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2" r:id="rId6"/>
    <p:sldId id="271" r:id="rId7"/>
    <p:sldId id="263" r:id="rId8"/>
    <p:sldId id="264" r:id="rId9"/>
    <p:sldId id="272" r:id="rId10"/>
    <p:sldId id="265" r:id="rId11"/>
    <p:sldId id="267" r:id="rId12"/>
    <p:sldId id="268" r:id="rId13"/>
    <p:sldId id="269" r:id="rId14"/>
    <p:sldId id="270" r:id="rId15"/>
    <p:sldId id="266"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6" r:id="rId29"/>
    <p:sldId id="287" r:id="rId30"/>
    <p:sldId id="290" r:id="rId31"/>
    <p:sldId id="288" r:id="rId32"/>
    <p:sldId id="291" r:id="rId33"/>
    <p:sldId id="289" r:id="rId34"/>
    <p:sldId id="292" r:id="rId35"/>
    <p:sldId id="293" r:id="rId36"/>
    <p:sldId id="294" r:id="rId37"/>
    <p:sldId id="295" r:id="rId38"/>
    <p:sldId id="296" r:id="rId39"/>
    <p:sldId id="260" r:id="rId40"/>
    <p:sldId id="285"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varScale="1">
        <p:scale>
          <a:sx n="68" d="100"/>
          <a:sy n="68" d="100"/>
        </p:scale>
        <p:origin x="90"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15338F3B-F6B8-4BE5-823C-21B229EDD365}" type="datetimeFigureOut">
              <a:rPr lang="en-AU" smtClean="0"/>
              <a:t>2024-05-03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37606133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5338F3B-F6B8-4BE5-823C-21B229EDD365}" type="datetimeFigureOut">
              <a:rPr lang="en-AU" smtClean="0"/>
              <a:t>2024-05-03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3909902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5338F3B-F6B8-4BE5-823C-21B229EDD365}" type="datetimeFigureOut">
              <a:rPr lang="en-AU" smtClean="0"/>
              <a:t>2024-05-03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3108062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15338F3B-F6B8-4BE5-823C-21B229EDD365}" type="datetimeFigureOut">
              <a:rPr lang="en-AU" smtClean="0"/>
              <a:t>2024-05-03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2352621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15338F3B-F6B8-4BE5-823C-21B229EDD365}" type="datetimeFigureOut">
              <a:rPr lang="en-AU" smtClean="0"/>
              <a:t>2024-05-03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1572801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15338F3B-F6B8-4BE5-823C-21B229EDD365}" type="datetimeFigureOut">
              <a:rPr lang="en-AU" smtClean="0"/>
              <a:t>2024-05-03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35405258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338F3B-F6B8-4BE5-823C-21B229EDD365}" type="datetimeFigureOut">
              <a:rPr lang="en-AU" smtClean="0"/>
              <a:t>2024-05-03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793308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338F3B-F6B8-4BE5-823C-21B229EDD365}" type="datetimeFigureOut">
              <a:rPr lang="en-AU" smtClean="0"/>
              <a:t>2024-05-03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1662996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338F3B-F6B8-4BE5-823C-21B229EDD365}" type="datetimeFigureOut">
              <a:rPr lang="en-AU" smtClean="0"/>
              <a:t>2024-05-03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1025650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5338F3B-F6B8-4BE5-823C-21B229EDD365}" type="datetimeFigureOut">
              <a:rPr lang="en-AU" smtClean="0"/>
              <a:t>2024-05-03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2763687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15338F3B-F6B8-4BE5-823C-21B229EDD365}" type="datetimeFigureOut">
              <a:rPr lang="en-AU" smtClean="0"/>
              <a:t>2024-05-03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E896380D-73AD-4343-9851-60F07F11BB25}" type="slidenum">
              <a:rPr lang="en-AU" smtClean="0"/>
              <a:t>‹#›</a:t>
            </a:fld>
            <a:endParaRPr lang="en-AU"/>
          </a:p>
        </p:txBody>
      </p:sp>
    </p:spTree>
    <p:extLst>
      <p:ext uri="{BB962C8B-B14F-4D97-AF65-F5344CB8AC3E}">
        <p14:creationId xmlns:p14="http://schemas.microsoft.com/office/powerpoint/2010/main" val="1796195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338F3B-F6B8-4BE5-823C-21B229EDD365}" type="datetimeFigureOut">
              <a:rPr lang="en-AU" smtClean="0"/>
              <a:t>2024-05-03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96380D-73AD-4343-9851-60F07F11BB25}" type="slidenum">
              <a:rPr lang="en-AU" smtClean="0"/>
              <a:t>‹#›</a:t>
            </a:fld>
            <a:endParaRPr lang="en-AU"/>
          </a:p>
        </p:txBody>
      </p:sp>
    </p:spTree>
    <p:extLst>
      <p:ext uri="{BB962C8B-B14F-4D97-AF65-F5344CB8AC3E}">
        <p14:creationId xmlns:p14="http://schemas.microsoft.com/office/powerpoint/2010/main" val="352417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slideshare.net/Indudominic/compensation-33117825" TargetMode="External"/><Relationship Id="rId2" Type="http://schemas.openxmlformats.org/officeDocument/2006/relationships/hyperlink" Target="https://peoplemanagingpeople.com/strategy-operations/compensation-management/"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slideshare.net/jyothibandaru5/incentive-120311235821phpapp01" TargetMode="External"/><Relationship Id="rId2" Type="http://schemas.openxmlformats.org/officeDocument/2006/relationships/hyperlink" Target="https://www.aihr.com/blog/types-of-compensatio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5946" y="-221785"/>
            <a:ext cx="9144000" cy="1508236"/>
          </a:xfrm>
        </p:spPr>
        <p:txBody>
          <a:bodyPr>
            <a:normAutofit/>
          </a:bodyPr>
          <a:lstStyle/>
          <a:p>
            <a:pPr algn="ctr">
              <a:lnSpc>
                <a:spcPct val="100000"/>
              </a:lnSpc>
            </a:pPr>
            <a:r>
              <a:rPr lang="en-AU" sz="3200" b="1" dirty="0" smtClean="0">
                <a:solidFill>
                  <a:srgbClr val="FF0000"/>
                </a:solidFill>
                <a:latin typeface="Times New Roman" panose="02020603050405020304" pitchFamily="18" charset="0"/>
                <a:cs typeface="Times New Roman" panose="02020603050405020304" pitchFamily="18" charset="0"/>
              </a:rPr>
              <a:t>COURSE TITLE</a:t>
            </a:r>
            <a:r>
              <a:rPr lang="en-AU" sz="3200" b="1" dirty="0" smtClean="0">
                <a:latin typeface="Times New Roman" panose="02020603050405020304" pitchFamily="18" charset="0"/>
                <a:cs typeface="Times New Roman" panose="02020603050405020304" pitchFamily="18" charset="0"/>
              </a:rPr>
              <a:t/>
            </a:r>
            <a:br>
              <a:rPr lang="en-AU" sz="3200" b="1" dirty="0" smtClean="0">
                <a:latin typeface="Times New Roman" panose="02020603050405020304" pitchFamily="18" charset="0"/>
                <a:cs typeface="Times New Roman" panose="02020603050405020304" pitchFamily="18" charset="0"/>
              </a:rPr>
            </a:br>
            <a:r>
              <a:rPr lang="en-AU" sz="3600" b="1" dirty="0" smtClean="0">
                <a:solidFill>
                  <a:srgbClr val="002060"/>
                </a:solidFill>
                <a:latin typeface="Times New Roman" panose="02020603050405020304" pitchFamily="18" charset="0"/>
                <a:cs typeface="Times New Roman" panose="02020603050405020304" pitchFamily="18" charset="0"/>
              </a:rPr>
              <a:t>ORGANIZATION AND MANAGEMENT</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a:xfrm>
            <a:off x="1250392" y="1638143"/>
            <a:ext cx="9049554" cy="5083332"/>
          </a:xfrm>
        </p:spPr>
        <p:txBody>
          <a:bodyPr>
            <a:normAutofit/>
          </a:bodyPr>
          <a:lstStyle/>
          <a:p>
            <a:pPr algn="ctr"/>
            <a:r>
              <a:rPr lang="en-AU" sz="2800" b="1" dirty="0" smtClean="0">
                <a:solidFill>
                  <a:srgbClr val="FF0000"/>
                </a:solidFill>
                <a:latin typeface="Times New Roman" panose="02020603050405020304" pitchFamily="18" charset="0"/>
                <a:cs typeface="Times New Roman" panose="02020603050405020304" pitchFamily="18" charset="0"/>
              </a:rPr>
              <a:t>CHAPTER 10 (Week 10) </a:t>
            </a:r>
          </a:p>
          <a:p>
            <a:pPr algn="ctr"/>
            <a:r>
              <a:rPr lang="en-AU" sz="2800" b="1" dirty="0" smtClean="0">
                <a:solidFill>
                  <a:srgbClr val="002060"/>
                </a:solidFill>
                <a:latin typeface="Times New Roman" panose="02020603050405020304" pitchFamily="18" charset="0"/>
                <a:cs typeface="Times New Roman" panose="02020603050405020304" pitchFamily="18" charset="0"/>
              </a:rPr>
              <a:t>COMPENSATION MANAGEMENT </a:t>
            </a:r>
          </a:p>
          <a:p>
            <a:pPr algn="ctr"/>
            <a:r>
              <a:rPr lang="en-AU" sz="3600" b="1" dirty="0" smtClean="0">
                <a:solidFill>
                  <a:srgbClr val="002060"/>
                </a:solidFill>
                <a:latin typeface="Times New Roman" panose="02020603050405020304" pitchFamily="18" charset="0"/>
                <a:cs typeface="Times New Roman" panose="02020603050405020304" pitchFamily="18" charset="0"/>
              </a:rPr>
              <a:t>Lecture - 10 </a:t>
            </a:r>
          </a:p>
          <a:p>
            <a:r>
              <a:rPr lang="en-AU" sz="2800" b="1" dirty="0" smtClean="0">
                <a:solidFill>
                  <a:srgbClr val="FF0000"/>
                </a:solidFill>
                <a:latin typeface="Times New Roman" panose="02020603050405020304" pitchFamily="18" charset="0"/>
                <a:cs typeface="Times New Roman" panose="02020603050405020304" pitchFamily="18" charset="0"/>
              </a:rPr>
              <a:t>Concept of compensation management, Types of compensation, Determinants of compensation, Incentive and wages, Classification and forms of incentive</a:t>
            </a:r>
          </a:p>
          <a:p>
            <a:endParaRPr lang="en-AU" sz="2800" b="1" dirty="0">
              <a:solidFill>
                <a:srgbClr val="FF0000"/>
              </a:solidFill>
              <a:latin typeface="Times New Roman" panose="02020603050405020304" pitchFamily="18" charset="0"/>
              <a:cs typeface="Times New Roman" panose="02020603050405020304" pitchFamily="18" charset="0"/>
            </a:endParaRPr>
          </a:p>
          <a:p>
            <a:r>
              <a:rPr lang="en-AU" sz="2800" b="1" dirty="0" smtClean="0">
                <a:solidFill>
                  <a:srgbClr val="FF0000"/>
                </a:solidFill>
                <a:latin typeface="Times New Roman" panose="02020603050405020304" pitchFamily="18" charset="0"/>
                <a:cs typeface="Times New Roman" panose="02020603050405020304" pitchFamily="18" charset="0"/>
              </a:rPr>
              <a:t> </a:t>
            </a:r>
            <a:r>
              <a:rPr lang="en-AU" sz="2400" b="1" dirty="0" err="1" smtClean="0">
                <a:latin typeface="Times New Roman" panose="02020603050405020304" pitchFamily="18" charset="0"/>
                <a:cs typeface="Times New Roman" panose="02020603050405020304" pitchFamily="18" charset="0"/>
              </a:rPr>
              <a:t>Er</a:t>
            </a:r>
            <a:r>
              <a:rPr lang="en-AU" sz="2400" b="1" dirty="0" smtClean="0">
                <a:latin typeface="Times New Roman" panose="02020603050405020304" pitchFamily="18" charset="0"/>
                <a:cs typeface="Times New Roman" panose="02020603050405020304" pitchFamily="18" charset="0"/>
              </a:rPr>
              <a:t>. Ishwar Adhikari </a:t>
            </a:r>
          </a:p>
          <a:p>
            <a:pPr algn="ctr"/>
            <a:r>
              <a:rPr lang="en-AU" sz="2400" b="1" dirty="0" smtClean="0">
                <a:latin typeface="Times New Roman" panose="02020603050405020304" pitchFamily="18" charset="0"/>
                <a:cs typeface="Times New Roman" panose="02020603050405020304" pitchFamily="18" charset="0"/>
              </a:rPr>
              <a:t>Associate Professor</a:t>
            </a:r>
          </a:p>
          <a:p>
            <a:pPr algn="ctr"/>
            <a:r>
              <a:rPr lang="en-AU" sz="2400" b="1" dirty="0">
                <a:latin typeface="Times New Roman" panose="02020603050405020304" pitchFamily="18" charset="0"/>
                <a:cs typeface="Times New Roman" panose="02020603050405020304" pitchFamily="18" charset="0"/>
              </a:rPr>
              <a:t>Kathmandu Engineering College, Nepal</a:t>
            </a:r>
          </a:p>
        </p:txBody>
      </p:sp>
      <p:sp>
        <p:nvSpPr>
          <p:cNvPr id="5" name="Slide Number Placeholder 4"/>
          <p:cNvSpPr>
            <a:spLocks noGrp="1"/>
          </p:cNvSpPr>
          <p:nvPr>
            <p:ph type="sldNum" sz="quarter" idx="12"/>
          </p:nvPr>
        </p:nvSpPr>
        <p:spPr/>
        <p:txBody>
          <a:bodyPr/>
          <a:lstStyle/>
          <a:p>
            <a:fld id="{1C0EFC43-1ADD-4952-B492-8FECD4FE203F}" type="slidenum">
              <a:rPr lang="en-AU" smtClean="0"/>
              <a:t>1</a:t>
            </a:fld>
            <a:endParaRPr lang="en-AU"/>
          </a:p>
        </p:txBody>
      </p:sp>
    </p:spTree>
    <p:extLst>
      <p:ext uri="{BB962C8B-B14F-4D97-AF65-F5344CB8AC3E}">
        <p14:creationId xmlns:p14="http://schemas.microsoft.com/office/powerpoint/2010/main" val="180547337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4"/>
            <a:ext cx="9078532" cy="4845631"/>
          </a:xfrm>
        </p:spPr>
        <p:txBody>
          <a:bodyPr>
            <a:normAutofit/>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Concept of Compensation management</a:t>
            </a:r>
          </a:p>
          <a:p>
            <a:pPr>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Types of Compensation.  </a:t>
            </a:r>
          </a:p>
          <a:p>
            <a:pPr>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Determinants of compensation.</a:t>
            </a:r>
          </a:p>
          <a:p>
            <a:pPr>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Incentive and wages.</a:t>
            </a:r>
          </a:p>
          <a:p>
            <a:pPr>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Classification and forms of </a:t>
            </a:r>
            <a:r>
              <a:rPr lang="en-AU" b="1" dirty="0" smtClean="0">
                <a:latin typeface="Times New Roman" panose="02020603050405020304" pitchFamily="18" charset="0"/>
                <a:cs typeface="Times New Roman" panose="02020603050405020304" pitchFamily="18" charset="0"/>
              </a:rPr>
              <a:t>incentive. </a:t>
            </a:r>
            <a:endParaRPr lang="en-AU" b="1" dirty="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25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5004" y="107548"/>
            <a:ext cx="11018949"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COMPENSATION MANAGEMENT</a:t>
            </a:r>
          </a:p>
        </p:txBody>
      </p:sp>
      <p:sp>
        <p:nvSpPr>
          <p:cNvPr id="3" name="Content Placeholder 2"/>
          <p:cNvSpPr>
            <a:spLocks noGrp="1"/>
          </p:cNvSpPr>
          <p:nvPr>
            <p:ph idx="1"/>
          </p:nvPr>
        </p:nvSpPr>
        <p:spPr>
          <a:xfrm>
            <a:off x="634475" y="1236164"/>
            <a:ext cx="9409857" cy="5445990"/>
          </a:xfrm>
        </p:spPr>
        <p:txBody>
          <a:bodyPr/>
          <a:lstStyle/>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All employees work for </a:t>
            </a:r>
            <a:r>
              <a:rPr lang="en-US" b="1" dirty="0" smtClean="0">
                <a:solidFill>
                  <a:srgbClr val="C00000"/>
                </a:solidFill>
                <a:latin typeface="Times New Roman" panose="02020603050405020304" pitchFamily="18" charset="0"/>
                <a:cs typeface="Times New Roman" panose="02020603050405020304" pitchFamily="18" charset="0"/>
              </a:rPr>
              <a:t>certain purpose </a:t>
            </a:r>
            <a:r>
              <a:rPr lang="en-US" b="1" dirty="0" smtClean="0">
                <a:latin typeface="Times New Roman" panose="02020603050405020304" pitchFamily="18" charset="0"/>
                <a:cs typeface="Times New Roman" panose="02020603050405020304" pitchFamily="18" charset="0"/>
              </a:rPr>
              <a:t>and hence  their </a:t>
            </a:r>
            <a:r>
              <a:rPr lang="en-US" b="1" dirty="0" smtClean="0">
                <a:solidFill>
                  <a:srgbClr val="C00000"/>
                </a:solidFill>
                <a:latin typeface="Times New Roman" panose="02020603050405020304" pitchFamily="18" charset="0"/>
                <a:cs typeface="Times New Roman" panose="02020603050405020304" pitchFamily="18" charset="0"/>
              </a:rPr>
              <a:t>efforts need to be compensated</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Compensation is what employees receive in exchange of their contribution to the organization.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Compensation refers to all forms of financial returns, tangible services, and benefits employees receive as part of and employment relationship. [1]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doesn’t include salary only but it is the </a:t>
            </a:r>
            <a:r>
              <a:rPr lang="en-US" b="1" dirty="0">
                <a:solidFill>
                  <a:srgbClr val="C00000"/>
                </a:solidFill>
                <a:latin typeface="Times New Roman" panose="02020603050405020304" pitchFamily="18" charset="0"/>
                <a:cs typeface="Times New Roman" panose="02020603050405020304" pitchFamily="18" charset="0"/>
              </a:rPr>
              <a:t>sum total of all rewards and allowances provided to the employees </a:t>
            </a:r>
            <a:r>
              <a:rPr lang="en-US" b="1" dirty="0">
                <a:latin typeface="Times New Roman" panose="02020603050405020304" pitchFamily="18" charset="0"/>
                <a:cs typeface="Times New Roman" panose="02020603050405020304" pitchFamily="18" charset="0"/>
              </a:rPr>
              <a:t>in return to their </a:t>
            </a:r>
            <a:r>
              <a:rPr lang="en-US" b="1" dirty="0" smtClean="0">
                <a:latin typeface="Times New Roman" panose="02020603050405020304" pitchFamily="18" charset="0"/>
                <a:cs typeface="Times New Roman" panose="02020603050405020304" pitchFamily="18" charset="0"/>
              </a:rPr>
              <a:t>services.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3518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372" y="1212384"/>
            <a:ext cx="9656299" cy="5645615"/>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In a competitive market, effective compensation management is key for employee retention and attracting top talent</a:t>
            </a:r>
            <a:r>
              <a:rPr lang="en-AU"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Compensation management is the </a:t>
            </a:r>
            <a:r>
              <a:rPr lang="en-AU" b="1" dirty="0">
                <a:solidFill>
                  <a:srgbClr val="FF0000"/>
                </a:solidFill>
                <a:latin typeface="Times New Roman" panose="02020603050405020304" pitchFamily="18" charset="0"/>
                <a:cs typeface="Times New Roman" panose="02020603050405020304" pitchFamily="18" charset="0"/>
              </a:rPr>
              <a:t>process of determining employees' monetary and non-monetary remuneration </a:t>
            </a:r>
            <a:r>
              <a:rPr lang="en-AU" b="1" dirty="0">
                <a:latin typeface="Times New Roman" panose="02020603050405020304" pitchFamily="18" charset="0"/>
                <a:cs typeface="Times New Roman" panose="02020603050405020304" pitchFamily="18" charset="0"/>
              </a:rPr>
              <a:t>to support hiring and retention in according with business strategy</a:t>
            </a:r>
            <a:r>
              <a:rPr lang="en-AU" b="1" dirty="0" smtClean="0">
                <a:latin typeface="Times New Roman" panose="02020603050405020304" pitchFamily="18" charset="0"/>
                <a:cs typeface="Times New Roman" panose="02020603050405020304" pitchFamily="18" charset="0"/>
              </a:rPr>
              <a:t>. [2]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Compensation management </a:t>
            </a:r>
            <a:r>
              <a:rPr lang="en-US" b="1" dirty="0">
                <a:latin typeface="Times New Roman" panose="02020603050405020304" pitchFamily="18" charset="0"/>
                <a:cs typeface="Times New Roman" panose="02020603050405020304" pitchFamily="18" charset="0"/>
              </a:rPr>
              <a:t>is an organized practice that </a:t>
            </a:r>
            <a:r>
              <a:rPr lang="en-US" b="1" dirty="0">
                <a:solidFill>
                  <a:srgbClr val="FF0000"/>
                </a:solidFill>
                <a:latin typeface="Times New Roman" panose="02020603050405020304" pitchFamily="18" charset="0"/>
                <a:cs typeface="Times New Roman" panose="02020603050405020304" pitchFamily="18" charset="0"/>
              </a:rPr>
              <a:t>involves balancing the work-employee relation</a:t>
            </a:r>
            <a:r>
              <a:rPr lang="en-US" b="1" dirty="0">
                <a:latin typeface="Times New Roman" panose="02020603050405020304" pitchFamily="18" charset="0"/>
                <a:cs typeface="Times New Roman" panose="02020603050405020304" pitchFamily="18" charset="0"/>
              </a:rPr>
              <a:t> by providing monetary and non – monetary benefits to the employees.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201636" y="44767"/>
            <a:ext cx="11451101"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COMPENSATION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560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471" y="1325562"/>
            <a:ext cx="6959406" cy="5532437"/>
          </a:xfrm>
        </p:spPr>
        <p:txBody>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Compensation management involves managing, analysing, and determining the salary, benefits, and incentives paid to the employees.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Compensation systems are designed keeping in mind the strategic goals and business objectives.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Compensation system is designed on the basis of certain factors after analysing job work and responsibilities. </a:t>
            </a: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endParaRPr lang="en-AU" dirty="0"/>
          </a:p>
        </p:txBody>
      </p:sp>
      <p:sp>
        <p:nvSpPr>
          <p:cNvPr id="5" name="Title 1"/>
          <p:cNvSpPr>
            <a:spLocks noGrp="1"/>
          </p:cNvSpPr>
          <p:nvPr>
            <p:ph type="title"/>
          </p:nvPr>
        </p:nvSpPr>
        <p:spPr>
          <a:xfrm>
            <a:off x="323556" y="0"/>
            <a:ext cx="10861431"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COMPENSATION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4" name="Oval 3"/>
          <p:cNvSpPr/>
          <p:nvPr/>
        </p:nvSpPr>
        <p:spPr>
          <a:xfrm>
            <a:off x="8904849" y="973871"/>
            <a:ext cx="1434904" cy="1516111"/>
          </a:xfrm>
          <a:prstGeom prst="ellipse">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AU"/>
          </a:p>
        </p:txBody>
      </p:sp>
      <p:sp>
        <p:nvSpPr>
          <p:cNvPr id="6" name="Oval 5"/>
          <p:cNvSpPr/>
          <p:nvPr/>
        </p:nvSpPr>
        <p:spPr>
          <a:xfrm>
            <a:off x="7723161" y="3282887"/>
            <a:ext cx="1392703" cy="1617785"/>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AU"/>
          </a:p>
        </p:txBody>
      </p:sp>
      <p:sp>
        <p:nvSpPr>
          <p:cNvPr id="8" name="Oval 7"/>
          <p:cNvSpPr/>
          <p:nvPr/>
        </p:nvSpPr>
        <p:spPr>
          <a:xfrm>
            <a:off x="10154527" y="3282887"/>
            <a:ext cx="1392703" cy="1617785"/>
          </a:xfrm>
          <a:prstGeom prst="ellipse">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AU"/>
          </a:p>
        </p:txBody>
      </p:sp>
      <p:sp>
        <p:nvSpPr>
          <p:cNvPr id="7" name="Right Arrow 6"/>
          <p:cNvSpPr/>
          <p:nvPr/>
        </p:nvSpPr>
        <p:spPr>
          <a:xfrm rot="3325184">
            <a:off x="9979184" y="2360998"/>
            <a:ext cx="997670" cy="79553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9" name="Down Arrow 8"/>
          <p:cNvSpPr/>
          <p:nvPr/>
        </p:nvSpPr>
        <p:spPr>
          <a:xfrm rot="13094784">
            <a:off x="8265332" y="2103934"/>
            <a:ext cx="771379" cy="11113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0" name="Right Arrow 9"/>
          <p:cNvSpPr/>
          <p:nvPr/>
        </p:nvSpPr>
        <p:spPr>
          <a:xfrm rot="11041875">
            <a:off x="9102969" y="4136629"/>
            <a:ext cx="1038663" cy="7174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1" name="TextBox 10"/>
          <p:cNvSpPr txBox="1"/>
          <p:nvPr/>
        </p:nvSpPr>
        <p:spPr>
          <a:xfrm>
            <a:off x="8997461" y="1337927"/>
            <a:ext cx="1342292" cy="646331"/>
          </a:xfrm>
          <a:prstGeom prst="rect">
            <a:avLst/>
          </a:prstGeom>
          <a:noFill/>
        </p:spPr>
        <p:txBody>
          <a:bodyPr wrap="square" rtlCol="0">
            <a:spAutoFit/>
          </a:bodyPr>
          <a:lstStyle/>
          <a:p>
            <a:pPr algn="ctr"/>
            <a:r>
              <a:rPr lang="en-AU" b="1" dirty="0" smtClean="0">
                <a:latin typeface="Times New Roman" panose="02020603050405020304" pitchFamily="18" charset="0"/>
                <a:cs typeface="Times New Roman" panose="02020603050405020304" pitchFamily="18" charset="0"/>
              </a:rPr>
              <a:t>JOB ANALYSIS</a:t>
            </a:r>
            <a:endParaRPr lang="en-AU" b="1" dirty="0">
              <a:latin typeface="Times New Roman" panose="02020603050405020304" pitchFamily="18" charset="0"/>
              <a:cs typeface="Times New Roman" panose="02020603050405020304" pitchFamily="18" charset="0"/>
            </a:endParaRPr>
          </a:p>
        </p:txBody>
      </p:sp>
      <p:sp>
        <p:nvSpPr>
          <p:cNvPr id="13" name="TextBox 12"/>
          <p:cNvSpPr txBox="1"/>
          <p:nvPr/>
        </p:nvSpPr>
        <p:spPr>
          <a:xfrm>
            <a:off x="10017658" y="3766872"/>
            <a:ext cx="1679825" cy="646331"/>
          </a:xfrm>
          <a:prstGeom prst="rect">
            <a:avLst/>
          </a:prstGeom>
          <a:noFill/>
        </p:spPr>
        <p:txBody>
          <a:bodyPr wrap="square" rtlCol="0">
            <a:spAutoFit/>
          </a:bodyPr>
          <a:lstStyle/>
          <a:p>
            <a:pPr algn="ctr"/>
            <a:r>
              <a:rPr lang="en-AU" b="1" dirty="0" smtClean="0">
                <a:latin typeface="Times New Roman" panose="02020603050405020304" pitchFamily="18" charset="0"/>
                <a:cs typeface="Times New Roman" panose="02020603050405020304" pitchFamily="18" charset="0"/>
              </a:rPr>
              <a:t>PAY STRUCTURE</a:t>
            </a:r>
            <a:endParaRPr lang="en-AU" b="1" dirty="0">
              <a:latin typeface="Times New Roman" panose="02020603050405020304" pitchFamily="18" charset="0"/>
              <a:cs typeface="Times New Roman" panose="02020603050405020304" pitchFamily="18" charset="0"/>
            </a:endParaRPr>
          </a:p>
        </p:txBody>
      </p:sp>
      <p:sp>
        <p:nvSpPr>
          <p:cNvPr id="14" name="TextBox 13"/>
          <p:cNvSpPr txBox="1"/>
          <p:nvPr/>
        </p:nvSpPr>
        <p:spPr>
          <a:xfrm>
            <a:off x="7742999" y="3756758"/>
            <a:ext cx="1342292" cy="646331"/>
          </a:xfrm>
          <a:prstGeom prst="rect">
            <a:avLst/>
          </a:prstGeom>
          <a:noFill/>
        </p:spPr>
        <p:txBody>
          <a:bodyPr wrap="square" rtlCol="0">
            <a:spAutoFit/>
          </a:bodyPr>
          <a:lstStyle/>
          <a:p>
            <a:pPr algn="ctr"/>
            <a:r>
              <a:rPr lang="en-AU" b="1" dirty="0" smtClean="0">
                <a:latin typeface="Times New Roman" panose="02020603050405020304" pitchFamily="18" charset="0"/>
                <a:cs typeface="Times New Roman" panose="02020603050405020304" pitchFamily="18" charset="0"/>
              </a:rPr>
              <a:t>SALARY SURVEY</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8326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6508" y="1364591"/>
            <a:ext cx="10515600" cy="4351338"/>
          </a:xfrm>
        </p:spPr>
        <p:txBody>
          <a:bodyPr/>
          <a:lstStyle/>
          <a:p>
            <a:pPr marL="0" indent="0">
              <a:lnSpc>
                <a:spcPct val="100000"/>
              </a:lnSpc>
              <a:buNone/>
            </a:pPr>
            <a:r>
              <a:rPr lang="en-AU" b="1" dirty="0" smtClean="0">
                <a:solidFill>
                  <a:srgbClr val="FF0000"/>
                </a:solidFill>
                <a:latin typeface="Times New Roman" panose="02020603050405020304" pitchFamily="18" charset="0"/>
                <a:cs typeface="Times New Roman" panose="02020603050405020304" pitchFamily="18" charset="0"/>
              </a:rPr>
              <a:t>Purpose and Uses of Compensation </a:t>
            </a:r>
          </a:p>
          <a:p>
            <a:pPr>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To attract potential job applicants. </a:t>
            </a:r>
          </a:p>
          <a:p>
            <a:pPr>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To retain good employees. </a:t>
            </a:r>
          </a:p>
          <a:p>
            <a:pPr>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To motivate employees. </a:t>
            </a:r>
          </a:p>
          <a:p>
            <a:pPr>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 To administer pay with legal requirements. </a:t>
            </a:r>
          </a:p>
          <a:p>
            <a:pPr>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To facilitate organizational strategic objectives.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0" y="0"/>
            <a:ext cx="11227191"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COMPENSATION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14662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3167" y="1325563"/>
            <a:ext cx="9765910" cy="5412862"/>
          </a:xfrm>
        </p:spPr>
        <p:txBody>
          <a:bodyPr>
            <a:normAutofit/>
          </a:bodyPr>
          <a:lstStyle/>
          <a:p>
            <a:pPr marL="0" indent="0">
              <a:buNone/>
            </a:pPr>
            <a:r>
              <a:rPr lang="en-US" b="1" dirty="0">
                <a:solidFill>
                  <a:srgbClr val="0B0BB9"/>
                </a:solidFill>
                <a:latin typeface="Times New Roman" panose="02020603050405020304" pitchFamily="18" charset="0"/>
                <a:cs typeface="Times New Roman" panose="02020603050405020304" pitchFamily="18" charset="0"/>
              </a:rPr>
              <a:t>Objectives of </a:t>
            </a:r>
            <a:r>
              <a:rPr lang="en-US" b="1" dirty="0" smtClean="0">
                <a:solidFill>
                  <a:srgbClr val="0B0BB9"/>
                </a:solidFill>
                <a:latin typeface="Times New Roman" panose="02020603050405020304" pitchFamily="18" charset="0"/>
                <a:cs typeface="Times New Roman" panose="02020603050405020304" pitchFamily="18" charset="0"/>
              </a:rPr>
              <a:t>Compensation </a:t>
            </a:r>
          </a:p>
          <a:p>
            <a:pPr algn="just">
              <a:lnSpc>
                <a:spcPct val="100000"/>
              </a:lnSpc>
              <a:buFont typeface="Wingdings" panose="05000000000000000000" pitchFamily="2" charset="2"/>
              <a:buChar char="Ø"/>
            </a:pPr>
            <a:r>
              <a:rPr lang="en-US" b="1" dirty="0">
                <a:solidFill>
                  <a:srgbClr val="C00000"/>
                </a:solidFill>
                <a:latin typeface="Times New Roman" panose="02020603050405020304" pitchFamily="18" charset="0"/>
                <a:cs typeface="Times New Roman" panose="02020603050405020304" pitchFamily="18" charset="0"/>
              </a:rPr>
              <a:t>Stopping</a:t>
            </a:r>
            <a:r>
              <a:rPr lang="en-US" b="1" dirty="0">
                <a:latin typeface="Times New Roman" panose="02020603050405020304" pitchFamily="18" charset="0"/>
                <a:cs typeface="Times New Roman" panose="02020603050405020304" pitchFamily="18" charset="0"/>
              </a:rPr>
              <a:t> the employees from </a:t>
            </a:r>
            <a:r>
              <a:rPr lang="en-US" b="1" dirty="0">
                <a:solidFill>
                  <a:srgbClr val="C00000"/>
                </a:solidFill>
                <a:latin typeface="Times New Roman" panose="02020603050405020304" pitchFamily="18" charset="0"/>
                <a:cs typeface="Times New Roman" panose="02020603050405020304" pitchFamily="18" charset="0"/>
              </a:rPr>
              <a:t>switching over to another job</a:t>
            </a:r>
            <a:r>
              <a:rPr lang="en-US" b="1" dirty="0">
                <a:latin typeface="Times New Roman" panose="02020603050405020304" pitchFamily="18" charset="0"/>
                <a:cs typeface="Times New Roman" panose="02020603050405020304" pitchFamily="18" charset="0"/>
              </a:rPr>
              <a:t> by providing them adequate compensation. </a:t>
            </a:r>
            <a:r>
              <a:rPr lang="en-US" b="1"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Compensation system should follow the </a:t>
            </a:r>
            <a:r>
              <a:rPr lang="en-US" b="1" dirty="0">
                <a:solidFill>
                  <a:srgbClr val="C00000"/>
                </a:solidFill>
                <a:latin typeface="Times New Roman" panose="02020603050405020304" pitchFamily="18" charset="0"/>
                <a:cs typeface="Times New Roman" panose="02020603050405020304" pitchFamily="18" charset="0"/>
              </a:rPr>
              <a:t>management principle of </a:t>
            </a:r>
            <a:r>
              <a:rPr lang="en-US" b="1" dirty="0" smtClean="0">
                <a:solidFill>
                  <a:srgbClr val="C00000"/>
                </a:solidFill>
                <a:latin typeface="Times New Roman" panose="02020603050405020304" pitchFamily="18" charset="0"/>
                <a:cs typeface="Times New Roman" panose="02020603050405020304" pitchFamily="18" charset="0"/>
              </a:rPr>
              <a:t>Equity </a:t>
            </a:r>
            <a:r>
              <a:rPr lang="en-US" b="1" dirty="0">
                <a:solidFill>
                  <a:srgbClr val="C00000"/>
                </a:solidFill>
                <a:latin typeface="Times New Roman" panose="02020603050405020304" pitchFamily="18" charset="0"/>
                <a:cs typeface="Times New Roman" panose="02020603050405020304" pitchFamily="18" charset="0"/>
              </a:rPr>
              <a:t>pay</a:t>
            </a:r>
            <a:r>
              <a:rPr lang="en-US" b="1" dirty="0">
                <a:latin typeface="Times New Roman" panose="02020603050405020304" pitchFamily="18" charset="0"/>
                <a:cs typeface="Times New Roman" panose="02020603050405020304" pitchFamily="18" charset="0"/>
              </a:rPr>
              <a: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Compensation management plays a crucial role in attracting and retaining top </a:t>
            </a:r>
            <a:r>
              <a:rPr lang="en-AU" b="1" dirty="0" smtClean="0">
                <a:latin typeface="Times New Roman" panose="02020603050405020304" pitchFamily="18" charset="0"/>
                <a:cs typeface="Times New Roman" panose="02020603050405020304" pitchFamily="18" charset="0"/>
              </a:rPr>
              <a:t>talent.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Compensation management should </a:t>
            </a:r>
            <a:r>
              <a:rPr lang="en-US" b="1" dirty="0">
                <a:solidFill>
                  <a:srgbClr val="C00000"/>
                </a:solidFill>
                <a:latin typeface="Times New Roman" panose="02020603050405020304" pitchFamily="18" charset="0"/>
                <a:cs typeface="Times New Roman" panose="02020603050405020304" pitchFamily="18" charset="0"/>
              </a:rPr>
              <a:t>focus on lowest cost pay structure</a:t>
            </a:r>
            <a:r>
              <a:rPr lang="en-US" b="1" dirty="0">
                <a:latin typeface="Times New Roman" panose="02020603050405020304" pitchFamily="18" charset="0"/>
                <a:cs typeface="Times New Roman" panose="02020603050405020304" pitchFamily="18" charset="0"/>
              </a:rPr>
              <a:t>, since rewards don’t come free of cost, it is very much important to maintain the </a:t>
            </a:r>
            <a:r>
              <a:rPr lang="en-US" b="1" dirty="0">
                <a:solidFill>
                  <a:srgbClr val="C00000"/>
                </a:solidFill>
                <a:latin typeface="Times New Roman" panose="02020603050405020304" pitchFamily="18" charset="0"/>
                <a:cs typeface="Times New Roman" panose="02020603050405020304" pitchFamily="18" charset="0"/>
              </a:rPr>
              <a:t>compensation package within the budget of the organization.</a:t>
            </a:r>
          </a:p>
          <a:p>
            <a:pPr>
              <a:buFont typeface="Wingdings" panose="05000000000000000000" pitchFamily="2" charset="2"/>
              <a:buChar char="Ø"/>
            </a:pPr>
            <a:endParaRPr lang="en-US" b="1" dirty="0"/>
          </a:p>
          <a:p>
            <a:pPr marL="0" indent="0">
              <a:buNone/>
            </a:pPr>
            <a:endParaRPr lang="en-AU" dirty="0"/>
          </a:p>
        </p:txBody>
      </p:sp>
      <p:sp>
        <p:nvSpPr>
          <p:cNvPr id="4" name="Title 1"/>
          <p:cNvSpPr>
            <a:spLocks noGrp="1"/>
          </p:cNvSpPr>
          <p:nvPr>
            <p:ph type="title"/>
          </p:nvPr>
        </p:nvSpPr>
        <p:spPr>
          <a:xfrm>
            <a:off x="211015" y="0"/>
            <a:ext cx="10959905"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COMPENSATION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9106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9388" y="1325563"/>
            <a:ext cx="9782908" cy="4997206"/>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also </a:t>
            </a:r>
            <a:r>
              <a:rPr lang="en-US" b="1" dirty="0">
                <a:solidFill>
                  <a:srgbClr val="C00000"/>
                </a:solidFill>
                <a:latin typeface="Times New Roman" panose="02020603050405020304" pitchFamily="18" charset="0"/>
                <a:cs typeface="Times New Roman" panose="02020603050405020304" pitchFamily="18" charset="0"/>
              </a:rPr>
              <a:t>solve the disputes between the union and management</a:t>
            </a:r>
            <a:r>
              <a:rPr lang="en-US" b="1" dirty="0">
                <a:latin typeface="Times New Roman" panose="02020603050405020304" pitchFamily="18" charset="0"/>
                <a:cs typeface="Times New Roman" panose="02020603050405020304" pitchFamily="18" charset="0"/>
              </a:rPr>
              <a:t>, they work in mutual benefits through collective bargaining.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If </a:t>
            </a:r>
            <a:r>
              <a:rPr lang="en-US" b="1" dirty="0">
                <a:latin typeface="Times New Roman" panose="02020603050405020304" pitchFamily="18" charset="0"/>
                <a:cs typeface="Times New Roman" panose="02020603050405020304" pitchFamily="18" charset="0"/>
              </a:rPr>
              <a:t>injustice and fairness is not perceived by workers </a:t>
            </a:r>
            <a:r>
              <a:rPr lang="en-US" b="1" dirty="0" smtClean="0">
                <a:latin typeface="Times New Roman" panose="02020603050405020304" pitchFamily="18" charset="0"/>
                <a:cs typeface="Times New Roman" panose="02020603050405020304" pitchFamily="18" charset="0"/>
              </a:rPr>
              <a:t>in terms of compensation then </a:t>
            </a:r>
            <a:r>
              <a:rPr lang="en-US" b="1" dirty="0">
                <a:latin typeface="Times New Roman" panose="02020603050405020304" pitchFamily="18" charset="0"/>
                <a:cs typeface="Times New Roman" panose="02020603050405020304" pitchFamily="18" charset="0"/>
              </a:rPr>
              <a:t>the </a:t>
            </a:r>
            <a:r>
              <a:rPr lang="en-US" b="1" dirty="0">
                <a:solidFill>
                  <a:srgbClr val="C00000"/>
                </a:solidFill>
                <a:latin typeface="Times New Roman" panose="02020603050405020304" pitchFamily="18" charset="0"/>
                <a:cs typeface="Times New Roman" panose="02020603050405020304" pitchFamily="18" charset="0"/>
              </a:rPr>
              <a:t>motivation and performance level will go down.</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contributes to the high organizational productivity if effectively managed.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a:t>
            </a:r>
            <a:r>
              <a:rPr lang="en-AU" b="1" dirty="0" smtClean="0">
                <a:latin typeface="Times New Roman" panose="02020603050405020304" pitchFamily="18" charset="0"/>
                <a:cs typeface="Times New Roman" panose="02020603050405020304" pitchFamily="18" charset="0"/>
              </a:rPr>
              <a:t>t </a:t>
            </a:r>
            <a:r>
              <a:rPr lang="en-AU" b="1" dirty="0">
                <a:latin typeface="Times New Roman" panose="02020603050405020304" pitchFamily="18" charset="0"/>
                <a:cs typeface="Times New Roman" panose="02020603050405020304" pitchFamily="18" charset="0"/>
              </a:rPr>
              <a:t>ensures that every employee gets paid a fair wage based on industry standards, work experience, company budget, etc.</a:t>
            </a:r>
          </a:p>
        </p:txBody>
      </p:sp>
      <p:sp>
        <p:nvSpPr>
          <p:cNvPr id="4" name="Title 1"/>
          <p:cNvSpPr>
            <a:spLocks noGrp="1"/>
          </p:cNvSpPr>
          <p:nvPr>
            <p:ph type="title"/>
          </p:nvPr>
        </p:nvSpPr>
        <p:spPr>
          <a:xfrm>
            <a:off x="52754" y="0"/>
            <a:ext cx="113538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COMPENSATION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4782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 Compensation&#10;system should be:&#10;Adequate*&#10;Equitable*&#10;Balanced&#10;Cost-effective&#10;Secure&#10;Incentive-&#10;providing*&#10;Acceptable to the&#10;employee&#10;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1" y="1325563"/>
            <a:ext cx="7377332" cy="5296169"/>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83820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CONCEPT OF COMPENSATION </a:t>
            </a:r>
            <a:r>
              <a:rPr lang="en-AU" sz="3600" b="1" dirty="0" smtClean="0">
                <a:solidFill>
                  <a:srgbClr val="002060"/>
                </a:solidFill>
                <a:latin typeface="Times New Roman" panose="02020603050405020304" pitchFamily="18" charset="0"/>
                <a:cs typeface="Times New Roman" panose="02020603050405020304" pitchFamily="18" charset="0"/>
              </a:rPr>
              <a:t>MANAGEMENT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8439269" y="2831634"/>
            <a:ext cx="2505635" cy="492443"/>
          </a:xfrm>
          <a:prstGeom prst="rect">
            <a:avLst/>
          </a:prstGeom>
          <a:noFill/>
        </p:spPr>
        <p:txBody>
          <a:bodyPr wrap="square" rtlCol="0">
            <a:spAutoFit/>
          </a:bodyPr>
          <a:lstStyle/>
          <a:p>
            <a:r>
              <a:rPr lang="en-AU" sz="2600" b="1" dirty="0" smtClean="0">
                <a:latin typeface="Times New Roman" panose="02020603050405020304" pitchFamily="18" charset="0"/>
                <a:cs typeface="Times New Roman" panose="02020603050405020304" pitchFamily="18" charset="0"/>
              </a:rPr>
              <a:t>SOURCE: [3] </a:t>
            </a:r>
            <a:endParaRPr lang="en-A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17342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237" y="1"/>
            <a:ext cx="10515600" cy="1083212"/>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COMPENSATION </a:t>
            </a:r>
          </a:p>
        </p:txBody>
      </p:sp>
      <p:sp>
        <p:nvSpPr>
          <p:cNvPr id="25" name="Content Placeholder 2"/>
          <p:cNvSpPr>
            <a:spLocks noGrp="1"/>
          </p:cNvSpPr>
          <p:nvPr>
            <p:ph idx="1"/>
          </p:nvPr>
        </p:nvSpPr>
        <p:spPr>
          <a:xfrm>
            <a:off x="430237" y="835757"/>
            <a:ext cx="11302218" cy="6141818"/>
          </a:xfrm>
        </p:spPr>
        <p:txBody>
          <a:bodyPr>
            <a:normAutofit lnSpcReduction="10000"/>
          </a:bodyPr>
          <a:lstStyle/>
          <a:p>
            <a:pPr marL="514350" indent="-514350" algn="just">
              <a:lnSpc>
                <a:spcPct val="110000"/>
              </a:lnSpc>
              <a:buAutoNum type="arabicPeriod"/>
            </a:pPr>
            <a:r>
              <a:rPr lang="en-AU" b="1" dirty="0" smtClean="0">
                <a:solidFill>
                  <a:srgbClr val="FF0000"/>
                </a:solidFill>
                <a:latin typeface="Times New Roman" panose="02020603050405020304" pitchFamily="18" charset="0"/>
                <a:cs typeface="Times New Roman" panose="02020603050405020304" pitchFamily="18" charset="0"/>
              </a:rPr>
              <a:t>Direct Compensation (Financial)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Direct compensation refers to monetary benefit offered and provided to employees in return of the services they provide to the organization.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These are paid in the definite interval of time. </a:t>
            </a:r>
          </a:p>
          <a:p>
            <a:pPr marL="0" indent="0" algn="just">
              <a:lnSpc>
                <a:spcPct val="110000"/>
              </a:lnSpc>
              <a:buNone/>
            </a:pPr>
            <a:r>
              <a:rPr lang="en-AU" b="1" dirty="0" smtClean="0">
                <a:latin typeface="Times New Roman" panose="02020603050405020304" pitchFamily="18" charset="0"/>
                <a:cs typeface="Times New Roman" panose="02020603050405020304" pitchFamily="18" charset="0"/>
              </a:rPr>
              <a:t>It includes: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Basic salary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House rent allowance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Leave travel allowance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Medical reimbursement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Special allowance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Bonus etc. </a:t>
            </a:r>
          </a:p>
          <a:p>
            <a:pPr algn="just">
              <a:lnSpc>
                <a:spcPct val="11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marL="0" indent="0" algn="just">
              <a:lnSpc>
                <a:spcPct val="11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8334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117" y="858128"/>
            <a:ext cx="9459351" cy="5999872"/>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Direct compensation can be further elaborated as:[4] </a:t>
            </a:r>
          </a:p>
          <a:p>
            <a:pPr marL="0" indent="0" algn="just">
              <a:lnSpc>
                <a:spcPct val="100000"/>
              </a:lnSpc>
              <a:buNone/>
            </a:pPr>
            <a:r>
              <a:rPr lang="en-AU" b="1" dirty="0">
                <a:solidFill>
                  <a:srgbClr val="C00000"/>
                </a:solidFill>
                <a:latin typeface="Times New Roman" panose="02020603050405020304" pitchFamily="18" charset="0"/>
                <a:cs typeface="Times New Roman" panose="02020603050405020304" pitchFamily="18" charset="0"/>
              </a:rPr>
              <a:t>Hourly</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Hourly wages are often provided to unskilled, semi-skilled, temporary, part-time, or contract workers in exchange for their time and </a:t>
            </a:r>
            <a:r>
              <a:rPr lang="en-AU" b="1" dirty="0" err="1">
                <a:latin typeface="Times New Roman" panose="02020603050405020304" pitchFamily="18" charset="0"/>
                <a:cs typeface="Times New Roman" panose="02020603050405020304" pitchFamily="18" charset="0"/>
              </a:rPr>
              <a:t>labor</a:t>
            </a:r>
            <a:r>
              <a:rPr lang="en-AU"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Jobs where some employees receive hourly wage include the retail, hospitality, and construction industries.</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Employees who receive hourly wages are usually able to earn overtime pay. This pay consists of any additional hours worked outside of their set contract.</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When setting </a:t>
            </a:r>
            <a:r>
              <a:rPr lang="en-AU" b="1" dirty="0" smtClean="0">
                <a:latin typeface="Times New Roman" panose="02020603050405020304" pitchFamily="18" charset="0"/>
                <a:cs typeface="Times New Roman" panose="02020603050405020304" pitchFamily="18" charset="0"/>
              </a:rPr>
              <a:t>employees</a:t>
            </a:r>
            <a:r>
              <a:rPr lang="en-AU" b="1" dirty="0">
                <a:latin typeface="Times New Roman" panose="02020603050405020304" pitchFamily="18" charset="0"/>
                <a:cs typeface="Times New Roman" panose="02020603050405020304" pitchFamily="18" charset="0"/>
              </a:rPr>
              <a:t>’ wages, </a:t>
            </a:r>
            <a:r>
              <a:rPr lang="en-AU" b="1" dirty="0" smtClean="0">
                <a:latin typeface="Times New Roman" panose="02020603050405020304" pitchFamily="18" charset="0"/>
                <a:cs typeface="Times New Roman" panose="02020603050405020304" pitchFamily="18" charset="0"/>
              </a:rPr>
              <a:t>manager </a:t>
            </a:r>
            <a:r>
              <a:rPr lang="en-AU" b="1" dirty="0">
                <a:latin typeface="Times New Roman" panose="02020603050405020304" pitchFamily="18" charset="0"/>
                <a:cs typeface="Times New Roman" panose="02020603050405020304" pitchFamily="18" charset="0"/>
              </a:rPr>
              <a:t>need to be compliant with the local minimum wage legislation</a:t>
            </a:r>
            <a:r>
              <a:rPr lang="en-AU"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13117" y="0"/>
            <a:ext cx="10515600" cy="858129"/>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5614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9050" y="1192578"/>
            <a:ext cx="9543756" cy="5503644"/>
          </a:xfrm>
        </p:spPr>
        <p:txBody>
          <a:bodyPr/>
          <a:lstStyle/>
          <a:p>
            <a:pPr marL="0" indent="0" algn="just">
              <a:lnSpc>
                <a:spcPct val="100000"/>
              </a:lnSpc>
              <a:buNone/>
            </a:pPr>
            <a:r>
              <a:rPr lang="en-AU" b="1" dirty="0">
                <a:solidFill>
                  <a:srgbClr val="C00000"/>
                </a:solidFill>
                <a:latin typeface="Times New Roman" panose="02020603050405020304" pitchFamily="18" charset="0"/>
                <a:cs typeface="Times New Roman" panose="02020603050405020304" pitchFamily="18" charset="0"/>
              </a:rPr>
              <a:t>Salary</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Annual salaries are typically provided to most full-time employees or skilled employees and those who fill management positions.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 </a:t>
            </a:r>
            <a:r>
              <a:rPr lang="en-AU" b="1" dirty="0">
                <a:latin typeface="Times New Roman" panose="02020603050405020304" pitchFamily="18" charset="0"/>
                <a:cs typeface="Times New Roman" panose="02020603050405020304" pitchFamily="18" charset="0"/>
              </a:rPr>
              <a:t>salary often indicates that the organization has invested in this employee for the long-term future.</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Examples of employees who receive a salary include teachers, accountants, doctors, and retail and hospitality managers.</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Both hourly wages and salary make up an employee’s base </a:t>
            </a:r>
            <a:r>
              <a:rPr lang="en-AU" b="1" dirty="0" smtClean="0">
                <a:latin typeface="Times New Roman" panose="02020603050405020304" pitchFamily="18" charset="0"/>
                <a:cs typeface="Times New Roman" panose="02020603050405020304" pitchFamily="18" charset="0"/>
              </a:rPr>
              <a:t>pay or </a:t>
            </a:r>
            <a:r>
              <a:rPr lang="en-AU" b="1" dirty="0">
                <a:latin typeface="Times New Roman" panose="02020603050405020304" pitchFamily="18" charset="0"/>
                <a:cs typeface="Times New Roman" panose="02020603050405020304" pitchFamily="18" charset="0"/>
              </a:rPr>
              <a:t>base salary.</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algn="just">
              <a:lnSpc>
                <a:spcPct val="100000"/>
              </a:lnSpc>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9905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4151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9049" y="1150375"/>
            <a:ext cx="10515600" cy="5377034"/>
          </a:xfrm>
        </p:spPr>
        <p:txBody>
          <a:bodyPr>
            <a:normAutofit/>
          </a:bodyPr>
          <a:lstStyle/>
          <a:p>
            <a:pPr marL="0" indent="0">
              <a:lnSpc>
                <a:spcPct val="100000"/>
              </a:lnSpc>
              <a:buNone/>
            </a:pPr>
            <a:r>
              <a:rPr lang="en-AU" b="1" dirty="0">
                <a:solidFill>
                  <a:srgbClr val="C00000"/>
                </a:solidFill>
                <a:latin typeface="Times New Roman" panose="02020603050405020304" pitchFamily="18" charset="0"/>
                <a:cs typeface="Times New Roman" panose="02020603050405020304" pitchFamily="18" charset="0"/>
              </a:rPr>
              <a:t>Commission</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Commission is a common form of compensation provided to employees in sales roles.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t>
            </a:r>
            <a:r>
              <a:rPr lang="en-AU" b="1" dirty="0">
                <a:latin typeface="Times New Roman" panose="02020603050405020304" pitchFamily="18" charset="0"/>
                <a:cs typeface="Times New Roman" panose="02020603050405020304" pitchFamily="18" charset="0"/>
              </a:rPr>
              <a:t>will usually be based on a predetermined quota or target. The higher the quota reached, the higher the commission pay will be.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Commission rates are often based on various specified factors, including revenue and profit margins.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Some employees will work on commission only or obtain a salary with commission. </a:t>
            </a:r>
          </a:p>
          <a:p>
            <a:pPr marL="0" indent="0">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9904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9912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2779" y="1325563"/>
            <a:ext cx="10515600" cy="5032375"/>
          </a:xfrm>
        </p:spPr>
        <p:txBody>
          <a:bodyPr/>
          <a:lstStyle/>
          <a:p>
            <a:pPr marL="0" indent="0" algn="just">
              <a:lnSpc>
                <a:spcPct val="100000"/>
              </a:lnSpc>
              <a:buNone/>
            </a:pPr>
            <a:r>
              <a:rPr lang="en-AU" b="1" dirty="0">
                <a:solidFill>
                  <a:srgbClr val="C00000"/>
                </a:solidFill>
                <a:latin typeface="Times New Roman" panose="02020603050405020304" pitchFamily="18" charset="0"/>
                <a:cs typeface="Times New Roman" panose="02020603050405020304" pitchFamily="18" charset="0"/>
              </a:rPr>
              <a:t>Bonuses</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Companies often offer bonuses to employees based on year-end business results or the individual meeting their set goals. Sometimes, the decision is at the manager’s discretion.</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Bonuses can be paid annually, quarterly, or even after the completion of each project.</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Both commission and bonuses fall under incentive pay, along with piece rate, profit sharing, stock options, and shift differentials.</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25659"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464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8034" y="914424"/>
            <a:ext cx="9965788" cy="5838068"/>
          </a:xfrm>
        </p:spPr>
        <p:txBody>
          <a:bodyPr>
            <a:normAutofit/>
          </a:bodyPr>
          <a:lstStyle/>
          <a:p>
            <a:pPr marL="514350" indent="-514350" algn="just">
              <a:lnSpc>
                <a:spcPct val="100000"/>
              </a:lnSpc>
              <a:buAutoNum type="arabicPeriod" startAt="2"/>
            </a:pPr>
            <a:r>
              <a:rPr lang="en-AU" b="1" dirty="0">
                <a:solidFill>
                  <a:srgbClr val="FF0000"/>
                </a:solidFill>
                <a:latin typeface="Times New Roman" panose="02020603050405020304" pitchFamily="18" charset="0"/>
                <a:cs typeface="Times New Roman" panose="02020603050405020304" pitchFamily="18" charset="0"/>
              </a:rPr>
              <a:t>Indirect Compensation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refers to non monetary benefits offered and provided to employees in lieu of the services provided by them to the organization.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includes leave policy, overtime policy, car policy, hospitalization, insurance, leave travel, retirement benefits, holiday homes, flexi hours etc.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All of the indirect benefits has some financial value. However, employees do not directly receive it in cash form.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Certain types of indirect compensation are viewed as monetary while others are deemed as non monetary which varies between organizations.  </a:t>
            </a: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007012" y="-16881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TYPES OF </a:t>
            </a:r>
            <a:r>
              <a:rPr lang="en-AU"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439806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3117" y="1"/>
            <a:ext cx="10515600" cy="1012874"/>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COMPENSATION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4" name="Text Placeholder 4"/>
          <p:cNvSpPr txBox="1">
            <a:spLocks/>
          </p:cNvSpPr>
          <p:nvPr/>
        </p:nvSpPr>
        <p:spPr>
          <a:xfrm>
            <a:off x="914400" y="1302433"/>
            <a:ext cx="4494627" cy="470096"/>
          </a:xfrm>
          <a:prstGeom prst="rect">
            <a:avLst/>
          </a:prstGeom>
          <a:solidFill>
            <a:schemeClr val="accent1">
              <a:lumMod val="20000"/>
              <a:lumOff val="80000"/>
            </a:scheme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smtClean="0">
                <a:solidFill>
                  <a:srgbClr val="FF0000"/>
                </a:solidFill>
                <a:latin typeface="Times New Roman" panose="02020603050405020304" pitchFamily="18" charset="0"/>
                <a:cs typeface="Times New Roman" panose="02020603050405020304" pitchFamily="18" charset="0"/>
              </a:rPr>
              <a:t>EXTERNAL FACTORS </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5" name="Text Placeholder 5"/>
          <p:cNvSpPr txBox="1">
            <a:spLocks/>
          </p:cNvSpPr>
          <p:nvPr/>
        </p:nvSpPr>
        <p:spPr>
          <a:xfrm>
            <a:off x="6165166" y="1302433"/>
            <a:ext cx="4494627" cy="470096"/>
          </a:xfrm>
          <a:prstGeom prst="roundRect">
            <a:avLst>
              <a:gd name="adj" fmla="val 16667"/>
            </a:avLst>
          </a:prstGeom>
          <a:solidFill>
            <a:schemeClr val="accent1">
              <a:lumMod val="20000"/>
              <a:lumOff val="80000"/>
            </a:schemeClr>
          </a:solidFill>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smtClean="0">
                <a:solidFill>
                  <a:srgbClr val="FF0000"/>
                </a:solidFill>
                <a:latin typeface="Times New Roman" panose="02020603050405020304" pitchFamily="18" charset="0"/>
                <a:cs typeface="Times New Roman" panose="02020603050405020304" pitchFamily="18" charset="0"/>
              </a:rPr>
              <a:t>INTERNAL FACTORS</a:t>
            </a:r>
            <a:endParaRPr lang="en-US" b="1" dirty="0">
              <a:solidFill>
                <a:srgbClr val="FF0000"/>
              </a:solidFill>
              <a:latin typeface="Times New Roman" panose="02020603050405020304" pitchFamily="18" charset="0"/>
              <a:cs typeface="Times New Roman" panose="02020603050405020304" pitchFamily="18" charset="0"/>
            </a:endParaRPr>
          </a:p>
        </p:txBody>
      </p:sp>
      <p:sp>
        <p:nvSpPr>
          <p:cNvPr id="6" name="Content Placeholder 2"/>
          <p:cNvSpPr>
            <a:spLocks noGrp="1"/>
          </p:cNvSpPr>
          <p:nvPr>
            <p:ph sz="quarter" idx="4294967295"/>
          </p:nvPr>
        </p:nvSpPr>
        <p:spPr>
          <a:xfrm>
            <a:off x="1273126" y="2062087"/>
            <a:ext cx="3657600" cy="3886200"/>
          </a:xfrm>
          <a:prstGeom prst="rect">
            <a:avLst/>
          </a:prstGeom>
        </p:spPr>
        <p:txBody>
          <a:bodyPr/>
          <a:lstStyle/>
          <a:p>
            <a:r>
              <a:rPr lang="en-US" b="1" dirty="0">
                <a:latin typeface="Times New Roman" panose="02020603050405020304" pitchFamily="18" charset="0"/>
                <a:cs typeface="Times New Roman" panose="02020603050405020304" pitchFamily="18" charset="0"/>
              </a:rPr>
              <a:t>Legal framework</a:t>
            </a:r>
          </a:p>
          <a:p>
            <a:r>
              <a:rPr lang="en-US" b="1" dirty="0">
                <a:latin typeface="Times New Roman" panose="02020603050405020304" pitchFamily="18" charset="0"/>
                <a:cs typeface="Times New Roman" panose="02020603050405020304" pitchFamily="18" charset="0"/>
              </a:rPr>
              <a:t>Union pressure</a:t>
            </a:r>
          </a:p>
          <a:p>
            <a:r>
              <a:rPr lang="en-US" b="1" dirty="0">
                <a:latin typeface="Times New Roman" panose="02020603050405020304" pitchFamily="18" charset="0"/>
                <a:cs typeface="Times New Roman" panose="02020603050405020304" pitchFamily="18" charset="0"/>
              </a:rPr>
              <a:t>Equity consideration</a:t>
            </a:r>
          </a:p>
          <a:p>
            <a:r>
              <a:rPr lang="en-US" b="1" dirty="0">
                <a:latin typeface="Times New Roman" panose="02020603050405020304" pitchFamily="18" charset="0"/>
                <a:cs typeface="Times New Roman" panose="02020603050405020304" pitchFamily="18" charset="0"/>
              </a:rPr>
              <a:t>Competition</a:t>
            </a:r>
          </a:p>
          <a:p>
            <a:r>
              <a:rPr lang="en-US" b="1" dirty="0">
                <a:latin typeface="Times New Roman" panose="02020603050405020304" pitchFamily="18" charset="0"/>
                <a:cs typeface="Times New Roman" panose="02020603050405020304" pitchFamily="18" charset="0"/>
              </a:rPr>
              <a:t>Labor market adjustment</a:t>
            </a:r>
          </a:p>
          <a:p>
            <a:r>
              <a:rPr lang="en-US" b="1" dirty="0">
                <a:latin typeface="Times New Roman" panose="02020603050405020304" pitchFamily="18" charset="0"/>
                <a:cs typeface="Times New Roman" panose="02020603050405020304" pitchFamily="18" charset="0"/>
              </a:rPr>
              <a:t>Cost of living</a:t>
            </a:r>
          </a:p>
          <a:p>
            <a:endParaRPr lang="en-US" dirty="0">
              <a:latin typeface="Times New Roman" panose="02020603050405020304" pitchFamily="18" charset="0"/>
              <a:cs typeface="Times New Roman" panose="02020603050405020304" pitchFamily="18" charset="0"/>
            </a:endParaRPr>
          </a:p>
        </p:txBody>
      </p:sp>
      <p:sp>
        <p:nvSpPr>
          <p:cNvPr id="7" name="Content Placeholder 3"/>
          <p:cNvSpPr>
            <a:spLocks noGrp="1"/>
          </p:cNvSpPr>
          <p:nvPr>
            <p:ph sz="quarter" idx="4294967295"/>
          </p:nvPr>
        </p:nvSpPr>
        <p:spPr>
          <a:xfrm>
            <a:off x="6295291" y="2062087"/>
            <a:ext cx="4234376" cy="3886200"/>
          </a:xfrm>
          <a:prstGeom prst="rect">
            <a:avLst/>
          </a:prstGeom>
        </p:spPr>
        <p:txBody>
          <a:bodyPr/>
          <a:lstStyle/>
          <a:p>
            <a:pPr algn="just"/>
            <a:r>
              <a:rPr lang="en-US" b="1" dirty="0">
                <a:latin typeface="Times New Roman" panose="02020603050405020304" pitchFamily="18" charset="0"/>
                <a:cs typeface="Times New Roman" panose="02020603050405020304" pitchFamily="18" charset="0"/>
              </a:rPr>
              <a:t>Organization’s compensation policies</a:t>
            </a:r>
          </a:p>
          <a:p>
            <a:pPr algn="just"/>
            <a:r>
              <a:rPr lang="en-US" b="1" dirty="0">
                <a:latin typeface="Times New Roman" panose="02020603050405020304" pitchFamily="18" charset="0"/>
                <a:cs typeface="Times New Roman" panose="02020603050405020304" pitchFamily="18" charset="0"/>
              </a:rPr>
              <a:t>Job evaluation</a:t>
            </a:r>
          </a:p>
          <a:p>
            <a:pPr algn="just"/>
            <a:r>
              <a:rPr lang="en-US" b="1" dirty="0">
                <a:latin typeface="Times New Roman" panose="02020603050405020304" pitchFamily="18" charset="0"/>
                <a:cs typeface="Times New Roman" panose="02020603050405020304" pitchFamily="18" charset="0"/>
              </a:rPr>
              <a:t>Productivity</a:t>
            </a:r>
          </a:p>
          <a:p>
            <a:pPr algn="just"/>
            <a:r>
              <a:rPr lang="en-US" b="1" dirty="0">
                <a:latin typeface="Times New Roman" panose="02020603050405020304" pitchFamily="18" charset="0"/>
                <a:cs typeface="Times New Roman" panose="02020603050405020304" pitchFamily="18" charset="0"/>
              </a:rPr>
              <a:t>Nature of employees</a:t>
            </a:r>
          </a:p>
          <a:p>
            <a:pPr algn="just"/>
            <a:r>
              <a:rPr lang="en-US" b="1" dirty="0">
                <a:latin typeface="Times New Roman" panose="02020603050405020304" pitchFamily="18" charset="0"/>
                <a:cs typeface="Times New Roman" panose="02020603050405020304" pitchFamily="18" charset="0"/>
              </a:rPr>
              <a:t>Employer’s ability to pay</a:t>
            </a:r>
          </a:p>
          <a:p>
            <a:pPr algn="just"/>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5778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5159" y="1286560"/>
            <a:ext cx="9424768" cy="5289427"/>
          </a:xfrm>
        </p:spPr>
        <p:txBody>
          <a:bodyPr>
            <a:noAutofit/>
          </a:bodyPr>
          <a:lstStyle/>
          <a:p>
            <a:pPr marL="514350" indent="-514350" algn="just">
              <a:lnSpc>
                <a:spcPct val="100000"/>
              </a:lnSpc>
              <a:buAutoNum type="arabicPeriod"/>
            </a:pPr>
            <a:r>
              <a:rPr lang="en-AU" b="1" dirty="0" smtClean="0">
                <a:solidFill>
                  <a:srgbClr val="002060"/>
                </a:solidFill>
                <a:latin typeface="Times New Roman" panose="02020603050405020304" pitchFamily="18" charset="0"/>
                <a:cs typeface="Times New Roman" panose="02020603050405020304" pitchFamily="18" charset="0"/>
              </a:rPr>
              <a:t>External Factors  </a:t>
            </a:r>
          </a:p>
          <a:p>
            <a:pPr marL="0" indent="0" algn="just">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Legal framework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Various laws specify things like minimum wages, overtime rates, working times, child labor restrictions, records keeping and benefits.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Violating provisions of the labor act will be very costly to the organization and has to pay high rate of compensation to the employees</a:t>
            </a:r>
            <a:r>
              <a:rPr lang="en-US" b="1" dirty="0" smtClean="0">
                <a:latin typeface="Times New Roman" panose="02020603050405020304" pitchFamily="18" charset="0"/>
                <a:cs typeface="Times New Roman" panose="02020603050405020304" pitchFamily="18" charset="0"/>
              </a:rPr>
              <a:t>.</a:t>
            </a:r>
          </a:p>
          <a:p>
            <a:pPr marL="228600" lvl="1" algn="just">
              <a:lnSpc>
                <a:spcPct val="100000"/>
              </a:lnSpc>
              <a:spcBef>
                <a:spcPts val="1000"/>
              </a:spcBef>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Hence it is important for every organization to follow the rules and regulation put forward by the governments.</a:t>
            </a:r>
          </a:p>
          <a:p>
            <a:pPr marL="0" indent="0" algn="just">
              <a:lnSpc>
                <a:spcPct val="100000"/>
              </a:lnSpc>
              <a:buNone/>
            </a:pP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275492" y="0"/>
            <a:ext cx="11260016"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a:t>
            </a:r>
            <a:r>
              <a:rPr lang="en-US"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04389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4607" y="1325563"/>
            <a:ext cx="10515600" cy="4864222"/>
          </a:xfrm>
        </p:spPr>
        <p:txBody>
          <a:bodyPr/>
          <a:lstStyle/>
          <a:p>
            <a:pPr marL="0" indent="0">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Union pressure</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Trade union law has given union legal protection and granted employee the right to organize, to bargain collectively and to engage in concerned activities for the purpose of collective bargaining and other mutual activities.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Union </a:t>
            </a:r>
            <a:r>
              <a:rPr lang="en-US" b="1" dirty="0" smtClean="0">
                <a:latin typeface="Times New Roman" panose="02020603050405020304" pitchFamily="18" charset="0"/>
                <a:cs typeface="Times New Roman" panose="02020603050405020304" pitchFamily="18" charset="0"/>
              </a:rPr>
              <a:t>negotiates for </a:t>
            </a:r>
            <a:r>
              <a:rPr lang="en-US" b="1" dirty="0">
                <a:latin typeface="Times New Roman" panose="02020603050405020304" pitchFamily="18" charset="0"/>
                <a:cs typeface="Times New Roman" panose="02020603050405020304" pitchFamily="18" charset="0"/>
              </a:rPr>
              <a:t>other pay related issues, income security, cost of living adjustment, health care, safety etc.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Hence union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plays an important role in compensation package.</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09489" y="0"/>
            <a:ext cx="10945837"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a:t>
            </a:r>
            <a:r>
              <a:rPr lang="en-US"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80485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60" y="1178510"/>
            <a:ext cx="10515600" cy="5405169"/>
          </a:xfrm>
        </p:spPr>
        <p:txBody>
          <a:bodyPr>
            <a:normAutofit/>
          </a:bodyPr>
          <a:lstStyle/>
          <a:p>
            <a:pPr marL="0" indent="0">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Equity consideration</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As </a:t>
            </a:r>
            <a:r>
              <a:rPr lang="en-US" b="1" dirty="0">
                <a:latin typeface="Times New Roman" panose="02020603050405020304" pitchFamily="18" charset="0"/>
                <a:cs typeface="Times New Roman" panose="02020603050405020304" pitchFamily="18" charset="0"/>
              </a:rPr>
              <a:t>per the equity theory “</a:t>
            </a:r>
            <a:r>
              <a:rPr lang="en-US" b="1" dirty="0">
                <a:solidFill>
                  <a:srgbClr val="0B0BB9"/>
                </a:solidFill>
                <a:latin typeface="Times New Roman" panose="02020603050405020304" pitchFamily="18" charset="0"/>
                <a:cs typeface="Times New Roman" panose="02020603050405020304" pitchFamily="18" charset="0"/>
              </a:rPr>
              <a:t>no ones like to think they are paid less than they deserved</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Hence both internal and external equity is crucial in determining pay.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External pay must compare favorable with rates in other organization or an employer will find hard to attract good employees.</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Pay </a:t>
            </a:r>
            <a:r>
              <a:rPr lang="en-US" b="1" dirty="0">
                <a:latin typeface="Times New Roman" panose="02020603050405020304" pitchFamily="18" charset="0"/>
                <a:cs typeface="Times New Roman" panose="02020603050405020304" pitchFamily="18" charset="0"/>
              </a:rPr>
              <a:t>must be equitable </a:t>
            </a:r>
            <a:r>
              <a:rPr lang="en-US" b="1" dirty="0" smtClean="0">
                <a:latin typeface="Times New Roman" panose="02020603050405020304" pitchFamily="18" charset="0"/>
                <a:cs typeface="Times New Roman" panose="02020603050405020304" pitchFamily="18" charset="0"/>
              </a:rPr>
              <a:t>internally also. Employee </a:t>
            </a:r>
            <a:r>
              <a:rPr lang="en-US" b="1" dirty="0">
                <a:latin typeface="Times New Roman" panose="02020603050405020304" pitchFamily="18" charset="0"/>
                <a:cs typeface="Times New Roman" panose="02020603050405020304" pitchFamily="18" charset="0"/>
              </a:rPr>
              <a:t>should be able to perceive fairness within the organization pay </a:t>
            </a:r>
            <a:r>
              <a:rPr lang="en-US" b="1" dirty="0" smtClean="0">
                <a:latin typeface="Times New Roman" panose="02020603050405020304" pitchFamily="18" charset="0"/>
                <a:cs typeface="Times New Roman" panose="02020603050405020304" pitchFamily="18" charset="0"/>
              </a:rPr>
              <a:t>structure.</a:t>
            </a: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65760" y="0"/>
            <a:ext cx="11100582"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a:t>
            </a:r>
            <a:r>
              <a:rPr lang="en-US"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95381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7149" y="1009698"/>
            <a:ext cx="10515600" cy="5503643"/>
          </a:xfrm>
        </p:spPr>
        <p:txBody>
          <a:bodyPr>
            <a:normAutofit/>
          </a:bodyPr>
          <a:lstStyle/>
          <a:p>
            <a:pPr marL="0" indent="0">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Competition</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Compensation should be according to the current trend happening the market.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Management should be able to understand and evaluate what the rival and competitors are </a:t>
            </a:r>
            <a:r>
              <a:rPr lang="en-US" b="1" dirty="0" smtClean="0">
                <a:latin typeface="Times New Roman" panose="02020603050405020304" pitchFamily="18" charset="0"/>
                <a:cs typeface="Times New Roman" panose="02020603050405020304" pitchFamily="18" charset="0"/>
              </a:rPr>
              <a:t>following.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According to the situation compensation </a:t>
            </a:r>
            <a:r>
              <a:rPr lang="en-US" b="1" dirty="0">
                <a:latin typeface="Times New Roman" panose="02020603050405020304" pitchFamily="18" charset="0"/>
                <a:cs typeface="Times New Roman" panose="02020603050405020304" pitchFamily="18" charset="0"/>
              </a:rPr>
              <a:t>package should be maintain to retain workers within the </a:t>
            </a:r>
            <a:r>
              <a:rPr lang="en-US" b="1" dirty="0" smtClean="0">
                <a:latin typeface="Times New Roman" panose="02020603050405020304" pitchFamily="18" charset="0"/>
                <a:cs typeface="Times New Roman" panose="02020603050405020304" pitchFamily="18" charset="0"/>
              </a:rPr>
              <a:t>organization. </a:t>
            </a:r>
            <a:endParaRPr lang="en-US" b="1" dirty="0">
              <a:latin typeface="Times New Roman" panose="02020603050405020304" pitchFamily="18" charset="0"/>
              <a:cs typeface="Times New Roman" panose="02020603050405020304" pitchFamily="18" charset="0"/>
            </a:endParaRPr>
          </a:p>
          <a:p>
            <a:pPr marL="0" indent="0">
              <a:lnSpc>
                <a:spcPct val="80000"/>
              </a:lnSpc>
              <a:buNone/>
            </a:pPr>
            <a:r>
              <a:rPr lang="en-US" b="1" dirty="0">
                <a:solidFill>
                  <a:srgbClr val="C00000"/>
                </a:solidFill>
                <a:latin typeface="Times New Roman" panose="02020603050405020304" pitchFamily="18" charset="0"/>
                <a:cs typeface="Times New Roman" panose="02020603050405020304" pitchFamily="18" charset="0"/>
              </a:rPr>
              <a:t>Cost of living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Geography </a:t>
            </a:r>
            <a:r>
              <a:rPr lang="en-US" b="1" dirty="0">
                <a:latin typeface="Times New Roman" panose="02020603050405020304" pitchFamily="18" charset="0"/>
                <a:cs typeface="Times New Roman" panose="02020603050405020304" pitchFamily="18" charset="0"/>
              </a:rPr>
              <a:t>coverage also plays a important role in compensation package.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Cost of living differs between cities should be </a:t>
            </a:r>
            <a:r>
              <a:rPr lang="en-US" b="1" dirty="0" smtClean="0">
                <a:latin typeface="Times New Roman" panose="02020603050405020304" pitchFamily="18" charset="0"/>
                <a:cs typeface="Times New Roman" panose="02020603050405020304" pitchFamily="18" charset="0"/>
              </a:rPr>
              <a:t>considered. </a:t>
            </a: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436098" y="0"/>
            <a:ext cx="10917702"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a:t>
            </a:r>
            <a:r>
              <a:rPr lang="en-US"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14935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3844" y="1325562"/>
            <a:ext cx="9850316" cy="5173711"/>
          </a:xfrm>
        </p:spPr>
        <p:txBody>
          <a:bodyPr>
            <a:normAutofit/>
          </a:bodyPr>
          <a:lstStyle/>
          <a:p>
            <a:pPr marL="0" indent="0" algn="just">
              <a:lnSpc>
                <a:spcPct val="100000"/>
              </a:lnSpc>
              <a:buNone/>
            </a:pPr>
            <a:r>
              <a:rPr lang="en-US" b="1" dirty="0">
                <a:solidFill>
                  <a:srgbClr val="C00000"/>
                </a:solidFill>
                <a:latin typeface="Times New Roman" panose="02020603050405020304" pitchFamily="18" charset="0"/>
                <a:cs typeface="Times New Roman" panose="02020603050405020304" pitchFamily="18" charset="0"/>
              </a:rPr>
              <a:t>Labor market adjustment </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Labor </a:t>
            </a:r>
            <a:r>
              <a:rPr lang="en-US" b="1" dirty="0">
                <a:latin typeface="Times New Roman" panose="02020603050405020304" pitchFamily="18" charset="0"/>
                <a:cs typeface="Times New Roman" panose="02020603050405020304" pitchFamily="18" charset="0"/>
              </a:rPr>
              <a:t>market is related with demand and supply of required workers in the market. </a:t>
            </a:r>
          </a:p>
          <a:p>
            <a:pPr algn="just">
              <a:lnSpc>
                <a:spcPct val="15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helps in determining the flow of workers either surplus or shortage, employment and unemployment rate in </a:t>
            </a:r>
            <a:r>
              <a:rPr lang="en-US" b="1" dirty="0" smtClean="0">
                <a:latin typeface="Times New Roman" panose="02020603050405020304" pitchFamily="18" charset="0"/>
                <a:cs typeface="Times New Roman" panose="02020603050405020304" pitchFamily="18" charset="0"/>
              </a:rPr>
              <a:t>market.</a:t>
            </a:r>
          </a:p>
          <a:p>
            <a:pPr algn="just">
              <a:lnSpc>
                <a:spcPct val="15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Depending </a:t>
            </a:r>
            <a:r>
              <a:rPr lang="en-US" b="1" dirty="0">
                <a:latin typeface="Times New Roman" panose="02020603050405020304" pitchFamily="18" charset="0"/>
                <a:cs typeface="Times New Roman" panose="02020603050405020304" pitchFamily="18" charset="0"/>
              </a:rPr>
              <a:t>upon the situation, compensation package can be maintain to attract the desirable people in the </a:t>
            </a:r>
            <a:r>
              <a:rPr lang="en-US" b="1" dirty="0" smtClean="0">
                <a:latin typeface="Times New Roman" panose="02020603050405020304" pitchFamily="18" charset="0"/>
                <a:cs typeface="Times New Roman" panose="02020603050405020304" pitchFamily="18" charset="0"/>
              </a:rPr>
              <a:t>organization. </a:t>
            </a:r>
            <a:endParaRPr lang="en-US" b="1"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09489" y="0"/>
            <a:ext cx="11044311"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a:t>
            </a:r>
            <a:r>
              <a:rPr lang="en-US"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26798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185" y="1690687"/>
            <a:ext cx="10515600" cy="4836721"/>
          </a:xfrm>
        </p:spPr>
        <p:txBody>
          <a:bodyPr>
            <a:normAutofit/>
          </a:bodyPr>
          <a:lstStyle/>
          <a:p>
            <a:pPr marL="514350" indent="-514350">
              <a:lnSpc>
                <a:spcPct val="100000"/>
              </a:lnSpc>
              <a:buAutoNum type="arabicPeriod" startAt="2"/>
            </a:pPr>
            <a:r>
              <a:rPr lang="en-US" b="1" dirty="0" smtClean="0">
                <a:solidFill>
                  <a:srgbClr val="002060"/>
                </a:solidFill>
                <a:latin typeface="Times New Roman" panose="02020603050405020304" pitchFamily="18" charset="0"/>
                <a:cs typeface="Times New Roman" panose="02020603050405020304" pitchFamily="18" charset="0"/>
              </a:rPr>
              <a:t>Internal Factors</a:t>
            </a:r>
            <a:endParaRPr lang="en-US" b="1" dirty="0">
              <a:solidFill>
                <a:srgbClr val="002060"/>
              </a:solidFill>
              <a:latin typeface="Times New Roman" panose="02020603050405020304" pitchFamily="18" charset="0"/>
              <a:cs typeface="Times New Roman" panose="02020603050405020304" pitchFamily="18" charset="0"/>
            </a:endParaRPr>
          </a:p>
          <a:p>
            <a:pPr marL="457200" indent="-457200" algn="just">
              <a:lnSpc>
                <a:spcPct val="100000"/>
              </a:lnSpc>
              <a:buAutoNum type="arabicPeriod"/>
            </a:pPr>
            <a:r>
              <a:rPr lang="en-US" b="1" dirty="0">
                <a:solidFill>
                  <a:srgbClr val="C00000"/>
                </a:solidFill>
                <a:latin typeface="Times New Roman" panose="02020603050405020304" pitchFamily="18" charset="0"/>
                <a:cs typeface="Times New Roman" panose="02020603050405020304" pitchFamily="18" charset="0"/>
              </a:rPr>
              <a:t>Organization’s compensation policies </a:t>
            </a:r>
          </a:p>
          <a:p>
            <a:pPr marL="502920" lvl="1" indent="-457200" algn="just">
              <a:lnSpc>
                <a:spcPct val="100000"/>
              </a:lnSpc>
              <a:spcBef>
                <a:spcPts val="600"/>
              </a:spcBef>
              <a:buSzPct val="70000"/>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Ideologies </a:t>
            </a:r>
            <a:r>
              <a:rPr lang="en-US" sz="2800" b="1" dirty="0">
                <a:latin typeface="Times New Roman" panose="02020603050405020304" pitchFamily="18" charset="0"/>
                <a:cs typeface="Times New Roman" panose="02020603050405020304" pitchFamily="18" charset="0"/>
              </a:rPr>
              <a:t>and principles followed by the </a:t>
            </a:r>
            <a:r>
              <a:rPr lang="en-US" sz="2800" b="1" dirty="0" smtClean="0">
                <a:latin typeface="Times New Roman" panose="02020603050405020304" pitchFamily="18" charset="0"/>
                <a:cs typeface="Times New Roman" panose="02020603050405020304" pitchFamily="18" charset="0"/>
              </a:rPr>
              <a:t>management </a:t>
            </a:r>
            <a:r>
              <a:rPr lang="en-US" sz="2800" b="1" dirty="0">
                <a:latin typeface="Times New Roman" panose="02020603050405020304" pitchFamily="18" charset="0"/>
                <a:cs typeface="Times New Roman" panose="02020603050405020304" pitchFamily="18" charset="0"/>
              </a:rPr>
              <a:t>affect the compensation package. </a:t>
            </a:r>
          </a:p>
          <a:p>
            <a:pPr marL="502920" lvl="1" indent="-457200" algn="just">
              <a:lnSpc>
                <a:spcPct val="100000"/>
              </a:lnSpc>
              <a:spcBef>
                <a:spcPts val="600"/>
              </a:spcBef>
              <a:buSzPct val="7000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Issues such as seniority or performance based, pay cycle, how to award salary increases, promotions, overtime policy, leaves, holiday etc. all depends upon the management practices. </a:t>
            </a:r>
          </a:p>
          <a:p>
            <a:pPr marL="502920" lvl="1" indent="-457200" algn="just">
              <a:lnSpc>
                <a:spcPct val="100000"/>
              </a:lnSpc>
              <a:spcBef>
                <a:spcPts val="600"/>
              </a:spcBef>
              <a:buSzPct val="70000"/>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Organization can be leader or follower while maintaining the compensation package.</a:t>
            </a:r>
          </a:p>
          <a:p>
            <a:pPr marL="0" indent="0">
              <a:lnSpc>
                <a:spcPct val="100000"/>
              </a:lnSpc>
              <a:buNone/>
            </a:pPr>
            <a:endParaRPr lang="en-US" b="1" dirty="0" smtClean="0">
              <a:solidFill>
                <a:srgbClr val="0B0BB9"/>
              </a:solidFill>
              <a:latin typeface="Times New Roman" panose="02020603050405020304" pitchFamily="18" charset="0"/>
              <a:cs typeface="Times New Roman" panose="02020603050405020304" pitchFamily="18" charset="0"/>
            </a:endParaRP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a:t>
            </a:r>
            <a:r>
              <a:rPr lang="en-US"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12429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5320" y="1437469"/>
            <a:ext cx="9754772" cy="5202482"/>
          </a:xfrm>
        </p:spPr>
        <p:txBody>
          <a:bodyPr>
            <a:normAutofit/>
          </a:bodyPr>
          <a:lstStyle/>
          <a:p>
            <a:pPr marL="457200" indent="-457200">
              <a:lnSpc>
                <a:spcPct val="100000"/>
              </a:lnSpc>
              <a:buAutoNum type="arabicPeriod" startAt="2"/>
            </a:pPr>
            <a:r>
              <a:rPr lang="en-US" b="1" dirty="0">
                <a:solidFill>
                  <a:srgbClr val="C00000"/>
                </a:solidFill>
                <a:latin typeface="Times New Roman" panose="02020603050405020304" pitchFamily="18" charset="0"/>
                <a:cs typeface="Times New Roman" panose="02020603050405020304" pitchFamily="18" charset="0"/>
              </a:rPr>
              <a:t>Job evaluation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Job </a:t>
            </a:r>
            <a:r>
              <a:rPr lang="en-US" sz="2800" b="1" dirty="0">
                <a:latin typeface="Times New Roman" panose="02020603050405020304" pitchFamily="18" charset="0"/>
                <a:cs typeface="Times New Roman" panose="02020603050405020304" pitchFamily="18" charset="0"/>
              </a:rPr>
              <a:t>evaluation is using the information developed from job description and job specification to systematically determine the value of each job in relation to all jobs within the </a:t>
            </a:r>
            <a:r>
              <a:rPr lang="en-US" sz="2800" b="1" dirty="0" smtClean="0">
                <a:latin typeface="Times New Roman" panose="02020603050405020304" pitchFamily="18" charset="0"/>
                <a:cs typeface="Times New Roman" panose="02020603050405020304" pitchFamily="18" charset="0"/>
              </a:rPr>
              <a:t>organization.</a:t>
            </a:r>
          </a:p>
          <a:p>
            <a:pPr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It </a:t>
            </a:r>
            <a:r>
              <a:rPr lang="en-US" sz="2800" b="1" dirty="0">
                <a:latin typeface="Times New Roman" panose="02020603050405020304" pitchFamily="18" charset="0"/>
                <a:cs typeface="Times New Roman" panose="02020603050405020304" pitchFamily="18" charset="0"/>
              </a:rPr>
              <a:t>seeks to rank all the jobs in the organization and place </a:t>
            </a:r>
            <a:r>
              <a:rPr lang="en-US" sz="2800" b="1" dirty="0" smtClean="0">
                <a:latin typeface="Times New Roman" panose="02020603050405020304" pitchFamily="18" charset="0"/>
                <a:cs typeface="Times New Roman" panose="02020603050405020304" pitchFamily="18" charset="0"/>
              </a:rPr>
              <a:t>them </a:t>
            </a:r>
            <a:r>
              <a:rPr lang="en-US" sz="2800" b="1" dirty="0">
                <a:latin typeface="Times New Roman" panose="02020603050405020304" pitchFamily="18" charset="0"/>
                <a:cs typeface="Times New Roman" panose="02020603050405020304" pitchFamily="18" charset="0"/>
              </a:rPr>
              <a:t>in a hierarchy that will reflect the relative value of each. </a:t>
            </a:r>
            <a:endParaRPr lang="en-US" sz="2800"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On </a:t>
            </a:r>
            <a:r>
              <a:rPr lang="en-US" sz="2800" b="1" dirty="0">
                <a:latin typeface="Times New Roman" panose="02020603050405020304" pitchFamily="18" charset="0"/>
                <a:cs typeface="Times New Roman" panose="02020603050405020304" pitchFamily="18" charset="0"/>
              </a:rPr>
              <a:t>the basis of job evaluation compensation package can be maintain. </a:t>
            </a:r>
          </a:p>
          <a:p>
            <a:pPr marL="822960" lvl="1" indent="-457200" algn="just">
              <a:lnSpc>
                <a:spcPct val="100000"/>
              </a:lnSpc>
              <a:buFont typeface="Wingdings" panose="05000000000000000000" pitchFamily="2" charset="2"/>
              <a:buChar char="Ø"/>
            </a:pPr>
            <a:endParaRPr lang="en-US" sz="2800" b="1" dirty="0">
              <a:solidFill>
                <a:srgbClr val="C00000"/>
              </a:solidFill>
              <a:latin typeface="Times New Roman" panose="02020603050405020304" pitchFamily="18" charset="0"/>
              <a:cs typeface="Times New Roman" panose="02020603050405020304" pitchFamily="18" charset="0"/>
            </a:endParaRP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55320" y="111906"/>
            <a:ext cx="1051560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a:t>
            </a:r>
            <a:r>
              <a:rPr lang="en-US"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80566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0965" y="991137"/>
            <a:ext cx="10515600" cy="5866863"/>
          </a:xfrm>
        </p:spPr>
        <p:txBody>
          <a:bodyPr>
            <a:normAutofit fontScale="92500"/>
          </a:bodyPr>
          <a:lstStyle/>
          <a:p>
            <a:pPr marL="365760" lvl="1" indent="0" algn="just">
              <a:lnSpc>
                <a:spcPct val="100000"/>
              </a:lnSpc>
              <a:buNone/>
            </a:pPr>
            <a:r>
              <a:rPr lang="en-US" sz="2800" b="1" dirty="0" smtClean="0">
                <a:solidFill>
                  <a:srgbClr val="C00000"/>
                </a:solidFill>
                <a:latin typeface="Times New Roman" panose="02020603050405020304" pitchFamily="18" charset="0"/>
                <a:cs typeface="Times New Roman" panose="02020603050405020304" pitchFamily="18" charset="0"/>
              </a:rPr>
              <a:t>3. Productivity </a:t>
            </a:r>
            <a:endParaRPr lang="en-US" sz="2800" b="1" dirty="0">
              <a:solidFill>
                <a:srgbClr val="C00000"/>
              </a:solidFill>
              <a:latin typeface="Times New Roman" panose="02020603050405020304" pitchFamily="18" charset="0"/>
              <a:cs typeface="Times New Roman" panose="02020603050405020304" pitchFamily="18" charset="0"/>
            </a:endParaRPr>
          </a:p>
          <a:p>
            <a:pPr marL="822960" lvl="1" indent="-457200"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Pay </a:t>
            </a:r>
            <a:r>
              <a:rPr lang="en-US" sz="2800" b="1" dirty="0">
                <a:latin typeface="Times New Roman" panose="02020603050405020304" pitchFamily="18" charset="0"/>
                <a:cs typeface="Times New Roman" panose="02020603050405020304" pitchFamily="18" charset="0"/>
              </a:rPr>
              <a:t>structure of the organization very much depends upon the productivity of the employee as well as the organization. </a:t>
            </a:r>
            <a:endParaRPr lang="en-US" sz="2800" b="1" dirty="0" smtClean="0">
              <a:latin typeface="Times New Roman" panose="02020603050405020304" pitchFamily="18" charset="0"/>
              <a:cs typeface="Times New Roman" panose="02020603050405020304" pitchFamily="18" charset="0"/>
            </a:endParaRPr>
          </a:p>
          <a:p>
            <a:pPr marL="822960" lvl="1" indent="-457200" algn="just">
              <a:lnSpc>
                <a:spcPct val="10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Higher </a:t>
            </a:r>
            <a:r>
              <a:rPr lang="en-US" sz="2800" b="1" dirty="0">
                <a:latin typeface="Times New Roman" panose="02020603050405020304" pitchFamily="18" charset="0"/>
                <a:cs typeface="Times New Roman" panose="02020603050405020304" pitchFamily="18" charset="0"/>
              </a:rPr>
              <a:t>the productivity higher will be the compensation package</a:t>
            </a:r>
            <a:r>
              <a:rPr lang="en-US" sz="2800" b="1" dirty="0" smtClean="0">
                <a:latin typeface="Times New Roman" panose="02020603050405020304" pitchFamily="18" charset="0"/>
                <a:cs typeface="Times New Roman" panose="02020603050405020304" pitchFamily="18" charset="0"/>
              </a:rPr>
              <a:t>. </a:t>
            </a:r>
          </a:p>
          <a:p>
            <a:pPr marL="0" indent="0">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     4. Nature </a:t>
            </a:r>
            <a:r>
              <a:rPr lang="en-US" b="1" dirty="0">
                <a:solidFill>
                  <a:srgbClr val="C00000"/>
                </a:solidFill>
                <a:latin typeface="Times New Roman" panose="02020603050405020304" pitchFamily="18" charset="0"/>
                <a:cs typeface="Times New Roman" panose="02020603050405020304" pitchFamily="18" charset="0"/>
              </a:rPr>
              <a:t>of employees </a:t>
            </a:r>
            <a:endParaRPr lang="en-US" b="1" dirty="0">
              <a:latin typeface="Times New Roman" panose="02020603050405020304" pitchFamily="18" charset="0"/>
              <a:cs typeface="Times New Roman" panose="02020603050405020304" pitchFamily="18" charset="0"/>
            </a:endParaRP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 There are different types of employee working in the organization.</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 Some have recently joined the organization, some have been with the organization more than decades. </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Hence it is very much important to know what are nature of the employee how they should be compensated. </a:t>
            </a:r>
          </a:p>
          <a:p>
            <a:pPr lvl="1" algn="just">
              <a:lnSpc>
                <a:spcPct val="110000"/>
              </a:lnSpc>
              <a:buFont typeface="Wingdings" panose="05000000000000000000" pitchFamily="2" charset="2"/>
              <a:buChar char="Ø"/>
            </a:pPr>
            <a:r>
              <a:rPr lang="en-US" sz="2800" b="1" dirty="0">
                <a:latin typeface="Times New Roman" panose="02020603050405020304" pitchFamily="18" charset="0"/>
                <a:cs typeface="Times New Roman" panose="02020603050405020304" pitchFamily="18" charset="0"/>
              </a:rPr>
              <a:t>It can be either tenure based or performance based.</a:t>
            </a:r>
          </a:p>
          <a:p>
            <a:pPr marL="457200" lvl="1" indent="0" algn="just">
              <a:lnSpc>
                <a:spcPct val="100000"/>
              </a:lnSpc>
              <a:buNone/>
            </a:pPr>
            <a:endParaRPr lang="en-US" sz="2800"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390965" y="-154745"/>
            <a:ext cx="10988040"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a:t>
            </a:r>
            <a:r>
              <a:rPr lang="en-US"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52856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8675" y="1192579"/>
            <a:ext cx="10515600" cy="5517710"/>
          </a:xfrm>
        </p:spPr>
        <p:txBody>
          <a:bodyPr>
            <a:normAutofit/>
          </a:bodyPr>
          <a:lstStyle/>
          <a:p>
            <a:pPr marL="457200" indent="-457200" algn="just">
              <a:lnSpc>
                <a:spcPct val="100000"/>
              </a:lnSpc>
              <a:buAutoNum type="arabicPeriod" startAt="5"/>
            </a:pPr>
            <a:r>
              <a:rPr lang="en-US" b="1" dirty="0">
                <a:solidFill>
                  <a:srgbClr val="C00000"/>
                </a:solidFill>
                <a:latin typeface="Times New Roman" panose="02020603050405020304" pitchFamily="18" charset="0"/>
                <a:cs typeface="Times New Roman" panose="02020603050405020304" pitchFamily="18" charset="0"/>
              </a:rPr>
              <a:t>Employer’s ability to pay </a:t>
            </a:r>
            <a:endParaRPr lang="en-US" b="1" dirty="0" smtClean="0">
              <a:solidFill>
                <a:srgbClr val="C00000"/>
              </a:solidFill>
              <a:latin typeface="Times New Roman" panose="02020603050405020304" pitchFamily="18" charset="0"/>
              <a:cs typeface="Times New Roman" panose="02020603050405020304" pitchFamily="18" charset="0"/>
            </a:endParaRPr>
          </a:p>
          <a:p>
            <a:pPr algn="just">
              <a:lnSpc>
                <a:spcPct val="15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No </a:t>
            </a:r>
            <a:r>
              <a:rPr lang="en-US" sz="2800" b="1" dirty="0">
                <a:latin typeface="Times New Roman" panose="02020603050405020304" pitchFamily="18" charset="0"/>
                <a:cs typeface="Times New Roman" panose="02020603050405020304" pitchFamily="18" charset="0"/>
              </a:rPr>
              <a:t>compensation comes free of cost, it focuses on all the financial benefits and tangible services provided to the employee raised form their employment</a:t>
            </a:r>
            <a:r>
              <a:rPr lang="en-US" sz="2800" b="1" dirty="0" smtClean="0">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It </a:t>
            </a:r>
            <a:r>
              <a:rPr lang="en-US" sz="2800" b="1" dirty="0">
                <a:latin typeface="Times New Roman" panose="02020603050405020304" pitchFamily="18" charset="0"/>
                <a:cs typeface="Times New Roman" panose="02020603050405020304" pitchFamily="18" charset="0"/>
              </a:rPr>
              <a:t>is important to analyze the payment ability of the employer which basically depends upon the profitability of the organization</a:t>
            </a:r>
            <a:r>
              <a:rPr lang="en-US" sz="2800" b="1" dirty="0" smtClean="0">
                <a:latin typeface="Times New Roman" panose="02020603050405020304" pitchFamily="18" charset="0"/>
                <a:cs typeface="Times New Roman" panose="02020603050405020304" pitchFamily="18" charset="0"/>
              </a:rPr>
              <a:t>. </a:t>
            </a:r>
          </a:p>
          <a:p>
            <a:pPr algn="just">
              <a:lnSpc>
                <a:spcPct val="150000"/>
              </a:lnSpc>
              <a:buFont typeface="Wingdings" panose="05000000000000000000" pitchFamily="2" charset="2"/>
              <a:buChar char="Ø"/>
            </a:pPr>
            <a:r>
              <a:rPr lang="en-US" sz="2800" b="1" dirty="0" smtClean="0">
                <a:latin typeface="Times New Roman" panose="02020603050405020304" pitchFamily="18" charset="0"/>
                <a:cs typeface="Times New Roman" panose="02020603050405020304" pitchFamily="18" charset="0"/>
              </a:rPr>
              <a:t>Higher </a:t>
            </a:r>
            <a:r>
              <a:rPr lang="en-US" sz="2800" b="1" dirty="0">
                <a:latin typeface="Times New Roman" panose="02020603050405020304" pitchFamily="18" charset="0"/>
                <a:cs typeface="Times New Roman" panose="02020603050405020304" pitchFamily="18" charset="0"/>
              </a:rPr>
              <a:t>the profit, higher will be the ability of employer to </a:t>
            </a:r>
            <a:r>
              <a:rPr lang="en-US" sz="2800" b="1" dirty="0" smtClean="0">
                <a:latin typeface="Times New Roman" panose="02020603050405020304" pitchFamily="18" charset="0"/>
                <a:cs typeface="Times New Roman" panose="02020603050405020304" pitchFamily="18" charset="0"/>
              </a:rPr>
              <a:t>pay. </a:t>
            </a:r>
            <a:endParaRPr lang="en-US" sz="2800"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239151" y="0"/>
            <a:ext cx="11114649" cy="1325563"/>
          </a:xfrm>
        </p:spPr>
        <p:txBody>
          <a:bodyP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DETERMINANTS OF </a:t>
            </a:r>
            <a:r>
              <a:rPr lang="en-US" sz="3600" b="1" dirty="0" smtClean="0">
                <a:solidFill>
                  <a:srgbClr val="002060"/>
                </a:solidFill>
                <a:latin typeface="Times New Roman" panose="02020603050405020304" pitchFamily="18" charset="0"/>
                <a:cs typeface="Times New Roman" panose="02020603050405020304" pitchFamily="18" charset="0"/>
              </a:rPr>
              <a:t>COMPENSATION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5862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125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INCENTIVES AND WAGES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28710" y="1128614"/>
            <a:ext cx="9811043" cy="5729386"/>
          </a:xfrm>
        </p:spPr>
        <p:txBody>
          <a:bodyPr>
            <a:normAutofit/>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Compensation is to give something in return. Whether in terms of money or product (goods &amp; services)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solidFill>
                  <a:srgbClr val="FF0000"/>
                </a:solidFill>
                <a:latin typeface="Times New Roman" panose="02020603050405020304" pitchFamily="18" charset="0"/>
                <a:cs typeface="Times New Roman" panose="02020603050405020304" pitchFamily="18" charset="0"/>
              </a:rPr>
              <a:t>Incentives and wages are the form of compensation </a:t>
            </a:r>
            <a:r>
              <a:rPr lang="en-US" b="1" dirty="0" smtClean="0">
                <a:latin typeface="Times New Roman" panose="02020603050405020304" pitchFamily="18" charset="0"/>
                <a:cs typeface="Times New Roman" panose="02020603050405020304" pitchFamily="18" charset="0"/>
              </a:rPr>
              <a:t>given to the worker who provides services to the organization.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From the organizational point of view , to give something (generally in terms of money) for the work we obtain from the employees. Ex: salary.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 attract and retain effective &amp; efficient manpower sound compensation policy has to be designed.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Incentive </a:t>
            </a:r>
            <a:r>
              <a:rPr lang="en-US" b="1" dirty="0">
                <a:latin typeface="Times New Roman" panose="02020603050405020304" pitchFamily="18" charset="0"/>
                <a:cs typeface="Times New Roman" panose="02020603050405020304" pitchFamily="18" charset="0"/>
              </a:rPr>
              <a:t>mean something which encourages a person to do something or the extra financial reward/motivation. </a:t>
            </a:r>
          </a:p>
        </p:txBody>
      </p:sp>
    </p:spTree>
    <p:extLst>
      <p:ext uri="{BB962C8B-B14F-4D97-AF65-F5344CB8AC3E}">
        <p14:creationId xmlns:p14="http://schemas.microsoft.com/office/powerpoint/2010/main" val="33621539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846" y="1150376"/>
            <a:ext cx="9318674" cy="5517710"/>
          </a:xfrm>
        </p:spPr>
        <p:txBody>
          <a:bodyPr/>
          <a:lstStyle/>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Incentive is the </a:t>
            </a:r>
            <a:r>
              <a:rPr lang="en-US" b="1" dirty="0">
                <a:solidFill>
                  <a:srgbClr val="FF0000"/>
                </a:solidFill>
                <a:latin typeface="Times New Roman" panose="02020603050405020304" pitchFamily="18" charset="0"/>
                <a:cs typeface="Times New Roman" panose="02020603050405020304" pitchFamily="18" charset="0"/>
              </a:rPr>
              <a:t>performance link reward to improve motivation and productivity </a:t>
            </a:r>
            <a:r>
              <a:rPr lang="en-US" b="1" dirty="0">
                <a:latin typeface="Times New Roman" panose="02020603050405020304" pitchFamily="18" charset="0"/>
                <a:cs typeface="Times New Roman" panose="02020603050405020304" pitchFamily="18" charset="0"/>
              </a:rPr>
              <a:t>of the employees.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Incentive include all that </a:t>
            </a:r>
            <a:r>
              <a:rPr lang="en-US" b="1" dirty="0">
                <a:solidFill>
                  <a:srgbClr val="FF0000"/>
                </a:solidFill>
                <a:latin typeface="Times New Roman" panose="02020603050405020304" pitchFamily="18" charset="0"/>
                <a:cs typeface="Times New Roman" panose="02020603050405020304" pitchFamily="18" charset="0"/>
              </a:rPr>
              <a:t>provide extra pay for the extra performance</a:t>
            </a:r>
            <a:r>
              <a:rPr lang="en-US" b="1" dirty="0">
                <a:latin typeface="Times New Roman" panose="02020603050405020304" pitchFamily="18" charset="0"/>
                <a:cs typeface="Times New Roman" panose="02020603050405020304" pitchFamily="18" charset="0"/>
              </a:rPr>
              <a:t> in addition to regular wages for the job.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Wages in the widest sense mean any economic compensation paid by the employer under some contract to his workers for the services rendered by them.[5] </a:t>
            </a:r>
          </a:p>
          <a:p>
            <a:pPr algn="just">
              <a:lnSpc>
                <a:spcPct val="100000"/>
              </a:lnSpc>
              <a:buFont typeface="Wingdings" panose="05000000000000000000" pitchFamily="2" charset="2"/>
              <a:buChar char="Ø"/>
            </a:pPr>
            <a:r>
              <a:rPr lang="en-US" b="1" dirty="0" smtClean="0">
                <a:solidFill>
                  <a:srgbClr val="FF0000"/>
                </a:solidFill>
                <a:latin typeface="Times New Roman" panose="02020603050405020304" pitchFamily="18" charset="0"/>
                <a:cs typeface="Times New Roman" panose="02020603050405020304" pitchFamily="18" charset="0"/>
              </a:rPr>
              <a:t>Wages is the return given to workers for the mental and physical effort</a:t>
            </a:r>
            <a:r>
              <a:rPr lang="en-US" b="1" dirty="0" smtClean="0">
                <a:latin typeface="Times New Roman" panose="02020603050405020304" pitchFamily="18" charset="0"/>
                <a:cs typeface="Times New Roman" panose="02020603050405020304" pitchFamily="18" charset="0"/>
              </a:rPr>
              <a:t> they put into production process.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Giving satisfactory and fair amount of incentive and wages can eliminate most of the labor disputes. </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a:p>
            <a:endParaRPr lang="en-AU" dirty="0"/>
          </a:p>
        </p:txBody>
      </p:sp>
      <p:sp>
        <p:nvSpPr>
          <p:cNvPr id="4" name="Title 1"/>
          <p:cNvSpPr>
            <a:spLocks noGrp="1"/>
          </p:cNvSpPr>
          <p:nvPr>
            <p:ph type="title"/>
          </p:nvPr>
        </p:nvSpPr>
        <p:spPr>
          <a:xfrm>
            <a:off x="45837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INCENTIVES AND </a:t>
            </a:r>
            <a:r>
              <a:rPr lang="en-AU" sz="3600" b="1" dirty="0" smtClean="0">
                <a:solidFill>
                  <a:srgbClr val="002060"/>
                </a:solidFill>
                <a:latin typeface="Times New Roman" panose="02020603050405020304" pitchFamily="18" charset="0"/>
                <a:cs typeface="Times New Roman" panose="02020603050405020304" pitchFamily="18" charset="0"/>
              </a:rPr>
              <a:t>WAGES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41648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6847" y="995630"/>
            <a:ext cx="10515600" cy="5679489"/>
          </a:xfrm>
        </p:spPr>
        <p:txBody>
          <a:bodyPr>
            <a:normAutofit fontScale="92500" lnSpcReduction="10000"/>
          </a:bodyPr>
          <a:lstStyle/>
          <a:p>
            <a:pPr marL="0" indent="0">
              <a:lnSpc>
                <a:spcPct val="110000"/>
              </a:lnSpc>
              <a:buNone/>
            </a:pPr>
            <a:r>
              <a:rPr lang="en-AU" b="1" dirty="0" smtClean="0">
                <a:solidFill>
                  <a:srgbClr val="FF0000"/>
                </a:solidFill>
                <a:latin typeface="Times New Roman" panose="02020603050405020304" pitchFamily="18" charset="0"/>
                <a:cs typeface="Times New Roman" panose="02020603050405020304" pitchFamily="18" charset="0"/>
              </a:rPr>
              <a:t>Importance of Incentives and Wages </a:t>
            </a:r>
          </a:p>
          <a:p>
            <a:pPr algn="just">
              <a:lnSpc>
                <a:spcPct val="110000"/>
              </a:lnSpc>
            </a:pPr>
            <a:r>
              <a:rPr lang="en-US" b="1" dirty="0">
                <a:latin typeface="Times New Roman" panose="02020603050405020304" pitchFamily="18" charset="0"/>
                <a:cs typeface="Times New Roman" panose="02020603050405020304" pitchFamily="18" charset="0"/>
              </a:rPr>
              <a:t>Workers are likely to work at their best when they are offered monetary rewards for good performance. </a:t>
            </a:r>
          </a:p>
          <a:p>
            <a:pPr algn="just">
              <a:lnSpc>
                <a:spcPct val="110000"/>
              </a:lnSpc>
            </a:pPr>
            <a:r>
              <a:rPr lang="en-US" b="1" dirty="0">
                <a:latin typeface="Times New Roman" panose="02020603050405020304" pitchFamily="18" charset="0"/>
                <a:cs typeface="Times New Roman" panose="02020603050405020304" pitchFamily="18" charset="0"/>
              </a:rPr>
              <a:t>Provide opportunity for hard working and ambitious employees to earn more. </a:t>
            </a:r>
          </a:p>
          <a:p>
            <a:pPr algn="just">
              <a:lnSpc>
                <a:spcPct val="110000"/>
              </a:lnSpc>
            </a:pPr>
            <a:r>
              <a:rPr lang="en-US" b="1" dirty="0">
                <a:latin typeface="Times New Roman" panose="02020603050405020304" pitchFamily="18" charset="0"/>
                <a:cs typeface="Times New Roman" panose="02020603050405020304" pitchFamily="18" charset="0"/>
              </a:rPr>
              <a:t>To improve work flow, work method and man-machine relationship. </a:t>
            </a:r>
          </a:p>
          <a:p>
            <a:pPr algn="just">
              <a:lnSpc>
                <a:spcPct val="110000"/>
              </a:lnSpc>
            </a:pPr>
            <a:r>
              <a:rPr lang="en-US" b="1" dirty="0">
                <a:latin typeface="Times New Roman" panose="02020603050405020304" pitchFamily="18" charset="0"/>
                <a:cs typeface="Times New Roman" panose="02020603050405020304" pitchFamily="18" charset="0"/>
              </a:rPr>
              <a:t>To bring employee involvement to make employee innovative. </a:t>
            </a:r>
          </a:p>
          <a:p>
            <a:pPr algn="just">
              <a:lnSpc>
                <a:spcPct val="110000"/>
              </a:lnSpc>
            </a:pPr>
            <a:r>
              <a:rPr lang="en-US" b="1" dirty="0">
                <a:latin typeface="Times New Roman" panose="02020603050405020304" pitchFamily="18" charset="0"/>
                <a:cs typeface="Times New Roman" panose="02020603050405020304" pitchFamily="18" charset="0"/>
              </a:rPr>
              <a:t>Sound technique for improving productivity. </a:t>
            </a:r>
          </a:p>
          <a:p>
            <a:pPr algn="just">
              <a:lnSpc>
                <a:spcPct val="110000"/>
              </a:lnSpc>
            </a:pPr>
            <a:r>
              <a:rPr lang="en-US" b="1" dirty="0">
                <a:latin typeface="Times New Roman" panose="02020603050405020304" pitchFamily="18" charset="0"/>
                <a:cs typeface="Times New Roman" panose="02020603050405020304" pitchFamily="18" charset="0"/>
              </a:rPr>
              <a:t>Help to improve industrial relation and discipline. </a:t>
            </a:r>
          </a:p>
          <a:p>
            <a:pPr algn="just">
              <a:lnSpc>
                <a:spcPct val="110000"/>
              </a:lnSpc>
            </a:pPr>
            <a:r>
              <a:rPr lang="en-US" b="1" dirty="0">
                <a:latin typeface="Times New Roman" panose="02020603050405020304" pitchFamily="18" charset="0"/>
                <a:cs typeface="Times New Roman" panose="02020603050405020304" pitchFamily="18" charset="0"/>
              </a:rPr>
              <a:t>The cost of supervision are reduced. </a:t>
            </a:r>
          </a:p>
          <a:p>
            <a:pPr algn="just">
              <a:lnSpc>
                <a:spcPct val="110000"/>
              </a:lnSpc>
            </a:pPr>
            <a:r>
              <a:rPr lang="en-US" b="1" dirty="0">
                <a:latin typeface="Times New Roman" panose="02020603050405020304" pitchFamily="18" charset="0"/>
                <a:cs typeface="Times New Roman" panose="02020603050405020304" pitchFamily="18" charset="0"/>
              </a:rPr>
              <a:t>To obtain desired result. </a:t>
            </a:r>
          </a:p>
          <a:p>
            <a:pPr marL="0" indent="0">
              <a:lnSpc>
                <a:spcPct val="11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txBox="1">
            <a:spLocks/>
          </p:cNvSpPr>
          <p:nvPr/>
        </p:nvSpPr>
        <p:spPr>
          <a:xfrm>
            <a:off x="458372"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INCENTIVES AND WAGES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59631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2778" y="883090"/>
            <a:ext cx="10515600" cy="5799063"/>
          </a:xfrm>
        </p:spPr>
        <p:txBody>
          <a:bodyPr>
            <a:normAutofit lnSpcReduction="10000"/>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The fundamental methods of wages are time wage and piece wage. </a:t>
            </a:r>
          </a:p>
          <a:p>
            <a:pPr marL="514350" indent="-514350" algn="just">
              <a:lnSpc>
                <a:spcPct val="100000"/>
              </a:lnSpc>
              <a:buAutoNum type="arabicPeriod"/>
            </a:pPr>
            <a:r>
              <a:rPr lang="en-AU" b="1" dirty="0" smtClean="0">
                <a:solidFill>
                  <a:srgbClr val="FF0000"/>
                </a:solidFill>
                <a:latin typeface="Times New Roman" panose="02020603050405020304" pitchFamily="18" charset="0"/>
                <a:cs typeface="Times New Roman" panose="02020603050405020304" pitchFamily="18" charset="0"/>
              </a:rPr>
              <a:t>Time wage system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this system, the worker is paid on the basis of time spent on the work irrespective of the amount of work done.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basis of this time may be hour, day, week or month.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This is the oldest system and widely employed in those organization where: </a:t>
            </a:r>
          </a:p>
          <a:p>
            <a:pPr algn="just">
              <a:lnSpc>
                <a:spcPct val="100000"/>
              </a:lnSpc>
              <a:buFont typeface="Wingdings" panose="05000000000000000000" pitchFamily="2" charset="2"/>
              <a:buChar char="§"/>
            </a:pPr>
            <a:r>
              <a:rPr lang="en-AU" b="1" dirty="0" smtClean="0">
                <a:latin typeface="Times New Roman" panose="02020603050405020304" pitchFamily="18" charset="0"/>
                <a:cs typeface="Times New Roman" panose="02020603050405020304" pitchFamily="18" charset="0"/>
              </a:rPr>
              <a:t>Quality of work is more important than the volume. </a:t>
            </a:r>
          </a:p>
          <a:p>
            <a:pPr algn="just">
              <a:lnSpc>
                <a:spcPct val="100000"/>
              </a:lnSpc>
              <a:buFont typeface="Wingdings" panose="05000000000000000000" pitchFamily="2" charset="2"/>
              <a:buChar char="§"/>
            </a:pPr>
            <a:r>
              <a:rPr lang="en-AU" b="1" dirty="0" smtClean="0">
                <a:latin typeface="Times New Roman" panose="02020603050405020304" pitchFamily="18" charset="0"/>
                <a:cs typeface="Times New Roman" panose="02020603050405020304" pitchFamily="18" charset="0"/>
              </a:rPr>
              <a:t>Production involves delay and interruption due to uncontrollable factor. </a:t>
            </a:r>
          </a:p>
          <a:p>
            <a:pPr algn="just">
              <a:lnSpc>
                <a:spcPct val="100000"/>
              </a:lnSpc>
              <a:buFont typeface="Wingdings" panose="05000000000000000000" pitchFamily="2" charset="2"/>
              <a:buChar char="§"/>
            </a:pPr>
            <a:r>
              <a:rPr lang="en-AU" b="1" dirty="0" smtClean="0">
                <a:latin typeface="Times New Roman" panose="02020603050405020304" pitchFamily="18" charset="0"/>
                <a:cs typeface="Times New Roman" panose="02020603050405020304" pitchFamily="18" charset="0"/>
              </a:rPr>
              <a:t>Where the work requires high degree of skill. </a:t>
            </a:r>
          </a:p>
          <a:p>
            <a:pPr algn="just">
              <a:lnSpc>
                <a:spcPct val="100000"/>
              </a:lnSpc>
              <a:buFont typeface="Wingdings" panose="05000000000000000000" pitchFamily="2" charset="2"/>
              <a:buChar char="§"/>
            </a:pPr>
            <a:r>
              <a:rPr lang="en-AU" b="1" dirty="0" smtClean="0">
                <a:latin typeface="Times New Roman" panose="02020603050405020304" pitchFamily="18" charset="0"/>
                <a:cs typeface="Times New Roman" panose="02020603050405020304" pitchFamily="18" charset="0"/>
              </a:rPr>
              <a:t>Efficiency of </a:t>
            </a:r>
            <a:r>
              <a:rPr lang="en-AU" b="1" smtClean="0">
                <a:latin typeface="Times New Roman" panose="02020603050405020304" pitchFamily="18" charset="0"/>
                <a:cs typeface="Times New Roman" panose="02020603050405020304" pitchFamily="18" charset="0"/>
              </a:rPr>
              <a:t>work and </a:t>
            </a:r>
            <a:r>
              <a:rPr lang="en-AU" b="1" dirty="0" smtClean="0">
                <a:latin typeface="Times New Roman" panose="02020603050405020304" pitchFamily="18" charset="0"/>
                <a:cs typeface="Times New Roman" panose="02020603050405020304" pitchFamily="18" charset="0"/>
              </a:rPr>
              <a:t>be measured by close supervision.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xfrm>
            <a:off x="683456" y="1"/>
            <a:ext cx="10515600" cy="11113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INCENTIVES AND WAGES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28637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413" y="844062"/>
            <a:ext cx="5056163" cy="5753686"/>
          </a:xfrm>
        </p:spPr>
        <p:txBody>
          <a:bodyPr>
            <a:normAutofit lnSpcReduction="10000"/>
          </a:bodyPr>
          <a:lstStyle/>
          <a:p>
            <a:pPr marL="0" indent="0" algn="just">
              <a:lnSpc>
                <a:spcPct val="110000"/>
              </a:lnSpc>
              <a:buNone/>
            </a:pPr>
            <a:r>
              <a:rPr lang="en-AU" b="1" dirty="0" smtClean="0">
                <a:solidFill>
                  <a:srgbClr val="FF0000"/>
                </a:solidFill>
                <a:latin typeface="Times New Roman" panose="02020603050405020304" pitchFamily="18" charset="0"/>
                <a:cs typeface="Times New Roman" panose="02020603050405020304" pitchFamily="18" charset="0"/>
              </a:rPr>
              <a:t>Merit of time wage system </a:t>
            </a:r>
          </a:p>
          <a:p>
            <a:pPr algn="just">
              <a:lnSpc>
                <a:spcPct val="110000"/>
              </a:lnSpc>
            </a:pPr>
            <a:r>
              <a:rPr lang="en-AU" b="1" dirty="0" smtClean="0">
                <a:latin typeface="Times New Roman" panose="02020603050405020304" pitchFamily="18" charset="0"/>
                <a:cs typeface="Times New Roman" panose="02020603050405020304" pitchFamily="18" charset="0"/>
              </a:rPr>
              <a:t>Clear and simple </a:t>
            </a:r>
          </a:p>
          <a:p>
            <a:pPr algn="just">
              <a:lnSpc>
                <a:spcPct val="110000"/>
              </a:lnSpc>
            </a:pPr>
            <a:r>
              <a:rPr lang="en-AU" b="1" dirty="0" smtClean="0">
                <a:latin typeface="Times New Roman" panose="02020603050405020304" pitchFamily="18" charset="0"/>
                <a:cs typeface="Times New Roman" panose="02020603050405020304" pitchFamily="18" charset="0"/>
              </a:rPr>
              <a:t>Provides guaranteed minimum wages </a:t>
            </a:r>
          </a:p>
          <a:p>
            <a:pPr algn="just">
              <a:lnSpc>
                <a:spcPct val="110000"/>
              </a:lnSpc>
            </a:pPr>
            <a:r>
              <a:rPr lang="en-AU" b="1" dirty="0" smtClean="0">
                <a:latin typeface="Times New Roman" panose="02020603050405020304" pitchFamily="18" charset="0"/>
                <a:cs typeface="Times New Roman" panose="02020603050405020304" pitchFamily="18" charset="0"/>
              </a:rPr>
              <a:t>Quality is maintained </a:t>
            </a:r>
          </a:p>
          <a:p>
            <a:pPr algn="just">
              <a:lnSpc>
                <a:spcPct val="110000"/>
              </a:lnSpc>
            </a:pPr>
            <a:r>
              <a:rPr lang="en-AU" b="1" dirty="0" smtClean="0">
                <a:latin typeface="Times New Roman" panose="02020603050405020304" pitchFamily="18" charset="0"/>
                <a:cs typeface="Times New Roman" panose="02020603050405020304" pitchFamily="18" charset="0"/>
              </a:rPr>
              <a:t>Reduces </a:t>
            </a:r>
            <a:r>
              <a:rPr lang="en-AU" b="1" dirty="0" err="1" smtClean="0">
                <a:latin typeface="Times New Roman" panose="02020603050405020304" pitchFamily="18" charset="0"/>
                <a:cs typeface="Times New Roman" panose="02020603050405020304" pitchFamily="18" charset="0"/>
              </a:rPr>
              <a:t>labor</a:t>
            </a:r>
            <a:r>
              <a:rPr lang="en-AU" b="1" dirty="0" smtClean="0">
                <a:latin typeface="Times New Roman" panose="02020603050405020304" pitchFamily="18" charset="0"/>
                <a:cs typeface="Times New Roman" panose="02020603050405020304" pitchFamily="18" charset="0"/>
              </a:rPr>
              <a:t> turnover rate </a:t>
            </a:r>
          </a:p>
          <a:p>
            <a:pPr algn="just">
              <a:lnSpc>
                <a:spcPct val="110000"/>
              </a:lnSpc>
            </a:pPr>
            <a:r>
              <a:rPr lang="en-AU" b="1" dirty="0" smtClean="0">
                <a:latin typeface="Times New Roman" panose="02020603050405020304" pitchFamily="18" charset="0"/>
                <a:cs typeface="Times New Roman" panose="02020603050405020304" pitchFamily="18" charset="0"/>
              </a:rPr>
              <a:t>Wages payable are predetermined </a:t>
            </a:r>
          </a:p>
          <a:p>
            <a:pPr algn="just">
              <a:lnSpc>
                <a:spcPct val="110000"/>
              </a:lnSpc>
            </a:pPr>
            <a:r>
              <a:rPr lang="en-AU" b="1" dirty="0" smtClean="0">
                <a:latin typeface="Times New Roman" panose="02020603050405020304" pitchFamily="18" charset="0"/>
                <a:cs typeface="Times New Roman" panose="02020603050405020304" pitchFamily="18" charset="0"/>
              </a:rPr>
              <a:t>Suitable for industries where measuring output is impossible. </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xfrm>
            <a:off x="636563" y="1"/>
            <a:ext cx="10515600" cy="102694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INCENTIVES AND WAGES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5" name="Content Placeholder 2"/>
          <p:cNvSpPr txBox="1">
            <a:spLocks/>
          </p:cNvSpPr>
          <p:nvPr/>
        </p:nvSpPr>
        <p:spPr>
          <a:xfrm>
            <a:off x="5573151" y="844062"/>
            <a:ext cx="5459437" cy="58943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Font typeface="Arial" panose="020B0604020202020204" pitchFamily="34" charset="0"/>
              <a:buNone/>
            </a:pPr>
            <a:r>
              <a:rPr lang="en-AU" b="1" dirty="0" smtClean="0">
                <a:solidFill>
                  <a:srgbClr val="FF0000"/>
                </a:solidFill>
                <a:latin typeface="Times New Roman" panose="02020603050405020304" pitchFamily="18" charset="0"/>
                <a:cs typeface="Times New Roman" panose="02020603050405020304" pitchFamily="18" charset="0"/>
              </a:rPr>
              <a:t>Demerit of time wage system </a:t>
            </a:r>
          </a:p>
          <a:p>
            <a:pPr algn="just">
              <a:lnSpc>
                <a:spcPct val="110000"/>
              </a:lnSpc>
            </a:pPr>
            <a:r>
              <a:rPr lang="en-AU" b="1" dirty="0" smtClean="0">
                <a:latin typeface="Times New Roman" panose="02020603050405020304" pitchFamily="18" charset="0"/>
                <a:cs typeface="Times New Roman" panose="02020603050405020304" pitchFamily="18" charset="0"/>
              </a:rPr>
              <a:t>Fails to motivate efficient and industrious workers. </a:t>
            </a:r>
          </a:p>
          <a:p>
            <a:pPr algn="just">
              <a:lnSpc>
                <a:spcPct val="110000"/>
              </a:lnSpc>
            </a:pPr>
            <a:r>
              <a:rPr lang="en-AU" b="1" dirty="0" smtClean="0">
                <a:latin typeface="Times New Roman" panose="02020603050405020304" pitchFamily="18" charset="0"/>
                <a:cs typeface="Times New Roman" panose="02020603050405020304" pitchFamily="18" charset="0"/>
              </a:rPr>
              <a:t>Work needs supervision. Thus the cost of supervision increases. </a:t>
            </a:r>
          </a:p>
          <a:p>
            <a:pPr algn="just">
              <a:lnSpc>
                <a:spcPct val="110000"/>
              </a:lnSpc>
            </a:pPr>
            <a:r>
              <a:rPr lang="en-AU" b="1" dirty="0" smtClean="0">
                <a:latin typeface="Times New Roman" panose="02020603050405020304" pitchFamily="18" charset="0"/>
                <a:cs typeface="Times New Roman" panose="02020603050405020304" pitchFamily="18" charset="0"/>
              </a:rPr>
              <a:t>Cannot be considered a progressive wage system. </a:t>
            </a:r>
          </a:p>
          <a:p>
            <a:pPr algn="just">
              <a:lnSpc>
                <a:spcPct val="110000"/>
              </a:lnSpc>
            </a:pPr>
            <a:r>
              <a:rPr lang="en-AU" b="1" dirty="0" smtClean="0">
                <a:latin typeface="Times New Roman" panose="02020603050405020304" pitchFamily="18" charset="0"/>
                <a:cs typeface="Times New Roman" panose="02020603050405020304" pitchFamily="18" charset="0"/>
              </a:rPr>
              <a:t>Possibilities of worker being negligent towards work or production.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88270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6508" y="995630"/>
            <a:ext cx="9585960" cy="5862369"/>
          </a:xfrm>
        </p:spPr>
        <p:txBody>
          <a:bodyPr/>
          <a:lstStyle/>
          <a:p>
            <a:pPr marL="514350" indent="-514350" algn="just">
              <a:lnSpc>
                <a:spcPct val="100000"/>
              </a:lnSpc>
              <a:buAutoNum type="arabicPeriod" startAt="2"/>
            </a:pPr>
            <a:r>
              <a:rPr lang="en-AU" b="1" dirty="0" smtClean="0">
                <a:solidFill>
                  <a:srgbClr val="FF0000"/>
                </a:solidFill>
                <a:latin typeface="Times New Roman" panose="02020603050405020304" pitchFamily="18" charset="0"/>
                <a:cs typeface="Times New Roman" panose="02020603050405020304" pitchFamily="18" charset="0"/>
              </a:rPr>
              <a:t>Piece Rate System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Under this system, the workers are paid at a stipulated rate per piece or unit of output.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Here speed is the basis of payment, instead of time.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this system, the rate is fixed per piece of work and the worker is paid according to the number of pieces completed or the volume of work done by him, irrespective of time taken to complete that work. [5]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applicable where quality of work is not important, work is of repetitive nature, there is sufficient demand for output to guarantee continuous work and the job is standardised one. </a:t>
            </a:r>
            <a:endParaRPr lang="en-AU"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xfrm>
            <a:off x="711590" y="9529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INCENTIVES AND WAGES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93304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397413" y="844062"/>
            <a:ext cx="5056163" cy="575368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Font typeface="Arial" panose="020B0604020202020204" pitchFamily="34" charset="0"/>
              <a:buNone/>
            </a:pPr>
            <a:r>
              <a:rPr lang="en-AU" b="1" dirty="0" smtClean="0">
                <a:solidFill>
                  <a:srgbClr val="FF0000"/>
                </a:solidFill>
                <a:latin typeface="Times New Roman" panose="02020603050405020304" pitchFamily="18" charset="0"/>
                <a:cs typeface="Times New Roman" panose="02020603050405020304" pitchFamily="18" charset="0"/>
              </a:rPr>
              <a:t>Merit of piece wage system </a:t>
            </a:r>
          </a:p>
          <a:p>
            <a:pPr algn="just">
              <a:lnSpc>
                <a:spcPct val="110000"/>
              </a:lnSpc>
            </a:pPr>
            <a:r>
              <a:rPr lang="en-AU" b="1" dirty="0" smtClean="0">
                <a:latin typeface="Times New Roman" panose="02020603050405020304" pitchFamily="18" charset="0"/>
                <a:cs typeface="Times New Roman" panose="02020603050405020304" pitchFamily="18" charset="0"/>
              </a:rPr>
              <a:t>Worker skill is taken into account </a:t>
            </a:r>
          </a:p>
          <a:p>
            <a:pPr algn="just">
              <a:lnSpc>
                <a:spcPct val="110000"/>
              </a:lnSpc>
            </a:pPr>
            <a:r>
              <a:rPr lang="en-AU" b="1" dirty="0" smtClean="0">
                <a:latin typeface="Times New Roman" panose="02020603050405020304" pitchFamily="18" charset="0"/>
                <a:cs typeface="Times New Roman" panose="02020603050405020304" pitchFamily="18" charset="0"/>
              </a:rPr>
              <a:t>No need for supervision and inspection. </a:t>
            </a:r>
          </a:p>
          <a:p>
            <a:pPr algn="just">
              <a:lnSpc>
                <a:spcPct val="110000"/>
              </a:lnSpc>
            </a:pPr>
            <a:r>
              <a:rPr lang="en-AU" b="1" dirty="0" smtClean="0">
                <a:latin typeface="Times New Roman" panose="02020603050405020304" pitchFamily="18" charset="0"/>
                <a:cs typeface="Times New Roman" panose="02020603050405020304" pitchFamily="18" charset="0"/>
              </a:rPr>
              <a:t>Efficient workers are given more incentives and rewards. </a:t>
            </a:r>
          </a:p>
          <a:p>
            <a:pPr algn="just">
              <a:lnSpc>
                <a:spcPct val="110000"/>
              </a:lnSpc>
            </a:pPr>
            <a:r>
              <a:rPr lang="en-AU" b="1" dirty="0" smtClean="0">
                <a:latin typeface="Times New Roman" panose="02020603050405020304" pitchFamily="18" charset="0"/>
                <a:cs typeface="Times New Roman" panose="02020603050405020304" pitchFamily="18" charset="0"/>
              </a:rPr>
              <a:t>Easy to calculate wages. </a:t>
            </a:r>
          </a:p>
          <a:p>
            <a:pPr algn="just">
              <a:lnSpc>
                <a:spcPct val="110000"/>
              </a:lnSpc>
            </a:pPr>
            <a:r>
              <a:rPr lang="en-AU" b="1" dirty="0" smtClean="0">
                <a:latin typeface="Times New Roman" panose="02020603050405020304" pitchFamily="18" charset="0"/>
                <a:cs typeface="Times New Roman" panose="02020603050405020304" pitchFamily="18" charset="0"/>
              </a:rPr>
              <a:t>More production and best results is the motto of this system. </a:t>
            </a:r>
            <a:endParaRPr lang="en-AU" b="1" dirty="0">
              <a:latin typeface="Times New Roman" panose="02020603050405020304" pitchFamily="18" charset="0"/>
              <a:cs typeface="Times New Roman" panose="02020603050405020304" pitchFamily="18" charset="0"/>
            </a:endParaRPr>
          </a:p>
        </p:txBody>
      </p:sp>
      <p:sp>
        <p:nvSpPr>
          <p:cNvPr id="5" name="Title 1"/>
          <p:cNvSpPr txBox="1">
            <a:spLocks noGrp="1"/>
          </p:cNvSpPr>
          <p:nvPr>
            <p:ph type="title"/>
          </p:nvPr>
        </p:nvSpPr>
        <p:spPr>
          <a:xfrm>
            <a:off x="613117" y="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INCENTIVES AND WAGES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Content Placeholder 2"/>
          <p:cNvSpPr txBox="1">
            <a:spLocks/>
          </p:cNvSpPr>
          <p:nvPr/>
        </p:nvSpPr>
        <p:spPr>
          <a:xfrm>
            <a:off x="5927188" y="844062"/>
            <a:ext cx="5056163" cy="575368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10000"/>
              </a:lnSpc>
              <a:buFont typeface="Arial" panose="020B0604020202020204" pitchFamily="34" charset="0"/>
              <a:buNone/>
            </a:pPr>
            <a:r>
              <a:rPr lang="en-AU" b="1" dirty="0" smtClean="0">
                <a:solidFill>
                  <a:srgbClr val="FF0000"/>
                </a:solidFill>
                <a:latin typeface="Times New Roman" panose="02020603050405020304" pitchFamily="18" charset="0"/>
                <a:cs typeface="Times New Roman" panose="02020603050405020304" pitchFamily="18" charset="0"/>
              </a:rPr>
              <a:t>Demerit of piece wage system </a:t>
            </a:r>
          </a:p>
          <a:p>
            <a:pPr algn="just">
              <a:lnSpc>
                <a:spcPct val="110000"/>
              </a:lnSpc>
            </a:pPr>
            <a:r>
              <a:rPr lang="en-AU" b="1" dirty="0" smtClean="0">
                <a:latin typeface="Times New Roman" panose="02020603050405020304" pitchFamily="18" charset="0"/>
                <a:cs typeface="Times New Roman" panose="02020603050405020304" pitchFamily="18" charset="0"/>
              </a:rPr>
              <a:t>Quality is not maintained. </a:t>
            </a:r>
          </a:p>
          <a:p>
            <a:pPr algn="just">
              <a:lnSpc>
                <a:spcPct val="110000"/>
              </a:lnSpc>
            </a:pPr>
            <a:r>
              <a:rPr lang="en-AU" b="1" dirty="0" smtClean="0">
                <a:latin typeface="Times New Roman" panose="02020603050405020304" pitchFamily="18" charset="0"/>
                <a:cs typeface="Times New Roman" panose="02020603050405020304" pitchFamily="18" charset="0"/>
              </a:rPr>
              <a:t>Workers intentionally ignores safety rules, inviting accidents. </a:t>
            </a:r>
          </a:p>
          <a:p>
            <a:pPr algn="just">
              <a:lnSpc>
                <a:spcPct val="110000"/>
              </a:lnSpc>
            </a:pPr>
            <a:r>
              <a:rPr lang="en-AU" b="1" dirty="0" smtClean="0">
                <a:latin typeface="Times New Roman" panose="02020603050405020304" pitchFamily="18" charset="0"/>
                <a:cs typeface="Times New Roman" panose="02020603050405020304" pitchFamily="18" charset="0"/>
              </a:rPr>
              <a:t>Sense of job satisfaction is less among workers. </a:t>
            </a:r>
          </a:p>
          <a:p>
            <a:pPr algn="just">
              <a:lnSpc>
                <a:spcPct val="110000"/>
              </a:lnSpc>
            </a:pPr>
            <a:r>
              <a:rPr lang="en-AU" b="1" dirty="0" smtClean="0">
                <a:latin typeface="Times New Roman" panose="02020603050405020304" pitchFamily="18" charset="0"/>
                <a:cs typeface="Times New Roman" panose="02020603050405020304" pitchFamily="18" charset="0"/>
              </a:rPr>
              <a:t>Administrative expenses are high. </a:t>
            </a:r>
          </a:p>
          <a:p>
            <a:pPr algn="just">
              <a:lnSpc>
                <a:spcPct val="110000"/>
              </a:lnSpc>
            </a:pPr>
            <a:r>
              <a:rPr lang="en-AU" b="1" dirty="0" smtClean="0">
                <a:latin typeface="Times New Roman" panose="02020603050405020304" pitchFamily="18" charset="0"/>
                <a:cs typeface="Times New Roman" panose="02020603050405020304" pitchFamily="18" charset="0"/>
              </a:rPr>
              <a:t>Workers feel a sense of security.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5041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512"/>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CLASSIFICATION </a:t>
            </a:r>
            <a:r>
              <a:rPr lang="en-AU" sz="3600" b="1" dirty="0" smtClean="0">
                <a:solidFill>
                  <a:srgbClr val="002060"/>
                </a:solidFill>
                <a:latin typeface="Times New Roman" panose="02020603050405020304" pitchFamily="18" charset="0"/>
                <a:cs typeface="Times New Roman" panose="02020603050405020304" pitchFamily="18" charset="0"/>
              </a:rPr>
              <a:t>AND FORMS OF </a:t>
            </a:r>
            <a:r>
              <a:rPr lang="en-AU" sz="3600" b="1" dirty="0">
                <a:solidFill>
                  <a:srgbClr val="002060"/>
                </a:solidFill>
                <a:latin typeface="Times New Roman" panose="02020603050405020304" pitchFamily="18" charset="0"/>
                <a:cs typeface="Times New Roman" panose="02020603050405020304" pitchFamily="18" charset="0"/>
              </a:rPr>
              <a:t>INCENTIVES </a:t>
            </a:r>
            <a:endParaRPr lang="en-AU" sz="3600" b="1" dirty="0">
              <a:solidFill>
                <a:srgbClr val="002060"/>
              </a:solidFill>
              <a:latin typeface="Times New Roman" panose="02020603050405020304" pitchFamily="18" charset="0"/>
              <a:cs typeface="Times New Roman" panose="02020603050405020304"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384" y="1343075"/>
            <a:ext cx="8930641"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9634025" y="2930108"/>
            <a:ext cx="2505635" cy="492443"/>
          </a:xfrm>
          <a:prstGeom prst="rect">
            <a:avLst/>
          </a:prstGeom>
          <a:noFill/>
        </p:spPr>
        <p:txBody>
          <a:bodyPr wrap="square" rtlCol="0">
            <a:spAutoFit/>
          </a:bodyPr>
          <a:lstStyle/>
          <a:p>
            <a:r>
              <a:rPr lang="en-AU" sz="2600" b="1" dirty="0" smtClean="0">
                <a:latin typeface="Times New Roman" panose="02020603050405020304" pitchFamily="18" charset="0"/>
                <a:cs typeface="Times New Roman" panose="02020603050405020304" pitchFamily="18" charset="0"/>
              </a:rPr>
              <a:t>SOURCE: </a:t>
            </a:r>
            <a:r>
              <a:rPr lang="en-AU" sz="2600" b="1" dirty="0" smtClean="0">
                <a:latin typeface="Times New Roman" panose="02020603050405020304" pitchFamily="18" charset="0"/>
                <a:cs typeface="Times New Roman" panose="02020603050405020304" pitchFamily="18" charset="0"/>
              </a:rPr>
              <a:t>[6] </a:t>
            </a:r>
            <a:endParaRPr lang="en-AU" sz="2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981886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6775" y="1030141"/>
            <a:ext cx="9692640" cy="5525404"/>
          </a:xfrm>
        </p:spPr>
        <p:txBody>
          <a:bodyPr>
            <a:normAutofit fontScale="92500" lnSpcReduction="10000"/>
          </a:bodyPr>
          <a:lstStyle/>
          <a:p>
            <a:pPr marL="0" indent="0" algn="just">
              <a:lnSpc>
                <a:spcPct val="100000"/>
              </a:lnSpc>
              <a:buNone/>
            </a:pPr>
            <a:r>
              <a:rPr lang="en-US" b="1" dirty="0" smtClean="0">
                <a:solidFill>
                  <a:srgbClr val="00B050"/>
                </a:solidFill>
                <a:latin typeface="Times New Roman" panose="02020603050405020304" pitchFamily="18" charset="0"/>
                <a:cs typeface="Times New Roman" panose="02020603050405020304" pitchFamily="18" charset="0"/>
              </a:rPr>
              <a:t>Individual </a:t>
            </a:r>
          </a:p>
          <a:p>
            <a:pPr marL="457200" indent="-457200" algn="just">
              <a:lnSpc>
                <a:spcPct val="100000"/>
              </a:lnSpc>
              <a:buFont typeface="+mj-lt"/>
              <a:buAutoNum type="arabicPeriod"/>
            </a:pPr>
            <a:r>
              <a:rPr lang="en-US" b="1" dirty="0">
                <a:solidFill>
                  <a:srgbClr val="FF0000"/>
                </a:solidFill>
                <a:latin typeface="Times New Roman" panose="02020603050405020304" pitchFamily="18" charset="0"/>
                <a:cs typeface="Times New Roman" panose="02020603050405020304" pitchFamily="18" charset="0"/>
              </a:rPr>
              <a:t>Time based incentive plan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Under this per hour wage rate is determined and incentives paid on the basis of time saved.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Time based plan is divided into four parts: </a:t>
            </a:r>
            <a:r>
              <a:rPr lang="en-US" b="1" dirty="0" err="1">
                <a:latin typeface="Times New Roman" panose="02020603050405020304" pitchFamily="18" charset="0"/>
                <a:cs typeface="Times New Roman" panose="02020603050405020304" pitchFamily="18" charset="0"/>
              </a:rPr>
              <a:t>Hasley</a:t>
            </a:r>
            <a:r>
              <a:rPr lang="en-US" b="1" dirty="0">
                <a:latin typeface="Times New Roman" panose="02020603050405020304" pitchFamily="18" charset="0"/>
                <a:cs typeface="Times New Roman" panose="02020603050405020304" pitchFamily="18" charset="0"/>
              </a:rPr>
              <a:t> plan, Rowan plan, Emerson plan, </a:t>
            </a:r>
            <a:r>
              <a:rPr lang="en-US" b="1" dirty="0" err="1">
                <a:latin typeface="Times New Roman" panose="02020603050405020304" pitchFamily="18" charset="0"/>
                <a:cs typeface="Times New Roman" panose="02020603050405020304" pitchFamily="18" charset="0"/>
              </a:rPr>
              <a:t>Bedeuax</a:t>
            </a:r>
            <a:r>
              <a:rPr lang="en-US" b="1" dirty="0">
                <a:latin typeface="Times New Roman" panose="02020603050405020304" pitchFamily="18" charset="0"/>
                <a:cs typeface="Times New Roman" panose="02020603050405020304" pitchFamily="18" charset="0"/>
              </a:rPr>
              <a:t> plan. </a:t>
            </a:r>
            <a:r>
              <a:rPr lang="en-US" b="1" dirty="0" smtClean="0">
                <a:latin typeface="Times New Roman" panose="02020603050405020304" pitchFamily="18" charset="0"/>
                <a:cs typeface="Times New Roman" panose="02020603050405020304" pitchFamily="18" charset="0"/>
              </a:rPr>
              <a:t>[6]</a:t>
            </a:r>
            <a:endParaRPr lang="en-US"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all plan are more or less follow  same method: (pay bonus on the time saved by employee) but with different formula. </a:t>
            </a:r>
            <a:endParaRPr lang="en-US" b="1" dirty="0" smtClean="0">
              <a:latin typeface="Times New Roman" panose="02020603050405020304" pitchFamily="18" charset="0"/>
              <a:cs typeface="Times New Roman" panose="02020603050405020304" pitchFamily="18" charset="0"/>
            </a:endParaRPr>
          </a:p>
          <a:p>
            <a:pPr marL="457200" indent="-457200" algn="just">
              <a:lnSpc>
                <a:spcPct val="11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Output based incentive plan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Under this, per piece wage rate is determined and incentives paid on the basis of output produced.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More output in Standard time OR standard output in less time. </a:t>
            </a:r>
          </a:p>
          <a:p>
            <a:pPr marL="0" indent="0" algn="just">
              <a:lnSpc>
                <a:spcPct val="100000"/>
              </a:lnSpc>
              <a:buNone/>
            </a:pPr>
            <a:endParaRPr lang="en-US"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576775" y="0"/>
            <a:ext cx="10777025"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CLASSIFICATION </a:t>
            </a:r>
            <a:r>
              <a:rPr lang="en-AU" sz="3600" b="1" dirty="0" smtClean="0">
                <a:solidFill>
                  <a:srgbClr val="002060"/>
                </a:solidFill>
                <a:latin typeface="Times New Roman" panose="02020603050405020304" pitchFamily="18" charset="0"/>
                <a:cs typeface="Times New Roman" panose="02020603050405020304" pitchFamily="18" charset="0"/>
              </a:rPr>
              <a:t>AND FORMS OF INCENTIVES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68050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4269" y="1325562"/>
            <a:ext cx="9772943" cy="5532437"/>
          </a:xfrm>
        </p:spPr>
        <p:txBody>
          <a:bodyPr/>
          <a:lstStyle/>
          <a:p>
            <a:pPr marL="0" indent="0" algn="just">
              <a:lnSpc>
                <a:spcPct val="100000"/>
              </a:lnSpc>
              <a:buNone/>
            </a:pPr>
            <a:r>
              <a:rPr lang="en-US" b="1" dirty="0">
                <a:solidFill>
                  <a:srgbClr val="00B050"/>
                </a:solidFill>
                <a:latin typeface="Times New Roman" panose="02020603050405020304" pitchFamily="18" charset="0"/>
                <a:cs typeface="Times New Roman" panose="02020603050405020304" pitchFamily="18" charset="0"/>
              </a:rPr>
              <a:t>Organization </a:t>
            </a:r>
            <a:r>
              <a:rPr lang="en-US" b="1" dirty="0" smtClean="0">
                <a:solidFill>
                  <a:srgbClr val="00B050"/>
                </a:solidFill>
                <a:latin typeface="Times New Roman" panose="02020603050405020304" pitchFamily="18" charset="0"/>
                <a:cs typeface="Times New Roman" panose="02020603050405020304" pitchFamily="18" charset="0"/>
              </a:rPr>
              <a:t>Wise  </a:t>
            </a:r>
          </a:p>
          <a:p>
            <a:pPr marL="457200" indent="-457200" algn="just">
              <a:lnSpc>
                <a:spcPct val="100000"/>
              </a:lnSpc>
              <a:buAutoNum type="arabicPeriod"/>
            </a:pPr>
            <a:r>
              <a:rPr lang="en-US" b="1" dirty="0">
                <a:solidFill>
                  <a:srgbClr val="FF0000"/>
                </a:solidFill>
                <a:latin typeface="Times New Roman" panose="02020603050405020304" pitchFamily="18" charset="0"/>
                <a:cs typeface="Times New Roman" panose="02020603050405020304" pitchFamily="18" charset="0"/>
              </a:rPr>
              <a:t>Profit Sharing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an arrangement by which employees receive in addition to wages.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share is fixed in advance in profit of the enterprise.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an agreement between employee and employer.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“Profit sharing is a method of industrial remuneration under which an employer undertakes to pay to employee, a share is in net profit of the enterprise  in addition to regular wages” (ILO) </a:t>
            </a:r>
          </a:p>
          <a:p>
            <a:pPr marL="0" indent="0" algn="just">
              <a:lnSpc>
                <a:spcPct val="100000"/>
              </a:lnSpc>
              <a:buNone/>
            </a:pPr>
            <a:endParaRPr lang="en-AU" b="1" dirty="0">
              <a:solidFill>
                <a:srgbClr val="00B05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96948" y="0"/>
            <a:ext cx="11030243"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CLASSIFICATION </a:t>
            </a:r>
            <a:r>
              <a:rPr lang="en-AU" sz="3600" b="1" dirty="0" smtClean="0">
                <a:solidFill>
                  <a:srgbClr val="002060"/>
                </a:solidFill>
                <a:latin typeface="Times New Roman" panose="02020603050405020304" pitchFamily="18" charset="0"/>
                <a:cs typeface="Times New Roman" panose="02020603050405020304" pitchFamily="18" charset="0"/>
              </a:rPr>
              <a:t>AND FORMS OF INCENTIVES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35318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3628" y="1325562"/>
            <a:ext cx="10050194" cy="5426929"/>
          </a:xfrm>
        </p:spPr>
        <p:txBody>
          <a:bodyPr>
            <a:normAutofit fontScale="92500" lnSpcReduction="20000"/>
          </a:bodyPr>
          <a:lstStyle/>
          <a:p>
            <a:pPr marL="457200" indent="-457200">
              <a:lnSpc>
                <a:spcPct val="110000"/>
              </a:lnSpc>
              <a:buAutoNum type="arabicPeriod" startAt="2"/>
            </a:pPr>
            <a:r>
              <a:rPr lang="en-US" b="1" dirty="0">
                <a:solidFill>
                  <a:srgbClr val="FF0000"/>
                </a:solidFill>
                <a:latin typeface="Times New Roman" panose="02020603050405020304" pitchFamily="18" charset="0"/>
                <a:cs typeface="Times New Roman" panose="02020603050405020304" pitchFamily="18" charset="0"/>
              </a:rPr>
              <a:t>Co –partnership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Co partnership is the </a:t>
            </a:r>
            <a:r>
              <a:rPr lang="en-US" b="1" dirty="0">
                <a:solidFill>
                  <a:srgbClr val="00B0F0"/>
                </a:solidFill>
                <a:latin typeface="Times New Roman" panose="02020603050405020304" pitchFamily="18" charset="0"/>
                <a:cs typeface="Times New Roman" panose="02020603050405020304" pitchFamily="18" charset="0"/>
              </a:rPr>
              <a:t>extension of profit sharing </a:t>
            </a:r>
            <a:r>
              <a:rPr lang="en-US" b="1" dirty="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Worker’s share in company ‘s profit is paid in the form of share by which they become entitled to participate in decision making process. </a:t>
            </a:r>
          </a:p>
          <a:p>
            <a:pPr marL="457200" indent="-457200" algn="just">
              <a:lnSpc>
                <a:spcPct val="110000"/>
              </a:lnSpc>
              <a:buAutoNum type="arabicPeriod" startAt="3"/>
            </a:pPr>
            <a:r>
              <a:rPr lang="en-US" b="1" dirty="0" smtClean="0">
                <a:solidFill>
                  <a:srgbClr val="FF0000"/>
                </a:solidFill>
                <a:latin typeface="Times New Roman" panose="02020603050405020304" pitchFamily="18" charset="0"/>
                <a:cs typeface="Times New Roman" panose="02020603050405020304" pitchFamily="18" charset="0"/>
              </a:rPr>
              <a:t>Gain </a:t>
            </a:r>
            <a:r>
              <a:rPr lang="en-US" b="1" dirty="0">
                <a:solidFill>
                  <a:srgbClr val="FF0000"/>
                </a:solidFill>
                <a:latin typeface="Times New Roman" panose="02020603050405020304" pitchFamily="18" charset="0"/>
                <a:cs typeface="Times New Roman" panose="02020603050405020304" pitchFamily="18" charset="0"/>
              </a:rPr>
              <a:t>Sharing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Aims at increasing productivity and decreasing labor cost and sharing the result gains with employee.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 Based on mathematical formula which </a:t>
            </a:r>
            <a:r>
              <a:rPr lang="en-US" b="1" dirty="0">
                <a:solidFill>
                  <a:srgbClr val="00B0F0"/>
                </a:solidFill>
                <a:latin typeface="Times New Roman" panose="02020603050405020304" pitchFamily="18" charset="0"/>
                <a:cs typeface="Times New Roman" panose="02020603050405020304" pitchFamily="18" charset="0"/>
              </a:rPr>
              <a:t>compare a standard performance with actual performance</a:t>
            </a:r>
            <a:r>
              <a:rPr lang="en-US" b="1" dirty="0">
                <a:latin typeface="Times New Roman" panose="02020603050405020304" pitchFamily="18" charset="0"/>
                <a:cs typeface="Times New Roman" panose="02020603050405020304" pitchFamily="18" charset="0"/>
              </a:rPr>
              <a:t>.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When actual performance exceeds the standard performance , saving are shared with employees. </a:t>
            </a:r>
          </a:p>
          <a:p>
            <a:pPr algn="just">
              <a:lnSpc>
                <a:spcPct val="110000"/>
              </a:lnSpc>
            </a:pPr>
            <a:endParaRPr lang="en-US" b="1" dirty="0">
              <a:latin typeface="Times New Roman" panose="02020603050405020304" pitchFamily="18" charset="0"/>
              <a:cs typeface="Times New Roman" panose="02020603050405020304" pitchFamily="18" charset="0"/>
            </a:endParaRPr>
          </a:p>
          <a:p>
            <a:pPr marL="0" indent="0" algn="just">
              <a:lnSpc>
                <a:spcPct val="110000"/>
              </a:lnSpc>
              <a:buNone/>
            </a:pPr>
            <a:endParaRPr lang="en-US" b="1" dirty="0">
              <a:latin typeface="Times New Roman" panose="02020603050405020304" pitchFamily="18" charset="0"/>
              <a:cs typeface="Times New Roman" panose="02020603050405020304" pitchFamily="18" charset="0"/>
            </a:endParaRPr>
          </a:p>
          <a:p>
            <a:pPr marL="0" indent="0">
              <a:lnSpc>
                <a:spcPct val="11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96947" y="0"/>
            <a:ext cx="1098804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CLASSIFICATION </a:t>
            </a:r>
            <a:r>
              <a:rPr lang="en-AU" sz="3600" b="1" dirty="0" smtClean="0">
                <a:solidFill>
                  <a:srgbClr val="002060"/>
                </a:solidFill>
                <a:latin typeface="Times New Roman" panose="02020603050405020304" pitchFamily="18" charset="0"/>
                <a:cs typeface="Times New Roman" panose="02020603050405020304" pitchFamily="18" charset="0"/>
              </a:rPr>
              <a:t>AND FORMS OF INCENTIVES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60994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9438" y="1325562"/>
            <a:ext cx="10515600" cy="5532437"/>
          </a:xfrm>
        </p:spPr>
        <p:txBody>
          <a:bodyPr/>
          <a:lstStyle/>
          <a:p>
            <a:pPr marL="457200" indent="-457200">
              <a:lnSpc>
                <a:spcPct val="100000"/>
              </a:lnSpc>
              <a:buAutoNum type="arabicPeriod" startAt="4"/>
            </a:pPr>
            <a:r>
              <a:rPr lang="en-US" b="1" dirty="0">
                <a:solidFill>
                  <a:srgbClr val="FF0000"/>
                </a:solidFill>
                <a:latin typeface="Times New Roman" panose="02020603050405020304" pitchFamily="18" charset="0"/>
                <a:cs typeface="Times New Roman" panose="02020603050405020304" pitchFamily="18" charset="0"/>
              </a:rPr>
              <a:t>ESOP (Employee stock Option Plan)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eligible employee are </a:t>
            </a:r>
            <a:r>
              <a:rPr lang="en-US" b="1" dirty="0">
                <a:solidFill>
                  <a:srgbClr val="00B0F0"/>
                </a:solidFill>
                <a:latin typeface="Times New Roman" panose="02020603050405020304" pitchFamily="18" charset="0"/>
                <a:cs typeface="Times New Roman" panose="02020603050405020304" pitchFamily="18" charset="0"/>
              </a:rPr>
              <a:t>allotted company’s share below the market price</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term “stock plan” implies the right of </a:t>
            </a:r>
            <a:r>
              <a:rPr lang="en-US" b="1" dirty="0">
                <a:solidFill>
                  <a:srgbClr val="00B0F0"/>
                </a:solidFill>
                <a:latin typeface="Times New Roman" panose="02020603050405020304" pitchFamily="18" charset="0"/>
                <a:cs typeface="Times New Roman" panose="02020603050405020304" pitchFamily="18" charset="0"/>
              </a:rPr>
              <a:t>eligible employee to purchase a certain amount stock</a:t>
            </a:r>
            <a:r>
              <a:rPr lang="en-US" b="1" dirty="0">
                <a:latin typeface="Times New Roman" panose="02020603050405020304" pitchFamily="18" charset="0"/>
                <a:cs typeface="Times New Roman" panose="02020603050405020304" pitchFamily="18" charset="0"/>
              </a:rPr>
              <a:t> in future at an agreed price.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The eligibility criteria may include length of service, contribution to the department etc. </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140677" y="0"/>
            <a:ext cx="11213123"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CLASSIFICATION </a:t>
            </a:r>
            <a:r>
              <a:rPr lang="en-AU" sz="3600" b="1" dirty="0" smtClean="0">
                <a:solidFill>
                  <a:srgbClr val="002060"/>
                </a:solidFill>
                <a:latin typeface="Times New Roman" panose="02020603050405020304" pitchFamily="18" charset="0"/>
                <a:cs typeface="Times New Roman" panose="02020603050405020304" pitchFamily="18" charset="0"/>
              </a:rPr>
              <a:t>AND FORMS OF INCENTIVES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497330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0237" y="1356263"/>
            <a:ext cx="9712569" cy="5283688"/>
          </a:xfrm>
        </p:spPr>
        <p:txBody>
          <a:bodyPr>
            <a:normAutofit/>
          </a:bodyPr>
          <a:lstStyle/>
          <a:p>
            <a:pPr marL="0" indent="0">
              <a:lnSpc>
                <a:spcPct val="100000"/>
              </a:lnSpc>
              <a:buNone/>
            </a:pPr>
            <a:r>
              <a:rPr lang="en-AU" b="1" dirty="0" smtClean="0">
                <a:solidFill>
                  <a:srgbClr val="00B050"/>
                </a:solidFill>
                <a:latin typeface="Times New Roman" panose="02020603050405020304" pitchFamily="18" charset="0"/>
                <a:cs typeface="Times New Roman" panose="02020603050405020304" pitchFamily="18" charset="0"/>
              </a:rPr>
              <a:t>Group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This plan </a:t>
            </a:r>
            <a:r>
              <a:rPr lang="en-US" b="1" dirty="0">
                <a:solidFill>
                  <a:srgbClr val="FF0000"/>
                </a:solidFill>
                <a:latin typeface="Times New Roman" panose="02020603050405020304" pitchFamily="18" charset="0"/>
                <a:cs typeface="Times New Roman" panose="02020603050405020304" pitchFamily="18" charset="0"/>
              </a:rPr>
              <a:t>rewards all team members equally </a:t>
            </a:r>
            <a:r>
              <a:rPr lang="en-US" b="1" dirty="0">
                <a:latin typeface="Times New Roman" panose="02020603050405020304" pitchFamily="18" charset="0"/>
                <a:cs typeface="Times New Roman" panose="02020603050405020304" pitchFamily="18" charset="0"/>
              </a:rPr>
              <a:t>based on overall performance of the team member.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Under this plan, the </a:t>
            </a:r>
            <a:r>
              <a:rPr lang="en-US" b="1" dirty="0">
                <a:solidFill>
                  <a:srgbClr val="FF0000"/>
                </a:solidFill>
                <a:latin typeface="Times New Roman" panose="02020603050405020304" pitchFamily="18" charset="0"/>
                <a:cs typeface="Times New Roman" panose="02020603050405020304" pitchFamily="18" charset="0"/>
              </a:rPr>
              <a:t>individual output cannot be measured.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Team performance is </a:t>
            </a:r>
            <a:r>
              <a:rPr lang="en-US" b="1" dirty="0">
                <a:solidFill>
                  <a:srgbClr val="FF0000"/>
                </a:solidFill>
                <a:latin typeface="Times New Roman" panose="02020603050405020304" pitchFamily="18" charset="0"/>
                <a:cs typeface="Times New Roman" panose="02020603050405020304" pitchFamily="18" charset="0"/>
              </a:rPr>
              <a:t>evaluated on the basis of time taken rather than output produced</a:t>
            </a:r>
            <a:r>
              <a:rPr lang="en-US" b="1" dirty="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team complete their target well in advance than standard time, the team members are eligible for incentives.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Incentive may be made </a:t>
            </a:r>
            <a:r>
              <a:rPr lang="en-US" b="1" dirty="0">
                <a:solidFill>
                  <a:srgbClr val="FF0000"/>
                </a:solidFill>
                <a:latin typeface="Times New Roman" panose="02020603050405020304" pitchFamily="18" charset="0"/>
                <a:cs typeface="Times New Roman" panose="02020603050405020304" pitchFamily="18" charset="0"/>
              </a:rPr>
              <a:t>in the form of cash bonus or non cash bonus </a:t>
            </a:r>
            <a:r>
              <a:rPr lang="en-US" b="1" dirty="0">
                <a:latin typeface="Times New Roman" panose="02020603050405020304" pitchFamily="18" charset="0"/>
                <a:cs typeface="Times New Roman" panose="02020603050405020304" pitchFamily="18" charset="0"/>
              </a:rPr>
              <a:t>such as pleasure trip, time off, or luxury items. </a:t>
            </a:r>
          </a:p>
          <a:p>
            <a:pPr marL="0" indent="0">
              <a:lnSpc>
                <a:spcPct val="100000"/>
              </a:lnSpc>
              <a:buNone/>
            </a:pPr>
            <a:endParaRPr lang="en-AU"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10064" y="3070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CLASSIFICATION </a:t>
            </a:r>
            <a:r>
              <a:rPr lang="en-AU" sz="3600" b="1" dirty="0" smtClean="0">
                <a:solidFill>
                  <a:srgbClr val="002060"/>
                </a:solidFill>
                <a:latin typeface="Times New Roman" panose="02020603050405020304" pitchFamily="18" charset="0"/>
                <a:cs typeface="Times New Roman" panose="02020603050405020304" pitchFamily="18" charset="0"/>
              </a:rPr>
              <a:t>AND FORMS OF INCENTIVES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652934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456" y="1"/>
            <a:ext cx="10515600" cy="1181686"/>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REFERENCES:</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56846" y="1051901"/>
            <a:ext cx="10092397" cy="5573981"/>
          </a:xfrm>
        </p:spPr>
        <p:txBody>
          <a:bodyPr>
            <a:normAutofit/>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A Handbook of Organizational Behaviour and Human Resource Management: </a:t>
            </a:r>
            <a:r>
              <a:rPr lang="en-AU" b="1" dirty="0" err="1" smtClean="0">
                <a:latin typeface="Times New Roman" panose="02020603050405020304" pitchFamily="18" charset="0"/>
                <a:cs typeface="Times New Roman" panose="02020603050405020304" pitchFamily="18" charset="0"/>
              </a:rPr>
              <a:t>Niraj</a:t>
            </a:r>
            <a:r>
              <a:rPr lang="en-AU" b="1" dirty="0" smtClean="0">
                <a:latin typeface="Times New Roman" panose="02020603050405020304" pitchFamily="18" charset="0"/>
                <a:cs typeface="Times New Roman" panose="02020603050405020304" pitchFamily="18" charset="0"/>
              </a:rPr>
              <a:t> Mishra, Second Edition, </a:t>
            </a:r>
            <a:r>
              <a:rPr lang="en-AU" b="1" dirty="0" err="1" smtClean="0">
                <a:latin typeface="Times New Roman" panose="02020603050405020304" pitchFamily="18" charset="0"/>
                <a:cs typeface="Times New Roman" panose="02020603050405020304" pitchFamily="18" charset="0"/>
              </a:rPr>
              <a:t>Asmita</a:t>
            </a:r>
            <a:r>
              <a:rPr lang="en-AU" b="1" dirty="0" smtClean="0">
                <a:latin typeface="Times New Roman" panose="02020603050405020304" pitchFamily="18" charset="0"/>
                <a:cs typeface="Times New Roman" panose="02020603050405020304" pitchFamily="18" charset="0"/>
              </a:rPr>
              <a:t> Publications, Kathmandu, Nepal, 2006.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[2] </a:t>
            </a:r>
            <a:r>
              <a:rPr lang="en-AU" b="1" dirty="0">
                <a:latin typeface="Times New Roman" panose="02020603050405020304" pitchFamily="18" charset="0"/>
                <a:cs typeface="Times New Roman" panose="02020603050405020304" pitchFamily="18" charset="0"/>
              </a:rPr>
              <a:t>What Is Compensation Management? A Comprehensive </a:t>
            </a:r>
            <a:r>
              <a:rPr lang="en-AU" b="1" dirty="0" smtClean="0">
                <a:latin typeface="Times New Roman" panose="02020603050405020304" pitchFamily="18" charset="0"/>
                <a:cs typeface="Times New Roman" panose="02020603050405020304" pitchFamily="18" charset="0"/>
              </a:rPr>
              <a:t>Guide, by </a:t>
            </a:r>
            <a:r>
              <a:rPr lang="en-AU" b="1" dirty="0">
                <a:latin typeface="Times New Roman" panose="02020603050405020304" pitchFamily="18" charset="0"/>
                <a:cs typeface="Times New Roman" panose="02020603050405020304" pitchFamily="18" charset="0"/>
              </a:rPr>
              <a:t>Finn </a:t>
            </a:r>
            <a:r>
              <a:rPr lang="en-AU" b="1" dirty="0" smtClean="0">
                <a:latin typeface="Times New Roman" panose="02020603050405020304" pitchFamily="18" charset="0"/>
                <a:cs typeface="Times New Roman" panose="02020603050405020304" pitchFamily="18" charset="0"/>
              </a:rPr>
              <a:t>Bartram. Accessed on 30</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a:t>
            </a:r>
            <a:r>
              <a:rPr lang="en-AU" b="1" dirty="0" smtClean="0">
                <a:latin typeface="Times New Roman" panose="02020603050405020304" pitchFamily="18" charset="0"/>
                <a:cs typeface="Times New Roman" panose="02020603050405020304" pitchFamily="18" charset="0"/>
              </a:rPr>
              <a:t>April </a:t>
            </a:r>
            <a:r>
              <a:rPr lang="en-AU" b="1" dirty="0">
                <a:latin typeface="Times New Roman" panose="02020603050405020304" pitchFamily="18" charset="0"/>
                <a:cs typeface="Times New Roman" panose="02020603050405020304" pitchFamily="18" charset="0"/>
              </a:rPr>
              <a:t>2024. </a:t>
            </a:r>
            <a:r>
              <a:rPr lang="en-AU" b="1" dirty="0">
                <a:latin typeface="Times New Roman" panose="02020603050405020304" pitchFamily="18" charset="0"/>
                <a:cs typeface="Times New Roman" panose="02020603050405020304" pitchFamily="18" charset="0"/>
                <a:hlinkClick r:id="rId2"/>
              </a:rPr>
              <a:t>https://peoplemanagingpeople.com/strategy-operations/compensation-management</a:t>
            </a:r>
            <a:r>
              <a:rPr lang="en-AU" b="1" dirty="0" smtClean="0">
                <a:latin typeface="Times New Roman" panose="02020603050405020304" pitchFamily="18" charset="0"/>
                <a:cs typeface="Times New Roman" panose="02020603050405020304" pitchFamily="18" charset="0"/>
                <a:hlinkClick r:id="rId2"/>
              </a:rPr>
              <a:t>/</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[3] Compensation Management by </a:t>
            </a:r>
            <a:r>
              <a:rPr lang="en-AU" b="1" dirty="0" err="1" smtClean="0">
                <a:latin typeface="Times New Roman" panose="02020603050405020304" pitchFamily="18" charset="0"/>
                <a:cs typeface="Times New Roman" panose="02020603050405020304" pitchFamily="18" charset="0"/>
              </a:rPr>
              <a:t>Indu</a:t>
            </a:r>
            <a:r>
              <a:rPr lang="en-AU" b="1" dirty="0" smtClean="0">
                <a:latin typeface="Times New Roman" panose="02020603050405020304" pitchFamily="18" charset="0"/>
                <a:cs typeface="Times New Roman" panose="02020603050405020304" pitchFamily="18" charset="0"/>
              </a:rPr>
              <a:t> George, April 4</a:t>
            </a:r>
            <a:r>
              <a:rPr lang="en-AU" b="1" baseline="30000" dirty="0" smtClean="0">
                <a:latin typeface="Times New Roman" panose="02020603050405020304" pitchFamily="18" charset="0"/>
                <a:cs typeface="Times New Roman" panose="02020603050405020304" pitchFamily="18" charset="0"/>
              </a:rPr>
              <a:t>th</a:t>
            </a:r>
            <a:r>
              <a:rPr lang="en-AU" b="1" dirty="0" smtClean="0">
                <a:latin typeface="Times New Roman" panose="02020603050405020304" pitchFamily="18" charset="0"/>
                <a:cs typeface="Times New Roman" panose="02020603050405020304" pitchFamily="18" charset="0"/>
              </a:rPr>
              <a:t> 2014. Accessed on 2</a:t>
            </a:r>
            <a:r>
              <a:rPr lang="en-AU" b="1" baseline="30000" dirty="0" smtClean="0">
                <a:latin typeface="Times New Roman" panose="02020603050405020304" pitchFamily="18" charset="0"/>
                <a:cs typeface="Times New Roman" panose="02020603050405020304" pitchFamily="18" charset="0"/>
              </a:rPr>
              <a:t>nd</a:t>
            </a:r>
            <a:r>
              <a:rPr lang="en-AU" b="1" dirty="0">
                <a:latin typeface="Times New Roman" panose="02020603050405020304" pitchFamily="18" charset="0"/>
                <a:cs typeface="Times New Roman" panose="02020603050405020304" pitchFamily="18" charset="0"/>
              </a:rPr>
              <a:t> May 2024. </a:t>
            </a:r>
            <a:r>
              <a:rPr lang="en-AU" b="1" dirty="0">
                <a:latin typeface="Times New Roman" panose="02020603050405020304" pitchFamily="18" charset="0"/>
                <a:cs typeface="Times New Roman" panose="02020603050405020304" pitchFamily="18" charset="0"/>
                <a:hlinkClick r:id="rId3"/>
              </a:rPr>
              <a:t>https://</a:t>
            </a:r>
            <a:r>
              <a:rPr lang="en-AU" b="1" dirty="0" smtClean="0">
                <a:latin typeface="Times New Roman" panose="02020603050405020304" pitchFamily="18" charset="0"/>
                <a:cs typeface="Times New Roman" panose="02020603050405020304" pitchFamily="18" charset="0"/>
                <a:hlinkClick r:id="rId3"/>
              </a:rPr>
              <a:t>www.slideshare.net/Indudominic/compensation-33117825</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96167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493740"/>
            <a:ext cx="10515600" cy="4351338"/>
          </a:xfrm>
        </p:spPr>
        <p:txBody>
          <a:bodyPr>
            <a:normAutofit/>
          </a:bodyPr>
          <a:lstStyle/>
          <a:p>
            <a:pPr marL="0" indent="0" algn="just">
              <a:lnSpc>
                <a:spcPct val="100000"/>
              </a:lnSpc>
              <a:buNone/>
            </a:pPr>
            <a:r>
              <a:rPr lang="en-AU" b="1" dirty="0">
                <a:latin typeface="Times New Roman" panose="02020603050405020304" pitchFamily="18" charset="0"/>
                <a:cs typeface="Times New Roman" panose="02020603050405020304" pitchFamily="18" charset="0"/>
              </a:rPr>
              <a:t>[4] Types of Compensation: Everything HR Professionals Need to Know, by </a:t>
            </a:r>
            <a:r>
              <a:rPr lang="en-AU" b="1" dirty="0" err="1">
                <a:latin typeface="Times New Roman" panose="02020603050405020304" pitchFamily="18" charset="0"/>
                <a:cs typeface="Times New Roman" panose="02020603050405020304" pitchFamily="18" charset="0"/>
              </a:rPr>
              <a:t>Shani</a:t>
            </a:r>
            <a:r>
              <a:rPr lang="en-AU" b="1" dirty="0">
                <a:latin typeface="Times New Roman" panose="02020603050405020304" pitchFamily="18" charset="0"/>
                <a:cs typeface="Times New Roman" panose="02020603050405020304" pitchFamily="18" charset="0"/>
              </a:rPr>
              <a:t> Jay. Accessed on 30</a:t>
            </a:r>
            <a:r>
              <a:rPr lang="en-AU" b="1" baseline="30000" dirty="0">
                <a:latin typeface="Times New Roman" panose="02020603050405020304" pitchFamily="18" charset="0"/>
                <a:cs typeface="Times New Roman" panose="02020603050405020304" pitchFamily="18" charset="0"/>
              </a:rPr>
              <a:t>th </a:t>
            </a:r>
            <a:r>
              <a:rPr lang="en-AU" b="1" dirty="0">
                <a:latin typeface="Times New Roman" panose="02020603050405020304" pitchFamily="18" charset="0"/>
                <a:cs typeface="Times New Roman" panose="02020603050405020304" pitchFamily="18" charset="0"/>
              </a:rPr>
              <a:t>April 2024. </a:t>
            </a:r>
            <a:r>
              <a:rPr lang="en-AU" b="1" dirty="0">
                <a:latin typeface="Times New Roman" panose="02020603050405020304" pitchFamily="18" charset="0"/>
                <a:cs typeface="Times New Roman" panose="02020603050405020304" pitchFamily="18" charset="0"/>
                <a:hlinkClick r:id="rId2"/>
              </a:rPr>
              <a:t>https://www.aihr.com/blog/types-of-compensation/</a:t>
            </a:r>
            <a:r>
              <a:rPr lang="en-AU" b="1" dirty="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[5]Construction Management and Equipment: </a:t>
            </a:r>
            <a:r>
              <a:rPr lang="en-AU" b="1" dirty="0" err="1" smtClean="0">
                <a:latin typeface="Times New Roman" panose="02020603050405020304" pitchFamily="18" charset="0"/>
                <a:cs typeface="Times New Roman" panose="02020603050405020304" pitchFamily="18" charset="0"/>
              </a:rPr>
              <a:t>Saurabh</a:t>
            </a:r>
            <a:r>
              <a:rPr lang="en-AU" b="1" dirty="0" smtClean="0">
                <a:latin typeface="Times New Roman" panose="02020603050405020304" pitchFamily="18" charset="0"/>
                <a:cs typeface="Times New Roman" panose="02020603050405020304" pitchFamily="18" charset="0"/>
              </a:rPr>
              <a:t> Kumar </a:t>
            </a:r>
            <a:r>
              <a:rPr lang="en-AU" b="1" dirty="0" err="1" smtClean="0">
                <a:latin typeface="Times New Roman" panose="02020603050405020304" pitchFamily="18" charset="0"/>
                <a:cs typeface="Times New Roman" panose="02020603050405020304" pitchFamily="18" charset="0"/>
              </a:rPr>
              <a:t>Soni</a:t>
            </a:r>
            <a:r>
              <a:rPr lang="en-AU" b="1" dirty="0" smtClean="0">
                <a:latin typeface="Times New Roman" panose="02020603050405020304" pitchFamily="18" charset="0"/>
                <a:cs typeface="Times New Roman" panose="02020603050405020304" pitchFamily="18" charset="0"/>
              </a:rPr>
              <a:t>, First Edition, S.K. </a:t>
            </a:r>
            <a:r>
              <a:rPr lang="en-AU" b="1" dirty="0" err="1" smtClean="0">
                <a:latin typeface="Times New Roman" panose="02020603050405020304" pitchFamily="18" charset="0"/>
                <a:cs typeface="Times New Roman" panose="02020603050405020304" pitchFamily="18" charset="0"/>
              </a:rPr>
              <a:t>Kataria</a:t>
            </a:r>
            <a:r>
              <a:rPr lang="en-AU" b="1" dirty="0" smtClean="0">
                <a:latin typeface="Times New Roman" panose="02020603050405020304" pitchFamily="18" charset="0"/>
                <a:cs typeface="Times New Roman" panose="02020603050405020304" pitchFamily="18" charset="0"/>
              </a:rPr>
              <a:t> and Sons, New </a:t>
            </a:r>
            <a:r>
              <a:rPr lang="en-AU" b="1" dirty="0" err="1" smtClean="0">
                <a:latin typeface="Times New Roman" panose="02020603050405020304" pitchFamily="18" charset="0"/>
                <a:cs typeface="Times New Roman" panose="02020603050405020304" pitchFamily="18" charset="0"/>
              </a:rPr>
              <a:t>Delhi,India</a:t>
            </a:r>
            <a:r>
              <a:rPr lang="en-AU" b="1" dirty="0" smtClean="0">
                <a:latin typeface="Times New Roman" panose="02020603050405020304" pitchFamily="18" charset="0"/>
                <a:cs typeface="Times New Roman" panose="02020603050405020304" pitchFamily="18" charset="0"/>
              </a:rPr>
              <a:t>, 2014.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[6] Incentive: by </a:t>
            </a:r>
            <a:r>
              <a:rPr lang="en-AU" b="1" dirty="0" err="1" smtClean="0">
                <a:latin typeface="Times New Roman" panose="02020603050405020304" pitchFamily="18" charset="0"/>
                <a:cs typeface="Times New Roman" panose="02020603050405020304" pitchFamily="18" charset="0"/>
              </a:rPr>
              <a:t>Jyothi</a:t>
            </a:r>
            <a:r>
              <a:rPr lang="en-AU" b="1" dirty="0" smtClean="0">
                <a:latin typeface="Times New Roman" panose="02020603050405020304" pitchFamily="18" charset="0"/>
                <a:cs typeface="Times New Roman" panose="02020603050405020304" pitchFamily="18" charset="0"/>
              </a:rPr>
              <a:t> </a:t>
            </a:r>
            <a:r>
              <a:rPr lang="en-AU" b="1" dirty="0" err="1" smtClean="0">
                <a:latin typeface="Times New Roman" panose="02020603050405020304" pitchFamily="18" charset="0"/>
                <a:cs typeface="Times New Roman" panose="02020603050405020304" pitchFamily="18" charset="0"/>
              </a:rPr>
              <a:t>Bandaru</a:t>
            </a:r>
            <a:r>
              <a:rPr lang="en-AU" b="1" dirty="0" smtClean="0">
                <a:latin typeface="Times New Roman" panose="02020603050405020304" pitchFamily="18" charset="0"/>
                <a:cs typeface="Times New Roman" panose="02020603050405020304" pitchFamily="18" charset="0"/>
              </a:rPr>
              <a:t>, March 23</a:t>
            </a:r>
            <a:r>
              <a:rPr lang="en-AU" b="1" baseline="30000" dirty="0" smtClean="0">
                <a:latin typeface="Times New Roman" panose="02020603050405020304" pitchFamily="18" charset="0"/>
                <a:cs typeface="Times New Roman" panose="02020603050405020304" pitchFamily="18" charset="0"/>
              </a:rPr>
              <a:t>rd</a:t>
            </a:r>
            <a:r>
              <a:rPr lang="en-AU" b="1" dirty="0" smtClean="0">
                <a:latin typeface="Times New Roman" panose="02020603050405020304" pitchFamily="18" charset="0"/>
                <a:cs typeface="Times New Roman" panose="02020603050405020304" pitchFamily="18" charset="0"/>
              </a:rPr>
              <a:t> 2015. Accessed on 4</a:t>
            </a:r>
            <a:r>
              <a:rPr lang="en-AU" b="1" baseline="30000" dirty="0" smtClean="0">
                <a:latin typeface="Times New Roman" panose="02020603050405020304" pitchFamily="18" charset="0"/>
                <a:cs typeface="Times New Roman" panose="02020603050405020304" pitchFamily="18" charset="0"/>
              </a:rPr>
              <a:t>th</a:t>
            </a:r>
            <a:r>
              <a:rPr lang="en-AU" b="1" dirty="0">
                <a:latin typeface="Times New Roman" panose="02020603050405020304" pitchFamily="18" charset="0"/>
                <a:cs typeface="Times New Roman" panose="02020603050405020304" pitchFamily="18" charset="0"/>
              </a:rPr>
              <a:t> May 2024. </a:t>
            </a:r>
            <a:r>
              <a:rPr lang="en-AU" b="1" dirty="0">
                <a:latin typeface="Times New Roman" panose="02020603050405020304" pitchFamily="18" charset="0"/>
                <a:cs typeface="Times New Roman" panose="02020603050405020304" pitchFamily="18" charset="0"/>
                <a:hlinkClick r:id="rId3"/>
              </a:rPr>
              <a:t>https://</a:t>
            </a:r>
            <a:r>
              <a:rPr lang="en-AU" b="1" dirty="0" smtClean="0">
                <a:latin typeface="Times New Roman" panose="02020603050405020304" pitchFamily="18" charset="0"/>
                <a:cs typeface="Times New Roman" panose="02020603050405020304" pitchFamily="18" charset="0"/>
                <a:hlinkClick r:id="rId3"/>
              </a:rPr>
              <a:t>www.slideshare.net/jyothibandaru5/incentive-120311235821phpapp01</a:t>
            </a:r>
            <a:r>
              <a:rPr lang="en-AU"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548640" y="168177"/>
            <a:ext cx="1080516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CLASSIFICATION </a:t>
            </a:r>
            <a:r>
              <a:rPr lang="en-AU" sz="3600" b="1" dirty="0" smtClean="0">
                <a:solidFill>
                  <a:srgbClr val="002060"/>
                </a:solidFill>
                <a:latin typeface="Times New Roman" panose="02020603050405020304" pitchFamily="18" charset="0"/>
                <a:cs typeface="Times New Roman" panose="02020603050405020304" pitchFamily="18" charset="0"/>
              </a:rPr>
              <a:t>AND FORMS OF INCENTIVES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15159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2122</TotalTime>
  <Words>2957</Words>
  <Application>Microsoft Office PowerPoint</Application>
  <PresentationFormat>Widescreen</PresentationFormat>
  <Paragraphs>281</Paragraphs>
  <Slides>40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Times New Roman</vt:lpstr>
      <vt:lpstr>Wingdings</vt:lpstr>
      <vt:lpstr>Office Theme</vt:lpstr>
      <vt:lpstr>COURSE TITLE ORGANIZATION AND MANAGEMENT</vt:lpstr>
      <vt:lpstr>Learning Objective</vt:lpstr>
      <vt:lpstr>CONCEPT OF COMPENSATION MANAGEMENT</vt:lpstr>
      <vt:lpstr>CONCEPT OF COMPENSATION MANAGEMENT (Cont’d..) </vt:lpstr>
      <vt:lpstr>CONCEPT OF COMPENSATION MANAGEMENT (Cont’d..) </vt:lpstr>
      <vt:lpstr>CONCEPT OF COMPENSATION MANAGEMENT (Cont’d..) </vt:lpstr>
      <vt:lpstr>CONCEPT OF COMPENSATION MANAGEMENT (Cont’d..) </vt:lpstr>
      <vt:lpstr>CONCEPT OF COMPENSATION MANAGEMENT (Cont’d..) </vt:lpstr>
      <vt:lpstr>CONCEPT OF COMPENSATION MANAGEMENT (Cont’d..) </vt:lpstr>
      <vt:lpstr>TYPES OF COMPENSATION </vt:lpstr>
      <vt:lpstr>TYPES OF COMPENSATION (Cont’d..)  </vt:lpstr>
      <vt:lpstr>TYPES OF COMPENSATION (Cont’d..)  </vt:lpstr>
      <vt:lpstr>TYPES OF COMPENSATION (Cont’d..)  </vt:lpstr>
      <vt:lpstr>TYPES OF COMPENSATION (Cont’d..)  </vt:lpstr>
      <vt:lpstr>TYPES OF COMPENSATION (Cont’d..)  </vt:lpstr>
      <vt:lpstr>DETERMINANTS OF COMPENSATION </vt:lpstr>
      <vt:lpstr>DETERMINANTS OF COMPENSATION (Cont’d..)  </vt:lpstr>
      <vt:lpstr>DETERMINANTS OF COMPENSATION (Cont’d..)  </vt:lpstr>
      <vt:lpstr>DETERMINANTS OF COMPENSATION (Cont’d..)  </vt:lpstr>
      <vt:lpstr>DETERMINANTS OF COMPENSATION (Cont’d..)  </vt:lpstr>
      <vt:lpstr>DETERMINANTS OF COMPENSATION (Cont’d..)  </vt:lpstr>
      <vt:lpstr>DETERMINANTS OF COMPENSATION (Cont’d..)  </vt:lpstr>
      <vt:lpstr>DETERMINANTS OF COMPENSATION (Cont’d..)  </vt:lpstr>
      <vt:lpstr>DETERMINANTS OF COMPENSATION (Cont’d..)  </vt:lpstr>
      <vt:lpstr>DETERMINANTS OF COMPENSATION (Cont’d..)  </vt:lpstr>
      <vt:lpstr>INCENTIVES AND WAGES </vt:lpstr>
      <vt:lpstr>INCENTIVES AND WAGES (Cont’d..)  </vt:lpstr>
      <vt:lpstr>PowerPoint Presentation</vt:lpstr>
      <vt:lpstr>INCENTIVES AND WAGES (Cont’d..)  </vt:lpstr>
      <vt:lpstr>INCENTIVES AND WAGES (Cont’d..)  </vt:lpstr>
      <vt:lpstr>INCENTIVES AND WAGES (Cont’d..)  </vt:lpstr>
      <vt:lpstr>INCENTIVES AND WAGES (Cont’d..)  </vt:lpstr>
      <vt:lpstr>CLASSIFICATION AND FORMS OF INCENTIVES </vt:lpstr>
      <vt:lpstr>CLASSIFICATION AND FORMS OF INCENTIVES (Cont’d…) </vt:lpstr>
      <vt:lpstr>CLASSIFICATION AND FORMS OF INCENTIVES (Cont’d…) </vt:lpstr>
      <vt:lpstr>CLASSIFICATION AND FORMS OF INCENTIVES (Cont’d…) </vt:lpstr>
      <vt:lpstr>CLASSIFICATION AND FORMS OF INCENTIVES (Cont’d…) </vt:lpstr>
      <vt:lpstr>CLASSIFICATION AND FORMS OF INCENTIVES (Cont’d…) </vt:lpstr>
      <vt:lpstr>REFERENCES:</vt:lpstr>
      <vt:lpstr>CLASSIFICATION AND FORMS OF INCENTIVES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ORGANIZATION AND MANAGEMENT</dc:title>
  <dc:creator>Microsoft account</dc:creator>
  <cp:lastModifiedBy>Microsoft account</cp:lastModifiedBy>
  <cp:revision>44</cp:revision>
  <dcterms:created xsi:type="dcterms:W3CDTF">2024-04-29T04:02:11Z</dcterms:created>
  <dcterms:modified xsi:type="dcterms:W3CDTF">2024-05-04T12:19:53Z</dcterms:modified>
</cp:coreProperties>
</file>