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2" r:id="rId6"/>
    <p:sldId id="267" r:id="rId7"/>
    <p:sldId id="268" r:id="rId8"/>
    <p:sldId id="269" r:id="rId9"/>
    <p:sldId id="270" r:id="rId10"/>
    <p:sldId id="271" r:id="rId11"/>
    <p:sldId id="272" r:id="rId12"/>
    <p:sldId id="273" r:id="rId13"/>
    <p:sldId id="265" r:id="rId14"/>
    <p:sldId id="266" r:id="rId15"/>
    <p:sldId id="274" r:id="rId16"/>
    <p:sldId id="263" r:id="rId17"/>
    <p:sldId id="264" r:id="rId18"/>
    <p:sldId id="275" r:id="rId19"/>
    <p:sldId id="276" r:id="rId20"/>
    <p:sldId id="277" r:id="rId21"/>
    <p:sldId id="278"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61" r:id="rId39"/>
    <p:sldId id="27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68" d="100"/>
          <a:sy n="68"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5D420446-3B61-4174-ADFA-741DE6462668}" type="datetimeFigureOut">
              <a:rPr lang="en-AU" smtClean="0"/>
              <a:t>2024-05-26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2231018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D420446-3B61-4174-ADFA-741DE6462668}" type="datetimeFigureOut">
              <a:rPr lang="en-AU" smtClean="0"/>
              <a:t>2024-05-26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1586217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420446-3B61-4174-ADFA-741DE6462668}" type="datetimeFigureOut">
              <a:rPr lang="en-AU" smtClean="0"/>
              <a:t>2024-05-26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2690677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5D420446-3B61-4174-ADFA-741DE6462668}" type="datetimeFigureOut">
              <a:rPr lang="en-AU" smtClean="0"/>
              <a:t>2024-05-26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1936770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5D420446-3B61-4174-ADFA-741DE6462668}" type="datetimeFigureOut">
              <a:rPr lang="en-AU" smtClean="0"/>
              <a:t>2024-05-26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717638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5D420446-3B61-4174-ADFA-741DE6462668}" type="datetimeFigureOut">
              <a:rPr lang="en-AU" smtClean="0"/>
              <a:t>2024-05-26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4074613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20446-3B61-4174-ADFA-741DE6462668}" type="datetimeFigureOut">
              <a:rPr lang="en-AU" smtClean="0"/>
              <a:t>2024-05-26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1318248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420446-3B61-4174-ADFA-741DE6462668}" type="datetimeFigureOut">
              <a:rPr lang="en-AU" smtClean="0"/>
              <a:t>2024-05-26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3086840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420446-3B61-4174-ADFA-741DE6462668}" type="datetimeFigureOut">
              <a:rPr lang="en-AU" smtClean="0"/>
              <a:t>2024-05-26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3720734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D420446-3B61-4174-ADFA-741DE6462668}" type="datetimeFigureOut">
              <a:rPr lang="en-AU" smtClean="0"/>
              <a:t>2024-05-26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1470240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D420446-3B61-4174-ADFA-741DE6462668}" type="datetimeFigureOut">
              <a:rPr lang="en-AU" smtClean="0"/>
              <a:t>2024-05-26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97A3E93-2E2F-4F10-82DD-9FC13C2164E5}" type="slidenum">
              <a:rPr lang="en-AU" smtClean="0"/>
              <a:t>‹#›</a:t>
            </a:fld>
            <a:endParaRPr lang="en-AU"/>
          </a:p>
        </p:txBody>
      </p:sp>
    </p:spTree>
    <p:extLst>
      <p:ext uri="{BB962C8B-B14F-4D97-AF65-F5344CB8AC3E}">
        <p14:creationId xmlns:p14="http://schemas.microsoft.com/office/powerpoint/2010/main" val="258444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20446-3B61-4174-ADFA-741DE6462668}" type="datetimeFigureOut">
              <a:rPr lang="en-AU" smtClean="0"/>
              <a:t>2024-05-26</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A3E93-2E2F-4F10-82DD-9FC13C2164E5}" type="slidenum">
              <a:rPr lang="en-AU" smtClean="0"/>
              <a:t>‹#›</a:t>
            </a:fld>
            <a:endParaRPr lang="en-AU"/>
          </a:p>
        </p:txBody>
      </p:sp>
    </p:spTree>
    <p:extLst>
      <p:ext uri="{BB962C8B-B14F-4D97-AF65-F5344CB8AC3E}">
        <p14:creationId xmlns:p14="http://schemas.microsoft.com/office/powerpoint/2010/main" val="2301973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slideshare.net/ShyamasundarTripathy/industrial-relations-34381625" TargetMode="External"/><Relationship Id="rId2" Type="http://schemas.openxmlformats.org/officeDocument/2006/relationships/hyperlink" Target="https://www.slideshare.net/PoojaKadiyan/industrial-relations-meaningobjectivescauses-and-suggestions-to-improve-irimportance-factors-affecting-ir"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medium.com/@shailendriyadav93/word-best-approaches-to-deal-with-industrial-relations-in-organization-3a5a7d5e898d" TargetMode="External"/><Relationship Id="rId2" Type="http://schemas.openxmlformats.org/officeDocument/2006/relationships/hyperlink" Target="https://www.theclassroom.com/what-are-the-different-theories-of-industrial-relations-13638534.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lnSpcReduction="1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11 (Week 11) </a:t>
            </a:r>
          </a:p>
          <a:p>
            <a:pPr algn="ctr"/>
            <a:r>
              <a:rPr lang="en-AU" sz="2800" b="1" dirty="0" smtClean="0">
                <a:solidFill>
                  <a:srgbClr val="002060"/>
                </a:solidFill>
                <a:latin typeface="Times New Roman" panose="02020603050405020304" pitchFamily="18" charset="0"/>
                <a:cs typeface="Times New Roman" panose="02020603050405020304" pitchFamily="18" charset="0"/>
              </a:rPr>
              <a:t>INDUSTRIAL RELATION MANAGEMENT (IR) </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- 11 </a:t>
            </a:r>
          </a:p>
          <a:p>
            <a:r>
              <a:rPr lang="en-AU" sz="2800" b="1" dirty="0" smtClean="0">
                <a:solidFill>
                  <a:srgbClr val="FF0000"/>
                </a:solidFill>
                <a:latin typeface="Times New Roman" panose="02020603050405020304" pitchFamily="18" charset="0"/>
                <a:cs typeface="Times New Roman" panose="02020603050405020304" pitchFamily="18" charset="0"/>
              </a:rPr>
              <a:t>Concept of industrial relation management, Nature and objective of industrial relation, Factors affecting industrial relations, Theories of industrial relations, Causes of poor industrial </a:t>
            </a:r>
            <a:r>
              <a:rPr lang="en-AU" sz="2800" b="1" dirty="0" smtClean="0">
                <a:solidFill>
                  <a:srgbClr val="FF0000"/>
                </a:solidFill>
                <a:latin typeface="Times New Roman" panose="02020603050405020304" pitchFamily="18" charset="0"/>
                <a:cs typeface="Times New Roman" panose="02020603050405020304" pitchFamily="18" charset="0"/>
              </a:rPr>
              <a:t>relations and its improvement</a:t>
            </a:r>
            <a:endParaRPr lang="en-AU" sz="2800" b="1" dirty="0" smtClean="0">
              <a:solidFill>
                <a:srgbClr val="FF0000"/>
              </a:solidFill>
              <a:latin typeface="Times New Roman" panose="02020603050405020304" pitchFamily="18" charset="0"/>
              <a:cs typeface="Times New Roman" panose="02020603050405020304" pitchFamily="18" charset="0"/>
            </a:endParaRPr>
          </a:p>
          <a:p>
            <a:endParaRPr lang="en-AU" sz="2800" b="1" dirty="0">
              <a:solidFill>
                <a:srgbClr val="FF0000"/>
              </a:solidFill>
              <a:latin typeface="Times New Roman" panose="02020603050405020304" pitchFamily="18" charset="0"/>
              <a:cs typeface="Times New Roman" panose="02020603050405020304" pitchFamily="18" charset="0"/>
            </a:endParaRPr>
          </a:p>
          <a:p>
            <a:r>
              <a:rPr lang="en-AU" sz="2800" b="1" dirty="0" smtClean="0">
                <a:solidFill>
                  <a:srgbClr val="FF0000"/>
                </a:solidFill>
                <a:latin typeface="Times New Roman" panose="02020603050405020304" pitchFamily="18" charset="0"/>
                <a:cs typeface="Times New Roman" panose="02020603050405020304" pitchFamily="18" charset="0"/>
              </a:rPr>
              <a:t> </a:t>
            </a: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4856643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515622" cy="4845631"/>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Concept and Meaning of Industrial Relations.</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Nature and Objectives of Industrial Relations.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Factors affecting Industrial Relations.</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Theories of Industrial Relations.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Causes of Poor </a:t>
            </a:r>
            <a:r>
              <a:rPr lang="en-AU" b="1" dirty="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ndustrial </a:t>
            </a:r>
            <a:r>
              <a:rPr lang="en-AU" b="1" dirty="0" smtClean="0">
                <a:latin typeface="Times New Roman" panose="02020603050405020304" pitchFamily="18" charset="0"/>
                <a:cs typeface="Times New Roman" panose="02020603050405020304" pitchFamily="18" charset="0"/>
              </a:rPr>
              <a:t>Relations and its Improvement.</a:t>
            </a: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97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532" y="0"/>
            <a:ext cx="10515600" cy="1325563"/>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96532" y="1052892"/>
            <a:ext cx="10018691" cy="5805108"/>
          </a:xfrm>
        </p:spPr>
        <p:txBody>
          <a:bodyPr>
            <a:normAutofit/>
          </a:bodyPr>
          <a:lstStyle/>
          <a:p>
            <a:pPr marL="521208" indent="-45720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Industry means </a:t>
            </a:r>
            <a:r>
              <a:rPr lang="en-US" b="1" dirty="0" smtClean="0">
                <a:solidFill>
                  <a:srgbClr val="C00000"/>
                </a:solidFill>
                <a:latin typeface="Times New Roman" panose="02020603050405020304" pitchFamily="18" charset="0"/>
                <a:cs typeface="Times New Roman" panose="02020603050405020304" pitchFamily="18" charset="0"/>
              </a:rPr>
              <a:t>“any productive activity in which an individual (or group of individual) is engaged” </a:t>
            </a:r>
          </a:p>
          <a:p>
            <a:pPr marL="521208" indent="-45720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Relation means </a:t>
            </a:r>
            <a:r>
              <a:rPr lang="en-US" b="1" dirty="0" smtClean="0">
                <a:solidFill>
                  <a:srgbClr val="C00000"/>
                </a:solidFill>
                <a:latin typeface="Times New Roman" panose="02020603050405020304" pitchFamily="18" charset="0"/>
                <a:cs typeface="Times New Roman" panose="02020603050405020304" pitchFamily="18" charset="0"/>
              </a:rPr>
              <a:t>“the relationships that exist within the industry between the employer and his worker”. </a:t>
            </a:r>
          </a:p>
          <a:p>
            <a:pPr marL="521208" indent="-45720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Industrial relation means the relationship between employers and employees in course of employment in industrial organization. </a:t>
            </a:r>
          </a:p>
          <a:p>
            <a:pPr marL="521208" indent="-45720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Industrial relation is used to denote the collective relationships between management and workers. </a:t>
            </a:r>
          </a:p>
          <a:p>
            <a:pPr marL="521208" indent="-45720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a:t>
            </a:r>
            <a:r>
              <a:rPr lang="en-US" b="1" dirty="0">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lso called </a:t>
            </a:r>
            <a:r>
              <a:rPr lang="en-US" b="1" dirty="0">
                <a:solidFill>
                  <a:srgbClr val="C00000"/>
                </a:solidFill>
                <a:latin typeface="Times New Roman" panose="02020603050405020304" pitchFamily="18" charset="0"/>
                <a:cs typeface="Times New Roman" panose="02020603050405020304" pitchFamily="18" charset="0"/>
              </a:rPr>
              <a:t>labor management  </a:t>
            </a:r>
            <a:r>
              <a:rPr lang="en-US" b="1" dirty="0" smtClean="0">
                <a:latin typeface="Times New Roman" panose="02020603050405020304" pitchFamily="18" charset="0"/>
                <a:cs typeface="Times New Roman" panose="02020603050405020304" pitchFamily="18" charset="0"/>
              </a:rPr>
              <a:t>and  </a:t>
            </a:r>
            <a:r>
              <a:rPr lang="en-US" b="1" dirty="0">
                <a:solidFill>
                  <a:srgbClr val="C00000"/>
                </a:solidFill>
                <a:latin typeface="Times New Roman" panose="02020603050405020304" pitchFamily="18" charset="0"/>
                <a:cs typeface="Times New Roman" panose="02020603050405020304" pitchFamily="18" charset="0"/>
              </a:rPr>
              <a:t>employee-employer </a:t>
            </a:r>
            <a:r>
              <a:rPr lang="en-US" b="1" dirty="0" smtClean="0">
                <a:solidFill>
                  <a:srgbClr val="C00000"/>
                </a:solidFill>
                <a:latin typeface="Times New Roman" panose="02020603050405020304" pitchFamily="18" charset="0"/>
                <a:cs typeface="Times New Roman" panose="02020603050405020304" pitchFamily="18" charset="0"/>
              </a:rPr>
              <a:t>relations OR Labor Relations.  </a:t>
            </a:r>
            <a:endParaRPr lang="en-US" b="1" dirty="0">
              <a:solidFill>
                <a:srgbClr val="C00000"/>
              </a:solidFill>
              <a:latin typeface="Times New Roman" panose="02020603050405020304" pitchFamily="18" charset="0"/>
              <a:cs typeface="Times New Roman" panose="02020603050405020304" pitchFamily="18" charset="0"/>
            </a:endParaRPr>
          </a:p>
          <a:p>
            <a:pPr marL="521208" indent="-457200"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4989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2301" y="1047407"/>
            <a:ext cx="9809656" cy="5930167"/>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IR is a designation of a whole field of relationships that exists because of the necessary collaboration of men and women in the employment processes of industry. (Dale Yoder) [1</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modern sense, labour relation is concerned with three major actors: </a:t>
            </a:r>
          </a:p>
          <a:p>
            <a:pPr marL="514350" indent="-514350" algn="just">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Workers</a:t>
            </a:r>
            <a:r>
              <a:rPr lang="en-AU" b="1" dirty="0" smtClean="0">
                <a:latin typeface="Times New Roman" panose="02020603050405020304" pitchFamily="18" charset="0"/>
                <a:cs typeface="Times New Roman" panose="02020603050405020304" pitchFamily="18" charset="0"/>
              </a:rPr>
              <a:t>, represented by trade unions </a:t>
            </a:r>
          </a:p>
          <a:p>
            <a:pPr marL="514350" indent="-514350" algn="just">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Employers</a:t>
            </a:r>
            <a:r>
              <a:rPr lang="en-AU" b="1" dirty="0" smtClean="0">
                <a:latin typeface="Times New Roman" panose="02020603050405020304" pitchFamily="18" charset="0"/>
                <a:cs typeface="Times New Roman" panose="02020603050405020304" pitchFamily="18" charset="0"/>
              </a:rPr>
              <a:t>, represented by employers associations</a:t>
            </a:r>
          </a:p>
          <a:p>
            <a:pPr marL="514350" indent="-514350" algn="just">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Society</a:t>
            </a:r>
            <a:r>
              <a:rPr lang="en-AU" b="1" dirty="0" smtClean="0">
                <a:latin typeface="Times New Roman" panose="02020603050405020304" pitchFamily="18" charset="0"/>
                <a:cs typeface="Times New Roman" panose="02020603050405020304" pitchFamily="18" charset="0"/>
              </a:rPr>
              <a:t>, represented by the government and various pressure groups.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actors in IR is concerned with managing the interrelationships </a:t>
            </a:r>
            <a:r>
              <a:rPr lang="en-AU" b="1" smtClean="0">
                <a:latin typeface="Times New Roman" panose="02020603050405020304" pitchFamily="18" charset="0"/>
                <a:cs typeface="Times New Roman" panose="02020603050405020304" pitchFamily="18" charset="0"/>
              </a:rPr>
              <a:t>among </a:t>
            </a:r>
            <a:r>
              <a:rPr lang="en-AU" b="1" smtClean="0">
                <a:latin typeface="Times New Roman" panose="02020603050405020304" pitchFamily="18" charset="0"/>
                <a:cs typeface="Times New Roman" panose="02020603050405020304" pitchFamily="18" charset="0"/>
              </a:rPr>
              <a:t>them</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73806" y="0"/>
            <a:ext cx="10515600" cy="1325563"/>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9249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22914"/>
            <a:ext cx="9431215" cy="4800258"/>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Each industrial relations system is grounded in the </a:t>
            </a:r>
            <a:r>
              <a:rPr lang="en-AU" b="1" dirty="0">
                <a:solidFill>
                  <a:srgbClr val="FF0000"/>
                </a:solidFill>
                <a:latin typeface="Times New Roman" panose="02020603050405020304" pitchFamily="18" charset="0"/>
                <a:cs typeface="Times New Roman" panose="02020603050405020304" pitchFamily="18" charset="0"/>
              </a:rPr>
              <a:t>national historical, economic, and political context</a:t>
            </a:r>
            <a:r>
              <a:rPr lang="en-AU" b="1" dirty="0">
                <a:solidFill>
                  <a:srgbClr val="FFFF00"/>
                </a:solidFill>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and therefore differs from country to country</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includes the processes through which the </a:t>
            </a:r>
            <a:r>
              <a:rPr lang="en-US" b="1" dirty="0">
                <a:solidFill>
                  <a:srgbClr val="FF0000"/>
                </a:solidFill>
                <a:latin typeface="Times New Roman" panose="02020603050405020304" pitchFamily="18" charset="0"/>
                <a:cs typeface="Times New Roman" panose="02020603050405020304" pitchFamily="18" charset="0"/>
              </a:rPr>
              <a:t>relationships are expressed such as collective bargaining, workers participations in decision making and grievance and dispute settlement</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Collective Bargaining</a:t>
            </a:r>
            <a:r>
              <a:rPr lang="en-US" b="1" dirty="0" smtClean="0">
                <a:latin typeface="Times New Roman" panose="02020603050405020304" pitchFamily="18" charset="0"/>
                <a:cs typeface="Times New Roman" panose="02020603050405020304" pitchFamily="18" charset="0"/>
              </a:rPr>
              <a:t> is the negotiation </a:t>
            </a:r>
            <a:r>
              <a:rPr lang="en-US" b="1" dirty="0">
                <a:latin typeface="Times New Roman" panose="02020603050405020304" pitchFamily="18" charset="0"/>
                <a:cs typeface="Times New Roman" panose="02020603050405020304" pitchFamily="18" charset="0"/>
              </a:rPr>
              <a:t>of wages and other conditions of employment by an organized body of employees.</a:t>
            </a: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4981" y="111906"/>
            <a:ext cx="10515600" cy="1325563"/>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1729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27185" y="0"/>
            <a:ext cx="10515600" cy="1252025"/>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185" y="1055078"/>
            <a:ext cx="8991600" cy="5453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a:xfrm>
            <a:off x="9535552" y="3066758"/>
            <a:ext cx="2371578" cy="7151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smtClean="0">
                <a:latin typeface="Times New Roman" panose="02020603050405020304" pitchFamily="18" charset="0"/>
                <a:cs typeface="Times New Roman" panose="02020603050405020304" pitchFamily="18" charset="0"/>
              </a:rPr>
              <a:t>SOURCE: [2]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1772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455" y="1086411"/>
            <a:ext cx="9487487" cy="5532437"/>
          </a:xfrm>
        </p:spPr>
        <p:txBody>
          <a:bodyPr/>
          <a:lstStyle/>
          <a:p>
            <a:pPr marL="0" indent="0">
              <a:lnSpc>
                <a:spcPct val="100000"/>
              </a:lnSpc>
              <a:buNone/>
            </a:pPr>
            <a:r>
              <a:rPr lang="en-AU" b="1" dirty="0" smtClean="0">
                <a:solidFill>
                  <a:srgbClr val="00B050"/>
                </a:solidFill>
                <a:latin typeface="Times New Roman" panose="02020603050405020304" pitchFamily="18" charset="0"/>
                <a:cs typeface="Times New Roman" panose="02020603050405020304" pitchFamily="18" charset="0"/>
              </a:rPr>
              <a:t>Role of Workers (Trade Unions) </a:t>
            </a:r>
          </a:p>
          <a:p>
            <a:pPr algn="just">
              <a:lnSpc>
                <a:spcPct val="100000"/>
              </a:lnSpc>
            </a:pPr>
            <a:r>
              <a:rPr lang="en-US" b="1" dirty="0">
                <a:latin typeface="Times New Roman" panose="02020603050405020304" pitchFamily="18" charset="0"/>
                <a:cs typeface="Times New Roman" panose="02020603050405020304" pitchFamily="18" charset="0"/>
              </a:rPr>
              <a:t>Trade unions have a </a:t>
            </a:r>
            <a:r>
              <a:rPr lang="en-US" b="1" dirty="0">
                <a:solidFill>
                  <a:srgbClr val="C00000"/>
                </a:solidFill>
                <a:latin typeface="Times New Roman" panose="02020603050405020304" pitchFamily="18" charset="0"/>
                <a:cs typeface="Times New Roman" panose="02020603050405020304" pitchFamily="18" charset="0"/>
              </a:rPr>
              <a:t>protecting role of safeguarding workers interest. </a:t>
            </a:r>
          </a:p>
          <a:p>
            <a:pPr algn="just">
              <a:lnSpc>
                <a:spcPct val="100000"/>
              </a:lnSpc>
            </a:pPr>
            <a:r>
              <a:rPr lang="en-US" b="1" dirty="0">
                <a:latin typeface="Times New Roman" panose="02020603050405020304" pitchFamily="18" charset="0"/>
                <a:cs typeface="Times New Roman" panose="02020603050405020304" pitchFamily="18" charset="0"/>
              </a:rPr>
              <a:t>Regulating functions of </a:t>
            </a:r>
            <a:r>
              <a:rPr lang="en-US" b="1" dirty="0">
                <a:solidFill>
                  <a:srgbClr val="C00000"/>
                </a:solidFill>
                <a:latin typeface="Times New Roman" panose="02020603050405020304" pitchFamily="18" charset="0"/>
                <a:cs typeface="Times New Roman" panose="02020603050405020304" pitchFamily="18" charset="0"/>
              </a:rPr>
              <a:t>ensuring implementation of Acts.</a:t>
            </a:r>
            <a:r>
              <a:rPr lang="en-US" b="1" dirty="0">
                <a:solidFill>
                  <a:srgbClr val="FFFF00"/>
                </a:solidFill>
                <a:latin typeface="Times New Roman" panose="02020603050405020304" pitchFamily="18" charset="0"/>
                <a:cs typeface="Times New Roman" panose="02020603050405020304" pitchFamily="18" charset="0"/>
              </a:rPr>
              <a:t> </a:t>
            </a:r>
          </a:p>
          <a:p>
            <a:pPr algn="just">
              <a:lnSpc>
                <a:spcPct val="100000"/>
              </a:lnSpc>
            </a:pPr>
            <a:r>
              <a:rPr lang="en-US" b="1" dirty="0">
                <a:latin typeface="Times New Roman" panose="02020603050405020304" pitchFamily="18" charset="0"/>
                <a:cs typeface="Times New Roman" panose="02020603050405020304" pitchFamily="18" charset="0"/>
              </a:rPr>
              <a:t>Ensuring </a:t>
            </a:r>
            <a:r>
              <a:rPr lang="en-US" b="1" dirty="0">
                <a:solidFill>
                  <a:srgbClr val="C00000"/>
                </a:solidFill>
                <a:latin typeface="Times New Roman" panose="02020603050405020304" pitchFamily="18" charset="0"/>
                <a:cs typeface="Times New Roman" panose="02020603050405020304" pitchFamily="18" charset="0"/>
              </a:rPr>
              <a:t>non violation of worker’s right </a:t>
            </a:r>
          </a:p>
          <a:p>
            <a:pPr algn="just">
              <a:lnSpc>
                <a:spcPct val="100000"/>
              </a:lnSpc>
            </a:pPr>
            <a:r>
              <a:rPr lang="en-US" b="1" dirty="0">
                <a:solidFill>
                  <a:srgbClr val="C00000"/>
                </a:solidFill>
                <a:latin typeface="Times New Roman" panose="02020603050405020304" pitchFamily="18" charset="0"/>
                <a:cs typeface="Times New Roman" panose="02020603050405020304" pitchFamily="18" charset="0"/>
              </a:rPr>
              <a:t>Provides status and authority </a:t>
            </a:r>
            <a:r>
              <a:rPr lang="en-US" b="1" dirty="0">
                <a:latin typeface="Times New Roman" panose="02020603050405020304" pitchFamily="18" charset="0"/>
                <a:cs typeface="Times New Roman" panose="02020603050405020304" pitchFamily="18" charset="0"/>
              </a:rPr>
              <a:t>for the power vested in them</a:t>
            </a:r>
            <a:r>
              <a:rPr lang="en-US" b="1" dirty="0" smtClean="0">
                <a:latin typeface="Times New Roman" panose="02020603050405020304" pitchFamily="18" charset="0"/>
                <a:cs typeface="Times New Roman" panose="02020603050405020304" pitchFamily="18" charset="0"/>
              </a:rPr>
              <a:t>.</a:t>
            </a:r>
          </a:p>
          <a:p>
            <a:pPr algn="just">
              <a:lnSpc>
                <a:spcPct val="100000"/>
              </a:lnSpc>
            </a:pPr>
            <a:r>
              <a:rPr lang="en-US" b="1" dirty="0" smtClean="0">
                <a:latin typeface="Times New Roman" panose="02020603050405020304" pitchFamily="18" charset="0"/>
                <a:cs typeface="Times New Roman" panose="02020603050405020304" pitchFamily="18" charset="0"/>
              </a:rPr>
              <a:t>Exchanging views and ideas with management and participate in organizational decision making.  </a:t>
            </a:r>
            <a:endParaRPr lang="en-US"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Structures of worker’s trade union </a:t>
            </a:r>
            <a:r>
              <a:rPr lang="en-US" b="1" dirty="0">
                <a:solidFill>
                  <a:srgbClr val="C00000"/>
                </a:solidFill>
                <a:latin typeface="Times New Roman" panose="02020603050405020304" pitchFamily="18" charset="0"/>
                <a:cs typeface="Times New Roman" panose="02020603050405020304" pitchFamily="18" charset="0"/>
              </a:rPr>
              <a:t>differs from country to country.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pPr>
            <a:endParaRPr lang="en-US" b="1" dirty="0">
              <a:solidFill>
                <a:srgbClr val="C00000"/>
              </a:solidFill>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455" y="0"/>
            <a:ext cx="10515600" cy="1325563"/>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5661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MEANING &amp; CONCEPT OF IR (Cont’d…) </a:t>
            </a:r>
            <a:endParaRPr lang="en-AU" sz="3600" dirty="0"/>
          </a:p>
        </p:txBody>
      </p:sp>
      <p:sp>
        <p:nvSpPr>
          <p:cNvPr id="3" name="Content Placeholder 2"/>
          <p:cNvSpPr>
            <a:spLocks noGrp="1"/>
          </p:cNvSpPr>
          <p:nvPr>
            <p:ph idx="1"/>
          </p:nvPr>
        </p:nvSpPr>
        <p:spPr>
          <a:xfrm>
            <a:off x="542779" y="1128614"/>
            <a:ext cx="10515600" cy="5729385"/>
          </a:xfrm>
        </p:spPr>
        <p:txBody>
          <a:bodyPr>
            <a:normAutofit/>
          </a:bodyPr>
          <a:lstStyle/>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Functions of Trade Unions </a:t>
            </a:r>
          </a:p>
          <a:p>
            <a:pPr marL="578358" indent="-514350" algn="just">
              <a:buAutoNum type="arabicPeriod"/>
            </a:pPr>
            <a:r>
              <a:rPr lang="en-US" b="1" dirty="0">
                <a:solidFill>
                  <a:srgbClr val="00B050"/>
                </a:solidFill>
                <a:latin typeface="Times New Roman" panose="02020603050405020304" pitchFamily="18" charset="0"/>
                <a:cs typeface="Times New Roman" panose="02020603050405020304" pitchFamily="18" charset="0"/>
              </a:rPr>
              <a:t>Militant Function   </a:t>
            </a:r>
          </a:p>
          <a:p>
            <a:pPr algn="just"/>
            <a:r>
              <a:rPr lang="en-US" b="1" dirty="0">
                <a:latin typeface="Times New Roman" panose="02020603050405020304" pitchFamily="18" charset="0"/>
                <a:cs typeface="Times New Roman" panose="02020603050405020304" pitchFamily="18" charset="0"/>
              </a:rPr>
              <a:t>To achieve higher wages and  better working conditions. </a:t>
            </a:r>
          </a:p>
          <a:p>
            <a:pPr algn="just"/>
            <a:r>
              <a:rPr lang="en-US" b="1" dirty="0">
                <a:latin typeface="Times New Roman" panose="02020603050405020304" pitchFamily="18" charset="0"/>
                <a:cs typeface="Times New Roman" panose="02020603050405020304" pitchFamily="18" charset="0"/>
              </a:rPr>
              <a:t>To raise the status of workers as a part of the industry. </a:t>
            </a:r>
          </a:p>
          <a:p>
            <a:pPr algn="just"/>
            <a:r>
              <a:rPr lang="en-US" b="1" dirty="0">
                <a:latin typeface="Times New Roman" panose="02020603050405020304" pitchFamily="18" charset="0"/>
                <a:cs typeface="Times New Roman" panose="02020603050405020304" pitchFamily="18" charset="0"/>
              </a:rPr>
              <a:t>To protect labor against victimization and injustice. </a:t>
            </a:r>
          </a:p>
          <a:p>
            <a:pPr marL="578358" indent="-514350" algn="just">
              <a:buAutoNum type="arabicPeriod" startAt="2"/>
            </a:pPr>
            <a:r>
              <a:rPr lang="en-US" b="1" dirty="0">
                <a:solidFill>
                  <a:srgbClr val="00B050"/>
                </a:solidFill>
                <a:latin typeface="Times New Roman" panose="02020603050405020304" pitchFamily="18" charset="0"/>
                <a:cs typeface="Times New Roman" panose="02020603050405020304" pitchFamily="18" charset="0"/>
              </a:rPr>
              <a:t>Fraternal Functions </a:t>
            </a:r>
          </a:p>
          <a:p>
            <a:pPr algn="just"/>
            <a:r>
              <a:rPr lang="en-US" b="1" dirty="0">
                <a:latin typeface="Times New Roman" panose="02020603050405020304" pitchFamily="18" charset="0"/>
                <a:cs typeface="Times New Roman" panose="02020603050405020304" pitchFamily="18" charset="0"/>
              </a:rPr>
              <a:t>To take of welfare measures for improving the morale of workers </a:t>
            </a:r>
          </a:p>
          <a:p>
            <a:pPr algn="just"/>
            <a:r>
              <a:rPr lang="en-US" b="1" dirty="0">
                <a:latin typeface="Times New Roman" panose="02020603050405020304" pitchFamily="18" charset="0"/>
                <a:cs typeface="Times New Roman" panose="02020603050405020304" pitchFamily="18" charset="0"/>
              </a:rPr>
              <a:t>To generate self confidence among workers. </a:t>
            </a:r>
          </a:p>
          <a:p>
            <a:pPr algn="just"/>
            <a:r>
              <a:rPr lang="en-US" b="1" dirty="0">
                <a:latin typeface="Times New Roman" panose="02020603050405020304" pitchFamily="18" charset="0"/>
                <a:cs typeface="Times New Roman" panose="02020603050405020304" pitchFamily="18" charset="0"/>
              </a:rPr>
              <a:t>To encourage sincerity and discipline. </a:t>
            </a:r>
          </a:p>
          <a:p>
            <a:pPr algn="just"/>
            <a:r>
              <a:rPr lang="en-US" b="1" dirty="0">
                <a:latin typeface="Times New Roman" panose="02020603050405020304" pitchFamily="18" charset="0"/>
                <a:cs typeface="Times New Roman" panose="02020603050405020304" pitchFamily="18" charset="0"/>
              </a:rPr>
              <a:t>To provide opportunities for promotion and growth </a:t>
            </a:r>
          </a:p>
          <a:p>
            <a:pPr algn="just"/>
            <a:r>
              <a:rPr lang="en-US" b="1" dirty="0">
                <a:latin typeface="Times New Roman" panose="02020603050405020304" pitchFamily="18" charset="0"/>
                <a:cs typeface="Times New Roman" panose="02020603050405020304" pitchFamily="18" charset="0"/>
              </a:rPr>
              <a:t>To protect women workers against discriminations </a:t>
            </a:r>
          </a:p>
          <a:p>
            <a:pPr marL="0" indent="0" algn="just">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95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Problem of Trade Union </a:t>
            </a:r>
          </a:p>
          <a:p>
            <a:pPr algn="just">
              <a:lnSpc>
                <a:spcPct val="100000"/>
              </a:lnSpc>
            </a:pPr>
            <a:r>
              <a:rPr lang="en-US" b="1" dirty="0">
                <a:latin typeface="Times New Roman" panose="02020603050405020304" pitchFamily="18" charset="0"/>
                <a:cs typeface="Times New Roman" panose="02020603050405020304" pitchFamily="18" charset="0"/>
              </a:rPr>
              <a:t>Multiplicity of trade union and inter union rivalry. </a:t>
            </a:r>
          </a:p>
          <a:p>
            <a:pPr algn="just">
              <a:lnSpc>
                <a:spcPct val="100000"/>
              </a:lnSpc>
            </a:pPr>
            <a:r>
              <a:rPr lang="en-US" b="1" dirty="0">
                <a:latin typeface="Times New Roman" panose="02020603050405020304" pitchFamily="18" charset="0"/>
                <a:cs typeface="Times New Roman" panose="02020603050405020304" pitchFamily="18" charset="0"/>
              </a:rPr>
              <a:t>Small size of trade union </a:t>
            </a:r>
          </a:p>
          <a:p>
            <a:pPr algn="just">
              <a:lnSpc>
                <a:spcPct val="100000"/>
              </a:lnSpc>
            </a:pPr>
            <a:r>
              <a:rPr lang="en-US" b="1" dirty="0">
                <a:latin typeface="Times New Roman" panose="02020603050405020304" pitchFamily="18" charset="0"/>
                <a:cs typeface="Times New Roman" panose="02020603050405020304" pitchFamily="18" charset="0"/>
              </a:rPr>
              <a:t>Financial weakness. </a:t>
            </a:r>
          </a:p>
          <a:p>
            <a:pPr algn="just">
              <a:lnSpc>
                <a:spcPct val="100000"/>
              </a:lnSpc>
            </a:pPr>
            <a:r>
              <a:rPr lang="en-US" b="1" dirty="0">
                <a:latin typeface="Times New Roman" panose="02020603050405020304" pitchFamily="18" charset="0"/>
                <a:cs typeface="Times New Roman" panose="02020603050405020304" pitchFamily="18" charset="0"/>
              </a:rPr>
              <a:t>Leadership issues. </a:t>
            </a:r>
          </a:p>
          <a:p>
            <a:pPr algn="just">
              <a:lnSpc>
                <a:spcPct val="100000"/>
              </a:lnSpc>
            </a:pPr>
            <a:r>
              <a:rPr lang="en-US" b="1" dirty="0">
                <a:latin typeface="Times New Roman" panose="02020603050405020304" pitchFamily="18" charset="0"/>
                <a:cs typeface="Times New Roman" panose="02020603050405020304" pitchFamily="18" charset="0"/>
              </a:rPr>
              <a:t>Politics involved in trade union </a:t>
            </a:r>
          </a:p>
          <a:p>
            <a:pPr algn="just">
              <a:lnSpc>
                <a:spcPct val="100000"/>
              </a:lnSpc>
            </a:pPr>
            <a:r>
              <a:rPr lang="en-US" b="1" dirty="0">
                <a:latin typeface="Times New Roman" panose="02020603050405020304" pitchFamily="18" charset="0"/>
                <a:cs typeface="Times New Roman" panose="02020603050405020304" pitchFamily="18" charset="0"/>
              </a:rPr>
              <a:t>Problems of recognition of trade unions. </a:t>
            </a:r>
          </a:p>
          <a:p>
            <a:pPr marL="0" indent="0" algn="just">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MEANING &amp; CONCEPT OF IR (Cont’d…) </a:t>
            </a:r>
            <a:endParaRPr lang="en-AU" sz="3600" dirty="0"/>
          </a:p>
        </p:txBody>
      </p:sp>
    </p:spTree>
    <p:extLst>
      <p:ext uri="{BB962C8B-B14F-4D97-AF65-F5344CB8AC3E}">
        <p14:creationId xmlns:p14="http://schemas.microsoft.com/office/powerpoint/2010/main" val="958106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5" y="854978"/>
            <a:ext cx="10515600" cy="6003022"/>
          </a:xfrm>
        </p:spPr>
        <p:txBody>
          <a:bodyPr>
            <a:normAutofit/>
          </a:bodyPr>
          <a:lstStyle/>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Role of </a:t>
            </a:r>
            <a:r>
              <a:rPr lang="en-US" b="1" dirty="0" smtClean="0">
                <a:solidFill>
                  <a:srgbClr val="C00000"/>
                </a:solidFill>
                <a:latin typeface="Times New Roman" panose="02020603050405020304" pitchFamily="18" charset="0"/>
                <a:cs typeface="Times New Roman" panose="02020603050405020304" pitchFamily="18" charset="0"/>
              </a:rPr>
              <a:t>Employer (</a:t>
            </a:r>
            <a:r>
              <a:rPr lang="en-US" b="1" dirty="0">
                <a:solidFill>
                  <a:srgbClr val="C00000"/>
                </a:solidFill>
                <a:latin typeface="Times New Roman" panose="02020603050405020304" pitchFamily="18" charset="0"/>
                <a:cs typeface="Times New Roman" panose="02020603050405020304" pitchFamily="18" charset="0"/>
              </a:rPr>
              <a:t>Employers Association) </a:t>
            </a:r>
            <a:endParaRPr lang="en-US" b="1" dirty="0" smtClean="0">
              <a:solidFill>
                <a:srgbClr val="C0000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In the corporate organization, employer is represented by the management. Like employees’ associations employers also form their associations at the local, industry and national levels. </a:t>
            </a: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Its main role is </a:t>
            </a:r>
          </a:p>
          <a:p>
            <a:pPr algn="just">
              <a:lnSpc>
                <a:spcPct val="100000"/>
              </a:lnSpc>
            </a:pPr>
            <a:r>
              <a:rPr lang="en-US" b="1" dirty="0">
                <a:latin typeface="Times New Roman" panose="02020603050405020304" pitchFamily="18" charset="0"/>
                <a:cs typeface="Times New Roman" panose="02020603050405020304" pitchFamily="18" charset="0"/>
              </a:rPr>
              <a:t>Administering </a:t>
            </a:r>
            <a:r>
              <a:rPr lang="en-US" b="1" dirty="0">
                <a:solidFill>
                  <a:srgbClr val="C00000"/>
                </a:solidFill>
                <a:latin typeface="Times New Roman" panose="02020603050405020304" pitchFamily="18" charset="0"/>
                <a:cs typeface="Times New Roman" panose="02020603050405020304" pitchFamily="18" charset="0"/>
              </a:rPr>
              <a:t>employee benefits</a:t>
            </a:r>
            <a:r>
              <a:rPr lang="en-US" b="1" dirty="0">
                <a:latin typeface="Times New Roman" panose="02020603050405020304" pitchFamily="18" charset="0"/>
                <a:cs typeface="Times New Roman" panose="02020603050405020304" pitchFamily="18" charset="0"/>
              </a:rPr>
              <a:t>. </a:t>
            </a:r>
          </a:p>
          <a:p>
            <a:pPr algn="just">
              <a:lnSpc>
                <a:spcPct val="100000"/>
              </a:lnSpc>
            </a:pPr>
            <a:r>
              <a:rPr lang="en-US" b="1" dirty="0">
                <a:latin typeface="Times New Roman" panose="02020603050405020304" pitchFamily="18" charset="0"/>
                <a:cs typeface="Times New Roman" panose="02020603050405020304" pitchFamily="18" charset="0"/>
              </a:rPr>
              <a:t>Regulating terms and condition of employment </a:t>
            </a:r>
          </a:p>
          <a:p>
            <a:pPr algn="just">
              <a:lnSpc>
                <a:spcPct val="100000"/>
              </a:lnSpc>
            </a:pPr>
            <a:r>
              <a:rPr lang="en-US" b="1" dirty="0">
                <a:latin typeface="Times New Roman" panose="02020603050405020304" pitchFamily="18" charset="0"/>
                <a:cs typeface="Times New Roman" panose="02020603050405020304" pitchFamily="18" charset="0"/>
              </a:rPr>
              <a:t>Providing </a:t>
            </a:r>
            <a:r>
              <a:rPr lang="en-US" b="1" dirty="0">
                <a:solidFill>
                  <a:srgbClr val="C00000"/>
                </a:solidFill>
                <a:latin typeface="Times New Roman" panose="02020603050405020304" pitchFamily="18" charset="0"/>
                <a:cs typeface="Times New Roman" panose="02020603050405020304" pitchFamily="18" charset="0"/>
              </a:rPr>
              <a:t>welfare and social security </a:t>
            </a:r>
            <a:r>
              <a:rPr lang="en-US" b="1" dirty="0">
                <a:latin typeface="Times New Roman" panose="02020603050405020304" pitchFamily="18" charset="0"/>
                <a:cs typeface="Times New Roman" panose="02020603050405020304" pitchFamily="18" charset="0"/>
              </a:rPr>
              <a:t>benefit. </a:t>
            </a:r>
          </a:p>
          <a:p>
            <a:pPr algn="just">
              <a:lnSpc>
                <a:spcPct val="100000"/>
              </a:lnSpc>
            </a:pPr>
            <a:r>
              <a:rPr lang="en-US" b="1" dirty="0">
                <a:latin typeface="Times New Roman" panose="02020603050405020304" pitchFamily="18" charset="0"/>
                <a:cs typeface="Times New Roman" panose="02020603050405020304" pitchFamily="18" charset="0"/>
              </a:rPr>
              <a:t>Coordination is through graded hierarchical and formal communication channel of order. </a:t>
            </a:r>
          </a:p>
          <a:p>
            <a:pPr algn="just">
              <a:lnSpc>
                <a:spcPct val="100000"/>
              </a:lnSpc>
            </a:pPr>
            <a:r>
              <a:rPr lang="en-US" b="1" dirty="0">
                <a:solidFill>
                  <a:srgbClr val="C00000"/>
                </a:solidFill>
                <a:latin typeface="Times New Roman" panose="02020603050405020304" pitchFamily="18" charset="0"/>
                <a:cs typeface="Times New Roman" panose="02020603050405020304" pitchFamily="18" charset="0"/>
              </a:rPr>
              <a:t>Sharing decision making </a:t>
            </a:r>
            <a:r>
              <a:rPr lang="en-US" b="1" dirty="0">
                <a:latin typeface="Times New Roman" panose="02020603050405020304" pitchFamily="18" charset="0"/>
                <a:cs typeface="Times New Roman" panose="02020603050405020304" pitchFamily="18" charset="0"/>
              </a:rPr>
              <a:t>with employees.  </a:t>
            </a:r>
          </a:p>
          <a:p>
            <a:pPr algn="just">
              <a:lnSpc>
                <a:spcPct val="100000"/>
              </a:lnSpc>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algn="just">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456" y="-13296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MEANING &amp; CONCEPT OF IR (Cont’d…) </a:t>
            </a:r>
            <a:endParaRPr lang="en-AU" sz="3600" dirty="0"/>
          </a:p>
        </p:txBody>
      </p:sp>
    </p:spTree>
    <p:extLst>
      <p:ext uri="{BB962C8B-B14F-4D97-AF65-F5344CB8AC3E}">
        <p14:creationId xmlns:p14="http://schemas.microsoft.com/office/powerpoint/2010/main" val="2466896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117" y="963638"/>
            <a:ext cx="9768840" cy="5894363"/>
          </a:xfrm>
        </p:spPr>
        <p:txBody>
          <a:bodyPr>
            <a:normAutofit/>
          </a:bodyPr>
          <a:lstStyle/>
          <a:p>
            <a:pPr marL="0" indent="0">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Role of </a:t>
            </a:r>
            <a:r>
              <a:rPr lang="en-US" b="1" dirty="0" smtClean="0">
                <a:solidFill>
                  <a:srgbClr val="C00000"/>
                </a:solidFill>
                <a:latin typeface="Times New Roman" panose="02020603050405020304" pitchFamily="18" charset="0"/>
                <a:cs typeface="Times New Roman" panose="02020603050405020304" pitchFamily="18" charset="0"/>
              </a:rPr>
              <a:t>Government </a:t>
            </a:r>
          </a:p>
          <a:p>
            <a:pPr algn="just">
              <a:lnSpc>
                <a:spcPct val="100000"/>
              </a:lnSpc>
            </a:pPr>
            <a:r>
              <a:rPr lang="en-US" b="1" dirty="0">
                <a:latin typeface="Times New Roman" panose="02020603050405020304" pitchFamily="18" charset="0"/>
                <a:cs typeface="Times New Roman" panose="02020603050405020304" pitchFamily="18" charset="0"/>
              </a:rPr>
              <a:t>The state has direct interest in </a:t>
            </a:r>
            <a:r>
              <a:rPr lang="en-US" b="1" dirty="0">
                <a:solidFill>
                  <a:srgbClr val="C00000"/>
                </a:solidFill>
                <a:latin typeface="Times New Roman" panose="02020603050405020304" pitchFamily="18" charset="0"/>
                <a:cs typeface="Times New Roman" panose="02020603050405020304" pitchFamily="18" charset="0"/>
              </a:rPr>
              <a:t>preserving industrial peace in the country. </a:t>
            </a:r>
          </a:p>
          <a:p>
            <a:pPr algn="just">
              <a:lnSpc>
                <a:spcPct val="100000"/>
              </a:lnSpc>
            </a:pPr>
            <a:r>
              <a:rPr lang="en-US" b="1" dirty="0">
                <a:latin typeface="Times New Roman" panose="02020603050405020304" pitchFamily="18" charset="0"/>
                <a:cs typeface="Times New Roman" panose="02020603050405020304" pitchFamily="18" charset="0"/>
              </a:rPr>
              <a:t>To promote healthy growth of trade union and set up a well organized relation </a:t>
            </a:r>
            <a:r>
              <a:rPr lang="en-US" b="1" dirty="0">
                <a:solidFill>
                  <a:srgbClr val="C00000"/>
                </a:solidFill>
                <a:latin typeface="Times New Roman" panose="02020603050405020304" pitchFamily="18" charset="0"/>
                <a:cs typeface="Times New Roman" panose="02020603050405020304" pitchFamily="18" charset="0"/>
              </a:rPr>
              <a:t>to achieve industrial peace and prosperity </a:t>
            </a:r>
          </a:p>
          <a:p>
            <a:pPr algn="just">
              <a:lnSpc>
                <a:spcPct val="100000"/>
              </a:lnSpc>
            </a:pPr>
            <a:r>
              <a:rPr lang="en-US" b="1" dirty="0">
                <a:latin typeface="Times New Roman" panose="02020603050405020304" pitchFamily="18" charset="0"/>
                <a:cs typeface="Times New Roman" panose="02020603050405020304" pitchFamily="18" charset="0"/>
              </a:rPr>
              <a:t>There are numerous labor organizations which are relatively weak and all </a:t>
            </a:r>
            <a:r>
              <a:rPr lang="en-US" b="1" dirty="0">
                <a:solidFill>
                  <a:srgbClr val="C00000"/>
                </a:solidFill>
                <a:latin typeface="Times New Roman" panose="02020603050405020304" pitchFamily="18" charset="0"/>
                <a:cs typeface="Times New Roman" panose="02020603050405020304" pitchFamily="18" charset="0"/>
              </a:rPr>
              <a:t>employer cannot be trusted therefore  state intervention is necessary.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Different types of acts and policies like labor policies and law, industrial tribunals, wage boards, industrial relations policy are introduced to maintain relations with industries. </a:t>
            </a:r>
            <a:endParaRPr lang="en-US"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 </a:t>
            </a:r>
            <a:endParaRPr lang="en-AU"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3117" y="1"/>
            <a:ext cx="10515600" cy="1195754"/>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MEANING &amp; CONCEPT OF IR (Cont’d…) </a:t>
            </a:r>
            <a:endParaRPr lang="en-AU" sz="3600" dirty="0"/>
          </a:p>
        </p:txBody>
      </p:sp>
    </p:spTree>
    <p:extLst>
      <p:ext uri="{BB962C8B-B14F-4D97-AF65-F5344CB8AC3E}">
        <p14:creationId xmlns:p14="http://schemas.microsoft.com/office/powerpoint/2010/main" val="1312414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1051900"/>
            <a:ext cx="10120533" cy="5686525"/>
          </a:xfrm>
        </p:spPr>
        <p:txBody>
          <a:bodyPr>
            <a:normAutofit lnSpcReduction="10000"/>
          </a:bodyPr>
          <a:lstStyle/>
          <a:p>
            <a:pPr marL="64008" indent="0" algn="just">
              <a:lnSpc>
                <a:spcPct val="100000"/>
              </a:lnSpc>
              <a:buNone/>
            </a:pPr>
            <a:r>
              <a:rPr lang="en-US" b="1" dirty="0" smtClean="0">
                <a:solidFill>
                  <a:srgbClr val="0070C0"/>
                </a:solidFill>
                <a:latin typeface="Times New Roman" panose="02020603050405020304" pitchFamily="18" charset="0"/>
                <a:cs typeface="Times New Roman" panose="02020603050405020304" pitchFamily="18" charset="0"/>
              </a:rPr>
              <a:t>Changing Role of State </a:t>
            </a:r>
          </a:p>
          <a:p>
            <a:pPr marL="578358" indent="-514350" algn="just">
              <a:lnSpc>
                <a:spcPct val="100000"/>
              </a:lnSpc>
              <a:buAutoNum type="arabicPeriod"/>
            </a:pPr>
            <a:r>
              <a:rPr lang="en-US" b="1" dirty="0" smtClean="0">
                <a:solidFill>
                  <a:srgbClr val="FF0000"/>
                </a:solidFill>
                <a:latin typeface="Times New Roman" panose="02020603050405020304" pitchFamily="18" charset="0"/>
                <a:cs typeface="Times New Roman" panose="02020603050405020304" pitchFamily="18" charset="0"/>
              </a:rPr>
              <a:t>Laissez </a:t>
            </a:r>
            <a:r>
              <a:rPr lang="en-US" b="1" dirty="0">
                <a:solidFill>
                  <a:srgbClr val="FF0000"/>
                </a:solidFill>
                <a:latin typeface="Times New Roman" panose="02020603050405020304" pitchFamily="18" charset="0"/>
                <a:cs typeface="Times New Roman" panose="02020603050405020304" pitchFamily="18" charset="0"/>
              </a:rPr>
              <a:t>Fair :</a:t>
            </a:r>
          </a:p>
          <a:p>
            <a:pPr algn="just">
              <a:lnSpc>
                <a:spcPct val="100000"/>
              </a:lnSpc>
            </a:pPr>
            <a:r>
              <a:rPr lang="en-US" b="1" dirty="0" smtClean="0">
                <a:latin typeface="Times New Roman" panose="02020603050405020304" pitchFamily="18" charset="0"/>
                <a:cs typeface="Times New Roman" panose="02020603050405020304" pitchFamily="18" charset="0"/>
              </a:rPr>
              <a:t>During </a:t>
            </a:r>
            <a:r>
              <a:rPr lang="en-US" b="1" dirty="0">
                <a:latin typeface="Times New Roman" panose="02020603050405020304" pitchFamily="18" charset="0"/>
                <a:cs typeface="Times New Roman" panose="02020603050405020304" pitchFamily="18" charset="0"/>
              </a:rPr>
              <a:t>19th century government played laissez fair role in industrial relation. </a:t>
            </a:r>
          </a:p>
          <a:p>
            <a:pPr algn="just">
              <a:lnSpc>
                <a:spcPct val="100000"/>
              </a:lnSpc>
            </a:pPr>
            <a:r>
              <a:rPr lang="en-US" b="1" dirty="0">
                <a:latin typeface="Times New Roman" panose="02020603050405020304" pitchFamily="18" charset="0"/>
                <a:cs typeface="Times New Roman" panose="02020603050405020304" pitchFamily="18" charset="0"/>
              </a:rPr>
              <a:t>Under this the </a:t>
            </a:r>
            <a:r>
              <a:rPr lang="en-US" b="1" dirty="0">
                <a:solidFill>
                  <a:srgbClr val="00B050"/>
                </a:solidFill>
                <a:latin typeface="Times New Roman" panose="02020603050405020304" pitchFamily="18" charset="0"/>
                <a:cs typeface="Times New Roman" panose="02020603050405020304" pitchFamily="18" charset="0"/>
              </a:rPr>
              <a:t>workers and employees were left alone to manage their affairs</a:t>
            </a:r>
            <a:r>
              <a:rPr lang="en-US" b="1" dirty="0">
                <a:latin typeface="Times New Roman" panose="02020603050405020304" pitchFamily="18" charset="0"/>
                <a:cs typeface="Times New Roman" panose="02020603050405020304" pitchFamily="18" charset="0"/>
              </a:rPr>
              <a:t>. </a:t>
            </a:r>
          </a:p>
          <a:p>
            <a:pPr marL="578358"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Paternalism: </a:t>
            </a:r>
          </a:p>
          <a:p>
            <a:pPr algn="just">
              <a:lnSpc>
                <a:spcPct val="100000"/>
              </a:lnSpc>
            </a:pPr>
            <a:r>
              <a:rPr lang="en-US" b="1" dirty="0">
                <a:latin typeface="Times New Roman" panose="02020603050405020304" pitchFamily="18" charset="0"/>
                <a:cs typeface="Times New Roman" panose="02020603050405020304" pitchFamily="18" charset="0"/>
              </a:rPr>
              <a:t>By the end of 19</a:t>
            </a:r>
            <a:r>
              <a:rPr lang="en-US" b="1" baseline="30000" dirty="0">
                <a:latin typeface="Times New Roman" panose="02020603050405020304" pitchFamily="18" charset="0"/>
                <a:cs typeface="Times New Roman" panose="02020603050405020304" pitchFamily="18" charset="0"/>
              </a:rPr>
              <a:t>th</a:t>
            </a:r>
            <a:r>
              <a:rPr lang="en-US" b="1" dirty="0">
                <a:latin typeface="Times New Roman" panose="02020603050405020304" pitchFamily="18" charset="0"/>
                <a:cs typeface="Times New Roman" panose="02020603050405020304" pitchFamily="18" charset="0"/>
              </a:rPr>
              <a:t> century laissez fair was replaced by paternalism. </a:t>
            </a:r>
          </a:p>
          <a:p>
            <a:pPr algn="just">
              <a:lnSpc>
                <a:spcPct val="100000"/>
              </a:lnSpc>
            </a:pPr>
            <a:r>
              <a:rPr lang="en-US" b="1" dirty="0">
                <a:latin typeface="Times New Roman" panose="02020603050405020304" pitchFamily="18" charset="0"/>
                <a:cs typeface="Times New Roman" panose="02020603050405020304" pitchFamily="18" charset="0"/>
              </a:rPr>
              <a:t>Thinkers attract the attention of government and public </a:t>
            </a:r>
            <a:r>
              <a:rPr lang="en-US" b="1" dirty="0">
                <a:solidFill>
                  <a:srgbClr val="00B050"/>
                </a:solidFill>
                <a:latin typeface="Times New Roman" panose="02020603050405020304" pitchFamily="18" charset="0"/>
                <a:cs typeface="Times New Roman" panose="02020603050405020304" pitchFamily="18" charset="0"/>
              </a:rPr>
              <a:t>towards inhuman working conditions of factories </a:t>
            </a:r>
            <a:r>
              <a:rPr lang="en-US" b="1" dirty="0">
                <a:latin typeface="Times New Roman" panose="02020603050405020304" pitchFamily="18" charset="0"/>
                <a:cs typeface="Times New Roman" panose="02020603050405020304" pitchFamily="18" charset="0"/>
              </a:rPr>
              <a:t>&amp; mine workers. </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9726" y="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MEANING &amp; CONCEPT OF IR (Cont’d…) </a:t>
            </a:r>
            <a:endParaRPr lang="en-AU" sz="3600" dirty="0"/>
          </a:p>
        </p:txBody>
      </p:sp>
    </p:spTree>
    <p:extLst>
      <p:ext uri="{BB962C8B-B14F-4D97-AF65-F5344CB8AC3E}">
        <p14:creationId xmlns:p14="http://schemas.microsoft.com/office/powerpoint/2010/main" val="926787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933598"/>
            <a:ext cx="9346809" cy="5818894"/>
          </a:xfrm>
        </p:spPr>
        <p:txBody>
          <a:bodyPr/>
          <a:lstStyle/>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IMPORTANCE OF IR</a:t>
            </a:r>
            <a:r>
              <a:rPr lang="en-AU" b="1" dirty="0" smtClean="0">
                <a:latin typeface="Times New Roman" panose="02020603050405020304" pitchFamily="18" charset="0"/>
                <a:cs typeface="Times New Roman" panose="02020603050405020304" pitchFamily="18" charset="0"/>
              </a:rPr>
              <a:t> </a:t>
            </a:r>
          </a:p>
          <a:p>
            <a:pPr marL="514350" indent="-514350" algn="just">
              <a:buFont typeface="+mj-lt"/>
              <a:buAutoNum type="arabicPeriod"/>
            </a:pPr>
            <a:r>
              <a:rPr lang="en-AU" b="1" dirty="0" smtClean="0">
                <a:solidFill>
                  <a:srgbClr val="00B050"/>
                </a:solidFill>
                <a:latin typeface="Times New Roman" panose="02020603050405020304" pitchFamily="18" charset="0"/>
                <a:cs typeface="Times New Roman" panose="02020603050405020304" pitchFamily="18" charset="0"/>
              </a:rPr>
              <a:t>Uninterrupted Production </a:t>
            </a:r>
          </a:p>
          <a:p>
            <a:pPr algn="just">
              <a:lnSpc>
                <a:spcPct val="100000"/>
              </a:lnSpc>
            </a:pPr>
            <a:r>
              <a:rPr lang="en-AU" b="1" dirty="0" smtClean="0">
                <a:latin typeface="Times New Roman" panose="02020603050405020304" pitchFamily="18" charset="0"/>
                <a:cs typeface="Times New Roman" panose="02020603050405020304" pitchFamily="18" charset="0"/>
              </a:rPr>
              <a:t>There is uninterrupted flow of income for all. This means continuous employment for all from manager to worker. </a:t>
            </a:r>
          </a:p>
          <a:p>
            <a:pPr marL="514350" indent="-514350" algn="just">
              <a:lnSpc>
                <a:spcPct val="100000"/>
              </a:lnSpc>
              <a:buAutoNum type="arabicPeriod" startAt="2"/>
            </a:pPr>
            <a:r>
              <a:rPr lang="en-AU" b="1" dirty="0">
                <a:solidFill>
                  <a:srgbClr val="00B050"/>
                </a:solidFill>
                <a:latin typeface="Times New Roman" panose="02020603050405020304" pitchFamily="18" charset="0"/>
                <a:cs typeface="Times New Roman" panose="02020603050405020304" pitchFamily="18" charset="0"/>
              </a:rPr>
              <a:t>Reduction in Industrial Disputes </a:t>
            </a:r>
          </a:p>
          <a:p>
            <a:pPr algn="just">
              <a:lnSpc>
                <a:spcPct val="100000"/>
              </a:lnSpc>
            </a:pPr>
            <a:r>
              <a:rPr lang="en-AU" b="1" dirty="0" smtClean="0">
                <a:latin typeface="Times New Roman" panose="02020603050405020304" pitchFamily="18" charset="0"/>
                <a:cs typeface="Times New Roman" panose="02020603050405020304" pitchFamily="18" charset="0"/>
              </a:rPr>
              <a:t>Good industrial relation reduces the industrial disputes between the employee and employer. Examples – strikes, vandalism, lock outs, go slow tactics etc. </a:t>
            </a:r>
          </a:p>
          <a:p>
            <a:pPr marL="514350" indent="-514350" algn="just">
              <a:lnSpc>
                <a:spcPct val="100000"/>
              </a:lnSpc>
              <a:buAutoNum type="arabicPeriod" startAt="3"/>
            </a:pPr>
            <a:r>
              <a:rPr lang="en-AU" b="1" dirty="0" smtClean="0">
                <a:solidFill>
                  <a:srgbClr val="00B050"/>
                </a:solidFill>
                <a:latin typeface="Times New Roman" panose="02020603050405020304" pitchFamily="18" charset="0"/>
                <a:cs typeface="Times New Roman" panose="02020603050405020304" pitchFamily="18" charset="0"/>
              </a:rPr>
              <a:t>Mental Revolution </a:t>
            </a:r>
          </a:p>
          <a:p>
            <a:pPr algn="just">
              <a:lnSpc>
                <a:spcPct val="100000"/>
              </a:lnSpc>
            </a:pPr>
            <a:r>
              <a:rPr lang="en-AU" b="1" dirty="0" smtClean="0">
                <a:latin typeface="Times New Roman" panose="02020603050405020304" pitchFamily="18" charset="0"/>
                <a:cs typeface="Times New Roman" panose="02020603050405020304" pitchFamily="18" charset="0"/>
              </a:rPr>
              <a:t>The main object of industrial relation is the complete mental revolution of workers and employees.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5" y="0"/>
            <a:ext cx="10515600" cy="1041009"/>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507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0913" y="897157"/>
            <a:ext cx="9740705" cy="5588049"/>
          </a:xfrm>
        </p:spPr>
        <p:txBody>
          <a:bodyPr>
            <a:normAutofit/>
          </a:bodyPr>
          <a:lstStyle/>
          <a:p>
            <a:pPr marL="514350" indent="-514350" algn="just">
              <a:lnSpc>
                <a:spcPct val="100000"/>
              </a:lnSpc>
              <a:buAutoNum type="arabicPeriod" startAt="4"/>
            </a:pPr>
            <a:r>
              <a:rPr lang="en-AU" b="1" dirty="0">
                <a:solidFill>
                  <a:srgbClr val="00B050"/>
                </a:solidFill>
                <a:latin typeface="Times New Roman" panose="02020603050405020304" pitchFamily="18" charset="0"/>
                <a:cs typeface="Times New Roman" panose="02020603050405020304" pitchFamily="18" charset="0"/>
              </a:rPr>
              <a:t>High Morale </a:t>
            </a:r>
          </a:p>
          <a:p>
            <a:pPr algn="just">
              <a:lnSpc>
                <a:spcPct val="100000"/>
              </a:lnSpc>
            </a:pPr>
            <a:r>
              <a:rPr lang="en-AU" b="1" dirty="0" smtClean="0">
                <a:latin typeface="Times New Roman" panose="02020603050405020304" pitchFamily="18" charset="0"/>
                <a:cs typeface="Times New Roman" panose="02020603050405020304" pitchFamily="18" charset="0"/>
              </a:rPr>
              <a:t>Employees work with great zeal with the feeling in mind that the interest of employer and employees is on the same, i.e. to increase production. </a:t>
            </a:r>
          </a:p>
          <a:p>
            <a:pPr marL="514350" indent="-514350" algn="just">
              <a:lnSpc>
                <a:spcPct val="100000"/>
              </a:lnSpc>
              <a:buAutoNum type="arabicPeriod" startAt="5"/>
            </a:pPr>
            <a:r>
              <a:rPr lang="en-AU" b="1" dirty="0">
                <a:solidFill>
                  <a:srgbClr val="00B050"/>
                </a:solidFill>
                <a:latin typeface="Times New Roman" panose="02020603050405020304" pitchFamily="18" charset="0"/>
                <a:cs typeface="Times New Roman" panose="02020603050405020304" pitchFamily="18" charset="0"/>
              </a:rPr>
              <a:t>New Programmes </a:t>
            </a:r>
          </a:p>
          <a:p>
            <a:pPr algn="just">
              <a:lnSpc>
                <a:spcPct val="100000"/>
              </a:lnSpc>
            </a:pPr>
            <a:r>
              <a:rPr lang="en-AU" b="1" dirty="0" smtClean="0">
                <a:latin typeface="Times New Roman" panose="02020603050405020304" pitchFamily="18" charset="0"/>
                <a:cs typeface="Times New Roman" panose="02020603050405020304" pitchFamily="18" charset="0"/>
              </a:rPr>
              <a:t>New programmes for worker development is introduced in an atmosphere of peace such as training facilities, labour welfare facilities etc.  </a:t>
            </a:r>
          </a:p>
          <a:p>
            <a:pPr marL="514350" indent="-514350" algn="just">
              <a:lnSpc>
                <a:spcPct val="100000"/>
              </a:lnSpc>
              <a:buAutoNum type="arabicPeriod" startAt="6"/>
            </a:pPr>
            <a:r>
              <a:rPr lang="en-AU" b="1" dirty="0" smtClean="0">
                <a:solidFill>
                  <a:srgbClr val="00B050"/>
                </a:solidFill>
                <a:latin typeface="Times New Roman" panose="02020603050405020304" pitchFamily="18" charset="0"/>
                <a:cs typeface="Times New Roman" panose="02020603050405020304" pitchFamily="18" charset="0"/>
              </a:rPr>
              <a:t>Reduced </a:t>
            </a:r>
            <a:r>
              <a:rPr lang="en-AU" b="1" dirty="0">
                <a:solidFill>
                  <a:srgbClr val="00B050"/>
                </a:solidFill>
                <a:latin typeface="Times New Roman" panose="02020603050405020304" pitchFamily="18" charset="0"/>
                <a:cs typeface="Times New Roman" panose="02020603050405020304" pitchFamily="18" charset="0"/>
              </a:rPr>
              <a:t>Wastage </a:t>
            </a:r>
            <a:endParaRPr lang="en-AU" b="1" dirty="0" smtClean="0">
              <a:solidFill>
                <a:srgbClr val="00B050"/>
              </a:solidFill>
              <a:latin typeface="Times New Roman" panose="02020603050405020304" pitchFamily="18" charset="0"/>
              <a:cs typeface="Times New Roman" panose="02020603050405020304" pitchFamily="18" charset="0"/>
            </a:endParaRPr>
          </a:p>
          <a:p>
            <a:pPr algn="just">
              <a:lnSpc>
                <a:spcPct val="100000"/>
              </a:lnSpc>
            </a:pPr>
            <a:r>
              <a:rPr lang="en-AU" b="1" dirty="0" smtClean="0">
                <a:latin typeface="Times New Roman" panose="02020603050405020304" pitchFamily="18" charset="0"/>
                <a:cs typeface="Times New Roman" panose="02020603050405020304" pitchFamily="18" charset="0"/>
              </a:rPr>
              <a:t>Wastages of man, machine and materials are reduced to the minimum and thus national interest is protected. </a:t>
            </a:r>
          </a:p>
          <a:p>
            <a:pPr marL="514350" indent="-514350" algn="just">
              <a:lnSpc>
                <a:spcPct val="100000"/>
              </a:lnSpc>
              <a:buAutoNum type="arabicPeriod" startAt="4"/>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70913" y="0"/>
            <a:ext cx="10515600" cy="1069145"/>
          </a:xfrm>
        </p:spPr>
        <p:txBody>
          <a:bodyPr>
            <a:normAutofit/>
          </a:bodyPr>
          <a:lstStyle/>
          <a:p>
            <a:pPr algn="ctr"/>
            <a:r>
              <a:rPr lang="en-US" sz="3600" b="1" dirty="0" smtClean="0">
                <a:solidFill>
                  <a:schemeClr val="tx2"/>
                </a:solidFill>
                <a:latin typeface="Times New Roman" panose="02020603050405020304" pitchFamily="18" charset="0"/>
                <a:cs typeface="Times New Roman" panose="02020603050405020304" pitchFamily="18" charset="0"/>
              </a:rPr>
              <a:t>MEANING &amp; CONCEPT OF 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4832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184" y="0"/>
            <a:ext cx="10515600" cy="1125415"/>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NATURE AND OBJECTIVE OF IR </a:t>
            </a:r>
          </a:p>
        </p:txBody>
      </p:sp>
      <p:sp>
        <p:nvSpPr>
          <p:cNvPr id="3" name="Content Placeholder 2"/>
          <p:cNvSpPr>
            <a:spLocks noGrp="1"/>
          </p:cNvSpPr>
          <p:nvPr>
            <p:ph idx="1"/>
          </p:nvPr>
        </p:nvSpPr>
        <p:spPr>
          <a:xfrm>
            <a:off x="303628" y="981562"/>
            <a:ext cx="10078330" cy="5876438"/>
          </a:xfrm>
        </p:spPr>
        <p:txBody>
          <a:bodyPr/>
          <a:lstStyle/>
          <a:p>
            <a:pPr algn="just"/>
            <a:r>
              <a:rPr lang="en-AU" b="1" dirty="0" smtClean="0">
                <a:latin typeface="Times New Roman" panose="02020603050405020304" pitchFamily="18" charset="0"/>
                <a:cs typeface="Times New Roman" panose="02020603050405020304" pitchFamily="18" charset="0"/>
              </a:rPr>
              <a:t>IR is </a:t>
            </a:r>
            <a:r>
              <a:rPr lang="en-AU" b="1" dirty="0" smtClean="0">
                <a:solidFill>
                  <a:srgbClr val="C00000"/>
                </a:solidFill>
                <a:latin typeface="Times New Roman" panose="02020603050405020304" pitchFamily="18" charset="0"/>
                <a:cs typeface="Times New Roman" panose="02020603050405020304" pitchFamily="18" charset="0"/>
              </a:rPr>
              <a:t>outcomes of employment relationships </a:t>
            </a:r>
            <a:r>
              <a:rPr lang="en-AU" b="1" dirty="0" smtClean="0">
                <a:latin typeface="Times New Roman" panose="02020603050405020304" pitchFamily="18" charset="0"/>
                <a:cs typeface="Times New Roman" panose="02020603050405020304" pitchFamily="18" charset="0"/>
              </a:rPr>
              <a:t>in an industrial enterprise. These relation cannot exist without employee and employer. </a:t>
            </a:r>
          </a:p>
          <a:p>
            <a:pPr algn="just"/>
            <a:r>
              <a:rPr lang="en-AU" b="1" dirty="0" smtClean="0">
                <a:latin typeface="Times New Roman" panose="02020603050405020304" pitchFamily="18" charset="0"/>
                <a:cs typeface="Times New Roman" panose="02020603050405020304" pitchFamily="18" charset="0"/>
              </a:rPr>
              <a:t>IR system </a:t>
            </a:r>
            <a:r>
              <a:rPr lang="en-AU" b="1" dirty="0" smtClean="0">
                <a:solidFill>
                  <a:srgbClr val="C00000"/>
                </a:solidFill>
                <a:latin typeface="Times New Roman" panose="02020603050405020304" pitchFamily="18" charset="0"/>
                <a:cs typeface="Times New Roman" panose="02020603050405020304" pitchFamily="18" charset="0"/>
              </a:rPr>
              <a:t>creates rules and regulations </a:t>
            </a:r>
            <a:r>
              <a:rPr lang="en-AU" b="1" dirty="0" smtClean="0">
                <a:latin typeface="Times New Roman" panose="02020603050405020304" pitchFamily="18" charset="0"/>
                <a:cs typeface="Times New Roman" panose="02020603050405020304" pitchFamily="18" charset="0"/>
              </a:rPr>
              <a:t>to maintain harmonious relations. </a:t>
            </a:r>
          </a:p>
          <a:p>
            <a:pPr algn="just"/>
            <a:r>
              <a:rPr lang="en-AU" b="1" dirty="0" smtClean="0">
                <a:latin typeface="Times New Roman" panose="02020603050405020304" pitchFamily="18" charset="0"/>
                <a:cs typeface="Times New Roman" panose="02020603050405020304" pitchFamily="18" charset="0"/>
              </a:rPr>
              <a:t>The </a:t>
            </a:r>
            <a:r>
              <a:rPr lang="en-AU" b="1" dirty="0" smtClean="0">
                <a:solidFill>
                  <a:srgbClr val="C00000"/>
                </a:solidFill>
                <a:latin typeface="Times New Roman" panose="02020603050405020304" pitchFamily="18" charset="0"/>
                <a:cs typeface="Times New Roman" panose="02020603050405020304" pitchFamily="18" charset="0"/>
              </a:rPr>
              <a:t>government intervenes </a:t>
            </a:r>
            <a:r>
              <a:rPr lang="en-AU" b="1" dirty="0" smtClean="0">
                <a:latin typeface="Times New Roman" panose="02020603050405020304" pitchFamily="18" charset="0"/>
                <a:cs typeface="Times New Roman" panose="02020603050405020304" pitchFamily="18" charset="0"/>
              </a:rPr>
              <a:t>to shape the industrial relations through laws, rules, agreements, terms, charters etc. </a:t>
            </a:r>
          </a:p>
          <a:p>
            <a:pPr algn="just"/>
            <a:r>
              <a:rPr lang="en-AU" b="1" dirty="0" smtClean="0">
                <a:latin typeface="Times New Roman" panose="02020603050405020304" pitchFamily="18" charset="0"/>
                <a:cs typeface="Times New Roman" panose="02020603050405020304" pitchFamily="18" charset="0"/>
              </a:rPr>
              <a:t>Several parties </a:t>
            </a:r>
            <a:r>
              <a:rPr lang="en-AU" b="1" dirty="0" smtClean="0">
                <a:solidFill>
                  <a:srgbClr val="C00000"/>
                </a:solidFill>
                <a:latin typeface="Times New Roman" panose="02020603050405020304" pitchFamily="18" charset="0"/>
                <a:cs typeface="Times New Roman" panose="02020603050405020304" pitchFamily="18" charset="0"/>
              </a:rPr>
              <a:t>interact within economic and social environment</a:t>
            </a:r>
            <a:r>
              <a:rPr lang="en-AU" b="1" dirty="0" smtClean="0">
                <a:latin typeface="Times New Roman" panose="02020603050405020304" pitchFamily="18" charset="0"/>
                <a:cs typeface="Times New Roman" panose="02020603050405020304" pitchFamily="18" charset="0"/>
              </a:rPr>
              <a:t> to shape the industrial relation structure. </a:t>
            </a:r>
          </a:p>
          <a:p>
            <a:pPr algn="just"/>
            <a:r>
              <a:rPr lang="en-AU" b="1" dirty="0" smtClean="0">
                <a:latin typeface="Times New Roman" panose="02020603050405020304" pitchFamily="18" charset="0"/>
                <a:cs typeface="Times New Roman" panose="02020603050405020304" pitchFamily="18" charset="0"/>
              </a:rPr>
              <a:t>IR is a </a:t>
            </a:r>
            <a:r>
              <a:rPr lang="en-AU" b="1" dirty="0" smtClean="0">
                <a:solidFill>
                  <a:srgbClr val="C00000"/>
                </a:solidFill>
                <a:latin typeface="Times New Roman" panose="02020603050405020304" pitchFamily="18" charset="0"/>
                <a:cs typeface="Times New Roman" panose="02020603050405020304" pitchFamily="18" charset="0"/>
              </a:rPr>
              <a:t>dynamic and developing concept</a:t>
            </a:r>
            <a:r>
              <a:rPr lang="en-AU" b="1" dirty="0" smtClean="0">
                <a:latin typeface="Times New Roman" panose="02020603050405020304" pitchFamily="18" charset="0"/>
                <a:cs typeface="Times New Roman" panose="02020603050405020304" pitchFamily="18" charset="0"/>
              </a:rPr>
              <a:t>, not a static one. It goes on changing with the scenario of society and industry. </a:t>
            </a:r>
          </a:p>
          <a:p>
            <a:pPr algn="just"/>
            <a:r>
              <a:rPr lang="en-AU" b="1" dirty="0" smtClean="0">
                <a:latin typeface="Times New Roman" panose="02020603050405020304" pitchFamily="18" charset="0"/>
                <a:cs typeface="Times New Roman" panose="02020603050405020304" pitchFamily="18" charset="0"/>
              </a:rPr>
              <a:t>IR includes both </a:t>
            </a:r>
            <a:r>
              <a:rPr lang="en-AU" b="1" dirty="0" smtClean="0">
                <a:solidFill>
                  <a:srgbClr val="C00000"/>
                </a:solidFill>
                <a:latin typeface="Times New Roman" panose="02020603050405020304" pitchFamily="18" charset="0"/>
                <a:cs typeface="Times New Roman" panose="02020603050405020304" pitchFamily="18" charset="0"/>
              </a:rPr>
              <a:t>individual relationships and collective relationships</a:t>
            </a:r>
            <a:r>
              <a:rPr lang="en-AU" b="1" dirty="0" smtClean="0">
                <a:latin typeface="Times New Roman" panose="02020603050405020304" pitchFamily="18" charset="0"/>
                <a:cs typeface="Times New Roman" panose="02020603050405020304" pitchFamily="18" charset="0"/>
              </a:rPr>
              <a:t>. </a:t>
            </a:r>
          </a:p>
          <a:p>
            <a:pPr algn="just"/>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6790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7" y="1071710"/>
            <a:ext cx="9979855" cy="5547140"/>
          </a:xfrm>
        </p:spPr>
        <p:txBody>
          <a:bodyPr>
            <a:normAutofit lnSpcReduction="10000"/>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OBJECTIVES OF IR [3]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a:t>
            </a:r>
            <a:r>
              <a:rPr lang="en-AU" b="1" dirty="0" smtClean="0">
                <a:solidFill>
                  <a:srgbClr val="C00000"/>
                </a:solidFill>
                <a:latin typeface="Times New Roman" panose="02020603050405020304" pitchFamily="18" charset="0"/>
                <a:cs typeface="Times New Roman" panose="02020603050405020304" pitchFamily="18" charset="0"/>
              </a:rPr>
              <a:t>maintain industrial democracy </a:t>
            </a:r>
            <a:r>
              <a:rPr lang="en-AU" b="1" dirty="0" smtClean="0">
                <a:latin typeface="Times New Roman" panose="02020603050405020304" pitchFamily="18" charset="0"/>
                <a:cs typeface="Times New Roman" panose="02020603050405020304" pitchFamily="18" charset="0"/>
              </a:rPr>
              <a:t>based on participation of labour in the management and gains of industry.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a:t>
            </a:r>
            <a:r>
              <a:rPr lang="en-AU" b="1" dirty="0" smtClean="0">
                <a:solidFill>
                  <a:srgbClr val="C00000"/>
                </a:solidFill>
                <a:latin typeface="Times New Roman" panose="02020603050405020304" pitchFamily="18" charset="0"/>
                <a:cs typeface="Times New Roman" panose="02020603050405020304" pitchFamily="18" charset="0"/>
              </a:rPr>
              <a:t>raise productivity </a:t>
            </a:r>
            <a:r>
              <a:rPr lang="en-AU" b="1" dirty="0" smtClean="0">
                <a:latin typeface="Times New Roman" panose="02020603050405020304" pitchFamily="18" charset="0"/>
                <a:cs typeface="Times New Roman" panose="02020603050405020304" pitchFamily="18" charset="0"/>
              </a:rPr>
              <a:t>by reducing tendency of high labour turnover and absenteeism.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a:t>
            </a:r>
            <a:r>
              <a:rPr lang="en-AU" b="1" dirty="0" smtClean="0">
                <a:solidFill>
                  <a:srgbClr val="C00000"/>
                </a:solidFill>
                <a:latin typeface="Times New Roman" panose="02020603050405020304" pitchFamily="18" charset="0"/>
                <a:cs typeface="Times New Roman" panose="02020603050405020304" pitchFamily="18" charset="0"/>
              </a:rPr>
              <a:t>ensure worker’s participation </a:t>
            </a:r>
            <a:r>
              <a:rPr lang="en-AU" b="1" dirty="0" smtClean="0">
                <a:latin typeface="Times New Roman" panose="02020603050405020304" pitchFamily="18" charset="0"/>
                <a:cs typeface="Times New Roman" panose="02020603050405020304" pitchFamily="18" charset="0"/>
              </a:rPr>
              <a:t>in management by giving them a fair say in decision making and framing policies.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establish a </a:t>
            </a:r>
            <a:r>
              <a:rPr lang="en-AU" b="1" dirty="0" smtClean="0">
                <a:solidFill>
                  <a:srgbClr val="C00000"/>
                </a:solidFill>
                <a:latin typeface="Times New Roman" panose="02020603050405020304" pitchFamily="18" charset="0"/>
                <a:cs typeface="Times New Roman" panose="02020603050405020304" pitchFamily="18" charset="0"/>
              </a:rPr>
              <a:t>proper channel of communication</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a:t>
            </a:r>
            <a:r>
              <a:rPr lang="en-AU" b="1" dirty="0" smtClean="0">
                <a:solidFill>
                  <a:srgbClr val="C00000"/>
                </a:solidFill>
                <a:latin typeface="Times New Roman" panose="02020603050405020304" pitchFamily="18" charset="0"/>
                <a:cs typeface="Times New Roman" panose="02020603050405020304" pitchFamily="18" charset="0"/>
              </a:rPr>
              <a:t>increase morale and discipline </a:t>
            </a:r>
            <a:r>
              <a:rPr lang="en-AU" b="1" dirty="0" smtClean="0">
                <a:latin typeface="Times New Roman" panose="02020603050405020304" pitchFamily="18" charset="0"/>
                <a:cs typeface="Times New Roman" panose="02020603050405020304" pitchFamily="18" charset="0"/>
              </a:rPr>
              <a:t>of employees.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a:t>
            </a:r>
            <a:r>
              <a:rPr lang="en-AU" b="1" dirty="0" smtClean="0">
                <a:solidFill>
                  <a:srgbClr val="C00000"/>
                </a:solidFill>
                <a:latin typeface="Times New Roman" panose="02020603050405020304" pitchFamily="18" charset="0"/>
                <a:cs typeface="Times New Roman" panose="02020603050405020304" pitchFamily="18" charset="0"/>
              </a:rPr>
              <a:t>avoid all forms of industrial conflicts </a:t>
            </a:r>
            <a:r>
              <a:rPr lang="en-AU" b="1" dirty="0" smtClean="0">
                <a:latin typeface="Times New Roman" panose="02020603050405020304" pitchFamily="18" charset="0"/>
                <a:cs typeface="Times New Roman" panose="02020603050405020304" pitchFamily="18" charset="0"/>
              </a:rPr>
              <a:t>so as to ensure industrial peace by providing better living and working standard for the workers.</a:t>
            </a:r>
          </a:p>
          <a:p>
            <a:pPr>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373967" y="0"/>
            <a:ext cx="10515600" cy="11254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chemeClr val="tx2"/>
                </a:solidFill>
                <a:latin typeface="Times New Roman" panose="02020603050405020304" pitchFamily="18" charset="0"/>
                <a:cs typeface="Times New Roman" panose="02020603050405020304" pitchFamily="18" charset="0"/>
              </a:rPr>
              <a:t>NATURE AND OBJECTIVE OF IR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9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982" y="1"/>
            <a:ext cx="10515600" cy="1195754"/>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FACTORS AFFECTING IR</a:t>
            </a:r>
          </a:p>
        </p:txBody>
      </p:sp>
      <p:sp>
        <p:nvSpPr>
          <p:cNvPr id="3" name="Content Placeholder 2"/>
          <p:cNvSpPr>
            <a:spLocks noGrp="1"/>
          </p:cNvSpPr>
          <p:nvPr>
            <p:ph idx="1"/>
          </p:nvPr>
        </p:nvSpPr>
        <p:spPr>
          <a:xfrm>
            <a:off x="584982" y="1234783"/>
            <a:ext cx="4549726" cy="5503642"/>
          </a:xfrm>
        </p:spPr>
        <p:txBody>
          <a:bodyPr>
            <a:normAutofit/>
          </a:bodyPr>
          <a:lstStyle/>
          <a:p>
            <a:pPr marL="514350" indent="-514350" algn="just">
              <a:buAutoNum type="arabicPeriod"/>
            </a:pPr>
            <a:r>
              <a:rPr lang="en-AU" b="1" dirty="0" smtClean="0">
                <a:solidFill>
                  <a:srgbClr val="C00000"/>
                </a:solidFill>
                <a:latin typeface="Times New Roman" panose="02020603050405020304" pitchFamily="18" charset="0"/>
                <a:cs typeface="Times New Roman" panose="02020603050405020304" pitchFamily="18" charset="0"/>
              </a:rPr>
              <a:t>Economic Factors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Working conditions of industry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Type of business organization</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Government economic policy</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Wage and salary structure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Bonus and profit sharing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Job security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Social security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a:xfrm>
            <a:off x="5706795" y="1195755"/>
            <a:ext cx="4971756" cy="550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Institutional Factors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Implementation of labour law</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Quality of collective bargaining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Health of relation among employees</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Attitude and degree of morale to work</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Concept of caste, colour, religion etc.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5431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361070" y="998807"/>
            <a:ext cx="5378547" cy="550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3"/>
            </a:pPr>
            <a:r>
              <a:rPr lang="en-AU" b="1" dirty="0" smtClean="0">
                <a:solidFill>
                  <a:srgbClr val="C00000"/>
                </a:solidFill>
                <a:latin typeface="Times New Roman" panose="02020603050405020304" pitchFamily="18" charset="0"/>
                <a:cs typeface="Times New Roman" panose="02020603050405020304" pitchFamily="18" charset="0"/>
              </a:rPr>
              <a:t>Political Factors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Political </a:t>
            </a:r>
            <a:r>
              <a:rPr lang="en-US" b="1" dirty="0" smtClean="0">
                <a:latin typeface="Times New Roman" panose="02020603050405020304" pitchFamily="18" charset="0"/>
                <a:cs typeface="Times New Roman" panose="02020603050405020304" pitchFamily="18" charset="0"/>
              </a:rPr>
              <a:t>system</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System </a:t>
            </a:r>
            <a:r>
              <a:rPr lang="en-US" b="1" dirty="0">
                <a:latin typeface="Times New Roman" panose="02020603050405020304" pitchFamily="18" charset="0"/>
                <a:cs typeface="Times New Roman" panose="02020603050405020304" pitchFamily="18" charset="0"/>
              </a:rPr>
              <a:t>of </a:t>
            </a:r>
            <a:r>
              <a:rPr lang="en-US" b="1" dirty="0" smtClean="0">
                <a:latin typeface="Times New Roman" panose="02020603050405020304" pitchFamily="18" charset="0"/>
                <a:cs typeface="Times New Roman" panose="02020603050405020304" pitchFamily="18" charset="0"/>
              </a:rPr>
              <a:t>government,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Political philosophy</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Attitude </a:t>
            </a:r>
            <a:r>
              <a:rPr lang="en-US" b="1" dirty="0">
                <a:latin typeface="Times New Roman" panose="02020603050405020304" pitchFamily="18" charset="0"/>
                <a:cs typeface="Times New Roman" panose="02020603050405020304" pitchFamily="18" charset="0"/>
              </a:rPr>
              <a:t>of government towards trade </a:t>
            </a:r>
            <a:r>
              <a:rPr lang="en-US" b="1" dirty="0" smtClean="0">
                <a:latin typeface="Times New Roman" panose="02020603050405020304" pitchFamily="18" charset="0"/>
                <a:cs typeface="Times New Roman" panose="02020603050405020304" pitchFamily="18" charset="0"/>
              </a:rPr>
              <a:t>unions</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Improving the international relations</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Implementing international law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Improving national political situation. </a:t>
            </a:r>
            <a:endParaRPr lang="en-AU"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594359" y="1"/>
            <a:ext cx="10515600" cy="998806"/>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FACTORS AFFECTING </a:t>
            </a:r>
            <a:r>
              <a:rPr lang="en-AU" sz="3600" b="1" dirty="0" smtClean="0">
                <a:solidFill>
                  <a:schemeClr val="tx2"/>
                </a:solidFill>
                <a:latin typeface="Times New Roman" panose="02020603050405020304" pitchFamily="18" charset="0"/>
                <a:cs typeface="Times New Roman" panose="02020603050405020304" pitchFamily="18" charset="0"/>
              </a:rPr>
              <a:t>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972906" y="998807"/>
            <a:ext cx="5378547" cy="550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4"/>
            </a:pPr>
            <a:r>
              <a:rPr lang="en-AU" b="1" dirty="0" smtClean="0">
                <a:solidFill>
                  <a:srgbClr val="C00000"/>
                </a:solidFill>
                <a:latin typeface="Times New Roman" panose="02020603050405020304" pitchFamily="18" charset="0"/>
                <a:cs typeface="Times New Roman" panose="02020603050405020304" pitchFamily="18" charset="0"/>
              </a:rPr>
              <a:t>Technological Factors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Scientific techniques for production</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High degree of modernization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Scientific management</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Introduction of new and improved technology</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9344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25658" y="0"/>
            <a:ext cx="10515600" cy="1325563"/>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FACTORS AFFECTING </a:t>
            </a:r>
            <a:r>
              <a:rPr lang="en-AU" sz="3600" b="1" dirty="0" smtClean="0">
                <a:solidFill>
                  <a:schemeClr val="tx2"/>
                </a:solidFill>
                <a:latin typeface="Times New Roman" panose="02020603050405020304" pitchFamily="18" charset="0"/>
                <a:cs typeface="Times New Roman" panose="02020603050405020304" pitchFamily="18" charset="0"/>
              </a:rPr>
              <a:t>IR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725658" y="1195755"/>
            <a:ext cx="5378547" cy="31230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5"/>
            </a:pPr>
            <a:r>
              <a:rPr lang="en-AU" b="1" dirty="0" smtClean="0">
                <a:solidFill>
                  <a:srgbClr val="C00000"/>
                </a:solidFill>
                <a:latin typeface="Times New Roman" panose="02020603050405020304" pitchFamily="18" charset="0"/>
                <a:cs typeface="Times New Roman" panose="02020603050405020304" pitchFamily="18" charset="0"/>
              </a:rPr>
              <a:t>Social Factors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supportive environment requires economic, social and psychological rewards.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Values, norms, attitudes, culture, social status etc. represents the social factors. </a:t>
            </a:r>
            <a:endParaRPr lang="en-AU" b="1"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6322255" y="1195754"/>
            <a:ext cx="5378547" cy="31230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6.  Psychological Factors </a:t>
            </a:r>
          </a:p>
          <a:p>
            <a:pPr marL="521208" indent="-457200">
              <a:buFont typeface="Wingdings" panose="05000000000000000000" pitchFamily="2" charset="2"/>
              <a:buChar char="Ø"/>
            </a:pPr>
            <a:r>
              <a:rPr lang="en-US" b="1" dirty="0">
                <a:latin typeface="Constantia" pitchFamily="18" charset="0"/>
              </a:rPr>
              <a:t>Owners attitude</a:t>
            </a:r>
            <a:r>
              <a:rPr lang="en-US" b="1" dirty="0" smtClean="0">
                <a:latin typeface="Constantia" pitchFamily="18" charset="0"/>
              </a:rPr>
              <a:t>,</a:t>
            </a:r>
          </a:p>
          <a:p>
            <a:pPr marL="521208" indent="-457200">
              <a:buFont typeface="Wingdings" panose="05000000000000000000" pitchFamily="2" charset="2"/>
              <a:buChar char="Ø"/>
            </a:pPr>
            <a:r>
              <a:rPr lang="en-US" b="1" dirty="0" smtClean="0">
                <a:latin typeface="Constantia" pitchFamily="18" charset="0"/>
              </a:rPr>
              <a:t>Perception </a:t>
            </a:r>
            <a:r>
              <a:rPr lang="en-US" b="1" dirty="0">
                <a:latin typeface="Constantia" pitchFamily="18" charset="0"/>
              </a:rPr>
              <a:t>of workforce</a:t>
            </a:r>
            <a:r>
              <a:rPr lang="en-US" b="1" dirty="0" smtClean="0">
                <a:latin typeface="Constantia" pitchFamily="18" charset="0"/>
              </a:rPr>
              <a:t>,</a:t>
            </a:r>
          </a:p>
          <a:p>
            <a:pPr marL="521208" indent="-457200">
              <a:buFont typeface="Wingdings" panose="05000000000000000000" pitchFamily="2" charset="2"/>
              <a:buChar char="Ø"/>
            </a:pPr>
            <a:r>
              <a:rPr lang="en-US" b="1" dirty="0" smtClean="0">
                <a:latin typeface="Constantia" pitchFamily="18" charset="0"/>
              </a:rPr>
              <a:t>Motivation</a:t>
            </a:r>
          </a:p>
          <a:p>
            <a:pPr marL="521208" indent="-457200">
              <a:buFont typeface="Wingdings" panose="05000000000000000000" pitchFamily="2" charset="2"/>
              <a:buChar char="Ø"/>
            </a:pPr>
            <a:r>
              <a:rPr lang="en-US" b="1" dirty="0" smtClean="0">
                <a:latin typeface="Constantia" pitchFamily="18" charset="0"/>
              </a:rPr>
              <a:t>Morale</a:t>
            </a:r>
            <a:r>
              <a:rPr lang="en-US" b="1" dirty="0">
                <a:latin typeface="Constantia" pitchFamily="18" charset="0"/>
              </a:rPr>
              <a:t>. </a:t>
            </a:r>
          </a:p>
        </p:txBody>
      </p:sp>
      <p:sp>
        <p:nvSpPr>
          <p:cNvPr id="7" name="Content Placeholder 2"/>
          <p:cNvSpPr txBox="1">
            <a:spLocks/>
          </p:cNvSpPr>
          <p:nvPr/>
        </p:nvSpPr>
        <p:spPr>
          <a:xfrm>
            <a:off x="570912" y="4428979"/>
            <a:ext cx="6209715" cy="22672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7"/>
            </a:pPr>
            <a:r>
              <a:rPr lang="en-AU" b="1" dirty="0" smtClean="0">
                <a:solidFill>
                  <a:srgbClr val="C00000"/>
                </a:solidFill>
                <a:latin typeface="Times New Roman" panose="02020603050405020304" pitchFamily="18" charset="0"/>
                <a:cs typeface="Times New Roman" panose="02020603050405020304" pitchFamily="18" charset="0"/>
              </a:rPr>
              <a:t>Global Factors </a:t>
            </a:r>
          </a:p>
          <a:p>
            <a:pPr marL="521208" indent="-45720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International </a:t>
            </a:r>
            <a:r>
              <a:rPr lang="en-US" b="1" dirty="0" smtClean="0">
                <a:latin typeface="Times New Roman" panose="02020603050405020304" pitchFamily="18" charset="0"/>
                <a:cs typeface="Times New Roman" panose="02020603050405020304" pitchFamily="18" charset="0"/>
              </a:rPr>
              <a:t>relations</a:t>
            </a:r>
          </a:p>
          <a:p>
            <a:pPr marL="521208" indent="-45720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Global conflicts</a:t>
            </a:r>
          </a:p>
          <a:p>
            <a:pPr marL="521208" indent="-45720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International </a:t>
            </a:r>
            <a:r>
              <a:rPr lang="en-US" b="1" dirty="0">
                <a:latin typeface="Times New Roman" panose="02020603050405020304" pitchFamily="18" charset="0"/>
                <a:cs typeface="Times New Roman" panose="02020603050405020304" pitchFamily="18" charset="0"/>
              </a:rPr>
              <a:t>labor agreements. </a:t>
            </a:r>
          </a:p>
          <a:p>
            <a:pPr marL="64008" inden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2392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456" y="0"/>
            <a:ext cx="10515600" cy="1153551"/>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THEORIES ON INDUSTRIAL RELATIONS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914400" y="3048000"/>
            <a:ext cx="21336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38200" y="3124514"/>
            <a:ext cx="2286000" cy="830997"/>
          </a:xfrm>
          <a:prstGeom prst="rect">
            <a:avLst/>
          </a:prstGeom>
          <a:noFill/>
        </p:spPr>
        <p:txBody>
          <a:bodyPr wrap="square" rtlCol="0">
            <a:spAutoFit/>
          </a:bodyPr>
          <a:lstStyle/>
          <a:p>
            <a:pPr algn="ctr"/>
            <a:r>
              <a:rPr lang="en-US" sz="2400" b="1" dirty="0">
                <a:solidFill>
                  <a:srgbClr val="FFFF00"/>
                </a:solidFill>
                <a:latin typeface="Constantia" pitchFamily="18" charset="0"/>
              </a:rPr>
              <a:t>INDUSTRIAL RELATIONS </a:t>
            </a:r>
          </a:p>
        </p:txBody>
      </p:sp>
      <p:cxnSp>
        <p:nvCxnSpPr>
          <p:cNvPr id="6" name="Straight Arrow Connector 5"/>
          <p:cNvCxnSpPr/>
          <p:nvPr/>
        </p:nvCxnSpPr>
        <p:spPr>
          <a:xfrm flipV="1">
            <a:off x="3048000" y="1719775"/>
            <a:ext cx="2947849" cy="1899725"/>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endCxn id="12" idx="1"/>
          </p:cNvCxnSpPr>
          <p:nvPr/>
        </p:nvCxnSpPr>
        <p:spPr>
          <a:xfrm flipV="1">
            <a:off x="3074126" y="3176355"/>
            <a:ext cx="2947851" cy="519345"/>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14" idx="1"/>
          </p:cNvCxnSpPr>
          <p:nvPr/>
        </p:nvCxnSpPr>
        <p:spPr>
          <a:xfrm>
            <a:off x="3074126" y="3724676"/>
            <a:ext cx="2971798" cy="1003892"/>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08913" y="877694"/>
            <a:ext cx="2286000" cy="13927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008913" y="1133257"/>
            <a:ext cx="2286000" cy="830997"/>
          </a:xfrm>
          <a:prstGeom prst="rect">
            <a:avLst/>
          </a:prstGeom>
          <a:noFill/>
        </p:spPr>
        <p:txBody>
          <a:bodyPr wrap="square" rtlCol="0">
            <a:spAutoFit/>
          </a:bodyPr>
          <a:lstStyle/>
          <a:p>
            <a:pPr algn="ctr"/>
            <a:r>
              <a:rPr lang="en-US" sz="2400" b="1" dirty="0">
                <a:solidFill>
                  <a:srgbClr val="FFFF00"/>
                </a:solidFill>
                <a:latin typeface="Constantia" pitchFamily="18" charset="0"/>
              </a:rPr>
              <a:t>UNITARY APPROACH</a:t>
            </a:r>
          </a:p>
        </p:txBody>
      </p:sp>
      <p:sp>
        <p:nvSpPr>
          <p:cNvPr id="11" name="Oval 10"/>
          <p:cNvSpPr/>
          <p:nvPr/>
        </p:nvSpPr>
        <p:spPr>
          <a:xfrm>
            <a:off x="6045924" y="2421872"/>
            <a:ext cx="2248989" cy="140528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021977" y="2760856"/>
            <a:ext cx="2286000" cy="830997"/>
          </a:xfrm>
          <a:prstGeom prst="rect">
            <a:avLst/>
          </a:prstGeom>
          <a:noFill/>
        </p:spPr>
        <p:txBody>
          <a:bodyPr wrap="square" rtlCol="0">
            <a:spAutoFit/>
          </a:bodyPr>
          <a:lstStyle/>
          <a:p>
            <a:pPr algn="ctr"/>
            <a:r>
              <a:rPr lang="en-US" sz="2400" b="1" dirty="0">
                <a:solidFill>
                  <a:srgbClr val="FFFF00"/>
                </a:solidFill>
                <a:latin typeface="Constantia" pitchFamily="18" charset="0"/>
              </a:rPr>
              <a:t>PLURALISTIC APPROACH</a:t>
            </a:r>
          </a:p>
        </p:txBody>
      </p:sp>
      <p:sp>
        <p:nvSpPr>
          <p:cNvPr id="13" name="Oval 12"/>
          <p:cNvSpPr/>
          <p:nvPr/>
        </p:nvSpPr>
        <p:spPr>
          <a:xfrm>
            <a:off x="6045924" y="4034223"/>
            <a:ext cx="2286000" cy="1269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045924" y="4313069"/>
            <a:ext cx="2286000" cy="830997"/>
          </a:xfrm>
          <a:prstGeom prst="rect">
            <a:avLst/>
          </a:prstGeom>
          <a:noFill/>
        </p:spPr>
        <p:txBody>
          <a:bodyPr wrap="square" rtlCol="0">
            <a:spAutoFit/>
          </a:bodyPr>
          <a:lstStyle/>
          <a:p>
            <a:pPr algn="ctr"/>
            <a:r>
              <a:rPr lang="en-US" sz="2400" b="1" dirty="0">
                <a:solidFill>
                  <a:srgbClr val="FFFF00"/>
                </a:solidFill>
                <a:latin typeface="Constantia" pitchFamily="18" charset="0"/>
              </a:rPr>
              <a:t>MARXIST APPROACH</a:t>
            </a:r>
          </a:p>
        </p:txBody>
      </p:sp>
      <p:cxnSp>
        <p:nvCxnSpPr>
          <p:cNvPr id="18" name="Straight Arrow Connector 17"/>
          <p:cNvCxnSpPr/>
          <p:nvPr/>
        </p:nvCxnSpPr>
        <p:spPr>
          <a:xfrm>
            <a:off x="3024051" y="3821877"/>
            <a:ext cx="2814041" cy="2104597"/>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6008913" y="5422912"/>
            <a:ext cx="2286000" cy="1269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6008913" y="5701758"/>
            <a:ext cx="2286000" cy="830997"/>
          </a:xfrm>
          <a:prstGeom prst="rect">
            <a:avLst/>
          </a:prstGeom>
          <a:noFill/>
        </p:spPr>
        <p:txBody>
          <a:bodyPr wrap="square" rtlCol="0">
            <a:spAutoFit/>
          </a:bodyPr>
          <a:lstStyle/>
          <a:p>
            <a:pPr algn="ctr"/>
            <a:r>
              <a:rPr lang="en-US" sz="2400" b="1" dirty="0" smtClean="0">
                <a:solidFill>
                  <a:srgbClr val="FFFF00"/>
                </a:solidFill>
                <a:latin typeface="Constantia" pitchFamily="18" charset="0"/>
              </a:rPr>
              <a:t>SYSTEM </a:t>
            </a:r>
            <a:r>
              <a:rPr lang="en-US" sz="2400" b="1" dirty="0">
                <a:solidFill>
                  <a:srgbClr val="FFFF00"/>
                </a:solidFill>
                <a:latin typeface="Constantia" pitchFamily="18" charset="0"/>
              </a:rPr>
              <a:t>APPROACH</a:t>
            </a:r>
          </a:p>
        </p:txBody>
      </p:sp>
    </p:spTree>
    <p:extLst>
      <p:ext uri="{BB962C8B-B14F-4D97-AF65-F5344CB8AC3E}">
        <p14:creationId xmlns:p14="http://schemas.microsoft.com/office/powerpoint/2010/main" val="4260610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711" y="0"/>
            <a:ext cx="10515600" cy="95660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UNITARY APPROACH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31764" y="773722"/>
            <a:ext cx="9881381" cy="6084277"/>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unitary approach is based on the strong argument that there is only one source of authority i.e., the management, which owns and controls the dynamics of decision making in issues relating to negotiation and bargaining</a:t>
            </a:r>
            <a:r>
              <a:rPr lang="en-AU" b="1" dirty="0" smtClean="0">
                <a:latin typeface="Times New Roman" panose="02020603050405020304" pitchFamily="18" charset="0"/>
                <a:cs typeface="Times New Roman" panose="02020603050405020304" pitchFamily="18" charset="0"/>
              </a:rPr>
              <a:t>. [4]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Under </a:t>
            </a:r>
            <a:r>
              <a:rPr lang="en-AU" b="1" dirty="0">
                <a:latin typeface="Times New Roman" panose="02020603050405020304" pitchFamily="18" charset="0"/>
                <a:cs typeface="Times New Roman" panose="02020603050405020304" pitchFamily="18" charset="0"/>
              </a:rPr>
              <a:t>unitary approach, industrial relations are grounded in mutual cooperation, individual treatment, team-work, and shared goals.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Work place conflict is seen as a temporary aberration, resulting from poor management, from employees who do not mix well with the organizational culture.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Unions </a:t>
            </a:r>
            <a:r>
              <a:rPr lang="en-AU" b="1" dirty="0">
                <a:latin typeface="Times New Roman" panose="02020603050405020304" pitchFamily="18" charset="0"/>
                <a:cs typeface="Times New Roman" panose="02020603050405020304" pitchFamily="18" charset="0"/>
              </a:rPr>
              <a:t>co-operate with the management and the management’s right to manage is accepted because there is no ‘we-they’ feeling</a:t>
            </a:r>
          </a:p>
        </p:txBody>
      </p:sp>
    </p:spTree>
    <p:extLst>
      <p:ext uri="{BB962C8B-B14F-4D97-AF65-F5344CB8AC3E}">
        <p14:creationId xmlns:p14="http://schemas.microsoft.com/office/powerpoint/2010/main" val="1791752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7" y="801858"/>
            <a:ext cx="9585961" cy="5929531"/>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underlying assumption is that </a:t>
            </a:r>
            <a:r>
              <a:rPr lang="en-AU" b="1" dirty="0">
                <a:solidFill>
                  <a:srgbClr val="FF0000"/>
                </a:solidFill>
                <a:latin typeface="Times New Roman" panose="02020603050405020304" pitchFamily="18" charset="0"/>
                <a:cs typeface="Times New Roman" panose="02020603050405020304" pitchFamily="18" charset="0"/>
              </a:rPr>
              <a:t>everyone benefits when the focus is on common interest and promotion of harmony</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this model, </a:t>
            </a:r>
            <a:r>
              <a:rPr lang="en-AU" b="1" dirty="0">
                <a:solidFill>
                  <a:srgbClr val="FF0000"/>
                </a:solidFill>
                <a:latin typeface="Times New Roman" panose="02020603050405020304" pitchFamily="18" charset="0"/>
                <a:cs typeface="Times New Roman" panose="02020603050405020304" pitchFamily="18" charset="0"/>
              </a:rPr>
              <a:t>conflict is seen as distasteful or even evil</a:t>
            </a:r>
            <a:r>
              <a:rPr lang="en-AU" b="1" dirty="0">
                <a:latin typeface="Times New Roman" panose="02020603050405020304" pitchFamily="18" charset="0"/>
                <a:cs typeface="Times New Roman" panose="02020603050405020304" pitchFamily="18" charset="0"/>
              </a:rPr>
              <a:t>, and both sides strive for consensus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Advocates of the unitary approach emphasize on a reactive industrial relations strategy.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They </a:t>
            </a:r>
            <a:r>
              <a:rPr lang="en-AU" b="1" dirty="0">
                <a:latin typeface="Times New Roman" panose="02020603050405020304" pitchFamily="18" charset="0"/>
                <a:cs typeface="Times New Roman" panose="02020603050405020304" pitchFamily="18" charset="0"/>
              </a:rPr>
              <a:t>seek direct negotiations with employees. </a:t>
            </a:r>
            <a:r>
              <a:rPr lang="en-AU" b="1" dirty="0">
                <a:solidFill>
                  <a:srgbClr val="FF0000"/>
                </a:solidFill>
                <a:latin typeface="Times New Roman" panose="02020603050405020304" pitchFamily="18" charset="0"/>
                <a:cs typeface="Times New Roman" panose="02020603050405020304" pitchFamily="18" charset="0"/>
              </a:rPr>
              <a:t>Participation of government, tribunals and unions is not sought or is seen as being necessary</a:t>
            </a:r>
            <a:r>
              <a:rPr lang="en-AU" b="1" dirty="0">
                <a:latin typeface="Times New Roman" panose="02020603050405020304" pitchFamily="18" charset="0"/>
                <a:cs typeface="Times New Roman" panose="02020603050405020304" pitchFamily="18" charset="0"/>
              </a:rPr>
              <a:t> for achieving harmonious employee relations</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The unitary approach is being criticized as a tool for seducing employees away from unionism and socialism</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It is also criticized as manipulative and exploitative. </a:t>
            </a:r>
            <a:endParaRPr lang="en-AU" b="1" dirty="0" smtClean="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1"/>
            <a:ext cx="10515600" cy="998806"/>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UNITARY APPROACH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93679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658" y="0"/>
            <a:ext cx="10515600" cy="1041009"/>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PLURALISTIC APPROACH</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16169" y="826817"/>
            <a:ext cx="9811043" cy="5777963"/>
          </a:xfrm>
        </p:spPr>
        <p:txBody>
          <a:bodyPr>
            <a:normAutofit fontScale="92500" lnSpcReduction="100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pluralist theory, the relationship between employers and workers is also one of conflict but not to the extent Marxism portrays it</a:t>
            </a:r>
            <a:r>
              <a:rPr lang="en-AU" b="1" dirty="0" smtClean="0">
                <a:latin typeface="Times New Roman" panose="02020603050405020304" pitchFamily="18" charset="0"/>
                <a:cs typeface="Times New Roman" panose="02020603050405020304" pitchFamily="18" charset="0"/>
              </a:rPr>
              <a:t>. [5]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pluralistic approach totally departs from the unitary approach and assumes that the organization is composed of individuals who form distinct groups with their own set of aims, objectives, leadership styles, and value propositions</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organization is multi structured and </a:t>
            </a:r>
            <a:r>
              <a:rPr lang="en-AU" b="1" dirty="0">
                <a:solidFill>
                  <a:srgbClr val="FF0000"/>
                </a:solidFill>
                <a:latin typeface="Times New Roman" panose="02020603050405020304" pitchFamily="18" charset="0"/>
                <a:cs typeface="Times New Roman" panose="02020603050405020304" pitchFamily="18" charset="0"/>
              </a:rPr>
              <a:t>there will be continued tension due to conflicts within and between the various sectional groups. </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contrast to the unitary approach, </a:t>
            </a:r>
            <a:r>
              <a:rPr lang="en-AU" b="1" dirty="0">
                <a:solidFill>
                  <a:srgbClr val="FF0000"/>
                </a:solidFill>
                <a:latin typeface="Times New Roman" panose="02020603050405020304" pitchFamily="18" charset="0"/>
                <a:cs typeface="Times New Roman" panose="02020603050405020304" pitchFamily="18" charset="0"/>
              </a:rPr>
              <a:t>the pluralistic approach considers conflict between management and employees </a:t>
            </a:r>
            <a:r>
              <a:rPr lang="en-AU" b="1" dirty="0">
                <a:latin typeface="Times New Roman" panose="02020603050405020304" pitchFamily="18" charset="0"/>
                <a:cs typeface="Times New Roman" panose="02020603050405020304" pitchFamily="18" charset="0"/>
              </a:rPr>
              <a:t>as rational and inevitable.</a:t>
            </a:r>
          </a:p>
        </p:txBody>
      </p:sp>
    </p:spTree>
    <p:extLst>
      <p:ext uri="{BB962C8B-B14F-4D97-AF65-F5344CB8AC3E}">
        <p14:creationId xmlns:p14="http://schemas.microsoft.com/office/powerpoint/2010/main" val="2330283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762" y="1069144"/>
            <a:ext cx="9881382" cy="5788855"/>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Through trade unions, workers argue for higher wages, increased benefits and better working conditions, while employers want to keep as much money as they can for profit</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Rather </a:t>
            </a:r>
            <a:r>
              <a:rPr lang="en-AU" b="1" dirty="0">
                <a:latin typeface="Times New Roman" panose="02020603050405020304" pitchFamily="18" charset="0"/>
                <a:cs typeface="Times New Roman" panose="02020603050405020304" pitchFamily="18" charset="0"/>
              </a:rPr>
              <a:t>than violence, however, the two sides negotiate to reach a middle ground, or equilibrium</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the pluralistic approach</a:t>
            </a:r>
            <a:r>
              <a:rPr lang="en-AU" b="1" dirty="0" smtClean="0">
                <a:latin typeface="Times New Roman" panose="02020603050405020304" pitchFamily="18" charset="0"/>
                <a:cs typeface="Times New Roman" panose="02020603050405020304" pitchFamily="18" charset="0"/>
              </a:rPr>
              <a:t>, </a:t>
            </a:r>
            <a:r>
              <a:rPr lang="en-AU" b="1" dirty="0">
                <a:solidFill>
                  <a:srgbClr val="FF0000"/>
                </a:solidFill>
                <a:latin typeface="Times New Roman" panose="02020603050405020304" pitchFamily="18" charset="0"/>
                <a:cs typeface="Times New Roman" panose="02020603050405020304" pitchFamily="18" charset="0"/>
              </a:rPr>
              <a:t>a strong union is not only desirable but necessary. </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Similarly</a:t>
            </a:r>
            <a:r>
              <a:rPr lang="en-AU" b="1" dirty="0">
                <a:latin typeface="Times New Roman" panose="02020603050405020304" pitchFamily="18" charset="0"/>
                <a:cs typeface="Times New Roman" panose="02020603050405020304" pitchFamily="18" charset="0"/>
              </a:rPr>
              <a:t>, </a:t>
            </a:r>
            <a:r>
              <a:rPr lang="en-AU" b="1" dirty="0">
                <a:solidFill>
                  <a:srgbClr val="FF0000"/>
                </a:solidFill>
                <a:latin typeface="Times New Roman" panose="02020603050405020304" pitchFamily="18" charset="0"/>
                <a:cs typeface="Times New Roman" panose="02020603050405020304" pitchFamily="18" charset="0"/>
              </a:rPr>
              <a:t>society’s interests are protected by state intervention through legislation</a:t>
            </a:r>
            <a:r>
              <a:rPr lang="en-AU" b="1" dirty="0">
                <a:latin typeface="Times New Roman" panose="02020603050405020304" pitchFamily="18" charset="0"/>
                <a:cs typeface="Times New Roman" panose="02020603050405020304" pitchFamily="18" charset="0"/>
              </a:rPr>
              <a:t> and industrial tribunals which provide orderly process for regulation and resolution of conflict. </a:t>
            </a:r>
          </a:p>
        </p:txBody>
      </p:sp>
      <p:sp>
        <p:nvSpPr>
          <p:cNvPr id="4" name="Title 1"/>
          <p:cNvSpPr>
            <a:spLocks noGrp="1"/>
          </p:cNvSpPr>
          <p:nvPr>
            <p:ph type="title"/>
          </p:nvPr>
        </p:nvSpPr>
        <p:spPr>
          <a:xfrm>
            <a:off x="683455" y="97864"/>
            <a:ext cx="10515600" cy="114009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PLURALISTIC </a:t>
            </a:r>
            <a:r>
              <a:rPr lang="en-US" sz="3600" b="1" dirty="0" smtClean="0">
                <a:solidFill>
                  <a:schemeClr val="tx2"/>
                </a:solidFill>
                <a:latin typeface="Times New Roman" panose="02020603050405020304" pitchFamily="18" charset="0"/>
                <a:cs typeface="Times New Roman" panose="02020603050405020304" pitchFamily="18" charset="0"/>
              </a:rPr>
              <a:t>APPROACH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9265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049" y="1479671"/>
            <a:ext cx="9234268" cy="5146211"/>
          </a:xfrm>
        </p:spPr>
        <p:txBody>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The pluralistic approach perceives</a:t>
            </a:r>
            <a:r>
              <a:rPr lang="en-AU" b="1" dirty="0" smtClean="0">
                <a:latin typeface="Times New Roman" panose="02020603050405020304" pitchFamily="18" charset="0"/>
                <a:cs typeface="Times New Roman" panose="02020603050405020304" pitchFamily="18" charset="0"/>
              </a:rPr>
              <a:t>:[4] </a:t>
            </a:r>
          </a:p>
          <a:p>
            <a:pPr marL="0" indent="0" algn="just">
              <a:lnSpc>
                <a:spcPct val="100000"/>
              </a:lnSpc>
              <a:buNone/>
            </a:pPr>
            <a:r>
              <a:rPr lang="en-AU" b="1" dirty="0" err="1" smtClean="0">
                <a:latin typeface="Times New Roman" panose="02020603050405020304" pitchFamily="18" charset="0"/>
                <a:cs typeface="Times New Roman" panose="02020603050405020304" pitchFamily="18" charset="0"/>
              </a:rPr>
              <a:t>i</a:t>
            </a:r>
            <a:r>
              <a:rPr lang="en-AU" b="1" dirty="0">
                <a:latin typeface="Times New Roman" panose="02020603050405020304" pitchFamily="18" charset="0"/>
                <a:cs typeface="Times New Roman" panose="02020603050405020304" pitchFamily="18" charset="0"/>
              </a:rPr>
              <a:t>. Organizations as coalitions of competing interests, where the role of the management is to mediate amongst the different interest groups.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ii</a:t>
            </a:r>
            <a:r>
              <a:rPr lang="en-AU" b="1" dirty="0">
                <a:latin typeface="Times New Roman" panose="02020603050405020304" pitchFamily="18" charset="0"/>
                <a:cs typeface="Times New Roman" panose="02020603050405020304" pitchFamily="18" charset="0"/>
              </a:rPr>
              <a:t>. Trade unions as legitimate representatives of employee interests</a:t>
            </a:r>
            <a:r>
              <a:rPr lang="en-AU" b="1" dirty="0" smtClean="0">
                <a:latin typeface="Times New Roman" panose="02020603050405020304" pitchFamily="18" charset="0"/>
                <a:cs typeface="Times New Roman" panose="02020603050405020304" pitchFamily="18" charset="0"/>
              </a:rPr>
              <a:t>.</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iii</a:t>
            </a:r>
            <a:r>
              <a:rPr lang="en-AU" b="1" dirty="0">
                <a:latin typeface="Times New Roman" panose="02020603050405020304" pitchFamily="18" charset="0"/>
                <a:cs typeface="Times New Roman" panose="02020603050405020304" pitchFamily="18" charset="0"/>
              </a:rPr>
              <a:t>. Stability in industrial relations as the product of concessions and compromises between management and unions. </a:t>
            </a:r>
          </a:p>
        </p:txBody>
      </p:sp>
      <p:sp>
        <p:nvSpPr>
          <p:cNvPr id="4" name="Title 1"/>
          <p:cNvSpPr>
            <a:spLocks noGrp="1"/>
          </p:cNvSpPr>
          <p:nvPr>
            <p:ph type="title"/>
          </p:nvPr>
        </p:nvSpPr>
        <p:spPr>
          <a:xfrm>
            <a:off x="599049" y="154109"/>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PLURALISTIC </a:t>
            </a:r>
            <a:r>
              <a:rPr lang="en-US" sz="3600" b="1" dirty="0" smtClean="0">
                <a:solidFill>
                  <a:schemeClr val="tx2"/>
                </a:solidFill>
                <a:latin typeface="Times New Roman" panose="02020603050405020304" pitchFamily="18" charset="0"/>
                <a:cs typeface="Times New Roman" panose="02020603050405020304" pitchFamily="18" charset="0"/>
              </a:rPr>
              <a:t>APPROACH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059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696" y="1"/>
            <a:ext cx="10515600" cy="1097280"/>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MARXIST APPROACH</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17696" y="900332"/>
            <a:ext cx="9825110" cy="5957668"/>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Also known as the ‘Radical Perspective’, the Marxist approach is based on the proposition that the economic activities of production, manufacturing, and distribution are majorly governed by the objective of profit</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t>
            </a:r>
            <a:r>
              <a:rPr lang="en-AU" b="1" dirty="0">
                <a:solidFill>
                  <a:srgbClr val="FF0000"/>
                </a:solidFill>
                <a:latin typeface="Times New Roman" panose="02020603050405020304" pitchFamily="18" charset="0"/>
                <a:cs typeface="Times New Roman" panose="02020603050405020304" pitchFamily="18" charset="0"/>
              </a:rPr>
              <a:t>Marxist view of industrial relations is of a clash between the employer (capitalist) and the worker</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employer tries to maximize profit by paying workers as little as he can while striving for a monopoly in his industry to control prices</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Workers, on the other hand, believe that they are the most vital part of production and strive to get their fair share of profits through the formation of trade unions.</a:t>
            </a:r>
          </a:p>
        </p:txBody>
      </p:sp>
    </p:spTree>
    <p:extLst>
      <p:ext uri="{BB962C8B-B14F-4D97-AF65-F5344CB8AC3E}">
        <p14:creationId xmlns:p14="http://schemas.microsoft.com/office/powerpoint/2010/main" val="8569909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711" y="1016073"/>
            <a:ext cx="9557824" cy="5715317"/>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Marxist approach, thus, </a:t>
            </a:r>
            <a:r>
              <a:rPr lang="en-AU" b="1" dirty="0">
                <a:solidFill>
                  <a:srgbClr val="FF0000"/>
                </a:solidFill>
                <a:latin typeface="Times New Roman" panose="02020603050405020304" pitchFamily="18" charset="0"/>
                <a:cs typeface="Times New Roman" panose="02020603050405020304" pitchFamily="18" charset="0"/>
              </a:rPr>
              <a:t>focuses on the type of society in which an organization functions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Conflict arises not only because of competing interests within the organization, but because of the division within society between those who won or manage the means of production and those who have only their labour to offer</a:t>
            </a:r>
            <a:r>
              <a:rPr lang="en-AU" b="1" dirty="0" smtClean="0">
                <a:latin typeface="Times New Roman" panose="02020603050405020304" pitchFamily="18" charset="0"/>
                <a:cs typeface="Times New Roman" panose="02020603050405020304" pitchFamily="18" charset="0"/>
              </a:rPr>
              <a:t>. [4]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Industrial conflict is, thus, seen as being synonymous with political and social unrest.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approach views pluralism as unreal and considers industrial disputes and class conflicts as inevitable for the circular functioning of an industry. </a:t>
            </a:r>
          </a:p>
        </p:txBody>
      </p:sp>
      <p:sp>
        <p:nvSpPr>
          <p:cNvPr id="4" name="Title 1"/>
          <p:cNvSpPr>
            <a:spLocks noGrp="1"/>
          </p:cNvSpPr>
          <p:nvPr>
            <p:ph type="title"/>
          </p:nvPr>
        </p:nvSpPr>
        <p:spPr>
          <a:xfrm>
            <a:off x="528711" y="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MARXIST </a:t>
            </a:r>
            <a:r>
              <a:rPr lang="en-US" sz="3600" b="1" dirty="0" smtClean="0">
                <a:solidFill>
                  <a:schemeClr val="tx2"/>
                </a:solidFill>
                <a:latin typeface="Times New Roman" panose="02020603050405020304" pitchFamily="18" charset="0"/>
                <a:cs typeface="Times New Roman" panose="02020603050405020304" pitchFamily="18" charset="0"/>
              </a:rPr>
              <a:t>APPROACH (Cont’d….)</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11431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9387" y="1153550"/>
            <a:ext cx="9656299" cy="5598941"/>
          </a:xfrm>
        </p:spPr>
        <p:txBody>
          <a:bodyPr/>
          <a:lstStyle/>
          <a:p>
            <a:pPr marL="0" indent="0" algn="just">
              <a:lnSpc>
                <a:spcPct val="100000"/>
              </a:lnSpc>
              <a:buNone/>
            </a:pPr>
            <a:r>
              <a:rPr lang="en-AU" b="1" i="1" dirty="0">
                <a:solidFill>
                  <a:srgbClr val="FF0000"/>
                </a:solidFill>
                <a:latin typeface="Times New Roman" panose="02020603050405020304" pitchFamily="18" charset="0"/>
                <a:cs typeface="Times New Roman" panose="02020603050405020304" pitchFamily="18" charset="0"/>
              </a:rPr>
              <a:t>Marxist approach </a:t>
            </a:r>
            <a:r>
              <a:rPr lang="en-AU" b="1" i="1" dirty="0" smtClean="0">
                <a:solidFill>
                  <a:srgbClr val="FF0000"/>
                </a:solidFill>
                <a:latin typeface="Times New Roman" panose="02020603050405020304" pitchFamily="18" charset="0"/>
                <a:cs typeface="Times New Roman" panose="02020603050405020304" pitchFamily="18" charset="0"/>
              </a:rPr>
              <a:t>ideology- [6] </a:t>
            </a: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Trade union act as a means of social change. They work to improve the working condition of the workers.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this approach, all strikes are political, not organization related.</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Marxists believe that tribunals, government support, and court are all for management’s interest and always support those in power.</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He believes these legislations, tribunals, and courts always support management rather than workers as per this approach.</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153551"/>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MARXIST </a:t>
            </a:r>
            <a:r>
              <a:rPr lang="en-US" sz="3600" b="1" dirty="0" smtClean="0">
                <a:solidFill>
                  <a:schemeClr val="tx2"/>
                </a:solidFill>
                <a:latin typeface="Times New Roman" panose="02020603050405020304" pitchFamily="18" charset="0"/>
                <a:cs typeface="Times New Roman" panose="02020603050405020304" pitchFamily="18" charset="0"/>
              </a:rPr>
              <a:t>APPROACH (Cont’d….)</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04661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169" y="0"/>
            <a:ext cx="10515600" cy="1055077"/>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THE SYSTEM APPROACH </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16169" y="925293"/>
            <a:ext cx="9600028" cy="5932707"/>
          </a:xfrm>
        </p:spPr>
        <p:txBody>
          <a:bodyPr>
            <a:normAutofit fontScale="92500" lnSpcReduction="100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system approach was developed by J. P. Dunlop of Harvard University in 1958.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According </a:t>
            </a:r>
            <a:r>
              <a:rPr lang="en-AU" b="1" dirty="0">
                <a:latin typeface="Times New Roman" panose="02020603050405020304" pitchFamily="18" charset="0"/>
                <a:cs typeface="Times New Roman" panose="02020603050405020304" pitchFamily="18" charset="0"/>
              </a:rPr>
              <a:t>to this approach, individuals are part of an ongoing but independent social system.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behaviour, actions and role of the individuals are shaped by the cultures of the society.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Society provides the cue (signal) to the individuals about how one should act in a situation.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institutions, the value system and other characteristics of the society influence the process and determine the outcome or response of the individuals.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basis of this theory is that group cohesiveness is provided by the common ideology shaped by the societal factors</a:t>
            </a:r>
            <a:r>
              <a:rPr lang="en-AU" b="1" dirty="0" smtClean="0">
                <a:latin typeface="Times New Roman" panose="02020603050405020304" pitchFamily="18" charset="0"/>
                <a:cs typeface="Times New Roman" panose="02020603050405020304" pitchFamily="18" charset="0"/>
              </a:rPr>
              <a:t>. [7]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0842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6169" y="1136308"/>
            <a:ext cx="9332742" cy="5721692"/>
          </a:xfrm>
        </p:spPr>
        <p:txBody>
          <a:bodyPr>
            <a:normAutofit lnSpcReduction="10000"/>
          </a:bodyPr>
          <a:lstStyle/>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There </a:t>
            </a:r>
            <a:r>
              <a:rPr lang="en-AU" b="1" dirty="0">
                <a:latin typeface="Times New Roman" panose="02020603050405020304" pitchFamily="18" charset="0"/>
                <a:cs typeface="Times New Roman" panose="02020603050405020304" pitchFamily="18" charset="0"/>
              </a:rPr>
              <a:t>are three sets of independent variables – </a:t>
            </a:r>
            <a:r>
              <a:rPr lang="en-AU" b="1" dirty="0">
                <a:solidFill>
                  <a:srgbClr val="FF0000"/>
                </a:solidFill>
                <a:latin typeface="Times New Roman" panose="02020603050405020304" pitchFamily="18" charset="0"/>
                <a:cs typeface="Times New Roman" panose="02020603050405020304" pitchFamily="18" charset="0"/>
              </a:rPr>
              <a:t>the ‘actors’, the ‘contexts’ and the ‘ideology’</a:t>
            </a:r>
            <a:r>
              <a:rPr lang="en-AU" b="1" dirty="0">
                <a:latin typeface="Times New Roman" panose="02020603050405020304" pitchFamily="18" charset="0"/>
                <a:cs typeface="Times New Roman" panose="02020603050405020304" pitchFamily="18" charset="0"/>
              </a:rPr>
              <a:t> of the system. </a:t>
            </a:r>
            <a:r>
              <a:rPr lang="en-AU" b="1" dirty="0" smtClean="0">
                <a:latin typeface="Times New Roman" panose="02020603050405020304" pitchFamily="18" charset="0"/>
                <a:cs typeface="Times New Roman" panose="02020603050405020304" pitchFamily="18" charset="0"/>
              </a:rPr>
              <a:t>[4]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actors are – </a:t>
            </a:r>
            <a:endParaRPr lang="en-AU" b="1" dirty="0" smtClean="0">
              <a:latin typeface="Times New Roman" panose="02020603050405020304" pitchFamily="18" charset="0"/>
              <a:cs typeface="Times New Roman" panose="02020603050405020304" pitchFamily="18" charset="0"/>
            </a:endParaRPr>
          </a:p>
          <a:p>
            <a:pPr marL="514350" indent="-514350" algn="just">
              <a:lnSpc>
                <a:spcPct val="110000"/>
              </a:lnSpc>
              <a:buAutoNum type="alphaLcParenBoth"/>
            </a:pPr>
            <a:r>
              <a:rPr lang="en-AU" b="1" dirty="0" smtClean="0">
                <a:latin typeface="Times New Roman" panose="02020603050405020304" pitchFamily="18" charset="0"/>
                <a:cs typeface="Times New Roman" panose="02020603050405020304" pitchFamily="18" charset="0"/>
              </a:rPr>
              <a:t>hierarchy </a:t>
            </a:r>
            <a:r>
              <a:rPr lang="en-AU" b="1" dirty="0">
                <a:latin typeface="Times New Roman" panose="02020603050405020304" pitchFamily="18" charset="0"/>
                <a:cs typeface="Times New Roman" panose="02020603050405020304" pitchFamily="18" charset="0"/>
              </a:rPr>
              <a:t>of managers and their representatives in supervision, </a:t>
            </a:r>
            <a:endParaRPr lang="en-AU" b="1" dirty="0" smtClean="0">
              <a:latin typeface="Times New Roman" panose="02020603050405020304" pitchFamily="18" charset="0"/>
              <a:cs typeface="Times New Roman" panose="02020603050405020304" pitchFamily="18" charset="0"/>
            </a:endParaRPr>
          </a:p>
          <a:p>
            <a:pPr marL="514350" indent="-514350" algn="just">
              <a:lnSpc>
                <a:spcPct val="110000"/>
              </a:lnSpc>
              <a:buAutoNum type="alphaLcParenBoth"/>
            </a:pPr>
            <a:r>
              <a:rPr lang="en-AU" b="1" dirty="0" smtClean="0">
                <a:latin typeface="Times New Roman" panose="02020603050405020304" pitchFamily="18" charset="0"/>
                <a:cs typeface="Times New Roman" panose="02020603050405020304" pitchFamily="18" charset="0"/>
              </a:rPr>
              <a:t>a </a:t>
            </a:r>
            <a:r>
              <a:rPr lang="en-AU" b="1" dirty="0">
                <a:latin typeface="Times New Roman" panose="02020603050405020304" pitchFamily="18" charset="0"/>
                <a:cs typeface="Times New Roman" panose="02020603050405020304" pitchFamily="18" charset="0"/>
              </a:rPr>
              <a:t>hierarchy of workers (non-managerial) and any spokesmen, </a:t>
            </a:r>
            <a:r>
              <a:rPr lang="en-AU" b="1" dirty="0" smtClean="0">
                <a:latin typeface="Times New Roman" panose="02020603050405020304" pitchFamily="18" charset="0"/>
                <a:cs typeface="Times New Roman" panose="02020603050405020304" pitchFamily="18" charset="0"/>
              </a:rPr>
              <a:t>and</a:t>
            </a:r>
          </a:p>
          <a:p>
            <a:pPr marL="514350" indent="-514350" algn="just">
              <a:lnSpc>
                <a:spcPct val="110000"/>
              </a:lnSpc>
              <a:buAutoNum type="alphaLcParenBoth"/>
            </a:pPr>
            <a:r>
              <a:rPr lang="en-AU" b="1" dirty="0" smtClean="0">
                <a:latin typeface="Times New Roman" panose="02020603050405020304" pitchFamily="18" charset="0"/>
                <a:cs typeface="Times New Roman" panose="02020603050405020304" pitchFamily="18" charset="0"/>
              </a:rPr>
              <a:t>specialised </a:t>
            </a:r>
            <a:r>
              <a:rPr lang="en-AU" b="1" dirty="0">
                <a:latin typeface="Times New Roman" panose="02020603050405020304" pitchFamily="18" charset="0"/>
                <a:cs typeface="Times New Roman" panose="02020603050405020304" pitchFamily="18" charset="0"/>
              </a:rPr>
              <a:t>governmental agencies (and specialised private agencies created by the first two actors) concerned with workers, enterprises, and their relationships.</a:t>
            </a:r>
          </a:p>
          <a:p>
            <a:endParaRPr lang="en-AU" dirty="0"/>
          </a:p>
        </p:txBody>
      </p:sp>
      <p:sp>
        <p:nvSpPr>
          <p:cNvPr id="4" name="Title 1"/>
          <p:cNvSpPr>
            <a:spLocks noGrp="1"/>
          </p:cNvSpPr>
          <p:nvPr>
            <p:ph type="title"/>
          </p:nvPr>
        </p:nvSpPr>
        <p:spPr>
          <a:xfrm>
            <a:off x="570914" y="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THE SYSTEM </a:t>
            </a:r>
            <a:r>
              <a:rPr lang="en-US" sz="3600" b="1" dirty="0" smtClean="0">
                <a:solidFill>
                  <a:schemeClr val="tx2"/>
                </a:solidFill>
                <a:latin typeface="Times New Roman" panose="02020603050405020304" pitchFamily="18" charset="0"/>
                <a:cs typeface="Times New Roman" panose="02020603050405020304" pitchFamily="18" charset="0"/>
              </a:rPr>
              <a:t>APPROACH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1505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245"/>
            <a:ext cx="10515600" cy="1325563"/>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CAUSES OF POOR INDUSTRIAL </a:t>
            </a:r>
            <a:r>
              <a:rPr lang="en-AU" sz="3600" b="1" dirty="0" smtClean="0">
                <a:solidFill>
                  <a:schemeClr val="tx2"/>
                </a:solidFill>
                <a:latin typeface="Times New Roman" panose="02020603050405020304" pitchFamily="18" charset="0"/>
                <a:cs typeface="Times New Roman" panose="02020603050405020304" pitchFamily="18" charset="0"/>
              </a:rPr>
              <a:t>RELATIONS</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84982" y="1507808"/>
            <a:ext cx="9290538" cy="5146210"/>
          </a:xfrm>
        </p:spPr>
        <p:txBody>
          <a:bodyPr/>
          <a:lstStyle/>
          <a:p>
            <a:pPr marL="514350" indent="-514350" algn="just">
              <a:lnSpc>
                <a:spcPct val="10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Economic Causes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Often poor wages and working conditions are the main causes of unhealthy relations between management and labor.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Unauthorized </a:t>
            </a:r>
            <a:r>
              <a:rPr lang="en-US" b="1" dirty="0">
                <a:solidFill>
                  <a:schemeClr val="accent1"/>
                </a:solidFill>
                <a:latin typeface="Times New Roman" panose="02020603050405020304" pitchFamily="18" charset="0"/>
                <a:cs typeface="Times New Roman" panose="02020603050405020304" pitchFamily="18" charset="0"/>
              </a:rPr>
              <a:t>deduction from wages, absence of promotion opportunities, faulty incentive scheme </a:t>
            </a:r>
            <a:r>
              <a:rPr lang="en-US" b="1" dirty="0">
                <a:latin typeface="Times New Roman" panose="02020603050405020304" pitchFamily="18" charset="0"/>
                <a:cs typeface="Times New Roman" panose="02020603050405020304" pitchFamily="18" charset="0"/>
              </a:rPr>
              <a:t>are the economic causes.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Other causes </a:t>
            </a:r>
            <a:r>
              <a:rPr lang="en-US" b="1" dirty="0">
                <a:solidFill>
                  <a:schemeClr val="accent1"/>
                </a:solidFill>
                <a:latin typeface="Times New Roman" panose="02020603050405020304" pitchFamily="18" charset="0"/>
                <a:cs typeface="Times New Roman" panose="02020603050405020304" pitchFamily="18" charset="0"/>
              </a:rPr>
              <a:t>are inadequate infrastructure</a:t>
            </a:r>
            <a:r>
              <a:rPr lang="en-US" b="1" dirty="0">
                <a:latin typeface="Times New Roman" panose="02020603050405020304" pitchFamily="18" charset="0"/>
                <a:cs typeface="Times New Roman" panose="02020603050405020304" pitchFamily="18" charset="0"/>
              </a:rPr>
              <a:t>, worn out plant and machinery , </a:t>
            </a:r>
            <a:r>
              <a:rPr lang="en-US" b="1" dirty="0">
                <a:solidFill>
                  <a:schemeClr val="accent1"/>
                </a:solidFill>
                <a:latin typeface="Times New Roman" panose="02020603050405020304" pitchFamily="18" charset="0"/>
                <a:cs typeface="Times New Roman" panose="02020603050405020304" pitchFamily="18" charset="0"/>
              </a:rPr>
              <a:t>unsatisfactory maintenance etc.</a:t>
            </a:r>
            <a:r>
              <a:rPr lang="en-US" b="1" dirty="0">
                <a:solidFill>
                  <a:srgbClr val="FF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1570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332742" cy="4842461"/>
          </a:xfrm>
        </p:spPr>
        <p:txBody>
          <a:bodyPr>
            <a:normAutofit/>
          </a:bodyPr>
          <a:lstStyle/>
          <a:p>
            <a:pPr marL="578358"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Organizational causes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Faulty Communication system, Non recognition of trade unions , Non recognition of Labor laws are the causes of poor relations in industry.  </a:t>
            </a:r>
          </a:p>
          <a:p>
            <a:pPr marL="578358" indent="-514350" algn="just">
              <a:lnSpc>
                <a:spcPct val="100000"/>
              </a:lnSpc>
              <a:buAutoNum type="arabicPeriod" startAt="3"/>
            </a:pPr>
            <a:r>
              <a:rPr lang="en-US" b="1" dirty="0" smtClean="0">
                <a:solidFill>
                  <a:srgbClr val="FF0000"/>
                </a:solidFill>
                <a:latin typeface="Times New Roman" panose="02020603050405020304" pitchFamily="18" charset="0"/>
                <a:cs typeface="Times New Roman" panose="02020603050405020304" pitchFamily="18" charset="0"/>
              </a:rPr>
              <a:t>Social </a:t>
            </a:r>
            <a:r>
              <a:rPr lang="en-US" b="1" dirty="0">
                <a:solidFill>
                  <a:srgbClr val="FF0000"/>
                </a:solidFill>
                <a:latin typeface="Times New Roman" panose="02020603050405020304" pitchFamily="18" charset="0"/>
                <a:cs typeface="Times New Roman" panose="02020603050405020304" pitchFamily="18" charset="0"/>
              </a:rPr>
              <a:t>causes  </a:t>
            </a:r>
          </a:p>
          <a:p>
            <a:pPr algn="just">
              <a:lnSpc>
                <a:spcPct val="100000"/>
              </a:lnSpc>
              <a:buFont typeface="Wingdings" panose="05000000000000000000" pitchFamily="2" charset="2"/>
              <a:buChar char="Ø"/>
            </a:pPr>
            <a:r>
              <a:rPr lang="en-US" b="1" dirty="0">
                <a:solidFill>
                  <a:schemeClr val="accent1"/>
                </a:solidFill>
                <a:latin typeface="Times New Roman" panose="02020603050405020304" pitchFamily="18" charset="0"/>
                <a:cs typeface="Times New Roman" panose="02020603050405020304" pitchFamily="18" charset="0"/>
              </a:rPr>
              <a:t>Uninteresting nature of work </a:t>
            </a:r>
            <a:r>
              <a:rPr lang="en-US" b="1" dirty="0">
                <a:latin typeface="Times New Roman" panose="02020603050405020304" pitchFamily="18" charset="0"/>
                <a:cs typeface="Times New Roman" panose="02020603050405020304" pitchFamily="18" charset="0"/>
              </a:rPr>
              <a:t>is the main social cause of poor industrial relation. </a:t>
            </a:r>
          </a:p>
          <a:p>
            <a:pPr algn="just">
              <a:lnSpc>
                <a:spcPct val="100000"/>
              </a:lnSpc>
              <a:buFont typeface="Wingdings" panose="05000000000000000000" pitchFamily="2" charset="2"/>
              <a:buChar char="Ø"/>
            </a:pPr>
            <a:r>
              <a:rPr lang="en-US" b="1" dirty="0">
                <a:solidFill>
                  <a:schemeClr val="accent1"/>
                </a:solidFill>
                <a:latin typeface="Times New Roman" panose="02020603050405020304" pitchFamily="18" charset="0"/>
                <a:cs typeface="Times New Roman" panose="02020603050405020304" pitchFamily="18" charset="0"/>
              </a:rPr>
              <a:t>Dissatisfaction with job and personal life </a:t>
            </a:r>
            <a:r>
              <a:rPr lang="en-US" b="1" dirty="0">
                <a:latin typeface="Times New Roman" panose="02020603050405020304" pitchFamily="18" charset="0"/>
                <a:cs typeface="Times New Roman" panose="02020603050405020304" pitchFamily="18" charset="0"/>
              </a:rPr>
              <a:t>culminates into industrial conflicts. </a:t>
            </a:r>
          </a:p>
          <a:p>
            <a:pPr marL="0" indent="0" algn="just">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CAUSES OF POOR INDUSTRIAL RELATIONS AND ITS </a:t>
            </a:r>
            <a:r>
              <a:rPr lang="en-AU" sz="3600" b="1" dirty="0" smtClean="0">
                <a:solidFill>
                  <a:schemeClr val="tx2"/>
                </a:solidFill>
                <a:latin typeface="Times New Roman" panose="02020603050405020304" pitchFamily="18" charset="0"/>
                <a:cs typeface="Times New Roman" panose="02020603050405020304" pitchFamily="18" charset="0"/>
              </a:rPr>
              <a:t>IMPROVEMENT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9712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9459351" cy="4912800"/>
          </a:xfrm>
        </p:spPr>
        <p:txBody>
          <a:bodyPr>
            <a:normAutofit/>
          </a:bodyPr>
          <a:lstStyle/>
          <a:p>
            <a:pPr marL="578358" indent="-514350" algn="just">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Psychological causes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Lack of job security, non recognition of merit and performance, poor inter personal relations are the reasons for unsatisfactory employee-employer relation. </a:t>
            </a:r>
          </a:p>
          <a:p>
            <a:pPr marL="578358" indent="-514350" algn="just">
              <a:lnSpc>
                <a:spcPct val="100000"/>
              </a:lnSpc>
              <a:buAutoNum type="arabicPeriod" startAt="5"/>
            </a:pPr>
            <a:r>
              <a:rPr lang="en-US" b="1" dirty="0" smtClean="0">
                <a:solidFill>
                  <a:srgbClr val="FF0000"/>
                </a:solidFill>
                <a:latin typeface="Times New Roman" panose="02020603050405020304" pitchFamily="18" charset="0"/>
                <a:cs typeface="Times New Roman" panose="02020603050405020304" pitchFamily="18" charset="0"/>
              </a:rPr>
              <a:t>Political </a:t>
            </a:r>
            <a:r>
              <a:rPr lang="en-US" b="1" dirty="0">
                <a:solidFill>
                  <a:srgbClr val="FF0000"/>
                </a:solidFill>
                <a:latin typeface="Times New Roman" panose="02020603050405020304" pitchFamily="18" charset="0"/>
                <a:cs typeface="Times New Roman" panose="02020603050405020304" pitchFamily="18" charset="0"/>
              </a:rPr>
              <a:t>Causes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Multiple unions, Inter union rivalry </a:t>
            </a:r>
            <a:r>
              <a:rPr lang="en-US" b="1" dirty="0" smtClean="0">
                <a:latin typeface="Times New Roman" panose="02020603050405020304" pitchFamily="18" charset="0"/>
                <a:cs typeface="Times New Roman" panose="02020603050405020304" pitchFamily="18" charset="0"/>
              </a:rPr>
              <a:t>weakens </a:t>
            </a:r>
            <a:r>
              <a:rPr lang="en-US" b="1" dirty="0">
                <a:latin typeface="Times New Roman" panose="02020603050405020304" pitchFamily="18" charset="0"/>
                <a:cs typeface="Times New Roman" panose="02020603050405020304" pitchFamily="18" charset="0"/>
              </a:rPr>
              <a:t>the trade unions.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Defective trade unions system prevailing in the country has been one of the most responsible causes of industrial conflict. </a:t>
            </a:r>
          </a:p>
          <a:p>
            <a:pPr marL="64008" indent="0" algn="just">
              <a:lnSpc>
                <a:spcPct val="100000"/>
              </a:lnSpc>
              <a:buNone/>
            </a:pPr>
            <a:endParaRPr lang="en-US" dirty="0">
              <a:latin typeface="Times New Roman" panose="02020603050405020304" pitchFamily="18" charset="0"/>
              <a:cs typeface="Times New Roman" panose="02020603050405020304" pitchFamily="18" charset="0"/>
            </a:endParaRPr>
          </a:p>
          <a:p>
            <a:pPr algn="just">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CAUSES OF POOR INDUSTRIAL RELATIONS </a:t>
            </a:r>
            <a:r>
              <a:rPr lang="en-AU" sz="3600" b="1" dirty="0" smtClean="0">
                <a:solidFill>
                  <a:schemeClr val="tx2"/>
                </a:solidFill>
                <a:latin typeface="Times New Roman" panose="02020603050405020304" pitchFamily="18" charset="0"/>
                <a:cs typeface="Times New Roman" panose="02020603050405020304" pitchFamily="18" charset="0"/>
              </a:rPr>
              <a:t>(Cont’d..)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286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726" y="125976"/>
            <a:ext cx="10515600" cy="1097914"/>
          </a:xfrm>
        </p:spPr>
        <p:txBody>
          <a:bodyPr>
            <a:normAutofit/>
          </a:bodyPr>
          <a:lstStyle/>
          <a:p>
            <a:r>
              <a:rPr lang="en-US" sz="3600" b="1" dirty="0">
                <a:solidFill>
                  <a:schemeClr val="tx2"/>
                </a:solidFill>
                <a:latin typeface="Times New Roman" panose="02020603050405020304" pitchFamily="18" charset="0"/>
                <a:cs typeface="Times New Roman" panose="02020603050405020304" pitchFamily="18" charset="0"/>
              </a:rPr>
              <a:t>IMPROVEMENT OF INDUSTRIAL RELATIONS</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70914" y="1223890"/>
            <a:ext cx="9684434" cy="5458264"/>
          </a:xfrm>
        </p:spPr>
        <p:txBody>
          <a:bodyPr>
            <a:normAutofit/>
          </a:bodyPr>
          <a:lstStyle/>
          <a:p>
            <a:pPr marL="578358" indent="-514350" algn="just">
              <a:lnSpc>
                <a:spcPct val="100000"/>
              </a:lnSpc>
              <a:buAutoNum type="arabicPeriod"/>
            </a:pPr>
            <a:r>
              <a:rPr lang="en-US" b="1" dirty="0">
                <a:solidFill>
                  <a:srgbClr val="FF0000"/>
                </a:solidFill>
                <a:latin typeface="Times New Roman" panose="02020603050405020304" pitchFamily="18" charset="0"/>
                <a:cs typeface="Times New Roman" panose="02020603050405020304" pitchFamily="18" charset="0"/>
              </a:rPr>
              <a:t>Sound personnel policies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Policies &amp; procedure concerning the compensation, transfer and promotions etc. of employees should be fair and transparent.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All policies and rules relating to industrial relation should be fair and transparent to everybody in the enterprise and to the union leaders. </a:t>
            </a:r>
          </a:p>
          <a:p>
            <a:pPr marL="578358"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Participative management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Employees should associate workers and unions in the formulation and implementation of HR policies and practice.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22843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0914" y="1325562"/>
            <a:ext cx="9487486" cy="5532437"/>
          </a:xfrm>
        </p:spPr>
        <p:txBody>
          <a:bodyPr>
            <a:normAutofit fontScale="92500" lnSpcReduction="20000"/>
          </a:bodyPr>
          <a:lstStyle/>
          <a:p>
            <a:pPr marL="578358" indent="-514350" algn="just">
              <a:lnSpc>
                <a:spcPct val="110000"/>
              </a:lnSpc>
              <a:buAutoNum type="arabicPeriod" startAt="3"/>
            </a:pPr>
            <a:r>
              <a:rPr lang="en-US" b="1" dirty="0">
                <a:solidFill>
                  <a:srgbClr val="FF0000"/>
                </a:solidFill>
                <a:latin typeface="Times New Roman" panose="02020603050405020304" pitchFamily="18" charset="0"/>
                <a:cs typeface="Times New Roman" panose="02020603050405020304" pitchFamily="18" charset="0"/>
              </a:rPr>
              <a:t>Responsible Unions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strong trade union is an asset to employer.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Trade unions should adopt a responsible rather political approach to industrial relations. </a:t>
            </a:r>
          </a:p>
          <a:p>
            <a:pPr marL="578358" indent="-514350" algn="just">
              <a:lnSpc>
                <a:spcPct val="110000"/>
              </a:lnSpc>
              <a:buAutoNum type="arabicPeriod" startAt="4"/>
            </a:pPr>
            <a:r>
              <a:rPr lang="en-US" b="1" dirty="0" smtClean="0">
                <a:solidFill>
                  <a:srgbClr val="FF0000"/>
                </a:solidFill>
                <a:latin typeface="Times New Roman" panose="02020603050405020304" pitchFamily="18" charset="0"/>
                <a:cs typeface="Times New Roman" panose="02020603050405020304" pitchFamily="18" charset="0"/>
              </a:rPr>
              <a:t>Employee </a:t>
            </a:r>
            <a:r>
              <a:rPr lang="en-US" b="1" dirty="0">
                <a:solidFill>
                  <a:srgbClr val="FF0000"/>
                </a:solidFill>
                <a:latin typeface="Times New Roman" panose="02020603050405020304" pitchFamily="18" charset="0"/>
                <a:cs typeface="Times New Roman" panose="02020603050405020304" pitchFamily="18" charset="0"/>
              </a:rPr>
              <a:t>Welfare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Employers should recognize the need for the welfare of workers.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They must ensure reasonable wages, satisfactory working conditions, and other necessary facilities to the labor. </a:t>
            </a:r>
          </a:p>
          <a:p>
            <a:pPr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Management should have genuine concern for the welfare and betterment of the working class. </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pPr algn="just">
              <a:lnSpc>
                <a:spcPct val="11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69388" y="0"/>
            <a:ext cx="10515600"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IMPROVEMENT OF INDUSTRIAL </a:t>
            </a:r>
            <a:r>
              <a:rPr lang="en-US" sz="3600" b="1" dirty="0" smtClean="0">
                <a:solidFill>
                  <a:schemeClr val="tx2"/>
                </a:solidFill>
                <a:latin typeface="Times New Roman" panose="02020603050405020304" pitchFamily="18" charset="0"/>
                <a:cs typeface="Times New Roman" panose="02020603050405020304" pitchFamily="18" charset="0"/>
              </a:rPr>
              <a:t>RELATIONS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38385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440" y="1328128"/>
            <a:ext cx="9459352" cy="5874530"/>
          </a:xfrm>
        </p:spPr>
        <p:txBody>
          <a:bodyPr>
            <a:normAutofit lnSpcReduction="10000"/>
          </a:bodyPr>
          <a:lstStyle/>
          <a:p>
            <a:pPr marL="578358" indent="-514350">
              <a:lnSpc>
                <a:spcPct val="100000"/>
              </a:lnSpc>
              <a:buAutoNum type="arabicPeriod" startAt="5"/>
            </a:pPr>
            <a:r>
              <a:rPr lang="en-US" sz="2600" b="1" dirty="0">
                <a:solidFill>
                  <a:srgbClr val="FF0000"/>
                </a:solidFill>
                <a:latin typeface="Times New Roman" panose="02020603050405020304" pitchFamily="18" charset="0"/>
                <a:cs typeface="Times New Roman" panose="02020603050405020304" pitchFamily="18" charset="0"/>
              </a:rPr>
              <a:t>Grievance (protest)  Procedure </a:t>
            </a:r>
          </a:p>
          <a:p>
            <a:pPr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Grievance is a type of discontent which must always be expressed. </a:t>
            </a:r>
          </a:p>
          <a:p>
            <a:pPr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A grievance is usually more formal in character than a complaint. </a:t>
            </a:r>
            <a:endParaRPr lang="en-US"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It can be valid or ridiculous, and must grow out of something connected with company operations or policy. [7] </a:t>
            </a:r>
          </a:p>
          <a:p>
            <a:pPr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A </a:t>
            </a:r>
            <a:r>
              <a:rPr lang="en-US" sz="2600" b="1" dirty="0">
                <a:latin typeface="Times New Roman" panose="02020603050405020304" pitchFamily="18" charset="0"/>
                <a:cs typeface="Times New Roman" panose="02020603050405020304" pitchFamily="18" charset="0"/>
              </a:rPr>
              <a:t>well established and  properly administered system committed to the timely and satisfactory </a:t>
            </a:r>
            <a:r>
              <a:rPr lang="en-US" sz="2600" b="1" dirty="0" err="1" smtClean="0">
                <a:latin typeface="Times New Roman" panose="02020603050405020304" pitchFamily="18" charset="0"/>
                <a:cs typeface="Times New Roman" panose="02020603050405020304" pitchFamily="18" charset="0"/>
              </a:rPr>
              <a:t>readdressal</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of employee’s grievance can be very helpful in improving industrial relations. </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A suggestion scheme will help to satisfy the creative urge of the workers. </a:t>
            </a:r>
          </a:p>
          <a:p>
            <a:pPr marL="64008" indent="0" algn="just">
              <a:lnSpc>
                <a:spcPct val="100000"/>
              </a:lnSpc>
              <a:buNone/>
            </a:pPr>
            <a:endParaRPr lang="en-US" sz="2600" b="1" dirty="0">
              <a:latin typeface="Times New Roman" panose="02020603050405020304" pitchFamily="18" charset="0"/>
              <a:cs typeface="Times New Roman" panose="02020603050405020304" pitchFamily="18" charset="0"/>
            </a:endParaRPr>
          </a:p>
          <a:p>
            <a:pPr marL="578358" indent="-514350" algn="just">
              <a:lnSpc>
                <a:spcPct val="100000"/>
              </a:lnSpc>
              <a:buAutoNum type="arabicPeriod" startAt="6"/>
            </a:pPr>
            <a:endParaRPr lang="en-US" sz="2600" b="1" dirty="0">
              <a:latin typeface="Times New Roman" panose="02020603050405020304" pitchFamily="18" charset="0"/>
              <a:cs typeface="Times New Roman" panose="02020603050405020304" pitchFamily="18" charset="0"/>
            </a:endParaRPr>
          </a:p>
          <a:p>
            <a:pPr>
              <a:lnSpc>
                <a:spcPct val="100000"/>
              </a:lnSpc>
            </a:pPr>
            <a:endParaRPr lang="en-AU" sz="2600"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01858" y="2565"/>
            <a:ext cx="10340926" cy="1325563"/>
          </a:xfrm>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IMPROVEMENT OF INDUSTRIAL </a:t>
            </a:r>
            <a:r>
              <a:rPr lang="en-US" sz="3600" b="1" dirty="0" smtClean="0">
                <a:solidFill>
                  <a:schemeClr val="tx2"/>
                </a:solidFill>
                <a:latin typeface="Times New Roman" panose="02020603050405020304" pitchFamily="18" charset="0"/>
                <a:cs typeface="Times New Roman" panose="02020603050405020304" pitchFamily="18" charset="0"/>
              </a:rPr>
              <a:t>RELATIONS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00463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78358" indent="-514350" algn="just">
              <a:lnSpc>
                <a:spcPct val="100000"/>
              </a:lnSpc>
              <a:buAutoNum type="arabicPeriod" startAt="6"/>
            </a:pPr>
            <a:r>
              <a:rPr lang="en-US" b="1" dirty="0">
                <a:solidFill>
                  <a:srgbClr val="FF0000"/>
                </a:solidFill>
                <a:latin typeface="Times New Roman" panose="02020603050405020304" pitchFamily="18" charset="0"/>
                <a:cs typeface="Times New Roman" panose="02020603050405020304" pitchFamily="18" charset="0"/>
              </a:rPr>
              <a:t>Constructive attitude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Both management and trade unions should adopt positive attitude towards each other.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Management must recognize unions as spokesmen of the worker’s grievance .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employer should accept worker as equal partners in a joint endeavors.</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US" sz="3600" b="1" dirty="0">
                <a:solidFill>
                  <a:schemeClr val="tx2"/>
                </a:solidFill>
                <a:latin typeface="Times New Roman" panose="02020603050405020304" pitchFamily="18" charset="0"/>
                <a:cs typeface="Times New Roman" panose="02020603050405020304" pitchFamily="18" charset="0"/>
              </a:rPr>
              <a:t>IMPROVEMENT OF INDUSTRIAL </a:t>
            </a:r>
            <a:r>
              <a:rPr lang="en-US" sz="3600" b="1" dirty="0" smtClean="0">
                <a:solidFill>
                  <a:schemeClr val="tx2"/>
                </a:solidFill>
                <a:latin typeface="Times New Roman" panose="02020603050405020304" pitchFamily="18" charset="0"/>
                <a:cs typeface="Times New Roman" panose="02020603050405020304" pitchFamily="18" charset="0"/>
              </a:rPr>
              <a:t>RELATIONS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56752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139483"/>
          </a:xfrm>
        </p:spPr>
        <p:txBody>
          <a:bodyPr>
            <a:normAutofit/>
          </a:bodyPr>
          <a:lstStyle/>
          <a:p>
            <a:pPr algn="ctr"/>
            <a:r>
              <a:rPr lang="en-AU" sz="3600" b="1" dirty="0">
                <a:solidFill>
                  <a:schemeClr val="tx2"/>
                </a:solidFill>
                <a:latin typeface="Times New Roman" panose="02020603050405020304" pitchFamily="18" charset="0"/>
                <a:cs typeface="Times New Roman" panose="02020603050405020304" pitchFamily="18" charset="0"/>
              </a:rPr>
              <a:t>REFERENCES</a:t>
            </a:r>
            <a:endParaRPr lang="en-AU" sz="3600" b="1"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42778" y="967495"/>
            <a:ext cx="9825507" cy="5784997"/>
          </a:xfrm>
        </p:spPr>
        <p:txBody>
          <a:bodyPr>
            <a:normAutofit lnSpcReduction="100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 Hand book of Organizational Behaviour and Human Resource Management: </a:t>
            </a:r>
            <a:r>
              <a:rPr lang="en-AU" b="1" dirty="0" err="1" smtClean="0">
                <a:latin typeface="Times New Roman" panose="02020603050405020304" pitchFamily="18" charset="0"/>
                <a:cs typeface="Times New Roman" panose="02020603050405020304" pitchFamily="18" charset="0"/>
              </a:rPr>
              <a:t>Niraj</a:t>
            </a:r>
            <a:r>
              <a:rPr lang="en-AU" b="1" dirty="0" smtClean="0">
                <a:latin typeface="Times New Roman" panose="02020603050405020304" pitchFamily="18" charset="0"/>
                <a:cs typeface="Times New Roman" panose="02020603050405020304" pitchFamily="18" charset="0"/>
              </a:rPr>
              <a:t> Mishra, 2</a:t>
            </a:r>
            <a:r>
              <a:rPr lang="en-AU" b="1" baseline="30000" dirty="0" smtClean="0">
                <a:latin typeface="Times New Roman" panose="02020603050405020304" pitchFamily="18" charset="0"/>
                <a:cs typeface="Times New Roman" panose="02020603050405020304" pitchFamily="18" charset="0"/>
              </a:rPr>
              <a:t>nd</a:t>
            </a:r>
            <a:r>
              <a:rPr lang="en-AU" b="1" dirty="0" smtClean="0">
                <a:latin typeface="Times New Roman" panose="02020603050405020304" pitchFamily="18" charset="0"/>
                <a:cs typeface="Times New Roman" panose="02020603050405020304" pitchFamily="18" charset="0"/>
              </a:rPr>
              <a:t> Edition. </a:t>
            </a:r>
            <a:r>
              <a:rPr lang="en-AU" b="1" dirty="0" err="1" smtClean="0">
                <a:latin typeface="Times New Roman" panose="02020603050405020304" pitchFamily="18" charset="0"/>
                <a:cs typeface="Times New Roman" panose="02020603050405020304" pitchFamily="18" charset="0"/>
              </a:rPr>
              <a:t>Asmita</a:t>
            </a:r>
            <a:r>
              <a:rPr lang="en-AU" b="1" dirty="0" smtClean="0">
                <a:latin typeface="Times New Roman" panose="02020603050405020304" pitchFamily="18" charset="0"/>
                <a:cs typeface="Times New Roman" panose="02020603050405020304" pitchFamily="18" charset="0"/>
              </a:rPr>
              <a:t> Publication, Kathmandu, Nepal, 2006.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dirty="0">
                <a:latin typeface="Times New Roman" panose="02020603050405020304" pitchFamily="18" charset="0"/>
                <a:cs typeface="Times New Roman" panose="02020603050405020304" pitchFamily="18" charset="0"/>
              </a:rPr>
              <a:t>Industrial relations- Meaning</a:t>
            </a:r>
            <a:r>
              <a:rPr lang="en-AU" b="1" dirty="0" smtClean="0">
                <a:latin typeface="Times New Roman" panose="02020603050405020304" pitchFamily="18" charset="0"/>
                <a:cs typeface="Times New Roman" panose="02020603050405020304" pitchFamily="18" charset="0"/>
              </a:rPr>
              <a:t>, Objectives, Causes </a:t>
            </a:r>
            <a:r>
              <a:rPr lang="en-AU" b="1" dirty="0">
                <a:latin typeface="Times New Roman" panose="02020603050405020304" pitchFamily="18" charset="0"/>
                <a:cs typeface="Times New Roman" panose="02020603050405020304" pitchFamily="18" charset="0"/>
              </a:rPr>
              <a:t>and Suggestions to Improve IR</a:t>
            </a:r>
            <a:r>
              <a:rPr lang="en-AU" b="1" dirty="0" smtClean="0">
                <a:latin typeface="Times New Roman" panose="02020603050405020304" pitchFamily="18" charset="0"/>
                <a:cs typeface="Times New Roman" panose="02020603050405020304" pitchFamily="18" charset="0"/>
              </a:rPr>
              <a:t>, Importance</a:t>
            </a:r>
            <a:r>
              <a:rPr lang="en-AU" b="1" dirty="0">
                <a:latin typeface="Times New Roman" panose="02020603050405020304" pitchFamily="18" charset="0"/>
                <a:cs typeface="Times New Roman" panose="02020603050405020304" pitchFamily="18" charset="0"/>
              </a:rPr>
              <a:t>, Factors affecting </a:t>
            </a:r>
            <a:r>
              <a:rPr lang="en-AU" b="1" dirty="0" smtClean="0">
                <a:latin typeface="Times New Roman" panose="02020603050405020304" pitchFamily="18" charset="0"/>
                <a:cs typeface="Times New Roman" panose="02020603050405020304" pitchFamily="18" charset="0"/>
              </a:rPr>
              <a:t>IR by </a:t>
            </a:r>
            <a:r>
              <a:rPr lang="en-AU" b="1" dirty="0" err="1" smtClean="0">
                <a:latin typeface="Times New Roman" panose="02020603050405020304" pitchFamily="18" charset="0"/>
                <a:cs typeface="Times New Roman" panose="02020603050405020304" pitchFamily="18" charset="0"/>
              </a:rPr>
              <a:t>Pooja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Kadiyan</a:t>
            </a:r>
            <a:r>
              <a:rPr lang="en-AU" b="1" dirty="0" smtClean="0">
                <a:latin typeface="Times New Roman" panose="02020603050405020304" pitchFamily="18" charset="0"/>
                <a:cs typeface="Times New Roman" panose="02020603050405020304" pitchFamily="18" charset="0"/>
              </a:rPr>
              <a:t>, April 9 2021. Accessed on 23</a:t>
            </a:r>
            <a:r>
              <a:rPr lang="en-AU" b="1" baseline="30000" dirty="0" smtClean="0">
                <a:latin typeface="Times New Roman" panose="02020603050405020304" pitchFamily="18" charset="0"/>
                <a:cs typeface="Times New Roman" panose="02020603050405020304" pitchFamily="18" charset="0"/>
              </a:rPr>
              <a:t>rd</a:t>
            </a:r>
            <a:r>
              <a:rPr lang="en-AU" b="1" dirty="0" smtClean="0">
                <a:latin typeface="Times New Roman" panose="02020603050405020304" pitchFamily="18" charset="0"/>
                <a:cs typeface="Times New Roman" panose="02020603050405020304" pitchFamily="18" charset="0"/>
              </a:rPr>
              <a:t> May 2024</a:t>
            </a:r>
            <a:r>
              <a:rPr lang="en-AU" b="1"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2"/>
              </a:rPr>
              <a:t>https://</a:t>
            </a:r>
            <a:r>
              <a:rPr lang="en-AU" b="1" dirty="0" smtClean="0">
                <a:latin typeface="Times New Roman" panose="02020603050405020304" pitchFamily="18" charset="0"/>
                <a:cs typeface="Times New Roman" panose="02020603050405020304" pitchFamily="18" charset="0"/>
                <a:hlinkClick r:id="rId2"/>
              </a:rPr>
              <a:t>www.slideshare.net/PoojaKadiyan/industrial-relations-meaningobjectivescauses-and-suggestions-to-improve-irimportance-factors-affecting-ir</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dirty="0">
                <a:latin typeface="Times New Roman" panose="02020603050405020304" pitchFamily="18" charset="0"/>
                <a:cs typeface="Times New Roman" panose="02020603050405020304" pitchFamily="18" charset="0"/>
              </a:rPr>
              <a:t>Industrial Relations by </a:t>
            </a:r>
            <a:r>
              <a:rPr lang="en-AU" b="1" dirty="0" err="1">
                <a:latin typeface="Times New Roman" panose="02020603050405020304" pitchFamily="18" charset="0"/>
                <a:cs typeface="Times New Roman" panose="02020603050405020304" pitchFamily="18" charset="0"/>
              </a:rPr>
              <a:t>Shyamasundar</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Tripathy</a:t>
            </a:r>
            <a:r>
              <a:rPr lang="en-AU" b="1" dirty="0">
                <a:latin typeface="Times New Roman" panose="02020603050405020304" pitchFamily="18" charset="0"/>
                <a:cs typeface="Times New Roman" panose="02020603050405020304" pitchFamily="18" charset="0"/>
              </a:rPr>
              <a:t>, 7</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May 2014. Accessed on 23</a:t>
            </a:r>
            <a:r>
              <a:rPr lang="en-AU" b="1" baseline="30000" dirty="0">
                <a:latin typeface="Times New Roman" panose="02020603050405020304" pitchFamily="18" charset="0"/>
                <a:cs typeface="Times New Roman" panose="02020603050405020304" pitchFamily="18" charset="0"/>
              </a:rPr>
              <a:t>rd</a:t>
            </a:r>
            <a:r>
              <a:rPr lang="en-AU" b="1" dirty="0">
                <a:latin typeface="Times New Roman" panose="02020603050405020304" pitchFamily="18" charset="0"/>
                <a:cs typeface="Times New Roman" panose="02020603050405020304" pitchFamily="18" charset="0"/>
              </a:rPr>
              <a:t> May 2024. </a:t>
            </a:r>
            <a:r>
              <a:rPr lang="en-AU" b="1" dirty="0">
                <a:latin typeface="Times New Roman" panose="02020603050405020304" pitchFamily="18" charset="0"/>
                <a:cs typeface="Times New Roman" panose="02020603050405020304" pitchFamily="18" charset="0"/>
                <a:hlinkClick r:id="rId3"/>
              </a:rPr>
              <a:t>https://www.slideshare.net/ShyamasundarTripathy/industrial-relations-34381625</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0795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5" y="967494"/>
            <a:ext cx="9585960" cy="5890505"/>
          </a:xfrm>
        </p:spPr>
        <p:txBody>
          <a:bodyPr>
            <a:normAutofit fontScale="85000" lnSpcReduction="10000"/>
          </a:bodyPr>
          <a:lstStyle/>
          <a:p>
            <a:pPr marL="0" indent="0" algn="just">
              <a:lnSpc>
                <a:spcPct val="120000"/>
              </a:lnSpc>
              <a:buNone/>
            </a:pPr>
            <a:r>
              <a:rPr lang="en-AU" b="1" dirty="0">
                <a:latin typeface="Times New Roman" panose="02020603050405020304" pitchFamily="18" charset="0"/>
                <a:cs typeface="Times New Roman" panose="02020603050405020304" pitchFamily="18" charset="0"/>
              </a:rPr>
              <a:t>[4] Approaches to Industrial Relations</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Dr.</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S. MIRZA </a:t>
            </a:r>
            <a:r>
              <a:rPr lang="en-AU" b="1" dirty="0" smtClean="0">
                <a:latin typeface="Times New Roman" panose="02020603050405020304" pitchFamily="18" charset="0"/>
                <a:cs typeface="Times New Roman" panose="02020603050405020304" pitchFamily="18" charset="0"/>
              </a:rPr>
              <a:t>SUB-HC-02, </a:t>
            </a:r>
            <a:r>
              <a:rPr lang="en-AU" b="1" dirty="0" err="1" smtClean="0">
                <a:latin typeface="Times New Roman" panose="02020603050405020304" pitchFamily="18" charset="0"/>
                <a:cs typeface="Times New Roman" panose="02020603050405020304" pitchFamily="18" charset="0"/>
              </a:rPr>
              <a:t>Maulana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Mazharul</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Haque</a:t>
            </a:r>
            <a:r>
              <a:rPr lang="en-AU" b="1" dirty="0" smtClean="0">
                <a:latin typeface="Times New Roman" panose="02020603050405020304" pitchFamily="18" charset="0"/>
                <a:cs typeface="Times New Roman" panose="02020603050405020304" pitchFamily="18" charset="0"/>
              </a:rPr>
              <a:t> Arabic And Persian University, Patna. </a:t>
            </a:r>
            <a:endParaRPr lang="en-AU" b="1" dirty="0">
              <a:latin typeface="Times New Roman" panose="02020603050405020304" pitchFamily="18" charset="0"/>
              <a:cs typeface="Times New Roman" panose="02020603050405020304" pitchFamily="18" charset="0"/>
            </a:endParaRPr>
          </a:p>
          <a:p>
            <a:pPr marL="0" indent="0" algn="just">
              <a:lnSpc>
                <a:spcPct val="120000"/>
              </a:lnSpc>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rPr>
              <a:t>What Are the Different Theories of Industrial Relations</a:t>
            </a:r>
            <a:r>
              <a:rPr lang="en-AU" b="1" dirty="0" smtClean="0">
                <a:latin typeface="Times New Roman" panose="02020603050405020304" pitchFamily="18" charset="0"/>
                <a:cs typeface="Times New Roman" panose="02020603050405020304" pitchFamily="18" charset="0"/>
              </a:rPr>
              <a:t>? By </a:t>
            </a:r>
            <a:r>
              <a:rPr lang="en-AU" b="1" i="1" dirty="0">
                <a:latin typeface="Times New Roman" panose="02020603050405020304" pitchFamily="18" charset="0"/>
                <a:cs typeface="Times New Roman" panose="02020603050405020304" pitchFamily="18" charset="0"/>
              </a:rPr>
              <a:t>David </a:t>
            </a:r>
            <a:r>
              <a:rPr lang="en-AU" b="1" i="1" dirty="0" err="1">
                <a:latin typeface="Times New Roman" panose="02020603050405020304" pitchFamily="18" charset="0"/>
                <a:cs typeface="Times New Roman" panose="02020603050405020304" pitchFamily="18" charset="0"/>
              </a:rPr>
              <a:t>Weedmark</a:t>
            </a:r>
            <a:r>
              <a:rPr lang="en-AU" b="1" i="1" dirty="0">
                <a:latin typeface="Times New Roman" panose="02020603050405020304" pitchFamily="18" charset="0"/>
                <a:cs typeface="Times New Roman" panose="02020603050405020304" pitchFamily="18" charset="0"/>
              </a:rPr>
              <a:t> - Updated September 20, </a:t>
            </a:r>
            <a:r>
              <a:rPr lang="en-AU" b="1" i="1" dirty="0" smtClean="0">
                <a:latin typeface="Times New Roman" panose="02020603050405020304" pitchFamily="18" charset="0"/>
                <a:cs typeface="Times New Roman" panose="02020603050405020304" pitchFamily="18" charset="0"/>
              </a:rPr>
              <a:t>2019. Accessed on 24</a:t>
            </a:r>
            <a:r>
              <a:rPr lang="en-AU" b="1" i="1" baseline="30000" dirty="0" smtClean="0">
                <a:latin typeface="Times New Roman" panose="02020603050405020304" pitchFamily="18" charset="0"/>
                <a:cs typeface="Times New Roman" panose="02020603050405020304" pitchFamily="18" charset="0"/>
              </a:rPr>
              <a:t>th</a:t>
            </a:r>
            <a:r>
              <a:rPr lang="en-AU" b="1" i="1" dirty="0">
                <a:latin typeface="Times New Roman" panose="02020603050405020304" pitchFamily="18" charset="0"/>
                <a:cs typeface="Times New Roman" panose="02020603050405020304" pitchFamily="18" charset="0"/>
              </a:rPr>
              <a:t> May 2024. </a:t>
            </a:r>
            <a:r>
              <a:rPr lang="en-AU" b="1" i="1" dirty="0">
                <a:latin typeface="Times New Roman" panose="02020603050405020304" pitchFamily="18" charset="0"/>
                <a:cs typeface="Times New Roman" panose="02020603050405020304" pitchFamily="18" charset="0"/>
                <a:hlinkClick r:id="rId2"/>
              </a:rPr>
              <a:t>https://</a:t>
            </a:r>
            <a:r>
              <a:rPr lang="en-AU" b="1" i="1" dirty="0" smtClean="0">
                <a:latin typeface="Times New Roman" panose="02020603050405020304" pitchFamily="18" charset="0"/>
                <a:cs typeface="Times New Roman" panose="02020603050405020304" pitchFamily="18" charset="0"/>
                <a:hlinkClick r:id="rId2"/>
              </a:rPr>
              <a:t>www.theclassroom.com/what-are-the-different-theories-of-industrial-relations-13638534.html</a:t>
            </a:r>
            <a:r>
              <a:rPr lang="en-AU" b="1" i="1" dirty="0" smtClean="0">
                <a:latin typeface="Times New Roman" panose="02020603050405020304" pitchFamily="18" charset="0"/>
                <a:cs typeface="Times New Roman" panose="02020603050405020304" pitchFamily="18" charset="0"/>
              </a:rPr>
              <a:t> </a:t>
            </a:r>
          </a:p>
          <a:p>
            <a:pPr marL="0" indent="0" algn="just">
              <a:lnSpc>
                <a:spcPct val="120000"/>
              </a:lnSpc>
              <a:buNone/>
            </a:pPr>
            <a:r>
              <a:rPr lang="en-AU" b="1" i="1" dirty="0" smtClean="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rPr>
              <a:t>APPROACHES TO INDUSTRIAL </a:t>
            </a:r>
            <a:r>
              <a:rPr lang="en-AU" b="1" dirty="0" smtClean="0">
                <a:latin typeface="Times New Roman" panose="02020603050405020304" pitchFamily="18" charset="0"/>
                <a:cs typeface="Times New Roman" panose="02020603050405020304" pitchFamily="18" charset="0"/>
              </a:rPr>
              <a:t>RELATIONS by </a:t>
            </a:r>
            <a:r>
              <a:rPr lang="en-AU" b="1" dirty="0" err="1">
                <a:latin typeface="Times New Roman" panose="02020603050405020304" pitchFamily="18" charset="0"/>
                <a:cs typeface="Times New Roman" panose="02020603050405020304" pitchFamily="18" charset="0"/>
              </a:rPr>
              <a:t>Shailendri</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Yadav</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MBA, March 10, 2023. Accessed on </a:t>
            </a:r>
            <a:r>
              <a:rPr lang="en-AU" b="1" i="1" dirty="0">
                <a:latin typeface="Times New Roman" panose="02020603050405020304" pitchFamily="18" charset="0"/>
                <a:cs typeface="Times New Roman" panose="02020603050405020304" pitchFamily="18" charset="0"/>
              </a:rPr>
              <a:t>24</a:t>
            </a:r>
            <a:r>
              <a:rPr lang="en-AU" b="1" i="1" baseline="30000" dirty="0">
                <a:latin typeface="Times New Roman" panose="02020603050405020304" pitchFamily="18" charset="0"/>
                <a:cs typeface="Times New Roman" panose="02020603050405020304" pitchFamily="18" charset="0"/>
              </a:rPr>
              <a:t>th</a:t>
            </a:r>
            <a:r>
              <a:rPr lang="en-AU" b="1" i="1" dirty="0">
                <a:latin typeface="Times New Roman" panose="02020603050405020304" pitchFamily="18" charset="0"/>
                <a:cs typeface="Times New Roman" panose="02020603050405020304" pitchFamily="18" charset="0"/>
              </a:rPr>
              <a:t> May 2024. </a:t>
            </a:r>
            <a:r>
              <a:rPr lang="en-AU" b="1" i="1" dirty="0">
                <a:latin typeface="Times New Roman" panose="02020603050405020304" pitchFamily="18" charset="0"/>
                <a:cs typeface="Times New Roman" panose="02020603050405020304" pitchFamily="18" charset="0"/>
                <a:hlinkClick r:id="rId3"/>
              </a:rPr>
              <a:t>https://medium.com/@</a:t>
            </a:r>
            <a:r>
              <a:rPr lang="en-AU" b="1" i="1" dirty="0" smtClean="0">
                <a:latin typeface="Times New Roman" panose="02020603050405020304" pitchFamily="18" charset="0"/>
                <a:cs typeface="Times New Roman" panose="02020603050405020304" pitchFamily="18" charset="0"/>
                <a:hlinkClick r:id="rId3"/>
              </a:rPr>
              <a:t>shailendriyadav93/word-best-approaches-to-deal-with-industrial-relations-in-organization-3a5a7d5e898d</a:t>
            </a:r>
            <a:r>
              <a:rPr lang="en-AU" b="1" i="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20000"/>
              </a:lnSpc>
              <a:buNone/>
            </a:pPr>
            <a:r>
              <a:rPr lang="en-AU" b="1" dirty="0" smtClean="0">
                <a:latin typeface="Times New Roman" panose="02020603050405020304" pitchFamily="18" charset="0"/>
                <a:cs typeface="Times New Roman" panose="02020603050405020304" pitchFamily="18" charset="0"/>
              </a:rPr>
              <a:t>[7] </a:t>
            </a:r>
            <a:r>
              <a:rPr lang="en-AU" b="1" dirty="0" smtClean="0">
                <a:latin typeface="Times New Roman" panose="02020603050405020304" pitchFamily="18" charset="0"/>
                <a:cs typeface="Times New Roman" panose="02020603050405020304" pitchFamily="18" charset="0"/>
              </a:rPr>
              <a:t>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Edition, </a:t>
            </a:r>
            <a:r>
              <a:rPr lang="en-AU" b="1" dirty="0" err="1" smtClean="0">
                <a:latin typeface="Times New Roman" panose="02020603050405020304" pitchFamily="18" charset="0"/>
                <a:cs typeface="Times New Roman" panose="02020603050405020304" pitchFamily="18" charset="0"/>
              </a:rPr>
              <a:t>S.K.Kataria</a:t>
            </a:r>
            <a:r>
              <a:rPr lang="en-AU" b="1" dirty="0" smtClean="0">
                <a:latin typeface="Times New Roman" panose="02020603050405020304" pitchFamily="18" charset="0"/>
                <a:cs typeface="Times New Roman" panose="02020603050405020304" pitchFamily="18" charset="0"/>
              </a:rPr>
              <a:t> and Sons, New Delhi, India, 2014. </a:t>
            </a:r>
            <a:r>
              <a:rPr lang="en-AU" b="1" dirty="0">
                <a:latin typeface="Times New Roman" panose="02020603050405020304" pitchFamily="18" charset="0"/>
                <a:cs typeface="Times New Roman" panose="02020603050405020304" pitchFamily="18" charset="0"/>
              </a:rPr>
              <a:t/>
            </a:r>
            <a:br>
              <a:rPr lang="en-AU" b="1" dirty="0">
                <a:latin typeface="Times New Roman" panose="02020603050405020304" pitchFamily="18" charset="0"/>
                <a:cs typeface="Times New Roman" panose="02020603050405020304" pitchFamily="18" charset="0"/>
              </a:rPr>
            </a:br>
            <a:endParaRPr lang="en-AU" b="1" dirty="0">
              <a:latin typeface="Times New Roman" panose="02020603050405020304" pitchFamily="18" charset="0"/>
              <a:cs typeface="Times New Roman" panose="02020603050405020304" pitchFamily="18" charset="0"/>
            </a:endParaRPr>
          </a:p>
          <a:p>
            <a:pPr marL="0" indent="0" algn="just">
              <a:lnSpc>
                <a:spcPct val="120000"/>
              </a:lnSpc>
              <a:buNone/>
            </a:pPr>
            <a:endParaRPr lang="en-AU" b="1" i="1" dirty="0" smtClean="0">
              <a:latin typeface="Times New Roman" panose="02020603050405020304" pitchFamily="18" charset="0"/>
              <a:cs typeface="Times New Roman" panose="02020603050405020304" pitchFamily="18" charset="0"/>
            </a:endParaRP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69387" y="1"/>
            <a:ext cx="10515600" cy="1111348"/>
          </a:xfrm>
        </p:spPr>
        <p:txBody>
          <a:bodyPr>
            <a:normAutofit/>
          </a:bodyPr>
          <a:lstStyle/>
          <a:p>
            <a:pPr algn="ctr"/>
            <a:r>
              <a:rPr lang="en-AU" sz="3600" b="1" dirty="0" smtClean="0">
                <a:solidFill>
                  <a:schemeClr val="tx2"/>
                </a:solidFill>
                <a:latin typeface="Times New Roman" panose="02020603050405020304" pitchFamily="18" charset="0"/>
                <a:cs typeface="Times New Roman" panose="02020603050405020304" pitchFamily="18" charset="0"/>
              </a:rPr>
              <a:t>REFERENCES (Cont’d..) </a:t>
            </a:r>
            <a:endParaRPr lang="en-AU" sz="36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703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2347</TotalTime>
  <Words>2957</Words>
  <Application>Microsoft Office PowerPoint</Application>
  <PresentationFormat>Widescreen</PresentationFormat>
  <Paragraphs>278</Paragraphs>
  <Slides>39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Constantia</vt:lpstr>
      <vt:lpstr>Times New Roman</vt:lpstr>
      <vt:lpstr>Wingdings</vt:lpstr>
      <vt:lpstr>Office Theme</vt:lpstr>
      <vt:lpstr>COURSE TITLE ORGANIZATION AND MANAGEMENT</vt:lpstr>
      <vt:lpstr>Learning Objective</vt:lpstr>
      <vt:lpstr>MEANING &amp; CONCEPT OF IR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MEANING &amp; CONCEPT OF IR (Cont’d…)  </vt:lpstr>
      <vt:lpstr>NATURE AND OBJECTIVE OF IR </vt:lpstr>
      <vt:lpstr>PowerPoint Presentation</vt:lpstr>
      <vt:lpstr>FACTORS AFFECTING IR</vt:lpstr>
      <vt:lpstr>FACTORS AFFECTING IR (Cont’d…) </vt:lpstr>
      <vt:lpstr>FACTORS AFFECTING IR (Cont’d…) </vt:lpstr>
      <vt:lpstr>THEORIES ON INDUSTRIAL RELATIONS </vt:lpstr>
      <vt:lpstr>UNITARY APPROACH </vt:lpstr>
      <vt:lpstr>UNITARY APPROACH </vt:lpstr>
      <vt:lpstr>PLURALISTIC APPROACH</vt:lpstr>
      <vt:lpstr>PLURALISTIC APPROACH (Cont’d…) </vt:lpstr>
      <vt:lpstr>PLURALISTIC APPROACH (Cont’d…) </vt:lpstr>
      <vt:lpstr>MARXIST APPROACH</vt:lpstr>
      <vt:lpstr>MARXIST APPROACH (Cont’d….)</vt:lpstr>
      <vt:lpstr>MARXIST APPROACH (Cont’d….)</vt:lpstr>
      <vt:lpstr>THE SYSTEM APPROACH </vt:lpstr>
      <vt:lpstr>THE SYSTEM APPROACH (Cont’d..)  </vt:lpstr>
      <vt:lpstr>CAUSES OF POOR INDUSTRIAL RELATIONS</vt:lpstr>
      <vt:lpstr>CAUSES OF POOR INDUSTRIAL RELATIONS AND ITS IMPROVEMENT (Cont’d..) </vt:lpstr>
      <vt:lpstr>CAUSES OF POOR INDUSTRIAL RELATIONS (Cont’d..) </vt:lpstr>
      <vt:lpstr>IMPROVEMENT OF INDUSTRIAL RELATIONS</vt:lpstr>
      <vt:lpstr>IMPROVEMENT OF INDUSTRIAL RELATIONS (Cont’d….) </vt:lpstr>
      <vt:lpstr>IMPROVEMENT OF INDUSTRIAL RELATIONS (Cont’d….) </vt:lpstr>
      <vt:lpstr>IMPROVEMENT OF INDUSTRIAL RELATIONS (Cont’d….) </vt:lpstr>
      <vt:lpstr>REFERENCES</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42</cp:revision>
  <dcterms:created xsi:type="dcterms:W3CDTF">2024-05-21T08:21:55Z</dcterms:created>
  <dcterms:modified xsi:type="dcterms:W3CDTF">2024-05-26T13:17:49Z</dcterms:modified>
</cp:coreProperties>
</file>