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71" r:id="rId6"/>
    <p:sldId id="263" r:id="rId7"/>
    <p:sldId id="262" r:id="rId8"/>
    <p:sldId id="264" r:id="rId9"/>
    <p:sldId id="265" r:id="rId10"/>
    <p:sldId id="266" r:id="rId11"/>
    <p:sldId id="267" r:id="rId12"/>
    <p:sldId id="268" r:id="rId13"/>
    <p:sldId id="272" r:id="rId14"/>
    <p:sldId id="291" r:id="rId15"/>
    <p:sldId id="269" r:id="rId16"/>
    <p:sldId id="270" r:id="rId17"/>
    <p:sldId id="273" r:id="rId18"/>
    <p:sldId id="274" r:id="rId19"/>
    <p:sldId id="275" r:id="rId20"/>
    <p:sldId id="282" r:id="rId21"/>
    <p:sldId id="278" r:id="rId22"/>
    <p:sldId id="279" r:id="rId23"/>
    <p:sldId id="277" r:id="rId24"/>
    <p:sldId id="280" r:id="rId25"/>
    <p:sldId id="276" r:id="rId26"/>
    <p:sldId id="283" r:id="rId27"/>
    <p:sldId id="284" r:id="rId28"/>
    <p:sldId id="285" r:id="rId29"/>
    <p:sldId id="286" r:id="rId30"/>
    <p:sldId id="287" r:id="rId31"/>
    <p:sldId id="289" r:id="rId32"/>
    <p:sldId id="290" r:id="rId33"/>
    <p:sldId id="293" r:id="rId34"/>
    <p:sldId id="294" r:id="rId35"/>
    <p:sldId id="292" r:id="rId36"/>
    <p:sldId id="295" r:id="rId37"/>
    <p:sldId id="296" r:id="rId38"/>
    <p:sldId id="297" r:id="rId39"/>
    <p:sldId id="298" r:id="rId40"/>
    <p:sldId id="299" r:id="rId41"/>
    <p:sldId id="261" r:id="rId42"/>
    <p:sldId id="288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2" autoAdjust="0"/>
    <p:restoredTop sz="94660"/>
  </p:normalViewPr>
  <p:slideViewPr>
    <p:cSldViewPr snapToGrid="0">
      <p:cViewPr varScale="1">
        <p:scale>
          <a:sx n="69" d="100"/>
          <a:sy n="69" d="100"/>
        </p:scale>
        <p:origin x="84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9873B-0D55-4E13-B697-76CC6170C473}" type="datetimeFigureOut">
              <a:rPr lang="en-AU" smtClean="0"/>
              <a:t>2024-06-03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1A903-03EC-41F2-A269-4A26F583AD2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50355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9873B-0D55-4E13-B697-76CC6170C473}" type="datetimeFigureOut">
              <a:rPr lang="en-AU" smtClean="0"/>
              <a:t>2024-06-03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1A903-03EC-41F2-A269-4A26F583AD2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44029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9873B-0D55-4E13-B697-76CC6170C473}" type="datetimeFigureOut">
              <a:rPr lang="en-AU" smtClean="0"/>
              <a:t>2024-06-03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1A903-03EC-41F2-A269-4A26F583AD2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57720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9873B-0D55-4E13-B697-76CC6170C473}" type="datetimeFigureOut">
              <a:rPr lang="en-AU" smtClean="0"/>
              <a:t>2024-06-03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1A903-03EC-41F2-A269-4A26F583AD2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14743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9873B-0D55-4E13-B697-76CC6170C473}" type="datetimeFigureOut">
              <a:rPr lang="en-AU" smtClean="0"/>
              <a:t>2024-06-03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1A903-03EC-41F2-A269-4A26F583AD2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52908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9873B-0D55-4E13-B697-76CC6170C473}" type="datetimeFigureOut">
              <a:rPr lang="en-AU" smtClean="0"/>
              <a:t>2024-06-03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1A903-03EC-41F2-A269-4A26F583AD2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73013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9873B-0D55-4E13-B697-76CC6170C473}" type="datetimeFigureOut">
              <a:rPr lang="en-AU" smtClean="0"/>
              <a:t>2024-06-03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1A903-03EC-41F2-A269-4A26F583AD2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10677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9873B-0D55-4E13-B697-76CC6170C473}" type="datetimeFigureOut">
              <a:rPr lang="en-AU" smtClean="0"/>
              <a:t>2024-06-03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1A903-03EC-41F2-A269-4A26F583AD2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89005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9873B-0D55-4E13-B697-76CC6170C473}" type="datetimeFigureOut">
              <a:rPr lang="en-AU" smtClean="0"/>
              <a:t>2024-06-03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1A903-03EC-41F2-A269-4A26F583AD2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55592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9873B-0D55-4E13-B697-76CC6170C473}" type="datetimeFigureOut">
              <a:rPr lang="en-AU" smtClean="0"/>
              <a:t>2024-06-03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1A903-03EC-41F2-A269-4A26F583AD2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73635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9873B-0D55-4E13-B697-76CC6170C473}" type="datetimeFigureOut">
              <a:rPr lang="en-AU" smtClean="0"/>
              <a:t>2024-06-03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1A903-03EC-41F2-A269-4A26F583AD2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21875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9873B-0D55-4E13-B697-76CC6170C473}" type="datetimeFigureOut">
              <a:rPr lang="en-AU" smtClean="0"/>
              <a:t>2024-06-03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91A903-03EC-41F2-A269-4A26F583AD2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17006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utorialspoint.com/what-is-productivity-management-and-why-is-it-important" TargetMode="External"/><Relationship Id="rId2" Type="http://schemas.openxmlformats.org/officeDocument/2006/relationships/hyperlink" Target="https://www.slideshare.net/RatnadeepsinhJadeja/productivity-230517196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simplilearn.com/tutorials/productivity/what-is-productivity-management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kalyan-city.blogspot.com/2013/03/factors-that-affect-productivity.html" TargetMode="External"/><Relationship Id="rId2" Type="http://schemas.openxmlformats.org/officeDocument/2006/relationships/hyperlink" Target="https://www.shopify.com/blog/total-factor-productivit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5946" y="-221785"/>
            <a:ext cx="9144000" cy="1508236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TITLE</a:t>
            </a:r>
            <a:r>
              <a:rPr lang="en-A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AND MANAGEMENT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0392" y="1638143"/>
            <a:ext cx="9049554" cy="5083332"/>
          </a:xfrm>
        </p:spPr>
        <p:txBody>
          <a:bodyPr>
            <a:normAutofit/>
          </a:bodyPr>
          <a:lstStyle/>
          <a:p>
            <a:pPr algn="ctr"/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12 (Week 12) </a:t>
            </a:r>
          </a:p>
          <a:p>
            <a:pPr algn="ctr"/>
            <a:r>
              <a:rPr lang="en-A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MANAGEMENT  </a:t>
            </a:r>
          </a:p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- 12 </a:t>
            </a:r>
          </a:p>
          <a:p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and Meaning, Difference between productivity and production, Measurement of </a:t>
            </a:r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</a:t>
            </a:r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Types of productivity, Factors affecting productivity</a:t>
            </a:r>
            <a:endParaRPr lang="en-A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Ishwar Adhikari </a:t>
            </a:r>
          </a:p>
          <a:p>
            <a:pPr algn="ctr"/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</a:t>
            </a:r>
          </a:p>
          <a:p>
            <a:pPr algn="ctr"/>
            <a:r>
              <a:rPr lang="en-A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Kathmandu Engineering College, Nepal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23903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515622" cy="48456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objective of this lecture is to understand about : </a:t>
            </a:r>
          </a:p>
          <a:p>
            <a:pPr marL="0" indent="0" algn="just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Concept and Meaning of Productivity.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Difference between productivity and production.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 of productivity.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productivity.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Factors affecting productivity.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937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712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AND MEANING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532" y="1040013"/>
            <a:ext cx="9777503" cy="5708517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today’s competitive environment,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organization’s growth and success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depend on the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well the limited and scarce resources are used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is a concept that indicates the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efficiency of the organization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using the resources and the competitiveness.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can be defined as human efforts to produce more and more with less and less inputs of resources as a result of which the benefits of production are distributed among maximum number of people. [1]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means the balance between all factors of production that will give the maximum output with the smallest effort. 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64130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4964" y="886691"/>
            <a:ext cx="9996054" cy="5805053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is the relationship between the outputs generated from a system and the inputs that are used to create those outputs.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Mathematically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= Output/Input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is the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of ensuring that an organization is working as efficiently and effectively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possible.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management is the skills that managers and business owners apply to help individuals and teams improve their overall productivity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99655" y="1"/>
            <a:ext cx="10515600" cy="1108364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AND </a:t>
            </a:r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(Cont’d…) 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010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655" y="1103889"/>
            <a:ext cx="9428018" cy="5587855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involves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maximizing the use of resources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achieve the desired goals and outcomes.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encompasses a wide range of activities, including planning, goal setting, process improvement, resource allocation, and performance tracking.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management is focused on maintaining a measure of doing the right thing effectively, which is outcome-oriented.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involves collaboration across departments and requires a deep understanding of the organization's operations and goals.</a:t>
            </a: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99655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AND </a:t>
            </a:r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(Cont’d…) 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548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Oval 2"/>
          <p:cNvSpPr>
            <a:spLocks noChangeArrowheads="1"/>
          </p:cNvSpPr>
          <p:nvPr/>
        </p:nvSpPr>
        <p:spPr bwMode="auto">
          <a:xfrm>
            <a:off x="3539836" y="949036"/>
            <a:ext cx="3581400" cy="220345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A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844636" y="1558636"/>
            <a:ext cx="2895600" cy="8255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A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4530436" y="3927186"/>
            <a:ext cx="1600200" cy="6731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A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8721436" y="1330036"/>
            <a:ext cx="1524000" cy="1066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A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9" name="Line 9"/>
          <p:cNvSpPr>
            <a:spLocks noChangeShapeType="1"/>
          </p:cNvSpPr>
          <p:nvPr/>
        </p:nvSpPr>
        <p:spPr bwMode="auto">
          <a:xfrm>
            <a:off x="7349836" y="1939636"/>
            <a:ext cx="0" cy="2362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A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52" name="Line 12"/>
          <p:cNvSpPr>
            <a:spLocks noChangeShapeType="1"/>
          </p:cNvSpPr>
          <p:nvPr/>
        </p:nvSpPr>
        <p:spPr bwMode="auto">
          <a:xfrm flipV="1">
            <a:off x="3616036" y="1933286"/>
            <a:ext cx="0" cy="23685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A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53" name="Rectangle 13"/>
          <p:cNvSpPr>
            <a:spLocks noChangeArrowheads="1"/>
          </p:cNvSpPr>
          <p:nvPr/>
        </p:nvSpPr>
        <p:spPr bwMode="auto">
          <a:xfrm>
            <a:off x="7045036" y="1407825"/>
            <a:ext cx="1600200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sz="32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outputs</a:t>
            </a:r>
            <a:endParaRPr lang="en-US" sz="240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54" name="Rectangle 14"/>
          <p:cNvSpPr>
            <a:spLocks noChangeArrowheads="1"/>
          </p:cNvSpPr>
          <p:nvPr/>
        </p:nvSpPr>
        <p:spPr bwMode="auto">
          <a:xfrm>
            <a:off x="4151024" y="2534949"/>
            <a:ext cx="2741612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SYSTEM</a:t>
            </a:r>
          </a:p>
        </p:txBody>
      </p:sp>
      <p:sp>
        <p:nvSpPr>
          <p:cNvPr id="10255" name="Rectangle 15"/>
          <p:cNvSpPr>
            <a:spLocks noChangeArrowheads="1"/>
          </p:cNvSpPr>
          <p:nvPr/>
        </p:nvSpPr>
        <p:spPr bwMode="auto">
          <a:xfrm>
            <a:off x="4149436" y="1787236"/>
            <a:ext cx="2514600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Transformations</a:t>
            </a:r>
            <a:endParaRPr lang="en-US" sz="24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56" name="Rectangle 16"/>
          <p:cNvSpPr>
            <a:spLocks noChangeArrowheads="1"/>
          </p:cNvSpPr>
          <p:nvPr/>
        </p:nvSpPr>
        <p:spPr bwMode="auto">
          <a:xfrm>
            <a:off x="1711036" y="1391950"/>
            <a:ext cx="1676400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inputs</a:t>
            </a:r>
            <a:endParaRPr lang="en-US" sz="24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57" name="Rectangle 17"/>
          <p:cNvSpPr>
            <a:spLocks noChangeArrowheads="1"/>
          </p:cNvSpPr>
          <p:nvPr/>
        </p:nvSpPr>
        <p:spPr bwMode="auto">
          <a:xfrm>
            <a:off x="4225636" y="4835236"/>
            <a:ext cx="2438400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sz="24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productivity</a:t>
            </a:r>
          </a:p>
        </p:txBody>
      </p:sp>
      <p:sp>
        <p:nvSpPr>
          <p:cNvPr id="10258" name="Rectangle 18"/>
          <p:cNvSpPr>
            <a:spLocks noChangeArrowheads="1"/>
          </p:cNvSpPr>
          <p:nvPr/>
        </p:nvSpPr>
        <p:spPr bwMode="auto">
          <a:xfrm>
            <a:off x="4911436" y="3920836"/>
            <a:ext cx="914400" cy="82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sz="2400" i="1" u="sng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en-US" sz="2400" i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i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</p:txBody>
      </p:sp>
      <p:sp>
        <p:nvSpPr>
          <p:cNvPr id="10259" name="Rectangle 19"/>
          <p:cNvSpPr>
            <a:spLocks noChangeArrowheads="1"/>
          </p:cNvSpPr>
          <p:nvPr/>
        </p:nvSpPr>
        <p:spPr bwMode="auto">
          <a:xfrm>
            <a:off x="8645236" y="1711036"/>
            <a:ext cx="1676400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Customers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1" name="Rectangle 21"/>
          <p:cNvSpPr>
            <a:spLocks noChangeArrowheads="1"/>
          </p:cNvSpPr>
          <p:nvPr/>
        </p:nvSpPr>
        <p:spPr bwMode="auto">
          <a:xfrm>
            <a:off x="7426037" y="2092036"/>
            <a:ext cx="1522413" cy="1197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r>
              <a:rPr 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Goods</a:t>
            </a:r>
          </a:p>
          <a:p>
            <a:r>
              <a:rPr 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</a:p>
          <a:p>
            <a:r>
              <a:rPr 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services</a:t>
            </a:r>
            <a:endParaRPr lang="en-US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3" name="Line 23"/>
          <p:cNvSpPr>
            <a:spLocks noChangeShapeType="1"/>
          </p:cNvSpPr>
          <p:nvPr/>
        </p:nvSpPr>
        <p:spPr bwMode="auto">
          <a:xfrm flipV="1">
            <a:off x="3616036" y="4301836"/>
            <a:ext cx="914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A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4" name="Line 24"/>
          <p:cNvSpPr>
            <a:spLocks noChangeShapeType="1"/>
          </p:cNvSpPr>
          <p:nvPr/>
        </p:nvSpPr>
        <p:spPr bwMode="auto">
          <a:xfrm flipH="1" flipV="1">
            <a:off x="6130636" y="4301836"/>
            <a:ext cx="1219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A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5" name="Line 25"/>
          <p:cNvSpPr>
            <a:spLocks noChangeShapeType="1"/>
          </p:cNvSpPr>
          <p:nvPr/>
        </p:nvSpPr>
        <p:spPr bwMode="auto">
          <a:xfrm>
            <a:off x="2015836" y="1939636"/>
            <a:ext cx="1828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A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6" name="Line 26"/>
          <p:cNvSpPr>
            <a:spLocks noChangeShapeType="1"/>
          </p:cNvSpPr>
          <p:nvPr/>
        </p:nvSpPr>
        <p:spPr bwMode="auto">
          <a:xfrm>
            <a:off x="6816436" y="1939636"/>
            <a:ext cx="1905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A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1711036" y="2015836"/>
            <a:ext cx="1752600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Land</a:t>
            </a:r>
          </a:p>
          <a:p>
            <a:pPr algn="ctr"/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people</a:t>
            </a:r>
          </a:p>
          <a:p>
            <a:pPr algn="ctr"/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capital</a:t>
            </a:r>
          </a:p>
          <a:p>
            <a:pPr algn="ctr"/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facilities</a:t>
            </a:r>
          </a:p>
          <a:p>
            <a:pPr algn="ctr"/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equipment</a:t>
            </a:r>
          </a:p>
          <a:p>
            <a:pPr algn="ctr"/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tools</a:t>
            </a:r>
          </a:p>
          <a:p>
            <a:pPr algn="ctr"/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energy</a:t>
            </a:r>
          </a:p>
          <a:p>
            <a:pPr algn="ctr"/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materials</a:t>
            </a:r>
          </a:p>
          <a:p>
            <a:pPr algn="ctr"/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</a:t>
            </a: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762000" y="110837"/>
            <a:ext cx="10515600" cy="11083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AND MEANING (Cont’d…) 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84909" y="5473831"/>
            <a:ext cx="9760527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measures how efficiently an organization or its employees convert inputs, like </a:t>
            </a:r>
            <a:r>
              <a:rPr lang="en-A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</a:t>
            </a:r>
            <a:r>
              <a:rPr lang="en-A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capital, into outputs, like goods or services. </a:t>
            </a:r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 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AU" sz="2600" dirty="0"/>
          </a:p>
        </p:txBody>
      </p:sp>
    </p:spTree>
    <p:extLst>
      <p:ext uri="{BB962C8B-B14F-4D97-AF65-F5344CB8AC3E}">
        <p14:creationId xmlns:p14="http://schemas.microsoft.com/office/powerpoint/2010/main" val="32691640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127" y="955964"/>
            <a:ext cx="9912927" cy="5680363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Productivity Management</a:t>
            </a:r>
          </a:p>
          <a:p>
            <a:pPr marL="514350" indent="-514350" algn="just">
              <a:lnSpc>
                <a:spcPct val="100000"/>
              </a:lnSpc>
              <a:buAutoNum type="arabicPeriod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Improving </a:t>
            </a: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efficiency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By analysing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processes and identifying inefficiencies, productivity management can help businesses improve their workflow and eliminate waste, leading to increased efficiency and productivity.</a:t>
            </a:r>
          </a:p>
          <a:p>
            <a:pPr marL="514350" indent="-514350" algn="just">
              <a:lnSpc>
                <a:spcPct val="100000"/>
              </a:lnSpc>
              <a:buAutoNum type="arabicPeriod" startAt="2"/>
            </a:pP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 reduction 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Through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productivity management, businesses can identify and eliminate unnecessary expenses, such as excess inventory, overtime pay, or redundant processes, leading to cost savings and increased profitability.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685800" y="1"/>
            <a:ext cx="10515600" cy="1177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AND MEANING (Cont’d…) 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59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236" y="683781"/>
            <a:ext cx="10515600" cy="1131166"/>
          </a:xfrm>
        </p:spPr>
        <p:txBody>
          <a:bodyPr>
            <a:normAutofit fontScale="90000"/>
          </a:bodyPr>
          <a:lstStyle/>
          <a:p>
            <a:pPr algn="ctr"/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Productivity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(Cont’d..)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4236" y="1687078"/>
            <a:ext cx="10515600" cy="5351029"/>
          </a:xfrm>
        </p:spPr>
        <p:txBody>
          <a:bodyPr/>
          <a:lstStyle/>
          <a:p>
            <a:pPr marL="514350" indent="-514350" algn="just">
              <a:lnSpc>
                <a:spcPct val="100000"/>
              </a:lnSpc>
              <a:buAutoNum type="arabicPeriod" startAt="3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Meeting </a:t>
            </a: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deadlines and goals 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ensures that projects are completed on time and within budget, which is essential for meeting deadlines and achieving business goals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514350" indent="-514350" algn="just">
              <a:lnSpc>
                <a:spcPct val="100000"/>
              </a:lnSpc>
              <a:buAutoNum type="arabicPeriod" startAt="4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Competitive advantage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that prioritize productivity management are often more competitive in their industries, as they can deliver high-quality products or services more efficiently than their competitors.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738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just">
              <a:lnSpc>
                <a:spcPct val="100000"/>
              </a:lnSpc>
              <a:buAutoNum type="arabicPeriod" startAt="5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Employee </a:t>
            </a: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satisfaction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streamlining processes and reducing wasted time and resources, product management can help employees feel more satisfied with their work and can improve overall morale.</a:t>
            </a:r>
          </a:p>
          <a:p>
            <a:pPr marL="514350" indent="-514350" algn="just">
              <a:lnSpc>
                <a:spcPct val="100000"/>
              </a:lnSpc>
              <a:buAutoNum type="arabicPeriod" startAt="6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Innovation </a:t>
            </a: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growth </a:t>
            </a:r>
            <a:endParaRPr lang="en-AU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productivity management can free up resources and create a culture of continuous improvement, leading to greater innovation and growth opportunities for the business.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Productivity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(Cont’d..)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607625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Principles of Productivity Management</a:t>
            </a:r>
            <a:br>
              <a:rPr lang="en-A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690" y="1188316"/>
            <a:ext cx="9829801" cy="5572702"/>
          </a:xfrm>
        </p:spPr>
        <p:txBody>
          <a:bodyPr>
            <a:normAutofit fontScale="92500" lnSpcReduction="10000"/>
          </a:bodyPr>
          <a:lstStyle/>
          <a:p>
            <a:pPr marL="514350" indent="-514350" algn="just">
              <a:lnSpc>
                <a:spcPct val="110000"/>
              </a:lnSpc>
              <a:buAutoNum type="arabicPeriod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 </a:t>
            </a: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Clear Goals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It's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essential to have clear goals that are specific, measurable, achievable, relevant, and time-bound (SMART).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These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goals help to provide focus and direction for the organization, ensuring that everyone is working towards the same objectives.</a:t>
            </a:r>
          </a:p>
          <a:p>
            <a:pPr marL="514350" indent="-514350" algn="just">
              <a:lnSpc>
                <a:spcPct val="110000"/>
              </a:lnSpc>
              <a:buAutoNum type="arabicPeriod" startAt="2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 </a:t>
            </a: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Performance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to track their performance regularly to identify areas where they can improve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includes collecting data on productivity, efficiency, and effectiveness, and using this information to make informed decisions.</a:t>
            </a:r>
          </a:p>
          <a:p>
            <a:pPr marL="0" indent="0" algn="just">
              <a:lnSpc>
                <a:spcPct val="11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7987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1109" y="1385888"/>
            <a:ext cx="9552709" cy="5472112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00000"/>
              </a:lnSpc>
              <a:buAutoNum type="arabicPeriod" startAt="3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Focus </a:t>
            </a: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Continuous Improvement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is an ongoing process of improvement. Organizations need to continually look for ways to optimize their processes, eliminate waste, and streamline their operations to increase efficiency.</a:t>
            </a:r>
          </a:p>
          <a:p>
            <a:pPr marL="514350" indent="-514350" algn="just">
              <a:lnSpc>
                <a:spcPct val="100000"/>
              </a:lnSpc>
              <a:buAutoNum type="arabicPeriod" startAt="4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Encourage Collaboration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is not just about individual performance but also about how teams work together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Encouraging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collaboration and communication can help to identify opportunities for improvement and drive innovation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A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Principles of Productivity </a:t>
            </a:r>
            <a:r>
              <a:rPr lang="en-A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(Cont’d…)</a:t>
            </a:r>
            <a:r>
              <a:rPr lang="en-A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9312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1945" y="1451551"/>
            <a:ext cx="9843655" cy="5267903"/>
          </a:xfrm>
        </p:spPr>
        <p:txBody>
          <a:bodyPr/>
          <a:lstStyle/>
          <a:p>
            <a:pPr marL="514350" indent="-514350" algn="just">
              <a:lnSpc>
                <a:spcPct val="100000"/>
              </a:lnSpc>
              <a:buAutoNum type="arabicPeriod" startAt="5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 </a:t>
            </a: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Technology 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play a crucial role in improving productivity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 invest in tools and systems that help to automate tasks, streamline workflows, and increase efficiency.</a:t>
            </a:r>
          </a:p>
          <a:p>
            <a:pPr marL="514350" indent="-514350" algn="just">
              <a:lnSpc>
                <a:spcPct val="100000"/>
              </a:lnSpc>
              <a:buAutoNum type="arabicPeriod" startAt="6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Empower </a:t>
            </a: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Employees </a:t>
            </a:r>
            <a:endParaRPr lang="en-AU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Empowering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means giving them the tools, resources, and autonomy they need to do their jobs effectively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includes providing training and development opportunities, giving them ownership over their work, and encouraging a culture of accountability.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A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Principles of Productivity </a:t>
            </a:r>
            <a:r>
              <a:rPr lang="en-A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(Cont’d…)</a:t>
            </a:r>
            <a:r>
              <a:rPr lang="en-A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04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DIFFERENCE BETWEEN PRODUCTION AND PRODUCTIVITY</a:t>
            </a: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150927" cy="4838411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productivity and production are totally different.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Production refers to absolute output while productivity is relative term wherein output is always expressed in terms of input.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production may rise without the corresponding rise in the productivity and vice versa.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the input remains the same and the production of output increases then there is rise in productivity. [1] 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26823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899073" cy="4351338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Production is a systematic activity to convert raw materials into finished product which have higher value.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Production is calculated through the output generated and is independent of the quantity of inputs used for this purpose.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production quantity may be increased by employing more resources like human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machine without considering cost.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Increase is production does not always correspond to increase in efficiency.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DIFFERENCE BETWEEN PRODUCTION AND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(Cont’d..) 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29430533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91837" y="207819"/>
            <a:ext cx="10515600" cy="1025236"/>
          </a:xfrm>
        </p:spPr>
        <p:txBody>
          <a:bodyPr>
            <a:normAutofit fontScale="90000"/>
          </a:bodyPr>
          <a:lstStyle/>
          <a:p>
            <a:pPr algn="ctr"/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DIFFERENCE BETWEEN PRODUCTION AND PRODUCTIVITY (Cont’d..) 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8953952"/>
              </p:ext>
            </p:extLst>
          </p:nvPr>
        </p:nvGraphicFramePr>
        <p:xfrm>
          <a:off x="436418" y="1198418"/>
          <a:ext cx="9885217" cy="5516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1648"/>
                <a:gridCol w="2041864"/>
                <a:gridCol w="3208643"/>
                <a:gridCol w="387306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AU" sz="20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S.N.</a:t>
                      </a:r>
                      <a:endParaRPr lang="en-AU" sz="20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Base</a:t>
                      </a:r>
                      <a:endParaRPr lang="en-AU" sz="20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Production </a:t>
                      </a:r>
                      <a:endParaRPr lang="en-AU" sz="20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Productivity </a:t>
                      </a:r>
                      <a:endParaRPr lang="en-AU" sz="20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endParaRPr lang="en-AU" sz="2000" b="1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Meaning </a:t>
                      </a:r>
                      <a:endParaRPr lang="en-AU" sz="2000" b="1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Conversion of input into output</a:t>
                      </a:r>
                      <a:endParaRPr lang="en-AU" sz="2000" b="1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Functional relationship between input and output</a:t>
                      </a:r>
                      <a:endParaRPr lang="en-AU" sz="2000" b="1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endParaRPr lang="en-AU" sz="20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Measurement</a:t>
                      </a:r>
                      <a:endParaRPr lang="en-AU" sz="20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Quantitative units like units, kg, meter etc. </a:t>
                      </a:r>
                      <a:endParaRPr lang="en-AU" sz="20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Ration like 4:1</a:t>
                      </a:r>
                      <a:r>
                        <a:rPr lang="en-AU" sz="2000" b="1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or times </a:t>
                      </a:r>
                      <a:endParaRPr lang="en-AU" sz="20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rgbClr val="0066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endParaRPr lang="en-AU" sz="2000" b="1" dirty="0">
                        <a:solidFill>
                          <a:srgbClr val="0066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rgbClr val="0066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Utility </a:t>
                      </a:r>
                      <a:endParaRPr lang="en-AU" sz="2000" b="1" dirty="0">
                        <a:solidFill>
                          <a:srgbClr val="0066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rgbClr val="0066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Can directly satisfy the human needs. </a:t>
                      </a:r>
                      <a:endParaRPr lang="en-AU" sz="2000" b="1" dirty="0">
                        <a:solidFill>
                          <a:srgbClr val="0066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rgbClr val="0066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Indicator</a:t>
                      </a:r>
                      <a:r>
                        <a:rPr lang="en-AU" sz="2000" b="1" baseline="0" dirty="0" smtClean="0">
                          <a:solidFill>
                            <a:srgbClr val="0066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of production which is not for human satisfaction </a:t>
                      </a:r>
                      <a:endParaRPr lang="en-AU" sz="2000" b="1" dirty="0">
                        <a:solidFill>
                          <a:srgbClr val="0066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chemeClr val="accent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endParaRPr lang="en-AU" sz="20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chemeClr val="accent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Increment </a:t>
                      </a:r>
                      <a:endParaRPr lang="en-AU" sz="20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chemeClr val="accent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Increment in production may not increase in productivity.</a:t>
                      </a:r>
                      <a:endParaRPr lang="en-AU" sz="20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chemeClr val="accent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Increase in productivity will surely increase production in long run</a:t>
                      </a:r>
                      <a:endParaRPr lang="en-AU" sz="2000" b="1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Shape and Existence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 has physical shape 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Doesn’t have physical shape. 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</a:t>
                      </a:r>
                      <a:endParaRPr lang="en-AU" sz="20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Profit </a:t>
                      </a:r>
                      <a:endParaRPr lang="en-AU" sz="20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If production is increased,</a:t>
                      </a:r>
                      <a:r>
                        <a:rPr lang="en-AU" sz="2000" b="1" baseline="0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profit will also be increased</a:t>
                      </a:r>
                      <a:endParaRPr lang="en-AU" sz="20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0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If productivity is increased, may or may not increase profit in short run but ensure higher profit in long run. </a:t>
                      </a:r>
                      <a:endParaRPr lang="en-AU" sz="20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941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4964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MEASUREMENT OF PRODUCTIVITY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4964" y="1020762"/>
            <a:ext cx="9982201" cy="5740255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is the ratio of output to input which is expressed as </a:t>
            </a:r>
          </a:p>
          <a:p>
            <a:pPr algn="just"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  <a:r>
              <a:rPr lang="en-A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= Output/Input 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Output can be measured in three ways:</a:t>
            </a:r>
          </a:p>
          <a:p>
            <a:pPr algn="just">
              <a:buNone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Output in quantity: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expressing output in physical volume.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way of measuring output is possible when the output is homogeneous. </a:t>
            </a:r>
          </a:p>
          <a:p>
            <a:pPr algn="just">
              <a:buNone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Output in value: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the output to be expressed in money terms.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 is appropriate when the outputs are heterogeneous with different units of measurement. </a:t>
            </a:r>
          </a:p>
          <a:p>
            <a:pPr marL="0" indent="0" algn="just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36453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654" y="966643"/>
            <a:ext cx="9788237" cy="5752812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buNone/>
            </a:pPr>
            <a:r>
              <a:rPr lang="en-A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Value-added output</a:t>
            </a:r>
            <a:r>
              <a:rPr lang="en-A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Value </a:t>
            </a:r>
            <a:r>
              <a:rPr lang="en-A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added is the wealth created by an enterprise through its production or services.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Output can be measured in terms of value added.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addition can be derived in two different methods getting the same result: </a:t>
            </a:r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AU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Subtraction method </a:t>
            </a:r>
            <a:r>
              <a:rPr lang="en-AU" sz="2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– </a:t>
            </a:r>
            <a:r>
              <a:rPr lang="en-AU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 method </a:t>
            </a:r>
          </a:p>
          <a:p>
            <a:pPr algn="just">
              <a:buNone/>
            </a:pPr>
            <a:r>
              <a:rPr lang="en-AU" sz="2600" b="1" u="sng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subtraction method</a:t>
            </a:r>
            <a:r>
              <a:rPr lang="en-A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alue addition = net sales – value of purchase from outside + change in inventory </a:t>
            </a:r>
          </a:p>
          <a:p>
            <a:pPr algn="just">
              <a:buNone/>
            </a:pPr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AU" sz="2600" b="1" u="sng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addition method,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alue addition = personnel expenses + financial cost + rent + depreciation + taxes + net profit + non-operating expenses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99654" y="11574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MEASUREMENT OF </a:t>
            </a:r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(Cont’d..) 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2835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818" y="1062325"/>
            <a:ext cx="9899073" cy="5615565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Input refers to resources both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tangible and intangible necessary to produce goods and services.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Inputs can be classified into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LABOUR, CAPITAL, AND INTERMEDIATE INPUT.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Labour input </a:t>
            </a:r>
            <a:r>
              <a:rPr lang="en-AU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the time people invest working on producing goods or services and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measured in terms of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Number of employees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Personnel expenses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Total man hour worked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Capital </a:t>
            </a: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input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measured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either in physical volume terms (machine hour) or in money value terms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88818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MEASUREMENT OF </a:t>
            </a:r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(Cont’d..) 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2505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691" y="1690688"/>
            <a:ext cx="9968345" cy="4862512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Intermediate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inputs of an industry are the goods and services (including energy, raw materials, semi-finished goods, and services that are purchased from all sources) that are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in the production process to produce other goods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services rather than for final consumption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Intermediate input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consists of purchases of materials, energy, or services which can be measured in physical volume terms or in money value terms.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MEASUREMENT OF </a:t>
            </a:r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(Cont’d..) 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8062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0382" y="1160606"/>
            <a:ext cx="7280563" cy="5295611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measuring productivity </a:t>
            </a:r>
          </a:p>
          <a:p>
            <a:pPr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Achieve more in less time </a:t>
            </a:r>
          </a:p>
          <a:p>
            <a:pPr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Help with scheduling projects</a:t>
            </a:r>
          </a:p>
          <a:p>
            <a:pPr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See whether target is being met or not. </a:t>
            </a:r>
          </a:p>
          <a:p>
            <a:pPr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See if everyone is pulling their weight. </a:t>
            </a:r>
          </a:p>
          <a:p>
            <a:pPr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Higher revenue using fewer resources. </a:t>
            </a:r>
          </a:p>
          <a:p>
            <a:pPr>
              <a:lnSpc>
                <a:spcPct val="100000"/>
              </a:lnSpc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30382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MEASUREMENT OF </a:t>
            </a:r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(Cont’d..) 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42902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091" y="309708"/>
            <a:ext cx="10515600" cy="1172730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Levels of Productivity Measurement </a:t>
            </a:r>
            <a:r>
              <a:rPr lang="en-US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8091" y="1119043"/>
            <a:ext cx="9497291" cy="5544994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is considered a key source of economic growth and competitiveness and, as such, is basic statistical information for many international comparisons and country performance assessments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[4]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example, productivity data are used to investigate the impact of product and labour market regulations on economic performance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growth constitutes an important element for modelling the productive capacity of economies.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1284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1944" y="800388"/>
            <a:ext cx="10758055" cy="6057611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also allows analysts to determine capacity utilisation, which in turn allows one to gauge the position of economies in the business cycle and to forecast economic growth.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addition, production capacity is used to assess demand and inflationary pressures.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productivity is not limited to firm level only.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beneficial to other higher levels like industrial, national and international levels also.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Productivity measurement at </a:t>
            </a:r>
            <a:r>
              <a:rPr lang="en-AU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level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Productivity measurement at </a:t>
            </a: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national level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Productivity measurement at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industrial level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Productivity measurement at </a:t>
            </a:r>
            <a:r>
              <a:rPr lang="en-AU" b="1" dirty="0">
                <a:solidFill>
                  <a:srgbClr val="742DF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company/firm level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71945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Levels of Productivity </a:t>
            </a:r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Measurement (Cont’d…) </a:t>
            </a:r>
            <a:r>
              <a:rPr lang="en-US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2886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4237" y="1150360"/>
            <a:ext cx="9940636" cy="5264294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None/>
            </a:pPr>
            <a:r>
              <a:rPr lang="en-AU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at international level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international level is a measure to compare productivity of two or more countries in similar aspects. </a:t>
            </a:r>
          </a:p>
          <a:p>
            <a:pPr algn="just">
              <a:lnSpc>
                <a:spcPct val="100000"/>
              </a:lnSpc>
              <a:buNone/>
            </a:pPr>
            <a:r>
              <a:rPr lang="en-AU" b="1" u="sng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</a:t>
            </a:r>
            <a:r>
              <a:rPr lang="en-AU" b="1" u="sng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National level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generally measured by economists in order to formulate plans and policies at national level.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measure captures the use of labour inputs better than just output per employee.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National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= GDP at factor price/Active population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3400" y="2355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Levels of Productivity Measurement (Cont’d…) </a:t>
            </a:r>
            <a:r>
              <a:rPr lang="en-US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8102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93115"/>
            <a:ext cx="10515600" cy="4351338"/>
          </a:xfrm>
        </p:spPr>
        <p:txBody>
          <a:bodyPr/>
          <a:lstStyle/>
          <a:p>
            <a:pPr algn="just">
              <a:lnSpc>
                <a:spcPct val="100000"/>
              </a:lnSpc>
              <a:buNone/>
            </a:pPr>
            <a:r>
              <a:rPr lang="en-AU" b="1" u="sng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at industrial level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Industrial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values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added contribution by industry group/economically active population of the industry group </a:t>
            </a:r>
          </a:p>
          <a:p>
            <a:pPr algn="just">
              <a:lnSpc>
                <a:spcPct val="100000"/>
              </a:lnSpc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None/>
            </a:pPr>
            <a:r>
              <a:rPr lang="en-AU" b="1" u="sng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at company/firm level </a:t>
            </a:r>
          </a:p>
          <a:p>
            <a:pPr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Partial productivity </a:t>
            </a:r>
          </a:p>
          <a:p>
            <a:pPr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Total factor productivity </a:t>
            </a:r>
          </a:p>
          <a:p>
            <a:pPr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Total productivity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Levels of Productivity </a:t>
            </a:r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Measurement (Cont’d…) </a:t>
            </a:r>
            <a:r>
              <a:rPr lang="en-US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40373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4964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PRODUCTIVITY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4964" y="1265671"/>
            <a:ext cx="10515600" cy="4351338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different measures of productivity and the choice between them depends either on the purpose of the productivity measurement and/or data availability.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Basically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three types of productivity or types of productivity measurements </a:t>
            </a:r>
          </a:p>
          <a:p>
            <a:pPr marL="514350" indent="-514350" algn="just">
              <a:lnSpc>
                <a:spcPct val="100000"/>
              </a:lnSpc>
              <a:buAutoNum type="arabicPeriod"/>
            </a:pP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Partial </a:t>
            </a:r>
            <a:r>
              <a:rPr lang="en-AU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 Productivity </a:t>
            </a:r>
            <a:endParaRPr lang="en-AU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00000"/>
              </a:lnSpc>
              <a:buAutoNum type="arabicPeriod" startAt="2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Factor Productivity </a:t>
            </a:r>
          </a:p>
          <a:p>
            <a:pPr marL="514350" indent="-514350" algn="just">
              <a:lnSpc>
                <a:spcPct val="100000"/>
              </a:lnSpc>
              <a:buAutoNum type="arabicPeriod" startAt="2"/>
            </a:pPr>
            <a:r>
              <a:rPr lang="en-AU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Productivity </a:t>
            </a:r>
          </a:p>
          <a:p>
            <a:pPr>
              <a:lnSpc>
                <a:spcPct val="100000"/>
              </a:lnSpc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4234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008206"/>
            <a:ext cx="9843655" cy="5849794"/>
          </a:xfrm>
        </p:spPr>
        <p:txBody>
          <a:bodyPr>
            <a:normAutofit fontScale="92500" lnSpcReduction="10000"/>
          </a:bodyPr>
          <a:lstStyle/>
          <a:p>
            <a:pPr marL="514350" indent="-514350" algn="just">
              <a:lnSpc>
                <a:spcPct val="100000"/>
              </a:lnSpc>
              <a:buAutoNum type="arabicPeriod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Partial-factor productivity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Commonly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referred to as the general definition of productivity, </a:t>
            </a:r>
            <a:r>
              <a:rPr lang="en-A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partial factor productivity measures the ratio of total output to a single input. </a:t>
            </a:r>
            <a:endParaRPr lang="en-AU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measures the productivity of each input and determines the contribution of each factor in generating output.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allows managers to determine the contribution of each factor in producing and generating output.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Single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input factors can be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energy, capital, machinery, materials, etc. 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Partial factor productivity measures provide more accessible references that relate to specific processes, allowing them to make the proper decisions towards productivity management.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58091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</a:t>
            </a:r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(Cont’d..)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6645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2563" y="1091333"/>
            <a:ext cx="9954492" cy="5586557"/>
          </a:xfrm>
        </p:spPr>
        <p:txBody>
          <a:bodyPr>
            <a:normAutofit lnSpcReduction="10000"/>
          </a:bodyPr>
          <a:lstStyle/>
          <a:p>
            <a:pPr marL="0" indent="0" algn="just" fontAlgn="base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Partial-factor productivity is also categorized into different types:</a:t>
            </a:r>
          </a:p>
          <a:p>
            <a:pPr marL="0" indent="0" algn="just" fontAlgn="base">
              <a:lnSpc>
                <a:spcPct val="100000"/>
              </a:lnSpc>
              <a:buNone/>
            </a:pPr>
            <a:r>
              <a:rPr lang="en-A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Productivity: </a:t>
            </a:r>
          </a:p>
          <a:p>
            <a:pPr algn="just" fontAlgn="base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total output ratio based on per hour of work per person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mainly used to determine a worker’s efficiency when producing a higher value product. </a:t>
            </a:r>
          </a:p>
          <a:p>
            <a:pPr marL="0" indent="0" algn="just" fontAlgn="base">
              <a:lnSpc>
                <a:spcPct val="100000"/>
              </a:lnSpc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Capital Productivity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measure used to determine the relationship between total output and physical capital used.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includes the different assets used, such as workforce, machines, tools, land, etc., which are essential in production. 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41218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</a:t>
            </a:r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(Cont’d..)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63246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854" y="1011383"/>
            <a:ext cx="9871364" cy="5708072"/>
          </a:xfrm>
        </p:spPr>
        <p:txBody>
          <a:bodyPr>
            <a:normAutofit/>
          </a:bodyPr>
          <a:lstStyle/>
          <a:p>
            <a:pPr marL="0" indent="0" algn="just" fontAlgn="base">
              <a:lnSpc>
                <a:spcPct val="100000"/>
              </a:lnSpc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</a:t>
            </a:r>
          </a:p>
          <a:p>
            <a:pPr algn="just" fontAlgn="base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is the ratio bounded by the total output produced with the per-unit cost of materials used, referred to as total input.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technique is used to measure productivity involving material cost and has a significant role in the cost of production. </a:t>
            </a:r>
          </a:p>
          <a:p>
            <a:pPr marL="0" indent="0" algn="just" fontAlgn="base">
              <a:lnSpc>
                <a:spcPct val="100000"/>
              </a:lnSpc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Productivity </a:t>
            </a:r>
          </a:p>
          <a:p>
            <a:pPr algn="just" fontAlgn="base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ratio between total output and total machine hours in operations.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allows managers to measure a machine unit’s proficiency at transforming raw materials into finished goods or services.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71946" y="1"/>
            <a:ext cx="10515600" cy="1011382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</a:t>
            </a:r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(Cont’d..)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4042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8091" y="1690688"/>
            <a:ext cx="10515600" cy="4351338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Personnel Productivity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measures productivity for employees who don’t necessarily work with machines and operations-based work.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determined by aligning output with the general workforce and their specific functions.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</a:t>
            </a:r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(Cont’d..)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1930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9546" y="1008207"/>
            <a:ext cx="10515600" cy="5683538"/>
          </a:xfrm>
        </p:spPr>
        <p:txBody>
          <a:bodyPr/>
          <a:lstStyle/>
          <a:p>
            <a:pPr marL="514350" indent="-514350" algn="just">
              <a:lnSpc>
                <a:spcPct val="100000"/>
              </a:lnSpc>
              <a:buAutoNum type="arabicPeriod" startAt="2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 Productivity </a:t>
            </a:r>
            <a:endParaRPr lang="en-A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 productivity (TFP) is an economic concept that describes the portion of a company’s increased output that cannot be explained by increased capital or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inputs and thus is considered a measure of operational efficiency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[5]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factor productivity (TFP) is the portion of output not explained by the amount of inputs used in production.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such, its level is determined by how efficiently and intensely the inputs are utilized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the ratio of </a:t>
            </a:r>
            <a:r>
              <a:rPr lang="en-AU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output to labour + capital inputs.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19546" y="1"/>
            <a:ext cx="10515600" cy="1163782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</a:t>
            </a:r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(Cont’d..)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0631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1945" y="1354571"/>
            <a:ext cx="10515600" cy="5212484"/>
          </a:xfrm>
        </p:spPr>
        <p:txBody>
          <a:bodyPr/>
          <a:lstStyle/>
          <a:p>
            <a:pPr marL="514350" indent="-514350" algn="just">
              <a:lnSpc>
                <a:spcPct val="100000"/>
              </a:lnSpc>
              <a:buAutoNum type="arabicPeriod" startAt="3"/>
            </a:pPr>
            <a:r>
              <a:rPr lang="en-AU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</a:t>
            </a:r>
            <a:r>
              <a:rPr lang="en-AU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</a:t>
            </a:r>
            <a:r>
              <a:rPr lang="en-AU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Total productivity refers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productivity of all inputs taken together.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measure of the output of an industry or economy relative to the size of all of its primary factor inputs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ratio of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output to the sum of all inputs. </a:t>
            </a:r>
            <a:endParaRPr lang="en-A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Inputs and outputs are expressed in physical and real terms.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Productivity = total tangible outputs/total tangible inputs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71945" y="0"/>
            <a:ext cx="10515600" cy="1191491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</a:t>
            </a:r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(Cont’d..)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7904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873" y="0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AFFECTING PRODUCTIVITY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Factors that affect productiv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036" y="1479261"/>
            <a:ext cx="7659543" cy="463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8693727" y="3394364"/>
            <a:ext cx="349827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2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SOURCE: [6] </a:t>
            </a:r>
            <a:endParaRPr lang="en-AU" sz="2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1034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1109" y="1103890"/>
            <a:ext cx="10515600" cy="5754110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can be affected by the different factors. However it can be broadly classified into two factors i.e. external and internal factors.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factors are those factors which are beyond the control of management.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affect organization’s productivity level but organization cannot control them.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external factors include: </a:t>
            </a:r>
          </a:p>
          <a:p>
            <a:pPr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Structural adjustment </a:t>
            </a:r>
          </a:p>
          <a:p>
            <a:pPr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Natural resources </a:t>
            </a:r>
          </a:p>
          <a:p>
            <a:pPr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Government and infrastructure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48145" y="0"/>
            <a:ext cx="1091045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AFFECTING PRODUCTIVITY (Cont’d..)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42446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9990" y="1493115"/>
            <a:ext cx="10515600" cy="5544993"/>
          </a:xfrm>
        </p:spPr>
        <p:txBody>
          <a:bodyPr/>
          <a:lstStyle/>
          <a:p>
            <a:pPr algn="just">
              <a:lnSpc>
                <a:spcPct val="100000"/>
              </a:lnSpc>
              <a:buNone/>
            </a:pP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Structural adjustment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social, economic, political, demographic structure of nation directly influence national productivity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None/>
            </a:pP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Natural resources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Natural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resources like manpower, land, energy, and raw materials are important for improving productivity at all levels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 to improve productivity all these resources should be utilized efficiently and effectively.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955964" y="167552"/>
            <a:ext cx="1039783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AFFECTING PRODUCTIVITY (Cont’d..)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71676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255" y="1325996"/>
            <a:ext cx="9788236" cy="5421168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  <a:buNone/>
            </a:pPr>
            <a:r>
              <a:rPr lang="en-AU" sz="32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Government and infrastructure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Government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policies, strategies and programs have tremendous effect on national and organizational productivity.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Practices of government agencies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Rules and regulations like pricing, income, and wage policies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Transportation and communication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Power supply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Financial measure and incentives such as interest rates and tax rates. </a:t>
            </a:r>
          </a:p>
          <a:p>
            <a:pPr marL="0" indent="0">
              <a:lnSpc>
                <a:spcPct val="11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727364" y="43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AFFECTING PRODUCTIVITY (Cont’d..)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159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41306"/>
            <a:ext cx="10515600" cy="5416694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factors are those which remain inside and can be adjusted with some ease compare to external factors.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However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these factors have very significant role in improving productivity of an organization.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These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can be classified into two groups: </a:t>
            </a:r>
          </a:p>
          <a:p>
            <a:pPr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Hard factors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consisting of product, plant/equipment, technology and materials and energy. </a:t>
            </a:r>
          </a:p>
          <a:p>
            <a:pPr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Soft factors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consisting of manpower,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system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work methods, and management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styles. 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685800" y="11574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AFFECTING PRODUCTIVITY (Cont’d..)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09246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936" y="1602653"/>
            <a:ext cx="9763991" cy="5892656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00000"/>
              </a:lnSpc>
              <a:buAutoNum type="arabicPeriod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Hard Factors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are quite inflexible towards change. </a:t>
            </a:r>
          </a:p>
          <a:p>
            <a:pPr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relates to the extent to which it meets output requirement.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be of “use value” and affordable to the customers. </a:t>
            </a:r>
          </a:p>
          <a:p>
            <a:pPr algn="just">
              <a:lnSpc>
                <a:spcPct val="100000"/>
              </a:lnSpc>
              <a:buNone/>
            </a:pP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Plant and equipment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and adequacy of available plant and equipment also affect the productivity level.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678875" y="277090"/>
            <a:ext cx="1018309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AFFECTING PRODUCTIVITY (Cont’d..)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76868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4236" y="1690688"/>
            <a:ext cx="10162309" cy="5167312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maintenance, conditions of plant and equipment, capacity, use, sophistication, cost and control are the important parameters of plant and equipment. </a:t>
            </a:r>
          </a:p>
          <a:p>
            <a:pPr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 of performing jobs and producing output also affect productivity. </a:t>
            </a:r>
          </a:p>
          <a:p>
            <a:pPr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Materials </a:t>
            </a: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energy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Availability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quality, and cost of materials and energy affect the productivity level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AFFECTING PRODUCTIVITY (Cont’d..)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3248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1188314"/>
            <a:ext cx="9982201" cy="5669685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buAutoNum type="arabicPeriod" startAt="2"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Soft Factors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Manpower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Competence, ability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experience, commitment and motivation of the employees count significantly.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However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with the proper management and leadership these factors can be fostered.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and system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of organization and system determines the efficiency and effectiveness of the organization.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system should be dynamic and organic rather than rigid and mechanic. </a:t>
            </a:r>
          </a:p>
          <a:p>
            <a:pPr marL="0" indent="0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727364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AFFECTING PRODUCTIVITY (Cont’d..)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30290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255" y="1325562"/>
            <a:ext cx="9926781" cy="553243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methods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improved technology is necessary for improving productivity.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Improvement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work process, human movement, tools used, work place, materials handling, machines used, work study, industrial engineering and training are main tools of improving work methods.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</a:t>
            </a: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styles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driving force for improving productivity by way of effective use of scarce resources. </a:t>
            </a:r>
          </a:p>
          <a:p>
            <a:pPr marL="0" indent="0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6858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AFFECTING PRODUCTIVITY (Cont’d..)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6675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127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127" y="994352"/>
            <a:ext cx="9885218" cy="5863648"/>
          </a:xfrm>
        </p:spPr>
        <p:txBody>
          <a:bodyPr>
            <a:normAutofit fontScale="925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 Productivity by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Ratandeepsinh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Jadeja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Updated on March 19, 2020.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Accessed on March 31, 2024.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www.slideshare.net/RatnadeepsinhJadeja/productivity-230517196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Productivity Management and Why Is It Important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By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Gursheen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Kaur. Updated on 02-May-2023. Accessed on 31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may 2024.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www.tutorialspoint.com/what-is-productivity-management-and-why-is-it-important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Productivity Management and Why Is It Important in 2024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By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Ishan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Gaba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last updated on Nov 24, 2023. Accessed on 31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May, 2024.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www.simplilearn.com/tutorials/productivity/what-is-productivity-management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1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7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3509" y="1423843"/>
            <a:ext cx="9649691" cy="474143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[4] DEFINING AND MEASURING PRODUCTIVITY, Paul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Krugman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The Age of Diminishing Expectations (1994)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[5]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Total Factor Productivity? Definition &amp;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Formula, by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Shopify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Staff,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Last updated Apr 27,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2023. Accessed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June 3, 2024.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www.shopify.com/blog/total-factor-productivity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 </a:t>
            </a:r>
            <a:r>
              <a:rPr lang="en-A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Eight Important Factors that Affect </a:t>
            </a:r>
            <a:r>
              <a:rPr lang="en-A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Productivity, by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Gaurav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Akrani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Date: 3/06/2013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Accessed on 3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June 2024.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kalyan-city.blogspot.com/2013/03/factors-that-affect-productivity.html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(Cont’d..)  </a:t>
            </a:r>
            <a:endParaRPr lang="en-A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5321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2512</Words>
  <Application>Microsoft Office PowerPoint</Application>
  <PresentationFormat>Widescreen</PresentationFormat>
  <Paragraphs>306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Arial</vt:lpstr>
      <vt:lpstr>Calibri</vt:lpstr>
      <vt:lpstr>Calibri Light</vt:lpstr>
      <vt:lpstr>Times New Roman</vt:lpstr>
      <vt:lpstr>Wingdings</vt:lpstr>
      <vt:lpstr>Office Theme</vt:lpstr>
      <vt:lpstr>COURSE TITLE ORGANIZATION AND MANAGEMENT</vt:lpstr>
      <vt:lpstr>Learning Objective</vt:lpstr>
      <vt:lpstr>CONCEPT AND MEANING </vt:lpstr>
      <vt:lpstr>CONCEPT AND MEANING (Cont’d…)  </vt:lpstr>
      <vt:lpstr>CONCEPT AND MEANING (Cont’d…)  </vt:lpstr>
      <vt:lpstr>PowerPoint Presentation</vt:lpstr>
      <vt:lpstr>CONCEPT AND MEANING (Cont’d…)  </vt:lpstr>
      <vt:lpstr>Importance of Productivity Management (Cont’d..)  </vt:lpstr>
      <vt:lpstr>Importance of Productivity Management (Cont’d..)  </vt:lpstr>
      <vt:lpstr>Key Principles of Productivity Management </vt:lpstr>
      <vt:lpstr>Key Principles of Productivity Management (Cont’d…) </vt:lpstr>
      <vt:lpstr>Key Principles of Productivity Management (Cont’d…) </vt:lpstr>
      <vt:lpstr>DIFFERENCE BETWEEN PRODUCTION AND PRODUCTIVITY</vt:lpstr>
      <vt:lpstr>DIFFERENCE BETWEEN PRODUCTION AND PRODUCTIVITY (Cont’d..) </vt:lpstr>
      <vt:lpstr>DIFFERENCE BETWEEN PRODUCTION AND PRODUCTIVITY (Cont’d..) </vt:lpstr>
      <vt:lpstr>MEASUREMENT OF PRODUCTIVITY </vt:lpstr>
      <vt:lpstr>MEASUREMENT OF PRODUCTIVITY (Cont’d..)  </vt:lpstr>
      <vt:lpstr>MEASUREMENT OF PRODUCTIVITY (Cont’d..)  </vt:lpstr>
      <vt:lpstr>MEASUREMENT OF PRODUCTIVITY (Cont’d..)  </vt:lpstr>
      <vt:lpstr>MEASUREMENT OF PRODUCTIVITY (Cont’d..)  </vt:lpstr>
      <vt:lpstr>Levels of Productivity Measurement  </vt:lpstr>
      <vt:lpstr>Levels of Productivity Measurement (Cont’d…)  </vt:lpstr>
      <vt:lpstr>PowerPoint Presentation</vt:lpstr>
      <vt:lpstr>Levels of Productivity Measurement (Cont’d…)  </vt:lpstr>
      <vt:lpstr>TYPES OF PRODUCTIVITY </vt:lpstr>
      <vt:lpstr>TYPES OF PRODUCTIVITY (Cont’d..) </vt:lpstr>
      <vt:lpstr>TYPES OF PRODUCTIVITY (Cont’d..) </vt:lpstr>
      <vt:lpstr>TYPES OF PRODUCTIVITY (Cont’d..) </vt:lpstr>
      <vt:lpstr>TYPES OF PRODUCTIVITY (Cont’d..) </vt:lpstr>
      <vt:lpstr>TYPES OF PRODUCTIVITY (Cont’d..) </vt:lpstr>
      <vt:lpstr>TYPES OF PRODUCTIVITY (Cont’d..) </vt:lpstr>
      <vt:lpstr>FACTORS AFFECTING PRODUCTIVITY </vt:lpstr>
      <vt:lpstr>PowerPoint Presentation</vt:lpstr>
      <vt:lpstr>FACTORS AFFECTING PRODUCTIVITY (Cont’d..) </vt:lpstr>
      <vt:lpstr>FACTORS AFFECTING PRODUCTIVITY (Cont’d..) </vt:lpstr>
      <vt:lpstr>FACTORS AFFECTING PRODUCTIVITY (Cont’d..) </vt:lpstr>
      <vt:lpstr>FACTORS AFFECTING PRODUCTIVITY (Cont’d..) </vt:lpstr>
      <vt:lpstr>FACTORS AFFECTING PRODUCTIVITY (Cont’d..) </vt:lpstr>
      <vt:lpstr>FACTORS AFFECTING PRODUCTIVITY (Cont’d..) </vt:lpstr>
      <vt:lpstr>FACTORS AFFECTING PRODUCTIVITY (Cont’d..) </vt:lpstr>
      <vt:lpstr>REFERENCES </vt:lpstr>
      <vt:lpstr>REFERENCES (Cont’d..)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TITLE ORGANIZATION AND MANAGEMENT</dc:title>
  <dc:creator>Microsoft account</dc:creator>
  <cp:lastModifiedBy>Microsoft account</cp:lastModifiedBy>
  <cp:revision>34</cp:revision>
  <dcterms:created xsi:type="dcterms:W3CDTF">2024-05-30T10:04:23Z</dcterms:created>
  <dcterms:modified xsi:type="dcterms:W3CDTF">2024-06-03T04:57:42Z</dcterms:modified>
</cp:coreProperties>
</file>