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handoutMasterIdLst>
    <p:handoutMasterId r:id="rId59"/>
  </p:handoutMasterIdLst>
  <p:sldIdLst>
    <p:sldId id="282" r:id="rId2"/>
    <p:sldId id="363" r:id="rId3"/>
    <p:sldId id="373" r:id="rId4"/>
    <p:sldId id="374" r:id="rId5"/>
    <p:sldId id="375" r:id="rId6"/>
    <p:sldId id="376" r:id="rId7"/>
    <p:sldId id="377" r:id="rId8"/>
    <p:sldId id="380" r:id="rId9"/>
    <p:sldId id="381" r:id="rId10"/>
    <p:sldId id="382" r:id="rId11"/>
    <p:sldId id="383" r:id="rId12"/>
    <p:sldId id="384" r:id="rId13"/>
    <p:sldId id="385" r:id="rId14"/>
    <p:sldId id="386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394" r:id="rId23"/>
    <p:sldId id="395" r:id="rId24"/>
    <p:sldId id="396" r:id="rId25"/>
    <p:sldId id="397" r:id="rId26"/>
    <p:sldId id="398" r:id="rId27"/>
    <p:sldId id="399" r:id="rId28"/>
    <p:sldId id="400" r:id="rId29"/>
    <p:sldId id="401" r:id="rId30"/>
    <p:sldId id="402" r:id="rId31"/>
    <p:sldId id="407" r:id="rId32"/>
    <p:sldId id="408" r:id="rId33"/>
    <p:sldId id="409" r:id="rId34"/>
    <p:sldId id="410" r:id="rId35"/>
    <p:sldId id="411" r:id="rId36"/>
    <p:sldId id="412" r:id="rId37"/>
    <p:sldId id="413" r:id="rId38"/>
    <p:sldId id="414" r:id="rId39"/>
    <p:sldId id="415" r:id="rId40"/>
    <p:sldId id="416" r:id="rId41"/>
    <p:sldId id="417" r:id="rId42"/>
    <p:sldId id="418" r:id="rId43"/>
    <p:sldId id="419" r:id="rId44"/>
    <p:sldId id="420" r:id="rId45"/>
    <p:sldId id="421" r:id="rId46"/>
    <p:sldId id="422" r:id="rId47"/>
    <p:sldId id="423" r:id="rId48"/>
    <p:sldId id="424" r:id="rId49"/>
    <p:sldId id="425" r:id="rId50"/>
    <p:sldId id="426" r:id="rId51"/>
    <p:sldId id="427" r:id="rId52"/>
    <p:sldId id="444" r:id="rId53"/>
    <p:sldId id="445" r:id="rId54"/>
    <p:sldId id="443" r:id="rId55"/>
    <p:sldId id="442" r:id="rId56"/>
    <p:sldId id="317" r:id="rId5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6" d="100"/>
          <a:sy n="86" d="100"/>
        </p:scale>
        <p:origin x="-1437" y="-2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024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4" Type="http://schemas.openxmlformats.org/officeDocument/2006/relationships/image" Target="../media/image67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2024-09-17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9/17/2024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47AFB-B089-4866-B9DA-E02280097E53}" type="datetime1">
              <a:rPr lang="en-US" smtClean="0"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13A79-53EA-4265-86F8-4186D4765F00}" type="datetime1">
              <a:rPr lang="en-US" smtClean="0"/>
              <a:t>9/17/2024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A73FF-4E3D-46D4-8D7C-2E997609DE6C}" type="datetime1">
              <a:rPr lang="en-US" smtClean="0"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E5C6F-9709-40D9-B939-71ABDBEEE978}" type="datetime1">
              <a:rPr lang="en-US" altLang="ko-KR" smtClean="0"/>
              <a:t>9/17/2024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unacademy.com/content/upsc/study-material/environment/conventional-and-non-conventional-sources-of-energy/" TargetMode="Externa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eeebooks4u.wordpress.com/wp-content/uploads/2017/03/short_line.png" TargetMode="Externa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4.bin"/><Relationship Id="rId4" Type="http://schemas.openxmlformats.org/officeDocument/2006/relationships/hyperlink" Target="https://circuitglobe.com/wp-content/uploads/2016/05/t2-model-compressor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6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21.jpe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8.bin"/><Relationship Id="rId4" Type="http://schemas.openxmlformats.org/officeDocument/2006/relationships/hyperlink" Target="https://circuitglobe.com/wp-content/uploads/2016/05/pi-model-medium-line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hyperlink" Target="https://www.myelectrical2015.com/2022/04/abcd-parameters-of-long-transmission.html#google_vignette" TargetMode="Externa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pi.com/sustainability/sustainability-13-12693/article_deploy/html/images/sustainability-13-12693-g001.png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onics-tutorials.ws/wpcontent/uploads/2013/06/acp29.gif?fit=405,210?fit=355,226" TargetMode="External"/><Relationship Id="rId2" Type="http://schemas.openxmlformats.org/officeDocument/2006/relationships/hyperlink" Target="https://cdn1.byjus.com/wp-content/uploads/2021/04/RL-Circuit-Series-Circuit.png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9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33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7.jpeg"/><Relationship Id="rId5" Type="http://schemas.openxmlformats.org/officeDocument/2006/relationships/hyperlink" Target="https://ars.els-cdn.com/content/image/1-s2.0-S1364032115017025-gr5.jpg" TargetMode="External"/><Relationship Id="rId4" Type="http://schemas.openxmlformats.org/officeDocument/2006/relationships/image" Target="../media/image36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38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39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42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27.bin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28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54.wmf"/><Relationship Id="rId4" Type="http://schemas.openxmlformats.org/officeDocument/2006/relationships/image" Target="../media/image51.wmf"/><Relationship Id="rId9" Type="http://schemas.openxmlformats.org/officeDocument/2006/relationships/oleObject" Target="../embeddings/oleObject33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39.bin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59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58.wmf"/><Relationship Id="rId4" Type="http://schemas.openxmlformats.org/officeDocument/2006/relationships/image" Target="../media/image55.wmf"/><Relationship Id="rId9" Type="http://schemas.openxmlformats.org/officeDocument/2006/relationships/oleObject" Target="../embeddings/oleObject37.bin"/><Relationship Id="rId14" Type="http://schemas.openxmlformats.org/officeDocument/2006/relationships/image" Target="../media/image60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62.w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67.wmf"/><Relationship Id="rId4" Type="http://schemas.openxmlformats.org/officeDocument/2006/relationships/image" Target="../media/image64.wmf"/><Relationship Id="rId9" Type="http://schemas.openxmlformats.org/officeDocument/2006/relationships/oleObject" Target="../embeddings/oleObject45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9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8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ijepes.2022.108812" TargetMode="External"/><Relationship Id="rId2" Type="http://schemas.openxmlformats.org/officeDocument/2006/relationships/hyperlink" Target="https://doi.org/10.3390/su132212693" TargetMode="External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fontScale="70000" lnSpcReduction="20000"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</a:t>
            </a:r>
          </a:p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 to Power Systems</a:t>
            </a:r>
          </a:p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power systems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 power systems components'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basic operation of conventional and non-conventional energy resources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types of Transmission lines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single phase and three phase power systems, and Per unit analysis  </a:t>
            </a: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09"/>
            <a:ext cx="12164290" cy="6095999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Elements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electric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Transmission 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Distribution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Systems and Load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Single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Three Phase Power System(STPS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Flow Analysis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Plants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564" y="92364"/>
            <a:ext cx="11286836" cy="97443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40508"/>
            <a:ext cx="12191999" cy="594821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electric power system is defined as a network of electrical components used to supply (generate), transmit, and consume electric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electric power system that supplies power to homes and industries for a sizeable region is called an electric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There are two types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of electrical power such as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DC power - It is defined as the product of voltage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current,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produced by DC sources like generators, batteries, fuel cells, etc.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- A flow of charge that exhibits a periodic change in direction is called AC power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35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272" y="136092"/>
            <a:ext cx="11702473" cy="824489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Elements of electric power systems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8" y="923636"/>
            <a:ext cx="11961091" cy="593436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 electric power system consists of four main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subsystems: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Transmission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Sub-transmission Systems and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Distribution Systems.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subsystem converts primary energy sources into electrical energy.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subsystem transfers power over long distances at high voltages.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0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855" y="274638"/>
            <a:ext cx="11314545" cy="64899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EEPS                                                                       Cont.…..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249382" y="831273"/>
            <a:ext cx="11841018" cy="39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Power System is a network of high tension wires/cables by which the generated Electrical power is transmitted and distributed throughout a region.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AU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 System consists of the following main components: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a. Generation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System- Energy Conversion Methods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b. Transmission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System- Ultra-high, Extra-high, High and Medium Voltage levels 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c. Distribution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System- Low voltage levels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d. The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Load or Energy sink- Resistive, Capacitive and inductive Electrical devices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67855" y="274638"/>
            <a:ext cx="11314545" cy="6489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EEPS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4727" y="748144"/>
            <a:ext cx="1192414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200000"/>
              </a:lnSpc>
              <a:defRPr/>
            </a:pPr>
            <a:r>
              <a:rPr lang="en-AU" sz="2000" b="1" dirty="0">
                <a:latin typeface="Arial" pitchFamily="34" charset="0"/>
                <a:cs typeface="Arial" pitchFamily="34" charset="0"/>
              </a:rPr>
              <a:t>2.1 Generation systems: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 the generation system, electricity is produced in power plants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through:</a:t>
            </a: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burning fossil fuels, using hydroelectric power plants or other Renewable energy(RE) resources.</a:t>
            </a: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generation systems are simply the combination of a potential or stored energy converter providing kinetic energy, which, in turn, creates electric power for different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applications</a:t>
            </a:r>
            <a:endParaRPr lang="en-AU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AU" sz="2000" b="1" dirty="0" smtClean="0">
                <a:latin typeface="Arial" pitchFamily="34" charset="0"/>
                <a:cs typeface="Arial" pitchFamily="34" charset="0"/>
              </a:rPr>
              <a:t>i. Types 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of Energy Resources: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AU" sz="2000" dirty="0">
                <a:latin typeface="Arial" pitchFamily="34" charset="0"/>
                <a:cs typeface="Arial" pitchFamily="34" charset="0"/>
              </a:rPr>
              <a:t>Oil, Natural Gas, Coal, Atomic energy (Fossil fuel resources</a:t>
            </a:r>
            <a:r>
              <a:rPr lang="en-AU" sz="2000" dirty="0" smtClean="0">
                <a:latin typeface="Arial" pitchFamily="34" charset="0"/>
                <a:cs typeface="Arial" pitchFamily="34" charset="0"/>
              </a:rPr>
              <a:t>)-Conventional resources  </a:t>
            </a:r>
            <a:endParaRPr lang="en-AU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AU" sz="2000" dirty="0">
                <a:latin typeface="Arial" pitchFamily="34" charset="0"/>
                <a:cs typeface="Arial" pitchFamily="34" charset="0"/>
              </a:rPr>
              <a:t>Solar, Hydro, wind, hot water/spring, Biomass (RE Resources)</a:t>
            </a:r>
          </a:p>
        </p:txBody>
      </p:sp>
    </p:spTree>
    <p:extLst>
      <p:ext uri="{BB962C8B-B14F-4D97-AF65-F5344CB8AC3E}">
        <p14:creationId xmlns:p14="http://schemas.microsoft.com/office/powerpoint/2010/main" val="290515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164" y="152400"/>
            <a:ext cx="11083636" cy="688109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EEPS                                                        Cont.….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982" y="711201"/>
            <a:ext cx="11637818" cy="584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ii. Types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Energy conversions Techniques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Classified as: Conventional and non-conventional  as given in Table [1].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Table 1. Energy conversion Techniques. Url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https://unacademy.com/content/upsc/study-material/environment/conventional-and-non-conventional-sources-of-energy/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610800"/>
              </p:ext>
            </p:extLst>
          </p:nvPr>
        </p:nvGraphicFramePr>
        <p:xfrm>
          <a:off x="600364" y="2207490"/>
          <a:ext cx="9485745" cy="3617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1915"/>
                <a:gridCol w="3161915"/>
                <a:gridCol w="3161915"/>
              </a:tblGrid>
              <a:tr h="390662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Conventional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Non-conventional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55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Conventional  non-RE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Conventional RE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1. Solar energy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843327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1. Mostly fossil fuels found under the ground;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Mostly non-fossil fuels found above the ground;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2. Wind energy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5506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a. Coal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a.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Fire-wood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3. Hydropower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5506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b.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Oil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b.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Cattle dung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4.  Nuclear energy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5506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c. Natural gas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c.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Vegetable-wastes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5. Geothermal energy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5506"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d. Wood- charcoal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6. Bio-gas 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  <a:tr h="390662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7. Tidal Energy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/>
                </a:tc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3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ltGray">
          <a:xfrm>
            <a:off x="240144" y="1085014"/>
            <a:ext cx="11951855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bulk electrical energy is transmitted via this power system component from the generation stations where it is created to the primary load centers.</a:t>
            </a:r>
          </a:p>
          <a:p>
            <a:pPr algn="just">
              <a:lnSpc>
                <a:spcPct val="200000"/>
              </a:lnSpc>
              <a:tabLst>
                <a:tab pos="171450" algn="l"/>
                <a:tab pos="628650" algn="l"/>
              </a:tabLst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The components of the transmission system are: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Step-up and step-down substations.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Transmission Lines (Overhead or underground )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Insulators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Ground wires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71450" algn="l"/>
                <a:tab pos="628650" algn="l"/>
              </a:tabLst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Mechanical structures </a:t>
            </a:r>
            <a:endParaRPr lang="en-AU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40145" y="152401"/>
            <a:ext cx="10799087" cy="651163"/>
          </a:xfrm>
          <a:prstGeom prst="rect">
            <a:avLst/>
          </a:prstGeom>
        </p:spPr>
        <p:txBody>
          <a:bodyPr/>
          <a:lstStyle/>
          <a:p>
            <a:pPr lvl="3" algn="ctr">
              <a:tabLst>
                <a:tab pos="171450" algn="l"/>
                <a:tab pos="628650" algn="l"/>
              </a:tabLst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en-AU" altLang="en-US" sz="3000" b="1" dirty="0">
                <a:latin typeface="Arial" pitchFamily="34" charset="0"/>
                <a:cs typeface="Arial" pitchFamily="34" charset="0"/>
              </a:rPr>
              <a:t>Transmission </a:t>
            </a: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Systems(TSs)</a:t>
            </a:r>
            <a:endParaRPr lang="en-AU" alt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31" y="655782"/>
            <a:ext cx="11868724" cy="59851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3.1 Characteristic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and operation of Transmission lines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Since transmission lines are often run with a balanced three-phase load, phase-by-phase analysis is possible.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transmission line can be thought of as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two-port network on a phase-by-phase basis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voltage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current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the sending end are connected to the voltage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current I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the receiving end by the use of ABCD constants, as follows: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lines are divided into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categories based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the voltage levels and distance coverage they cover: </a:t>
            </a:r>
            <a:r>
              <a:rPr lang="en-US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short, medium, and long.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84731" y="131618"/>
            <a:ext cx="10799087" cy="651163"/>
          </a:xfrm>
          <a:prstGeom prst="rect">
            <a:avLst/>
          </a:prstGeom>
        </p:spPr>
        <p:txBody>
          <a:bodyPr/>
          <a:lstStyle/>
          <a:p>
            <a:pPr lvl="3" algn="ctr">
              <a:tabLst>
                <a:tab pos="171450" algn="l"/>
                <a:tab pos="628650" algn="l"/>
              </a:tabLst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endParaRPr lang="en-AU" altLang="en-US" sz="30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9504970"/>
              </p:ext>
            </p:extLst>
          </p:nvPr>
        </p:nvGraphicFramePr>
        <p:xfrm>
          <a:off x="1117600" y="3652981"/>
          <a:ext cx="701964" cy="999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7" name="Equation" r:id="rId3" imgW="342751" imgH="482391" progId="Equation.3">
                  <p:embed/>
                </p:oleObj>
              </mc:Choice>
              <mc:Fallback>
                <p:oleObj name="Equation" r:id="rId3" imgW="342751" imgH="482391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600" y="3652981"/>
                        <a:ext cx="701964" cy="9990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3867309"/>
              </p:ext>
            </p:extLst>
          </p:nvPr>
        </p:nvGraphicFramePr>
        <p:xfrm>
          <a:off x="1908031" y="3713163"/>
          <a:ext cx="137795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8" name="Equation" r:id="rId5" imgW="761760" imgH="469800" progId="Equation.3">
                  <p:embed/>
                </p:oleObj>
              </mc:Choice>
              <mc:Fallback>
                <p:oleObj name="Equation" r:id="rId5" imgW="761760" imgH="469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031" y="3713163"/>
                        <a:ext cx="1377950" cy="849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94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4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291" y="193964"/>
            <a:ext cx="11499273" cy="563418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09601"/>
            <a:ext cx="11998036" cy="6248399"/>
          </a:xfrm>
        </p:spPr>
        <p:txBody>
          <a:bodyPr>
            <a:normAutofit/>
          </a:bodyPr>
          <a:lstStyle/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Short transmission 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short transmission line has an operating voltage of less than 20 kV and a transmission distance of less than 80 km.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the case of a short transmission line, the effects of capacitance and conductance may be neglected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that is left to consider are the series resistance and inductance.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While resistance and inductance are dispersed along the length of a line in reality, for short lines, the resistance and inductance are believed to be aggregated at a single location as presented in Fig.1[2].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Short transmission line representation. </a:t>
            </a: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URL: 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https://eeebooks4u.wordpress.com/wp-content/uploads/2017/03/short_line.png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</a:pP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0" name="Picture 2" descr="https://eeebooks4u.wordpress.com/wp-content/uploads/2017/03/short_line.png?w=9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" b="16140"/>
          <a:stretch/>
        </p:blipFill>
        <p:spPr bwMode="auto">
          <a:xfrm>
            <a:off x="3278907" y="3177309"/>
            <a:ext cx="5246255" cy="199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19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28436"/>
            <a:ext cx="10744202" cy="49485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the two-port network, the medium transmission line sending and receiving end parameters are related as: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5266810"/>
              </p:ext>
            </p:extLst>
          </p:nvPr>
        </p:nvGraphicFramePr>
        <p:xfrm>
          <a:off x="1819565" y="2257281"/>
          <a:ext cx="2142896" cy="744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3" imgW="990600" imgH="457200" progId="Equation.3">
                  <p:embed/>
                </p:oleObj>
              </mc:Choice>
              <mc:Fallback>
                <p:oleObj name="Equation" r:id="rId3" imgW="9906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565" y="2257281"/>
                        <a:ext cx="2142896" cy="744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683490" y="3241965"/>
                <a:ext cx="8866909" cy="2353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𝑉𝑠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𝐼𝑠</m:t>
                          </m:r>
                        </m:e>
                      </m:mr>
                    </m:m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𝐴</m:t>
                              </m:r>
                            </m:e>
                            <m:e>
                              <m:r>
                                <a:rPr lang="en-US" sz="2000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mr>
                          <m:mr>
                            <m:e>
                              <m:r>
                                <a:rPr lang="en-US" sz="2000" b="0" i="1" smtClean="0">
                                  <a:latin typeface="Cambria Math"/>
                                </a:rPr>
                                <m:t>𝐶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𝐷</m:t>
                              </m:r>
                            </m:e>
                          </m:mr>
                        </m:m>
                      </m:e>
                    </m:d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𝑉𝑟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𝐼𝑟</m:t>
                          </m:r>
                        </m:e>
                      </m:mr>
                    </m:m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eqn.(3)</a:t>
                </a:r>
              </a:p>
              <a:p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By substitution of eqn.2 in eqn.3:</a:t>
                </a:r>
              </a:p>
              <a:p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𝑉𝑠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𝐼𝑠</m:t>
                          </m:r>
                        </m:e>
                      </m:mr>
                    </m:m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𝑍</m:t>
                              </m:r>
                            </m:e>
                          </m:m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𝑉𝑟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𝐼𝑟</m:t>
                          </m:r>
                        </m:e>
                      </m:mr>
                    </m:m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eqn.(4)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490" y="3241965"/>
                <a:ext cx="8866909" cy="2353658"/>
              </a:xfrm>
              <a:prstGeom prst="rect">
                <a:avLst/>
              </a:prstGeom>
              <a:blipFill rotWithShape="1">
                <a:blip r:embed="rId5"/>
                <a:stretch>
                  <a:fillRect l="-6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0855034" cy="81713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25879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1600" y="933511"/>
            <a:ext cx="11988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Medium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medium transmission line is one that has a voltage of between 20 and 100 kilovolts and a length of 80 to 250 km.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necessary to take the capacitance effects into consideration.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a result, all admissions are combined at the sending, receiving, or center ends. 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Approximate line performance calculations have been performed using several different localized capacitance techniques.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following techniques are employed more frequently presented in Figs. 2&amp;3, respectively: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Nominal T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nominal π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2264" y="221673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23347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circuitglobe.com/wp-content/uploads/2016/05/t2-model-compress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3985" r="1546" b="21186"/>
          <a:stretch/>
        </p:blipFill>
        <p:spPr bwMode="auto">
          <a:xfrm>
            <a:off x="2455157" y="1426823"/>
            <a:ext cx="6417304" cy="192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6897" y="3354914"/>
            <a:ext cx="88513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2: Nominal T-method Short Transmission line.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hlinkClick r:id="rId4"/>
              </a:rPr>
              <a:t>url:https://circuitglobe.com/wp-content/uploads/2016/05/t2-model-compressor.jpg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897" y="4278244"/>
            <a:ext cx="4876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ABCD parameter is calculated as;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62264" y="221673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  <p:sp>
        <p:nvSpPr>
          <p:cNvPr id="6" name="Rectangle 5"/>
          <p:cNvSpPr/>
          <p:nvPr/>
        </p:nvSpPr>
        <p:spPr>
          <a:xfrm>
            <a:off x="874510" y="4694715"/>
            <a:ext cx="106524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the mid-point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eqn.(5)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231159"/>
              </p:ext>
            </p:extLst>
          </p:nvPr>
        </p:nvGraphicFramePr>
        <p:xfrm>
          <a:off x="1496290" y="5187189"/>
          <a:ext cx="2074872" cy="69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5" imgW="888840" imgH="393480" progId="Equation.3">
                  <p:embed/>
                </p:oleObj>
              </mc:Choice>
              <mc:Fallback>
                <p:oleObj name="Equation" r:id="rId5" imgW="88884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6290" y="5187189"/>
                        <a:ext cx="2074872" cy="69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909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990600"/>
            <a:ext cx="11074400" cy="51355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capacitor,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eqn.(6)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sending-end current and Voltage are given by: 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eqn.(7)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4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7301178"/>
              </p:ext>
            </p:extLst>
          </p:nvPr>
        </p:nvGraphicFramePr>
        <p:xfrm>
          <a:off x="1219199" y="1916546"/>
          <a:ext cx="1958109" cy="51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1" name="Equation" r:id="rId3" imgW="660400" imgH="228600" progId="Equation.3">
                  <p:embed/>
                </p:oleObj>
              </mc:Choice>
              <mc:Fallback>
                <p:oleObj name="Equation" r:id="rId3" imgW="660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199" y="1916546"/>
                        <a:ext cx="1958109" cy="5118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624831"/>
              </p:ext>
            </p:extLst>
          </p:nvPr>
        </p:nvGraphicFramePr>
        <p:xfrm>
          <a:off x="1029179" y="3158837"/>
          <a:ext cx="3939985" cy="1763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2" name="Equation" r:id="rId5" imgW="1168200" imgH="1269720" progId="Equation.3">
                  <p:embed/>
                </p:oleObj>
              </mc:Choice>
              <mc:Fallback>
                <p:oleObj name="Equation" r:id="rId5" imgW="1168200" imgH="1269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9179" y="3158837"/>
                        <a:ext cx="3939985" cy="1763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482775"/>
              </p:ext>
            </p:extLst>
          </p:nvPr>
        </p:nvGraphicFramePr>
        <p:xfrm>
          <a:off x="1045682" y="5080001"/>
          <a:ext cx="2686003" cy="981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3" name="Equation" r:id="rId7" imgW="1650960" imgH="799920" progId="Equation.3">
                  <p:embed/>
                </p:oleObj>
              </mc:Choice>
              <mc:Fallback>
                <p:oleObj name="Equation" r:id="rId7" imgW="1650960" imgH="799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5682" y="5080001"/>
                        <a:ext cx="2686003" cy="9810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562264" y="221673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2633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365" y="807893"/>
            <a:ext cx="12099635" cy="185910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Nominal </a:t>
            </a:r>
            <a:r>
              <a:rPr lang="el-GR" sz="2000" b="1" dirty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method.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According to this strategy, the complete resistance and inductive reactance are concentrated at the center of the line, while half of the total line capacitance is focused at each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presented in Fig.3[3].</a:t>
            </a:r>
          </a:p>
        </p:txBody>
      </p:sp>
      <p:pic>
        <p:nvPicPr>
          <p:cNvPr id="96258" name="Picture 2" descr="https://circuitglobe.com/wp-content/uploads/2016/05/pi-model-medium-lin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" b="22150"/>
          <a:stretch/>
        </p:blipFill>
        <p:spPr bwMode="auto">
          <a:xfrm>
            <a:off x="1865745" y="2286000"/>
            <a:ext cx="4876800" cy="143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4731" y="3886201"/>
            <a:ext cx="119056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Nominal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 medium transmission line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dirty="0">
                <a:latin typeface="Arial" pitchFamily="34" charset="0"/>
                <a:cs typeface="Arial" pitchFamily="34" charset="0"/>
              </a:rPr>
              <a:t>:  </a:t>
            </a:r>
            <a:r>
              <a:rPr lang="en-US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circuitglobe.com/wp-content/uploads/2016/05/pi-model-medium-line.jpg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the same procedures, the sending end voltage and current are given by:</a:t>
            </a: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eqn.(9)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eqn.(10)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5049366"/>
              </p:ext>
            </p:extLst>
          </p:nvPr>
        </p:nvGraphicFramePr>
        <p:xfrm>
          <a:off x="1524000" y="5029201"/>
          <a:ext cx="2586182" cy="5759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Equation" r:id="rId5" imgW="1333500" imgH="393700" progId="Equation.3">
                  <p:embed/>
                </p:oleObj>
              </mc:Choice>
              <mc:Fallback>
                <p:oleObj name="Equation" r:id="rId5" imgW="13335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5029201"/>
                        <a:ext cx="2586182" cy="5759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2517982"/>
              </p:ext>
            </p:extLst>
          </p:nvPr>
        </p:nvGraphicFramePr>
        <p:xfrm>
          <a:off x="1422400" y="5615387"/>
          <a:ext cx="3202752" cy="536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3" name="Equation" r:id="rId7" imgW="1892300" imgH="419100" progId="Equation.3">
                  <p:embed/>
                </p:oleObj>
              </mc:Choice>
              <mc:Fallback>
                <p:oleObj name="Equation" r:id="rId7" imgW="18923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0" y="5615387"/>
                        <a:ext cx="3202752" cy="53603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562264" y="221673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912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9" y="376239"/>
            <a:ext cx="11859491" cy="632936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Long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lines that span more than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250 km (150 miles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are considered lengthy.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approximation of the shunt admittance by two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constant capacitors at each end 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is insufficiently accurate for long lines.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Rather, the series impedance and the shunt capacitance need to be thought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dispersed quantities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 differential equations of the line should be solved to determine the voltages and currents on it.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On the other hand, a long transmission line can be modeled as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π model with modified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shunt admittance Y' and series impedance Z', and calculations can be done on that model using ABCD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constants for Fig.4.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23718" y="83128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04583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31" y="785090"/>
            <a:ext cx="12007269" cy="6072909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series impedance and shunt admittance adjusted values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Long transmission line representation.</a:t>
            </a:r>
          </a:p>
          <a:p>
            <a:pPr algn="ctr">
              <a:buNone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www.myelectrical2015.com/2022/04/abcd-parameters-of-long-transmission.html#google_vignette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eqn.(11)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Z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series impedance of the line; Y is the shunt admittance of the line; d is the length of the line;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γ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propagation constant of the line: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eqn.(12)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7282" name="Picture 2" descr="https://blogger.googleusercontent.com/img/b/R29vZ2xl/AVvXsEipV_j2VN7ME5a40A9GtvM1unhKHIerrC_yHlHKZv5HzFf17conXvVwTmdmjbFHo63VrXLoce92tZPfamhE4IjC7d3Md74XarBor5hyhzGTmrNi33_eFZPyuBWwAGNaLUnuOZW_K5g1y0S8e0ox9kyqCrsLjzxaVrIrXovmau_GlKbi4aWTghHSIFfc/s2225/long%20transmission%20line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4" b="22336"/>
          <a:stretch/>
        </p:blipFill>
        <p:spPr bwMode="auto">
          <a:xfrm>
            <a:off x="3468253" y="1341583"/>
            <a:ext cx="4978400" cy="160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992930"/>
              </p:ext>
            </p:extLst>
          </p:nvPr>
        </p:nvGraphicFramePr>
        <p:xfrm>
          <a:off x="1016000" y="3786910"/>
          <a:ext cx="1930400" cy="109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6" name="Equation" r:id="rId5" imgW="1143000" imgH="863280" progId="Equation.3">
                  <p:embed/>
                </p:oleObj>
              </mc:Choice>
              <mc:Fallback>
                <p:oleObj name="Equation" r:id="rId5" imgW="1143000" imgH="863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0" y="3786910"/>
                        <a:ext cx="1930400" cy="10913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081007"/>
              </p:ext>
            </p:extLst>
          </p:nvPr>
        </p:nvGraphicFramePr>
        <p:xfrm>
          <a:off x="1246909" y="5867401"/>
          <a:ext cx="1209964" cy="396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7" name="Equation" r:id="rId7" imgW="583947" imgH="253890" progId="Equation.3">
                  <p:embed/>
                </p:oleObj>
              </mc:Choice>
              <mc:Fallback>
                <p:oleObj name="Equation" r:id="rId7" imgW="58394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6909" y="5867401"/>
                        <a:ext cx="1209964" cy="396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23718" y="83128"/>
            <a:ext cx="11067471" cy="49876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01312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12192000" cy="6096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z is the series impedance per km and y is the shunt admittance per km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γd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decreases,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ratios tend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1.0, transforming the model into a medium-length line model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long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line, the ABCD constants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2307842"/>
              </p:ext>
            </p:extLst>
          </p:nvPr>
        </p:nvGraphicFramePr>
        <p:xfrm>
          <a:off x="1182255" y="2752436"/>
          <a:ext cx="3435162" cy="233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9" name="Equation" r:id="rId3" imgW="1041400" imgH="1511300" progId="Equation.3">
                  <p:embed/>
                </p:oleObj>
              </mc:Choice>
              <mc:Fallback>
                <p:oleObj name="Equation" r:id="rId3" imgW="1041400" imgH="151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255" y="2752436"/>
                        <a:ext cx="3435162" cy="2336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5245" y="101601"/>
            <a:ext cx="11067471" cy="5862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TSs                                                            Cont.….</a:t>
            </a:r>
            <a:br>
              <a:rPr lang="en-AU" alt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1961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ltGray">
          <a:xfrm>
            <a:off x="64655" y="987046"/>
            <a:ext cx="12016509" cy="576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342900" lvl="3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distribution system gives out the energy from the medium voltage 	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substations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to customers’ location. It is composed of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AU" altLang="en-US" sz="2000" dirty="0">
              <a:latin typeface="Arial" pitchFamily="34" charset="0"/>
              <a:cs typeface="Arial" pitchFamily="34" charset="0"/>
            </a:endParaRPr>
          </a:p>
          <a:p>
            <a:pPr marL="0" lvl="2" indent="457200" algn="just">
              <a:lnSpc>
                <a:spcPct val="200000"/>
              </a:lnSpc>
              <a:buFontTx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Medium Voltage (MV) lines (33kV, 15 kV)</a:t>
            </a:r>
          </a:p>
          <a:p>
            <a:pPr marL="0" lvl="2" indent="457200" algn="just">
              <a:lnSpc>
                <a:spcPct val="200000"/>
              </a:lnSpc>
              <a:buFontTx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MV/LV transformer substations (33/15/ kV to 400/380/220 V)</a:t>
            </a:r>
          </a:p>
          <a:p>
            <a:pPr marL="0" lvl="2" indent="457200" algn="just">
              <a:lnSpc>
                <a:spcPct val="200000"/>
              </a:lnSpc>
              <a:buFontTx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Distribution lines (33/15 kV, 380 V 3-phase and 220 v single 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phase</a:t>
            </a:r>
          </a:p>
          <a:p>
            <a:pPr marL="0" lvl="2" algn="just">
              <a:lnSpc>
                <a:spcPct val="200000"/>
              </a:lnSpc>
              <a:tabLst>
                <a:tab pos="114300" algn="l"/>
                <a:tab pos="685800" algn="l"/>
              </a:tabLst>
            </a:pP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AU" altLang="en-US" sz="2000" b="1" dirty="0">
                <a:latin typeface="Arial" pitchFamily="34" charset="0"/>
                <a:cs typeface="Arial" pitchFamily="34" charset="0"/>
              </a:rPr>
              <a:t>or Energy </a:t>
            </a: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Sink:</a:t>
            </a:r>
          </a:p>
          <a:p>
            <a:pPr marL="342900" lvl="2" indent="-342900" algn="just">
              <a:lnSpc>
                <a:spcPct val="200000"/>
              </a:lnSpc>
              <a:buFont typeface="Arial" pitchFamily="34" charset="0"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AU" altLang="en-US" sz="2000" dirty="0">
                <a:latin typeface="Arial" pitchFamily="34" charset="0"/>
                <a:cs typeface="Arial" pitchFamily="34" charset="0"/>
              </a:rPr>
              <a:t>is the end equipment of the power system where the transmitted 	electrical energy is converted to other forms of useful energy. </a:t>
            </a:r>
            <a:endParaRPr lang="en-AU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lvl="2" algn="just">
              <a:lnSpc>
                <a:spcPct val="200000"/>
              </a:lnSpc>
              <a:tabLst>
                <a:tab pos="114300" algn="l"/>
                <a:tab pos="685800" algn="l"/>
              </a:tabLst>
            </a:pPr>
            <a:endParaRPr lang="en-AU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36764" y="83127"/>
            <a:ext cx="99236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 algn="ctr">
              <a:lnSpc>
                <a:spcPct val="150000"/>
              </a:lnSpc>
              <a:tabLst>
                <a:tab pos="114300" algn="l"/>
                <a:tab pos="685800" algn="l"/>
              </a:tabLst>
            </a:pPr>
            <a:r>
              <a:rPr lang="en-AU" altLang="en-US" sz="3000" b="1" dirty="0">
                <a:latin typeface="Arial" pitchFamily="34" charset="0"/>
                <a:cs typeface="Arial" pitchFamily="34" charset="0"/>
              </a:rPr>
              <a:t>4. Distribution </a:t>
            </a:r>
            <a:r>
              <a:rPr lang="en-AU" altLang="en-US" sz="3000" b="1" dirty="0" smtClean="0">
                <a:latin typeface="Arial" pitchFamily="34" charset="0"/>
                <a:cs typeface="Arial" pitchFamily="34" charset="0"/>
              </a:rPr>
              <a:t>Systems and Loads </a:t>
            </a:r>
            <a:endParaRPr lang="en-AU" alt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77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s://www.researchgate.net/publication/356265073/figure/fig1/AS:1093020892049416@1637607896433/Overview-of-latest-trends-in-power-syste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3" y="1011198"/>
            <a:ext cx="7167921" cy="459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0186" y="5708071"/>
            <a:ext cx="91788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5: Modern power network structures[4].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URL: https://www.mdpi.com/sustainability/sustainability-13-12693/article_deploy/html/images/sustainability-13-12693-g001.png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03200" y="457200"/>
            <a:ext cx="10972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2" indent="-342900" algn="just">
              <a:lnSpc>
                <a:spcPct val="150000"/>
              </a:lnSpc>
              <a:buFont typeface="Arial" pitchFamily="34" charset="0"/>
              <a:buChar char="•"/>
              <a:tabLst>
                <a:tab pos="114300" algn="l"/>
                <a:tab pos="685800" algn="l"/>
              </a:tabLst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Finally, the overall power network diagram is presented in 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Fig.5</a:t>
            </a:r>
            <a:endParaRPr lang="en-AU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9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775855" y="365126"/>
            <a:ext cx="10577947" cy="613930"/>
          </a:xfrm>
        </p:spPr>
        <p:txBody>
          <a:bodyPr>
            <a:noAutofit/>
          </a:bodyPr>
          <a:lstStyle/>
          <a:p>
            <a:pPr marL="342900" indent="-342900" algn="ctr" eaLnBrk="1" hangingPunct="1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5. Single and Three Phase Power System(STPS)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184726" y="895927"/>
            <a:ext cx="11905673" cy="5428673"/>
          </a:xfrm>
        </p:spPr>
        <p:txBody>
          <a:bodyPr>
            <a:normAutofit/>
          </a:bodyPr>
          <a:lstStyle/>
          <a:p>
            <a:pPr marL="0" lvl="2" indent="0" algn="just" eaLnBrk="1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Single Phase Circuit Components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Sources (voltage or current) 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Impedances (resistance, inductance, and capacitance)</a:t>
            </a:r>
          </a:p>
          <a:p>
            <a:pPr marL="0" indent="0" algn="just" eaLnBrk="1" hangingPunct="1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components are connected in series or in parallel, presented in Fig.6</a:t>
            </a:r>
          </a:p>
          <a:p>
            <a:pPr algn="just" eaLnBrk="1" hangingPunct="1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Figure 6. a. RL </a:t>
            </a:r>
            <a:r>
              <a:rPr lang="en-US" sz="1200" dirty="0" err="1" smtClean="0">
                <a:latin typeface="Arial" pitchFamily="34" charset="0"/>
                <a:cs typeface="Arial" pitchFamily="34" charset="0"/>
              </a:rPr>
              <a:t>ckt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url: 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cdn1.byjus.com/wp-content/uploads/2021/04/RL-Circuit-Series-Circuit.png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 b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. RL circuit Phase shift. Url: 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www.electronics-tutorials.ws/wpcontent/uploads/2013/06/acp29.gif?fit=405%2C210?fit=355,226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DCA0CF-7BD2-46C7-9695-8106C3EDD88E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99330" name="Picture 2" descr="https://cdn1.byjus.com/wp-content/uploads/2021/04/RL-Circuit-1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9" t="14655" r="16743" b="7766"/>
          <a:stretch/>
        </p:blipFill>
        <p:spPr bwMode="auto">
          <a:xfrm>
            <a:off x="1644074" y="2933701"/>
            <a:ext cx="3434706" cy="159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2" name="Picture 4" descr="https://www.electronics-tutorials.ws/wp-content/uploads/2018/05/accircuits-acp29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055" y="2993736"/>
            <a:ext cx="4424218" cy="147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267855" y="711199"/>
            <a:ext cx="11232573" cy="549637"/>
          </a:xfrm>
        </p:spPr>
        <p:txBody>
          <a:bodyPr>
            <a:normAutofit/>
          </a:bodyPr>
          <a:lstStyle/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analysis is used to know the single phase power relations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028" y="1119910"/>
            <a:ext cx="11785600" cy="5440363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Goal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analysis is to simplify the analysis of constant frequency AC systems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v(t)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=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max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 +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θ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                                                       eqn.(14)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i="1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(t)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=	 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max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 +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θ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Root Mean Square (RMS) voltage of sinusoid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eqn.(15)</a:t>
            </a:r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</p:txBody>
      </p:sp>
      <p:graphicFrame>
        <p:nvGraphicFramePr>
          <p:cNvPr id="410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975529"/>
              </p:ext>
            </p:extLst>
          </p:nvPr>
        </p:nvGraphicFramePr>
        <p:xfrm>
          <a:off x="1330036" y="3853872"/>
          <a:ext cx="4267200" cy="705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Equation" r:id="rId3" imgW="3721100" imgH="1155700" progId="Equation.DSMT4">
                  <p:embed/>
                </p:oleObj>
              </mc:Choice>
              <mc:Fallback>
                <p:oleObj name="Equation" r:id="rId3" imgW="3721100" imgH="1155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0036" y="3853872"/>
                        <a:ext cx="4267200" cy="7051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8D5C00-2504-45F4-AC92-A4471685DB4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72653" y="183142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EBAC6C-FDD5-4AE1-B600-BAE3CAAD993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66092"/>
            <a:ext cx="11074400" cy="528796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Based on  the Euler’s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identity;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eqn.(16)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Accordingly, the phase notation is rewritten as :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eqn.(17)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V is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voltage. 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r.m.s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, cosine-referenced voltage  is: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1528422"/>
              </p:ext>
            </p:extLst>
          </p:nvPr>
        </p:nvGraphicFramePr>
        <p:xfrm>
          <a:off x="1117600" y="1447800"/>
          <a:ext cx="266612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9" name="Equation" r:id="rId3" imgW="1206500" imgH="228600" progId="Equation.3">
                  <p:embed/>
                </p:oleObj>
              </mc:Choice>
              <mc:Fallback>
                <p:oleObj name="Equation" r:id="rId3" imgW="1206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600" y="1447800"/>
                        <a:ext cx="266612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8198571"/>
              </p:ext>
            </p:extLst>
          </p:nvPr>
        </p:nvGraphicFramePr>
        <p:xfrm>
          <a:off x="1366983" y="2309091"/>
          <a:ext cx="3363687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0" name="Equation" r:id="rId5" imgW="1473200" imgH="533400" progId="Equation.3">
                  <p:embed/>
                </p:oleObj>
              </mc:Choice>
              <mc:Fallback>
                <p:oleObj name="Equation" r:id="rId5" imgW="1473200" imgH="533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983" y="2309091"/>
                        <a:ext cx="3363687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8120846"/>
              </p:ext>
            </p:extLst>
          </p:nvPr>
        </p:nvGraphicFramePr>
        <p:xfrm>
          <a:off x="1256145" y="4320310"/>
          <a:ext cx="2946400" cy="1483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1" name="Equation" r:id="rId7" imgW="1548728" imgH="1040948" progId="Equation.3">
                  <p:embed/>
                </p:oleObj>
              </mc:Choice>
              <mc:Fallback>
                <p:oleObj name="Equation" r:id="rId7" imgW="1548728" imgH="104094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6145" y="4320310"/>
                        <a:ext cx="2946400" cy="1483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72653" y="183142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12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990601"/>
            <a:ext cx="10972800" cy="4525963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power, P(t) is given as;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eqn.(20)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average power is given by: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eqn.(22)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702037"/>
              </p:ext>
            </p:extLst>
          </p:nvPr>
        </p:nvGraphicFramePr>
        <p:xfrm>
          <a:off x="770508" y="1524000"/>
          <a:ext cx="493560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3" name="Equation" r:id="rId3" imgW="2844800" imgH="647700" progId="Equation.3">
                  <p:embed/>
                </p:oleObj>
              </mc:Choice>
              <mc:Fallback>
                <p:oleObj name="Equation" r:id="rId3" imgW="2844800" imgH="647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508" y="1524000"/>
                        <a:ext cx="4935607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94069"/>
              </p:ext>
            </p:extLst>
          </p:nvPr>
        </p:nvGraphicFramePr>
        <p:xfrm>
          <a:off x="1422401" y="2895600"/>
          <a:ext cx="3405641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4" name="Equation" r:id="rId5" imgW="2019300" imgH="1143000" progId="Equation.3">
                  <p:embed/>
                </p:oleObj>
              </mc:Choice>
              <mc:Fallback>
                <p:oleObj name="Equation" r:id="rId5" imgW="2019300" imgH="1143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1" y="2895600"/>
                        <a:ext cx="3405641" cy="1447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14400" y="4495800"/>
            <a:ext cx="87414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Complex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eqn.(23)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5498617"/>
              </p:ext>
            </p:extLst>
          </p:nvPr>
        </p:nvGraphicFramePr>
        <p:xfrm>
          <a:off x="1320800" y="4881750"/>
          <a:ext cx="3768637" cy="833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5" name="Equation" r:id="rId7" imgW="2324100" imgH="685800" progId="Equation.3">
                  <p:embed/>
                </p:oleObj>
              </mc:Choice>
              <mc:Fallback>
                <p:oleObj name="Equation" r:id="rId7" imgW="23241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800" y="4881750"/>
                        <a:ext cx="3768637" cy="833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609600" y="5741299"/>
            <a:ext cx="965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Where, P is real power, Q is reactive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power, 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apparent power and </a:t>
            </a:r>
            <a:r>
              <a:rPr lang="hy-AM" sz="2000" dirty="0" smtClean="0">
                <a:latin typeface="Arial" pitchFamily="34" charset="0"/>
                <a:cs typeface="Arial" pitchFamily="34" charset="0"/>
              </a:rPr>
              <a:t>Փ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factor </a:t>
            </a: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72653" y="183142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52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44562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Power flow or conservation of PF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304799" y="1043709"/>
            <a:ext cx="11711709" cy="5509491"/>
          </a:xfrm>
        </p:spPr>
        <p:txBody>
          <a:bodyPr/>
          <a:lstStyle/>
          <a:p>
            <a:pPr algn="just" eaLnBrk="1" hangingPunct="1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At every node (bus) in the system</a:t>
            </a:r>
          </a:p>
          <a:p>
            <a:pPr lvl="1" algn="just" eaLnBrk="1" hangingPunct="1">
              <a:lnSpc>
                <a:spcPct val="20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Sum of real power in the node must be zero</a:t>
            </a:r>
          </a:p>
          <a:p>
            <a:pPr lvl="1" algn="just" eaLnBrk="1" hangingPunct="1">
              <a:lnSpc>
                <a:spcPct val="20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Sum of reactive power in the node must be zero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is a direct consequence of Kirchhoff’s current law, which states that the total current at each node must be equal to zero.</a:t>
            </a:r>
          </a:p>
          <a:p>
            <a:pPr lvl="1" algn="just" eaLnBrk="1" hangingPunct="1">
              <a:lnSpc>
                <a:spcPct val="200000"/>
              </a:lnSpc>
              <a:buFont typeface="Wingdings" pitchFamily="2" charset="2"/>
              <a:buChar char="ü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Conservation of power follows since S = VI*</a:t>
            </a:r>
          </a:p>
          <a:p>
            <a:pPr>
              <a:buFont typeface="Arial" pitchFamily="34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78195A-6E28-4340-B933-A3C5F2EDA626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26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217053" y="536720"/>
            <a:ext cx="11656291" cy="5816599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b. Balanced 3 Phase (</a:t>
            </a:r>
            <a:r>
              <a:rPr lang="en-US" sz="2000" b="1" dirty="0">
                <a:latin typeface="Arial" pitchFamily="34" charset="0"/>
                <a:cs typeface="Arial" pitchFamily="34" charset="0"/>
                <a:sym typeface="Symbol" pitchFamily="18" charset="2"/>
              </a:rPr>
              <a:t>) Systems</a:t>
            </a:r>
            <a:endParaRPr 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Single </a:t>
            </a:r>
            <a:r>
              <a:rPr 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phase is used primarily only in low voltage, low power settings, such as residential and some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commercial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balanced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system which is presented in Fig.7 has :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voltage sources with equal magnitude, but with an angle shift of 120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Equal loads on each phase</a:t>
            </a:r>
          </a:p>
          <a:p>
            <a:pPr lvl="1"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Equal impedance on the lines connecting the generators to the loads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Bulk power systems are almost exclusively three phase.</a:t>
            </a:r>
          </a:p>
          <a:p>
            <a:pPr>
              <a:lnSpc>
                <a:spcPct val="200000"/>
              </a:lnSpc>
              <a:buFont typeface="Arial" pitchFamily="34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978873-C4AC-4A6A-B438-1FB24A5EC8CE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28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272950"/>
              </p:ext>
            </p:extLst>
          </p:nvPr>
        </p:nvGraphicFramePr>
        <p:xfrm>
          <a:off x="1142601" y="4329807"/>
          <a:ext cx="6032084" cy="1458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4" name="Equation" r:id="rId3" imgW="6184900" imgH="1993900" progId="">
                  <p:embed/>
                </p:oleObj>
              </mc:Choice>
              <mc:Fallback>
                <p:oleObj name="Equation" r:id="rId3" imgW="6184900" imgH="19939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2601" y="4329807"/>
                        <a:ext cx="6032084" cy="14584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218E0-BA56-4EB9-BAB2-BEE694F5279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90600"/>
            <a:ext cx="115824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,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eqn.(24)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091" y="3406477"/>
            <a:ext cx="119149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Figure 7. Balanced Three Phase system with No-Neutral current. 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5"/>
              </a:rPr>
              <a:t>ars.els-cdn.com/content/image/1-s2.0-S1364032115017025-gr5.jpg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36" name="Picture 24" descr="https://ars.els-cdn.com/content/image/3-s2.0-B9780128217245000052-f01-11-978012821724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903" y="816464"/>
            <a:ext cx="5091370" cy="249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0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11887200" cy="5486400"/>
          </a:xfrm>
        </p:spPr>
        <p:txBody>
          <a:bodyPr/>
          <a:lstStyle/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Balanced three phase system can transmit more power for same amount of wire, twice as much as single phase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Torque produced by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machines is constant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phase machines use less material for same power rating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Three phase machines start more easily than single phase machines</a:t>
            </a:r>
          </a:p>
          <a:p>
            <a:pPr>
              <a:buFont typeface="Arial" pitchFamily="34" charset="0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169FDF-FDB2-4134-9589-C350931ABDA1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37308" y="312883"/>
            <a:ext cx="10815783" cy="613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/>
            <a:r>
              <a:rPr lang="en-US" sz="3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STPS                                                        Cont.….</a:t>
            </a:r>
            <a: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sz="3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3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98764" y="152400"/>
            <a:ext cx="11083636" cy="40178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6. Per Phase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729672"/>
            <a:ext cx="12090400" cy="6248400"/>
          </a:xfrm>
        </p:spPr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phase analysis allows analysis of three phase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systems with the same effort as for a single phase system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per-phase analysis:</a:t>
            </a:r>
            <a:endParaRPr 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457200" lvl="1" indent="0" algn="just" eaLnBrk="1" hangingPunct="1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a. All loads and sources Y connected</a:t>
            </a:r>
          </a:p>
          <a:p>
            <a:pPr marL="457200" lvl="1" indent="0" algn="just" eaLnBrk="1" hangingPunct="1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b. No mutual Inductance between phases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neutrals are at the same potential</a:t>
            </a:r>
          </a:p>
          <a:p>
            <a:pPr marL="342900" lvl="1" indent="-342900"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phases are completely decoupled</a:t>
            </a:r>
          </a:p>
          <a:p>
            <a:pPr marL="342900" lvl="1" indent="-342900"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system values are the same sequence as sources.</a:t>
            </a:r>
          </a:p>
          <a:p>
            <a:pPr marL="342900" lvl="1" indent="-342900"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sequence order are phase b lags phase a and phase c lags phase b, known as “positive” sequence; </a:t>
            </a:r>
            <a:endParaRPr 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algn="just"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618302-9EC6-45EB-9B73-788D1768812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6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599" y="685801"/>
            <a:ext cx="12164292" cy="6038272"/>
          </a:xfrm>
        </p:spPr>
        <p:txBody>
          <a:bodyPr/>
          <a:lstStyle/>
          <a:p>
            <a:pPr marL="533400" indent="-533400" algn="just" eaLnBrk="1" hangingPunct="1">
              <a:lnSpc>
                <a:spcPct val="200000"/>
              </a:lnSpc>
              <a:buFont typeface="Wingdings" pitchFamily="2" charset="2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Steps for per phase analysis 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all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 load/sources to equivalent Y’s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Solve phase “a” independent of the other phases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Total system power S = 3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I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  <a:sym typeface="Symbol" pitchFamily="18" charset="2"/>
              </a:rPr>
              <a:t>a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*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If desired, phase “b” and “c” values can be determined by inspection (i.e., ±120° degree phase shifts)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If necessary, go back to original circuit to determine line-line values or internal  values.  </a:t>
            </a:r>
          </a:p>
          <a:p>
            <a:pPr marL="533400" indent="-533400" eaLnBrk="1" hangingPunct="1">
              <a:buFont typeface="Wingdings" pitchFamily="2" charset="2"/>
              <a:buAutoNum type="arabicPeriod"/>
              <a:defRPr/>
            </a:pPr>
            <a:endParaRPr lang="en-US" dirty="0" smtClean="0">
              <a:cs typeface="Times New Roman" pitchFamily="18" charset="0"/>
              <a:sym typeface="Symbol" pitchFamily="18" charset="2"/>
            </a:endParaRP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72DEE4-F9FC-4671-88AE-C7922E4FBA1D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10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101600" y="838200"/>
            <a:ext cx="11785600" cy="579120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Per Unit values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ratio of the actual value in any value to the chosen base value of the same unit is known as; per unit value, it has a unit less quantities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key problem in analyzing power systems is the large number of transformers.  </a:t>
            </a:r>
          </a:p>
          <a:p>
            <a:pPr marL="342900" lvl="1" indent="-342900"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would be very difficult to continually have to refer impedances to the different sides of the transformers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problem is avoided by a normalization of all variables.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normalization is known as per unit analysis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eqn.(25)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4483F-B62C-4EB5-8F7A-C54BD0425FD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3" name="Rectangle 3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48478"/>
              </p:ext>
            </p:extLst>
          </p:nvPr>
        </p:nvGraphicFramePr>
        <p:xfrm>
          <a:off x="1230313" y="4724400"/>
          <a:ext cx="401320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" name="Equation" r:id="rId3" imgW="1688760" imgH="393480" progId="Equation.3">
                  <p:embed/>
                </p:oleObj>
              </mc:Choice>
              <mc:Fallback>
                <p:oleObj name="Equation" r:id="rId3" imgW="1688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0313" y="4724400"/>
                        <a:ext cx="4013200" cy="706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88043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11887200" cy="62484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Referring quantities from one side of the transformer to the other side serious errors may be committed, which can be avoided using per unit system.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Voltages, currents and impedances expressed in per unit do not change when they are referred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unit impedances of electrical equipment of similar type usually lie within a narrow range, when the equipment ratings are used as base values.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Transformer connections do not affect the per unit values.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585967-BA9B-4F4E-819E-0B9362A58ED8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93864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990600"/>
            <a:ext cx="11988800" cy="5867400"/>
          </a:xfrm>
        </p:spPr>
        <p:txBody>
          <a:bodyPr/>
          <a:lstStyle/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power systems the basic quantities of importance are voltage, current, impedance and power.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all per unit calculations a base KVA or MVA and a base KV are to be chosen.</a:t>
            </a:r>
          </a:p>
          <a:p>
            <a:pPr marL="0" indent="0" algn="just">
              <a:lnSpc>
                <a:spcPct val="20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following are some of 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guide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lines for selection of base values.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Rating of the largest plant or unit for base MVA or KVA.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total capacity of a plant or system for base MVA or KVA.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Any arbitrary value.</a:t>
            </a: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D75D9F-39F7-4B54-A176-A0FC074351AE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284043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914400"/>
            <a:ext cx="11887200" cy="5867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Once the base values or reference values are chosen. the other quantities can be obtained as;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1-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if  VA base for the entire system, 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voltage base for each different voltage level,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Voltage bases are related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by transformer turns ratios.  V is phase voltage for 1-</a:t>
            </a:r>
            <a:r>
              <a:rPr lang="az-Cyrl-A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current base,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= 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impedance base, Z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 (V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/S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actual values to per unit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 back to actual as necessary</a:t>
            </a:r>
          </a:p>
          <a:p>
            <a:pPr marL="533400" indent="-533400" eaLnBrk="1" hangingPunct="1">
              <a:lnSpc>
                <a:spcPct val="150000"/>
              </a:lnSpc>
              <a:buFont typeface="Wingdings" charset="2"/>
              <a:buAutoNum type="arabicPeriod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B21D96-7821-47AD-87E5-2BF6E990E1DF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9348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1"/>
            <a:ext cx="11988800" cy="5516563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3-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VA base for the entire system, 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Pick a voltage base for each different voltage level,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Voltages are line to line.  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romanU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Calculate the current base,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B</a:t>
            </a:r>
          </a:p>
          <a:p>
            <a:pPr marL="533400" indent="-533400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533400" indent="-533400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IV. Calculate the impedance base</a:t>
            </a:r>
          </a:p>
          <a:p>
            <a:pPr>
              <a:lnSpc>
                <a:spcPct val="150000"/>
              </a:lnSpc>
              <a:buFont typeface="Arial" charset="0"/>
              <a:buNone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98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315560"/>
              </p:ext>
            </p:extLst>
          </p:nvPr>
        </p:nvGraphicFramePr>
        <p:xfrm>
          <a:off x="7620000" y="685800"/>
          <a:ext cx="69426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5" name="Equation" r:id="rId3" imgW="520700" imgH="508000" progId="Equation.DSMT4">
                  <p:embed/>
                </p:oleObj>
              </mc:Choice>
              <mc:Fallback>
                <p:oleObj name="Equation" r:id="rId3" imgW="520700" imgH="508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685800"/>
                        <a:ext cx="694267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4583427"/>
              </p:ext>
            </p:extLst>
          </p:nvPr>
        </p:nvGraphicFramePr>
        <p:xfrm>
          <a:off x="812800" y="2667001"/>
          <a:ext cx="6400800" cy="705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6" name="Equation" r:id="rId5" imgW="6235700" imgH="1079500" progId="Equation.DSMT4">
                  <p:embed/>
                </p:oleObj>
              </mc:Choice>
              <mc:Fallback>
                <p:oleObj name="Equation" r:id="rId5" imgW="6235700" imgH="1079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2667001"/>
                        <a:ext cx="6400800" cy="7053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925538"/>
              </p:ext>
            </p:extLst>
          </p:nvPr>
        </p:nvGraphicFramePr>
        <p:xfrm>
          <a:off x="711200" y="4267200"/>
          <a:ext cx="5588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7" name="Equation" r:id="rId7" imgW="4940300" imgH="1079500" progId="Equation.DSMT4">
                  <p:embed/>
                </p:oleObj>
              </mc:Choice>
              <mc:Fallback>
                <p:oleObj name="Equation" r:id="rId7" imgW="4940300" imgH="1079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4267200"/>
                        <a:ext cx="5588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936CAA-E268-490A-BD9F-EB918987E338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8147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32691"/>
            <a:ext cx="11582400" cy="6400800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Per Unit Change to Common MVA Base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Parameters for equipment are often given using power rating of equipment as the MVA base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analyze a system all per unit data must be on a common power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base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eqn.(26)</a:t>
            </a:r>
          </a:p>
          <a:p>
            <a:pPr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48133" name="Rectangle 4"/>
          <p:cNvSpPr>
            <a:spLocks noChangeArrowheads="1"/>
          </p:cNvSpPr>
          <p:nvPr/>
        </p:nvSpPr>
        <p:spPr bwMode="auto">
          <a:xfrm>
            <a:off x="92365" y="4200236"/>
            <a:ext cx="11887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A 50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MVA transformer has a leakage reactance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4%.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What is the reactance on a 100 MVA base?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DAAAD0-FECC-4EBC-8804-F701D9447BF6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4" name="Rectangle 7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0407511"/>
              </p:ext>
            </p:extLst>
          </p:nvPr>
        </p:nvGraphicFramePr>
        <p:xfrm>
          <a:off x="1266898" y="2266703"/>
          <a:ext cx="4769067" cy="1933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8" name="Equation" r:id="rId3" imgW="2425700" imgH="1308100" progId="Equation.3">
                  <p:embed/>
                </p:oleObj>
              </mc:Choice>
              <mc:Fallback>
                <p:oleObj name="Equation" r:id="rId3" imgW="2425700" imgH="1308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98" y="2266703"/>
                        <a:ext cx="4769067" cy="19335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7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178196"/>
              </p:ext>
            </p:extLst>
          </p:nvPr>
        </p:nvGraphicFramePr>
        <p:xfrm>
          <a:off x="729674" y="5165438"/>
          <a:ext cx="2770908" cy="53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9" name="Equation" r:id="rId5" imgW="1536033" imgH="393529" progId="Equation.3">
                  <p:embed/>
                </p:oleObj>
              </mc:Choice>
              <mc:Fallback>
                <p:oleObj name="Equation" r:id="rId5" imgW="1536033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674" y="5165438"/>
                        <a:ext cx="2770908" cy="5372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69455" y="184666"/>
            <a:ext cx="10972800" cy="639762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Per Phase Analysis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99665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668000" cy="9144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7. Power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F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low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nalysis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292" name="Content Placeholder 6"/>
          <p:cNvSpPr>
            <a:spLocks noGrp="1"/>
          </p:cNvSpPr>
          <p:nvPr>
            <p:ph idx="1"/>
          </p:nvPr>
        </p:nvSpPr>
        <p:spPr>
          <a:xfrm>
            <a:off x="-1" y="646544"/>
            <a:ext cx="12062691" cy="6059055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25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Power is very important for the development of any country. It has the following characteristics:</a:t>
            </a:r>
          </a:p>
          <a:p>
            <a:pPr marL="342900" indent="-342900" algn="just" eaLnBrk="1" hangingPunct="1">
              <a:lnSpc>
                <a:spcPct val="250000"/>
              </a:lnSpc>
              <a:buFont typeface="Wingdings" pitchFamily="2" charset="2"/>
              <a:buChar char="§"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It can be easily converted to and from other forms of energy.</a:t>
            </a:r>
            <a:endParaRPr lang="en-GB" alt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342900" indent="-342900" algn="just" eaLnBrk="1" hangingPunct="1">
              <a:lnSpc>
                <a:spcPct val="250000"/>
              </a:lnSpc>
              <a:buFont typeface="Wingdings" pitchFamily="2" charset="2"/>
              <a:buChar char="§"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 It can be transmitted and distributed over large area and long distance.</a:t>
            </a:r>
            <a:endParaRPr lang="en-GB" alt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342900" indent="-342900" algn="just" eaLnBrk="1" hangingPunct="1">
              <a:lnSpc>
                <a:spcPct val="250000"/>
              </a:lnSpc>
              <a:buFont typeface="Wingdings" pitchFamily="2" charset="2"/>
              <a:buChar char="§"/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It can be easily controlled</a:t>
            </a:r>
            <a:endParaRPr lang="en-GB" alt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342900" indent="-342900" algn="just" eaLnBrk="1" hangingPunct="1">
              <a:lnSpc>
                <a:spcPct val="250000"/>
              </a:lnSpc>
            </a:pP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It is economical, because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2000" dirty="0" smtClean="0">
                <a:latin typeface="Arial" pitchFamily="34" charset="0"/>
                <a:cs typeface="Arial" pitchFamily="34" charset="0"/>
              </a:rPr>
              <a:t>it can be generated in large quantities at one location and distributed to sites where the energy is needed.</a:t>
            </a:r>
          </a:p>
          <a:p>
            <a:pPr algn="just">
              <a:lnSpc>
                <a:spcPct val="2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used for planning and controlling a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system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9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D4BFC1F-694F-450B-A85C-5DF12F3A82B4}" type="slidenum">
              <a:rPr lang="en-US" altLang="en-US" smtClean="0">
                <a:solidFill>
                  <a:srgbClr val="045C75"/>
                </a:solidFill>
              </a:rPr>
              <a:pPr/>
              <a:t>37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69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203200" y="76200"/>
            <a:ext cx="11582400" cy="762000"/>
          </a:xfrm>
        </p:spPr>
        <p:txBody>
          <a:bodyPr>
            <a:normAutofit/>
          </a:bodyPr>
          <a:lstStyle/>
          <a:p>
            <a:r>
              <a:rPr lang="en-US" altLang="en-US" sz="3000" dirty="0">
                <a:latin typeface="Arial" pitchFamily="34" charset="0"/>
                <a:cs typeface="Arial" pitchFamily="34" charset="0"/>
              </a:rPr>
              <a:t>Power Flow </a:t>
            </a:r>
            <a:r>
              <a:rPr lang="en-US" altLang="en-US" sz="3000" dirty="0" smtClean="0">
                <a:latin typeface="Arial" pitchFamily="34" charset="0"/>
                <a:cs typeface="Arial" pitchFamily="34" charset="0"/>
              </a:rPr>
              <a:t>Analysis                                                           Cont.….</a:t>
            </a:r>
            <a:endParaRPr lang="en-US" altLang="en-US" sz="3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8945" y="1777664"/>
            <a:ext cx="7643147" cy="3551843"/>
          </a:xfrm>
          <a:noFill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536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E806379-C1EB-4D14-88F1-A369FD85C7AF}" type="slidenum">
              <a:rPr lang="en-US" altLang="en-US" smtClean="0">
                <a:solidFill>
                  <a:srgbClr val="045C75"/>
                </a:solidFill>
              </a:rPr>
              <a:pPr/>
              <a:t>38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000" y="762001"/>
            <a:ext cx="11379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flow analysis begins with understanding the power network stricture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as presented in Fig.8, which is drawn using power world simulator software.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51200" y="5611929"/>
            <a:ext cx="40174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8. Power Network Sample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33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80291" y="251691"/>
            <a:ext cx="10972800" cy="6858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dirty="0">
                <a:latin typeface="Arial" pitchFamily="34" charset="0"/>
                <a:cs typeface="Arial" pitchFamily="34" charset="0"/>
              </a:rPr>
              <a:t>Power Flow Analysis </a:t>
            </a:r>
            <a:r>
              <a:rPr lang="en-US" altLang="en-US" sz="30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altLang="en-US" sz="3000" dirty="0">
                <a:latin typeface="Arial" pitchFamily="34" charset="0"/>
                <a:cs typeface="Arial" pitchFamily="34" charset="0"/>
              </a:rPr>
              <a:t>Cont.….</a:t>
            </a:r>
            <a:endParaRPr lang="en-US" altLang="en-US" sz="3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6220" y="1542472"/>
            <a:ext cx="7796732" cy="3429000"/>
          </a:xfrm>
          <a:noFill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graphicFrame>
        <p:nvGraphicFramePr>
          <p:cNvPr id="1638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158313"/>
              </p:ext>
            </p:extLst>
          </p:nvPr>
        </p:nvGraphicFramePr>
        <p:xfrm>
          <a:off x="2493818" y="5171466"/>
          <a:ext cx="3679909" cy="730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1" name="Equation" r:id="rId4" imgW="1270000" imgH="457200" progId="Equation.DSMT4">
                  <p:embed/>
                </p:oleObj>
              </mc:Choice>
              <mc:Fallback>
                <p:oleObj name="Equation" r:id="rId4" imgW="12700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3818" y="5171466"/>
                        <a:ext cx="3679909" cy="7305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4484BAA-53EA-438B-822C-FADED6FB0E87}" type="slidenum">
              <a:rPr lang="en-US" altLang="en-US" smtClean="0">
                <a:solidFill>
                  <a:srgbClr val="045C75"/>
                </a:solidFill>
              </a:rPr>
              <a:pPr/>
              <a:t>39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79055" y="751291"/>
            <a:ext cx="104832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If, only bus k is considered  from Fig.8, the power flow equation is given as;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eqn.(27)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0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06400" y="152400"/>
            <a:ext cx="11176000" cy="487362"/>
          </a:xfrm>
        </p:spPr>
        <p:txBody>
          <a:bodyPr>
            <a:noAutofit/>
          </a:bodyPr>
          <a:lstStyle/>
          <a:p>
            <a:pPr marL="273050" indent="-273050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 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Cont.….</a:t>
            </a:r>
            <a:endParaRPr lang="en-US" altLang="en-US" sz="3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988800" cy="59436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Clr>
                <a:schemeClr val="accent3"/>
              </a:buClr>
              <a:buNone/>
              <a:defRPr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Significance of power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flow are: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 find out the voltage magnitude and its phase angle at each bus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 determine the active and reactive power flow in each line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each bus has four state variables: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magnitude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voltage phase angle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real power injection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reactive power injection</a:t>
            </a:r>
          </a:p>
          <a:p>
            <a:pPr marL="274320" indent="-27432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order to perform the analysis, two parameters out of four state</a:t>
            </a:r>
          </a:p>
          <a:p>
            <a:pPr marL="0" indent="0" algn="just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variables should be defined or given.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741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2DF4DF7-B7C2-41DA-A26E-44E4D2EC275A}" type="slidenum">
              <a:rPr lang="en-US" altLang="en-US" smtClean="0">
                <a:solidFill>
                  <a:srgbClr val="045C75"/>
                </a:solidFill>
              </a:rPr>
              <a:pPr/>
              <a:t>40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2162"/>
          </a:xfrm>
        </p:spPr>
        <p:txBody>
          <a:bodyPr>
            <a:normAutofit/>
          </a:bodyPr>
          <a:lstStyle/>
          <a:p>
            <a:pPr marL="273050" indent="-273050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Cont.….</a:t>
            </a:r>
            <a:endParaRPr lang="en-US" altLang="en-US" sz="3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01600" y="1066800"/>
            <a:ext cx="11988800" cy="53340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General objectives of power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flow are;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the successful operation of static power flow analysis ;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Generation must supplies demand (load) and loss.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Node voltage magnitudes must be remain close to rated values.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Generator must operates within specified real and reactive power limits.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lines  and transformers should not be overloaded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8438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FD71E90-6751-45D2-AA31-0665AC5D9E62}" type="slidenum">
              <a:rPr lang="en-US" altLang="en-US" smtClean="0">
                <a:solidFill>
                  <a:srgbClr val="045C75"/>
                </a:solidFill>
              </a:rPr>
              <a:pPr/>
              <a:t>41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1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09600" y="185442"/>
            <a:ext cx="10972800" cy="838200"/>
          </a:xfrm>
        </p:spPr>
        <p:txBody>
          <a:bodyPr>
            <a:normAutofit/>
          </a:bodyPr>
          <a:lstStyle/>
          <a:p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  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Cont.….</a:t>
            </a:r>
            <a:endParaRPr lang="en-US" altLang="en-US" sz="3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20800" y="2457510"/>
            <a:ext cx="7616869" cy="3048000"/>
          </a:xfrm>
          <a:noFill/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540621"/>
              </p:ext>
            </p:extLst>
          </p:nvPr>
        </p:nvGraphicFramePr>
        <p:xfrm>
          <a:off x="2336800" y="1752600"/>
          <a:ext cx="2032000" cy="243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8" name="Equation" r:id="rId4" imgW="838200" imgH="228600" progId="Equation.DSMT4">
                  <p:embed/>
                </p:oleObj>
              </mc:Choice>
              <mc:Fallback>
                <p:oleObj name="Equation" r:id="rId4" imgW="8382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6800" y="1752600"/>
                        <a:ext cx="2032000" cy="2438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2117712"/>
              </p:ext>
            </p:extLst>
          </p:nvPr>
        </p:nvGraphicFramePr>
        <p:xfrm>
          <a:off x="2383057" y="1379258"/>
          <a:ext cx="18288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9" name="Equation" r:id="rId6" imgW="495085" imgH="241195" progId="Equation.DSMT4">
                  <p:embed/>
                </p:oleObj>
              </mc:Choice>
              <mc:Fallback>
                <p:oleObj name="Equation" r:id="rId6" imgW="495085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3057" y="1379258"/>
                        <a:ext cx="182880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5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826F32C-332C-48AF-A091-93BF53EB0D8E}" type="slidenum">
              <a:rPr lang="en-US" altLang="en-US" smtClean="0">
                <a:solidFill>
                  <a:srgbClr val="045C75"/>
                </a:solidFill>
              </a:rPr>
              <a:pPr/>
              <a:t>42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013756"/>
            <a:ext cx="1001107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Bus Admittance matrix formulation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 It’s formulated based on eqn.28.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eqn.(28)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76335" y="2057400"/>
            <a:ext cx="104153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Considering long transmission line and  KCL at each node for Fig.9, the admittance is: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27201" y="5791200"/>
            <a:ext cx="6367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9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Single line representation of Five bus system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89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1176000" cy="868362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" t="5061" r="-199" b="11138"/>
          <a:stretch/>
        </p:blipFill>
        <p:spPr>
          <a:xfrm>
            <a:off x="1656253" y="1313443"/>
            <a:ext cx="8549929" cy="3403927"/>
          </a:xfrm>
          <a:noFill/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048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4E1BF33-8185-4CF2-BC66-75986A87338D}" type="slidenum">
              <a:rPr lang="en-US" altLang="en-US" smtClean="0">
                <a:solidFill>
                  <a:srgbClr val="045C75"/>
                </a:solidFill>
              </a:rPr>
              <a:pPr/>
              <a:t>43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2801" y="4844534"/>
            <a:ext cx="80780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10. The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model five-bus long transmission line representation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762000"/>
          </a:xfrm>
        </p:spPr>
        <p:txBody>
          <a:bodyPr>
            <a:normAutofit/>
          </a:bodyPr>
          <a:lstStyle/>
          <a:p>
            <a:r>
              <a:rPr lang="en-US" altLang="en-US" sz="3000" dirty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03199" y="914400"/>
            <a:ext cx="11859491" cy="580043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To find out the current ‘I’ flowing into bus I, </a:t>
            </a:r>
            <a:r>
              <a:rPr lang="en-US" alt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apply  KCL at each bus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 presented in Eqn.29</a:t>
            </a:r>
          </a:p>
          <a:p>
            <a:pPr>
              <a:buFont typeface="Wingdings 2" pitchFamily="18" charset="2"/>
              <a:buNone/>
            </a:pPr>
            <a:r>
              <a:rPr lang="en-US" altLang="en-US" dirty="0" smtClean="0"/>
              <a:t>                                                                               </a:t>
            </a:r>
          </a:p>
          <a:p>
            <a:pPr>
              <a:buFont typeface="Wingdings 2" pitchFamily="18" charset="2"/>
              <a:buNone/>
            </a:pPr>
            <a:endParaRPr lang="en-US" altLang="en-US" dirty="0"/>
          </a:p>
          <a:p>
            <a:pPr>
              <a:buFont typeface="Wingdings 2" pitchFamily="18" charset="2"/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eqn.(29)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graphicFrame>
        <p:nvGraphicFramePr>
          <p:cNvPr id="2150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648865"/>
              </p:ext>
            </p:extLst>
          </p:nvPr>
        </p:nvGraphicFramePr>
        <p:xfrm>
          <a:off x="812800" y="1828800"/>
          <a:ext cx="9144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2" name="Equation" r:id="rId3" imgW="2603500" imgH="228600" progId="Equation.DSMT4">
                  <p:embed/>
                </p:oleObj>
              </mc:Choice>
              <mc:Fallback>
                <p:oleObj name="Equation" r:id="rId3" imgW="26035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1828800"/>
                        <a:ext cx="9144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9537792"/>
              </p:ext>
            </p:extLst>
          </p:nvPr>
        </p:nvGraphicFramePr>
        <p:xfrm>
          <a:off x="812800" y="2438400"/>
          <a:ext cx="8940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3" name="Equation" r:id="rId5" imgW="3797300" imgH="228600" progId="Equation.DSMT4">
                  <p:embed/>
                </p:oleObj>
              </mc:Choice>
              <mc:Fallback>
                <p:oleObj name="Equation" r:id="rId5" imgW="37973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2438400"/>
                        <a:ext cx="8940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6214219"/>
              </p:ext>
            </p:extLst>
          </p:nvPr>
        </p:nvGraphicFramePr>
        <p:xfrm>
          <a:off x="812800" y="3048000"/>
          <a:ext cx="8737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4" name="Equation" r:id="rId7" imgW="3771900" imgH="228600" progId="Equation.DSMT4">
                  <p:embed/>
                </p:oleObj>
              </mc:Choice>
              <mc:Fallback>
                <p:oleObj name="Equation" r:id="rId7" imgW="37719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3048000"/>
                        <a:ext cx="8737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794614"/>
              </p:ext>
            </p:extLst>
          </p:nvPr>
        </p:nvGraphicFramePr>
        <p:xfrm>
          <a:off x="812800" y="3733800"/>
          <a:ext cx="7823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5" name="Equation" r:id="rId9" imgW="2705100" imgH="228600" progId="Equation.DSMT4">
                  <p:embed/>
                </p:oleObj>
              </mc:Choice>
              <mc:Fallback>
                <p:oleObj name="Equation" r:id="rId9" imgW="27051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3733800"/>
                        <a:ext cx="78232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206770C-7D51-421C-AA2C-D0B595FCA0E6}" type="slidenum">
              <a:rPr lang="en-US" altLang="en-US" smtClean="0">
                <a:solidFill>
                  <a:srgbClr val="045C75"/>
                </a:solidFill>
              </a:rPr>
              <a:pPr/>
              <a:t>44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40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508000" y="430901"/>
            <a:ext cx="10972800" cy="66675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Cont.….</a:t>
            </a:r>
            <a:endParaRPr lang="en-US" altLang="en-US" sz="3000" b="1" dirty="0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406400" y="1485106"/>
            <a:ext cx="10972800" cy="4389438"/>
          </a:xfrm>
        </p:spPr>
        <p:txBody>
          <a:bodyPr/>
          <a:lstStyle/>
          <a:p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current I in matrix and Y bus matrix forms are  given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 eqn.30 and eqn.31, respectively. ;</a:t>
            </a:r>
          </a:p>
          <a:p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eqn.(30)</a:t>
            </a:r>
          </a:p>
          <a:p>
            <a:pPr marL="0" indent="0"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eqn.(31)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253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C8B8F43-0A6F-46F5-949A-248AC5311F2F}" type="slidenum">
              <a:rPr lang="en-US" altLang="en-US" smtClean="0">
                <a:solidFill>
                  <a:srgbClr val="045C75"/>
                </a:solidFill>
              </a:rPr>
              <a:pPr/>
              <a:t>45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graphicFrame>
        <p:nvGraphicFramePr>
          <p:cNvPr id="2253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429282"/>
              </p:ext>
            </p:extLst>
          </p:nvPr>
        </p:nvGraphicFramePr>
        <p:xfrm>
          <a:off x="3251200" y="2211121"/>
          <a:ext cx="567267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8" name="Equation" r:id="rId3" imgW="330057" imgH="939392" progId="Equation.3">
                  <p:embed/>
                </p:oleObj>
              </mc:Choice>
              <mc:Fallback>
                <p:oleObj name="Equation" r:id="rId3" imgW="330057" imgH="93939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2211121"/>
                        <a:ext cx="567267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866174"/>
              </p:ext>
            </p:extLst>
          </p:nvPr>
        </p:nvGraphicFramePr>
        <p:xfrm>
          <a:off x="3962401" y="2203451"/>
          <a:ext cx="2800351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9" name="Equation" r:id="rId5" imgW="1536700" imgH="914400" progId="Equation.3">
                  <p:embed/>
                </p:oleObj>
              </mc:Choice>
              <mc:Fallback>
                <p:oleObj name="Equation" r:id="rId5" imgW="153670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1" y="2203451"/>
                        <a:ext cx="2800351" cy="124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391776"/>
              </p:ext>
            </p:extLst>
          </p:nvPr>
        </p:nvGraphicFramePr>
        <p:xfrm>
          <a:off x="6908800" y="2209801"/>
          <a:ext cx="423333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0" name="Equation" r:id="rId7" imgW="266584" imgH="914003" progId="Equation.3">
                  <p:embed/>
                </p:oleObj>
              </mc:Choice>
              <mc:Fallback>
                <p:oleObj name="Equation" r:id="rId7" imgW="266584" imgH="91400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209801"/>
                        <a:ext cx="423333" cy="108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712451"/>
              </p:ext>
            </p:extLst>
          </p:nvPr>
        </p:nvGraphicFramePr>
        <p:xfrm>
          <a:off x="2844800" y="4910517"/>
          <a:ext cx="3302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1" name="Equation" r:id="rId9" imgW="139579" imgH="164957" progId="Equation.3">
                  <p:embed/>
                </p:oleObj>
              </mc:Choice>
              <mc:Fallback>
                <p:oleObj name="Equation" r:id="rId9" imgW="139579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4800" y="4910517"/>
                        <a:ext cx="3302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2820503"/>
              </p:ext>
            </p:extLst>
          </p:nvPr>
        </p:nvGraphicFramePr>
        <p:xfrm>
          <a:off x="3860800" y="4348767"/>
          <a:ext cx="2844800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2" name="Equation" r:id="rId11" imgW="1320800" imgH="914400" progId="Equation.3">
                  <p:embed/>
                </p:oleObj>
              </mc:Choice>
              <mc:Fallback>
                <p:oleObj name="Equation" r:id="rId11" imgW="132080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0800" y="4348767"/>
                        <a:ext cx="2844800" cy="1479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0" name="Rectangle 1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1" name="Rectangle 17"/>
          <p:cNvSpPr>
            <a:spLocks noChangeArrowheads="1"/>
          </p:cNvSpPr>
          <p:nvPr/>
        </p:nvSpPr>
        <p:spPr bwMode="auto">
          <a:xfrm>
            <a:off x="0" y="1263020"/>
            <a:ext cx="24878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lang="en-US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2" name="Rectangle 18"/>
          <p:cNvSpPr>
            <a:spLocks noChangeArrowheads="1"/>
          </p:cNvSpPr>
          <p:nvPr/>
        </p:nvSpPr>
        <p:spPr bwMode="auto">
          <a:xfrm>
            <a:off x="0" y="21235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3" name="Rectangle 19"/>
          <p:cNvSpPr>
            <a:spLocks noChangeArrowheads="1"/>
          </p:cNvSpPr>
          <p:nvPr/>
        </p:nvSpPr>
        <p:spPr bwMode="auto">
          <a:xfrm>
            <a:off x="0" y="32665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4" name="Rectangle 20"/>
          <p:cNvSpPr>
            <a:spLocks noChangeArrowheads="1"/>
          </p:cNvSpPr>
          <p:nvPr/>
        </p:nvSpPr>
        <p:spPr bwMode="auto">
          <a:xfrm>
            <a:off x="0" y="41650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5" name="Rectangle 21"/>
          <p:cNvSpPr>
            <a:spLocks noChangeArrowheads="1"/>
          </p:cNvSpPr>
          <p:nvPr/>
        </p:nvSpPr>
        <p:spPr bwMode="auto">
          <a:xfrm>
            <a:off x="3352800" y="4957737"/>
            <a:ext cx="319318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11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=  </a:t>
            </a:r>
            <a:endParaRPr lang="en-US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6" name="Rectangle 2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7" name="Rectangle 2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48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0933141"/>
              </p:ext>
            </p:extLst>
          </p:nvPr>
        </p:nvGraphicFramePr>
        <p:xfrm>
          <a:off x="3352800" y="3624844"/>
          <a:ext cx="2844800" cy="6867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3" name="Equation" r:id="rId13" imgW="1371600" imgH="444500" progId="Equation.3">
                  <p:embed/>
                </p:oleObj>
              </mc:Choice>
              <mc:Fallback>
                <p:oleObj name="Equation" r:id="rId13" imgW="1371600" imgH="444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624844"/>
                        <a:ext cx="2844800" cy="6867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756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6858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785600" cy="58674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diagonal element Y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11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Y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Y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33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Y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44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 called self (driving point) admittance which is the sum of all admittances connected to the node identified   by the repeated subscripts </a:t>
            </a:r>
          </a:p>
          <a:p>
            <a:pPr marL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other admittances are called mutual (transfer) admittance of the nodes which is negative of admittances connected directly between two nodes.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Diagonal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elements of Y bus matrix is the summation of all elements connected to bus i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Off-diagonal elements of Y bus matrix is simply obtained as negative of the magnitude of admittance connected between i and j</a:t>
            </a:r>
          </a:p>
          <a:p>
            <a:pPr marL="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2355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5274112-3025-45C2-9A0B-01EB451C7906}" type="slidenum">
              <a:rPr lang="en-US" altLang="en-US" smtClean="0">
                <a:solidFill>
                  <a:srgbClr val="045C75"/>
                </a:solidFill>
              </a:rPr>
              <a:pPr/>
              <a:t>46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05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-1" y="381000"/>
            <a:ext cx="12118109" cy="647700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 Power flow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equations :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Based on the known and unknown  variables, buses can be classified as; 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Load bus: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load bus is a bus that has only loads connected to it; no generation is present.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Real power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and reactive power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are pulled from the supply at this bus.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Since generated powers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Gi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Gi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presumed to be positive,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a power balancing equation are viewed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negative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numbers.</a:t>
            </a: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pic>
        <p:nvPicPr>
          <p:cNvPr id="2662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857" y="1126836"/>
            <a:ext cx="5386272" cy="170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87AC176-3358-46E3-B5EC-79A5C91CF6EF}" type="slidenum">
              <a:rPr lang="en-US" altLang="en-US" smtClean="0">
                <a:solidFill>
                  <a:srgbClr val="045C75"/>
                </a:solidFill>
              </a:rPr>
              <a:pPr/>
              <a:t>47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858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</p:spTree>
    <p:extLst>
      <p:ext uri="{BB962C8B-B14F-4D97-AF65-F5344CB8AC3E}">
        <p14:creationId xmlns:p14="http://schemas.microsoft.com/office/powerpoint/2010/main" val="99648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C760DEE-3817-48EC-AC6B-227C99D800EF}" type="slidenum">
              <a:rPr lang="en-US" altLang="en-US" smtClean="0">
                <a:solidFill>
                  <a:srgbClr val="045C75"/>
                </a:solidFill>
              </a:rPr>
              <a:pPr/>
              <a:t>48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3964" y="544944"/>
            <a:ext cx="11998036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>
                <a:latin typeface="Arial" charset="0"/>
              </a:rPr>
              <a:t>PV or Voltage controlled bus/ generator bus: </a:t>
            </a:r>
            <a:r>
              <a:rPr lang="en-US" dirty="0">
                <a:latin typeface="Arial" charset="0"/>
              </a:rPr>
              <a:t>A voltage controlled bus is any bus in the system where the voltage magnitude can be controlled. 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FF0000"/>
                </a:solidFill>
                <a:latin typeface="Arial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real power(P) and Voltage (V) are known,</a:t>
            </a:r>
            <a:r>
              <a:rPr lang="en-US" dirty="0">
                <a:latin typeface="Arial" charset="0"/>
              </a:rPr>
              <a:t> whereas, its phase angle  and the reactive power (Q) are to be determined. 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en-US" dirty="0">
                <a:latin typeface="Arial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limits on the value of </a:t>
            </a:r>
            <a:r>
              <a:rPr lang="en-US" dirty="0">
                <a:latin typeface="Arial" charset="0"/>
              </a:rPr>
              <a:t>the reactive power are also specified. </a:t>
            </a:r>
          </a:p>
          <a:p>
            <a:pPr>
              <a:defRPr/>
            </a:pPr>
            <a:r>
              <a:rPr lang="en-US" b="1" dirty="0">
                <a:latin typeface="Arial" charset="0"/>
              </a:rPr>
              <a:t>Slack bus</a:t>
            </a:r>
            <a:r>
              <a:rPr lang="en-US" dirty="0">
                <a:latin typeface="Arial" charset="0"/>
              </a:rPr>
              <a:t>: The place where total energy balance or power mismatch is determined </a:t>
            </a:r>
            <a:r>
              <a:rPr lang="en-US" dirty="0" smtClean="0">
                <a:latin typeface="Arial" charset="0"/>
              </a:rPr>
              <a:t>using eqn. 32.</a:t>
            </a: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latin typeface="Arial" charset="0"/>
              </a:rPr>
              <a:t>                                                                                                                            </a:t>
            </a:r>
            <a:endParaRPr lang="en-US" dirty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latin typeface="Arial" charset="0"/>
              </a:rPr>
              <a:t>                                                                                                                                   eqn.(32)</a:t>
            </a:r>
            <a:endParaRPr lang="en-US" dirty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endParaRPr lang="en-US" dirty="0">
              <a:solidFill>
                <a:srgbClr val="FF0000"/>
              </a:solidFill>
              <a:latin typeface="Arial" charset="0"/>
            </a:endParaRPr>
          </a:p>
          <a:p>
            <a:pPr>
              <a:defRPr/>
            </a:pPr>
            <a:endParaRPr lang="en-US" dirty="0">
              <a:solidFill>
                <a:srgbClr val="FF0000"/>
              </a:solidFill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order to determine an unknown variables, </a:t>
            </a:r>
            <a:r>
              <a:rPr lang="en-US" altLang="en-US" dirty="0">
                <a:latin typeface="Times New Roman" pitchFamily="18" charset="0"/>
                <a:cs typeface="Times New Roman" pitchFamily="18" charset="0"/>
              </a:rPr>
              <a:t>a power flow equations is needed. Thus,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en-US" dirty="0">
                <a:latin typeface="Times New Roman" pitchFamily="18" charset="0"/>
                <a:cs typeface="Times New Roman" pitchFamily="18" charset="0"/>
              </a:rPr>
              <a:t> applying KCL at each node 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 is presented in eqn.33;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n-US" alt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eqn.(33)</a:t>
            </a:r>
            <a:endParaRPr lang="en-US" alt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§"/>
              <a:defRPr/>
            </a:pPr>
            <a:endParaRPr lang="en-US" dirty="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2765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5766015"/>
              </p:ext>
            </p:extLst>
          </p:nvPr>
        </p:nvGraphicFramePr>
        <p:xfrm>
          <a:off x="1214582" y="4792261"/>
          <a:ext cx="4483217" cy="82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5" name="Equation" r:id="rId3" imgW="1497950" imgH="533169" progId="Equation.DSMT4">
                  <p:embed/>
                </p:oleObj>
              </mc:Choice>
              <mc:Fallback>
                <p:oleObj name="Equation" r:id="rId3" imgW="1497950" imgH="53316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582" y="4792261"/>
                        <a:ext cx="4483217" cy="8234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0213017"/>
              </p:ext>
            </p:extLst>
          </p:nvPr>
        </p:nvGraphicFramePr>
        <p:xfrm>
          <a:off x="1874982" y="2315671"/>
          <a:ext cx="1764146" cy="1227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6" name="Equation" r:id="rId5" imgW="1282700" imgH="889000" progId="Equation.3">
                  <p:embed/>
                </p:oleObj>
              </mc:Choice>
              <mc:Fallback>
                <p:oleObj name="Equation" r:id="rId5" imgW="1282700" imgH="8890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982" y="2315671"/>
                        <a:ext cx="1764146" cy="12278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609600" y="0"/>
            <a:ext cx="10972800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smtClean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</p:spTree>
    <p:extLst>
      <p:ext uri="{BB962C8B-B14F-4D97-AF65-F5344CB8AC3E}">
        <p14:creationId xmlns:p14="http://schemas.microsoft.com/office/powerpoint/2010/main" val="334492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277090" y="581891"/>
            <a:ext cx="11804074" cy="61144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The complex apparent power injected to bus  ‘i’ is given as;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eqn.(34)</a:t>
            </a: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Substituting  ‘i’ in eqn.(34), 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complex power (s) is given as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eqn.(35)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Where,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Note that, the power flow is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eqn.(36)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graphicFrame>
        <p:nvGraphicFramePr>
          <p:cNvPr id="2867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5030119"/>
              </p:ext>
            </p:extLst>
          </p:nvPr>
        </p:nvGraphicFramePr>
        <p:xfrm>
          <a:off x="979055" y="3355110"/>
          <a:ext cx="2081260" cy="1170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1" name="Equation" r:id="rId3" imgW="647419" imgH="812447" progId="Equation.DSMT4">
                  <p:embed/>
                </p:oleObj>
              </mc:Choice>
              <mc:Fallback>
                <p:oleObj name="Equation" r:id="rId3" imgW="647419" imgH="81244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9055" y="3355110"/>
                        <a:ext cx="2081260" cy="11707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CD1915D-65F6-4403-A8F9-6F2D794C9355}" type="slidenum">
              <a:rPr lang="en-US" altLang="en-US" smtClean="0">
                <a:solidFill>
                  <a:srgbClr val="045C75"/>
                </a:solidFill>
              </a:rPr>
              <a:pPr/>
              <a:t>49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09600" y="0"/>
            <a:ext cx="10972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  <p:sp>
        <p:nvSpPr>
          <p:cNvPr id="2" name="Rectangle 6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9163583"/>
              </p:ext>
            </p:extLst>
          </p:nvPr>
        </p:nvGraphicFramePr>
        <p:xfrm>
          <a:off x="2170546" y="1138382"/>
          <a:ext cx="1265258" cy="755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2" name="Equation" r:id="rId5" imgW="787400" imgH="469900" progId="Equation.3">
                  <p:embed/>
                </p:oleObj>
              </mc:Choice>
              <mc:Fallback>
                <p:oleObj name="Equation" r:id="rId5" imgW="787400" imgH="469900" progId="Equation.3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0546" y="1138382"/>
                        <a:ext cx="1265258" cy="7550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7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754839"/>
              </p:ext>
            </p:extLst>
          </p:nvPr>
        </p:nvGraphicFramePr>
        <p:xfrm>
          <a:off x="1228435" y="2660072"/>
          <a:ext cx="1958111" cy="658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3" name="Equation" r:id="rId7" imgW="1320227" imgH="444307" progId="Equation.3">
                  <p:embed/>
                </p:oleObj>
              </mc:Choice>
              <mc:Fallback>
                <p:oleObj name="Equation" r:id="rId7" imgW="1320227" imgH="444307" progId="Equation.3">
                  <p:embed/>
                  <p:pic>
                    <p:nvPicPr>
                      <p:cNvPr id="0" name="Object 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8435" y="2660072"/>
                        <a:ext cx="1958111" cy="6589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7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4165734"/>
              </p:ext>
            </p:extLst>
          </p:nvPr>
        </p:nvGraphicFramePr>
        <p:xfrm>
          <a:off x="1293092" y="4893227"/>
          <a:ext cx="3158836" cy="784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4" name="Equation" r:id="rId9" imgW="1892300" imgH="469900" progId="Equation.3">
                  <p:embed/>
                </p:oleObj>
              </mc:Choice>
              <mc:Fallback>
                <p:oleObj name="Equation" r:id="rId9" imgW="1892300" imgH="469900" progId="Equation.3">
                  <p:embed/>
                  <p:pic>
                    <p:nvPicPr>
                      <p:cNvPr id="0" name="Object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3092" y="4893227"/>
                        <a:ext cx="3158836" cy="7844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18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286327" y="685800"/>
            <a:ext cx="11988800" cy="631305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Separating the real and reactive power from eqn.36,  is given as;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eqn.(37)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Font typeface="Wingdings 2" pitchFamily="18" charset="2"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Eqn.37, reveals  the polar form of the load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flow equations or static load flow equations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They are usually expressed in the following forms as mathematical models of the load flow problem.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But during  operating condition all the power system variables are not kept  constant at rated values and iterative solution is needed, considering eqn.38.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eqn.(38)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970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626E321-712D-4543-A734-6FC23FC811EB}" type="slidenum">
              <a:rPr lang="en-US" altLang="en-US" smtClean="0">
                <a:solidFill>
                  <a:srgbClr val="045C75"/>
                </a:solidFill>
              </a:rPr>
              <a:pPr/>
              <a:t>50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09600" y="0"/>
            <a:ext cx="10972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085513"/>
              </p:ext>
            </p:extLst>
          </p:nvPr>
        </p:nvGraphicFramePr>
        <p:xfrm>
          <a:off x="1265382" y="1283854"/>
          <a:ext cx="4359563" cy="1226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8" name="Equation" r:id="rId3" imgW="1905000" imgH="914400" progId="Equation.3">
                  <p:embed/>
                </p:oleObj>
              </mc:Choice>
              <mc:Fallback>
                <p:oleObj name="Equation" r:id="rId3" imgW="1905000" imgH="9144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5382" y="1283854"/>
                        <a:ext cx="4359563" cy="12260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8234248"/>
              </p:ext>
            </p:extLst>
          </p:nvPr>
        </p:nvGraphicFramePr>
        <p:xfrm>
          <a:off x="794327" y="4996871"/>
          <a:ext cx="4330689" cy="692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9" name="Equation" r:id="rId5" imgW="3035300" imgH="482600" progId="Equation.3">
                  <p:embed/>
                </p:oleObj>
              </mc:Choice>
              <mc:Fallback>
                <p:oleObj name="Equation" r:id="rId5" imgW="3035300" imgH="4826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4327" y="4996871"/>
                        <a:ext cx="4330689" cy="6927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12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85800"/>
            <a:ext cx="11887200" cy="6324600"/>
          </a:xfrm>
        </p:spPr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case of iterative techniques, the soln. is obtained in an orderly fashion starting from its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initial approximate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soln. for initial guess.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number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of steps needed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obtain real soln. depends on the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initial guess’s , problem size and the iterative technique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used.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based on the named constraints, the approximate soln. may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converge, diverge or oscillate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round-off error in this case goes on getting corrected in each step.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Commonly used iterative load flow techniques are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514350" indent="-514350" algn="just">
              <a:buFont typeface="Wingdings 2" pitchFamily="18" charset="2"/>
              <a:buAutoNum type="roman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Gauss–Seidel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method</a:t>
            </a:r>
          </a:p>
          <a:p>
            <a:pPr marL="514350" indent="-514350" algn="just">
              <a:buFont typeface="Wingdings 2" pitchFamily="18" charset="2"/>
              <a:buAutoNum type="romanLcPeriod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Newton–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Raphson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method</a:t>
            </a:r>
          </a:p>
          <a:p>
            <a:pPr marL="514350" indent="-514350" algn="just">
              <a:buFont typeface="Wingdings 2" pitchFamily="18" charset="2"/>
              <a:buAutoNum type="romanLcPeriod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decoupled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315200" y="6172201"/>
            <a:ext cx="4470400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072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26AD46A-5D1D-42D9-B587-5C053E25EF34}" type="slidenum">
              <a:rPr lang="en-US" altLang="en-US" smtClean="0">
                <a:solidFill>
                  <a:srgbClr val="045C75"/>
                </a:solidFill>
              </a:rPr>
              <a:pPr/>
              <a:t>51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0"/>
            <a:ext cx="10972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Power Flow Analysis                       Cont.….</a:t>
            </a:r>
            <a:endParaRPr lang="en-US" altLang="en-US" sz="3000" b="1" dirty="0" smtClean="0"/>
          </a:p>
        </p:txBody>
      </p:sp>
    </p:spTree>
    <p:extLst>
      <p:ext uri="{BB962C8B-B14F-4D97-AF65-F5344CB8AC3E}">
        <p14:creationId xmlns:p14="http://schemas.microsoft.com/office/powerpoint/2010/main" val="200575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27709"/>
            <a:ext cx="12090400" cy="7620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8.  Operation of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Plants(OPPs)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364" y="849746"/>
            <a:ext cx="11794836" cy="58928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Operation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Conventional Power Plants (OCPPs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):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primary characteristics of CPPs, such as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thermal or hydro generation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aid in frequency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regulation and load shifting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are output stability and controllability[5].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CPPs often have </a:t>
            </a:r>
            <a:r>
              <a:rPr lang="en-US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bulk generation and are based on fossil fuels,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both of which are bad for the environment.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They may, like a hydro plant that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ruins the local topology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occupy and have an impact on a big geographic area.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Because CPPs are located close to the raw material source, energy may be lost during transmission, leading to greater generation and further environmental pollution.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181" y="235817"/>
            <a:ext cx="10790384" cy="835602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OPPs                                                 Cont.….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034473"/>
            <a:ext cx="11988800" cy="572654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Operation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Non-Conventional Power Plants (ONCPPs)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Non-Conventional Power Plants: Non-conventional power plants utilize renewable energy sources that are naturally replenished and practically inexhaustible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CPPts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located near to grid  with reduced transmission power loss compared to CPPTs.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their intermittent characteristics compared to CPPTs needs daily operation and control aspects with respect to load variations and climate change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Specifically, their resources needs to be adjusted per seconds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10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18" y="20810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609600"/>
            <a:ext cx="11573164" cy="606829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summary, the basics of power systems is discussed in this lecture.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structure of power systems, its components and operation is well presented.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this, the three types of power transmission lines and their two-port network equation is also discussed.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 top of it, the basics of power flow analysis is also discussed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basic operation of conventional and non-conventional power plant is also mentioned.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19200"/>
            <a:ext cx="11988800" cy="5257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[1]. L., Ying; C., Yung-ho and L., Tai-Yu. ‘’Research on New and Traditional Energy Sources in OECD Countries’’.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MDPI: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Int. J. Environ. Res. Public Health. V.16(1122), 2019. doi:10.3390/ijerph16071122. 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[2]. A., Mustafa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Mahmmed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‘’ Determination and Analysis of Transmission Line Performance (Short-Medium Transmission Line)’’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 International Journal of</a:t>
            </a:r>
          </a:p>
          <a:p>
            <a:pPr marL="0" indent="0" algn="just">
              <a:buNone/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Science and Engineering Investigations.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V.6(60). PP.189-193. 2017.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[3]. P.,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Carla;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., Rafael and C.,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Eriberto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. ‘’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Experimental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design and performance for medium transmission lines using TQ NE9080 line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simulator’’. TENCON IEEE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Region 10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Conference. 2017. pp. 2347-2352.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[4].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Y., Adnan; A.,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Muhammad; S., Mustafa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etl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‘’ A Novel Machine Learning-Based Price Forecasting for Energy Management Systems’’. MDPI: Sustainability. V.13(12693). 2021.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doi.org/10.3390/su132212693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[5].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Oluleke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; Z.,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Zhenbin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; D.,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Tomislav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etl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‘’Smart grid evolution: Predictive control of distributed energy resources—A review’’.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International Journal of Electrical Power &amp; Energy Systems. V.147(108812), 2023. 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3" tooltip="Persistent link using digital object identifier"/>
              </a:rPr>
              <a:t>https://doi.org/10.1016/j.ijepes.2022.108812</a:t>
            </a:r>
            <a:endParaRPr lang="en-US" sz="2000" i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2549</TotalTime>
  <Words>4122</Words>
  <Application>Microsoft Office PowerPoint</Application>
  <PresentationFormat>Custom</PresentationFormat>
  <Paragraphs>588</Paragraphs>
  <Slides>56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8" baseType="lpstr">
      <vt:lpstr>Office 테마</vt:lpstr>
      <vt:lpstr>Equation</vt:lpstr>
      <vt:lpstr>Power Systems Operation and Control</vt:lpstr>
      <vt:lpstr>Content </vt:lpstr>
      <vt:lpstr>1. Introductions </vt:lpstr>
      <vt:lpstr>2. Elements of electric power systems</vt:lpstr>
      <vt:lpstr>EEPS                                                                       Cont.…..</vt:lpstr>
      <vt:lpstr>PowerPoint Presentation</vt:lpstr>
      <vt:lpstr>EEPS                                                        Cont.…. </vt:lpstr>
      <vt:lpstr>PowerPoint Presentation</vt:lpstr>
      <vt:lpstr>PowerPoint Presentation</vt:lpstr>
      <vt:lpstr>TSs                                                            Cont.….  </vt:lpstr>
      <vt:lpstr>TSs                                                            Cont.….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Single and Three Phase Power System(STPS) </vt:lpstr>
      <vt:lpstr>The Phasor analysis is used to know the single phase power relations</vt:lpstr>
      <vt:lpstr>PowerPoint Presentation</vt:lpstr>
      <vt:lpstr>PowerPoint Presentation</vt:lpstr>
      <vt:lpstr>Power flow or conservation of PF</vt:lpstr>
      <vt:lpstr>PowerPoint Presentation</vt:lpstr>
      <vt:lpstr>PowerPoint Presentation</vt:lpstr>
      <vt:lpstr>PowerPoint Presentation</vt:lpstr>
      <vt:lpstr>6. Per Phase Analysis</vt:lpstr>
      <vt:lpstr>Per Phase Analysis                                               Cont.…</vt:lpstr>
      <vt:lpstr>Per Phase Analysis                                               Cont.…</vt:lpstr>
      <vt:lpstr>Per Phase Analysis                                               Cont.…</vt:lpstr>
      <vt:lpstr>Per Phase Analysis                                               Cont.…</vt:lpstr>
      <vt:lpstr>Per Phase Analysis                                               Cont.…</vt:lpstr>
      <vt:lpstr>Per Phase Analysis                                               Cont.…</vt:lpstr>
      <vt:lpstr>Per Phase Analysis                                               Cont.…</vt:lpstr>
      <vt:lpstr>7. Power Flow Analysis</vt:lpstr>
      <vt:lpstr>Power Flow Analysis                                                           Cont.….</vt:lpstr>
      <vt:lpstr>Power Flow Analysis                       Cont.….</vt:lpstr>
      <vt:lpstr>Power Flow Analysis                                                 Cont.….</vt:lpstr>
      <vt:lpstr>Power Flow Analysis                                                    Cont.….</vt:lpstr>
      <vt:lpstr>Power Flow Analysis                                           Cont.….</vt:lpstr>
      <vt:lpstr>Power Flow Analysis                       Cont.….</vt:lpstr>
      <vt:lpstr>Power Flow Analysis                       Cont.….</vt:lpstr>
      <vt:lpstr>Power Flow Analysis                                        Cont.….</vt:lpstr>
      <vt:lpstr>Power Flow Analysis                       Cont.….</vt:lpstr>
      <vt:lpstr>Power Flow Analysis                       Cont.….</vt:lpstr>
      <vt:lpstr>PowerPoint Presentation</vt:lpstr>
      <vt:lpstr>PowerPoint Presentation</vt:lpstr>
      <vt:lpstr>PowerPoint Presentation</vt:lpstr>
      <vt:lpstr>PowerPoint Presentation</vt:lpstr>
      <vt:lpstr>8.  Operation of Power Plants(OPPs)</vt:lpstr>
      <vt:lpstr>OPPs                                                 Cont.….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181</cp:revision>
  <dcterms:created xsi:type="dcterms:W3CDTF">2021-04-29T04:21:21Z</dcterms:created>
  <dcterms:modified xsi:type="dcterms:W3CDTF">2024-09-17T13:22:59Z</dcterms:modified>
</cp:coreProperties>
</file>