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363" r:id="rId3"/>
    <p:sldId id="561" r:id="rId4"/>
    <p:sldId id="562" r:id="rId5"/>
    <p:sldId id="613" r:id="rId6"/>
    <p:sldId id="618" r:id="rId7"/>
    <p:sldId id="615" r:id="rId8"/>
    <p:sldId id="617" r:id="rId9"/>
    <p:sldId id="563" r:id="rId10"/>
    <p:sldId id="566" r:id="rId11"/>
    <p:sldId id="564" r:id="rId12"/>
    <p:sldId id="565" r:id="rId13"/>
    <p:sldId id="567" r:id="rId14"/>
    <p:sldId id="568" r:id="rId15"/>
    <p:sldId id="485" r:id="rId16"/>
    <p:sldId id="570" r:id="rId17"/>
    <p:sldId id="569" r:id="rId18"/>
    <p:sldId id="571" r:id="rId19"/>
    <p:sldId id="572" r:id="rId20"/>
    <p:sldId id="575" r:id="rId21"/>
    <p:sldId id="573" r:id="rId22"/>
    <p:sldId id="574" r:id="rId23"/>
    <p:sldId id="576" r:id="rId24"/>
    <p:sldId id="577" r:id="rId25"/>
    <p:sldId id="578" r:id="rId26"/>
    <p:sldId id="579" r:id="rId27"/>
    <p:sldId id="581" r:id="rId28"/>
    <p:sldId id="580" r:id="rId29"/>
    <p:sldId id="582" r:id="rId30"/>
    <p:sldId id="590" r:id="rId31"/>
    <p:sldId id="584" r:id="rId32"/>
    <p:sldId id="591" r:id="rId33"/>
    <p:sldId id="592" r:id="rId34"/>
    <p:sldId id="595" r:id="rId35"/>
    <p:sldId id="596" r:id="rId36"/>
    <p:sldId id="597" r:id="rId37"/>
    <p:sldId id="619" r:id="rId38"/>
    <p:sldId id="620" r:id="rId39"/>
    <p:sldId id="621" r:id="rId40"/>
    <p:sldId id="599" r:id="rId41"/>
    <p:sldId id="601" r:id="rId42"/>
    <p:sldId id="622" r:id="rId43"/>
    <p:sldId id="623" r:id="rId44"/>
    <p:sldId id="624" r:id="rId45"/>
    <p:sldId id="443" r:id="rId46"/>
    <p:sldId id="442" r:id="rId47"/>
    <p:sldId id="317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75" d="100"/>
          <a:sy n="75" d="100"/>
        </p:scale>
        <p:origin x="-1873" y="-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173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4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2024-09-29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1FA38B4-5812-4D91-B467-023B598F2FE9}" type="slidenum">
              <a:rPr lang="en-US" altLang="en-US" smtClean="0">
                <a:cs typeface="Arial" pitchFamily="34" charset="0"/>
              </a:rPr>
              <a:pPr/>
              <a:t>6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31061FF-EB37-4FA5-B584-D3FFD431951D}" type="slidenum">
              <a:rPr lang="en-GB" altLang="en-US" smtClean="0">
                <a:latin typeface="Calibri" pitchFamily="34" charset="0"/>
              </a:rPr>
              <a:pPr/>
              <a:t>31</a:t>
            </a:fld>
            <a:endParaRPr lang="en-GB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Times" pitchFamily="18" charset="0"/>
            </a:endParaRPr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2EB7A35-EC80-408A-8175-46E7E235AE80}" type="slidenum">
              <a:rPr lang="en-US" altLang="en-US" smtClean="0">
                <a:cs typeface="Arial" pitchFamily="34" charset="0"/>
              </a:rPr>
              <a:pPr/>
              <a:t>32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Times" pitchFamily="18" charset="0"/>
            </a:endParaRP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C79DAA6-E66E-4D4B-9D2F-588EDFD54732}" type="slidenum">
              <a:rPr lang="en-US" altLang="en-US" smtClean="0">
                <a:cs typeface="Arial" pitchFamily="34" charset="0"/>
              </a:rPr>
              <a:pPr/>
              <a:t>33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AE45C47-B430-4932-80F3-AD3B5C675DBE}" type="slidenum">
              <a:rPr lang="en-GB" altLang="en-US" smtClean="0">
                <a:latin typeface="Calibri" pitchFamily="34" charset="0"/>
              </a:rPr>
              <a:pPr/>
              <a:t>34</a:t>
            </a:fld>
            <a:endParaRPr lang="en-GB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D4260612-A7A9-4457-80F3-F099272D3E71}" type="slidenum">
              <a:rPr lang="en-GB" altLang="en-US" smtClean="0">
                <a:latin typeface="Calibri" pitchFamily="34" charset="0"/>
              </a:rPr>
              <a:pPr/>
              <a:t>35</a:t>
            </a:fld>
            <a:endParaRPr lang="en-GB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A7227120-1593-465C-9D3D-275B6D942891}" type="slidenum">
              <a:rPr lang="en-GB" altLang="en-US" smtClean="0">
                <a:latin typeface="Calibri" pitchFamily="34" charset="0"/>
              </a:rPr>
              <a:pPr/>
              <a:t>36</a:t>
            </a:fld>
            <a:endParaRPr lang="en-GB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Times" pitchFamily="18" charset="0"/>
            </a:endParaRP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BF5A2C1-11CC-4ACD-88F0-58C08D395F6D}" type="slidenum">
              <a:rPr lang="en-US" altLang="en-US" smtClean="0">
                <a:cs typeface="Arial" pitchFamily="34" charset="0"/>
              </a:rPr>
              <a:pPr/>
              <a:t>41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EF58-9B11-4489-B46C-ED6DC51182F9}" type="datetime1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2BA74-4D2F-4F5D-9750-A5B9042636C3}" type="datetime1">
              <a:rPr lang="en-US" smtClean="0"/>
              <a:t>9/29/2024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8E60-689F-43D0-A3DE-B28595FBCB06}" type="datetime1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4A8AE-D38A-4902-9C85-AB56C0574789}" type="datetime1">
              <a:rPr lang="en-US" altLang="ko-KR" smtClean="0"/>
              <a:t>9/29/2024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upload.wikimedia.org/wikipedia/commons/4/4a/Coal_fired_power_plant_diagram.svg" TargetMode="Externa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1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researchgate.net/profile/Wahyuda-Wahyuda/publication/334056151/figure/fig1/AS:832198810796032@1575423066157/The-input-output-characteristics-of-power-plant.png" TargetMode="Externa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Cenk-Andic/publication/366694235/figure/fig1/AS:11431281110770172@1672740430964/Cost-curve-of-a-power-unit-12-A-power-system-consisting-of-N-generating-units-is-shown.ppm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8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encrypted-tbn0.gstatic.com/images?q=tbn:ANd9GcT6fE3VsLSSw8kSCHkhuc-pABwdlAva0meDuQ&amp;s" TargetMode="Externa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1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2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4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9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34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1.wmf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33.wmf"/><Relationship Id="rId5" Type="http://schemas.openxmlformats.org/officeDocument/2006/relationships/image" Target="../media/image30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32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3.bin"/><Relationship Id="rId9" Type="http://schemas.openxmlformats.org/officeDocument/2006/relationships/image" Target="../media/image37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40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41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47.wmf"/><Relationship Id="rId4" Type="http://schemas.openxmlformats.org/officeDocument/2006/relationships/image" Target="../media/image44.wmf"/><Relationship Id="rId9" Type="http://schemas.openxmlformats.org/officeDocument/2006/relationships/oleObject" Target="../embeddings/oleObject35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48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51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53.w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2</a:t>
            </a:r>
          </a:p>
          <a:p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Economic 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ispatch 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(ELD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6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economic operation of power system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Economic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dispatch of thermal power plant </a:t>
            </a:r>
          </a:p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Develop the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mathematical model and different computational methods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ELD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Understand the Lambda iteration Economic Load Dispatch</a:t>
            </a: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385" y="903767"/>
            <a:ext cx="11791507" cy="58295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Load Dispatch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Economic Operation of Thermal Power Plant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EOTPP)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Economic Dispatch Problem 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Formulation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Problems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using unconstrained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minimization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Lambda-Iteration Based ED Solution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References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782" y="180399"/>
            <a:ext cx="11434618" cy="493856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3014"/>
            <a:ext cx="12192000" cy="613498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Operating power systems efficiently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important for providing affordable electricity to the customers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Especially, the costs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fuel, operators'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labor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should be minimized for efficient operations. 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new and modern generator-turbine units, specially in steam power plants  operate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more efficiently than older models, meaning they can produce more energy with less fuel.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it's crucial to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optimize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 contribution of each unit and load in the system to minimize the cost of electrical energy . 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This comprises: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Managing Load,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demand across various loads to prevent overloading and ensure efficient operation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36" y="78798"/>
            <a:ext cx="11757891" cy="456911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Cant….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93" y="508000"/>
            <a:ext cx="11903094" cy="6350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Allocating generation among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units or power plants in a way that minimizes overall operating costs while taking fuel prices and operational efficiencies into account is known as economic dispatch.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Doing Unit </a:t>
            </a:r>
            <a:r>
              <a:rPr lang="en-US" sz="2000" b="1" i="1" dirty="0">
                <a:latin typeface="Arial" pitchFamily="34" charset="0"/>
                <a:cs typeface="Arial" pitchFamily="34" charset="0"/>
              </a:rPr>
              <a:t>Commitment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Prioritizing the use of newer, more efficient units by carefully selecting which generators to turn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accordance with their efficiency and the level of demand at the time.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Checkups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Upgrading or maintaining outdated equipment on a regular basis can lower expenses and increase overall efficiency.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Integration of renewable energy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Whenever possible, utilizing renewable energy sources can assist cut fuel expenses and lessen dependency on fossil fuels.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systems can function more profitably by putting these tactics into practice, which will help both suppliers and customers while allowing them to adjust to shifting energy needs.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C4E523A-DCA3-45E2-8D29-AE5ECEFB97CE}" type="slidenum">
              <a:rPr lang="en-US" altLang="en-US">
                <a:solidFill>
                  <a:srgbClr val="FFFFFF"/>
                </a:solidFill>
              </a:rPr>
              <a:pPr/>
              <a:t>5</a:t>
            </a:fld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2489" y="122535"/>
            <a:ext cx="90165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Economic Load Dispatch (ELD)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0121" y="687955"/>
            <a:ext cx="11887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Economic Operation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systems  is the decision-making associated with the use of existing equipment to generate, transmit, and deliver energy.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common Power system elements that needs operation and control are Voltage,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Current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Energy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Frequency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Impedance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operation of power system needs proper coordination between these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devices to maintain the system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remain within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acceptable limits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this purpose, we need to use many numerical techniques and modem stochastic or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meta-heuristics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computational techniques.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6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ject 6"/>
          <p:cNvSpPr txBox="1">
            <a:spLocks noChangeArrowheads="1"/>
          </p:cNvSpPr>
          <p:nvPr/>
        </p:nvSpPr>
        <p:spPr bwMode="auto">
          <a:xfrm>
            <a:off x="265814" y="961533"/>
            <a:ext cx="11738344" cy="4344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659" rIns="0" bIns="0">
            <a:spAutoFit/>
          </a:bodyPr>
          <a:lstStyle>
            <a:lvl1pPr marL="350838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7938" indent="0" algn="just">
              <a:lnSpc>
                <a:spcPct val="150000"/>
              </a:lnSpc>
              <a:spcBef>
                <a:spcPts val="63"/>
              </a:spcBef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During operation of plants, the generators  maybe in one of the following states:</a:t>
            </a:r>
          </a:p>
          <a:p>
            <a:pPr algn="just">
              <a:lnSpc>
                <a:spcPct val="150000"/>
              </a:lnSpc>
              <a:spcBef>
                <a:spcPts val="388"/>
              </a:spcBef>
              <a:buFont typeface="Century Schoolbook" pitchFamily="18" charset="0"/>
              <a:buAutoNum type="romanL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Base supply without regulation: The output is a constant.</a:t>
            </a:r>
          </a:p>
          <a:p>
            <a:pPr algn="just">
              <a:lnSpc>
                <a:spcPct val="150000"/>
              </a:lnSpc>
              <a:spcBef>
                <a:spcPts val="388"/>
              </a:spcBef>
              <a:buFont typeface="Century Schoolbook" pitchFamily="18" charset="0"/>
              <a:buAutoNum type="romanL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Base supply with regulation: output power is regulated based on system load.</a:t>
            </a:r>
          </a:p>
          <a:p>
            <a:pPr algn="just">
              <a:lnSpc>
                <a:spcPct val="150000"/>
              </a:lnSpc>
              <a:spcBef>
                <a:spcPts val="38"/>
              </a:spcBef>
              <a:buFont typeface="Century Schoolbook" pitchFamily="18" charset="0"/>
              <a:buAutoNum type="romanL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Automatic non-economic regulation: output level changes around a base setting as area control error  changes.</a:t>
            </a:r>
          </a:p>
          <a:p>
            <a:pPr algn="just">
              <a:lnSpc>
                <a:spcPct val="150000"/>
              </a:lnSpc>
              <a:buFont typeface="Century Schoolbook" pitchFamily="18" charset="0"/>
              <a:buAutoNum type="romanL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Automatic economic regulation: output level is adjusted, with the area load and area control error,  while tracking an economic setting.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Regardless of the units operating state, it has a contribution to the  economic operation, even though its output is changed for different reasons.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67645" y="227014"/>
            <a:ext cx="105731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          Cont.…..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56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3EA02FE-0CFD-48F2-A8D6-C118A4D9DDBB}" type="slidenum">
              <a:rPr lang="en-US" altLang="en-US" smtClean="0">
                <a:solidFill>
                  <a:srgbClr val="FFFFFF"/>
                </a:solidFill>
              </a:rPr>
              <a:pPr/>
              <a:t>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0753" y="574159"/>
            <a:ext cx="11855303" cy="564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Factors influencing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optimal power generation with minimum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are;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Operating efficiency of prime mover and generator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Fuel costs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Transmission losses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most efficient generator in the system does not guarantee minimum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costs, because;</a:t>
            </a:r>
            <a:endParaRPr lang="en-US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It may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 located in an area with high fuel costs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It may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 located far from the load centers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that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results in high transmission losses</a:t>
            </a:r>
            <a:endParaRPr lang="en-US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Accordingly, the problem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is to determine generation at different plants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minimize the total operating costs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7644" y="120689"/>
            <a:ext cx="105731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            Cont.…..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1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0" y="449301"/>
            <a:ext cx="11897834" cy="452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The economic dispatch problem is defined as allocating the total demand among generating units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to  minimize the overall costs 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In addition to continuous decisions on how to allocate the demand among generating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units: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The economics of electricity generation also requires the calculation of an optimum time schedule for </a:t>
            </a:r>
            <a:r>
              <a:rPr lang="en-GB" altLang="en-US" sz="2000" i="1" dirty="0">
                <a:latin typeface="Arial" pitchFamily="34" charset="0"/>
                <a:cs typeface="Arial" pitchFamily="34" charset="0"/>
              </a:rPr>
              <a:t>the start-up and shutdown costs 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of the generating units.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Since the units’ start-up or shutdown costs can be significant, on/off scheduling decisions must be optimally coordinated with the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ELD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of the continuous generation outputs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7644" y="120689"/>
            <a:ext cx="105731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         Cont.…..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22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3" y="88034"/>
            <a:ext cx="11075565" cy="76037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Economic Operation of Thermal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ower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lant (EOTPP)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9" y="738910"/>
            <a:ext cx="11730182" cy="5438054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In analyzing the economic operation of a thermal unit comprising a boiler, turbine, and generator, input-output modeling is crucial for efficiency and cost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as presented in Fig.1.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Figure 1. Thermal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Plant Components.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 Url: </a:t>
            </a:r>
            <a:r>
              <a:rPr lang="en-US" sz="15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500" dirty="0" smtClean="0">
                <a:latin typeface="Arial" pitchFamily="34" charset="0"/>
                <a:cs typeface="Arial" pitchFamily="34" charset="0"/>
                <a:hlinkClick r:id="rId2"/>
              </a:rPr>
              <a:t>upload.wikimedia.org/wikipedia/commons/4/4a/Coal_fired_power_plant_diagram.svg</a:t>
            </a: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49506" name="Picture 2" descr="https://upload.wikimedia.org/wikipedia/commons/thumb/4/4a/Coal_fired_power_plant_diagram.svg/1200px-Coal_fired_power_plant_diagram.sv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2" t="5201"/>
          <a:stretch/>
        </p:blipFill>
        <p:spPr bwMode="auto">
          <a:xfrm>
            <a:off x="2275675" y="1791093"/>
            <a:ext cx="6020387" cy="349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593" y="76074"/>
            <a:ext cx="10816474" cy="69067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EOTPP   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916" y="659219"/>
            <a:ext cx="11632019" cy="619878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main components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hermal Power Plant Unit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Boiler: Converts fuel into steam.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Turbine: Transforms steam energy into mechanical energy.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Generator: Converts mechanical energy into electrical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Transformer and Transmission lines: electrical energy Transportation takes place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Input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Requirements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Heat Input: Measured in British thermal units (Btu/hr.) or calories (Cal/hr.), measures the amount of heat removed from a room in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hour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Fuel Cost: Expressed in USD/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accounting for the economic aspect of fuel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consumption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(coal, gas, etc.)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891" y="78799"/>
            <a:ext cx="10494820" cy="77094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EOTPP                              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2381"/>
            <a:ext cx="12191999" cy="614561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Output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Specifications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Electrical Output: Measured in kilowatts (kW) or megawatts (MW), indicating the power generated for the grid and local use.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Auxiliary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Power Needs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Auxiliary power requirements are critical and can vary between 2% to 5% of the total generation capacity. This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includes[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Boiler Feed Pumps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Fans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Condenser Circulating Water Pumps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6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90" y="829340"/>
            <a:ext cx="12016510" cy="595423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EOTPP is influenced by the following points 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Efficiency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The ratio of useful output to input (energy or cost) influences profitability.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 Balancing: Ensuring that generated power meets both grid and auxiliary demands.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Fuel Type Impact: Different fuels have varying costs and efficiencies, affecting overall output and economic viability.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Operational Flexibility: Ability to adjust to changes in load or fuel supply to optimize performance.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thermal unit's design and operation must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carefully balances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input costs with output efficiency, factoring in auxiliary power needs to ensure reliability and economic feasibility.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81891" y="78799"/>
            <a:ext cx="10494820" cy="77094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EOTPP                              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2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65126"/>
            <a:ext cx="10947402" cy="41073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EOTPP   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385" y="637952"/>
            <a:ext cx="12000615" cy="61507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For economic operation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understanding of the following three system variables are important. </a:t>
            </a:r>
          </a:p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variables.</a:t>
            </a:r>
          </a:p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variables.</a:t>
            </a:r>
          </a:p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Control variables: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Real Power (P): This is the actual power generated by the power plants, used to meet the demand. It's a controllable variable that helps maintain the system's stability.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Reactive Power (Q): This is the power that helps maintain voltage levels necessary for the proper functioning of the system.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real power, reactive power can be controlled to optimize system performance.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5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170120"/>
            <a:ext cx="10939132" cy="686929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EOTPP   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120" y="627319"/>
            <a:ext cx="11841126" cy="614561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 Disturbance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Variables (P and Q)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Demand (P and Q): The total real and reactive power demands represent uncontrolled variables affecting the system.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demands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fluctuate due to changes in load and are considered disturbances since they cannot be directly controlled by operators.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c. State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Variables (V and δ)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Voltage Magnitude (V): This indicates the voltage level at different nodes in the system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Phase Angle (δ): This is the angle difference between voltage at a bus and a reference bus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reflects the power flow and stability of the system.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Both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 and δ are influenced by the control variables (P and Q).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27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C2D24B6-9EF4-4D25-B342-EC986A9B9C7A}" type="slidenum">
              <a:rPr lang="en-US" altLang="en-US" smtClean="0">
                <a:solidFill>
                  <a:srgbClr val="FFFFFF"/>
                </a:solidFill>
              </a:rPr>
              <a:pPr/>
              <a:t>15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814" y="715573"/>
            <a:ext cx="11796877" cy="5132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EDPF involves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allocating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demands among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multiple generating units to minimize the overall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Economic Dispatch(ED) supplies the existing system demand with all operating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units and generators(power plants)  in the most economical manner.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The cost for ED involves: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cost involved for </a:t>
            </a: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installation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of these equipment can be regarded as the </a:t>
            </a: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capital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cost.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cost involved for the operation of these equipment is known as variable cost.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Further the interest incurred on capital cost can form a part of the variable cost.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variable cost also depend on the power output.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873" y="161576"/>
            <a:ext cx="104943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87" algn="ctr">
              <a:spcBef>
                <a:spcPts val="361"/>
              </a:spcBef>
              <a:defRPr/>
            </a:pP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4. Economic </a:t>
            </a:r>
            <a:r>
              <a:rPr lang="en-US" sz="3000" b="1" spc="-4" dirty="0">
                <a:latin typeface="Arial" pitchFamily="34" charset="0"/>
                <a:cs typeface="Arial" pitchFamily="34" charset="0"/>
              </a:rPr>
              <a:t>Dispatch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 Formulation (EDPF)</a:t>
            </a:r>
            <a:endParaRPr lang="en-US" sz="3000" b="1" spc="-4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47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4297A0A-6924-4980-9F6A-AA7CFB0B2AB6}" type="slidenum">
              <a:rPr lang="en-US" altLang="en-US" smtClean="0">
                <a:solidFill>
                  <a:srgbClr val="FFFFFF"/>
                </a:solidFill>
              </a:rPr>
              <a:pPr/>
              <a:t>16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36234" y="425624"/>
            <a:ext cx="1182485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Hence,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variable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or operating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cost of the </a:t>
            </a: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units must be </a:t>
            </a:r>
            <a:r>
              <a:rPr lang="en-US" altLang="en-US" sz="2000" i="1" dirty="0" smtClean="0">
                <a:latin typeface="Arial" pitchFamily="34" charset="0"/>
                <a:cs typeface="Arial" pitchFamily="34" charset="0"/>
              </a:rPr>
              <a:t>expressed </a:t>
            </a: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in terms of power output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general,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power output is directly proportional to the fuel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input as given by eqn.(1) </a:t>
            </a:r>
          </a:p>
          <a:p>
            <a:pPr algn="just">
              <a:lnSpc>
                <a:spcPct val="150000"/>
              </a:lnSpc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eqn.(1)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maximum efficiency occurs at tangent point of the output </a:t>
            </a:r>
            <a:r>
              <a:rPr lang="en-US" altLang="en-US" sz="20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en-US" altLang="en-US" sz="2000" baseline="-250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and fuel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input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Optimization Problem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Let P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be the total load demand and N is the number of generating units. Each unit generates a certain amount of power: 𝑃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,𝑃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,…,𝑃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N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goal is to find an optimal allocation of the total load P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to these N units such that the overall generation cost is minimized.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3616388"/>
              </p:ext>
            </p:extLst>
          </p:nvPr>
        </p:nvGraphicFramePr>
        <p:xfrm>
          <a:off x="864055" y="1611159"/>
          <a:ext cx="1972890" cy="665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593" name="Equation" r:id="rId3" imgW="1269449" imgH="431613" progId="Equation.3">
                  <p:embed/>
                </p:oleObj>
              </mc:Choice>
              <mc:Fallback>
                <p:oleObj name="Equation" r:id="rId3" imgW="1269449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55" y="1611159"/>
                        <a:ext cx="1972890" cy="6650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976060" y="68328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75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13712"/>
            <a:ext cx="11844669" cy="60442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Mathematically  speaking,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problem  is  to minimize  total fuel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optimization can be expressed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eqn.2.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eqn.(2)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Subject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eqn.(3)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C(Pi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cost function for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30000" dirty="0" err="1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generating unit, which typically increases with higher output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to come up with this optimization, 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necessary to know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input-output characteristics of each unit as given by;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923161"/>
              </p:ext>
            </p:extLst>
          </p:nvPr>
        </p:nvGraphicFramePr>
        <p:xfrm>
          <a:off x="875820" y="1929366"/>
          <a:ext cx="3840162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31" name="Equation" r:id="rId3" imgW="2501640" imgH="228600" progId="Equation.3">
                  <p:embed/>
                </p:oleObj>
              </mc:Choice>
              <mc:Fallback>
                <p:oleObj name="Equation" r:id="rId3" imgW="250164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5820" y="1929366"/>
                        <a:ext cx="3840162" cy="354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2370523"/>
              </p:ext>
            </p:extLst>
          </p:nvPr>
        </p:nvGraphicFramePr>
        <p:xfrm>
          <a:off x="923933" y="3162643"/>
          <a:ext cx="1892229" cy="388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32" name="Equation" r:id="rId5" imgW="1117600" imgH="228600" progId="Equation.3">
                  <p:embed/>
                </p:oleObj>
              </mc:Choice>
              <mc:Fallback>
                <p:oleObj name="Equation" r:id="rId5" imgW="11176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3933" y="3162643"/>
                        <a:ext cx="1892229" cy="3886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65470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231" y="650449"/>
            <a:ext cx="11899769" cy="611799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Input-Output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Characteristics of Units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provides the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relationship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between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input needed to generate energy as given by;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Input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to the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Turbine are: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Heat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Requirement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Represents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thermal energy supplied to the turbine for converting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water(hydro-thermal)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steam, which is measured in either Btu/hr.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/hr.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Fuel: Reflects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economic aspect of fuel consumption, considering different types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Output from the Generator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Net Electrical Power Output : the actual electricity produced by the generator after accounting for auxiliary needs, measured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kW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MW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84729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019" y="627321"/>
            <a:ext cx="11802139" cy="614112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idealized curve establishes a relationship between energy input and electrical output is presented in Fig.2[2]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Input-output curve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turbine.</a:t>
            </a: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hlinkClick r:id="rId2"/>
              </a:rPr>
              <a:t>www.researchgate.net/profile/Wahyuda-Wahyuda/publication/334056151/figure/fig1/AS:832198810796032@1575423066157/The-input-output-characteristics-of-power-plant.png</a:t>
            </a:r>
            <a:endParaRPr lang="en-US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Y-axis is the Energy input  and X-axis is electrical output.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152578" name="Picture 2" descr="https://www.researchgate.net/publication/334056151/figure/fig1/AS:832198810796032@1575423066157/The-input-output-characteristics-of-power-pla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511" y="1340542"/>
            <a:ext cx="4880307" cy="276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7716" y="185285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03203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344" y="813712"/>
            <a:ext cx="11776819" cy="589817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terms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kcal/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(or) Btu/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terms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amount of fuel, the unit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fuel/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becomes millions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/hr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 curve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includes: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Minimum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Maximum Operating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Points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Influencing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Limits: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Steam Cycle, thermal Characteristics of Materials and their operating Temperature.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Higher temperatures generally improve efficiency but also impose material constraints.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8175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813711"/>
            <a:ext cx="12078878" cy="590606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Non-Smooth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Curve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In reality, the input-output curve may exhibit irregularities due to various factors such as: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Mechanical losses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Variations in fuel quality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Changes in operating conditions (e.g., pressure, temperature)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actual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performance data can be used to create a more accurate input-output curve, which may involve: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Collecting empirical data from unit operation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Applying interpolation techniques to fill gaps in data for smoother transitions between operational points.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9232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26" y="606055"/>
            <a:ext cx="12085673" cy="602866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Cost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curve of Steam turbine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curve  is the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input per hour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multiplied with the 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 (expressed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./million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i="1" dirty="0">
                <a:latin typeface="Arial" pitchFamily="34" charset="0"/>
                <a:cs typeface="Arial" pitchFamily="34" charset="0"/>
              </a:rPr>
              <a:t>Steps to Create Cost Curves from Input-Output Curves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Identify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Input-Output Relationship: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Start with the input-output curve, which shows the relationship between the fuel input (in terms of mass or volume) and the steam output (in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or another unit).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ii.  Determine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Fuel Cost: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Obtain the cost of the fuel, typically expressed 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./million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reflects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your fuel cost per unit of energy generated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84470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60" y="733647"/>
            <a:ext cx="11908466" cy="601802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iii.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Calculate Fuel Input: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each level of steam output, determine the corresponding fuel input required (in hours)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input-output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curve.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iv.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Calculate Total Fuel Cost: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Multiply the fuel input (in hours) by the cost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fuel, which is presented in eqn.4: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eqn.(4)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Include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Fixed Costs: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Add any fixed costs associated with steam generation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lvl="1" indent="0" algn="just">
              <a:lnSpc>
                <a:spcPct val="16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e.g., maintenance, labor, overhead).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9131900"/>
              </p:ext>
            </p:extLst>
          </p:nvPr>
        </p:nvGraphicFramePr>
        <p:xfrm>
          <a:off x="1382232" y="3669797"/>
          <a:ext cx="6758754" cy="93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8" name="Equation" r:id="rId3" imgW="4775200" imgH="660400" progId="Equation.3">
                  <p:embed/>
                </p:oleObj>
              </mc:Choice>
              <mc:Fallback>
                <p:oleObj name="Equation" r:id="rId3" imgW="4775200" imgH="6604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2232" y="3669797"/>
                        <a:ext cx="6758754" cy="934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52159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563" y="813712"/>
            <a:ext cx="11780874" cy="5688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vi. Calculate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Total Cost:</a:t>
            </a:r>
          </a:p>
          <a:p>
            <a:pPr lvl="1"/>
            <a:r>
              <a:rPr lang="en-US" sz="2000" dirty="0">
                <a:latin typeface="Arial" pitchFamily="34" charset="0"/>
                <a:cs typeface="Arial" pitchFamily="34" charset="0"/>
              </a:rPr>
              <a:t>The total cost at each output level can be calculated 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lvl="1" indent="0"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eqn.(5)</a:t>
            </a:r>
          </a:p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vii. Compute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Average and Marginal Costs:</a:t>
            </a:r>
          </a:p>
          <a:p>
            <a:pPr lvl="1"/>
            <a:r>
              <a:rPr lang="en-US" sz="2000" dirty="0">
                <a:latin typeface="Arial" pitchFamily="34" charset="0"/>
                <a:cs typeface="Arial" pitchFamily="34" charset="0"/>
              </a:rPr>
              <a:t>Average Cost: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eqn.(6)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000" dirty="0" smtClean="0">
                <a:latin typeface="Arial" pitchFamily="34" charset="0"/>
                <a:cs typeface="Arial" pitchFamily="34" charset="0"/>
              </a:rPr>
              <a:t>Marginal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Cost:</a:t>
            </a:r>
          </a:p>
          <a:p>
            <a:pPr lvl="2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Determine the change in total cost with a small increase in output. This can often be estimated from the slope of the total cost curve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5536549"/>
              </p:ext>
            </p:extLst>
          </p:nvPr>
        </p:nvGraphicFramePr>
        <p:xfrm>
          <a:off x="1612830" y="1679944"/>
          <a:ext cx="5773190" cy="517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5" name="Equation" r:id="rId3" imgW="2565400" imgH="228600" progId="Equation.3">
                  <p:embed/>
                </p:oleObj>
              </mc:Choice>
              <mc:Fallback>
                <p:oleObj name="Equation" r:id="rId3" imgW="25654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2830" y="1679944"/>
                        <a:ext cx="5773190" cy="5173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3310013"/>
              </p:ext>
            </p:extLst>
          </p:nvPr>
        </p:nvGraphicFramePr>
        <p:xfrm>
          <a:off x="2797786" y="3189768"/>
          <a:ext cx="3400389" cy="842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6" name="Equation" r:id="rId5" imgW="2476500" imgH="609600" progId="Equation.3">
                  <p:embed/>
                </p:oleObj>
              </mc:Choice>
              <mc:Fallback>
                <p:oleObj name="Equation" r:id="rId5" imgW="2476500" imgH="609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7786" y="3189768"/>
                        <a:ext cx="3400389" cy="84245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52776" y="259714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49436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155650" name="Picture 2" descr="https://www.researchgate.net/publication/366694235/figure/fig1/AS:11431281110770172@1672740430964/Cost-curve-of-a-power-unit-12-A-power-system-consisting-of-N-generating-units-is-shown.pp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167" y="1620926"/>
            <a:ext cx="4043047" cy="302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" y="4646429"/>
            <a:ext cx="121134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Cost curve. 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www.researchgate.net/profile/Cenk-Andic/publication/366694235/figure/fig1/AS:11431281110770172@1672740430964/Cost-curve-of-a-power-unit-12-A-power-system-consisting-of-N-generating-units-is-shown.ppm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536713"/>
            <a:ext cx="121134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Plotting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Curves: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x-axis, represent the steam output (in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kCal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and 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y-axis, represent the cost (in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.). Then,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total cost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curve: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average cost curve, and marginal cost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presented in Fig.3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776" y="121491"/>
            <a:ext cx="9949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25725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59" y="584792"/>
            <a:ext cx="11653284" cy="6071189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6200" b="1" spc="-4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6200" b="1" spc="-4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6200" b="1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6200" b="1" dirty="0">
                <a:latin typeface="Arial" pitchFamily="34" charset="0"/>
                <a:cs typeface="Arial" pitchFamily="34" charset="0"/>
              </a:rPr>
              <a:t>Incremental Fuel Cost (</a:t>
            </a:r>
            <a:r>
              <a:rPr lang="en-US" sz="6200" b="1" dirty="0" smtClean="0">
                <a:latin typeface="Arial" pitchFamily="34" charset="0"/>
                <a:cs typeface="Arial" pitchFamily="34" charset="0"/>
              </a:rPr>
              <a:t>IFC)</a:t>
            </a:r>
            <a:endParaRPr lang="en-US" sz="62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IFC is the ratio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of a small change in fuel input to the corresponding small change in steam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output.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eqn.(7)</a:t>
            </a:r>
            <a:endParaRPr lang="en-US" sz="5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US" sz="8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begin, identify the input-output curve: </a:t>
            </a:r>
          </a:p>
          <a:p>
            <a:pPr algn="just">
              <a:lnSpc>
                <a:spcPct val="170000"/>
              </a:lnSpc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Select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Points for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Calculation: Choose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two points on the input-output curve, denoted as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B.</a:t>
            </a:r>
          </a:p>
          <a:p>
            <a:pPr algn="just">
              <a:lnSpc>
                <a:spcPct val="170000"/>
              </a:lnSpc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Point A corresponds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to an initial fuel input and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output, whereas point B corresponds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to a slightly increased fuel input and the resultant output.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 Calculate Changes: Determine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the small changes in fuel input and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output  based on Fig.4.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eqn.(8)</a:t>
            </a: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6786446"/>
              </p:ext>
            </p:extLst>
          </p:nvPr>
        </p:nvGraphicFramePr>
        <p:xfrm>
          <a:off x="2057494" y="1655553"/>
          <a:ext cx="1855287" cy="532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46" name="Equation" r:id="rId3" imgW="1473200" imgH="419100" progId="Equation.3">
                  <p:embed/>
                </p:oleObj>
              </mc:Choice>
              <mc:Fallback>
                <p:oleObj name="Equation" r:id="rId3" imgW="1473200" imgH="419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94" y="1655553"/>
                        <a:ext cx="1855287" cy="53236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818792"/>
              </p:ext>
            </p:extLst>
          </p:nvPr>
        </p:nvGraphicFramePr>
        <p:xfrm>
          <a:off x="1201479" y="5336994"/>
          <a:ext cx="3811209" cy="8192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47" name="Equation" r:id="rId5" imgW="2184400" imgH="469900" progId="Equation.3">
                  <p:embed/>
                </p:oleObj>
              </mc:Choice>
              <mc:Fallback>
                <p:oleObj name="Equation" r:id="rId5" imgW="2184400" imgH="469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1479" y="5336994"/>
                        <a:ext cx="3811209" cy="8192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2308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7693" y="4516031"/>
            <a:ext cx="118446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Slope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IFC Curve: A steeper slope indicates a higher incremental cost for producing additional steam, which could suggest diminishing returns.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Use in Decision-Making: The IFC curve can be used for operational decisions,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determining optimal production levels and evaluating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cost-effectiveness.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4923" y="4104167"/>
            <a:ext cx="11487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 Incremental Fuel cost curve.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2"/>
              </a:rPr>
              <a:t>encrypted-tbn0.gstatic.com/images?q=tbn:ANd9GcT6fE3VsLSSw8kSCHkhuc-pABwdlAva0meDuQ&amp;s</a:t>
            </a: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  <p:pic>
        <p:nvPicPr>
          <p:cNvPr id="205828" name="Picture 4" descr="https://ebrary.net/htm/img/15/699/103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265" r="-9058" b="6500"/>
          <a:stretch/>
        </p:blipFill>
        <p:spPr bwMode="auto">
          <a:xfrm>
            <a:off x="2512591" y="462285"/>
            <a:ext cx="5376767" cy="364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08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079" y="1010092"/>
            <a:ext cx="11904921" cy="577348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Substitute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changes into the IFC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formula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gives you the incremental fuel cost for that specific range of output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Repeat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for Multiple Points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create the IFC curve, repeat the calculation for multiple pairs of points along the input-output curve.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provides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series of IFC values corresponding to different output levels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551786"/>
              </p:ext>
            </p:extLst>
          </p:nvPr>
        </p:nvGraphicFramePr>
        <p:xfrm>
          <a:off x="2126073" y="1501382"/>
          <a:ext cx="1818606" cy="7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31" name="Equation" r:id="rId3" imgW="1079032" imgH="444307" progId="Equation.3">
                  <p:embed/>
                </p:oleObj>
              </mc:Choice>
              <mc:Fallback>
                <p:oleObj name="Equation" r:id="rId3" imgW="1079032" imgH="444307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6073" y="1501382"/>
                        <a:ext cx="1818606" cy="7477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38180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object 8"/>
          <p:cNvSpPr txBox="1">
            <a:spLocks noChangeArrowheads="1"/>
          </p:cNvSpPr>
          <p:nvPr/>
        </p:nvSpPr>
        <p:spPr bwMode="auto">
          <a:xfrm>
            <a:off x="252692" y="802966"/>
            <a:ext cx="11841898" cy="474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659" rIns="0" bIns="0">
            <a:spAutoFit/>
          </a:bodyPr>
          <a:lstStyle>
            <a:lvl1pPr marL="192088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lnSpc>
                <a:spcPct val="144000"/>
              </a:lnSpc>
            </a:pPr>
            <a:r>
              <a:rPr lang="en-US" altLang="en-US" sz="2000" dirty="0" smtClean="0"/>
              <a:t>In </a:t>
            </a:r>
            <a:r>
              <a:rPr lang="en-US" altLang="en-US" sz="2000" dirty="0"/>
              <a:t>general, the fuel </a:t>
            </a:r>
            <a:r>
              <a:rPr lang="en-US" altLang="en-US" sz="2000" dirty="0" smtClean="0"/>
              <a:t>cost, </a:t>
            </a:r>
            <a:r>
              <a:rPr lang="en-US" altLang="en-US" sz="2000" dirty="0"/>
              <a:t>Fi for a </a:t>
            </a:r>
            <a:r>
              <a:rPr lang="en-US" altLang="en-US" sz="2000" dirty="0" smtClean="0"/>
              <a:t>plant is </a:t>
            </a:r>
            <a:r>
              <a:rPr lang="en-US" altLang="en-US" sz="2000" dirty="0"/>
              <a:t>approximated as a quadratic function of the generated output  </a:t>
            </a:r>
            <a:r>
              <a:rPr lang="en-US" altLang="en-US" sz="2000" dirty="0" err="1" smtClean="0"/>
              <a:t>P</a:t>
            </a:r>
            <a:r>
              <a:rPr lang="en-US" altLang="en-US" sz="2000" baseline="-25000" dirty="0" err="1" smtClean="0"/>
              <a:t>Gi</a:t>
            </a:r>
            <a:r>
              <a:rPr lang="en-US" altLang="en-US" sz="2000" dirty="0" smtClean="0"/>
              <a:t> as given by:</a:t>
            </a:r>
            <a:endParaRPr lang="en-US" altLang="en-US" sz="2000" dirty="0"/>
          </a:p>
          <a:p>
            <a:pPr>
              <a:spcBef>
                <a:spcPts val="25"/>
              </a:spcBef>
            </a:pPr>
            <a:endParaRPr lang="en-US" altLang="en-US" sz="2000" dirty="0"/>
          </a:p>
          <a:p>
            <a:pPr>
              <a:spcBef>
                <a:spcPts val="25"/>
              </a:spcBef>
            </a:pPr>
            <a:r>
              <a:rPr lang="en-US" altLang="en-US" sz="2000" dirty="0" smtClean="0"/>
              <a:t>                                                                                                               eqn.(10)</a:t>
            </a:r>
            <a:endParaRPr lang="en-US" altLang="en-US" sz="2000" dirty="0"/>
          </a:p>
          <a:p>
            <a:endParaRPr lang="en-US" altLang="en-US" sz="2000" dirty="0"/>
          </a:p>
          <a:p>
            <a:pPr marL="534988" indent="-342900">
              <a:buFont typeface="Arial" pitchFamily="34" charset="0"/>
              <a:buChar char="•"/>
            </a:pPr>
            <a:r>
              <a:rPr lang="en-US" altLang="en-US" sz="2000" dirty="0"/>
              <a:t>The incremental fuel cost is given </a:t>
            </a:r>
            <a:r>
              <a:rPr lang="en-US" altLang="en-US" sz="2000" dirty="0" smtClean="0"/>
              <a:t>by</a:t>
            </a:r>
          </a:p>
          <a:p>
            <a:pPr marL="534988" indent="-342900">
              <a:buFont typeface="Arial" pitchFamily="34" charset="0"/>
              <a:buChar char="•"/>
            </a:pPr>
            <a:endParaRPr lang="en-US" altLang="en-US" sz="2000" dirty="0"/>
          </a:p>
          <a:p>
            <a:pPr marL="534988" indent="-342900">
              <a:buFont typeface="Arial" pitchFamily="34" charset="0"/>
              <a:buChar char="•"/>
            </a:pPr>
            <a:endParaRPr lang="en-US" altLang="en-US" sz="2000" dirty="0" smtClean="0"/>
          </a:p>
          <a:p>
            <a:r>
              <a:rPr lang="en-US" altLang="en-US" sz="2000" dirty="0" smtClean="0"/>
              <a:t>                                                                                                               eqn.(11)</a:t>
            </a:r>
            <a:endParaRPr lang="en-US" altLang="en-US" sz="2000" dirty="0"/>
          </a:p>
          <a:p>
            <a:pPr marL="534988" indent="-342900">
              <a:buFont typeface="Arial" pitchFamily="34" charset="0"/>
              <a:buChar char="•"/>
            </a:pPr>
            <a:endParaRPr lang="en-US" altLang="en-US" sz="2000" dirty="0" smtClean="0"/>
          </a:p>
          <a:p>
            <a:pPr marL="233789" indent="-233789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The </a:t>
            </a:r>
            <a:r>
              <a:rPr lang="en-US" sz="2000" spc="-3" dirty="0"/>
              <a:t>incremental fuel cost </a:t>
            </a:r>
            <a:r>
              <a:rPr lang="en-US" sz="2000" spc="-7" dirty="0"/>
              <a:t>is </a:t>
            </a:r>
            <a:r>
              <a:rPr lang="en-US" sz="2000" dirty="0"/>
              <a:t>a </a:t>
            </a:r>
            <a:r>
              <a:rPr lang="en-US" sz="2000" spc="-3" dirty="0"/>
              <a:t>measure </a:t>
            </a:r>
            <a:r>
              <a:rPr lang="en-US" sz="2000" dirty="0"/>
              <a:t>of how </a:t>
            </a:r>
            <a:r>
              <a:rPr lang="en-US" sz="2000" dirty="0">
                <a:solidFill>
                  <a:srgbClr val="FF0000"/>
                </a:solidFill>
              </a:rPr>
              <a:t>costly </a:t>
            </a:r>
            <a:r>
              <a:rPr lang="en-US" sz="2000" spc="-7" dirty="0">
                <a:solidFill>
                  <a:srgbClr val="FF0000"/>
                </a:solidFill>
              </a:rPr>
              <a:t>it will </a:t>
            </a:r>
            <a:r>
              <a:rPr lang="en-US" sz="2000" spc="7" dirty="0">
                <a:solidFill>
                  <a:srgbClr val="FF0000"/>
                </a:solidFill>
              </a:rPr>
              <a:t>be to </a:t>
            </a:r>
            <a:r>
              <a:rPr lang="en-US" sz="2000" spc="-3" dirty="0">
                <a:solidFill>
                  <a:srgbClr val="FF0000"/>
                </a:solidFill>
              </a:rPr>
              <a:t>produce </a:t>
            </a:r>
            <a:r>
              <a:rPr lang="en-US" sz="2000" spc="3" dirty="0">
                <a:solidFill>
                  <a:srgbClr val="FF0000"/>
                </a:solidFill>
              </a:rPr>
              <a:t>an </a:t>
            </a:r>
            <a:r>
              <a:rPr lang="en-US" sz="2000" spc="-3" dirty="0">
                <a:solidFill>
                  <a:srgbClr val="FF0000"/>
                </a:solidFill>
              </a:rPr>
              <a:t>increment </a:t>
            </a:r>
            <a:r>
              <a:rPr lang="en-US" sz="2000" spc="-10" dirty="0"/>
              <a:t>of </a:t>
            </a:r>
            <a:r>
              <a:rPr lang="en-US" sz="2000" spc="-3" dirty="0"/>
              <a:t>power. </a:t>
            </a:r>
          </a:p>
          <a:p>
            <a:pPr marL="233789" indent="-233789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spc="-3" dirty="0"/>
              <a:t> </a:t>
            </a:r>
            <a:r>
              <a:rPr lang="en-US" sz="2000" dirty="0"/>
              <a:t>The </a:t>
            </a:r>
            <a:r>
              <a:rPr lang="en-US" sz="2000" spc="-3" dirty="0"/>
              <a:t>incremental </a:t>
            </a:r>
            <a:r>
              <a:rPr lang="en-US" sz="2000" dirty="0"/>
              <a:t>production </a:t>
            </a:r>
            <a:r>
              <a:rPr lang="en-US" sz="2000" spc="-3" dirty="0"/>
              <a:t>cost, </a:t>
            </a:r>
            <a:r>
              <a:rPr lang="en-US" sz="2000" spc="-7" dirty="0"/>
              <a:t>is made </a:t>
            </a:r>
            <a:r>
              <a:rPr lang="en-US" sz="2000" dirty="0"/>
              <a:t>up </a:t>
            </a:r>
            <a:r>
              <a:rPr lang="en-US" sz="2000" spc="-10" dirty="0"/>
              <a:t>of </a:t>
            </a:r>
            <a:r>
              <a:rPr lang="en-US" sz="2000" spc="-3" dirty="0"/>
              <a:t>incremental </a:t>
            </a:r>
            <a:r>
              <a:rPr lang="en-US" sz="2000" dirty="0"/>
              <a:t>fuel </a:t>
            </a:r>
            <a:r>
              <a:rPr lang="en-US" sz="2000" spc="-3" dirty="0"/>
              <a:t>cost plus </a:t>
            </a:r>
            <a:r>
              <a:rPr lang="en-US" sz="2000" dirty="0"/>
              <a:t>the </a:t>
            </a:r>
            <a:r>
              <a:rPr lang="en-US" sz="2000" spc="-3" dirty="0"/>
              <a:t>incremental cost </a:t>
            </a:r>
            <a:r>
              <a:rPr lang="en-US" sz="2000" dirty="0"/>
              <a:t>of labor,  </a:t>
            </a:r>
            <a:r>
              <a:rPr lang="en-US" sz="2000" spc="-3" dirty="0"/>
              <a:t>water, maintenance </a:t>
            </a:r>
            <a:r>
              <a:rPr lang="en-US" sz="2000" spc="-7" dirty="0"/>
              <a:t>etc. </a:t>
            </a:r>
            <a:endParaRPr lang="en-US" sz="2000" spc="-7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9052985"/>
              </p:ext>
            </p:extLst>
          </p:nvPr>
        </p:nvGraphicFramePr>
        <p:xfrm>
          <a:off x="2065275" y="1842030"/>
          <a:ext cx="2807615" cy="422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72" name="Equation" r:id="rId3" imgW="1688367" imgH="253890" progId="Equation.3">
                  <p:embed/>
                </p:oleObj>
              </mc:Choice>
              <mc:Fallback>
                <p:oleObj name="Equation" r:id="rId3" imgW="1688367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5275" y="1842030"/>
                        <a:ext cx="2807615" cy="4229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085165"/>
              </p:ext>
            </p:extLst>
          </p:nvPr>
        </p:nvGraphicFramePr>
        <p:xfrm>
          <a:off x="2595664" y="2868120"/>
          <a:ext cx="2017713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73" name="Equation" r:id="rId5" imgW="1358640" imgH="660240" progId="Equation.3">
                  <p:embed/>
                </p:oleObj>
              </mc:Choice>
              <mc:Fallback>
                <p:oleObj name="Equation" r:id="rId5" imgW="1358640" imgH="660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5664" y="2868120"/>
                        <a:ext cx="2017713" cy="979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7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489" y="563526"/>
            <a:ext cx="12032512" cy="5959823"/>
          </a:xfrm>
        </p:spPr>
        <p:txBody>
          <a:bodyPr>
            <a:normAutofit/>
          </a:bodyPr>
          <a:lstStyle/>
          <a:p>
            <a:pPr marL="233789" indent="-233789" algn="just">
              <a:lnSpc>
                <a:spcPct val="200000"/>
              </a:lnSpc>
              <a:defRPr/>
            </a:pPr>
            <a:r>
              <a:rPr lang="en-US" sz="2000" spc="3" dirty="0" smtClean="0">
                <a:latin typeface="Arial" pitchFamily="34" charset="0"/>
                <a:cs typeface="Arial" pitchFamily="34" charset="0"/>
              </a:rPr>
              <a:t>The IFC of a single generator , eqn.(11) can be further extended to N generator considering the generation limits and other constraints. </a:t>
            </a:r>
            <a:endParaRPr lang="en-US" sz="2000" spc="-3" dirty="0">
              <a:latin typeface="Arial" pitchFamily="34" charset="0"/>
              <a:cs typeface="Arial" pitchFamily="34" charset="0"/>
            </a:endParaRPr>
          </a:p>
          <a:p>
            <a:pPr marL="233789" indent="-233789" algn="just">
              <a:lnSpc>
                <a:spcPct val="200000"/>
              </a:lnSpc>
              <a:defRPr/>
            </a:pPr>
            <a:r>
              <a:rPr lang="en-US" sz="2000" spc="1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spc="-7" dirty="0" smtClean="0">
                <a:latin typeface="Arial" pitchFamily="34" charset="0"/>
                <a:cs typeface="Arial" pitchFamily="34" charset="0"/>
              </a:rPr>
              <a:t>units </a:t>
            </a:r>
            <a:r>
              <a:rPr lang="en-US" sz="2000" spc="-3" dirty="0">
                <a:latin typeface="Arial" pitchFamily="34" charset="0"/>
                <a:cs typeface="Arial" pitchFamily="34" charset="0"/>
              </a:rPr>
              <a:t>normally operate between </a:t>
            </a:r>
            <a:r>
              <a:rPr lang="en-US" sz="2000" spc="-7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spc="-7" baseline="-25000" dirty="0" err="1">
                <a:latin typeface="Arial" pitchFamily="34" charset="0"/>
                <a:cs typeface="Arial" pitchFamily="34" charset="0"/>
              </a:rPr>
              <a:t>Gmin</a:t>
            </a:r>
            <a:r>
              <a:rPr lang="en-US" sz="2000" spc="-7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spc="-3" dirty="0">
                <a:latin typeface="Arial" pitchFamily="34" charset="0"/>
                <a:cs typeface="Arial" pitchFamily="34" charset="0"/>
              </a:rPr>
              <a:t>minimum loading </a:t>
            </a:r>
            <a:r>
              <a:rPr lang="en-US" sz="2000" spc="-7" dirty="0" smtClean="0">
                <a:latin typeface="Arial" pitchFamily="34" charset="0"/>
                <a:cs typeface="Arial" pitchFamily="34" charset="0"/>
              </a:rPr>
              <a:t>limit </a:t>
            </a:r>
            <a:r>
              <a:rPr lang="en-US" sz="2000" spc="-3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spc="-3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spc="-3" baseline="-25000" dirty="0" err="1">
                <a:latin typeface="Arial" pitchFamily="34" charset="0"/>
                <a:cs typeface="Arial" pitchFamily="34" charset="0"/>
              </a:rPr>
              <a:t>Gmax</a:t>
            </a:r>
            <a:r>
              <a:rPr lang="en-US" sz="2000" spc="-3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spc="-7" dirty="0">
                <a:latin typeface="Arial" pitchFamily="34" charset="0"/>
                <a:cs typeface="Arial" pitchFamily="34" charset="0"/>
              </a:rPr>
              <a:t>which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spc="-3" dirty="0">
                <a:latin typeface="Arial" pitchFamily="34" charset="0"/>
                <a:cs typeface="Arial" pitchFamily="34" charset="0"/>
              </a:rPr>
              <a:t>maximum output </a:t>
            </a:r>
            <a:r>
              <a:rPr lang="en-US" sz="2000" spc="-7" dirty="0">
                <a:latin typeface="Arial" pitchFamily="34" charset="0"/>
                <a:cs typeface="Arial" pitchFamily="34" charset="0"/>
              </a:rPr>
              <a:t>limit. </a:t>
            </a:r>
            <a:endParaRPr lang="en-US" sz="2000" spc="-7" dirty="0" smtClean="0">
              <a:latin typeface="Arial" pitchFamily="34" charset="0"/>
              <a:cs typeface="Arial" pitchFamily="34" charset="0"/>
            </a:endParaRPr>
          </a:p>
          <a:p>
            <a:pPr marL="233789" indent="-233789" algn="just">
              <a:lnSpc>
                <a:spcPct val="200000"/>
              </a:lnSpc>
              <a:defRPr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Each generating unit is assigned as a function,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C(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PGi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), characterizing its generating cost in $/h in terms of the power produced in MW, </a:t>
            </a:r>
            <a:r>
              <a:rPr lang="en-GB" alt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PGi</a:t>
            </a:r>
            <a:r>
              <a:rPr lang="en-GB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during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one hr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marL="233789" indent="-233789" algn="just">
              <a:lnSpc>
                <a:spcPct val="200000"/>
              </a:lnSpc>
              <a:defRPr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function is obtained by multiplying the heat rate curve, expressing the fuel consumed to produce 1MW during 1hr, by the cost of the fuel consumed during that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hour.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59974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sz="quarter" idx="1"/>
          </p:nvPr>
        </p:nvSpPr>
        <p:spPr>
          <a:xfrm>
            <a:off x="0" y="216815"/>
            <a:ext cx="11954933" cy="616334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endParaRPr lang="en-GB" altLang="en-US" sz="2000" dirty="0" smtClean="0"/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Considering  N generating units, the total production cost is :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eqn.(12)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where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GB" altLang="en-US" sz="2000" baseline="-25000" dirty="0" err="1">
                <a:latin typeface="Arial" pitchFamily="34" charset="0"/>
                <a:cs typeface="Arial" pitchFamily="34" charset="0"/>
              </a:rPr>
              <a:t>G</a:t>
            </a:r>
            <a:r>
              <a:rPr lang="en-GB" alt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is unit generation level,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generation units are required to supply total load, P</a:t>
            </a:r>
            <a:r>
              <a:rPr lang="en-GB" altLang="en-US" sz="20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as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eqn.(13)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Thus, the objective is to supply the demand  while minimizing the total generations cost and maximum reliability.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8251573"/>
              </p:ext>
            </p:extLst>
          </p:nvPr>
        </p:nvGraphicFramePr>
        <p:xfrm>
          <a:off x="1244337" y="1319751"/>
          <a:ext cx="2111605" cy="7642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30" name="Equation" r:id="rId4" imgW="1180800" imgH="431640" progId="Equation.3">
                  <p:embed/>
                </p:oleObj>
              </mc:Choice>
              <mc:Fallback>
                <p:oleObj name="Equation" r:id="rId4" imgW="118080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4337" y="1319751"/>
                        <a:ext cx="2111605" cy="7642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525267"/>
              </p:ext>
            </p:extLst>
          </p:nvPr>
        </p:nvGraphicFramePr>
        <p:xfrm>
          <a:off x="1602555" y="3261672"/>
          <a:ext cx="1809947" cy="1037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31" name="Equation" r:id="rId6" imgW="1155700" imgH="660400" progId="Equation.3">
                  <p:embed/>
                </p:oleObj>
              </mc:Choice>
              <mc:Fallback>
                <p:oleObj name="Equation" r:id="rId6" imgW="1155700" imgH="660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2555" y="3261672"/>
                        <a:ext cx="1809947" cy="10371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201479" y="185286"/>
            <a:ext cx="100565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EDPF                                                                     Cont.….</a:t>
            </a:r>
            <a:endParaRPr lang="en-US" sz="3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45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5935" y="967563"/>
            <a:ext cx="11756065" cy="5284381"/>
          </a:xfrm>
        </p:spPr>
        <p:txBody>
          <a:bodyPr/>
          <a:lstStyle/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is a minimization problem with a single equality constraint.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Assume for unconstrained minimization, a necessary condition for a minimum is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gradient of the function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must be zero, 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gradient generalizes, the first derivative for multi-variable problems as presented in eqn.(14)[3].</a:t>
            </a:r>
            <a:endParaRPr lang="en-US" altLang="en-US" dirty="0"/>
          </a:p>
          <a:p>
            <a:pPr marL="0" indent="0" algn="just" eaLnBrk="1" hangingPunct="1">
              <a:lnSpc>
                <a:spcPct val="20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eqn.(14)</a:t>
            </a:r>
          </a:p>
        </p:txBody>
      </p:sp>
      <p:sp>
        <p:nvSpPr>
          <p:cNvPr id="194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18352EA-3691-419B-BCB8-E3BB6B6216F1}" type="slidenum">
              <a:rPr lang="en-US" altLang="en-US" sz="1200" smtClean="0">
                <a:solidFill>
                  <a:srgbClr val="898989"/>
                </a:solidFill>
              </a:rPr>
              <a:pPr/>
              <a:t>32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51192"/>
              </p:ext>
            </p:extLst>
          </p:nvPr>
        </p:nvGraphicFramePr>
        <p:xfrm>
          <a:off x="1621409" y="3846135"/>
          <a:ext cx="4474591" cy="1492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69" name="Equation" r:id="rId4" imgW="1930400" imgH="647700" progId="Equation.3">
                  <p:embed/>
                </p:oleObj>
              </mc:Choice>
              <mc:Fallback>
                <p:oleObj name="Equation" r:id="rId4" imgW="1930400" imgH="647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1409" y="3846135"/>
                        <a:ext cx="4474591" cy="1492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18117" y="185286"/>
            <a:ext cx="108233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5. Solving ED problems using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unconstrained minimization</a:t>
            </a:r>
            <a:endParaRPr lang="en-US" sz="3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19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414" y="989813"/>
            <a:ext cx="12116586" cy="553857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When the minimization is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constrained with an equality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constraint, we can solve the problem using the method called </a:t>
            </a:r>
            <a:r>
              <a:rPr lang="en-US" alt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Lagrange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Multipliers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Key idea is to represent a constrained minimization problem as an unconstrained problem.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generalized as minimizing f(x) subject to the function g(x) as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eqn.(15)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Lagrange :                                                                                                 eqn.(16)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the following conditions should met to minimize 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eqn.(17)</a:t>
            </a:r>
            <a:endParaRPr lang="en-US" sz="2000" dirty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FF65CAE-9185-4659-9287-44BE59758581}" type="slidenum">
              <a:rPr lang="en-US" altLang="en-US" sz="1200" smtClean="0">
                <a:solidFill>
                  <a:srgbClr val="898989"/>
                </a:solidFill>
              </a:rPr>
              <a:pPr/>
              <a:t>33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6" y="365126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1342785"/>
              </p:ext>
            </p:extLst>
          </p:nvPr>
        </p:nvGraphicFramePr>
        <p:xfrm>
          <a:off x="1943986" y="3221665"/>
          <a:ext cx="4552508" cy="564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50" name="Equation" r:id="rId4" imgW="1663560" imgH="203040" progId="Equation.3">
                  <p:embed/>
                </p:oleObj>
              </mc:Choice>
              <mc:Fallback>
                <p:oleObj name="Equation" r:id="rId4" imgW="166356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3986" y="3221665"/>
                        <a:ext cx="4552508" cy="5641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502685"/>
              </p:ext>
            </p:extLst>
          </p:nvPr>
        </p:nvGraphicFramePr>
        <p:xfrm>
          <a:off x="3157980" y="3912782"/>
          <a:ext cx="2874081" cy="4424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51" name="Equation" r:id="rId6" imgW="1498600" imgH="228600" progId="Equation.3">
                  <p:embed/>
                </p:oleObj>
              </mc:Choice>
              <mc:Fallback>
                <p:oleObj name="Equation" r:id="rId6" imgW="14986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7980" y="3912782"/>
                        <a:ext cx="2874081" cy="4424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8476652"/>
              </p:ext>
            </p:extLst>
          </p:nvPr>
        </p:nvGraphicFramePr>
        <p:xfrm>
          <a:off x="755650" y="5194299"/>
          <a:ext cx="5175230" cy="568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52" name="Equation" r:id="rId8" imgW="2095200" imgH="228600" progId="Equation.3">
                  <p:embed/>
                </p:oleObj>
              </mc:Choice>
              <mc:Fallback>
                <p:oleObj name="Equation" r:id="rId8" imgW="20952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5194299"/>
                        <a:ext cx="5175230" cy="5685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87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523875" y="604727"/>
            <a:ext cx="11144249" cy="614362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Accordingly, If the system total demand is P</a:t>
            </a:r>
            <a:r>
              <a:rPr lang="en-GB" altLang="en-US" sz="1200" baseline="-25000" dirty="0" smtClean="0">
                <a:latin typeface="Arial" pitchFamily="34" charset="0"/>
                <a:cs typeface="Arial" pitchFamily="34" charset="0"/>
              </a:rPr>
              <a:t>D total</a:t>
            </a:r>
            <a:r>
              <a:rPr lang="en-GB" alt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and all generating units contribute to supply this demand, total production or generation must be;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eqn.(18)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ED problem consists of minimizing the total cost with respect to the unit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generation output subject to the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above power balance, and to the generating unit operational limits   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eqn.(19)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Using the method of Lagrange multipliers,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neglecting losses and generating limits for simplicity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,  we have:                                                                                                     eqn.(20)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where </a:t>
            </a:r>
            <a:r>
              <a:rPr lang="en-GB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F(P</a:t>
            </a:r>
            <a:r>
              <a:rPr lang="en-GB" altLang="en-US" sz="2000" i="1" baseline="-25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G</a:t>
            </a:r>
            <a:r>
              <a:rPr lang="en-GB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is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objective function for minimization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and </a:t>
            </a:r>
            <a:r>
              <a:rPr lang="en-GB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G(P)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is equality constraint.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Therefore,                                                                                                  eqn.(21)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389" name="Object 4"/>
          <p:cNvGraphicFramePr>
            <a:graphicFrameLocks noChangeAspect="1"/>
          </p:cNvGraphicFramePr>
          <p:nvPr/>
        </p:nvGraphicFramePr>
        <p:xfrm>
          <a:off x="6019800" y="3321050"/>
          <a:ext cx="152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96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3321050"/>
                        <a:ext cx="1524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3722523"/>
              </p:ext>
            </p:extLst>
          </p:nvPr>
        </p:nvGraphicFramePr>
        <p:xfrm>
          <a:off x="1847434" y="1605517"/>
          <a:ext cx="2496660" cy="679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97" name="Equation" r:id="rId6" imgW="1574800" imgH="431800" progId="Equation.3">
                  <p:embed/>
                </p:oleObj>
              </mc:Choice>
              <mc:Fallback>
                <p:oleObj name="Equation" r:id="rId6" imgW="1574800" imgH="431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434" y="1605517"/>
                        <a:ext cx="2496660" cy="6795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4067214"/>
              </p:ext>
            </p:extLst>
          </p:nvPr>
        </p:nvGraphicFramePr>
        <p:xfrm>
          <a:off x="1918792" y="3354625"/>
          <a:ext cx="2344863" cy="499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98" name="Equation" r:id="rId8" imgW="1193800" imgH="254000" progId="Equation.3">
                  <p:embed/>
                </p:oleObj>
              </mc:Choice>
              <mc:Fallback>
                <p:oleObj name="Equation" r:id="rId8" imgW="1193800" imgH="2540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8792" y="3354625"/>
                        <a:ext cx="2344863" cy="4995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6852103"/>
              </p:ext>
            </p:extLst>
          </p:nvPr>
        </p:nvGraphicFramePr>
        <p:xfrm>
          <a:off x="2051531" y="4479038"/>
          <a:ext cx="29464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99" name="Equation" r:id="rId10" imgW="1600200" imgH="228600" progId="Equation.3">
                  <p:embed/>
                </p:oleObj>
              </mc:Choice>
              <mc:Fallback>
                <p:oleObj name="Equation" r:id="rId10" imgW="1600200" imgH="228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531" y="4479038"/>
                        <a:ext cx="2946400" cy="425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067658"/>
              </p:ext>
            </p:extLst>
          </p:nvPr>
        </p:nvGraphicFramePr>
        <p:xfrm>
          <a:off x="2748201" y="5436481"/>
          <a:ext cx="3025278" cy="109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300" name="Equation" r:id="rId12" imgW="2527200" imgH="914400" progId="Equation.3">
                  <p:embed/>
                </p:oleObj>
              </mc:Choice>
              <mc:Fallback>
                <p:oleObj name="Equation" r:id="rId12" imgW="2527200" imgH="9144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8201" y="5436481"/>
                        <a:ext cx="3025278" cy="1095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52861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16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sz="quarter" idx="1"/>
          </p:nvPr>
        </p:nvSpPr>
        <p:spPr>
          <a:xfrm>
            <a:off x="285751" y="428625"/>
            <a:ext cx="11715749" cy="614362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Which gives: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eqn.(22)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eqn.(23)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 states that at the optimum all the power plant/units operate in the same incremental cost ,which is equal to the Lagrange multiplier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.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In </a:t>
            </a:r>
            <a:r>
              <a:rPr lang="en-GB" alt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addition to the load should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be taken up always at the lowest incremental cost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In addition, it must be ensured that the generations so determined are with in their limits. 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Thus, if the generation limits are considered, the Lagrange function becomes;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eqn.(24)</a:t>
            </a: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1626913"/>
              </p:ext>
            </p:extLst>
          </p:nvPr>
        </p:nvGraphicFramePr>
        <p:xfrm>
          <a:off x="786589" y="974577"/>
          <a:ext cx="7565525" cy="790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57" name="Equation" r:id="rId4" imgW="4254500" imgH="444500" progId="Equation.3">
                  <p:embed/>
                </p:oleObj>
              </mc:Choice>
              <mc:Fallback>
                <p:oleObj name="Equation" r:id="rId4" imgW="4254500" imgH="4445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589" y="974577"/>
                        <a:ext cx="7565525" cy="790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459359"/>
              </p:ext>
            </p:extLst>
          </p:nvPr>
        </p:nvGraphicFramePr>
        <p:xfrm>
          <a:off x="1278319" y="1849079"/>
          <a:ext cx="1879551" cy="739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58" name="Equation" r:id="rId6" imgW="1091726" imgH="431613" progId="Equation.3">
                  <p:embed/>
                </p:oleObj>
              </mc:Choice>
              <mc:Fallback>
                <p:oleObj name="Equation" r:id="rId6" imgW="1091726" imgH="431613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8319" y="1849079"/>
                        <a:ext cx="1879551" cy="73976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0034356"/>
              </p:ext>
            </p:extLst>
          </p:nvPr>
        </p:nvGraphicFramePr>
        <p:xfrm>
          <a:off x="511609" y="5563129"/>
          <a:ext cx="7834949" cy="691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59" name="Equation" r:id="rId8" imgW="5219700" imgH="457200" progId="Equation.3">
                  <p:embed/>
                </p:oleObj>
              </mc:Choice>
              <mc:Fallback>
                <p:oleObj name="Equation" r:id="rId8" imgW="5219700" imgH="4572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609" y="5563129"/>
                        <a:ext cx="7834949" cy="6914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34897" y="78047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84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358219" y="499620"/>
            <a:ext cx="11833781" cy="624997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where new multipliers,                 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are incorporated, corresponding to the minimum and maximum power outputs of each generating unit.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optimal conditions is: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/>
              <a:t>                                                                                                 eqn.(25)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he marginal cost will be operated at equal incremental cost if the generation is within the limits. </a:t>
            </a:r>
          </a:p>
          <a:p>
            <a:pPr algn="just">
              <a:lnSpc>
                <a:spcPct val="160000"/>
              </a:lnSpc>
              <a:spcBef>
                <a:spcPts val="600"/>
              </a:spcBef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Otherwise, the generation has to be kept constant at the capacity limit for that unit and eliminated from further optimum calculations. </a:t>
            </a:r>
          </a:p>
          <a:p>
            <a:pPr algn="just">
              <a:lnSpc>
                <a:spcPct val="150000"/>
              </a:lnSpc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US" altLang="en-US" sz="2000" dirty="0" smtClean="0"/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8079201"/>
              </p:ext>
            </p:extLst>
          </p:nvPr>
        </p:nvGraphicFramePr>
        <p:xfrm>
          <a:off x="3525624" y="565608"/>
          <a:ext cx="1263192" cy="360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80" name="Equation" r:id="rId4" imgW="888614" imgH="253890" progId="Equation.3">
                  <p:embed/>
                </p:oleObj>
              </mc:Choice>
              <mc:Fallback>
                <p:oleObj name="Equation" r:id="rId4" imgW="888614" imgH="25389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624" y="565608"/>
                        <a:ext cx="1263192" cy="3602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315344"/>
              </p:ext>
            </p:extLst>
          </p:nvPr>
        </p:nvGraphicFramePr>
        <p:xfrm>
          <a:off x="899163" y="2269119"/>
          <a:ext cx="4288604" cy="131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81" name="Equation" r:id="rId6" imgW="2895600" imgH="889000" progId="Equation.3">
                  <p:embed/>
                </p:oleObj>
              </mc:Choice>
              <mc:Fallback>
                <p:oleObj name="Equation" r:id="rId6" imgW="2895600" imgH="8890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163" y="2269119"/>
                        <a:ext cx="4288604" cy="13197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2659856"/>
              </p:ext>
            </p:extLst>
          </p:nvPr>
        </p:nvGraphicFramePr>
        <p:xfrm>
          <a:off x="6096000" y="2361085"/>
          <a:ext cx="2026762" cy="13899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82" name="Equation" r:id="rId8" imgW="1498600" imgH="1028700" progId="Equation.3">
                  <p:embed/>
                </p:oleObj>
              </mc:Choice>
              <mc:Fallback>
                <p:oleObj name="Equation" r:id="rId8" imgW="1498600" imgH="10287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2361085"/>
                        <a:ext cx="2026762" cy="13899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93372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26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753" y="680484"/>
            <a:ext cx="11887200" cy="606055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Example 1:Assume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two generators are interconnected into a grid is required supply a maximum demand of 800 MW. Determine the ED of the generators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neglecting transmission losses using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Lagrange multiplier based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on their input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cost function as given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below.</a:t>
            </a:r>
          </a:p>
          <a:p>
            <a:pPr algn="just">
              <a:lnSpc>
                <a:spcPct val="150000"/>
              </a:lnSpc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Solution: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Step 1: Derivate the cost of  each power plant to its generation using Lagrange equation as given by :</a:t>
            </a:r>
          </a:p>
          <a:p>
            <a:pPr algn="just">
              <a:lnSpc>
                <a:spcPct val="150000"/>
              </a:lnSpc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altLang="en-US" dirty="0"/>
              <a:t/>
            </a:r>
            <a:br>
              <a:rPr lang="en-US" altLang="en-US" dirty="0"/>
            </a:b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188490"/>
              </p:ext>
            </p:extLst>
          </p:nvPr>
        </p:nvGraphicFramePr>
        <p:xfrm>
          <a:off x="744278" y="4521263"/>
          <a:ext cx="2721935" cy="1241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87" name="Equation" r:id="rId3" imgW="1447800" imgH="660400" progId="Equation.3">
                  <p:embed/>
                </p:oleObj>
              </mc:Choice>
              <mc:Fallback>
                <p:oleObj name="Equation" r:id="rId3" imgW="1447800" imgH="6604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278" y="4521263"/>
                        <a:ext cx="2721935" cy="12415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8049676"/>
              </p:ext>
            </p:extLst>
          </p:nvPr>
        </p:nvGraphicFramePr>
        <p:xfrm>
          <a:off x="4380613" y="4603897"/>
          <a:ext cx="2634012" cy="1201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88" name="Equation" r:id="rId5" imgW="1447800" imgH="660400" progId="Equation.3">
                  <p:embed/>
                </p:oleObj>
              </mc:Choice>
              <mc:Fallback>
                <p:oleObj name="Equation" r:id="rId5" imgW="1447800" imgH="660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0613" y="4603897"/>
                        <a:ext cx="2634012" cy="12014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33977"/>
              </p:ext>
            </p:extLst>
          </p:nvPr>
        </p:nvGraphicFramePr>
        <p:xfrm>
          <a:off x="1277938" y="2444750"/>
          <a:ext cx="4765675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89" name="Equation" r:id="rId7" imgW="2692080" imgH="482400" progId="Equation.3">
                  <p:embed/>
                </p:oleObj>
              </mc:Choice>
              <mc:Fallback>
                <p:oleObj name="Equation" r:id="rId7" imgW="2692080" imgH="482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7938" y="2444750"/>
                        <a:ext cx="4765675" cy="862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93372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0968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183" y="1038816"/>
            <a:ext cx="10698124" cy="5319454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equality constraint is: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three equations (Linear equations ) can be rewritten as: 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 matrix form: 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57824"/>
              </p:ext>
            </p:extLst>
          </p:nvPr>
        </p:nvGraphicFramePr>
        <p:xfrm>
          <a:off x="1148317" y="1371601"/>
          <a:ext cx="2476578" cy="829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21" name="Equation" r:id="rId3" imgW="1371600" imgH="457200" progId="Equation.3">
                  <p:embed/>
                </p:oleObj>
              </mc:Choice>
              <mc:Fallback>
                <p:oleObj name="Equation" r:id="rId3" imgW="13716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8317" y="1371601"/>
                        <a:ext cx="2476578" cy="8293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3372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2158795"/>
              </p:ext>
            </p:extLst>
          </p:nvPr>
        </p:nvGraphicFramePr>
        <p:xfrm>
          <a:off x="1222414" y="2605678"/>
          <a:ext cx="2265066" cy="1235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22" name="Equation" r:id="rId5" imgW="1257120" imgH="685800" progId="Equation.3">
                  <p:embed/>
                </p:oleObj>
              </mc:Choice>
              <mc:Fallback>
                <p:oleObj name="Equation" r:id="rId5" imgW="1257120" imgH="685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414" y="2605678"/>
                        <a:ext cx="2265066" cy="12354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189331"/>
              </p:ext>
            </p:extLst>
          </p:nvPr>
        </p:nvGraphicFramePr>
        <p:xfrm>
          <a:off x="914400" y="4391246"/>
          <a:ext cx="2487590" cy="988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23" name="Equation" r:id="rId7" imgW="1778000" imgH="711200" progId="Equation.3">
                  <p:embed/>
                </p:oleObj>
              </mc:Choice>
              <mc:Fallback>
                <p:oleObj name="Equation" r:id="rId7" imgW="1778000" imgH="711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391246"/>
                        <a:ext cx="2487590" cy="9888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2693798"/>
              </p:ext>
            </p:extLst>
          </p:nvPr>
        </p:nvGraphicFramePr>
        <p:xfrm>
          <a:off x="2190308" y="5443870"/>
          <a:ext cx="1414130" cy="915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24" name="Equation" r:id="rId9" imgW="1079500" imgH="698500" progId="Equation.3">
                  <p:embed/>
                </p:oleObj>
              </mc:Choice>
              <mc:Fallback>
                <p:oleObj name="Equation" r:id="rId9" imgW="1079500" imgH="6985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308" y="5443870"/>
                        <a:ext cx="1414130" cy="9157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0692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712" y="1148315"/>
            <a:ext cx="11056090" cy="5028647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Check : IFC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=IFC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 the cost of each generation </a:t>
            </a: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4211050"/>
              </p:ext>
            </p:extLst>
          </p:nvPr>
        </p:nvGraphicFramePr>
        <p:xfrm>
          <a:off x="478870" y="1753638"/>
          <a:ext cx="2274961" cy="1880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17" name="Equation" r:id="rId3" imgW="1295280" imgH="1091880" progId="Equation.3">
                  <p:embed/>
                </p:oleObj>
              </mc:Choice>
              <mc:Fallback>
                <p:oleObj name="Equation" r:id="rId3" imgW="1295280" imgH="10918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70" y="1753638"/>
                        <a:ext cx="2274961" cy="18807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499070"/>
              </p:ext>
            </p:extLst>
          </p:nvPr>
        </p:nvGraphicFramePr>
        <p:xfrm>
          <a:off x="4649972" y="1648697"/>
          <a:ext cx="2488018" cy="19708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18" name="Equation" r:id="rId5" imgW="1371600" imgH="1092200" progId="Equation.3">
                  <p:embed/>
                </p:oleObj>
              </mc:Choice>
              <mc:Fallback>
                <p:oleObj name="Equation" r:id="rId5" imgW="1371600" imgH="1092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9972" y="1648697"/>
                        <a:ext cx="2488018" cy="19708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2370130"/>
              </p:ext>
            </p:extLst>
          </p:nvPr>
        </p:nvGraphicFramePr>
        <p:xfrm>
          <a:off x="756941" y="4145957"/>
          <a:ext cx="4442380" cy="20790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19" name="Equation" r:id="rId7" imgW="2882880" imgH="1434960" progId="Equation.3">
                  <p:embed/>
                </p:oleObj>
              </mc:Choice>
              <mc:Fallback>
                <p:oleObj name="Equation" r:id="rId7" imgW="2882880" imgH="143496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941" y="4145957"/>
                        <a:ext cx="4442380" cy="20790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93372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5961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4"/>
          <p:cNvSpPr>
            <a:spLocks noGrp="1"/>
          </p:cNvSpPr>
          <p:nvPr>
            <p:ph idx="1"/>
          </p:nvPr>
        </p:nvSpPr>
        <p:spPr>
          <a:xfrm>
            <a:off x="-107950" y="990601"/>
            <a:ext cx="12192001" cy="52117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From the solution, both generators have the same marginal (or incremental) cost, and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 common marginal cost is equal to </a:t>
            </a:r>
            <a:r>
              <a:rPr lang="el-GR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λ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Intuition behind solution:</a:t>
            </a:r>
          </a:p>
          <a:p>
            <a:pPr lvl="1"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If marginal costs of generators were different, then by decreasing production at higher marginal cost generator, and increasing production at lower marginal cost generator we could lower overall costs.</a:t>
            </a:r>
          </a:p>
          <a:p>
            <a:pPr lvl="1"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Generalizes to any number of generators.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If demand changes, then change in total costs can be estimated from </a:t>
            </a:r>
            <a:r>
              <a:rPr lang="el-GR" altLang="en-US" sz="2000" dirty="0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458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D5E2A62-9254-46FA-923D-6052DA47F81E}" type="slidenum">
              <a:rPr lang="en-US" altLang="en-US" sz="1200" smtClean="0">
                <a:solidFill>
                  <a:srgbClr val="898989"/>
                </a:solidFill>
              </a:rPr>
              <a:pPr/>
              <a:t>40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93372" y="141842"/>
            <a:ext cx="10722206" cy="539848"/>
          </a:xfrm>
        </p:spPr>
        <p:txBody>
          <a:bodyPr>
            <a:normAutofit/>
          </a:bodyPr>
          <a:lstStyle/>
          <a:p>
            <a:pPr algn="ctr"/>
            <a:r>
              <a:rPr lang="en-US" sz="3000" b="1" spc="-4" dirty="0">
                <a:latin typeface="Arial" pitchFamily="34" charset="0"/>
                <a:cs typeface="Arial" pitchFamily="34" charset="0"/>
              </a:rPr>
              <a:t>Solving ED </a:t>
            </a:r>
            <a:r>
              <a:rPr lang="en-US" sz="3000" b="1" spc="-4" dirty="0" smtClean="0">
                <a:latin typeface="Arial" pitchFamily="34" charset="0"/>
                <a:cs typeface="Arial" pitchFamily="34" charset="0"/>
              </a:rPr>
              <a:t>problems                                      Cont.…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71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1" y="106585"/>
            <a:ext cx="10545233" cy="70326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6. Lambda-Iteration ED Solution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694" y="701749"/>
            <a:ext cx="11919097" cy="5996763"/>
          </a:xfrm>
        </p:spPr>
        <p:txBody>
          <a:bodyPr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lambda iteration algorithm is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 technique for solving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nonlinear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programming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issues like ED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by repeatedly updating a set of numbers called multipliers, or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lambdas[4]. Basic steps are:</a:t>
            </a:r>
          </a:p>
          <a:p>
            <a:pPr marL="514350" lvl="1" indent="-51435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Formulate the Objective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function.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Minimize the total generation cost while meeting the total demand and adhering to generator limits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It’s the quadratic cost function of each generator</a:t>
            </a:r>
          </a:p>
          <a:p>
            <a:pPr marL="514350" lvl="1" indent="-51435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Calculate the total cost function, summation of all generator cost function</a:t>
            </a:r>
          </a:p>
          <a:p>
            <a:pPr marL="514350" lvl="1" indent="-51435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Set power balance equation </a:t>
            </a:r>
          </a:p>
          <a:p>
            <a:pPr marL="514350" lvl="1" indent="-51435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Set the Initial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Guess for Lambda: Start with an initial guess for the incremental cost (lambda,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λ),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is the derivative of the total cost function with respect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</a:p>
          <a:p>
            <a:pPr marL="514350" lvl="1" indent="-51435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Calculate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generation Levels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each generator, set its output based on the current value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lambda.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7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056" y="1435395"/>
            <a:ext cx="10747746" cy="4741568"/>
          </a:xfrm>
        </p:spPr>
        <p:txBody>
          <a:bodyPr/>
          <a:lstStyle/>
          <a:p>
            <a:pPr marL="514350" lvl="1" indent="-5143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Check Power Balance: Calculate the total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</a:t>
            </a:r>
          </a:p>
          <a:p>
            <a:pPr marL="514350" lvl="1" indent="-5143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Update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Lambda as If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total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increase lambda. 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total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&gt;P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decrease lambda  that adjusts the generation outputs in the next iteration.</a:t>
            </a:r>
          </a:p>
          <a:p>
            <a:pPr marL="514350" lvl="1" indent="-5143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Repeat Until Convergence: Continue iterating until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total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within an acceptable tolerance of demand.</a:t>
            </a:r>
          </a:p>
          <a:p>
            <a:pPr marL="514350" lvl="1" indent="-5143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Incorporate Losses (if needed)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1" y="106585"/>
            <a:ext cx="10545233" cy="70326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Lambda-Iteration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7743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693" y="967564"/>
            <a:ext cx="11982893" cy="574158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Example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erform the best ELD for the three generators using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lambda iteration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method. The three generators having their cost function ,and generation limits s as given below are expected to  feed the demand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1000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MW.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function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 limits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665113"/>
              </p:ext>
            </p:extLst>
          </p:nvPr>
        </p:nvGraphicFramePr>
        <p:xfrm>
          <a:off x="425300" y="3040914"/>
          <a:ext cx="2753833" cy="1143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4" name="Equation" r:id="rId3" imgW="1778000" imgH="736600" progId="Equation.3">
                  <p:embed/>
                </p:oleObj>
              </mc:Choice>
              <mc:Fallback>
                <p:oleObj name="Equation" r:id="rId3" imgW="1778000" imgH="736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300" y="3040914"/>
                        <a:ext cx="2753833" cy="11437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370084"/>
              </p:ext>
            </p:extLst>
          </p:nvPr>
        </p:nvGraphicFramePr>
        <p:xfrm>
          <a:off x="744280" y="4901608"/>
          <a:ext cx="1892595" cy="9655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5" name="Equation" r:id="rId5" imgW="1244600" imgH="635000" progId="Equation.3">
                  <p:embed/>
                </p:oleObj>
              </mc:Choice>
              <mc:Fallback>
                <p:oleObj name="Equation" r:id="rId5" imgW="1244600" imgH="63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280" y="4901608"/>
                        <a:ext cx="1892595" cy="9655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1" y="106585"/>
            <a:ext cx="10545233" cy="70326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Lambda-Iteration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83359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284" y="1169581"/>
            <a:ext cx="11130518" cy="5007382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Start initial guess,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 the generation contribution for each using ICF as: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total generation is: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Update lambda, since, the total power generation is &lt;the demand  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After few iteration, 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P​=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1004.17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while P1=450, P2=316.67 and P3= 237.5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MW for lambda=20.5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158191"/>
              </p:ext>
            </p:extLst>
          </p:nvPr>
        </p:nvGraphicFramePr>
        <p:xfrm>
          <a:off x="2711302" y="1477926"/>
          <a:ext cx="1063256" cy="349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5" name="Equation" r:id="rId3" imgW="355138" imgH="177569" progId="Equation.3">
                  <p:embed/>
                </p:oleObj>
              </mc:Choice>
              <mc:Fallback>
                <p:oleObj name="Equation" r:id="rId3" imgW="355138" imgH="1775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302" y="1477926"/>
                        <a:ext cx="1063256" cy="349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7194064"/>
              </p:ext>
            </p:extLst>
          </p:nvPr>
        </p:nvGraphicFramePr>
        <p:xfrm>
          <a:off x="1020725" y="2200938"/>
          <a:ext cx="2541182" cy="14464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6" name="Equation" r:id="rId5" imgW="2120900" imgH="1206500" progId="Equation.3">
                  <p:embed/>
                </p:oleObj>
              </mc:Choice>
              <mc:Fallback>
                <p:oleObj name="Equation" r:id="rId5" imgW="2120900" imgH="12065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0725" y="2200938"/>
                        <a:ext cx="2541182" cy="14464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293113"/>
              </p:ext>
            </p:extLst>
          </p:nvPr>
        </p:nvGraphicFramePr>
        <p:xfrm>
          <a:off x="574158" y="4178597"/>
          <a:ext cx="3636336" cy="615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7" name="Equation" r:id="rId7" imgW="2400300" imgH="406400" progId="Equation.3">
                  <p:embed/>
                </p:oleObj>
              </mc:Choice>
              <mc:Fallback>
                <p:oleObj name="Equation" r:id="rId7" imgW="2400300" imgH="406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158" y="4178597"/>
                        <a:ext cx="3636336" cy="6152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1" y="106585"/>
            <a:ext cx="10545233" cy="70326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Lambda-Iteration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199388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349" y="91150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26" y="499730"/>
            <a:ext cx="11974838" cy="617816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goal of economic dispatch is to meet demand while minimizing costs by maximizing the output of producing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units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lambda iteration technique skillfully manages generator limitations such as minimum and maximum outputs by iteratively adjusting the generation levels based on the cost until the optimal dispatch is reached.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crucial to remember that economic dispatch functions on the presumption that every unit has already agreed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run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Transmission limitations are frequently overlooked in favor of focusing just on generation costs in the fundamental formulation of economic dispatch.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guarantee dependability and prevent overloading transmission lines, it is imperative to take these restrictions into account in real-world situations.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19200"/>
            <a:ext cx="11988800" cy="525780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[1]. A.,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Azrina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; K.,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Tatjana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and D.,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Nedis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‘’Auxiliary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Power Systems of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Advanced Thermal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Plants’’.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Springer Nature. pp. 117–125, 2020.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://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www.researchgate.net/publication/334447068.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[2]. K., EL-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Naggar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; R.,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AlRashidi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and K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Al-Othman.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‘’Estimating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the input–output parameters of thermal power plants using PSO’’. </a:t>
            </a:r>
            <a:r>
              <a:rPr lang="en-US" sz="2200" i="1" dirty="0" smtClean="0">
                <a:latin typeface="Arial" pitchFamily="34" charset="0"/>
                <a:cs typeface="Arial" pitchFamily="34" charset="0"/>
              </a:rPr>
              <a:t>ELSEVIER: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Energy Conversion and Management.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V.50(7), 2009, pp.1767-1772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https://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doi.org/10.1016/j.enconman.2009.03.019.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[3]. M., Steven; K., Edwin and R., James. ‘’First-Order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Conditions for Set-Constrained Optimization’’ </a:t>
            </a:r>
            <a:r>
              <a:rPr lang="en-US" sz="2200" i="1" dirty="0">
                <a:latin typeface="Arial" pitchFamily="34" charset="0"/>
                <a:cs typeface="Arial" pitchFamily="34" charset="0"/>
              </a:rPr>
              <a:t>MDPI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 Mathematics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2023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pp.1-14.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https://doi.org/10.3390/math11204274</a:t>
            </a:r>
            <a:endParaRPr lang="en-US" sz="2200" i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[4]. M.,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Azis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Mutmainnah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Lutfi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‘’Optimizing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Economic Dispatch through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Web-based Applications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using Lambda Iteration Algorithm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for Efficient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Power System Operation. </a:t>
            </a:r>
            <a:r>
              <a:rPr lang="en-US" sz="2200" i="1" dirty="0">
                <a:latin typeface="Arial" pitchFamily="34" charset="0"/>
                <a:cs typeface="Arial" pitchFamily="34" charset="0"/>
              </a:rPr>
              <a:t>Indonesian Journal of Electrical and Electronics Engineering (INAJEEE</a:t>
            </a:r>
            <a:r>
              <a:rPr lang="en-US" sz="2200" i="1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 V.6(1).pp.1-8,  2023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3727</TotalTime>
  <Words>4041</Words>
  <Application>Microsoft Office PowerPoint</Application>
  <PresentationFormat>Custom</PresentationFormat>
  <Paragraphs>486</Paragraphs>
  <Slides>47</Slides>
  <Notes>9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9" baseType="lpstr">
      <vt:lpstr>Office 테마</vt:lpstr>
      <vt:lpstr>Equation</vt:lpstr>
      <vt:lpstr>Power Systems Operation and Control</vt:lpstr>
      <vt:lpstr>Content </vt:lpstr>
      <vt:lpstr>1. Introduction </vt:lpstr>
      <vt:lpstr>Introduction                                Cant….</vt:lpstr>
      <vt:lpstr>PowerPoint Presentation</vt:lpstr>
      <vt:lpstr>PowerPoint Presentation</vt:lpstr>
      <vt:lpstr>PowerPoint Presentation</vt:lpstr>
      <vt:lpstr>PowerPoint Presentation</vt:lpstr>
      <vt:lpstr>3. Economic Operation of Thermal Power Plant (EOTPP)</vt:lpstr>
      <vt:lpstr>EOTPP                                                                 Cont.…</vt:lpstr>
      <vt:lpstr>EOTPP                                                                 Cont.…</vt:lpstr>
      <vt:lpstr>EOTPP                                                                 Cont.…</vt:lpstr>
      <vt:lpstr>EOTPP                                                                 Cont.…</vt:lpstr>
      <vt:lpstr>EOTPP                                                                 Cont.…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Solving ED problems                                      Cont.…</vt:lpstr>
      <vt:lpstr>6. Lambda-Iteration ED Solution</vt:lpstr>
      <vt:lpstr>Lambda-Iteration             Cont.….</vt:lpstr>
      <vt:lpstr>Lambda-Iteration                                     Cont.….</vt:lpstr>
      <vt:lpstr>Lambda-Iteration                                Cont.….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267</cp:revision>
  <dcterms:created xsi:type="dcterms:W3CDTF">2021-04-29T04:21:21Z</dcterms:created>
  <dcterms:modified xsi:type="dcterms:W3CDTF">2024-09-29T14:46:50Z</dcterms:modified>
</cp:coreProperties>
</file>