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82" r:id="rId2"/>
    <p:sldId id="363" r:id="rId3"/>
    <p:sldId id="561" r:id="rId4"/>
    <p:sldId id="617" r:id="rId5"/>
    <p:sldId id="562" r:id="rId6"/>
    <p:sldId id="627" r:id="rId7"/>
    <p:sldId id="613" r:id="rId8"/>
    <p:sldId id="563" r:id="rId9"/>
    <p:sldId id="614" r:id="rId10"/>
    <p:sldId id="566" r:id="rId11"/>
    <p:sldId id="628" r:id="rId12"/>
    <p:sldId id="615" r:id="rId13"/>
    <p:sldId id="616" r:id="rId14"/>
    <p:sldId id="564" r:id="rId15"/>
    <p:sldId id="565" r:id="rId16"/>
    <p:sldId id="633" r:id="rId17"/>
    <p:sldId id="567" r:id="rId18"/>
    <p:sldId id="568" r:id="rId19"/>
    <p:sldId id="514" r:id="rId20"/>
    <p:sldId id="618" r:id="rId21"/>
    <p:sldId id="619" r:id="rId22"/>
    <p:sldId id="620" r:id="rId23"/>
    <p:sldId id="621" r:id="rId24"/>
    <p:sldId id="630" r:id="rId25"/>
    <p:sldId id="632" r:id="rId26"/>
    <p:sldId id="631" r:id="rId27"/>
    <p:sldId id="622" r:id="rId28"/>
    <p:sldId id="623" r:id="rId29"/>
    <p:sldId id="624" r:id="rId30"/>
    <p:sldId id="625" r:id="rId31"/>
    <p:sldId id="626" r:id="rId32"/>
    <p:sldId id="443" r:id="rId33"/>
    <p:sldId id="442" r:id="rId34"/>
    <p:sldId id="317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4" d="100"/>
          <a:sy n="84" d="100"/>
        </p:scale>
        <p:origin x="-1508" y="-2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2024-09-29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Times" pitchFamily="18" charset="0"/>
            </a:endParaRPr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19025B-D44D-49A4-A693-38AE649C39D7}" type="slidenum">
              <a:rPr lang="en-US" altLang="en-US" smtClean="0">
                <a:cs typeface="Arial" pitchFamily="34" charset="0"/>
              </a:rPr>
              <a:pPr/>
              <a:t>19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41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3E564795-04FE-4989-8060-CE7A3B860EE0}" type="slidenum">
              <a:rPr lang="en-GB" altLang="en-US">
                <a:latin typeface="Calibri" pitchFamily="34" charset="0"/>
              </a:rPr>
              <a:pPr/>
              <a:t>24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42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6B7A3057-66FC-47EC-9F8C-F83E2D31ADCE}" type="slidenum">
              <a:rPr lang="en-GB" altLang="en-US">
                <a:latin typeface="Calibri" pitchFamily="34" charset="0"/>
              </a:rPr>
              <a:pPr/>
              <a:t>26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FA6-B1A6-432C-82A7-277E61ED047D}" type="datetime1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1288F-C2CA-47AD-BD2E-C70F9B42A0D1}" type="datetime1">
              <a:rPr lang="en-US" smtClean="0"/>
              <a:t>9/29/2024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455E-9225-4C90-B94B-D3A0397559A4}" type="datetime1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8F431-8A64-444C-A15A-5683BEC24C57}" type="datetime1">
              <a:rPr lang="en-US" altLang="ko-KR" smtClean="0"/>
              <a:t>9/29/2024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1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9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0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0" Type="http://schemas.openxmlformats.org/officeDocument/2006/relationships/oleObject" Target="../embeddings/oleObject15.bin"/><Relationship Id="rId4" Type="http://schemas.openxmlformats.org/officeDocument/2006/relationships/oleObject" Target="../embeddings/oleObject12.bin"/><Relationship Id="rId9" Type="http://schemas.openxmlformats.org/officeDocument/2006/relationships/image" Target="../media/image22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4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7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9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1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6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36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7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3</a:t>
            </a:r>
          </a:p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Economic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 </a:t>
            </a: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ispatch </a:t>
            </a: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(ELD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Impact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transmission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loss in Economic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peration of Power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ystem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Economic Load Dispatch with 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Transmission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Loss</a:t>
            </a:r>
          </a:p>
          <a:p>
            <a:pPr marL="571500" indent="-571500" algn="l">
              <a:lnSpc>
                <a:spcPct val="170000"/>
              </a:lnSpc>
              <a:buFont typeface="Arial" panose="020B0604020202020204" pitchFamily="34" charset="0"/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Knows how to model ELD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with Transmission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Loss consideration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ELD Solution Techniques </a:t>
            </a: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endParaRPr lang="en-US" sz="20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Importance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ELD with Line Loss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Objective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ELD With Line loss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consideration</a:t>
            </a:r>
          </a:p>
          <a:p>
            <a:pPr marL="457200" indent="-457200">
              <a:lnSpc>
                <a:spcPct val="150000"/>
              </a:lnSpc>
              <a:buAutoNum type="arabicPeriod" startAt="4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Impact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Line Loss in ELD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lnSpc>
                <a:spcPct val="150000"/>
              </a:lnSpc>
              <a:buAutoNum type="arabicPeriod" startAt="4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Modeling of ELD with Transmission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Loss</a:t>
            </a:r>
          </a:p>
          <a:p>
            <a:pPr marL="457200" indent="-457200">
              <a:lnSpc>
                <a:spcPct val="150000"/>
              </a:lnSpc>
              <a:buAutoNum type="arabicPeriod" startAt="4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ELD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Solution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Methods</a:t>
            </a:r>
          </a:p>
          <a:p>
            <a:pPr marL="457200" indent="-457200">
              <a:lnSpc>
                <a:spcPct val="150000"/>
              </a:lnSpc>
              <a:buAutoNum type="arabicPeriod" startAt="4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Important P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oints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Operations </a:t>
            </a:r>
            <a:endParaRPr lang="en-US" sz="2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782" y="180399"/>
            <a:ext cx="11434618" cy="493856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782" y="711200"/>
            <a:ext cx="11956234" cy="595355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Economic Load Dispatch (ELD) is the process of determining the optimal generation levels for various power plants in a way that minimizes the total cost of electricity generation while meeting the demand for power.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involves allocating generation among available units based on their cost characteristics and system constraints, such as capacity limits and 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losses[1].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Transmission line losses significantly impact the economic operation of a power system in several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ways[2]: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Increased g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eneration costs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Losses necessitate additional generation to meet demand. Utilities must generate more power to compensate for losses, leading to higher fuel and operational costs.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571" y="167163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218" y="810706"/>
            <a:ext cx="11833782" cy="5835191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n-US" sz="8000" b="1" i="1" dirty="0">
                <a:latin typeface="Arial" pitchFamily="34" charset="0"/>
                <a:cs typeface="Arial" pitchFamily="34" charset="0"/>
              </a:rPr>
              <a:t>Capacity Planning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: Losses influence the sizing of generation and transmission capacity. Utilities must overestimate capacity needs to account for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losses.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n-US" sz="8000" b="1" i="1" dirty="0" smtClean="0">
                <a:latin typeface="Arial" pitchFamily="34" charset="0"/>
                <a:cs typeface="Arial" pitchFamily="34" charset="0"/>
              </a:rPr>
              <a:t>Additional tariff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Higher losses can result in increased transmission tariffs, affecting end-user prices and overall system affordability.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n-US" sz="8000" b="1" i="1" dirty="0" smtClean="0">
                <a:latin typeface="Arial" pitchFamily="34" charset="0"/>
                <a:cs typeface="Arial" pitchFamily="34" charset="0"/>
              </a:rPr>
              <a:t>Affects the operational efficiency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. Thus, minimizing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losses through optimal routing and the use of high-efficiency conductors can enhance overall system efficiency, reducing costs.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Violate the regulatory agreement: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Utilities face regulations on loss limits, which can lead to penalties or required investments in upgrades, impacting financial performance.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Thus, managing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transmission line losses is crucial for maintaining economic viability in power systems, affecting generation costs, infrastructure investments, and overall operational efficiency</a:t>
            </a:r>
            <a:r>
              <a:rPr lang="en-US" sz="8000" dirty="0"/>
              <a:t>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436" y="568992"/>
            <a:ext cx="11757891" cy="456911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Importance of ELD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with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Line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Loss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(IELDLL)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986"/>
            <a:ext cx="12122870" cy="581119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Importance of ELD 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oss consideration are;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Minimizes the cost: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ELD aims to minimize fuel costs and operational expenses while ensuring reliable power supply.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including transmission losses, the economic implications of generation decisions are more accurately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assessed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as;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the consideration of efficiency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delivery, including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transmission losses in ELD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ensures: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generated power is sufficient to meet demand at the load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points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5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474" y="1159497"/>
            <a:ext cx="11604396" cy="550525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efficiency: Considering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power lost in transmission line enhances the  overall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system efficiency.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Improve the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system reliability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Properly accounting for transmission losses aids in maintaining system stability and reliability, ensuring that generation matches actual demand despite losses in the network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Improves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positive impact on environmental Impact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Thus, optimizing generation with losses in account can also lead to a reduction in emissions by minimizing the need for excess generation while using excess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inputs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447491" y="161769"/>
            <a:ext cx="98759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IELDLL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8323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715767"/>
            <a:ext cx="12003465" cy="604325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also encourages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use of more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efficient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plants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over using inefficient systems. 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Provides better decision making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utilities operators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make better operational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decisions by understanding the economic impact of 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 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leads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more resilient and cost-effective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 operation.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global marketing/ profitability of the utility: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ELD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loss consideration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ensures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fair competition and pricing, influencing market dynamics and promoting renewable integration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47491" y="161769"/>
            <a:ext cx="98759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IELDLL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15952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3. Objective of ELD With Line loss consideration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9" y="791852"/>
            <a:ext cx="11656292" cy="594831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main objective function is the cost reduction as given by[3]: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minimize the total generation cost while meeting the electrical demand, including the costs associated with 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 and generation limits.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Optimal distribution of generation for the required demand, which is: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determine the most efficient distribution of load among available generation units, ensuring that each unit operates within its optimal output range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4173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Objective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7585"/>
            <a:ext cx="11566688" cy="61604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Accurate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satisfaction,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ensure the actual power delivered to consumers meets the demand, factoring in losses incurred during transmission.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Proper utilization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resource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maximize the use of available resources by dispatching generation units that can operate at the lowest marginal cost while accounting for efficiency losses.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the 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eliability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To maintain system stability and reliability by effectively managing generation and minimizing the risk of overloading transmission lines.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Ensuring environmental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ustainability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reduce emissions and environmental impacts by optimizing the use of cleaner, more efficient energy sources while considering the losses in the system.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44" y="176590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4. Impact of Line Loss in ELD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867266"/>
            <a:ext cx="12078877" cy="590117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 most common negative impact of increased line loss in ELD are;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Increased  cost of generation to compensate the power lost in the line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Unnecessary cost of additional  fuel , thus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compensate for losses, generators must produce more electricity, leading to higher fuel costs and operational expenses.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Leads to inefficient dispatch, if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transmission losses are not accurately considered, the optimal dispatch may be compromised, leading to increased costs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94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449" y="1272618"/>
            <a:ext cx="11425287" cy="536385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May alters the optimal generation limits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Relocation of Load, the losses can shift the optimal output levels of generation units, causing less efficient plants to be utilized more than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necessary 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Non-linearity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dispatch.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relationship between generation output and losses can lead to non-linear cost functions, complicating the dispatch optimization.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Leads to system modeling complexity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4144" y="176590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Impact of Line Loss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838" y="233149"/>
            <a:ext cx="10495963" cy="455007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Impact of Line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Loss                                           Cont.…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975" y="716437"/>
            <a:ext cx="11632677" cy="592946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May needs more complex and sophisticated algorithms to find out optimal solutions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Dynamic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djustments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continuous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adjustments may be needed to account for fluctuating line losses due to changing load conditions and network configurations.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Risk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overloading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If not properly accounted for, transmission losses can lead to overloading of lines, increasing the risk of outages and system instability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drop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ssues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higher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losses can result in significant voltage drops, impacting the reliability of power delivery to consumers.</a:t>
            </a:r>
          </a:p>
          <a:p>
            <a:pPr algn="just">
              <a:lnSpc>
                <a:spcPct val="20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36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28" y="688157"/>
            <a:ext cx="11868347" cy="5674937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Increased emissions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higher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levels due to losses can lead to increased emissions,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contra-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dicting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sustainability goals.</a:t>
            </a: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Inefficient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Losses may deter the integration of renewable energy sources, which could otherwise help mitigate costs and emissions.</a:t>
            </a: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Affects the market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ynamics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In competitive markets, not accounting for losses can lead to unfair pricing and market distortions, affecting both suppliers and consumers.</a:t>
            </a: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Affects the investment decisions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utilities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may need to invest in more infrastructure or generation capacity to mitigate the effects of transmission losses, impacting overall economic efficiency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838" y="365125"/>
            <a:ext cx="10495963" cy="455007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Impact of Line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Loss                                           Cont.…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275558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891" y="78799"/>
            <a:ext cx="10494820" cy="77094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5. 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with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ransmission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L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oss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1" y="659876"/>
            <a:ext cx="11943762" cy="604258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Economic Load Dispatch (ELD) with transmission line losses can be represented using an optimization model.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general approach involves minimizing the total generation cost while meeting demand and accounting for transmission losses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objective is to minimize the total generation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 as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eqn.(1)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the total cost , C(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the cost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function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each generator and N is number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generating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units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cost of each generation unit is given using quadratic equation, given as;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/>
              <a:t>                                                                                 eqn.(2)</a:t>
            </a:r>
            <a:endParaRPr lang="en-US" sz="2000" dirty="0"/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5529749"/>
              </p:ext>
            </p:extLst>
          </p:nvPr>
        </p:nvGraphicFramePr>
        <p:xfrm>
          <a:off x="1834807" y="3379738"/>
          <a:ext cx="1822793" cy="824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53" name="Equation" r:id="rId3" imgW="952200" imgH="431640" progId="Equation.3">
                  <p:embed/>
                </p:oleObj>
              </mc:Choice>
              <mc:Fallback>
                <p:oleObj name="Equation" r:id="rId3" imgW="952200" imgH="431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4807" y="3379738"/>
                        <a:ext cx="1822793" cy="8244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516905"/>
              </p:ext>
            </p:extLst>
          </p:nvPr>
        </p:nvGraphicFramePr>
        <p:xfrm>
          <a:off x="534988" y="5480050"/>
          <a:ext cx="4924425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54" name="Equation" r:id="rId5" imgW="2286000" imgH="253800" progId="Equation.3">
                  <p:embed/>
                </p:oleObj>
              </mc:Choice>
              <mc:Fallback>
                <p:oleObj name="Equation" r:id="rId5" imgW="228600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88" y="5480050"/>
                        <a:ext cx="4924425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5465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035" y="103695"/>
            <a:ext cx="11151908" cy="603315"/>
          </a:xfrm>
        </p:spPr>
        <p:txBody>
          <a:bodyPr>
            <a:normAutofit/>
          </a:bodyPr>
          <a:lstStyle/>
          <a:p>
            <a:pPr marL="0" indent="0" algn="ctr"/>
            <a:r>
              <a:rPr lang="en-US" sz="3000" b="1" dirty="0">
                <a:latin typeface="Arial" pitchFamily="34" charset="0"/>
                <a:cs typeface="Arial" pitchFamily="34" charset="0"/>
              </a:rPr>
              <a:t>Modeling of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3889"/>
            <a:ext cx="12192000" cy="613018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Constraint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a.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Demand constraint is given by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energy conservation, the total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generated must meet the total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and loss as given as;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eqn.(3)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losses can be modeled using a loss formula,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represented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eqn.(4)</a:t>
            </a:r>
            <a:endParaRPr lang="en-US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Where,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ij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the transmission line loss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coefficients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between tow generators, generator i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j.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Lij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refers to the measure of energy loss in transmission lines due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line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parameters.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helps evaluate how efficiently electricity is transmitted from one point to another, ultimately affecting the overall performance of the distribution system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208451"/>
              </p:ext>
            </p:extLst>
          </p:nvPr>
        </p:nvGraphicFramePr>
        <p:xfrm>
          <a:off x="1281980" y="1726775"/>
          <a:ext cx="1660114" cy="648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79" name="Equation" r:id="rId3" imgW="1104840" imgH="431640" progId="Equation.3">
                  <p:embed/>
                </p:oleObj>
              </mc:Choice>
              <mc:Fallback>
                <p:oleObj name="Equation" r:id="rId3" imgW="1104840" imgH="431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980" y="1726775"/>
                        <a:ext cx="1660114" cy="6487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0823412"/>
              </p:ext>
            </p:extLst>
          </p:nvPr>
        </p:nvGraphicFramePr>
        <p:xfrm>
          <a:off x="2073897" y="2714920"/>
          <a:ext cx="1701014" cy="659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80" name="Equation" r:id="rId5" imgW="1104900" imgH="431800" progId="Equation.3">
                  <p:embed/>
                </p:oleObj>
              </mc:Choice>
              <mc:Fallback>
                <p:oleObj name="Equation" r:id="rId5" imgW="1104900" imgH="431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3897" y="2714920"/>
                        <a:ext cx="1701014" cy="6598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028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218" y="829558"/>
            <a:ext cx="11547835" cy="5347405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loss coefficient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ij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ij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requires the knowledge of bus admittance matrix as given by for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four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bus system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 normally refers the diagonal elements of Y-bus matrix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75035" y="103695"/>
            <a:ext cx="11151908" cy="6033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of ELD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2334210"/>
              </p:ext>
            </p:extLst>
          </p:nvPr>
        </p:nvGraphicFramePr>
        <p:xfrm>
          <a:off x="2748436" y="2839875"/>
          <a:ext cx="3067901" cy="1595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10" name="Equation" r:id="rId3" imgW="1320800" imgH="914400" progId="Equation.3">
                  <p:embed/>
                </p:oleObj>
              </mc:Choice>
              <mc:Fallback>
                <p:oleObj name="Equation" r:id="rId3" imgW="1320800" imgH="9144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8436" y="2839875"/>
                        <a:ext cx="3067901" cy="15955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319962"/>
              </p:ext>
            </p:extLst>
          </p:nvPr>
        </p:nvGraphicFramePr>
        <p:xfrm>
          <a:off x="1642116" y="3382700"/>
          <a:ext cx="441208" cy="407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11" name="Equation" r:id="rId5" imgW="139579" imgH="164957" progId="Equation.3">
                  <p:embed/>
                </p:oleObj>
              </mc:Choice>
              <mc:Fallback>
                <p:oleObj name="Equation" r:id="rId5" imgW="139579" imgH="164957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2116" y="3382700"/>
                        <a:ext cx="441208" cy="4072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2165022" y="3402315"/>
            <a:ext cx="319318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11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=  </a:t>
            </a:r>
            <a:endParaRPr lang="en-US" dirty="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92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499" y="659876"/>
            <a:ext cx="11670383" cy="6128851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line loss is approximated as: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eqn.(5)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 the loss coefficient of  generation i and given as;</a:t>
            </a:r>
          </a:p>
          <a:p>
            <a:pPr marL="0" indent="0">
              <a:buNone/>
            </a:pP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eqn.(6)</a:t>
            </a:r>
          </a:p>
          <a:p>
            <a:pPr marL="0" indent="0">
              <a:buNone/>
            </a:pPr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generation Constraints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economic load dispatch should consider the generation limit constraints as given by;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eqn.(7)  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overall optimization model could be:    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s.t: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75035" y="103695"/>
            <a:ext cx="11151908" cy="603315"/>
          </a:xfrm>
        </p:spPr>
        <p:txBody>
          <a:bodyPr>
            <a:normAutofit/>
          </a:bodyPr>
          <a:lstStyle/>
          <a:p>
            <a:pPr marL="0" indent="0" algn="ctr"/>
            <a:r>
              <a:rPr lang="en-US" sz="3000" b="1" dirty="0">
                <a:latin typeface="Arial" pitchFamily="34" charset="0"/>
                <a:cs typeface="Arial" pitchFamily="34" charset="0"/>
              </a:rPr>
              <a:t>Modeling of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0762810"/>
              </p:ext>
            </p:extLst>
          </p:nvPr>
        </p:nvGraphicFramePr>
        <p:xfrm>
          <a:off x="1292225" y="1017588"/>
          <a:ext cx="1524000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0" name="Equation" r:id="rId3" imgW="787320" imgH="431640" progId="Equation.3">
                  <p:embed/>
                </p:oleObj>
              </mc:Choice>
              <mc:Fallback>
                <p:oleObj name="Equation" r:id="rId3" imgW="787320" imgH="431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2225" y="1017588"/>
                        <a:ext cx="1524000" cy="830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5129076"/>
              </p:ext>
            </p:extLst>
          </p:nvPr>
        </p:nvGraphicFramePr>
        <p:xfrm>
          <a:off x="1668544" y="2328420"/>
          <a:ext cx="1018095" cy="783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1" name="Equation" r:id="rId5" imgW="558558" imgH="431613" progId="Equation.3">
                  <p:embed/>
                </p:oleObj>
              </mc:Choice>
              <mc:Fallback>
                <p:oleObj name="Equation" r:id="rId5" imgW="558558" imgH="43161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8544" y="2328420"/>
                        <a:ext cx="1018095" cy="7831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2625444"/>
              </p:ext>
            </p:extLst>
          </p:nvPr>
        </p:nvGraphicFramePr>
        <p:xfrm>
          <a:off x="1693207" y="4226252"/>
          <a:ext cx="2134075" cy="855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2" name="Equation" r:id="rId7" imgW="1269720" imgH="507960" progId="Equation.3">
                  <p:embed/>
                </p:oleObj>
              </mc:Choice>
              <mc:Fallback>
                <p:oleObj name="Equation" r:id="rId7" imgW="1269720" imgH="507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3207" y="4226252"/>
                        <a:ext cx="2134075" cy="8552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4403368"/>
              </p:ext>
            </p:extLst>
          </p:nvPr>
        </p:nvGraphicFramePr>
        <p:xfrm>
          <a:off x="1619332" y="5359955"/>
          <a:ext cx="2160816" cy="5695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3" name="Equation" r:id="rId9" imgW="1638000" imgH="431640" progId="Equation.3">
                  <p:embed/>
                </p:oleObj>
              </mc:Choice>
              <mc:Fallback>
                <p:oleObj name="Equation" r:id="rId9" imgW="1638000" imgH="431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332" y="5359955"/>
                        <a:ext cx="2160816" cy="5695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522562"/>
              </p:ext>
            </p:extLst>
          </p:nvPr>
        </p:nvGraphicFramePr>
        <p:xfrm>
          <a:off x="5757698" y="5312823"/>
          <a:ext cx="1812025" cy="897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4" name="Equation" r:id="rId11" imgW="1333440" imgH="660240" progId="Equation.3">
                  <p:embed/>
                </p:oleObj>
              </mc:Choice>
              <mc:Fallback>
                <p:oleObj name="Equation" r:id="rId11" imgW="1333440" imgH="6602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7698" y="5312823"/>
                        <a:ext cx="1812025" cy="8973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057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273" y="365126"/>
            <a:ext cx="10697708" cy="43615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6. ELD Solution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Methods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>
                <a:latin typeface="Arial" pitchFamily="34" charset="0"/>
                <a:cs typeface="Arial" pitchFamily="34" charset="0"/>
              </a:rPr>
            </a:b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474" y="988292"/>
            <a:ext cx="11526982" cy="56988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To solve this optimization problem, various methods can be used,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including[4]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Lagrange Multiplier Method: Useful for handling equality constraints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Lambda iteration method: useful unconstrained methods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Dynamic Programming: Breaks the problem into simpler sub-problems.</a:t>
            </a:r>
          </a:p>
          <a:p>
            <a:pPr lvl="0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Linear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Programming and Non-linear Programming: Depending on the nature of the cost and loss functions.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27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" y="876693"/>
            <a:ext cx="12292553" cy="578805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Lagrange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method: The  generation dispatch using Lagrange method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with 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inclusion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transmission losses is given by;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eqn.(9)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 general, using generators closer to the load results in lower losses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This impact on losses should be included when doing the economic dispatch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eqn.(10)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Based on eqn.9, the two equations are given as;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eqn.(11)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eqn.(12)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1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3EC230C-79B3-4185-BC35-C0A7F8BC4092}" type="slidenum">
              <a:rPr lang="en-US" altLang="en-US" sz="1200" smtClean="0">
                <a:solidFill>
                  <a:srgbClr val="898989"/>
                </a:solidFill>
              </a:rPr>
              <a:pPr/>
              <a:t>19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2789902"/>
              </p:ext>
            </p:extLst>
          </p:nvPr>
        </p:nvGraphicFramePr>
        <p:xfrm>
          <a:off x="2324351" y="1510710"/>
          <a:ext cx="4368679" cy="10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61" name="Equation" r:id="rId4" imgW="3111480" imgH="914400" progId="Equation.3">
                  <p:embed/>
                </p:oleObj>
              </mc:Choice>
              <mc:Fallback>
                <p:oleObj name="Equation" r:id="rId4" imgW="3111480" imgH="9144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4351" y="1510710"/>
                        <a:ext cx="4368679" cy="10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3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660069"/>
              </p:ext>
            </p:extLst>
          </p:nvPr>
        </p:nvGraphicFramePr>
        <p:xfrm>
          <a:off x="830263" y="3732393"/>
          <a:ext cx="4325937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62" name="Equation" r:id="rId6" imgW="2958840" imgH="444240" progId="Equation.3">
                  <p:embed/>
                </p:oleObj>
              </mc:Choice>
              <mc:Fallback>
                <p:oleObj name="Equation" r:id="rId6" imgW="2958840" imgH="44424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0263" y="3732393"/>
                        <a:ext cx="4325937" cy="650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4102799"/>
              </p:ext>
            </p:extLst>
          </p:nvPr>
        </p:nvGraphicFramePr>
        <p:xfrm>
          <a:off x="1480008" y="4949072"/>
          <a:ext cx="3610466" cy="6134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63" name="Equation" r:id="rId8" imgW="2616200" imgH="444500" progId="Equation.3">
                  <p:embed/>
                </p:oleObj>
              </mc:Choice>
              <mc:Fallback>
                <p:oleObj name="Equation" r:id="rId8" imgW="2616200" imgH="444500" progId="Equation.3">
                  <p:embed/>
                  <p:pic>
                    <p:nvPicPr>
                      <p:cNvPr id="0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008" y="4949072"/>
                        <a:ext cx="3610466" cy="6134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4640878"/>
              </p:ext>
            </p:extLst>
          </p:nvPr>
        </p:nvGraphicFramePr>
        <p:xfrm>
          <a:off x="1687398" y="5637229"/>
          <a:ext cx="2762054" cy="795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64" name="Equation" r:id="rId10" imgW="1485900" imgH="431800" progId="Equation.3">
                  <p:embed/>
                </p:oleObj>
              </mc:Choice>
              <mc:Fallback>
                <p:oleObj name="Equation" r:id="rId10" imgW="1485900" imgH="431800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7398" y="5637229"/>
                        <a:ext cx="2762054" cy="7958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25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742" y="1357460"/>
            <a:ext cx="10741060" cy="481950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From eqn.11, lambda can be determined as: 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eqn.(13)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Define the Penalty factor L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each generator as given by :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eqn.(14)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7604785"/>
              </p:ext>
            </p:extLst>
          </p:nvPr>
        </p:nvGraphicFramePr>
        <p:xfrm>
          <a:off x="1071145" y="1970202"/>
          <a:ext cx="3868500" cy="155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11" name="Equation" r:id="rId3" imgW="2654300" imgH="1066800" progId="Equation.3">
                  <p:embed/>
                </p:oleObj>
              </mc:Choice>
              <mc:Fallback>
                <p:oleObj name="Equation" r:id="rId3" imgW="2654300" imgH="1066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145" y="1970202"/>
                        <a:ext cx="3868500" cy="155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506761"/>
              </p:ext>
            </p:extLst>
          </p:nvPr>
        </p:nvGraphicFramePr>
        <p:xfrm>
          <a:off x="1751013" y="4283075"/>
          <a:ext cx="2484437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12" name="Equation" r:id="rId5" imgW="1168200" imgH="609480" progId="Equation.3">
                  <p:embed/>
                </p:oleObj>
              </mc:Choice>
              <mc:Fallback>
                <p:oleObj name="Equation" r:id="rId5" imgW="1168200" imgH="609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1013" y="4283075"/>
                        <a:ext cx="2484437" cy="1295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4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830818"/>
            <a:ext cx="11924906" cy="5890493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The power system penalty factor is the amount that has to be multiplied by the plant's incremental cost of power output in order to account for transmission losses. </a:t>
            </a:r>
            <a:endParaRPr lang="en-US" sz="8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can also be defined as the plant's power generation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divided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by the actual power required to meet the load following transmission loss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70000"/>
              </a:lnSpc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As penalty factor is the ratio of power generated to power fed to the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load</a:t>
            </a:r>
            <a:endParaRPr lang="en-US" sz="8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Cost of Power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Generated increase with penalty factor, which is: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8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eqn.(15)</a:t>
            </a:r>
          </a:p>
          <a:p>
            <a:pPr>
              <a:lnSpc>
                <a:spcPct val="170000"/>
              </a:lnSpc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Which indicates that the penalty factor increase overall costs</a:t>
            </a:r>
          </a:p>
          <a:p>
            <a:pPr>
              <a:lnSpc>
                <a:spcPct val="170000"/>
              </a:lnSpc>
            </a:pPr>
            <a:r>
              <a:rPr lang="en-US" altLang="en-US" sz="8000" dirty="0">
                <a:latin typeface="Arial" pitchFamily="34" charset="0"/>
                <a:cs typeface="Arial" pitchFamily="34" charset="0"/>
              </a:rPr>
              <a:t>The penalty </a:t>
            </a:r>
            <a:r>
              <a:rPr lang="en-US" altLang="en-US" sz="8000" dirty="0" smtClean="0">
                <a:latin typeface="Arial" pitchFamily="34" charset="0"/>
                <a:cs typeface="Arial" pitchFamily="34" charset="0"/>
              </a:rPr>
              <a:t>factor at </a:t>
            </a:r>
            <a:r>
              <a:rPr lang="en-US" altLang="en-US" sz="8000" dirty="0">
                <a:latin typeface="Arial" pitchFamily="34" charset="0"/>
                <a:cs typeface="Arial" pitchFamily="34" charset="0"/>
              </a:rPr>
              <a:t>the slack bus </a:t>
            </a:r>
            <a:r>
              <a:rPr lang="en-US" altLang="en-US" sz="8000" dirty="0" smtClean="0">
                <a:latin typeface="Arial" pitchFamily="34" charset="0"/>
                <a:cs typeface="Arial" pitchFamily="34" charset="0"/>
              </a:rPr>
              <a:t>is always </a:t>
            </a:r>
            <a:r>
              <a:rPr lang="en-US" altLang="en-US" sz="8000" dirty="0">
                <a:latin typeface="Arial" pitchFamily="34" charset="0"/>
                <a:cs typeface="Arial" pitchFamily="34" charset="0"/>
              </a:rPr>
              <a:t>unity!</a:t>
            </a:r>
          </a:p>
          <a:p>
            <a:pPr>
              <a:lnSpc>
                <a:spcPct val="150000"/>
              </a:lnSpc>
            </a:pPr>
            <a:endParaRPr lang="en-US" sz="6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/>
            </a:r>
            <a:br>
              <a:rPr lang="en-US" sz="2000" dirty="0"/>
            </a:b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8328165"/>
              </p:ext>
            </p:extLst>
          </p:nvPr>
        </p:nvGraphicFramePr>
        <p:xfrm>
          <a:off x="1910497" y="4185499"/>
          <a:ext cx="4939647" cy="4865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23" name="Equation" r:id="rId3" imgW="2336800" imgH="228600" progId="Equation.3">
                  <p:embed/>
                </p:oleObj>
              </mc:Choice>
              <mc:Fallback>
                <p:oleObj name="Equation" r:id="rId3" imgW="23368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0497" y="4185499"/>
                        <a:ext cx="4939647" cy="4865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56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09946"/>
            <a:ext cx="11209254" cy="450601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basic condition for optimal dispatch is :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eqn.(16)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if the generation power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increase,  power loss increase, which is given by: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eqn.(17)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leads to the given generation more expensive and  if Li less than unity means the intended generation is less expensive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2555191"/>
              </p:ext>
            </p:extLst>
          </p:nvPr>
        </p:nvGraphicFramePr>
        <p:xfrm>
          <a:off x="1150070" y="2384982"/>
          <a:ext cx="7284099" cy="49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57" name="Equation" r:id="rId3" imgW="3352800" imgH="228600" progId="Equation.3">
                  <p:embed/>
                </p:oleObj>
              </mc:Choice>
              <mc:Fallback>
                <p:oleObj name="Equation" r:id="rId3" imgW="33528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0070" y="2384982"/>
                        <a:ext cx="7284099" cy="4996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2964281"/>
              </p:ext>
            </p:extLst>
          </p:nvPr>
        </p:nvGraphicFramePr>
        <p:xfrm>
          <a:off x="1809946" y="3685880"/>
          <a:ext cx="2821443" cy="7729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58" name="Equation" r:id="rId5" imgW="1624895" imgH="444307" progId="Equation.3">
                  <p:embed/>
                </p:oleObj>
              </mc:Choice>
              <mc:Fallback>
                <p:oleObj name="Equation" r:id="rId5" imgW="1624895" imgH="444307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946" y="3685880"/>
                        <a:ext cx="2821443" cy="7729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77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1121790"/>
            <a:ext cx="11811785" cy="544869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Calculation of penalty factor 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penalty factor for N-bus power network can be determined using power flow techniques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using: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eqn.(18)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reason is that small change in power flow impacts the entire network operation cost.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You need to know the types of bus, power network and the change in power from power flow techniques. Which is given by;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eqn.(19)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4686521"/>
              </p:ext>
            </p:extLst>
          </p:nvPr>
        </p:nvGraphicFramePr>
        <p:xfrm>
          <a:off x="2564090" y="5033913"/>
          <a:ext cx="2256718" cy="1159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677" name="Equation" r:id="rId3" imgW="1206500" imgH="622300" progId="Equation.3">
                  <p:embed/>
                </p:oleObj>
              </mc:Choice>
              <mc:Fallback>
                <p:oleObj name="Equation" r:id="rId3" imgW="1206500" imgH="622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90" y="5033913"/>
                        <a:ext cx="2256718" cy="11594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6561928"/>
              </p:ext>
            </p:extLst>
          </p:nvPr>
        </p:nvGraphicFramePr>
        <p:xfrm>
          <a:off x="690054" y="2423932"/>
          <a:ext cx="5949436" cy="9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678" name="Equation" r:id="rId5" imgW="3035300" imgH="482600" progId="Equation.3">
                  <p:embed/>
                </p:oleObj>
              </mc:Choice>
              <mc:Fallback>
                <p:oleObj name="Equation" r:id="rId5" imgW="3035300" imgH="482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54" y="2423932"/>
                        <a:ext cx="5949436" cy="95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79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ontent Placeholder 2"/>
          <p:cNvSpPr>
            <a:spLocks noGrp="1"/>
          </p:cNvSpPr>
          <p:nvPr>
            <p:ph sz="quarter" idx="1"/>
          </p:nvPr>
        </p:nvSpPr>
        <p:spPr>
          <a:xfrm>
            <a:off x="219910" y="765460"/>
            <a:ext cx="11855826" cy="5861583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For all generators, the total of the incremental production costs of power at any plant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plus the incremental transmission losses at bus i from generating Pi,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rate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of lambda,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must be constant and equal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lambda.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incremental cost of the received power is represented by this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constant, lambda.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Lii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or B-coefficients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are a crucial, straightforward, 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approximate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approach of representing transmission loss in relation to generating powers.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GB" altLang="en-US" sz="2000" dirty="0" smtClean="0"/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39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1131216"/>
            <a:ext cx="11466923" cy="488549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200" dirty="0">
                <a:latin typeface="Arial" pitchFamily="34" charset="0"/>
                <a:cs typeface="Arial" pitchFamily="34" charset="0"/>
              </a:rPr>
              <a:t>The transmission loss in the injected bus 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quadratic under typical operating conditions, which is utilized by this method. </a:t>
            </a:r>
            <a:r>
              <a:rPr lang="en-GB" altLang="en-US" sz="2200" dirty="0">
                <a:latin typeface="Arial" pitchFamily="34" charset="0"/>
                <a:cs typeface="Arial" pitchFamily="34" charset="0"/>
              </a:rPr>
              <a:t>       </a:t>
            </a:r>
            <a:endParaRPr lang="en-GB" altLang="en-US" sz="2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eqn.(20)            </a:t>
            </a:r>
            <a:endParaRPr lang="en-GB" altLang="en-US" sz="22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Pi and </a:t>
            </a:r>
            <a:r>
              <a:rPr lang="en-GB" altLang="en-US" sz="2000" dirty="0" err="1">
                <a:latin typeface="Arial" pitchFamily="34" charset="0"/>
                <a:cs typeface="Arial" pitchFamily="34" charset="0"/>
              </a:rPr>
              <a:t>Pj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 are real power injection at bus i and j, and </a:t>
            </a:r>
            <a:r>
              <a:rPr lang="en-GB" altLang="en-US" sz="2000" dirty="0" err="1">
                <a:latin typeface="Arial" pitchFamily="34" charset="0"/>
                <a:cs typeface="Arial" pitchFamily="34" charset="0"/>
              </a:rPr>
              <a:t>B</a:t>
            </a:r>
            <a:r>
              <a:rPr lang="en-GB" altLang="en-US" sz="2000" baseline="-25000" dirty="0" err="1">
                <a:latin typeface="Arial" pitchFamily="34" charset="0"/>
                <a:cs typeface="Arial" pitchFamily="34" charset="0"/>
              </a:rPr>
              <a:t>ij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 is loss coefficients. 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Substituting this to the previous first derivative eqn.11, we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get: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eqn.(21)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altLang="en-US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7063180"/>
              </p:ext>
            </p:extLst>
          </p:nvPr>
        </p:nvGraphicFramePr>
        <p:xfrm>
          <a:off x="1677578" y="2313250"/>
          <a:ext cx="2058988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01" name="Equation" r:id="rId3" imgW="1091726" imgH="355446" progId="Equation.3">
                  <p:embed/>
                </p:oleObj>
              </mc:Choice>
              <mc:Fallback>
                <p:oleObj name="Equation" r:id="rId3" imgW="1091726" imgH="355446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7578" y="2313250"/>
                        <a:ext cx="2058988" cy="674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3483321"/>
              </p:ext>
            </p:extLst>
          </p:nvPr>
        </p:nvGraphicFramePr>
        <p:xfrm>
          <a:off x="5374048" y="2286966"/>
          <a:ext cx="161131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02" name="Equation" r:id="rId5" imgW="1066800" imgH="431800" progId="Equation.3">
                  <p:embed/>
                </p:oleObj>
              </mc:Choice>
              <mc:Fallback>
                <p:oleObj name="Equation" r:id="rId5" imgW="10668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4048" y="2286966"/>
                        <a:ext cx="1611312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ight Arrow 7"/>
          <p:cNvSpPr/>
          <p:nvPr/>
        </p:nvSpPr>
        <p:spPr>
          <a:xfrm>
            <a:off x="4240830" y="2661158"/>
            <a:ext cx="768349" cy="1444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6796578"/>
              </p:ext>
            </p:extLst>
          </p:nvPr>
        </p:nvGraphicFramePr>
        <p:xfrm>
          <a:off x="1875755" y="4459173"/>
          <a:ext cx="3927300" cy="704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03" name="Equation" r:id="rId7" imgW="2387600" imgH="431800" progId="Equation.3">
                  <p:embed/>
                </p:oleObj>
              </mc:Choice>
              <mc:Fallback>
                <p:oleObj name="Equation" r:id="rId7" imgW="2387600" imgH="431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5755" y="4459173"/>
                        <a:ext cx="3927300" cy="7046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8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Content Placeholder 2"/>
          <p:cNvSpPr>
            <a:spLocks noGrp="1"/>
          </p:cNvSpPr>
          <p:nvPr>
            <p:ph sz="quarter" idx="1"/>
          </p:nvPr>
        </p:nvSpPr>
        <p:spPr>
          <a:xfrm>
            <a:off x="226243" y="763571"/>
            <a:ext cx="11887200" cy="595774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If the incremental costs are represented by a linear relationship following a quadratic characteristics, then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IC</a:t>
            </a:r>
            <a:r>
              <a:rPr lang="en-GB" alt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GB" alt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) =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GB" alt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(P</a:t>
            </a:r>
            <a:r>
              <a:rPr lang="en-GB" altLang="en-US" sz="2000" baseline="-250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) +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GB" altLang="en-US" sz="2000" baseline="-250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GB" altLang="en-US" sz="2000" baseline="-25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GB" altLang="en-US" sz="11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eqn.(22)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Substituting </a:t>
            </a:r>
            <a:r>
              <a:rPr lang="en-GB" altLang="en-US" sz="2000" i="1" dirty="0" err="1" smtClean="0">
                <a:latin typeface="Arial" pitchFamily="34" charset="0"/>
                <a:cs typeface="Arial" pitchFamily="34" charset="0"/>
              </a:rPr>
              <a:t>PGi</a:t>
            </a:r>
            <a:r>
              <a:rPr lang="en-GB" altLang="en-US" sz="2000" i="1" dirty="0" smtClean="0">
                <a:latin typeface="Arial" pitchFamily="34" charset="0"/>
                <a:cs typeface="Arial" pitchFamily="34" charset="0"/>
              </a:rPr>
              <a:t> =  Pi + </a:t>
            </a:r>
            <a:r>
              <a:rPr lang="en-GB" altLang="en-US" sz="2000" i="1" dirty="0" err="1" smtClean="0">
                <a:latin typeface="Arial" pitchFamily="34" charset="0"/>
                <a:cs typeface="Arial" pitchFamily="34" charset="0"/>
              </a:rPr>
              <a:t>PDi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, and simplifying for Pi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GB" altLang="en-US" sz="11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eqn.(22)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For any particular value of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, the above equation can be solved iteratively by assuming initial values of Pi.  It should be understood that losses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can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be considered not only as a constraint but also as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object- 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ive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function.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GB" altLang="en-US" sz="1100" dirty="0" smtClean="0"/>
          </a:p>
          <a:p>
            <a:pPr algn="just">
              <a:lnSpc>
                <a:spcPct val="150000"/>
              </a:lnSpc>
            </a:pPr>
            <a:endParaRPr lang="en-GB" altLang="en-US" sz="1100" dirty="0" smtClean="0"/>
          </a:p>
          <a:p>
            <a:pPr algn="just">
              <a:lnSpc>
                <a:spcPct val="150000"/>
              </a:lnSpc>
            </a:pPr>
            <a:endParaRPr lang="en-GB" altLang="en-US" sz="1800" b="1" dirty="0" smtClean="0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1828210"/>
              </p:ext>
            </p:extLst>
          </p:nvPr>
        </p:nvGraphicFramePr>
        <p:xfrm>
          <a:off x="2165153" y="2960080"/>
          <a:ext cx="3253745" cy="1168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2" name="Equation" r:id="rId4" imgW="2654280" imgH="952200" progId="Equation.3">
                  <p:embed/>
                </p:oleObj>
              </mc:Choice>
              <mc:Fallback>
                <p:oleObj name="Equation" r:id="rId4" imgW="2654280" imgH="952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5153" y="2960080"/>
                        <a:ext cx="3253745" cy="11688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4899641"/>
              </p:ext>
            </p:extLst>
          </p:nvPr>
        </p:nvGraphicFramePr>
        <p:xfrm>
          <a:off x="2007908" y="1743959"/>
          <a:ext cx="3554181" cy="7918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3" name="Equation" r:id="rId6" imgW="2462731" imgH="545863" progId="Equation.3">
                  <p:embed/>
                </p:oleObj>
              </mc:Choice>
              <mc:Fallback>
                <p:oleObj name="Equation" r:id="rId6" imgW="2462731" imgH="545863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7908" y="1743959"/>
                        <a:ext cx="3554181" cy="7918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26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201" y="923827"/>
            <a:ext cx="11517840" cy="551467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Liner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Programing ELD method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dispatch is carried out by linear programming in cases when the generator cost functions are linear.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fundamental idea is to minimize the overall cost of generation while taking demand and generation limitations into account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It needs the following points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objective functions. Cost function 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balance: energy conservation should met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 limits should met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you can use different MATLAB source codes or modern optimization techniques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18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201" y="650449"/>
            <a:ext cx="11651530" cy="6070862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Dynamic Programming for Economic Load Dispatch (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ELD)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effective optimization method for resolving complicated issues is dynamic programming (DP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 which divides larger issues into smaller ones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DP can be used in the context of Economic Load Dispatch (ELD) to find the best generation schedule for a number of power plants while reducing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The following points should be considered first: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State Definition: The index of the generator under consideration and the total power generated up to that point can be used to define each state.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Decision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Variable:  Each unit's power generation is represented by the decision variable.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Function:  Each generator's cost function, which shows the connection between cost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and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output, is usually quadratic.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93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2425" y="1244338"/>
            <a:ext cx="11142482" cy="5326144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Basic steps are: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Develop cost function for each generator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Describe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the State and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Stage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of units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Let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be the total power generated.</a:t>
            </a:r>
          </a:p>
          <a:p>
            <a:pPr lvl="0" algn="just">
              <a:lnSpc>
                <a:spcPct val="150000"/>
              </a:lnSpc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Let 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be the index of the generator currently being considered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· 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Relation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: The total cost at each state can be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calculated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eqn.(23)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4. For base case, C(0,0)=0;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5. Iteratively perform the relation until optimal solution is reached 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239433"/>
              </p:ext>
            </p:extLst>
          </p:nvPr>
        </p:nvGraphicFramePr>
        <p:xfrm>
          <a:off x="769420" y="4911366"/>
          <a:ext cx="5326580" cy="546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693" name="Equation" r:id="rId3" imgW="3962400" imgH="406400" progId="Equation.3">
                  <p:embed/>
                </p:oleObj>
              </mc:Choice>
              <mc:Fallback>
                <p:oleObj name="Equation" r:id="rId3" imgW="3962400" imgH="406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420" y="4911366"/>
                        <a:ext cx="5326580" cy="5467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454201" y="188536"/>
            <a:ext cx="10697708" cy="642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Solution Methods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81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901" y="273377"/>
            <a:ext cx="11236751" cy="923827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Important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oints for Economic Operations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682" y="1159497"/>
            <a:ext cx="11792932" cy="5017466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For better satisfaction of power operation the generation, voltage and lines should met as;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eqn.(24)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5367182"/>
              </p:ext>
            </p:extLst>
          </p:nvPr>
        </p:nvGraphicFramePr>
        <p:xfrm>
          <a:off x="1442744" y="1932724"/>
          <a:ext cx="5097974" cy="3035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16" name="Equation" r:id="rId3" imgW="2158920" imgH="1282680" progId="Equation.3">
                  <p:embed/>
                </p:oleObj>
              </mc:Choice>
              <mc:Fallback>
                <p:oleObj name="Equation" r:id="rId3" imgW="2158920" imgH="12826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2744" y="1932724"/>
                        <a:ext cx="5097974" cy="30352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629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779" y="1036948"/>
            <a:ext cx="11670384" cy="5505254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flow equation should be satisfied since they are equality constraint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lower and upper limit of generations should not be violated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voltages should be within the acceptable standard limits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transmission line thermal and stability limit should not be violated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objective function minimization should takes these all in account and hence it can be performed using different iterative methods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54524" y="188537"/>
            <a:ext cx="1172694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Important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Points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for E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conomic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25263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12742"/>
            <a:ext cx="11642103" cy="606514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optimal strategy to reduce the present generator operating costs is determined by economic dispatch.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An effective strategy for resolving the economic dispatch problem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discussed in  this lecture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Limits on generators are readily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managed and different power system constraints are mandatory while doing ELD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impact of losses is taken into account using penalty factors.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transmission system restrictions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neglected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basic version of economic dispatch, but it's mandatory 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actual power system operation.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2192000" cy="575113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[1].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J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Nikoukar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M.,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Haghifam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‘’Transmission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cost allocation based on the use of system and considering the congestion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cost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’’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.Elsevier: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International Journal of Electrical Power &amp; Energy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Systems. V.43(1). pp. 961-968,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2012. https://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doi.org/10.1016/j.ijepes.2012.06.016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[2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G.,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Saheed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 N.,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Nnamdi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‘’A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comparative analysis of generation and transmission expansion planning models for power loss minimization’’. Elsevier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: Sustainable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Energy, Grids and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Networks. </a:t>
            </a:r>
            <a:r>
              <a:rPr lang="fr-FR" sz="2900" dirty="0">
                <a:latin typeface="Arial" pitchFamily="34" charset="0"/>
                <a:cs typeface="Arial" pitchFamily="34" charset="0"/>
              </a:rPr>
              <a:t>V.26, 2021. https://</a:t>
            </a:r>
            <a:r>
              <a:rPr lang="fr-FR" sz="2900" dirty="0" smtClean="0">
                <a:latin typeface="Arial" pitchFamily="34" charset="0"/>
                <a:cs typeface="Arial" pitchFamily="34" charset="0"/>
              </a:rPr>
              <a:t>doi.org/10.1016/j.segan.2021.100456.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[3].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B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Vedik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K.,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Chandan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K.,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Vamshidhar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‘’Solution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to economic load dispatch using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quasi-oppositional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based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CoDE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by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considering transmission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line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losses’’.</a:t>
            </a:r>
            <a:r>
              <a:rPr lang="da-DK" sz="29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da-DK" sz="2900" dirty="0">
                <a:latin typeface="Arial" pitchFamily="34" charset="0"/>
                <a:cs typeface="Arial" pitchFamily="34" charset="0"/>
              </a:rPr>
              <a:t>IOP Conf. Ser.: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Materials Science and Engineering, V.981(2020). doi:10.1088/1757-899X/981/4/042056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[4]. K., </a:t>
            </a:r>
            <a:r>
              <a:rPr lang="nl-NL" sz="2900" dirty="0" smtClean="0">
                <a:latin typeface="Arial" pitchFamily="34" charset="0"/>
                <a:cs typeface="Arial" pitchFamily="34" charset="0"/>
              </a:rPr>
              <a:t>Veerpal and K., Harpreet. ‘’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Discussion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of Various Techniques for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Solving Economic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Load Dispatch’’. </a:t>
            </a:r>
            <a:r>
              <a:rPr lang="en-US" sz="2900" i="1" dirty="0">
                <a:latin typeface="Arial" pitchFamily="34" charset="0"/>
                <a:cs typeface="Arial" pitchFamily="34" charset="0"/>
              </a:rPr>
              <a:t>International Journal of Enhanced Research in Science, Technology &amp; </a:t>
            </a:r>
            <a:r>
              <a:rPr lang="en-US" sz="2900" i="1" dirty="0" smtClean="0">
                <a:latin typeface="Arial" pitchFamily="34" charset="0"/>
                <a:cs typeface="Arial" pitchFamily="34" charset="0"/>
              </a:rPr>
              <a:t>Engineering.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Vol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4(7), PP.1-5, 2015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3500</TotalTime>
  <Words>2700</Words>
  <Application>Microsoft Office PowerPoint</Application>
  <PresentationFormat>Custom</PresentationFormat>
  <Paragraphs>317</Paragraphs>
  <Slides>34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Office 테마</vt:lpstr>
      <vt:lpstr>Equation</vt:lpstr>
      <vt:lpstr>Power Systems Operation and Control</vt:lpstr>
      <vt:lpstr>Content </vt:lpstr>
      <vt:lpstr>1. Introduction </vt:lpstr>
      <vt:lpstr>Introduction                                               Cont.…</vt:lpstr>
      <vt:lpstr>2. Importance of ELD with Line Loss (IELDLL)</vt:lpstr>
      <vt:lpstr>PowerPoint Presentation</vt:lpstr>
      <vt:lpstr>PowerPoint Presentation</vt:lpstr>
      <vt:lpstr>3. Objective of ELD With Line loss consideration </vt:lpstr>
      <vt:lpstr>Objective                                                   Cont.….</vt:lpstr>
      <vt:lpstr>4. Impact of Line Loss in ELD</vt:lpstr>
      <vt:lpstr>Impact of Line Loss                             Cont.…</vt:lpstr>
      <vt:lpstr>Impact of Line Loss                                           Cont.…</vt:lpstr>
      <vt:lpstr>Impact of Line Loss                                           Cont.…</vt:lpstr>
      <vt:lpstr>5. Modeling of ELD with Transmission Loss</vt:lpstr>
      <vt:lpstr>Modeling of ELD                                                 Cont.….</vt:lpstr>
      <vt:lpstr>PowerPoint Presentation</vt:lpstr>
      <vt:lpstr>Modeling of ELD                                                 Cont.….</vt:lpstr>
      <vt:lpstr>6. ELD Solution Methods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7. Important Points for Economic Operations 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268</cp:revision>
  <dcterms:created xsi:type="dcterms:W3CDTF">2021-04-29T04:21:21Z</dcterms:created>
  <dcterms:modified xsi:type="dcterms:W3CDTF">2024-09-29T14:41:17Z</dcterms:modified>
</cp:coreProperties>
</file>