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82" r:id="rId2"/>
    <p:sldId id="363" r:id="rId3"/>
    <p:sldId id="646" r:id="rId4"/>
    <p:sldId id="647" r:id="rId5"/>
    <p:sldId id="671" r:id="rId6"/>
    <p:sldId id="672" r:id="rId7"/>
    <p:sldId id="561" r:id="rId8"/>
    <p:sldId id="617" r:id="rId9"/>
    <p:sldId id="669" r:id="rId10"/>
    <p:sldId id="670" r:id="rId11"/>
    <p:sldId id="637" r:id="rId12"/>
    <p:sldId id="648" r:id="rId13"/>
    <p:sldId id="650" r:id="rId14"/>
    <p:sldId id="562" r:id="rId15"/>
    <p:sldId id="627" r:id="rId16"/>
    <p:sldId id="613" r:id="rId17"/>
    <p:sldId id="566" r:id="rId18"/>
    <p:sldId id="628" r:id="rId19"/>
    <p:sldId id="615" r:id="rId20"/>
    <p:sldId id="616" r:id="rId21"/>
    <p:sldId id="564" r:id="rId22"/>
    <p:sldId id="565" r:id="rId23"/>
    <p:sldId id="634" r:id="rId24"/>
    <p:sldId id="567" r:id="rId25"/>
    <p:sldId id="635" r:id="rId26"/>
    <p:sldId id="652" r:id="rId27"/>
    <p:sldId id="653" r:id="rId28"/>
    <p:sldId id="654" r:id="rId29"/>
    <p:sldId id="655" r:id="rId30"/>
    <p:sldId id="656" r:id="rId31"/>
    <p:sldId id="657" r:id="rId32"/>
    <p:sldId id="659" r:id="rId33"/>
    <p:sldId id="660" r:id="rId34"/>
    <p:sldId id="665" r:id="rId35"/>
    <p:sldId id="666" r:id="rId36"/>
    <p:sldId id="662" r:id="rId37"/>
    <p:sldId id="663" r:id="rId38"/>
    <p:sldId id="664" r:id="rId39"/>
    <p:sldId id="667" r:id="rId40"/>
    <p:sldId id="668" r:id="rId41"/>
    <p:sldId id="443" r:id="rId42"/>
    <p:sldId id="442" r:id="rId43"/>
    <p:sldId id="317" r:id="rId4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4" d="100"/>
          <a:sy n="84" d="100"/>
        </p:scale>
        <p:origin x="-1508" y="-2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FA6-B1A6-432C-82A7-277E61ED047D}" type="datetime1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1288F-C2CA-47AD-BD2E-C70F9B42A0D1}" type="datetime1">
              <a:rPr lang="en-US" smtClean="0"/>
              <a:t>10/12/2024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455E-9225-4C90-B94B-D3A0397559A4}" type="datetime1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8F431-8A64-444C-A15A-5683BEC24C57}" type="datetime1">
              <a:rPr lang="en-US" altLang="ko-KR" smtClean="0"/>
              <a:t>10/12/2024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alengineeringinfo.com/wp-content/uploads/2014/12/Variable2Bload2Bon2Bpower2Bstations.p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64591709/figure/fig1/AS:11431281091274530@1666360995294/Unit-Commitment-Problem-Illustration-Colored-boxes-indicate-the-committed-generators-in.p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1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3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5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8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1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3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5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8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rineng.2023.101191" TargetMode="External"/><Relationship Id="rId2" Type="http://schemas.openxmlformats.org/officeDocument/2006/relationships/hyperlink" Target="https://doi.org/10.1016/j.rser.2016.11.246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doi.org/10.1016/j.ijepes.2013.11.043" TargetMode="Externa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4</a:t>
            </a:r>
          </a:p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Optimal 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Unit Commitment </a:t>
            </a:r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Economic Power Operation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importance of optimal unit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commitment.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Investigate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Unit Commitment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olution Techniques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Prepare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UC Priority Table Using Priority List Method.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endParaRPr lang="en-US" sz="20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Importance of unit commitment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Optimal Unit Commitments (OUC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Comparison of UC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Vs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ELD(UC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Vs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ELD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Objective  of UC(OUC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UC Problem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Formulation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UC Solution Techniques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1. Introduction 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7584"/>
            <a:ext cx="12075735" cy="5479381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power system's overall load fluctuates during the day and reaches a distinct peak value every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day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not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constant, follows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particular hourly load cycle over a day. Each period will have distinct load levels that vary, as indicated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Fig.1[1].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218114" name="Picture 2" descr="https://www.electricalengineeringinfo.com/wp-content/uploads/2014/12/Variable2Bload2Bon2Bpower2Bstati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135" y="1830912"/>
            <a:ext cx="5811592" cy="309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756528" y="4928110"/>
            <a:ext cx="89523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Load variation curve per day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3"/>
              </a:rPr>
              <a:t>www.electricalengineeringinfo.com/wp-content/uploads/2014/12/Variable2Bload2Bon2Bpower2Bstations.png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763570"/>
            <a:ext cx="12000320" cy="592003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not advisable to run all available units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continuously.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Instead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it is important to plan ahead and choose which generators to start, when to connect them to the network, what order </a:t>
            </a:r>
            <a:r>
              <a:rPr lang="en-US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to shut down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operating units, and for how long.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Unit commitment (UC) is the computational process used to make these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decisions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unit is considered committed when it is scheduled to connect to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on the unit commitment process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Unit commitment (UC) is a crucial optimization problem in power system operations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0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1065230"/>
            <a:ext cx="12003463" cy="568436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power system's daily load profile varies significantly between off-peak and peak demand hours.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Scheduling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generators based on daily peak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demand can result in lower power levels during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off-peak hours.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will raise the cost of energy generation, which can be prevented by utilizing efficient scheduling.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As a result, it is the responsibility of a grid operator to identify cost-effective generation.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Schedules, often known as a Unit Commitment (UC)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problem,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mathematical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optimization its purpose is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coordinate the generation of a series of generators to meet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demand with the expected time slots as presented in Fig.2.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222210" name="Picture 2" descr="Unit Commitment Problem Illustration (Colored boxes indicate the committed generators in the corresponding-colored time intervals)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662" y="1052617"/>
            <a:ext cx="8943041" cy="36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4830708"/>
            <a:ext cx="120097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The unit commitment operation of Generators[2]. </a:t>
            </a:r>
          </a:p>
          <a:p>
            <a:r>
              <a:rPr lang="en-US" sz="10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000" dirty="0">
                <a:latin typeface="Arial" pitchFamily="34" charset="0"/>
                <a:cs typeface="Arial" pitchFamily="34" charset="0"/>
              </a:rPr>
              <a:t>:  </a:t>
            </a:r>
            <a:r>
              <a:rPr lang="en-US" sz="10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0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www.researchgate.net/publication/364591709/figure/fig1/AS:11431281091274530@1666360995294/Unit-Commitment-Problem-Illustration-Colored-boxes-indicate-the-committed-generators-in.png</a:t>
            </a: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6519" y="652507"/>
            <a:ext cx="115446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Colored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boxes indicate the committed generators in the corresponding-colored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intervals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9499" y="148309"/>
            <a:ext cx="10637365" cy="6341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smtClean="0">
                <a:latin typeface="Arial" pitchFamily="34" charset="0"/>
                <a:cs typeface="Arial" pitchFamily="34" charset="0"/>
              </a:rPr>
              <a:t>Introduction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5" y="735290"/>
            <a:ext cx="11802359" cy="600487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 involves determining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generating units to turn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ON or OFF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over a specific time horizon to meet electricity demand reliably and cost-effectively while satisfying various operational constraints[3].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Accordingly,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 process used in power system operations to determine the optimal schedule for generating units over a specified time horizon, typically within a day or a week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Its goal is to 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meet forecasted electricity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while minimizing costs and ensuring reliability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UC process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involves[4]: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Forecasting the electricity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Selecting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Generating Units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Deciding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which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power plants to operate and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based on their availability, operational constraints, and costs.</a:t>
            </a:r>
          </a:p>
          <a:p>
            <a:pPr algn="just">
              <a:lnSpc>
                <a:spcPct val="20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571" y="167163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071" y="810705"/>
            <a:ext cx="11726945" cy="584461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Selecting the time horizon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usually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considers multiple time intervals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(hourly scheduling)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throughout the scheduling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period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Identifying the constraints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Incorporating various constraints, such as ramp rates, minimum up and down times, and fuel availability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Minimizing the overall cost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Balancing generation costs against demand while considering start-up and shut-down costs of units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Providing reliable supply: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Ensuring that sufficient generation capacity is available to meet demand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maintain system stability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Importance of unit commitment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11961092" cy="593888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Commitment (UC) plays a crucial role in power system operations for several reasons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fficiency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optimizing the schedule of generating units, UC minimizes operational costs, including fuel, maintenance, and start-up expenses, which is vital for utility companies and consumers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Reliability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UC ensures that sufficient generation capacity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 available to meet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expected electricity demand. This helps prevent outages and maintains system stability, particularly during peak demand periods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Integration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Renewables: As more renewable energy sources, like wind and solar, are integrated into the grid,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UC helps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manage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their variability and uncertainty, ensuring that reliable backup generation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available when renewable output is low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2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182" y="280284"/>
            <a:ext cx="10627938" cy="41730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Importance of UC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524" y="659876"/>
            <a:ext cx="11937476" cy="619812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Environmental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considerations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Effective UC can help reduce greenhouse gas emissions by optimizing the use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of cleaner energy sources and minimizing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reliance on less efficient, higher-emission plants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Operational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Flexibility: UC provides the ability to respond to real-time changes in demand and generation conditions, allowing for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quick adjustments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the power supply as needed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Grid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UC helps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maintain the balance between supply and demand, which is critical for grid stability and preventing frequency fluctuations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Regulatory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ompliance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Many power systems are subject to regulatory requirements that mandate certain reliability and operational standards, which UC helps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fulfill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87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901" y="365126"/>
            <a:ext cx="11019934" cy="56812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Optimal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U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nit Commitments (OUC)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256" y="904973"/>
            <a:ext cx="11943760" cy="588232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order to meet demand for energy while reducing costs, generation units are strategically scheduled as part of the optimal unit commitment (OUC) for economic power operation.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The main objective is to reduce the overall cost of producing electricity, which comprises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uel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expenses related to power generation.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plant start-up and shutdown costs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perating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expenses, which could include variable and maintenance expenditures.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Ramp rates: the speed at which a device can change its output.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Schedules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maintenance. </a:t>
            </a:r>
          </a:p>
          <a:p>
            <a:pPr algn="just">
              <a:lnSpc>
                <a:spcPct val="20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5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412" y="365126"/>
            <a:ext cx="10505390" cy="58698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4. Comparison of UC </a:t>
            </a:r>
            <a:r>
              <a:rPr lang="en-US" sz="3000" b="1" dirty="0" err="1" smtClean="0">
                <a:latin typeface="Arial" pitchFamily="34" charset="0"/>
                <a:cs typeface="Arial" pitchFamily="34" charset="0"/>
              </a:rPr>
              <a:t>Vs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ELD(UC Vs. ELD)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29" y="829560"/>
            <a:ext cx="11943761" cy="590117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two most important processes in power system management are Economic Load Dispatch (ELD) and Unit Commitment 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UC), which is compared based on[5]: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Objective function: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involves selecting which generation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units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(power plants) to turn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or OFF over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defined period of time (often a day or more).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Dispatch (ELD) seeks to minimize total operating costs while meeting generation constraints and meeting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while all units are working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 Time Horizon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UC usually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takes into account a longer time horizon (e.g., planning one day in advance), determining which units to commit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a given period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14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327" y="233150"/>
            <a:ext cx="11415860" cy="60583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err="1">
                <a:latin typeface="Arial" pitchFamily="34" charset="0"/>
                <a:cs typeface="Arial" pitchFamily="34" charset="0"/>
              </a:rPr>
              <a:t>Vs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ELD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9814"/>
            <a:ext cx="12191999" cy="561837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ELD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focuses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 the immediate output of already committed units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operates on a shorter time period (such as hourly or real-time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UC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Inputs and Constraints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emand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load characteristics predicted.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Features of the unit (prices, capacity, ramp rates).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ules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pertaining to the environment and other operational limitations.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ELD Input Sources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Current generation mix and system load.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Functions of committed units' generation costs.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Units' physical limitations (max/min output).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4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42" y="216816"/>
            <a:ext cx="11253890" cy="507429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Objective  of UC(OUC)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3"/>
            <a:ext cx="12191999" cy="586347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general objective of UC is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to: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Meet the Demand through different generation units: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Ensure that total generation meets or exceeds the load forecast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Minimize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Costs: Minimize operational costs, including fuel costs, startup costs, and maintenance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Reliability: Ensure that the system can respond to contingencies and maintain system reliability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Meet the constraints: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15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474" y="1159497"/>
            <a:ext cx="11604396" cy="550525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Generation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Units are :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Thermal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Units: Use fuel (coal, natural gas, oil) to produce electricity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Renewable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Units: Solar and wind, which are variable and depend on environmental conditions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Hydroelectric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Units: Can adjust output quickly but depend on water availability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Constraints are: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Balance: Total generation must equal total demand plus losses.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Generation Limits: Each unit has minimum and maximum output levels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61769"/>
            <a:ext cx="11422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OUC 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8323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715767"/>
            <a:ext cx="12003465" cy="604325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Ramp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Rates: Restrictions on how quickly a unit can increase or decrease output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Start-Up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Shut-Down Times: Time required to turn units on or off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Spinning reserve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Minimum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Up/Down Times: Minimum duration a unit must remain on or off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Time Horizon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UC problems can be solved for different time horizons, such as hourly, daily, or weekly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1658" y="161769"/>
            <a:ext cx="11331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OUC                                                                     Cont.….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15952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144" y="176590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/>
              <a:t>UC Problem </a:t>
            </a:r>
            <a:r>
              <a:rPr lang="en-US" sz="3200" b="1" dirty="0" smtClean="0"/>
              <a:t>Formulation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867266"/>
            <a:ext cx="12078877" cy="590117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Unit Commitment (UC) problem can be formulated as a mathematical optimization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problem while identifying the variables like[6]: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Decision Variable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Objective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Function and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Constraints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Horizon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94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612742"/>
            <a:ext cx="12047455" cy="611799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Decision Variables: 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 commitment problems,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decision variables are essential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determining which generation units to operate over a specific time horizon to meet demand while minimizing costs and satisfying operational constraints.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common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decision variables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grouped into binary and continuous variables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given: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Binary Variables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It is a variable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indicates whether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committed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not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‘𝑡’,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U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Output Variables: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output of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‘𝑡’, 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 continuous and may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 subject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unit's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capacity, presented as P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it 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 also known as continuous variables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63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707010"/>
            <a:ext cx="11981468" cy="597659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Start-Up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A variable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indicates whether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started up at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(1 if starting up,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‘0’ otherwise, denoted as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i="1" baseline="-25000" dirty="0" smtClean="0">
                <a:latin typeface="Arial" pitchFamily="34" charset="0"/>
                <a:cs typeface="Arial" pitchFamily="34" charset="0"/>
              </a:rPr>
              <a:t>it 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Shut-Down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Variables: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 indicates whether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shut down at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(1 if shutting down, 0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otherwise, as indicated by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Minimum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Up/Down Time Variables: which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number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consecutive time periods that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 remain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once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committed,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number of consecutive time periods that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 remain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OFF once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recommitted, N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Ramp Rate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Variables: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rate at which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increase or decrease its output at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reflecting the physical limitations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unit, r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36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1023"/>
            <a:ext cx="12122870" cy="572207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Fuel Consumption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Variables: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fuel consumed by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‘𝑡’(f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may depend on the output level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Startup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Costs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cost incurred for starting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𝑖,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start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, i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Maintenance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Availability: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indicating whether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available for operation at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Storage Variables: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stored in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and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charging or discharging state of storage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‘𝑖’ (S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Generally, the decision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variables help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formulate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constraints and objective functions necessary to solve unit commitment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problems, balancing operational efficiency, reliability, and cost-effectiveness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power generation.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58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1" y="659876"/>
            <a:ext cx="11943762" cy="604258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 commitment problem's objective function usually seeks to minimize the entire operational expenses related to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producing power over a certain time horizon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function may involve a number of expenses, including fuel costs, start-up costs, and generation costs.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given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 objective function is: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eqn.(1).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(Pit) is the cost of generation unit ‘i’ at time ‘t’ , which is given as the quadratic function as: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eqn.(2)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4236597"/>
              </p:ext>
            </p:extLst>
          </p:nvPr>
        </p:nvGraphicFramePr>
        <p:xfrm>
          <a:off x="545365" y="4659918"/>
          <a:ext cx="3347906" cy="44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658" name="Equation" r:id="rId3" imgW="1917360" imgH="253800" progId="Equation.3">
                  <p:embed/>
                </p:oleObj>
              </mc:Choice>
              <mc:Fallback>
                <p:oleObj name="Equation" r:id="rId3" imgW="191736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365" y="4659918"/>
                        <a:ext cx="3347906" cy="44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4465623"/>
              </p:ext>
            </p:extLst>
          </p:nvPr>
        </p:nvGraphicFramePr>
        <p:xfrm>
          <a:off x="678173" y="3280152"/>
          <a:ext cx="4443664" cy="669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659" name="Equation" r:id="rId5" imgW="2844720" imgH="431640" progId="Equation.3">
                  <p:embed/>
                </p:oleObj>
              </mc:Choice>
              <mc:Fallback>
                <p:oleObj name="Equation" r:id="rId5" imgW="2844720" imgH="431640" progId="Equation.3">
                  <p:embed/>
                  <p:pic>
                    <p:nvPicPr>
                      <p:cNvPr id="0" name="Object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73" y="3280152"/>
                        <a:ext cx="4443664" cy="6696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65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3315"/>
            <a:ext cx="12047456" cy="6264112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 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start,i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​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fixed cost incurred for starting unit ‘𝑖’, which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multiplied by the binary start-up variable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𝑠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𝑖𝑡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objective function in eqn.1 can be further extended if other costs like the fuel costs, environmental costs or emissions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considered 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overall goal is to minimize the total costs while satisfying constraints related to demand, generation limits, minimum up and down times, and ramp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rates as presented by: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28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93889"/>
            <a:ext cx="12192000" cy="613018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Constraint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a.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Demand constraint is given by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on energy conservation, the total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generated must meet the total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and loss as given as;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eqn.(3)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losses can be modeled using a loss formula,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represented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eqn.(4)</a:t>
            </a:r>
            <a:endParaRPr lang="en-US" sz="20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Where,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ij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the transmission line loss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coefficients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between tow generators, generator i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j.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L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ij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refers to the measure of energy loss in transmission lines due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line parameters.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helps evaluate how efficiently electricity is transmitted from one point to another, ultimately affecting the overall performance of the distribution system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6052679"/>
              </p:ext>
            </p:extLst>
          </p:nvPr>
        </p:nvGraphicFramePr>
        <p:xfrm>
          <a:off x="1281980" y="1726775"/>
          <a:ext cx="1660114" cy="648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02" name="Equation" r:id="rId3" imgW="1104840" imgH="431640" progId="Equation.3">
                  <p:embed/>
                </p:oleObj>
              </mc:Choice>
              <mc:Fallback>
                <p:oleObj name="Equation" r:id="rId3" imgW="11048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980" y="1726775"/>
                        <a:ext cx="1660114" cy="6487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9207123"/>
              </p:ext>
            </p:extLst>
          </p:nvPr>
        </p:nvGraphicFramePr>
        <p:xfrm>
          <a:off x="2073897" y="2714920"/>
          <a:ext cx="1701014" cy="6598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03" name="Equation" r:id="rId5" imgW="1104900" imgH="431800" progId="Equation.3">
                  <p:embed/>
                </p:oleObj>
              </mc:Choice>
              <mc:Fallback>
                <p:oleObj name="Equation" r:id="rId5" imgW="11049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3897" y="2714920"/>
                        <a:ext cx="1701014" cy="6598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10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499" y="659876"/>
            <a:ext cx="11670383" cy="6128851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line loss is approximated as: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eqn.(5)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 the loss coefficient of  generation i and given as;</a:t>
            </a:r>
          </a:p>
          <a:p>
            <a:pPr marL="0" indent="0">
              <a:buNone/>
            </a:pP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eqn.(6)</a:t>
            </a:r>
          </a:p>
          <a:p>
            <a:pPr marL="0" indent="0">
              <a:buNone/>
            </a:pPr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generation Constraints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economic load dispatch should consider the generation limit constraints as given by;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eqn.(7)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0762810"/>
              </p:ext>
            </p:extLst>
          </p:nvPr>
        </p:nvGraphicFramePr>
        <p:xfrm>
          <a:off x="1292225" y="1017588"/>
          <a:ext cx="1524000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2" name="Equation" r:id="rId3" imgW="787320" imgH="431640" progId="Equation.3">
                  <p:embed/>
                </p:oleObj>
              </mc:Choice>
              <mc:Fallback>
                <p:oleObj name="Equation" r:id="rId3" imgW="787320" imgH="431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2225" y="1017588"/>
                        <a:ext cx="1524000" cy="830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5129076"/>
              </p:ext>
            </p:extLst>
          </p:nvPr>
        </p:nvGraphicFramePr>
        <p:xfrm>
          <a:off x="1668544" y="2328420"/>
          <a:ext cx="1018095" cy="783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3" name="Equation" r:id="rId5" imgW="558558" imgH="431613" progId="Equation.3">
                  <p:embed/>
                </p:oleObj>
              </mc:Choice>
              <mc:Fallback>
                <p:oleObj name="Equation" r:id="rId5" imgW="558558" imgH="431613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8544" y="2328420"/>
                        <a:ext cx="1018095" cy="7831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2625444"/>
              </p:ext>
            </p:extLst>
          </p:nvPr>
        </p:nvGraphicFramePr>
        <p:xfrm>
          <a:off x="1693207" y="4226252"/>
          <a:ext cx="2134075" cy="855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4" name="Equation" r:id="rId7" imgW="1269720" imgH="507960" progId="Equation.3">
                  <p:embed/>
                </p:oleObj>
              </mc:Choice>
              <mc:Fallback>
                <p:oleObj name="Equation" r:id="rId7" imgW="1269720" imgH="507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3207" y="4226252"/>
                        <a:ext cx="2134075" cy="8552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57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683" y="612741"/>
            <a:ext cx="11868346" cy="609914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c. Start-Up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and Shut-Down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Constraints: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Verify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the device must be turned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minimum amount of uptime and turned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OFF 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mini-mum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amount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downtime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given as: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up-time is given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down-time is represented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eqn.(9)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Then, the overall optimization model could be:    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                                             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s.t:  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a, 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&amp; constraints       eqn.(10)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3602466"/>
              </p:ext>
            </p:extLst>
          </p:nvPr>
        </p:nvGraphicFramePr>
        <p:xfrm>
          <a:off x="1036947" y="2903456"/>
          <a:ext cx="4441873" cy="59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73" name="Equation" r:id="rId3" imgW="3441700" imgH="457200" progId="Equation.3">
                  <p:embed/>
                </p:oleObj>
              </mc:Choice>
              <mc:Fallback>
                <p:oleObj name="Equation" r:id="rId3" imgW="34417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947" y="2903456"/>
                        <a:ext cx="4441873" cy="5938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4130556"/>
              </p:ext>
            </p:extLst>
          </p:nvPr>
        </p:nvGraphicFramePr>
        <p:xfrm>
          <a:off x="952105" y="3855563"/>
          <a:ext cx="6652728" cy="8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74" name="Equation" r:id="rId5" imgW="3606800" imgH="457200" progId="Equation.3">
                  <p:embed/>
                </p:oleObj>
              </mc:Choice>
              <mc:Fallback>
                <p:oleObj name="Equation" r:id="rId5" imgW="36068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105" y="3855563"/>
                        <a:ext cx="6652728" cy="848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4163520"/>
              </p:ext>
            </p:extLst>
          </p:nvPr>
        </p:nvGraphicFramePr>
        <p:xfrm>
          <a:off x="281937" y="5052014"/>
          <a:ext cx="4631860" cy="69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75" name="Equation" r:id="rId7" imgW="2844720" imgH="431640" progId="Equation.3">
                  <p:embed/>
                </p:oleObj>
              </mc:Choice>
              <mc:Fallback>
                <p:oleObj name="Equation" r:id="rId7" imgW="2844720" imgH="4316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37" y="5052014"/>
                        <a:ext cx="4631860" cy="69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UC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Problem Formulation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45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186016"/>
            <a:ext cx="10784264" cy="596409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UC Solution Techniques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0" y="820132"/>
            <a:ext cx="11962615" cy="59294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UC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 important issue in power system operation, where the objective is to decide which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generation units to turn 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off in order to satisfy demand while keeping costs as low as possible.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following are some typical unit commitment problem-solving strategies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1. Priority-list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schemes.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2. Dynamic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programming (DP) method.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3. Lagrange’s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relaxation (LR) method.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73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278" y="110602"/>
            <a:ext cx="10495963" cy="63411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7.1 Priority List method of UC (PLM)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443060"/>
            <a:ext cx="11906054" cy="624054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Priority List Method is a heuristic approach used in Unit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Commitment (UC) problems to simplify the scheduling of generating units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method prioritizes units based on </a:t>
            </a:r>
            <a:r>
              <a:rPr lang="en-US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specific criteria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determine their commitment status.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Prioritization criteria include: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Cost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Generation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Units are ranked according to their variable operating costs (fuel, maintenance,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etc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Units </a:t>
            </a:r>
            <a:r>
              <a:rPr lang="en-US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with lower costs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prioritized 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commitment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nits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with longer minimum up/down times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may be given higher priority in order to prevent frequent cycling;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units with higher availability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reliability may be given higher priority in order to maintain system stability.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97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15" y="138882"/>
            <a:ext cx="11058425" cy="982908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072" y="1197204"/>
            <a:ext cx="11538408" cy="49797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Steps: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Data Collection: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Gather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relevant data,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including: 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forecast for the planning period (hourly or sub-hourly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capacities and cost functions of available units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Start-up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shut-down times of units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Minimum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up and down times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constraints (e.g., reserve requirements, ramp rates).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42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63" y="952108"/>
            <a:ext cx="11792933" cy="527901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 Cost Calculation: Determine production costs for each generating unit.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is based on the unit's fuel cost characteristics and may include variable expenses (marginal cost).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Fixed costs (where relevant).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 Priority List Formation: Rank units based on operational costs.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This can be accomplished by constructing a priority list that takes into account the incremental cost of generating.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Other benefits include dependability, adaptability, and startup costs.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15" y="138882"/>
            <a:ext cx="11058425" cy="982908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70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059" y="1687398"/>
            <a:ext cx="11340445" cy="448956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D. 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Forecasting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Predict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expected load for the scheduling period, typically in hourly intervals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E. Initial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Commitment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Begin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the highest-priority unit and commit units based on their rank until the forecasted load is met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Ensure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committed units meet the minimum generation requirements and operational constraints.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15" y="138882"/>
            <a:ext cx="11058425" cy="982908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12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4" y="970961"/>
            <a:ext cx="12088305" cy="5759777"/>
          </a:xfrm>
        </p:spPr>
        <p:txBody>
          <a:bodyPr>
            <a:no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F. Adjustments for limits: Consider limits such as minimum up/down times, reserve requirements, and fuel limitations. Adjust the commitment as needed, either by re-evaluating the priority list or exploring alternate units.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G. Cost minimization: Determine the total cost of committed units. If applicable, iterate over the priority list to investigate various combinations of committed units that could minimize costs while still satisfying demand.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5715" y="138882"/>
            <a:ext cx="11058425" cy="982908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14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938" y="848411"/>
            <a:ext cx="11764652" cy="590118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Finalize the commitment schedule for the planning period based on the revisions and cost analysis.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Ensure that all operational limitations and reliability requirements are met.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Documentation and Reviews: Document the judgments made, as well as any assumptions and limits that were considered.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Examine the commitment schedule for compliance with system requirements and performance indicators.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Implementation and Monitoring: Execute the commitment schedule in real-time operations.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Continuously monitor system performance and demand, and alter commitments as needed based on real-time data.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0256" y="138883"/>
            <a:ext cx="11943759" cy="66239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78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0" y="989814"/>
            <a:ext cx="11972041" cy="518714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Example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Perform the optimal unit commitment for the three generators using the priority list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method.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three generators having their cost function ,and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limits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given below are expected to  feed the demand of 600 MW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8812953"/>
              </p:ext>
            </p:extLst>
          </p:nvPr>
        </p:nvGraphicFramePr>
        <p:xfrm>
          <a:off x="565968" y="3560812"/>
          <a:ext cx="6115751" cy="166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211" name="Equation" r:id="rId3" imgW="2717640" imgH="736560" progId="Equation.3">
                  <p:embed/>
                </p:oleObj>
              </mc:Choice>
              <mc:Fallback>
                <p:oleObj name="Equation" r:id="rId3" imgW="2717640" imgH="7365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968" y="3560812"/>
                        <a:ext cx="6115751" cy="166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331596"/>
              </p:ext>
            </p:extLst>
          </p:nvPr>
        </p:nvGraphicFramePr>
        <p:xfrm>
          <a:off x="8012537" y="3628223"/>
          <a:ext cx="3229033" cy="16319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212" name="Equation" r:id="rId5" imgW="1257120" imgH="634680" progId="Equation.3">
                  <p:embed/>
                </p:oleObj>
              </mc:Choice>
              <mc:Fallback>
                <p:oleObj name="Equation" r:id="rId5" imgW="1257120" imgH="6346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2537" y="3628223"/>
                        <a:ext cx="3229033" cy="16319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56369" y="2996583"/>
            <a:ext cx="153118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Cost function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169696" y="3097923"/>
            <a:ext cx="2178802" cy="496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Generation limits 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85715" y="138882"/>
            <a:ext cx="11058425" cy="982908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95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085" y="1112363"/>
            <a:ext cx="11042717" cy="5064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Solution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:To supply a total load of 600 MW most economically, the combinations of units and their generation status, there are 2n   Combinations , 2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  =8 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options.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first step is calculating the production cost as follows: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production cost for P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considering the maximum generation limits(900MW, 850MW and 400 MW) and given as: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1389435"/>
              </p:ext>
            </p:extLst>
          </p:nvPr>
        </p:nvGraphicFramePr>
        <p:xfrm>
          <a:off x="2227263" y="4551363"/>
          <a:ext cx="3000375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236" name="Equation" r:id="rId3" imgW="1384200" imgH="685800" progId="Equation.3">
                  <p:embed/>
                </p:oleObj>
              </mc:Choice>
              <mc:Fallback>
                <p:oleObj name="Equation" r:id="rId3" imgW="1384200" imgH="685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7263" y="4551363"/>
                        <a:ext cx="3000375" cy="149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1790079"/>
              </p:ext>
            </p:extLst>
          </p:nvPr>
        </p:nvGraphicFramePr>
        <p:xfrm>
          <a:off x="2033916" y="4026784"/>
          <a:ext cx="8515350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237" name="Equation" r:id="rId5" imgW="3784320" imgH="215640" progId="Equation.3">
                  <p:embed/>
                </p:oleObj>
              </mc:Choice>
              <mc:Fallback>
                <p:oleObj name="Equation" r:id="rId5" imgW="3784320" imgH="2156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3916" y="4026784"/>
                        <a:ext cx="8515350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5715" y="138882"/>
            <a:ext cx="11058425" cy="982908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74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1023"/>
            <a:ext cx="11981469" cy="553594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Switching priority order based on the costs and its operation combination are given in Table 1.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a&amp;b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Table 1: a. Priority ON/OFF status                         b. the combination of ON/OFF status            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251521"/>
              </p:ext>
            </p:extLst>
          </p:nvPr>
        </p:nvGraphicFramePr>
        <p:xfrm>
          <a:off x="354029" y="1762813"/>
          <a:ext cx="4717592" cy="1886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9398"/>
                <a:gridCol w="1179398"/>
                <a:gridCol w="1179398"/>
                <a:gridCol w="1179398"/>
              </a:tblGrid>
              <a:tr h="658933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Units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USD/</a:t>
                      </a:r>
                      <a:r>
                        <a:rPr lang="en-US" dirty="0" err="1" smtClean="0">
                          <a:latin typeface="Arial" pitchFamily="34" charset="0"/>
                          <a:cs typeface="Arial" pitchFamily="34" charset="0"/>
                        </a:rPr>
                        <a:t>MWh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r>
                        <a:rPr lang="en-US" baseline="-25000" dirty="0" err="1" smtClean="0">
                          <a:latin typeface="Arial" pitchFamily="34" charset="0"/>
                          <a:cs typeface="Arial" pitchFamily="34" charset="0"/>
                        </a:rPr>
                        <a:t>Gmin</a:t>
                      </a:r>
                      <a:endParaRPr lang="en-US" baseline="-25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Arial" pitchFamily="34" charset="0"/>
                          <a:cs typeface="Arial" pitchFamily="34" charset="0"/>
                        </a:rPr>
                        <a:t>PGmax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09259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3.16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09259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4.07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850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09259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4.32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900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2196581"/>
              </p:ext>
            </p:extLst>
          </p:nvPr>
        </p:nvGraphicFramePr>
        <p:xfrm>
          <a:off x="5448691" y="1640264"/>
          <a:ext cx="5806912" cy="3419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809"/>
                <a:gridCol w="1110809"/>
                <a:gridCol w="1110809"/>
                <a:gridCol w="1110809"/>
                <a:gridCol w="1363676"/>
              </a:tblGrid>
              <a:tr h="325973">
                <a:tc>
                  <a:txBody>
                    <a:bodyPr/>
                    <a:lstStyle/>
                    <a:p>
                      <a:r>
                        <a:rPr lang="en-US" dirty="0" smtClean="0"/>
                        <a:t>No. </a:t>
                      </a:r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OMBINATIONS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Remarks </a:t>
                      </a:r>
                      <a:endParaRPr lang="en-US" dirty="0"/>
                    </a:p>
                  </a:txBody>
                  <a:tcPr/>
                </a:tc>
              </a:tr>
              <a:tr h="271644">
                <a:tc>
                  <a:txBody>
                    <a:bodyPr/>
                    <a:lstStyle/>
                    <a:p>
                      <a:pPr algn="just"/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>
                          <a:latin typeface="Arial" pitchFamily="34" charset="0"/>
                          <a:cs typeface="Arial" pitchFamily="34" charset="0"/>
                        </a:rPr>
                        <a:t>PG1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>
                          <a:latin typeface="Arial" pitchFamily="34" charset="0"/>
                          <a:cs typeface="Arial" pitchFamily="34" charset="0"/>
                        </a:rPr>
                        <a:t>PG2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>
                          <a:latin typeface="Arial" pitchFamily="34" charset="0"/>
                          <a:cs typeface="Arial" pitchFamily="34" charset="0"/>
                        </a:rPr>
                        <a:t>PG3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19735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Not</a:t>
                      </a:r>
                      <a:r>
                        <a:rPr lang="en-US" sz="1600" baseline="0" dirty="0" smtClean="0">
                          <a:latin typeface="Arial" pitchFamily="34" charset="0"/>
                          <a:cs typeface="Arial" pitchFamily="34" charset="0"/>
                        </a:rPr>
                        <a:t> feasible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5141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Not feasible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9880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Feasible</a:t>
                      </a:r>
                      <a:r>
                        <a:rPr lang="en-US" sz="16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02016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Feasible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9880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Feasible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9880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Feasible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9880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Feasible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9880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Feasible 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97963" y="138882"/>
            <a:ext cx="11246177" cy="615262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842" y="5806911"/>
            <a:ext cx="99735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share of each generation to meet the demand is calculated based on ELD given below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41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3227368"/>
              </p:ext>
            </p:extLst>
          </p:nvPr>
        </p:nvGraphicFramePr>
        <p:xfrm>
          <a:off x="2687638" y="3201988"/>
          <a:ext cx="188912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89" name="Equation" r:id="rId3" imgW="114120" imgH="215640" progId="Equation.3">
                  <p:embed/>
                </p:oleObj>
              </mc:Choice>
              <mc:Fallback>
                <p:oleObj name="Equation" r:id="rId3" imgW="114120" imgH="215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7638" y="3201988"/>
                        <a:ext cx="188912" cy="355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766714" y="815121"/>
            <a:ext cx="60205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When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on to supply 600 load, the equation can be rewritten as: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4506203"/>
              </p:ext>
            </p:extLst>
          </p:nvPr>
        </p:nvGraphicFramePr>
        <p:xfrm>
          <a:off x="1444625" y="1593850"/>
          <a:ext cx="3910013" cy="454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90" name="Equation" r:id="rId5" imgW="2273040" imgH="2641320" progId="Equation.3">
                  <p:embed/>
                </p:oleObj>
              </mc:Choice>
              <mc:Fallback>
                <p:oleObj name="Equation" r:id="rId5" imgW="2273040" imgH="264132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4625" y="1593850"/>
                        <a:ext cx="3910013" cy="4543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7066962" y="805114"/>
            <a:ext cx="44808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When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3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ON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supply 600 load, the equation can be rewritten as: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2268384"/>
              </p:ext>
            </p:extLst>
          </p:nvPr>
        </p:nvGraphicFramePr>
        <p:xfrm>
          <a:off x="7613650" y="1898650"/>
          <a:ext cx="3841750" cy="344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91" name="Equation" r:id="rId7" imgW="2184120" imgH="1955520" progId="Equation.3">
                  <p:embed/>
                </p:oleObj>
              </mc:Choice>
              <mc:Fallback>
                <p:oleObj name="Equation" r:id="rId7" imgW="2184120" imgH="195552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3650" y="1898650"/>
                        <a:ext cx="3841750" cy="3440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385715" y="138882"/>
            <a:ext cx="11058425" cy="98290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03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59323" y="598467"/>
            <a:ext cx="51910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When unit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 and 3 are 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supply 600 load, the equation can be rewritten as: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096000" y="582339"/>
            <a:ext cx="59703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all units are 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supply 600 load,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iterative solution considering unit constraints are applied and their share is given as :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P1=300 MW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P2=150 MW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P3=150 MW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2998233"/>
              </p:ext>
            </p:extLst>
          </p:nvPr>
        </p:nvGraphicFramePr>
        <p:xfrm>
          <a:off x="1122363" y="1508126"/>
          <a:ext cx="3496771" cy="32428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64" name="Equation" r:id="rId3" imgW="2108160" imgH="1955520" progId="Equation.3">
                  <p:embed/>
                </p:oleObj>
              </mc:Choice>
              <mc:Fallback>
                <p:oleObj name="Equation" r:id="rId3" imgW="2108160" imgH="195552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2363" y="1508126"/>
                        <a:ext cx="3496771" cy="32428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385715" y="138882"/>
            <a:ext cx="11303522" cy="49145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4796495"/>
            <a:ext cx="117646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Finally,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overall priority order based the operation combination presented in Table 1.b is presented in Table 2.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7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753431"/>
              </p:ext>
            </p:extLst>
          </p:nvPr>
        </p:nvGraphicFramePr>
        <p:xfrm>
          <a:off x="910043" y="1139272"/>
          <a:ext cx="10312920" cy="4090884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834640"/>
                <a:gridCol w="649725"/>
                <a:gridCol w="584462"/>
                <a:gridCol w="612742"/>
                <a:gridCol w="1139407"/>
                <a:gridCol w="834679"/>
                <a:gridCol w="658469"/>
                <a:gridCol w="1038711"/>
                <a:gridCol w="760485"/>
                <a:gridCol w="955242"/>
                <a:gridCol w="859394"/>
                <a:gridCol w="692482"/>
                <a:gridCol w="692482"/>
              </a:tblGrid>
              <a:tr h="51807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No. 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Combination, status of generations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PG, max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PG, min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PG1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PG2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PG3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C1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C2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C3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CT</a:t>
                      </a:r>
                      <a:endParaRPr lang="en-US" sz="16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590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inf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inf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inf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590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inf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inf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inf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81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600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932.8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 932.8</a:t>
                      </a:r>
                      <a:endParaRPr lang="en-US" sz="1200" b="1" dirty="0" smtClean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81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1250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322.86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257.14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819.00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673.19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1,492.2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81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900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600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1,527.2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1,527.2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81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1300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316.67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283.33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1,012.23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769.09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1,781.3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81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1250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260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340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805.2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878.8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1,684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4481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6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2150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950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314.5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338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US" sz="120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1,602.5</a:t>
                      </a:r>
                      <a:endParaRPr lang="en-US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385715" y="138882"/>
            <a:ext cx="11058425" cy="60583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mtClean="0">
                <a:latin typeface="Arial" pitchFamily="34" charset="0"/>
                <a:cs typeface="Arial" pitchFamily="34" charset="0"/>
              </a:rPr>
              <a:t>PLM 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6056" y="739162"/>
            <a:ext cx="100069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Table 2. The overall priority List combination three Unit operation to meet 600 MW load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695" y="5086291"/>
            <a:ext cx="108408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Table 2, presents the share of each generator, its cost and the overall cost of generations to satisfy the required load demands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53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22" y="91749"/>
            <a:ext cx="10684499" cy="58698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7.2 Dynamic Programing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67" y="782425"/>
            <a:ext cx="11924907" cy="6000159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Dynamic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Programming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DP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is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systematic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approach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solving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the Unit Commitment (UC) problem by breaking it down into smaller, manageable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sub-problems. 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Steps are :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State Representation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Define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state at each time period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‘𝑡’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a combination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30000" dirty="0" err="1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time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period.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commitment status of each unit (on/off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cumulative cost incurred so far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Decision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Variables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For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each unit, decide whether to commit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or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ecommit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(off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based on operational constraints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Calculation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Include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both operating costs and start-up costs for units being turned 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Recursion: Transition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one state to another based on the decisions made.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49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852" y="365126"/>
            <a:ext cx="10561950" cy="68125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7.3 Other UC Solution Techniques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730" y="1253765"/>
            <a:ext cx="10675072" cy="492319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Mixed-Integer Linear Programming (MILP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):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Lagrangian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Relaxation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Genetic Algorithms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Tabu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Search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Simulated Annealing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ANN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ANFIS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etc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8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78730"/>
            <a:ext cx="11764652" cy="599916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Efficiently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controlling the commitment of generation units provides system dependability and cost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effectiveness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umerous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solution strategies available, ranging from accurate methods like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priority list method, Dynamic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Programming and Mixed-Integer Linear Programming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etc.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is observed that the operation of  real-world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scenarios include a variety of limitations, such as operational limits, regulatory requirements, and the integration of renewable energy sources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importance of committing and recommitting certain power plants/units  for better, and cost-effective operation is discussed well in this lecture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it’s observed that the problem formulations(formulation of objective functions, decision variables, constraints and control variables )  takes paramount while performing the unit commitment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different modern optimization techniques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1990895" cy="6132136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[1]. T., </a:t>
            </a:r>
            <a:r>
              <a:rPr lang="pt-B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Petros and T., Demetris. ‘’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Electricity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Demand, Forecasting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the Peaks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: Development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and Implementation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of C-EVA Method’’. Green and Low-Carbon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Economy.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2024. DOI: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10.47852/bonviewGLCE42022327.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[2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].A.,  </a:t>
            </a:r>
            <a:r>
              <a:rPr lang="en-US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Feliachi;Iqbal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M., </a:t>
            </a:r>
            <a:r>
              <a:rPr lang="en-US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Choudhry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and H.,</a:t>
            </a:r>
            <a:r>
              <a:rPr lang="en-US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Banna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 ‘’A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Multi-Layer Data-Driven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Security Constrained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Unit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Commitment Approach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with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Feasibility Compliance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 Energies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 2022. V.15(7754). https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://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doi.org/10.3390/en15207754.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[3]. A., </a:t>
            </a:r>
            <a:r>
              <a:rPr lang="en-US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Saleh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; W., Mustafa and J.,</a:t>
            </a:r>
            <a:r>
              <a:rPr lang="en-US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Jamian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 ‘’Recent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approaches of unit commitment in the presence of intermittent renewable energy resources: A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review’’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Renewable and Sustainable Energy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Reviews.</a:t>
            </a:r>
            <a:r>
              <a:rPr lang="fr-FR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V.70( 2017). Pp. </a:t>
            </a:r>
            <a:r>
              <a:rPr lang="fr-FR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215-223. </a:t>
            </a:r>
            <a:r>
              <a:rPr lang="fr-FR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  <a:hlinkClick r:id="rId2"/>
              </a:rPr>
              <a:t>doi.org/10.1016/j.rser.2016.11.246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[4]. J., </a:t>
            </a:r>
            <a:r>
              <a:rPr lang="fr-FR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Mungal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; A., Singh and J., </a:t>
            </a:r>
            <a:r>
              <a:rPr lang="fr-FR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Ramlal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 ‘’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Sensitivity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analysis of the unit commitment problem to guide data acquisition investments in a small island developing state: A case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study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’’. Results in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Engineering. 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V.18(2023</a:t>
            </a:r>
            <a:r>
              <a:rPr lang="fr-FR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). </a:t>
            </a:r>
            <a:r>
              <a:rPr lang="fr-FR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fr-FR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  <a:hlinkClick r:id="rId3"/>
              </a:rPr>
              <a:t>doi.org/10.1016/j.rineng.2023.101191</a:t>
            </a:r>
            <a:r>
              <a:rPr lang="fr-FR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[5]. M., </a:t>
            </a:r>
            <a:r>
              <a:rPr lang="en-US" sz="34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Norhamimi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; 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Ahmed and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I., Hassan. 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"Costs optimization for unit commitment and economic load dispatch in large scale power systems," </a:t>
            </a:r>
            <a:r>
              <a:rPr lang="en-US" sz="3400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PECon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2004. Proceedings. National Power and Energy Conference,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2004. pp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190-194. https://doi</a:t>
            </a:r>
            <a:r>
              <a:rPr lang="en-US" sz="3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10.1109/PECON.2004.1461641</a:t>
            </a: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4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[6]. T., </a:t>
            </a:r>
            <a:r>
              <a:rPr lang="en-US" sz="42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Vamsi</a:t>
            </a:r>
            <a:r>
              <a:rPr lang="en-US" sz="4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Krishna; H., </a:t>
            </a:r>
            <a:r>
              <a:rPr lang="en-US" sz="42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Zhe</a:t>
            </a:r>
            <a:r>
              <a:rPr lang="en-US" sz="4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and T., Danny. ‘’Unit </a:t>
            </a:r>
            <a:r>
              <a:rPr lang="en-US" sz="42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commitment problem: A new formulation and solution method’’. </a:t>
            </a:r>
            <a:r>
              <a:rPr lang="en-US" sz="4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Elsevier: International </a:t>
            </a:r>
            <a:r>
              <a:rPr lang="en-US" sz="42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Journal of Electrical Power &amp; Energy </a:t>
            </a:r>
            <a:r>
              <a:rPr lang="en-US" sz="4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Systems. V. 57( 2014).</a:t>
            </a:r>
            <a:r>
              <a:rPr lang="en-US" sz="42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pp</a:t>
            </a:r>
            <a:r>
              <a:rPr lang="en-US" sz="4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:.  </a:t>
            </a:r>
            <a:r>
              <a:rPr lang="en-US" sz="42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222-231. </a:t>
            </a:r>
            <a:r>
              <a:rPr lang="en-US" sz="4200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n-US" sz="42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  <a:hlinkClick r:id="rId4"/>
              </a:rPr>
              <a:t>doi.org/10.1016/j.ijepes.2013.11.043</a:t>
            </a:r>
            <a:endParaRPr lang="en-US" sz="42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5291</TotalTime>
  <Words>4097</Words>
  <Application>Microsoft Office PowerPoint</Application>
  <PresentationFormat>Custom</PresentationFormat>
  <Paragraphs>544</Paragraphs>
  <Slides>43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5" baseType="lpstr">
      <vt:lpstr>Office 테마</vt:lpstr>
      <vt:lpstr>Equation</vt:lpstr>
      <vt:lpstr>Power Systems Operation and Control</vt:lpstr>
      <vt:lpstr>Content </vt:lpstr>
      <vt:lpstr>1. Introduction </vt:lpstr>
      <vt:lpstr>Introduction                                                 Cont.…</vt:lpstr>
      <vt:lpstr>Introduction                                                 Cont.…</vt:lpstr>
      <vt:lpstr>PowerPoint Presentation</vt:lpstr>
      <vt:lpstr>Introduction                                                 Cont.…</vt:lpstr>
      <vt:lpstr>Introduction                                               Cont.…</vt:lpstr>
      <vt:lpstr>2. Importance of unit commitment </vt:lpstr>
      <vt:lpstr>Importance of UC                                       Cont.….</vt:lpstr>
      <vt:lpstr>3. Optimal Unit Commitments (OUC)</vt:lpstr>
      <vt:lpstr>4. Comparison of UC Vs ELD(UC Vs. ELD)</vt:lpstr>
      <vt:lpstr>UC Vs ELD                                                        Cont.….</vt:lpstr>
      <vt:lpstr>5. Objective  of UC(OUC)</vt:lpstr>
      <vt:lpstr>PowerPoint Presentation</vt:lpstr>
      <vt:lpstr>PowerPoint Presentation</vt:lpstr>
      <vt:lpstr>6. UC Problem Formulation</vt:lpstr>
      <vt:lpstr>UC Problem Formulation                                 Cont.…</vt:lpstr>
      <vt:lpstr>UC Problem Formulation                                 Cont.…</vt:lpstr>
      <vt:lpstr>UC Problem Formulation                                 Cont.…</vt:lpstr>
      <vt:lpstr>UC Problem Formulation                                 Cont.…</vt:lpstr>
      <vt:lpstr>UC Problem Formulation                                 Cont.…</vt:lpstr>
      <vt:lpstr>UC Problem Formulation                                 Cont.…</vt:lpstr>
      <vt:lpstr>UC Problem Formulation                                 Cont.…</vt:lpstr>
      <vt:lpstr>UC Problem Formulation                                 Cont.…</vt:lpstr>
      <vt:lpstr>7. UC Solution Techniques </vt:lpstr>
      <vt:lpstr>7.1 Priority List method of UC (PLM)</vt:lpstr>
      <vt:lpstr>PLM                                                                            Cont.…</vt:lpstr>
      <vt:lpstr>PLM                                                                            Cont.…</vt:lpstr>
      <vt:lpstr>PLM                                                                            Cont.…</vt:lpstr>
      <vt:lpstr>PLM                                                                            Cont.…</vt:lpstr>
      <vt:lpstr>PLM                                                                            Cont.…</vt:lpstr>
      <vt:lpstr>PLM                                                                            Cont.…</vt:lpstr>
      <vt:lpstr>PLM                                                                            Cont.…</vt:lpstr>
      <vt:lpstr>PLM                                                                             Cont.…</vt:lpstr>
      <vt:lpstr>PowerPoint Presentation</vt:lpstr>
      <vt:lpstr>PowerPoint Presentation</vt:lpstr>
      <vt:lpstr>PowerPoint Presentation</vt:lpstr>
      <vt:lpstr>7.2 Dynamic Programing </vt:lpstr>
      <vt:lpstr>7.3 Other UC Solution Techniques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363</cp:revision>
  <dcterms:created xsi:type="dcterms:W3CDTF">2021-04-29T04:21:21Z</dcterms:created>
  <dcterms:modified xsi:type="dcterms:W3CDTF">2024-10-12T13:16:17Z</dcterms:modified>
</cp:coreProperties>
</file>