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82" r:id="rId2"/>
    <p:sldId id="363" r:id="rId3"/>
    <p:sldId id="646" r:id="rId4"/>
    <p:sldId id="647" r:id="rId5"/>
    <p:sldId id="561" r:id="rId6"/>
    <p:sldId id="617" r:id="rId7"/>
    <p:sldId id="682" r:id="rId8"/>
    <p:sldId id="698" r:id="rId9"/>
    <p:sldId id="699" r:id="rId10"/>
    <p:sldId id="637" r:id="rId11"/>
    <p:sldId id="648" r:id="rId12"/>
    <p:sldId id="627" r:id="rId13"/>
    <p:sldId id="671" r:id="rId14"/>
    <p:sldId id="634" r:id="rId15"/>
    <p:sldId id="567" r:id="rId16"/>
    <p:sldId id="672" r:id="rId17"/>
    <p:sldId id="696" r:id="rId18"/>
    <p:sldId id="689" r:id="rId19"/>
    <p:sldId id="674" r:id="rId20"/>
    <p:sldId id="675" r:id="rId21"/>
    <p:sldId id="676" r:id="rId22"/>
    <p:sldId id="635" r:id="rId23"/>
    <p:sldId id="690" r:id="rId24"/>
    <p:sldId id="691" r:id="rId25"/>
    <p:sldId id="692" r:id="rId26"/>
    <p:sldId id="693" r:id="rId27"/>
    <p:sldId id="694" r:id="rId28"/>
    <p:sldId id="695" r:id="rId29"/>
    <p:sldId id="677" r:id="rId30"/>
    <p:sldId id="678" r:id="rId31"/>
    <p:sldId id="679" r:id="rId32"/>
    <p:sldId id="681" r:id="rId33"/>
    <p:sldId id="680" r:id="rId34"/>
    <p:sldId id="697" r:id="rId35"/>
    <p:sldId id="443" r:id="rId36"/>
    <p:sldId id="442" r:id="rId37"/>
    <p:sldId id="317" r:id="rId38"/>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83" d="100"/>
          <a:sy n="83" d="100"/>
        </p:scale>
        <p:origin x="-1573" y="-285"/>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092"/>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 Id="rId5" Type="http://schemas.openxmlformats.org/officeDocument/2006/relationships/image" Target="../media/image29.wmf"/><Relationship Id="rId4"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4.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2024-10-13</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10/13/2024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F761A45-6500-4827-AAE0-48D360E08719}" type="datetime1">
              <a:rPr lang="en-US" smtClean="0"/>
              <a:t>10/13/2024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FDF170-4942-4901-8E92-5EC729DBB9EA}" type="datetime1">
              <a:rPr lang="en-US" smtClean="0"/>
              <a:t>10/13/2024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651D71-757C-4FB1-B661-B7EBC5775F42}" type="datetime1">
              <a:rPr lang="en-US" smtClean="0"/>
              <a:t>10/13/2024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F96A71-FC97-4D33-A82B-DA978C5624F0}" type="datetime1">
              <a:rPr lang="en-US" altLang="ko-KR" smtClean="0"/>
              <a:t>10/13/2024</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hyperlink" Target="https://pub.mdpi-res.com/processes/processes-09-01319/article_deploy/html/images/processes-09-01319-g003.png?1627628286" TargetMode="External"/><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0.xml"/><Relationship Id="rId1" Type="http://schemas.openxmlformats.org/officeDocument/2006/relationships/vmlDrawing" Target="../drawings/vmlDrawing1.vml"/><Relationship Id="rId4" Type="http://schemas.openxmlformats.org/officeDocument/2006/relationships/image" Target="../media/image10.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0.xml"/><Relationship Id="rId1" Type="http://schemas.openxmlformats.org/officeDocument/2006/relationships/vmlDrawing" Target="../drawings/vmlDrawing2.vml"/><Relationship Id="rId6" Type="http://schemas.openxmlformats.org/officeDocument/2006/relationships/image" Target="../media/image12.wmf"/><Relationship Id="rId5" Type="http://schemas.openxmlformats.org/officeDocument/2006/relationships/oleObject" Target="../embeddings/oleObject3.bin"/><Relationship Id="rId4" Type="http://schemas.openxmlformats.org/officeDocument/2006/relationships/image" Target="../media/image11.wmf"/></Relationships>
</file>

<file path=ppt/slides/_rels/slide15.xml.rels><?xml version="1.0" encoding="UTF-8" standalone="yes"?>
<Relationships xmlns="http://schemas.openxmlformats.org/package/2006/relationships"><Relationship Id="rId8" Type="http://schemas.openxmlformats.org/officeDocument/2006/relationships/image" Target="../media/image15.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10.xml"/><Relationship Id="rId1" Type="http://schemas.openxmlformats.org/officeDocument/2006/relationships/vmlDrawing" Target="../drawings/vmlDrawing3.vml"/><Relationship Id="rId6" Type="http://schemas.openxmlformats.org/officeDocument/2006/relationships/image" Target="../media/image14.wmf"/><Relationship Id="rId5" Type="http://schemas.openxmlformats.org/officeDocument/2006/relationships/oleObject" Target="../embeddings/oleObject5.bin"/><Relationship Id="rId4" Type="http://schemas.openxmlformats.org/officeDocument/2006/relationships/image" Target="../media/image13.wmf"/></Relationships>
</file>

<file path=ppt/slides/_rels/slide16.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image" Target="../media/image17.wmf"/><Relationship Id="rId5" Type="http://schemas.openxmlformats.org/officeDocument/2006/relationships/oleObject" Target="../embeddings/oleObject8.bin"/><Relationship Id="rId4" Type="http://schemas.openxmlformats.org/officeDocument/2006/relationships/image" Target="../media/image16.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0.xml"/><Relationship Id="rId1" Type="http://schemas.openxmlformats.org/officeDocument/2006/relationships/vmlDrawing" Target="../drawings/vmlDrawing5.vml"/><Relationship Id="rId6" Type="http://schemas.openxmlformats.org/officeDocument/2006/relationships/image" Target="../media/image20.wmf"/><Relationship Id="rId5" Type="http://schemas.openxmlformats.org/officeDocument/2006/relationships/oleObject" Target="../embeddings/oleObject11.bin"/><Relationship Id="rId4" Type="http://schemas.openxmlformats.org/officeDocument/2006/relationships/image" Target="../media/image19.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0.xml"/><Relationship Id="rId1" Type="http://schemas.openxmlformats.org/officeDocument/2006/relationships/vmlDrawing" Target="../drawings/vmlDrawing6.vml"/><Relationship Id="rId6" Type="http://schemas.openxmlformats.org/officeDocument/2006/relationships/image" Target="../media/image22.wmf"/><Relationship Id="rId5" Type="http://schemas.openxmlformats.org/officeDocument/2006/relationships/oleObject" Target="../embeddings/oleObject13.bin"/><Relationship Id="rId4" Type="http://schemas.openxmlformats.org/officeDocument/2006/relationships/image" Target="../media/image21.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0.xml"/><Relationship Id="rId1" Type="http://schemas.openxmlformats.org/officeDocument/2006/relationships/vmlDrawing" Target="../drawings/vmlDrawing7.vml"/><Relationship Id="rId6" Type="http://schemas.openxmlformats.org/officeDocument/2006/relationships/image" Target="../media/image24.wmf"/><Relationship Id="rId5" Type="http://schemas.openxmlformats.org/officeDocument/2006/relationships/oleObject" Target="../embeddings/oleObject15.bin"/><Relationship Id="rId4" Type="http://schemas.openxmlformats.org/officeDocument/2006/relationships/image" Target="../media/image23.wmf"/></Relationships>
</file>

<file path=ppt/slides/_rels/slide25.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oleObject" Target="../embeddings/oleObject16.bin"/><Relationship Id="rId7" Type="http://schemas.openxmlformats.org/officeDocument/2006/relationships/oleObject" Target="../embeddings/oleObject18.bin"/><Relationship Id="rId12" Type="http://schemas.openxmlformats.org/officeDocument/2006/relationships/image" Target="../media/image29.wmf"/><Relationship Id="rId2" Type="http://schemas.openxmlformats.org/officeDocument/2006/relationships/slideLayout" Target="../slideLayouts/slideLayout10.xml"/><Relationship Id="rId1" Type="http://schemas.openxmlformats.org/officeDocument/2006/relationships/vmlDrawing" Target="../drawings/vmlDrawing8.vml"/><Relationship Id="rId6" Type="http://schemas.openxmlformats.org/officeDocument/2006/relationships/image" Target="../media/image26.wmf"/><Relationship Id="rId11" Type="http://schemas.openxmlformats.org/officeDocument/2006/relationships/oleObject" Target="../embeddings/oleObject20.bin"/><Relationship Id="rId5" Type="http://schemas.openxmlformats.org/officeDocument/2006/relationships/oleObject" Target="../embeddings/oleObject17.bin"/><Relationship Id="rId10" Type="http://schemas.openxmlformats.org/officeDocument/2006/relationships/image" Target="../media/image28.wmf"/><Relationship Id="rId4" Type="http://schemas.openxmlformats.org/officeDocument/2006/relationships/image" Target="../media/image25.wmf"/><Relationship Id="rId9" Type="http://schemas.openxmlformats.org/officeDocument/2006/relationships/oleObject" Target="../embeddings/oleObject19.bin"/></Relationships>
</file>

<file path=ppt/slides/_rels/slide26.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oleObject" Target="../embeddings/oleObject21.bin"/><Relationship Id="rId7" Type="http://schemas.openxmlformats.org/officeDocument/2006/relationships/oleObject" Target="../embeddings/oleObject23.bin"/><Relationship Id="rId2" Type="http://schemas.openxmlformats.org/officeDocument/2006/relationships/slideLayout" Target="../slideLayouts/slideLayout10.xml"/><Relationship Id="rId1" Type="http://schemas.openxmlformats.org/officeDocument/2006/relationships/vmlDrawing" Target="../drawings/vmlDrawing9.vml"/><Relationship Id="rId6" Type="http://schemas.openxmlformats.org/officeDocument/2006/relationships/image" Target="../media/image31.wmf"/><Relationship Id="rId5" Type="http://schemas.openxmlformats.org/officeDocument/2006/relationships/oleObject" Target="../embeddings/oleObject22.bin"/><Relationship Id="rId4" Type="http://schemas.openxmlformats.org/officeDocument/2006/relationships/image" Target="../media/image30.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10.xml"/><Relationship Id="rId1" Type="http://schemas.openxmlformats.org/officeDocument/2006/relationships/vmlDrawing" Target="../drawings/vmlDrawing10.vml"/><Relationship Id="rId4" Type="http://schemas.openxmlformats.org/officeDocument/2006/relationships/image" Target="../media/image33.wmf"/></Relationships>
</file>

<file path=ppt/slides/_rels/slide28.xml.rels><?xml version="1.0" encoding="UTF-8" standalone="yes"?>
<Relationships xmlns="http://schemas.openxmlformats.org/package/2006/relationships"><Relationship Id="rId8" Type="http://schemas.openxmlformats.org/officeDocument/2006/relationships/image" Target="../media/image36.wmf"/><Relationship Id="rId3" Type="http://schemas.openxmlformats.org/officeDocument/2006/relationships/oleObject" Target="../embeddings/oleObject25.bin"/><Relationship Id="rId7" Type="http://schemas.openxmlformats.org/officeDocument/2006/relationships/oleObject" Target="../embeddings/oleObject27.bin"/><Relationship Id="rId2" Type="http://schemas.openxmlformats.org/officeDocument/2006/relationships/slideLayout" Target="../slideLayouts/slideLayout10.xml"/><Relationship Id="rId1" Type="http://schemas.openxmlformats.org/officeDocument/2006/relationships/vmlDrawing" Target="../drawings/vmlDrawing11.vml"/><Relationship Id="rId6" Type="http://schemas.openxmlformats.org/officeDocument/2006/relationships/image" Target="../media/image35.wmf"/><Relationship Id="rId5" Type="http://schemas.openxmlformats.org/officeDocument/2006/relationships/oleObject" Target="../embeddings/oleObject26.bin"/><Relationship Id="rId4" Type="http://schemas.openxmlformats.org/officeDocument/2006/relationships/image" Target="../media/image34.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10.xml"/><Relationship Id="rId1" Type="http://schemas.openxmlformats.org/officeDocument/2006/relationships/vmlDrawing" Target="../drawings/vmlDrawing12.vml"/><Relationship Id="rId4" Type="http://schemas.openxmlformats.org/officeDocument/2006/relationships/image" Target="../media/image37.wmf"/></Relationships>
</file>

<file path=ppt/slides/_rels/slide31.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oleObject" Target="../embeddings/oleObject29.bin"/><Relationship Id="rId7" Type="http://schemas.openxmlformats.org/officeDocument/2006/relationships/oleObject" Target="../embeddings/oleObject31.bin"/><Relationship Id="rId2" Type="http://schemas.openxmlformats.org/officeDocument/2006/relationships/slideLayout" Target="../slideLayouts/slideLayout10.xml"/><Relationship Id="rId1" Type="http://schemas.openxmlformats.org/officeDocument/2006/relationships/vmlDrawing" Target="../drawings/vmlDrawing13.vml"/><Relationship Id="rId6" Type="http://schemas.openxmlformats.org/officeDocument/2006/relationships/image" Target="../media/image39.wmf"/><Relationship Id="rId5" Type="http://schemas.openxmlformats.org/officeDocument/2006/relationships/oleObject" Target="../embeddings/oleObject30.bin"/><Relationship Id="rId4" Type="http://schemas.openxmlformats.org/officeDocument/2006/relationships/image" Target="../media/image38.wmf"/></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hyperlink" Target="https://doi.org/10.1016/j.epsr.2024.110782" TargetMode="External"/><Relationship Id="rId2" Type="http://schemas.openxmlformats.org/officeDocument/2006/relationships/hyperlink" Target="https://doi.org/10.1038/s41598-024-56590-5" TargetMode="Externa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smtClean="0">
                <a:latin typeface="Arial" pitchFamily="34" charset="0"/>
                <a:cs typeface="Arial" pitchFamily="34" charset="0"/>
              </a:rPr>
              <a:t>Power Systems Operation and Control</a:t>
            </a:r>
            <a:endParaRPr lang="en-US" sz="3000" b="1" dirty="0">
              <a:latin typeface="Arial" pitchFamily="34" charset="0"/>
              <a:cs typeface="Arial" pitchFamily="34" charset="0"/>
            </a:endParaRPr>
          </a:p>
        </p:txBody>
      </p:sp>
      <p:sp>
        <p:nvSpPr>
          <p:cNvPr id="3" name="Subtitle 2"/>
          <p:cNvSpPr>
            <a:spLocks noGrp="1"/>
          </p:cNvSpPr>
          <p:nvPr>
            <p:ph type="subTitle" idx="1"/>
          </p:nvPr>
        </p:nvSpPr>
        <p:spPr>
          <a:xfrm>
            <a:off x="0" y="1008669"/>
            <a:ext cx="12192000" cy="5750350"/>
          </a:xfrm>
        </p:spPr>
        <p:txBody>
          <a:bodyPr>
            <a:normAutofit/>
          </a:bodyPr>
          <a:lstStyle/>
          <a:p>
            <a:r>
              <a:rPr lang="en-US" sz="3200" b="1" dirty="0" smtClean="0">
                <a:solidFill>
                  <a:schemeClr val="tx1"/>
                </a:solidFill>
                <a:latin typeface="Arial" pitchFamily="34" charset="0"/>
                <a:cs typeface="Arial" pitchFamily="34" charset="0"/>
              </a:rPr>
              <a:t>Lecture 5</a:t>
            </a:r>
          </a:p>
          <a:p>
            <a:r>
              <a:rPr lang="en-US" sz="3000" b="1" dirty="0">
                <a:solidFill>
                  <a:schemeClr val="tx1"/>
                </a:solidFill>
                <a:latin typeface="Arial" pitchFamily="34" charset="0"/>
                <a:cs typeface="Arial" pitchFamily="34" charset="0"/>
              </a:rPr>
              <a:t>Optimal power flow analysis (OPFA</a:t>
            </a:r>
            <a:r>
              <a:rPr lang="en-US" sz="3000" b="1" dirty="0" smtClean="0">
                <a:solidFill>
                  <a:schemeClr val="tx1"/>
                </a:solidFill>
                <a:latin typeface="Arial" pitchFamily="34" charset="0"/>
                <a:cs typeface="Arial" pitchFamily="34" charset="0"/>
              </a:rPr>
              <a:t>)</a:t>
            </a:r>
          </a:p>
          <a:p>
            <a:r>
              <a:rPr lang="en-US" sz="3000" b="1" dirty="0" smtClean="0">
                <a:solidFill>
                  <a:schemeClr val="tx1"/>
                </a:solidFill>
                <a:latin typeface="Arial" pitchFamily="34" charset="0"/>
                <a:cs typeface="Arial" pitchFamily="34" charset="0"/>
              </a:rPr>
              <a:t> Lecturer:</a:t>
            </a:r>
            <a:r>
              <a:rPr lang="en-US" sz="3000" dirty="0" smtClean="0">
                <a:solidFill>
                  <a:schemeClr val="tx1"/>
                </a:solidFill>
                <a:latin typeface="Arial" pitchFamily="34" charset="0"/>
                <a:cs typeface="Arial" pitchFamily="34" charset="0"/>
              </a:rPr>
              <a:t> Teshome Goa (Assist. Prof.)</a:t>
            </a:r>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a:solidFill>
                  <a:schemeClr val="tx1"/>
                </a:solidFill>
                <a:latin typeface="Arial" pitchFamily="34" charset="0"/>
                <a:cs typeface="Arial" pitchFamily="34" charset="0"/>
              </a:rPr>
              <a:t>Understand the notion of optimal power flow and learn the key steps for solving it.</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Develop the mathematical formulation of Optimal power flow (OPF)</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Identify the OPF solution techniques and compare it with ELD &amp;UC</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the application of OPF</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0"/>
            <a:ext cx="10716493" cy="641639"/>
          </a:xfrm>
        </p:spPr>
        <p:txBody>
          <a:bodyPr>
            <a:normAutofit/>
          </a:bodyPr>
          <a:lstStyle/>
          <a:p>
            <a:r>
              <a:rPr lang="en-US" sz="3000" b="1" dirty="0" smtClean="0">
                <a:latin typeface="Arial" pitchFamily="34" charset="0"/>
                <a:cs typeface="Arial" pitchFamily="34" charset="0"/>
              </a:rPr>
              <a:t>Content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82879" y="818146"/>
            <a:ext cx="11713747" cy="5846605"/>
          </a:xfrm>
        </p:spPr>
        <p:txBody>
          <a:bodyPr>
            <a:noAutofit/>
          </a:bodyPr>
          <a:lstStyle/>
          <a:p>
            <a:pPr marL="457200" indent="-457200">
              <a:lnSpc>
                <a:spcPct val="150000"/>
              </a:lnSpc>
              <a:buAutoNum type="arabicPeriod"/>
            </a:pPr>
            <a:r>
              <a:rPr lang="en-US" sz="2000" b="1" dirty="0" smtClean="0">
                <a:latin typeface="Arial" pitchFamily="34" charset="0"/>
                <a:cs typeface="Arial" pitchFamily="34" charset="0"/>
              </a:rPr>
              <a:t>Introduction </a:t>
            </a:r>
          </a:p>
          <a:p>
            <a:pPr marL="457200" indent="-457200">
              <a:lnSpc>
                <a:spcPct val="150000"/>
              </a:lnSpc>
              <a:buAutoNum type="arabicPeriod"/>
            </a:pPr>
            <a:r>
              <a:rPr lang="en-US" sz="2000" b="1" dirty="0" smtClean="0">
                <a:latin typeface="Arial" pitchFamily="34" charset="0"/>
                <a:cs typeface="Arial" pitchFamily="34" charset="0"/>
              </a:rPr>
              <a:t>Similarities </a:t>
            </a:r>
            <a:r>
              <a:rPr lang="en-US" sz="2000" b="1" dirty="0">
                <a:latin typeface="Arial" pitchFamily="34" charset="0"/>
                <a:cs typeface="Arial" pitchFamily="34" charset="0"/>
              </a:rPr>
              <a:t>and </a:t>
            </a:r>
            <a:r>
              <a:rPr lang="en-US" sz="2000" b="1" dirty="0" smtClean="0">
                <a:latin typeface="Arial" pitchFamily="34" charset="0"/>
                <a:cs typeface="Arial" pitchFamily="34" charset="0"/>
              </a:rPr>
              <a:t>Differences Between </a:t>
            </a:r>
            <a:r>
              <a:rPr lang="en-US" sz="2000" b="1" dirty="0">
                <a:latin typeface="Arial" pitchFamily="34" charset="0"/>
                <a:cs typeface="Arial" pitchFamily="34" charset="0"/>
              </a:rPr>
              <a:t>OPF, ELD and UC</a:t>
            </a:r>
          </a:p>
          <a:p>
            <a:pPr marL="457200" indent="-457200">
              <a:lnSpc>
                <a:spcPct val="150000"/>
              </a:lnSpc>
              <a:buAutoNum type="arabicPeriod"/>
            </a:pPr>
            <a:r>
              <a:rPr lang="en-US" sz="2000" b="1" dirty="0" smtClean="0">
                <a:latin typeface="Arial" pitchFamily="34" charset="0"/>
                <a:cs typeface="Arial" pitchFamily="34" charset="0"/>
              </a:rPr>
              <a:t>Objectives </a:t>
            </a:r>
            <a:r>
              <a:rPr lang="en-US" sz="2000" b="1" dirty="0">
                <a:latin typeface="Arial" pitchFamily="34" charset="0"/>
                <a:cs typeface="Arial" pitchFamily="34" charset="0"/>
              </a:rPr>
              <a:t>of </a:t>
            </a:r>
            <a:r>
              <a:rPr lang="en-US" sz="2000" b="1" dirty="0" smtClean="0">
                <a:latin typeface="Arial" pitchFamily="34" charset="0"/>
                <a:cs typeface="Arial" pitchFamily="34" charset="0"/>
              </a:rPr>
              <a:t>OPF</a:t>
            </a:r>
          </a:p>
          <a:p>
            <a:pPr marL="514350" indent="-514350">
              <a:lnSpc>
                <a:spcPct val="150000"/>
              </a:lnSpc>
              <a:buAutoNum type="arabicPeriod"/>
            </a:pPr>
            <a:r>
              <a:rPr lang="en-US" sz="2000" b="1" dirty="0">
                <a:latin typeface="Arial" pitchFamily="34" charset="0"/>
                <a:cs typeface="Arial" pitchFamily="34" charset="0"/>
              </a:rPr>
              <a:t>Mathematical Formulation </a:t>
            </a:r>
            <a:r>
              <a:rPr lang="en-US" sz="2000" b="1" dirty="0" smtClean="0">
                <a:latin typeface="Arial" pitchFamily="34" charset="0"/>
                <a:cs typeface="Arial" pitchFamily="34" charset="0"/>
              </a:rPr>
              <a:t>OPF</a:t>
            </a:r>
          </a:p>
          <a:p>
            <a:pPr marL="514350" indent="-514350">
              <a:lnSpc>
                <a:spcPct val="150000"/>
              </a:lnSpc>
              <a:buAutoNum type="arabicPeriod"/>
            </a:pPr>
            <a:r>
              <a:rPr lang="en-US" sz="2000" b="1" dirty="0">
                <a:latin typeface="Arial" pitchFamily="34" charset="0"/>
                <a:cs typeface="Arial" pitchFamily="34" charset="0"/>
              </a:rPr>
              <a:t>OPF Solution </a:t>
            </a:r>
            <a:r>
              <a:rPr lang="en-US" sz="2000" b="1" dirty="0" smtClean="0">
                <a:latin typeface="Arial" pitchFamily="34" charset="0"/>
                <a:cs typeface="Arial" pitchFamily="34" charset="0"/>
              </a:rPr>
              <a:t>Techniques</a:t>
            </a:r>
          </a:p>
          <a:p>
            <a:pPr marL="514350" indent="-514350">
              <a:lnSpc>
                <a:spcPct val="150000"/>
              </a:lnSpc>
              <a:buAutoNum type="arabicPeriod"/>
            </a:pPr>
            <a:r>
              <a:rPr lang="en-US" sz="2000" b="1" dirty="0" smtClean="0">
                <a:latin typeface="Arial" pitchFamily="34" charset="0"/>
                <a:cs typeface="Arial" pitchFamily="34" charset="0"/>
              </a:rPr>
              <a:t>Application </a:t>
            </a:r>
            <a:r>
              <a:rPr lang="en-US" sz="2000" b="1" dirty="0">
                <a:latin typeface="Arial" pitchFamily="34" charset="0"/>
                <a:cs typeface="Arial" pitchFamily="34" charset="0"/>
              </a:rPr>
              <a:t>of </a:t>
            </a:r>
            <a:r>
              <a:rPr lang="en-US" sz="2000" b="1" dirty="0" smtClean="0">
                <a:latin typeface="Arial" pitchFamily="34" charset="0"/>
                <a:cs typeface="Arial" pitchFamily="34" charset="0"/>
              </a:rPr>
              <a:t>OPF </a:t>
            </a:r>
            <a:endParaRPr lang="en-US" sz="2000" dirty="0">
              <a:solidFill>
                <a:srgbClr val="00B050"/>
              </a:solidFill>
              <a:latin typeface="Arial" pitchFamily="34" charset="0"/>
              <a:cs typeface="Arial" pitchFamily="34" charset="0"/>
            </a:endParaRPr>
          </a:p>
          <a:p>
            <a:pPr marL="0" indent="0">
              <a:lnSpc>
                <a:spcPct val="150000"/>
              </a:lnSpc>
              <a:buNone/>
            </a:pPr>
            <a:r>
              <a:rPr lang="en-US" sz="2000" b="1" dirty="0" smtClean="0">
                <a:latin typeface="Arial" pitchFamily="34" charset="0"/>
                <a:cs typeface="Arial" pitchFamily="34" charset="0"/>
              </a:rPr>
              <a:t>Summary </a:t>
            </a:r>
          </a:p>
          <a:p>
            <a:pPr marL="0" indent="0">
              <a:lnSpc>
                <a:spcPct val="15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2977024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rmAutofit/>
          </a:bodyPr>
          <a:lstStyle/>
          <a:p>
            <a:pPr algn="ctr"/>
            <a:r>
              <a:rPr lang="en-US" sz="3000" b="1" dirty="0">
                <a:latin typeface="Arial" pitchFamily="34" charset="0"/>
                <a:cs typeface="Arial" pitchFamily="34" charset="0"/>
              </a:rPr>
              <a:t>1. Introduction </a:t>
            </a:r>
            <a:endParaRPr lang="en-US" sz="3000" dirty="0"/>
          </a:p>
        </p:txBody>
      </p:sp>
      <p:sp>
        <p:nvSpPr>
          <p:cNvPr id="3" name="Content Placeholder 2"/>
          <p:cNvSpPr>
            <a:spLocks noGrp="1"/>
          </p:cNvSpPr>
          <p:nvPr>
            <p:ph idx="1"/>
          </p:nvPr>
        </p:nvSpPr>
        <p:spPr>
          <a:xfrm>
            <a:off x="292231" y="895546"/>
            <a:ext cx="11576115" cy="5759778"/>
          </a:xfrm>
        </p:spPr>
        <p:txBody>
          <a:bodyPr>
            <a:normAutofit/>
          </a:bodyPr>
          <a:lstStyle/>
          <a:p>
            <a:pPr algn="just">
              <a:lnSpc>
                <a:spcPct val="200000"/>
              </a:lnSpc>
            </a:pPr>
            <a:r>
              <a:rPr lang="en-US" sz="2000" dirty="0">
                <a:latin typeface="Arial" pitchFamily="34" charset="0"/>
                <a:cs typeface="Arial" pitchFamily="34" charset="0"/>
              </a:rPr>
              <a:t>Optimal Power Flow (OPF) is a mathematical optimization technique for power systems that determines the most efficient and cost-effective functioning of electrical power networks.</a:t>
            </a:r>
          </a:p>
          <a:p>
            <a:pPr algn="just">
              <a:lnSpc>
                <a:spcPct val="200000"/>
              </a:lnSpc>
            </a:pPr>
            <a:r>
              <a:rPr lang="en-US" sz="2000" dirty="0">
                <a:latin typeface="Arial" pitchFamily="34" charset="0"/>
                <a:cs typeface="Arial" pitchFamily="34" charset="0"/>
              </a:rPr>
              <a:t> It </a:t>
            </a:r>
            <a:r>
              <a:rPr lang="en-US" sz="2000" dirty="0" smtClean="0">
                <a:latin typeface="Arial" pitchFamily="34" charset="0"/>
                <a:cs typeface="Arial" pitchFamily="34" charset="0"/>
              </a:rPr>
              <a:t>involves </a:t>
            </a:r>
            <a:r>
              <a:rPr lang="en-US" sz="2000" dirty="0">
                <a:latin typeface="Arial" pitchFamily="34" charset="0"/>
                <a:cs typeface="Arial" pitchFamily="34" charset="0"/>
              </a:rPr>
              <a:t>determining the best settings for numerous control variables (such as generating outputs, </a:t>
            </a:r>
            <a:r>
              <a:rPr lang="en-US" sz="2000" dirty="0" smtClean="0">
                <a:latin typeface="Arial" pitchFamily="34" charset="0"/>
                <a:cs typeface="Arial" pitchFamily="34" charset="0"/>
              </a:rPr>
              <a:t>voltage </a:t>
            </a:r>
            <a:r>
              <a:rPr lang="en-US" sz="2000" dirty="0">
                <a:latin typeface="Arial" pitchFamily="34" charset="0"/>
                <a:cs typeface="Arial" pitchFamily="34" charset="0"/>
              </a:rPr>
              <a:t>levels, </a:t>
            </a:r>
            <a:r>
              <a:rPr lang="en-US" sz="2000" dirty="0" smtClean="0">
                <a:latin typeface="Arial" pitchFamily="34" charset="0"/>
                <a:cs typeface="Arial" pitchFamily="34" charset="0"/>
              </a:rPr>
              <a:t>line loading and </a:t>
            </a:r>
            <a:r>
              <a:rPr lang="en-US" sz="2000" dirty="0">
                <a:latin typeface="Arial" pitchFamily="34" charset="0"/>
                <a:cs typeface="Arial" pitchFamily="34" charset="0"/>
              </a:rPr>
              <a:t>transformer taps) while meeting operational restrictions</a:t>
            </a:r>
            <a:r>
              <a:rPr lang="en-US" sz="2000" dirty="0" smtClean="0">
                <a:latin typeface="Arial" pitchFamily="34" charset="0"/>
                <a:cs typeface="Arial" pitchFamily="34" charset="0"/>
              </a:rPr>
              <a:t>.</a:t>
            </a:r>
          </a:p>
          <a:p>
            <a:pPr marL="0" indent="0" algn="just">
              <a:lnSpc>
                <a:spcPct val="200000"/>
              </a:lnSpc>
              <a:buNone/>
            </a:pPr>
            <a:r>
              <a:rPr lang="en-US" sz="2000" b="1" dirty="0">
                <a:latin typeface="Arial" pitchFamily="34" charset="0"/>
                <a:cs typeface="Arial" pitchFamily="34" charset="0"/>
              </a:rPr>
              <a:t>The following are OPF's main objectives</a:t>
            </a:r>
            <a:r>
              <a:rPr lang="en-US" sz="2000" b="1" dirty="0" smtClean="0">
                <a:latin typeface="Arial" pitchFamily="34" charset="0"/>
                <a:cs typeface="Arial" pitchFamily="34" charset="0"/>
              </a:rPr>
              <a:t>:</a:t>
            </a:r>
            <a:endParaRPr lang="en-US" sz="2000" b="1"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Minimizing Generation Costs: Lowering the total cost of producing electricity by maximizing power plants' production in accordance with their cost functions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36451738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328" y="223724"/>
            <a:ext cx="10637365" cy="634116"/>
          </a:xfrm>
        </p:spPr>
        <p:txBody>
          <a:bodyPr>
            <a:normAutofit/>
          </a:bodyPr>
          <a:lstStyle/>
          <a:p>
            <a:pPr algn="ctr"/>
            <a:r>
              <a:rPr lang="en-US" sz="3000" b="1" dirty="0" smtClean="0">
                <a:latin typeface="Arial" pitchFamily="34" charset="0"/>
                <a:cs typeface="Arial" pitchFamily="34" charset="0"/>
              </a:rPr>
              <a:t>Introduction                                                 Cont.…</a:t>
            </a:r>
            <a:endParaRPr lang="en-US" sz="3000" dirty="0"/>
          </a:p>
        </p:txBody>
      </p:sp>
      <p:sp>
        <p:nvSpPr>
          <p:cNvPr id="3" name="Content Placeholder 2"/>
          <p:cNvSpPr>
            <a:spLocks noGrp="1"/>
          </p:cNvSpPr>
          <p:nvPr>
            <p:ph idx="1"/>
          </p:nvPr>
        </p:nvSpPr>
        <p:spPr>
          <a:xfrm>
            <a:off x="0" y="644893"/>
            <a:ext cx="12118206" cy="6112042"/>
          </a:xfrm>
        </p:spPr>
        <p:txBody>
          <a:bodyPr>
            <a:normAutofit/>
          </a:bodyPr>
          <a:lstStyle/>
          <a:p>
            <a:pPr algn="just">
              <a:lnSpc>
                <a:spcPct val="200000"/>
              </a:lnSpc>
            </a:pPr>
            <a:r>
              <a:rPr lang="en-US" sz="2000" dirty="0">
                <a:latin typeface="Arial" pitchFamily="34" charset="0"/>
                <a:cs typeface="Arial" pitchFamily="34" charset="0"/>
              </a:rPr>
              <a:t>Ensuring Power Balance: Preserving the balance between the production and consumption of power, taking system losses into consideration.</a:t>
            </a:r>
          </a:p>
          <a:p>
            <a:pPr algn="just">
              <a:lnSpc>
                <a:spcPct val="200000"/>
              </a:lnSpc>
            </a:pPr>
            <a:r>
              <a:rPr lang="en-US" sz="2000" dirty="0">
                <a:latin typeface="Arial" pitchFamily="34" charset="0"/>
                <a:cs typeface="Arial" pitchFamily="34" charset="0"/>
              </a:rPr>
              <a:t>Operational Constraint Satisfaction: Respecting technical and physical restrictions, such as transmission line capacities, voltage levels, and generator output limits.</a:t>
            </a:r>
          </a:p>
          <a:p>
            <a:pPr algn="just">
              <a:lnSpc>
                <a:spcPct val="200000"/>
              </a:lnSpc>
            </a:pPr>
            <a:r>
              <a:rPr lang="en-US" sz="2000" dirty="0">
                <a:latin typeface="Arial" pitchFamily="34" charset="0"/>
                <a:cs typeface="Arial" pitchFamily="34" charset="0"/>
              </a:rPr>
              <a:t>An objective function that reflects costs and a number of restrictions that represent the operational reality of the power system are commonly used in mathematical formulations of the OPF problem</a:t>
            </a:r>
            <a:r>
              <a:rPr lang="en-US" sz="2000" dirty="0" smtClean="0">
                <a:latin typeface="Arial" pitchFamily="34" charset="0"/>
                <a:cs typeface="Arial" pitchFamily="34" charset="0"/>
              </a:rPr>
              <a:t>.</a:t>
            </a:r>
          </a:p>
          <a:p>
            <a:pPr algn="just">
              <a:lnSpc>
                <a:spcPct val="200000"/>
              </a:lnSpc>
            </a:pPr>
            <a:r>
              <a:rPr lang="en-US" sz="2000" dirty="0">
                <a:latin typeface="Arial" pitchFamily="34" charset="0"/>
                <a:cs typeface="Arial" pitchFamily="34" charset="0"/>
              </a:rPr>
              <a:t>Resource Allocation: Optimal Dispatch, by optimizing the dispatch of generators, OPF ensures that available resources are used efficiently, balancing supply and demand effectively</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24324002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696" y="702644"/>
            <a:ext cx="11754628" cy="6044665"/>
          </a:xfrm>
        </p:spPr>
        <p:txBody>
          <a:bodyPr>
            <a:noAutofit/>
          </a:bodyPr>
          <a:lstStyle/>
          <a:p>
            <a:pPr algn="just">
              <a:lnSpc>
                <a:spcPct val="200000"/>
              </a:lnSpc>
            </a:pPr>
            <a:r>
              <a:rPr lang="en-US" sz="2000" dirty="0" smtClean="0">
                <a:latin typeface="Arial" pitchFamily="34" charset="0"/>
                <a:cs typeface="Arial" pitchFamily="34" charset="0"/>
              </a:rPr>
              <a:t>Grid Reliability:  System Stability, OPF </a:t>
            </a:r>
            <a:r>
              <a:rPr lang="en-US" sz="2000" dirty="0">
                <a:latin typeface="Arial" pitchFamily="34" charset="0"/>
                <a:cs typeface="Arial" pitchFamily="34" charset="0"/>
              </a:rPr>
              <a:t>contributes to maintaining system stability and reliability by ensuring that generation meets demand while respecting operational limits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 Flexibility With </a:t>
            </a:r>
            <a:r>
              <a:rPr lang="en-US" sz="2000" dirty="0">
                <a:latin typeface="Arial" pitchFamily="34" charset="0"/>
                <a:cs typeface="Arial" pitchFamily="34" charset="0"/>
              </a:rPr>
              <a:t>the increasing integration of renewable energy sources (like wind and solar), OPF helps in managing their variability and ensuring that the grid remains </a:t>
            </a:r>
            <a:r>
              <a:rPr lang="en-US" sz="2000" dirty="0" smtClean="0">
                <a:latin typeface="Arial" pitchFamily="34" charset="0"/>
                <a:cs typeface="Arial" pitchFamily="34" charset="0"/>
              </a:rPr>
              <a:t>balanced.</a:t>
            </a:r>
          </a:p>
          <a:p>
            <a:pPr algn="just">
              <a:lnSpc>
                <a:spcPct val="200000"/>
              </a:lnSpc>
            </a:pPr>
            <a:r>
              <a:rPr lang="en-US" sz="2000" dirty="0" smtClean="0">
                <a:latin typeface="Arial" pitchFamily="34" charset="0"/>
                <a:cs typeface="Arial" pitchFamily="34" charset="0"/>
              </a:rPr>
              <a:t>Reduced Emissions: By optimizing generation from cleaner sources and minimizing reliance on fossil fuels, OPF can contribute to lower greenhouse gas emissions and a more sustainable energy mix.</a:t>
            </a:r>
          </a:p>
          <a:p>
            <a:pPr algn="just">
              <a:lnSpc>
                <a:spcPct val="200000"/>
              </a:lnSpc>
            </a:pPr>
            <a:r>
              <a:rPr lang="en-US" sz="2000" dirty="0">
                <a:latin typeface="Arial" pitchFamily="34" charset="0"/>
                <a:cs typeface="Arial" pitchFamily="34" charset="0"/>
              </a:rPr>
              <a:t>OPF assists utilities in fulfilling standards and regulations pertaining to efficiency, dependability, and emissions</a:t>
            </a:r>
            <a:r>
              <a:rPr lang="en-US" sz="2000" dirty="0" smtClean="0">
                <a:latin typeface="Arial" pitchFamily="34" charset="0"/>
                <a:cs typeface="Arial" pitchFamily="34" charset="0"/>
              </a:rPr>
              <a:t>.</a:t>
            </a:r>
          </a:p>
          <a:p>
            <a:pPr algn="just">
              <a:lnSpc>
                <a:spcPct val="150000"/>
              </a:lnSpc>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
        <p:nvSpPr>
          <p:cNvPr id="7" name="Title 1"/>
          <p:cNvSpPr>
            <a:spLocks noGrp="1"/>
          </p:cNvSpPr>
          <p:nvPr>
            <p:ph type="title"/>
          </p:nvPr>
        </p:nvSpPr>
        <p:spPr>
          <a:xfrm>
            <a:off x="537328" y="223724"/>
            <a:ext cx="10637365" cy="634116"/>
          </a:xfrm>
        </p:spPr>
        <p:txBody>
          <a:bodyPr>
            <a:normAutofit/>
          </a:bodyPr>
          <a:lstStyle/>
          <a:p>
            <a:pPr algn="ctr"/>
            <a:r>
              <a:rPr lang="en-US" sz="3000" b="1" dirty="0" smtClean="0">
                <a:latin typeface="Arial" pitchFamily="34" charset="0"/>
                <a:cs typeface="Arial" pitchFamily="34" charset="0"/>
              </a:rPr>
              <a:t>Introduction                                                 Cont.…</a:t>
            </a:r>
            <a:endParaRPr lang="en-US" sz="3000" dirty="0"/>
          </a:p>
        </p:txBody>
      </p:sp>
    </p:spTree>
    <p:extLst>
      <p:ext uri="{BB962C8B-B14F-4D97-AF65-F5344CB8AC3E}">
        <p14:creationId xmlns:p14="http://schemas.microsoft.com/office/powerpoint/2010/main" val="27074349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3571" y="167163"/>
            <a:ext cx="10533670" cy="709531"/>
          </a:xfrm>
        </p:spPr>
        <p:txBody>
          <a:bodyPr>
            <a:normAutofit/>
          </a:bodyPr>
          <a:lstStyle/>
          <a:p>
            <a:pPr algn="ctr"/>
            <a:r>
              <a:rPr lang="en-US" sz="3000" b="1" dirty="0" smtClean="0">
                <a:latin typeface="Arial" pitchFamily="34" charset="0"/>
                <a:cs typeface="Arial" pitchFamily="34" charset="0"/>
              </a:rPr>
              <a:t>Introduction                                               Cont.…</a:t>
            </a:r>
            <a:endParaRPr lang="en-US" sz="3000" dirty="0"/>
          </a:p>
        </p:txBody>
      </p:sp>
      <p:sp>
        <p:nvSpPr>
          <p:cNvPr id="3" name="Content Placeholder 2"/>
          <p:cNvSpPr>
            <a:spLocks noGrp="1"/>
          </p:cNvSpPr>
          <p:nvPr>
            <p:ph idx="1"/>
          </p:nvPr>
        </p:nvSpPr>
        <p:spPr>
          <a:xfrm>
            <a:off x="94269" y="650449"/>
            <a:ext cx="11953188" cy="6014302"/>
          </a:xfrm>
        </p:spPr>
        <p:txBody>
          <a:bodyPr>
            <a:noAutofit/>
          </a:bodyPr>
          <a:lstStyle/>
          <a:p>
            <a:pPr algn="just">
              <a:lnSpc>
                <a:spcPct val="200000"/>
              </a:lnSpc>
              <a:spcBef>
                <a:spcPts val="0"/>
              </a:spcBef>
            </a:pPr>
            <a:r>
              <a:rPr lang="en-US" sz="2000" dirty="0" smtClean="0">
                <a:latin typeface="Arial" pitchFamily="34" charset="0"/>
                <a:cs typeface="Arial" pitchFamily="34" charset="0"/>
              </a:rPr>
              <a:t>OPF </a:t>
            </a:r>
            <a:r>
              <a:rPr lang="en-US" sz="2000" dirty="0">
                <a:latin typeface="Arial" pitchFamily="34" charset="0"/>
                <a:cs typeface="Arial" pitchFamily="34" charset="0"/>
              </a:rPr>
              <a:t>is essential to improving operational efficiency and enabling cutting-edge features like demand response and real-time monitoring as power systems transition to smart grids.</a:t>
            </a:r>
          </a:p>
          <a:p>
            <a:pPr algn="just">
              <a:lnSpc>
                <a:spcPct val="200000"/>
              </a:lnSpc>
              <a:spcBef>
                <a:spcPts val="0"/>
              </a:spcBef>
            </a:pPr>
            <a:r>
              <a:rPr lang="en-US" sz="2000" dirty="0" smtClean="0">
                <a:latin typeface="Arial" pitchFamily="34" charset="0"/>
                <a:cs typeface="Arial" pitchFamily="34" charset="0"/>
              </a:rPr>
              <a:t>OPF </a:t>
            </a:r>
            <a:r>
              <a:rPr lang="en-US" sz="2000" dirty="0">
                <a:latin typeface="Arial" pitchFamily="34" charset="0"/>
                <a:cs typeface="Arial" pitchFamily="34" charset="0"/>
              </a:rPr>
              <a:t>can assist utilities in making well-informed decisions regarding the development of infrastructure by aiding in the long-term planning of investments in generation and transmission.</a:t>
            </a:r>
          </a:p>
          <a:p>
            <a:pPr algn="just">
              <a:lnSpc>
                <a:spcPct val="200000"/>
              </a:lnSpc>
              <a:spcBef>
                <a:spcPts val="0"/>
              </a:spcBef>
            </a:pPr>
            <a:r>
              <a:rPr lang="en-US" sz="2000" dirty="0" smtClean="0">
                <a:latin typeface="Arial" pitchFamily="34" charset="0"/>
                <a:cs typeface="Arial" pitchFamily="34" charset="0"/>
              </a:rPr>
              <a:t>OPF </a:t>
            </a:r>
            <a:r>
              <a:rPr lang="en-US" sz="2000" dirty="0">
                <a:latin typeface="Arial" pitchFamily="34" charset="0"/>
                <a:cs typeface="Arial" pitchFamily="34" charset="0"/>
              </a:rPr>
              <a:t>facilitates operational decisions in real-time, enabling system operators to react promptly to shifts in generation or demand.</a:t>
            </a:r>
          </a:p>
          <a:p>
            <a:pPr algn="just">
              <a:lnSpc>
                <a:spcPct val="200000"/>
              </a:lnSpc>
              <a:spcBef>
                <a:spcPts val="0"/>
              </a:spcBef>
            </a:pPr>
            <a:r>
              <a:rPr lang="en-US" sz="2000" dirty="0" smtClean="0">
                <a:latin typeface="Arial" pitchFamily="34" charset="0"/>
                <a:cs typeface="Arial" pitchFamily="34" charset="0"/>
              </a:rPr>
              <a:t>Cost </a:t>
            </a:r>
            <a:r>
              <a:rPr lang="en-US" sz="2000" dirty="0">
                <a:latin typeface="Arial" pitchFamily="34" charset="0"/>
                <a:cs typeface="Arial" pitchFamily="34" charset="0"/>
              </a:rPr>
              <a:t>of energy Price Signals: OPF can help stabilize energy prices by streamlining transmission and generation, giving customers better price signals, and promoting efficient</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6</a:t>
            </a:fld>
            <a:endParaRPr lang="en-US"/>
          </a:p>
        </p:txBody>
      </p:sp>
    </p:spTree>
    <p:extLst>
      <p:ext uri="{BB962C8B-B14F-4D97-AF65-F5344CB8AC3E}">
        <p14:creationId xmlns:p14="http://schemas.microsoft.com/office/powerpoint/2010/main" val="4988166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18148"/>
            <a:ext cx="12192000" cy="5856030"/>
          </a:xfrm>
        </p:spPr>
        <p:txBody>
          <a:bodyPr>
            <a:normAutofit/>
          </a:bodyPr>
          <a:lstStyle/>
          <a:p>
            <a:pPr algn="just">
              <a:lnSpc>
                <a:spcPct val="150000"/>
              </a:lnSpc>
            </a:pPr>
            <a:r>
              <a:rPr lang="en-US" sz="2000" dirty="0" smtClean="0">
                <a:latin typeface="Arial" pitchFamily="34" charset="0"/>
                <a:cs typeface="Arial" pitchFamily="34" charset="0"/>
              </a:rPr>
              <a:t>Generally, OPF needs to understand the overall power system reliability and it comprises many parameters as presented in Fig.1[1].</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a:t>
            </a:fld>
            <a:endParaRPr lang="en-US"/>
          </a:p>
        </p:txBody>
      </p:sp>
      <p:pic>
        <p:nvPicPr>
          <p:cNvPr id="227332" name="Picture 4" descr="https://pub.mdpi-res.com/processes/processes-09-01319/article_deploy/html/images/processes-09-01319-g003.png?162762828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1247" y="1549667"/>
            <a:ext cx="5374898" cy="431211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44379" y="5775159"/>
            <a:ext cx="9827394" cy="769441"/>
          </a:xfrm>
          <a:prstGeom prst="rect">
            <a:avLst/>
          </a:prstGeom>
          <a:noFill/>
        </p:spPr>
        <p:txBody>
          <a:bodyPr wrap="square" rtlCol="0">
            <a:spAutoFit/>
          </a:bodyPr>
          <a:lstStyle/>
          <a:p>
            <a:pPr algn="ctr"/>
            <a:r>
              <a:rPr lang="en-US" sz="2000" dirty="0" smtClean="0">
                <a:latin typeface="Arial" pitchFamily="34" charset="0"/>
                <a:cs typeface="Arial" pitchFamily="34" charset="0"/>
              </a:rPr>
              <a:t>                   Figure 1: OPF components. </a:t>
            </a:r>
          </a:p>
          <a:p>
            <a:r>
              <a:rPr lang="en-US" sz="1200" dirty="0" smtClean="0">
                <a:latin typeface="Arial" pitchFamily="34" charset="0"/>
                <a:cs typeface="Arial" pitchFamily="34" charset="0"/>
              </a:rPr>
              <a:t>Url</a:t>
            </a:r>
            <a:r>
              <a:rPr lang="en-US" sz="1200" dirty="0">
                <a:latin typeface="Arial" pitchFamily="34" charset="0"/>
                <a:cs typeface="Arial" pitchFamily="34" charset="0"/>
              </a:rPr>
              <a:t>: </a:t>
            </a:r>
            <a:r>
              <a:rPr lang="en-US" sz="1200" dirty="0">
                <a:latin typeface="Arial" pitchFamily="34" charset="0"/>
                <a:cs typeface="Arial" pitchFamily="34" charset="0"/>
                <a:hlinkClick r:id="rId3"/>
              </a:rPr>
              <a:t>https://</a:t>
            </a:r>
            <a:r>
              <a:rPr lang="en-US" sz="1200" dirty="0" smtClean="0">
                <a:latin typeface="Arial" pitchFamily="34" charset="0"/>
                <a:cs typeface="Arial" pitchFamily="34" charset="0"/>
                <a:hlinkClick r:id="rId3"/>
              </a:rPr>
              <a:t>pub.mdpi-res.com/processes/processes-09-01319/article_deploy/html/images/processes-09-01319-g003.png?1627628286</a:t>
            </a:r>
            <a:endParaRPr lang="en-US" sz="1200" dirty="0" smtClean="0">
              <a:latin typeface="Arial" pitchFamily="34" charset="0"/>
              <a:cs typeface="Arial" pitchFamily="34" charset="0"/>
            </a:endParaRPr>
          </a:p>
          <a:p>
            <a:endParaRPr lang="en-US" sz="1200" dirty="0">
              <a:latin typeface="Arial" pitchFamily="34" charset="0"/>
              <a:cs typeface="Arial" pitchFamily="34" charset="0"/>
            </a:endParaRPr>
          </a:p>
        </p:txBody>
      </p:sp>
      <p:sp>
        <p:nvSpPr>
          <p:cNvPr id="8" name="Title 1"/>
          <p:cNvSpPr>
            <a:spLocks noGrp="1"/>
          </p:cNvSpPr>
          <p:nvPr>
            <p:ph type="title"/>
          </p:nvPr>
        </p:nvSpPr>
        <p:spPr>
          <a:xfrm>
            <a:off x="763571" y="167163"/>
            <a:ext cx="10533670" cy="709531"/>
          </a:xfrm>
        </p:spPr>
        <p:txBody>
          <a:bodyPr>
            <a:normAutofit/>
          </a:bodyPr>
          <a:lstStyle/>
          <a:p>
            <a:pPr algn="ctr"/>
            <a:r>
              <a:rPr lang="en-US" sz="3000" b="1" dirty="0" smtClean="0">
                <a:latin typeface="Arial" pitchFamily="34" charset="0"/>
                <a:cs typeface="Arial" pitchFamily="34" charset="0"/>
              </a:rPr>
              <a:t>Introduction                                               Cont.…</a:t>
            </a:r>
            <a:endParaRPr lang="en-US" sz="3000" dirty="0"/>
          </a:p>
        </p:txBody>
      </p:sp>
    </p:spTree>
    <p:extLst>
      <p:ext uri="{BB962C8B-B14F-4D97-AF65-F5344CB8AC3E}">
        <p14:creationId xmlns:p14="http://schemas.microsoft.com/office/powerpoint/2010/main" val="35487604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013" y="202132"/>
            <a:ext cx="10891789" cy="933650"/>
          </a:xfrm>
        </p:spPr>
        <p:txBody>
          <a:bodyPr>
            <a:normAutofit/>
          </a:bodyPr>
          <a:lstStyle/>
          <a:p>
            <a:r>
              <a:rPr lang="en-US" sz="3000" b="1" dirty="0" smtClean="0">
                <a:latin typeface="Arial" pitchFamily="34" charset="0"/>
                <a:cs typeface="Arial" pitchFamily="34" charset="0"/>
              </a:rPr>
              <a:t>2. Similarities and Differences </a:t>
            </a:r>
            <a:r>
              <a:rPr lang="en-US" sz="3000" b="1" dirty="0">
                <a:latin typeface="Arial" pitchFamily="34" charset="0"/>
                <a:cs typeface="Arial" pitchFamily="34" charset="0"/>
              </a:rPr>
              <a:t>B</a:t>
            </a:r>
            <a:r>
              <a:rPr lang="en-US" sz="3000" b="1" dirty="0" smtClean="0">
                <a:latin typeface="Arial" pitchFamily="34" charset="0"/>
                <a:cs typeface="Arial" pitchFamily="34" charset="0"/>
              </a:rPr>
              <a:t>etween OPF, ELD and UC</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15503" y="1020278"/>
            <a:ext cx="11983453" cy="5837722"/>
          </a:xfrm>
        </p:spPr>
        <p:txBody>
          <a:bodyPr>
            <a:normAutofit/>
          </a:bodyPr>
          <a:lstStyle/>
          <a:p>
            <a:pPr marL="0" indent="0" algn="just">
              <a:lnSpc>
                <a:spcPct val="200000"/>
              </a:lnSpc>
              <a:buNone/>
            </a:pPr>
            <a:r>
              <a:rPr lang="en-US" sz="2000" b="1" dirty="0" smtClean="0">
                <a:latin typeface="Arial" pitchFamily="34" charset="0"/>
                <a:cs typeface="Arial" pitchFamily="34" charset="0"/>
              </a:rPr>
              <a:t>a. Similarities</a:t>
            </a:r>
            <a:r>
              <a:rPr lang="en-US" sz="2000" dirty="0" smtClean="0">
                <a:latin typeface="Arial" pitchFamily="34" charset="0"/>
                <a:cs typeface="Arial" pitchFamily="34" charset="0"/>
              </a:rPr>
              <a:t>:</a:t>
            </a:r>
          </a:p>
          <a:p>
            <a:pPr algn="just">
              <a:lnSpc>
                <a:spcPct val="200000"/>
              </a:lnSpc>
            </a:pPr>
            <a:r>
              <a:rPr lang="en-US" sz="2000" b="1" dirty="0" smtClean="0">
                <a:latin typeface="Arial" pitchFamily="34" charset="0"/>
                <a:cs typeface="Arial" pitchFamily="34" charset="0"/>
              </a:rPr>
              <a:t>Objective</a:t>
            </a:r>
            <a:r>
              <a:rPr lang="en-US" sz="2000" dirty="0">
                <a:latin typeface="Arial" pitchFamily="34" charset="0"/>
                <a:cs typeface="Arial" pitchFamily="34" charset="0"/>
              </a:rPr>
              <a:t>: All </a:t>
            </a:r>
            <a:r>
              <a:rPr lang="en-US" sz="2000" dirty="0" smtClean="0">
                <a:latin typeface="Arial" pitchFamily="34" charset="0"/>
                <a:cs typeface="Arial" pitchFamily="34" charset="0"/>
              </a:rPr>
              <a:t>aim </a:t>
            </a:r>
            <a:r>
              <a:rPr lang="en-US" sz="2000" dirty="0">
                <a:latin typeface="Arial" pitchFamily="34" charset="0"/>
                <a:cs typeface="Arial" pitchFamily="34" charset="0"/>
              </a:rPr>
              <a:t>to optimize the operation of power systems to ensure efficiency, reliability, and cost-effectiveness</a:t>
            </a:r>
            <a:r>
              <a:rPr lang="en-US" sz="2000" dirty="0" smtClean="0">
                <a:latin typeface="Arial" pitchFamily="34" charset="0"/>
                <a:cs typeface="Arial" pitchFamily="34" charset="0"/>
              </a:rPr>
              <a:t>.</a:t>
            </a:r>
          </a:p>
          <a:p>
            <a:pPr algn="just">
              <a:lnSpc>
                <a:spcPct val="200000"/>
              </a:lnSpc>
            </a:pPr>
            <a:r>
              <a:rPr lang="en-US" sz="2000" b="1" dirty="0" smtClean="0">
                <a:latin typeface="Arial" pitchFamily="34" charset="0"/>
                <a:cs typeface="Arial" pitchFamily="34" charset="0"/>
              </a:rPr>
              <a:t>Integration</a:t>
            </a:r>
            <a:r>
              <a:rPr lang="en-US" sz="2000" dirty="0">
                <a:latin typeface="Arial" pitchFamily="34" charset="0"/>
                <a:cs typeface="Arial" pitchFamily="34" charset="0"/>
              </a:rPr>
              <a:t>: They often work together in the overall power system management process. For instance, UC decisions impact ELD, and ELD can be integrated into OPF </a:t>
            </a:r>
            <a:endParaRPr lang="en-US" sz="2000" dirty="0" smtClean="0">
              <a:latin typeface="Arial" pitchFamily="34" charset="0"/>
              <a:cs typeface="Arial" pitchFamily="34" charset="0"/>
            </a:endParaRPr>
          </a:p>
          <a:p>
            <a:pPr algn="just">
              <a:lnSpc>
                <a:spcPct val="200000"/>
              </a:lnSpc>
            </a:pPr>
            <a:r>
              <a:rPr lang="en-US" sz="2000" b="1" dirty="0">
                <a:latin typeface="Arial" pitchFamily="34" charset="0"/>
                <a:cs typeface="Arial" pitchFamily="34" charset="0"/>
              </a:rPr>
              <a:t>S</a:t>
            </a:r>
            <a:r>
              <a:rPr lang="en-US" sz="2000" b="1" dirty="0" smtClean="0">
                <a:latin typeface="Arial" pitchFamily="34" charset="0"/>
                <a:cs typeface="Arial" pitchFamily="34" charset="0"/>
              </a:rPr>
              <a:t>olutions</a:t>
            </a:r>
            <a:r>
              <a:rPr lang="en-US" sz="2000" dirty="0" smtClean="0">
                <a:latin typeface="Arial" pitchFamily="34" charset="0"/>
                <a:cs typeface="Arial" pitchFamily="34" charset="0"/>
              </a:rPr>
              <a:t>. Uses the mathematical models, all </a:t>
            </a:r>
            <a:r>
              <a:rPr lang="en-US" sz="2000" dirty="0">
                <a:latin typeface="Arial" pitchFamily="34" charset="0"/>
                <a:cs typeface="Arial" pitchFamily="34" charset="0"/>
              </a:rPr>
              <a:t>three </a:t>
            </a:r>
            <a:r>
              <a:rPr lang="en-US" sz="2000" dirty="0" smtClean="0">
                <a:latin typeface="Arial" pitchFamily="34" charset="0"/>
                <a:cs typeface="Arial" pitchFamily="34" charset="0"/>
              </a:rPr>
              <a:t>techniques use </a:t>
            </a:r>
            <a:r>
              <a:rPr lang="en-US" sz="2000" dirty="0">
                <a:latin typeface="Arial" pitchFamily="34" charset="0"/>
                <a:cs typeface="Arial" pitchFamily="34" charset="0"/>
              </a:rPr>
              <a:t>mathematical formulations and optimization techniques to achieve their objectives.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8</a:t>
            </a:fld>
            <a:endParaRPr lang="en-US"/>
          </a:p>
        </p:txBody>
      </p:sp>
    </p:spTree>
    <p:extLst>
      <p:ext uri="{BB962C8B-B14F-4D97-AF65-F5344CB8AC3E}">
        <p14:creationId xmlns:p14="http://schemas.microsoft.com/office/powerpoint/2010/main" val="23309554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643" y="85992"/>
            <a:ext cx="10429777" cy="578151"/>
          </a:xfrm>
        </p:spPr>
        <p:txBody>
          <a:bodyPr>
            <a:normAutofit/>
          </a:bodyPr>
          <a:lstStyle/>
          <a:p>
            <a:r>
              <a:rPr lang="en-US" sz="3000" b="1" dirty="0">
                <a:latin typeface="Arial" pitchFamily="34" charset="0"/>
                <a:cs typeface="Arial" pitchFamily="34" charset="0"/>
              </a:rPr>
              <a:t>Similarities and </a:t>
            </a:r>
            <a:r>
              <a:rPr lang="en-US" sz="3000" b="1" dirty="0" smtClean="0">
                <a:latin typeface="Arial" pitchFamily="34" charset="0"/>
                <a:cs typeface="Arial" pitchFamily="34" charset="0"/>
              </a:rPr>
              <a:t>Differences                                   Cont.…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67377" y="625642"/>
            <a:ext cx="11286426" cy="5551321"/>
          </a:xfrm>
        </p:spPr>
        <p:txBody>
          <a:bodyPr/>
          <a:lstStyle/>
          <a:p>
            <a:pPr marL="0" indent="0" algn="ctr">
              <a:buNone/>
            </a:pPr>
            <a:r>
              <a:rPr lang="en-US" sz="2000" dirty="0" smtClean="0">
                <a:latin typeface="Arial" pitchFamily="34" charset="0"/>
                <a:cs typeface="Arial" pitchFamily="34" charset="0"/>
              </a:rPr>
              <a:t>Table 1:  The difference between OPF, ELD and UC </a:t>
            </a:r>
          </a:p>
          <a:p>
            <a:pPr marL="0" indent="0">
              <a:buNone/>
            </a:pPr>
            <a:endParaRPr lang="en-US" dirty="0" smtClean="0"/>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1559843132"/>
              </p:ext>
            </p:extLst>
          </p:nvPr>
        </p:nvGraphicFramePr>
        <p:xfrm>
          <a:off x="490889" y="981777"/>
          <a:ext cx="9942896" cy="4907280"/>
        </p:xfrm>
        <a:graphic>
          <a:graphicData uri="http://schemas.openxmlformats.org/drawingml/2006/table">
            <a:tbl>
              <a:tblPr firstRow="1" firstCol="1" bandRow="1"/>
              <a:tblGrid>
                <a:gridCol w="1412113"/>
                <a:gridCol w="2938515"/>
                <a:gridCol w="2718764"/>
                <a:gridCol w="2873504"/>
              </a:tblGrid>
              <a:tr h="694394">
                <a:tc>
                  <a:txBody>
                    <a:bodyPr/>
                    <a:lstStyle/>
                    <a:p>
                      <a:pPr marL="0" marR="0">
                        <a:lnSpc>
                          <a:spcPct val="115000"/>
                        </a:lnSpc>
                        <a:spcBef>
                          <a:spcPts val="0"/>
                        </a:spcBef>
                        <a:spcAft>
                          <a:spcPts val="0"/>
                        </a:spcAft>
                      </a:pPr>
                      <a:r>
                        <a:rPr lang="en-US" sz="2000" dirty="0" smtClean="0">
                          <a:effectLst/>
                          <a:latin typeface="Arial"/>
                          <a:ea typeface="Calibri"/>
                          <a:cs typeface="Times New Roman"/>
                        </a:rPr>
                        <a:t>Features</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Optimal Power Flow (OPF)</a:t>
                      </a:r>
                      <a:endParaRPr lang="en-US" sz="1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Economic Load Dispatch (ELD)</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Unit Commitment (UC)</a:t>
                      </a:r>
                      <a:endParaRPr lang="en-US" sz="1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5985">
                <a:tc>
                  <a:txBody>
                    <a:bodyPr/>
                    <a:lstStyle/>
                    <a:p>
                      <a:pPr marL="0" marR="0">
                        <a:lnSpc>
                          <a:spcPct val="115000"/>
                        </a:lnSpc>
                        <a:spcBef>
                          <a:spcPts val="0"/>
                        </a:spcBef>
                        <a:spcAft>
                          <a:spcPts val="0"/>
                        </a:spcAft>
                      </a:pPr>
                      <a:r>
                        <a:rPr lang="en-US" sz="2000" dirty="0">
                          <a:effectLst/>
                          <a:latin typeface="Arial"/>
                          <a:ea typeface="Calibri"/>
                          <a:cs typeface="Times New Roman"/>
                        </a:rPr>
                        <a:t>Definition</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Determines the optimal generation levels and voltage settings while satisfying system constraints.</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Determines the optimal output of generation units to meet demand at minimum cost over a given time period.</a:t>
                      </a:r>
                      <a:endParaRPr lang="en-US" sz="1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Schedules which generators should be online or offline to meet demand over a specified time frame.</a:t>
                      </a:r>
                      <a:endParaRPr lang="en-US" sz="1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41591">
                <a:tc>
                  <a:txBody>
                    <a:bodyPr/>
                    <a:lstStyle/>
                    <a:p>
                      <a:pPr marL="0" marR="0">
                        <a:lnSpc>
                          <a:spcPct val="115000"/>
                        </a:lnSpc>
                        <a:spcBef>
                          <a:spcPts val="0"/>
                        </a:spcBef>
                        <a:spcAft>
                          <a:spcPts val="0"/>
                        </a:spcAft>
                      </a:pPr>
                      <a:r>
                        <a:rPr lang="en-US" sz="2000" dirty="0" smtClean="0">
                          <a:effectLst/>
                          <a:latin typeface="Arial"/>
                          <a:ea typeface="Calibri"/>
                          <a:cs typeface="Times New Roman"/>
                        </a:rPr>
                        <a:t>Time</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Typically focuses on real-time or near-real-time operation.</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Generally concerns short-term dispatch (e.g., hourly).</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Deals with longer time frames (e.g., day-ahead scheduling).</a:t>
                      </a:r>
                      <a:endParaRPr lang="en-US" sz="1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88788">
                <a:tc>
                  <a:txBody>
                    <a:bodyPr/>
                    <a:lstStyle/>
                    <a:p>
                      <a:pPr marL="0" marR="0">
                        <a:lnSpc>
                          <a:spcPct val="115000"/>
                        </a:lnSpc>
                        <a:spcBef>
                          <a:spcPts val="0"/>
                        </a:spcBef>
                        <a:spcAft>
                          <a:spcPts val="0"/>
                        </a:spcAft>
                      </a:pPr>
                      <a:r>
                        <a:rPr lang="en-US" sz="2000" dirty="0">
                          <a:effectLst/>
                          <a:latin typeface="Arial"/>
                          <a:ea typeface="Calibri"/>
                          <a:cs typeface="Times New Roman"/>
                        </a:rPr>
                        <a:t>Constraints</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Considers voltage levels, power flows, generator limits, and security constraints.</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Primarily focuses on generation costs and demand satisfaction.</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Considers startup and shutdown costs, ramp rates, and generator availability.</a:t>
                      </a:r>
                      <a:endParaRPr lang="en-US"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301655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7901" y="201497"/>
            <a:ext cx="11019934" cy="568128"/>
          </a:xfrm>
        </p:spPr>
        <p:txBody>
          <a:bodyPr>
            <a:normAutofit/>
          </a:bodyPr>
          <a:lstStyle/>
          <a:p>
            <a:pPr algn="ctr"/>
            <a:r>
              <a:rPr lang="en-US" sz="3000" b="1" dirty="0">
                <a:latin typeface="Arial" pitchFamily="34" charset="0"/>
                <a:cs typeface="Arial" pitchFamily="34" charset="0"/>
              </a:rPr>
              <a:t>3</a:t>
            </a:r>
            <a:r>
              <a:rPr lang="en-US" sz="3000" b="1" dirty="0" smtClean="0">
                <a:latin typeface="Arial" pitchFamily="34" charset="0"/>
                <a:cs typeface="Arial" pitchFamily="34" charset="0"/>
              </a:rPr>
              <a:t>. Objectives of OPF</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77002" y="731521"/>
            <a:ext cx="11935326" cy="6035040"/>
          </a:xfrm>
        </p:spPr>
        <p:txBody>
          <a:bodyPr>
            <a:normAutofit/>
          </a:bodyPr>
          <a:lstStyle/>
          <a:p>
            <a:pPr algn="just">
              <a:lnSpc>
                <a:spcPct val="150000"/>
              </a:lnSpc>
            </a:pPr>
            <a:r>
              <a:rPr lang="en-US" sz="2000" dirty="0" smtClean="0">
                <a:latin typeface="Arial" pitchFamily="34" charset="0"/>
                <a:cs typeface="Arial" pitchFamily="34" charset="0"/>
              </a:rPr>
              <a:t>Minimizing </a:t>
            </a:r>
            <a:r>
              <a:rPr lang="en-US" sz="2000" dirty="0">
                <a:latin typeface="Arial" pitchFamily="34" charset="0"/>
                <a:cs typeface="Arial" pitchFamily="34" charset="0"/>
              </a:rPr>
              <a:t>Cost: The primary goal is to reduce the total generation cost by optimizing the dispatch of generators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Minimizing </a:t>
            </a:r>
            <a:r>
              <a:rPr lang="en-US" sz="2000" dirty="0">
                <a:latin typeface="Arial" pitchFamily="34" charset="0"/>
                <a:cs typeface="Arial" pitchFamily="34" charset="0"/>
              </a:rPr>
              <a:t>Emissions: OPF can </a:t>
            </a:r>
            <a:r>
              <a:rPr lang="en-US" sz="2000" dirty="0" smtClean="0">
                <a:latin typeface="Arial" pitchFamily="34" charset="0"/>
                <a:cs typeface="Arial" pitchFamily="34" charset="0"/>
              </a:rPr>
              <a:t>help to </a:t>
            </a:r>
            <a:r>
              <a:rPr lang="en-US" sz="2000" dirty="0">
                <a:latin typeface="Arial" pitchFamily="34" charset="0"/>
                <a:cs typeface="Arial" pitchFamily="34" charset="0"/>
              </a:rPr>
              <a:t>minimize environmental impacts by reducing emissions from fossil fuel-based generation, promoting cleaner energy sources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Minimizing </a:t>
            </a:r>
            <a:r>
              <a:rPr lang="en-US" sz="2000" dirty="0">
                <a:latin typeface="Arial" pitchFamily="34" charset="0"/>
                <a:cs typeface="Arial" pitchFamily="34" charset="0"/>
              </a:rPr>
              <a:t>Losses: It aims to reduce electrical losses in transmission and distribution systems, enhancing overall system efficiency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Maintaining </a:t>
            </a:r>
            <a:r>
              <a:rPr lang="en-US" sz="2000" dirty="0">
                <a:latin typeface="Arial" pitchFamily="34" charset="0"/>
                <a:cs typeface="Arial" pitchFamily="34" charset="0"/>
              </a:rPr>
              <a:t>Voltage Levels: Ensuring voltage levels remain within operational limits is critical for system stability and reliability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Enhancing </a:t>
            </a:r>
            <a:r>
              <a:rPr lang="en-US" sz="2000" dirty="0">
                <a:latin typeface="Arial" pitchFamily="34" charset="0"/>
                <a:cs typeface="Arial" pitchFamily="34" charset="0"/>
              </a:rPr>
              <a:t>Security: OPF seeks to enhance the security of the power system by ensuring that operational constraints are met, thus preventing potential outages.</a:t>
            </a:r>
          </a:p>
        </p:txBody>
      </p:sp>
      <p:sp>
        <p:nvSpPr>
          <p:cNvPr id="4" name="Footer Placeholder 3"/>
          <p:cNvSpPr>
            <a:spLocks noGrp="1"/>
          </p:cNvSpPr>
          <p:nvPr>
            <p:ph type="ftr" sz="quarter" idx="11"/>
          </p:nvPr>
        </p:nvSpPr>
        <p:spPr>
          <a:xfrm>
            <a:off x="3932724" y="6346726"/>
            <a:ext cx="4114800" cy="365125"/>
          </a:xfrm>
        </p:spPr>
        <p:txBody>
          <a:bodyPr/>
          <a:lstStyle/>
          <a:p>
            <a:r>
              <a:rPr lang="en-US" dirty="0" smtClean="0"/>
              <a:t>Presenter: Dr. </a:t>
            </a:r>
            <a:r>
              <a:rPr lang="en-US" dirty="0" err="1" smtClean="0"/>
              <a:t>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spTree>
    <p:extLst>
      <p:ext uri="{BB962C8B-B14F-4D97-AF65-F5344CB8AC3E}">
        <p14:creationId xmlns:p14="http://schemas.microsoft.com/office/powerpoint/2010/main" val="24250597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43276"/>
            <a:ext cx="12191999" cy="5914723"/>
          </a:xfrm>
        </p:spPr>
        <p:txBody>
          <a:bodyPr>
            <a:normAutofit/>
          </a:bodyPr>
          <a:lstStyle/>
          <a:p>
            <a:pPr algn="just">
              <a:lnSpc>
                <a:spcPct val="200000"/>
              </a:lnSpc>
            </a:pPr>
            <a:r>
              <a:rPr lang="en-US" sz="2000" dirty="0">
                <a:latin typeface="Arial" pitchFamily="34" charset="0"/>
                <a:cs typeface="Arial" pitchFamily="34" charset="0"/>
              </a:rPr>
              <a:t>Reliability and </a:t>
            </a:r>
            <a:r>
              <a:rPr lang="en-US" sz="2000" dirty="0" smtClean="0">
                <a:latin typeface="Arial" pitchFamily="34" charset="0"/>
                <a:cs typeface="Arial" pitchFamily="34" charset="0"/>
              </a:rPr>
              <a:t>Security System </a:t>
            </a:r>
            <a:r>
              <a:rPr lang="en-US" sz="2000" dirty="0">
                <a:latin typeface="Arial" pitchFamily="34" charset="0"/>
                <a:cs typeface="Arial" pitchFamily="34" charset="0"/>
              </a:rPr>
              <a:t>Stability: Ensure that the power system operates securely without experiencing outages or instabilities, maintaining a balance between generation and demand</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Constraint </a:t>
            </a:r>
            <a:r>
              <a:rPr lang="en-US" sz="2000" dirty="0">
                <a:latin typeface="Arial" pitchFamily="34" charset="0"/>
                <a:cs typeface="Arial" pitchFamily="34" charset="0"/>
              </a:rPr>
              <a:t>Satisfaction: Meet all operational constraints, such as generation limits, transmission capacities, and reserve requirements, to enhance overall system reliability</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Harmonic </a:t>
            </a:r>
            <a:r>
              <a:rPr lang="en-US" sz="2000" dirty="0">
                <a:latin typeface="Arial" pitchFamily="34" charset="0"/>
                <a:cs typeface="Arial" pitchFamily="34" charset="0"/>
              </a:rPr>
              <a:t>Mitigation: Reduce voltage and current harmonics in the system, which can adversely affect equipment performance and lifespan</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Frequency </a:t>
            </a:r>
            <a:r>
              <a:rPr lang="en-US" sz="2000" dirty="0">
                <a:latin typeface="Arial" pitchFamily="34" charset="0"/>
                <a:cs typeface="Arial" pitchFamily="34" charset="0"/>
              </a:rPr>
              <a:t>Stability: Maintain frequency within acceptable limits to ensure the proper functioning of electrical devices and overall system integrity</a:t>
            </a:r>
            <a:r>
              <a:rPr lang="en-US" sz="2000" dirty="0" smtClean="0">
                <a:latin typeface="Arial" pitchFamily="34" charset="0"/>
                <a:cs typeface="Arial" pitchFamily="34" charset="0"/>
              </a:rPr>
              <a:t>.</a:t>
            </a:r>
          </a:p>
          <a:p>
            <a:pPr marL="0" indent="0">
              <a:lnSpc>
                <a:spcPct val="15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sp>
        <p:nvSpPr>
          <p:cNvPr id="6" name="Title 1"/>
          <p:cNvSpPr>
            <a:spLocks noGrp="1"/>
          </p:cNvSpPr>
          <p:nvPr>
            <p:ph type="title"/>
          </p:nvPr>
        </p:nvSpPr>
        <p:spPr>
          <a:xfrm>
            <a:off x="763571" y="167163"/>
            <a:ext cx="10533670" cy="709531"/>
          </a:xfrm>
        </p:spPr>
        <p:txBody>
          <a:bodyPr>
            <a:normAutofit/>
          </a:bodyPr>
          <a:lstStyle/>
          <a:p>
            <a:pPr algn="ctr"/>
            <a:r>
              <a:rPr lang="en-US" sz="3000" b="1" dirty="0" smtClean="0">
                <a:latin typeface="Arial" pitchFamily="34" charset="0"/>
                <a:cs typeface="Arial" pitchFamily="34" charset="0"/>
              </a:rPr>
              <a:t>Objective                                                Cont.…</a:t>
            </a:r>
            <a:endParaRPr lang="en-US" sz="3000" dirty="0"/>
          </a:p>
        </p:txBody>
      </p:sp>
    </p:spTree>
    <p:extLst>
      <p:ext uri="{BB962C8B-B14F-4D97-AF65-F5344CB8AC3E}">
        <p14:creationId xmlns:p14="http://schemas.microsoft.com/office/powerpoint/2010/main" val="14701409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109" y="471340"/>
            <a:ext cx="11943761" cy="6193411"/>
          </a:xfrm>
        </p:spPr>
        <p:txBody>
          <a:bodyPr>
            <a:normAutofit/>
          </a:bodyPr>
          <a:lstStyle/>
          <a:p>
            <a:pPr marL="0" indent="0" algn="just">
              <a:lnSpc>
                <a:spcPct val="150000"/>
              </a:lnSpc>
              <a:buNone/>
            </a:pPr>
            <a:r>
              <a:rPr lang="en-US" sz="2000" dirty="0">
                <a:latin typeface="Arial" pitchFamily="34" charset="0"/>
                <a:cs typeface="Arial" pitchFamily="34" charset="0"/>
              </a:rPr>
              <a:t>The mathematical formulation of Optimal Power Flow (OPF) involves a set of objective functions and constraints that define the optimization </a:t>
            </a:r>
            <a:r>
              <a:rPr lang="en-US" sz="2000" dirty="0" smtClean="0">
                <a:latin typeface="Arial" pitchFamily="34" charset="0"/>
                <a:cs typeface="Arial" pitchFamily="34" charset="0"/>
              </a:rPr>
              <a:t>problem as given by[2];</a:t>
            </a:r>
          </a:p>
          <a:p>
            <a:pPr marL="0" indent="0" algn="just">
              <a:lnSpc>
                <a:spcPct val="150000"/>
              </a:lnSpc>
              <a:buNone/>
            </a:pPr>
            <a:r>
              <a:rPr lang="en-US" sz="2000" b="1" dirty="0">
                <a:latin typeface="Arial" pitchFamily="34" charset="0"/>
                <a:cs typeface="Arial" pitchFamily="34" charset="0"/>
              </a:rPr>
              <a:t>O</a:t>
            </a:r>
            <a:r>
              <a:rPr lang="en-US" sz="2000" b="1" dirty="0" smtClean="0"/>
              <a:t>bjective Function:</a:t>
            </a:r>
          </a:p>
          <a:p>
            <a:pPr algn="just">
              <a:lnSpc>
                <a:spcPct val="150000"/>
              </a:lnSpc>
            </a:pPr>
            <a:r>
              <a:rPr lang="en-US" sz="2000" dirty="0">
                <a:latin typeface="Arial" pitchFamily="34" charset="0"/>
                <a:cs typeface="Arial" pitchFamily="34" charset="0"/>
              </a:rPr>
              <a:t>The </a:t>
            </a:r>
            <a:r>
              <a:rPr lang="en-US" sz="2000" dirty="0" smtClean="0">
                <a:latin typeface="Arial" pitchFamily="34" charset="0"/>
                <a:cs typeface="Arial" pitchFamily="34" charset="0"/>
              </a:rPr>
              <a:t>objective </a:t>
            </a:r>
            <a:r>
              <a:rPr lang="en-US" sz="2000" dirty="0">
                <a:latin typeface="Arial" pitchFamily="34" charset="0"/>
                <a:cs typeface="Arial" pitchFamily="34" charset="0"/>
              </a:rPr>
              <a:t>of OPF is usually to minimize the total generation cost, which can be expressed </a:t>
            </a:r>
            <a:r>
              <a:rPr lang="en-US" sz="2000" dirty="0" smtClean="0">
                <a:latin typeface="Arial" pitchFamily="34" charset="0"/>
                <a:cs typeface="Arial" pitchFamily="34" charset="0"/>
              </a:rPr>
              <a:t>as:</a:t>
            </a:r>
          </a:p>
          <a:p>
            <a:pPr marL="0" indent="0" algn="just">
              <a:lnSpc>
                <a:spcPct val="150000"/>
              </a:lnSpc>
              <a:buNone/>
            </a:pPr>
            <a:r>
              <a:rPr lang="en-US" sz="2000" dirty="0" smtClean="0">
                <a:latin typeface="Arial" pitchFamily="34" charset="0"/>
                <a:cs typeface="Arial" pitchFamily="34" charset="0"/>
              </a:rPr>
              <a:t>                                                                                                                 eqn.(1)                              </a:t>
            </a:r>
          </a:p>
          <a:p>
            <a:pPr algn="just">
              <a:lnSpc>
                <a:spcPct val="150000"/>
              </a:lnSpc>
              <a:buFont typeface="Wingdings" pitchFamily="2" charset="2"/>
              <a:buChar char="§"/>
            </a:pPr>
            <a:r>
              <a:rPr lang="en-US" sz="2000" dirty="0" smtClean="0">
                <a:latin typeface="Arial" pitchFamily="34" charset="0"/>
                <a:cs typeface="Arial" pitchFamily="34" charset="0"/>
              </a:rPr>
              <a:t>Where, 𝐶</a:t>
            </a:r>
            <a:r>
              <a:rPr lang="en-US" sz="2000" baseline="-25000" dirty="0" smtClean="0">
                <a:latin typeface="Arial" pitchFamily="34" charset="0"/>
                <a:cs typeface="Arial" pitchFamily="34" charset="0"/>
              </a:rPr>
              <a:t>i</a:t>
            </a:r>
            <a:r>
              <a:rPr lang="en-US" sz="2000" dirty="0" smtClean="0">
                <a:latin typeface="Arial" pitchFamily="34" charset="0"/>
                <a:cs typeface="Arial" pitchFamily="34" charset="0"/>
              </a:rPr>
              <a:t> (𝑃</a:t>
            </a:r>
            <a:r>
              <a:rPr lang="en-US" sz="2000" baseline="-25000" dirty="0" smtClean="0">
                <a:latin typeface="Arial" pitchFamily="34" charset="0"/>
                <a:cs typeface="Arial" pitchFamily="34" charset="0"/>
              </a:rPr>
              <a:t>i</a:t>
            </a:r>
            <a:r>
              <a:rPr lang="en-US" sz="2000" dirty="0" smtClean="0">
                <a:latin typeface="Arial" pitchFamily="34" charset="0"/>
                <a:cs typeface="Arial" pitchFamily="34" charset="0"/>
              </a:rPr>
              <a:t>)</a:t>
            </a:r>
            <a:r>
              <a:rPr lang="en-US" sz="2000" dirty="0">
                <a:latin typeface="Arial" pitchFamily="34" charset="0"/>
                <a:cs typeface="Arial" pitchFamily="34" charset="0"/>
              </a:rPr>
              <a:t> </a:t>
            </a:r>
            <a:r>
              <a:rPr lang="en-US" sz="2000" dirty="0" smtClean="0">
                <a:latin typeface="Arial" pitchFamily="34" charset="0"/>
                <a:cs typeface="Arial" pitchFamily="34" charset="0"/>
              </a:rPr>
              <a:t>is </a:t>
            </a:r>
            <a:r>
              <a:rPr lang="en-US" sz="2000" dirty="0">
                <a:latin typeface="Arial" pitchFamily="34" charset="0"/>
                <a:cs typeface="Arial" pitchFamily="34" charset="0"/>
              </a:rPr>
              <a:t>the cost function of generator i</a:t>
            </a:r>
            <a:r>
              <a:rPr lang="en-US" sz="2000" dirty="0" smtClean="0">
                <a:latin typeface="Arial" pitchFamily="34" charset="0"/>
                <a:cs typeface="Arial" pitchFamily="34" charset="0"/>
              </a:rPr>
              <a:t>, which is a </a:t>
            </a:r>
            <a:r>
              <a:rPr lang="en-US" sz="2000" dirty="0">
                <a:latin typeface="Arial" pitchFamily="34" charset="0"/>
                <a:cs typeface="Arial" pitchFamily="34" charset="0"/>
              </a:rPr>
              <a:t>quadratic </a:t>
            </a:r>
            <a:r>
              <a:rPr lang="en-US" sz="2000" dirty="0" smtClean="0">
                <a:latin typeface="Arial" pitchFamily="34" charset="0"/>
                <a:cs typeface="Arial" pitchFamily="34" charset="0"/>
              </a:rPr>
              <a:t>function, P</a:t>
            </a:r>
            <a:r>
              <a:rPr lang="en-US" sz="2000" baseline="-25000" dirty="0" smtClean="0">
                <a:latin typeface="Arial" pitchFamily="34" charset="0"/>
                <a:cs typeface="Arial" pitchFamily="34" charset="0"/>
              </a:rPr>
              <a:t>(i​)  </a:t>
            </a:r>
            <a:r>
              <a:rPr lang="en-US" sz="2000" dirty="0">
                <a:latin typeface="Arial" pitchFamily="34" charset="0"/>
                <a:cs typeface="Arial" pitchFamily="34" charset="0"/>
              </a:rPr>
              <a:t>is the power output of generator i</a:t>
            </a:r>
            <a:r>
              <a:rPr lang="en-US" sz="2000" dirty="0" smtClean="0">
                <a:latin typeface="Arial" pitchFamily="34" charset="0"/>
                <a:cs typeface="Arial" pitchFamily="34" charset="0"/>
              </a:rPr>
              <a:t> and N </a:t>
            </a:r>
            <a:r>
              <a:rPr lang="en-US" sz="2000" dirty="0">
                <a:latin typeface="Arial" pitchFamily="34" charset="0"/>
                <a:cs typeface="Arial" pitchFamily="34" charset="0"/>
              </a:rPr>
              <a:t>is the total number of generators</a:t>
            </a:r>
            <a:r>
              <a:rPr lang="en-US" sz="2000" dirty="0" smtClean="0">
                <a:latin typeface="Arial" pitchFamily="34" charset="0"/>
                <a:cs typeface="Arial" pitchFamily="34" charset="0"/>
              </a:rPr>
              <a:t>.</a:t>
            </a:r>
          </a:p>
          <a:p>
            <a:pPr marL="0" indent="0" algn="just">
              <a:lnSpc>
                <a:spcPct val="150000"/>
              </a:lnSpc>
              <a:buNone/>
            </a:pPr>
            <a:r>
              <a:rPr lang="en-US" sz="2000" b="1" dirty="0">
                <a:latin typeface="Arial" pitchFamily="34" charset="0"/>
                <a:cs typeface="Arial" pitchFamily="34" charset="0"/>
              </a:rPr>
              <a:t>T</a:t>
            </a:r>
            <a:r>
              <a:rPr lang="en-US" sz="2000" b="1" dirty="0" smtClean="0">
                <a:latin typeface="Arial" pitchFamily="34" charset="0"/>
                <a:cs typeface="Arial" pitchFamily="34" charset="0"/>
              </a:rPr>
              <a:t>he </a:t>
            </a:r>
            <a:r>
              <a:rPr lang="en-US" sz="2000" b="1" dirty="0">
                <a:latin typeface="Arial" pitchFamily="34" charset="0"/>
                <a:cs typeface="Arial" pitchFamily="34" charset="0"/>
              </a:rPr>
              <a:t>costs typically minimized include:</a:t>
            </a:r>
          </a:p>
          <a:p>
            <a:pPr algn="just">
              <a:lnSpc>
                <a:spcPct val="150000"/>
              </a:lnSpc>
              <a:buFont typeface="Wingdings" pitchFamily="2" charset="2"/>
              <a:buChar char="§"/>
            </a:pPr>
            <a:r>
              <a:rPr lang="en-US" sz="2000" dirty="0">
                <a:latin typeface="Arial" pitchFamily="34" charset="0"/>
                <a:cs typeface="Arial" pitchFamily="34" charset="0"/>
              </a:rPr>
              <a:t>Generation Costs: The cost of electricity produced by power plants, which can be represented as a function of generation levels (usually quadratic functions).</a:t>
            </a:r>
          </a:p>
          <a:p>
            <a:pPr marL="0" indent="0" algn="just">
              <a:lnSpc>
                <a:spcPct val="15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sp>
        <p:nvSpPr>
          <p:cNvPr id="2" name="Rectangle 1"/>
          <p:cNvSpPr/>
          <p:nvPr/>
        </p:nvSpPr>
        <p:spPr>
          <a:xfrm>
            <a:off x="0" y="115503"/>
            <a:ext cx="11422520" cy="584775"/>
          </a:xfrm>
          <a:prstGeom prst="rect">
            <a:avLst/>
          </a:prstGeom>
        </p:spPr>
        <p:txBody>
          <a:bodyPr wrap="square">
            <a:spAutoFit/>
          </a:bodyPr>
          <a:lstStyle/>
          <a:p>
            <a:pPr algn="ctr"/>
            <a:r>
              <a:rPr lang="en-US" sz="3200" b="1" dirty="0"/>
              <a:t>4</a:t>
            </a:r>
            <a:r>
              <a:rPr lang="en-US" sz="3200" b="1" dirty="0" smtClean="0"/>
              <a:t>. Mathematical Formulation OPF</a:t>
            </a:r>
            <a:endParaRPr lang="en-US" sz="3000" b="1" dirty="0"/>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833647561"/>
              </p:ext>
            </p:extLst>
          </p:nvPr>
        </p:nvGraphicFramePr>
        <p:xfrm>
          <a:off x="1075114" y="2563387"/>
          <a:ext cx="2738438" cy="849312"/>
        </p:xfrm>
        <a:graphic>
          <a:graphicData uri="http://schemas.openxmlformats.org/presentationml/2006/ole">
            <mc:AlternateContent xmlns:mc="http://schemas.openxmlformats.org/markup-compatibility/2006">
              <mc:Choice xmlns:v="urn:schemas-microsoft-com:vml" Requires="v">
                <p:oleObj spid="_x0000_s222254" name="Equation" r:id="rId3" imgW="1384200" imgH="431640" progId="Equation.3">
                  <p:embed/>
                </p:oleObj>
              </mc:Choice>
              <mc:Fallback>
                <p:oleObj name="Equation" r:id="rId3" imgW="1384200" imgH="431640" progId="Equation.3">
                  <p:embed/>
                  <p:pic>
                    <p:nvPicPr>
                      <p:cNvPr id="0" name="Object 1"/>
                      <p:cNvPicPr>
                        <a:picLocks noChangeAspect="1" noChangeArrowheads="1"/>
                      </p:cNvPicPr>
                      <p:nvPr/>
                    </p:nvPicPr>
                    <p:blipFill>
                      <a:blip r:embed="rId4"/>
                      <a:srcRect/>
                      <a:stretch>
                        <a:fillRect/>
                      </a:stretch>
                    </p:blipFill>
                    <p:spPr bwMode="auto">
                      <a:xfrm>
                        <a:off x="1075114" y="2563387"/>
                        <a:ext cx="2738438" cy="849312"/>
                      </a:xfrm>
                      <a:prstGeom prst="rect">
                        <a:avLst/>
                      </a:prstGeom>
                      <a:noFill/>
                    </p:spPr>
                  </p:pic>
                </p:oleObj>
              </mc:Fallback>
            </mc:AlternateContent>
          </a:graphicData>
        </a:graphic>
      </p:graphicFrame>
    </p:spTree>
    <p:extLst>
      <p:ext uri="{BB962C8B-B14F-4D97-AF65-F5344CB8AC3E}">
        <p14:creationId xmlns:p14="http://schemas.microsoft.com/office/powerpoint/2010/main" val="27832356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745" y="172621"/>
            <a:ext cx="10580804" cy="539848"/>
          </a:xfrm>
        </p:spPr>
        <p:txBody>
          <a:bodyPr>
            <a:normAutofit/>
          </a:bodyPr>
          <a:lstStyle/>
          <a:p>
            <a:r>
              <a:rPr lang="en-US" sz="3000" b="1" dirty="0">
                <a:latin typeface="Arial" pitchFamily="34" charset="0"/>
                <a:cs typeface="Arial" pitchFamily="34" charset="0"/>
              </a:rPr>
              <a:t>Mathematical Formulation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712269"/>
            <a:ext cx="12098955" cy="6025415"/>
          </a:xfrm>
        </p:spPr>
        <p:txBody>
          <a:bodyPr>
            <a:normAutofit/>
          </a:bodyPr>
          <a:lstStyle/>
          <a:p>
            <a:pPr algn="just">
              <a:lnSpc>
                <a:spcPct val="170000"/>
              </a:lnSpc>
              <a:spcBef>
                <a:spcPts val="0"/>
              </a:spcBef>
            </a:pPr>
            <a:r>
              <a:rPr lang="en-US" sz="2000" dirty="0" smtClean="0">
                <a:latin typeface="Arial" pitchFamily="34" charset="0"/>
                <a:cs typeface="Arial" pitchFamily="34" charset="0"/>
              </a:rPr>
              <a:t>Fuel </a:t>
            </a:r>
            <a:r>
              <a:rPr lang="en-US" sz="2000" dirty="0">
                <a:latin typeface="Arial" pitchFamily="34" charset="0"/>
                <a:cs typeface="Arial" pitchFamily="34" charset="0"/>
              </a:rPr>
              <a:t>Costs: Expenses related to the fuel consumed by generators, often varying based on fuel type and market prices</a:t>
            </a:r>
            <a:r>
              <a:rPr lang="en-US" sz="2000" dirty="0" smtClean="0">
                <a:latin typeface="Arial" pitchFamily="34" charset="0"/>
                <a:cs typeface="Arial" pitchFamily="34" charset="0"/>
              </a:rPr>
              <a:t>.</a:t>
            </a:r>
          </a:p>
          <a:p>
            <a:pPr algn="just">
              <a:lnSpc>
                <a:spcPct val="170000"/>
              </a:lnSpc>
              <a:spcBef>
                <a:spcPts val="0"/>
              </a:spcBef>
            </a:pPr>
            <a:r>
              <a:rPr lang="en-US" sz="2000" dirty="0" smtClean="0">
                <a:latin typeface="Arial" pitchFamily="34" charset="0"/>
                <a:cs typeface="Arial" pitchFamily="34" charset="0"/>
              </a:rPr>
              <a:t>Operational </a:t>
            </a:r>
            <a:r>
              <a:rPr lang="en-US" sz="2000" dirty="0">
                <a:latin typeface="Arial" pitchFamily="34" charset="0"/>
                <a:cs typeface="Arial" pitchFamily="34" charset="0"/>
              </a:rPr>
              <a:t>Costs: Costs associated with operating and maintaining power plants, including labor, maintenance, and overhead</a:t>
            </a:r>
            <a:r>
              <a:rPr lang="en-US" sz="2000" dirty="0" smtClean="0">
                <a:latin typeface="Arial" pitchFamily="34" charset="0"/>
                <a:cs typeface="Arial" pitchFamily="34" charset="0"/>
              </a:rPr>
              <a:t>.</a:t>
            </a:r>
          </a:p>
          <a:p>
            <a:pPr algn="just">
              <a:lnSpc>
                <a:spcPct val="170000"/>
              </a:lnSpc>
              <a:spcBef>
                <a:spcPts val="0"/>
              </a:spcBef>
            </a:pPr>
            <a:r>
              <a:rPr lang="en-US" sz="2000" dirty="0" smtClean="0">
                <a:latin typeface="Arial" pitchFamily="34" charset="0"/>
                <a:cs typeface="Arial" pitchFamily="34" charset="0"/>
              </a:rPr>
              <a:t>Transmission </a:t>
            </a:r>
            <a:r>
              <a:rPr lang="en-US" sz="2000" dirty="0">
                <a:latin typeface="Arial" pitchFamily="34" charset="0"/>
                <a:cs typeface="Arial" pitchFamily="34" charset="0"/>
              </a:rPr>
              <a:t>Losses: The energy lost as electricity travels through transmission lines, which can be a function of current flow and line resistance</a:t>
            </a:r>
            <a:r>
              <a:rPr lang="en-US" sz="2000" dirty="0" smtClean="0">
                <a:latin typeface="Arial" pitchFamily="34" charset="0"/>
                <a:cs typeface="Arial" pitchFamily="34" charset="0"/>
              </a:rPr>
              <a:t>.</a:t>
            </a:r>
          </a:p>
          <a:p>
            <a:pPr algn="just">
              <a:lnSpc>
                <a:spcPct val="170000"/>
              </a:lnSpc>
              <a:spcBef>
                <a:spcPts val="0"/>
              </a:spcBef>
            </a:pPr>
            <a:r>
              <a:rPr lang="en-US" sz="2000" dirty="0" smtClean="0">
                <a:latin typeface="Arial" pitchFamily="34" charset="0"/>
                <a:cs typeface="Arial" pitchFamily="34" charset="0"/>
              </a:rPr>
              <a:t>Emissions </a:t>
            </a:r>
            <a:r>
              <a:rPr lang="en-US" sz="2000" dirty="0">
                <a:latin typeface="Arial" pitchFamily="34" charset="0"/>
                <a:cs typeface="Arial" pitchFamily="34" charset="0"/>
              </a:rPr>
              <a:t>Costs: If applicable, costs associated with carbon emissions or other environmental impacts, often included in the form of penalties for higher emissions</a:t>
            </a:r>
            <a:r>
              <a:rPr lang="en-US" sz="2000" dirty="0" smtClean="0">
                <a:latin typeface="Arial" pitchFamily="34" charset="0"/>
                <a:cs typeface="Arial" pitchFamily="34" charset="0"/>
              </a:rPr>
              <a:t>.</a:t>
            </a:r>
          </a:p>
          <a:p>
            <a:pPr algn="just">
              <a:lnSpc>
                <a:spcPct val="170000"/>
              </a:lnSpc>
              <a:spcBef>
                <a:spcPts val="0"/>
              </a:spcBef>
            </a:pPr>
            <a:r>
              <a:rPr lang="en-US" sz="2000" dirty="0" smtClean="0">
                <a:latin typeface="Arial" pitchFamily="34" charset="0"/>
                <a:cs typeface="Arial" pitchFamily="34" charset="0"/>
              </a:rPr>
              <a:t>Load </a:t>
            </a:r>
            <a:r>
              <a:rPr lang="en-US" sz="2000" dirty="0">
                <a:latin typeface="Arial" pitchFamily="34" charset="0"/>
                <a:cs typeface="Arial" pitchFamily="34" charset="0"/>
              </a:rPr>
              <a:t>s</a:t>
            </a:r>
            <a:r>
              <a:rPr lang="en-US" sz="2000" dirty="0" smtClean="0">
                <a:latin typeface="Arial" pitchFamily="34" charset="0"/>
                <a:cs typeface="Arial" pitchFamily="34" charset="0"/>
              </a:rPr>
              <a:t>hedding </a:t>
            </a:r>
            <a:r>
              <a:rPr lang="en-US" sz="2000" dirty="0">
                <a:latin typeface="Arial" pitchFamily="34" charset="0"/>
                <a:cs typeface="Arial" pitchFamily="34" charset="0"/>
              </a:rPr>
              <a:t>Costs: Costs incurred when the demand exceeds supply and load must be curtailed</a:t>
            </a:r>
            <a:r>
              <a:rPr lang="en-US" sz="2000" dirty="0" smtClean="0">
                <a:latin typeface="Arial" pitchFamily="34" charset="0"/>
                <a:cs typeface="Arial" pitchFamily="34" charset="0"/>
              </a:rPr>
              <a:t>.</a:t>
            </a:r>
          </a:p>
          <a:p>
            <a:pPr algn="just">
              <a:lnSpc>
                <a:spcPct val="170000"/>
              </a:lnSpc>
              <a:spcBef>
                <a:spcPts val="0"/>
              </a:spcBef>
            </a:pPr>
            <a:r>
              <a:rPr lang="en-US" sz="2000" dirty="0" smtClean="0">
                <a:latin typeface="Arial" pitchFamily="34" charset="0"/>
                <a:cs typeface="Arial" pitchFamily="34" charset="0"/>
              </a:rPr>
              <a:t>Market </a:t>
            </a:r>
            <a:r>
              <a:rPr lang="en-US" sz="2000" dirty="0">
                <a:latin typeface="Arial" pitchFamily="34" charset="0"/>
                <a:cs typeface="Arial" pitchFamily="34" charset="0"/>
              </a:rPr>
              <a:t>Prices: Costs related to purchasing power from the </a:t>
            </a:r>
            <a:r>
              <a:rPr lang="en-US" sz="2000" dirty="0" smtClean="0">
                <a:latin typeface="Arial" pitchFamily="34" charset="0"/>
                <a:cs typeface="Arial" pitchFamily="34" charset="0"/>
              </a:rPr>
              <a:t>market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Tree>
    <p:extLst>
      <p:ext uri="{BB962C8B-B14F-4D97-AF65-F5344CB8AC3E}">
        <p14:creationId xmlns:p14="http://schemas.microsoft.com/office/powerpoint/2010/main" val="22456101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93889"/>
            <a:ext cx="12192000" cy="6130185"/>
          </a:xfrm>
        </p:spPr>
        <p:txBody>
          <a:bodyPr>
            <a:normAutofit/>
          </a:bodyPr>
          <a:lstStyle/>
          <a:p>
            <a:pPr algn="just">
              <a:lnSpc>
                <a:spcPct val="150000"/>
              </a:lnSpc>
            </a:pPr>
            <a:r>
              <a:rPr lang="en-US" sz="2000" b="1" dirty="0" smtClean="0">
                <a:latin typeface="Arial" pitchFamily="34" charset="0"/>
                <a:cs typeface="Arial" pitchFamily="34" charset="0"/>
              </a:rPr>
              <a:t>Constraint</a:t>
            </a:r>
            <a:r>
              <a:rPr lang="en-US" sz="2000" dirty="0" smtClean="0">
                <a:latin typeface="Arial" pitchFamily="34" charset="0"/>
                <a:cs typeface="Arial" pitchFamily="34" charset="0"/>
              </a:rPr>
              <a:t>: a. </a:t>
            </a:r>
            <a:r>
              <a:rPr lang="en-US" sz="2000" b="1" dirty="0" smtClean="0">
                <a:latin typeface="Arial" pitchFamily="34" charset="0"/>
                <a:cs typeface="Arial" pitchFamily="34" charset="0"/>
              </a:rPr>
              <a:t>Power Balance constraints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Based on energy conservation, the total real power </a:t>
            </a:r>
            <a:r>
              <a:rPr lang="en-US" sz="2000" dirty="0">
                <a:latin typeface="Arial" pitchFamily="34" charset="0"/>
                <a:cs typeface="Arial" pitchFamily="34" charset="0"/>
              </a:rPr>
              <a:t>generated must meet the total </a:t>
            </a:r>
            <a:r>
              <a:rPr lang="en-US" sz="2000" dirty="0" smtClean="0">
                <a:latin typeface="Arial" pitchFamily="34" charset="0"/>
                <a:cs typeface="Arial" pitchFamily="34" charset="0"/>
              </a:rPr>
              <a:t>demand and loss as given as;</a:t>
            </a:r>
            <a:r>
              <a:rPr lang="en-US" sz="2000" dirty="0">
                <a:latin typeface="Arial" pitchFamily="34" charset="0"/>
                <a:cs typeface="Arial" pitchFamily="34" charset="0"/>
              </a:rPr>
              <a:t> </a:t>
            </a:r>
            <a:r>
              <a:rPr lang="en-US" sz="2000" dirty="0" smtClean="0">
                <a:latin typeface="Arial" pitchFamily="34" charset="0"/>
                <a:cs typeface="Arial" pitchFamily="34" charset="0"/>
              </a:rPr>
              <a:t>                                                                                                 eqn.(2)</a:t>
            </a:r>
          </a:p>
          <a:p>
            <a:pPr algn="just">
              <a:lnSpc>
                <a:spcPct val="150000"/>
              </a:lnSpc>
            </a:pPr>
            <a:r>
              <a:rPr lang="en-US" sz="2000" dirty="0" smtClean="0">
                <a:latin typeface="Arial" pitchFamily="34" charset="0"/>
                <a:cs typeface="Arial" pitchFamily="34" charset="0"/>
              </a:rPr>
              <a:t>The power transmission </a:t>
            </a:r>
            <a:r>
              <a:rPr lang="en-US" sz="2000" dirty="0">
                <a:latin typeface="Arial" pitchFamily="34" charset="0"/>
                <a:cs typeface="Arial" pitchFamily="34" charset="0"/>
              </a:rPr>
              <a:t>line losses can be modeled using a loss formula, </a:t>
            </a:r>
            <a:r>
              <a:rPr lang="en-US" sz="2000" dirty="0" smtClean="0">
                <a:latin typeface="Arial" pitchFamily="34" charset="0"/>
                <a:cs typeface="Arial" pitchFamily="34" charset="0"/>
              </a:rPr>
              <a:t>represented </a:t>
            </a:r>
            <a:r>
              <a:rPr lang="en-US" sz="2000" dirty="0">
                <a:latin typeface="Arial" pitchFamily="34" charset="0"/>
                <a:cs typeface="Arial" pitchFamily="34" charset="0"/>
              </a:rPr>
              <a:t>as:</a:t>
            </a:r>
          </a:p>
          <a:p>
            <a:pPr marL="0" indent="0" algn="just">
              <a:lnSpc>
                <a:spcPct val="150000"/>
              </a:lnSpc>
              <a:buNone/>
            </a:pPr>
            <a:r>
              <a:rPr lang="en-US" sz="2000" dirty="0" smtClean="0">
                <a:latin typeface="Arial" pitchFamily="34" charset="0"/>
                <a:cs typeface="Arial" pitchFamily="34" charset="0"/>
              </a:rPr>
              <a:t>                                                                                                               eqn.(3)</a:t>
            </a:r>
            <a:endParaRPr lang="en-US" sz="2000" dirty="0" smtClean="0"/>
          </a:p>
          <a:p>
            <a:pPr marL="0" indent="0">
              <a:spcBef>
                <a:spcPts val="0"/>
              </a:spcBef>
              <a:buNone/>
            </a:pPr>
            <a:r>
              <a:rPr lang="en-US" sz="2000" dirty="0" smtClean="0">
                <a:latin typeface="Arial" pitchFamily="34" charset="0"/>
                <a:cs typeface="Arial" pitchFamily="34" charset="0"/>
              </a:rPr>
              <a:t>          </a:t>
            </a:r>
          </a:p>
          <a:p>
            <a:pPr marL="0" indent="0">
              <a:spcBef>
                <a:spcPts val="0"/>
              </a:spcBef>
              <a:spcAft>
                <a:spcPts val="600"/>
              </a:spcAft>
              <a:buNone/>
            </a:pPr>
            <a:r>
              <a:rPr lang="en-US" sz="2000" dirty="0" smtClean="0">
                <a:latin typeface="Arial" pitchFamily="34" charset="0"/>
                <a:cs typeface="Arial" pitchFamily="34" charset="0"/>
              </a:rPr>
              <a:t>  Where, </a:t>
            </a:r>
            <a:r>
              <a:rPr lang="en-US" sz="2000" dirty="0" err="1" smtClean="0">
                <a:latin typeface="Arial" pitchFamily="34" charset="0"/>
                <a:cs typeface="Arial" pitchFamily="34" charset="0"/>
              </a:rPr>
              <a:t>L</a:t>
            </a:r>
            <a:r>
              <a:rPr lang="en-US" sz="2000" baseline="-25000" dirty="0" err="1" smtClean="0">
                <a:latin typeface="Arial" pitchFamily="34" charset="0"/>
                <a:cs typeface="Arial" pitchFamily="34" charset="0"/>
              </a:rPr>
              <a:t>ij</a:t>
            </a:r>
            <a:r>
              <a:rPr lang="en-US" sz="2000" baseline="-25000" dirty="0" smtClean="0">
                <a:latin typeface="Arial" pitchFamily="34" charset="0"/>
                <a:cs typeface="Arial" pitchFamily="34" charset="0"/>
              </a:rPr>
              <a:t> </a:t>
            </a:r>
            <a:r>
              <a:rPr lang="en-US" sz="2000" dirty="0" smtClean="0">
                <a:latin typeface="Arial" pitchFamily="34" charset="0"/>
                <a:cs typeface="Arial" pitchFamily="34" charset="0"/>
              </a:rPr>
              <a:t>is the transmission line loss </a:t>
            </a:r>
            <a:r>
              <a:rPr lang="en-US" sz="2000" dirty="0">
                <a:latin typeface="Arial" pitchFamily="34" charset="0"/>
                <a:cs typeface="Arial" pitchFamily="34" charset="0"/>
              </a:rPr>
              <a:t>coefficients </a:t>
            </a:r>
            <a:r>
              <a:rPr lang="en-US" sz="2000" dirty="0" smtClean="0">
                <a:latin typeface="Arial" pitchFamily="34" charset="0"/>
                <a:cs typeface="Arial" pitchFamily="34" charset="0"/>
              </a:rPr>
              <a:t>between tow generators, generator i </a:t>
            </a:r>
            <a:r>
              <a:rPr lang="en-US" sz="2000" dirty="0">
                <a:latin typeface="Arial" pitchFamily="34" charset="0"/>
                <a:cs typeface="Arial" pitchFamily="34" charset="0"/>
              </a:rPr>
              <a:t>and </a:t>
            </a:r>
            <a:r>
              <a:rPr lang="en-US" sz="2000" dirty="0" smtClean="0">
                <a:latin typeface="Arial" pitchFamily="34" charset="0"/>
                <a:cs typeface="Arial" pitchFamily="34" charset="0"/>
              </a:rPr>
              <a:t>j.</a:t>
            </a:r>
            <a:endParaRPr lang="en-US" sz="2000" dirty="0">
              <a:latin typeface="Arial" pitchFamily="34" charset="0"/>
              <a:cs typeface="Arial" pitchFamily="34" charset="0"/>
            </a:endParaRPr>
          </a:p>
          <a:p>
            <a:pPr algn="just">
              <a:lnSpc>
                <a:spcPct val="150000"/>
              </a:lnSpc>
              <a:spcBef>
                <a:spcPts val="0"/>
              </a:spcBef>
              <a:buFont typeface="Wingdings" pitchFamily="2" charset="2"/>
              <a:buChar char="§"/>
            </a:pPr>
            <a:r>
              <a:rPr lang="en-US" sz="2000" dirty="0" err="1">
                <a:latin typeface="Arial" pitchFamily="34" charset="0"/>
                <a:cs typeface="Arial" pitchFamily="34" charset="0"/>
              </a:rPr>
              <a:t>Lij</a:t>
            </a:r>
            <a:r>
              <a:rPr lang="en-US" sz="2000" dirty="0">
                <a:latin typeface="Arial" pitchFamily="34" charset="0"/>
                <a:cs typeface="Arial" pitchFamily="34" charset="0"/>
              </a:rPr>
              <a:t> refers to the measure of energy loss in transmission lines due </a:t>
            </a:r>
            <a:r>
              <a:rPr lang="en-US" sz="2000" dirty="0" smtClean="0">
                <a:latin typeface="Arial" pitchFamily="34" charset="0"/>
                <a:cs typeface="Arial" pitchFamily="34" charset="0"/>
              </a:rPr>
              <a:t>the line parameters.</a:t>
            </a:r>
          </a:p>
          <a:p>
            <a:pPr algn="just">
              <a:lnSpc>
                <a:spcPct val="150000"/>
              </a:lnSpc>
              <a:spcBef>
                <a:spcPts val="0"/>
              </a:spcBef>
              <a:buFont typeface="Wingdings" pitchFamily="2" charset="2"/>
              <a:buChar char="§"/>
            </a:pPr>
            <a:r>
              <a:rPr lang="en-US" sz="2000" b="1" dirty="0" smtClean="0">
                <a:latin typeface="Arial" pitchFamily="34" charset="0"/>
                <a:cs typeface="Arial" pitchFamily="34" charset="0"/>
              </a:rPr>
              <a:t>Reactive </a:t>
            </a:r>
            <a:r>
              <a:rPr lang="en-US" sz="2000" b="1" dirty="0">
                <a:latin typeface="Arial" pitchFamily="34" charset="0"/>
                <a:cs typeface="Arial" pitchFamily="34" charset="0"/>
              </a:rPr>
              <a:t>Power Balance</a:t>
            </a:r>
            <a:r>
              <a:rPr lang="en-US" sz="2000" dirty="0">
                <a:latin typeface="Arial" pitchFamily="34" charset="0"/>
                <a:cs typeface="Arial" pitchFamily="34" charset="0"/>
              </a:rPr>
              <a:t>: Similar to active power, but focuses on reactive power generation and consumption</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903231888"/>
              </p:ext>
            </p:extLst>
          </p:nvPr>
        </p:nvGraphicFramePr>
        <p:xfrm>
          <a:off x="1339850" y="1727200"/>
          <a:ext cx="1544638" cy="647700"/>
        </p:xfrm>
        <a:graphic>
          <a:graphicData uri="http://schemas.openxmlformats.org/presentationml/2006/ole">
            <mc:AlternateContent xmlns:mc="http://schemas.openxmlformats.org/markup-compatibility/2006">
              <mc:Choice xmlns:v="urn:schemas-microsoft-com:vml" Requires="v">
                <p:oleObj spid="_x0000_s210072" name="Equation" r:id="rId3" imgW="1028520" imgH="431640" progId="Equation.3">
                  <p:embed/>
                </p:oleObj>
              </mc:Choice>
              <mc:Fallback>
                <p:oleObj name="Equation" r:id="rId3" imgW="1028520" imgH="431640" progId="Equation.3">
                  <p:embed/>
                  <p:pic>
                    <p:nvPicPr>
                      <p:cNvPr id="0" name=""/>
                      <p:cNvPicPr>
                        <a:picLocks noChangeAspect="1" noChangeArrowheads="1"/>
                      </p:cNvPicPr>
                      <p:nvPr/>
                    </p:nvPicPr>
                    <p:blipFill>
                      <a:blip r:embed="rId4"/>
                      <a:srcRect/>
                      <a:stretch>
                        <a:fillRect/>
                      </a:stretch>
                    </p:blipFill>
                    <p:spPr bwMode="auto">
                      <a:xfrm>
                        <a:off x="1339850" y="1727200"/>
                        <a:ext cx="1544638" cy="647700"/>
                      </a:xfrm>
                      <a:prstGeom prst="rect">
                        <a:avLst/>
                      </a:prstGeom>
                      <a:noFill/>
                      <a:ln>
                        <a:noFill/>
                      </a:ln>
                    </p:spPr>
                  </p:pic>
                </p:oleObj>
              </mc:Fallback>
            </mc:AlternateContent>
          </a:graphicData>
        </a:graphic>
      </p:graphicFrame>
      <p:sp>
        <p:nvSpPr>
          <p:cNvPr id="8"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979207123"/>
              </p:ext>
            </p:extLst>
          </p:nvPr>
        </p:nvGraphicFramePr>
        <p:xfrm>
          <a:off x="2073897" y="2714920"/>
          <a:ext cx="1701014" cy="659876"/>
        </p:xfrm>
        <a:graphic>
          <a:graphicData uri="http://schemas.openxmlformats.org/presentationml/2006/ole">
            <mc:AlternateContent xmlns:mc="http://schemas.openxmlformats.org/markup-compatibility/2006">
              <mc:Choice xmlns:v="urn:schemas-microsoft-com:vml" Requires="v">
                <p:oleObj spid="_x0000_s210073" name="Equation" r:id="rId5" imgW="1104900" imgH="431800" progId="Equation.3">
                  <p:embed/>
                </p:oleObj>
              </mc:Choice>
              <mc:Fallback>
                <p:oleObj name="Equation" r:id="rId5" imgW="1104900" imgH="431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3897" y="2714920"/>
                        <a:ext cx="1701014" cy="659876"/>
                      </a:xfrm>
                      <a:prstGeom prst="rect">
                        <a:avLst/>
                      </a:prstGeom>
                      <a:noFill/>
                    </p:spPr>
                  </p:pic>
                </p:oleObj>
              </mc:Fallback>
            </mc:AlternateContent>
          </a:graphicData>
        </a:graphic>
      </p:graphicFrame>
      <p:sp>
        <p:nvSpPr>
          <p:cNvPr id="11" name="Title 1"/>
          <p:cNvSpPr>
            <a:spLocks noGrp="1"/>
          </p:cNvSpPr>
          <p:nvPr>
            <p:ph type="title"/>
          </p:nvPr>
        </p:nvSpPr>
        <p:spPr>
          <a:xfrm>
            <a:off x="676745" y="172621"/>
            <a:ext cx="10580804" cy="539848"/>
          </a:xfrm>
        </p:spPr>
        <p:txBody>
          <a:bodyPr>
            <a:normAutofit/>
          </a:bodyPr>
          <a:lstStyle/>
          <a:p>
            <a:r>
              <a:rPr lang="en-US" sz="3000" b="1" dirty="0">
                <a:latin typeface="Arial" pitchFamily="34" charset="0"/>
                <a:cs typeface="Arial" pitchFamily="34" charset="0"/>
              </a:rPr>
              <a:t>Mathematical Formulation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1131061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499" y="659876"/>
            <a:ext cx="11670383" cy="6128851"/>
          </a:xfrm>
        </p:spPr>
        <p:txBody>
          <a:bodyPr>
            <a:normAutofit/>
          </a:bodyPr>
          <a:lstStyle/>
          <a:p>
            <a:r>
              <a:rPr lang="en-US" sz="2000" dirty="0" smtClean="0">
                <a:latin typeface="Arial" pitchFamily="34" charset="0"/>
                <a:cs typeface="Arial" pitchFamily="34" charset="0"/>
              </a:rPr>
              <a:t>The line loss is approximated as:</a:t>
            </a:r>
          </a:p>
          <a:p>
            <a:pPr marL="0" indent="0">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eqn.(4)</a:t>
            </a:r>
          </a:p>
          <a:p>
            <a:pPr marL="0" indent="0">
              <a:buNone/>
            </a:pPr>
            <a:endParaRPr lang="en-US" sz="2000" dirty="0" smtClean="0">
              <a:latin typeface="Arial" pitchFamily="34" charset="0"/>
              <a:cs typeface="Arial" pitchFamily="34" charset="0"/>
            </a:endParaRPr>
          </a:p>
          <a:p>
            <a:pPr marL="0" indent="0">
              <a:buNone/>
            </a:pPr>
            <a:r>
              <a:rPr lang="en-US" sz="2000" dirty="0" smtClean="0">
                <a:latin typeface="Arial" pitchFamily="34" charset="0"/>
                <a:cs typeface="Arial" pitchFamily="34" charset="0"/>
              </a:rPr>
              <a:t>Where, </a:t>
            </a:r>
            <a:r>
              <a:rPr lang="en-US" sz="2000" dirty="0" err="1" smtClean="0">
                <a:latin typeface="Arial" pitchFamily="34" charset="0"/>
                <a:cs typeface="Arial" pitchFamily="34" charset="0"/>
              </a:rPr>
              <a:t>k</a:t>
            </a:r>
            <a:r>
              <a:rPr lang="en-US" sz="2000" baseline="-25000" dirty="0" err="1" smtClean="0">
                <a:latin typeface="Arial" pitchFamily="34" charset="0"/>
                <a:cs typeface="Arial" pitchFamily="34" charset="0"/>
              </a:rPr>
              <a:t>i</a:t>
            </a:r>
            <a:r>
              <a:rPr lang="en-US" sz="2000" baseline="-25000" dirty="0" smtClean="0">
                <a:latin typeface="Arial" pitchFamily="34" charset="0"/>
                <a:cs typeface="Arial" pitchFamily="34" charset="0"/>
              </a:rPr>
              <a:t> </a:t>
            </a:r>
            <a:r>
              <a:rPr lang="en-US" sz="2000" dirty="0" smtClean="0">
                <a:latin typeface="Arial" pitchFamily="34" charset="0"/>
                <a:cs typeface="Arial" pitchFamily="34" charset="0"/>
              </a:rPr>
              <a:t>is  the loss coefficient of  generation i and given as;</a:t>
            </a:r>
          </a:p>
          <a:p>
            <a:pPr marL="0" indent="0">
              <a:buNone/>
            </a:pPr>
            <a:r>
              <a:rPr lang="en-US" sz="2000" baseline="-25000" dirty="0" smtClean="0">
                <a:latin typeface="Arial" pitchFamily="34" charset="0"/>
                <a:cs typeface="Arial" pitchFamily="34" charset="0"/>
              </a:rPr>
              <a:t> </a:t>
            </a:r>
            <a:r>
              <a:rPr lang="en-US" sz="2000" dirty="0" smtClean="0">
                <a:latin typeface="Arial" pitchFamily="34" charset="0"/>
                <a:cs typeface="Arial" pitchFamily="34" charset="0"/>
              </a:rPr>
              <a:t>                                                                                                        eqn.(5)</a:t>
            </a:r>
          </a:p>
          <a:p>
            <a:pPr marL="0" indent="0">
              <a:buNone/>
            </a:pPr>
            <a:endParaRPr lang="en-US" sz="2000" baseline="-25000" dirty="0">
              <a:latin typeface="Arial" pitchFamily="34" charset="0"/>
              <a:cs typeface="Arial" pitchFamily="34" charset="0"/>
            </a:endParaRPr>
          </a:p>
          <a:p>
            <a:pPr marL="0" indent="0">
              <a:buNone/>
            </a:pPr>
            <a:endParaRPr lang="en-US" sz="2000" baseline="-25000" dirty="0" smtClean="0">
              <a:latin typeface="Arial" pitchFamily="34" charset="0"/>
              <a:cs typeface="Arial" pitchFamily="34" charset="0"/>
            </a:endParaRPr>
          </a:p>
          <a:p>
            <a:pPr>
              <a:lnSpc>
                <a:spcPct val="150000"/>
              </a:lnSpc>
            </a:pPr>
            <a:r>
              <a:rPr lang="en-US" sz="2000" dirty="0" smtClean="0">
                <a:latin typeface="Arial" pitchFamily="34" charset="0"/>
                <a:cs typeface="Arial" pitchFamily="34" charset="0"/>
              </a:rPr>
              <a:t>b. </a:t>
            </a:r>
            <a:r>
              <a:rPr lang="en-US" sz="2000" b="1" dirty="0" smtClean="0">
                <a:latin typeface="Arial" pitchFamily="34" charset="0"/>
                <a:cs typeface="Arial" pitchFamily="34" charset="0"/>
              </a:rPr>
              <a:t>The generation Limit Constraints</a:t>
            </a:r>
            <a:r>
              <a:rPr lang="en-US" sz="2000" dirty="0" smtClean="0">
                <a:latin typeface="Arial" pitchFamily="34" charset="0"/>
                <a:cs typeface="Arial" pitchFamily="34" charset="0"/>
              </a:rPr>
              <a:t>: </a:t>
            </a:r>
            <a:r>
              <a:rPr lang="en-US" sz="2000" dirty="0" smtClean="0">
                <a:latin typeface="Arial" pitchFamily="34" charset="0"/>
                <a:cs typeface="Arial" pitchFamily="34" charset="0"/>
              </a:rPr>
              <a:t>OPF should </a:t>
            </a:r>
            <a:r>
              <a:rPr lang="en-US" sz="2000" dirty="0" smtClean="0">
                <a:latin typeface="Arial" pitchFamily="34" charset="0"/>
                <a:cs typeface="Arial" pitchFamily="34" charset="0"/>
              </a:rPr>
              <a:t>consider the generation limit constraints as given by;</a:t>
            </a:r>
            <a:endParaRPr lang="en-US" sz="2000" b="1" dirty="0">
              <a:latin typeface="Arial" pitchFamily="34" charset="0"/>
              <a:cs typeface="Arial" pitchFamily="34" charset="0"/>
            </a:endParaRPr>
          </a:p>
          <a:p>
            <a:pPr marL="0" indent="0">
              <a:buNone/>
            </a:pPr>
            <a:endParaRPr lang="en-US" sz="2000" baseline="-25000" dirty="0" smtClean="0">
              <a:latin typeface="Arial" pitchFamily="34" charset="0"/>
              <a:cs typeface="Arial" pitchFamily="34" charset="0"/>
            </a:endParaRPr>
          </a:p>
          <a:p>
            <a:pPr marL="0" indent="0">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eqn.(6)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7"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470762810"/>
              </p:ext>
            </p:extLst>
          </p:nvPr>
        </p:nvGraphicFramePr>
        <p:xfrm>
          <a:off x="1292225" y="1017588"/>
          <a:ext cx="1524000" cy="830262"/>
        </p:xfrm>
        <a:graphic>
          <a:graphicData uri="http://schemas.openxmlformats.org/presentationml/2006/ole">
            <mc:AlternateContent xmlns:mc="http://schemas.openxmlformats.org/markup-compatibility/2006">
              <mc:Choice xmlns:v="urn:schemas-microsoft-com:vml" Requires="v">
                <p:oleObj spid="_x0000_s194930" name="Equation" r:id="rId3" imgW="787320" imgH="431640" progId="Equation.3">
                  <p:embed/>
                </p:oleObj>
              </mc:Choice>
              <mc:Fallback>
                <p:oleObj name="Equation" r:id="rId3" imgW="787320" imgH="431640" progId="Equation.3">
                  <p:embed/>
                  <p:pic>
                    <p:nvPicPr>
                      <p:cNvPr id="0" name="Object 1"/>
                      <p:cNvPicPr>
                        <a:picLocks noChangeAspect="1" noChangeArrowheads="1"/>
                      </p:cNvPicPr>
                      <p:nvPr/>
                    </p:nvPicPr>
                    <p:blipFill>
                      <a:blip r:embed="rId4"/>
                      <a:srcRect/>
                      <a:stretch>
                        <a:fillRect/>
                      </a:stretch>
                    </p:blipFill>
                    <p:spPr bwMode="auto">
                      <a:xfrm>
                        <a:off x="1292225" y="1017588"/>
                        <a:ext cx="1524000" cy="830262"/>
                      </a:xfrm>
                      <a:prstGeom prst="rect">
                        <a:avLst/>
                      </a:prstGeom>
                      <a:noFill/>
                    </p:spPr>
                  </p:pic>
                </p:oleObj>
              </mc:Fallback>
            </mc:AlternateContent>
          </a:graphicData>
        </a:graphic>
      </p:graphicFrame>
      <p:sp>
        <p:nvSpPr>
          <p:cNvPr id="9"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655129076"/>
              </p:ext>
            </p:extLst>
          </p:nvPr>
        </p:nvGraphicFramePr>
        <p:xfrm>
          <a:off x="1668544" y="2328420"/>
          <a:ext cx="1018095" cy="783149"/>
        </p:xfrm>
        <a:graphic>
          <a:graphicData uri="http://schemas.openxmlformats.org/presentationml/2006/ole">
            <mc:AlternateContent xmlns:mc="http://schemas.openxmlformats.org/markup-compatibility/2006">
              <mc:Choice xmlns:v="urn:schemas-microsoft-com:vml" Requires="v">
                <p:oleObj spid="_x0000_s194931" name="Equation" r:id="rId5" imgW="558558" imgH="431613" progId="Equation.3">
                  <p:embed/>
                </p:oleObj>
              </mc:Choice>
              <mc:Fallback>
                <p:oleObj name="Equation" r:id="rId5" imgW="558558" imgH="431613"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8544" y="2328420"/>
                        <a:ext cx="1018095" cy="783149"/>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722625444"/>
              </p:ext>
            </p:extLst>
          </p:nvPr>
        </p:nvGraphicFramePr>
        <p:xfrm>
          <a:off x="1693207" y="4226252"/>
          <a:ext cx="2134075" cy="855259"/>
        </p:xfrm>
        <a:graphic>
          <a:graphicData uri="http://schemas.openxmlformats.org/presentationml/2006/ole">
            <mc:AlternateContent xmlns:mc="http://schemas.openxmlformats.org/markup-compatibility/2006">
              <mc:Choice xmlns:v="urn:schemas-microsoft-com:vml" Requires="v">
                <p:oleObj spid="_x0000_s194932" name="Equation" r:id="rId7" imgW="1269720" imgH="507960" progId="Equation.3">
                  <p:embed/>
                </p:oleObj>
              </mc:Choice>
              <mc:Fallback>
                <p:oleObj name="Equation" r:id="rId7" imgW="1269720" imgH="507960" progId="Equation.3">
                  <p:embed/>
                  <p:pic>
                    <p:nvPicPr>
                      <p:cNvPr id="0" name="Object 4"/>
                      <p:cNvPicPr>
                        <a:picLocks noChangeAspect="1" noChangeArrowheads="1"/>
                      </p:cNvPicPr>
                      <p:nvPr/>
                    </p:nvPicPr>
                    <p:blipFill>
                      <a:blip r:embed="rId8"/>
                      <a:srcRect/>
                      <a:stretch>
                        <a:fillRect/>
                      </a:stretch>
                    </p:blipFill>
                    <p:spPr bwMode="auto">
                      <a:xfrm>
                        <a:off x="1693207" y="4226252"/>
                        <a:ext cx="2134075" cy="855259"/>
                      </a:xfrm>
                      <a:prstGeom prst="rect">
                        <a:avLst/>
                      </a:prstGeom>
                      <a:noFill/>
                      <a:ln>
                        <a:noFill/>
                      </a:ln>
                    </p:spPr>
                  </p:pic>
                </p:oleObj>
              </mc:Fallback>
            </mc:AlternateContent>
          </a:graphicData>
        </a:graphic>
      </p:graphicFrame>
      <p:sp>
        <p:nvSpPr>
          <p:cNvPr id="13" name="Title 1"/>
          <p:cNvSpPr>
            <a:spLocks noGrp="1"/>
          </p:cNvSpPr>
          <p:nvPr>
            <p:ph type="title"/>
          </p:nvPr>
        </p:nvSpPr>
        <p:spPr>
          <a:xfrm>
            <a:off x="676745" y="172621"/>
            <a:ext cx="10580804" cy="539848"/>
          </a:xfrm>
        </p:spPr>
        <p:txBody>
          <a:bodyPr>
            <a:normAutofit/>
          </a:bodyPr>
          <a:lstStyle/>
          <a:p>
            <a:r>
              <a:rPr lang="en-US" sz="3000" b="1" dirty="0">
                <a:latin typeface="Arial" pitchFamily="34" charset="0"/>
                <a:cs typeface="Arial" pitchFamily="34" charset="0"/>
              </a:rPr>
              <a:t>Mathematical Formulation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1205792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2505" y="981778"/>
            <a:ext cx="11911511" cy="5730108"/>
          </a:xfrm>
        </p:spPr>
        <p:txBody>
          <a:bodyPr>
            <a:normAutofit/>
          </a:bodyPr>
          <a:lstStyle/>
          <a:p>
            <a:pPr marL="0" indent="0">
              <a:buNone/>
            </a:pPr>
            <a:r>
              <a:rPr lang="en-US" sz="2000" b="1" dirty="0">
                <a:latin typeface="Arial" pitchFamily="34" charset="0"/>
                <a:cs typeface="Arial" pitchFamily="34" charset="0"/>
              </a:rPr>
              <a:t>Voltage </a:t>
            </a:r>
            <a:r>
              <a:rPr lang="en-US" sz="2000" b="1" dirty="0" smtClean="0">
                <a:latin typeface="Arial" pitchFamily="34" charset="0"/>
                <a:cs typeface="Arial" pitchFamily="34" charset="0"/>
              </a:rPr>
              <a:t>Constraints:</a:t>
            </a:r>
          </a:p>
          <a:p>
            <a:pPr marL="0" indent="0">
              <a:buNone/>
            </a:pPr>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eqn.(7)</a:t>
            </a:r>
          </a:p>
          <a:p>
            <a:r>
              <a:rPr lang="en-US" sz="2000" dirty="0" smtClean="0">
                <a:latin typeface="Arial" pitchFamily="34" charset="0"/>
                <a:cs typeface="Arial" pitchFamily="34" charset="0"/>
              </a:rPr>
              <a:t>Where,  </a:t>
            </a:r>
            <a:r>
              <a:rPr lang="en-US" sz="2000" dirty="0">
                <a:latin typeface="Arial" pitchFamily="34" charset="0"/>
                <a:cs typeface="Arial" pitchFamily="34" charset="0"/>
              </a:rPr>
              <a:t>j​  is the voltage at bus </a:t>
            </a:r>
            <a:r>
              <a:rPr lang="en-US" sz="2000" dirty="0" smtClean="0">
                <a:latin typeface="Arial" pitchFamily="34" charset="0"/>
                <a:cs typeface="Arial" pitchFamily="34" charset="0"/>
              </a:rPr>
              <a:t>𝑗.</a:t>
            </a:r>
          </a:p>
          <a:p>
            <a:pPr marL="0" indent="0">
              <a:buNone/>
            </a:pPr>
            <a:r>
              <a:rPr lang="en-US" sz="2000" b="1" dirty="0">
                <a:latin typeface="Arial" pitchFamily="34" charset="0"/>
                <a:cs typeface="Arial" pitchFamily="34" charset="0"/>
              </a:rPr>
              <a:t>Power Flow </a:t>
            </a:r>
            <a:r>
              <a:rPr lang="en-US" sz="2000" b="1" dirty="0" smtClean="0">
                <a:latin typeface="Arial" pitchFamily="34" charset="0"/>
                <a:cs typeface="Arial" pitchFamily="34" charset="0"/>
              </a:rPr>
              <a:t>constraints :</a:t>
            </a:r>
          </a:p>
          <a:p>
            <a:pPr>
              <a:lnSpc>
                <a:spcPct val="150000"/>
              </a:lnSpc>
              <a:buFont typeface="Wingdings" pitchFamily="2" charset="2"/>
              <a:buChar char="§"/>
            </a:pPr>
            <a:r>
              <a:rPr lang="en-US" sz="2000" dirty="0">
                <a:latin typeface="Arial" pitchFamily="34" charset="0"/>
                <a:cs typeface="Arial" pitchFamily="34" charset="0"/>
              </a:rPr>
              <a:t>Thermal Limits: Power flow on each transmission line must not exceed its thermal rating</a:t>
            </a:r>
            <a:r>
              <a:rPr lang="en-US" sz="2000" dirty="0" smtClean="0">
                <a:latin typeface="Arial" pitchFamily="34" charset="0"/>
                <a:cs typeface="Arial" pitchFamily="34" charset="0"/>
              </a:rPr>
              <a:t>.</a:t>
            </a:r>
          </a:p>
          <a:p>
            <a:pPr>
              <a:lnSpc>
                <a:spcPct val="150000"/>
              </a:lnSpc>
              <a:buFont typeface="Wingdings" pitchFamily="2" charset="2"/>
              <a:buChar char="§"/>
            </a:pPr>
            <a:r>
              <a:rPr lang="en-US" sz="2000" dirty="0" smtClean="0">
                <a:latin typeface="Arial" pitchFamily="34" charset="0"/>
                <a:cs typeface="Arial" pitchFamily="34" charset="0"/>
              </a:rPr>
              <a:t>Voltage </a:t>
            </a:r>
            <a:r>
              <a:rPr lang="en-US" sz="2000" dirty="0">
                <a:latin typeface="Arial" pitchFamily="34" charset="0"/>
                <a:cs typeface="Arial" pitchFamily="34" charset="0"/>
              </a:rPr>
              <a:t>Stability Limits: Ensures that the system remains stable under different load conditions</a:t>
            </a:r>
            <a:r>
              <a:rPr lang="en-US" sz="2000" dirty="0" smtClean="0">
                <a:latin typeface="Arial" pitchFamily="34" charset="0"/>
                <a:cs typeface="Arial" pitchFamily="34" charset="0"/>
              </a:rPr>
              <a:t>.</a:t>
            </a:r>
          </a:p>
          <a:p>
            <a:pPr marL="0" indent="0">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eqn.(8)</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424748502"/>
              </p:ext>
            </p:extLst>
          </p:nvPr>
        </p:nvGraphicFramePr>
        <p:xfrm>
          <a:off x="643503" y="1584795"/>
          <a:ext cx="2283638" cy="565607"/>
        </p:xfrm>
        <a:graphic>
          <a:graphicData uri="http://schemas.openxmlformats.org/presentationml/2006/ole">
            <mc:AlternateContent xmlns:mc="http://schemas.openxmlformats.org/markup-compatibility/2006">
              <mc:Choice xmlns:v="urn:schemas-microsoft-com:vml" Requires="v">
                <p:oleObj spid="_x0000_s223353" name="Equation" r:id="rId3" imgW="1028254" imgH="253890" progId="Equation.3">
                  <p:embed/>
                </p:oleObj>
              </mc:Choice>
              <mc:Fallback>
                <p:oleObj name="Equation" r:id="rId3" imgW="1028254" imgH="25389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503" y="1584795"/>
                        <a:ext cx="2283638" cy="565607"/>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216085276"/>
              </p:ext>
            </p:extLst>
          </p:nvPr>
        </p:nvGraphicFramePr>
        <p:xfrm>
          <a:off x="643962" y="4093972"/>
          <a:ext cx="3651853" cy="1026668"/>
        </p:xfrm>
        <a:graphic>
          <a:graphicData uri="http://schemas.openxmlformats.org/presentationml/2006/ole">
            <mc:AlternateContent xmlns:mc="http://schemas.openxmlformats.org/markup-compatibility/2006">
              <mc:Choice xmlns:v="urn:schemas-microsoft-com:vml" Requires="v">
                <p:oleObj spid="_x0000_s223354" name="Equation" r:id="rId5" imgW="1905000" imgH="914400" progId="Equation.3">
                  <p:embed/>
                </p:oleObj>
              </mc:Choice>
              <mc:Fallback>
                <p:oleObj name="Equation" r:id="rId5" imgW="1905000" imgH="914400"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962" y="4093972"/>
                        <a:ext cx="3651853" cy="1026668"/>
                      </a:xfrm>
                      <a:prstGeom prst="rect">
                        <a:avLst/>
                      </a:prstGeom>
                      <a:noFill/>
                      <a:ln>
                        <a:noFill/>
                      </a:ln>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903238669"/>
              </p:ext>
            </p:extLst>
          </p:nvPr>
        </p:nvGraphicFramePr>
        <p:xfrm>
          <a:off x="599459" y="5205533"/>
          <a:ext cx="5912809" cy="945009"/>
        </p:xfrm>
        <a:graphic>
          <a:graphicData uri="http://schemas.openxmlformats.org/presentationml/2006/ole">
            <mc:AlternateContent xmlns:mc="http://schemas.openxmlformats.org/markup-compatibility/2006">
              <mc:Choice xmlns:v="urn:schemas-microsoft-com:vml" Requires="v">
                <p:oleObj spid="_x0000_s223355" name="Equation" r:id="rId7" imgW="3035300" imgH="482600" progId="Equation.3">
                  <p:embed/>
                </p:oleObj>
              </mc:Choice>
              <mc:Fallback>
                <p:oleObj name="Equation" r:id="rId7" imgW="3035300" imgH="4826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9459" y="5205533"/>
                        <a:ext cx="5912809" cy="945009"/>
                      </a:xfrm>
                      <a:prstGeom prst="rect">
                        <a:avLst/>
                      </a:prstGeom>
                      <a:noFill/>
                      <a:ln>
                        <a:noFill/>
                      </a:ln>
                      <a:extLst/>
                    </p:spPr>
                  </p:pic>
                </p:oleObj>
              </mc:Fallback>
            </mc:AlternateContent>
          </a:graphicData>
        </a:graphic>
      </p:graphicFrame>
      <p:sp>
        <p:nvSpPr>
          <p:cNvPr id="10" name="Title 1"/>
          <p:cNvSpPr>
            <a:spLocks noGrp="1"/>
          </p:cNvSpPr>
          <p:nvPr>
            <p:ph type="title"/>
          </p:nvPr>
        </p:nvSpPr>
        <p:spPr>
          <a:xfrm>
            <a:off x="676745" y="172621"/>
            <a:ext cx="10580804" cy="539848"/>
          </a:xfrm>
        </p:spPr>
        <p:txBody>
          <a:bodyPr>
            <a:normAutofit/>
          </a:bodyPr>
          <a:lstStyle/>
          <a:p>
            <a:r>
              <a:rPr lang="en-US" sz="3000" b="1" dirty="0">
                <a:latin typeface="Arial" pitchFamily="34" charset="0"/>
                <a:cs typeface="Arial" pitchFamily="34" charset="0"/>
              </a:rPr>
              <a:t>Mathematical Formulation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97713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7199" y="1453415"/>
            <a:ext cx="11454874" cy="5284269"/>
          </a:xfrm>
        </p:spPr>
        <p:txBody>
          <a:bodyPr/>
          <a:lstStyle/>
          <a:p>
            <a:r>
              <a:rPr lang="en-US" sz="2000" dirty="0">
                <a:latin typeface="Arial" pitchFamily="34" charset="0"/>
                <a:cs typeface="Arial" pitchFamily="34" charset="0"/>
              </a:rPr>
              <a:t>Transmission Limits: For each </a:t>
            </a:r>
            <a:r>
              <a:rPr lang="en-US" sz="2000" dirty="0" smtClean="0">
                <a:latin typeface="Arial" pitchFamily="34" charset="0"/>
                <a:cs typeface="Arial" pitchFamily="34" charset="0"/>
              </a:rPr>
              <a:t>line, line(</a:t>
            </a:r>
            <a:r>
              <a:rPr lang="en-US" sz="2000" dirty="0" err="1" smtClean="0">
                <a:latin typeface="Arial" pitchFamily="34" charset="0"/>
                <a:cs typeface="Arial" pitchFamily="34" charset="0"/>
              </a:rPr>
              <a:t>i,j</a:t>
            </a:r>
            <a:r>
              <a:rPr lang="en-US" sz="2000" dirty="0" smtClean="0">
                <a:latin typeface="Arial" pitchFamily="34" charset="0"/>
                <a:cs typeface="Arial" pitchFamily="34" charset="0"/>
              </a:rPr>
              <a:t>):</a:t>
            </a:r>
          </a:p>
          <a:p>
            <a:pPr marL="0" indent="0">
              <a:buNone/>
            </a:pPr>
            <a:r>
              <a:rPr lang="en-US" sz="2000" dirty="0" smtClean="0">
                <a:latin typeface="Arial" pitchFamily="34" charset="0"/>
                <a:cs typeface="Arial" pitchFamily="34" charset="0"/>
              </a:rPr>
              <a:t>                                                                                                   eqn.(9)</a:t>
            </a:r>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r>
              <a:rPr lang="en-US" sz="2000" dirty="0">
                <a:latin typeface="Arial" pitchFamily="34" charset="0"/>
                <a:cs typeface="Arial" pitchFamily="34" charset="0"/>
              </a:rPr>
              <a:t>Angle Limits</a:t>
            </a:r>
            <a:r>
              <a:rPr lang="en-US" sz="2000" dirty="0" smtClean="0">
                <a:latin typeface="Arial" pitchFamily="34" charset="0"/>
                <a:cs typeface="Arial" pitchFamily="34" charset="0"/>
              </a:rPr>
              <a:t>: In </a:t>
            </a:r>
            <a:r>
              <a:rPr lang="en-US" sz="2000" dirty="0">
                <a:latin typeface="Arial" pitchFamily="34" charset="0"/>
                <a:cs typeface="Arial" pitchFamily="34" charset="0"/>
              </a:rPr>
              <a:t>some formulations, the angle difference between buses may also be constrained:</a:t>
            </a:r>
            <a:endParaRPr lang="en-US" sz="2000" dirty="0" smtClean="0">
              <a:latin typeface="Arial" pitchFamily="34" charset="0"/>
              <a:cs typeface="Arial" pitchFamily="34" charset="0"/>
            </a:endParaRPr>
          </a:p>
          <a:p>
            <a:pPr marL="0" indent="0">
              <a:buNone/>
            </a:pPr>
            <a:r>
              <a:rPr lang="en-US" sz="2000" dirty="0" smtClean="0">
                <a:latin typeface="Arial" pitchFamily="34" charset="0"/>
                <a:cs typeface="Arial" pitchFamily="34" charset="0"/>
              </a:rPr>
              <a:t>                                                                                              eqn.(10)</a:t>
            </a:r>
          </a:p>
          <a:p>
            <a:pPr algn="just">
              <a:lnSpc>
                <a:spcPct val="150000"/>
              </a:lnSpc>
            </a:pPr>
            <a:r>
              <a:rPr lang="en-US" sz="2000" dirty="0">
                <a:latin typeface="Arial" pitchFamily="34" charset="0"/>
                <a:cs typeface="Arial" pitchFamily="34" charset="0"/>
              </a:rPr>
              <a:t>These equations and limits ensure that the power system operates reliably while minimizing costs, adhering to physical and operational constraints.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619286546"/>
              </p:ext>
            </p:extLst>
          </p:nvPr>
        </p:nvGraphicFramePr>
        <p:xfrm>
          <a:off x="1394770" y="1923365"/>
          <a:ext cx="2342335" cy="550328"/>
        </p:xfrm>
        <a:graphic>
          <a:graphicData uri="http://schemas.openxmlformats.org/presentationml/2006/ole">
            <mc:AlternateContent xmlns:mc="http://schemas.openxmlformats.org/markup-compatibility/2006">
              <mc:Choice xmlns:v="urn:schemas-microsoft-com:vml" Requires="v">
                <p:oleObj spid="_x0000_s240666" name="Equation" r:id="rId3" imgW="1079032" imgH="253890" progId="Equation.3">
                  <p:embed/>
                </p:oleObj>
              </mc:Choice>
              <mc:Fallback>
                <p:oleObj name="Equation" r:id="rId3" imgW="1079032" imgH="25389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4770" y="1923365"/>
                        <a:ext cx="2342335" cy="550328"/>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628279269"/>
              </p:ext>
            </p:extLst>
          </p:nvPr>
        </p:nvGraphicFramePr>
        <p:xfrm>
          <a:off x="1412929" y="3061431"/>
          <a:ext cx="2174351" cy="518474"/>
        </p:xfrm>
        <a:graphic>
          <a:graphicData uri="http://schemas.openxmlformats.org/presentationml/2006/ole">
            <mc:AlternateContent xmlns:mc="http://schemas.openxmlformats.org/markup-compatibility/2006">
              <mc:Choice xmlns:v="urn:schemas-microsoft-com:vml" Requires="v">
                <p:oleObj spid="_x0000_s240667" name="Equation" r:id="rId5" imgW="1066337" imgH="253890" progId="Equation.3">
                  <p:embed/>
                </p:oleObj>
              </mc:Choice>
              <mc:Fallback>
                <p:oleObj name="Equation" r:id="rId5" imgW="1066337" imgH="25389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2929" y="3061431"/>
                        <a:ext cx="2174351" cy="518474"/>
                      </a:xfrm>
                      <a:prstGeom prst="rect">
                        <a:avLst/>
                      </a:prstGeom>
                      <a:noFill/>
                    </p:spPr>
                  </p:pic>
                </p:oleObj>
              </mc:Fallback>
            </mc:AlternateContent>
          </a:graphicData>
        </a:graphic>
      </p:graphicFrame>
      <p:sp>
        <p:nvSpPr>
          <p:cNvPr id="10" name="Title 1"/>
          <p:cNvSpPr>
            <a:spLocks noGrp="1"/>
          </p:cNvSpPr>
          <p:nvPr>
            <p:ph type="title"/>
          </p:nvPr>
        </p:nvSpPr>
        <p:spPr>
          <a:xfrm>
            <a:off x="676745" y="172621"/>
            <a:ext cx="10580804" cy="539848"/>
          </a:xfrm>
        </p:spPr>
        <p:txBody>
          <a:bodyPr>
            <a:normAutofit/>
          </a:bodyPr>
          <a:lstStyle/>
          <a:p>
            <a:r>
              <a:rPr lang="en-US" sz="3000" b="1" dirty="0">
                <a:latin typeface="Arial" pitchFamily="34" charset="0"/>
                <a:cs typeface="Arial" pitchFamily="34" charset="0"/>
              </a:rPr>
              <a:t>Mathematical Formulation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0559905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128" y="904775"/>
            <a:ext cx="12066872" cy="5953225"/>
          </a:xfrm>
        </p:spPr>
        <p:txBody>
          <a:bodyPr>
            <a:normAutofit/>
          </a:bodyPr>
          <a:lstStyle/>
          <a:p>
            <a:pPr algn="just">
              <a:lnSpc>
                <a:spcPct val="150000"/>
              </a:lnSpc>
            </a:pPr>
            <a:r>
              <a:rPr lang="en-US" sz="2000" dirty="0">
                <a:latin typeface="Arial" pitchFamily="34" charset="0"/>
                <a:cs typeface="Arial" pitchFamily="34" charset="0"/>
              </a:rPr>
              <a:t>Ramp Rate </a:t>
            </a:r>
            <a:r>
              <a:rPr lang="en-US" sz="2000" dirty="0" smtClean="0">
                <a:latin typeface="Arial" pitchFamily="34" charset="0"/>
                <a:cs typeface="Arial" pitchFamily="34" charset="0"/>
              </a:rPr>
              <a:t>Constraints: Limits </a:t>
            </a:r>
            <a:r>
              <a:rPr lang="en-US" sz="2000" dirty="0">
                <a:latin typeface="Arial" pitchFamily="34" charset="0"/>
                <a:cs typeface="Arial" pitchFamily="34" charset="0"/>
              </a:rPr>
              <a:t>on how quickly a generator can increase or decrease its output</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Reserve </a:t>
            </a:r>
            <a:r>
              <a:rPr lang="en-US" sz="2000" dirty="0">
                <a:latin typeface="Arial" pitchFamily="34" charset="0"/>
                <a:cs typeface="Arial" pitchFamily="34" charset="0"/>
              </a:rPr>
              <a:t>Requirements</a:t>
            </a:r>
            <a:r>
              <a:rPr lang="en-US" sz="2000" dirty="0" smtClean="0">
                <a:latin typeface="Arial" pitchFamily="34" charset="0"/>
                <a:cs typeface="Arial" pitchFamily="34" charset="0"/>
              </a:rPr>
              <a:t>: Ensures </a:t>
            </a:r>
            <a:r>
              <a:rPr lang="en-US" sz="2000" dirty="0">
                <a:latin typeface="Arial" pitchFamily="34" charset="0"/>
                <a:cs typeface="Arial" pitchFamily="34" charset="0"/>
              </a:rPr>
              <a:t>that there is sufficient generation capacity available to meet unexpected increases in demand or generation outages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Network </a:t>
            </a:r>
            <a:r>
              <a:rPr lang="en-US" sz="2000" dirty="0">
                <a:latin typeface="Arial" pitchFamily="34" charset="0"/>
                <a:cs typeface="Arial" pitchFamily="34" charset="0"/>
              </a:rPr>
              <a:t>Constraints</a:t>
            </a:r>
            <a:r>
              <a:rPr lang="en-US" sz="2000" dirty="0" smtClean="0">
                <a:latin typeface="Arial" pitchFamily="34" charset="0"/>
                <a:cs typeface="Arial" pitchFamily="34" charset="0"/>
              </a:rPr>
              <a:t>: Ensures </a:t>
            </a:r>
            <a:r>
              <a:rPr lang="en-US" sz="2000" dirty="0">
                <a:latin typeface="Arial" pitchFamily="34" charset="0"/>
                <a:cs typeface="Arial" pitchFamily="34" charset="0"/>
              </a:rPr>
              <a:t>that the topology of the power system (e.g., open/closed switches) is respected</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Security </a:t>
            </a:r>
            <a:r>
              <a:rPr lang="en-US" sz="2000" dirty="0">
                <a:latin typeface="Arial" pitchFamily="34" charset="0"/>
                <a:cs typeface="Arial" pitchFamily="34" charset="0"/>
              </a:rPr>
              <a:t>Constraints</a:t>
            </a:r>
            <a:r>
              <a:rPr lang="en-US" sz="2000" dirty="0" smtClean="0">
                <a:latin typeface="Arial" pitchFamily="34" charset="0"/>
                <a:cs typeface="Arial" pitchFamily="34" charset="0"/>
              </a:rPr>
              <a:t>: Includes </a:t>
            </a:r>
            <a:r>
              <a:rPr lang="en-US" sz="2000" dirty="0">
                <a:latin typeface="Arial" pitchFamily="34" charset="0"/>
                <a:cs typeface="Arial" pitchFamily="34" charset="0"/>
              </a:rPr>
              <a:t>considerations for contingencies, ensuring the system can withstand </a:t>
            </a:r>
            <a:r>
              <a:rPr lang="en-US" sz="2000" dirty="0" smtClean="0">
                <a:latin typeface="Arial" pitchFamily="34" charset="0"/>
                <a:cs typeface="Arial" pitchFamily="34" charset="0"/>
              </a:rPr>
              <a:t>sing-le </a:t>
            </a:r>
            <a:r>
              <a:rPr lang="en-US" sz="2000" dirty="0">
                <a:latin typeface="Arial" pitchFamily="34" charset="0"/>
                <a:cs typeface="Arial" pitchFamily="34" charset="0"/>
              </a:rPr>
              <a:t>or multiple outages.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18</a:t>
            </a:fld>
            <a:endParaRPr lang="en-US"/>
          </a:p>
        </p:txBody>
      </p:sp>
      <p:sp>
        <p:nvSpPr>
          <p:cNvPr id="6" name="Title 1"/>
          <p:cNvSpPr>
            <a:spLocks noGrp="1"/>
          </p:cNvSpPr>
          <p:nvPr>
            <p:ph type="title"/>
          </p:nvPr>
        </p:nvSpPr>
        <p:spPr>
          <a:xfrm>
            <a:off x="676745" y="172621"/>
            <a:ext cx="10580804" cy="539848"/>
          </a:xfrm>
        </p:spPr>
        <p:txBody>
          <a:bodyPr>
            <a:normAutofit/>
          </a:bodyPr>
          <a:lstStyle/>
          <a:p>
            <a:r>
              <a:rPr lang="en-US" sz="3000" b="1" dirty="0">
                <a:latin typeface="Arial" pitchFamily="34" charset="0"/>
                <a:cs typeface="Arial" pitchFamily="34" charset="0"/>
              </a:rPr>
              <a:t>Mathematical Formulation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7436456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988" y="191871"/>
            <a:ext cx="10627938" cy="483287"/>
          </a:xfrm>
        </p:spPr>
        <p:txBody>
          <a:bodyPr>
            <a:noAutofit/>
          </a:bodyPr>
          <a:lstStyle/>
          <a:p>
            <a:pPr algn="ctr"/>
            <a:r>
              <a:rPr lang="en-US" sz="3000" b="1" dirty="0">
                <a:latin typeface="Arial" pitchFamily="34" charset="0"/>
                <a:cs typeface="Arial" pitchFamily="34" charset="0"/>
              </a:rPr>
              <a:t>5</a:t>
            </a:r>
            <a:r>
              <a:rPr lang="en-US" sz="3000" b="1" dirty="0" smtClean="0">
                <a:latin typeface="Arial" pitchFamily="34" charset="0"/>
                <a:cs typeface="Arial" pitchFamily="34" charset="0"/>
              </a:rPr>
              <a:t>. OPF Solution Techniques</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96253" y="914400"/>
            <a:ext cx="11993078" cy="5775158"/>
          </a:xfrm>
        </p:spPr>
        <p:txBody>
          <a:bodyPr>
            <a:normAutofit/>
          </a:bodyPr>
          <a:lstStyle/>
          <a:p>
            <a:pPr>
              <a:lnSpc>
                <a:spcPct val="150000"/>
              </a:lnSpc>
            </a:pPr>
            <a:r>
              <a:rPr lang="en-US" sz="2000" dirty="0">
                <a:latin typeface="Arial" pitchFamily="34" charset="0"/>
                <a:cs typeface="Arial" pitchFamily="34" charset="0"/>
              </a:rPr>
              <a:t>Optimal Power Flow (OPF) models can be categorized based on various criteria, such as the objective function, the types of constraints, and the formulation </a:t>
            </a:r>
            <a:r>
              <a:rPr lang="en-US" sz="2000" dirty="0" smtClean="0">
                <a:latin typeface="Arial" pitchFamily="34" charset="0"/>
                <a:cs typeface="Arial" pitchFamily="34" charset="0"/>
              </a:rPr>
              <a:t>techniques[3]. </a:t>
            </a:r>
            <a:r>
              <a:rPr lang="en-US" sz="2000" dirty="0">
                <a:latin typeface="Arial" pitchFamily="34" charset="0"/>
                <a:cs typeface="Arial" pitchFamily="34" charset="0"/>
              </a:rPr>
              <a:t>Here are the main types</a:t>
            </a:r>
            <a:r>
              <a:rPr lang="en-US" sz="2000" dirty="0" smtClean="0">
                <a:latin typeface="Arial" pitchFamily="34" charset="0"/>
                <a:cs typeface="Arial" pitchFamily="34" charset="0"/>
              </a:rPr>
              <a:t>:</a:t>
            </a:r>
          </a:p>
          <a:p>
            <a:pPr marL="457200" indent="-457200">
              <a:lnSpc>
                <a:spcPct val="150000"/>
              </a:lnSpc>
              <a:buAutoNum type="arabicPeriod"/>
            </a:pPr>
            <a:r>
              <a:rPr lang="en-US" sz="2000" dirty="0" smtClean="0">
                <a:latin typeface="Arial" pitchFamily="34" charset="0"/>
                <a:cs typeface="Arial" pitchFamily="34" charset="0"/>
              </a:rPr>
              <a:t>Deterministic OPF: Focuses </a:t>
            </a:r>
            <a:r>
              <a:rPr lang="en-US" sz="2000" dirty="0">
                <a:latin typeface="Arial" pitchFamily="34" charset="0"/>
                <a:cs typeface="Arial" pitchFamily="34" charset="0"/>
              </a:rPr>
              <a:t>on minimizing costs under certain deterministic conditions, assuming fixed </a:t>
            </a:r>
            <a:r>
              <a:rPr lang="en-US" sz="2000" dirty="0" smtClean="0">
                <a:latin typeface="Arial" pitchFamily="34" charset="0"/>
                <a:cs typeface="Arial" pitchFamily="34" charset="0"/>
              </a:rPr>
              <a:t>demand </a:t>
            </a:r>
            <a:r>
              <a:rPr lang="en-US" sz="2000" dirty="0">
                <a:latin typeface="Arial" pitchFamily="34" charset="0"/>
                <a:cs typeface="Arial" pitchFamily="34" charset="0"/>
              </a:rPr>
              <a:t>and generation characteristics</a:t>
            </a:r>
            <a:r>
              <a:rPr lang="en-US" sz="2000" dirty="0" smtClean="0">
                <a:latin typeface="Arial" pitchFamily="34" charset="0"/>
                <a:cs typeface="Arial" pitchFamily="34" charset="0"/>
              </a:rPr>
              <a:t>. </a:t>
            </a:r>
          </a:p>
          <a:p>
            <a:pPr marL="457200" indent="-457200">
              <a:lnSpc>
                <a:spcPct val="150000"/>
              </a:lnSpc>
              <a:buAutoNum type="arabicPeriod"/>
            </a:pPr>
            <a:r>
              <a:rPr lang="en-US" sz="2000" dirty="0" smtClean="0">
                <a:latin typeface="Arial" pitchFamily="34" charset="0"/>
                <a:cs typeface="Arial" pitchFamily="34" charset="0"/>
              </a:rPr>
              <a:t>Stochastic OPF: Incorporates </a:t>
            </a:r>
            <a:r>
              <a:rPr lang="en-US" sz="2000" dirty="0">
                <a:latin typeface="Arial" pitchFamily="34" charset="0"/>
                <a:cs typeface="Arial" pitchFamily="34" charset="0"/>
              </a:rPr>
              <a:t>uncertainties in load, generation (especially from renewable sources), and market prices by using probabilistic methods to optimize the expected cost</a:t>
            </a:r>
            <a:r>
              <a:rPr lang="en-US" sz="2000" dirty="0" smtClean="0">
                <a:latin typeface="Arial" pitchFamily="34" charset="0"/>
                <a:cs typeface="Arial" pitchFamily="34" charset="0"/>
              </a:rPr>
              <a:t>.</a:t>
            </a:r>
          </a:p>
          <a:p>
            <a:pPr marL="0" indent="0">
              <a:lnSpc>
                <a:spcPct val="150000"/>
              </a:lnSpc>
              <a:buNone/>
            </a:pPr>
            <a:r>
              <a:rPr lang="en-US" sz="2000" dirty="0" smtClean="0">
                <a:latin typeface="Arial" pitchFamily="34" charset="0"/>
                <a:cs typeface="Arial" pitchFamily="34" charset="0"/>
              </a:rPr>
              <a:t>3</a:t>
            </a:r>
            <a:r>
              <a:rPr lang="en-US" sz="2000" dirty="0">
                <a:latin typeface="Arial" pitchFamily="34" charset="0"/>
                <a:cs typeface="Arial" pitchFamily="34" charset="0"/>
              </a:rPr>
              <a:t>. Robust </a:t>
            </a:r>
            <a:r>
              <a:rPr lang="en-US" sz="2000" dirty="0" smtClean="0">
                <a:latin typeface="Arial" pitchFamily="34" charset="0"/>
                <a:cs typeface="Arial" pitchFamily="34" charset="0"/>
              </a:rPr>
              <a:t>OPF: Addresses </a:t>
            </a:r>
            <a:r>
              <a:rPr lang="en-US" sz="2000" dirty="0">
                <a:latin typeface="Arial" pitchFamily="34" charset="0"/>
                <a:cs typeface="Arial" pitchFamily="34" charset="0"/>
              </a:rPr>
              <a:t>uncertainties by optimizing the worst-case scenario, ensuring the solution is feasible under a variety of potential operating conditions.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Tree>
    <p:extLst>
      <p:ext uri="{BB962C8B-B14F-4D97-AF65-F5344CB8AC3E}">
        <p14:creationId xmlns:p14="http://schemas.microsoft.com/office/powerpoint/2010/main" val="27353425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878" y="914399"/>
            <a:ext cx="11954577" cy="5832909"/>
          </a:xfrm>
        </p:spPr>
        <p:txBody>
          <a:bodyPr>
            <a:normAutofit/>
          </a:bodyPr>
          <a:lstStyle/>
          <a:p>
            <a:pPr algn="just">
              <a:lnSpc>
                <a:spcPct val="150000"/>
              </a:lnSpc>
            </a:pPr>
            <a:r>
              <a:rPr lang="en-US" sz="2000" dirty="0">
                <a:latin typeface="Arial" pitchFamily="34" charset="0"/>
                <a:cs typeface="Arial" pitchFamily="34" charset="0"/>
              </a:rPr>
              <a:t>Multi-objective </a:t>
            </a:r>
            <a:r>
              <a:rPr lang="en-US" sz="2000" dirty="0" smtClean="0">
                <a:latin typeface="Arial" pitchFamily="34" charset="0"/>
                <a:cs typeface="Arial" pitchFamily="34" charset="0"/>
              </a:rPr>
              <a:t>OPF: Simultaneously </a:t>
            </a:r>
            <a:r>
              <a:rPr lang="en-US" sz="2000" dirty="0">
                <a:latin typeface="Arial" pitchFamily="34" charset="0"/>
                <a:cs typeface="Arial" pitchFamily="34" charset="0"/>
              </a:rPr>
              <a:t>optimizes multiple objectives, such as minimizing generation costs while maximizing reliability and minimizing emissions</a:t>
            </a:r>
            <a:r>
              <a:rPr lang="en-US" sz="2000" dirty="0" smtClean="0">
                <a:latin typeface="Arial" pitchFamily="34" charset="0"/>
                <a:cs typeface="Arial" pitchFamily="34" charset="0"/>
              </a:rPr>
              <a:t>.</a:t>
            </a:r>
          </a:p>
          <a:p>
            <a:pPr algn="just">
              <a:lnSpc>
                <a:spcPct val="150000"/>
              </a:lnSpc>
            </a:pPr>
            <a:r>
              <a:rPr lang="en-US" sz="2000" dirty="0">
                <a:latin typeface="Arial" pitchFamily="34" charset="0"/>
                <a:cs typeface="Arial" pitchFamily="34" charset="0"/>
              </a:rPr>
              <a:t>Dynamic </a:t>
            </a:r>
            <a:r>
              <a:rPr lang="en-US" sz="2000" dirty="0" smtClean="0">
                <a:latin typeface="Arial" pitchFamily="34" charset="0"/>
                <a:cs typeface="Arial" pitchFamily="34" charset="0"/>
              </a:rPr>
              <a:t>OPF: Considers </a:t>
            </a:r>
            <a:r>
              <a:rPr lang="en-US" sz="2000" dirty="0">
                <a:latin typeface="Arial" pitchFamily="34" charset="0"/>
                <a:cs typeface="Arial" pitchFamily="34" charset="0"/>
              </a:rPr>
              <a:t>the time-varying nature of loads and generation, optimizing power flow over time intervals rather than at a single snapshot</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AC OPF: Uses </a:t>
            </a:r>
            <a:r>
              <a:rPr lang="en-US" sz="2000" dirty="0">
                <a:latin typeface="Arial" pitchFamily="34" charset="0"/>
                <a:cs typeface="Arial" pitchFamily="34" charset="0"/>
              </a:rPr>
              <a:t>alternating current (AC) power flow equations, capturing the nonlinear characteristics of the power system, including voltage drops and phase </a:t>
            </a:r>
            <a:r>
              <a:rPr lang="en-US" sz="2000" dirty="0" smtClean="0">
                <a:latin typeface="Arial" pitchFamily="34" charset="0"/>
                <a:cs typeface="Arial" pitchFamily="34" charset="0"/>
              </a:rPr>
              <a:t>angles.</a:t>
            </a:r>
          </a:p>
          <a:p>
            <a:pPr algn="just">
              <a:lnSpc>
                <a:spcPct val="150000"/>
              </a:lnSpc>
            </a:pPr>
            <a:r>
              <a:rPr lang="en-US" sz="2000" dirty="0" smtClean="0">
                <a:latin typeface="Arial" pitchFamily="34" charset="0"/>
                <a:cs typeface="Arial" pitchFamily="34" charset="0"/>
              </a:rPr>
              <a:t>DC OPF: Simplifies </a:t>
            </a:r>
            <a:r>
              <a:rPr lang="en-US" sz="2000" dirty="0">
                <a:latin typeface="Arial" pitchFamily="34" charset="0"/>
                <a:cs typeface="Arial" pitchFamily="34" charset="0"/>
              </a:rPr>
              <a:t>the problem using direct current (DC) power flow equations, which assume lossless lines and ignore reactive power. It is easier to solve but less accurate for real-world applications.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20</a:t>
            </a:fld>
            <a:endParaRPr lang="en-US"/>
          </a:p>
        </p:txBody>
      </p:sp>
      <p:sp>
        <p:nvSpPr>
          <p:cNvPr id="6" name="Title 1"/>
          <p:cNvSpPr>
            <a:spLocks noGrp="1"/>
          </p:cNvSpPr>
          <p:nvPr>
            <p:ph type="title"/>
          </p:nvPr>
        </p:nvSpPr>
        <p:spPr>
          <a:xfrm>
            <a:off x="696988" y="191871"/>
            <a:ext cx="10627938" cy="483287"/>
          </a:xfrm>
        </p:spPr>
        <p:txBody>
          <a:bodyPr>
            <a:noAutofit/>
          </a:body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7209028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504" y="760397"/>
            <a:ext cx="12076496" cy="6097604"/>
          </a:xfrm>
        </p:spPr>
        <p:txBody>
          <a:bodyPr>
            <a:normAutofit/>
          </a:bodyPr>
          <a:lstStyle/>
          <a:p>
            <a:pPr algn="just">
              <a:lnSpc>
                <a:spcPct val="200000"/>
              </a:lnSpc>
            </a:pPr>
            <a:r>
              <a:rPr lang="en-US" sz="2000" dirty="0">
                <a:latin typeface="Arial" pitchFamily="34" charset="0"/>
                <a:cs typeface="Arial" pitchFamily="34" charset="0"/>
              </a:rPr>
              <a:t> Network-constrained </a:t>
            </a:r>
            <a:r>
              <a:rPr lang="en-US" sz="2000" dirty="0" smtClean="0">
                <a:latin typeface="Arial" pitchFamily="34" charset="0"/>
                <a:cs typeface="Arial" pitchFamily="34" charset="0"/>
              </a:rPr>
              <a:t>OPF: Specifically </a:t>
            </a:r>
            <a:r>
              <a:rPr lang="en-US" sz="2000" dirty="0">
                <a:latin typeface="Arial" pitchFamily="34" charset="0"/>
                <a:cs typeface="Arial" pitchFamily="34" charset="0"/>
              </a:rPr>
              <a:t>considers transmission network constraints, ensuring that power flows do not exceed line limits while optimizing generation</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Security-constrained </a:t>
            </a:r>
            <a:r>
              <a:rPr lang="en-US" sz="2000" dirty="0">
                <a:latin typeface="Arial" pitchFamily="34" charset="0"/>
                <a:cs typeface="Arial" pitchFamily="34" charset="0"/>
              </a:rPr>
              <a:t>OPF (SCOPF</a:t>
            </a:r>
            <a:r>
              <a:rPr lang="en-US" sz="2000" dirty="0" smtClean="0">
                <a:latin typeface="Arial" pitchFamily="34" charset="0"/>
                <a:cs typeface="Arial" pitchFamily="34" charset="0"/>
              </a:rPr>
              <a:t>): Adds </a:t>
            </a:r>
            <a:r>
              <a:rPr lang="en-US" sz="2000" dirty="0">
                <a:latin typeface="Arial" pitchFamily="34" charset="0"/>
                <a:cs typeface="Arial" pitchFamily="34" charset="0"/>
              </a:rPr>
              <a:t>security constraints to the OPF model to ensure that the system can withstand disturbances (e.g., generator outages) while still optimizing </a:t>
            </a:r>
            <a:r>
              <a:rPr lang="en-US" sz="2000" dirty="0" smtClean="0">
                <a:latin typeface="Arial" pitchFamily="34" charset="0"/>
                <a:cs typeface="Arial" pitchFamily="34" charset="0"/>
              </a:rPr>
              <a:t>costs.</a:t>
            </a:r>
          </a:p>
          <a:p>
            <a:pPr algn="just">
              <a:lnSpc>
                <a:spcPct val="200000"/>
              </a:lnSpc>
            </a:pPr>
            <a:r>
              <a:rPr lang="en-US" sz="2000" dirty="0" smtClean="0">
                <a:latin typeface="Arial" pitchFamily="34" charset="0"/>
                <a:cs typeface="Arial" pitchFamily="34" charset="0"/>
              </a:rPr>
              <a:t>Integrated OPF: Combines </a:t>
            </a:r>
            <a:r>
              <a:rPr lang="en-US" sz="2000" dirty="0">
                <a:latin typeface="Arial" pitchFamily="34" charset="0"/>
                <a:cs typeface="Arial" pitchFamily="34" charset="0"/>
              </a:rPr>
              <a:t>generation and transmission optimization, taking into account both the generation costs and the cost of expanding or operating the transmission </a:t>
            </a:r>
            <a:r>
              <a:rPr lang="en-US" sz="2000" dirty="0" smtClean="0">
                <a:latin typeface="Arial" pitchFamily="34" charset="0"/>
                <a:cs typeface="Arial" pitchFamily="34" charset="0"/>
              </a:rPr>
              <a:t>network.</a:t>
            </a:r>
          </a:p>
          <a:p>
            <a:pPr algn="just">
              <a:lnSpc>
                <a:spcPct val="200000"/>
              </a:lnSpc>
            </a:pPr>
            <a:r>
              <a:rPr lang="en-US" sz="2000" dirty="0" smtClean="0">
                <a:latin typeface="Arial" pitchFamily="34" charset="0"/>
                <a:cs typeface="Arial" pitchFamily="34" charset="0"/>
              </a:rPr>
              <a:t>Each OPF model serves different needs and conditions in power system operations, enabling operators to find the most efficient and reliable solutions under various scenarios.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
        <p:nvSpPr>
          <p:cNvPr id="6" name="Title 1"/>
          <p:cNvSpPr>
            <a:spLocks noGrp="1"/>
          </p:cNvSpPr>
          <p:nvPr>
            <p:ph type="title"/>
          </p:nvPr>
        </p:nvSpPr>
        <p:spPr>
          <a:xfrm>
            <a:off x="696988" y="191871"/>
            <a:ext cx="10627938" cy="483287"/>
          </a:xfrm>
        </p:spPr>
        <p:txBody>
          <a:bodyPr>
            <a:noAutofit/>
          </a:body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6519459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8537" y="744717"/>
            <a:ext cx="11669788" cy="5800461"/>
          </a:xfrm>
        </p:spPr>
        <p:txBody>
          <a:bodyPr>
            <a:normAutofit/>
          </a:bodyPr>
          <a:lstStyle/>
          <a:p>
            <a:pPr algn="just">
              <a:lnSpc>
                <a:spcPct val="150000"/>
              </a:lnSpc>
            </a:pPr>
            <a:r>
              <a:rPr lang="en-US" sz="2000" b="1" dirty="0">
                <a:latin typeface="Arial" pitchFamily="34" charset="0"/>
                <a:cs typeface="Arial" pitchFamily="34" charset="0"/>
              </a:rPr>
              <a:t>AC OPF </a:t>
            </a:r>
            <a:r>
              <a:rPr lang="en-US" sz="2000" dirty="0" smtClean="0">
                <a:latin typeface="Arial" pitchFamily="34" charset="0"/>
                <a:cs typeface="Arial" pitchFamily="34" charset="0"/>
              </a:rPr>
              <a:t>: AC </a:t>
            </a:r>
            <a:r>
              <a:rPr lang="en-US" sz="2000" dirty="0">
                <a:latin typeface="Arial" pitchFamily="34" charset="0"/>
                <a:cs typeface="Arial" pitchFamily="34" charset="0"/>
              </a:rPr>
              <a:t>Optimal Power Flow (AC OPF) solutions involve optimizing the power flow in an electrical grid while </a:t>
            </a:r>
            <a:r>
              <a:rPr lang="en-US" sz="2000" dirty="0" smtClean="0">
                <a:latin typeface="Arial" pitchFamily="34" charset="0"/>
                <a:cs typeface="Arial" pitchFamily="34" charset="0"/>
              </a:rPr>
              <a:t>considering both real and reactive power, along </a:t>
            </a:r>
            <a:r>
              <a:rPr lang="en-US" sz="2000" dirty="0">
                <a:latin typeface="Arial" pitchFamily="34" charset="0"/>
                <a:cs typeface="Arial" pitchFamily="34" charset="0"/>
              </a:rPr>
              <a:t>with voltage magnitudes and </a:t>
            </a:r>
            <a:r>
              <a:rPr lang="en-US" sz="2000" dirty="0" smtClean="0">
                <a:latin typeface="Arial" pitchFamily="34" charset="0"/>
                <a:cs typeface="Arial" pitchFamily="34" charset="0"/>
              </a:rPr>
              <a:t>angles.</a:t>
            </a:r>
          </a:p>
          <a:p>
            <a:pPr marL="0" indent="0" algn="just">
              <a:lnSpc>
                <a:spcPct val="150000"/>
              </a:lnSpc>
              <a:buNone/>
            </a:pPr>
            <a:r>
              <a:rPr lang="en-US" sz="2000" b="1" dirty="0">
                <a:latin typeface="Arial" pitchFamily="34" charset="0"/>
                <a:cs typeface="Arial" pitchFamily="34" charset="0"/>
              </a:rPr>
              <a:t>Overview of AC </a:t>
            </a:r>
            <a:r>
              <a:rPr lang="en-US" sz="2000" b="1" dirty="0" smtClean="0">
                <a:latin typeface="Arial" pitchFamily="34" charset="0"/>
                <a:cs typeface="Arial" pitchFamily="34" charset="0"/>
              </a:rPr>
              <a:t>OPF Objective[4]: </a:t>
            </a:r>
          </a:p>
          <a:p>
            <a:pPr algn="just">
              <a:lnSpc>
                <a:spcPct val="150000"/>
              </a:lnSpc>
            </a:pPr>
            <a:r>
              <a:rPr lang="en-US" sz="2000" dirty="0" smtClean="0">
                <a:latin typeface="Arial" pitchFamily="34" charset="0"/>
                <a:cs typeface="Arial" pitchFamily="34" charset="0"/>
              </a:rPr>
              <a:t>Minimize </a:t>
            </a:r>
            <a:r>
              <a:rPr lang="en-US" sz="2000" dirty="0">
                <a:latin typeface="Arial" pitchFamily="34" charset="0"/>
                <a:cs typeface="Arial" pitchFamily="34" charset="0"/>
              </a:rPr>
              <a:t>the total generation cost while satisfying power flow equations, generation limits, and system constraints</a:t>
            </a:r>
            <a:r>
              <a:rPr lang="en-US" sz="2000" dirty="0" smtClean="0">
                <a:latin typeface="Arial" pitchFamily="34" charset="0"/>
                <a:cs typeface="Arial" pitchFamily="34" charset="0"/>
              </a:rPr>
              <a:t>.</a:t>
            </a:r>
          </a:p>
          <a:p>
            <a:pPr marL="0" indent="0" algn="just">
              <a:lnSpc>
                <a:spcPct val="150000"/>
              </a:lnSpc>
              <a:buNone/>
            </a:pPr>
            <a:r>
              <a:rPr lang="en-US" sz="2000" b="1" dirty="0" smtClean="0">
                <a:latin typeface="Arial" pitchFamily="34" charset="0"/>
                <a:cs typeface="Arial" pitchFamily="34" charset="0"/>
              </a:rPr>
              <a:t>Key Components are:</a:t>
            </a:r>
          </a:p>
          <a:p>
            <a:pPr algn="just">
              <a:lnSpc>
                <a:spcPct val="150000"/>
              </a:lnSpc>
            </a:pPr>
            <a:r>
              <a:rPr lang="en-US" sz="2000" dirty="0" smtClean="0">
                <a:latin typeface="Arial" pitchFamily="34" charset="0"/>
                <a:cs typeface="Arial" pitchFamily="34" charset="0"/>
              </a:rPr>
              <a:t> The real </a:t>
            </a:r>
            <a:r>
              <a:rPr lang="en-US" sz="2000" dirty="0">
                <a:latin typeface="Arial" pitchFamily="34" charset="0"/>
                <a:cs typeface="Arial" pitchFamily="34" charset="0"/>
              </a:rPr>
              <a:t>p</a:t>
            </a:r>
            <a:r>
              <a:rPr lang="en-US" sz="2000" dirty="0" smtClean="0">
                <a:latin typeface="Arial" pitchFamily="34" charset="0"/>
                <a:cs typeface="Arial" pitchFamily="34" charset="0"/>
              </a:rPr>
              <a:t>ower </a:t>
            </a:r>
            <a:r>
              <a:rPr lang="en-US" sz="2000" dirty="0">
                <a:latin typeface="Arial" pitchFamily="34" charset="0"/>
                <a:cs typeface="Arial" pitchFamily="34" charset="0"/>
              </a:rPr>
              <a:t>(</a:t>
            </a:r>
            <a:r>
              <a:rPr lang="en-US" sz="2000" dirty="0" smtClean="0">
                <a:latin typeface="Arial" pitchFamily="34" charset="0"/>
                <a:cs typeface="Arial" pitchFamily="34" charset="0"/>
              </a:rPr>
              <a:t>P), which is actual </a:t>
            </a:r>
            <a:r>
              <a:rPr lang="en-US" sz="2000" dirty="0">
                <a:latin typeface="Arial" pitchFamily="34" charset="0"/>
                <a:cs typeface="Arial" pitchFamily="34" charset="0"/>
              </a:rPr>
              <a:t>power consumed by </a:t>
            </a:r>
            <a:r>
              <a:rPr lang="en-US" sz="2000" dirty="0" smtClean="0">
                <a:latin typeface="Arial" pitchFamily="34" charset="0"/>
                <a:cs typeface="Arial" pitchFamily="34" charset="0"/>
              </a:rPr>
              <a:t>loads</a:t>
            </a:r>
            <a:r>
              <a:rPr lang="en-US" sz="2000" dirty="0">
                <a:latin typeface="Arial" pitchFamily="34" charset="0"/>
                <a:cs typeface="Arial" pitchFamily="34" charset="0"/>
              </a:rPr>
              <a:t> </a:t>
            </a:r>
            <a:r>
              <a:rPr lang="en-US" sz="2000" dirty="0" smtClean="0">
                <a:latin typeface="Arial" pitchFamily="34" charset="0"/>
                <a:cs typeface="Arial" pitchFamily="34" charset="0"/>
              </a:rPr>
              <a:t>and reactive </a:t>
            </a:r>
            <a:r>
              <a:rPr lang="en-US" sz="2000" dirty="0">
                <a:latin typeface="Arial" pitchFamily="34" charset="0"/>
                <a:cs typeface="Arial" pitchFamily="34" charset="0"/>
              </a:rPr>
              <a:t>p</a:t>
            </a:r>
            <a:r>
              <a:rPr lang="en-US" sz="2000" dirty="0" smtClean="0">
                <a:latin typeface="Arial" pitchFamily="34" charset="0"/>
                <a:cs typeface="Arial" pitchFamily="34" charset="0"/>
              </a:rPr>
              <a:t>ower </a:t>
            </a:r>
            <a:r>
              <a:rPr lang="en-US" sz="2000" dirty="0">
                <a:latin typeface="Arial" pitchFamily="34" charset="0"/>
                <a:cs typeface="Arial" pitchFamily="34" charset="0"/>
              </a:rPr>
              <a:t>(</a:t>
            </a:r>
            <a:r>
              <a:rPr lang="en-US" sz="2000" dirty="0" smtClean="0">
                <a:latin typeface="Arial" pitchFamily="34" charset="0"/>
                <a:cs typeface="Arial" pitchFamily="34" charset="0"/>
              </a:rPr>
              <a:t>Q), it’s the power </a:t>
            </a:r>
            <a:r>
              <a:rPr lang="en-US" sz="2000" dirty="0">
                <a:latin typeface="Arial" pitchFamily="34" charset="0"/>
                <a:cs typeface="Arial" pitchFamily="34" charset="0"/>
              </a:rPr>
              <a:t>that helps </a:t>
            </a:r>
            <a:r>
              <a:rPr lang="en-US" sz="2000" dirty="0" smtClean="0">
                <a:latin typeface="Arial" pitchFamily="34" charset="0"/>
                <a:cs typeface="Arial" pitchFamily="34" charset="0"/>
              </a:rPr>
              <a:t>to maintain </a:t>
            </a:r>
            <a:r>
              <a:rPr lang="en-US" sz="2000" dirty="0">
                <a:latin typeface="Arial" pitchFamily="34" charset="0"/>
                <a:cs typeface="Arial" pitchFamily="34" charset="0"/>
              </a:rPr>
              <a:t>voltage levels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Voltage </a:t>
            </a:r>
            <a:r>
              <a:rPr lang="en-US" sz="2000" dirty="0">
                <a:latin typeface="Arial" pitchFamily="34" charset="0"/>
                <a:cs typeface="Arial" pitchFamily="34" charset="0"/>
              </a:rPr>
              <a:t>Magnitudes (V): Voltage at each bus</a:t>
            </a:r>
            <a:r>
              <a:rPr lang="en-US" sz="2000" dirty="0" smtClean="0">
                <a:latin typeface="Arial" pitchFamily="34" charset="0"/>
                <a:cs typeface="Arial" pitchFamily="34" charset="0"/>
              </a:rPr>
              <a:t>. </a:t>
            </a:r>
          </a:p>
          <a:p>
            <a:pPr algn="just">
              <a:lnSpc>
                <a:spcPct val="150000"/>
              </a:lnSpc>
            </a:pPr>
            <a:r>
              <a:rPr lang="en-US" sz="2000" dirty="0" smtClean="0">
                <a:latin typeface="Arial" pitchFamily="34" charset="0"/>
                <a:cs typeface="Arial" pitchFamily="34" charset="0"/>
              </a:rPr>
              <a:t>Phase </a:t>
            </a:r>
            <a:r>
              <a:rPr lang="en-US" sz="2000" dirty="0">
                <a:latin typeface="Arial" pitchFamily="34" charset="0"/>
                <a:cs typeface="Arial" pitchFamily="34" charset="0"/>
              </a:rPr>
              <a:t>Angles (</a:t>
            </a:r>
            <a:r>
              <a:rPr lang="en-US" sz="2000" dirty="0" smtClean="0">
                <a:latin typeface="Arial" pitchFamily="34" charset="0"/>
                <a:cs typeface="Arial" pitchFamily="34" charset="0"/>
              </a:rPr>
              <a:t>𝜃</a:t>
            </a:r>
            <a:r>
              <a:rPr lang="el-GR" sz="2000" dirty="0" smtClean="0">
                <a:latin typeface="Arial" pitchFamily="34" charset="0"/>
                <a:cs typeface="Arial" pitchFamily="34" charset="0"/>
              </a:rPr>
              <a:t>): </a:t>
            </a:r>
            <a:r>
              <a:rPr lang="en-US" sz="2000" dirty="0" smtClean="0">
                <a:latin typeface="Arial" pitchFamily="34" charset="0"/>
                <a:cs typeface="Arial" pitchFamily="34" charset="0"/>
              </a:rPr>
              <a:t> Angle </a:t>
            </a:r>
            <a:r>
              <a:rPr lang="en-US" sz="2000" dirty="0">
                <a:latin typeface="Arial" pitchFamily="34" charset="0"/>
                <a:cs typeface="Arial" pitchFamily="34" charset="0"/>
              </a:rPr>
              <a:t>difference between voltages at different buses.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40804538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37398"/>
            <a:ext cx="12002703" cy="5929162"/>
          </a:xfrm>
        </p:spPr>
        <p:txBody>
          <a:bodyPr>
            <a:normAutofit/>
          </a:bodyPr>
          <a:lstStyle/>
          <a:p>
            <a:pPr>
              <a:lnSpc>
                <a:spcPct val="150000"/>
              </a:lnSpc>
            </a:pPr>
            <a:r>
              <a:rPr lang="en-US" sz="2000" dirty="0" smtClean="0">
                <a:latin typeface="Arial" pitchFamily="34" charset="0"/>
                <a:cs typeface="Arial" pitchFamily="34" charset="0"/>
              </a:rPr>
              <a:t>The best way of doing AC power flow is using NR power flow solution</a:t>
            </a:r>
          </a:p>
          <a:p>
            <a:pPr>
              <a:lnSpc>
                <a:spcPct val="150000"/>
              </a:lnSpc>
            </a:pPr>
            <a:r>
              <a:rPr lang="en-US" sz="2000" dirty="0" smtClean="0">
                <a:latin typeface="Arial" pitchFamily="34" charset="0"/>
                <a:cs typeface="Arial" pitchFamily="34" charset="0"/>
              </a:rPr>
              <a:t>N-R </a:t>
            </a:r>
            <a:r>
              <a:rPr lang="en-US" sz="2000" dirty="0">
                <a:latin typeface="Arial" pitchFamily="34" charset="0"/>
                <a:cs typeface="Arial" pitchFamily="34" charset="0"/>
              </a:rPr>
              <a:t>iterative method approximate set of non-linear </a:t>
            </a:r>
            <a:r>
              <a:rPr lang="en-US" sz="2000" dirty="0" smtClean="0">
                <a:latin typeface="Arial" pitchFamily="34" charset="0"/>
                <a:cs typeface="Arial" pitchFamily="34" charset="0"/>
              </a:rPr>
              <a:t>eqns</a:t>
            </a:r>
            <a:r>
              <a:rPr lang="en-US" sz="2000" dirty="0">
                <a:latin typeface="Arial" pitchFamily="34" charset="0"/>
                <a:cs typeface="Arial" pitchFamily="34" charset="0"/>
              </a:rPr>
              <a:t>. to set of linear eqns. using Taylor’s expansion as given </a:t>
            </a:r>
            <a:r>
              <a:rPr lang="en-US" sz="2000" dirty="0" smtClean="0">
                <a:latin typeface="Arial" pitchFamily="34" charset="0"/>
                <a:cs typeface="Arial" pitchFamily="34" charset="0"/>
              </a:rPr>
              <a:t>by, </a:t>
            </a:r>
            <a:r>
              <a:rPr lang="en-US" altLang="en-US" sz="2000" dirty="0" smtClean="0">
                <a:latin typeface="Arial" pitchFamily="34" charset="0"/>
                <a:cs typeface="Arial" pitchFamily="34" charset="0"/>
              </a:rPr>
              <a:t>Let’s </a:t>
            </a:r>
            <a:r>
              <a:rPr lang="en-US" altLang="en-US" sz="2000" dirty="0">
                <a:latin typeface="Arial" pitchFamily="34" charset="0"/>
                <a:cs typeface="Arial" pitchFamily="34" charset="0"/>
              </a:rPr>
              <a:t>consider </a:t>
            </a:r>
            <a:r>
              <a:rPr lang="en-US" altLang="en-US" sz="2000" dirty="0" smtClean="0">
                <a:latin typeface="Arial" pitchFamily="34" charset="0"/>
                <a:cs typeface="Arial" pitchFamily="34" charset="0"/>
              </a:rPr>
              <a:t>two functions:</a:t>
            </a:r>
          </a:p>
          <a:p>
            <a:pPr marL="0" indent="0">
              <a:lnSpc>
                <a:spcPct val="150000"/>
              </a:lnSpc>
              <a:buNone/>
            </a:pPr>
            <a:endParaRPr lang="en-US" sz="2000" dirty="0" smtClean="0">
              <a:latin typeface="Arial" pitchFamily="34" charset="0"/>
              <a:cs typeface="Arial" pitchFamily="34" charset="0"/>
            </a:endParaRPr>
          </a:p>
          <a:p>
            <a:pPr marL="0" indent="0">
              <a:lnSpc>
                <a:spcPct val="150000"/>
              </a:lnSpc>
              <a:buNone/>
            </a:pPr>
            <a:r>
              <a:rPr lang="en-US" sz="2000" dirty="0" smtClean="0">
                <a:latin typeface="Arial" pitchFamily="34" charset="0"/>
                <a:cs typeface="Arial" pitchFamily="34" charset="0"/>
              </a:rPr>
              <a:t>                                                                                                            eqn.(11)</a:t>
            </a:r>
            <a:endParaRPr lang="en-US" sz="2000" dirty="0">
              <a:latin typeface="Arial" pitchFamily="34" charset="0"/>
              <a:cs typeface="Arial" pitchFamily="34" charset="0"/>
            </a:endParaRPr>
          </a:p>
          <a:p>
            <a:pPr>
              <a:lnSpc>
                <a:spcPct val="150000"/>
              </a:lnSpc>
            </a:pPr>
            <a:r>
              <a:rPr lang="en-US" sz="2000" dirty="0">
                <a:latin typeface="Arial" pitchFamily="34" charset="0"/>
                <a:cs typeface="Arial" pitchFamily="34" charset="0"/>
              </a:rPr>
              <a:t>Where, K1 and K2 are </a:t>
            </a:r>
            <a:r>
              <a:rPr lang="en-US" sz="2000" dirty="0" smtClean="0">
                <a:latin typeface="Arial" pitchFamily="34" charset="0"/>
                <a:cs typeface="Arial" pitchFamily="34" charset="0"/>
              </a:rPr>
              <a:t>constants</a:t>
            </a:r>
          </a:p>
          <a:p>
            <a:pPr>
              <a:lnSpc>
                <a:spcPct val="150000"/>
              </a:lnSpc>
            </a:pPr>
            <a:r>
              <a:rPr lang="en-US" sz="2000" dirty="0" smtClean="0">
                <a:latin typeface="Arial" pitchFamily="34" charset="0"/>
                <a:cs typeface="Arial" pitchFamily="34" charset="0"/>
              </a:rPr>
              <a:t>Assume that  </a:t>
            </a:r>
            <a:r>
              <a:rPr lang="en-US" sz="2000" dirty="0">
                <a:latin typeface="Arial" pitchFamily="34" charset="0"/>
                <a:cs typeface="Arial" pitchFamily="34" charset="0"/>
              </a:rPr>
              <a:t>x</a:t>
            </a:r>
            <a:r>
              <a:rPr lang="en-US" sz="2000" baseline="-25000" dirty="0">
                <a:latin typeface="Arial" pitchFamily="34" charset="0"/>
                <a:cs typeface="Arial" pitchFamily="34" charset="0"/>
              </a:rPr>
              <a:t>1(0) </a:t>
            </a:r>
            <a:r>
              <a:rPr lang="en-US" sz="2000" dirty="0">
                <a:latin typeface="Arial" pitchFamily="34" charset="0"/>
                <a:cs typeface="Arial" pitchFamily="34" charset="0"/>
              </a:rPr>
              <a:t>and x</a:t>
            </a:r>
            <a:r>
              <a:rPr lang="en-US" sz="2000" baseline="-25000" dirty="0">
                <a:latin typeface="Arial" pitchFamily="34" charset="0"/>
                <a:cs typeface="Arial" pitchFamily="34" charset="0"/>
              </a:rPr>
              <a:t>2(0) </a:t>
            </a:r>
            <a:r>
              <a:rPr lang="en-US" sz="2000" dirty="0">
                <a:latin typeface="Arial" pitchFamily="34" charset="0"/>
                <a:cs typeface="Arial" pitchFamily="34" charset="0"/>
              </a:rPr>
              <a:t>are estimate solution and </a:t>
            </a:r>
            <a:r>
              <a:rPr lang="en-US" sz="2000" dirty="0" smtClean="0">
                <a:latin typeface="Arial" pitchFamily="34" charset="0"/>
                <a:cs typeface="Arial" pitchFamily="34" charset="0"/>
              </a:rPr>
              <a:t>let’s designate Δx1 </a:t>
            </a:r>
            <a:r>
              <a:rPr lang="en-US" sz="2000" dirty="0">
                <a:latin typeface="Arial" pitchFamily="34" charset="0"/>
                <a:cs typeface="Arial" pitchFamily="34" charset="0"/>
              </a:rPr>
              <a:t>(0) &amp; Δx2 (0) to correct the </a:t>
            </a:r>
            <a:r>
              <a:rPr lang="en-US" sz="2000" dirty="0" smtClean="0">
                <a:latin typeface="Arial" pitchFamily="34" charset="0"/>
                <a:cs typeface="Arial" pitchFamily="34" charset="0"/>
              </a:rPr>
              <a:t>solution.  Then, eqn.(11) can rewritten as:</a:t>
            </a:r>
            <a:endParaRPr lang="en-US" sz="2000" dirty="0">
              <a:latin typeface="Arial" pitchFamily="34" charset="0"/>
              <a:cs typeface="Arial" pitchFamily="34" charset="0"/>
            </a:endParaRPr>
          </a:p>
          <a:p>
            <a:endParaRPr lang="en-US" sz="2000" dirty="0">
              <a:latin typeface="Arial" pitchFamily="34" charset="0"/>
              <a:cs typeface="Arial" pitchFamily="34" charset="0"/>
            </a:endParaRPr>
          </a:p>
          <a:p>
            <a:pPr marL="0" indent="0">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eqn.(12)</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23</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52303061"/>
              </p:ext>
            </p:extLst>
          </p:nvPr>
        </p:nvGraphicFramePr>
        <p:xfrm>
          <a:off x="885526" y="2675824"/>
          <a:ext cx="1540040" cy="729630"/>
        </p:xfrm>
        <a:graphic>
          <a:graphicData uri="http://schemas.openxmlformats.org/presentationml/2006/ole">
            <mc:AlternateContent xmlns:mc="http://schemas.openxmlformats.org/markup-compatibility/2006">
              <mc:Choice xmlns:v="urn:schemas-microsoft-com:vml" Requires="v">
                <p:oleObj spid="_x0000_s233516" name="Equation" r:id="rId3" imgW="939392" imgH="444307" progId="Equation.3">
                  <p:embed/>
                </p:oleObj>
              </mc:Choice>
              <mc:Fallback>
                <p:oleObj name="Equation" r:id="rId3" imgW="939392"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526" y="2675824"/>
                        <a:ext cx="1540040" cy="729630"/>
                      </a:xfrm>
                      <a:prstGeom prst="rect">
                        <a:avLst/>
                      </a:prstGeom>
                      <a:noFill/>
                    </p:spPr>
                  </p:pic>
                </p:oleObj>
              </mc:Fallback>
            </mc:AlternateContent>
          </a:graphicData>
        </a:graphic>
      </p:graphicFrame>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13181107"/>
              </p:ext>
            </p:extLst>
          </p:nvPr>
        </p:nvGraphicFramePr>
        <p:xfrm>
          <a:off x="924024" y="5303519"/>
          <a:ext cx="4636233" cy="904775"/>
        </p:xfrm>
        <a:graphic>
          <a:graphicData uri="http://schemas.openxmlformats.org/presentationml/2006/ole">
            <mc:AlternateContent xmlns:mc="http://schemas.openxmlformats.org/markup-compatibility/2006">
              <mc:Choice xmlns:v="urn:schemas-microsoft-com:vml" Requires="v">
                <p:oleObj spid="_x0000_s233517" name="Equation" r:id="rId5" imgW="2489200" imgH="482600" progId="Equation.3">
                  <p:embed/>
                </p:oleObj>
              </mc:Choice>
              <mc:Fallback>
                <p:oleObj name="Equation" r:id="rId5" imgW="2489200" imgH="4826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4024" y="5303519"/>
                        <a:ext cx="4636233" cy="904775"/>
                      </a:xfrm>
                      <a:prstGeom prst="rect">
                        <a:avLst/>
                      </a:prstGeom>
                      <a:noFill/>
                    </p:spPr>
                  </p:pic>
                </p:oleObj>
              </mc:Fallback>
            </mc:AlternateContent>
          </a:graphicData>
        </a:graphic>
      </p:graphicFrame>
      <p:sp>
        <p:nvSpPr>
          <p:cNvPr id="11"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0732259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379" y="712269"/>
            <a:ext cx="11641221" cy="5612331"/>
          </a:xfrm>
        </p:spPr>
        <p:txBody>
          <a:bodyPr/>
          <a:lstStyle/>
          <a:p>
            <a:pPr marL="0" indent="0" algn="just">
              <a:lnSpc>
                <a:spcPct val="150000"/>
              </a:lnSpc>
              <a:spcBef>
                <a:spcPts val="0"/>
              </a:spcBef>
              <a:buFont typeface="Symbol" pitchFamily="18" charset="2"/>
              <a:buNone/>
              <a:defRPr/>
            </a:pPr>
            <a:r>
              <a:rPr lang="en-US" sz="2000" dirty="0" smtClean="0">
                <a:latin typeface="Arial" pitchFamily="34" charset="0"/>
                <a:cs typeface="Arial" pitchFamily="34" charset="0"/>
              </a:rPr>
              <a:t>The Δx</a:t>
            </a:r>
            <a:r>
              <a:rPr lang="en-US" sz="2000" baseline="-25000" dirty="0" smtClean="0">
                <a:latin typeface="Arial" pitchFamily="34" charset="0"/>
                <a:cs typeface="Arial" pitchFamily="34" charset="0"/>
              </a:rPr>
              <a:t>1(0)</a:t>
            </a:r>
            <a:r>
              <a:rPr lang="en-US" sz="2000" dirty="0" smtClean="0">
                <a:latin typeface="Arial" pitchFamily="34" charset="0"/>
                <a:cs typeface="Arial" pitchFamily="34" charset="0"/>
              </a:rPr>
              <a:t> &amp; Δx</a:t>
            </a:r>
            <a:r>
              <a:rPr lang="en-US" sz="2000" baseline="-25000" dirty="0" smtClean="0">
                <a:latin typeface="Arial" pitchFamily="34" charset="0"/>
                <a:cs typeface="Arial" pitchFamily="34" charset="0"/>
              </a:rPr>
              <a:t>2(0) </a:t>
            </a:r>
            <a:r>
              <a:rPr lang="en-US" sz="2000" dirty="0" smtClean="0">
                <a:latin typeface="Arial" pitchFamily="34" charset="0"/>
                <a:cs typeface="Arial" pitchFamily="34" charset="0"/>
              </a:rPr>
              <a:t>by expanding eqn.(12). in Taylor’s series gives:  </a:t>
            </a:r>
          </a:p>
          <a:p>
            <a:pPr>
              <a:buFont typeface="Wingdings 2" pitchFamily="18" charset="2"/>
              <a:buNone/>
              <a:defRPr/>
            </a:pPr>
            <a:r>
              <a:rPr lang="en-US" sz="2000" dirty="0" smtClean="0">
                <a:latin typeface="Arial" pitchFamily="34" charset="0"/>
                <a:cs typeface="Arial" pitchFamily="34" charset="0"/>
              </a:rPr>
              <a:t>                                                                                                                           eqn.(13)</a:t>
            </a:r>
          </a:p>
          <a:p>
            <a:pPr>
              <a:buFont typeface="Wingdings 2" pitchFamily="18" charset="2"/>
              <a:buNone/>
              <a:defRPr/>
            </a:pPr>
            <a:r>
              <a:rPr lang="en-US" dirty="0" smtClean="0"/>
              <a:t>                       </a:t>
            </a:r>
          </a:p>
          <a:p>
            <a:pPr>
              <a:buFont typeface="Wingdings 2" pitchFamily="18" charset="2"/>
              <a:buNone/>
              <a:defRPr/>
            </a:pPr>
            <a:endParaRPr lang="en-US" dirty="0" smtClean="0"/>
          </a:p>
          <a:p>
            <a:pPr>
              <a:defRPr/>
            </a:pPr>
            <a:r>
              <a:rPr lang="en-US" sz="2000" dirty="0" smtClean="0">
                <a:latin typeface="Arial" pitchFamily="34" charset="0"/>
                <a:cs typeface="Arial" pitchFamily="34" charset="0"/>
              </a:rPr>
              <a:t> Then, its partial derivatives for first order only taken and rewritten as;</a:t>
            </a:r>
          </a:p>
          <a:p>
            <a:pPr>
              <a:defRPr/>
            </a:pPr>
            <a:endParaRPr lang="en-US" sz="2000" dirty="0">
              <a:latin typeface="Arial" pitchFamily="34" charset="0"/>
              <a:cs typeface="Arial" pitchFamily="34" charset="0"/>
            </a:endParaRPr>
          </a:p>
          <a:p>
            <a:pPr marL="0" indent="0">
              <a:buNone/>
              <a:defRPr/>
            </a:pPr>
            <a:r>
              <a:rPr lang="en-US" sz="2000" dirty="0" smtClean="0">
                <a:latin typeface="Arial" pitchFamily="34" charset="0"/>
                <a:cs typeface="Arial" pitchFamily="34" charset="0"/>
              </a:rPr>
              <a:t>                                                                                                                               eqn.(14)</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1989" name="Object 2"/>
          <p:cNvGraphicFramePr>
            <a:graphicFrameLocks noChangeAspect="1"/>
          </p:cNvGraphicFramePr>
          <p:nvPr>
            <p:extLst>
              <p:ext uri="{D42A27DB-BD31-4B8C-83A1-F6EECF244321}">
                <p14:modId xmlns:p14="http://schemas.microsoft.com/office/powerpoint/2010/main" val="4129227008"/>
              </p:ext>
            </p:extLst>
          </p:nvPr>
        </p:nvGraphicFramePr>
        <p:xfrm>
          <a:off x="1414913" y="1271777"/>
          <a:ext cx="6239975" cy="1346295"/>
        </p:xfrm>
        <a:graphic>
          <a:graphicData uri="http://schemas.openxmlformats.org/presentationml/2006/ole">
            <mc:AlternateContent xmlns:mc="http://schemas.openxmlformats.org/markup-compatibility/2006">
              <mc:Choice xmlns:v="urn:schemas-microsoft-com:vml" Requires="v">
                <p:oleObj spid="_x0000_s234538" name="Equation" r:id="rId3" imgW="4152900" imgH="1092200" progId="Equation.DSMT4">
                  <p:embed/>
                </p:oleObj>
              </mc:Choice>
              <mc:Fallback>
                <p:oleObj name="Equation" r:id="rId3" imgW="4152900" imgH="10922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4913" y="1271777"/>
                        <a:ext cx="6239975" cy="1346295"/>
                      </a:xfrm>
                      <a:prstGeom prst="rect">
                        <a:avLst/>
                      </a:prstGeom>
                      <a:noFill/>
                      <a:ln>
                        <a:noFill/>
                      </a:ln>
                      <a:effectLst/>
                      <a:extLst/>
                    </p:spPr>
                  </p:pic>
                </p:oleObj>
              </mc:Fallback>
            </mc:AlternateContent>
          </a:graphicData>
        </a:graphic>
      </p:graphicFrame>
      <p:graphicFrame>
        <p:nvGraphicFramePr>
          <p:cNvPr id="41990" name="Object 3"/>
          <p:cNvGraphicFramePr>
            <a:graphicFrameLocks noChangeAspect="1"/>
          </p:cNvGraphicFramePr>
          <p:nvPr>
            <p:extLst>
              <p:ext uri="{D42A27DB-BD31-4B8C-83A1-F6EECF244321}">
                <p14:modId xmlns:p14="http://schemas.microsoft.com/office/powerpoint/2010/main" val="1447296284"/>
              </p:ext>
            </p:extLst>
          </p:nvPr>
        </p:nvGraphicFramePr>
        <p:xfrm>
          <a:off x="1168935" y="3254943"/>
          <a:ext cx="6017572" cy="1692442"/>
        </p:xfrm>
        <a:graphic>
          <a:graphicData uri="http://schemas.openxmlformats.org/presentationml/2006/ole">
            <mc:AlternateContent xmlns:mc="http://schemas.openxmlformats.org/markup-compatibility/2006">
              <mc:Choice xmlns:v="urn:schemas-microsoft-com:vml" Requires="v">
                <p:oleObj spid="_x0000_s234539" name="Equation" r:id="rId5" imgW="2705100" imgH="1092200" progId="Equation.DSMT4">
                  <p:embed/>
                </p:oleObj>
              </mc:Choice>
              <mc:Fallback>
                <p:oleObj name="Equation" r:id="rId5" imgW="2705100" imgH="10922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8935" y="3254943"/>
                        <a:ext cx="6017572" cy="1692442"/>
                      </a:xfrm>
                      <a:prstGeom prst="rect">
                        <a:avLst/>
                      </a:prstGeom>
                      <a:noFill/>
                      <a:ln>
                        <a:noFill/>
                      </a:ln>
                      <a:effectLst/>
                      <a:extLst/>
                    </p:spPr>
                  </p:pic>
                </p:oleObj>
              </mc:Fallback>
            </mc:AlternateContent>
          </a:graphicData>
        </a:graphic>
      </p:graphicFrame>
      <p:sp>
        <p:nvSpPr>
          <p:cNvPr id="4199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FC25D059-7E2F-4062-A706-F7E1D24CC372}" type="slidenum">
              <a:rPr lang="en-US" altLang="en-US" smtClean="0"/>
              <a:pPr/>
              <a:t>24</a:t>
            </a:fld>
            <a:endParaRPr lang="en-US" altLang="en-US" dirty="0" smtClean="0"/>
          </a:p>
        </p:txBody>
      </p:sp>
      <p:sp>
        <p:nvSpPr>
          <p:cNvPr id="10"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7345422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2"/>
          <p:cNvSpPr>
            <a:spLocks noGrp="1"/>
          </p:cNvSpPr>
          <p:nvPr>
            <p:ph idx="1"/>
          </p:nvPr>
        </p:nvSpPr>
        <p:spPr>
          <a:xfrm>
            <a:off x="203200" y="1066800"/>
            <a:ext cx="11582400" cy="5638800"/>
          </a:xfrm>
        </p:spPr>
        <p:txBody>
          <a:bodyPr>
            <a:normAutofit/>
          </a:bodyPr>
          <a:lstStyle/>
          <a:p>
            <a:pPr>
              <a:buFont typeface="Wingdings 2" pitchFamily="18" charset="2"/>
              <a:buNone/>
            </a:pPr>
            <a:r>
              <a:rPr lang="en-US" altLang="en-US" sz="2000" dirty="0" smtClean="0">
                <a:latin typeface="Arial" pitchFamily="34" charset="0"/>
                <a:cs typeface="Arial" pitchFamily="34" charset="0"/>
              </a:rPr>
              <a:t>Equation 14 can be rewritten as:</a:t>
            </a:r>
          </a:p>
          <a:p>
            <a:pPr>
              <a:buFont typeface="Wingdings 2" pitchFamily="18" charset="2"/>
              <a:buNone/>
            </a:pPr>
            <a:r>
              <a:rPr lang="en-US" altLang="en-US" sz="2000" dirty="0" smtClean="0">
                <a:latin typeface="Arial" pitchFamily="34" charset="0"/>
                <a:cs typeface="Arial" pitchFamily="34" charset="0"/>
              </a:rPr>
              <a:t>                                                                                                                   eqn.(15)</a:t>
            </a:r>
          </a:p>
          <a:p>
            <a:pPr algn="just">
              <a:lnSpc>
                <a:spcPct val="150000"/>
              </a:lnSpc>
              <a:buFont typeface="Wingdings 2" pitchFamily="18" charset="2"/>
              <a:buNone/>
            </a:pPr>
            <a:r>
              <a:rPr lang="en-US" altLang="en-US" sz="2000" dirty="0" smtClean="0">
                <a:latin typeface="Arial" pitchFamily="34" charset="0"/>
                <a:cs typeface="Arial" pitchFamily="34" charset="0"/>
              </a:rPr>
              <a:t>Where, </a:t>
            </a:r>
            <a:r>
              <a:rPr lang="en-US" altLang="en-US" sz="2000" b="1" dirty="0" smtClean="0">
                <a:latin typeface="Arial" pitchFamily="34" charset="0"/>
                <a:cs typeface="Arial" pitchFamily="34" charset="0"/>
              </a:rPr>
              <a:t>J</a:t>
            </a:r>
            <a:r>
              <a:rPr lang="en-US" altLang="en-US" sz="2000" b="1" baseline="30000" dirty="0" smtClean="0">
                <a:latin typeface="Arial" pitchFamily="34" charset="0"/>
                <a:cs typeface="Arial" pitchFamily="34" charset="0"/>
              </a:rPr>
              <a:t>(0)</a:t>
            </a:r>
            <a:r>
              <a:rPr lang="en-US" altLang="en-US" sz="2000" dirty="0" smtClean="0">
                <a:latin typeface="Arial" pitchFamily="34" charset="0"/>
                <a:cs typeface="Arial" pitchFamily="34" charset="0"/>
              </a:rPr>
              <a:t> is called Jacobean of initial estimate and by finding it we can determine Δx</a:t>
            </a:r>
            <a:r>
              <a:rPr lang="en-US" altLang="en-US" sz="2000" baseline="-25000" dirty="0" smtClean="0">
                <a:latin typeface="Arial" pitchFamily="34" charset="0"/>
                <a:cs typeface="Arial" pitchFamily="34" charset="0"/>
              </a:rPr>
              <a:t>1(0) </a:t>
            </a:r>
            <a:r>
              <a:rPr lang="en-US" altLang="en-US" sz="2000" dirty="0" smtClean="0">
                <a:latin typeface="Arial" pitchFamily="34" charset="0"/>
                <a:cs typeface="Arial" pitchFamily="34" charset="0"/>
              </a:rPr>
              <a:t>&amp; Δx</a:t>
            </a:r>
            <a:r>
              <a:rPr lang="en-US" altLang="en-US" sz="2000" baseline="-25000" dirty="0" smtClean="0">
                <a:latin typeface="Arial" pitchFamily="34" charset="0"/>
                <a:cs typeface="Arial" pitchFamily="34" charset="0"/>
              </a:rPr>
              <a:t>2(0). </a:t>
            </a:r>
            <a:r>
              <a:rPr lang="en-US" altLang="en-US" sz="2000" dirty="0" smtClean="0">
                <a:latin typeface="Arial" pitchFamily="34" charset="0"/>
                <a:cs typeface="Arial" pitchFamily="34" charset="0"/>
              </a:rPr>
              <a:t>By correcting the  initial estimate we have;</a:t>
            </a:r>
          </a:p>
          <a:p>
            <a:pPr>
              <a:buFont typeface="Wingdings 2" pitchFamily="18" charset="2"/>
              <a:buNone/>
            </a:pPr>
            <a:r>
              <a:rPr lang="en-US" altLang="en-US" sz="2000" dirty="0" smtClean="0">
                <a:latin typeface="Arial" pitchFamily="34" charset="0"/>
                <a:cs typeface="Arial" pitchFamily="34" charset="0"/>
              </a:rPr>
              <a:t>                                                                                                                 eqn.(16)</a:t>
            </a:r>
          </a:p>
          <a:p>
            <a:pPr>
              <a:buFont typeface="Wingdings 2" pitchFamily="18" charset="2"/>
              <a:buNone/>
            </a:pPr>
            <a:endParaRPr lang="en-US" altLang="en-US" sz="2400" dirty="0" smtClean="0">
              <a:solidFill>
                <a:srgbClr val="0066FF"/>
              </a:solidFill>
              <a:sym typeface="Symbol" pitchFamily="18" charset="2"/>
            </a:endParaRPr>
          </a:p>
          <a:p>
            <a:pPr>
              <a:buFont typeface="Wingdings 2" pitchFamily="18" charset="2"/>
              <a:buNone/>
            </a:pPr>
            <a:r>
              <a:rPr lang="en-US" altLang="en-US" sz="2000" dirty="0" smtClean="0">
                <a:latin typeface="Arial" pitchFamily="34" charset="0"/>
                <a:cs typeface="Arial" pitchFamily="34" charset="0"/>
                <a:sym typeface="Symbol" pitchFamily="18" charset="2"/>
              </a:rPr>
              <a:t> Then, repeat the process until the correction is small</a:t>
            </a:r>
          </a:p>
          <a:p>
            <a:pPr>
              <a:buFont typeface="Wingdings" pitchFamily="2" charset="2"/>
              <a:buChar char="v"/>
            </a:pPr>
            <a:r>
              <a:rPr lang="en-US" altLang="en-US" sz="2000" dirty="0" smtClean="0">
                <a:latin typeface="Arial" pitchFamily="34" charset="0"/>
                <a:cs typeface="Arial" pitchFamily="34" charset="0"/>
              </a:rPr>
              <a:t>To use the above discussion for power flow problem, choose</a:t>
            </a:r>
            <a:r>
              <a:rPr lang="en-US" altLang="en-US" sz="2000" dirty="0" smtClean="0">
                <a:solidFill>
                  <a:srgbClr val="FF0066"/>
                </a:solidFill>
                <a:latin typeface="Arial" pitchFamily="34" charset="0"/>
                <a:cs typeface="Arial" pitchFamily="34" charset="0"/>
              </a:rPr>
              <a:t> </a:t>
            </a:r>
            <a:r>
              <a:rPr lang="en-US" altLang="en-US" sz="2000" dirty="0" smtClean="0">
                <a:latin typeface="Arial" pitchFamily="34" charset="0"/>
                <a:cs typeface="Arial" pitchFamily="34" charset="0"/>
              </a:rPr>
              <a:t>polar coordinate as designated as: </a:t>
            </a:r>
          </a:p>
          <a:p>
            <a:pPr>
              <a:buFont typeface="Wingdings" pitchFamily="2" charset="2"/>
              <a:buChar char="v"/>
            </a:pPr>
            <a:endParaRPr lang="en-US" altLang="en-US" sz="2400" dirty="0" smtClean="0">
              <a:latin typeface="Times New Roman" pitchFamily="18" charset="0"/>
              <a:cs typeface="Times New Roman" pitchFamily="18" charset="0"/>
            </a:endParaRPr>
          </a:p>
          <a:p>
            <a:pPr marL="0" indent="0">
              <a:buNone/>
            </a:pPr>
            <a:r>
              <a:rPr lang="en-US" altLang="en-US" sz="2000" dirty="0" smtClean="0">
                <a:latin typeface="Arial" pitchFamily="34" charset="0"/>
                <a:cs typeface="Arial" pitchFamily="34" charset="0"/>
              </a:rPr>
              <a:t>                                                                                                                 eqn.(17)</a:t>
            </a:r>
          </a:p>
          <a:p>
            <a:pPr>
              <a:buFont typeface="Wingdings 2" pitchFamily="18" charset="2"/>
              <a:buNone/>
            </a:pPr>
            <a:endParaRPr lang="en-US" altLang="en-US" sz="2400" dirty="0" smtClean="0">
              <a:latin typeface="Times New Roman" pitchFamily="18" charset="0"/>
              <a:cs typeface="Times New Roman" pitchFamily="18" charset="0"/>
            </a:endParaRPr>
          </a:p>
          <a:p>
            <a:pPr>
              <a:buFont typeface="Wingdings 2" pitchFamily="18" charset="2"/>
              <a:buNone/>
            </a:pPr>
            <a:endParaRPr lang="en-US" altLang="en-US" dirty="0" smtClean="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3013" name="Object 2"/>
          <p:cNvGraphicFramePr>
            <a:graphicFrameLocks noChangeAspect="1"/>
          </p:cNvGraphicFramePr>
          <p:nvPr>
            <p:extLst>
              <p:ext uri="{D42A27DB-BD31-4B8C-83A1-F6EECF244321}">
                <p14:modId xmlns:p14="http://schemas.microsoft.com/office/powerpoint/2010/main" val="2475994291"/>
              </p:ext>
            </p:extLst>
          </p:nvPr>
        </p:nvGraphicFramePr>
        <p:xfrm>
          <a:off x="4122821" y="1258504"/>
          <a:ext cx="2844800" cy="685800"/>
        </p:xfrm>
        <a:graphic>
          <a:graphicData uri="http://schemas.openxmlformats.org/presentationml/2006/ole">
            <mc:AlternateContent xmlns:mc="http://schemas.openxmlformats.org/markup-compatibility/2006">
              <mc:Choice xmlns:v="urn:schemas-microsoft-com:vml" Requires="v">
                <p:oleObj spid="_x0000_s235627" name="Equation" r:id="rId3" imgW="1206500" imgH="482600" progId="Equation.DSMT4">
                  <p:embed/>
                </p:oleObj>
              </mc:Choice>
              <mc:Fallback>
                <p:oleObj name="Equation" r:id="rId3" imgW="1206500" imgH="4826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2821" y="1258504"/>
                        <a:ext cx="28448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3014" name="Object 3"/>
          <p:cNvGraphicFramePr>
            <a:graphicFrameLocks noChangeAspect="1"/>
          </p:cNvGraphicFramePr>
          <p:nvPr>
            <p:extLst>
              <p:ext uri="{D42A27DB-BD31-4B8C-83A1-F6EECF244321}">
                <p14:modId xmlns:p14="http://schemas.microsoft.com/office/powerpoint/2010/main" val="2787182833"/>
              </p:ext>
            </p:extLst>
          </p:nvPr>
        </p:nvGraphicFramePr>
        <p:xfrm>
          <a:off x="2049111" y="2867527"/>
          <a:ext cx="2725019" cy="990916"/>
        </p:xfrm>
        <a:graphic>
          <a:graphicData uri="http://schemas.openxmlformats.org/presentationml/2006/ole">
            <mc:AlternateContent xmlns:mc="http://schemas.openxmlformats.org/markup-compatibility/2006">
              <mc:Choice xmlns:v="urn:schemas-microsoft-com:vml" Requires="v">
                <p:oleObj spid="_x0000_s235628" name="Equation" r:id="rId5" imgW="1117600" imgH="711200" progId="Equation.DSMT4">
                  <p:embed/>
                </p:oleObj>
              </mc:Choice>
              <mc:Fallback>
                <p:oleObj name="Equation" r:id="rId5" imgW="1117600" imgH="7112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9111" y="2867527"/>
                        <a:ext cx="2725019" cy="990916"/>
                      </a:xfrm>
                      <a:prstGeom prst="rect">
                        <a:avLst/>
                      </a:prstGeom>
                      <a:noFill/>
                      <a:ln>
                        <a:noFill/>
                      </a:ln>
                      <a:effectLst/>
                      <a:extLst/>
                    </p:spPr>
                  </p:pic>
                </p:oleObj>
              </mc:Fallback>
            </mc:AlternateContent>
          </a:graphicData>
        </a:graphic>
      </p:graphicFrame>
      <p:graphicFrame>
        <p:nvGraphicFramePr>
          <p:cNvPr id="43015" name="Object 4"/>
          <p:cNvGraphicFramePr>
            <a:graphicFrameLocks noChangeAspect="1"/>
          </p:cNvGraphicFramePr>
          <p:nvPr>
            <p:extLst>
              <p:ext uri="{D42A27DB-BD31-4B8C-83A1-F6EECF244321}">
                <p14:modId xmlns:p14="http://schemas.microsoft.com/office/powerpoint/2010/main" val="1968886031"/>
              </p:ext>
            </p:extLst>
          </p:nvPr>
        </p:nvGraphicFramePr>
        <p:xfrm>
          <a:off x="1672657" y="4573604"/>
          <a:ext cx="1625600" cy="533400"/>
        </p:xfrm>
        <a:graphic>
          <a:graphicData uri="http://schemas.openxmlformats.org/presentationml/2006/ole">
            <mc:AlternateContent xmlns:mc="http://schemas.openxmlformats.org/markup-compatibility/2006">
              <mc:Choice xmlns:v="urn:schemas-microsoft-com:vml" Requires="v">
                <p:oleObj spid="_x0000_s235629" name="Equation" r:id="rId7" imgW="799753" imgH="330057" progId="Equation.DSMT4">
                  <p:embed/>
                </p:oleObj>
              </mc:Choice>
              <mc:Fallback>
                <p:oleObj name="Equation" r:id="rId7" imgW="799753" imgH="330057"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2657" y="4573604"/>
                        <a:ext cx="16256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3016" name="Object 5"/>
          <p:cNvGraphicFramePr>
            <a:graphicFrameLocks noChangeAspect="1"/>
          </p:cNvGraphicFramePr>
          <p:nvPr>
            <p:extLst>
              <p:ext uri="{D42A27DB-BD31-4B8C-83A1-F6EECF244321}">
                <p14:modId xmlns:p14="http://schemas.microsoft.com/office/powerpoint/2010/main" val="3440311517"/>
              </p:ext>
            </p:extLst>
          </p:nvPr>
        </p:nvGraphicFramePr>
        <p:xfrm>
          <a:off x="1678005" y="5217695"/>
          <a:ext cx="1727200" cy="533400"/>
        </p:xfrm>
        <a:graphic>
          <a:graphicData uri="http://schemas.openxmlformats.org/presentationml/2006/ole">
            <mc:AlternateContent xmlns:mc="http://schemas.openxmlformats.org/markup-compatibility/2006">
              <mc:Choice xmlns:v="urn:schemas-microsoft-com:vml" Requires="v">
                <p:oleObj spid="_x0000_s235630" name="Equation" r:id="rId9" imgW="825142" imgH="406224" progId="Equation.DSMT4">
                  <p:embed/>
                </p:oleObj>
              </mc:Choice>
              <mc:Fallback>
                <p:oleObj name="Equation" r:id="rId9" imgW="825142" imgH="406224"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78005" y="5217695"/>
                        <a:ext cx="17272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3017" name="Object 6"/>
          <p:cNvGraphicFramePr>
            <a:graphicFrameLocks noChangeAspect="1"/>
          </p:cNvGraphicFramePr>
          <p:nvPr>
            <p:extLst>
              <p:ext uri="{D42A27DB-BD31-4B8C-83A1-F6EECF244321}">
                <p14:modId xmlns:p14="http://schemas.microsoft.com/office/powerpoint/2010/main" val="1650804754"/>
              </p:ext>
            </p:extLst>
          </p:nvPr>
        </p:nvGraphicFramePr>
        <p:xfrm>
          <a:off x="1529347" y="5633987"/>
          <a:ext cx="2844800" cy="711200"/>
        </p:xfrm>
        <a:graphic>
          <a:graphicData uri="http://schemas.openxmlformats.org/presentationml/2006/ole">
            <mc:AlternateContent xmlns:mc="http://schemas.openxmlformats.org/markup-compatibility/2006">
              <mc:Choice xmlns:v="urn:schemas-microsoft-com:vml" Requires="v">
                <p:oleObj spid="_x0000_s235631" name="Equation" r:id="rId11" imgW="914003" imgH="406224" progId="Equation.DSMT4">
                  <p:embed/>
                </p:oleObj>
              </mc:Choice>
              <mc:Fallback>
                <p:oleObj name="Equation" r:id="rId11" imgW="914003" imgH="406224"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9347" y="5633987"/>
                        <a:ext cx="2844800" cy="71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302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DEBB1AD1-D2A6-4B41-A343-F56397209521}" type="slidenum">
              <a:rPr lang="en-US" altLang="en-US" smtClean="0"/>
              <a:pPr/>
              <a:t>25</a:t>
            </a:fld>
            <a:endParaRPr lang="en-US" altLang="en-US" dirty="0" smtClean="0"/>
          </a:p>
        </p:txBody>
      </p:sp>
      <p:sp>
        <p:nvSpPr>
          <p:cNvPr id="16"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2558324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Content Placeholder 2"/>
          <p:cNvSpPr>
            <a:spLocks noGrp="1"/>
          </p:cNvSpPr>
          <p:nvPr>
            <p:ph idx="1"/>
          </p:nvPr>
        </p:nvSpPr>
        <p:spPr>
          <a:xfrm>
            <a:off x="304800" y="838200"/>
            <a:ext cx="11480800" cy="6019800"/>
          </a:xfrm>
        </p:spPr>
        <p:txBody>
          <a:bodyPr/>
          <a:lstStyle/>
          <a:p>
            <a:pPr>
              <a:buFont typeface="Wingdings 2" pitchFamily="18" charset="2"/>
              <a:buNone/>
            </a:pPr>
            <a:r>
              <a:rPr lang="en-US" altLang="en-US" sz="2000" dirty="0" smtClean="0">
                <a:latin typeface="Arial" pitchFamily="34" charset="0"/>
                <a:cs typeface="Arial" pitchFamily="34" charset="0"/>
              </a:rPr>
              <a:t>From this;</a:t>
            </a:r>
          </a:p>
          <a:p>
            <a:pPr>
              <a:buFont typeface="Wingdings 2" pitchFamily="18" charset="2"/>
              <a:buNone/>
            </a:pPr>
            <a:endParaRPr lang="en-US" altLang="en-US" sz="2000" dirty="0" smtClean="0">
              <a:latin typeface="Arial" pitchFamily="34" charset="0"/>
              <a:cs typeface="Arial" pitchFamily="34" charset="0"/>
            </a:endParaRPr>
          </a:p>
          <a:p>
            <a:pPr>
              <a:buFont typeface="Wingdings 2" pitchFamily="18" charset="2"/>
              <a:buNone/>
            </a:pPr>
            <a:r>
              <a:rPr lang="en-US" altLang="en-US" sz="3200" dirty="0" smtClean="0">
                <a:latin typeface="Arial" pitchFamily="34" charset="0"/>
                <a:cs typeface="Arial" pitchFamily="34" charset="0"/>
              </a:rPr>
              <a:t>                                                                               </a:t>
            </a:r>
            <a:r>
              <a:rPr lang="en-US" altLang="en-US" sz="2000" dirty="0" smtClean="0">
                <a:latin typeface="Arial" pitchFamily="34" charset="0"/>
                <a:cs typeface="Arial" pitchFamily="34" charset="0"/>
              </a:rPr>
              <a:t>eqn.(18)</a:t>
            </a:r>
          </a:p>
          <a:p>
            <a:pPr marL="0" indent="0" algn="just">
              <a:buNone/>
            </a:pPr>
            <a:r>
              <a:rPr lang="en-US" altLang="en-US" sz="2000" b="1" dirty="0" smtClean="0">
                <a:latin typeface="Arial" pitchFamily="34" charset="0"/>
                <a:cs typeface="Arial" pitchFamily="34" charset="0"/>
              </a:rPr>
              <a:t>J</a:t>
            </a:r>
            <a:r>
              <a:rPr lang="en-US" altLang="en-US" sz="2000" b="1" baseline="30000" dirty="0" smtClean="0">
                <a:latin typeface="Arial" pitchFamily="34" charset="0"/>
                <a:cs typeface="Arial" pitchFamily="34" charset="0"/>
              </a:rPr>
              <a:t>(i) </a:t>
            </a:r>
            <a:r>
              <a:rPr lang="en-US" altLang="en-US" sz="2000" dirty="0" smtClean="0">
                <a:latin typeface="Arial" pitchFamily="34" charset="0"/>
                <a:cs typeface="Arial" pitchFamily="34" charset="0"/>
              </a:rPr>
              <a:t>consists of the partial derivatives of P &amp; Q with respect to  each variables(voltage and  its angle )</a:t>
            </a:r>
          </a:p>
          <a:p>
            <a:r>
              <a:rPr lang="en-US" altLang="en-US" sz="2000" dirty="0" smtClean="0">
                <a:latin typeface="Arial" pitchFamily="34" charset="0"/>
                <a:cs typeface="Arial" pitchFamily="34" charset="0"/>
              </a:rPr>
              <a:t>For 3 bus system if bus 1 is swing, matrix eqns. for each iteration is </a:t>
            </a:r>
          </a:p>
          <a:p>
            <a:pPr>
              <a:buFont typeface="Wingdings 2" pitchFamily="18" charset="2"/>
              <a:buNone/>
            </a:pPr>
            <a:endParaRPr lang="en-US" altLang="en-US" sz="2400" dirty="0" smtClean="0">
              <a:latin typeface="Times New Roman" pitchFamily="18" charset="0"/>
              <a:cs typeface="Times New Roman" pitchFamily="18" charset="0"/>
            </a:endParaRPr>
          </a:p>
          <a:p>
            <a:pPr>
              <a:buFont typeface="Wingdings 2" pitchFamily="18" charset="2"/>
              <a:buNone/>
            </a:pPr>
            <a:r>
              <a:rPr lang="en-US" altLang="en-US" dirty="0" smtClean="0"/>
              <a:t>                                                                              </a:t>
            </a:r>
            <a:r>
              <a:rPr lang="en-US" altLang="en-US" sz="2000" dirty="0" smtClean="0">
                <a:latin typeface="Arial" pitchFamily="34" charset="0"/>
                <a:cs typeface="Arial" pitchFamily="34" charset="0"/>
              </a:rPr>
              <a:t>eqn.(19)</a:t>
            </a:r>
            <a:endParaRPr lang="en-US" altLang="en-US"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4037" name="Object 2"/>
          <p:cNvGraphicFramePr>
            <a:graphicFrameLocks noChangeAspect="1"/>
          </p:cNvGraphicFramePr>
          <p:nvPr>
            <p:extLst>
              <p:ext uri="{D42A27DB-BD31-4B8C-83A1-F6EECF244321}">
                <p14:modId xmlns:p14="http://schemas.microsoft.com/office/powerpoint/2010/main" val="632188396"/>
              </p:ext>
            </p:extLst>
          </p:nvPr>
        </p:nvGraphicFramePr>
        <p:xfrm>
          <a:off x="2844800" y="701039"/>
          <a:ext cx="5588000" cy="838200"/>
        </p:xfrm>
        <a:graphic>
          <a:graphicData uri="http://schemas.openxmlformats.org/presentationml/2006/ole">
            <mc:AlternateContent xmlns:mc="http://schemas.openxmlformats.org/markup-compatibility/2006">
              <mc:Choice xmlns:v="urn:schemas-microsoft-com:vml" Requires="v">
                <p:oleObj spid="_x0000_s236606" name="Equation" r:id="rId3" imgW="2235200" imgH="508000" progId="Equation.DSMT4">
                  <p:embed/>
                </p:oleObj>
              </mc:Choice>
              <mc:Fallback>
                <p:oleObj name="Equation" r:id="rId3" imgW="2235200" imgH="5080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4800" y="701039"/>
                        <a:ext cx="55880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4038" name="Object 3"/>
          <p:cNvGraphicFramePr>
            <a:graphicFrameLocks noChangeAspect="1"/>
          </p:cNvGraphicFramePr>
          <p:nvPr>
            <p:extLst>
              <p:ext uri="{D42A27DB-BD31-4B8C-83A1-F6EECF244321}">
                <p14:modId xmlns:p14="http://schemas.microsoft.com/office/powerpoint/2010/main" val="4091203739"/>
              </p:ext>
            </p:extLst>
          </p:nvPr>
        </p:nvGraphicFramePr>
        <p:xfrm>
          <a:off x="2946400" y="1453414"/>
          <a:ext cx="5283200" cy="762000"/>
        </p:xfrm>
        <a:graphic>
          <a:graphicData uri="http://schemas.openxmlformats.org/presentationml/2006/ole">
            <mc:AlternateContent xmlns:mc="http://schemas.openxmlformats.org/markup-compatibility/2006">
              <mc:Choice xmlns:v="urn:schemas-microsoft-com:vml" Requires="v">
                <p:oleObj spid="_x0000_s236607" name="Equation" r:id="rId5" imgW="2336800" imgH="508000" progId="Equation.DSMT4">
                  <p:embed/>
                </p:oleObj>
              </mc:Choice>
              <mc:Fallback>
                <p:oleObj name="Equation" r:id="rId5" imgW="2336800" imgH="5080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46400" y="1453414"/>
                        <a:ext cx="52832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4039" name="Object 4"/>
          <p:cNvGraphicFramePr>
            <a:graphicFrameLocks noChangeAspect="1"/>
          </p:cNvGraphicFramePr>
          <p:nvPr>
            <p:extLst>
              <p:ext uri="{D42A27DB-BD31-4B8C-83A1-F6EECF244321}">
                <p14:modId xmlns:p14="http://schemas.microsoft.com/office/powerpoint/2010/main" val="3141694062"/>
              </p:ext>
            </p:extLst>
          </p:nvPr>
        </p:nvGraphicFramePr>
        <p:xfrm>
          <a:off x="2489181" y="3145943"/>
          <a:ext cx="6908800" cy="2932497"/>
        </p:xfrm>
        <a:graphic>
          <a:graphicData uri="http://schemas.openxmlformats.org/presentationml/2006/ole">
            <mc:AlternateContent xmlns:mc="http://schemas.openxmlformats.org/markup-compatibility/2006">
              <mc:Choice xmlns:v="urn:schemas-microsoft-com:vml" Requires="v">
                <p:oleObj spid="_x0000_s236608" name="Equation" r:id="rId7" imgW="2946400" imgH="2413000" progId="Equation.DSMT4">
                  <p:embed/>
                </p:oleObj>
              </mc:Choice>
              <mc:Fallback>
                <p:oleObj name="Equation" r:id="rId7" imgW="2946400" imgH="24130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89181" y="3145943"/>
                        <a:ext cx="6908800" cy="2932497"/>
                      </a:xfrm>
                      <a:prstGeom prst="rect">
                        <a:avLst/>
                      </a:prstGeom>
                      <a:noFill/>
                      <a:ln>
                        <a:noFill/>
                      </a:ln>
                      <a:effectLst/>
                      <a:extLst/>
                    </p:spPr>
                  </p:pic>
                </p:oleObj>
              </mc:Fallback>
            </mc:AlternateContent>
          </a:graphicData>
        </a:graphic>
      </p:graphicFrame>
      <p:cxnSp>
        <p:nvCxnSpPr>
          <p:cNvPr id="9" name="Straight Arrow Connector 8"/>
          <p:cNvCxnSpPr/>
          <p:nvPr/>
        </p:nvCxnSpPr>
        <p:spPr>
          <a:xfrm rot="5400000">
            <a:off x="3213101" y="3923772"/>
            <a:ext cx="76200" cy="423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4510238" y="4559804"/>
            <a:ext cx="2590800" cy="101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121751" y="4609015"/>
            <a:ext cx="38608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10800000" flipV="1">
            <a:off x="7213600" y="3715293"/>
            <a:ext cx="1930400"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2489200" y="3372393"/>
            <a:ext cx="2032000" cy="685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1371600" y="5460733"/>
            <a:ext cx="3149600"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10800000">
            <a:off x="7400223" y="5305868"/>
            <a:ext cx="29464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047" name="TextBox 30"/>
          <p:cNvSpPr txBox="1">
            <a:spLocks noChangeArrowheads="1"/>
          </p:cNvSpPr>
          <p:nvPr/>
        </p:nvSpPr>
        <p:spPr bwMode="auto">
          <a:xfrm>
            <a:off x="4429760" y="3777455"/>
            <a:ext cx="60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FF0000"/>
                </a:solidFill>
              </a:rPr>
              <a:t>J1</a:t>
            </a:r>
          </a:p>
        </p:txBody>
      </p:sp>
      <p:sp>
        <p:nvSpPr>
          <p:cNvPr id="44048" name="TextBox 34"/>
          <p:cNvSpPr txBox="1">
            <a:spLocks noChangeArrowheads="1"/>
          </p:cNvSpPr>
          <p:nvPr/>
        </p:nvSpPr>
        <p:spPr bwMode="auto">
          <a:xfrm>
            <a:off x="6954252" y="4036906"/>
            <a:ext cx="71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FF0000"/>
                </a:solidFill>
              </a:rPr>
              <a:t>J2</a:t>
            </a:r>
          </a:p>
        </p:txBody>
      </p:sp>
      <p:sp>
        <p:nvSpPr>
          <p:cNvPr id="44049" name="TextBox 35"/>
          <p:cNvSpPr txBox="1">
            <a:spLocks noChangeArrowheads="1"/>
          </p:cNvSpPr>
          <p:nvPr/>
        </p:nvSpPr>
        <p:spPr bwMode="auto">
          <a:xfrm>
            <a:off x="4724400" y="5182285"/>
            <a:ext cx="812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FF0000"/>
                </a:solidFill>
              </a:rPr>
              <a:t>J3</a:t>
            </a:r>
          </a:p>
        </p:txBody>
      </p:sp>
      <p:sp>
        <p:nvSpPr>
          <p:cNvPr id="44050" name="TextBox 36"/>
          <p:cNvSpPr txBox="1">
            <a:spLocks noChangeArrowheads="1"/>
          </p:cNvSpPr>
          <p:nvPr/>
        </p:nvSpPr>
        <p:spPr bwMode="auto">
          <a:xfrm>
            <a:off x="6807199" y="5126480"/>
            <a:ext cx="60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FF0000"/>
                </a:solidFill>
              </a:rPr>
              <a:t>J4</a:t>
            </a:r>
          </a:p>
        </p:txBody>
      </p:sp>
      <p:sp>
        <p:nvSpPr>
          <p:cNvPr id="4405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44C55924-14BE-406B-973C-CE5984C8D419}" type="slidenum">
              <a:rPr lang="en-US" altLang="en-US" smtClean="0"/>
              <a:pPr/>
              <a:t>26</a:t>
            </a:fld>
            <a:endParaRPr lang="en-US" altLang="en-US" dirty="0" smtClean="0"/>
          </a:p>
        </p:txBody>
      </p:sp>
      <p:sp>
        <p:nvSpPr>
          <p:cNvPr id="22"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1038592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Content Placeholder 2"/>
          <p:cNvSpPr>
            <a:spLocks noGrp="1"/>
          </p:cNvSpPr>
          <p:nvPr>
            <p:ph idx="1"/>
          </p:nvPr>
        </p:nvSpPr>
        <p:spPr>
          <a:xfrm>
            <a:off x="0" y="914400"/>
            <a:ext cx="12192000" cy="5715000"/>
          </a:xfrm>
        </p:spPr>
        <p:txBody>
          <a:bodyPr/>
          <a:lstStyle/>
          <a:p>
            <a:pPr algn="just">
              <a:lnSpc>
                <a:spcPct val="150000"/>
              </a:lnSpc>
              <a:buFont typeface="Wingdings" pitchFamily="2" charset="2"/>
              <a:buChar char="§"/>
            </a:pPr>
            <a:r>
              <a:rPr lang="en-US" altLang="en-US" sz="2000" dirty="0" err="1" smtClean="0">
                <a:latin typeface="Arial" pitchFamily="34" charset="0"/>
                <a:cs typeface="Arial" pitchFamily="34" charset="0"/>
                <a:sym typeface="Symbol" pitchFamily="18" charset="2"/>
              </a:rPr>
              <a:t>Δδ</a:t>
            </a:r>
            <a:r>
              <a:rPr lang="en-US" altLang="en-US" sz="2000" baseline="-25000" dirty="0" err="1" smtClean="0">
                <a:latin typeface="Arial" pitchFamily="34" charset="0"/>
                <a:cs typeface="Arial" pitchFamily="34" charset="0"/>
                <a:sym typeface="Symbol" pitchFamily="18" charset="2"/>
              </a:rPr>
              <a:t>k</a:t>
            </a:r>
            <a:r>
              <a:rPr lang="en-US" altLang="en-US" sz="2000" baseline="-25000" dirty="0" smtClean="0">
                <a:latin typeface="Arial" pitchFamily="34" charset="0"/>
                <a:cs typeface="Arial" pitchFamily="34" charset="0"/>
                <a:sym typeface="Symbol" pitchFamily="18" charset="2"/>
              </a:rPr>
              <a:t> </a:t>
            </a:r>
            <a:r>
              <a:rPr lang="en-US" altLang="en-US" sz="2000" dirty="0" smtClean="0">
                <a:latin typeface="Arial" pitchFamily="34" charset="0"/>
                <a:cs typeface="Arial" pitchFamily="34" charset="0"/>
                <a:sym typeface="Symbol" pitchFamily="18" charset="2"/>
              </a:rPr>
              <a:t>and </a:t>
            </a:r>
            <a:r>
              <a:rPr lang="en-US" altLang="en-US" sz="2000" dirty="0" err="1" smtClean="0">
                <a:latin typeface="Arial" pitchFamily="34" charset="0"/>
                <a:cs typeface="Arial" pitchFamily="34" charset="0"/>
                <a:sym typeface="Symbol" pitchFamily="18" charset="2"/>
              </a:rPr>
              <a:t>Δ|V</a:t>
            </a:r>
            <a:r>
              <a:rPr lang="en-US" altLang="en-US" sz="2000" baseline="-25000" dirty="0" err="1" smtClean="0">
                <a:latin typeface="Arial" pitchFamily="34" charset="0"/>
                <a:cs typeface="Arial" pitchFamily="34" charset="0"/>
                <a:sym typeface="Symbol" pitchFamily="18" charset="2"/>
              </a:rPr>
              <a:t>k</a:t>
            </a:r>
            <a:r>
              <a:rPr lang="en-US" altLang="en-US" sz="2000" dirty="0" smtClean="0">
                <a:latin typeface="Arial" pitchFamily="34" charset="0"/>
                <a:cs typeface="Arial" pitchFamily="34" charset="0"/>
                <a:sym typeface="Symbol" pitchFamily="18" charset="2"/>
              </a:rPr>
              <a:t>| found from the eqn.(19) is added in pervious value to calculate new value of P &amp; Q, and process is repeated until desired precision index achieved. </a:t>
            </a:r>
          </a:p>
          <a:p>
            <a:pPr algn="just">
              <a:lnSpc>
                <a:spcPct val="150000"/>
              </a:lnSpc>
              <a:buFont typeface="Wingdings" pitchFamily="2" charset="2"/>
              <a:buChar char="§"/>
            </a:pPr>
            <a:r>
              <a:rPr lang="en-US" altLang="en-US" sz="2000" dirty="0" smtClean="0">
                <a:latin typeface="Arial" pitchFamily="34" charset="0"/>
                <a:cs typeface="Arial" pitchFamily="34" charset="0"/>
                <a:sym typeface="Symbol" pitchFamily="18" charset="2"/>
              </a:rPr>
              <a:t>To achieve quick convergence, N-R is sensitive for initial </a:t>
            </a:r>
          </a:p>
          <a:p>
            <a:pPr algn="just">
              <a:lnSpc>
                <a:spcPct val="150000"/>
              </a:lnSpc>
              <a:buFont typeface="Wingdings" pitchFamily="2" charset="2"/>
              <a:buChar char="§"/>
            </a:pPr>
            <a:r>
              <a:rPr lang="en-US" altLang="en-US" sz="2000" dirty="0" smtClean="0">
                <a:latin typeface="Arial" pitchFamily="34" charset="0"/>
                <a:cs typeface="Arial" pitchFamily="34" charset="0"/>
                <a:sym typeface="Symbol" pitchFamily="18" charset="2"/>
              </a:rPr>
              <a:t>  Estimate. as initial estimate, the nominal voltages values can be used. </a:t>
            </a:r>
          </a:p>
          <a:p>
            <a:pPr algn="just">
              <a:lnSpc>
                <a:spcPct val="150000"/>
              </a:lnSpc>
              <a:buFont typeface="Wingdings" pitchFamily="2" charset="2"/>
              <a:buChar char="§"/>
            </a:pPr>
            <a:r>
              <a:rPr lang="en-US" altLang="en-US" sz="2000" dirty="0" smtClean="0">
                <a:latin typeface="Arial" pitchFamily="34" charset="0"/>
                <a:cs typeface="Arial" pitchFamily="34" charset="0"/>
                <a:sym typeface="Symbol" pitchFamily="18" charset="2"/>
              </a:rPr>
              <a:t> For PV bus </a:t>
            </a:r>
            <a:r>
              <a:rPr lang="en-US" altLang="en-US" sz="2000" b="1" dirty="0" smtClean="0">
                <a:latin typeface="Arial" pitchFamily="34" charset="0"/>
                <a:cs typeface="Arial" pitchFamily="34" charset="0"/>
              </a:rPr>
              <a:t>J </a:t>
            </a:r>
            <a:r>
              <a:rPr lang="en-US" altLang="en-US" sz="2000" dirty="0" smtClean="0">
                <a:latin typeface="Arial" pitchFamily="34" charset="0"/>
                <a:cs typeface="Arial" pitchFamily="34" charset="0"/>
              </a:rPr>
              <a:t>with respect to constant V will be omitted &amp; row Q also, and calculated after convergence.</a:t>
            </a:r>
          </a:p>
          <a:p>
            <a:pPr algn="just">
              <a:lnSpc>
                <a:spcPct val="150000"/>
              </a:lnSpc>
              <a:buFont typeface="Wingdings" pitchFamily="2" charset="2"/>
              <a:buChar char="§"/>
            </a:pPr>
            <a:r>
              <a:rPr lang="en-US" altLang="en-US" sz="2000" dirty="0" smtClean="0">
                <a:latin typeface="Arial" pitchFamily="34" charset="0"/>
                <a:cs typeface="Arial" pitchFamily="34" charset="0"/>
              </a:rPr>
              <a:t>The 4 steps applied for N-R power flow problem are as follow</a:t>
            </a:r>
          </a:p>
          <a:p>
            <a:pPr>
              <a:lnSpc>
                <a:spcPct val="150000"/>
              </a:lnSpc>
              <a:buFont typeface="Wingdings 2" pitchFamily="18" charset="2"/>
              <a:buNone/>
            </a:pPr>
            <a:r>
              <a:rPr lang="en-US" altLang="en-US" sz="2000" dirty="0" smtClean="0">
                <a:latin typeface="Arial" pitchFamily="34" charset="0"/>
                <a:cs typeface="Arial" pitchFamily="34" charset="0"/>
                <a:sym typeface="Symbol" pitchFamily="18" charset="2"/>
              </a:rPr>
              <a:t>1.</a:t>
            </a:r>
          </a:p>
          <a:p>
            <a:pPr>
              <a:buFont typeface="Symbol" pitchFamily="18" charset="2"/>
              <a:buNone/>
            </a:pPr>
            <a:r>
              <a:rPr lang="en-US" altLang="en-US" sz="2000" dirty="0" smtClean="0">
                <a:latin typeface="Arial" pitchFamily="34" charset="0"/>
                <a:cs typeface="Arial" pitchFamily="34" charset="0"/>
                <a:sym typeface="Symbol" pitchFamily="18" charset="2"/>
              </a:rPr>
              <a:t>                                                                                                           eqn.(20)</a:t>
            </a:r>
          </a:p>
          <a:p>
            <a:pPr>
              <a:buFont typeface="Wingdings 2" pitchFamily="18" charset="2"/>
              <a:buNone/>
            </a:pPr>
            <a:endParaRPr lang="en-US" altLang="en-US" dirty="0" smtClean="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5061" name="Object 2"/>
          <p:cNvGraphicFramePr>
            <a:graphicFrameLocks noChangeAspect="1"/>
          </p:cNvGraphicFramePr>
          <p:nvPr>
            <p:extLst>
              <p:ext uri="{D42A27DB-BD31-4B8C-83A1-F6EECF244321}">
                <p14:modId xmlns:p14="http://schemas.microsoft.com/office/powerpoint/2010/main" val="269323134"/>
              </p:ext>
            </p:extLst>
          </p:nvPr>
        </p:nvGraphicFramePr>
        <p:xfrm>
          <a:off x="1078565" y="4530290"/>
          <a:ext cx="3516432" cy="879108"/>
        </p:xfrm>
        <a:graphic>
          <a:graphicData uri="http://schemas.openxmlformats.org/presentationml/2006/ole">
            <mc:AlternateContent xmlns:mc="http://schemas.openxmlformats.org/markup-compatibility/2006">
              <mc:Choice xmlns:v="urn:schemas-microsoft-com:vml" Requires="v">
                <p:oleObj spid="_x0000_s237589" name="Equation" r:id="rId3" imgW="1155700" imgH="482600" progId="Equation.DSMT4">
                  <p:embed/>
                </p:oleObj>
              </mc:Choice>
              <mc:Fallback>
                <p:oleObj name="Equation" r:id="rId3" imgW="1155700" imgH="4826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8565" y="4530290"/>
                        <a:ext cx="3516432" cy="879108"/>
                      </a:xfrm>
                      <a:prstGeom prst="rect">
                        <a:avLst/>
                      </a:prstGeom>
                      <a:noFill/>
                      <a:ln>
                        <a:noFill/>
                      </a:ln>
                      <a:effectLst/>
                      <a:extLst/>
                    </p:spPr>
                  </p:pic>
                </p:oleObj>
              </mc:Fallback>
            </mc:AlternateContent>
          </a:graphicData>
        </a:graphic>
      </p:graphicFrame>
      <p:sp>
        <p:nvSpPr>
          <p:cNvPr id="450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93B6834A-2F08-4699-A4EA-8A40C2BC9952}" type="slidenum">
              <a:rPr lang="en-US" altLang="en-US" smtClean="0"/>
              <a:pPr/>
              <a:t>27</a:t>
            </a:fld>
            <a:endParaRPr lang="en-US" altLang="en-US" dirty="0" smtClean="0"/>
          </a:p>
        </p:txBody>
      </p:sp>
      <p:sp>
        <p:nvSpPr>
          <p:cNvPr id="11"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7256861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Content Placeholder 2"/>
          <p:cNvSpPr>
            <a:spLocks noGrp="1"/>
          </p:cNvSpPr>
          <p:nvPr>
            <p:ph idx="1"/>
          </p:nvPr>
        </p:nvSpPr>
        <p:spPr>
          <a:xfrm>
            <a:off x="304800" y="914400"/>
            <a:ext cx="11277600" cy="5105400"/>
          </a:xfrm>
        </p:spPr>
        <p:txBody>
          <a:bodyPr/>
          <a:lstStyle/>
          <a:p>
            <a:pPr>
              <a:buFont typeface="Wingdings 2" pitchFamily="18" charset="2"/>
              <a:buNone/>
            </a:pPr>
            <a:r>
              <a:rPr lang="en-US" altLang="en-US" sz="2000" dirty="0" smtClean="0">
                <a:latin typeface="Arial" pitchFamily="34" charset="0"/>
                <a:cs typeface="Arial" pitchFamily="34" charset="0"/>
              </a:rPr>
              <a:t>Where;                                                                                         eqn.(21)</a:t>
            </a:r>
          </a:p>
          <a:p>
            <a:pPr>
              <a:buFont typeface="Wingdings 2" pitchFamily="18" charset="2"/>
              <a:buNone/>
            </a:pPr>
            <a:r>
              <a:rPr lang="en-US" altLang="en-US" sz="2000" dirty="0" smtClean="0">
                <a:latin typeface="Arial" pitchFamily="34" charset="0"/>
                <a:cs typeface="Arial" pitchFamily="34" charset="0"/>
              </a:rPr>
              <a:t>2.  calculate Jacobean matrix</a:t>
            </a:r>
          </a:p>
          <a:p>
            <a:pPr>
              <a:buFont typeface="Wingdings 2" pitchFamily="18" charset="2"/>
              <a:buNone/>
            </a:pPr>
            <a:r>
              <a:rPr lang="en-US" altLang="en-US" sz="2000" dirty="0" smtClean="0">
                <a:latin typeface="Arial" pitchFamily="34" charset="0"/>
                <a:cs typeface="Arial" pitchFamily="34" charset="0"/>
              </a:rPr>
              <a:t> 3. solve the following equation to find </a:t>
            </a:r>
            <a:r>
              <a:rPr lang="en-US" altLang="en-US" sz="2000" dirty="0" err="1" smtClean="0">
                <a:latin typeface="Arial" pitchFamily="34" charset="0"/>
                <a:cs typeface="Arial" pitchFamily="34" charset="0"/>
              </a:rPr>
              <a:t>Δδ</a:t>
            </a:r>
            <a:r>
              <a:rPr lang="en-US" altLang="en-US" sz="2000" dirty="0" smtClean="0">
                <a:latin typeface="Arial" pitchFamily="34" charset="0"/>
                <a:cs typeface="Arial" pitchFamily="34" charset="0"/>
              </a:rPr>
              <a:t>(i) and ΔV(i)</a:t>
            </a:r>
          </a:p>
          <a:p>
            <a:pPr>
              <a:buFont typeface="Wingdings 2" pitchFamily="18" charset="2"/>
              <a:buNone/>
            </a:pPr>
            <a:r>
              <a:rPr lang="en-US" altLang="en-US" sz="2000" dirty="0" smtClean="0">
                <a:latin typeface="Arial" pitchFamily="34" charset="0"/>
                <a:cs typeface="Arial" pitchFamily="34" charset="0"/>
              </a:rPr>
              <a:t>                                                                                                        eqn.(22)</a:t>
            </a:r>
          </a:p>
          <a:p>
            <a:pPr>
              <a:buFont typeface="Wingdings 2" pitchFamily="18" charset="2"/>
              <a:buNone/>
            </a:pPr>
            <a:endParaRPr lang="en-US" altLang="en-US" sz="2400" dirty="0" smtClean="0">
              <a:latin typeface="Times New Roman" pitchFamily="18" charset="0"/>
              <a:cs typeface="Times New Roman" pitchFamily="18" charset="0"/>
            </a:endParaRPr>
          </a:p>
          <a:p>
            <a:pPr>
              <a:buFont typeface="Wingdings 2" pitchFamily="18" charset="2"/>
              <a:buNone/>
            </a:pPr>
            <a:endParaRPr lang="en-US" altLang="en-US" sz="2400" dirty="0" smtClean="0">
              <a:latin typeface="Times New Roman" pitchFamily="18" charset="0"/>
              <a:cs typeface="Times New Roman" pitchFamily="18" charset="0"/>
            </a:endParaRPr>
          </a:p>
          <a:p>
            <a:pPr>
              <a:buFont typeface="Wingdings 2" pitchFamily="18" charset="2"/>
              <a:buNone/>
            </a:pPr>
            <a:r>
              <a:rPr lang="en-US" altLang="en-US" sz="2000" dirty="0" smtClean="0">
                <a:latin typeface="Arial" pitchFamily="34" charset="0"/>
                <a:cs typeface="Arial" pitchFamily="34" charset="0"/>
              </a:rPr>
              <a:t>4.Compute </a:t>
            </a:r>
          </a:p>
          <a:p>
            <a:pPr>
              <a:buFont typeface="Wingdings 2" pitchFamily="18" charset="2"/>
              <a:buNone/>
            </a:pPr>
            <a:r>
              <a:rPr lang="en-US" altLang="en-US" sz="2000" dirty="0" smtClean="0">
                <a:latin typeface="Arial" pitchFamily="34" charset="0"/>
                <a:cs typeface="Arial" pitchFamily="34" charset="0"/>
              </a:rPr>
              <a:t>                                                                                                      eqn.(23)</a:t>
            </a:r>
          </a:p>
          <a:p>
            <a:pPr>
              <a:buFont typeface="Wingdings 2" pitchFamily="18" charset="2"/>
              <a:buNone/>
            </a:pPr>
            <a:r>
              <a:rPr lang="en-US" altLang="en-US" sz="2400" dirty="0" smtClean="0">
                <a:latin typeface="Times New Roman" pitchFamily="18" charset="0"/>
                <a:cs typeface="Times New Roman" pitchFamily="18" charset="0"/>
              </a:rPr>
              <a:t> </a:t>
            </a:r>
          </a:p>
          <a:p>
            <a:pPr>
              <a:buFont typeface="Wingdings 2" pitchFamily="18" charset="2"/>
              <a:buNone/>
            </a:pPr>
            <a:r>
              <a:rPr lang="en-US" altLang="en-US" sz="2000" dirty="0" smtClean="0">
                <a:latin typeface="Arial" pitchFamily="34" charset="0"/>
                <a:cs typeface="Arial" pitchFamily="34" charset="0"/>
              </a:rPr>
              <a:t>5. Finally find real and reactive power at slack bus </a:t>
            </a:r>
          </a:p>
          <a:p>
            <a:pPr>
              <a:buFont typeface="Wingdings 2" pitchFamily="18" charset="2"/>
              <a:buNone/>
            </a:pPr>
            <a:r>
              <a:rPr lang="en-US" altLang="en-US" sz="2400" dirty="0" smtClean="0">
                <a:latin typeface="Times New Roman" pitchFamily="18" charset="0"/>
                <a:cs typeface="Times New Roman" pitchFamily="18" charset="0"/>
              </a:rPr>
              <a:t> </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6085" name="Object 2"/>
          <p:cNvGraphicFramePr>
            <a:graphicFrameLocks noChangeAspect="1"/>
          </p:cNvGraphicFramePr>
          <p:nvPr/>
        </p:nvGraphicFramePr>
        <p:xfrm>
          <a:off x="3962400" y="838200"/>
          <a:ext cx="2133600" cy="762000"/>
        </p:xfrm>
        <a:graphic>
          <a:graphicData uri="http://schemas.openxmlformats.org/presentationml/2006/ole">
            <mc:AlternateContent xmlns:mc="http://schemas.openxmlformats.org/markup-compatibility/2006">
              <mc:Choice xmlns:v="urn:schemas-microsoft-com:vml" Requires="v">
                <p:oleObj spid="_x0000_s238651" name="Equation" r:id="rId3" imgW="660113" imgH="482391" progId="Equation.DSMT4">
                  <p:embed/>
                </p:oleObj>
              </mc:Choice>
              <mc:Fallback>
                <p:oleObj name="Equation" r:id="rId3" imgW="660113" imgH="482391"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838200"/>
                        <a:ext cx="21336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6086" name="Object 3"/>
          <p:cNvGraphicFramePr>
            <a:graphicFrameLocks noChangeAspect="1"/>
          </p:cNvGraphicFramePr>
          <p:nvPr>
            <p:extLst>
              <p:ext uri="{D42A27DB-BD31-4B8C-83A1-F6EECF244321}">
                <p14:modId xmlns:p14="http://schemas.microsoft.com/office/powerpoint/2010/main" val="2941373143"/>
              </p:ext>
            </p:extLst>
          </p:nvPr>
        </p:nvGraphicFramePr>
        <p:xfrm>
          <a:off x="1237380" y="2188946"/>
          <a:ext cx="3527125" cy="1007750"/>
        </p:xfrm>
        <a:graphic>
          <a:graphicData uri="http://schemas.openxmlformats.org/presentationml/2006/ole">
            <mc:AlternateContent xmlns:mc="http://schemas.openxmlformats.org/markup-compatibility/2006">
              <mc:Choice xmlns:v="urn:schemas-microsoft-com:vml" Requires="v">
                <p:oleObj spid="_x0000_s238652" name="Equation" r:id="rId5" imgW="1638300" imgH="736600" progId="Equation.DSMT4">
                  <p:embed/>
                </p:oleObj>
              </mc:Choice>
              <mc:Fallback>
                <p:oleObj name="Equation" r:id="rId5" imgW="1638300" imgH="7366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7380" y="2188946"/>
                        <a:ext cx="3527125" cy="1007750"/>
                      </a:xfrm>
                      <a:prstGeom prst="rect">
                        <a:avLst/>
                      </a:prstGeom>
                      <a:noFill/>
                      <a:ln>
                        <a:noFill/>
                      </a:ln>
                      <a:effectLst/>
                      <a:extLst/>
                    </p:spPr>
                  </p:pic>
                </p:oleObj>
              </mc:Fallback>
            </mc:AlternateContent>
          </a:graphicData>
        </a:graphic>
      </p:graphicFrame>
      <p:graphicFrame>
        <p:nvGraphicFramePr>
          <p:cNvPr id="46087" name="Object 4"/>
          <p:cNvGraphicFramePr>
            <a:graphicFrameLocks noChangeAspect="1"/>
          </p:cNvGraphicFramePr>
          <p:nvPr>
            <p:extLst>
              <p:ext uri="{D42A27DB-BD31-4B8C-83A1-F6EECF244321}">
                <p14:modId xmlns:p14="http://schemas.microsoft.com/office/powerpoint/2010/main" val="3536664179"/>
              </p:ext>
            </p:extLst>
          </p:nvPr>
        </p:nvGraphicFramePr>
        <p:xfrm>
          <a:off x="2064084" y="3655995"/>
          <a:ext cx="3759200" cy="838200"/>
        </p:xfrm>
        <a:graphic>
          <a:graphicData uri="http://schemas.openxmlformats.org/presentationml/2006/ole">
            <mc:AlternateContent xmlns:mc="http://schemas.openxmlformats.org/markup-compatibility/2006">
              <mc:Choice xmlns:v="urn:schemas-microsoft-com:vml" Requires="v">
                <p:oleObj spid="_x0000_s238653" name="Equation" r:id="rId7" imgW="1752600" imgH="482600" progId="Equation.DSMT4">
                  <p:embed/>
                </p:oleObj>
              </mc:Choice>
              <mc:Fallback>
                <p:oleObj name="Equation" r:id="rId7" imgW="1752600" imgH="4826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64084" y="3655995"/>
                        <a:ext cx="37592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608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BE7C8E40-094B-48C8-BED6-8C2BB00D46EB}" type="slidenum">
              <a:rPr lang="en-US" altLang="en-US" smtClean="0"/>
              <a:pPr/>
              <a:t>28</a:t>
            </a:fld>
            <a:endParaRPr lang="en-US" altLang="en-US" dirty="0" smtClean="0"/>
          </a:p>
        </p:txBody>
      </p:sp>
      <p:sp>
        <p:nvSpPr>
          <p:cNvPr id="11"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8552917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8219" y="1225485"/>
            <a:ext cx="10995583" cy="4951478"/>
          </a:xfrm>
        </p:spPr>
        <p:txBody>
          <a:bodyPr>
            <a:normAutofit/>
          </a:bodyPr>
          <a:lstStyle/>
          <a:p>
            <a:pPr marL="0" indent="0" algn="just">
              <a:lnSpc>
                <a:spcPct val="150000"/>
              </a:lnSpc>
              <a:buNone/>
            </a:pPr>
            <a:r>
              <a:rPr lang="en-US" sz="2000" dirty="0" smtClean="0">
                <a:latin typeface="Arial" pitchFamily="34" charset="0"/>
                <a:cs typeface="Arial" pitchFamily="34" charset="0"/>
              </a:rPr>
              <a:t>Finally, the mathematical formulation </a:t>
            </a:r>
            <a:r>
              <a:rPr lang="en-US" sz="2000" dirty="0">
                <a:latin typeface="Arial" pitchFamily="34" charset="0"/>
                <a:cs typeface="Arial" pitchFamily="34" charset="0"/>
              </a:rPr>
              <a:t>of AC </a:t>
            </a:r>
            <a:r>
              <a:rPr lang="en-US" sz="2000" dirty="0" smtClean="0">
                <a:latin typeface="Arial" pitchFamily="34" charset="0"/>
                <a:cs typeface="Arial" pitchFamily="34" charset="0"/>
              </a:rPr>
              <a:t>OPF is given by:</a:t>
            </a:r>
            <a:endParaRPr lang="en-US" sz="2000" dirty="0">
              <a:latin typeface="Arial" pitchFamily="34" charset="0"/>
              <a:cs typeface="Arial" pitchFamily="34" charset="0"/>
            </a:endParaRPr>
          </a:p>
          <a:p>
            <a:pPr marL="0" indent="0" algn="just">
              <a:lnSpc>
                <a:spcPct val="150000"/>
              </a:lnSpc>
              <a:buNone/>
            </a:pPr>
            <a:r>
              <a:rPr lang="en-US" sz="2000" b="1" dirty="0" smtClean="0">
                <a:latin typeface="Arial" pitchFamily="34" charset="0"/>
                <a:cs typeface="Arial" pitchFamily="34" charset="0"/>
              </a:rPr>
              <a:t>Objective function:  </a:t>
            </a:r>
            <a:r>
              <a:rPr lang="en-US" sz="2000" dirty="0" smtClean="0">
                <a:latin typeface="Arial" pitchFamily="34" charset="0"/>
                <a:cs typeface="Arial" pitchFamily="34" charset="0"/>
              </a:rPr>
              <a:t>Cost minimization </a:t>
            </a:r>
          </a:p>
          <a:p>
            <a:pPr algn="just">
              <a:lnSpc>
                <a:spcPct val="150000"/>
              </a:lnSpc>
            </a:pPr>
            <a:r>
              <a:rPr lang="en-US" sz="2000" dirty="0">
                <a:latin typeface="Arial" pitchFamily="34" charset="0"/>
                <a:cs typeface="Arial" pitchFamily="34" charset="0"/>
              </a:rPr>
              <a:t>Power Flow Equations (AC</a:t>
            </a:r>
            <a:r>
              <a:rPr lang="en-US" sz="2000" dirty="0" smtClean="0">
                <a:latin typeface="Arial" pitchFamily="34" charset="0"/>
                <a:cs typeface="Arial" pitchFamily="34" charset="0"/>
              </a:rPr>
              <a:t>): as presented in previous slides should meet.</a:t>
            </a:r>
          </a:p>
          <a:p>
            <a:pPr marL="0" indent="0" algn="just">
              <a:lnSpc>
                <a:spcPct val="150000"/>
              </a:lnSpc>
              <a:buNone/>
            </a:pPr>
            <a:r>
              <a:rPr lang="en-US" sz="2000" b="1" dirty="0" smtClean="0">
                <a:latin typeface="Arial" pitchFamily="34" charset="0"/>
                <a:cs typeface="Arial" pitchFamily="34" charset="0"/>
              </a:rPr>
              <a:t>Constraints(AC):</a:t>
            </a:r>
          </a:p>
          <a:p>
            <a:pPr algn="just">
              <a:lnSpc>
                <a:spcPct val="150000"/>
              </a:lnSpc>
            </a:pPr>
            <a:r>
              <a:rPr lang="en-US" sz="2000" dirty="0">
                <a:latin typeface="Arial" pitchFamily="34" charset="0"/>
                <a:cs typeface="Arial" pitchFamily="34" charset="0"/>
              </a:rPr>
              <a:t>Power </a:t>
            </a:r>
            <a:r>
              <a:rPr lang="en-US" sz="2000" dirty="0" smtClean="0">
                <a:latin typeface="Arial" pitchFamily="34" charset="0"/>
                <a:cs typeface="Arial" pitchFamily="34" charset="0"/>
              </a:rPr>
              <a:t>balance</a:t>
            </a:r>
          </a:p>
          <a:p>
            <a:pPr algn="just">
              <a:lnSpc>
                <a:spcPct val="150000"/>
              </a:lnSpc>
            </a:pPr>
            <a:r>
              <a:rPr lang="en-US" sz="2000" dirty="0" smtClean="0">
                <a:latin typeface="Arial" pitchFamily="34" charset="0"/>
                <a:cs typeface="Arial" pitchFamily="34" charset="0"/>
              </a:rPr>
              <a:t>Generation limits</a:t>
            </a:r>
          </a:p>
          <a:p>
            <a:pPr algn="just">
              <a:lnSpc>
                <a:spcPct val="150000"/>
              </a:lnSpc>
            </a:pPr>
            <a:r>
              <a:rPr lang="en-US" sz="2000" dirty="0" smtClean="0">
                <a:latin typeface="Arial" pitchFamily="34" charset="0"/>
                <a:cs typeface="Arial" pitchFamily="34" charset="0"/>
              </a:rPr>
              <a:t>Voltage limits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
        <p:nvSpPr>
          <p:cNvPr id="7"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6262462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487" y="1112362"/>
            <a:ext cx="11739513" cy="5618375"/>
          </a:xfrm>
        </p:spPr>
        <p:txBody>
          <a:bodyPr>
            <a:normAutofit/>
          </a:bodyPr>
          <a:lstStyle/>
          <a:p>
            <a:pPr marL="0" indent="0" algn="just">
              <a:lnSpc>
                <a:spcPct val="150000"/>
              </a:lnSpc>
              <a:buNone/>
            </a:pPr>
            <a:r>
              <a:rPr lang="en-US" sz="2000" dirty="0" smtClean="0">
                <a:latin typeface="Arial" pitchFamily="34" charset="0"/>
                <a:cs typeface="Arial" pitchFamily="34" charset="0"/>
              </a:rPr>
              <a:t>Example: For simple </a:t>
            </a:r>
            <a:r>
              <a:rPr lang="en-US" sz="2000" dirty="0">
                <a:latin typeface="Arial" pitchFamily="34" charset="0"/>
                <a:cs typeface="Arial" pitchFamily="34" charset="0"/>
              </a:rPr>
              <a:t>3-Bus </a:t>
            </a:r>
            <a:r>
              <a:rPr lang="en-US" sz="2000" dirty="0" smtClean="0">
                <a:latin typeface="Arial" pitchFamily="34" charset="0"/>
                <a:cs typeface="Arial" pitchFamily="34" charset="0"/>
              </a:rPr>
              <a:t>System given below perform the OPF, based on the following data. </a:t>
            </a:r>
          </a:p>
          <a:p>
            <a:pPr marL="0" indent="0" algn="just">
              <a:lnSpc>
                <a:spcPct val="150000"/>
              </a:lnSpc>
              <a:buNone/>
            </a:pPr>
            <a:r>
              <a:rPr lang="en-US" sz="2000" dirty="0" smtClean="0">
                <a:latin typeface="Arial" pitchFamily="34" charset="0"/>
                <a:cs typeface="Arial" pitchFamily="34" charset="0"/>
              </a:rPr>
              <a:t>Generators cost function:</a:t>
            </a:r>
          </a:p>
          <a:p>
            <a:pPr marL="457200" indent="-457200" algn="just">
              <a:lnSpc>
                <a:spcPct val="150000"/>
              </a:lnSpc>
              <a:buAutoNum type="alphaLcPeriod"/>
            </a:pPr>
            <a:r>
              <a:rPr lang="en-US" sz="2000" dirty="0" smtClean="0">
                <a:latin typeface="Arial" pitchFamily="34" charset="0"/>
                <a:cs typeface="Arial" pitchFamily="34" charset="0"/>
              </a:rPr>
              <a:t>System Description:</a:t>
            </a:r>
          </a:p>
          <a:p>
            <a:pPr marL="0" indent="0" algn="just">
              <a:lnSpc>
                <a:spcPct val="150000"/>
              </a:lnSpc>
              <a:buNone/>
            </a:pPr>
            <a:r>
              <a:rPr lang="en-US" sz="2000" dirty="0">
                <a:latin typeface="Arial" pitchFamily="34" charset="0"/>
                <a:cs typeface="Arial" pitchFamily="34" charset="0"/>
              </a:rPr>
              <a:t>Bus </a:t>
            </a:r>
            <a:r>
              <a:rPr lang="en-US" sz="2000" dirty="0" smtClean="0">
                <a:latin typeface="Arial" pitchFamily="34" charset="0"/>
                <a:cs typeface="Arial" pitchFamily="34" charset="0"/>
              </a:rPr>
              <a:t>1: is a Generator bus having: P </a:t>
            </a:r>
            <a:r>
              <a:rPr lang="en-US" sz="2000" dirty="0">
                <a:latin typeface="Arial" pitchFamily="34" charset="0"/>
                <a:cs typeface="Arial" pitchFamily="34" charset="0"/>
              </a:rPr>
              <a:t>1​  = </a:t>
            </a:r>
            <a:r>
              <a:rPr lang="en-US" sz="2000" dirty="0" smtClean="0">
                <a:latin typeface="Arial" pitchFamily="34" charset="0"/>
                <a:cs typeface="Arial" pitchFamily="34" charset="0"/>
              </a:rPr>
              <a:t>200 MW</a:t>
            </a:r>
            <a:r>
              <a:rPr lang="en-US" sz="2000" dirty="0">
                <a:latin typeface="Arial" pitchFamily="34" charset="0"/>
                <a:cs typeface="Arial" pitchFamily="34" charset="0"/>
              </a:rPr>
              <a:t>, </a:t>
            </a:r>
            <a:r>
              <a:rPr lang="en-US" sz="2000" dirty="0" smtClean="0">
                <a:latin typeface="Arial" pitchFamily="34" charset="0"/>
                <a:cs typeface="Arial" pitchFamily="34" charset="0"/>
              </a:rPr>
              <a:t>0&lt;=Q1</a:t>
            </a:r>
            <a:r>
              <a:rPr lang="en-US" sz="2000" dirty="0">
                <a:latin typeface="Arial" pitchFamily="34" charset="0"/>
                <a:cs typeface="Arial" pitchFamily="34" charset="0"/>
              </a:rPr>
              <a:t>​ </a:t>
            </a:r>
            <a:r>
              <a:rPr lang="en-US" sz="2000" dirty="0" smtClean="0">
                <a:latin typeface="Arial" pitchFamily="34" charset="0"/>
                <a:cs typeface="Arial" pitchFamily="34" charset="0"/>
              </a:rPr>
              <a:t>&lt;= </a:t>
            </a:r>
            <a:r>
              <a:rPr lang="en-US" sz="2000" dirty="0">
                <a:latin typeface="Arial" pitchFamily="34" charset="0"/>
                <a:cs typeface="Arial" pitchFamily="34" charset="0"/>
              </a:rPr>
              <a:t>50 </a:t>
            </a:r>
            <a:r>
              <a:rPr lang="en-US" sz="2000" dirty="0" smtClean="0">
                <a:latin typeface="Arial" pitchFamily="34" charset="0"/>
                <a:cs typeface="Arial" pitchFamily="34" charset="0"/>
              </a:rPr>
              <a:t>MVAR</a:t>
            </a:r>
          </a:p>
          <a:p>
            <a:pPr marL="0" indent="0" algn="just">
              <a:lnSpc>
                <a:spcPct val="150000"/>
              </a:lnSpc>
              <a:buNone/>
            </a:pPr>
            <a:r>
              <a:rPr lang="en-US" sz="2000" dirty="0" smtClean="0">
                <a:latin typeface="Arial" pitchFamily="34" charset="0"/>
                <a:cs typeface="Arial" pitchFamily="34" charset="0"/>
              </a:rPr>
              <a:t>Bus 2:Load bus: P2 = 85 MW</a:t>
            </a:r>
            <a:r>
              <a:rPr lang="en-US" sz="2000" dirty="0">
                <a:latin typeface="Arial" pitchFamily="34" charset="0"/>
                <a:cs typeface="Arial" pitchFamily="34" charset="0"/>
              </a:rPr>
              <a:t>, </a:t>
            </a:r>
            <a:r>
              <a:rPr lang="en-US" sz="2000" dirty="0" smtClean="0">
                <a:latin typeface="Arial" pitchFamily="34" charset="0"/>
                <a:cs typeface="Arial" pitchFamily="34" charset="0"/>
              </a:rPr>
              <a:t>Q </a:t>
            </a:r>
            <a:r>
              <a:rPr lang="en-US" sz="2000" dirty="0">
                <a:latin typeface="Arial" pitchFamily="34" charset="0"/>
                <a:cs typeface="Arial" pitchFamily="34" charset="0"/>
              </a:rPr>
              <a:t>2​  = </a:t>
            </a:r>
            <a:r>
              <a:rPr lang="en-US" sz="2000" dirty="0" smtClean="0">
                <a:latin typeface="Arial" pitchFamily="34" charset="0"/>
                <a:cs typeface="Arial" pitchFamily="34" charset="0"/>
              </a:rPr>
              <a:t>25MVAR</a:t>
            </a:r>
          </a:p>
          <a:p>
            <a:pPr marL="0" indent="0" algn="just">
              <a:lnSpc>
                <a:spcPct val="150000"/>
              </a:lnSpc>
              <a:buNone/>
            </a:pPr>
            <a:r>
              <a:rPr lang="en-US" sz="2000" dirty="0" smtClean="0">
                <a:latin typeface="Arial" pitchFamily="34" charset="0"/>
                <a:cs typeface="Arial" pitchFamily="34" charset="0"/>
              </a:rPr>
              <a:t>Bus 3: Load bus: P </a:t>
            </a:r>
            <a:r>
              <a:rPr lang="en-US" sz="2000" dirty="0">
                <a:latin typeface="Arial" pitchFamily="34" charset="0"/>
                <a:cs typeface="Arial" pitchFamily="34" charset="0"/>
              </a:rPr>
              <a:t>3​  = </a:t>
            </a:r>
            <a:r>
              <a:rPr lang="en-US" sz="2000" dirty="0" smtClean="0">
                <a:latin typeface="Arial" pitchFamily="34" charset="0"/>
                <a:cs typeface="Arial" pitchFamily="34" charset="0"/>
              </a:rPr>
              <a:t>60 MW</a:t>
            </a:r>
            <a:r>
              <a:rPr lang="en-US" sz="2000" dirty="0">
                <a:latin typeface="Arial" pitchFamily="34" charset="0"/>
                <a:cs typeface="Arial" pitchFamily="34" charset="0"/>
              </a:rPr>
              <a:t>, </a:t>
            </a:r>
            <a:r>
              <a:rPr lang="en-US" sz="2000" dirty="0" smtClean="0">
                <a:latin typeface="Arial" pitchFamily="34" charset="0"/>
                <a:cs typeface="Arial" pitchFamily="34" charset="0"/>
              </a:rPr>
              <a:t> Q </a:t>
            </a:r>
            <a:r>
              <a:rPr lang="en-US" sz="2000" dirty="0">
                <a:latin typeface="Arial" pitchFamily="34" charset="0"/>
                <a:cs typeface="Arial" pitchFamily="34" charset="0"/>
              </a:rPr>
              <a:t>3​  = 1</a:t>
            </a:r>
            <a:r>
              <a:rPr lang="en-US" sz="2000" dirty="0" smtClean="0">
                <a:latin typeface="Arial" pitchFamily="34" charset="0"/>
                <a:cs typeface="Arial" pitchFamily="34" charset="0"/>
              </a:rPr>
              <a:t>5 MVAR</a:t>
            </a:r>
          </a:p>
          <a:p>
            <a:pPr marL="0" indent="0" algn="just">
              <a:lnSpc>
                <a:spcPct val="150000"/>
              </a:lnSpc>
              <a:buNone/>
            </a:pPr>
            <a:r>
              <a:rPr lang="en-US" sz="2000" dirty="0" smtClean="0">
                <a:latin typeface="Arial" pitchFamily="34" charset="0"/>
                <a:cs typeface="Arial" pitchFamily="34" charset="0"/>
              </a:rPr>
              <a:t>Solution:  The objective is  minimizing  </a:t>
            </a:r>
            <a:r>
              <a:rPr lang="en-US" sz="2000" dirty="0">
                <a:latin typeface="Arial" pitchFamily="34" charset="0"/>
                <a:cs typeface="Arial" pitchFamily="34" charset="0"/>
              </a:rPr>
              <a:t>the generation cost while satisfying power flow and voltage </a:t>
            </a:r>
            <a:r>
              <a:rPr lang="en-US" sz="2000" dirty="0" smtClean="0">
                <a:latin typeface="Arial" pitchFamily="34" charset="0"/>
                <a:cs typeface="Arial" pitchFamily="34" charset="0"/>
              </a:rPr>
              <a:t>constraints as</a:t>
            </a:r>
          </a:p>
          <a:p>
            <a:pPr marL="0" indent="0" algn="just">
              <a:lnSpc>
                <a:spcPct val="15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63406404"/>
              </p:ext>
            </p:extLst>
          </p:nvPr>
        </p:nvGraphicFramePr>
        <p:xfrm>
          <a:off x="4168775" y="1819275"/>
          <a:ext cx="3386138" cy="420688"/>
        </p:xfrm>
        <a:graphic>
          <a:graphicData uri="http://schemas.openxmlformats.org/presentationml/2006/ole">
            <mc:AlternateContent xmlns:mc="http://schemas.openxmlformats.org/markup-compatibility/2006">
              <mc:Choice xmlns:v="urn:schemas-microsoft-com:vml" Requires="v">
                <p:oleObj spid="_x0000_s225322" name="Equation" r:id="rId3" imgW="1854000" imgH="228600" progId="Equation.3">
                  <p:embed/>
                </p:oleObj>
              </mc:Choice>
              <mc:Fallback>
                <p:oleObj name="Equation" r:id="rId3" imgW="1854000" imgH="228600" progId="Equation.3">
                  <p:embed/>
                  <p:pic>
                    <p:nvPicPr>
                      <p:cNvPr id="0" name="Object 1"/>
                      <p:cNvPicPr>
                        <a:picLocks noChangeAspect="1" noChangeArrowheads="1"/>
                      </p:cNvPicPr>
                      <p:nvPr/>
                    </p:nvPicPr>
                    <p:blipFill>
                      <a:blip r:embed="rId4"/>
                      <a:srcRect/>
                      <a:stretch>
                        <a:fillRect/>
                      </a:stretch>
                    </p:blipFill>
                    <p:spPr bwMode="auto">
                      <a:xfrm>
                        <a:off x="4168775" y="1819275"/>
                        <a:ext cx="3386138" cy="420688"/>
                      </a:xfrm>
                      <a:prstGeom prst="rect">
                        <a:avLst/>
                      </a:prstGeom>
                      <a:noFill/>
                    </p:spPr>
                  </p:pic>
                </p:oleObj>
              </mc:Fallback>
            </mc:AlternateContent>
          </a:graphicData>
        </a:graphic>
      </p:graphicFrame>
      <p:sp>
        <p:nvSpPr>
          <p:cNvPr id="10"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8533772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01" y="1244338"/>
            <a:ext cx="11678421" cy="5069835"/>
          </a:xfrm>
        </p:spPr>
        <p:txBody>
          <a:bodyPr>
            <a:normAutofit/>
          </a:bodyPr>
          <a:lstStyle/>
          <a:p>
            <a:r>
              <a:rPr lang="en-US" sz="2000" dirty="0" smtClean="0">
                <a:latin typeface="Arial" pitchFamily="34" charset="0"/>
                <a:cs typeface="Arial" pitchFamily="34" charset="0"/>
              </a:rPr>
              <a:t>Step 1: Formulation of objective function as:</a:t>
            </a: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r>
              <a:rPr lang="en-US" sz="2000" dirty="0">
                <a:latin typeface="Arial" pitchFamily="34" charset="0"/>
                <a:cs typeface="Arial" pitchFamily="34" charset="0"/>
              </a:rPr>
              <a:t>Set </a:t>
            </a:r>
            <a:r>
              <a:rPr lang="en-US" sz="2000" dirty="0" smtClean="0">
                <a:latin typeface="Arial" pitchFamily="34" charset="0"/>
                <a:cs typeface="Arial" pitchFamily="34" charset="0"/>
              </a:rPr>
              <a:t>up Power balance and voltage constraints' as:</a:t>
            </a: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r>
              <a:rPr lang="en-US" sz="2000" dirty="0" smtClean="0">
                <a:latin typeface="Arial" pitchFamily="34" charset="0"/>
                <a:cs typeface="Arial" pitchFamily="34" charset="0"/>
              </a:rPr>
              <a:t>If the transmission line reactance of  0.1 </a:t>
            </a:r>
            <a:r>
              <a:rPr lang="en-US" sz="2000" dirty="0" err="1" smtClean="0">
                <a:latin typeface="Arial" pitchFamily="34" charset="0"/>
                <a:cs typeface="Arial" pitchFamily="34" charset="0"/>
              </a:rPr>
              <a:t>P.u</a:t>
            </a:r>
            <a:r>
              <a:rPr lang="en-US" sz="2000" dirty="0" smtClean="0">
                <a:latin typeface="Arial" pitchFamily="34" charset="0"/>
                <a:cs typeface="Arial" pitchFamily="34" charset="0"/>
              </a:rPr>
              <a:t> is considered </a:t>
            </a:r>
            <a:endParaRPr lang="en-US" sz="2000" dirty="0">
              <a:latin typeface="Arial" pitchFamily="34" charset="0"/>
              <a:cs typeface="Arial" pitchFamily="34" charset="0"/>
            </a:endParaRPr>
          </a:p>
          <a:p>
            <a:pPr>
              <a:lnSpc>
                <a:spcPct val="150000"/>
              </a:lnSpc>
            </a:pPr>
            <a:r>
              <a:rPr lang="en-US" sz="2000" dirty="0">
                <a:latin typeface="Arial" pitchFamily="34" charset="0"/>
                <a:cs typeface="Arial" pitchFamily="34" charset="0"/>
              </a:rPr>
              <a:t>Power Flow Equations: Use the AC power flow equations to relate the bus voltages and </a:t>
            </a:r>
            <a:r>
              <a:rPr lang="en-US" sz="2000" dirty="0" smtClean="0">
                <a:latin typeface="Arial" pitchFamily="34" charset="0"/>
                <a:cs typeface="Arial" pitchFamily="34" charset="0"/>
              </a:rPr>
              <a:t>angles</a:t>
            </a:r>
          </a:p>
          <a:p>
            <a:pPr>
              <a:lnSpc>
                <a:spcPct val="150000"/>
              </a:lnSpc>
            </a:pPr>
            <a:r>
              <a:rPr lang="en-US" sz="2000" dirty="0" smtClean="0">
                <a:latin typeface="Arial" pitchFamily="34" charset="0"/>
                <a:cs typeface="Arial" pitchFamily="34" charset="0"/>
              </a:rPr>
              <a:t>Solve </a:t>
            </a:r>
            <a:r>
              <a:rPr lang="en-US" sz="2000" dirty="0">
                <a:latin typeface="Arial" pitchFamily="34" charset="0"/>
                <a:cs typeface="Arial" pitchFamily="34" charset="0"/>
              </a:rPr>
              <a:t>the </a:t>
            </a:r>
            <a:r>
              <a:rPr lang="en-US" sz="2000" dirty="0" smtClean="0">
                <a:latin typeface="Arial" pitchFamily="34" charset="0"/>
                <a:cs typeface="Arial" pitchFamily="34" charset="0"/>
              </a:rPr>
              <a:t>problem using </a:t>
            </a:r>
            <a:r>
              <a:rPr lang="en-US" sz="2000" dirty="0">
                <a:latin typeface="Arial" pitchFamily="34" charset="0"/>
                <a:cs typeface="Arial" pitchFamily="34" charset="0"/>
              </a:rPr>
              <a:t>optimization </a:t>
            </a:r>
            <a:r>
              <a:rPr lang="en-US" sz="2000" dirty="0" smtClean="0">
                <a:latin typeface="Arial" pitchFamily="34" charset="0"/>
                <a:cs typeface="Arial" pitchFamily="34" charset="0"/>
              </a:rPr>
              <a:t>software like PSAT or others. The results using PSAT simulation software based on Fig.2 is presented in Table 1.</a:t>
            </a:r>
            <a:endParaRPr lang="en-US" sz="2000" dirty="0">
              <a:latin typeface="Arial" pitchFamily="34" charset="0"/>
              <a:cs typeface="Arial" pitchFamily="34" charset="0"/>
            </a:endParaRPr>
          </a:p>
          <a:p>
            <a:pPr marL="0" indent="0">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31</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73434646"/>
              </p:ext>
            </p:extLst>
          </p:nvPr>
        </p:nvGraphicFramePr>
        <p:xfrm>
          <a:off x="593888" y="1725105"/>
          <a:ext cx="3871875" cy="395926"/>
        </p:xfrm>
        <a:graphic>
          <a:graphicData uri="http://schemas.openxmlformats.org/presentationml/2006/ole">
            <mc:AlternateContent xmlns:mc="http://schemas.openxmlformats.org/markup-compatibility/2006">
              <mc:Choice xmlns:v="urn:schemas-microsoft-com:vml" Requires="v">
                <p:oleObj spid="_x0000_s226421" name="Equation" r:id="rId3" imgW="2247900" imgH="228600" progId="Equation.3">
                  <p:embed/>
                </p:oleObj>
              </mc:Choice>
              <mc:Fallback>
                <p:oleObj name="Equation" r:id="rId3" imgW="22479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3888" y="1725105"/>
                        <a:ext cx="3871875" cy="395926"/>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4045234627"/>
              </p:ext>
            </p:extLst>
          </p:nvPr>
        </p:nvGraphicFramePr>
        <p:xfrm>
          <a:off x="1377950" y="2832100"/>
          <a:ext cx="2155825" cy="433388"/>
        </p:xfrm>
        <a:graphic>
          <a:graphicData uri="http://schemas.openxmlformats.org/presentationml/2006/ole">
            <mc:AlternateContent xmlns:mc="http://schemas.openxmlformats.org/markup-compatibility/2006">
              <mc:Choice xmlns:v="urn:schemas-microsoft-com:vml" Requires="v">
                <p:oleObj spid="_x0000_s226422" name="Equation" r:id="rId5" imgW="1130040" imgH="228600" progId="Equation.3">
                  <p:embed/>
                </p:oleObj>
              </mc:Choice>
              <mc:Fallback>
                <p:oleObj name="Equation" r:id="rId5" imgW="1130040" imgH="228600" progId="Equation.3">
                  <p:embed/>
                  <p:pic>
                    <p:nvPicPr>
                      <p:cNvPr id="0" name="Object 3"/>
                      <p:cNvPicPr>
                        <a:picLocks noChangeAspect="1" noChangeArrowheads="1"/>
                      </p:cNvPicPr>
                      <p:nvPr/>
                    </p:nvPicPr>
                    <p:blipFill>
                      <a:blip r:embed="rId6"/>
                      <a:srcRect/>
                      <a:stretch>
                        <a:fillRect/>
                      </a:stretch>
                    </p:blipFill>
                    <p:spPr bwMode="auto">
                      <a:xfrm>
                        <a:off x="1377950" y="2832100"/>
                        <a:ext cx="2155825" cy="433388"/>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4063722449"/>
              </p:ext>
            </p:extLst>
          </p:nvPr>
        </p:nvGraphicFramePr>
        <p:xfrm>
          <a:off x="1471813" y="3315085"/>
          <a:ext cx="1439862" cy="409575"/>
        </p:xfrm>
        <a:graphic>
          <a:graphicData uri="http://schemas.openxmlformats.org/presentationml/2006/ole">
            <mc:AlternateContent xmlns:mc="http://schemas.openxmlformats.org/markup-compatibility/2006">
              <mc:Choice xmlns:v="urn:schemas-microsoft-com:vml" Requires="v">
                <p:oleObj spid="_x0000_s226423" name="Equation" r:id="rId7" imgW="838080" imgH="241200" progId="Equation.3">
                  <p:embed/>
                </p:oleObj>
              </mc:Choice>
              <mc:Fallback>
                <p:oleObj name="Equation" r:id="rId7" imgW="838080" imgH="241200" progId="Equation.3">
                  <p:embed/>
                  <p:pic>
                    <p:nvPicPr>
                      <p:cNvPr id="0" name="Object 7"/>
                      <p:cNvPicPr>
                        <a:picLocks noChangeAspect="1" noChangeArrowheads="1"/>
                      </p:cNvPicPr>
                      <p:nvPr/>
                    </p:nvPicPr>
                    <p:blipFill>
                      <a:blip r:embed="rId8"/>
                      <a:srcRect/>
                      <a:stretch>
                        <a:fillRect/>
                      </a:stretch>
                    </p:blipFill>
                    <p:spPr bwMode="auto">
                      <a:xfrm>
                        <a:off x="1471813" y="3315085"/>
                        <a:ext cx="1439862" cy="409575"/>
                      </a:xfrm>
                      <a:prstGeom prst="rect">
                        <a:avLst/>
                      </a:prstGeom>
                      <a:noFill/>
                    </p:spPr>
                  </p:pic>
                </p:oleObj>
              </mc:Fallback>
            </mc:AlternateContent>
          </a:graphicData>
        </a:graphic>
      </p:graphicFrame>
      <p:sp>
        <p:nvSpPr>
          <p:cNvPr id="13"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6248135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32</a:t>
            </a:fld>
            <a:endParaRPr lang="en-US"/>
          </a:p>
        </p:txBody>
      </p:sp>
      <p:pic>
        <p:nvPicPr>
          <p:cNvPr id="2283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4419177" y="207436"/>
            <a:ext cx="3684612" cy="66323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93680"/>
            <a:ext cx="11839074" cy="1015663"/>
          </a:xfrm>
          <a:prstGeom prst="rect">
            <a:avLst/>
          </a:prstGeom>
          <a:noFill/>
        </p:spPr>
        <p:txBody>
          <a:bodyPr wrap="square" rtlCol="0">
            <a:spAutoFit/>
          </a:bodyPr>
          <a:lstStyle/>
          <a:p>
            <a:pPr marL="342900" indent="-342900">
              <a:lnSpc>
                <a:spcPct val="150000"/>
              </a:lnSpc>
              <a:buFont typeface="Arial" pitchFamily="34" charset="0"/>
              <a:buChar char="•"/>
            </a:pPr>
            <a:r>
              <a:rPr lang="en-US" sz="2000" dirty="0" smtClean="0">
                <a:latin typeface="Arial" pitchFamily="34" charset="0"/>
                <a:cs typeface="Arial" pitchFamily="34" charset="0"/>
              </a:rPr>
              <a:t>The single line diagram using PSAT software for three buses, generator at bus 1, loads at bus 2 and 3 is presented in Fig.2</a:t>
            </a:r>
            <a:endParaRPr lang="en-US" sz="2000" dirty="0">
              <a:latin typeface="Arial" pitchFamily="34" charset="0"/>
              <a:cs typeface="Arial" pitchFamily="34" charset="0"/>
            </a:endParaRPr>
          </a:p>
        </p:txBody>
      </p:sp>
      <p:sp>
        <p:nvSpPr>
          <p:cNvPr id="5" name="TextBox 4"/>
          <p:cNvSpPr txBox="1"/>
          <p:nvPr/>
        </p:nvSpPr>
        <p:spPr>
          <a:xfrm>
            <a:off x="4053526" y="5637229"/>
            <a:ext cx="5710218" cy="400110"/>
          </a:xfrm>
          <a:prstGeom prst="rect">
            <a:avLst/>
          </a:prstGeom>
          <a:noFill/>
        </p:spPr>
        <p:txBody>
          <a:bodyPr wrap="none" rtlCol="0">
            <a:spAutoFit/>
          </a:bodyPr>
          <a:lstStyle/>
          <a:p>
            <a:r>
              <a:rPr lang="en-US" sz="2000" dirty="0" smtClean="0">
                <a:latin typeface="Arial" pitchFamily="34" charset="0"/>
                <a:cs typeface="Arial" pitchFamily="34" charset="0"/>
              </a:rPr>
              <a:t>Figure 2: single Line diagram three bus systems </a:t>
            </a:r>
            <a:endParaRPr lang="en-US" sz="2000" dirty="0">
              <a:latin typeface="Arial" pitchFamily="34" charset="0"/>
              <a:cs typeface="Arial" pitchFamily="34" charset="0"/>
            </a:endParaRPr>
          </a:p>
        </p:txBody>
      </p:sp>
      <p:sp>
        <p:nvSpPr>
          <p:cNvPr id="8"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40401633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33</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158137559"/>
              </p:ext>
            </p:extLst>
          </p:nvPr>
        </p:nvGraphicFramePr>
        <p:xfrm>
          <a:off x="1366887" y="1187780"/>
          <a:ext cx="9398525" cy="4087050"/>
        </p:xfrm>
        <a:graphic>
          <a:graphicData uri="http://schemas.openxmlformats.org/drawingml/2006/table">
            <a:tbl>
              <a:tblPr>
                <a:tableStyleId>{5940675A-B579-460E-94D1-54222C63F5DA}</a:tableStyleId>
              </a:tblPr>
              <a:tblGrid>
                <a:gridCol w="1216423"/>
                <a:gridCol w="1216423"/>
                <a:gridCol w="1216423"/>
                <a:gridCol w="1437314"/>
                <a:gridCol w="1437314"/>
                <a:gridCol w="1437314"/>
                <a:gridCol w="1437314"/>
              </a:tblGrid>
              <a:tr h="476331">
                <a:tc gridSpan="7">
                  <a:txBody>
                    <a:bodyPr/>
                    <a:lstStyle/>
                    <a:p>
                      <a:pPr algn="ctr" fontAlgn="b"/>
                      <a:r>
                        <a:rPr lang="en-US" sz="2000" u="none" strike="noStrike" dirty="0">
                          <a:effectLst/>
                          <a:latin typeface="Arial" pitchFamily="34" charset="0"/>
                          <a:cs typeface="Arial" pitchFamily="34" charset="0"/>
                        </a:rPr>
                        <a:t>POWER FLOW RESULTS</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endParaRPr lang="en-US"/>
                    </a:p>
                  </a:txBody>
                  <a:tcPr/>
                </a:tc>
                <a:tc hMerge="1">
                  <a:txBody>
                    <a:bodyPr/>
                    <a:lstStyle/>
                    <a:p>
                      <a:endParaRPr lang="en-US"/>
                    </a:p>
                  </a:txBody>
                  <a:tcPr/>
                </a:tc>
                <a:tc hMerge="1">
                  <a:txBody>
                    <a:bodyPr/>
                    <a:lstStyle/>
                    <a:p>
                      <a:pPr algn="l" fontAlgn="b"/>
                      <a:endParaRPr lang="en-US" sz="18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pPr algn="l" fontAlgn="b"/>
                      <a:endParaRPr lang="en-US" sz="18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pPr algn="l" fontAlgn="b"/>
                      <a:endParaRPr lang="en-US" sz="18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pPr algn="l" fontAlgn="b"/>
                      <a:endParaRPr lang="en-US" sz="1800" b="0" i="0" u="none" strike="noStrike" dirty="0">
                        <a:solidFill>
                          <a:srgbClr val="000000"/>
                        </a:solidFill>
                        <a:effectLst/>
                        <a:latin typeface="Arial" pitchFamily="34" charset="0"/>
                        <a:cs typeface="Arial" pitchFamily="34" charset="0"/>
                      </a:endParaRPr>
                    </a:p>
                  </a:txBody>
                  <a:tcPr marL="8021" marR="8021" marT="8021" marB="0" anchor="b"/>
                </a:tc>
              </a:tr>
              <a:tr h="483194">
                <a:tc>
                  <a:txBody>
                    <a:bodyPr/>
                    <a:lstStyle/>
                    <a:p>
                      <a:pPr algn="ctr" fontAlgn="b"/>
                      <a:r>
                        <a:rPr lang="en-US" sz="2000" u="none" strike="noStrike" dirty="0">
                          <a:effectLst/>
                          <a:latin typeface="Arial" pitchFamily="34" charset="0"/>
                          <a:cs typeface="Arial" pitchFamily="34" charset="0"/>
                        </a:rPr>
                        <a:t>Bus</a:t>
                      </a:r>
                      <a:endParaRPr lang="en-US" sz="2000" b="0" i="0" u="none" strike="noStrike" dirty="0">
                        <a:solidFill>
                          <a:srgbClr val="000000"/>
                        </a:solidFill>
                        <a:effectLst/>
                        <a:latin typeface="Arial" pitchFamily="34" charset="0"/>
                        <a:cs typeface="Arial" pitchFamily="34" charset="0"/>
                      </a:endParaRPr>
                    </a:p>
                    <a:p>
                      <a:pPr algn="ctr" fontAlgn="b"/>
                      <a:r>
                        <a:rPr lang="en-US" sz="2000" u="none" strike="noStrike" dirty="0">
                          <a:effectLst/>
                          <a:latin typeface="Arial" pitchFamily="34" charset="0"/>
                          <a:cs typeface="Arial" pitchFamily="34" charset="0"/>
                        </a:rPr>
                        <a:t> </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V</a:t>
                      </a:r>
                      <a:endParaRPr lang="en-US" sz="2000" b="0" i="0" u="none" strike="noStrike" dirty="0">
                        <a:solidFill>
                          <a:srgbClr val="000000"/>
                        </a:solidFill>
                        <a:effectLst/>
                        <a:latin typeface="Arial" pitchFamily="34" charset="0"/>
                        <a:cs typeface="Arial" pitchFamily="34" charset="0"/>
                      </a:endParaRPr>
                    </a:p>
                    <a:p>
                      <a:pPr algn="ctr" fontAlgn="b"/>
                      <a:r>
                        <a:rPr lang="en-US" sz="2000" u="none" strike="noStrike" dirty="0">
                          <a:effectLst/>
                          <a:latin typeface="Arial" pitchFamily="34" charset="0"/>
                          <a:cs typeface="Arial" pitchFamily="34" charset="0"/>
                        </a:rPr>
                        <a:t>[</a:t>
                      </a:r>
                      <a:r>
                        <a:rPr lang="en-US" sz="2000" u="none" strike="noStrike" dirty="0" err="1">
                          <a:effectLst/>
                          <a:latin typeface="Arial" pitchFamily="34" charset="0"/>
                          <a:cs typeface="Arial" pitchFamily="34" charset="0"/>
                        </a:rPr>
                        <a:t>p.u</a:t>
                      </a:r>
                      <a:r>
                        <a:rPr lang="en-US" sz="2000" u="none" strike="noStrike" dirty="0">
                          <a:effectLst/>
                          <a:latin typeface="Arial" pitchFamily="34" charset="0"/>
                          <a:cs typeface="Arial" pitchFamily="34" charset="0"/>
                        </a:rPr>
                        <a:t>.]</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phase</a:t>
                      </a:r>
                      <a:endParaRPr lang="en-US" sz="2000" b="0" i="0" u="none" strike="noStrike" dirty="0">
                        <a:solidFill>
                          <a:srgbClr val="000000"/>
                        </a:solidFill>
                        <a:effectLst/>
                        <a:latin typeface="Arial" pitchFamily="34" charset="0"/>
                        <a:cs typeface="Arial" pitchFamily="34" charset="0"/>
                      </a:endParaRPr>
                    </a:p>
                    <a:p>
                      <a:pPr algn="ctr" fontAlgn="b"/>
                      <a:r>
                        <a:rPr lang="en-US" sz="2000" u="none" strike="noStrike" dirty="0">
                          <a:effectLst/>
                          <a:latin typeface="Arial" pitchFamily="34" charset="0"/>
                          <a:cs typeface="Arial" pitchFamily="34" charset="0"/>
                        </a:rPr>
                        <a:t>[rad]</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P gen</a:t>
                      </a:r>
                      <a:endParaRPr lang="en-US" sz="2000" b="0" i="0" u="none" strike="noStrike" dirty="0">
                        <a:solidFill>
                          <a:srgbClr val="000000"/>
                        </a:solidFill>
                        <a:effectLst/>
                        <a:latin typeface="Arial" pitchFamily="34" charset="0"/>
                        <a:cs typeface="Arial" pitchFamily="34" charset="0"/>
                      </a:endParaRPr>
                    </a:p>
                    <a:p>
                      <a:pPr algn="ctr" fontAlgn="b"/>
                      <a:r>
                        <a:rPr lang="en-US" sz="2000" u="none" strike="noStrike" dirty="0">
                          <a:effectLst/>
                          <a:latin typeface="Arial" pitchFamily="34" charset="0"/>
                          <a:cs typeface="Arial" pitchFamily="34" charset="0"/>
                        </a:rPr>
                        <a:t>[</a:t>
                      </a:r>
                      <a:r>
                        <a:rPr lang="en-US" sz="2000" u="none" strike="noStrike" dirty="0" err="1">
                          <a:effectLst/>
                          <a:latin typeface="Arial" pitchFamily="34" charset="0"/>
                          <a:cs typeface="Arial" pitchFamily="34" charset="0"/>
                        </a:rPr>
                        <a:t>p.u</a:t>
                      </a:r>
                      <a:r>
                        <a:rPr lang="en-US" sz="2000" u="none" strike="noStrike" dirty="0">
                          <a:effectLst/>
                          <a:latin typeface="Arial" pitchFamily="34" charset="0"/>
                          <a:cs typeface="Arial" pitchFamily="34" charset="0"/>
                        </a:rPr>
                        <a:t>.]</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Q gen</a:t>
                      </a:r>
                      <a:endParaRPr lang="en-US" sz="2000" b="0" i="0" u="none" strike="noStrike" dirty="0">
                        <a:solidFill>
                          <a:srgbClr val="000000"/>
                        </a:solidFill>
                        <a:effectLst/>
                        <a:latin typeface="Arial" pitchFamily="34" charset="0"/>
                        <a:cs typeface="Arial" pitchFamily="34" charset="0"/>
                      </a:endParaRPr>
                    </a:p>
                    <a:p>
                      <a:pPr algn="ctr" fontAlgn="b"/>
                      <a:r>
                        <a:rPr lang="en-US" sz="2000" u="none" strike="noStrike" dirty="0">
                          <a:effectLst/>
                          <a:latin typeface="Arial" pitchFamily="34" charset="0"/>
                          <a:cs typeface="Arial" pitchFamily="34" charset="0"/>
                        </a:rPr>
                        <a:t>[</a:t>
                      </a:r>
                      <a:r>
                        <a:rPr lang="en-US" sz="2000" u="none" strike="noStrike" dirty="0" err="1">
                          <a:effectLst/>
                          <a:latin typeface="Arial" pitchFamily="34" charset="0"/>
                          <a:cs typeface="Arial" pitchFamily="34" charset="0"/>
                        </a:rPr>
                        <a:t>p.u</a:t>
                      </a:r>
                      <a:r>
                        <a:rPr lang="en-US" sz="2000" u="none" strike="noStrike" dirty="0">
                          <a:effectLst/>
                          <a:latin typeface="Arial" pitchFamily="34" charset="0"/>
                          <a:cs typeface="Arial" pitchFamily="34" charset="0"/>
                        </a:rPr>
                        <a:t>.]</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P load</a:t>
                      </a:r>
                      <a:endParaRPr lang="en-US" sz="2000" b="0" i="0" u="none" strike="noStrike" dirty="0">
                        <a:solidFill>
                          <a:srgbClr val="000000"/>
                        </a:solidFill>
                        <a:effectLst/>
                        <a:latin typeface="Arial" pitchFamily="34" charset="0"/>
                        <a:cs typeface="Arial" pitchFamily="34" charset="0"/>
                      </a:endParaRPr>
                    </a:p>
                    <a:p>
                      <a:pPr algn="ctr" fontAlgn="b"/>
                      <a:r>
                        <a:rPr lang="en-US" sz="2000" u="none" strike="noStrike" dirty="0">
                          <a:effectLst/>
                          <a:latin typeface="Arial" pitchFamily="34" charset="0"/>
                          <a:cs typeface="Arial" pitchFamily="34" charset="0"/>
                        </a:rPr>
                        <a:t>[</a:t>
                      </a:r>
                      <a:r>
                        <a:rPr lang="en-US" sz="2000" u="none" strike="noStrike" dirty="0" err="1">
                          <a:effectLst/>
                          <a:latin typeface="Arial" pitchFamily="34" charset="0"/>
                          <a:cs typeface="Arial" pitchFamily="34" charset="0"/>
                        </a:rPr>
                        <a:t>p.u</a:t>
                      </a:r>
                      <a:r>
                        <a:rPr lang="en-US" sz="2000" u="none" strike="noStrike" dirty="0">
                          <a:effectLst/>
                          <a:latin typeface="Arial" pitchFamily="34" charset="0"/>
                          <a:cs typeface="Arial" pitchFamily="34" charset="0"/>
                        </a:rPr>
                        <a:t>.]</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Q load</a:t>
                      </a:r>
                      <a:endParaRPr lang="en-US" sz="2000" b="0" i="0" u="none" strike="noStrike" dirty="0">
                        <a:solidFill>
                          <a:srgbClr val="000000"/>
                        </a:solidFill>
                        <a:effectLst/>
                        <a:latin typeface="Arial" pitchFamily="34" charset="0"/>
                        <a:cs typeface="Arial" pitchFamily="34" charset="0"/>
                      </a:endParaRPr>
                    </a:p>
                    <a:p>
                      <a:pPr algn="ctr" fontAlgn="b"/>
                      <a:r>
                        <a:rPr lang="en-US" sz="2000" u="none" strike="noStrike" dirty="0">
                          <a:effectLst/>
                          <a:latin typeface="Arial" pitchFamily="34" charset="0"/>
                          <a:cs typeface="Arial" pitchFamily="34" charset="0"/>
                        </a:rPr>
                        <a:t>[</a:t>
                      </a:r>
                      <a:r>
                        <a:rPr lang="en-US" sz="2000" u="none" strike="noStrike" dirty="0" err="1">
                          <a:effectLst/>
                          <a:latin typeface="Arial" pitchFamily="34" charset="0"/>
                          <a:cs typeface="Arial" pitchFamily="34" charset="0"/>
                        </a:rPr>
                        <a:t>p.u</a:t>
                      </a:r>
                      <a:r>
                        <a:rPr lang="en-US" sz="2000" u="none" strike="noStrike" dirty="0">
                          <a:effectLst/>
                          <a:latin typeface="Arial" pitchFamily="34" charset="0"/>
                          <a:cs typeface="Arial" pitchFamily="34" charset="0"/>
                        </a:rPr>
                        <a:t>.]</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r>
              <a:tr h="241597">
                <a:tc>
                  <a:txBody>
                    <a:bodyPr/>
                    <a:lstStyle/>
                    <a:p>
                      <a:pPr algn="ctr" fontAlgn="b"/>
                      <a:r>
                        <a:rPr lang="en-US" sz="2000" u="none" strike="noStrike" dirty="0">
                          <a:effectLst/>
                          <a:latin typeface="Arial" pitchFamily="34" charset="0"/>
                          <a:cs typeface="Arial" pitchFamily="34" charset="0"/>
                        </a:rPr>
                        <a:t>Bus1</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1</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0</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1.45</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0.704913</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0</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0</a:t>
                      </a:r>
                      <a:endParaRPr lang="en-US" sz="2000" b="0" i="0" u="none" strike="noStrike">
                        <a:solidFill>
                          <a:srgbClr val="000000"/>
                        </a:solidFill>
                        <a:effectLst/>
                        <a:latin typeface="Arial" pitchFamily="34" charset="0"/>
                        <a:cs typeface="Arial" pitchFamily="34" charset="0"/>
                      </a:endParaRPr>
                    </a:p>
                  </a:txBody>
                  <a:tcPr marL="8021" marR="8021" marT="8021" marB="0" anchor="b"/>
                </a:tc>
              </a:tr>
              <a:tr h="476331">
                <a:tc>
                  <a:txBody>
                    <a:bodyPr/>
                    <a:lstStyle/>
                    <a:p>
                      <a:pPr algn="ctr" fontAlgn="b"/>
                      <a:r>
                        <a:rPr lang="en-US" sz="2000" u="none" strike="noStrike" dirty="0">
                          <a:effectLst/>
                          <a:latin typeface="Arial" pitchFamily="34" charset="0"/>
                          <a:cs typeface="Arial" pitchFamily="34" charset="0"/>
                        </a:rPr>
                        <a:t>Bus2</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0.94075</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-0.15475</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-7.8E-12</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4.32E-12</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0.85</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0.25</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r>
              <a:tr h="476331">
                <a:tc>
                  <a:txBody>
                    <a:bodyPr/>
                    <a:lstStyle/>
                    <a:p>
                      <a:pPr algn="ctr" fontAlgn="b"/>
                      <a:r>
                        <a:rPr lang="en-US" sz="2000" u="none" strike="noStrike" dirty="0">
                          <a:effectLst/>
                          <a:latin typeface="Arial" pitchFamily="34" charset="0"/>
                          <a:cs typeface="Arial" pitchFamily="34" charset="0"/>
                        </a:rPr>
                        <a:t>Bus3</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0.922233</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-0.22396</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9.65E-12</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3.37E-12</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0.6</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0.15</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r>
              <a:tr h="241597">
                <a:tc gridSpan="7">
                  <a:txBody>
                    <a:bodyPr/>
                    <a:lstStyle/>
                    <a:p>
                      <a:pPr algn="ctr" fontAlgn="b"/>
                      <a:r>
                        <a:rPr lang="en-US" sz="2000" u="none" strike="noStrike" dirty="0">
                          <a:effectLst/>
                          <a:latin typeface="Arial" pitchFamily="34" charset="0"/>
                          <a:cs typeface="Arial" pitchFamily="34" charset="0"/>
                        </a:rPr>
                        <a:t>LINE FLOWS</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endParaRPr lang="en-US"/>
                    </a:p>
                  </a:txBody>
                  <a:tcPr/>
                </a:tc>
                <a:tc hMerge="1">
                  <a:txBody>
                    <a:bodyPr/>
                    <a:lstStyle/>
                    <a:p>
                      <a:pPr algn="l" fontAlgn="b"/>
                      <a:endParaRPr lang="en-US" sz="14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pPr algn="l" fontAlgn="b"/>
                      <a:endParaRPr lang="en-US" sz="14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pPr algn="l" fontAlgn="b"/>
                      <a:endParaRPr lang="en-US" sz="14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pPr algn="l" fontAlgn="b"/>
                      <a:endParaRPr lang="en-US" sz="1400" b="0" i="0" u="none" strike="noStrike" dirty="0">
                        <a:solidFill>
                          <a:srgbClr val="000000"/>
                        </a:solidFill>
                        <a:effectLst/>
                        <a:latin typeface="Arial" pitchFamily="34" charset="0"/>
                        <a:cs typeface="Arial" pitchFamily="34" charset="0"/>
                      </a:endParaRPr>
                    </a:p>
                  </a:txBody>
                  <a:tcPr marL="8021" marR="8021" marT="8021" marB="0" anchor="b"/>
                </a:tc>
                <a:tc hMerge="1">
                  <a:txBody>
                    <a:bodyPr/>
                    <a:lstStyle/>
                    <a:p>
                      <a:pPr algn="l" fontAlgn="b"/>
                      <a:endParaRPr lang="en-US" sz="1400" b="0" i="0" u="none" strike="noStrike" dirty="0">
                        <a:solidFill>
                          <a:srgbClr val="000000"/>
                        </a:solidFill>
                        <a:effectLst/>
                        <a:latin typeface="Arial" pitchFamily="34" charset="0"/>
                        <a:cs typeface="Arial" pitchFamily="34" charset="0"/>
                      </a:endParaRPr>
                    </a:p>
                  </a:txBody>
                  <a:tcPr marL="8021" marR="8021" marT="8021" marB="0" anchor="b"/>
                </a:tc>
              </a:tr>
              <a:tr h="476331">
                <a:tc>
                  <a:txBody>
                    <a:bodyPr/>
                    <a:lstStyle/>
                    <a:p>
                      <a:pPr algn="ctr" fontAlgn="b"/>
                      <a:r>
                        <a:rPr lang="en-US" sz="2000" u="none" strike="noStrike" dirty="0">
                          <a:effectLst/>
                          <a:latin typeface="Arial" pitchFamily="34" charset="0"/>
                          <a:cs typeface="Arial" pitchFamily="34" charset="0"/>
                        </a:rPr>
                        <a:t>From Bus</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To Bus</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Line</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P Flow</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Q Flow</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P Loss</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Q Loss</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r>
              <a:tr h="241597">
                <a:tc>
                  <a:txBody>
                    <a:bodyPr/>
                    <a:lstStyle/>
                    <a:p>
                      <a:pPr algn="ctr" fontAlgn="b"/>
                      <a:r>
                        <a:rPr lang="en-US" sz="2000" u="none" strike="noStrike" dirty="0">
                          <a:effectLst/>
                          <a:latin typeface="Arial" pitchFamily="34" charset="0"/>
                          <a:cs typeface="Arial" pitchFamily="34" charset="0"/>
                        </a:rPr>
                        <a:t> </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 </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 </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[p.u.]</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a:t>
                      </a:r>
                      <a:r>
                        <a:rPr lang="en-US" sz="2000" u="none" strike="noStrike" dirty="0" err="1">
                          <a:effectLst/>
                          <a:latin typeface="Arial" pitchFamily="34" charset="0"/>
                          <a:cs typeface="Arial" pitchFamily="34" charset="0"/>
                        </a:rPr>
                        <a:t>p.u</a:t>
                      </a:r>
                      <a:r>
                        <a:rPr lang="en-US" sz="2000" u="none" strike="noStrike" dirty="0">
                          <a:effectLst/>
                          <a:latin typeface="Arial" pitchFamily="34" charset="0"/>
                          <a:cs typeface="Arial" pitchFamily="34" charset="0"/>
                        </a:rPr>
                        <a:t>.]</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a:t>
                      </a:r>
                      <a:r>
                        <a:rPr lang="en-US" sz="2000" u="none" strike="noStrike" dirty="0" err="1">
                          <a:effectLst/>
                          <a:latin typeface="Arial" pitchFamily="34" charset="0"/>
                          <a:cs typeface="Arial" pitchFamily="34" charset="0"/>
                        </a:rPr>
                        <a:t>p.u</a:t>
                      </a:r>
                      <a:r>
                        <a:rPr lang="en-US" sz="2000" u="none" strike="noStrike" dirty="0">
                          <a:effectLst/>
                          <a:latin typeface="Arial" pitchFamily="34" charset="0"/>
                          <a:cs typeface="Arial" pitchFamily="34" charset="0"/>
                        </a:rPr>
                        <a:t>.]</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[p.u.]</a:t>
                      </a:r>
                      <a:endParaRPr lang="en-US" sz="2000" b="0" i="0" u="none" strike="noStrike">
                        <a:solidFill>
                          <a:srgbClr val="000000"/>
                        </a:solidFill>
                        <a:effectLst/>
                        <a:latin typeface="Arial" pitchFamily="34" charset="0"/>
                        <a:cs typeface="Arial" pitchFamily="34" charset="0"/>
                      </a:endParaRPr>
                    </a:p>
                  </a:txBody>
                  <a:tcPr marL="8021" marR="8021" marT="8021" marB="0" anchor="b"/>
                </a:tc>
              </a:tr>
              <a:tr h="241597">
                <a:tc>
                  <a:txBody>
                    <a:bodyPr/>
                    <a:lstStyle/>
                    <a:p>
                      <a:pPr algn="ctr" fontAlgn="b"/>
                      <a:r>
                        <a:rPr lang="en-US" sz="2000" u="none" strike="noStrike" dirty="0">
                          <a:effectLst/>
                          <a:latin typeface="Arial" pitchFamily="34" charset="0"/>
                          <a:cs typeface="Arial" pitchFamily="34" charset="0"/>
                        </a:rPr>
                        <a:t>Bus1</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Bus2</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1</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1.45</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0.704913</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-2.2E-16</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0.25994</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r>
              <a:tr h="241597">
                <a:tc>
                  <a:txBody>
                    <a:bodyPr/>
                    <a:lstStyle/>
                    <a:p>
                      <a:pPr algn="ctr" fontAlgn="b"/>
                      <a:r>
                        <a:rPr lang="en-US" sz="2000" u="none" strike="noStrike" dirty="0">
                          <a:effectLst/>
                          <a:latin typeface="Arial" pitchFamily="34" charset="0"/>
                          <a:cs typeface="Arial" pitchFamily="34" charset="0"/>
                        </a:rPr>
                        <a:t>Bus2</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Bus3</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2</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0.6</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a:effectLst/>
                          <a:latin typeface="Arial" pitchFamily="34" charset="0"/>
                          <a:cs typeface="Arial" pitchFamily="34" charset="0"/>
                        </a:rPr>
                        <a:t>0.194973</a:t>
                      </a:r>
                      <a:endParaRPr lang="en-US" sz="2000" b="0" i="0" u="none" strike="noStrike">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1.11E-16</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c>
                  <a:txBody>
                    <a:bodyPr/>
                    <a:lstStyle/>
                    <a:p>
                      <a:pPr algn="ctr" fontAlgn="b"/>
                      <a:r>
                        <a:rPr lang="en-US" sz="2000" u="none" strike="noStrike" dirty="0">
                          <a:effectLst/>
                          <a:latin typeface="Arial" pitchFamily="34" charset="0"/>
                          <a:cs typeface="Arial" pitchFamily="34" charset="0"/>
                        </a:rPr>
                        <a:t>0.044973</a:t>
                      </a:r>
                      <a:endParaRPr lang="en-US" sz="2000" b="0" i="0" u="none" strike="noStrike" dirty="0">
                        <a:solidFill>
                          <a:srgbClr val="000000"/>
                        </a:solidFill>
                        <a:effectLst/>
                        <a:latin typeface="Arial" pitchFamily="34" charset="0"/>
                        <a:cs typeface="Arial" pitchFamily="34" charset="0"/>
                      </a:endParaRPr>
                    </a:p>
                  </a:txBody>
                  <a:tcPr marL="8021" marR="8021" marT="8021" marB="0" anchor="b"/>
                </a:tc>
              </a:tr>
            </a:tbl>
          </a:graphicData>
        </a:graphic>
      </p:graphicFrame>
      <p:sp>
        <p:nvSpPr>
          <p:cNvPr id="5" name="TextBox 4"/>
          <p:cNvSpPr txBox="1"/>
          <p:nvPr/>
        </p:nvSpPr>
        <p:spPr>
          <a:xfrm>
            <a:off x="1234911" y="712657"/>
            <a:ext cx="8920455" cy="400110"/>
          </a:xfrm>
          <a:prstGeom prst="rect">
            <a:avLst/>
          </a:prstGeom>
          <a:noFill/>
        </p:spPr>
        <p:txBody>
          <a:bodyPr wrap="none" rtlCol="0">
            <a:spAutoFit/>
          </a:bodyPr>
          <a:lstStyle/>
          <a:p>
            <a:pPr algn="ctr"/>
            <a:r>
              <a:rPr lang="en-US" sz="2000" dirty="0" smtClean="0">
                <a:latin typeface="Arial" pitchFamily="34" charset="0"/>
                <a:cs typeface="Arial" pitchFamily="34" charset="0"/>
              </a:rPr>
              <a:t>Table 1: The power flow Results based on NR solution using PSAT software  </a:t>
            </a:r>
            <a:endParaRPr lang="en-US" sz="2000" dirty="0">
              <a:latin typeface="Arial" pitchFamily="34" charset="0"/>
              <a:cs typeface="Arial" pitchFamily="34" charset="0"/>
            </a:endParaRPr>
          </a:p>
        </p:txBody>
      </p:sp>
      <p:sp>
        <p:nvSpPr>
          <p:cNvPr id="7" name="Title 1"/>
          <p:cNvSpPr txBox="1">
            <a:spLocks/>
          </p:cNvSpPr>
          <p:nvPr/>
        </p:nvSpPr>
        <p:spPr>
          <a:xfrm>
            <a:off x="629612" y="162994"/>
            <a:ext cx="10627938" cy="483287"/>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OPF Solution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3461630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771" y="220748"/>
            <a:ext cx="10574156" cy="549274"/>
          </a:xfrm>
        </p:spPr>
        <p:txBody>
          <a:bodyPr>
            <a:normAutofit/>
          </a:bodyPr>
          <a:lstStyle/>
          <a:p>
            <a:pPr algn="ctr"/>
            <a:r>
              <a:rPr lang="en-US" sz="3000" b="1" dirty="0">
                <a:latin typeface="Arial" pitchFamily="34" charset="0"/>
                <a:cs typeface="Arial" pitchFamily="34" charset="0"/>
              </a:rPr>
              <a:t>6</a:t>
            </a:r>
            <a:r>
              <a:rPr lang="en-US" sz="3000" b="1" dirty="0" smtClean="0">
                <a:latin typeface="Arial" pitchFamily="34" charset="0"/>
                <a:cs typeface="Arial" pitchFamily="34" charset="0"/>
              </a:rPr>
              <a:t>. Application of OPF</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44379" y="567891"/>
            <a:ext cx="12047622" cy="6102416"/>
          </a:xfrm>
        </p:spPr>
        <p:txBody>
          <a:bodyPr>
            <a:noAutofit/>
          </a:bodyPr>
          <a:lstStyle/>
          <a:p>
            <a:pPr algn="just">
              <a:lnSpc>
                <a:spcPct val="150000"/>
              </a:lnSpc>
            </a:pPr>
            <a:r>
              <a:rPr lang="en-US" sz="2000" dirty="0">
                <a:latin typeface="Arial" pitchFamily="34" charset="0"/>
                <a:cs typeface="Arial" pitchFamily="34" charset="0"/>
              </a:rPr>
              <a:t>Optimal Power Flow (OPF) has various key </a:t>
            </a:r>
            <a:r>
              <a:rPr lang="en-US" sz="2000" dirty="0" smtClean="0">
                <a:latin typeface="Arial" pitchFamily="34" charset="0"/>
                <a:cs typeface="Arial" pitchFamily="34" charset="0"/>
              </a:rPr>
              <a:t>advantages in </a:t>
            </a:r>
            <a:r>
              <a:rPr lang="en-US" sz="2000" dirty="0">
                <a:latin typeface="Arial" pitchFamily="34" charset="0"/>
                <a:cs typeface="Arial" pitchFamily="34" charset="0"/>
              </a:rPr>
              <a:t>the energy sector, including increasing the efficiency and reliability of power </a:t>
            </a:r>
            <a:r>
              <a:rPr lang="en-US" sz="2000" dirty="0" smtClean="0">
                <a:latin typeface="Arial" pitchFamily="34" charset="0"/>
                <a:cs typeface="Arial" pitchFamily="34" charset="0"/>
              </a:rPr>
              <a:t>networks as given by:</a:t>
            </a:r>
          </a:p>
          <a:p>
            <a:pPr algn="just">
              <a:lnSpc>
                <a:spcPct val="150000"/>
              </a:lnSpc>
            </a:pPr>
            <a:r>
              <a:rPr lang="en-US" sz="2000" dirty="0">
                <a:latin typeface="Arial" pitchFamily="34" charset="0"/>
                <a:cs typeface="Arial" pitchFamily="34" charset="0"/>
              </a:rPr>
              <a:t>Generation Scheduling</a:t>
            </a:r>
            <a:r>
              <a:rPr lang="en-US" sz="2000" dirty="0" smtClean="0">
                <a:latin typeface="Arial" pitchFamily="34" charset="0"/>
                <a:cs typeface="Arial" pitchFamily="34" charset="0"/>
              </a:rPr>
              <a:t>: </a:t>
            </a:r>
            <a:r>
              <a:rPr lang="en-US" sz="2000" dirty="0">
                <a:latin typeface="Arial" pitchFamily="34" charset="0"/>
                <a:cs typeface="Arial" pitchFamily="34" charset="0"/>
              </a:rPr>
              <a:t>assists in determining the ideal generation levels for power plants to meet demand while reducing costs and conforming to operational constraints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Economic dispatch: It optimally </a:t>
            </a:r>
            <a:r>
              <a:rPr lang="en-US" sz="2000" dirty="0" smtClean="0">
                <a:latin typeface="Arial" pitchFamily="34" charset="0"/>
                <a:cs typeface="Arial" pitchFamily="34" charset="0"/>
              </a:rPr>
              <a:t>shares demands among </a:t>
            </a:r>
            <a:r>
              <a:rPr lang="en-US" sz="2000" dirty="0">
                <a:latin typeface="Arial" pitchFamily="34" charset="0"/>
                <a:cs typeface="Arial" pitchFamily="34" charset="0"/>
              </a:rPr>
              <a:t>several units, ensuring that electricity is produced at the lowest possible cost while taking into account fuel prices and operational </a:t>
            </a:r>
            <a:r>
              <a:rPr lang="en-US" sz="2000" dirty="0" smtClean="0">
                <a:latin typeface="Arial" pitchFamily="34" charset="0"/>
                <a:cs typeface="Arial" pitchFamily="34" charset="0"/>
              </a:rPr>
              <a:t>constraints.</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Transmission Network Optimization: OPF is used to improve the flow of electricity across transmission lines, decreasing congestion and assuring reliable power delivery across the grid</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Renewable Energy Integration: </a:t>
            </a:r>
            <a:r>
              <a:rPr lang="en-US" sz="2000" dirty="0" smtClean="0">
                <a:latin typeface="Arial" pitchFamily="34" charset="0"/>
                <a:cs typeface="Arial" pitchFamily="34" charset="0"/>
              </a:rPr>
              <a:t>supports </a:t>
            </a:r>
            <a:r>
              <a:rPr lang="en-US" sz="2000" dirty="0">
                <a:latin typeface="Arial" pitchFamily="34" charset="0"/>
                <a:cs typeface="Arial" pitchFamily="34" charset="0"/>
              </a:rPr>
              <a:t>the inclusion of renewable energy sources, helping to manage unpredictability and maximize their use in conjunction with conventional</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a:p>
        </p:txBody>
      </p:sp>
    </p:spTree>
    <p:extLst>
      <p:ext uri="{BB962C8B-B14F-4D97-AF65-F5344CB8AC3E}">
        <p14:creationId xmlns:p14="http://schemas.microsoft.com/office/powerpoint/2010/main" val="28915969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123266"/>
            <a:ext cx="10587184" cy="715530"/>
          </a:xfrm>
        </p:spPr>
        <p:txBody>
          <a:bodyPr>
            <a:normAutofit/>
          </a:bodyPr>
          <a:lstStyle/>
          <a:p>
            <a:pPr algn="ctr"/>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88536" y="678730"/>
            <a:ext cx="11764652" cy="5999161"/>
          </a:xfrm>
        </p:spPr>
        <p:txBody>
          <a:bodyPr>
            <a:noAutofit/>
          </a:bodyPr>
          <a:lstStyle/>
          <a:p>
            <a:pPr algn="just">
              <a:lnSpc>
                <a:spcPct val="150000"/>
              </a:lnSpc>
              <a:spcBef>
                <a:spcPts val="0"/>
              </a:spcBef>
            </a:pPr>
            <a:r>
              <a:rPr lang="en-US" sz="2000" dirty="0" smtClean="0">
                <a:latin typeface="Arial" pitchFamily="34" charset="0"/>
                <a:cs typeface="Arial" pitchFamily="34" charset="0"/>
              </a:rPr>
              <a:t>In this lecture, the optimal power flow solution importance in economic operation of power system is discussed.</a:t>
            </a:r>
          </a:p>
          <a:p>
            <a:pPr algn="just">
              <a:lnSpc>
                <a:spcPct val="150000"/>
              </a:lnSpc>
              <a:spcBef>
                <a:spcPts val="0"/>
              </a:spcBef>
            </a:pPr>
            <a:r>
              <a:rPr lang="en-US" sz="2000" dirty="0" smtClean="0">
                <a:latin typeface="Arial" pitchFamily="34" charset="0"/>
                <a:cs typeface="Arial" pitchFamily="34" charset="0"/>
              </a:rPr>
              <a:t>Thus, optimal power flow important for the generation cost minimization, power system reliability and stability. </a:t>
            </a:r>
          </a:p>
          <a:p>
            <a:pPr algn="just">
              <a:lnSpc>
                <a:spcPct val="150000"/>
              </a:lnSpc>
              <a:spcBef>
                <a:spcPts val="0"/>
              </a:spcBef>
            </a:pPr>
            <a:r>
              <a:rPr lang="en-US" sz="2000" dirty="0" smtClean="0">
                <a:latin typeface="Arial" pitchFamily="34" charset="0"/>
                <a:cs typeface="Arial" pitchFamily="34" charset="0"/>
              </a:rPr>
              <a:t>OPF is broader than ELD and UC operation of power network, which comprises so many constraints like transmission line thermal limit, bus voltage and its angle limit, generation limits and hence the integration of RE in the network reliability. </a:t>
            </a:r>
          </a:p>
          <a:p>
            <a:pPr algn="just">
              <a:lnSpc>
                <a:spcPct val="150000"/>
              </a:lnSpc>
              <a:spcBef>
                <a:spcPts val="0"/>
              </a:spcBef>
            </a:pPr>
            <a:r>
              <a:rPr lang="en-US" sz="2000" dirty="0" smtClean="0">
                <a:latin typeface="Arial" pitchFamily="34" charset="0"/>
                <a:cs typeface="Arial" pitchFamily="34" charset="0"/>
              </a:rPr>
              <a:t>In addition, the solution techniques for optimal power flow </a:t>
            </a:r>
            <a:r>
              <a:rPr lang="en-US" sz="2000" dirty="0">
                <a:latin typeface="Arial" pitchFamily="34" charset="0"/>
                <a:cs typeface="Arial" pitchFamily="34" charset="0"/>
              </a:rPr>
              <a:t>like </a:t>
            </a:r>
            <a:r>
              <a:rPr lang="en-US" sz="2000" dirty="0" smtClean="0">
                <a:latin typeface="Arial" pitchFamily="34" charset="0"/>
                <a:cs typeface="Arial" pitchFamily="34" charset="0"/>
              </a:rPr>
              <a:t>Deterministic, Stochastic  and Robust OPF methods are also discussed </a:t>
            </a:r>
          </a:p>
          <a:p>
            <a:pPr algn="just">
              <a:lnSpc>
                <a:spcPct val="150000"/>
              </a:lnSpc>
              <a:spcBef>
                <a:spcPts val="0"/>
              </a:spcBef>
            </a:pPr>
            <a:r>
              <a:rPr lang="en-US" sz="2000" dirty="0" smtClean="0">
                <a:latin typeface="Arial" pitchFamily="34" charset="0"/>
                <a:cs typeface="Arial" pitchFamily="34" charset="0"/>
              </a:rPr>
              <a:t>Finally, the </a:t>
            </a:r>
            <a:r>
              <a:rPr lang="en-US" sz="2000" dirty="0">
                <a:latin typeface="Arial" pitchFamily="34" charset="0"/>
                <a:cs typeface="Arial" pitchFamily="34" charset="0"/>
              </a:rPr>
              <a:t>OPF analysis not only gives significant insights into operational efficiency, but also serves as a critical instrument for strategic planning and decision-making in the power </a:t>
            </a:r>
            <a:r>
              <a:rPr lang="en-US" sz="2000" dirty="0" smtClean="0">
                <a:latin typeface="Arial" pitchFamily="34" charset="0"/>
                <a:cs typeface="Arial" pitchFamily="34" charset="0"/>
              </a:rPr>
              <a:t>sectors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35</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64" y="365126"/>
            <a:ext cx="10627938" cy="511568"/>
          </a:xfrm>
        </p:spPr>
        <p:txBody>
          <a:bodyPr>
            <a:normAutofit/>
          </a:bodyPr>
          <a:lstStyle/>
          <a:p>
            <a:pPr algn="ctr"/>
            <a:r>
              <a:rPr lang="en-US" sz="3000" dirty="0" smtClean="0">
                <a:latin typeface="Arial" pitchFamily="34" charset="0"/>
                <a:cs typeface="Arial" pitchFamily="34" charset="0"/>
              </a:rPr>
              <a:t>References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0" y="725864"/>
            <a:ext cx="12118206" cy="6132136"/>
          </a:xfrm>
        </p:spPr>
        <p:txBody>
          <a:bodyPr>
            <a:normAutofit/>
          </a:bodyPr>
          <a:lstStyle/>
          <a:p>
            <a:pPr marL="0" indent="0" algn="just">
              <a:lnSpc>
                <a:spcPct val="170000"/>
              </a:lnSpc>
              <a:buNone/>
            </a:pPr>
            <a:r>
              <a:rPr lang="en-US" sz="2100" dirty="0" smtClean="0">
                <a:latin typeface="Arial" pitchFamily="34" charset="0"/>
                <a:cs typeface="Arial" pitchFamily="34" charset="0"/>
              </a:rPr>
              <a:t>[</a:t>
            </a:r>
            <a:r>
              <a:rPr lang="en-US" sz="1600" dirty="0" smtClean="0">
                <a:latin typeface="Arial" pitchFamily="34" charset="0"/>
                <a:cs typeface="Arial" pitchFamily="34" charset="0"/>
              </a:rPr>
              <a:t>1]. N., </a:t>
            </a:r>
            <a:r>
              <a:rPr lang="en-US" sz="1600" dirty="0" err="1" smtClean="0">
                <a:latin typeface="Arial" pitchFamily="34" charset="0"/>
                <a:cs typeface="Arial" pitchFamily="34" charset="0"/>
              </a:rPr>
              <a:t>Ehsan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Naderi</a:t>
            </a:r>
            <a:r>
              <a:rPr lang="en-US" sz="1600" dirty="0" smtClean="0">
                <a:latin typeface="Arial" pitchFamily="34" charset="0"/>
                <a:cs typeface="Arial" pitchFamily="34" charset="0"/>
              </a:rPr>
              <a:t>; N., </a:t>
            </a:r>
            <a:r>
              <a:rPr lang="en-US" sz="1600" dirty="0" err="1" smtClean="0">
                <a:latin typeface="Arial" pitchFamily="34" charset="0"/>
                <a:cs typeface="Arial" pitchFamily="34" charset="0"/>
              </a:rPr>
              <a:t>Hossein</a:t>
            </a:r>
            <a:r>
              <a:rPr lang="en-US" sz="1600" dirty="0" smtClean="0">
                <a:latin typeface="Arial" pitchFamily="34" charset="0"/>
                <a:cs typeface="Arial" pitchFamily="34" charset="0"/>
              </a:rPr>
              <a:t> </a:t>
            </a:r>
            <a:r>
              <a:rPr lang="en-US" sz="1600" dirty="0" err="1" smtClean="0">
                <a:latin typeface="Arial" pitchFamily="34" charset="0"/>
                <a:cs typeface="Arial" pitchFamily="34" charset="0"/>
              </a:rPr>
              <a:t>Narimani</a:t>
            </a:r>
            <a:r>
              <a:rPr lang="en-US" sz="1600" dirty="0" smtClean="0">
                <a:latin typeface="Arial" pitchFamily="34" charset="0"/>
                <a:cs typeface="Arial" pitchFamily="34" charset="0"/>
              </a:rPr>
              <a:t>; P., Mahdi and </a:t>
            </a:r>
            <a:r>
              <a:rPr lang="en-US" sz="1600" dirty="0" err="1" smtClean="0">
                <a:latin typeface="Arial" pitchFamily="34" charset="0"/>
                <a:cs typeface="Arial" pitchFamily="34" charset="0"/>
              </a:rPr>
              <a:t>etl</a:t>
            </a:r>
            <a:r>
              <a:rPr lang="en-US" sz="1600" dirty="0" smtClean="0">
                <a:latin typeface="Arial" pitchFamily="34" charset="0"/>
                <a:cs typeface="Arial" pitchFamily="34" charset="0"/>
              </a:rPr>
              <a:t>. ‘’’State-of-the-Art </a:t>
            </a:r>
            <a:r>
              <a:rPr lang="en-US" sz="1600" dirty="0">
                <a:latin typeface="Arial" pitchFamily="34" charset="0"/>
                <a:cs typeface="Arial" pitchFamily="34" charset="0"/>
              </a:rPr>
              <a:t>of Optimal Active and Reactive Power Flow: A Comprehensive Review from Various </a:t>
            </a:r>
            <a:r>
              <a:rPr lang="en-US" sz="1600" dirty="0" smtClean="0">
                <a:latin typeface="Arial" pitchFamily="34" charset="0"/>
                <a:cs typeface="Arial" pitchFamily="34" charset="0"/>
              </a:rPr>
              <a:t>Stand </a:t>
            </a:r>
            <a:r>
              <a:rPr lang="en-US" sz="1600" dirty="0" err="1" smtClean="0">
                <a:latin typeface="Arial" pitchFamily="34" charset="0"/>
                <a:cs typeface="Arial" pitchFamily="34" charset="0"/>
              </a:rPr>
              <a:t>points’’.MDPI</a:t>
            </a:r>
            <a:r>
              <a:rPr lang="en-US" sz="1600" dirty="0" smtClean="0">
                <a:latin typeface="Arial" pitchFamily="34" charset="0"/>
                <a:cs typeface="Arial" pitchFamily="34" charset="0"/>
              </a:rPr>
              <a:t>:</a:t>
            </a:r>
            <a:r>
              <a:rPr lang="pt-BR" sz="1600" dirty="0">
                <a:latin typeface="Arial" pitchFamily="34" charset="0"/>
                <a:cs typeface="Arial" pitchFamily="34" charset="0"/>
              </a:rPr>
              <a:t>Processes </a:t>
            </a:r>
            <a:r>
              <a:rPr lang="pt-BR" sz="1600" dirty="0" smtClean="0">
                <a:latin typeface="Arial" pitchFamily="34" charset="0"/>
                <a:cs typeface="Arial" pitchFamily="34" charset="0"/>
              </a:rPr>
              <a:t>2021. V. 9(8</a:t>
            </a:r>
            <a:r>
              <a:rPr lang="pt-BR" sz="1600" dirty="0">
                <a:latin typeface="Arial" pitchFamily="34" charset="0"/>
                <a:cs typeface="Arial" pitchFamily="34" charset="0"/>
              </a:rPr>
              <a:t>), </a:t>
            </a:r>
            <a:r>
              <a:rPr lang="pt-BR" sz="1600" dirty="0" smtClean="0">
                <a:latin typeface="Arial" pitchFamily="34" charset="0"/>
                <a:cs typeface="Arial" pitchFamily="34" charset="0"/>
              </a:rPr>
              <a:t>1319. https</a:t>
            </a:r>
            <a:r>
              <a:rPr lang="pt-BR" sz="1600" dirty="0">
                <a:latin typeface="Arial" pitchFamily="34" charset="0"/>
                <a:cs typeface="Arial" pitchFamily="34" charset="0"/>
              </a:rPr>
              <a:t>://</a:t>
            </a:r>
            <a:r>
              <a:rPr lang="pt-BR" sz="1600" dirty="0" smtClean="0">
                <a:latin typeface="Arial" pitchFamily="34" charset="0"/>
                <a:cs typeface="Arial" pitchFamily="34" charset="0"/>
              </a:rPr>
              <a:t>doi.org/10.3390/pr9081319</a:t>
            </a:r>
            <a:endParaRPr lang="en-US" sz="1600" dirty="0" smtClean="0">
              <a:latin typeface="Arial" pitchFamily="34" charset="0"/>
              <a:cs typeface="Arial" pitchFamily="34" charset="0"/>
            </a:endParaRPr>
          </a:p>
          <a:p>
            <a:pPr marL="0" indent="0" algn="just">
              <a:lnSpc>
                <a:spcPct val="170000"/>
              </a:lnSpc>
              <a:buNone/>
            </a:pPr>
            <a:r>
              <a:rPr lang="en-US" sz="1600" dirty="0" smtClean="0">
                <a:latin typeface="Arial" pitchFamily="34" charset="0"/>
                <a:cs typeface="Arial" pitchFamily="34" charset="0"/>
              </a:rPr>
              <a:t>[2].K., Aurangzeb; S., </a:t>
            </a:r>
            <a:r>
              <a:rPr lang="en-US" sz="1600" dirty="0" err="1" smtClean="0">
                <a:latin typeface="Arial" pitchFamily="34" charset="0"/>
                <a:cs typeface="Arial" pitchFamily="34" charset="0"/>
              </a:rPr>
              <a:t>Shafiq</a:t>
            </a:r>
            <a:r>
              <a:rPr lang="en-US" sz="1600" dirty="0" smtClean="0">
                <a:latin typeface="Arial" pitchFamily="34" charset="0"/>
                <a:cs typeface="Arial" pitchFamily="34" charset="0"/>
              </a:rPr>
              <a:t> ; M., </a:t>
            </a:r>
            <a:r>
              <a:rPr lang="en-US" sz="1600" dirty="0" err="1" smtClean="0">
                <a:latin typeface="Arial" pitchFamily="34" charset="0"/>
                <a:cs typeface="Arial" pitchFamily="34" charset="0"/>
              </a:rPr>
              <a:t>Alhussein</a:t>
            </a:r>
            <a:r>
              <a:rPr lang="en-US" sz="1600" dirty="0" smtClean="0">
                <a:latin typeface="Arial" pitchFamily="34" charset="0"/>
                <a:cs typeface="Arial" pitchFamily="34" charset="0"/>
              </a:rPr>
              <a:t> and </a:t>
            </a:r>
            <a:r>
              <a:rPr lang="en-US" sz="1600" dirty="0" err="1" smtClean="0">
                <a:latin typeface="Arial" pitchFamily="34" charset="0"/>
                <a:cs typeface="Arial" pitchFamily="34" charset="0"/>
              </a:rPr>
              <a:t>etl</a:t>
            </a:r>
            <a:r>
              <a:rPr lang="en-US" sz="1600" dirty="0" smtClean="0">
                <a:latin typeface="Arial" pitchFamily="34" charset="0"/>
                <a:cs typeface="Arial" pitchFamily="34" charset="0"/>
              </a:rPr>
              <a:t>. ‘’ An effective </a:t>
            </a:r>
            <a:r>
              <a:rPr lang="en-US" sz="1600" dirty="0">
                <a:latin typeface="Arial" pitchFamily="34" charset="0"/>
                <a:cs typeface="Arial" pitchFamily="34" charset="0"/>
              </a:rPr>
              <a:t>solution to the optimal </a:t>
            </a:r>
            <a:r>
              <a:rPr lang="en-US" sz="1600" dirty="0" smtClean="0">
                <a:latin typeface="Arial" pitchFamily="34" charset="0"/>
                <a:cs typeface="Arial" pitchFamily="34" charset="0"/>
              </a:rPr>
              <a:t>power flow </a:t>
            </a:r>
            <a:r>
              <a:rPr lang="en-US" sz="1600" dirty="0">
                <a:latin typeface="Arial" pitchFamily="34" charset="0"/>
                <a:cs typeface="Arial" pitchFamily="34" charset="0"/>
              </a:rPr>
              <a:t>problem using </a:t>
            </a:r>
            <a:r>
              <a:rPr lang="en-US" sz="1600" dirty="0" smtClean="0">
                <a:latin typeface="Arial" pitchFamily="34" charset="0"/>
                <a:cs typeface="Arial" pitchFamily="34" charset="0"/>
              </a:rPr>
              <a:t>meta-heuristic algorithms. Front</a:t>
            </a:r>
            <a:r>
              <a:rPr lang="en-US" sz="1600" dirty="0">
                <a:latin typeface="Arial" pitchFamily="34" charset="0"/>
                <a:cs typeface="Arial" pitchFamily="34" charset="0"/>
              </a:rPr>
              <a:t>. Energy Res. </a:t>
            </a:r>
            <a:r>
              <a:rPr lang="en-US" sz="1600" dirty="0" smtClean="0">
                <a:latin typeface="Arial" pitchFamily="34" charset="0"/>
                <a:cs typeface="Arial" pitchFamily="34" charset="0"/>
              </a:rPr>
              <a:t>11:1170570. </a:t>
            </a:r>
            <a:r>
              <a:rPr lang="en-US" sz="1600" dirty="0" err="1" smtClean="0">
                <a:latin typeface="Arial" pitchFamily="34" charset="0"/>
                <a:cs typeface="Arial" pitchFamily="34" charset="0"/>
              </a:rPr>
              <a:t>pp</a:t>
            </a:r>
            <a:r>
              <a:rPr lang="en-US" sz="1600" dirty="0" smtClean="0">
                <a:latin typeface="Arial" pitchFamily="34" charset="0"/>
                <a:cs typeface="Arial" pitchFamily="34" charset="0"/>
              </a:rPr>
              <a:t>: 1-17.https://doi:10.3389/fenrg.2023.1170570</a:t>
            </a:r>
            <a:r>
              <a:rPr lang="fr-FR" sz="1600" dirty="0" smtClean="0">
                <a:latin typeface="Arial" pitchFamily="34" charset="0"/>
                <a:cs typeface="Arial" pitchFamily="34" charset="0"/>
              </a:rPr>
              <a:t>.</a:t>
            </a:r>
          </a:p>
          <a:p>
            <a:pPr marL="0" indent="0" algn="just">
              <a:lnSpc>
                <a:spcPct val="170000"/>
              </a:lnSpc>
              <a:buNone/>
            </a:pPr>
            <a:r>
              <a:rPr lang="fr-FR" sz="1600" dirty="0" smtClean="0">
                <a:latin typeface="Arial" pitchFamily="34" charset="0"/>
                <a:cs typeface="Arial" pitchFamily="34" charset="0"/>
              </a:rPr>
              <a:t>[3</a:t>
            </a:r>
            <a:r>
              <a:rPr lang="fr-FR" sz="1600" dirty="0">
                <a:latin typeface="Arial" pitchFamily="34" charset="0"/>
                <a:cs typeface="Arial" pitchFamily="34" charset="0"/>
              </a:rPr>
              <a:t>]. </a:t>
            </a:r>
            <a:r>
              <a:rPr lang="fr-FR" sz="1600" dirty="0" smtClean="0">
                <a:latin typeface="Arial" pitchFamily="34" charset="0"/>
                <a:cs typeface="Arial" pitchFamily="34" charset="0"/>
              </a:rPr>
              <a:t>A., </a:t>
            </a:r>
            <a:r>
              <a:rPr lang="en-US" sz="1600" dirty="0" smtClean="0">
                <a:latin typeface="Arial" pitchFamily="34" charset="0"/>
                <a:cs typeface="Arial" pitchFamily="34" charset="0"/>
              </a:rPr>
              <a:t>Ali; A., Hassan; M., </a:t>
            </a:r>
            <a:r>
              <a:rPr lang="en-US" sz="1600" dirty="0" err="1" smtClean="0">
                <a:latin typeface="Arial" pitchFamily="34" charset="0"/>
                <a:cs typeface="Arial" pitchFamily="34" charset="0"/>
              </a:rPr>
              <a:t>Keerio</a:t>
            </a:r>
            <a:r>
              <a:rPr lang="en-US" sz="1600" dirty="0" smtClean="0">
                <a:latin typeface="Arial" pitchFamily="34" charset="0"/>
                <a:cs typeface="Arial" pitchFamily="34" charset="0"/>
              </a:rPr>
              <a:t> and et </a:t>
            </a:r>
            <a:r>
              <a:rPr lang="en-US" sz="1600" dirty="0">
                <a:latin typeface="Arial" pitchFamily="34" charset="0"/>
                <a:cs typeface="Arial" pitchFamily="34" charset="0"/>
              </a:rPr>
              <a:t>al. </a:t>
            </a:r>
            <a:r>
              <a:rPr lang="en-US" sz="1600" dirty="0" smtClean="0">
                <a:latin typeface="Arial" pitchFamily="34" charset="0"/>
                <a:cs typeface="Arial" pitchFamily="34" charset="0"/>
              </a:rPr>
              <a:t>‘’A </a:t>
            </a:r>
            <a:r>
              <a:rPr lang="en-US" sz="1600" dirty="0">
                <a:latin typeface="Arial" pitchFamily="34" charset="0"/>
                <a:cs typeface="Arial" pitchFamily="34" charset="0"/>
              </a:rPr>
              <a:t>novel solution to optimal power flow problems using composite differential evolution integrating effective constrained handling </a:t>
            </a:r>
            <a:r>
              <a:rPr lang="en-US" sz="1600" dirty="0" smtClean="0">
                <a:latin typeface="Arial" pitchFamily="34" charset="0"/>
                <a:cs typeface="Arial" pitchFamily="34" charset="0"/>
              </a:rPr>
              <a:t>techniques’’. </a:t>
            </a:r>
            <a:r>
              <a:rPr lang="en-US" sz="1600" dirty="0" err="1">
                <a:latin typeface="Arial" pitchFamily="34" charset="0"/>
                <a:cs typeface="Arial" pitchFamily="34" charset="0"/>
              </a:rPr>
              <a:t>Sci</a:t>
            </a:r>
            <a:r>
              <a:rPr lang="en-US" sz="1600" dirty="0">
                <a:latin typeface="Arial" pitchFamily="34" charset="0"/>
                <a:cs typeface="Arial" pitchFamily="34" charset="0"/>
              </a:rPr>
              <a:t> Rep 14, 6187 (2024). </a:t>
            </a:r>
            <a:r>
              <a:rPr lang="en-US" sz="1600" dirty="0">
                <a:latin typeface="Arial" pitchFamily="34" charset="0"/>
                <a:cs typeface="Arial" pitchFamily="34" charset="0"/>
                <a:hlinkClick r:id="rId2"/>
              </a:rPr>
              <a:t>https://doi.org/10.1038/s41598-024-56590-5</a:t>
            </a:r>
            <a:r>
              <a:rPr lang="fr-FR" sz="1600" dirty="0" smtClean="0">
                <a:latin typeface="Arial" pitchFamily="34" charset="0"/>
                <a:cs typeface="Arial" pitchFamily="34" charset="0"/>
              </a:rPr>
              <a:t>.</a:t>
            </a:r>
          </a:p>
          <a:p>
            <a:pPr marL="0" indent="0" algn="just">
              <a:lnSpc>
                <a:spcPct val="170000"/>
              </a:lnSpc>
              <a:buNone/>
            </a:pPr>
            <a:r>
              <a:rPr lang="fr-FR" sz="1600" dirty="0" smtClean="0">
                <a:latin typeface="Arial" pitchFamily="34" charset="0"/>
                <a:cs typeface="Arial" pitchFamily="34" charset="0"/>
              </a:rPr>
              <a:t>[4].</a:t>
            </a:r>
            <a:r>
              <a:rPr lang="pt-BR" sz="1600" dirty="0">
                <a:latin typeface="Arial" pitchFamily="34" charset="0"/>
                <a:cs typeface="Arial" pitchFamily="34" charset="0"/>
              </a:rPr>
              <a:t> </a:t>
            </a:r>
            <a:r>
              <a:rPr lang="pt-BR" sz="1600" dirty="0" smtClean="0">
                <a:latin typeface="Arial" pitchFamily="34" charset="0"/>
                <a:cs typeface="Arial" pitchFamily="34" charset="0"/>
              </a:rPr>
              <a:t>D.,Azad; A., Dimitra and A.,Eduardo. ‘’</a:t>
            </a:r>
            <a:r>
              <a:rPr lang="en-US" sz="1600" dirty="0" smtClean="0">
                <a:latin typeface="Arial" pitchFamily="34" charset="0"/>
                <a:cs typeface="Arial" pitchFamily="34" charset="0"/>
              </a:rPr>
              <a:t>Initial </a:t>
            </a:r>
            <a:r>
              <a:rPr lang="en-US" sz="1600" dirty="0">
                <a:latin typeface="Arial" pitchFamily="34" charset="0"/>
                <a:cs typeface="Arial" pitchFamily="34" charset="0"/>
              </a:rPr>
              <a:t>estimate of AC optimal power flow with graph neural </a:t>
            </a:r>
            <a:r>
              <a:rPr lang="en-US" sz="1600" dirty="0" smtClean="0">
                <a:latin typeface="Arial" pitchFamily="34" charset="0"/>
                <a:cs typeface="Arial" pitchFamily="34" charset="0"/>
              </a:rPr>
              <a:t>networks’’. Elsevier: </a:t>
            </a:r>
            <a:r>
              <a:rPr lang="en-US" sz="1600" dirty="0">
                <a:latin typeface="Arial" pitchFamily="34" charset="0"/>
                <a:cs typeface="Arial" pitchFamily="34" charset="0"/>
              </a:rPr>
              <a:t>Electric Power Systems </a:t>
            </a:r>
            <a:r>
              <a:rPr lang="en-US" sz="1600" dirty="0" smtClean="0">
                <a:latin typeface="Arial" pitchFamily="34" charset="0"/>
                <a:cs typeface="Arial" pitchFamily="34" charset="0"/>
              </a:rPr>
              <a:t>Research</a:t>
            </a:r>
            <a:r>
              <a:rPr lang="en-US" sz="1600" dirty="0">
                <a:latin typeface="Arial" pitchFamily="34" charset="0"/>
                <a:cs typeface="Arial" pitchFamily="34" charset="0"/>
              </a:rPr>
              <a:t>. </a:t>
            </a:r>
            <a:r>
              <a:rPr lang="en-US" sz="1600" dirty="0" smtClean="0">
                <a:latin typeface="Arial" pitchFamily="34" charset="0"/>
                <a:cs typeface="Arial" pitchFamily="34" charset="0"/>
              </a:rPr>
              <a:t>V.234(2024). </a:t>
            </a:r>
            <a:r>
              <a:rPr lang="en-US" sz="1600" dirty="0" smtClean="0">
                <a:latin typeface="Arial" pitchFamily="34" charset="0"/>
                <a:cs typeface="Arial" pitchFamily="34" charset="0"/>
                <a:hlinkClick r:id="rId3"/>
              </a:rPr>
              <a:t>https</a:t>
            </a:r>
            <a:r>
              <a:rPr lang="en-US" sz="1600" dirty="0">
                <a:latin typeface="Arial" pitchFamily="34" charset="0"/>
                <a:cs typeface="Arial" pitchFamily="34" charset="0"/>
                <a:hlinkClick r:id="rId3"/>
              </a:rPr>
              <a:t>://</a:t>
            </a:r>
            <a:r>
              <a:rPr lang="en-US" sz="1600" dirty="0" smtClean="0">
                <a:latin typeface="Arial" pitchFamily="34" charset="0"/>
                <a:cs typeface="Arial" pitchFamily="34" charset="0"/>
                <a:hlinkClick r:id="rId3"/>
              </a:rPr>
              <a:t>doi.org/10.1016/j.epsr.2024.110782</a:t>
            </a:r>
            <a:endParaRPr lang="en-US" sz="1600" dirty="0" smtClean="0">
              <a:latin typeface="Arial" pitchFamily="34" charset="0"/>
              <a:cs typeface="Arial" pitchFamily="34" charset="0"/>
            </a:endParaRPr>
          </a:p>
          <a:p>
            <a:pPr marL="0" indent="0" algn="just">
              <a:lnSpc>
                <a:spcPct val="170000"/>
              </a:lnSpc>
              <a:buNone/>
            </a:pPr>
            <a:endParaRPr lang="en-US" sz="16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36</a:t>
            </a:fld>
            <a:endParaRPr lang="en-US" dirty="0"/>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37</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5691</TotalTime>
  <Words>3584</Words>
  <Application>Microsoft Office PowerPoint</Application>
  <PresentationFormat>Custom</PresentationFormat>
  <Paragraphs>406</Paragraphs>
  <Slides>37</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37</vt:i4>
      </vt:variant>
    </vt:vector>
  </HeadingPairs>
  <TitlesOfParts>
    <vt:vector size="40" baseType="lpstr">
      <vt:lpstr>Office 테마</vt:lpstr>
      <vt:lpstr>Equation</vt:lpstr>
      <vt:lpstr>Microsoft Equation 3.0</vt:lpstr>
      <vt:lpstr>Power Systems Operation and Control</vt:lpstr>
      <vt:lpstr>Content </vt:lpstr>
      <vt:lpstr>1. Introduction </vt:lpstr>
      <vt:lpstr>Introduction                                                 Cont.…</vt:lpstr>
      <vt:lpstr>Introduction                                                 Cont.…</vt:lpstr>
      <vt:lpstr>Introduction                                               Cont.…</vt:lpstr>
      <vt:lpstr>Introduction                                               Cont.…</vt:lpstr>
      <vt:lpstr>2. Similarities and Differences Between OPF, ELD and UC</vt:lpstr>
      <vt:lpstr>Similarities and Differences                                   Cont.…</vt:lpstr>
      <vt:lpstr>3. Objectives of OPF</vt:lpstr>
      <vt:lpstr>Objective                                                Cont.…</vt:lpstr>
      <vt:lpstr>PowerPoint Presentation</vt:lpstr>
      <vt:lpstr>Mathematical Formulation                                       Cont.…</vt:lpstr>
      <vt:lpstr>Mathematical Formulation                                       Cont.…</vt:lpstr>
      <vt:lpstr>Mathematical Formulation                                       Cont.…</vt:lpstr>
      <vt:lpstr>Mathematical Formulation                                       Cont.…</vt:lpstr>
      <vt:lpstr>Mathematical Formulation                                       Cont.…</vt:lpstr>
      <vt:lpstr>Mathematical Formulation                                       Cont.…</vt:lpstr>
      <vt:lpstr>5. OPF Solution Techniques</vt:lpstr>
      <vt:lpstr>OPF Solution Techniques                                  Cont.…</vt:lpstr>
      <vt:lpstr>OPF Solution Techniques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6. Application of OPF</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403</cp:revision>
  <dcterms:created xsi:type="dcterms:W3CDTF">2021-04-29T04:21:21Z</dcterms:created>
  <dcterms:modified xsi:type="dcterms:W3CDTF">2024-10-13T08:52:13Z</dcterms:modified>
</cp:coreProperties>
</file>