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82" r:id="rId2"/>
    <p:sldId id="363" r:id="rId3"/>
    <p:sldId id="646" r:id="rId4"/>
    <p:sldId id="647" r:id="rId5"/>
    <p:sldId id="561" r:id="rId6"/>
    <p:sldId id="617" r:id="rId7"/>
    <p:sldId id="700" r:id="rId8"/>
    <p:sldId id="701" r:id="rId9"/>
    <p:sldId id="682" r:id="rId10"/>
    <p:sldId id="702" r:id="rId11"/>
    <p:sldId id="719" r:id="rId12"/>
    <p:sldId id="720" r:id="rId13"/>
    <p:sldId id="721" r:id="rId14"/>
    <p:sldId id="722" r:id="rId15"/>
    <p:sldId id="724" r:id="rId16"/>
    <p:sldId id="723" r:id="rId17"/>
    <p:sldId id="637" r:id="rId18"/>
    <p:sldId id="648" r:id="rId19"/>
    <p:sldId id="627" r:id="rId20"/>
    <p:sldId id="706" r:id="rId21"/>
    <p:sldId id="707" r:id="rId22"/>
    <p:sldId id="708" r:id="rId23"/>
    <p:sldId id="709" r:id="rId24"/>
    <p:sldId id="710" r:id="rId25"/>
    <p:sldId id="711" r:id="rId26"/>
    <p:sldId id="712" r:id="rId27"/>
    <p:sldId id="713" r:id="rId28"/>
    <p:sldId id="714" r:id="rId29"/>
    <p:sldId id="715" r:id="rId30"/>
    <p:sldId id="716" r:id="rId31"/>
    <p:sldId id="717" r:id="rId32"/>
    <p:sldId id="443" r:id="rId33"/>
    <p:sldId id="442" r:id="rId34"/>
    <p:sldId id="317"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83" d="100"/>
          <a:sy n="83" d="100"/>
        </p:scale>
        <p:origin x="-1573" y="-285"/>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4037"/>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5" Type="http://schemas.openxmlformats.org/officeDocument/2006/relationships/image" Target="../media/image24.wmf"/><Relationship Id="rId4" Type="http://schemas.openxmlformats.org/officeDocument/2006/relationships/image" Target="../media/image2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 Id="rId4"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2024-10-13</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10/13/2024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5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48B8784A-F2B7-4F77-837D-D8AF77AD3842}" type="slidenum">
              <a:rPr lang="en-GB" altLang="en-US">
                <a:latin typeface="Calibri" pitchFamily="34" charset="0"/>
              </a:rPr>
              <a:pPr/>
              <a:t>30</a:t>
            </a:fld>
            <a:endParaRPr lang="en-GB"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6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6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8CDF5985-45FD-4FE3-B30F-DE9730DD473F}" type="slidenum">
              <a:rPr lang="en-GB" altLang="en-US">
                <a:latin typeface="Calibri" pitchFamily="34" charset="0"/>
              </a:rPr>
              <a:pPr/>
              <a:t>31</a:t>
            </a:fld>
            <a:endParaRPr lang="en-GB" alt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F761A45-6500-4827-AAE0-48D360E08719}" type="datetime1">
              <a:rPr lang="en-US" smtClean="0"/>
              <a:t>10/13/2024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FDF170-4942-4901-8E92-5EC729DBB9EA}" type="datetime1">
              <a:rPr lang="en-US" smtClean="0"/>
              <a:t>10/13/2024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651D71-757C-4FB1-B661-B7EBC5775F42}" type="datetime1">
              <a:rPr lang="en-US" smtClean="0"/>
              <a:t>10/13/2024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F96A71-FC97-4D33-A82B-DA978C5624F0}" type="datetime1">
              <a:rPr lang="en-US" altLang="ko-KR" smtClean="0"/>
              <a:t>10/13/2024</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www.researchgate.net/profile/Akhtar-Rasool-5/publication/333795299/figure/fig1/AS:769877115670529@1560564416397/Generation-model-of-the-Short-Term-Hydrothermal-Scheduling-STHTS-problem-25.ppm" TargetMode="External"/><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3.bin"/><Relationship Id="rId4" Type="http://schemas.openxmlformats.org/officeDocument/2006/relationships/image" Target="../media/image11.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5.bin"/><Relationship Id="rId4" Type="http://schemas.openxmlformats.org/officeDocument/2006/relationships/image" Target="../media/image13.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6.wmf"/><Relationship Id="rId5" Type="http://schemas.openxmlformats.org/officeDocument/2006/relationships/oleObject" Target="../embeddings/oleObject7.bin"/><Relationship Id="rId4" Type="http://schemas.openxmlformats.org/officeDocument/2006/relationships/image" Target="../media/image15.wmf"/></Relationships>
</file>

<file path=ppt/slides/_rels/slide23.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18.wmf"/><Relationship Id="rId5" Type="http://schemas.openxmlformats.org/officeDocument/2006/relationships/oleObject" Target="../embeddings/oleObject9.bin"/><Relationship Id="rId4" Type="http://schemas.openxmlformats.org/officeDocument/2006/relationships/image" Target="../media/image17.wmf"/></Relationships>
</file>

<file path=ppt/slides/_rels/slide24.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1.bin"/><Relationship Id="rId7" Type="http://schemas.openxmlformats.org/officeDocument/2006/relationships/oleObject" Target="../embeddings/oleObject13.bin"/><Relationship Id="rId12" Type="http://schemas.openxmlformats.org/officeDocument/2006/relationships/image" Target="../media/image24.wmf"/><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21.wmf"/><Relationship Id="rId11" Type="http://schemas.openxmlformats.org/officeDocument/2006/relationships/oleObject" Target="../embeddings/oleObject15.bin"/><Relationship Id="rId5" Type="http://schemas.openxmlformats.org/officeDocument/2006/relationships/oleObject" Target="../embeddings/oleObject12.bin"/><Relationship Id="rId10" Type="http://schemas.openxmlformats.org/officeDocument/2006/relationships/image" Target="../media/image23.wmf"/><Relationship Id="rId4" Type="http://schemas.openxmlformats.org/officeDocument/2006/relationships/image" Target="../media/image20.wmf"/><Relationship Id="rId9" Type="http://schemas.openxmlformats.org/officeDocument/2006/relationships/oleObject" Target="../embeddings/oleObject14.bin"/></Relationships>
</file>

<file path=ppt/slides/_rels/slide25.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6.wmf"/><Relationship Id="rId5" Type="http://schemas.openxmlformats.org/officeDocument/2006/relationships/oleObject" Target="../embeddings/oleObject17.bin"/><Relationship Id="rId10" Type="http://schemas.openxmlformats.org/officeDocument/2006/relationships/image" Target="../media/image28.wmf"/><Relationship Id="rId4" Type="http://schemas.openxmlformats.org/officeDocument/2006/relationships/image" Target="../media/image25.wmf"/><Relationship Id="rId9" Type="http://schemas.openxmlformats.org/officeDocument/2006/relationships/oleObject" Target="../embeddings/oleObject19.bin"/></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0.xml"/><Relationship Id="rId1" Type="http://schemas.openxmlformats.org/officeDocument/2006/relationships/vmlDrawing" Target="../drawings/vmlDrawing8.vml"/><Relationship Id="rId6" Type="http://schemas.openxmlformats.org/officeDocument/2006/relationships/image" Target="../media/image30.wmf"/><Relationship Id="rId5" Type="http://schemas.openxmlformats.org/officeDocument/2006/relationships/oleObject" Target="../embeddings/oleObject21.bin"/><Relationship Id="rId4" Type="http://schemas.openxmlformats.org/officeDocument/2006/relationships/image" Target="../media/image29.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0.xml"/><Relationship Id="rId1" Type="http://schemas.openxmlformats.org/officeDocument/2006/relationships/vmlDrawing" Target="../drawings/vmlDrawing9.vml"/><Relationship Id="rId4" Type="http://schemas.openxmlformats.org/officeDocument/2006/relationships/image" Target="../media/image31.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8" Type="http://schemas.openxmlformats.org/officeDocument/2006/relationships/oleObject" Target="../embeddings/oleObject25.bin"/><Relationship Id="rId3" Type="http://schemas.openxmlformats.org/officeDocument/2006/relationships/notesSlide" Target="../notesSlides/notesSlide2.xml"/><Relationship Id="rId7" Type="http://schemas.openxmlformats.org/officeDocument/2006/relationships/image" Target="../media/image33.wmf"/><Relationship Id="rId2" Type="http://schemas.openxmlformats.org/officeDocument/2006/relationships/slideLayout" Target="../slideLayouts/slideLayout10.xml"/><Relationship Id="rId1" Type="http://schemas.openxmlformats.org/officeDocument/2006/relationships/vmlDrawing" Target="../drawings/vmlDrawing10.vml"/><Relationship Id="rId6" Type="http://schemas.openxmlformats.org/officeDocument/2006/relationships/oleObject" Target="../embeddings/oleObject24.bin"/><Relationship Id="rId5" Type="http://schemas.openxmlformats.org/officeDocument/2006/relationships/image" Target="../media/image32.wmf"/><Relationship Id="rId4" Type="http://schemas.openxmlformats.org/officeDocument/2006/relationships/oleObject" Target="../embeddings/oleObject23.bin"/><Relationship Id="rId9" Type="http://schemas.openxmlformats.org/officeDocument/2006/relationships/image" Target="../media/image34.wmf"/></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notesSlide" Target="../notesSlides/notesSlide3.xml"/><Relationship Id="rId7" Type="http://schemas.openxmlformats.org/officeDocument/2006/relationships/image" Target="../media/image36.wmf"/><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oleObject" Target="../embeddings/oleObject27.bin"/><Relationship Id="rId5" Type="http://schemas.openxmlformats.org/officeDocument/2006/relationships/image" Target="../media/image35.wmf"/><Relationship Id="rId4" Type="http://schemas.openxmlformats.org/officeDocument/2006/relationships/oleObject" Target="../embeddings/oleObject26.bin"/><Relationship Id="rId9" Type="http://schemas.openxmlformats.org/officeDocument/2006/relationships/image" Target="../media/image37.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0" y="1008669"/>
            <a:ext cx="12192000" cy="5750350"/>
          </a:xfrm>
        </p:spPr>
        <p:txBody>
          <a:bodyPr>
            <a:normAutofit/>
          </a:bodyPr>
          <a:lstStyle/>
          <a:p>
            <a:r>
              <a:rPr lang="en-US" sz="3200" b="1" dirty="0" smtClean="0">
                <a:solidFill>
                  <a:schemeClr val="tx1"/>
                </a:solidFill>
                <a:latin typeface="Arial" pitchFamily="34" charset="0"/>
                <a:cs typeface="Arial" pitchFamily="34" charset="0"/>
              </a:rPr>
              <a:t>Lecture 6</a:t>
            </a:r>
          </a:p>
          <a:p>
            <a:r>
              <a:rPr lang="en-US" sz="3000" b="1" dirty="0">
                <a:solidFill>
                  <a:schemeClr val="tx1"/>
                </a:solidFill>
                <a:latin typeface="Arial" pitchFamily="34" charset="0"/>
                <a:cs typeface="Arial" pitchFamily="34" charset="0"/>
              </a:rPr>
              <a:t>Hydrothermal </a:t>
            </a:r>
            <a:r>
              <a:rPr lang="en-US" sz="3000" b="1" dirty="0" smtClean="0">
                <a:solidFill>
                  <a:schemeClr val="tx1"/>
                </a:solidFill>
                <a:latin typeface="Arial" pitchFamily="34" charset="0"/>
                <a:cs typeface="Arial" pitchFamily="34" charset="0"/>
              </a:rPr>
              <a:t>Power Plant Scheduling </a:t>
            </a: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a:t>
            </a:r>
            <a:r>
              <a:rPr lang="en-US" sz="2000" dirty="0" smtClean="0">
                <a:solidFill>
                  <a:schemeClr val="tx1"/>
                </a:solidFill>
                <a:latin typeface="Arial" pitchFamily="34" charset="0"/>
                <a:cs typeface="Arial" pitchFamily="34" charset="0"/>
              </a:rPr>
              <a:t>principle of hydrothermal scheduling.</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short and long term hydrothermal scheduling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Formulates the mathematical modeling for hydrothermal scheduling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solution techniques for hydrothermal scheduling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6255" y="637310"/>
            <a:ext cx="11730372" cy="6027442"/>
          </a:xfrm>
        </p:spPr>
        <p:txBody>
          <a:bodyPr>
            <a:noAutofit/>
          </a:bodyPr>
          <a:lstStyle/>
          <a:p>
            <a:pPr marL="457200" indent="-457200">
              <a:lnSpc>
                <a:spcPct val="150000"/>
              </a:lnSpc>
              <a:buAutoNum type="arabicPeriod"/>
            </a:pPr>
            <a:r>
              <a:rPr lang="en-US" sz="2000" b="1" dirty="0" smtClean="0">
                <a:latin typeface="Arial" pitchFamily="34" charset="0"/>
                <a:cs typeface="Arial" pitchFamily="34" charset="0"/>
              </a:rPr>
              <a:t>Introduction </a:t>
            </a:r>
            <a:endParaRPr lang="en-US" sz="2000" b="1" dirty="0">
              <a:latin typeface="Arial" pitchFamily="34" charset="0"/>
              <a:cs typeface="Arial" pitchFamily="34" charset="0"/>
            </a:endParaRPr>
          </a:p>
          <a:p>
            <a:pPr marL="457200" indent="-457200">
              <a:lnSpc>
                <a:spcPct val="150000"/>
              </a:lnSpc>
              <a:buAutoNum type="arabicPeriod"/>
            </a:pPr>
            <a:r>
              <a:rPr lang="en-US" sz="2000" b="1" dirty="0">
                <a:latin typeface="Arial" pitchFamily="34" charset="0"/>
                <a:cs typeface="Arial" pitchFamily="34" charset="0"/>
              </a:rPr>
              <a:t>Importance of Hydrothermal </a:t>
            </a:r>
            <a:r>
              <a:rPr lang="en-US" sz="2000" b="1" dirty="0" smtClean="0">
                <a:latin typeface="Arial" pitchFamily="34" charset="0"/>
                <a:cs typeface="Arial" pitchFamily="34" charset="0"/>
              </a:rPr>
              <a:t>Unit</a:t>
            </a:r>
          </a:p>
          <a:p>
            <a:pPr marL="457200" indent="-457200">
              <a:lnSpc>
                <a:spcPct val="150000"/>
              </a:lnSpc>
              <a:buAutoNum type="arabicPeriod"/>
            </a:pPr>
            <a:r>
              <a:rPr lang="en-US" sz="2000" b="1" dirty="0">
                <a:latin typeface="Arial" pitchFamily="34" charset="0"/>
                <a:cs typeface="Arial" pitchFamily="34" charset="0"/>
              </a:rPr>
              <a:t>Short and Long-Term  Hydrothermal scheduling </a:t>
            </a:r>
            <a:endParaRPr lang="en-US" sz="2000" b="1" dirty="0" smtClean="0">
              <a:latin typeface="Arial" pitchFamily="34" charset="0"/>
              <a:cs typeface="Arial" pitchFamily="34" charset="0"/>
            </a:endParaRPr>
          </a:p>
          <a:p>
            <a:pPr marL="457200" indent="-457200">
              <a:lnSpc>
                <a:spcPct val="150000"/>
              </a:lnSpc>
              <a:buAutoNum type="arabicPeriod"/>
            </a:pPr>
            <a:r>
              <a:rPr lang="en-US" sz="2000" b="1" dirty="0">
                <a:latin typeface="Arial" pitchFamily="34" charset="0"/>
                <a:cs typeface="Arial" pitchFamily="34" charset="0"/>
              </a:rPr>
              <a:t>Mathematical modeling for </a:t>
            </a:r>
            <a:r>
              <a:rPr lang="en-US" sz="2000" b="1" dirty="0" smtClean="0">
                <a:latin typeface="Arial" pitchFamily="34" charset="0"/>
                <a:cs typeface="Arial" pitchFamily="34" charset="0"/>
              </a:rPr>
              <a:t>Hydro-thermal</a:t>
            </a:r>
          </a:p>
          <a:p>
            <a:pPr marL="457200" indent="-457200">
              <a:lnSpc>
                <a:spcPct val="150000"/>
              </a:lnSpc>
              <a:buAutoNum type="arabicPeriod"/>
            </a:pPr>
            <a:r>
              <a:rPr lang="en-US" sz="2000" b="1" dirty="0" smtClean="0">
                <a:latin typeface="Arial" pitchFamily="34" charset="0"/>
                <a:cs typeface="Arial" pitchFamily="34" charset="0"/>
              </a:rPr>
              <a:t>Solution Techniques for Hydrothermal scheduling </a:t>
            </a:r>
            <a:endParaRPr lang="en-US" sz="2000" dirty="0">
              <a:solidFill>
                <a:srgbClr val="00B050"/>
              </a:solidFill>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340" y="186015"/>
            <a:ext cx="10835328" cy="568129"/>
          </a:xfrm>
        </p:spPr>
        <p:txBody>
          <a:bodyPr>
            <a:normAutofit/>
          </a:bodyPr>
          <a:lstStyle/>
          <a:p>
            <a:pPr algn="ctr"/>
            <a:r>
              <a:rPr lang="en-US" sz="3000" b="1" dirty="0">
                <a:latin typeface="Arial" pitchFamily="34" charset="0"/>
                <a:cs typeface="Arial" pitchFamily="34" charset="0"/>
              </a:rPr>
              <a:t>1. Introduction </a:t>
            </a:r>
            <a:endParaRPr lang="en-US" sz="3000" dirty="0"/>
          </a:p>
        </p:txBody>
      </p:sp>
      <p:sp>
        <p:nvSpPr>
          <p:cNvPr id="3" name="Content Placeholder 2"/>
          <p:cNvSpPr>
            <a:spLocks noGrp="1"/>
          </p:cNvSpPr>
          <p:nvPr>
            <p:ph idx="1"/>
          </p:nvPr>
        </p:nvSpPr>
        <p:spPr>
          <a:xfrm>
            <a:off x="0" y="895546"/>
            <a:ext cx="12041204" cy="5962454"/>
          </a:xfrm>
        </p:spPr>
        <p:txBody>
          <a:bodyPr>
            <a:normAutofit/>
          </a:bodyPr>
          <a:lstStyle/>
          <a:p>
            <a:pPr algn="just">
              <a:lnSpc>
                <a:spcPct val="160000"/>
              </a:lnSpc>
              <a:spcBef>
                <a:spcPts val="0"/>
              </a:spcBef>
              <a:buFont typeface="Wingdings" pitchFamily="2" charset="2"/>
              <a:buChar char="§"/>
            </a:pPr>
            <a:r>
              <a:rPr lang="en-US" sz="2000" dirty="0">
                <a:latin typeface="Arial" pitchFamily="34" charset="0"/>
                <a:cs typeface="Arial" pitchFamily="34" charset="0"/>
              </a:rPr>
              <a:t>Hydrothermal scheduling is the practice of optimizing hydroelectric power generation in conjunction with thermal power facilities. </a:t>
            </a:r>
            <a:endParaRPr lang="en-US" sz="2000" dirty="0" smtClean="0">
              <a:latin typeface="Arial" pitchFamily="34" charset="0"/>
              <a:cs typeface="Arial" pitchFamily="34" charset="0"/>
            </a:endParaRPr>
          </a:p>
          <a:p>
            <a:pPr algn="just">
              <a:lnSpc>
                <a:spcPct val="160000"/>
              </a:lnSpc>
              <a:spcBef>
                <a:spcPts val="0"/>
              </a:spcBef>
              <a:buFont typeface="Wingdings" pitchFamily="2" charset="2"/>
              <a:buChar char="§"/>
            </a:pPr>
            <a:r>
              <a:rPr lang="en-US" sz="2000" dirty="0" smtClean="0">
                <a:latin typeface="Arial" pitchFamily="34" charset="0"/>
                <a:cs typeface="Arial" pitchFamily="34" charset="0"/>
              </a:rPr>
              <a:t>This </a:t>
            </a:r>
            <a:r>
              <a:rPr lang="en-US" sz="2000" dirty="0">
                <a:latin typeface="Arial" pitchFamily="34" charset="0"/>
                <a:cs typeface="Arial" pitchFamily="34" charset="0"/>
              </a:rPr>
              <a:t>scheduling is critical for guaranteeing an efficient and consistent energy supply, particularly in systems that use both hydro and thermal resources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60000"/>
              </a:lnSpc>
              <a:spcBef>
                <a:spcPts val="0"/>
              </a:spcBef>
              <a:buFont typeface="Wingdings" pitchFamily="2" charset="2"/>
              <a:buChar char="§"/>
            </a:pPr>
            <a:r>
              <a:rPr lang="en-US" sz="2000" dirty="0">
                <a:latin typeface="Arial" pitchFamily="34" charset="0"/>
                <a:cs typeface="Arial" pitchFamily="34" charset="0"/>
              </a:rPr>
              <a:t>The goal of hydrothermal scheduling is to calculate the ideal generation levels for both hydroelectric and thermal units over a specific time period, which might range from </a:t>
            </a:r>
            <a:r>
              <a:rPr lang="en-US" sz="2000" b="1" dirty="0">
                <a:latin typeface="Arial" pitchFamily="34" charset="0"/>
                <a:cs typeface="Arial" pitchFamily="34" charset="0"/>
              </a:rPr>
              <a:t>hours to days</a:t>
            </a:r>
            <a:r>
              <a:rPr lang="en-US" sz="2000" dirty="0" smtClean="0">
                <a:latin typeface="Arial" pitchFamily="34" charset="0"/>
                <a:cs typeface="Arial" pitchFamily="34" charset="0"/>
              </a:rPr>
              <a:t>.</a:t>
            </a:r>
          </a:p>
          <a:p>
            <a:pPr algn="just">
              <a:lnSpc>
                <a:spcPct val="160000"/>
              </a:lnSpc>
              <a:spcBef>
                <a:spcPts val="0"/>
              </a:spcBef>
              <a:buFont typeface="Wingdings" pitchFamily="2" charset="2"/>
              <a:buChar char="§"/>
            </a:pPr>
            <a:r>
              <a:rPr lang="en-US" sz="2000" dirty="0" smtClean="0">
                <a:latin typeface="Arial" pitchFamily="34" charset="0"/>
                <a:cs typeface="Arial" pitchFamily="34" charset="0"/>
              </a:rPr>
              <a:t> </a:t>
            </a:r>
            <a:r>
              <a:rPr lang="en-US" sz="2000" b="1" dirty="0">
                <a:latin typeface="Arial" pitchFamily="34" charset="0"/>
                <a:cs typeface="Arial" pitchFamily="34" charset="0"/>
              </a:rPr>
              <a:t>This entails balancing the variable availability of hydro </a:t>
            </a:r>
            <a:r>
              <a:rPr lang="en-US" sz="2000" b="1" dirty="0" smtClean="0">
                <a:latin typeface="Arial" pitchFamily="34" charset="0"/>
                <a:cs typeface="Arial" pitchFamily="34" charset="0"/>
              </a:rPr>
              <a:t>resources</a:t>
            </a:r>
            <a:r>
              <a:rPr lang="en-US" sz="2000" dirty="0" smtClean="0">
                <a:latin typeface="Arial" pitchFamily="34" charset="0"/>
                <a:cs typeface="Arial" pitchFamily="34" charset="0"/>
              </a:rPr>
              <a:t>: dependent </a:t>
            </a:r>
            <a:r>
              <a:rPr lang="en-US" sz="2000" dirty="0">
                <a:latin typeface="Arial" pitchFamily="34" charset="0"/>
                <a:cs typeface="Arial" pitchFamily="34" charset="0"/>
              </a:rPr>
              <a:t>on water input and </a:t>
            </a:r>
            <a:r>
              <a:rPr lang="en-US" sz="2000" dirty="0" smtClean="0">
                <a:latin typeface="Arial" pitchFamily="34" charset="0"/>
                <a:cs typeface="Arial" pitchFamily="34" charset="0"/>
              </a:rPr>
              <a:t>reservoir levels with </a:t>
            </a:r>
            <a:r>
              <a:rPr lang="en-US" sz="2000" dirty="0">
                <a:latin typeface="Arial" pitchFamily="34" charset="0"/>
                <a:cs typeface="Arial" pitchFamily="34" charset="0"/>
              </a:rPr>
              <a:t>the more stable but typically less flexible output of thermal facilities, which use fossil fuels or nuclear energy.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645173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328" y="223724"/>
            <a:ext cx="10637365" cy="634116"/>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0" y="644893"/>
            <a:ext cx="11916076" cy="6140917"/>
          </a:xfrm>
        </p:spPr>
        <p:txBody>
          <a:bodyPr>
            <a:normAutofit/>
          </a:bodyPr>
          <a:lstStyle/>
          <a:p>
            <a:pPr marL="0" indent="0" algn="just">
              <a:lnSpc>
                <a:spcPct val="200000"/>
              </a:lnSpc>
              <a:buNone/>
            </a:pPr>
            <a:r>
              <a:rPr lang="en-US" sz="2000" b="1" dirty="0">
                <a:latin typeface="Arial" pitchFamily="34" charset="0"/>
                <a:cs typeface="Arial" pitchFamily="34" charset="0"/>
              </a:rPr>
              <a:t>Key factors in </a:t>
            </a:r>
            <a:r>
              <a:rPr lang="en-US" sz="2000" b="1" dirty="0" smtClean="0">
                <a:latin typeface="Arial" pitchFamily="34" charset="0"/>
                <a:cs typeface="Arial" pitchFamily="34" charset="0"/>
              </a:rPr>
              <a:t>hydro-thermal </a:t>
            </a:r>
            <a:r>
              <a:rPr lang="en-US" sz="2000" b="1" dirty="0">
                <a:latin typeface="Arial" pitchFamily="34" charset="0"/>
                <a:cs typeface="Arial" pitchFamily="34" charset="0"/>
              </a:rPr>
              <a:t>scheduling include</a:t>
            </a:r>
            <a:r>
              <a:rPr lang="en-US" sz="2000" b="1"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Efficiently </a:t>
            </a:r>
            <a:r>
              <a:rPr lang="en-US" sz="2000" dirty="0">
                <a:latin typeface="Arial" pitchFamily="34" charset="0"/>
                <a:cs typeface="Arial" pitchFamily="34" charset="0"/>
              </a:rPr>
              <a:t>utilizing available water while considering ecological and regulatory constraints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Reducing </a:t>
            </a:r>
            <a:r>
              <a:rPr lang="en-US" sz="2000" dirty="0">
                <a:latin typeface="Arial" pitchFamily="34" charset="0"/>
                <a:cs typeface="Arial" pitchFamily="34" charset="0"/>
              </a:rPr>
              <a:t>overall generation costs by optimizing the dispatch of generation units based on fuel prices and operational characteristics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Forecasting electricity </a:t>
            </a:r>
            <a:r>
              <a:rPr lang="en-US" sz="2000" dirty="0">
                <a:latin typeface="Arial" pitchFamily="34" charset="0"/>
                <a:cs typeface="Arial" pitchFamily="34" charset="0"/>
              </a:rPr>
              <a:t>demand to ensure that supply meets consumption requirements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Maintaining </a:t>
            </a:r>
            <a:r>
              <a:rPr lang="en-US" sz="2000" dirty="0">
                <a:latin typeface="Arial" pitchFamily="34" charset="0"/>
                <a:cs typeface="Arial" pitchFamily="34" charset="0"/>
              </a:rPr>
              <a:t>grid stability by considering contingencies and ensuring that generation meets load </a:t>
            </a:r>
            <a:r>
              <a:rPr lang="en-US" sz="2000" dirty="0" smtClean="0">
                <a:latin typeface="Arial" pitchFamily="34" charset="0"/>
                <a:cs typeface="Arial" pitchFamily="34" charset="0"/>
              </a:rPr>
              <a:t>demand during normal operation, </a:t>
            </a:r>
            <a:r>
              <a:rPr lang="en-US" sz="2000" dirty="0">
                <a:latin typeface="Arial" pitchFamily="34" charset="0"/>
                <a:cs typeface="Arial" pitchFamily="34" charset="0"/>
              </a:rPr>
              <a:t>outages or peak periods.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432400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696" y="702644"/>
            <a:ext cx="12088304" cy="6083167"/>
          </a:xfrm>
        </p:spPr>
        <p:txBody>
          <a:bodyPr>
            <a:noAutofit/>
          </a:bodyPr>
          <a:lstStyle/>
          <a:p>
            <a:pPr algn="just">
              <a:lnSpc>
                <a:spcPct val="200000"/>
              </a:lnSpc>
            </a:pPr>
            <a:r>
              <a:rPr lang="en-US" sz="2000" dirty="0" smtClean="0">
                <a:latin typeface="Arial" pitchFamily="34" charset="0"/>
                <a:cs typeface="Arial" pitchFamily="34" charset="0"/>
              </a:rPr>
              <a:t>Accordingly, hydro-thermal </a:t>
            </a:r>
            <a:r>
              <a:rPr lang="en-US" sz="2000" dirty="0">
                <a:latin typeface="Arial" pitchFamily="34" charset="0"/>
                <a:cs typeface="Arial" pitchFamily="34" charset="0"/>
              </a:rPr>
              <a:t>coordination is critical for the proper operation of energy systems that generate both hydroelectric and thermal </a:t>
            </a:r>
            <a:r>
              <a:rPr lang="en-US" sz="2000" dirty="0" smtClean="0">
                <a:latin typeface="Arial" pitchFamily="34" charset="0"/>
                <a:cs typeface="Arial" pitchFamily="34" charset="0"/>
              </a:rPr>
              <a:t>power by considering the following  </a:t>
            </a:r>
            <a:r>
              <a:rPr lang="en-US" sz="2000" dirty="0">
                <a:latin typeface="Arial" pitchFamily="34" charset="0"/>
                <a:cs typeface="Arial" pitchFamily="34" charset="0"/>
              </a:rPr>
              <a:t>significant </a:t>
            </a:r>
            <a:r>
              <a:rPr lang="en-US" sz="2000" dirty="0" smtClean="0">
                <a:latin typeface="Arial" pitchFamily="34" charset="0"/>
                <a:cs typeface="Arial" pitchFamily="34" charset="0"/>
              </a:rPr>
              <a:t>factors:</a:t>
            </a:r>
            <a:endParaRPr lang="en-US" sz="2000" dirty="0">
              <a:latin typeface="Arial" pitchFamily="34" charset="0"/>
              <a:cs typeface="Arial" pitchFamily="34" charset="0"/>
            </a:endParaRPr>
          </a:p>
          <a:p>
            <a:pPr algn="just">
              <a:lnSpc>
                <a:spcPct val="200000"/>
              </a:lnSpc>
            </a:pPr>
            <a:r>
              <a:rPr lang="en-US" sz="2000" b="1" dirty="0">
                <a:latin typeface="Arial" pitchFamily="34" charset="0"/>
                <a:cs typeface="Arial" pitchFamily="34" charset="0"/>
              </a:rPr>
              <a:t>Cost </a:t>
            </a:r>
            <a:r>
              <a:rPr lang="en-US" sz="2000" b="1" dirty="0" smtClean="0">
                <a:latin typeface="Arial" pitchFamily="34" charset="0"/>
                <a:cs typeface="Arial" pitchFamily="34" charset="0"/>
              </a:rPr>
              <a:t>Efficiency</a:t>
            </a:r>
            <a:r>
              <a:rPr lang="en-US" sz="2000" dirty="0" smtClean="0">
                <a:latin typeface="Arial" pitchFamily="34" charset="0"/>
                <a:cs typeface="Arial" pitchFamily="34" charset="0"/>
              </a:rPr>
              <a:t>,  </a:t>
            </a:r>
            <a:r>
              <a:rPr lang="en-US" sz="2000" dirty="0">
                <a:latin typeface="Arial" pitchFamily="34" charset="0"/>
                <a:cs typeface="Arial" pitchFamily="34" charset="0"/>
              </a:rPr>
              <a:t>making better use of hydroelectric resources, utilities can minimize their reliance on more expensive thermal generating, cutting total operating costs. This is especially important during times of high demand, when fuel costs for thermal plants can </a:t>
            </a:r>
            <a:r>
              <a:rPr lang="en-US" sz="2000" dirty="0" smtClean="0">
                <a:latin typeface="Arial" pitchFamily="34" charset="0"/>
                <a:cs typeface="Arial" pitchFamily="34" charset="0"/>
              </a:rPr>
              <a:t>increase.</a:t>
            </a:r>
            <a:endParaRPr lang="en-US" sz="2000" dirty="0">
              <a:latin typeface="Arial" pitchFamily="34" charset="0"/>
              <a:cs typeface="Arial" pitchFamily="34" charset="0"/>
            </a:endParaRPr>
          </a:p>
          <a:p>
            <a:pPr algn="just">
              <a:lnSpc>
                <a:spcPct val="200000"/>
              </a:lnSpc>
            </a:pPr>
            <a:r>
              <a:rPr lang="en-US" sz="2000" b="1" dirty="0">
                <a:latin typeface="Arial" pitchFamily="34" charset="0"/>
                <a:cs typeface="Arial" pitchFamily="34" charset="0"/>
              </a:rPr>
              <a:t>Reliability and Stability</a:t>
            </a:r>
            <a:r>
              <a:rPr lang="en-US" sz="2000" dirty="0">
                <a:latin typeface="Arial" pitchFamily="34" charset="0"/>
                <a:cs typeface="Arial" pitchFamily="34" charset="0"/>
              </a:rPr>
              <a:t>: Coordinating hydroelectric and thermal generation improves system reliability.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By </a:t>
            </a:r>
            <a:r>
              <a:rPr lang="en-US" sz="2000" dirty="0">
                <a:latin typeface="Arial" pitchFamily="34" charset="0"/>
                <a:cs typeface="Arial" pitchFamily="34" charset="0"/>
              </a:rPr>
              <a:t>carefully deploying these resources, utilities may better adapt to swings in electricity demand and unanticipated outages, assuring a consistent supply.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7" name="Title 1"/>
          <p:cNvSpPr>
            <a:spLocks noGrp="1"/>
          </p:cNvSpPr>
          <p:nvPr>
            <p:ph type="title"/>
          </p:nvPr>
        </p:nvSpPr>
        <p:spPr>
          <a:xfrm>
            <a:off x="537328" y="223724"/>
            <a:ext cx="10637365" cy="634116"/>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Tree>
    <p:extLst>
      <p:ext uri="{BB962C8B-B14F-4D97-AF65-F5344CB8AC3E}">
        <p14:creationId xmlns:p14="http://schemas.microsoft.com/office/powerpoint/2010/main" val="27074349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571" y="167163"/>
            <a:ext cx="10533670" cy="709531"/>
          </a:xfrm>
        </p:spPr>
        <p:txBody>
          <a:bodyPr>
            <a:normAutofit/>
          </a:bodyPr>
          <a:lstStyle/>
          <a:p>
            <a:pPr algn="ctr"/>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94268" y="650449"/>
            <a:ext cx="11995063" cy="6106486"/>
          </a:xfrm>
        </p:spPr>
        <p:txBody>
          <a:bodyPr>
            <a:noAutofit/>
          </a:bodyPr>
          <a:lstStyle/>
          <a:p>
            <a:pPr algn="just">
              <a:lnSpc>
                <a:spcPct val="200000"/>
              </a:lnSpc>
              <a:spcBef>
                <a:spcPts val="0"/>
              </a:spcBef>
            </a:pPr>
            <a:r>
              <a:rPr lang="en-US" sz="2000" b="1" dirty="0">
                <a:latin typeface="Arial" pitchFamily="34" charset="0"/>
                <a:cs typeface="Arial" pitchFamily="34" charset="0"/>
              </a:rPr>
              <a:t>Sustainability</a:t>
            </a:r>
            <a:r>
              <a:rPr lang="en-US" sz="2000" dirty="0">
                <a:latin typeface="Arial" pitchFamily="34" charset="0"/>
                <a:cs typeface="Arial" pitchFamily="34" charset="0"/>
              </a:rPr>
              <a:t>: Hydro-thermal coordination encourages the use of renewable energy sources while lowering greenhouse gas emissions and the environmental impact of fossil fuel consumption. </a:t>
            </a:r>
          </a:p>
          <a:p>
            <a:pPr algn="just">
              <a:lnSpc>
                <a:spcPct val="200000"/>
              </a:lnSpc>
              <a:spcBef>
                <a:spcPts val="0"/>
              </a:spcBef>
            </a:pPr>
            <a:r>
              <a:rPr lang="en-US" sz="2000" b="1" dirty="0">
                <a:latin typeface="Arial" pitchFamily="34" charset="0"/>
                <a:cs typeface="Arial" pitchFamily="34" charset="0"/>
              </a:rPr>
              <a:t>Water Resource Management</a:t>
            </a:r>
            <a:r>
              <a:rPr lang="en-US" sz="2000" dirty="0">
                <a:latin typeface="Arial" pitchFamily="34" charset="0"/>
                <a:cs typeface="Arial" pitchFamily="34" charset="0"/>
              </a:rPr>
              <a:t>: Effective coordination enables better management of water resources, such as maximizing reservoir levels and ensuring that hydroelectric power is consistent with ecological concerns and regulatory limits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200000"/>
              </a:lnSpc>
              <a:spcBef>
                <a:spcPts val="0"/>
              </a:spcBef>
            </a:pPr>
            <a:r>
              <a:rPr lang="en-US" sz="2000" dirty="0">
                <a:latin typeface="Arial" pitchFamily="34" charset="0"/>
                <a:cs typeface="Arial" pitchFamily="34" charset="0"/>
              </a:rPr>
              <a:t>Peak Shaving: Hydro plants can swiftly increase generation during peak demand periods, allowing </a:t>
            </a:r>
            <a:r>
              <a:rPr lang="en-US" sz="2000" dirty="0" err="1" smtClean="0">
                <a:latin typeface="Arial" pitchFamily="34" charset="0"/>
                <a:cs typeface="Arial" pitchFamily="34" charset="0"/>
              </a:rPr>
              <a:t>ther</a:t>
            </a:r>
            <a:r>
              <a:rPr lang="en-US" sz="2000" dirty="0" smtClean="0">
                <a:latin typeface="Arial" pitchFamily="34" charset="0"/>
                <a:cs typeface="Arial" pitchFamily="34" charset="0"/>
              </a:rPr>
              <a:t>-mal </a:t>
            </a:r>
            <a:r>
              <a:rPr lang="en-US" sz="2000" dirty="0">
                <a:latin typeface="Arial" pitchFamily="34" charset="0"/>
                <a:cs typeface="Arial" pitchFamily="34" charset="0"/>
              </a:rPr>
              <a:t>units to operate more efficiently. </a:t>
            </a:r>
            <a:endParaRPr lang="en-US" sz="2000" dirty="0" smtClean="0">
              <a:latin typeface="Arial" pitchFamily="34" charset="0"/>
              <a:cs typeface="Arial" pitchFamily="34" charset="0"/>
            </a:endParaRPr>
          </a:p>
          <a:p>
            <a:pPr algn="just">
              <a:lnSpc>
                <a:spcPct val="200000"/>
              </a:lnSpc>
              <a:spcBef>
                <a:spcPts val="0"/>
              </a:spcBef>
            </a:pPr>
            <a:r>
              <a:rPr lang="en-US" sz="2000" dirty="0" smtClean="0">
                <a:latin typeface="Arial" pitchFamily="34" charset="0"/>
                <a:cs typeface="Arial" pitchFamily="34" charset="0"/>
              </a:rPr>
              <a:t>This </a:t>
            </a:r>
            <a:r>
              <a:rPr lang="en-US" sz="2000" dirty="0">
                <a:latin typeface="Arial" pitchFamily="34" charset="0"/>
                <a:cs typeface="Arial" pitchFamily="34" charset="0"/>
              </a:rPr>
              <a:t>reduces the need for peaking thermal plants, which are typically less efficient and more expensive to operate.</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4988166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642" y="230372"/>
            <a:ext cx="10757036" cy="539649"/>
          </a:xfrm>
        </p:spPr>
        <p:txBody>
          <a:bodyPr>
            <a:normAutofit/>
          </a:bodyPr>
          <a:lstStyle/>
          <a:p>
            <a:pPr algn="ctr"/>
            <a:r>
              <a:rPr lang="en-US" sz="3000" b="1" dirty="0" smtClean="0">
                <a:latin typeface="Arial" pitchFamily="34" charset="0"/>
                <a:cs typeface="Arial" pitchFamily="34" charset="0"/>
              </a:rPr>
              <a:t>2. Importance of Hydrothermal Unit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572703"/>
            <a:ext cx="12098956" cy="6285297"/>
          </a:xfrm>
        </p:spPr>
        <p:txBody>
          <a:bodyPr>
            <a:normAutofit/>
          </a:bodyPr>
          <a:lstStyle/>
          <a:p>
            <a:pPr algn="just">
              <a:lnSpc>
                <a:spcPct val="150000"/>
              </a:lnSpc>
            </a:pPr>
            <a:r>
              <a:rPr lang="en-US" sz="2000" dirty="0">
                <a:latin typeface="Arial" pitchFamily="34" charset="0"/>
                <a:cs typeface="Arial" pitchFamily="34" charset="0"/>
              </a:rPr>
              <a:t>The majority of the first electrical power plants were thermal ones. </a:t>
            </a:r>
            <a:r>
              <a:rPr lang="en-US" sz="2000" b="1" dirty="0">
                <a:latin typeface="Arial" pitchFamily="34" charset="0"/>
                <a:cs typeface="Arial" pitchFamily="34" charset="0"/>
              </a:rPr>
              <a:t>The following reasons make the construction of hydroelectric plants </a:t>
            </a:r>
            <a:r>
              <a:rPr lang="en-US" sz="2000" b="1" dirty="0" smtClean="0">
                <a:latin typeface="Arial" pitchFamily="34" charset="0"/>
                <a:cs typeface="Arial" pitchFamily="34" charset="0"/>
              </a:rPr>
              <a:t>necessary:</a:t>
            </a:r>
            <a:endParaRPr lang="en-US" sz="2000" b="1"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Because </a:t>
            </a:r>
            <a:r>
              <a:rPr lang="en-US" sz="2000" dirty="0">
                <a:latin typeface="Arial" pitchFamily="34" charset="0"/>
                <a:cs typeface="Arial" pitchFamily="34" charset="0"/>
              </a:rPr>
              <a:t>of the increase in power demand for the load from all sources, </a:t>
            </a:r>
            <a:r>
              <a:rPr lang="en-US" sz="2000" dirty="0" smtClean="0">
                <a:latin typeface="Arial" pitchFamily="34" charset="0"/>
                <a:cs typeface="Arial" pitchFamily="34" charset="0"/>
              </a:rPr>
              <a:t>including as </a:t>
            </a:r>
            <a:r>
              <a:rPr lang="en-US" sz="2000" dirty="0">
                <a:latin typeface="Arial" pitchFamily="34" charset="0"/>
                <a:cs typeface="Arial" pitchFamily="34" charset="0"/>
              </a:rPr>
              <a:t>domestic, commercial, agricultural, and industrial</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Because </a:t>
            </a:r>
            <a:r>
              <a:rPr lang="en-US" sz="2000" dirty="0">
                <a:latin typeface="Arial" pitchFamily="34" charset="0"/>
                <a:cs typeface="Arial" pitchFamily="34" charset="0"/>
              </a:rPr>
              <a:t>fuel (coal) is expensive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Because </a:t>
            </a:r>
            <a:r>
              <a:rPr lang="en-US" sz="2000" dirty="0">
                <a:latin typeface="Arial" pitchFamily="34" charset="0"/>
                <a:cs typeface="Arial" pitchFamily="34" charset="0"/>
              </a:rPr>
              <a:t>of the fuel's restricted range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 </a:t>
            </a:r>
            <a:r>
              <a:rPr lang="en-US" sz="2000" dirty="0" smtClean="0">
                <a:latin typeface="Arial" pitchFamily="34" charset="0"/>
                <a:cs typeface="Arial" pitchFamily="34" charset="0"/>
              </a:rPr>
              <a:t>hydropower plants </a:t>
            </a:r>
            <a:r>
              <a:rPr lang="en-US" sz="2000" dirty="0">
                <a:latin typeface="Arial" pitchFamily="34" charset="0"/>
                <a:cs typeface="Arial" pitchFamily="34" charset="0"/>
              </a:rPr>
              <a:t>are simple to start and can </a:t>
            </a:r>
            <a:r>
              <a:rPr lang="en-US" sz="2000" dirty="0" smtClean="0">
                <a:latin typeface="Arial" pitchFamily="34" charset="0"/>
                <a:cs typeface="Arial" pitchFamily="34" charset="0"/>
              </a:rPr>
              <a:t>be given </a:t>
            </a:r>
            <a:r>
              <a:rPr lang="en-US" sz="2000" dirty="0">
                <a:latin typeface="Arial" pitchFamily="34" charset="0"/>
                <a:cs typeface="Arial" pitchFamily="34" charset="0"/>
              </a:rPr>
              <a:t>a load in a relatively short period of time. </a:t>
            </a:r>
          </a:p>
          <a:p>
            <a:pPr algn="just">
              <a:lnSpc>
                <a:spcPct val="150000"/>
              </a:lnSpc>
            </a:pPr>
            <a:r>
              <a:rPr lang="en-US" sz="2000" dirty="0">
                <a:latin typeface="Arial" pitchFamily="34" charset="0"/>
                <a:cs typeface="Arial" pitchFamily="34" charset="0"/>
              </a:rPr>
              <a:t>In thermal plants, a number of hours are needed to make </a:t>
            </a:r>
            <a:r>
              <a:rPr lang="en-US" sz="2000" dirty="0" smtClean="0">
                <a:latin typeface="Arial" pitchFamily="34" charset="0"/>
                <a:cs typeface="Arial" pitchFamily="34" charset="0"/>
              </a:rPr>
              <a:t>the ready-to-use </a:t>
            </a:r>
            <a:r>
              <a:rPr lang="en-US" sz="2000" dirty="0">
                <a:latin typeface="Arial" pitchFamily="34" charset="0"/>
                <a:cs typeface="Arial" pitchFamily="34" charset="0"/>
              </a:rPr>
              <a:t>boilers, super heaters, and turbine </a:t>
            </a:r>
            <a:r>
              <a:rPr lang="en-US" sz="2000" dirty="0" smtClean="0">
                <a:latin typeface="Arial" pitchFamily="34" charset="0"/>
                <a:cs typeface="Arial" pitchFamily="34" charset="0"/>
              </a:rPr>
              <a:t>systems the </a:t>
            </a:r>
            <a:r>
              <a:rPr lang="en-US" sz="2000" dirty="0">
                <a:latin typeface="Arial" pitchFamily="34" charset="0"/>
                <a:cs typeface="Arial" pitchFamily="34" charset="0"/>
              </a:rPr>
              <a:t>weight.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Thus</a:t>
            </a:r>
            <a:r>
              <a:rPr lang="en-US" sz="2000" dirty="0">
                <a:latin typeface="Arial" pitchFamily="34" charset="0"/>
                <a:cs typeface="Arial" pitchFamily="34" charset="0"/>
              </a:rPr>
              <a:t>, the hydro-plants are able to </a:t>
            </a:r>
            <a:r>
              <a:rPr lang="en-US" sz="2000" dirty="0" smtClean="0">
                <a:latin typeface="Arial" pitchFamily="34" charset="0"/>
                <a:cs typeface="Arial" pitchFamily="34" charset="0"/>
              </a:rPr>
              <a:t>manage efficiently </a:t>
            </a:r>
            <a:r>
              <a:rPr lang="en-US" sz="2000" dirty="0">
                <a:latin typeface="Arial" pitchFamily="34" charset="0"/>
                <a:cs typeface="Arial" pitchFamily="34" charset="0"/>
              </a:rPr>
              <a:t>changing loads quickly.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30333658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721896"/>
            <a:ext cx="11944951" cy="6006164"/>
          </a:xfrm>
        </p:spPr>
        <p:txBody>
          <a:bodyPr>
            <a:normAutofit/>
          </a:bodyPr>
          <a:lstStyle/>
          <a:p>
            <a:pPr algn="just">
              <a:lnSpc>
                <a:spcPct val="150000"/>
              </a:lnSpc>
            </a:pPr>
            <a:r>
              <a:rPr lang="en-US" sz="2000" dirty="0" smtClean="0">
                <a:latin typeface="Arial" pitchFamily="34" charset="0"/>
                <a:cs typeface="Arial" pitchFamily="34" charset="0"/>
              </a:rPr>
              <a:t>Therefore, the </a:t>
            </a:r>
            <a:r>
              <a:rPr lang="en-US" sz="2000" dirty="0">
                <a:latin typeface="Arial" pitchFamily="34" charset="0"/>
                <a:cs typeface="Arial" pitchFamily="34" charset="0"/>
              </a:rPr>
              <a:t>maximum advantage of </a:t>
            </a:r>
            <a:r>
              <a:rPr lang="en-US" sz="2000" b="1" dirty="0">
                <a:latin typeface="Arial" pitchFamily="34" charset="0"/>
                <a:cs typeface="Arial" pitchFamily="34" charset="0"/>
              </a:rPr>
              <a:t>cheap hydro-power </a:t>
            </a:r>
            <a:r>
              <a:rPr lang="en-US" sz="2000" dirty="0" smtClean="0">
                <a:latin typeface="Arial" pitchFamily="34" charset="0"/>
                <a:cs typeface="Arial" pitchFamily="34" charset="0"/>
              </a:rPr>
              <a:t>should be </a:t>
            </a:r>
            <a:r>
              <a:rPr lang="en-US" sz="2000" dirty="0">
                <a:latin typeface="Arial" pitchFamily="34" charset="0"/>
                <a:cs typeface="Arial" pitchFamily="34" charset="0"/>
              </a:rPr>
              <a:t>taken so that the coal reserves can be conserved </a:t>
            </a:r>
            <a:r>
              <a:rPr lang="en-US" sz="2000" dirty="0" smtClean="0">
                <a:latin typeface="Arial" pitchFamily="34" charset="0"/>
                <a:cs typeface="Arial" pitchFamily="34" charset="0"/>
              </a:rPr>
              <a:t>and environmental </a:t>
            </a:r>
            <a:r>
              <a:rPr lang="en-US" sz="2000" dirty="0">
                <a:latin typeface="Arial" pitchFamily="34" charset="0"/>
                <a:cs typeface="Arial" pitchFamily="34" charset="0"/>
              </a:rPr>
              <a:t>pollution can be minimized.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In </a:t>
            </a:r>
            <a:r>
              <a:rPr lang="en-US" sz="2000" dirty="0">
                <a:latin typeface="Arial" pitchFamily="34" charset="0"/>
                <a:cs typeface="Arial" pitchFamily="34" charset="0"/>
              </a:rPr>
              <a:t>a </a:t>
            </a:r>
            <a:r>
              <a:rPr lang="en-US" sz="2000" dirty="0" smtClean="0">
                <a:latin typeface="Arial" pitchFamily="34" charset="0"/>
                <a:cs typeface="Arial" pitchFamily="34" charset="0"/>
              </a:rPr>
              <a:t>hydrothermal system</a:t>
            </a:r>
            <a:r>
              <a:rPr lang="en-US" sz="2000" dirty="0">
                <a:latin typeface="Arial" pitchFamily="34" charset="0"/>
                <a:cs typeface="Arial" pitchFamily="34" charset="0"/>
              </a:rPr>
              <a:t>, the whole or a part of </a:t>
            </a:r>
            <a:r>
              <a:rPr lang="en-US" sz="2000" b="1" dirty="0">
                <a:latin typeface="Arial" pitchFamily="34" charset="0"/>
                <a:cs typeface="Arial" pitchFamily="34" charset="0"/>
              </a:rPr>
              <a:t>the base load </a:t>
            </a:r>
            <a:r>
              <a:rPr lang="en-US" sz="2000" dirty="0" smtClean="0">
                <a:latin typeface="Arial" pitchFamily="34" charset="0"/>
                <a:cs typeface="Arial" pitchFamily="34" charset="0"/>
              </a:rPr>
              <a:t>can be </a:t>
            </a:r>
            <a:r>
              <a:rPr lang="en-US" sz="2000" dirty="0">
                <a:latin typeface="Arial" pitchFamily="34" charset="0"/>
                <a:cs typeface="Arial" pitchFamily="34" charset="0"/>
              </a:rPr>
              <a:t>supplied by the run-off river hydro-plants and </a:t>
            </a:r>
            <a:r>
              <a:rPr lang="en-US" sz="2000" dirty="0" smtClean="0">
                <a:latin typeface="Arial" pitchFamily="34" charset="0"/>
                <a:cs typeface="Arial" pitchFamily="34" charset="0"/>
              </a:rPr>
              <a:t>the peak </a:t>
            </a:r>
            <a:r>
              <a:rPr lang="en-US" sz="2000" dirty="0">
                <a:latin typeface="Arial" pitchFamily="34" charset="0"/>
                <a:cs typeface="Arial" pitchFamily="34" charset="0"/>
              </a:rPr>
              <a:t>or the remaining load is then met by a proper </a:t>
            </a:r>
            <a:r>
              <a:rPr lang="en-US" sz="2000" dirty="0" smtClean="0">
                <a:latin typeface="Arial" pitchFamily="34" charset="0"/>
                <a:cs typeface="Arial" pitchFamily="34" charset="0"/>
              </a:rPr>
              <a:t>coordination of reservoir-type hydro-plants and thermal plants</a:t>
            </a:r>
            <a:r>
              <a:rPr lang="en-US" sz="2000" dirty="0">
                <a:latin typeface="Arial" pitchFamily="34" charset="0"/>
                <a:cs typeface="Arial" pitchFamily="34" charset="0"/>
              </a:rPr>
              <a:t>.</a:t>
            </a:r>
          </a:p>
          <a:p>
            <a:pPr algn="just">
              <a:lnSpc>
                <a:spcPct val="150000"/>
              </a:lnSpc>
            </a:pPr>
            <a:r>
              <a:rPr lang="en-US" sz="2000" dirty="0">
                <a:latin typeface="Arial" pitchFamily="34" charset="0"/>
                <a:cs typeface="Arial" pitchFamily="34" charset="0"/>
              </a:rPr>
              <a:t>The operating cost of thermal plants is very high </a:t>
            </a:r>
            <a:r>
              <a:rPr lang="en-US" sz="2000" dirty="0" smtClean="0">
                <a:latin typeface="Arial" pitchFamily="34" charset="0"/>
                <a:cs typeface="Arial" pitchFamily="34" charset="0"/>
              </a:rPr>
              <a:t>and at </a:t>
            </a:r>
            <a:r>
              <a:rPr lang="en-US" sz="2000" dirty="0">
                <a:latin typeface="Arial" pitchFamily="34" charset="0"/>
                <a:cs typeface="Arial" pitchFamily="34" charset="0"/>
              </a:rPr>
              <a:t>the same time its capital cost is low when </a:t>
            </a:r>
            <a:r>
              <a:rPr lang="en-US" sz="2000" dirty="0" smtClean="0">
                <a:latin typeface="Arial" pitchFamily="34" charset="0"/>
                <a:cs typeface="Arial" pitchFamily="34" charset="0"/>
              </a:rPr>
              <a:t>compared with </a:t>
            </a:r>
            <a:r>
              <a:rPr lang="en-US" sz="2000" dirty="0">
                <a:latin typeface="Arial" pitchFamily="34" charset="0"/>
                <a:cs typeface="Arial" pitchFamily="34" charset="0"/>
              </a:rPr>
              <a:t>a hydro-electric plant.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operating cost of </a:t>
            </a:r>
            <a:r>
              <a:rPr lang="en-US" sz="2000" dirty="0" smtClean="0">
                <a:latin typeface="Arial" pitchFamily="34" charset="0"/>
                <a:cs typeface="Arial" pitchFamily="34" charset="0"/>
              </a:rPr>
              <a:t>a hydro-electric </a:t>
            </a:r>
            <a:r>
              <a:rPr lang="en-US" sz="2000" dirty="0">
                <a:latin typeface="Arial" pitchFamily="34" charset="0"/>
                <a:cs typeface="Arial" pitchFamily="34" charset="0"/>
              </a:rPr>
              <a:t>plant is low and its capital cost is </a:t>
            </a:r>
            <a:r>
              <a:rPr lang="en-US" sz="2000" dirty="0" smtClean="0">
                <a:latin typeface="Arial" pitchFamily="34" charset="0"/>
                <a:cs typeface="Arial" pitchFamily="34" charset="0"/>
              </a:rPr>
              <a:t>high such </a:t>
            </a:r>
            <a:r>
              <a:rPr lang="en-US" sz="2000" dirty="0">
                <a:latin typeface="Arial" pitchFamily="34" charset="0"/>
                <a:cs typeface="Arial" pitchFamily="34" charset="0"/>
              </a:rPr>
              <a:t>that it has become economical as well as </a:t>
            </a:r>
            <a:r>
              <a:rPr lang="en-US" sz="2000" dirty="0" smtClean="0">
                <a:latin typeface="Arial" pitchFamily="34" charset="0"/>
                <a:cs typeface="Arial" pitchFamily="34" charset="0"/>
              </a:rPr>
              <a:t>convenient to </a:t>
            </a:r>
            <a:r>
              <a:rPr lang="en-US" sz="2000" dirty="0">
                <a:latin typeface="Arial" pitchFamily="34" charset="0"/>
                <a:cs typeface="Arial" pitchFamily="34" charset="0"/>
              </a:rPr>
              <a:t>run both thermal as well as hydro-plants in the </a:t>
            </a:r>
            <a:r>
              <a:rPr lang="en-US" sz="2000" dirty="0" smtClean="0">
                <a:latin typeface="Arial" pitchFamily="34" charset="0"/>
                <a:cs typeface="Arial" pitchFamily="34" charset="0"/>
              </a:rPr>
              <a:t>same grid</a:t>
            </a:r>
            <a:r>
              <a:rPr lang="en-US" sz="2000" dirty="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The hydro-thermal scheduling is presented in Fig.1:</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sp>
        <p:nvSpPr>
          <p:cNvPr id="6" name="Title 1"/>
          <p:cNvSpPr>
            <a:spLocks noGrp="1"/>
          </p:cNvSpPr>
          <p:nvPr>
            <p:ph type="title"/>
          </p:nvPr>
        </p:nvSpPr>
        <p:spPr>
          <a:xfrm>
            <a:off x="625642" y="230372"/>
            <a:ext cx="10757036" cy="539649"/>
          </a:xfrm>
        </p:spPr>
        <p:txBody>
          <a:bodyPr>
            <a:normAutofit/>
          </a:bodyPr>
          <a:lstStyle/>
          <a:p>
            <a:pPr algn="ctr"/>
            <a:r>
              <a:rPr lang="en-US" sz="3000" b="1" dirty="0" smtClean="0">
                <a:latin typeface="Arial" pitchFamily="34" charset="0"/>
                <a:cs typeface="Arial" pitchFamily="34" charset="0"/>
              </a:rPr>
              <a:t>Importance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1560942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18148"/>
            <a:ext cx="12192000" cy="5856030"/>
          </a:xfrm>
        </p:spPr>
        <p:txBody>
          <a:bodyPr>
            <a:normAutofit/>
          </a:bodyPr>
          <a:lstStyle/>
          <a:p>
            <a:pPr algn="just">
              <a:lnSpc>
                <a:spcPct val="150000"/>
              </a:lnSpc>
            </a:pPr>
            <a:r>
              <a:rPr lang="en-US" sz="2000" dirty="0" smtClean="0">
                <a:solidFill>
                  <a:srgbClr val="FF0000"/>
                </a:solidFill>
                <a:latin typeface="Arial" pitchFamily="34" charset="0"/>
                <a:cs typeface="Arial" pitchFamily="34" charset="0"/>
              </a:rPr>
              <a:t>,</a:t>
            </a:r>
            <a:endParaRPr lang="en-US" sz="2000" dirty="0">
              <a:solidFill>
                <a:srgbClr val="FF0000"/>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pic>
        <p:nvPicPr>
          <p:cNvPr id="243714" name="Picture 2" descr="https://www.researchgate.net/publication/333795299/figure/fig1/AS:769877115670529@1560564416397/Generation-model-of-the-Short-Term-Hydrothermal-Scheduling-STHTS-problem-25.pp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2640" y="1184711"/>
            <a:ext cx="6210159" cy="398405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9508" y="5298406"/>
            <a:ext cx="10693668" cy="992579"/>
          </a:xfrm>
          <a:prstGeom prst="rect">
            <a:avLst/>
          </a:prstGeom>
        </p:spPr>
        <p:txBody>
          <a:bodyPr wrap="square">
            <a:spAutoFit/>
          </a:bodyPr>
          <a:lstStyle/>
          <a:p>
            <a:pPr algn="ctr"/>
            <a:r>
              <a:rPr lang="en-US" sz="2000" dirty="0">
                <a:latin typeface="Arial" pitchFamily="34" charset="0"/>
                <a:cs typeface="Arial" pitchFamily="34" charset="0"/>
              </a:rPr>
              <a:t>Figure 1: Hydrothermal Unit Operation</a:t>
            </a:r>
          </a:p>
          <a:p>
            <a:r>
              <a:rPr lang="en-US" sz="1400" dirty="0" smtClean="0">
                <a:latin typeface="Arial" pitchFamily="34" charset="0"/>
                <a:cs typeface="Arial" pitchFamily="34" charset="0"/>
                <a:hlinkClick r:id="rId3"/>
              </a:rPr>
              <a:t>Url: https</a:t>
            </a:r>
            <a:r>
              <a:rPr lang="en-US" sz="1400" dirty="0">
                <a:latin typeface="Arial" pitchFamily="34" charset="0"/>
                <a:cs typeface="Arial" pitchFamily="34" charset="0"/>
                <a:hlinkClick r:id="rId3"/>
              </a:rPr>
              <a:t>://</a:t>
            </a:r>
            <a:r>
              <a:rPr lang="en-US" sz="1400" dirty="0" smtClean="0">
                <a:latin typeface="Arial" pitchFamily="34" charset="0"/>
                <a:cs typeface="Arial" pitchFamily="34" charset="0"/>
                <a:hlinkClick r:id="rId3"/>
              </a:rPr>
              <a:t>www.researchgate.net/profile/Akhtar-Rasool-5/publication/333795299/figure/fig1/AS:769877115670529@1560564416397/Generation-model-of-the-Short-Term-Hydrothermal-Scheduling-STHTS-problem-25.ppm</a:t>
            </a:r>
            <a:endParaRPr lang="en-US" sz="1400" dirty="0" smtClean="0">
              <a:latin typeface="Arial" pitchFamily="34" charset="0"/>
              <a:cs typeface="Arial" pitchFamily="34" charset="0"/>
            </a:endParaRPr>
          </a:p>
          <a:p>
            <a:endParaRPr lang="en-US" sz="1050" dirty="0">
              <a:latin typeface="Arial" pitchFamily="34" charset="0"/>
              <a:cs typeface="Arial" pitchFamily="34" charset="0"/>
            </a:endParaRPr>
          </a:p>
        </p:txBody>
      </p:sp>
      <p:sp>
        <p:nvSpPr>
          <p:cNvPr id="10" name="Title 1"/>
          <p:cNvSpPr>
            <a:spLocks noGrp="1"/>
          </p:cNvSpPr>
          <p:nvPr>
            <p:ph type="title"/>
          </p:nvPr>
        </p:nvSpPr>
        <p:spPr>
          <a:xfrm>
            <a:off x="625642" y="230372"/>
            <a:ext cx="10757036" cy="539649"/>
          </a:xfrm>
        </p:spPr>
        <p:txBody>
          <a:bodyPr>
            <a:normAutofit/>
          </a:bodyPr>
          <a:lstStyle/>
          <a:p>
            <a:pPr algn="ctr"/>
            <a:r>
              <a:rPr lang="en-US" sz="3000" b="1" dirty="0" smtClean="0">
                <a:latin typeface="Arial" pitchFamily="34" charset="0"/>
                <a:cs typeface="Arial" pitchFamily="34" charset="0"/>
              </a:rPr>
              <a:t>Importance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5487604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85525"/>
            <a:ext cx="12070081" cy="5707780"/>
          </a:xfrm>
        </p:spPr>
        <p:txBody>
          <a:bodyPr>
            <a:normAutofit/>
          </a:bodyPr>
          <a:lstStyle/>
          <a:p>
            <a:pPr algn="just">
              <a:lnSpc>
                <a:spcPct val="200000"/>
              </a:lnSpc>
            </a:pPr>
            <a:r>
              <a:rPr lang="en-US" sz="2000" dirty="0">
                <a:latin typeface="Arial" pitchFamily="34" charset="0"/>
                <a:cs typeface="Arial" pitchFamily="34" charset="0"/>
              </a:rPr>
              <a:t>The optimal scheduling problem in a </a:t>
            </a:r>
            <a:r>
              <a:rPr lang="en-US" sz="2000" dirty="0" smtClean="0">
                <a:latin typeface="Arial" pitchFamily="34" charset="0"/>
                <a:cs typeface="Arial" pitchFamily="34" charset="0"/>
              </a:rPr>
              <a:t>hydro-thermal system </a:t>
            </a:r>
            <a:r>
              <a:rPr lang="en-US" sz="2000" dirty="0">
                <a:latin typeface="Arial" pitchFamily="34" charset="0"/>
                <a:cs typeface="Arial" pitchFamily="34" charset="0"/>
              </a:rPr>
              <a:t>can be stated as to minimize the fuel cost </a:t>
            </a:r>
            <a:r>
              <a:rPr lang="en-US" sz="2000" dirty="0" smtClean="0">
                <a:latin typeface="Arial" pitchFamily="34" charset="0"/>
                <a:cs typeface="Arial" pitchFamily="34" charset="0"/>
              </a:rPr>
              <a:t>of thermal </a:t>
            </a:r>
            <a:r>
              <a:rPr lang="en-US" sz="2000" dirty="0">
                <a:latin typeface="Arial" pitchFamily="34" charset="0"/>
                <a:cs typeface="Arial" pitchFamily="34" charset="0"/>
              </a:rPr>
              <a:t>plants under the constraint of water </a:t>
            </a:r>
            <a:r>
              <a:rPr lang="en-US" sz="2000" dirty="0" smtClean="0">
                <a:latin typeface="Arial" pitchFamily="34" charset="0"/>
                <a:cs typeface="Arial" pitchFamily="34" charset="0"/>
              </a:rPr>
              <a:t>availability for </a:t>
            </a:r>
            <a:r>
              <a:rPr lang="en-US" sz="2000" dirty="0">
                <a:latin typeface="Arial" pitchFamily="34" charset="0"/>
                <a:cs typeface="Arial" pitchFamily="34" charset="0"/>
              </a:rPr>
              <a:t>hydro-generation over a given period of </a:t>
            </a:r>
            <a:r>
              <a:rPr lang="en-US" sz="2000" dirty="0" smtClean="0">
                <a:latin typeface="Arial" pitchFamily="34" charset="0"/>
                <a:cs typeface="Arial" pitchFamily="34" charset="0"/>
              </a:rPr>
              <a:t>operation.</a:t>
            </a:r>
          </a:p>
          <a:p>
            <a:pPr algn="just">
              <a:lnSpc>
                <a:spcPct val="200000"/>
              </a:lnSpc>
            </a:pPr>
            <a:r>
              <a:rPr lang="en-US" sz="2000" dirty="0">
                <a:latin typeface="Arial" pitchFamily="34" charset="0"/>
                <a:cs typeface="Arial" pitchFamily="34" charset="0"/>
              </a:rPr>
              <a:t>Consider a simple hydro-thermal system, shown </a:t>
            </a:r>
            <a:r>
              <a:rPr lang="en-US" sz="2000" dirty="0" smtClean="0">
                <a:latin typeface="Arial" pitchFamily="34" charset="0"/>
                <a:cs typeface="Arial" pitchFamily="34" charset="0"/>
              </a:rPr>
              <a:t>in Fig</a:t>
            </a:r>
            <a:r>
              <a:rPr lang="en-US" sz="2000" dirty="0">
                <a:latin typeface="Arial" pitchFamily="34" charset="0"/>
                <a:cs typeface="Arial" pitchFamily="34" charset="0"/>
              </a:rPr>
              <a:t>. </a:t>
            </a:r>
            <a:r>
              <a:rPr lang="en-US" sz="2000" dirty="0" smtClean="0">
                <a:latin typeface="Arial" pitchFamily="34" charset="0"/>
                <a:cs typeface="Arial" pitchFamily="34" charset="0"/>
              </a:rPr>
              <a:t>1, </a:t>
            </a:r>
            <a:r>
              <a:rPr lang="en-US" sz="2000" dirty="0">
                <a:latin typeface="Arial" pitchFamily="34" charset="0"/>
                <a:cs typeface="Arial" pitchFamily="34" charset="0"/>
              </a:rPr>
              <a:t>which consists of one hydro and one </a:t>
            </a:r>
            <a:r>
              <a:rPr lang="en-US" sz="2000" dirty="0" smtClean="0">
                <a:latin typeface="Arial" pitchFamily="34" charset="0"/>
                <a:cs typeface="Arial" pitchFamily="34" charset="0"/>
              </a:rPr>
              <a:t>thermal plant </a:t>
            </a:r>
            <a:r>
              <a:rPr lang="en-US" sz="2000" dirty="0">
                <a:latin typeface="Arial" pitchFamily="34" charset="0"/>
                <a:cs typeface="Arial" pitchFamily="34" charset="0"/>
              </a:rPr>
              <a:t>supplying power to load connected at the center </a:t>
            </a:r>
            <a:r>
              <a:rPr lang="en-US" sz="2000" dirty="0" smtClean="0">
                <a:latin typeface="Arial" pitchFamily="34" charset="0"/>
                <a:cs typeface="Arial" pitchFamily="34" charset="0"/>
              </a:rPr>
              <a:t>in between </a:t>
            </a:r>
            <a:r>
              <a:rPr lang="en-US" sz="2000" dirty="0">
                <a:latin typeface="Arial" pitchFamily="34" charset="0"/>
                <a:cs typeface="Arial" pitchFamily="34" charset="0"/>
              </a:rPr>
              <a:t>the plants and is referred to as the </a:t>
            </a:r>
            <a:r>
              <a:rPr lang="en-US" sz="2000" dirty="0" smtClean="0">
                <a:latin typeface="Arial" pitchFamily="34" charset="0"/>
                <a:cs typeface="Arial" pitchFamily="34" charset="0"/>
              </a:rPr>
              <a:t>fundamental system.</a:t>
            </a:r>
          </a:p>
          <a:p>
            <a:pPr algn="just">
              <a:lnSpc>
                <a:spcPct val="200000"/>
              </a:lnSpc>
            </a:pPr>
            <a:r>
              <a:rPr lang="en-US" sz="2000" dirty="0" smtClean="0">
                <a:latin typeface="Arial" pitchFamily="34" charset="0"/>
                <a:cs typeface="Arial" pitchFamily="34" charset="0"/>
              </a:rPr>
              <a:t>Which increases the overall reliability of the power and reduces the operation cost of thermal power plant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
        <p:nvSpPr>
          <p:cNvPr id="6" name="Title 1"/>
          <p:cNvSpPr>
            <a:spLocks noGrp="1"/>
          </p:cNvSpPr>
          <p:nvPr>
            <p:ph type="title"/>
          </p:nvPr>
        </p:nvSpPr>
        <p:spPr>
          <a:xfrm>
            <a:off x="625642" y="230372"/>
            <a:ext cx="10757036" cy="539649"/>
          </a:xfrm>
        </p:spPr>
        <p:txBody>
          <a:bodyPr>
            <a:normAutofit/>
          </a:bodyPr>
          <a:lstStyle/>
          <a:p>
            <a:pPr algn="ctr"/>
            <a:r>
              <a:rPr lang="en-US" sz="3000" b="1" dirty="0" smtClean="0">
                <a:latin typeface="Arial" pitchFamily="34" charset="0"/>
                <a:cs typeface="Arial" pitchFamily="34" charset="0"/>
              </a:rPr>
              <a:t>Importance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2829016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3. Short and Long-Term  Hydrothermal scheduling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67378" y="490889"/>
            <a:ext cx="11993078" cy="6275672"/>
          </a:xfrm>
        </p:spPr>
        <p:txBody>
          <a:bodyPr>
            <a:normAutofit/>
          </a:bodyPr>
          <a:lstStyle/>
          <a:p>
            <a:pPr marL="0" indent="0" algn="just">
              <a:lnSpc>
                <a:spcPct val="150000"/>
              </a:lnSpc>
              <a:buNone/>
            </a:pPr>
            <a:r>
              <a:rPr lang="en-US" sz="2000" b="1" dirty="0" smtClean="0">
                <a:latin typeface="Arial" pitchFamily="34" charset="0"/>
                <a:cs typeface="Arial" pitchFamily="34" charset="0"/>
              </a:rPr>
              <a:t>Short-term hydro-thermal Scheduling[1]:</a:t>
            </a:r>
          </a:p>
          <a:p>
            <a:pPr algn="just">
              <a:lnSpc>
                <a:spcPct val="150000"/>
              </a:lnSpc>
              <a:spcBef>
                <a:spcPts val="0"/>
              </a:spcBef>
            </a:pPr>
            <a:r>
              <a:rPr lang="en-US" sz="2000" dirty="0" smtClean="0">
                <a:latin typeface="Arial" pitchFamily="34" charset="0"/>
                <a:cs typeface="Arial" pitchFamily="34" charset="0"/>
              </a:rPr>
              <a:t>Real-time Dispatch: This involves making immediate decisions (usually on a daily or hourly basis) to determine which power plants should generate electricity based on current demand forecasts, fuel prices, and availability of water</a:t>
            </a:r>
          </a:p>
          <a:p>
            <a:pPr algn="just">
              <a:lnSpc>
                <a:spcPct val="150000"/>
              </a:lnSpc>
              <a:spcBef>
                <a:spcPts val="0"/>
              </a:spcBef>
            </a:pPr>
            <a:r>
              <a:rPr lang="en-US" sz="2000" dirty="0" smtClean="0">
                <a:latin typeface="Arial" pitchFamily="34" charset="0"/>
                <a:cs typeface="Arial" pitchFamily="34" charset="0"/>
              </a:rPr>
              <a:t>Unit Commitment: Deciding which specific generating units (both hydro and thermal) will be operational and at what levels within the next few hours or days. This decision considers factors such as production costs, operational constraints, and environmental regulations.</a:t>
            </a:r>
          </a:p>
          <a:p>
            <a:pPr algn="just">
              <a:lnSpc>
                <a:spcPct val="150000"/>
              </a:lnSpc>
              <a:spcBef>
                <a:spcPts val="0"/>
              </a:spcBef>
            </a:pPr>
            <a:r>
              <a:rPr lang="en-US" sz="2000" dirty="0" smtClean="0">
                <a:latin typeface="Arial" pitchFamily="34" charset="0"/>
                <a:cs typeface="Arial" pitchFamily="34" charset="0"/>
              </a:rPr>
              <a:t>Load Ensuing: Adjusting the output of power plants in real-time to match fluctuations in electricity demand throughout the day.</a:t>
            </a:r>
          </a:p>
          <a:p>
            <a:pPr algn="just">
              <a:lnSpc>
                <a:spcPct val="150000"/>
              </a:lnSpc>
              <a:spcBef>
                <a:spcPts val="0"/>
              </a:spcBef>
            </a:pPr>
            <a:r>
              <a:rPr lang="en-US" sz="2000" dirty="0" smtClean="0">
                <a:latin typeface="Arial" pitchFamily="34" charset="0"/>
                <a:cs typeface="Arial" pitchFamily="34" charset="0"/>
              </a:rPr>
              <a:t>Market Participation: In deregulated markets, energy scheduling also involves participating in energy markets to optimize revenues through selling excess generation or purchasing </a:t>
            </a:r>
          </a:p>
          <a:p>
            <a:pPr marL="0" indent="0" algn="just">
              <a:lnSpc>
                <a:spcPct val="150000"/>
              </a:lnSpc>
              <a:spcBef>
                <a:spcPts val="0"/>
              </a:spcBef>
              <a:buNone/>
            </a:pPr>
            <a:r>
              <a:rPr lang="en-US" sz="2000" dirty="0" smtClean="0">
                <a:latin typeface="Arial" pitchFamily="34" charset="0"/>
                <a:cs typeface="Arial" pitchFamily="34" charset="0"/>
              </a:rPr>
              <a:t>additional power when needed.</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6081443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380" y="529389"/>
            <a:ext cx="11858323" cy="6131294"/>
          </a:xfrm>
        </p:spPr>
        <p:txBody>
          <a:bodyPr>
            <a:normAutofit/>
          </a:bodyPr>
          <a:lstStyle/>
          <a:p>
            <a:pPr marL="0" indent="0" algn="just">
              <a:lnSpc>
                <a:spcPct val="150000"/>
              </a:lnSpc>
              <a:spcBef>
                <a:spcPts val="0"/>
              </a:spcBef>
              <a:buNone/>
            </a:pPr>
            <a:r>
              <a:rPr lang="en-US" sz="2000" b="1" dirty="0">
                <a:latin typeface="Arial" pitchFamily="34" charset="0"/>
                <a:cs typeface="Arial" pitchFamily="34" charset="0"/>
              </a:rPr>
              <a:t>Long-term Energy </a:t>
            </a:r>
            <a:r>
              <a:rPr lang="en-US" sz="2000" b="1" dirty="0" smtClean="0">
                <a:latin typeface="Arial" pitchFamily="34" charset="0"/>
                <a:cs typeface="Arial" pitchFamily="34" charset="0"/>
              </a:rPr>
              <a:t>Scheduling[2]:</a:t>
            </a:r>
          </a:p>
          <a:p>
            <a:pPr algn="just">
              <a:lnSpc>
                <a:spcPct val="160000"/>
              </a:lnSpc>
              <a:spcBef>
                <a:spcPts val="0"/>
              </a:spcBef>
            </a:pPr>
            <a:r>
              <a:rPr lang="en-US" sz="2000" dirty="0" smtClean="0">
                <a:latin typeface="Arial" pitchFamily="34" charset="0"/>
                <a:cs typeface="Arial" pitchFamily="34" charset="0"/>
              </a:rPr>
              <a:t>Capacity </a:t>
            </a:r>
            <a:r>
              <a:rPr lang="en-US" sz="2000" dirty="0">
                <a:latin typeface="Arial" pitchFamily="34" charset="0"/>
                <a:cs typeface="Arial" pitchFamily="34" charset="0"/>
              </a:rPr>
              <a:t>Expansion Planning: Making decisions on adding new generation capacity (either hydro or thermal) based on long-term forecasts of energy demand growth, regulatory changes, and technological advancements</a:t>
            </a:r>
            <a:r>
              <a:rPr lang="en-US" sz="2000" dirty="0" smtClean="0">
                <a:latin typeface="Arial" pitchFamily="34" charset="0"/>
                <a:cs typeface="Arial" pitchFamily="34" charset="0"/>
              </a:rPr>
              <a:t>.</a:t>
            </a:r>
          </a:p>
          <a:p>
            <a:pPr algn="just">
              <a:lnSpc>
                <a:spcPct val="160000"/>
              </a:lnSpc>
              <a:spcBef>
                <a:spcPts val="0"/>
              </a:spcBef>
            </a:pPr>
            <a:r>
              <a:rPr lang="en-US" sz="2000" dirty="0" smtClean="0">
                <a:latin typeface="Arial" pitchFamily="34" charset="0"/>
                <a:cs typeface="Arial" pitchFamily="34" charset="0"/>
              </a:rPr>
              <a:t>Fuel </a:t>
            </a:r>
            <a:r>
              <a:rPr lang="en-US" sz="2000" dirty="0">
                <a:latin typeface="Arial" pitchFamily="34" charset="0"/>
                <a:cs typeface="Arial" pitchFamily="34" charset="0"/>
              </a:rPr>
              <a:t>Procurement Strategy: Planning the procurement of fuels (like coal, natural gas, or biomass) for thermal plants over longer time horizons, considering factors such as price volatility, availability, and environmental regulations</a:t>
            </a:r>
            <a:r>
              <a:rPr lang="en-US" sz="2000" dirty="0" smtClean="0">
                <a:latin typeface="Arial" pitchFamily="34" charset="0"/>
                <a:cs typeface="Arial" pitchFamily="34" charset="0"/>
              </a:rPr>
              <a:t>.</a:t>
            </a:r>
          </a:p>
          <a:p>
            <a:pPr algn="just">
              <a:lnSpc>
                <a:spcPct val="160000"/>
              </a:lnSpc>
              <a:spcBef>
                <a:spcPts val="0"/>
              </a:spcBef>
            </a:pPr>
            <a:r>
              <a:rPr lang="en-US" sz="2000" dirty="0" smtClean="0">
                <a:latin typeface="Arial" pitchFamily="34" charset="0"/>
                <a:cs typeface="Arial" pitchFamily="34" charset="0"/>
              </a:rPr>
              <a:t>Maintenance </a:t>
            </a:r>
            <a:r>
              <a:rPr lang="en-US" sz="2000" dirty="0">
                <a:latin typeface="Arial" pitchFamily="34" charset="0"/>
                <a:cs typeface="Arial" pitchFamily="34" charset="0"/>
              </a:rPr>
              <a:t>Scheduling: Planning scheduled maintenance and overhauls of power plants to ensure reliability and efficiency over their operational lifetimes</a:t>
            </a:r>
            <a:r>
              <a:rPr lang="en-US" sz="2000" dirty="0" smtClean="0">
                <a:latin typeface="Arial" pitchFamily="34" charset="0"/>
                <a:cs typeface="Arial" pitchFamily="34" charset="0"/>
              </a:rPr>
              <a:t>.</a:t>
            </a:r>
          </a:p>
          <a:p>
            <a:pPr algn="just">
              <a:lnSpc>
                <a:spcPct val="160000"/>
              </a:lnSpc>
              <a:spcBef>
                <a:spcPts val="0"/>
              </a:spcBef>
            </a:pPr>
            <a:r>
              <a:rPr lang="en-US" sz="2000" dirty="0" smtClean="0">
                <a:latin typeface="Arial" pitchFamily="34" charset="0"/>
                <a:cs typeface="Arial" pitchFamily="34" charset="0"/>
              </a:rPr>
              <a:t>Investment </a:t>
            </a:r>
            <a:r>
              <a:rPr lang="en-US" sz="2000" dirty="0">
                <a:latin typeface="Arial" pitchFamily="34" charset="0"/>
                <a:cs typeface="Arial" pitchFamily="34" charset="0"/>
              </a:rPr>
              <a:t>Decisions: Evaluating investments in renewable energy </a:t>
            </a:r>
            <a:r>
              <a:rPr lang="en-US" sz="2000" dirty="0" smtClean="0">
                <a:latin typeface="Arial" pitchFamily="34" charset="0"/>
                <a:cs typeface="Arial" pitchFamily="34" charset="0"/>
              </a:rPr>
              <a:t>sources</a:t>
            </a:r>
          </a:p>
          <a:p>
            <a:pPr marL="0" indent="0" algn="just">
              <a:lnSpc>
                <a:spcPct val="160000"/>
              </a:lnSpc>
              <a:spcBef>
                <a:spcPts val="0"/>
              </a:spcBef>
              <a:buNone/>
            </a:pPr>
            <a:r>
              <a:rPr lang="en-US" sz="2000" dirty="0" smtClean="0">
                <a:latin typeface="Arial" pitchFamily="34" charset="0"/>
                <a:cs typeface="Arial" pitchFamily="34" charset="0"/>
              </a:rPr>
              <a:t>    or </a:t>
            </a:r>
            <a:r>
              <a:rPr lang="en-US" sz="2000" dirty="0">
                <a:latin typeface="Arial" pitchFamily="34" charset="0"/>
                <a:cs typeface="Arial" pitchFamily="34" charset="0"/>
              </a:rPr>
              <a:t>energy storage technologies to improve system flexibility and resilience</a:t>
            </a:r>
            <a:r>
              <a:rPr lang="en-US" sz="2000" dirty="0" smtClean="0">
                <a:latin typeface="Arial" pitchFamily="34" charset="0"/>
                <a:cs typeface="Arial" pitchFamily="34" charset="0"/>
              </a:rPr>
              <a: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
        <p:nvSpPr>
          <p:cNvPr id="6"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Short and Long-Term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711496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54519"/>
            <a:ext cx="12098956" cy="6006163"/>
          </a:xfrm>
        </p:spPr>
        <p:txBody>
          <a:bodyPr>
            <a:normAutofit/>
          </a:bodyPr>
          <a:lstStyle/>
          <a:p>
            <a:pPr marL="0" indent="0" algn="just">
              <a:lnSpc>
                <a:spcPct val="160000"/>
              </a:lnSpc>
              <a:spcBef>
                <a:spcPts val="0"/>
              </a:spcBef>
              <a:buNone/>
            </a:pPr>
            <a:r>
              <a:rPr lang="en-US" sz="2000" b="1" dirty="0">
                <a:latin typeface="Arial" pitchFamily="34" charset="0"/>
                <a:cs typeface="Arial" pitchFamily="34" charset="0"/>
              </a:rPr>
              <a:t>Key Considerations:</a:t>
            </a:r>
          </a:p>
          <a:p>
            <a:pPr algn="just">
              <a:lnSpc>
                <a:spcPct val="160000"/>
              </a:lnSpc>
              <a:spcBef>
                <a:spcPts val="0"/>
              </a:spcBef>
            </a:pPr>
            <a:r>
              <a:rPr lang="en-US" sz="2000" dirty="0">
                <a:latin typeface="Arial" pitchFamily="34" charset="0"/>
                <a:cs typeface="Arial" pitchFamily="34" charset="0"/>
              </a:rPr>
              <a:t>Hydrological Conditions: Availability of water for hydroelectric plants can vary seasonally and annually, impacting both short-term dispatch and long-term capacity planning</a:t>
            </a:r>
            <a:r>
              <a:rPr lang="en-US" sz="2000" dirty="0" smtClean="0">
                <a:latin typeface="Arial" pitchFamily="34" charset="0"/>
                <a:cs typeface="Arial" pitchFamily="34" charset="0"/>
              </a:rPr>
              <a:t>.</a:t>
            </a:r>
          </a:p>
          <a:p>
            <a:pPr algn="just">
              <a:lnSpc>
                <a:spcPct val="160000"/>
              </a:lnSpc>
              <a:spcBef>
                <a:spcPts val="0"/>
              </a:spcBef>
            </a:pPr>
            <a:r>
              <a:rPr lang="en-US" sz="2000" dirty="0" smtClean="0">
                <a:latin typeface="Arial" pitchFamily="34" charset="0"/>
                <a:cs typeface="Arial" pitchFamily="34" charset="0"/>
              </a:rPr>
              <a:t>Fuel </a:t>
            </a:r>
            <a:r>
              <a:rPr lang="en-US" sz="2000" dirty="0">
                <a:latin typeface="Arial" pitchFamily="34" charset="0"/>
                <a:cs typeface="Arial" pitchFamily="34" charset="0"/>
              </a:rPr>
              <a:t>Costs: Fluctuations in fuel prices (e.g., natural gas prices) can significantly influence short-term dispatch decisions and long-term investment planning</a:t>
            </a:r>
            <a:r>
              <a:rPr lang="en-US" sz="2000" dirty="0" smtClean="0">
                <a:latin typeface="Arial" pitchFamily="34" charset="0"/>
                <a:cs typeface="Arial" pitchFamily="34" charset="0"/>
              </a:rPr>
              <a:t>.</a:t>
            </a:r>
          </a:p>
          <a:p>
            <a:pPr algn="just">
              <a:lnSpc>
                <a:spcPct val="160000"/>
              </a:lnSpc>
              <a:spcBef>
                <a:spcPts val="0"/>
              </a:spcBef>
            </a:pPr>
            <a:r>
              <a:rPr lang="en-US" sz="2000" dirty="0" smtClean="0">
                <a:latin typeface="Arial" pitchFamily="34" charset="0"/>
                <a:cs typeface="Arial" pitchFamily="34" charset="0"/>
              </a:rPr>
              <a:t>Regulatory </a:t>
            </a:r>
            <a:r>
              <a:rPr lang="en-US" sz="2000" dirty="0">
                <a:latin typeface="Arial" pitchFamily="34" charset="0"/>
                <a:cs typeface="Arial" pitchFamily="34" charset="0"/>
              </a:rPr>
              <a:t>Environment: Compliance with environmental regulations, such as emissions limits and renewable energy targets, shapes both short-term operational decisions and long-term </a:t>
            </a:r>
            <a:r>
              <a:rPr lang="en-US" sz="2000" dirty="0" smtClean="0">
                <a:latin typeface="Arial" pitchFamily="34" charset="0"/>
                <a:cs typeface="Arial" pitchFamily="34" charset="0"/>
              </a:rPr>
              <a:t>investment.</a:t>
            </a:r>
          </a:p>
          <a:p>
            <a:pPr algn="just">
              <a:lnSpc>
                <a:spcPct val="160000"/>
              </a:lnSpc>
              <a:spcBef>
                <a:spcPts val="0"/>
              </a:spcBef>
            </a:pPr>
            <a:r>
              <a:rPr lang="en-US" sz="2000" dirty="0" smtClean="0">
                <a:latin typeface="Arial" pitchFamily="34" charset="0"/>
                <a:cs typeface="Arial" pitchFamily="34" charset="0"/>
              </a:rPr>
              <a:t>Technological </a:t>
            </a:r>
            <a:r>
              <a:rPr lang="en-US" sz="2000" dirty="0">
                <a:latin typeface="Arial" pitchFamily="34" charset="0"/>
                <a:cs typeface="Arial" pitchFamily="34" charset="0"/>
              </a:rPr>
              <a:t>Advances: Advances in renewable energy technologies, energy storage systems, and </a:t>
            </a:r>
            <a:r>
              <a:rPr lang="en-US" sz="2000" dirty="0" smtClean="0">
                <a:latin typeface="Arial" pitchFamily="34" charset="0"/>
                <a:cs typeface="Arial" pitchFamily="34" charset="0"/>
              </a:rPr>
              <a:t>grid </a:t>
            </a:r>
            <a:r>
              <a:rPr lang="en-US" sz="2000" dirty="0">
                <a:latin typeface="Arial" pitchFamily="34" charset="0"/>
                <a:cs typeface="Arial" pitchFamily="34" charset="0"/>
              </a:rPr>
              <a:t>management software can influence both short-term dispatch strategies and long-term investment decisions.</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Short and Long-Term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7313547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503" y="847022"/>
            <a:ext cx="11790947" cy="5871411"/>
          </a:xfrm>
        </p:spPr>
        <p:txBody>
          <a:bodyPr>
            <a:noAutofit/>
          </a:bodyPr>
          <a:lstStyle/>
          <a:p>
            <a:pPr marL="0" indent="0" algn="just">
              <a:lnSpc>
                <a:spcPct val="150000"/>
              </a:lnSpc>
              <a:buNone/>
            </a:pPr>
            <a:r>
              <a:rPr lang="en-US" sz="2000" dirty="0" smtClean="0">
                <a:latin typeface="Arial" pitchFamily="34" charset="0"/>
                <a:cs typeface="Arial" pitchFamily="34" charset="0"/>
              </a:rPr>
              <a:t>The economic </a:t>
            </a:r>
            <a:r>
              <a:rPr lang="en-US" sz="2000" dirty="0">
                <a:latin typeface="Arial" pitchFamily="34" charset="0"/>
                <a:cs typeface="Arial" pitchFamily="34" charset="0"/>
              </a:rPr>
              <a:t>operation of </a:t>
            </a:r>
            <a:r>
              <a:rPr lang="en-US" sz="2000" dirty="0" smtClean="0">
                <a:latin typeface="Arial" pitchFamily="34" charset="0"/>
                <a:cs typeface="Arial" pitchFamily="34" charset="0"/>
              </a:rPr>
              <a:t>a combined </a:t>
            </a:r>
            <a:r>
              <a:rPr lang="en-US" sz="2000" dirty="0">
                <a:latin typeface="Arial" pitchFamily="34" charset="0"/>
                <a:cs typeface="Arial" pitchFamily="34" charset="0"/>
              </a:rPr>
              <a:t>hydro-thermal </a:t>
            </a:r>
            <a:r>
              <a:rPr lang="en-US" sz="2000" dirty="0" smtClean="0">
                <a:latin typeface="Arial" pitchFamily="34" charset="0"/>
                <a:cs typeface="Arial" pitchFamily="34" charset="0"/>
              </a:rPr>
              <a:t>system, short or long </a:t>
            </a:r>
            <a:r>
              <a:rPr lang="en-US" sz="2000" dirty="0">
                <a:latin typeface="Arial" pitchFamily="34" charset="0"/>
                <a:cs typeface="Arial" pitchFamily="34" charset="0"/>
              </a:rPr>
              <a:t>depends </a:t>
            </a:r>
            <a:r>
              <a:rPr lang="en-US" sz="2000" dirty="0" smtClean="0">
                <a:latin typeface="Arial" pitchFamily="34" charset="0"/>
                <a:cs typeface="Arial" pitchFamily="34" charset="0"/>
              </a:rPr>
              <a:t>on:</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Load cycle.</a:t>
            </a:r>
          </a:p>
          <a:p>
            <a:pPr algn="just">
              <a:lnSpc>
                <a:spcPct val="150000"/>
              </a:lnSpc>
            </a:pPr>
            <a:r>
              <a:rPr lang="en-US" sz="2000" dirty="0">
                <a:latin typeface="Arial" pitchFamily="34" charset="0"/>
                <a:cs typeface="Arial" pitchFamily="34" charset="0"/>
              </a:rPr>
              <a:t>Incremental fuel costs of thermal power stations.</a:t>
            </a:r>
          </a:p>
          <a:p>
            <a:pPr algn="just">
              <a:lnSpc>
                <a:spcPct val="150000"/>
              </a:lnSpc>
            </a:pPr>
            <a:r>
              <a:rPr lang="en-US" sz="2000" dirty="0">
                <a:latin typeface="Arial" pitchFamily="34" charset="0"/>
                <a:cs typeface="Arial" pitchFamily="34" charset="0"/>
              </a:rPr>
              <a:t>Expected water inflow in hydro-power stations.</a:t>
            </a:r>
          </a:p>
          <a:p>
            <a:pPr algn="just">
              <a:lnSpc>
                <a:spcPct val="150000"/>
              </a:lnSpc>
            </a:pPr>
            <a:r>
              <a:rPr lang="en-US" sz="2000" dirty="0">
                <a:latin typeface="Arial" pitchFamily="34" charset="0"/>
                <a:cs typeface="Arial" pitchFamily="34" charset="0"/>
              </a:rPr>
              <a:t>Water head that is a function of water storage in </a:t>
            </a:r>
            <a:r>
              <a:rPr lang="en-US" sz="2000" dirty="0" smtClean="0">
                <a:latin typeface="Arial" pitchFamily="34" charset="0"/>
                <a:cs typeface="Arial" pitchFamily="34" charset="0"/>
              </a:rPr>
              <a:t>hydro-power stations</a:t>
            </a:r>
            <a:r>
              <a:rPr lang="en-US" sz="2000" dirty="0">
                <a:latin typeface="Arial" pitchFamily="34" charset="0"/>
                <a:cs typeface="Arial" pitchFamily="34" charset="0"/>
              </a:rPr>
              <a:t>.</a:t>
            </a:r>
          </a:p>
          <a:p>
            <a:pPr algn="just">
              <a:lnSpc>
                <a:spcPct val="150000"/>
              </a:lnSpc>
            </a:pPr>
            <a:r>
              <a:rPr lang="en-US" sz="2000" dirty="0">
                <a:latin typeface="Arial" pitchFamily="34" charset="0"/>
                <a:cs typeface="Arial" pitchFamily="34" charset="0"/>
              </a:rPr>
              <a:t>Hydro-power generation.</a:t>
            </a:r>
          </a:p>
          <a:p>
            <a:pPr algn="just">
              <a:lnSpc>
                <a:spcPct val="150000"/>
              </a:lnSpc>
            </a:pPr>
            <a:r>
              <a:rPr lang="en-US" sz="2000" dirty="0">
                <a:latin typeface="Arial" pitchFamily="34" charset="0"/>
                <a:cs typeface="Arial" pitchFamily="34" charset="0"/>
              </a:rPr>
              <a:t>Incremental transmission loss (ITL</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6"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Short and Long-Term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6331966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383" y="644892"/>
            <a:ext cx="11588816" cy="6044666"/>
          </a:xfrm>
        </p:spPr>
        <p:txBody>
          <a:bodyPr>
            <a:normAutofit/>
          </a:bodyPr>
          <a:lstStyle/>
          <a:p>
            <a:pPr marL="0" indent="0" algn="just">
              <a:lnSpc>
                <a:spcPct val="200000"/>
              </a:lnSpc>
              <a:buNone/>
            </a:pPr>
            <a:r>
              <a:rPr lang="en-US" sz="2000" dirty="0" smtClean="0">
                <a:latin typeface="Arial" pitchFamily="34" charset="0"/>
                <a:cs typeface="Arial" pitchFamily="34" charset="0"/>
              </a:rPr>
              <a:t>The </a:t>
            </a:r>
            <a:r>
              <a:rPr lang="en-US" sz="2000" dirty="0">
                <a:latin typeface="Arial" pitchFamily="34" charset="0"/>
                <a:cs typeface="Arial" pitchFamily="34" charset="0"/>
              </a:rPr>
              <a:t>following are the few important methods for short-term hydro-thermal co-ordination:</a:t>
            </a:r>
          </a:p>
          <a:p>
            <a:pPr algn="just">
              <a:lnSpc>
                <a:spcPct val="200000"/>
              </a:lnSpc>
            </a:pPr>
            <a:r>
              <a:rPr lang="en-US" sz="2000" dirty="0" smtClean="0">
                <a:latin typeface="Arial" pitchFamily="34" charset="0"/>
                <a:cs typeface="Arial" pitchFamily="34" charset="0"/>
              </a:rPr>
              <a:t>Constant </a:t>
            </a:r>
            <a:r>
              <a:rPr lang="en-US" sz="2000" dirty="0">
                <a:latin typeface="Arial" pitchFamily="34" charset="0"/>
                <a:cs typeface="Arial" pitchFamily="34" charset="0"/>
              </a:rPr>
              <a:t>hydro-generation method.</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Constant thermal generation method.</a:t>
            </a:r>
          </a:p>
          <a:p>
            <a:pPr algn="just">
              <a:lnSpc>
                <a:spcPct val="200000"/>
              </a:lnSpc>
            </a:pPr>
            <a:r>
              <a:rPr lang="en-US" sz="2000" dirty="0" smtClean="0">
                <a:latin typeface="Arial" pitchFamily="34" charset="0"/>
                <a:cs typeface="Arial" pitchFamily="34" charset="0"/>
              </a:rPr>
              <a:t>Maximum </a:t>
            </a:r>
            <a:r>
              <a:rPr lang="en-US" sz="2000" dirty="0">
                <a:latin typeface="Arial" pitchFamily="34" charset="0"/>
                <a:cs typeface="Arial" pitchFamily="34" charset="0"/>
              </a:rPr>
              <a:t>hydro-efficiency method.</a:t>
            </a:r>
          </a:p>
          <a:p>
            <a:pPr algn="just">
              <a:lnSpc>
                <a:spcPct val="200000"/>
              </a:lnSpc>
            </a:pPr>
            <a:r>
              <a:rPr lang="en-US" sz="2000" dirty="0" err="1" smtClean="0">
                <a:latin typeface="Arial" pitchFamily="34" charset="0"/>
                <a:cs typeface="Arial" pitchFamily="34" charset="0"/>
              </a:rPr>
              <a:t>Kirchmayer’s</a:t>
            </a:r>
            <a:r>
              <a:rPr lang="en-US" sz="2000" dirty="0" smtClean="0">
                <a:latin typeface="Arial" pitchFamily="34" charset="0"/>
                <a:cs typeface="Arial" pitchFamily="34" charset="0"/>
              </a:rPr>
              <a:t> </a:t>
            </a:r>
            <a:r>
              <a:rPr lang="en-US" sz="2000" dirty="0">
                <a:latin typeface="Arial" pitchFamily="34" charset="0"/>
                <a:cs typeface="Arial" pitchFamily="34" charset="0"/>
              </a:rPr>
              <a:t>method</a:t>
            </a:r>
            <a:r>
              <a:rPr lang="en-US" sz="2000" dirty="0" smtClean="0">
                <a:latin typeface="Arial" pitchFamily="34" charset="0"/>
                <a:cs typeface="Arial" pitchFamily="34" charset="0"/>
              </a:rPr>
              <a:t>.</a:t>
            </a:r>
          </a:p>
          <a:p>
            <a:pPr marL="0" indent="0" algn="just">
              <a:lnSpc>
                <a:spcPct val="200000"/>
              </a:lnSpc>
              <a:buNone/>
            </a:pPr>
            <a:r>
              <a:rPr lang="en-US" sz="2000" b="1" dirty="0">
                <a:latin typeface="Arial" pitchFamily="34" charset="0"/>
                <a:cs typeface="Arial" pitchFamily="34" charset="0"/>
              </a:rPr>
              <a:t>Constant hydro-generation</a:t>
            </a:r>
            <a:r>
              <a:rPr lang="en-US" sz="2000" dirty="0" smtClean="0">
                <a:latin typeface="Arial" pitchFamily="34" charset="0"/>
                <a:cs typeface="Arial" pitchFamily="34" charset="0"/>
              </a:rPr>
              <a:t>: </a:t>
            </a:r>
            <a:r>
              <a:rPr lang="en-US" sz="2000" dirty="0">
                <a:latin typeface="Arial" pitchFamily="34" charset="0"/>
                <a:cs typeface="Arial" pitchFamily="34" charset="0"/>
              </a:rPr>
              <a:t>a scheduled amount of water at a constant head is used such that the hydro-power generation is kept constant throughout the operating period.</a:t>
            </a:r>
          </a:p>
          <a:p>
            <a:pPr marL="0" indent="0" algn="just">
              <a:lnSpc>
                <a:spcPct val="200000"/>
              </a:lnSpc>
              <a:buNone/>
            </a:pPr>
            <a:endParaRPr lang="en-US" sz="2000" dirty="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Short and Long-Term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18799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755" y="991402"/>
            <a:ext cx="11867949" cy="5866598"/>
          </a:xfrm>
        </p:spPr>
        <p:txBody>
          <a:bodyPr>
            <a:normAutofit/>
          </a:bodyPr>
          <a:lstStyle/>
          <a:p>
            <a:pPr algn="just">
              <a:lnSpc>
                <a:spcPct val="200000"/>
              </a:lnSpc>
            </a:pPr>
            <a:r>
              <a:rPr lang="en-US" sz="2000" dirty="0" smtClean="0">
                <a:latin typeface="Arial" pitchFamily="34" charset="0"/>
                <a:cs typeface="Arial" pitchFamily="34" charset="0"/>
              </a:rPr>
              <a:t>Constant thermal generation: Thermal </a:t>
            </a:r>
            <a:r>
              <a:rPr lang="en-US" sz="2000" dirty="0">
                <a:latin typeface="Arial" pitchFamily="34" charset="0"/>
                <a:cs typeface="Arial" pitchFamily="34" charset="0"/>
              </a:rPr>
              <a:t>power generation is kept constant </a:t>
            </a:r>
            <a:r>
              <a:rPr lang="en-US" sz="2000" dirty="0" smtClean="0">
                <a:latin typeface="Arial" pitchFamily="34" charset="0"/>
                <a:cs typeface="Arial" pitchFamily="34" charset="0"/>
              </a:rPr>
              <a:t>throughout the </a:t>
            </a:r>
            <a:r>
              <a:rPr lang="en-US" sz="2000" dirty="0">
                <a:latin typeface="Arial" pitchFamily="34" charset="0"/>
                <a:cs typeface="Arial" pitchFamily="34" charset="0"/>
              </a:rPr>
              <a:t>operating period in such a way that the </a:t>
            </a:r>
            <a:r>
              <a:rPr lang="en-US" sz="2000" dirty="0" smtClean="0">
                <a:latin typeface="Arial" pitchFamily="34" charset="0"/>
                <a:cs typeface="Arial" pitchFamily="34" charset="0"/>
              </a:rPr>
              <a:t>hydro-power plants </a:t>
            </a:r>
            <a:r>
              <a:rPr lang="en-US" sz="2000" dirty="0">
                <a:latin typeface="Arial" pitchFamily="34" charset="0"/>
                <a:cs typeface="Arial" pitchFamily="34" charset="0"/>
              </a:rPr>
              <a:t>use a specified and scheduled amount of </a:t>
            </a:r>
            <a:r>
              <a:rPr lang="en-US" sz="2000" dirty="0" smtClean="0">
                <a:latin typeface="Arial" pitchFamily="34" charset="0"/>
                <a:cs typeface="Arial" pitchFamily="34" charset="0"/>
              </a:rPr>
              <a:t>water and </a:t>
            </a:r>
            <a:r>
              <a:rPr lang="en-US" sz="2000" dirty="0">
                <a:latin typeface="Arial" pitchFamily="34" charset="0"/>
                <a:cs typeface="Arial" pitchFamily="34" charset="0"/>
              </a:rPr>
              <a:t>operate on varying power generation </a:t>
            </a:r>
            <a:r>
              <a:rPr lang="en-US" sz="2000" dirty="0" smtClean="0">
                <a:latin typeface="Arial" pitchFamily="34" charset="0"/>
                <a:cs typeface="Arial" pitchFamily="34" charset="0"/>
              </a:rPr>
              <a:t>schedules during </a:t>
            </a:r>
            <a:r>
              <a:rPr lang="en-US" sz="2000" dirty="0">
                <a:latin typeface="Arial" pitchFamily="34" charset="0"/>
                <a:cs typeface="Arial" pitchFamily="34" charset="0"/>
              </a:rPr>
              <a:t>the operating period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Maximum hydro-efficiency: </a:t>
            </a:r>
            <a:r>
              <a:rPr lang="en-US" sz="2000" b="1" dirty="0">
                <a:latin typeface="Arial" pitchFamily="34" charset="0"/>
                <a:cs typeface="Arial" pitchFamily="34" charset="0"/>
              </a:rPr>
              <a:t>during peak load periods</a:t>
            </a:r>
            <a:r>
              <a:rPr lang="en-US" sz="2000" dirty="0">
                <a:latin typeface="Arial" pitchFamily="34" charset="0"/>
                <a:cs typeface="Arial" pitchFamily="34" charset="0"/>
              </a:rPr>
              <a:t>, the </a:t>
            </a:r>
            <a:r>
              <a:rPr lang="en-US" sz="2000" dirty="0" smtClean="0">
                <a:latin typeface="Arial" pitchFamily="34" charset="0"/>
                <a:cs typeface="Arial" pitchFamily="34" charset="0"/>
              </a:rPr>
              <a:t>hydropower plants </a:t>
            </a:r>
            <a:r>
              <a:rPr lang="en-US" sz="2000" dirty="0">
                <a:latin typeface="Arial" pitchFamily="34" charset="0"/>
                <a:cs typeface="Arial" pitchFamily="34" charset="0"/>
              </a:rPr>
              <a:t>are operated at their maximum </a:t>
            </a:r>
            <a:r>
              <a:rPr lang="en-US" sz="2000" dirty="0" smtClean="0">
                <a:latin typeface="Arial" pitchFamily="34" charset="0"/>
                <a:cs typeface="Arial" pitchFamily="34" charset="0"/>
              </a:rPr>
              <a:t>efficiency; during </a:t>
            </a:r>
            <a:r>
              <a:rPr lang="en-US" sz="2000" dirty="0">
                <a:latin typeface="Arial" pitchFamily="34" charset="0"/>
                <a:cs typeface="Arial" pitchFamily="34" charset="0"/>
              </a:rPr>
              <a:t>off-peak load periods they operate at an </a:t>
            </a:r>
            <a:r>
              <a:rPr lang="en-US" sz="2000" dirty="0" smtClean="0">
                <a:latin typeface="Arial" pitchFamily="34" charset="0"/>
                <a:cs typeface="Arial" pitchFamily="34" charset="0"/>
              </a:rPr>
              <a:t>efficiency nearer </a:t>
            </a:r>
            <a:r>
              <a:rPr lang="en-US" sz="2000" dirty="0">
                <a:latin typeface="Arial" pitchFamily="34" charset="0"/>
                <a:cs typeface="Arial" pitchFamily="34" charset="0"/>
              </a:rPr>
              <a:t>to their </a:t>
            </a:r>
            <a:r>
              <a:rPr lang="en-US" sz="2000" dirty="0" smtClean="0">
                <a:latin typeface="Arial" pitchFamily="34" charset="0"/>
                <a:cs typeface="Arial" pitchFamily="34" charset="0"/>
              </a:rPr>
              <a:t>maximum efficiency </a:t>
            </a:r>
            <a:r>
              <a:rPr lang="en-US" sz="2000" dirty="0">
                <a:latin typeface="Arial" pitchFamily="34" charset="0"/>
                <a:cs typeface="Arial" pitchFamily="34" charset="0"/>
              </a:rPr>
              <a:t>with the use of </a:t>
            </a:r>
            <a:r>
              <a:rPr lang="en-US" sz="2000" dirty="0" smtClean="0">
                <a:latin typeface="Arial" pitchFamily="34" charset="0"/>
                <a:cs typeface="Arial" pitchFamily="34" charset="0"/>
              </a:rPr>
              <a:t>a specified </a:t>
            </a:r>
            <a:r>
              <a:rPr lang="en-US" sz="2000" dirty="0">
                <a:latin typeface="Arial" pitchFamily="34" charset="0"/>
                <a:cs typeface="Arial" pitchFamily="34" charset="0"/>
              </a:rPr>
              <a:t>amount of water for hydro-power generation.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
        <p:nvSpPr>
          <p:cNvPr id="7" name="Title 1"/>
          <p:cNvSpPr>
            <a:spLocks noGrp="1"/>
          </p:cNvSpPr>
          <p:nvPr>
            <p:ph type="title"/>
          </p:nvPr>
        </p:nvSpPr>
        <p:spPr>
          <a:xfrm>
            <a:off x="433136" y="162994"/>
            <a:ext cx="10901415" cy="443397"/>
          </a:xfrm>
        </p:spPr>
        <p:txBody>
          <a:bodyPr>
            <a:noAutofit/>
          </a:bodyPr>
          <a:lstStyle/>
          <a:p>
            <a:pPr algn="ctr"/>
            <a:r>
              <a:rPr lang="en-US" sz="3000" b="1" dirty="0" smtClean="0">
                <a:latin typeface="Arial" pitchFamily="34" charset="0"/>
                <a:cs typeface="Arial" pitchFamily="34" charset="0"/>
              </a:rPr>
              <a:t>Short and Long-Term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5446593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901" y="124495"/>
            <a:ext cx="11019934" cy="568128"/>
          </a:xfrm>
        </p:spPr>
        <p:txBody>
          <a:bodyPr>
            <a:normAutofit/>
          </a:bodyPr>
          <a:lstStyle/>
          <a:p>
            <a:pPr algn="ctr"/>
            <a:r>
              <a:rPr lang="en-US" sz="3000" b="1" dirty="0">
                <a:latin typeface="Arial" pitchFamily="34" charset="0"/>
                <a:cs typeface="Arial" pitchFamily="34" charset="0"/>
              </a:rPr>
              <a:t>4</a:t>
            </a:r>
            <a:r>
              <a:rPr lang="en-US" sz="3000" b="1" dirty="0" smtClean="0">
                <a:latin typeface="Arial" pitchFamily="34" charset="0"/>
                <a:cs typeface="Arial" pitchFamily="34" charset="0"/>
              </a:rPr>
              <a:t>. Mathematical modeling for Hydro-thermal</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86627" y="606392"/>
            <a:ext cx="11935326" cy="6035040"/>
          </a:xfrm>
        </p:spPr>
        <p:txBody>
          <a:bodyPr>
            <a:normAutofit fontScale="92500"/>
          </a:bodyPr>
          <a:lstStyle/>
          <a:p>
            <a:pPr algn="just">
              <a:lnSpc>
                <a:spcPct val="150000"/>
              </a:lnSpc>
            </a:pPr>
            <a:r>
              <a:rPr lang="en-US" sz="2200" dirty="0">
                <a:latin typeface="Arial" pitchFamily="34" charset="0"/>
                <a:cs typeface="Arial" pitchFamily="34" charset="0"/>
              </a:rPr>
              <a:t>Mathematical modeling of long-term hydro-thermal coordination involves developing frameworks to optimize the operation and planning of hydro and thermal power resources over extended time horizons</a:t>
            </a:r>
            <a:r>
              <a:rPr lang="en-US" sz="2200" dirty="0" smtClean="0">
                <a:latin typeface="Arial" pitchFamily="34" charset="0"/>
                <a:cs typeface="Arial" pitchFamily="34" charset="0"/>
              </a:rPr>
              <a:t>.</a:t>
            </a:r>
          </a:p>
          <a:p>
            <a:pPr algn="just">
              <a:lnSpc>
                <a:spcPct val="150000"/>
              </a:lnSpc>
            </a:pPr>
            <a:r>
              <a:rPr lang="en-US" sz="2200" dirty="0" smtClean="0">
                <a:latin typeface="Arial" pitchFamily="34" charset="0"/>
                <a:cs typeface="Arial" pitchFamily="34" charset="0"/>
              </a:rPr>
              <a:t> </a:t>
            </a:r>
            <a:r>
              <a:rPr lang="en-US" sz="2200" dirty="0">
                <a:latin typeface="Arial" pitchFamily="34" charset="0"/>
                <a:cs typeface="Arial" pitchFamily="34" charset="0"/>
              </a:rPr>
              <a:t>This typically requires balancing multiple objectives, such as minimizing costs, maximizing reliability, and ensuring environmental </a:t>
            </a:r>
            <a:r>
              <a:rPr lang="en-US" sz="2200" dirty="0" smtClean="0">
                <a:latin typeface="Arial" pitchFamily="34" charset="0"/>
                <a:cs typeface="Arial" pitchFamily="34" charset="0"/>
              </a:rPr>
              <a:t>sustainability[3]. </a:t>
            </a:r>
          </a:p>
          <a:p>
            <a:pPr marL="0" indent="0" algn="just">
              <a:lnSpc>
                <a:spcPct val="150000"/>
              </a:lnSpc>
              <a:buNone/>
            </a:pPr>
            <a:r>
              <a:rPr lang="en-US" sz="2000" b="1" dirty="0" smtClean="0">
                <a:latin typeface="Arial" pitchFamily="34" charset="0"/>
                <a:cs typeface="Arial" pitchFamily="34" charset="0"/>
              </a:rPr>
              <a:t>Objective </a:t>
            </a:r>
            <a:r>
              <a:rPr lang="en-US" sz="2000" b="1" dirty="0">
                <a:latin typeface="Arial" pitchFamily="34" charset="0"/>
                <a:cs typeface="Arial" pitchFamily="34" charset="0"/>
              </a:rPr>
              <a:t>Function</a:t>
            </a:r>
            <a:r>
              <a:rPr lang="en-US" sz="2000" b="1" dirty="0" smtClean="0">
                <a:latin typeface="Arial" pitchFamily="34" charset="0"/>
                <a:cs typeface="Arial" pitchFamily="34" charset="0"/>
              </a:rPr>
              <a:t>:</a:t>
            </a:r>
          </a:p>
          <a:p>
            <a:pPr algn="just">
              <a:lnSpc>
                <a:spcPct val="150000"/>
              </a:lnSpc>
            </a:pPr>
            <a:r>
              <a:rPr lang="en-US" sz="2200" dirty="0" smtClean="0">
                <a:latin typeface="Arial" pitchFamily="34" charset="0"/>
                <a:cs typeface="Arial" pitchFamily="34" charset="0"/>
              </a:rPr>
              <a:t> </a:t>
            </a:r>
            <a:r>
              <a:rPr lang="en-US" sz="2200" b="1" dirty="0" smtClean="0">
                <a:latin typeface="Arial" pitchFamily="34" charset="0"/>
                <a:cs typeface="Arial" pitchFamily="34" charset="0"/>
              </a:rPr>
              <a:t>Cost </a:t>
            </a:r>
            <a:r>
              <a:rPr lang="en-US" sz="2200" b="1" dirty="0">
                <a:latin typeface="Arial" pitchFamily="34" charset="0"/>
                <a:cs typeface="Arial" pitchFamily="34" charset="0"/>
              </a:rPr>
              <a:t>Minimization</a:t>
            </a:r>
            <a:r>
              <a:rPr lang="en-US" sz="2200" dirty="0">
                <a:latin typeface="Arial" pitchFamily="34" charset="0"/>
                <a:cs typeface="Arial" pitchFamily="34" charset="0"/>
              </a:rPr>
              <a:t>: The primary objective often involves minimizing the total generation cost, which includes operational costs of thermal plants, maintenance costs, and potentially environmental costs</a:t>
            </a:r>
            <a:r>
              <a:rPr lang="en-US" sz="2200" dirty="0" smtClean="0">
                <a:latin typeface="Arial" pitchFamily="34" charset="0"/>
                <a:cs typeface="Arial" pitchFamily="34" charset="0"/>
              </a:rPr>
              <a:t>.</a:t>
            </a:r>
          </a:p>
          <a:p>
            <a:pPr marL="0" indent="0" algn="just">
              <a:lnSpc>
                <a:spcPct val="150000"/>
              </a:lnSpc>
              <a:buNone/>
            </a:pPr>
            <a:r>
              <a:rPr lang="en-US" sz="2000" b="1" dirty="0" smtClean="0">
                <a:latin typeface="Arial" pitchFamily="34" charset="0"/>
                <a:cs typeface="Arial" pitchFamily="34" charset="0"/>
              </a:rPr>
              <a:t>Decision </a:t>
            </a:r>
            <a:r>
              <a:rPr lang="en-US" sz="2000" b="1" dirty="0">
                <a:latin typeface="Arial" pitchFamily="34" charset="0"/>
                <a:cs typeface="Arial" pitchFamily="34" charset="0"/>
              </a:rPr>
              <a:t>Variables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200" dirty="0" smtClean="0">
                <a:latin typeface="Arial" pitchFamily="34" charset="0"/>
                <a:cs typeface="Arial" pitchFamily="34" charset="0"/>
              </a:rPr>
              <a:t>Generation </a:t>
            </a:r>
            <a:r>
              <a:rPr lang="en-US" sz="2200" dirty="0">
                <a:latin typeface="Arial" pitchFamily="34" charset="0"/>
                <a:cs typeface="Arial" pitchFamily="34" charset="0"/>
              </a:rPr>
              <a:t>levels for hydroelectric and thermal units over the planning horizon</a:t>
            </a:r>
            <a:r>
              <a:rPr lang="en-US" sz="2200" dirty="0" smtClean="0">
                <a:latin typeface="Arial" pitchFamily="34" charset="0"/>
                <a:cs typeface="Arial" pitchFamily="34" charset="0"/>
              </a:rPr>
              <a:t>.</a:t>
            </a:r>
          </a:p>
          <a:p>
            <a:pPr algn="just">
              <a:lnSpc>
                <a:spcPct val="150000"/>
              </a:lnSpc>
            </a:pPr>
            <a:r>
              <a:rPr lang="en-US" sz="2200" dirty="0" smtClean="0">
                <a:latin typeface="Arial" pitchFamily="34" charset="0"/>
                <a:cs typeface="Arial" pitchFamily="34" charset="0"/>
              </a:rPr>
              <a:t>Water </a:t>
            </a:r>
            <a:r>
              <a:rPr lang="en-US" sz="2200" dirty="0">
                <a:latin typeface="Arial" pitchFamily="34" charset="0"/>
                <a:cs typeface="Arial" pitchFamily="34" charset="0"/>
              </a:rPr>
              <a:t>release from reservoirs for hydro plants</a:t>
            </a:r>
            <a:r>
              <a:rPr lang="en-US" sz="2200" dirty="0" smtClean="0">
                <a:latin typeface="Arial" pitchFamily="34" charset="0"/>
                <a:cs typeface="Arial" pitchFamily="34" charset="0"/>
              </a:rPr>
              <a:t>.</a:t>
            </a:r>
          </a:p>
          <a:p>
            <a:pPr algn="just">
              <a:lnSpc>
                <a:spcPct val="150000"/>
              </a:lnSpc>
            </a:pPr>
            <a:r>
              <a:rPr lang="en-US" sz="2200" dirty="0" smtClean="0">
                <a:latin typeface="Arial" pitchFamily="34" charset="0"/>
                <a:cs typeface="Arial" pitchFamily="34" charset="0"/>
              </a:rPr>
              <a:t>Operational </a:t>
            </a:r>
            <a:r>
              <a:rPr lang="en-US" sz="2200" dirty="0">
                <a:latin typeface="Arial" pitchFamily="34" charset="0"/>
                <a:cs typeface="Arial" pitchFamily="34" charset="0"/>
              </a:rPr>
              <a:t>status of thermal plants (on/off).</a:t>
            </a:r>
          </a:p>
        </p:txBody>
      </p:sp>
      <p:sp>
        <p:nvSpPr>
          <p:cNvPr id="4" name="Footer Placeholder 3"/>
          <p:cNvSpPr>
            <a:spLocks noGrp="1"/>
          </p:cNvSpPr>
          <p:nvPr>
            <p:ph type="ftr" sz="quarter" idx="11"/>
          </p:nvPr>
        </p:nvSpPr>
        <p:spPr>
          <a:xfrm>
            <a:off x="3932724" y="6346726"/>
            <a:ext cx="4114800" cy="365125"/>
          </a:xfrm>
        </p:spPr>
        <p:txBody>
          <a:bodyPr/>
          <a:lstStyle/>
          <a:p>
            <a:r>
              <a:rPr lang="en-US" dirty="0" smtClean="0"/>
              <a:t>Presenter: Dr. </a:t>
            </a:r>
            <a:r>
              <a:rPr lang="en-US" dirty="0" err="1" smtClean="0"/>
              <a:t>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Tree>
    <p:extLst>
      <p:ext uri="{BB962C8B-B14F-4D97-AF65-F5344CB8AC3E}">
        <p14:creationId xmlns:p14="http://schemas.microsoft.com/office/powerpoint/2010/main" val="24250597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43276"/>
            <a:ext cx="12191999" cy="5914723"/>
          </a:xfrm>
        </p:spPr>
        <p:txBody>
          <a:bodyPr>
            <a:normAutofit/>
          </a:bodyPr>
          <a:lstStyle/>
          <a:p>
            <a:pPr marL="0" indent="0" algn="just">
              <a:lnSpc>
                <a:spcPct val="200000"/>
              </a:lnSpc>
              <a:buNone/>
            </a:pPr>
            <a:r>
              <a:rPr lang="en-US" sz="2000" b="1" dirty="0">
                <a:latin typeface="Arial" pitchFamily="34" charset="0"/>
                <a:cs typeface="Arial" pitchFamily="34" charset="0"/>
              </a:rPr>
              <a:t>Constraints</a:t>
            </a:r>
            <a:r>
              <a:rPr lang="en-US" sz="2000" b="1" dirty="0" smtClean="0">
                <a:latin typeface="Arial" pitchFamily="34" charset="0"/>
                <a:cs typeface="Arial" pitchFamily="34" charset="0"/>
              </a:rPr>
              <a:t>:</a:t>
            </a:r>
          </a:p>
          <a:p>
            <a:pPr algn="just">
              <a:lnSpc>
                <a:spcPct val="160000"/>
              </a:lnSpc>
            </a:pPr>
            <a:r>
              <a:rPr lang="en-US" sz="2000" dirty="0" smtClean="0">
                <a:latin typeface="Arial" pitchFamily="34" charset="0"/>
                <a:cs typeface="Arial" pitchFamily="34" charset="0"/>
              </a:rPr>
              <a:t>Supply-Demand </a:t>
            </a:r>
            <a:r>
              <a:rPr lang="en-US" sz="2000" dirty="0">
                <a:latin typeface="Arial" pitchFamily="34" charset="0"/>
                <a:cs typeface="Arial" pitchFamily="34" charset="0"/>
              </a:rPr>
              <a:t>Balance: Ensuring that total generation meets forecasted electricity demand at all </a:t>
            </a:r>
            <a:r>
              <a:rPr lang="en-US" sz="2000" dirty="0" smtClean="0">
                <a:latin typeface="Arial" pitchFamily="34" charset="0"/>
                <a:cs typeface="Arial" pitchFamily="34" charset="0"/>
              </a:rPr>
              <a:t>time</a:t>
            </a:r>
          </a:p>
          <a:p>
            <a:pPr algn="just">
              <a:lnSpc>
                <a:spcPct val="160000"/>
              </a:lnSpc>
            </a:pPr>
            <a:r>
              <a:rPr lang="en-US" sz="2000" dirty="0" smtClean="0">
                <a:latin typeface="Arial" pitchFamily="34" charset="0"/>
                <a:cs typeface="Arial" pitchFamily="34" charset="0"/>
              </a:rPr>
              <a:t>Reservoir </a:t>
            </a:r>
            <a:r>
              <a:rPr lang="en-US" sz="2000" dirty="0">
                <a:latin typeface="Arial" pitchFamily="34" charset="0"/>
                <a:cs typeface="Arial" pitchFamily="34" charset="0"/>
              </a:rPr>
              <a:t>Management: Constraints related to water inflow, reservoir capacity, and minimum/maximum water levels</a:t>
            </a:r>
            <a:r>
              <a:rPr lang="en-US" sz="2000" dirty="0" smtClean="0">
                <a:latin typeface="Arial" pitchFamily="34" charset="0"/>
                <a:cs typeface="Arial" pitchFamily="34" charset="0"/>
              </a:rPr>
              <a:t>.</a:t>
            </a:r>
          </a:p>
          <a:p>
            <a:pPr algn="just">
              <a:lnSpc>
                <a:spcPct val="160000"/>
              </a:lnSpc>
            </a:pPr>
            <a:r>
              <a:rPr lang="en-US" sz="2000" dirty="0" smtClean="0">
                <a:latin typeface="Arial" pitchFamily="34" charset="0"/>
                <a:cs typeface="Arial" pitchFamily="34" charset="0"/>
              </a:rPr>
              <a:t>Thermal </a:t>
            </a:r>
            <a:r>
              <a:rPr lang="en-US" sz="2000" dirty="0">
                <a:latin typeface="Arial" pitchFamily="34" charset="0"/>
                <a:cs typeface="Arial" pitchFamily="34" charset="0"/>
              </a:rPr>
              <a:t>Unit Limits: Restrictions on minimum and maximum generation capacities for thermal units</a:t>
            </a:r>
            <a:r>
              <a:rPr lang="en-US" sz="2000" dirty="0" smtClean="0">
                <a:latin typeface="Arial" pitchFamily="34" charset="0"/>
                <a:cs typeface="Arial" pitchFamily="34" charset="0"/>
              </a:rPr>
              <a:t>.</a:t>
            </a:r>
          </a:p>
          <a:p>
            <a:pPr algn="just">
              <a:lnSpc>
                <a:spcPct val="160000"/>
              </a:lnSpc>
            </a:pPr>
            <a:r>
              <a:rPr lang="en-US" sz="2000" dirty="0" smtClean="0">
                <a:latin typeface="Arial" pitchFamily="34" charset="0"/>
                <a:cs typeface="Arial" pitchFamily="34" charset="0"/>
              </a:rPr>
              <a:t>Environmental </a:t>
            </a:r>
            <a:r>
              <a:rPr lang="en-US" sz="2000" dirty="0">
                <a:latin typeface="Arial" pitchFamily="34" charset="0"/>
                <a:cs typeface="Arial" pitchFamily="34" charset="0"/>
              </a:rPr>
              <a:t>Regulations: Compliance with environmental standards, including flow requirements for aquatic ecosystems</a:t>
            </a:r>
            <a:r>
              <a:rPr lang="en-US" sz="2000" dirty="0" smtClean="0">
                <a:latin typeface="Arial" pitchFamily="34" charset="0"/>
                <a:cs typeface="Arial" pitchFamily="34" charset="0"/>
              </a:rPr>
              <a:t>.</a:t>
            </a:r>
          </a:p>
          <a:p>
            <a:pPr algn="just">
              <a:lnSpc>
                <a:spcPct val="160000"/>
              </a:lnSpc>
            </a:pPr>
            <a:r>
              <a:rPr lang="en-US" sz="2000" b="1" dirty="0">
                <a:latin typeface="Arial" pitchFamily="34" charset="0"/>
                <a:cs typeface="Arial" pitchFamily="34" charset="0"/>
              </a:rPr>
              <a:t>Time Periods</a:t>
            </a:r>
            <a:r>
              <a:rPr lang="en-US" sz="2000" b="1" dirty="0" smtClean="0">
                <a:latin typeface="Arial" pitchFamily="34" charset="0"/>
                <a:cs typeface="Arial" pitchFamily="34" charset="0"/>
              </a:rPr>
              <a:t>: The </a:t>
            </a:r>
            <a:r>
              <a:rPr lang="en-US" sz="2000" dirty="0">
                <a:latin typeface="Arial" pitchFamily="34" charset="0"/>
                <a:cs typeface="Arial" pitchFamily="34" charset="0"/>
              </a:rPr>
              <a:t>planning horizon can be divided into time periods (e.g., hours, days, months) to account for seasonal variations in water availability and demand patterns.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7" name="Rectangle 6"/>
          <p:cNvSpPr/>
          <p:nvPr/>
        </p:nvSpPr>
        <p:spPr>
          <a:xfrm>
            <a:off x="529390" y="259882"/>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4701409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113" y="633579"/>
            <a:ext cx="11943761" cy="6193411"/>
          </a:xfrm>
        </p:spPr>
        <p:txBody>
          <a:bodyPr>
            <a:normAutofit/>
          </a:bodyPr>
          <a:lstStyle/>
          <a:p>
            <a:pPr marL="0" indent="0" algn="just">
              <a:lnSpc>
                <a:spcPct val="150000"/>
              </a:lnSpc>
              <a:buNone/>
            </a:pPr>
            <a:r>
              <a:rPr lang="en-US" sz="2000" b="1" dirty="0" smtClean="0">
                <a:latin typeface="Arial" pitchFamily="34" charset="0"/>
                <a:cs typeface="Arial" pitchFamily="34" charset="0"/>
              </a:rPr>
              <a:t>Objective Function:</a:t>
            </a:r>
          </a:p>
          <a:p>
            <a:pPr algn="just">
              <a:lnSpc>
                <a:spcPct val="150000"/>
              </a:lnSpc>
            </a:pPr>
            <a:r>
              <a:rPr lang="en-US" sz="2000" dirty="0" smtClean="0">
                <a:latin typeface="Arial" pitchFamily="34" charset="0"/>
                <a:cs typeface="Arial" pitchFamily="34" charset="0"/>
              </a:rPr>
              <a:t>The objective of OPF is usually to minimize the total generation cost, which can be expressed as</a:t>
            </a:r>
            <a:r>
              <a:rPr lang="en-US" sz="2000" dirty="0" smtClean="0">
                <a:solidFill>
                  <a:srgbClr val="FF0000"/>
                </a:solidFill>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                                                                                                                 </a:t>
            </a:r>
            <a:r>
              <a:rPr lang="en-US" sz="2000" dirty="0" smtClean="0">
                <a:latin typeface="Arial" pitchFamily="34" charset="0"/>
                <a:cs typeface="Arial" pitchFamily="34" charset="0"/>
              </a:rPr>
              <a:t>                           </a:t>
            </a:r>
            <a:endParaRPr lang="en-US" sz="2000" dirty="0" smtClean="0">
              <a:latin typeface="Arial" pitchFamily="34" charset="0"/>
              <a:cs typeface="Arial" pitchFamily="34" charset="0"/>
            </a:endParaRPr>
          </a:p>
          <a:p>
            <a:pPr algn="just">
              <a:lnSpc>
                <a:spcPct val="150000"/>
              </a:lnSpc>
              <a:buFont typeface="Wingdings" pitchFamily="2" charset="2"/>
              <a:buChar char="§"/>
            </a:pPr>
            <a:r>
              <a:rPr lang="en-US" sz="2000" dirty="0" smtClean="0">
                <a:latin typeface="Arial" pitchFamily="34" charset="0"/>
                <a:cs typeface="Arial" pitchFamily="34" charset="0"/>
              </a:rPr>
              <a:t>Where, 𝐶</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 (𝑃</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a:t>
            </a:r>
            <a:r>
              <a:rPr lang="en-US" sz="2000" dirty="0">
                <a:latin typeface="Arial" pitchFamily="34" charset="0"/>
                <a:cs typeface="Arial" pitchFamily="34" charset="0"/>
              </a:rPr>
              <a:t> </a:t>
            </a:r>
            <a:r>
              <a:rPr lang="en-US" sz="2000" dirty="0" smtClean="0">
                <a:latin typeface="Arial" pitchFamily="34" charset="0"/>
                <a:cs typeface="Arial" pitchFamily="34" charset="0"/>
              </a:rPr>
              <a:t>is </a:t>
            </a:r>
            <a:r>
              <a:rPr lang="en-US" sz="2000" dirty="0">
                <a:latin typeface="Arial" pitchFamily="34" charset="0"/>
                <a:cs typeface="Arial" pitchFamily="34" charset="0"/>
              </a:rPr>
              <a:t>the cost function of generator i</a:t>
            </a:r>
            <a:r>
              <a:rPr lang="en-US" sz="2000" dirty="0" smtClean="0">
                <a:latin typeface="Arial" pitchFamily="34" charset="0"/>
                <a:cs typeface="Arial" pitchFamily="34" charset="0"/>
              </a:rPr>
              <a:t>, which is a </a:t>
            </a:r>
            <a:r>
              <a:rPr lang="en-US" sz="2000" dirty="0">
                <a:latin typeface="Arial" pitchFamily="34" charset="0"/>
                <a:cs typeface="Arial" pitchFamily="34" charset="0"/>
              </a:rPr>
              <a:t>quadratic </a:t>
            </a:r>
            <a:r>
              <a:rPr lang="en-US" sz="2000" dirty="0" smtClean="0">
                <a:latin typeface="Arial" pitchFamily="34" charset="0"/>
                <a:cs typeface="Arial" pitchFamily="34" charset="0"/>
              </a:rPr>
              <a:t>function, P</a:t>
            </a:r>
            <a:r>
              <a:rPr lang="en-US" sz="2000" baseline="-25000" dirty="0" smtClean="0">
                <a:latin typeface="Arial" pitchFamily="34" charset="0"/>
                <a:cs typeface="Arial" pitchFamily="34" charset="0"/>
              </a:rPr>
              <a:t>(i​)  </a:t>
            </a:r>
            <a:r>
              <a:rPr lang="en-US" sz="2000" dirty="0">
                <a:latin typeface="Arial" pitchFamily="34" charset="0"/>
                <a:cs typeface="Arial" pitchFamily="34" charset="0"/>
              </a:rPr>
              <a:t>is the power output of generator i</a:t>
            </a:r>
            <a:r>
              <a:rPr lang="en-US" sz="2000" dirty="0" smtClean="0">
                <a:latin typeface="Arial" pitchFamily="34" charset="0"/>
                <a:cs typeface="Arial" pitchFamily="34" charset="0"/>
              </a:rPr>
              <a:t> and N </a:t>
            </a:r>
            <a:r>
              <a:rPr lang="en-US" sz="2000" dirty="0">
                <a:latin typeface="Arial" pitchFamily="34" charset="0"/>
                <a:cs typeface="Arial" pitchFamily="34" charset="0"/>
              </a:rPr>
              <a:t>is the total number of generators</a:t>
            </a:r>
            <a:r>
              <a:rPr lang="en-US" sz="2000" dirty="0" smtClean="0">
                <a:latin typeface="Arial" pitchFamily="34" charset="0"/>
                <a:cs typeface="Arial" pitchFamily="34" charset="0"/>
              </a:rPr>
              <a:t>.</a:t>
            </a:r>
          </a:p>
          <a:p>
            <a:pPr marL="0" indent="0" algn="just">
              <a:lnSpc>
                <a:spcPct val="150000"/>
              </a:lnSpc>
              <a:buNone/>
            </a:pPr>
            <a:r>
              <a:rPr lang="en-US" sz="2000" b="1" dirty="0">
                <a:latin typeface="Arial" pitchFamily="34" charset="0"/>
                <a:cs typeface="Arial" pitchFamily="34" charset="0"/>
              </a:rPr>
              <a:t>T</a:t>
            </a:r>
            <a:r>
              <a:rPr lang="en-US" sz="2000" b="1" dirty="0" smtClean="0">
                <a:latin typeface="Arial" pitchFamily="34" charset="0"/>
                <a:cs typeface="Arial" pitchFamily="34" charset="0"/>
              </a:rPr>
              <a:t>he </a:t>
            </a:r>
            <a:r>
              <a:rPr lang="en-US" sz="2000" b="1" dirty="0">
                <a:latin typeface="Arial" pitchFamily="34" charset="0"/>
                <a:cs typeface="Arial" pitchFamily="34" charset="0"/>
              </a:rPr>
              <a:t>costs typically minimized include:</a:t>
            </a:r>
          </a:p>
          <a:p>
            <a:pPr algn="just">
              <a:lnSpc>
                <a:spcPct val="150000"/>
              </a:lnSpc>
              <a:buFont typeface="Wingdings" pitchFamily="2" charset="2"/>
              <a:buChar char="§"/>
            </a:pPr>
            <a:r>
              <a:rPr lang="en-US" sz="2000" dirty="0">
                <a:latin typeface="Arial" pitchFamily="34" charset="0"/>
                <a:cs typeface="Arial" pitchFamily="34" charset="0"/>
              </a:rPr>
              <a:t>Generation Costs: The cost of electricity produced by power plants, which can be represented as a function of generation levels (usually quadratic functions).</a:t>
            </a:r>
          </a:p>
          <a:p>
            <a:pPr marL="0" indent="0" algn="just">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09586375"/>
              </p:ext>
            </p:extLst>
          </p:nvPr>
        </p:nvGraphicFramePr>
        <p:xfrm>
          <a:off x="1132865" y="1793366"/>
          <a:ext cx="2505484" cy="777063"/>
        </p:xfrm>
        <a:graphic>
          <a:graphicData uri="http://schemas.openxmlformats.org/presentationml/2006/ole">
            <mc:AlternateContent xmlns:mc="http://schemas.openxmlformats.org/markup-compatibility/2006">
              <mc:Choice xmlns:v="urn:schemas-microsoft-com:vml" Requires="v">
                <p:oleObj spid="_x0000_s222266" name="Equation" r:id="rId3" imgW="1384200" imgH="431640" progId="Equation.3">
                  <p:embed/>
                </p:oleObj>
              </mc:Choice>
              <mc:Fallback>
                <p:oleObj name="Equation" r:id="rId3" imgW="1384200" imgH="431640" progId="Equation.3">
                  <p:embed/>
                  <p:pic>
                    <p:nvPicPr>
                      <p:cNvPr id="0" name="Object 1"/>
                      <p:cNvPicPr>
                        <a:picLocks noChangeAspect="1" noChangeArrowheads="1"/>
                      </p:cNvPicPr>
                      <p:nvPr/>
                    </p:nvPicPr>
                    <p:blipFill>
                      <a:blip r:embed="rId4"/>
                      <a:srcRect/>
                      <a:stretch>
                        <a:fillRect/>
                      </a:stretch>
                    </p:blipFill>
                    <p:spPr bwMode="auto">
                      <a:xfrm>
                        <a:off x="1132865" y="1793366"/>
                        <a:ext cx="2505484" cy="777063"/>
                      </a:xfrm>
                      <a:prstGeom prst="rect">
                        <a:avLst/>
                      </a:prstGeom>
                      <a:noFill/>
                    </p:spPr>
                  </p:pic>
                </p:oleObj>
              </mc:Fallback>
            </mc:AlternateContent>
          </a:graphicData>
        </a:graphic>
      </p:graphicFrame>
      <p:sp>
        <p:nvSpPr>
          <p:cNvPr id="8" name="Rectangle 7"/>
          <p:cNvSpPr/>
          <p:nvPr/>
        </p:nvSpPr>
        <p:spPr>
          <a:xfrm>
            <a:off x="529390" y="163629"/>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7832356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34200"/>
            <a:ext cx="12192000" cy="6013110"/>
          </a:xfrm>
        </p:spPr>
        <p:txBody>
          <a:bodyPr>
            <a:normAutofit/>
          </a:bodyPr>
          <a:lstStyle/>
          <a:p>
            <a:pPr marL="0" indent="0" algn="just">
              <a:lnSpc>
                <a:spcPct val="150000"/>
              </a:lnSpc>
              <a:buNone/>
            </a:pPr>
            <a:r>
              <a:rPr lang="en-US" sz="2000" b="1" dirty="0">
                <a:latin typeface="Arial" pitchFamily="34" charset="0"/>
                <a:cs typeface="Arial" pitchFamily="34" charset="0"/>
              </a:rPr>
              <a:t>For mathematical formulation</a:t>
            </a:r>
            <a:r>
              <a:rPr lang="en-US" sz="2000" dirty="0">
                <a:latin typeface="Arial" pitchFamily="34" charset="0"/>
                <a:cs typeface="Arial" pitchFamily="34" charset="0"/>
              </a:rPr>
              <a:t>, the following assumptions must be made for a given time of operation T (a day, a week, or a year):</a:t>
            </a:r>
          </a:p>
          <a:p>
            <a:pPr algn="just">
              <a:lnSpc>
                <a:spcPct val="150000"/>
              </a:lnSpc>
            </a:pPr>
            <a:r>
              <a:rPr lang="en-US" sz="2000" dirty="0">
                <a:latin typeface="Arial" pitchFamily="34" charset="0"/>
                <a:cs typeface="Arial" pitchFamily="34" charset="0"/>
              </a:rPr>
              <a:t> Storage of a hydro-reservoir at the beginning and </a:t>
            </a:r>
            <a:r>
              <a:rPr lang="en-US" sz="2000" dirty="0" smtClean="0">
                <a:latin typeface="Arial" pitchFamily="34" charset="0"/>
                <a:cs typeface="Arial" pitchFamily="34" charset="0"/>
              </a:rPr>
              <a:t>end of </a:t>
            </a:r>
            <a:r>
              <a:rPr lang="en-US" sz="2000" dirty="0">
                <a:latin typeface="Arial" pitchFamily="34" charset="0"/>
                <a:cs typeface="Arial" pitchFamily="34" charset="0"/>
              </a:rPr>
              <a:t>the duration of operation T is determined.</a:t>
            </a:r>
          </a:p>
          <a:p>
            <a:pPr algn="just">
              <a:lnSpc>
                <a:spcPct val="150000"/>
              </a:lnSpc>
            </a:pPr>
            <a:r>
              <a:rPr lang="en-US" sz="2000" dirty="0">
                <a:latin typeface="Arial" pitchFamily="34" charset="0"/>
                <a:cs typeface="Arial" pitchFamily="34" charset="0"/>
              </a:rPr>
              <a:t>After accounting for irrigation, water inflow to the reservoir and system load demand may be calculated deterministically as functions of time with certainties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 optimization goal here is to find the water discharge rate q(t) that minimizes the cost of thermal generating. </a:t>
            </a:r>
            <a:endParaRPr lang="en-US" sz="2000" dirty="0" smtClean="0">
              <a:latin typeface="Arial" pitchFamily="34" charset="0"/>
              <a:cs typeface="Arial" pitchFamily="34" charset="0"/>
            </a:endParaRPr>
          </a:p>
          <a:p>
            <a:pPr algn="just"/>
            <a:r>
              <a:rPr lang="en-US" sz="2000" dirty="0" smtClean="0">
                <a:latin typeface="Arial" pitchFamily="34" charset="0"/>
                <a:cs typeface="Arial" pitchFamily="34" charset="0"/>
              </a:rPr>
              <a:t>Objective function is:                                                                                  eqn.(1)</a:t>
            </a:r>
          </a:p>
          <a:p>
            <a:pPr marL="0" indent="0" algn="just">
              <a:buNone/>
            </a:pPr>
            <a:r>
              <a:rPr lang="en-US" sz="2000" dirty="0" smtClean="0">
                <a:latin typeface="Arial" pitchFamily="34" charset="0"/>
                <a:cs typeface="Arial" pitchFamily="34" charset="0"/>
              </a:rPr>
              <a:t>s.t:</a:t>
            </a:r>
            <a:endParaRPr lang="en-US" sz="2000" dirty="0">
              <a:latin typeface="Arial" pitchFamily="34" charset="0"/>
              <a:cs typeface="Arial" pitchFamily="34" charset="0"/>
            </a:endParaRPr>
          </a:p>
          <a:p>
            <a:pPr marL="0" indent="0" algn="just">
              <a:buNone/>
            </a:pPr>
            <a:r>
              <a:rPr lang="en-US" sz="2000" dirty="0" smtClean="0">
                <a:latin typeface="Arial" pitchFamily="34" charset="0"/>
                <a:cs typeface="Arial" pitchFamily="34" charset="0"/>
              </a:rPr>
              <a:t>a</a:t>
            </a:r>
            <a:r>
              <a:rPr lang="en-US" sz="2000" dirty="0">
                <a:latin typeface="Arial" pitchFamily="34" charset="0"/>
                <a:cs typeface="Arial" pitchFamily="34" charset="0"/>
              </a:rPr>
              <a:t>. The real power balance </a:t>
            </a:r>
            <a:r>
              <a:rPr lang="en-US" sz="2000" dirty="0" smtClean="0">
                <a:latin typeface="Arial" pitchFamily="34" charset="0"/>
                <a:cs typeface="Arial" pitchFamily="34" charset="0"/>
              </a:rPr>
              <a:t>equation:                                                              eqn.(2)</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671546560"/>
              </p:ext>
            </p:extLst>
          </p:nvPr>
        </p:nvGraphicFramePr>
        <p:xfrm>
          <a:off x="3601032" y="4283244"/>
          <a:ext cx="2880710" cy="689008"/>
        </p:xfrm>
        <a:graphic>
          <a:graphicData uri="http://schemas.openxmlformats.org/presentationml/2006/ole">
            <mc:AlternateContent xmlns:mc="http://schemas.openxmlformats.org/markup-compatibility/2006">
              <mc:Choice xmlns:v="urn:schemas-microsoft-com:vml" Requires="v">
                <p:oleObj spid="_x0000_s241699" name="Equation" r:id="rId3" imgW="1396800" imgH="330120" progId="Equation.3">
                  <p:embed/>
                </p:oleObj>
              </mc:Choice>
              <mc:Fallback>
                <p:oleObj name="Equation" r:id="rId3" imgW="1396800" imgH="330120" progId="Equation.3">
                  <p:embed/>
                  <p:pic>
                    <p:nvPicPr>
                      <p:cNvPr id="0" name="Object 1"/>
                      <p:cNvPicPr>
                        <a:picLocks noChangeAspect="1" noChangeArrowheads="1"/>
                      </p:cNvPicPr>
                      <p:nvPr/>
                    </p:nvPicPr>
                    <p:blipFill>
                      <a:blip r:embed="rId4"/>
                      <a:srcRect/>
                      <a:stretch>
                        <a:fillRect/>
                      </a:stretch>
                    </p:blipFill>
                    <p:spPr bwMode="auto">
                      <a:xfrm>
                        <a:off x="3601032" y="4283244"/>
                        <a:ext cx="2880710" cy="68900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835529197"/>
              </p:ext>
            </p:extLst>
          </p:nvPr>
        </p:nvGraphicFramePr>
        <p:xfrm>
          <a:off x="913321" y="5553776"/>
          <a:ext cx="5058407" cy="818147"/>
        </p:xfrm>
        <a:graphic>
          <a:graphicData uri="http://schemas.openxmlformats.org/presentationml/2006/ole">
            <mc:AlternateContent xmlns:mc="http://schemas.openxmlformats.org/markup-compatibility/2006">
              <mc:Choice xmlns:v="urn:schemas-microsoft-com:vml" Requires="v">
                <p:oleObj spid="_x0000_s241700" name="Equation" r:id="rId5" imgW="2844800" imgH="457200" progId="Equation.3">
                  <p:embed/>
                </p:oleObj>
              </mc:Choice>
              <mc:Fallback>
                <p:oleObj name="Equation" r:id="rId5" imgW="28448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3321" y="5553776"/>
                        <a:ext cx="5058407" cy="818147"/>
                      </a:xfrm>
                      <a:prstGeom prst="rect">
                        <a:avLst/>
                      </a:prstGeom>
                      <a:noFill/>
                    </p:spPr>
                  </p:pic>
                </p:oleObj>
              </mc:Fallback>
            </mc:AlternateContent>
          </a:graphicData>
        </a:graphic>
      </p:graphicFrame>
      <p:sp>
        <p:nvSpPr>
          <p:cNvPr id="11" name="Rectangle 10"/>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9470602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87654"/>
            <a:ext cx="12108581" cy="5621153"/>
          </a:xfrm>
        </p:spPr>
        <p:txBody>
          <a:bodyPr>
            <a:normAutofit/>
          </a:bodyPr>
          <a:lstStyle/>
          <a:p>
            <a:pPr marL="0" indent="0">
              <a:lnSpc>
                <a:spcPct val="150000"/>
              </a:lnSpc>
              <a:buNone/>
            </a:pPr>
            <a:r>
              <a:rPr lang="en-US" sz="2000" dirty="0">
                <a:latin typeface="Arial" pitchFamily="34" charset="0"/>
                <a:cs typeface="Arial" pitchFamily="34" charset="0"/>
              </a:rPr>
              <a:t>b. Water availability </a:t>
            </a:r>
            <a:r>
              <a:rPr lang="en-US" sz="2000" dirty="0" smtClean="0">
                <a:latin typeface="Arial" pitchFamily="34" charset="0"/>
                <a:cs typeface="Arial" pitchFamily="34" charset="0"/>
              </a:rPr>
              <a:t>equation:                                                                                      eqn.(3)</a:t>
            </a:r>
          </a:p>
          <a:p>
            <a:pPr>
              <a:lnSpc>
                <a:spcPct val="150000"/>
              </a:lnSpc>
            </a:pPr>
            <a:r>
              <a:rPr lang="en-US" sz="2000" dirty="0" smtClean="0">
                <a:latin typeface="Arial" pitchFamily="34" charset="0"/>
                <a:cs typeface="Arial" pitchFamily="34" charset="0"/>
              </a:rPr>
              <a:t>Where, the </a:t>
            </a:r>
            <a:r>
              <a:rPr lang="en-US" sz="2000" dirty="0">
                <a:latin typeface="Arial" pitchFamily="34" charset="0"/>
                <a:cs typeface="Arial" pitchFamily="34" charset="0"/>
              </a:rPr>
              <a:t>water storage at time t is denoted by X'(t), the water storage at the start of operation time T by X'(0), and the water storage at the end of operating time by X'(</a:t>
            </a:r>
            <a:r>
              <a:rPr lang="en-US" sz="2000" dirty="0" smtClean="0">
                <a:latin typeface="Arial" pitchFamily="34" charset="0"/>
                <a:cs typeface="Arial" pitchFamily="34" charset="0"/>
              </a:rPr>
              <a:t>T), the </a:t>
            </a:r>
            <a:r>
              <a:rPr lang="en-US" sz="2000" dirty="0">
                <a:latin typeface="Arial" pitchFamily="34" charset="0"/>
                <a:cs typeface="Arial" pitchFamily="34" charset="0"/>
              </a:rPr>
              <a:t>water intake rate is </a:t>
            </a:r>
            <a:r>
              <a:rPr lang="en-US" sz="2000" dirty="0" smtClean="0">
                <a:latin typeface="Arial" pitchFamily="34" charset="0"/>
                <a:cs typeface="Arial" pitchFamily="34" charset="0"/>
              </a:rPr>
              <a:t> </a:t>
            </a:r>
            <a:r>
              <a:rPr lang="en-US" sz="2000" dirty="0">
                <a:latin typeface="Arial" pitchFamily="34" charset="0"/>
                <a:cs typeface="Arial" pitchFamily="34" charset="0"/>
              </a:rPr>
              <a:t>J(t), and the water discharge rate is q(t)</a:t>
            </a:r>
            <a:endParaRPr lang="en-US" sz="2000" dirty="0" smtClean="0">
              <a:latin typeface="Arial" pitchFamily="34" charset="0"/>
              <a:cs typeface="Arial" pitchFamily="34" charset="0"/>
            </a:endParaRPr>
          </a:p>
          <a:p>
            <a:pPr marL="0" indent="0">
              <a:lnSpc>
                <a:spcPct val="150000"/>
              </a:lnSpc>
              <a:buNone/>
            </a:pPr>
            <a:r>
              <a:rPr lang="en-US" sz="2000" dirty="0">
                <a:latin typeface="Arial" pitchFamily="34" charset="0"/>
                <a:cs typeface="Arial" pitchFamily="34" charset="0"/>
              </a:rPr>
              <a:t>c. Real power </a:t>
            </a:r>
            <a:r>
              <a:rPr lang="en-US" sz="2000" dirty="0" smtClean="0">
                <a:latin typeface="Arial" pitchFamily="34" charset="0"/>
                <a:cs typeface="Arial" pitchFamily="34" charset="0"/>
              </a:rPr>
              <a:t>hydro-generation</a:t>
            </a:r>
          </a:p>
          <a:p>
            <a:pPr>
              <a:lnSpc>
                <a:spcPct val="150000"/>
              </a:lnSpc>
            </a:pPr>
            <a:r>
              <a:rPr lang="en-US" sz="2000" dirty="0">
                <a:latin typeface="Arial" pitchFamily="34" charset="0"/>
                <a:cs typeface="Arial" pitchFamily="34" charset="0"/>
              </a:rPr>
              <a:t>The real </a:t>
            </a:r>
            <a:r>
              <a:rPr lang="en-US" sz="2000" dirty="0" smtClean="0">
                <a:latin typeface="Arial" pitchFamily="34" charset="0"/>
                <a:cs typeface="Arial" pitchFamily="34" charset="0"/>
              </a:rPr>
              <a:t>power generation P</a:t>
            </a:r>
            <a:r>
              <a:rPr lang="en-US" sz="2000" baseline="-25000" dirty="0" smtClean="0">
                <a:latin typeface="Arial" pitchFamily="34" charset="0"/>
                <a:cs typeface="Arial" pitchFamily="34" charset="0"/>
              </a:rPr>
              <a:t>GH</a:t>
            </a:r>
            <a:r>
              <a:rPr lang="en-US" sz="2000" dirty="0" smtClean="0">
                <a:latin typeface="Arial" pitchFamily="34" charset="0"/>
                <a:cs typeface="Arial" pitchFamily="34" charset="0"/>
              </a:rPr>
              <a:t>(t</a:t>
            </a:r>
            <a:r>
              <a:rPr lang="en-US" sz="2000" dirty="0">
                <a:latin typeface="Arial" pitchFamily="34" charset="0"/>
                <a:cs typeface="Arial" pitchFamily="34" charset="0"/>
              </a:rPr>
              <a:t>) is a function </a:t>
            </a:r>
            <a:r>
              <a:rPr lang="en-US" sz="2000" dirty="0" smtClean="0">
                <a:latin typeface="Arial" pitchFamily="34" charset="0"/>
                <a:cs typeface="Arial" pitchFamily="34" charset="0"/>
              </a:rPr>
              <a:t>of water </a:t>
            </a:r>
            <a:r>
              <a:rPr lang="en-US" sz="2000" dirty="0">
                <a:latin typeface="Arial" pitchFamily="34" charset="0"/>
                <a:cs typeface="Arial" pitchFamily="34" charset="0"/>
              </a:rPr>
              <a:t>storage X′(t) and water discharge rate q(t</a:t>
            </a:r>
            <a:r>
              <a:rPr lang="en-US" sz="2000" dirty="0" smtClean="0">
                <a:latin typeface="Arial" pitchFamily="34" charset="0"/>
                <a:cs typeface="Arial" pitchFamily="34" charset="0"/>
              </a:rPr>
              <a:t>) as given by:</a:t>
            </a:r>
          </a:p>
          <a:p>
            <a:pPr marL="0" indent="0">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eqn.(4)</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664836318"/>
              </p:ext>
            </p:extLst>
          </p:nvPr>
        </p:nvGraphicFramePr>
        <p:xfrm>
          <a:off x="3530641" y="1241659"/>
          <a:ext cx="3658148" cy="519764"/>
        </p:xfrm>
        <a:graphic>
          <a:graphicData uri="http://schemas.openxmlformats.org/presentationml/2006/ole">
            <mc:AlternateContent xmlns:mc="http://schemas.openxmlformats.org/markup-compatibility/2006">
              <mc:Choice xmlns:v="urn:schemas-microsoft-com:vml" Requires="v">
                <p:oleObj spid="_x0000_s242717" name="Equation" r:id="rId3" imgW="2349500" imgH="330200" progId="Equation.3">
                  <p:embed/>
                </p:oleObj>
              </mc:Choice>
              <mc:Fallback>
                <p:oleObj name="Equation" r:id="rId3" imgW="2349500" imgH="330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0641" y="1241659"/>
                        <a:ext cx="3658148" cy="519764"/>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891333564"/>
              </p:ext>
            </p:extLst>
          </p:nvPr>
        </p:nvGraphicFramePr>
        <p:xfrm>
          <a:off x="1183908" y="4966637"/>
          <a:ext cx="2695073" cy="436145"/>
        </p:xfrm>
        <a:graphic>
          <a:graphicData uri="http://schemas.openxmlformats.org/presentationml/2006/ole">
            <mc:AlternateContent xmlns:mc="http://schemas.openxmlformats.org/markup-compatibility/2006">
              <mc:Choice xmlns:v="urn:schemas-microsoft-com:vml" Requires="v">
                <p:oleObj spid="_x0000_s242718" name="Equation" r:id="rId5" imgW="1422400" imgH="228600" progId="Equation.3">
                  <p:embed/>
                </p:oleObj>
              </mc:Choice>
              <mc:Fallback>
                <p:oleObj name="Equation" r:id="rId5" imgW="1422400" imgH="2286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3908" y="4966637"/>
                        <a:ext cx="2695073" cy="436145"/>
                      </a:xfrm>
                      <a:prstGeom prst="rect">
                        <a:avLst/>
                      </a:prstGeom>
                      <a:noFill/>
                    </p:spPr>
                  </p:pic>
                </p:oleObj>
              </mc:Fallback>
            </mc:AlternateContent>
          </a:graphicData>
        </a:graphic>
      </p:graphicFrame>
      <p:sp>
        <p:nvSpPr>
          <p:cNvPr id="10" name="Rectangle 9"/>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8587255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381" y="734199"/>
            <a:ext cx="11970619" cy="5945734"/>
          </a:xfrm>
        </p:spPr>
        <p:txBody>
          <a:bodyPr>
            <a:normAutofit/>
          </a:bodyPr>
          <a:lstStyle/>
          <a:p>
            <a:pPr algn="just">
              <a:lnSpc>
                <a:spcPct val="150000"/>
              </a:lnSpc>
            </a:pPr>
            <a:r>
              <a:rPr lang="en-US" sz="2000" dirty="0">
                <a:latin typeface="Arial" pitchFamily="34" charset="0"/>
                <a:cs typeface="Arial" pitchFamily="34" charset="0"/>
              </a:rPr>
              <a:t>The discretization concept makes it simple to answer the issues in equations (3) and (4).</a:t>
            </a:r>
          </a:p>
          <a:p>
            <a:pPr algn="just">
              <a:lnSpc>
                <a:spcPct val="150000"/>
              </a:lnSpc>
            </a:pPr>
            <a:r>
              <a:rPr lang="en-US" sz="2000" dirty="0">
                <a:latin typeface="Arial" pitchFamily="34" charset="0"/>
                <a:cs typeface="Arial" pitchFamily="34" charset="0"/>
              </a:rPr>
              <a:t> N equal sub-intervals of </a:t>
            </a:r>
            <a:r>
              <a:rPr lang="en-US" sz="2000" dirty="0" err="1">
                <a:latin typeface="Arial" pitchFamily="34" charset="0"/>
                <a:cs typeface="Arial" pitchFamily="34" charset="0"/>
              </a:rPr>
              <a:t>Δt</a:t>
            </a:r>
            <a:r>
              <a:rPr lang="en-US" sz="2000" dirty="0">
                <a:latin typeface="Arial" pitchFamily="34" charset="0"/>
                <a:cs typeface="Arial" pitchFamily="34" charset="0"/>
              </a:rPr>
              <a:t> time duration are created from the optimization interval T. </a:t>
            </a:r>
          </a:p>
          <a:p>
            <a:pPr algn="just">
              <a:lnSpc>
                <a:spcPct val="150000"/>
              </a:lnSpc>
            </a:pPr>
            <a:r>
              <a:rPr lang="en-US" sz="2000" dirty="0">
                <a:latin typeface="Arial" pitchFamily="34" charset="0"/>
                <a:cs typeface="Arial" pitchFamily="34" charset="0"/>
              </a:rPr>
              <a:t>It is assumed that the values of all variables stay the same during each sub-interval. For thermal power plants, the same formula may thus be recast as follows for N intervals</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                                                                                                          eqn.(5)</a:t>
            </a: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   Subject to the constraints:</a:t>
            </a:r>
          </a:p>
          <a:p>
            <a:pPr algn="just">
              <a:lnSpc>
                <a:spcPct val="150000"/>
              </a:lnSpc>
            </a:pPr>
            <a:r>
              <a:rPr lang="en-US" sz="2000" dirty="0">
                <a:latin typeface="Arial" pitchFamily="34" charset="0"/>
                <a:cs typeface="Arial" pitchFamily="34" charset="0"/>
              </a:rPr>
              <a:t>Power balance</a:t>
            </a:r>
            <a:r>
              <a:rPr lang="en-US" sz="2000" dirty="0" smtClean="0">
                <a:latin typeface="Arial" pitchFamily="34" charset="0"/>
                <a:cs typeface="Arial" pitchFamily="34" charset="0"/>
              </a:rPr>
              <a:t>  constraints:</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eqn.(6)</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814215805"/>
              </p:ext>
            </p:extLst>
          </p:nvPr>
        </p:nvGraphicFramePr>
        <p:xfrm>
          <a:off x="529389" y="3138505"/>
          <a:ext cx="2449503" cy="788602"/>
        </p:xfrm>
        <a:graphic>
          <a:graphicData uri="http://schemas.openxmlformats.org/presentationml/2006/ole">
            <mc:AlternateContent xmlns:mc="http://schemas.openxmlformats.org/markup-compatibility/2006">
              <mc:Choice xmlns:v="urn:schemas-microsoft-com:vml" Requires="v">
                <p:oleObj spid="_x0000_s243741" name="Equation" r:id="rId3" imgW="1333440" imgH="431640" progId="Equation.3">
                  <p:embed/>
                </p:oleObj>
              </mc:Choice>
              <mc:Fallback>
                <p:oleObj name="Equation" r:id="rId3" imgW="1333440" imgH="431640" progId="Equation.3">
                  <p:embed/>
                  <p:pic>
                    <p:nvPicPr>
                      <p:cNvPr id="0" name="Object 1"/>
                      <p:cNvPicPr>
                        <a:picLocks noChangeAspect="1" noChangeArrowheads="1"/>
                      </p:cNvPicPr>
                      <p:nvPr/>
                    </p:nvPicPr>
                    <p:blipFill>
                      <a:blip r:embed="rId4"/>
                      <a:srcRect/>
                      <a:stretch>
                        <a:fillRect/>
                      </a:stretch>
                    </p:blipFill>
                    <p:spPr bwMode="auto">
                      <a:xfrm>
                        <a:off x="529389" y="3138505"/>
                        <a:ext cx="2449503" cy="788602"/>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773031304"/>
              </p:ext>
            </p:extLst>
          </p:nvPr>
        </p:nvGraphicFramePr>
        <p:xfrm>
          <a:off x="529390" y="5255394"/>
          <a:ext cx="3197325" cy="490889"/>
        </p:xfrm>
        <a:graphic>
          <a:graphicData uri="http://schemas.openxmlformats.org/presentationml/2006/ole">
            <mc:AlternateContent xmlns:mc="http://schemas.openxmlformats.org/markup-compatibility/2006">
              <mc:Choice xmlns:v="urn:schemas-microsoft-com:vml" Requires="v">
                <p:oleObj spid="_x0000_s243742" name="Equation" r:id="rId5" imgW="1548728" imgH="241195" progId="Equation.3">
                  <p:embed/>
                </p:oleObj>
              </mc:Choice>
              <mc:Fallback>
                <p:oleObj name="Equation" r:id="rId5" imgW="1548728" imgH="24119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390" y="5255394"/>
                        <a:ext cx="3197325" cy="490889"/>
                      </a:xfrm>
                      <a:prstGeom prst="rect">
                        <a:avLst/>
                      </a:prstGeom>
                      <a:noFill/>
                    </p:spPr>
                  </p:pic>
                </p:oleObj>
              </mc:Fallback>
            </mc:AlternateContent>
          </a:graphicData>
        </a:graphic>
      </p:graphicFrame>
      <p:sp>
        <p:nvSpPr>
          <p:cNvPr id="10" name="Rectangle 9"/>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3889969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137" y="1116532"/>
            <a:ext cx="11675444" cy="5544150"/>
          </a:xfrm>
        </p:spPr>
        <p:txBody>
          <a:bodyPr>
            <a:normAutofit/>
          </a:bodyPr>
          <a:lstStyle/>
          <a:p>
            <a:r>
              <a:rPr lang="en-US" sz="2000" dirty="0">
                <a:latin typeface="Arial" pitchFamily="34" charset="0"/>
                <a:cs typeface="Arial" pitchFamily="34" charset="0"/>
              </a:rPr>
              <a:t>Water availability </a:t>
            </a:r>
            <a:r>
              <a:rPr lang="en-US" sz="2000" dirty="0" smtClean="0">
                <a:latin typeface="Arial" pitchFamily="34" charset="0"/>
                <a:cs typeface="Arial" pitchFamily="34" charset="0"/>
              </a:rPr>
              <a:t>equation:</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eqn.(7)</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where j is the water inflow rate during interval K, q is the water discharge rate during interval K, and X′ is the water storage at the conclusion of interval K.</a:t>
            </a:r>
          </a:p>
          <a:p>
            <a:pPr algn="just">
              <a:lnSpc>
                <a:spcPct val="150000"/>
              </a:lnSpc>
            </a:pPr>
            <a:r>
              <a:rPr lang="en-US" sz="2000" dirty="0">
                <a:latin typeface="Arial" pitchFamily="34" charset="0"/>
                <a:cs typeface="Arial" pitchFamily="34" charset="0"/>
              </a:rPr>
              <a:t>Then, dividing the equation </a:t>
            </a:r>
            <a:r>
              <a:rPr lang="en-US" sz="2000" dirty="0" smtClean="0">
                <a:latin typeface="Arial" pitchFamily="34" charset="0"/>
                <a:cs typeface="Arial" pitchFamily="34" charset="0"/>
              </a:rPr>
              <a:t>7,  </a:t>
            </a:r>
            <a:r>
              <a:rPr lang="en-US" sz="2000" dirty="0">
                <a:latin typeface="Arial" pitchFamily="34" charset="0"/>
                <a:cs typeface="Arial" pitchFamily="34" charset="0"/>
              </a:rPr>
              <a:t>by the change in "t" yields </a:t>
            </a:r>
          </a:p>
          <a:p>
            <a:pPr marL="0" indent="0" algn="just">
              <a:lnSpc>
                <a:spcPct val="150000"/>
              </a:lnSpc>
              <a:buNone/>
            </a:pPr>
            <a:r>
              <a:rPr lang="en-US" sz="2000" dirty="0" smtClean="0">
                <a:latin typeface="Arial" pitchFamily="34" charset="0"/>
                <a:cs typeface="Arial" pitchFamily="34" charset="0"/>
              </a:rPr>
              <a:t>                                                                                                      eqn.(</a:t>
            </a:r>
            <a:r>
              <a:rPr lang="en-US" sz="2000" dirty="0">
                <a:latin typeface="Arial" pitchFamily="34" charset="0"/>
                <a:cs typeface="Arial" pitchFamily="34" charset="0"/>
              </a:rPr>
              <a:t>8</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Where,                   the water storage in discharge unit.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621879353"/>
              </p:ext>
            </p:extLst>
          </p:nvPr>
        </p:nvGraphicFramePr>
        <p:xfrm>
          <a:off x="770021" y="1780674"/>
          <a:ext cx="3850106" cy="417552"/>
        </p:xfrm>
        <a:graphic>
          <a:graphicData uri="http://schemas.openxmlformats.org/presentationml/2006/ole">
            <mc:AlternateContent xmlns:mc="http://schemas.openxmlformats.org/markup-compatibility/2006">
              <mc:Choice xmlns:v="urn:schemas-microsoft-com:vml" Requires="v">
                <p:oleObj spid="_x0000_s244779" name="Equation" r:id="rId3" imgW="2120900" imgH="228600" progId="Equation.3">
                  <p:embed/>
                </p:oleObj>
              </mc:Choice>
              <mc:Fallback>
                <p:oleObj name="Equation" r:id="rId3" imgW="21209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021" y="1780674"/>
                        <a:ext cx="3850106" cy="417552"/>
                      </a:xfrm>
                      <a:prstGeom prst="rect">
                        <a:avLst/>
                      </a:prstGeom>
                      <a:noFill/>
                    </p:spPr>
                  </p:pic>
                </p:oleObj>
              </mc:Fallback>
            </mc:AlternateContent>
          </a:graphicData>
        </a:graphic>
      </p:graphicFrame>
      <p:sp>
        <p:nvSpPr>
          <p:cNvPr id="9"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510831405"/>
              </p:ext>
            </p:extLst>
          </p:nvPr>
        </p:nvGraphicFramePr>
        <p:xfrm>
          <a:off x="1386037" y="4052234"/>
          <a:ext cx="3383840" cy="462013"/>
        </p:xfrm>
        <a:graphic>
          <a:graphicData uri="http://schemas.openxmlformats.org/presentationml/2006/ole">
            <mc:AlternateContent xmlns:mc="http://schemas.openxmlformats.org/markup-compatibility/2006">
              <mc:Choice xmlns:v="urn:schemas-microsoft-com:vml" Requires="v">
                <p:oleObj spid="_x0000_s244780" name="Equation" r:id="rId5" imgW="1689100" imgH="228600" progId="Equation.3">
                  <p:embed/>
                </p:oleObj>
              </mc:Choice>
              <mc:Fallback>
                <p:oleObj name="Equation" r:id="rId5" imgW="1689100" imgH="228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6037" y="4052234"/>
                        <a:ext cx="3383840" cy="462013"/>
                      </a:xfrm>
                      <a:prstGeom prst="rect">
                        <a:avLst/>
                      </a:prstGeom>
                      <a:noFill/>
                    </p:spPr>
                  </p:pic>
                </p:oleObj>
              </mc:Fallback>
            </mc:AlternateContent>
          </a:graphicData>
        </a:graphic>
      </p:graphicFrame>
      <p:sp>
        <p:nvSpPr>
          <p:cNvPr id="11"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3547277649"/>
              </p:ext>
            </p:extLst>
          </p:nvPr>
        </p:nvGraphicFramePr>
        <p:xfrm>
          <a:off x="1578544" y="4620126"/>
          <a:ext cx="904774" cy="539619"/>
        </p:xfrm>
        <a:graphic>
          <a:graphicData uri="http://schemas.openxmlformats.org/presentationml/2006/ole">
            <mc:AlternateContent xmlns:mc="http://schemas.openxmlformats.org/markup-compatibility/2006">
              <mc:Choice xmlns:v="urn:schemas-microsoft-com:vml" Requires="v">
                <p:oleObj spid="_x0000_s244781" name="Equation" r:id="rId7" imgW="710891" imgH="418918" progId="Equation.3">
                  <p:embed/>
                </p:oleObj>
              </mc:Choice>
              <mc:Fallback>
                <p:oleObj name="Equation" r:id="rId7" imgW="710891" imgH="418918"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8544" y="4620126"/>
                        <a:ext cx="904774" cy="539619"/>
                      </a:xfrm>
                      <a:prstGeom prst="rect">
                        <a:avLst/>
                      </a:prstGeom>
                      <a:noFill/>
                      <a:extLst/>
                    </p:spPr>
                  </p:pic>
                </p:oleObj>
              </mc:Fallback>
            </mc:AlternateContent>
          </a:graphicData>
        </a:graphic>
      </p:graphicFrame>
      <p:sp>
        <p:nvSpPr>
          <p:cNvPr id="13" name="Rectangle 12"/>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38405217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253" y="1183908"/>
            <a:ext cx="11839073" cy="5438273"/>
          </a:xfrm>
        </p:spPr>
        <p:txBody>
          <a:bodyPr>
            <a:normAutofit/>
          </a:bodyPr>
          <a:lstStyle/>
          <a:p>
            <a:pPr marL="0" indent="0">
              <a:buNone/>
            </a:pPr>
            <a:r>
              <a:rPr lang="en-US" sz="2000" dirty="0" smtClean="0">
                <a:latin typeface="Arial" pitchFamily="34" charset="0"/>
                <a:cs typeface="Arial" pitchFamily="34" charset="0"/>
              </a:rPr>
              <a:t>d. The </a:t>
            </a:r>
            <a:r>
              <a:rPr lang="en-US" sz="2000" dirty="0">
                <a:latin typeface="Arial" pitchFamily="34" charset="0"/>
                <a:cs typeface="Arial" pitchFamily="34" charset="0"/>
              </a:rPr>
              <a:t>real power hydro-generation in any </a:t>
            </a:r>
            <a:r>
              <a:rPr lang="en-US" sz="2000" dirty="0" smtClean="0">
                <a:latin typeface="Arial" pitchFamily="34" charset="0"/>
                <a:cs typeface="Arial" pitchFamily="34" charset="0"/>
              </a:rPr>
              <a:t>sub-interval can </a:t>
            </a:r>
            <a:r>
              <a:rPr lang="en-US" sz="2000" dirty="0">
                <a:latin typeface="Arial" pitchFamily="34" charset="0"/>
                <a:cs typeface="Arial" pitchFamily="34" charset="0"/>
              </a:rPr>
              <a:t>be written </a:t>
            </a:r>
            <a:r>
              <a:rPr lang="en-US" sz="2000" dirty="0" smtClean="0">
                <a:latin typeface="Arial" pitchFamily="34" charset="0"/>
                <a:cs typeface="Arial" pitchFamily="34" charset="0"/>
              </a:rPr>
              <a:t>as:</a:t>
            </a:r>
          </a:p>
          <a:p>
            <a:pPr marL="0" indent="0">
              <a:buNone/>
            </a:pPr>
            <a:r>
              <a:rPr lang="en-US" sz="2000" dirty="0" smtClean="0">
                <a:latin typeface="Arial" pitchFamily="34" charset="0"/>
                <a:cs typeface="Arial" pitchFamily="34" charset="0"/>
              </a:rPr>
              <a:t>                                                                                                                   eqn.(9)</a:t>
            </a: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Where, </a:t>
            </a:r>
          </a:p>
          <a:p>
            <a:pPr algn="just">
              <a:lnSpc>
                <a:spcPct val="150000"/>
              </a:lnSpc>
            </a:pPr>
            <a:r>
              <a:rPr lang="en-US" sz="2000" dirty="0" smtClean="0">
                <a:latin typeface="Arial" pitchFamily="34" charset="0"/>
                <a:cs typeface="Arial" pitchFamily="34" charset="0"/>
              </a:rPr>
              <a:t>Where, </a:t>
            </a:r>
            <a:r>
              <a:rPr lang="en-US" sz="2000" dirty="0">
                <a:latin typeface="Arial" pitchFamily="34" charset="0"/>
                <a:cs typeface="Arial" pitchFamily="34" charset="0"/>
              </a:rPr>
              <a:t>ρ is the non-effective discharge </a:t>
            </a:r>
            <a:r>
              <a:rPr lang="en-US" sz="2000" dirty="0" smtClean="0">
                <a:latin typeface="Arial" pitchFamily="34" charset="0"/>
                <a:cs typeface="Arial" pitchFamily="34" charset="0"/>
              </a:rPr>
              <a:t>that is </a:t>
            </a:r>
            <a:r>
              <a:rPr lang="en-US" sz="2000" dirty="0">
                <a:latin typeface="Arial" pitchFamily="34" charset="0"/>
                <a:cs typeface="Arial" pitchFamily="34" charset="0"/>
              </a:rPr>
              <a:t>necessary for a hydro generator to operate at no-load </a:t>
            </a:r>
            <a:r>
              <a:rPr lang="en-US" sz="2000" dirty="0" smtClean="0">
                <a:latin typeface="Arial" pitchFamily="34" charset="0"/>
                <a:cs typeface="Arial" pitchFamily="34" charset="0"/>
              </a:rPr>
              <a:t>conditions, </a:t>
            </a:r>
            <a:r>
              <a:rPr lang="en-US" sz="2000" dirty="0">
                <a:latin typeface="Arial" pitchFamily="34" charset="0"/>
                <a:cs typeface="Arial" pitchFamily="34" charset="0"/>
              </a:rPr>
              <a:t>e is the water head correction factor to account for the fluctuation in head with storage, and h'</a:t>
            </a:r>
            <a:r>
              <a:rPr lang="en-US" sz="2000" baseline="-25000" dirty="0">
                <a:latin typeface="Arial" pitchFamily="34" charset="0"/>
                <a:cs typeface="Arial" pitchFamily="34" charset="0"/>
              </a:rPr>
              <a:t>0</a:t>
            </a:r>
            <a:r>
              <a:rPr lang="en-US" sz="2000" dirty="0">
                <a:latin typeface="Arial" pitchFamily="34" charset="0"/>
                <a:cs typeface="Arial" pitchFamily="34" charset="0"/>
              </a:rPr>
              <a:t> ′ is the basic water head that corresponds to dead storage</a:t>
            </a:r>
            <a:r>
              <a:rPr lang="en-US" sz="2000" dirty="0" smtClean="0">
                <a:latin typeface="Arial" pitchFamily="34" charset="0"/>
                <a:cs typeface="Arial" pitchFamily="34" charset="0"/>
              </a:rPr>
              <a:t>. Then, the above equation can be rewritten as:                                                                                                         eqn.(10)</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Where,                       is the effective discharge in m</a:t>
            </a:r>
            <a:r>
              <a:rPr lang="en-US" sz="2000" baseline="30000" dirty="0" smtClean="0">
                <a:latin typeface="Arial" pitchFamily="34" charset="0"/>
                <a:cs typeface="Arial" pitchFamily="34" charset="0"/>
              </a:rPr>
              <a:t>3</a:t>
            </a:r>
            <a:r>
              <a:rPr lang="en-US" sz="2000" dirty="0" smtClean="0">
                <a:latin typeface="Arial" pitchFamily="34" charset="0"/>
                <a:cs typeface="Arial" pitchFamily="34" charset="0"/>
              </a:rPr>
              <a:t>/s at interval K and        is the average head in </a:t>
            </a:r>
            <a:r>
              <a:rPr lang="en-US" sz="2000" dirty="0" err="1" smtClean="0">
                <a:latin typeface="Arial" pitchFamily="34" charset="0"/>
                <a:cs typeface="Arial" pitchFamily="34" charset="0"/>
              </a:rPr>
              <a:t>k</a:t>
            </a:r>
            <a:r>
              <a:rPr lang="en-US" sz="2000" baseline="30000" dirty="0" err="1" smtClean="0">
                <a:latin typeface="Arial" pitchFamily="34" charset="0"/>
                <a:cs typeface="Arial" pitchFamily="34" charset="0"/>
              </a:rPr>
              <a:t>th</a:t>
            </a:r>
            <a:r>
              <a:rPr lang="en-US" sz="2000" dirty="0" smtClean="0">
                <a:latin typeface="Arial" pitchFamily="34" charset="0"/>
                <a:cs typeface="Arial" pitchFamily="34" charset="0"/>
              </a:rPr>
              <a:t> interval as given by: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676989713"/>
              </p:ext>
            </p:extLst>
          </p:nvPr>
        </p:nvGraphicFramePr>
        <p:xfrm>
          <a:off x="462013" y="1607420"/>
          <a:ext cx="5043638" cy="474919"/>
        </p:xfrm>
        <a:graphic>
          <a:graphicData uri="http://schemas.openxmlformats.org/presentationml/2006/ole">
            <mc:AlternateContent xmlns:mc="http://schemas.openxmlformats.org/markup-compatibility/2006">
              <mc:Choice xmlns:v="urn:schemas-microsoft-com:vml" Requires="v">
                <p:oleObj spid="_x0000_s245828" name="Equation" r:id="rId3" imgW="2527300" imgH="241300" progId="Equation.3">
                  <p:embed/>
                </p:oleObj>
              </mc:Choice>
              <mc:Fallback>
                <p:oleObj name="Equation" r:id="rId3" imgW="25273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013" y="1607420"/>
                        <a:ext cx="5043638" cy="474919"/>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951594342"/>
              </p:ext>
            </p:extLst>
          </p:nvPr>
        </p:nvGraphicFramePr>
        <p:xfrm>
          <a:off x="1212782" y="2261937"/>
          <a:ext cx="2539275" cy="500514"/>
        </p:xfrm>
        <a:graphic>
          <a:graphicData uri="http://schemas.openxmlformats.org/presentationml/2006/ole">
            <mc:AlternateContent xmlns:mc="http://schemas.openxmlformats.org/markup-compatibility/2006">
              <mc:Choice xmlns:v="urn:schemas-microsoft-com:vml" Requires="v">
                <p:oleObj spid="_x0000_s245829" name="Equation" r:id="rId5" imgW="1206500" imgH="241300" progId="Equation.3">
                  <p:embed/>
                </p:oleObj>
              </mc:Choice>
              <mc:Fallback>
                <p:oleObj name="Equation" r:id="rId5" imgW="12065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2782" y="2261937"/>
                        <a:ext cx="2539275" cy="500514"/>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4192539765"/>
              </p:ext>
            </p:extLst>
          </p:nvPr>
        </p:nvGraphicFramePr>
        <p:xfrm>
          <a:off x="1289784" y="4427621"/>
          <a:ext cx="4100363" cy="477898"/>
        </p:xfrm>
        <a:graphic>
          <a:graphicData uri="http://schemas.openxmlformats.org/presentationml/2006/ole">
            <mc:AlternateContent xmlns:mc="http://schemas.openxmlformats.org/markup-compatibility/2006">
              <mc:Choice xmlns:v="urn:schemas-microsoft-com:vml" Requires="v">
                <p:oleObj spid="_x0000_s245830" name="Equation" r:id="rId7" imgW="2044700" imgH="241300" progId="Equation.3">
                  <p:embed/>
                </p:oleObj>
              </mc:Choice>
              <mc:Fallback>
                <p:oleObj name="Equation" r:id="rId7" imgW="2044700" imgH="2413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89784" y="4427621"/>
                        <a:ext cx="4100363" cy="477898"/>
                      </a:xfrm>
                      <a:prstGeom prst="rect">
                        <a:avLst/>
                      </a:prstGeom>
                      <a:noFill/>
                    </p:spPr>
                  </p:pic>
                </p:oleObj>
              </mc:Fallback>
            </mc:AlternateContent>
          </a:graphicData>
        </a:graphic>
      </p:graphicFrame>
      <p:sp>
        <p:nvSpPr>
          <p:cNvPr id="12"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16428449"/>
              </p:ext>
            </p:extLst>
          </p:nvPr>
        </p:nvGraphicFramePr>
        <p:xfrm>
          <a:off x="1328286" y="4976260"/>
          <a:ext cx="933650" cy="375012"/>
        </p:xfrm>
        <a:graphic>
          <a:graphicData uri="http://schemas.openxmlformats.org/presentationml/2006/ole">
            <mc:AlternateContent xmlns:mc="http://schemas.openxmlformats.org/markup-compatibility/2006">
              <mc:Choice xmlns:v="urn:schemas-microsoft-com:vml" Requires="v">
                <p:oleObj spid="_x0000_s245831" name="Equation" r:id="rId9" imgW="571252" imgH="228501" progId="Equation.3">
                  <p:embed/>
                </p:oleObj>
              </mc:Choice>
              <mc:Fallback>
                <p:oleObj name="Equation" r:id="rId9" imgW="571252" imgH="228501"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28286" y="4976260"/>
                        <a:ext cx="933650" cy="375012"/>
                      </a:xfrm>
                      <a:prstGeom prst="rect">
                        <a:avLst/>
                      </a:prstGeom>
                      <a:noFill/>
                    </p:spPr>
                  </p:pic>
                </p:oleObj>
              </mc:Fallback>
            </mc:AlternateContent>
          </a:graphicData>
        </a:graphic>
      </p:graphicFrame>
      <p:sp>
        <p:nvSpPr>
          <p:cNvPr id="14"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1317948272"/>
              </p:ext>
            </p:extLst>
          </p:nvPr>
        </p:nvGraphicFramePr>
        <p:xfrm>
          <a:off x="8576110" y="4803006"/>
          <a:ext cx="279132" cy="426237"/>
        </p:xfrm>
        <a:graphic>
          <a:graphicData uri="http://schemas.openxmlformats.org/presentationml/2006/ole">
            <mc:AlternateContent xmlns:mc="http://schemas.openxmlformats.org/markup-compatibility/2006">
              <mc:Choice xmlns:v="urn:schemas-microsoft-com:vml" Requires="v">
                <p:oleObj spid="_x0000_s245832" name="Equation" r:id="rId11" imgW="215713" imgH="241091" progId="Equation.3">
                  <p:embed/>
                </p:oleObj>
              </mc:Choice>
              <mc:Fallback>
                <p:oleObj name="Equation" r:id="rId11" imgW="215713" imgH="241091" progId="Equation.3">
                  <p:embed/>
                  <p:pic>
                    <p:nvPicPr>
                      <p:cNvPr id="0" name="Object 1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76110" y="4803006"/>
                        <a:ext cx="279132" cy="426237"/>
                      </a:xfrm>
                      <a:prstGeom prst="rect">
                        <a:avLst/>
                      </a:prstGeom>
                      <a:noFill/>
                    </p:spPr>
                  </p:pic>
                </p:oleObj>
              </mc:Fallback>
            </mc:AlternateContent>
          </a:graphicData>
        </a:graphic>
      </p:graphicFrame>
      <p:sp>
        <p:nvSpPr>
          <p:cNvPr id="17" name="Rectangle 16"/>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3149605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98" y="1251283"/>
            <a:ext cx="11829448" cy="5178392"/>
          </a:xfrm>
        </p:spPr>
        <p:txBody>
          <a:bodyPr>
            <a:normAutofit/>
          </a:bodyPr>
          <a:lstStyle/>
          <a:p>
            <a:r>
              <a:rPr lang="en-US" sz="2000" dirty="0" smtClean="0">
                <a:latin typeface="Arial" pitchFamily="34" charset="0"/>
                <a:cs typeface="Arial" pitchFamily="34" charset="0"/>
              </a:rPr>
              <a:t>Where, A is the reservoir cross-section at the given interval </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eqn.(11)</a:t>
            </a:r>
          </a:p>
          <a:p>
            <a:pPr marL="0" indent="0">
              <a:buNone/>
            </a:pPr>
            <a:r>
              <a:rPr lang="en-US" sz="2000" dirty="0" smtClean="0">
                <a:latin typeface="Arial" pitchFamily="34" charset="0"/>
                <a:cs typeface="Arial" pitchFamily="34" charset="0"/>
              </a:rPr>
              <a:t>                                                        </a:t>
            </a: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eqn.(12)</a:t>
            </a:r>
          </a:p>
          <a:p>
            <a:r>
              <a:rPr lang="en-US" sz="2000" dirty="0" smtClean="0">
                <a:latin typeface="Arial" pitchFamily="34" charset="0"/>
                <a:cs typeface="Arial" pitchFamily="34" charset="0"/>
              </a:rPr>
              <a:t>Where,                      then, the hydropower equation can be rewritten as: </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eqn.(13)</a:t>
            </a:r>
          </a:p>
          <a:p>
            <a:endParaRPr lang="pt-BR" sz="2000" dirty="0" smtClean="0"/>
          </a:p>
          <a:p>
            <a:r>
              <a:rPr lang="pt-BR" sz="2000" dirty="0" smtClean="0">
                <a:latin typeface="Arial" pitchFamily="34" charset="0"/>
                <a:cs typeface="Arial" pitchFamily="34" charset="0"/>
              </a:rPr>
              <a:t>where h</a:t>
            </a:r>
            <a:r>
              <a:rPr lang="pt-BR" sz="2000" baseline="-25000" dirty="0" smtClean="0">
                <a:latin typeface="Arial" pitchFamily="34" charset="0"/>
                <a:cs typeface="Arial" pitchFamily="34" charset="0"/>
              </a:rPr>
              <a:t>0</a:t>
            </a:r>
            <a:r>
              <a:rPr lang="pt-BR" sz="2000" dirty="0" smtClean="0">
                <a:latin typeface="Arial" pitchFamily="34" charset="0"/>
                <a:cs typeface="Arial" pitchFamily="34" charset="0"/>
              </a:rPr>
              <a:t> </a:t>
            </a:r>
            <a:r>
              <a:rPr lang="pt-BR" sz="2000" dirty="0">
                <a:latin typeface="Arial" pitchFamily="34" charset="0"/>
                <a:cs typeface="Arial" pitchFamily="34" charset="0"/>
              </a:rPr>
              <a:t>= 9.81 × </a:t>
            </a:r>
            <a:r>
              <a:rPr lang="pt-BR" sz="2000" dirty="0" smtClean="0">
                <a:latin typeface="Arial" pitchFamily="34" charset="0"/>
                <a:cs typeface="Arial" pitchFamily="34" charset="0"/>
              </a:rPr>
              <a:t>10</a:t>
            </a:r>
            <a:r>
              <a:rPr lang="pt-BR" sz="2000" baseline="30000" dirty="0" smtClean="0">
                <a:latin typeface="Arial" pitchFamily="34" charset="0"/>
                <a:cs typeface="Arial" pitchFamily="34" charset="0"/>
              </a:rPr>
              <a:t>-3</a:t>
            </a:r>
            <a:r>
              <a:rPr lang="pt-BR" sz="2000" dirty="0" smtClean="0">
                <a:latin typeface="Arial" pitchFamily="34" charset="0"/>
                <a:cs typeface="Arial" pitchFamily="34" charset="0"/>
              </a:rPr>
              <a:t> h</a:t>
            </a:r>
            <a:r>
              <a:rPr lang="pt-BR" sz="2000" baseline="-25000" dirty="0" smtClean="0">
                <a:latin typeface="Arial" pitchFamily="34" charset="0"/>
                <a:cs typeface="Arial" pitchFamily="34" charset="0"/>
              </a:rPr>
              <a:t>0</a:t>
            </a:r>
            <a:r>
              <a:rPr lang="pt-BR"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610693219"/>
              </p:ext>
            </p:extLst>
          </p:nvPr>
        </p:nvGraphicFramePr>
        <p:xfrm>
          <a:off x="1188887" y="1722906"/>
          <a:ext cx="2787650" cy="741362"/>
        </p:xfrm>
        <a:graphic>
          <a:graphicData uri="http://schemas.openxmlformats.org/presentationml/2006/ole">
            <mc:AlternateContent xmlns:mc="http://schemas.openxmlformats.org/markup-compatibility/2006">
              <mc:Choice xmlns:v="urn:schemas-microsoft-com:vml" Requires="v">
                <p:oleObj spid="_x0000_s246842" name="Equation" r:id="rId3" imgW="1587240" imgH="419040" progId="Equation.3">
                  <p:embed/>
                </p:oleObj>
              </mc:Choice>
              <mc:Fallback>
                <p:oleObj name="Equation" r:id="rId3" imgW="1587240" imgH="419040" progId="Equation.3">
                  <p:embed/>
                  <p:pic>
                    <p:nvPicPr>
                      <p:cNvPr id="0" name="Object 1"/>
                      <p:cNvPicPr>
                        <a:picLocks noChangeAspect="1" noChangeArrowheads="1"/>
                      </p:cNvPicPr>
                      <p:nvPr/>
                    </p:nvPicPr>
                    <p:blipFill>
                      <a:blip r:embed="rId4"/>
                      <a:srcRect/>
                      <a:stretch>
                        <a:fillRect/>
                      </a:stretch>
                    </p:blipFill>
                    <p:spPr bwMode="auto">
                      <a:xfrm>
                        <a:off x="1188887" y="1722906"/>
                        <a:ext cx="2787650" cy="741362"/>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195666117"/>
              </p:ext>
            </p:extLst>
          </p:nvPr>
        </p:nvGraphicFramePr>
        <p:xfrm>
          <a:off x="1251283" y="2502569"/>
          <a:ext cx="4340995" cy="572690"/>
        </p:xfrm>
        <a:graphic>
          <a:graphicData uri="http://schemas.openxmlformats.org/presentationml/2006/ole">
            <mc:AlternateContent xmlns:mc="http://schemas.openxmlformats.org/markup-compatibility/2006">
              <mc:Choice xmlns:v="urn:schemas-microsoft-com:vml" Requires="v">
                <p:oleObj spid="_x0000_s246843" name="Equation" r:id="rId5" imgW="1803400" imgH="241300" progId="Equation.3">
                  <p:embed/>
                </p:oleObj>
              </mc:Choice>
              <mc:Fallback>
                <p:oleObj name="Equation" r:id="rId5" imgW="1803400" imgH="2413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1283" y="2502569"/>
                        <a:ext cx="4340995" cy="572690"/>
                      </a:xfrm>
                      <a:prstGeom prst="rect">
                        <a:avLst/>
                      </a:prstGeom>
                      <a:noFill/>
                    </p:spPr>
                  </p:pic>
                </p:oleObj>
              </mc:Fallback>
            </mc:AlternateContent>
          </a:graphicData>
        </a:graphic>
      </p:graphicFrame>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553140046"/>
              </p:ext>
            </p:extLst>
          </p:nvPr>
        </p:nvGraphicFramePr>
        <p:xfrm>
          <a:off x="1366786" y="3080085"/>
          <a:ext cx="933651" cy="750255"/>
        </p:xfrm>
        <a:graphic>
          <a:graphicData uri="http://schemas.openxmlformats.org/presentationml/2006/ole">
            <mc:AlternateContent xmlns:mc="http://schemas.openxmlformats.org/markup-compatibility/2006">
              <mc:Choice xmlns:v="urn:schemas-microsoft-com:vml" Requires="v">
                <p:oleObj spid="_x0000_s246844" name="Equation" r:id="rId7" imgW="533169" imgH="431613" progId="Equation.3">
                  <p:embed/>
                </p:oleObj>
              </mc:Choice>
              <mc:Fallback>
                <p:oleObj name="Equation" r:id="rId7" imgW="533169" imgH="431613"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66786" y="3080085"/>
                        <a:ext cx="933651" cy="750255"/>
                      </a:xfrm>
                      <a:prstGeom prst="rect">
                        <a:avLst/>
                      </a:prstGeom>
                      <a:noFill/>
                    </p:spPr>
                  </p:pic>
                </p:oleObj>
              </mc:Fallback>
            </mc:AlternateContent>
          </a:graphicData>
        </a:graphic>
      </p:graphicFrame>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3137266372"/>
              </p:ext>
            </p:extLst>
          </p:nvPr>
        </p:nvGraphicFramePr>
        <p:xfrm>
          <a:off x="485329" y="3927108"/>
          <a:ext cx="5794408" cy="559666"/>
        </p:xfrm>
        <a:graphic>
          <a:graphicData uri="http://schemas.openxmlformats.org/presentationml/2006/ole">
            <mc:AlternateContent xmlns:mc="http://schemas.openxmlformats.org/markup-compatibility/2006">
              <mc:Choice xmlns:v="urn:schemas-microsoft-com:vml" Requires="v">
                <p:oleObj spid="_x0000_s246845" name="Equation" r:id="rId9" imgW="2463800" imgH="241300" progId="Equation.3">
                  <p:embed/>
                </p:oleObj>
              </mc:Choice>
              <mc:Fallback>
                <p:oleObj name="Equation" r:id="rId9" imgW="2463800" imgH="241300" progId="Equation.3">
                  <p:embed/>
                  <p:pic>
                    <p:nvPicPr>
                      <p:cNvPr id="0" name="Object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5329" y="3927108"/>
                        <a:ext cx="5794408" cy="559666"/>
                      </a:xfrm>
                      <a:prstGeom prst="rect">
                        <a:avLst/>
                      </a:prstGeom>
                      <a:noFill/>
                    </p:spPr>
                  </p:pic>
                </p:oleObj>
              </mc:Fallback>
            </mc:AlternateContent>
          </a:graphicData>
        </a:graphic>
      </p:graphicFrame>
      <p:sp>
        <p:nvSpPr>
          <p:cNvPr id="14" name="Rectangle 13"/>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8152013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259" y="1097280"/>
            <a:ext cx="11704319" cy="5079683"/>
          </a:xfrm>
        </p:spPr>
        <p:txBody>
          <a:bodyPr>
            <a:normAutofit/>
          </a:bodyPr>
          <a:lstStyle/>
          <a:p>
            <a:pPr>
              <a:lnSpc>
                <a:spcPct val="150000"/>
              </a:lnSpc>
            </a:pPr>
            <a:r>
              <a:rPr lang="en-US" sz="2000" dirty="0">
                <a:latin typeface="Arial" pitchFamily="34" charset="0"/>
                <a:cs typeface="Arial" pitchFamily="34" charset="0"/>
              </a:rPr>
              <a:t>The optimization problem is mathematically stated for any sub-interval ‘K ’ by the objective function given by Equation </a:t>
            </a:r>
            <a:r>
              <a:rPr lang="en-US" sz="2000" dirty="0" smtClean="0">
                <a:latin typeface="Arial" pitchFamily="34" charset="0"/>
                <a:cs typeface="Arial" pitchFamily="34" charset="0"/>
              </a:rPr>
              <a:t>(5</a:t>
            </a:r>
            <a:r>
              <a:rPr lang="en-US" sz="2000" dirty="0">
                <a:latin typeface="Arial" pitchFamily="34" charset="0"/>
                <a:cs typeface="Arial" pitchFamily="34" charset="0"/>
              </a:rPr>
              <a:t>), which is subjected to equation constraints given by </a:t>
            </a:r>
            <a:r>
              <a:rPr lang="en-US" sz="2000" dirty="0" smtClean="0">
                <a:latin typeface="Arial" pitchFamily="34" charset="0"/>
                <a:cs typeface="Arial" pitchFamily="34" charset="0"/>
              </a:rPr>
              <a:t>Eqns. 6, 8 </a:t>
            </a:r>
            <a:r>
              <a:rPr lang="en-US" sz="2000" dirty="0">
                <a:latin typeface="Arial" pitchFamily="34" charset="0"/>
                <a:cs typeface="Arial" pitchFamily="34" charset="0"/>
              </a:rPr>
              <a:t>and </a:t>
            </a:r>
            <a:r>
              <a:rPr lang="en-US" sz="2000" dirty="0" smtClean="0">
                <a:latin typeface="Arial" pitchFamily="34" charset="0"/>
                <a:cs typeface="Arial" pitchFamily="34" charset="0"/>
              </a:rPr>
              <a:t>9.</a:t>
            </a:r>
          </a:p>
          <a:p>
            <a:pPr>
              <a:lnSpc>
                <a:spcPct val="150000"/>
              </a:lnSpc>
            </a:pPr>
            <a:r>
              <a:rPr lang="en-US" sz="2000" dirty="0">
                <a:latin typeface="Arial" pitchFamily="34" charset="0"/>
                <a:cs typeface="Arial" pitchFamily="34" charset="0"/>
              </a:rPr>
              <a:t>In the above optimization problem, it is convenient to choose water discharges in all sub-intervals except one sub-interval as independent variables and </a:t>
            </a:r>
            <a:r>
              <a:rPr lang="en-US" sz="2000" dirty="0" smtClean="0">
                <a:latin typeface="Arial" pitchFamily="34" charset="0"/>
                <a:cs typeface="Arial" pitchFamily="34" charset="0"/>
              </a:rPr>
              <a:t>hydro-generations</a:t>
            </a:r>
            <a:r>
              <a:rPr lang="en-US" sz="2000" dirty="0">
                <a:latin typeface="Arial" pitchFamily="34" charset="0"/>
                <a:cs typeface="Arial" pitchFamily="34" charset="0"/>
              </a:rPr>
              <a:t>, thermal generations, water storages in all sub-intervals and except water discharge as dependent variables</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a:t>
            </a:r>
            <a:r>
              <a:rPr lang="en-US" sz="2000" dirty="0" smtClean="0">
                <a:latin typeface="Arial" pitchFamily="34" charset="0"/>
                <a:cs typeface="Arial" pitchFamily="34" charset="0"/>
              </a:rPr>
              <a:t>ndependent </a:t>
            </a:r>
            <a:r>
              <a:rPr lang="en-US" sz="2000" dirty="0">
                <a:latin typeface="Arial" pitchFamily="34" charset="0"/>
                <a:cs typeface="Arial" pitchFamily="34" charset="0"/>
              </a:rPr>
              <a:t>variables are represented by </a:t>
            </a:r>
            <a:r>
              <a:rPr lang="en-US" sz="2000" dirty="0" err="1" smtClean="0">
                <a:latin typeface="Arial" pitchFamily="34" charset="0"/>
                <a:cs typeface="Arial" pitchFamily="34" charset="0"/>
              </a:rPr>
              <a:t>q</a:t>
            </a:r>
            <a:r>
              <a:rPr lang="en-US" sz="2000" baseline="30000" dirty="0" err="1" smtClean="0">
                <a:latin typeface="Arial" pitchFamily="34" charset="0"/>
                <a:cs typeface="Arial" pitchFamily="34" charset="0"/>
              </a:rPr>
              <a:t>K</a:t>
            </a:r>
            <a:r>
              <a:rPr lang="en-US" sz="2000" dirty="0" smtClean="0">
                <a:latin typeface="Arial" pitchFamily="34" charset="0"/>
                <a:cs typeface="Arial" pitchFamily="34" charset="0"/>
              </a:rPr>
              <a:t> </a:t>
            </a:r>
            <a:r>
              <a:rPr lang="en-US" sz="2000" dirty="0">
                <a:latin typeface="Arial" pitchFamily="34" charset="0"/>
                <a:cs typeface="Arial" pitchFamily="34" charset="0"/>
              </a:rPr>
              <a:t>, for K = 2, 3, …, N and for K ≠ 1</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Dependent variables are represented by </a:t>
            </a:r>
            <a:r>
              <a:rPr lang="en-US" sz="2000" dirty="0" smtClean="0">
                <a:latin typeface="Arial" pitchFamily="34" charset="0"/>
                <a:cs typeface="Arial" pitchFamily="34" charset="0"/>
              </a:rPr>
              <a:t>P</a:t>
            </a:r>
            <a:r>
              <a:rPr lang="en-US" sz="2000" baseline="30000" dirty="0" smtClean="0">
                <a:latin typeface="Arial" pitchFamily="34" charset="0"/>
                <a:cs typeface="Arial" pitchFamily="34" charset="0"/>
              </a:rPr>
              <a:t>K</a:t>
            </a:r>
            <a:r>
              <a:rPr lang="en-US" sz="2000" baseline="-25000" dirty="0" smtClean="0">
                <a:latin typeface="Arial" pitchFamily="34" charset="0"/>
                <a:cs typeface="Arial" pitchFamily="34" charset="0"/>
              </a:rPr>
              <a:t>GH</a:t>
            </a:r>
            <a:r>
              <a:rPr lang="en-US" sz="2000" dirty="0" smtClean="0">
                <a:latin typeface="Arial" pitchFamily="34" charset="0"/>
                <a:cs typeface="Arial" pitchFamily="34" charset="0"/>
              </a:rPr>
              <a:t> </a:t>
            </a:r>
            <a:r>
              <a:rPr lang="en-US" sz="2000" dirty="0">
                <a:latin typeface="Arial" pitchFamily="34" charset="0"/>
                <a:cs typeface="Arial" pitchFamily="34" charset="0"/>
              </a:rPr>
              <a:t>, </a:t>
            </a:r>
            <a:r>
              <a:rPr lang="en-US" sz="2000" dirty="0" smtClean="0">
                <a:latin typeface="Arial" pitchFamily="34" charset="0"/>
                <a:cs typeface="Arial" pitchFamily="34" charset="0"/>
              </a:rPr>
              <a:t>P</a:t>
            </a:r>
            <a:r>
              <a:rPr lang="en-US" sz="2000" baseline="30000" dirty="0" smtClean="0">
                <a:latin typeface="Arial" pitchFamily="34" charset="0"/>
                <a:cs typeface="Arial" pitchFamily="34" charset="0"/>
              </a:rPr>
              <a:t>K</a:t>
            </a:r>
            <a:r>
              <a:rPr lang="en-US" sz="2000" baseline="-25000" dirty="0" smtClean="0">
                <a:latin typeface="Arial" pitchFamily="34" charset="0"/>
                <a:cs typeface="Arial" pitchFamily="34" charset="0"/>
              </a:rPr>
              <a:t>GT</a:t>
            </a:r>
            <a:r>
              <a:rPr lang="en-US" sz="2000" dirty="0" smtClean="0">
                <a:latin typeface="Arial" pitchFamily="34" charset="0"/>
                <a:cs typeface="Arial" pitchFamily="34" charset="0"/>
              </a:rPr>
              <a:t> ,X</a:t>
            </a:r>
            <a:r>
              <a:rPr lang="en-US" sz="2000" baseline="30000" dirty="0" smtClean="0">
                <a:latin typeface="Arial" pitchFamily="34" charset="0"/>
                <a:cs typeface="Arial" pitchFamily="34" charset="0"/>
              </a:rPr>
              <a:t>K</a:t>
            </a:r>
            <a:r>
              <a:rPr lang="en-US" sz="2000" dirty="0" smtClean="0">
                <a:latin typeface="Arial" pitchFamily="34" charset="0"/>
                <a:cs typeface="Arial" pitchFamily="34" charset="0"/>
              </a:rPr>
              <a:t> </a:t>
            </a:r>
            <a:r>
              <a:rPr lang="en-US" sz="2000" dirty="0">
                <a:latin typeface="Arial" pitchFamily="34" charset="0"/>
                <a:cs typeface="Arial" pitchFamily="34" charset="0"/>
              </a:rPr>
              <a:t>, and q </a:t>
            </a:r>
            <a:r>
              <a:rPr lang="en-US" sz="2000" baseline="30000"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dirty="0">
                <a:latin typeface="Arial" pitchFamily="34" charset="0"/>
                <a:cs typeface="Arial" pitchFamily="34" charset="0"/>
              </a:rPr>
              <a:t>for K = 1, 2, …, N.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
        <p:nvSpPr>
          <p:cNvPr id="6" name="Rectangle 5"/>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584814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388" y="1395663"/>
            <a:ext cx="10901414" cy="4781300"/>
          </a:xfrm>
        </p:spPr>
        <p:txBody>
          <a:bodyPr>
            <a:normAutofit/>
          </a:bodyPr>
          <a:lstStyle/>
          <a:p>
            <a:r>
              <a:rPr lang="en-US" sz="2000" dirty="0" smtClean="0">
                <a:latin typeface="Arial" pitchFamily="34" charset="0"/>
                <a:cs typeface="Arial" pitchFamily="34" charset="0"/>
              </a:rPr>
              <a:t>Then, for K=1, 2…..N), eqn.(</a:t>
            </a:r>
            <a:r>
              <a:rPr lang="en-US" sz="2000" dirty="0">
                <a:latin typeface="Arial" pitchFamily="34" charset="0"/>
                <a:cs typeface="Arial" pitchFamily="34" charset="0"/>
              </a:rPr>
              <a:t>8</a:t>
            </a:r>
            <a:r>
              <a:rPr lang="en-US" sz="2000" dirty="0" smtClean="0">
                <a:latin typeface="Arial" pitchFamily="34" charset="0"/>
                <a:cs typeface="Arial" pitchFamily="34" charset="0"/>
              </a:rPr>
              <a:t>), water availability can be rewritten as:</a:t>
            </a:r>
          </a:p>
          <a:p>
            <a:pPr marL="0" indent="0">
              <a:buNone/>
            </a:pP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eqn.(14)</a:t>
            </a:r>
          </a:p>
          <a:p>
            <a:pPr marL="0" indent="0">
              <a:buNone/>
            </a:pP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By adding them, we can get:   </a:t>
            </a:r>
          </a:p>
          <a:p>
            <a:pPr marL="0" indent="0">
              <a:buNone/>
            </a:pP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eqn.(15)</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132625119"/>
              </p:ext>
            </p:extLst>
          </p:nvPr>
        </p:nvGraphicFramePr>
        <p:xfrm>
          <a:off x="1285256" y="1867352"/>
          <a:ext cx="4355147" cy="1425228"/>
        </p:xfrm>
        <a:graphic>
          <a:graphicData uri="http://schemas.openxmlformats.org/presentationml/2006/ole">
            <mc:AlternateContent xmlns:mc="http://schemas.openxmlformats.org/markup-compatibility/2006">
              <mc:Choice xmlns:v="urn:schemas-microsoft-com:vml" Requires="v">
                <p:oleObj spid="_x0000_s247831" name="Equation" r:id="rId3" imgW="2920680" imgH="952200" progId="Equation.3">
                  <p:embed/>
                </p:oleObj>
              </mc:Choice>
              <mc:Fallback>
                <p:oleObj name="Equation" r:id="rId3" imgW="2920680" imgH="952200" progId="Equation.3">
                  <p:embed/>
                  <p:pic>
                    <p:nvPicPr>
                      <p:cNvPr id="0" name="Object 1"/>
                      <p:cNvPicPr>
                        <a:picLocks noChangeAspect="1" noChangeArrowheads="1"/>
                      </p:cNvPicPr>
                      <p:nvPr/>
                    </p:nvPicPr>
                    <p:blipFill>
                      <a:blip r:embed="rId4"/>
                      <a:srcRect/>
                      <a:stretch>
                        <a:fillRect/>
                      </a:stretch>
                    </p:blipFill>
                    <p:spPr bwMode="auto">
                      <a:xfrm>
                        <a:off x="1285256" y="1867352"/>
                        <a:ext cx="4355147" cy="142522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207413945"/>
              </p:ext>
            </p:extLst>
          </p:nvPr>
        </p:nvGraphicFramePr>
        <p:xfrm>
          <a:off x="878438" y="4196615"/>
          <a:ext cx="5623628" cy="1250683"/>
        </p:xfrm>
        <a:graphic>
          <a:graphicData uri="http://schemas.openxmlformats.org/presentationml/2006/ole">
            <mc:AlternateContent xmlns:mc="http://schemas.openxmlformats.org/markup-compatibility/2006">
              <mc:Choice xmlns:v="urn:schemas-microsoft-com:vml" Requires="v">
                <p:oleObj spid="_x0000_s247832" name="Equation" r:id="rId5" imgW="3073320" imgH="685800" progId="Equation.3">
                  <p:embed/>
                </p:oleObj>
              </mc:Choice>
              <mc:Fallback>
                <p:oleObj name="Equation" r:id="rId5" imgW="3073320" imgH="685800" progId="Equation.3">
                  <p:embed/>
                  <p:pic>
                    <p:nvPicPr>
                      <p:cNvPr id="0" name="Object 3"/>
                      <p:cNvPicPr>
                        <a:picLocks noChangeAspect="1" noChangeArrowheads="1"/>
                      </p:cNvPicPr>
                      <p:nvPr/>
                    </p:nvPicPr>
                    <p:blipFill>
                      <a:blip r:embed="rId6"/>
                      <a:srcRect/>
                      <a:stretch>
                        <a:fillRect/>
                      </a:stretch>
                    </p:blipFill>
                    <p:spPr bwMode="auto">
                      <a:xfrm>
                        <a:off x="878438" y="4196615"/>
                        <a:ext cx="5623628" cy="1250683"/>
                      </a:xfrm>
                      <a:prstGeom prst="rect">
                        <a:avLst/>
                      </a:prstGeom>
                      <a:noFill/>
                    </p:spPr>
                  </p:pic>
                </p:oleObj>
              </mc:Fallback>
            </mc:AlternateContent>
          </a:graphicData>
        </a:graphic>
      </p:graphicFrame>
      <p:sp>
        <p:nvSpPr>
          <p:cNvPr id="10" name="Rectangle 9"/>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0316278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629" y="1588168"/>
            <a:ext cx="11944952" cy="5139891"/>
          </a:xfrm>
        </p:spPr>
        <p:txBody>
          <a:bodyPr>
            <a:normAutofit/>
          </a:bodyPr>
          <a:lstStyle/>
          <a:p>
            <a:pPr algn="just">
              <a:lnSpc>
                <a:spcPct val="150000"/>
              </a:lnSpc>
            </a:pPr>
            <a:r>
              <a:rPr lang="en-US" sz="2000" dirty="0" smtClean="0">
                <a:latin typeface="Arial" pitchFamily="34" charset="0"/>
                <a:cs typeface="Arial" pitchFamily="34" charset="0"/>
              </a:rPr>
              <a:t>It is observed that for </a:t>
            </a:r>
            <a:r>
              <a:rPr lang="en-US" sz="2000" dirty="0">
                <a:latin typeface="Arial" pitchFamily="34" charset="0"/>
                <a:cs typeface="Arial" pitchFamily="34" charset="0"/>
              </a:rPr>
              <a:t>K = 2, 3, …, N, there are (N – 1) number of water discharges (q’s), which can be specified as independent </a:t>
            </a:r>
            <a:r>
              <a:rPr lang="en-US" sz="2000" dirty="0" smtClean="0">
                <a:latin typeface="Arial" pitchFamily="34" charset="0"/>
                <a:cs typeface="Arial" pitchFamily="34" charset="0"/>
              </a:rPr>
              <a:t>variables.</a:t>
            </a:r>
          </a:p>
          <a:p>
            <a:pPr algn="just">
              <a:lnSpc>
                <a:spcPct val="150000"/>
              </a:lnSpc>
            </a:pPr>
            <a:r>
              <a:rPr lang="en-US" sz="2000" dirty="0">
                <a:latin typeface="Arial" pitchFamily="34" charset="0"/>
                <a:cs typeface="Arial" pitchFamily="34" charset="0"/>
              </a:rPr>
              <a:t>T</a:t>
            </a:r>
            <a:r>
              <a:rPr lang="en-US" sz="2000" dirty="0" smtClean="0">
                <a:latin typeface="Arial" pitchFamily="34" charset="0"/>
                <a:cs typeface="Arial" pitchFamily="34" charset="0"/>
              </a:rPr>
              <a:t>he </a:t>
            </a:r>
            <a:r>
              <a:rPr lang="en-US" sz="2000" dirty="0">
                <a:latin typeface="Arial" pitchFamily="34" charset="0"/>
                <a:cs typeface="Arial" pitchFamily="34" charset="0"/>
              </a:rPr>
              <a:t>remaining one, i.e., </a:t>
            </a:r>
            <a:r>
              <a:rPr lang="en-US" sz="2000" dirty="0" smtClean="0">
                <a:latin typeface="Arial" pitchFamily="34" charset="0"/>
                <a:cs typeface="Arial" pitchFamily="34" charset="0"/>
              </a:rPr>
              <a:t>q</a:t>
            </a:r>
            <a:r>
              <a:rPr lang="en-US" sz="2000" baseline="30000"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dirty="0">
                <a:latin typeface="Arial" pitchFamily="34" charset="0"/>
                <a:cs typeface="Arial" pitchFamily="34" charset="0"/>
              </a:rPr>
              <a:t>is specified as a dependent variable and it can be determined from </a:t>
            </a:r>
            <a:r>
              <a:rPr lang="en-US" sz="2000" dirty="0" smtClean="0">
                <a:latin typeface="Arial" pitchFamily="34" charset="0"/>
                <a:cs typeface="Arial" pitchFamily="34" charset="0"/>
              </a:rPr>
              <a:t>Eqn.15as:</a:t>
            </a:r>
          </a:p>
          <a:p>
            <a:pPr algn="just">
              <a:lnSpc>
                <a:spcPct val="150000"/>
              </a:lnSpc>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                                                                                                eqn.(16)</a:t>
            </a:r>
          </a:p>
          <a:p>
            <a:pPr marL="0" indent="0" algn="just">
              <a:lnSpc>
                <a:spcPct val="150000"/>
              </a:lnSpc>
              <a:buNone/>
            </a:pPr>
            <a:r>
              <a:rPr lang="en-US" sz="2000" dirty="0" smtClean="0">
                <a:latin typeface="Arial" pitchFamily="34" charset="0"/>
                <a:cs typeface="Arial" pitchFamily="34" charset="0"/>
              </a:rPr>
              <a:t>Which, the discharge of water for the 1</a:t>
            </a:r>
            <a:r>
              <a:rPr lang="en-US" sz="2000" baseline="30000" dirty="0" smtClean="0">
                <a:latin typeface="Arial" pitchFamily="34" charset="0"/>
                <a:cs typeface="Arial" pitchFamily="34" charset="0"/>
              </a:rPr>
              <a:t>st</a:t>
            </a:r>
            <a:r>
              <a:rPr lang="en-US" sz="2000" dirty="0" smtClean="0">
                <a:latin typeface="Arial" pitchFamily="34" charset="0"/>
                <a:cs typeface="Arial" pitchFamily="34" charset="0"/>
              </a:rPr>
              <a:t> interval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
        <p:nvSpPr>
          <p:cNvPr id="6" name="Rectangle 5"/>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396681060"/>
              </p:ext>
            </p:extLst>
          </p:nvPr>
        </p:nvGraphicFramePr>
        <p:xfrm>
          <a:off x="452388" y="3869356"/>
          <a:ext cx="3994414" cy="904775"/>
        </p:xfrm>
        <a:graphic>
          <a:graphicData uri="http://schemas.openxmlformats.org/presentationml/2006/ole">
            <mc:AlternateContent xmlns:mc="http://schemas.openxmlformats.org/markup-compatibility/2006">
              <mc:Choice xmlns:v="urn:schemas-microsoft-com:vml" Requires="v">
                <p:oleObj spid="_x0000_s250890" name="Equation" r:id="rId3" imgW="1892300" imgH="431800" progId="Equation.3">
                  <p:embed/>
                </p:oleObj>
              </mc:Choice>
              <mc:Fallback>
                <p:oleObj name="Equation" r:id="rId3" imgW="18923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388" y="3869356"/>
                        <a:ext cx="3994414" cy="904775"/>
                      </a:xfrm>
                      <a:prstGeom prst="rect">
                        <a:avLst/>
                      </a:prstGeom>
                      <a:noFill/>
                    </p:spPr>
                  </p:pic>
                </p:oleObj>
              </mc:Fallback>
            </mc:AlternateContent>
          </a:graphicData>
        </a:graphic>
      </p:graphicFrame>
    </p:spTree>
    <p:extLst>
      <p:ext uri="{BB962C8B-B14F-4D97-AF65-F5344CB8AC3E}">
        <p14:creationId xmlns:p14="http://schemas.microsoft.com/office/powerpoint/2010/main" val="11273596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147" y="365126"/>
            <a:ext cx="10535655" cy="751406"/>
          </a:xfrm>
        </p:spPr>
        <p:txBody>
          <a:bodyPr>
            <a:normAutofit fontScale="90000"/>
          </a:bodyPr>
          <a:lstStyle/>
          <a:p>
            <a:pPr algn="ctr"/>
            <a:r>
              <a:rPr lang="en-US" sz="3000" b="1" dirty="0">
                <a:latin typeface="Arial" pitchFamily="34" charset="0"/>
                <a:cs typeface="Arial" pitchFamily="34" charset="0"/>
              </a:rPr>
              <a:t>5. Solution Techniques for Hydrothermal scheduling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442762" y="1337912"/>
            <a:ext cx="11415562" cy="5178391"/>
          </a:xfrm>
        </p:spPr>
        <p:txBody>
          <a:bodyPr>
            <a:normAutofit/>
          </a:bodyPr>
          <a:lstStyle/>
          <a:p>
            <a:pPr algn="just">
              <a:lnSpc>
                <a:spcPct val="150000"/>
              </a:lnSpc>
            </a:pPr>
            <a:r>
              <a:rPr lang="en-US" sz="2000" dirty="0">
                <a:latin typeface="Arial" pitchFamily="34" charset="0"/>
                <a:cs typeface="Arial" pitchFamily="34" charset="0"/>
              </a:rPr>
              <a:t>In order to solve the optimization problem in a hydro-thermal system, the first-order gradient method is combined with a non-linear programming </a:t>
            </a:r>
            <a:r>
              <a:rPr lang="en-US" sz="2000" dirty="0" smtClean="0">
                <a:latin typeface="Arial" pitchFamily="34" charset="0"/>
                <a:cs typeface="Arial" pitchFamily="34" charset="0"/>
              </a:rPr>
              <a:t>technique[4].</a:t>
            </a:r>
          </a:p>
          <a:p>
            <a:pPr algn="just">
              <a:lnSpc>
                <a:spcPct val="150000"/>
              </a:lnSpc>
            </a:pPr>
            <a:r>
              <a:rPr lang="en-US" sz="2000" dirty="0" smtClean="0">
                <a:latin typeface="Arial" pitchFamily="34" charset="0"/>
                <a:cs typeface="Arial" pitchFamily="34" charset="0"/>
              </a:rPr>
              <a:t>By defining the </a:t>
            </a:r>
            <a:r>
              <a:rPr lang="en-US" sz="2000" dirty="0" err="1" smtClean="0">
                <a:latin typeface="Arial" pitchFamily="34" charset="0"/>
                <a:cs typeface="Arial" pitchFamily="34" charset="0"/>
              </a:rPr>
              <a:t>Lagrangian</a:t>
            </a:r>
            <a:r>
              <a:rPr lang="en-US" sz="2000" dirty="0" smtClean="0">
                <a:latin typeface="Arial" pitchFamily="34" charset="0"/>
                <a:cs typeface="Arial" pitchFamily="34" charset="0"/>
              </a:rPr>
              <a:t> </a:t>
            </a:r>
            <a:r>
              <a:rPr lang="en-US" sz="2000" dirty="0">
                <a:latin typeface="Arial" pitchFamily="34" charset="0"/>
                <a:cs typeface="Arial" pitchFamily="34" charset="0"/>
              </a:rPr>
              <a:t>function by </a:t>
            </a:r>
            <a:r>
              <a:rPr lang="en-US" sz="2000" dirty="0" smtClean="0">
                <a:latin typeface="Arial" pitchFamily="34" charset="0"/>
                <a:cs typeface="Arial" pitchFamily="34" charset="0"/>
              </a:rPr>
              <a:t>supplementing the objective function presented in Eqn.(5), while satisfying the inequality constraints of hydropower, thermal power plants based on the above equation gives the optimal solution. </a:t>
            </a:r>
          </a:p>
          <a:p>
            <a:pPr algn="just">
              <a:lnSpc>
                <a:spcPct val="150000"/>
              </a:lnSpc>
            </a:pPr>
            <a:r>
              <a:rPr lang="en-US" sz="2000" dirty="0" smtClean="0">
                <a:latin typeface="Arial" pitchFamily="34" charset="0"/>
                <a:cs typeface="Arial" pitchFamily="34" charset="0"/>
              </a:rPr>
              <a:t>In addition, the equality constraints of demand satisfaction should be also considered. </a:t>
            </a:r>
          </a:p>
          <a:p>
            <a:pPr algn="just">
              <a:lnSpc>
                <a:spcPct val="150000"/>
              </a:lnSpc>
            </a:pPr>
            <a:r>
              <a:rPr lang="en-US" sz="2000" dirty="0" smtClean="0">
                <a:latin typeface="Arial" pitchFamily="34" charset="0"/>
                <a:cs typeface="Arial" pitchFamily="34" charset="0"/>
              </a:rPr>
              <a:t>Other constraints like transmission line losses should be also taken into account.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40114756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noGrp="1"/>
          </p:cNvSpPr>
          <p:nvPr>
            <p:ph sz="quarter" idx="1"/>
          </p:nvPr>
        </p:nvSpPr>
        <p:spPr>
          <a:xfrm>
            <a:off x="248811" y="722280"/>
            <a:ext cx="11522886" cy="5919152"/>
          </a:xfrm>
        </p:spPr>
        <p:txBody>
          <a:bodyPr>
            <a:normAutofit fontScale="92500"/>
          </a:bodyPr>
          <a:lstStyle/>
          <a:p>
            <a:pPr algn="just">
              <a:lnSpc>
                <a:spcPct val="150000"/>
              </a:lnSpc>
            </a:pPr>
            <a:r>
              <a:rPr lang="en-US" altLang="en-US" sz="2000" dirty="0" smtClean="0">
                <a:latin typeface="Arial" pitchFamily="34" charset="0"/>
                <a:cs typeface="Arial" pitchFamily="34" charset="0"/>
              </a:rPr>
              <a:t>Thus, considering the operation time to be T, let us divide into intervals 1,2,….N to suit the load curve so that                                                                                                  eqn.(17)                                                  </a:t>
            </a:r>
            <a:endParaRPr lang="en-US" altLang="en-US" sz="2000" dirty="0">
              <a:latin typeface="Arial" pitchFamily="34" charset="0"/>
              <a:cs typeface="Arial" pitchFamily="34" charset="0"/>
            </a:endParaRPr>
          </a:p>
          <a:p>
            <a:pPr algn="just">
              <a:lnSpc>
                <a:spcPct val="150000"/>
              </a:lnSpc>
            </a:pPr>
            <a:r>
              <a:rPr lang="en-US" altLang="en-US" sz="2200" dirty="0" smtClean="0">
                <a:latin typeface="Arial" pitchFamily="34" charset="0"/>
                <a:cs typeface="Arial" pitchFamily="34" charset="0"/>
              </a:rPr>
              <a:t>The equality constraint for the total volume of water available for discharge over this period is:      </a:t>
            </a:r>
          </a:p>
          <a:p>
            <a:pPr marL="0" indent="0" algn="just">
              <a:lnSpc>
                <a:spcPct val="150000"/>
              </a:lnSpc>
              <a:buNone/>
            </a:pPr>
            <a:r>
              <a:rPr lang="en-US" altLang="en-US" sz="2200" dirty="0" smtClean="0">
                <a:latin typeface="Arial" pitchFamily="34" charset="0"/>
                <a:cs typeface="Arial" pitchFamily="34" charset="0"/>
              </a:rPr>
              <a:t>                                                                                                          eqn.(18)</a:t>
            </a:r>
            <a:endParaRPr lang="en-US" altLang="en-US" sz="1800" dirty="0"/>
          </a:p>
          <a:p>
            <a:pPr algn="just">
              <a:lnSpc>
                <a:spcPct val="150000"/>
              </a:lnSpc>
              <a:buFont typeface="Wingdings" pitchFamily="2" charset="2"/>
              <a:buNone/>
            </a:pPr>
            <a:r>
              <a:rPr lang="en-US" altLang="en-US" sz="2400" dirty="0" smtClean="0">
                <a:latin typeface="Arial" pitchFamily="34" charset="0"/>
                <a:cs typeface="Arial" pitchFamily="34" charset="0"/>
              </a:rPr>
              <a:t>where </a:t>
            </a:r>
            <a:r>
              <a:rPr lang="en-US" altLang="en-US" sz="2400" dirty="0" err="1" smtClean="0">
                <a:latin typeface="Arial" pitchFamily="34" charset="0"/>
                <a:cs typeface="Arial" pitchFamily="34" charset="0"/>
              </a:rPr>
              <a:t>w</a:t>
            </a:r>
            <a:r>
              <a:rPr lang="en-US" altLang="en-US" sz="2400" baseline="-25000" dirty="0" err="1" smtClean="0">
                <a:latin typeface="Arial" pitchFamily="34" charset="0"/>
                <a:cs typeface="Arial" pitchFamily="34" charset="0"/>
              </a:rPr>
              <a:t>j</a:t>
            </a:r>
            <a:r>
              <a:rPr lang="en-US" altLang="en-US" sz="2400" dirty="0" smtClean="0">
                <a:latin typeface="Arial" pitchFamily="34" charset="0"/>
                <a:cs typeface="Arial" pitchFamily="34" charset="0"/>
              </a:rPr>
              <a:t> is the water rate for interval j </a:t>
            </a:r>
          </a:p>
          <a:p>
            <a:pPr algn="just">
              <a:lnSpc>
                <a:spcPct val="150000"/>
              </a:lnSpc>
            </a:pPr>
            <a:r>
              <a:rPr lang="en-US" altLang="en-US" sz="2400" dirty="0" smtClean="0">
                <a:latin typeface="Arial" pitchFamily="34" charset="0"/>
                <a:cs typeface="Arial" pitchFamily="34" charset="0"/>
              </a:rPr>
              <a:t>The fuel cost required to be minimized over this period T is given as </a:t>
            </a:r>
          </a:p>
          <a:p>
            <a:pPr marL="0" indent="0" algn="just">
              <a:lnSpc>
                <a:spcPct val="150000"/>
              </a:lnSpc>
              <a:buNone/>
            </a:pPr>
            <a:r>
              <a:rPr lang="en-US" altLang="en-US" sz="2100" dirty="0" smtClean="0">
                <a:latin typeface="Arial" pitchFamily="34" charset="0"/>
                <a:cs typeface="Arial" pitchFamily="34" charset="0"/>
              </a:rPr>
              <a:t>                                                                                                                      eqn.(19)</a:t>
            </a:r>
          </a:p>
          <a:p>
            <a:pPr algn="just">
              <a:lnSpc>
                <a:spcPct val="150000"/>
              </a:lnSpc>
            </a:pPr>
            <a:r>
              <a:rPr lang="en-US" altLang="en-US" sz="2200" dirty="0" smtClean="0">
                <a:latin typeface="Arial" pitchFamily="34" charset="0"/>
                <a:cs typeface="Arial" pitchFamily="34" charset="0"/>
              </a:rPr>
              <a:t>For load balance assuming loads are constant during this interval and head of water is also remain constant, the equality constraint is </a:t>
            </a:r>
          </a:p>
          <a:p>
            <a:pPr algn="just">
              <a:lnSpc>
                <a:spcPct val="150000"/>
              </a:lnSpc>
              <a:buFont typeface="Wingdings" pitchFamily="2" charset="2"/>
              <a:buNone/>
            </a:pPr>
            <a:r>
              <a:rPr lang="en-US" altLang="en-US" sz="1800" dirty="0" smtClean="0"/>
              <a:t>         </a:t>
            </a:r>
            <a:endParaRPr lang="en-US" altLang="en-US" sz="1800" dirty="0" smtClean="0">
              <a:solidFill>
                <a:srgbClr val="00B050"/>
              </a:solidFill>
            </a:endParaRPr>
          </a:p>
          <a:p>
            <a:endParaRPr lang="en-US" altLang="en-US" dirty="0" smtClean="0"/>
          </a:p>
        </p:txBody>
      </p:sp>
      <p:graphicFrame>
        <p:nvGraphicFramePr>
          <p:cNvPr id="61445" name="Object 4"/>
          <p:cNvGraphicFramePr>
            <a:graphicFrameLocks noChangeAspect="1"/>
          </p:cNvGraphicFramePr>
          <p:nvPr>
            <p:extLst>
              <p:ext uri="{D42A27DB-BD31-4B8C-83A1-F6EECF244321}">
                <p14:modId xmlns:p14="http://schemas.microsoft.com/office/powerpoint/2010/main" val="2275514628"/>
              </p:ext>
            </p:extLst>
          </p:nvPr>
        </p:nvGraphicFramePr>
        <p:xfrm>
          <a:off x="2158817" y="4179336"/>
          <a:ext cx="2676525" cy="650875"/>
        </p:xfrm>
        <a:graphic>
          <a:graphicData uri="http://schemas.openxmlformats.org/presentationml/2006/ole">
            <mc:AlternateContent xmlns:mc="http://schemas.openxmlformats.org/markup-compatibility/2006">
              <mc:Choice xmlns:v="urn:schemas-microsoft-com:vml" Requires="v">
                <p:oleObj spid="_x0000_s248869" name="Equation" r:id="rId4" imgW="1117440" imgH="444240" progId="Equation.3">
                  <p:embed/>
                </p:oleObj>
              </mc:Choice>
              <mc:Fallback>
                <p:oleObj name="Equation" r:id="rId4" imgW="1117440" imgH="444240" progId="Equation.3">
                  <p:embed/>
                  <p:pic>
                    <p:nvPicPr>
                      <p:cNvPr id="0" name=""/>
                      <p:cNvPicPr>
                        <a:picLocks noChangeAspect="1" noChangeArrowheads="1"/>
                      </p:cNvPicPr>
                      <p:nvPr/>
                    </p:nvPicPr>
                    <p:blipFill>
                      <a:blip r:embed="rId5"/>
                      <a:srcRect/>
                      <a:stretch>
                        <a:fillRect/>
                      </a:stretch>
                    </p:blipFill>
                    <p:spPr bwMode="auto">
                      <a:xfrm>
                        <a:off x="2158817" y="4179336"/>
                        <a:ext cx="2676525" cy="650875"/>
                      </a:xfrm>
                      <a:prstGeom prst="rect">
                        <a:avLst/>
                      </a:prstGeom>
                      <a:solidFill>
                        <a:srgbClr val="CCFFFF"/>
                      </a:solidFill>
                      <a:ln>
                        <a:noFill/>
                      </a:ln>
                      <a:effectLst/>
                      <a:extLst/>
                    </p:spPr>
                  </p:pic>
                </p:oleObj>
              </mc:Fallback>
            </mc:AlternateContent>
          </a:graphicData>
        </a:graphic>
      </p:graphicFrame>
      <p:sp>
        <p:nvSpPr>
          <p:cNvPr id="2"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031829560"/>
              </p:ext>
            </p:extLst>
          </p:nvPr>
        </p:nvGraphicFramePr>
        <p:xfrm>
          <a:off x="2752825" y="1164657"/>
          <a:ext cx="952901" cy="682384"/>
        </p:xfrm>
        <a:graphic>
          <a:graphicData uri="http://schemas.openxmlformats.org/presentationml/2006/ole">
            <mc:AlternateContent xmlns:mc="http://schemas.openxmlformats.org/markup-compatibility/2006">
              <mc:Choice xmlns:v="urn:schemas-microsoft-com:vml" Requires="v">
                <p:oleObj spid="_x0000_s248870" name="Equation" r:id="rId6" imgW="622030" imgH="444307" progId="Equation.3">
                  <p:embed/>
                </p:oleObj>
              </mc:Choice>
              <mc:Fallback>
                <p:oleObj name="Equation" r:id="rId6" imgW="622030" imgH="444307" progId="Equation.3">
                  <p:embed/>
                  <p:pic>
                    <p:nvPicPr>
                      <p:cNvPr id="0" name="Object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52825" y="1164657"/>
                        <a:ext cx="952901" cy="682384"/>
                      </a:xfrm>
                      <a:prstGeom prst="rect">
                        <a:avLst/>
                      </a:prstGeom>
                      <a:noFill/>
                    </p:spPr>
                  </p:pic>
                </p:oleObj>
              </mc:Fallback>
            </mc:AlternateContent>
          </a:graphicData>
        </a:graphic>
      </p:graphicFrame>
      <p:sp>
        <p:nvSpPr>
          <p:cNvPr id="4" name="Rectangle 1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811430906"/>
              </p:ext>
            </p:extLst>
          </p:nvPr>
        </p:nvGraphicFramePr>
        <p:xfrm>
          <a:off x="2358190" y="2512194"/>
          <a:ext cx="1713296" cy="720305"/>
        </p:xfrm>
        <a:graphic>
          <a:graphicData uri="http://schemas.openxmlformats.org/presentationml/2006/ole">
            <mc:AlternateContent xmlns:mc="http://schemas.openxmlformats.org/markup-compatibility/2006">
              <mc:Choice xmlns:v="urn:schemas-microsoft-com:vml" Requires="v">
                <p:oleObj spid="_x0000_s248871" name="Equation" r:id="rId8" imgW="1054100" imgH="444500" progId="Equation.3">
                  <p:embed/>
                </p:oleObj>
              </mc:Choice>
              <mc:Fallback>
                <p:oleObj name="Equation" r:id="rId8" imgW="1054100" imgH="444500" progId="Equation.3">
                  <p:embed/>
                  <p:pic>
                    <p:nvPicPr>
                      <p:cNvPr id="0" name="Object 1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58190" y="2512194"/>
                        <a:ext cx="1713296" cy="720305"/>
                      </a:xfrm>
                      <a:prstGeom prst="rect">
                        <a:avLst/>
                      </a:prstGeom>
                      <a:noFill/>
                    </p:spPr>
                  </p:pic>
                </p:oleObj>
              </mc:Fallback>
            </mc:AlternateContent>
          </a:graphicData>
        </a:graphic>
      </p:graphicFrame>
      <p:sp>
        <p:nvSpPr>
          <p:cNvPr id="11" name="Title 1"/>
          <p:cNvSpPr>
            <a:spLocks noGrp="1"/>
          </p:cNvSpPr>
          <p:nvPr>
            <p:ph type="title"/>
          </p:nvPr>
        </p:nvSpPr>
        <p:spPr>
          <a:xfrm>
            <a:off x="828172" y="172621"/>
            <a:ext cx="10535655" cy="751406"/>
          </a:xfrm>
        </p:spPr>
        <p:txBody>
          <a:bodyPr>
            <a:normAutofit/>
          </a:bodyPr>
          <a:lstStyle/>
          <a:p>
            <a:pPr algn="ctr"/>
            <a:r>
              <a:rPr lang="en-US" sz="3000" b="1" dirty="0" smtClean="0">
                <a:latin typeface="Arial" pitchFamily="34" charset="0"/>
                <a:cs typeface="Arial" pitchFamily="34" charset="0"/>
              </a:rPr>
              <a:t>Solution Technique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369564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Content Placeholder 2"/>
          <p:cNvSpPr>
            <a:spLocks noGrp="1"/>
          </p:cNvSpPr>
          <p:nvPr>
            <p:ph sz="quarter" idx="1"/>
          </p:nvPr>
        </p:nvSpPr>
        <p:spPr>
          <a:xfrm>
            <a:off x="231006" y="673768"/>
            <a:ext cx="11960994" cy="6073541"/>
          </a:xfrm>
        </p:spPr>
        <p:txBody>
          <a:bodyPr>
            <a:normAutofit/>
          </a:bodyPr>
          <a:lstStyle/>
          <a:p>
            <a:pPr algn="just">
              <a:lnSpc>
                <a:spcPct val="150000"/>
              </a:lnSpc>
            </a:pPr>
            <a:r>
              <a:rPr lang="en-US" altLang="en-US" sz="2000" dirty="0" smtClean="0">
                <a:latin typeface="Arial" pitchFamily="34" charset="0"/>
                <a:cs typeface="Arial" pitchFamily="34" charset="0"/>
              </a:rPr>
              <a:t>The Lagrange function for minimization subject to the above constraints is </a:t>
            </a:r>
          </a:p>
          <a:p>
            <a:pPr marL="0" indent="0" algn="just">
              <a:lnSpc>
                <a:spcPct val="150000"/>
              </a:lnSpc>
              <a:buNone/>
            </a:pPr>
            <a:r>
              <a:rPr lang="en-US" altLang="en-US" sz="2000" dirty="0"/>
              <a:t> </a:t>
            </a:r>
            <a:r>
              <a:rPr lang="en-US" altLang="en-US" sz="2000" dirty="0" smtClean="0"/>
              <a:t>                                                                                                                     eqn.(20)</a:t>
            </a:r>
          </a:p>
          <a:p>
            <a:pPr algn="just">
              <a:lnSpc>
                <a:spcPct val="150000"/>
              </a:lnSpc>
            </a:pPr>
            <a:endParaRPr lang="en-US" altLang="en-US" sz="2000" dirty="0" smtClean="0"/>
          </a:p>
          <a:p>
            <a:pPr algn="just">
              <a:lnSpc>
                <a:spcPct val="150000"/>
              </a:lnSpc>
            </a:pPr>
            <a:r>
              <a:rPr lang="en-US" altLang="en-US" sz="2000" dirty="0" smtClean="0">
                <a:latin typeface="Arial" pitchFamily="34" charset="0"/>
                <a:cs typeface="Arial" pitchFamily="34" charset="0"/>
              </a:rPr>
              <a:t>For any specific value of </a:t>
            </a:r>
            <a:r>
              <a:rPr lang="en-US" altLang="en-US" sz="2000" i="1" dirty="0" smtClean="0">
                <a:latin typeface="Arial" pitchFamily="34" charset="0"/>
                <a:cs typeface="Arial" pitchFamily="34" charset="0"/>
              </a:rPr>
              <a:t>j</a:t>
            </a:r>
            <a:r>
              <a:rPr lang="en-US" altLang="en-US" sz="2000" dirty="0" smtClean="0">
                <a:latin typeface="Arial" pitchFamily="34" charset="0"/>
                <a:cs typeface="Arial" pitchFamily="34" charset="0"/>
              </a:rPr>
              <a:t>, the necessary conditions are</a:t>
            </a:r>
          </a:p>
          <a:p>
            <a:pPr algn="just">
              <a:lnSpc>
                <a:spcPct val="150000"/>
              </a:lnSpc>
            </a:pPr>
            <a:endParaRPr lang="en-US" altLang="en-US" sz="2000" dirty="0" smtClean="0"/>
          </a:p>
          <a:p>
            <a:pPr marL="0" indent="0" algn="just">
              <a:lnSpc>
                <a:spcPct val="150000"/>
              </a:lnSpc>
              <a:buNone/>
            </a:pPr>
            <a:r>
              <a:rPr lang="en-US" altLang="en-US" sz="2000" dirty="0" smtClean="0">
                <a:latin typeface="Arial" pitchFamily="34" charset="0"/>
                <a:cs typeface="Arial" pitchFamily="34" charset="0"/>
              </a:rPr>
              <a:t>                                                                                                                               eqn.(21)</a:t>
            </a:r>
          </a:p>
          <a:p>
            <a:pPr algn="just">
              <a:lnSpc>
                <a:spcPct val="160000"/>
              </a:lnSpc>
              <a:spcBef>
                <a:spcPts val="0"/>
              </a:spcBef>
            </a:pPr>
            <a:r>
              <a:rPr lang="en-US" altLang="en-US" sz="2000" dirty="0" smtClean="0">
                <a:latin typeface="Arial" pitchFamily="34" charset="0"/>
                <a:cs typeface="Arial" pitchFamily="34" charset="0"/>
              </a:rPr>
              <a:t>Solution to the above equations gives the economic generations at steam and hydro plants over any time interval. </a:t>
            </a:r>
          </a:p>
          <a:p>
            <a:pPr algn="just">
              <a:lnSpc>
                <a:spcPct val="160000"/>
              </a:lnSpc>
              <a:spcBef>
                <a:spcPts val="0"/>
              </a:spcBef>
            </a:pPr>
            <a:r>
              <a:rPr lang="en-US" altLang="en-US" sz="2000" dirty="0" smtClean="0">
                <a:latin typeface="Arial" pitchFamily="34" charset="0"/>
                <a:cs typeface="Arial" pitchFamily="34" charset="0"/>
              </a:rPr>
              <a:t>The incremental production cost at the steam plants must be the same as incremental production cost at the hydro plants.</a:t>
            </a:r>
          </a:p>
        </p:txBody>
      </p:sp>
      <p:graphicFrame>
        <p:nvGraphicFramePr>
          <p:cNvPr id="62467" name="Object 5"/>
          <p:cNvGraphicFramePr>
            <a:graphicFrameLocks noChangeAspect="1"/>
          </p:cNvGraphicFramePr>
          <p:nvPr>
            <p:extLst>
              <p:ext uri="{D42A27DB-BD31-4B8C-83A1-F6EECF244321}">
                <p14:modId xmlns:p14="http://schemas.microsoft.com/office/powerpoint/2010/main" val="1759817125"/>
              </p:ext>
            </p:extLst>
          </p:nvPr>
        </p:nvGraphicFramePr>
        <p:xfrm>
          <a:off x="991659" y="1216326"/>
          <a:ext cx="9442450" cy="752475"/>
        </p:xfrm>
        <a:graphic>
          <a:graphicData uri="http://schemas.openxmlformats.org/presentationml/2006/ole">
            <mc:AlternateContent xmlns:mc="http://schemas.openxmlformats.org/markup-compatibility/2006">
              <mc:Choice xmlns:v="urn:schemas-microsoft-com:vml" Requires="v">
                <p:oleObj spid="_x0000_s249888" name="Equation" r:id="rId4" imgW="4851360" imgH="495000" progId="Equation.3">
                  <p:embed/>
                </p:oleObj>
              </mc:Choice>
              <mc:Fallback>
                <p:oleObj name="Equation" r:id="rId4" imgW="4851360" imgH="495000" progId="Equation.3">
                  <p:embed/>
                  <p:pic>
                    <p:nvPicPr>
                      <p:cNvPr id="0" name=""/>
                      <p:cNvPicPr>
                        <a:picLocks noChangeAspect="1" noChangeArrowheads="1"/>
                      </p:cNvPicPr>
                      <p:nvPr/>
                    </p:nvPicPr>
                    <p:blipFill>
                      <a:blip r:embed="rId5"/>
                      <a:srcRect/>
                      <a:stretch>
                        <a:fillRect/>
                      </a:stretch>
                    </p:blipFill>
                    <p:spPr bwMode="auto">
                      <a:xfrm>
                        <a:off x="991659" y="1216326"/>
                        <a:ext cx="9442450" cy="752475"/>
                      </a:xfrm>
                      <a:prstGeom prst="rect">
                        <a:avLst/>
                      </a:prstGeom>
                      <a:solidFill>
                        <a:srgbClr val="CC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68" name="Object 6"/>
          <p:cNvGraphicFramePr>
            <a:graphicFrameLocks noChangeAspect="1"/>
          </p:cNvGraphicFramePr>
          <p:nvPr>
            <p:extLst>
              <p:ext uri="{D42A27DB-BD31-4B8C-83A1-F6EECF244321}">
                <p14:modId xmlns:p14="http://schemas.microsoft.com/office/powerpoint/2010/main" val="2986472702"/>
              </p:ext>
            </p:extLst>
          </p:nvPr>
        </p:nvGraphicFramePr>
        <p:xfrm>
          <a:off x="2855539" y="2970380"/>
          <a:ext cx="1389202" cy="1218362"/>
        </p:xfrm>
        <a:graphic>
          <a:graphicData uri="http://schemas.openxmlformats.org/presentationml/2006/ole">
            <mc:AlternateContent xmlns:mc="http://schemas.openxmlformats.org/markup-compatibility/2006">
              <mc:Choice xmlns:v="urn:schemas-microsoft-com:vml" Requires="v">
                <p:oleObj spid="_x0000_s249889" name="Equation" r:id="rId6" imgW="698500" imgH="1143000" progId="Equation.3">
                  <p:embed/>
                </p:oleObj>
              </mc:Choice>
              <mc:Fallback>
                <p:oleObj name="Equation" r:id="rId6" imgW="698500" imgH="11430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5539" y="2970380"/>
                        <a:ext cx="1389202" cy="1218362"/>
                      </a:xfrm>
                      <a:prstGeom prst="rect">
                        <a:avLst/>
                      </a:prstGeom>
                      <a:solidFill>
                        <a:srgbClr val="CCFFFF"/>
                      </a:solidFill>
                      <a:ln>
                        <a:noFill/>
                      </a:ln>
                      <a:effectLst/>
                      <a:extLst/>
                    </p:spPr>
                  </p:pic>
                </p:oleObj>
              </mc:Fallback>
            </mc:AlternateContent>
          </a:graphicData>
        </a:graphic>
      </p:graphicFrame>
      <p:graphicFrame>
        <p:nvGraphicFramePr>
          <p:cNvPr id="62469" name="Object 4"/>
          <p:cNvGraphicFramePr>
            <a:graphicFrameLocks noChangeAspect="1"/>
          </p:cNvGraphicFramePr>
          <p:nvPr>
            <p:extLst>
              <p:ext uri="{D42A27DB-BD31-4B8C-83A1-F6EECF244321}">
                <p14:modId xmlns:p14="http://schemas.microsoft.com/office/powerpoint/2010/main" val="3903095777"/>
              </p:ext>
            </p:extLst>
          </p:nvPr>
        </p:nvGraphicFramePr>
        <p:xfrm>
          <a:off x="6098119" y="3061268"/>
          <a:ext cx="1765722" cy="972949"/>
        </p:xfrm>
        <a:graphic>
          <a:graphicData uri="http://schemas.openxmlformats.org/presentationml/2006/ole">
            <mc:AlternateContent xmlns:mc="http://schemas.openxmlformats.org/markup-compatibility/2006">
              <mc:Choice xmlns:v="urn:schemas-microsoft-com:vml" Requires="v">
                <p:oleObj spid="_x0000_s249890" name="Equation" r:id="rId8" imgW="939800" imgH="965200" progId="Equation.3">
                  <p:embed/>
                </p:oleObj>
              </mc:Choice>
              <mc:Fallback>
                <p:oleObj name="Equation" r:id="rId8" imgW="939800" imgH="96520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98119" y="3061268"/>
                        <a:ext cx="1765722" cy="972949"/>
                      </a:xfrm>
                      <a:prstGeom prst="rect">
                        <a:avLst/>
                      </a:prstGeom>
                      <a:solidFill>
                        <a:srgbClr val="CCFFFF"/>
                      </a:solidFill>
                      <a:ln>
                        <a:noFill/>
                      </a:ln>
                      <a:effectLst/>
                      <a:extLst/>
                    </p:spPr>
                  </p:pic>
                </p:oleObj>
              </mc:Fallback>
            </mc:AlternateContent>
          </a:graphicData>
        </a:graphic>
      </p:graphicFrame>
      <p:sp>
        <p:nvSpPr>
          <p:cNvPr id="8" name="Right Arrow 7"/>
          <p:cNvSpPr/>
          <p:nvPr/>
        </p:nvSpPr>
        <p:spPr>
          <a:xfrm>
            <a:off x="4751917" y="3404061"/>
            <a:ext cx="1248833" cy="3603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cs typeface="Arial" charset="0"/>
            </a:endParaRPr>
          </a:p>
        </p:txBody>
      </p:sp>
      <p:sp>
        <p:nvSpPr>
          <p:cNvPr id="9" name="Right Brace 8"/>
          <p:cNvSpPr/>
          <p:nvPr/>
        </p:nvSpPr>
        <p:spPr>
          <a:xfrm rot="5400000">
            <a:off x="4536017" y="1292225"/>
            <a:ext cx="431800" cy="1536700"/>
          </a:xfrm>
          <a:prstGeom prst="rightBrace">
            <a:avLst>
              <a:gd name="adj1" fmla="val 57475"/>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1" name="Right Brace 10"/>
          <p:cNvSpPr/>
          <p:nvPr/>
        </p:nvSpPr>
        <p:spPr>
          <a:xfrm rot="5400000">
            <a:off x="7201695" y="1122099"/>
            <a:ext cx="455613" cy="1900767"/>
          </a:xfrm>
          <a:prstGeom prst="rightBrace">
            <a:avLst>
              <a:gd name="adj1" fmla="val 63443"/>
              <a:gd name="adj2" fmla="val 47743"/>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2" name="Right Brace 11"/>
          <p:cNvSpPr/>
          <p:nvPr/>
        </p:nvSpPr>
        <p:spPr>
          <a:xfrm rot="5400000">
            <a:off x="9852819" y="968641"/>
            <a:ext cx="455613" cy="2207683"/>
          </a:xfrm>
          <a:prstGeom prst="rightBrace">
            <a:avLst>
              <a:gd name="adj1" fmla="val 66443"/>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62474" name="TextBox 12"/>
          <p:cNvSpPr txBox="1">
            <a:spLocks noChangeArrowheads="1"/>
          </p:cNvSpPr>
          <p:nvPr/>
        </p:nvSpPr>
        <p:spPr bwMode="auto">
          <a:xfrm>
            <a:off x="3983567" y="2276475"/>
            <a:ext cx="1729317"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Objective function</a:t>
            </a:r>
          </a:p>
        </p:txBody>
      </p:sp>
      <p:sp>
        <p:nvSpPr>
          <p:cNvPr id="62475" name="TextBox 13"/>
          <p:cNvSpPr txBox="1">
            <a:spLocks noChangeArrowheads="1"/>
          </p:cNvSpPr>
          <p:nvPr/>
        </p:nvSpPr>
        <p:spPr bwMode="auto">
          <a:xfrm>
            <a:off x="6229351" y="2350436"/>
            <a:ext cx="2400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Power balance constraint</a:t>
            </a:r>
          </a:p>
        </p:txBody>
      </p:sp>
      <p:sp>
        <p:nvSpPr>
          <p:cNvPr id="62476" name="TextBox 14"/>
          <p:cNvSpPr txBox="1">
            <a:spLocks noChangeArrowheads="1"/>
          </p:cNvSpPr>
          <p:nvPr/>
        </p:nvSpPr>
        <p:spPr bwMode="auto">
          <a:xfrm>
            <a:off x="9100019" y="2360997"/>
            <a:ext cx="2400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Water balance constraint</a:t>
            </a:r>
          </a:p>
        </p:txBody>
      </p:sp>
      <p:sp>
        <p:nvSpPr>
          <p:cNvPr id="13" name="Title 1"/>
          <p:cNvSpPr>
            <a:spLocks noGrp="1"/>
          </p:cNvSpPr>
          <p:nvPr>
            <p:ph type="title"/>
          </p:nvPr>
        </p:nvSpPr>
        <p:spPr>
          <a:xfrm>
            <a:off x="828172" y="172621"/>
            <a:ext cx="10535655" cy="751406"/>
          </a:xfrm>
        </p:spPr>
        <p:txBody>
          <a:bodyPr>
            <a:normAutofit/>
          </a:bodyPr>
          <a:lstStyle/>
          <a:p>
            <a:pPr algn="ctr"/>
            <a:r>
              <a:rPr lang="en-US" sz="3000" b="1" dirty="0" smtClean="0">
                <a:latin typeface="Arial" pitchFamily="34" charset="0"/>
                <a:cs typeface="Arial" pitchFamily="34" charset="0"/>
              </a:rPr>
              <a:t>Solution Technique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2569958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8536" y="678730"/>
            <a:ext cx="11764652" cy="5999161"/>
          </a:xfrm>
        </p:spPr>
        <p:txBody>
          <a:bodyPr>
            <a:noAutofit/>
          </a:bodyPr>
          <a:lstStyle/>
          <a:p>
            <a:pPr algn="just">
              <a:lnSpc>
                <a:spcPct val="200000"/>
              </a:lnSpc>
              <a:spcBef>
                <a:spcPts val="0"/>
              </a:spcBef>
            </a:pPr>
            <a:r>
              <a:rPr lang="en-US" sz="2000" dirty="0" smtClean="0">
                <a:latin typeface="Arial" pitchFamily="34" charset="0"/>
                <a:cs typeface="Arial" pitchFamily="34" charset="0"/>
              </a:rPr>
              <a:t>In this lecture, the hydroelectric and thermal generation, hydro-thermal scheduling is discussed well.</a:t>
            </a:r>
          </a:p>
          <a:p>
            <a:pPr algn="just">
              <a:lnSpc>
                <a:spcPct val="200000"/>
              </a:lnSpc>
              <a:spcBef>
                <a:spcPts val="0"/>
              </a:spcBef>
            </a:pPr>
            <a:r>
              <a:rPr lang="en-US" sz="2000" dirty="0" smtClean="0">
                <a:latin typeface="Arial" pitchFamily="34" charset="0"/>
                <a:cs typeface="Arial" pitchFamily="34" charset="0"/>
              </a:rPr>
              <a:t>Thus, the inflow and its discharge rate limitation with discretization process for economic operation of power system is discussed. </a:t>
            </a:r>
          </a:p>
          <a:p>
            <a:pPr algn="just">
              <a:lnSpc>
                <a:spcPct val="200000"/>
              </a:lnSpc>
              <a:spcBef>
                <a:spcPts val="0"/>
              </a:spcBef>
            </a:pPr>
            <a:r>
              <a:rPr lang="en-US" sz="2000" dirty="0" smtClean="0">
                <a:latin typeface="Arial" pitchFamily="34" charset="0"/>
                <a:cs typeface="Arial" pitchFamily="34" charset="0"/>
              </a:rPr>
              <a:t>In line with, the cost function of thermal power </a:t>
            </a:r>
            <a:r>
              <a:rPr lang="en-US" sz="2000" dirty="0" smtClean="0">
                <a:latin typeface="Arial" pitchFamily="34" charset="0"/>
                <a:cs typeface="Arial" pitchFamily="34" charset="0"/>
              </a:rPr>
              <a:t>flow, </a:t>
            </a:r>
            <a:r>
              <a:rPr lang="en-US" sz="2000" dirty="0" smtClean="0">
                <a:latin typeface="Arial" pitchFamily="34" charset="0"/>
                <a:cs typeface="Arial" pitchFamily="34" charset="0"/>
              </a:rPr>
              <a:t>specifically the quadratic </a:t>
            </a:r>
            <a:r>
              <a:rPr lang="en-US" sz="2000" dirty="0" smtClean="0">
                <a:latin typeface="Arial" pitchFamily="34" charset="0"/>
                <a:cs typeface="Arial" pitchFamily="34" charset="0"/>
              </a:rPr>
              <a:t>form of </a:t>
            </a:r>
            <a:r>
              <a:rPr lang="en-US" sz="2000" dirty="0" smtClean="0">
                <a:latin typeface="Arial" pitchFamily="34" charset="0"/>
                <a:cs typeface="Arial" pitchFamily="34" charset="0"/>
              </a:rPr>
              <a:t>fuel cost minimization while combining with reliable operation of  power generation is discussed.</a:t>
            </a:r>
          </a:p>
          <a:p>
            <a:pPr algn="just">
              <a:lnSpc>
                <a:spcPct val="200000"/>
              </a:lnSpc>
              <a:spcBef>
                <a:spcPts val="0"/>
              </a:spcBef>
            </a:pPr>
            <a:r>
              <a:rPr lang="en-US" sz="2000" dirty="0" smtClean="0">
                <a:latin typeface="Arial" pitchFamily="34" charset="0"/>
                <a:cs typeface="Arial" pitchFamily="34" charset="0"/>
              </a:rPr>
              <a:t>In addition, the importance of hydropower in terms of meeting peak load demand is also mentioned</a:t>
            </a:r>
          </a:p>
          <a:p>
            <a:pPr algn="just">
              <a:lnSpc>
                <a:spcPct val="200000"/>
              </a:lnSpc>
              <a:spcBef>
                <a:spcPts val="0"/>
              </a:spcBef>
            </a:pPr>
            <a:r>
              <a:rPr lang="en-US" sz="2000" dirty="0" smtClean="0">
                <a:latin typeface="Arial" pitchFamily="34" charset="0"/>
                <a:cs typeface="Arial" pitchFamily="34" charset="0"/>
              </a:rPr>
              <a:t>The mixing of thermal power plant, specifically, to minimize the operation cost of thermal power plant and the investment cost of hydropower plant is discussed.</a:t>
            </a:r>
          </a:p>
          <a:p>
            <a:pPr algn="just">
              <a:lnSpc>
                <a:spcPct val="200000"/>
              </a:lnSpc>
              <a:spcBef>
                <a:spcPts val="0"/>
              </a:spcBef>
            </a:pPr>
            <a:r>
              <a:rPr lang="en-US" sz="2000" dirty="0" smtClean="0">
                <a:latin typeface="Arial" pitchFamily="34" charset="0"/>
                <a:cs typeface="Arial" pitchFamily="34" charset="0"/>
              </a:rPr>
              <a:t>Finally, the </a:t>
            </a:r>
            <a:r>
              <a:rPr lang="en-US" sz="2000" dirty="0" err="1" smtClean="0">
                <a:latin typeface="Arial" pitchFamily="34" charset="0"/>
                <a:cs typeface="Arial" pitchFamily="34" charset="0"/>
              </a:rPr>
              <a:t>lagarangian</a:t>
            </a:r>
            <a:r>
              <a:rPr lang="en-US" sz="2000" dirty="0" smtClean="0">
                <a:latin typeface="Arial" pitchFamily="34" charset="0"/>
                <a:cs typeface="Arial" pitchFamily="34" charset="0"/>
              </a:rPr>
              <a:t> equation is also discussed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0" y="725864"/>
            <a:ext cx="12118206" cy="6132136"/>
          </a:xfrm>
        </p:spPr>
        <p:txBody>
          <a:bodyPr>
            <a:normAutofit/>
          </a:bodyPr>
          <a:lstStyle/>
          <a:p>
            <a:pPr marL="0" indent="0" algn="just">
              <a:lnSpc>
                <a:spcPct val="170000"/>
              </a:lnSpc>
              <a:buNone/>
            </a:pPr>
            <a:r>
              <a:rPr lang="en-US" sz="1800" dirty="0" smtClean="0">
                <a:latin typeface="Arial" pitchFamily="34" charset="0"/>
                <a:cs typeface="Arial" pitchFamily="34" charset="0"/>
              </a:rPr>
              <a:t>[1]. S., </a:t>
            </a:r>
            <a:r>
              <a:rPr lang="en-US" sz="1800" dirty="0" err="1" smtClean="0">
                <a:latin typeface="Arial" pitchFamily="34" charset="0"/>
                <a:cs typeface="Arial" pitchFamily="34" charset="0"/>
              </a:rPr>
              <a:t>Rajkishore</a:t>
            </a:r>
            <a:r>
              <a:rPr lang="en-US" sz="1800" dirty="0">
                <a:latin typeface="Arial" pitchFamily="34" charset="0"/>
                <a:cs typeface="Arial" pitchFamily="34" charset="0"/>
              </a:rPr>
              <a:t> </a:t>
            </a:r>
            <a:r>
              <a:rPr lang="en-US" sz="1800" dirty="0" smtClean="0">
                <a:latin typeface="Arial" pitchFamily="34" charset="0"/>
                <a:cs typeface="Arial" pitchFamily="34" charset="0"/>
              </a:rPr>
              <a:t>and C., </a:t>
            </a:r>
            <a:r>
              <a:rPr lang="en-US" sz="1800" dirty="0" err="1" smtClean="0">
                <a:latin typeface="Arial" pitchFamily="34" charset="0"/>
                <a:cs typeface="Arial" pitchFamily="34" charset="0"/>
              </a:rPr>
              <a:t>Umesh</a:t>
            </a:r>
            <a:r>
              <a:rPr lang="en-US" sz="1800" dirty="0" smtClean="0">
                <a:latin typeface="Arial" pitchFamily="34" charset="0"/>
                <a:cs typeface="Arial" pitchFamily="34" charset="0"/>
              </a:rPr>
              <a:t>. ‘’Short-term </a:t>
            </a:r>
            <a:r>
              <a:rPr lang="en-US" sz="1800" dirty="0">
                <a:latin typeface="Arial" pitchFamily="34" charset="0"/>
                <a:cs typeface="Arial" pitchFamily="34" charset="0"/>
              </a:rPr>
              <a:t>hydrothermal scheduling using grey wolf optimization </a:t>
            </a:r>
            <a:r>
              <a:rPr lang="en-US" sz="1800" dirty="0" smtClean="0">
                <a:latin typeface="Arial" pitchFamily="34" charset="0"/>
                <a:cs typeface="Arial" pitchFamily="34" charset="0"/>
              </a:rPr>
              <a:t>algorithm</a:t>
            </a:r>
            <a:r>
              <a:rPr lang="pt-BR" sz="1800" dirty="0" smtClean="0">
                <a:latin typeface="Arial" pitchFamily="34" charset="0"/>
                <a:cs typeface="Arial" pitchFamily="34" charset="0"/>
              </a:rPr>
              <a:t>m</a:t>
            </a:r>
            <a:r>
              <a:rPr lang="pt-BR" sz="1800" dirty="0">
                <a:latin typeface="Arial" pitchFamily="34" charset="0"/>
                <a:cs typeface="Arial" pitchFamily="34" charset="0"/>
              </a:rPr>
              <a:t>’’. Elsvier:Electric Power Systems Research. </a:t>
            </a:r>
            <a:r>
              <a:rPr lang="pt-BR" sz="1800" dirty="0" smtClean="0">
                <a:latin typeface="Arial" pitchFamily="34" charset="0"/>
                <a:cs typeface="Arial" pitchFamily="34" charset="0"/>
              </a:rPr>
              <a:t>V.225</a:t>
            </a:r>
            <a:r>
              <a:rPr lang="pt-BR" sz="1800" dirty="0">
                <a:latin typeface="Arial" pitchFamily="34" charset="0"/>
                <a:cs typeface="Arial" pitchFamily="34" charset="0"/>
              </a:rPr>
              <a:t>, (2023), 109867. https://doi.org/10.1016/j.epsr.2023.109867</a:t>
            </a:r>
            <a:endParaRPr lang="en-US" sz="1800" dirty="0" smtClean="0">
              <a:latin typeface="Arial" pitchFamily="34" charset="0"/>
              <a:cs typeface="Arial" pitchFamily="34" charset="0"/>
            </a:endParaRPr>
          </a:p>
          <a:p>
            <a:pPr marL="0" indent="0" algn="just">
              <a:lnSpc>
                <a:spcPct val="170000"/>
              </a:lnSpc>
              <a:buNone/>
            </a:pPr>
            <a:r>
              <a:rPr lang="en-US" sz="1800" dirty="0" smtClean="0">
                <a:latin typeface="Arial" pitchFamily="34" charset="0"/>
                <a:cs typeface="Arial" pitchFamily="34" charset="0"/>
              </a:rPr>
              <a:t>[2</a:t>
            </a:r>
            <a:r>
              <a:rPr lang="en-US" sz="1800" dirty="0">
                <a:latin typeface="Arial" pitchFamily="34" charset="0"/>
                <a:cs typeface="Arial" pitchFamily="34" charset="0"/>
              </a:rPr>
              <a:t>]. 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Helseth</a:t>
            </a:r>
            <a:r>
              <a:rPr lang="en-US" sz="1800" dirty="0">
                <a:latin typeface="Arial" pitchFamily="34" charset="0"/>
                <a:cs typeface="Arial" pitchFamily="34" charset="0"/>
              </a:rPr>
              <a:t> </a:t>
            </a:r>
            <a:r>
              <a:rPr lang="en-US" sz="1800" dirty="0" smtClean="0">
                <a:latin typeface="Arial" pitchFamily="34" charset="0"/>
                <a:cs typeface="Arial" pitchFamily="34" charset="0"/>
              </a:rPr>
              <a:t>and G., </a:t>
            </a:r>
            <a:r>
              <a:rPr lang="en-US" sz="1800" dirty="0" err="1" smtClean="0">
                <a:latin typeface="Arial" pitchFamily="34" charset="0"/>
                <a:cs typeface="Arial" pitchFamily="34" charset="0"/>
              </a:rPr>
              <a:t>Warland</a:t>
            </a:r>
            <a:r>
              <a:rPr lang="en-US" sz="1800" dirty="0" smtClean="0">
                <a:latin typeface="Arial" pitchFamily="34" charset="0"/>
                <a:cs typeface="Arial" pitchFamily="34" charset="0"/>
              </a:rPr>
              <a:t>. ‘’Long-term </a:t>
            </a:r>
            <a:r>
              <a:rPr lang="en-US" sz="1800" dirty="0">
                <a:latin typeface="Arial" pitchFamily="34" charset="0"/>
                <a:cs typeface="Arial" pitchFamily="34" charset="0"/>
              </a:rPr>
              <a:t>scheduling of hydro-thermal power </a:t>
            </a:r>
            <a:r>
              <a:rPr lang="en-US" sz="1800" dirty="0" smtClean="0">
                <a:latin typeface="Arial" pitchFamily="34" charset="0"/>
                <a:cs typeface="Arial" pitchFamily="34" charset="0"/>
              </a:rPr>
              <a:t>systems using </a:t>
            </a:r>
            <a:r>
              <a:rPr lang="en-US" sz="1800" dirty="0">
                <a:latin typeface="Arial" pitchFamily="34" charset="0"/>
                <a:cs typeface="Arial" pitchFamily="34" charset="0"/>
              </a:rPr>
              <a:t>scenario </a:t>
            </a:r>
            <a:r>
              <a:rPr lang="en-US" sz="1800" dirty="0" smtClean="0">
                <a:latin typeface="Arial" pitchFamily="34" charset="0"/>
                <a:cs typeface="Arial" pitchFamily="34" charset="0"/>
              </a:rPr>
              <a:t>fans’’</a:t>
            </a:r>
            <a:r>
              <a:rPr lang="fr-FR" sz="1800" dirty="0">
                <a:latin typeface="Arial" pitchFamily="34" charset="0"/>
                <a:cs typeface="Arial" pitchFamily="34" charset="0"/>
              </a:rPr>
              <a:t>. </a:t>
            </a:r>
            <a:r>
              <a:rPr lang="fr-FR" sz="1800" dirty="0" err="1">
                <a:latin typeface="Arial" pitchFamily="34" charset="0"/>
                <a:cs typeface="Arial" pitchFamily="34" charset="0"/>
              </a:rPr>
              <a:t>Energy</a:t>
            </a:r>
            <a:r>
              <a:rPr lang="fr-FR" sz="1800" dirty="0">
                <a:latin typeface="Arial" pitchFamily="34" charset="0"/>
                <a:cs typeface="Arial" pitchFamily="34" charset="0"/>
              </a:rPr>
              <a:t> </a:t>
            </a:r>
            <a:r>
              <a:rPr lang="fr-FR" sz="1800" dirty="0" err="1" smtClean="0">
                <a:latin typeface="Arial" pitchFamily="34" charset="0"/>
                <a:cs typeface="Arial" pitchFamily="34" charset="0"/>
              </a:rPr>
              <a:t>Syst</a:t>
            </a:r>
            <a:r>
              <a:rPr lang="fr-FR" sz="1800" dirty="0" smtClean="0">
                <a:latin typeface="Arial" pitchFamily="34" charset="0"/>
                <a:cs typeface="Arial" pitchFamily="34" charset="0"/>
              </a:rPr>
              <a:t>. V.1(210), pp.: 377–391</a:t>
            </a:r>
            <a:r>
              <a:rPr lang="fr-FR" sz="1800" dirty="0">
                <a:latin typeface="Arial" pitchFamily="34" charset="0"/>
                <a:cs typeface="Arial" pitchFamily="34" charset="0"/>
              </a:rPr>
              <a:t>. https</a:t>
            </a:r>
            <a:r>
              <a:rPr lang="fr-FR" sz="1800" dirty="0" smtClean="0">
                <a:latin typeface="Arial" pitchFamily="34" charset="0"/>
                <a:cs typeface="Arial" pitchFamily="34" charset="0"/>
              </a:rPr>
              <a:t>://doi.0rg/10.1007/s12667-010-0020-7</a:t>
            </a:r>
          </a:p>
          <a:p>
            <a:pPr marL="0" indent="0" algn="just">
              <a:lnSpc>
                <a:spcPct val="170000"/>
              </a:lnSpc>
              <a:buNone/>
            </a:pPr>
            <a:r>
              <a:rPr lang="fr-FR" sz="1800" dirty="0" smtClean="0">
                <a:latin typeface="Arial" pitchFamily="34" charset="0"/>
                <a:cs typeface="Arial" pitchFamily="34" charset="0"/>
              </a:rPr>
              <a:t>[3</a:t>
            </a:r>
            <a:r>
              <a:rPr lang="fr-FR" sz="1800" dirty="0">
                <a:latin typeface="Arial" pitchFamily="34" charset="0"/>
                <a:cs typeface="Arial" pitchFamily="34" charset="0"/>
              </a:rPr>
              <a:t>]. </a:t>
            </a:r>
            <a:r>
              <a:rPr lang="pt-BR" sz="1800" dirty="0" smtClean="0">
                <a:latin typeface="Arial" pitchFamily="34" charset="0"/>
                <a:cs typeface="Arial" pitchFamily="34" charset="0"/>
              </a:rPr>
              <a:t>M., Kounalakis and P., Theodorou. ‘’</a:t>
            </a:r>
            <a:r>
              <a:rPr lang="en-US" sz="1800" dirty="0" smtClean="0">
                <a:latin typeface="Arial" pitchFamily="34" charset="0"/>
                <a:cs typeface="Arial" pitchFamily="34" charset="0"/>
              </a:rPr>
              <a:t>A </a:t>
            </a:r>
            <a:r>
              <a:rPr lang="en-US" sz="1800" dirty="0">
                <a:latin typeface="Arial" pitchFamily="34" charset="0"/>
                <a:cs typeface="Arial" pitchFamily="34" charset="0"/>
              </a:rPr>
              <a:t>hydrothermal coordination model for electricity markets: theory and practice in the case of the Greek electricity market regulatory </a:t>
            </a:r>
            <a:r>
              <a:rPr lang="en-US" sz="1800" dirty="0" smtClean="0">
                <a:latin typeface="Arial" pitchFamily="34" charset="0"/>
                <a:cs typeface="Arial" pitchFamily="34" charset="0"/>
              </a:rPr>
              <a:t>framework’’</a:t>
            </a:r>
            <a:r>
              <a:rPr lang="fr-FR" sz="1800" dirty="0" smtClean="0">
                <a:latin typeface="Arial" pitchFamily="34" charset="0"/>
                <a:cs typeface="Arial" pitchFamily="34" charset="0"/>
              </a:rPr>
              <a:t>. Elsevier: </a:t>
            </a:r>
            <a:r>
              <a:rPr lang="en-US" sz="1800" dirty="0">
                <a:latin typeface="Arial" pitchFamily="34" charset="0"/>
                <a:cs typeface="Arial" pitchFamily="34" charset="0"/>
              </a:rPr>
              <a:t>Sustainable Energy Technologies and </a:t>
            </a:r>
            <a:r>
              <a:rPr lang="en-US" sz="1800" dirty="0" smtClean="0">
                <a:latin typeface="Arial" pitchFamily="34" charset="0"/>
                <a:cs typeface="Arial" pitchFamily="34" charset="0"/>
              </a:rPr>
              <a:t>Assessments.</a:t>
            </a:r>
            <a:r>
              <a:rPr lang="fr-FR" sz="1800" dirty="0">
                <a:latin typeface="Arial" pitchFamily="34" charset="0"/>
                <a:cs typeface="Arial" pitchFamily="34" charset="0"/>
              </a:rPr>
              <a:t> </a:t>
            </a:r>
            <a:r>
              <a:rPr lang="fr-FR" sz="1800" dirty="0" smtClean="0">
                <a:latin typeface="Arial" pitchFamily="34" charset="0"/>
                <a:cs typeface="Arial" pitchFamily="34" charset="0"/>
              </a:rPr>
              <a:t>V.34(2019). Pp:77-86</a:t>
            </a:r>
            <a:r>
              <a:rPr lang="fr-FR" sz="1800" dirty="0">
                <a:latin typeface="Arial" pitchFamily="34" charset="0"/>
                <a:cs typeface="Arial" pitchFamily="34" charset="0"/>
              </a:rPr>
              <a:t>. https://doi.org/10.1016/j.seta.2019.04.012</a:t>
            </a:r>
            <a:endParaRPr lang="fr-FR" sz="1800" dirty="0" smtClean="0">
              <a:latin typeface="Arial" pitchFamily="34" charset="0"/>
              <a:cs typeface="Arial" pitchFamily="34" charset="0"/>
            </a:endParaRPr>
          </a:p>
          <a:p>
            <a:pPr marL="0" indent="0" algn="just">
              <a:lnSpc>
                <a:spcPct val="170000"/>
              </a:lnSpc>
              <a:buNone/>
            </a:pPr>
            <a:r>
              <a:rPr lang="fr-FR" sz="1800" dirty="0" smtClean="0">
                <a:latin typeface="Arial" pitchFamily="34" charset="0"/>
                <a:cs typeface="Arial" pitchFamily="34" charset="0"/>
              </a:rPr>
              <a:t>[4].</a:t>
            </a:r>
            <a:r>
              <a:rPr lang="pt-BR" sz="1800" dirty="0">
                <a:latin typeface="Arial" pitchFamily="34" charset="0"/>
                <a:cs typeface="Arial" pitchFamily="34" charset="0"/>
              </a:rPr>
              <a:t> P. Mundotiya </a:t>
            </a:r>
            <a:r>
              <a:rPr lang="pt-BR" sz="1800" dirty="0" smtClean="0">
                <a:latin typeface="Arial" pitchFamily="34" charset="0"/>
                <a:cs typeface="Arial" pitchFamily="34" charset="0"/>
              </a:rPr>
              <a:t>and et </a:t>
            </a:r>
            <a:r>
              <a:rPr lang="pt-BR" sz="1800" dirty="0">
                <a:latin typeface="Arial" pitchFamily="34" charset="0"/>
                <a:cs typeface="Arial" pitchFamily="34" charset="0"/>
              </a:rPr>
              <a:t>al., "A Novel Hybrid Approach for Hydrothermal Scheduling Using Mathematical and Metaheuristic Search Methods,"  </a:t>
            </a:r>
            <a:r>
              <a:rPr lang="pt-BR" sz="1800" dirty="0" smtClean="0">
                <a:latin typeface="Arial" pitchFamily="34" charset="0"/>
                <a:cs typeface="Arial" pitchFamily="34" charset="0"/>
              </a:rPr>
              <a:t>IEEE </a:t>
            </a:r>
            <a:r>
              <a:rPr lang="pt-BR" sz="1800" dirty="0">
                <a:latin typeface="Arial" pitchFamily="34" charset="0"/>
                <a:cs typeface="Arial" pitchFamily="34" charset="0"/>
              </a:rPr>
              <a:t>Access, </a:t>
            </a:r>
            <a:r>
              <a:rPr lang="pt-BR" sz="1800" dirty="0" smtClean="0">
                <a:latin typeface="Arial" pitchFamily="34" charset="0"/>
                <a:cs typeface="Arial" pitchFamily="34" charset="0"/>
              </a:rPr>
              <a:t>V.12,2024.  </a:t>
            </a:r>
            <a:r>
              <a:rPr lang="pt-BR" sz="1800" dirty="0">
                <a:latin typeface="Arial" pitchFamily="34" charset="0"/>
                <a:cs typeface="Arial" pitchFamily="34" charset="0"/>
              </a:rPr>
              <a:t>pp. </a:t>
            </a:r>
            <a:r>
              <a:rPr lang="pt-BR" sz="1800" dirty="0" smtClean="0">
                <a:latin typeface="Arial" pitchFamily="34" charset="0"/>
                <a:cs typeface="Arial" pitchFamily="34" charset="0"/>
              </a:rPr>
              <a:t>22420-22432. doi</a:t>
            </a:r>
            <a:r>
              <a:rPr lang="pt-BR" sz="1800" dirty="0">
                <a:latin typeface="Arial" pitchFamily="34" charset="0"/>
                <a:cs typeface="Arial" pitchFamily="34" charset="0"/>
              </a:rPr>
              <a:t>: 10.1109/ACCESS.2024.3364099. </a:t>
            </a:r>
            <a:endParaRPr lang="en-US" sz="1800" dirty="0" smtClean="0">
              <a:latin typeface="Arial" pitchFamily="34" charset="0"/>
              <a:cs typeface="Arial" pitchFamily="34" charset="0"/>
            </a:endParaRPr>
          </a:p>
          <a:p>
            <a:pPr marL="0" indent="0" algn="just">
              <a:lnSpc>
                <a:spcPct val="170000"/>
              </a:lnSpc>
              <a:buNone/>
            </a:pPr>
            <a:endParaRPr lang="en-US" sz="16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dirty="0"/>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34</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6004</TotalTime>
  <Words>3338</Words>
  <Application>Microsoft Office PowerPoint</Application>
  <PresentationFormat>Custom</PresentationFormat>
  <Paragraphs>300</Paragraphs>
  <Slides>34</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36" baseType="lpstr">
      <vt:lpstr>Office 테마</vt:lpstr>
      <vt:lpstr>Equation</vt:lpstr>
      <vt:lpstr>Power Systems Operation and Control</vt:lpstr>
      <vt:lpstr>Content </vt:lpstr>
      <vt:lpstr>1. Introduction </vt:lpstr>
      <vt:lpstr>Introduction                                                 Cont.…</vt:lpstr>
      <vt:lpstr>Introduction                                                 Cont.…</vt:lpstr>
      <vt:lpstr>Introduction                                               Cont.…</vt:lpstr>
      <vt:lpstr>2. Importance of Hydrothermal Unit</vt:lpstr>
      <vt:lpstr>Importance                                                      Cont.…..</vt:lpstr>
      <vt:lpstr>Importance                                                      Cont.…..</vt:lpstr>
      <vt:lpstr>Importance                                                      Cont.…..</vt:lpstr>
      <vt:lpstr>3. Short and Long-Term  Hydrothermal scheduling </vt:lpstr>
      <vt:lpstr>Short and Long-Term                                     Cont.….</vt:lpstr>
      <vt:lpstr>Short and Long-Term                                     Cont.….</vt:lpstr>
      <vt:lpstr>Short and Long-Term                                     Cont.….</vt:lpstr>
      <vt:lpstr>Short and Long-Term                                     Cont.….</vt:lpstr>
      <vt:lpstr>Short and Long-Term                                     Cont.….</vt:lpstr>
      <vt:lpstr>4. Mathematical modeling for Hydro-thermal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Solution Techniques for Hydrothermal scheduling  </vt:lpstr>
      <vt:lpstr>Solution Technique                                          Cont.….</vt:lpstr>
      <vt:lpstr>Solution Technique                                          Cont.….</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433</cp:revision>
  <dcterms:created xsi:type="dcterms:W3CDTF">2021-04-29T04:21:21Z</dcterms:created>
  <dcterms:modified xsi:type="dcterms:W3CDTF">2024-10-13T15:56:19Z</dcterms:modified>
</cp:coreProperties>
</file>