
<file path=[Content_Types].xml><?xml version="1.0" encoding="utf-8"?>
<Types xmlns="http://schemas.openxmlformats.org/package/2006/content-types">
  <Default Extension="png" ContentType="image/png"/>
  <Default Extension="bin" ContentType="application/vnd.openxmlformats-officedocument.oleObject"/>
  <Default Extension="svg" ContentType="image/svg+xml"/>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handoutMasterIdLst>
    <p:handoutMasterId r:id="rId44"/>
  </p:handoutMasterIdLst>
  <p:sldIdLst>
    <p:sldId id="282" r:id="rId2"/>
    <p:sldId id="363" r:id="rId3"/>
    <p:sldId id="673" r:id="rId4"/>
    <p:sldId id="674" r:id="rId5"/>
    <p:sldId id="675" r:id="rId6"/>
    <p:sldId id="676" r:id="rId7"/>
    <p:sldId id="678" r:id="rId8"/>
    <p:sldId id="681" r:id="rId9"/>
    <p:sldId id="704" r:id="rId10"/>
    <p:sldId id="703" r:id="rId11"/>
    <p:sldId id="705" r:id="rId12"/>
    <p:sldId id="706" r:id="rId13"/>
    <p:sldId id="682" r:id="rId14"/>
    <p:sldId id="707" r:id="rId15"/>
    <p:sldId id="708" r:id="rId16"/>
    <p:sldId id="709" r:id="rId17"/>
    <p:sldId id="710" r:id="rId18"/>
    <p:sldId id="683" r:id="rId19"/>
    <p:sldId id="711" r:id="rId20"/>
    <p:sldId id="712" r:id="rId21"/>
    <p:sldId id="697" r:id="rId22"/>
    <p:sldId id="698" r:id="rId23"/>
    <p:sldId id="699" r:id="rId24"/>
    <p:sldId id="700" r:id="rId25"/>
    <p:sldId id="701" r:id="rId26"/>
    <p:sldId id="684" r:id="rId27"/>
    <p:sldId id="685" r:id="rId28"/>
    <p:sldId id="686" r:id="rId29"/>
    <p:sldId id="687" r:id="rId30"/>
    <p:sldId id="688" r:id="rId31"/>
    <p:sldId id="689" r:id="rId32"/>
    <p:sldId id="690" r:id="rId33"/>
    <p:sldId id="691" r:id="rId34"/>
    <p:sldId id="692" r:id="rId35"/>
    <p:sldId id="693" r:id="rId36"/>
    <p:sldId id="694" r:id="rId37"/>
    <p:sldId id="695" r:id="rId38"/>
    <p:sldId id="696" r:id="rId39"/>
    <p:sldId id="443" r:id="rId40"/>
    <p:sldId id="442" r:id="rId41"/>
    <p:sldId id="317" r:id="rId42"/>
  </p:sldIdLst>
  <p:sldSz cx="12192000" cy="6858000"/>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7ECF1"/>
    <a:srgbClr val="29455F"/>
    <a:srgbClr val="2F333E"/>
    <a:srgbClr val="585C65"/>
    <a:srgbClr val="D9E1E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34587" autoAdjust="0"/>
    <p:restoredTop sz="86378" autoAdjust="0"/>
  </p:normalViewPr>
  <p:slideViewPr>
    <p:cSldViewPr snapToGrid="0">
      <p:cViewPr>
        <p:scale>
          <a:sx n="75" d="100"/>
          <a:sy n="75" d="100"/>
        </p:scale>
        <p:origin x="-1873" y="-456"/>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99" d="100"/>
          <a:sy n="99" d="100"/>
        </p:scale>
        <p:origin x="3810"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0.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1.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2.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3.wmf"/></Relationships>
</file>

<file path=ppt/drawings/_rels/vmlDrawing5.vml.rels><?xml version="1.0" encoding="UTF-8" standalone="yes"?>
<Relationships xmlns="http://schemas.openxmlformats.org/package/2006/relationships"><Relationship Id="rId2" Type="http://schemas.openxmlformats.org/officeDocument/2006/relationships/image" Target="../media/image15.wmf"/><Relationship Id="rId1" Type="http://schemas.openxmlformats.org/officeDocument/2006/relationships/image" Target="../media/image14.wmf"/></Relationships>
</file>

<file path=ppt/drawings/_rels/vmlDrawing6.vml.rels><?xml version="1.0" encoding="UTF-8" standalone="yes"?>
<Relationships xmlns="http://schemas.openxmlformats.org/package/2006/relationships"><Relationship Id="rId2" Type="http://schemas.openxmlformats.org/officeDocument/2006/relationships/image" Target="../media/image17.wmf"/><Relationship Id="rId1" Type="http://schemas.openxmlformats.org/officeDocument/2006/relationships/image" Target="../media/image16.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8.wmf"/></Relationships>
</file>

<file path=ppt/drawings/_rels/vmlDrawing8.vml.rels><?xml version="1.0" encoding="UTF-8" standalone="yes"?>
<Relationships xmlns="http://schemas.openxmlformats.org/package/2006/relationships"><Relationship Id="rId2" Type="http://schemas.openxmlformats.org/officeDocument/2006/relationships/image" Target="../media/image20.wmf"/><Relationship Id="rId1" Type="http://schemas.openxmlformats.org/officeDocument/2006/relationships/image" Target="../media/image19.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21.wmf"/></Relationships>
</file>

<file path=ppt/drawings/_rels/vmlDrawing10.vml.rels><?xml version="1.0" encoding="UTF-8" standalone="yes"?>
<Relationships xmlns="http://schemas.openxmlformats.org/package/2006/relationships"><Relationship Id="rId2" Type="http://schemas.openxmlformats.org/officeDocument/2006/relationships/image" Target="../media/image23.wmf"/><Relationship Id="rId1" Type="http://schemas.openxmlformats.org/officeDocument/2006/relationships/image" Target="../media/image22.wmf"/></Relationships>
</file>

<file path=ppt/drawings/_rels/vmlDrawing11.vml.rels><?xml version="1.0" encoding="UTF-8" standalone="yes"?>
<Relationships xmlns="http://schemas.openxmlformats.org/package/2006/relationships"><Relationship Id="rId2" Type="http://schemas.openxmlformats.org/officeDocument/2006/relationships/image" Target="../media/image25.wmf"/><Relationship Id="rId1" Type="http://schemas.openxmlformats.org/officeDocument/2006/relationships/image" Target="../media/image24.wmf"/></Relationships>
</file>

<file path=ppt/drawings/_rels/vmlDrawing12.vml.rels><?xml version="1.0" encoding="UTF-8" standalone="yes"?>
<Relationships xmlns="http://schemas.openxmlformats.org/package/2006/relationships"><Relationship Id="rId2" Type="http://schemas.openxmlformats.org/officeDocument/2006/relationships/image" Target="../media/image27.wmf"/><Relationship Id="rId1" Type="http://schemas.openxmlformats.org/officeDocument/2006/relationships/image" Target="../media/image26.wmf"/></Relationships>
</file>

<file path=ppt/drawings/_rels/vmlDrawing13.vml.rels><?xml version="1.0" encoding="UTF-8" standalone="yes"?>
<Relationships xmlns="http://schemas.openxmlformats.org/package/2006/relationships"><Relationship Id="rId3" Type="http://schemas.openxmlformats.org/officeDocument/2006/relationships/image" Target="../media/image30.wmf"/><Relationship Id="rId2" Type="http://schemas.openxmlformats.org/officeDocument/2006/relationships/image" Target="../media/image29.wmf"/><Relationship Id="rId1" Type="http://schemas.openxmlformats.org/officeDocument/2006/relationships/image" Target="../media/image28.wmf"/></Relationships>
</file>

<file path=ppt/drawings/_rels/vmlDrawing14.vml.rels><?xml version="1.0" encoding="UTF-8" standalone="yes"?>
<Relationships xmlns="http://schemas.openxmlformats.org/package/2006/relationships"><Relationship Id="rId3" Type="http://schemas.openxmlformats.org/officeDocument/2006/relationships/image" Target="../media/image33.wmf"/><Relationship Id="rId2" Type="http://schemas.openxmlformats.org/officeDocument/2006/relationships/image" Target="../media/image32.wmf"/><Relationship Id="rId1" Type="http://schemas.openxmlformats.org/officeDocument/2006/relationships/image" Target="../media/image31.wmf"/><Relationship Id="rId5" Type="http://schemas.openxmlformats.org/officeDocument/2006/relationships/image" Target="../media/image35.wmf"/><Relationship Id="rId4" Type="http://schemas.openxmlformats.org/officeDocument/2006/relationships/image" Target="../media/image34.wmf"/></Relationships>
</file>

<file path=ppt/drawings/_rels/vmlDrawing15.vml.rels><?xml version="1.0" encoding="UTF-8" standalone="yes"?>
<Relationships xmlns="http://schemas.openxmlformats.org/package/2006/relationships"><Relationship Id="rId3" Type="http://schemas.openxmlformats.org/officeDocument/2006/relationships/image" Target="../media/image38.wmf"/><Relationship Id="rId2" Type="http://schemas.openxmlformats.org/officeDocument/2006/relationships/image" Target="../media/image37.wmf"/><Relationship Id="rId1" Type="http://schemas.openxmlformats.org/officeDocument/2006/relationships/image" Target="../media/image36.wmf"/><Relationship Id="rId4" Type="http://schemas.openxmlformats.org/officeDocument/2006/relationships/image" Target="../media/image39.wmf"/></Relationships>
</file>

<file path=ppt/drawings/_rels/vmlDrawing16.vml.rels><?xml version="1.0" encoding="UTF-8" standalone="yes"?>
<Relationships xmlns="http://schemas.openxmlformats.org/package/2006/relationships"><Relationship Id="rId2" Type="http://schemas.openxmlformats.org/officeDocument/2006/relationships/image" Target="../media/image41.wmf"/><Relationship Id="rId1" Type="http://schemas.openxmlformats.org/officeDocument/2006/relationships/image" Target="../media/image40.wmf"/></Relationships>
</file>

<file path=ppt/drawings/_rels/vmlDrawing17.vml.rels><?xml version="1.0" encoding="UTF-8" standalone="yes"?>
<Relationships xmlns="http://schemas.openxmlformats.org/package/2006/relationships"><Relationship Id="rId1" Type="http://schemas.openxmlformats.org/officeDocument/2006/relationships/image" Target="../media/image42.wmf"/></Relationships>
</file>

<file path=ppt/drawings/_rels/vmlDrawing18.vml.rels><?xml version="1.0" encoding="UTF-8" standalone="yes"?>
<Relationships xmlns="http://schemas.openxmlformats.org/package/2006/relationships"><Relationship Id="rId3" Type="http://schemas.openxmlformats.org/officeDocument/2006/relationships/image" Target="../media/image45.wmf"/><Relationship Id="rId2" Type="http://schemas.openxmlformats.org/officeDocument/2006/relationships/image" Target="../media/image44.wmf"/><Relationship Id="rId1" Type="http://schemas.openxmlformats.org/officeDocument/2006/relationships/image" Target="../media/image43.wmf"/></Relationships>
</file>

<file path=ppt/drawings/_rels/vmlDrawing19.vml.rels><?xml version="1.0" encoding="UTF-8" standalone="yes"?>
<Relationships xmlns="http://schemas.openxmlformats.org/package/2006/relationships"><Relationship Id="rId3" Type="http://schemas.openxmlformats.org/officeDocument/2006/relationships/image" Target="../media/image48.wmf"/><Relationship Id="rId2" Type="http://schemas.openxmlformats.org/officeDocument/2006/relationships/image" Target="../media/image47.wmf"/><Relationship Id="rId1" Type="http://schemas.openxmlformats.org/officeDocument/2006/relationships/image" Target="../media/image46.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a:extLst>
              <a:ext uri="{FF2B5EF4-FFF2-40B4-BE49-F238E27FC236}">
                <a16:creationId xmlns="" xmlns:a16="http://schemas.microsoft.com/office/drawing/2014/main" id="{1FA06A38-C37F-4568-A048-47EECB9A14E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ko-KR" altLang="en-US"/>
          </a:p>
        </p:txBody>
      </p:sp>
      <p:sp>
        <p:nvSpPr>
          <p:cNvPr id="3" name="날짜 개체 틀 2">
            <a:extLst>
              <a:ext uri="{FF2B5EF4-FFF2-40B4-BE49-F238E27FC236}">
                <a16:creationId xmlns="" xmlns:a16="http://schemas.microsoft.com/office/drawing/2014/main" id="{752D2E05-4CF1-4BCC-9766-ECC4888F3EF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C0BD674-518E-4782-9092-813744A91FEA}" type="datetimeFigureOut">
              <a:rPr lang="ko-KR" altLang="en-US" smtClean="0"/>
              <a:t>2024-10-27</a:t>
            </a:fld>
            <a:endParaRPr lang="ko-KR" altLang="en-US"/>
          </a:p>
        </p:txBody>
      </p:sp>
      <p:sp>
        <p:nvSpPr>
          <p:cNvPr id="4" name="바닥글 개체 틀 3">
            <a:extLst>
              <a:ext uri="{FF2B5EF4-FFF2-40B4-BE49-F238E27FC236}">
                <a16:creationId xmlns="" xmlns:a16="http://schemas.microsoft.com/office/drawing/2014/main" id="{C551118D-489C-4243-BEFA-9A1FB90A45B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ko-KR" altLang="en-US"/>
          </a:p>
        </p:txBody>
      </p:sp>
      <p:sp>
        <p:nvSpPr>
          <p:cNvPr id="5" name="슬라이드 번호 개체 틀 4">
            <a:extLst>
              <a:ext uri="{FF2B5EF4-FFF2-40B4-BE49-F238E27FC236}">
                <a16:creationId xmlns="" xmlns:a16="http://schemas.microsoft.com/office/drawing/2014/main" id="{32BA7DCD-C975-460D-BFAB-67A58038289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FDB4EAB-417F-45EB-9B7D-11919795AFEA}" type="slidenum">
              <a:rPr lang="ko-KR" altLang="en-US" smtClean="0"/>
              <a:t>‹#›</a:t>
            </a:fld>
            <a:endParaRPr lang="ko-KR" altLang="en-US"/>
          </a:p>
        </p:txBody>
      </p:sp>
    </p:spTree>
    <p:extLst>
      <p:ext uri="{BB962C8B-B14F-4D97-AF65-F5344CB8AC3E}">
        <p14:creationId xmlns:p14="http://schemas.microsoft.com/office/powerpoint/2010/main" val="10076720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51D5277-1C88-45E0-8B58-18FDF1DF2317}" type="datetimeFigureOut">
              <a:rPr lang="en-US" smtClean="0"/>
              <a:t>10/27/2024</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020840C-0D3C-4014-BD18-AB395A5B5CA2}" type="slidenum">
              <a:rPr lang="en-US" smtClean="0"/>
              <a:t>‹#›</a:t>
            </a:fld>
            <a:endParaRPr lang="en-US"/>
          </a:p>
        </p:txBody>
      </p:sp>
    </p:spTree>
    <p:extLst>
      <p:ext uri="{BB962C8B-B14F-4D97-AF65-F5344CB8AC3E}">
        <p14:creationId xmlns:p14="http://schemas.microsoft.com/office/powerpoint/2010/main" val="18016277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020840C-0D3C-4014-BD18-AB395A5B5CA2}" type="slidenum">
              <a:rPr lang="en-US" smtClean="0"/>
              <a:t>1</a:t>
            </a:fld>
            <a:endParaRPr lang="en-US"/>
          </a:p>
        </p:txBody>
      </p:sp>
    </p:spTree>
    <p:extLst>
      <p:ext uri="{BB962C8B-B14F-4D97-AF65-F5344CB8AC3E}">
        <p14:creationId xmlns:p14="http://schemas.microsoft.com/office/powerpoint/2010/main" val="40554187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54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p>
        </p:txBody>
      </p:sp>
      <p:sp>
        <p:nvSpPr>
          <p:cNvPr id="1454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fld id="{48B8784A-F2B7-4F77-837D-D8AF77AD3842}" type="slidenum">
              <a:rPr lang="en-GB" altLang="en-US">
                <a:latin typeface="Calibri" pitchFamily="34" charset="0"/>
              </a:rPr>
              <a:pPr/>
              <a:t>37</a:t>
            </a:fld>
            <a:endParaRPr lang="en-GB" altLang="en-US">
              <a:latin typeface="Calibri"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64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p>
        </p:txBody>
      </p:sp>
      <p:sp>
        <p:nvSpPr>
          <p:cNvPr id="1464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fld id="{8CDF5985-45FD-4FE3-B30F-DE9730DD473F}" type="slidenum">
              <a:rPr lang="en-GB" altLang="en-US">
                <a:latin typeface="Calibri" pitchFamily="34" charset="0"/>
              </a:rPr>
              <a:pPr/>
              <a:t>38</a:t>
            </a:fld>
            <a:endParaRPr lang="en-GB" altLang="en-US">
              <a:latin typeface="Calibri"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Master" Target="../slideMasters/slideMaster1.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2.sv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6.svg"/><Relationship Id="rId7" Type="http://schemas.openxmlformats.org/officeDocument/2006/relationships/image" Target="../media/image2.sv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4.svg"/><Relationship Id="rId4" Type="http://schemas.openxmlformats.org/officeDocument/2006/relationships/image" Target="../media/image8.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표지">
    <p:spTree>
      <p:nvGrpSpPr>
        <p:cNvPr id="1" name=""/>
        <p:cNvGrpSpPr/>
        <p:nvPr/>
      </p:nvGrpSpPr>
      <p:grpSpPr>
        <a:xfrm>
          <a:off x="0" y="0"/>
          <a:ext cx="0" cy="0"/>
          <a:chOff x="0" y="0"/>
          <a:chExt cx="0" cy="0"/>
        </a:xfrm>
      </p:grpSpPr>
      <p:pic>
        <p:nvPicPr>
          <p:cNvPr id="20" name="우측이미지">
            <a:extLst>
              <a:ext uri="{FF2B5EF4-FFF2-40B4-BE49-F238E27FC236}">
                <a16:creationId xmlns="" xmlns:a16="http://schemas.microsoft.com/office/drawing/2014/main" id="{7A334113-2019-4F08-BFDD-FAA6F78B7BDB}"/>
              </a:ext>
            </a:extLst>
          </p:cNvPr>
          <p:cNvPicPr>
            <a:picLocks noChangeAspect="1"/>
          </p:cNvPicPr>
          <p:nvPr userDrawn="1"/>
        </p:nvPicPr>
        <p:blipFill>
          <a:blip r:embed="rId2">
            <a:extLst>
              <a:ext uri="{96DAC541-7B7A-43D3-8B79-37D633B846F1}">
                <asvg:svgBlip xmlns="" xmlns:asvg="http://schemas.microsoft.com/office/drawing/2016/SVG/main" r:embed="rId3"/>
              </a:ext>
            </a:extLst>
          </a:blip>
          <a:stretch>
            <a:fillRect/>
          </a:stretch>
        </p:blipFill>
        <p:spPr>
          <a:xfrm rot="21105531">
            <a:off x="6020907" y="1345035"/>
            <a:ext cx="7004124" cy="5805700"/>
          </a:xfrm>
          <a:prstGeom prst="rect">
            <a:avLst/>
          </a:prstGeom>
        </p:spPr>
      </p:pic>
      <p:sp>
        <p:nvSpPr>
          <p:cNvPr id="21" name="자유형: 도형 20">
            <a:extLst>
              <a:ext uri="{FF2B5EF4-FFF2-40B4-BE49-F238E27FC236}">
                <a16:creationId xmlns="" xmlns:a16="http://schemas.microsoft.com/office/drawing/2014/main" id="{9338A8CF-C5A9-4FCB-B078-3773C5473AE2}"/>
              </a:ext>
            </a:extLst>
          </p:cNvPr>
          <p:cNvSpPr/>
          <p:nvPr userDrawn="1"/>
        </p:nvSpPr>
        <p:spPr>
          <a:xfrm>
            <a:off x="5628321" y="1815966"/>
            <a:ext cx="4602078" cy="5042034"/>
          </a:xfrm>
          <a:custGeom>
            <a:avLst/>
            <a:gdLst>
              <a:gd name="connsiteX0" fmla="*/ 0 w 4602079"/>
              <a:gd name="connsiteY0" fmla="*/ 0 h 5410200"/>
              <a:gd name="connsiteX1" fmla="*/ 1241659 w 4602079"/>
              <a:gd name="connsiteY1" fmla="*/ 0 h 5410200"/>
              <a:gd name="connsiteX2" fmla="*/ 4602079 w 4602079"/>
              <a:gd name="connsiteY2" fmla="*/ 5410200 h 5410200"/>
              <a:gd name="connsiteX3" fmla="*/ 3360420 w 4602079"/>
              <a:gd name="connsiteY3" fmla="*/ 5410200 h 5410200"/>
            </a:gdLst>
            <a:ahLst/>
            <a:cxnLst>
              <a:cxn ang="0">
                <a:pos x="connsiteX0" y="connsiteY0"/>
              </a:cxn>
              <a:cxn ang="0">
                <a:pos x="connsiteX1" y="connsiteY1"/>
              </a:cxn>
              <a:cxn ang="0">
                <a:pos x="connsiteX2" y="connsiteY2"/>
              </a:cxn>
              <a:cxn ang="0">
                <a:pos x="connsiteX3" y="connsiteY3"/>
              </a:cxn>
            </a:cxnLst>
            <a:rect l="l" t="t" r="r" b="b"/>
            <a:pathLst>
              <a:path w="4602079" h="5410200">
                <a:moveTo>
                  <a:pt x="0" y="0"/>
                </a:moveTo>
                <a:lnTo>
                  <a:pt x="1241659" y="0"/>
                </a:lnTo>
                <a:lnTo>
                  <a:pt x="4602079" y="5410200"/>
                </a:lnTo>
                <a:lnTo>
                  <a:pt x="3360420" y="5410200"/>
                </a:lnTo>
                <a:close/>
              </a:path>
            </a:pathLst>
          </a:custGeom>
          <a:solidFill>
            <a:srgbClr val="8FCBDC">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22" name="그래픽 18">
            <a:extLst>
              <a:ext uri="{FF2B5EF4-FFF2-40B4-BE49-F238E27FC236}">
                <a16:creationId xmlns="" xmlns:a16="http://schemas.microsoft.com/office/drawing/2014/main" id="{15C35F22-CF5F-4968-A7D2-CA117F0B363E}"/>
              </a:ext>
            </a:extLst>
          </p:cNvPr>
          <p:cNvSpPr/>
          <p:nvPr userDrawn="1"/>
        </p:nvSpPr>
        <p:spPr>
          <a:xfrm>
            <a:off x="0" y="1371827"/>
            <a:ext cx="6067033" cy="5042033"/>
          </a:xfrm>
          <a:custGeom>
            <a:avLst/>
            <a:gdLst>
              <a:gd name="connsiteX0" fmla="*/ 6067034 w 6067033"/>
              <a:gd name="connsiteY0" fmla="*/ 5042033 h 5042033"/>
              <a:gd name="connsiteX1" fmla="*/ 0 w 6067033"/>
              <a:gd name="connsiteY1" fmla="*/ 0 h 5042033"/>
              <a:gd name="connsiteX2" fmla="*/ 0 w 6067033"/>
              <a:gd name="connsiteY2" fmla="*/ 5042033 h 5042033"/>
            </a:gdLst>
            <a:ahLst/>
            <a:cxnLst>
              <a:cxn ang="0">
                <a:pos x="connsiteX0" y="connsiteY0"/>
              </a:cxn>
              <a:cxn ang="0">
                <a:pos x="connsiteX1" y="connsiteY1"/>
              </a:cxn>
              <a:cxn ang="0">
                <a:pos x="connsiteX2" y="connsiteY2"/>
              </a:cxn>
            </a:cxnLst>
            <a:rect l="l" t="t" r="r" b="b"/>
            <a:pathLst>
              <a:path w="6067033" h="5042033">
                <a:moveTo>
                  <a:pt x="6067034" y="5042033"/>
                </a:moveTo>
                <a:lnTo>
                  <a:pt x="0" y="0"/>
                </a:lnTo>
                <a:lnTo>
                  <a:pt x="0" y="5042033"/>
                </a:lnTo>
                <a:close/>
              </a:path>
            </a:pathLst>
          </a:custGeom>
          <a:gradFill flip="none" rotWithShape="1">
            <a:gsLst>
              <a:gs pos="0">
                <a:srgbClr val="9AE0E2"/>
              </a:gs>
              <a:gs pos="100000">
                <a:srgbClr val="8F9DEC"/>
              </a:gs>
            </a:gsLst>
            <a:lin ang="2700000" scaled="1"/>
            <a:tileRect/>
          </a:gra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endParaRPr>
          </a:p>
        </p:txBody>
      </p:sp>
      <p:sp>
        <p:nvSpPr>
          <p:cNvPr id="23" name="자유형: 도형 22">
            <a:extLst>
              <a:ext uri="{FF2B5EF4-FFF2-40B4-BE49-F238E27FC236}">
                <a16:creationId xmlns="" xmlns:a16="http://schemas.microsoft.com/office/drawing/2014/main" id="{C4F55F57-C455-4D44-BF5B-7B61AB79BBD1}"/>
              </a:ext>
            </a:extLst>
          </p:cNvPr>
          <p:cNvSpPr/>
          <p:nvPr userDrawn="1"/>
        </p:nvSpPr>
        <p:spPr>
          <a:xfrm>
            <a:off x="0" y="592754"/>
            <a:ext cx="8815538" cy="5042034"/>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rgbClr val="2B90D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24" name="직사각형 23">
            <a:extLst>
              <a:ext uri="{FF2B5EF4-FFF2-40B4-BE49-F238E27FC236}">
                <a16:creationId xmlns="" xmlns:a16="http://schemas.microsoft.com/office/drawing/2014/main" id="{9E13D364-9946-48F8-A1D3-D34015297BFD}"/>
              </a:ext>
            </a:extLst>
          </p:cNvPr>
          <p:cNvSpPr/>
          <p:nvPr userDrawn="1"/>
        </p:nvSpPr>
        <p:spPr bwMode="auto">
          <a:xfrm rot="10800000">
            <a:off x="404660" y="1024400"/>
            <a:ext cx="2415449" cy="276999"/>
          </a:xfrm>
          <a:prstGeom prst="rect">
            <a:avLst/>
          </a:prstGeom>
        </p:spPr>
        <p:txBody>
          <a:bodyPr>
            <a:spAutoFit/>
            <a:scene3d>
              <a:camera prst="orthographicFront"/>
              <a:lightRig rig="threePt" dir="t"/>
            </a:scene3d>
            <a:sp3d>
              <a:bevelT w="1270" h="1270"/>
              <a:bevelB w="1270" h="1270"/>
            </a:sp3d>
          </a:bodyPr>
          <a:lstStyle/>
          <a:p>
            <a:pPr marL="0" lvl="1" indent="-85725" fontAlgn="auto" latinLnBrk="0">
              <a:spcBef>
                <a:spcPts val="100"/>
              </a:spcBef>
              <a:spcAft>
                <a:spcPts val="0"/>
              </a:spcAft>
              <a:buClr>
                <a:srgbClr val="008400"/>
              </a:buClr>
              <a:buSzPct val="140000"/>
              <a:tabLst>
                <a:tab pos="5645270" algn="l"/>
              </a:tabLst>
              <a:defRPr/>
            </a:pPr>
            <a:endParaRPr kumimoji="0" lang="ko-KR" altLang="en-US" sz="1200" b="1" spc="-100" dirty="0">
              <a:gradFill>
                <a:gsLst>
                  <a:gs pos="0">
                    <a:schemeClr val="bg1"/>
                  </a:gs>
                  <a:gs pos="100000">
                    <a:schemeClr val="bg1"/>
                  </a:gs>
                </a:gsLst>
                <a:lin ang="0" scaled="0"/>
              </a:gradFill>
              <a:latin typeface="나눔스퀘어 Bold" panose="020B0600000101010101" pitchFamily="50" charset="-127"/>
              <a:ea typeface="나눔스퀘어 Bold" panose="020B0600000101010101" pitchFamily="50" charset="-127"/>
              <a:sym typeface="Monotype Sorts"/>
            </a:endParaRPr>
          </a:p>
        </p:txBody>
      </p:sp>
      <p:pic>
        <p:nvPicPr>
          <p:cNvPr id="25" name="그래픽 24">
            <a:extLst>
              <a:ext uri="{FF2B5EF4-FFF2-40B4-BE49-F238E27FC236}">
                <a16:creationId xmlns="" xmlns:a16="http://schemas.microsoft.com/office/drawing/2014/main" id="{44BF4D7B-D180-4DA2-8FA5-EB96C65A5F41}"/>
              </a:ext>
            </a:extLst>
          </p:cNvPr>
          <p:cNvPicPr>
            <a:picLocks noChangeAspect="1"/>
          </p:cNvPicPr>
          <p:nvPr userDrawn="1"/>
        </p:nvPicPr>
        <p:blipFill rotWithShape="1">
          <a:blip r:embed="rId4">
            <a:extLst>
              <a:ext uri="{96DAC541-7B7A-43D3-8B79-37D633B846F1}">
                <asvg:svgBlip xmlns="" xmlns:asvg="http://schemas.microsoft.com/office/drawing/2016/SVG/main" r:embed="rId5"/>
              </a:ext>
            </a:extLst>
          </a:blip>
          <a:srcRect l="27344" b="12244"/>
          <a:stretch/>
        </p:blipFill>
        <p:spPr>
          <a:xfrm>
            <a:off x="-1914979" y="829518"/>
            <a:ext cx="7561806" cy="6028483"/>
          </a:xfrm>
          <a:prstGeom prst="rect">
            <a:avLst/>
          </a:prstGeom>
        </p:spPr>
      </p:pic>
      <p:sp>
        <p:nvSpPr>
          <p:cNvPr id="26" name="상단바">
            <a:extLst>
              <a:ext uri="{FF2B5EF4-FFF2-40B4-BE49-F238E27FC236}">
                <a16:creationId xmlns="" xmlns:a16="http://schemas.microsoft.com/office/drawing/2014/main" id="{B31180F2-2F84-47B4-97B7-E65F8DB51734}"/>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1" name="이등변 삼각형 30">
            <a:extLst>
              <a:ext uri="{FF2B5EF4-FFF2-40B4-BE49-F238E27FC236}">
                <a16:creationId xmlns="" xmlns:a16="http://schemas.microsoft.com/office/drawing/2014/main" id="{331E1F0E-DC95-4538-AF87-5CCEC619B153}"/>
              </a:ext>
            </a:extLst>
          </p:cNvPr>
          <p:cNvSpPr/>
          <p:nvPr userDrawn="1"/>
        </p:nvSpPr>
        <p:spPr>
          <a:xfrm>
            <a:off x="-4265410" y="-386446"/>
            <a:ext cx="6987820" cy="6023983"/>
          </a:xfrm>
          <a:prstGeom prst="triangle">
            <a:avLst/>
          </a:prstGeom>
          <a:solidFill>
            <a:srgbClr val="152375">
              <a:alpha val="15000"/>
            </a:srgb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 name="제목 1">
            <a:extLst>
              <a:ext uri="{FF2B5EF4-FFF2-40B4-BE49-F238E27FC236}">
                <a16:creationId xmlns="" xmlns:a16="http://schemas.microsoft.com/office/drawing/2014/main" id="{FED57959-16C0-466D-A78C-A8F7339A3B7B}"/>
              </a:ext>
            </a:extLst>
          </p:cNvPr>
          <p:cNvSpPr>
            <a:spLocks noGrp="1"/>
          </p:cNvSpPr>
          <p:nvPr userDrawn="1">
            <p:ph type="ctrTitle"/>
          </p:nvPr>
        </p:nvSpPr>
        <p:spPr>
          <a:xfrm>
            <a:off x="459692" y="2735226"/>
            <a:ext cx="6197963" cy="1477328"/>
          </a:xfrm>
          <a:noFill/>
        </p:spPr>
        <p:txBody>
          <a:bodyPr wrap="square" rtlCol="0">
            <a:spAutoFit/>
          </a:bodyPr>
          <a:lstStyle>
            <a:lvl1pPr>
              <a:lnSpc>
                <a:spcPct val="90000"/>
              </a:lnSpc>
              <a:defRPr lang="ko-KR" altLang="en-US" sz="10000" spc="-300" dirty="0">
                <a:solidFill>
                  <a:schemeClr val="bg1"/>
                </a:solidFill>
                <a:latin typeface="나눔스퀘어_ac" panose="020B0600000101010101" pitchFamily="50" charset="-127"/>
                <a:ea typeface="나눔스퀘어_ac" panose="020B0600000101010101" pitchFamily="50" charset="-127"/>
                <a:cs typeface="+mn-cs"/>
              </a:defRPr>
            </a:lvl1pPr>
          </a:lstStyle>
          <a:p>
            <a:pPr marL="0" lvl="0"/>
            <a:endParaRPr lang="ko-KR" altLang="en-US" dirty="0"/>
          </a:p>
        </p:txBody>
      </p:sp>
      <p:sp>
        <p:nvSpPr>
          <p:cNvPr id="3" name="부제목 2">
            <a:extLst>
              <a:ext uri="{FF2B5EF4-FFF2-40B4-BE49-F238E27FC236}">
                <a16:creationId xmlns="" xmlns:a16="http://schemas.microsoft.com/office/drawing/2014/main" id="{8E912B2B-1BEA-42A8-94BA-27DE2589530D}"/>
              </a:ext>
            </a:extLst>
          </p:cNvPr>
          <p:cNvSpPr>
            <a:spLocks noGrp="1"/>
          </p:cNvSpPr>
          <p:nvPr userDrawn="1">
            <p:ph type="subTitle" idx="1"/>
          </p:nvPr>
        </p:nvSpPr>
        <p:spPr>
          <a:xfrm>
            <a:off x="9128491" y="195861"/>
            <a:ext cx="3963516" cy="424732"/>
          </a:xfrm>
          <a:noFill/>
        </p:spPr>
        <p:txBody>
          <a:bodyPr wrap="square" rtlCol="0">
            <a:spAutoFit/>
          </a:bodyPr>
          <a:lstStyle>
            <a:lvl1pPr marL="0" indent="0">
              <a:buNone/>
              <a:defRPr kumimoji="0" lang="ko-KR" altLang="en-US" sz="3000" b="1" i="0" u="none" strike="noStrike" cap="none" spc="-200" normalizeH="0" dirty="0">
                <a:ln>
                  <a:noFill/>
                </a:ln>
                <a:solidFill>
                  <a:schemeClr val="bg1"/>
                </a:solidFill>
                <a:effectLst/>
                <a:uLnTx/>
                <a:uFillTx/>
                <a:latin typeface="나눔스퀘어_ac Light" panose="020B0600000101010101" pitchFamily="50" charset="-127"/>
                <a:ea typeface="나눔스퀘어_ac Light" panose="020B0600000101010101" pitchFamily="50" charset="-127"/>
              </a:defRPr>
            </a:lvl1pPr>
          </a:lstStyle>
          <a:p>
            <a:pPr marL="0" lvl="0"/>
            <a:endParaRPr lang="ko-KR" altLang="en-US" sz="2400" dirty="0">
              <a:solidFill>
                <a:schemeClr val="bg1"/>
              </a:solidFill>
            </a:endParaRPr>
          </a:p>
        </p:txBody>
      </p:sp>
    </p:spTree>
    <p:extLst>
      <p:ext uri="{BB962C8B-B14F-4D97-AF65-F5344CB8AC3E}">
        <p14:creationId xmlns:p14="http://schemas.microsoft.com/office/powerpoint/2010/main" val="19948258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본문_bg">
    <p:spTree>
      <p:nvGrpSpPr>
        <p:cNvPr id="1" name=""/>
        <p:cNvGrpSpPr/>
        <p:nvPr/>
      </p:nvGrpSpPr>
      <p:grpSpPr>
        <a:xfrm>
          <a:off x="0" y="0"/>
          <a:ext cx="0" cy="0"/>
          <a:chOff x="0" y="0"/>
          <a:chExt cx="0" cy="0"/>
        </a:xfrm>
      </p:grpSpPr>
      <p:pic>
        <p:nvPicPr>
          <p:cNvPr id="7" name="그래픽 6">
            <a:extLst>
              <a:ext uri="{FF2B5EF4-FFF2-40B4-BE49-F238E27FC236}">
                <a16:creationId xmlns="" xmlns:a16="http://schemas.microsoft.com/office/drawing/2014/main" id="{8430E921-D36B-4D13-A177-F2F6046E4A51}"/>
              </a:ext>
            </a:extLst>
          </p:cNvPr>
          <p:cNvPicPr>
            <a:picLocks noChangeAspect="1"/>
          </p:cNvPicPr>
          <p:nvPr userDrawn="1"/>
        </p:nvPicPr>
        <p:blipFill rotWithShape="1">
          <a:blip r:embed="rId2">
            <a:extLst>
              <a:ext uri="{96DAC541-7B7A-43D3-8B79-37D633B846F1}">
                <asvg:svgBlip xmlns="" xmlns:asvg="http://schemas.microsoft.com/office/drawing/2016/SVG/main" r:embed="rId3"/>
              </a:ext>
            </a:extLst>
          </a:blip>
          <a:srcRect l="27344" b="12244"/>
          <a:stretch/>
        </p:blipFill>
        <p:spPr>
          <a:xfrm rot="10800000">
            <a:off x="4623243" y="827432"/>
            <a:ext cx="7561806" cy="6074667"/>
          </a:xfrm>
          <a:prstGeom prst="rect">
            <a:avLst/>
          </a:prstGeom>
        </p:spPr>
      </p:pic>
      <p:sp>
        <p:nvSpPr>
          <p:cNvPr id="16" name="직사각형 15">
            <a:extLst>
              <a:ext uri="{FF2B5EF4-FFF2-40B4-BE49-F238E27FC236}">
                <a16:creationId xmlns="" xmlns:a16="http://schemas.microsoft.com/office/drawing/2014/main" id="{CD0F39D9-E803-48E2-8A5B-312C027A2595}"/>
              </a:ext>
            </a:extLst>
          </p:cNvPr>
          <p:cNvSpPr/>
          <p:nvPr userDrawn="1"/>
        </p:nvSpPr>
        <p:spPr>
          <a:xfrm>
            <a:off x="1" y="766473"/>
            <a:ext cx="10833769" cy="6095103"/>
          </a:xfrm>
          <a:custGeom>
            <a:avLst/>
            <a:gdLst>
              <a:gd name="connsiteX0" fmla="*/ 0 w 12185048"/>
              <a:gd name="connsiteY0" fmla="*/ 0 h 6023983"/>
              <a:gd name="connsiteX1" fmla="*/ 12185048 w 12185048"/>
              <a:gd name="connsiteY1" fmla="*/ 0 h 6023983"/>
              <a:gd name="connsiteX2" fmla="*/ 12185048 w 12185048"/>
              <a:gd name="connsiteY2" fmla="*/ 6023983 h 6023983"/>
              <a:gd name="connsiteX3" fmla="*/ 0 w 12185048"/>
              <a:gd name="connsiteY3" fmla="*/ 6023983 h 6023983"/>
              <a:gd name="connsiteX4" fmla="*/ 0 w 12185048"/>
              <a:gd name="connsiteY4" fmla="*/ 0 h 6023983"/>
              <a:gd name="connsiteX0" fmla="*/ 0 w 12185048"/>
              <a:gd name="connsiteY0" fmla="*/ 0 h 6044303"/>
              <a:gd name="connsiteX1" fmla="*/ 12185048 w 12185048"/>
              <a:gd name="connsiteY1" fmla="*/ 0 h 6044303"/>
              <a:gd name="connsiteX2" fmla="*/ 9086248 w 12185048"/>
              <a:gd name="connsiteY2" fmla="*/ 6044303 h 6044303"/>
              <a:gd name="connsiteX3" fmla="*/ 0 w 12185048"/>
              <a:gd name="connsiteY3" fmla="*/ 6023983 h 6044303"/>
              <a:gd name="connsiteX4" fmla="*/ 0 w 12185048"/>
              <a:gd name="connsiteY4" fmla="*/ 0 h 6044303"/>
              <a:gd name="connsiteX0" fmla="*/ 0 w 12185048"/>
              <a:gd name="connsiteY0" fmla="*/ 0 h 6044303"/>
              <a:gd name="connsiteX1" fmla="*/ 12185048 w 12185048"/>
              <a:gd name="connsiteY1" fmla="*/ 0 h 6044303"/>
              <a:gd name="connsiteX2" fmla="*/ 7877208 w 12185048"/>
              <a:gd name="connsiteY2" fmla="*/ 6044303 h 6044303"/>
              <a:gd name="connsiteX3" fmla="*/ 0 w 12185048"/>
              <a:gd name="connsiteY3" fmla="*/ 6023983 h 6044303"/>
              <a:gd name="connsiteX4" fmla="*/ 0 w 12185048"/>
              <a:gd name="connsiteY4" fmla="*/ 0 h 6044303"/>
              <a:gd name="connsiteX0" fmla="*/ 0 w 10833768"/>
              <a:gd name="connsiteY0" fmla="*/ 60960 h 6105263"/>
              <a:gd name="connsiteX1" fmla="*/ 10833768 w 10833768"/>
              <a:gd name="connsiteY1" fmla="*/ 0 h 6105263"/>
              <a:gd name="connsiteX2" fmla="*/ 7877208 w 10833768"/>
              <a:gd name="connsiteY2" fmla="*/ 6105263 h 6105263"/>
              <a:gd name="connsiteX3" fmla="*/ 0 w 10833768"/>
              <a:gd name="connsiteY3" fmla="*/ 6084943 h 6105263"/>
              <a:gd name="connsiteX4" fmla="*/ 0 w 10833768"/>
              <a:gd name="connsiteY4" fmla="*/ 60960 h 6105263"/>
              <a:gd name="connsiteX0" fmla="*/ 0 w 10833768"/>
              <a:gd name="connsiteY0" fmla="*/ 60960 h 6095103"/>
              <a:gd name="connsiteX1" fmla="*/ 10833768 w 10833768"/>
              <a:gd name="connsiteY1" fmla="*/ 0 h 6095103"/>
              <a:gd name="connsiteX2" fmla="*/ 7765448 w 10833768"/>
              <a:gd name="connsiteY2" fmla="*/ 6095103 h 6095103"/>
              <a:gd name="connsiteX3" fmla="*/ 0 w 10833768"/>
              <a:gd name="connsiteY3" fmla="*/ 6084943 h 6095103"/>
              <a:gd name="connsiteX4" fmla="*/ 0 w 10833768"/>
              <a:gd name="connsiteY4" fmla="*/ 60960 h 6095103"/>
              <a:gd name="connsiteX0" fmla="*/ 0 w 10833768"/>
              <a:gd name="connsiteY0" fmla="*/ 60960 h 6084943"/>
              <a:gd name="connsiteX1" fmla="*/ 10833768 w 10833768"/>
              <a:gd name="connsiteY1" fmla="*/ 0 h 6084943"/>
              <a:gd name="connsiteX2" fmla="*/ 7196488 w 10833768"/>
              <a:gd name="connsiteY2" fmla="*/ 6064623 h 6084943"/>
              <a:gd name="connsiteX3" fmla="*/ 0 w 10833768"/>
              <a:gd name="connsiteY3" fmla="*/ 6084943 h 6084943"/>
              <a:gd name="connsiteX4" fmla="*/ 0 w 10833768"/>
              <a:gd name="connsiteY4" fmla="*/ 60960 h 6084943"/>
              <a:gd name="connsiteX0" fmla="*/ 0 w 10833768"/>
              <a:gd name="connsiteY0" fmla="*/ 60960 h 6095103"/>
              <a:gd name="connsiteX1" fmla="*/ 10833768 w 10833768"/>
              <a:gd name="connsiteY1" fmla="*/ 0 h 6095103"/>
              <a:gd name="connsiteX2" fmla="*/ 7806088 w 10833768"/>
              <a:gd name="connsiteY2" fmla="*/ 6095103 h 6095103"/>
              <a:gd name="connsiteX3" fmla="*/ 0 w 10833768"/>
              <a:gd name="connsiteY3" fmla="*/ 6084943 h 6095103"/>
              <a:gd name="connsiteX4" fmla="*/ 0 w 10833768"/>
              <a:gd name="connsiteY4" fmla="*/ 60960 h 60951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3768" h="6095103">
                <a:moveTo>
                  <a:pt x="0" y="60960"/>
                </a:moveTo>
                <a:lnTo>
                  <a:pt x="10833768" y="0"/>
                </a:lnTo>
                <a:lnTo>
                  <a:pt x="7806088" y="6095103"/>
                </a:lnTo>
                <a:lnTo>
                  <a:pt x="0" y="6084943"/>
                </a:lnTo>
                <a:lnTo>
                  <a:pt x="0" y="6096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직사각형 9">
            <a:extLst>
              <a:ext uri="{FF2B5EF4-FFF2-40B4-BE49-F238E27FC236}">
                <a16:creationId xmlns="" xmlns:a16="http://schemas.microsoft.com/office/drawing/2014/main" id="{112072C9-293D-4D05-9701-C2EFEC827FED}"/>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2" name="이등변 삼각형 11">
            <a:extLst>
              <a:ext uri="{FF2B5EF4-FFF2-40B4-BE49-F238E27FC236}">
                <a16:creationId xmlns="" xmlns:a16="http://schemas.microsoft.com/office/drawing/2014/main" id="{835BC0DA-2154-4248-9986-7156D3ACC0FA}"/>
              </a:ext>
            </a:extLst>
          </p:cNvPr>
          <p:cNvSpPr/>
          <p:nvPr userDrawn="1"/>
        </p:nvSpPr>
        <p:spPr>
          <a:xfrm>
            <a:off x="4386808" y="827433"/>
            <a:ext cx="6987820" cy="6023983"/>
          </a:xfrm>
          <a:prstGeom prst="triangle">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4" name="직사각형 13">
            <a:extLst>
              <a:ext uri="{FF2B5EF4-FFF2-40B4-BE49-F238E27FC236}">
                <a16:creationId xmlns="" xmlns:a16="http://schemas.microsoft.com/office/drawing/2014/main" id="{9352F398-F353-41EC-852E-CA997DAA8852}"/>
              </a:ext>
            </a:extLst>
          </p:cNvPr>
          <p:cNvSpPr/>
          <p:nvPr/>
        </p:nvSpPr>
        <p:spPr>
          <a:xfrm>
            <a:off x="208679" y="253332"/>
            <a:ext cx="6111356" cy="842580"/>
          </a:xfrm>
          <a:prstGeom prst="rect">
            <a:avLst/>
          </a:prstGeom>
          <a:solidFill>
            <a:srgbClr val="404040">
              <a:alpha val="2705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a:p>
        </p:txBody>
      </p:sp>
      <p:sp>
        <p:nvSpPr>
          <p:cNvPr id="15" name="직사각형 14">
            <a:extLst>
              <a:ext uri="{FF2B5EF4-FFF2-40B4-BE49-F238E27FC236}">
                <a16:creationId xmlns="" xmlns:a16="http://schemas.microsoft.com/office/drawing/2014/main" id="{C396019B-5111-4D3B-8EED-7B4BD901B7C0}"/>
              </a:ext>
            </a:extLst>
          </p:cNvPr>
          <p:cNvSpPr/>
          <p:nvPr/>
        </p:nvSpPr>
        <p:spPr>
          <a:xfrm>
            <a:off x="134381" y="178308"/>
            <a:ext cx="6111356" cy="842580"/>
          </a:xfrm>
          <a:prstGeom prst="rect">
            <a:avLst/>
          </a:prstGeom>
          <a:gradFill flip="none" rotWithShape="1">
            <a:gsLst>
              <a:gs pos="0">
                <a:srgbClr val="CFE6ED"/>
              </a:gs>
              <a:gs pos="100000">
                <a:srgbClr val="DDEEF3"/>
              </a:gs>
            </a:gsLst>
            <a:lin ang="18900000" scaled="1"/>
            <a:tileRect/>
          </a:grad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sp>
        <p:nvSpPr>
          <p:cNvPr id="2" name="제목 1">
            <a:extLst>
              <a:ext uri="{FF2B5EF4-FFF2-40B4-BE49-F238E27FC236}">
                <a16:creationId xmlns="" xmlns:a16="http://schemas.microsoft.com/office/drawing/2014/main" id="{79D67CF0-B63A-482C-AA8D-0120CDB87CC9}"/>
              </a:ext>
            </a:extLst>
          </p:cNvPr>
          <p:cNvSpPr>
            <a:spLocks noGrp="1"/>
          </p:cNvSpPr>
          <p:nvPr>
            <p:ph type="title" hasCustomPrompt="1"/>
          </p:nvPr>
        </p:nvSpPr>
        <p:spPr>
          <a:xfrm>
            <a:off x="213357" y="268895"/>
            <a:ext cx="628698" cy="701731"/>
          </a:xfrm>
          <a:noFill/>
        </p:spPr>
        <p:txBody>
          <a:bodyPr wrap="none" rtlCol="0">
            <a:spAutoFit/>
          </a:bodyPr>
          <a:lstStyle>
            <a:lvl1pPr>
              <a:defRPr lang="en-US" altLang="ko-KR" sz="3700" b="0" spc="-150" dirty="0">
                <a:solidFill>
                  <a:srgbClr val="3C1E06"/>
                </a:solidFill>
                <a:latin typeface="나눔스퀘어_ac Bold" panose="020B0600000101010101" pitchFamily="50" charset="-127"/>
                <a:ea typeface="나눔스퀘어_ac Bold" panose="020B0600000101010101" pitchFamily="50" charset="-127"/>
                <a:cs typeface="+mn-cs"/>
              </a:defRPr>
            </a:lvl1pPr>
          </a:lstStyle>
          <a:p>
            <a:pPr marL="0" lvl="0"/>
            <a:r>
              <a:rPr lang="en-US" altLang="ko-KR" sz="4400" dirty="0">
                <a:solidFill>
                  <a:srgbClr val="3C1E06"/>
                </a:solidFill>
                <a:latin typeface="나눔스퀘어_ac Bold" panose="020B0600000101010101" pitchFamily="50" charset="-127"/>
                <a:ea typeface="나눔스퀘어_ac Bold" panose="020B0600000101010101" pitchFamily="50" charset="-127"/>
              </a:rPr>
              <a:t>1)</a:t>
            </a:r>
          </a:p>
        </p:txBody>
      </p:sp>
    </p:spTree>
    <p:extLst>
      <p:ext uri="{BB962C8B-B14F-4D97-AF65-F5344CB8AC3E}">
        <p14:creationId xmlns:p14="http://schemas.microsoft.com/office/powerpoint/2010/main" val="11213905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본문_기본">
    <p:spTree>
      <p:nvGrpSpPr>
        <p:cNvPr id="1" name=""/>
        <p:cNvGrpSpPr/>
        <p:nvPr/>
      </p:nvGrpSpPr>
      <p:grpSpPr>
        <a:xfrm>
          <a:off x="0" y="0"/>
          <a:ext cx="0" cy="0"/>
          <a:chOff x="0" y="0"/>
          <a:chExt cx="0" cy="0"/>
        </a:xfrm>
      </p:grpSpPr>
      <p:pic>
        <p:nvPicPr>
          <p:cNvPr id="7" name="그래픽 6">
            <a:extLst>
              <a:ext uri="{FF2B5EF4-FFF2-40B4-BE49-F238E27FC236}">
                <a16:creationId xmlns="" xmlns:a16="http://schemas.microsoft.com/office/drawing/2014/main" id="{8430E921-D36B-4D13-A177-F2F6046E4A51}"/>
              </a:ext>
            </a:extLst>
          </p:cNvPr>
          <p:cNvPicPr>
            <a:picLocks noChangeAspect="1"/>
          </p:cNvPicPr>
          <p:nvPr userDrawn="1"/>
        </p:nvPicPr>
        <p:blipFill rotWithShape="1">
          <a:blip r:embed="rId2">
            <a:extLst>
              <a:ext uri="{96DAC541-7B7A-43D3-8B79-37D633B846F1}">
                <asvg:svgBlip xmlns="" xmlns:asvg="http://schemas.microsoft.com/office/drawing/2016/SVG/main" r:embed="rId3"/>
              </a:ext>
            </a:extLst>
          </a:blip>
          <a:srcRect l="27344" b="12244"/>
          <a:stretch/>
        </p:blipFill>
        <p:spPr>
          <a:xfrm rot="10800000">
            <a:off x="4623243" y="827432"/>
            <a:ext cx="7561806" cy="6074667"/>
          </a:xfrm>
          <a:prstGeom prst="rect">
            <a:avLst/>
          </a:prstGeom>
        </p:spPr>
      </p:pic>
      <p:sp>
        <p:nvSpPr>
          <p:cNvPr id="18" name="직사각형 15">
            <a:extLst>
              <a:ext uri="{FF2B5EF4-FFF2-40B4-BE49-F238E27FC236}">
                <a16:creationId xmlns="" xmlns:a16="http://schemas.microsoft.com/office/drawing/2014/main" id="{2337AB86-FB4C-4A0F-9E99-D3858A5D9CF6}"/>
              </a:ext>
            </a:extLst>
          </p:cNvPr>
          <p:cNvSpPr/>
          <p:nvPr userDrawn="1"/>
        </p:nvSpPr>
        <p:spPr>
          <a:xfrm>
            <a:off x="1" y="766473"/>
            <a:ext cx="10833769" cy="6095103"/>
          </a:xfrm>
          <a:custGeom>
            <a:avLst/>
            <a:gdLst>
              <a:gd name="connsiteX0" fmla="*/ 0 w 12185048"/>
              <a:gd name="connsiteY0" fmla="*/ 0 h 6023983"/>
              <a:gd name="connsiteX1" fmla="*/ 12185048 w 12185048"/>
              <a:gd name="connsiteY1" fmla="*/ 0 h 6023983"/>
              <a:gd name="connsiteX2" fmla="*/ 12185048 w 12185048"/>
              <a:gd name="connsiteY2" fmla="*/ 6023983 h 6023983"/>
              <a:gd name="connsiteX3" fmla="*/ 0 w 12185048"/>
              <a:gd name="connsiteY3" fmla="*/ 6023983 h 6023983"/>
              <a:gd name="connsiteX4" fmla="*/ 0 w 12185048"/>
              <a:gd name="connsiteY4" fmla="*/ 0 h 6023983"/>
              <a:gd name="connsiteX0" fmla="*/ 0 w 12185048"/>
              <a:gd name="connsiteY0" fmla="*/ 0 h 6044303"/>
              <a:gd name="connsiteX1" fmla="*/ 12185048 w 12185048"/>
              <a:gd name="connsiteY1" fmla="*/ 0 h 6044303"/>
              <a:gd name="connsiteX2" fmla="*/ 9086248 w 12185048"/>
              <a:gd name="connsiteY2" fmla="*/ 6044303 h 6044303"/>
              <a:gd name="connsiteX3" fmla="*/ 0 w 12185048"/>
              <a:gd name="connsiteY3" fmla="*/ 6023983 h 6044303"/>
              <a:gd name="connsiteX4" fmla="*/ 0 w 12185048"/>
              <a:gd name="connsiteY4" fmla="*/ 0 h 6044303"/>
              <a:gd name="connsiteX0" fmla="*/ 0 w 12185048"/>
              <a:gd name="connsiteY0" fmla="*/ 0 h 6044303"/>
              <a:gd name="connsiteX1" fmla="*/ 12185048 w 12185048"/>
              <a:gd name="connsiteY1" fmla="*/ 0 h 6044303"/>
              <a:gd name="connsiteX2" fmla="*/ 7877208 w 12185048"/>
              <a:gd name="connsiteY2" fmla="*/ 6044303 h 6044303"/>
              <a:gd name="connsiteX3" fmla="*/ 0 w 12185048"/>
              <a:gd name="connsiteY3" fmla="*/ 6023983 h 6044303"/>
              <a:gd name="connsiteX4" fmla="*/ 0 w 12185048"/>
              <a:gd name="connsiteY4" fmla="*/ 0 h 6044303"/>
              <a:gd name="connsiteX0" fmla="*/ 0 w 10833768"/>
              <a:gd name="connsiteY0" fmla="*/ 60960 h 6105263"/>
              <a:gd name="connsiteX1" fmla="*/ 10833768 w 10833768"/>
              <a:gd name="connsiteY1" fmla="*/ 0 h 6105263"/>
              <a:gd name="connsiteX2" fmla="*/ 7877208 w 10833768"/>
              <a:gd name="connsiteY2" fmla="*/ 6105263 h 6105263"/>
              <a:gd name="connsiteX3" fmla="*/ 0 w 10833768"/>
              <a:gd name="connsiteY3" fmla="*/ 6084943 h 6105263"/>
              <a:gd name="connsiteX4" fmla="*/ 0 w 10833768"/>
              <a:gd name="connsiteY4" fmla="*/ 60960 h 6105263"/>
              <a:gd name="connsiteX0" fmla="*/ 0 w 10833768"/>
              <a:gd name="connsiteY0" fmla="*/ 60960 h 6095103"/>
              <a:gd name="connsiteX1" fmla="*/ 10833768 w 10833768"/>
              <a:gd name="connsiteY1" fmla="*/ 0 h 6095103"/>
              <a:gd name="connsiteX2" fmla="*/ 7765448 w 10833768"/>
              <a:gd name="connsiteY2" fmla="*/ 6095103 h 6095103"/>
              <a:gd name="connsiteX3" fmla="*/ 0 w 10833768"/>
              <a:gd name="connsiteY3" fmla="*/ 6084943 h 6095103"/>
              <a:gd name="connsiteX4" fmla="*/ 0 w 10833768"/>
              <a:gd name="connsiteY4" fmla="*/ 60960 h 6095103"/>
              <a:gd name="connsiteX0" fmla="*/ 0 w 10833768"/>
              <a:gd name="connsiteY0" fmla="*/ 60960 h 6084943"/>
              <a:gd name="connsiteX1" fmla="*/ 10833768 w 10833768"/>
              <a:gd name="connsiteY1" fmla="*/ 0 h 6084943"/>
              <a:gd name="connsiteX2" fmla="*/ 7196488 w 10833768"/>
              <a:gd name="connsiteY2" fmla="*/ 6064623 h 6084943"/>
              <a:gd name="connsiteX3" fmla="*/ 0 w 10833768"/>
              <a:gd name="connsiteY3" fmla="*/ 6084943 h 6084943"/>
              <a:gd name="connsiteX4" fmla="*/ 0 w 10833768"/>
              <a:gd name="connsiteY4" fmla="*/ 60960 h 6084943"/>
              <a:gd name="connsiteX0" fmla="*/ 0 w 10833768"/>
              <a:gd name="connsiteY0" fmla="*/ 60960 h 6095103"/>
              <a:gd name="connsiteX1" fmla="*/ 10833768 w 10833768"/>
              <a:gd name="connsiteY1" fmla="*/ 0 h 6095103"/>
              <a:gd name="connsiteX2" fmla="*/ 7806088 w 10833768"/>
              <a:gd name="connsiteY2" fmla="*/ 6095103 h 6095103"/>
              <a:gd name="connsiteX3" fmla="*/ 0 w 10833768"/>
              <a:gd name="connsiteY3" fmla="*/ 6084943 h 6095103"/>
              <a:gd name="connsiteX4" fmla="*/ 0 w 10833768"/>
              <a:gd name="connsiteY4" fmla="*/ 60960 h 60951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3768" h="6095103">
                <a:moveTo>
                  <a:pt x="0" y="60960"/>
                </a:moveTo>
                <a:lnTo>
                  <a:pt x="10833768" y="0"/>
                </a:lnTo>
                <a:lnTo>
                  <a:pt x="7806088" y="6095103"/>
                </a:lnTo>
                <a:lnTo>
                  <a:pt x="0" y="6084943"/>
                </a:lnTo>
                <a:lnTo>
                  <a:pt x="0" y="6096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직사각형 9">
            <a:extLst>
              <a:ext uri="{FF2B5EF4-FFF2-40B4-BE49-F238E27FC236}">
                <a16:creationId xmlns="" xmlns:a16="http://schemas.microsoft.com/office/drawing/2014/main" id="{112072C9-293D-4D05-9701-C2EFEC827FED}"/>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2" name="이등변 삼각형 11">
            <a:extLst>
              <a:ext uri="{FF2B5EF4-FFF2-40B4-BE49-F238E27FC236}">
                <a16:creationId xmlns="" xmlns:a16="http://schemas.microsoft.com/office/drawing/2014/main" id="{835BC0DA-2154-4248-9986-7156D3ACC0FA}"/>
              </a:ext>
            </a:extLst>
          </p:cNvPr>
          <p:cNvSpPr/>
          <p:nvPr userDrawn="1"/>
        </p:nvSpPr>
        <p:spPr>
          <a:xfrm>
            <a:off x="4386808" y="827433"/>
            <a:ext cx="6987820" cy="6023983"/>
          </a:xfrm>
          <a:prstGeom prst="triangle">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4" name="직사각형 13">
            <a:extLst>
              <a:ext uri="{FF2B5EF4-FFF2-40B4-BE49-F238E27FC236}">
                <a16:creationId xmlns="" xmlns:a16="http://schemas.microsoft.com/office/drawing/2014/main" id="{9352F398-F353-41EC-852E-CA997DAA8852}"/>
              </a:ext>
            </a:extLst>
          </p:cNvPr>
          <p:cNvSpPr/>
          <p:nvPr/>
        </p:nvSpPr>
        <p:spPr>
          <a:xfrm>
            <a:off x="208679" y="253332"/>
            <a:ext cx="6111356" cy="842580"/>
          </a:xfrm>
          <a:prstGeom prst="rect">
            <a:avLst/>
          </a:prstGeom>
          <a:solidFill>
            <a:srgbClr val="404040">
              <a:alpha val="2705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a:p>
        </p:txBody>
      </p:sp>
      <p:sp>
        <p:nvSpPr>
          <p:cNvPr id="15" name="직사각형 14">
            <a:extLst>
              <a:ext uri="{FF2B5EF4-FFF2-40B4-BE49-F238E27FC236}">
                <a16:creationId xmlns="" xmlns:a16="http://schemas.microsoft.com/office/drawing/2014/main" id="{C396019B-5111-4D3B-8EED-7B4BD901B7C0}"/>
              </a:ext>
            </a:extLst>
          </p:cNvPr>
          <p:cNvSpPr/>
          <p:nvPr/>
        </p:nvSpPr>
        <p:spPr>
          <a:xfrm>
            <a:off x="134381" y="178308"/>
            <a:ext cx="6111356" cy="842580"/>
          </a:xfrm>
          <a:prstGeom prst="rect">
            <a:avLst/>
          </a:prstGeom>
          <a:gradFill flip="none" rotWithShape="1">
            <a:gsLst>
              <a:gs pos="0">
                <a:srgbClr val="CFE6ED"/>
              </a:gs>
              <a:gs pos="100000">
                <a:srgbClr val="DDEEF3"/>
              </a:gs>
            </a:gsLst>
            <a:lin ang="18900000" scaled="1"/>
            <a:tileRect/>
          </a:grad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sp>
        <p:nvSpPr>
          <p:cNvPr id="2" name="제목 1">
            <a:extLst>
              <a:ext uri="{FF2B5EF4-FFF2-40B4-BE49-F238E27FC236}">
                <a16:creationId xmlns="" xmlns:a16="http://schemas.microsoft.com/office/drawing/2014/main" id="{79D67CF0-B63A-482C-AA8D-0120CDB87CC9}"/>
              </a:ext>
            </a:extLst>
          </p:cNvPr>
          <p:cNvSpPr>
            <a:spLocks noGrp="1"/>
          </p:cNvSpPr>
          <p:nvPr>
            <p:ph type="title" hasCustomPrompt="1"/>
          </p:nvPr>
        </p:nvSpPr>
        <p:spPr>
          <a:xfrm>
            <a:off x="213357" y="268895"/>
            <a:ext cx="628698" cy="701731"/>
          </a:xfrm>
          <a:noFill/>
        </p:spPr>
        <p:txBody>
          <a:bodyPr wrap="none" rtlCol="0">
            <a:spAutoFit/>
          </a:bodyPr>
          <a:lstStyle>
            <a:lvl1pPr>
              <a:defRPr lang="en-US" altLang="ko-KR" sz="3700" b="0" spc="-150" dirty="0">
                <a:solidFill>
                  <a:srgbClr val="3C1E06"/>
                </a:solidFill>
                <a:latin typeface="나눔스퀘어_ac Bold" panose="020B0600000101010101" pitchFamily="50" charset="-127"/>
                <a:ea typeface="나눔스퀘어_ac Bold" panose="020B0600000101010101" pitchFamily="50" charset="-127"/>
                <a:cs typeface="+mn-cs"/>
              </a:defRPr>
            </a:lvl1pPr>
          </a:lstStyle>
          <a:p>
            <a:pPr marL="0" lvl="0"/>
            <a:r>
              <a:rPr lang="en-US" altLang="ko-KR" sz="4400" dirty="0">
                <a:solidFill>
                  <a:srgbClr val="3C1E06"/>
                </a:solidFill>
                <a:latin typeface="나눔스퀘어_ac Bold" panose="020B0600000101010101" pitchFamily="50" charset="-127"/>
                <a:ea typeface="나눔스퀘어_ac Bold" panose="020B0600000101010101" pitchFamily="50" charset="-127"/>
              </a:rPr>
              <a:t>1)</a:t>
            </a:r>
          </a:p>
        </p:txBody>
      </p:sp>
      <p:sp>
        <p:nvSpPr>
          <p:cNvPr id="45" name="내용 개체 틀 2">
            <a:extLst>
              <a:ext uri="{FF2B5EF4-FFF2-40B4-BE49-F238E27FC236}">
                <a16:creationId xmlns="" xmlns:a16="http://schemas.microsoft.com/office/drawing/2014/main" id="{76BF5C99-1997-42D7-9B55-D543611FB4ED}"/>
              </a:ext>
            </a:extLst>
          </p:cNvPr>
          <p:cNvSpPr>
            <a:spLocks noGrp="1"/>
          </p:cNvSpPr>
          <p:nvPr>
            <p:ph idx="10"/>
          </p:nvPr>
        </p:nvSpPr>
        <p:spPr>
          <a:xfrm>
            <a:off x="446482" y="1233348"/>
            <a:ext cx="9026292" cy="5351094"/>
          </a:xfrm>
        </p:spPr>
        <p:txBody>
          <a:bodyPr>
            <a:normAutofit/>
          </a:bodyPr>
          <a:lstStyle>
            <a:lvl1pPr marL="252000" indent="-252000">
              <a:lnSpc>
                <a:spcPct val="120000"/>
              </a:lnSpc>
              <a:buClr>
                <a:srgbClr val="D5B8EA"/>
              </a:buClr>
              <a:buSzPct val="100000"/>
              <a:buFontTx/>
              <a:buBlip>
                <a:blip r:embed="rId4"/>
              </a:buBlip>
              <a:defRPr sz="3200" b="1">
                <a:latin typeface="나눔스퀘어_ac" panose="020B0600000101010101" pitchFamily="50" charset="-127"/>
                <a:ea typeface="나눔스퀘어_ac" panose="020B0600000101010101" pitchFamily="50" charset="-127"/>
              </a:defRPr>
            </a:lvl1pPr>
            <a:lvl2pPr marL="504000" indent="-228600">
              <a:lnSpc>
                <a:spcPct val="120000"/>
              </a:lnSpc>
              <a:buClr>
                <a:schemeClr val="accent4"/>
              </a:buClr>
              <a:buFont typeface="Wingdings" panose="05000000000000000000" pitchFamily="2" charset="2"/>
              <a:buChar char="§"/>
              <a:defRPr sz="3000">
                <a:latin typeface="나눔바른고딕" panose="020B0603020101020101" pitchFamily="50" charset="-127"/>
                <a:ea typeface="나눔바른고딕" panose="020B0603020101020101" pitchFamily="50" charset="-127"/>
              </a:defRPr>
            </a:lvl2pPr>
            <a:lvl3pPr marL="828000">
              <a:lnSpc>
                <a:spcPct val="120000"/>
              </a:lnSpc>
              <a:buClr>
                <a:schemeClr val="accent3">
                  <a:lumMod val="75000"/>
                </a:schemeClr>
              </a:buClr>
              <a:defRPr sz="2800">
                <a:latin typeface="나눔바른고딕" panose="020B0603020101020101" pitchFamily="50" charset="-127"/>
                <a:ea typeface="나눔바른고딕" panose="020B0603020101020101" pitchFamily="50" charset="-127"/>
              </a:defRPr>
            </a:lvl3pPr>
            <a:lvl4pPr>
              <a:defRPr sz="2600">
                <a:latin typeface="나눔바른고딕" panose="020B0603020101020101" pitchFamily="50" charset="-127"/>
                <a:ea typeface="나눔바른고딕" panose="020B0603020101020101" pitchFamily="50" charset="-127"/>
              </a:defRPr>
            </a:lvl4pPr>
            <a:lvl5pPr marL="1828800" indent="0">
              <a:buClr>
                <a:srgbClr val="D5B8EA"/>
              </a:buClr>
              <a:buNone/>
              <a:defRPr sz="2600">
                <a:latin typeface="나눔바른고딕" panose="020B0603020101020101" pitchFamily="50" charset="-127"/>
                <a:ea typeface="나눔바른고딕" panose="020B0603020101020101" pitchFamily="50" charset="-127"/>
              </a:defRPr>
            </a:lvl5pPr>
          </a:lstStyle>
          <a:p>
            <a:pPr lvl="4"/>
            <a:endParaRPr lang="ko-KR" altLang="en-US" dirty="0"/>
          </a:p>
        </p:txBody>
      </p:sp>
    </p:spTree>
    <p:extLst>
      <p:ext uri="{BB962C8B-B14F-4D97-AF65-F5344CB8AC3E}">
        <p14:creationId xmlns:p14="http://schemas.microsoft.com/office/powerpoint/2010/main" val="21968967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목차">
    <p:spTree>
      <p:nvGrpSpPr>
        <p:cNvPr id="1" name=""/>
        <p:cNvGrpSpPr/>
        <p:nvPr/>
      </p:nvGrpSpPr>
      <p:grpSpPr>
        <a:xfrm>
          <a:off x="0" y="0"/>
          <a:ext cx="0" cy="0"/>
          <a:chOff x="0" y="0"/>
          <a:chExt cx="0" cy="0"/>
        </a:xfrm>
      </p:grpSpPr>
      <p:sp>
        <p:nvSpPr>
          <p:cNvPr id="13" name="직사각형 2">
            <a:extLst>
              <a:ext uri="{FF2B5EF4-FFF2-40B4-BE49-F238E27FC236}">
                <a16:creationId xmlns="" xmlns:a16="http://schemas.microsoft.com/office/drawing/2014/main" id="{E4FB8308-C79E-4DBF-934B-DFE971567015}"/>
              </a:ext>
            </a:extLst>
          </p:cNvPr>
          <p:cNvSpPr/>
          <p:nvPr userDrawn="1"/>
        </p:nvSpPr>
        <p:spPr>
          <a:xfrm>
            <a:off x="1" y="-58140"/>
            <a:ext cx="10053115" cy="6913497"/>
          </a:xfrm>
          <a:custGeom>
            <a:avLst/>
            <a:gdLst>
              <a:gd name="connsiteX0" fmla="*/ 0 w 10898802"/>
              <a:gd name="connsiteY0" fmla="*/ 0 h 6864482"/>
              <a:gd name="connsiteX1" fmla="*/ 10898802 w 10898802"/>
              <a:gd name="connsiteY1" fmla="*/ 0 h 6864482"/>
              <a:gd name="connsiteX2" fmla="*/ 10898802 w 10898802"/>
              <a:gd name="connsiteY2" fmla="*/ 6864482 h 6864482"/>
              <a:gd name="connsiteX3" fmla="*/ 0 w 10898802"/>
              <a:gd name="connsiteY3" fmla="*/ 6864482 h 6864482"/>
              <a:gd name="connsiteX4" fmla="*/ 0 w 10898802"/>
              <a:gd name="connsiteY4" fmla="*/ 0 h 6864482"/>
              <a:gd name="connsiteX0" fmla="*/ 0 w 10898802"/>
              <a:gd name="connsiteY0" fmla="*/ 0 h 6868420"/>
              <a:gd name="connsiteX1" fmla="*/ 10898802 w 10898802"/>
              <a:gd name="connsiteY1" fmla="*/ 0 h 6868420"/>
              <a:gd name="connsiteX2" fmla="*/ 6569938 w 10898802"/>
              <a:gd name="connsiteY2" fmla="*/ 6868420 h 6868420"/>
              <a:gd name="connsiteX3" fmla="*/ 0 w 10898802"/>
              <a:gd name="connsiteY3" fmla="*/ 6864482 h 6868420"/>
              <a:gd name="connsiteX4" fmla="*/ 0 w 10898802"/>
              <a:gd name="connsiteY4" fmla="*/ 0 h 6868420"/>
              <a:gd name="connsiteX0" fmla="*/ 0 w 9989688"/>
              <a:gd name="connsiteY0" fmla="*/ 0 h 6868420"/>
              <a:gd name="connsiteX1" fmla="*/ 9989688 w 9989688"/>
              <a:gd name="connsiteY1" fmla="*/ 45719 h 6868420"/>
              <a:gd name="connsiteX2" fmla="*/ 6569938 w 9989688"/>
              <a:gd name="connsiteY2" fmla="*/ 6868420 h 6868420"/>
              <a:gd name="connsiteX3" fmla="*/ 0 w 9989688"/>
              <a:gd name="connsiteY3" fmla="*/ 6864482 h 6868420"/>
              <a:gd name="connsiteX4" fmla="*/ 0 w 9989688"/>
              <a:gd name="connsiteY4" fmla="*/ 0 h 6868420"/>
              <a:gd name="connsiteX0" fmla="*/ 0 w 9984402"/>
              <a:gd name="connsiteY0" fmla="*/ 45719 h 6914139"/>
              <a:gd name="connsiteX1" fmla="*/ 9984402 w 9984402"/>
              <a:gd name="connsiteY1" fmla="*/ 0 h 6914139"/>
              <a:gd name="connsiteX2" fmla="*/ 6569938 w 9984402"/>
              <a:gd name="connsiteY2" fmla="*/ 6914139 h 6914139"/>
              <a:gd name="connsiteX3" fmla="*/ 0 w 9984402"/>
              <a:gd name="connsiteY3" fmla="*/ 6910201 h 6914139"/>
              <a:gd name="connsiteX4" fmla="*/ 0 w 9984402"/>
              <a:gd name="connsiteY4" fmla="*/ 45719 h 69141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984402" h="6914139">
                <a:moveTo>
                  <a:pt x="0" y="45719"/>
                </a:moveTo>
                <a:lnTo>
                  <a:pt x="9984402" y="0"/>
                </a:lnTo>
                <a:lnTo>
                  <a:pt x="6569938" y="6914139"/>
                </a:lnTo>
                <a:lnTo>
                  <a:pt x="0" y="6910201"/>
                </a:lnTo>
                <a:lnTo>
                  <a:pt x="0" y="45719"/>
                </a:lnTo>
                <a:close/>
              </a:path>
            </a:pathLst>
          </a:custGeom>
          <a:solidFill>
            <a:srgbClr val="E7EC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40" name="자유형: 도형 39">
            <a:extLst>
              <a:ext uri="{FF2B5EF4-FFF2-40B4-BE49-F238E27FC236}">
                <a16:creationId xmlns="" xmlns:a16="http://schemas.microsoft.com/office/drawing/2014/main" id="{DD1AAACB-28E9-4D52-A6EE-22B06FA2EE4A}"/>
              </a:ext>
            </a:extLst>
          </p:cNvPr>
          <p:cNvSpPr/>
          <p:nvPr userDrawn="1"/>
        </p:nvSpPr>
        <p:spPr>
          <a:xfrm>
            <a:off x="768816" y="1243616"/>
            <a:ext cx="8815538" cy="5307946"/>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rgbClr val="8FCBDC">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41" name="자유형: 도형 40">
            <a:extLst>
              <a:ext uri="{FF2B5EF4-FFF2-40B4-BE49-F238E27FC236}">
                <a16:creationId xmlns="" xmlns:a16="http://schemas.microsoft.com/office/drawing/2014/main" id="{3A9E8056-E227-48D0-A362-012CD6F927DB}"/>
              </a:ext>
            </a:extLst>
          </p:cNvPr>
          <p:cNvSpPr/>
          <p:nvPr userDrawn="1"/>
        </p:nvSpPr>
        <p:spPr>
          <a:xfrm>
            <a:off x="11495" y="845026"/>
            <a:ext cx="8815538" cy="5307946"/>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42" name="직사각형 41">
            <a:extLst>
              <a:ext uri="{FF2B5EF4-FFF2-40B4-BE49-F238E27FC236}">
                <a16:creationId xmlns="" xmlns:a16="http://schemas.microsoft.com/office/drawing/2014/main" id="{3E639EC3-96A7-44E5-A7D4-BDDA1BCAA187}"/>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pic>
        <p:nvPicPr>
          <p:cNvPr id="44" name="그래픽 43">
            <a:extLst>
              <a:ext uri="{FF2B5EF4-FFF2-40B4-BE49-F238E27FC236}">
                <a16:creationId xmlns="" xmlns:a16="http://schemas.microsoft.com/office/drawing/2014/main" id="{3E6241A5-2F2F-42ED-85F8-D43B71F806A0}"/>
              </a:ext>
            </a:extLst>
          </p:cNvPr>
          <p:cNvPicPr>
            <a:picLocks noChangeAspect="1"/>
          </p:cNvPicPr>
          <p:nvPr userDrawn="1"/>
        </p:nvPicPr>
        <p:blipFill rotWithShape="1">
          <a:blip r:embed="rId2">
            <a:extLst>
              <a:ext uri="{96DAC541-7B7A-43D3-8B79-37D633B846F1}">
                <asvg:svgBlip xmlns="" xmlns:asvg="http://schemas.microsoft.com/office/drawing/2016/SVG/main" r:embed="rId3"/>
              </a:ext>
            </a:extLst>
          </a:blip>
          <a:srcRect l="27344" b="12244"/>
          <a:stretch/>
        </p:blipFill>
        <p:spPr>
          <a:xfrm rot="10800000">
            <a:off x="4641689" y="805103"/>
            <a:ext cx="7561806" cy="6074667"/>
          </a:xfrm>
          <a:prstGeom prst="rect">
            <a:avLst/>
          </a:prstGeom>
        </p:spPr>
      </p:pic>
    </p:spTree>
    <p:extLst>
      <p:ext uri="{BB962C8B-B14F-4D97-AF65-F5344CB8AC3E}">
        <p14:creationId xmlns:p14="http://schemas.microsoft.com/office/powerpoint/2010/main" val="32396651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절제목_간지">
    <p:spTree>
      <p:nvGrpSpPr>
        <p:cNvPr id="1" name=""/>
        <p:cNvGrpSpPr/>
        <p:nvPr/>
      </p:nvGrpSpPr>
      <p:grpSpPr>
        <a:xfrm>
          <a:off x="0" y="0"/>
          <a:ext cx="0" cy="0"/>
          <a:chOff x="0" y="0"/>
          <a:chExt cx="0" cy="0"/>
        </a:xfrm>
      </p:grpSpPr>
      <p:sp>
        <p:nvSpPr>
          <p:cNvPr id="6" name="그래픽 18">
            <a:extLst>
              <a:ext uri="{FF2B5EF4-FFF2-40B4-BE49-F238E27FC236}">
                <a16:creationId xmlns="" xmlns:a16="http://schemas.microsoft.com/office/drawing/2014/main" id="{F530099C-CA70-497E-9E2C-570DD13C57C5}"/>
              </a:ext>
            </a:extLst>
          </p:cNvPr>
          <p:cNvSpPr/>
          <p:nvPr userDrawn="1"/>
        </p:nvSpPr>
        <p:spPr>
          <a:xfrm rot="10800000">
            <a:off x="7666724" y="132125"/>
            <a:ext cx="4394137" cy="3651766"/>
          </a:xfrm>
          <a:custGeom>
            <a:avLst/>
            <a:gdLst>
              <a:gd name="connsiteX0" fmla="*/ 6067034 w 6067033"/>
              <a:gd name="connsiteY0" fmla="*/ 5042033 h 5042033"/>
              <a:gd name="connsiteX1" fmla="*/ 0 w 6067033"/>
              <a:gd name="connsiteY1" fmla="*/ 0 h 5042033"/>
              <a:gd name="connsiteX2" fmla="*/ 0 w 6067033"/>
              <a:gd name="connsiteY2" fmla="*/ 5042033 h 5042033"/>
            </a:gdLst>
            <a:ahLst/>
            <a:cxnLst>
              <a:cxn ang="0">
                <a:pos x="connsiteX0" y="connsiteY0"/>
              </a:cxn>
              <a:cxn ang="0">
                <a:pos x="connsiteX1" y="connsiteY1"/>
              </a:cxn>
              <a:cxn ang="0">
                <a:pos x="connsiteX2" y="connsiteY2"/>
              </a:cxn>
            </a:cxnLst>
            <a:rect l="l" t="t" r="r" b="b"/>
            <a:pathLst>
              <a:path w="6067033" h="5042033">
                <a:moveTo>
                  <a:pt x="6067034" y="5042033"/>
                </a:moveTo>
                <a:lnTo>
                  <a:pt x="0" y="0"/>
                </a:lnTo>
                <a:lnTo>
                  <a:pt x="0" y="5042033"/>
                </a:lnTo>
                <a:close/>
              </a:path>
            </a:pathLst>
          </a:custGeom>
          <a:gradFill flip="none" rotWithShape="1">
            <a:gsLst>
              <a:gs pos="0">
                <a:srgbClr val="9AE0E2"/>
              </a:gs>
              <a:gs pos="100000">
                <a:srgbClr val="8F9DEC"/>
              </a:gs>
            </a:gsLst>
            <a:lin ang="2700000" scaled="1"/>
            <a:tileRect/>
          </a:gra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endParaRPr>
          </a:p>
        </p:txBody>
      </p:sp>
      <p:sp>
        <p:nvSpPr>
          <p:cNvPr id="7" name="사각형: 둥근 모서리 6">
            <a:extLst>
              <a:ext uri="{FF2B5EF4-FFF2-40B4-BE49-F238E27FC236}">
                <a16:creationId xmlns="" xmlns:a16="http://schemas.microsoft.com/office/drawing/2014/main" id="{39C9C839-8C4C-401D-891A-9EB09EA999DB}"/>
              </a:ext>
            </a:extLst>
          </p:cNvPr>
          <p:cNvSpPr/>
          <p:nvPr userDrawn="1"/>
        </p:nvSpPr>
        <p:spPr>
          <a:xfrm>
            <a:off x="556098" y="1613463"/>
            <a:ext cx="11079804" cy="4105072"/>
          </a:xfrm>
          <a:prstGeom prst="roundRect">
            <a:avLst/>
          </a:prstGeom>
          <a:solidFill>
            <a:schemeClr val="bg1">
              <a:alpha val="49804"/>
            </a:schemeClr>
          </a:solid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pic>
        <p:nvPicPr>
          <p:cNvPr id="9" name="그래픽 8">
            <a:extLst>
              <a:ext uri="{FF2B5EF4-FFF2-40B4-BE49-F238E27FC236}">
                <a16:creationId xmlns="" xmlns:a16="http://schemas.microsoft.com/office/drawing/2014/main" id="{D265E156-5DAB-412B-B8ED-5B3264F77CF5}"/>
              </a:ext>
            </a:extLst>
          </p:cNvPr>
          <p:cNvPicPr>
            <a:picLocks noChangeAspect="1"/>
          </p:cNvPicPr>
          <p:nvPr userDrawn="1"/>
        </p:nvPicPr>
        <p:blipFill rotWithShape="1">
          <a:blip r:embed="rId2">
            <a:extLst>
              <a:ext uri="{96DAC541-7B7A-43D3-8B79-37D633B846F1}">
                <asvg:svgBlip xmlns="" xmlns:asvg="http://schemas.microsoft.com/office/drawing/2016/SVG/main" r:embed="rId3"/>
              </a:ext>
            </a:extLst>
          </a:blip>
          <a:srcRect l="27344" b="12244"/>
          <a:stretch/>
        </p:blipFill>
        <p:spPr>
          <a:xfrm rot="10800000">
            <a:off x="3575174" y="-645"/>
            <a:ext cx="8616827" cy="6858002"/>
          </a:xfrm>
          <a:prstGeom prst="rect">
            <a:avLst/>
          </a:prstGeom>
        </p:spPr>
      </p:pic>
      <p:pic>
        <p:nvPicPr>
          <p:cNvPr id="14" name="그래픽 13">
            <a:extLst>
              <a:ext uri="{FF2B5EF4-FFF2-40B4-BE49-F238E27FC236}">
                <a16:creationId xmlns="" xmlns:a16="http://schemas.microsoft.com/office/drawing/2014/main" id="{2F4B05E3-97F5-4C0C-BABF-9754BC166810}"/>
              </a:ext>
            </a:extLst>
          </p:cNvPr>
          <p:cNvPicPr>
            <a:picLocks noChangeAspect="1"/>
          </p:cNvPicPr>
          <p:nvPr userDrawn="1"/>
        </p:nvPicPr>
        <p:blipFill>
          <a:blip r:embed="rId4">
            <a:extLst>
              <a:ext uri="{96DAC541-7B7A-43D3-8B79-37D633B846F1}">
                <asvg:svgBlip xmlns="" xmlns:asvg="http://schemas.microsoft.com/office/drawing/2016/SVG/main" r:embed="rId5"/>
              </a:ext>
            </a:extLst>
          </a:blip>
          <a:stretch>
            <a:fillRect/>
          </a:stretch>
        </p:blipFill>
        <p:spPr>
          <a:xfrm rot="21105531">
            <a:off x="7071037" y="2495151"/>
            <a:ext cx="7004124" cy="5805700"/>
          </a:xfrm>
          <a:prstGeom prst="rect">
            <a:avLst/>
          </a:prstGeom>
        </p:spPr>
      </p:pic>
      <p:sp>
        <p:nvSpPr>
          <p:cNvPr id="2" name="절제목입력">
            <a:extLst>
              <a:ext uri="{FF2B5EF4-FFF2-40B4-BE49-F238E27FC236}">
                <a16:creationId xmlns="" xmlns:a16="http://schemas.microsoft.com/office/drawing/2014/main" id="{C4266977-02BA-456A-825A-A4467609EC61}"/>
              </a:ext>
            </a:extLst>
          </p:cNvPr>
          <p:cNvSpPr>
            <a:spLocks noGrp="1"/>
          </p:cNvSpPr>
          <p:nvPr>
            <p:ph type="title"/>
          </p:nvPr>
        </p:nvSpPr>
        <p:spPr>
          <a:xfrm>
            <a:off x="1120303" y="3221244"/>
            <a:ext cx="10515600" cy="1338828"/>
          </a:xfrm>
          <a:noFill/>
        </p:spPr>
        <p:txBody>
          <a:bodyPr wrap="square" rtlCol="0">
            <a:spAutoFit/>
          </a:bodyPr>
          <a:lstStyle>
            <a:lvl1pPr>
              <a:defRPr lang="ko-KR" altLang="en-US" sz="9000" spc="-300" dirty="0">
                <a:solidFill>
                  <a:schemeClr val="tx2">
                    <a:lumMod val="50000"/>
                  </a:schemeClr>
                </a:solidFill>
                <a:latin typeface="나눔바른고딕" panose="020B0603020101020101" pitchFamily="50" charset="-127"/>
                <a:ea typeface="나눔바른고딕" panose="020B0603020101020101" pitchFamily="50" charset="-127"/>
                <a:cs typeface="+mn-cs"/>
              </a:defRPr>
            </a:lvl1pPr>
          </a:lstStyle>
          <a:p>
            <a:pPr marL="0" lvl="0"/>
            <a:endParaRPr lang="ko-KR" altLang="en-US" dirty="0">
              <a:solidFill>
                <a:schemeClr val="tx2">
                  <a:lumMod val="50000"/>
                </a:schemeClr>
              </a:solidFill>
            </a:endParaRPr>
          </a:p>
        </p:txBody>
      </p:sp>
    </p:spTree>
    <p:extLst>
      <p:ext uri="{BB962C8B-B14F-4D97-AF65-F5344CB8AC3E}">
        <p14:creationId xmlns:p14="http://schemas.microsoft.com/office/powerpoint/2010/main" val="3227978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다음시간안내">
    <p:spTree>
      <p:nvGrpSpPr>
        <p:cNvPr id="1" name=""/>
        <p:cNvGrpSpPr/>
        <p:nvPr/>
      </p:nvGrpSpPr>
      <p:grpSpPr>
        <a:xfrm>
          <a:off x="0" y="0"/>
          <a:ext cx="0" cy="0"/>
          <a:chOff x="0" y="0"/>
          <a:chExt cx="0" cy="0"/>
        </a:xfrm>
      </p:grpSpPr>
      <p:pic>
        <p:nvPicPr>
          <p:cNvPr id="16" name="그림 15" descr="실내이(가) 표시된 사진&#10;&#10;자동 생성된 설명" hidden="1">
            <a:extLst>
              <a:ext uri="{FF2B5EF4-FFF2-40B4-BE49-F238E27FC236}">
                <a16:creationId xmlns="" xmlns:a16="http://schemas.microsoft.com/office/drawing/2014/main" id="{1F988D3E-7A9E-4D99-A05F-EC0F8D429EC0}"/>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r="8995"/>
          <a:stretch/>
        </p:blipFill>
        <p:spPr>
          <a:xfrm>
            <a:off x="4991101" y="776752"/>
            <a:ext cx="7191376" cy="6074667"/>
          </a:xfrm>
          <a:prstGeom prst="rect">
            <a:avLst/>
          </a:prstGeom>
        </p:spPr>
      </p:pic>
      <p:sp>
        <p:nvSpPr>
          <p:cNvPr id="5" name="직사각형 4">
            <a:extLst>
              <a:ext uri="{FF2B5EF4-FFF2-40B4-BE49-F238E27FC236}">
                <a16:creationId xmlns="" xmlns:a16="http://schemas.microsoft.com/office/drawing/2014/main" id="{7669C717-D7EA-4559-971D-9D96519396A4}"/>
              </a:ext>
            </a:extLst>
          </p:cNvPr>
          <p:cNvSpPr/>
          <p:nvPr userDrawn="1"/>
        </p:nvSpPr>
        <p:spPr>
          <a:xfrm>
            <a:off x="1" y="-2945"/>
            <a:ext cx="8942228" cy="6879996"/>
          </a:xfrm>
          <a:custGeom>
            <a:avLst/>
            <a:gdLst>
              <a:gd name="connsiteX0" fmla="*/ 0 w 10487025"/>
              <a:gd name="connsiteY0" fmla="*/ 0 h 6844840"/>
              <a:gd name="connsiteX1" fmla="*/ 10487025 w 10487025"/>
              <a:gd name="connsiteY1" fmla="*/ 0 h 6844840"/>
              <a:gd name="connsiteX2" fmla="*/ 10487025 w 10487025"/>
              <a:gd name="connsiteY2" fmla="*/ 6844840 h 6844840"/>
              <a:gd name="connsiteX3" fmla="*/ 0 w 10487025"/>
              <a:gd name="connsiteY3" fmla="*/ 6844840 h 6844840"/>
              <a:gd name="connsiteX4" fmla="*/ 0 w 10487025"/>
              <a:gd name="connsiteY4" fmla="*/ 0 h 6844840"/>
              <a:gd name="connsiteX0" fmla="*/ 0 w 10487025"/>
              <a:gd name="connsiteY0" fmla="*/ 161925 h 7006765"/>
              <a:gd name="connsiteX1" fmla="*/ 5962650 w 10487025"/>
              <a:gd name="connsiteY1" fmla="*/ 0 h 7006765"/>
              <a:gd name="connsiteX2" fmla="*/ 10487025 w 10487025"/>
              <a:gd name="connsiteY2" fmla="*/ 7006765 h 7006765"/>
              <a:gd name="connsiteX3" fmla="*/ 0 w 10487025"/>
              <a:gd name="connsiteY3" fmla="*/ 7006765 h 7006765"/>
              <a:gd name="connsiteX4" fmla="*/ 0 w 10487025"/>
              <a:gd name="connsiteY4" fmla="*/ 161925 h 7006765"/>
              <a:gd name="connsiteX0" fmla="*/ 0 w 10487025"/>
              <a:gd name="connsiteY0" fmla="*/ 0 h 6844840"/>
              <a:gd name="connsiteX1" fmla="*/ 8896350 w 10487025"/>
              <a:gd name="connsiteY1" fmla="*/ 0 h 6844840"/>
              <a:gd name="connsiteX2" fmla="*/ 10487025 w 10487025"/>
              <a:gd name="connsiteY2" fmla="*/ 6844840 h 6844840"/>
              <a:gd name="connsiteX3" fmla="*/ 0 w 10487025"/>
              <a:gd name="connsiteY3" fmla="*/ 6844840 h 6844840"/>
              <a:gd name="connsiteX4" fmla="*/ 0 w 10487025"/>
              <a:gd name="connsiteY4" fmla="*/ 0 h 6844840"/>
              <a:gd name="connsiteX0" fmla="*/ 0 w 8896350"/>
              <a:gd name="connsiteY0" fmla="*/ 0 h 6844840"/>
              <a:gd name="connsiteX1" fmla="*/ 8896350 w 8896350"/>
              <a:gd name="connsiteY1" fmla="*/ 0 h 6844840"/>
              <a:gd name="connsiteX2" fmla="*/ 6467475 w 8896350"/>
              <a:gd name="connsiteY2" fmla="*/ 6816265 h 6844840"/>
              <a:gd name="connsiteX3" fmla="*/ 0 w 8896350"/>
              <a:gd name="connsiteY3" fmla="*/ 6844840 h 6844840"/>
              <a:gd name="connsiteX4" fmla="*/ 0 w 8896350"/>
              <a:gd name="connsiteY4" fmla="*/ 0 h 6844840"/>
              <a:gd name="connsiteX0" fmla="*/ 0 w 8896350"/>
              <a:gd name="connsiteY0" fmla="*/ 0 h 6844840"/>
              <a:gd name="connsiteX1" fmla="*/ 8896350 w 8896350"/>
              <a:gd name="connsiteY1" fmla="*/ 0 h 6844840"/>
              <a:gd name="connsiteX2" fmla="*/ 5429250 w 8896350"/>
              <a:gd name="connsiteY2" fmla="*/ 6816265 h 6844840"/>
              <a:gd name="connsiteX3" fmla="*/ 0 w 8896350"/>
              <a:gd name="connsiteY3" fmla="*/ 6844840 h 6844840"/>
              <a:gd name="connsiteX4" fmla="*/ 0 w 8896350"/>
              <a:gd name="connsiteY4" fmla="*/ 0 h 6844840"/>
              <a:gd name="connsiteX0" fmla="*/ 0 w 8896350"/>
              <a:gd name="connsiteY0" fmla="*/ 0 h 6844840"/>
              <a:gd name="connsiteX1" fmla="*/ 8896350 w 8896350"/>
              <a:gd name="connsiteY1" fmla="*/ 0 h 6844840"/>
              <a:gd name="connsiteX2" fmla="*/ 5486400 w 8896350"/>
              <a:gd name="connsiteY2" fmla="*/ 6835315 h 6844840"/>
              <a:gd name="connsiteX3" fmla="*/ 0 w 8896350"/>
              <a:gd name="connsiteY3" fmla="*/ 6844840 h 6844840"/>
              <a:gd name="connsiteX4" fmla="*/ 0 w 8896350"/>
              <a:gd name="connsiteY4" fmla="*/ 0 h 68448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96350" h="6844840">
                <a:moveTo>
                  <a:pt x="0" y="0"/>
                </a:moveTo>
                <a:lnTo>
                  <a:pt x="8896350" y="0"/>
                </a:lnTo>
                <a:lnTo>
                  <a:pt x="5486400" y="6835315"/>
                </a:lnTo>
                <a:lnTo>
                  <a:pt x="0" y="6844840"/>
                </a:lnTo>
                <a:lnTo>
                  <a:pt x="0" y="0"/>
                </a:lnTo>
                <a:close/>
              </a:path>
            </a:pathLst>
          </a:custGeom>
          <a:solidFill>
            <a:srgbClr val="E7EC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pic>
        <p:nvPicPr>
          <p:cNvPr id="11" name="그래픽 10">
            <a:extLst>
              <a:ext uri="{FF2B5EF4-FFF2-40B4-BE49-F238E27FC236}">
                <a16:creationId xmlns="" xmlns:a16="http://schemas.microsoft.com/office/drawing/2014/main" id="{F88AB430-4AA1-45AA-B076-C34B61161B87}"/>
              </a:ext>
            </a:extLst>
          </p:cNvPr>
          <p:cNvPicPr>
            <a:picLocks noChangeAspect="1"/>
          </p:cNvPicPr>
          <p:nvPr userDrawn="1"/>
        </p:nvPicPr>
        <p:blipFill rotWithShape="1">
          <a:blip r:embed="rId3">
            <a:extLst>
              <a:ext uri="{96DAC541-7B7A-43D3-8B79-37D633B846F1}">
                <asvg:svgBlip xmlns="" xmlns:asvg="http://schemas.microsoft.com/office/drawing/2016/SVG/main" r:embed="rId4"/>
              </a:ext>
            </a:extLst>
          </a:blip>
          <a:srcRect b="37766"/>
          <a:stretch/>
        </p:blipFill>
        <p:spPr>
          <a:xfrm>
            <a:off x="9524" y="-1849373"/>
            <a:ext cx="7004124" cy="3613135"/>
          </a:xfrm>
          <a:prstGeom prst="rect">
            <a:avLst/>
          </a:prstGeom>
        </p:spPr>
      </p:pic>
      <p:sp>
        <p:nvSpPr>
          <p:cNvPr id="13" name="직사각형 12">
            <a:extLst>
              <a:ext uri="{FF2B5EF4-FFF2-40B4-BE49-F238E27FC236}">
                <a16:creationId xmlns="" xmlns:a16="http://schemas.microsoft.com/office/drawing/2014/main" id="{C5EB58ED-179B-4078-B192-BE5B72A0F7A2}"/>
              </a:ext>
            </a:extLst>
          </p:cNvPr>
          <p:cNvSpPr/>
          <p:nvPr userDrawn="1"/>
        </p:nvSpPr>
        <p:spPr>
          <a:xfrm>
            <a:off x="0" y="-13063"/>
            <a:ext cx="12192000" cy="1784842"/>
          </a:xfrm>
          <a:prstGeom prst="rect">
            <a:avLst/>
          </a:prstGeom>
          <a:solidFill>
            <a:schemeClr val="accent1">
              <a:lumMod val="50000"/>
              <a:alpha val="40000"/>
            </a:scheme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grpSp>
        <p:nvGrpSpPr>
          <p:cNvPr id="3" name="그룹 2">
            <a:extLst>
              <a:ext uri="{FF2B5EF4-FFF2-40B4-BE49-F238E27FC236}">
                <a16:creationId xmlns="" xmlns:a16="http://schemas.microsoft.com/office/drawing/2014/main" id="{70F86DED-00F3-458B-8659-DC3628B429DE}"/>
              </a:ext>
            </a:extLst>
          </p:cNvPr>
          <p:cNvGrpSpPr/>
          <p:nvPr userDrawn="1"/>
        </p:nvGrpSpPr>
        <p:grpSpPr>
          <a:xfrm>
            <a:off x="857294" y="2370245"/>
            <a:ext cx="4756327" cy="2536467"/>
            <a:chOff x="857294" y="2370244"/>
            <a:chExt cx="4756327" cy="2536467"/>
          </a:xfrm>
        </p:grpSpPr>
        <p:cxnSp>
          <p:nvCxnSpPr>
            <p:cNvPr id="25" name="직선 연결선 24">
              <a:extLst>
                <a:ext uri="{FF2B5EF4-FFF2-40B4-BE49-F238E27FC236}">
                  <a16:creationId xmlns="" xmlns:a16="http://schemas.microsoft.com/office/drawing/2014/main" id="{0403CE34-B4DF-4BC4-9CEA-89E13DDE2288}"/>
                </a:ext>
              </a:extLst>
            </p:cNvPr>
            <p:cNvCxnSpPr>
              <a:cxnSpLocks/>
            </p:cNvCxnSpPr>
            <p:nvPr userDrawn="1"/>
          </p:nvCxnSpPr>
          <p:spPr>
            <a:xfrm>
              <a:off x="857294" y="4906711"/>
              <a:ext cx="4756327" cy="0"/>
            </a:xfrm>
            <a:prstGeom prst="line">
              <a:avLst/>
            </a:prstGeom>
            <a:ln>
              <a:solidFill>
                <a:schemeClr val="accent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6" name="직선 연결선 25">
              <a:extLst>
                <a:ext uri="{FF2B5EF4-FFF2-40B4-BE49-F238E27FC236}">
                  <a16:creationId xmlns="" xmlns:a16="http://schemas.microsoft.com/office/drawing/2014/main" id="{37043C51-C423-4A7B-AD44-8284F712F9F3}"/>
                </a:ext>
              </a:extLst>
            </p:cNvPr>
            <p:cNvCxnSpPr>
              <a:cxnSpLocks/>
            </p:cNvCxnSpPr>
            <p:nvPr userDrawn="1"/>
          </p:nvCxnSpPr>
          <p:spPr>
            <a:xfrm>
              <a:off x="857294" y="2370244"/>
              <a:ext cx="4756327" cy="0"/>
            </a:xfrm>
            <a:prstGeom prst="line">
              <a:avLst/>
            </a:prstGeom>
            <a:ln>
              <a:solidFill>
                <a:schemeClr val="accent1">
                  <a:lumMod val="7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2" name="절제목입력">
            <a:extLst>
              <a:ext uri="{FF2B5EF4-FFF2-40B4-BE49-F238E27FC236}">
                <a16:creationId xmlns="" xmlns:a16="http://schemas.microsoft.com/office/drawing/2014/main" id="{C4266977-02BA-456A-825A-A4467609EC61}"/>
              </a:ext>
            </a:extLst>
          </p:cNvPr>
          <p:cNvSpPr>
            <a:spLocks noGrp="1"/>
          </p:cNvSpPr>
          <p:nvPr>
            <p:ph type="title" hasCustomPrompt="1"/>
          </p:nvPr>
        </p:nvSpPr>
        <p:spPr>
          <a:xfrm>
            <a:off x="857295" y="2439212"/>
            <a:ext cx="5186199" cy="2554545"/>
          </a:xfrm>
          <a:noFill/>
        </p:spPr>
        <p:txBody>
          <a:bodyPr wrap="square" rtlCol="0">
            <a:spAutoFit/>
          </a:bodyPr>
          <a:lstStyle>
            <a:lvl1pPr>
              <a:lnSpc>
                <a:spcPct val="100000"/>
              </a:lnSpc>
              <a:defRPr lang="ko-KR" altLang="en-US" sz="8000" spc="-300" dirty="0">
                <a:solidFill>
                  <a:schemeClr val="tx2">
                    <a:lumMod val="50000"/>
                  </a:schemeClr>
                </a:solidFill>
                <a:latin typeface="나눔바른고딕" panose="020B0603020101020101" pitchFamily="50" charset="-127"/>
                <a:ea typeface="나눔바른고딕" panose="020B0603020101020101" pitchFamily="50" charset="-127"/>
                <a:cs typeface="+mn-cs"/>
              </a:defRPr>
            </a:lvl1pPr>
          </a:lstStyle>
          <a:p>
            <a:pPr marL="0" lvl="0"/>
            <a:r>
              <a:rPr lang="ko-KR" altLang="en-US" dirty="0">
                <a:solidFill>
                  <a:schemeClr val="tx2">
                    <a:lumMod val="50000"/>
                  </a:schemeClr>
                </a:solidFill>
              </a:rPr>
              <a:t/>
            </a:r>
            <a:br>
              <a:rPr lang="ko-KR" altLang="en-US" dirty="0">
                <a:solidFill>
                  <a:schemeClr val="tx2">
                    <a:lumMod val="50000"/>
                  </a:schemeClr>
                </a:solidFill>
              </a:rPr>
            </a:br>
            <a:endParaRPr lang="ko-KR" altLang="en-US" dirty="0">
              <a:solidFill>
                <a:schemeClr val="tx2">
                  <a:lumMod val="50000"/>
                </a:schemeClr>
              </a:solidFill>
            </a:endParaRPr>
          </a:p>
        </p:txBody>
      </p:sp>
    </p:spTree>
    <p:extLst>
      <p:ext uri="{BB962C8B-B14F-4D97-AF65-F5344CB8AC3E}">
        <p14:creationId xmlns:p14="http://schemas.microsoft.com/office/powerpoint/2010/main" val="1005268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정리하기">
    <p:spTree>
      <p:nvGrpSpPr>
        <p:cNvPr id="1" name=""/>
        <p:cNvGrpSpPr/>
        <p:nvPr/>
      </p:nvGrpSpPr>
      <p:grpSpPr>
        <a:xfrm>
          <a:off x="0" y="0"/>
          <a:ext cx="0" cy="0"/>
          <a:chOff x="0" y="0"/>
          <a:chExt cx="0" cy="0"/>
        </a:xfrm>
      </p:grpSpPr>
      <p:pic>
        <p:nvPicPr>
          <p:cNvPr id="6" name="그래픽 5">
            <a:extLst>
              <a:ext uri="{FF2B5EF4-FFF2-40B4-BE49-F238E27FC236}">
                <a16:creationId xmlns="" xmlns:a16="http://schemas.microsoft.com/office/drawing/2014/main" id="{E6127282-84D8-4C6D-B83A-DD91189F825F}"/>
              </a:ext>
            </a:extLst>
          </p:cNvPr>
          <p:cNvPicPr>
            <a:picLocks noChangeAspect="1"/>
          </p:cNvPicPr>
          <p:nvPr userDrawn="1"/>
        </p:nvPicPr>
        <p:blipFill rotWithShape="1">
          <a:blip r:embed="rId2">
            <a:extLst>
              <a:ext uri="{96DAC541-7B7A-43D3-8B79-37D633B846F1}">
                <asvg:svgBlip xmlns="" xmlns:asvg="http://schemas.microsoft.com/office/drawing/2016/SVG/main" r:embed="rId3"/>
              </a:ext>
            </a:extLst>
          </a:blip>
          <a:srcRect l="27344" b="12244"/>
          <a:stretch/>
        </p:blipFill>
        <p:spPr>
          <a:xfrm rot="10800000">
            <a:off x="4623243" y="827432"/>
            <a:ext cx="7561806" cy="6074667"/>
          </a:xfrm>
          <a:prstGeom prst="rect">
            <a:avLst/>
          </a:prstGeom>
        </p:spPr>
      </p:pic>
      <p:sp>
        <p:nvSpPr>
          <p:cNvPr id="7" name="직사각형 6">
            <a:extLst>
              <a:ext uri="{FF2B5EF4-FFF2-40B4-BE49-F238E27FC236}">
                <a16:creationId xmlns="" xmlns:a16="http://schemas.microsoft.com/office/drawing/2014/main" id="{8259956A-65B4-4EEA-9C7C-0AF5194488F5}"/>
              </a:ext>
            </a:extLst>
          </p:cNvPr>
          <p:cNvSpPr/>
          <p:nvPr userDrawn="1"/>
        </p:nvSpPr>
        <p:spPr>
          <a:xfrm>
            <a:off x="13749" y="823551"/>
            <a:ext cx="12185049" cy="6027166"/>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8" name="직사각형 7">
            <a:extLst>
              <a:ext uri="{FF2B5EF4-FFF2-40B4-BE49-F238E27FC236}">
                <a16:creationId xmlns="" xmlns:a16="http://schemas.microsoft.com/office/drawing/2014/main" id="{DA3C90BF-7600-40AA-8805-55295AE0CF88}"/>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이등변 삼각형 9">
            <a:extLst>
              <a:ext uri="{FF2B5EF4-FFF2-40B4-BE49-F238E27FC236}">
                <a16:creationId xmlns="" xmlns:a16="http://schemas.microsoft.com/office/drawing/2014/main" id="{0B197D7A-6573-4F38-9142-7D335934E7E5}"/>
              </a:ext>
            </a:extLst>
          </p:cNvPr>
          <p:cNvSpPr/>
          <p:nvPr userDrawn="1"/>
        </p:nvSpPr>
        <p:spPr>
          <a:xfrm>
            <a:off x="9247672" y="833399"/>
            <a:ext cx="6987820" cy="6023983"/>
          </a:xfrm>
          <a:prstGeom prst="triangle">
            <a:avLst/>
          </a:prstGeom>
          <a:solidFill>
            <a:schemeClr val="accent1">
              <a:lumMod val="75000"/>
              <a:alpha val="15000"/>
            </a:scheme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2" name="대각선 방향의 모서리가 둥근 사각형 175">
            <a:extLst>
              <a:ext uri="{FF2B5EF4-FFF2-40B4-BE49-F238E27FC236}">
                <a16:creationId xmlns="" xmlns:a16="http://schemas.microsoft.com/office/drawing/2014/main" id="{3ACEB31D-F473-492D-896B-19B4B5802F74}"/>
              </a:ext>
            </a:extLst>
          </p:cNvPr>
          <p:cNvSpPr/>
          <p:nvPr userDrawn="1"/>
        </p:nvSpPr>
        <p:spPr bwMode="auto">
          <a:xfrm>
            <a:off x="446482" y="413245"/>
            <a:ext cx="2417191" cy="907308"/>
          </a:xfrm>
          <a:prstGeom prst="round2DiagRect">
            <a:avLst>
              <a:gd name="adj1" fmla="val 34495"/>
              <a:gd name="adj2" fmla="val 0"/>
            </a:avLst>
          </a:prstGeom>
          <a:solidFill>
            <a:srgbClr val="000000">
              <a:alpha val="1803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dirty="0"/>
          </a:p>
        </p:txBody>
      </p:sp>
      <p:sp>
        <p:nvSpPr>
          <p:cNvPr id="13" name="대각선 방향의 모서리가 둥근 사각형 175">
            <a:extLst>
              <a:ext uri="{FF2B5EF4-FFF2-40B4-BE49-F238E27FC236}">
                <a16:creationId xmlns="" xmlns:a16="http://schemas.microsoft.com/office/drawing/2014/main" id="{E19E2B2F-F19A-4B13-BA5B-51D91EA0AEFA}"/>
              </a:ext>
            </a:extLst>
          </p:cNvPr>
          <p:cNvSpPr/>
          <p:nvPr userDrawn="1"/>
        </p:nvSpPr>
        <p:spPr bwMode="auto">
          <a:xfrm>
            <a:off x="296354" y="272411"/>
            <a:ext cx="2417191" cy="907308"/>
          </a:xfrm>
          <a:prstGeom prst="round2DiagRect">
            <a:avLst>
              <a:gd name="adj1" fmla="val 34495"/>
              <a:gd name="adj2" fmla="val 0"/>
            </a:avLst>
          </a:prstGeom>
          <a:solidFill>
            <a:srgbClr val="2B90D9">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14" name="직사각형 35">
            <a:extLst>
              <a:ext uri="{FF2B5EF4-FFF2-40B4-BE49-F238E27FC236}">
                <a16:creationId xmlns="" xmlns:a16="http://schemas.microsoft.com/office/drawing/2014/main" id="{953AE7E3-D204-4367-80C4-AF39C650F4B5}"/>
              </a:ext>
            </a:extLst>
          </p:cNvPr>
          <p:cNvSpPr/>
          <p:nvPr userDrawn="1"/>
        </p:nvSpPr>
        <p:spPr bwMode="auto">
          <a:xfrm>
            <a:off x="68242" y="365404"/>
            <a:ext cx="2417191" cy="724561"/>
          </a:xfrm>
          <a:prstGeom prst="rect">
            <a:avLst/>
          </a:prstGeom>
          <a:noFill/>
        </p:spPr>
        <p:txBody>
          <a:bodyPr anchor="ctr">
            <a:scene3d>
              <a:camera prst="orthographicFront"/>
              <a:lightRig rig="threePt" dir="t"/>
            </a:scene3d>
            <a:sp3d>
              <a:bevelT w="1270" h="1270"/>
              <a:bevelB w="1270" h="1270"/>
            </a:sp3d>
          </a:bodyPr>
          <a:lstStyle/>
          <a:p>
            <a:pPr marL="0" lvl="1" algn="r">
              <a:buClr>
                <a:srgbClr val="008400"/>
              </a:buClr>
              <a:buSzPct val="140000"/>
              <a:tabLst>
                <a:tab pos="5645270" algn="l"/>
              </a:tabLst>
            </a:pPr>
            <a:endParaRPr lang="ko-KR" altLang="en-US" sz="4000" b="1" spc="-100" dirty="0">
              <a:solidFill>
                <a:schemeClr val="bg1"/>
              </a:solidFill>
              <a:latin typeface="나눔스퀘어_ac Light" panose="020B0600000101010101" pitchFamily="50" charset="-127"/>
              <a:ea typeface="나눔스퀘어_ac Light" panose="020B0600000101010101" pitchFamily="50" charset="-127"/>
              <a:sym typeface="Monotype Sorts"/>
            </a:endParaRPr>
          </a:p>
        </p:txBody>
      </p:sp>
      <p:pic>
        <p:nvPicPr>
          <p:cNvPr id="15" name="그래픽 14">
            <a:extLst>
              <a:ext uri="{FF2B5EF4-FFF2-40B4-BE49-F238E27FC236}">
                <a16:creationId xmlns="" xmlns:a16="http://schemas.microsoft.com/office/drawing/2014/main" id="{9576B87C-9060-46BF-9AEE-FB7EBE001AA2}"/>
              </a:ext>
            </a:extLst>
          </p:cNvPr>
          <p:cNvPicPr>
            <a:picLocks noChangeAspect="1"/>
          </p:cNvPicPr>
          <p:nvPr userDrawn="1"/>
        </p:nvPicPr>
        <p:blipFill>
          <a:blip r:embed="rId4">
            <a:extLst>
              <a:ext uri="{96DAC541-7B7A-43D3-8B79-37D633B846F1}">
                <asvg:svgBlip xmlns="" xmlns:asvg="http://schemas.microsoft.com/office/drawing/2016/SVG/main" r:embed="rId5"/>
              </a:ext>
            </a:extLst>
          </a:blip>
          <a:stretch>
            <a:fillRect/>
          </a:stretch>
        </p:blipFill>
        <p:spPr>
          <a:xfrm rot="5400000">
            <a:off x="460701" y="434444"/>
            <a:ext cx="238271" cy="198286"/>
          </a:xfrm>
          <a:prstGeom prst="rect">
            <a:avLst/>
          </a:prstGeom>
        </p:spPr>
      </p:pic>
      <p:pic>
        <p:nvPicPr>
          <p:cNvPr id="16" name="그래픽 15">
            <a:extLst>
              <a:ext uri="{FF2B5EF4-FFF2-40B4-BE49-F238E27FC236}">
                <a16:creationId xmlns="" xmlns:a16="http://schemas.microsoft.com/office/drawing/2014/main" id="{8FA20798-5018-4E15-AC02-980DAE92A4FA}"/>
              </a:ext>
            </a:extLst>
          </p:cNvPr>
          <p:cNvPicPr>
            <a:picLocks noChangeAspect="1"/>
          </p:cNvPicPr>
          <p:nvPr userDrawn="1"/>
        </p:nvPicPr>
        <p:blipFill>
          <a:blip r:embed="rId6">
            <a:extLst>
              <a:ext uri="{96DAC541-7B7A-43D3-8B79-37D633B846F1}">
                <asvg:svgBlip xmlns="" xmlns:asvg="http://schemas.microsoft.com/office/drawing/2016/SVG/main" r:embed="rId7"/>
              </a:ext>
            </a:extLst>
          </a:blip>
          <a:stretch>
            <a:fillRect/>
          </a:stretch>
        </p:blipFill>
        <p:spPr>
          <a:xfrm rot="817888">
            <a:off x="9061190" y="2125299"/>
            <a:ext cx="7004124" cy="5805700"/>
          </a:xfrm>
          <a:prstGeom prst="rect">
            <a:avLst/>
          </a:prstGeom>
        </p:spPr>
      </p:pic>
      <p:sp>
        <p:nvSpPr>
          <p:cNvPr id="17" name="내용 개체 틀 2">
            <a:extLst>
              <a:ext uri="{FF2B5EF4-FFF2-40B4-BE49-F238E27FC236}">
                <a16:creationId xmlns="" xmlns:a16="http://schemas.microsoft.com/office/drawing/2014/main" id="{8882EFD0-2702-4CF9-A9A1-7AC20E3EDEFE}"/>
              </a:ext>
            </a:extLst>
          </p:cNvPr>
          <p:cNvSpPr>
            <a:spLocks noGrp="1"/>
          </p:cNvSpPr>
          <p:nvPr>
            <p:ph idx="10"/>
          </p:nvPr>
        </p:nvSpPr>
        <p:spPr>
          <a:xfrm>
            <a:off x="446482" y="1513530"/>
            <a:ext cx="9026292" cy="4351338"/>
          </a:xfrm>
        </p:spPr>
        <p:txBody>
          <a:bodyPr>
            <a:normAutofit/>
          </a:bodyPr>
          <a:lstStyle>
            <a:lvl1pPr marL="252000" indent="-252000">
              <a:buClr>
                <a:srgbClr val="D5B8EA"/>
              </a:buClr>
              <a:buSzPct val="80000"/>
              <a:buFont typeface="Wingdings" panose="05000000000000000000" pitchFamily="2" charset="2"/>
              <a:buChar char="l"/>
              <a:defRPr sz="2600">
                <a:latin typeface="나눔바른고딕" panose="020B0603020101020101" pitchFamily="50" charset="-127"/>
                <a:ea typeface="나눔바른고딕" panose="020B0603020101020101" pitchFamily="50" charset="-127"/>
              </a:defRPr>
            </a:lvl1pPr>
            <a:lvl2pPr marL="685800" indent="-228600">
              <a:buFont typeface="Wingdings" panose="05000000000000000000" pitchFamily="2" charset="2"/>
              <a:buChar char="v"/>
              <a:defRPr sz="2600">
                <a:latin typeface="나눔바른고딕" panose="020B0603020101020101" pitchFamily="50" charset="-127"/>
                <a:ea typeface="나눔바른고딕" panose="020B0603020101020101" pitchFamily="50" charset="-127"/>
              </a:defRPr>
            </a:lvl2pPr>
            <a:lvl3pPr>
              <a:defRPr sz="2600">
                <a:latin typeface="나눔바른고딕" panose="020B0603020101020101" pitchFamily="50" charset="-127"/>
                <a:ea typeface="나눔바른고딕" panose="020B0603020101020101" pitchFamily="50" charset="-127"/>
              </a:defRPr>
            </a:lvl3pPr>
            <a:lvl4pPr>
              <a:defRPr sz="2600">
                <a:latin typeface="나눔바른고딕" panose="020B0603020101020101" pitchFamily="50" charset="-127"/>
                <a:ea typeface="나눔바른고딕" panose="020B0603020101020101" pitchFamily="50" charset="-127"/>
              </a:defRPr>
            </a:lvl4pPr>
            <a:lvl5pPr marL="1828800" indent="0">
              <a:buClr>
                <a:srgbClr val="D5B8EA"/>
              </a:buClr>
              <a:buNone/>
              <a:defRPr sz="2600">
                <a:latin typeface="나눔바른고딕" panose="020B0603020101020101" pitchFamily="50" charset="-127"/>
                <a:ea typeface="나눔바른고딕" panose="020B0603020101020101" pitchFamily="50" charset="-127"/>
              </a:defRPr>
            </a:lvl5pPr>
          </a:lstStyle>
          <a:p>
            <a:pPr lvl="4"/>
            <a:endParaRPr lang="ko-KR" altLang="en-US" dirty="0"/>
          </a:p>
        </p:txBody>
      </p:sp>
    </p:spTree>
    <p:extLst>
      <p:ext uri="{BB962C8B-B14F-4D97-AF65-F5344CB8AC3E}">
        <p14:creationId xmlns:p14="http://schemas.microsoft.com/office/powerpoint/2010/main" val="5337425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7"/>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65DC3FA6-B1A6-432C-82A7-277E61ED047D}" type="datetime1">
              <a:rPr lang="en-US" smtClean="0"/>
              <a:t>10/27/2024</a:t>
            </a:fld>
            <a:endParaRPr lang="en-US"/>
          </a:p>
        </p:txBody>
      </p:sp>
      <p:sp>
        <p:nvSpPr>
          <p:cNvPr id="5" name="Footer Placeholder 4"/>
          <p:cNvSpPr>
            <a:spLocks noGrp="1"/>
          </p:cNvSpPr>
          <p:nvPr>
            <p:ph type="ftr" sz="quarter" idx="11"/>
          </p:nvPr>
        </p:nvSpPr>
        <p:spPr/>
        <p:txBody>
          <a:bodyPr/>
          <a:lstStyle/>
          <a:p>
            <a:r>
              <a:rPr lang="en-US" smtClean="0"/>
              <a:t>Presenter: Dr.Teshome Goa</a:t>
            </a:r>
            <a:endParaRPr lang="en-US"/>
          </a:p>
        </p:txBody>
      </p:sp>
      <p:sp>
        <p:nvSpPr>
          <p:cNvPr id="6" name="Slide Number Placeholder 5"/>
          <p:cNvSpPr>
            <a:spLocks noGrp="1"/>
          </p:cNvSpPr>
          <p:nvPr>
            <p:ph type="sldNum" sz="quarter" idx="12"/>
          </p:nvPr>
        </p:nvSpPr>
        <p:spPr/>
        <p:txBody>
          <a:bodyPr/>
          <a:lstStyle/>
          <a:p>
            <a:fld id="{A48DA065-FA52-4A6B-AE36-1AE15AD4FD00}" type="slidenum">
              <a:rPr lang="en-US" smtClean="0"/>
              <a:pPr/>
              <a:t>‹#›</a:t>
            </a:fld>
            <a:endParaRPr lang="en-US"/>
          </a:p>
        </p:txBody>
      </p:sp>
    </p:spTree>
    <p:extLst>
      <p:ext uri="{BB962C8B-B14F-4D97-AF65-F5344CB8AC3E}">
        <p14:creationId xmlns:p14="http://schemas.microsoft.com/office/powerpoint/2010/main" val="19072987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0A1288F-C2CA-47AD-BD2E-C70F9B42A0D1}" type="datetime1">
              <a:rPr lang="en-US" smtClean="0"/>
              <a:t>10/27/2024</a:t>
            </a:fld>
            <a:endParaRPr lang="en-US"/>
          </a:p>
        </p:txBody>
      </p:sp>
      <p:sp>
        <p:nvSpPr>
          <p:cNvPr id="3" name="Footer Placeholder 2"/>
          <p:cNvSpPr>
            <a:spLocks noGrp="1"/>
          </p:cNvSpPr>
          <p:nvPr>
            <p:ph type="ftr" sz="quarter" idx="11"/>
          </p:nvPr>
        </p:nvSpPr>
        <p:spPr/>
        <p:txBody>
          <a:bodyPr/>
          <a:lstStyle/>
          <a:p>
            <a:r>
              <a:rPr lang="en-US" smtClean="0"/>
              <a:t>Presenter: Dr.Teshome Goa</a:t>
            </a:r>
            <a:endParaRPr lang="en-US"/>
          </a:p>
        </p:txBody>
      </p:sp>
      <p:sp>
        <p:nvSpPr>
          <p:cNvPr id="4" name="Slide Number Placeholder 3"/>
          <p:cNvSpPr>
            <a:spLocks noGrp="1"/>
          </p:cNvSpPr>
          <p:nvPr>
            <p:ph type="sldNum" sz="quarter" idx="12"/>
          </p:nvPr>
        </p:nvSpPr>
        <p:spPr/>
        <p:txBody>
          <a:bodyPr/>
          <a:lstStyle/>
          <a:p>
            <a:fld id="{A48DA065-FA52-4A6B-AE36-1AE15AD4FD00}" type="slidenum">
              <a:rPr lang="en-US" smtClean="0"/>
              <a:pPr/>
              <a:t>‹#›</a:t>
            </a:fld>
            <a:endParaRPr lang="en-US"/>
          </a:p>
        </p:txBody>
      </p:sp>
    </p:spTree>
    <p:extLst>
      <p:ext uri="{BB962C8B-B14F-4D97-AF65-F5344CB8AC3E}">
        <p14:creationId xmlns:p14="http://schemas.microsoft.com/office/powerpoint/2010/main" val="18887159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6E6455E-9225-4C90-B94B-D3A0397559A4}" type="datetime1">
              <a:rPr lang="en-US" smtClean="0"/>
              <a:t>10/27/2024</a:t>
            </a:fld>
            <a:endParaRPr lang="en-US"/>
          </a:p>
        </p:txBody>
      </p:sp>
      <p:sp>
        <p:nvSpPr>
          <p:cNvPr id="5" name="Footer Placeholder 4"/>
          <p:cNvSpPr>
            <a:spLocks noGrp="1"/>
          </p:cNvSpPr>
          <p:nvPr>
            <p:ph type="ftr" sz="quarter" idx="11"/>
          </p:nvPr>
        </p:nvSpPr>
        <p:spPr/>
        <p:txBody>
          <a:bodyPr/>
          <a:lstStyle/>
          <a:p>
            <a:r>
              <a:rPr lang="en-US" smtClean="0"/>
              <a:t>Presenter: Dr.Teshome Goa</a:t>
            </a:r>
            <a:endParaRPr lang="en-US"/>
          </a:p>
        </p:txBody>
      </p:sp>
      <p:sp>
        <p:nvSpPr>
          <p:cNvPr id="6" name="Slide Number Placeholder 5"/>
          <p:cNvSpPr>
            <a:spLocks noGrp="1"/>
          </p:cNvSpPr>
          <p:nvPr>
            <p:ph type="sldNum" sz="quarter" idx="12"/>
          </p:nvPr>
        </p:nvSpPr>
        <p:spPr/>
        <p:txBody>
          <a:bodyPr/>
          <a:lstStyle/>
          <a:p>
            <a:fld id="{A48DA065-FA52-4A6B-AE36-1AE15AD4FD00}" type="slidenum">
              <a:rPr lang="en-US" smtClean="0"/>
              <a:pPr/>
              <a:t>‹#›</a:t>
            </a:fld>
            <a:endParaRPr lang="en-US"/>
          </a:p>
        </p:txBody>
      </p:sp>
    </p:spTree>
    <p:extLst>
      <p:ext uri="{BB962C8B-B14F-4D97-AF65-F5344CB8AC3E}">
        <p14:creationId xmlns:p14="http://schemas.microsoft.com/office/powerpoint/2010/main" val="6078276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D9E1E8">
            <a:alpha val="62000"/>
          </a:srgbClr>
        </a:solidFill>
        <a:effectLst/>
      </p:bgPr>
    </p:bg>
    <p:spTree>
      <p:nvGrpSpPr>
        <p:cNvPr id="1" name=""/>
        <p:cNvGrpSpPr/>
        <p:nvPr/>
      </p:nvGrpSpPr>
      <p:grpSpPr>
        <a:xfrm>
          <a:off x="0" y="0"/>
          <a:ext cx="0" cy="0"/>
          <a:chOff x="0" y="0"/>
          <a:chExt cx="0" cy="0"/>
        </a:xfrm>
      </p:grpSpPr>
      <p:sp>
        <p:nvSpPr>
          <p:cNvPr id="2" name="제목 개체 틀 1">
            <a:extLst>
              <a:ext uri="{FF2B5EF4-FFF2-40B4-BE49-F238E27FC236}">
                <a16:creationId xmlns="" xmlns:a16="http://schemas.microsoft.com/office/drawing/2014/main" id="{5A864DAE-ECE1-4533-8A71-4E4D39FE0B47}"/>
              </a:ext>
            </a:extLst>
          </p:cNvPr>
          <p:cNvSpPr>
            <a:spLocks noGrp="1"/>
          </p:cNvSpPr>
          <p:nvPr>
            <p:ph type="title"/>
          </p:nvPr>
        </p:nvSpPr>
        <p:spPr>
          <a:xfrm>
            <a:off x="838202"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 xmlns:a16="http://schemas.microsoft.com/office/drawing/2014/main" id="{2D443D05-94D4-4342-AEFA-0197AA7802A6}"/>
              </a:ext>
            </a:extLst>
          </p:cNvPr>
          <p:cNvSpPr>
            <a:spLocks noGrp="1"/>
          </p:cNvSpPr>
          <p:nvPr>
            <p:ph type="body" idx="1"/>
          </p:nvPr>
        </p:nvSpPr>
        <p:spPr>
          <a:xfrm>
            <a:off x="838202" y="1825625"/>
            <a:ext cx="10515600" cy="4351338"/>
          </a:xfrm>
          <a:prstGeom prst="rect">
            <a:avLst/>
          </a:prstGeom>
        </p:spPr>
        <p:txBody>
          <a:bodyPr vert="horz" lIns="91440" tIns="45720" rIns="91440" bIns="45720" rtlCol="0">
            <a:normAutofit/>
          </a:bodyPr>
          <a:lstStyle/>
          <a:p>
            <a:pPr lvl="0"/>
            <a:r>
              <a:rPr lang="ko-KR" altLang="en-US" dirty="0"/>
              <a:t>마스터 텍스트 스타일을 편집하려면 클릭</a:t>
            </a:r>
          </a:p>
          <a:p>
            <a:pPr lvl="1"/>
            <a:r>
              <a:rPr lang="ko-KR" altLang="en-US" dirty="0"/>
              <a:t>두 번째 수준</a:t>
            </a:r>
          </a:p>
          <a:p>
            <a:pPr lvl="2"/>
            <a:r>
              <a:rPr lang="ko-KR" altLang="en-US" dirty="0"/>
              <a:t>세 번째 수준</a:t>
            </a:r>
          </a:p>
          <a:p>
            <a:pPr lvl="3"/>
            <a:r>
              <a:rPr lang="ko-KR" altLang="en-US" dirty="0"/>
              <a:t>네 번째 수준</a:t>
            </a:r>
          </a:p>
          <a:p>
            <a:pPr lvl="4"/>
            <a:r>
              <a:rPr lang="ko-KR" altLang="en-US" dirty="0"/>
              <a:t>다섯 번째 수준</a:t>
            </a:r>
          </a:p>
        </p:txBody>
      </p:sp>
      <p:sp>
        <p:nvSpPr>
          <p:cNvPr id="4" name="날짜 개체 틀 3">
            <a:extLst>
              <a:ext uri="{FF2B5EF4-FFF2-40B4-BE49-F238E27FC236}">
                <a16:creationId xmlns="" xmlns:a16="http://schemas.microsoft.com/office/drawing/2014/main" id="{DA825FC3-8F69-4D96-AC04-9C5FA0606E7A}"/>
              </a:ext>
            </a:extLst>
          </p:cNvPr>
          <p:cNvSpPr>
            <a:spLocks noGrp="1"/>
          </p:cNvSpPr>
          <p:nvPr>
            <p:ph type="dt" sz="half" idx="2"/>
          </p:nvPr>
        </p:nvSpPr>
        <p:spPr>
          <a:xfrm>
            <a:off x="838201"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118F431-8A64-444C-A15A-5683BEC24C57}" type="datetime1">
              <a:rPr lang="en-US" altLang="ko-KR" smtClean="0"/>
              <a:t>10/27/2024</a:t>
            </a:fld>
            <a:endParaRPr lang="ko-KR" altLang="en-US"/>
          </a:p>
        </p:txBody>
      </p:sp>
      <p:sp>
        <p:nvSpPr>
          <p:cNvPr id="5" name="바닥글 개체 틀 4">
            <a:extLst>
              <a:ext uri="{FF2B5EF4-FFF2-40B4-BE49-F238E27FC236}">
                <a16:creationId xmlns="" xmlns:a16="http://schemas.microsoft.com/office/drawing/2014/main" id="{32F7D89B-8384-4B4C-B483-77929B29860E}"/>
              </a:ext>
            </a:extLst>
          </p:cNvPr>
          <p:cNvSpPr>
            <a:spLocks noGrp="1"/>
          </p:cNvSpPr>
          <p:nvPr>
            <p:ph type="ftr" sz="quarter" idx="3"/>
          </p:nvPr>
        </p:nvSpPr>
        <p:spPr>
          <a:xfrm>
            <a:off x="4038602"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ltLang="ko-KR" smtClean="0"/>
              <a:t>Presenter: Dr.Teshome Goa</a:t>
            </a:r>
            <a:endParaRPr lang="ko-KR" altLang="en-US"/>
          </a:p>
        </p:txBody>
      </p:sp>
      <p:sp>
        <p:nvSpPr>
          <p:cNvPr id="6" name="슬라이드 번호 개체 틀 5">
            <a:extLst>
              <a:ext uri="{FF2B5EF4-FFF2-40B4-BE49-F238E27FC236}">
                <a16:creationId xmlns="" xmlns:a16="http://schemas.microsoft.com/office/drawing/2014/main" id="{573BD4B8-82EB-4089-9218-49718EAEE925}"/>
              </a:ext>
            </a:extLst>
          </p:cNvPr>
          <p:cNvSpPr>
            <a:spLocks noGrp="1"/>
          </p:cNvSpPr>
          <p:nvPr>
            <p:ph type="sldNum" sz="quarter" idx="4"/>
          </p:nvPr>
        </p:nvSpPr>
        <p:spPr>
          <a:xfrm>
            <a:off x="8610601"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199C1B-4DD0-46FA-B2CF-A309B1949049}" type="slidenum">
              <a:rPr lang="ko-KR" altLang="en-US" smtClean="0"/>
              <a:t>‹#›</a:t>
            </a:fld>
            <a:endParaRPr lang="ko-KR" altLang="en-US"/>
          </a:p>
        </p:txBody>
      </p:sp>
    </p:spTree>
    <p:extLst>
      <p:ext uri="{BB962C8B-B14F-4D97-AF65-F5344CB8AC3E}">
        <p14:creationId xmlns:p14="http://schemas.microsoft.com/office/powerpoint/2010/main" val="6821077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1" r:id="rId3"/>
    <p:sldLayoutId id="2147483651" r:id="rId4"/>
    <p:sldLayoutId id="2147483654" r:id="rId5"/>
    <p:sldLayoutId id="2147483660" r:id="rId6"/>
    <p:sldLayoutId id="2147483655" r:id="rId7"/>
    <p:sldLayoutId id="2147483662" r:id="rId8"/>
    <p:sldLayoutId id="2147483663" r:id="rId9"/>
    <p:sldLayoutId id="2147483664" r:id="rId10"/>
  </p:sldLayoutIdLst>
  <p:hf hdr="0" dt="0"/>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3" Type="http://schemas.openxmlformats.org/officeDocument/2006/relationships/hyperlink" Target="https://media.springernature.com/lw685/springer-static/image/art:10.1007/s00500-023-09315-1/MediaObjects/500_2023_9315_Fig1_HTML.png" TargetMode="External"/><Relationship Id="rId2" Type="http://schemas.openxmlformats.org/officeDocument/2006/relationships/image" Target="../media/image9.pn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0.xml"/><Relationship Id="rId1" Type="http://schemas.openxmlformats.org/officeDocument/2006/relationships/vmlDrawing" Target="../drawings/vmlDrawing1.vml"/><Relationship Id="rId4" Type="http://schemas.openxmlformats.org/officeDocument/2006/relationships/image" Target="../media/image10.wmf"/></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10.xml"/><Relationship Id="rId1" Type="http://schemas.openxmlformats.org/officeDocument/2006/relationships/vmlDrawing" Target="../drawings/vmlDrawing2.vml"/><Relationship Id="rId4" Type="http://schemas.openxmlformats.org/officeDocument/2006/relationships/image" Target="../media/image11.wmf"/></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10.xml"/><Relationship Id="rId1" Type="http://schemas.openxmlformats.org/officeDocument/2006/relationships/vmlDrawing" Target="../drawings/vmlDrawing3.vml"/><Relationship Id="rId4" Type="http://schemas.openxmlformats.org/officeDocument/2006/relationships/image" Target="../media/image12.wmf"/></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10.xml"/><Relationship Id="rId1" Type="http://schemas.openxmlformats.org/officeDocument/2006/relationships/vmlDrawing" Target="../drawings/vmlDrawing4.vml"/><Relationship Id="rId4" Type="http://schemas.openxmlformats.org/officeDocument/2006/relationships/image" Target="../media/image13.wmf"/></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10.xml"/><Relationship Id="rId1" Type="http://schemas.openxmlformats.org/officeDocument/2006/relationships/vmlDrawing" Target="../drawings/vmlDrawing5.vml"/><Relationship Id="rId6" Type="http://schemas.openxmlformats.org/officeDocument/2006/relationships/image" Target="../media/image15.wmf"/><Relationship Id="rId5" Type="http://schemas.openxmlformats.org/officeDocument/2006/relationships/oleObject" Target="../embeddings/oleObject6.bin"/><Relationship Id="rId4" Type="http://schemas.openxmlformats.org/officeDocument/2006/relationships/image" Target="../media/image14.wmf"/></Relationships>
</file>

<file path=ppt/slides/_rels/slide23.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10.xml"/><Relationship Id="rId1" Type="http://schemas.openxmlformats.org/officeDocument/2006/relationships/vmlDrawing" Target="../drawings/vmlDrawing6.vml"/><Relationship Id="rId6" Type="http://schemas.openxmlformats.org/officeDocument/2006/relationships/image" Target="../media/image17.wmf"/><Relationship Id="rId5" Type="http://schemas.openxmlformats.org/officeDocument/2006/relationships/oleObject" Target="../embeddings/oleObject8.bin"/><Relationship Id="rId4" Type="http://schemas.openxmlformats.org/officeDocument/2006/relationships/image" Target="../media/image16.wmf"/></Relationships>
</file>

<file path=ppt/slides/_rels/slide24.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slideLayout" Target="../slideLayouts/slideLayout10.xml"/><Relationship Id="rId1" Type="http://schemas.openxmlformats.org/officeDocument/2006/relationships/vmlDrawing" Target="../drawings/vmlDrawing7.vml"/><Relationship Id="rId4" Type="http://schemas.openxmlformats.org/officeDocument/2006/relationships/image" Target="../media/image18.wmf"/></Relationships>
</file>

<file path=ppt/slides/_rels/slide25.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slideLayout" Target="../slideLayouts/slideLayout10.xml"/><Relationship Id="rId1" Type="http://schemas.openxmlformats.org/officeDocument/2006/relationships/vmlDrawing" Target="../drawings/vmlDrawing8.vml"/><Relationship Id="rId6" Type="http://schemas.openxmlformats.org/officeDocument/2006/relationships/image" Target="../media/image20.wmf"/><Relationship Id="rId5" Type="http://schemas.openxmlformats.org/officeDocument/2006/relationships/oleObject" Target="../embeddings/oleObject11.bin"/><Relationship Id="rId4" Type="http://schemas.openxmlformats.org/officeDocument/2006/relationships/image" Target="../media/image19.wmf"/></Relationships>
</file>

<file path=ppt/slides/_rels/slide26.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slideLayout" Target="../slideLayouts/slideLayout10.xml"/><Relationship Id="rId1" Type="http://schemas.openxmlformats.org/officeDocument/2006/relationships/vmlDrawing" Target="../drawings/vmlDrawing9.vml"/><Relationship Id="rId4" Type="http://schemas.openxmlformats.org/officeDocument/2006/relationships/image" Target="../media/image21.wmf"/></Relationships>
</file>

<file path=ppt/slides/_rels/slide27.xml.rels><?xml version="1.0" encoding="UTF-8" standalone="yes"?>
<Relationships xmlns="http://schemas.openxmlformats.org/package/2006/relationships"><Relationship Id="rId3" Type="http://schemas.openxmlformats.org/officeDocument/2006/relationships/oleObject" Target="../embeddings/oleObject13.bin"/><Relationship Id="rId2" Type="http://schemas.openxmlformats.org/officeDocument/2006/relationships/slideLayout" Target="../slideLayouts/slideLayout10.xml"/><Relationship Id="rId1" Type="http://schemas.openxmlformats.org/officeDocument/2006/relationships/vmlDrawing" Target="../drawings/vmlDrawing10.vml"/><Relationship Id="rId6" Type="http://schemas.openxmlformats.org/officeDocument/2006/relationships/image" Target="../media/image23.wmf"/><Relationship Id="rId5" Type="http://schemas.openxmlformats.org/officeDocument/2006/relationships/oleObject" Target="../embeddings/oleObject14.bin"/><Relationship Id="rId4" Type="http://schemas.openxmlformats.org/officeDocument/2006/relationships/image" Target="../media/image22.wmf"/></Relationships>
</file>

<file path=ppt/slides/_rels/slide28.xml.rels><?xml version="1.0" encoding="UTF-8" standalone="yes"?>
<Relationships xmlns="http://schemas.openxmlformats.org/package/2006/relationships"><Relationship Id="rId3" Type="http://schemas.openxmlformats.org/officeDocument/2006/relationships/oleObject" Target="../embeddings/oleObject15.bin"/><Relationship Id="rId2" Type="http://schemas.openxmlformats.org/officeDocument/2006/relationships/slideLayout" Target="../slideLayouts/slideLayout10.xml"/><Relationship Id="rId1" Type="http://schemas.openxmlformats.org/officeDocument/2006/relationships/vmlDrawing" Target="../drawings/vmlDrawing11.vml"/><Relationship Id="rId6" Type="http://schemas.openxmlformats.org/officeDocument/2006/relationships/image" Target="../media/image25.wmf"/><Relationship Id="rId5" Type="http://schemas.openxmlformats.org/officeDocument/2006/relationships/oleObject" Target="../embeddings/oleObject16.bin"/><Relationship Id="rId4" Type="http://schemas.openxmlformats.org/officeDocument/2006/relationships/image" Target="../media/image24.wmf"/></Relationships>
</file>

<file path=ppt/slides/_rels/slide29.xml.rels><?xml version="1.0" encoding="UTF-8" standalone="yes"?>
<Relationships xmlns="http://schemas.openxmlformats.org/package/2006/relationships"><Relationship Id="rId3" Type="http://schemas.openxmlformats.org/officeDocument/2006/relationships/oleObject" Target="../embeddings/oleObject17.bin"/><Relationship Id="rId2" Type="http://schemas.openxmlformats.org/officeDocument/2006/relationships/slideLayout" Target="../slideLayouts/slideLayout10.xml"/><Relationship Id="rId1" Type="http://schemas.openxmlformats.org/officeDocument/2006/relationships/vmlDrawing" Target="../drawings/vmlDrawing12.vml"/><Relationship Id="rId6" Type="http://schemas.openxmlformats.org/officeDocument/2006/relationships/image" Target="../media/image27.wmf"/><Relationship Id="rId5" Type="http://schemas.openxmlformats.org/officeDocument/2006/relationships/oleObject" Target="../embeddings/oleObject18.bin"/><Relationship Id="rId4" Type="http://schemas.openxmlformats.org/officeDocument/2006/relationships/image" Target="../media/image26.wmf"/></Relationships>
</file>

<file path=ppt/slides/_rels/slide30.xml.rels><?xml version="1.0" encoding="UTF-8" standalone="yes"?>
<Relationships xmlns="http://schemas.openxmlformats.org/package/2006/relationships"><Relationship Id="rId8" Type="http://schemas.openxmlformats.org/officeDocument/2006/relationships/image" Target="../media/image30.wmf"/><Relationship Id="rId3" Type="http://schemas.openxmlformats.org/officeDocument/2006/relationships/oleObject" Target="../embeddings/oleObject19.bin"/><Relationship Id="rId7" Type="http://schemas.openxmlformats.org/officeDocument/2006/relationships/oleObject" Target="../embeddings/oleObject21.bin"/><Relationship Id="rId2" Type="http://schemas.openxmlformats.org/officeDocument/2006/relationships/slideLayout" Target="../slideLayouts/slideLayout10.xml"/><Relationship Id="rId1" Type="http://schemas.openxmlformats.org/officeDocument/2006/relationships/vmlDrawing" Target="../drawings/vmlDrawing13.vml"/><Relationship Id="rId6" Type="http://schemas.openxmlformats.org/officeDocument/2006/relationships/image" Target="../media/image29.wmf"/><Relationship Id="rId5" Type="http://schemas.openxmlformats.org/officeDocument/2006/relationships/oleObject" Target="../embeddings/oleObject20.bin"/><Relationship Id="rId4" Type="http://schemas.openxmlformats.org/officeDocument/2006/relationships/image" Target="../media/image28.wmf"/></Relationships>
</file>

<file path=ppt/slides/_rels/slide31.xml.rels><?xml version="1.0" encoding="UTF-8" standalone="yes"?>
<Relationships xmlns="http://schemas.openxmlformats.org/package/2006/relationships"><Relationship Id="rId8" Type="http://schemas.openxmlformats.org/officeDocument/2006/relationships/image" Target="../media/image33.wmf"/><Relationship Id="rId3" Type="http://schemas.openxmlformats.org/officeDocument/2006/relationships/oleObject" Target="../embeddings/oleObject22.bin"/><Relationship Id="rId7" Type="http://schemas.openxmlformats.org/officeDocument/2006/relationships/oleObject" Target="../embeddings/oleObject24.bin"/><Relationship Id="rId12" Type="http://schemas.openxmlformats.org/officeDocument/2006/relationships/image" Target="../media/image35.wmf"/><Relationship Id="rId2" Type="http://schemas.openxmlformats.org/officeDocument/2006/relationships/slideLayout" Target="../slideLayouts/slideLayout10.xml"/><Relationship Id="rId1" Type="http://schemas.openxmlformats.org/officeDocument/2006/relationships/vmlDrawing" Target="../drawings/vmlDrawing14.vml"/><Relationship Id="rId6" Type="http://schemas.openxmlformats.org/officeDocument/2006/relationships/image" Target="../media/image32.wmf"/><Relationship Id="rId11" Type="http://schemas.openxmlformats.org/officeDocument/2006/relationships/oleObject" Target="../embeddings/oleObject26.bin"/><Relationship Id="rId5" Type="http://schemas.openxmlformats.org/officeDocument/2006/relationships/oleObject" Target="../embeddings/oleObject23.bin"/><Relationship Id="rId10" Type="http://schemas.openxmlformats.org/officeDocument/2006/relationships/image" Target="../media/image34.wmf"/><Relationship Id="rId4" Type="http://schemas.openxmlformats.org/officeDocument/2006/relationships/image" Target="../media/image31.wmf"/><Relationship Id="rId9" Type="http://schemas.openxmlformats.org/officeDocument/2006/relationships/oleObject" Target="../embeddings/oleObject25.bin"/></Relationships>
</file>

<file path=ppt/slides/_rels/slide32.xml.rels><?xml version="1.0" encoding="UTF-8" standalone="yes"?>
<Relationships xmlns="http://schemas.openxmlformats.org/package/2006/relationships"><Relationship Id="rId8" Type="http://schemas.openxmlformats.org/officeDocument/2006/relationships/image" Target="../media/image38.wmf"/><Relationship Id="rId3" Type="http://schemas.openxmlformats.org/officeDocument/2006/relationships/oleObject" Target="../embeddings/oleObject27.bin"/><Relationship Id="rId7" Type="http://schemas.openxmlformats.org/officeDocument/2006/relationships/oleObject" Target="../embeddings/oleObject29.bin"/><Relationship Id="rId2" Type="http://schemas.openxmlformats.org/officeDocument/2006/relationships/slideLayout" Target="../slideLayouts/slideLayout10.xml"/><Relationship Id="rId1" Type="http://schemas.openxmlformats.org/officeDocument/2006/relationships/vmlDrawing" Target="../drawings/vmlDrawing15.vml"/><Relationship Id="rId6" Type="http://schemas.openxmlformats.org/officeDocument/2006/relationships/image" Target="../media/image37.wmf"/><Relationship Id="rId5" Type="http://schemas.openxmlformats.org/officeDocument/2006/relationships/oleObject" Target="../embeddings/oleObject28.bin"/><Relationship Id="rId10" Type="http://schemas.openxmlformats.org/officeDocument/2006/relationships/image" Target="../media/image39.wmf"/><Relationship Id="rId4" Type="http://schemas.openxmlformats.org/officeDocument/2006/relationships/image" Target="../media/image36.wmf"/><Relationship Id="rId9" Type="http://schemas.openxmlformats.org/officeDocument/2006/relationships/oleObject" Target="../embeddings/oleObject30.bin"/></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4.xml.rels><?xml version="1.0" encoding="UTF-8" standalone="yes"?>
<Relationships xmlns="http://schemas.openxmlformats.org/package/2006/relationships"><Relationship Id="rId3" Type="http://schemas.openxmlformats.org/officeDocument/2006/relationships/oleObject" Target="../embeddings/oleObject31.bin"/><Relationship Id="rId2" Type="http://schemas.openxmlformats.org/officeDocument/2006/relationships/slideLayout" Target="../slideLayouts/slideLayout10.xml"/><Relationship Id="rId1" Type="http://schemas.openxmlformats.org/officeDocument/2006/relationships/vmlDrawing" Target="../drawings/vmlDrawing16.vml"/><Relationship Id="rId6" Type="http://schemas.openxmlformats.org/officeDocument/2006/relationships/image" Target="../media/image41.wmf"/><Relationship Id="rId5" Type="http://schemas.openxmlformats.org/officeDocument/2006/relationships/oleObject" Target="../embeddings/oleObject32.bin"/><Relationship Id="rId4" Type="http://schemas.openxmlformats.org/officeDocument/2006/relationships/image" Target="../media/image40.wmf"/></Relationships>
</file>

<file path=ppt/slides/_rels/slide35.xml.rels><?xml version="1.0" encoding="UTF-8" standalone="yes"?>
<Relationships xmlns="http://schemas.openxmlformats.org/package/2006/relationships"><Relationship Id="rId3" Type="http://schemas.openxmlformats.org/officeDocument/2006/relationships/oleObject" Target="../embeddings/oleObject33.bin"/><Relationship Id="rId2" Type="http://schemas.openxmlformats.org/officeDocument/2006/relationships/slideLayout" Target="../slideLayouts/slideLayout10.xml"/><Relationship Id="rId1" Type="http://schemas.openxmlformats.org/officeDocument/2006/relationships/vmlDrawing" Target="../drawings/vmlDrawing17.vml"/><Relationship Id="rId4" Type="http://schemas.openxmlformats.org/officeDocument/2006/relationships/image" Target="../media/image42.wmf"/></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7.xml.rels><?xml version="1.0" encoding="UTF-8" standalone="yes"?>
<Relationships xmlns="http://schemas.openxmlformats.org/package/2006/relationships"><Relationship Id="rId8" Type="http://schemas.openxmlformats.org/officeDocument/2006/relationships/oleObject" Target="../embeddings/oleObject36.bin"/><Relationship Id="rId3" Type="http://schemas.openxmlformats.org/officeDocument/2006/relationships/notesSlide" Target="../notesSlides/notesSlide2.xml"/><Relationship Id="rId7" Type="http://schemas.openxmlformats.org/officeDocument/2006/relationships/image" Target="../media/image44.wmf"/><Relationship Id="rId2" Type="http://schemas.openxmlformats.org/officeDocument/2006/relationships/slideLayout" Target="../slideLayouts/slideLayout10.xml"/><Relationship Id="rId1" Type="http://schemas.openxmlformats.org/officeDocument/2006/relationships/vmlDrawing" Target="../drawings/vmlDrawing18.vml"/><Relationship Id="rId6" Type="http://schemas.openxmlformats.org/officeDocument/2006/relationships/oleObject" Target="../embeddings/oleObject35.bin"/><Relationship Id="rId5" Type="http://schemas.openxmlformats.org/officeDocument/2006/relationships/image" Target="../media/image43.wmf"/><Relationship Id="rId4" Type="http://schemas.openxmlformats.org/officeDocument/2006/relationships/oleObject" Target="../embeddings/oleObject34.bin"/><Relationship Id="rId9" Type="http://schemas.openxmlformats.org/officeDocument/2006/relationships/image" Target="../media/image45.wmf"/></Relationships>
</file>

<file path=ppt/slides/_rels/slide38.xml.rels><?xml version="1.0" encoding="UTF-8" standalone="yes"?>
<Relationships xmlns="http://schemas.openxmlformats.org/package/2006/relationships"><Relationship Id="rId8" Type="http://schemas.openxmlformats.org/officeDocument/2006/relationships/oleObject" Target="../embeddings/oleObject39.bin"/><Relationship Id="rId3" Type="http://schemas.openxmlformats.org/officeDocument/2006/relationships/notesSlide" Target="../notesSlides/notesSlide3.xml"/><Relationship Id="rId7" Type="http://schemas.openxmlformats.org/officeDocument/2006/relationships/image" Target="../media/image47.wmf"/><Relationship Id="rId2" Type="http://schemas.openxmlformats.org/officeDocument/2006/relationships/slideLayout" Target="../slideLayouts/slideLayout10.xml"/><Relationship Id="rId1" Type="http://schemas.openxmlformats.org/officeDocument/2006/relationships/vmlDrawing" Target="../drawings/vmlDrawing19.vml"/><Relationship Id="rId6" Type="http://schemas.openxmlformats.org/officeDocument/2006/relationships/oleObject" Target="../embeddings/oleObject38.bin"/><Relationship Id="rId5" Type="http://schemas.openxmlformats.org/officeDocument/2006/relationships/image" Target="../media/image46.wmf"/><Relationship Id="rId4" Type="http://schemas.openxmlformats.org/officeDocument/2006/relationships/oleObject" Target="../embeddings/oleObject37.bin"/><Relationship Id="rId9" Type="http://schemas.openxmlformats.org/officeDocument/2006/relationships/image" Target="../media/image48.wmf"/></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0.xml.rels><?xml version="1.0" encoding="UTF-8" standalone="yes"?>
<Relationships xmlns="http://schemas.openxmlformats.org/package/2006/relationships"><Relationship Id="rId3" Type="http://schemas.openxmlformats.org/officeDocument/2006/relationships/hyperlink" Target="https://doi.org/10.1016/j.energy.2018.12.213" TargetMode="External"/><Relationship Id="rId2" Type="http://schemas.openxmlformats.org/officeDocument/2006/relationships/hyperlink" Target="https://doi.org/10.1016/j.rser.2020.110575" TargetMode="External"/><Relationship Id="rId1" Type="http://schemas.openxmlformats.org/officeDocument/2006/relationships/slideLayout" Target="../slideLayouts/slideLayout1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4800" y="152401"/>
            <a:ext cx="11582400" cy="914400"/>
          </a:xfrm>
        </p:spPr>
        <p:txBody>
          <a:bodyPr>
            <a:normAutofit/>
          </a:bodyPr>
          <a:lstStyle/>
          <a:p>
            <a:pPr algn="ctr"/>
            <a:r>
              <a:rPr lang="en-US" sz="3000" b="1" dirty="0" smtClean="0">
                <a:latin typeface="Arial" pitchFamily="34" charset="0"/>
                <a:cs typeface="Arial" pitchFamily="34" charset="0"/>
              </a:rPr>
              <a:t>Power Systems Operation and Control</a:t>
            </a:r>
            <a:endParaRPr lang="en-US" sz="3000" b="1" dirty="0">
              <a:latin typeface="Arial" pitchFamily="34" charset="0"/>
              <a:cs typeface="Arial" pitchFamily="34" charset="0"/>
            </a:endParaRPr>
          </a:p>
        </p:txBody>
      </p:sp>
      <p:sp>
        <p:nvSpPr>
          <p:cNvPr id="3" name="Subtitle 2"/>
          <p:cNvSpPr>
            <a:spLocks noGrp="1"/>
          </p:cNvSpPr>
          <p:nvPr>
            <p:ph type="subTitle" idx="1"/>
          </p:nvPr>
        </p:nvSpPr>
        <p:spPr>
          <a:xfrm>
            <a:off x="129308" y="831273"/>
            <a:ext cx="12062691" cy="5946045"/>
          </a:xfrm>
        </p:spPr>
        <p:txBody>
          <a:bodyPr>
            <a:normAutofit lnSpcReduction="10000"/>
          </a:bodyPr>
          <a:lstStyle/>
          <a:p>
            <a:r>
              <a:rPr lang="en-US" sz="3200" b="1" dirty="0" smtClean="0">
                <a:solidFill>
                  <a:schemeClr val="tx1"/>
                </a:solidFill>
                <a:latin typeface="Arial" pitchFamily="34" charset="0"/>
                <a:cs typeface="Arial" pitchFamily="34" charset="0"/>
              </a:rPr>
              <a:t>Lecture 7</a:t>
            </a:r>
          </a:p>
          <a:p>
            <a:r>
              <a:rPr lang="en-US" sz="3000" b="1" dirty="0">
                <a:solidFill>
                  <a:schemeClr val="tx1"/>
                </a:solidFill>
                <a:latin typeface="Arial" pitchFamily="34" charset="0"/>
                <a:cs typeface="Arial" pitchFamily="34" charset="0"/>
              </a:rPr>
              <a:t>Hydrothermal-Renewable Energy (RE) </a:t>
            </a:r>
            <a:r>
              <a:rPr lang="en-US" sz="3000" b="1" dirty="0" smtClean="0">
                <a:solidFill>
                  <a:schemeClr val="tx1"/>
                </a:solidFill>
                <a:latin typeface="Arial" pitchFamily="34" charset="0"/>
                <a:cs typeface="Arial" pitchFamily="34" charset="0"/>
              </a:rPr>
              <a:t>Generations </a:t>
            </a:r>
            <a:r>
              <a:rPr lang="en-US" sz="3000" b="1" dirty="0">
                <a:solidFill>
                  <a:schemeClr val="tx1"/>
                </a:solidFill>
                <a:latin typeface="Arial" pitchFamily="34" charset="0"/>
                <a:cs typeface="Arial" pitchFamily="34" charset="0"/>
              </a:rPr>
              <a:t>S</a:t>
            </a:r>
            <a:r>
              <a:rPr lang="en-US" sz="3000" b="1" dirty="0" smtClean="0">
                <a:solidFill>
                  <a:schemeClr val="tx1"/>
                </a:solidFill>
                <a:latin typeface="Arial" pitchFamily="34" charset="0"/>
                <a:cs typeface="Arial" pitchFamily="34" charset="0"/>
              </a:rPr>
              <a:t>cheduling </a:t>
            </a:r>
          </a:p>
          <a:p>
            <a:r>
              <a:rPr lang="en-US" sz="3000" b="1" dirty="0" smtClean="0">
                <a:solidFill>
                  <a:schemeClr val="tx1"/>
                </a:solidFill>
                <a:latin typeface="Arial" pitchFamily="34" charset="0"/>
                <a:cs typeface="Arial" pitchFamily="34" charset="0"/>
              </a:rPr>
              <a:t> Lecturer:</a:t>
            </a:r>
            <a:r>
              <a:rPr lang="en-US" sz="3000" dirty="0" smtClean="0">
                <a:solidFill>
                  <a:schemeClr val="tx1"/>
                </a:solidFill>
                <a:latin typeface="Arial" pitchFamily="34" charset="0"/>
                <a:cs typeface="Arial" pitchFamily="34" charset="0"/>
              </a:rPr>
              <a:t> Teshome Goa (Assist. Prof.)</a:t>
            </a:r>
          </a:p>
          <a:p>
            <a:endParaRPr lang="en-US" sz="3200" b="1" i="1" dirty="0" smtClean="0">
              <a:solidFill>
                <a:schemeClr val="tx1"/>
              </a:solidFill>
              <a:latin typeface="Arial" pitchFamily="34" charset="0"/>
              <a:cs typeface="Arial" pitchFamily="34" charset="0"/>
            </a:endParaRPr>
          </a:p>
          <a:p>
            <a:pPr algn="l"/>
            <a:r>
              <a:rPr lang="en-US" sz="3200" b="1" i="1" dirty="0" smtClean="0">
                <a:solidFill>
                  <a:schemeClr val="tx1"/>
                </a:solidFill>
                <a:latin typeface="Arial" pitchFamily="34" charset="0"/>
                <a:cs typeface="Arial" pitchFamily="34" charset="0"/>
              </a:rPr>
              <a:t>Lecture learning outcomes</a:t>
            </a:r>
            <a:r>
              <a:rPr lang="en-US" sz="3200" dirty="0" smtClean="0">
                <a:solidFill>
                  <a:schemeClr val="tx1"/>
                </a:solidFill>
                <a:latin typeface="Arial" pitchFamily="34" charset="0"/>
                <a:cs typeface="Arial" pitchFamily="34" charset="0"/>
              </a:rPr>
              <a:t>:</a:t>
            </a:r>
          </a:p>
          <a:p>
            <a:pPr algn="l">
              <a:lnSpc>
                <a:spcPct val="170000"/>
              </a:lnSpc>
            </a:pPr>
            <a:r>
              <a:rPr lang="en-US" sz="2000" dirty="0" smtClean="0">
                <a:solidFill>
                  <a:schemeClr val="tx1"/>
                </a:solidFill>
                <a:latin typeface="Arial" pitchFamily="34" charset="0"/>
                <a:cs typeface="Arial" pitchFamily="34" charset="0"/>
              </a:rPr>
              <a:t>At the end of this lecture, you will be able to:</a:t>
            </a:r>
          </a:p>
          <a:p>
            <a:pPr marL="571500" indent="-571500" algn="l">
              <a:lnSpc>
                <a:spcPct val="170000"/>
              </a:lnSpc>
              <a:buAutoNum type="romanLcPeriod"/>
            </a:pPr>
            <a:r>
              <a:rPr lang="en-US" sz="2000" dirty="0">
                <a:solidFill>
                  <a:schemeClr val="tx1"/>
                </a:solidFill>
                <a:latin typeface="Arial" pitchFamily="34" charset="0"/>
                <a:cs typeface="Arial" pitchFamily="34" charset="0"/>
              </a:rPr>
              <a:t>Understand the importance of </a:t>
            </a:r>
            <a:r>
              <a:rPr lang="en-US" sz="2000" dirty="0" smtClean="0">
                <a:solidFill>
                  <a:schemeClr val="tx1"/>
                </a:solidFill>
                <a:latin typeface="Arial" pitchFamily="34" charset="0"/>
                <a:cs typeface="Arial" pitchFamily="34" charset="0"/>
              </a:rPr>
              <a:t>Hydrothermal-RE operations.</a:t>
            </a:r>
            <a:endParaRPr lang="en-US" sz="2000" dirty="0">
              <a:solidFill>
                <a:schemeClr val="tx1"/>
              </a:solidFill>
              <a:latin typeface="Arial" pitchFamily="34" charset="0"/>
              <a:cs typeface="Arial" pitchFamily="34" charset="0"/>
            </a:endParaRPr>
          </a:p>
          <a:p>
            <a:pPr marL="571500" indent="-571500" algn="l">
              <a:lnSpc>
                <a:spcPct val="170000"/>
              </a:lnSpc>
              <a:buAutoNum type="romanLcPeriod"/>
            </a:pPr>
            <a:r>
              <a:rPr lang="en-US" sz="2000" dirty="0" smtClean="0">
                <a:solidFill>
                  <a:schemeClr val="tx1"/>
                </a:solidFill>
                <a:latin typeface="Arial" pitchFamily="34" charset="0"/>
                <a:cs typeface="Arial" pitchFamily="34" charset="0"/>
              </a:rPr>
              <a:t>Knows the importance of RE-mix with the traditional hydrothermal units</a:t>
            </a:r>
            <a:endParaRPr lang="en-US" sz="2000" dirty="0">
              <a:solidFill>
                <a:schemeClr val="tx1"/>
              </a:solidFill>
              <a:latin typeface="Arial" pitchFamily="34" charset="0"/>
              <a:cs typeface="Arial" pitchFamily="34" charset="0"/>
            </a:endParaRPr>
          </a:p>
          <a:p>
            <a:pPr marL="571500" indent="-571500" algn="l">
              <a:lnSpc>
                <a:spcPct val="170000"/>
              </a:lnSpc>
              <a:buAutoNum type="romanLcPeriod"/>
            </a:pPr>
            <a:r>
              <a:rPr lang="en-US" sz="2000" dirty="0" smtClean="0">
                <a:solidFill>
                  <a:schemeClr val="tx1"/>
                </a:solidFill>
                <a:latin typeface="Arial" pitchFamily="34" charset="0"/>
                <a:cs typeface="Arial" pitchFamily="34" charset="0"/>
              </a:rPr>
              <a:t>Develop the mathematical modeling of hydrothermal-RE mixes for optimal operations</a:t>
            </a:r>
          </a:p>
          <a:p>
            <a:pPr marL="571500" indent="-571500" algn="l">
              <a:lnSpc>
                <a:spcPct val="170000"/>
              </a:lnSpc>
              <a:buAutoNum type="romanLcPeriod"/>
            </a:pPr>
            <a:r>
              <a:rPr lang="en-US" sz="2000" dirty="0" smtClean="0">
                <a:solidFill>
                  <a:schemeClr val="tx1"/>
                </a:solidFill>
                <a:latin typeface="Arial" pitchFamily="34" charset="0"/>
                <a:cs typeface="Arial" pitchFamily="34" charset="0"/>
              </a:rPr>
              <a:t>Knows the optimization methods to solve the hydrothermal-RE mixes.</a:t>
            </a:r>
            <a:endParaRPr lang="en-US" sz="2000" dirty="0">
              <a:solidFill>
                <a:schemeClr val="tx1"/>
              </a:solidFill>
              <a:latin typeface="Arial" pitchFamily="34" charset="0"/>
              <a:cs typeface="Arial" pitchFamily="34" charset="0"/>
            </a:endParaRPr>
          </a:p>
          <a:p>
            <a:pPr marL="571500" indent="-571500" algn="l">
              <a:lnSpc>
                <a:spcPct val="170000"/>
              </a:lnSpc>
              <a:buAutoNum type="romanLcPeriod"/>
            </a:pPr>
            <a:endParaRPr lang="en-US" sz="2000" dirty="0">
              <a:solidFill>
                <a:schemeClr val="tx1"/>
              </a:solidFill>
              <a:latin typeface="Arial" pitchFamily="34" charset="0"/>
              <a:cs typeface="Arial" pitchFamily="34" charset="0"/>
            </a:endParaRPr>
          </a:p>
          <a:p>
            <a:pPr algn="l">
              <a:lnSpc>
                <a:spcPct val="170000"/>
              </a:lnSpc>
            </a:pPr>
            <a:endParaRPr lang="en-US" sz="2900" dirty="0" smtClean="0">
              <a:solidFill>
                <a:srgbClr val="FF0000"/>
              </a:solidFill>
              <a:latin typeface="Arial" pitchFamily="34" charset="0"/>
              <a:cs typeface="Arial" pitchFamily="34" charset="0"/>
            </a:endParaRPr>
          </a:p>
          <a:p>
            <a:pPr marL="571500" indent="-571500" algn="l">
              <a:lnSpc>
                <a:spcPct val="170000"/>
              </a:lnSpc>
              <a:buAutoNum type="romanLcPeriod"/>
            </a:pPr>
            <a:endParaRPr lang="en-US" sz="4000" dirty="0" smtClean="0">
              <a:solidFill>
                <a:schemeClr val="tx1"/>
              </a:solidFill>
              <a:latin typeface="Times New Roman" pitchFamily="18" charset="0"/>
              <a:cs typeface="Times New Roman" pitchFamily="18" charset="0"/>
            </a:endParaRPr>
          </a:p>
          <a:p>
            <a:endParaRPr lang="en-US" sz="6000" dirty="0">
              <a:solidFill>
                <a:schemeClr val="tx1"/>
              </a:solidFill>
              <a:latin typeface="Times New Roman" pitchFamily="18" charset="0"/>
              <a:cs typeface="Times New Roman" pitchFamily="18" charset="0"/>
            </a:endParaRPr>
          </a:p>
        </p:txBody>
      </p:sp>
      <p:sp>
        <p:nvSpPr>
          <p:cNvPr id="5" name="Footer Placeholder 4"/>
          <p:cNvSpPr>
            <a:spLocks noGrp="1"/>
          </p:cNvSpPr>
          <p:nvPr>
            <p:ph type="ftr" sz="quarter" idx="11"/>
          </p:nvPr>
        </p:nvSpPr>
        <p:spPr/>
        <p:txBody>
          <a:bodyPr/>
          <a:lstStyle/>
          <a:p>
            <a:r>
              <a:rPr lang="en-US" b="1" dirty="0" smtClean="0">
                <a:solidFill>
                  <a:schemeClr val="tx1"/>
                </a:solidFill>
                <a:latin typeface="Times New Roman" pitchFamily="18" charset="0"/>
                <a:cs typeface="Times New Roman" pitchFamily="18" charset="0"/>
              </a:rPr>
              <a:t>Presenter: </a:t>
            </a:r>
            <a:r>
              <a:rPr lang="en-US" b="1" dirty="0" err="1" smtClean="0">
                <a:solidFill>
                  <a:schemeClr val="tx1"/>
                </a:solidFill>
                <a:latin typeface="Times New Roman" pitchFamily="18" charset="0"/>
                <a:cs typeface="Times New Roman" pitchFamily="18" charset="0"/>
              </a:rPr>
              <a:t>Dr.Teshome</a:t>
            </a:r>
            <a:r>
              <a:rPr lang="en-US" b="1" dirty="0" smtClean="0">
                <a:solidFill>
                  <a:schemeClr val="tx1"/>
                </a:solidFill>
                <a:latin typeface="Times New Roman" pitchFamily="18" charset="0"/>
                <a:cs typeface="Times New Roman" pitchFamily="18" charset="0"/>
              </a:rPr>
              <a:t> Goa</a:t>
            </a:r>
            <a:endParaRPr lang="en-US" b="1" dirty="0">
              <a:solidFill>
                <a:schemeClr val="tx1"/>
              </a:solidFill>
              <a:latin typeface="Times New Roman" pitchFamily="18" charset="0"/>
              <a:cs typeface="Times New Roman" pitchFamily="18" charset="0"/>
            </a:endParaRPr>
          </a:p>
        </p:txBody>
      </p:sp>
      <p:sp>
        <p:nvSpPr>
          <p:cNvPr id="6" name="Slide Number Placeholder 5"/>
          <p:cNvSpPr>
            <a:spLocks noGrp="1"/>
          </p:cNvSpPr>
          <p:nvPr>
            <p:ph type="sldNum" sz="quarter" idx="12"/>
          </p:nvPr>
        </p:nvSpPr>
        <p:spPr/>
        <p:txBody>
          <a:bodyPr/>
          <a:lstStyle/>
          <a:p>
            <a:fld id="{96054161-4A6B-4E63-8C44-EE703BDA66C5}" type="slidenum">
              <a:rPr lang="en-US" smtClean="0"/>
              <a:t>1</a:t>
            </a:fld>
            <a:endParaRPr lang="en-US" dirty="0"/>
          </a:p>
        </p:txBody>
      </p:sp>
    </p:spTree>
    <p:extLst>
      <p:ext uri="{BB962C8B-B14F-4D97-AF65-F5344CB8AC3E}">
        <p14:creationId xmlns:p14="http://schemas.microsoft.com/office/powerpoint/2010/main" val="118856323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6400" y="0"/>
            <a:ext cx="10716493" cy="641639"/>
          </a:xfrm>
        </p:spPr>
        <p:txBody>
          <a:bodyPr>
            <a:normAutofit/>
          </a:bodyPr>
          <a:lstStyle/>
          <a:p>
            <a:r>
              <a:rPr lang="en-US" sz="3000" b="1" dirty="0" smtClean="0">
                <a:latin typeface="Arial" pitchFamily="34" charset="0"/>
                <a:cs typeface="Arial" pitchFamily="34" charset="0"/>
              </a:rPr>
              <a:t>Content </a:t>
            </a:r>
            <a:endParaRPr lang="en-US" sz="3000" b="1" dirty="0">
              <a:latin typeface="Arial" pitchFamily="34" charset="0"/>
              <a:cs typeface="Arial" pitchFamily="34" charset="0"/>
            </a:endParaRPr>
          </a:p>
        </p:txBody>
      </p:sp>
      <p:sp>
        <p:nvSpPr>
          <p:cNvPr id="3" name="Content Placeholder 2"/>
          <p:cNvSpPr>
            <a:spLocks noGrp="1"/>
          </p:cNvSpPr>
          <p:nvPr>
            <p:ph idx="1"/>
          </p:nvPr>
        </p:nvSpPr>
        <p:spPr>
          <a:xfrm>
            <a:off x="166255" y="637310"/>
            <a:ext cx="11730372" cy="6027442"/>
          </a:xfrm>
        </p:spPr>
        <p:txBody>
          <a:bodyPr>
            <a:noAutofit/>
          </a:bodyPr>
          <a:lstStyle/>
          <a:p>
            <a:pPr marL="457200" indent="-457200">
              <a:lnSpc>
                <a:spcPct val="200000"/>
              </a:lnSpc>
              <a:buAutoNum type="arabicPeriod"/>
            </a:pPr>
            <a:r>
              <a:rPr lang="en-US" sz="2000" b="1" dirty="0" smtClean="0">
                <a:latin typeface="Arial" pitchFamily="34" charset="0"/>
                <a:cs typeface="Arial" pitchFamily="34" charset="0"/>
              </a:rPr>
              <a:t>Introduction </a:t>
            </a:r>
          </a:p>
          <a:p>
            <a:pPr marL="457200" indent="-457200">
              <a:lnSpc>
                <a:spcPct val="200000"/>
              </a:lnSpc>
              <a:buAutoNum type="arabicPeriod"/>
            </a:pPr>
            <a:r>
              <a:rPr lang="en-US" sz="2000" b="1" dirty="0" smtClean="0">
                <a:latin typeface="Arial" pitchFamily="34" charset="0"/>
                <a:cs typeface="Arial" pitchFamily="34" charset="0"/>
              </a:rPr>
              <a:t>Contribution </a:t>
            </a:r>
            <a:r>
              <a:rPr lang="en-US" sz="2000" b="1" dirty="0">
                <a:latin typeface="Arial" pitchFamily="34" charset="0"/>
                <a:cs typeface="Arial" pitchFamily="34" charset="0"/>
              </a:rPr>
              <a:t>of RE sources to the traditional hydrothermal </a:t>
            </a:r>
            <a:r>
              <a:rPr lang="en-US" sz="2000" b="1" dirty="0" smtClean="0">
                <a:latin typeface="Arial" pitchFamily="34" charset="0"/>
                <a:cs typeface="Arial" pitchFamily="34" charset="0"/>
              </a:rPr>
              <a:t>scheduling</a:t>
            </a:r>
          </a:p>
          <a:p>
            <a:pPr marL="457200" indent="-457200">
              <a:lnSpc>
                <a:spcPct val="200000"/>
              </a:lnSpc>
              <a:buAutoNum type="arabicPeriod"/>
            </a:pPr>
            <a:r>
              <a:rPr lang="en-US" sz="2000" b="1" dirty="0" smtClean="0">
                <a:latin typeface="Arial" pitchFamily="34" charset="0"/>
                <a:cs typeface="Arial" pitchFamily="34" charset="0"/>
              </a:rPr>
              <a:t>Economic </a:t>
            </a:r>
            <a:r>
              <a:rPr lang="en-US" sz="2000" b="1" dirty="0">
                <a:latin typeface="Arial" pitchFamily="34" charset="0"/>
                <a:cs typeface="Arial" pitchFamily="34" charset="0"/>
              </a:rPr>
              <a:t>Operation of Hydrothermal, Wind &amp; Solar power </a:t>
            </a:r>
            <a:r>
              <a:rPr lang="en-US" sz="2000" b="1" dirty="0" smtClean="0">
                <a:latin typeface="Arial" pitchFamily="34" charset="0"/>
                <a:cs typeface="Arial" pitchFamily="34" charset="0"/>
              </a:rPr>
              <a:t>Plants</a:t>
            </a:r>
          </a:p>
          <a:p>
            <a:pPr marL="457200" indent="-457200">
              <a:lnSpc>
                <a:spcPct val="200000"/>
              </a:lnSpc>
              <a:buAutoNum type="arabicPeriod"/>
            </a:pPr>
            <a:r>
              <a:rPr lang="en-US" sz="2000" b="1" dirty="0" smtClean="0">
                <a:latin typeface="Arial" pitchFamily="34" charset="0"/>
                <a:cs typeface="Arial" pitchFamily="34" charset="0"/>
              </a:rPr>
              <a:t>Mathematical </a:t>
            </a:r>
            <a:r>
              <a:rPr lang="en-US" sz="2000" b="1" dirty="0">
                <a:latin typeface="Arial" pitchFamily="34" charset="0"/>
                <a:cs typeface="Arial" pitchFamily="34" charset="0"/>
              </a:rPr>
              <a:t>modeling of Hydro-thermal, wind and </a:t>
            </a:r>
            <a:r>
              <a:rPr lang="en-US" sz="2000" b="1" dirty="0" smtClean="0">
                <a:latin typeface="Arial" pitchFamily="34" charset="0"/>
                <a:cs typeface="Arial" pitchFamily="34" charset="0"/>
              </a:rPr>
              <a:t>Solar</a:t>
            </a:r>
          </a:p>
          <a:p>
            <a:pPr marL="457200" indent="-457200">
              <a:lnSpc>
                <a:spcPct val="200000"/>
              </a:lnSpc>
              <a:buAutoNum type="arabicPeriod"/>
            </a:pPr>
            <a:r>
              <a:rPr lang="en-US" sz="2000" b="1" dirty="0" smtClean="0">
                <a:latin typeface="Arial" pitchFamily="34" charset="0"/>
                <a:cs typeface="Arial" pitchFamily="34" charset="0"/>
              </a:rPr>
              <a:t>Solution </a:t>
            </a:r>
            <a:r>
              <a:rPr lang="en-US" sz="2000" b="1" dirty="0">
                <a:latin typeface="Arial" pitchFamily="34" charset="0"/>
                <a:cs typeface="Arial" pitchFamily="34" charset="0"/>
              </a:rPr>
              <a:t>Techniques for Hydrothermal-RE </a:t>
            </a:r>
            <a:r>
              <a:rPr lang="en-US" sz="2000" b="1" dirty="0" smtClean="0">
                <a:latin typeface="Arial" pitchFamily="34" charset="0"/>
                <a:cs typeface="Arial" pitchFamily="34" charset="0"/>
              </a:rPr>
              <a:t>scheduling</a:t>
            </a:r>
          </a:p>
          <a:p>
            <a:pPr marL="0" indent="0">
              <a:lnSpc>
                <a:spcPct val="200000"/>
              </a:lnSpc>
              <a:buNone/>
            </a:pPr>
            <a:r>
              <a:rPr lang="en-US" sz="2000" b="1" dirty="0" smtClean="0">
                <a:latin typeface="Arial" pitchFamily="34" charset="0"/>
                <a:cs typeface="Arial" pitchFamily="34" charset="0"/>
              </a:rPr>
              <a:t>Summary </a:t>
            </a:r>
          </a:p>
          <a:p>
            <a:pPr marL="0" indent="0">
              <a:lnSpc>
                <a:spcPct val="200000"/>
              </a:lnSpc>
              <a:buNone/>
            </a:pPr>
            <a:r>
              <a:rPr lang="en-US" sz="2000" b="1" dirty="0" smtClean="0">
                <a:latin typeface="Arial" pitchFamily="34" charset="0"/>
                <a:cs typeface="Arial" pitchFamily="34" charset="0"/>
              </a:rPr>
              <a:t>References </a:t>
            </a:r>
            <a:endParaRPr lang="en-US" sz="2000" b="1"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a:t>
            </a:fld>
            <a:endParaRPr lang="en-US"/>
          </a:p>
        </p:txBody>
      </p:sp>
    </p:spTree>
    <p:extLst>
      <p:ext uri="{BB962C8B-B14F-4D97-AF65-F5344CB8AC3E}">
        <p14:creationId xmlns:p14="http://schemas.microsoft.com/office/powerpoint/2010/main" val="297702451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2" y="365126"/>
            <a:ext cx="10766194" cy="700104"/>
          </a:xfrm>
        </p:spPr>
        <p:txBody>
          <a:bodyPr>
            <a:normAutofit/>
          </a:bodyPr>
          <a:lstStyle/>
          <a:p>
            <a:pPr algn="ctr"/>
            <a:r>
              <a:rPr lang="en-US" sz="3000" b="1" dirty="0" smtClean="0">
                <a:latin typeface="Arial" pitchFamily="34" charset="0"/>
                <a:cs typeface="Arial" pitchFamily="34" charset="0"/>
              </a:rPr>
              <a:t>1. Introduction </a:t>
            </a:r>
            <a:endParaRPr lang="en-US" sz="3000" b="1" dirty="0">
              <a:latin typeface="Arial" pitchFamily="34" charset="0"/>
              <a:cs typeface="Arial" pitchFamily="34" charset="0"/>
            </a:endParaRPr>
          </a:p>
        </p:txBody>
      </p:sp>
      <p:sp>
        <p:nvSpPr>
          <p:cNvPr id="3" name="Content Placeholder 2"/>
          <p:cNvSpPr>
            <a:spLocks noGrp="1"/>
          </p:cNvSpPr>
          <p:nvPr>
            <p:ph idx="1"/>
          </p:nvPr>
        </p:nvSpPr>
        <p:spPr>
          <a:xfrm>
            <a:off x="65987" y="895545"/>
            <a:ext cx="12044497" cy="5813599"/>
          </a:xfrm>
        </p:spPr>
        <p:txBody>
          <a:bodyPr>
            <a:normAutofit/>
          </a:bodyPr>
          <a:lstStyle/>
          <a:p>
            <a:pPr algn="just">
              <a:lnSpc>
                <a:spcPct val="150000"/>
              </a:lnSpc>
            </a:pPr>
            <a:r>
              <a:rPr lang="en-US" sz="2000" dirty="0">
                <a:latin typeface="Arial" pitchFamily="34" charset="0"/>
                <a:cs typeface="Arial" pitchFamily="34" charset="0"/>
              </a:rPr>
              <a:t>Hydrothermal-renewable energy generation scheduling is </a:t>
            </a:r>
            <a:r>
              <a:rPr lang="en-US" sz="2000" dirty="0" smtClean="0">
                <a:latin typeface="Arial" pitchFamily="34" charset="0"/>
                <a:cs typeface="Arial" pitchFamily="34" charset="0"/>
              </a:rPr>
              <a:t>one of the modern energy combination that comprises the natural energy resources and man-made engineering approach's[1]. </a:t>
            </a:r>
          </a:p>
          <a:p>
            <a:pPr algn="just">
              <a:lnSpc>
                <a:spcPct val="150000"/>
              </a:lnSpc>
            </a:pPr>
            <a:r>
              <a:rPr lang="en-US" sz="2000" dirty="0" smtClean="0">
                <a:latin typeface="Arial" pitchFamily="34" charset="0"/>
                <a:cs typeface="Arial" pitchFamily="34" charset="0"/>
              </a:rPr>
              <a:t>It involves </a:t>
            </a:r>
            <a:r>
              <a:rPr lang="en-US" sz="2000" dirty="0">
                <a:latin typeface="Arial" pitchFamily="34" charset="0"/>
                <a:cs typeface="Arial" pitchFamily="34" charset="0"/>
              </a:rPr>
              <a:t>the optimization of hydrothermal </a:t>
            </a:r>
            <a:r>
              <a:rPr lang="en-US" sz="2000" dirty="0" smtClean="0">
                <a:latin typeface="Arial" pitchFamily="34" charset="0"/>
                <a:cs typeface="Arial" pitchFamily="34" charset="0"/>
              </a:rPr>
              <a:t> and RE systems, where water, RE and </a:t>
            </a:r>
            <a:r>
              <a:rPr lang="en-US" sz="2000" dirty="0">
                <a:latin typeface="Arial" pitchFamily="34" charset="0"/>
                <a:cs typeface="Arial" pitchFamily="34" charset="0"/>
              </a:rPr>
              <a:t>geothermal energy come together to create a sustainable power </a:t>
            </a:r>
            <a:r>
              <a:rPr lang="en-US" sz="2000" dirty="0" smtClean="0">
                <a:latin typeface="Arial" pitchFamily="34" charset="0"/>
                <a:cs typeface="Arial" pitchFamily="34" charset="0"/>
              </a:rPr>
              <a:t>solution</a:t>
            </a:r>
          </a:p>
          <a:p>
            <a:pPr algn="just">
              <a:lnSpc>
                <a:spcPct val="150000"/>
              </a:lnSpc>
            </a:pPr>
            <a:r>
              <a:rPr lang="en-US" sz="2000" dirty="0" smtClean="0">
                <a:latin typeface="Arial" pitchFamily="34" charset="0"/>
                <a:cs typeface="Arial" pitchFamily="34" charset="0"/>
              </a:rPr>
              <a:t>The aim is to have reliable and sustainable energy solutions while optimizing the resources like the fuel cost of thermal units, ensuring water availability for hydro, utilizing the wind speed efficiently for  wind-power, optimizing solar power generation and etc.    </a:t>
            </a:r>
          </a:p>
          <a:p>
            <a:pPr algn="just">
              <a:lnSpc>
                <a:spcPct val="150000"/>
              </a:lnSpc>
            </a:pPr>
            <a:r>
              <a:rPr lang="en-US" sz="2000" dirty="0" smtClean="0">
                <a:latin typeface="Arial" pitchFamily="34" charset="0"/>
                <a:cs typeface="Arial" pitchFamily="34" charset="0"/>
              </a:rPr>
              <a:t>Generally, it enhances the availability of  power supply with variety options while mitigating the seasonality problems  </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3</a:t>
            </a:fld>
            <a:endParaRPr lang="en-US"/>
          </a:p>
        </p:txBody>
      </p:sp>
    </p:spTree>
    <p:extLst>
      <p:ext uri="{BB962C8B-B14F-4D97-AF65-F5344CB8AC3E}">
        <p14:creationId xmlns:p14="http://schemas.microsoft.com/office/powerpoint/2010/main" val="359720914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1278" y="365125"/>
            <a:ext cx="10552524" cy="709531"/>
          </a:xfrm>
        </p:spPr>
        <p:txBody>
          <a:bodyPr>
            <a:normAutofit/>
          </a:bodyPr>
          <a:lstStyle/>
          <a:p>
            <a:r>
              <a:rPr lang="en-US" sz="3000" b="1" dirty="0" smtClean="0">
                <a:latin typeface="Arial" pitchFamily="34" charset="0"/>
                <a:cs typeface="Arial" pitchFamily="34" charset="0"/>
              </a:rPr>
              <a:t>Introduction                                                      Cont.…</a:t>
            </a:r>
            <a:endParaRPr lang="en-US" sz="3000" dirty="0"/>
          </a:p>
        </p:txBody>
      </p:sp>
      <p:sp>
        <p:nvSpPr>
          <p:cNvPr id="3" name="Content Placeholder 2"/>
          <p:cNvSpPr>
            <a:spLocks noGrp="1"/>
          </p:cNvSpPr>
          <p:nvPr>
            <p:ph idx="1"/>
          </p:nvPr>
        </p:nvSpPr>
        <p:spPr>
          <a:xfrm>
            <a:off x="0" y="1093510"/>
            <a:ext cx="12078586" cy="5764490"/>
          </a:xfrm>
        </p:spPr>
        <p:txBody>
          <a:bodyPr>
            <a:normAutofit/>
          </a:bodyPr>
          <a:lstStyle/>
          <a:p>
            <a:pPr algn="just">
              <a:lnSpc>
                <a:spcPct val="150000"/>
              </a:lnSpc>
            </a:pPr>
            <a:r>
              <a:rPr lang="en-US" sz="2000" dirty="0">
                <a:latin typeface="Arial" pitchFamily="34" charset="0"/>
                <a:cs typeface="Arial" pitchFamily="34" charset="0"/>
              </a:rPr>
              <a:t>Furthermore, the </a:t>
            </a:r>
            <a:r>
              <a:rPr lang="en-US" sz="2000" dirty="0" smtClean="0">
                <a:latin typeface="Arial" pitchFamily="34" charset="0"/>
                <a:cs typeface="Arial" pitchFamily="34" charset="0"/>
              </a:rPr>
              <a:t>flexibility </a:t>
            </a:r>
            <a:r>
              <a:rPr lang="en-US" sz="2000" dirty="0">
                <a:latin typeface="Arial" pitchFamily="34" charset="0"/>
                <a:cs typeface="Arial" pitchFamily="34" charset="0"/>
              </a:rPr>
              <a:t>and efficiency of the system as a whole </a:t>
            </a:r>
            <a:r>
              <a:rPr lang="en-US" sz="2000" dirty="0" smtClean="0">
                <a:latin typeface="Arial" pitchFamily="34" charset="0"/>
                <a:cs typeface="Arial" pitchFamily="34" charset="0"/>
              </a:rPr>
              <a:t>is </a:t>
            </a:r>
            <a:r>
              <a:rPr lang="en-US" sz="2000" dirty="0">
                <a:latin typeface="Arial" pitchFamily="34" charset="0"/>
                <a:cs typeface="Arial" pitchFamily="34" charset="0"/>
              </a:rPr>
              <a:t>improved by combining hydrothermal energy with </a:t>
            </a:r>
            <a:r>
              <a:rPr lang="en-US" sz="2000" dirty="0" smtClean="0">
                <a:latin typeface="Arial" pitchFamily="34" charset="0"/>
                <a:cs typeface="Arial" pitchFamily="34" charset="0"/>
              </a:rPr>
              <a:t>the renewable </a:t>
            </a:r>
            <a:r>
              <a:rPr lang="en-US" sz="2000" dirty="0">
                <a:latin typeface="Arial" pitchFamily="34" charset="0"/>
                <a:cs typeface="Arial" pitchFamily="34" charset="0"/>
              </a:rPr>
              <a:t>resources like solar or wind. </a:t>
            </a:r>
            <a:endParaRPr lang="en-US" sz="2000" dirty="0" smtClean="0">
              <a:latin typeface="Arial" pitchFamily="34" charset="0"/>
              <a:cs typeface="Arial" pitchFamily="34" charset="0"/>
            </a:endParaRPr>
          </a:p>
          <a:p>
            <a:pPr algn="just">
              <a:lnSpc>
                <a:spcPct val="150000"/>
              </a:lnSpc>
            </a:pPr>
            <a:r>
              <a:rPr lang="en-US" sz="2000" dirty="0" smtClean="0">
                <a:latin typeface="Arial" pitchFamily="34" charset="0"/>
                <a:cs typeface="Arial" pitchFamily="34" charset="0"/>
              </a:rPr>
              <a:t>This </a:t>
            </a:r>
            <a:r>
              <a:rPr lang="en-US" sz="2000" dirty="0">
                <a:latin typeface="Arial" pitchFamily="34" charset="0"/>
                <a:cs typeface="Arial" pitchFamily="34" charset="0"/>
              </a:rPr>
              <a:t>integration is </a:t>
            </a:r>
            <a:r>
              <a:rPr lang="en-US" sz="2000" dirty="0" smtClean="0">
                <a:latin typeface="Arial" pitchFamily="34" charset="0"/>
                <a:cs typeface="Arial" pitchFamily="34" charset="0"/>
              </a:rPr>
              <a:t>analogs with to gathering </a:t>
            </a:r>
            <a:r>
              <a:rPr lang="en-US" sz="2000" dirty="0">
                <a:latin typeface="Arial" pitchFamily="34" charset="0"/>
                <a:cs typeface="Arial" pitchFamily="34" charset="0"/>
              </a:rPr>
              <a:t>a super </a:t>
            </a:r>
            <a:r>
              <a:rPr lang="en-US" sz="2000" dirty="0" smtClean="0">
                <a:latin typeface="Arial" pitchFamily="34" charset="0"/>
                <a:cs typeface="Arial" pitchFamily="34" charset="0"/>
              </a:rPr>
              <a:t>soccer-team </a:t>
            </a:r>
            <a:r>
              <a:rPr lang="en-US" sz="2000" dirty="0">
                <a:latin typeface="Arial" pitchFamily="34" charset="0"/>
                <a:cs typeface="Arial" pitchFamily="34" charset="0"/>
              </a:rPr>
              <a:t>of </a:t>
            </a:r>
            <a:r>
              <a:rPr lang="en-US" sz="2000" dirty="0" smtClean="0">
                <a:latin typeface="Arial" pitchFamily="34" charset="0"/>
                <a:cs typeface="Arial" pitchFamily="34" charset="0"/>
              </a:rPr>
              <a:t>heroes, </a:t>
            </a:r>
            <a:r>
              <a:rPr lang="en-US" sz="2000" dirty="0">
                <a:latin typeface="Arial" pitchFamily="34" charset="0"/>
                <a:cs typeface="Arial" pitchFamily="34" charset="0"/>
              </a:rPr>
              <a:t>each with special </a:t>
            </a:r>
            <a:r>
              <a:rPr lang="en-US" sz="2000" dirty="0" smtClean="0">
                <a:latin typeface="Arial" pitchFamily="34" charset="0"/>
                <a:cs typeface="Arial" pitchFamily="34" charset="0"/>
              </a:rPr>
              <a:t>abilities to win always, means to </a:t>
            </a:r>
            <a:r>
              <a:rPr lang="en-US" sz="2000" dirty="0">
                <a:latin typeface="Arial" pitchFamily="34" charset="0"/>
                <a:cs typeface="Arial" pitchFamily="34" charset="0"/>
              </a:rPr>
              <a:t>fight the evil forces of fossil fuel </a:t>
            </a:r>
            <a:r>
              <a:rPr lang="en-US" sz="2000" dirty="0" smtClean="0">
                <a:latin typeface="Arial" pitchFamily="34" charset="0"/>
                <a:cs typeface="Arial" pitchFamily="34" charset="0"/>
              </a:rPr>
              <a:t>dependence through RE resources.</a:t>
            </a:r>
            <a:endParaRPr lang="en-US" sz="2000" dirty="0">
              <a:latin typeface="Arial" pitchFamily="34" charset="0"/>
              <a:cs typeface="Arial" pitchFamily="34" charset="0"/>
            </a:endParaRPr>
          </a:p>
          <a:p>
            <a:pPr algn="just">
              <a:lnSpc>
                <a:spcPct val="150000"/>
              </a:lnSpc>
            </a:pPr>
            <a:r>
              <a:rPr lang="en-US" sz="2000" dirty="0" smtClean="0">
                <a:latin typeface="Arial" pitchFamily="34" charset="0"/>
                <a:cs typeface="Arial" pitchFamily="34" charset="0"/>
              </a:rPr>
              <a:t>However, scheduling hydrothermal-renewable </a:t>
            </a:r>
            <a:r>
              <a:rPr lang="en-US" sz="2000" dirty="0">
                <a:latin typeface="Arial" pitchFamily="34" charset="0"/>
                <a:cs typeface="Arial" pitchFamily="34" charset="0"/>
              </a:rPr>
              <a:t>energy generation </a:t>
            </a:r>
            <a:r>
              <a:rPr lang="en-US" sz="2000" dirty="0" smtClean="0">
                <a:latin typeface="Arial" pitchFamily="34" charset="0"/>
                <a:cs typeface="Arial" pitchFamily="34" charset="0"/>
              </a:rPr>
              <a:t>seeks special attentions since mixing energy resources[2] , which needs strategic operational planning, </a:t>
            </a:r>
            <a:r>
              <a:rPr lang="en-US" sz="2000" dirty="0">
                <a:latin typeface="Arial" pitchFamily="34" charset="0"/>
                <a:cs typeface="Arial" pitchFamily="34" charset="0"/>
              </a:rPr>
              <a:t>technological innovation, and natural </a:t>
            </a:r>
            <a:r>
              <a:rPr lang="en-US" sz="2000" dirty="0" smtClean="0">
                <a:latin typeface="Arial" pitchFamily="34" charset="0"/>
                <a:cs typeface="Arial" pitchFamily="34" charset="0"/>
              </a:rPr>
              <a:t>resources managements.</a:t>
            </a:r>
          </a:p>
          <a:p>
            <a:pPr algn="just">
              <a:lnSpc>
                <a:spcPct val="150000"/>
              </a:lnSpc>
            </a:pPr>
            <a:r>
              <a:rPr lang="en-US" sz="2000" dirty="0" smtClean="0">
                <a:latin typeface="Arial" pitchFamily="34" charset="0"/>
                <a:cs typeface="Arial" pitchFamily="34" charset="0"/>
              </a:rPr>
              <a:t> Choices needs, special attention of economic operation for better satisfaction of the demands  while maintaining overall system reliability.</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4</a:t>
            </a:fld>
            <a:endParaRPr lang="en-US"/>
          </a:p>
        </p:txBody>
      </p:sp>
    </p:spTree>
    <p:extLst>
      <p:ext uri="{BB962C8B-B14F-4D97-AF65-F5344CB8AC3E}">
        <p14:creationId xmlns:p14="http://schemas.microsoft.com/office/powerpoint/2010/main" val="280763485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415" y="207392"/>
            <a:ext cx="12038028" cy="838984"/>
          </a:xfrm>
        </p:spPr>
        <p:txBody>
          <a:bodyPr>
            <a:noAutofit/>
          </a:bodyPr>
          <a:lstStyle/>
          <a:p>
            <a:pPr algn="ctr"/>
            <a:r>
              <a:rPr lang="en-US" sz="3000" b="1" dirty="0" smtClean="0">
                <a:latin typeface="Arial" pitchFamily="34" charset="0"/>
                <a:cs typeface="Arial" pitchFamily="34" charset="0"/>
              </a:rPr>
              <a:t>2. Contribution </a:t>
            </a:r>
            <a:r>
              <a:rPr lang="en-US" sz="3000" b="1" dirty="0">
                <a:latin typeface="Arial" pitchFamily="34" charset="0"/>
                <a:cs typeface="Arial" pitchFamily="34" charset="0"/>
              </a:rPr>
              <a:t>of RE </a:t>
            </a:r>
            <a:r>
              <a:rPr lang="en-US" sz="3000" b="1" dirty="0" smtClean="0">
                <a:latin typeface="Arial" pitchFamily="34" charset="0"/>
                <a:cs typeface="Arial" pitchFamily="34" charset="0"/>
              </a:rPr>
              <a:t>to Traditional </a:t>
            </a:r>
            <a:r>
              <a:rPr lang="en-US" sz="3000" b="1" dirty="0">
                <a:latin typeface="Arial" pitchFamily="34" charset="0"/>
                <a:cs typeface="Arial" pitchFamily="34" charset="0"/>
              </a:rPr>
              <a:t>H</a:t>
            </a:r>
            <a:r>
              <a:rPr lang="en-US" sz="3000" b="1" dirty="0" smtClean="0">
                <a:latin typeface="Arial" pitchFamily="34" charset="0"/>
                <a:cs typeface="Arial" pitchFamily="34" charset="0"/>
              </a:rPr>
              <a:t>ydrothermal </a:t>
            </a:r>
            <a:r>
              <a:rPr lang="en-US" sz="3000" b="1" dirty="0">
                <a:latin typeface="Arial" pitchFamily="34" charset="0"/>
                <a:cs typeface="Arial" pitchFamily="34" charset="0"/>
              </a:rPr>
              <a:t>S</a:t>
            </a:r>
            <a:r>
              <a:rPr lang="en-US" sz="3000" b="1" dirty="0" smtClean="0">
                <a:latin typeface="Arial" pitchFamily="34" charset="0"/>
                <a:cs typeface="Arial" pitchFamily="34" charset="0"/>
              </a:rPr>
              <a:t>cheduling</a:t>
            </a:r>
            <a:endParaRPr lang="en-US" sz="3000" b="1" dirty="0">
              <a:latin typeface="Arial" pitchFamily="34" charset="0"/>
              <a:cs typeface="Arial" pitchFamily="34" charset="0"/>
            </a:endParaRPr>
          </a:p>
        </p:txBody>
      </p:sp>
      <p:sp>
        <p:nvSpPr>
          <p:cNvPr id="3" name="Content Placeholder 2"/>
          <p:cNvSpPr>
            <a:spLocks noGrp="1"/>
          </p:cNvSpPr>
          <p:nvPr>
            <p:ph idx="1"/>
          </p:nvPr>
        </p:nvSpPr>
        <p:spPr>
          <a:xfrm>
            <a:off x="148855" y="1010094"/>
            <a:ext cx="11876567" cy="5773478"/>
          </a:xfrm>
        </p:spPr>
        <p:txBody>
          <a:bodyPr>
            <a:normAutofit/>
          </a:bodyPr>
          <a:lstStyle/>
          <a:p>
            <a:pPr algn="just">
              <a:lnSpc>
                <a:spcPct val="150000"/>
              </a:lnSpc>
            </a:pPr>
            <a:r>
              <a:rPr lang="en-US" sz="2000" dirty="0" smtClean="0">
                <a:latin typeface="Arial" pitchFamily="34" charset="0"/>
                <a:cs typeface="Arial" pitchFamily="34" charset="0"/>
              </a:rPr>
              <a:t>Mixing the renewable </a:t>
            </a:r>
            <a:r>
              <a:rPr lang="en-US" sz="2000" dirty="0">
                <a:latin typeface="Arial" pitchFamily="34" charset="0"/>
                <a:cs typeface="Arial" pitchFamily="34" charset="0"/>
              </a:rPr>
              <a:t>energy (RE) sources into traditional hydrothermal scheduling </a:t>
            </a:r>
            <a:r>
              <a:rPr lang="en-US" sz="2000" dirty="0" smtClean="0">
                <a:latin typeface="Arial" pitchFamily="34" charset="0"/>
                <a:cs typeface="Arial" pitchFamily="34" charset="0"/>
              </a:rPr>
              <a:t>significantly </a:t>
            </a:r>
            <a:r>
              <a:rPr lang="en-US" sz="2000" dirty="0">
                <a:latin typeface="Arial" pitchFamily="34" charset="0"/>
                <a:cs typeface="Arial" pitchFamily="34" charset="0"/>
              </a:rPr>
              <a:t>enhance the efficiency and sustainability of energy </a:t>
            </a:r>
            <a:r>
              <a:rPr lang="en-US" sz="2000" dirty="0" smtClean="0">
                <a:latin typeface="Arial" pitchFamily="34" charset="0"/>
                <a:cs typeface="Arial" pitchFamily="34" charset="0"/>
              </a:rPr>
              <a:t>generation as given by[3]:</a:t>
            </a:r>
          </a:p>
          <a:p>
            <a:pPr marL="0" indent="0" algn="just">
              <a:lnSpc>
                <a:spcPct val="150000"/>
              </a:lnSpc>
              <a:buNone/>
            </a:pPr>
            <a:r>
              <a:rPr lang="en-US" sz="2000" b="1" dirty="0" smtClean="0">
                <a:latin typeface="Arial" pitchFamily="34" charset="0"/>
                <a:cs typeface="Arial" pitchFamily="34" charset="0"/>
              </a:rPr>
              <a:t>a. Diversification of </a:t>
            </a:r>
            <a:r>
              <a:rPr lang="en-US" sz="2000" b="1" dirty="0">
                <a:latin typeface="Arial" pitchFamily="34" charset="0"/>
                <a:cs typeface="Arial" pitchFamily="34" charset="0"/>
              </a:rPr>
              <a:t>Energy </a:t>
            </a:r>
            <a:r>
              <a:rPr lang="en-US" sz="2000" b="1" dirty="0" smtClean="0">
                <a:latin typeface="Arial" pitchFamily="34" charset="0"/>
                <a:cs typeface="Arial" pitchFamily="34" charset="0"/>
              </a:rPr>
              <a:t>Mix: </a:t>
            </a:r>
            <a:r>
              <a:rPr lang="en-US" sz="2000" dirty="0" smtClean="0">
                <a:latin typeface="Arial" pitchFamily="34" charset="0"/>
                <a:cs typeface="Arial" pitchFamily="34" charset="0"/>
              </a:rPr>
              <a:t>the </a:t>
            </a:r>
            <a:r>
              <a:rPr lang="en-US" sz="2000" dirty="0">
                <a:latin typeface="Arial" pitchFamily="34" charset="0"/>
                <a:cs typeface="Arial" pitchFamily="34" charset="0"/>
              </a:rPr>
              <a:t>energy </a:t>
            </a:r>
            <a:r>
              <a:rPr lang="en-US" sz="2000" dirty="0" smtClean="0">
                <a:latin typeface="Arial" pitchFamily="34" charset="0"/>
                <a:cs typeface="Arial" pitchFamily="34" charset="0"/>
              </a:rPr>
              <a:t>mix-refers </a:t>
            </a:r>
            <a:r>
              <a:rPr lang="en-US" sz="2000" dirty="0">
                <a:latin typeface="Arial" pitchFamily="34" charset="0"/>
                <a:cs typeface="Arial" pitchFamily="34" charset="0"/>
              </a:rPr>
              <a:t>to the integration of various energy sources to create a balanced and sustainable energy </a:t>
            </a:r>
            <a:r>
              <a:rPr lang="en-US" sz="2000" dirty="0" smtClean="0">
                <a:latin typeface="Arial" pitchFamily="34" charset="0"/>
                <a:cs typeface="Arial" pitchFamily="34" charset="0"/>
              </a:rPr>
              <a:t>set. </a:t>
            </a:r>
            <a:endParaRPr lang="en-US" sz="2000" dirty="0">
              <a:latin typeface="Arial" pitchFamily="34" charset="0"/>
              <a:cs typeface="Arial" pitchFamily="34" charset="0"/>
            </a:endParaRPr>
          </a:p>
          <a:p>
            <a:pPr algn="just">
              <a:lnSpc>
                <a:spcPct val="150000"/>
              </a:lnSpc>
            </a:pPr>
            <a:r>
              <a:rPr lang="en-US" sz="2000" dirty="0" smtClean="0">
                <a:latin typeface="Arial" pitchFamily="34" charset="0"/>
                <a:cs typeface="Arial" pitchFamily="34" charset="0"/>
              </a:rPr>
              <a:t>It helps to reduce dependence on </a:t>
            </a:r>
            <a:r>
              <a:rPr lang="en-US" sz="2000" dirty="0">
                <a:latin typeface="Arial" pitchFamily="34" charset="0"/>
                <a:cs typeface="Arial" pitchFamily="34" charset="0"/>
              </a:rPr>
              <a:t>a single energy source, enhances energy security, and minimizes environmental impact</a:t>
            </a:r>
            <a:r>
              <a:rPr lang="en-US" sz="2000" dirty="0" smtClean="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The energy mix includes the operation of different power plants having different input or resources  to generate electrical energy as given by: </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5</a:t>
            </a:fld>
            <a:endParaRPr lang="en-US"/>
          </a:p>
        </p:txBody>
      </p:sp>
    </p:spTree>
    <p:extLst>
      <p:ext uri="{BB962C8B-B14F-4D97-AF65-F5344CB8AC3E}">
        <p14:creationId xmlns:p14="http://schemas.microsoft.com/office/powerpoint/2010/main" val="171859872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1913" y="365125"/>
            <a:ext cx="11491275" cy="662397"/>
          </a:xfrm>
        </p:spPr>
        <p:txBody>
          <a:bodyPr>
            <a:noAutofit/>
          </a:bodyPr>
          <a:lstStyle/>
          <a:p>
            <a:r>
              <a:rPr lang="en-US" sz="3000" b="1" dirty="0">
                <a:latin typeface="Arial" pitchFamily="34" charset="0"/>
                <a:cs typeface="Arial" pitchFamily="34" charset="0"/>
              </a:rPr>
              <a:t>Contribution of RE </a:t>
            </a:r>
            <a:r>
              <a:rPr lang="en-US" sz="3000" b="1" dirty="0" smtClean="0">
                <a:latin typeface="Arial" pitchFamily="34" charset="0"/>
                <a:cs typeface="Arial" pitchFamily="34" charset="0"/>
              </a:rPr>
              <a:t>sources                                           Cont.…</a:t>
            </a:r>
            <a:endParaRPr lang="en-US" sz="3000" dirty="0"/>
          </a:p>
        </p:txBody>
      </p:sp>
      <p:sp>
        <p:nvSpPr>
          <p:cNvPr id="3" name="Content Placeholder 2"/>
          <p:cNvSpPr>
            <a:spLocks noGrp="1"/>
          </p:cNvSpPr>
          <p:nvPr>
            <p:ph idx="1"/>
          </p:nvPr>
        </p:nvSpPr>
        <p:spPr>
          <a:xfrm>
            <a:off x="226243" y="1150070"/>
            <a:ext cx="11698663" cy="5382705"/>
          </a:xfrm>
        </p:spPr>
        <p:txBody>
          <a:bodyPr>
            <a:normAutofit/>
          </a:bodyPr>
          <a:lstStyle/>
          <a:p>
            <a:pPr marL="0" indent="0" algn="just">
              <a:lnSpc>
                <a:spcPct val="150000"/>
              </a:lnSpc>
              <a:buNone/>
            </a:pPr>
            <a:r>
              <a:rPr lang="en-US" sz="2000" dirty="0" smtClean="0">
                <a:latin typeface="Arial" pitchFamily="34" charset="0"/>
                <a:cs typeface="Arial" pitchFamily="34" charset="0"/>
              </a:rPr>
              <a:t>1. Renewable </a:t>
            </a:r>
            <a:r>
              <a:rPr lang="en-US" sz="2000" dirty="0">
                <a:latin typeface="Arial" pitchFamily="34" charset="0"/>
                <a:cs typeface="Arial" pitchFamily="34" charset="0"/>
              </a:rPr>
              <a:t>Energy: Solar, wind, hydro, geothermal, and biomass</a:t>
            </a:r>
            <a:r>
              <a:rPr lang="en-US" sz="2000" dirty="0" smtClean="0">
                <a:latin typeface="Arial" pitchFamily="34" charset="0"/>
                <a:cs typeface="Arial" pitchFamily="34" charset="0"/>
              </a:rPr>
              <a:t>.</a:t>
            </a:r>
          </a:p>
          <a:p>
            <a:pPr marL="0" indent="0" algn="just">
              <a:lnSpc>
                <a:spcPct val="150000"/>
              </a:lnSpc>
              <a:buNone/>
            </a:pPr>
            <a:r>
              <a:rPr lang="en-US" sz="2000" dirty="0" smtClean="0">
                <a:latin typeface="Arial" pitchFamily="34" charset="0"/>
                <a:cs typeface="Arial" pitchFamily="34" charset="0"/>
              </a:rPr>
              <a:t>2. Non-Renewable </a:t>
            </a:r>
            <a:r>
              <a:rPr lang="en-US" sz="2000" dirty="0">
                <a:latin typeface="Arial" pitchFamily="34" charset="0"/>
                <a:cs typeface="Arial" pitchFamily="34" charset="0"/>
              </a:rPr>
              <a:t>Energy: Natural gas, coal, oil, and nuclear power</a:t>
            </a:r>
            <a:r>
              <a:rPr lang="en-US" sz="2000" dirty="0" smtClean="0">
                <a:latin typeface="Arial" pitchFamily="34" charset="0"/>
                <a:cs typeface="Arial" pitchFamily="34" charset="0"/>
              </a:rPr>
              <a:t>.</a:t>
            </a:r>
          </a:p>
          <a:p>
            <a:pPr marL="0" indent="0" algn="just">
              <a:lnSpc>
                <a:spcPct val="150000"/>
              </a:lnSpc>
              <a:buNone/>
            </a:pPr>
            <a:r>
              <a:rPr lang="en-US" sz="2000" dirty="0" smtClean="0">
                <a:latin typeface="Arial" pitchFamily="34" charset="0"/>
                <a:cs typeface="Arial" pitchFamily="34" charset="0"/>
              </a:rPr>
              <a:t>2. Emerging </a:t>
            </a:r>
            <a:r>
              <a:rPr lang="en-US" sz="2000" dirty="0">
                <a:latin typeface="Arial" pitchFamily="34" charset="0"/>
                <a:cs typeface="Arial" pitchFamily="34" charset="0"/>
              </a:rPr>
              <a:t>Technologies: </a:t>
            </a:r>
            <a:r>
              <a:rPr lang="en-US" sz="2000" dirty="0" smtClean="0">
                <a:latin typeface="Arial" pitchFamily="34" charset="0"/>
                <a:cs typeface="Arial" pitchFamily="34" charset="0"/>
              </a:rPr>
              <a:t>Hydrogen</a:t>
            </a:r>
            <a:r>
              <a:rPr lang="en-US" sz="2000" dirty="0">
                <a:latin typeface="Arial" pitchFamily="34" charset="0"/>
                <a:cs typeface="Arial" pitchFamily="34" charset="0"/>
              </a:rPr>
              <a:t>, energy storage solutions, and advanced nuclear</a:t>
            </a:r>
            <a:r>
              <a:rPr lang="en-US" sz="2000" dirty="0" smtClean="0">
                <a:latin typeface="Arial" pitchFamily="34" charset="0"/>
                <a:cs typeface="Arial" pitchFamily="34" charset="0"/>
              </a:rPr>
              <a:t>.</a:t>
            </a:r>
          </a:p>
          <a:p>
            <a:pPr marL="0" indent="0" algn="just">
              <a:lnSpc>
                <a:spcPct val="150000"/>
              </a:lnSpc>
              <a:buNone/>
            </a:pPr>
            <a:r>
              <a:rPr lang="en-US" sz="2000" dirty="0" smtClean="0">
                <a:latin typeface="Arial" pitchFamily="34" charset="0"/>
                <a:cs typeface="Arial" pitchFamily="34" charset="0"/>
              </a:rPr>
              <a:t>The general benefits of mixing these diverse energy resources are:</a:t>
            </a:r>
          </a:p>
          <a:p>
            <a:pPr algn="just">
              <a:lnSpc>
                <a:spcPct val="150000"/>
              </a:lnSpc>
            </a:pPr>
            <a:r>
              <a:rPr lang="en-US" sz="2000" dirty="0" smtClean="0">
                <a:latin typeface="Arial" pitchFamily="34" charset="0"/>
                <a:cs typeface="Arial" pitchFamily="34" charset="0"/>
              </a:rPr>
              <a:t>Ensures energy security while reducing the </a:t>
            </a:r>
            <a:r>
              <a:rPr lang="en-US" sz="2000" dirty="0">
                <a:latin typeface="Arial" pitchFamily="34" charset="0"/>
                <a:cs typeface="Arial" pitchFamily="34" charset="0"/>
              </a:rPr>
              <a:t>vulnerability </a:t>
            </a:r>
            <a:r>
              <a:rPr lang="en-US" sz="2000" dirty="0" smtClean="0">
                <a:latin typeface="Arial" pitchFamily="34" charset="0"/>
                <a:cs typeface="Arial" pitchFamily="34" charset="0"/>
              </a:rPr>
              <a:t>of supply shortage and </a:t>
            </a:r>
            <a:r>
              <a:rPr lang="en-US" sz="2000" dirty="0">
                <a:latin typeface="Arial" pitchFamily="34" charset="0"/>
                <a:cs typeface="Arial" pitchFamily="34" charset="0"/>
              </a:rPr>
              <a:t>price volatility</a:t>
            </a:r>
            <a:r>
              <a:rPr lang="en-US" sz="2000" dirty="0" smtClean="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Enhances positive environmental and societal impact by reducing greenhouse </a:t>
            </a:r>
            <a:r>
              <a:rPr lang="en-US" sz="2000" dirty="0">
                <a:latin typeface="Arial" pitchFamily="34" charset="0"/>
                <a:cs typeface="Arial" pitchFamily="34" charset="0"/>
              </a:rPr>
              <a:t>gas emissions and pollution</a:t>
            </a:r>
            <a:r>
              <a:rPr lang="en-US" sz="2000" dirty="0" smtClean="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Maintains economic stability by encouraging the </a:t>
            </a:r>
            <a:r>
              <a:rPr lang="en-US" sz="2000" dirty="0">
                <a:latin typeface="Arial" pitchFamily="34" charset="0"/>
                <a:cs typeface="Arial" pitchFamily="34" charset="0"/>
              </a:rPr>
              <a:t>job creation in various sectors and </a:t>
            </a:r>
            <a:r>
              <a:rPr lang="en-US" sz="2000" dirty="0" smtClean="0">
                <a:latin typeface="Arial" pitchFamily="34" charset="0"/>
                <a:cs typeface="Arial" pitchFamily="34" charset="0"/>
              </a:rPr>
              <a:t>lead to </a:t>
            </a:r>
            <a:r>
              <a:rPr lang="en-US" sz="2000" dirty="0">
                <a:latin typeface="Arial" pitchFamily="34" charset="0"/>
                <a:cs typeface="Arial" pitchFamily="34" charset="0"/>
              </a:rPr>
              <a:t>lower energy costs.</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6</a:t>
            </a:fld>
            <a:endParaRPr lang="en-US"/>
          </a:p>
        </p:txBody>
      </p:sp>
    </p:spTree>
    <p:extLst>
      <p:ext uri="{BB962C8B-B14F-4D97-AF65-F5344CB8AC3E}">
        <p14:creationId xmlns:p14="http://schemas.microsoft.com/office/powerpoint/2010/main" val="362376747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148316"/>
            <a:ext cx="12191999" cy="5709684"/>
          </a:xfrm>
        </p:spPr>
        <p:txBody>
          <a:bodyPr>
            <a:normAutofit/>
          </a:bodyPr>
          <a:lstStyle/>
          <a:p>
            <a:pPr algn="just">
              <a:lnSpc>
                <a:spcPct val="150000"/>
              </a:lnSpc>
            </a:pPr>
            <a:r>
              <a:rPr lang="en-US" sz="2000" dirty="0" smtClean="0">
                <a:latin typeface="Arial" pitchFamily="34" charset="0"/>
                <a:cs typeface="Arial" pitchFamily="34" charset="0"/>
              </a:rPr>
              <a:t>Enhances operational flexibility, by </a:t>
            </a:r>
            <a:r>
              <a:rPr lang="en-US" sz="2000" dirty="0">
                <a:latin typeface="Arial" pitchFamily="34" charset="0"/>
                <a:cs typeface="Arial" pitchFamily="34" charset="0"/>
              </a:rPr>
              <a:t>supplying electricity during periods of high demand, renewables can lessen the requirement for costly peak-load thermal power.</a:t>
            </a:r>
          </a:p>
          <a:p>
            <a:pPr algn="just">
              <a:lnSpc>
                <a:spcPct val="150000"/>
              </a:lnSpc>
            </a:pPr>
            <a:r>
              <a:rPr lang="en-US" sz="2000" dirty="0" smtClean="0">
                <a:latin typeface="Arial" pitchFamily="34" charset="0"/>
                <a:cs typeface="Arial" pitchFamily="34" charset="0"/>
              </a:rPr>
              <a:t>Maintains the load balancing, energy resources like hydroelectric </a:t>
            </a:r>
            <a:r>
              <a:rPr lang="en-US" sz="2000" dirty="0">
                <a:latin typeface="Arial" pitchFamily="34" charset="0"/>
                <a:cs typeface="Arial" pitchFamily="34" charset="0"/>
              </a:rPr>
              <a:t>facilities are able to </a:t>
            </a:r>
            <a:r>
              <a:rPr lang="en-US" sz="2000" dirty="0" smtClean="0">
                <a:latin typeface="Arial" pitchFamily="34" charset="0"/>
                <a:cs typeface="Arial" pitchFamily="34" charset="0"/>
              </a:rPr>
              <a:t>quickly </a:t>
            </a:r>
            <a:r>
              <a:rPr lang="en-US" sz="2000" dirty="0">
                <a:latin typeface="Arial" pitchFamily="34" charset="0"/>
                <a:cs typeface="Arial" pitchFamily="34" charset="0"/>
              </a:rPr>
              <a:t>modify their production in order to balance the </a:t>
            </a:r>
            <a:r>
              <a:rPr lang="en-US" sz="2000" dirty="0" smtClean="0">
                <a:latin typeface="Arial" pitchFamily="34" charset="0"/>
                <a:cs typeface="Arial" pitchFamily="34" charset="0"/>
              </a:rPr>
              <a:t>intermittent RE resources like solar </a:t>
            </a:r>
            <a:r>
              <a:rPr lang="en-US" sz="2000" dirty="0">
                <a:latin typeface="Arial" pitchFamily="34" charset="0"/>
                <a:cs typeface="Arial" pitchFamily="34" charset="0"/>
              </a:rPr>
              <a:t>and wind </a:t>
            </a:r>
            <a:r>
              <a:rPr lang="en-US" sz="2000" dirty="0" smtClean="0">
                <a:latin typeface="Arial" pitchFamily="34" charset="0"/>
                <a:cs typeface="Arial" pitchFamily="34" charset="0"/>
              </a:rPr>
              <a:t>power.</a:t>
            </a:r>
          </a:p>
          <a:p>
            <a:pPr algn="just">
              <a:lnSpc>
                <a:spcPct val="150000"/>
              </a:lnSpc>
            </a:pPr>
            <a:r>
              <a:rPr lang="en-US" sz="2000" dirty="0" smtClean="0">
                <a:latin typeface="Arial" pitchFamily="34" charset="0"/>
                <a:cs typeface="Arial" pitchFamily="34" charset="0"/>
              </a:rPr>
              <a:t>Provides improved grid </a:t>
            </a:r>
            <a:r>
              <a:rPr lang="en-US" sz="2000" dirty="0">
                <a:latin typeface="Arial" pitchFamily="34" charset="0"/>
                <a:cs typeface="Arial" pitchFamily="34" charset="0"/>
              </a:rPr>
              <a:t>s</a:t>
            </a:r>
            <a:r>
              <a:rPr lang="en-US" sz="2000" dirty="0" smtClean="0">
                <a:latin typeface="Arial" pitchFamily="34" charset="0"/>
                <a:cs typeface="Arial" pitchFamily="34" charset="0"/>
              </a:rPr>
              <a:t>tability like: hydro </a:t>
            </a:r>
            <a:r>
              <a:rPr lang="en-US" sz="2000" dirty="0">
                <a:latin typeface="Arial" pitchFamily="34" charset="0"/>
                <a:cs typeface="Arial" pitchFamily="34" charset="0"/>
              </a:rPr>
              <a:t>and </a:t>
            </a:r>
            <a:r>
              <a:rPr lang="en-US" sz="2000" dirty="0" smtClean="0">
                <a:latin typeface="Arial" pitchFamily="34" charset="0"/>
                <a:cs typeface="Arial" pitchFamily="34" charset="0"/>
              </a:rPr>
              <a:t>modern RE resources easily works </a:t>
            </a:r>
            <a:r>
              <a:rPr lang="en-US" sz="2000" dirty="0">
                <a:latin typeface="Arial" pitchFamily="34" charset="0"/>
                <a:cs typeface="Arial" pitchFamily="34" charset="0"/>
              </a:rPr>
              <a:t>together to supply essential grid services, </a:t>
            </a:r>
            <a:r>
              <a:rPr lang="en-US" sz="2000" dirty="0" smtClean="0">
                <a:latin typeface="Arial" pitchFamily="34" charset="0"/>
                <a:cs typeface="Arial" pitchFamily="34" charset="0"/>
              </a:rPr>
              <a:t>maintaining the </a:t>
            </a:r>
            <a:r>
              <a:rPr lang="en-US" sz="2000" dirty="0">
                <a:latin typeface="Arial" pitchFamily="34" charset="0"/>
                <a:cs typeface="Arial" pitchFamily="34" charset="0"/>
              </a:rPr>
              <a:t>voltage and frequency stability.</a:t>
            </a:r>
          </a:p>
          <a:p>
            <a:pPr algn="just">
              <a:lnSpc>
                <a:spcPct val="150000"/>
              </a:lnSpc>
            </a:pPr>
            <a:r>
              <a:rPr lang="en-US" sz="2000" dirty="0" smtClean="0">
                <a:latin typeface="Arial" pitchFamily="34" charset="0"/>
                <a:cs typeface="Arial" pitchFamily="34" charset="0"/>
              </a:rPr>
              <a:t>Ensures better energy Storage, power plants like </a:t>
            </a:r>
            <a:r>
              <a:rPr lang="en-US" sz="2000" dirty="0">
                <a:latin typeface="Arial" pitchFamily="34" charset="0"/>
                <a:cs typeface="Arial" pitchFamily="34" charset="0"/>
              </a:rPr>
              <a:t>h</a:t>
            </a:r>
            <a:r>
              <a:rPr lang="en-US" sz="2000" dirty="0" smtClean="0">
                <a:latin typeface="Arial" pitchFamily="34" charset="0"/>
                <a:cs typeface="Arial" pitchFamily="34" charset="0"/>
              </a:rPr>
              <a:t>ydroelectric power has the </a:t>
            </a:r>
            <a:r>
              <a:rPr lang="en-US" sz="2000" dirty="0">
                <a:latin typeface="Arial" pitchFamily="34" charset="0"/>
                <a:cs typeface="Arial" pitchFamily="34" charset="0"/>
              </a:rPr>
              <a:t>ability to store excess renewable energy and use it during periods of high </a:t>
            </a:r>
            <a:r>
              <a:rPr lang="en-US" sz="2000" dirty="0" smtClean="0">
                <a:latin typeface="Arial" pitchFamily="34" charset="0"/>
                <a:cs typeface="Arial" pitchFamily="34" charset="0"/>
              </a:rPr>
              <a:t>demand, which means the seasonality problem can be easily mitigated.</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7</a:t>
            </a:fld>
            <a:endParaRPr lang="en-US"/>
          </a:p>
        </p:txBody>
      </p:sp>
      <p:sp>
        <p:nvSpPr>
          <p:cNvPr id="6" name="Title 1"/>
          <p:cNvSpPr>
            <a:spLocks noGrp="1"/>
          </p:cNvSpPr>
          <p:nvPr>
            <p:ph type="title"/>
          </p:nvPr>
        </p:nvSpPr>
        <p:spPr>
          <a:xfrm>
            <a:off x="461913" y="365125"/>
            <a:ext cx="11491275" cy="662397"/>
          </a:xfrm>
        </p:spPr>
        <p:txBody>
          <a:bodyPr>
            <a:noAutofit/>
          </a:bodyPr>
          <a:lstStyle/>
          <a:p>
            <a:r>
              <a:rPr lang="en-US" sz="3000" b="1" dirty="0">
                <a:latin typeface="Arial" pitchFamily="34" charset="0"/>
                <a:cs typeface="Arial" pitchFamily="34" charset="0"/>
              </a:rPr>
              <a:t>Contribution of RE </a:t>
            </a:r>
            <a:r>
              <a:rPr lang="en-US" sz="3000" b="1" dirty="0" smtClean="0">
                <a:latin typeface="Arial" pitchFamily="34" charset="0"/>
                <a:cs typeface="Arial" pitchFamily="34" charset="0"/>
              </a:rPr>
              <a:t>sources                                           Cont.…</a:t>
            </a:r>
            <a:endParaRPr lang="en-US" sz="3000" dirty="0"/>
          </a:p>
        </p:txBody>
      </p:sp>
    </p:spTree>
    <p:extLst>
      <p:ext uri="{BB962C8B-B14F-4D97-AF65-F5344CB8AC3E}">
        <p14:creationId xmlns:p14="http://schemas.microsoft.com/office/powerpoint/2010/main" val="147831652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9682" y="895546"/>
            <a:ext cx="12022318" cy="5962454"/>
          </a:xfrm>
        </p:spPr>
        <p:txBody>
          <a:bodyPr>
            <a:noAutofit/>
          </a:bodyPr>
          <a:lstStyle/>
          <a:p>
            <a:pPr algn="just">
              <a:lnSpc>
                <a:spcPct val="150000"/>
              </a:lnSpc>
            </a:pPr>
            <a:r>
              <a:rPr lang="en-US" sz="2000" dirty="0" smtClean="0">
                <a:latin typeface="Arial" pitchFamily="34" charset="0"/>
                <a:cs typeface="Arial" pitchFamily="34" charset="0"/>
              </a:rPr>
              <a:t>However, the economic operation of  hydrothermal-RE is essential  as there are  </a:t>
            </a:r>
            <a:r>
              <a:rPr lang="en-US" sz="2000" dirty="0">
                <a:latin typeface="Arial" pitchFamily="34" charset="0"/>
                <a:cs typeface="Arial" pitchFamily="34" charset="0"/>
              </a:rPr>
              <a:t>a number of difficulties </a:t>
            </a:r>
            <a:r>
              <a:rPr lang="en-US" sz="2000" dirty="0" smtClean="0">
                <a:latin typeface="Arial" pitchFamily="34" charset="0"/>
                <a:cs typeface="Arial" pitchFamily="34" charset="0"/>
              </a:rPr>
              <a:t>while integrating </a:t>
            </a:r>
            <a:r>
              <a:rPr lang="en-US" sz="2000" dirty="0">
                <a:latin typeface="Arial" pitchFamily="34" charset="0"/>
                <a:cs typeface="Arial" pitchFamily="34" charset="0"/>
              </a:rPr>
              <a:t>renewable energy into the </a:t>
            </a:r>
            <a:r>
              <a:rPr lang="en-US" sz="2000" dirty="0" smtClean="0">
                <a:latin typeface="Arial" pitchFamily="34" charset="0"/>
                <a:cs typeface="Arial" pitchFamily="34" charset="0"/>
              </a:rPr>
              <a:t>grid such as: </a:t>
            </a:r>
          </a:p>
          <a:p>
            <a:pPr algn="just">
              <a:lnSpc>
                <a:spcPct val="150000"/>
              </a:lnSpc>
              <a:buFont typeface="Wingdings" pitchFamily="2" charset="2"/>
              <a:buChar char="Ø"/>
            </a:pPr>
            <a:r>
              <a:rPr lang="en-US" sz="2000" dirty="0">
                <a:latin typeface="Arial" pitchFamily="34" charset="0"/>
                <a:cs typeface="Arial" pitchFamily="34" charset="0"/>
              </a:rPr>
              <a:t>M</a:t>
            </a:r>
            <a:r>
              <a:rPr lang="en-US" sz="2000" dirty="0" smtClean="0">
                <a:latin typeface="Arial" pitchFamily="34" charset="0"/>
                <a:cs typeface="Arial" pitchFamily="34" charset="0"/>
              </a:rPr>
              <a:t>aintaining the demand-driven power or marinating energy conservation</a:t>
            </a:r>
          </a:p>
          <a:p>
            <a:pPr algn="just">
              <a:lnSpc>
                <a:spcPct val="150000"/>
              </a:lnSpc>
              <a:buFont typeface="Wingdings" pitchFamily="2" charset="2"/>
              <a:buChar char="Ø"/>
            </a:pPr>
            <a:r>
              <a:rPr lang="en-US" sz="2000" dirty="0">
                <a:latin typeface="Arial" pitchFamily="34" charset="0"/>
                <a:cs typeface="Arial" pitchFamily="34" charset="0"/>
              </a:rPr>
              <a:t>R</a:t>
            </a:r>
            <a:r>
              <a:rPr lang="en-US" sz="2000" dirty="0" smtClean="0">
                <a:latin typeface="Arial" pitchFamily="34" charset="0"/>
                <a:cs typeface="Arial" pitchFamily="34" charset="0"/>
              </a:rPr>
              <a:t>educing the overall operational costs.</a:t>
            </a:r>
          </a:p>
          <a:p>
            <a:pPr algn="just">
              <a:lnSpc>
                <a:spcPct val="150000"/>
              </a:lnSpc>
              <a:buFont typeface="Wingdings" pitchFamily="2" charset="2"/>
              <a:buChar char="Ø"/>
            </a:pPr>
            <a:r>
              <a:rPr lang="en-US" sz="2000" dirty="0">
                <a:latin typeface="Arial" pitchFamily="34" charset="0"/>
                <a:cs typeface="Arial" pitchFamily="34" charset="0"/>
              </a:rPr>
              <a:t>lowering emissions is a component of this issue.</a:t>
            </a:r>
            <a:endParaRPr lang="en-US" sz="2000" dirty="0" smtClean="0">
              <a:latin typeface="Arial" pitchFamily="34" charset="0"/>
              <a:cs typeface="Arial" pitchFamily="34" charset="0"/>
            </a:endParaRPr>
          </a:p>
          <a:p>
            <a:pPr algn="just">
              <a:lnSpc>
                <a:spcPct val="150000"/>
              </a:lnSpc>
            </a:pPr>
            <a:r>
              <a:rPr lang="en-US" sz="2000" dirty="0" smtClean="0">
                <a:latin typeface="Arial" pitchFamily="34" charset="0"/>
                <a:cs typeface="Arial" pitchFamily="34" charset="0"/>
              </a:rPr>
              <a:t>Thus, the </a:t>
            </a:r>
            <a:r>
              <a:rPr lang="en-US" sz="2000" dirty="0">
                <a:latin typeface="Arial" pitchFamily="34" charset="0"/>
                <a:cs typeface="Arial" pitchFamily="34" charset="0"/>
              </a:rPr>
              <a:t>integration of </a:t>
            </a:r>
            <a:r>
              <a:rPr lang="en-US" sz="2000" dirty="0" smtClean="0">
                <a:latin typeface="Arial" pitchFamily="34" charset="0"/>
                <a:cs typeface="Arial" pitchFamily="34" charset="0"/>
              </a:rPr>
              <a:t>RE into </a:t>
            </a:r>
            <a:r>
              <a:rPr lang="en-US" sz="2000" dirty="0">
                <a:latin typeface="Arial" pitchFamily="34" charset="0"/>
                <a:cs typeface="Arial" pitchFamily="34" charset="0"/>
              </a:rPr>
              <a:t>the grid has made it more challenging to meet demand at the lowest possible cost, and power consumption has increased significantly in recent decades. </a:t>
            </a:r>
          </a:p>
          <a:p>
            <a:pPr algn="just">
              <a:lnSpc>
                <a:spcPct val="150000"/>
              </a:lnSpc>
            </a:pPr>
            <a:r>
              <a:rPr lang="en-US" sz="2000" dirty="0" smtClean="0">
                <a:latin typeface="Arial" pitchFamily="34" charset="0"/>
                <a:cs typeface="Arial" pitchFamily="34" charset="0"/>
              </a:rPr>
              <a:t>Therefore, Hydro, thermal, and renewable energy source (RES) mix is one of the often employed tactics , which needs economic operation.</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8</a:t>
            </a:fld>
            <a:endParaRPr lang="en-US" dirty="0"/>
          </a:p>
        </p:txBody>
      </p:sp>
      <p:sp>
        <p:nvSpPr>
          <p:cNvPr id="6" name="Title 1"/>
          <p:cNvSpPr>
            <a:spLocks noGrp="1"/>
          </p:cNvSpPr>
          <p:nvPr>
            <p:ph type="title"/>
          </p:nvPr>
        </p:nvSpPr>
        <p:spPr>
          <a:xfrm>
            <a:off x="452486" y="261430"/>
            <a:ext cx="11491275" cy="662397"/>
          </a:xfrm>
        </p:spPr>
        <p:txBody>
          <a:bodyPr>
            <a:noAutofit/>
          </a:bodyPr>
          <a:lstStyle/>
          <a:p>
            <a:r>
              <a:rPr lang="en-US" sz="3000" b="1" dirty="0">
                <a:latin typeface="Arial" pitchFamily="34" charset="0"/>
                <a:cs typeface="Arial" pitchFamily="34" charset="0"/>
              </a:rPr>
              <a:t>Contribution of RE </a:t>
            </a:r>
            <a:r>
              <a:rPr lang="en-US" sz="3000" b="1" dirty="0" smtClean="0">
                <a:latin typeface="Arial" pitchFamily="34" charset="0"/>
                <a:cs typeface="Arial" pitchFamily="34" charset="0"/>
              </a:rPr>
              <a:t>sources                                           Cont.…</a:t>
            </a:r>
            <a:endParaRPr lang="en-US" sz="3000" dirty="0"/>
          </a:p>
        </p:txBody>
      </p:sp>
    </p:spTree>
    <p:extLst>
      <p:ext uri="{BB962C8B-B14F-4D97-AF65-F5344CB8AC3E}">
        <p14:creationId xmlns:p14="http://schemas.microsoft.com/office/powerpoint/2010/main" val="68190929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658" y="254526"/>
            <a:ext cx="11236750" cy="678728"/>
          </a:xfrm>
        </p:spPr>
        <p:txBody>
          <a:bodyPr>
            <a:noAutofit/>
          </a:bodyPr>
          <a:lstStyle/>
          <a:p>
            <a:pPr algn="ctr"/>
            <a:r>
              <a:rPr lang="en-US" sz="3000" b="1" dirty="0" smtClean="0">
                <a:latin typeface="Arial" pitchFamily="34" charset="0"/>
                <a:cs typeface="Arial" pitchFamily="34" charset="0"/>
              </a:rPr>
              <a:t>3. Economic Operation of Hydrothermal, Wind &amp;</a:t>
            </a:r>
            <a:r>
              <a:rPr lang="en-US" sz="3000" b="1" dirty="0">
                <a:latin typeface="Arial" pitchFamily="34" charset="0"/>
                <a:cs typeface="Arial" pitchFamily="34" charset="0"/>
              </a:rPr>
              <a:t> </a:t>
            </a:r>
            <a:r>
              <a:rPr lang="en-US" sz="3000" b="1" dirty="0" smtClean="0">
                <a:latin typeface="Arial" pitchFamily="34" charset="0"/>
                <a:cs typeface="Arial" pitchFamily="34" charset="0"/>
              </a:rPr>
              <a:t>Solar power Plants(EOHTWS)</a:t>
            </a:r>
            <a:endParaRPr lang="en-US" sz="3000" b="1" dirty="0">
              <a:latin typeface="Arial" pitchFamily="34" charset="0"/>
              <a:cs typeface="Arial" pitchFamily="34" charset="0"/>
            </a:endParaRPr>
          </a:p>
        </p:txBody>
      </p:sp>
      <p:sp>
        <p:nvSpPr>
          <p:cNvPr id="3" name="Content Placeholder 2"/>
          <p:cNvSpPr>
            <a:spLocks noGrp="1"/>
          </p:cNvSpPr>
          <p:nvPr>
            <p:ph idx="1"/>
          </p:nvPr>
        </p:nvSpPr>
        <p:spPr>
          <a:xfrm>
            <a:off x="84841" y="1055802"/>
            <a:ext cx="11981467" cy="5590095"/>
          </a:xfrm>
        </p:spPr>
        <p:txBody>
          <a:bodyPr>
            <a:normAutofit/>
          </a:bodyPr>
          <a:lstStyle/>
          <a:p>
            <a:pPr algn="just">
              <a:lnSpc>
                <a:spcPct val="150000"/>
              </a:lnSpc>
              <a:spcBef>
                <a:spcPts val="0"/>
              </a:spcBef>
            </a:pPr>
            <a:r>
              <a:rPr lang="en-US" sz="2000" dirty="0" smtClean="0">
                <a:latin typeface="Arial" pitchFamily="34" charset="0"/>
                <a:cs typeface="Arial" pitchFamily="34" charset="0"/>
              </a:rPr>
              <a:t>The grid mix from hydrothermal, solar and wind is the most common energy mix in recent world.</a:t>
            </a:r>
          </a:p>
          <a:p>
            <a:pPr algn="just">
              <a:lnSpc>
                <a:spcPct val="150000"/>
              </a:lnSpc>
              <a:spcBef>
                <a:spcPts val="0"/>
              </a:spcBef>
            </a:pPr>
            <a:r>
              <a:rPr lang="en-US" sz="2000" dirty="0" smtClean="0">
                <a:latin typeface="Arial" pitchFamily="34" charset="0"/>
                <a:cs typeface="Arial" pitchFamily="34" charset="0"/>
              </a:rPr>
              <a:t>The economic operation of these plants, (hydro, thermal, wind, and solar) involves optimizing the operation of these power generation sources to meet demand while minimizing costs. </a:t>
            </a:r>
          </a:p>
          <a:p>
            <a:pPr algn="just">
              <a:lnSpc>
                <a:spcPct val="150000"/>
              </a:lnSpc>
              <a:spcBef>
                <a:spcPts val="0"/>
              </a:spcBef>
            </a:pPr>
            <a:r>
              <a:rPr lang="en-US" sz="2000" dirty="0" smtClean="0">
                <a:latin typeface="Arial" pitchFamily="34" charset="0"/>
                <a:cs typeface="Arial" pitchFamily="34" charset="0"/>
              </a:rPr>
              <a:t>The simple economic operation of grid mix from these energy resources is presented in Fig.1.</a:t>
            </a:r>
          </a:p>
          <a:p>
            <a:pPr algn="just">
              <a:lnSpc>
                <a:spcPct val="150000"/>
              </a:lnSpc>
              <a:spcBef>
                <a:spcPts val="0"/>
              </a:spcBef>
            </a:pPr>
            <a:r>
              <a:rPr lang="en-US" sz="2000" dirty="0" smtClean="0">
                <a:latin typeface="Arial" pitchFamily="34" charset="0"/>
                <a:cs typeface="Arial" pitchFamily="34" charset="0"/>
              </a:rPr>
              <a:t>Hydro provides flexibility </a:t>
            </a:r>
            <a:r>
              <a:rPr lang="en-US" sz="2000" dirty="0">
                <a:latin typeface="Arial" pitchFamily="34" charset="0"/>
                <a:cs typeface="Arial" pitchFamily="34" charset="0"/>
              </a:rPr>
              <a:t>and </a:t>
            </a:r>
            <a:r>
              <a:rPr lang="en-US" sz="2000" dirty="0" smtClean="0">
                <a:latin typeface="Arial" pitchFamily="34" charset="0"/>
                <a:cs typeface="Arial" pitchFamily="34" charset="0"/>
              </a:rPr>
              <a:t>respond </a:t>
            </a:r>
            <a:r>
              <a:rPr lang="en-US" sz="2000" dirty="0">
                <a:latin typeface="Arial" pitchFamily="34" charset="0"/>
                <a:cs typeface="Arial" pitchFamily="34" charset="0"/>
              </a:rPr>
              <a:t>quickly to demand </a:t>
            </a:r>
            <a:r>
              <a:rPr lang="en-US" sz="2000" dirty="0" smtClean="0">
                <a:latin typeface="Arial" pitchFamily="34" charset="0"/>
                <a:cs typeface="Arial" pitchFamily="34" charset="0"/>
              </a:rPr>
              <a:t>changes, which can </a:t>
            </a:r>
            <a:r>
              <a:rPr lang="en-US" sz="2000" dirty="0">
                <a:latin typeface="Arial" pitchFamily="34" charset="0"/>
                <a:cs typeface="Arial" pitchFamily="34" charset="0"/>
              </a:rPr>
              <a:t>provide </a:t>
            </a:r>
            <a:r>
              <a:rPr lang="en-US" sz="2000" dirty="0" smtClean="0">
                <a:latin typeface="Arial" pitchFamily="34" charset="0"/>
                <a:cs typeface="Arial" pitchFamily="34" charset="0"/>
              </a:rPr>
              <a:t>auxiliary </a:t>
            </a:r>
            <a:r>
              <a:rPr lang="en-US" sz="2000" dirty="0">
                <a:latin typeface="Arial" pitchFamily="34" charset="0"/>
                <a:cs typeface="Arial" pitchFamily="34" charset="0"/>
              </a:rPr>
              <a:t>services like frequency regulation</a:t>
            </a:r>
            <a:r>
              <a:rPr lang="en-US" sz="2000" dirty="0" smtClean="0">
                <a:latin typeface="Arial" pitchFamily="34" charset="0"/>
                <a:cs typeface="Arial" pitchFamily="34" charset="0"/>
              </a:rPr>
              <a:t>.</a:t>
            </a:r>
          </a:p>
          <a:p>
            <a:pPr algn="just">
              <a:lnSpc>
                <a:spcPct val="150000"/>
              </a:lnSpc>
              <a:spcBef>
                <a:spcPts val="0"/>
              </a:spcBef>
            </a:pPr>
            <a:r>
              <a:rPr lang="en-US" sz="2000" dirty="0" smtClean="0">
                <a:latin typeface="Arial" pitchFamily="34" charset="0"/>
                <a:cs typeface="Arial" pitchFamily="34" charset="0"/>
              </a:rPr>
              <a:t>The scheduling requires: water </a:t>
            </a:r>
            <a:r>
              <a:rPr lang="en-US" sz="2000" dirty="0">
                <a:latin typeface="Arial" pitchFamily="34" charset="0"/>
                <a:cs typeface="Arial" pitchFamily="34" charset="0"/>
              </a:rPr>
              <a:t>availability, reservoir levels, seasonal flow variations, and ecological impacts. </a:t>
            </a:r>
            <a:endParaRPr lang="en-US" sz="2000" dirty="0" smtClean="0">
              <a:latin typeface="Arial" pitchFamily="34" charset="0"/>
              <a:cs typeface="Arial" pitchFamily="34" charset="0"/>
            </a:endParaRPr>
          </a:p>
          <a:p>
            <a:pPr algn="just">
              <a:lnSpc>
                <a:spcPct val="150000"/>
              </a:lnSpc>
              <a:spcBef>
                <a:spcPts val="0"/>
              </a:spcBef>
            </a:pPr>
            <a:r>
              <a:rPr lang="en-US" sz="2000" dirty="0" smtClean="0">
                <a:latin typeface="Arial" pitchFamily="34" charset="0"/>
                <a:cs typeface="Arial" pitchFamily="34" charset="0"/>
              </a:rPr>
              <a:t>Different optimization </a:t>
            </a:r>
            <a:r>
              <a:rPr lang="en-US" sz="2000" dirty="0">
                <a:latin typeface="Arial" pitchFamily="34" charset="0"/>
                <a:cs typeface="Arial" pitchFamily="34" charset="0"/>
              </a:rPr>
              <a:t>techniques </a:t>
            </a:r>
            <a:r>
              <a:rPr lang="en-US" sz="2000" dirty="0" smtClean="0">
                <a:latin typeface="Arial" pitchFamily="34" charset="0"/>
                <a:cs typeface="Arial" pitchFamily="34" charset="0"/>
              </a:rPr>
              <a:t>can be adopted by operators to </a:t>
            </a:r>
            <a:r>
              <a:rPr lang="en-US" sz="2000" dirty="0">
                <a:latin typeface="Arial" pitchFamily="34" charset="0"/>
                <a:cs typeface="Arial" pitchFamily="34" charset="0"/>
              </a:rPr>
              <a:t>determine how much water to release for generation.</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9</a:t>
            </a:fld>
            <a:endParaRPr lang="en-US"/>
          </a:p>
        </p:txBody>
      </p:sp>
    </p:spTree>
    <p:extLst>
      <p:ext uri="{BB962C8B-B14F-4D97-AF65-F5344CB8AC3E}">
        <p14:creationId xmlns:p14="http://schemas.microsoft.com/office/powerpoint/2010/main" val="402025091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10</a:t>
            </a:fld>
            <a:endParaRPr lang="en-US"/>
          </a:p>
        </p:txBody>
      </p:sp>
      <p:pic>
        <p:nvPicPr>
          <p:cNvPr id="237570" name="Picture 2" descr="https://media.springernature.com/lw685/springer-static/image/art%3A10.1007%2Fs00500-023-09315-1/MediaObjects/500_2023_9315_Fig1_HTML.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00550" y="490196"/>
            <a:ext cx="6767656" cy="5160949"/>
          </a:xfrm>
          <a:prstGeom prst="rect">
            <a:avLst/>
          </a:prstGeom>
          <a:noFill/>
          <a:extLst>
            <a:ext uri="{909E8E84-426E-40DD-AFC4-6F175D3DCCD1}">
              <a14:hiddenFill xmlns:a14="http://schemas.microsoft.com/office/drawing/2010/main">
                <a:solidFill>
                  <a:srgbClr val="FFFFFF"/>
                </a:solidFill>
              </a14:hiddenFill>
            </a:ext>
          </a:extLst>
        </p:spPr>
      </p:pic>
      <p:sp>
        <p:nvSpPr>
          <p:cNvPr id="6" name="Title 1"/>
          <p:cNvSpPr txBox="1">
            <a:spLocks/>
          </p:cNvSpPr>
          <p:nvPr/>
        </p:nvSpPr>
        <p:spPr>
          <a:xfrm>
            <a:off x="301658" y="150832"/>
            <a:ext cx="11236750" cy="678728"/>
          </a:xfrm>
          <a:prstGeom prst="rect">
            <a:avLst/>
          </a:prstGeom>
        </p:spPr>
        <p:txBody>
          <a:bodyPr>
            <a:no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r>
              <a:rPr lang="en-US" sz="3000" b="1" dirty="0" smtClean="0">
                <a:latin typeface="Arial" pitchFamily="34" charset="0"/>
                <a:cs typeface="Arial" pitchFamily="34" charset="0"/>
              </a:rPr>
              <a:t>EOHTWS                                                                    Cont.…</a:t>
            </a:r>
            <a:endParaRPr lang="en-US" sz="3000" b="1" dirty="0">
              <a:latin typeface="Arial" pitchFamily="34" charset="0"/>
              <a:cs typeface="Arial" pitchFamily="34" charset="0"/>
            </a:endParaRPr>
          </a:p>
        </p:txBody>
      </p:sp>
      <p:sp>
        <p:nvSpPr>
          <p:cNvPr id="7" name="TextBox 6"/>
          <p:cNvSpPr txBox="1"/>
          <p:nvPr/>
        </p:nvSpPr>
        <p:spPr>
          <a:xfrm>
            <a:off x="1438678" y="5778630"/>
            <a:ext cx="8962710" cy="984885"/>
          </a:xfrm>
          <a:prstGeom prst="rect">
            <a:avLst/>
          </a:prstGeom>
          <a:noFill/>
        </p:spPr>
        <p:txBody>
          <a:bodyPr wrap="none" rtlCol="0">
            <a:spAutoFit/>
          </a:bodyPr>
          <a:lstStyle/>
          <a:p>
            <a:pPr algn="ctr"/>
            <a:r>
              <a:rPr lang="en-US" sz="2000" dirty="0" smtClean="0">
                <a:latin typeface="Arial" pitchFamily="34" charset="0"/>
                <a:cs typeface="Arial" pitchFamily="34" charset="0"/>
              </a:rPr>
              <a:t>Figure 1. Hydrothermal, solar and Wind energy Mix </a:t>
            </a:r>
          </a:p>
          <a:p>
            <a:r>
              <a:rPr lang="en-US" sz="1000" dirty="0" smtClean="0">
                <a:latin typeface="Arial" pitchFamily="34" charset="0"/>
                <a:cs typeface="Arial" pitchFamily="34" charset="0"/>
              </a:rPr>
              <a:t>url: </a:t>
            </a:r>
            <a:r>
              <a:rPr lang="en-US" sz="1000" dirty="0" smtClean="0">
                <a:latin typeface="Arial" pitchFamily="34" charset="0"/>
                <a:cs typeface="Arial" pitchFamily="34" charset="0"/>
                <a:hlinkClick r:id="rId3"/>
              </a:rPr>
              <a:t>https</a:t>
            </a:r>
            <a:r>
              <a:rPr lang="en-US" sz="1000" dirty="0">
                <a:latin typeface="Arial" pitchFamily="34" charset="0"/>
                <a:cs typeface="Arial" pitchFamily="34" charset="0"/>
                <a:hlinkClick r:id="rId3"/>
              </a:rPr>
              <a:t>://</a:t>
            </a:r>
            <a:r>
              <a:rPr lang="en-US" sz="1000" dirty="0" smtClean="0">
                <a:latin typeface="Arial" pitchFamily="34" charset="0"/>
                <a:cs typeface="Arial" pitchFamily="34" charset="0"/>
                <a:hlinkClick r:id="rId3"/>
              </a:rPr>
              <a:t>media.springernature.com/lw685/springer-static/image/art%3A10.1007%2Fs00500-023-09315-1/MediaObjects/500_2023_9315_Fig1_HTML.png</a:t>
            </a:r>
            <a:endParaRPr lang="en-US" sz="1000" dirty="0" smtClean="0">
              <a:latin typeface="Arial" pitchFamily="34" charset="0"/>
              <a:cs typeface="Arial" pitchFamily="34" charset="0"/>
            </a:endParaRPr>
          </a:p>
          <a:p>
            <a:endParaRPr lang="en-US" sz="1000" dirty="0">
              <a:latin typeface="Arial" pitchFamily="34" charset="0"/>
              <a:cs typeface="Arial" pitchFamily="34" charset="0"/>
            </a:endParaRPr>
          </a:p>
          <a:p>
            <a:endParaRPr lang="en-US" dirty="0"/>
          </a:p>
        </p:txBody>
      </p:sp>
    </p:spTree>
    <p:extLst>
      <p:ext uri="{BB962C8B-B14F-4D97-AF65-F5344CB8AC3E}">
        <p14:creationId xmlns:p14="http://schemas.microsoft.com/office/powerpoint/2010/main" val="65856799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842" y="568787"/>
            <a:ext cx="11990894" cy="5929460"/>
          </a:xfrm>
        </p:spPr>
        <p:txBody>
          <a:bodyPr>
            <a:normAutofit/>
          </a:bodyPr>
          <a:lstStyle/>
          <a:p>
            <a:pPr algn="just">
              <a:lnSpc>
                <a:spcPct val="200000"/>
              </a:lnSpc>
              <a:spcBef>
                <a:spcPts val="0"/>
              </a:spcBef>
            </a:pPr>
            <a:r>
              <a:rPr lang="en-US" sz="2000" dirty="0" smtClean="0">
                <a:latin typeface="Arial" pitchFamily="34" charset="0"/>
                <a:cs typeface="Arial" pitchFamily="34" charset="0"/>
              </a:rPr>
              <a:t>On other hands, the thermal Power plant  provides reliable power for base load. </a:t>
            </a:r>
          </a:p>
          <a:p>
            <a:pPr algn="just">
              <a:lnSpc>
                <a:spcPct val="200000"/>
              </a:lnSpc>
              <a:spcBef>
                <a:spcPts val="0"/>
              </a:spcBef>
            </a:pPr>
            <a:r>
              <a:rPr lang="en-US" sz="2000" dirty="0" smtClean="0">
                <a:latin typeface="Arial" pitchFamily="34" charset="0"/>
                <a:cs typeface="Arial" pitchFamily="34" charset="0"/>
              </a:rPr>
              <a:t>The thermal power plants ramps (ramps up </a:t>
            </a:r>
            <a:r>
              <a:rPr lang="en-US" sz="2000" dirty="0">
                <a:latin typeface="Arial" pitchFamily="34" charset="0"/>
                <a:cs typeface="Arial" pitchFamily="34" charset="0"/>
              </a:rPr>
              <a:t>or </a:t>
            </a:r>
            <a:r>
              <a:rPr lang="en-US" sz="2000" dirty="0" smtClean="0">
                <a:latin typeface="Arial" pitchFamily="34" charset="0"/>
                <a:cs typeface="Arial" pitchFamily="34" charset="0"/>
              </a:rPr>
              <a:t>down), </a:t>
            </a:r>
            <a:r>
              <a:rPr lang="en-US" sz="2000" dirty="0">
                <a:latin typeface="Arial" pitchFamily="34" charset="0"/>
                <a:cs typeface="Arial" pitchFamily="34" charset="0"/>
              </a:rPr>
              <a:t>but not as quickly as hydro</a:t>
            </a:r>
            <a:r>
              <a:rPr lang="en-US" sz="2000" dirty="0" smtClean="0">
                <a:latin typeface="Arial" pitchFamily="34" charset="0"/>
                <a:cs typeface="Arial" pitchFamily="34" charset="0"/>
              </a:rPr>
              <a:t>.</a:t>
            </a:r>
          </a:p>
          <a:p>
            <a:pPr algn="just">
              <a:lnSpc>
                <a:spcPct val="200000"/>
              </a:lnSpc>
              <a:spcBef>
                <a:spcPts val="0"/>
              </a:spcBef>
            </a:pPr>
            <a:r>
              <a:rPr lang="en-US" sz="2000" dirty="0" smtClean="0">
                <a:latin typeface="Arial" pitchFamily="34" charset="0"/>
                <a:cs typeface="Arial" pitchFamily="34" charset="0"/>
              </a:rPr>
              <a:t>Its scheduling needs the reduction of fuel cost, timing maintenance, </a:t>
            </a:r>
            <a:r>
              <a:rPr lang="en-US" sz="2000" dirty="0">
                <a:latin typeface="Arial" pitchFamily="34" charset="0"/>
                <a:cs typeface="Arial" pitchFamily="34" charset="0"/>
              </a:rPr>
              <a:t>and startup/shutdown costs. </a:t>
            </a:r>
            <a:endParaRPr lang="en-US" sz="2000" dirty="0" smtClean="0">
              <a:latin typeface="Arial" pitchFamily="34" charset="0"/>
              <a:cs typeface="Arial" pitchFamily="34" charset="0"/>
            </a:endParaRPr>
          </a:p>
          <a:p>
            <a:pPr algn="just">
              <a:lnSpc>
                <a:spcPct val="200000"/>
              </a:lnSpc>
              <a:spcBef>
                <a:spcPts val="0"/>
              </a:spcBef>
            </a:pPr>
            <a:r>
              <a:rPr lang="en-US" sz="2000" dirty="0" smtClean="0">
                <a:latin typeface="Arial" pitchFamily="34" charset="0"/>
                <a:cs typeface="Arial" pitchFamily="34" charset="0"/>
              </a:rPr>
              <a:t>ED, UC or OPF are  </a:t>
            </a:r>
            <a:r>
              <a:rPr lang="en-US" sz="2000" dirty="0">
                <a:latin typeface="Arial" pitchFamily="34" charset="0"/>
                <a:cs typeface="Arial" pitchFamily="34" charset="0"/>
              </a:rPr>
              <a:t>used to minimize </a:t>
            </a:r>
            <a:r>
              <a:rPr lang="en-US" sz="2000" dirty="0" smtClean="0">
                <a:latin typeface="Arial" pitchFamily="34" charset="0"/>
                <a:cs typeface="Arial" pitchFamily="34" charset="0"/>
              </a:rPr>
              <a:t>these overall </a:t>
            </a:r>
            <a:r>
              <a:rPr lang="en-US" sz="2000" dirty="0">
                <a:latin typeface="Arial" pitchFamily="34" charset="0"/>
                <a:cs typeface="Arial" pitchFamily="34" charset="0"/>
              </a:rPr>
              <a:t>costs by determining which plants to run and at what output</a:t>
            </a:r>
            <a:r>
              <a:rPr lang="en-US" sz="2000" dirty="0" smtClean="0">
                <a:latin typeface="Arial" pitchFamily="34" charset="0"/>
                <a:cs typeface="Arial" pitchFamily="34" charset="0"/>
              </a:rPr>
              <a:t>.</a:t>
            </a:r>
          </a:p>
          <a:p>
            <a:pPr algn="just">
              <a:lnSpc>
                <a:spcPct val="200000"/>
              </a:lnSpc>
              <a:spcBef>
                <a:spcPts val="0"/>
              </a:spcBef>
            </a:pPr>
            <a:r>
              <a:rPr lang="en-US" sz="2000" dirty="0" smtClean="0">
                <a:latin typeface="Arial" pitchFamily="34" charset="0"/>
                <a:cs typeface="Arial" pitchFamily="34" charset="0"/>
              </a:rPr>
              <a:t>Besides this, the mixing of wind power to the grid provides further reduction in operational costs as it’s RE though it’s highly variable </a:t>
            </a:r>
            <a:r>
              <a:rPr lang="en-US" sz="2000" dirty="0">
                <a:latin typeface="Arial" pitchFamily="34" charset="0"/>
                <a:cs typeface="Arial" pitchFamily="34" charset="0"/>
              </a:rPr>
              <a:t>and depends on weather conditions</a:t>
            </a:r>
            <a:r>
              <a:rPr lang="en-US" sz="2000" dirty="0" smtClean="0">
                <a:latin typeface="Arial" pitchFamily="34" charset="0"/>
                <a:cs typeface="Arial" pitchFamily="34" charset="0"/>
              </a:rPr>
              <a:t>.</a:t>
            </a:r>
          </a:p>
          <a:p>
            <a:pPr algn="just">
              <a:lnSpc>
                <a:spcPct val="200000"/>
              </a:lnSpc>
              <a:spcBef>
                <a:spcPts val="0"/>
              </a:spcBef>
            </a:pPr>
            <a:r>
              <a:rPr lang="en-US" sz="2000" dirty="0" smtClean="0">
                <a:latin typeface="Arial" pitchFamily="34" charset="0"/>
                <a:cs typeface="Arial" pitchFamily="34" charset="0"/>
              </a:rPr>
              <a:t>Its scheduling needs better wind </a:t>
            </a:r>
            <a:r>
              <a:rPr lang="en-US" sz="2000" dirty="0">
                <a:latin typeface="Arial" pitchFamily="34" charset="0"/>
                <a:cs typeface="Arial" pitchFamily="34" charset="0"/>
              </a:rPr>
              <a:t>forecasts, </a:t>
            </a:r>
            <a:r>
              <a:rPr lang="en-US" sz="2000" dirty="0" smtClean="0">
                <a:latin typeface="Arial" pitchFamily="34" charset="0"/>
                <a:cs typeface="Arial" pitchFamily="34" charset="0"/>
              </a:rPr>
              <a:t>knowledge of grid </a:t>
            </a:r>
            <a:r>
              <a:rPr lang="en-US" sz="2000" dirty="0">
                <a:latin typeface="Arial" pitchFamily="34" charset="0"/>
                <a:cs typeface="Arial" pitchFamily="34" charset="0"/>
              </a:rPr>
              <a:t>capacity, and </a:t>
            </a:r>
            <a:r>
              <a:rPr lang="en-US" sz="2000" dirty="0" smtClean="0">
                <a:latin typeface="Arial" pitchFamily="34" charset="0"/>
                <a:cs typeface="Arial" pitchFamily="34" charset="0"/>
              </a:rPr>
              <a:t>the impact of wind speed volatile while integrating with </a:t>
            </a:r>
            <a:r>
              <a:rPr lang="en-US" sz="2000" dirty="0">
                <a:latin typeface="Arial" pitchFamily="34" charset="0"/>
                <a:cs typeface="Arial" pitchFamily="34" charset="0"/>
              </a:rPr>
              <a:t>other energy </a:t>
            </a:r>
            <a:r>
              <a:rPr lang="en-US" sz="2000" dirty="0" smtClean="0">
                <a:latin typeface="Arial" pitchFamily="34" charset="0"/>
                <a:cs typeface="Arial" pitchFamily="34" charset="0"/>
              </a:rPr>
              <a:t>sources through stochastic </a:t>
            </a:r>
            <a:r>
              <a:rPr lang="en-US" sz="2000" dirty="0" smtClean="0">
                <a:latin typeface="Arial" pitchFamily="34" charset="0"/>
                <a:cs typeface="Arial" pitchFamily="34" charset="0"/>
              </a:rPr>
              <a:t>approaches. </a:t>
            </a:r>
            <a:endParaRPr lang="en-US" sz="2000" dirty="0" smtClean="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11</a:t>
            </a:fld>
            <a:endParaRPr lang="en-US"/>
          </a:p>
        </p:txBody>
      </p:sp>
      <p:sp>
        <p:nvSpPr>
          <p:cNvPr id="6" name="Title 1"/>
          <p:cNvSpPr txBox="1">
            <a:spLocks/>
          </p:cNvSpPr>
          <p:nvPr/>
        </p:nvSpPr>
        <p:spPr>
          <a:xfrm>
            <a:off x="301658" y="150832"/>
            <a:ext cx="11236750" cy="678728"/>
          </a:xfrm>
          <a:prstGeom prst="rect">
            <a:avLst/>
          </a:prstGeom>
        </p:spPr>
        <p:txBody>
          <a:bodyPr>
            <a:no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r>
              <a:rPr lang="en-US" sz="3000" b="1" dirty="0" smtClean="0">
                <a:latin typeface="Arial" pitchFamily="34" charset="0"/>
                <a:cs typeface="Arial" pitchFamily="34" charset="0"/>
              </a:rPr>
              <a:t>EOHTWS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370908820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707" y="424207"/>
            <a:ext cx="12028602" cy="5995447"/>
          </a:xfrm>
        </p:spPr>
        <p:txBody>
          <a:bodyPr>
            <a:normAutofit/>
          </a:bodyPr>
          <a:lstStyle/>
          <a:p>
            <a:pPr algn="just">
              <a:lnSpc>
                <a:spcPct val="200000"/>
              </a:lnSpc>
            </a:pPr>
            <a:r>
              <a:rPr lang="en-US" sz="2000" dirty="0" smtClean="0">
                <a:latin typeface="Arial" pitchFamily="34" charset="0"/>
                <a:cs typeface="Arial" pitchFamily="34" charset="0"/>
              </a:rPr>
              <a:t>The solar power is also enhances the comparative advantage of increasingly cost-competitive, specifically during day time while peak </a:t>
            </a:r>
            <a:r>
              <a:rPr lang="en-US" sz="2000" dirty="0">
                <a:latin typeface="Arial" pitchFamily="34" charset="0"/>
                <a:cs typeface="Arial" pitchFamily="34" charset="0"/>
              </a:rPr>
              <a:t>generation </a:t>
            </a:r>
            <a:r>
              <a:rPr lang="en-US" sz="2000" dirty="0" smtClean="0">
                <a:latin typeface="Arial" pitchFamily="34" charset="0"/>
                <a:cs typeface="Arial" pitchFamily="34" charset="0"/>
              </a:rPr>
              <a:t>occurs.</a:t>
            </a:r>
          </a:p>
          <a:p>
            <a:pPr algn="just">
              <a:lnSpc>
                <a:spcPct val="200000"/>
              </a:lnSpc>
            </a:pPr>
            <a:r>
              <a:rPr lang="en-US" sz="2000" dirty="0" smtClean="0">
                <a:latin typeface="Arial" pitchFamily="34" charset="0"/>
                <a:cs typeface="Arial" pitchFamily="34" charset="0"/>
              </a:rPr>
              <a:t>The scheduling needs an insightful knowledge in solar </a:t>
            </a:r>
            <a:r>
              <a:rPr lang="en-US" sz="2000" dirty="0">
                <a:latin typeface="Arial" pitchFamily="34" charset="0"/>
                <a:cs typeface="Arial" pitchFamily="34" charset="0"/>
              </a:rPr>
              <a:t>forecasts, grid demand, and storage options. </a:t>
            </a:r>
            <a:endParaRPr lang="en-US" sz="2000" dirty="0" smtClean="0">
              <a:latin typeface="Arial" pitchFamily="34" charset="0"/>
              <a:cs typeface="Arial" pitchFamily="34" charset="0"/>
            </a:endParaRPr>
          </a:p>
          <a:p>
            <a:pPr algn="just">
              <a:lnSpc>
                <a:spcPct val="200000"/>
              </a:lnSpc>
            </a:pPr>
            <a:r>
              <a:rPr lang="en-US" sz="2000" dirty="0" smtClean="0">
                <a:latin typeface="Arial" pitchFamily="34" charset="0"/>
                <a:cs typeface="Arial" pitchFamily="34" charset="0"/>
              </a:rPr>
              <a:t>Economic </a:t>
            </a:r>
            <a:r>
              <a:rPr lang="en-US" sz="2000" dirty="0">
                <a:latin typeface="Arial" pitchFamily="34" charset="0"/>
                <a:cs typeface="Arial" pitchFamily="34" charset="0"/>
              </a:rPr>
              <a:t>scheduling for solar often involves time-of-use pricing and demand response strategies to align generation with demand</a:t>
            </a:r>
            <a:r>
              <a:rPr lang="en-US" sz="2000" dirty="0" smtClean="0">
                <a:latin typeface="Arial" pitchFamily="34" charset="0"/>
                <a:cs typeface="Arial" pitchFamily="34" charset="0"/>
              </a:rPr>
              <a:t>.</a:t>
            </a:r>
          </a:p>
          <a:p>
            <a:pPr algn="just">
              <a:lnSpc>
                <a:spcPct val="200000"/>
              </a:lnSpc>
            </a:pPr>
            <a:r>
              <a:rPr lang="en-US" sz="2000" dirty="0" smtClean="0">
                <a:latin typeface="Arial" pitchFamily="34" charset="0"/>
                <a:cs typeface="Arial" pitchFamily="34" charset="0"/>
              </a:rPr>
              <a:t>For the grid mix in Fig.1, the strategies like UC, ED, OPF and others can be adopted</a:t>
            </a:r>
          </a:p>
          <a:p>
            <a:pPr algn="just">
              <a:lnSpc>
                <a:spcPct val="200000"/>
              </a:lnSpc>
            </a:pPr>
            <a:r>
              <a:rPr lang="en-US" sz="2000" dirty="0" smtClean="0">
                <a:latin typeface="Arial" pitchFamily="34" charset="0"/>
                <a:cs typeface="Arial" pitchFamily="34" charset="0"/>
              </a:rPr>
              <a:t>Finally, enhanced modeling and optimization is needed for using </a:t>
            </a:r>
            <a:r>
              <a:rPr lang="en-US" sz="2000" dirty="0">
                <a:latin typeface="Arial" pitchFamily="34" charset="0"/>
                <a:cs typeface="Arial" pitchFamily="34" charset="0"/>
              </a:rPr>
              <a:t>energy storage, </a:t>
            </a:r>
            <a:r>
              <a:rPr lang="en-US" sz="2000" dirty="0" smtClean="0">
                <a:latin typeface="Arial" pitchFamily="34" charset="0"/>
                <a:cs typeface="Arial" pitchFamily="34" charset="0"/>
              </a:rPr>
              <a:t>better demand responses, </a:t>
            </a:r>
            <a:r>
              <a:rPr lang="en-US" sz="2000" dirty="0">
                <a:latin typeface="Arial" pitchFamily="34" charset="0"/>
                <a:cs typeface="Arial" pitchFamily="34" charset="0"/>
              </a:rPr>
              <a:t>and grid enhancements to balance variable renewable energy sources with </a:t>
            </a:r>
            <a:r>
              <a:rPr lang="en-US" sz="2000" dirty="0" smtClean="0">
                <a:latin typeface="Arial" pitchFamily="34" charset="0"/>
                <a:cs typeface="Arial" pitchFamily="34" charset="0"/>
              </a:rPr>
              <a:t>load .</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12</a:t>
            </a:fld>
            <a:endParaRPr lang="en-US"/>
          </a:p>
        </p:txBody>
      </p:sp>
      <p:sp>
        <p:nvSpPr>
          <p:cNvPr id="6" name="Title 1"/>
          <p:cNvSpPr txBox="1">
            <a:spLocks/>
          </p:cNvSpPr>
          <p:nvPr/>
        </p:nvSpPr>
        <p:spPr>
          <a:xfrm>
            <a:off x="301658" y="150832"/>
            <a:ext cx="11236750" cy="678728"/>
          </a:xfrm>
          <a:prstGeom prst="rect">
            <a:avLst/>
          </a:prstGeom>
        </p:spPr>
        <p:txBody>
          <a:bodyPr>
            <a:no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r>
              <a:rPr lang="en-US" sz="3000" b="1" dirty="0" smtClean="0">
                <a:latin typeface="Arial" pitchFamily="34" charset="0"/>
                <a:cs typeface="Arial" pitchFamily="34" charset="0"/>
              </a:rPr>
              <a:t>EOHTWS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97802326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7901" y="124495"/>
            <a:ext cx="11019934" cy="568128"/>
          </a:xfrm>
        </p:spPr>
        <p:txBody>
          <a:bodyPr>
            <a:normAutofit/>
          </a:bodyPr>
          <a:lstStyle/>
          <a:p>
            <a:pPr algn="ctr"/>
            <a:r>
              <a:rPr lang="en-US" sz="3000" b="1" dirty="0">
                <a:latin typeface="Arial" pitchFamily="34" charset="0"/>
                <a:cs typeface="Arial" pitchFamily="34" charset="0"/>
              </a:rPr>
              <a:t>4</a:t>
            </a:r>
            <a:r>
              <a:rPr lang="en-US" sz="3000" b="1" dirty="0" smtClean="0">
                <a:latin typeface="Arial" pitchFamily="34" charset="0"/>
                <a:cs typeface="Arial" pitchFamily="34" charset="0"/>
              </a:rPr>
              <a:t>. Mathematical Modeling of Hydro-thermal, wind and Solar</a:t>
            </a:r>
            <a:endParaRPr lang="en-US" sz="3000" b="1" dirty="0">
              <a:latin typeface="Arial" pitchFamily="34" charset="0"/>
              <a:cs typeface="Arial" pitchFamily="34" charset="0"/>
            </a:endParaRPr>
          </a:p>
        </p:txBody>
      </p:sp>
      <p:sp>
        <p:nvSpPr>
          <p:cNvPr id="3" name="Content Placeholder 2"/>
          <p:cNvSpPr>
            <a:spLocks noGrp="1"/>
          </p:cNvSpPr>
          <p:nvPr>
            <p:ph idx="1"/>
          </p:nvPr>
        </p:nvSpPr>
        <p:spPr>
          <a:xfrm>
            <a:off x="86627" y="606392"/>
            <a:ext cx="11828853" cy="6048932"/>
          </a:xfrm>
        </p:spPr>
        <p:txBody>
          <a:bodyPr>
            <a:normAutofit/>
          </a:bodyPr>
          <a:lstStyle/>
          <a:p>
            <a:pPr algn="just">
              <a:lnSpc>
                <a:spcPct val="150000"/>
              </a:lnSpc>
            </a:pPr>
            <a:r>
              <a:rPr lang="en-US" sz="2000" dirty="0">
                <a:latin typeface="Arial" pitchFamily="34" charset="0"/>
                <a:cs typeface="Arial" pitchFamily="34" charset="0"/>
              </a:rPr>
              <a:t>Mathematical modeling for the economic operation of hydro-thermal, wind, and solar power </a:t>
            </a:r>
            <a:r>
              <a:rPr lang="en-US" sz="2000" dirty="0" smtClean="0">
                <a:latin typeface="Arial" pitchFamily="34" charset="0"/>
                <a:cs typeface="Arial" pitchFamily="34" charset="0"/>
              </a:rPr>
              <a:t>needs formulating </a:t>
            </a:r>
            <a:r>
              <a:rPr lang="en-US" sz="2000" dirty="0">
                <a:latin typeface="Arial" pitchFamily="34" charset="0"/>
                <a:cs typeface="Arial" pitchFamily="34" charset="0"/>
              </a:rPr>
              <a:t>optimization problems that account for the unique characteristics of each generation source. </a:t>
            </a:r>
            <a:endParaRPr lang="en-US" sz="2000" dirty="0" smtClean="0">
              <a:latin typeface="Arial" pitchFamily="34" charset="0"/>
              <a:cs typeface="Arial" pitchFamily="34" charset="0"/>
            </a:endParaRPr>
          </a:p>
          <a:p>
            <a:pPr marL="0" indent="0" algn="just">
              <a:lnSpc>
                <a:spcPct val="150000"/>
              </a:lnSpc>
              <a:buNone/>
            </a:pPr>
            <a:r>
              <a:rPr lang="en-US" sz="2000" b="1" dirty="0" smtClean="0">
                <a:latin typeface="Arial" pitchFamily="34" charset="0"/>
                <a:cs typeface="Arial" pitchFamily="34" charset="0"/>
              </a:rPr>
              <a:t>Objective </a:t>
            </a:r>
            <a:r>
              <a:rPr lang="en-US" sz="2000" b="1" dirty="0">
                <a:latin typeface="Arial" pitchFamily="34" charset="0"/>
                <a:cs typeface="Arial" pitchFamily="34" charset="0"/>
              </a:rPr>
              <a:t>Function</a:t>
            </a:r>
            <a:r>
              <a:rPr lang="en-US" sz="2000" b="1" dirty="0" smtClean="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 </a:t>
            </a:r>
            <a:r>
              <a:rPr lang="en-US" sz="2000" b="1" dirty="0" smtClean="0">
                <a:latin typeface="Arial" pitchFamily="34" charset="0"/>
                <a:cs typeface="Arial" pitchFamily="34" charset="0"/>
              </a:rPr>
              <a:t>Cost </a:t>
            </a:r>
            <a:r>
              <a:rPr lang="en-US" sz="2000" b="1" dirty="0">
                <a:latin typeface="Arial" pitchFamily="34" charset="0"/>
                <a:cs typeface="Arial" pitchFamily="34" charset="0"/>
              </a:rPr>
              <a:t>Minimization</a:t>
            </a:r>
            <a:r>
              <a:rPr lang="en-US" sz="2000" dirty="0">
                <a:latin typeface="Arial" pitchFamily="34" charset="0"/>
                <a:cs typeface="Arial" pitchFamily="34" charset="0"/>
              </a:rPr>
              <a:t>: The primary objective often involves minimizing the total generation cost, which includes </a:t>
            </a:r>
            <a:r>
              <a:rPr lang="en-US" sz="2000" dirty="0" smtClean="0">
                <a:latin typeface="Arial" pitchFamily="34" charset="0"/>
                <a:cs typeface="Arial" pitchFamily="34" charset="0"/>
              </a:rPr>
              <a:t>the costs </a:t>
            </a:r>
            <a:r>
              <a:rPr lang="en-US" sz="2000" dirty="0">
                <a:latin typeface="Arial" pitchFamily="34" charset="0"/>
                <a:cs typeface="Arial" pitchFamily="34" charset="0"/>
              </a:rPr>
              <a:t>of </a:t>
            </a:r>
            <a:r>
              <a:rPr lang="en-US" sz="2000" dirty="0" smtClean="0">
                <a:latin typeface="Arial" pitchFamily="34" charset="0"/>
                <a:cs typeface="Arial" pitchFamily="34" charset="0"/>
              </a:rPr>
              <a:t>thermal, hydro , wind and solar, </a:t>
            </a:r>
            <a:r>
              <a:rPr lang="en-US" sz="2000" dirty="0">
                <a:latin typeface="Arial" pitchFamily="34" charset="0"/>
                <a:cs typeface="Arial" pitchFamily="34" charset="0"/>
              </a:rPr>
              <a:t>maintenance costs, and </a:t>
            </a:r>
            <a:r>
              <a:rPr lang="en-US" sz="2000" dirty="0" smtClean="0">
                <a:latin typeface="Arial" pitchFamily="34" charset="0"/>
                <a:cs typeface="Arial" pitchFamily="34" charset="0"/>
              </a:rPr>
              <a:t>emission costs as given by:</a:t>
            </a:r>
          </a:p>
          <a:p>
            <a:pPr marL="0" indent="0" algn="just">
              <a:lnSpc>
                <a:spcPct val="150000"/>
              </a:lnSpc>
              <a:buNone/>
            </a:pPr>
            <a:r>
              <a:rPr lang="en-US" sz="2200" dirty="0" smtClean="0">
                <a:latin typeface="Arial" pitchFamily="34" charset="0"/>
                <a:cs typeface="Arial" pitchFamily="34" charset="0"/>
              </a:rPr>
              <a:t>                                                                                                             eqn.(1)</a:t>
            </a:r>
          </a:p>
        </p:txBody>
      </p:sp>
      <p:sp>
        <p:nvSpPr>
          <p:cNvPr id="4" name="Footer Placeholder 3"/>
          <p:cNvSpPr>
            <a:spLocks noGrp="1"/>
          </p:cNvSpPr>
          <p:nvPr>
            <p:ph type="ftr" sz="quarter" idx="11"/>
          </p:nvPr>
        </p:nvSpPr>
        <p:spPr>
          <a:xfrm>
            <a:off x="3932724" y="6346726"/>
            <a:ext cx="4114800" cy="365125"/>
          </a:xfrm>
        </p:spPr>
        <p:txBody>
          <a:bodyPr/>
          <a:lstStyle/>
          <a:p>
            <a:r>
              <a:rPr lang="en-US" dirty="0" smtClean="0"/>
              <a:t>Presenter: Dr. </a:t>
            </a:r>
            <a:r>
              <a:rPr lang="en-US" dirty="0" err="1" smtClean="0"/>
              <a:t>Teshome</a:t>
            </a:r>
            <a:r>
              <a:rPr lang="en-US" dirty="0" smtClean="0"/>
              <a:t> Goa</a:t>
            </a:r>
            <a:endParaRPr lang="en-US" dirty="0"/>
          </a:p>
        </p:txBody>
      </p:sp>
      <p:sp>
        <p:nvSpPr>
          <p:cNvPr id="5" name="Slide Number Placeholder 4"/>
          <p:cNvSpPr>
            <a:spLocks noGrp="1"/>
          </p:cNvSpPr>
          <p:nvPr>
            <p:ph type="sldNum" sz="quarter" idx="12"/>
          </p:nvPr>
        </p:nvSpPr>
        <p:spPr/>
        <p:txBody>
          <a:bodyPr/>
          <a:lstStyle/>
          <a:p>
            <a:fld id="{A48DA065-FA52-4A6B-AE36-1AE15AD4FD00}" type="slidenum">
              <a:rPr lang="en-US" smtClean="0"/>
              <a:pPr/>
              <a:t>13</a:t>
            </a:fld>
            <a:endParaRPr lang="en-US"/>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3407388420"/>
              </p:ext>
            </p:extLst>
          </p:nvPr>
        </p:nvGraphicFramePr>
        <p:xfrm>
          <a:off x="1374425" y="3831667"/>
          <a:ext cx="4630449" cy="736291"/>
        </p:xfrm>
        <a:graphic>
          <a:graphicData uri="http://schemas.openxmlformats.org/presentationml/2006/ole">
            <mc:AlternateContent xmlns:mc="http://schemas.openxmlformats.org/markup-compatibility/2006">
              <mc:Choice xmlns:v="urn:schemas-microsoft-com:vml" Requires="v">
                <p:oleObj spid="_x0000_s237597" name="Equation" r:id="rId3" imgW="2692400" imgH="431800" progId="Equation.3">
                  <p:embed/>
                </p:oleObj>
              </mc:Choice>
              <mc:Fallback>
                <p:oleObj name="Equation" r:id="rId3" imgW="2692400" imgH="4318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74425" y="3831667"/>
                        <a:ext cx="4630449" cy="736291"/>
                      </a:xfrm>
                      <a:prstGeom prst="rect">
                        <a:avLst/>
                      </a:prstGeom>
                      <a:noFill/>
                    </p:spPr>
                  </p:pic>
                </p:oleObj>
              </mc:Fallback>
            </mc:AlternateContent>
          </a:graphicData>
        </a:graphic>
      </p:graphicFrame>
      <p:sp>
        <p:nvSpPr>
          <p:cNvPr id="8" name="Rectangle 7"/>
          <p:cNvSpPr/>
          <p:nvPr/>
        </p:nvSpPr>
        <p:spPr>
          <a:xfrm>
            <a:off x="0" y="4843268"/>
            <a:ext cx="12009748" cy="958660"/>
          </a:xfrm>
          <a:prstGeom prst="rect">
            <a:avLst/>
          </a:prstGeom>
        </p:spPr>
        <p:txBody>
          <a:bodyPr wrap="square">
            <a:spAutoFit/>
          </a:bodyPr>
          <a:lstStyle/>
          <a:p>
            <a:pPr marL="342900" indent="-342900">
              <a:lnSpc>
                <a:spcPct val="150000"/>
              </a:lnSpc>
              <a:buFont typeface="Arial" pitchFamily="34" charset="0"/>
              <a:buChar char="•"/>
            </a:pPr>
            <a:r>
              <a:rPr lang="en-US" sz="2000" dirty="0" smtClean="0">
                <a:latin typeface="Arial" pitchFamily="34" charset="0"/>
                <a:cs typeface="Arial" pitchFamily="34" charset="0"/>
              </a:rPr>
              <a:t>Where, </a:t>
            </a:r>
            <a:r>
              <a:rPr lang="en-US" sz="2000" dirty="0" err="1" smtClean="0">
                <a:latin typeface="Arial" pitchFamily="34" charset="0"/>
                <a:cs typeface="Arial" pitchFamily="34" charset="0"/>
              </a:rPr>
              <a:t>C</a:t>
            </a:r>
            <a:r>
              <a:rPr lang="en-US" sz="2000" baseline="-25000" dirty="0" err="1" smtClean="0">
                <a:latin typeface="Arial" pitchFamily="34" charset="0"/>
                <a:cs typeface="Arial" pitchFamily="34" charset="0"/>
              </a:rPr>
              <a:t>i</a:t>
            </a:r>
            <a:r>
              <a:rPr lang="en-US" sz="2000" dirty="0" smtClean="0">
                <a:latin typeface="Arial" pitchFamily="34" charset="0"/>
                <a:cs typeface="Arial" pitchFamily="34" charset="0"/>
              </a:rPr>
              <a:t>(P</a:t>
            </a:r>
            <a:r>
              <a:rPr lang="en-US" sz="2000" baseline="-25000" dirty="0" smtClean="0">
                <a:latin typeface="Arial" pitchFamily="34" charset="0"/>
                <a:cs typeface="Arial" pitchFamily="34" charset="0"/>
              </a:rPr>
              <a:t>i</a:t>
            </a:r>
            <a:r>
              <a:rPr lang="en-US" sz="2000" dirty="0">
                <a:latin typeface="Arial" pitchFamily="34" charset="0"/>
                <a:cs typeface="Arial" pitchFamily="34" charset="0"/>
              </a:rPr>
              <a:t>),</a:t>
            </a:r>
            <a:r>
              <a:rPr lang="en-US" sz="2000" dirty="0" err="1" smtClean="0">
                <a:latin typeface="Arial" pitchFamily="34" charset="0"/>
                <a:cs typeface="Arial" pitchFamily="34" charset="0"/>
              </a:rPr>
              <a:t>C</a:t>
            </a:r>
            <a:r>
              <a:rPr lang="en-US" sz="2000" baseline="-25000" dirty="0" err="1" smtClean="0">
                <a:latin typeface="Arial" pitchFamily="34" charset="0"/>
                <a:cs typeface="Arial" pitchFamily="34" charset="0"/>
              </a:rPr>
              <a:t>start</a:t>
            </a:r>
            <a:r>
              <a:rPr lang="en-US" sz="2000" baseline="-25000" dirty="0" smtClean="0">
                <a:latin typeface="Arial" pitchFamily="34" charset="0"/>
                <a:cs typeface="Arial" pitchFamily="34" charset="0"/>
              </a:rPr>
              <a:t>-up</a:t>
            </a:r>
            <a:r>
              <a:rPr lang="en-US" sz="2000" dirty="0">
                <a:latin typeface="Arial" pitchFamily="34" charset="0"/>
                <a:cs typeface="Arial" pitchFamily="34" charset="0"/>
              </a:rPr>
              <a:t>, </a:t>
            </a:r>
            <a:r>
              <a:rPr lang="en-US" sz="2000" dirty="0" err="1">
                <a:latin typeface="Arial" pitchFamily="34" charset="0"/>
                <a:cs typeface="Arial" pitchFamily="34" charset="0"/>
              </a:rPr>
              <a:t>C</a:t>
            </a:r>
            <a:r>
              <a:rPr lang="en-US" sz="2000" baseline="-25000" dirty="0" err="1">
                <a:latin typeface="Arial" pitchFamily="34" charset="0"/>
                <a:cs typeface="Arial" pitchFamily="34" charset="0"/>
              </a:rPr>
              <a:t>Fuel</a:t>
            </a:r>
            <a:r>
              <a:rPr lang="en-US" sz="2000" baseline="-25000" dirty="0">
                <a:latin typeface="Arial" pitchFamily="34" charset="0"/>
                <a:cs typeface="Arial" pitchFamily="34" charset="0"/>
              </a:rPr>
              <a:t> </a:t>
            </a:r>
            <a:r>
              <a:rPr lang="en-US" sz="2000" dirty="0">
                <a:latin typeface="Arial" pitchFamily="34" charset="0"/>
                <a:cs typeface="Arial" pitchFamily="34" charset="0"/>
              </a:rPr>
              <a:t>and </a:t>
            </a:r>
            <a:r>
              <a:rPr lang="en-US" sz="2000" dirty="0" err="1">
                <a:latin typeface="Arial" pitchFamily="34" charset="0"/>
                <a:cs typeface="Arial" pitchFamily="34" charset="0"/>
              </a:rPr>
              <a:t>C</a:t>
            </a:r>
            <a:r>
              <a:rPr lang="en-US" sz="2000" baseline="-25000" dirty="0" err="1">
                <a:latin typeface="Arial" pitchFamily="34" charset="0"/>
                <a:cs typeface="Arial" pitchFamily="34" charset="0"/>
              </a:rPr>
              <a:t>penality</a:t>
            </a:r>
            <a:r>
              <a:rPr lang="en-US" sz="2000" baseline="-25000" dirty="0">
                <a:latin typeface="Arial" pitchFamily="34" charset="0"/>
                <a:cs typeface="Arial" pitchFamily="34" charset="0"/>
              </a:rPr>
              <a:t> </a:t>
            </a:r>
            <a:r>
              <a:rPr lang="en-US" sz="2000" dirty="0">
                <a:latin typeface="Arial" pitchFamily="34" charset="0"/>
                <a:cs typeface="Arial" pitchFamily="34" charset="0"/>
              </a:rPr>
              <a:t>are the cost of each plant, starting up , fuel cost and the penalty </a:t>
            </a:r>
            <a:r>
              <a:rPr lang="en-US" sz="2000" dirty="0" smtClean="0">
                <a:latin typeface="Arial" pitchFamily="34" charset="0"/>
                <a:cs typeface="Arial" pitchFamily="34" charset="0"/>
              </a:rPr>
              <a:t>cost for </a:t>
            </a:r>
            <a:r>
              <a:rPr lang="en-US" sz="2000" dirty="0">
                <a:latin typeface="Arial" pitchFamily="34" charset="0"/>
                <a:cs typeface="Arial" pitchFamily="34" charset="0"/>
              </a:rPr>
              <a:t>not meeting the demand and emissions, respectively </a:t>
            </a:r>
          </a:p>
        </p:txBody>
      </p:sp>
    </p:spTree>
    <p:extLst>
      <p:ext uri="{BB962C8B-B14F-4D97-AF65-F5344CB8AC3E}">
        <p14:creationId xmlns:p14="http://schemas.microsoft.com/office/powerpoint/2010/main" val="294935750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3123" y="1178351"/>
            <a:ext cx="12078878" cy="5448692"/>
          </a:xfrm>
        </p:spPr>
        <p:txBody>
          <a:bodyPr>
            <a:normAutofit/>
          </a:bodyPr>
          <a:lstStyle/>
          <a:p>
            <a:pPr algn="just">
              <a:lnSpc>
                <a:spcPct val="150000"/>
              </a:lnSpc>
            </a:pPr>
            <a:r>
              <a:rPr lang="en-US" sz="2000" dirty="0" smtClean="0">
                <a:latin typeface="Arial" pitchFamily="34" charset="0"/>
                <a:cs typeface="Arial" pitchFamily="34" charset="0"/>
              </a:rPr>
              <a:t>The decision </a:t>
            </a:r>
            <a:r>
              <a:rPr lang="en-US" sz="2000" dirty="0">
                <a:latin typeface="Arial" pitchFamily="34" charset="0"/>
                <a:cs typeface="Arial" pitchFamily="34" charset="0"/>
              </a:rPr>
              <a:t>variables are crucial for optimizing </a:t>
            </a:r>
            <a:r>
              <a:rPr lang="en-US" sz="2000" dirty="0" smtClean="0">
                <a:latin typeface="Arial" pitchFamily="34" charset="0"/>
                <a:cs typeface="Arial" pitchFamily="34" charset="0"/>
              </a:rPr>
              <a:t>the operational performance of each plant </a:t>
            </a:r>
            <a:r>
              <a:rPr lang="en-US" sz="2000" dirty="0">
                <a:latin typeface="Arial" pitchFamily="34" charset="0"/>
                <a:cs typeface="Arial" pitchFamily="34" charset="0"/>
              </a:rPr>
              <a:t>and </a:t>
            </a:r>
            <a:r>
              <a:rPr lang="en-US" sz="2000" dirty="0" smtClean="0">
                <a:latin typeface="Arial" pitchFamily="34" charset="0"/>
                <a:cs typeface="Arial" pitchFamily="34" charset="0"/>
              </a:rPr>
              <a:t>cost reduction as given by: </a:t>
            </a:r>
          </a:p>
          <a:p>
            <a:pPr marL="0" indent="0" algn="just">
              <a:lnSpc>
                <a:spcPct val="150000"/>
              </a:lnSpc>
              <a:buNone/>
            </a:pPr>
            <a:r>
              <a:rPr lang="en-US" sz="2000" b="1" dirty="0" smtClean="0">
                <a:latin typeface="Arial" pitchFamily="34" charset="0"/>
                <a:cs typeface="Arial" pitchFamily="34" charset="0"/>
              </a:rPr>
              <a:t>1.  </a:t>
            </a:r>
            <a:r>
              <a:rPr lang="en-US" sz="2000" b="1" dirty="0">
                <a:latin typeface="Arial" pitchFamily="34" charset="0"/>
                <a:cs typeface="Arial" pitchFamily="34" charset="0"/>
              </a:rPr>
              <a:t>Hydro-Thermal </a:t>
            </a:r>
            <a:r>
              <a:rPr lang="en-US" sz="2000" b="1" dirty="0" smtClean="0">
                <a:latin typeface="Arial" pitchFamily="34" charset="0"/>
                <a:cs typeface="Arial" pitchFamily="34" charset="0"/>
              </a:rPr>
              <a:t>Systems:</a:t>
            </a:r>
          </a:p>
          <a:p>
            <a:pPr algn="just">
              <a:lnSpc>
                <a:spcPct val="150000"/>
              </a:lnSpc>
            </a:pPr>
            <a:r>
              <a:rPr lang="en-US" sz="2000" dirty="0" smtClean="0">
                <a:latin typeface="Arial" pitchFamily="34" charset="0"/>
                <a:cs typeface="Arial" pitchFamily="34" charset="0"/>
              </a:rPr>
              <a:t>Power </a:t>
            </a:r>
            <a:r>
              <a:rPr lang="en-US" sz="2000" dirty="0">
                <a:latin typeface="Arial" pitchFamily="34" charset="0"/>
                <a:cs typeface="Arial" pitchFamily="34" charset="0"/>
              </a:rPr>
              <a:t>Generation Levels (</a:t>
            </a:r>
            <a:r>
              <a:rPr lang="en-US" sz="2000" dirty="0" smtClean="0">
                <a:latin typeface="Arial" pitchFamily="34" charset="0"/>
                <a:cs typeface="Arial" pitchFamily="34" charset="0"/>
              </a:rPr>
              <a:t>P</a:t>
            </a:r>
            <a:r>
              <a:rPr lang="en-US" sz="2000" baseline="-25000" dirty="0" smtClean="0">
                <a:latin typeface="Arial" pitchFamily="34" charset="0"/>
                <a:cs typeface="Arial" pitchFamily="34" charset="0"/>
              </a:rPr>
              <a:t>H</a:t>
            </a:r>
            <a:r>
              <a:rPr lang="en-US" sz="2000" dirty="0" smtClean="0">
                <a:latin typeface="Arial" pitchFamily="34" charset="0"/>
                <a:cs typeface="Arial" pitchFamily="34" charset="0"/>
              </a:rPr>
              <a:t>, P</a:t>
            </a:r>
            <a:r>
              <a:rPr lang="en-US" sz="2000" baseline="-25000" dirty="0" smtClean="0">
                <a:latin typeface="Arial" pitchFamily="34" charset="0"/>
                <a:cs typeface="Arial" pitchFamily="34" charset="0"/>
              </a:rPr>
              <a:t>T</a:t>
            </a:r>
            <a:r>
              <a:rPr lang="en-US" sz="2000" dirty="0" smtClean="0">
                <a:latin typeface="Arial" pitchFamily="34" charset="0"/>
                <a:cs typeface="Arial" pitchFamily="34" charset="0"/>
              </a:rPr>
              <a:t>): </a:t>
            </a:r>
            <a:r>
              <a:rPr lang="en-US" sz="2000" dirty="0">
                <a:latin typeface="Arial" pitchFamily="34" charset="0"/>
                <a:cs typeface="Arial" pitchFamily="34" charset="0"/>
              </a:rPr>
              <a:t>The output power from hydro and thermal plants</a:t>
            </a:r>
            <a:r>
              <a:rPr lang="en-US" sz="2000" dirty="0" smtClean="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Water </a:t>
            </a:r>
            <a:r>
              <a:rPr lang="en-US" sz="2000" dirty="0">
                <a:latin typeface="Arial" pitchFamily="34" charset="0"/>
                <a:cs typeface="Arial" pitchFamily="34" charset="0"/>
              </a:rPr>
              <a:t>Storage Levels (S): The amount of water available in reservoirs for hydro generation</a:t>
            </a:r>
            <a:r>
              <a:rPr lang="en-US" sz="2000" dirty="0" smtClean="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Dispatch </a:t>
            </a:r>
            <a:r>
              <a:rPr lang="en-US" sz="2000" dirty="0">
                <a:latin typeface="Arial" pitchFamily="34" charset="0"/>
                <a:cs typeface="Arial" pitchFamily="34" charset="0"/>
              </a:rPr>
              <a:t>Order: The scheduling of which plants to operate and when</a:t>
            </a:r>
            <a:r>
              <a:rPr lang="en-US" sz="2000" dirty="0" smtClean="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Fuel </a:t>
            </a:r>
            <a:r>
              <a:rPr lang="en-US" sz="2000" dirty="0">
                <a:latin typeface="Arial" pitchFamily="34" charset="0"/>
                <a:cs typeface="Arial" pitchFamily="34" charset="0"/>
              </a:rPr>
              <a:t>Consumption (F): The amount of fuel used in thermal generation</a:t>
            </a:r>
            <a:r>
              <a:rPr lang="en-US" sz="2000" dirty="0" smtClean="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Cost </a:t>
            </a:r>
            <a:r>
              <a:rPr lang="en-US" sz="2000" dirty="0">
                <a:latin typeface="Arial" pitchFamily="34" charset="0"/>
                <a:cs typeface="Arial" pitchFamily="34" charset="0"/>
              </a:rPr>
              <a:t>Variables: Operational and maintenance costs for both hydro and thermal plants</a:t>
            </a:r>
            <a:r>
              <a:rPr lang="en-US" sz="2000" dirty="0" smtClean="0">
                <a:latin typeface="Arial" pitchFamily="34" charset="0"/>
                <a:cs typeface="Arial" pitchFamily="34" charset="0"/>
              </a:rPr>
              <a:t>.</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14</a:t>
            </a:fld>
            <a:endParaRPr lang="en-US"/>
          </a:p>
        </p:txBody>
      </p:sp>
      <p:sp>
        <p:nvSpPr>
          <p:cNvPr id="6" name="Title 1"/>
          <p:cNvSpPr>
            <a:spLocks noGrp="1"/>
          </p:cNvSpPr>
          <p:nvPr>
            <p:ph type="title"/>
          </p:nvPr>
        </p:nvSpPr>
        <p:spPr>
          <a:xfrm>
            <a:off x="527901" y="124495"/>
            <a:ext cx="11019934" cy="568128"/>
          </a:xfrm>
        </p:spPr>
        <p:txBody>
          <a:bodyPr>
            <a:normAutofit/>
          </a:bodyPr>
          <a:lstStyle/>
          <a:p>
            <a:pPr algn="ctr"/>
            <a:r>
              <a:rPr lang="en-US" sz="3000" b="1" dirty="0" smtClean="0">
                <a:latin typeface="Arial" pitchFamily="34" charset="0"/>
                <a:cs typeface="Arial" pitchFamily="34" charset="0"/>
              </a:rPr>
              <a:t>Mathematical modeling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357433156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9682" y="1093509"/>
            <a:ext cx="11821213" cy="5222450"/>
          </a:xfrm>
        </p:spPr>
        <p:txBody>
          <a:bodyPr>
            <a:normAutofit/>
          </a:bodyPr>
          <a:lstStyle/>
          <a:p>
            <a:pPr marL="0" indent="0" algn="just">
              <a:lnSpc>
                <a:spcPct val="150000"/>
              </a:lnSpc>
              <a:buNone/>
            </a:pPr>
            <a:r>
              <a:rPr lang="en-US" sz="2000" b="1" dirty="0" smtClean="0">
                <a:latin typeface="Arial" pitchFamily="34" charset="0"/>
                <a:cs typeface="Arial" pitchFamily="34" charset="0"/>
              </a:rPr>
              <a:t>2. Wind </a:t>
            </a:r>
            <a:r>
              <a:rPr lang="en-US" sz="2000" b="1" dirty="0">
                <a:latin typeface="Arial" pitchFamily="34" charset="0"/>
                <a:cs typeface="Arial" pitchFamily="34" charset="0"/>
              </a:rPr>
              <a:t>Energy </a:t>
            </a:r>
            <a:r>
              <a:rPr lang="en-US" sz="2000" b="1" dirty="0" smtClean="0">
                <a:latin typeface="Arial" pitchFamily="34" charset="0"/>
                <a:cs typeface="Arial" pitchFamily="34" charset="0"/>
              </a:rPr>
              <a:t>Systems:</a:t>
            </a:r>
          </a:p>
          <a:p>
            <a:pPr algn="just">
              <a:lnSpc>
                <a:spcPct val="150000"/>
              </a:lnSpc>
            </a:pPr>
            <a:r>
              <a:rPr lang="en-US" sz="2000" dirty="0" smtClean="0">
                <a:latin typeface="Arial" pitchFamily="34" charset="0"/>
                <a:cs typeface="Arial" pitchFamily="34" charset="0"/>
              </a:rPr>
              <a:t>Power </a:t>
            </a:r>
            <a:r>
              <a:rPr lang="en-US" sz="2000" dirty="0">
                <a:latin typeface="Arial" pitchFamily="34" charset="0"/>
                <a:cs typeface="Arial" pitchFamily="34" charset="0"/>
              </a:rPr>
              <a:t>Output </a:t>
            </a:r>
            <a:r>
              <a:rPr lang="en-US" sz="2000" dirty="0" smtClean="0">
                <a:latin typeface="Arial" pitchFamily="34" charset="0"/>
                <a:cs typeface="Arial" pitchFamily="34" charset="0"/>
              </a:rPr>
              <a:t>(P</a:t>
            </a:r>
            <a:r>
              <a:rPr lang="en-US" sz="2000" baseline="-25000" dirty="0" smtClean="0">
                <a:latin typeface="Arial" pitchFamily="34" charset="0"/>
                <a:cs typeface="Arial" pitchFamily="34" charset="0"/>
              </a:rPr>
              <a:t>W</a:t>
            </a:r>
            <a:r>
              <a:rPr lang="en-US" sz="2000" dirty="0" smtClean="0">
                <a:latin typeface="Arial" pitchFamily="34" charset="0"/>
                <a:cs typeface="Arial" pitchFamily="34" charset="0"/>
              </a:rPr>
              <a:t>): </a:t>
            </a:r>
            <a:r>
              <a:rPr lang="en-US" sz="2000" dirty="0">
                <a:latin typeface="Arial" pitchFamily="34" charset="0"/>
                <a:cs typeface="Arial" pitchFamily="34" charset="0"/>
              </a:rPr>
              <a:t>The generated power from wind turbines based on wind </a:t>
            </a:r>
            <a:r>
              <a:rPr lang="en-US" sz="2000" dirty="0" smtClean="0">
                <a:latin typeface="Arial" pitchFamily="34" charset="0"/>
                <a:cs typeface="Arial" pitchFamily="34" charset="0"/>
              </a:rPr>
              <a:t>speed</a:t>
            </a:r>
            <a:r>
              <a:rPr lang="en-US" sz="2000" dirty="0">
                <a:latin typeface="Arial" pitchFamily="34" charset="0"/>
                <a:cs typeface="Arial" pitchFamily="34" charset="0"/>
              </a:rPr>
              <a:t> </a:t>
            </a:r>
            <a:r>
              <a:rPr lang="en-US" sz="2000" dirty="0" smtClean="0">
                <a:latin typeface="Arial" pitchFamily="34" charset="0"/>
                <a:cs typeface="Arial" pitchFamily="34" charset="0"/>
              </a:rPr>
              <a:t>as given in eqn.2.</a:t>
            </a:r>
          </a:p>
          <a:p>
            <a:pPr marL="0" indent="0" algn="just">
              <a:lnSpc>
                <a:spcPct val="150000"/>
              </a:lnSpc>
              <a:buNone/>
            </a:pPr>
            <a:r>
              <a:rPr lang="en-US" sz="2000" dirty="0" smtClean="0">
                <a:latin typeface="Arial" pitchFamily="34" charset="0"/>
                <a:cs typeface="Arial" pitchFamily="34" charset="0"/>
              </a:rPr>
              <a:t>                                                                                                                  eqn.(2)</a:t>
            </a:r>
          </a:p>
          <a:p>
            <a:pPr algn="just">
              <a:lnSpc>
                <a:spcPct val="150000"/>
              </a:lnSpc>
            </a:pPr>
            <a:r>
              <a:rPr lang="en-US" sz="2000" dirty="0" smtClean="0">
                <a:latin typeface="Arial" pitchFamily="34" charset="0"/>
                <a:cs typeface="Arial" pitchFamily="34" charset="0"/>
              </a:rPr>
              <a:t>Turbine </a:t>
            </a:r>
            <a:r>
              <a:rPr lang="en-US" sz="2000" dirty="0">
                <a:latin typeface="Arial" pitchFamily="34" charset="0"/>
                <a:cs typeface="Arial" pitchFamily="34" charset="0"/>
              </a:rPr>
              <a:t>o</a:t>
            </a:r>
            <a:r>
              <a:rPr lang="en-US" sz="2000" dirty="0" smtClean="0">
                <a:latin typeface="Arial" pitchFamily="34" charset="0"/>
                <a:cs typeface="Arial" pitchFamily="34" charset="0"/>
              </a:rPr>
              <a:t>peration </a:t>
            </a:r>
            <a:r>
              <a:rPr lang="en-US" sz="2000" dirty="0">
                <a:latin typeface="Arial" pitchFamily="34" charset="0"/>
                <a:cs typeface="Arial" pitchFamily="34" charset="0"/>
              </a:rPr>
              <a:t>s</a:t>
            </a:r>
            <a:r>
              <a:rPr lang="en-US" sz="2000" dirty="0" smtClean="0">
                <a:latin typeface="Arial" pitchFamily="34" charset="0"/>
                <a:cs typeface="Arial" pitchFamily="34" charset="0"/>
              </a:rPr>
              <a:t>tatus</a:t>
            </a:r>
            <a:r>
              <a:rPr lang="en-US" sz="2000" dirty="0">
                <a:latin typeface="Arial" pitchFamily="34" charset="0"/>
                <a:cs typeface="Arial" pitchFamily="34" charset="0"/>
              </a:rPr>
              <a:t>: Whether each turbine is </a:t>
            </a:r>
            <a:r>
              <a:rPr lang="en-US" sz="2000" dirty="0" smtClean="0">
                <a:latin typeface="Arial" pitchFamily="34" charset="0"/>
                <a:cs typeface="Arial" pitchFamily="34" charset="0"/>
              </a:rPr>
              <a:t>ON or OFF.</a:t>
            </a:r>
          </a:p>
          <a:p>
            <a:pPr algn="just">
              <a:lnSpc>
                <a:spcPct val="150000"/>
              </a:lnSpc>
            </a:pPr>
            <a:r>
              <a:rPr lang="en-US" sz="2000" dirty="0">
                <a:latin typeface="Arial" pitchFamily="34" charset="0"/>
                <a:cs typeface="Arial" pitchFamily="34" charset="0"/>
              </a:rPr>
              <a:t>D</a:t>
            </a:r>
            <a:r>
              <a:rPr lang="en-US" sz="2000" dirty="0" smtClean="0">
                <a:latin typeface="Arial" pitchFamily="34" charset="0"/>
                <a:cs typeface="Arial" pitchFamily="34" charset="0"/>
              </a:rPr>
              <a:t>ecision </a:t>
            </a:r>
            <a:r>
              <a:rPr lang="en-US" sz="2000" dirty="0">
                <a:latin typeface="Arial" pitchFamily="34" charset="0"/>
                <a:cs typeface="Arial" pitchFamily="34" charset="0"/>
              </a:rPr>
              <a:t>variables related to the location of wind </a:t>
            </a:r>
            <a:r>
              <a:rPr lang="en-US" sz="2000" dirty="0" smtClean="0">
                <a:latin typeface="Arial" pitchFamily="34" charset="0"/>
                <a:cs typeface="Arial" pitchFamily="34" charset="0"/>
              </a:rPr>
              <a:t>farms, site selection.</a:t>
            </a:r>
          </a:p>
          <a:p>
            <a:pPr algn="just">
              <a:lnSpc>
                <a:spcPct val="150000"/>
              </a:lnSpc>
            </a:pPr>
            <a:r>
              <a:rPr lang="en-US" sz="2000" dirty="0">
                <a:latin typeface="Arial" pitchFamily="34" charset="0"/>
                <a:cs typeface="Arial" pitchFamily="34" charset="0"/>
              </a:rPr>
              <a:t>T</a:t>
            </a:r>
            <a:r>
              <a:rPr lang="en-US" sz="2000" dirty="0" smtClean="0">
                <a:latin typeface="Arial" pitchFamily="34" charset="0"/>
                <a:cs typeface="Arial" pitchFamily="34" charset="0"/>
              </a:rPr>
              <a:t>he </a:t>
            </a:r>
            <a:r>
              <a:rPr lang="en-US" sz="2000" dirty="0">
                <a:latin typeface="Arial" pitchFamily="34" charset="0"/>
                <a:cs typeface="Arial" pitchFamily="34" charset="0"/>
              </a:rPr>
              <a:t>efficiency of wind turbines, affected by wind speed and </a:t>
            </a:r>
            <a:r>
              <a:rPr lang="en-US" sz="2000" dirty="0" smtClean="0">
                <a:latin typeface="Arial" pitchFamily="34" charset="0"/>
                <a:cs typeface="Arial" pitchFamily="34" charset="0"/>
              </a:rPr>
              <a:t>design, capacity factor should be known .</a:t>
            </a:r>
          </a:p>
          <a:p>
            <a:pPr algn="just">
              <a:lnSpc>
                <a:spcPct val="150000"/>
              </a:lnSpc>
            </a:pPr>
            <a:r>
              <a:rPr lang="en-US" sz="2000" dirty="0" smtClean="0">
                <a:latin typeface="Arial" pitchFamily="34" charset="0"/>
                <a:cs typeface="Arial" pitchFamily="34" charset="0"/>
              </a:rPr>
              <a:t>Maintenance scheduling, timing </a:t>
            </a:r>
            <a:r>
              <a:rPr lang="en-US" sz="2000" dirty="0">
                <a:latin typeface="Arial" pitchFamily="34" charset="0"/>
                <a:cs typeface="Arial" pitchFamily="34" charset="0"/>
              </a:rPr>
              <a:t>for routine maintenance to minimize downtime.</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15</a:t>
            </a:fld>
            <a:endParaRPr lang="en-US"/>
          </a:p>
        </p:txBody>
      </p:sp>
      <p:sp>
        <p:nvSpPr>
          <p:cNvPr id="7" name="Title 1"/>
          <p:cNvSpPr>
            <a:spLocks noGrp="1"/>
          </p:cNvSpPr>
          <p:nvPr>
            <p:ph type="title"/>
          </p:nvPr>
        </p:nvSpPr>
        <p:spPr>
          <a:xfrm>
            <a:off x="527901" y="124495"/>
            <a:ext cx="11019934" cy="568128"/>
          </a:xfrm>
        </p:spPr>
        <p:txBody>
          <a:bodyPr>
            <a:normAutofit/>
          </a:bodyPr>
          <a:lstStyle/>
          <a:p>
            <a:pPr algn="ctr"/>
            <a:r>
              <a:rPr lang="en-US" sz="3000" b="1" dirty="0" smtClean="0">
                <a:latin typeface="Arial" pitchFamily="34" charset="0"/>
                <a:cs typeface="Arial" pitchFamily="34" charset="0"/>
              </a:rPr>
              <a:t>Mathematical modeling                                               Cont.….</a:t>
            </a:r>
            <a:endParaRPr lang="en-US" sz="3000" b="1" dirty="0">
              <a:latin typeface="Arial" pitchFamily="34" charset="0"/>
              <a:cs typeface="Arial" pitchFamily="34" charset="0"/>
            </a:endParaRPr>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8" name="Object 7"/>
          <p:cNvGraphicFramePr>
            <a:graphicFrameLocks noChangeAspect="1"/>
          </p:cNvGraphicFramePr>
          <p:nvPr>
            <p:extLst>
              <p:ext uri="{D42A27DB-BD31-4B8C-83A1-F6EECF244321}">
                <p14:modId xmlns:p14="http://schemas.microsoft.com/office/powerpoint/2010/main" val="71190122"/>
              </p:ext>
            </p:extLst>
          </p:nvPr>
        </p:nvGraphicFramePr>
        <p:xfrm>
          <a:off x="1593130" y="2205872"/>
          <a:ext cx="1574276" cy="628704"/>
        </p:xfrm>
        <a:graphic>
          <a:graphicData uri="http://schemas.openxmlformats.org/presentationml/2006/ole">
            <mc:AlternateContent xmlns:mc="http://schemas.openxmlformats.org/markup-compatibility/2006">
              <mc:Choice xmlns:v="urn:schemas-microsoft-com:vml" Requires="v">
                <p:oleObj spid="_x0000_s238609" name="Equation" r:id="rId3" imgW="990170" imgH="393529" progId="Equation.3">
                  <p:embed/>
                </p:oleObj>
              </mc:Choice>
              <mc:Fallback>
                <p:oleObj name="Equation" r:id="rId3" imgW="990170" imgH="393529"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93130" y="2205872"/>
                        <a:ext cx="1574276" cy="628704"/>
                      </a:xfrm>
                      <a:prstGeom prst="rect">
                        <a:avLst/>
                      </a:prstGeom>
                      <a:noFill/>
                    </p:spPr>
                  </p:pic>
                </p:oleObj>
              </mc:Fallback>
            </mc:AlternateContent>
          </a:graphicData>
        </a:graphic>
      </p:graphicFrame>
    </p:spTree>
    <p:extLst>
      <p:ext uri="{BB962C8B-B14F-4D97-AF65-F5344CB8AC3E}">
        <p14:creationId xmlns:p14="http://schemas.microsoft.com/office/powerpoint/2010/main" val="242942229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0829" y="641023"/>
            <a:ext cx="11840066" cy="6042581"/>
          </a:xfrm>
        </p:spPr>
        <p:txBody>
          <a:bodyPr>
            <a:normAutofit/>
          </a:bodyPr>
          <a:lstStyle/>
          <a:p>
            <a:pPr marL="0" indent="0">
              <a:buNone/>
            </a:pPr>
            <a:r>
              <a:rPr lang="en-US" b="1" dirty="0" smtClean="0"/>
              <a:t>3. </a:t>
            </a:r>
            <a:r>
              <a:rPr lang="en-US" sz="2200" b="1" dirty="0" smtClean="0">
                <a:latin typeface="Arial" pitchFamily="34" charset="0"/>
                <a:cs typeface="Arial" pitchFamily="34" charset="0"/>
              </a:rPr>
              <a:t>Solar </a:t>
            </a:r>
            <a:r>
              <a:rPr lang="en-US" sz="2200" b="1" dirty="0">
                <a:latin typeface="Arial" pitchFamily="34" charset="0"/>
                <a:cs typeface="Arial" pitchFamily="34" charset="0"/>
              </a:rPr>
              <a:t>Energy </a:t>
            </a:r>
            <a:r>
              <a:rPr lang="en-US" sz="2200" b="1" dirty="0" smtClean="0">
                <a:latin typeface="Arial" pitchFamily="34" charset="0"/>
                <a:cs typeface="Arial" pitchFamily="34" charset="0"/>
              </a:rPr>
              <a:t>Systems:</a:t>
            </a:r>
          </a:p>
          <a:p>
            <a:pPr algn="just">
              <a:lnSpc>
                <a:spcPct val="200000"/>
              </a:lnSpc>
            </a:pPr>
            <a:r>
              <a:rPr lang="en-US" sz="2000" dirty="0" smtClean="0">
                <a:latin typeface="Arial" pitchFamily="34" charset="0"/>
                <a:cs typeface="Arial" pitchFamily="34" charset="0"/>
              </a:rPr>
              <a:t>Power </a:t>
            </a:r>
            <a:r>
              <a:rPr lang="en-US" sz="2000" dirty="0">
                <a:latin typeface="Arial" pitchFamily="34" charset="0"/>
                <a:cs typeface="Arial" pitchFamily="34" charset="0"/>
              </a:rPr>
              <a:t>Output (</a:t>
            </a:r>
            <a:r>
              <a:rPr lang="en-US" sz="2000" dirty="0" smtClean="0">
                <a:latin typeface="Arial" pitchFamily="34" charset="0"/>
                <a:cs typeface="Arial" pitchFamily="34" charset="0"/>
              </a:rPr>
              <a:t>P</a:t>
            </a:r>
            <a:r>
              <a:rPr lang="en-US" sz="2000" baseline="-25000" dirty="0" smtClean="0">
                <a:latin typeface="Arial" pitchFamily="34" charset="0"/>
                <a:cs typeface="Arial" pitchFamily="34" charset="0"/>
              </a:rPr>
              <a:t>S</a:t>
            </a:r>
            <a:r>
              <a:rPr lang="en-US" sz="2000" dirty="0" smtClean="0">
                <a:latin typeface="Arial" pitchFamily="34" charset="0"/>
                <a:cs typeface="Arial" pitchFamily="34" charset="0"/>
              </a:rPr>
              <a:t>), the </a:t>
            </a:r>
            <a:r>
              <a:rPr lang="en-US" sz="2000" dirty="0">
                <a:latin typeface="Arial" pitchFamily="34" charset="0"/>
                <a:cs typeface="Arial" pitchFamily="34" charset="0"/>
              </a:rPr>
              <a:t>energy produced by solar panels based on solar </a:t>
            </a:r>
            <a:r>
              <a:rPr lang="en-US" sz="2000" dirty="0" smtClean="0">
                <a:latin typeface="Arial" pitchFamily="34" charset="0"/>
                <a:cs typeface="Arial" pitchFamily="34" charset="0"/>
              </a:rPr>
              <a:t>irradiance</a:t>
            </a:r>
            <a:r>
              <a:rPr lang="en-US" sz="2000" dirty="0">
                <a:latin typeface="Arial" pitchFamily="34" charset="0"/>
                <a:cs typeface="Arial" pitchFamily="34" charset="0"/>
              </a:rPr>
              <a:t> </a:t>
            </a:r>
            <a:r>
              <a:rPr lang="en-US" sz="2000" dirty="0" smtClean="0">
                <a:latin typeface="Arial" pitchFamily="34" charset="0"/>
                <a:cs typeface="Arial" pitchFamily="34" charset="0"/>
              </a:rPr>
              <a:t>is as a function of:</a:t>
            </a:r>
          </a:p>
          <a:p>
            <a:pPr marL="0" indent="0" algn="just">
              <a:lnSpc>
                <a:spcPct val="200000"/>
              </a:lnSpc>
              <a:buNone/>
            </a:pPr>
            <a:r>
              <a:rPr lang="en-US" sz="2000" dirty="0" smtClean="0">
                <a:latin typeface="Arial" pitchFamily="34" charset="0"/>
                <a:cs typeface="Arial" pitchFamily="34" charset="0"/>
              </a:rPr>
              <a:t>                                                                                                                 eqn.(3)</a:t>
            </a:r>
          </a:p>
          <a:p>
            <a:pPr algn="just">
              <a:lnSpc>
                <a:spcPct val="200000"/>
              </a:lnSpc>
            </a:pPr>
            <a:r>
              <a:rPr lang="en-US" sz="2000" dirty="0" smtClean="0">
                <a:latin typeface="Arial" pitchFamily="34" charset="0"/>
                <a:cs typeface="Arial" pitchFamily="34" charset="0"/>
              </a:rPr>
              <a:t>Decision on panel </a:t>
            </a:r>
            <a:r>
              <a:rPr lang="en-US" sz="2000" dirty="0">
                <a:latin typeface="Arial" pitchFamily="34" charset="0"/>
                <a:cs typeface="Arial" pitchFamily="34" charset="0"/>
              </a:rPr>
              <a:t>o</a:t>
            </a:r>
            <a:r>
              <a:rPr lang="en-US" sz="2000" dirty="0" smtClean="0">
                <a:latin typeface="Arial" pitchFamily="34" charset="0"/>
                <a:cs typeface="Arial" pitchFamily="34" charset="0"/>
              </a:rPr>
              <a:t>rientation </a:t>
            </a:r>
            <a:r>
              <a:rPr lang="en-US" sz="2000" dirty="0">
                <a:latin typeface="Arial" pitchFamily="34" charset="0"/>
                <a:cs typeface="Arial" pitchFamily="34" charset="0"/>
              </a:rPr>
              <a:t>and </a:t>
            </a:r>
            <a:r>
              <a:rPr lang="en-US" sz="2000" dirty="0" smtClean="0">
                <a:latin typeface="Arial" pitchFamily="34" charset="0"/>
                <a:cs typeface="Arial" pitchFamily="34" charset="0"/>
              </a:rPr>
              <a:t>tilt angle, the </a:t>
            </a:r>
            <a:r>
              <a:rPr lang="en-US" sz="2000" dirty="0">
                <a:latin typeface="Arial" pitchFamily="34" charset="0"/>
                <a:cs typeface="Arial" pitchFamily="34" charset="0"/>
              </a:rPr>
              <a:t>angle of solar panels to maximize sunlight capture</a:t>
            </a:r>
            <a:r>
              <a:rPr lang="en-US" sz="2000" dirty="0" smtClean="0">
                <a:latin typeface="Arial" pitchFamily="34" charset="0"/>
                <a:cs typeface="Arial" pitchFamily="34" charset="0"/>
              </a:rPr>
              <a:t>.</a:t>
            </a:r>
          </a:p>
          <a:p>
            <a:pPr algn="just">
              <a:lnSpc>
                <a:spcPct val="200000"/>
              </a:lnSpc>
            </a:pPr>
            <a:r>
              <a:rPr lang="en-US" sz="2000" dirty="0" smtClean="0">
                <a:latin typeface="Arial" pitchFamily="34" charset="0"/>
                <a:cs typeface="Arial" pitchFamily="34" charset="0"/>
              </a:rPr>
              <a:t>The </a:t>
            </a:r>
            <a:r>
              <a:rPr lang="en-US" sz="2000" dirty="0">
                <a:latin typeface="Arial" pitchFamily="34" charset="0"/>
                <a:cs typeface="Arial" pitchFamily="34" charset="0"/>
              </a:rPr>
              <a:t>amount of energy stored in batteries for later use</a:t>
            </a:r>
            <a:r>
              <a:rPr lang="en-US" sz="2000" dirty="0" smtClean="0">
                <a:latin typeface="Arial" pitchFamily="34" charset="0"/>
                <a:cs typeface="Arial" pitchFamily="34" charset="0"/>
              </a:rPr>
              <a:t>.</a:t>
            </a:r>
          </a:p>
          <a:p>
            <a:pPr algn="just">
              <a:lnSpc>
                <a:spcPct val="200000"/>
              </a:lnSpc>
            </a:pPr>
            <a:r>
              <a:rPr lang="en-US" sz="2000" dirty="0" smtClean="0">
                <a:latin typeface="Arial" pitchFamily="34" charset="0"/>
                <a:cs typeface="Arial" pitchFamily="34" charset="0"/>
              </a:rPr>
              <a:t>Grid Interaction, decisions </a:t>
            </a:r>
            <a:r>
              <a:rPr lang="en-US" sz="2000" dirty="0">
                <a:latin typeface="Arial" pitchFamily="34" charset="0"/>
                <a:cs typeface="Arial" pitchFamily="34" charset="0"/>
              </a:rPr>
              <a:t>on energy fed into or drawn from the grid</a:t>
            </a:r>
            <a:r>
              <a:rPr lang="en-US" sz="2000" dirty="0" smtClean="0">
                <a:latin typeface="Arial" pitchFamily="34" charset="0"/>
                <a:cs typeface="Arial" pitchFamily="34" charset="0"/>
              </a:rPr>
              <a:t>.</a:t>
            </a:r>
          </a:p>
          <a:p>
            <a:pPr algn="just">
              <a:lnSpc>
                <a:spcPct val="200000"/>
              </a:lnSpc>
            </a:pPr>
            <a:r>
              <a:rPr lang="en-US" sz="2000" dirty="0" smtClean="0">
                <a:latin typeface="Arial" pitchFamily="34" charset="0"/>
                <a:cs typeface="Arial" pitchFamily="34" charset="0"/>
              </a:rPr>
              <a:t>Operation </a:t>
            </a:r>
            <a:r>
              <a:rPr lang="en-US" sz="2000" dirty="0">
                <a:latin typeface="Arial" pitchFamily="34" charset="0"/>
                <a:cs typeface="Arial" pitchFamily="34" charset="0"/>
              </a:rPr>
              <a:t>and Maintenance (O&amp;M) </a:t>
            </a:r>
            <a:r>
              <a:rPr lang="en-US" sz="2000" dirty="0" smtClean="0">
                <a:latin typeface="Arial" pitchFamily="34" charset="0"/>
                <a:cs typeface="Arial" pitchFamily="34" charset="0"/>
              </a:rPr>
              <a:t>Costs, costs </a:t>
            </a:r>
            <a:r>
              <a:rPr lang="en-US" sz="2000" dirty="0">
                <a:latin typeface="Arial" pitchFamily="34" charset="0"/>
                <a:cs typeface="Arial" pitchFamily="34" charset="0"/>
              </a:rPr>
              <a:t>associated with the upkeep of solar facilities.</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16</a:t>
            </a:fld>
            <a:endParaRPr lang="en-US"/>
          </a:p>
        </p:txBody>
      </p:sp>
      <p:sp>
        <p:nvSpPr>
          <p:cNvPr id="7" name="Title 1"/>
          <p:cNvSpPr>
            <a:spLocks noGrp="1"/>
          </p:cNvSpPr>
          <p:nvPr>
            <p:ph type="title"/>
          </p:nvPr>
        </p:nvSpPr>
        <p:spPr>
          <a:xfrm>
            <a:off x="527901" y="124495"/>
            <a:ext cx="11019934" cy="568128"/>
          </a:xfrm>
        </p:spPr>
        <p:txBody>
          <a:bodyPr>
            <a:normAutofit/>
          </a:bodyPr>
          <a:lstStyle/>
          <a:p>
            <a:pPr algn="ctr"/>
            <a:r>
              <a:rPr lang="en-US" sz="3000" b="1" dirty="0" smtClean="0">
                <a:latin typeface="Arial" pitchFamily="34" charset="0"/>
                <a:cs typeface="Arial" pitchFamily="34" charset="0"/>
              </a:rPr>
              <a:t>Mathematical modeling                                               Cont.….</a:t>
            </a:r>
            <a:endParaRPr lang="en-US" sz="3000" b="1" dirty="0">
              <a:latin typeface="Arial" pitchFamily="34" charset="0"/>
              <a:cs typeface="Arial" pitchFamily="34" charset="0"/>
            </a:endParaRPr>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8" name="Object 7"/>
          <p:cNvGraphicFramePr>
            <a:graphicFrameLocks noChangeAspect="1"/>
          </p:cNvGraphicFramePr>
          <p:nvPr>
            <p:extLst>
              <p:ext uri="{D42A27DB-BD31-4B8C-83A1-F6EECF244321}">
                <p14:modId xmlns:p14="http://schemas.microsoft.com/office/powerpoint/2010/main" val="2258945207"/>
              </p:ext>
            </p:extLst>
          </p:nvPr>
        </p:nvGraphicFramePr>
        <p:xfrm>
          <a:off x="2187019" y="1970202"/>
          <a:ext cx="3116951" cy="490194"/>
        </p:xfrm>
        <a:graphic>
          <a:graphicData uri="http://schemas.openxmlformats.org/presentationml/2006/ole">
            <mc:AlternateContent xmlns:mc="http://schemas.openxmlformats.org/markup-compatibility/2006">
              <mc:Choice xmlns:v="urn:schemas-microsoft-com:vml" Requires="v">
                <p:oleObj spid="_x0000_s240655" name="Equation" r:id="rId3" imgW="1460500" imgH="228600" progId="Equation.3">
                  <p:embed/>
                </p:oleObj>
              </mc:Choice>
              <mc:Fallback>
                <p:oleObj name="Equation" r:id="rId3" imgW="1460500" imgH="2286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87019" y="1970202"/>
                        <a:ext cx="3116951" cy="490194"/>
                      </a:xfrm>
                      <a:prstGeom prst="rect">
                        <a:avLst/>
                      </a:prstGeom>
                      <a:noFill/>
                    </p:spPr>
                  </p:pic>
                </p:oleObj>
              </mc:Fallback>
            </mc:AlternateContent>
          </a:graphicData>
        </a:graphic>
      </p:graphicFrame>
    </p:spTree>
    <p:extLst>
      <p:ext uri="{BB962C8B-B14F-4D97-AF65-F5344CB8AC3E}">
        <p14:creationId xmlns:p14="http://schemas.microsoft.com/office/powerpoint/2010/main" val="40331344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4524" y="1093509"/>
            <a:ext cx="11781532" cy="5509310"/>
          </a:xfrm>
        </p:spPr>
        <p:txBody>
          <a:bodyPr>
            <a:normAutofit/>
          </a:bodyPr>
          <a:lstStyle/>
          <a:p>
            <a:pPr marL="0" indent="0" algn="just">
              <a:lnSpc>
                <a:spcPct val="150000"/>
              </a:lnSpc>
              <a:buNone/>
            </a:pPr>
            <a:r>
              <a:rPr lang="en-US" sz="2000" b="1" dirty="0" smtClean="0">
                <a:latin typeface="Arial" pitchFamily="34" charset="0"/>
                <a:cs typeface="Arial" pitchFamily="34" charset="0"/>
              </a:rPr>
              <a:t>4. The common </a:t>
            </a:r>
            <a:r>
              <a:rPr lang="en-US" sz="2000" b="1" dirty="0">
                <a:latin typeface="Arial" pitchFamily="34" charset="0"/>
                <a:cs typeface="Arial" pitchFamily="34" charset="0"/>
              </a:rPr>
              <a:t>d</a:t>
            </a:r>
            <a:r>
              <a:rPr lang="en-US" sz="2000" b="1" dirty="0" smtClean="0">
                <a:latin typeface="Arial" pitchFamily="34" charset="0"/>
                <a:cs typeface="Arial" pitchFamily="34" charset="0"/>
              </a:rPr>
              <a:t>ecision </a:t>
            </a:r>
            <a:r>
              <a:rPr lang="en-US" sz="2000" b="1" dirty="0">
                <a:latin typeface="Arial" pitchFamily="34" charset="0"/>
                <a:cs typeface="Arial" pitchFamily="34" charset="0"/>
              </a:rPr>
              <a:t>Variables </a:t>
            </a:r>
            <a:endParaRPr lang="en-US" sz="2000" b="1" dirty="0" smtClean="0">
              <a:latin typeface="Arial" pitchFamily="34" charset="0"/>
              <a:cs typeface="Arial" pitchFamily="34" charset="0"/>
            </a:endParaRPr>
          </a:p>
          <a:p>
            <a:pPr algn="just">
              <a:lnSpc>
                <a:spcPct val="150000"/>
              </a:lnSpc>
            </a:pPr>
            <a:r>
              <a:rPr lang="en-US" sz="2000" dirty="0" smtClean="0">
                <a:latin typeface="Arial" pitchFamily="34" charset="0"/>
                <a:cs typeface="Arial" pitchFamily="34" charset="0"/>
              </a:rPr>
              <a:t>Market Pricing, pricing </a:t>
            </a:r>
            <a:r>
              <a:rPr lang="en-US" sz="2000" dirty="0">
                <a:latin typeface="Arial" pitchFamily="34" charset="0"/>
                <a:cs typeface="Arial" pitchFamily="34" charset="0"/>
              </a:rPr>
              <a:t>decisions based on supply and demand</a:t>
            </a:r>
            <a:r>
              <a:rPr lang="en-US" sz="2000" dirty="0" smtClean="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Emissions Levels, </a:t>
            </a:r>
            <a:r>
              <a:rPr lang="en-US" sz="2000" dirty="0">
                <a:latin typeface="Arial" pitchFamily="34" charset="0"/>
                <a:cs typeface="Arial" pitchFamily="34" charset="0"/>
              </a:rPr>
              <a:t>If applicable, to meet regulatory </a:t>
            </a:r>
            <a:r>
              <a:rPr lang="en-US" sz="2000" dirty="0" smtClean="0">
                <a:latin typeface="Arial" pitchFamily="34" charset="0"/>
                <a:cs typeface="Arial" pitchFamily="34" charset="0"/>
              </a:rPr>
              <a:t>requirement.</a:t>
            </a:r>
          </a:p>
          <a:p>
            <a:pPr algn="just">
              <a:lnSpc>
                <a:spcPct val="150000"/>
              </a:lnSpc>
            </a:pPr>
            <a:r>
              <a:rPr lang="en-US" sz="2000" dirty="0" smtClean="0">
                <a:latin typeface="Arial" pitchFamily="34" charset="0"/>
                <a:cs typeface="Arial" pitchFamily="34" charset="0"/>
              </a:rPr>
              <a:t>Investment Decisions, costs </a:t>
            </a:r>
            <a:r>
              <a:rPr lang="en-US" sz="2000" dirty="0">
                <a:latin typeface="Arial" pitchFamily="34" charset="0"/>
                <a:cs typeface="Arial" pitchFamily="34" charset="0"/>
              </a:rPr>
              <a:t>related to new installations or upgrades</a:t>
            </a:r>
            <a:r>
              <a:rPr lang="en-US" sz="2000" dirty="0" smtClean="0">
                <a:latin typeface="Arial" pitchFamily="34" charset="0"/>
                <a:cs typeface="Arial" pitchFamily="34" charset="0"/>
              </a:rPr>
              <a:t>.</a:t>
            </a:r>
          </a:p>
          <a:p>
            <a:pPr marL="0" indent="0" algn="just">
              <a:lnSpc>
                <a:spcPct val="150000"/>
              </a:lnSpc>
              <a:buNone/>
            </a:pPr>
            <a:r>
              <a:rPr lang="en-US" sz="2000" b="1" dirty="0" smtClean="0">
                <a:latin typeface="Arial" pitchFamily="34" charset="0"/>
                <a:cs typeface="Arial" pitchFamily="34" charset="0"/>
              </a:rPr>
              <a:t>The overall </a:t>
            </a:r>
            <a:r>
              <a:rPr lang="en-US" sz="2000" b="1" dirty="0">
                <a:latin typeface="Arial" pitchFamily="34" charset="0"/>
                <a:cs typeface="Arial" pitchFamily="34" charset="0"/>
              </a:rPr>
              <a:t>o</a:t>
            </a:r>
            <a:r>
              <a:rPr lang="en-US" sz="2000" b="1" dirty="0" smtClean="0">
                <a:latin typeface="Arial" pitchFamily="34" charset="0"/>
                <a:cs typeface="Arial" pitchFamily="34" charset="0"/>
              </a:rPr>
              <a:t>ptimization target is:</a:t>
            </a:r>
          </a:p>
          <a:p>
            <a:pPr algn="just">
              <a:lnSpc>
                <a:spcPct val="150000"/>
              </a:lnSpc>
            </a:pPr>
            <a:r>
              <a:rPr lang="en-US" sz="2000" dirty="0" smtClean="0">
                <a:latin typeface="Arial" pitchFamily="34" charset="0"/>
                <a:cs typeface="Arial" pitchFamily="34" charset="0"/>
              </a:rPr>
              <a:t>Minimize </a:t>
            </a:r>
            <a:r>
              <a:rPr lang="en-US" sz="2000" dirty="0">
                <a:latin typeface="Arial" pitchFamily="34" charset="0"/>
                <a:cs typeface="Arial" pitchFamily="34" charset="0"/>
              </a:rPr>
              <a:t>costs (fuel, maintenance, etc</a:t>
            </a:r>
            <a:r>
              <a:rPr lang="en-US" sz="2000" dirty="0" smtClean="0">
                <a:latin typeface="Arial" pitchFamily="34" charset="0"/>
                <a:cs typeface="Arial" pitchFamily="34" charset="0"/>
              </a:rPr>
              <a:t>.), maximize </a:t>
            </a:r>
            <a:r>
              <a:rPr lang="en-US" sz="2000" dirty="0">
                <a:latin typeface="Arial" pitchFamily="34" charset="0"/>
                <a:cs typeface="Arial" pitchFamily="34" charset="0"/>
              </a:rPr>
              <a:t>reliability and availability of power supply</a:t>
            </a:r>
            <a:r>
              <a:rPr lang="en-US" sz="2000" dirty="0" smtClean="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Balance </a:t>
            </a:r>
            <a:r>
              <a:rPr lang="en-US" sz="2000" dirty="0">
                <a:latin typeface="Arial" pitchFamily="34" charset="0"/>
                <a:cs typeface="Arial" pitchFamily="34" charset="0"/>
              </a:rPr>
              <a:t>renewable and non-renewable generation</a:t>
            </a:r>
            <a:r>
              <a:rPr lang="en-US" sz="2000" dirty="0" smtClean="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Reduce </a:t>
            </a:r>
            <a:r>
              <a:rPr lang="en-US" sz="2000" dirty="0">
                <a:latin typeface="Arial" pitchFamily="34" charset="0"/>
                <a:cs typeface="Arial" pitchFamily="34" charset="0"/>
              </a:rPr>
              <a:t>carbon emissions and comply with regulations.</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17</a:t>
            </a:fld>
            <a:endParaRPr lang="en-US"/>
          </a:p>
        </p:txBody>
      </p:sp>
      <p:sp>
        <p:nvSpPr>
          <p:cNvPr id="6" name="Title 1"/>
          <p:cNvSpPr>
            <a:spLocks noGrp="1"/>
          </p:cNvSpPr>
          <p:nvPr>
            <p:ph type="title"/>
          </p:nvPr>
        </p:nvSpPr>
        <p:spPr>
          <a:xfrm>
            <a:off x="527901" y="124495"/>
            <a:ext cx="11019934" cy="568128"/>
          </a:xfrm>
        </p:spPr>
        <p:txBody>
          <a:bodyPr>
            <a:normAutofit/>
          </a:bodyPr>
          <a:lstStyle/>
          <a:p>
            <a:pPr algn="ctr"/>
            <a:r>
              <a:rPr lang="en-US" sz="3000" b="1" dirty="0" smtClean="0">
                <a:latin typeface="Arial" pitchFamily="34" charset="0"/>
                <a:cs typeface="Arial" pitchFamily="34" charset="0"/>
              </a:rPr>
              <a:t>Mathematical modeling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274939491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813880"/>
            <a:ext cx="12025423" cy="6044120"/>
          </a:xfrm>
        </p:spPr>
        <p:txBody>
          <a:bodyPr>
            <a:normAutofit/>
          </a:bodyPr>
          <a:lstStyle/>
          <a:p>
            <a:pPr marL="0" indent="0" algn="just">
              <a:lnSpc>
                <a:spcPct val="150000"/>
              </a:lnSpc>
              <a:buNone/>
            </a:pPr>
            <a:r>
              <a:rPr lang="en-US" sz="2000" b="1" dirty="0">
                <a:latin typeface="Arial" pitchFamily="34" charset="0"/>
                <a:cs typeface="Arial" pitchFamily="34" charset="0"/>
              </a:rPr>
              <a:t>Constraints</a:t>
            </a:r>
            <a:r>
              <a:rPr lang="en-US" sz="2000" b="1" dirty="0" smtClean="0">
                <a:latin typeface="Arial" pitchFamily="34" charset="0"/>
                <a:cs typeface="Arial" pitchFamily="34" charset="0"/>
              </a:rPr>
              <a:t>:</a:t>
            </a:r>
          </a:p>
          <a:p>
            <a:pPr algn="just">
              <a:lnSpc>
                <a:spcPct val="150000"/>
              </a:lnSpc>
            </a:pPr>
            <a:r>
              <a:rPr lang="en-US" sz="2000" i="1" dirty="0" smtClean="0">
                <a:latin typeface="Arial" pitchFamily="34" charset="0"/>
                <a:cs typeface="Arial" pitchFamily="34" charset="0"/>
              </a:rPr>
              <a:t>Supply-Demand Balance</a:t>
            </a:r>
            <a:r>
              <a:rPr lang="en-US" sz="2000" dirty="0" smtClean="0">
                <a:latin typeface="Arial" pitchFamily="34" charset="0"/>
                <a:cs typeface="Arial" pitchFamily="34" charset="0"/>
              </a:rPr>
              <a:t>, ensuring </a:t>
            </a:r>
            <a:r>
              <a:rPr lang="en-US" sz="2000" dirty="0">
                <a:latin typeface="Arial" pitchFamily="34" charset="0"/>
                <a:cs typeface="Arial" pitchFamily="34" charset="0"/>
              </a:rPr>
              <a:t>that total generation meets forecasted electricity demand at all </a:t>
            </a:r>
            <a:r>
              <a:rPr lang="en-US" sz="2000" dirty="0" smtClean="0">
                <a:latin typeface="Arial" pitchFamily="34" charset="0"/>
                <a:cs typeface="Arial" pitchFamily="34" charset="0"/>
              </a:rPr>
              <a:t>time</a:t>
            </a:r>
          </a:p>
          <a:p>
            <a:pPr algn="just">
              <a:lnSpc>
                <a:spcPct val="150000"/>
              </a:lnSpc>
            </a:pPr>
            <a:r>
              <a:rPr lang="en-US" sz="2000" dirty="0" smtClean="0">
                <a:latin typeface="Arial" pitchFamily="34" charset="0"/>
                <a:cs typeface="Arial" pitchFamily="34" charset="0"/>
              </a:rPr>
              <a:t>Reservoir Management, constraints </a:t>
            </a:r>
            <a:r>
              <a:rPr lang="en-US" sz="2000" dirty="0">
                <a:latin typeface="Arial" pitchFamily="34" charset="0"/>
                <a:cs typeface="Arial" pitchFamily="34" charset="0"/>
              </a:rPr>
              <a:t>related to water inflow, reservoir capacity, and minimum/maximum water levels</a:t>
            </a:r>
            <a:r>
              <a:rPr lang="en-US" sz="2000" dirty="0" smtClean="0">
                <a:latin typeface="Arial" pitchFamily="34" charset="0"/>
                <a:cs typeface="Arial" pitchFamily="34" charset="0"/>
              </a:rPr>
              <a:t>.</a:t>
            </a:r>
          </a:p>
          <a:p>
            <a:pPr algn="just">
              <a:lnSpc>
                <a:spcPct val="150000"/>
              </a:lnSpc>
            </a:pPr>
            <a:r>
              <a:rPr lang="en-US" sz="2000" b="1" dirty="0" smtClean="0">
                <a:latin typeface="Arial" pitchFamily="34" charset="0"/>
                <a:cs typeface="Arial" pitchFamily="34" charset="0"/>
              </a:rPr>
              <a:t>Thermal plant limits</a:t>
            </a:r>
            <a:r>
              <a:rPr lang="en-US" sz="2000" dirty="0" smtClean="0">
                <a:latin typeface="Arial" pitchFamily="34" charset="0"/>
                <a:cs typeface="Arial" pitchFamily="34" charset="0"/>
              </a:rPr>
              <a:t>, restrictions </a:t>
            </a:r>
            <a:r>
              <a:rPr lang="en-US" sz="2000" dirty="0">
                <a:latin typeface="Arial" pitchFamily="34" charset="0"/>
                <a:cs typeface="Arial" pitchFamily="34" charset="0"/>
              </a:rPr>
              <a:t>on minimum and maximum generation capacities for thermal units</a:t>
            </a:r>
            <a:r>
              <a:rPr lang="en-US" sz="2000" dirty="0" smtClean="0">
                <a:latin typeface="Arial" pitchFamily="34" charset="0"/>
                <a:cs typeface="Arial" pitchFamily="34" charset="0"/>
              </a:rPr>
              <a:t>.</a:t>
            </a:r>
          </a:p>
          <a:p>
            <a:pPr algn="just">
              <a:lnSpc>
                <a:spcPct val="150000"/>
              </a:lnSpc>
            </a:pPr>
            <a:r>
              <a:rPr lang="en-US" sz="2000" b="1" dirty="0" smtClean="0">
                <a:latin typeface="Arial" pitchFamily="34" charset="0"/>
                <a:cs typeface="Arial" pitchFamily="34" charset="0"/>
              </a:rPr>
              <a:t>Environmental regulations</a:t>
            </a:r>
            <a:r>
              <a:rPr lang="en-US" sz="2000" dirty="0" smtClean="0">
                <a:latin typeface="Arial" pitchFamily="34" charset="0"/>
                <a:cs typeface="Arial" pitchFamily="34" charset="0"/>
              </a:rPr>
              <a:t>, compliance </a:t>
            </a:r>
            <a:r>
              <a:rPr lang="en-US" sz="2000" dirty="0">
                <a:latin typeface="Arial" pitchFamily="34" charset="0"/>
                <a:cs typeface="Arial" pitchFamily="34" charset="0"/>
              </a:rPr>
              <a:t>with environmental standards, including flow requirements for aquatic ecosystems</a:t>
            </a:r>
            <a:r>
              <a:rPr lang="en-US" sz="2000" dirty="0" smtClean="0">
                <a:latin typeface="Arial" pitchFamily="34" charset="0"/>
                <a:cs typeface="Arial" pitchFamily="34" charset="0"/>
              </a:rPr>
              <a:t>.</a:t>
            </a:r>
          </a:p>
          <a:p>
            <a:pPr algn="just">
              <a:lnSpc>
                <a:spcPct val="150000"/>
              </a:lnSpc>
            </a:pPr>
            <a:r>
              <a:rPr lang="en-US" sz="2000" b="1" dirty="0">
                <a:latin typeface="Arial" pitchFamily="34" charset="0"/>
                <a:cs typeface="Arial" pitchFamily="34" charset="0"/>
              </a:rPr>
              <a:t>Wind and s</a:t>
            </a:r>
            <a:r>
              <a:rPr lang="en-US" sz="2000" b="1" dirty="0" smtClean="0">
                <a:latin typeface="Arial" pitchFamily="34" charset="0"/>
                <a:cs typeface="Arial" pitchFamily="34" charset="0"/>
              </a:rPr>
              <a:t>olar generation</a:t>
            </a:r>
            <a:r>
              <a:rPr lang="en-US" sz="2000" dirty="0" smtClean="0">
                <a:latin typeface="Arial" pitchFamily="34" charset="0"/>
                <a:cs typeface="Arial" pitchFamily="34" charset="0"/>
              </a:rPr>
              <a:t>, these </a:t>
            </a:r>
            <a:r>
              <a:rPr lang="en-US" sz="2000" dirty="0">
                <a:latin typeface="Arial" pitchFamily="34" charset="0"/>
                <a:cs typeface="Arial" pitchFamily="34" charset="0"/>
              </a:rPr>
              <a:t>are typically modeled as functions of forecasted </a:t>
            </a:r>
            <a:r>
              <a:rPr lang="en-US" sz="2000" dirty="0" smtClean="0">
                <a:latin typeface="Arial" pitchFamily="34" charset="0"/>
                <a:cs typeface="Arial" pitchFamily="34" charset="0"/>
              </a:rPr>
              <a:t>output , which is;</a:t>
            </a:r>
          </a:p>
          <a:p>
            <a:pPr marL="0" indent="0" algn="just">
              <a:lnSpc>
                <a:spcPct val="150000"/>
              </a:lnSpc>
              <a:buNone/>
            </a:pPr>
            <a:r>
              <a:rPr lang="en-US" sz="2000" dirty="0">
                <a:latin typeface="Arial" pitchFamily="34" charset="0"/>
                <a:cs typeface="Arial" pitchFamily="34" charset="0"/>
              </a:rPr>
              <a:t> </a:t>
            </a:r>
            <a:r>
              <a:rPr lang="en-US" sz="2000" dirty="0" smtClean="0">
                <a:latin typeface="Arial" pitchFamily="34" charset="0"/>
                <a:cs typeface="Arial" pitchFamily="34" charset="0"/>
              </a:rPr>
              <a:t>                                                                                                                            eqn.(4)</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18</a:t>
            </a:fld>
            <a:endParaRPr lang="en-US"/>
          </a:p>
        </p:txBody>
      </p:sp>
      <p:sp>
        <p:nvSpPr>
          <p:cNvPr id="7" name="Rectangle 6"/>
          <p:cNvSpPr/>
          <p:nvPr/>
        </p:nvSpPr>
        <p:spPr>
          <a:xfrm>
            <a:off x="284841" y="142924"/>
            <a:ext cx="10884676" cy="553998"/>
          </a:xfrm>
          <a:prstGeom prst="rect">
            <a:avLst/>
          </a:prstGeom>
        </p:spPr>
        <p:txBody>
          <a:bodyPr wrap="square">
            <a:spAutoFit/>
          </a:bodyPr>
          <a:lstStyle/>
          <a:p>
            <a:r>
              <a:rPr lang="en-US" sz="3000" b="1" dirty="0">
                <a:latin typeface="Arial" pitchFamily="34" charset="0"/>
                <a:cs typeface="Arial" pitchFamily="34" charset="0"/>
              </a:rPr>
              <a:t>Mathematical </a:t>
            </a:r>
            <a:r>
              <a:rPr lang="en-US" sz="3000" b="1" dirty="0" smtClean="0">
                <a:latin typeface="Arial" pitchFamily="34" charset="0"/>
                <a:cs typeface="Arial" pitchFamily="34" charset="0"/>
              </a:rPr>
              <a:t>modeling                                        Cont.… </a:t>
            </a:r>
            <a:endParaRPr lang="en-US" sz="3000" dirty="0"/>
          </a:p>
        </p:txBody>
      </p:sp>
      <p:sp>
        <p:nvSpPr>
          <p:cNvPr id="2"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6" name="Object 5"/>
          <p:cNvGraphicFramePr>
            <a:graphicFrameLocks noChangeAspect="1"/>
          </p:cNvGraphicFramePr>
          <p:nvPr>
            <p:extLst>
              <p:ext uri="{D42A27DB-BD31-4B8C-83A1-F6EECF244321}">
                <p14:modId xmlns:p14="http://schemas.microsoft.com/office/powerpoint/2010/main" val="1148464025"/>
              </p:ext>
            </p:extLst>
          </p:nvPr>
        </p:nvGraphicFramePr>
        <p:xfrm>
          <a:off x="1093788" y="5391150"/>
          <a:ext cx="4705350" cy="541338"/>
        </p:xfrm>
        <a:graphic>
          <a:graphicData uri="http://schemas.openxmlformats.org/presentationml/2006/ole">
            <mc:AlternateContent xmlns:mc="http://schemas.openxmlformats.org/markup-compatibility/2006">
              <mc:Choice xmlns:v="urn:schemas-microsoft-com:vml" Requires="v">
                <p:oleObj spid="_x0000_s241681" name="Equation" r:id="rId3" imgW="2070000" imgH="241200" progId="Equation.3">
                  <p:embed/>
                </p:oleObj>
              </mc:Choice>
              <mc:Fallback>
                <p:oleObj name="Equation" r:id="rId3" imgW="2070000" imgH="241200" progId="Equation.3">
                  <p:embed/>
                  <p:pic>
                    <p:nvPicPr>
                      <p:cNvPr id="0" name="Object 1"/>
                      <p:cNvPicPr>
                        <a:picLocks noChangeAspect="1" noChangeArrowheads="1"/>
                      </p:cNvPicPr>
                      <p:nvPr/>
                    </p:nvPicPr>
                    <p:blipFill>
                      <a:blip r:embed="rId4"/>
                      <a:srcRect/>
                      <a:stretch>
                        <a:fillRect/>
                      </a:stretch>
                    </p:blipFill>
                    <p:spPr bwMode="auto">
                      <a:xfrm>
                        <a:off x="1093788" y="5391150"/>
                        <a:ext cx="4705350" cy="541338"/>
                      </a:xfrm>
                      <a:prstGeom prst="rect">
                        <a:avLst/>
                      </a:prstGeom>
                      <a:noFill/>
                    </p:spPr>
                  </p:pic>
                </p:oleObj>
              </mc:Fallback>
            </mc:AlternateContent>
          </a:graphicData>
        </a:graphic>
      </p:graphicFrame>
    </p:spTree>
    <p:extLst>
      <p:ext uri="{BB962C8B-B14F-4D97-AF65-F5344CB8AC3E}">
        <p14:creationId xmlns:p14="http://schemas.microsoft.com/office/powerpoint/2010/main" val="276395532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 y="980388"/>
            <a:ext cx="12192000" cy="5877612"/>
          </a:xfrm>
        </p:spPr>
        <p:txBody>
          <a:bodyPr>
            <a:normAutofit/>
          </a:bodyPr>
          <a:lstStyle/>
          <a:p>
            <a:pPr>
              <a:lnSpc>
                <a:spcPct val="170000"/>
              </a:lnSpc>
            </a:pPr>
            <a:r>
              <a:rPr lang="en-US" sz="2000" b="1" dirty="0">
                <a:latin typeface="Arial" pitchFamily="34" charset="0"/>
                <a:cs typeface="Arial" pitchFamily="34" charset="0"/>
              </a:rPr>
              <a:t>Time </a:t>
            </a:r>
            <a:r>
              <a:rPr lang="en-US" sz="2000" b="1" dirty="0" smtClean="0">
                <a:latin typeface="Arial" pitchFamily="34" charset="0"/>
                <a:cs typeface="Arial" pitchFamily="34" charset="0"/>
              </a:rPr>
              <a:t>Periods, the </a:t>
            </a:r>
            <a:r>
              <a:rPr lang="en-US" sz="2000" dirty="0">
                <a:latin typeface="Arial" pitchFamily="34" charset="0"/>
                <a:cs typeface="Arial" pitchFamily="34" charset="0"/>
              </a:rPr>
              <a:t>planning horizon can be divided into time </a:t>
            </a:r>
            <a:r>
              <a:rPr lang="en-US" sz="2000" dirty="0" smtClean="0">
                <a:latin typeface="Arial" pitchFamily="34" charset="0"/>
                <a:cs typeface="Arial" pitchFamily="34" charset="0"/>
              </a:rPr>
              <a:t>periods </a:t>
            </a:r>
            <a:r>
              <a:rPr lang="en-US" sz="2000" dirty="0">
                <a:latin typeface="Arial" pitchFamily="34" charset="0"/>
                <a:cs typeface="Arial" pitchFamily="34" charset="0"/>
              </a:rPr>
              <a:t>to account for seasonal variations in water availability and demand patterns</a:t>
            </a:r>
            <a:r>
              <a:rPr lang="en-US" sz="2000" dirty="0" smtClean="0">
                <a:latin typeface="Arial" pitchFamily="34" charset="0"/>
                <a:cs typeface="Arial" pitchFamily="34" charset="0"/>
              </a:rPr>
              <a:t>.</a:t>
            </a:r>
          </a:p>
          <a:p>
            <a:pPr>
              <a:lnSpc>
                <a:spcPct val="170000"/>
              </a:lnSpc>
            </a:pPr>
            <a:r>
              <a:rPr lang="en-US" sz="2000" b="1" dirty="0" smtClean="0">
                <a:latin typeface="Arial" pitchFamily="34" charset="0"/>
                <a:cs typeface="Arial" pitchFamily="34" charset="0"/>
              </a:rPr>
              <a:t>Specific </a:t>
            </a:r>
            <a:r>
              <a:rPr lang="en-US" sz="2000" b="1" dirty="0">
                <a:latin typeface="Arial" pitchFamily="34" charset="0"/>
                <a:cs typeface="Arial" pitchFamily="34" charset="0"/>
              </a:rPr>
              <a:t>Considerations for </a:t>
            </a:r>
            <a:r>
              <a:rPr lang="en-US" sz="2000" b="1" dirty="0" smtClean="0">
                <a:latin typeface="Arial" pitchFamily="34" charset="0"/>
                <a:cs typeface="Arial" pitchFamily="34" charset="0"/>
              </a:rPr>
              <a:t>each source are:</a:t>
            </a:r>
          </a:p>
          <a:p>
            <a:pPr marL="0" indent="0">
              <a:buNone/>
            </a:pPr>
            <a:r>
              <a:rPr lang="en-US" sz="2000" b="1" dirty="0" smtClean="0">
                <a:latin typeface="Arial" pitchFamily="34" charset="0"/>
                <a:cs typeface="Arial" pitchFamily="34" charset="0"/>
              </a:rPr>
              <a:t>Hydro-Thermal Systems:</a:t>
            </a:r>
          </a:p>
          <a:p>
            <a:pPr algn="just">
              <a:lnSpc>
                <a:spcPct val="150000"/>
              </a:lnSpc>
            </a:pPr>
            <a:r>
              <a:rPr lang="en-US" sz="2000" dirty="0" smtClean="0">
                <a:latin typeface="Arial" pitchFamily="34" charset="0"/>
                <a:cs typeface="Arial" pitchFamily="34" charset="0"/>
              </a:rPr>
              <a:t>Seasonal </a:t>
            </a:r>
            <a:r>
              <a:rPr lang="en-US" sz="2000" dirty="0">
                <a:latin typeface="Arial" pitchFamily="34" charset="0"/>
                <a:cs typeface="Arial" pitchFamily="34" charset="0"/>
              </a:rPr>
              <a:t>Variations: Model water inflows and thermal generation capacity over different seasons to account for hydro reservoir levels and fuel availability</a:t>
            </a:r>
            <a:r>
              <a:rPr lang="en-US" sz="2000" dirty="0" smtClean="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Daily </a:t>
            </a:r>
            <a:r>
              <a:rPr lang="en-US" sz="2000" dirty="0">
                <a:latin typeface="Arial" pitchFamily="34" charset="0"/>
                <a:cs typeface="Arial" pitchFamily="34" charset="0"/>
              </a:rPr>
              <a:t>Operations: Schedule hourly dispatch to balance load and manage reservoir levels</a:t>
            </a:r>
            <a:r>
              <a:rPr lang="en-US" sz="2000" dirty="0" smtClean="0">
                <a:latin typeface="Arial" pitchFamily="34" charset="0"/>
                <a:cs typeface="Arial" pitchFamily="34" charset="0"/>
              </a:rPr>
              <a:t>.</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19</a:t>
            </a:fld>
            <a:endParaRPr lang="en-US"/>
          </a:p>
        </p:txBody>
      </p:sp>
      <p:sp>
        <p:nvSpPr>
          <p:cNvPr id="6" name="Rectangle 5"/>
          <p:cNvSpPr/>
          <p:nvPr/>
        </p:nvSpPr>
        <p:spPr>
          <a:xfrm>
            <a:off x="284841" y="142924"/>
            <a:ext cx="10884676" cy="553998"/>
          </a:xfrm>
          <a:prstGeom prst="rect">
            <a:avLst/>
          </a:prstGeom>
        </p:spPr>
        <p:txBody>
          <a:bodyPr wrap="square">
            <a:spAutoFit/>
          </a:bodyPr>
          <a:lstStyle/>
          <a:p>
            <a:r>
              <a:rPr lang="en-US" sz="3000" b="1" dirty="0">
                <a:latin typeface="Arial" pitchFamily="34" charset="0"/>
                <a:cs typeface="Arial" pitchFamily="34" charset="0"/>
              </a:rPr>
              <a:t>Mathematical </a:t>
            </a:r>
            <a:r>
              <a:rPr lang="en-US" sz="3000" b="1" dirty="0" smtClean="0">
                <a:latin typeface="Arial" pitchFamily="34" charset="0"/>
                <a:cs typeface="Arial" pitchFamily="34" charset="0"/>
              </a:rPr>
              <a:t>modeling                                        Cont.… </a:t>
            </a:r>
            <a:endParaRPr lang="en-US" sz="3000" dirty="0"/>
          </a:p>
        </p:txBody>
      </p:sp>
    </p:spTree>
    <p:extLst>
      <p:ext uri="{BB962C8B-B14F-4D97-AF65-F5344CB8AC3E}">
        <p14:creationId xmlns:p14="http://schemas.microsoft.com/office/powerpoint/2010/main" val="167526721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8124" y="839971"/>
            <a:ext cx="11916667" cy="5816010"/>
          </a:xfrm>
        </p:spPr>
        <p:txBody>
          <a:bodyPr>
            <a:normAutofit/>
          </a:bodyPr>
          <a:lstStyle/>
          <a:p>
            <a:pPr marL="0" indent="0" algn="just">
              <a:lnSpc>
                <a:spcPct val="150000"/>
              </a:lnSpc>
              <a:buNone/>
            </a:pPr>
            <a:r>
              <a:rPr lang="en-US" sz="2000" b="1" dirty="0">
                <a:latin typeface="Arial" pitchFamily="34" charset="0"/>
                <a:cs typeface="Arial" pitchFamily="34" charset="0"/>
              </a:rPr>
              <a:t>Wind </a:t>
            </a:r>
            <a:r>
              <a:rPr lang="en-US" sz="2000" b="1" dirty="0" smtClean="0">
                <a:latin typeface="Arial" pitchFamily="34" charset="0"/>
                <a:cs typeface="Arial" pitchFamily="34" charset="0"/>
              </a:rPr>
              <a:t>Power Plants:</a:t>
            </a:r>
            <a:endParaRPr lang="en-US" sz="2000" b="1" dirty="0">
              <a:latin typeface="Arial" pitchFamily="34" charset="0"/>
              <a:cs typeface="Arial" pitchFamily="34" charset="0"/>
            </a:endParaRPr>
          </a:p>
          <a:p>
            <a:pPr algn="just">
              <a:lnSpc>
                <a:spcPct val="150000"/>
              </a:lnSpc>
            </a:pPr>
            <a:r>
              <a:rPr lang="en-US" sz="2000" dirty="0">
                <a:latin typeface="Arial" pitchFamily="34" charset="0"/>
                <a:cs typeface="Arial" pitchFamily="34" charset="0"/>
              </a:rPr>
              <a:t>Intermittency: </a:t>
            </a:r>
            <a:r>
              <a:rPr lang="en-US" sz="2000" dirty="0" smtClean="0">
                <a:latin typeface="Arial" pitchFamily="34" charset="0"/>
                <a:cs typeface="Arial" pitchFamily="34" charset="0"/>
              </a:rPr>
              <a:t>capture </a:t>
            </a:r>
            <a:r>
              <a:rPr lang="en-US" sz="2000" dirty="0">
                <a:latin typeface="Arial" pitchFamily="34" charset="0"/>
                <a:cs typeface="Arial" pitchFamily="34" charset="0"/>
              </a:rPr>
              <a:t>hourly variations in wind speed and generation capacity, as wind resources can be highly variable.</a:t>
            </a:r>
          </a:p>
          <a:p>
            <a:pPr algn="just">
              <a:lnSpc>
                <a:spcPct val="150000"/>
              </a:lnSpc>
            </a:pPr>
            <a:r>
              <a:rPr lang="en-US" sz="2000" dirty="0">
                <a:latin typeface="Arial" pitchFamily="34" charset="0"/>
                <a:cs typeface="Arial" pitchFamily="34" charset="0"/>
              </a:rPr>
              <a:t>Seasonal </a:t>
            </a:r>
            <a:r>
              <a:rPr lang="en-US" sz="2000" dirty="0" smtClean="0">
                <a:latin typeface="Arial" pitchFamily="34" charset="0"/>
                <a:cs typeface="Arial" pitchFamily="34" charset="0"/>
              </a:rPr>
              <a:t>trends</a:t>
            </a:r>
            <a:r>
              <a:rPr lang="en-US" sz="2000" dirty="0">
                <a:latin typeface="Arial" pitchFamily="34" charset="0"/>
                <a:cs typeface="Arial" pitchFamily="34" charset="0"/>
              </a:rPr>
              <a:t>: Analyze monthly wind patterns to optimize turbine operation and maintenance.</a:t>
            </a:r>
          </a:p>
          <a:p>
            <a:pPr marL="0" indent="0" algn="just">
              <a:lnSpc>
                <a:spcPct val="150000"/>
              </a:lnSpc>
              <a:buNone/>
            </a:pPr>
            <a:r>
              <a:rPr lang="en-US" sz="2000" b="1" dirty="0">
                <a:latin typeface="Arial" pitchFamily="34" charset="0"/>
                <a:cs typeface="Arial" pitchFamily="34" charset="0"/>
              </a:rPr>
              <a:t>Solar </a:t>
            </a:r>
            <a:r>
              <a:rPr lang="en-US" sz="2000" b="1" dirty="0" smtClean="0">
                <a:latin typeface="Arial" pitchFamily="34" charset="0"/>
                <a:cs typeface="Arial" pitchFamily="34" charset="0"/>
              </a:rPr>
              <a:t>power plants:</a:t>
            </a:r>
            <a:endParaRPr lang="en-US" sz="2000" b="1" dirty="0">
              <a:latin typeface="Arial" pitchFamily="34" charset="0"/>
              <a:cs typeface="Arial" pitchFamily="34" charset="0"/>
            </a:endParaRPr>
          </a:p>
          <a:p>
            <a:pPr algn="just">
              <a:lnSpc>
                <a:spcPct val="150000"/>
              </a:lnSpc>
            </a:pPr>
            <a:r>
              <a:rPr lang="en-US" sz="2000" dirty="0">
                <a:latin typeface="Arial" pitchFamily="34" charset="0"/>
                <a:cs typeface="Arial" pitchFamily="34" charset="0"/>
              </a:rPr>
              <a:t>Daily Solar Cycles: Focus on hourly generation profiles based on sunlight availability, considering seasonal shifts in solar irradiance.</a:t>
            </a:r>
          </a:p>
          <a:p>
            <a:pPr algn="just">
              <a:lnSpc>
                <a:spcPct val="150000"/>
              </a:lnSpc>
            </a:pPr>
            <a:r>
              <a:rPr lang="en-US" sz="2000" dirty="0">
                <a:latin typeface="Arial" pitchFamily="34" charset="0"/>
                <a:cs typeface="Arial" pitchFamily="34" charset="0"/>
              </a:rPr>
              <a:t>Long-Term Trends: Evaluate annual data to assess performance and degradation of solar panels over time.</a:t>
            </a:r>
          </a:p>
          <a:p>
            <a:endParaRPr lang="en-US" dirty="0"/>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20</a:t>
            </a:fld>
            <a:endParaRPr lang="en-US"/>
          </a:p>
        </p:txBody>
      </p:sp>
      <p:sp>
        <p:nvSpPr>
          <p:cNvPr id="6" name="Rectangle 5"/>
          <p:cNvSpPr/>
          <p:nvPr/>
        </p:nvSpPr>
        <p:spPr>
          <a:xfrm>
            <a:off x="284841" y="142924"/>
            <a:ext cx="10884676" cy="553998"/>
          </a:xfrm>
          <a:prstGeom prst="rect">
            <a:avLst/>
          </a:prstGeom>
        </p:spPr>
        <p:txBody>
          <a:bodyPr wrap="square">
            <a:spAutoFit/>
          </a:bodyPr>
          <a:lstStyle/>
          <a:p>
            <a:r>
              <a:rPr lang="en-US" sz="3000" b="1" dirty="0">
                <a:latin typeface="Arial" pitchFamily="34" charset="0"/>
                <a:cs typeface="Arial" pitchFamily="34" charset="0"/>
              </a:rPr>
              <a:t>Mathematical </a:t>
            </a:r>
            <a:r>
              <a:rPr lang="en-US" sz="3000" b="1" dirty="0" smtClean="0">
                <a:latin typeface="Arial" pitchFamily="34" charset="0"/>
                <a:cs typeface="Arial" pitchFamily="34" charset="0"/>
              </a:rPr>
              <a:t>modeling                                        Cont.… </a:t>
            </a:r>
            <a:endParaRPr lang="en-US" sz="3000" dirty="0"/>
          </a:p>
        </p:txBody>
      </p:sp>
    </p:spTree>
    <p:extLst>
      <p:ext uri="{BB962C8B-B14F-4D97-AF65-F5344CB8AC3E}">
        <p14:creationId xmlns:p14="http://schemas.microsoft.com/office/powerpoint/2010/main" val="324818723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9730" y="205636"/>
            <a:ext cx="10673318" cy="666233"/>
          </a:xfrm>
        </p:spPr>
        <p:txBody>
          <a:bodyPr>
            <a:normAutofit/>
          </a:bodyPr>
          <a:lstStyle/>
          <a:p>
            <a:pPr algn="ctr"/>
            <a:r>
              <a:rPr lang="en-US" sz="3000" b="1" dirty="0" smtClean="0">
                <a:latin typeface="Arial" pitchFamily="34" charset="0"/>
                <a:cs typeface="Arial" pitchFamily="34" charset="0"/>
              </a:rPr>
              <a:t>4.1 Modeling of wind power </a:t>
            </a:r>
            <a:endParaRPr lang="en-US" sz="3000" b="1" dirty="0">
              <a:latin typeface="Arial" pitchFamily="34" charset="0"/>
              <a:cs typeface="Arial" pitchFamily="34" charset="0"/>
            </a:endParaRPr>
          </a:p>
        </p:txBody>
      </p:sp>
      <p:sp>
        <p:nvSpPr>
          <p:cNvPr id="3" name="Content Placeholder 2"/>
          <p:cNvSpPr>
            <a:spLocks noGrp="1"/>
          </p:cNvSpPr>
          <p:nvPr>
            <p:ph idx="1"/>
          </p:nvPr>
        </p:nvSpPr>
        <p:spPr>
          <a:xfrm>
            <a:off x="74428" y="797442"/>
            <a:ext cx="12001308" cy="5801321"/>
          </a:xfrm>
        </p:spPr>
        <p:txBody>
          <a:bodyPr>
            <a:normAutofit/>
          </a:bodyPr>
          <a:lstStyle/>
          <a:p>
            <a:pPr algn="just">
              <a:lnSpc>
                <a:spcPct val="150000"/>
              </a:lnSpc>
            </a:pPr>
            <a:r>
              <a:rPr lang="en-US" sz="2000" dirty="0">
                <a:latin typeface="Arial" pitchFamily="34" charset="0"/>
                <a:cs typeface="Arial" pitchFamily="34" charset="0"/>
              </a:rPr>
              <a:t>In general, wind speed is the </a:t>
            </a:r>
            <a:r>
              <a:rPr lang="en-US" sz="2000" dirty="0" smtClean="0">
                <a:latin typeface="Arial" pitchFamily="34" charset="0"/>
                <a:cs typeface="Arial" pitchFamily="34" charset="0"/>
              </a:rPr>
              <a:t>dominant factor </a:t>
            </a:r>
            <a:r>
              <a:rPr lang="en-US" sz="2000" dirty="0">
                <a:latin typeface="Arial" pitchFamily="34" charset="0"/>
                <a:cs typeface="Arial" pitchFamily="34" charset="0"/>
              </a:rPr>
              <a:t>that can affect how much power is </a:t>
            </a:r>
            <a:r>
              <a:rPr lang="en-US" sz="2000" dirty="0" smtClean="0">
                <a:latin typeface="Arial" pitchFamily="34" charset="0"/>
                <a:cs typeface="Arial" pitchFamily="34" charset="0"/>
              </a:rPr>
              <a:t>generated and needs to be carefully modeled  </a:t>
            </a:r>
            <a:r>
              <a:rPr lang="en-US" sz="2000" dirty="0">
                <a:latin typeface="Arial" pitchFamily="34" charset="0"/>
                <a:cs typeface="Arial" pitchFamily="34" charset="0"/>
              </a:rPr>
              <a:t>. </a:t>
            </a:r>
            <a:endParaRPr lang="en-US" sz="2000" dirty="0" smtClean="0">
              <a:latin typeface="Arial" pitchFamily="34" charset="0"/>
              <a:cs typeface="Arial" pitchFamily="34" charset="0"/>
            </a:endParaRPr>
          </a:p>
          <a:p>
            <a:pPr algn="just">
              <a:lnSpc>
                <a:spcPct val="150000"/>
              </a:lnSpc>
            </a:pPr>
            <a:r>
              <a:rPr lang="en-US" sz="2000" dirty="0" smtClean="0">
                <a:latin typeface="Arial" pitchFamily="34" charset="0"/>
                <a:cs typeface="Arial" pitchFamily="34" charset="0"/>
              </a:rPr>
              <a:t>Since, wind </a:t>
            </a:r>
            <a:r>
              <a:rPr lang="en-US" sz="2000" dirty="0">
                <a:latin typeface="Arial" pitchFamily="34" charset="0"/>
                <a:cs typeface="Arial" pitchFamily="34" charset="0"/>
              </a:rPr>
              <a:t>does not always move at the same </a:t>
            </a:r>
            <a:r>
              <a:rPr lang="en-US" sz="2000" dirty="0" smtClean="0">
                <a:latin typeface="Arial" pitchFamily="34" charset="0"/>
                <a:cs typeface="Arial" pitchFamily="34" charset="0"/>
              </a:rPr>
              <a:t>speed, </a:t>
            </a:r>
            <a:r>
              <a:rPr lang="en-US" sz="2000" dirty="0">
                <a:latin typeface="Arial" pitchFamily="34" charset="0"/>
                <a:cs typeface="Arial" pitchFamily="34" charset="0"/>
              </a:rPr>
              <a:t>the wind energy produced might not always be enough to meet </a:t>
            </a:r>
            <a:r>
              <a:rPr lang="en-US" sz="2000" dirty="0" smtClean="0">
                <a:latin typeface="Arial" pitchFamily="34" charset="0"/>
                <a:cs typeface="Arial" pitchFamily="34" charset="0"/>
              </a:rPr>
              <a:t>demand</a:t>
            </a:r>
            <a:r>
              <a:rPr lang="en-US" sz="2000" dirty="0">
                <a:latin typeface="Arial" pitchFamily="34" charset="0"/>
                <a:cs typeface="Arial" pitchFamily="34" charset="0"/>
              </a:rPr>
              <a:t> </a:t>
            </a:r>
            <a:r>
              <a:rPr lang="en-US" sz="2000" dirty="0" smtClean="0">
                <a:latin typeface="Arial" pitchFamily="34" charset="0"/>
                <a:cs typeface="Arial" pitchFamily="34" charset="0"/>
              </a:rPr>
              <a:t>that needs carefully attention</a:t>
            </a:r>
          </a:p>
          <a:p>
            <a:pPr algn="just">
              <a:lnSpc>
                <a:spcPct val="150000"/>
              </a:lnSpc>
            </a:pPr>
            <a:r>
              <a:rPr lang="en-US" sz="2000" dirty="0" smtClean="0">
                <a:latin typeface="Arial" pitchFamily="34" charset="0"/>
                <a:cs typeface="Arial" pitchFamily="34" charset="0"/>
              </a:rPr>
              <a:t> </a:t>
            </a:r>
            <a:r>
              <a:rPr lang="en-US" sz="2000" dirty="0">
                <a:latin typeface="Arial" pitchFamily="34" charset="0"/>
                <a:cs typeface="Arial" pitchFamily="34" charset="0"/>
              </a:rPr>
              <a:t>Because of this, the cost function used to determine the cost of wind power generation has taken into account both overestimation and underestimation components of wind power</a:t>
            </a:r>
            <a:r>
              <a:rPr lang="en-US" sz="2000" dirty="0" smtClean="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 when the wind </a:t>
            </a:r>
            <a:r>
              <a:rPr lang="en-US" sz="2000" dirty="0">
                <a:latin typeface="Arial" pitchFamily="34" charset="0"/>
                <a:cs typeface="Arial" pitchFamily="34" charset="0"/>
              </a:rPr>
              <a:t>energy produces </a:t>
            </a:r>
            <a:r>
              <a:rPr lang="en-US" sz="2000" dirty="0" smtClean="0">
                <a:latin typeface="Arial" pitchFamily="34" charset="0"/>
                <a:cs typeface="Arial" pitchFamily="34" charset="0"/>
              </a:rPr>
              <a:t>is less than electricity needed, buying </a:t>
            </a:r>
            <a:r>
              <a:rPr lang="en-US" sz="2000" dirty="0">
                <a:latin typeface="Arial" pitchFamily="34" charset="0"/>
                <a:cs typeface="Arial" pitchFamily="34" charset="0"/>
              </a:rPr>
              <a:t>power from other generating sources makes up for </a:t>
            </a:r>
            <a:r>
              <a:rPr lang="en-US" sz="2000" dirty="0" smtClean="0">
                <a:latin typeface="Arial" pitchFamily="34" charset="0"/>
                <a:cs typeface="Arial" pitchFamily="34" charset="0"/>
              </a:rPr>
              <a:t>the power </a:t>
            </a:r>
            <a:r>
              <a:rPr lang="en-US" sz="2000" dirty="0">
                <a:latin typeface="Arial" pitchFamily="34" charset="0"/>
                <a:cs typeface="Arial" pitchFamily="34" charset="0"/>
              </a:rPr>
              <a:t>lag. </a:t>
            </a:r>
            <a:endParaRPr lang="en-US" sz="2000" dirty="0" smtClean="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21</a:t>
            </a:fld>
            <a:endParaRPr lang="en-US"/>
          </a:p>
        </p:txBody>
      </p:sp>
    </p:spTree>
    <p:extLst>
      <p:ext uri="{BB962C8B-B14F-4D97-AF65-F5344CB8AC3E}">
        <p14:creationId xmlns:p14="http://schemas.microsoft.com/office/powerpoint/2010/main" val="243772081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5671" y="895546"/>
            <a:ext cx="11858920" cy="5806911"/>
          </a:xfrm>
        </p:spPr>
        <p:txBody>
          <a:bodyPr/>
          <a:lstStyle/>
          <a:p>
            <a:pPr algn="just"/>
            <a:r>
              <a:rPr lang="en-US" sz="2000" dirty="0">
                <a:latin typeface="Arial" pitchFamily="34" charset="0"/>
                <a:cs typeface="Arial" pitchFamily="34" charset="0"/>
              </a:rPr>
              <a:t>This kind of expense is known as the wind power generating over-estimated cost (</a:t>
            </a:r>
            <a:r>
              <a:rPr lang="en-US" sz="2000" dirty="0" err="1" smtClean="0">
                <a:latin typeface="Arial" pitchFamily="34" charset="0"/>
                <a:cs typeface="Arial" pitchFamily="34" charset="0"/>
              </a:rPr>
              <a:t>W</a:t>
            </a:r>
            <a:r>
              <a:rPr lang="en-US" sz="2000" baseline="-25000" dirty="0" err="1" smtClean="0">
                <a:latin typeface="Arial" pitchFamily="34" charset="0"/>
                <a:cs typeface="Arial" pitchFamily="34" charset="0"/>
              </a:rPr>
              <a:t>COVE</a:t>
            </a:r>
            <a:r>
              <a:rPr lang="en-US" sz="2000" dirty="0" err="1" smtClean="0">
                <a:latin typeface="Arial" pitchFamily="34" charset="0"/>
                <a:cs typeface="Arial" pitchFamily="34" charset="0"/>
              </a:rPr>
              <a:t>,j,z</a:t>
            </a:r>
            <a:r>
              <a:rPr lang="en-US" sz="2000" dirty="0" smtClean="0">
                <a:latin typeface="Arial" pitchFamily="34" charset="0"/>
                <a:cs typeface="Arial" pitchFamily="34" charset="0"/>
              </a:rPr>
              <a:t>).</a:t>
            </a:r>
            <a:endParaRPr lang="en-US" sz="2000" dirty="0">
              <a:latin typeface="Arial" pitchFamily="34" charset="0"/>
              <a:cs typeface="Arial" pitchFamily="34" charset="0"/>
            </a:endParaRPr>
          </a:p>
          <a:p>
            <a:pPr algn="just"/>
            <a:r>
              <a:rPr lang="en-US" sz="2000" dirty="0">
                <a:latin typeface="Arial" pitchFamily="34" charset="0"/>
                <a:cs typeface="Arial" pitchFamily="34" charset="0"/>
              </a:rPr>
              <a:t>Under-estimated cost (</a:t>
            </a:r>
            <a:r>
              <a:rPr lang="en-US" sz="2000" dirty="0" err="1" smtClean="0">
                <a:latin typeface="Arial" pitchFamily="34" charset="0"/>
                <a:cs typeface="Arial" pitchFamily="34" charset="0"/>
              </a:rPr>
              <a:t>W</a:t>
            </a:r>
            <a:r>
              <a:rPr lang="en-US" sz="2000" baseline="-25000" dirty="0" err="1" smtClean="0">
                <a:latin typeface="Arial" pitchFamily="34" charset="0"/>
                <a:cs typeface="Arial" pitchFamily="34" charset="0"/>
              </a:rPr>
              <a:t>CUNE</a:t>
            </a:r>
            <a:r>
              <a:rPr lang="en-US" sz="2000" dirty="0" err="1" smtClean="0">
                <a:latin typeface="Arial" pitchFamily="34" charset="0"/>
                <a:cs typeface="Arial" pitchFamily="34" charset="0"/>
              </a:rPr>
              <a:t>,j,z</a:t>
            </a:r>
            <a:r>
              <a:rPr lang="en-US" sz="2000" dirty="0" smtClean="0">
                <a:latin typeface="Arial" pitchFamily="34" charset="0"/>
                <a:cs typeface="Arial" pitchFamily="34" charset="0"/>
              </a:rPr>
              <a:t>) </a:t>
            </a:r>
            <a:r>
              <a:rPr lang="en-US" sz="2000" dirty="0">
                <a:latin typeface="Arial" pitchFamily="34" charset="0"/>
                <a:cs typeface="Arial" pitchFamily="34" charset="0"/>
              </a:rPr>
              <a:t>is the term used to describe the occasional overproduction of wind power. </a:t>
            </a:r>
            <a:endParaRPr lang="en-US" sz="2000" dirty="0" smtClean="0">
              <a:latin typeface="Arial" pitchFamily="34" charset="0"/>
              <a:cs typeface="Arial" pitchFamily="34" charset="0"/>
            </a:endParaRPr>
          </a:p>
          <a:p>
            <a:pPr algn="just"/>
            <a:r>
              <a:rPr lang="en-US" sz="2000" dirty="0" smtClean="0">
                <a:latin typeface="Arial" pitchFamily="34" charset="0"/>
                <a:cs typeface="Arial" pitchFamily="34" charset="0"/>
              </a:rPr>
              <a:t>The </a:t>
            </a:r>
            <a:r>
              <a:rPr lang="en-US" sz="2000" dirty="0">
                <a:latin typeface="Arial" pitchFamily="34" charset="0"/>
                <a:cs typeface="Arial" pitchFamily="34" charset="0"/>
              </a:rPr>
              <a:t>overestimated and underestimated cost functions are shown </a:t>
            </a:r>
            <a:r>
              <a:rPr lang="en-US" sz="2000" dirty="0" smtClean="0">
                <a:latin typeface="Arial" pitchFamily="34" charset="0"/>
                <a:cs typeface="Arial" pitchFamily="34" charset="0"/>
              </a:rPr>
              <a:t>in eqns.5 and 6, respectively[4].  </a:t>
            </a:r>
            <a:endParaRPr lang="en-US" sz="2000" dirty="0">
              <a:latin typeface="Arial" pitchFamily="34" charset="0"/>
              <a:cs typeface="Arial" pitchFamily="34" charset="0"/>
            </a:endParaRPr>
          </a:p>
          <a:p>
            <a:pPr marL="0" indent="0">
              <a:buNone/>
            </a:pPr>
            <a:r>
              <a:rPr lang="en-US" sz="2000" dirty="0" smtClean="0">
                <a:latin typeface="Arial" pitchFamily="34" charset="0"/>
                <a:cs typeface="Arial" pitchFamily="34" charset="0"/>
              </a:rPr>
              <a:t>                                                                                                                                            eqn.(5)</a:t>
            </a:r>
          </a:p>
          <a:p>
            <a:pPr marL="0" indent="0">
              <a:buNone/>
            </a:pPr>
            <a:endParaRPr lang="en-US" dirty="0"/>
          </a:p>
          <a:p>
            <a:pPr marL="0" indent="0">
              <a:buNone/>
            </a:pPr>
            <a:endParaRPr lang="en-US" dirty="0" smtClean="0"/>
          </a:p>
          <a:p>
            <a:pPr marL="0" indent="0">
              <a:buNone/>
            </a:pPr>
            <a:endParaRPr lang="en-US" dirty="0"/>
          </a:p>
          <a:p>
            <a:pPr marL="0" indent="0">
              <a:buNone/>
            </a:pPr>
            <a:r>
              <a:rPr lang="en-US" sz="2000" dirty="0" smtClean="0">
                <a:latin typeface="Arial" pitchFamily="34" charset="0"/>
                <a:cs typeface="Arial" pitchFamily="34" charset="0"/>
              </a:rPr>
              <a:t>                                                                                                                                             eqn.(6)</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22</a:t>
            </a:fld>
            <a:endParaRPr lang="en-US"/>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8"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9" name="Object 8"/>
          <p:cNvGraphicFramePr>
            <a:graphicFrameLocks noChangeAspect="1"/>
          </p:cNvGraphicFramePr>
          <p:nvPr>
            <p:extLst>
              <p:ext uri="{D42A27DB-BD31-4B8C-83A1-F6EECF244321}">
                <p14:modId xmlns:p14="http://schemas.microsoft.com/office/powerpoint/2010/main" val="944333302"/>
              </p:ext>
            </p:extLst>
          </p:nvPr>
        </p:nvGraphicFramePr>
        <p:xfrm>
          <a:off x="780888" y="4392831"/>
          <a:ext cx="8065399" cy="1977778"/>
        </p:xfrm>
        <a:graphic>
          <a:graphicData uri="http://schemas.openxmlformats.org/presentationml/2006/ole">
            <mc:AlternateContent xmlns:mc="http://schemas.openxmlformats.org/markup-compatibility/2006">
              <mc:Choice xmlns:v="urn:schemas-microsoft-com:vml" Requires="v">
                <p:oleObj spid="_x0000_s233545" name="Equation" r:id="rId3" imgW="4965700" imgH="1435100" progId="Equation.3">
                  <p:embed/>
                </p:oleObj>
              </mc:Choice>
              <mc:Fallback>
                <p:oleObj name="Equation" r:id="rId3" imgW="4965700" imgH="1435100" progId="Equation.3">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0888" y="4392831"/>
                        <a:ext cx="8065399" cy="1977778"/>
                      </a:xfrm>
                      <a:prstGeom prst="rect">
                        <a:avLst/>
                      </a:prstGeom>
                      <a:noFill/>
                    </p:spPr>
                  </p:pic>
                </p:oleObj>
              </mc:Fallback>
            </mc:AlternateContent>
          </a:graphicData>
        </a:graphic>
      </p:graphicFrame>
      <p:graphicFrame>
        <p:nvGraphicFramePr>
          <p:cNvPr id="10" name="Object 9"/>
          <p:cNvGraphicFramePr>
            <a:graphicFrameLocks noChangeAspect="1"/>
          </p:cNvGraphicFramePr>
          <p:nvPr>
            <p:extLst>
              <p:ext uri="{D42A27DB-BD31-4B8C-83A1-F6EECF244321}">
                <p14:modId xmlns:p14="http://schemas.microsoft.com/office/powerpoint/2010/main" val="776090438"/>
              </p:ext>
            </p:extLst>
          </p:nvPr>
        </p:nvGraphicFramePr>
        <p:xfrm>
          <a:off x="691117" y="2411069"/>
          <a:ext cx="8654902" cy="1962388"/>
        </p:xfrm>
        <a:graphic>
          <a:graphicData uri="http://schemas.openxmlformats.org/presentationml/2006/ole">
            <mc:AlternateContent xmlns:mc="http://schemas.openxmlformats.org/markup-compatibility/2006">
              <mc:Choice xmlns:v="urn:schemas-microsoft-com:vml" Requires="v">
                <p:oleObj spid="_x0000_s233546" name="Equation" r:id="rId5" imgW="4965480" imgH="1422360" progId="Equation.3">
                  <p:embed/>
                </p:oleObj>
              </mc:Choice>
              <mc:Fallback>
                <p:oleObj name="Equation" r:id="rId5" imgW="4965480" imgH="1422360" progId="Equation.3">
                  <p:embed/>
                  <p:pic>
                    <p:nvPicPr>
                      <p:cNvPr id="0" name="Object 6"/>
                      <p:cNvPicPr>
                        <a:picLocks noChangeAspect="1" noChangeArrowheads="1"/>
                      </p:cNvPicPr>
                      <p:nvPr/>
                    </p:nvPicPr>
                    <p:blipFill>
                      <a:blip r:embed="rId6"/>
                      <a:srcRect/>
                      <a:stretch>
                        <a:fillRect/>
                      </a:stretch>
                    </p:blipFill>
                    <p:spPr bwMode="auto">
                      <a:xfrm>
                        <a:off x="691117" y="2411069"/>
                        <a:ext cx="8654902" cy="1962388"/>
                      </a:xfrm>
                      <a:prstGeom prst="rect">
                        <a:avLst/>
                      </a:prstGeom>
                      <a:noFill/>
                      <a:ln>
                        <a:noFill/>
                      </a:ln>
                    </p:spPr>
                  </p:pic>
                </p:oleObj>
              </mc:Fallback>
            </mc:AlternateContent>
          </a:graphicData>
        </a:graphic>
      </p:graphicFrame>
      <p:sp>
        <p:nvSpPr>
          <p:cNvPr id="11" name="Title 1"/>
          <p:cNvSpPr>
            <a:spLocks noGrp="1"/>
          </p:cNvSpPr>
          <p:nvPr>
            <p:ph type="title"/>
          </p:nvPr>
        </p:nvSpPr>
        <p:spPr>
          <a:xfrm>
            <a:off x="499729" y="205636"/>
            <a:ext cx="11323675" cy="740662"/>
          </a:xfrm>
        </p:spPr>
        <p:txBody>
          <a:bodyPr>
            <a:normAutofit/>
          </a:bodyPr>
          <a:lstStyle/>
          <a:p>
            <a:pPr algn="ctr"/>
            <a:r>
              <a:rPr lang="en-US" sz="3000" b="1" dirty="0" smtClean="0">
                <a:latin typeface="Arial" pitchFamily="34" charset="0"/>
                <a:cs typeface="Arial" pitchFamily="34" charset="0"/>
              </a:rPr>
              <a:t>Modeling of wind power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404471037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 y="786809"/>
            <a:ext cx="12192000" cy="5896795"/>
          </a:xfrm>
        </p:spPr>
        <p:txBody>
          <a:bodyPr>
            <a:normAutofit/>
          </a:bodyPr>
          <a:lstStyle/>
          <a:p>
            <a:pPr marL="0" marR="0" algn="just">
              <a:lnSpc>
                <a:spcPct val="150000"/>
              </a:lnSpc>
              <a:spcBef>
                <a:spcPts val="0"/>
              </a:spcBef>
              <a:spcAft>
                <a:spcPts val="1000"/>
              </a:spcAft>
            </a:pPr>
            <a:r>
              <a:rPr lang="en-US" sz="2000" dirty="0">
                <a:latin typeface="Arial"/>
                <a:ea typeface="Calibri"/>
                <a:cs typeface="Times New Roman"/>
              </a:rPr>
              <a:t>Where, </a:t>
            </a:r>
            <a:r>
              <a:rPr lang="en-US" sz="2000" dirty="0" err="1">
                <a:latin typeface="Arial"/>
                <a:ea typeface="Calibri"/>
                <a:cs typeface="Times New Roman"/>
              </a:rPr>
              <a:t>V</a:t>
            </a:r>
            <a:r>
              <a:rPr lang="en-US" sz="2000" baseline="-25000" dirty="0" err="1">
                <a:latin typeface="Arial"/>
                <a:ea typeface="Calibri"/>
                <a:cs typeface="Times New Roman"/>
              </a:rPr>
              <a:t>lin,j</a:t>
            </a:r>
            <a:r>
              <a:rPr lang="en-US" sz="2000" dirty="0">
                <a:latin typeface="Arial"/>
                <a:ea typeface="Calibri"/>
                <a:cs typeface="Times New Roman"/>
              </a:rPr>
              <a:t>, </a:t>
            </a:r>
            <a:r>
              <a:rPr lang="en-US" sz="2000" dirty="0" err="1">
                <a:latin typeface="Arial"/>
                <a:ea typeface="Calibri"/>
                <a:cs typeface="Times New Roman"/>
              </a:rPr>
              <a:t>V</a:t>
            </a:r>
            <a:r>
              <a:rPr lang="en-US" sz="2000" baseline="-25000" dirty="0" err="1">
                <a:latin typeface="Arial"/>
                <a:ea typeface="Calibri"/>
                <a:cs typeface="Times New Roman"/>
              </a:rPr>
              <a:t>lout,j</a:t>
            </a:r>
            <a:r>
              <a:rPr lang="en-US" sz="2000" baseline="-25000" dirty="0">
                <a:latin typeface="Arial"/>
                <a:ea typeface="Calibri"/>
                <a:cs typeface="Times New Roman"/>
              </a:rPr>
              <a:t> </a:t>
            </a:r>
            <a:r>
              <a:rPr lang="en-US" sz="2000" dirty="0">
                <a:latin typeface="Arial"/>
                <a:ea typeface="Calibri"/>
                <a:cs typeface="Times New Roman"/>
              </a:rPr>
              <a:t>and </a:t>
            </a:r>
            <a:r>
              <a:rPr lang="en-US" sz="2000" dirty="0" err="1">
                <a:latin typeface="Arial"/>
                <a:ea typeface="Calibri"/>
                <a:cs typeface="Times New Roman"/>
              </a:rPr>
              <a:t>V</a:t>
            </a:r>
            <a:r>
              <a:rPr lang="en-US" sz="2000" baseline="-25000" dirty="0" err="1">
                <a:latin typeface="Arial"/>
                <a:ea typeface="Calibri"/>
                <a:cs typeface="Times New Roman"/>
              </a:rPr>
              <a:t>lr</a:t>
            </a:r>
            <a:r>
              <a:rPr lang="en-US" sz="2000" baseline="-25000" dirty="0">
                <a:latin typeface="Arial"/>
                <a:ea typeface="Calibri"/>
                <a:cs typeface="Times New Roman"/>
              </a:rPr>
              <a:t>, j </a:t>
            </a:r>
            <a:r>
              <a:rPr lang="en-US" sz="2000" dirty="0">
                <a:latin typeface="Arial"/>
                <a:ea typeface="Calibri"/>
                <a:cs typeface="Times New Roman"/>
              </a:rPr>
              <a:t>represents the cut-in,  cut-off  and rated speeds of wind, </a:t>
            </a:r>
            <a:r>
              <a:rPr lang="en-US" sz="2000" dirty="0" err="1">
                <a:latin typeface="Arial"/>
                <a:ea typeface="Calibri"/>
                <a:cs typeface="Times New Roman"/>
              </a:rPr>
              <a:t>w</a:t>
            </a:r>
            <a:r>
              <a:rPr lang="en-US" sz="2000" baseline="-25000" dirty="0" err="1">
                <a:latin typeface="Arial"/>
                <a:ea typeface="Calibri"/>
                <a:cs typeface="Times New Roman"/>
              </a:rPr>
              <a:t>r.j</a:t>
            </a:r>
            <a:r>
              <a:rPr lang="en-US" sz="2000" baseline="-25000" dirty="0">
                <a:latin typeface="Arial"/>
                <a:ea typeface="Calibri"/>
                <a:cs typeface="Times New Roman"/>
              </a:rPr>
              <a:t> </a:t>
            </a:r>
            <a:r>
              <a:rPr lang="en-US" sz="2000" dirty="0">
                <a:latin typeface="Arial"/>
                <a:ea typeface="Calibri"/>
                <a:cs typeface="Times New Roman"/>
              </a:rPr>
              <a:t>and </a:t>
            </a:r>
            <a:r>
              <a:rPr lang="en-US" sz="2000" dirty="0" err="1">
                <a:latin typeface="Arial"/>
                <a:ea typeface="Calibri"/>
                <a:cs typeface="Times New Roman"/>
              </a:rPr>
              <a:t>w</a:t>
            </a:r>
            <a:r>
              <a:rPr lang="en-US" sz="2000" baseline="-25000" dirty="0" err="1">
                <a:latin typeface="Arial"/>
                <a:ea typeface="Calibri"/>
                <a:cs typeface="Times New Roman"/>
              </a:rPr>
              <a:t>j,Z</a:t>
            </a:r>
            <a:r>
              <a:rPr lang="en-US" sz="2000" baseline="-25000" dirty="0">
                <a:latin typeface="Arial"/>
                <a:ea typeface="Calibri"/>
                <a:cs typeface="Times New Roman"/>
              </a:rPr>
              <a:t> </a:t>
            </a:r>
            <a:r>
              <a:rPr lang="en-US" sz="2000" dirty="0">
                <a:latin typeface="Arial"/>
                <a:ea typeface="Calibri"/>
                <a:cs typeface="Times New Roman"/>
              </a:rPr>
              <a:t>are rated and generated power of wind, and </a:t>
            </a:r>
            <a:r>
              <a:rPr lang="en-US" sz="2000" dirty="0" err="1">
                <a:latin typeface="Arial"/>
                <a:ea typeface="Calibri"/>
                <a:cs typeface="Times New Roman"/>
              </a:rPr>
              <a:t>K</a:t>
            </a:r>
            <a:r>
              <a:rPr lang="en-US" sz="2000" baseline="-25000" dirty="0" err="1">
                <a:latin typeface="Arial"/>
                <a:ea typeface="Calibri"/>
                <a:cs typeface="Times New Roman"/>
              </a:rPr>
              <a:t>fj</a:t>
            </a:r>
            <a:r>
              <a:rPr lang="en-US" sz="2000" dirty="0">
                <a:latin typeface="Arial"/>
                <a:ea typeface="Calibri"/>
                <a:cs typeface="Times New Roman"/>
              </a:rPr>
              <a:t> &amp;</a:t>
            </a:r>
            <a:r>
              <a:rPr lang="en-US" sz="2000" dirty="0" err="1">
                <a:latin typeface="Arial"/>
                <a:ea typeface="Calibri"/>
                <a:cs typeface="Times New Roman"/>
              </a:rPr>
              <a:t>K</a:t>
            </a:r>
            <a:r>
              <a:rPr lang="en-US" sz="2000" baseline="-25000" dirty="0" err="1">
                <a:latin typeface="Arial"/>
                <a:ea typeface="Calibri"/>
                <a:cs typeface="Times New Roman"/>
              </a:rPr>
              <a:t>hj</a:t>
            </a:r>
            <a:r>
              <a:rPr lang="en-US" sz="2000" dirty="0">
                <a:latin typeface="Arial"/>
                <a:ea typeface="Calibri"/>
                <a:cs typeface="Times New Roman"/>
              </a:rPr>
              <a:t> are the scale factor and shape factor, respectively. </a:t>
            </a:r>
            <a:endParaRPr lang="en-US" sz="2000" dirty="0" smtClean="0">
              <a:latin typeface="Arial"/>
              <a:ea typeface="Calibri"/>
              <a:cs typeface="Times New Roman"/>
            </a:endParaRPr>
          </a:p>
          <a:p>
            <a:pPr marL="0" marR="0" algn="just">
              <a:lnSpc>
                <a:spcPct val="150000"/>
              </a:lnSpc>
              <a:spcBef>
                <a:spcPts val="0"/>
              </a:spcBef>
              <a:spcAft>
                <a:spcPts val="1000"/>
              </a:spcAft>
            </a:pPr>
            <a:r>
              <a:rPr lang="en-US" sz="2000" dirty="0">
                <a:latin typeface="Arial" pitchFamily="34" charset="0"/>
                <a:ea typeface="Calibri"/>
                <a:cs typeface="Arial" pitchFamily="34" charset="0"/>
              </a:rPr>
              <a:t>Since the generated power should feed the demand, the power feed or purchased from the wind the satisfy the demand is given by </a:t>
            </a:r>
            <a:r>
              <a:rPr lang="en-US" sz="2000" dirty="0" smtClean="0">
                <a:latin typeface="Arial" pitchFamily="34" charset="0"/>
                <a:ea typeface="Calibri"/>
                <a:cs typeface="Arial" pitchFamily="34" charset="0"/>
              </a:rPr>
              <a:t>;</a:t>
            </a:r>
          </a:p>
          <a:p>
            <a:pPr marL="0" marR="0" indent="0" algn="just">
              <a:lnSpc>
                <a:spcPct val="150000"/>
              </a:lnSpc>
              <a:spcBef>
                <a:spcPts val="0"/>
              </a:spcBef>
              <a:spcAft>
                <a:spcPts val="1000"/>
              </a:spcAft>
              <a:buNone/>
            </a:pPr>
            <a:r>
              <a:rPr lang="en-US" sz="2000" dirty="0">
                <a:latin typeface="Arial" pitchFamily="34" charset="0"/>
                <a:ea typeface="Calibri"/>
                <a:cs typeface="Arial" pitchFamily="34" charset="0"/>
              </a:rPr>
              <a:t> </a:t>
            </a:r>
            <a:r>
              <a:rPr lang="en-US" sz="2000" dirty="0" smtClean="0">
                <a:latin typeface="Arial" pitchFamily="34" charset="0"/>
                <a:ea typeface="Calibri"/>
                <a:cs typeface="Arial" pitchFamily="34" charset="0"/>
              </a:rPr>
              <a:t>                                                                                                                             eqn.(7)</a:t>
            </a:r>
          </a:p>
          <a:p>
            <a:pPr marL="0" algn="just">
              <a:lnSpc>
                <a:spcPct val="150000"/>
              </a:lnSpc>
              <a:spcBef>
                <a:spcPts val="0"/>
              </a:spcBef>
              <a:spcAft>
                <a:spcPts val="1000"/>
              </a:spcAft>
            </a:pPr>
            <a:r>
              <a:rPr lang="en-US" sz="2000" dirty="0">
                <a:latin typeface="Arial" pitchFamily="34" charset="0"/>
                <a:cs typeface="Arial" pitchFamily="34" charset="0"/>
              </a:rPr>
              <a:t>Where , </a:t>
            </a:r>
            <a:r>
              <a:rPr lang="en-US" sz="2000" dirty="0" err="1">
                <a:latin typeface="Arial" pitchFamily="34" charset="0"/>
                <a:cs typeface="Arial" pitchFamily="34" charset="0"/>
              </a:rPr>
              <a:t>W</a:t>
            </a:r>
            <a:r>
              <a:rPr lang="en-US" sz="2000" baseline="-25000" dirty="0" err="1">
                <a:latin typeface="Arial" pitchFamily="34" charset="0"/>
                <a:cs typeface="Arial" pitchFamily="34" charset="0"/>
              </a:rPr>
              <a:t>Cdir</a:t>
            </a:r>
            <a:r>
              <a:rPr lang="en-US" sz="2000" baseline="-25000" dirty="0">
                <a:latin typeface="Arial" pitchFamily="34" charset="0"/>
                <a:cs typeface="Arial" pitchFamily="34" charset="0"/>
              </a:rPr>
              <a:t> </a:t>
            </a:r>
            <a:r>
              <a:rPr lang="en-US" sz="2000" baseline="-25000" dirty="0" err="1">
                <a:latin typeface="Arial" pitchFamily="34" charset="0"/>
                <a:cs typeface="Arial" pitchFamily="34" charset="0"/>
              </a:rPr>
              <a:t>j,Z</a:t>
            </a:r>
            <a:r>
              <a:rPr lang="en-US" sz="2000" baseline="-25000" dirty="0">
                <a:latin typeface="Arial" pitchFamily="34" charset="0"/>
                <a:cs typeface="Arial" pitchFamily="34" charset="0"/>
              </a:rPr>
              <a:t> </a:t>
            </a:r>
            <a:r>
              <a:rPr lang="en-US" sz="2000" dirty="0">
                <a:latin typeface="Arial" pitchFamily="34" charset="0"/>
                <a:cs typeface="Arial" pitchFamily="34" charset="0"/>
              </a:rPr>
              <a:t>and </a:t>
            </a:r>
            <a:r>
              <a:rPr lang="en-US" sz="2000" dirty="0" err="1">
                <a:latin typeface="Arial" pitchFamily="34" charset="0"/>
                <a:cs typeface="Arial" pitchFamily="34" charset="0"/>
              </a:rPr>
              <a:t>g</a:t>
            </a:r>
            <a:r>
              <a:rPr lang="en-US" sz="2000" baseline="-25000" dirty="0" err="1">
                <a:latin typeface="Arial" pitchFamily="34" charset="0"/>
                <a:cs typeface="Arial" pitchFamily="34" charset="0"/>
              </a:rPr>
              <a:t>j</a:t>
            </a:r>
            <a:r>
              <a:rPr lang="en-US" sz="2000" dirty="0">
                <a:latin typeface="Arial" pitchFamily="34" charset="0"/>
                <a:cs typeface="Arial" pitchFamily="34" charset="0"/>
              </a:rPr>
              <a:t> are the direct  cost and cost coefficient of </a:t>
            </a:r>
            <a:r>
              <a:rPr lang="en-US" sz="2000" dirty="0" err="1">
                <a:latin typeface="Arial" pitchFamily="34" charset="0"/>
                <a:cs typeface="Arial" pitchFamily="34" charset="0"/>
              </a:rPr>
              <a:t>j</a:t>
            </a:r>
            <a:r>
              <a:rPr lang="en-US" sz="2000" baseline="30000" dirty="0" err="1">
                <a:latin typeface="Arial" pitchFamily="34" charset="0"/>
                <a:cs typeface="Arial" pitchFamily="34" charset="0"/>
              </a:rPr>
              <a:t>th</a:t>
            </a:r>
            <a:r>
              <a:rPr lang="en-US" sz="2000" dirty="0">
                <a:latin typeface="Arial" pitchFamily="34" charset="0"/>
                <a:cs typeface="Arial" pitchFamily="34" charset="0"/>
              </a:rPr>
              <a:t> wind generators </a:t>
            </a:r>
            <a:endParaRPr lang="en-US" sz="2000" dirty="0" smtClean="0">
              <a:latin typeface="Arial" pitchFamily="34" charset="0"/>
              <a:cs typeface="Arial" pitchFamily="34" charset="0"/>
            </a:endParaRPr>
          </a:p>
          <a:p>
            <a:pPr marL="0" algn="just">
              <a:lnSpc>
                <a:spcPct val="150000"/>
              </a:lnSpc>
              <a:spcBef>
                <a:spcPts val="0"/>
              </a:spcBef>
              <a:spcAft>
                <a:spcPts val="1000"/>
              </a:spcAft>
            </a:pPr>
            <a:r>
              <a:rPr lang="en-US" sz="2000" dirty="0" smtClean="0">
                <a:latin typeface="Arial" pitchFamily="34" charset="0"/>
                <a:cs typeface="Arial" pitchFamily="34" charset="0"/>
              </a:rPr>
              <a:t>Then, the total cost function of Wind generator is given by:</a:t>
            </a:r>
          </a:p>
          <a:p>
            <a:pPr marL="0" indent="0" algn="just">
              <a:lnSpc>
                <a:spcPct val="150000"/>
              </a:lnSpc>
              <a:spcBef>
                <a:spcPts val="0"/>
              </a:spcBef>
              <a:spcAft>
                <a:spcPts val="1000"/>
              </a:spcAft>
              <a:buNone/>
            </a:pPr>
            <a:r>
              <a:rPr lang="en-US" sz="2000" dirty="0">
                <a:latin typeface="Arial" pitchFamily="34" charset="0"/>
                <a:cs typeface="Arial" pitchFamily="34" charset="0"/>
              </a:rPr>
              <a:t> </a:t>
            </a:r>
            <a:r>
              <a:rPr lang="en-US" sz="2000" dirty="0" smtClean="0">
                <a:latin typeface="Arial" pitchFamily="34" charset="0"/>
                <a:cs typeface="Arial" pitchFamily="34" charset="0"/>
              </a:rPr>
              <a:t>                                                                                                                                eqn.(8)</a:t>
            </a:r>
            <a:endParaRPr lang="en-US" sz="2000" dirty="0">
              <a:latin typeface="Arial" pitchFamily="34" charset="0"/>
              <a:cs typeface="Arial" pitchFamily="34" charset="0"/>
            </a:endParaRPr>
          </a:p>
          <a:p>
            <a:pPr marL="0" marR="0" indent="0" algn="just">
              <a:lnSpc>
                <a:spcPct val="150000"/>
              </a:lnSpc>
              <a:spcBef>
                <a:spcPts val="0"/>
              </a:spcBef>
              <a:spcAft>
                <a:spcPts val="1000"/>
              </a:spcAft>
              <a:buNone/>
            </a:pPr>
            <a:r>
              <a:rPr lang="en-US" sz="2000" dirty="0">
                <a:latin typeface="Arial" pitchFamily="34" charset="0"/>
                <a:ea typeface="Calibri"/>
                <a:cs typeface="Arial" pitchFamily="34" charset="0"/>
              </a:rPr>
              <a:t> </a:t>
            </a:r>
            <a:endParaRPr lang="en-US" sz="2000" dirty="0">
              <a:effectLst/>
              <a:latin typeface="Arial" pitchFamily="34" charset="0"/>
              <a:ea typeface="Calibri"/>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23</a:t>
            </a:fld>
            <a:endParaRPr lang="en-US"/>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1577892093"/>
              </p:ext>
            </p:extLst>
          </p:nvPr>
        </p:nvGraphicFramePr>
        <p:xfrm>
          <a:off x="2524848" y="2892056"/>
          <a:ext cx="3106645" cy="485041"/>
        </p:xfrm>
        <a:graphic>
          <a:graphicData uri="http://schemas.openxmlformats.org/presentationml/2006/ole">
            <mc:AlternateContent xmlns:mc="http://schemas.openxmlformats.org/markup-compatibility/2006">
              <mc:Choice xmlns:v="urn:schemas-microsoft-com:vml" Requires="v">
                <p:oleObj spid="_x0000_s234566" name="Equation" r:id="rId3" imgW="1155700" imgH="241300" progId="Equation.3">
                  <p:embed/>
                </p:oleObj>
              </mc:Choice>
              <mc:Fallback>
                <p:oleObj name="Equation" r:id="rId3" imgW="1155700" imgH="2413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24848" y="2892056"/>
                        <a:ext cx="3106645" cy="485041"/>
                      </a:xfrm>
                      <a:prstGeom prst="rect">
                        <a:avLst/>
                      </a:prstGeom>
                      <a:noFill/>
                    </p:spPr>
                  </p:pic>
                </p:oleObj>
              </mc:Fallback>
            </mc:AlternateContent>
          </a:graphicData>
        </a:graphic>
      </p:graphicFrame>
      <p:sp>
        <p:nvSpPr>
          <p:cNvPr id="8"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9" name="Object 8"/>
          <p:cNvGraphicFramePr>
            <a:graphicFrameLocks noChangeAspect="1"/>
          </p:cNvGraphicFramePr>
          <p:nvPr>
            <p:extLst>
              <p:ext uri="{D42A27DB-BD31-4B8C-83A1-F6EECF244321}">
                <p14:modId xmlns:p14="http://schemas.microsoft.com/office/powerpoint/2010/main" val="1862665492"/>
              </p:ext>
            </p:extLst>
          </p:nvPr>
        </p:nvGraphicFramePr>
        <p:xfrm>
          <a:off x="1773273" y="4710397"/>
          <a:ext cx="5116626" cy="879420"/>
        </p:xfrm>
        <a:graphic>
          <a:graphicData uri="http://schemas.openxmlformats.org/presentationml/2006/ole">
            <mc:AlternateContent xmlns:mc="http://schemas.openxmlformats.org/markup-compatibility/2006">
              <mc:Choice xmlns:v="urn:schemas-microsoft-com:vml" Requires="v">
                <p:oleObj spid="_x0000_s234567" name="Equation" r:id="rId5" imgW="2679480" imgH="457200" progId="Equation.3">
                  <p:embed/>
                </p:oleObj>
              </mc:Choice>
              <mc:Fallback>
                <p:oleObj name="Equation" r:id="rId5" imgW="2679480" imgH="457200" progId="Equation.3">
                  <p:embed/>
                  <p:pic>
                    <p:nvPicPr>
                      <p:cNvPr id="0" name="Object 4"/>
                      <p:cNvPicPr>
                        <a:picLocks noChangeAspect="1" noChangeArrowheads="1"/>
                      </p:cNvPicPr>
                      <p:nvPr/>
                    </p:nvPicPr>
                    <p:blipFill>
                      <a:blip r:embed="rId6"/>
                      <a:srcRect/>
                      <a:stretch>
                        <a:fillRect/>
                      </a:stretch>
                    </p:blipFill>
                    <p:spPr bwMode="auto">
                      <a:xfrm>
                        <a:off x="1773273" y="4710397"/>
                        <a:ext cx="5116626" cy="879420"/>
                      </a:xfrm>
                      <a:prstGeom prst="rect">
                        <a:avLst/>
                      </a:prstGeom>
                      <a:noFill/>
                    </p:spPr>
                  </p:pic>
                </p:oleObj>
              </mc:Fallback>
            </mc:AlternateContent>
          </a:graphicData>
        </a:graphic>
      </p:graphicFrame>
      <p:sp>
        <p:nvSpPr>
          <p:cNvPr id="10" name="Title 1"/>
          <p:cNvSpPr>
            <a:spLocks noGrp="1"/>
          </p:cNvSpPr>
          <p:nvPr>
            <p:ph type="title"/>
          </p:nvPr>
        </p:nvSpPr>
        <p:spPr>
          <a:xfrm>
            <a:off x="499729" y="205636"/>
            <a:ext cx="11323675" cy="740662"/>
          </a:xfrm>
        </p:spPr>
        <p:txBody>
          <a:bodyPr>
            <a:normAutofit/>
          </a:bodyPr>
          <a:lstStyle/>
          <a:p>
            <a:pPr algn="ctr"/>
            <a:r>
              <a:rPr lang="en-US" sz="3000" b="1" dirty="0" smtClean="0">
                <a:latin typeface="Arial" pitchFamily="34" charset="0"/>
                <a:cs typeface="Arial" pitchFamily="34" charset="0"/>
              </a:rPr>
              <a:t>Modeling of wind power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55490805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7953" y="365126"/>
            <a:ext cx="10715849" cy="528010"/>
          </a:xfrm>
        </p:spPr>
        <p:txBody>
          <a:bodyPr>
            <a:normAutofit/>
          </a:bodyPr>
          <a:lstStyle/>
          <a:p>
            <a:r>
              <a:rPr lang="en-US" sz="3000" b="1" dirty="0" smtClean="0">
                <a:latin typeface="Arial" pitchFamily="34" charset="0"/>
                <a:cs typeface="Arial" pitchFamily="34" charset="0"/>
              </a:rPr>
              <a:t>4.2 Mathematical Formulation for PV-System</a:t>
            </a:r>
            <a:endParaRPr lang="en-US" sz="3000" b="1" dirty="0">
              <a:latin typeface="Arial" pitchFamily="34" charset="0"/>
              <a:cs typeface="Arial" pitchFamily="34" charset="0"/>
            </a:endParaRPr>
          </a:p>
        </p:txBody>
      </p:sp>
      <p:sp>
        <p:nvSpPr>
          <p:cNvPr id="3" name="Content Placeholder 2"/>
          <p:cNvSpPr>
            <a:spLocks noGrp="1"/>
          </p:cNvSpPr>
          <p:nvPr>
            <p:ph idx="1"/>
          </p:nvPr>
        </p:nvSpPr>
        <p:spPr>
          <a:xfrm>
            <a:off x="0" y="1041990"/>
            <a:ext cx="12036055" cy="5816009"/>
          </a:xfrm>
        </p:spPr>
        <p:txBody>
          <a:bodyPr>
            <a:normAutofit/>
          </a:bodyPr>
          <a:lstStyle/>
          <a:p>
            <a:pPr algn="just">
              <a:lnSpc>
                <a:spcPct val="150000"/>
              </a:lnSpc>
            </a:pPr>
            <a:r>
              <a:rPr lang="en-US" sz="2000" dirty="0" smtClean="0">
                <a:latin typeface="Arial" pitchFamily="34" charset="0"/>
                <a:cs typeface="Arial" pitchFamily="34" charset="0"/>
              </a:rPr>
              <a:t>Solar power is created by </a:t>
            </a:r>
            <a:r>
              <a:rPr lang="en-US" sz="2000" dirty="0">
                <a:latin typeface="Arial" pitchFamily="34" charset="0"/>
                <a:cs typeface="Arial" pitchFamily="34" charset="0"/>
              </a:rPr>
              <a:t>converting the solar radiation, directly or diffusely, through the atmosphere to electrical </a:t>
            </a:r>
            <a:r>
              <a:rPr lang="en-US" sz="2000" dirty="0" smtClean="0">
                <a:latin typeface="Arial" pitchFamily="34" charset="0"/>
                <a:cs typeface="Arial" pitchFamily="34" charset="0"/>
              </a:rPr>
              <a:t>energy[5].</a:t>
            </a:r>
          </a:p>
          <a:p>
            <a:pPr algn="just">
              <a:lnSpc>
                <a:spcPct val="150000"/>
              </a:lnSpc>
            </a:pPr>
            <a:r>
              <a:rPr lang="en-US" sz="2000" dirty="0" smtClean="0">
                <a:latin typeface="Arial" pitchFamily="34" charset="0"/>
                <a:cs typeface="Arial" pitchFamily="34" charset="0"/>
              </a:rPr>
              <a:t> </a:t>
            </a:r>
            <a:r>
              <a:rPr lang="en-US" sz="2000" dirty="0">
                <a:latin typeface="Arial" pitchFamily="34" charset="0"/>
                <a:cs typeface="Arial" pitchFamily="34" charset="0"/>
              </a:rPr>
              <a:t>The </a:t>
            </a:r>
            <a:r>
              <a:rPr lang="en-US" sz="2000" dirty="0" smtClean="0">
                <a:latin typeface="Arial" pitchFamily="34" charset="0"/>
                <a:cs typeface="Arial" pitchFamily="34" charset="0"/>
              </a:rPr>
              <a:t>power </a:t>
            </a:r>
            <a:r>
              <a:rPr lang="en-US" sz="2000" dirty="0">
                <a:latin typeface="Arial" pitchFamily="34" charset="0"/>
                <a:cs typeface="Arial" pitchFamily="34" charset="0"/>
              </a:rPr>
              <a:t>generated from solar plants is </a:t>
            </a:r>
            <a:r>
              <a:rPr lang="en-US" sz="2000" dirty="0" smtClean="0">
                <a:latin typeface="Arial" pitchFamily="34" charset="0"/>
                <a:cs typeface="Arial" pitchFamily="34" charset="0"/>
              </a:rPr>
              <a:t>determined using ;</a:t>
            </a:r>
          </a:p>
          <a:p>
            <a:pPr marL="0" indent="0" algn="just">
              <a:buNone/>
            </a:pPr>
            <a:r>
              <a:rPr lang="en-US" sz="2000" dirty="0" smtClean="0">
                <a:latin typeface="Arial" pitchFamily="34" charset="0"/>
                <a:cs typeface="Arial" pitchFamily="34" charset="0"/>
              </a:rPr>
              <a:t>                                                                                                                          eqn.(9)</a:t>
            </a:r>
          </a:p>
          <a:p>
            <a:pPr algn="just">
              <a:lnSpc>
                <a:spcPct val="150000"/>
              </a:lnSpc>
            </a:pPr>
            <a:r>
              <a:rPr lang="en-US" sz="2000" dirty="0">
                <a:latin typeface="Arial" pitchFamily="34" charset="0"/>
                <a:cs typeface="Arial" pitchFamily="34" charset="0"/>
              </a:rPr>
              <a:t>Where, P</a:t>
            </a:r>
            <a:r>
              <a:rPr lang="en-US" sz="2000" baseline="-25000" dirty="0">
                <a:latin typeface="Arial" pitchFamily="34" charset="0"/>
                <a:cs typeface="Arial" pitchFamily="34" charset="0"/>
              </a:rPr>
              <a:t>rated</a:t>
            </a:r>
            <a:r>
              <a:rPr lang="en-US" sz="2000" dirty="0">
                <a:latin typeface="Arial" pitchFamily="34" charset="0"/>
                <a:cs typeface="Arial" pitchFamily="34" charset="0"/>
              </a:rPr>
              <a:t>, S</a:t>
            </a:r>
            <a:r>
              <a:rPr lang="en-US" sz="2000" baseline="-25000" dirty="0">
                <a:latin typeface="Arial" pitchFamily="34" charset="0"/>
                <a:cs typeface="Arial" pitchFamily="34" charset="0"/>
              </a:rPr>
              <a:t>i</a:t>
            </a:r>
            <a:r>
              <a:rPr lang="en-US" sz="2000" dirty="0">
                <a:latin typeface="Arial" pitchFamily="34" charset="0"/>
                <a:cs typeface="Arial" pitchFamily="34" charset="0"/>
              </a:rPr>
              <a:t>, α, </a:t>
            </a:r>
            <a:r>
              <a:rPr lang="en-US" sz="2000" dirty="0" err="1">
                <a:latin typeface="Arial" pitchFamily="34" charset="0"/>
                <a:cs typeface="Arial" pitchFamily="34" charset="0"/>
              </a:rPr>
              <a:t>T</a:t>
            </a:r>
            <a:r>
              <a:rPr lang="en-US" sz="2000" baseline="-25000" dirty="0" err="1">
                <a:latin typeface="Arial" pitchFamily="34" charset="0"/>
                <a:cs typeface="Arial" pitchFamily="34" charset="0"/>
              </a:rPr>
              <a:t>ref</a:t>
            </a:r>
            <a:r>
              <a:rPr lang="en-US" sz="2000" baseline="-25000" dirty="0">
                <a:latin typeface="Arial" pitchFamily="34" charset="0"/>
                <a:cs typeface="Arial" pitchFamily="34" charset="0"/>
              </a:rPr>
              <a:t> </a:t>
            </a:r>
            <a:r>
              <a:rPr lang="en-US" sz="2000" dirty="0">
                <a:latin typeface="Arial" pitchFamily="34" charset="0"/>
                <a:cs typeface="Arial" pitchFamily="34" charset="0"/>
              </a:rPr>
              <a:t>and </a:t>
            </a:r>
            <a:r>
              <a:rPr lang="en-US" sz="2000" dirty="0" err="1">
                <a:latin typeface="Arial" pitchFamily="34" charset="0"/>
                <a:cs typeface="Arial" pitchFamily="34" charset="0"/>
              </a:rPr>
              <a:t>T</a:t>
            </a:r>
            <a:r>
              <a:rPr lang="en-US" sz="2000" baseline="-25000" dirty="0" err="1">
                <a:latin typeface="Arial" pitchFamily="34" charset="0"/>
                <a:cs typeface="Arial" pitchFamily="34" charset="0"/>
              </a:rPr>
              <a:t>amb</a:t>
            </a:r>
            <a:r>
              <a:rPr lang="en-US" sz="2000" baseline="-25000" dirty="0">
                <a:latin typeface="Arial" pitchFamily="34" charset="0"/>
                <a:cs typeface="Arial" pitchFamily="34" charset="0"/>
              </a:rPr>
              <a:t> </a:t>
            </a:r>
            <a:r>
              <a:rPr lang="en-US" sz="2000" dirty="0">
                <a:latin typeface="Arial" pitchFamily="34" charset="0"/>
                <a:cs typeface="Arial" pitchFamily="34" charset="0"/>
              </a:rPr>
              <a:t>are the rated power, solar radiation incident, temperature coefficient, rated temperature and ambient temperature, respectively </a:t>
            </a:r>
            <a:endParaRPr lang="en-US" sz="2000" dirty="0" smtClean="0">
              <a:latin typeface="Arial" pitchFamily="34" charset="0"/>
              <a:cs typeface="Arial" pitchFamily="34" charset="0"/>
            </a:endParaRPr>
          </a:p>
          <a:p>
            <a:pPr algn="just">
              <a:lnSpc>
                <a:spcPct val="150000"/>
              </a:lnSpc>
            </a:pPr>
            <a:r>
              <a:rPr lang="en-US" sz="2000" dirty="0">
                <a:latin typeface="Arial" pitchFamily="34" charset="0"/>
                <a:cs typeface="Arial" pitchFamily="34" charset="0"/>
              </a:rPr>
              <a:t>Generation limit constraint is considered for solar power </a:t>
            </a:r>
            <a:r>
              <a:rPr lang="en-US" sz="2000" dirty="0" smtClean="0">
                <a:latin typeface="Arial" pitchFamily="34" charset="0"/>
                <a:cs typeface="Arial" pitchFamily="34" charset="0"/>
              </a:rPr>
              <a:t>generating units, which is </a:t>
            </a:r>
            <a:r>
              <a:rPr lang="en-US" sz="2000" dirty="0">
                <a:latin typeface="Arial" pitchFamily="34" charset="0"/>
                <a:cs typeface="Arial" pitchFamily="34" charset="0"/>
              </a:rPr>
              <a:t>30% of demand power (PD) may be generated </a:t>
            </a:r>
            <a:r>
              <a:rPr lang="en-US" sz="2000" dirty="0" smtClean="0">
                <a:latin typeface="Arial" pitchFamily="34" charset="0"/>
                <a:cs typeface="Arial" pitchFamily="34" charset="0"/>
              </a:rPr>
              <a:t>using solar </a:t>
            </a:r>
            <a:r>
              <a:rPr lang="en-US" sz="2000" dirty="0">
                <a:latin typeface="Arial" pitchFamily="34" charset="0"/>
                <a:cs typeface="Arial" pitchFamily="34" charset="0"/>
              </a:rPr>
              <a:t>units. </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24</a:t>
            </a:fld>
            <a:endParaRPr lang="en-US"/>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2787380566"/>
              </p:ext>
            </p:extLst>
          </p:nvPr>
        </p:nvGraphicFramePr>
        <p:xfrm>
          <a:off x="1121790" y="2516957"/>
          <a:ext cx="3345927" cy="678730"/>
        </p:xfrm>
        <a:graphic>
          <a:graphicData uri="http://schemas.openxmlformats.org/presentationml/2006/ole">
            <mc:AlternateContent xmlns:mc="http://schemas.openxmlformats.org/markup-compatibility/2006">
              <mc:Choice xmlns:v="urn:schemas-microsoft-com:vml" Requires="v">
                <p:oleObj spid="_x0000_s235578" name="Equation" r:id="rId3" imgW="2005729" imgH="406224" progId="Equation.3">
                  <p:embed/>
                </p:oleObj>
              </mc:Choice>
              <mc:Fallback>
                <p:oleObj name="Equation" r:id="rId3" imgW="2005729" imgH="406224"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21790" y="2516957"/>
                        <a:ext cx="3345927" cy="678730"/>
                      </a:xfrm>
                      <a:prstGeom prst="rect">
                        <a:avLst/>
                      </a:prstGeom>
                      <a:noFill/>
                    </p:spPr>
                  </p:pic>
                </p:oleObj>
              </mc:Fallback>
            </mc:AlternateContent>
          </a:graphicData>
        </a:graphic>
      </p:graphicFrame>
      <p:sp>
        <p:nvSpPr>
          <p:cNvPr id="8"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70488570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6816" y="1574276"/>
            <a:ext cx="11975184" cy="5165889"/>
          </a:xfrm>
        </p:spPr>
        <p:txBody>
          <a:bodyPr/>
          <a:lstStyle/>
          <a:p>
            <a:pPr algn="just">
              <a:lnSpc>
                <a:spcPct val="150000"/>
              </a:lnSpc>
            </a:pPr>
            <a:r>
              <a:rPr lang="en-US" sz="2000" dirty="0">
                <a:latin typeface="Arial" pitchFamily="34" charset="0"/>
                <a:cs typeface="Arial" pitchFamily="34" charset="0"/>
              </a:rPr>
              <a:t>Generating limit of solar power is shown in;</a:t>
            </a:r>
          </a:p>
          <a:p>
            <a:pPr marL="0" indent="0" algn="just">
              <a:buNone/>
            </a:pPr>
            <a:r>
              <a:rPr lang="en-US" sz="2000" dirty="0">
                <a:latin typeface="Arial" pitchFamily="34" charset="0"/>
                <a:cs typeface="Arial" pitchFamily="34" charset="0"/>
              </a:rPr>
              <a:t>                                                                                                                      eqn.(10</a:t>
            </a:r>
            <a:r>
              <a:rPr lang="en-US" sz="2000" dirty="0" smtClean="0">
                <a:latin typeface="Arial" pitchFamily="34" charset="0"/>
                <a:cs typeface="Arial" pitchFamily="34" charset="0"/>
              </a:rPr>
              <a:t>)</a:t>
            </a:r>
          </a:p>
          <a:p>
            <a:pPr marL="0" indent="0" algn="just">
              <a:buNone/>
            </a:pPr>
            <a:endParaRPr lang="en-US" sz="2000" dirty="0" smtClean="0">
              <a:latin typeface="Arial" pitchFamily="34" charset="0"/>
              <a:cs typeface="Arial" pitchFamily="34" charset="0"/>
            </a:endParaRPr>
          </a:p>
          <a:p>
            <a:pPr algn="just">
              <a:buFont typeface="Wingdings" pitchFamily="2" charset="2"/>
              <a:buChar char="Ø"/>
            </a:pPr>
            <a:r>
              <a:rPr lang="en-US" sz="2000" dirty="0" err="1" smtClean="0">
                <a:latin typeface="Arial" pitchFamily="34" charset="0"/>
                <a:cs typeface="Arial" pitchFamily="34" charset="0"/>
              </a:rPr>
              <a:t>D</a:t>
            </a:r>
            <a:r>
              <a:rPr lang="en-US" sz="2000" baseline="-25000" dirty="0" err="1" smtClean="0">
                <a:latin typeface="Arial" pitchFamily="34" charset="0"/>
                <a:cs typeface="Arial" pitchFamily="34" charset="0"/>
              </a:rPr>
              <a:t>Sj</a:t>
            </a:r>
            <a:r>
              <a:rPr lang="en-US" sz="2000" dirty="0" smtClean="0">
                <a:latin typeface="Arial" pitchFamily="34" charset="0"/>
                <a:cs typeface="Arial" pitchFamily="34" charset="0"/>
              </a:rPr>
              <a:t> </a:t>
            </a:r>
            <a:r>
              <a:rPr lang="en-US" sz="2000" dirty="0">
                <a:latin typeface="Arial" pitchFamily="34" charset="0"/>
                <a:cs typeface="Arial" pitchFamily="34" charset="0"/>
              </a:rPr>
              <a:t>denotes the validity of solar power Plant at ON or OFF state </a:t>
            </a:r>
            <a:endParaRPr lang="en-US" sz="2000" dirty="0" smtClean="0">
              <a:latin typeface="Arial" pitchFamily="34" charset="0"/>
              <a:cs typeface="Arial" pitchFamily="34" charset="0"/>
            </a:endParaRPr>
          </a:p>
          <a:p>
            <a:r>
              <a:rPr lang="en-US" sz="2000" dirty="0" smtClean="0">
                <a:latin typeface="Arial" pitchFamily="34" charset="0"/>
                <a:cs typeface="Arial" pitchFamily="34" charset="0"/>
              </a:rPr>
              <a:t>Then, the generation cost of solar panel is given by;</a:t>
            </a:r>
          </a:p>
          <a:p>
            <a:pPr marL="0" indent="0">
              <a:buNone/>
            </a:pPr>
            <a:r>
              <a:rPr lang="en-US" sz="2000" dirty="0">
                <a:latin typeface="Arial" pitchFamily="34" charset="0"/>
                <a:cs typeface="Arial" pitchFamily="34" charset="0"/>
              </a:rPr>
              <a:t> </a:t>
            </a:r>
            <a:r>
              <a:rPr lang="en-US" sz="2000" dirty="0" smtClean="0">
                <a:latin typeface="Arial" pitchFamily="34" charset="0"/>
                <a:cs typeface="Arial" pitchFamily="34" charset="0"/>
              </a:rPr>
              <a:t>                                                                                                                       eqn.(11)                                                               </a:t>
            </a:r>
            <a:endParaRPr lang="en-US" sz="2000" dirty="0">
              <a:latin typeface="Arial" pitchFamily="34" charset="0"/>
              <a:cs typeface="Arial" pitchFamily="34" charset="0"/>
            </a:endParaRPr>
          </a:p>
          <a:p>
            <a:pPr marL="0" indent="0">
              <a:buNone/>
            </a:pPr>
            <a:r>
              <a:rPr lang="en-US" dirty="0" smtClean="0"/>
              <a:t>                                      </a:t>
            </a:r>
          </a:p>
          <a:p>
            <a:r>
              <a:rPr lang="en-US" sz="2000" dirty="0" smtClean="0">
                <a:latin typeface="Arial" pitchFamily="34" charset="0"/>
                <a:cs typeface="Arial" pitchFamily="34" charset="0"/>
              </a:rPr>
              <a:t>Where</a:t>
            </a:r>
            <a:r>
              <a:rPr lang="en-US" sz="2000" dirty="0">
                <a:latin typeface="Arial" pitchFamily="34" charset="0"/>
                <a:cs typeface="Arial" pitchFamily="34" charset="0"/>
              </a:rPr>
              <a:t>, </a:t>
            </a:r>
            <a:r>
              <a:rPr lang="en-US" sz="2000" dirty="0" err="1">
                <a:latin typeface="Arial" pitchFamily="34" charset="0"/>
                <a:cs typeface="Arial" pitchFamily="34" charset="0"/>
              </a:rPr>
              <a:t>P</a:t>
            </a:r>
            <a:r>
              <a:rPr lang="en-US" sz="2000" baseline="-25000" dirty="0" err="1">
                <a:latin typeface="Arial" pitchFamily="34" charset="0"/>
                <a:cs typeface="Arial" pitchFamily="34" charset="0"/>
              </a:rPr>
              <a:t>uCost,i</a:t>
            </a:r>
            <a:r>
              <a:rPr lang="en-US" sz="2000" dirty="0">
                <a:latin typeface="Arial" pitchFamily="34" charset="0"/>
                <a:cs typeface="Arial" pitchFamily="34" charset="0"/>
              </a:rPr>
              <a:t> is the per unit cost of </a:t>
            </a:r>
            <a:r>
              <a:rPr lang="en-US" sz="2000" dirty="0" err="1">
                <a:latin typeface="Arial" pitchFamily="34" charset="0"/>
                <a:cs typeface="Arial" pitchFamily="34" charset="0"/>
              </a:rPr>
              <a:t>i</a:t>
            </a:r>
            <a:r>
              <a:rPr lang="en-US" sz="2000" baseline="30000" dirty="0" err="1">
                <a:latin typeface="Arial" pitchFamily="34" charset="0"/>
                <a:cs typeface="Arial" pitchFamily="34" charset="0"/>
              </a:rPr>
              <a:t>th</a:t>
            </a:r>
            <a:r>
              <a:rPr lang="en-US" sz="2000" dirty="0">
                <a:latin typeface="Arial" pitchFamily="34" charset="0"/>
                <a:cs typeface="Arial" pitchFamily="34" charset="0"/>
              </a:rPr>
              <a:t> solar power plant </a:t>
            </a:r>
            <a:endParaRPr lang="en-US" sz="2000" dirty="0" smtClean="0">
              <a:latin typeface="Arial" pitchFamily="34" charset="0"/>
              <a:cs typeface="Arial" pitchFamily="34" charset="0"/>
            </a:endParaRPr>
          </a:p>
          <a:p>
            <a:r>
              <a:rPr lang="en-US" sz="2000" dirty="0">
                <a:latin typeface="Arial" pitchFamily="34" charset="0"/>
                <a:cs typeface="Arial" pitchFamily="34" charset="0"/>
              </a:rPr>
              <a:t>Then, the overall mathematical cost can be represented as their summation. </a:t>
            </a:r>
          </a:p>
          <a:p>
            <a:pPr marL="0" indent="0">
              <a:buNone/>
            </a:pPr>
            <a:endParaRPr lang="en-US" dirty="0"/>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25</a:t>
            </a:fld>
            <a:endParaRPr lang="en-US"/>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2857210963"/>
              </p:ext>
            </p:extLst>
          </p:nvPr>
        </p:nvGraphicFramePr>
        <p:xfrm>
          <a:off x="888752" y="3784533"/>
          <a:ext cx="3408104" cy="820132"/>
        </p:xfrm>
        <a:graphic>
          <a:graphicData uri="http://schemas.openxmlformats.org/presentationml/2006/ole">
            <mc:AlternateContent xmlns:mc="http://schemas.openxmlformats.org/markup-compatibility/2006">
              <mc:Choice xmlns:v="urn:schemas-microsoft-com:vml" Requires="v">
                <p:oleObj spid="_x0000_s236592" name="Equation" r:id="rId3" imgW="1777229" imgH="431613" progId="Equation.3">
                  <p:embed/>
                </p:oleObj>
              </mc:Choice>
              <mc:Fallback>
                <p:oleObj name="Equation" r:id="rId3" imgW="1777229" imgH="431613"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8752" y="3784533"/>
                        <a:ext cx="3408104" cy="820132"/>
                      </a:xfrm>
                      <a:prstGeom prst="rect">
                        <a:avLst/>
                      </a:prstGeom>
                      <a:noFill/>
                    </p:spPr>
                  </p:pic>
                </p:oleObj>
              </mc:Fallback>
            </mc:AlternateContent>
          </a:graphicData>
        </a:graphic>
      </p:graphicFrame>
      <p:sp>
        <p:nvSpPr>
          <p:cNvPr id="8" name="Rectangle 7"/>
          <p:cNvSpPr/>
          <p:nvPr/>
        </p:nvSpPr>
        <p:spPr>
          <a:xfrm>
            <a:off x="182553" y="182157"/>
            <a:ext cx="11826892" cy="553998"/>
          </a:xfrm>
          <a:prstGeom prst="rect">
            <a:avLst/>
          </a:prstGeom>
        </p:spPr>
        <p:txBody>
          <a:bodyPr wrap="none">
            <a:spAutoFit/>
          </a:bodyPr>
          <a:lstStyle/>
          <a:p>
            <a:pPr algn="ctr"/>
            <a:r>
              <a:rPr lang="en-US" sz="3000" b="1" dirty="0">
                <a:latin typeface="Arial" pitchFamily="34" charset="0"/>
                <a:cs typeface="Arial" pitchFamily="34" charset="0"/>
              </a:rPr>
              <a:t>Mathematical formulation for </a:t>
            </a:r>
            <a:r>
              <a:rPr lang="en-US" sz="3000" b="1" dirty="0" smtClean="0">
                <a:latin typeface="Arial" pitchFamily="34" charset="0"/>
                <a:cs typeface="Arial" pitchFamily="34" charset="0"/>
              </a:rPr>
              <a:t>PV-System                          Cont.…</a:t>
            </a:r>
            <a:endParaRPr lang="en-US" sz="3000" dirty="0"/>
          </a:p>
        </p:txBody>
      </p:sp>
      <p:graphicFrame>
        <p:nvGraphicFramePr>
          <p:cNvPr id="9" name="Object 8"/>
          <p:cNvGraphicFramePr>
            <a:graphicFrameLocks noChangeAspect="1"/>
          </p:cNvGraphicFramePr>
          <p:nvPr>
            <p:extLst>
              <p:ext uri="{D42A27DB-BD31-4B8C-83A1-F6EECF244321}">
                <p14:modId xmlns:p14="http://schemas.microsoft.com/office/powerpoint/2010/main" val="1173396309"/>
              </p:ext>
            </p:extLst>
          </p:nvPr>
        </p:nvGraphicFramePr>
        <p:xfrm>
          <a:off x="1394711" y="2194442"/>
          <a:ext cx="2198688" cy="754063"/>
        </p:xfrm>
        <a:graphic>
          <a:graphicData uri="http://schemas.openxmlformats.org/presentationml/2006/ole">
            <mc:AlternateContent xmlns:mc="http://schemas.openxmlformats.org/markup-compatibility/2006">
              <mc:Choice xmlns:v="urn:schemas-microsoft-com:vml" Requires="v">
                <p:oleObj spid="_x0000_s236593" name="Equation" r:id="rId5" imgW="1294838" imgH="444307" progId="Equation.3">
                  <p:embed/>
                </p:oleObj>
              </mc:Choice>
              <mc:Fallback>
                <p:oleObj name="Equation" r:id="rId5" imgW="1294838" imgH="444307" progId="Equation.3">
                  <p:embed/>
                  <p:pic>
                    <p:nvPicPr>
                      <p:cNvPr id="0" name="Object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94711" y="2194442"/>
                        <a:ext cx="2198688" cy="754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53168353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00113" y="633579"/>
            <a:ext cx="11943761" cy="6193411"/>
          </a:xfrm>
        </p:spPr>
        <p:txBody>
          <a:bodyPr>
            <a:normAutofit/>
          </a:bodyPr>
          <a:lstStyle/>
          <a:p>
            <a:pPr marL="0" indent="0" algn="just">
              <a:lnSpc>
                <a:spcPct val="150000"/>
              </a:lnSpc>
              <a:buNone/>
            </a:pPr>
            <a:r>
              <a:rPr lang="en-US" sz="2000" b="1" dirty="0" smtClean="0">
                <a:latin typeface="Arial" pitchFamily="34" charset="0"/>
                <a:cs typeface="Arial" pitchFamily="34" charset="0"/>
              </a:rPr>
              <a:t>Objective Function:</a:t>
            </a:r>
          </a:p>
          <a:p>
            <a:pPr algn="just">
              <a:lnSpc>
                <a:spcPct val="150000"/>
              </a:lnSpc>
            </a:pPr>
            <a:r>
              <a:rPr lang="en-US" sz="2000" dirty="0" smtClean="0">
                <a:latin typeface="Arial" pitchFamily="34" charset="0"/>
                <a:cs typeface="Arial" pitchFamily="34" charset="0"/>
              </a:rPr>
              <a:t>The objective of is usually to minimize the total generation cost, which can be expressed as:</a:t>
            </a:r>
          </a:p>
          <a:p>
            <a:pPr marL="0" indent="0" algn="just">
              <a:lnSpc>
                <a:spcPct val="150000"/>
              </a:lnSpc>
              <a:buNone/>
            </a:pPr>
            <a:r>
              <a:rPr lang="en-US" sz="2000" dirty="0" smtClean="0">
                <a:latin typeface="Arial" pitchFamily="34" charset="0"/>
                <a:cs typeface="Arial" pitchFamily="34" charset="0"/>
              </a:rPr>
              <a:t>                                                                                                                 eqn.(12)                              </a:t>
            </a:r>
          </a:p>
          <a:p>
            <a:pPr algn="just">
              <a:lnSpc>
                <a:spcPct val="150000"/>
              </a:lnSpc>
              <a:buFont typeface="Wingdings" pitchFamily="2" charset="2"/>
              <a:buChar char="§"/>
            </a:pPr>
            <a:r>
              <a:rPr lang="en-US" sz="2000" dirty="0" smtClean="0">
                <a:latin typeface="Arial" pitchFamily="34" charset="0"/>
                <a:cs typeface="Arial" pitchFamily="34" charset="0"/>
              </a:rPr>
              <a:t>Where, 𝐶</a:t>
            </a:r>
            <a:r>
              <a:rPr lang="en-US" sz="2000" baseline="-25000" dirty="0" smtClean="0">
                <a:latin typeface="Arial" pitchFamily="34" charset="0"/>
                <a:cs typeface="Arial" pitchFamily="34" charset="0"/>
              </a:rPr>
              <a:t>i</a:t>
            </a:r>
            <a:r>
              <a:rPr lang="en-US" sz="2000" dirty="0" smtClean="0">
                <a:latin typeface="Arial" pitchFamily="34" charset="0"/>
                <a:cs typeface="Arial" pitchFamily="34" charset="0"/>
              </a:rPr>
              <a:t> (𝑃</a:t>
            </a:r>
            <a:r>
              <a:rPr lang="en-US" sz="2000" baseline="-25000" dirty="0" smtClean="0">
                <a:latin typeface="Arial" pitchFamily="34" charset="0"/>
                <a:cs typeface="Arial" pitchFamily="34" charset="0"/>
              </a:rPr>
              <a:t>i</a:t>
            </a:r>
            <a:r>
              <a:rPr lang="en-US" sz="2000" dirty="0" smtClean="0">
                <a:latin typeface="Arial" pitchFamily="34" charset="0"/>
                <a:cs typeface="Arial" pitchFamily="34" charset="0"/>
              </a:rPr>
              <a:t>)</a:t>
            </a:r>
            <a:r>
              <a:rPr lang="en-US" sz="2000" dirty="0">
                <a:latin typeface="Arial" pitchFamily="34" charset="0"/>
                <a:cs typeface="Arial" pitchFamily="34" charset="0"/>
              </a:rPr>
              <a:t> </a:t>
            </a:r>
            <a:r>
              <a:rPr lang="en-US" sz="2000" dirty="0" smtClean="0">
                <a:latin typeface="Arial" pitchFamily="34" charset="0"/>
                <a:cs typeface="Arial" pitchFamily="34" charset="0"/>
              </a:rPr>
              <a:t>is </a:t>
            </a:r>
            <a:r>
              <a:rPr lang="en-US" sz="2000" dirty="0">
                <a:latin typeface="Arial" pitchFamily="34" charset="0"/>
                <a:cs typeface="Arial" pitchFamily="34" charset="0"/>
              </a:rPr>
              <a:t>the cost function of generator i</a:t>
            </a:r>
            <a:r>
              <a:rPr lang="en-US" sz="2000" dirty="0" smtClean="0">
                <a:latin typeface="Arial" pitchFamily="34" charset="0"/>
                <a:cs typeface="Arial" pitchFamily="34" charset="0"/>
              </a:rPr>
              <a:t>, which is a </a:t>
            </a:r>
            <a:r>
              <a:rPr lang="en-US" sz="2000" dirty="0">
                <a:latin typeface="Arial" pitchFamily="34" charset="0"/>
                <a:cs typeface="Arial" pitchFamily="34" charset="0"/>
              </a:rPr>
              <a:t>quadratic </a:t>
            </a:r>
            <a:r>
              <a:rPr lang="en-US" sz="2000" dirty="0" smtClean="0">
                <a:latin typeface="Arial" pitchFamily="34" charset="0"/>
                <a:cs typeface="Arial" pitchFamily="34" charset="0"/>
              </a:rPr>
              <a:t>function, P</a:t>
            </a:r>
            <a:r>
              <a:rPr lang="en-US" sz="2000" baseline="-25000" dirty="0" smtClean="0">
                <a:latin typeface="Arial" pitchFamily="34" charset="0"/>
                <a:cs typeface="Arial" pitchFamily="34" charset="0"/>
              </a:rPr>
              <a:t>(i​)  </a:t>
            </a:r>
            <a:r>
              <a:rPr lang="en-US" sz="2000" dirty="0">
                <a:latin typeface="Arial" pitchFamily="34" charset="0"/>
                <a:cs typeface="Arial" pitchFamily="34" charset="0"/>
              </a:rPr>
              <a:t>is the power output of generator i</a:t>
            </a:r>
            <a:r>
              <a:rPr lang="en-US" sz="2000" dirty="0" smtClean="0">
                <a:latin typeface="Arial" pitchFamily="34" charset="0"/>
                <a:cs typeface="Arial" pitchFamily="34" charset="0"/>
              </a:rPr>
              <a:t> and N </a:t>
            </a:r>
            <a:r>
              <a:rPr lang="en-US" sz="2000" dirty="0">
                <a:latin typeface="Arial" pitchFamily="34" charset="0"/>
                <a:cs typeface="Arial" pitchFamily="34" charset="0"/>
              </a:rPr>
              <a:t>is the total number of generators</a:t>
            </a:r>
            <a:r>
              <a:rPr lang="en-US" sz="2000" dirty="0" smtClean="0">
                <a:latin typeface="Arial" pitchFamily="34" charset="0"/>
                <a:cs typeface="Arial" pitchFamily="34" charset="0"/>
              </a:rPr>
              <a:t>.</a:t>
            </a:r>
          </a:p>
          <a:p>
            <a:pPr marL="0" indent="0" algn="just">
              <a:lnSpc>
                <a:spcPct val="150000"/>
              </a:lnSpc>
              <a:buNone/>
            </a:pPr>
            <a:r>
              <a:rPr lang="en-US" sz="2000" b="1" dirty="0">
                <a:latin typeface="Arial" pitchFamily="34" charset="0"/>
                <a:cs typeface="Arial" pitchFamily="34" charset="0"/>
              </a:rPr>
              <a:t>T</a:t>
            </a:r>
            <a:r>
              <a:rPr lang="en-US" sz="2000" b="1" dirty="0" smtClean="0">
                <a:latin typeface="Arial" pitchFamily="34" charset="0"/>
                <a:cs typeface="Arial" pitchFamily="34" charset="0"/>
              </a:rPr>
              <a:t>he </a:t>
            </a:r>
            <a:r>
              <a:rPr lang="en-US" sz="2000" b="1" dirty="0">
                <a:latin typeface="Arial" pitchFamily="34" charset="0"/>
                <a:cs typeface="Arial" pitchFamily="34" charset="0"/>
              </a:rPr>
              <a:t>costs typically </a:t>
            </a:r>
            <a:r>
              <a:rPr lang="en-US" sz="2000" b="1" dirty="0" smtClean="0">
                <a:latin typeface="Arial" pitchFamily="34" charset="0"/>
                <a:cs typeface="Arial" pitchFamily="34" charset="0"/>
              </a:rPr>
              <a:t>include</a:t>
            </a:r>
            <a:r>
              <a:rPr lang="en-US" sz="2000" b="1" dirty="0">
                <a:latin typeface="Arial" pitchFamily="34" charset="0"/>
                <a:cs typeface="Arial" pitchFamily="34" charset="0"/>
              </a:rPr>
              <a:t>:</a:t>
            </a:r>
          </a:p>
          <a:p>
            <a:pPr algn="just">
              <a:lnSpc>
                <a:spcPct val="150000"/>
              </a:lnSpc>
              <a:buFont typeface="Wingdings" pitchFamily="2" charset="2"/>
              <a:buChar char="§"/>
            </a:pPr>
            <a:r>
              <a:rPr lang="en-US" sz="2000" dirty="0">
                <a:latin typeface="Arial" pitchFamily="34" charset="0"/>
                <a:cs typeface="Arial" pitchFamily="34" charset="0"/>
              </a:rPr>
              <a:t>Generation Costs: The cost of electricity produced by power plants, which can be represented as a function of generation levels (usually quadratic functions).</a:t>
            </a:r>
          </a:p>
          <a:p>
            <a:pPr marL="0" indent="0" algn="just">
              <a:lnSpc>
                <a:spcPct val="150000"/>
              </a:lnSpc>
              <a:buNone/>
            </a:pP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26</a:t>
            </a:fld>
            <a:endParaRPr lang="en-US"/>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3261416257"/>
              </p:ext>
            </p:extLst>
          </p:nvPr>
        </p:nvGraphicFramePr>
        <p:xfrm>
          <a:off x="1132865" y="1793366"/>
          <a:ext cx="2505484" cy="777063"/>
        </p:xfrm>
        <a:graphic>
          <a:graphicData uri="http://schemas.openxmlformats.org/presentationml/2006/ole">
            <mc:AlternateContent xmlns:mc="http://schemas.openxmlformats.org/markup-compatibility/2006">
              <mc:Choice xmlns:v="urn:schemas-microsoft-com:vml" Requires="v">
                <p:oleObj spid="_x0000_s222246" name="Equation" r:id="rId3" imgW="1384200" imgH="431640" progId="Equation.3">
                  <p:embed/>
                </p:oleObj>
              </mc:Choice>
              <mc:Fallback>
                <p:oleObj name="Equation" r:id="rId3" imgW="1384200" imgH="431640" progId="Equation.3">
                  <p:embed/>
                  <p:pic>
                    <p:nvPicPr>
                      <p:cNvPr id="0" name=""/>
                      <p:cNvPicPr>
                        <a:picLocks noChangeAspect="1" noChangeArrowheads="1"/>
                      </p:cNvPicPr>
                      <p:nvPr/>
                    </p:nvPicPr>
                    <p:blipFill>
                      <a:blip r:embed="rId4"/>
                      <a:srcRect/>
                      <a:stretch>
                        <a:fillRect/>
                      </a:stretch>
                    </p:blipFill>
                    <p:spPr bwMode="auto">
                      <a:xfrm>
                        <a:off x="1132865" y="1793366"/>
                        <a:ext cx="2505484" cy="777063"/>
                      </a:xfrm>
                      <a:prstGeom prst="rect">
                        <a:avLst/>
                      </a:prstGeom>
                      <a:noFill/>
                    </p:spPr>
                  </p:pic>
                </p:oleObj>
              </mc:Fallback>
            </mc:AlternateContent>
          </a:graphicData>
        </a:graphic>
      </p:graphicFrame>
      <p:sp>
        <p:nvSpPr>
          <p:cNvPr id="8" name="Rectangle 7"/>
          <p:cNvSpPr/>
          <p:nvPr/>
        </p:nvSpPr>
        <p:spPr>
          <a:xfrm>
            <a:off x="529390" y="163629"/>
            <a:ext cx="10884676" cy="553998"/>
          </a:xfrm>
          <a:prstGeom prst="rect">
            <a:avLst/>
          </a:prstGeom>
        </p:spPr>
        <p:txBody>
          <a:bodyPr wrap="square">
            <a:spAutoFit/>
          </a:bodyPr>
          <a:lstStyle/>
          <a:p>
            <a:r>
              <a:rPr lang="en-US" sz="3000" b="1" dirty="0" smtClean="0">
                <a:latin typeface="Arial" pitchFamily="34" charset="0"/>
                <a:cs typeface="Arial" pitchFamily="34" charset="0"/>
              </a:rPr>
              <a:t>4.3 Mathematical modeling   of thermal Power Plant</a:t>
            </a:r>
            <a:endParaRPr lang="en-US" sz="3000" dirty="0"/>
          </a:p>
        </p:txBody>
      </p:sp>
    </p:spTree>
    <p:extLst>
      <p:ext uri="{BB962C8B-B14F-4D97-AF65-F5344CB8AC3E}">
        <p14:creationId xmlns:p14="http://schemas.microsoft.com/office/powerpoint/2010/main" val="414377312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734200"/>
            <a:ext cx="12192000" cy="6013110"/>
          </a:xfrm>
        </p:spPr>
        <p:txBody>
          <a:bodyPr>
            <a:normAutofit/>
          </a:bodyPr>
          <a:lstStyle/>
          <a:p>
            <a:pPr marL="0" indent="0" algn="just">
              <a:lnSpc>
                <a:spcPct val="150000"/>
              </a:lnSpc>
              <a:buNone/>
            </a:pPr>
            <a:r>
              <a:rPr lang="en-US" sz="2000" b="1" dirty="0">
                <a:latin typeface="Arial" pitchFamily="34" charset="0"/>
                <a:cs typeface="Arial" pitchFamily="34" charset="0"/>
              </a:rPr>
              <a:t>For mathematical formulation</a:t>
            </a:r>
            <a:r>
              <a:rPr lang="en-US" sz="2000" dirty="0">
                <a:latin typeface="Arial" pitchFamily="34" charset="0"/>
                <a:cs typeface="Arial" pitchFamily="34" charset="0"/>
              </a:rPr>
              <a:t>, the following assumptions must be made for a given time of operation T (a day, a week, or a year):</a:t>
            </a:r>
          </a:p>
          <a:p>
            <a:pPr algn="just">
              <a:lnSpc>
                <a:spcPct val="150000"/>
              </a:lnSpc>
            </a:pPr>
            <a:r>
              <a:rPr lang="en-US" sz="2000" dirty="0">
                <a:latin typeface="Arial" pitchFamily="34" charset="0"/>
                <a:cs typeface="Arial" pitchFamily="34" charset="0"/>
              </a:rPr>
              <a:t> Storage of a hydro-reservoir at the beginning and </a:t>
            </a:r>
            <a:r>
              <a:rPr lang="en-US" sz="2000" dirty="0" smtClean="0">
                <a:latin typeface="Arial" pitchFamily="34" charset="0"/>
                <a:cs typeface="Arial" pitchFamily="34" charset="0"/>
              </a:rPr>
              <a:t>end of </a:t>
            </a:r>
            <a:r>
              <a:rPr lang="en-US" sz="2000" dirty="0">
                <a:latin typeface="Arial" pitchFamily="34" charset="0"/>
                <a:cs typeface="Arial" pitchFamily="34" charset="0"/>
              </a:rPr>
              <a:t>the duration of operation T is determined.</a:t>
            </a:r>
          </a:p>
          <a:p>
            <a:pPr algn="just">
              <a:lnSpc>
                <a:spcPct val="150000"/>
              </a:lnSpc>
            </a:pPr>
            <a:r>
              <a:rPr lang="en-US" sz="2000" dirty="0">
                <a:latin typeface="Arial" pitchFamily="34" charset="0"/>
                <a:cs typeface="Arial" pitchFamily="34" charset="0"/>
              </a:rPr>
              <a:t>After accounting for irrigation, water inflow to the reservoir and system load demand may be calculated deterministically as functions of time with certainties</a:t>
            </a:r>
            <a:r>
              <a:rPr lang="en-US" sz="2000" dirty="0" smtClean="0">
                <a:latin typeface="Arial" pitchFamily="34" charset="0"/>
                <a:cs typeface="Arial" pitchFamily="34" charset="0"/>
              </a:rPr>
              <a:t>.</a:t>
            </a:r>
            <a:endParaRPr lang="en-US" sz="2000" dirty="0">
              <a:latin typeface="Arial" pitchFamily="34" charset="0"/>
              <a:cs typeface="Arial" pitchFamily="34" charset="0"/>
            </a:endParaRPr>
          </a:p>
          <a:p>
            <a:pPr algn="just">
              <a:lnSpc>
                <a:spcPct val="150000"/>
              </a:lnSpc>
            </a:pPr>
            <a:r>
              <a:rPr lang="en-US" sz="2000" dirty="0">
                <a:latin typeface="Arial" pitchFamily="34" charset="0"/>
                <a:cs typeface="Arial" pitchFamily="34" charset="0"/>
              </a:rPr>
              <a:t>The optimization goal here is to find the water discharge rate q(t) that minimizes the cost of thermal </a:t>
            </a:r>
            <a:r>
              <a:rPr lang="en-US" sz="2000" dirty="0" smtClean="0">
                <a:latin typeface="Arial" pitchFamily="34" charset="0"/>
                <a:cs typeface="Arial" pitchFamily="34" charset="0"/>
              </a:rPr>
              <a:t>&amp; RE generations. </a:t>
            </a:r>
          </a:p>
          <a:p>
            <a:pPr algn="just"/>
            <a:r>
              <a:rPr lang="en-US" sz="2000" dirty="0" smtClean="0">
                <a:latin typeface="Arial" pitchFamily="34" charset="0"/>
                <a:cs typeface="Arial" pitchFamily="34" charset="0"/>
              </a:rPr>
              <a:t>Objective function is:                                                                                  eqn.(13)</a:t>
            </a:r>
          </a:p>
          <a:p>
            <a:pPr marL="0" indent="0" algn="just">
              <a:buNone/>
            </a:pPr>
            <a:r>
              <a:rPr lang="en-US" sz="2000" dirty="0" smtClean="0">
                <a:latin typeface="Arial" pitchFamily="34" charset="0"/>
                <a:cs typeface="Arial" pitchFamily="34" charset="0"/>
              </a:rPr>
              <a:t>s.t:</a:t>
            </a:r>
            <a:endParaRPr lang="en-US" sz="2000" dirty="0">
              <a:latin typeface="Arial" pitchFamily="34" charset="0"/>
              <a:cs typeface="Arial" pitchFamily="34" charset="0"/>
            </a:endParaRPr>
          </a:p>
          <a:p>
            <a:pPr marL="0" indent="0" algn="just">
              <a:buNone/>
            </a:pPr>
            <a:r>
              <a:rPr lang="en-US" sz="2000" dirty="0" smtClean="0">
                <a:latin typeface="Arial" pitchFamily="34" charset="0"/>
                <a:cs typeface="Arial" pitchFamily="34" charset="0"/>
              </a:rPr>
              <a:t>a</a:t>
            </a:r>
            <a:r>
              <a:rPr lang="en-US" sz="2000" dirty="0">
                <a:latin typeface="Arial" pitchFamily="34" charset="0"/>
                <a:cs typeface="Arial" pitchFamily="34" charset="0"/>
              </a:rPr>
              <a:t>. The real power balance </a:t>
            </a:r>
            <a:r>
              <a:rPr lang="en-US" sz="2000" dirty="0" smtClean="0">
                <a:latin typeface="Arial" pitchFamily="34" charset="0"/>
                <a:cs typeface="Arial" pitchFamily="34" charset="0"/>
              </a:rPr>
              <a:t>equation:                                                              eqn.(14)</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27</a:t>
            </a:fld>
            <a:endParaRPr lang="en-US"/>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1391867622"/>
              </p:ext>
            </p:extLst>
          </p:nvPr>
        </p:nvGraphicFramePr>
        <p:xfrm>
          <a:off x="3601032" y="4283244"/>
          <a:ext cx="2880710" cy="689008"/>
        </p:xfrm>
        <a:graphic>
          <a:graphicData uri="http://schemas.openxmlformats.org/presentationml/2006/ole">
            <mc:AlternateContent xmlns:mc="http://schemas.openxmlformats.org/markup-compatibility/2006">
              <mc:Choice xmlns:v="urn:schemas-microsoft-com:vml" Requires="v">
                <p:oleObj spid="_x0000_s223304" name="Equation" r:id="rId3" imgW="1396800" imgH="330120" progId="Equation.3">
                  <p:embed/>
                </p:oleObj>
              </mc:Choice>
              <mc:Fallback>
                <p:oleObj name="Equation" r:id="rId3" imgW="1396800" imgH="330120" progId="Equation.3">
                  <p:embed/>
                  <p:pic>
                    <p:nvPicPr>
                      <p:cNvPr id="0" name=""/>
                      <p:cNvPicPr>
                        <a:picLocks noChangeAspect="1" noChangeArrowheads="1"/>
                      </p:cNvPicPr>
                      <p:nvPr/>
                    </p:nvPicPr>
                    <p:blipFill>
                      <a:blip r:embed="rId4"/>
                      <a:srcRect/>
                      <a:stretch>
                        <a:fillRect/>
                      </a:stretch>
                    </p:blipFill>
                    <p:spPr bwMode="auto">
                      <a:xfrm>
                        <a:off x="3601032" y="4283244"/>
                        <a:ext cx="2880710" cy="689008"/>
                      </a:xfrm>
                      <a:prstGeom prst="rect">
                        <a:avLst/>
                      </a:prstGeom>
                      <a:noFill/>
                    </p:spPr>
                  </p:pic>
                </p:oleObj>
              </mc:Fallback>
            </mc:AlternateContent>
          </a:graphicData>
        </a:graphic>
      </p:graphicFrame>
      <p:sp>
        <p:nvSpPr>
          <p:cNvPr id="8" name="Rectangle 4"/>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9" name="Object 8"/>
          <p:cNvGraphicFramePr>
            <a:graphicFrameLocks noChangeAspect="1"/>
          </p:cNvGraphicFramePr>
          <p:nvPr>
            <p:extLst>
              <p:ext uri="{D42A27DB-BD31-4B8C-83A1-F6EECF244321}">
                <p14:modId xmlns:p14="http://schemas.microsoft.com/office/powerpoint/2010/main" val="4146514361"/>
              </p:ext>
            </p:extLst>
          </p:nvPr>
        </p:nvGraphicFramePr>
        <p:xfrm>
          <a:off x="-1588" y="5553075"/>
          <a:ext cx="6888163" cy="819150"/>
        </p:xfrm>
        <a:graphic>
          <a:graphicData uri="http://schemas.openxmlformats.org/presentationml/2006/ole">
            <mc:AlternateContent xmlns:mc="http://schemas.openxmlformats.org/markup-compatibility/2006">
              <mc:Choice xmlns:v="urn:schemas-microsoft-com:vml" Requires="v">
                <p:oleObj spid="_x0000_s223305" name="Equation" r:id="rId5" imgW="3873240" imgH="457200" progId="Equation.3">
                  <p:embed/>
                </p:oleObj>
              </mc:Choice>
              <mc:Fallback>
                <p:oleObj name="Equation" r:id="rId5" imgW="3873240" imgH="457200" progId="Equation.3">
                  <p:embed/>
                  <p:pic>
                    <p:nvPicPr>
                      <p:cNvPr id="0" name=""/>
                      <p:cNvPicPr>
                        <a:picLocks noChangeAspect="1" noChangeArrowheads="1"/>
                      </p:cNvPicPr>
                      <p:nvPr/>
                    </p:nvPicPr>
                    <p:blipFill>
                      <a:blip r:embed="rId6"/>
                      <a:srcRect/>
                      <a:stretch>
                        <a:fillRect/>
                      </a:stretch>
                    </p:blipFill>
                    <p:spPr bwMode="auto">
                      <a:xfrm>
                        <a:off x="-1588" y="5553075"/>
                        <a:ext cx="6888163" cy="819150"/>
                      </a:xfrm>
                      <a:prstGeom prst="rect">
                        <a:avLst/>
                      </a:prstGeom>
                      <a:noFill/>
                    </p:spPr>
                  </p:pic>
                </p:oleObj>
              </mc:Fallback>
            </mc:AlternateContent>
          </a:graphicData>
        </a:graphic>
      </p:graphicFrame>
      <p:sp>
        <p:nvSpPr>
          <p:cNvPr id="11" name="Rectangle 10"/>
          <p:cNvSpPr/>
          <p:nvPr/>
        </p:nvSpPr>
        <p:spPr>
          <a:xfrm>
            <a:off x="529390" y="180201"/>
            <a:ext cx="10884676" cy="553998"/>
          </a:xfrm>
          <a:prstGeom prst="rect">
            <a:avLst/>
          </a:prstGeom>
        </p:spPr>
        <p:txBody>
          <a:bodyPr wrap="square">
            <a:spAutoFit/>
          </a:bodyPr>
          <a:lstStyle/>
          <a:p>
            <a:r>
              <a:rPr lang="en-US" sz="3000" b="1" dirty="0" smtClean="0">
                <a:latin typeface="Arial" pitchFamily="34" charset="0"/>
                <a:cs typeface="Arial" pitchFamily="34" charset="0"/>
              </a:rPr>
              <a:t>4.4 Mathematical modeling        Hydropower  </a:t>
            </a:r>
            <a:endParaRPr lang="en-US" sz="3000" dirty="0"/>
          </a:p>
        </p:txBody>
      </p:sp>
    </p:spTree>
    <p:extLst>
      <p:ext uri="{BB962C8B-B14F-4D97-AF65-F5344CB8AC3E}">
        <p14:creationId xmlns:p14="http://schemas.microsoft.com/office/powerpoint/2010/main" val="421863881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087654"/>
            <a:ext cx="12108581" cy="5621153"/>
          </a:xfrm>
        </p:spPr>
        <p:txBody>
          <a:bodyPr>
            <a:normAutofit/>
          </a:bodyPr>
          <a:lstStyle/>
          <a:p>
            <a:pPr marL="0" indent="0">
              <a:lnSpc>
                <a:spcPct val="150000"/>
              </a:lnSpc>
              <a:buNone/>
            </a:pPr>
            <a:r>
              <a:rPr lang="en-US" sz="2000" dirty="0" smtClean="0">
                <a:latin typeface="Arial" pitchFamily="34" charset="0"/>
                <a:cs typeface="Arial" pitchFamily="34" charset="0"/>
              </a:rPr>
              <a:t> </a:t>
            </a:r>
            <a:r>
              <a:rPr lang="en-US" sz="2000" dirty="0">
                <a:latin typeface="Arial" pitchFamily="34" charset="0"/>
                <a:cs typeface="Arial" pitchFamily="34" charset="0"/>
              </a:rPr>
              <a:t>Water availability </a:t>
            </a:r>
            <a:r>
              <a:rPr lang="en-US" sz="2000" dirty="0" smtClean="0">
                <a:latin typeface="Arial" pitchFamily="34" charset="0"/>
                <a:cs typeface="Arial" pitchFamily="34" charset="0"/>
              </a:rPr>
              <a:t>equation:                                                                                      eqn.(15)</a:t>
            </a:r>
          </a:p>
          <a:p>
            <a:pPr>
              <a:lnSpc>
                <a:spcPct val="150000"/>
              </a:lnSpc>
            </a:pPr>
            <a:r>
              <a:rPr lang="en-US" sz="2000" dirty="0" smtClean="0">
                <a:latin typeface="Arial" pitchFamily="34" charset="0"/>
                <a:cs typeface="Arial" pitchFamily="34" charset="0"/>
              </a:rPr>
              <a:t>Where, the </a:t>
            </a:r>
            <a:r>
              <a:rPr lang="en-US" sz="2000" dirty="0">
                <a:latin typeface="Arial" pitchFamily="34" charset="0"/>
                <a:cs typeface="Arial" pitchFamily="34" charset="0"/>
              </a:rPr>
              <a:t>water storage at time t is denoted by X'(t), the water storage at the start of operation time T by X'(0), and the water storage at the end of operating time by X'(</a:t>
            </a:r>
            <a:r>
              <a:rPr lang="en-US" sz="2000" dirty="0" smtClean="0">
                <a:latin typeface="Arial" pitchFamily="34" charset="0"/>
                <a:cs typeface="Arial" pitchFamily="34" charset="0"/>
              </a:rPr>
              <a:t>T), the </a:t>
            </a:r>
            <a:r>
              <a:rPr lang="en-US" sz="2000" dirty="0">
                <a:latin typeface="Arial" pitchFamily="34" charset="0"/>
                <a:cs typeface="Arial" pitchFamily="34" charset="0"/>
              </a:rPr>
              <a:t>water intake rate is </a:t>
            </a:r>
            <a:r>
              <a:rPr lang="en-US" sz="2000" dirty="0" smtClean="0">
                <a:latin typeface="Arial" pitchFamily="34" charset="0"/>
                <a:cs typeface="Arial" pitchFamily="34" charset="0"/>
              </a:rPr>
              <a:t> </a:t>
            </a:r>
            <a:r>
              <a:rPr lang="en-US" sz="2000" dirty="0">
                <a:latin typeface="Arial" pitchFamily="34" charset="0"/>
                <a:cs typeface="Arial" pitchFamily="34" charset="0"/>
              </a:rPr>
              <a:t>J(t), and the water discharge rate is q(t)</a:t>
            </a:r>
            <a:endParaRPr lang="en-US" sz="2000" dirty="0" smtClean="0">
              <a:latin typeface="Arial" pitchFamily="34" charset="0"/>
              <a:cs typeface="Arial" pitchFamily="34" charset="0"/>
            </a:endParaRPr>
          </a:p>
          <a:p>
            <a:pPr marL="0" indent="0">
              <a:lnSpc>
                <a:spcPct val="150000"/>
              </a:lnSpc>
              <a:buNone/>
            </a:pPr>
            <a:r>
              <a:rPr lang="en-US" sz="2000" dirty="0">
                <a:latin typeface="Arial" pitchFamily="34" charset="0"/>
                <a:cs typeface="Arial" pitchFamily="34" charset="0"/>
              </a:rPr>
              <a:t>c. Real power </a:t>
            </a:r>
            <a:r>
              <a:rPr lang="en-US" sz="2000" dirty="0" smtClean="0">
                <a:latin typeface="Arial" pitchFamily="34" charset="0"/>
                <a:cs typeface="Arial" pitchFamily="34" charset="0"/>
              </a:rPr>
              <a:t>hydro-generation</a:t>
            </a:r>
          </a:p>
          <a:p>
            <a:pPr>
              <a:lnSpc>
                <a:spcPct val="150000"/>
              </a:lnSpc>
            </a:pPr>
            <a:r>
              <a:rPr lang="en-US" sz="2000" dirty="0">
                <a:latin typeface="Arial" pitchFamily="34" charset="0"/>
                <a:cs typeface="Arial" pitchFamily="34" charset="0"/>
              </a:rPr>
              <a:t>The real </a:t>
            </a:r>
            <a:r>
              <a:rPr lang="en-US" sz="2000" dirty="0" smtClean="0">
                <a:latin typeface="Arial" pitchFamily="34" charset="0"/>
                <a:cs typeface="Arial" pitchFamily="34" charset="0"/>
              </a:rPr>
              <a:t>power generation P</a:t>
            </a:r>
            <a:r>
              <a:rPr lang="en-US" sz="2000" baseline="-25000" dirty="0" smtClean="0">
                <a:latin typeface="Arial" pitchFamily="34" charset="0"/>
                <a:cs typeface="Arial" pitchFamily="34" charset="0"/>
              </a:rPr>
              <a:t>GH</a:t>
            </a:r>
            <a:r>
              <a:rPr lang="en-US" sz="2000" dirty="0" smtClean="0">
                <a:latin typeface="Arial" pitchFamily="34" charset="0"/>
                <a:cs typeface="Arial" pitchFamily="34" charset="0"/>
              </a:rPr>
              <a:t>(t</a:t>
            </a:r>
            <a:r>
              <a:rPr lang="en-US" sz="2000" dirty="0">
                <a:latin typeface="Arial" pitchFamily="34" charset="0"/>
                <a:cs typeface="Arial" pitchFamily="34" charset="0"/>
              </a:rPr>
              <a:t>) is a function </a:t>
            </a:r>
            <a:r>
              <a:rPr lang="en-US" sz="2000" dirty="0" smtClean="0">
                <a:latin typeface="Arial" pitchFamily="34" charset="0"/>
                <a:cs typeface="Arial" pitchFamily="34" charset="0"/>
              </a:rPr>
              <a:t>of water </a:t>
            </a:r>
            <a:r>
              <a:rPr lang="en-US" sz="2000" dirty="0">
                <a:latin typeface="Arial" pitchFamily="34" charset="0"/>
                <a:cs typeface="Arial" pitchFamily="34" charset="0"/>
              </a:rPr>
              <a:t>storage X′(t) and water discharge rate q(t</a:t>
            </a:r>
            <a:r>
              <a:rPr lang="en-US" sz="2000" dirty="0" smtClean="0">
                <a:latin typeface="Arial" pitchFamily="34" charset="0"/>
                <a:cs typeface="Arial" pitchFamily="34" charset="0"/>
              </a:rPr>
              <a:t>) as given by:</a:t>
            </a:r>
          </a:p>
          <a:p>
            <a:pPr marL="0" indent="0">
              <a:lnSpc>
                <a:spcPct val="150000"/>
              </a:lnSpc>
              <a:buNone/>
            </a:pPr>
            <a:r>
              <a:rPr lang="en-US" sz="2000" dirty="0">
                <a:latin typeface="Arial" pitchFamily="34" charset="0"/>
                <a:cs typeface="Arial" pitchFamily="34" charset="0"/>
              </a:rPr>
              <a:t> </a:t>
            </a:r>
            <a:r>
              <a:rPr lang="en-US" sz="2000" dirty="0" smtClean="0">
                <a:latin typeface="Arial" pitchFamily="34" charset="0"/>
                <a:cs typeface="Arial" pitchFamily="34" charset="0"/>
              </a:rPr>
              <a:t>                                                                                                          eqn.(16)</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28</a:t>
            </a:fld>
            <a:endParaRPr lang="en-US"/>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1049532033"/>
              </p:ext>
            </p:extLst>
          </p:nvPr>
        </p:nvGraphicFramePr>
        <p:xfrm>
          <a:off x="3530641" y="1241659"/>
          <a:ext cx="3658148" cy="519764"/>
        </p:xfrm>
        <a:graphic>
          <a:graphicData uri="http://schemas.openxmlformats.org/presentationml/2006/ole">
            <mc:AlternateContent xmlns:mc="http://schemas.openxmlformats.org/markup-compatibility/2006">
              <mc:Choice xmlns:v="urn:schemas-microsoft-com:vml" Requires="v">
                <p:oleObj spid="_x0000_s224326" name="Equation" r:id="rId3" imgW="2349500" imgH="330200" progId="Equation.3">
                  <p:embed/>
                </p:oleObj>
              </mc:Choice>
              <mc:Fallback>
                <p:oleObj name="Equation" r:id="rId3" imgW="2349500" imgH="33020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30641" y="1241659"/>
                        <a:ext cx="3658148" cy="519764"/>
                      </a:xfrm>
                      <a:prstGeom prst="rect">
                        <a:avLst/>
                      </a:prstGeom>
                      <a:noFill/>
                    </p:spPr>
                  </p:pic>
                </p:oleObj>
              </mc:Fallback>
            </mc:AlternateContent>
          </a:graphicData>
        </a:graphic>
      </p:graphicFrame>
      <p:sp>
        <p:nvSpPr>
          <p:cNvPr id="8" name="Rectangle 6"/>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9" name="Object 8"/>
          <p:cNvGraphicFramePr>
            <a:graphicFrameLocks noChangeAspect="1"/>
          </p:cNvGraphicFramePr>
          <p:nvPr>
            <p:extLst>
              <p:ext uri="{D42A27DB-BD31-4B8C-83A1-F6EECF244321}">
                <p14:modId xmlns:p14="http://schemas.microsoft.com/office/powerpoint/2010/main" val="3354675828"/>
              </p:ext>
            </p:extLst>
          </p:nvPr>
        </p:nvGraphicFramePr>
        <p:xfrm>
          <a:off x="1183908" y="4966637"/>
          <a:ext cx="2695073" cy="436145"/>
        </p:xfrm>
        <a:graphic>
          <a:graphicData uri="http://schemas.openxmlformats.org/presentationml/2006/ole">
            <mc:AlternateContent xmlns:mc="http://schemas.openxmlformats.org/markup-compatibility/2006">
              <mc:Choice xmlns:v="urn:schemas-microsoft-com:vml" Requires="v">
                <p:oleObj spid="_x0000_s224327" name="Equation" r:id="rId5" imgW="1422400" imgH="228600" progId="Equation.3">
                  <p:embed/>
                </p:oleObj>
              </mc:Choice>
              <mc:Fallback>
                <p:oleObj name="Equation" r:id="rId5" imgW="1422400" imgH="228600"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83908" y="4966637"/>
                        <a:ext cx="2695073" cy="436145"/>
                      </a:xfrm>
                      <a:prstGeom prst="rect">
                        <a:avLst/>
                      </a:prstGeom>
                      <a:noFill/>
                    </p:spPr>
                  </p:pic>
                </p:oleObj>
              </mc:Fallback>
            </mc:AlternateContent>
          </a:graphicData>
        </a:graphic>
      </p:graphicFrame>
      <p:sp>
        <p:nvSpPr>
          <p:cNvPr id="10" name="Rectangle 9"/>
          <p:cNvSpPr/>
          <p:nvPr/>
        </p:nvSpPr>
        <p:spPr>
          <a:xfrm>
            <a:off x="529390" y="180201"/>
            <a:ext cx="10884676" cy="553998"/>
          </a:xfrm>
          <a:prstGeom prst="rect">
            <a:avLst/>
          </a:prstGeom>
        </p:spPr>
        <p:txBody>
          <a:bodyPr wrap="square">
            <a:spAutoFit/>
          </a:bodyPr>
          <a:lstStyle/>
          <a:p>
            <a:r>
              <a:rPr lang="en-US" sz="3000" b="1" dirty="0">
                <a:latin typeface="Arial" pitchFamily="34" charset="0"/>
                <a:cs typeface="Arial" pitchFamily="34" charset="0"/>
              </a:rPr>
              <a:t>Mathematical </a:t>
            </a:r>
            <a:r>
              <a:rPr lang="en-US" sz="3000" b="1" dirty="0" smtClean="0">
                <a:latin typeface="Arial" pitchFamily="34" charset="0"/>
                <a:cs typeface="Arial" pitchFamily="34" charset="0"/>
              </a:rPr>
              <a:t>modeling        hydropower </a:t>
            </a:r>
            <a:endParaRPr lang="en-US" sz="3000" dirty="0"/>
          </a:p>
        </p:txBody>
      </p:sp>
    </p:spTree>
    <p:extLst>
      <p:ext uri="{BB962C8B-B14F-4D97-AF65-F5344CB8AC3E}">
        <p14:creationId xmlns:p14="http://schemas.microsoft.com/office/powerpoint/2010/main" val="329064520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1381" y="734199"/>
            <a:ext cx="11970619" cy="5945734"/>
          </a:xfrm>
        </p:spPr>
        <p:txBody>
          <a:bodyPr>
            <a:normAutofit/>
          </a:bodyPr>
          <a:lstStyle/>
          <a:p>
            <a:pPr algn="just">
              <a:lnSpc>
                <a:spcPct val="150000"/>
              </a:lnSpc>
            </a:pPr>
            <a:r>
              <a:rPr lang="en-US" sz="2000" dirty="0">
                <a:latin typeface="Arial" pitchFamily="34" charset="0"/>
                <a:cs typeface="Arial" pitchFamily="34" charset="0"/>
              </a:rPr>
              <a:t>The discretization concept makes it simple to answer the issues in equations </a:t>
            </a:r>
            <a:r>
              <a:rPr lang="en-US" sz="2000" dirty="0" smtClean="0">
                <a:latin typeface="Arial" pitchFamily="34" charset="0"/>
                <a:cs typeface="Arial" pitchFamily="34" charset="0"/>
              </a:rPr>
              <a:t>(15) </a:t>
            </a:r>
            <a:r>
              <a:rPr lang="en-US" sz="2000" dirty="0">
                <a:latin typeface="Arial" pitchFamily="34" charset="0"/>
                <a:cs typeface="Arial" pitchFamily="34" charset="0"/>
              </a:rPr>
              <a:t>and </a:t>
            </a:r>
            <a:r>
              <a:rPr lang="en-US" sz="2000" dirty="0" smtClean="0">
                <a:latin typeface="Arial" pitchFamily="34" charset="0"/>
                <a:cs typeface="Arial" pitchFamily="34" charset="0"/>
              </a:rPr>
              <a:t>(16).</a:t>
            </a:r>
            <a:endParaRPr lang="en-US" sz="2000" dirty="0">
              <a:latin typeface="Arial" pitchFamily="34" charset="0"/>
              <a:cs typeface="Arial" pitchFamily="34" charset="0"/>
            </a:endParaRPr>
          </a:p>
          <a:p>
            <a:pPr algn="just">
              <a:lnSpc>
                <a:spcPct val="150000"/>
              </a:lnSpc>
            </a:pPr>
            <a:r>
              <a:rPr lang="en-US" sz="2000" dirty="0">
                <a:latin typeface="Arial" pitchFamily="34" charset="0"/>
                <a:cs typeface="Arial" pitchFamily="34" charset="0"/>
              </a:rPr>
              <a:t> N equal sub-intervals of </a:t>
            </a:r>
            <a:r>
              <a:rPr lang="en-US" sz="2000" dirty="0" err="1">
                <a:latin typeface="Arial" pitchFamily="34" charset="0"/>
                <a:cs typeface="Arial" pitchFamily="34" charset="0"/>
              </a:rPr>
              <a:t>Δt</a:t>
            </a:r>
            <a:r>
              <a:rPr lang="en-US" sz="2000" dirty="0">
                <a:latin typeface="Arial" pitchFamily="34" charset="0"/>
                <a:cs typeface="Arial" pitchFamily="34" charset="0"/>
              </a:rPr>
              <a:t> time duration are created from the optimization interval T. </a:t>
            </a:r>
          </a:p>
          <a:p>
            <a:pPr algn="just">
              <a:lnSpc>
                <a:spcPct val="150000"/>
              </a:lnSpc>
            </a:pPr>
            <a:r>
              <a:rPr lang="en-US" sz="2000" dirty="0">
                <a:latin typeface="Arial" pitchFamily="34" charset="0"/>
                <a:cs typeface="Arial" pitchFamily="34" charset="0"/>
              </a:rPr>
              <a:t>It is assumed that the values of all variables stay the same during each sub-interval. For thermal </a:t>
            </a:r>
            <a:r>
              <a:rPr lang="en-US" sz="2000" dirty="0" smtClean="0">
                <a:latin typeface="Arial" pitchFamily="34" charset="0"/>
                <a:cs typeface="Arial" pitchFamily="34" charset="0"/>
              </a:rPr>
              <a:t>power and RE  </a:t>
            </a:r>
            <a:r>
              <a:rPr lang="en-US" sz="2000" dirty="0">
                <a:latin typeface="Arial" pitchFamily="34" charset="0"/>
                <a:cs typeface="Arial" pitchFamily="34" charset="0"/>
              </a:rPr>
              <a:t>plants, the same formula may thus be recast as follows for N intervals</a:t>
            </a:r>
            <a:r>
              <a:rPr lang="en-US" sz="2000" dirty="0" smtClean="0">
                <a:latin typeface="Arial" pitchFamily="34" charset="0"/>
                <a:cs typeface="Arial" pitchFamily="34" charset="0"/>
              </a:rPr>
              <a:t>:</a:t>
            </a:r>
          </a:p>
          <a:p>
            <a:pPr marL="0" indent="0" algn="just">
              <a:lnSpc>
                <a:spcPct val="150000"/>
              </a:lnSpc>
              <a:buNone/>
            </a:pPr>
            <a:r>
              <a:rPr lang="en-US" sz="2000" dirty="0" smtClean="0">
                <a:latin typeface="Arial" pitchFamily="34" charset="0"/>
                <a:cs typeface="Arial" pitchFamily="34" charset="0"/>
              </a:rPr>
              <a:t>                                                                                                          eqn.(17)</a:t>
            </a:r>
            <a:endParaRPr lang="en-US" sz="2000" dirty="0">
              <a:latin typeface="Arial" pitchFamily="34" charset="0"/>
              <a:cs typeface="Arial" pitchFamily="34" charset="0"/>
            </a:endParaRPr>
          </a:p>
          <a:p>
            <a:pPr marL="0" indent="0" algn="just">
              <a:lnSpc>
                <a:spcPct val="150000"/>
              </a:lnSpc>
              <a:buNone/>
            </a:pPr>
            <a:endParaRPr lang="en-US" sz="2000" dirty="0" smtClean="0">
              <a:latin typeface="Arial" pitchFamily="34" charset="0"/>
              <a:cs typeface="Arial" pitchFamily="34" charset="0"/>
            </a:endParaRPr>
          </a:p>
          <a:p>
            <a:pPr marL="0" indent="0" algn="just">
              <a:lnSpc>
                <a:spcPct val="150000"/>
              </a:lnSpc>
              <a:buNone/>
            </a:pPr>
            <a:r>
              <a:rPr lang="en-US" sz="2000" b="1" dirty="0" smtClean="0">
                <a:latin typeface="Arial" pitchFamily="34" charset="0"/>
                <a:cs typeface="Arial" pitchFamily="34" charset="0"/>
              </a:rPr>
              <a:t>   Subject to the constraints:</a:t>
            </a:r>
          </a:p>
          <a:p>
            <a:pPr algn="just">
              <a:lnSpc>
                <a:spcPct val="150000"/>
              </a:lnSpc>
            </a:pPr>
            <a:r>
              <a:rPr lang="en-US" sz="2000" dirty="0">
                <a:latin typeface="Arial" pitchFamily="34" charset="0"/>
                <a:cs typeface="Arial" pitchFamily="34" charset="0"/>
              </a:rPr>
              <a:t>Power balance</a:t>
            </a:r>
            <a:r>
              <a:rPr lang="en-US" sz="2000" dirty="0" smtClean="0">
                <a:latin typeface="Arial" pitchFamily="34" charset="0"/>
                <a:cs typeface="Arial" pitchFamily="34" charset="0"/>
              </a:rPr>
              <a:t>  constraints:</a:t>
            </a:r>
          </a:p>
          <a:p>
            <a:pPr marL="0" indent="0" algn="just">
              <a:lnSpc>
                <a:spcPct val="150000"/>
              </a:lnSpc>
              <a:buNone/>
            </a:pPr>
            <a:r>
              <a:rPr lang="en-US" sz="2000" dirty="0">
                <a:latin typeface="Arial" pitchFamily="34" charset="0"/>
                <a:cs typeface="Arial" pitchFamily="34" charset="0"/>
              </a:rPr>
              <a:t> </a:t>
            </a:r>
            <a:r>
              <a:rPr lang="en-US" sz="2000" dirty="0" smtClean="0">
                <a:latin typeface="Arial" pitchFamily="34" charset="0"/>
                <a:cs typeface="Arial" pitchFamily="34" charset="0"/>
              </a:rPr>
              <a:t>                                                                                                           eqn.(18)</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29</a:t>
            </a:fld>
            <a:endParaRPr lang="en-US"/>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788537532"/>
              </p:ext>
            </p:extLst>
          </p:nvPr>
        </p:nvGraphicFramePr>
        <p:xfrm>
          <a:off x="529389" y="3138505"/>
          <a:ext cx="2449503" cy="788602"/>
        </p:xfrm>
        <a:graphic>
          <a:graphicData uri="http://schemas.openxmlformats.org/presentationml/2006/ole">
            <mc:AlternateContent xmlns:mc="http://schemas.openxmlformats.org/markup-compatibility/2006">
              <mc:Choice xmlns:v="urn:schemas-microsoft-com:vml" Requires="v">
                <p:oleObj spid="_x0000_s225352" name="Equation" r:id="rId3" imgW="1333440" imgH="431640" progId="Equation.3">
                  <p:embed/>
                </p:oleObj>
              </mc:Choice>
              <mc:Fallback>
                <p:oleObj name="Equation" r:id="rId3" imgW="1333440" imgH="431640" progId="Equation.3">
                  <p:embed/>
                  <p:pic>
                    <p:nvPicPr>
                      <p:cNvPr id="0" name=""/>
                      <p:cNvPicPr>
                        <a:picLocks noChangeAspect="1" noChangeArrowheads="1"/>
                      </p:cNvPicPr>
                      <p:nvPr/>
                    </p:nvPicPr>
                    <p:blipFill>
                      <a:blip r:embed="rId4"/>
                      <a:srcRect/>
                      <a:stretch>
                        <a:fillRect/>
                      </a:stretch>
                    </p:blipFill>
                    <p:spPr bwMode="auto">
                      <a:xfrm>
                        <a:off x="529389" y="3138505"/>
                        <a:ext cx="2449503" cy="788602"/>
                      </a:xfrm>
                      <a:prstGeom prst="rect">
                        <a:avLst/>
                      </a:prstGeom>
                      <a:noFill/>
                    </p:spPr>
                  </p:pic>
                </p:oleObj>
              </mc:Fallback>
            </mc:AlternateContent>
          </a:graphicData>
        </a:graphic>
      </p:graphicFrame>
      <p:sp>
        <p:nvSpPr>
          <p:cNvPr id="8"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9" name="Object 8"/>
          <p:cNvGraphicFramePr>
            <a:graphicFrameLocks noChangeAspect="1"/>
          </p:cNvGraphicFramePr>
          <p:nvPr>
            <p:extLst>
              <p:ext uri="{D42A27DB-BD31-4B8C-83A1-F6EECF244321}">
                <p14:modId xmlns:p14="http://schemas.microsoft.com/office/powerpoint/2010/main" val="4215222370"/>
              </p:ext>
            </p:extLst>
          </p:nvPr>
        </p:nvGraphicFramePr>
        <p:xfrm>
          <a:off x="529390" y="5265258"/>
          <a:ext cx="4641851" cy="492125"/>
        </p:xfrm>
        <a:graphic>
          <a:graphicData uri="http://schemas.openxmlformats.org/presentationml/2006/ole">
            <mc:AlternateContent xmlns:mc="http://schemas.openxmlformats.org/markup-compatibility/2006">
              <mc:Choice xmlns:v="urn:schemas-microsoft-com:vml" Requires="v">
                <p:oleObj spid="_x0000_s225353" name="Equation" r:id="rId5" imgW="2247840" imgH="241200" progId="Equation.3">
                  <p:embed/>
                </p:oleObj>
              </mc:Choice>
              <mc:Fallback>
                <p:oleObj name="Equation" r:id="rId5" imgW="2247840" imgH="241200" progId="Equation.3">
                  <p:embed/>
                  <p:pic>
                    <p:nvPicPr>
                      <p:cNvPr id="0" name=""/>
                      <p:cNvPicPr>
                        <a:picLocks noChangeAspect="1" noChangeArrowheads="1"/>
                      </p:cNvPicPr>
                      <p:nvPr/>
                    </p:nvPicPr>
                    <p:blipFill>
                      <a:blip r:embed="rId6"/>
                      <a:srcRect/>
                      <a:stretch>
                        <a:fillRect/>
                      </a:stretch>
                    </p:blipFill>
                    <p:spPr bwMode="auto">
                      <a:xfrm>
                        <a:off x="529390" y="5265258"/>
                        <a:ext cx="4641851" cy="492125"/>
                      </a:xfrm>
                      <a:prstGeom prst="rect">
                        <a:avLst/>
                      </a:prstGeom>
                      <a:noFill/>
                    </p:spPr>
                  </p:pic>
                </p:oleObj>
              </mc:Fallback>
            </mc:AlternateContent>
          </a:graphicData>
        </a:graphic>
      </p:graphicFrame>
      <p:sp>
        <p:nvSpPr>
          <p:cNvPr id="10" name="Rectangle 9"/>
          <p:cNvSpPr/>
          <p:nvPr/>
        </p:nvSpPr>
        <p:spPr>
          <a:xfrm>
            <a:off x="529390" y="180201"/>
            <a:ext cx="10884676" cy="553998"/>
          </a:xfrm>
          <a:prstGeom prst="rect">
            <a:avLst/>
          </a:prstGeom>
        </p:spPr>
        <p:txBody>
          <a:bodyPr wrap="square">
            <a:spAutoFit/>
          </a:bodyPr>
          <a:lstStyle/>
          <a:p>
            <a:r>
              <a:rPr lang="en-US" sz="3000" b="1" dirty="0">
                <a:latin typeface="Arial" pitchFamily="34" charset="0"/>
                <a:cs typeface="Arial" pitchFamily="34" charset="0"/>
              </a:rPr>
              <a:t>Mathematical </a:t>
            </a:r>
            <a:r>
              <a:rPr lang="en-US" sz="3000" b="1" dirty="0" smtClean="0">
                <a:latin typeface="Arial" pitchFamily="34" charset="0"/>
                <a:cs typeface="Arial" pitchFamily="34" charset="0"/>
              </a:rPr>
              <a:t>modeling                                        Cont.… </a:t>
            </a:r>
            <a:endParaRPr lang="en-US" sz="3000" dirty="0"/>
          </a:p>
        </p:txBody>
      </p:sp>
    </p:spTree>
    <p:extLst>
      <p:ext uri="{BB962C8B-B14F-4D97-AF65-F5344CB8AC3E}">
        <p14:creationId xmlns:p14="http://schemas.microsoft.com/office/powerpoint/2010/main" val="26584077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3137" y="1116532"/>
            <a:ext cx="11675444" cy="5544150"/>
          </a:xfrm>
        </p:spPr>
        <p:txBody>
          <a:bodyPr>
            <a:normAutofit/>
          </a:bodyPr>
          <a:lstStyle/>
          <a:p>
            <a:r>
              <a:rPr lang="en-US" sz="2000" dirty="0">
                <a:latin typeface="Arial" pitchFamily="34" charset="0"/>
                <a:cs typeface="Arial" pitchFamily="34" charset="0"/>
              </a:rPr>
              <a:t>Water availability </a:t>
            </a:r>
            <a:r>
              <a:rPr lang="en-US" sz="2000" dirty="0" smtClean="0">
                <a:latin typeface="Arial" pitchFamily="34" charset="0"/>
                <a:cs typeface="Arial" pitchFamily="34" charset="0"/>
              </a:rPr>
              <a:t>equation:</a:t>
            </a:r>
          </a:p>
          <a:p>
            <a:endParaRPr lang="en-US" sz="2000" dirty="0">
              <a:latin typeface="Arial" pitchFamily="34" charset="0"/>
              <a:cs typeface="Arial" pitchFamily="34" charset="0"/>
            </a:endParaRPr>
          </a:p>
          <a:p>
            <a:pPr marL="0" indent="0">
              <a:buNone/>
            </a:pPr>
            <a:r>
              <a:rPr lang="en-US" sz="2000" dirty="0" smtClean="0">
                <a:latin typeface="Arial" pitchFamily="34" charset="0"/>
                <a:cs typeface="Arial" pitchFamily="34" charset="0"/>
              </a:rPr>
              <a:t>                                                                                                      eqn.(19)</a:t>
            </a:r>
            <a:endParaRPr lang="en-US" sz="2000" dirty="0">
              <a:latin typeface="Arial" pitchFamily="34" charset="0"/>
              <a:cs typeface="Arial" pitchFamily="34" charset="0"/>
            </a:endParaRPr>
          </a:p>
          <a:p>
            <a:pPr algn="just">
              <a:lnSpc>
                <a:spcPct val="150000"/>
              </a:lnSpc>
            </a:pPr>
            <a:r>
              <a:rPr lang="en-US" sz="2000" dirty="0">
                <a:latin typeface="Arial" pitchFamily="34" charset="0"/>
                <a:cs typeface="Arial" pitchFamily="34" charset="0"/>
              </a:rPr>
              <a:t>where j is the water inflow rate during interval K, q is the water discharge rate during interval K, and X′ is the water storage at the conclusion of interval K.</a:t>
            </a:r>
          </a:p>
          <a:p>
            <a:pPr algn="just">
              <a:lnSpc>
                <a:spcPct val="150000"/>
              </a:lnSpc>
            </a:pPr>
            <a:r>
              <a:rPr lang="en-US" sz="2000" dirty="0">
                <a:latin typeface="Arial" pitchFamily="34" charset="0"/>
                <a:cs typeface="Arial" pitchFamily="34" charset="0"/>
              </a:rPr>
              <a:t>Then, dividing the equation </a:t>
            </a:r>
            <a:r>
              <a:rPr lang="en-US" sz="2000" dirty="0" smtClean="0">
                <a:latin typeface="Arial" pitchFamily="34" charset="0"/>
                <a:cs typeface="Arial" pitchFamily="34" charset="0"/>
              </a:rPr>
              <a:t>19,  </a:t>
            </a:r>
            <a:r>
              <a:rPr lang="en-US" sz="2000" dirty="0">
                <a:latin typeface="Arial" pitchFamily="34" charset="0"/>
                <a:cs typeface="Arial" pitchFamily="34" charset="0"/>
              </a:rPr>
              <a:t>by the change in "t" yields </a:t>
            </a:r>
          </a:p>
          <a:p>
            <a:pPr marL="0" indent="0" algn="just">
              <a:lnSpc>
                <a:spcPct val="150000"/>
              </a:lnSpc>
              <a:buNone/>
            </a:pPr>
            <a:r>
              <a:rPr lang="en-US" sz="2000" dirty="0" smtClean="0">
                <a:latin typeface="Arial" pitchFamily="34" charset="0"/>
                <a:cs typeface="Arial" pitchFamily="34" charset="0"/>
              </a:rPr>
              <a:t>                                                                                                      eqn.(20)</a:t>
            </a:r>
            <a:endParaRPr lang="en-US" sz="2000" dirty="0">
              <a:latin typeface="Arial" pitchFamily="34" charset="0"/>
              <a:cs typeface="Arial" pitchFamily="34" charset="0"/>
            </a:endParaRPr>
          </a:p>
          <a:p>
            <a:pPr marL="0" indent="0" algn="just">
              <a:lnSpc>
                <a:spcPct val="150000"/>
              </a:lnSpc>
              <a:buNone/>
            </a:pPr>
            <a:r>
              <a:rPr lang="en-US" sz="2000" dirty="0" smtClean="0">
                <a:latin typeface="Arial" pitchFamily="34" charset="0"/>
                <a:cs typeface="Arial" pitchFamily="34" charset="0"/>
              </a:rPr>
              <a:t>Where,                   the water storage in discharge unit.</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30</a:t>
            </a:fld>
            <a:endParaRPr lang="en-US"/>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813448888"/>
              </p:ext>
            </p:extLst>
          </p:nvPr>
        </p:nvGraphicFramePr>
        <p:xfrm>
          <a:off x="770021" y="1780674"/>
          <a:ext cx="3850106" cy="417552"/>
        </p:xfrm>
        <a:graphic>
          <a:graphicData uri="http://schemas.openxmlformats.org/presentationml/2006/ole">
            <mc:AlternateContent xmlns:mc="http://schemas.openxmlformats.org/markup-compatibility/2006">
              <mc:Choice xmlns:v="urn:schemas-microsoft-com:vml" Requires="v">
                <p:oleObj spid="_x0000_s226408" name="Equation" r:id="rId3" imgW="2120900" imgH="228600" progId="Equation.3">
                  <p:embed/>
                </p:oleObj>
              </mc:Choice>
              <mc:Fallback>
                <p:oleObj name="Equation" r:id="rId3" imgW="2120900" imgH="22860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0021" y="1780674"/>
                        <a:ext cx="3850106" cy="417552"/>
                      </a:xfrm>
                      <a:prstGeom prst="rect">
                        <a:avLst/>
                      </a:prstGeom>
                      <a:noFill/>
                    </p:spPr>
                  </p:pic>
                </p:oleObj>
              </mc:Fallback>
            </mc:AlternateContent>
          </a:graphicData>
        </a:graphic>
      </p:graphicFrame>
      <p:sp>
        <p:nvSpPr>
          <p:cNvPr id="9"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0" name="Object 9"/>
          <p:cNvGraphicFramePr>
            <a:graphicFrameLocks noChangeAspect="1"/>
          </p:cNvGraphicFramePr>
          <p:nvPr>
            <p:extLst>
              <p:ext uri="{D42A27DB-BD31-4B8C-83A1-F6EECF244321}">
                <p14:modId xmlns:p14="http://schemas.microsoft.com/office/powerpoint/2010/main" val="1771863062"/>
              </p:ext>
            </p:extLst>
          </p:nvPr>
        </p:nvGraphicFramePr>
        <p:xfrm>
          <a:off x="1386037" y="4052234"/>
          <a:ext cx="3383840" cy="462013"/>
        </p:xfrm>
        <a:graphic>
          <a:graphicData uri="http://schemas.openxmlformats.org/presentationml/2006/ole">
            <mc:AlternateContent xmlns:mc="http://schemas.openxmlformats.org/markup-compatibility/2006">
              <mc:Choice xmlns:v="urn:schemas-microsoft-com:vml" Requires="v">
                <p:oleObj spid="_x0000_s226409" name="Equation" r:id="rId5" imgW="1689100" imgH="228600" progId="Equation.3">
                  <p:embed/>
                </p:oleObj>
              </mc:Choice>
              <mc:Fallback>
                <p:oleObj name="Equation" r:id="rId5" imgW="1689100" imgH="228600"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86037" y="4052234"/>
                        <a:ext cx="3383840" cy="462013"/>
                      </a:xfrm>
                      <a:prstGeom prst="rect">
                        <a:avLst/>
                      </a:prstGeom>
                      <a:noFill/>
                    </p:spPr>
                  </p:pic>
                </p:oleObj>
              </mc:Fallback>
            </mc:AlternateContent>
          </a:graphicData>
        </a:graphic>
      </p:graphicFrame>
      <p:sp>
        <p:nvSpPr>
          <p:cNvPr id="11" name="Rectangle 6"/>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2" name="Object 11"/>
          <p:cNvGraphicFramePr>
            <a:graphicFrameLocks noChangeAspect="1"/>
          </p:cNvGraphicFramePr>
          <p:nvPr>
            <p:extLst>
              <p:ext uri="{D42A27DB-BD31-4B8C-83A1-F6EECF244321}">
                <p14:modId xmlns:p14="http://schemas.microsoft.com/office/powerpoint/2010/main" val="2379216071"/>
              </p:ext>
            </p:extLst>
          </p:nvPr>
        </p:nvGraphicFramePr>
        <p:xfrm>
          <a:off x="1578544" y="4620126"/>
          <a:ext cx="904774" cy="539619"/>
        </p:xfrm>
        <a:graphic>
          <a:graphicData uri="http://schemas.openxmlformats.org/presentationml/2006/ole">
            <mc:AlternateContent xmlns:mc="http://schemas.openxmlformats.org/markup-compatibility/2006">
              <mc:Choice xmlns:v="urn:schemas-microsoft-com:vml" Requires="v">
                <p:oleObj spid="_x0000_s226410" name="Equation" r:id="rId7" imgW="710891" imgH="418918" progId="Equation.3">
                  <p:embed/>
                </p:oleObj>
              </mc:Choice>
              <mc:Fallback>
                <p:oleObj name="Equation" r:id="rId7" imgW="710891" imgH="418918" progId="Equation.3">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78544" y="4620126"/>
                        <a:ext cx="904774" cy="539619"/>
                      </a:xfrm>
                      <a:prstGeom prst="rect">
                        <a:avLst/>
                      </a:prstGeom>
                      <a:noFill/>
                      <a:extLst/>
                    </p:spPr>
                  </p:pic>
                </p:oleObj>
              </mc:Fallback>
            </mc:AlternateContent>
          </a:graphicData>
        </a:graphic>
      </p:graphicFrame>
      <p:sp>
        <p:nvSpPr>
          <p:cNvPr id="13" name="Rectangle 12"/>
          <p:cNvSpPr/>
          <p:nvPr/>
        </p:nvSpPr>
        <p:spPr>
          <a:xfrm>
            <a:off x="529390" y="180201"/>
            <a:ext cx="10884676" cy="553998"/>
          </a:xfrm>
          <a:prstGeom prst="rect">
            <a:avLst/>
          </a:prstGeom>
        </p:spPr>
        <p:txBody>
          <a:bodyPr wrap="square">
            <a:spAutoFit/>
          </a:bodyPr>
          <a:lstStyle/>
          <a:p>
            <a:r>
              <a:rPr lang="en-US" sz="3000" b="1" dirty="0">
                <a:latin typeface="Arial" pitchFamily="34" charset="0"/>
                <a:cs typeface="Arial" pitchFamily="34" charset="0"/>
              </a:rPr>
              <a:t>Mathematical </a:t>
            </a:r>
            <a:r>
              <a:rPr lang="en-US" sz="3000" b="1" dirty="0" smtClean="0">
                <a:latin typeface="Arial" pitchFamily="34" charset="0"/>
                <a:cs typeface="Arial" pitchFamily="34" charset="0"/>
              </a:rPr>
              <a:t>modeling                                        Cont.… </a:t>
            </a:r>
            <a:endParaRPr lang="en-US" sz="3000" dirty="0"/>
          </a:p>
        </p:txBody>
      </p:sp>
    </p:spTree>
    <p:extLst>
      <p:ext uri="{BB962C8B-B14F-4D97-AF65-F5344CB8AC3E}">
        <p14:creationId xmlns:p14="http://schemas.microsoft.com/office/powerpoint/2010/main" val="98453482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6253" y="1183908"/>
            <a:ext cx="11839073" cy="5438273"/>
          </a:xfrm>
        </p:spPr>
        <p:txBody>
          <a:bodyPr>
            <a:normAutofit/>
          </a:bodyPr>
          <a:lstStyle/>
          <a:p>
            <a:pPr marL="0" indent="0">
              <a:buNone/>
            </a:pPr>
            <a:r>
              <a:rPr lang="en-US" sz="2000" dirty="0" smtClean="0">
                <a:latin typeface="Arial" pitchFamily="34" charset="0"/>
                <a:cs typeface="Arial" pitchFamily="34" charset="0"/>
              </a:rPr>
              <a:t>d. The </a:t>
            </a:r>
            <a:r>
              <a:rPr lang="en-US" sz="2000" dirty="0">
                <a:latin typeface="Arial" pitchFamily="34" charset="0"/>
                <a:cs typeface="Arial" pitchFamily="34" charset="0"/>
              </a:rPr>
              <a:t>real power hydro-generation in any </a:t>
            </a:r>
            <a:r>
              <a:rPr lang="en-US" sz="2000" dirty="0" smtClean="0">
                <a:latin typeface="Arial" pitchFamily="34" charset="0"/>
                <a:cs typeface="Arial" pitchFamily="34" charset="0"/>
              </a:rPr>
              <a:t>sub-interval can </a:t>
            </a:r>
            <a:r>
              <a:rPr lang="en-US" sz="2000" dirty="0">
                <a:latin typeface="Arial" pitchFamily="34" charset="0"/>
                <a:cs typeface="Arial" pitchFamily="34" charset="0"/>
              </a:rPr>
              <a:t>be written </a:t>
            </a:r>
            <a:r>
              <a:rPr lang="en-US" sz="2000" dirty="0" smtClean="0">
                <a:latin typeface="Arial" pitchFamily="34" charset="0"/>
                <a:cs typeface="Arial" pitchFamily="34" charset="0"/>
              </a:rPr>
              <a:t>as:</a:t>
            </a:r>
          </a:p>
          <a:p>
            <a:pPr marL="0" indent="0">
              <a:buNone/>
            </a:pPr>
            <a:r>
              <a:rPr lang="en-US" sz="2000" dirty="0" smtClean="0">
                <a:latin typeface="Arial" pitchFamily="34" charset="0"/>
                <a:cs typeface="Arial" pitchFamily="34" charset="0"/>
              </a:rPr>
              <a:t>                                                                                                                   eqn.(21)</a:t>
            </a:r>
            <a:endParaRPr lang="en-US" sz="2000" dirty="0">
              <a:latin typeface="Arial" pitchFamily="34" charset="0"/>
              <a:cs typeface="Arial" pitchFamily="34" charset="0"/>
            </a:endParaRPr>
          </a:p>
          <a:p>
            <a:pPr marL="0" indent="0">
              <a:buNone/>
            </a:pPr>
            <a:endParaRPr lang="en-US" sz="2000" dirty="0" smtClean="0">
              <a:latin typeface="Arial" pitchFamily="34" charset="0"/>
              <a:cs typeface="Arial" pitchFamily="34" charset="0"/>
            </a:endParaRPr>
          </a:p>
          <a:p>
            <a:pPr marL="0" indent="0">
              <a:buNone/>
            </a:pPr>
            <a:r>
              <a:rPr lang="en-US" sz="2000" dirty="0" smtClean="0">
                <a:latin typeface="Arial" pitchFamily="34" charset="0"/>
                <a:cs typeface="Arial" pitchFamily="34" charset="0"/>
              </a:rPr>
              <a:t>Where, </a:t>
            </a:r>
          </a:p>
          <a:p>
            <a:pPr algn="just">
              <a:lnSpc>
                <a:spcPct val="150000"/>
              </a:lnSpc>
            </a:pPr>
            <a:r>
              <a:rPr lang="en-US" sz="2000" dirty="0" smtClean="0">
                <a:latin typeface="Arial" pitchFamily="34" charset="0"/>
                <a:cs typeface="Arial" pitchFamily="34" charset="0"/>
              </a:rPr>
              <a:t>Where, </a:t>
            </a:r>
            <a:r>
              <a:rPr lang="en-US" sz="2000" dirty="0">
                <a:latin typeface="Arial" pitchFamily="34" charset="0"/>
                <a:cs typeface="Arial" pitchFamily="34" charset="0"/>
              </a:rPr>
              <a:t>ρ is the non-effective discharge </a:t>
            </a:r>
            <a:r>
              <a:rPr lang="en-US" sz="2000" dirty="0" smtClean="0">
                <a:latin typeface="Arial" pitchFamily="34" charset="0"/>
                <a:cs typeface="Arial" pitchFamily="34" charset="0"/>
              </a:rPr>
              <a:t>that is </a:t>
            </a:r>
            <a:r>
              <a:rPr lang="en-US" sz="2000" dirty="0">
                <a:latin typeface="Arial" pitchFamily="34" charset="0"/>
                <a:cs typeface="Arial" pitchFamily="34" charset="0"/>
              </a:rPr>
              <a:t>necessary for a hydro generator to operate at no-load </a:t>
            </a:r>
            <a:r>
              <a:rPr lang="en-US" sz="2000" dirty="0" smtClean="0">
                <a:latin typeface="Arial" pitchFamily="34" charset="0"/>
                <a:cs typeface="Arial" pitchFamily="34" charset="0"/>
              </a:rPr>
              <a:t>conditions, </a:t>
            </a:r>
            <a:r>
              <a:rPr lang="en-US" sz="2000" dirty="0">
                <a:latin typeface="Arial" pitchFamily="34" charset="0"/>
                <a:cs typeface="Arial" pitchFamily="34" charset="0"/>
              </a:rPr>
              <a:t>e is the water head correction factor to account for the fluctuation in head with storage, and h'</a:t>
            </a:r>
            <a:r>
              <a:rPr lang="en-US" sz="2000" baseline="-25000" dirty="0">
                <a:latin typeface="Arial" pitchFamily="34" charset="0"/>
                <a:cs typeface="Arial" pitchFamily="34" charset="0"/>
              </a:rPr>
              <a:t>0</a:t>
            </a:r>
            <a:r>
              <a:rPr lang="en-US" sz="2000" dirty="0">
                <a:latin typeface="Arial" pitchFamily="34" charset="0"/>
                <a:cs typeface="Arial" pitchFamily="34" charset="0"/>
              </a:rPr>
              <a:t> ′ is the basic water head that corresponds to dead storage</a:t>
            </a:r>
            <a:r>
              <a:rPr lang="en-US" sz="2000" dirty="0" smtClean="0">
                <a:latin typeface="Arial" pitchFamily="34" charset="0"/>
                <a:cs typeface="Arial" pitchFamily="34" charset="0"/>
              </a:rPr>
              <a:t>. Then, the above equation can be rewritten as:                                                                                                         eqn.(22)</a:t>
            </a:r>
            <a:endParaRPr lang="en-US" sz="2000" dirty="0">
              <a:latin typeface="Arial" pitchFamily="34" charset="0"/>
              <a:cs typeface="Arial" pitchFamily="34" charset="0"/>
            </a:endParaRPr>
          </a:p>
          <a:p>
            <a:pPr algn="just">
              <a:lnSpc>
                <a:spcPct val="150000"/>
              </a:lnSpc>
            </a:pPr>
            <a:r>
              <a:rPr lang="en-US" sz="2000" dirty="0" smtClean="0">
                <a:latin typeface="Arial" pitchFamily="34" charset="0"/>
                <a:cs typeface="Arial" pitchFamily="34" charset="0"/>
              </a:rPr>
              <a:t>Where,                       is the effective discharge in m</a:t>
            </a:r>
            <a:r>
              <a:rPr lang="en-US" sz="2000" baseline="30000" dirty="0" smtClean="0">
                <a:latin typeface="Arial" pitchFamily="34" charset="0"/>
                <a:cs typeface="Arial" pitchFamily="34" charset="0"/>
              </a:rPr>
              <a:t>3</a:t>
            </a:r>
            <a:r>
              <a:rPr lang="en-US" sz="2000" dirty="0" smtClean="0">
                <a:latin typeface="Arial" pitchFamily="34" charset="0"/>
                <a:cs typeface="Arial" pitchFamily="34" charset="0"/>
              </a:rPr>
              <a:t>/s at interval K and        is the average head in </a:t>
            </a:r>
            <a:r>
              <a:rPr lang="en-US" sz="2000" dirty="0" err="1" smtClean="0">
                <a:latin typeface="Arial" pitchFamily="34" charset="0"/>
                <a:cs typeface="Arial" pitchFamily="34" charset="0"/>
              </a:rPr>
              <a:t>k</a:t>
            </a:r>
            <a:r>
              <a:rPr lang="en-US" sz="2000" baseline="30000" dirty="0" err="1" smtClean="0">
                <a:latin typeface="Arial" pitchFamily="34" charset="0"/>
                <a:cs typeface="Arial" pitchFamily="34" charset="0"/>
              </a:rPr>
              <a:t>th</a:t>
            </a:r>
            <a:r>
              <a:rPr lang="en-US" sz="2000" dirty="0" smtClean="0">
                <a:latin typeface="Arial" pitchFamily="34" charset="0"/>
                <a:cs typeface="Arial" pitchFamily="34" charset="0"/>
              </a:rPr>
              <a:t> interval as given by: </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31</a:t>
            </a:fld>
            <a:endParaRPr lang="en-US"/>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2999257896"/>
              </p:ext>
            </p:extLst>
          </p:nvPr>
        </p:nvGraphicFramePr>
        <p:xfrm>
          <a:off x="462013" y="1607420"/>
          <a:ext cx="5043638" cy="474919"/>
        </p:xfrm>
        <a:graphic>
          <a:graphicData uri="http://schemas.openxmlformats.org/presentationml/2006/ole">
            <mc:AlternateContent xmlns:mc="http://schemas.openxmlformats.org/markup-compatibility/2006">
              <mc:Choice xmlns:v="urn:schemas-microsoft-com:vml" Requires="v">
                <p:oleObj spid="_x0000_s227505" name="Equation" r:id="rId3" imgW="2527300" imgH="241300" progId="Equation.3">
                  <p:embed/>
                </p:oleObj>
              </mc:Choice>
              <mc:Fallback>
                <p:oleObj name="Equation" r:id="rId3" imgW="2527300" imgH="24130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2013" y="1607420"/>
                        <a:ext cx="5043638" cy="474919"/>
                      </a:xfrm>
                      <a:prstGeom prst="rect">
                        <a:avLst/>
                      </a:prstGeom>
                      <a:noFill/>
                    </p:spPr>
                  </p:pic>
                </p:oleObj>
              </mc:Fallback>
            </mc:AlternateContent>
          </a:graphicData>
        </a:graphic>
      </p:graphicFrame>
      <p:sp>
        <p:nvSpPr>
          <p:cNvPr id="8"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9" name="Object 8"/>
          <p:cNvGraphicFramePr>
            <a:graphicFrameLocks noChangeAspect="1"/>
          </p:cNvGraphicFramePr>
          <p:nvPr>
            <p:extLst>
              <p:ext uri="{D42A27DB-BD31-4B8C-83A1-F6EECF244321}">
                <p14:modId xmlns:p14="http://schemas.microsoft.com/office/powerpoint/2010/main" val="2053392212"/>
              </p:ext>
            </p:extLst>
          </p:nvPr>
        </p:nvGraphicFramePr>
        <p:xfrm>
          <a:off x="1212782" y="2261937"/>
          <a:ext cx="2539275" cy="500514"/>
        </p:xfrm>
        <a:graphic>
          <a:graphicData uri="http://schemas.openxmlformats.org/presentationml/2006/ole">
            <mc:AlternateContent xmlns:mc="http://schemas.openxmlformats.org/markup-compatibility/2006">
              <mc:Choice xmlns:v="urn:schemas-microsoft-com:vml" Requires="v">
                <p:oleObj spid="_x0000_s227506" name="Equation" r:id="rId5" imgW="1206500" imgH="241300" progId="Equation.3">
                  <p:embed/>
                </p:oleObj>
              </mc:Choice>
              <mc:Fallback>
                <p:oleObj name="Equation" r:id="rId5" imgW="1206500" imgH="241300"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12782" y="2261937"/>
                        <a:ext cx="2539275" cy="500514"/>
                      </a:xfrm>
                      <a:prstGeom prst="rect">
                        <a:avLst/>
                      </a:prstGeom>
                      <a:noFill/>
                    </p:spPr>
                  </p:pic>
                </p:oleObj>
              </mc:Fallback>
            </mc:AlternateContent>
          </a:graphicData>
        </a:graphic>
      </p:graphicFrame>
      <p:sp>
        <p:nvSpPr>
          <p:cNvPr id="10" name="Rectangle 8"/>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1" name="Object 10"/>
          <p:cNvGraphicFramePr>
            <a:graphicFrameLocks noChangeAspect="1"/>
          </p:cNvGraphicFramePr>
          <p:nvPr>
            <p:extLst>
              <p:ext uri="{D42A27DB-BD31-4B8C-83A1-F6EECF244321}">
                <p14:modId xmlns:p14="http://schemas.microsoft.com/office/powerpoint/2010/main" val="1857954000"/>
              </p:ext>
            </p:extLst>
          </p:nvPr>
        </p:nvGraphicFramePr>
        <p:xfrm>
          <a:off x="1289784" y="4427621"/>
          <a:ext cx="4100363" cy="477898"/>
        </p:xfrm>
        <a:graphic>
          <a:graphicData uri="http://schemas.openxmlformats.org/presentationml/2006/ole">
            <mc:AlternateContent xmlns:mc="http://schemas.openxmlformats.org/markup-compatibility/2006">
              <mc:Choice xmlns:v="urn:schemas-microsoft-com:vml" Requires="v">
                <p:oleObj spid="_x0000_s227507" name="Equation" r:id="rId7" imgW="2044700" imgH="241300" progId="Equation.3">
                  <p:embed/>
                </p:oleObj>
              </mc:Choice>
              <mc:Fallback>
                <p:oleObj name="Equation" r:id="rId7" imgW="2044700" imgH="241300" progId="Equation.3">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289784" y="4427621"/>
                        <a:ext cx="4100363" cy="477898"/>
                      </a:xfrm>
                      <a:prstGeom prst="rect">
                        <a:avLst/>
                      </a:prstGeom>
                      <a:noFill/>
                    </p:spPr>
                  </p:pic>
                </p:oleObj>
              </mc:Fallback>
            </mc:AlternateContent>
          </a:graphicData>
        </a:graphic>
      </p:graphicFrame>
      <p:sp>
        <p:nvSpPr>
          <p:cNvPr id="12" name="Rectangle 10"/>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3" name="Object 12"/>
          <p:cNvGraphicFramePr>
            <a:graphicFrameLocks noChangeAspect="1"/>
          </p:cNvGraphicFramePr>
          <p:nvPr>
            <p:extLst>
              <p:ext uri="{D42A27DB-BD31-4B8C-83A1-F6EECF244321}">
                <p14:modId xmlns:p14="http://schemas.microsoft.com/office/powerpoint/2010/main" val="1341493512"/>
              </p:ext>
            </p:extLst>
          </p:nvPr>
        </p:nvGraphicFramePr>
        <p:xfrm>
          <a:off x="1477142" y="4933730"/>
          <a:ext cx="933650" cy="375012"/>
        </p:xfrm>
        <a:graphic>
          <a:graphicData uri="http://schemas.openxmlformats.org/presentationml/2006/ole">
            <mc:AlternateContent xmlns:mc="http://schemas.openxmlformats.org/markup-compatibility/2006">
              <mc:Choice xmlns:v="urn:schemas-microsoft-com:vml" Requires="v">
                <p:oleObj spid="_x0000_s227508" name="Equation" r:id="rId9" imgW="571252" imgH="228501" progId="Equation.3">
                  <p:embed/>
                </p:oleObj>
              </mc:Choice>
              <mc:Fallback>
                <p:oleObj name="Equation" r:id="rId9" imgW="571252" imgH="228501" progId="Equation.3">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477142" y="4933730"/>
                        <a:ext cx="933650" cy="375012"/>
                      </a:xfrm>
                      <a:prstGeom prst="rect">
                        <a:avLst/>
                      </a:prstGeom>
                      <a:noFill/>
                    </p:spPr>
                  </p:pic>
                </p:oleObj>
              </mc:Fallback>
            </mc:AlternateContent>
          </a:graphicData>
        </a:graphic>
      </p:graphicFrame>
      <p:sp>
        <p:nvSpPr>
          <p:cNvPr id="14" name="Rectangle 1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5" name="Object 14"/>
          <p:cNvGraphicFramePr>
            <a:graphicFrameLocks noChangeAspect="1"/>
          </p:cNvGraphicFramePr>
          <p:nvPr>
            <p:extLst>
              <p:ext uri="{D42A27DB-BD31-4B8C-83A1-F6EECF244321}">
                <p14:modId xmlns:p14="http://schemas.microsoft.com/office/powerpoint/2010/main" val="409625679"/>
              </p:ext>
            </p:extLst>
          </p:nvPr>
        </p:nvGraphicFramePr>
        <p:xfrm>
          <a:off x="8576110" y="4803006"/>
          <a:ext cx="279132" cy="426237"/>
        </p:xfrm>
        <a:graphic>
          <a:graphicData uri="http://schemas.openxmlformats.org/presentationml/2006/ole">
            <mc:AlternateContent xmlns:mc="http://schemas.openxmlformats.org/markup-compatibility/2006">
              <mc:Choice xmlns:v="urn:schemas-microsoft-com:vml" Requires="v">
                <p:oleObj spid="_x0000_s227509" name="Equation" r:id="rId11" imgW="215713" imgH="241091" progId="Equation.3">
                  <p:embed/>
                </p:oleObj>
              </mc:Choice>
              <mc:Fallback>
                <p:oleObj name="Equation" r:id="rId11" imgW="215713" imgH="241091" progId="Equation.3">
                  <p:embed/>
                  <p:pic>
                    <p:nvPicPr>
                      <p:cNvPr id="0" name=""/>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576110" y="4803006"/>
                        <a:ext cx="279132" cy="426237"/>
                      </a:xfrm>
                      <a:prstGeom prst="rect">
                        <a:avLst/>
                      </a:prstGeom>
                      <a:noFill/>
                    </p:spPr>
                  </p:pic>
                </p:oleObj>
              </mc:Fallback>
            </mc:AlternateContent>
          </a:graphicData>
        </a:graphic>
      </p:graphicFrame>
      <p:sp>
        <p:nvSpPr>
          <p:cNvPr id="17" name="Rectangle 16"/>
          <p:cNvSpPr/>
          <p:nvPr/>
        </p:nvSpPr>
        <p:spPr>
          <a:xfrm>
            <a:off x="529390" y="180201"/>
            <a:ext cx="10884676" cy="553998"/>
          </a:xfrm>
          <a:prstGeom prst="rect">
            <a:avLst/>
          </a:prstGeom>
        </p:spPr>
        <p:txBody>
          <a:bodyPr wrap="square">
            <a:spAutoFit/>
          </a:bodyPr>
          <a:lstStyle/>
          <a:p>
            <a:r>
              <a:rPr lang="en-US" sz="3000" b="1" dirty="0">
                <a:latin typeface="Arial" pitchFamily="34" charset="0"/>
                <a:cs typeface="Arial" pitchFamily="34" charset="0"/>
              </a:rPr>
              <a:t>Mathematical </a:t>
            </a:r>
            <a:r>
              <a:rPr lang="en-US" sz="3000" b="1" dirty="0" smtClean="0">
                <a:latin typeface="Arial" pitchFamily="34" charset="0"/>
                <a:cs typeface="Arial" pitchFamily="34" charset="0"/>
              </a:rPr>
              <a:t>modeling                                        Cont.… </a:t>
            </a:r>
            <a:endParaRPr lang="en-US" sz="3000" dirty="0"/>
          </a:p>
        </p:txBody>
      </p:sp>
    </p:spTree>
    <p:extLst>
      <p:ext uri="{BB962C8B-B14F-4D97-AF65-F5344CB8AC3E}">
        <p14:creationId xmlns:p14="http://schemas.microsoft.com/office/powerpoint/2010/main" val="248935508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998" y="1251283"/>
            <a:ext cx="11829448" cy="5178392"/>
          </a:xfrm>
        </p:spPr>
        <p:txBody>
          <a:bodyPr>
            <a:normAutofit/>
          </a:bodyPr>
          <a:lstStyle/>
          <a:p>
            <a:r>
              <a:rPr lang="en-US" sz="2000" dirty="0" smtClean="0">
                <a:latin typeface="Arial" pitchFamily="34" charset="0"/>
                <a:cs typeface="Arial" pitchFamily="34" charset="0"/>
              </a:rPr>
              <a:t>Where, A is the reservoir cross-section at the given interval </a:t>
            </a:r>
          </a:p>
          <a:p>
            <a:endParaRPr lang="en-US" sz="2000" dirty="0">
              <a:latin typeface="Arial" pitchFamily="34" charset="0"/>
              <a:cs typeface="Arial" pitchFamily="34" charset="0"/>
            </a:endParaRPr>
          </a:p>
          <a:p>
            <a:pPr marL="0" indent="0">
              <a:buNone/>
            </a:pPr>
            <a:r>
              <a:rPr lang="en-US" sz="2000" dirty="0" smtClean="0">
                <a:latin typeface="Arial" pitchFamily="34" charset="0"/>
                <a:cs typeface="Arial" pitchFamily="34" charset="0"/>
              </a:rPr>
              <a:t>                                                                                                                      eqn.(23)</a:t>
            </a:r>
          </a:p>
          <a:p>
            <a:pPr marL="0" indent="0">
              <a:buNone/>
            </a:pPr>
            <a:r>
              <a:rPr lang="en-US" sz="2000" dirty="0" smtClean="0">
                <a:latin typeface="Arial" pitchFamily="34" charset="0"/>
                <a:cs typeface="Arial" pitchFamily="34" charset="0"/>
              </a:rPr>
              <a:t>                                                        </a:t>
            </a:r>
            <a:endParaRPr lang="en-US" sz="2000" dirty="0">
              <a:latin typeface="Arial" pitchFamily="34" charset="0"/>
              <a:cs typeface="Arial" pitchFamily="34" charset="0"/>
            </a:endParaRPr>
          </a:p>
          <a:p>
            <a:pPr marL="0" indent="0">
              <a:buNone/>
            </a:pPr>
            <a:r>
              <a:rPr lang="en-US" sz="2000" dirty="0" smtClean="0">
                <a:latin typeface="Arial" pitchFamily="34" charset="0"/>
                <a:cs typeface="Arial" pitchFamily="34" charset="0"/>
              </a:rPr>
              <a:t>                                                                                                                       eqn.(24)</a:t>
            </a:r>
          </a:p>
          <a:p>
            <a:r>
              <a:rPr lang="en-US" sz="2000" dirty="0" smtClean="0">
                <a:latin typeface="Arial" pitchFamily="34" charset="0"/>
                <a:cs typeface="Arial" pitchFamily="34" charset="0"/>
              </a:rPr>
              <a:t>Where,                      then, the hydropower equation can be rewritten as: </a:t>
            </a:r>
          </a:p>
          <a:p>
            <a:endParaRPr lang="en-US" sz="2000" dirty="0">
              <a:latin typeface="Arial" pitchFamily="34" charset="0"/>
              <a:cs typeface="Arial" pitchFamily="34" charset="0"/>
            </a:endParaRPr>
          </a:p>
          <a:p>
            <a:pPr marL="0" indent="0">
              <a:buNone/>
            </a:pPr>
            <a:r>
              <a:rPr lang="en-US" sz="2000" dirty="0" smtClean="0">
                <a:latin typeface="Arial" pitchFamily="34" charset="0"/>
                <a:cs typeface="Arial" pitchFamily="34" charset="0"/>
              </a:rPr>
              <a:t>                                                                                                                      eqn.(25)</a:t>
            </a:r>
          </a:p>
          <a:p>
            <a:endParaRPr lang="pt-BR" sz="2000" dirty="0" smtClean="0"/>
          </a:p>
          <a:p>
            <a:r>
              <a:rPr lang="pt-BR" sz="2000" dirty="0" smtClean="0">
                <a:latin typeface="Arial" pitchFamily="34" charset="0"/>
                <a:cs typeface="Arial" pitchFamily="34" charset="0"/>
              </a:rPr>
              <a:t>where h</a:t>
            </a:r>
            <a:r>
              <a:rPr lang="pt-BR" sz="2000" baseline="-25000" dirty="0" smtClean="0">
                <a:latin typeface="Arial" pitchFamily="34" charset="0"/>
                <a:cs typeface="Arial" pitchFamily="34" charset="0"/>
              </a:rPr>
              <a:t>0</a:t>
            </a:r>
            <a:r>
              <a:rPr lang="pt-BR" sz="2000" dirty="0" smtClean="0">
                <a:latin typeface="Arial" pitchFamily="34" charset="0"/>
                <a:cs typeface="Arial" pitchFamily="34" charset="0"/>
              </a:rPr>
              <a:t> </a:t>
            </a:r>
            <a:r>
              <a:rPr lang="pt-BR" sz="2000" dirty="0">
                <a:latin typeface="Arial" pitchFamily="34" charset="0"/>
                <a:cs typeface="Arial" pitchFamily="34" charset="0"/>
              </a:rPr>
              <a:t>= 9.81 × </a:t>
            </a:r>
            <a:r>
              <a:rPr lang="pt-BR" sz="2000" dirty="0" smtClean="0">
                <a:latin typeface="Arial" pitchFamily="34" charset="0"/>
                <a:cs typeface="Arial" pitchFamily="34" charset="0"/>
              </a:rPr>
              <a:t>10</a:t>
            </a:r>
            <a:r>
              <a:rPr lang="pt-BR" sz="2000" baseline="30000" dirty="0" smtClean="0">
                <a:latin typeface="Arial" pitchFamily="34" charset="0"/>
                <a:cs typeface="Arial" pitchFamily="34" charset="0"/>
              </a:rPr>
              <a:t>-3</a:t>
            </a:r>
            <a:r>
              <a:rPr lang="pt-BR" sz="2000" dirty="0" smtClean="0">
                <a:latin typeface="Arial" pitchFamily="34" charset="0"/>
                <a:cs typeface="Arial" pitchFamily="34" charset="0"/>
              </a:rPr>
              <a:t> h</a:t>
            </a:r>
            <a:r>
              <a:rPr lang="pt-BR" sz="2000" baseline="-25000" dirty="0" smtClean="0">
                <a:latin typeface="Arial" pitchFamily="34" charset="0"/>
                <a:cs typeface="Arial" pitchFamily="34" charset="0"/>
              </a:rPr>
              <a:t>0</a:t>
            </a:r>
            <a:r>
              <a:rPr lang="pt-BR" sz="2000" dirty="0" smtClean="0">
                <a:latin typeface="Arial" pitchFamily="34" charset="0"/>
                <a:cs typeface="Arial" pitchFamily="34" charset="0"/>
              </a:rPr>
              <a:t>′</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32</a:t>
            </a:fld>
            <a:endParaRPr lang="en-US"/>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2421953567"/>
              </p:ext>
            </p:extLst>
          </p:nvPr>
        </p:nvGraphicFramePr>
        <p:xfrm>
          <a:off x="1188887" y="1722906"/>
          <a:ext cx="2787650" cy="741362"/>
        </p:xfrm>
        <a:graphic>
          <a:graphicData uri="http://schemas.openxmlformats.org/presentationml/2006/ole">
            <mc:AlternateContent xmlns:mc="http://schemas.openxmlformats.org/markup-compatibility/2006">
              <mc:Choice xmlns:v="urn:schemas-microsoft-com:vml" Requires="v">
                <p:oleObj spid="_x0000_s228490" name="Equation" r:id="rId3" imgW="1587240" imgH="419040" progId="Equation.3">
                  <p:embed/>
                </p:oleObj>
              </mc:Choice>
              <mc:Fallback>
                <p:oleObj name="Equation" r:id="rId3" imgW="1587240" imgH="419040" progId="Equation.3">
                  <p:embed/>
                  <p:pic>
                    <p:nvPicPr>
                      <p:cNvPr id="0" name=""/>
                      <p:cNvPicPr>
                        <a:picLocks noChangeAspect="1" noChangeArrowheads="1"/>
                      </p:cNvPicPr>
                      <p:nvPr/>
                    </p:nvPicPr>
                    <p:blipFill>
                      <a:blip r:embed="rId4"/>
                      <a:srcRect/>
                      <a:stretch>
                        <a:fillRect/>
                      </a:stretch>
                    </p:blipFill>
                    <p:spPr bwMode="auto">
                      <a:xfrm>
                        <a:off x="1188887" y="1722906"/>
                        <a:ext cx="2787650" cy="741362"/>
                      </a:xfrm>
                      <a:prstGeom prst="rect">
                        <a:avLst/>
                      </a:prstGeom>
                      <a:noFill/>
                    </p:spPr>
                  </p:pic>
                </p:oleObj>
              </mc:Fallback>
            </mc:AlternateContent>
          </a:graphicData>
        </a:graphic>
      </p:graphicFrame>
      <p:sp>
        <p:nvSpPr>
          <p:cNvPr id="8"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9" name="Object 8"/>
          <p:cNvGraphicFramePr>
            <a:graphicFrameLocks noChangeAspect="1"/>
          </p:cNvGraphicFramePr>
          <p:nvPr>
            <p:extLst>
              <p:ext uri="{D42A27DB-BD31-4B8C-83A1-F6EECF244321}">
                <p14:modId xmlns:p14="http://schemas.microsoft.com/office/powerpoint/2010/main" val="184930266"/>
              </p:ext>
            </p:extLst>
          </p:nvPr>
        </p:nvGraphicFramePr>
        <p:xfrm>
          <a:off x="1251283" y="2502569"/>
          <a:ext cx="4340995" cy="572690"/>
        </p:xfrm>
        <a:graphic>
          <a:graphicData uri="http://schemas.openxmlformats.org/presentationml/2006/ole">
            <mc:AlternateContent xmlns:mc="http://schemas.openxmlformats.org/markup-compatibility/2006">
              <mc:Choice xmlns:v="urn:schemas-microsoft-com:vml" Requires="v">
                <p:oleObj spid="_x0000_s228491" name="Equation" r:id="rId5" imgW="1803400" imgH="241300" progId="Equation.3">
                  <p:embed/>
                </p:oleObj>
              </mc:Choice>
              <mc:Fallback>
                <p:oleObj name="Equation" r:id="rId5" imgW="1803400" imgH="241300"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51283" y="2502569"/>
                        <a:ext cx="4340995" cy="572690"/>
                      </a:xfrm>
                      <a:prstGeom prst="rect">
                        <a:avLst/>
                      </a:prstGeom>
                      <a:noFill/>
                    </p:spPr>
                  </p:pic>
                </p:oleObj>
              </mc:Fallback>
            </mc:AlternateContent>
          </a:graphicData>
        </a:graphic>
      </p:graphicFrame>
      <p:sp>
        <p:nvSpPr>
          <p:cNvPr id="10" name="Rectangle 7"/>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1" name="Object 10"/>
          <p:cNvGraphicFramePr>
            <a:graphicFrameLocks noChangeAspect="1"/>
          </p:cNvGraphicFramePr>
          <p:nvPr>
            <p:extLst>
              <p:ext uri="{D42A27DB-BD31-4B8C-83A1-F6EECF244321}">
                <p14:modId xmlns:p14="http://schemas.microsoft.com/office/powerpoint/2010/main" val="1437873237"/>
              </p:ext>
            </p:extLst>
          </p:nvPr>
        </p:nvGraphicFramePr>
        <p:xfrm>
          <a:off x="1366786" y="3080085"/>
          <a:ext cx="933651" cy="750255"/>
        </p:xfrm>
        <a:graphic>
          <a:graphicData uri="http://schemas.openxmlformats.org/presentationml/2006/ole">
            <mc:AlternateContent xmlns:mc="http://schemas.openxmlformats.org/markup-compatibility/2006">
              <mc:Choice xmlns:v="urn:schemas-microsoft-com:vml" Requires="v">
                <p:oleObj spid="_x0000_s228492" name="Equation" r:id="rId7" imgW="533169" imgH="431613" progId="Equation.3">
                  <p:embed/>
                </p:oleObj>
              </mc:Choice>
              <mc:Fallback>
                <p:oleObj name="Equation" r:id="rId7" imgW="533169" imgH="431613" progId="Equation.3">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366786" y="3080085"/>
                        <a:ext cx="933651" cy="750255"/>
                      </a:xfrm>
                      <a:prstGeom prst="rect">
                        <a:avLst/>
                      </a:prstGeom>
                      <a:noFill/>
                    </p:spPr>
                  </p:pic>
                </p:oleObj>
              </mc:Fallback>
            </mc:AlternateContent>
          </a:graphicData>
        </a:graphic>
      </p:graphicFrame>
      <p:sp>
        <p:nvSpPr>
          <p:cNvPr id="12" name="Rectangle 9"/>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3" name="Object 12"/>
          <p:cNvGraphicFramePr>
            <a:graphicFrameLocks noChangeAspect="1"/>
          </p:cNvGraphicFramePr>
          <p:nvPr>
            <p:extLst>
              <p:ext uri="{D42A27DB-BD31-4B8C-83A1-F6EECF244321}">
                <p14:modId xmlns:p14="http://schemas.microsoft.com/office/powerpoint/2010/main" val="1698115815"/>
              </p:ext>
            </p:extLst>
          </p:nvPr>
        </p:nvGraphicFramePr>
        <p:xfrm>
          <a:off x="485329" y="3927108"/>
          <a:ext cx="5794408" cy="559666"/>
        </p:xfrm>
        <a:graphic>
          <a:graphicData uri="http://schemas.openxmlformats.org/presentationml/2006/ole">
            <mc:AlternateContent xmlns:mc="http://schemas.openxmlformats.org/markup-compatibility/2006">
              <mc:Choice xmlns:v="urn:schemas-microsoft-com:vml" Requires="v">
                <p:oleObj spid="_x0000_s228493" name="Equation" r:id="rId9" imgW="2463800" imgH="241300" progId="Equation.3">
                  <p:embed/>
                </p:oleObj>
              </mc:Choice>
              <mc:Fallback>
                <p:oleObj name="Equation" r:id="rId9" imgW="2463800" imgH="241300" progId="Equation.3">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85329" y="3927108"/>
                        <a:ext cx="5794408" cy="559666"/>
                      </a:xfrm>
                      <a:prstGeom prst="rect">
                        <a:avLst/>
                      </a:prstGeom>
                      <a:noFill/>
                    </p:spPr>
                  </p:pic>
                </p:oleObj>
              </mc:Fallback>
            </mc:AlternateContent>
          </a:graphicData>
        </a:graphic>
      </p:graphicFrame>
      <p:sp>
        <p:nvSpPr>
          <p:cNvPr id="14" name="Rectangle 13"/>
          <p:cNvSpPr/>
          <p:nvPr/>
        </p:nvSpPr>
        <p:spPr>
          <a:xfrm>
            <a:off x="452388" y="182880"/>
            <a:ext cx="10884676" cy="553998"/>
          </a:xfrm>
          <a:prstGeom prst="rect">
            <a:avLst/>
          </a:prstGeom>
        </p:spPr>
        <p:txBody>
          <a:bodyPr wrap="square">
            <a:spAutoFit/>
          </a:bodyPr>
          <a:lstStyle/>
          <a:p>
            <a:r>
              <a:rPr lang="en-US" sz="3000" b="1" dirty="0">
                <a:latin typeface="Arial" pitchFamily="34" charset="0"/>
                <a:cs typeface="Arial" pitchFamily="34" charset="0"/>
              </a:rPr>
              <a:t>Mathematical </a:t>
            </a:r>
            <a:r>
              <a:rPr lang="en-US" sz="3000" b="1" dirty="0" smtClean="0">
                <a:latin typeface="Arial" pitchFamily="34" charset="0"/>
                <a:cs typeface="Arial" pitchFamily="34" charset="0"/>
              </a:rPr>
              <a:t>modeling                                        Cont.… </a:t>
            </a:r>
            <a:endParaRPr lang="en-US" sz="3000" dirty="0"/>
          </a:p>
        </p:txBody>
      </p:sp>
    </p:spTree>
    <p:extLst>
      <p:ext uri="{BB962C8B-B14F-4D97-AF65-F5344CB8AC3E}">
        <p14:creationId xmlns:p14="http://schemas.microsoft.com/office/powerpoint/2010/main" val="111563590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7259" y="1097280"/>
            <a:ext cx="11704319" cy="5079683"/>
          </a:xfrm>
        </p:spPr>
        <p:txBody>
          <a:bodyPr>
            <a:normAutofit/>
          </a:bodyPr>
          <a:lstStyle/>
          <a:p>
            <a:pPr>
              <a:lnSpc>
                <a:spcPct val="150000"/>
              </a:lnSpc>
            </a:pPr>
            <a:r>
              <a:rPr lang="en-US" sz="2000" dirty="0">
                <a:latin typeface="Arial" pitchFamily="34" charset="0"/>
                <a:cs typeface="Arial" pitchFamily="34" charset="0"/>
              </a:rPr>
              <a:t>The optimization problem is mathematically stated for any sub-interval ‘K ’ by the objective function given </a:t>
            </a:r>
            <a:r>
              <a:rPr lang="en-US" sz="2000" dirty="0" smtClean="0">
                <a:latin typeface="Arial" pitchFamily="34" charset="0"/>
                <a:cs typeface="Arial" pitchFamily="34" charset="0"/>
              </a:rPr>
              <a:t>which </a:t>
            </a:r>
            <a:r>
              <a:rPr lang="en-US" sz="2000" dirty="0">
                <a:latin typeface="Arial" pitchFamily="34" charset="0"/>
                <a:cs typeface="Arial" pitchFamily="34" charset="0"/>
              </a:rPr>
              <a:t>is subjected to </a:t>
            </a:r>
            <a:r>
              <a:rPr lang="en-US" sz="2000" dirty="0" smtClean="0">
                <a:latin typeface="Arial" pitchFamily="34" charset="0"/>
                <a:cs typeface="Arial" pitchFamily="34" charset="0"/>
              </a:rPr>
              <a:t>constraints .</a:t>
            </a:r>
          </a:p>
          <a:p>
            <a:pPr>
              <a:lnSpc>
                <a:spcPct val="150000"/>
              </a:lnSpc>
            </a:pPr>
            <a:r>
              <a:rPr lang="en-US" sz="2000" dirty="0">
                <a:latin typeface="Arial" pitchFamily="34" charset="0"/>
                <a:cs typeface="Arial" pitchFamily="34" charset="0"/>
              </a:rPr>
              <a:t>In the above optimization problem, it is convenient to choose water discharges in all sub-intervals except one sub-interval as independent variables and </a:t>
            </a:r>
            <a:r>
              <a:rPr lang="en-US" sz="2000" dirty="0" smtClean="0">
                <a:latin typeface="Arial" pitchFamily="34" charset="0"/>
                <a:cs typeface="Arial" pitchFamily="34" charset="0"/>
              </a:rPr>
              <a:t>hydro-generations</a:t>
            </a:r>
            <a:r>
              <a:rPr lang="en-US" sz="2000" dirty="0">
                <a:latin typeface="Arial" pitchFamily="34" charset="0"/>
                <a:cs typeface="Arial" pitchFamily="34" charset="0"/>
              </a:rPr>
              <a:t>, thermal generations, water storages in all sub-intervals and except water discharge as dependent variables</a:t>
            </a:r>
            <a:r>
              <a:rPr lang="en-US" sz="2000" dirty="0" smtClean="0">
                <a:latin typeface="Arial" pitchFamily="34" charset="0"/>
                <a:cs typeface="Arial" pitchFamily="34" charset="0"/>
              </a:rPr>
              <a:t>;</a:t>
            </a:r>
          </a:p>
          <a:p>
            <a:pPr>
              <a:lnSpc>
                <a:spcPct val="150000"/>
              </a:lnSpc>
            </a:pPr>
            <a:r>
              <a:rPr lang="en-US" sz="2000" dirty="0" smtClean="0">
                <a:latin typeface="Arial" pitchFamily="34" charset="0"/>
                <a:cs typeface="Arial" pitchFamily="34" charset="0"/>
              </a:rPr>
              <a:t> </a:t>
            </a:r>
            <a:r>
              <a:rPr lang="en-US" sz="2000" dirty="0">
                <a:latin typeface="Arial" pitchFamily="34" charset="0"/>
                <a:cs typeface="Arial" pitchFamily="34" charset="0"/>
              </a:rPr>
              <a:t>I</a:t>
            </a:r>
            <a:r>
              <a:rPr lang="en-US" sz="2000" dirty="0" smtClean="0">
                <a:latin typeface="Arial" pitchFamily="34" charset="0"/>
                <a:cs typeface="Arial" pitchFamily="34" charset="0"/>
              </a:rPr>
              <a:t>ndependent </a:t>
            </a:r>
            <a:r>
              <a:rPr lang="en-US" sz="2000" dirty="0">
                <a:latin typeface="Arial" pitchFamily="34" charset="0"/>
                <a:cs typeface="Arial" pitchFamily="34" charset="0"/>
              </a:rPr>
              <a:t>variables are represented by </a:t>
            </a:r>
            <a:r>
              <a:rPr lang="en-US" sz="2000" dirty="0" err="1" smtClean="0">
                <a:latin typeface="Arial" pitchFamily="34" charset="0"/>
                <a:cs typeface="Arial" pitchFamily="34" charset="0"/>
              </a:rPr>
              <a:t>q</a:t>
            </a:r>
            <a:r>
              <a:rPr lang="en-US" sz="2000" baseline="30000" dirty="0" err="1" smtClean="0">
                <a:latin typeface="Arial" pitchFamily="34" charset="0"/>
                <a:cs typeface="Arial" pitchFamily="34" charset="0"/>
              </a:rPr>
              <a:t>K</a:t>
            </a:r>
            <a:r>
              <a:rPr lang="en-US" sz="2000" dirty="0" smtClean="0">
                <a:latin typeface="Arial" pitchFamily="34" charset="0"/>
                <a:cs typeface="Arial" pitchFamily="34" charset="0"/>
              </a:rPr>
              <a:t> </a:t>
            </a:r>
            <a:r>
              <a:rPr lang="en-US" sz="2000" dirty="0">
                <a:latin typeface="Arial" pitchFamily="34" charset="0"/>
                <a:cs typeface="Arial" pitchFamily="34" charset="0"/>
              </a:rPr>
              <a:t>, for K = 2, 3, …, N and for K ≠ 1</a:t>
            </a:r>
            <a:r>
              <a:rPr lang="en-US" sz="2000" dirty="0" smtClean="0">
                <a:latin typeface="Arial" pitchFamily="34" charset="0"/>
                <a:cs typeface="Arial" pitchFamily="34" charset="0"/>
              </a:rPr>
              <a:t>.</a:t>
            </a:r>
          </a:p>
          <a:p>
            <a:pPr>
              <a:lnSpc>
                <a:spcPct val="150000"/>
              </a:lnSpc>
            </a:pPr>
            <a:r>
              <a:rPr lang="en-US" sz="2000" dirty="0" smtClean="0">
                <a:latin typeface="Arial" pitchFamily="34" charset="0"/>
                <a:cs typeface="Arial" pitchFamily="34" charset="0"/>
              </a:rPr>
              <a:t> </a:t>
            </a:r>
            <a:r>
              <a:rPr lang="en-US" sz="2000" dirty="0">
                <a:latin typeface="Arial" pitchFamily="34" charset="0"/>
                <a:cs typeface="Arial" pitchFamily="34" charset="0"/>
              </a:rPr>
              <a:t>Dependent variables are represented by </a:t>
            </a:r>
            <a:r>
              <a:rPr lang="en-US" sz="2000" dirty="0" smtClean="0">
                <a:latin typeface="Arial" pitchFamily="34" charset="0"/>
                <a:cs typeface="Arial" pitchFamily="34" charset="0"/>
              </a:rPr>
              <a:t>P</a:t>
            </a:r>
            <a:r>
              <a:rPr lang="en-US" sz="2000" baseline="30000" dirty="0" smtClean="0">
                <a:latin typeface="Arial" pitchFamily="34" charset="0"/>
                <a:cs typeface="Arial" pitchFamily="34" charset="0"/>
              </a:rPr>
              <a:t>K</a:t>
            </a:r>
            <a:r>
              <a:rPr lang="en-US" sz="2000" baseline="-25000" dirty="0" smtClean="0">
                <a:latin typeface="Arial" pitchFamily="34" charset="0"/>
                <a:cs typeface="Arial" pitchFamily="34" charset="0"/>
              </a:rPr>
              <a:t>GH</a:t>
            </a:r>
            <a:r>
              <a:rPr lang="en-US" sz="2000" dirty="0" smtClean="0">
                <a:latin typeface="Arial" pitchFamily="34" charset="0"/>
                <a:cs typeface="Arial" pitchFamily="34" charset="0"/>
              </a:rPr>
              <a:t> </a:t>
            </a:r>
            <a:r>
              <a:rPr lang="en-US" sz="2000" dirty="0">
                <a:latin typeface="Arial" pitchFamily="34" charset="0"/>
                <a:cs typeface="Arial" pitchFamily="34" charset="0"/>
              </a:rPr>
              <a:t>, </a:t>
            </a:r>
            <a:r>
              <a:rPr lang="en-US" sz="2000" dirty="0" smtClean="0">
                <a:latin typeface="Arial" pitchFamily="34" charset="0"/>
                <a:cs typeface="Arial" pitchFamily="34" charset="0"/>
              </a:rPr>
              <a:t>P</a:t>
            </a:r>
            <a:r>
              <a:rPr lang="en-US" sz="2000" baseline="30000" dirty="0" smtClean="0">
                <a:latin typeface="Arial" pitchFamily="34" charset="0"/>
                <a:cs typeface="Arial" pitchFamily="34" charset="0"/>
              </a:rPr>
              <a:t>K</a:t>
            </a:r>
            <a:r>
              <a:rPr lang="en-US" sz="2000" baseline="-25000" dirty="0" smtClean="0">
                <a:latin typeface="Arial" pitchFamily="34" charset="0"/>
                <a:cs typeface="Arial" pitchFamily="34" charset="0"/>
              </a:rPr>
              <a:t>GT</a:t>
            </a:r>
            <a:r>
              <a:rPr lang="en-US" sz="2000" dirty="0" smtClean="0">
                <a:latin typeface="Arial" pitchFamily="34" charset="0"/>
                <a:cs typeface="Arial" pitchFamily="34" charset="0"/>
              </a:rPr>
              <a:t> ,X</a:t>
            </a:r>
            <a:r>
              <a:rPr lang="en-US" sz="2000" baseline="30000" dirty="0" smtClean="0">
                <a:latin typeface="Arial" pitchFamily="34" charset="0"/>
                <a:cs typeface="Arial" pitchFamily="34" charset="0"/>
              </a:rPr>
              <a:t>K</a:t>
            </a:r>
            <a:r>
              <a:rPr lang="en-US" sz="2000" dirty="0" smtClean="0">
                <a:latin typeface="Arial" pitchFamily="34" charset="0"/>
                <a:cs typeface="Arial" pitchFamily="34" charset="0"/>
              </a:rPr>
              <a:t> </a:t>
            </a:r>
            <a:r>
              <a:rPr lang="en-US" sz="2000" dirty="0">
                <a:latin typeface="Arial" pitchFamily="34" charset="0"/>
                <a:cs typeface="Arial" pitchFamily="34" charset="0"/>
              </a:rPr>
              <a:t>, and q </a:t>
            </a:r>
            <a:r>
              <a:rPr lang="en-US" sz="2000" baseline="30000" dirty="0" smtClean="0">
                <a:latin typeface="Arial" pitchFamily="34" charset="0"/>
                <a:cs typeface="Arial" pitchFamily="34" charset="0"/>
              </a:rPr>
              <a:t>1</a:t>
            </a:r>
            <a:r>
              <a:rPr lang="en-US" sz="2000" dirty="0" smtClean="0">
                <a:latin typeface="Arial" pitchFamily="34" charset="0"/>
                <a:cs typeface="Arial" pitchFamily="34" charset="0"/>
              </a:rPr>
              <a:t>, </a:t>
            </a:r>
            <a:r>
              <a:rPr lang="en-US" sz="2000" dirty="0">
                <a:latin typeface="Arial" pitchFamily="34" charset="0"/>
                <a:cs typeface="Arial" pitchFamily="34" charset="0"/>
              </a:rPr>
              <a:t>for K = 1, 2, …, N. </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33</a:t>
            </a:fld>
            <a:endParaRPr lang="en-US"/>
          </a:p>
        </p:txBody>
      </p:sp>
      <p:sp>
        <p:nvSpPr>
          <p:cNvPr id="6" name="Rectangle 5"/>
          <p:cNvSpPr/>
          <p:nvPr/>
        </p:nvSpPr>
        <p:spPr>
          <a:xfrm>
            <a:off x="452388" y="182880"/>
            <a:ext cx="10884676" cy="553998"/>
          </a:xfrm>
          <a:prstGeom prst="rect">
            <a:avLst/>
          </a:prstGeom>
        </p:spPr>
        <p:txBody>
          <a:bodyPr wrap="square">
            <a:spAutoFit/>
          </a:bodyPr>
          <a:lstStyle/>
          <a:p>
            <a:r>
              <a:rPr lang="en-US" sz="3000" b="1" dirty="0">
                <a:latin typeface="Arial" pitchFamily="34" charset="0"/>
                <a:cs typeface="Arial" pitchFamily="34" charset="0"/>
              </a:rPr>
              <a:t>Mathematical </a:t>
            </a:r>
            <a:r>
              <a:rPr lang="en-US" sz="3000" b="1" dirty="0" smtClean="0">
                <a:latin typeface="Arial" pitchFamily="34" charset="0"/>
                <a:cs typeface="Arial" pitchFamily="34" charset="0"/>
              </a:rPr>
              <a:t>modeling                                        Cont.… </a:t>
            </a:r>
            <a:endParaRPr lang="en-US" sz="3000" dirty="0"/>
          </a:p>
        </p:txBody>
      </p:sp>
    </p:spTree>
    <p:extLst>
      <p:ext uri="{BB962C8B-B14F-4D97-AF65-F5344CB8AC3E}">
        <p14:creationId xmlns:p14="http://schemas.microsoft.com/office/powerpoint/2010/main" val="288213219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2388" y="1395663"/>
            <a:ext cx="10901414" cy="4781300"/>
          </a:xfrm>
        </p:spPr>
        <p:txBody>
          <a:bodyPr>
            <a:normAutofit/>
          </a:bodyPr>
          <a:lstStyle/>
          <a:p>
            <a:r>
              <a:rPr lang="en-US" sz="2000" dirty="0" smtClean="0">
                <a:latin typeface="Arial" pitchFamily="34" charset="0"/>
                <a:cs typeface="Arial" pitchFamily="34" charset="0"/>
              </a:rPr>
              <a:t>Then, for K=1, 2…..N), eqn.(20), water availability can be rewritten as:</a:t>
            </a:r>
          </a:p>
          <a:p>
            <a:pPr marL="0" indent="0">
              <a:buNone/>
            </a:pPr>
            <a:endParaRPr lang="en-US" sz="2000" dirty="0">
              <a:latin typeface="Arial" pitchFamily="34" charset="0"/>
              <a:cs typeface="Arial" pitchFamily="34" charset="0"/>
            </a:endParaRPr>
          </a:p>
          <a:p>
            <a:pPr marL="0" indent="0">
              <a:buNone/>
            </a:pPr>
            <a:r>
              <a:rPr lang="en-US" sz="2000" dirty="0" smtClean="0">
                <a:latin typeface="Arial" pitchFamily="34" charset="0"/>
                <a:cs typeface="Arial" pitchFamily="34" charset="0"/>
              </a:rPr>
              <a:t>                                                                                                                  eqn.(26)</a:t>
            </a:r>
          </a:p>
          <a:p>
            <a:pPr marL="0" indent="0">
              <a:buNone/>
            </a:pPr>
            <a:endParaRPr lang="en-US" sz="2000" dirty="0">
              <a:latin typeface="Arial" pitchFamily="34" charset="0"/>
              <a:cs typeface="Arial" pitchFamily="34" charset="0"/>
            </a:endParaRPr>
          </a:p>
          <a:p>
            <a:pPr marL="0" indent="0">
              <a:buNone/>
            </a:pPr>
            <a:endParaRPr lang="en-US" sz="2000" dirty="0" smtClean="0">
              <a:latin typeface="Arial" pitchFamily="34" charset="0"/>
              <a:cs typeface="Arial" pitchFamily="34" charset="0"/>
            </a:endParaRPr>
          </a:p>
          <a:p>
            <a:pPr marL="0" indent="0">
              <a:buNone/>
            </a:pPr>
            <a:r>
              <a:rPr lang="en-US" sz="2000" dirty="0" smtClean="0">
                <a:latin typeface="Arial" pitchFamily="34" charset="0"/>
                <a:cs typeface="Arial" pitchFamily="34" charset="0"/>
              </a:rPr>
              <a:t>By adding them, we can get:   </a:t>
            </a:r>
          </a:p>
          <a:p>
            <a:pPr marL="0" indent="0">
              <a:buNone/>
            </a:pPr>
            <a:endParaRPr lang="en-US" sz="2000" dirty="0">
              <a:latin typeface="Arial" pitchFamily="34" charset="0"/>
              <a:cs typeface="Arial" pitchFamily="34" charset="0"/>
            </a:endParaRPr>
          </a:p>
          <a:p>
            <a:pPr marL="0" indent="0">
              <a:buNone/>
            </a:pPr>
            <a:endParaRPr lang="en-US" sz="2000" dirty="0" smtClean="0">
              <a:latin typeface="Arial" pitchFamily="34" charset="0"/>
              <a:cs typeface="Arial" pitchFamily="34" charset="0"/>
            </a:endParaRPr>
          </a:p>
          <a:p>
            <a:pPr marL="0" indent="0">
              <a:buNone/>
            </a:pPr>
            <a:r>
              <a:rPr lang="en-US" sz="2000" dirty="0">
                <a:latin typeface="Arial" pitchFamily="34" charset="0"/>
                <a:cs typeface="Arial" pitchFamily="34" charset="0"/>
              </a:rPr>
              <a:t> </a:t>
            </a:r>
            <a:r>
              <a:rPr lang="en-US" sz="2000" dirty="0" smtClean="0">
                <a:latin typeface="Arial" pitchFamily="34" charset="0"/>
                <a:cs typeface="Arial" pitchFamily="34" charset="0"/>
              </a:rPr>
              <a:t>                                                                                                                  eqn.(27)</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34</a:t>
            </a:fld>
            <a:endParaRPr lang="en-US"/>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3945594111"/>
              </p:ext>
            </p:extLst>
          </p:nvPr>
        </p:nvGraphicFramePr>
        <p:xfrm>
          <a:off x="1285256" y="1867352"/>
          <a:ext cx="4355147" cy="1425228"/>
        </p:xfrm>
        <a:graphic>
          <a:graphicData uri="http://schemas.openxmlformats.org/presentationml/2006/ole">
            <mc:AlternateContent xmlns:mc="http://schemas.openxmlformats.org/markup-compatibility/2006">
              <mc:Choice xmlns:v="urn:schemas-microsoft-com:vml" Requires="v">
                <p:oleObj spid="_x0000_s229446" name="Equation" r:id="rId3" imgW="2920680" imgH="952200" progId="Equation.3">
                  <p:embed/>
                </p:oleObj>
              </mc:Choice>
              <mc:Fallback>
                <p:oleObj name="Equation" r:id="rId3" imgW="2920680" imgH="952200" progId="Equation.3">
                  <p:embed/>
                  <p:pic>
                    <p:nvPicPr>
                      <p:cNvPr id="0" name=""/>
                      <p:cNvPicPr>
                        <a:picLocks noChangeAspect="1" noChangeArrowheads="1"/>
                      </p:cNvPicPr>
                      <p:nvPr/>
                    </p:nvPicPr>
                    <p:blipFill>
                      <a:blip r:embed="rId4"/>
                      <a:srcRect/>
                      <a:stretch>
                        <a:fillRect/>
                      </a:stretch>
                    </p:blipFill>
                    <p:spPr bwMode="auto">
                      <a:xfrm>
                        <a:off x="1285256" y="1867352"/>
                        <a:ext cx="4355147" cy="1425228"/>
                      </a:xfrm>
                      <a:prstGeom prst="rect">
                        <a:avLst/>
                      </a:prstGeom>
                      <a:noFill/>
                    </p:spPr>
                  </p:pic>
                </p:oleObj>
              </mc:Fallback>
            </mc:AlternateContent>
          </a:graphicData>
        </a:graphic>
      </p:graphicFrame>
      <p:sp>
        <p:nvSpPr>
          <p:cNvPr id="8"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9" name="Object 8"/>
          <p:cNvGraphicFramePr>
            <a:graphicFrameLocks noChangeAspect="1"/>
          </p:cNvGraphicFramePr>
          <p:nvPr>
            <p:extLst>
              <p:ext uri="{D42A27DB-BD31-4B8C-83A1-F6EECF244321}">
                <p14:modId xmlns:p14="http://schemas.microsoft.com/office/powerpoint/2010/main" val="1240614644"/>
              </p:ext>
            </p:extLst>
          </p:nvPr>
        </p:nvGraphicFramePr>
        <p:xfrm>
          <a:off x="878438" y="4196615"/>
          <a:ext cx="5623628" cy="1250683"/>
        </p:xfrm>
        <a:graphic>
          <a:graphicData uri="http://schemas.openxmlformats.org/presentationml/2006/ole">
            <mc:AlternateContent xmlns:mc="http://schemas.openxmlformats.org/markup-compatibility/2006">
              <mc:Choice xmlns:v="urn:schemas-microsoft-com:vml" Requires="v">
                <p:oleObj spid="_x0000_s229447" name="Equation" r:id="rId5" imgW="3073320" imgH="685800" progId="Equation.3">
                  <p:embed/>
                </p:oleObj>
              </mc:Choice>
              <mc:Fallback>
                <p:oleObj name="Equation" r:id="rId5" imgW="3073320" imgH="685800" progId="Equation.3">
                  <p:embed/>
                  <p:pic>
                    <p:nvPicPr>
                      <p:cNvPr id="0" name=""/>
                      <p:cNvPicPr>
                        <a:picLocks noChangeAspect="1" noChangeArrowheads="1"/>
                      </p:cNvPicPr>
                      <p:nvPr/>
                    </p:nvPicPr>
                    <p:blipFill>
                      <a:blip r:embed="rId6"/>
                      <a:srcRect/>
                      <a:stretch>
                        <a:fillRect/>
                      </a:stretch>
                    </p:blipFill>
                    <p:spPr bwMode="auto">
                      <a:xfrm>
                        <a:off x="878438" y="4196615"/>
                        <a:ext cx="5623628" cy="1250683"/>
                      </a:xfrm>
                      <a:prstGeom prst="rect">
                        <a:avLst/>
                      </a:prstGeom>
                      <a:noFill/>
                    </p:spPr>
                  </p:pic>
                </p:oleObj>
              </mc:Fallback>
            </mc:AlternateContent>
          </a:graphicData>
        </a:graphic>
      </p:graphicFrame>
      <p:sp>
        <p:nvSpPr>
          <p:cNvPr id="10" name="Rectangle 9"/>
          <p:cNvSpPr/>
          <p:nvPr/>
        </p:nvSpPr>
        <p:spPr>
          <a:xfrm>
            <a:off x="452388" y="182880"/>
            <a:ext cx="10884676" cy="553998"/>
          </a:xfrm>
          <a:prstGeom prst="rect">
            <a:avLst/>
          </a:prstGeom>
        </p:spPr>
        <p:txBody>
          <a:bodyPr wrap="square">
            <a:spAutoFit/>
          </a:bodyPr>
          <a:lstStyle/>
          <a:p>
            <a:r>
              <a:rPr lang="en-US" sz="3000" b="1" dirty="0">
                <a:latin typeface="Arial" pitchFamily="34" charset="0"/>
                <a:cs typeface="Arial" pitchFamily="34" charset="0"/>
              </a:rPr>
              <a:t>Mathematical </a:t>
            </a:r>
            <a:r>
              <a:rPr lang="en-US" sz="3000" b="1" dirty="0" smtClean="0">
                <a:latin typeface="Arial" pitchFamily="34" charset="0"/>
                <a:cs typeface="Arial" pitchFamily="34" charset="0"/>
              </a:rPr>
              <a:t>modeling                                        Cont.… </a:t>
            </a:r>
            <a:endParaRPr lang="en-US" sz="3000" dirty="0"/>
          </a:p>
        </p:txBody>
      </p:sp>
    </p:spTree>
    <p:extLst>
      <p:ext uri="{BB962C8B-B14F-4D97-AF65-F5344CB8AC3E}">
        <p14:creationId xmlns:p14="http://schemas.microsoft.com/office/powerpoint/2010/main" val="18405801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3629" y="1588168"/>
            <a:ext cx="11944952" cy="5139891"/>
          </a:xfrm>
        </p:spPr>
        <p:txBody>
          <a:bodyPr>
            <a:normAutofit/>
          </a:bodyPr>
          <a:lstStyle/>
          <a:p>
            <a:pPr algn="just">
              <a:lnSpc>
                <a:spcPct val="150000"/>
              </a:lnSpc>
            </a:pPr>
            <a:r>
              <a:rPr lang="en-US" sz="2000" dirty="0" smtClean="0">
                <a:latin typeface="Arial" pitchFamily="34" charset="0"/>
                <a:cs typeface="Arial" pitchFamily="34" charset="0"/>
              </a:rPr>
              <a:t>It is observed that for </a:t>
            </a:r>
            <a:r>
              <a:rPr lang="en-US" sz="2000" dirty="0">
                <a:latin typeface="Arial" pitchFamily="34" charset="0"/>
                <a:cs typeface="Arial" pitchFamily="34" charset="0"/>
              </a:rPr>
              <a:t>K = 2, 3, …, N, there are (N – 1) number of water discharges (q’s), which can be specified as independent </a:t>
            </a:r>
            <a:r>
              <a:rPr lang="en-US" sz="2000" dirty="0" smtClean="0">
                <a:latin typeface="Arial" pitchFamily="34" charset="0"/>
                <a:cs typeface="Arial" pitchFamily="34" charset="0"/>
              </a:rPr>
              <a:t>variables.</a:t>
            </a:r>
          </a:p>
          <a:p>
            <a:pPr algn="just">
              <a:lnSpc>
                <a:spcPct val="150000"/>
              </a:lnSpc>
            </a:pPr>
            <a:r>
              <a:rPr lang="en-US" sz="2000" dirty="0">
                <a:latin typeface="Arial" pitchFamily="34" charset="0"/>
                <a:cs typeface="Arial" pitchFamily="34" charset="0"/>
              </a:rPr>
              <a:t>T</a:t>
            </a:r>
            <a:r>
              <a:rPr lang="en-US" sz="2000" dirty="0" smtClean="0">
                <a:latin typeface="Arial" pitchFamily="34" charset="0"/>
                <a:cs typeface="Arial" pitchFamily="34" charset="0"/>
              </a:rPr>
              <a:t>he </a:t>
            </a:r>
            <a:r>
              <a:rPr lang="en-US" sz="2000" dirty="0">
                <a:latin typeface="Arial" pitchFamily="34" charset="0"/>
                <a:cs typeface="Arial" pitchFamily="34" charset="0"/>
              </a:rPr>
              <a:t>remaining one, i.e., </a:t>
            </a:r>
            <a:r>
              <a:rPr lang="en-US" sz="2000" dirty="0" smtClean="0">
                <a:latin typeface="Arial" pitchFamily="34" charset="0"/>
                <a:cs typeface="Arial" pitchFamily="34" charset="0"/>
              </a:rPr>
              <a:t>q</a:t>
            </a:r>
            <a:r>
              <a:rPr lang="en-US" sz="2000" baseline="30000" dirty="0" smtClean="0">
                <a:latin typeface="Arial" pitchFamily="34" charset="0"/>
                <a:cs typeface="Arial" pitchFamily="34" charset="0"/>
              </a:rPr>
              <a:t>1</a:t>
            </a:r>
            <a:r>
              <a:rPr lang="en-US" sz="2000" dirty="0" smtClean="0">
                <a:latin typeface="Arial" pitchFamily="34" charset="0"/>
                <a:cs typeface="Arial" pitchFamily="34" charset="0"/>
              </a:rPr>
              <a:t>, </a:t>
            </a:r>
            <a:r>
              <a:rPr lang="en-US" sz="2000" dirty="0">
                <a:latin typeface="Arial" pitchFamily="34" charset="0"/>
                <a:cs typeface="Arial" pitchFamily="34" charset="0"/>
              </a:rPr>
              <a:t>is specified as a dependent variable and it can be determined from </a:t>
            </a:r>
            <a:r>
              <a:rPr lang="en-US" sz="2000" dirty="0" smtClean="0">
                <a:latin typeface="Arial" pitchFamily="34" charset="0"/>
                <a:cs typeface="Arial" pitchFamily="34" charset="0"/>
              </a:rPr>
              <a:t>Eqn.28as:</a:t>
            </a:r>
          </a:p>
          <a:p>
            <a:pPr algn="just">
              <a:lnSpc>
                <a:spcPct val="150000"/>
              </a:lnSpc>
            </a:pPr>
            <a:endParaRPr lang="en-US" sz="2000" dirty="0">
              <a:latin typeface="Arial" pitchFamily="34" charset="0"/>
              <a:cs typeface="Arial" pitchFamily="34" charset="0"/>
            </a:endParaRPr>
          </a:p>
          <a:p>
            <a:pPr marL="0" indent="0" algn="just">
              <a:lnSpc>
                <a:spcPct val="150000"/>
              </a:lnSpc>
              <a:buNone/>
            </a:pPr>
            <a:r>
              <a:rPr lang="en-US" sz="2000" dirty="0" smtClean="0">
                <a:latin typeface="Arial" pitchFamily="34" charset="0"/>
                <a:cs typeface="Arial" pitchFamily="34" charset="0"/>
              </a:rPr>
              <a:t>                                                                                                eqn.(28)</a:t>
            </a:r>
          </a:p>
          <a:p>
            <a:pPr marL="0" indent="0" algn="just">
              <a:lnSpc>
                <a:spcPct val="150000"/>
              </a:lnSpc>
              <a:buNone/>
            </a:pPr>
            <a:r>
              <a:rPr lang="en-US" sz="2000" dirty="0" smtClean="0">
                <a:latin typeface="Arial" pitchFamily="34" charset="0"/>
                <a:cs typeface="Arial" pitchFamily="34" charset="0"/>
              </a:rPr>
              <a:t>Which, the discharge of water for the 1</a:t>
            </a:r>
            <a:r>
              <a:rPr lang="en-US" sz="2000" baseline="30000" dirty="0" smtClean="0">
                <a:latin typeface="Arial" pitchFamily="34" charset="0"/>
                <a:cs typeface="Arial" pitchFamily="34" charset="0"/>
              </a:rPr>
              <a:t>st</a:t>
            </a:r>
            <a:r>
              <a:rPr lang="en-US" sz="2000" dirty="0" smtClean="0">
                <a:latin typeface="Arial" pitchFamily="34" charset="0"/>
                <a:cs typeface="Arial" pitchFamily="34" charset="0"/>
              </a:rPr>
              <a:t> interval </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35</a:t>
            </a:fld>
            <a:endParaRPr lang="en-US"/>
          </a:p>
        </p:txBody>
      </p:sp>
      <p:sp>
        <p:nvSpPr>
          <p:cNvPr id="6" name="Rectangle 5"/>
          <p:cNvSpPr/>
          <p:nvPr/>
        </p:nvSpPr>
        <p:spPr>
          <a:xfrm>
            <a:off x="452388" y="182880"/>
            <a:ext cx="10884676" cy="553998"/>
          </a:xfrm>
          <a:prstGeom prst="rect">
            <a:avLst/>
          </a:prstGeom>
        </p:spPr>
        <p:txBody>
          <a:bodyPr wrap="square">
            <a:spAutoFit/>
          </a:bodyPr>
          <a:lstStyle/>
          <a:p>
            <a:r>
              <a:rPr lang="en-US" sz="3000" b="1" dirty="0">
                <a:latin typeface="Arial" pitchFamily="34" charset="0"/>
                <a:cs typeface="Arial" pitchFamily="34" charset="0"/>
              </a:rPr>
              <a:t>Mathematical </a:t>
            </a:r>
            <a:r>
              <a:rPr lang="en-US" sz="3000" b="1" dirty="0" smtClean="0">
                <a:latin typeface="Arial" pitchFamily="34" charset="0"/>
                <a:cs typeface="Arial" pitchFamily="34" charset="0"/>
              </a:rPr>
              <a:t>modeling                                        Cont.… </a:t>
            </a:r>
            <a:endParaRPr lang="en-US" sz="3000" dirty="0"/>
          </a:p>
        </p:txBody>
      </p:sp>
      <p:sp>
        <p:nvSpPr>
          <p:cNvPr id="7"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8" name="Object 7"/>
          <p:cNvGraphicFramePr>
            <a:graphicFrameLocks noChangeAspect="1"/>
          </p:cNvGraphicFramePr>
          <p:nvPr>
            <p:extLst>
              <p:ext uri="{D42A27DB-BD31-4B8C-83A1-F6EECF244321}">
                <p14:modId xmlns:p14="http://schemas.microsoft.com/office/powerpoint/2010/main" val="3003529352"/>
              </p:ext>
            </p:extLst>
          </p:nvPr>
        </p:nvGraphicFramePr>
        <p:xfrm>
          <a:off x="452388" y="3869356"/>
          <a:ext cx="3994414" cy="904775"/>
        </p:xfrm>
        <a:graphic>
          <a:graphicData uri="http://schemas.openxmlformats.org/presentationml/2006/ole">
            <mc:AlternateContent xmlns:mc="http://schemas.openxmlformats.org/markup-compatibility/2006">
              <mc:Choice xmlns:v="urn:schemas-microsoft-com:vml" Requires="v">
                <p:oleObj spid="_x0000_s230436" name="Equation" r:id="rId3" imgW="1892300" imgH="431800" progId="Equation.3">
                  <p:embed/>
                </p:oleObj>
              </mc:Choice>
              <mc:Fallback>
                <p:oleObj name="Equation" r:id="rId3" imgW="1892300" imgH="43180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2388" y="3869356"/>
                        <a:ext cx="3994414" cy="904775"/>
                      </a:xfrm>
                      <a:prstGeom prst="rect">
                        <a:avLst/>
                      </a:prstGeom>
                      <a:noFill/>
                    </p:spPr>
                  </p:pic>
                </p:oleObj>
              </mc:Fallback>
            </mc:AlternateContent>
          </a:graphicData>
        </a:graphic>
      </p:graphicFrame>
    </p:spTree>
    <p:extLst>
      <p:ext uri="{BB962C8B-B14F-4D97-AF65-F5344CB8AC3E}">
        <p14:creationId xmlns:p14="http://schemas.microsoft.com/office/powerpoint/2010/main" val="350278695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8147" y="365126"/>
            <a:ext cx="10535655" cy="751406"/>
          </a:xfrm>
        </p:spPr>
        <p:txBody>
          <a:bodyPr>
            <a:normAutofit fontScale="90000"/>
          </a:bodyPr>
          <a:lstStyle/>
          <a:p>
            <a:pPr algn="ctr"/>
            <a:r>
              <a:rPr lang="en-US" sz="3000" b="1" dirty="0">
                <a:latin typeface="Arial" pitchFamily="34" charset="0"/>
                <a:cs typeface="Arial" pitchFamily="34" charset="0"/>
              </a:rPr>
              <a:t>5</a:t>
            </a:r>
            <a:r>
              <a:rPr lang="en-US" sz="3000" b="1" dirty="0" smtClean="0">
                <a:latin typeface="Arial" pitchFamily="34" charset="0"/>
                <a:cs typeface="Arial" pitchFamily="34" charset="0"/>
              </a:rPr>
              <a:t>. </a:t>
            </a:r>
            <a:r>
              <a:rPr lang="en-US" sz="3000" b="1" dirty="0">
                <a:latin typeface="Arial" pitchFamily="34" charset="0"/>
                <a:cs typeface="Arial" pitchFamily="34" charset="0"/>
              </a:rPr>
              <a:t>Solution Techniques for </a:t>
            </a:r>
            <a:r>
              <a:rPr lang="en-US" sz="3000" b="1" dirty="0" smtClean="0">
                <a:latin typeface="Arial" pitchFamily="34" charset="0"/>
                <a:cs typeface="Arial" pitchFamily="34" charset="0"/>
              </a:rPr>
              <a:t>Hydrothermal-RE scheduling </a:t>
            </a:r>
            <a:r>
              <a:rPr lang="en-US" sz="3000" b="1" dirty="0">
                <a:latin typeface="Arial" pitchFamily="34" charset="0"/>
                <a:cs typeface="Arial" pitchFamily="34" charset="0"/>
              </a:rPr>
              <a:t/>
            </a:r>
            <a:br>
              <a:rPr lang="en-US" sz="3000" b="1" dirty="0">
                <a:latin typeface="Arial" pitchFamily="34" charset="0"/>
                <a:cs typeface="Arial" pitchFamily="34" charset="0"/>
              </a:rPr>
            </a:br>
            <a:endParaRPr lang="en-US" sz="3000" b="1" dirty="0">
              <a:latin typeface="Arial" pitchFamily="34" charset="0"/>
              <a:cs typeface="Arial" pitchFamily="34" charset="0"/>
            </a:endParaRPr>
          </a:p>
        </p:txBody>
      </p:sp>
      <p:sp>
        <p:nvSpPr>
          <p:cNvPr id="3" name="Content Placeholder 2"/>
          <p:cNvSpPr>
            <a:spLocks noGrp="1"/>
          </p:cNvSpPr>
          <p:nvPr>
            <p:ph idx="1"/>
          </p:nvPr>
        </p:nvSpPr>
        <p:spPr>
          <a:xfrm>
            <a:off x="442762" y="1337912"/>
            <a:ext cx="11415562" cy="5178391"/>
          </a:xfrm>
        </p:spPr>
        <p:txBody>
          <a:bodyPr>
            <a:normAutofit/>
          </a:bodyPr>
          <a:lstStyle/>
          <a:p>
            <a:pPr algn="just">
              <a:lnSpc>
                <a:spcPct val="150000"/>
              </a:lnSpc>
            </a:pPr>
            <a:r>
              <a:rPr lang="en-US" sz="2000" dirty="0">
                <a:latin typeface="Arial" pitchFamily="34" charset="0"/>
                <a:cs typeface="Arial" pitchFamily="34" charset="0"/>
              </a:rPr>
              <a:t>In order to solve the optimization problem in a </a:t>
            </a:r>
            <a:r>
              <a:rPr lang="en-US" sz="2000" dirty="0" smtClean="0">
                <a:latin typeface="Arial" pitchFamily="34" charset="0"/>
                <a:cs typeface="Arial" pitchFamily="34" charset="0"/>
              </a:rPr>
              <a:t>hydro-thermal -RE </a:t>
            </a:r>
            <a:r>
              <a:rPr lang="en-US" sz="2000" dirty="0">
                <a:latin typeface="Arial" pitchFamily="34" charset="0"/>
                <a:cs typeface="Arial" pitchFamily="34" charset="0"/>
              </a:rPr>
              <a:t>system, the first-order gradient method is combined with a non-linear programming </a:t>
            </a:r>
            <a:r>
              <a:rPr lang="en-US" sz="2000" dirty="0" smtClean="0">
                <a:latin typeface="Arial" pitchFamily="34" charset="0"/>
                <a:cs typeface="Arial" pitchFamily="34" charset="0"/>
              </a:rPr>
              <a:t>technique.</a:t>
            </a:r>
          </a:p>
          <a:p>
            <a:pPr algn="just">
              <a:lnSpc>
                <a:spcPct val="150000"/>
              </a:lnSpc>
            </a:pPr>
            <a:r>
              <a:rPr lang="en-US" sz="2000" dirty="0" smtClean="0">
                <a:latin typeface="Arial" pitchFamily="34" charset="0"/>
                <a:cs typeface="Arial" pitchFamily="34" charset="0"/>
              </a:rPr>
              <a:t>By defining the </a:t>
            </a:r>
            <a:r>
              <a:rPr lang="en-US" sz="2000" dirty="0" err="1" smtClean="0">
                <a:latin typeface="Arial" pitchFamily="34" charset="0"/>
                <a:cs typeface="Arial" pitchFamily="34" charset="0"/>
              </a:rPr>
              <a:t>Lagarangian</a:t>
            </a:r>
            <a:r>
              <a:rPr lang="en-US" sz="2000" dirty="0" smtClean="0">
                <a:latin typeface="Arial" pitchFamily="34" charset="0"/>
                <a:cs typeface="Arial" pitchFamily="34" charset="0"/>
              </a:rPr>
              <a:t> </a:t>
            </a:r>
            <a:r>
              <a:rPr lang="en-US" sz="2000" dirty="0">
                <a:latin typeface="Arial" pitchFamily="34" charset="0"/>
                <a:cs typeface="Arial" pitchFamily="34" charset="0"/>
              </a:rPr>
              <a:t>function by </a:t>
            </a:r>
            <a:r>
              <a:rPr lang="en-US" sz="2000" dirty="0" smtClean="0">
                <a:latin typeface="Arial" pitchFamily="34" charset="0"/>
                <a:cs typeface="Arial" pitchFamily="34" charset="0"/>
              </a:rPr>
              <a:t>supplementing the objective function, while satisfying the inequality constraints of hydropower, thermal power plants based on the above equation gives the optimal solution. </a:t>
            </a:r>
          </a:p>
          <a:p>
            <a:pPr algn="just">
              <a:lnSpc>
                <a:spcPct val="150000"/>
              </a:lnSpc>
            </a:pPr>
            <a:r>
              <a:rPr lang="en-US" sz="2000" dirty="0" smtClean="0">
                <a:latin typeface="Arial" pitchFamily="34" charset="0"/>
                <a:cs typeface="Arial" pitchFamily="34" charset="0"/>
              </a:rPr>
              <a:t>In addition, the equality constraints of demand satisfaction should be also considered. </a:t>
            </a:r>
          </a:p>
          <a:p>
            <a:pPr algn="just">
              <a:lnSpc>
                <a:spcPct val="150000"/>
              </a:lnSpc>
            </a:pPr>
            <a:r>
              <a:rPr lang="en-US" sz="2000" dirty="0" smtClean="0">
                <a:latin typeface="Arial" pitchFamily="34" charset="0"/>
                <a:cs typeface="Arial" pitchFamily="34" charset="0"/>
              </a:rPr>
              <a:t>Other constraints like transmission line losses should be also taken into account. </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36</a:t>
            </a:fld>
            <a:endParaRPr lang="en-US"/>
          </a:p>
        </p:txBody>
      </p:sp>
    </p:spTree>
    <p:extLst>
      <p:ext uri="{BB962C8B-B14F-4D97-AF65-F5344CB8AC3E}">
        <p14:creationId xmlns:p14="http://schemas.microsoft.com/office/powerpoint/2010/main" val="254723220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Content Placeholder 2"/>
          <p:cNvSpPr>
            <a:spLocks noGrp="1"/>
          </p:cNvSpPr>
          <p:nvPr>
            <p:ph sz="quarter" idx="1"/>
          </p:nvPr>
        </p:nvSpPr>
        <p:spPr>
          <a:xfrm>
            <a:off x="248811" y="722280"/>
            <a:ext cx="11522886" cy="5919152"/>
          </a:xfrm>
        </p:spPr>
        <p:txBody>
          <a:bodyPr>
            <a:normAutofit fontScale="92500"/>
          </a:bodyPr>
          <a:lstStyle/>
          <a:p>
            <a:pPr algn="just">
              <a:lnSpc>
                <a:spcPct val="150000"/>
              </a:lnSpc>
            </a:pPr>
            <a:r>
              <a:rPr lang="en-US" altLang="en-US" sz="2000" dirty="0" smtClean="0">
                <a:latin typeface="Arial" pitchFamily="34" charset="0"/>
                <a:cs typeface="Arial" pitchFamily="34" charset="0"/>
              </a:rPr>
              <a:t>Thus, considering the operation time to be T, let us divide into intervals 1,2,….N to suit the load curve so that                                                                                                  eqn.(29)                                                  </a:t>
            </a:r>
            <a:endParaRPr lang="en-US" altLang="en-US" sz="2000" dirty="0">
              <a:latin typeface="Arial" pitchFamily="34" charset="0"/>
              <a:cs typeface="Arial" pitchFamily="34" charset="0"/>
            </a:endParaRPr>
          </a:p>
          <a:p>
            <a:pPr algn="just">
              <a:lnSpc>
                <a:spcPct val="150000"/>
              </a:lnSpc>
            </a:pPr>
            <a:r>
              <a:rPr lang="en-US" altLang="en-US" sz="2200" dirty="0" smtClean="0">
                <a:latin typeface="Arial" pitchFamily="34" charset="0"/>
                <a:cs typeface="Arial" pitchFamily="34" charset="0"/>
              </a:rPr>
              <a:t>The equality constraint for the total volume of water available for discharge over this period is:      </a:t>
            </a:r>
          </a:p>
          <a:p>
            <a:pPr marL="0" indent="0" algn="just">
              <a:lnSpc>
                <a:spcPct val="150000"/>
              </a:lnSpc>
              <a:buNone/>
            </a:pPr>
            <a:r>
              <a:rPr lang="en-US" altLang="en-US" sz="2200" dirty="0" smtClean="0">
                <a:latin typeface="Arial" pitchFamily="34" charset="0"/>
                <a:cs typeface="Arial" pitchFamily="34" charset="0"/>
              </a:rPr>
              <a:t>                                                                                                          eqn.(30)</a:t>
            </a:r>
            <a:endParaRPr lang="en-US" altLang="en-US" sz="1800" dirty="0"/>
          </a:p>
          <a:p>
            <a:pPr algn="just">
              <a:lnSpc>
                <a:spcPct val="150000"/>
              </a:lnSpc>
              <a:buFont typeface="Wingdings" pitchFamily="2" charset="2"/>
              <a:buNone/>
            </a:pPr>
            <a:r>
              <a:rPr lang="en-US" altLang="en-US" sz="2400" dirty="0" smtClean="0">
                <a:latin typeface="Arial" pitchFamily="34" charset="0"/>
                <a:cs typeface="Arial" pitchFamily="34" charset="0"/>
              </a:rPr>
              <a:t>where </a:t>
            </a:r>
            <a:r>
              <a:rPr lang="en-US" altLang="en-US" sz="2400" dirty="0" err="1" smtClean="0">
                <a:latin typeface="Arial" pitchFamily="34" charset="0"/>
                <a:cs typeface="Arial" pitchFamily="34" charset="0"/>
              </a:rPr>
              <a:t>w</a:t>
            </a:r>
            <a:r>
              <a:rPr lang="en-US" altLang="en-US" sz="2400" baseline="-25000" dirty="0" err="1" smtClean="0">
                <a:latin typeface="Arial" pitchFamily="34" charset="0"/>
                <a:cs typeface="Arial" pitchFamily="34" charset="0"/>
              </a:rPr>
              <a:t>j</a:t>
            </a:r>
            <a:r>
              <a:rPr lang="en-US" altLang="en-US" sz="2400" dirty="0" smtClean="0">
                <a:latin typeface="Arial" pitchFamily="34" charset="0"/>
                <a:cs typeface="Arial" pitchFamily="34" charset="0"/>
              </a:rPr>
              <a:t> is the water rate for interval j </a:t>
            </a:r>
          </a:p>
          <a:p>
            <a:pPr algn="just">
              <a:lnSpc>
                <a:spcPct val="150000"/>
              </a:lnSpc>
            </a:pPr>
            <a:r>
              <a:rPr lang="en-US" altLang="en-US" sz="2400" dirty="0" smtClean="0">
                <a:latin typeface="Arial" pitchFamily="34" charset="0"/>
                <a:cs typeface="Arial" pitchFamily="34" charset="0"/>
              </a:rPr>
              <a:t>The fuel cost required to be minimized over this period T is given as </a:t>
            </a:r>
          </a:p>
          <a:p>
            <a:pPr marL="0" indent="0" algn="just">
              <a:lnSpc>
                <a:spcPct val="150000"/>
              </a:lnSpc>
              <a:buNone/>
            </a:pPr>
            <a:r>
              <a:rPr lang="en-US" altLang="en-US" sz="2100" dirty="0" smtClean="0">
                <a:latin typeface="Arial" pitchFamily="34" charset="0"/>
                <a:cs typeface="Arial" pitchFamily="34" charset="0"/>
              </a:rPr>
              <a:t>                                                                                                                      eqn.(31)</a:t>
            </a:r>
          </a:p>
          <a:p>
            <a:pPr algn="just">
              <a:lnSpc>
                <a:spcPct val="150000"/>
              </a:lnSpc>
            </a:pPr>
            <a:r>
              <a:rPr lang="en-US" altLang="en-US" sz="2200" dirty="0" smtClean="0">
                <a:latin typeface="Arial" pitchFamily="34" charset="0"/>
                <a:cs typeface="Arial" pitchFamily="34" charset="0"/>
              </a:rPr>
              <a:t>For load balance assuming loads are constant during this interval and head of water is also remain constant, the equality constraint is </a:t>
            </a:r>
          </a:p>
          <a:p>
            <a:pPr algn="just">
              <a:lnSpc>
                <a:spcPct val="150000"/>
              </a:lnSpc>
              <a:buFont typeface="Wingdings" pitchFamily="2" charset="2"/>
              <a:buNone/>
            </a:pPr>
            <a:r>
              <a:rPr lang="en-US" altLang="en-US" sz="1800" dirty="0" smtClean="0"/>
              <a:t>         </a:t>
            </a:r>
            <a:endParaRPr lang="en-US" altLang="en-US" sz="1800" dirty="0" smtClean="0">
              <a:solidFill>
                <a:srgbClr val="00B050"/>
              </a:solidFill>
            </a:endParaRPr>
          </a:p>
          <a:p>
            <a:endParaRPr lang="en-US" altLang="en-US" dirty="0" smtClean="0"/>
          </a:p>
        </p:txBody>
      </p:sp>
      <p:graphicFrame>
        <p:nvGraphicFramePr>
          <p:cNvPr id="61445" name="Object 4"/>
          <p:cNvGraphicFramePr>
            <a:graphicFrameLocks noChangeAspect="1"/>
          </p:cNvGraphicFramePr>
          <p:nvPr>
            <p:extLst>
              <p:ext uri="{D42A27DB-BD31-4B8C-83A1-F6EECF244321}">
                <p14:modId xmlns:p14="http://schemas.microsoft.com/office/powerpoint/2010/main" val="250554866"/>
              </p:ext>
            </p:extLst>
          </p:nvPr>
        </p:nvGraphicFramePr>
        <p:xfrm>
          <a:off x="2158817" y="4179336"/>
          <a:ext cx="2676525" cy="650875"/>
        </p:xfrm>
        <a:graphic>
          <a:graphicData uri="http://schemas.openxmlformats.org/presentationml/2006/ole">
            <mc:AlternateContent xmlns:mc="http://schemas.openxmlformats.org/markup-compatibility/2006">
              <mc:Choice xmlns:v="urn:schemas-microsoft-com:vml" Requires="v">
                <p:oleObj spid="_x0000_s231528" name="Equation" r:id="rId4" imgW="1117440" imgH="444240" progId="Equation.3">
                  <p:embed/>
                </p:oleObj>
              </mc:Choice>
              <mc:Fallback>
                <p:oleObj name="Equation" r:id="rId4" imgW="1117440" imgH="444240" progId="Equation.3">
                  <p:embed/>
                  <p:pic>
                    <p:nvPicPr>
                      <p:cNvPr id="0" name=""/>
                      <p:cNvPicPr>
                        <a:picLocks noChangeAspect="1" noChangeArrowheads="1"/>
                      </p:cNvPicPr>
                      <p:nvPr/>
                    </p:nvPicPr>
                    <p:blipFill>
                      <a:blip r:embed="rId5"/>
                      <a:srcRect/>
                      <a:stretch>
                        <a:fillRect/>
                      </a:stretch>
                    </p:blipFill>
                    <p:spPr bwMode="auto">
                      <a:xfrm>
                        <a:off x="2158817" y="4179336"/>
                        <a:ext cx="2676525" cy="650875"/>
                      </a:xfrm>
                      <a:prstGeom prst="rect">
                        <a:avLst/>
                      </a:prstGeom>
                      <a:solidFill>
                        <a:srgbClr val="CCFFFF"/>
                      </a:solidFill>
                      <a:ln>
                        <a:noFill/>
                      </a:ln>
                      <a:effectLst/>
                      <a:extLst/>
                    </p:spPr>
                  </p:pic>
                </p:oleObj>
              </mc:Fallback>
            </mc:AlternateContent>
          </a:graphicData>
        </a:graphic>
      </p:graphicFrame>
      <p:sp>
        <p:nvSpPr>
          <p:cNvPr id="2" name="Rectangle 1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3" name="Object 2"/>
          <p:cNvGraphicFramePr>
            <a:graphicFrameLocks noChangeAspect="1"/>
          </p:cNvGraphicFramePr>
          <p:nvPr>
            <p:extLst>
              <p:ext uri="{D42A27DB-BD31-4B8C-83A1-F6EECF244321}">
                <p14:modId xmlns:p14="http://schemas.microsoft.com/office/powerpoint/2010/main" val="2806509367"/>
              </p:ext>
            </p:extLst>
          </p:nvPr>
        </p:nvGraphicFramePr>
        <p:xfrm>
          <a:off x="2752825" y="1164657"/>
          <a:ext cx="952901" cy="682384"/>
        </p:xfrm>
        <a:graphic>
          <a:graphicData uri="http://schemas.openxmlformats.org/presentationml/2006/ole">
            <mc:AlternateContent xmlns:mc="http://schemas.openxmlformats.org/markup-compatibility/2006">
              <mc:Choice xmlns:v="urn:schemas-microsoft-com:vml" Requires="v">
                <p:oleObj spid="_x0000_s231529" name="Equation" r:id="rId6" imgW="622030" imgH="444307" progId="Equation.3">
                  <p:embed/>
                </p:oleObj>
              </mc:Choice>
              <mc:Fallback>
                <p:oleObj name="Equation" r:id="rId6" imgW="622030" imgH="444307" progId="Equation.3">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752825" y="1164657"/>
                        <a:ext cx="952901" cy="682384"/>
                      </a:xfrm>
                      <a:prstGeom prst="rect">
                        <a:avLst/>
                      </a:prstGeom>
                      <a:noFill/>
                    </p:spPr>
                  </p:pic>
                </p:oleObj>
              </mc:Fallback>
            </mc:AlternateContent>
          </a:graphicData>
        </a:graphic>
      </p:graphicFrame>
      <p:sp>
        <p:nvSpPr>
          <p:cNvPr id="4" name="Rectangle 18"/>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5" name="Object 4"/>
          <p:cNvGraphicFramePr>
            <a:graphicFrameLocks noChangeAspect="1"/>
          </p:cNvGraphicFramePr>
          <p:nvPr>
            <p:extLst>
              <p:ext uri="{D42A27DB-BD31-4B8C-83A1-F6EECF244321}">
                <p14:modId xmlns:p14="http://schemas.microsoft.com/office/powerpoint/2010/main" val="381661839"/>
              </p:ext>
            </p:extLst>
          </p:nvPr>
        </p:nvGraphicFramePr>
        <p:xfrm>
          <a:off x="2347557" y="2352706"/>
          <a:ext cx="1713296" cy="720305"/>
        </p:xfrm>
        <a:graphic>
          <a:graphicData uri="http://schemas.openxmlformats.org/presentationml/2006/ole">
            <mc:AlternateContent xmlns:mc="http://schemas.openxmlformats.org/markup-compatibility/2006">
              <mc:Choice xmlns:v="urn:schemas-microsoft-com:vml" Requires="v">
                <p:oleObj spid="_x0000_s231530" name="Equation" r:id="rId8" imgW="1054100" imgH="444500" progId="Equation.3">
                  <p:embed/>
                </p:oleObj>
              </mc:Choice>
              <mc:Fallback>
                <p:oleObj name="Equation" r:id="rId8" imgW="1054100" imgH="444500" progId="Equation.3">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347557" y="2352706"/>
                        <a:ext cx="1713296" cy="720305"/>
                      </a:xfrm>
                      <a:prstGeom prst="rect">
                        <a:avLst/>
                      </a:prstGeom>
                      <a:noFill/>
                    </p:spPr>
                  </p:pic>
                </p:oleObj>
              </mc:Fallback>
            </mc:AlternateContent>
          </a:graphicData>
        </a:graphic>
      </p:graphicFrame>
      <p:sp>
        <p:nvSpPr>
          <p:cNvPr id="11" name="Title 1"/>
          <p:cNvSpPr>
            <a:spLocks noGrp="1"/>
          </p:cNvSpPr>
          <p:nvPr>
            <p:ph type="title"/>
          </p:nvPr>
        </p:nvSpPr>
        <p:spPr>
          <a:xfrm>
            <a:off x="828172" y="172621"/>
            <a:ext cx="10535655" cy="751406"/>
          </a:xfrm>
        </p:spPr>
        <p:txBody>
          <a:bodyPr>
            <a:normAutofit/>
          </a:bodyPr>
          <a:lstStyle/>
          <a:p>
            <a:pPr algn="ctr"/>
            <a:r>
              <a:rPr lang="en-US" sz="3000" b="1" dirty="0" smtClean="0">
                <a:latin typeface="Arial" pitchFamily="34" charset="0"/>
                <a:cs typeface="Arial" pitchFamily="34" charset="0"/>
              </a:rPr>
              <a:t>Solution Technique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87512944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Content Placeholder 2"/>
          <p:cNvSpPr>
            <a:spLocks noGrp="1"/>
          </p:cNvSpPr>
          <p:nvPr>
            <p:ph sz="quarter" idx="1"/>
          </p:nvPr>
        </p:nvSpPr>
        <p:spPr>
          <a:xfrm>
            <a:off x="231006" y="673768"/>
            <a:ext cx="11960994" cy="6073541"/>
          </a:xfrm>
        </p:spPr>
        <p:txBody>
          <a:bodyPr>
            <a:normAutofit/>
          </a:bodyPr>
          <a:lstStyle/>
          <a:p>
            <a:pPr algn="just">
              <a:lnSpc>
                <a:spcPct val="150000"/>
              </a:lnSpc>
            </a:pPr>
            <a:r>
              <a:rPr lang="en-US" altLang="en-US" sz="2400" dirty="0" smtClean="0">
                <a:latin typeface="Arial" pitchFamily="34" charset="0"/>
                <a:cs typeface="Arial" pitchFamily="34" charset="0"/>
              </a:rPr>
              <a:t>The Lagrange function for minimization subject to the above constraints is </a:t>
            </a:r>
          </a:p>
          <a:p>
            <a:pPr marL="0" indent="0" algn="just">
              <a:lnSpc>
                <a:spcPct val="150000"/>
              </a:lnSpc>
              <a:buNone/>
            </a:pPr>
            <a:endParaRPr lang="en-US" altLang="en-US" sz="2000" dirty="0" smtClean="0">
              <a:latin typeface="Arial" pitchFamily="34" charset="0"/>
              <a:cs typeface="Arial" pitchFamily="34" charset="0"/>
            </a:endParaRPr>
          </a:p>
          <a:p>
            <a:pPr marL="0" indent="0" algn="just">
              <a:lnSpc>
                <a:spcPct val="150000"/>
              </a:lnSpc>
              <a:buNone/>
            </a:pPr>
            <a:r>
              <a:rPr lang="en-US" altLang="en-US" sz="2000" dirty="0" smtClean="0"/>
              <a:t>                                                                                                                          eqn.(32)</a:t>
            </a:r>
          </a:p>
          <a:p>
            <a:pPr marL="0" indent="0" algn="just">
              <a:lnSpc>
                <a:spcPct val="150000"/>
              </a:lnSpc>
              <a:buNone/>
            </a:pPr>
            <a:r>
              <a:rPr lang="en-US" altLang="en-US" sz="2000" dirty="0" smtClean="0">
                <a:latin typeface="Arial" pitchFamily="34" charset="0"/>
                <a:cs typeface="Arial" pitchFamily="34" charset="0"/>
              </a:rPr>
              <a:t>For any specific value of </a:t>
            </a:r>
            <a:r>
              <a:rPr lang="en-US" altLang="en-US" sz="2000" i="1" dirty="0" smtClean="0">
                <a:latin typeface="Arial" pitchFamily="34" charset="0"/>
                <a:cs typeface="Arial" pitchFamily="34" charset="0"/>
              </a:rPr>
              <a:t>j</a:t>
            </a:r>
            <a:r>
              <a:rPr lang="en-US" altLang="en-US" sz="2000" dirty="0" smtClean="0">
                <a:latin typeface="Arial" pitchFamily="34" charset="0"/>
                <a:cs typeface="Arial" pitchFamily="34" charset="0"/>
              </a:rPr>
              <a:t>, the necessary conditions are</a:t>
            </a:r>
          </a:p>
          <a:p>
            <a:pPr algn="just">
              <a:lnSpc>
                <a:spcPct val="150000"/>
              </a:lnSpc>
            </a:pPr>
            <a:endParaRPr lang="en-US" altLang="en-US" sz="2000" dirty="0" smtClean="0"/>
          </a:p>
          <a:p>
            <a:pPr marL="0" indent="0" algn="just">
              <a:lnSpc>
                <a:spcPct val="150000"/>
              </a:lnSpc>
              <a:buNone/>
            </a:pPr>
            <a:r>
              <a:rPr lang="en-US" altLang="en-US" sz="2000" dirty="0" smtClean="0">
                <a:latin typeface="Arial" pitchFamily="34" charset="0"/>
                <a:cs typeface="Arial" pitchFamily="34" charset="0"/>
              </a:rPr>
              <a:t>                   </a:t>
            </a:r>
          </a:p>
          <a:p>
            <a:pPr marL="0" indent="0" algn="just">
              <a:lnSpc>
                <a:spcPct val="150000"/>
              </a:lnSpc>
              <a:buNone/>
            </a:pPr>
            <a:endParaRPr lang="en-US" altLang="en-US" sz="2000" dirty="0" smtClean="0">
              <a:latin typeface="Arial" pitchFamily="34" charset="0"/>
              <a:cs typeface="Arial" pitchFamily="34" charset="0"/>
            </a:endParaRPr>
          </a:p>
          <a:p>
            <a:pPr marL="0" indent="0" algn="just">
              <a:lnSpc>
                <a:spcPct val="150000"/>
              </a:lnSpc>
              <a:buNone/>
            </a:pPr>
            <a:r>
              <a:rPr lang="en-US" altLang="en-US" sz="2000" dirty="0" smtClean="0">
                <a:latin typeface="Arial" pitchFamily="34" charset="0"/>
                <a:cs typeface="Arial" pitchFamily="34" charset="0"/>
              </a:rPr>
              <a:t>                                                                                                                               eqn.(33)</a:t>
            </a:r>
          </a:p>
          <a:p>
            <a:pPr algn="just">
              <a:lnSpc>
                <a:spcPct val="160000"/>
              </a:lnSpc>
              <a:spcBef>
                <a:spcPts val="0"/>
              </a:spcBef>
            </a:pPr>
            <a:r>
              <a:rPr lang="en-US" altLang="en-US" sz="2000" dirty="0" smtClean="0">
                <a:latin typeface="Arial" pitchFamily="34" charset="0"/>
                <a:cs typeface="Arial" pitchFamily="34" charset="0"/>
              </a:rPr>
              <a:t>Solution to the above equations gives the economic generations at Thermal, hydro , </a:t>
            </a:r>
          </a:p>
          <a:p>
            <a:pPr marL="0" indent="0" algn="just">
              <a:lnSpc>
                <a:spcPct val="160000"/>
              </a:lnSpc>
              <a:spcBef>
                <a:spcPts val="0"/>
              </a:spcBef>
              <a:buNone/>
            </a:pPr>
            <a:r>
              <a:rPr lang="en-US" altLang="en-US" sz="2000" dirty="0" smtClean="0">
                <a:latin typeface="Arial" pitchFamily="34" charset="0"/>
                <a:cs typeface="Arial" pitchFamily="34" charset="0"/>
              </a:rPr>
              <a:t>wind and solar plants over any time interval. </a:t>
            </a:r>
          </a:p>
        </p:txBody>
      </p:sp>
      <p:sp>
        <p:nvSpPr>
          <p:cNvPr id="8" name="Right Arrow 7"/>
          <p:cNvSpPr/>
          <p:nvPr/>
        </p:nvSpPr>
        <p:spPr>
          <a:xfrm>
            <a:off x="4751917" y="3404061"/>
            <a:ext cx="1248833" cy="36036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solidFill>
                <a:srgbClr val="FFFFFF"/>
              </a:solidFill>
              <a:cs typeface="Arial" charset="0"/>
            </a:endParaRPr>
          </a:p>
        </p:txBody>
      </p:sp>
      <p:sp>
        <p:nvSpPr>
          <p:cNvPr id="9" name="Right Brace 8"/>
          <p:cNvSpPr/>
          <p:nvPr/>
        </p:nvSpPr>
        <p:spPr>
          <a:xfrm rot="5400000">
            <a:off x="2570287" y="1389108"/>
            <a:ext cx="493629" cy="964557"/>
          </a:xfrm>
          <a:prstGeom prst="rightBrace">
            <a:avLst>
              <a:gd name="adj1" fmla="val 57475"/>
              <a:gd name="adj2" fmla="val 50000"/>
            </a:avLst>
          </a:prstGeom>
        </p:spPr>
        <p:style>
          <a:lnRef idx="1">
            <a:schemeClr val="accent1"/>
          </a:lnRef>
          <a:fillRef idx="0">
            <a:schemeClr val="accent1"/>
          </a:fillRef>
          <a:effectRef idx="0">
            <a:schemeClr val="accent1"/>
          </a:effectRef>
          <a:fontRef idx="minor">
            <a:schemeClr val="tx1"/>
          </a:fontRef>
        </p:style>
        <p:txBody>
          <a:bodyPr anchor="ctr"/>
          <a:lstStyle/>
          <a:p>
            <a:pPr algn="ctr" eaLnBrk="1" hangingPunct="1">
              <a:defRPr/>
            </a:pPr>
            <a:endParaRPr lang="en-US">
              <a:cs typeface="Arial" charset="0"/>
            </a:endParaRPr>
          </a:p>
        </p:txBody>
      </p:sp>
      <p:sp>
        <p:nvSpPr>
          <p:cNvPr id="11" name="Right Brace 10"/>
          <p:cNvSpPr/>
          <p:nvPr/>
        </p:nvSpPr>
        <p:spPr>
          <a:xfrm rot="5400000">
            <a:off x="4590471" y="1008569"/>
            <a:ext cx="455613" cy="1900767"/>
          </a:xfrm>
          <a:prstGeom prst="rightBrace">
            <a:avLst>
              <a:gd name="adj1" fmla="val 63443"/>
              <a:gd name="adj2" fmla="val 47743"/>
            </a:avLst>
          </a:prstGeom>
        </p:spPr>
        <p:style>
          <a:lnRef idx="1">
            <a:schemeClr val="accent1"/>
          </a:lnRef>
          <a:fillRef idx="0">
            <a:schemeClr val="accent1"/>
          </a:fillRef>
          <a:effectRef idx="0">
            <a:schemeClr val="accent1"/>
          </a:effectRef>
          <a:fontRef idx="minor">
            <a:schemeClr val="tx1"/>
          </a:fontRef>
        </p:style>
        <p:txBody>
          <a:bodyPr anchor="ctr"/>
          <a:lstStyle/>
          <a:p>
            <a:pPr algn="ctr" eaLnBrk="1" hangingPunct="1">
              <a:defRPr/>
            </a:pPr>
            <a:endParaRPr lang="en-US">
              <a:cs typeface="Arial" charset="0"/>
            </a:endParaRPr>
          </a:p>
        </p:txBody>
      </p:sp>
      <p:sp>
        <p:nvSpPr>
          <p:cNvPr id="12" name="Right Brace 11"/>
          <p:cNvSpPr/>
          <p:nvPr/>
        </p:nvSpPr>
        <p:spPr>
          <a:xfrm rot="5400000">
            <a:off x="6756134" y="1191491"/>
            <a:ext cx="366454" cy="1486968"/>
          </a:xfrm>
          <a:prstGeom prst="rightBrace">
            <a:avLst>
              <a:gd name="adj1" fmla="val 66443"/>
              <a:gd name="adj2" fmla="val 50000"/>
            </a:avLst>
          </a:prstGeom>
        </p:spPr>
        <p:style>
          <a:lnRef idx="1">
            <a:schemeClr val="accent1"/>
          </a:lnRef>
          <a:fillRef idx="0">
            <a:schemeClr val="accent1"/>
          </a:fillRef>
          <a:effectRef idx="0">
            <a:schemeClr val="accent1"/>
          </a:effectRef>
          <a:fontRef idx="minor">
            <a:schemeClr val="tx1"/>
          </a:fontRef>
        </p:style>
        <p:txBody>
          <a:bodyPr anchor="ctr"/>
          <a:lstStyle/>
          <a:p>
            <a:pPr algn="ctr" eaLnBrk="1" hangingPunct="1">
              <a:defRPr/>
            </a:pPr>
            <a:endParaRPr lang="en-US">
              <a:cs typeface="Arial" charset="0"/>
            </a:endParaRPr>
          </a:p>
        </p:txBody>
      </p:sp>
      <p:sp>
        <p:nvSpPr>
          <p:cNvPr id="62474" name="TextBox 12"/>
          <p:cNvSpPr txBox="1">
            <a:spLocks noChangeArrowheads="1"/>
          </p:cNvSpPr>
          <p:nvPr/>
        </p:nvSpPr>
        <p:spPr bwMode="auto">
          <a:xfrm>
            <a:off x="2060499" y="2169320"/>
            <a:ext cx="1729317"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altLang="en-US" sz="1100" dirty="0"/>
              <a:t>Objective function</a:t>
            </a:r>
          </a:p>
        </p:txBody>
      </p:sp>
      <p:sp>
        <p:nvSpPr>
          <p:cNvPr id="62475" name="TextBox 13"/>
          <p:cNvSpPr txBox="1">
            <a:spLocks noChangeArrowheads="1"/>
          </p:cNvSpPr>
          <p:nvPr/>
        </p:nvSpPr>
        <p:spPr bwMode="auto">
          <a:xfrm>
            <a:off x="3867894" y="2199348"/>
            <a:ext cx="24003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altLang="en-US" sz="1100" dirty="0"/>
              <a:t>Power balance constraint</a:t>
            </a:r>
          </a:p>
        </p:txBody>
      </p:sp>
      <p:sp>
        <p:nvSpPr>
          <p:cNvPr id="62476" name="TextBox 14"/>
          <p:cNvSpPr txBox="1">
            <a:spLocks noChangeArrowheads="1"/>
          </p:cNvSpPr>
          <p:nvPr/>
        </p:nvSpPr>
        <p:spPr bwMode="auto">
          <a:xfrm>
            <a:off x="6096000" y="2186759"/>
            <a:ext cx="24003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altLang="en-US" sz="1100" dirty="0"/>
              <a:t>Water balance constraint</a:t>
            </a:r>
          </a:p>
        </p:txBody>
      </p:sp>
      <p:sp>
        <p:nvSpPr>
          <p:cNvPr id="13" name="Title 1"/>
          <p:cNvSpPr>
            <a:spLocks noGrp="1"/>
          </p:cNvSpPr>
          <p:nvPr>
            <p:ph type="title"/>
          </p:nvPr>
        </p:nvSpPr>
        <p:spPr>
          <a:xfrm>
            <a:off x="828172" y="172621"/>
            <a:ext cx="10535655" cy="751406"/>
          </a:xfrm>
        </p:spPr>
        <p:txBody>
          <a:bodyPr>
            <a:normAutofit/>
          </a:bodyPr>
          <a:lstStyle/>
          <a:p>
            <a:pPr algn="ctr"/>
            <a:r>
              <a:rPr lang="en-US" sz="3000" b="1" dirty="0" smtClean="0">
                <a:latin typeface="Arial" pitchFamily="34" charset="0"/>
                <a:cs typeface="Arial" pitchFamily="34" charset="0"/>
              </a:rPr>
              <a:t>Solution Technique                                          Cont.….</a:t>
            </a:r>
            <a:endParaRPr lang="en-US" sz="3000" b="1" dirty="0">
              <a:latin typeface="Arial" pitchFamily="34" charset="0"/>
              <a:cs typeface="Arial" pitchFamily="34" charset="0"/>
            </a:endParaRPr>
          </a:p>
        </p:txBody>
      </p:sp>
      <p:sp>
        <p:nvSpPr>
          <p:cNvPr id="2" name="Rectangle 37"/>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3" name="Object 2"/>
          <p:cNvGraphicFramePr>
            <a:graphicFrameLocks noChangeAspect="1"/>
          </p:cNvGraphicFramePr>
          <p:nvPr>
            <p:extLst>
              <p:ext uri="{D42A27DB-BD31-4B8C-83A1-F6EECF244321}">
                <p14:modId xmlns:p14="http://schemas.microsoft.com/office/powerpoint/2010/main" val="2420579709"/>
              </p:ext>
            </p:extLst>
          </p:nvPr>
        </p:nvGraphicFramePr>
        <p:xfrm>
          <a:off x="93663" y="1331595"/>
          <a:ext cx="11018837" cy="731838"/>
        </p:xfrm>
        <a:graphic>
          <a:graphicData uri="http://schemas.openxmlformats.org/presentationml/2006/ole">
            <mc:AlternateContent xmlns:mc="http://schemas.openxmlformats.org/markup-compatibility/2006">
              <mc:Choice xmlns:v="urn:schemas-microsoft-com:vml" Requires="v">
                <p:oleObj spid="_x0000_s232569" name="Equation" r:id="rId4" imgW="9613800" imgH="495000" progId="Equation.3">
                  <p:embed/>
                </p:oleObj>
              </mc:Choice>
              <mc:Fallback>
                <p:oleObj name="Equation" r:id="rId4" imgW="9613800" imgH="495000" progId="Equation.3">
                  <p:embed/>
                  <p:pic>
                    <p:nvPicPr>
                      <p:cNvPr id="0" name="Object 36"/>
                      <p:cNvPicPr>
                        <a:picLocks noChangeAspect="1" noChangeArrowheads="1"/>
                      </p:cNvPicPr>
                      <p:nvPr/>
                    </p:nvPicPr>
                    <p:blipFill>
                      <a:blip r:embed="rId5"/>
                      <a:srcRect/>
                      <a:stretch>
                        <a:fillRect/>
                      </a:stretch>
                    </p:blipFill>
                    <p:spPr bwMode="auto">
                      <a:xfrm>
                        <a:off x="93663" y="1331595"/>
                        <a:ext cx="11018837" cy="731838"/>
                      </a:xfrm>
                      <a:prstGeom prst="rect">
                        <a:avLst/>
                      </a:prstGeom>
                      <a:noFill/>
                    </p:spPr>
                  </p:pic>
                </p:oleObj>
              </mc:Fallback>
            </mc:AlternateContent>
          </a:graphicData>
        </a:graphic>
      </p:graphicFrame>
      <p:sp>
        <p:nvSpPr>
          <p:cNvPr id="16" name="Right Brace 15"/>
          <p:cNvSpPr/>
          <p:nvPr/>
        </p:nvSpPr>
        <p:spPr>
          <a:xfrm rot="5400000">
            <a:off x="8367221" y="1149979"/>
            <a:ext cx="366454" cy="1486968"/>
          </a:xfrm>
          <a:prstGeom prst="rightBrace">
            <a:avLst>
              <a:gd name="adj1" fmla="val 66443"/>
              <a:gd name="adj2" fmla="val 50000"/>
            </a:avLst>
          </a:prstGeom>
        </p:spPr>
        <p:style>
          <a:lnRef idx="1">
            <a:schemeClr val="accent1"/>
          </a:lnRef>
          <a:fillRef idx="0">
            <a:schemeClr val="accent1"/>
          </a:fillRef>
          <a:effectRef idx="0">
            <a:schemeClr val="accent1"/>
          </a:effectRef>
          <a:fontRef idx="minor">
            <a:schemeClr val="tx1"/>
          </a:fontRef>
        </p:style>
        <p:txBody>
          <a:bodyPr anchor="ctr"/>
          <a:lstStyle/>
          <a:p>
            <a:pPr algn="ctr" eaLnBrk="1" hangingPunct="1">
              <a:defRPr/>
            </a:pPr>
            <a:endParaRPr lang="en-US">
              <a:cs typeface="Arial" charset="0"/>
            </a:endParaRPr>
          </a:p>
        </p:txBody>
      </p:sp>
      <p:sp>
        <p:nvSpPr>
          <p:cNvPr id="17" name="TextBox 14"/>
          <p:cNvSpPr txBox="1">
            <a:spLocks noChangeArrowheads="1"/>
          </p:cNvSpPr>
          <p:nvPr/>
        </p:nvSpPr>
        <p:spPr bwMode="auto">
          <a:xfrm>
            <a:off x="7806964" y="2169320"/>
            <a:ext cx="24003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altLang="en-US" sz="1100" dirty="0" smtClean="0"/>
              <a:t>Wind balance </a:t>
            </a:r>
            <a:r>
              <a:rPr lang="en-US" altLang="en-US" sz="1100" dirty="0"/>
              <a:t>constraint</a:t>
            </a:r>
          </a:p>
        </p:txBody>
      </p:sp>
      <p:sp>
        <p:nvSpPr>
          <p:cNvPr id="18" name="Right Brace 17"/>
          <p:cNvSpPr/>
          <p:nvPr/>
        </p:nvSpPr>
        <p:spPr>
          <a:xfrm rot="5400000">
            <a:off x="9507532" y="1410972"/>
            <a:ext cx="805099" cy="1232301"/>
          </a:xfrm>
          <a:prstGeom prst="rightBrace">
            <a:avLst>
              <a:gd name="adj1" fmla="val 0"/>
              <a:gd name="adj2" fmla="val 49045"/>
            </a:avLst>
          </a:prstGeom>
        </p:spPr>
        <p:style>
          <a:lnRef idx="1">
            <a:schemeClr val="accent1"/>
          </a:lnRef>
          <a:fillRef idx="0">
            <a:schemeClr val="accent1"/>
          </a:fillRef>
          <a:effectRef idx="0">
            <a:schemeClr val="accent1"/>
          </a:effectRef>
          <a:fontRef idx="minor">
            <a:schemeClr val="tx1"/>
          </a:fontRef>
        </p:style>
        <p:txBody>
          <a:bodyPr anchor="ctr"/>
          <a:lstStyle/>
          <a:p>
            <a:pPr algn="ctr" eaLnBrk="1" hangingPunct="1">
              <a:defRPr/>
            </a:pPr>
            <a:endParaRPr lang="en-US">
              <a:cs typeface="Arial" charset="0"/>
            </a:endParaRPr>
          </a:p>
        </p:txBody>
      </p:sp>
      <p:sp>
        <p:nvSpPr>
          <p:cNvPr id="19" name="TextBox 14"/>
          <p:cNvSpPr txBox="1">
            <a:spLocks noChangeArrowheads="1"/>
          </p:cNvSpPr>
          <p:nvPr/>
        </p:nvSpPr>
        <p:spPr bwMode="auto">
          <a:xfrm>
            <a:off x="9445657" y="2469252"/>
            <a:ext cx="2337847"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altLang="en-US" sz="1100" dirty="0" smtClean="0"/>
              <a:t>Irradiance balance </a:t>
            </a:r>
            <a:r>
              <a:rPr lang="en-US" altLang="en-US" sz="1100" dirty="0"/>
              <a:t>constraint</a:t>
            </a:r>
          </a:p>
        </p:txBody>
      </p:sp>
      <p:sp>
        <p:nvSpPr>
          <p:cNvPr id="4" name="Rectangle 46"/>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5" name="Object 4"/>
          <p:cNvGraphicFramePr>
            <a:graphicFrameLocks noChangeAspect="1"/>
          </p:cNvGraphicFramePr>
          <p:nvPr>
            <p:extLst>
              <p:ext uri="{D42A27DB-BD31-4B8C-83A1-F6EECF244321}">
                <p14:modId xmlns:p14="http://schemas.microsoft.com/office/powerpoint/2010/main" val="1282593007"/>
              </p:ext>
            </p:extLst>
          </p:nvPr>
        </p:nvGraphicFramePr>
        <p:xfrm>
          <a:off x="2817101" y="3051137"/>
          <a:ext cx="972715" cy="2534294"/>
        </p:xfrm>
        <a:graphic>
          <a:graphicData uri="http://schemas.openxmlformats.org/presentationml/2006/ole">
            <mc:AlternateContent xmlns:mc="http://schemas.openxmlformats.org/markup-compatibility/2006">
              <mc:Choice xmlns:v="urn:schemas-microsoft-com:vml" Requires="v">
                <p:oleObj spid="_x0000_s232570" name="Equation" r:id="rId6" imgW="711200" imgH="1841500" progId="Equation.3">
                  <p:embed/>
                </p:oleObj>
              </mc:Choice>
              <mc:Fallback>
                <p:oleObj name="Equation" r:id="rId6" imgW="711200" imgH="1841500" progId="Equation.3">
                  <p:embed/>
                  <p:pic>
                    <p:nvPicPr>
                      <p:cNvPr id="0" name="Object 4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817101" y="3051137"/>
                        <a:ext cx="972715" cy="2534294"/>
                      </a:xfrm>
                      <a:prstGeom prst="rect">
                        <a:avLst/>
                      </a:prstGeom>
                      <a:noFill/>
                    </p:spPr>
                  </p:pic>
                </p:oleObj>
              </mc:Fallback>
            </mc:AlternateContent>
          </a:graphicData>
        </a:graphic>
      </p:graphicFrame>
      <p:sp>
        <p:nvSpPr>
          <p:cNvPr id="6" name="Rectangle 48"/>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4147463749"/>
              </p:ext>
            </p:extLst>
          </p:nvPr>
        </p:nvGraphicFramePr>
        <p:xfrm>
          <a:off x="6323138" y="2888284"/>
          <a:ext cx="1232445" cy="2347699"/>
        </p:xfrm>
        <a:graphic>
          <a:graphicData uri="http://schemas.openxmlformats.org/presentationml/2006/ole">
            <mc:AlternateContent xmlns:mc="http://schemas.openxmlformats.org/markup-compatibility/2006">
              <mc:Choice xmlns:v="urn:schemas-microsoft-com:vml" Requires="v">
                <p:oleObj spid="_x0000_s232571" name="Equation" r:id="rId8" imgW="1003300" imgH="1905000" progId="Equation.3">
                  <p:embed/>
                </p:oleObj>
              </mc:Choice>
              <mc:Fallback>
                <p:oleObj name="Equation" r:id="rId8" imgW="1003300" imgH="1905000" progId="Equation.3">
                  <p:embed/>
                  <p:pic>
                    <p:nvPicPr>
                      <p:cNvPr id="0" name="Object 47"/>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323138" y="2888284"/>
                        <a:ext cx="1232445" cy="2347699"/>
                      </a:xfrm>
                      <a:prstGeom prst="rect">
                        <a:avLst/>
                      </a:prstGeom>
                      <a:noFill/>
                    </p:spPr>
                  </p:pic>
                </p:oleObj>
              </mc:Fallback>
            </mc:AlternateContent>
          </a:graphicData>
        </a:graphic>
      </p:graphicFrame>
    </p:spTree>
    <p:extLst>
      <p:ext uri="{BB962C8B-B14F-4D97-AF65-F5344CB8AC3E}">
        <p14:creationId xmlns:p14="http://schemas.microsoft.com/office/powerpoint/2010/main" val="271567682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2964" y="123266"/>
            <a:ext cx="10587184" cy="715530"/>
          </a:xfrm>
        </p:spPr>
        <p:txBody>
          <a:bodyPr>
            <a:normAutofit/>
          </a:bodyPr>
          <a:lstStyle/>
          <a:p>
            <a:pPr algn="ctr"/>
            <a:r>
              <a:rPr lang="en-US" sz="3000" b="1" dirty="0" smtClean="0">
                <a:latin typeface="Arial" pitchFamily="34" charset="0"/>
                <a:cs typeface="Arial" pitchFamily="34" charset="0"/>
              </a:rPr>
              <a:t>Summary </a:t>
            </a:r>
            <a:endParaRPr lang="en-US" sz="3000" b="1" dirty="0">
              <a:latin typeface="Arial" pitchFamily="34" charset="0"/>
              <a:cs typeface="Arial" pitchFamily="34" charset="0"/>
            </a:endParaRPr>
          </a:p>
        </p:txBody>
      </p:sp>
      <p:sp>
        <p:nvSpPr>
          <p:cNvPr id="3" name="Content Placeholder 2"/>
          <p:cNvSpPr>
            <a:spLocks noGrp="1"/>
          </p:cNvSpPr>
          <p:nvPr>
            <p:ph idx="1"/>
          </p:nvPr>
        </p:nvSpPr>
        <p:spPr>
          <a:xfrm>
            <a:off x="0" y="542260"/>
            <a:ext cx="12191999" cy="6315739"/>
          </a:xfrm>
        </p:spPr>
        <p:txBody>
          <a:bodyPr>
            <a:noAutofit/>
          </a:bodyPr>
          <a:lstStyle/>
          <a:p>
            <a:pPr algn="just">
              <a:lnSpc>
                <a:spcPct val="150000"/>
              </a:lnSpc>
              <a:spcBef>
                <a:spcPts val="0"/>
              </a:spcBef>
            </a:pPr>
            <a:r>
              <a:rPr lang="en-US" sz="2000" dirty="0" smtClean="0">
                <a:latin typeface="Arial" pitchFamily="34" charset="0"/>
                <a:cs typeface="Arial" pitchFamily="34" charset="0"/>
              </a:rPr>
              <a:t>It is observed that </a:t>
            </a:r>
            <a:r>
              <a:rPr lang="en-US" sz="2000" dirty="0" smtClean="0">
                <a:latin typeface="Arial" pitchFamily="34" charset="0"/>
                <a:cs typeface="Arial" pitchFamily="34" charset="0"/>
              </a:rPr>
              <a:t>mixing </a:t>
            </a:r>
            <a:r>
              <a:rPr lang="en-US" sz="2000" dirty="0" smtClean="0">
                <a:latin typeface="Arial" pitchFamily="34" charset="0"/>
                <a:cs typeface="Arial" pitchFamily="34" charset="0"/>
              </a:rPr>
              <a:t>of hydrothermal power plant with RE </a:t>
            </a:r>
            <a:r>
              <a:rPr lang="en-US" sz="2000" dirty="0" smtClean="0">
                <a:latin typeface="Arial" pitchFamily="34" charset="0"/>
                <a:cs typeface="Arial" pitchFamily="34" charset="0"/>
              </a:rPr>
              <a:t>enhances, </a:t>
            </a:r>
            <a:r>
              <a:rPr lang="en-US" sz="2000" dirty="0" smtClean="0">
                <a:latin typeface="Arial" pitchFamily="34" charset="0"/>
                <a:cs typeface="Arial" pitchFamily="34" charset="0"/>
              </a:rPr>
              <a:t>the overall </a:t>
            </a:r>
            <a:r>
              <a:rPr lang="en-US" sz="2000" dirty="0" smtClean="0">
                <a:latin typeface="Arial" pitchFamily="34" charset="0"/>
                <a:cs typeface="Arial" pitchFamily="34" charset="0"/>
              </a:rPr>
              <a:t>system </a:t>
            </a:r>
            <a:r>
              <a:rPr lang="en-US" sz="2000" dirty="0" smtClean="0">
                <a:latin typeface="Arial" pitchFamily="34" charset="0"/>
                <a:cs typeface="Arial" pitchFamily="34" charset="0"/>
              </a:rPr>
              <a:t>reliability and maintain power continuity. </a:t>
            </a:r>
          </a:p>
          <a:p>
            <a:pPr algn="just">
              <a:lnSpc>
                <a:spcPct val="150000"/>
              </a:lnSpc>
              <a:spcBef>
                <a:spcPts val="0"/>
              </a:spcBef>
            </a:pPr>
            <a:r>
              <a:rPr lang="en-US" sz="2000" dirty="0" smtClean="0">
                <a:latin typeface="Arial" pitchFamily="34" charset="0"/>
                <a:cs typeface="Arial" pitchFamily="34" charset="0"/>
              </a:rPr>
              <a:t>The presented lecture note also reveals that there are several advantage of mixing different  energy resources like operational cost reduction, providing grid stability and hence reduces the dependence on fossil fuel that results in environmental pollutions.   </a:t>
            </a:r>
          </a:p>
          <a:p>
            <a:pPr algn="just">
              <a:lnSpc>
                <a:spcPct val="150000"/>
              </a:lnSpc>
              <a:spcBef>
                <a:spcPts val="0"/>
              </a:spcBef>
            </a:pPr>
            <a:r>
              <a:rPr lang="en-US" sz="2000" dirty="0" smtClean="0">
                <a:latin typeface="Arial" pitchFamily="34" charset="0"/>
                <a:cs typeface="Arial" pitchFamily="34" charset="0"/>
              </a:rPr>
              <a:t>Accordingly, mixing energy resources has positive environmental and societal impacts </a:t>
            </a:r>
          </a:p>
          <a:p>
            <a:pPr algn="just">
              <a:lnSpc>
                <a:spcPct val="150000"/>
              </a:lnSpc>
              <a:spcBef>
                <a:spcPts val="0"/>
              </a:spcBef>
            </a:pPr>
            <a:r>
              <a:rPr lang="en-US" sz="2000" dirty="0" smtClean="0">
                <a:latin typeface="Arial" pitchFamily="34" charset="0"/>
                <a:cs typeface="Arial" pitchFamily="34" charset="0"/>
              </a:rPr>
              <a:t>It is also noted that effective and efficient mathematical modeling of each power plant is needed while integrating them into a single unit. </a:t>
            </a:r>
          </a:p>
          <a:p>
            <a:pPr algn="just">
              <a:lnSpc>
                <a:spcPct val="150000"/>
              </a:lnSpc>
              <a:spcBef>
                <a:spcPts val="0"/>
              </a:spcBef>
            </a:pPr>
            <a:r>
              <a:rPr lang="en-US" sz="2000" dirty="0" smtClean="0">
                <a:latin typeface="Arial" pitchFamily="34" charset="0"/>
                <a:cs typeface="Arial" pitchFamily="34" charset="0"/>
              </a:rPr>
              <a:t>Thus, the decision, state and control variables for each power unit needs to be identified for proper operation of the grid mix. </a:t>
            </a:r>
          </a:p>
          <a:p>
            <a:pPr algn="just">
              <a:lnSpc>
                <a:spcPct val="150000"/>
              </a:lnSpc>
              <a:spcBef>
                <a:spcPts val="0"/>
              </a:spcBef>
            </a:pPr>
            <a:r>
              <a:rPr lang="en-US" sz="2000" dirty="0" smtClean="0">
                <a:latin typeface="Arial" pitchFamily="34" charset="0"/>
                <a:cs typeface="Arial" pitchFamily="34" charset="0"/>
              </a:rPr>
              <a:t>Finally, the overall objective function (multi-objective function) is developed for the grid mix while considering different equality and inequality constraints </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39</a:t>
            </a:fld>
            <a:endParaRPr lang="en-US"/>
          </a:p>
        </p:txBody>
      </p:sp>
    </p:spTree>
    <p:extLst>
      <p:ext uri="{BB962C8B-B14F-4D97-AF65-F5344CB8AC3E}">
        <p14:creationId xmlns:p14="http://schemas.microsoft.com/office/powerpoint/2010/main" val="29026947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5864" y="365126"/>
            <a:ext cx="10627938" cy="511568"/>
          </a:xfrm>
        </p:spPr>
        <p:txBody>
          <a:bodyPr>
            <a:normAutofit/>
          </a:bodyPr>
          <a:lstStyle/>
          <a:p>
            <a:pPr algn="ctr"/>
            <a:r>
              <a:rPr lang="en-US" sz="3000" dirty="0" smtClean="0">
                <a:latin typeface="Arial" pitchFamily="34" charset="0"/>
                <a:cs typeface="Arial" pitchFamily="34" charset="0"/>
              </a:rPr>
              <a:t>References </a:t>
            </a:r>
            <a:endParaRPr lang="en-US" sz="3000" dirty="0">
              <a:latin typeface="Arial" pitchFamily="34" charset="0"/>
              <a:cs typeface="Arial" pitchFamily="34" charset="0"/>
            </a:endParaRPr>
          </a:p>
        </p:txBody>
      </p:sp>
      <p:sp>
        <p:nvSpPr>
          <p:cNvPr id="3" name="Content Placeholder 2"/>
          <p:cNvSpPr>
            <a:spLocks noGrp="1"/>
          </p:cNvSpPr>
          <p:nvPr>
            <p:ph idx="1"/>
          </p:nvPr>
        </p:nvSpPr>
        <p:spPr>
          <a:xfrm>
            <a:off x="0" y="659219"/>
            <a:ext cx="11990895" cy="6198781"/>
          </a:xfrm>
        </p:spPr>
        <p:txBody>
          <a:bodyPr>
            <a:noAutofit/>
          </a:bodyPr>
          <a:lstStyle/>
          <a:p>
            <a:pPr marL="0" indent="0" algn="just">
              <a:lnSpc>
                <a:spcPct val="170000"/>
              </a:lnSpc>
              <a:spcBef>
                <a:spcPts val="0"/>
              </a:spcBef>
              <a:buNone/>
            </a:pPr>
            <a:r>
              <a:rPr lang="en-US" sz="1600" dirty="0" smtClean="0">
                <a:latin typeface="Arial" pitchFamily="34" charset="0"/>
                <a:cs typeface="Arial" pitchFamily="34" charset="0"/>
              </a:rPr>
              <a:t>[1</a:t>
            </a:r>
            <a:r>
              <a:rPr lang="en-US" sz="1600" dirty="0">
                <a:latin typeface="Arial" pitchFamily="34" charset="0"/>
                <a:cs typeface="Arial" pitchFamily="34" charset="0"/>
              </a:rPr>
              <a:t>]. </a:t>
            </a:r>
            <a:r>
              <a:rPr lang="en-US" sz="1600" dirty="0" smtClean="0">
                <a:latin typeface="Arial" pitchFamily="34" charset="0"/>
                <a:cs typeface="Arial" pitchFamily="34" charset="0"/>
              </a:rPr>
              <a:t>A., Alejandro, A., Pedro ;M., Marcos and </a:t>
            </a:r>
            <a:r>
              <a:rPr lang="en-US" sz="1600" dirty="0" err="1" smtClean="0">
                <a:latin typeface="Arial" pitchFamily="34" charset="0"/>
                <a:cs typeface="Arial" pitchFamily="34" charset="0"/>
              </a:rPr>
              <a:t>etl</a:t>
            </a:r>
            <a:r>
              <a:rPr lang="en-US" sz="1600" dirty="0">
                <a:latin typeface="Arial" pitchFamily="34" charset="0"/>
                <a:cs typeface="Arial" pitchFamily="34" charset="0"/>
              </a:rPr>
              <a:t>. </a:t>
            </a:r>
            <a:r>
              <a:rPr lang="en-US" sz="1600" dirty="0" smtClean="0">
                <a:latin typeface="Arial" pitchFamily="34" charset="0"/>
                <a:cs typeface="Arial" pitchFamily="34" charset="0"/>
              </a:rPr>
              <a:t>‘’Solar </a:t>
            </a:r>
            <a:r>
              <a:rPr lang="en-US" sz="1600" dirty="0">
                <a:latin typeface="Arial" pitchFamily="34" charset="0"/>
                <a:cs typeface="Arial" pitchFamily="34" charset="0"/>
              </a:rPr>
              <a:t>integrated hydrothermal processes: R</a:t>
            </a:r>
            <a:r>
              <a:rPr lang="en-US" sz="1600" dirty="0" smtClean="0">
                <a:latin typeface="Arial" pitchFamily="34" charset="0"/>
                <a:cs typeface="Arial" pitchFamily="34" charset="0"/>
              </a:rPr>
              <a:t>eview’’. Elsevier: Renewable </a:t>
            </a:r>
            <a:r>
              <a:rPr lang="en-US" sz="1600" dirty="0">
                <a:latin typeface="Arial" pitchFamily="34" charset="0"/>
                <a:cs typeface="Arial" pitchFamily="34" charset="0"/>
              </a:rPr>
              <a:t>and Sustainable Energy Reviews. Volume 139, April 2021, 110575. </a:t>
            </a:r>
            <a:r>
              <a:rPr lang="en-US" sz="1600" dirty="0">
                <a:latin typeface="Arial" pitchFamily="34" charset="0"/>
                <a:cs typeface="Arial" pitchFamily="34" charset="0"/>
                <a:hlinkClick r:id="rId2"/>
              </a:rPr>
              <a:t>https://</a:t>
            </a:r>
            <a:r>
              <a:rPr lang="en-US" sz="1600" dirty="0" smtClean="0">
                <a:latin typeface="Arial" pitchFamily="34" charset="0"/>
                <a:cs typeface="Arial" pitchFamily="34" charset="0"/>
                <a:hlinkClick r:id="rId2"/>
              </a:rPr>
              <a:t>doi.org/10.1016/j.rser.2020.110575</a:t>
            </a:r>
            <a:endParaRPr lang="en-US" sz="1600" dirty="0" smtClean="0">
              <a:latin typeface="Arial" pitchFamily="34" charset="0"/>
              <a:cs typeface="Arial" pitchFamily="34" charset="0"/>
            </a:endParaRPr>
          </a:p>
          <a:p>
            <a:pPr marL="0" indent="0" algn="just">
              <a:lnSpc>
                <a:spcPct val="170000"/>
              </a:lnSpc>
              <a:spcBef>
                <a:spcPts val="0"/>
              </a:spcBef>
              <a:buNone/>
            </a:pPr>
            <a:r>
              <a:rPr lang="en-US" sz="1600" dirty="0">
                <a:latin typeface="Arial" pitchFamily="34" charset="0"/>
                <a:cs typeface="Arial" pitchFamily="34" charset="0"/>
              </a:rPr>
              <a:t>[2</a:t>
            </a:r>
            <a:r>
              <a:rPr lang="en-US" sz="1600" dirty="0" smtClean="0">
                <a:latin typeface="Arial" pitchFamily="34" charset="0"/>
                <a:cs typeface="Arial" pitchFamily="34" charset="0"/>
              </a:rPr>
              <a:t>]. L., </a:t>
            </a:r>
            <a:r>
              <a:rPr lang="en-US" sz="1600" dirty="0" err="1" smtClean="0">
                <a:latin typeface="Arial" pitchFamily="34" charset="0"/>
                <a:cs typeface="Arial" pitchFamily="34" charset="0"/>
              </a:rPr>
              <a:t>Chaoshun</a:t>
            </a:r>
            <a:r>
              <a:rPr lang="en-US" sz="1600" dirty="0" smtClean="0">
                <a:latin typeface="Arial" pitchFamily="34" charset="0"/>
                <a:cs typeface="Arial" pitchFamily="34" charset="0"/>
              </a:rPr>
              <a:t>; W., </a:t>
            </a:r>
            <a:r>
              <a:rPr lang="en-US" sz="1600" dirty="0" err="1" smtClean="0">
                <a:latin typeface="Arial" pitchFamily="34" charset="0"/>
                <a:cs typeface="Arial" pitchFamily="34" charset="0"/>
              </a:rPr>
              <a:t>Wenxiao</a:t>
            </a:r>
            <a:r>
              <a:rPr lang="en-US" sz="1600" dirty="0" smtClean="0">
                <a:latin typeface="Arial" pitchFamily="34" charset="0"/>
                <a:cs typeface="Arial" pitchFamily="34" charset="0"/>
              </a:rPr>
              <a:t> and C., </a:t>
            </a:r>
            <a:r>
              <a:rPr lang="en-US" sz="1600" dirty="0" err="1" smtClean="0">
                <a:latin typeface="Arial" pitchFamily="34" charset="0"/>
                <a:cs typeface="Arial" pitchFamily="34" charset="0"/>
              </a:rPr>
              <a:t>Deshu</a:t>
            </a:r>
            <a:r>
              <a:rPr lang="en-US" sz="1600" dirty="0" smtClean="0">
                <a:latin typeface="Arial" pitchFamily="34" charset="0"/>
                <a:cs typeface="Arial" pitchFamily="34" charset="0"/>
              </a:rPr>
              <a:t>. ‘’Multi-objective </a:t>
            </a:r>
            <a:r>
              <a:rPr lang="en-US" sz="1600" dirty="0">
                <a:latin typeface="Arial" pitchFamily="34" charset="0"/>
                <a:cs typeface="Arial" pitchFamily="34" charset="0"/>
              </a:rPr>
              <a:t>complementary scheduling of hydro-thermal-RE power system via a multi-objective hybrid grey wolf </a:t>
            </a:r>
            <a:r>
              <a:rPr lang="en-US" sz="1600" dirty="0" smtClean="0">
                <a:latin typeface="Arial" pitchFamily="34" charset="0"/>
                <a:cs typeface="Arial" pitchFamily="34" charset="0"/>
              </a:rPr>
              <a:t>optimizer’ ’Elsevier: Energy. V.171(15), 2019. </a:t>
            </a:r>
            <a:r>
              <a:rPr lang="en-US" sz="1600" dirty="0">
                <a:latin typeface="Arial" pitchFamily="34" charset="0"/>
                <a:cs typeface="Arial" pitchFamily="34" charset="0"/>
              </a:rPr>
              <a:t>Pp.:241-255. </a:t>
            </a:r>
            <a:r>
              <a:rPr lang="en-US" sz="1600" dirty="0">
                <a:latin typeface="Arial" pitchFamily="34" charset="0"/>
                <a:cs typeface="Arial" pitchFamily="34" charset="0"/>
                <a:hlinkClick r:id="rId3"/>
              </a:rPr>
              <a:t>https://</a:t>
            </a:r>
            <a:r>
              <a:rPr lang="en-US" sz="1600" dirty="0" smtClean="0">
                <a:latin typeface="Arial" pitchFamily="34" charset="0"/>
                <a:cs typeface="Arial" pitchFamily="34" charset="0"/>
                <a:hlinkClick r:id="rId3"/>
              </a:rPr>
              <a:t>doi.org/10.1016/j.energy.2018.12.213</a:t>
            </a:r>
            <a:r>
              <a:rPr lang="en-US" sz="1600" dirty="0" smtClean="0">
                <a:latin typeface="Arial" pitchFamily="34" charset="0"/>
                <a:cs typeface="Arial" pitchFamily="34" charset="0"/>
              </a:rPr>
              <a:t>.</a:t>
            </a:r>
          </a:p>
          <a:p>
            <a:pPr marL="0" indent="0" algn="just">
              <a:lnSpc>
                <a:spcPct val="170000"/>
              </a:lnSpc>
              <a:spcBef>
                <a:spcPts val="0"/>
              </a:spcBef>
              <a:buNone/>
            </a:pPr>
            <a:r>
              <a:rPr lang="en-US" sz="1600" dirty="0">
                <a:latin typeface="Arial" pitchFamily="34" charset="0"/>
                <a:cs typeface="Arial" pitchFamily="34" charset="0"/>
              </a:rPr>
              <a:t>[3]. </a:t>
            </a:r>
            <a:r>
              <a:rPr lang="en-US" sz="1600" dirty="0" smtClean="0">
                <a:latin typeface="Arial" pitchFamily="34" charset="0"/>
                <a:cs typeface="Arial" pitchFamily="34" charset="0"/>
              </a:rPr>
              <a:t>J., </a:t>
            </a:r>
            <a:r>
              <a:rPr lang="en-US" sz="1600" dirty="0" err="1" smtClean="0">
                <a:latin typeface="Arial" pitchFamily="34" charset="0"/>
                <a:cs typeface="Arial" pitchFamily="34" charset="0"/>
              </a:rPr>
              <a:t>ChitralekhA</a:t>
            </a:r>
            <a:r>
              <a:rPr lang="en-US" sz="1600" dirty="0" smtClean="0">
                <a:latin typeface="Arial" pitchFamily="34" charset="0"/>
                <a:cs typeface="Arial" pitchFamily="34" charset="0"/>
              </a:rPr>
              <a:t>; M., </a:t>
            </a:r>
            <a:r>
              <a:rPr lang="en-US" sz="1600" dirty="0" err="1" smtClean="0">
                <a:latin typeface="Arial" pitchFamily="34" charset="0"/>
                <a:cs typeface="Arial" pitchFamily="34" charset="0"/>
              </a:rPr>
              <a:t>Josep</a:t>
            </a:r>
            <a:r>
              <a:rPr lang="en-US" sz="1600" dirty="0" smtClean="0">
                <a:latin typeface="Arial" pitchFamily="34" charset="0"/>
                <a:cs typeface="Arial" pitchFamily="34" charset="0"/>
              </a:rPr>
              <a:t>; R., Guerre and </a:t>
            </a:r>
            <a:r>
              <a:rPr lang="en-US" sz="1600" dirty="0" err="1" smtClean="0">
                <a:latin typeface="Arial" pitchFamily="34" charset="0"/>
                <a:cs typeface="Arial" pitchFamily="34" charset="0"/>
              </a:rPr>
              <a:t>etl</a:t>
            </a:r>
            <a:r>
              <a:rPr lang="en-US" sz="1600" dirty="0" smtClean="0">
                <a:latin typeface="Arial" pitchFamily="34" charset="0"/>
                <a:cs typeface="Arial" pitchFamily="34" charset="0"/>
              </a:rPr>
              <a:t>. ‘’ Multi-Objective </a:t>
            </a:r>
            <a:r>
              <a:rPr lang="en-US" sz="1600" dirty="0">
                <a:latin typeface="Arial" pitchFamily="34" charset="0"/>
                <a:cs typeface="Arial" pitchFamily="34" charset="0"/>
              </a:rPr>
              <a:t>Generation Scheduling </a:t>
            </a:r>
            <a:r>
              <a:rPr lang="en-US" sz="1600" dirty="0" smtClean="0">
                <a:latin typeface="Arial" pitchFamily="34" charset="0"/>
                <a:cs typeface="Arial" pitchFamily="34" charset="0"/>
              </a:rPr>
              <a:t>of Hydro-Thermal </a:t>
            </a:r>
            <a:r>
              <a:rPr lang="en-US" sz="1600" dirty="0">
                <a:latin typeface="Arial" pitchFamily="34" charset="0"/>
                <a:cs typeface="Arial" pitchFamily="34" charset="0"/>
              </a:rPr>
              <a:t>System Incorporating </a:t>
            </a:r>
            <a:r>
              <a:rPr lang="en-US" sz="1600" dirty="0" smtClean="0">
                <a:latin typeface="Arial" pitchFamily="34" charset="0"/>
                <a:cs typeface="Arial" pitchFamily="34" charset="0"/>
              </a:rPr>
              <a:t>Energy Storage </a:t>
            </a:r>
            <a:r>
              <a:rPr lang="en-US" sz="1600" dirty="0">
                <a:latin typeface="Arial" pitchFamily="34" charset="0"/>
                <a:cs typeface="Arial" pitchFamily="34" charset="0"/>
              </a:rPr>
              <a:t>With Demand Side </a:t>
            </a:r>
            <a:r>
              <a:rPr lang="en-US" sz="1600" dirty="0" smtClean="0">
                <a:latin typeface="Arial" pitchFamily="34" charset="0"/>
                <a:cs typeface="Arial" pitchFamily="34" charset="0"/>
              </a:rPr>
              <a:t>Management Considering </a:t>
            </a:r>
            <a:r>
              <a:rPr lang="en-US" sz="1600" dirty="0">
                <a:latin typeface="Arial" pitchFamily="34" charset="0"/>
                <a:cs typeface="Arial" pitchFamily="34" charset="0"/>
              </a:rPr>
              <a:t>Renewable Energy </a:t>
            </a:r>
            <a:r>
              <a:rPr lang="en-US" sz="1600" dirty="0" smtClean="0">
                <a:latin typeface="Arial" pitchFamily="34" charset="0"/>
                <a:cs typeface="Arial" pitchFamily="34" charset="0"/>
              </a:rPr>
              <a:t>Uncertainties’’. IEEE Access.  </a:t>
            </a:r>
            <a:r>
              <a:rPr lang="en-US" sz="1600" dirty="0">
                <a:latin typeface="Arial" pitchFamily="34" charset="0"/>
                <a:cs typeface="Arial" pitchFamily="34" charset="0"/>
              </a:rPr>
              <a:t>V.10(2022). </a:t>
            </a:r>
            <a:r>
              <a:rPr lang="en-US" sz="1600" dirty="0">
                <a:latin typeface="Arial" pitchFamily="34" charset="0"/>
                <a:cs typeface="Arial" pitchFamily="34" charset="0"/>
                <a:hlinkClick r:id="rId3"/>
              </a:rPr>
              <a:t>https://</a:t>
            </a:r>
            <a:r>
              <a:rPr lang="en-US" sz="1600" dirty="0" smtClean="0">
                <a:latin typeface="Arial" pitchFamily="34" charset="0"/>
                <a:cs typeface="Arial" pitchFamily="34" charset="0"/>
                <a:hlinkClick r:id="rId3"/>
              </a:rPr>
              <a:t>doi.org/</a:t>
            </a:r>
            <a:r>
              <a:rPr lang="en-US" sz="1600" dirty="0" smtClean="0">
                <a:latin typeface="Arial" pitchFamily="34" charset="0"/>
                <a:cs typeface="Arial" pitchFamily="34" charset="0"/>
              </a:rPr>
              <a:t>10.1109/ACCESS.2022.3172500.</a:t>
            </a:r>
            <a:endParaRPr lang="en-US" sz="1600" dirty="0">
              <a:latin typeface="Arial" pitchFamily="34" charset="0"/>
              <a:cs typeface="Arial" pitchFamily="34" charset="0"/>
            </a:endParaRPr>
          </a:p>
          <a:p>
            <a:pPr marL="0" indent="0" algn="just">
              <a:lnSpc>
                <a:spcPct val="170000"/>
              </a:lnSpc>
              <a:spcBef>
                <a:spcPts val="0"/>
              </a:spcBef>
              <a:buNone/>
            </a:pPr>
            <a:r>
              <a:rPr lang="en-US" sz="1600" dirty="0" smtClean="0">
                <a:latin typeface="Arial" pitchFamily="34" charset="0"/>
                <a:cs typeface="Arial" pitchFamily="34" charset="0"/>
              </a:rPr>
              <a:t>[4]. D., </a:t>
            </a:r>
            <a:r>
              <a:rPr lang="en-US" sz="1600" dirty="0" err="1" smtClean="0">
                <a:latin typeface="Arial" pitchFamily="34" charset="0"/>
                <a:cs typeface="Arial" pitchFamily="34" charset="0"/>
              </a:rPr>
              <a:t>Koustav</a:t>
            </a:r>
            <a:r>
              <a:rPr lang="en-US" sz="1600" dirty="0" smtClean="0">
                <a:latin typeface="Arial" pitchFamily="34" charset="0"/>
                <a:cs typeface="Arial" pitchFamily="34" charset="0"/>
              </a:rPr>
              <a:t>; K., </a:t>
            </a:r>
            <a:r>
              <a:rPr lang="en-US" sz="1600" dirty="0" err="1">
                <a:latin typeface="Arial" pitchFamily="34" charset="0"/>
                <a:cs typeface="Arial" pitchFamily="34" charset="0"/>
              </a:rPr>
              <a:t>Provas</a:t>
            </a:r>
            <a:r>
              <a:rPr lang="en-US" sz="1600" dirty="0">
                <a:latin typeface="Arial" pitchFamily="34" charset="0"/>
                <a:cs typeface="Arial" pitchFamily="34" charset="0"/>
              </a:rPr>
              <a:t> </a:t>
            </a:r>
            <a:r>
              <a:rPr lang="en-US" sz="1600" dirty="0" smtClean="0">
                <a:latin typeface="Arial" pitchFamily="34" charset="0"/>
                <a:cs typeface="Arial" pitchFamily="34" charset="0"/>
              </a:rPr>
              <a:t>Kumar and </a:t>
            </a:r>
            <a:r>
              <a:rPr lang="en-US" sz="1600" dirty="0" err="1" smtClean="0">
                <a:latin typeface="Arial" pitchFamily="34" charset="0"/>
                <a:cs typeface="Arial" pitchFamily="34" charset="0"/>
              </a:rPr>
              <a:t>M.,Vivekananda</a:t>
            </a:r>
            <a:r>
              <a:rPr lang="en-US" sz="1600" dirty="0" smtClean="0">
                <a:latin typeface="Arial" pitchFamily="34" charset="0"/>
                <a:cs typeface="Arial" pitchFamily="34" charset="0"/>
              </a:rPr>
              <a:t>. ‘’Solution </a:t>
            </a:r>
            <a:r>
              <a:rPr lang="en-US" sz="1600" dirty="0">
                <a:latin typeface="Arial" pitchFamily="34" charset="0"/>
                <a:cs typeface="Arial" pitchFamily="34" charset="0"/>
              </a:rPr>
              <a:t>of short term integrated hydrothermal-solar-wind </a:t>
            </a:r>
            <a:r>
              <a:rPr lang="en-US" sz="1600" dirty="0" smtClean="0">
                <a:latin typeface="Arial" pitchFamily="34" charset="0"/>
                <a:cs typeface="Arial" pitchFamily="34" charset="0"/>
              </a:rPr>
              <a:t>scheduling using </a:t>
            </a:r>
            <a:r>
              <a:rPr lang="en-US" sz="1600" dirty="0">
                <a:latin typeface="Arial" pitchFamily="34" charset="0"/>
                <a:cs typeface="Arial" pitchFamily="34" charset="0"/>
              </a:rPr>
              <a:t>sine cosine </a:t>
            </a:r>
            <a:r>
              <a:rPr lang="en-US" sz="1600" dirty="0" smtClean="0">
                <a:latin typeface="Arial" pitchFamily="34" charset="0"/>
                <a:cs typeface="Arial" pitchFamily="34" charset="0"/>
              </a:rPr>
              <a:t>algorithm’’ .Elsevier: </a:t>
            </a:r>
            <a:r>
              <a:rPr lang="en-US" sz="1600" dirty="0">
                <a:latin typeface="Arial" pitchFamily="34" charset="0"/>
                <a:cs typeface="Arial" pitchFamily="34" charset="0"/>
              </a:rPr>
              <a:t>Energy Strategy </a:t>
            </a:r>
            <a:r>
              <a:rPr lang="en-US" sz="1600" dirty="0" smtClean="0">
                <a:latin typeface="Arial" pitchFamily="34" charset="0"/>
                <a:cs typeface="Arial" pitchFamily="34" charset="0"/>
              </a:rPr>
              <a:t>Reviews. </a:t>
            </a:r>
            <a:r>
              <a:rPr lang="en-US" sz="1600" dirty="0">
                <a:latin typeface="Arial" pitchFamily="34" charset="0"/>
                <a:cs typeface="Arial" pitchFamily="34" charset="0"/>
              </a:rPr>
              <a:t>V.40(2022). https://doi.org/10.1016/j.esr.2022.100824</a:t>
            </a:r>
            <a:endParaRPr lang="en-US" sz="1600" dirty="0" smtClean="0">
              <a:latin typeface="Arial" pitchFamily="34" charset="0"/>
              <a:cs typeface="Arial" pitchFamily="34" charset="0"/>
            </a:endParaRPr>
          </a:p>
          <a:p>
            <a:pPr marL="0" indent="0" algn="just">
              <a:lnSpc>
                <a:spcPct val="170000"/>
              </a:lnSpc>
              <a:spcBef>
                <a:spcPts val="0"/>
              </a:spcBef>
              <a:buNone/>
            </a:pPr>
            <a:r>
              <a:rPr lang="en-US" sz="1600" dirty="0" smtClean="0">
                <a:latin typeface="Arial" pitchFamily="34" charset="0"/>
                <a:cs typeface="Arial" pitchFamily="34" charset="0"/>
              </a:rPr>
              <a:t>[</a:t>
            </a:r>
            <a:r>
              <a:rPr lang="en-US" sz="1600" dirty="0">
                <a:latin typeface="Arial" pitchFamily="34" charset="0"/>
                <a:cs typeface="Arial" pitchFamily="34" charset="0"/>
              </a:rPr>
              <a:t>5]. </a:t>
            </a:r>
            <a:r>
              <a:rPr lang="en-US" sz="1600" dirty="0" smtClean="0">
                <a:latin typeface="Arial" pitchFamily="34" charset="0"/>
                <a:cs typeface="Arial" pitchFamily="34" charset="0"/>
              </a:rPr>
              <a:t>S., </a:t>
            </a:r>
            <a:r>
              <a:rPr lang="en-US" sz="1600" dirty="0" err="1" smtClean="0">
                <a:latin typeface="Arial" pitchFamily="34" charset="0"/>
                <a:cs typeface="Arial" pitchFamily="34" charset="0"/>
              </a:rPr>
              <a:t>Nurashiken</a:t>
            </a:r>
            <a:r>
              <a:rPr lang="en-US" sz="1600" dirty="0" smtClean="0">
                <a:latin typeface="Arial" pitchFamily="34" charset="0"/>
                <a:cs typeface="Arial" pitchFamily="34" charset="0"/>
              </a:rPr>
              <a:t> and J., </a:t>
            </a:r>
            <a:r>
              <a:rPr lang="en-US" sz="1600" dirty="0" err="1" smtClean="0">
                <a:latin typeface="Arial" pitchFamily="34" charset="0"/>
                <a:cs typeface="Arial" pitchFamily="34" charset="0"/>
              </a:rPr>
              <a:t>Norazaliza</a:t>
            </a:r>
            <a:r>
              <a:rPr lang="en-US" sz="1600" dirty="0" smtClean="0">
                <a:latin typeface="Arial" pitchFamily="34" charset="0"/>
                <a:cs typeface="Arial" pitchFamily="34" charset="0"/>
              </a:rPr>
              <a:t>. ‘’Mathematical </a:t>
            </a:r>
            <a:r>
              <a:rPr lang="en-US" sz="1600" dirty="0">
                <a:latin typeface="Arial" pitchFamily="34" charset="0"/>
                <a:cs typeface="Arial" pitchFamily="34" charset="0"/>
              </a:rPr>
              <a:t>model for predicting the performance of photovoltaic system with delayed solar </a:t>
            </a:r>
            <a:r>
              <a:rPr lang="en-US" sz="1600" dirty="0" smtClean="0">
                <a:latin typeface="Arial" pitchFamily="34" charset="0"/>
                <a:cs typeface="Arial" pitchFamily="34" charset="0"/>
              </a:rPr>
              <a:t>irradiance’’. Elsevier</a:t>
            </a:r>
            <a:r>
              <a:rPr lang="en-US" sz="1600" dirty="0">
                <a:latin typeface="Arial" pitchFamily="34" charset="0"/>
                <a:cs typeface="Arial" pitchFamily="34" charset="0"/>
              </a:rPr>
              <a:t>: Kuwait Journal of </a:t>
            </a:r>
            <a:r>
              <a:rPr lang="en-US" sz="1600" dirty="0" smtClean="0">
                <a:latin typeface="Arial" pitchFamily="34" charset="0"/>
                <a:cs typeface="Arial" pitchFamily="34" charset="0"/>
              </a:rPr>
              <a:t>Science. V.51(2). 2024, https</a:t>
            </a:r>
            <a:r>
              <a:rPr lang="en-US" sz="1600" dirty="0">
                <a:latin typeface="Arial" pitchFamily="34" charset="0"/>
                <a:cs typeface="Arial" pitchFamily="34" charset="0"/>
              </a:rPr>
              <a:t>://doi.org/10.1016/j.kjs.2024.100207.</a:t>
            </a:r>
            <a:endParaRPr lang="en-US" sz="1600" dirty="0" smtClean="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dirty="0" smtClean="0"/>
              <a:t>Presenter: </a:t>
            </a:r>
            <a:r>
              <a:rPr lang="en-US" dirty="0" err="1" smtClean="0"/>
              <a:t>Dr.Teshome</a:t>
            </a:r>
            <a:r>
              <a:rPr lang="en-US" dirty="0" smtClean="0"/>
              <a:t> Goa</a:t>
            </a:r>
            <a:endParaRPr lang="en-US" dirty="0"/>
          </a:p>
        </p:txBody>
      </p:sp>
      <p:sp>
        <p:nvSpPr>
          <p:cNvPr id="5" name="Slide Number Placeholder 4"/>
          <p:cNvSpPr>
            <a:spLocks noGrp="1"/>
          </p:cNvSpPr>
          <p:nvPr>
            <p:ph type="sldNum" sz="quarter" idx="12"/>
          </p:nvPr>
        </p:nvSpPr>
        <p:spPr/>
        <p:txBody>
          <a:bodyPr/>
          <a:lstStyle/>
          <a:p>
            <a:fld id="{A48DA065-FA52-4A6B-AE36-1AE15AD4FD00}" type="slidenum">
              <a:rPr lang="en-US" smtClean="0"/>
              <a:pPr/>
              <a:t>40</a:t>
            </a:fld>
            <a:endParaRPr lang="en-US"/>
          </a:p>
        </p:txBody>
      </p:sp>
    </p:spTree>
    <p:extLst>
      <p:ext uri="{BB962C8B-B14F-4D97-AF65-F5344CB8AC3E}">
        <p14:creationId xmlns:p14="http://schemas.microsoft.com/office/powerpoint/2010/main" val="358202036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41</a:t>
            </a:fld>
            <a:endParaRPr lang="en-US"/>
          </a:p>
        </p:txBody>
      </p:sp>
      <p:sp>
        <p:nvSpPr>
          <p:cNvPr id="4" name="TextBox 3"/>
          <p:cNvSpPr txBox="1"/>
          <p:nvPr/>
        </p:nvSpPr>
        <p:spPr>
          <a:xfrm>
            <a:off x="5080001" y="2743202"/>
            <a:ext cx="2190023" cy="584775"/>
          </a:xfrm>
          <a:prstGeom prst="rect">
            <a:avLst/>
          </a:prstGeom>
          <a:noFill/>
        </p:spPr>
        <p:txBody>
          <a:bodyPr wrap="none" rtlCol="0">
            <a:spAutoFit/>
          </a:bodyPr>
          <a:lstStyle/>
          <a:p>
            <a:r>
              <a:rPr lang="en-US" sz="3200" dirty="0" smtClean="0">
                <a:latin typeface="Times New Roman" pitchFamily="18" charset="0"/>
                <a:cs typeface="Times New Roman" pitchFamily="18" charset="0"/>
              </a:rPr>
              <a:t>Thank you !</a:t>
            </a:r>
            <a:endParaRPr lang="en-US" sz="3200" dirty="0">
              <a:latin typeface="Times New Roman" pitchFamily="18" charset="0"/>
              <a:cs typeface="Times New Roman" pitchFamily="18" charset="0"/>
            </a:endParaRPr>
          </a:p>
        </p:txBody>
      </p:sp>
    </p:spTree>
    <p:extLst>
      <p:ext uri="{BB962C8B-B14F-4D97-AF65-F5344CB8AC3E}">
        <p14:creationId xmlns:p14="http://schemas.microsoft.com/office/powerpoint/2010/main" val="403580131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5792</TotalTime>
  <Words>4144</Words>
  <Application>Microsoft Office PowerPoint</Application>
  <PresentationFormat>Custom</PresentationFormat>
  <Paragraphs>379</Paragraphs>
  <Slides>41</Slides>
  <Notes>3</Notes>
  <HiddenSlides>0</HiddenSlides>
  <MMClips>0</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41</vt:i4>
      </vt:variant>
    </vt:vector>
  </HeadingPairs>
  <TitlesOfParts>
    <vt:vector size="44" baseType="lpstr">
      <vt:lpstr>Office 테마</vt:lpstr>
      <vt:lpstr>Equation</vt:lpstr>
      <vt:lpstr>Microsoft Equation 3.0</vt:lpstr>
      <vt:lpstr>Power Systems Operation and Control</vt:lpstr>
      <vt:lpstr>Content </vt:lpstr>
      <vt:lpstr>1. Introduction </vt:lpstr>
      <vt:lpstr>Introduction                                                      Cont.…</vt:lpstr>
      <vt:lpstr>2. Contribution of RE to Traditional Hydrothermal Scheduling</vt:lpstr>
      <vt:lpstr>Contribution of RE sources                                           Cont.…</vt:lpstr>
      <vt:lpstr>Contribution of RE sources                                           Cont.…</vt:lpstr>
      <vt:lpstr>Contribution of RE sources                                           Cont.…</vt:lpstr>
      <vt:lpstr>3. Economic Operation of Hydrothermal, Wind &amp; Solar power Plants(EOHTWS)</vt:lpstr>
      <vt:lpstr>PowerPoint Presentation</vt:lpstr>
      <vt:lpstr>PowerPoint Presentation</vt:lpstr>
      <vt:lpstr>PowerPoint Presentation</vt:lpstr>
      <vt:lpstr>4. Mathematical Modeling of Hydro-thermal, wind and Solar</vt:lpstr>
      <vt:lpstr>Mathematical modeling                                               Cont.….</vt:lpstr>
      <vt:lpstr>Mathematical modeling                                               Cont.….</vt:lpstr>
      <vt:lpstr>Mathematical modeling                                               Cont.….</vt:lpstr>
      <vt:lpstr>Mathematical modeling                                               Cont.….</vt:lpstr>
      <vt:lpstr>PowerPoint Presentation</vt:lpstr>
      <vt:lpstr>PowerPoint Presentation</vt:lpstr>
      <vt:lpstr>PowerPoint Presentation</vt:lpstr>
      <vt:lpstr>4.1 Modeling of wind power </vt:lpstr>
      <vt:lpstr>Modeling of wind power                                            Cont.…</vt:lpstr>
      <vt:lpstr>Modeling of wind power                                            Cont.…</vt:lpstr>
      <vt:lpstr>4.2 Mathematical Formulation for PV-System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5. Solution Techniques for Hydrothermal-RE scheduling  </vt:lpstr>
      <vt:lpstr>Solution Technique                                          Cont.….</vt:lpstr>
      <vt:lpstr>Solution Technique                                          Cont.….</vt:lpstr>
      <vt:lpstr>Summary </vt:lpstr>
      <vt:lpstr>References </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최성실</dc:creator>
  <cp:lastModifiedBy>HP</cp:lastModifiedBy>
  <cp:revision>419</cp:revision>
  <dcterms:created xsi:type="dcterms:W3CDTF">2021-04-29T04:21:21Z</dcterms:created>
  <dcterms:modified xsi:type="dcterms:W3CDTF">2024-10-27T09:22:25Z</dcterms:modified>
</cp:coreProperties>
</file>