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82" r:id="rId2"/>
    <p:sldId id="363" r:id="rId3"/>
    <p:sldId id="646" r:id="rId4"/>
    <p:sldId id="647" r:id="rId5"/>
    <p:sldId id="671" r:id="rId6"/>
    <p:sldId id="672" r:id="rId7"/>
    <p:sldId id="617" r:id="rId8"/>
    <p:sldId id="669" r:id="rId9"/>
    <p:sldId id="637" r:id="rId10"/>
    <p:sldId id="648" r:id="rId11"/>
    <p:sldId id="650" r:id="rId12"/>
    <p:sldId id="562" r:id="rId13"/>
    <p:sldId id="627" r:id="rId14"/>
    <p:sldId id="613" r:id="rId15"/>
    <p:sldId id="566" r:id="rId16"/>
    <p:sldId id="628" r:id="rId17"/>
    <p:sldId id="564" r:id="rId18"/>
    <p:sldId id="565" r:id="rId19"/>
    <p:sldId id="677" r:id="rId20"/>
    <p:sldId id="634" r:id="rId21"/>
    <p:sldId id="567" r:id="rId22"/>
    <p:sldId id="678" r:id="rId23"/>
    <p:sldId id="635" r:id="rId24"/>
    <p:sldId id="679" r:id="rId25"/>
    <p:sldId id="652" r:id="rId26"/>
    <p:sldId id="680" r:id="rId27"/>
    <p:sldId id="653" r:id="rId28"/>
    <p:sldId id="655" r:id="rId29"/>
    <p:sldId id="656" r:id="rId30"/>
    <p:sldId id="657" r:id="rId31"/>
    <p:sldId id="660" r:id="rId32"/>
    <p:sldId id="665" r:id="rId33"/>
    <p:sldId id="666" r:id="rId34"/>
    <p:sldId id="676" r:id="rId35"/>
    <p:sldId id="443" r:id="rId36"/>
    <p:sldId id="442" r:id="rId37"/>
    <p:sldId id="317" r:id="rId3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84" d="100"/>
          <a:sy n="84" d="100"/>
        </p:scale>
        <p:origin x="-1508" y="-2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21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FA6-B1A6-432C-82A7-277E61ED047D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1288F-C2CA-47AD-BD2E-C70F9B42A0D1}" type="datetime1">
              <a:rPr lang="en-US" smtClean="0"/>
              <a:t>10/27/2024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455E-9225-4C90-B94B-D3A0397559A4}" type="datetime1">
              <a:rPr lang="en-US" smtClean="0"/>
              <a:t>10/27/2024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8F431-8A64-444C-A15A-5683BEC24C57}" type="datetime1">
              <a:rPr lang="en-US" altLang="ko-KR" smtClean="0"/>
              <a:t>10/27/2024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ijraset.com/images/text_version_uploads/imag%201_31113.png" TargetMode="Externa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researchgate.net/publication/334494731/figure/fig1/AS:781359622660096@1563302059102/Energy-management-system.ppm" TargetMode="Externa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i0.wp.com/paktechpoint.com/wp-content/uploads/2020/05/img_5ed04e23cd1cc.png" TargetMode="Externa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90/engproc2024067042" TargetMode="External"/><Relationship Id="rId2" Type="http://schemas.openxmlformats.org/officeDocument/2006/relationships/hyperlink" Target="https://www.researchgate.net/publication/266012791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doi.org/10.1016/j.esr.2024.101299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Systems Operation and 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 lnSpcReduction="10000"/>
          </a:bodyPr>
          <a:lstStyle/>
          <a:p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8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System Control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importance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power system control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objective of power system control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Differentiate the level of power system controls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power system control technologies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 challenges in control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Importance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Power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Control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Objectives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Power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Control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Levels of Control in Power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Control Strategies in Power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Power System Control Technologies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Challenges in Power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Control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Future Trends in Power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Control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046" y="186015"/>
            <a:ext cx="10797621" cy="44558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1. Introduction 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27900"/>
            <a:ext cx="12019174" cy="6202837"/>
          </a:xfrm>
        </p:spPr>
        <p:txBody>
          <a:bodyPr>
            <a:normAutofit/>
          </a:bodyPr>
          <a:lstStyle/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 control is a critical aspect of electrical engineering that ensures the reliable and efficient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global economic growth is highly relay on energy,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understanding the fundamentals of power system control becomes increasingly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important for reliable and effective energy supply.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ystem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ontrol needs the knowledge of understanding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ystem components: generation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transmission, distribution,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 that plays important roles while delivering power to the load.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The primary objectives of power system control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include[1]:</a:t>
            </a:r>
          </a:p>
          <a:p>
            <a:pPr marL="91440"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nsuring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system remains stable under normal and abnormal conditions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01278"/>
            <a:ext cx="12088304" cy="590117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balance between generation and load to keep system frequency within acceptable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limits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Regulating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levels to ensure quality and reliability of electricity supply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Control (AGC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): Balances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with load demand automatically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Regulation, utilizing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devices like transformers and capacitors to maintain voltage levels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Control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LFC),adjusts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output to keep frequency stable.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40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01278"/>
            <a:ext cx="11849492" cy="591060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mechanisms prevent blackouts and ensure that electricity supply is consistent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reliable[2].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Optimizing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and minimizing losses in transmission and distribution enhance overall system efficiency, reducing operational costs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With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increasing penetration of renewable sources like solar and wind, control systems are essential for managing their variability and ensuring stability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strategies help in minimizing the cost of electricity generation while meeting demand, which is crucial for economic sustainability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Efficient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 control contributes to reducing emissions by optimizing the use of cleaner energy sources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Importance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Power System Control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9499" y="148309"/>
            <a:ext cx="10637365" cy="6341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Importance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Cont.…</a:t>
            </a:r>
            <a:endParaRPr lang="en-US" sz="3000" dirty="0"/>
          </a:p>
        </p:txBody>
      </p:sp>
      <p:sp>
        <p:nvSpPr>
          <p:cNvPr id="8" name="Rectangle 7"/>
          <p:cNvSpPr/>
          <p:nvPr/>
        </p:nvSpPr>
        <p:spPr>
          <a:xfrm>
            <a:off x="329938" y="678725"/>
            <a:ext cx="11528982" cy="452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 control is crucial for several reasons,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contributing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the overall reliability, efficiency, and sustainability of electrical systems. Here are some key aspects highlighting its importance:</a:t>
            </a:r>
          </a:p>
          <a:p>
            <a:pPr marL="342900" indent="-34290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 system helps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 balance between supply and demand, reducing the risk of system failures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blackouts that guarantees the system reliability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Ensure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the system can recover from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disturbances like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sudden load changes 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faults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without significant degradation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performance, which maintains dynamic stability[3].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269" y="565608"/>
            <a:ext cx="11698664" cy="616513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Important for better integration of RE while handling Variability: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renewable energy sources like wind and solar are intermittent, control systems manage their integration into the grid, ensuring stability despite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fluctuations.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technologies facilitate the development of smart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grids[4],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which can dynamically adjust to changes in energy production and consumption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Optimizing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dispatch and reducing operational costs lead to lower electricity prices for consumers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strategies enhance competition in electricity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markets.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9499" y="148309"/>
            <a:ext cx="10637365" cy="6341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Importance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08" y="791852"/>
            <a:ext cx="11961092" cy="593888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optimizing the mix of energy sources, control systems can minimize the reliance on fossil fuels, thereby reducing greenhouse gas emissions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use of cleaner energy sources aligns with global sustainability goals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systems provide real-time data on system performance, enabling proactive management and decision-making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Advanced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mechanisms can detect faults quickly and initiate corrective actions to prevent damage and restore normal operation.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19499" y="148309"/>
            <a:ext cx="10637365" cy="63411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Importance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5022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901" y="365126"/>
            <a:ext cx="11019934" cy="56812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3. Objectives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Power System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59876"/>
            <a:ext cx="12191999" cy="6127423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 control is essential for the efficient and reliable operation of electrical networks.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main objective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are[5]: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Maintain Stability: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Dynamic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Stability: Maintain the system’s ability to return to a steady state after disturbances, ensuring resilience against sudden changes or faults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Stability: Manage the system’s response to short-term disturbances, like faults or sudden load changes, to prevent widespread outages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5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278" y="176590"/>
            <a:ext cx="10505390" cy="58698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Objectives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3315"/>
            <a:ext cx="11953188" cy="60614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Frequency Control(FC):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balance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oad, ensure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power generation matches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demands 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real-time to maintain system frequency within acceptable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limits.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Control 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AGC), implement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automatic adjustments to generation resources to keep frequency stable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c. Voltage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Regulation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Maintain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Levels, provides that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remains within specified limits throughout the network to support the safe operation of electrical devices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Reactive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anagement, control the reactive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flow to stabilize voltage levels, particularly in areas with high demand or variable renewable energy generation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14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12742"/>
            <a:ext cx="11887200" cy="600487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d. Economic Operation: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Minimize Operational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Costs: Optimize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dispatch of generation resources to minimize fuel costs while meeting demand efficiently.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Market Efficiency: Support fair competition in electricity markets by enabling efficient price signals and reducing congestion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e. Load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Demand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Response: Implement strategies to adjust consumer demand based on real-time conditions, helping to balance supply and demand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Forecasting: Use predictive analytics to anticipate changes in load, allowing for proactive adjustments in generation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01278" y="176590"/>
            <a:ext cx="10505390" cy="58698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Objectives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24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122" y="754144"/>
            <a:ext cx="12078877" cy="5986021"/>
          </a:xfrm>
        </p:spPr>
        <p:txBody>
          <a:bodyPr>
            <a:normAutofit/>
          </a:bodyPr>
          <a:lstStyle/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f. Promote system Integration: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unpredictability and variability of renewable energy sources to make sure they can be used efficiently without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jeopardizing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stability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system.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possible for decentralized energy sources like wind and solar to be continuously integrated.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System Monitoring and Control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Keep an eye on system metrics at all times to evaluate performance and make wise choices.</a:t>
            </a:r>
          </a:p>
          <a:p>
            <a:pPr marL="0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Environmental Compliance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Optimize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techniques to reduce environmental effect and adhere to sustainability and emissions laws.</a:t>
            </a: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Promote procedures that cut waste and improve system efficiency overall.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01278" y="176590"/>
            <a:ext cx="10505390" cy="586982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Objectives  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15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5768"/>
            <a:ext cx="12122870" cy="5948984"/>
          </a:xfrm>
        </p:spPr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 levels can be categorized into: strategic control, primary control, secondary control, and tertiary control, respectively. </a:t>
            </a:r>
          </a:p>
          <a:p>
            <a:pPr marL="457200" indent="-457200" algn="just">
              <a:lnSpc>
                <a:spcPct val="150000"/>
              </a:lnSpc>
              <a:buAutoNum type="alphaL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Strategic Control: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level comprises long-term planning and operational strategies for the entire system.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Involves decisions regarding generation expansion, resource allocation, and energy trading in electricity markets.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Includes load forecasting, generation capacity planning, and integration of renewable resources.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Manages bidding and economic dispatch in competitive electricity markets.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Main tools needed are: Energy management systems (EMS), market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management systems, and supervisory control and data acquisition (SCADA) systems.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4. Levels of Control in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Power Systems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8323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5" y="715767"/>
            <a:ext cx="12003465" cy="604325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Primary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Control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immediate response to changes in system conditions, primarily focusing on maintaining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stability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through: 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Generation Control (AGC): Balances generation to match load in real-time, maintaining frequency within predefined limits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Frequency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Control: Reacts to short-term deviations in system frequency by adjusting generation output automatically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Control: Adjusts reactive power output to stabilize voltage levels across the grid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Primary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devices, such as governors and Automatic Voltage Regulators (AVRs)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Levels of Control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15952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975" y="715768"/>
            <a:ext cx="12060024" cy="605267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c. Secondary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Control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longer-term correction to restore system frequency and voltage to their desired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set-points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after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disturbances through 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Frequency Control (LFC): Adjusts the output of generation units to correct any frequency imbalances over a longer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time-frame.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Regulation: Fine-tunes voltage levels after initial adjustments by primary control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Coordinated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Control: Works across multiple units and regions to ensure system-wide stability and efficiency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Secondary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systems, such as centralized control centers that monitor and manage generation and grid conditions.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Levels of Control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56594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12742"/>
            <a:ext cx="12047455" cy="611799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Tertiary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Represents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highest level of control in power systems, focusing on broader operational management and coordination of resources across the grid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level is essential for ensuring system stability and efficiency, especially in complex environments with diverse generation sources and loads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above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primary and secondary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levels, dealing with longer-term operational decisions and resource management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optimizes the dispatch of generation resources over a more extended timeframe, typically ranging from hours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days, ED, UC , OPF control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161769"/>
            <a:ext cx="114225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Levels of Control                                                 Cont.…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086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1" y="659876"/>
            <a:ext cx="11962615" cy="608028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systems can be managed using various control strategies that reflect different organizational structures and operational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philosophies[6]. The three common strategies are: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1. Centralized Control: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Under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approach, the entire power system is monitored and controlled by a single central controller.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Centralized Making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Decisions takes place: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decide on generation, load balancing, and system stability, the central controller analyzes data from multiple grid components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guarantees that every part of the system is operating in harmony, maximizing resource allocation and disruption response.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Offers a thorough summary of system performance, facilitating well-informed choices.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Compared to localized systems, efficient resource management can better optimize generation and distribution.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8" name="Rectangle 5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5. Control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Strategies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in Power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Systems</a:t>
            </a:r>
          </a:p>
        </p:txBody>
      </p:sp>
    </p:spTree>
    <p:extLst>
      <p:ext uri="{BB962C8B-B14F-4D97-AF65-F5344CB8AC3E}">
        <p14:creationId xmlns:p14="http://schemas.microsoft.com/office/powerpoint/2010/main" val="45465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27901"/>
            <a:ext cx="12047456" cy="633952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Its drawbacks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single Point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Failure,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 as a whole may be affected if the central controller malfunctions.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Problems with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scalability, may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find it difficult to adjust to networks that are huge or changing quickly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2. Distributed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Control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method makes use of several local controllers that can speak with one another but function independently.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Localized Management: Using local data to inform decisions, each controller is in charge of a particular region or part of the power system.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Without waiting for orders from a central authority, local controllers are able to manage their resources and react to local situations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Strategies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28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72998"/>
            <a:ext cx="12191999" cy="5420412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Robustness: The ability of other controllers to function in the event of a failure increases system resilience.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Easier to grow since additional parts can be added without requiring significant system redesigns.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Its disadvantage is the possibility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coordination problems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If independent operation is not well controlled, it could result in inefficiencies or disputes.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Restricted Global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Optimization is another drawbacks: Local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choices might not always be in line with the objectives of the system as a whole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3. Decentralized Control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By utilizing the advantages of both distributed and centralized control, this approach blends aspects of both approaches.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Hierarchical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Management is possible: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For major decisions, a central authority coordinates with local controllers, who function independently.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Strategies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37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93889"/>
            <a:ext cx="12192000" cy="613018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More flexible, because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central controller maintains the stability and effectiveness of the entire system, local units are able to react swiftly to changes.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Control: Provides the coordinated supervision of centralized control with the resilience of distributed systems.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Improved Responsiveness: While centralized monitoring preserves strategic alignment, local controllers are able to respond quickly to local conditions.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Complex Implementation is the limitation: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work well, complex coordination and communication systems are needed.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Possibility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conflicting goals another problem: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Careful management is required to match local initiatives with more general system objectives.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Strategies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10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549" y="631596"/>
            <a:ext cx="11934334" cy="6157131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Many technologies have greatly improved the control and operation of power systems.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following are some of the major technologies that are essential to power system control: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SCADA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or supervisory control and data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acquisition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Offers real-time power system operation monitoring and control.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gathers information from distant sensors and grid devices.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enables operators to make well-informed decisions by visualizing system performance.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response times during disruptions by enabling remote equipment control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simplified SCADA control of power system is presented in Fig.1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6. Power System Control Technologies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57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365" y="527901"/>
            <a:ext cx="11014437" cy="56490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  Typical SCADA control of Power plants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Url:https</a:t>
            </a:r>
            <a:r>
              <a:rPr lang="en-US" sz="20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2000" dirty="0" smtClean="0">
                <a:latin typeface="Arial" pitchFamily="34" charset="0"/>
                <a:cs typeface="Arial" pitchFamily="34" charset="0"/>
                <a:hlinkClick r:id="rId2"/>
              </a:rPr>
              <a:t>www.ijraset.com/images/text_version_uploads/imag%201_31113.png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1028" name="Picture 4" descr="https://www.ijraset.com/images/text_version_uploads/imag%201_3111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2104" r="2120" b="6170"/>
          <a:stretch/>
        </p:blipFill>
        <p:spPr bwMode="auto">
          <a:xfrm>
            <a:off x="2102175" y="1018094"/>
            <a:ext cx="7437749" cy="409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20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683" y="612741"/>
            <a:ext cx="11868346" cy="609914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Energy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Management Systems (EMS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An energy management system (EMS) is a set of tools combining software and hardware that optimally distributes energy flows between connected distributed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energy as presented in Fig.2.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Supports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planning and operation of power systems by optimizing resource allocation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Assimilates the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data from SCADA and other sources for analysis and decision-making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Performs tasks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such 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dispatch, unit commitment,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OPF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forecasting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Improves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operational efficiency and reliability by providing tools for real-time decision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support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45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0768"/>
            <a:ext cx="12069452" cy="597659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Energy Management system  for different operational aspects.</a:t>
            </a:r>
          </a:p>
          <a:p>
            <a:pPr marL="0" indent="0" algn="ctr">
              <a:buNone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2"/>
              </a:rPr>
              <a:t>www.researchgate.net/publication/334494731/figure/fig1/AS:781359622660096@1563302059102/Energy-management-system.ppm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149" y="885989"/>
            <a:ext cx="6422289" cy="4131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81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0" y="810705"/>
            <a:ext cx="12107160" cy="593888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Advanced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Metering Infrastructure (AMI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AMI 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 integrated, fixed-network system that enables two-way communication between utilities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customers, which is presented in Fig.3.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Enables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two-way communication between utilities and consumers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real-time data on energy consumption and system performance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Supports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demand response programs by allowing utilities to incentivize energy savings during peak times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billing accuracy and customer engagement through detailed consumption data.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73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90194"/>
            <a:ext cx="12019175" cy="6367806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Advanced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Metering Instrument.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  <a:hlinkClick r:id="rId2"/>
              </a:rPr>
              <a:t>url: https</a:t>
            </a:r>
            <a:r>
              <a:rPr lang="en-US" sz="18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1800" dirty="0" smtClean="0">
                <a:latin typeface="Arial" pitchFamily="34" charset="0"/>
                <a:cs typeface="Arial" pitchFamily="34" charset="0"/>
                <a:hlinkClick r:id="rId2"/>
              </a:rPr>
              <a:t>i0.wp.com/paktechpoint.com/wp-content/uploads/2020/05/img_5ed04e23cd1cc.png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3074" name="Picture 2" descr="https://i0.wp.com/paktechpoint.com/wp-content/uploads/2020/05/img_5ed04e23cd1c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361" y="644800"/>
            <a:ext cx="6810835" cy="458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61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2742"/>
            <a:ext cx="12192000" cy="624525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Measurement Units (PMUs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key part of Wide Area Monitoring Systems (WAMS) is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Phasor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Measurement Unit (PMU), which can simultaneously measure the voltage magnitude and phase angle at each system bus in the power system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also measures current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magnitude and phase angle at each branch (lines, transformers, and other series elements)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high-precision measurements of voltage, current, and phase angle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situational awareness and monitoring of system stability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Facilitates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implementation of wide-area monitoring and control strategies.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97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63" y="970960"/>
            <a:ext cx="11887200" cy="579748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Smart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Grid Technologies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Smart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grids are electricity network that use digital technologies, sensors and software to better match the supply and demand of electricity in real time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Integrates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advanced communication and automation technologies into power systems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 reliability, efficiency, and sustainability through real-time data exchange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automation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Supports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integration of renewable energy sources and electric vehicles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Facilitates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demand-side management and consumer participation in energy markets.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70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403" y="1282046"/>
            <a:ext cx="11642102" cy="489491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Control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Algorithms and Optimization Techniques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Utilize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mathematical models and algorithms to optimize power system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operations and control.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Implement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techniques like linear programming,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GA, PSO, AI applications, mixed-integer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programming, and machine learning for decision-making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economic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dispatch 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forecasting, and reliability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analysis for optimal controlling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Adapt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changing system conditions and optimize resource utilization.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12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4" y="970961"/>
            <a:ext cx="12088305" cy="5759777"/>
          </a:xfrm>
        </p:spPr>
        <p:txBody>
          <a:bodyPr>
            <a:no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7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Artificial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Intelligence (AI) and Machine Learning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2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Improve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decision-making processes and predictive analytics in power systems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Analyzes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large datasets for pattern recognition, anomaly detection, and predictive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maintenance</a:t>
            </a:r>
          </a:p>
          <a:p>
            <a:pPr algn="just">
              <a:lnSpc>
                <a:spcPct val="2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operational efficiency by optimizing scheduling and resource management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Supports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development of intelligent grid technologies and automated control systems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50449" y="101175"/>
            <a:ext cx="10590231" cy="700104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System Control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14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0" y="989814"/>
            <a:ext cx="11972041" cy="518714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electrical networks to remain stable, dependable, and efficient, power system control is crucial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does, however, confront a number of difficulties that could make operations more difficult.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following are some of the main obstacles: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 Renewable Energy Source Integration:</a:t>
            </a:r>
          </a:p>
          <a:p>
            <a:pPr algn="just">
              <a:lnSpc>
                <a:spcPct val="150000"/>
              </a:lnSpc>
            </a:pPr>
            <a:r>
              <a:rPr lang="en-US" sz="2000" i="1" dirty="0">
                <a:latin typeface="Arial" pitchFamily="34" charset="0"/>
                <a:cs typeface="Arial" pitchFamily="34" charset="0"/>
              </a:rPr>
              <a:t>Uncertainty and Variability: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Because solar and wind energy are intermittent, power generation may fluctuate, making load balancing and stability more difficult.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Stability of the Grid: With increased use of renewable energy sources, maintaining frequency and voltage stability becomes more difficult and calls for sophisticated control techniques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85715" y="138882"/>
            <a:ext cx="11058425" cy="98290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7. Challenges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in Power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95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256" y="678730"/>
            <a:ext cx="11906053" cy="598602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Aged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Infrastructure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Many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systems rely on aging infrastructure that may not be equipped to handle modern demands or integrate new technologies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ailure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aging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equipment can lead to more frequent outages and reliability issues, necessitating better monitoring and management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C. Cyber-security Fears: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Vulnerability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Attacks: As power systems become more digitized and interconnected, they are increasingly susceptible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cyber-attacks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that could disrupt operations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Data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Integrity: Ensuring the integrity and security of data transmitted across networks is crucial for reliable system operation.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82020" y="0"/>
            <a:ext cx="11058425" cy="98290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Challenges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in Power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7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41022"/>
            <a:ext cx="12192000" cy="606143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d. Operational Complexity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System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Interconnected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Networks: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Modern power systems are highly interconnected, making it difficult to manage and control multiple regions and systems simultaneously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Coordination challenges, effective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communication and coordination among various control centers and operators are essential for maintaining system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reliability.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Regulatory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and Market Dynamics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Evolving Policies, changes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regulations and market structures can create uncertainty and impact operational strategies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Economic Pressures, Operators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must balance reliability with cost-effectiveness, which can be challenging in competitive market environments.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82020" y="0"/>
            <a:ext cx="11058425" cy="98290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Challenges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in Power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41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51" y="150829"/>
            <a:ext cx="10957876" cy="1011188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8. Future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Trends in Power System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Control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365" y="961534"/>
            <a:ext cx="11604396" cy="589646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utomation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More autonomous control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Advanced several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Algorithms: AI and machine learning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applications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More decentralized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nergy resources and Control: Micro-grids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distributed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generation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Enhanced and sophisticated communication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Technologies: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IoT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in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needs special attributes in identifying the control variables, advanced modeling of the system, using of best optimization and coordinated control of the network using advanced power control techniques.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45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78730"/>
            <a:ext cx="11764652" cy="599916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brief overview power system control, its importance and challenge is discussed in this lecture.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summary, the variety of 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systems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control levels like centralized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distributed,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decentralized control approach's in terms of their application, advantage and disadvantage is well discussed.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basics of control  strategies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such as Automatic Generation Control (AGC), Load Frequency Control (LFC),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is also discussed.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Besides this, the modern control technologies like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SCADA, Energy Management Systems (EMS), and smart grid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technologies in terms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monitoring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control, and optimization of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systems is also discussed.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 the other hands, the challenges in controlling modern power systems such as  aging of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infrastructure,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cyber-security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threats,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growing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regulatory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frameworks, which needs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be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addressed while controlling power system is another idea of this lecture note.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2113443" cy="6132136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[1]. F., </a:t>
            </a:r>
            <a:r>
              <a:rPr lang="pt-BR" sz="2900" dirty="0" smtClean="0">
                <a:latin typeface="Arial" pitchFamily="34" charset="0"/>
                <a:cs typeface="Arial" pitchFamily="34" charset="0"/>
              </a:rPr>
              <a:t>Georgios; P., Christos and V.,Vasiliki. ‘’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System Control Centers and Their Role in the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Restoration Process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after a Major Blackout’’. WSEAS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Transactions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on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Power Systems.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V.18(2023). DOI: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10.37394/232016.2023.18.7.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[2].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G., Abdul and M.,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Junita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‘’International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Journal of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Innovative Computing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Information and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Control(IJICIC)’’. V.8(10), 2012.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p:1-25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2"/>
              </a:rPr>
              <a:t>www.researchgate.net/publication/266012791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[3].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B.,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Amel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Y.,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Nour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L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., Ahmed.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‘’Power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System Transient Stability Analysis Considering Short-Circuit Faults and Renewable Energy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Sources’’.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MDPI: Eng. Proc. 2024,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V.67(1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), 42;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3"/>
              </a:rPr>
              <a:t>doi.org/10.3390/engproc2024067042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[4].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K., Muhammad. ‘’Smart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grids and renewable energy systems: Perspectives and grid integration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challenges’’.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Elsevier: Energy Strategy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Reviews.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V.51(2024), 101299.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4"/>
              </a:rPr>
              <a:t>doi.org/10.1016/j.esr.2024.101299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[5].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M.,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Sohrab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D.,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Subash;W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Xiaojun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‘’A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Review on Optimization Objectives for Power System Operation Improvement Using FACTS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Devices’’.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MDPI: Energies 2023,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V.16(1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161. 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https://doi.org/10.3390/en16010161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[6].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M.,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Shahraeini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M.,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Hossein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M.,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Sadegh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‘’Comparison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Between Communication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Infrastructures of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Centralized and Decentralized Wide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Area Measurement Systems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’’. IEEE TRANSACTIONS ON SMART GRID.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V.2(1), 2011.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pp:206-211. DOI: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10.1109/TSG.2010.2091431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5680</TotalTime>
  <Words>3516</Words>
  <Application>Microsoft Office PowerPoint</Application>
  <PresentationFormat>Custom</PresentationFormat>
  <Paragraphs>350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테마</vt:lpstr>
      <vt:lpstr>Power Systems Operation and Control</vt:lpstr>
      <vt:lpstr>Content </vt:lpstr>
      <vt:lpstr>1. Introduction </vt:lpstr>
      <vt:lpstr>Introduction                                                 Cont.…</vt:lpstr>
      <vt:lpstr>2. Importance of Power System Control</vt:lpstr>
      <vt:lpstr>PowerPoint Presentation</vt:lpstr>
      <vt:lpstr>PowerPoint Presentation</vt:lpstr>
      <vt:lpstr>PowerPoint Presentation</vt:lpstr>
      <vt:lpstr>3. Objectives of Power System Control</vt:lpstr>
      <vt:lpstr>Objectives                                                             Cont.…</vt:lpstr>
      <vt:lpstr>Objectives                                                             Cont.…</vt:lpstr>
      <vt:lpstr>Objectives                                                             Cont.…</vt:lpstr>
      <vt:lpstr>PowerPoint Presentation</vt:lpstr>
      <vt:lpstr>PowerPoint Presentation</vt:lpstr>
      <vt:lpstr>PowerPoint Presentation</vt:lpstr>
      <vt:lpstr>PowerPoint Presentation</vt:lpstr>
      <vt:lpstr>5. Control Strategies in Power Systems</vt:lpstr>
      <vt:lpstr>Control Strategies                                       Cont.…</vt:lpstr>
      <vt:lpstr>Control Strategies                                       Cont.…</vt:lpstr>
      <vt:lpstr>Control Strategies                                       Cont.…</vt:lpstr>
      <vt:lpstr>6. Power System Control Technologies 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Power System Control                                        Cont.….</vt:lpstr>
      <vt:lpstr>7. Challenges in Power Control</vt:lpstr>
      <vt:lpstr>Challenges in Power Control                  Cont.…</vt:lpstr>
      <vt:lpstr>Challenges in Power Control                  Cont.…</vt:lpstr>
      <vt:lpstr>8. Future Trends in Power System Control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398</cp:revision>
  <dcterms:created xsi:type="dcterms:W3CDTF">2021-04-29T04:21:21Z</dcterms:created>
  <dcterms:modified xsi:type="dcterms:W3CDTF">2024-10-27T13:49:54Z</dcterms:modified>
</cp:coreProperties>
</file>