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handoutMasterIdLst>
    <p:handoutMasterId r:id="rId43"/>
  </p:handoutMasterIdLst>
  <p:sldIdLst>
    <p:sldId id="282" r:id="rId2"/>
    <p:sldId id="363" r:id="rId3"/>
    <p:sldId id="646" r:id="rId4"/>
    <p:sldId id="681" r:id="rId5"/>
    <p:sldId id="695" r:id="rId6"/>
    <p:sldId id="682" r:id="rId7"/>
    <p:sldId id="683" r:id="rId8"/>
    <p:sldId id="701" r:id="rId9"/>
    <p:sldId id="684" r:id="rId10"/>
    <p:sldId id="702" r:id="rId11"/>
    <p:sldId id="696" r:id="rId12"/>
    <p:sldId id="685" r:id="rId13"/>
    <p:sldId id="703" r:id="rId14"/>
    <p:sldId id="686" r:id="rId15"/>
    <p:sldId id="697" r:id="rId16"/>
    <p:sldId id="698" r:id="rId17"/>
    <p:sldId id="699" r:id="rId18"/>
    <p:sldId id="687" r:id="rId19"/>
    <p:sldId id="700" r:id="rId20"/>
    <p:sldId id="688" r:id="rId21"/>
    <p:sldId id="705" r:id="rId22"/>
    <p:sldId id="689" r:id="rId23"/>
    <p:sldId id="704" r:id="rId24"/>
    <p:sldId id="706" r:id="rId25"/>
    <p:sldId id="707" r:id="rId26"/>
    <p:sldId id="708" r:id="rId27"/>
    <p:sldId id="709" r:id="rId28"/>
    <p:sldId id="710" r:id="rId29"/>
    <p:sldId id="711" r:id="rId30"/>
    <p:sldId id="712" r:id="rId31"/>
    <p:sldId id="713" r:id="rId32"/>
    <p:sldId id="690" r:id="rId33"/>
    <p:sldId id="691" r:id="rId34"/>
    <p:sldId id="714" r:id="rId35"/>
    <p:sldId id="692" r:id="rId36"/>
    <p:sldId id="693" r:id="rId37"/>
    <p:sldId id="694" r:id="rId38"/>
    <p:sldId id="443" r:id="rId39"/>
    <p:sldId id="442" r:id="rId40"/>
    <p:sldId id="317" r:id="rId41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CF1"/>
    <a:srgbClr val="29455F"/>
    <a:srgbClr val="2F333E"/>
    <a:srgbClr val="585C65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587" autoAdjust="0"/>
    <p:restoredTop sz="86378" autoAdjust="0"/>
  </p:normalViewPr>
  <p:slideViewPr>
    <p:cSldViewPr snapToGrid="0">
      <p:cViewPr>
        <p:scale>
          <a:sx n="90" d="100"/>
          <a:sy n="90" d="100"/>
        </p:scale>
        <p:origin x="-1272" y="-115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3736"/>
    </p:cViewPr>
  </p:sorter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8.wmf"/><Relationship Id="rId1" Type="http://schemas.openxmlformats.org/officeDocument/2006/relationships/image" Target="../media/image17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21.wmf"/><Relationship Id="rId1" Type="http://schemas.openxmlformats.org/officeDocument/2006/relationships/image" Target="../media/image20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23.wmf"/><Relationship Id="rId1" Type="http://schemas.openxmlformats.org/officeDocument/2006/relationships/image" Target="../media/image22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25.wmf"/><Relationship Id="rId1" Type="http://schemas.openxmlformats.org/officeDocument/2006/relationships/image" Target="../media/image24.w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27.wmf"/><Relationship Id="rId1" Type="http://schemas.openxmlformats.org/officeDocument/2006/relationships/image" Target="../media/image26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4.wmf"/><Relationship Id="rId2" Type="http://schemas.openxmlformats.org/officeDocument/2006/relationships/image" Target="../media/image33.wmf"/><Relationship Id="rId1" Type="http://schemas.openxmlformats.org/officeDocument/2006/relationships/image" Target="../media/image32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9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="" xmlns:a16="http://schemas.microsoft.com/office/drawing/2014/main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="" xmlns:a16="http://schemas.microsoft.com/office/drawing/2014/main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2024-10-29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="" xmlns:a16="http://schemas.microsoft.com/office/drawing/2014/main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="" xmlns:a16="http://schemas.microsoft.com/office/drawing/2014/main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1D5277-1C88-45E0-8B58-18FDF1DF2317}" type="datetimeFigureOut">
              <a:rPr lang="en-US" smtClean="0"/>
              <a:t>10/29/2024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20840C-0D3C-4014-BD18-AB395A5B5C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16277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54187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921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6147F78B-C317-4EF7-9291-6141F3EA1251}" type="slidenum">
              <a:rPr lang="en-GB" altLang="en-US">
                <a:latin typeface="Calibri" pitchFamily="34" charset="0"/>
              </a:rPr>
              <a:pPr/>
              <a:t>4</a:t>
            </a:fld>
            <a:endParaRPr lang="en-GB" altLang="en-US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31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931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832975B3-209E-4827-8549-7603E4D4E634}" type="slidenum">
              <a:rPr lang="en-GB" altLang="en-US">
                <a:latin typeface="Calibri" pitchFamily="34" charset="0"/>
              </a:rPr>
              <a:pPr/>
              <a:t>6</a:t>
            </a:fld>
            <a:endParaRPr lang="en-GB" altLang="en-US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42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942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CC059FFD-C6E7-4297-A5F3-2C71D606E868}" type="slidenum">
              <a:rPr lang="en-GB" altLang="en-US">
                <a:latin typeface="Calibri" pitchFamily="34" charset="0"/>
              </a:rPr>
              <a:pPr/>
              <a:t>7</a:t>
            </a:fld>
            <a:endParaRPr lang="en-GB" altLang="en-US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52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952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28A5D47F-1F00-41AB-9D5C-3BCD8A6547CC}" type="slidenum">
              <a:rPr lang="en-GB" altLang="en-US">
                <a:latin typeface="Calibri" pitchFamily="34" charset="0"/>
              </a:rPr>
              <a:pPr/>
              <a:t>9</a:t>
            </a:fld>
            <a:endParaRPr lang="en-GB" altLang="en-US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62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9626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09A00328-A01E-453C-B437-64758440147A}" type="slidenum">
              <a:rPr lang="en-GB" altLang="en-US">
                <a:latin typeface="Calibri" pitchFamily="34" charset="0"/>
              </a:rPr>
              <a:pPr/>
              <a:t>12</a:t>
            </a:fld>
            <a:endParaRPr lang="en-GB" altLang="en-US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72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972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FA8E6FC2-706B-44C0-9054-36268618E1BC}" type="slidenum">
              <a:rPr lang="en-GB" altLang="en-US">
                <a:latin typeface="Calibri" pitchFamily="34" charset="0"/>
              </a:rPr>
              <a:pPr/>
              <a:t>14</a:t>
            </a:fld>
            <a:endParaRPr lang="en-GB" altLang="en-US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83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983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1F76DB2D-5E84-4C55-8370-C1FE69F60914}" type="slidenum">
              <a:rPr lang="en-GB" altLang="en-US">
                <a:latin typeface="Calibri" pitchFamily="34" charset="0"/>
              </a:rPr>
              <a:pPr/>
              <a:t>18</a:t>
            </a:fld>
            <a:endParaRPr lang="en-GB" altLang="en-US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933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993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C1D3E689-5047-41C6-BEFB-8D5EB12C1E6C}" type="slidenum">
              <a:rPr lang="en-GB" altLang="en-US">
                <a:latin typeface="Calibri" pitchFamily="34" charset="0"/>
              </a:rPr>
              <a:pPr/>
              <a:t>20</a:t>
            </a:fld>
            <a:endParaRPr lang="en-GB" altLang="en-US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035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1003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E6EFBC65-FC43-42B5-8C07-3C3248966CF8}" type="slidenum">
              <a:rPr lang="en-GB" altLang="en-US">
                <a:latin typeface="Calibri" pitchFamily="34" charset="0"/>
              </a:rPr>
              <a:pPr/>
              <a:t>22</a:t>
            </a:fld>
            <a:endParaRPr lang="en-GB" altLang="en-US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137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1013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C957939F-B7D0-4AE0-835E-956BDF87F78E}" type="slidenum">
              <a:rPr lang="en-GB" altLang="en-US">
                <a:latin typeface="Calibri" pitchFamily="34" charset="0"/>
              </a:rPr>
              <a:pPr/>
              <a:t>32</a:t>
            </a:fld>
            <a:endParaRPr lang="en-GB" altLang="en-US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0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1024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6ACF11D4-2799-4538-82B0-BF5949EA3D5D}" type="slidenum">
              <a:rPr lang="en-GB" altLang="en-US">
                <a:latin typeface="Calibri" pitchFamily="34" charset="0"/>
              </a:rPr>
              <a:pPr/>
              <a:t>33</a:t>
            </a:fld>
            <a:endParaRPr lang="en-GB" altLang="en-US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342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1034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1D3B614C-9706-4D1A-B1B7-6B2828F49FCC}" type="slidenum">
              <a:rPr lang="en-GB" altLang="en-US">
                <a:latin typeface="Calibri" pitchFamily="34" charset="0"/>
              </a:rPr>
              <a:pPr/>
              <a:t>35</a:t>
            </a:fld>
            <a:endParaRPr lang="en-GB" altLang="en-US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44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1044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07A639A2-C0FD-4344-AB16-04F3A3255729}" type="slidenum">
              <a:rPr lang="en-GB" altLang="en-US">
                <a:latin typeface="Calibri" pitchFamily="34" charset="0"/>
              </a:rPr>
              <a:pPr/>
              <a:t>36</a:t>
            </a:fld>
            <a:endParaRPr lang="en-GB" altLang="en-US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54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1054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70BDE02D-2E14-4FA6-8E9D-543386C29FA1}" type="slidenum">
              <a:rPr lang="en-GB" altLang="en-US">
                <a:latin typeface="Calibri" pitchFamily="34" charset="0"/>
              </a:rPr>
              <a:pPr/>
              <a:t>37</a:t>
            </a:fld>
            <a:endParaRPr lang="en-GB" altLang="en-US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8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="" xmlns:a16="http://schemas.microsoft.com/office/drawing/2014/main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1105531">
            <a:off x="6020907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="" xmlns:a16="http://schemas.microsoft.com/office/drawing/2014/main" id="{9338A8CF-C5A9-4FCB-B078-3773C5473AE2}"/>
              </a:ext>
            </a:extLst>
          </p:cNvPr>
          <p:cNvSpPr/>
          <p:nvPr userDrawn="1"/>
        </p:nvSpPr>
        <p:spPr>
          <a:xfrm>
            <a:off x="5628321" y="1815966"/>
            <a:ext cx="4602078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="" xmlns:a16="http://schemas.microsoft.com/office/drawing/2014/main" id="{15C35F22-CF5F-4968-A7D2-CA117F0B363E}"/>
              </a:ext>
            </a:extLst>
          </p:cNvPr>
          <p:cNvSpPr/>
          <p:nvPr userDrawn="1"/>
        </p:nvSpPr>
        <p:spPr>
          <a:xfrm>
            <a:off x="0" y="1371827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="" xmlns:a16="http://schemas.microsoft.com/office/drawing/2014/main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8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="" xmlns:a16="http://schemas.microsoft.com/office/drawing/2014/main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400"/>
            <a:ext cx="2415449" cy="276999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="" xmlns:a16="http://schemas.microsoft.com/office/drawing/2014/main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 l="27344" b="12244"/>
          <a:stretch/>
        </p:blipFill>
        <p:spPr>
          <a:xfrm>
            <a:off x="-1914979" y="829518"/>
            <a:ext cx="7561806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="" xmlns:a16="http://schemas.microsoft.com/office/drawing/2014/main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="" xmlns:a16="http://schemas.microsoft.com/office/drawing/2014/main" id="{331E1F0E-DC95-4538-AF87-5CCEC619B153}"/>
              </a:ext>
            </a:extLst>
          </p:cNvPr>
          <p:cNvSpPr/>
          <p:nvPr userDrawn="1"/>
        </p:nvSpPr>
        <p:spPr>
          <a:xfrm>
            <a:off x="-4265410" y="-386446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="" xmlns:a16="http://schemas.microsoft.com/office/drawing/2014/main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6"/>
            <a:ext cx="6197963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="" xmlns:a16="http://schemas.microsoft.com/office/drawing/2014/main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1" y="195861"/>
            <a:ext cx="3963516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=""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="" xmlns:a16="http://schemas.microsoft.com/office/drawing/2014/main" id="{CD0F39D9-E803-48E2-8A5B-312C027A2595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=""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=""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=""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=""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=""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=""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="" xmlns:a16="http://schemas.microsoft.com/office/drawing/2014/main" id="{2337AB86-FB4C-4A0F-9E99-D3858A5D9CF6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=""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=""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=""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=""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=""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="" xmlns:a16="http://schemas.microsoft.com/office/drawing/2014/main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2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="" xmlns:a16="http://schemas.microsoft.com/office/drawing/2014/main" id="{E4FB8308-C79E-4DBF-934B-DFE971567015}"/>
              </a:ext>
            </a:extLst>
          </p:cNvPr>
          <p:cNvSpPr/>
          <p:nvPr userDrawn="1"/>
        </p:nvSpPr>
        <p:spPr>
          <a:xfrm>
            <a:off x="1" y="-58140"/>
            <a:ext cx="10053115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="" xmlns:a16="http://schemas.microsoft.com/office/drawing/2014/main" id="{DD1AAACB-28E9-4D52-A6EE-22B06FA2EE4A}"/>
              </a:ext>
            </a:extLst>
          </p:cNvPr>
          <p:cNvSpPr/>
          <p:nvPr userDrawn="1"/>
        </p:nvSpPr>
        <p:spPr>
          <a:xfrm>
            <a:off x="768816" y="124361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="" xmlns:a16="http://schemas.microsoft.com/office/drawing/2014/main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="" xmlns:a16="http://schemas.microsoft.com/office/drawing/2014/main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="" xmlns:a16="http://schemas.microsoft.com/office/drawing/2014/main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41689" y="805103"/>
            <a:ext cx="7561806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="" xmlns:a16="http://schemas.microsoft.com/office/drawing/2014/main" id="{F530099C-CA70-497E-9E2C-570DD13C57C5}"/>
              </a:ext>
            </a:extLst>
          </p:cNvPr>
          <p:cNvSpPr/>
          <p:nvPr userDrawn="1"/>
        </p:nvSpPr>
        <p:spPr>
          <a:xfrm rot="10800000">
            <a:off x="7666724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="" xmlns:a16="http://schemas.microsoft.com/office/drawing/2014/main" id="{39C9C839-8C4C-401D-891A-9EB09EA999DB}"/>
              </a:ext>
            </a:extLst>
          </p:cNvPr>
          <p:cNvSpPr/>
          <p:nvPr userDrawn="1"/>
        </p:nvSpPr>
        <p:spPr>
          <a:xfrm>
            <a:off x="556098" y="1613463"/>
            <a:ext cx="11079804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="" xmlns:a16="http://schemas.microsoft.com/office/drawing/2014/main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7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="" xmlns:a16="http://schemas.microsoft.com/office/drawing/2014/main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=""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3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="" xmlns:a16="http://schemas.microsoft.com/office/drawing/2014/main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1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="" xmlns:a16="http://schemas.microsoft.com/office/drawing/2014/main" id="{7669C717-D7EA-4559-971D-9D96519396A4}"/>
              </a:ext>
            </a:extLst>
          </p:cNvPr>
          <p:cNvSpPr/>
          <p:nvPr userDrawn="1"/>
        </p:nvSpPr>
        <p:spPr>
          <a:xfrm>
            <a:off x="1" y="-2945"/>
            <a:ext cx="8942228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="" xmlns:a16="http://schemas.microsoft.com/office/drawing/2014/main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rcRect b="37766"/>
          <a:stretch/>
        </p:blipFill>
        <p:spPr>
          <a:xfrm>
            <a:off x="9524" y="-1849373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="" xmlns:a16="http://schemas.microsoft.com/office/drawing/2014/main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="" xmlns:a16="http://schemas.microsoft.com/office/drawing/2014/main" id="{70F86DED-00F3-458B-8659-DC3628B429DE}"/>
              </a:ext>
            </a:extLst>
          </p:cNvPr>
          <p:cNvGrpSpPr/>
          <p:nvPr userDrawn="1"/>
        </p:nvGrpSpPr>
        <p:grpSpPr>
          <a:xfrm>
            <a:off x="857294" y="2370245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="" xmlns:a16="http://schemas.microsoft.com/office/drawing/2014/main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="" xmlns:a16="http://schemas.microsoft.com/office/drawing/2014/main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=""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5" y="2439212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r>
              <a:rPr lang="ko-KR" altLang="en-US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="" xmlns:a16="http://schemas.microsoft.com/office/drawing/2014/main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8259956A-65B4-4EEA-9C7C-0AF5194488F5}"/>
              </a:ext>
            </a:extLst>
          </p:cNvPr>
          <p:cNvSpPr/>
          <p:nvPr userDrawn="1"/>
        </p:nvSpPr>
        <p:spPr>
          <a:xfrm>
            <a:off x="13749" y="823551"/>
            <a:ext cx="12185049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="" xmlns:a16="http://schemas.microsoft.com/office/drawing/2014/main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="" xmlns:a16="http://schemas.microsoft.com/office/drawing/2014/main" id="{0B197D7A-6573-4F38-9142-7D335934E7E5}"/>
              </a:ext>
            </a:extLst>
          </p:cNvPr>
          <p:cNvSpPr/>
          <p:nvPr userDrawn="1"/>
        </p:nvSpPr>
        <p:spPr>
          <a:xfrm>
            <a:off x="9247672" y="833399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="" xmlns:a16="http://schemas.microsoft.com/office/drawing/2014/main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="" xmlns:a16="http://schemas.microsoft.com/office/drawing/2014/main" id="{E19E2B2F-F19A-4B13-BA5B-51D91EA0AEFA}"/>
              </a:ext>
            </a:extLst>
          </p:cNvPr>
          <p:cNvSpPr/>
          <p:nvPr userDrawn="1"/>
        </p:nvSpPr>
        <p:spPr bwMode="auto">
          <a:xfrm>
            <a:off x="296354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="" xmlns:a16="http://schemas.microsoft.com/office/drawing/2014/main" id="{953AE7E3-D204-4367-80C4-AF39C650F4B5}"/>
              </a:ext>
            </a:extLst>
          </p:cNvPr>
          <p:cNvSpPr/>
          <p:nvPr userDrawn="1"/>
        </p:nvSpPr>
        <p:spPr bwMode="auto">
          <a:xfrm>
            <a:off x="68242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="" xmlns:a16="http://schemas.microsoft.com/office/drawing/2014/main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400000">
            <a:off x="460701" y="434444"/>
            <a:ext cx="238271" cy="198286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="" xmlns:a16="http://schemas.microsoft.com/office/drawing/2014/main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817888">
            <a:off x="9061190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="" xmlns:a16="http://schemas.microsoft.com/office/drawing/2014/main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2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7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5A88D-DB92-444C-A71E-CF990FB8488F}" type="datetime1">
              <a:rPr lang="en-US" smtClean="0"/>
              <a:t>10/29/2024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298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E4743-B0C2-4B66-8A5C-19294AB27863}" type="datetime1">
              <a:rPr lang="en-US" smtClean="0"/>
              <a:t>10/29/2024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715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D5D9A-48D8-4E41-9174-419317E26D95}" type="datetime1">
              <a:rPr lang="en-US" smtClean="0"/>
              <a:t>10/29/2024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7827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="" xmlns:a16="http://schemas.microsoft.com/office/drawing/2014/main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="" xmlns:a16="http://schemas.microsoft.com/office/drawing/2014/main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2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="" xmlns:a16="http://schemas.microsoft.com/office/drawing/2014/main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1BDAED-4CAC-40D8-82F0-1B0020CADD3C}" type="datetime1">
              <a:rPr lang="en-US" altLang="ko-KR" smtClean="0"/>
              <a:t>10/29/2024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="" xmlns:a16="http://schemas.microsoft.com/office/drawing/2014/main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ko-KR" smtClean="0"/>
              <a:t>Presenter: Dr.Teshome Goa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="" xmlns:a16="http://schemas.microsoft.com/office/drawing/2014/main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  <p:sldLayoutId id="2147483662" r:id="rId8"/>
    <p:sldLayoutId id="2147483663" r:id="rId9"/>
    <p:sldLayoutId id="2147483664" r:id="rId10"/>
  </p:sldLayoutIdLst>
  <p:hf hd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esearchgate.net/publication/325567506/figure/fig1/AS:634404896522241@1528265322297/Relation-of-frequency-with-generation-and-demand.png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esearchgate.net/publication/359877348/figure/fig1/AS:1174762151780352@1657096531149/control-systems-of-synchronous-generator.ppm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s://i.ytimg.com/vi/DXopWjWpYcY/sddefault.jpg" TargetMode="External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7" Type="http://schemas.openxmlformats.org/officeDocument/2006/relationships/image" Target="../media/image13.wmf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12.wmf"/><Relationship Id="rId4" Type="http://schemas.openxmlformats.org/officeDocument/2006/relationships/oleObject" Target="../embeddings/oleObject1.bin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4.w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15.wmf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16.wm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wmf"/><Relationship Id="rId3" Type="http://schemas.openxmlformats.org/officeDocument/2006/relationships/oleObject" Target="../embeddings/oleObject6.bin"/><Relationship Id="rId7" Type="http://schemas.openxmlformats.org/officeDocument/2006/relationships/oleObject" Target="../embeddings/oleObject8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8.w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17.w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21.wmf"/><Relationship Id="rId5" Type="http://schemas.openxmlformats.org/officeDocument/2006/relationships/oleObject" Target="../embeddings/oleObject10.bin"/><Relationship Id="rId4" Type="http://schemas.openxmlformats.org/officeDocument/2006/relationships/image" Target="../media/image20.w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23.wmf"/><Relationship Id="rId5" Type="http://schemas.openxmlformats.org/officeDocument/2006/relationships/oleObject" Target="../embeddings/oleObject12.bin"/><Relationship Id="rId4" Type="http://schemas.openxmlformats.org/officeDocument/2006/relationships/image" Target="../media/image22.w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25.wmf"/><Relationship Id="rId5" Type="http://schemas.openxmlformats.org/officeDocument/2006/relationships/oleObject" Target="../embeddings/oleObject14.bin"/><Relationship Id="rId4" Type="http://schemas.openxmlformats.org/officeDocument/2006/relationships/image" Target="../media/image24.w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27.wmf"/><Relationship Id="rId5" Type="http://schemas.openxmlformats.org/officeDocument/2006/relationships/oleObject" Target="../embeddings/oleObject16.bin"/><Relationship Id="rId4" Type="http://schemas.openxmlformats.org/officeDocument/2006/relationships/image" Target="../media/image26.w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s://image.slidesharecdn.com/unit4automaticgenerationcontrol-201109143319/85/Unit-4-Automatic-Generation-Control-13-320.jpg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8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30.png"/><Relationship Id="rId5" Type="http://schemas.openxmlformats.org/officeDocument/2006/relationships/image" Target="../media/image29.wmf"/><Relationship Id="rId4" Type="http://schemas.openxmlformats.org/officeDocument/2006/relationships/oleObject" Target="../embeddings/oleObject17.bin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hyperlink" Target="https://d9-wret.s3.us-west-2.amazonaws.com/assets/palladium/production/s3fs-public/thumbnails/image/wss-wu-hydropower-turbine-diagram.jpg" TargetMode="External"/><Relationship Id="rId1" Type="http://schemas.openxmlformats.org/officeDocument/2006/relationships/slideLayout" Target="../slideLayouts/slideLayout9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9.bin"/><Relationship Id="rId13" Type="http://schemas.openxmlformats.org/officeDocument/2006/relationships/image" Target="../media/image38.jpeg"/><Relationship Id="rId3" Type="http://schemas.openxmlformats.org/officeDocument/2006/relationships/notesSlide" Target="../notesSlides/notesSlide13.xml"/><Relationship Id="rId7" Type="http://schemas.openxmlformats.org/officeDocument/2006/relationships/image" Target="../media/image32.wmf"/><Relationship Id="rId12" Type="http://schemas.openxmlformats.org/officeDocument/2006/relationships/image" Target="../media/image37.png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18.bin"/><Relationship Id="rId11" Type="http://schemas.openxmlformats.org/officeDocument/2006/relationships/image" Target="../media/image34.wmf"/><Relationship Id="rId5" Type="http://schemas.openxmlformats.org/officeDocument/2006/relationships/image" Target="../media/image36.png"/><Relationship Id="rId10" Type="http://schemas.openxmlformats.org/officeDocument/2006/relationships/oleObject" Target="../embeddings/oleObject20.bin"/><Relationship Id="rId4" Type="http://schemas.openxmlformats.org/officeDocument/2006/relationships/image" Target="../media/image35.png"/><Relationship Id="rId9" Type="http://schemas.openxmlformats.org/officeDocument/2006/relationships/image" Target="../media/image33.wmf"/><Relationship Id="rId14" Type="http://schemas.openxmlformats.org/officeDocument/2006/relationships/hyperlink" Target="https://www.eeeguide.com/wp-content/uploads/2015/10/Introduction-to-Electrical-Machines.jpg" TargetMode="Externa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2.vml"/><Relationship Id="rId5" Type="http://schemas.openxmlformats.org/officeDocument/2006/relationships/image" Target="../media/image39.wmf"/><Relationship Id="rId4" Type="http://schemas.openxmlformats.org/officeDocument/2006/relationships/oleObject" Target="../embeddings/oleObject21.bin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8.xml"/><Relationship Id="rId5" Type="http://schemas.openxmlformats.org/officeDocument/2006/relationships/hyperlink" Target="https://www.researchgate.net/publication/275351560/figure/fig2/AS:650470800510986@1532095732402/a-The-block-diagram-representation-of-the-generator-and-load-Eliminating-the-simple.png" TargetMode="External"/><Relationship Id="rId4" Type="http://schemas.openxmlformats.org/officeDocument/2006/relationships/image" Target="../media/image41.pn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hyperlink" Target="https://doi.org/10.1016/j.ijepes.2023.109731" TargetMode="External"/><Relationship Id="rId1" Type="http://schemas.openxmlformats.org/officeDocument/2006/relationships/slideLayout" Target="../slideLayouts/slideLayout10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52401"/>
            <a:ext cx="11582400" cy="914400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Power Systems Operation and Control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308" y="831273"/>
            <a:ext cx="12062691" cy="5946045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Lecture 9</a:t>
            </a:r>
          </a:p>
          <a:p>
            <a:r>
              <a:rPr lang="en-US" sz="3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Modeling of  </a:t>
            </a:r>
            <a:r>
              <a:rPr lang="en-US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Components </a:t>
            </a:r>
            <a:r>
              <a:rPr lang="en-US" sz="3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for Power system </a:t>
            </a:r>
            <a:r>
              <a:rPr lang="en-US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control</a:t>
            </a:r>
          </a:p>
          <a:p>
            <a:r>
              <a:rPr lang="en-US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Lecturer:</a:t>
            </a:r>
            <a:r>
              <a:rPr lang="en-US" sz="3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Teshome Goa (Assist. Prof.)</a:t>
            </a:r>
          </a:p>
          <a:p>
            <a:endParaRPr lang="en-US" sz="3200" b="1" i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en-US" sz="3200" b="1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Lecture learning outcomes</a:t>
            </a:r>
            <a:r>
              <a:rPr lang="en-US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algn="l">
              <a:lnSpc>
                <a:spcPct val="170000"/>
              </a:lnSpc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At the end of this lecture, you will be able to:</a:t>
            </a:r>
          </a:p>
          <a:p>
            <a:pPr marL="571500" indent="-571500" algn="l">
              <a:lnSpc>
                <a:spcPct val="170000"/>
              </a:lnSpc>
              <a:buAutoNum type="romanLcPeriod"/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Understand the importance 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Modeling Power system Components </a:t>
            </a: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Knows the Speed governor systems and its importance </a:t>
            </a:r>
          </a:p>
          <a:p>
            <a:pPr marL="571500" indent="-571500" algn="l">
              <a:lnSpc>
                <a:spcPct val="170000"/>
              </a:lnSpc>
              <a:buAutoNum type="romanLcPeriod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Differentiate the modeling of each components for controlling the frequency of system </a:t>
            </a: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>
              <a:lnSpc>
                <a:spcPct val="170000"/>
              </a:lnSpc>
            </a:pPr>
            <a:endParaRPr lang="en-US" sz="29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4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6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Presenter: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Dr.Teshome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Goa</a:t>
            </a:r>
            <a:endParaRPr lang="en-US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4161-4A6B-4E63-8C44-EE703BDA66C5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8563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0" y="0"/>
            <a:ext cx="10716493" cy="641639"/>
          </a:xfrm>
        </p:spPr>
        <p:txBody>
          <a:bodyPr>
            <a:normAutofit/>
          </a:bodyPr>
          <a:lstStyle/>
          <a:p>
            <a:r>
              <a:rPr lang="en-US" sz="3000" b="1" dirty="0" smtClean="0">
                <a:latin typeface="Arial" pitchFamily="34" charset="0"/>
                <a:cs typeface="Arial" pitchFamily="34" charset="0"/>
              </a:rPr>
              <a:t>Content 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6255" y="637310"/>
            <a:ext cx="11730372" cy="6027442"/>
          </a:xfrm>
        </p:spPr>
        <p:txBody>
          <a:bodyPr>
            <a:noAutofit/>
          </a:bodyPr>
          <a:lstStyle/>
          <a:p>
            <a:pPr marL="457200" indent="-457200">
              <a:lnSpc>
                <a:spcPct val="150000"/>
              </a:lnSpc>
              <a:buAutoNum type="arabicPeriod"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Introduction 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2.Basics of LFC and AVAR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Control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Modeling of Speed Governor </a:t>
            </a:r>
            <a:endParaRPr lang="en-US" sz="2000" b="1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Turbine Model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Generator model 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Load Model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Summary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References 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7024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9046" y="186015"/>
            <a:ext cx="10797621" cy="445581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000" b="1" dirty="0">
                <a:latin typeface="Arial" pitchFamily="34" charset="0"/>
                <a:cs typeface="Arial" pitchFamily="34" charset="0"/>
              </a:rPr>
              <a:t>1. Introduction 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448769"/>
            <a:ext cx="12019174" cy="6202837"/>
          </a:xfrm>
        </p:spPr>
        <p:txBody>
          <a:bodyPr>
            <a:normAutofit/>
          </a:bodyPr>
          <a:lstStyle/>
          <a:p>
            <a:pPr marL="91440" algn="just">
              <a:lnSpc>
                <a:spcPct val="200000"/>
              </a:lnSpc>
              <a:spcBef>
                <a:spcPts val="0"/>
              </a:spcBef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Modeling components for power system control involves representing various elements of the power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grid such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as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speed governor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, turbine, generators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transformers, transmission lines, and loads—using mathematical models.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91440" algn="just">
              <a:lnSpc>
                <a:spcPct val="200000"/>
              </a:lnSpc>
              <a:spcBef>
                <a:spcPts val="0"/>
              </a:spcBef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 steam turbine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governor is a component of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turbine control system that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regulates rotational speed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 response to changing load conditions.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91440" algn="just">
              <a:lnSpc>
                <a:spcPct val="20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governor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output signal manipulates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position of a steam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inlet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valve or nozzles which in turn regulates the steam flow to the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turbine</a:t>
            </a:r>
          </a:p>
          <a:p>
            <a:pPr marL="91440" algn="just">
              <a:lnSpc>
                <a:spcPct val="20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Turbine and generators are the main components that can be used as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reseachduling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the generation based on the changing load.</a:t>
            </a:r>
          </a:p>
          <a:p>
            <a:pPr marL="91440" algn="just">
              <a:lnSpc>
                <a:spcPct val="20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These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models help in analyzing system behavior, optimizing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performance[1]: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5173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6751" y="357188"/>
            <a:ext cx="10972800" cy="48895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3000" b="1" dirty="0" smtClean="0">
                <a:latin typeface="Arial" pitchFamily="34" charset="0"/>
                <a:cs typeface="Arial" pitchFamily="34" charset="0"/>
              </a:rPr>
              <a:t>Introduction                                              Cont.…</a:t>
            </a:r>
            <a:endParaRPr lang="en-GB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22549" y="659877"/>
            <a:ext cx="11915480" cy="5983814"/>
          </a:xfrm>
        </p:spPr>
        <p:txBody>
          <a:bodyPr>
            <a:normAutofit/>
          </a:bodyPr>
          <a:lstStyle/>
          <a:p>
            <a:pPr algn="just" eaLnBrk="1" fontAlgn="auto" hangingPunct="1">
              <a:lnSpc>
                <a:spcPct val="200000"/>
              </a:lnSpc>
              <a:spcBef>
                <a:spcPts val="0"/>
              </a:spcBef>
              <a:buFont typeface="Wingdings" pitchFamily="2" charset="2"/>
              <a:buChar char="§"/>
              <a:defRPr/>
            </a:pPr>
            <a:r>
              <a:rPr lang="en-GB" sz="2000" dirty="0" smtClean="0">
                <a:latin typeface="Arial" pitchFamily="34" charset="0"/>
                <a:cs typeface="Arial" pitchFamily="34" charset="0"/>
              </a:rPr>
              <a:t>Power system control is the process of monitoring, coordinating and controlling the generation, transmission and distribution of electrical energy. </a:t>
            </a:r>
          </a:p>
          <a:p>
            <a:pPr algn="just" eaLnBrk="1" fontAlgn="auto" hangingPunct="1">
              <a:lnSpc>
                <a:spcPct val="200000"/>
              </a:lnSpc>
              <a:spcBef>
                <a:spcPts val="0"/>
              </a:spcBef>
              <a:buFont typeface="Wingdings" pitchFamily="2" charset="2"/>
              <a:buChar char="§"/>
              <a:defRPr/>
            </a:pPr>
            <a:r>
              <a:rPr lang="en-GB" sz="2000" dirty="0" smtClean="0">
                <a:latin typeface="Arial" pitchFamily="34" charset="0"/>
                <a:cs typeface="Arial" pitchFamily="34" charset="0"/>
              </a:rPr>
              <a:t>The physical plant to be controlled comprises generating plants that produce energy and feed it to the load  through transformers and the HV transmission network(grid), based on interconnected generating plants </a:t>
            </a:r>
            <a:endParaRPr lang="en-GB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  <a:spcBef>
                <a:spcPts val="0"/>
              </a:spcBef>
              <a:buFont typeface="Wingdings" pitchFamily="2" charset="2"/>
              <a:buChar char="§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Either generation or load must balance supply and demand because transmission lines offer very little energy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storage</a:t>
            </a:r>
          </a:p>
          <a:p>
            <a:pPr algn="just">
              <a:lnSpc>
                <a:spcPct val="200000"/>
              </a:lnSpc>
              <a:spcBef>
                <a:spcPts val="0"/>
              </a:spcBef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At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generating plants, turbine governors regulate production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while computers in the control center, which is located far from the generating plants, handle automatic generation control.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0402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7391" y="999241"/>
            <a:ext cx="11840066" cy="5177722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Residential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commercial, and industrial loads can all be remotely supervised and controlled using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load management, </a:t>
            </a:r>
            <a:endParaRPr lang="en-US" sz="20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It’s also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known as demand-side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management, which is applied to sub-transmission and distribution circuits. </a:t>
            </a:r>
          </a:p>
          <a:p>
            <a:pPr algn="just">
              <a:lnSpc>
                <a:spcPct val="200000"/>
              </a:lnSpc>
            </a:pPr>
            <a:r>
              <a:rPr lang="en-GB" sz="2000" dirty="0" smtClean="0">
                <a:latin typeface="Arial" pitchFamily="34" charset="0"/>
                <a:cs typeface="Arial" pitchFamily="34" charset="0"/>
              </a:rPr>
              <a:t>Overall energy </a:t>
            </a:r>
            <a:r>
              <a:rPr lang="en-GB" sz="2000" dirty="0">
                <a:latin typeface="Arial" pitchFamily="34" charset="0"/>
                <a:cs typeface="Arial" pitchFamily="34" charset="0"/>
              </a:rPr>
              <a:t>management is performed at control 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canter, </a:t>
            </a:r>
            <a:r>
              <a:rPr lang="en-GB" sz="2000" dirty="0">
                <a:latin typeface="Arial" pitchFamily="34" charset="0"/>
                <a:cs typeface="Arial" pitchFamily="34" charset="0"/>
              </a:rPr>
              <a:t>typically called system control 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centre's, </a:t>
            </a:r>
            <a:r>
              <a:rPr lang="en-GB" sz="2000" dirty="0">
                <a:latin typeface="Arial" pitchFamily="34" charset="0"/>
                <a:cs typeface="Arial" pitchFamily="34" charset="0"/>
              </a:rPr>
              <a:t>by computer systems called energy management systems /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EMS/, data </a:t>
            </a:r>
            <a:r>
              <a:rPr lang="en-GB" sz="2000" dirty="0">
                <a:latin typeface="Arial" pitchFamily="34" charset="0"/>
                <a:cs typeface="Arial" pitchFamily="34" charset="0"/>
              </a:rPr>
              <a:t>acquisition and remote control is performed by 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SCADA etc.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66751" y="357188"/>
            <a:ext cx="10972800" cy="48895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3000" b="1" dirty="0" smtClean="0">
                <a:latin typeface="Arial" pitchFamily="34" charset="0"/>
                <a:cs typeface="Arial" pitchFamily="34" charset="0"/>
              </a:rPr>
              <a:t>Introduction                                              Cont.…</a:t>
            </a:r>
            <a:endParaRPr lang="en-GB" sz="3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1255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26242" y="641022"/>
            <a:ext cx="11965757" cy="6216978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To balance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the generation against load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at the lowest possible cost,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AGC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operates online in real time and consists of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two main functions as well as a number of smaller ones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 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Controlling load frequency and economic dispatch are the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main tasks.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Minor tasks are the reserve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monitoring, which ensures that the system has adequate reserve, interchange scheduling, which starts and finishes scheduled interchanges,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 addition, other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comparable monitoring and record tasks, such as load forecasting, fault allocation, and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fault analysis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are examples of minor services.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With the constraints of the controls at hand, generation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control and ED reduce the present cost of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energy production and transmission. 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66751" y="357188"/>
            <a:ext cx="10972800" cy="48895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3000" b="1" dirty="0" smtClean="0">
                <a:latin typeface="Arial" pitchFamily="34" charset="0"/>
                <a:cs typeface="Arial" pitchFamily="34" charset="0"/>
              </a:rPr>
              <a:t>Introduction                                              Cont.…</a:t>
            </a:r>
            <a:endParaRPr lang="en-GB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8225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Content Placeholder 2"/>
          <p:cNvSpPr>
            <a:spLocks noGrp="1"/>
          </p:cNvSpPr>
          <p:nvPr>
            <p:ph sz="quarter" idx="1"/>
          </p:nvPr>
        </p:nvSpPr>
        <p:spPr>
          <a:xfrm>
            <a:off x="216817" y="650449"/>
            <a:ext cx="11849493" cy="6278251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Energy control, the supervisory layer, is responsible for efficiently scheduling production and transmission on a worldwide scale and at intervals that correspond with cost optimization.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In a power system, there are numerous variables to regulate, but we primarily control voltage and frequency by adjusting the generators', load's, and other system components' other characteristics.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Maintaining dependability, security, stability, operating in the most cost-effective manner, and improved quality (frequency within the limit of 3%), as well as voltage (5% HV, 10% LV), are imperative for an efficient and secure power system.</a:t>
            </a:r>
            <a:endParaRPr lang="en-GB" altLang="en-US" sz="2000" dirty="0" smtClean="0"/>
          </a:p>
        </p:txBody>
      </p:sp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666751" y="357188"/>
            <a:ext cx="10972800" cy="48895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3000" b="1" dirty="0" smtClean="0">
                <a:latin typeface="Arial" pitchFamily="34" charset="0"/>
                <a:cs typeface="Arial" pitchFamily="34" charset="0"/>
              </a:rPr>
              <a:t>Introduction                                              Cont.…</a:t>
            </a:r>
            <a:endParaRPr lang="en-GB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6930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5353" y="1121790"/>
            <a:ext cx="11576115" cy="5373277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Frequency is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global phenomena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it’s the same in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one node and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other[2].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Whereas, the 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voltage is local phenomena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that voltage in each substation 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different.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However,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both of,  change in frequency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deviation of voltage  from nominal value affect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normal operation of the system, and needs to be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monitored very well.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This needs modeling and developing the transfer function of each component for effective control of both frequency and Voltage. </a:t>
            </a:r>
          </a:p>
          <a:p>
            <a:pPr algn="just">
              <a:lnSpc>
                <a:spcPct val="200000"/>
              </a:lnSpc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66751" y="357188"/>
            <a:ext cx="10972800" cy="48895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3000" b="1" dirty="0" smtClean="0">
                <a:latin typeface="Arial" pitchFamily="34" charset="0"/>
                <a:cs typeface="Arial" pitchFamily="34" charset="0"/>
              </a:rPr>
              <a:t>Introduction                                              Cont.…</a:t>
            </a:r>
            <a:endParaRPr lang="en-GB" sz="3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003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Content Placeholder 2"/>
          <p:cNvSpPr>
            <a:spLocks noGrp="1"/>
          </p:cNvSpPr>
          <p:nvPr>
            <p:ph sz="quarter" idx="1"/>
          </p:nvPr>
        </p:nvSpPr>
        <p:spPr>
          <a:xfrm>
            <a:off x="168478" y="681799"/>
            <a:ext cx="11915480" cy="5703217"/>
          </a:xfrm>
        </p:spPr>
        <p:txBody>
          <a:bodyPr>
            <a:noAutofit/>
          </a:bodyPr>
          <a:lstStyle/>
          <a:p>
            <a:pPr algn="just" eaLnBrk="1" hangingPunct="1">
              <a:lnSpc>
                <a:spcPct val="20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Frequency can be controlled by controlling the active power and load</a:t>
            </a:r>
          </a:p>
          <a:p>
            <a:pPr algn="just" eaLnBrk="1" hangingPunct="1">
              <a:lnSpc>
                <a:spcPct val="20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which is active power is controlled at generation or the injected  power and the load can be controlled by monitoring the  consumed power. </a:t>
            </a:r>
          </a:p>
          <a:p>
            <a:pPr algn="just" eaLnBrk="1" hangingPunct="1">
              <a:lnSpc>
                <a:spcPct val="20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It is preferred to control the power </a:t>
            </a:r>
            <a:r>
              <a:rPr lang="en-US" alt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at generation side and rather than controlling from demand side, the load end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control advisable during emergency case.  Generally the control approach is given as: </a:t>
            </a:r>
            <a:endParaRPr lang="en-GB" altLang="en-US" sz="2000" dirty="0" smtClean="0">
              <a:latin typeface="Arial" pitchFamily="34" charset="0"/>
              <a:cs typeface="Arial" pitchFamily="34" charset="0"/>
            </a:endParaRPr>
          </a:p>
          <a:p>
            <a:pPr algn="just" eaLnBrk="1" hangingPunct="1">
              <a:lnSpc>
                <a:spcPct val="200000"/>
              </a:lnSpc>
            </a:pPr>
            <a:r>
              <a:rPr lang="en-US" altLang="en-US" sz="2000" b="1" dirty="0" smtClean="0">
                <a:latin typeface="Arial" pitchFamily="34" charset="0"/>
                <a:cs typeface="Arial" pitchFamily="34" charset="0"/>
              </a:rPr>
              <a:t>Case 1: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When the total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g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eneration &lt; demand , results in = </a:t>
            </a:r>
            <a:r>
              <a:rPr lang="en-US" alt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reduction in system frequency.</a:t>
            </a:r>
          </a:p>
          <a:p>
            <a:pPr algn="just" eaLnBrk="1" hangingPunct="1">
              <a:lnSpc>
                <a:spcPct val="200000"/>
              </a:lnSpc>
            </a:pPr>
            <a:r>
              <a:rPr lang="en-US" alt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Thus, the recommended solution is just increasing the generation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 increase, or  decreasing the load.</a:t>
            </a:r>
          </a:p>
          <a:p>
            <a:pPr algn="just" eaLnBrk="1" hangingPunct="1">
              <a:lnSpc>
                <a:spcPct val="20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Decreasing the load is not advisable as  it affect power reliability.</a:t>
            </a:r>
            <a:endParaRPr lang="en-GB" alt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666751" y="357188"/>
            <a:ext cx="10972800" cy="48895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3000" b="1" dirty="0" smtClean="0">
                <a:latin typeface="Arial" pitchFamily="34" charset="0"/>
                <a:cs typeface="Arial" pitchFamily="34" charset="0"/>
              </a:rPr>
              <a:t>Introduction                                              Cont.…</a:t>
            </a:r>
            <a:endParaRPr lang="en-GB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0804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0121" y="988829"/>
            <a:ext cx="11877336" cy="5741910"/>
          </a:xfrm>
        </p:spPr>
        <p:txBody>
          <a:bodyPr>
            <a:normAutofit fontScale="62500" lnSpcReduction="20000"/>
          </a:bodyPr>
          <a:lstStyle/>
          <a:p>
            <a:pPr algn="just">
              <a:lnSpc>
                <a:spcPct val="220000"/>
              </a:lnSpc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Case 2: when the total generation 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&gt;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demand, the system frequency rises</a:t>
            </a:r>
          </a:p>
          <a:p>
            <a:pPr algn="just">
              <a:lnSpc>
                <a:spcPct val="220000"/>
              </a:lnSpc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The mitigation technique is rescheduling the generation( decrease it) and increasing the load , but increasing the load is not possible from utility side. </a:t>
            </a:r>
          </a:p>
          <a:p>
            <a:pPr algn="just">
              <a:lnSpc>
                <a:spcPct val="220000"/>
              </a:lnSpc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The two cases scenario is presented in Fig.1</a:t>
            </a:r>
          </a:p>
          <a:p>
            <a:pPr algn="just">
              <a:lnSpc>
                <a:spcPct val="220000"/>
              </a:lnSpc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Finally,  it is observed that energy is stored in the form of kinetic 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energy and can go no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where. </a:t>
            </a:r>
          </a:p>
          <a:p>
            <a:pPr algn="just">
              <a:lnSpc>
                <a:spcPct val="220000"/>
              </a:lnSpc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Accordingly, when load increases, this stored energy will be taken to feed the demand , the  stored kinetic energy will decrease and hence speed decrease. </a:t>
            </a:r>
          </a:p>
          <a:p>
            <a:pPr marL="0" indent="0" algn="just">
              <a:lnSpc>
                <a:spcPct val="220000"/>
              </a:lnSpc>
              <a:buNone/>
            </a:pPr>
            <a:endParaRPr lang="en-US" sz="32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20000"/>
              </a:lnSpc>
            </a:pPr>
            <a:endParaRPr lang="en-US" dirty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754063" y="365125"/>
            <a:ext cx="10599737" cy="784225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3000" b="1" dirty="0" smtClean="0">
                <a:latin typeface="Arial" pitchFamily="34" charset="0"/>
                <a:cs typeface="Arial" pitchFamily="34" charset="0"/>
              </a:rPr>
              <a:t>Introduction                                              Cont.…</a:t>
            </a:r>
            <a:endParaRPr lang="en-GB" sz="3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0817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615" y="777766"/>
            <a:ext cx="11799866" cy="5399197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frequency of the system will decrease because of the reduction of speed of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generator.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11</a:t>
            </a:fld>
            <a:endParaRPr lang="en-US"/>
          </a:p>
        </p:txBody>
      </p:sp>
      <p:pic>
        <p:nvPicPr>
          <p:cNvPr id="6146" name="Picture 2" descr="https://www.researchgate.net/publication/325567506/figure/fig1/AS:634404896522241@1528265322297/Relation-of-frequency-with-generation-and-deman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9013" y="1587062"/>
            <a:ext cx="6744669" cy="3669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462454" y="5512623"/>
            <a:ext cx="10583917" cy="846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1: The variation in Frequency based on generation-demand relation.</a:t>
            </a:r>
          </a:p>
          <a:p>
            <a:r>
              <a:rPr lang="en-US" dirty="0" smtClean="0"/>
              <a:t>Url</a:t>
            </a:r>
            <a:r>
              <a:rPr lang="en-US" dirty="0"/>
              <a:t>:</a:t>
            </a:r>
            <a:r>
              <a:rPr lang="en-US" dirty="0" smtClean="0"/>
              <a:t> </a:t>
            </a:r>
            <a:r>
              <a:rPr lang="en-US" sz="1100" dirty="0" smtClean="0">
                <a:latin typeface="Arial" pitchFamily="34" charset="0"/>
                <a:cs typeface="Arial" pitchFamily="34" charset="0"/>
                <a:hlinkClick r:id="rId3"/>
              </a:rPr>
              <a:t>https</a:t>
            </a:r>
            <a:r>
              <a:rPr lang="en-US" sz="1100" dirty="0">
                <a:latin typeface="Arial" pitchFamily="34" charset="0"/>
                <a:cs typeface="Arial" pitchFamily="34" charset="0"/>
                <a:hlinkClick r:id="rId3"/>
              </a:rPr>
              <a:t>://</a:t>
            </a:r>
            <a:r>
              <a:rPr lang="en-US" sz="1100" dirty="0" smtClean="0">
                <a:latin typeface="Arial" pitchFamily="34" charset="0"/>
                <a:cs typeface="Arial" pitchFamily="34" charset="0"/>
                <a:hlinkClick r:id="rId3"/>
              </a:rPr>
              <a:t>www.researchgate.net/publication/325567506/figure/fig1/AS:634404896522241@1528265322297/Relation-of-frequency-with-generation-and-demand.png</a:t>
            </a:r>
            <a:endParaRPr lang="en-US" sz="1100" dirty="0" smtClean="0">
              <a:latin typeface="Arial" pitchFamily="34" charset="0"/>
              <a:cs typeface="Arial" pitchFamily="34" charset="0"/>
            </a:endParaRPr>
          </a:p>
          <a:p>
            <a:endParaRPr lang="en-US" sz="11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754063" y="365125"/>
            <a:ext cx="10599737" cy="784225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3000" b="1" dirty="0" smtClean="0">
                <a:latin typeface="Arial" pitchFamily="34" charset="0"/>
                <a:cs typeface="Arial" pitchFamily="34" charset="0"/>
              </a:rPr>
              <a:t>Introduction                                              Cont.…</a:t>
            </a:r>
            <a:endParaRPr lang="en-GB" sz="3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8485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4"/>
          <p:cNvSpPr>
            <a:spLocks noChangeArrowheads="1"/>
          </p:cNvSpPr>
          <p:nvPr/>
        </p:nvSpPr>
        <p:spPr bwMode="auto">
          <a:xfrm>
            <a:off x="147145" y="725212"/>
            <a:ext cx="12044855" cy="5016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200000"/>
              </a:lnSpc>
              <a:buFont typeface="Arial" pitchFamily="34" charset="0"/>
              <a:buChar char="•"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 When load  decrease, further kinetic energy will be stored  and results in the increments of speed and frequency</a:t>
            </a:r>
          </a:p>
          <a:p>
            <a:pPr marL="342900" indent="-342900" algn="just">
              <a:lnSpc>
                <a:spcPct val="200000"/>
              </a:lnSpc>
              <a:buFont typeface="Arial" pitchFamily="34" charset="0"/>
              <a:buChar char="•"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On other hands, the reactive power control is responsible mainly for  controlling the voltage, which is a local problem. </a:t>
            </a:r>
          </a:p>
          <a:p>
            <a:pPr marL="342900" indent="-342900" algn="just" eaLnBrk="1" hangingPunct="1">
              <a:lnSpc>
                <a:spcPct val="200000"/>
              </a:lnSpc>
              <a:buFont typeface="Arial" pitchFamily="34" charset="0"/>
              <a:buChar char="•"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Based on the above presentation , it’s noted that there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are two basic generation control loops:</a:t>
            </a:r>
          </a:p>
          <a:p>
            <a:pPr marL="457200" indent="-457200" algn="just" eaLnBrk="1" hangingPunct="1">
              <a:lnSpc>
                <a:spcPct val="200000"/>
              </a:lnSpc>
              <a:buFont typeface="+mj-lt"/>
              <a:buAutoNum type="arabicPeriod"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Frequency control loop or  LFC, AGC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MW-F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control loop  </a:t>
            </a:r>
          </a:p>
          <a:p>
            <a:pPr marL="457200" indent="-457200" algn="just" eaLnBrk="1" hangingPunct="1">
              <a:lnSpc>
                <a:spcPct val="200000"/>
              </a:lnSpc>
              <a:buFont typeface="+mj-lt"/>
              <a:buAutoNum type="arabicPeriod"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 MVAR-Voltage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, Q-V control loop</a:t>
            </a:r>
          </a:p>
          <a:p>
            <a:pPr algn="just" eaLnBrk="1" hangingPunct="1">
              <a:lnSpc>
                <a:spcPct val="20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The overall, block diagram is presented in Fig.2</a:t>
            </a:r>
            <a:endParaRPr lang="en-GB" alt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754063" y="365125"/>
            <a:ext cx="10599737" cy="784225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3000" b="1" dirty="0" smtClean="0">
                <a:latin typeface="Arial" pitchFamily="34" charset="0"/>
                <a:cs typeface="Arial" pitchFamily="34" charset="0"/>
              </a:rPr>
              <a:t>Introduction                                              Cont.…</a:t>
            </a:r>
            <a:endParaRPr lang="en-GB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6433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13</a:t>
            </a:fld>
            <a:endParaRPr lang="en-US"/>
          </a:p>
        </p:txBody>
      </p:sp>
      <p:pic>
        <p:nvPicPr>
          <p:cNvPr id="7172" name="Picture 4" descr="https://www.researchgate.net/publication/359877348/figure/fig1/AS:1174762151780352@1657096531149/control-systems-of-synchronous-generator.pp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0592" y="1046210"/>
            <a:ext cx="7283669" cy="4914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6124" y="5960230"/>
            <a:ext cx="1179260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2: LFC and AVR control Loop.</a:t>
            </a:r>
          </a:p>
          <a:p>
            <a:r>
              <a:rPr lang="en-US" sz="1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100" dirty="0">
                <a:latin typeface="Arial" pitchFamily="34" charset="0"/>
                <a:cs typeface="Arial" pitchFamily="34" charset="0"/>
                <a:hlinkClick r:id="rId3"/>
              </a:rPr>
              <a:t>Url:https://</a:t>
            </a:r>
            <a:r>
              <a:rPr lang="en-US" sz="1100" dirty="0" smtClean="0">
                <a:latin typeface="Arial" pitchFamily="34" charset="0"/>
                <a:cs typeface="Arial" pitchFamily="34" charset="0"/>
                <a:hlinkClick r:id="rId3"/>
              </a:rPr>
              <a:t>www.researchgate.net/publication/359877348/figure/fig1/AS:1174762151780352@1657096531149/control-systems-of-synchronous-generator.ppm</a:t>
            </a:r>
            <a:endParaRPr lang="en-US" sz="1100" dirty="0" smtClean="0">
              <a:latin typeface="Arial" pitchFamily="34" charset="0"/>
              <a:cs typeface="Arial" pitchFamily="34" charset="0"/>
            </a:endParaRPr>
          </a:p>
          <a:p>
            <a:endParaRPr lang="en-US" sz="11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754063" y="365125"/>
            <a:ext cx="10599737" cy="784225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en-GB" sz="3000" b="1" smtClean="0">
                <a:latin typeface="Arial" pitchFamily="34" charset="0"/>
                <a:cs typeface="Arial" pitchFamily="34" charset="0"/>
              </a:rPr>
              <a:t>Introduction                                              Cont.…</a:t>
            </a:r>
            <a:endParaRPr lang="en-GB" sz="3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8573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116" y="113316"/>
            <a:ext cx="10363200" cy="714375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3000" b="1" dirty="0" smtClean="0">
                <a:latin typeface="Arial" pitchFamily="34" charset="0"/>
                <a:cs typeface="Arial" pitchFamily="34" charset="0"/>
              </a:rPr>
              <a:t>2.Basics of LFC and AVAR Control</a:t>
            </a:r>
            <a:endParaRPr lang="en-GB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315" name="Subtitle 2"/>
          <p:cNvSpPr>
            <a:spLocks noGrp="1"/>
          </p:cNvSpPr>
          <p:nvPr>
            <p:ph type="subTitle" idx="1"/>
          </p:nvPr>
        </p:nvSpPr>
        <p:spPr>
          <a:xfrm>
            <a:off x="0" y="651641"/>
            <a:ext cx="12097407" cy="6127531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Controlling the power flow in the tie-lines and preserving power balance among interconnected areas are the goals of load frequency control. 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Electric power must always be produced at a rate equal to its consumption because it cannot be stored in vast quantities.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AVR, or automatic voltage </a:t>
            </a:r>
            <a:r>
              <a:rPr lang="en-US" alt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regulator: The </a:t>
            </a:r>
            <a:r>
              <a:rPr lang="en-US" alt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excitation utilized affects how the AVR is constructed. When the generator turns, the stator provides input to all</a:t>
            </a:r>
            <a:r>
              <a:rPr lang="en-US" alt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For non-linear load applications, AVRs that may receive a second input are utilized to lessen or completely eliminate internal harmonics brought on by load feedback signals</a:t>
            </a:r>
            <a:r>
              <a:rPr lang="en-US" alt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The two most popular kinds are: The silicone controlled rectifier (SCR) senses the stator's power level and decides when to fire the exciter voltage. can lead to issues when utilized</a:t>
            </a:r>
            <a:endParaRPr lang="en-GB" altLang="en-US" dirty="0" smtClean="0">
              <a:solidFill>
                <a:schemeClr val="tx1"/>
              </a:solidFill>
            </a:endParaRPr>
          </a:p>
          <a:p>
            <a:pPr algn="just" eaLnBrk="1" hangingPunct="1">
              <a:lnSpc>
                <a:spcPct val="150000"/>
              </a:lnSpc>
            </a:pPr>
            <a:endParaRPr lang="en-GB" altLang="en-US" dirty="0" smtClean="0">
              <a:solidFill>
                <a:schemeClr val="tx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6225592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8676" y="1051034"/>
            <a:ext cx="11897060" cy="5566583"/>
          </a:xfrm>
        </p:spPr>
        <p:txBody>
          <a:bodyPr/>
          <a:lstStyle/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Accordingly, the knowledge, modeling and  controlling of the following three components is very important for efficient control of  frequency in power systems.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20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a. 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Speed governing system </a:t>
            </a:r>
          </a:p>
          <a:p>
            <a:pPr marL="0" indent="0" algn="just">
              <a:lnSpc>
                <a:spcPct val="20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b. Turbine and generator, the spinning components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20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c. The load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its behavior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Speed governing system: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speed governor is the main primary tool for the LFC, whether the machine issued alone to feed a smaller system or a part of the most elegant arrangement.</a:t>
            </a:r>
          </a:p>
          <a:p>
            <a:pPr marL="0" indent="0" algn="just">
              <a:lnSpc>
                <a:spcPct val="200000"/>
              </a:lnSpc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30361" y="196334"/>
            <a:ext cx="10867847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b="1" dirty="0" smtClean="0">
                <a:latin typeface="Arial" pitchFamily="34" charset="0"/>
                <a:cs typeface="Arial" pitchFamily="34" charset="0"/>
              </a:rPr>
              <a:t>Basics </a:t>
            </a:r>
            <a:r>
              <a:rPr lang="en-GB" sz="3000" b="1" dirty="0">
                <a:latin typeface="Arial" pitchFamily="34" charset="0"/>
                <a:cs typeface="Arial" pitchFamily="34" charset="0"/>
              </a:rPr>
              <a:t>of LFC and </a:t>
            </a:r>
            <a:r>
              <a:rPr lang="en-GB" sz="3000" b="1" dirty="0" smtClean="0">
                <a:latin typeface="Arial" pitchFamily="34" charset="0"/>
                <a:cs typeface="Arial" pitchFamily="34" charset="0"/>
              </a:rPr>
              <a:t>AVAR                                        Cont.…. 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4206593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695" y="763572"/>
            <a:ext cx="12088305" cy="6004873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key components of a speed-governing system, such as those used in steam turbines, are schematically arranged in Fig.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3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to regulate the generator's output and maintain a steady frequency.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main components are: </a:t>
            </a:r>
          </a:p>
          <a:p>
            <a:pPr marL="0" indent="0" algn="just">
              <a:lnSpc>
                <a:spcPct val="200000"/>
              </a:lnSpc>
              <a:buNone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a. Fly Ball Speed Governor</a:t>
            </a:r>
            <a:endParaRPr lang="en-US" sz="2000" b="1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It’s the heart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of 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system which senses the change in speed (frequency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).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speed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increases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the fly balls move outwards and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point B on linkage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mechanism moves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downwards. The reverse happens when the speed decreases.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30361" y="196334"/>
            <a:ext cx="10867847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b="1" dirty="0" smtClean="0">
                <a:latin typeface="Arial" pitchFamily="34" charset="0"/>
                <a:cs typeface="Arial" pitchFamily="34" charset="0"/>
              </a:rPr>
              <a:t>Basics </a:t>
            </a:r>
            <a:r>
              <a:rPr lang="en-GB" sz="3000" b="1" dirty="0">
                <a:latin typeface="Arial" pitchFamily="34" charset="0"/>
                <a:cs typeface="Arial" pitchFamily="34" charset="0"/>
              </a:rPr>
              <a:t>of LFC and </a:t>
            </a:r>
            <a:r>
              <a:rPr lang="en-GB" sz="3000" b="1" dirty="0" smtClean="0">
                <a:latin typeface="Arial" pitchFamily="34" charset="0"/>
                <a:cs typeface="Arial" pitchFamily="34" charset="0"/>
              </a:rPr>
              <a:t>AVAR                                        Cont.…. 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2115376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903890" y="5868414"/>
            <a:ext cx="887073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3. Speed Governor System.</a:t>
            </a:r>
          </a:p>
          <a:p>
            <a:r>
              <a:rPr lang="en-US" dirty="0" smtClean="0">
                <a:hlinkClick r:id="rId2"/>
              </a:rPr>
              <a:t>Url: https</a:t>
            </a:r>
            <a:r>
              <a:rPr lang="en-US" dirty="0">
                <a:hlinkClick r:id="rId2"/>
              </a:rPr>
              <a:t>://</a:t>
            </a:r>
            <a:r>
              <a:rPr lang="en-US" dirty="0" smtClean="0">
                <a:hlinkClick r:id="rId2"/>
              </a:rPr>
              <a:t>i.ytimg.com/vi/DXopWjWpYcY/sddefault.jpg</a:t>
            </a:r>
            <a:endParaRPr lang="en-US" dirty="0" smtClean="0"/>
          </a:p>
          <a:p>
            <a:endParaRPr lang="en-US" dirty="0"/>
          </a:p>
        </p:txBody>
      </p:sp>
      <p:pic>
        <p:nvPicPr>
          <p:cNvPr id="5122" name="Picture 2" descr="https://i.ytimg.com/vi/DXopWjWpYcY/sddefault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852"/>
          <a:stretch/>
        </p:blipFill>
        <p:spPr bwMode="auto">
          <a:xfrm>
            <a:off x="1071715" y="750332"/>
            <a:ext cx="8535080" cy="4872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30361" y="196334"/>
            <a:ext cx="10867847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b="1" dirty="0" smtClean="0">
                <a:latin typeface="Arial" pitchFamily="34" charset="0"/>
                <a:cs typeface="Arial" pitchFamily="34" charset="0"/>
              </a:rPr>
              <a:t>Basics </a:t>
            </a:r>
            <a:r>
              <a:rPr lang="en-GB" sz="3000" b="1" dirty="0">
                <a:latin typeface="Arial" pitchFamily="34" charset="0"/>
                <a:cs typeface="Arial" pitchFamily="34" charset="0"/>
              </a:rPr>
              <a:t>of LFC and </a:t>
            </a:r>
            <a:r>
              <a:rPr lang="en-GB" sz="3000" b="1" dirty="0" smtClean="0">
                <a:latin typeface="Arial" pitchFamily="34" charset="0"/>
                <a:cs typeface="Arial" pitchFamily="34" charset="0"/>
              </a:rPr>
              <a:t>AVAR                                        Cont.…. 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2359608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>
            <a:spLocks noGrp="1" noChangeArrowheads="1"/>
          </p:cNvSpPr>
          <p:nvPr>
            <p:ph sz="quarter" idx="1"/>
          </p:nvPr>
        </p:nvSpPr>
        <p:spPr>
          <a:xfrm>
            <a:off x="179110" y="1008667"/>
            <a:ext cx="12012890" cy="5147035"/>
          </a:xfrm>
        </p:spPr>
        <p:txBody>
          <a:bodyPr wrap="square">
            <a:spAutoFit/>
          </a:bodyPr>
          <a:lstStyle/>
          <a:p>
            <a:pPr algn="just" eaLnBrk="1" hangingPunct="1">
              <a:lnSpc>
                <a:spcPct val="15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The centrifugal fly-balls driven either directly or through gearing by the turbine shaft.  </a:t>
            </a:r>
          </a:p>
          <a:p>
            <a:pPr algn="just" eaLnBrk="1" hangingPunct="1">
              <a:lnSpc>
                <a:spcPct val="15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The mechanism </a:t>
            </a:r>
            <a:r>
              <a:rPr lang="en-US" alt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provides upward and downward vertical movements proportional to the change in speed.</a:t>
            </a:r>
          </a:p>
          <a:p>
            <a:pPr algn="just"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en-US" altLang="en-US" sz="2000" b="1" dirty="0" smtClean="0">
                <a:latin typeface="Arial" pitchFamily="34" charset="0"/>
                <a:cs typeface="Arial" pitchFamily="34" charset="0"/>
              </a:rPr>
              <a:t>B- Linkage Mechanism</a:t>
            </a:r>
          </a:p>
          <a:p>
            <a:pPr algn="just" eaLnBrk="1" hangingPunct="1">
              <a:lnSpc>
                <a:spcPct val="15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These are links for transforming the fly-balls movement to the turbine valve through a hydraulic amplifier and providing a feedback from the turbine valve movement.</a:t>
            </a:r>
          </a:p>
          <a:p>
            <a:pPr algn="just">
              <a:lnSpc>
                <a:spcPct val="150000"/>
              </a:lnSpc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ABC is a rigid link pivoted at B and CDE is another rigid link pivoted at D. </a:t>
            </a:r>
            <a:endParaRPr lang="en-US" alt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This link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mechanism </a:t>
            </a:r>
            <a:r>
              <a:rPr lang="en-US" alt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provides a movement to the control valve in proportion to </a:t>
            </a:r>
            <a:r>
              <a:rPr lang="en-US" alt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change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in speed.</a:t>
            </a:r>
          </a:p>
          <a:p>
            <a:pPr algn="just">
              <a:lnSpc>
                <a:spcPct val="15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It also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provides a feedback from the steam valve movement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3" name="Rectangle 2"/>
          <p:cNvSpPr/>
          <p:nvPr/>
        </p:nvSpPr>
        <p:spPr>
          <a:xfrm>
            <a:off x="30361" y="196334"/>
            <a:ext cx="10867847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b="1" dirty="0" smtClean="0">
                <a:latin typeface="Arial" pitchFamily="34" charset="0"/>
                <a:cs typeface="Arial" pitchFamily="34" charset="0"/>
              </a:rPr>
              <a:t>Basics </a:t>
            </a:r>
            <a:r>
              <a:rPr lang="en-GB" sz="3000" b="1" dirty="0">
                <a:latin typeface="Arial" pitchFamily="34" charset="0"/>
                <a:cs typeface="Arial" pitchFamily="34" charset="0"/>
              </a:rPr>
              <a:t>of LFC and </a:t>
            </a:r>
            <a:r>
              <a:rPr lang="en-GB" sz="3000" b="1" dirty="0" smtClean="0">
                <a:latin typeface="Arial" pitchFamily="34" charset="0"/>
                <a:cs typeface="Arial" pitchFamily="34" charset="0"/>
              </a:rPr>
              <a:t>AVAR                                        Cont.…. </a:t>
            </a:r>
            <a:endParaRPr lang="en-US" sz="3000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1699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695" y="1074656"/>
            <a:ext cx="11962614" cy="5533534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n-US" sz="2200" b="1" dirty="0">
                <a:latin typeface="Arial" pitchFamily="34" charset="0"/>
                <a:cs typeface="Arial" pitchFamily="34" charset="0"/>
              </a:rPr>
              <a:t>C- Hydraulic </a:t>
            </a:r>
            <a:r>
              <a:rPr lang="en-US" sz="2200" b="1" dirty="0" smtClean="0">
                <a:latin typeface="Arial" pitchFamily="34" charset="0"/>
                <a:cs typeface="Arial" pitchFamily="34" charset="0"/>
              </a:rPr>
              <a:t>Amplifier: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It comprises a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pilot valve and main piston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arrangement, low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power level pilot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valve movement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is converted into high power level piston valve movement.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This is necessary in order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to open or close the steam valve against high pressure steam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Very large mechanical forces are needed to operate the steam valve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Therefore, the governor movements are transferred into high power forces via several stages of hydraulic amplifiers.</a:t>
            </a:r>
          </a:p>
          <a:p>
            <a:pPr marL="0" indent="0" algn="just">
              <a:buNone/>
            </a:pPr>
            <a:r>
              <a:rPr lang="en-US" sz="2200" b="1" dirty="0">
                <a:latin typeface="Arial" pitchFamily="34" charset="0"/>
                <a:cs typeface="Arial" pitchFamily="34" charset="0"/>
              </a:rPr>
              <a:t>D- Speed Changer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The speed changer consists of a servomotor which can be operated manually or automatically for scheduling load at nominal frequency. </a:t>
            </a:r>
            <a:endParaRPr lang="en-US" sz="20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By adjusting this set point, a desired load dispatch can be scheduled at nominal frequency.</a:t>
            </a:r>
          </a:p>
          <a:p>
            <a:pPr algn="just"/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19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30361" y="196334"/>
            <a:ext cx="10867847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b="1" dirty="0" smtClean="0">
                <a:latin typeface="Arial" pitchFamily="34" charset="0"/>
                <a:cs typeface="Arial" pitchFamily="34" charset="0"/>
              </a:rPr>
              <a:t>Basics </a:t>
            </a:r>
            <a:r>
              <a:rPr lang="en-GB" sz="3000" b="1" dirty="0">
                <a:latin typeface="Arial" pitchFamily="34" charset="0"/>
                <a:cs typeface="Arial" pitchFamily="34" charset="0"/>
              </a:rPr>
              <a:t>of LFC and </a:t>
            </a:r>
            <a:r>
              <a:rPr lang="en-GB" sz="3000" b="1" dirty="0" smtClean="0">
                <a:latin typeface="Arial" pitchFamily="34" charset="0"/>
                <a:cs typeface="Arial" pitchFamily="34" charset="0"/>
              </a:rPr>
              <a:t>AVAR                                        Cont.…. 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2338838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Content Placeholder 2"/>
          <p:cNvSpPr>
            <a:spLocks noGrp="1"/>
          </p:cNvSpPr>
          <p:nvPr>
            <p:ph sz="quarter" idx="1"/>
          </p:nvPr>
        </p:nvSpPr>
        <p:spPr>
          <a:xfrm>
            <a:off x="231228" y="837643"/>
            <a:ext cx="11866179" cy="5836426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The Speed governor </a:t>
            </a:r>
            <a:r>
              <a:rPr lang="en-US" alt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senses the change in speed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(or frequency) and hence it can be regarded as heart of the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system[3]. </a:t>
            </a:r>
          </a:p>
          <a:p>
            <a:pPr algn="just">
              <a:lnSpc>
                <a:spcPct val="20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standard model </a:t>
            </a:r>
            <a:r>
              <a:rPr lang="en-US" alt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of a speed governor operates by the fly-ball mechanism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. </a:t>
            </a:r>
            <a:endParaRPr lang="en-US" alt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</a:pPr>
            <a:r>
              <a:rPr lang="en-GB" altLang="en-US" sz="2000" dirty="0">
                <a:latin typeface="Arial" pitchFamily="34" charset="0"/>
                <a:cs typeface="Arial" pitchFamily="34" charset="0"/>
              </a:rPr>
              <a:t>The speed governing system is the primary LFC loop  and its simple schematic representation is shown in Fig.3</a:t>
            </a: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en-US" alt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Fly-balls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moves </a:t>
            </a:r>
            <a:r>
              <a:rPr lang="en-US" altLang="en-US" sz="2000" b="1" dirty="0">
                <a:latin typeface="Arial" pitchFamily="34" charset="0"/>
                <a:cs typeface="Arial" pitchFamily="34" charset="0"/>
              </a:rPr>
              <a:t>outward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 when speed increases and the point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B on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the linkage </a:t>
            </a:r>
            <a:r>
              <a:rPr lang="en-US" alt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mechanism moves downwards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, the reverse happens when the speed decreases. </a:t>
            </a:r>
            <a:endParaRPr lang="en-US" alt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movement of point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B is </a:t>
            </a:r>
            <a:r>
              <a:rPr lang="en-US" altLang="en-US" sz="2000" b="1" dirty="0">
                <a:latin typeface="Arial" pitchFamily="34" charset="0"/>
                <a:cs typeface="Arial" pitchFamily="34" charset="0"/>
              </a:rPr>
              <a:t>proportional to the change in shaft </a:t>
            </a:r>
            <a:r>
              <a:rPr lang="en-US" altLang="en-US" sz="2000" b="1" dirty="0" smtClean="0">
                <a:latin typeface="Arial" pitchFamily="34" charset="0"/>
                <a:cs typeface="Arial" pitchFamily="34" charset="0"/>
              </a:rPr>
              <a:t>speed</a:t>
            </a:r>
          </a:p>
        </p:txBody>
      </p:sp>
      <p:sp>
        <p:nvSpPr>
          <p:cNvPr id="2" name="Rectangle 1"/>
          <p:cNvSpPr/>
          <p:nvPr/>
        </p:nvSpPr>
        <p:spPr>
          <a:xfrm>
            <a:off x="1403742" y="283645"/>
            <a:ext cx="636394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3. Modeling 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of Speed Governor 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706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0414" y="1271752"/>
            <a:ext cx="11529848" cy="5213131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In order to understand the operation, we should consider two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cases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first is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when speed changer is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given Raise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or Lower command but speed of the turbine remains constant 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second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when speed of turbine is changed but command is not given to the speed changer.  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Under these conditions, the position of the joints will be changed according to the applied phenomena.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21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557048" y="157655"/>
            <a:ext cx="1084667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Modeling 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of Speed Governor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Cont.….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4172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Content Placeholder 2"/>
          <p:cNvSpPr>
            <a:spLocks noGrp="1"/>
          </p:cNvSpPr>
          <p:nvPr>
            <p:ph sz="quarter" idx="1"/>
          </p:nvPr>
        </p:nvSpPr>
        <p:spPr>
          <a:xfrm>
            <a:off x="399393" y="837643"/>
            <a:ext cx="11411607" cy="5734607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en-GB" altLang="en-US" sz="2200" dirty="0" smtClean="0">
                <a:latin typeface="Arial" pitchFamily="34" charset="0"/>
                <a:cs typeface="Arial" pitchFamily="34" charset="0"/>
              </a:rPr>
              <a:t>Option One: Speed changer is given Raise command and speed is constant.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en-GB" altLang="en-US" sz="2000" dirty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en-GB" altLang="en-US" sz="2000" dirty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en-GB" altLang="en-US" sz="2000" dirty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GB" altLang="en-US" sz="2000" dirty="0" smtClean="0"/>
              <a:t>                                                                    eqn.(1)</a:t>
            </a:r>
            <a:endParaRPr lang="en-GB" altLang="en-US" sz="2000" dirty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en-GB" altLang="en-US" sz="2000" dirty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en-GB" altLang="en-US" sz="2000" dirty="0" smtClean="0"/>
          </a:p>
          <a:p>
            <a:pPr>
              <a:lnSpc>
                <a:spcPct val="80000"/>
              </a:lnSpc>
            </a:pP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Option II: Speed changer is constant and speed is increased.</a:t>
            </a:r>
          </a:p>
          <a:p>
            <a:pPr marL="0" indent="0" eaLnBrk="1" hangingPunct="1">
              <a:lnSpc>
                <a:spcPct val="80000"/>
              </a:lnSpc>
              <a:buNone/>
            </a:pPr>
            <a:endParaRPr lang="en-GB" altLang="en-US" sz="2000" dirty="0" smtClean="0"/>
          </a:p>
          <a:p>
            <a:pPr marL="0" indent="0" eaLnBrk="1" hangingPunct="1">
              <a:lnSpc>
                <a:spcPct val="80000"/>
              </a:lnSpc>
              <a:buNone/>
            </a:pPr>
            <a:endParaRPr lang="en-GB" altLang="en-US" sz="2000" dirty="0"/>
          </a:p>
          <a:p>
            <a:pPr marL="0" indent="0" eaLnBrk="1" hangingPunct="1">
              <a:lnSpc>
                <a:spcPct val="80000"/>
              </a:lnSpc>
              <a:buNone/>
            </a:pPr>
            <a:endParaRPr lang="en-GB" altLang="en-US" sz="2000" dirty="0" smtClean="0"/>
          </a:p>
          <a:p>
            <a:pPr marL="0" indent="0" eaLnBrk="1" hangingPunct="1">
              <a:lnSpc>
                <a:spcPct val="80000"/>
              </a:lnSpc>
              <a:buNone/>
            </a:pPr>
            <a:r>
              <a:rPr lang="en-GB" altLang="en-US" sz="2000" dirty="0" smtClean="0"/>
              <a:t>                                                                   eqn.(2)</a:t>
            </a:r>
            <a:endParaRPr lang="en-GB" altLang="en-US" sz="2000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4454264"/>
              </p:ext>
            </p:extLst>
          </p:nvPr>
        </p:nvGraphicFramePr>
        <p:xfrm>
          <a:off x="1072813" y="1331562"/>
          <a:ext cx="2017227" cy="2060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54" name="Equation" r:id="rId4" imgW="1117600" imgH="1143000" progId="Equation.3">
                  <p:embed/>
                </p:oleObj>
              </mc:Choice>
              <mc:Fallback>
                <p:oleObj name="Equation" r:id="rId4" imgW="1117600" imgH="11430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72813" y="1331562"/>
                        <a:ext cx="2017227" cy="20600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39384007"/>
              </p:ext>
            </p:extLst>
          </p:nvPr>
        </p:nvGraphicFramePr>
        <p:xfrm>
          <a:off x="893595" y="3679161"/>
          <a:ext cx="3540240" cy="215408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55" name="Equation" r:id="rId6" imgW="1117600" imgH="1143000" progId="Equation.3">
                  <p:embed/>
                </p:oleObj>
              </mc:Choice>
              <mc:Fallback>
                <p:oleObj name="Equation" r:id="rId6" imgW="1117600" imgH="11430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3595" y="3679161"/>
                        <a:ext cx="3540240" cy="2154081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557048" y="157655"/>
            <a:ext cx="1084667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Modeling 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of Speed Governor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Cont.….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873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2759" y="1429408"/>
            <a:ext cx="11666482" cy="5428592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GB" altLang="en-US" sz="2000" dirty="0">
                <a:latin typeface="Arial" pitchFamily="34" charset="0"/>
                <a:cs typeface="Arial" pitchFamily="34" charset="0"/>
              </a:rPr>
              <a:t>Hence a relation can be established based on the above facts.</a:t>
            </a:r>
          </a:p>
          <a:p>
            <a:pPr>
              <a:lnSpc>
                <a:spcPct val="80000"/>
              </a:lnSpc>
              <a:buNone/>
            </a:pPr>
            <a:endParaRPr lang="en-GB" altLang="en-US" sz="2400" dirty="0"/>
          </a:p>
          <a:p>
            <a:pPr>
              <a:lnSpc>
                <a:spcPct val="80000"/>
              </a:lnSpc>
              <a:buNone/>
            </a:pPr>
            <a:endParaRPr lang="en-GB" altLang="en-US" sz="2400" dirty="0"/>
          </a:p>
          <a:p>
            <a:pPr>
              <a:lnSpc>
                <a:spcPct val="80000"/>
              </a:lnSpc>
              <a:buNone/>
            </a:pP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               eqn.(3)</a:t>
            </a:r>
            <a:endParaRPr lang="en-GB" alt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GB" alt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Where </a:t>
            </a:r>
            <a:r>
              <a:rPr lang="en-GB" altLang="en-US" sz="2000" dirty="0">
                <a:latin typeface="Arial" pitchFamily="34" charset="0"/>
                <a:cs typeface="Arial" pitchFamily="34" charset="0"/>
                <a:sym typeface="Symbol" pitchFamily="18" charset="2"/>
              </a:rPr>
              <a:t>k1 , k2, k3 and k4 </a:t>
            </a:r>
            <a:r>
              <a:rPr lang="en-GB" altLang="en-US" sz="2000" dirty="0">
                <a:latin typeface="Arial" pitchFamily="34" charset="0"/>
                <a:cs typeface="Arial" pitchFamily="34" charset="0"/>
              </a:rPr>
              <a:t>are constants and depend on the length of arms and k5 depends on oil pressure and geometries of cylinder.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23</a:t>
            </a:fld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18983619"/>
              </p:ext>
            </p:extLst>
          </p:nvPr>
        </p:nvGraphicFramePr>
        <p:xfrm>
          <a:off x="983045" y="1988206"/>
          <a:ext cx="3357727" cy="162809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3" name="Equation" r:id="rId3" imgW="1574800" imgH="762000" progId="Equation.3">
                  <p:embed/>
                </p:oleObj>
              </mc:Choice>
              <mc:Fallback>
                <p:oleObj name="Equation" r:id="rId3" imgW="1574800" imgH="7620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83045" y="1988206"/>
                        <a:ext cx="3357727" cy="162809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/>
          <p:nvPr/>
        </p:nvSpPr>
        <p:spPr>
          <a:xfrm>
            <a:off x="262759" y="434654"/>
            <a:ext cx="1084667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Modeling 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of Speed Governor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Cont.….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2155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083" y="1187669"/>
            <a:ext cx="11992303" cy="5423337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Let us assume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that the steam is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operating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under steady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state and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is delivering power P</a:t>
            </a:r>
            <a:r>
              <a:rPr lang="en-US" sz="2000" baseline="30000" dirty="0">
                <a:latin typeface="Arial" pitchFamily="34" charset="0"/>
                <a:cs typeface="Arial" pitchFamily="34" charset="0"/>
              </a:rPr>
              <a:t>0</a:t>
            </a:r>
            <a:r>
              <a:rPr lang="en-US" sz="2000" baseline="-25000" dirty="0">
                <a:latin typeface="Arial" pitchFamily="34" charset="0"/>
                <a:cs typeface="Arial" pitchFamily="34" charset="0"/>
              </a:rPr>
              <a:t>G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from the generator at nominal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speed or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frequency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f</a:t>
            </a:r>
            <a:r>
              <a:rPr lang="en-US" sz="2000" baseline="-25000" dirty="0" err="1" smtClean="0">
                <a:latin typeface="Arial" pitchFamily="34" charset="0"/>
                <a:cs typeface="Arial" pitchFamily="34" charset="0"/>
              </a:rPr>
              <a:t>o</a:t>
            </a:r>
            <a:endParaRPr lang="en-US" sz="2000" baseline="-25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Under this condition, the prime mover valve has a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constant setting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χ</a:t>
            </a:r>
            <a:r>
              <a:rPr lang="en-US" sz="2000" baseline="30000" dirty="0">
                <a:latin typeface="Arial" pitchFamily="34" charset="0"/>
                <a:cs typeface="Arial" pitchFamily="34" charset="0"/>
              </a:rPr>
              <a:t>0</a:t>
            </a:r>
            <a:r>
              <a:rPr lang="en-US" sz="2000" baseline="-25000" dirty="0">
                <a:latin typeface="Arial" pitchFamily="34" charset="0"/>
                <a:cs typeface="Arial" pitchFamily="34" charset="0"/>
              </a:rPr>
              <a:t>E,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pilot valve is closed, and the linkage mechanism is stationary.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Now, we will increase the turbine power by ΔP</a:t>
            </a:r>
            <a:r>
              <a:rPr lang="en-US" sz="2000" baseline="-25000" dirty="0">
                <a:latin typeface="Arial" pitchFamily="34" charset="0"/>
                <a:cs typeface="Arial" pitchFamily="34" charset="0"/>
              </a:rPr>
              <a:t>C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with the help of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speed changer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For this, the movement of linkage point A moves downward by a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small distance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Δx</a:t>
            </a:r>
            <a:r>
              <a:rPr lang="en-US" sz="2000" baseline="-25000" dirty="0" err="1">
                <a:latin typeface="Arial" pitchFamily="34" charset="0"/>
                <a:cs typeface="Arial" pitchFamily="34" charset="0"/>
              </a:rPr>
              <a:t>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and is given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by;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eqn.(4)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24</a:t>
            </a:fld>
            <a:endParaRPr 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64785312"/>
              </p:ext>
            </p:extLst>
          </p:nvPr>
        </p:nvGraphicFramePr>
        <p:xfrm>
          <a:off x="1574328" y="4715304"/>
          <a:ext cx="2267910" cy="58618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7" name="Equation" r:id="rId3" imgW="889000" imgH="228600" progId="Equation.3">
                  <p:embed/>
                </p:oleObj>
              </mc:Choice>
              <mc:Fallback>
                <p:oleObj name="Equation" r:id="rId3" imgW="889000" imgH="2286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74328" y="4715304"/>
                        <a:ext cx="2267910" cy="58618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62759" y="434654"/>
            <a:ext cx="1084667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Modeling 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of Speed Governor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Cont.….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8935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93531"/>
            <a:ext cx="11824138" cy="6064469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link point ‘C’ will move upward because of linkage (A-B-C) action.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Let it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be further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the link point ‘D’ moves the piston in pilot servo (V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), resulting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 higher pressure oil flow in the upper part of the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main piston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piston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moves downward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by an amount ΔX</a:t>
            </a:r>
            <a:r>
              <a:rPr lang="en-US" sz="2000" baseline="-25000" dirty="0">
                <a:latin typeface="Arial" pitchFamily="34" charset="0"/>
                <a:cs typeface="Arial" pitchFamily="34" charset="0"/>
              </a:rPr>
              <a:t>D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and the steam valve opening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increases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It increases the torque developed by the turbine.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This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increased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torque increases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speed of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generator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and 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frequency (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Δf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25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262759" y="302770"/>
            <a:ext cx="1084667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Modeling 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of Speed Governor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Cont.….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4959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614" y="714703"/>
            <a:ext cx="12076386" cy="5896304"/>
          </a:xfrm>
        </p:spPr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This change of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speed results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 the outward movement of fly ball of the speed regulator.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Thus 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link ‘B’ moves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slightly downward a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small distance ΔX</a:t>
            </a:r>
            <a:r>
              <a:rPr lang="en-US" sz="2000" baseline="-25000" dirty="0">
                <a:latin typeface="Arial" pitchFamily="34" charset="0"/>
                <a:cs typeface="Arial" pitchFamily="34" charset="0"/>
              </a:rPr>
              <a:t>B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Due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to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 movement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of link point B, the link point ‘C’ also moves downward by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an amount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ΔX</a:t>
            </a:r>
            <a:r>
              <a:rPr lang="en-US" sz="2000" baseline="-25000" dirty="0">
                <a:latin typeface="Arial" pitchFamily="34" charset="0"/>
                <a:cs typeface="Arial" pitchFamily="34" charset="0"/>
              </a:rPr>
              <a:t>C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’’ which is also proportional to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Δf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Thus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net movement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of link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point C is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26</a:t>
            </a:fld>
            <a:endParaRPr 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30081904"/>
              </p:ext>
            </p:extLst>
          </p:nvPr>
        </p:nvGraphicFramePr>
        <p:xfrm>
          <a:off x="254000" y="4183063"/>
          <a:ext cx="5924550" cy="1817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5" name="Equation" r:id="rId3" imgW="3060360" imgH="939600" progId="Equation.3">
                  <p:embed/>
                </p:oleObj>
              </mc:Choice>
              <mc:Fallback>
                <p:oleObj name="Equation" r:id="rId3" imgW="3060360" imgH="9396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4000" y="4183063"/>
                        <a:ext cx="5924550" cy="18176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62759" y="434654"/>
            <a:ext cx="1084667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Modeling 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of Speed Governor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Cont.….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1319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2" y="1744717"/>
            <a:ext cx="11185632" cy="4432246"/>
          </a:xfrm>
        </p:spPr>
        <p:txBody>
          <a:bodyPr/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From eqn.(5), it’s observed that ΔX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=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K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C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ΔP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C  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and by subst.,  let:</a:t>
            </a: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  <a:p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  <a:p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And </a:t>
            </a:r>
          </a:p>
          <a:p>
            <a:pPr algn="just"/>
            <a:r>
              <a:rPr lang="en-US" sz="2000" dirty="0" smtClean="0">
                <a:latin typeface="Arial" pitchFamily="34" charset="0"/>
                <a:cs typeface="Arial" pitchFamily="34" charset="0"/>
              </a:rPr>
              <a:t>Thus, the net movement of C is given by:</a:t>
            </a:r>
          </a:p>
          <a:p>
            <a:pPr marL="0" indent="0">
              <a:buNone/>
            </a:pPr>
            <a:r>
              <a:rPr lang="en-US" dirty="0" smtClean="0"/>
              <a:t>                                                              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eqn.(8)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27</a:t>
            </a:fld>
            <a:endParaRPr 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03273608"/>
              </p:ext>
            </p:extLst>
          </p:nvPr>
        </p:nvGraphicFramePr>
        <p:xfrm>
          <a:off x="1105119" y="2270399"/>
          <a:ext cx="7189788" cy="1628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31" name="Equation" r:id="rId3" imgW="3022560" imgH="685800" progId="Equation.3">
                  <p:embed/>
                </p:oleObj>
              </mc:Choice>
              <mc:Fallback>
                <p:oleObj name="Equation" r:id="rId3" imgW="3022560" imgH="6858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05119" y="2270399"/>
                        <a:ext cx="7189788" cy="16287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27765861"/>
              </p:ext>
            </p:extLst>
          </p:nvPr>
        </p:nvGraphicFramePr>
        <p:xfrm>
          <a:off x="2196661" y="4067504"/>
          <a:ext cx="1818291" cy="523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32" name="Equation" r:id="rId5" imgW="825500" imgH="241300" progId="Equation.3">
                  <p:embed/>
                </p:oleObj>
              </mc:Choice>
              <mc:Fallback>
                <p:oleObj name="Equation" r:id="rId5" imgW="825500" imgH="2413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96661" y="4067504"/>
                        <a:ext cx="1818291" cy="5235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69862118"/>
              </p:ext>
            </p:extLst>
          </p:nvPr>
        </p:nvGraphicFramePr>
        <p:xfrm>
          <a:off x="1030013" y="5160578"/>
          <a:ext cx="4270817" cy="6306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33" name="Equation" r:id="rId7" imgW="1562100" imgH="228600" progId="Equation.3">
                  <p:embed/>
                </p:oleObj>
              </mc:Choice>
              <mc:Fallback>
                <p:oleObj name="Equation" r:id="rId7" imgW="1562100" imgH="2286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30013" y="5160578"/>
                        <a:ext cx="4270817" cy="63062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11"/>
          <p:cNvSpPr/>
          <p:nvPr/>
        </p:nvSpPr>
        <p:spPr>
          <a:xfrm>
            <a:off x="262759" y="434654"/>
            <a:ext cx="1084667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Modeling 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of Speed Governor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Cont.….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8070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2967" y="1334814"/>
            <a:ext cx="11372192" cy="4842149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movement D, ΔX</a:t>
            </a:r>
            <a:r>
              <a:rPr lang="en-US" sz="2000" baseline="-25000" dirty="0">
                <a:latin typeface="Arial" pitchFamily="34" charset="0"/>
                <a:cs typeface="Arial" pitchFamily="34" charset="0"/>
              </a:rPr>
              <a:t>D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is the amount by which pilot valve opens, which the function of ΔX</a:t>
            </a:r>
            <a:r>
              <a:rPr lang="en-US" sz="2000" baseline="-25000" dirty="0">
                <a:latin typeface="Arial" pitchFamily="34" charset="0"/>
                <a:cs typeface="Arial" pitchFamily="34" charset="0"/>
              </a:rPr>
              <a:t>C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and ΔX</a:t>
            </a:r>
            <a:r>
              <a:rPr lang="en-US" sz="2000" baseline="-25000" dirty="0">
                <a:latin typeface="Arial" pitchFamily="34" charset="0"/>
                <a:cs typeface="Arial" pitchFamily="34" charset="0"/>
              </a:rPr>
              <a:t>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and written as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28</a:t>
            </a:fld>
            <a:endParaRPr 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83503829"/>
              </p:ext>
            </p:extLst>
          </p:nvPr>
        </p:nvGraphicFramePr>
        <p:xfrm>
          <a:off x="1404938" y="2427288"/>
          <a:ext cx="6032500" cy="182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3" name="Equation" r:id="rId3" imgW="3911400" imgH="1180800" progId="Equation.3">
                  <p:embed/>
                </p:oleObj>
              </mc:Choice>
              <mc:Fallback>
                <p:oleObj name="Equation" r:id="rId3" imgW="3911400" imgH="11808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04938" y="2427288"/>
                        <a:ext cx="6032500" cy="18288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967598"/>
              </p:ext>
            </p:extLst>
          </p:nvPr>
        </p:nvGraphicFramePr>
        <p:xfrm>
          <a:off x="1317625" y="4381500"/>
          <a:ext cx="6183313" cy="179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4" name="Equation" r:id="rId5" imgW="3213000" imgH="927000" progId="Equation.3">
                  <p:embed/>
                </p:oleObj>
              </mc:Choice>
              <mc:Fallback>
                <p:oleObj name="Equation" r:id="rId5" imgW="3213000" imgH="9270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17625" y="4381500"/>
                        <a:ext cx="6183313" cy="17907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11"/>
          <p:cNvSpPr/>
          <p:nvPr/>
        </p:nvSpPr>
        <p:spPr>
          <a:xfrm>
            <a:off x="262759" y="434654"/>
            <a:ext cx="1084667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Modeling 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of Speed Governor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Cont.….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9769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43789"/>
            <a:ext cx="11935326" cy="5317958"/>
          </a:xfrm>
        </p:spPr>
        <p:txBody>
          <a:bodyPr>
            <a:norm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It, can be rewritten as:</a:t>
            </a: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  <a:p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Now , assume the flow of oil to the servomotor is proportional to the position of change in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ΔX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of the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pilot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valve ‘V’, Then the movement of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ΔX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is given by</a:t>
            </a:r>
          </a:p>
          <a:p>
            <a:pPr mar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                       eqn.(13)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29</a:t>
            </a:fld>
            <a:endParaRPr 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78905508"/>
              </p:ext>
            </p:extLst>
          </p:nvPr>
        </p:nvGraphicFramePr>
        <p:xfrm>
          <a:off x="742950" y="2141538"/>
          <a:ext cx="10194925" cy="601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76" name="Equation" r:id="rId3" imgW="3873240" imgH="228600" progId="Equation.3">
                  <p:embed/>
                </p:oleObj>
              </mc:Choice>
              <mc:Fallback>
                <p:oleObj name="Equation" r:id="rId3" imgW="3873240" imgH="2286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2950" y="2141538"/>
                        <a:ext cx="10194925" cy="6016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50049724"/>
              </p:ext>
            </p:extLst>
          </p:nvPr>
        </p:nvGraphicFramePr>
        <p:xfrm>
          <a:off x="842210" y="4102768"/>
          <a:ext cx="5823167" cy="10708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77" name="Equation" r:id="rId5" imgW="1816100" imgH="330200" progId="Equation.3">
                  <p:embed/>
                </p:oleObj>
              </mc:Choice>
              <mc:Fallback>
                <p:oleObj name="Equation" r:id="rId5" imgW="1816100" imgH="3302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2210" y="4102768"/>
                        <a:ext cx="5823167" cy="107081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10"/>
          <p:cNvSpPr/>
          <p:nvPr/>
        </p:nvSpPr>
        <p:spPr>
          <a:xfrm>
            <a:off x="262759" y="434654"/>
            <a:ext cx="1084667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Modeling 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of Speed Governor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Cont.….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7705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75348"/>
            <a:ext cx="12067674" cy="5450306"/>
          </a:xfrm>
        </p:spPr>
        <p:txBody>
          <a:bodyPr/>
          <a:lstStyle/>
          <a:p>
            <a:r>
              <a:rPr lang="en-US" sz="2000" dirty="0">
                <a:latin typeface="Arial" pitchFamily="34" charset="0"/>
                <a:cs typeface="Arial" pitchFamily="34" charset="0"/>
              </a:rPr>
              <a:t>Taking the Laplace transform of each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     eqn.(14)</a:t>
            </a: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  <a:p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and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by substitution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                                                                                            eqn.(15)</a:t>
            </a: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  <a:p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30</a:t>
            </a:fld>
            <a:endParaRPr 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4964112"/>
              </p:ext>
            </p:extLst>
          </p:nvPr>
        </p:nvGraphicFramePr>
        <p:xfrm>
          <a:off x="541421" y="1708484"/>
          <a:ext cx="4561954" cy="182880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01" name="Equation" r:id="rId3" imgW="2159000" imgH="863600" progId="Equation.3">
                  <p:embed/>
                </p:oleObj>
              </mc:Choice>
              <mc:Fallback>
                <p:oleObj name="Equation" r:id="rId3" imgW="2159000" imgH="8636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1421" y="1708484"/>
                        <a:ext cx="4561954" cy="182880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49920871"/>
              </p:ext>
            </p:extLst>
          </p:nvPr>
        </p:nvGraphicFramePr>
        <p:xfrm>
          <a:off x="567801" y="4062046"/>
          <a:ext cx="4291394" cy="263838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02" name="Equation" r:id="rId5" imgW="3390900" imgH="2082800" progId="Equation.3">
                  <p:embed/>
                </p:oleObj>
              </mc:Choice>
              <mc:Fallback>
                <p:oleObj name="Equation" r:id="rId5" imgW="3390900" imgH="208280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7801" y="4062046"/>
                        <a:ext cx="4291394" cy="263838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11"/>
          <p:cNvSpPr/>
          <p:nvPr/>
        </p:nvSpPr>
        <p:spPr>
          <a:xfrm>
            <a:off x="262759" y="434654"/>
            <a:ext cx="1084667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Modeling 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of Speed Governor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Cont.….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1910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2821" y="1118938"/>
            <a:ext cx="11040981" cy="5058026"/>
          </a:xfrm>
        </p:spPr>
        <p:txBody>
          <a:bodyPr>
            <a:norm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If:                                                                           eqn.(16)</a:t>
            </a: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  <a:p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  <a:p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2000" dirty="0">
                <a:latin typeface="Arial" pitchFamily="34" charset="0"/>
                <a:cs typeface="Arial" pitchFamily="34" charset="0"/>
              </a:rPr>
              <a:t>Where, the value of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G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&lt;100 m/s and </a:t>
            </a:r>
            <a:r>
              <a:rPr lang="en-US" sz="2000" dirty="0" smtClean="0"/>
              <a:t>the above eqn. is rewritten as:</a:t>
            </a:r>
          </a:p>
          <a:p>
            <a:pPr algn="just"/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eqn.(17)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31</a:t>
            </a:fld>
            <a:endParaRPr 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89842831"/>
              </p:ext>
            </p:extLst>
          </p:nvPr>
        </p:nvGraphicFramePr>
        <p:xfrm>
          <a:off x="1251284" y="1311441"/>
          <a:ext cx="1460912" cy="19731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9" name="Equation" r:id="rId3" imgW="977900" imgH="1320800" progId="Equation.3">
                  <p:embed/>
                </p:oleObj>
              </mc:Choice>
              <mc:Fallback>
                <p:oleObj name="Equation" r:id="rId3" imgW="977900" imgH="13208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51284" y="1311441"/>
                        <a:ext cx="1460912" cy="197318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58412058"/>
              </p:ext>
            </p:extLst>
          </p:nvPr>
        </p:nvGraphicFramePr>
        <p:xfrm>
          <a:off x="601579" y="4042609"/>
          <a:ext cx="4672711" cy="84221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20" name="Equation" r:id="rId5" imgW="2374900" imgH="431800" progId="Equation.3">
                  <p:embed/>
                </p:oleObj>
              </mc:Choice>
              <mc:Fallback>
                <p:oleObj name="Equation" r:id="rId5" imgW="2374900" imgH="4318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1579" y="4042609"/>
                        <a:ext cx="4672711" cy="84221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262759" y="434654"/>
            <a:ext cx="1084667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Modeling 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of Speed Governor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Cont.….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7479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ubtitle 2"/>
          <p:cNvSpPr>
            <a:spLocks noGrp="1"/>
          </p:cNvSpPr>
          <p:nvPr>
            <p:ph type="subTitle" idx="1"/>
          </p:nvPr>
        </p:nvSpPr>
        <p:spPr>
          <a:xfrm>
            <a:off x="192505" y="1251284"/>
            <a:ext cx="11634537" cy="3344779"/>
          </a:xfrm>
        </p:spPr>
        <p:txBody>
          <a:bodyPr>
            <a:normAutofit/>
          </a:bodyPr>
          <a:lstStyle/>
          <a:p>
            <a:pPr marL="342900" indent="-342900" algn="l" eaLnBrk="1" hangingPunct="1">
              <a:lnSpc>
                <a:spcPct val="150000"/>
              </a:lnSpc>
              <a:buFont typeface="Arial" pitchFamily="34" charset="0"/>
              <a:buChar char="•"/>
            </a:pPr>
            <a:r>
              <a:rPr lang="en-GB" alt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  <a:sym typeface="Symbol" pitchFamily="18" charset="2"/>
              </a:rPr>
              <a:t>Substituting and Simplifying , we get: This can be represented using block diagram as shown in Fig.4.</a:t>
            </a:r>
          </a:p>
          <a:p>
            <a:pPr eaLnBrk="1" hangingPunct="1">
              <a:lnSpc>
                <a:spcPct val="90000"/>
              </a:lnSpc>
            </a:pPr>
            <a:endParaRPr lang="en-GB" altLang="en-US" sz="1900" dirty="0" smtClean="0">
              <a:solidFill>
                <a:schemeClr val="tx1"/>
              </a:solidFill>
              <a:sym typeface="Symbol" pitchFamily="18" charset="2"/>
            </a:endParaRPr>
          </a:p>
          <a:p>
            <a:pPr eaLnBrk="1" hangingPunct="1">
              <a:lnSpc>
                <a:spcPct val="90000"/>
              </a:lnSpc>
            </a:pPr>
            <a:endParaRPr lang="en-GB" altLang="en-US" sz="1900" dirty="0" smtClean="0">
              <a:solidFill>
                <a:schemeClr val="tx1"/>
              </a:solidFill>
              <a:sym typeface="Symbol" pitchFamily="18" charset="2"/>
            </a:endParaRPr>
          </a:p>
          <a:p>
            <a:pPr eaLnBrk="1" hangingPunct="1">
              <a:lnSpc>
                <a:spcPct val="90000"/>
              </a:lnSpc>
            </a:pPr>
            <a:endParaRPr lang="en-GB" altLang="en-US" sz="1900" dirty="0" smtClean="0">
              <a:solidFill>
                <a:schemeClr val="tx1"/>
              </a:solidFill>
              <a:sym typeface="Symbol" pitchFamily="18" charset="2"/>
            </a:endParaRPr>
          </a:p>
          <a:p>
            <a:pPr eaLnBrk="1" hangingPunct="1">
              <a:lnSpc>
                <a:spcPct val="90000"/>
              </a:lnSpc>
            </a:pPr>
            <a:endParaRPr lang="en-GB" altLang="en-US" sz="1900" dirty="0" smtClean="0">
              <a:solidFill>
                <a:schemeClr val="tx1"/>
              </a:solidFill>
              <a:sym typeface="Symbol" pitchFamily="18" charset="2"/>
            </a:endParaRPr>
          </a:p>
          <a:p>
            <a:pPr eaLnBrk="1" hangingPunct="1">
              <a:lnSpc>
                <a:spcPct val="90000"/>
              </a:lnSpc>
            </a:pPr>
            <a:endParaRPr lang="en-GB" altLang="en-US" sz="1900" dirty="0" smtClean="0">
              <a:solidFill>
                <a:schemeClr val="tx1"/>
              </a:solidFill>
              <a:sym typeface="Symbol" pitchFamily="18" charset="2"/>
            </a:endParaRPr>
          </a:p>
          <a:p>
            <a:pPr eaLnBrk="1" hangingPunct="1">
              <a:lnSpc>
                <a:spcPct val="90000"/>
              </a:lnSpc>
            </a:pPr>
            <a:endParaRPr lang="en-GB" altLang="en-US" sz="1700" dirty="0" smtClean="0">
              <a:solidFill>
                <a:schemeClr val="tx1"/>
              </a:solidFill>
            </a:endParaRP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793082" y="5382339"/>
            <a:ext cx="8715848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altLang="en-US" sz="2000" i="1" dirty="0" smtClean="0"/>
              <a:t>Figure 4: Block </a:t>
            </a:r>
            <a:r>
              <a:rPr lang="en-US" altLang="en-US" sz="2000" i="1" dirty="0"/>
              <a:t>diagram representation of speed governing </a:t>
            </a:r>
            <a:r>
              <a:rPr lang="en-US" altLang="en-US" sz="2000" i="1" dirty="0" smtClean="0"/>
              <a:t>system.</a:t>
            </a:r>
          </a:p>
          <a:p>
            <a:r>
              <a:rPr lang="en-US" altLang="en-US" sz="1100" i="1" dirty="0"/>
              <a:t>url: </a:t>
            </a:r>
            <a:r>
              <a:rPr lang="en-US" altLang="en-US" sz="1100" i="1" dirty="0">
                <a:hlinkClick r:id="rId3"/>
              </a:rPr>
              <a:t>https://</a:t>
            </a:r>
            <a:r>
              <a:rPr lang="en-US" altLang="en-US" sz="1100" i="1" dirty="0" smtClean="0">
                <a:hlinkClick r:id="rId3"/>
              </a:rPr>
              <a:t>image.slidesharecdn.com/unit4automaticgenerationcontrol-201109143319/85/Unit-4-Automatic-Generation-Control-13-320.jpg</a:t>
            </a:r>
            <a:endParaRPr lang="en-US" altLang="en-US" sz="1100" i="1" dirty="0" smtClean="0"/>
          </a:p>
          <a:p>
            <a:endParaRPr lang="en-US" altLang="en-US" sz="1100" i="1" dirty="0"/>
          </a:p>
        </p:txBody>
      </p:sp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5746" y="2281951"/>
            <a:ext cx="9436100" cy="264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262759" y="434654"/>
            <a:ext cx="1084667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Modeling 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of Speed Governor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Cont.….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9171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28625"/>
            <a:ext cx="10972800" cy="642938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3000" b="1" dirty="0" smtClean="0">
                <a:latin typeface="Arial" pitchFamily="34" charset="0"/>
                <a:cs typeface="Arial" pitchFamily="34" charset="0"/>
              </a:rPr>
              <a:t>4. Turbine model</a:t>
            </a:r>
            <a:endParaRPr lang="en-GB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435" name="Content Placeholder 2"/>
          <p:cNvSpPr>
            <a:spLocks noGrp="1"/>
          </p:cNvSpPr>
          <p:nvPr>
            <p:ph sz="quarter" idx="1"/>
          </p:nvPr>
        </p:nvSpPr>
        <p:spPr>
          <a:xfrm>
            <a:off x="0" y="1143000"/>
            <a:ext cx="12007515" cy="4643438"/>
          </a:xfrm>
        </p:spPr>
        <p:txBody>
          <a:bodyPr>
            <a:normAutofit lnSpcReduction="10000"/>
          </a:bodyPr>
          <a:lstStyle/>
          <a:p>
            <a:pPr algn="just" eaLnBrk="1" hangingPunct="1">
              <a:lnSpc>
                <a:spcPct val="160000"/>
              </a:lnSpc>
            </a:pPr>
            <a:r>
              <a:rPr lang="en-GB" altLang="en-US" sz="2200" dirty="0" smtClean="0">
                <a:latin typeface="Arial" pitchFamily="34" charset="0"/>
                <a:cs typeface="Arial" pitchFamily="34" charset="0"/>
              </a:rPr>
              <a:t>Figure 5 illustrate the turbine-generator mechanical connection.</a:t>
            </a:r>
          </a:p>
          <a:p>
            <a:pPr algn="just" eaLnBrk="1" hangingPunct="1">
              <a:lnSpc>
                <a:spcPct val="160000"/>
              </a:lnSpc>
            </a:pPr>
            <a:r>
              <a:rPr lang="en-GB" altLang="en-US" sz="22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GB" altLang="en-US" sz="22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turbine-generator model depends on whether we have hydro-turbines</a:t>
            </a:r>
            <a:r>
              <a:rPr lang="en-GB" altLang="en-US" sz="2200" dirty="0" smtClean="0">
                <a:latin typeface="Arial" pitchFamily="34" charset="0"/>
                <a:cs typeface="Arial" pitchFamily="34" charset="0"/>
              </a:rPr>
              <a:t>,  or in case of  </a:t>
            </a:r>
            <a:r>
              <a:rPr lang="en-GB" altLang="en-US" sz="22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steam turbines </a:t>
            </a:r>
            <a:r>
              <a:rPr lang="en-GB" altLang="en-US" sz="2200" dirty="0" smtClean="0">
                <a:latin typeface="Arial" pitchFamily="34" charset="0"/>
                <a:cs typeface="Arial" pitchFamily="34" charset="0"/>
              </a:rPr>
              <a:t>we have reheat or non-reheat type of steam turbines.</a:t>
            </a:r>
          </a:p>
          <a:p>
            <a:pPr algn="just" eaLnBrk="1" hangingPunct="1">
              <a:lnSpc>
                <a:spcPct val="160000"/>
              </a:lnSpc>
            </a:pPr>
            <a:r>
              <a:rPr lang="en-GB" altLang="en-US" sz="2200" dirty="0" smtClean="0">
                <a:latin typeface="Arial" pitchFamily="34" charset="0"/>
                <a:cs typeface="Arial" pitchFamily="34" charset="0"/>
              </a:rPr>
              <a:t>For a simple a non-reheat type turbine model is given by a single time constant, </a:t>
            </a:r>
          </a:p>
          <a:p>
            <a:pPr algn="just" eaLnBrk="1" hangingPunct="1">
              <a:lnSpc>
                <a:spcPct val="90000"/>
              </a:lnSpc>
            </a:pPr>
            <a:endParaRPr lang="en-GB" alt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 eaLnBrk="1" hangingPunct="1">
              <a:lnSpc>
                <a:spcPct val="90000"/>
              </a:lnSpc>
              <a:buNone/>
            </a:pPr>
            <a:r>
              <a:rPr lang="en-GB" altLang="en-US" sz="1900" dirty="0"/>
              <a:t> </a:t>
            </a:r>
            <a:r>
              <a:rPr lang="en-GB" altLang="en-US" sz="1900" dirty="0" smtClean="0"/>
              <a:t>                                                                                               eqn.(18)</a:t>
            </a:r>
          </a:p>
          <a:p>
            <a:pPr marL="0" indent="0" algn="just" eaLnBrk="1" hangingPunct="1">
              <a:lnSpc>
                <a:spcPct val="90000"/>
              </a:lnSpc>
              <a:buNone/>
            </a:pPr>
            <a:endParaRPr lang="en-GB" altLang="en-US" sz="1900" dirty="0" smtClean="0"/>
          </a:p>
          <a:p>
            <a:pPr algn="just" eaLnBrk="1" hangingPunct="1">
              <a:lnSpc>
                <a:spcPct val="150000"/>
              </a:lnSpc>
            </a:pP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Taking input power to the turbine is </a:t>
            </a:r>
            <a:r>
              <a:rPr lang="en-GB" altLang="en-US" sz="2000" dirty="0" err="1" smtClean="0">
                <a:latin typeface="Arial" pitchFamily="34" charset="0"/>
                <a:cs typeface="Arial" pitchFamily="34" charset="0"/>
              </a:rPr>
              <a:t>Pv</a:t>
            </a: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 /power from the valve opening/ and output power is mechanical power Pm, the  block diagram becomes</a:t>
            </a:r>
          </a:p>
          <a:p>
            <a:pPr algn="just" eaLnBrk="1" hangingPunct="1">
              <a:lnSpc>
                <a:spcPct val="90000"/>
              </a:lnSpc>
            </a:pPr>
            <a:endParaRPr lang="en-GB" altLang="en-US" sz="1900" dirty="0" smtClean="0"/>
          </a:p>
        </p:txBody>
      </p:sp>
      <p:graphicFrame>
        <p:nvGraphicFramePr>
          <p:cNvPr id="18437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28682189"/>
              </p:ext>
            </p:extLst>
          </p:nvPr>
        </p:nvGraphicFramePr>
        <p:xfrm>
          <a:off x="1427748" y="3563643"/>
          <a:ext cx="3275870" cy="972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0" name="Equation" r:id="rId4" imgW="1091726" imgH="431613" progId="Equation.3">
                  <p:embed/>
                </p:oleObj>
              </mc:Choice>
              <mc:Fallback>
                <p:oleObj name="Equation" r:id="rId4" imgW="1091726" imgH="431613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7748" y="3563643"/>
                        <a:ext cx="3275870" cy="9722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8438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7214" y="5557838"/>
            <a:ext cx="54102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0791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34</a:t>
            </a:fld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360947" y="5269832"/>
            <a:ext cx="1146609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5. The turbine Generator Mechanical coupling.</a:t>
            </a:r>
          </a:p>
          <a:p>
            <a:r>
              <a:rPr lang="en-US" sz="1100" dirty="0" smtClean="0">
                <a:latin typeface="Arial" pitchFamily="34" charset="0"/>
                <a:cs typeface="Arial" pitchFamily="34" charset="0"/>
              </a:rPr>
              <a:t>Url: </a:t>
            </a:r>
            <a:r>
              <a:rPr lang="en-US" sz="1100" dirty="0" smtClean="0">
                <a:latin typeface="Arial" pitchFamily="34" charset="0"/>
                <a:cs typeface="Arial" pitchFamily="34" charset="0"/>
                <a:hlinkClick r:id="rId2"/>
              </a:rPr>
              <a:t>https</a:t>
            </a:r>
            <a:r>
              <a:rPr lang="en-US" sz="1100" dirty="0">
                <a:latin typeface="Arial" pitchFamily="34" charset="0"/>
                <a:cs typeface="Arial" pitchFamily="34" charset="0"/>
                <a:hlinkClick r:id="rId2"/>
              </a:rPr>
              <a:t>://</a:t>
            </a:r>
            <a:r>
              <a:rPr lang="en-US" sz="1100" dirty="0" smtClean="0">
                <a:latin typeface="Arial" pitchFamily="34" charset="0"/>
                <a:cs typeface="Arial" pitchFamily="34" charset="0"/>
                <a:hlinkClick r:id="rId2"/>
              </a:rPr>
              <a:t>d9-wret.s3.us-west-2.amazonaws.com/assets/palladium/production/s3fs-public/thumbnails/image/wss-wu-hydropower-turbine-diagram.jpg</a:t>
            </a:r>
            <a:endParaRPr lang="en-US" sz="1100" dirty="0" smtClean="0">
              <a:latin typeface="Arial" pitchFamily="34" charset="0"/>
              <a:cs typeface="Arial" pitchFamily="34" charset="0"/>
            </a:endParaRPr>
          </a:p>
          <a:p>
            <a:endParaRPr lang="en-US" sz="11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1730" y="828719"/>
            <a:ext cx="6524123" cy="444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360947" y="185781"/>
            <a:ext cx="10972800" cy="642938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en-GB" sz="3000" b="1" dirty="0" smtClean="0">
                <a:latin typeface="Arial" pitchFamily="34" charset="0"/>
                <a:cs typeface="Arial" pitchFamily="34" charset="0"/>
              </a:rPr>
              <a:t>Turbine model                                                 cont.…</a:t>
            </a:r>
            <a:endParaRPr lang="en-GB" sz="3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6860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2016" y="169130"/>
            <a:ext cx="10972800" cy="582612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3000" b="1" dirty="0" smtClean="0">
                <a:latin typeface="Arial" pitchFamily="34" charset="0"/>
                <a:cs typeface="Arial" pitchFamily="34" charset="0"/>
              </a:rPr>
              <a:t>5. Generator Model</a:t>
            </a:r>
            <a:endParaRPr lang="en-GB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459" name="Content Placeholder 2"/>
          <p:cNvSpPr>
            <a:spLocks noGrp="1"/>
          </p:cNvSpPr>
          <p:nvPr>
            <p:ph sz="quarter" idx="1"/>
          </p:nvPr>
        </p:nvSpPr>
        <p:spPr>
          <a:xfrm>
            <a:off x="0" y="878304"/>
            <a:ext cx="11843238" cy="5900565"/>
          </a:xfrm>
        </p:spPr>
        <p:txBody>
          <a:bodyPr/>
          <a:lstStyle/>
          <a:p>
            <a:pPr eaLnBrk="1" hangingPunct="1"/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The basic  configuration of turbine and generator is shown in Fig.6. </a:t>
            </a:r>
            <a:r>
              <a:rPr lang="en-GB" alt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Here, based on  swing  equation, </a:t>
            </a:r>
          </a:p>
          <a:p>
            <a:pPr marL="0" indent="0" eaLnBrk="1" hangingPunct="1">
              <a:buNone/>
            </a:pPr>
            <a:r>
              <a:rPr lang="en-GB" altLang="en-US" sz="2000" dirty="0" smtClean="0"/>
              <a:t>                                                                                 eqn.(19)</a:t>
            </a:r>
          </a:p>
          <a:p>
            <a:pPr marL="0" indent="0" eaLnBrk="1" hangingPunct="1">
              <a:buNone/>
            </a:pPr>
            <a:endParaRPr lang="en-GB" altLang="en-US" sz="2000" dirty="0" smtClean="0"/>
          </a:p>
          <a:p>
            <a:pPr eaLnBrk="1" hangingPunct="1"/>
            <a:endParaRPr lang="en-GB" altLang="en-US" sz="2000" dirty="0" smtClean="0"/>
          </a:p>
          <a:p>
            <a:pPr algn="just" eaLnBrk="1" hangingPunct="1"/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For a change </a:t>
            </a:r>
            <a:r>
              <a:rPr lang="en-GB" alt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</a:t>
            </a: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 in mechanical and electrical power, the above equation using per unit system becomes,</a:t>
            </a:r>
          </a:p>
          <a:p>
            <a:pPr eaLnBrk="1" hangingPunct="1"/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Taking   Laplace   transform,   we    get</a:t>
            </a:r>
          </a:p>
          <a:p>
            <a:pPr eaLnBrk="1" hangingPunct="1">
              <a:buFont typeface="Wingdings" pitchFamily="2" charset="2"/>
              <a:buNone/>
            </a:pPr>
            <a:endParaRPr lang="en-GB" altLang="en-US" sz="2000" dirty="0" smtClean="0"/>
          </a:p>
          <a:p>
            <a:pPr eaLnBrk="1" hangingPunct="1"/>
            <a:endParaRPr lang="en-GB" altLang="en-US" sz="2000" dirty="0" smtClean="0"/>
          </a:p>
          <a:p>
            <a:pPr eaLnBrk="1" hangingPunct="1">
              <a:buFont typeface="Wingdings" pitchFamily="2" charset="2"/>
              <a:buNone/>
            </a:pPr>
            <a:endParaRPr lang="en-GB" altLang="en-US" sz="2000" dirty="0" smtClean="0"/>
          </a:p>
          <a:p>
            <a:pPr eaLnBrk="1" hangingPunct="1">
              <a:buFont typeface="Wingdings" pitchFamily="2" charset="2"/>
              <a:buNone/>
            </a:pPr>
            <a:r>
              <a:rPr lang="en-GB" altLang="en-US" sz="2000" dirty="0" smtClean="0"/>
              <a:t>                                                                                                                       eqn.(20)</a:t>
            </a:r>
          </a:p>
          <a:p>
            <a:pPr eaLnBrk="1" hangingPunct="1">
              <a:buFont typeface="Wingdings" pitchFamily="2" charset="2"/>
              <a:buNone/>
            </a:pPr>
            <a:endParaRPr lang="en-GB" altLang="en-US" sz="2000" dirty="0" smtClean="0"/>
          </a:p>
        </p:txBody>
      </p:sp>
      <p:pic>
        <p:nvPicPr>
          <p:cNvPr id="19461" name="Picture 5" descr="image02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005" y="1346072"/>
            <a:ext cx="2641451" cy="627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2" name="Picture 6" descr="image03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542" y="1973179"/>
            <a:ext cx="2799914" cy="710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9463" name="Object 8"/>
          <p:cNvGraphicFramePr>
            <a:graphicFrameLocks noChangeAspect="1"/>
          </p:cNvGraphicFramePr>
          <p:nvPr/>
        </p:nvGraphicFramePr>
        <p:xfrm>
          <a:off x="5486400" y="3321050"/>
          <a:ext cx="12192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6" name="Equation" r:id="rId6" imgW="391303" imgH="739129" progId="Equation.3">
                  <p:embed/>
                </p:oleObj>
              </mc:Choice>
              <mc:Fallback>
                <p:oleObj name="Equation" r:id="rId6" imgW="391303" imgH="73912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86400" y="3321050"/>
                        <a:ext cx="1219200" cy="215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64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63902802"/>
              </p:ext>
            </p:extLst>
          </p:nvPr>
        </p:nvGraphicFramePr>
        <p:xfrm>
          <a:off x="7119353" y="4602841"/>
          <a:ext cx="2286000" cy="52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7" name="Equation" r:id="rId8" imgW="1295400" imgH="393700" progId="Equation.3">
                  <p:embed/>
                </p:oleObj>
              </mc:Choice>
              <mc:Fallback>
                <p:oleObj name="Equation" r:id="rId8" imgW="1295400" imgH="3937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19353" y="4602841"/>
                        <a:ext cx="2286000" cy="520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65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26720111"/>
              </p:ext>
            </p:extLst>
          </p:nvPr>
        </p:nvGraphicFramePr>
        <p:xfrm>
          <a:off x="7038809" y="5227721"/>
          <a:ext cx="3268133" cy="571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8" name="Equation" r:id="rId10" imgW="1930400" imgH="393700" progId="Equation.3">
                  <p:embed/>
                </p:oleObj>
              </mc:Choice>
              <mc:Fallback>
                <p:oleObj name="Equation" r:id="rId10" imgW="1930400" imgH="3937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38809" y="5227721"/>
                        <a:ext cx="3268133" cy="571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9466" name="Picture 12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0196" y="3398185"/>
            <a:ext cx="4388546" cy="1204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23" name="Picture 51" descr="https://www.eeeguide.com/wp-content/uploads/2015/10/Introduction-to-Electrical-Machines.jpg"/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-1" b="16790"/>
          <a:stretch/>
        </p:blipFill>
        <p:spPr bwMode="auto">
          <a:xfrm>
            <a:off x="318000" y="4106937"/>
            <a:ext cx="5601537" cy="1692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901366" y="5930621"/>
            <a:ext cx="685271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Figure 6. Turbine-generator block diagram.</a:t>
            </a:r>
          </a:p>
          <a:p>
            <a:r>
              <a:rPr lang="en-US" sz="1200" dirty="0" smtClean="0">
                <a:latin typeface="Arial" pitchFamily="34" charset="0"/>
                <a:cs typeface="Arial" pitchFamily="34" charset="0"/>
              </a:rPr>
              <a:t>url: </a:t>
            </a:r>
            <a:r>
              <a:rPr lang="en-US" sz="1200" dirty="0" smtClean="0">
                <a:latin typeface="Arial" pitchFamily="34" charset="0"/>
                <a:cs typeface="Arial" pitchFamily="34" charset="0"/>
                <a:hlinkClick r:id="rId14"/>
              </a:rPr>
              <a:t>https</a:t>
            </a:r>
            <a:r>
              <a:rPr lang="en-US" sz="1200" dirty="0">
                <a:latin typeface="Arial" pitchFamily="34" charset="0"/>
                <a:cs typeface="Arial" pitchFamily="34" charset="0"/>
                <a:hlinkClick r:id="rId14"/>
              </a:rPr>
              <a:t>://</a:t>
            </a:r>
            <a:r>
              <a:rPr lang="en-US" sz="1200" dirty="0" smtClean="0">
                <a:latin typeface="Arial" pitchFamily="34" charset="0"/>
                <a:cs typeface="Arial" pitchFamily="34" charset="0"/>
                <a:hlinkClick r:id="rId14"/>
              </a:rPr>
              <a:t>www.eeeguide.com/wp-content/uploads/2015/10/Introduction-to-Electrical-Machines.jpg</a:t>
            </a:r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endParaRPr lang="en-US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2564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511175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3000" b="1" dirty="0" smtClean="0">
                <a:latin typeface="Arial" pitchFamily="34" charset="0"/>
                <a:cs typeface="Arial" pitchFamily="34" charset="0"/>
              </a:rPr>
              <a:t>6.  Load Model</a:t>
            </a:r>
            <a:endParaRPr lang="en-GB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483" name="Content Placeholder 2"/>
          <p:cNvSpPr>
            <a:spLocks noGrp="1"/>
          </p:cNvSpPr>
          <p:nvPr>
            <p:ph sz="quarter" idx="1"/>
          </p:nvPr>
        </p:nvSpPr>
        <p:spPr>
          <a:xfrm>
            <a:off x="144379" y="673768"/>
            <a:ext cx="11815010" cy="6184232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altLang="en-US" sz="1900" dirty="0">
                <a:latin typeface="Arial" pitchFamily="34" charset="0"/>
                <a:cs typeface="Arial" pitchFamily="34" charset="0"/>
              </a:rPr>
              <a:t>Power system loads are typically a combination of various electrical equipment, Electrical power for resistive loads, such heating and lighting loads, is frequency independent. </a:t>
            </a:r>
            <a:endParaRPr lang="en-US" altLang="en-US" sz="19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en-US" sz="1900" dirty="0" smtClean="0">
                <a:latin typeface="Arial" pitchFamily="34" charset="0"/>
                <a:cs typeface="Arial" pitchFamily="34" charset="0"/>
              </a:rPr>
              <a:t>When </a:t>
            </a:r>
            <a:r>
              <a:rPr lang="en-US" altLang="en-US" sz="1900" dirty="0">
                <a:latin typeface="Arial" pitchFamily="34" charset="0"/>
                <a:cs typeface="Arial" pitchFamily="34" charset="0"/>
              </a:rPr>
              <a:t>motor loads, like fans and pumps, are involved, variations in motor speed cause the electrical power to fluctuate with frequency. </a:t>
            </a:r>
            <a:endParaRPr lang="en-US" altLang="en-US" sz="19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en-US" sz="1900" dirty="0" smtClean="0">
                <a:latin typeface="Arial" pitchFamily="34" charset="0"/>
                <a:cs typeface="Arial" pitchFamily="34" charset="0"/>
              </a:rPr>
              <a:t>A </a:t>
            </a:r>
            <a:r>
              <a:rPr lang="en-US" altLang="en-US" sz="1900" dirty="0">
                <a:latin typeface="Arial" pitchFamily="34" charset="0"/>
                <a:cs typeface="Arial" pitchFamily="34" charset="0"/>
              </a:rPr>
              <a:t>composite load's total frequency-dependent properties can be stated as </a:t>
            </a:r>
            <a:endParaRPr lang="en-US" altLang="en-US" sz="19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 eqn.(21)</a:t>
            </a:r>
          </a:p>
          <a:p>
            <a:pPr algn="just">
              <a:lnSpc>
                <a:spcPct val="15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Where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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P</a:t>
            </a:r>
            <a:r>
              <a:rPr lang="en-US" altLang="en-US" sz="2000" baseline="-25000" dirty="0" smtClean="0">
                <a:latin typeface="Arial" pitchFamily="34" charset="0"/>
                <a:cs typeface="Arial" pitchFamily="34" charset="0"/>
              </a:rPr>
              <a:t>L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 is the non-frequency-sensitive load change,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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f  is the frequency-sensitive load change, and D is expressed as percent change in load divided by percent  change in frequency.</a:t>
            </a:r>
          </a:p>
          <a:p>
            <a:pPr algn="just">
              <a:lnSpc>
                <a:spcPct val="15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 Substituting the above equation to the previous model (generator model), we get the following block diagram</a:t>
            </a:r>
          </a:p>
          <a:p>
            <a:pPr algn="just" eaLnBrk="1" hangingPunct="1">
              <a:lnSpc>
                <a:spcPct val="140000"/>
              </a:lnSpc>
            </a:pPr>
            <a:endParaRPr lang="en-US" altLang="en-US" sz="1900" dirty="0" smtClean="0">
              <a:latin typeface="Arial" charset="0"/>
              <a:cs typeface="Arial" charset="0"/>
            </a:endParaRPr>
          </a:p>
          <a:p>
            <a:pPr algn="just" eaLnBrk="1" hangingPunct="1">
              <a:lnSpc>
                <a:spcPct val="140000"/>
              </a:lnSpc>
            </a:pPr>
            <a:endParaRPr lang="en-GB" altLang="en-US" sz="1900" dirty="0" smtClean="0"/>
          </a:p>
          <a:p>
            <a:pPr algn="just" eaLnBrk="1" hangingPunct="1">
              <a:lnSpc>
                <a:spcPct val="140000"/>
              </a:lnSpc>
            </a:pPr>
            <a:endParaRPr lang="en-GB" altLang="en-US" sz="1900" dirty="0" smtClean="0"/>
          </a:p>
          <a:p>
            <a:pPr algn="just" eaLnBrk="1" hangingPunct="1">
              <a:lnSpc>
                <a:spcPct val="90000"/>
              </a:lnSpc>
            </a:pPr>
            <a:endParaRPr lang="en-GB" altLang="en-US" sz="2200" dirty="0" smtClean="0"/>
          </a:p>
        </p:txBody>
      </p:sp>
      <p:graphicFrame>
        <p:nvGraphicFramePr>
          <p:cNvPr id="202755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58102505"/>
              </p:ext>
            </p:extLst>
          </p:nvPr>
        </p:nvGraphicFramePr>
        <p:xfrm>
          <a:off x="2056732" y="3126792"/>
          <a:ext cx="3136900" cy="498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7" name="Equation" r:id="rId4" imgW="1079500" imgH="228600" progId="Equation.3">
                  <p:embed/>
                </p:oleObj>
              </mc:Choice>
              <mc:Fallback>
                <p:oleObj name="Equation" r:id="rId4" imgW="107950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56732" y="3126792"/>
                        <a:ext cx="3136900" cy="498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448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2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ubtitle 2"/>
          <p:cNvSpPr>
            <a:spLocks noGrp="1"/>
          </p:cNvSpPr>
          <p:nvPr>
            <p:ph type="subTitle" idx="1"/>
          </p:nvPr>
        </p:nvSpPr>
        <p:spPr>
          <a:xfrm>
            <a:off x="448408" y="3050932"/>
            <a:ext cx="11500337" cy="773601"/>
          </a:xfrm>
        </p:spPr>
        <p:txBody>
          <a:bodyPr>
            <a:noAutofit/>
          </a:bodyPr>
          <a:lstStyle/>
          <a:p>
            <a:pPr marL="342900" indent="-342900" algn="just" eaLnBrk="1" hangingPunct="1">
              <a:lnSpc>
                <a:spcPct val="150000"/>
              </a:lnSpc>
              <a:buFont typeface="Arial" pitchFamily="34" charset="0"/>
              <a:buChar char="•"/>
            </a:pPr>
            <a:r>
              <a:rPr lang="en-GB" altLang="en-US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Using transfer function of closed loop can be G(s)/1 + G(s) H(s), the above model can be further simplified as follows [taking G(s) = 1/2Hs and H(s) = D]</a:t>
            </a:r>
          </a:p>
        </p:txBody>
      </p:sp>
      <p:pic>
        <p:nvPicPr>
          <p:cNvPr id="2150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8884" y="4264148"/>
            <a:ext cx="6320570" cy="16441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8" name="Picture 2" descr="https://www.researchgate.net/publication/275351560/figure/fig2/AS:650470800510986@1532095732402/a-The-block-diagram-representation-of-the-generator-and-load-Eliminating-the-simpl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5299" y="708388"/>
            <a:ext cx="4390048" cy="2224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090246" y="2625502"/>
            <a:ext cx="9148658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Figure 7. Load model block diagram.</a:t>
            </a:r>
          </a:p>
          <a:p>
            <a:r>
              <a:rPr lang="en-US" sz="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800" dirty="0">
                <a:latin typeface="Arial" pitchFamily="34" charset="0"/>
                <a:cs typeface="Arial" pitchFamily="34" charset="0"/>
                <a:hlinkClick r:id="rId5"/>
              </a:rPr>
              <a:t>https://</a:t>
            </a:r>
            <a:r>
              <a:rPr lang="en-US" sz="800" dirty="0" smtClean="0">
                <a:latin typeface="Arial" pitchFamily="34" charset="0"/>
                <a:cs typeface="Arial" pitchFamily="34" charset="0"/>
                <a:hlinkClick r:id="rId5"/>
              </a:rPr>
              <a:t>www.researchgate.net/publication/275351560/figure/fig2/AS:650470800510986@1532095732402/a-The-block-diagram-representation-of-the-generator-and-load-Eliminating-the-simple.png</a:t>
            </a:r>
            <a:endParaRPr lang="en-US" sz="800" dirty="0" smtClean="0">
              <a:latin typeface="Arial" pitchFamily="34" charset="0"/>
              <a:cs typeface="Arial" pitchFamily="34" charset="0"/>
            </a:endParaRPr>
          </a:p>
          <a:p>
            <a:endParaRPr lang="en-US" sz="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609600" y="274639"/>
            <a:ext cx="10972800" cy="5111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en-GB" sz="3000" b="1" dirty="0" smtClean="0">
                <a:latin typeface="Arial" pitchFamily="34" charset="0"/>
                <a:cs typeface="Arial" pitchFamily="34" charset="0"/>
              </a:rPr>
              <a:t> Load Model                                                     Cont.…..</a:t>
            </a:r>
            <a:endParaRPr lang="en-GB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4357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2964" y="123266"/>
            <a:ext cx="10587184" cy="715530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Summary 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8536" y="678730"/>
            <a:ext cx="11764652" cy="5999161"/>
          </a:xfrm>
        </p:spPr>
        <p:txBody>
          <a:bodyPr>
            <a:noAutofit/>
          </a:bodyPr>
          <a:lstStyle/>
          <a:p>
            <a:pPr algn="just">
              <a:lnSpc>
                <a:spcPct val="20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brief overview power systems modeling like the speed governor, turbine, generator and load is modeled in this lecture. </a:t>
            </a:r>
          </a:p>
          <a:p>
            <a:pPr algn="just">
              <a:lnSpc>
                <a:spcPct val="20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It is observed that speed governor system takes paramount in controlling the generator frequency, which needs to modeled properly. </a:t>
            </a:r>
          </a:p>
          <a:p>
            <a:pPr algn="just">
              <a:lnSpc>
                <a:spcPct val="20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other fundamental components are modeling the turbine, generator and load(frequency independent and frequency dependent loads) also takes special attention in system frequency control, </a:t>
            </a:r>
          </a:p>
          <a:p>
            <a:pPr algn="just">
              <a:lnSpc>
                <a:spcPct val="20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besides this, the relationship between load variation and generation rescheduling to maintain acceptable system frequency is also discussed in detail</a:t>
            </a:r>
          </a:p>
          <a:p>
            <a:pPr algn="just">
              <a:lnSpc>
                <a:spcPct val="20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behavior of frequencies and Voltage control is also discussed well.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269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5864" y="365126"/>
            <a:ext cx="10627938" cy="511568"/>
          </a:xfrm>
        </p:spPr>
        <p:txBody>
          <a:bodyPr>
            <a:normAutofit/>
          </a:bodyPr>
          <a:lstStyle/>
          <a:p>
            <a:pPr algn="ctr"/>
            <a:r>
              <a:rPr lang="en-US" sz="3000" dirty="0" smtClean="0">
                <a:latin typeface="Arial" pitchFamily="34" charset="0"/>
                <a:cs typeface="Arial" pitchFamily="34" charset="0"/>
              </a:rPr>
              <a:t>References 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7055" y="738554"/>
            <a:ext cx="11939954" cy="5424854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[1]. E.,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İlyas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 ‘’Governors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for hydro-turbine speed control in power generation: a SIMO robust design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approach’’.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Elsevier: Energy Conversion and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Management. </a:t>
            </a:r>
            <a:r>
              <a:rPr lang="fr-FR" sz="2000" dirty="0" smtClean="0">
                <a:latin typeface="Arial" pitchFamily="34" charset="0"/>
                <a:cs typeface="Arial" pitchFamily="34" charset="0"/>
              </a:rPr>
              <a:t>V.45(13–14), 2004</a:t>
            </a:r>
            <a:r>
              <a:rPr lang="fr-FR" sz="2000" dirty="0">
                <a:latin typeface="Arial" pitchFamily="34" charset="0"/>
                <a:cs typeface="Arial" pitchFamily="34" charset="0"/>
              </a:rPr>
              <a:t>, Pp:2207-2221. https://</a:t>
            </a:r>
            <a:r>
              <a:rPr lang="fr-FR" sz="2000" dirty="0" smtClean="0">
                <a:latin typeface="Arial" pitchFamily="34" charset="0"/>
                <a:cs typeface="Arial" pitchFamily="34" charset="0"/>
              </a:rPr>
              <a:t>doi.org/10.1016/j.enconman.2003.11.008.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[2].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B.,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Tomislav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;  H.,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Ninoslav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and K., Igor. ‘’A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new perspective on frequency control in conventional and future interconnected power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systems’’.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Elsevier: International Journal of Electrical Power &amp; Energy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Systems.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V.156(2024), 109731. </a:t>
            </a:r>
            <a:r>
              <a:rPr lang="en-US" sz="2000" dirty="0">
                <a:latin typeface="Arial" pitchFamily="34" charset="0"/>
                <a:cs typeface="Arial" pitchFamily="34" charset="0"/>
                <a:hlinkClick r:id="rId2"/>
              </a:rPr>
              <a:t>https://</a:t>
            </a:r>
            <a:r>
              <a:rPr lang="en-US" sz="2000" dirty="0" smtClean="0">
                <a:latin typeface="Arial" pitchFamily="34" charset="0"/>
                <a:cs typeface="Arial" pitchFamily="34" charset="0"/>
                <a:hlinkClick r:id="rId2"/>
              </a:rPr>
              <a:t>doi.org/10.1016/j.ijepes.2023.109731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3]. Z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., Han;, Z.,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Zhu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, and X.,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Tian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 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"Custom Modeling of Generalized Speed Governor Applied to Long-Term Power System Dynamic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Simulation" . 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Second International Conference on Computer and Electrical Engineering, Dubai, United Arab Emirates, 2009, pp. 398-402,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doi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 10.1109/ICCEE.2009.73.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sz="2000" dirty="0" smtClean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2000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2000" dirty="0" smtClean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2000" dirty="0" smtClean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</a:t>
            </a:r>
            <a:r>
              <a:rPr lang="en-US" dirty="0" err="1" smtClean="0"/>
              <a:t>Dr.Teshome</a:t>
            </a:r>
            <a:r>
              <a:rPr lang="en-US" dirty="0" smtClean="0"/>
              <a:t> Goa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2020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40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5080001" y="2743202"/>
            <a:ext cx="21900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Thank you !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5801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6259</TotalTime>
  <Words>3224</Words>
  <Application>Microsoft Office PowerPoint</Application>
  <PresentationFormat>Custom</PresentationFormat>
  <Paragraphs>358</Paragraphs>
  <Slides>40</Slides>
  <Notes>15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2" baseType="lpstr">
      <vt:lpstr>Office 테마</vt:lpstr>
      <vt:lpstr>Equation</vt:lpstr>
      <vt:lpstr>Power Systems Operation and Control</vt:lpstr>
      <vt:lpstr>Content </vt:lpstr>
      <vt:lpstr>1. Introduction </vt:lpstr>
      <vt:lpstr>Introduction                                              Cont.…</vt:lpstr>
      <vt:lpstr>Introduction                                              Cont.…</vt:lpstr>
      <vt:lpstr>Introduction                                              Cont.…</vt:lpstr>
      <vt:lpstr>Introduction                                              Cont.…</vt:lpstr>
      <vt:lpstr>Introduction                                              Cont.…</vt:lpstr>
      <vt:lpstr>Introduction                                              Cont.…</vt:lpstr>
      <vt:lpstr>Introduction                                              Cont.…</vt:lpstr>
      <vt:lpstr>Introduction                                              Cont.…</vt:lpstr>
      <vt:lpstr>Introduction                                              Cont.…</vt:lpstr>
      <vt:lpstr>PowerPoint Presentation</vt:lpstr>
      <vt:lpstr>2.Basics of LFC and AVAR Control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4. Turbine model</vt:lpstr>
      <vt:lpstr>PowerPoint Presentation</vt:lpstr>
      <vt:lpstr>5. Generator Model</vt:lpstr>
      <vt:lpstr>6.  Load Model</vt:lpstr>
      <vt:lpstr>PowerPoint Presentation</vt:lpstr>
      <vt:lpstr>Summary </vt:lpstr>
      <vt:lpstr>References 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HP</cp:lastModifiedBy>
  <cp:revision>437</cp:revision>
  <dcterms:created xsi:type="dcterms:W3CDTF">2021-04-29T04:21:21Z</dcterms:created>
  <dcterms:modified xsi:type="dcterms:W3CDTF">2024-10-29T15:11:02Z</dcterms:modified>
</cp:coreProperties>
</file>