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handoutMasterIdLst>
    <p:handoutMasterId r:id="rId37"/>
  </p:handoutMasterIdLst>
  <p:sldIdLst>
    <p:sldId id="282" r:id="rId2"/>
    <p:sldId id="363" r:id="rId3"/>
    <p:sldId id="646" r:id="rId4"/>
    <p:sldId id="681" r:id="rId5"/>
    <p:sldId id="743" r:id="rId6"/>
    <p:sldId id="715" r:id="rId7"/>
    <p:sldId id="728" r:id="rId8"/>
    <p:sldId id="717" r:id="rId9"/>
    <p:sldId id="732" r:id="rId10"/>
    <p:sldId id="733" r:id="rId11"/>
    <p:sldId id="718" r:id="rId12"/>
    <p:sldId id="730" r:id="rId13"/>
    <p:sldId id="734" r:id="rId14"/>
    <p:sldId id="719" r:id="rId15"/>
    <p:sldId id="720" r:id="rId16"/>
    <p:sldId id="735" r:id="rId17"/>
    <p:sldId id="721" r:id="rId18"/>
    <p:sldId id="722" r:id="rId19"/>
    <p:sldId id="737" r:id="rId20"/>
    <p:sldId id="736" r:id="rId21"/>
    <p:sldId id="723" r:id="rId22"/>
    <p:sldId id="724" r:id="rId23"/>
    <p:sldId id="738" r:id="rId24"/>
    <p:sldId id="725" r:id="rId25"/>
    <p:sldId id="739" r:id="rId26"/>
    <p:sldId id="740" r:id="rId27"/>
    <p:sldId id="726" r:id="rId28"/>
    <p:sldId id="731" r:id="rId29"/>
    <p:sldId id="741" r:id="rId30"/>
    <p:sldId id="742" r:id="rId31"/>
    <p:sldId id="727" r:id="rId32"/>
    <p:sldId id="443" r:id="rId33"/>
    <p:sldId id="442" r:id="rId34"/>
    <p:sldId id="317" r:id="rId3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9455F"/>
    <a:srgbClr val="E7ECF1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378" autoAdjust="0"/>
  </p:normalViewPr>
  <p:slideViewPr>
    <p:cSldViewPr snapToGrid="0">
      <p:cViewPr>
        <p:scale>
          <a:sx n="92" d="100"/>
          <a:sy n="92" d="100"/>
        </p:scale>
        <p:origin x="-1207" y="-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686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4" Type="http://schemas.openxmlformats.org/officeDocument/2006/relationships/image" Target="../media/image1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image" Target="../media/image37.wmf"/><Relationship Id="rId1" Type="http://schemas.openxmlformats.org/officeDocument/2006/relationships/image" Target="../media/image36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2024-10-30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10/30/2024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921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6147F78B-C317-4EF7-9291-6141F3EA1251}" type="slidenum">
              <a:rPr lang="en-GB" altLang="en-US">
                <a:latin typeface="Calibri" pitchFamily="34" charset="0"/>
              </a:rPr>
              <a:pPr/>
              <a:t>4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64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065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CE8F4904-F67C-43FD-A6C3-5BB249307957}" type="slidenum">
              <a:rPr lang="en-GB" altLang="en-US">
                <a:latin typeface="Calibri" pitchFamily="34" charset="0"/>
              </a:rPr>
              <a:pPr/>
              <a:t>6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85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085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04049192-0609-44A6-8399-B699220A6BAD}" type="slidenum">
              <a:rPr lang="en-GB" altLang="en-US">
                <a:latin typeface="Calibri" pitchFamily="34" charset="0"/>
              </a:rPr>
              <a:pPr/>
              <a:t>8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75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075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B4D47107-1A1D-4BEC-9079-B25378B9B9B8}" type="slidenum">
              <a:rPr lang="en-GB" altLang="en-US">
                <a:latin typeface="Calibri" pitchFamily="34" charset="0"/>
              </a:rPr>
              <a:pPr/>
              <a:t>9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095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97171B16-BD4F-4865-B4C9-C3CAB3046039}" type="slidenum">
              <a:rPr lang="en-GB" altLang="en-US">
                <a:latin typeface="Calibri" pitchFamily="34" charset="0"/>
              </a:rPr>
              <a:pPr/>
              <a:t>11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05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105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D47AA416-53E9-405F-BFE5-B9EEF2C3E266}" type="slidenum">
              <a:rPr lang="en-GB" altLang="en-US">
                <a:latin typeface="Calibri" pitchFamily="34" charset="0"/>
              </a:rPr>
              <a:pPr/>
              <a:t>14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16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116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23DF0B9-CE4D-4A5B-8F6C-A88830143A1C}" type="slidenum">
              <a:rPr lang="en-GB" altLang="en-US">
                <a:latin typeface="Calibri" pitchFamily="34" charset="0"/>
              </a:rPr>
              <a:pPr/>
              <a:t>15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8B03AF08-FA24-4FA9-9F45-C2F9DB461F66}" type="slidenum">
              <a:rPr lang="en-GB" altLang="en-US">
                <a:latin typeface="Calibri" pitchFamily="34" charset="0"/>
              </a:rPr>
              <a:pPr/>
              <a:t>17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36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136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33370A85-DC21-42F6-A74C-72CF34BBCB48}" type="slidenum">
              <a:rPr lang="en-GB" altLang="en-US">
                <a:latin typeface="Calibri" pitchFamily="34" charset="0"/>
              </a:rPr>
              <a:pPr/>
              <a:t>18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36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136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3AEC9422-4DD6-4312-8074-8330445F3D09}" type="slidenum">
              <a:rPr lang="en-GB" altLang="en-US">
                <a:latin typeface="Calibri" pitchFamily="34" charset="0"/>
              </a:rPr>
              <a:pPr/>
              <a:t>20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46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146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FD2EAF11-F9E0-4F30-B3BD-391BF94A8CDC}" type="slidenum">
              <a:rPr lang="en-GB" altLang="en-US">
                <a:latin typeface="Calibri" pitchFamily="34" charset="0"/>
              </a:rPr>
              <a:pPr/>
              <a:t>21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3560EBD2-C242-4F5F-B76E-009CDF31844E}" type="slidenum">
              <a:rPr lang="en-GB" altLang="en-US">
                <a:latin typeface="Calibri" pitchFamily="34" charset="0"/>
              </a:rPr>
              <a:pPr/>
              <a:t>22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67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smtClean="0"/>
          </a:p>
        </p:txBody>
      </p:sp>
      <p:sp>
        <p:nvSpPr>
          <p:cNvPr id="1167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DCDA489-22DC-4DA1-A95F-01D66D509FE3}" type="slidenum">
              <a:rPr lang="en-GB" altLang="en-US">
                <a:latin typeface="Calibri" pitchFamily="34" charset="0"/>
              </a:rPr>
              <a:pPr/>
              <a:t>24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67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smtClean="0"/>
          </a:p>
        </p:txBody>
      </p:sp>
      <p:sp>
        <p:nvSpPr>
          <p:cNvPr id="1167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DCDA489-22DC-4DA1-A95F-01D66D509FE3}" type="slidenum">
              <a:rPr lang="en-GB" altLang="en-US">
                <a:latin typeface="Calibri" pitchFamily="34" charset="0"/>
              </a:rPr>
              <a:pPr/>
              <a:t>25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77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smtClean="0"/>
          </a:p>
        </p:txBody>
      </p:sp>
      <p:sp>
        <p:nvSpPr>
          <p:cNvPr id="1177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FCA53F2-966C-400E-992B-411655BEE91E}" type="slidenum">
              <a:rPr lang="en-GB" altLang="en-US">
                <a:latin typeface="Calibri" pitchFamily="34" charset="0"/>
              </a:rPr>
              <a:pPr/>
              <a:t>27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87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smtClean="0"/>
          </a:p>
        </p:txBody>
      </p:sp>
      <p:sp>
        <p:nvSpPr>
          <p:cNvPr id="1187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E7241E85-9B81-4BE5-A9E0-0749CF37B1B1}" type="slidenum">
              <a:rPr lang="en-GB" altLang="en-US">
                <a:latin typeface="Calibri" pitchFamily="34" charset="0"/>
              </a:rPr>
              <a:pPr/>
              <a:t>31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xmlns="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xmlns="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xmlns="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xmlns="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xmlns="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xmlns="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xmlns="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xmlns="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xmlns="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xmlns="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xmlns="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xmlns="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xmlns="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xmlns="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xmlns="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xmlns="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xmlns="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xmlns="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xmlns="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xmlns="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xmlns="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xmlns="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xmlns="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xmlns="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xmlns="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xmlns="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xmlns="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xmlns="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C247C-3C77-491F-868E-DE3BDD592B8E}" type="datetime1">
              <a:rPr lang="en-US" smtClean="0"/>
              <a:t>10/30/2024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66BF0-B235-4AC7-AFDC-3215C1B790B5}" type="datetime1">
              <a:rPr lang="en-US" smtClean="0"/>
              <a:t>10/30/2024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9C080-F895-4411-B1C9-00E7BA3B5841}" type="datetime1">
              <a:rPr lang="en-US" smtClean="0"/>
              <a:t>10/30/2024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259D51-DC98-42BF-9730-587A5D411533}" type="datetime1">
              <a:rPr lang="en-US" altLang="ko-KR" smtClean="0"/>
              <a:t>10/30/2024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Dr.Teshome Goa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1.bin"/><Relationship Id="rId4" Type="http://schemas.openxmlformats.org/officeDocument/2006/relationships/hyperlink" Target="https://skreynolds.github.io/assets/single_area_p_control_model.png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14.wmf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11" Type="http://schemas.openxmlformats.org/officeDocument/2006/relationships/image" Target="../media/image16.wmf"/><Relationship Id="rId5" Type="http://schemas.openxmlformats.org/officeDocument/2006/relationships/image" Target="../media/image13.wmf"/><Relationship Id="rId10" Type="http://schemas.openxmlformats.org/officeDocument/2006/relationships/oleObject" Target="../embeddings/oleObject5.bin"/><Relationship Id="rId4" Type="http://schemas.openxmlformats.org/officeDocument/2006/relationships/oleObject" Target="../embeddings/oleObject2.bin"/><Relationship Id="rId9" Type="http://schemas.openxmlformats.org/officeDocument/2006/relationships/image" Target="../media/image15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18.wmf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17.wmf"/><Relationship Id="rId4" Type="http://schemas.openxmlformats.org/officeDocument/2006/relationships/oleObject" Target="../embeddings/oleObject6.bin"/><Relationship Id="rId9" Type="http://schemas.openxmlformats.org/officeDocument/2006/relationships/image" Target="../media/image19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oleObject" Target="../embeddings/oleObject9.bin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20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6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28.wmf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5.bin"/><Relationship Id="rId5" Type="http://schemas.openxmlformats.org/officeDocument/2006/relationships/image" Target="../media/image27.wmf"/><Relationship Id="rId4" Type="http://schemas.openxmlformats.org/officeDocument/2006/relationships/oleObject" Target="../embeddings/oleObject14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30.wmf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7.bin"/><Relationship Id="rId5" Type="http://schemas.openxmlformats.org/officeDocument/2006/relationships/image" Target="../media/image29.wmf"/><Relationship Id="rId4" Type="http://schemas.openxmlformats.org/officeDocument/2006/relationships/oleObject" Target="../embeddings/oleObject16.bin"/><Relationship Id="rId9" Type="http://schemas.openxmlformats.org/officeDocument/2006/relationships/image" Target="../media/image31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slideplayer.com/slide/10874514/39/images/26/Figure:+Effect+of+speed+changer+setting+on+the+frequency+stability+of+the+system.jpg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ublication/224651818/figure/fig1/AS:669033770790917@1536521489876/Block-diagram-of-a-single-area-load-frequency-control.png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35.wmf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20.bin"/><Relationship Id="rId5" Type="http://schemas.openxmlformats.org/officeDocument/2006/relationships/image" Target="../media/image34.wmf"/><Relationship Id="rId4" Type="http://schemas.openxmlformats.org/officeDocument/2006/relationships/oleObject" Target="../embeddings/oleObject19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37.wmf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22.bin"/><Relationship Id="rId5" Type="http://schemas.openxmlformats.org/officeDocument/2006/relationships/image" Target="../media/image36.wmf"/><Relationship Id="rId4" Type="http://schemas.openxmlformats.org/officeDocument/2006/relationships/oleObject" Target="../embeddings/oleObject21.bin"/><Relationship Id="rId9" Type="http://schemas.openxmlformats.org/officeDocument/2006/relationships/image" Target="../media/image38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ai2-s2-public.s3.amazonaws.com/figures/2017-08-08/d1cc751540adf680dca379c82503d9e522ae587b/12-Figure3-1.png" TargetMode="Externa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41.png"/><Relationship Id="rId5" Type="http://schemas.openxmlformats.org/officeDocument/2006/relationships/image" Target="../media/image40.wmf"/><Relationship Id="rId4" Type="http://schemas.openxmlformats.org/officeDocument/2006/relationships/oleObject" Target="../embeddings/oleObject24.bin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1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Power Systems Operation and Control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 lnSpcReduction="10000"/>
          </a:bodyPr>
          <a:lstStyle/>
          <a:p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10</a:t>
            </a:r>
          </a:p>
          <a:p>
            <a: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Load frequency controlling(LFC) </a:t>
            </a:r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Lecturer:</a:t>
            </a:r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Teshome Goa (Assist. Prof.)</a:t>
            </a:r>
          </a:p>
          <a:p>
            <a:endParaRPr lang="en-US" sz="32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l">
              <a:lnSpc>
                <a:spcPct val="170000"/>
              </a:lnSpc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the importance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of frequency control 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Knows the single area modeling of  frequency control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Differentiate the free governor and reference control mechanisms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Develop the composite system modeling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Presenter: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Dr.Teshome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Goa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Content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1. Introduction 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2. </a:t>
            </a:r>
            <a:r>
              <a:rPr lang="en-GB" sz="2000" b="1" dirty="0">
                <a:latin typeface="Arial" pitchFamily="34" charset="0"/>
                <a:cs typeface="Arial" pitchFamily="34" charset="0"/>
              </a:rPr>
              <a:t>Single Control </a:t>
            </a:r>
            <a:r>
              <a:rPr lang="en-GB" sz="2000" b="1" dirty="0" smtClean="0">
                <a:latin typeface="Arial" pitchFamily="34" charset="0"/>
                <a:cs typeface="Arial" pitchFamily="34" charset="0"/>
              </a:rPr>
              <a:t>Area(SCA)</a:t>
            </a: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3. Single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Area Control System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Analysis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4. COMPOSITE </a:t>
            </a:r>
            <a:r>
              <a:rPr lang="en-US" altLang="en-US" sz="2000" b="1" dirty="0">
                <a:latin typeface="Arial" pitchFamily="34" charset="0"/>
                <a:cs typeface="Arial" pitchFamily="34" charset="0"/>
              </a:rPr>
              <a:t>SYSTEM IN SINGLE CONTROL AREA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Generator model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02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9046" y="186015"/>
            <a:ext cx="10797621" cy="445581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1. Introduction 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48408"/>
            <a:ext cx="12071838" cy="6203198"/>
          </a:xfrm>
        </p:spPr>
        <p:txBody>
          <a:bodyPr>
            <a:normAutofit/>
          </a:bodyPr>
          <a:lstStyle/>
          <a:p>
            <a:pPr marL="91440"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 single-area control system is designed to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maintain the balance between generation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load within a specific area.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91440"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 single area control system (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SAC)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typically refers to a system used in power grid management to control and optimize the operation of a specific area within a larger power system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91440"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primary goal is to ensure that the system operates at its desired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frequency and power output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91440"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To analyze a single-area control system in a power system, we need to consid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er both steady-state and dynamic responses,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as well as the effects of control mechanisms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91440"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It focuses on maintaining 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balance between electricity supply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demand, ensuring reliability, and managing resources effectively.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17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751" y="357188"/>
            <a:ext cx="10972800" cy="48895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000" b="1" dirty="0" smtClean="0">
                <a:latin typeface="Arial" pitchFamily="34" charset="0"/>
                <a:cs typeface="Arial" pitchFamily="34" charset="0"/>
              </a:rPr>
              <a:t>Introduction                                              Cont.…</a:t>
            </a:r>
            <a:endParaRPr lang="en-GB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38023" y="785004"/>
            <a:ext cx="11900005" cy="585868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50000"/>
              </a:lnSpc>
              <a:spcBef>
                <a:spcPts val="0"/>
              </a:spcBef>
              <a:buNone/>
              <a:defRPr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Components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of the Control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System</a:t>
            </a:r>
          </a:p>
          <a:p>
            <a:pPr algn="just">
              <a:lnSpc>
                <a:spcPct val="250000"/>
              </a:lnSpc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Generation Control: Regulating output from power plants to meet demand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50000"/>
              </a:lnSpc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Load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Forecasting: Predicting electricity demand based on historical data and trends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50000"/>
              </a:lnSpc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Frequency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Control: Maintaining the system frequency within acceptable limits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50000"/>
              </a:lnSpc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Data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Monitoring: Continuous monitoring of system parameters to detect issues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402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7419" y="1544128"/>
            <a:ext cx="11086383" cy="4486186"/>
          </a:xfrm>
        </p:spPr>
        <p:txBody>
          <a:bodyPr/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Communication Systems: Facilitating real-time data exchange among control centers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Provides Improved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Reliability: Minimizes outages and enhances service quality.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Better for Operational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Efficiency: Optimizes resource use, reducing costs.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Adapts to changes in demand and supply conditions.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Used by utilities to manage localized power systems, such as cities or regions and Integrates renewable  energy sources to enhance sustainability.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66751" y="357188"/>
            <a:ext cx="10972800" cy="48895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000" b="1" dirty="0" smtClean="0">
                <a:latin typeface="Arial" pitchFamily="34" charset="0"/>
                <a:cs typeface="Arial" pitchFamily="34" charset="0"/>
              </a:rPr>
              <a:t>Introduction                                              Cont.…</a:t>
            </a:r>
            <a:endParaRPr lang="en-GB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4660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188914"/>
            <a:ext cx="10972800" cy="560387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000" b="1" dirty="0" smtClean="0">
                <a:latin typeface="Arial" pitchFamily="34" charset="0"/>
                <a:cs typeface="Arial" pitchFamily="34" charset="0"/>
              </a:rPr>
              <a:t>2. Single </a:t>
            </a:r>
            <a:r>
              <a:rPr lang="en-GB" sz="3000" b="1" dirty="0">
                <a:latin typeface="Arial" pitchFamily="34" charset="0"/>
                <a:cs typeface="Arial" pitchFamily="34" charset="0"/>
              </a:rPr>
              <a:t>C</a:t>
            </a:r>
            <a:r>
              <a:rPr lang="en-GB" sz="3000" b="1" dirty="0" smtClean="0">
                <a:latin typeface="Arial" pitchFamily="34" charset="0"/>
                <a:cs typeface="Arial" pitchFamily="34" charset="0"/>
              </a:rPr>
              <a:t>ontrol Area(SCA)</a:t>
            </a:r>
            <a:endParaRPr lang="en-GB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9132" y="692150"/>
            <a:ext cx="12036668" cy="5998796"/>
          </a:xfrm>
        </p:spPr>
        <p:txBody>
          <a:bodyPr>
            <a:normAutofit/>
          </a:bodyPr>
          <a:lstStyle/>
          <a:p>
            <a:pPr algn="just" eaLnBrk="1" fontAlgn="auto" hangingPunct="1">
              <a:lnSpc>
                <a:spcPct val="20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GB" sz="20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en-GB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models for speed governor, turbine-generator 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and load (frequency dependant and non-frequency dependant loads are very important and used as an input for frequency control[1].  </a:t>
            </a:r>
          </a:p>
          <a:p>
            <a:pPr algn="just" eaLnBrk="1" fontAlgn="auto" hangingPunct="1">
              <a:lnSpc>
                <a:spcPct val="20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GB" sz="2000" dirty="0" smtClean="0">
                <a:latin typeface="Arial" pitchFamily="34" charset="0"/>
                <a:cs typeface="Arial" pitchFamily="34" charset="0"/>
              </a:rPr>
              <a:t>However, in practice, a single generator </a:t>
            </a:r>
            <a:r>
              <a:rPr lang="en-GB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feeds a large area rarely 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exist and the model developed could be extended into large system. </a:t>
            </a:r>
          </a:p>
          <a:p>
            <a:pPr algn="just" eaLnBrk="1" fontAlgn="auto" hangingPunct="1">
              <a:lnSpc>
                <a:spcPct val="20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GB" sz="2000" dirty="0" smtClean="0">
                <a:latin typeface="Arial" pitchFamily="34" charset="0"/>
                <a:cs typeface="Arial" pitchFamily="34" charset="0"/>
              </a:rPr>
              <a:t>Thus, several generators are connected in </a:t>
            </a:r>
            <a:r>
              <a:rPr lang="en-GB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parallel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, which are located in different places and remote area  will supply the power needs of overall area. </a:t>
            </a:r>
          </a:p>
          <a:p>
            <a:pPr algn="just" eaLnBrk="1" fontAlgn="auto" hangingPunct="1">
              <a:lnSpc>
                <a:spcPct val="20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GB" sz="2000" dirty="0" smtClean="0">
                <a:latin typeface="Arial" pitchFamily="34" charset="0"/>
                <a:cs typeface="Arial" pitchFamily="34" charset="0"/>
              </a:rPr>
              <a:t>Normally, these </a:t>
            </a:r>
            <a:r>
              <a:rPr lang="en-GB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generators have to be synchronized 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and have  to have the same response characteristics in load demand.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310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1014" y="791307"/>
            <a:ext cx="11980986" cy="5873261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This kind of coherent operational 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called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 single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control area(SCA).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control area ,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frequency is assumed to be the same throughout in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static as well as dynamic conditions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 such a case, it is possible to define a control area, grouping all the generators in the area together and treating them as </a:t>
            </a:r>
            <a:r>
              <a:rPr lang="en-US" sz="2000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 single equivalent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generator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Thus, for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purpose of developing a suitable control strategy, a control area can be reduced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 a single speed governor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turbo-generator and load system.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Putting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together, 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carious models derived so far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is considered as a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single control area can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be conceived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 Fig.1.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71500" y="188914"/>
            <a:ext cx="10972800" cy="560387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000" b="1" dirty="0" smtClean="0">
                <a:latin typeface="Arial" pitchFamily="34" charset="0"/>
                <a:cs typeface="Arial" pitchFamily="34" charset="0"/>
              </a:rPr>
              <a:t>SCA</a:t>
            </a:r>
            <a:r>
              <a:rPr lang="en-GB" sz="3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3000" b="1" dirty="0" smtClean="0">
                <a:latin typeface="Arial" pitchFamily="34" charset="0"/>
                <a:cs typeface="Arial" pitchFamily="34" charset="0"/>
              </a:rPr>
              <a:t>                                                             Cont.…</a:t>
            </a:r>
            <a:endParaRPr lang="en-GB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8252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ubtitle 2"/>
          <p:cNvSpPr>
            <a:spLocks noGrp="1"/>
          </p:cNvSpPr>
          <p:nvPr>
            <p:ph type="subTitle" idx="1"/>
          </p:nvPr>
        </p:nvSpPr>
        <p:spPr>
          <a:xfrm>
            <a:off x="386862" y="509954"/>
            <a:ext cx="11614638" cy="6286499"/>
          </a:xfrm>
        </p:spPr>
        <p:txBody>
          <a:bodyPr>
            <a:normAutofit/>
          </a:bodyPr>
          <a:lstStyle/>
          <a:p>
            <a:pPr marL="457200" indent="-457200" algn="just" eaLnBrk="1" hangingPunct="1">
              <a:lnSpc>
                <a:spcPct val="200000"/>
              </a:lnSpc>
              <a:buFont typeface="Arial" pitchFamily="34" charset="0"/>
              <a:buChar char="•"/>
            </a:pPr>
            <a:r>
              <a:rPr lang="en-GB" altLang="en-US" sz="20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The block diagram of single area system, where the gain and time constant in each block are as described in the individual section before, is as shown below[2].</a:t>
            </a:r>
          </a:p>
          <a:p>
            <a:pPr algn="just" eaLnBrk="1" hangingPunct="1">
              <a:lnSpc>
                <a:spcPct val="200000"/>
              </a:lnSpc>
            </a:pPr>
            <a:endParaRPr lang="en-GB" alt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200000"/>
              </a:lnSpc>
            </a:pPr>
            <a:endParaRPr lang="en-GB" altLang="en-US" sz="2000" b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200000"/>
              </a:lnSpc>
            </a:pPr>
            <a:endParaRPr lang="en-GB" alt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200000"/>
              </a:lnSpc>
            </a:pPr>
            <a:r>
              <a:rPr lang="en-GB" altLang="en-US" sz="20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Figure 1. Single area control </a:t>
            </a:r>
            <a:r>
              <a:rPr lang="en-GB" alt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system. </a:t>
            </a:r>
            <a:r>
              <a:rPr lang="en-GB" altLang="en-US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hlinkClick r:id="rId4"/>
              </a:rPr>
              <a:t>Url:https</a:t>
            </a:r>
            <a:r>
              <a:rPr lang="en-GB" altLang="en-US" sz="1200" dirty="0">
                <a:solidFill>
                  <a:schemeClr val="tx1"/>
                </a:solidFill>
                <a:latin typeface="Arial" pitchFamily="34" charset="0"/>
                <a:cs typeface="Arial" pitchFamily="34" charset="0"/>
                <a:hlinkClick r:id="rId4"/>
              </a:rPr>
              <a:t>://</a:t>
            </a:r>
            <a:r>
              <a:rPr lang="en-GB" altLang="en-US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hlinkClick r:id="rId4"/>
              </a:rPr>
              <a:t>skreynolds.github.io/assets/single_area_p_control_model.png</a:t>
            </a:r>
            <a:endParaRPr lang="en-GB" altLang="en-US" sz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200000"/>
              </a:lnSpc>
            </a:pPr>
            <a:r>
              <a:rPr lang="en-GB" altLang="en-US" sz="12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</a:t>
            </a:r>
            <a:r>
              <a:rPr lang="en-GB" altLang="en-US" sz="20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eqn.(1)</a:t>
            </a:r>
          </a:p>
          <a:p>
            <a:pPr eaLnBrk="1" hangingPunct="1">
              <a:buFont typeface="Courier New" pitchFamily="49" charset="0"/>
              <a:buChar char="o"/>
            </a:pPr>
            <a:endParaRPr lang="en-GB" altLang="en-US" dirty="0" smtClean="0"/>
          </a:p>
        </p:txBody>
      </p:sp>
      <p:graphicFrame>
        <p:nvGraphicFramePr>
          <p:cNvPr id="2458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4012645"/>
              </p:ext>
            </p:extLst>
          </p:nvPr>
        </p:nvGraphicFramePr>
        <p:xfrm>
          <a:off x="1390651" y="5013326"/>
          <a:ext cx="6913033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2" name="Equation" r:id="rId5" imgW="3657600" imgH="508000" progId="Equation.3">
                  <p:embed/>
                </p:oleObj>
              </mc:Choice>
              <mc:Fallback>
                <p:oleObj name="Equation" r:id="rId5" imgW="3657600" imgH="508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90651" y="5013326"/>
                        <a:ext cx="6913033" cy="936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Left Brace 6"/>
          <p:cNvSpPr/>
          <p:nvPr/>
        </p:nvSpPr>
        <p:spPr>
          <a:xfrm rot="5400000">
            <a:off x="2975690" y="4159436"/>
            <a:ext cx="360362" cy="1727200"/>
          </a:xfrm>
          <a:prstGeom prst="leftBrace">
            <a:avLst>
              <a:gd name="adj1" fmla="val 8333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cs typeface="Arial" charset="0"/>
            </a:endParaRPr>
          </a:p>
        </p:txBody>
      </p:sp>
      <p:sp>
        <p:nvSpPr>
          <p:cNvPr id="8" name="Left Brace 7"/>
          <p:cNvSpPr/>
          <p:nvPr/>
        </p:nvSpPr>
        <p:spPr>
          <a:xfrm rot="5400000">
            <a:off x="6528028" y="2940275"/>
            <a:ext cx="360363" cy="4129617"/>
          </a:xfrm>
          <a:prstGeom prst="leftBrace">
            <a:avLst>
              <a:gd name="adj1" fmla="val 23496"/>
              <a:gd name="adj2" fmla="val 50000"/>
            </a:avLst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cs typeface="Arial" charset="0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rot="16200000" flipV="1">
            <a:off x="3497064" y="3549365"/>
            <a:ext cx="0" cy="2880783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V="1">
            <a:off x="3153755" y="4334608"/>
            <a:ext cx="1" cy="50183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rot="5400000" flipH="1" flipV="1">
            <a:off x="5710770" y="4821237"/>
            <a:ext cx="0" cy="527051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flipV="1">
            <a:off x="6706094" y="4260177"/>
            <a:ext cx="2118" cy="467519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Left Brace 39"/>
          <p:cNvSpPr/>
          <p:nvPr/>
        </p:nvSpPr>
        <p:spPr>
          <a:xfrm rot="16200000">
            <a:off x="6918549" y="3451328"/>
            <a:ext cx="360363" cy="5183717"/>
          </a:xfrm>
          <a:prstGeom prst="leftBrace">
            <a:avLst>
              <a:gd name="adj1" fmla="val 8333"/>
              <a:gd name="adj2" fmla="val 50000"/>
            </a:avLst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cs typeface="Arial" charset="0"/>
            </a:endParaRPr>
          </a:p>
        </p:txBody>
      </p:sp>
      <p:cxnSp>
        <p:nvCxnSpPr>
          <p:cNvPr id="46" name="Straight Connector 45"/>
          <p:cNvCxnSpPr/>
          <p:nvPr/>
        </p:nvCxnSpPr>
        <p:spPr>
          <a:xfrm flipV="1">
            <a:off x="7104593" y="6223368"/>
            <a:ext cx="2673922" cy="7205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rot="5400000" flipH="1" flipV="1">
            <a:off x="8878402" y="5373688"/>
            <a:ext cx="1800225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7770772" y="4476690"/>
            <a:ext cx="1919817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 flipV="1">
            <a:off x="7674057" y="4000500"/>
            <a:ext cx="0" cy="475580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itle 1"/>
          <p:cNvSpPr txBox="1">
            <a:spLocks/>
          </p:cNvSpPr>
          <p:nvPr/>
        </p:nvSpPr>
        <p:spPr>
          <a:xfrm>
            <a:off x="571500" y="188914"/>
            <a:ext cx="10972800" cy="5603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GB" sz="3000" b="1" smtClean="0">
                <a:latin typeface="Arial" pitchFamily="34" charset="0"/>
                <a:cs typeface="Arial" pitchFamily="34" charset="0"/>
              </a:rPr>
              <a:t>SCA                                                              Cont.…</a:t>
            </a:r>
            <a:endParaRPr lang="en-GB" sz="3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439" name="Picture 7" descr="https://skreynolds.github.io/assets/single_area_p_control_model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9859" y="2016977"/>
            <a:ext cx="7311002" cy="2047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185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ontent Placeholder 2"/>
          <p:cNvSpPr>
            <a:spLocks noGrp="1"/>
          </p:cNvSpPr>
          <p:nvPr>
            <p:ph sz="quarter" idx="1"/>
          </p:nvPr>
        </p:nvSpPr>
        <p:spPr>
          <a:xfrm>
            <a:off x="237392" y="756136"/>
            <a:ext cx="11711354" cy="610186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10000"/>
              </a:lnSpc>
              <a:buNone/>
            </a:pPr>
            <a:r>
              <a:rPr lang="en-GB" altLang="en-US" sz="2200" b="1" dirty="0" smtClean="0">
                <a:latin typeface="Arial" pitchFamily="34" charset="0"/>
                <a:cs typeface="Arial" pitchFamily="34" charset="0"/>
              </a:rPr>
              <a:t>In a SCA, the basic </a:t>
            </a:r>
            <a:r>
              <a:rPr lang="en-GB" altLang="en-US" sz="2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recruitments </a:t>
            </a:r>
            <a:r>
              <a:rPr lang="en-GB" altLang="en-US" sz="2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for fruitful operation </a:t>
            </a:r>
            <a:r>
              <a:rPr lang="en-GB" altLang="en-US" sz="2200" dirty="0" smtClean="0">
                <a:latin typeface="Arial" pitchFamily="34" charset="0"/>
                <a:cs typeface="Arial" pitchFamily="34" charset="0"/>
              </a:rPr>
              <a:t>of the network are :</a:t>
            </a:r>
            <a:endParaRPr lang="en-GB" altLang="en-US" sz="22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10000"/>
              </a:lnSpc>
            </a:pPr>
            <a:r>
              <a:rPr lang="en-GB" altLang="en-US" sz="2200" dirty="0" smtClean="0">
                <a:latin typeface="Arial" pitchFamily="34" charset="0"/>
                <a:cs typeface="Arial" pitchFamily="34" charset="0"/>
              </a:rPr>
              <a:t>The generation must be adequate enough to meet all the load demand and losses.</a:t>
            </a:r>
          </a:p>
          <a:p>
            <a:pPr algn="just">
              <a:lnSpc>
                <a:spcPct val="210000"/>
              </a:lnSpc>
            </a:pPr>
            <a:r>
              <a:rPr lang="en-GB" altLang="en-US" sz="2200" dirty="0" smtClean="0">
                <a:latin typeface="Arial" pitchFamily="34" charset="0"/>
                <a:cs typeface="Arial" pitchFamily="34" charset="0"/>
              </a:rPr>
              <a:t>The system frequency must be maintained with narrow and acceptable limits.</a:t>
            </a:r>
          </a:p>
          <a:p>
            <a:pPr algn="just">
              <a:lnSpc>
                <a:spcPct val="210000"/>
              </a:lnSpc>
            </a:pPr>
            <a:r>
              <a:rPr lang="en-GB" altLang="en-US" sz="2200" dirty="0" smtClean="0">
                <a:latin typeface="Arial" pitchFamily="34" charset="0"/>
                <a:cs typeface="Arial" pitchFamily="34" charset="0"/>
              </a:rPr>
              <a:t>The system voltage profile must be maintained within reasonable and acceptable limits</a:t>
            </a:r>
          </a:p>
          <a:p>
            <a:pPr algn="just">
              <a:lnSpc>
                <a:spcPct val="210000"/>
              </a:lnSpc>
            </a:pPr>
            <a:r>
              <a:rPr lang="en-GB" altLang="en-US" sz="2200" dirty="0" smtClean="0">
                <a:latin typeface="Arial" pitchFamily="34" charset="0"/>
                <a:cs typeface="Arial" pitchFamily="34" charset="0"/>
              </a:rPr>
              <a:t>In case of interconnected operation, the tie-line power flows must be maintained at the specified values.</a:t>
            </a:r>
          </a:p>
          <a:p>
            <a:pPr algn="just" eaLnBrk="1" hangingPunct="1">
              <a:lnSpc>
                <a:spcPct val="200000"/>
              </a:lnSpc>
              <a:buFont typeface="Wingdings" pitchFamily="2" charset="2"/>
              <a:buNone/>
            </a:pPr>
            <a:endParaRPr lang="en-GB" altLang="en-US" sz="1700" dirty="0" smtClean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200000"/>
              </a:lnSpc>
              <a:buFont typeface="Wingdings" pitchFamily="2" charset="2"/>
              <a:buNone/>
            </a:pPr>
            <a:endParaRPr lang="en-GB" altLang="en-US" sz="17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571500" y="188914"/>
            <a:ext cx="10972800" cy="560387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000" b="1" dirty="0" smtClean="0">
                <a:latin typeface="Arial" pitchFamily="34" charset="0"/>
                <a:cs typeface="Arial" pitchFamily="34" charset="0"/>
              </a:rPr>
              <a:t>SCA</a:t>
            </a:r>
            <a:r>
              <a:rPr lang="en-GB" sz="3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3000" b="1" dirty="0" smtClean="0">
                <a:latin typeface="Arial" pitchFamily="34" charset="0"/>
                <a:cs typeface="Arial" pitchFamily="34" charset="0"/>
              </a:rPr>
              <a:t>                                                             Cont.…</a:t>
            </a:r>
            <a:endParaRPr lang="en-GB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841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847" y="817686"/>
            <a:ext cx="11781692" cy="5750168"/>
          </a:xfrm>
        </p:spPr>
        <p:txBody>
          <a:bodyPr/>
          <a:lstStyle/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If the generation is not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adequate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enough to balance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load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demand &amp; loss,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it is imperative that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one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the following alternatives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will be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considered for keeping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system in operating condition: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lphaLcPeriod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Starting fast peaking units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lphaLcPeriod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Load shedding for unimportant loads, and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lphaLcPeriod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Generation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rescheduling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lpha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Scheduled maintenances and repairing the units 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lpha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Demand side management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71500" y="188914"/>
            <a:ext cx="10972800" cy="560387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000" b="1" dirty="0" smtClean="0">
                <a:latin typeface="Arial" pitchFamily="34" charset="0"/>
                <a:cs typeface="Arial" pitchFamily="34" charset="0"/>
              </a:rPr>
              <a:t>SCA</a:t>
            </a:r>
            <a:r>
              <a:rPr lang="en-GB" sz="3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3000" b="1" dirty="0" smtClean="0">
                <a:latin typeface="Arial" pitchFamily="34" charset="0"/>
                <a:cs typeface="Arial" pitchFamily="34" charset="0"/>
              </a:rPr>
              <a:t>                                                             Cont.…</a:t>
            </a:r>
            <a:endParaRPr lang="en-GB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950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 bwMode="auto">
          <a:xfrm>
            <a:off x="624418" y="115889"/>
            <a:ext cx="10272183" cy="5810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algn="ctr" eaLnBrk="1" hangingPunct="1"/>
            <a:r>
              <a:rPr lang="en-GB" altLang="en-US" sz="3000" b="1" cap="none" dirty="0" smtClean="0">
                <a:latin typeface="Arial" pitchFamily="34" charset="0"/>
                <a:cs typeface="Arial" pitchFamily="34" charset="0"/>
              </a:rPr>
              <a:t>3. Single </a:t>
            </a:r>
            <a:r>
              <a:rPr lang="en-GB" altLang="en-US" sz="3000" b="1" dirty="0">
                <a:latin typeface="Arial" pitchFamily="34" charset="0"/>
                <a:cs typeface="Arial" pitchFamily="34" charset="0"/>
              </a:rPr>
              <a:t>A</a:t>
            </a:r>
            <a:r>
              <a:rPr lang="en-GB" altLang="en-US" sz="3000" b="1" cap="none" dirty="0" smtClean="0">
                <a:latin typeface="Arial" pitchFamily="34" charset="0"/>
                <a:cs typeface="Arial" pitchFamily="34" charset="0"/>
              </a:rPr>
              <a:t>rea </a:t>
            </a:r>
            <a:r>
              <a:rPr lang="en-GB" altLang="en-US" sz="3000" b="1" dirty="0">
                <a:latin typeface="Arial" pitchFamily="34" charset="0"/>
                <a:cs typeface="Arial" pitchFamily="34" charset="0"/>
              </a:rPr>
              <a:t>C</a:t>
            </a:r>
            <a:r>
              <a:rPr lang="en-GB" altLang="en-US" sz="3000" b="1" cap="none" dirty="0" smtClean="0">
                <a:latin typeface="Arial" pitchFamily="34" charset="0"/>
                <a:cs typeface="Arial" pitchFamily="34" charset="0"/>
              </a:rPr>
              <a:t>ontrol System </a:t>
            </a:r>
            <a:r>
              <a:rPr lang="en-GB" altLang="en-US" sz="3000" b="1" dirty="0">
                <a:latin typeface="Arial" pitchFamily="34" charset="0"/>
                <a:cs typeface="Arial" pitchFamily="34" charset="0"/>
              </a:rPr>
              <a:t>A</a:t>
            </a:r>
            <a:r>
              <a:rPr lang="en-GB" altLang="en-US" sz="3000" b="1" cap="none" dirty="0" smtClean="0">
                <a:latin typeface="Arial" pitchFamily="34" charset="0"/>
                <a:cs typeface="Arial" pitchFamily="34" charset="0"/>
              </a:rPr>
              <a:t>nalysis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sz="quarter" idx="1"/>
          </p:nvPr>
        </p:nvSpPr>
        <p:spPr>
          <a:xfrm>
            <a:off x="192618" y="692151"/>
            <a:ext cx="11844051" cy="5576764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21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The model in Fig.1 shows that there are </a:t>
            </a:r>
            <a:r>
              <a:rPr lang="en-GB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two important incremental inputs to th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e load frequency control system[3]:</a:t>
            </a:r>
          </a:p>
          <a:p>
            <a:pPr algn="just" eaLnBrk="1" hangingPunct="1">
              <a:lnSpc>
                <a:spcPct val="21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Which are the  </a:t>
            </a:r>
            <a:r>
              <a:rPr lang="en-GB" altLang="en-US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</a:t>
            </a:r>
            <a:r>
              <a:rPr lang="en-GB" altLang="en-US" sz="2000" dirty="0" err="1" smtClean="0">
                <a:latin typeface="Arial" pitchFamily="34" charset="0"/>
                <a:cs typeface="Arial" pitchFamily="34" charset="0"/>
                <a:sym typeface="Symbol" pitchFamily="18" charset="2"/>
              </a:rPr>
              <a:t>P</a:t>
            </a:r>
            <a:r>
              <a:rPr lang="en-GB" altLang="en-US" sz="1200" dirty="0" err="1" smtClean="0">
                <a:latin typeface="Arial" pitchFamily="34" charset="0"/>
                <a:cs typeface="Arial" pitchFamily="34" charset="0"/>
                <a:sym typeface="Symbol" pitchFamily="18" charset="2"/>
              </a:rPr>
              <a:t>ref</a:t>
            </a:r>
            <a:r>
              <a:rPr lang="en-GB" altLang="en-US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GB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change in speed changer setting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, and </a:t>
            </a:r>
            <a:r>
              <a:rPr lang="en-GB" altLang="en-US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</a:t>
            </a:r>
            <a:r>
              <a:rPr lang="en-GB" altLang="en-US" sz="2000" b="1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P</a:t>
            </a:r>
            <a:r>
              <a:rPr lang="en-GB" altLang="en-US" sz="1200" baseline="-25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L</a:t>
            </a:r>
            <a:r>
              <a:rPr lang="en-GB" altLang="en-US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GB" altLang="en-US" sz="2000" b="1" dirty="0" smtClean="0">
                <a:latin typeface="Arial" pitchFamily="34" charset="0"/>
                <a:cs typeface="Arial" pitchFamily="34" charset="0"/>
              </a:rPr>
              <a:t>the change in load demand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 eaLnBrk="1" hangingPunct="1">
              <a:lnSpc>
                <a:spcPct val="21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Assume a simple situation in which the speed changer </a:t>
            </a:r>
            <a:r>
              <a:rPr lang="en-GB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has a fixed setting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</a:t>
            </a:r>
            <a:r>
              <a:rPr lang="en-GB" altLang="en-US" sz="2000" dirty="0" err="1" smtClean="0">
                <a:latin typeface="Arial" pitchFamily="34" charset="0"/>
                <a:cs typeface="Arial" pitchFamily="34" charset="0"/>
                <a:sym typeface="Symbol" pitchFamily="18" charset="2"/>
              </a:rPr>
              <a:t>P</a:t>
            </a:r>
            <a:r>
              <a:rPr lang="en-GB" altLang="en-US" sz="1200" dirty="0" err="1" smtClean="0">
                <a:latin typeface="Arial" pitchFamily="34" charset="0"/>
                <a:cs typeface="Arial" pitchFamily="34" charset="0"/>
                <a:sym typeface="Symbol" pitchFamily="18" charset="2"/>
              </a:rPr>
              <a:t>ref</a:t>
            </a:r>
            <a:r>
              <a:rPr lang="en-GB" altLang="en-US" sz="12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= 0.) and the </a:t>
            </a:r>
            <a:r>
              <a:rPr lang="en-GB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load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demand changes. </a:t>
            </a:r>
          </a:p>
          <a:p>
            <a:pPr algn="just" eaLnBrk="1" hangingPunct="1">
              <a:lnSpc>
                <a:spcPct val="21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This is known as free governor operation. </a:t>
            </a:r>
          </a:p>
          <a:p>
            <a:pPr algn="just" eaLnBrk="1" hangingPunct="1">
              <a:lnSpc>
                <a:spcPct val="21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In the given condition, the block diagram will be simplified  and presented in Fig.2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47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664" y="975946"/>
            <a:ext cx="9575641" cy="2542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184639" y="3923435"/>
            <a:ext cx="11781692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</a:pPr>
            <a:r>
              <a:rPr lang="en-GB" altLang="en-US" b="1" u="sng" dirty="0" smtClean="0"/>
              <a:t>Free governor operation or Load change only:</a:t>
            </a:r>
          </a:p>
          <a:p>
            <a:pPr marL="457200" indent="-4572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GB" altLang="en-US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altLang="en-US" sz="2000" dirty="0">
                <a:latin typeface="Arial" pitchFamily="34" charset="0"/>
                <a:cs typeface="Arial" pitchFamily="34" charset="0"/>
              </a:rPr>
              <a:t>Considering </a:t>
            </a:r>
            <a:r>
              <a:rPr lang="en-GB" altLang="en-US" sz="2000" dirty="0" err="1">
                <a:latin typeface="Arial" pitchFamily="34" charset="0"/>
                <a:cs typeface="Arial" pitchFamily="34" charset="0"/>
              </a:rPr>
              <a:t>Ts</a:t>
            </a:r>
            <a:r>
              <a:rPr lang="en-GB" altLang="en-US" sz="2000" dirty="0">
                <a:latin typeface="Arial" pitchFamily="34" charset="0"/>
                <a:cs typeface="Arial" pitchFamily="34" charset="0"/>
              </a:rPr>
              <a:t> &lt;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GB" altLang="en-US" sz="2000" baseline="-25000" dirty="0" smtClean="0">
                <a:latin typeface="Arial" pitchFamily="34" charset="0"/>
                <a:cs typeface="Arial" pitchFamily="34" charset="0"/>
              </a:rPr>
              <a:t>G </a:t>
            </a:r>
            <a:r>
              <a:rPr lang="en-GB" altLang="en-US" sz="2000" dirty="0">
                <a:latin typeface="Arial" pitchFamily="34" charset="0"/>
                <a:cs typeface="Arial" pitchFamily="34" charset="0"/>
              </a:rPr>
              <a:t>&lt;&lt; TP  and K</a:t>
            </a:r>
            <a:r>
              <a:rPr lang="en-GB" altLang="en-US" sz="2000" baseline="-25000" dirty="0">
                <a:latin typeface="Arial" pitchFamily="34" charset="0"/>
                <a:cs typeface="Arial" pitchFamily="34" charset="0"/>
              </a:rPr>
              <a:t>S</a:t>
            </a:r>
            <a:r>
              <a:rPr lang="en-GB" altLang="en-US" sz="2000" dirty="0">
                <a:latin typeface="Arial" pitchFamily="34" charset="0"/>
                <a:cs typeface="Arial" pitchFamily="34" charset="0"/>
              </a:rPr>
              <a:t>K</a:t>
            </a:r>
            <a:r>
              <a:rPr lang="en-GB" altLang="en-US" sz="2000" baseline="-25000" dirty="0">
                <a:latin typeface="Arial" pitchFamily="34" charset="0"/>
                <a:cs typeface="Arial" pitchFamily="34" charset="0"/>
              </a:rPr>
              <a:t>TG</a:t>
            </a:r>
            <a:r>
              <a:rPr lang="en-GB" alt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GB" altLang="en-US" sz="2000" dirty="0">
                <a:latin typeface="Arial" pitchFamily="34" charset="0"/>
                <a:cs typeface="Arial" pitchFamily="34" charset="0"/>
                <a:sym typeface="Symbol" pitchFamily="18" charset="2"/>
              </a:rPr>
              <a:t> 1, t</a:t>
            </a:r>
            <a:r>
              <a:rPr lang="en-GB" altLang="en-US" sz="2000" dirty="0">
                <a:latin typeface="Arial" pitchFamily="34" charset="0"/>
                <a:cs typeface="Arial" pitchFamily="34" charset="0"/>
              </a:rPr>
              <a:t>he dynamic response which is giving the change in frequency as a function of the time for a step change in load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457200" indent="-4572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Then, the block diagram is further reduced and presented in Fig.3.</a:t>
            </a:r>
          </a:p>
        </p:txBody>
      </p:sp>
      <p:sp>
        <p:nvSpPr>
          <p:cNvPr id="6" name="Rectangle 5"/>
          <p:cNvSpPr/>
          <p:nvPr/>
        </p:nvSpPr>
        <p:spPr>
          <a:xfrm>
            <a:off x="2497437" y="3586985"/>
            <a:ext cx="401584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Figure 2. Free </a:t>
            </a:r>
            <a:r>
              <a:rPr lang="en-GB" altLang="en-US" sz="2000" dirty="0">
                <a:latin typeface="Arial" pitchFamily="34" charset="0"/>
                <a:cs typeface="Arial" pitchFamily="34" charset="0"/>
              </a:rPr>
              <a:t>governor operation</a:t>
            </a:r>
            <a:endParaRPr lang="en-US" sz="2000" dirty="0"/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624418" y="115889"/>
            <a:ext cx="10272183" cy="581025"/>
          </a:xfrm>
          <a:prstGeom prst="rect">
            <a:avLst/>
          </a:prstGeo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3000" b="1" dirty="0" smtClean="0">
                <a:latin typeface="Arial" pitchFamily="34" charset="0"/>
                <a:cs typeface="Arial" pitchFamily="34" charset="0"/>
              </a:rPr>
              <a:t>Single Area Control System Analysis                Cont.,…</a:t>
            </a:r>
          </a:p>
        </p:txBody>
      </p:sp>
    </p:spTree>
    <p:extLst>
      <p:ext uri="{BB962C8B-B14F-4D97-AF65-F5344CB8AC3E}">
        <p14:creationId xmlns:p14="http://schemas.microsoft.com/office/powerpoint/2010/main" val="143469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7884" y="861161"/>
            <a:ext cx="6967655" cy="327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32913" y="4752302"/>
            <a:ext cx="1153119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Considering </a:t>
            </a:r>
            <a:r>
              <a:rPr lang="en-GB" altLang="en-US" sz="2000" dirty="0">
                <a:latin typeface="Arial" pitchFamily="34" charset="0"/>
                <a:cs typeface="Arial" pitchFamily="34" charset="0"/>
              </a:rPr>
              <a:t>the transfer function presented in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eqn.2, the overall system frequency for free governor or load change only is presented in eqn.3. </a:t>
            </a:r>
            <a:endParaRPr lang="en-GB" alt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64069" y="4352192"/>
            <a:ext cx="57983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3. Simplified Free governor block diagram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624418" y="115889"/>
            <a:ext cx="10272183" cy="581025"/>
          </a:xfrm>
          <a:prstGeom prst="rect">
            <a:avLst/>
          </a:prstGeo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3000" b="1" dirty="0" smtClean="0">
                <a:latin typeface="Arial" pitchFamily="34" charset="0"/>
                <a:cs typeface="Arial" pitchFamily="34" charset="0"/>
              </a:rPr>
              <a:t>Single Area Control System Analysis                Cont.,…</a:t>
            </a:r>
          </a:p>
        </p:txBody>
      </p:sp>
    </p:spTree>
    <p:extLst>
      <p:ext uri="{BB962C8B-B14F-4D97-AF65-F5344CB8AC3E}">
        <p14:creationId xmlns:p14="http://schemas.microsoft.com/office/powerpoint/2010/main" val="4129009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Content Placeholder 2"/>
          <p:cNvSpPr>
            <a:spLocks noGrp="1"/>
          </p:cNvSpPr>
          <p:nvPr>
            <p:ph sz="quarter" idx="1"/>
          </p:nvPr>
        </p:nvSpPr>
        <p:spPr>
          <a:xfrm>
            <a:off x="422031" y="188912"/>
            <a:ext cx="11693769" cy="6598750"/>
          </a:xfrm>
        </p:spPr>
        <p:txBody>
          <a:bodyPr/>
          <a:lstStyle/>
          <a:p>
            <a:pPr marL="457200" indent="-457200" algn="just" eaLnBrk="1" hangingPunct="1">
              <a:lnSpc>
                <a:spcPct val="150000"/>
              </a:lnSpc>
              <a:buFont typeface="Wingdings" pitchFamily="2" charset="2"/>
              <a:buNone/>
            </a:pPr>
            <a:endParaRPr lang="en-GB" altLang="en-US" sz="2000" dirty="0" smtClean="0"/>
          </a:p>
          <a:p>
            <a:pPr marL="0" indent="0" algn="just" eaLnBrk="1" hangingPunct="1">
              <a:lnSpc>
                <a:spcPct val="150000"/>
              </a:lnSpc>
              <a:buNone/>
            </a:pPr>
            <a:r>
              <a:rPr lang="en-GB" altLang="en-US" sz="2000" dirty="0" smtClean="0"/>
              <a:t>For,                                                                    eqn.(2)</a:t>
            </a:r>
          </a:p>
          <a:p>
            <a:pPr marL="457200" indent="-457200" algn="just" eaLnBrk="1" hangingPunct="1">
              <a:lnSpc>
                <a:spcPct val="15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Then the output frequency is given as:</a:t>
            </a:r>
          </a:p>
          <a:p>
            <a:pPr marL="457200" indent="-457200" algn="just" eaLnBrk="1" hangingPunct="1">
              <a:lnSpc>
                <a:spcPct val="150000"/>
              </a:lnSpc>
            </a:pPr>
            <a:endParaRPr lang="en-GB" alt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lnSpc>
                <a:spcPct val="150000"/>
              </a:lnSpc>
              <a:buNone/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eqn.(3)</a:t>
            </a:r>
          </a:p>
          <a:p>
            <a:pPr marL="0" indent="0" algn="just" eaLnBrk="1" hangingPunct="1">
              <a:lnSpc>
                <a:spcPct val="150000"/>
              </a:lnSpc>
              <a:buNone/>
            </a:pPr>
            <a:endParaRPr lang="en-GB" alt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By substitution the output input relation is presented in  eqn.(4). </a:t>
            </a:r>
          </a:p>
          <a:p>
            <a:pPr marL="0" indent="0" algn="just" eaLnBrk="1" hangingPunct="1">
              <a:buNone/>
            </a:pPr>
            <a:r>
              <a:rPr lang="en-GB" altLang="en-US" sz="2000" dirty="0" smtClean="0"/>
              <a:t>                                                                                                         eqn.(4)</a:t>
            </a:r>
          </a:p>
        </p:txBody>
      </p:sp>
      <p:graphicFrame>
        <p:nvGraphicFramePr>
          <p:cNvPr id="2662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2847940"/>
              </p:ext>
            </p:extLst>
          </p:nvPr>
        </p:nvGraphicFramePr>
        <p:xfrm>
          <a:off x="1095784" y="4437063"/>
          <a:ext cx="4006851" cy="172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29" name="Equation" r:id="rId4" imgW="2120900" imgH="1016000" progId="Equation.3">
                  <p:embed/>
                </p:oleObj>
              </mc:Choice>
              <mc:Fallback>
                <p:oleObj name="Equation" r:id="rId4" imgW="2120900" imgH="1016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5784" y="4437063"/>
                        <a:ext cx="4006851" cy="172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ight Brace 16"/>
          <p:cNvSpPr/>
          <p:nvPr/>
        </p:nvSpPr>
        <p:spPr>
          <a:xfrm rot="5400000">
            <a:off x="4571736" y="5577153"/>
            <a:ext cx="360362" cy="38523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cs typeface="Arial" charset="0"/>
            </a:endParaRPr>
          </a:p>
        </p:txBody>
      </p:sp>
      <p:cxnSp>
        <p:nvCxnSpPr>
          <p:cNvPr id="19" name="Straight Arrow Connector 18"/>
          <p:cNvCxnSpPr/>
          <p:nvPr/>
        </p:nvCxnSpPr>
        <p:spPr>
          <a:xfrm rot="16200000" flipH="1">
            <a:off x="4500299" y="6057107"/>
            <a:ext cx="503237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32" name="TextBox 19"/>
          <p:cNvSpPr txBox="1">
            <a:spLocks noChangeArrowheads="1"/>
          </p:cNvSpPr>
          <p:nvPr/>
        </p:nvSpPr>
        <p:spPr bwMode="auto">
          <a:xfrm>
            <a:off x="4176185" y="6308726"/>
            <a:ext cx="124671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200"/>
              <a:t>Step input</a:t>
            </a:r>
          </a:p>
        </p:txBody>
      </p:sp>
      <p:sp>
        <p:nvSpPr>
          <p:cNvPr id="21" name="Right Brace 20"/>
          <p:cNvSpPr/>
          <p:nvPr/>
        </p:nvSpPr>
        <p:spPr>
          <a:xfrm rot="5400000">
            <a:off x="1115219" y="5481903"/>
            <a:ext cx="360362" cy="57573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cs typeface="Arial" charset="0"/>
            </a:endParaRPr>
          </a:p>
        </p:txBody>
      </p:sp>
      <p:cxnSp>
        <p:nvCxnSpPr>
          <p:cNvPr id="22" name="Straight Arrow Connector 21"/>
          <p:cNvCxnSpPr/>
          <p:nvPr/>
        </p:nvCxnSpPr>
        <p:spPr>
          <a:xfrm rot="16200000" flipH="1">
            <a:off x="1044840" y="6056049"/>
            <a:ext cx="503237" cy="211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35" name="TextBox 22"/>
          <p:cNvSpPr txBox="1">
            <a:spLocks noChangeArrowheads="1"/>
          </p:cNvSpPr>
          <p:nvPr/>
        </p:nvSpPr>
        <p:spPr bwMode="auto">
          <a:xfrm>
            <a:off x="624418" y="6381750"/>
            <a:ext cx="1246716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200"/>
              <a:t>Output </a:t>
            </a:r>
          </a:p>
        </p:txBody>
      </p:sp>
      <p:graphicFrame>
        <p:nvGraphicFramePr>
          <p:cNvPr id="26636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4066045"/>
              </p:ext>
            </p:extLst>
          </p:nvPr>
        </p:nvGraphicFramePr>
        <p:xfrm>
          <a:off x="5888405" y="4501356"/>
          <a:ext cx="3767667" cy="1598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30" name="Equation" r:id="rId6" imgW="1993900" imgH="939800" progId="Equation.3">
                  <p:embed/>
                </p:oleObj>
              </mc:Choice>
              <mc:Fallback>
                <p:oleObj name="Equation" r:id="rId6" imgW="1993900" imgH="939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88405" y="4501356"/>
                        <a:ext cx="3767667" cy="1598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Right Arrow 24"/>
          <p:cNvSpPr/>
          <p:nvPr/>
        </p:nvSpPr>
        <p:spPr>
          <a:xfrm>
            <a:off x="5203093" y="5084763"/>
            <a:ext cx="575733" cy="2159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" name="Rectangle 1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7024686"/>
              </p:ext>
            </p:extLst>
          </p:nvPr>
        </p:nvGraphicFramePr>
        <p:xfrm>
          <a:off x="1297517" y="677007"/>
          <a:ext cx="2818227" cy="6330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31" name="Equation" r:id="rId8" imgW="1905000" imgH="431800" progId="Equation.3">
                  <p:embed/>
                </p:oleObj>
              </mc:Choice>
              <mc:Fallback>
                <p:oleObj name="Equation" r:id="rId8" imgW="1905000" imgH="43180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7517" y="677007"/>
                        <a:ext cx="2818227" cy="63304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2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7742292"/>
              </p:ext>
            </p:extLst>
          </p:nvPr>
        </p:nvGraphicFramePr>
        <p:xfrm>
          <a:off x="1583267" y="2109000"/>
          <a:ext cx="3106536" cy="18339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32" name="Equation" r:id="rId10" imgW="1841500" imgH="1092200" progId="Equation.3">
                  <p:embed/>
                </p:oleObj>
              </mc:Choice>
              <mc:Fallback>
                <p:oleObj name="Equation" r:id="rId10" imgW="1841500" imgH="1092200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3267" y="2109000"/>
                        <a:ext cx="3106536" cy="183397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itle 1"/>
          <p:cNvSpPr txBox="1">
            <a:spLocks/>
          </p:cNvSpPr>
          <p:nvPr/>
        </p:nvSpPr>
        <p:spPr bwMode="auto">
          <a:xfrm>
            <a:off x="624418" y="115889"/>
            <a:ext cx="10272183" cy="581025"/>
          </a:xfrm>
          <a:prstGeom prst="rect">
            <a:avLst/>
          </a:prstGeo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3000" b="1" dirty="0" smtClean="0">
                <a:latin typeface="Arial" pitchFamily="34" charset="0"/>
                <a:cs typeface="Arial" pitchFamily="34" charset="0"/>
              </a:rPr>
              <a:t>Single Area Control System Analysis                Cont.,…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72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ontent Placeholder 2"/>
          <p:cNvSpPr>
            <a:spLocks noGrp="1"/>
          </p:cNvSpPr>
          <p:nvPr>
            <p:ph sz="quarter" idx="1"/>
          </p:nvPr>
        </p:nvSpPr>
        <p:spPr>
          <a:xfrm>
            <a:off x="379562" y="517584"/>
            <a:ext cx="11188022" cy="6080065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The partial fractions for the expression can be simplified using:</a:t>
            </a:r>
          </a:p>
          <a:p>
            <a:pPr eaLnBrk="1" hangingPunct="1"/>
            <a:endParaRPr lang="en-GB" altLang="en-US" dirty="0" smtClean="0"/>
          </a:p>
          <a:p>
            <a:pPr marL="0" indent="0" eaLnBrk="1" hangingPunct="1">
              <a:buNone/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eqn.(5)</a:t>
            </a:r>
          </a:p>
          <a:p>
            <a:pPr eaLnBrk="1" hangingPunct="1"/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Accordingly, the expression in eqn.4 can be simplified </a:t>
            </a:r>
          </a:p>
          <a:p>
            <a:pPr marL="0" indent="0" eaLnBrk="1" hangingPunct="1">
              <a:buNone/>
            </a:pPr>
            <a:endParaRPr lang="en-GB" altLang="en-US" sz="2000" dirty="0" smtClean="0"/>
          </a:p>
          <a:p>
            <a:pPr marL="0" indent="0" eaLnBrk="1" hangingPunct="1">
              <a:buNone/>
            </a:pPr>
            <a:endParaRPr lang="en-GB" altLang="en-US" sz="2000" dirty="0" smtClean="0"/>
          </a:p>
          <a:p>
            <a:pPr eaLnBrk="1" hangingPunct="1"/>
            <a:endParaRPr lang="en-GB" altLang="en-US" sz="2000" dirty="0" smtClean="0"/>
          </a:p>
          <a:p>
            <a:pPr marL="0" indent="0" eaLnBrk="1" hangingPunct="1">
              <a:buNone/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eqn.(6)</a:t>
            </a:r>
          </a:p>
          <a:p>
            <a:pPr marL="0" indent="0" eaLnBrk="1" hangingPunct="1">
              <a:buNone/>
            </a:pPr>
            <a:endParaRPr lang="en-GB" altLang="en-US" sz="2000" dirty="0" smtClean="0"/>
          </a:p>
          <a:p>
            <a:pPr eaLnBrk="1" hangingPunct="1"/>
            <a:endParaRPr lang="en-GB" altLang="en-US" sz="2000" dirty="0" smtClean="0"/>
          </a:p>
          <a:p>
            <a:pPr eaLnBrk="1" hangingPunct="1"/>
            <a:endParaRPr lang="en-GB" altLang="en-US" sz="2000" dirty="0" smtClean="0"/>
          </a:p>
          <a:p>
            <a:pPr eaLnBrk="1" hangingPunct="1">
              <a:buFont typeface="Wingdings" pitchFamily="2" charset="2"/>
              <a:buNone/>
            </a:pPr>
            <a:endParaRPr lang="en-GB" altLang="en-US" sz="2000" dirty="0" smtClean="0"/>
          </a:p>
        </p:txBody>
      </p:sp>
      <p:graphicFrame>
        <p:nvGraphicFramePr>
          <p:cNvPr id="27653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1492664"/>
              </p:ext>
            </p:extLst>
          </p:nvPr>
        </p:nvGraphicFramePr>
        <p:xfrm>
          <a:off x="850113" y="2821708"/>
          <a:ext cx="5611072" cy="230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3" name="Equation" r:id="rId4" imgW="2222500" imgH="1016000" progId="Equation.3">
                  <p:embed/>
                </p:oleObj>
              </mc:Choice>
              <mc:Fallback>
                <p:oleObj name="Equation" r:id="rId4" imgW="2222500" imgH="1016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0113" y="2821708"/>
                        <a:ext cx="5611072" cy="2309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6" name="Object 10"/>
          <p:cNvGraphicFramePr>
            <a:graphicFrameLocks noChangeAspect="1"/>
          </p:cNvGraphicFramePr>
          <p:nvPr/>
        </p:nvGraphicFramePr>
        <p:xfrm>
          <a:off x="10024534" y="1052513"/>
          <a:ext cx="207433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4" name="Equation" r:id="rId6" imgW="114151" imgH="215619" progId="Equation.3">
                  <p:embed/>
                </p:oleObj>
              </mc:Choice>
              <mc:Fallback>
                <p:oleObj name="Equation" r:id="rId6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24534" y="1052513"/>
                        <a:ext cx="207433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1923936"/>
              </p:ext>
            </p:extLst>
          </p:nvPr>
        </p:nvGraphicFramePr>
        <p:xfrm>
          <a:off x="912813" y="914490"/>
          <a:ext cx="3225800" cy="71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5" name="Equation" r:id="rId8" imgW="3225600" imgH="711000" progId="Equation.3">
                  <p:embed/>
                </p:oleObj>
              </mc:Choice>
              <mc:Fallback>
                <p:oleObj name="Equation" r:id="rId8" imgW="3225600" imgH="7110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2813" y="914490"/>
                        <a:ext cx="3225800" cy="711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4472C4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E7E6E6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 bwMode="auto">
          <a:xfrm>
            <a:off x="624418" y="115889"/>
            <a:ext cx="10272183" cy="581025"/>
          </a:xfrm>
          <a:prstGeom prst="rect">
            <a:avLst/>
          </a:prstGeo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3000" b="1" dirty="0" smtClean="0">
                <a:latin typeface="Arial" pitchFamily="34" charset="0"/>
                <a:cs typeface="Arial" pitchFamily="34" charset="0"/>
              </a:rPr>
              <a:t>Single Area Control System Analysis                Cont.,…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56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>
                <a:latin typeface="Arial" pitchFamily="34" charset="0"/>
                <a:cs typeface="Arial" pitchFamily="34" charset="0"/>
              </a:rPr>
              <a:t>The Laplace transform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eqn.6 given as: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eqn.(7)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Where, 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16</a:t>
            </a:fld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9964388"/>
              </p:ext>
            </p:extLst>
          </p:nvPr>
        </p:nvGraphicFramePr>
        <p:xfrm>
          <a:off x="1014779" y="2157413"/>
          <a:ext cx="4835525" cy="1851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62" name="Equation" r:id="rId3" imgW="2920680" imgH="1117440" progId="Equation.3">
                  <p:embed/>
                </p:oleObj>
              </mc:Choice>
              <mc:Fallback>
                <p:oleObj name="Equation" r:id="rId3" imgW="2920680" imgH="11174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4779" y="2157413"/>
                        <a:ext cx="4835525" cy="1851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4447333"/>
              </p:ext>
            </p:extLst>
          </p:nvPr>
        </p:nvGraphicFramePr>
        <p:xfrm>
          <a:off x="1252946" y="4916890"/>
          <a:ext cx="2223204" cy="10050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63" name="Equation" r:id="rId5" imgW="927000" imgH="419040" progId="Equation.3">
                  <p:embed/>
                </p:oleObj>
              </mc:Choice>
              <mc:Fallback>
                <p:oleObj name="Equation" r:id="rId5" imgW="927000" imgH="41904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2946" y="4916890"/>
                        <a:ext cx="2223204" cy="100501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9798310"/>
              </p:ext>
            </p:extLst>
          </p:nvPr>
        </p:nvGraphicFramePr>
        <p:xfrm>
          <a:off x="4038949" y="4857346"/>
          <a:ext cx="2879436" cy="922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64" name="Equation" r:id="rId7" imgW="1307880" imgH="419040" progId="Equation.3">
                  <p:embed/>
                </p:oleObj>
              </mc:Choice>
              <mc:Fallback>
                <p:oleObj name="Equation" r:id="rId7" imgW="1307880" imgH="41904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8949" y="4857346"/>
                        <a:ext cx="2879436" cy="922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 bwMode="auto">
          <a:xfrm>
            <a:off x="469143" y="598968"/>
            <a:ext cx="10272183" cy="581025"/>
          </a:xfrm>
          <a:prstGeom prst="rect">
            <a:avLst/>
          </a:prstGeo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3000" b="1" dirty="0" smtClean="0">
                <a:latin typeface="Arial" pitchFamily="34" charset="0"/>
                <a:cs typeface="Arial" pitchFamily="34" charset="0"/>
              </a:rPr>
              <a:t>Single Area Control System Analysis                Cont.,…</a:t>
            </a:r>
          </a:p>
        </p:txBody>
      </p:sp>
    </p:spTree>
    <p:extLst>
      <p:ext uri="{BB962C8B-B14F-4D97-AF65-F5344CB8AC3E}">
        <p14:creationId xmlns:p14="http://schemas.microsoft.com/office/powerpoint/2010/main" val="1039739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ubtitle 2"/>
          <p:cNvSpPr>
            <a:spLocks noGrp="1"/>
          </p:cNvSpPr>
          <p:nvPr>
            <p:ph type="subTitle" idx="1"/>
          </p:nvPr>
        </p:nvSpPr>
        <p:spPr>
          <a:xfrm>
            <a:off x="307731" y="606669"/>
            <a:ext cx="11357220" cy="5917956"/>
          </a:xfrm>
        </p:spPr>
        <p:txBody>
          <a:bodyPr>
            <a:normAutofit fontScale="62500" lnSpcReduction="20000"/>
          </a:bodyPr>
          <a:lstStyle/>
          <a:p>
            <a:pPr marL="457200" indent="-457200" algn="just" eaLnBrk="1" hangingPunct="1">
              <a:lnSpc>
                <a:spcPct val="150000"/>
              </a:lnSpc>
              <a:buFont typeface="Arial" pitchFamily="34" charset="0"/>
              <a:buChar char="•"/>
            </a:pPr>
            <a:r>
              <a:rPr lang="en-GB" altLang="en-US" sz="29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plot of change in frequency versus time for first order approximation given above is as shown below.                                                       </a:t>
            </a:r>
            <a:r>
              <a:rPr lang="en-GB" altLang="en-US" sz="2900" b="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steady state result (at t = </a:t>
            </a:r>
            <a:r>
              <a:rPr lang="en-GB" altLang="en-US" sz="2900" b="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)</a:t>
            </a:r>
            <a:endParaRPr lang="en-GB" altLang="en-US" sz="2900" b="0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smtClean="0">
                <a:solidFill>
                  <a:schemeClr val="tx1"/>
                </a:solidFill>
              </a:rPr>
              <a:t>                                                                                                                     eqn.(8)</a:t>
            </a:r>
            <a:endParaRPr lang="en-GB" altLang="en-US" b="0" dirty="0" smtClean="0">
              <a:solidFill>
                <a:schemeClr val="tx1"/>
              </a:solidFill>
            </a:endParaRPr>
          </a:p>
          <a:p>
            <a:pPr algn="just" eaLnBrk="1" hangingPunct="1">
              <a:lnSpc>
                <a:spcPct val="150000"/>
              </a:lnSpc>
              <a:buFont typeface="Courier New" pitchFamily="49" charset="0"/>
              <a:buChar char="o"/>
            </a:pPr>
            <a:endParaRPr lang="en-GB" altLang="en-US" b="0" dirty="0" smtClean="0">
              <a:solidFill>
                <a:schemeClr val="tx1"/>
              </a:solidFill>
            </a:endParaRPr>
          </a:p>
          <a:p>
            <a:pPr algn="just" eaLnBrk="1" hangingPunct="1">
              <a:lnSpc>
                <a:spcPct val="150000"/>
              </a:lnSpc>
              <a:buFont typeface="Courier New" pitchFamily="49" charset="0"/>
              <a:buChar char="o"/>
            </a:pPr>
            <a:endParaRPr lang="en-GB" altLang="en-US" b="0" dirty="0" smtClean="0">
              <a:solidFill>
                <a:schemeClr val="tx1"/>
              </a:solidFill>
            </a:endParaRPr>
          </a:p>
          <a:p>
            <a:pPr algn="just" eaLnBrk="1" hangingPunct="1">
              <a:lnSpc>
                <a:spcPct val="150000"/>
              </a:lnSpc>
              <a:buFont typeface="Courier New" pitchFamily="49" charset="0"/>
              <a:buChar char="o"/>
            </a:pPr>
            <a:endParaRPr lang="en-GB" altLang="en-US" b="0" dirty="0" smtClean="0">
              <a:solidFill>
                <a:schemeClr val="tx1"/>
              </a:solidFill>
            </a:endParaRPr>
          </a:p>
          <a:p>
            <a:pPr algn="just" eaLnBrk="1" hangingPunct="1">
              <a:lnSpc>
                <a:spcPct val="150000"/>
              </a:lnSpc>
              <a:buFont typeface="Courier New" pitchFamily="49" charset="0"/>
              <a:buChar char="o"/>
            </a:pPr>
            <a:endParaRPr lang="en-GB" altLang="en-US" b="0" dirty="0" smtClean="0">
              <a:solidFill>
                <a:schemeClr val="tx1"/>
              </a:solidFill>
            </a:endParaRPr>
          </a:p>
          <a:p>
            <a:pPr algn="just" eaLnBrk="1" hangingPunct="1">
              <a:lnSpc>
                <a:spcPct val="150000"/>
              </a:lnSpc>
              <a:buFont typeface="Courier New" pitchFamily="49" charset="0"/>
              <a:buChar char="o"/>
            </a:pPr>
            <a:endParaRPr lang="en-GB" altLang="en-US" b="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en-GB" altLang="en-US" b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Figure 4. The dynamic response of eqn.7</a:t>
            </a:r>
          </a:p>
          <a:p>
            <a:pPr marL="457200" indent="-457200" algn="just" eaLnBrk="1" hangingPunct="1">
              <a:lnSpc>
                <a:spcPct val="150000"/>
              </a:lnSpc>
              <a:buFont typeface="Arial" pitchFamily="34" charset="0"/>
              <a:buChar char="•"/>
            </a:pPr>
            <a:r>
              <a:rPr lang="en-GB" altLang="en-US" sz="32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Therefore, we can say that the LFC system posses</a:t>
            </a:r>
            <a:r>
              <a:rPr lang="en-GB" altLang="en-US" sz="3200" b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inherently steady state error for a step input of load change provided that the reference setting remains unchanged</a:t>
            </a:r>
            <a:r>
              <a:rPr lang="en-GB" altLang="en-US" sz="32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2867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0" y="2266338"/>
            <a:ext cx="6324600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rot="5400000">
            <a:off x="4547129" y="3465513"/>
            <a:ext cx="1946275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677" name="TextBox 7"/>
          <p:cNvSpPr txBox="1">
            <a:spLocks noChangeArrowheads="1"/>
          </p:cNvSpPr>
          <p:nvPr/>
        </p:nvSpPr>
        <p:spPr bwMode="auto">
          <a:xfrm>
            <a:off x="2152651" y="3418069"/>
            <a:ext cx="48006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200"/>
              <a:t>Steady state change in frequency =  -</a:t>
            </a:r>
            <a:r>
              <a:rPr lang="en-US" altLang="en-US" sz="1200">
                <a:sym typeface="Symbol" pitchFamily="18" charset="2"/>
              </a:rPr>
              <a:t>P</a:t>
            </a:r>
            <a:r>
              <a:rPr lang="en-US" altLang="en-US" sz="600">
                <a:sym typeface="Symbol" pitchFamily="18" charset="2"/>
              </a:rPr>
              <a:t>L </a:t>
            </a:r>
            <a:r>
              <a:rPr lang="en-US" altLang="en-US" sz="1200">
                <a:sym typeface="Symbol" pitchFamily="18" charset="2"/>
              </a:rPr>
              <a:t>/(D+1/R)</a:t>
            </a:r>
            <a:endParaRPr lang="en-US" altLang="en-US" sz="1200"/>
          </a:p>
        </p:txBody>
      </p:sp>
      <p:sp>
        <p:nvSpPr>
          <p:cNvPr id="9" name="Left Brace 8"/>
          <p:cNvSpPr/>
          <p:nvPr/>
        </p:nvSpPr>
        <p:spPr>
          <a:xfrm rot="5400000">
            <a:off x="3022336" y="883444"/>
            <a:ext cx="576262" cy="22098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cs typeface="Arial" charset="0"/>
            </a:endParaRPr>
          </a:p>
        </p:txBody>
      </p:sp>
      <p:sp>
        <p:nvSpPr>
          <p:cNvPr id="28679" name="TextBox 9"/>
          <p:cNvSpPr txBox="1">
            <a:spLocks noChangeArrowheads="1"/>
          </p:cNvSpPr>
          <p:nvPr/>
        </p:nvSpPr>
        <p:spPr bwMode="auto">
          <a:xfrm>
            <a:off x="1966383" y="1432293"/>
            <a:ext cx="268816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2000" b="1" dirty="0"/>
              <a:t>dynamic response</a:t>
            </a:r>
          </a:p>
        </p:txBody>
      </p:sp>
      <p:sp>
        <p:nvSpPr>
          <p:cNvPr id="28680" name="TextBox 10"/>
          <p:cNvSpPr txBox="1">
            <a:spLocks noChangeArrowheads="1"/>
          </p:cNvSpPr>
          <p:nvPr/>
        </p:nvSpPr>
        <p:spPr bwMode="auto">
          <a:xfrm rot="-5400000">
            <a:off x="-187061" y="3388002"/>
            <a:ext cx="17287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>
                <a:sym typeface="Symbol" pitchFamily="18" charset="2"/>
              </a:rPr>
              <a:t> </a:t>
            </a:r>
            <a:r>
              <a:rPr lang="en-US" altLang="en-US" sz="1400">
                <a:sym typeface="Symbol" pitchFamily="18" charset="2"/>
              </a:rPr>
              <a:t>Frequency (Hz)</a:t>
            </a:r>
            <a:endParaRPr lang="en-US" altLang="en-US"/>
          </a:p>
        </p:txBody>
      </p:sp>
      <p:sp>
        <p:nvSpPr>
          <p:cNvPr id="28681" name="TextBox 11"/>
          <p:cNvSpPr txBox="1">
            <a:spLocks noChangeArrowheads="1"/>
          </p:cNvSpPr>
          <p:nvPr/>
        </p:nvSpPr>
        <p:spPr bwMode="auto">
          <a:xfrm>
            <a:off x="5520267" y="4724401"/>
            <a:ext cx="1631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400"/>
              <a:t>Time(sec)</a:t>
            </a:r>
          </a:p>
        </p:txBody>
      </p:sp>
      <p:graphicFrame>
        <p:nvGraphicFramePr>
          <p:cNvPr id="2868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5568197"/>
              </p:ext>
            </p:extLst>
          </p:nvPr>
        </p:nvGraphicFramePr>
        <p:xfrm>
          <a:off x="7358572" y="1408369"/>
          <a:ext cx="2044700" cy="366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2" name="Equation" r:id="rId5" imgW="926698" imgH="215806" progId="Equation.3">
                  <p:embed/>
                </p:oleObj>
              </mc:Choice>
              <mc:Fallback>
                <p:oleObj name="Equation" r:id="rId5" imgW="926698" imgH="215806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58572" y="1408369"/>
                        <a:ext cx="2044700" cy="366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ight Arrow 11"/>
          <p:cNvSpPr/>
          <p:nvPr/>
        </p:nvSpPr>
        <p:spPr>
          <a:xfrm>
            <a:off x="6188694" y="1592263"/>
            <a:ext cx="575733" cy="2159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 bwMode="auto">
          <a:xfrm>
            <a:off x="624418" y="115889"/>
            <a:ext cx="10272183" cy="581025"/>
          </a:xfrm>
          <a:prstGeom prst="rect">
            <a:avLst/>
          </a:prstGeo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3000" b="1" dirty="0" smtClean="0">
                <a:latin typeface="Arial" pitchFamily="34" charset="0"/>
                <a:cs typeface="Arial" pitchFamily="34" charset="0"/>
              </a:rPr>
              <a:t>Single Area Control System Analysis                Cont.,…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66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Content Placeholder 2"/>
          <p:cNvSpPr>
            <a:spLocks noGrp="1"/>
          </p:cNvSpPr>
          <p:nvPr>
            <p:ph sz="quarter" idx="1"/>
          </p:nvPr>
        </p:nvSpPr>
        <p:spPr>
          <a:xfrm>
            <a:off x="334434" y="241541"/>
            <a:ext cx="11483755" cy="6616460"/>
          </a:xfrm>
        </p:spPr>
        <p:txBody>
          <a:bodyPr/>
          <a:lstStyle/>
          <a:p>
            <a:pPr marL="0" indent="0" algn="ctr" eaLnBrk="1" hangingPunct="1">
              <a:lnSpc>
                <a:spcPct val="150000"/>
              </a:lnSpc>
              <a:buNone/>
            </a:pPr>
            <a:endParaRPr lang="en-GB" altLang="en-US" sz="2000" b="1" dirty="0" smtClean="0">
              <a:latin typeface="Arial" pitchFamily="34" charset="0"/>
              <a:cs typeface="Arial" pitchFamily="34" charset="0"/>
            </a:endParaRPr>
          </a:p>
          <a:p>
            <a:pPr marL="0" indent="0" algn="ctr" eaLnBrk="1" hangingPunct="1">
              <a:lnSpc>
                <a:spcPct val="150000"/>
              </a:lnSpc>
              <a:buNone/>
            </a:pPr>
            <a:r>
              <a:rPr lang="en-GB" altLang="en-US" sz="2000" b="1" dirty="0" smtClean="0">
                <a:latin typeface="Arial" pitchFamily="34" charset="0"/>
                <a:cs typeface="Arial" pitchFamily="34" charset="0"/>
              </a:rPr>
              <a:t>B. Reference Power setting control only while load is constant:</a:t>
            </a:r>
          </a:p>
          <a:p>
            <a:pPr algn="just">
              <a:lnSpc>
                <a:spcPct val="15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Consider now the steady effect of changing speed changer setting with load demand remaining fixed. Similar to the previous condition, letting </a:t>
            </a:r>
            <a:r>
              <a:rPr lang="en-GB" altLang="en-US" sz="2000" dirty="0" err="1" smtClean="0">
                <a:latin typeface="Arial" pitchFamily="34" charset="0"/>
                <a:cs typeface="Arial" pitchFamily="34" charset="0"/>
              </a:rPr>
              <a:t>T</a:t>
            </a:r>
            <a:r>
              <a:rPr lang="en-GB" altLang="en-US" sz="1400" dirty="0" err="1" smtClean="0">
                <a:latin typeface="Arial" pitchFamily="34" charset="0"/>
                <a:cs typeface="Arial" pitchFamily="34" charset="0"/>
              </a:rPr>
              <a:t>s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&lt; T</a:t>
            </a:r>
            <a:r>
              <a:rPr lang="en-GB" altLang="en-US" sz="1000" dirty="0" smtClean="0">
                <a:latin typeface="Arial" pitchFamily="34" charset="0"/>
                <a:cs typeface="Arial" pitchFamily="34" charset="0"/>
              </a:rPr>
              <a:t>TG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&lt;&lt; T</a:t>
            </a:r>
            <a:r>
              <a:rPr lang="en-GB" altLang="en-US" sz="1000" dirty="0" smtClean="0">
                <a:latin typeface="Arial" pitchFamily="34" charset="0"/>
                <a:cs typeface="Arial" pitchFamily="34" charset="0"/>
              </a:rPr>
              <a:t>P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 and K</a:t>
            </a:r>
            <a:r>
              <a:rPr lang="en-GB" altLang="en-US" sz="1000" dirty="0" smtClean="0">
                <a:latin typeface="Arial" pitchFamily="34" charset="0"/>
                <a:cs typeface="Arial" pitchFamily="34" charset="0"/>
              </a:rPr>
              <a:t>S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K</a:t>
            </a:r>
            <a:r>
              <a:rPr lang="en-GB" altLang="en-US" sz="1000" dirty="0" smtClean="0">
                <a:latin typeface="Arial" pitchFamily="34" charset="0"/>
                <a:cs typeface="Arial" pitchFamily="34" charset="0"/>
              </a:rPr>
              <a:t>TG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 1, the simplified block diagram and transfer function is presented in Fig.5.</a:t>
            </a:r>
          </a:p>
          <a:p>
            <a:pPr eaLnBrk="1" hangingPunct="1">
              <a:buFont typeface="Wingdings" pitchFamily="2" charset="2"/>
              <a:buNone/>
            </a:pPr>
            <a:endParaRPr lang="en-GB" altLang="en-US" sz="2000" dirty="0" smtClean="0"/>
          </a:p>
        </p:txBody>
      </p:sp>
      <p:pic>
        <p:nvPicPr>
          <p:cNvPr id="29710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399" y="2915728"/>
            <a:ext cx="5085276" cy="275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624418" y="115889"/>
            <a:ext cx="10272183" cy="581025"/>
          </a:xfrm>
          <a:prstGeom prst="rect">
            <a:avLst/>
          </a:prstGeo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3000" b="1" dirty="0" smtClean="0">
                <a:latin typeface="Arial" pitchFamily="34" charset="0"/>
                <a:cs typeface="Arial" pitchFamily="34" charset="0"/>
              </a:rPr>
              <a:t>Single Area Control System Analysis                Cont.,…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200399" y="6044530"/>
            <a:ext cx="57106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 5. Reference power setting only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863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eqn.(9)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19</a:t>
            </a:fld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2280584"/>
              </p:ext>
            </p:extLst>
          </p:nvPr>
        </p:nvGraphicFramePr>
        <p:xfrm>
          <a:off x="442635" y="1724679"/>
          <a:ext cx="6087561" cy="28650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5" name="Equation" r:id="rId3" imgW="2349360" imgH="1104840" progId="Equation.3">
                  <p:embed/>
                </p:oleObj>
              </mc:Choice>
              <mc:Fallback>
                <p:oleObj name="Equation" r:id="rId3" imgW="2349360" imgH="110484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635" y="1724679"/>
                        <a:ext cx="6087561" cy="286504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itle 1"/>
          <p:cNvSpPr txBox="1">
            <a:spLocks/>
          </p:cNvSpPr>
          <p:nvPr/>
        </p:nvSpPr>
        <p:spPr bwMode="auto">
          <a:xfrm>
            <a:off x="624418" y="115889"/>
            <a:ext cx="10272183" cy="581025"/>
          </a:xfrm>
          <a:prstGeom prst="rect">
            <a:avLst/>
          </a:prstGeo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3000" b="1" dirty="0" smtClean="0">
                <a:latin typeface="Arial" pitchFamily="34" charset="0"/>
                <a:cs typeface="Arial" pitchFamily="34" charset="0"/>
              </a:rPr>
              <a:t>Single Area Control System Analysis                Cont.,…</a:t>
            </a:r>
          </a:p>
        </p:txBody>
      </p:sp>
    </p:spTree>
    <p:extLst>
      <p:ext uri="{BB962C8B-B14F-4D97-AF65-F5344CB8AC3E}">
        <p14:creationId xmlns:p14="http://schemas.microsoft.com/office/powerpoint/2010/main" val="2641527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69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8120879"/>
              </p:ext>
            </p:extLst>
          </p:nvPr>
        </p:nvGraphicFramePr>
        <p:xfrm>
          <a:off x="772699" y="908862"/>
          <a:ext cx="5827063" cy="25440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74" name="Equation" r:id="rId4" imgW="2095200" imgH="1015920" progId="Equation.3">
                  <p:embed/>
                </p:oleObj>
              </mc:Choice>
              <mc:Fallback>
                <p:oleObj name="Equation" r:id="rId4" imgW="2095200" imgH="10159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2699" y="908862"/>
                        <a:ext cx="5827063" cy="254407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7" name="Straight Arrow Connector 6"/>
          <p:cNvCxnSpPr/>
          <p:nvPr/>
        </p:nvCxnSpPr>
        <p:spPr>
          <a:xfrm rot="16200000" flipH="1">
            <a:off x="5838947" y="3097577"/>
            <a:ext cx="50323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3" name="TextBox 19"/>
          <p:cNvSpPr txBox="1">
            <a:spLocks noChangeArrowheads="1"/>
          </p:cNvSpPr>
          <p:nvPr/>
        </p:nvSpPr>
        <p:spPr bwMode="auto">
          <a:xfrm>
            <a:off x="5560142" y="3492865"/>
            <a:ext cx="124671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altLang="en-US" sz="1200" dirty="0"/>
              <a:t>Step input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rot="16200000" flipH="1">
            <a:off x="1019869" y="2931268"/>
            <a:ext cx="503238" cy="211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5" name="TextBox 22"/>
          <p:cNvSpPr txBox="1">
            <a:spLocks noChangeArrowheads="1"/>
          </p:cNvSpPr>
          <p:nvPr/>
        </p:nvSpPr>
        <p:spPr bwMode="auto">
          <a:xfrm>
            <a:off x="894950" y="3205528"/>
            <a:ext cx="1246716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altLang="en-US" sz="1200" dirty="0"/>
              <a:t>Output </a:t>
            </a:r>
          </a:p>
        </p:txBody>
      </p:sp>
      <p:graphicFrame>
        <p:nvGraphicFramePr>
          <p:cNvPr id="29706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1189272"/>
              </p:ext>
            </p:extLst>
          </p:nvPr>
        </p:nvGraphicFramePr>
        <p:xfrm>
          <a:off x="894949" y="4471774"/>
          <a:ext cx="4504953" cy="18521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75" name="Equation" r:id="rId6" imgW="2057400" imgH="939600" progId="Equation.3">
                  <p:embed/>
                </p:oleObj>
              </mc:Choice>
              <mc:Fallback>
                <p:oleObj name="Equation" r:id="rId6" imgW="2057400" imgH="939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4949" y="4471774"/>
                        <a:ext cx="4504953" cy="185213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Brace 12"/>
          <p:cNvSpPr/>
          <p:nvPr/>
        </p:nvSpPr>
        <p:spPr>
          <a:xfrm rot="5400000">
            <a:off x="5910385" y="2559529"/>
            <a:ext cx="360362" cy="38523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cs typeface="Arial" charset="0"/>
            </a:endParaRPr>
          </a:p>
        </p:txBody>
      </p:sp>
      <p:sp>
        <p:nvSpPr>
          <p:cNvPr id="15" name="Right Brace 14"/>
          <p:cNvSpPr/>
          <p:nvPr/>
        </p:nvSpPr>
        <p:spPr>
          <a:xfrm rot="5400000">
            <a:off x="1090247" y="2355643"/>
            <a:ext cx="360362" cy="57573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cs typeface="Arial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30195" y="3880707"/>
            <a:ext cx="27927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Which, means that: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55479" y="2387298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Eqn.(10)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8559754" y="4940061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Eqn.(11)</a:t>
            </a:r>
            <a:endParaRPr lang="en-US" dirty="0"/>
          </a:p>
        </p:txBody>
      </p:sp>
      <p:sp>
        <p:nvSpPr>
          <p:cNvPr id="14" name="Title 1"/>
          <p:cNvSpPr txBox="1">
            <a:spLocks/>
          </p:cNvSpPr>
          <p:nvPr/>
        </p:nvSpPr>
        <p:spPr bwMode="auto">
          <a:xfrm>
            <a:off x="624418" y="115889"/>
            <a:ext cx="10272183" cy="581025"/>
          </a:xfrm>
          <a:prstGeom prst="rect">
            <a:avLst/>
          </a:prstGeo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3000" b="1" dirty="0" smtClean="0">
                <a:latin typeface="Arial" pitchFamily="34" charset="0"/>
                <a:cs typeface="Arial" pitchFamily="34" charset="0"/>
              </a:rPr>
              <a:t>Single Area Control System Analysis                Cont.,…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118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Content Placeholder 2"/>
          <p:cNvSpPr>
            <a:spLocks noGrp="1"/>
          </p:cNvSpPr>
          <p:nvPr>
            <p:ph sz="quarter" idx="1"/>
          </p:nvPr>
        </p:nvSpPr>
        <p:spPr>
          <a:xfrm>
            <a:off x="285750" y="428626"/>
            <a:ext cx="11700303" cy="6429374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Following the same procedure as case A, the steady state change in frequency due to change in reference setting will have similar expression:</a:t>
            </a:r>
          </a:p>
          <a:p>
            <a:pPr marL="0" indent="0" algn="just" eaLnBrk="1" hangingPunct="1">
              <a:lnSpc>
                <a:spcPct val="150000"/>
              </a:lnSpc>
              <a:buNone/>
            </a:pPr>
            <a:r>
              <a:rPr lang="en-GB" altLang="en-US" sz="2000" dirty="0" smtClean="0"/>
              <a:t>                                                                                                   eqn.(12)</a:t>
            </a:r>
          </a:p>
          <a:p>
            <a:pPr algn="just" eaLnBrk="1" hangingPunct="1">
              <a:lnSpc>
                <a:spcPct val="15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If the speed change setting is changed by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</a:t>
            </a:r>
            <a:r>
              <a:rPr lang="en-GB" altLang="en-US" sz="2000" dirty="0" err="1" smtClean="0">
                <a:latin typeface="Arial" pitchFamily="34" charset="0"/>
                <a:cs typeface="Arial" pitchFamily="34" charset="0"/>
                <a:sym typeface="Symbol" pitchFamily="18" charset="2"/>
              </a:rPr>
              <a:t>P</a:t>
            </a:r>
            <a:r>
              <a:rPr lang="en-GB" altLang="en-US" sz="1200" dirty="0" err="1" smtClean="0">
                <a:latin typeface="Arial" pitchFamily="34" charset="0"/>
                <a:cs typeface="Arial" pitchFamily="34" charset="0"/>
                <a:sym typeface="Symbol" pitchFamily="18" charset="2"/>
              </a:rPr>
              <a:t>ref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 while the load demand changes by P</a:t>
            </a:r>
            <a:r>
              <a:rPr lang="en-GB" altLang="en-US" sz="12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L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, the steady state frequency change is obtained by superposition, i.e.</a:t>
            </a:r>
          </a:p>
          <a:p>
            <a:pPr marL="0" indent="0" algn="just" eaLnBrk="1" hangingPunct="1">
              <a:lnSpc>
                <a:spcPct val="150000"/>
              </a:lnSpc>
              <a:buNone/>
            </a:pPr>
            <a:r>
              <a:rPr lang="en-GB" altLang="en-US" sz="2000" dirty="0" smtClean="0">
                <a:sym typeface="Symbol" pitchFamily="18" charset="2"/>
              </a:rPr>
              <a:t>                                                                                                    eqn.(13)</a:t>
            </a:r>
          </a:p>
          <a:p>
            <a:pPr algn="just" eaLnBrk="1" hangingPunct="1">
              <a:lnSpc>
                <a:spcPct val="15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According to the above equation, the frequency change caused by load demand can be compensated by changing the setting of the speed changer, i.e.   </a:t>
            </a:r>
            <a:r>
              <a:rPr lang="en-GB" altLang="en-US" sz="2000" dirty="0" smtClean="0">
                <a:sym typeface="Symbol" pitchFamily="18" charset="2"/>
              </a:rPr>
              <a:t> for </a:t>
            </a:r>
            <a:r>
              <a:rPr lang="en-GB" altLang="en-US" sz="2000" i="1" dirty="0" smtClean="0">
                <a:sym typeface="Symbol" pitchFamily="18" charset="2"/>
              </a:rPr>
              <a:t>f = 0.</a:t>
            </a:r>
            <a:endParaRPr lang="en-GB" altLang="en-US" sz="2000" i="1" dirty="0" smtClean="0"/>
          </a:p>
          <a:p>
            <a:pPr algn="just" eaLnBrk="1" hangingPunct="1">
              <a:lnSpc>
                <a:spcPct val="150000"/>
              </a:lnSpc>
            </a:pPr>
            <a:endParaRPr lang="en-GB" altLang="en-US" sz="2000" dirty="0" smtClean="0"/>
          </a:p>
          <a:p>
            <a:pPr algn="just" eaLnBrk="1" hangingPunct="1">
              <a:buFont typeface="Wingdings" pitchFamily="2" charset="2"/>
              <a:buNone/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eqn.(14)</a:t>
            </a:r>
          </a:p>
        </p:txBody>
      </p:sp>
      <p:sp>
        <p:nvSpPr>
          <p:cNvPr id="2" name="Rectangle 1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5666027"/>
              </p:ext>
            </p:extLst>
          </p:nvPr>
        </p:nvGraphicFramePr>
        <p:xfrm>
          <a:off x="2669059" y="1408671"/>
          <a:ext cx="2517809" cy="6672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11" name="Equation" r:id="rId4" imgW="901309" imgH="241195" progId="Equation.3">
                  <p:embed/>
                </p:oleObj>
              </mc:Choice>
              <mc:Fallback>
                <p:oleObj name="Equation" r:id="rId4" imgW="901309" imgH="241195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9059" y="1408671"/>
                        <a:ext cx="2517809" cy="66726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1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3388841"/>
              </p:ext>
            </p:extLst>
          </p:nvPr>
        </p:nvGraphicFramePr>
        <p:xfrm>
          <a:off x="2854410" y="2990335"/>
          <a:ext cx="3132355" cy="6054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12" name="Equation" r:id="rId6" imgW="1231366" imgH="241195" progId="Equation.3">
                  <p:embed/>
                </p:oleObj>
              </mc:Choice>
              <mc:Fallback>
                <p:oleObj name="Equation" r:id="rId6" imgW="1231366" imgH="241195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4410" y="2990335"/>
                        <a:ext cx="3132355" cy="60548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2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7920068"/>
              </p:ext>
            </p:extLst>
          </p:nvPr>
        </p:nvGraphicFramePr>
        <p:xfrm>
          <a:off x="2001795" y="5115697"/>
          <a:ext cx="2479260" cy="8155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13" name="Equation" r:id="rId8" imgW="723586" imgH="241195" progId="Equation.3">
                  <p:embed/>
                </p:oleObj>
              </mc:Choice>
              <mc:Fallback>
                <p:oleObj name="Equation" r:id="rId8" imgW="723586" imgH="241195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1795" y="5115697"/>
                        <a:ext cx="2479260" cy="81554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 bwMode="auto">
          <a:xfrm>
            <a:off x="624418" y="115889"/>
            <a:ext cx="10272183" cy="581025"/>
          </a:xfrm>
          <a:prstGeom prst="rect">
            <a:avLst/>
          </a:prstGeo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3000" b="1" dirty="0" smtClean="0">
                <a:latin typeface="Arial" pitchFamily="34" charset="0"/>
                <a:cs typeface="Arial" pitchFamily="34" charset="0"/>
              </a:rPr>
              <a:t>Single Area Control System Analysis                Cont.,…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16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Content Placeholder 2"/>
          <p:cNvSpPr>
            <a:spLocks noGrp="1"/>
          </p:cNvSpPr>
          <p:nvPr>
            <p:ph sz="quarter" idx="1"/>
          </p:nvPr>
        </p:nvSpPr>
        <p:spPr>
          <a:xfrm>
            <a:off x="356520" y="4164852"/>
            <a:ext cx="11664949" cy="1381125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Therefore, for </a:t>
            </a:r>
            <a:r>
              <a:rPr lang="en-GB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this purpose, a signal from </a:t>
            </a:r>
            <a:r>
              <a:rPr lang="en-GB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f is fed through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an integrator to the speed changer resulting in the block diagram configuration shown below. </a:t>
            </a:r>
            <a:endParaRPr lang="en-GB" altLang="en-US" sz="20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657" y="759125"/>
            <a:ext cx="6916989" cy="2674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TextBox 4"/>
          <p:cNvSpPr txBox="1">
            <a:spLocks noChangeArrowheads="1"/>
          </p:cNvSpPr>
          <p:nvPr/>
        </p:nvSpPr>
        <p:spPr bwMode="auto">
          <a:xfrm>
            <a:off x="890319" y="3433853"/>
            <a:ext cx="10531054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/>
            <a:r>
              <a:rPr lang="en-GB" altLang="en-US" sz="2000" dirty="0"/>
              <a:t>Figure</a:t>
            </a:r>
            <a:r>
              <a:rPr lang="en-GB" altLang="en-US" sz="2000" b="1" i="1" dirty="0"/>
              <a:t>: </a:t>
            </a:r>
            <a:r>
              <a:rPr lang="en-GB" altLang="en-US" sz="2000" i="1" dirty="0"/>
              <a:t>Effect of speed changer setting on the frequency stability of the system.</a:t>
            </a:r>
            <a:r>
              <a:rPr lang="en-GB" altLang="en-US" sz="1200" i="1" dirty="0"/>
              <a:t> </a:t>
            </a:r>
            <a:endParaRPr lang="en-GB" altLang="en-US" sz="1200" i="1" dirty="0" smtClean="0"/>
          </a:p>
          <a:p>
            <a:pPr algn="just"/>
            <a:r>
              <a:rPr lang="en-GB" altLang="en-US" i="1" dirty="0" smtClean="0">
                <a:hlinkClick r:id="rId4"/>
              </a:rPr>
              <a:t>Url: </a:t>
            </a:r>
            <a:r>
              <a:rPr lang="en-GB" altLang="en-US" sz="1050" i="1" dirty="0" smtClean="0">
                <a:hlinkClick r:id="rId4"/>
              </a:rPr>
              <a:t>https</a:t>
            </a:r>
            <a:r>
              <a:rPr lang="en-GB" altLang="en-US" sz="1050" i="1" dirty="0">
                <a:hlinkClick r:id="rId4"/>
              </a:rPr>
              <a:t>://</a:t>
            </a:r>
            <a:r>
              <a:rPr lang="en-GB" altLang="en-US" sz="1050" i="1" dirty="0" smtClean="0">
                <a:hlinkClick r:id="rId4"/>
              </a:rPr>
              <a:t>slideplayer.com/slide/10874514/39/images/26/Figure%3A+Effect+of+speed+changer+setting+on+the+frequency+stability+of+the+system.jpg</a:t>
            </a:r>
            <a:endParaRPr lang="en-GB" altLang="en-US" sz="1050" i="1" dirty="0" smtClean="0"/>
          </a:p>
          <a:p>
            <a:pPr algn="just"/>
            <a:endParaRPr lang="en-GB" altLang="en-US" sz="1200" i="1" dirty="0"/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624418" y="115889"/>
            <a:ext cx="10272183" cy="581025"/>
          </a:xfrm>
          <a:prstGeom prst="rect">
            <a:avLst/>
          </a:prstGeo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3000" b="1" dirty="0" smtClean="0">
                <a:latin typeface="Arial" pitchFamily="34" charset="0"/>
                <a:cs typeface="Arial" pitchFamily="34" charset="0"/>
              </a:rPr>
              <a:t>Single Area Control System Analysis                Cont.,…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070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23</a:t>
            </a:fld>
            <a:endParaRPr lang="en-US"/>
          </a:p>
        </p:txBody>
      </p:sp>
      <p:pic>
        <p:nvPicPr>
          <p:cNvPr id="32770" name="Picture 2" descr="https://www.researchgate.net/publication/224651818/figure/fig1/AS:669033770790917@1536521489876/Block-diagram-of-a-single-area-load-frequency-contro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578" y="1433391"/>
            <a:ext cx="9931779" cy="3621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577970" y="5193101"/>
            <a:ext cx="106881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6. Integral control of single area frequency control. </a:t>
            </a:r>
          </a:p>
          <a:p>
            <a:r>
              <a:rPr lang="en-US" sz="11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11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100" dirty="0" smtClean="0">
                <a:latin typeface="Arial" pitchFamily="34" charset="0"/>
                <a:cs typeface="Arial" pitchFamily="34" charset="0"/>
                <a:hlinkClick r:id="rId3"/>
              </a:rPr>
              <a:t>www.researchgate.net/publication/224651818/figure/fig1/AS:669033770790917@1536521489876/Block-diagram-of-a-single-area-load-frequency-control.png</a:t>
            </a:r>
            <a:endParaRPr lang="en-US" sz="1100" dirty="0" smtClean="0">
              <a:latin typeface="Arial" pitchFamily="34" charset="0"/>
              <a:cs typeface="Arial" pitchFamily="34" charset="0"/>
            </a:endParaRPr>
          </a:p>
          <a:p>
            <a:endParaRPr lang="en-US" sz="1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624418" y="115889"/>
            <a:ext cx="10272183" cy="581025"/>
          </a:xfrm>
          <a:prstGeom prst="rect">
            <a:avLst/>
          </a:prstGeo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3000" b="1" dirty="0" smtClean="0">
                <a:latin typeface="Arial" pitchFamily="34" charset="0"/>
                <a:cs typeface="Arial" pitchFamily="34" charset="0"/>
              </a:rPr>
              <a:t>Single Area Control System Analysis                Cont.,…</a:t>
            </a:r>
          </a:p>
        </p:txBody>
      </p:sp>
    </p:spTree>
    <p:extLst>
      <p:ext uri="{BB962C8B-B14F-4D97-AF65-F5344CB8AC3E}">
        <p14:creationId xmlns:p14="http://schemas.microsoft.com/office/powerpoint/2010/main" val="2183507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Content Placeholder 2"/>
          <p:cNvSpPr>
            <a:spLocks noGrp="1"/>
          </p:cNvSpPr>
          <p:nvPr>
            <p:ph sz="quarter" idx="1"/>
          </p:nvPr>
        </p:nvSpPr>
        <p:spPr>
          <a:xfrm>
            <a:off x="198408" y="854015"/>
            <a:ext cx="11466543" cy="5743636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Now, the analysis on input-output relation results</a:t>
            </a:r>
          </a:p>
          <a:p>
            <a:pPr algn="just">
              <a:lnSpc>
                <a:spcPct val="150000"/>
              </a:lnSpc>
            </a:pPr>
            <a:endParaRPr lang="en-US" altLang="en-US" sz="20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altLang="en-US" sz="2000" dirty="0" smtClean="0"/>
              <a:t>                                                                                                                eqn.(15)</a:t>
            </a:r>
          </a:p>
          <a:p>
            <a:pPr>
              <a:lnSpc>
                <a:spcPct val="150000"/>
              </a:lnSpc>
            </a:pPr>
            <a:endParaRPr lang="en-US" altLang="en-US" sz="2000" dirty="0" smtClean="0"/>
          </a:p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Neglecting T</a:t>
            </a:r>
            <a:r>
              <a:rPr lang="en-US" altLang="en-US" sz="1200" dirty="0" smtClean="0">
                <a:latin typeface="Arial" pitchFamily="34" charset="0"/>
                <a:cs typeface="Arial" pitchFamily="34" charset="0"/>
              </a:rPr>
              <a:t>S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and T</a:t>
            </a:r>
            <a:r>
              <a:rPr lang="en-US" altLang="en-US" sz="1200" dirty="0" smtClean="0">
                <a:latin typeface="Arial" pitchFamily="34" charset="0"/>
                <a:cs typeface="Arial" pitchFamily="34" charset="0"/>
              </a:rPr>
              <a:t>TG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, both have &lt;&lt; </a:t>
            </a:r>
            <a:r>
              <a:rPr lang="en-US" altLang="en-US" sz="2000" dirty="0" err="1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altLang="en-US" sz="1200" dirty="0" err="1" smtClean="0">
                <a:latin typeface="Arial" pitchFamily="34" charset="0"/>
                <a:cs typeface="Arial" pitchFamily="34" charset="0"/>
              </a:rPr>
              <a:t>p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and K</a:t>
            </a:r>
            <a:r>
              <a:rPr lang="en-US" altLang="en-US" sz="1200" dirty="0" smtClean="0">
                <a:latin typeface="Arial" pitchFamily="34" charset="0"/>
                <a:cs typeface="Arial" pitchFamily="34" charset="0"/>
              </a:rPr>
              <a:t>S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K</a:t>
            </a:r>
            <a:r>
              <a:rPr lang="en-US" altLang="en-US" sz="1200" dirty="0" smtClean="0">
                <a:latin typeface="Arial" pitchFamily="34" charset="0"/>
                <a:cs typeface="Arial" pitchFamily="34" charset="0"/>
              </a:rPr>
              <a:t>TG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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1, eqn.(15), is rewritten as;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altLang="en-US" sz="2000" dirty="0" smtClean="0"/>
              <a:t>                                                                                                                eqn.(16)</a:t>
            </a:r>
          </a:p>
        </p:txBody>
      </p:sp>
      <p:graphicFrame>
        <p:nvGraphicFramePr>
          <p:cNvPr id="3277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5462210"/>
              </p:ext>
            </p:extLst>
          </p:nvPr>
        </p:nvGraphicFramePr>
        <p:xfrm>
          <a:off x="549612" y="1805199"/>
          <a:ext cx="9029743" cy="9897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25" name="Equation" r:id="rId4" imgW="4000500" imgH="508000" progId="Equation.3">
                  <p:embed/>
                </p:oleObj>
              </mc:Choice>
              <mc:Fallback>
                <p:oleObj name="Equation" r:id="rId4" imgW="4000500" imgH="508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9612" y="1805199"/>
                        <a:ext cx="9029743" cy="98976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8650484"/>
              </p:ext>
            </p:extLst>
          </p:nvPr>
        </p:nvGraphicFramePr>
        <p:xfrm>
          <a:off x="719308" y="4190432"/>
          <a:ext cx="7862771" cy="12787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26" name="Equation" r:id="rId6" imgW="2819400" imgH="469900" progId="Equation.3">
                  <p:embed/>
                </p:oleObj>
              </mc:Choice>
              <mc:Fallback>
                <p:oleObj name="Equation" r:id="rId6" imgW="2819400" imgH="4699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9308" y="4190432"/>
                        <a:ext cx="7862771" cy="127871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 bwMode="auto">
          <a:xfrm>
            <a:off x="624418" y="115889"/>
            <a:ext cx="10272183" cy="581025"/>
          </a:xfrm>
          <a:prstGeom prst="rect">
            <a:avLst/>
          </a:prstGeo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3000" b="1" dirty="0" smtClean="0">
                <a:latin typeface="Arial" pitchFamily="34" charset="0"/>
                <a:cs typeface="Arial" pitchFamily="34" charset="0"/>
              </a:rPr>
              <a:t>Single Area Control System Analysis                Cont.,…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047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Content Placeholder 2"/>
          <p:cNvSpPr>
            <a:spLocks noGrp="1"/>
          </p:cNvSpPr>
          <p:nvPr>
            <p:ph sz="quarter" idx="1"/>
          </p:nvPr>
        </p:nvSpPr>
        <p:spPr>
          <a:xfrm>
            <a:off x="112144" y="629728"/>
            <a:ext cx="11552808" cy="5967923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Rearranging,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eqn.(17)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en-US" sz="2000" dirty="0" smtClean="0"/>
          </a:p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Then,  the change in steady state frequency is :</a:t>
            </a:r>
          </a:p>
          <a:p>
            <a:pPr algn="just">
              <a:lnSpc>
                <a:spcPct val="150000"/>
              </a:lnSpc>
              <a:buFont typeface="Wingdings" pitchFamily="2" charset="2"/>
              <a:buNone/>
            </a:pPr>
            <a:endParaRPr lang="en-US" altLang="en-US" sz="2000" dirty="0" smtClean="0"/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eqn.(18) </a:t>
            </a:r>
          </a:p>
        </p:txBody>
      </p:sp>
      <p:graphicFrame>
        <p:nvGraphicFramePr>
          <p:cNvPr id="32773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4133925"/>
              </p:ext>
            </p:extLst>
          </p:nvPr>
        </p:nvGraphicFramePr>
        <p:xfrm>
          <a:off x="305599" y="1268725"/>
          <a:ext cx="4874684" cy="1241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4" name="Equation" r:id="rId4" imgW="2578100" imgH="673100" progId="Equation.3">
                  <p:embed/>
                </p:oleObj>
              </mc:Choice>
              <mc:Fallback>
                <p:oleObj name="Equation" r:id="rId4" imgW="2578100" imgH="673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599" y="1268725"/>
                        <a:ext cx="4874684" cy="1241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2173503"/>
              </p:ext>
            </p:extLst>
          </p:nvPr>
        </p:nvGraphicFramePr>
        <p:xfrm>
          <a:off x="282835" y="4095632"/>
          <a:ext cx="8322718" cy="105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5" name="Equation" r:id="rId6" imgW="3187700" imgH="508000" progId="Equation.3">
                  <p:embed/>
                </p:oleObj>
              </mc:Choice>
              <mc:Fallback>
                <p:oleObj name="Equation" r:id="rId6" imgW="3187700" imgH="508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2835" y="4095632"/>
                        <a:ext cx="8322718" cy="1054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5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9911194"/>
              </p:ext>
            </p:extLst>
          </p:nvPr>
        </p:nvGraphicFramePr>
        <p:xfrm>
          <a:off x="751339" y="3096794"/>
          <a:ext cx="5675340" cy="7201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6" name="Equation" r:id="rId8" imgW="1612900" imgH="241300" progId="Equation.3">
                  <p:embed/>
                </p:oleObj>
              </mc:Choice>
              <mc:Fallback>
                <p:oleObj name="Equation" r:id="rId8" imgW="1612900" imgH="24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1339" y="3096794"/>
                        <a:ext cx="5675340" cy="72017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itle 1"/>
          <p:cNvSpPr txBox="1">
            <a:spLocks/>
          </p:cNvSpPr>
          <p:nvPr/>
        </p:nvSpPr>
        <p:spPr bwMode="auto">
          <a:xfrm>
            <a:off x="624418" y="115889"/>
            <a:ext cx="10272183" cy="581025"/>
          </a:xfrm>
          <a:prstGeom prst="rect">
            <a:avLst/>
          </a:prstGeo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3000" b="1" dirty="0" smtClean="0">
                <a:latin typeface="Arial" pitchFamily="34" charset="0"/>
                <a:cs typeface="Arial" pitchFamily="34" charset="0"/>
              </a:rPr>
              <a:t>Single Area Control System Analysis                Cont.,…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34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26</a:t>
            </a:fld>
            <a:endParaRPr lang="en-US"/>
          </a:p>
        </p:txBody>
      </p:sp>
      <p:pic>
        <p:nvPicPr>
          <p:cNvPr id="33796" name="Picture 4" descr="https://ai2-s2-public.s3.amazonaws.com/figures/2017-08-08/d1cc751540adf680dca379c82503d9e522ae587b/12-Figure3-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974" y="576022"/>
            <a:ext cx="6823494" cy="5384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452112" y="5960701"/>
            <a:ext cx="955519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Arial" pitchFamily="34" charset="0"/>
                <a:cs typeface="Arial" pitchFamily="34" charset="0"/>
                <a:hlinkClick r:id="rId3"/>
              </a:rPr>
              <a:t>Figure 7: The PID control results with different optimization</a:t>
            </a:r>
            <a:r>
              <a:rPr lang="en-US" dirty="0">
                <a:solidFill>
                  <a:srgbClr val="29455F"/>
                </a:solidFill>
                <a:hlinkClick r:id="rId3"/>
              </a:rPr>
              <a:t>.</a:t>
            </a:r>
          </a:p>
          <a:p>
            <a:r>
              <a:rPr lang="en-US" sz="11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11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100" dirty="0" smtClean="0">
                <a:latin typeface="Arial" pitchFamily="34" charset="0"/>
                <a:cs typeface="Arial" pitchFamily="34" charset="0"/>
                <a:hlinkClick r:id="rId3"/>
              </a:rPr>
              <a:t>ai2-s2-public.s3.amazonaws.com/figures/2017-08-08/d1cc751540adf680dca379c82503d9e522ae587b/12-Figure3-1.png</a:t>
            </a:r>
            <a:endParaRPr lang="en-US" sz="1100" dirty="0" smtClean="0">
              <a:latin typeface="Arial" pitchFamily="34" charset="0"/>
              <a:cs typeface="Arial" pitchFamily="34" charset="0"/>
            </a:endParaRPr>
          </a:p>
          <a:p>
            <a:endParaRPr lang="en-US" sz="1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624418" y="115889"/>
            <a:ext cx="10272183" cy="581025"/>
          </a:xfrm>
          <a:prstGeom prst="rect">
            <a:avLst/>
          </a:prstGeo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3000" b="1" dirty="0" smtClean="0">
                <a:latin typeface="Arial" pitchFamily="34" charset="0"/>
                <a:cs typeface="Arial" pitchFamily="34" charset="0"/>
              </a:rPr>
              <a:t>Single Area Control System Analysis                Cont.,…</a:t>
            </a:r>
          </a:p>
        </p:txBody>
      </p:sp>
    </p:spTree>
    <p:extLst>
      <p:ext uri="{BB962C8B-B14F-4D97-AF65-F5344CB8AC3E}">
        <p14:creationId xmlns:p14="http://schemas.microsoft.com/office/powerpoint/2010/main" val="3516214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Content Placeholder 2"/>
          <p:cNvSpPr>
            <a:spLocks noGrp="1"/>
          </p:cNvSpPr>
          <p:nvPr>
            <p:ph sz="quarter" idx="1"/>
          </p:nvPr>
        </p:nvSpPr>
        <p:spPr>
          <a:xfrm>
            <a:off x="0" y="494270"/>
            <a:ext cx="12047838" cy="6252519"/>
          </a:xfrm>
        </p:spPr>
        <p:txBody>
          <a:bodyPr/>
          <a:lstStyle/>
          <a:p>
            <a:pPr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Here we find that the steady state change in frequency has been reduced to zero by the addition of the integral controller. </a:t>
            </a:r>
          </a:p>
          <a:p>
            <a:pPr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In central load frequency control of a given control area, the change (error) in frequency is known as Area Control Error (ACE). </a:t>
            </a:r>
          </a:p>
          <a:p>
            <a:pPr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 additional signal fed back in the modified control scheme presented above is the integral of ACE.</a:t>
            </a:r>
          </a:p>
          <a:p>
            <a:pPr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Which, reduces the error to zero and advisable to apply the integral over derivative</a:t>
            </a:r>
          </a:p>
        </p:txBody>
      </p:sp>
      <p:sp>
        <p:nvSpPr>
          <p:cNvPr id="3" name="Title 1"/>
          <p:cNvSpPr txBox="1">
            <a:spLocks/>
          </p:cNvSpPr>
          <p:nvPr/>
        </p:nvSpPr>
        <p:spPr bwMode="auto">
          <a:xfrm>
            <a:off x="624418" y="115889"/>
            <a:ext cx="10272183" cy="581025"/>
          </a:xfrm>
          <a:prstGeom prst="rect">
            <a:avLst/>
          </a:prstGeo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3000" b="1" dirty="0" smtClean="0">
                <a:latin typeface="Arial" pitchFamily="34" charset="0"/>
                <a:cs typeface="Arial" pitchFamily="34" charset="0"/>
              </a:rPr>
              <a:t>Single Area Control System Analysis                Cont.,…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544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23319"/>
            <a:ext cx="12097264" cy="509098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From the above analysis, it </a:t>
            </a:r>
            <a:r>
              <a:rPr lang="en-US" alt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is clear that proportional integral and derivative control strategy can be applied for load frequency control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. 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While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proportional control is inherent in the feedback through the governor mechanism itself, derivative control when introduced improves transient performance and ensures better margin of stability for the system.</a:t>
            </a:r>
          </a:p>
          <a:p>
            <a:pPr algn="just">
              <a:lnSpc>
                <a:spcPct val="150000"/>
              </a:lnSpc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selection of the gain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controller in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secondary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LFC should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be such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that:</a:t>
            </a:r>
          </a:p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altLang="en-US" sz="2000" b="1" dirty="0">
                <a:latin typeface="Arial" pitchFamily="34" charset="0"/>
                <a:cs typeface="Arial" pitchFamily="34" charset="0"/>
              </a:rPr>
              <a:t>i.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 control loop must be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stable</a:t>
            </a:r>
          </a:p>
          <a:p>
            <a:pPr algn="just">
              <a:lnSpc>
                <a:spcPct val="150000"/>
              </a:lnSpc>
            </a:pPr>
            <a:r>
              <a:rPr lang="en-US" altLang="en-US" sz="2000" b="1" dirty="0">
                <a:latin typeface="Arial" pitchFamily="34" charset="0"/>
                <a:cs typeface="Arial" pitchFamily="34" charset="0"/>
              </a:rPr>
              <a:t>i</a:t>
            </a: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i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. Frequency error should return to zero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624418" y="115889"/>
            <a:ext cx="10272183" cy="581025"/>
          </a:xfrm>
          <a:prstGeom prst="rect">
            <a:avLst/>
          </a:prstGeo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3000" b="1" dirty="0" smtClean="0">
                <a:latin typeface="Arial" pitchFamily="34" charset="0"/>
                <a:cs typeface="Arial" pitchFamily="34" charset="0"/>
              </a:rPr>
              <a:t>Single Area Control System Analysis                Cont.,…</a:t>
            </a:r>
          </a:p>
        </p:txBody>
      </p:sp>
    </p:spTree>
    <p:extLst>
      <p:ext uri="{BB962C8B-B14F-4D97-AF65-F5344CB8AC3E}">
        <p14:creationId xmlns:p14="http://schemas.microsoft.com/office/powerpoint/2010/main" val="3092361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102" y="365125"/>
            <a:ext cx="10732700" cy="842573"/>
          </a:xfrm>
        </p:spPr>
        <p:txBody>
          <a:bodyPr>
            <a:normAutofit/>
          </a:bodyPr>
          <a:lstStyle/>
          <a:p>
            <a:pPr algn="ctr"/>
            <a:r>
              <a:rPr lang="en-US" altLang="en-US" sz="3000" b="1" dirty="0">
                <a:latin typeface="Arial" pitchFamily="34" charset="0"/>
                <a:cs typeface="Arial" pitchFamily="34" charset="0"/>
              </a:rPr>
              <a:t>4. COMPOSITE SYSTEM IN </a:t>
            </a:r>
            <a:r>
              <a:rPr lang="en-US" altLang="en-US" sz="3000" b="1" dirty="0" smtClean="0">
                <a:latin typeface="Arial" pitchFamily="34" charset="0"/>
                <a:cs typeface="Arial" pitchFamily="34" charset="0"/>
              </a:rPr>
              <a:t>SINGLE </a:t>
            </a:r>
            <a:r>
              <a:rPr lang="en-US" altLang="en-US" sz="3000" b="1" dirty="0">
                <a:latin typeface="Arial" pitchFamily="34" charset="0"/>
                <a:cs typeface="Arial" pitchFamily="34" charset="0"/>
              </a:rPr>
              <a:t>CONTROL AREA</a:t>
            </a:r>
            <a:r>
              <a:rPr lang="en-US" altLang="en-US" sz="3000" dirty="0">
                <a:latin typeface="Arial" pitchFamily="34" charset="0"/>
                <a:cs typeface="Arial" pitchFamily="34" charset="0"/>
              </a:rPr>
              <a:t>: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3298" y="1173191"/>
            <a:ext cx="11898702" cy="562442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 a composite system for frequency control within a single area, you typically focus on managing the generation and consumption of electrical power to maintain a stable frequency across the network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Generation Sources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Conventional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Plants: These include fossil fuel, nuclear, and hydroelectric plants that can be controlled to adjust output based on demand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Renewable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Energy Sources: Wind, solar, and other renewables contribute to the mix but are less predictable. Integration with storage or backup systems is essential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Energy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Storage Systems: Batteries or pumped hydro storage can quickly inject or absorb power to stabilize frequency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006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57532"/>
            <a:ext cx="12192000" cy="582283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Load Management: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Demand Response: Programs that adjust consumer demand based on real-time frequency or grid conditions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Smart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Grids: Advanced metering infrastructure allows for real-time data collection and analysis, enabling more responsive load management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Control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Systems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Automatic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Generation Control (AGC): This system balances the output of multiple power plants and adjusts them in real-time to match the load and maintain frequency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Frequency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Regulation: Techniques that involve adjusting the output of generation sources based on real-time frequency measurements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The composite system is given in Fig.8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" y="140579"/>
            <a:ext cx="1193033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3000" b="1" dirty="0" smtClean="0">
                <a:latin typeface="Arial" pitchFamily="34" charset="0"/>
                <a:cs typeface="Arial" pitchFamily="34" charset="0"/>
              </a:rPr>
              <a:t>composite system                                                                Cont.….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382880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Content Placeholder 2"/>
          <p:cNvSpPr>
            <a:spLocks noGrp="1"/>
          </p:cNvSpPr>
          <p:nvPr>
            <p:ph sz="quarter" idx="1"/>
          </p:nvPr>
        </p:nvSpPr>
        <p:spPr>
          <a:xfrm>
            <a:off x="344338" y="629100"/>
            <a:ext cx="11414743" cy="6099504"/>
          </a:xfrm>
        </p:spPr>
        <p:txBody>
          <a:bodyPr>
            <a:normAutofit fontScale="85000"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altLang="en-US" sz="2400" dirty="0" smtClean="0">
                <a:latin typeface="Arial" pitchFamily="34" charset="0"/>
                <a:cs typeface="Arial" pitchFamily="34" charset="0"/>
              </a:rPr>
              <a:t>The composite power/frequency characteristics of a power system thus depends on the combined effect of the droops of all generator speed governors.</a:t>
            </a:r>
          </a:p>
          <a:p>
            <a:pPr algn="just">
              <a:lnSpc>
                <a:spcPct val="150000"/>
              </a:lnSpc>
            </a:pPr>
            <a:r>
              <a:rPr lang="en-US" altLang="en-US" sz="2400" dirty="0" smtClean="0">
                <a:latin typeface="Arial" pitchFamily="34" charset="0"/>
                <a:cs typeface="Arial" pitchFamily="34" charset="0"/>
              </a:rPr>
              <a:t> It also depends on the frequency characteristics of all the loads in the system as given in Fig. </a:t>
            </a:r>
          </a:p>
          <a:p>
            <a:pPr algn="just">
              <a:lnSpc>
                <a:spcPct val="150000"/>
              </a:lnSpc>
            </a:pPr>
            <a:endParaRPr lang="en-US" altLang="en-US" sz="2000" dirty="0" smtClean="0"/>
          </a:p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en-US" altLang="en-US" sz="21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where </a:t>
            </a:r>
            <a:r>
              <a:rPr lang="en-US" altLang="en-US" sz="2100" dirty="0" err="1" smtClean="0">
                <a:latin typeface="Arial" pitchFamily="34" charset="0"/>
                <a:cs typeface="Arial" pitchFamily="34" charset="0"/>
              </a:rPr>
              <a:t>M</a:t>
            </a:r>
            <a:r>
              <a:rPr lang="en-US" altLang="en-US" sz="1400" dirty="0" err="1" smtClean="0">
                <a:latin typeface="Arial" pitchFamily="34" charset="0"/>
                <a:cs typeface="Arial" pitchFamily="34" charset="0"/>
              </a:rPr>
              <a:t>eq</a:t>
            </a:r>
            <a:r>
              <a:rPr lang="en-US" altLang="en-U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100" dirty="0" smtClean="0">
                <a:latin typeface="Arial" pitchFamily="34" charset="0"/>
                <a:cs typeface="Arial" pitchFamily="34" charset="0"/>
              </a:rPr>
              <a:t>/equivalent generator/                                                                                                         </a:t>
            </a:r>
          </a:p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en-US" altLang="en-US" sz="1600" dirty="0" smtClean="0"/>
              <a:t>                                                                                                                                    = </a:t>
            </a:r>
            <a:r>
              <a:rPr lang="en-US" altLang="en-US" sz="1600" dirty="0" smtClean="0">
                <a:sym typeface="Symbol" pitchFamily="18" charset="2"/>
              </a:rPr>
              <a:t>M</a:t>
            </a:r>
            <a:endParaRPr lang="en-US" altLang="en-US" sz="1600" dirty="0" smtClean="0"/>
          </a:p>
          <a:p>
            <a:pPr marL="0" indent="0" algn="ctr">
              <a:lnSpc>
                <a:spcPct val="150000"/>
              </a:lnSpc>
              <a:buNone/>
            </a:pPr>
            <a:endParaRPr lang="en-US" altLang="en-US" sz="2000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en-US" altLang="en-US" sz="2400" dirty="0" smtClean="0">
                <a:latin typeface="Arial" pitchFamily="34" charset="0"/>
                <a:cs typeface="Arial" pitchFamily="34" charset="0"/>
              </a:rPr>
              <a:t>Figure 8. composite system.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altLang="en-US" sz="900" dirty="0" smtClean="0">
                <a:latin typeface="Arial" pitchFamily="34" charset="0"/>
                <a:cs typeface="Arial" pitchFamily="34" charset="0"/>
              </a:rPr>
              <a:t>Url</a:t>
            </a:r>
            <a:r>
              <a:rPr lang="en-US" altLang="en-US" sz="900" dirty="0">
                <a:latin typeface="Arial" pitchFamily="34" charset="0"/>
                <a:cs typeface="Arial" pitchFamily="34" charset="0"/>
              </a:rPr>
              <a:t>: https://slideplayer.com/slide/10874514/39/images/29/COMPOSITE+SYSTEM+IN+A+SINGLE+CONTROL+AREA%3A+The+composite+power%2Ffrequency+characteristics+of+a+power+system+thus+depends+on+the+combined+effect+of+the+droops+of+all+generator+speed+governors.+It+also+depends+on+the+frequency+characteristics+of+all+the+loads+in+the+system..</a:t>
            </a:r>
            <a:r>
              <a:rPr lang="en-US" altLang="en-US" sz="900" dirty="0" smtClean="0">
                <a:latin typeface="Arial" pitchFamily="34" charset="0"/>
                <a:cs typeface="Arial" pitchFamily="34" charset="0"/>
              </a:rPr>
              <a:t>jpg</a:t>
            </a:r>
            <a:endParaRPr lang="en-US" altLang="en-US" sz="19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For a system with N generators and a composite load-damping constant of D, the steady-state frequency deviation following a load change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P</a:t>
            </a:r>
            <a:r>
              <a:rPr lang="en-US" altLang="en-US" sz="1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L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 is given by</a:t>
            </a:r>
          </a:p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en-US" altLang="en-US" sz="2000" dirty="0" smtClean="0">
                <a:sym typeface="Symbol" pitchFamily="18" charset="2"/>
              </a:rPr>
              <a:t>                </a:t>
            </a:r>
            <a:endParaRPr lang="en-US" altLang="en-US" sz="2000" dirty="0" smtClean="0"/>
          </a:p>
        </p:txBody>
      </p:sp>
      <p:graphicFrame>
        <p:nvGraphicFramePr>
          <p:cNvPr id="3481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51758701"/>
              </p:ext>
            </p:extLst>
          </p:nvPr>
        </p:nvGraphicFramePr>
        <p:xfrm>
          <a:off x="5074648" y="5695771"/>
          <a:ext cx="4303184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9" name="Equation" r:id="rId4" imgW="2362200" imgH="431800" progId="Equation.3">
                  <p:embed/>
                </p:oleObj>
              </mc:Choice>
              <mc:Fallback>
                <p:oleObj name="Equation" r:id="rId4" imgW="2362200" imgH="431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4648" y="5695771"/>
                        <a:ext cx="4303184" cy="576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4820" name="Picture 4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47" b="18924"/>
          <a:stretch/>
        </p:blipFill>
        <p:spPr bwMode="auto">
          <a:xfrm>
            <a:off x="654889" y="2182308"/>
            <a:ext cx="7662703" cy="1932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189782" y="19809"/>
            <a:ext cx="1193033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3000" b="1" dirty="0" smtClean="0">
                <a:latin typeface="Arial" pitchFamily="34" charset="0"/>
                <a:cs typeface="Arial" pitchFamily="34" charset="0"/>
              </a:rPr>
              <a:t>composite system                                                                Cont.….</a:t>
            </a:r>
            <a:endParaRPr lang="en-US" sz="30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291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64" y="123266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Summary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6" y="678730"/>
            <a:ext cx="11764652" cy="5999161"/>
          </a:xfrm>
        </p:spPr>
        <p:txBody>
          <a:bodyPr>
            <a:noAutofit/>
          </a:bodyPr>
          <a:lstStyle/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brief overview of single area control is discussed in this lecture.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is noted that there is no single generator, governor , turbine and load exists in reality, but the number of generators and other systems are considered as a single system for SAC.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two basic approaches used are: changing the load only or free governor mechanism and reference setting changing are adopted in this lecture to come up with the real-time control.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addition, the advantage of integral control while minimizing the error is discussed in this lecture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Finally, the composite system modeling considering N-Generation units is also discussed well.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4" y="365126"/>
            <a:ext cx="10627938" cy="511568"/>
          </a:xfrm>
        </p:spPr>
        <p:txBody>
          <a:bodyPr>
            <a:normAutofit/>
          </a:bodyPr>
          <a:lstStyle/>
          <a:p>
            <a:pPr algn="ctr"/>
            <a:r>
              <a:rPr lang="en-US" sz="3000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055" y="738554"/>
            <a:ext cx="11939954" cy="5424854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[1].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Pahadasingh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;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Jena and C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Panigrahi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"SCA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Based Load Frequency Control Incorporating Electric Vehicle Using Cascaded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Controller’’. International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Conference on Power Electronics and Energy (ICPEE), Bhubaneswar, India, 2021, pp. 1-5,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doi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10.1109/ICPEE50452.2021.9358648.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2].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D.,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Serhat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and Y.,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Nuran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‘’Load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Frequency Control of A Single Area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 System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using Gravitational Search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Algorithm.’’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confrenace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, 2012. pp.1-6.  DOI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10.1109/INISTA.2012.6246992. 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3].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K.,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Dillip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; K.,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Bikash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; P., 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Swagatika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etl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‘’Load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Frequency Control of a Single Area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 System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using Firefly Algorithm’’. International Journal of Engineering Research &amp; Technology (IJERT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). V.9(5), 2020.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</a:t>
            </a:r>
            <a:r>
              <a:rPr lang="en-US" dirty="0" err="1" smtClean="0"/>
              <a:t>Dr.Teshome</a:t>
            </a:r>
            <a:r>
              <a:rPr lang="en-US" dirty="0" smtClean="0"/>
              <a:t> Goa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190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Thank you !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6501</TotalTime>
  <Words>2494</Words>
  <Application>Microsoft Office PowerPoint</Application>
  <PresentationFormat>Custom</PresentationFormat>
  <Paragraphs>306</Paragraphs>
  <Slides>34</Slides>
  <Notes>17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6" baseType="lpstr">
      <vt:lpstr>Office 테마</vt:lpstr>
      <vt:lpstr>Equation</vt:lpstr>
      <vt:lpstr>Power Systems Operation and Control</vt:lpstr>
      <vt:lpstr>Content </vt:lpstr>
      <vt:lpstr>1. Introduction </vt:lpstr>
      <vt:lpstr>Introduction                                              Cont.…</vt:lpstr>
      <vt:lpstr>Introduction                                              Cont.…</vt:lpstr>
      <vt:lpstr>2. Single Control Area(SCA)</vt:lpstr>
      <vt:lpstr>SCA                                                              Cont.…</vt:lpstr>
      <vt:lpstr>PowerPoint Presentation</vt:lpstr>
      <vt:lpstr>SCA                                                              Cont.…</vt:lpstr>
      <vt:lpstr>SCA                                                              Cont.…</vt:lpstr>
      <vt:lpstr>3. Single Area Control System Analysis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4. COMPOSITE SYSTEM IN SINGLE CONTROL AREA:</vt:lpstr>
      <vt:lpstr>PowerPoint Presentation</vt:lpstr>
      <vt:lpstr>PowerPoint Presentation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HP</cp:lastModifiedBy>
  <cp:revision>462</cp:revision>
  <dcterms:created xsi:type="dcterms:W3CDTF">2021-04-29T04:21:21Z</dcterms:created>
  <dcterms:modified xsi:type="dcterms:W3CDTF">2024-10-30T08:30:55Z</dcterms:modified>
</cp:coreProperties>
</file>