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handoutMasterIdLst>
    <p:handoutMasterId r:id="rId42"/>
  </p:handoutMasterIdLst>
  <p:sldIdLst>
    <p:sldId id="282" r:id="rId2"/>
    <p:sldId id="363" r:id="rId3"/>
    <p:sldId id="673" r:id="rId4"/>
    <p:sldId id="674" r:id="rId5"/>
    <p:sldId id="675" r:id="rId6"/>
    <p:sldId id="714" r:id="rId7"/>
    <p:sldId id="717" r:id="rId8"/>
    <p:sldId id="718" r:id="rId9"/>
    <p:sldId id="719" r:id="rId10"/>
    <p:sldId id="720" r:id="rId11"/>
    <p:sldId id="721" r:id="rId12"/>
    <p:sldId id="676" r:id="rId13"/>
    <p:sldId id="678" r:id="rId14"/>
    <p:sldId id="715" r:id="rId15"/>
    <p:sldId id="681" r:id="rId16"/>
    <p:sldId id="704" r:id="rId17"/>
    <p:sldId id="703" r:id="rId18"/>
    <p:sldId id="705" r:id="rId19"/>
    <p:sldId id="706" r:id="rId20"/>
    <p:sldId id="682" r:id="rId21"/>
    <p:sldId id="707" r:id="rId22"/>
    <p:sldId id="708" r:id="rId23"/>
    <p:sldId id="722" r:id="rId24"/>
    <p:sldId id="709" r:id="rId25"/>
    <p:sldId id="710" r:id="rId26"/>
    <p:sldId id="723" r:id="rId27"/>
    <p:sldId id="724" r:id="rId28"/>
    <p:sldId id="683" r:id="rId29"/>
    <p:sldId id="711" r:id="rId30"/>
    <p:sldId id="712" r:id="rId31"/>
    <p:sldId id="697" r:id="rId32"/>
    <p:sldId id="698" r:id="rId33"/>
    <p:sldId id="693" r:id="rId34"/>
    <p:sldId id="725" r:id="rId35"/>
    <p:sldId id="726" r:id="rId36"/>
    <p:sldId id="727" r:id="rId37"/>
    <p:sldId id="443" r:id="rId38"/>
    <p:sldId id="442" r:id="rId39"/>
    <p:sldId id="317" r:id="rId40"/>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CF1"/>
    <a:srgbClr val="29455F"/>
    <a:srgbClr val="2F333E"/>
    <a:srgbClr val="585C65"/>
    <a:srgbClr val="D9E1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87" autoAdjust="0"/>
    <p:restoredTop sz="86378" autoAdjust="0"/>
  </p:normalViewPr>
  <p:slideViewPr>
    <p:cSldViewPr snapToGrid="0">
      <p:cViewPr>
        <p:scale>
          <a:sx n="75" d="100"/>
          <a:sy n="75" d="100"/>
        </p:scale>
        <p:origin x="-1873" y="-45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8835"/>
    </p:cViewPr>
  </p:sorterViewPr>
  <p:notesViewPr>
    <p:cSldViewPr snapToGrid="0">
      <p:cViewPr varScale="1">
        <p:scale>
          <a:sx n="99" d="100"/>
          <a:sy n="99" d="100"/>
        </p:scale>
        <p:origin x="381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10.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0.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 xmlns:a16="http://schemas.microsoft.com/office/drawing/2014/main" id="{1FA06A38-C37F-4568-A048-47EECB9A14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 xmlns:a16="http://schemas.microsoft.com/office/drawing/2014/main" id="{752D2E05-4CF1-4BCC-9766-ECC4888F3EF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0BD674-518E-4782-9092-813744A91FEA}" type="datetimeFigureOut">
              <a:rPr lang="ko-KR" altLang="en-US" smtClean="0"/>
              <a:t>2024-11-09</a:t>
            </a:fld>
            <a:endParaRPr lang="ko-KR" altLang="en-US"/>
          </a:p>
        </p:txBody>
      </p:sp>
      <p:sp>
        <p:nvSpPr>
          <p:cNvPr id="4" name="바닥글 개체 틀 3">
            <a:extLst>
              <a:ext uri="{FF2B5EF4-FFF2-40B4-BE49-F238E27FC236}">
                <a16:creationId xmlns="" xmlns:a16="http://schemas.microsoft.com/office/drawing/2014/main" id="{C551118D-489C-4243-BEFA-9A1FB90A45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 xmlns:a16="http://schemas.microsoft.com/office/drawing/2014/main" id="{32BA7DCD-C975-460D-BFAB-67A58038289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DB4EAB-417F-45EB-9B7D-11919795AFEA}" type="slidenum">
              <a:rPr lang="ko-KR" altLang="en-US" smtClean="0"/>
              <a:t>‹#›</a:t>
            </a:fld>
            <a:endParaRPr lang="ko-KR" altLang="en-US"/>
          </a:p>
        </p:txBody>
      </p:sp>
    </p:spTree>
    <p:extLst>
      <p:ext uri="{BB962C8B-B14F-4D97-AF65-F5344CB8AC3E}">
        <p14:creationId xmlns:p14="http://schemas.microsoft.com/office/powerpoint/2010/main" val="10076720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1D5277-1C88-45E0-8B58-18FDF1DF2317}" type="datetimeFigureOut">
              <a:rPr lang="en-US" smtClean="0"/>
              <a:t>11/9/2024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20840C-0D3C-4014-BD18-AB395A5B5CA2}" type="slidenum">
              <a:rPr lang="en-US" smtClean="0"/>
              <a:t>‹#›</a:t>
            </a:fld>
            <a:endParaRPr lang="en-US"/>
          </a:p>
        </p:txBody>
      </p:sp>
    </p:spTree>
    <p:extLst>
      <p:ext uri="{BB962C8B-B14F-4D97-AF65-F5344CB8AC3E}">
        <p14:creationId xmlns:p14="http://schemas.microsoft.com/office/powerpoint/2010/main" val="1801627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020840C-0D3C-4014-BD18-AB395A5B5CA2}" type="slidenum">
              <a:rPr lang="en-US" smtClean="0"/>
              <a:t>1</a:t>
            </a:fld>
            <a:endParaRPr lang="en-US"/>
          </a:p>
        </p:txBody>
      </p:sp>
    </p:spTree>
    <p:extLst>
      <p:ext uri="{BB962C8B-B14F-4D97-AF65-F5344CB8AC3E}">
        <p14:creationId xmlns:p14="http://schemas.microsoft.com/office/powerpoint/2010/main" val="405541875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svg"/><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표지">
    <p:spTree>
      <p:nvGrpSpPr>
        <p:cNvPr id="1" name=""/>
        <p:cNvGrpSpPr/>
        <p:nvPr/>
      </p:nvGrpSpPr>
      <p:grpSpPr>
        <a:xfrm>
          <a:off x="0" y="0"/>
          <a:ext cx="0" cy="0"/>
          <a:chOff x="0" y="0"/>
          <a:chExt cx="0" cy="0"/>
        </a:xfrm>
      </p:grpSpPr>
      <p:pic>
        <p:nvPicPr>
          <p:cNvPr id="20" name="우측이미지">
            <a:extLst>
              <a:ext uri="{FF2B5EF4-FFF2-40B4-BE49-F238E27FC236}">
                <a16:creationId xmlns="" xmlns:a16="http://schemas.microsoft.com/office/drawing/2014/main" id="{7A334113-2019-4F08-BFDD-FAA6F78B7BDB}"/>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rot="21105531">
            <a:off x="6020907" y="1345035"/>
            <a:ext cx="7004124" cy="5805700"/>
          </a:xfrm>
          <a:prstGeom prst="rect">
            <a:avLst/>
          </a:prstGeom>
        </p:spPr>
      </p:pic>
      <p:sp>
        <p:nvSpPr>
          <p:cNvPr id="21" name="자유형: 도형 20">
            <a:extLst>
              <a:ext uri="{FF2B5EF4-FFF2-40B4-BE49-F238E27FC236}">
                <a16:creationId xmlns="" xmlns:a16="http://schemas.microsoft.com/office/drawing/2014/main" id="{9338A8CF-C5A9-4FCB-B078-3773C5473AE2}"/>
              </a:ext>
            </a:extLst>
          </p:cNvPr>
          <p:cNvSpPr/>
          <p:nvPr userDrawn="1"/>
        </p:nvSpPr>
        <p:spPr>
          <a:xfrm>
            <a:off x="5628321" y="1815966"/>
            <a:ext cx="4602078" cy="5042034"/>
          </a:xfrm>
          <a:custGeom>
            <a:avLst/>
            <a:gdLst>
              <a:gd name="connsiteX0" fmla="*/ 0 w 4602079"/>
              <a:gd name="connsiteY0" fmla="*/ 0 h 5410200"/>
              <a:gd name="connsiteX1" fmla="*/ 1241659 w 4602079"/>
              <a:gd name="connsiteY1" fmla="*/ 0 h 5410200"/>
              <a:gd name="connsiteX2" fmla="*/ 4602079 w 4602079"/>
              <a:gd name="connsiteY2" fmla="*/ 5410200 h 5410200"/>
              <a:gd name="connsiteX3" fmla="*/ 3360420 w 4602079"/>
              <a:gd name="connsiteY3" fmla="*/ 5410200 h 5410200"/>
            </a:gdLst>
            <a:ahLst/>
            <a:cxnLst>
              <a:cxn ang="0">
                <a:pos x="connsiteX0" y="connsiteY0"/>
              </a:cxn>
              <a:cxn ang="0">
                <a:pos x="connsiteX1" y="connsiteY1"/>
              </a:cxn>
              <a:cxn ang="0">
                <a:pos x="connsiteX2" y="connsiteY2"/>
              </a:cxn>
              <a:cxn ang="0">
                <a:pos x="connsiteX3" y="connsiteY3"/>
              </a:cxn>
            </a:cxnLst>
            <a:rect l="l" t="t" r="r" b="b"/>
            <a:pathLst>
              <a:path w="4602079" h="5410200">
                <a:moveTo>
                  <a:pt x="0" y="0"/>
                </a:moveTo>
                <a:lnTo>
                  <a:pt x="1241659" y="0"/>
                </a:lnTo>
                <a:lnTo>
                  <a:pt x="4602079" y="5410200"/>
                </a:lnTo>
                <a:lnTo>
                  <a:pt x="336042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2" name="그래픽 18">
            <a:extLst>
              <a:ext uri="{FF2B5EF4-FFF2-40B4-BE49-F238E27FC236}">
                <a16:creationId xmlns="" xmlns:a16="http://schemas.microsoft.com/office/drawing/2014/main" id="{15C35F22-CF5F-4968-A7D2-CA117F0B363E}"/>
              </a:ext>
            </a:extLst>
          </p:cNvPr>
          <p:cNvSpPr/>
          <p:nvPr userDrawn="1"/>
        </p:nvSpPr>
        <p:spPr>
          <a:xfrm>
            <a:off x="0" y="1371827"/>
            <a:ext cx="6067033" cy="5042033"/>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23" name="자유형: 도형 22">
            <a:extLst>
              <a:ext uri="{FF2B5EF4-FFF2-40B4-BE49-F238E27FC236}">
                <a16:creationId xmlns="" xmlns:a16="http://schemas.microsoft.com/office/drawing/2014/main" id="{C4F55F57-C455-4D44-BF5B-7B61AB79BBD1}"/>
              </a:ext>
            </a:extLst>
          </p:cNvPr>
          <p:cNvSpPr/>
          <p:nvPr userDrawn="1"/>
        </p:nvSpPr>
        <p:spPr>
          <a:xfrm>
            <a:off x="0" y="592754"/>
            <a:ext cx="8815538" cy="5042034"/>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4" name="직사각형 23">
            <a:extLst>
              <a:ext uri="{FF2B5EF4-FFF2-40B4-BE49-F238E27FC236}">
                <a16:creationId xmlns="" xmlns:a16="http://schemas.microsoft.com/office/drawing/2014/main" id="{9E13D364-9946-48F8-A1D3-D34015297BFD}"/>
              </a:ext>
            </a:extLst>
          </p:cNvPr>
          <p:cNvSpPr/>
          <p:nvPr userDrawn="1"/>
        </p:nvSpPr>
        <p:spPr bwMode="auto">
          <a:xfrm rot="10800000">
            <a:off x="404660" y="1024400"/>
            <a:ext cx="2415449" cy="276999"/>
          </a:xfrm>
          <a:prstGeom prst="rect">
            <a:avLst/>
          </a:prstGeom>
        </p:spPr>
        <p:txBody>
          <a:bodyPr>
            <a:spAutoFit/>
            <a:scene3d>
              <a:camera prst="orthographicFront"/>
              <a:lightRig rig="threePt" dir="t"/>
            </a:scene3d>
            <a:sp3d>
              <a:bevelT w="1270" h="1270"/>
              <a:bevelB w="1270" h="1270"/>
            </a:sp3d>
          </a:bodyPr>
          <a:lstStyle/>
          <a:p>
            <a:pPr marL="0" lvl="1" indent="-85725" fontAlgn="auto" latinLnBrk="0">
              <a:spcBef>
                <a:spcPts val="100"/>
              </a:spcBef>
              <a:spcAft>
                <a:spcPts val="0"/>
              </a:spcAft>
              <a:buClr>
                <a:srgbClr val="008400"/>
              </a:buClr>
              <a:buSzPct val="140000"/>
              <a:tabLst>
                <a:tab pos="5645270" algn="l"/>
              </a:tabLst>
              <a:defRPr/>
            </a:pPr>
            <a:endParaRPr kumimoji="0" lang="ko-KR" altLang="en-US" sz="1200" b="1" spc="-100" dirty="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sym typeface="Monotype Sorts"/>
            </a:endParaRPr>
          </a:p>
        </p:txBody>
      </p:sp>
      <p:pic>
        <p:nvPicPr>
          <p:cNvPr id="25" name="그래픽 24">
            <a:extLst>
              <a:ext uri="{FF2B5EF4-FFF2-40B4-BE49-F238E27FC236}">
                <a16:creationId xmlns="" xmlns:a16="http://schemas.microsoft.com/office/drawing/2014/main" id="{44BF4D7B-D180-4DA2-8FA5-EB96C65A5F41}"/>
              </a:ext>
            </a:extLst>
          </p:cNvPr>
          <p:cNvPicPr>
            <a:picLocks noChangeAspect="1"/>
          </p:cNvPicPr>
          <p:nvPr userDrawn="1"/>
        </p:nvPicPr>
        <p:blipFill rotWithShape="1">
          <a:blip r:embed="rId4">
            <a:extLst>
              <a:ext uri="{96DAC541-7B7A-43D3-8B79-37D633B846F1}">
                <asvg:svgBlip xmlns="" xmlns:asvg="http://schemas.microsoft.com/office/drawing/2016/SVG/main" r:embed="rId5"/>
              </a:ext>
            </a:extLst>
          </a:blip>
          <a:srcRect l="27344" b="12244"/>
          <a:stretch/>
        </p:blipFill>
        <p:spPr>
          <a:xfrm>
            <a:off x="-1914979" y="829518"/>
            <a:ext cx="7561806" cy="6028483"/>
          </a:xfrm>
          <a:prstGeom prst="rect">
            <a:avLst/>
          </a:prstGeom>
        </p:spPr>
      </p:pic>
      <p:sp>
        <p:nvSpPr>
          <p:cNvPr id="26" name="상단바">
            <a:extLst>
              <a:ext uri="{FF2B5EF4-FFF2-40B4-BE49-F238E27FC236}">
                <a16:creationId xmlns="" xmlns:a16="http://schemas.microsoft.com/office/drawing/2014/main" id="{B31180F2-2F84-47B4-97B7-E65F8DB51734}"/>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이등변 삼각형 30">
            <a:extLst>
              <a:ext uri="{FF2B5EF4-FFF2-40B4-BE49-F238E27FC236}">
                <a16:creationId xmlns="" xmlns:a16="http://schemas.microsoft.com/office/drawing/2014/main" id="{331E1F0E-DC95-4538-AF87-5CCEC619B153}"/>
              </a:ext>
            </a:extLst>
          </p:cNvPr>
          <p:cNvSpPr/>
          <p:nvPr userDrawn="1"/>
        </p:nvSpPr>
        <p:spPr>
          <a:xfrm>
            <a:off x="-4265410" y="-386446"/>
            <a:ext cx="6987820" cy="6023983"/>
          </a:xfrm>
          <a:prstGeom prst="triangle">
            <a:avLst/>
          </a:prstGeom>
          <a:solidFill>
            <a:srgbClr val="152375">
              <a:alpha val="15000"/>
            </a:srgb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 xmlns:a16="http://schemas.microsoft.com/office/drawing/2014/main" id="{FED57959-16C0-466D-A78C-A8F7339A3B7B}"/>
              </a:ext>
            </a:extLst>
          </p:cNvPr>
          <p:cNvSpPr>
            <a:spLocks noGrp="1"/>
          </p:cNvSpPr>
          <p:nvPr userDrawn="1">
            <p:ph type="ctrTitle"/>
          </p:nvPr>
        </p:nvSpPr>
        <p:spPr>
          <a:xfrm>
            <a:off x="459692" y="2735226"/>
            <a:ext cx="6197963" cy="1477328"/>
          </a:xfrm>
          <a:noFill/>
        </p:spPr>
        <p:txBody>
          <a:bodyPr wrap="square" rtlCol="0">
            <a:spAutoFit/>
          </a:bodyPr>
          <a:lstStyle>
            <a:lvl1pPr>
              <a:lnSpc>
                <a:spcPct val="90000"/>
              </a:lnSpc>
              <a:defRPr lang="ko-KR" altLang="en-US" sz="10000" spc="-300" dirty="0">
                <a:solidFill>
                  <a:schemeClr val="bg1"/>
                </a:solidFill>
                <a:latin typeface="나눔스퀘어_ac" panose="020B0600000101010101" pitchFamily="50" charset="-127"/>
                <a:ea typeface="나눔스퀘어_ac" panose="020B0600000101010101" pitchFamily="50" charset="-127"/>
                <a:cs typeface="+mn-cs"/>
              </a:defRPr>
            </a:lvl1pPr>
          </a:lstStyle>
          <a:p>
            <a:pPr marL="0" lvl="0"/>
            <a:endParaRPr lang="ko-KR" altLang="en-US" dirty="0"/>
          </a:p>
        </p:txBody>
      </p:sp>
      <p:sp>
        <p:nvSpPr>
          <p:cNvPr id="3" name="부제목 2">
            <a:extLst>
              <a:ext uri="{FF2B5EF4-FFF2-40B4-BE49-F238E27FC236}">
                <a16:creationId xmlns="" xmlns:a16="http://schemas.microsoft.com/office/drawing/2014/main" id="{8E912B2B-1BEA-42A8-94BA-27DE2589530D}"/>
              </a:ext>
            </a:extLst>
          </p:cNvPr>
          <p:cNvSpPr>
            <a:spLocks noGrp="1"/>
          </p:cNvSpPr>
          <p:nvPr userDrawn="1">
            <p:ph type="subTitle" idx="1"/>
          </p:nvPr>
        </p:nvSpPr>
        <p:spPr>
          <a:xfrm>
            <a:off x="9128491" y="195861"/>
            <a:ext cx="3963516" cy="424732"/>
          </a:xfrm>
          <a:noFill/>
        </p:spPr>
        <p:txBody>
          <a:bodyPr wrap="square" rtlCol="0">
            <a:spAutoFit/>
          </a:bodyPr>
          <a:lstStyle>
            <a:lvl1pPr marL="0" indent="0">
              <a:buNone/>
              <a:defRPr kumimoji="0" lang="ko-KR" altLang="en-US" sz="3000" b="1" i="0" u="none" strike="noStrike" cap="none" spc="-200" normalizeH="0" dirty="0">
                <a:ln>
                  <a:noFill/>
                </a:ln>
                <a:solidFill>
                  <a:schemeClr val="bg1"/>
                </a:solidFill>
                <a:effectLst/>
                <a:uLnTx/>
                <a:uFillTx/>
                <a:latin typeface="나눔스퀘어_ac Light" panose="020B0600000101010101" pitchFamily="50" charset="-127"/>
                <a:ea typeface="나눔스퀘어_ac Light" panose="020B0600000101010101" pitchFamily="50" charset="-127"/>
              </a:defRPr>
            </a:lvl1pPr>
          </a:lstStyle>
          <a:p>
            <a:pPr marL="0" lvl="0"/>
            <a:endParaRPr lang="ko-KR" altLang="en-US" sz="2400" dirty="0">
              <a:solidFill>
                <a:schemeClr val="bg1"/>
              </a:solidFill>
            </a:endParaRPr>
          </a:p>
        </p:txBody>
      </p:sp>
    </p:spTree>
    <p:extLst>
      <p:ext uri="{BB962C8B-B14F-4D97-AF65-F5344CB8AC3E}">
        <p14:creationId xmlns:p14="http://schemas.microsoft.com/office/powerpoint/2010/main" val="199482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본문_bg">
    <p:spTree>
      <p:nvGrpSpPr>
        <p:cNvPr id="1" name=""/>
        <p:cNvGrpSpPr/>
        <p:nvPr/>
      </p:nvGrpSpPr>
      <p:grpSpPr>
        <a:xfrm>
          <a:off x="0" y="0"/>
          <a:ext cx="0" cy="0"/>
          <a:chOff x="0" y="0"/>
          <a:chExt cx="0" cy="0"/>
        </a:xfrm>
      </p:grpSpPr>
      <p:pic>
        <p:nvPicPr>
          <p:cNvPr id="7" name="그래픽 6">
            <a:extLst>
              <a:ext uri="{FF2B5EF4-FFF2-40B4-BE49-F238E27FC236}">
                <a16:creationId xmlns=""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16" name="직사각형 15">
            <a:extLst>
              <a:ext uri="{FF2B5EF4-FFF2-40B4-BE49-F238E27FC236}">
                <a16:creationId xmlns="" xmlns:a16="http://schemas.microsoft.com/office/drawing/2014/main" id="{CD0F39D9-E803-48E2-8A5B-312C027A2595}"/>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 xmlns:a16="http://schemas.microsoft.com/office/drawing/2014/main"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 xmlns:a16="http://schemas.microsoft.com/office/drawing/2014/main"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Tree>
    <p:extLst>
      <p:ext uri="{BB962C8B-B14F-4D97-AF65-F5344CB8AC3E}">
        <p14:creationId xmlns:p14="http://schemas.microsoft.com/office/powerpoint/2010/main" val="1121390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본문_기본">
    <p:spTree>
      <p:nvGrpSpPr>
        <p:cNvPr id="1" name=""/>
        <p:cNvGrpSpPr/>
        <p:nvPr/>
      </p:nvGrpSpPr>
      <p:grpSpPr>
        <a:xfrm>
          <a:off x="0" y="0"/>
          <a:ext cx="0" cy="0"/>
          <a:chOff x="0" y="0"/>
          <a:chExt cx="0" cy="0"/>
        </a:xfrm>
      </p:grpSpPr>
      <p:pic>
        <p:nvPicPr>
          <p:cNvPr id="7" name="그래픽 6">
            <a:extLst>
              <a:ext uri="{FF2B5EF4-FFF2-40B4-BE49-F238E27FC236}">
                <a16:creationId xmlns=""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18" name="직사각형 15">
            <a:extLst>
              <a:ext uri="{FF2B5EF4-FFF2-40B4-BE49-F238E27FC236}">
                <a16:creationId xmlns="" xmlns:a16="http://schemas.microsoft.com/office/drawing/2014/main" id="{2337AB86-FB4C-4A0F-9E99-D3858A5D9CF6}"/>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 xmlns:a16="http://schemas.microsoft.com/office/drawing/2014/main"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 xmlns:a16="http://schemas.microsoft.com/office/drawing/2014/main"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
        <p:nvSpPr>
          <p:cNvPr id="45" name="내용 개체 틀 2">
            <a:extLst>
              <a:ext uri="{FF2B5EF4-FFF2-40B4-BE49-F238E27FC236}">
                <a16:creationId xmlns="" xmlns:a16="http://schemas.microsoft.com/office/drawing/2014/main" id="{76BF5C99-1997-42D7-9B55-D543611FB4ED}"/>
              </a:ext>
            </a:extLst>
          </p:cNvPr>
          <p:cNvSpPr>
            <a:spLocks noGrp="1"/>
          </p:cNvSpPr>
          <p:nvPr>
            <p:ph idx="10"/>
          </p:nvPr>
        </p:nvSpPr>
        <p:spPr>
          <a:xfrm>
            <a:off x="446482" y="1233348"/>
            <a:ext cx="9026292" cy="5351094"/>
          </a:xfrm>
        </p:spPr>
        <p:txBody>
          <a:bodyPr>
            <a:normAutofit/>
          </a:bodyPr>
          <a:lstStyle>
            <a:lvl1pPr marL="252000" indent="-252000">
              <a:lnSpc>
                <a:spcPct val="120000"/>
              </a:lnSpc>
              <a:buClr>
                <a:srgbClr val="D5B8EA"/>
              </a:buClr>
              <a:buSzPct val="100000"/>
              <a:buFontTx/>
              <a:buBlip>
                <a:blip r:embed="rId4"/>
              </a:buBlip>
              <a:defRPr sz="3200" b="1">
                <a:latin typeface="나눔스퀘어_ac" panose="020B0600000101010101" pitchFamily="50" charset="-127"/>
                <a:ea typeface="나눔스퀘어_ac" panose="020B0600000101010101" pitchFamily="50" charset="-127"/>
              </a:defRPr>
            </a:lvl1pPr>
            <a:lvl2pPr marL="504000" indent="-228600">
              <a:lnSpc>
                <a:spcPct val="120000"/>
              </a:lnSpc>
              <a:buClr>
                <a:schemeClr val="accent4"/>
              </a:buClr>
              <a:buFont typeface="Wingdings" panose="05000000000000000000" pitchFamily="2" charset="2"/>
              <a:buChar char="§"/>
              <a:defRPr sz="3000">
                <a:latin typeface="나눔바른고딕" panose="020B0603020101020101" pitchFamily="50" charset="-127"/>
                <a:ea typeface="나눔바른고딕" panose="020B0603020101020101" pitchFamily="50" charset="-127"/>
              </a:defRPr>
            </a:lvl2pPr>
            <a:lvl3pPr marL="828000">
              <a:lnSpc>
                <a:spcPct val="120000"/>
              </a:lnSpc>
              <a:buClr>
                <a:schemeClr val="accent3">
                  <a:lumMod val="75000"/>
                </a:schemeClr>
              </a:buClr>
              <a:defRPr sz="28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2196896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목차">
    <p:spTree>
      <p:nvGrpSpPr>
        <p:cNvPr id="1" name=""/>
        <p:cNvGrpSpPr/>
        <p:nvPr/>
      </p:nvGrpSpPr>
      <p:grpSpPr>
        <a:xfrm>
          <a:off x="0" y="0"/>
          <a:ext cx="0" cy="0"/>
          <a:chOff x="0" y="0"/>
          <a:chExt cx="0" cy="0"/>
        </a:xfrm>
      </p:grpSpPr>
      <p:sp>
        <p:nvSpPr>
          <p:cNvPr id="13" name="직사각형 2">
            <a:extLst>
              <a:ext uri="{FF2B5EF4-FFF2-40B4-BE49-F238E27FC236}">
                <a16:creationId xmlns="" xmlns:a16="http://schemas.microsoft.com/office/drawing/2014/main" id="{E4FB8308-C79E-4DBF-934B-DFE971567015}"/>
              </a:ext>
            </a:extLst>
          </p:cNvPr>
          <p:cNvSpPr/>
          <p:nvPr userDrawn="1"/>
        </p:nvSpPr>
        <p:spPr>
          <a:xfrm>
            <a:off x="1" y="-58140"/>
            <a:ext cx="10053115" cy="6913497"/>
          </a:xfrm>
          <a:custGeom>
            <a:avLst/>
            <a:gdLst>
              <a:gd name="connsiteX0" fmla="*/ 0 w 10898802"/>
              <a:gd name="connsiteY0" fmla="*/ 0 h 6864482"/>
              <a:gd name="connsiteX1" fmla="*/ 10898802 w 10898802"/>
              <a:gd name="connsiteY1" fmla="*/ 0 h 6864482"/>
              <a:gd name="connsiteX2" fmla="*/ 10898802 w 10898802"/>
              <a:gd name="connsiteY2" fmla="*/ 6864482 h 6864482"/>
              <a:gd name="connsiteX3" fmla="*/ 0 w 10898802"/>
              <a:gd name="connsiteY3" fmla="*/ 6864482 h 6864482"/>
              <a:gd name="connsiteX4" fmla="*/ 0 w 10898802"/>
              <a:gd name="connsiteY4" fmla="*/ 0 h 6864482"/>
              <a:gd name="connsiteX0" fmla="*/ 0 w 10898802"/>
              <a:gd name="connsiteY0" fmla="*/ 0 h 6868420"/>
              <a:gd name="connsiteX1" fmla="*/ 10898802 w 10898802"/>
              <a:gd name="connsiteY1" fmla="*/ 0 h 6868420"/>
              <a:gd name="connsiteX2" fmla="*/ 6569938 w 10898802"/>
              <a:gd name="connsiteY2" fmla="*/ 6868420 h 6868420"/>
              <a:gd name="connsiteX3" fmla="*/ 0 w 10898802"/>
              <a:gd name="connsiteY3" fmla="*/ 6864482 h 6868420"/>
              <a:gd name="connsiteX4" fmla="*/ 0 w 10898802"/>
              <a:gd name="connsiteY4" fmla="*/ 0 h 6868420"/>
              <a:gd name="connsiteX0" fmla="*/ 0 w 9989688"/>
              <a:gd name="connsiteY0" fmla="*/ 0 h 6868420"/>
              <a:gd name="connsiteX1" fmla="*/ 9989688 w 9989688"/>
              <a:gd name="connsiteY1" fmla="*/ 45719 h 6868420"/>
              <a:gd name="connsiteX2" fmla="*/ 6569938 w 9989688"/>
              <a:gd name="connsiteY2" fmla="*/ 6868420 h 6868420"/>
              <a:gd name="connsiteX3" fmla="*/ 0 w 9989688"/>
              <a:gd name="connsiteY3" fmla="*/ 6864482 h 6868420"/>
              <a:gd name="connsiteX4" fmla="*/ 0 w 9989688"/>
              <a:gd name="connsiteY4" fmla="*/ 0 h 6868420"/>
              <a:gd name="connsiteX0" fmla="*/ 0 w 9984402"/>
              <a:gd name="connsiteY0" fmla="*/ 45719 h 6914139"/>
              <a:gd name="connsiteX1" fmla="*/ 9984402 w 9984402"/>
              <a:gd name="connsiteY1" fmla="*/ 0 h 6914139"/>
              <a:gd name="connsiteX2" fmla="*/ 6569938 w 9984402"/>
              <a:gd name="connsiteY2" fmla="*/ 6914139 h 6914139"/>
              <a:gd name="connsiteX3" fmla="*/ 0 w 9984402"/>
              <a:gd name="connsiteY3" fmla="*/ 6910201 h 6914139"/>
              <a:gd name="connsiteX4" fmla="*/ 0 w 9984402"/>
              <a:gd name="connsiteY4" fmla="*/ 45719 h 6914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4402" h="6914139">
                <a:moveTo>
                  <a:pt x="0" y="45719"/>
                </a:moveTo>
                <a:lnTo>
                  <a:pt x="9984402" y="0"/>
                </a:lnTo>
                <a:lnTo>
                  <a:pt x="6569938" y="6914139"/>
                </a:lnTo>
                <a:lnTo>
                  <a:pt x="0" y="6910201"/>
                </a:lnTo>
                <a:lnTo>
                  <a:pt x="0" y="45719"/>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0" name="자유형: 도형 39">
            <a:extLst>
              <a:ext uri="{FF2B5EF4-FFF2-40B4-BE49-F238E27FC236}">
                <a16:creationId xmlns="" xmlns:a16="http://schemas.microsoft.com/office/drawing/2014/main" id="{DD1AAACB-28E9-4D52-A6EE-22B06FA2EE4A}"/>
              </a:ext>
            </a:extLst>
          </p:cNvPr>
          <p:cNvSpPr/>
          <p:nvPr userDrawn="1"/>
        </p:nvSpPr>
        <p:spPr>
          <a:xfrm>
            <a:off x="768816" y="124361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1" name="자유형: 도형 40">
            <a:extLst>
              <a:ext uri="{FF2B5EF4-FFF2-40B4-BE49-F238E27FC236}">
                <a16:creationId xmlns="" xmlns:a16="http://schemas.microsoft.com/office/drawing/2014/main" id="{3A9E8056-E227-48D0-A362-012CD6F927DB}"/>
              </a:ext>
            </a:extLst>
          </p:cNvPr>
          <p:cNvSpPr/>
          <p:nvPr userDrawn="1"/>
        </p:nvSpPr>
        <p:spPr>
          <a:xfrm>
            <a:off x="11495" y="84502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2" name="직사각형 41">
            <a:extLst>
              <a:ext uri="{FF2B5EF4-FFF2-40B4-BE49-F238E27FC236}">
                <a16:creationId xmlns="" xmlns:a16="http://schemas.microsoft.com/office/drawing/2014/main" id="{3E639EC3-96A7-44E5-A7D4-BDDA1BCAA187}"/>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44" name="그래픽 43">
            <a:extLst>
              <a:ext uri="{FF2B5EF4-FFF2-40B4-BE49-F238E27FC236}">
                <a16:creationId xmlns="" xmlns:a16="http://schemas.microsoft.com/office/drawing/2014/main" id="{3E6241A5-2F2F-42ED-85F8-D43B71F806A0}"/>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41689" y="805103"/>
            <a:ext cx="7561806" cy="6074667"/>
          </a:xfrm>
          <a:prstGeom prst="rect">
            <a:avLst/>
          </a:prstGeom>
        </p:spPr>
      </p:pic>
    </p:spTree>
    <p:extLst>
      <p:ext uri="{BB962C8B-B14F-4D97-AF65-F5344CB8AC3E}">
        <p14:creationId xmlns:p14="http://schemas.microsoft.com/office/powerpoint/2010/main" val="323966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절제목_간지">
    <p:spTree>
      <p:nvGrpSpPr>
        <p:cNvPr id="1" name=""/>
        <p:cNvGrpSpPr/>
        <p:nvPr/>
      </p:nvGrpSpPr>
      <p:grpSpPr>
        <a:xfrm>
          <a:off x="0" y="0"/>
          <a:ext cx="0" cy="0"/>
          <a:chOff x="0" y="0"/>
          <a:chExt cx="0" cy="0"/>
        </a:xfrm>
      </p:grpSpPr>
      <p:sp>
        <p:nvSpPr>
          <p:cNvPr id="6" name="그래픽 18">
            <a:extLst>
              <a:ext uri="{FF2B5EF4-FFF2-40B4-BE49-F238E27FC236}">
                <a16:creationId xmlns="" xmlns:a16="http://schemas.microsoft.com/office/drawing/2014/main" id="{F530099C-CA70-497E-9E2C-570DD13C57C5}"/>
              </a:ext>
            </a:extLst>
          </p:cNvPr>
          <p:cNvSpPr/>
          <p:nvPr userDrawn="1"/>
        </p:nvSpPr>
        <p:spPr>
          <a:xfrm rot="10800000">
            <a:off x="7666724" y="132125"/>
            <a:ext cx="4394137" cy="3651766"/>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7" name="사각형: 둥근 모서리 6">
            <a:extLst>
              <a:ext uri="{FF2B5EF4-FFF2-40B4-BE49-F238E27FC236}">
                <a16:creationId xmlns="" xmlns:a16="http://schemas.microsoft.com/office/drawing/2014/main" id="{39C9C839-8C4C-401D-891A-9EB09EA999DB}"/>
              </a:ext>
            </a:extLst>
          </p:cNvPr>
          <p:cNvSpPr/>
          <p:nvPr userDrawn="1"/>
        </p:nvSpPr>
        <p:spPr>
          <a:xfrm>
            <a:off x="556098" y="1613463"/>
            <a:ext cx="11079804" cy="4105072"/>
          </a:xfrm>
          <a:prstGeom prst="roundRect">
            <a:avLst/>
          </a:prstGeom>
          <a:solidFill>
            <a:schemeClr val="bg1">
              <a:alpha val="49804"/>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pic>
        <p:nvPicPr>
          <p:cNvPr id="9" name="그래픽 8">
            <a:extLst>
              <a:ext uri="{FF2B5EF4-FFF2-40B4-BE49-F238E27FC236}">
                <a16:creationId xmlns="" xmlns:a16="http://schemas.microsoft.com/office/drawing/2014/main" id="{D265E156-5DAB-412B-B8ED-5B3264F77CF5}"/>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3575174" y="-645"/>
            <a:ext cx="8616827" cy="6858002"/>
          </a:xfrm>
          <a:prstGeom prst="rect">
            <a:avLst/>
          </a:prstGeom>
        </p:spPr>
      </p:pic>
      <p:pic>
        <p:nvPicPr>
          <p:cNvPr id="14" name="그래픽 13">
            <a:extLst>
              <a:ext uri="{FF2B5EF4-FFF2-40B4-BE49-F238E27FC236}">
                <a16:creationId xmlns="" xmlns:a16="http://schemas.microsoft.com/office/drawing/2014/main" id="{2F4B05E3-97F5-4C0C-BABF-9754BC166810}"/>
              </a:ext>
            </a:extLst>
          </p:cNvPr>
          <p:cNvPicPr>
            <a:picLocks noChangeAspect="1"/>
          </p:cNvPicPr>
          <p:nvPr userDrawn="1"/>
        </p:nvPicPr>
        <p:blipFill>
          <a:blip r:embed="rId4">
            <a:extLst>
              <a:ext uri="{96DAC541-7B7A-43D3-8B79-37D633B846F1}">
                <asvg:svgBlip xmlns="" xmlns:asvg="http://schemas.microsoft.com/office/drawing/2016/SVG/main" r:embed="rId5"/>
              </a:ext>
            </a:extLst>
          </a:blip>
          <a:stretch>
            <a:fillRect/>
          </a:stretch>
        </p:blipFill>
        <p:spPr>
          <a:xfrm rot="21105531">
            <a:off x="7071037" y="2495151"/>
            <a:ext cx="7004124" cy="5805700"/>
          </a:xfrm>
          <a:prstGeom prst="rect">
            <a:avLst/>
          </a:prstGeom>
        </p:spPr>
      </p:pic>
      <p:sp>
        <p:nvSpPr>
          <p:cNvPr id="2" name="절제목입력">
            <a:extLst>
              <a:ext uri="{FF2B5EF4-FFF2-40B4-BE49-F238E27FC236}">
                <a16:creationId xmlns="" xmlns:a16="http://schemas.microsoft.com/office/drawing/2014/main" id="{C4266977-02BA-456A-825A-A4467609EC61}"/>
              </a:ext>
            </a:extLst>
          </p:cNvPr>
          <p:cNvSpPr>
            <a:spLocks noGrp="1"/>
          </p:cNvSpPr>
          <p:nvPr>
            <p:ph type="title"/>
          </p:nvPr>
        </p:nvSpPr>
        <p:spPr>
          <a:xfrm>
            <a:off x="1120303" y="3221244"/>
            <a:ext cx="10515600" cy="1338828"/>
          </a:xfrm>
          <a:noFill/>
        </p:spPr>
        <p:txBody>
          <a:bodyPr wrap="square" rtlCol="0">
            <a:spAutoFit/>
          </a:bodyPr>
          <a:lstStyle>
            <a:lvl1pPr>
              <a:defRPr lang="ko-KR" altLang="en-US" sz="9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endParaRPr lang="ko-KR" altLang="en-US" dirty="0">
              <a:solidFill>
                <a:schemeClr val="tx2">
                  <a:lumMod val="50000"/>
                </a:schemeClr>
              </a:solidFill>
            </a:endParaRPr>
          </a:p>
        </p:txBody>
      </p:sp>
    </p:spTree>
    <p:extLst>
      <p:ext uri="{BB962C8B-B14F-4D97-AF65-F5344CB8AC3E}">
        <p14:creationId xmlns:p14="http://schemas.microsoft.com/office/powerpoint/2010/main" val="322797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다음시간안내">
    <p:spTree>
      <p:nvGrpSpPr>
        <p:cNvPr id="1" name=""/>
        <p:cNvGrpSpPr/>
        <p:nvPr/>
      </p:nvGrpSpPr>
      <p:grpSpPr>
        <a:xfrm>
          <a:off x="0" y="0"/>
          <a:ext cx="0" cy="0"/>
          <a:chOff x="0" y="0"/>
          <a:chExt cx="0" cy="0"/>
        </a:xfrm>
      </p:grpSpPr>
      <p:pic>
        <p:nvPicPr>
          <p:cNvPr id="16" name="그림 15" descr="실내이(가) 표시된 사진&#10;&#10;자동 생성된 설명" hidden="1">
            <a:extLst>
              <a:ext uri="{FF2B5EF4-FFF2-40B4-BE49-F238E27FC236}">
                <a16:creationId xmlns="" xmlns:a16="http://schemas.microsoft.com/office/drawing/2014/main" id="{1F988D3E-7A9E-4D99-A05F-EC0F8D429EC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8995"/>
          <a:stretch/>
        </p:blipFill>
        <p:spPr>
          <a:xfrm>
            <a:off x="4991101" y="776752"/>
            <a:ext cx="7191376" cy="6074667"/>
          </a:xfrm>
          <a:prstGeom prst="rect">
            <a:avLst/>
          </a:prstGeom>
        </p:spPr>
      </p:pic>
      <p:sp>
        <p:nvSpPr>
          <p:cNvPr id="5" name="직사각형 4">
            <a:extLst>
              <a:ext uri="{FF2B5EF4-FFF2-40B4-BE49-F238E27FC236}">
                <a16:creationId xmlns="" xmlns:a16="http://schemas.microsoft.com/office/drawing/2014/main" id="{7669C717-D7EA-4559-971D-9D96519396A4}"/>
              </a:ext>
            </a:extLst>
          </p:cNvPr>
          <p:cNvSpPr/>
          <p:nvPr userDrawn="1"/>
        </p:nvSpPr>
        <p:spPr>
          <a:xfrm>
            <a:off x="1" y="-2945"/>
            <a:ext cx="8942228" cy="6879996"/>
          </a:xfrm>
          <a:custGeom>
            <a:avLst/>
            <a:gdLst>
              <a:gd name="connsiteX0" fmla="*/ 0 w 10487025"/>
              <a:gd name="connsiteY0" fmla="*/ 0 h 6844840"/>
              <a:gd name="connsiteX1" fmla="*/ 10487025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10487025"/>
              <a:gd name="connsiteY0" fmla="*/ 161925 h 7006765"/>
              <a:gd name="connsiteX1" fmla="*/ 5962650 w 10487025"/>
              <a:gd name="connsiteY1" fmla="*/ 0 h 7006765"/>
              <a:gd name="connsiteX2" fmla="*/ 10487025 w 10487025"/>
              <a:gd name="connsiteY2" fmla="*/ 7006765 h 7006765"/>
              <a:gd name="connsiteX3" fmla="*/ 0 w 10487025"/>
              <a:gd name="connsiteY3" fmla="*/ 7006765 h 7006765"/>
              <a:gd name="connsiteX4" fmla="*/ 0 w 10487025"/>
              <a:gd name="connsiteY4" fmla="*/ 161925 h 7006765"/>
              <a:gd name="connsiteX0" fmla="*/ 0 w 10487025"/>
              <a:gd name="connsiteY0" fmla="*/ 0 h 6844840"/>
              <a:gd name="connsiteX1" fmla="*/ 8896350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8896350"/>
              <a:gd name="connsiteY0" fmla="*/ 0 h 6844840"/>
              <a:gd name="connsiteX1" fmla="*/ 8896350 w 8896350"/>
              <a:gd name="connsiteY1" fmla="*/ 0 h 6844840"/>
              <a:gd name="connsiteX2" fmla="*/ 6467475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29250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86400 w 8896350"/>
              <a:gd name="connsiteY2" fmla="*/ 6835315 h 6844840"/>
              <a:gd name="connsiteX3" fmla="*/ 0 w 8896350"/>
              <a:gd name="connsiteY3" fmla="*/ 6844840 h 6844840"/>
              <a:gd name="connsiteX4" fmla="*/ 0 w 8896350"/>
              <a:gd name="connsiteY4" fmla="*/ 0 h 684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6350" h="6844840">
                <a:moveTo>
                  <a:pt x="0" y="0"/>
                </a:moveTo>
                <a:lnTo>
                  <a:pt x="8896350" y="0"/>
                </a:lnTo>
                <a:lnTo>
                  <a:pt x="5486400" y="6835315"/>
                </a:lnTo>
                <a:lnTo>
                  <a:pt x="0" y="6844840"/>
                </a:lnTo>
                <a:lnTo>
                  <a:pt x="0" y="0"/>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11" name="그래픽 10">
            <a:extLst>
              <a:ext uri="{FF2B5EF4-FFF2-40B4-BE49-F238E27FC236}">
                <a16:creationId xmlns="" xmlns:a16="http://schemas.microsoft.com/office/drawing/2014/main" id="{F88AB430-4AA1-45AA-B076-C34B61161B87}"/>
              </a:ext>
            </a:extLst>
          </p:cNvPr>
          <p:cNvPicPr>
            <a:picLocks noChangeAspect="1"/>
          </p:cNvPicPr>
          <p:nvPr userDrawn="1"/>
        </p:nvPicPr>
        <p:blipFill rotWithShape="1">
          <a:blip r:embed="rId3">
            <a:extLst>
              <a:ext uri="{96DAC541-7B7A-43D3-8B79-37D633B846F1}">
                <asvg:svgBlip xmlns="" xmlns:asvg="http://schemas.microsoft.com/office/drawing/2016/SVG/main" r:embed="rId4"/>
              </a:ext>
            </a:extLst>
          </a:blip>
          <a:srcRect b="37766"/>
          <a:stretch/>
        </p:blipFill>
        <p:spPr>
          <a:xfrm>
            <a:off x="9524" y="-1849373"/>
            <a:ext cx="7004124" cy="3613135"/>
          </a:xfrm>
          <a:prstGeom prst="rect">
            <a:avLst/>
          </a:prstGeom>
        </p:spPr>
      </p:pic>
      <p:sp>
        <p:nvSpPr>
          <p:cNvPr id="13" name="직사각형 12">
            <a:extLst>
              <a:ext uri="{FF2B5EF4-FFF2-40B4-BE49-F238E27FC236}">
                <a16:creationId xmlns="" xmlns:a16="http://schemas.microsoft.com/office/drawing/2014/main" id="{C5EB58ED-179B-4078-B192-BE5B72A0F7A2}"/>
              </a:ext>
            </a:extLst>
          </p:cNvPr>
          <p:cNvSpPr/>
          <p:nvPr userDrawn="1"/>
        </p:nvSpPr>
        <p:spPr>
          <a:xfrm>
            <a:off x="0" y="-13063"/>
            <a:ext cx="12192000" cy="1784842"/>
          </a:xfrm>
          <a:prstGeom prst="rect">
            <a:avLst/>
          </a:prstGeom>
          <a:solidFill>
            <a:schemeClr val="accent1">
              <a:lumMod val="50000"/>
              <a:alpha val="40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 name="그룹 2">
            <a:extLst>
              <a:ext uri="{FF2B5EF4-FFF2-40B4-BE49-F238E27FC236}">
                <a16:creationId xmlns="" xmlns:a16="http://schemas.microsoft.com/office/drawing/2014/main" id="{70F86DED-00F3-458B-8659-DC3628B429DE}"/>
              </a:ext>
            </a:extLst>
          </p:cNvPr>
          <p:cNvGrpSpPr/>
          <p:nvPr userDrawn="1"/>
        </p:nvGrpSpPr>
        <p:grpSpPr>
          <a:xfrm>
            <a:off x="857294" y="2370245"/>
            <a:ext cx="4756327" cy="2536467"/>
            <a:chOff x="857294" y="2370244"/>
            <a:chExt cx="4756327" cy="2536467"/>
          </a:xfrm>
        </p:grpSpPr>
        <p:cxnSp>
          <p:nvCxnSpPr>
            <p:cNvPr id="25" name="직선 연결선 24">
              <a:extLst>
                <a:ext uri="{FF2B5EF4-FFF2-40B4-BE49-F238E27FC236}">
                  <a16:creationId xmlns="" xmlns:a16="http://schemas.microsoft.com/office/drawing/2014/main" id="{0403CE34-B4DF-4BC4-9CEA-89E13DDE2288}"/>
                </a:ext>
              </a:extLst>
            </p:cNvPr>
            <p:cNvCxnSpPr>
              <a:cxnSpLocks/>
            </p:cNvCxnSpPr>
            <p:nvPr userDrawn="1"/>
          </p:nvCxnSpPr>
          <p:spPr>
            <a:xfrm>
              <a:off x="857294" y="4906711"/>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직선 연결선 25">
              <a:extLst>
                <a:ext uri="{FF2B5EF4-FFF2-40B4-BE49-F238E27FC236}">
                  <a16:creationId xmlns="" xmlns:a16="http://schemas.microsoft.com/office/drawing/2014/main" id="{37043C51-C423-4A7B-AD44-8284F712F9F3}"/>
                </a:ext>
              </a:extLst>
            </p:cNvPr>
            <p:cNvCxnSpPr>
              <a:cxnSpLocks/>
            </p:cNvCxnSpPr>
            <p:nvPr userDrawn="1"/>
          </p:nvCxnSpPr>
          <p:spPr>
            <a:xfrm>
              <a:off x="857294" y="2370244"/>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절제목입력">
            <a:extLst>
              <a:ext uri="{FF2B5EF4-FFF2-40B4-BE49-F238E27FC236}">
                <a16:creationId xmlns="" xmlns:a16="http://schemas.microsoft.com/office/drawing/2014/main" id="{C4266977-02BA-456A-825A-A4467609EC61}"/>
              </a:ext>
            </a:extLst>
          </p:cNvPr>
          <p:cNvSpPr>
            <a:spLocks noGrp="1"/>
          </p:cNvSpPr>
          <p:nvPr>
            <p:ph type="title" hasCustomPrompt="1"/>
          </p:nvPr>
        </p:nvSpPr>
        <p:spPr>
          <a:xfrm>
            <a:off x="857295" y="2439212"/>
            <a:ext cx="5186199" cy="2554545"/>
          </a:xfrm>
          <a:noFill/>
        </p:spPr>
        <p:txBody>
          <a:bodyPr wrap="square" rtlCol="0">
            <a:spAutoFit/>
          </a:bodyPr>
          <a:lstStyle>
            <a:lvl1pPr>
              <a:lnSpc>
                <a:spcPct val="100000"/>
              </a:lnSpc>
              <a:defRPr lang="ko-KR" altLang="en-US" sz="8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r>
              <a:rPr lang="ko-KR" altLang="en-US" dirty="0">
                <a:solidFill>
                  <a:schemeClr val="tx2">
                    <a:lumMod val="50000"/>
                  </a:schemeClr>
                </a:solidFill>
              </a:rPr>
              <a:t/>
            </a:r>
            <a:br>
              <a:rPr lang="ko-KR" altLang="en-US" dirty="0">
                <a:solidFill>
                  <a:schemeClr val="tx2">
                    <a:lumMod val="50000"/>
                  </a:schemeClr>
                </a:solidFill>
              </a:rPr>
            </a:br>
            <a:endParaRPr lang="ko-KR" altLang="en-US" dirty="0">
              <a:solidFill>
                <a:schemeClr val="tx2">
                  <a:lumMod val="50000"/>
                </a:schemeClr>
              </a:solidFill>
            </a:endParaRPr>
          </a:p>
        </p:txBody>
      </p:sp>
    </p:spTree>
    <p:extLst>
      <p:ext uri="{BB962C8B-B14F-4D97-AF65-F5344CB8AC3E}">
        <p14:creationId xmlns:p14="http://schemas.microsoft.com/office/powerpoint/2010/main" val="100526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정리하기">
    <p:spTree>
      <p:nvGrpSpPr>
        <p:cNvPr id="1" name=""/>
        <p:cNvGrpSpPr/>
        <p:nvPr/>
      </p:nvGrpSpPr>
      <p:grpSpPr>
        <a:xfrm>
          <a:off x="0" y="0"/>
          <a:ext cx="0" cy="0"/>
          <a:chOff x="0" y="0"/>
          <a:chExt cx="0" cy="0"/>
        </a:xfrm>
      </p:grpSpPr>
      <p:pic>
        <p:nvPicPr>
          <p:cNvPr id="6" name="그래픽 5">
            <a:extLst>
              <a:ext uri="{FF2B5EF4-FFF2-40B4-BE49-F238E27FC236}">
                <a16:creationId xmlns="" xmlns:a16="http://schemas.microsoft.com/office/drawing/2014/main" id="{E6127282-84D8-4C6D-B83A-DD91189F825F}"/>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7" name="직사각형 6">
            <a:extLst>
              <a:ext uri="{FF2B5EF4-FFF2-40B4-BE49-F238E27FC236}">
                <a16:creationId xmlns="" xmlns:a16="http://schemas.microsoft.com/office/drawing/2014/main" id="{8259956A-65B4-4EEA-9C7C-0AF5194488F5}"/>
              </a:ext>
            </a:extLst>
          </p:cNvPr>
          <p:cNvSpPr/>
          <p:nvPr userDrawn="1"/>
        </p:nvSpPr>
        <p:spPr>
          <a:xfrm>
            <a:off x="13749" y="823551"/>
            <a:ext cx="12185049" cy="602716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직사각형 7">
            <a:extLst>
              <a:ext uri="{FF2B5EF4-FFF2-40B4-BE49-F238E27FC236}">
                <a16:creationId xmlns="" xmlns:a16="http://schemas.microsoft.com/office/drawing/2014/main" id="{DA3C90BF-7600-40AA-8805-55295AE0CF88}"/>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이등변 삼각형 9">
            <a:extLst>
              <a:ext uri="{FF2B5EF4-FFF2-40B4-BE49-F238E27FC236}">
                <a16:creationId xmlns="" xmlns:a16="http://schemas.microsoft.com/office/drawing/2014/main" id="{0B197D7A-6573-4F38-9142-7D335934E7E5}"/>
              </a:ext>
            </a:extLst>
          </p:cNvPr>
          <p:cNvSpPr/>
          <p:nvPr userDrawn="1"/>
        </p:nvSpPr>
        <p:spPr>
          <a:xfrm>
            <a:off x="9247672" y="833399"/>
            <a:ext cx="6987820" cy="6023983"/>
          </a:xfrm>
          <a:prstGeom prst="triangle">
            <a:avLst/>
          </a:prstGeom>
          <a:solidFill>
            <a:schemeClr val="accent1">
              <a:lumMod val="75000"/>
              <a:alpha val="15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대각선 방향의 모서리가 둥근 사각형 175">
            <a:extLst>
              <a:ext uri="{FF2B5EF4-FFF2-40B4-BE49-F238E27FC236}">
                <a16:creationId xmlns="" xmlns:a16="http://schemas.microsoft.com/office/drawing/2014/main" id="{3ACEB31D-F473-492D-896B-19B4B5802F74}"/>
              </a:ext>
            </a:extLst>
          </p:cNvPr>
          <p:cNvSpPr/>
          <p:nvPr userDrawn="1"/>
        </p:nvSpPr>
        <p:spPr bwMode="auto">
          <a:xfrm>
            <a:off x="446482" y="413245"/>
            <a:ext cx="2417191" cy="907308"/>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13" name="대각선 방향의 모서리가 둥근 사각형 175">
            <a:extLst>
              <a:ext uri="{FF2B5EF4-FFF2-40B4-BE49-F238E27FC236}">
                <a16:creationId xmlns="" xmlns:a16="http://schemas.microsoft.com/office/drawing/2014/main" id="{E19E2B2F-F19A-4B13-BA5B-51D91EA0AEFA}"/>
              </a:ext>
            </a:extLst>
          </p:cNvPr>
          <p:cNvSpPr/>
          <p:nvPr userDrawn="1"/>
        </p:nvSpPr>
        <p:spPr bwMode="auto">
          <a:xfrm>
            <a:off x="296354" y="272411"/>
            <a:ext cx="2417191" cy="907308"/>
          </a:xfrm>
          <a:prstGeom prst="round2DiagRect">
            <a:avLst>
              <a:gd name="adj1" fmla="val 34495"/>
              <a:gd name="adj2" fmla="val 0"/>
            </a:avLst>
          </a:pr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14" name="직사각형 35">
            <a:extLst>
              <a:ext uri="{FF2B5EF4-FFF2-40B4-BE49-F238E27FC236}">
                <a16:creationId xmlns="" xmlns:a16="http://schemas.microsoft.com/office/drawing/2014/main" id="{953AE7E3-D204-4367-80C4-AF39C650F4B5}"/>
              </a:ext>
            </a:extLst>
          </p:cNvPr>
          <p:cNvSpPr/>
          <p:nvPr userDrawn="1"/>
        </p:nvSpPr>
        <p:spPr bwMode="auto">
          <a:xfrm>
            <a:off x="68242" y="365404"/>
            <a:ext cx="2417191"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pPr>
            <a:endParaRPr lang="ko-KR" altLang="en-US" sz="4000" b="1" spc="-100" dirty="0">
              <a:solidFill>
                <a:schemeClr val="bg1"/>
              </a:solidFill>
              <a:latin typeface="나눔스퀘어_ac Light" panose="020B0600000101010101" pitchFamily="50" charset="-127"/>
              <a:ea typeface="나눔스퀘어_ac Light" panose="020B0600000101010101" pitchFamily="50" charset="-127"/>
              <a:sym typeface="Monotype Sorts"/>
            </a:endParaRPr>
          </a:p>
        </p:txBody>
      </p:sp>
      <p:pic>
        <p:nvPicPr>
          <p:cNvPr id="15" name="그래픽 14">
            <a:extLst>
              <a:ext uri="{FF2B5EF4-FFF2-40B4-BE49-F238E27FC236}">
                <a16:creationId xmlns="" xmlns:a16="http://schemas.microsoft.com/office/drawing/2014/main" id="{9576B87C-9060-46BF-9AEE-FB7EBE001AA2}"/>
              </a:ext>
            </a:extLst>
          </p:cNvPr>
          <p:cNvPicPr>
            <a:picLocks noChangeAspect="1"/>
          </p:cNvPicPr>
          <p:nvPr userDrawn="1"/>
        </p:nvPicPr>
        <p:blipFill>
          <a:blip r:embed="rId4">
            <a:extLst>
              <a:ext uri="{96DAC541-7B7A-43D3-8B79-37D633B846F1}">
                <asvg:svgBlip xmlns="" xmlns:asvg="http://schemas.microsoft.com/office/drawing/2016/SVG/main" r:embed="rId5"/>
              </a:ext>
            </a:extLst>
          </a:blip>
          <a:stretch>
            <a:fillRect/>
          </a:stretch>
        </p:blipFill>
        <p:spPr>
          <a:xfrm rot="5400000">
            <a:off x="460701" y="434444"/>
            <a:ext cx="238271" cy="198286"/>
          </a:xfrm>
          <a:prstGeom prst="rect">
            <a:avLst/>
          </a:prstGeom>
        </p:spPr>
      </p:pic>
      <p:pic>
        <p:nvPicPr>
          <p:cNvPr id="16" name="그래픽 15">
            <a:extLst>
              <a:ext uri="{FF2B5EF4-FFF2-40B4-BE49-F238E27FC236}">
                <a16:creationId xmlns="" xmlns:a16="http://schemas.microsoft.com/office/drawing/2014/main" id="{8FA20798-5018-4E15-AC02-980DAE92A4FA}"/>
              </a:ext>
            </a:extLst>
          </p:cNvPr>
          <p:cNvPicPr>
            <a:picLocks noChangeAspect="1"/>
          </p:cNvPicPr>
          <p:nvPr userDrawn="1"/>
        </p:nvPicPr>
        <p:blipFill>
          <a:blip r:embed="rId6">
            <a:extLst>
              <a:ext uri="{96DAC541-7B7A-43D3-8B79-37D633B846F1}">
                <asvg:svgBlip xmlns="" xmlns:asvg="http://schemas.microsoft.com/office/drawing/2016/SVG/main" r:embed="rId7"/>
              </a:ext>
            </a:extLst>
          </a:blip>
          <a:stretch>
            <a:fillRect/>
          </a:stretch>
        </p:blipFill>
        <p:spPr>
          <a:xfrm rot="817888">
            <a:off x="9061190" y="2125299"/>
            <a:ext cx="7004124" cy="5805700"/>
          </a:xfrm>
          <a:prstGeom prst="rect">
            <a:avLst/>
          </a:prstGeom>
        </p:spPr>
      </p:pic>
      <p:sp>
        <p:nvSpPr>
          <p:cNvPr id="17" name="내용 개체 틀 2">
            <a:extLst>
              <a:ext uri="{FF2B5EF4-FFF2-40B4-BE49-F238E27FC236}">
                <a16:creationId xmlns="" xmlns:a16="http://schemas.microsoft.com/office/drawing/2014/main" id="{8882EFD0-2702-4CF9-A9A1-7AC20E3EDEFE}"/>
              </a:ext>
            </a:extLst>
          </p:cNvPr>
          <p:cNvSpPr>
            <a:spLocks noGrp="1"/>
          </p:cNvSpPr>
          <p:nvPr>
            <p:ph idx="10"/>
          </p:nvPr>
        </p:nvSpPr>
        <p:spPr>
          <a:xfrm>
            <a:off x="446482" y="1513530"/>
            <a:ext cx="9026292" cy="4351338"/>
          </a:xfrm>
        </p:spPr>
        <p:txBody>
          <a:bodyPr>
            <a:normAutofit/>
          </a:bodyPr>
          <a:lstStyle>
            <a:lvl1pPr marL="252000" indent="-252000">
              <a:buClr>
                <a:srgbClr val="D5B8EA"/>
              </a:buClr>
              <a:buSzPct val="80000"/>
              <a:buFont typeface="Wingdings" panose="05000000000000000000" pitchFamily="2" charset="2"/>
              <a:buChar char="l"/>
              <a:defRPr sz="2600">
                <a:latin typeface="나눔바른고딕" panose="020B0603020101020101" pitchFamily="50" charset="-127"/>
                <a:ea typeface="나눔바른고딕" panose="020B0603020101020101" pitchFamily="50" charset="-127"/>
              </a:defRPr>
            </a:lvl1pPr>
            <a:lvl2pPr marL="685800" indent="-228600">
              <a:buFont typeface="Wingdings" panose="05000000000000000000" pitchFamily="2" charset="2"/>
              <a:buChar char="v"/>
              <a:defRPr sz="2600">
                <a:latin typeface="나눔바른고딕" panose="020B0603020101020101" pitchFamily="50" charset="-127"/>
                <a:ea typeface="나눔바른고딕" panose="020B0603020101020101" pitchFamily="50" charset="-127"/>
              </a:defRPr>
            </a:lvl2pPr>
            <a:lvl3pPr>
              <a:defRPr sz="26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533742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2812C2C-B7D2-4B20-9BAE-6274C384137D}" type="datetime1">
              <a:rPr lang="en-US" smtClean="0"/>
              <a:t>11/9/2024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907298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4A8BDE-5D1A-440A-A829-87647B071B32}" type="datetime1">
              <a:rPr lang="en-US" smtClean="0"/>
              <a:t>11/9/2024</a:t>
            </a:fld>
            <a:endParaRPr lang="en-US"/>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888715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D15C67D-961A-49DC-B172-A9797F712CBD}" type="datetime1">
              <a:rPr lang="en-US" smtClean="0"/>
              <a:t>11/9/2024</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607827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1E8">
            <a:alpha val="62000"/>
          </a:srgbClr>
        </a:solidFill>
        <a:effectLst/>
      </p:bgPr>
    </p:bg>
    <p:spTree>
      <p:nvGrpSpPr>
        <p:cNvPr id="1" name=""/>
        <p:cNvGrpSpPr/>
        <p:nvPr/>
      </p:nvGrpSpPr>
      <p:grpSpPr>
        <a:xfrm>
          <a:off x="0" y="0"/>
          <a:ext cx="0" cy="0"/>
          <a:chOff x="0" y="0"/>
          <a:chExt cx="0" cy="0"/>
        </a:xfrm>
      </p:grpSpPr>
      <p:sp>
        <p:nvSpPr>
          <p:cNvPr id="2" name="제목 개체 틀 1">
            <a:extLst>
              <a:ext uri="{FF2B5EF4-FFF2-40B4-BE49-F238E27FC236}">
                <a16:creationId xmlns="" xmlns:a16="http://schemas.microsoft.com/office/drawing/2014/main" id="{5A864DAE-ECE1-4533-8A71-4E4D39FE0B47}"/>
              </a:ext>
            </a:extLst>
          </p:cNvPr>
          <p:cNvSpPr>
            <a:spLocks noGrp="1"/>
          </p:cNvSpPr>
          <p:nvPr>
            <p:ph type="title"/>
          </p:nvPr>
        </p:nvSpPr>
        <p:spPr>
          <a:xfrm>
            <a:off x="838202"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 xmlns:a16="http://schemas.microsoft.com/office/drawing/2014/main" id="{2D443D05-94D4-4342-AEFA-0197AA7802A6}"/>
              </a:ext>
            </a:extLst>
          </p:cNvPr>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ko-KR" altLang="en-US" dirty="0"/>
              <a:t>마스터 텍스트 스타일을 편집하려면 클릭</a:t>
            </a:r>
          </a:p>
          <a:p>
            <a:pPr lvl="1"/>
            <a:r>
              <a:rPr lang="ko-KR" altLang="en-US" dirty="0"/>
              <a:t>두 번째 수준</a:t>
            </a:r>
          </a:p>
          <a:p>
            <a:pPr lvl="2"/>
            <a:r>
              <a:rPr lang="ko-KR" altLang="en-US" dirty="0"/>
              <a:t>세 번째 수준</a:t>
            </a:r>
          </a:p>
          <a:p>
            <a:pPr lvl="3"/>
            <a:r>
              <a:rPr lang="ko-KR" altLang="en-US" dirty="0"/>
              <a:t>네 번째 수준</a:t>
            </a:r>
          </a:p>
          <a:p>
            <a:pPr lvl="4"/>
            <a:r>
              <a:rPr lang="ko-KR" altLang="en-US" dirty="0"/>
              <a:t>다섯 번째 수준</a:t>
            </a:r>
          </a:p>
        </p:txBody>
      </p:sp>
      <p:sp>
        <p:nvSpPr>
          <p:cNvPr id="4" name="날짜 개체 틀 3">
            <a:extLst>
              <a:ext uri="{FF2B5EF4-FFF2-40B4-BE49-F238E27FC236}">
                <a16:creationId xmlns="" xmlns:a16="http://schemas.microsoft.com/office/drawing/2014/main" id="{DA825FC3-8F69-4D96-AC04-9C5FA0606E7A}"/>
              </a:ext>
            </a:extLst>
          </p:cNvPr>
          <p:cNvSpPr>
            <a:spLocks noGrp="1"/>
          </p:cNvSpPr>
          <p:nvPr>
            <p:ph type="dt" sz="half" idx="2"/>
          </p:nvPr>
        </p:nvSpPr>
        <p:spPr>
          <a:xfrm>
            <a:off x="838201"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E7DA14-C945-463E-881A-ED11D1B87171}" type="datetime1">
              <a:rPr lang="en-US" altLang="ko-KR" smtClean="0"/>
              <a:t>11/9/2024</a:t>
            </a:fld>
            <a:endParaRPr lang="ko-KR" altLang="en-US"/>
          </a:p>
        </p:txBody>
      </p:sp>
      <p:sp>
        <p:nvSpPr>
          <p:cNvPr id="5" name="바닥글 개체 틀 4">
            <a:extLst>
              <a:ext uri="{FF2B5EF4-FFF2-40B4-BE49-F238E27FC236}">
                <a16:creationId xmlns="" xmlns:a16="http://schemas.microsoft.com/office/drawing/2014/main" id="{32F7D89B-8384-4B4C-B483-77929B29860E}"/>
              </a:ext>
            </a:extLst>
          </p:cNvPr>
          <p:cNvSpPr>
            <a:spLocks noGrp="1"/>
          </p:cNvSpPr>
          <p:nvPr>
            <p:ph type="ftr" sz="quarter" idx="3"/>
          </p:nvPr>
        </p:nvSpPr>
        <p:spPr>
          <a:xfrm>
            <a:off x="4038602"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ltLang="ko-KR" smtClean="0"/>
              <a:t>Presenter: Dr.Teshome Goa</a:t>
            </a:r>
            <a:endParaRPr lang="ko-KR" altLang="en-US"/>
          </a:p>
        </p:txBody>
      </p:sp>
      <p:sp>
        <p:nvSpPr>
          <p:cNvPr id="6" name="슬라이드 번호 개체 틀 5">
            <a:extLst>
              <a:ext uri="{FF2B5EF4-FFF2-40B4-BE49-F238E27FC236}">
                <a16:creationId xmlns="" xmlns:a16="http://schemas.microsoft.com/office/drawing/2014/main" id="{573BD4B8-82EB-4089-9218-49718EAEE925}"/>
              </a:ext>
            </a:extLst>
          </p:cNvPr>
          <p:cNvSpPr>
            <a:spLocks noGrp="1"/>
          </p:cNvSpPr>
          <p:nvPr>
            <p:ph type="sldNum" sz="quarter" idx="4"/>
          </p:nvPr>
        </p:nvSpPr>
        <p:spPr>
          <a:xfrm>
            <a:off x="8610601"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99C1B-4DD0-46FA-B2CF-A309B1949049}" type="slidenum">
              <a:rPr lang="ko-KR" altLang="en-US" smtClean="0"/>
              <a:t>‹#›</a:t>
            </a:fld>
            <a:endParaRPr lang="ko-KR" altLang="en-US"/>
          </a:p>
        </p:txBody>
      </p:sp>
    </p:spTree>
    <p:extLst>
      <p:ext uri="{BB962C8B-B14F-4D97-AF65-F5344CB8AC3E}">
        <p14:creationId xmlns:p14="http://schemas.microsoft.com/office/powerpoint/2010/main" val="682107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4" r:id="rId5"/>
    <p:sldLayoutId id="2147483660" r:id="rId6"/>
    <p:sldLayoutId id="2147483655" r:id="rId7"/>
    <p:sldLayoutId id="2147483662" r:id="rId8"/>
    <p:sldLayoutId id="2147483663" r:id="rId9"/>
    <p:sldLayoutId id="2147483664" r:id="rId10"/>
  </p:sldLayoutIdLst>
  <p:hf hdr="0" dt="0"/>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0.xml"/><Relationship Id="rId1" Type="http://schemas.openxmlformats.org/officeDocument/2006/relationships/vmlDrawing" Target="../drawings/vmlDrawing1.vml"/><Relationship Id="rId4" Type="http://schemas.openxmlformats.org/officeDocument/2006/relationships/image" Target="../media/image9.w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0.xml"/><Relationship Id="rId1" Type="http://schemas.openxmlformats.org/officeDocument/2006/relationships/vmlDrawing" Target="../drawings/vmlDrawing2.vml"/><Relationship Id="rId6" Type="http://schemas.openxmlformats.org/officeDocument/2006/relationships/image" Target="../media/image11.wmf"/><Relationship Id="rId5" Type="http://schemas.openxmlformats.org/officeDocument/2006/relationships/oleObject" Target="../embeddings/oleObject3.bin"/><Relationship Id="rId4" Type="http://schemas.openxmlformats.org/officeDocument/2006/relationships/image" Target="../media/image10.wmf"/></Relationships>
</file>

<file path=ppt/slides/_rels/slide8.xml.rels><?xml version="1.0" encoding="UTF-8" standalone="yes"?>
<Relationships xmlns="http://schemas.openxmlformats.org/package/2006/relationships"><Relationship Id="rId3" Type="http://schemas.openxmlformats.org/officeDocument/2006/relationships/hyperlink" Target="https://i.sstatic.net/tgrrk.png" TargetMode="External"/><Relationship Id="rId2" Type="http://schemas.openxmlformats.org/officeDocument/2006/relationships/image" Target="../media/image12.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10.xml"/><Relationship Id="rId1" Type="http://schemas.openxmlformats.org/officeDocument/2006/relationships/vmlDrawing" Target="../drawings/vmlDrawing3.vml"/><Relationship Id="rId6" Type="http://schemas.openxmlformats.org/officeDocument/2006/relationships/image" Target="../media/image14.wmf"/><Relationship Id="rId5" Type="http://schemas.openxmlformats.org/officeDocument/2006/relationships/oleObject" Target="../embeddings/oleObject5.bin"/><Relationship Id="rId4" Type="http://schemas.openxmlformats.org/officeDocument/2006/relationships/image" Target="../media/image13.wmf"/></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10.xml"/><Relationship Id="rId1" Type="http://schemas.openxmlformats.org/officeDocument/2006/relationships/vmlDrawing" Target="../drawings/vmlDrawing4.vml"/><Relationship Id="rId4" Type="http://schemas.openxmlformats.org/officeDocument/2006/relationships/image" Target="../media/image15.wmf"/></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10.xml"/><Relationship Id="rId1" Type="http://schemas.openxmlformats.org/officeDocument/2006/relationships/vmlDrawing" Target="../drawings/vmlDrawing5.vml"/><Relationship Id="rId4" Type="http://schemas.openxmlformats.org/officeDocument/2006/relationships/image" Target="../media/image16.w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hyperlink" Target="https://media.licdn.com/dms/image/C5612AQEB1jE-6GW_4w/article-cover_image-shrink_600_2000/0/1643019746720?e=2147483647&amp;v=beta&amp;t=LlElWvDK9VHmcxTvexVl8rDs80Dl4NtfrxAYI3isnY4" TargetMode="External"/><Relationship Id="rId2" Type="http://schemas.openxmlformats.org/officeDocument/2006/relationships/image" Target="../media/image17.jpe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hyperlink" Target="https://www.researchgate.net/publication/337238441/figure/fig2/AS:878425241841665@1586444306214/Series-compensation-on-a-transmission-line.ppm" TargetMode="External"/><Relationship Id="rId2" Type="http://schemas.openxmlformats.org/officeDocument/2006/relationships/image" Target="../media/image18.pn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3" Type="http://schemas.openxmlformats.org/officeDocument/2006/relationships/hyperlink" Target="https://encrypted-tbn0.gstatic.com/images?q=tbn:ANd9GcRlAjMFVnxUwIyRi3X9k6Et_HXfaA_6-QjxIw&amp;s" TargetMode="External"/><Relationship Id="rId2" Type="http://schemas.openxmlformats.org/officeDocument/2006/relationships/image" Target="../media/image19.png"/><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10.xml"/><Relationship Id="rId1" Type="http://schemas.openxmlformats.org/officeDocument/2006/relationships/vmlDrawing" Target="../drawings/vmlDrawing6.vml"/><Relationship Id="rId4" Type="http://schemas.openxmlformats.org/officeDocument/2006/relationships/image" Target="../media/image20.wmf"/></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3" Type="http://schemas.openxmlformats.org/officeDocument/2006/relationships/hyperlink" Target="https://doi.org/10.1016/j.rineng.2024.102449" TargetMode="External"/><Relationship Id="rId2" Type="http://schemas.openxmlformats.org/officeDocument/2006/relationships/hyperlink" Target="https://doi.org/10.1007/s00202-023-02199-2" TargetMode="External"/><Relationship Id="rId1" Type="http://schemas.openxmlformats.org/officeDocument/2006/relationships/slideLayout" Target="../slideLayouts/slideLayout10.xml"/><Relationship Id="rId4" Type="http://schemas.openxmlformats.org/officeDocument/2006/relationships/hyperlink" Target="https://knowledgecenter.ubt-uni.net/conference/2015/all-events/48"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152401"/>
            <a:ext cx="11582400" cy="914400"/>
          </a:xfrm>
        </p:spPr>
        <p:txBody>
          <a:bodyPr>
            <a:normAutofit/>
          </a:bodyPr>
          <a:lstStyle/>
          <a:p>
            <a:pPr algn="ctr"/>
            <a:r>
              <a:rPr lang="en-US" sz="3000" b="1" dirty="0" smtClean="0">
                <a:latin typeface="Arial" pitchFamily="34" charset="0"/>
                <a:cs typeface="Arial" pitchFamily="34" charset="0"/>
              </a:rPr>
              <a:t>Power Systems Operation and Control</a:t>
            </a:r>
            <a:endParaRPr lang="en-US" sz="3000" b="1" dirty="0">
              <a:latin typeface="Arial" pitchFamily="34" charset="0"/>
              <a:cs typeface="Arial" pitchFamily="34" charset="0"/>
            </a:endParaRPr>
          </a:p>
        </p:txBody>
      </p:sp>
      <p:sp>
        <p:nvSpPr>
          <p:cNvPr id="3" name="Subtitle 2"/>
          <p:cNvSpPr>
            <a:spLocks noGrp="1"/>
          </p:cNvSpPr>
          <p:nvPr>
            <p:ph type="subTitle" idx="1"/>
          </p:nvPr>
        </p:nvSpPr>
        <p:spPr>
          <a:xfrm>
            <a:off x="276447" y="744279"/>
            <a:ext cx="11915552" cy="6033039"/>
          </a:xfrm>
        </p:spPr>
        <p:txBody>
          <a:bodyPr>
            <a:normAutofit/>
          </a:bodyPr>
          <a:lstStyle/>
          <a:p>
            <a:r>
              <a:rPr lang="en-US" sz="3200" b="1" dirty="0" smtClean="0">
                <a:solidFill>
                  <a:schemeClr val="tx1"/>
                </a:solidFill>
                <a:latin typeface="Arial" pitchFamily="34" charset="0"/>
                <a:cs typeface="Arial" pitchFamily="34" charset="0"/>
              </a:rPr>
              <a:t>Lecture 12</a:t>
            </a:r>
          </a:p>
          <a:p>
            <a:r>
              <a:rPr lang="en-US" sz="3000" b="1" dirty="0">
                <a:solidFill>
                  <a:schemeClr val="tx1"/>
                </a:solidFill>
                <a:latin typeface="Arial" pitchFamily="34" charset="0"/>
                <a:cs typeface="Arial" pitchFamily="34" charset="0"/>
              </a:rPr>
              <a:t> Reactive	Power Control and Voltage </a:t>
            </a:r>
            <a:r>
              <a:rPr lang="en-US" sz="3000" b="1" dirty="0" smtClean="0">
                <a:solidFill>
                  <a:schemeClr val="tx1"/>
                </a:solidFill>
                <a:latin typeface="Arial" pitchFamily="34" charset="0"/>
                <a:cs typeface="Arial" pitchFamily="34" charset="0"/>
              </a:rPr>
              <a:t>Stability Analysis</a:t>
            </a:r>
          </a:p>
          <a:p>
            <a:r>
              <a:rPr lang="en-US" sz="3000" b="1" dirty="0" smtClean="0">
                <a:solidFill>
                  <a:schemeClr val="tx1"/>
                </a:solidFill>
                <a:latin typeface="Arial" pitchFamily="34" charset="0"/>
                <a:cs typeface="Arial" pitchFamily="34" charset="0"/>
              </a:rPr>
              <a:t> Lecturer:</a:t>
            </a:r>
            <a:r>
              <a:rPr lang="en-US" sz="3000" dirty="0" smtClean="0">
                <a:solidFill>
                  <a:schemeClr val="tx1"/>
                </a:solidFill>
                <a:latin typeface="Arial" pitchFamily="34" charset="0"/>
                <a:cs typeface="Arial" pitchFamily="34" charset="0"/>
              </a:rPr>
              <a:t> Teshome Goa (Assist. Prof.)</a:t>
            </a:r>
            <a:endParaRPr lang="en-US" sz="3200" b="1" i="1" dirty="0" smtClean="0">
              <a:solidFill>
                <a:schemeClr val="tx1"/>
              </a:solidFill>
              <a:latin typeface="Arial" pitchFamily="34" charset="0"/>
              <a:cs typeface="Arial" pitchFamily="34" charset="0"/>
            </a:endParaRPr>
          </a:p>
          <a:p>
            <a:pPr algn="l"/>
            <a:r>
              <a:rPr lang="en-US" sz="3200" b="1" i="1" dirty="0" smtClean="0">
                <a:solidFill>
                  <a:schemeClr val="tx1"/>
                </a:solidFill>
                <a:latin typeface="Arial" pitchFamily="34" charset="0"/>
                <a:cs typeface="Arial" pitchFamily="34" charset="0"/>
              </a:rPr>
              <a:t>Lecture learning outcomes</a:t>
            </a:r>
            <a:r>
              <a:rPr lang="en-US" sz="3200" dirty="0" smtClean="0">
                <a:solidFill>
                  <a:schemeClr val="tx1"/>
                </a:solidFill>
                <a:latin typeface="Arial" pitchFamily="34" charset="0"/>
                <a:cs typeface="Arial" pitchFamily="34" charset="0"/>
              </a:rPr>
              <a:t>:</a:t>
            </a:r>
          </a:p>
          <a:p>
            <a:pPr algn="l">
              <a:lnSpc>
                <a:spcPct val="170000"/>
              </a:lnSpc>
            </a:pPr>
            <a:r>
              <a:rPr lang="en-US" sz="2000" dirty="0" smtClean="0">
                <a:solidFill>
                  <a:schemeClr val="tx1"/>
                </a:solidFill>
                <a:latin typeface="Arial" pitchFamily="34" charset="0"/>
                <a:cs typeface="Arial" pitchFamily="34" charset="0"/>
              </a:rPr>
              <a:t>At the end of this lecture, you will be able to:</a:t>
            </a:r>
          </a:p>
          <a:p>
            <a:pPr marL="571500" indent="-571500" algn="l">
              <a:lnSpc>
                <a:spcPct val="170000"/>
              </a:lnSpc>
              <a:buAutoNum type="romanLcPeriod"/>
            </a:pPr>
            <a:r>
              <a:rPr lang="en-US" sz="2000" dirty="0">
                <a:solidFill>
                  <a:schemeClr val="tx1"/>
                </a:solidFill>
                <a:latin typeface="Arial" pitchFamily="34" charset="0"/>
                <a:cs typeface="Arial" pitchFamily="34" charset="0"/>
              </a:rPr>
              <a:t>D</a:t>
            </a:r>
            <a:r>
              <a:rPr lang="en-US" sz="2000" dirty="0" smtClean="0">
                <a:solidFill>
                  <a:schemeClr val="tx1"/>
                </a:solidFill>
                <a:latin typeface="Arial" pitchFamily="34" charset="0"/>
                <a:cs typeface="Arial" pitchFamily="34" charset="0"/>
              </a:rPr>
              <a:t>istinguish </a:t>
            </a:r>
            <a:r>
              <a:rPr lang="en-US" sz="2000" dirty="0">
                <a:solidFill>
                  <a:schemeClr val="tx1"/>
                </a:solidFill>
                <a:latin typeface="Arial" pitchFamily="34" charset="0"/>
                <a:cs typeface="Arial" pitchFamily="34" charset="0"/>
              </a:rPr>
              <a:t>the need of reactive power compensation</a:t>
            </a: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Understand the </a:t>
            </a:r>
            <a:r>
              <a:rPr lang="en-US" sz="2000" dirty="0">
                <a:solidFill>
                  <a:schemeClr val="tx1"/>
                </a:solidFill>
                <a:latin typeface="Arial" pitchFamily="34" charset="0"/>
                <a:cs typeface="Arial" pitchFamily="34" charset="0"/>
              </a:rPr>
              <a:t>objectives of load compensation</a:t>
            </a: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Identify the </a:t>
            </a:r>
            <a:r>
              <a:rPr lang="en-US" sz="2000" dirty="0">
                <a:solidFill>
                  <a:schemeClr val="tx1"/>
                </a:solidFill>
                <a:latin typeface="Arial" pitchFamily="34" charset="0"/>
                <a:cs typeface="Arial" pitchFamily="34" charset="0"/>
              </a:rPr>
              <a:t>operation of uncompensated and </a:t>
            </a:r>
            <a:r>
              <a:rPr lang="en-US" sz="2000" dirty="0" smtClean="0">
                <a:solidFill>
                  <a:schemeClr val="tx1"/>
                </a:solidFill>
                <a:latin typeface="Arial" pitchFamily="34" charset="0"/>
                <a:cs typeface="Arial" pitchFamily="34" charset="0"/>
              </a:rPr>
              <a:t>compensated Lines</a:t>
            </a:r>
            <a:endParaRPr lang="en-US" sz="2000" dirty="0" smtClean="0">
              <a:solidFill>
                <a:schemeClr val="tx1"/>
              </a:solidFill>
              <a:latin typeface="Arial" pitchFamily="34" charset="0"/>
              <a:cs typeface="Arial" pitchFamily="34" charset="0"/>
            </a:endParaRP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Knows the voltage stability analysis in power system </a:t>
            </a:r>
            <a:endParaRPr lang="en-US" sz="2000" dirty="0">
              <a:solidFill>
                <a:schemeClr val="tx1"/>
              </a:solidFill>
              <a:latin typeface="Arial" pitchFamily="34" charset="0"/>
              <a:cs typeface="Arial" pitchFamily="34" charset="0"/>
            </a:endParaRPr>
          </a:p>
          <a:p>
            <a:pPr algn="l">
              <a:lnSpc>
                <a:spcPct val="170000"/>
              </a:lnSpc>
            </a:pPr>
            <a:endParaRPr lang="en-US" sz="2900" dirty="0" smtClean="0">
              <a:solidFill>
                <a:srgbClr val="FF0000"/>
              </a:solidFill>
              <a:latin typeface="Arial" pitchFamily="34" charset="0"/>
              <a:cs typeface="Arial" pitchFamily="34" charset="0"/>
            </a:endParaRPr>
          </a:p>
          <a:p>
            <a:pPr marL="571500" indent="-571500" algn="l">
              <a:lnSpc>
                <a:spcPct val="170000"/>
              </a:lnSpc>
              <a:buAutoNum type="romanLcPeriod"/>
            </a:pPr>
            <a:endParaRPr lang="en-US" sz="4000" dirty="0" smtClean="0">
              <a:solidFill>
                <a:schemeClr val="tx1"/>
              </a:solidFill>
              <a:latin typeface="Times New Roman" pitchFamily="18" charset="0"/>
              <a:cs typeface="Times New Roman" pitchFamily="18" charset="0"/>
            </a:endParaRPr>
          </a:p>
          <a:p>
            <a:endParaRPr lang="en-US" sz="6000" dirty="0">
              <a:solidFill>
                <a:schemeClr val="tx1"/>
              </a:solidFill>
              <a:latin typeface="Times New Roman" pitchFamily="18" charset="0"/>
              <a:cs typeface="Times New Roman" pitchFamily="18" charset="0"/>
            </a:endParaRPr>
          </a:p>
        </p:txBody>
      </p:sp>
      <p:sp>
        <p:nvSpPr>
          <p:cNvPr id="5" name="Footer Placeholder 4"/>
          <p:cNvSpPr>
            <a:spLocks noGrp="1"/>
          </p:cNvSpPr>
          <p:nvPr>
            <p:ph type="ftr" sz="quarter" idx="11"/>
          </p:nvPr>
        </p:nvSpPr>
        <p:spPr/>
        <p:txBody>
          <a:bodyPr/>
          <a:lstStyle/>
          <a:p>
            <a:r>
              <a:rPr lang="en-US" b="1" dirty="0" smtClean="0">
                <a:solidFill>
                  <a:schemeClr val="tx1"/>
                </a:solidFill>
                <a:latin typeface="Times New Roman" pitchFamily="18" charset="0"/>
                <a:cs typeface="Times New Roman" pitchFamily="18" charset="0"/>
              </a:rPr>
              <a:t>Presenter: </a:t>
            </a:r>
            <a:r>
              <a:rPr lang="en-US" b="1" dirty="0" err="1" smtClean="0">
                <a:solidFill>
                  <a:schemeClr val="tx1"/>
                </a:solidFill>
                <a:latin typeface="Times New Roman" pitchFamily="18" charset="0"/>
                <a:cs typeface="Times New Roman" pitchFamily="18" charset="0"/>
              </a:rPr>
              <a:t>Dr.Teshome</a:t>
            </a:r>
            <a:r>
              <a:rPr lang="en-US" b="1" dirty="0" smtClean="0">
                <a:solidFill>
                  <a:schemeClr val="tx1"/>
                </a:solidFill>
                <a:latin typeface="Times New Roman" pitchFamily="18" charset="0"/>
                <a:cs typeface="Times New Roman" pitchFamily="18" charset="0"/>
              </a:rPr>
              <a:t> Goa</a:t>
            </a:r>
            <a:endParaRPr lang="en-US" b="1" dirty="0">
              <a:solidFill>
                <a:schemeClr val="tx1"/>
              </a:solidFill>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96054161-4A6B-4E63-8C44-EE703BDA66C5}" type="slidenum">
              <a:rPr lang="en-US" smtClean="0"/>
              <a:t>1</a:t>
            </a:fld>
            <a:endParaRPr lang="en-US" dirty="0"/>
          </a:p>
        </p:txBody>
      </p:sp>
    </p:spTree>
    <p:extLst>
      <p:ext uri="{BB962C8B-B14F-4D97-AF65-F5344CB8AC3E}">
        <p14:creationId xmlns:p14="http://schemas.microsoft.com/office/powerpoint/2010/main" val="11885632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400" y="0"/>
            <a:ext cx="10716493" cy="641639"/>
          </a:xfrm>
        </p:spPr>
        <p:txBody>
          <a:bodyPr>
            <a:normAutofit/>
          </a:bodyPr>
          <a:lstStyle/>
          <a:p>
            <a:r>
              <a:rPr lang="en-US" sz="3000" b="1" dirty="0" smtClean="0">
                <a:latin typeface="Arial" pitchFamily="34" charset="0"/>
                <a:cs typeface="Arial" pitchFamily="34" charset="0"/>
              </a:rPr>
              <a:t>Content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166255" y="637310"/>
            <a:ext cx="11730372" cy="6027442"/>
          </a:xfrm>
        </p:spPr>
        <p:txBody>
          <a:bodyPr>
            <a:noAutofit/>
          </a:bodyPr>
          <a:lstStyle/>
          <a:p>
            <a:pPr marL="457200" indent="-457200">
              <a:lnSpc>
                <a:spcPct val="200000"/>
              </a:lnSpc>
              <a:buAutoNum type="arabicPeriod"/>
            </a:pPr>
            <a:r>
              <a:rPr lang="en-US" sz="2000" b="1" dirty="0" smtClean="0">
                <a:latin typeface="Arial" pitchFamily="34" charset="0"/>
                <a:cs typeface="Arial" pitchFamily="34" charset="0"/>
              </a:rPr>
              <a:t>Introduction </a:t>
            </a:r>
          </a:p>
          <a:p>
            <a:pPr marL="457200" indent="-457200">
              <a:lnSpc>
                <a:spcPct val="200000"/>
              </a:lnSpc>
              <a:buAutoNum type="arabicPeriod"/>
            </a:pPr>
            <a:r>
              <a:rPr lang="en-US" sz="2000" b="1" dirty="0">
                <a:latin typeface="Arial" pitchFamily="34" charset="0"/>
                <a:cs typeface="Arial" pitchFamily="34" charset="0"/>
              </a:rPr>
              <a:t>Reasons for Reactive Power </a:t>
            </a:r>
            <a:r>
              <a:rPr lang="en-US" sz="2000" b="1" dirty="0" smtClean="0">
                <a:latin typeface="Arial" pitchFamily="34" charset="0"/>
                <a:cs typeface="Arial" pitchFamily="34" charset="0"/>
              </a:rPr>
              <a:t>Compensation</a:t>
            </a:r>
          </a:p>
          <a:p>
            <a:pPr marL="457200" indent="-457200">
              <a:lnSpc>
                <a:spcPct val="200000"/>
              </a:lnSpc>
              <a:buAutoNum type="arabicPeriod"/>
            </a:pPr>
            <a:r>
              <a:rPr lang="en-US" sz="2000" b="1" dirty="0">
                <a:latin typeface="Arial" pitchFamily="34" charset="0"/>
                <a:cs typeface="Arial" pitchFamily="34" charset="0"/>
              </a:rPr>
              <a:t>Objective of load </a:t>
            </a:r>
            <a:r>
              <a:rPr lang="en-US" sz="2000" b="1" dirty="0" smtClean="0">
                <a:latin typeface="Arial" pitchFamily="34" charset="0"/>
                <a:cs typeface="Arial" pitchFamily="34" charset="0"/>
              </a:rPr>
              <a:t>compensation</a:t>
            </a:r>
          </a:p>
          <a:p>
            <a:pPr marL="457200" indent="-457200">
              <a:lnSpc>
                <a:spcPct val="200000"/>
              </a:lnSpc>
              <a:buAutoNum type="arabicPeriod"/>
            </a:pPr>
            <a:r>
              <a:rPr lang="en-US" sz="2000" b="1" dirty="0">
                <a:latin typeface="Arial" pitchFamily="34" charset="0"/>
                <a:cs typeface="Arial" pitchFamily="34" charset="0"/>
              </a:rPr>
              <a:t>Operation of Uncompensated and </a:t>
            </a:r>
            <a:r>
              <a:rPr lang="en-US" sz="2000" b="1" dirty="0" smtClean="0">
                <a:latin typeface="Arial" pitchFamily="34" charset="0"/>
                <a:cs typeface="Arial" pitchFamily="34" charset="0"/>
              </a:rPr>
              <a:t>Compensated Transmission Line</a:t>
            </a:r>
          </a:p>
          <a:p>
            <a:pPr marL="457200" indent="-457200">
              <a:lnSpc>
                <a:spcPct val="200000"/>
              </a:lnSpc>
              <a:buAutoNum type="arabicPeriod"/>
            </a:pPr>
            <a:r>
              <a:rPr lang="en-US" sz="2000" b="1" dirty="0">
                <a:latin typeface="Arial" pitchFamily="34" charset="0"/>
                <a:cs typeface="Arial" pitchFamily="34" charset="0"/>
              </a:rPr>
              <a:t>Voltage Stability Analysis in Power </a:t>
            </a:r>
            <a:r>
              <a:rPr lang="en-US" sz="2000" b="1" dirty="0" smtClean="0">
                <a:latin typeface="Arial" pitchFamily="34" charset="0"/>
                <a:cs typeface="Arial" pitchFamily="34" charset="0"/>
              </a:rPr>
              <a:t>Systems</a:t>
            </a:r>
          </a:p>
          <a:p>
            <a:pPr marL="457200" indent="-457200">
              <a:lnSpc>
                <a:spcPct val="200000"/>
              </a:lnSpc>
              <a:buAutoNum type="arabicPeriod"/>
            </a:pPr>
            <a:r>
              <a:rPr lang="en-US" sz="2000" b="1" dirty="0" smtClean="0">
                <a:latin typeface="Arial" pitchFamily="34" charset="0"/>
                <a:cs typeface="Arial" pitchFamily="34" charset="0"/>
              </a:rPr>
              <a:t>Summary </a:t>
            </a:r>
          </a:p>
          <a:p>
            <a:pPr marL="0" indent="0">
              <a:lnSpc>
                <a:spcPct val="200000"/>
              </a:lnSpc>
              <a:buNone/>
            </a:pPr>
            <a:r>
              <a:rPr lang="en-US" sz="2000" b="1" dirty="0" smtClean="0">
                <a:latin typeface="Arial" pitchFamily="34" charset="0"/>
                <a:cs typeface="Arial" pitchFamily="34" charset="0"/>
              </a:rPr>
              <a:t>References </a:t>
            </a:r>
            <a:endParaRPr lang="en-US" sz="2000" b="1"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a:t>
            </a:fld>
            <a:endParaRPr lang="en-US"/>
          </a:p>
        </p:txBody>
      </p:sp>
    </p:spTree>
    <p:extLst>
      <p:ext uri="{BB962C8B-B14F-4D97-AF65-F5344CB8AC3E}">
        <p14:creationId xmlns:p14="http://schemas.microsoft.com/office/powerpoint/2010/main" val="29770245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2" y="365126"/>
            <a:ext cx="10766194" cy="700104"/>
          </a:xfrm>
        </p:spPr>
        <p:txBody>
          <a:bodyPr>
            <a:normAutofit/>
          </a:bodyPr>
          <a:lstStyle/>
          <a:p>
            <a:pPr algn="ctr"/>
            <a:r>
              <a:rPr lang="en-US" sz="3000" b="1" dirty="0" smtClean="0">
                <a:latin typeface="Arial" pitchFamily="34" charset="0"/>
                <a:cs typeface="Arial" pitchFamily="34" charset="0"/>
              </a:rPr>
              <a:t>1. Introduction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65987" y="895545"/>
            <a:ext cx="12044497" cy="5813599"/>
          </a:xfrm>
        </p:spPr>
        <p:txBody>
          <a:bodyPr>
            <a:normAutofit/>
          </a:bodyPr>
          <a:lstStyle/>
          <a:p>
            <a:pPr algn="just">
              <a:lnSpc>
                <a:spcPct val="200000"/>
              </a:lnSpc>
            </a:pPr>
            <a:r>
              <a:rPr lang="en-US" sz="2000" dirty="0">
                <a:latin typeface="Arial" pitchFamily="34" charset="0"/>
                <a:cs typeface="Arial" pitchFamily="34" charset="0"/>
              </a:rPr>
              <a:t>Reactive </a:t>
            </a:r>
            <a:r>
              <a:rPr lang="en-US" sz="2000" dirty="0" smtClean="0">
                <a:latin typeface="Arial" pitchFamily="34" charset="0"/>
                <a:cs typeface="Arial" pitchFamily="34" charset="0"/>
              </a:rPr>
              <a:t>power, which is measured </a:t>
            </a:r>
            <a:r>
              <a:rPr lang="en-US" sz="2000" dirty="0">
                <a:latin typeface="Arial" pitchFamily="34" charset="0"/>
                <a:cs typeface="Arial" pitchFamily="34" charset="0"/>
              </a:rPr>
              <a:t>in Volt-Amps Reactive or </a:t>
            </a:r>
            <a:r>
              <a:rPr lang="en-US" sz="2000" dirty="0" smtClean="0">
                <a:latin typeface="Arial" pitchFamily="34" charset="0"/>
                <a:cs typeface="Arial" pitchFamily="34" charset="0"/>
              </a:rPr>
              <a:t>VARs  </a:t>
            </a:r>
            <a:r>
              <a:rPr lang="en-US" sz="2000" dirty="0">
                <a:latin typeface="Arial" pitchFamily="34" charset="0"/>
                <a:cs typeface="Arial" pitchFamily="34" charset="0"/>
              </a:rPr>
              <a:t>is a type of power that alternates between the source and load in an AC electrical </a:t>
            </a:r>
            <a:r>
              <a:rPr lang="en-US" sz="2000" dirty="0" smtClean="0">
                <a:latin typeface="Arial" pitchFamily="34" charset="0"/>
                <a:cs typeface="Arial" pitchFamily="34" charset="0"/>
              </a:rPr>
              <a:t>system[1]. </a:t>
            </a:r>
          </a:p>
          <a:p>
            <a:pPr algn="just">
              <a:lnSpc>
                <a:spcPct val="200000"/>
              </a:lnSpc>
            </a:pPr>
            <a:r>
              <a:rPr lang="en-US" sz="2000" dirty="0" smtClean="0">
                <a:latin typeface="Arial" pitchFamily="34" charset="0"/>
                <a:cs typeface="Arial" pitchFamily="34" charset="0"/>
              </a:rPr>
              <a:t>Unlike </a:t>
            </a:r>
            <a:r>
              <a:rPr lang="en-US" sz="2000" dirty="0">
                <a:latin typeface="Arial" pitchFamily="34" charset="0"/>
                <a:cs typeface="Arial" pitchFamily="34" charset="0"/>
              </a:rPr>
              <a:t>real </a:t>
            </a:r>
            <a:r>
              <a:rPr lang="en-US" sz="2000" dirty="0" smtClean="0">
                <a:latin typeface="Arial" pitchFamily="34" charset="0"/>
                <a:cs typeface="Arial" pitchFamily="34" charset="0"/>
              </a:rPr>
              <a:t>power, which </a:t>
            </a:r>
            <a:r>
              <a:rPr lang="en-US" sz="2000" dirty="0">
                <a:latin typeface="Arial" pitchFamily="34" charset="0"/>
                <a:cs typeface="Arial" pitchFamily="34" charset="0"/>
              </a:rPr>
              <a:t>performs actual work </a:t>
            </a:r>
            <a:r>
              <a:rPr lang="en-US" sz="2000" dirty="0" smtClean="0">
                <a:latin typeface="Arial" pitchFamily="34" charset="0"/>
                <a:cs typeface="Arial" pitchFamily="34" charset="0"/>
              </a:rPr>
              <a:t>like driving motors</a:t>
            </a:r>
            <a:r>
              <a:rPr lang="en-US" sz="2000" dirty="0">
                <a:latin typeface="Arial" pitchFamily="34" charset="0"/>
                <a:cs typeface="Arial" pitchFamily="34" charset="0"/>
              </a:rPr>
              <a:t>, </a:t>
            </a:r>
            <a:r>
              <a:rPr lang="en-US" sz="2000" dirty="0" smtClean="0">
                <a:latin typeface="Arial" pitchFamily="34" charset="0"/>
                <a:cs typeface="Arial" pitchFamily="34" charset="0"/>
              </a:rPr>
              <a:t>lighting</a:t>
            </a:r>
            <a:r>
              <a:rPr lang="en-US" sz="2000" dirty="0">
                <a:latin typeface="Arial" pitchFamily="34" charset="0"/>
                <a:cs typeface="Arial" pitchFamily="34" charset="0"/>
              </a:rPr>
              <a:t>,</a:t>
            </a:r>
            <a:r>
              <a:rPr lang="en-US" sz="2000" dirty="0" smtClean="0">
                <a:latin typeface="Arial" pitchFamily="34" charset="0"/>
                <a:cs typeface="Arial" pitchFamily="34" charset="0"/>
              </a:rPr>
              <a:t> the reactive </a:t>
            </a:r>
            <a:r>
              <a:rPr lang="en-US" sz="2000" dirty="0">
                <a:latin typeface="Arial" pitchFamily="34" charset="0"/>
                <a:cs typeface="Arial" pitchFamily="34" charset="0"/>
              </a:rPr>
              <a:t>power does not perform work but is essential for maintaining voltage levels in the system, ensuring that energy is available for inductive loads such as motors, transformers, and other equipment</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However</a:t>
            </a:r>
            <a:r>
              <a:rPr lang="en-US" sz="2000" dirty="0">
                <a:latin typeface="Arial" pitchFamily="34" charset="0"/>
                <a:cs typeface="Arial" pitchFamily="34" charset="0"/>
              </a:rPr>
              <a:t>, reactive power can cause inefficiencies in the power system, as it increases the total apparent </a:t>
            </a:r>
            <a:r>
              <a:rPr lang="en-US" sz="2000" dirty="0" smtClean="0">
                <a:latin typeface="Arial" pitchFamily="34" charset="0"/>
                <a:cs typeface="Arial" pitchFamily="34" charset="0"/>
              </a:rPr>
              <a:t>power that measured </a:t>
            </a:r>
            <a:r>
              <a:rPr lang="en-US" sz="2000" dirty="0">
                <a:latin typeface="Arial" pitchFamily="34" charset="0"/>
                <a:cs typeface="Arial" pitchFamily="34" charset="0"/>
              </a:rPr>
              <a:t>in Volt-Amps or </a:t>
            </a:r>
            <a:r>
              <a:rPr lang="en-US" sz="2000" dirty="0" smtClean="0">
                <a:latin typeface="Arial" pitchFamily="34" charset="0"/>
                <a:cs typeface="Arial" pitchFamily="34" charset="0"/>
              </a:rPr>
              <a:t>VA </a:t>
            </a:r>
            <a:r>
              <a:rPr lang="en-US" sz="2000" dirty="0">
                <a:latin typeface="Arial" pitchFamily="34" charset="0"/>
                <a:cs typeface="Arial" pitchFamily="34" charset="0"/>
              </a:rPr>
              <a:t>that must be supplied. </a:t>
            </a:r>
            <a:endParaRPr lang="en-US" sz="2000"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a:t>
            </a:fld>
            <a:endParaRPr lang="en-US"/>
          </a:p>
        </p:txBody>
      </p:sp>
    </p:spTree>
    <p:extLst>
      <p:ext uri="{BB962C8B-B14F-4D97-AF65-F5344CB8AC3E}">
        <p14:creationId xmlns:p14="http://schemas.microsoft.com/office/powerpoint/2010/main" val="35972091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1278" y="365125"/>
            <a:ext cx="10552524" cy="709531"/>
          </a:xfrm>
        </p:spPr>
        <p:txBody>
          <a:bodyPr>
            <a:normAutofit/>
          </a:bodyPr>
          <a:lstStyle/>
          <a:p>
            <a:r>
              <a:rPr lang="en-US" sz="3000" b="1" dirty="0" smtClean="0">
                <a:latin typeface="Arial" pitchFamily="34" charset="0"/>
                <a:cs typeface="Arial" pitchFamily="34" charset="0"/>
              </a:rPr>
              <a:t>Introduction                                                      Cont.…</a:t>
            </a:r>
            <a:endParaRPr lang="en-US" sz="3000" dirty="0"/>
          </a:p>
        </p:txBody>
      </p:sp>
      <p:sp>
        <p:nvSpPr>
          <p:cNvPr id="3" name="Content Placeholder 2"/>
          <p:cNvSpPr>
            <a:spLocks noGrp="1"/>
          </p:cNvSpPr>
          <p:nvPr>
            <p:ph idx="1"/>
          </p:nvPr>
        </p:nvSpPr>
        <p:spPr>
          <a:xfrm>
            <a:off x="0" y="1093510"/>
            <a:ext cx="11972260" cy="5764490"/>
          </a:xfrm>
        </p:spPr>
        <p:txBody>
          <a:bodyPr>
            <a:normAutofit/>
          </a:bodyPr>
          <a:lstStyle/>
          <a:p>
            <a:pPr algn="just">
              <a:lnSpc>
                <a:spcPct val="200000"/>
              </a:lnSpc>
            </a:pPr>
            <a:r>
              <a:rPr lang="en-US" sz="2000" dirty="0" smtClean="0">
                <a:latin typeface="Arial" pitchFamily="34" charset="0"/>
                <a:cs typeface="Arial" pitchFamily="34" charset="0"/>
              </a:rPr>
              <a:t>It also affects the overall system apparent power flow that leads to the variation in transmission line reactive power, which may affects the short circuit current currying capacity of  the line </a:t>
            </a:r>
          </a:p>
          <a:p>
            <a:pPr algn="just">
              <a:lnSpc>
                <a:spcPct val="200000"/>
              </a:lnSpc>
            </a:pPr>
            <a:r>
              <a:rPr lang="en-US" sz="2000" dirty="0" smtClean="0">
                <a:latin typeface="Arial" pitchFamily="34" charset="0"/>
                <a:cs typeface="Arial" pitchFamily="34" charset="0"/>
              </a:rPr>
              <a:t>This </a:t>
            </a:r>
            <a:r>
              <a:rPr lang="en-US" sz="2000" dirty="0">
                <a:latin typeface="Arial" pitchFamily="34" charset="0"/>
                <a:cs typeface="Arial" pitchFamily="34" charset="0"/>
              </a:rPr>
              <a:t>results in higher transmission losses and can require larger equipment capacities. </a:t>
            </a:r>
            <a:endParaRPr lang="en-US" sz="2000" dirty="0" smtClean="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Reactive </a:t>
            </a:r>
            <a:r>
              <a:rPr lang="en-US" sz="2000" dirty="0">
                <a:latin typeface="Arial" pitchFamily="34" charset="0"/>
                <a:cs typeface="Arial" pitchFamily="34" charset="0"/>
              </a:rPr>
              <a:t>power compensation is the process of managing or reducing the effects of reactive power to improve the efficiency and stability of an electrical power </a:t>
            </a:r>
            <a:r>
              <a:rPr lang="en-US" sz="2000" dirty="0" smtClean="0">
                <a:latin typeface="Arial" pitchFamily="34" charset="0"/>
                <a:cs typeface="Arial" pitchFamily="34" charset="0"/>
              </a:rPr>
              <a:t>system[2].</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4</a:t>
            </a:fld>
            <a:endParaRPr lang="en-US"/>
          </a:p>
        </p:txBody>
      </p:sp>
    </p:spTree>
    <p:extLst>
      <p:ext uri="{BB962C8B-B14F-4D97-AF65-F5344CB8AC3E}">
        <p14:creationId xmlns:p14="http://schemas.microsoft.com/office/powerpoint/2010/main" val="280763485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415" y="207392"/>
            <a:ext cx="12038028" cy="838984"/>
          </a:xfrm>
        </p:spPr>
        <p:txBody>
          <a:bodyPr>
            <a:noAutofit/>
          </a:bodyPr>
          <a:lstStyle/>
          <a:p>
            <a:pPr algn="ctr"/>
            <a:r>
              <a:rPr lang="en-US" sz="3000" b="1" dirty="0" smtClean="0">
                <a:latin typeface="Arial" pitchFamily="34" charset="0"/>
                <a:cs typeface="Arial" pitchFamily="34" charset="0"/>
              </a:rPr>
              <a:t>2. Reasons </a:t>
            </a:r>
            <a:r>
              <a:rPr lang="en-US" sz="3000" b="1" dirty="0">
                <a:latin typeface="Arial" pitchFamily="34" charset="0"/>
                <a:cs typeface="Arial" pitchFamily="34" charset="0"/>
              </a:rPr>
              <a:t>for Reactive Power Compensation</a:t>
            </a:r>
          </a:p>
        </p:txBody>
      </p:sp>
      <p:sp>
        <p:nvSpPr>
          <p:cNvPr id="3" name="Content Placeholder 2"/>
          <p:cNvSpPr>
            <a:spLocks noGrp="1"/>
          </p:cNvSpPr>
          <p:nvPr>
            <p:ph idx="1"/>
          </p:nvPr>
        </p:nvSpPr>
        <p:spPr>
          <a:xfrm>
            <a:off x="148855" y="1010094"/>
            <a:ext cx="11876567" cy="5773478"/>
          </a:xfrm>
        </p:spPr>
        <p:txBody>
          <a:bodyPr>
            <a:normAutofit/>
          </a:bodyPr>
          <a:lstStyle/>
          <a:p>
            <a:pPr algn="just">
              <a:lnSpc>
                <a:spcPct val="150000"/>
              </a:lnSpc>
            </a:pPr>
            <a:r>
              <a:rPr lang="en-US" sz="2000" dirty="0">
                <a:latin typeface="Arial" pitchFamily="34" charset="0"/>
                <a:cs typeface="Arial" pitchFamily="34" charset="0"/>
              </a:rPr>
              <a:t>Voltage Regulation: In order to keep an electrical system's voltage levels stable, reactive power is essential.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While </a:t>
            </a:r>
            <a:r>
              <a:rPr lang="en-US" sz="2000" dirty="0">
                <a:latin typeface="Arial" pitchFamily="34" charset="0"/>
                <a:cs typeface="Arial" pitchFamily="34" charset="0"/>
              </a:rPr>
              <a:t>excessive voltage can result in overvoltage situations, low voltage can harm equipment</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It’s a matter of maintain acceptable voltage at the receiving end during no-load and loaded condition as given by:</a:t>
            </a:r>
          </a:p>
          <a:p>
            <a:pPr marL="0" indent="0" algn="just">
              <a:lnSpc>
                <a:spcPct val="15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eqn.(1)</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5</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1252323220"/>
              </p:ext>
            </p:extLst>
          </p:nvPr>
        </p:nvGraphicFramePr>
        <p:xfrm>
          <a:off x="1222743" y="3264195"/>
          <a:ext cx="3774863" cy="1212112"/>
        </p:xfrm>
        <a:graphic>
          <a:graphicData uri="http://schemas.openxmlformats.org/presentationml/2006/ole">
            <mc:AlternateContent xmlns:mc="http://schemas.openxmlformats.org/markup-compatibility/2006">
              <mc:Choice xmlns:v="urn:schemas-microsoft-com:vml" Requires="v">
                <p:oleObj spid="_x0000_s1046" name="Equation" r:id="rId3" imgW="1384300" imgH="444500" progId="Equation.3">
                  <p:embed/>
                </p:oleObj>
              </mc:Choice>
              <mc:Fallback>
                <p:oleObj name="Equation" r:id="rId3" imgW="1384300" imgH="4445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22743" y="3264195"/>
                        <a:ext cx="3774863" cy="1212112"/>
                      </a:xfrm>
                      <a:prstGeom prst="rect">
                        <a:avLst/>
                      </a:prstGeom>
                      <a:noFill/>
                    </p:spPr>
                  </p:pic>
                </p:oleObj>
              </mc:Fallback>
            </mc:AlternateContent>
          </a:graphicData>
        </a:graphic>
      </p:graphicFrame>
    </p:spTree>
    <p:extLst>
      <p:ext uri="{BB962C8B-B14F-4D97-AF65-F5344CB8AC3E}">
        <p14:creationId xmlns:p14="http://schemas.microsoft.com/office/powerpoint/2010/main" val="171859872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9489" y="606056"/>
            <a:ext cx="11940362" cy="6251944"/>
          </a:xfrm>
        </p:spPr>
        <p:txBody>
          <a:bodyPr>
            <a:normAutofit/>
          </a:bodyPr>
          <a:lstStyle/>
          <a:p>
            <a:pPr algn="just">
              <a:lnSpc>
                <a:spcPct val="200000"/>
              </a:lnSpc>
            </a:pPr>
            <a:r>
              <a:rPr lang="en-US" sz="2000" dirty="0">
                <a:latin typeface="Arial" pitchFamily="34" charset="0"/>
                <a:cs typeface="Arial" pitchFamily="34" charset="0"/>
              </a:rPr>
              <a:t>Efficiency of the System: Because of the increased apparent power caused by excessive reactive power, more current must pass via transmission lines, increasing losses and decreasing system efficiency.</a:t>
            </a:r>
          </a:p>
          <a:p>
            <a:pPr algn="just">
              <a:lnSpc>
                <a:spcPct val="200000"/>
              </a:lnSpc>
            </a:pPr>
            <a:r>
              <a:rPr lang="en-US" sz="2000" dirty="0">
                <a:latin typeface="Arial" pitchFamily="34" charset="0"/>
                <a:cs typeface="Arial" pitchFamily="34" charset="0"/>
              </a:rPr>
              <a:t>Enhancement of Power </a:t>
            </a:r>
            <a:r>
              <a:rPr lang="en-US" sz="2000" dirty="0" smtClean="0">
                <a:latin typeface="Arial" pitchFamily="34" charset="0"/>
                <a:cs typeface="Arial" pitchFamily="34" charset="0"/>
              </a:rPr>
              <a:t>Factor, the </a:t>
            </a:r>
            <a:r>
              <a:rPr lang="en-US" sz="2000" dirty="0">
                <a:latin typeface="Arial" pitchFamily="34" charset="0"/>
                <a:cs typeface="Arial" pitchFamily="34" charset="0"/>
              </a:rPr>
              <a:t>power factor (PF) is the ratio of apparent power to true power. Excessive reactive power results in a poor power factor, which makes it inefficient because more apparent power is required to provide the same amount of real power. </a:t>
            </a:r>
          </a:p>
          <a:p>
            <a:pPr algn="just">
              <a:lnSpc>
                <a:spcPct val="200000"/>
              </a:lnSpc>
            </a:pPr>
            <a:r>
              <a:rPr lang="en-US" sz="2000" dirty="0">
                <a:latin typeface="Arial" pitchFamily="34" charset="0"/>
                <a:cs typeface="Arial" pitchFamily="34" charset="0"/>
              </a:rPr>
              <a:t>Reactive power compensation can raise the power factor and lower system </a:t>
            </a:r>
            <a:r>
              <a:rPr lang="en-US" sz="2000" dirty="0" smtClean="0">
                <a:latin typeface="Arial" pitchFamily="34" charset="0"/>
                <a:cs typeface="Arial" pitchFamily="34" charset="0"/>
              </a:rPr>
              <a:t>losses, which is </a:t>
            </a:r>
            <a:r>
              <a:rPr lang="en-US" sz="2000" dirty="0" err="1" smtClean="0">
                <a:latin typeface="Arial" pitchFamily="34" charset="0"/>
                <a:cs typeface="Arial" pitchFamily="34" charset="0"/>
              </a:rPr>
              <a:t>presneted</a:t>
            </a:r>
            <a:r>
              <a:rPr lang="en-US" sz="2000" dirty="0" smtClean="0">
                <a:latin typeface="Arial" pitchFamily="34" charset="0"/>
                <a:cs typeface="Arial" pitchFamily="34" charset="0"/>
              </a:rPr>
              <a:t> in Fig.1.</a:t>
            </a:r>
            <a:endParaRPr lang="en-US" sz="2000" dirty="0">
              <a:latin typeface="Arial" pitchFamily="34" charset="0"/>
              <a:cs typeface="Arial" pitchFamily="34" charset="0"/>
            </a:endParaRPr>
          </a:p>
          <a:p>
            <a:pPr algn="just">
              <a:lnSpc>
                <a:spcPct val="200000"/>
              </a:lnSpc>
            </a:pPr>
            <a:r>
              <a:rPr lang="en-US" sz="2000" dirty="0">
                <a:latin typeface="Arial" pitchFamily="34" charset="0"/>
                <a:cs typeface="Arial" pitchFamily="34" charset="0"/>
              </a:rPr>
              <a:t>Stability of the Grid: In a power system, too much or too little</a:t>
            </a: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6</a:t>
            </a:fld>
            <a:endParaRPr lang="en-US"/>
          </a:p>
        </p:txBody>
      </p:sp>
      <p:sp>
        <p:nvSpPr>
          <p:cNvPr id="6" name="Title 1"/>
          <p:cNvSpPr>
            <a:spLocks noGrp="1"/>
          </p:cNvSpPr>
          <p:nvPr>
            <p:ph type="title"/>
          </p:nvPr>
        </p:nvSpPr>
        <p:spPr>
          <a:xfrm>
            <a:off x="0" y="101066"/>
            <a:ext cx="12038028" cy="838984"/>
          </a:xfrm>
        </p:spPr>
        <p:txBody>
          <a:bodyPr>
            <a:noAutofit/>
          </a:bodyPr>
          <a:lstStyle/>
          <a:p>
            <a:pPr algn="ctr"/>
            <a:r>
              <a:rPr lang="en-US" sz="3000" b="1" dirty="0" smtClean="0">
                <a:latin typeface="Arial" pitchFamily="34" charset="0"/>
                <a:cs typeface="Arial" pitchFamily="34" charset="0"/>
              </a:rPr>
              <a:t> Reasons </a:t>
            </a:r>
            <a:r>
              <a:rPr lang="en-US" sz="3000" b="1" dirty="0">
                <a:latin typeface="Arial" pitchFamily="34" charset="0"/>
                <a:cs typeface="Arial" pitchFamily="34" charset="0"/>
              </a:rPr>
              <a:t>for Reactive Power </a:t>
            </a:r>
            <a:r>
              <a:rPr lang="en-US" sz="3000" b="1" dirty="0" smtClean="0">
                <a:latin typeface="Arial" pitchFamily="34" charset="0"/>
                <a:cs typeface="Arial" pitchFamily="34" charset="0"/>
              </a:rPr>
              <a:t>Compensation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14593872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4731" y="595423"/>
            <a:ext cx="11296069" cy="4921141"/>
          </a:xfrm>
        </p:spPr>
        <p:txBody>
          <a:bodyPr/>
          <a:lstStyle/>
          <a:p>
            <a:pPr marL="0" indent="0">
              <a:buNone/>
            </a:pPr>
            <a:endParaRPr lang="en-US" sz="2000" dirty="0">
              <a:latin typeface="Arial" pitchFamily="34" charset="0"/>
              <a:cs typeface="Arial" pitchFamily="34" charset="0"/>
            </a:endParaRPr>
          </a:p>
          <a:p>
            <a:r>
              <a:rPr lang="en-US" sz="2000" dirty="0" smtClean="0">
                <a:latin typeface="Arial" pitchFamily="34" charset="0"/>
                <a:cs typeface="Arial" pitchFamily="34" charset="0"/>
              </a:rPr>
              <a:t>Then, the average power is given by:</a:t>
            </a:r>
          </a:p>
          <a:p>
            <a:endParaRPr lang="en-US" sz="2000" dirty="0">
              <a:latin typeface="Arial" pitchFamily="34" charset="0"/>
              <a:cs typeface="Arial" pitchFamily="34" charset="0"/>
            </a:endParaRPr>
          </a:p>
          <a:p>
            <a:pPr marL="0" indent="0">
              <a:buNone/>
            </a:pPr>
            <a:r>
              <a:rPr lang="en-US" sz="2000" dirty="0" smtClean="0">
                <a:latin typeface="Arial" pitchFamily="34" charset="0"/>
                <a:cs typeface="Arial" pitchFamily="34" charset="0"/>
              </a:rPr>
              <a:t>                                                                                                                 eqn.(1)</a:t>
            </a:r>
          </a:p>
        </p:txBody>
      </p:sp>
      <p:sp>
        <p:nvSpPr>
          <p:cNvPr id="4" name="Rectangle 2"/>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Rectangle 5"/>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1550393538"/>
              </p:ext>
            </p:extLst>
          </p:nvPr>
        </p:nvGraphicFramePr>
        <p:xfrm>
          <a:off x="1007731" y="1438939"/>
          <a:ext cx="4643675" cy="1974111"/>
        </p:xfrm>
        <a:graphic>
          <a:graphicData uri="http://schemas.openxmlformats.org/presentationml/2006/ole">
            <mc:AlternateContent xmlns:mc="http://schemas.openxmlformats.org/markup-compatibility/2006">
              <mc:Choice xmlns:v="urn:schemas-microsoft-com:vml" Requires="v">
                <p:oleObj spid="_x0000_s2082" name="Equation" r:id="rId3" imgW="2019300" imgH="1143000" progId="Equation.3">
                  <p:embed/>
                </p:oleObj>
              </mc:Choice>
              <mc:Fallback>
                <p:oleObj name="Equation" r:id="rId3" imgW="2019300" imgH="11430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7731" y="1438939"/>
                        <a:ext cx="4643675" cy="1974111"/>
                      </a:xfrm>
                      <a:prstGeom prst="rect">
                        <a:avLst/>
                      </a:prstGeom>
                      <a:noFill/>
                    </p:spPr>
                  </p:pic>
                </p:oleObj>
              </mc:Fallback>
            </mc:AlternateContent>
          </a:graphicData>
        </a:graphic>
      </p:graphicFrame>
      <p:sp>
        <p:nvSpPr>
          <p:cNvPr id="8" name="Rectangle 7"/>
          <p:cNvSpPr/>
          <p:nvPr/>
        </p:nvSpPr>
        <p:spPr>
          <a:xfrm>
            <a:off x="361507" y="3742660"/>
            <a:ext cx="9294389" cy="1015663"/>
          </a:xfrm>
          <a:prstGeom prst="rect">
            <a:avLst/>
          </a:prstGeom>
        </p:spPr>
        <p:txBody>
          <a:bodyPr wrap="square">
            <a:spAutoFit/>
          </a:bodyPr>
          <a:lstStyle/>
          <a:p>
            <a:pPr marL="342900" indent="-342900">
              <a:buFont typeface="Arial" pitchFamily="34" charset="0"/>
              <a:buChar char="•"/>
            </a:pPr>
            <a:r>
              <a:rPr lang="en-US" sz="2000" dirty="0">
                <a:latin typeface="Arial" pitchFamily="34" charset="0"/>
                <a:cs typeface="Arial" pitchFamily="34" charset="0"/>
              </a:rPr>
              <a:t>Complex </a:t>
            </a:r>
            <a:r>
              <a:rPr lang="en-US" sz="2000" dirty="0" smtClean="0">
                <a:latin typeface="Arial" pitchFamily="34" charset="0"/>
                <a:cs typeface="Arial" pitchFamily="34" charset="0"/>
              </a:rPr>
              <a:t>Power</a:t>
            </a:r>
          </a:p>
          <a:p>
            <a:pPr marL="342900" indent="-342900">
              <a:buFont typeface="Arial" pitchFamily="34" charset="0"/>
              <a:buChar char="•"/>
            </a:pPr>
            <a:endParaRPr lang="en-US" sz="2000" dirty="0">
              <a:latin typeface="Arial" pitchFamily="34" charset="0"/>
              <a:cs typeface="Arial" pitchFamily="34" charset="0"/>
            </a:endParaRPr>
          </a:p>
          <a:p>
            <a:r>
              <a:rPr lang="en-US" sz="2000" dirty="0" smtClean="0">
                <a:latin typeface="Arial" pitchFamily="34" charset="0"/>
                <a:cs typeface="Arial" pitchFamily="34" charset="0"/>
              </a:rPr>
              <a:t>                                                                                                             eqn.(2)</a:t>
            </a:r>
            <a:endParaRPr lang="en-US" sz="2000" dirty="0">
              <a:latin typeface="Arial" pitchFamily="34" charset="0"/>
              <a:cs typeface="Arial" pitchFamily="34" charset="0"/>
            </a:endParaRPr>
          </a:p>
        </p:txBody>
      </p:sp>
      <p:sp>
        <p:nvSpPr>
          <p:cNvPr id="9" name="Rectangle 55"/>
          <p:cNvSpPr>
            <a:spLocks noChangeArrowheads="1"/>
          </p:cNvSpPr>
          <p:nvPr/>
        </p:nvSpPr>
        <p:spPr bwMode="auto">
          <a:xfrm>
            <a:off x="0" y="-184666"/>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1" name="Rectangle 10"/>
          <p:cNvSpPr/>
          <p:nvPr/>
        </p:nvSpPr>
        <p:spPr>
          <a:xfrm>
            <a:off x="184731" y="5443870"/>
            <a:ext cx="11808795" cy="707886"/>
          </a:xfrm>
          <a:prstGeom prst="rect">
            <a:avLst/>
          </a:prstGeom>
        </p:spPr>
        <p:txBody>
          <a:bodyPr wrap="square">
            <a:spAutoFit/>
          </a:bodyPr>
          <a:lstStyle/>
          <a:p>
            <a:r>
              <a:rPr lang="en-US" sz="2000" dirty="0">
                <a:latin typeface="Arial" pitchFamily="34" charset="0"/>
                <a:cs typeface="Arial" pitchFamily="34" charset="0"/>
              </a:rPr>
              <a:t>Where, P is real power, Q is reactive </a:t>
            </a:r>
            <a:r>
              <a:rPr lang="en-US" sz="2000" dirty="0" smtClean="0">
                <a:latin typeface="Arial" pitchFamily="34" charset="0"/>
                <a:cs typeface="Arial" pitchFamily="34" charset="0"/>
              </a:rPr>
              <a:t>power, S </a:t>
            </a:r>
            <a:r>
              <a:rPr lang="en-US" sz="2000" dirty="0">
                <a:latin typeface="Arial" pitchFamily="34" charset="0"/>
                <a:cs typeface="Arial" pitchFamily="34" charset="0"/>
              </a:rPr>
              <a:t>is apparent power and </a:t>
            </a:r>
            <a:r>
              <a:rPr lang="hy-AM" sz="2000" dirty="0" smtClean="0">
                <a:latin typeface="Arial" pitchFamily="34" charset="0"/>
                <a:cs typeface="Arial" pitchFamily="34" charset="0"/>
              </a:rPr>
              <a:t>Փ</a:t>
            </a:r>
            <a:r>
              <a:rPr lang="en-US" sz="2000" dirty="0" smtClean="0">
                <a:latin typeface="Arial" pitchFamily="34" charset="0"/>
                <a:cs typeface="Arial" pitchFamily="34" charset="0"/>
              </a:rPr>
              <a:t> </a:t>
            </a:r>
            <a:r>
              <a:rPr lang="en-US" sz="2000" dirty="0">
                <a:latin typeface="Arial" pitchFamily="34" charset="0"/>
                <a:cs typeface="Arial" pitchFamily="34" charset="0"/>
              </a:rPr>
              <a:t>is  </a:t>
            </a:r>
            <a:r>
              <a:rPr lang="en-US" sz="2000" dirty="0" smtClean="0">
                <a:latin typeface="Arial" pitchFamily="34" charset="0"/>
                <a:cs typeface="Arial" pitchFamily="34" charset="0"/>
              </a:rPr>
              <a:t>the </a:t>
            </a:r>
            <a:r>
              <a:rPr lang="en-US" sz="2000" dirty="0">
                <a:latin typeface="Arial" pitchFamily="34" charset="0"/>
                <a:cs typeface="Arial" pitchFamily="34" charset="0"/>
              </a:rPr>
              <a:t>power </a:t>
            </a:r>
            <a:r>
              <a:rPr lang="en-US" sz="2000" dirty="0" smtClean="0">
                <a:latin typeface="Arial" pitchFamily="34" charset="0"/>
                <a:cs typeface="Arial" pitchFamily="34" charset="0"/>
              </a:rPr>
              <a:t>factor, which is presented in Fig.1 </a:t>
            </a:r>
            <a:endParaRPr lang="en-US" sz="2000" dirty="0">
              <a:latin typeface="Arial" pitchFamily="34" charset="0"/>
              <a:cs typeface="Arial" pitchFamily="34" charset="0"/>
            </a:endParaRPr>
          </a:p>
        </p:txBody>
      </p:sp>
      <p:sp>
        <p:nvSpPr>
          <p:cNvPr id="12" name="Footer Placeholder 11"/>
          <p:cNvSpPr>
            <a:spLocks noGrp="1"/>
          </p:cNvSpPr>
          <p:nvPr>
            <p:ph type="ftr" sz="quarter" idx="11"/>
          </p:nvPr>
        </p:nvSpPr>
        <p:spPr/>
        <p:txBody>
          <a:bodyPr/>
          <a:lstStyle/>
          <a:p>
            <a:r>
              <a:rPr lang="en-US" smtClean="0"/>
              <a:t>Presenter: Dr.Teshome Goa</a:t>
            </a:r>
            <a:endParaRPr lang="en-US"/>
          </a:p>
        </p:txBody>
      </p:sp>
      <p:sp>
        <p:nvSpPr>
          <p:cNvPr id="13" name="Slide Number Placeholder 12"/>
          <p:cNvSpPr>
            <a:spLocks noGrp="1"/>
          </p:cNvSpPr>
          <p:nvPr>
            <p:ph type="sldNum" sz="quarter" idx="12"/>
          </p:nvPr>
        </p:nvSpPr>
        <p:spPr/>
        <p:txBody>
          <a:bodyPr/>
          <a:lstStyle/>
          <a:p>
            <a:fld id="{A48DA065-FA52-4A6B-AE36-1AE15AD4FD00}" type="slidenum">
              <a:rPr lang="en-US" smtClean="0"/>
              <a:pPr/>
              <a:t>7</a:t>
            </a:fld>
            <a:endParaRPr lang="en-US"/>
          </a:p>
        </p:txBody>
      </p:sp>
      <p:graphicFrame>
        <p:nvGraphicFramePr>
          <p:cNvPr id="2" name="Object 1"/>
          <p:cNvGraphicFramePr>
            <a:graphicFrameLocks noChangeAspect="1"/>
          </p:cNvGraphicFramePr>
          <p:nvPr>
            <p:extLst>
              <p:ext uri="{D42A27DB-BD31-4B8C-83A1-F6EECF244321}">
                <p14:modId xmlns:p14="http://schemas.microsoft.com/office/powerpoint/2010/main" val="1333626675"/>
              </p:ext>
            </p:extLst>
          </p:nvPr>
        </p:nvGraphicFramePr>
        <p:xfrm>
          <a:off x="438816" y="4131334"/>
          <a:ext cx="4101287" cy="1253977"/>
        </p:xfrm>
        <a:graphic>
          <a:graphicData uri="http://schemas.openxmlformats.org/presentationml/2006/ole">
            <mc:AlternateContent xmlns:mc="http://schemas.openxmlformats.org/markup-compatibility/2006">
              <mc:Choice xmlns:v="urn:schemas-microsoft-com:vml" Requires="v">
                <p:oleObj spid="_x0000_s2083" name="Equation" r:id="rId5" imgW="2311200" imgH="939600" progId="Equation.3">
                  <p:embed/>
                </p:oleObj>
              </mc:Choice>
              <mc:Fallback>
                <p:oleObj name="Equation" r:id="rId5" imgW="2311200" imgH="939600" progId="Equation.3">
                  <p:embed/>
                  <p:pic>
                    <p:nvPicPr>
                      <p:cNvPr id="0" name="Object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8816" y="4131334"/>
                        <a:ext cx="4101287" cy="1253977"/>
                      </a:xfrm>
                      <a:prstGeom prst="rect">
                        <a:avLst/>
                      </a:prstGeom>
                      <a:noFill/>
                      <a:ln>
                        <a:noFill/>
                      </a:ln>
                    </p:spPr>
                  </p:pic>
                </p:oleObj>
              </mc:Fallback>
            </mc:AlternateContent>
          </a:graphicData>
        </a:graphic>
      </p:graphicFrame>
      <p:sp>
        <p:nvSpPr>
          <p:cNvPr id="16" name="Title 1"/>
          <p:cNvSpPr>
            <a:spLocks noGrp="1"/>
          </p:cNvSpPr>
          <p:nvPr>
            <p:ph type="title"/>
          </p:nvPr>
        </p:nvSpPr>
        <p:spPr>
          <a:xfrm>
            <a:off x="0" y="101066"/>
            <a:ext cx="12038028" cy="838984"/>
          </a:xfrm>
        </p:spPr>
        <p:txBody>
          <a:bodyPr>
            <a:noAutofit/>
          </a:bodyPr>
          <a:lstStyle/>
          <a:p>
            <a:pPr algn="ctr"/>
            <a:r>
              <a:rPr lang="en-US" sz="3000" b="1" dirty="0" smtClean="0">
                <a:latin typeface="Arial" pitchFamily="34" charset="0"/>
                <a:cs typeface="Arial" pitchFamily="34" charset="0"/>
              </a:rPr>
              <a:t> Reasons </a:t>
            </a:r>
            <a:r>
              <a:rPr lang="en-US" sz="3000" b="1" dirty="0">
                <a:latin typeface="Arial" pitchFamily="34" charset="0"/>
                <a:cs typeface="Arial" pitchFamily="34" charset="0"/>
              </a:rPr>
              <a:t>for Reactive Power </a:t>
            </a:r>
            <a:r>
              <a:rPr lang="en-US" sz="3000" b="1" dirty="0" smtClean="0">
                <a:latin typeface="Arial" pitchFamily="34" charset="0"/>
                <a:cs typeface="Arial" pitchFamily="34" charset="0"/>
              </a:rPr>
              <a:t>Compensation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831062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8</a:t>
            </a:fld>
            <a:endParaRPr lang="en-US"/>
          </a:p>
        </p:txBody>
      </p:sp>
      <p:pic>
        <p:nvPicPr>
          <p:cNvPr id="3074" name="Picture 2" descr="https://i.sstatic.net/tgrrk.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8580" y="733647"/>
            <a:ext cx="9429430" cy="412768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58646" y="5109242"/>
            <a:ext cx="11739560" cy="707886"/>
          </a:xfrm>
          <a:prstGeom prst="rect">
            <a:avLst/>
          </a:prstGeom>
          <a:noFill/>
        </p:spPr>
        <p:txBody>
          <a:bodyPr wrap="none" rtlCol="0">
            <a:spAutoFit/>
          </a:bodyPr>
          <a:lstStyle/>
          <a:p>
            <a:r>
              <a:rPr lang="en-US" sz="2000" dirty="0" smtClean="0">
                <a:latin typeface="Arial" pitchFamily="34" charset="0"/>
                <a:cs typeface="Arial" pitchFamily="34" charset="0"/>
              </a:rPr>
              <a:t>Figure 1. The relationship between real, reactive and apparent power.  </a:t>
            </a:r>
            <a:r>
              <a:rPr lang="en-US" sz="2000" dirty="0" smtClean="0">
                <a:latin typeface="Arial" pitchFamily="34" charset="0"/>
                <a:cs typeface="Arial" pitchFamily="34" charset="0"/>
                <a:hlinkClick r:id="rId3"/>
              </a:rPr>
              <a:t>Url:https</a:t>
            </a:r>
            <a:r>
              <a:rPr lang="en-US" sz="2000" dirty="0">
                <a:latin typeface="Arial" pitchFamily="34" charset="0"/>
                <a:cs typeface="Arial" pitchFamily="34" charset="0"/>
                <a:hlinkClick r:id="rId3"/>
              </a:rPr>
              <a:t>://</a:t>
            </a:r>
            <a:r>
              <a:rPr lang="en-US" sz="2000" dirty="0" smtClean="0">
                <a:latin typeface="Arial" pitchFamily="34" charset="0"/>
                <a:cs typeface="Arial" pitchFamily="34" charset="0"/>
                <a:hlinkClick r:id="rId3"/>
              </a:rPr>
              <a:t>i.sstatic.net/tgrrk.png</a:t>
            </a:r>
            <a:endParaRPr lang="en-US" sz="2000" dirty="0" smtClean="0">
              <a:latin typeface="Arial" pitchFamily="34" charset="0"/>
              <a:cs typeface="Arial" pitchFamily="34" charset="0"/>
            </a:endParaRPr>
          </a:p>
          <a:p>
            <a:endParaRPr lang="en-US" sz="2000" dirty="0">
              <a:latin typeface="Arial" pitchFamily="34" charset="0"/>
              <a:cs typeface="Arial" pitchFamily="34" charset="0"/>
            </a:endParaRPr>
          </a:p>
        </p:txBody>
      </p:sp>
      <p:sp>
        <p:nvSpPr>
          <p:cNvPr id="6" name="Title 1"/>
          <p:cNvSpPr txBox="1">
            <a:spLocks/>
          </p:cNvSpPr>
          <p:nvPr/>
        </p:nvSpPr>
        <p:spPr>
          <a:xfrm>
            <a:off x="0" y="101066"/>
            <a:ext cx="12038028" cy="838984"/>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smtClean="0">
                <a:latin typeface="Arial" pitchFamily="34" charset="0"/>
                <a:cs typeface="Arial" pitchFamily="34" charset="0"/>
              </a:rPr>
              <a:t> Reasons for Reactive Power Compensation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9895251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3915" y="893135"/>
            <a:ext cx="11748977" cy="5826641"/>
          </a:xfrm>
        </p:spPr>
        <p:txBody>
          <a:bodyPr>
            <a:normAutofit/>
          </a:bodyPr>
          <a:lstStyle/>
          <a:p>
            <a:r>
              <a:rPr lang="en-US" sz="2000" dirty="0" smtClean="0">
                <a:latin typeface="Arial" pitchFamily="34" charset="0"/>
                <a:cs typeface="Arial" pitchFamily="34" charset="0"/>
              </a:rPr>
              <a:t>From Fig.1, the power factor is represented as: </a:t>
            </a:r>
          </a:p>
          <a:p>
            <a:endParaRPr lang="en-US" sz="2000" dirty="0">
              <a:latin typeface="Arial" pitchFamily="34" charset="0"/>
              <a:cs typeface="Arial" pitchFamily="34" charset="0"/>
            </a:endParaRPr>
          </a:p>
          <a:p>
            <a:pPr marL="0" indent="0">
              <a:buNone/>
            </a:pPr>
            <a:r>
              <a:rPr lang="en-US" sz="2000" dirty="0" smtClean="0">
                <a:latin typeface="Arial" pitchFamily="34" charset="0"/>
                <a:cs typeface="Arial" pitchFamily="34" charset="0"/>
              </a:rPr>
              <a:t>                                                                                                                      eqn.(3)</a:t>
            </a:r>
          </a:p>
          <a:p>
            <a:endParaRPr lang="en-US" sz="2000" dirty="0">
              <a:latin typeface="Arial" pitchFamily="34" charset="0"/>
              <a:cs typeface="Arial" pitchFamily="34" charset="0"/>
            </a:endParaRPr>
          </a:p>
          <a:p>
            <a:pPr marL="0" indent="0">
              <a:buNone/>
            </a:pPr>
            <a:endParaRPr lang="en-US" sz="2000" dirty="0">
              <a:latin typeface="Arial" pitchFamily="34" charset="0"/>
              <a:cs typeface="Arial" pitchFamily="34" charset="0"/>
            </a:endParaRPr>
          </a:p>
          <a:p>
            <a:r>
              <a:rPr lang="en-US" sz="2000" dirty="0" smtClean="0">
                <a:latin typeface="Arial" pitchFamily="34" charset="0"/>
                <a:cs typeface="Arial" pitchFamily="34" charset="0"/>
              </a:rPr>
              <a:t>It is observed that as the power factor increases, the power loss decreases and the system overall efficiency increases. </a:t>
            </a:r>
          </a:p>
          <a:p>
            <a:r>
              <a:rPr lang="en-US" sz="2000" dirty="0" smtClean="0">
                <a:latin typeface="Arial" pitchFamily="34" charset="0"/>
                <a:cs typeface="Arial" pitchFamily="34" charset="0"/>
              </a:rPr>
              <a:t>Which means  from the relationship </a:t>
            </a:r>
          </a:p>
          <a:p>
            <a:pPr marL="0" indent="0">
              <a:buNone/>
            </a:pPr>
            <a:endParaRPr lang="en-US" sz="2000" dirty="0" smtClean="0">
              <a:latin typeface="Arial" pitchFamily="34" charset="0"/>
              <a:cs typeface="Arial" pitchFamily="34" charset="0"/>
            </a:endParaRPr>
          </a:p>
          <a:p>
            <a:pPr marL="0" indent="0">
              <a:buNone/>
            </a:pPr>
            <a:r>
              <a:rPr lang="en-US" sz="2000" dirty="0">
                <a:latin typeface="Arial" pitchFamily="34" charset="0"/>
                <a:cs typeface="Arial" pitchFamily="34" charset="0"/>
              </a:rPr>
              <a:t> </a:t>
            </a:r>
            <a:r>
              <a:rPr lang="en-US" sz="2000" dirty="0" smtClean="0">
                <a:latin typeface="Arial" pitchFamily="34" charset="0"/>
                <a:cs typeface="Arial" pitchFamily="34" charset="0"/>
              </a:rPr>
              <a:t>                                                                                                                                  eqn.(4)</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9</a:t>
            </a:fld>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1381534286"/>
              </p:ext>
            </p:extLst>
          </p:nvPr>
        </p:nvGraphicFramePr>
        <p:xfrm>
          <a:off x="977273" y="1452945"/>
          <a:ext cx="2084904" cy="1262419"/>
        </p:xfrm>
        <a:graphic>
          <a:graphicData uri="http://schemas.openxmlformats.org/presentationml/2006/ole">
            <mc:AlternateContent xmlns:mc="http://schemas.openxmlformats.org/markup-compatibility/2006">
              <mc:Choice xmlns:v="urn:schemas-microsoft-com:vml" Requires="v">
                <p:oleObj spid="_x0000_s5157" name="Equation" r:id="rId3" imgW="1346040" imgH="838080" progId="Equation.3">
                  <p:embed/>
                </p:oleObj>
              </mc:Choice>
              <mc:Fallback>
                <p:oleObj name="Equation" r:id="rId3" imgW="1346040" imgH="838080" progId="Equation.3">
                  <p:embed/>
                  <p:pic>
                    <p:nvPicPr>
                      <p:cNvPr id="0" name="Object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7273" y="1452945"/>
                        <a:ext cx="2084904" cy="1262419"/>
                      </a:xfrm>
                      <a:prstGeom prst="rect">
                        <a:avLst/>
                      </a:prstGeom>
                      <a:noFill/>
                      <a:ln>
                        <a:noFill/>
                      </a:ln>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569837683"/>
              </p:ext>
            </p:extLst>
          </p:nvPr>
        </p:nvGraphicFramePr>
        <p:xfrm>
          <a:off x="1317514" y="4089872"/>
          <a:ext cx="2637797" cy="2110238"/>
        </p:xfrm>
        <a:graphic>
          <a:graphicData uri="http://schemas.openxmlformats.org/presentationml/2006/ole">
            <mc:AlternateContent xmlns:mc="http://schemas.openxmlformats.org/markup-compatibility/2006">
              <mc:Choice xmlns:v="urn:schemas-microsoft-com:vml" Requires="v">
                <p:oleObj spid="_x0000_s5158" name="Equation" r:id="rId5" imgW="2095200" imgH="1676160" progId="Equation.3">
                  <p:embed/>
                </p:oleObj>
              </mc:Choice>
              <mc:Fallback>
                <p:oleObj name="Equation" r:id="rId5" imgW="2095200" imgH="1676160"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17514" y="4089872"/>
                        <a:ext cx="2637797" cy="2110238"/>
                      </a:xfrm>
                      <a:prstGeom prst="rect">
                        <a:avLst/>
                      </a:prstGeom>
                      <a:noFill/>
                      <a:ln>
                        <a:noFill/>
                      </a:ln>
                    </p:spPr>
                  </p:pic>
                </p:oleObj>
              </mc:Fallback>
            </mc:AlternateContent>
          </a:graphicData>
        </a:graphic>
      </p:graphicFrame>
      <p:sp>
        <p:nvSpPr>
          <p:cNvPr id="9" name="Title 1"/>
          <p:cNvSpPr>
            <a:spLocks noGrp="1"/>
          </p:cNvSpPr>
          <p:nvPr>
            <p:ph type="title"/>
          </p:nvPr>
        </p:nvSpPr>
        <p:spPr>
          <a:xfrm>
            <a:off x="0" y="101066"/>
            <a:ext cx="12038028" cy="838984"/>
          </a:xfrm>
        </p:spPr>
        <p:txBody>
          <a:bodyPr>
            <a:noAutofit/>
          </a:bodyPr>
          <a:lstStyle/>
          <a:p>
            <a:pPr algn="ctr"/>
            <a:r>
              <a:rPr lang="en-US" sz="3000" b="1" dirty="0" smtClean="0">
                <a:latin typeface="Arial" pitchFamily="34" charset="0"/>
                <a:cs typeface="Arial" pitchFamily="34" charset="0"/>
              </a:rPr>
              <a:t> Reasons </a:t>
            </a:r>
            <a:r>
              <a:rPr lang="en-US" sz="3000" b="1" dirty="0">
                <a:latin typeface="Arial" pitchFamily="34" charset="0"/>
                <a:cs typeface="Arial" pitchFamily="34" charset="0"/>
              </a:rPr>
              <a:t>for Reactive Power </a:t>
            </a:r>
            <a:r>
              <a:rPr lang="en-US" sz="3000" b="1" dirty="0" smtClean="0">
                <a:latin typeface="Arial" pitchFamily="34" charset="0"/>
                <a:cs typeface="Arial" pitchFamily="34" charset="0"/>
              </a:rPr>
              <a:t>Compensation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3031403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9609" y="1244010"/>
            <a:ext cx="11674549" cy="5390706"/>
          </a:xfrm>
        </p:spPr>
        <p:txBody>
          <a:bodyPr>
            <a:normAutofit/>
          </a:bodyPr>
          <a:lstStyle/>
          <a:p>
            <a:pPr marL="0" indent="0">
              <a:lnSpc>
                <a:spcPct val="150000"/>
              </a:lnSpc>
              <a:buNone/>
            </a:pPr>
            <a:r>
              <a:rPr lang="en-US" sz="2000" dirty="0" smtClean="0">
                <a:latin typeface="Arial" pitchFamily="34" charset="0"/>
                <a:cs typeface="Arial" pitchFamily="34" charset="0"/>
              </a:rPr>
              <a:t>Example: If industry A receiving 1030MW power from the utility to drive   1000MW load. Assume the power factor of the industrial load 0.8 and the power loss of 30MW. If the power factor  is increased from 0.8 to 0.95 when capacitor(</a:t>
            </a:r>
            <a:r>
              <a:rPr lang="en-US" sz="2000" dirty="0" err="1" smtClean="0">
                <a:latin typeface="Arial" pitchFamily="34" charset="0"/>
                <a:cs typeface="Arial" pitchFamily="34" charset="0"/>
              </a:rPr>
              <a:t>MVAr</a:t>
            </a:r>
            <a:r>
              <a:rPr lang="en-US" sz="2000" dirty="0" smtClean="0">
                <a:latin typeface="Arial" pitchFamily="34" charset="0"/>
                <a:cs typeface="Arial" pitchFamily="34" charset="0"/>
              </a:rPr>
              <a:t>) is installed at the PCC of the network, determine the system power loss and efficiency based on the new power factor.  </a:t>
            </a:r>
            <a:r>
              <a:rPr lang="en-US" sz="2000" b="1" dirty="0" smtClean="0">
                <a:latin typeface="Arial" pitchFamily="34" charset="0"/>
                <a:cs typeface="Arial" pitchFamily="34" charset="0"/>
              </a:rPr>
              <a:t>Solution:</a:t>
            </a:r>
            <a:endParaRPr lang="en-US" sz="2000" b="1"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10</a:t>
            </a:fld>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167513802"/>
              </p:ext>
            </p:extLst>
          </p:nvPr>
        </p:nvGraphicFramePr>
        <p:xfrm>
          <a:off x="1455737" y="3546474"/>
          <a:ext cx="3318282" cy="2909179"/>
        </p:xfrm>
        <a:graphic>
          <a:graphicData uri="http://schemas.openxmlformats.org/presentationml/2006/ole">
            <mc:AlternateContent xmlns:mc="http://schemas.openxmlformats.org/markup-compatibility/2006">
              <mc:Choice xmlns:v="urn:schemas-microsoft-com:vml" Requires="v">
                <p:oleObj spid="_x0000_s6160" name="Equation" r:id="rId3" imgW="1854000" imgH="1625400" progId="Equation.3">
                  <p:embed/>
                </p:oleObj>
              </mc:Choice>
              <mc:Fallback>
                <p:oleObj name="Equation" r:id="rId3" imgW="1854000" imgH="1625400" progId="Equation.3">
                  <p:embed/>
                  <p:pic>
                    <p:nvPicPr>
                      <p:cNvPr id="0" name="Object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55737" y="3546474"/>
                        <a:ext cx="3318282" cy="2909179"/>
                      </a:xfrm>
                      <a:prstGeom prst="rect">
                        <a:avLst/>
                      </a:prstGeom>
                      <a:noFill/>
                      <a:ln>
                        <a:noFill/>
                      </a:ln>
                    </p:spPr>
                  </p:pic>
                </p:oleObj>
              </mc:Fallback>
            </mc:AlternateContent>
          </a:graphicData>
        </a:graphic>
      </p:graphicFrame>
      <p:sp>
        <p:nvSpPr>
          <p:cNvPr id="7" name="Title 1"/>
          <p:cNvSpPr>
            <a:spLocks noGrp="1"/>
          </p:cNvSpPr>
          <p:nvPr>
            <p:ph type="title"/>
          </p:nvPr>
        </p:nvSpPr>
        <p:spPr>
          <a:xfrm>
            <a:off x="0" y="101066"/>
            <a:ext cx="12038028" cy="838984"/>
          </a:xfrm>
        </p:spPr>
        <p:txBody>
          <a:bodyPr>
            <a:noAutofit/>
          </a:bodyPr>
          <a:lstStyle/>
          <a:p>
            <a:pPr algn="ctr"/>
            <a:r>
              <a:rPr lang="en-US" sz="3000" b="1" dirty="0" smtClean="0">
                <a:latin typeface="Arial" pitchFamily="34" charset="0"/>
                <a:cs typeface="Arial" pitchFamily="34" charset="0"/>
              </a:rPr>
              <a:t> Reasons </a:t>
            </a:r>
            <a:r>
              <a:rPr lang="en-US" sz="3000" b="1" dirty="0">
                <a:latin typeface="Arial" pitchFamily="34" charset="0"/>
                <a:cs typeface="Arial" pitchFamily="34" charset="0"/>
              </a:rPr>
              <a:t>for Reactive Power </a:t>
            </a:r>
            <a:r>
              <a:rPr lang="en-US" sz="3000" b="1" dirty="0" smtClean="0">
                <a:latin typeface="Arial" pitchFamily="34" charset="0"/>
                <a:cs typeface="Arial" pitchFamily="34" charset="0"/>
              </a:rPr>
              <a:t>Compensation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347814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6447" y="946298"/>
            <a:ext cx="11770241" cy="5773479"/>
          </a:xfrm>
        </p:spPr>
        <p:txBody>
          <a:bodyPr>
            <a:normAutofit/>
          </a:bodyPr>
          <a:lstStyle/>
          <a:p>
            <a:r>
              <a:rPr lang="en-US" sz="2000" dirty="0" smtClean="0">
                <a:latin typeface="Arial" pitchFamily="34" charset="0"/>
                <a:cs typeface="Arial" pitchFamily="34" charset="0"/>
              </a:rPr>
              <a:t>The system efficiency from power system background knowledge is given by:</a:t>
            </a:r>
          </a:p>
          <a:p>
            <a:endParaRPr lang="en-US" sz="2000" dirty="0">
              <a:latin typeface="Arial" pitchFamily="34" charset="0"/>
              <a:cs typeface="Arial" pitchFamily="34" charset="0"/>
            </a:endParaRPr>
          </a:p>
          <a:p>
            <a:endParaRPr lang="en-US" sz="2000" dirty="0" smtClean="0">
              <a:latin typeface="Arial" pitchFamily="34" charset="0"/>
              <a:cs typeface="Arial" pitchFamily="34" charset="0"/>
            </a:endParaRPr>
          </a:p>
          <a:p>
            <a:endParaRPr lang="en-US" sz="2000" dirty="0">
              <a:latin typeface="Arial" pitchFamily="34" charset="0"/>
              <a:cs typeface="Arial" pitchFamily="34" charset="0"/>
            </a:endParaRPr>
          </a:p>
          <a:p>
            <a:endParaRPr lang="en-US" sz="2000" dirty="0" smtClean="0">
              <a:latin typeface="Arial" pitchFamily="34" charset="0"/>
              <a:cs typeface="Arial" pitchFamily="34" charset="0"/>
            </a:endParaRPr>
          </a:p>
          <a:p>
            <a:endParaRPr lang="en-US" sz="2000" dirty="0">
              <a:latin typeface="Arial" pitchFamily="34" charset="0"/>
              <a:cs typeface="Arial" pitchFamily="34" charset="0"/>
            </a:endParaRPr>
          </a:p>
          <a:p>
            <a:endParaRPr lang="en-US" sz="2000" dirty="0" smtClean="0">
              <a:latin typeface="Arial" pitchFamily="34" charset="0"/>
              <a:cs typeface="Arial" pitchFamily="34" charset="0"/>
            </a:endParaRPr>
          </a:p>
          <a:p>
            <a:endParaRPr lang="en-US" sz="2000" dirty="0">
              <a:latin typeface="Arial" pitchFamily="34" charset="0"/>
              <a:cs typeface="Arial" pitchFamily="34" charset="0"/>
            </a:endParaRPr>
          </a:p>
          <a:p>
            <a:endParaRPr lang="en-US" sz="2000" dirty="0" smtClean="0">
              <a:latin typeface="Arial" pitchFamily="34" charset="0"/>
              <a:cs typeface="Arial" pitchFamily="34" charset="0"/>
            </a:endParaRPr>
          </a:p>
          <a:p>
            <a:pPr>
              <a:lnSpc>
                <a:spcPct val="150000"/>
              </a:lnSpc>
            </a:pPr>
            <a:endParaRPr lang="en-US" sz="2000" dirty="0">
              <a:latin typeface="Arial" pitchFamily="34" charset="0"/>
              <a:cs typeface="Arial" pitchFamily="34" charset="0"/>
            </a:endParaRPr>
          </a:p>
          <a:p>
            <a:pPr>
              <a:lnSpc>
                <a:spcPct val="150000"/>
              </a:lnSpc>
            </a:pPr>
            <a:r>
              <a:rPr lang="en-US" sz="2000" dirty="0" smtClean="0">
                <a:latin typeface="Arial" pitchFamily="34" charset="0"/>
                <a:cs typeface="Arial" pitchFamily="34" charset="0"/>
              </a:rPr>
              <a:t>It’s observed that the system efficiency is increased as   the power loss decreases while using reactive power compensations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11</a:t>
            </a:fld>
            <a:endParaRPr lang="en-US"/>
          </a:p>
        </p:txBody>
      </p:sp>
      <p:sp>
        <p:nvSpPr>
          <p:cNvPr id="6" name="Title 1"/>
          <p:cNvSpPr>
            <a:spLocks noGrp="1"/>
          </p:cNvSpPr>
          <p:nvPr>
            <p:ph type="title"/>
          </p:nvPr>
        </p:nvSpPr>
        <p:spPr>
          <a:xfrm>
            <a:off x="0" y="101066"/>
            <a:ext cx="12038028" cy="838984"/>
          </a:xfrm>
        </p:spPr>
        <p:txBody>
          <a:bodyPr>
            <a:noAutofit/>
          </a:bodyPr>
          <a:lstStyle/>
          <a:p>
            <a:pPr algn="ctr"/>
            <a:r>
              <a:rPr lang="en-US" sz="3000" b="1" dirty="0" smtClean="0">
                <a:latin typeface="Arial" pitchFamily="34" charset="0"/>
                <a:cs typeface="Arial" pitchFamily="34" charset="0"/>
              </a:rPr>
              <a:t> Reasons </a:t>
            </a:r>
            <a:r>
              <a:rPr lang="en-US" sz="3000" b="1" dirty="0">
                <a:latin typeface="Arial" pitchFamily="34" charset="0"/>
                <a:cs typeface="Arial" pitchFamily="34" charset="0"/>
              </a:rPr>
              <a:t>for Reactive Power </a:t>
            </a:r>
            <a:r>
              <a:rPr lang="en-US" sz="3000" b="1" dirty="0" smtClean="0">
                <a:latin typeface="Arial" pitchFamily="34" charset="0"/>
                <a:cs typeface="Arial" pitchFamily="34" charset="0"/>
              </a:rPr>
              <a:t>Compensation                  Cont.….</a:t>
            </a:r>
            <a:endParaRPr lang="en-US" sz="3000" b="1" dirty="0">
              <a:latin typeface="Arial" pitchFamily="34" charset="0"/>
              <a:cs typeface="Arial" pitchFamily="34" charset="0"/>
            </a:endParaRPr>
          </a:p>
        </p:txBody>
      </p:sp>
      <p:graphicFrame>
        <p:nvGraphicFramePr>
          <p:cNvPr id="7" name="Object 6"/>
          <p:cNvGraphicFramePr>
            <a:graphicFrameLocks noChangeAspect="1"/>
          </p:cNvGraphicFramePr>
          <p:nvPr>
            <p:extLst>
              <p:ext uri="{D42A27DB-BD31-4B8C-83A1-F6EECF244321}">
                <p14:modId xmlns:p14="http://schemas.microsoft.com/office/powerpoint/2010/main" val="2211523023"/>
              </p:ext>
            </p:extLst>
          </p:nvPr>
        </p:nvGraphicFramePr>
        <p:xfrm>
          <a:off x="1455738" y="2211572"/>
          <a:ext cx="4294154" cy="2592203"/>
        </p:xfrm>
        <a:graphic>
          <a:graphicData uri="http://schemas.openxmlformats.org/presentationml/2006/ole">
            <mc:AlternateContent xmlns:mc="http://schemas.openxmlformats.org/markup-compatibility/2006">
              <mc:Choice xmlns:v="urn:schemas-microsoft-com:vml" Requires="v">
                <p:oleObj spid="_x0000_s7183" name="Equation" r:id="rId3" imgW="2082600" imgH="1244520" progId="Equation.3">
                  <p:embed/>
                </p:oleObj>
              </mc:Choice>
              <mc:Fallback>
                <p:oleObj name="Equation" r:id="rId3" imgW="2082600" imgH="1244520" progId="Equation.3">
                  <p:embed/>
                  <p:pic>
                    <p:nvPicPr>
                      <p:cNvPr id="0" name="Object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55738" y="2211572"/>
                        <a:ext cx="4294154" cy="2592203"/>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4860162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1913" y="365125"/>
            <a:ext cx="11491275" cy="662397"/>
          </a:xfrm>
        </p:spPr>
        <p:txBody>
          <a:bodyPr>
            <a:noAutofit/>
          </a:bodyPr>
          <a:lstStyle/>
          <a:p>
            <a:pPr algn="ctr"/>
            <a:r>
              <a:rPr lang="en-US" sz="3000" b="1" dirty="0" smtClean="0">
                <a:latin typeface="Arial" pitchFamily="34" charset="0"/>
                <a:cs typeface="Arial" pitchFamily="34" charset="0"/>
              </a:rPr>
              <a:t>3. Objective of load compensation</a:t>
            </a:r>
            <a:endParaRPr lang="en-US" sz="3000" dirty="0"/>
          </a:p>
        </p:txBody>
      </p:sp>
      <p:sp>
        <p:nvSpPr>
          <p:cNvPr id="3" name="Content Placeholder 2"/>
          <p:cNvSpPr>
            <a:spLocks noGrp="1"/>
          </p:cNvSpPr>
          <p:nvPr>
            <p:ph idx="1"/>
          </p:nvPr>
        </p:nvSpPr>
        <p:spPr>
          <a:xfrm>
            <a:off x="127591" y="882502"/>
            <a:ext cx="12064409" cy="5773479"/>
          </a:xfrm>
        </p:spPr>
        <p:txBody>
          <a:bodyPr>
            <a:normAutofit/>
          </a:bodyPr>
          <a:lstStyle/>
          <a:p>
            <a:pPr algn="just">
              <a:lnSpc>
                <a:spcPct val="150000"/>
              </a:lnSpc>
            </a:pPr>
            <a:r>
              <a:rPr lang="en-US" sz="2000" dirty="0">
                <a:latin typeface="Arial" pitchFamily="34" charset="0"/>
                <a:cs typeface="Arial" pitchFamily="34" charset="0"/>
              </a:rPr>
              <a:t>Load compensation is the process of maintaining a system's voltage and power quality as load conditions </a:t>
            </a:r>
            <a:r>
              <a:rPr lang="en-US" sz="2000" b="1" dirty="0">
                <a:latin typeface="Arial" pitchFamily="34" charset="0"/>
                <a:cs typeface="Arial" pitchFamily="34" charset="0"/>
              </a:rPr>
              <a:t>change to ensure </a:t>
            </a:r>
            <a:r>
              <a:rPr lang="en-US" sz="2000" dirty="0">
                <a:latin typeface="Arial" pitchFamily="34" charset="0"/>
                <a:cs typeface="Arial" pitchFamily="34" charset="0"/>
              </a:rPr>
              <a:t>reliable and efficient operation. </a:t>
            </a:r>
          </a:p>
          <a:p>
            <a:pPr algn="just">
              <a:lnSpc>
                <a:spcPct val="150000"/>
              </a:lnSpc>
            </a:pPr>
            <a:r>
              <a:rPr lang="en-US" sz="2000" dirty="0">
                <a:latin typeface="Arial" pitchFamily="34" charset="0"/>
                <a:cs typeface="Arial" pitchFamily="34" charset="0"/>
              </a:rPr>
              <a:t>In electrical power networks, load adjustment is commonly employed to stabilize and fix voltage </a:t>
            </a:r>
            <a:r>
              <a:rPr lang="en-US" sz="2000" dirty="0" smtClean="0">
                <a:latin typeface="Arial" pitchFamily="34" charset="0"/>
                <a:cs typeface="Arial" pitchFamily="34" charset="0"/>
              </a:rPr>
              <a:t>irregularities </a:t>
            </a:r>
            <a:r>
              <a:rPr lang="en-US" sz="2000" dirty="0">
                <a:latin typeface="Arial" pitchFamily="34" charset="0"/>
                <a:cs typeface="Arial" pitchFamily="34" charset="0"/>
              </a:rPr>
              <a:t>caused by varying load demands.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The </a:t>
            </a:r>
            <a:r>
              <a:rPr lang="en-US" sz="2000" dirty="0">
                <a:latin typeface="Arial" pitchFamily="34" charset="0"/>
                <a:cs typeface="Arial" pitchFamily="34" charset="0"/>
              </a:rPr>
              <a:t>primary objectives </a:t>
            </a:r>
            <a:r>
              <a:rPr lang="en-US" sz="2000" b="1" dirty="0">
                <a:latin typeface="Arial" pitchFamily="34" charset="0"/>
                <a:cs typeface="Arial" pitchFamily="34" charset="0"/>
              </a:rPr>
              <a:t>of load adjustment are as </a:t>
            </a:r>
            <a:r>
              <a:rPr lang="en-US" sz="2000" b="1" dirty="0" smtClean="0">
                <a:latin typeface="Arial" pitchFamily="34" charset="0"/>
                <a:cs typeface="Arial" pitchFamily="34" charset="0"/>
              </a:rPr>
              <a:t>follows</a:t>
            </a:r>
            <a:r>
              <a:rPr lang="en-US" sz="2000" dirty="0" smtClean="0">
                <a:latin typeface="Arial" pitchFamily="34" charset="0"/>
                <a:cs typeface="Arial" pitchFamily="34" charset="0"/>
              </a:rPr>
              <a:t>:</a:t>
            </a:r>
          </a:p>
          <a:p>
            <a:pPr algn="just">
              <a:lnSpc>
                <a:spcPct val="150000"/>
              </a:lnSpc>
            </a:pPr>
            <a:r>
              <a:rPr lang="en-US" sz="2000" b="1" dirty="0" smtClean="0">
                <a:latin typeface="Arial" pitchFamily="34" charset="0"/>
                <a:cs typeface="Arial" pitchFamily="34" charset="0"/>
              </a:rPr>
              <a:t>Voltage regulation: </a:t>
            </a:r>
            <a:r>
              <a:rPr lang="en-US" sz="2000" dirty="0">
                <a:latin typeface="Arial" pitchFamily="34" charset="0"/>
                <a:cs typeface="Arial" pitchFamily="34" charset="0"/>
              </a:rPr>
              <a:t>aims to maintain a steady voltage level at the load terminal even when the load fluctuates. </a:t>
            </a:r>
          </a:p>
          <a:p>
            <a:pPr algn="just">
              <a:lnSpc>
                <a:spcPct val="150000"/>
              </a:lnSpc>
            </a:pPr>
            <a:r>
              <a:rPr lang="en-US" sz="2000" dirty="0" smtClean="0">
                <a:latin typeface="Arial" pitchFamily="34" charset="0"/>
                <a:cs typeface="Arial" pitchFamily="34" charset="0"/>
              </a:rPr>
              <a:t>By </a:t>
            </a:r>
            <a:r>
              <a:rPr lang="en-US" sz="2000" dirty="0">
                <a:latin typeface="Arial" pitchFamily="34" charset="0"/>
                <a:cs typeface="Arial" pitchFamily="34" charset="0"/>
              </a:rPr>
              <a:t>guaranteeing that all equipment operates within its rated voltage ranges, electrical gadgets become more reliable and long-lasting.</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12</a:t>
            </a:fld>
            <a:endParaRPr lang="en-US"/>
          </a:p>
        </p:txBody>
      </p:sp>
    </p:spTree>
    <p:extLst>
      <p:ext uri="{BB962C8B-B14F-4D97-AF65-F5344CB8AC3E}">
        <p14:creationId xmlns:p14="http://schemas.microsoft.com/office/powerpoint/2010/main" val="36237674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148316"/>
            <a:ext cx="12191999" cy="5709684"/>
          </a:xfrm>
        </p:spPr>
        <p:txBody>
          <a:bodyPr>
            <a:normAutofit/>
          </a:bodyPr>
          <a:lstStyle/>
          <a:p>
            <a:pPr algn="just">
              <a:lnSpc>
                <a:spcPct val="150000"/>
              </a:lnSpc>
            </a:pPr>
            <a:r>
              <a:rPr lang="en-US" sz="2000" dirty="0" smtClean="0">
                <a:latin typeface="Arial" pitchFamily="34" charset="0"/>
                <a:cs typeface="Arial" pitchFamily="34" charset="0"/>
              </a:rPr>
              <a:t>Improve </a:t>
            </a:r>
            <a:r>
              <a:rPr lang="en-US" sz="2000" dirty="0">
                <a:latin typeface="Arial" pitchFamily="34" charset="0"/>
                <a:cs typeface="Arial" pitchFamily="34" charset="0"/>
              </a:rPr>
              <a:t>the power factor of the system by compensating for reactive power (inductive or capacitive loads). This reduces the phase difference between voltage and </a:t>
            </a:r>
            <a:r>
              <a:rPr lang="en-US" sz="2000" dirty="0" smtClean="0">
                <a:latin typeface="Arial" pitchFamily="34" charset="0"/>
                <a:cs typeface="Arial" pitchFamily="34" charset="0"/>
              </a:rPr>
              <a:t>current.</a:t>
            </a:r>
          </a:p>
          <a:p>
            <a:pPr algn="just">
              <a:lnSpc>
                <a:spcPct val="150000"/>
              </a:lnSpc>
            </a:pPr>
            <a:r>
              <a:rPr lang="en-US" sz="2000" dirty="0" smtClean="0">
                <a:latin typeface="Arial" pitchFamily="34" charset="0"/>
                <a:cs typeface="Arial" pitchFamily="34" charset="0"/>
              </a:rPr>
              <a:t>A </a:t>
            </a:r>
            <a:r>
              <a:rPr lang="en-US" sz="2000" dirty="0">
                <a:latin typeface="Arial" pitchFamily="34" charset="0"/>
                <a:cs typeface="Arial" pitchFamily="34" charset="0"/>
              </a:rPr>
              <a:t>higher power factor minimizes </a:t>
            </a:r>
            <a:r>
              <a:rPr lang="en-US" sz="2000" dirty="0" smtClean="0">
                <a:latin typeface="Arial" pitchFamily="34" charset="0"/>
                <a:cs typeface="Arial" pitchFamily="34" charset="0"/>
              </a:rPr>
              <a:t>energy losses and reduces </a:t>
            </a:r>
            <a:r>
              <a:rPr lang="en-US" sz="2000" dirty="0">
                <a:latin typeface="Arial" pitchFamily="34" charset="0"/>
                <a:cs typeface="Arial" pitchFamily="34" charset="0"/>
              </a:rPr>
              <a:t>the need for excessive generation and transmission capacity, making the system more </a:t>
            </a:r>
            <a:r>
              <a:rPr lang="en-US" sz="2000" dirty="0" smtClean="0">
                <a:latin typeface="Arial" pitchFamily="34" charset="0"/>
                <a:cs typeface="Arial" pitchFamily="34" charset="0"/>
              </a:rPr>
              <a:t>efficient.</a:t>
            </a:r>
          </a:p>
          <a:p>
            <a:pPr algn="just">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Reduction of </a:t>
            </a:r>
            <a:r>
              <a:rPr lang="en-US" sz="2000" dirty="0" smtClean="0">
                <a:latin typeface="Arial" pitchFamily="34" charset="0"/>
                <a:cs typeface="Arial" pitchFamily="34" charset="0"/>
              </a:rPr>
              <a:t>Losses:  </a:t>
            </a:r>
            <a:r>
              <a:rPr lang="en-US" sz="2000" dirty="0">
                <a:latin typeface="Arial" pitchFamily="34" charset="0"/>
                <a:cs typeface="Arial" pitchFamily="34" charset="0"/>
              </a:rPr>
              <a:t>Reduce both active and reactive losses in the system by correcting voltage imbalances and minimizing unnecessary reactive power flow</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Increases </a:t>
            </a:r>
            <a:r>
              <a:rPr lang="en-US" sz="2000" dirty="0">
                <a:latin typeface="Arial" pitchFamily="34" charset="0"/>
                <a:cs typeface="Arial" pitchFamily="34" charset="0"/>
              </a:rPr>
              <a:t>system efficiency and reduces operational costs associated with energy losses in transmission and distribution </a:t>
            </a:r>
            <a:r>
              <a:rPr lang="en-US" sz="2000" dirty="0" smtClean="0">
                <a:latin typeface="Arial" pitchFamily="34" charset="0"/>
                <a:cs typeface="Arial" pitchFamily="34" charset="0"/>
              </a:rPr>
              <a:t>lines </a:t>
            </a:r>
            <a:r>
              <a:rPr lang="en-US" sz="2000" dirty="0">
                <a:latin typeface="Arial" pitchFamily="34" charset="0"/>
                <a:cs typeface="Arial" pitchFamily="34" charset="0"/>
              </a:rPr>
              <a:t>as presented in Fig.2</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13</a:t>
            </a:fld>
            <a:endParaRPr lang="en-US"/>
          </a:p>
        </p:txBody>
      </p:sp>
      <p:sp>
        <p:nvSpPr>
          <p:cNvPr id="7" name="Title 1"/>
          <p:cNvSpPr>
            <a:spLocks noGrp="1"/>
          </p:cNvSpPr>
          <p:nvPr>
            <p:ph type="title"/>
          </p:nvPr>
        </p:nvSpPr>
        <p:spPr>
          <a:xfrm>
            <a:off x="461913" y="365125"/>
            <a:ext cx="11491275" cy="662397"/>
          </a:xfrm>
        </p:spPr>
        <p:txBody>
          <a:bodyPr>
            <a:noAutofit/>
          </a:bodyPr>
          <a:lstStyle/>
          <a:p>
            <a:pPr algn="ctr"/>
            <a:r>
              <a:rPr lang="en-US" sz="3000" b="1" dirty="0" smtClean="0">
                <a:latin typeface="Arial" pitchFamily="34" charset="0"/>
                <a:cs typeface="Arial" pitchFamily="34" charset="0"/>
              </a:rPr>
              <a:t>Objective of load compensation                              Cont.…</a:t>
            </a:r>
            <a:endParaRPr lang="en-US" sz="3000" dirty="0"/>
          </a:p>
        </p:txBody>
      </p:sp>
    </p:spTree>
    <p:extLst>
      <p:ext uri="{BB962C8B-B14F-4D97-AF65-F5344CB8AC3E}">
        <p14:creationId xmlns:p14="http://schemas.microsoft.com/office/powerpoint/2010/main" val="14783165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14</a:t>
            </a:fld>
            <a:endParaRPr lang="en-US"/>
          </a:p>
        </p:txBody>
      </p:sp>
      <p:pic>
        <p:nvPicPr>
          <p:cNvPr id="2050" name="Picture 2" descr="https://media.licdn.com/dms/image/C5612AQEB1jE-6GW_4w/article-cover_image-shrink_600_2000/0/1643019746720?e=2147483647&amp;v=beta&amp;t=LlElWvDK9VHmcxTvexVl8rDs80Dl4NtfrxAYI3isnY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2735" y="825098"/>
            <a:ext cx="7389628" cy="4182837"/>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txBox="1">
            <a:spLocks/>
          </p:cNvSpPr>
          <p:nvPr/>
        </p:nvSpPr>
        <p:spPr>
          <a:xfrm>
            <a:off x="461912" y="62549"/>
            <a:ext cx="11491275" cy="662397"/>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Objective of load compensation                                  Cont.…</a:t>
            </a:r>
            <a:endParaRPr lang="en-US" sz="3000" dirty="0"/>
          </a:p>
        </p:txBody>
      </p:sp>
      <p:sp>
        <p:nvSpPr>
          <p:cNvPr id="5" name="TextBox 4"/>
          <p:cNvSpPr txBox="1"/>
          <p:nvPr/>
        </p:nvSpPr>
        <p:spPr>
          <a:xfrm>
            <a:off x="361506" y="5007935"/>
            <a:ext cx="11150545" cy="984885"/>
          </a:xfrm>
          <a:prstGeom prst="rect">
            <a:avLst/>
          </a:prstGeom>
          <a:noFill/>
        </p:spPr>
        <p:txBody>
          <a:bodyPr wrap="square" rtlCol="0">
            <a:spAutoFit/>
          </a:bodyPr>
          <a:lstStyle/>
          <a:p>
            <a:pPr algn="ctr"/>
            <a:r>
              <a:rPr lang="en-US" sz="2000" dirty="0" smtClean="0">
                <a:latin typeface="Arial" pitchFamily="34" charset="0"/>
                <a:cs typeface="Arial" pitchFamily="34" charset="0"/>
              </a:rPr>
              <a:t>Figure 2. The  power factor correction </a:t>
            </a:r>
            <a:r>
              <a:rPr lang="en-US" sz="2000" dirty="0" err="1" smtClean="0">
                <a:latin typeface="Arial" pitchFamily="34" charset="0"/>
                <a:cs typeface="Arial" pitchFamily="34" charset="0"/>
              </a:rPr>
              <a:t>vs</a:t>
            </a:r>
            <a:r>
              <a:rPr lang="en-US" sz="2000" dirty="0" smtClean="0">
                <a:latin typeface="Arial" pitchFamily="34" charset="0"/>
                <a:cs typeface="Arial" pitchFamily="34" charset="0"/>
              </a:rPr>
              <a:t> Energy bill.</a:t>
            </a:r>
          </a:p>
          <a:p>
            <a:r>
              <a:rPr lang="en-US" sz="1000" dirty="0">
                <a:latin typeface="Arial" pitchFamily="34" charset="0"/>
                <a:cs typeface="Arial" pitchFamily="34" charset="0"/>
                <a:hlinkClick r:id="rId3"/>
              </a:rPr>
              <a:t>https://media.licdn.com/dms/image/C5612AQEB1jE-6GW_4w/article-cover_image-shrink_600_2000/0/1643019746720?e=2147483647&amp;v=beta&amp;t=LlElWvDK9VHmcxTvexVl8rDs80Dl4NtfrxAYI3isnY4</a:t>
            </a:r>
            <a:r>
              <a:rPr lang="en-US" sz="1000" dirty="0">
                <a:latin typeface="Arial" pitchFamily="34" charset="0"/>
                <a:cs typeface="Arial" pitchFamily="34" charset="0"/>
              </a:rPr>
              <a:t>.</a:t>
            </a:r>
          </a:p>
          <a:p>
            <a:endParaRPr lang="en-US" dirty="0"/>
          </a:p>
        </p:txBody>
      </p:sp>
    </p:spTree>
    <p:extLst>
      <p:ext uri="{BB962C8B-B14F-4D97-AF65-F5344CB8AC3E}">
        <p14:creationId xmlns:p14="http://schemas.microsoft.com/office/powerpoint/2010/main" val="382440432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9682" y="895546"/>
            <a:ext cx="12022318" cy="5962454"/>
          </a:xfrm>
        </p:spPr>
        <p:txBody>
          <a:bodyPr>
            <a:noAutofit/>
          </a:bodyPr>
          <a:lstStyle/>
          <a:p>
            <a:pPr algn="just">
              <a:lnSpc>
                <a:spcPct val="200000"/>
              </a:lnSpc>
            </a:pPr>
            <a:r>
              <a:rPr lang="en-US" sz="2000" dirty="0" smtClean="0">
                <a:latin typeface="Arial" pitchFamily="34" charset="0"/>
                <a:cs typeface="Arial" pitchFamily="34" charset="0"/>
              </a:rPr>
              <a:t>Compensate </a:t>
            </a:r>
            <a:r>
              <a:rPr lang="en-US" sz="2000" dirty="0">
                <a:latin typeface="Arial" pitchFamily="34" charset="0"/>
                <a:cs typeface="Arial" pitchFamily="34" charset="0"/>
              </a:rPr>
              <a:t>for voltage dips, swells, or fluctuations that occur due to varying load conditions or network disturbances</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Ensures </a:t>
            </a:r>
            <a:r>
              <a:rPr lang="en-US" sz="2000" dirty="0">
                <a:latin typeface="Arial" pitchFamily="34" charset="0"/>
                <a:cs typeface="Arial" pitchFamily="34" charset="0"/>
              </a:rPr>
              <a:t>that the voltage at the consumer's end remains stable, reducing the risk of equipment malfunction or failure</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Distribute </a:t>
            </a:r>
            <a:r>
              <a:rPr lang="en-US" sz="2000" dirty="0">
                <a:latin typeface="Arial" pitchFamily="34" charset="0"/>
                <a:cs typeface="Arial" pitchFamily="34" charset="0"/>
              </a:rPr>
              <a:t>load more evenly across different parts of the network, or among multiple generating units, by compensating for sudden load changes</a:t>
            </a:r>
            <a:r>
              <a:rPr lang="en-US" sz="2000"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Enhances </a:t>
            </a:r>
            <a:r>
              <a:rPr lang="en-US" sz="2000" dirty="0">
                <a:latin typeface="Arial" pitchFamily="34" charset="0"/>
                <a:cs typeface="Arial" pitchFamily="34" charset="0"/>
              </a:rPr>
              <a:t>the reliability of the power system by ensuring that no single part of the system becomes overloaded.</a:t>
            </a:r>
            <a:endParaRPr lang="en-US" sz="2000"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15</a:t>
            </a:fld>
            <a:endParaRPr lang="en-US" dirty="0"/>
          </a:p>
        </p:txBody>
      </p:sp>
      <p:sp>
        <p:nvSpPr>
          <p:cNvPr id="7" name="Title 1"/>
          <p:cNvSpPr>
            <a:spLocks noGrp="1"/>
          </p:cNvSpPr>
          <p:nvPr>
            <p:ph type="title"/>
          </p:nvPr>
        </p:nvSpPr>
        <p:spPr>
          <a:xfrm>
            <a:off x="461913" y="365125"/>
            <a:ext cx="11491275" cy="662397"/>
          </a:xfrm>
        </p:spPr>
        <p:txBody>
          <a:bodyPr>
            <a:noAutofit/>
          </a:bodyPr>
          <a:lstStyle/>
          <a:p>
            <a:r>
              <a:rPr lang="en-US" sz="3000" b="1" dirty="0" smtClean="0">
                <a:latin typeface="Arial" pitchFamily="34" charset="0"/>
                <a:cs typeface="Arial" pitchFamily="34" charset="0"/>
              </a:rPr>
              <a:t>Objective of load compensation                                   Cont.…</a:t>
            </a:r>
            <a:endParaRPr lang="en-US" sz="3000" dirty="0"/>
          </a:p>
        </p:txBody>
      </p:sp>
    </p:spTree>
    <p:extLst>
      <p:ext uri="{BB962C8B-B14F-4D97-AF65-F5344CB8AC3E}">
        <p14:creationId xmlns:p14="http://schemas.microsoft.com/office/powerpoint/2010/main" val="6819092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841" y="1055802"/>
            <a:ext cx="11981467" cy="5590095"/>
          </a:xfrm>
        </p:spPr>
        <p:txBody>
          <a:bodyPr>
            <a:normAutofit/>
          </a:bodyPr>
          <a:lstStyle/>
          <a:p>
            <a:pPr algn="just">
              <a:lnSpc>
                <a:spcPct val="200000"/>
              </a:lnSpc>
              <a:spcBef>
                <a:spcPts val="0"/>
              </a:spcBef>
            </a:pPr>
            <a:r>
              <a:rPr lang="en-US" sz="2000" dirty="0" smtClean="0">
                <a:latin typeface="Arial" pitchFamily="34" charset="0"/>
                <a:cs typeface="Arial" pitchFamily="34" charset="0"/>
              </a:rPr>
              <a:t>Provide </a:t>
            </a:r>
            <a:r>
              <a:rPr lang="en-US" sz="2000" dirty="0">
                <a:latin typeface="Arial" pitchFamily="34" charset="0"/>
                <a:cs typeface="Arial" pitchFamily="34" charset="0"/>
              </a:rPr>
              <a:t>a fast and responsive adjustment to changing load conditions, such as sudden increases or decreases in demand</a:t>
            </a:r>
            <a:r>
              <a:rPr lang="en-US" sz="2000" dirty="0" smtClean="0">
                <a:latin typeface="Arial" pitchFamily="34" charset="0"/>
                <a:cs typeface="Arial" pitchFamily="34" charset="0"/>
              </a:rPr>
              <a:t>.</a:t>
            </a:r>
          </a:p>
          <a:p>
            <a:pPr algn="just">
              <a:lnSpc>
                <a:spcPct val="200000"/>
              </a:lnSpc>
              <a:spcBef>
                <a:spcPts val="0"/>
              </a:spcBef>
            </a:pPr>
            <a:r>
              <a:rPr lang="en-US" sz="2000" dirty="0" smtClean="0">
                <a:latin typeface="Arial" pitchFamily="34" charset="0"/>
                <a:cs typeface="Arial" pitchFamily="34" charset="0"/>
              </a:rPr>
              <a:t>Helps </a:t>
            </a:r>
            <a:r>
              <a:rPr lang="en-US" sz="2000" dirty="0">
                <a:latin typeface="Arial" pitchFamily="34" charset="0"/>
                <a:cs typeface="Arial" pitchFamily="34" charset="0"/>
              </a:rPr>
              <a:t>prevent voltage fluctuations or power quality issues in the system, ensuring a stable supply of electricity to the consumers</a:t>
            </a:r>
            <a:r>
              <a:rPr lang="en-US" sz="2000" dirty="0" smtClean="0">
                <a:latin typeface="Arial" pitchFamily="34" charset="0"/>
                <a:cs typeface="Arial" pitchFamily="34" charset="0"/>
              </a:rPr>
              <a:t>.</a:t>
            </a:r>
          </a:p>
          <a:p>
            <a:pPr algn="just">
              <a:lnSpc>
                <a:spcPct val="200000"/>
              </a:lnSpc>
              <a:spcBef>
                <a:spcPts val="0"/>
              </a:spcBef>
            </a:pPr>
            <a:r>
              <a:rPr lang="en-US" sz="2000" dirty="0" smtClean="0">
                <a:latin typeface="Arial" pitchFamily="34" charset="0"/>
                <a:cs typeface="Arial" pitchFamily="34" charset="0"/>
              </a:rPr>
              <a:t>Minimize </a:t>
            </a:r>
            <a:r>
              <a:rPr lang="en-US" sz="2000" dirty="0">
                <a:latin typeface="Arial" pitchFamily="34" charset="0"/>
                <a:cs typeface="Arial" pitchFamily="34" charset="0"/>
              </a:rPr>
              <a:t>or eliminate harmonics generated by non-linear loads (like rectifiers, variable-speed drives, etc.), which can affect the performance and efficiency of the power system</a:t>
            </a:r>
            <a:r>
              <a:rPr lang="en-US" sz="2000" dirty="0" smtClean="0">
                <a:latin typeface="Arial" pitchFamily="34" charset="0"/>
                <a:cs typeface="Arial" pitchFamily="34" charset="0"/>
              </a:rPr>
              <a:t>.</a:t>
            </a:r>
          </a:p>
          <a:p>
            <a:pPr algn="just">
              <a:lnSpc>
                <a:spcPct val="200000"/>
              </a:lnSpc>
              <a:spcBef>
                <a:spcPts val="0"/>
              </a:spcBef>
            </a:pPr>
            <a:r>
              <a:rPr lang="en-US" sz="2000" dirty="0" smtClean="0">
                <a:latin typeface="Arial" pitchFamily="34" charset="0"/>
                <a:cs typeface="Arial" pitchFamily="34" charset="0"/>
              </a:rPr>
              <a:t>Improves </a:t>
            </a:r>
            <a:r>
              <a:rPr lang="en-US" sz="2000" dirty="0">
                <a:latin typeface="Arial" pitchFamily="34" charset="0"/>
                <a:cs typeface="Arial" pitchFamily="34" charset="0"/>
              </a:rPr>
              <a:t>the quality of power supplied to consumers and reduces the risk of equipment damage caused by harmonic distortion.</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16</a:t>
            </a:fld>
            <a:endParaRPr lang="en-US"/>
          </a:p>
        </p:txBody>
      </p:sp>
      <p:sp>
        <p:nvSpPr>
          <p:cNvPr id="6" name="Title 1"/>
          <p:cNvSpPr>
            <a:spLocks noGrp="1"/>
          </p:cNvSpPr>
          <p:nvPr>
            <p:ph type="title"/>
          </p:nvPr>
        </p:nvSpPr>
        <p:spPr>
          <a:xfrm>
            <a:off x="461913" y="365125"/>
            <a:ext cx="11491275" cy="662397"/>
          </a:xfrm>
        </p:spPr>
        <p:txBody>
          <a:bodyPr>
            <a:noAutofit/>
          </a:bodyPr>
          <a:lstStyle/>
          <a:p>
            <a:r>
              <a:rPr lang="en-US" sz="3000" b="1" dirty="0" smtClean="0">
                <a:latin typeface="Arial" pitchFamily="34" charset="0"/>
                <a:cs typeface="Arial" pitchFamily="34" charset="0"/>
              </a:rPr>
              <a:t>Objective of load compensation                                    Cont.…</a:t>
            </a:r>
            <a:endParaRPr lang="en-US" sz="3000" dirty="0"/>
          </a:p>
        </p:txBody>
      </p:sp>
    </p:spTree>
    <p:extLst>
      <p:ext uri="{BB962C8B-B14F-4D97-AF65-F5344CB8AC3E}">
        <p14:creationId xmlns:p14="http://schemas.microsoft.com/office/powerpoint/2010/main" val="40202509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17</a:t>
            </a:fld>
            <a:endParaRPr lang="en-US"/>
          </a:p>
        </p:txBody>
      </p:sp>
      <p:sp>
        <p:nvSpPr>
          <p:cNvPr id="6" name="Title 1"/>
          <p:cNvSpPr txBox="1">
            <a:spLocks/>
          </p:cNvSpPr>
          <p:nvPr/>
        </p:nvSpPr>
        <p:spPr>
          <a:xfrm>
            <a:off x="301658" y="150832"/>
            <a:ext cx="11236750" cy="678728"/>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endParaRPr lang="en-US" sz="3000" b="1" dirty="0">
              <a:latin typeface="Arial" pitchFamily="34" charset="0"/>
              <a:cs typeface="Arial" pitchFamily="34" charset="0"/>
            </a:endParaRPr>
          </a:p>
        </p:txBody>
      </p:sp>
      <p:sp>
        <p:nvSpPr>
          <p:cNvPr id="4" name="Rectangle 3"/>
          <p:cNvSpPr/>
          <p:nvPr/>
        </p:nvSpPr>
        <p:spPr>
          <a:xfrm>
            <a:off x="-74428" y="829561"/>
            <a:ext cx="12142381" cy="5016758"/>
          </a:xfrm>
          <a:prstGeom prst="rect">
            <a:avLst/>
          </a:prstGeom>
        </p:spPr>
        <p:txBody>
          <a:bodyPr wrap="square">
            <a:spAutoFit/>
          </a:bodyPr>
          <a:lstStyle/>
          <a:p>
            <a:pPr marL="342900" indent="-342900" algn="just">
              <a:lnSpc>
                <a:spcPct val="200000"/>
              </a:lnSpc>
              <a:buFont typeface="Arial" pitchFamily="34" charset="0"/>
              <a:buChar char="•"/>
            </a:pPr>
            <a:r>
              <a:rPr lang="en-US" sz="2000" dirty="0" smtClean="0">
                <a:latin typeface="Arial" pitchFamily="34" charset="0"/>
                <a:cs typeface="Arial" pitchFamily="34" charset="0"/>
              </a:rPr>
              <a:t>Transmission </a:t>
            </a:r>
            <a:r>
              <a:rPr lang="en-US" sz="2000" dirty="0">
                <a:latin typeface="Arial" pitchFamily="34" charset="0"/>
                <a:cs typeface="Arial" pitchFamily="34" charset="0"/>
              </a:rPr>
              <a:t>and Distribution Cost Reduction: By improving load compensation, less expensive reactive power compensation equipment (such capacitors or synchronous condensers) and large-scale generation are required overall.</a:t>
            </a:r>
          </a:p>
          <a:p>
            <a:pPr marL="342900" indent="-342900" algn="just">
              <a:lnSpc>
                <a:spcPct val="200000"/>
              </a:lnSpc>
              <a:buFont typeface="Arial" pitchFamily="34" charset="0"/>
              <a:buChar char="•"/>
            </a:pPr>
            <a:r>
              <a:rPr lang="en-US" sz="2000" dirty="0">
                <a:latin typeface="Arial" pitchFamily="34" charset="0"/>
                <a:cs typeface="Arial" pitchFamily="34" charset="0"/>
              </a:rPr>
              <a:t>reduces the capital and operating expenses related to electricity system infrastructure.</a:t>
            </a:r>
          </a:p>
          <a:p>
            <a:pPr marL="342900" indent="-342900" algn="just">
              <a:lnSpc>
                <a:spcPct val="200000"/>
              </a:lnSpc>
              <a:buFont typeface="Arial" pitchFamily="34" charset="0"/>
              <a:buChar char="•"/>
            </a:pPr>
            <a:r>
              <a:rPr lang="en-US" sz="2000" dirty="0" smtClean="0">
                <a:latin typeface="Arial" pitchFamily="34" charset="0"/>
                <a:cs typeface="Arial" pitchFamily="34" charset="0"/>
              </a:rPr>
              <a:t>Improved </a:t>
            </a:r>
            <a:r>
              <a:rPr lang="en-US" sz="2000" dirty="0">
                <a:latin typeface="Arial" pitchFamily="34" charset="0"/>
                <a:cs typeface="Arial" pitchFamily="34" charset="0"/>
              </a:rPr>
              <a:t>System dependability and Efficiency: By maintaining voltage stability and minimizing needless power losses, load compensation can improve the power </a:t>
            </a:r>
            <a:r>
              <a:rPr lang="en-US" sz="2000" dirty="0" smtClean="0">
                <a:latin typeface="Arial" pitchFamily="34" charset="0"/>
                <a:cs typeface="Arial" pitchFamily="34" charset="0"/>
              </a:rPr>
              <a:t>system </a:t>
            </a:r>
            <a:r>
              <a:rPr lang="en-US" sz="2000" dirty="0">
                <a:latin typeface="Arial" pitchFamily="34" charset="0"/>
                <a:cs typeface="Arial" pitchFamily="34" charset="0"/>
              </a:rPr>
              <a:t>overall dependability and efficiency.</a:t>
            </a:r>
          </a:p>
          <a:p>
            <a:pPr marL="342900" indent="-342900" algn="just">
              <a:lnSpc>
                <a:spcPct val="200000"/>
              </a:lnSpc>
              <a:buFont typeface="Arial" pitchFamily="34" charset="0"/>
              <a:buChar char="•"/>
            </a:pPr>
            <a:r>
              <a:rPr lang="en-US" sz="2000" dirty="0">
                <a:latin typeface="Arial" pitchFamily="34" charset="0"/>
                <a:cs typeface="Arial" pitchFamily="34" charset="0"/>
              </a:rPr>
              <a:t>reduces the incidence of voltage-related disruptions and outages, guaranteeing a steady power supply for both residential and commercial customers.</a:t>
            </a:r>
          </a:p>
        </p:txBody>
      </p:sp>
      <p:sp>
        <p:nvSpPr>
          <p:cNvPr id="7" name="Title 1"/>
          <p:cNvSpPr txBox="1">
            <a:spLocks/>
          </p:cNvSpPr>
          <p:nvPr/>
        </p:nvSpPr>
        <p:spPr>
          <a:xfrm>
            <a:off x="461913" y="365125"/>
            <a:ext cx="11491275" cy="662397"/>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r>
              <a:rPr lang="en-US" sz="3000" b="1" dirty="0" smtClean="0">
                <a:latin typeface="Arial" pitchFamily="34" charset="0"/>
                <a:cs typeface="Arial" pitchFamily="34" charset="0"/>
              </a:rPr>
              <a:t>Objective of load compensation                                     Cont.…</a:t>
            </a:r>
            <a:endParaRPr lang="en-US" sz="3000" dirty="0"/>
          </a:p>
        </p:txBody>
      </p:sp>
    </p:spTree>
    <p:extLst>
      <p:ext uri="{BB962C8B-B14F-4D97-AF65-F5344CB8AC3E}">
        <p14:creationId xmlns:p14="http://schemas.microsoft.com/office/powerpoint/2010/main" val="65856799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842" y="568787"/>
            <a:ext cx="11990894" cy="5929460"/>
          </a:xfrm>
        </p:spPr>
        <p:txBody>
          <a:bodyPr>
            <a:normAutofit/>
          </a:bodyPr>
          <a:lstStyle/>
          <a:p>
            <a:pPr algn="just">
              <a:lnSpc>
                <a:spcPct val="250000"/>
              </a:lnSpc>
              <a:spcBef>
                <a:spcPts val="0"/>
              </a:spcBef>
            </a:pPr>
            <a:r>
              <a:rPr lang="en-US" sz="2000" dirty="0">
                <a:latin typeface="Arial" pitchFamily="34" charset="0"/>
                <a:cs typeface="Arial" pitchFamily="34" charset="0"/>
              </a:rPr>
              <a:t>Transmission lines are used in electrical power systems to transport electricity from power plants to end users over great distances. </a:t>
            </a:r>
          </a:p>
          <a:p>
            <a:pPr algn="just">
              <a:lnSpc>
                <a:spcPct val="250000"/>
              </a:lnSpc>
              <a:spcBef>
                <a:spcPts val="0"/>
              </a:spcBef>
            </a:pPr>
            <a:r>
              <a:rPr lang="en-US" sz="2000" dirty="0">
                <a:latin typeface="Arial" pitchFamily="34" charset="0"/>
                <a:cs typeface="Arial" pitchFamily="34" charset="0"/>
              </a:rPr>
              <a:t>However, a number of variables, such as the load, line length, and line characteristics, influence these transmission lines, resulting in problems including reactive power flow, power losses, and voltage </a:t>
            </a:r>
            <a:r>
              <a:rPr lang="en-US" sz="2000" dirty="0" smtClean="0">
                <a:latin typeface="Arial" pitchFamily="34" charset="0"/>
                <a:cs typeface="Arial" pitchFamily="34" charset="0"/>
              </a:rPr>
              <a:t>drops</a:t>
            </a:r>
            <a:endParaRPr lang="en-US" sz="2000" dirty="0">
              <a:latin typeface="Arial" pitchFamily="34" charset="0"/>
              <a:cs typeface="Arial" pitchFamily="34" charset="0"/>
            </a:endParaRPr>
          </a:p>
          <a:p>
            <a:pPr algn="just">
              <a:lnSpc>
                <a:spcPct val="250000"/>
              </a:lnSpc>
              <a:spcBef>
                <a:spcPts val="0"/>
              </a:spcBef>
            </a:pPr>
            <a:r>
              <a:rPr lang="en-US" sz="2000" dirty="0">
                <a:latin typeface="Arial" pitchFamily="34" charset="0"/>
                <a:cs typeface="Arial" pitchFamily="34" charset="0"/>
              </a:rPr>
              <a:t>Two situations that illustrate how these problems are addressed are compensated transmission lines and uncompensated transmission lines. </a:t>
            </a:r>
            <a:endParaRPr lang="en-US" sz="2000"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18</a:t>
            </a:fld>
            <a:endParaRPr lang="en-US"/>
          </a:p>
        </p:txBody>
      </p:sp>
      <p:sp>
        <p:nvSpPr>
          <p:cNvPr id="6" name="Title 1"/>
          <p:cNvSpPr txBox="1">
            <a:spLocks/>
          </p:cNvSpPr>
          <p:nvPr/>
        </p:nvSpPr>
        <p:spPr>
          <a:xfrm>
            <a:off x="-1" y="0"/>
            <a:ext cx="12089219" cy="829560"/>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smtClean="0">
                <a:latin typeface="Arial" pitchFamily="34" charset="0"/>
                <a:cs typeface="Arial" pitchFamily="34" charset="0"/>
              </a:rPr>
              <a:t>4. Operation </a:t>
            </a:r>
            <a:r>
              <a:rPr lang="en-US" sz="3000" b="1" dirty="0">
                <a:latin typeface="Arial" pitchFamily="34" charset="0"/>
                <a:cs typeface="Arial" pitchFamily="34" charset="0"/>
              </a:rPr>
              <a:t>of U</a:t>
            </a:r>
            <a:r>
              <a:rPr lang="en-US" sz="3000" b="1" dirty="0" smtClean="0">
                <a:latin typeface="Arial" pitchFamily="34" charset="0"/>
                <a:cs typeface="Arial" pitchFamily="34" charset="0"/>
              </a:rPr>
              <a:t>ncompensated and Compensated</a:t>
            </a:r>
            <a:endParaRPr lang="en-US" sz="3000" b="1" dirty="0">
              <a:latin typeface="Arial" pitchFamily="34" charset="0"/>
              <a:cs typeface="Arial" pitchFamily="34" charset="0"/>
            </a:endParaRPr>
          </a:p>
          <a:p>
            <a:pPr algn="ctr"/>
            <a:r>
              <a:rPr lang="en-US" sz="3000" b="1" dirty="0">
                <a:latin typeface="Arial" pitchFamily="34" charset="0"/>
                <a:cs typeface="Arial" pitchFamily="34" charset="0"/>
              </a:rPr>
              <a:t>T</a:t>
            </a:r>
            <a:r>
              <a:rPr lang="en-US" sz="3000" b="1" dirty="0" smtClean="0">
                <a:latin typeface="Arial" pitchFamily="34" charset="0"/>
                <a:cs typeface="Arial" pitchFamily="34" charset="0"/>
              </a:rPr>
              <a:t>ransmission </a:t>
            </a:r>
            <a:r>
              <a:rPr lang="en-US" sz="3000" b="1" dirty="0">
                <a:latin typeface="Arial" pitchFamily="34" charset="0"/>
                <a:cs typeface="Arial" pitchFamily="34" charset="0"/>
              </a:rPr>
              <a:t>L</a:t>
            </a:r>
            <a:r>
              <a:rPr lang="en-US" sz="3000" b="1" dirty="0" smtClean="0">
                <a:latin typeface="Arial" pitchFamily="34" charset="0"/>
                <a:cs typeface="Arial" pitchFamily="34" charset="0"/>
              </a:rPr>
              <a:t>ines</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370908820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707" y="424207"/>
            <a:ext cx="12028602" cy="5995447"/>
          </a:xfrm>
        </p:spPr>
        <p:txBody>
          <a:bodyPr>
            <a:normAutofit lnSpcReduction="10000"/>
          </a:bodyPr>
          <a:lstStyle/>
          <a:p>
            <a:pPr algn="just">
              <a:lnSpc>
                <a:spcPct val="200000"/>
              </a:lnSpc>
            </a:pPr>
            <a:r>
              <a:rPr lang="en-US" sz="2000" dirty="0">
                <a:latin typeface="Arial" pitchFamily="34" charset="0"/>
                <a:cs typeface="Arial" pitchFamily="34" charset="0"/>
              </a:rPr>
              <a:t>Transmission lines without active or reactive power adjustment equipment (such as capacitors, inductors, or synchronous condensers) fitted to enhance performance are known as uncompensated transmission lines. </a:t>
            </a:r>
          </a:p>
          <a:p>
            <a:pPr algn="just">
              <a:lnSpc>
                <a:spcPct val="200000"/>
              </a:lnSpc>
            </a:pPr>
            <a:r>
              <a:rPr lang="en-US" sz="2000" dirty="0">
                <a:latin typeface="Arial" pitchFamily="34" charset="0"/>
                <a:cs typeface="Arial" pitchFamily="34" charset="0"/>
              </a:rPr>
              <a:t>It is run without any extra components to mitigate the built-in problems of reactive power, line losses, and voltage </a:t>
            </a:r>
            <a:r>
              <a:rPr lang="en-US" sz="2000" dirty="0" smtClean="0">
                <a:latin typeface="Arial" pitchFamily="34" charset="0"/>
                <a:cs typeface="Arial" pitchFamily="34" charset="0"/>
              </a:rPr>
              <a:t>drops[3].</a:t>
            </a:r>
            <a:endParaRPr lang="en-US" sz="2000" dirty="0">
              <a:latin typeface="Arial" pitchFamily="34" charset="0"/>
              <a:cs typeface="Arial" pitchFamily="34" charset="0"/>
            </a:endParaRPr>
          </a:p>
          <a:p>
            <a:pPr algn="just">
              <a:lnSpc>
                <a:spcPct val="200000"/>
              </a:lnSpc>
            </a:pPr>
            <a:r>
              <a:rPr lang="en-US" sz="2000" b="1" dirty="0">
                <a:latin typeface="Arial" pitchFamily="34" charset="0"/>
                <a:cs typeface="Arial" pitchFamily="34" charset="0"/>
              </a:rPr>
              <a:t>Uncompensated transmission lines' </a:t>
            </a:r>
            <a:r>
              <a:rPr lang="en-US" sz="2000" b="1" dirty="0" smtClean="0">
                <a:latin typeface="Arial" pitchFamily="34" charset="0"/>
                <a:cs typeface="Arial" pitchFamily="34" charset="0"/>
              </a:rPr>
              <a:t>characteristics </a:t>
            </a:r>
            <a:r>
              <a:rPr lang="en-US" sz="2000" b="1" dirty="0">
                <a:latin typeface="Arial" pitchFamily="34" charset="0"/>
                <a:cs typeface="Arial" pitchFamily="34" charset="0"/>
              </a:rPr>
              <a:t>include:</a:t>
            </a:r>
          </a:p>
          <a:p>
            <a:pPr algn="just">
              <a:lnSpc>
                <a:spcPct val="200000"/>
              </a:lnSpc>
            </a:pPr>
            <a:r>
              <a:rPr lang="en-US" sz="2000" dirty="0">
                <a:latin typeface="Arial" pitchFamily="34" charset="0"/>
                <a:cs typeface="Arial" pitchFamily="34" charset="0"/>
              </a:rPr>
              <a:t>Drop in Voltage: The inductive and resistive characteristics of the </a:t>
            </a:r>
            <a:r>
              <a:rPr lang="en-US" sz="2000" dirty="0" smtClean="0">
                <a:latin typeface="Arial" pitchFamily="34" charset="0"/>
                <a:cs typeface="Arial" pitchFamily="34" charset="0"/>
              </a:rPr>
              <a:t>line </a:t>
            </a:r>
            <a:r>
              <a:rPr lang="en-US" sz="2000" dirty="0">
                <a:latin typeface="Arial" pitchFamily="34" charset="0"/>
                <a:cs typeface="Arial" pitchFamily="34" charset="0"/>
              </a:rPr>
              <a:t>cause large voltage dips in long transmission lines. </a:t>
            </a:r>
            <a:endParaRPr lang="en-US" sz="2000" dirty="0" smtClean="0">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The </a:t>
            </a:r>
            <a:r>
              <a:rPr lang="en-US" sz="2000" dirty="0">
                <a:latin typeface="Arial" pitchFamily="34" charset="0"/>
                <a:cs typeface="Arial" pitchFamily="34" charset="0"/>
              </a:rPr>
              <a:t>length of the line and the quantity of current being pulled (load) cause this drop to grow.</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19</a:t>
            </a:fld>
            <a:endParaRPr lang="en-US"/>
          </a:p>
        </p:txBody>
      </p:sp>
      <p:sp>
        <p:nvSpPr>
          <p:cNvPr id="6" name="Title 1"/>
          <p:cNvSpPr txBox="1">
            <a:spLocks/>
          </p:cNvSpPr>
          <p:nvPr/>
        </p:nvSpPr>
        <p:spPr>
          <a:xfrm>
            <a:off x="376086" y="150832"/>
            <a:ext cx="11236750" cy="678728"/>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a:latin typeface="Arial" pitchFamily="34" charset="0"/>
                <a:cs typeface="Arial" pitchFamily="34" charset="0"/>
              </a:rPr>
              <a:t>The operation                  </a:t>
            </a:r>
            <a:r>
              <a:rPr lang="en-US" sz="3000" b="1" dirty="0" smtClean="0">
                <a:latin typeface="Arial" pitchFamily="34" charset="0"/>
                <a:cs typeface="Arial" pitchFamily="34" charset="0"/>
              </a:rPr>
              <a: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97802326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627" y="606392"/>
            <a:ext cx="12013224" cy="6007059"/>
          </a:xfrm>
        </p:spPr>
        <p:txBody>
          <a:bodyPr>
            <a:normAutofit/>
          </a:bodyPr>
          <a:lstStyle/>
          <a:p>
            <a:pPr algn="just">
              <a:lnSpc>
                <a:spcPct val="150000"/>
              </a:lnSpc>
            </a:pPr>
            <a:r>
              <a:rPr lang="en-US" sz="2200" dirty="0">
                <a:latin typeface="Arial" pitchFamily="34" charset="0"/>
                <a:cs typeface="Arial" pitchFamily="34" charset="0"/>
              </a:rPr>
              <a:t>Because transmission lines are inductive, they naturally generate reactive power. </a:t>
            </a:r>
          </a:p>
          <a:p>
            <a:pPr algn="just">
              <a:lnSpc>
                <a:spcPct val="150000"/>
              </a:lnSpc>
            </a:pPr>
            <a:r>
              <a:rPr lang="en-US" sz="2200" dirty="0">
                <a:latin typeface="Arial" pitchFamily="34" charset="0"/>
                <a:cs typeface="Arial" pitchFamily="34" charset="0"/>
              </a:rPr>
              <a:t>This may result in a trailing power factor, which lowers system performance and may lead to voltage instability, particularly when there is a high load.</a:t>
            </a:r>
          </a:p>
          <a:p>
            <a:pPr algn="just">
              <a:lnSpc>
                <a:spcPct val="150000"/>
              </a:lnSpc>
            </a:pPr>
            <a:r>
              <a:rPr lang="en-US" sz="2200" dirty="0">
                <a:latin typeface="Arial" pitchFamily="34" charset="0"/>
                <a:cs typeface="Arial" pitchFamily="34" charset="0"/>
              </a:rPr>
              <a:t>Uncompensated transmission lines have higher active and reactive power losses, especially when operating over extended distances. </a:t>
            </a:r>
          </a:p>
          <a:p>
            <a:pPr algn="just">
              <a:lnSpc>
                <a:spcPct val="150000"/>
              </a:lnSpc>
            </a:pPr>
            <a:r>
              <a:rPr lang="en-US" sz="2200" dirty="0">
                <a:latin typeface="Arial" pitchFamily="34" charset="0"/>
                <a:cs typeface="Arial" pitchFamily="34" charset="0"/>
              </a:rPr>
              <a:t>Resistance (I²R losses) and the line's reactive power demand are the causes of these losses.</a:t>
            </a:r>
          </a:p>
          <a:p>
            <a:pPr algn="just">
              <a:lnSpc>
                <a:spcPct val="150000"/>
              </a:lnSpc>
            </a:pPr>
            <a:r>
              <a:rPr lang="en-US" sz="2200" dirty="0">
                <a:latin typeface="Arial" pitchFamily="34" charset="0"/>
                <a:cs typeface="Arial" pitchFamily="34" charset="0"/>
              </a:rPr>
              <a:t> Poor voltage regulation from the absence of correction causes the voltage at the load end to fluctuate greatly based on the load and distance.</a:t>
            </a:r>
          </a:p>
          <a:p>
            <a:pPr algn="just">
              <a:lnSpc>
                <a:spcPct val="150000"/>
              </a:lnSpc>
            </a:pPr>
            <a:endParaRPr lang="en-US" sz="2200" dirty="0">
              <a:latin typeface="Arial" pitchFamily="34" charset="0"/>
              <a:cs typeface="Arial" pitchFamily="34" charset="0"/>
            </a:endParaRPr>
          </a:p>
          <a:p>
            <a:pPr algn="just">
              <a:lnSpc>
                <a:spcPct val="150000"/>
              </a:lnSpc>
            </a:pPr>
            <a:endParaRPr lang="en-US" sz="2200" dirty="0" smtClean="0">
              <a:latin typeface="Arial" pitchFamily="34" charset="0"/>
              <a:cs typeface="Arial" pitchFamily="34" charset="0"/>
            </a:endParaRPr>
          </a:p>
        </p:txBody>
      </p:sp>
      <p:sp>
        <p:nvSpPr>
          <p:cNvPr id="4" name="Footer Placeholder 3"/>
          <p:cNvSpPr>
            <a:spLocks noGrp="1"/>
          </p:cNvSpPr>
          <p:nvPr>
            <p:ph type="ftr" sz="quarter" idx="11"/>
          </p:nvPr>
        </p:nvSpPr>
        <p:spPr>
          <a:xfrm>
            <a:off x="3932724" y="6346726"/>
            <a:ext cx="4114800" cy="365125"/>
          </a:xfrm>
        </p:spPr>
        <p:txBody>
          <a:bodyPr/>
          <a:lstStyle/>
          <a:p>
            <a:r>
              <a:rPr lang="en-US" smtClean="0"/>
              <a:t>Presenter: Dr.Teshome Goa</a:t>
            </a:r>
            <a:endParaRPr lang="en-US" dirty="0"/>
          </a:p>
        </p:txBody>
      </p:sp>
      <p:sp>
        <p:nvSpPr>
          <p:cNvPr id="5" name="Slide Number Placeholder 4"/>
          <p:cNvSpPr>
            <a:spLocks noGrp="1"/>
          </p:cNvSpPr>
          <p:nvPr>
            <p:ph type="sldNum" sz="quarter" idx="12"/>
          </p:nvPr>
        </p:nvSpPr>
        <p:spPr/>
        <p:txBody>
          <a:bodyPr/>
          <a:lstStyle/>
          <a:p>
            <a:fld id="{A48DA065-FA52-4A6B-AE36-1AE15AD4FD00}" type="slidenum">
              <a:rPr lang="en-US" smtClean="0"/>
              <a:pPr/>
              <a:t>20</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7" name="Title 1"/>
          <p:cNvSpPr txBox="1">
            <a:spLocks/>
          </p:cNvSpPr>
          <p:nvPr/>
        </p:nvSpPr>
        <p:spPr>
          <a:xfrm>
            <a:off x="376086" y="150832"/>
            <a:ext cx="11236750" cy="678728"/>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a:latin typeface="Arial" pitchFamily="34" charset="0"/>
                <a:cs typeface="Arial" pitchFamily="34" charset="0"/>
              </a:rPr>
              <a:t>The operation                  </a:t>
            </a:r>
            <a:r>
              <a:rPr lang="en-US" sz="3000" b="1" dirty="0" smtClean="0">
                <a:latin typeface="Arial" pitchFamily="34" charset="0"/>
                <a:cs typeface="Arial" pitchFamily="34" charset="0"/>
              </a:rPr>
              <a: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94935750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3123" y="1178351"/>
            <a:ext cx="12078878" cy="5448692"/>
          </a:xfrm>
        </p:spPr>
        <p:txBody>
          <a:bodyPr>
            <a:normAutofit/>
          </a:bodyPr>
          <a:lstStyle/>
          <a:p>
            <a:pPr algn="just">
              <a:lnSpc>
                <a:spcPct val="150000"/>
              </a:lnSpc>
            </a:pPr>
            <a:r>
              <a:rPr lang="en-US" sz="2000" b="1" dirty="0">
                <a:latin typeface="Arial" pitchFamily="34" charset="0"/>
                <a:cs typeface="Arial" pitchFamily="34" charset="0"/>
              </a:rPr>
              <a:t>Operation of Uncompensated Lines</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Inductive </a:t>
            </a:r>
            <a:r>
              <a:rPr lang="en-US" sz="2000" dirty="0">
                <a:latin typeface="Arial" pitchFamily="34" charset="0"/>
                <a:cs typeface="Arial" pitchFamily="34" charset="0"/>
              </a:rPr>
              <a:t>Reactance Dominates: The inductive reactance of long transmission lines becomes more significant as the transmission distance increases.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This </a:t>
            </a:r>
            <a:r>
              <a:rPr lang="en-US" sz="2000" dirty="0">
                <a:latin typeface="Arial" pitchFamily="34" charset="0"/>
                <a:cs typeface="Arial" pitchFamily="34" charset="0"/>
              </a:rPr>
              <a:t>causes the voltage to lag behind the current, resulting in a poor power factor</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Voltage </a:t>
            </a:r>
            <a:r>
              <a:rPr lang="en-US" sz="2000" dirty="0">
                <a:latin typeface="Arial" pitchFamily="34" charset="0"/>
                <a:cs typeface="Arial" pitchFamily="34" charset="0"/>
              </a:rPr>
              <a:t>Regulation Issues: Without compensation, voltage may drop significantly at the far end of the line, particularly during periods of high load. This can affect equipment performance and reliability</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Loss </a:t>
            </a:r>
            <a:r>
              <a:rPr lang="en-US" sz="2000" dirty="0">
                <a:latin typeface="Arial" pitchFamily="34" charset="0"/>
                <a:cs typeface="Arial" pitchFamily="34" charset="0"/>
              </a:rPr>
              <a:t>of Efficiency: With no compensation, the system may require more generation capacity to meet the demand, leading to higher energy losses and inefficient power distribution.</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21</a:t>
            </a:fld>
            <a:endParaRPr lang="en-US"/>
          </a:p>
        </p:txBody>
      </p:sp>
      <p:sp>
        <p:nvSpPr>
          <p:cNvPr id="7" name="Title 1"/>
          <p:cNvSpPr txBox="1">
            <a:spLocks/>
          </p:cNvSpPr>
          <p:nvPr/>
        </p:nvSpPr>
        <p:spPr>
          <a:xfrm>
            <a:off x="376086" y="150832"/>
            <a:ext cx="11236750" cy="678728"/>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a:latin typeface="Arial" pitchFamily="34" charset="0"/>
                <a:cs typeface="Arial" pitchFamily="34" charset="0"/>
              </a:rPr>
              <a:t>The operation                  </a:t>
            </a:r>
            <a:r>
              <a:rPr lang="en-US" sz="3000" b="1" dirty="0" smtClean="0">
                <a:latin typeface="Arial" pitchFamily="34" charset="0"/>
                <a:cs typeface="Arial" pitchFamily="34" charset="0"/>
              </a:rPr>
              <a: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357433156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372140"/>
            <a:ext cx="11990895" cy="5943819"/>
          </a:xfrm>
        </p:spPr>
        <p:txBody>
          <a:bodyPr>
            <a:noAutofit/>
          </a:bodyPr>
          <a:lstStyle/>
          <a:p>
            <a:pPr marL="0" indent="0" algn="just">
              <a:lnSpc>
                <a:spcPct val="150000"/>
              </a:lnSpc>
              <a:buNone/>
            </a:pPr>
            <a:r>
              <a:rPr lang="en-US" sz="2000" b="1" dirty="0">
                <a:latin typeface="Arial" pitchFamily="34" charset="0"/>
                <a:cs typeface="Arial" pitchFamily="34" charset="0"/>
              </a:rPr>
              <a:t>2. Compensated Transmission </a:t>
            </a:r>
            <a:r>
              <a:rPr lang="en-US" sz="2000" b="1" dirty="0" smtClean="0">
                <a:latin typeface="Arial" pitchFamily="34" charset="0"/>
                <a:cs typeface="Arial" pitchFamily="34" charset="0"/>
              </a:rPr>
              <a:t>Lines:</a:t>
            </a:r>
          </a:p>
          <a:p>
            <a:pPr algn="just">
              <a:lnSpc>
                <a:spcPct val="150000"/>
              </a:lnSpc>
            </a:pPr>
            <a:r>
              <a:rPr lang="en-US" sz="2000" dirty="0">
                <a:latin typeface="Arial" pitchFamily="34" charset="0"/>
                <a:cs typeface="Arial" pitchFamily="34" charset="0"/>
              </a:rPr>
              <a:t>Devices or methods intended to rectify or lessen the adverse impacts of inductive reactance, voltage dips, and reactive power flow are included in compensated transmission lines. </a:t>
            </a:r>
          </a:p>
          <a:p>
            <a:pPr algn="just">
              <a:lnSpc>
                <a:spcPct val="150000"/>
              </a:lnSpc>
            </a:pPr>
            <a:r>
              <a:rPr lang="en-US" sz="2000" dirty="0">
                <a:latin typeface="Arial" pitchFamily="34" charset="0"/>
                <a:cs typeface="Arial" pitchFamily="34" charset="0"/>
              </a:rPr>
              <a:t>Enhancing the transmission system's overall efficiency, lowering losses, and improving the voltage profile are the objectives. The following are ways to compensate:</a:t>
            </a:r>
          </a:p>
          <a:p>
            <a:pPr algn="just">
              <a:lnSpc>
                <a:spcPct val="150000"/>
              </a:lnSpc>
            </a:pPr>
            <a:r>
              <a:rPr lang="en-US" sz="2000" dirty="0">
                <a:latin typeface="Arial" pitchFamily="34" charset="0"/>
                <a:cs typeface="Arial" pitchFamily="34" charset="0"/>
              </a:rPr>
              <a:t>a. Series Compensation: This method uses capacitors placed in series with the line. As shown in Fig. 3, these capacitors help sustain voltage levels and lower the transmission line's overall reactance by counteracting the inductive reactance of the line by supplying leading reactive power</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Series compensation can enhance voltage regulation, lower losses, and boost the line's power transfer capacity</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Benefits include lower line losses, better voltage profiles, and increased transmission capacity.</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22</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Title 1"/>
          <p:cNvSpPr txBox="1">
            <a:spLocks/>
          </p:cNvSpPr>
          <p:nvPr/>
        </p:nvSpPr>
        <p:spPr>
          <a:xfrm>
            <a:off x="376086" y="150832"/>
            <a:ext cx="11236750" cy="678728"/>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a:latin typeface="Arial" pitchFamily="34" charset="0"/>
                <a:cs typeface="Arial" pitchFamily="34" charset="0"/>
              </a:rPr>
              <a:t>The operation                  </a:t>
            </a:r>
            <a:r>
              <a:rPr lang="en-US" sz="3000" b="1" dirty="0" smtClean="0">
                <a:latin typeface="Arial" pitchFamily="34" charset="0"/>
                <a:cs typeface="Arial" pitchFamily="34" charset="0"/>
              </a:rPr>
              <a: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42942229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23</a:t>
            </a:fld>
            <a:endParaRPr lang="en-US"/>
          </a:p>
        </p:txBody>
      </p:sp>
      <p:pic>
        <p:nvPicPr>
          <p:cNvPr id="8194" name="Picture 2" descr="https://www.researchgate.net/publication/337238441/figure/fig2/AS:878425241841665@1586444306214/Series-compensation-on-a-transmission-line.pp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9072" y="1286539"/>
            <a:ext cx="9054902" cy="348747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12651" y="4944140"/>
            <a:ext cx="11920550" cy="707886"/>
          </a:xfrm>
          <a:prstGeom prst="rect">
            <a:avLst/>
          </a:prstGeom>
          <a:noFill/>
        </p:spPr>
        <p:txBody>
          <a:bodyPr wrap="square" rtlCol="0">
            <a:spAutoFit/>
          </a:bodyPr>
          <a:lstStyle/>
          <a:p>
            <a:pPr algn="ctr"/>
            <a:r>
              <a:rPr lang="en-US" sz="2000" dirty="0" smtClean="0">
                <a:latin typeface="Arial" pitchFamily="34" charset="0"/>
                <a:cs typeface="Arial" pitchFamily="34" charset="0"/>
              </a:rPr>
              <a:t>Figure 3. Series compensated Transmission Line. </a:t>
            </a:r>
          </a:p>
          <a:p>
            <a:r>
              <a:rPr lang="en-US" sz="1000" dirty="0" smtClean="0">
                <a:latin typeface="Arial" pitchFamily="34" charset="0"/>
                <a:cs typeface="Arial" pitchFamily="34" charset="0"/>
              </a:rPr>
              <a:t>Url: </a:t>
            </a:r>
            <a:r>
              <a:rPr lang="en-US" sz="1000" dirty="0">
                <a:latin typeface="Arial" pitchFamily="34" charset="0"/>
                <a:cs typeface="Arial" pitchFamily="34" charset="0"/>
                <a:hlinkClick r:id="rId3"/>
              </a:rPr>
              <a:t>https://</a:t>
            </a:r>
            <a:r>
              <a:rPr lang="en-US" sz="1000" dirty="0" smtClean="0">
                <a:latin typeface="Arial" pitchFamily="34" charset="0"/>
                <a:cs typeface="Arial" pitchFamily="34" charset="0"/>
                <a:hlinkClick r:id="rId3"/>
              </a:rPr>
              <a:t>www.researchgate.net/publication/337238441/figure/fig2/AS:878425241841665@1586444306214/Series-compensation-on-a-transmission-line.ppm</a:t>
            </a:r>
            <a:endParaRPr lang="en-US" sz="1000" dirty="0" smtClean="0">
              <a:latin typeface="Arial" pitchFamily="34" charset="0"/>
              <a:cs typeface="Arial" pitchFamily="34" charset="0"/>
            </a:endParaRPr>
          </a:p>
          <a:p>
            <a:endParaRPr lang="en-US" sz="1000" dirty="0">
              <a:latin typeface="Arial" pitchFamily="34" charset="0"/>
              <a:cs typeface="Arial" pitchFamily="34" charset="0"/>
            </a:endParaRPr>
          </a:p>
        </p:txBody>
      </p:sp>
      <p:sp>
        <p:nvSpPr>
          <p:cNvPr id="6" name="Title 1"/>
          <p:cNvSpPr txBox="1">
            <a:spLocks/>
          </p:cNvSpPr>
          <p:nvPr/>
        </p:nvSpPr>
        <p:spPr>
          <a:xfrm>
            <a:off x="376086" y="150832"/>
            <a:ext cx="11236750" cy="678728"/>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a:latin typeface="Arial" pitchFamily="34" charset="0"/>
                <a:cs typeface="Arial" pitchFamily="34" charset="0"/>
              </a:rPr>
              <a:t>The operation                  </a:t>
            </a:r>
            <a:r>
              <a:rPr lang="en-US" sz="3000" b="1" dirty="0" smtClean="0">
                <a:latin typeface="Arial" pitchFamily="34" charset="0"/>
                <a:cs typeface="Arial" pitchFamily="34" charset="0"/>
              </a:rPr>
              <a: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391171010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0829" y="641023"/>
            <a:ext cx="11840066" cy="6042581"/>
          </a:xfrm>
        </p:spPr>
        <p:txBody>
          <a:bodyPr>
            <a:normAutofit/>
          </a:bodyPr>
          <a:lstStyle/>
          <a:p>
            <a:pPr algn="just">
              <a:lnSpc>
                <a:spcPct val="200000"/>
              </a:lnSpc>
            </a:pPr>
            <a:r>
              <a:rPr lang="en-US" sz="2000" dirty="0" smtClean="0">
                <a:latin typeface="Arial" pitchFamily="34" charset="0"/>
                <a:cs typeface="Arial" pitchFamily="34" charset="0"/>
              </a:rPr>
              <a:t>Shunt compensators: Reactive </a:t>
            </a:r>
            <a:r>
              <a:rPr lang="en-US" sz="2000" dirty="0">
                <a:latin typeface="Arial" pitchFamily="34" charset="0"/>
                <a:cs typeface="Arial" pitchFamily="34" charset="0"/>
              </a:rPr>
              <a:t>power compensation is achieved by installing synchronous condensers or shunt capacitors at the middle or end of the line. </a:t>
            </a:r>
          </a:p>
          <a:p>
            <a:pPr algn="just">
              <a:lnSpc>
                <a:spcPct val="200000"/>
              </a:lnSpc>
            </a:pPr>
            <a:r>
              <a:rPr lang="en-US" sz="2000" dirty="0">
                <a:latin typeface="Arial" pitchFamily="34" charset="0"/>
                <a:cs typeface="Arial" pitchFamily="34" charset="0"/>
              </a:rPr>
              <a:t>Shunt compensation </a:t>
            </a:r>
            <a:r>
              <a:rPr lang="en-US" sz="2000" b="1" dirty="0">
                <a:latin typeface="Arial" pitchFamily="34" charset="0"/>
                <a:cs typeface="Arial" pitchFamily="34" charset="0"/>
              </a:rPr>
              <a:t>injects leading reactive power</a:t>
            </a:r>
            <a:r>
              <a:rPr lang="en-US" sz="2000" dirty="0">
                <a:latin typeface="Arial" pitchFamily="34" charset="0"/>
                <a:cs typeface="Arial" pitchFamily="34" charset="0"/>
              </a:rPr>
              <a:t>, which enhances the voltage profile along the line.</a:t>
            </a:r>
          </a:p>
          <a:p>
            <a:pPr algn="just">
              <a:lnSpc>
                <a:spcPct val="200000"/>
              </a:lnSpc>
            </a:pPr>
            <a:r>
              <a:rPr lang="en-US" sz="2000" dirty="0">
                <a:latin typeface="Arial" pitchFamily="34" charset="0"/>
                <a:cs typeface="Arial" pitchFamily="34" charset="0"/>
              </a:rPr>
              <a:t>By counteracting the inductive reactive power generated by the transmission line and load, shunt capacitors can increase power factor and stabilize voltage.</a:t>
            </a:r>
          </a:p>
          <a:p>
            <a:pPr algn="just">
              <a:lnSpc>
                <a:spcPct val="200000"/>
              </a:lnSpc>
            </a:pPr>
            <a:r>
              <a:rPr lang="en-US" sz="2000" dirty="0">
                <a:latin typeface="Arial" pitchFamily="34" charset="0"/>
                <a:cs typeface="Arial" pitchFamily="34" charset="0"/>
              </a:rPr>
              <a:t>Benefits include better voltage control, a decrease in the system's need for reactive power, and increased system stability overall</a:t>
            </a:r>
            <a:r>
              <a:rPr lang="en-US" sz="2000" dirty="0" smtClean="0">
                <a:latin typeface="Arial" pitchFamily="34" charset="0"/>
                <a:cs typeface="Arial" pitchFamily="34" charset="0"/>
              </a:rPr>
              <a:t>.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24</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Title 1"/>
          <p:cNvSpPr txBox="1">
            <a:spLocks/>
          </p:cNvSpPr>
          <p:nvPr/>
        </p:nvSpPr>
        <p:spPr>
          <a:xfrm>
            <a:off x="376086" y="150832"/>
            <a:ext cx="11236750" cy="678728"/>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a:latin typeface="Arial" pitchFamily="34" charset="0"/>
                <a:cs typeface="Arial" pitchFamily="34" charset="0"/>
              </a:rPr>
              <a:t>The operation                  </a:t>
            </a:r>
            <a:r>
              <a:rPr lang="en-US" sz="3000" b="1" dirty="0" smtClean="0">
                <a:latin typeface="Arial" pitchFamily="34" charset="0"/>
                <a:cs typeface="Arial" pitchFamily="34" charset="0"/>
              </a:rPr>
              <a: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40331344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856" y="786809"/>
            <a:ext cx="11887200" cy="5816010"/>
          </a:xfrm>
        </p:spPr>
        <p:txBody>
          <a:bodyPr>
            <a:normAutofit/>
          </a:bodyPr>
          <a:lstStyle/>
          <a:p>
            <a:pPr algn="just">
              <a:lnSpc>
                <a:spcPct val="150000"/>
              </a:lnSpc>
            </a:pPr>
            <a:r>
              <a:rPr lang="en-US" sz="2000" dirty="0">
                <a:latin typeface="Arial" pitchFamily="34" charset="0"/>
                <a:cs typeface="Arial" pitchFamily="34" charset="0"/>
              </a:rPr>
              <a:t>Static </a:t>
            </a:r>
            <a:r>
              <a:rPr lang="en-US" sz="2000" dirty="0" err="1">
                <a:latin typeface="Arial" pitchFamily="34" charset="0"/>
                <a:cs typeface="Arial" pitchFamily="34" charset="0"/>
              </a:rPr>
              <a:t>Var</a:t>
            </a:r>
            <a:r>
              <a:rPr lang="en-US" sz="2000" dirty="0">
                <a:latin typeface="Arial" pitchFamily="34" charset="0"/>
                <a:cs typeface="Arial" pitchFamily="34" charset="0"/>
              </a:rPr>
              <a:t> Compensators (SVC) and STATCOMs</a:t>
            </a:r>
            <a:r>
              <a:rPr lang="en-US" sz="2000" dirty="0" smtClean="0">
                <a:latin typeface="Arial" pitchFamily="34" charset="0"/>
                <a:cs typeface="Arial" pitchFamily="34" charset="0"/>
              </a:rPr>
              <a:t>: These </a:t>
            </a:r>
            <a:r>
              <a:rPr lang="en-US" sz="2000" dirty="0">
                <a:latin typeface="Arial" pitchFamily="34" charset="0"/>
                <a:cs typeface="Arial" pitchFamily="34" charset="0"/>
              </a:rPr>
              <a:t>are advanced devices used for dynamic reactive power compensation.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SVC </a:t>
            </a:r>
            <a:r>
              <a:rPr lang="en-US" sz="2000" dirty="0">
                <a:latin typeface="Arial" pitchFamily="34" charset="0"/>
                <a:cs typeface="Arial" pitchFamily="34" charset="0"/>
              </a:rPr>
              <a:t>(Static </a:t>
            </a:r>
            <a:r>
              <a:rPr lang="en-US" sz="2000" dirty="0" err="1">
                <a:latin typeface="Arial" pitchFamily="34" charset="0"/>
                <a:cs typeface="Arial" pitchFamily="34" charset="0"/>
              </a:rPr>
              <a:t>Var</a:t>
            </a:r>
            <a:r>
              <a:rPr lang="en-US" sz="2000" dirty="0">
                <a:latin typeface="Arial" pitchFamily="34" charset="0"/>
                <a:cs typeface="Arial" pitchFamily="34" charset="0"/>
              </a:rPr>
              <a:t> Compensator) and STATCOM (Static Synchronous Compensator) provide fast and flexible reactive power compensation to regulate voltage and improve system stability</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It enhanced </a:t>
            </a:r>
            <a:r>
              <a:rPr lang="en-US" sz="2000" dirty="0">
                <a:latin typeface="Arial" pitchFamily="34" charset="0"/>
                <a:cs typeface="Arial" pitchFamily="34" charset="0"/>
              </a:rPr>
              <a:t>control over voltage fluctuations, better dynamic response to load changes, and increased system reliability</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Flexible </a:t>
            </a:r>
            <a:r>
              <a:rPr lang="en-US" sz="2000" dirty="0">
                <a:latin typeface="Arial" pitchFamily="34" charset="0"/>
                <a:cs typeface="Arial" pitchFamily="34" charset="0"/>
              </a:rPr>
              <a:t>AC Transmission Systems (FACTS):FACTS devices such as </a:t>
            </a:r>
            <a:r>
              <a:rPr lang="en-US" sz="2000" dirty="0" err="1">
                <a:latin typeface="Arial" pitchFamily="34" charset="0"/>
                <a:cs typeface="Arial" pitchFamily="34" charset="0"/>
              </a:rPr>
              <a:t>Thyristor</a:t>
            </a:r>
            <a:r>
              <a:rPr lang="en-US" sz="2000" dirty="0">
                <a:latin typeface="Arial" pitchFamily="34" charset="0"/>
                <a:cs typeface="Arial" pitchFamily="34" charset="0"/>
              </a:rPr>
              <a:t>-Controlled Series Capacitors (TCSC) or Unified Power Flow Controllers (UPFC) can be used for more sophisticated compensation schemes, improving the transmission system's performance and stability in real-time.</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25</a:t>
            </a:fld>
            <a:endParaRPr lang="en-US"/>
          </a:p>
        </p:txBody>
      </p:sp>
      <p:sp>
        <p:nvSpPr>
          <p:cNvPr id="7" name="Title 1"/>
          <p:cNvSpPr txBox="1">
            <a:spLocks/>
          </p:cNvSpPr>
          <p:nvPr/>
        </p:nvSpPr>
        <p:spPr>
          <a:xfrm>
            <a:off x="376086" y="150832"/>
            <a:ext cx="11236750" cy="678728"/>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a:latin typeface="Arial" pitchFamily="34" charset="0"/>
                <a:cs typeface="Arial" pitchFamily="34" charset="0"/>
              </a:rPr>
              <a:t>The operation                  </a:t>
            </a:r>
            <a:r>
              <a:rPr lang="en-US" sz="3000" b="1" dirty="0" smtClean="0">
                <a:latin typeface="Arial" pitchFamily="34" charset="0"/>
                <a:cs typeface="Arial" pitchFamily="34" charset="0"/>
              </a:rPr>
              <a: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74939491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956930"/>
            <a:ext cx="11353802" cy="5220033"/>
          </a:xfrm>
        </p:spPr>
        <p:txBody>
          <a:bodyPr/>
          <a:lstStyle/>
          <a:p>
            <a:pPr algn="just">
              <a:lnSpc>
                <a:spcPct val="150000"/>
              </a:lnSpc>
            </a:pPr>
            <a:r>
              <a:rPr lang="en-US" sz="2000" dirty="0">
                <a:latin typeface="Arial" pitchFamily="34" charset="0"/>
                <a:cs typeface="Arial" pitchFamily="34" charset="0"/>
              </a:rPr>
              <a:t>The analysis begins with basic principal of power compensation in transmission system </a:t>
            </a:r>
            <a:r>
              <a:rPr lang="en-US" sz="2000" dirty="0" smtClean="0">
                <a:latin typeface="Arial" pitchFamily="34" charset="0"/>
                <a:cs typeface="Arial" pitchFamily="34" charset="0"/>
              </a:rPr>
              <a:t>[4] </a:t>
            </a:r>
            <a:r>
              <a:rPr lang="en-US" sz="2000" dirty="0">
                <a:latin typeface="Arial" pitchFamily="34" charset="0"/>
                <a:cs typeface="Arial" pitchFamily="34" charset="0"/>
              </a:rPr>
              <a:t>as </a:t>
            </a:r>
            <a:r>
              <a:rPr lang="en-US" sz="2000" dirty="0" smtClean="0">
                <a:latin typeface="Arial" pitchFamily="34" charset="0"/>
                <a:cs typeface="Arial" pitchFamily="34" charset="0"/>
              </a:rPr>
              <a:t>shown in </a:t>
            </a:r>
            <a:r>
              <a:rPr lang="en-US" sz="2000" dirty="0">
                <a:latin typeface="Arial" pitchFamily="34" charset="0"/>
                <a:cs typeface="Arial" pitchFamily="34" charset="0"/>
              </a:rPr>
              <a:t>the simplified model shown in F</a:t>
            </a:r>
            <a:r>
              <a:rPr lang="en-US" sz="2000" dirty="0" smtClean="0">
                <a:latin typeface="Arial" pitchFamily="34" charset="0"/>
                <a:cs typeface="Arial" pitchFamily="34" charset="0"/>
              </a:rPr>
              <a:t>ig.4. </a:t>
            </a:r>
          </a:p>
          <a:p>
            <a:pPr algn="just">
              <a:lnSpc>
                <a:spcPct val="150000"/>
              </a:lnSpc>
            </a:pPr>
            <a:r>
              <a:rPr lang="en-US" sz="2000" dirty="0" smtClean="0">
                <a:latin typeface="Arial" pitchFamily="34" charset="0"/>
                <a:cs typeface="Arial" pitchFamily="34" charset="0"/>
              </a:rPr>
              <a:t>Two </a:t>
            </a:r>
            <a:r>
              <a:rPr lang="en-US" sz="2000" dirty="0">
                <a:latin typeface="Arial" pitchFamily="34" charset="0"/>
                <a:cs typeface="Arial" pitchFamily="34" charset="0"/>
              </a:rPr>
              <a:t>power grids are connected by a transmission line </a:t>
            </a:r>
            <a:r>
              <a:rPr lang="en-US" sz="2000" dirty="0" smtClean="0">
                <a:latin typeface="Arial" pitchFamily="34" charset="0"/>
                <a:cs typeface="Arial" pitchFamily="34" charset="0"/>
              </a:rPr>
              <a:t>which is </a:t>
            </a:r>
            <a:r>
              <a:rPr lang="en-US" sz="2000" dirty="0">
                <a:latin typeface="Arial" pitchFamily="34" charset="0"/>
                <a:cs typeface="Arial" pitchFamily="34" charset="0"/>
              </a:rPr>
              <a:t>assumed lossless and represented by a reactance XL. </a:t>
            </a:r>
            <a:r>
              <a:rPr lang="el-GR" sz="2000" dirty="0">
                <a:latin typeface="Arial" pitchFamily="34" charset="0"/>
                <a:cs typeface="Arial" pitchFamily="34" charset="0"/>
              </a:rPr>
              <a:t>δ </a:t>
            </a:r>
            <a:r>
              <a:rPr lang="en-US" sz="2000" dirty="0" smtClean="0">
                <a:latin typeface="Arial" pitchFamily="34" charset="0"/>
                <a:cs typeface="Arial" pitchFamily="34" charset="0"/>
              </a:rPr>
              <a:t>=</a:t>
            </a:r>
            <a:r>
              <a:rPr lang="el-GR" sz="2000" dirty="0" smtClean="0">
                <a:latin typeface="Arial" pitchFamily="34" charset="0"/>
                <a:cs typeface="Arial" pitchFamily="34" charset="0"/>
              </a:rPr>
              <a:t>δ</a:t>
            </a:r>
            <a:r>
              <a:rPr lang="en-US" sz="2000" dirty="0" smtClean="0">
                <a:latin typeface="Arial" pitchFamily="34" charset="0"/>
                <a:cs typeface="Arial" pitchFamily="34" charset="0"/>
              </a:rPr>
              <a:t>1-</a:t>
            </a:r>
            <a:r>
              <a:rPr lang="el-GR" sz="2000" dirty="0" smtClean="0">
                <a:latin typeface="Arial" pitchFamily="34" charset="0"/>
                <a:cs typeface="Arial" pitchFamily="34" charset="0"/>
              </a:rPr>
              <a:t>δ</a:t>
            </a:r>
            <a:r>
              <a:rPr lang="en-US" sz="2000" dirty="0" smtClean="0">
                <a:latin typeface="Arial" pitchFamily="34" charset="0"/>
                <a:cs typeface="Arial" pitchFamily="34" charset="0"/>
              </a:rPr>
              <a:t>2</a:t>
            </a:r>
            <a:endParaRPr lang="en-US" sz="2000" dirty="0">
              <a:latin typeface="Arial" pitchFamily="34" charset="0"/>
              <a:cs typeface="Arial" pitchFamily="34" charset="0"/>
            </a:endParaRP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26</a:t>
            </a:fld>
            <a:endParaRPr lang="en-US"/>
          </a:p>
        </p:txBody>
      </p:sp>
      <p:pic>
        <p:nvPicPr>
          <p:cNvPr id="10242" name="Picture 2" descr="https://encrypted-tbn0.gstatic.com/images?q=tbn:ANd9GcRlAjMFVnxUwIyRi3X9k6Et_HXfaA_6-QjxIw&amp;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6716" y="3308353"/>
            <a:ext cx="6622855" cy="2253491"/>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0" y="5828046"/>
            <a:ext cx="12324959" cy="1169551"/>
          </a:xfrm>
          <a:prstGeom prst="rect">
            <a:avLst/>
          </a:prstGeom>
        </p:spPr>
        <p:txBody>
          <a:bodyPr wrap="square">
            <a:spAutoFit/>
          </a:bodyPr>
          <a:lstStyle/>
          <a:p>
            <a:pPr algn="ctr"/>
            <a:r>
              <a:rPr lang="en-US" sz="2000" dirty="0" smtClean="0">
                <a:latin typeface="Arial" pitchFamily="34" charset="0"/>
                <a:cs typeface="Arial" pitchFamily="34" charset="0"/>
              </a:rPr>
              <a:t>Figure 4. The </a:t>
            </a:r>
            <a:r>
              <a:rPr lang="en-US" sz="2000" dirty="0">
                <a:latin typeface="Arial" pitchFamily="34" charset="0"/>
                <a:cs typeface="Arial" pitchFamily="34" charset="0"/>
              </a:rPr>
              <a:t>simplified model of power transmission </a:t>
            </a:r>
            <a:r>
              <a:rPr lang="en-US" sz="2000" dirty="0" smtClean="0">
                <a:latin typeface="Arial" pitchFamily="34" charset="0"/>
                <a:cs typeface="Arial" pitchFamily="34" charset="0"/>
              </a:rPr>
              <a:t>system.</a:t>
            </a:r>
          </a:p>
          <a:p>
            <a:pPr algn="ctr"/>
            <a:r>
              <a:rPr lang="en-US" sz="1200" dirty="0" smtClean="0">
                <a:latin typeface="Arial" pitchFamily="34" charset="0"/>
                <a:cs typeface="Arial" pitchFamily="34" charset="0"/>
              </a:rPr>
              <a:t> </a:t>
            </a:r>
            <a:r>
              <a:rPr lang="en-US" sz="1200" dirty="0">
                <a:latin typeface="Arial" pitchFamily="34" charset="0"/>
                <a:cs typeface="Arial" pitchFamily="34" charset="0"/>
                <a:hlinkClick r:id="rId3"/>
              </a:rPr>
              <a:t>https://</a:t>
            </a:r>
            <a:r>
              <a:rPr lang="en-US" sz="1200" dirty="0" smtClean="0">
                <a:latin typeface="Arial" pitchFamily="34" charset="0"/>
                <a:cs typeface="Arial" pitchFamily="34" charset="0"/>
                <a:hlinkClick r:id="rId3"/>
              </a:rPr>
              <a:t>encrypted-tbn0.gstatic.com/images?q=tbn:ANd9GcRlAjMFVnxUwIyRi3X9k6Et_HXfaA_6-QjxIw&amp;s</a:t>
            </a:r>
            <a:endParaRPr lang="en-US" sz="1200" dirty="0" smtClean="0">
              <a:latin typeface="Arial" pitchFamily="34" charset="0"/>
              <a:cs typeface="Arial" pitchFamily="34" charset="0"/>
            </a:endParaRPr>
          </a:p>
          <a:p>
            <a:endParaRPr lang="en-US" dirty="0"/>
          </a:p>
          <a:p>
            <a:endParaRPr lang="en-US" dirty="0"/>
          </a:p>
        </p:txBody>
      </p:sp>
      <p:sp>
        <p:nvSpPr>
          <p:cNvPr id="9" name="Title 1"/>
          <p:cNvSpPr txBox="1">
            <a:spLocks/>
          </p:cNvSpPr>
          <p:nvPr/>
        </p:nvSpPr>
        <p:spPr>
          <a:xfrm>
            <a:off x="376086" y="150832"/>
            <a:ext cx="11236750" cy="678728"/>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a:latin typeface="Arial" pitchFamily="34" charset="0"/>
                <a:cs typeface="Arial" pitchFamily="34" charset="0"/>
              </a:rPr>
              <a:t>The operation                  </a:t>
            </a:r>
            <a:r>
              <a:rPr lang="en-US" sz="3000" b="1" dirty="0" smtClean="0">
                <a:latin typeface="Arial" pitchFamily="34" charset="0"/>
                <a:cs typeface="Arial" pitchFamily="34" charset="0"/>
              </a:rPr>
              <a: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07115544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2651" y="680484"/>
            <a:ext cx="11855302" cy="6039293"/>
          </a:xfrm>
        </p:spPr>
        <p:txBody>
          <a:bodyPr>
            <a:normAutofit/>
          </a:bodyPr>
          <a:lstStyle/>
          <a:p>
            <a:pPr algn="just">
              <a:lnSpc>
                <a:spcPct val="150000"/>
              </a:lnSpc>
            </a:pPr>
            <a:r>
              <a:rPr lang="en-US" sz="2000" dirty="0">
                <a:latin typeface="Arial" pitchFamily="34" charset="0"/>
                <a:cs typeface="Arial" pitchFamily="34" charset="0"/>
              </a:rPr>
              <a:t> </a:t>
            </a:r>
            <a:r>
              <a:rPr lang="en-US" sz="2000" dirty="0" smtClean="0">
                <a:latin typeface="Arial" pitchFamily="34" charset="0"/>
                <a:cs typeface="Arial" pitchFamily="34" charset="0"/>
              </a:rPr>
              <a:t>In Fig.4, the shunt-connected </a:t>
            </a:r>
            <a:r>
              <a:rPr lang="en-US" sz="2000" dirty="0">
                <a:latin typeface="Arial" pitchFamily="34" charset="0"/>
                <a:cs typeface="Arial" pitchFamily="34" charset="0"/>
              </a:rPr>
              <a:t>capacitors </a:t>
            </a:r>
            <a:r>
              <a:rPr lang="en-US" sz="2000" dirty="0" smtClean="0">
                <a:latin typeface="Arial" pitchFamily="34" charset="0"/>
                <a:cs typeface="Arial" pitchFamily="34" charset="0"/>
              </a:rPr>
              <a:t>are used </a:t>
            </a:r>
            <a:r>
              <a:rPr lang="en-US" sz="2000" dirty="0">
                <a:latin typeface="Arial" pitchFamily="34" charset="0"/>
                <a:cs typeface="Arial" pitchFamily="34" charset="0"/>
              </a:rPr>
              <a:t>to maintain the voltage levels by compensating the reactive power to transmission lines.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A simplified </a:t>
            </a:r>
            <a:r>
              <a:rPr lang="en-US" sz="2000" dirty="0">
                <a:latin typeface="Arial" pitchFamily="34" charset="0"/>
                <a:cs typeface="Arial" pitchFamily="34" charset="0"/>
              </a:rPr>
              <a:t>model of transmission system with shunt compensation is shown in </a:t>
            </a:r>
            <a:r>
              <a:rPr lang="en-US" sz="2000" dirty="0">
                <a:latin typeface="Arial" pitchFamily="34" charset="0"/>
                <a:cs typeface="Arial" pitchFamily="34" charset="0"/>
              </a:rPr>
              <a:t>F</a:t>
            </a:r>
            <a:r>
              <a:rPr lang="en-US" sz="2000" dirty="0" smtClean="0">
                <a:latin typeface="Arial" pitchFamily="34" charset="0"/>
                <a:cs typeface="Arial" pitchFamily="34" charset="0"/>
              </a:rPr>
              <a:t>ig.4</a:t>
            </a:r>
            <a:r>
              <a:rPr lang="en-US" sz="2000" dirty="0" smtClean="0">
                <a:latin typeface="Arial" pitchFamily="34" charset="0"/>
                <a:cs typeface="Arial" pitchFamily="34" charset="0"/>
              </a:rPr>
              <a:t>, </a:t>
            </a:r>
            <a:r>
              <a:rPr lang="en-US" sz="2000" dirty="0">
                <a:latin typeface="Arial" pitchFamily="34" charset="0"/>
                <a:cs typeface="Arial" pitchFamily="34" charset="0"/>
              </a:rPr>
              <a:t>where </a:t>
            </a:r>
            <a:r>
              <a:rPr lang="en-US" sz="2000" dirty="0" smtClean="0">
                <a:latin typeface="Arial" pitchFamily="34" charset="0"/>
                <a:cs typeface="Arial" pitchFamily="34" charset="0"/>
              </a:rPr>
              <a:t>a controlled </a:t>
            </a:r>
            <a:r>
              <a:rPr lang="en-US" sz="2000" dirty="0">
                <a:latin typeface="Arial" pitchFamily="34" charset="0"/>
                <a:cs typeface="Arial" pitchFamily="34" charset="0"/>
              </a:rPr>
              <a:t>capacitor C is shunt-connected at the midpoint of transmission line.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The </a:t>
            </a:r>
            <a:r>
              <a:rPr lang="en-US" sz="2000" dirty="0">
                <a:latin typeface="Arial" pitchFamily="34" charset="0"/>
                <a:cs typeface="Arial" pitchFamily="34" charset="0"/>
              </a:rPr>
              <a:t>voltage </a:t>
            </a:r>
            <a:r>
              <a:rPr lang="en-US" sz="2000" dirty="0" smtClean="0">
                <a:latin typeface="Arial" pitchFamily="34" charset="0"/>
                <a:cs typeface="Arial" pitchFamily="34" charset="0"/>
              </a:rPr>
              <a:t>magnitude at </a:t>
            </a:r>
            <a:r>
              <a:rPr lang="en-US" sz="2000" dirty="0">
                <a:latin typeface="Arial" pitchFamily="34" charset="0"/>
                <a:cs typeface="Arial" pitchFamily="34" charset="0"/>
              </a:rPr>
              <a:t>the connection point is maintained as </a:t>
            </a:r>
            <a:r>
              <a:rPr lang="en-US" sz="2000" dirty="0" smtClean="0">
                <a:latin typeface="Arial" pitchFamily="34" charset="0"/>
                <a:cs typeface="Arial" pitchFamily="34" charset="0"/>
              </a:rPr>
              <a:t>V and the compensation is presented by eqn. 5</a:t>
            </a:r>
          </a:p>
          <a:p>
            <a:pPr algn="just">
              <a:lnSpc>
                <a:spcPct val="150000"/>
              </a:lnSpc>
            </a:pPr>
            <a:r>
              <a:rPr lang="en-US" sz="2000" dirty="0">
                <a:latin typeface="Arial" pitchFamily="34" charset="0"/>
                <a:cs typeface="Arial" pitchFamily="34" charset="0"/>
              </a:rPr>
              <a:t>The injected reactive power by the capacitor to regulate the voltage at the midpoint of the transmission line is calculated as</a:t>
            </a:r>
            <a:r>
              <a:rPr lang="en-US" sz="2000" dirty="0" smtClean="0">
                <a:latin typeface="Arial" pitchFamily="34" charset="0"/>
                <a:cs typeface="Arial" pitchFamily="34" charset="0"/>
              </a:rPr>
              <a:t>:</a:t>
            </a:r>
          </a:p>
          <a:p>
            <a:pPr marL="0" indent="0" algn="just">
              <a:lnSpc>
                <a:spcPct val="150000"/>
              </a:lnSpc>
              <a:buNone/>
            </a:pPr>
            <a:endParaRPr lang="en-US" sz="2000" dirty="0">
              <a:latin typeface="Arial" pitchFamily="34" charset="0"/>
              <a:cs typeface="Arial" pitchFamily="34" charset="0"/>
            </a:endParaRPr>
          </a:p>
          <a:p>
            <a:pPr marL="0" indent="0" algn="just">
              <a:lnSpc>
                <a:spcPct val="150000"/>
              </a:lnSpc>
              <a:buNone/>
            </a:pPr>
            <a:r>
              <a:rPr lang="en-US" sz="2000" dirty="0" smtClean="0">
                <a:latin typeface="Arial" pitchFamily="34" charset="0"/>
                <a:cs typeface="Arial" pitchFamily="34" charset="0"/>
              </a:rPr>
              <a:t>                                                                                                                          eqn.(5)</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27</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1845667275"/>
              </p:ext>
            </p:extLst>
          </p:nvPr>
        </p:nvGraphicFramePr>
        <p:xfrm>
          <a:off x="1424764" y="4880345"/>
          <a:ext cx="2004401" cy="1754372"/>
        </p:xfrm>
        <a:graphic>
          <a:graphicData uri="http://schemas.openxmlformats.org/presentationml/2006/ole">
            <mc:AlternateContent xmlns:mc="http://schemas.openxmlformats.org/markup-compatibility/2006">
              <mc:Choice xmlns:v="urn:schemas-microsoft-com:vml" Requires="v">
                <p:oleObj spid="_x0000_s11277" name="Equation" r:id="rId3" imgW="1524000" imgH="1333500" progId="Equation.3">
                  <p:embed/>
                </p:oleObj>
              </mc:Choice>
              <mc:Fallback>
                <p:oleObj name="Equation" r:id="rId3" imgW="1524000" imgH="13335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24764" y="4880345"/>
                        <a:ext cx="2004401" cy="1754372"/>
                      </a:xfrm>
                      <a:prstGeom prst="rect">
                        <a:avLst/>
                      </a:prstGeom>
                      <a:noFill/>
                    </p:spPr>
                  </p:pic>
                </p:oleObj>
              </mc:Fallback>
            </mc:AlternateContent>
          </a:graphicData>
        </a:graphic>
      </p:graphicFrame>
      <p:sp>
        <p:nvSpPr>
          <p:cNvPr id="8" name="Title 1"/>
          <p:cNvSpPr txBox="1">
            <a:spLocks/>
          </p:cNvSpPr>
          <p:nvPr/>
        </p:nvSpPr>
        <p:spPr>
          <a:xfrm>
            <a:off x="376086" y="150832"/>
            <a:ext cx="11236750" cy="678728"/>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a:latin typeface="Arial" pitchFamily="34" charset="0"/>
                <a:cs typeface="Arial" pitchFamily="34" charset="0"/>
              </a:rPr>
              <a:t>The operation                  </a:t>
            </a:r>
            <a:r>
              <a:rPr lang="en-US" sz="3000" b="1" dirty="0" smtClean="0">
                <a:latin typeface="Arial" pitchFamily="34" charset="0"/>
                <a:cs typeface="Arial" pitchFamily="34" charset="0"/>
              </a:rPr>
              <a: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76924730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813880"/>
            <a:ext cx="12025423" cy="6044120"/>
          </a:xfrm>
        </p:spPr>
        <p:txBody>
          <a:bodyPr>
            <a:normAutofit/>
          </a:bodyPr>
          <a:lstStyle/>
          <a:p>
            <a:pPr marL="0" indent="0" algn="just">
              <a:lnSpc>
                <a:spcPct val="150000"/>
              </a:lnSpc>
              <a:buNone/>
            </a:pPr>
            <a:r>
              <a:rPr lang="en-US" sz="2000" b="1" dirty="0">
                <a:latin typeface="Arial" pitchFamily="34" charset="0"/>
                <a:cs typeface="Arial" pitchFamily="34" charset="0"/>
              </a:rPr>
              <a:t>Characteristics of Compensated Transmission Lines</a:t>
            </a:r>
            <a:r>
              <a:rPr lang="en-US" sz="2000" b="1"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Improved </a:t>
            </a:r>
            <a:r>
              <a:rPr lang="en-US" sz="2000" dirty="0">
                <a:latin typeface="Arial" pitchFamily="34" charset="0"/>
                <a:cs typeface="Arial" pitchFamily="34" charset="0"/>
              </a:rPr>
              <a:t>Voltage Regulation: Compensation devices help regulate voltage by either injecting or absorbing reactive power as needed</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 </a:t>
            </a:r>
            <a:r>
              <a:rPr lang="en-US" sz="2000" dirty="0">
                <a:latin typeface="Arial" pitchFamily="34" charset="0"/>
                <a:cs typeface="Arial" pitchFamily="34" charset="0"/>
              </a:rPr>
              <a:t>This helps maintain a more constant voltage level along the entire length of the transmission line, even under varying load conditions</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Reduced </a:t>
            </a:r>
            <a:r>
              <a:rPr lang="en-US" sz="2000" dirty="0">
                <a:latin typeface="Arial" pitchFamily="34" charset="0"/>
                <a:cs typeface="Arial" pitchFamily="34" charset="0"/>
              </a:rPr>
              <a:t>Line Losses: By improving the power factor and controlling reactive power flow, compensated lines reduce losses, particularly reactive </a:t>
            </a:r>
            <a:r>
              <a:rPr lang="en-US" sz="2000" dirty="0" smtClean="0">
                <a:latin typeface="Arial" pitchFamily="34" charset="0"/>
                <a:cs typeface="Arial" pitchFamily="34" charset="0"/>
              </a:rPr>
              <a:t>losses</a:t>
            </a:r>
          </a:p>
          <a:p>
            <a:pPr algn="just">
              <a:lnSpc>
                <a:spcPct val="150000"/>
              </a:lnSpc>
            </a:pPr>
            <a:r>
              <a:rPr lang="en-US" sz="2000" dirty="0" smtClean="0">
                <a:latin typeface="Arial" pitchFamily="34" charset="0"/>
                <a:cs typeface="Arial" pitchFamily="34" charset="0"/>
              </a:rPr>
              <a:t>which </a:t>
            </a:r>
            <a:r>
              <a:rPr lang="en-US" sz="2000" dirty="0">
                <a:latin typeface="Arial" pitchFamily="34" charset="0"/>
                <a:cs typeface="Arial" pitchFamily="34" charset="0"/>
              </a:rPr>
              <a:t>can improve the efficiency of the power system</a:t>
            </a:r>
            <a:r>
              <a:rPr lang="en-US" sz="2000" dirty="0" smtClean="0">
                <a:latin typeface="Arial" pitchFamily="34" charset="0"/>
                <a:cs typeface="Arial" pitchFamily="34" charset="0"/>
              </a:rPr>
              <a:t>.</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28</a:t>
            </a:fld>
            <a:endParaRPr lang="en-US"/>
          </a:p>
        </p:txBody>
      </p:sp>
      <p:sp>
        <p:nvSpPr>
          <p:cNvPr id="2"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itle 1"/>
          <p:cNvSpPr txBox="1">
            <a:spLocks/>
          </p:cNvSpPr>
          <p:nvPr/>
        </p:nvSpPr>
        <p:spPr>
          <a:xfrm>
            <a:off x="376086" y="150832"/>
            <a:ext cx="11236750" cy="678728"/>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a:latin typeface="Arial" pitchFamily="34" charset="0"/>
                <a:cs typeface="Arial" pitchFamily="34" charset="0"/>
              </a:rPr>
              <a:t>The operation                  </a:t>
            </a:r>
            <a:r>
              <a:rPr lang="en-US" sz="3000" b="1" dirty="0" smtClean="0">
                <a:latin typeface="Arial" pitchFamily="34" charset="0"/>
                <a:cs typeface="Arial" pitchFamily="34" charset="0"/>
              </a:rPr>
              <a: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76395532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980388"/>
            <a:ext cx="12192000" cy="5877612"/>
          </a:xfrm>
        </p:spPr>
        <p:txBody>
          <a:bodyPr>
            <a:normAutofit/>
          </a:bodyPr>
          <a:lstStyle/>
          <a:p>
            <a:pPr>
              <a:lnSpc>
                <a:spcPct val="170000"/>
              </a:lnSpc>
            </a:pPr>
            <a:r>
              <a:rPr lang="en-US" sz="2000" dirty="0">
                <a:latin typeface="Arial" pitchFamily="34" charset="0"/>
                <a:cs typeface="Arial" pitchFamily="34" charset="0"/>
              </a:rPr>
              <a:t>Increased Power Transfer Capability: With series compensation, the line's total reactance is reduced, allowing more power to be transmitted over the same line without causing excessive voltage drops or overheating</a:t>
            </a:r>
            <a:r>
              <a:rPr lang="en-US" sz="2000" dirty="0" smtClean="0">
                <a:latin typeface="Arial" pitchFamily="34" charset="0"/>
                <a:cs typeface="Arial" pitchFamily="34" charset="0"/>
              </a:rPr>
              <a:t>.</a:t>
            </a:r>
          </a:p>
          <a:p>
            <a:pPr>
              <a:lnSpc>
                <a:spcPct val="170000"/>
              </a:lnSpc>
            </a:pPr>
            <a:r>
              <a:rPr lang="en-US" sz="2000" dirty="0" smtClean="0">
                <a:latin typeface="Arial" pitchFamily="34" charset="0"/>
                <a:cs typeface="Arial" pitchFamily="34" charset="0"/>
              </a:rPr>
              <a:t>Better </a:t>
            </a:r>
            <a:r>
              <a:rPr lang="en-US" sz="2000" dirty="0">
                <a:latin typeface="Arial" pitchFamily="34" charset="0"/>
                <a:cs typeface="Arial" pitchFamily="34" charset="0"/>
              </a:rPr>
              <a:t>Power Factor: Compensation techniques, particularly shunt capacitors or synchronous condensers, improve the system's overall power factor by reducing the amount of reactive power that must be supplied by the generation system</a:t>
            </a:r>
            <a:r>
              <a:rPr lang="en-US" sz="2000" dirty="0" smtClean="0">
                <a:latin typeface="Arial" pitchFamily="34" charset="0"/>
                <a:cs typeface="Arial" pitchFamily="34" charset="0"/>
              </a:rPr>
              <a:t>.</a:t>
            </a:r>
          </a:p>
          <a:p>
            <a:pPr>
              <a:lnSpc>
                <a:spcPct val="170000"/>
              </a:lnSpc>
            </a:pPr>
            <a:r>
              <a:rPr lang="en-US" sz="2000" dirty="0" smtClean="0">
                <a:latin typeface="Arial" pitchFamily="34" charset="0"/>
                <a:cs typeface="Arial" pitchFamily="34" charset="0"/>
              </a:rPr>
              <a:t>Dynamic </a:t>
            </a:r>
            <a:r>
              <a:rPr lang="en-US" sz="2000" dirty="0">
                <a:latin typeface="Arial" pitchFamily="34" charset="0"/>
                <a:cs typeface="Arial" pitchFamily="34" charset="0"/>
              </a:rPr>
              <a:t>Performance: Devices like SVCs and STATCOMs provide fast, continuous adjustments to reactive power to accommodate rapid changes in load, improving system stability and reducing voltage fluctuations.</a:t>
            </a:r>
            <a:endParaRPr lang="en-US" sz="2000"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29</a:t>
            </a:fld>
            <a:endParaRPr lang="en-US"/>
          </a:p>
        </p:txBody>
      </p:sp>
      <p:sp>
        <p:nvSpPr>
          <p:cNvPr id="6" name="Title 1"/>
          <p:cNvSpPr txBox="1">
            <a:spLocks/>
          </p:cNvSpPr>
          <p:nvPr/>
        </p:nvSpPr>
        <p:spPr>
          <a:xfrm>
            <a:off x="376086" y="150832"/>
            <a:ext cx="11236750" cy="678728"/>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a:latin typeface="Arial" pitchFamily="34" charset="0"/>
                <a:cs typeface="Arial" pitchFamily="34" charset="0"/>
              </a:rPr>
              <a:t>The operation                  </a:t>
            </a:r>
            <a:r>
              <a:rPr lang="en-US" sz="3000" b="1" dirty="0" smtClean="0">
                <a:latin typeface="Arial" pitchFamily="34" charset="0"/>
                <a:cs typeface="Arial" pitchFamily="34" charset="0"/>
              </a:rPr>
              <a: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167526721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8124" y="839971"/>
            <a:ext cx="11916667" cy="5816010"/>
          </a:xfrm>
        </p:spPr>
        <p:txBody>
          <a:bodyPr>
            <a:normAutofit/>
          </a:bodyPr>
          <a:lstStyle/>
          <a:p>
            <a:r>
              <a:rPr lang="en-US" sz="2000" b="1" dirty="0">
                <a:latin typeface="Arial" pitchFamily="34" charset="0"/>
                <a:cs typeface="Arial" pitchFamily="34" charset="0"/>
              </a:rPr>
              <a:t>Operation of Compensated Lines</a:t>
            </a:r>
            <a:r>
              <a:rPr lang="en-US" sz="2000" b="1"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Series </a:t>
            </a:r>
            <a:r>
              <a:rPr lang="en-US" sz="2000" dirty="0">
                <a:latin typeface="Arial" pitchFamily="34" charset="0"/>
                <a:cs typeface="Arial" pitchFamily="34" charset="0"/>
              </a:rPr>
              <a:t>Compensation: When series capacitors are used, they reduce the total inductive reactance of the line, which helps to increase the power transfer capacity, decrease the line's impedance, and mitigate voltage drops</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Shunt </a:t>
            </a:r>
            <a:r>
              <a:rPr lang="en-US" sz="2000" dirty="0">
                <a:latin typeface="Arial" pitchFamily="34" charset="0"/>
                <a:cs typeface="Arial" pitchFamily="34" charset="0"/>
              </a:rPr>
              <a:t>Compensation: Shunt devices like capacitors or synchronous condensers inject leading reactive power into the system to balance out inductive reactive power, reducing the strain on the system and improving voltage levels</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Enhanced </a:t>
            </a:r>
            <a:r>
              <a:rPr lang="en-US" sz="2000" dirty="0">
                <a:latin typeface="Arial" pitchFamily="34" charset="0"/>
                <a:cs typeface="Arial" pitchFamily="34" charset="0"/>
              </a:rPr>
              <a:t>System Stability: Dynamic compensation devices like STATCOM can adjust the reactive power in real-time to stabilize the system during load variations or disturbances, ensuring the voltage and power flow remain stable.</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30</a:t>
            </a:fld>
            <a:endParaRPr lang="en-US"/>
          </a:p>
        </p:txBody>
      </p:sp>
      <p:sp>
        <p:nvSpPr>
          <p:cNvPr id="6" name="Title 1"/>
          <p:cNvSpPr txBox="1">
            <a:spLocks/>
          </p:cNvSpPr>
          <p:nvPr/>
        </p:nvSpPr>
        <p:spPr>
          <a:xfrm>
            <a:off x="376086" y="150832"/>
            <a:ext cx="11236750" cy="678728"/>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a:latin typeface="Arial" pitchFamily="34" charset="0"/>
                <a:cs typeface="Arial" pitchFamily="34" charset="0"/>
              </a:rPr>
              <a:t>The operation                  </a:t>
            </a:r>
            <a:r>
              <a:rPr lang="en-US" sz="3000" b="1" dirty="0" smtClean="0">
                <a:latin typeface="Arial" pitchFamily="34" charset="0"/>
                <a:cs typeface="Arial" pitchFamily="34" charset="0"/>
              </a:rPr>
              <a: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324818723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537848" y="1425416"/>
          <a:ext cx="11075030" cy="4545330"/>
        </p:xfrm>
        <a:graphic>
          <a:graphicData uri="http://schemas.openxmlformats.org/drawingml/2006/table">
            <a:tbl>
              <a:tblPr firstRow="1" firstCol="1" bandRow="1"/>
              <a:tblGrid>
                <a:gridCol w="3692415"/>
                <a:gridCol w="3692415"/>
                <a:gridCol w="3690200"/>
              </a:tblGrid>
              <a:tr h="478155">
                <a:tc>
                  <a:txBody>
                    <a:bodyPr/>
                    <a:lstStyle/>
                    <a:p>
                      <a:pPr marL="0" marR="0">
                        <a:lnSpc>
                          <a:spcPct val="115000"/>
                        </a:lnSpc>
                        <a:spcBef>
                          <a:spcPts val="0"/>
                        </a:spcBef>
                        <a:spcAft>
                          <a:spcPts val="0"/>
                        </a:spcAft>
                      </a:pPr>
                      <a:r>
                        <a:rPr lang="en-US" sz="2000" dirty="0">
                          <a:effectLst/>
                          <a:latin typeface="Arial"/>
                          <a:ea typeface="Calibri"/>
                          <a:cs typeface="Times New Roman"/>
                        </a:rPr>
                        <a:t>Feature</a:t>
                      </a:r>
                      <a:endParaRPr lang="en-US"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a:effectLst/>
                          <a:latin typeface="Arial"/>
                          <a:ea typeface="Calibri"/>
                          <a:cs typeface="Times New Roman"/>
                        </a:rPr>
                        <a:t>Uncompensated Line</a:t>
                      </a:r>
                      <a:endParaRPr lang="en-US"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a:effectLst/>
                          <a:latin typeface="Arial"/>
                          <a:ea typeface="Calibri"/>
                          <a:cs typeface="Times New Roman"/>
                        </a:rPr>
                        <a:t>Compensated Line</a:t>
                      </a:r>
                      <a:endParaRPr lang="en-US"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6280">
                <a:tc>
                  <a:txBody>
                    <a:bodyPr/>
                    <a:lstStyle/>
                    <a:p>
                      <a:pPr marL="0" marR="0">
                        <a:lnSpc>
                          <a:spcPct val="115000"/>
                        </a:lnSpc>
                        <a:spcBef>
                          <a:spcPts val="0"/>
                        </a:spcBef>
                        <a:spcAft>
                          <a:spcPts val="0"/>
                        </a:spcAft>
                      </a:pPr>
                      <a:r>
                        <a:rPr lang="en-US" sz="2000">
                          <a:effectLst/>
                          <a:latin typeface="Arial"/>
                          <a:ea typeface="Calibri"/>
                          <a:cs typeface="Times New Roman"/>
                        </a:rPr>
                        <a:t>Voltage Regulation</a:t>
                      </a:r>
                      <a:endParaRPr lang="en-US"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a:effectLst/>
                          <a:latin typeface="Arial"/>
                          <a:ea typeface="Calibri"/>
                          <a:cs typeface="Times New Roman"/>
                        </a:rPr>
                        <a:t>Poor voltage regulation; voltage drops</a:t>
                      </a:r>
                      <a:endParaRPr lang="en-US"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a:effectLst/>
                          <a:latin typeface="Arial"/>
                          <a:ea typeface="Calibri"/>
                          <a:cs typeface="Times New Roman"/>
                        </a:rPr>
                        <a:t>Better voltage regulation; more stable voltage</a:t>
                      </a:r>
                      <a:endParaRPr lang="en-US"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55675">
                <a:tc>
                  <a:txBody>
                    <a:bodyPr/>
                    <a:lstStyle/>
                    <a:p>
                      <a:pPr marL="0" marR="0">
                        <a:lnSpc>
                          <a:spcPct val="115000"/>
                        </a:lnSpc>
                        <a:spcBef>
                          <a:spcPts val="0"/>
                        </a:spcBef>
                        <a:spcAft>
                          <a:spcPts val="0"/>
                        </a:spcAft>
                      </a:pPr>
                      <a:r>
                        <a:rPr lang="en-US" sz="2000">
                          <a:effectLst/>
                          <a:latin typeface="Arial"/>
                          <a:ea typeface="Calibri"/>
                          <a:cs typeface="Times New Roman"/>
                        </a:rPr>
                        <a:t>Power Factor</a:t>
                      </a:r>
                      <a:endParaRPr lang="en-US"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a:effectLst/>
                          <a:latin typeface="Arial"/>
                          <a:ea typeface="Calibri"/>
                          <a:cs typeface="Times New Roman"/>
                        </a:rPr>
                        <a:t>Poor power factor (lagging due to inductance)</a:t>
                      </a:r>
                      <a:endParaRPr lang="en-US"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a:effectLst/>
                          <a:latin typeface="Arial"/>
                          <a:ea typeface="Calibri"/>
                          <a:cs typeface="Times New Roman"/>
                        </a:rPr>
                        <a:t>Improved power factor (reduced reactive power demand)</a:t>
                      </a:r>
                      <a:endParaRPr lang="en-US"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55675">
                <a:tc>
                  <a:txBody>
                    <a:bodyPr/>
                    <a:lstStyle/>
                    <a:p>
                      <a:pPr marL="0" marR="0">
                        <a:lnSpc>
                          <a:spcPct val="115000"/>
                        </a:lnSpc>
                        <a:spcBef>
                          <a:spcPts val="0"/>
                        </a:spcBef>
                        <a:spcAft>
                          <a:spcPts val="0"/>
                        </a:spcAft>
                      </a:pPr>
                      <a:r>
                        <a:rPr lang="en-US" sz="2000">
                          <a:effectLst/>
                          <a:latin typeface="Arial"/>
                          <a:ea typeface="Calibri"/>
                          <a:cs typeface="Times New Roman"/>
                        </a:rPr>
                        <a:t>Line Losses</a:t>
                      </a:r>
                      <a:endParaRPr lang="en-US"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a:effectLst/>
                          <a:latin typeface="Arial"/>
                          <a:ea typeface="Calibri"/>
                          <a:cs typeface="Times New Roman"/>
                        </a:rPr>
                        <a:t>Higher active and reactive power losses</a:t>
                      </a:r>
                      <a:endParaRPr lang="en-US"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a:effectLst/>
                          <a:latin typeface="Arial"/>
                          <a:ea typeface="Calibri"/>
                          <a:cs typeface="Times New Roman"/>
                        </a:rPr>
                        <a:t>Reduced losses, especially reactive power losses</a:t>
                      </a:r>
                      <a:endParaRPr lang="en-US"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39545">
                <a:tc>
                  <a:txBody>
                    <a:bodyPr/>
                    <a:lstStyle/>
                    <a:p>
                      <a:pPr marL="0" marR="0">
                        <a:lnSpc>
                          <a:spcPct val="115000"/>
                        </a:lnSpc>
                        <a:spcBef>
                          <a:spcPts val="0"/>
                        </a:spcBef>
                        <a:spcAft>
                          <a:spcPts val="0"/>
                        </a:spcAft>
                      </a:pPr>
                      <a:r>
                        <a:rPr lang="en-US" sz="2000">
                          <a:effectLst/>
                          <a:latin typeface="Arial"/>
                          <a:ea typeface="Calibri"/>
                          <a:cs typeface="Times New Roman"/>
                        </a:rPr>
                        <a:t>Transmission Capacity</a:t>
                      </a:r>
                      <a:endParaRPr lang="en-US"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a:effectLst/>
                          <a:latin typeface="Arial"/>
                          <a:ea typeface="Calibri"/>
                          <a:cs typeface="Times New Roman"/>
                        </a:rPr>
                        <a:t>Limited, due to high reactance and voltage drops</a:t>
                      </a:r>
                      <a:endParaRPr lang="en-US"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dirty="0">
                          <a:effectLst/>
                          <a:latin typeface="Arial"/>
                          <a:ea typeface="Calibri"/>
                          <a:cs typeface="Times New Roman"/>
                        </a:rPr>
                        <a:t>Increased capacity, as series compensation reduces reactance</a:t>
                      </a:r>
                      <a:endParaRPr lang="en-US"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31</a:t>
            </a:fld>
            <a:endParaRPr lang="en-US"/>
          </a:p>
        </p:txBody>
      </p:sp>
      <p:sp>
        <p:nvSpPr>
          <p:cNvPr id="3" name="Rectangle 2"/>
          <p:cNvSpPr/>
          <p:nvPr/>
        </p:nvSpPr>
        <p:spPr>
          <a:xfrm>
            <a:off x="659219" y="978195"/>
            <a:ext cx="10473069" cy="400110"/>
          </a:xfrm>
          <a:prstGeom prst="rect">
            <a:avLst/>
          </a:prstGeom>
        </p:spPr>
        <p:txBody>
          <a:bodyPr wrap="square">
            <a:spAutoFit/>
          </a:bodyPr>
          <a:lstStyle/>
          <a:p>
            <a:pPr algn="ctr"/>
            <a:r>
              <a:rPr lang="en-US" sz="2000" dirty="0" smtClean="0">
                <a:latin typeface="Arial" pitchFamily="34" charset="0"/>
                <a:cs typeface="Arial" pitchFamily="34" charset="0"/>
              </a:rPr>
              <a:t>Table 1:Comparison</a:t>
            </a:r>
            <a:r>
              <a:rPr lang="en-US" sz="2000" dirty="0">
                <a:latin typeface="Arial" pitchFamily="34" charset="0"/>
                <a:cs typeface="Arial" pitchFamily="34" charset="0"/>
              </a:rPr>
              <a:t>: Uncompensated vs. Compensated Transmission </a:t>
            </a:r>
            <a:r>
              <a:rPr lang="en-US" sz="2000" dirty="0" smtClean="0">
                <a:latin typeface="Arial" pitchFamily="34" charset="0"/>
                <a:cs typeface="Arial" pitchFamily="34" charset="0"/>
              </a:rPr>
              <a:t>Lines[5]. </a:t>
            </a:r>
            <a:endParaRPr lang="en-US" sz="2000" dirty="0"/>
          </a:p>
        </p:txBody>
      </p:sp>
      <p:sp>
        <p:nvSpPr>
          <p:cNvPr id="7" name="Title 1"/>
          <p:cNvSpPr txBox="1">
            <a:spLocks/>
          </p:cNvSpPr>
          <p:nvPr/>
        </p:nvSpPr>
        <p:spPr>
          <a:xfrm>
            <a:off x="376086" y="150832"/>
            <a:ext cx="11236750" cy="678728"/>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a:latin typeface="Arial" pitchFamily="34" charset="0"/>
                <a:cs typeface="Arial" pitchFamily="34" charset="0"/>
              </a:rPr>
              <a:t>The operation                  </a:t>
            </a:r>
            <a:r>
              <a:rPr lang="en-US" sz="3000" b="1" dirty="0" smtClean="0">
                <a:latin typeface="Arial" pitchFamily="34" charset="0"/>
                <a:cs typeface="Arial" pitchFamily="34" charset="0"/>
              </a:rPr>
              <a: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243772081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5671" y="895546"/>
            <a:ext cx="11858920" cy="5806911"/>
          </a:xfrm>
        </p:spPr>
        <p:txBody>
          <a:bodyPr/>
          <a:lstStyle/>
          <a:p>
            <a:pPr marL="0" indent="0">
              <a:buNone/>
            </a:pPr>
            <a:endParaRPr lang="en-US" dirty="0"/>
          </a:p>
          <a:p>
            <a:pPr marL="0" indent="0">
              <a:buNone/>
            </a:pPr>
            <a:endParaRPr lang="en-US" dirty="0" smtClean="0"/>
          </a:p>
          <a:p>
            <a:pPr marL="0" indent="0">
              <a:buNone/>
            </a:pPr>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32</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2" name="Table 1"/>
          <p:cNvGraphicFramePr>
            <a:graphicFrameLocks noGrp="1"/>
          </p:cNvGraphicFramePr>
          <p:nvPr>
            <p:extLst>
              <p:ext uri="{D42A27DB-BD31-4B8C-83A1-F6EECF244321}">
                <p14:modId xmlns:p14="http://schemas.microsoft.com/office/powerpoint/2010/main" val="3343581767"/>
              </p:ext>
            </p:extLst>
          </p:nvPr>
        </p:nvGraphicFramePr>
        <p:xfrm>
          <a:off x="606057" y="914398"/>
          <a:ext cx="11006778" cy="4614532"/>
        </p:xfrm>
        <a:graphic>
          <a:graphicData uri="http://schemas.openxmlformats.org/drawingml/2006/table">
            <a:tbl>
              <a:tblPr firstRow="1" firstCol="1" bandRow="1"/>
              <a:tblGrid>
                <a:gridCol w="3669660"/>
                <a:gridCol w="3669660"/>
                <a:gridCol w="3667458"/>
              </a:tblGrid>
              <a:tr h="551733">
                <a:tc>
                  <a:txBody>
                    <a:bodyPr/>
                    <a:lstStyle/>
                    <a:p>
                      <a:pPr marL="0" marR="0">
                        <a:lnSpc>
                          <a:spcPct val="115000"/>
                        </a:lnSpc>
                        <a:spcBef>
                          <a:spcPts val="0"/>
                        </a:spcBef>
                        <a:spcAft>
                          <a:spcPts val="0"/>
                        </a:spcAft>
                      </a:pPr>
                      <a:r>
                        <a:rPr lang="en-US" sz="2000" dirty="0">
                          <a:effectLst/>
                          <a:latin typeface="Arial"/>
                          <a:ea typeface="Calibri"/>
                          <a:cs typeface="Times New Roman"/>
                        </a:rPr>
                        <a:t>Feature</a:t>
                      </a:r>
                      <a:endParaRPr lang="en-US" sz="1050" dirty="0">
                        <a:effectLst/>
                        <a:latin typeface="Calibri"/>
                        <a:ea typeface="Calibri"/>
                        <a:cs typeface="Times New Roman"/>
                      </a:endParaRPr>
                    </a:p>
                  </a:txBody>
                  <a:tcPr marL="65116" marR="651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a:effectLst/>
                          <a:latin typeface="Arial"/>
                          <a:ea typeface="Calibri"/>
                          <a:cs typeface="Times New Roman"/>
                        </a:rPr>
                        <a:t>Uncompensated Line</a:t>
                      </a:r>
                      <a:endParaRPr lang="en-US" sz="1050">
                        <a:effectLst/>
                        <a:latin typeface="Calibri"/>
                        <a:ea typeface="Calibri"/>
                        <a:cs typeface="Times New Roman"/>
                      </a:endParaRPr>
                    </a:p>
                  </a:txBody>
                  <a:tcPr marL="65116" marR="651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a:effectLst/>
                          <a:latin typeface="Arial"/>
                          <a:ea typeface="Calibri"/>
                          <a:cs typeface="Times New Roman"/>
                        </a:rPr>
                        <a:t>Compensated Line</a:t>
                      </a:r>
                      <a:endParaRPr lang="en-US" sz="1050">
                        <a:effectLst/>
                        <a:latin typeface="Calibri"/>
                        <a:ea typeface="Calibri"/>
                        <a:cs typeface="Times New Roman"/>
                      </a:endParaRPr>
                    </a:p>
                  </a:txBody>
                  <a:tcPr marL="65116" marR="651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26501">
                <a:tc>
                  <a:txBody>
                    <a:bodyPr/>
                    <a:lstStyle/>
                    <a:p>
                      <a:pPr marL="0" marR="0">
                        <a:lnSpc>
                          <a:spcPct val="115000"/>
                        </a:lnSpc>
                        <a:spcBef>
                          <a:spcPts val="0"/>
                        </a:spcBef>
                        <a:spcAft>
                          <a:spcPts val="0"/>
                        </a:spcAft>
                      </a:pPr>
                      <a:r>
                        <a:rPr lang="en-US" sz="2000" dirty="0">
                          <a:effectLst/>
                          <a:latin typeface="Arial"/>
                          <a:ea typeface="Calibri"/>
                          <a:cs typeface="Times New Roman"/>
                        </a:rPr>
                        <a:t>System Stability</a:t>
                      </a:r>
                      <a:endParaRPr lang="en-US" sz="1050" dirty="0">
                        <a:effectLst/>
                        <a:latin typeface="Calibri"/>
                        <a:ea typeface="Calibri"/>
                        <a:cs typeface="Times New Roman"/>
                      </a:endParaRPr>
                    </a:p>
                  </a:txBody>
                  <a:tcPr marL="65116" marR="651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a:effectLst/>
                          <a:latin typeface="Arial"/>
                          <a:ea typeface="Calibri"/>
                          <a:cs typeface="Times New Roman"/>
                        </a:rPr>
                        <a:t>Prone to voltage instability and reactive power issues</a:t>
                      </a:r>
                      <a:endParaRPr lang="en-US" sz="1050">
                        <a:effectLst/>
                        <a:latin typeface="Calibri"/>
                        <a:ea typeface="Calibri"/>
                        <a:cs typeface="Times New Roman"/>
                      </a:endParaRPr>
                    </a:p>
                  </a:txBody>
                  <a:tcPr marL="65116" marR="651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dirty="0">
                          <a:effectLst/>
                          <a:latin typeface="Arial"/>
                          <a:ea typeface="Calibri"/>
                          <a:cs typeface="Times New Roman"/>
                        </a:rPr>
                        <a:t>Improved system stability and voltage control</a:t>
                      </a:r>
                      <a:endParaRPr lang="en-US" sz="1050" dirty="0">
                        <a:effectLst/>
                        <a:latin typeface="Calibri"/>
                        <a:ea typeface="Calibri"/>
                        <a:cs typeface="Times New Roman"/>
                      </a:endParaRPr>
                    </a:p>
                  </a:txBody>
                  <a:tcPr marL="65116" marR="651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02734">
                <a:tc>
                  <a:txBody>
                    <a:bodyPr/>
                    <a:lstStyle/>
                    <a:p>
                      <a:pPr marL="0" marR="0">
                        <a:lnSpc>
                          <a:spcPct val="115000"/>
                        </a:lnSpc>
                        <a:spcBef>
                          <a:spcPts val="0"/>
                        </a:spcBef>
                        <a:spcAft>
                          <a:spcPts val="0"/>
                        </a:spcAft>
                      </a:pPr>
                      <a:r>
                        <a:rPr lang="en-US" sz="2000">
                          <a:effectLst/>
                          <a:latin typeface="Arial"/>
                          <a:ea typeface="Calibri"/>
                          <a:cs typeface="Times New Roman"/>
                        </a:rPr>
                        <a:t>Dynamic Response</a:t>
                      </a:r>
                      <a:endParaRPr lang="en-US" sz="1050">
                        <a:effectLst/>
                        <a:latin typeface="Calibri"/>
                        <a:ea typeface="Calibri"/>
                        <a:cs typeface="Times New Roman"/>
                      </a:endParaRPr>
                    </a:p>
                  </a:txBody>
                  <a:tcPr marL="65116" marR="651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a:effectLst/>
                          <a:latin typeface="Arial"/>
                          <a:ea typeface="Calibri"/>
                          <a:cs typeface="Times New Roman"/>
                        </a:rPr>
                        <a:t>Slow response to load changes</a:t>
                      </a:r>
                      <a:endParaRPr lang="en-US" sz="1050">
                        <a:effectLst/>
                        <a:latin typeface="Calibri"/>
                        <a:ea typeface="Calibri"/>
                        <a:cs typeface="Times New Roman"/>
                      </a:endParaRPr>
                    </a:p>
                  </a:txBody>
                  <a:tcPr marL="65116" marR="651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a:effectLst/>
                          <a:latin typeface="Arial"/>
                          <a:ea typeface="Calibri"/>
                          <a:cs typeface="Times New Roman"/>
                        </a:rPr>
                        <a:t>Fast dynamic response with devices like SVC, STATCOM</a:t>
                      </a:r>
                      <a:endParaRPr lang="en-US" sz="1050">
                        <a:effectLst/>
                        <a:latin typeface="Calibri"/>
                        <a:ea typeface="Calibri"/>
                        <a:cs typeface="Times New Roman"/>
                      </a:endParaRPr>
                    </a:p>
                  </a:txBody>
                  <a:tcPr marL="65116" marR="651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02734">
                <a:tc>
                  <a:txBody>
                    <a:bodyPr/>
                    <a:lstStyle/>
                    <a:p>
                      <a:pPr marL="0" marR="0">
                        <a:lnSpc>
                          <a:spcPct val="115000"/>
                        </a:lnSpc>
                        <a:spcBef>
                          <a:spcPts val="0"/>
                        </a:spcBef>
                        <a:spcAft>
                          <a:spcPts val="0"/>
                        </a:spcAft>
                      </a:pPr>
                      <a:r>
                        <a:rPr lang="en-US" sz="2000">
                          <a:effectLst/>
                          <a:latin typeface="Arial"/>
                          <a:ea typeface="Calibri"/>
                          <a:cs typeface="Times New Roman"/>
                        </a:rPr>
                        <a:t>Compensation Devices</a:t>
                      </a:r>
                      <a:endParaRPr lang="en-US" sz="1050">
                        <a:effectLst/>
                        <a:latin typeface="Calibri"/>
                        <a:ea typeface="Calibri"/>
                        <a:cs typeface="Times New Roman"/>
                      </a:endParaRPr>
                    </a:p>
                  </a:txBody>
                  <a:tcPr marL="65116" marR="651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a:effectLst/>
                          <a:latin typeface="Arial"/>
                          <a:ea typeface="Calibri"/>
                          <a:cs typeface="Times New Roman"/>
                        </a:rPr>
                        <a:t>None (except for natural line impedance)</a:t>
                      </a:r>
                      <a:endParaRPr lang="en-US" sz="1050">
                        <a:effectLst/>
                        <a:latin typeface="Calibri"/>
                        <a:ea typeface="Calibri"/>
                        <a:cs typeface="Times New Roman"/>
                      </a:endParaRPr>
                    </a:p>
                  </a:txBody>
                  <a:tcPr marL="65116" marR="651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a:effectLst/>
                          <a:latin typeface="Arial"/>
                          <a:ea typeface="Calibri"/>
                          <a:cs typeface="Times New Roman"/>
                        </a:rPr>
                        <a:t>Series capacitors, shunt capacitors, SVC, STATCOM, FACTS</a:t>
                      </a:r>
                      <a:endParaRPr lang="en-US" sz="1050">
                        <a:effectLst/>
                        <a:latin typeface="Calibri"/>
                        <a:ea typeface="Calibri"/>
                        <a:cs typeface="Times New Roman"/>
                      </a:endParaRPr>
                    </a:p>
                  </a:txBody>
                  <a:tcPr marL="65116" marR="651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30830">
                <a:tc>
                  <a:txBody>
                    <a:bodyPr/>
                    <a:lstStyle/>
                    <a:p>
                      <a:pPr marL="0" marR="0">
                        <a:lnSpc>
                          <a:spcPct val="115000"/>
                        </a:lnSpc>
                        <a:spcBef>
                          <a:spcPts val="0"/>
                        </a:spcBef>
                        <a:spcAft>
                          <a:spcPts val="0"/>
                        </a:spcAft>
                      </a:pPr>
                      <a:r>
                        <a:rPr lang="en-US" sz="2000">
                          <a:effectLst/>
                          <a:latin typeface="Arial"/>
                          <a:ea typeface="Calibri"/>
                          <a:cs typeface="Times New Roman"/>
                        </a:rPr>
                        <a:t>Efficiency</a:t>
                      </a:r>
                      <a:endParaRPr lang="en-US" sz="1050">
                        <a:effectLst/>
                        <a:latin typeface="Calibri"/>
                        <a:ea typeface="Calibri"/>
                        <a:cs typeface="Times New Roman"/>
                      </a:endParaRPr>
                    </a:p>
                  </a:txBody>
                  <a:tcPr marL="65116" marR="651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a:effectLst/>
                          <a:latin typeface="Arial"/>
                          <a:ea typeface="Calibri"/>
                          <a:cs typeface="Times New Roman"/>
                        </a:rPr>
                        <a:t>Less efficient, especially over long distances</a:t>
                      </a:r>
                      <a:endParaRPr lang="en-US" sz="1050">
                        <a:effectLst/>
                        <a:latin typeface="Calibri"/>
                        <a:ea typeface="Calibri"/>
                        <a:cs typeface="Times New Roman"/>
                      </a:endParaRPr>
                    </a:p>
                  </a:txBody>
                  <a:tcPr marL="65116" marR="651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2000" dirty="0">
                          <a:effectLst/>
                          <a:latin typeface="Arial"/>
                          <a:ea typeface="Calibri"/>
                          <a:cs typeface="Times New Roman"/>
                        </a:rPr>
                        <a:t>More efficient due to improved voltage and power factor</a:t>
                      </a:r>
                      <a:endParaRPr lang="en-US" sz="1050" dirty="0">
                        <a:effectLst/>
                        <a:latin typeface="Calibri"/>
                        <a:ea typeface="Calibri"/>
                        <a:cs typeface="Times New Roman"/>
                      </a:endParaRPr>
                    </a:p>
                  </a:txBody>
                  <a:tcPr marL="65116" marR="6511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0" name="Title 1"/>
          <p:cNvSpPr txBox="1">
            <a:spLocks/>
          </p:cNvSpPr>
          <p:nvPr/>
        </p:nvSpPr>
        <p:spPr>
          <a:xfrm>
            <a:off x="376086" y="150832"/>
            <a:ext cx="11236750" cy="678728"/>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sz="3000" b="1" dirty="0">
                <a:latin typeface="Arial" pitchFamily="34" charset="0"/>
                <a:cs typeface="Arial" pitchFamily="34" charset="0"/>
              </a:rPr>
              <a:t>The operation                  </a:t>
            </a:r>
            <a:r>
              <a:rPr lang="en-US" sz="3000" b="1" dirty="0" smtClean="0">
                <a:latin typeface="Arial" pitchFamily="34" charset="0"/>
                <a:cs typeface="Arial" pitchFamily="34" charset="0"/>
              </a:rPr>
              <a:t>                                           Cont.…</a:t>
            </a:r>
            <a:endParaRPr lang="en-US" sz="3000" b="1" dirty="0">
              <a:latin typeface="Arial" pitchFamily="34" charset="0"/>
              <a:cs typeface="Arial" pitchFamily="34" charset="0"/>
            </a:endParaRPr>
          </a:p>
        </p:txBody>
      </p:sp>
    </p:spTree>
    <p:extLst>
      <p:ext uri="{BB962C8B-B14F-4D97-AF65-F5344CB8AC3E}">
        <p14:creationId xmlns:p14="http://schemas.microsoft.com/office/powerpoint/2010/main" val="404471037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736878"/>
            <a:ext cx="12108581" cy="5991181"/>
          </a:xfrm>
        </p:spPr>
        <p:txBody>
          <a:bodyPr>
            <a:normAutofit/>
          </a:bodyPr>
          <a:lstStyle/>
          <a:p>
            <a:pPr algn="just">
              <a:lnSpc>
                <a:spcPct val="200000"/>
              </a:lnSpc>
            </a:pPr>
            <a:r>
              <a:rPr lang="en-US" sz="2000" dirty="0">
                <a:latin typeface="Arial" pitchFamily="34" charset="0"/>
                <a:cs typeface="Arial" pitchFamily="34" charset="0"/>
              </a:rPr>
              <a:t>The ability of a power </a:t>
            </a:r>
            <a:r>
              <a:rPr lang="en-US" sz="2000" dirty="0" smtClean="0">
                <a:latin typeface="Arial" pitchFamily="34" charset="0"/>
                <a:cs typeface="Arial" pitchFamily="34" charset="0"/>
              </a:rPr>
              <a:t>system to sustain constant voltages </a:t>
            </a:r>
            <a:r>
              <a:rPr lang="en-US" sz="2000" dirty="0">
                <a:latin typeface="Arial" pitchFamily="34" charset="0"/>
                <a:cs typeface="Arial" pitchFamily="34" charset="0"/>
              </a:rPr>
              <a:t>at each bus in the system both during regular operation and following </a:t>
            </a:r>
            <a:r>
              <a:rPr lang="en-US" sz="2000" dirty="0" smtClean="0">
                <a:latin typeface="Arial" pitchFamily="34" charset="0"/>
                <a:cs typeface="Arial" pitchFamily="34" charset="0"/>
              </a:rPr>
              <a:t>disturbance is </a:t>
            </a:r>
            <a:r>
              <a:rPr lang="en-US" sz="2000" dirty="0">
                <a:latin typeface="Arial" pitchFamily="34" charset="0"/>
                <a:cs typeface="Arial" pitchFamily="34" charset="0"/>
              </a:rPr>
              <a:t>known as </a:t>
            </a:r>
            <a:r>
              <a:rPr lang="en-US" sz="2000" b="1" dirty="0" smtClean="0">
                <a:latin typeface="Arial" pitchFamily="34" charset="0"/>
                <a:cs typeface="Arial" pitchFamily="34" charset="0"/>
              </a:rPr>
              <a:t>voltage </a:t>
            </a:r>
            <a:r>
              <a:rPr lang="en-US" sz="2000" b="1" dirty="0">
                <a:latin typeface="Arial" pitchFamily="34" charset="0"/>
                <a:cs typeface="Arial" pitchFamily="34" charset="0"/>
              </a:rPr>
              <a:t>stability</a:t>
            </a:r>
            <a:r>
              <a:rPr lang="en-US" sz="2000" dirty="0">
                <a:latin typeface="Arial" pitchFamily="34" charset="0"/>
                <a:cs typeface="Arial" pitchFamily="34" charset="0"/>
              </a:rPr>
              <a:t>. </a:t>
            </a:r>
          </a:p>
          <a:p>
            <a:pPr algn="just">
              <a:lnSpc>
                <a:spcPct val="200000"/>
              </a:lnSpc>
            </a:pPr>
            <a:r>
              <a:rPr lang="en-US" sz="2000" dirty="0">
                <a:latin typeface="Arial" pitchFamily="34" charset="0"/>
                <a:cs typeface="Arial" pitchFamily="34" charset="0"/>
              </a:rPr>
              <a:t>The ability of the system to withstand voltage collapse, or significant voltage variations, and sustain appropriate voltage levels throughout the grid is known as voltage stability.</a:t>
            </a:r>
          </a:p>
          <a:p>
            <a:pPr algn="just">
              <a:lnSpc>
                <a:spcPct val="200000"/>
              </a:lnSpc>
            </a:pPr>
            <a:r>
              <a:rPr lang="en-US" sz="2000" dirty="0">
                <a:latin typeface="Arial" pitchFamily="34" charset="0"/>
                <a:cs typeface="Arial" pitchFamily="34" charset="0"/>
              </a:rPr>
              <a:t>Significant operational issues like voltage collapses, blackouts, and damage to electrical equipment can result from voltage instability.</a:t>
            </a:r>
          </a:p>
          <a:p>
            <a:pPr algn="just">
              <a:lnSpc>
                <a:spcPct val="200000"/>
              </a:lnSpc>
            </a:pPr>
            <a:r>
              <a:rPr lang="en-US" sz="2000" dirty="0">
                <a:latin typeface="Arial" pitchFamily="34" charset="0"/>
                <a:cs typeface="Arial" pitchFamily="34" charset="0"/>
              </a:rPr>
              <a:t> Power engineers can maintain a stable power supply by using voltage stability analysis to identify the boundaries of voltage stability and implement </a:t>
            </a:r>
            <a:r>
              <a:rPr lang="en-US" sz="2000" dirty="0" smtClean="0">
                <a:latin typeface="Arial" pitchFamily="34" charset="0"/>
                <a:cs typeface="Arial" pitchFamily="34" charset="0"/>
              </a:rPr>
              <a:t>remedial solutions</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33</a:t>
            </a:fld>
            <a:endParaRPr lang="en-US"/>
          </a:p>
        </p:txBody>
      </p:sp>
      <p:sp>
        <p:nvSpPr>
          <p:cNvPr id="6" name="Rectangle 5"/>
          <p:cNvSpPr/>
          <p:nvPr/>
        </p:nvSpPr>
        <p:spPr>
          <a:xfrm>
            <a:off x="452388" y="182880"/>
            <a:ext cx="10884676" cy="553998"/>
          </a:xfrm>
          <a:prstGeom prst="rect">
            <a:avLst/>
          </a:prstGeom>
        </p:spPr>
        <p:txBody>
          <a:bodyPr wrap="square">
            <a:spAutoFit/>
          </a:bodyPr>
          <a:lstStyle/>
          <a:p>
            <a:endParaRPr lang="en-US" sz="3000" dirty="0"/>
          </a:p>
        </p:txBody>
      </p:sp>
      <p:sp>
        <p:nvSpPr>
          <p:cNvPr id="7"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8"/>
          <p:cNvSpPr/>
          <p:nvPr/>
        </p:nvSpPr>
        <p:spPr>
          <a:xfrm>
            <a:off x="733647" y="182880"/>
            <a:ext cx="10174740" cy="553998"/>
          </a:xfrm>
          <a:prstGeom prst="rect">
            <a:avLst/>
          </a:prstGeom>
        </p:spPr>
        <p:txBody>
          <a:bodyPr wrap="square">
            <a:spAutoFit/>
          </a:bodyPr>
          <a:lstStyle/>
          <a:p>
            <a:pPr algn="ctr"/>
            <a:r>
              <a:rPr lang="en-US" sz="3000" b="1" dirty="0" smtClean="0">
                <a:latin typeface="Arial" pitchFamily="34" charset="0"/>
                <a:cs typeface="Arial" pitchFamily="34" charset="0"/>
              </a:rPr>
              <a:t>5. Voltage </a:t>
            </a:r>
            <a:r>
              <a:rPr lang="en-US" sz="3000" b="1" dirty="0">
                <a:latin typeface="Arial" pitchFamily="34" charset="0"/>
                <a:cs typeface="Arial" pitchFamily="34" charset="0"/>
              </a:rPr>
              <a:t>Stability Analysis in Power </a:t>
            </a:r>
            <a:r>
              <a:rPr lang="en-US" sz="3000" b="1" dirty="0" smtClean="0">
                <a:latin typeface="Arial" pitchFamily="34" charset="0"/>
                <a:cs typeface="Arial" pitchFamily="34" charset="0"/>
              </a:rPr>
              <a:t>Systems </a:t>
            </a:r>
            <a:endParaRPr lang="en-US" sz="3000" b="1" dirty="0"/>
          </a:p>
        </p:txBody>
      </p:sp>
    </p:spTree>
    <p:extLst>
      <p:ext uri="{BB962C8B-B14F-4D97-AF65-F5344CB8AC3E}">
        <p14:creationId xmlns:p14="http://schemas.microsoft.com/office/powerpoint/2010/main" val="350278695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2651" y="1222744"/>
            <a:ext cx="11568223" cy="5433237"/>
          </a:xfrm>
        </p:spPr>
        <p:txBody>
          <a:bodyPr>
            <a:normAutofit/>
          </a:bodyPr>
          <a:lstStyle/>
          <a:p>
            <a:pPr marL="0" indent="0">
              <a:buNone/>
            </a:pPr>
            <a:r>
              <a:rPr lang="en-US" sz="2000" b="1" dirty="0" smtClean="0">
                <a:latin typeface="Arial" pitchFamily="34" charset="0"/>
                <a:cs typeface="Arial" pitchFamily="34" charset="0"/>
              </a:rPr>
              <a:t>Steps needed in Voltage stability analysis(steady state) are :</a:t>
            </a:r>
          </a:p>
          <a:p>
            <a:pPr>
              <a:lnSpc>
                <a:spcPct val="200000"/>
              </a:lnSpc>
            </a:pPr>
            <a:r>
              <a:rPr lang="en-US" sz="2000" dirty="0" smtClean="0">
                <a:latin typeface="Arial" pitchFamily="34" charset="0"/>
                <a:cs typeface="Arial" pitchFamily="34" charset="0"/>
              </a:rPr>
              <a:t>Collect the necessary data of the network(generation, line, load, bus and other data)</a:t>
            </a:r>
          </a:p>
          <a:p>
            <a:pPr>
              <a:lnSpc>
                <a:spcPct val="200000"/>
              </a:lnSpc>
            </a:pPr>
            <a:r>
              <a:rPr lang="en-US" sz="2000" dirty="0" smtClean="0">
                <a:latin typeface="Arial" pitchFamily="34" charset="0"/>
                <a:cs typeface="Arial" pitchFamily="34" charset="0"/>
              </a:rPr>
              <a:t>Model the network for steady state case , without any contingency </a:t>
            </a:r>
          </a:p>
          <a:p>
            <a:pPr>
              <a:lnSpc>
                <a:spcPct val="200000"/>
              </a:lnSpc>
            </a:pPr>
            <a:r>
              <a:rPr lang="en-US" sz="2000" dirty="0" smtClean="0">
                <a:latin typeface="Arial" pitchFamily="34" charset="0"/>
                <a:cs typeface="Arial" pitchFamily="34" charset="0"/>
              </a:rPr>
              <a:t>Observe the network performances (bus voltage, line flow , load power, and bus voltage angles)</a:t>
            </a:r>
          </a:p>
          <a:p>
            <a:pPr>
              <a:lnSpc>
                <a:spcPct val="200000"/>
              </a:lnSpc>
            </a:pPr>
            <a:r>
              <a:rPr lang="en-US" sz="2000" dirty="0" smtClean="0">
                <a:latin typeface="Arial" pitchFamily="34" charset="0"/>
                <a:cs typeface="Arial" pitchFamily="34" charset="0"/>
              </a:rPr>
              <a:t>Compare the results with acceptable standards </a:t>
            </a:r>
          </a:p>
          <a:p>
            <a:pPr>
              <a:lnSpc>
                <a:spcPct val="200000"/>
              </a:lnSpc>
            </a:pPr>
            <a:r>
              <a:rPr lang="en-US" sz="2000" dirty="0" smtClean="0">
                <a:latin typeface="Arial" pitchFamily="34" charset="0"/>
                <a:cs typeface="Arial" pitchFamily="34" charset="0"/>
              </a:rPr>
              <a:t>Design the voltage stability improvement mechanisms if the network voltage stability is violated </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34</a:t>
            </a:fld>
            <a:endParaRPr lang="en-US"/>
          </a:p>
        </p:txBody>
      </p:sp>
      <p:sp>
        <p:nvSpPr>
          <p:cNvPr id="6" name="Rectangle 5"/>
          <p:cNvSpPr/>
          <p:nvPr/>
        </p:nvSpPr>
        <p:spPr>
          <a:xfrm>
            <a:off x="106326" y="182882"/>
            <a:ext cx="11727711" cy="553998"/>
          </a:xfrm>
          <a:prstGeom prst="rect">
            <a:avLst/>
          </a:prstGeom>
        </p:spPr>
        <p:txBody>
          <a:bodyPr wrap="square">
            <a:spAutoFit/>
          </a:bodyPr>
          <a:lstStyle/>
          <a:p>
            <a:pPr algn="ctr"/>
            <a:r>
              <a:rPr lang="en-US" sz="3000" b="1" dirty="0" smtClean="0">
                <a:latin typeface="Arial" pitchFamily="34" charset="0"/>
                <a:cs typeface="Arial" pitchFamily="34" charset="0"/>
              </a:rPr>
              <a:t>Voltage </a:t>
            </a:r>
            <a:r>
              <a:rPr lang="en-US" sz="3000" b="1" dirty="0">
                <a:latin typeface="Arial" pitchFamily="34" charset="0"/>
                <a:cs typeface="Arial" pitchFamily="34" charset="0"/>
              </a:rPr>
              <a:t>Stability Analysis in Power </a:t>
            </a:r>
            <a:r>
              <a:rPr lang="en-US" sz="3000" b="1" dirty="0" smtClean="0">
                <a:latin typeface="Arial" pitchFamily="34" charset="0"/>
                <a:cs typeface="Arial" pitchFamily="34" charset="0"/>
              </a:rPr>
              <a:t>Systems</a:t>
            </a:r>
            <a:r>
              <a:rPr lang="en-US" sz="3000" b="1" dirty="0">
                <a:latin typeface="Arial" pitchFamily="34" charset="0"/>
                <a:cs typeface="Arial" pitchFamily="34" charset="0"/>
              </a:rPr>
              <a:t> </a:t>
            </a:r>
            <a:r>
              <a:rPr lang="en-US" sz="3000" b="1" dirty="0" smtClean="0">
                <a:latin typeface="Arial" pitchFamily="34" charset="0"/>
                <a:cs typeface="Arial" pitchFamily="34" charset="0"/>
              </a:rPr>
              <a:t>                Cont.…</a:t>
            </a:r>
            <a:endParaRPr lang="en-US" sz="3000" b="1" dirty="0"/>
          </a:p>
        </p:txBody>
      </p:sp>
    </p:spTree>
    <p:extLst>
      <p:ext uri="{BB962C8B-B14F-4D97-AF65-F5344CB8AC3E}">
        <p14:creationId xmlns:p14="http://schemas.microsoft.com/office/powerpoint/2010/main" val="224492814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7591" y="1265274"/>
            <a:ext cx="11865935" cy="5497033"/>
          </a:xfrm>
        </p:spPr>
        <p:txBody>
          <a:bodyPr>
            <a:normAutofit/>
          </a:bodyPr>
          <a:lstStyle/>
          <a:p>
            <a:r>
              <a:rPr lang="en-US" sz="2000" b="1" dirty="0">
                <a:latin typeface="Arial" pitchFamily="34" charset="0"/>
                <a:cs typeface="Arial" pitchFamily="34" charset="0"/>
              </a:rPr>
              <a:t>Steps needed in Voltage stability </a:t>
            </a:r>
            <a:r>
              <a:rPr lang="en-US" sz="2000" b="1" dirty="0" smtClean="0">
                <a:latin typeface="Arial" pitchFamily="34" charset="0"/>
                <a:cs typeface="Arial" pitchFamily="34" charset="0"/>
              </a:rPr>
              <a:t>analysis(dynamic stability  analysis ) </a:t>
            </a:r>
            <a:r>
              <a:rPr lang="en-US" sz="2000" b="1" dirty="0">
                <a:latin typeface="Arial" pitchFamily="34" charset="0"/>
                <a:cs typeface="Arial" pitchFamily="34" charset="0"/>
              </a:rPr>
              <a:t>are :</a:t>
            </a:r>
          </a:p>
          <a:p>
            <a:pPr algn="just">
              <a:lnSpc>
                <a:spcPct val="150000"/>
              </a:lnSpc>
            </a:pPr>
            <a:r>
              <a:rPr lang="en-US" sz="2000" dirty="0">
                <a:latin typeface="Arial" pitchFamily="34" charset="0"/>
                <a:cs typeface="Arial" pitchFamily="34" charset="0"/>
              </a:rPr>
              <a:t>Collect the necessary data of the network(generation, line, load, bus and other data)</a:t>
            </a:r>
          </a:p>
          <a:p>
            <a:pPr algn="just">
              <a:lnSpc>
                <a:spcPct val="150000"/>
              </a:lnSpc>
            </a:pPr>
            <a:r>
              <a:rPr lang="en-US" sz="2000" dirty="0">
                <a:latin typeface="Arial" pitchFamily="34" charset="0"/>
                <a:cs typeface="Arial" pitchFamily="34" charset="0"/>
              </a:rPr>
              <a:t>Model the network for steady state case , without any contingency </a:t>
            </a:r>
          </a:p>
          <a:p>
            <a:pPr algn="just">
              <a:lnSpc>
                <a:spcPct val="150000"/>
              </a:lnSpc>
            </a:pPr>
            <a:r>
              <a:rPr lang="en-US" sz="2000" dirty="0">
                <a:latin typeface="Arial" pitchFamily="34" charset="0"/>
                <a:cs typeface="Arial" pitchFamily="34" charset="0"/>
              </a:rPr>
              <a:t>Observe the network performances (bus voltage, line flow , load power, and bus voltage angles)</a:t>
            </a:r>
          </a:p>
          <a:p>
            <a:pPr algn="just">
              <a:lnSpc>
                <a:spcPct val="150000"/>
              </a:lnSpc>
            </a:pPr>
            <a:r>
              <a:rPr lang="en-US" sz="2000" dirty="0">
                <a:latin typeface="Arial" pitchFamily="34" charset="0"/>
                <a:cs typeface="Arial" pitchFamily="34" charset="0"/>
              </a:rPr>
              <a:t>Compare the results with acceptable standards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Apply contingency if the steady state case is under acceptable limits</a:t>
            </a:r>
          </a:p>
          <a:p>
            <a:pPr algn="just">
              <a:lnSpc>
                <a:spcPct val="150000"/>
              </a:lnSpc>
            </a:pPr>
            <a:r>
              <a:rPr lang="en-US" sz="2000" dirty="0" smtClean="0">
                <a:latin typeface="Arial" pitchFamily="34" charset="0"/>
                <a:cs typeface="Arial" pitchFamily="34" charset="0"/>
              </a:rPr>
              <a:t>Observe the network power system parameters with contingency </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Design the voltage stability improvement mechanisms if the network voltage stability is violated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Check the network stability with the compensation devices </a:t>
            </a:r>
            <a:endParaRPr lang="en-US" sz="2000" dirty="0">
              <a:latin typeface="Arial" pitchFamily="34" charset="0"/>
              <a:cs typeface="Arial" pitchFamily="34" charset="0"/>
            </a:endParaRPr>
          </a:p>
          <a:p>
            <a:pPr algn="just"/>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35</a:t>
            </a:fld>
            <a:endParaRPr lang="en-US"/>
          </a:p>
        </p:txBody>
      </p:sp>
      <p:sp>
        <p:nvSpPr>
          <p:cNvPr id="6" name="Rectangle 5"/>
          <p:cNvSpPr/>
          <p:nvPr/>
        </p:nvSpPr>
        <p:spPr>
          <a:xfrm>
            <a:off x="106326" y="182882"/>
            <a:ext cx="11727711" cy="553998"/>
          </a:xfrm>
          <a:prstGeom prst="rect">
            <a:avLst/>
          </a:prstGeom>
        </p:spPr>
        <p:txBody>
          <a:bodyPr wrap="square">
            <a:spAutoFit/>
          </a:bodyPr>
          <a:lstStyle/>
          <a:p>
            <a:pPr algn="ctr"/>
            <a:r>
              <a:rPr lang="en-US" sz="3000" b="1" dirty="0" smtClean="0">
                <a:latin typeface="Arial" pitchFamily="34" charset="0"/>
                <a:cs typeface="Arial" pitchFamily="34" charset="0"/>
              </a:rPr>
              <a:t>Voltage </a:t>
            </a:r>
            <a:r>
              <a:rPr lang="en-US" sz="3000" b="1" dirty="0">
                <a:latin typeface="Arial" pitchFamily="34" charset="0"/>
                <a:cs typeface="Arial" pitchFamily="34" charset="0"/>
              </a:rPr>
              <a:t>Stability Analysis in Power </a:t>
            </a:r>
            <a:r>
              <a:rPr lang="en-US" sz="3000" b="1" dirty="0" smtClean="0">
                <a:latin typeface="Arial" pitchFamily="34" charset="0"/>
                <a:cs typeface="Arial" pitchFamily="34" charset="0"/>
              </a:rPr>
              <a:t>Systems</a:t>
            </a:r>
            <a:r>
              <a:rPr lang="en-US" sz="3000" b="1" dirty="0">
                <a:latin typeface="Arial" pitchFamily="34" charset="0"/>
                <a:cs typeface="Arial" pitchFamily="34" charset="0"/>
              </a:rPr>
              <a:t> </a:t>
            </a:r>
            <a:r>
              <a:rPr lang="en-US" sz="3000" b="1" dirty="0" smtClean="0">
                <a:latin typeface="Arial" pitchFamily="34" charset="0"/>
                <a:cs typeface="Arial" pitchFamily="34" charset="0"/>
              </a:rPr>
              <a:t>                Cont.…</a:t>
            </a:r>
            <a:endParaRPr lang="en-US" sz="3000" b="1" dirty="0"/>
          </a:p>
        </p:txBody>
      </p:sp>
    </p:spTree>
    <p:extLst>
      <p:ext uri="{BB962C8B-B14F-4D97-AF65-F5344CB8AC3E}">
        <p14:creationId xmlns:p14="http://schemas.microsoft.com/office/powerpoint/2010/main" val="73064719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80753" y="1148316"/>
            <a:ext cx="11677571" cy="5367987"/>
          </a:xfrm>
        </p:spPr>
        <p:txBody>
          <a:bodyPr>
            <a:normAutofit fontScale="85000" lnSpcReduction="10000"/>
          </a:bodyPr>
          <a:lstStyle/>
          <a:p>
            <a:pPr marL="0" indent="0" algn="just">
              <a:lnSpc>
                <a:spcPct val="150000"/>
              </a:lnSpc>
              <a:buNone/>
            </a:pPr>
            <a:r>
              <a:rPr lang="en-US" sz="2000" b="1" dirty="0">
                <a:latin typeface="Arial" pitchFamily="34" charset="0"/>
                <a:cs typeface="Arial" pitchFamily="34" charset="0"/>
              </a:rPr>
              <a:t>Types of Voltage </a:t>
            </a:r>
            <a:r>
              <a:rPr lang="en-US" sz="2000" b="1" dirty="0" smtClean="0">
                <a:latin typeface="Arial" pitchFamily="34" charset="0"/>
                <a:cs typeface="Arial" pitchFamily="34" charset="0"/>
              </a:rPr>
              <a:t>Stability:</a:t>
            </a:r>
          </a:p>
          <a:p>
            <a:pPr algn="just">
              <a:lnSpc>
                <a:spcPct val="150000"/>
              </a:lnSpc>
            </a:pPr>
            <a:r>
              <a:rPr lang="en-US" sz="2000" b="1" dirty="0">
                <a:latin typeface="Arial" pitchFamily="34" charset="0"/>
                <a:cs typeface="Arial" pitchFamily="34" charset="0"/>
              </a:rPr>
              <a:t>  Static analysis </a:t>
            </a:r>
            <a:r>
              <a:rPr lang="en-US" sz="2000" dirty="0">
                <a:latin typeface="Arial" pitchFamily="34" charset="0"/>
                <a:cs typeface="Arial" pitchFamily="34" charset="0"/>
              </a:rPr>
              <a:t>is usually performed by examining the system's power flow or load flow solution.</a:t>
            </a:r>
          </a:p>
          <a:p>
            <a:pPr algn="just">
              <a:lnSpc>
                <a:spcPct val="150000"/>
              </a:lnSpc>
            </a:pPr>
            <a:r>
              <a:rPr lang="en-US" sz="2000" dirty="0">
                <a:latin typeface="Arial" pitchFamily="34" charset="0"/>
                <a:cs typeface="Arial" pitchFamily="34" charset="0"/>
              </a:rPr>
              <a:t>Dynamic voltage stability is the system's time-dependent reaction to disruptions like abrupt changes in load, generator failures, or faults.</a:t>
            </a:r>
          </a:p>
          <a:p>
            <a:pPr algn="just">
              <a:lnSpc>
                <a:spcPct val="150000"/>
              </a:lnSpc>
            </a:pPr>
            <a:r>
              <a:rPr lang="en-US" sz="2000" dirty="0" smtClean="0">
                <a:latin typeface="Arial" pitchFamily="34" charset="0"/>
                <a:cs typeface="Arial" pitchFamily="34" charset="0"/>
              </a:rPr>
              <a:t>It examines how the system </a:t>
            </a:r>
            <a:r>
              <a:rPr lang="en-US" sz="2000" dirty="0" err="1" smtClean="0">
                <a:latin typeface="Arial" pitchFamily="34" charset="0"/>
                <a:cs typeface="Arial" pitchFamily="34" charset="0"/>
              </a:rPr>
              <a:t>respon</a:t>
            </a:r>
            <a:r>
              <a:rPr lang="en-US" sz="2000" dirty="0" smtClean="0">
                <a:latin typeface="Arial" pitchFamily="34" charset="0"/>
                <a:cs typeface="Arial" pitchFamily="34" charset="0"/>
              </a:rPr>
              <a:t> The ability of the system to sustain constant voltage levels in steady-state circumstances is the major focus of static voltage stability.</a:t>
            </a:r>
          </a:p>
          <a:p>
            <a:pPr algn="just">
              <a:lnSpc>
                <a:spcPct val="150000"/>
              </a:lnSpc>
            </a:pPr>
            <a:r>
              <a:rPr lang="en-US" sz="2000" dirty="0" smtClean="0">
                <a:latin typeface="Arial" pitchFamily="34" charset="0"/>
                <a:cs typeface="Arial" pitchFamily="34" charset="0"/>
              </a:rPr>
              <a:t>Without </a:t>
            </a:r>
            <a:r>
              <a:rPr lang="en-US" sz="2000" dirty="0">
                <a:latin typeface="Arial" pitchFamily="34" charset="0"/>
                <a:cs typeface="Arial" pitchFamily="34" charset="0"/>
              </a:rPr>
              <a:t>taking into account quick dynamics or time-varying effects, it investigates how voltage is impacted by modifications to the load and system setup.</a:t>
            </a:r>
          </a:p>
          <a:p>
            <a:pPr algn="just">
              <a:lnSpc>
                <a:spcPct val="150000"/>
              </a:lnSpc>
            </a:pPr>
            <a:r>
              <a:rPr lang="en-US" sz="2000" dirty="0">
                <a:latin typeface="Arial" pitchFamily="34" charset="0"/>
                <a:cs typeface="Arial" pitchFamily="34" charset="0"/>
              </a:rPr>
              <a:t>Usually, static analysis is carried out by examining the system's power flow or load flow </a:t>
            </a:r>
            <a:r>
              <a:rPr lang="en-US" sz="2000" dirty="0" err="1" smtClean="0">
                <a:latin typeface="Arial" pitchFamily="34" charset="0"/>
                <a:cs typeface="Arial" pitchFamily="34" charset="0"/>
              </a:rPr>
              <a:t>solution.It</a:t>
            </a:r>
            <a:r>
              <a:rPr lang="en-US" sz="2000" dirty="0" smtClean="0">
                <a:latin typeface="Arial" pitchFamily="34" charset="0"/>
                <a:cs typeface="Arial" pitchFamily="34" charset="0"/>
              </a:rPr>
              <a:t> </a:t>
            </a:r>
            <a:r>
              <a:rPr lang="en-US" sz="2000" dirty="0">
                <a:latin typeface="Arial" pitchFamily="34" charset="0"/>
                <a:cs typeface="Arial" pitchFamily="34" charset="0"/>
              </a:rPr>
              <a:t>examines how the system responds over time and whether a disturbance can cause the system to stabilize.</a:t>
            </a:r>
          </a:p>
          <a:p>
            <a:pPr algn="just">
              <a:lnSpc>
                <a:spcPct val="150000"/>
              </a:lnSpc>
            </a:pPr>
            <a:r>
              <a:rPr lang="en-US" sz="2000" dirty="0">
                <a:latin typeface="Arial" pitchFamily="34" charset="0"/>
                <a:cs typeface="Arial" pitchFamily="34" charset="0"/>
              </a:rPr>
              <a:t>The relationship between the electrical network and the control systems—such as load controllers and automatic voltage regulators—is taken into account by dynamic stability.</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36</a:t>
            </a:fld>
            <a:endParaRPr lang="en-US"/>
          </a:p>
        </p:txBody>
      </p:sp>
      <p:sp>
        <p:nvSpPr>
          <p:cNvPr id="7" name="Rectangle 6"/>
          <p:cNvSpPr/>
          <p:nvPr/>
        </p:nvSpPr>
        <p:spPr>
          <a:xfrm>
            <a:off x="106324" y="289760"/>
            <a:ext cx="11727711" cy="553998"/>
          </a:xfrm>
          <a:prstGeom prst="rect">
            <a:avLst/>
          </a:prstGeom>
        </p:spPr>
        <p:txBody>
          <a:bodyPr wrap="square">
            <a:spAutoFit/>
          </a:bodyPr>
          <a:lstStyle/>
          <a:p>
            <a:pPr algn="ctr"/>
            <a:r>
              <a:rPr lang="en-US" sz="3000" b="1" dirty="0" smtClean="0">
                <a:latin typeface="Arial" pitchFamily="34" charset="0"/>
                <a:cs typeface="Arial" pitchFamily="34" charset="0"/>
              </a:rPr>
              <a:t>Voltage </a:t>
            </a:r>
            <a:r>
              <a:rPr lang="en-US" sz="3000" b="1" dirty="0">
                <a:latin typeface="Arial" pitchFamily="34" charset="0"/>
                <a:cs typeface="Arial" pitchFamily="34" charset="0"/>
              </a:rPr>
              <a:t>Stability Analysis in Power </a:t>
            </a:r>
            <a:r>
              <a:rPr lang="en-US" sz="3000" b="1" dirty="0" smtClean="0">
                <a:latin typeface="Arial" pitchFamily="34" charset="0"/>
                <a:cs typeface="Arial" pitchFamily="34" charset="0"/>
              </a:rPr>
              <a:t>Systems</a:t>
            </a:r>
            <a:r>
              <a:rPr lang="en-US" sz="3000" b="1" dirty="0">
                <a:latin typeface="Arial" pitchFamily="34" charset="0"/>
                <a:cs typeface="Arial" pitchFamily="34" charset="0"/>
              </a:rPr>
              <a:t> </a:t>
            </a:r>
            <a:r>
              <a:rPr lang="en-US" sz="3000" b="1" dirty="0" smtClean="0">
                <a:latin typeface="Arial" pitchFamily="34" charset="0"/>
                <a:cs typeface="Arial" pitchFamily="34" charset="0"/>
              </a:rPr>
              <a:t>                Cont.…</a:t>
            </a:r>
            <a:endParaRPr lang="en-US" sz="3000" b="1" dirty="0"/>
          </a:p>
        </p:txBody>
      </p:sp>
    </p:spTree>
    <p:extLst>
      <p:ext uri="{BB962C8B-B14F-4D97-AF65-F5344CB8AC3E}">
        <p14:creationId xmlns:p14="http://schemas.microsoft.com/office/powerpoint/2010/main" val="131457392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964" y="123266"/>
            <a:ext cx="10587184" cy="715530"/>
          </a:xfrm>
        </p:spPr>
        <p:txBody>
          <a:bodyPr>
            <a:normAutofit/>
          </a:bodyPr>
          <a:lstStyle/>
          <a:p>
            <a:pPr algn="ctr"/>
            <a:r>
              <a:rPr lang="en-US" sz="3000" b="1" dirty="0" smtClean="0">
                <a:latin typeface="Arial" pitchFamily="34" charset="0"/>
                <a:cs typeface="Arial" pitchFamily="34" charset="0"/>
              </a:rPr>
              <a:t>Summary </a:t>
            </a:r>
            <a:endParaRPr lang="en-US" sz="3000" b="1" dirty="0">
              <a:latin typeface="Arial" pitchFamily="34" charset="0"/>
              <a:cs typeface="Arial" pitchFamily="34" charset="0"/>
            </a:endParaRPr>
          </a:p>
        </p:txBody>
      </p:sp>
      <p:sp>
        <p:nvSpPr>
          <p:cNvPr id="3" name="Content Placeholder 2"/>
          <p:cNvSpPr>
            <a:spLocks noGrp="1"/>
          </p:cNvSpPr>
          <p:nvPr>
            <p:ph idx="1"/>
          </p:nvPr>
        </p:nvSpPr>
        <p:spPr>
          <a:xfrm>
            <a:off x="0" y="542260"/>
            <a:ext cx="12191999" cy="6315739"/>
          </a:xfrm>
        </p:spPr>
        <p:txBody>
          <a:bodyPr>
            <a:noAutofit/>
          </a:bodyPr>
          <a:lstStyle/>
          <a:p>
            <a:pPr algn="just">
              <a:lnSpc>
                <a:spcPct val="150000"/>
              </a:lnSpc>
              <a:spcBef>
                <a:spcPts val="0"/>
              </a:spcBef>
            </a:pPr>
            <a:r>
              <a:rPr lang="en-US" sz="2000" dirty="0" smtClean="0">
                <a:latin typeface="Arial" pitchFamily="34" charset="0"/>
                <a:cs typeface="Arial" pitchFamily="34" charset="0"/>
              </a:rPr>
              <a:t>It is observed that the reactive power compensation is very important in maintaining the system voltage stability, reduces the power loss and enhances the overall efficiency of power network. </a:t>
            </a:r>
          </a:p>
          <a:p>
            <a:pPr algn="just">
              <a:lnSpc>
                <a:spcPct val="150000"/>
              </a:lnSpc>
              <a:spcBef>
                <a:spcPts val="0"/>
              </a:spcBef>
            </a:pPr>
            <a:r>
              <a:rPr lang="en-US" sz="2000" dirty="0" smtClean="0">
                <a:latin typeface="Arial" pitchFamily="34" charset="0"/>
                <a:cs typeface="Arial" pitchFamily="34" charset="0"/>
              </a:rPr>
              <a:t>Thus, compensated </a:t>
            </a:r>
            <a:r>
              <a:rPr lang="en-US" sz="2000" dirty="0">
                <a:latin typeface="Arial" pitchFamily="34" charset="0"/>
                <a:cs typeface="Arial" pitchFamily="34" charset="0"/>
              </a:rPr>
              <a:t>transmission lines are critical for modern power systems that operate over long distances or in areas with fluctuating load demands. </a:t>
            </a:r>
            <a:endParaRPr lang="en-US" sz="2000" dirty="0" smtClean="0">
              <a:latin typeface="Arial" pitchFamily="34" charset="0"/>
              <a:cs typeface="Arial" pitchFamily="34" charset="0"/>
            </a:endParaRPr>
          </a:p>
          <a:p>
            <a:pPr algn="just">
              <a:lnSpc>
                <a:spcPct val="150000"/>
              </a:lnSpc>
              <a:spcBef>
                <a:spcPts val="0"/>
              </a:spcBef>
            </a:pPr>
            <a:r>
              <a:rPr lang="en-US" sz="2000" dirty="0" smtClean="0">
                <a:latin typeface="Arial" pitchFamily="34" charset="0"/>
                <a:cs typeface="Arial" pitchFamily="34" charset="0"/>
              </a:rPr>
              <a:t>They </a:t>
            </a:r>
            <a:r>
              <a:rPr lang="en-US" sz="2000" dirty="0">
                <a:latin typeface="Arial" pitchFamily="34" charset="0"/>
                <a:cs typeface="Arial" pitchFamily="34" charset="0"/>
              </a:rPr>
              <a:t>help mitigate voltage drops, reduce reactive power, improve system efficiency, and enhance overall power transfer capacity. </a:t>
            </a:r>
            <a:endParaRPr lang="en-US" sz="2000" dirty="0" smtClean="0">
              <a:latin typeface="Arial" pitchFamily="34" charset="0"/>
              <a:cs typeface="Arial" pitchFamily="34" charset="0"/>
            </a:endParaRPr>
          </a:p>
          <a:p>
            <a:pPr algn="just">
              <a:lnSpc>
                <a:spcPct val="150000"/>
              </a:lnSpc>
              <a:spcBef>
                <a:spcPts val="0"/>
              </a:spcBef>
            </a:pPr>
            <a:r>
              <a:rPr lang="en-US" sz="2000" dirty="0" smtClean="0">
                <a:latin typeface="Arial" pitchFamily="34" charset="0"/>
                <a:cs typeface="Arial" pitchFamily="34" charset="0"/>
              </a:rPr>
              <a:t>Whereas, uncompensated </a:t>
            </a:r>
            <a:r>
              <a:rPr lang="en-US" sz="2000" dirty="0">
                <a:latin typeface="Arial" pitchFamily="34" charset="0"/>
                <a:cs typeface="Arial" pitchFamily="34" charset="0"/>
              </a:rPr>
              <a:t>lines, while simpler, suffer from significant issues like voltage instability, increased losses, and limited transfer capacity, making compensation an essential part of modern electrical transmission systems. </a:t>
            </a:r>
            <a:endParaRPr lang="en-US" sz="2000" dirty="0" smtClean="0">
              <a:latin typeface="Arial" pitchFamily="34" charset="0"/>
              <a:cs typeface="Arial" pitchFamily="34" charset="0"/>
            </a:endParaRPr>
          </a:p>
          <a:p>
            <a:pPr algn="just">
              <a:lnSpc>
                <a:spcPct val="150000"/>
              </a:lnSpc>
              <a:spcBef>
                <a:spcPts val="0"/>
              </a:spcBef>
            </a:pPr>
            <a:r>
              <a:rPr lang="en-US" sz="2000" dirty="0">
                <a:latin typeface="Arial" pitchFamily="34" charset="0"/>
                <a:cs typeface="Arial" pitchFamily="34" charset="0"/>
              </a:rPr>
              <a:t>The ability of </a:t>
            </a:r>
            <a:r>
              <a:rPr lang="en-US" sz="2000" dirty="0" smtClean="0">
                <a:latin typeface="Arial" pitchFamily="34" charset="0"/>
                <a:cs typeface="Arial" pitchFamily="34" charset="0"/>
              </a:rPr>
              <a:t>power network to withstand a credible  contingency like gradual change in load voltage, voltage </a:t>
            </a:r>
            <a:r>
              <a:rPr lang="en-US" sz="2000" dirty="0">
                <a:latin typeface="Arial" pitchFamily="34" charset="0"/>
                <a:cs typeface="Arial" pitchFamily="34" charset="0"/>
              </a:rPr>
              <a:t>collapse, or significant voltage </a:t>
            </a:r>
            <a:r>
              <a:rPr lang="en-US" sz="2000" dirty="0" smtClean="0">
                <a:latin typeface="Arial" pitchFamily="34" charset="0"/>
                <a:cs typeface="Arial" pitchFamily="34" charset="0"/>
              </a:rPr>
              <a:t>variations while sustaining an acceptable  voltage </a:t>
            </a:r>
            <a:r>
              <a:rPr lang="en-US" sz="2000" dirty="0">
                <a:latin typeface="Arial" pitchFamily="34" charset="0"/>
                <a:cs typeface="Arial" pitchFamily="34" charset="0"/>
              </a:rPr>
              <a:t>levels throughout the </a:t>
            </a:r>
            <a:r>
              <a:rPr lang="en-US" sz="2000" dirty="0" smtClean="0">
                <a:latin typeface="Arial" pitchFamily="34" charset="0"/>
                <a:cs typeface="Arial" pitchFamily="34" charset="0"/>
              </a:rPr>
              <a:t>network bus before and after contingency is </a:t>
            </a:r>
            <a:r>
              <a:rPr lang="en-US" sz="2000" dirty="0">
                <a:latin typeface="Arial" pitchFamily="34" charset="0"/>
                <a:cs typeface="Arial" pitchFamily="34" charset="0"/>
              </a:rPr>
              <a:t>known as voltage stability.</a:t>
            </a:r>
          </a:p>
          <a:p>
            <a:pPr algn="just">
              <a:lnSpc>
                <a:spcPct val="150000"/>
              </a:lnSpc>
              <a:spcBef>
                <a:spcPts val="0"/>
              </a:spcBef>
            </a:pPr>
            <a:endParaRPr lang="en-US" sz="2000" dirty="0">
              <a:latin typeface="Arial" pitchFamily="34" charset="0"/>
              <a:cs typeface="Arial" pitchFamily="34" charset="0"/>
            </a:endParaRPr>
          </a:p>
          <a:p>
            <a:pPr marL="0" indent="0" algn="just">
              <a:lnSpc>
                <a:spcPct val="150000"/>
              </a:lnSpc>
              <a:spcBef>
                <a:spcPts val="0"/>
              </a:spcBef>
              <a:buNone/>
            </a:pPr>
            <a:endParaRPr lang="en-US" sz="2000"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37</a:t>
            </a:fld>
            <a:endParaRPr lang="en-US"/>
          </a:p>
        </p:txBody>
      </p:sp>
    </p:spTree>
    <p:extLst>
      <p:ext uri="{BB962C8B-B14F-4D97-AF65-F5344CB8AC3E}">
        <p14:creationId xmlns:p14="http://schemas.microsoft.com/office/powerpoint/2010/main" val="29026947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5864" y="365126"/>
            <a:ext cx="10627938" cy="511568"/>
          </a:xfrm>
        </p:spPr>
        <p:txBody>
          <a:bodyPr>
            <a:normAutofit/>
          </a:bodyPr>
          <a:lstStyle/>
          <a:p>
            <a:pPr algn="ctr"/>
            <a:r>
              <a:rPr lang="en-US" sz="3000" dirty="0" smtClean="0">
                <a:latin typeface="Arial" pitchFamily="34" charset="0"/>
                <a:cs typeface="Arial" pitchFamily="34" charset="0"/>
              </a:rPr>
              <a:t>References </a:t>
            </a:r>
            <a:endParaRPr lang="en-US" sz="3000" dirty="0">
              <a:latin typeface="Arial" pitchFamily="34" charset="0"/>
              <a:cs typeface="Arial" pitchFamily="34" charset="0"/>
            </a:endParaRPr>
          </a:p>
        </p:txBody>
      </p:sp>
      <p:sp>
        <p:nvSpPr>
          <p:cNvPr id="3" name="Content Placeholder 2"/>
          <p:cNvSpPr>
            <a:spLocks noGrp="1"/>
          </p:cNvSpPr>
          <p:nvPr>
            <p:ph idx="1"/>
          </p:nvPr>
        </p:nvSpPr>
        <p:spPr>
          <a:xfrm>
            <a:off x="0" y="659219"/>
            <a:ext cx="11990895" cy="6198781"/>
          </a:xfrm>
        </p:spPr>
        <p:txBody>
          <a:bodyPr>
            <a:noAutofit/>
          </a:bodyPr>
          <a:lstStyle/>
          <a:p>
            <a:pPr marL="0" indent="0" algn="just">
              <a:lnSpc>
                <a:spcPct val="170000"/>
              </a:lnSpc>
              <a:spcBef>
                <a:spcPts val="0"/>
              </a:spcBef>
              <a:buNone/>
            </a:pPr>
            <a:r>
              <a:rPr lang="en-US" sz="1600" dirty="0" smtClean="0">
                <a:latin typeface="Arial" pitchFamily="34" charset="0"/>
                <a:cs typeface="Arial" pitchFamily="34" charset="0"/>
              </a:rPr>
              <a:t>[1</a:t>
            </a:r>
            <a:r>
              <a:rPr lang="en-US" sz="1600" dirty="0">
                <a:latin typeface="Arial" pitchFamily="34" charset="0"/>
                <a:cs typeface="Arial" pitchFamily="34" charset="0"/>
              </a:rPr>
              <a:t>]. </a:t>
            </a:r>
            <a:r>
              <a:rPr lang="en-US" sz="1600" dirty="0" smtClean="0">
                <a:latin typeface="Arial" pitchFamily="34" charset="0"/>
                <a:cs typeface="Arial" pitchFamily="34" charset="0"/>
              </a:rPr>
              <a:t>S., </a:t>
            </a:r>
            <a:r>
              <a:rPr lang="en-US" sz="1600" dirty="0" err="1" smtClean="0">
                <a:latin typeface="Arial" pitchFamily="34" charset="0"/>
                <a:cs typeface="Arial" pitchFamily="34" charset="0"/>
              </a:rPr>
              <a:t>Adegoke</a:t>
            </a:r>
            <a:r>
              <a:rPr lang="en-US" sz="1600" dirty="0" smtClean="0">
                <a:latin typeface="Arial" pitchFamily="34" charset="0"/>
                <a:cs typeface="Arial" pitchFamily="34" charset="0"/>
              </a:rPr>
              <a:t>; Y., Sun and  Z., Wang . ‘’A </a:t>
            </a:r>
            <a:r>
              <a:rPr lang="en-US" sz="1600" dirty="0">
                <a:latin typeface="Arial" pitchFamily="34" charset="0"/>
                <a:cs typeface="Arial" pitchFamily="34" charset="0"/>
              </a:rPr>
              <a:t>mini review on optimal reactive power dispatch incorporating renewable energy sources and flexible alternating current transmission </a:t>
            </a:r>
            <a:r>
              <a:rPr lang="en-US" sz="1600" dirty="0" smtClean="0">
                <a:latin typeface="Arial" pitchFamily="34" charset="0"/>
                <a:cs typeface="Arial" pitchFamily="34" charset="0"/>
              </a:rPr>
              <a:t>system’’. Springer: </a:t>
            </a:r>
            <a:r>
              <a:rPr lang="en-US" sz="1600" dirty="0" err="1" smtClean="0">
                <a:latin typeface="Arial" pitchFamily="34" charset="0"/>
                <a:cs typeface="Arial" pitchFamily="34" charset="0"/>
              </a:rPr>
              <a:t>Electr</a:t>
            </a:r>
            <a:r>
              <a:rPr lang="en-US" sz="1600" dirty="0" smtClean="0">
                <a:latin typeface="Arial" pitchFamily="34" charset="0"/>
                <a:cs typeface="Arial" pitchFamily="34" charset="0"/>
              </a:rPr>
              <a:t>. </a:t>
            </a:r>
            <a:r>
              <a:rPr lang="en-US" sz="1600" dirty="0" err="1">
                <a:latin typeface="Arial" pitchFamily="34" charset="0"/>
                <a:cs typeface="Arial" pitchFamily="34" charset="0"/>
              </a:rPr>
              <a:t>Eng</a:t>
            </a:r>
            <a:r>
              <a:rPr lang="en-US" sz="1600" dirty="0">
                <a:latin typeface="Arial" pitchFamily="34" charset="0"/>
                <a:cs typeface="Arial" pitchFamily="34" charset="0"/>
              </a:rPr>
              <a:t> </a:t>
            </a:r>
            <a:r>
              <a:rPr lang="en-US" sz="1600" dirty="0" smtClean="0">
                <a:latin typeface="Arial" pitchFamily="34" charset="0"/>
                <a:cs typeface="Arial" pitchFamily="34" charset="0"/>
              </a:rPr>
              <a:t>V.106(2024). </a:t>
            </a:r>
            <a:r>
              <a:rPr lang="en-US" sz="1600" dirty="0" err="1" smtClean="0">
                <a:latin typeface="Arial" pitchFamily="34" charset="0"/>
                <a:cs typeface="Arial" pitchFamily="34" charset="0"/>
              </a:rPr>
              <a:t>Pp</a:t>
            </a:r>
            <a:r>
              <a:rPr lang="en-US" sz="1600" dirty="0" smtClean="0">
                <a:latin typeface="Arial" pitchFamily="34" charset="0"/>
                <a:cs typeface="Arial" pitchFamily="34" charset="0"/>
              </a:rPr>
              <a:t>: 3961–3982. </a:t>
            </a:r>
            <a:r>
              <a:rPr lang="en-US" sz="1600" dirty="0" err="1" smtClean="0">
                <a:latin typeface="Arial" pitchFamily="34" charset="0"/>
                <a:cs typeface="Arial" pitchFamily="34" charset="0"/>
              </a:rPr>
              <a:t>Doi</a:t>
            </a:r>
            <a:r>
              <a:rPr lang="en-US" sz="1600" dirty="0" smtClean="0">
                <a:latin typeface="Arial" pitchFamily="34" charset="0"/>
                <a:cs typeface="Arial" pitchFamily="34" charset="0"/>
              </a:rPr>
              <a:t>: </a:t>
            </a:r>
            <a:r>
              <a:rPr lang="en-US" sz="1600" dirty="0" smtClean="0">
                <a:latin typeface="Arial" pitchFamily="34" charset="0"/>
                <a:cs typeface="Arial" pitchFamily="34" charset="0"/>
                <a:hlinkClick r:id="rId2"/>
              </a:rPr>
              <a:t>https</a:t>
            </a:r>
            <a:r>
              <a:rPr lang="en-US" sz="1600" dirty="0">
                <a:latin typeface="Arial" pitchFamily="34" charset="0"/>
                <a:cs typeface="Arial" pitchFamily="34" charset="0"/>
                <a:hlinkClick r:id="rId2"/>
              </a:rPr>
              <a:t>://</a:t>
            </a:r>
            <a:r>
              <a:rPr lang="en-US" sz="1600" dirty="0" smtClean="0">
                <a:latin typeface="Arial" pitchFamily="34" charset="0"/>
                <a:cs typeface="Arial" pitchFamily="34" charset="0"/>
                <a:hlinkClick r:id="rId2"/>
              </a:rPr>
              <a:t>doi.org/10.1007/s00202-023-02199-2</a:t>
            </a:r>
            <a:endParaRPr lang="en-US" sz="1600" dirty="0" smtClean="0">
              <a:latin typeface="Arial" pitchFamily="34" charset="0"/>
              <a:cs typeface="Arial" pitchFamily="34" charset="0"/>
            </a:endParaRPr>
          </a:p>
          <a:p>
            <a:pPr marL="0" indent="0" algn="just">
              <a:lnSpc>
                <a:spcPct val="170000"/>
              </a:lnSpc>
              <a:spcBef>
                <a:spcPts val="0"/>
              </a:spcBef>
              <a:buNone/>
            </a:pPr>
            <a:r>
              <a:rPr lang="en-US" sz="1600" dirty="0" smtClean="0">
                <a:latin typeface="Arial" pitchFamily="34" charset="0"/>
                <a:cs typeface="Arial" pitchFamily="34" charset="0"/>
              </a:rPr>
              <a:t>[</a:t>
            </a:r>
            <a:r>
              <a:rPr lang="en-US" sz="1600" dirty="0">
                <a:latin typeface="Arial" pitchFamily="34" charset="0"/>
                <a:cs typeface="Arial" pitchFamily="34" charset="0"/>
              </a:rPr>
              <a:t>2]. </a:t>
            </a:r>
            <a:r>
              <a:rPr lang="en-US" sz="1600" dirty="0" smtClean="0">
                <a:latin typeface="Arial" pitchFamily="34" charset="0"/>
                <a:cs typeface="Arial" pitchFamily="34" charset="0"/>
              </a:rPr>
              <a:t>N., </a:t>
            </a:r>
            <a:r>
              <a:rPr lang="en-US" sz="1600" dirty="0" err="1" smtClean="0">
                <a:latin typeface="Arial" pitchFamily="34" charset="0"/>
                <a:cs typeface="Arial" pitchFamily="34" charset="0"/>
              </a:rPr>
              <a:t>Akhil</a:t>
            </a:r>
            <a:r>
              <a:rPr lang="en-US" sz="1600" dirty="0" smtClean="0">
                <a:latin typeface="Arial" pitchFamily="34" charset="0"/>
                <a:cs typeface="Arial" pitchFamily="34" charset="0"/>
              </a:rPr>
              <a:t>; K., Kamal; B., Muhammad and </a:t>
            </a:r>
            <a:r>
              <a:rPr lang="en-US" sz="1600" dirty="0" err="1" smtClean="0">
                <a:latin typeface="Arial" pitchFamily="34" charset="0"/>
                <a:cs typeface="Arial" pitchFamily="34" charset="0"/>
              </a:rPr>
              <a:t>etl</a:t>
            </a:r>
            <a:r>
              <a:rPr lang="en-US" sz="1600" dirty="0" smtClean="0">
                <a:latin typeface="Arial" pitchFamily="34" charset="0"/>
                <a:cs typeface="Arial" pitchFamily="34" charset="0"/>
              </a:rPr>
              <a:t>.  ‘’Reactive </a:t>
            </a:r>
            <a:r>
              <a:rPr lang="en-US" sz="1600" dirty="0">
                <a:latin typeface="Arial" pitchFamily="34" charset="0"/>
                <a:cs typeface="Arial" pitchFamily="34" charset="0"/>
              </a:rPr>
              <a:t>power compensation is the process of managing or reducing the effects of reactive power to improve the efficiency and stability of an electrical power </a:t>
            </a:r>
            <a:r>
              <a:rPr lang="en-US" sz="1600" dirty="0" smtClean="0">
                <a:latin typeface="Arial" pitchFamily="34" charset="0"/>
                <a:cs typeface="Arial" pitchFamily="34" charset="0"/>
              </a:rPr>
              <a:t>system’’. </a:t>
            </a:r>
            <a:r>
              <a:rPr lang="en-US" sz="1600" dirty="0">
                <a:latin typeface="Arial" pitchFamily="34" charset="0"/>
                <a:cs typeface="Arial" pitchFamily="34" charset="0"/>
              </a:rPr>
              <a:t>Elsevier: Results in </a:t>
            </a:r>
            <a:r>
              <a:rPr lang="en-US" sz="1600" dirty="0" smtClean="0">
                <a:latin typeface="Arial" pitchFamily="34" charset="0"/>
                <a:cs typeface="Arial" pitchFamily="34" charset="0"/>
              </a:rPr>
              <a:t>Engineering. </a:t>
            </a:r>
            <a:r>
              <a:rPr lang="en-US" sz="1600" dirty="0">
                <a:latin typeface="Arial" pitchFamily="34" charset="0"/>
                <a:cs typeface="Arial" pitchFamily="34" charset="0"/>
              </a:rPr>
              <a:t>V.23(2024). </a:t>
            </a:r>
            <a:r>
              <a:rPr lang="en-US" sz="1600" dirty="0">
                <a:latin typeface="Arial" pitchFamily="34" charset="0"/>
                <a:cs typeface="Arial" pitchFamily="34" charset="0"/>
                <a:hlinkClick r:id="rId3"/>
              </a:rPr>
              <a:t>https://</a:t>
            </a:r>
            <a:r>
              <a:rPr lang="en-US" sz="1600" dirty="0" smtClean="0">
                <a:latin typeface="Arial" pitchFamily="34" charset="0"/>
                <a:cs typeface="Arial" pitchFamily="34" charset="0"/>
                <a:hlinkClick r:id="rId3"/>
              </a:rPr>
              <a:t>doi.org/10.1016/j.rineng.2024.102449</a:t>
            </a:r>
            <a:endParaRPr lang="en-US" sz="1600" dirty="0" smtClean="0">
              <a:latin typeface="Arial" pitchFamily="34" charset="0"/>
              <a:cs typeface="Arial" pitchFamily="34" charset="0"/>
            </a:endParaRPr>
          </a:p>
          <a:p>
            <a:pPr marL="0" indent="0" algn="just">
              <a:lnSpc>
                <a:spcPct val="170000"/>
              </a:lnSpc>
              <a:spcBef>
                <a:spcPts val="0"/>
              </a:spcBef>
              <a:buNone/>
            </a:pPr>
            <a:r>
              <a:rPr lang="en-US" sz="1600" dirty="0">
                <a:latin typeface="Arial" pitchFamily="34" charset="0"/>
                <a:cs typeface="Arial" pitchFamily="34" charset="0"/>
              </a:rPr>
              <a:t>[3]. </a:t>
            </a:r>
            <a:r>
              <a:rPr lang="en-US" sz="1600" dirty="0" smtClean="0">
                <a:latin typeface="Arial" pitchFamily="34" charset="0"/>
                <a:cs typeface="Arial" pitchFamily="34" charset="0"/>
              </a:rPr>
              <a:t>H., </a:t>
            </a:r>
            <a:r>
              <a:rPr lang="en-US" sz="1600" dirty="0" err="1" smtClean="0">
                <a:latin typeface="Arial" pitchFamily="34" charset="0"/>
                <a:cs typeface="Arial" pitchFamily="34" charset="0"/>
              </a:rPr>
              <a:t>Dushuo</a:t>
            </a:r>
            <a:r>
              <a:rPr lang="en-US" sz="1600" dirty="0" smtClean="0">
                <a:latin typeface="Arial" pitchFamily="34" charset="0"/>
                <a:cs typeface="Arial" pitchFamily="34" charset="0"/>
              </a:rPr>
              <a:t>; W., Fan; Z.,  </a:t>
            </a:r>
            <a:r>
              <a:rPr lang="en-US" sz="1600" dirty="0" err="1" smtClean="0">
                <a:latin typeface="Arial" pitchFamily="34" charset="0"/>
                <a:cs typeface="Arial" pitchFamily="34" charset="0"/>
              </a:rPr>
              <a:t>Guangquan</a:t>
            </a:r>
            <a:r>
              <a:rPr lang="en-US" sz="1600" dirty="0">
                <a:latin typeface="Arial" pitchFamily="34" charset="0"/>
                <a:cs typeface="Arial" pitchFamily="34" charset="0"/>
              </a:rPr>
              <a:t> </a:t>
            </a:r>
            <a:r>
              <a:rPr lang="en-US" sz="1600" dirty="0" smtClean="0">
                <a:latin typeface="Arial" pitchFamily="34" charset="0"/>
                <a:cs typeface="Arial" pitchFamily="34" charset="0"/>
              </a:rPr>
              <a:t>and </a:t>
            </a:r>
            <a:r>
              <a:rPr lang="en-US" sz="1600" dirty="0" err="1" smtClean="0">
                <a:latin typeface="Arial" pitchFamily="34" charset="0"/>
                <a:cs typeface="Arial" pitchFamily="34" charset="0"/>
              </a:rPr>
              <a:t>etl</a:t>
            </a:r>
            <a:r>
              <a:rPr lang="en-US" sz="1600" dirty="0" smtClean="0">
                <a:latin typeface="Arial" pitchFamily="34" charset="0"/>
                <a:cs typeface="Arial" pitchFamily="34" charset="0"/>
              </a:rPr>
              <a:t>. ‘’Analysis </a:t>
            </a:r>
            <a:r>
              <a:rPr lang="en-US" sz="1600" dirty="0">
                <a:latin typeface="Arial" pitchFamily="34" charset="0"/>
                <a:cs typeface="Arial" pitchFamily="34" charset="0"/>
              </a:rPr>
              <a:t>on Electrical Characteristics of Interconnected Power Supply System of Traction Substation </a:t>
            </a:r>
            <a:r>
              <a:rPr lang="en-US" sz="1600" dirty="0" smtClean="0">
                <a:latin typeface="Arial" pitchFamily="34" charset="0"/>
                <a:cs typeface="Arial" pitchFamily="34" charset="0"/>
              </a:rPr>
              <a:t>Group’’. 2024 . </a:t>
            </a:r>
            <a:r>
              <a:rPr lang="en-US" sz="1600" dirty="0" err="1" smtClean="0">
                <a:latin typeface="Arial" pitchFamily="34" charset="0"/>
                <a:cs typeface="Arial" pitchFamily="34" charset="0"/>
              </a:rPr>
              <a:t>doi</a:t>
            </a:r>
            <a:r>
              <a:rPr lang="en-US" sz="1600" dirty="0">
                <a:latin typeface="Arial" pitchFamily="34" charset="0"/>
                <a:cs typeface="Arial" pitchFamily="34" charset="0"/>
              </a:rPr>
              <a:t>: </a:t>
            </a:r>
            <a:r>
              <a:rPr lang="en-US" sz="1600" dirty="0" smtClean="0">
                <a:latin typeface="Arial" pitchFamily="34" charset="0"/>
                <a:cs typeface="Arial" pitchFamily="34" charset="0"/>
              </a:rPr>
              <a:t>10.1007/978-981-99-9319-2_53.</a:t>
            </a:r>
          </a:p>
          <a:p>
            <a:pPr marL="0" indent="0" algn="just">
              <a:lnSpc>
                <a:spcPct val="170000"/>
              </a:lnSpc>
              <a:spcBef>
                <a:spcPts val="0"/>
              </a:spcBef>
              <a:buNone/>
            </a:pPr>
            <a:r>
              <a:rPr lang="en-US" sz="1600" dirty="0">
                <a:latin typeface="Arial" pitchFamily="34" charset="0"/>
                <a:cs typeface="Arial" pitchFamily="34" charset="0"/>
              </a:rPr>
              <a:t>[4]. </a:t>
            </a:r>
            <a:r>
              <a:rPr lang="en-US" sz="1600" dirty="0" smtClean="0">
                <a:latin typeface="Arial" pitchFamily="34" charset="0"/>
                <a:cs typeface="Arial" pitchFamily="34" charset="0"/>
              </a:rPr>
              <a:t>M., </a:t>
            </a:r>
            <a:r>
              <a:rPr lang="en-US" sz="1600" dirty="0" err="1" smtClean="0">
                <a:latin typeface="Arial" pitchFamily="34" charset="0"/>
                <a:cs typeface="Arial" pitchFamily="34" charset="0"/>
              </a:rPr>
              <a:t>Puka</a:t>
            </a:r>
            <a:r>
              <a:rPr lang="en-US" sz="1600" dirty="0" smtClean="0">
                <a:latin typeface="Arial" pitchFamily="34" charset="0"/>
                <a:cs typeface="Arial" pitchFamily="34" charset="0"/>
              </a:rPr>
              <a:t>; N., </a:t>
            </a:r>
            <a:r>
              <a:rPr lang="en-US" sz="1600" dirty="0" err="1" smtClean="0">
                <a:latin typeface="Arial" pitchFamily="34" charset="0"/>
                <a:cs typeface="Arial" pitchFamily="34" charset="0"/>
              </a:rPr>
              <a:t>Hobdari</a:t>
            </a:r>
            <a:r>
              <a:rPr lang="en-US" sz="1600" dirty="0" smtClean="0">
                <a:latin typeface="Arial" pitchFamily="34" charset="0"/>
                <a:cs typeface="Arial" pitchFamily="34" charset="0"/>
              </a:rPr>
              <a:t>; L., </a:t>
            </a:r>
            <a:r>
              <a:rPr lang="en-US" sz="1600" dirty="0" err="1" smtClean="0">
                <a:latin typeface="Arial" pitchFamily="34" charset="0"/>
                <a:cs typeface="Arial" pitchFamily="34" charset="0"/>
              </a:rPr>
              <a:t>Gjini</a:t>
            </a:r>
            <a:r>
              <a:rPr lang="en-US" sz="1600" dirty="0" smtClean="0">
                <a:latin typeface="Arial" pitchFamily="34" charset="0"/>
                <a:cs typeface="Arial" pitchFamily="34" charset="0"/>
              </a:rPr>
              <a:t> </a:t>
            </a:r>
            <a:r>
              <a:rPr lang="en-US" sz="1600" dirty="0">
                <a:latin typeface="Arial" pitchFamily="34" charset="0"/>
                <a:cs typeface="Arial" pitchFamily="34" charset="0"/>
              </a:rPr>
              <a:t>and </a:t>
            </a:r>
            <a:r>
              <a:rPr lang="en-US" sz="1600" dirty="0" smtClean="0">
                <a:latin typeface="Arial" pitchFamily="34" charset="0"/>
                <a:cs typeface="Arial" pitchFamily="34" charset="0"/>
              </a:rPr>
              <a:t>M., </a:t>
            </a:r>
            <a:r>
              <a:rPr lang="en-US" sz="1600" dirty="0" err="1" smtClean="0">
                <a:latin typeface="Arial" pitchFamily="34" charset="0"/>
                <a:cs typeface="Arial" pitchFamily="34" charset="0"/>
              </a:rPr>
              <a:t>Qemali</a:t>
            </a:r>
            <a:r>
              <a:rPr lang="en-US" sz="1600" dirty="0" smtClean="0">
                <a:latin typeface="Arial" pitchFamily="34" charset="0"/>
                <a:cs typeface="Arial" pitchFamily="34" charset="0"/>
              </a:rPr>
              <a:t>. </a:t>
            </a:r>
            <a:r>
              <a:rPr lang="en-US" sz="1600" dirty="0">
                <a:latin typeface="Arial" pitchFamily="34" charset="0"/>
                <a:cs typeface="Arial" pitchFamily="34" charset="0"/>
              </a:rPr>
              <a:t>"Impact of shunt compensation in improving voltage level </a:t>
            </a:r>
            <a:r>
              <a:rPr lang="en-US" sz="1600" dirty="0" smtClean="0">
                <a:latin typeface="Arial" pitchFamily="34" charset="0"/>
                <a:cs typeface="Arial" pitchFamily="34" charset="0"/>
              </a:rPr>
              <a:t>of overhead </a:t>
            </a:r>
            <a:r>
              <a:rPr lang="en-US" sz="1600" dirty="0">
                <a:latin typeface="Arial" pitchFamily="34" charset="0"/>
                <a:cs typeface="Arial" pitchFamily="34" charset="0"/>
              </a:rPr>
              <a:t>transmission </a:t>
            </a:r>
            <a:r>
              <a:rPr lang="en-US" sz="1600" dirty="0" smtClean="0">
                <a:latin typeface="Arial" pitchFamily="34" charset="0"/>
                <a:cs typeface="Arial" pitchFamily="34" charset="0"/>
              </a:rPr>
              <a:t>lines“. 2015. </a:t>
            </a:r>
            <a:r>
              <a:rPr lang="en-US" sz="1600" dirty="0">
                <a:latin typeface="Arial" pitchFamily="34" charset="0"/>
                <a:cs typeface="Arial" pitchFamily="34" charset="0"/>
              </a:rPr>
              <a:t>UBT International Conference</a:t>
            </a:r>
            <a:r>
              <a:rPr lang="en-US" sz="1600" dirty="0" smtClean="0">
                <a:latin typeface="Arial" pitchFamily="34" charset="0"/>
                <a:cs typeface="Arial" pitchFamily="34" charset="0"/>
              </a:rPr>
              <a:t>. </a:t>
            </a:r>
            <a:r>
              <a:rPr lang="en-US" sz="1600" dirty="0" smtClean="0">
                <a:latin typeface="Arial" pitchFamily="34" charset="0"/>
                <a:cs typeface="Arial" pitchFamily="34" charset="0"/>
                <a:hlinkClick r:id="rId4"/>
              </a:rPr>
              <a:t>https</a:t>
            </a:r>
            <a:r>
              <a:rPr lang="en-US" sz="1600" dirty="0">
                <a:latin typeface="Arial" pitchFamily="34" charset="0"/>
                <a:cs typeface="Arial" pitchFamily="34" charset="0"/>
                <a:hlinkClick r:id="rId4"/>
              </a:rPr>
              <a:t>://</a:t>
            </a:r>
            <a:r>
              <a:rPr lang="en-US" sz="1600" dirty="0" smtClean="0">
                <a:latin typeface="Arial" pitchFamily="34" charset="0"/>
                <a:cs typeface="Arial" pitchFamily="34" charset="0"/>
                <a:hlinkClick r:id="rId4"/>
              </a:rPr>
              <a:t>knowledgecenter.ubt-uni.net/conference/2015/all-events/48</a:t>
            </a:r>
            <a:endParaRPr lang="en-US" sz="1600" dirty="0" smtClean="0">
              <a:latin typeface="Arial" pitchFamily="34" charset="0"/>
              <a:cs typeface="Arial" pitchFamily="34" charset="0"/>
            </a:endParaRPr>
          </a:p>
          <a:p>
            <a:pPr marL="0" indent="0" algn="just">
              <a:lnSpc>
                <a:spcPct val="170000"/>
              </a:lnSpc>
              <a:spcBef>
                <a:spcPts val="0"/>
              </a:spcBef>
              <a:buNone/>
            </a:pPr>
            <a:r>
              <a:rPr lang="en-US" sz="1600" dirty="0">
                <a:latin typeface="Arial" pitchFamily="34" charset="0"/>
                <a:cs typeface="Arial" pitchFamily="34" charset="0"/>
              </a:rPr>
              <a:t>[5]. </a:t>
            </a:r>
            <a:r>
              <a:rPr lang="en-US" sz="1600" dirty="0" smtClean="0">
                <a:latin typeface="Arial" pitchFamily="34" charset="0"/>
                <a:cs typeface="Arial" pitchFamily="34" charset="0"/>
              </a:rPr>
              <a:t>S.,</a:t>
            </a:r>
            <a:r>
              <a:rPr lang="es-ES" sz="1600" dirty="0" smtClean="0">
                <a:latin typeface="Arial" pitchFamily="34" charset="0"/>
                <a:cs typeface="Arial" pitchFamily="34" charset="0"/>
              </a:rPr>
              <a:t>Ya </a:t>
            </a:r>
            <a:r>
              <a:rPr lang="es-ES" sz="1600" dirty="0">
                <a:latin typeface="Arial" pitchFamily="34" charset="0"/>
                <a:cs typeface="Arial" pitchFamily="34" charset="0"/>
              </a:rPr>
              <a:t>Min </a:t>
            </a:r>
            <a:r>
              <a:rPr lang="es-ES" sz="1600" dirty="0" smtClean="0">
                <a:latin typeface="Arial" pitchFamily="34" charset="0"/>
                <a:cs typeface="Arial" pitchFamily="34" charset="0"/>
              </a:rPr>
              <a:t>and Z., </a:t>
            </a:r>
            <a:r>
              <a:rPr lang="es-ES" sz="1600" dirty="0" err="1" smtClean="0">
                <a:latin typeface="Arial" pitchFamily="34" charset="0"/>
                <a:cs typeface="Arial" pitchFamily="34" charset="0"/>
              </a:rPr>
              <a:t>Aung</a:t>
            </a:r>
            <a:r>
              <a:rPr lang="es-ES" sz="1600" dirty="0" smtClean="0">
                <a:latin typeface="Arial" pitchFamily="34" charset="0"/>
                <a:cs typeface="Arial" pitchFamily="34" charset="0"/>
              </a:rPr>
              <a:t>. ‘’</a:t>
            </a:r>
            <a:r>
              <a:rPr lang="en-US" sz="1600" dirty="0" smtClean="0">
                <a:latin typeface="Arial" pitchFamily="34" charset="0"/>
                <a:cs typeface="Arial" pitchFamily="34" charset="0"/>
              </a:rPr>
              <a:t>Performance </a:t>
            </a:r>
            <a:r>
              <a:rPr lang="en-US" sz="1600" dirty="0">
                <a:latin typeface="Arial" pitchFamily="34" charset="0"/>
                <a:cs typeface="Arial" pitchFamily="34" charset="0"/>
              </a:rPr>
              <a:t>Analysis on Transmission Line for Improvement of Load Flow’’. Advanced Materials </a:t>
            </a:r>
            <a:r>
              <a:rPr lang="en-US" sz="1600" dirty="0" smtClean="0">
                <a:latin typeface="Arial" pitchFamily="34" charset="0"/>
                <a:cs typeface="Arial" pitchFamily="34" charset="0"/>
              </a:rPr>
              <a:t>Research. V.433-440(2012). </a:t>
            </a:r>
            <a:r>
              <a:rPr lang="en-US" sz="1600" dirty="0" err="1" smtClean="0">
                <a:latin typeface="Arial" pitchFamily="34" charset="0"/>
                <a:cs typeface="Arial" pitchFamily="34" charset="0"/>
              </a:rPr>
              <a:t>Pp</a:t>
            </a:r>
            <a:r>
              <a:rPr lang="en-US" sz="1600" dirty="0" smtClean="0">
                <a:latin typeface="Arial" pitchFamily="34" charset="0"/>
                <a:cs typeface="Arial" pitchFamily="34" charset="0"/>
              </a:rPr>
              <a:t>: 7208-7212. doi:10.4028/www.scientific.net/AMR.433-440.7208.</a:t>
            </a:r>
          </a:p>
          <a:p>
            <a:pPr marL="0" indent="0" algn="just">
              <a:lnSpc>
                <a:spcPct val="170000"/>
              </a:lnSpc>
              <a:spcBef>
                <a:spcPts val="0"/>
              </a:spcBef>
              <a:buNone/>
            </a:pPr>
            <a:endParaRPr lang="en-US" sz="1600" dirty="0">
              <a:latin typeface="Arial" pitchFamily="34" charset="0"/>
              <a:cs typeface="Arial" pitchFamily="34" charset="0"/>
            </a:endParaRPr>
          </a:p>
          <a:p>
            <a:pPr marL="0" indent="0" algn="just">
              <a:lnSpc>
                <a:spcPct val="170000"/>
              </a:lnSpc>
              <a:spcBef>
                <a:spcPts val="0"/>
              </a:spcBef>
              <a:buNone/>
            </a:pPr>
            <a:endParaRPr lang="en-US" sz="1600" dirty="0" smtClean="0">
              <a:latin typeface="Arial" pitchFamily="34" charset="0"/>
              <a:cs typeface="Arial" pitchFamily="34" charset="0"/>
            </a:endParaRPr>
          </a:p>
          <a:p>
            <a:pPr marL="0" indent="0" algn="just">
              <a:lnSpc>
                <a:spcPct val="170000"/>
              </a:lnSpc>
              <a:spcBef>
                <a:spcPts val="0"/>
              </a:spcBef>
              <a:buNone/>
            </a:pPr>
            <a:endParaRPr lang="en-US" sz="1600" dirty="0" smtClean="0">
              <a:latin typeface="Arial" pitchFamily="34" charset="0"/>
              <a:cs typeface="Arial" pitchFamily="34" charset="0"/>
            </a:endParaRPr>
          </a:p>
          <a:p>
            <a:pPr marL="0" indent="0" algn="just">
              <a:lnSpc>
                <a:spcPct val="170000"/>
              </a:lnSpc>
              <a:spcBef>
                <a:spcPts val="0"/>
              </a:spcBef>
              <a:buNone/>
            </a:pPr>
            <a:endParaRPr lang="en-US" sz="1600" dirty="0" smtClean="0">
              <a:latin typeface="Arial" pitchFamily="34" charset="0"/>
              <a:cs typeface="Arial" pitchFamily="34" charset="0"/>
            </a:endParaRPr>
          </a:p>
          <a:p>
            <a:pPr marL="0" indent="0" algn="just">
              <a:lnSpc>
                <a:spcPct val="170000"/>
              </a:lnSpc>
              <a:spcBef>
                <a:spcPts val="0"/>
              </a:spcBef>
              <a:buNone/>
            </a:pPr>
            <a:endParaRPr lang="en-US" sz="16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dirty="0" smtClean="0"/>
              <a:t>Presenter: </a:t>
            </a:r>
            <a:r>
              <a:rPr lang="en-US" dirty="0" err="1" smtClean="0"/>
              <a:t>Dr.Teshome</a:t>
            </a:r>
            <a:r>
              <a:rPr lang="en-US" dirty="0" smtClean="0"/>
              <a:t> Goa</a:t>
            </a:r>
            <a:endParaRPr lang="en-US" dirty="0"/>
          </a:p>
        </p:txBody>
      </p:sp>
      <p:sp>
        <p:nvSpPr>
          <p:cNvPr id="5" name="Slide Number Placeholder 4"/>
          <p:cNvSpPr>
            <a:spLocks noGrp="1"/>
          </p:cNvSpPr>
          <p:nvPr>
            <p:ph type="sldNum" sz="quarter" idx="12"/>
          </p:nvPr>
        </p:nvSpPr>
        <p:spPr/>
        <p:txBody>
          <a:bodyPr/>
          <a:lstStyle/>
          <a:p>
            <a:fld id="{A48DA065-FA52-4A6B-AE36-1AE15AD4FD00}" type="slidenum">
              <a:rPr lang="en-US" smtClean="0"/>
              <a:pPr/>
              <a:t>38</a:t>
            </a:fld>
            <a:endParaRPr lang="en-US"/>
          </a:p>
        </p:txBody>
      </p:sp>
    </p:spTree>
    <p:extLst>
      <p:ext uri="{BB962C8B-B14F-4D97-AF65-F5344CB8AC3E}">
        <p14:creationId xmlns:p14="http://schemas.microsoft.com/office/powerpoint/2010/main" val="358202036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39</a:t>
            </a:fld>
            <a:endParaRPr lang="en-US"/>
          </a:p>
        </p:txBody>
      </p:sp>
      <p:sp>
        <p:nvSpPr>
          <p:cNvPr id="4" name="TextBox 3"/>
          <p:cNvSpPr txBox="1"/>
          <p:nvPr/>
        </p:nvSpPr>
        <p:spPr>
          <a:xfrm>
            <a:off x="5080001" y="2743202"/>
            <a:ext cx="2190023" cy="584775"/>
          </a:xfrm>
          <a:prstGeom prst="rect">
            <a:avLst/>
          </a:prstGeom>
          <a:noFill/>
        </p:spPr>
        <p:txBody>
          <a:bodyPr wrap="none" rtlCol="0">
            <a:spAutoFit/>
          </a:bodyPr>
          <a:lstStyle/>
          <a:p>
            <a:r>
              <a:rPr lang="en-US" sz="3200" dirty="0" smtClean="0">
                <a:latin typeface="Times New Roman" pitchFamily="18" charset="0"/>
                <a:cs typeface="Times New Roman" pitchFamily="18" charset="0"/>
              </a:rPr>
              <a:t>Thank you !</a:t>
            </a:r>
            <a:endParaRPr lang="en-US" sz="3200" dirty="0">
              <a:latin typeface="Times New Roman" pitchFamily="18" charset="0"/>
              <a:cs typeface="Times New Roman" pitchFamily="18" charset="0"/>
            </a:endParaRPr>
          </a:p>
        </p:txBody>
      </p:sp>
    </p:spTree>
    <p:extLst>
      <p:ext uri="{BB962C8B-B14F-4D97-AF65-F5344CB8AC3E}">
        <p14:creationId xmlns:p14="http://schemas.microsoft.com/office/powerpoint/2010/main" val="403580131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6894</TotalTime>
  <Words>3651</Words>
  <Application>Microsoft Office PowerPoint</Application>
  <PresentationFormat>Custom</PresentationFormat>
  <Paragraphs>330</Paragraphs>
  <Slides>39</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39</vt:i4>
      </vt:variant>
    </vt:vector>
  </HeadingPairs>
  <TitlesOfParts>
    <vt:vector size="41" baseType="lpstr">
      <vt:lpstr>Office 테마</vt:lpstr>
      <vt:lpstr>Equation</vt:lpstr>
      <vt:lpstr>Power Systems Operation and Control</vt:lpstr>
      <vt:lpstr>Content </vt:lpstr>
      <vt:lpstr>1. Introduction </vt:lpstr>
      <vt:lpstr>Introduction                                                      Cont.…</vt:lpstr>
      <vt:lpstr>2. Reasons for Reactive Power Compensation</vt:lpstr>
      <vt:lpstr> Reasons for Reactive Power Compensation                  Cont.….</vt:lpstr>
      <vt:lpstr> Reasons for Reactive Power Compensation                  Cont.….</vt:lpstr>
      <vt:lpstr>PowerPoint Presentation</vt:lpstr>
      <vt:lpstr> Reasons for Reactive Power Compensation                  Cont.….</vt:lpstr>
      <vt:lpstr> Reasons for Reactive Power Compensation                  Cont.….</vt:lpstr>
      <vt:lpstr> Reasons for Reactive Power Compensation                  Cont.….</vt:lpstr>
      <vt:lpstr>3. Objective of load compensation</vt:lpstr>
      <vt:lpstr>Objective of load compensation                              Cont.…</vt:lpstr>
      <vt:lpstr>PowerPoint Presentation</vt:lpstr>
      <vt:lpstr>Objective of load compensation                                   Cont.…</vt:lpstr>
      <vt:lpstr>Objective of load compensation                                    Cont.…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Summary </vt:lpstr>
      <vt:lpstr>References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최성실</dc:creator>
  <cp:lastModifiedBy>HP</cp:lastModifiedBy>
  <cp:revision>458</cp:revision>
  <dcterms:created xsi:type="dcterms:W3CDTF">2021-04-29T04:21:21Z</dcterms:created>
  <dcterms:modified xsi:type="dcterms:W3CDTF">2024-11-09T13:11:05Z</dcterms:modified>
</cp:coreProperties>
</file>