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handoutMasterIdLst>
    <p:handoutMasterId r:id="rId39"/>
  </p:handoutMasterIdLst>
  <p:sldIdLst>
    <p:sldId id="282" r:id="rId2"/>
    <p:sldId id="363" r:id="rId3"/>
    <p:sldId id="681" r:id="rId4"/>
    <p:sldId id="689" r:id="rId5"/>
    <p:sldId id="700" r:id="rId6"/>
    <p:sldId id="682" r:id="rId7"/>
    <p:sldId id="690" r:id="rId8"/>
    <p:sldId id="683" r:id="rId9"/>
    <p:sldId id="699" r:id="rId10"/>
    <p:sldId id="691" r:id="rId11"/>
    <p:sldId id="701" r:id="rId12"/>
    <p:sldId id="684" r:id="rId13"/>
    <p:sldId id="692" r:id="rId14"/>
    <p:sldId id="702" r:id="rId15"/>
    <p:sldId id="703" r:id="rId16"/>
    <p:sldId id="704" r:id="rId17"/>
    <p:sldId id="705" r:id="rId18"/>
    <p:sldId id="706" r:id="rId19"/>
    <p:sldId id="709" r:id="rId20"/>
    <p:sldId id="707" r:id="rId21"/>
    <p:sldId id="708" r:id="rId22"/>
    <p:sldId id="710" r:id="rId23"/>
    <p:sldId id="712" r:id="rId24"/>
    <p:sldId id="685" r:id="rId25"/>
    <p:sldId id="693" r:id="rId26"/>
    <p:sldId id="686" r:id="rId27"/>
    <p:sldId id="711" r:id="rId28"/>
    <p:sldId id="694" r:id="rId29"/>
    <p:sldId id="695" r:id="rId30"/>
    <p:sldId id="713" r:id="rId31"/>
    <p:sldId id="714" r:id="rId32"/>
    <p:sldId id="687" r:id="rId33"/>
    <p:sldId id="698" r:id="rId34"/>
    <p:sldId id="443" r:id="rId35"/>
    <p:sldId id="442" r:id="rId36"/>
    <p:sldId id="317" r:id="rId37"/>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7ECF1"/>
    <a:srgbClr val="29455F"/>
    <a:srgbClr val="2F333E"/>
    <a:srgbClr val="585C65"/>
    <a:srgbClr val="D9E1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horzBarState="maximized">
    <p:restoredLeft sz="34587" autoAdjust="0"/>
    <p:restoredTop sz="86336" autoAdjust="0"/>
  </p:normalViewPr>
  <p:slideViewPr>
    <p:cSldViewPr snapToGrid="0">
      <p:cViewPr>
        <p:scale>
          <a:sx n="75" d="100"/>
          <a:sy n="75" d="100"/>
        </p:scale>
        <p:origin x="-766" y="-456"/>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2389"/>
    </p:cViewPr>
  </p:sorterViewPr>
  <p:notesViewPr>
    <p:cSldViewPr snapToGrid="0">
      <p:cViewPr varScale="1">
        <p:scale>
          <a:sx n="99" d="100"/>
          <a:sy n="99" d="100"/>
        </p:scale>
        <p:origin x="3810"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2.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8.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image" Target="../media/image20.wmf"/><Relationship Id="rId1" Type="http://schemas.openxmlformats.org/officeDocument/2006/relationships/image" Target="../media/image19.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2.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25.wmf"/><Relationship Id="rId2" Type="http://schemas.openxmlformats.org/officeDocument/2006/relationships/image" Target="../media/image24.wmf"/><Relationship Id="rId1" Type="http://schemas.openxmlformats.org/officeDocument/2006/relationships/image" Target="../media/image23.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7.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9.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a:extLst>
              <a:ext uri="{FF2B5EF4-FFF2-40B4-BE49-F238E27FC236}">
                <a16:creationId xmlns="" xmlns:a16="http://schemas.microsoft.com/office/drawing/2014/main" id="{1FA06A38-C37F-4568-A048-47EECB9A14E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a:extLst>
              <a:ext uri="{FF2B5EF4-FFF2-40B4-BE49-F238E27FC236}">
                <a16:creationId xmlns="" xmlns:a16="http://schemas.microsoft.com/office/drawing/2014/main" id="{752D2E05-4CF1-4BCC-9766-ECC4888F3EF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C0BD674-518E-4782-9092-813744A91FEA}" type="datetimeFigureOut">
              <a:rPr lang="ko-KR" altLang="en-US" smtClean="0"/>
              <a:t>2024-11-10</a:t>
            </a:fld>
            <a:endParaRPr lang="ko-KR" altLang="en-US"/>
          </a:p>
        </p:txBody>
      </p:sp>
      <p:sp>
        <p:nvSpPr>
          <p:cNvPr id="4" name="바닥글 개체 틀 3">
            <a:extLst>
              <a:ext uri="{FF2B5EF4-FFF2-40B4-BE49-F238E27FC236}">
                <a16:creationId xmlns="" xmlns:a16="http://schemas.microsoft.com/office/drawing/2014/main" id="{C551118D-489C-4243-BEFA-9A1FB90A45B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5" name="슬라이드 번호 개체 틀 4">
            <a:extLst>
              <a:ext uri="{FF2B5EF4-FFF2-40B4-BE49-F238E27FC236}">
                <a16:creationId xmlns="" xmlns:a16="http://schemas.microsoft.com/office/drawing/2014/main" id="{32BA7DCD-C975-460D-BFAB-67A58038289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FDB4EAB-417F-45EB-9B7D-11919795AFEA}" type="slidenum">
              <a:rPr lang="ko-KR" altLang="en-US" smtClean="0"/>
              <a:t>‹#›</a:t>
            </a:fld>
            <a:endParaRPr lang="ko-KR" altLang="en-US"/>
          </a:p>
        </p:txBody>
      </p:sp>
    </p:spTree>
    <p:extLst>
      <p:ext uri="{BB962C8B-B14F-4D97-AF65-F5344CB8AC3E}">
        <p14:creationId xmlns:p14="http://schemas.microsoft.com/office/powerpoint/2010/main" val="10076720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51D5277-1C88-45E0-8B58-18FDF1DF2317}" type="datetimeFigureOut">
              <a:rPr lang="en-US" smtClean="0"/>
              <a:t>11/10/2024</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020840C-0D3C-4014-BD18-AB395A5B5CA2}" type="slidenum">
              <a:rPr lang="en-US" smtClean="0"/>
              <a:t>‹#›</a:t>
            </a:fld>
            <a:endParaRPr lang="en-US"/>
          </a:p>
        </p:txBody>
      </p:sp>
    </p:spTree>
    <p:extLst>
      <p:ext uri="{BB962C8B-B14F-4D97-AF65-F5344CB8AC3E}">
        <p14:creationId xmlns:p14="http://schemas.microsoft.com/office/powerpoint/2010/main" val="18016277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020840C-0D3C-4014-BD18-AB395A5B5CA2}" type="slidenum">
              <a:rPr lang="en-US" smtClean="0"/>
              <a:t>1</a:t>
            </a:fld>
            <a:endParaRPr lang="en-US"/>
          </a:p>
        </p:txBody>
      </p:sp>
    </p:spTree>
    <p:extLst>
      <p:ext uri="{BB962C8B-B14F-4D97-AF65-F5344CB8AC3E}">
        <p14:creationId xmlns:p14="http://schemas.microsoft.com/office/powerpoint/2010/main" val="40554187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59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
        <p:nvSpPr>
          <p:cNvPr id="1259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0C469ECA-809C-4233-9FB1-28DB88E0C54B}" type="slidenum">
              <a:rPr lang="en-GB" altLang="en-US">
                <a:latin typeface="Calibri" pitchFamily="34" charset="0"/>
              </a:rPr>
              <a:pPr/>
              <a:t>3</a:t>
            </a:fld>
            <a:endParaRPr lang="en-GB" altLang="en-US">
              <a:latin typeface="Calibri"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69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
        <p:nvSpPr>
          <p:cNvPr id="1269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8B52DD89-AD0B-4CA5-802A-E8F1B2632DB3}" type="slidenum">
              <a:rPr lang="en-GB" altLang="en-US">
                <a:latin typeface="Calibri" pitchFamily="34" charset="0"/>
              </a:rPr>
              <a:pPr/>
              <a:t>6</a:t>
            </a:fld>
            <a:endParaRPr lang="en-GB" altLang="en-US">
              <a:latin typeface="Calibri"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80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
        <p:nvSpPr>
          <p:cNvPr id="1280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5A046A7A-F4B7-4591-A2EC-FD20533EA27B}" type="slidenum">
              <a:rPr lang="en-GB" altLang="en-US">
                <a:latin typeface="Calibri" pitchFamily="34" charset="0"/>
              </a:rPr>
              <a:pPr/>
              <a:t>8</a:t>
            </a:fld>
            <a:endParaRPr lang="en-GB" altLang="en-US">
              <a:latin typeface="Calibri"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80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
        <p:nvSpPr>
          <p:cNvPr id="1280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5A046A7A-F4B7-4591-A2EC-FD20533EA27B}" type="slidenum">
              <a:rPr lang="en-GB" altLang="en-US">
                <a:latin typeface="Calibri" pitchFamily="34" charset="0"/>
              </a:rPr>
              <a:pPr/>
              <a:t>10</a:t>
            </a:fld>
            <a:endParaRPr lang="en-GB" altLang="en-US">
              <a:latin typeface="Calibri"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90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
        <p:nvSpPr>
          <p:cNvPr id="1290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A1248857-B634-4953-9F40-4F66A5BAB8B0}" type="slidenum">
              <a:rPr lang="en-GB" altLang="en-US">
                <a:latin typeface="Calibri" pitchFamily="34" charset="0"/>
              </a:rPr>
              <a:pPr/>
              <a:t>12</a:t>
            </a:fld>
            <a:endParaRPr lang="en-GB" altLang="en-US">
              <a:latin typeface="Calibri"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00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
        <p:nvSpPr>
          <p:cNvPr id="1300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E42F5993-DE76-498C-B565-271F9C99FC20}" type="slidenum">
              <a:rPr lang="en-GB" altLang="en-US">
                <a:latin typeface="Calibri" pitchFamily="34" charset="0"/>
              </a:rPr>
              <a:pPr/>
              <a:t>24</a:t>
            </a:fld>
            <a:endParaRPr lang="en-GB" altLang="en-US">
              <a:latin typeface="Calibri"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00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
        <p:nvSpPr>
          <p:cNvPr id="1300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E42F5993-DE76-498C-B565-271F9C99FC20}" type="slidenum">
              <a:rPr lang="en-GB" altLang="en-US">
                <a:latin typeface="Calibri" pitchFamily="34" charset="0"/>
              </a:rPr>
              <a:pPr/>
              <a:t>25</a:t>
            </a:fld>
            <a:endParaRPr lang="en-GB" altLang="en-US">
              <a:latin typeface="Calibri"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10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
        <p:nvSpPr>
          <p:cNvPr id="1310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19F39F4A-6441-496A-A0D2-FCCFB1171F2D}" type="slidenum">
              <a:rPr lang="en-GB" altLang="en-US">
                <a:latin typeface="Calibri" pitchFamily="34" charset="0"/>
              </a:rPr>
              <a:pPr/>
              <a:t>26</a:t>
            </a:fld>
            <a:endParaRPr lang="en-GB" altLang="en-US">
              <a:latin typeface="Calibri"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10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
        <p:nvSpPr>
          <p:cNvPr id="1310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19F39F4A-6441-496A-A0D2-FCCFB1171F2D}" type="slidenum">
              <a:rPr lang="en-GB" altLang="en-US">
                <a:latin typeface="Calibri" pitchFamily="34" charset="0"/>
              </a:rPr>
              <a:pPr/>
              <a:t>27</a:t>
            </a:fld>
            <a:endParaRPr lang="en-GB" altLang="en-US">
              <a:latin typeface="Calibri"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10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
        <p:nvSpPr>
          <p:cNvPr id="1310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19F39F4A-6441-496A-A0D2-FCCFB1171F2D}" type="slidenum">
              <a:rPr lang="en-GB" altLang="en-US">
                <a:latin typeface="Calibri" pitchFamily="34" charset="0"/>
              </a:rPr>
              <a:pPr/>
              <a:t>28</a:t>
            </a:fld>
            <a:endParaRPr lang="en-GB" altLang="en-US">
              <a:latin typeface="Calibri"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10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
        <p:nvSpPr>
          <p:cNvPr id="1310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19F39F4A-6441-496A-A0D2-FCCFB1171F2D}" type="slidenum">
              <a:rPr lang="en-GB" altLang="en-US">
                <a:latin typeface="Calibri" pitchFamily="34" charset="0"/>
              </a:rPr>
              <a:pPr/>
              <a:t>29</a:t>
            </a:fld>
            <a:endParaRPr lang="en-GB" altLang="en-US">
              <a:latin typeface="Calibri"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20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
        <p:nvSpPr>
          <p:cNvPr id="1321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3872700B-4777-463F-A269-38DDFC8B3C84}" type="slidenum">
              <a:rPr lang="en-GB" altLang="en-US">
                <a:latin typeface="Calibri" pitchFamily="34" charset="0"/>
              </a:rPr>
              <a:pPr/>
              <a:t>32</a:t>
            </a:fld>
            <a:endParaRPr lang="en-GB" altLang="en-US">
              <a:latin typeface="Calibri"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
        <p:nvSpPr>
          <p:cNvPr id="1331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38E943E4-0A6C-48E5-9F53-3F3FB7E84349}" type="slidenum">
              <a:rPr lang="en-GB" altLang="en-US">
                <a:latin typeface="Calibri" pitchFamily="34" charset="0"/>
              </a:rPr>
              <a:pPr/>
              <a:t>33</a:t>
            </a:fld>
            <a:endParaRPr lang="en-GB" altLang="en-US">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2.sv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2.sv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4.svg"/><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표지">
    <p:spTree>
      <p:nvGrpSpPr>
        <p:cNvPr id="1" name=""/>
        <p:cNvGrpSpPr/>
        <p:nvPr/>
      </p:nvGrpSpPr>
      <p:grpSpPr>
        <a:xfrm>
          <a:off x="0" y="0"/>
          <a:ext cx="0" cy="0"/>
          <a:chOff x="0" y="0"/>
          <a:chExt cx="0" cy="0"/>
        </a:xfrm>
      </p:grpSpPr>
      <p:pic>
        <p:nvPicPr>
          <p:cNvPr id="20" name="우측이미지">
            <a:extLst>
              <a:ext uri="{FF2B5EF4-FFF2-40B4-BE49-F238E27FC236}">
                <a16:creationId xmlns="" xmlns:a16="http://schemas.microsoft.com/office/drawing/2014/main" id="{7A334113-2019-4F08-BFDD-FAA6F78B7BDB}"/>
              </a:ext>
            </a:extLst>
          </p:cNvPr>
          <p:cNvPicPr>
            <a:picLocks noChangeAspect="1"/>
          </p:cNvPicPr>
          <p:nvPr userDrawn="1"/>
        </p:nvPicPr>
        <p:blipFill>
          <a:blip r:embed="rId2">
            <a:extLst>
              <a:ext uri="{96DAC541-7B7A-43D3-8B79-37D633B846F1}">
                <asvg:svgBlip xmlns="" xmlns:asvg="http://schemas.microsoft.com/office/drawing/2016/SVG/main" r:embed="rId3"/>
              </a:ext>
            </a:extLst>
          </a:blip>
          <a:stretch>
            <a:fillRect/>
          </a:stretch>
        </p:blipFill>
        <p:spPr>
          <a:xfrm rot="21105531">
            <a:off x="6020907" y="1345035"/>
            <a:ext cx="7004124" cy="5805700"/>
          </a:xfrm>
          <a:prstGeom prst="rect">
            <a:avLst/>
          </a:prstGeom>
        </p:spPr>
      </p:pic>
      <p:sp>
        <p:nvSpPr>
          <p:cNvPr id="21" name="자유형: 도형 20">
            <a:extLst>
              <a:ext uri="{FF2B5EF4-FFF2-40B4-BE49-F238E27FC236}">
                <a16:creationId xmlns="" xmlns:a16="http://schemas.microsoft.com/office/drawing/2014/main" id="{9338A8CF-C5A9-4FCB-B078-3773C5473AE2}"/>
              </a:ext>
            </a:extLst>
          </p:cNvPr>
          <p:cNvSpPr/>
          <p:nvPr userDrawn="1"/>
        </p:nvSpPr>
        <p:spPr>
          <a:xfrm>
            <a:off x="5628321" y="1815966"/>
            <a:ext cx="4602078" cy="5042034"/>
          </a:xfrm>
          <a:custGeom>
            <a:avLst/>
            <a:gdLst>
              <a:gd name="connsiteX0" fmla="*/ 0 w 4602079"/>
              <a:gd name="connsiteY0" fmla="*/ 0 h 5410200"/>
              <a:gd name="connsiteX1" fmla="*/ 1241659 w 4602079"/>
              <a:gd name="connsiteY1" fmla="*/ 0 h 5410200"/>
              <a:gd name="connsiteX2" fmla="*/ 4602079 w 4602079"/>
              <a:gd name="connsiteY2" fmla="*/ 5410200 h 5410200"/>
              <a:gd name="connsiteX3" fmla="*/ 3360420 w 4602079"/>
              <a:gd name="connsiteY3" fmla="*/ 5410200 h 5410200"/>
            </a:gdLst>
            <a:ahLst/>
            <a:cxnLst>
              <a:cxn ang="0">
                <a:pos x="connsiteX0" y="connsiteY0"/>
              </a:cxn>
              <a:cxn ang="0">
                <a:pos x="connsiteX1" y="connsiteY1"/>
              </a:cxn>
              <a:cxn ang="0">
                <a:pos x="connsiteX2" y="connsiteY2"/>
              </a:cxn>
              <a:cxn ang="0">
                <a:pos x="connsiteX3" y="connsiteY3"/>
              </a:cxn>
            </a:cxnLst>
            <a:rect l="l" t="t" r="r" b="b"/>
            <a:pathLst>
              <a:path w="4602079" h="5410200">
                <a:moveTo>
                  <a:pt x="0" y="0"/>
                </a:moveTo>
                <a:lnTo>
                  <a:pt x="1241659" y="0"/>
                </a:lnTo>
                <a:lnTo>
                  <a:pt x="4602079" y="5410200"/>
                </a:lnTo>
                <a:lnTo>
                  <a:pt x="336042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2" name="그래픽 18">
            <a:extLst>
              <a:ext uri="{FF2B5EF4-FFF2-40B4-BE49-F238E27FC236}">
                <a16:creationId xmlns="" xmlns:a16="http://schemas.microsoft.com/office/drawing/2014/main" id="{15C35F22-CF5F-4968-A7D2-CA117F0B363E}"/>
              </a:ext>
            </a:extLst>
          </p:cNvPr>
          <p:cNvSpPr/>
          <p:nvPr userDrawn="1"/>
        </p:nvSpPr>
        <p:spPr>
          <a:xfrm>
            <a:off x="0" y="1371827"/>
            <a:ext cx="6067033" cy="5042033"/>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23" name="자유형: 도형 22">
            <a:extLst>
              <a:ext uri="{FF2B5EF4-FFF2-40B4-BE49-F238E27FC236}">
                <a16:creationId xmlns="" xmlns:a16="http://schemas.microsoft.com/office/drawing/2014/main" id="{C4F55F57-C455-4D44-BF5B-7B61AB79BBD1}"/>
              </a:ext>
            </a:extLst>
          </p:cNvPr>
          <p:cNvSpPr/>
          <p:nvPr userDrawn="1"/>
        </p:nvSpPr>
        <p:spPr>
          <a:xfrm>
            <a:off x="0" y="592754"/>
            <a:ext cx="8815538" cy="5042034"/>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2B90D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4" name="직사각형 23">
            <a:extLst>
              <a:ext uri="{FF2B5EF4-FFF2-40B4-BE49-F238E27FC236}">
                <a16:creationId xmlns="" xmlns:a16="http://schemas.microsoft.com/office/drawing/2014/main" id="{9E13D364-9946-48F8-A1D3-D34015297BFD}"/>
              </a:ext>
            </a:extLst>
          </p:cNvPr>
          <p:cNvSpPr/>
          <p:nvPr userDrawn="1"/>
        </p:nvSpPr>
        <p:spPr bwMode="auto">
          <a:xfrm rot="10800000">
            <a:off x="404660" y="1024400"/>
            <a:ext cx="2415449" cy="276999"/>
          </a:xfrm>
          <a:prstGeom prst="rect">
            <a:avLst/>
          </a:prstGeom>
        </p:spPr>
        <p:txBody>
          <a:bodyPr>
            <a:spAutoFit/>
            <a:scene3d>
              <a:camera prst="orthographicFront"/>
              <a:lightRig rig="threePt" dir="t"/>
            </a:scene3d>
            <a:sp3d>
              <a:bevelT w="1270" h="1270"/>
              <a:bevelB w="1270" h="1270"/>
            </a:sp3d>
          </a:bodyPr>
          <a:lstStyle/>
          <a:p>
            <a:pPr marL="0" lvl="1" indent="-85725" fontAlgn="auto" latinLnBrk="0">
              <a:spcBef>
                <a:spcPts val="100"/>
              </a:spcBef>
              <a:spcAft>
                <a:spcPts val="0"/>
              </a:spcAft>
              <a:buClr>
                <a:srgbClr val="008400"/>
              </a:buClr>
              <a:buSzPct val="140000"/>
              <a:tabLst>
                <a:tab pos="5645270" algn="l"/>
              </a:tabLst>
              <a:defRPr/>
            </a:pPr>
            <a:endParaRPr kumimoji="0" lang="ko-KR" altLang="en-US" sz="1200" b="1" spc="-100" dirty="0">
              <a:gradFill>
                <a:gsLst>
                  <a:gs pos="0">
                    <a:schemeClr val="bg1"/>
                  </a:gs>
                  <a:gs pos="100000">
                    <a:schemeClr val="bg1"/>
                  </a:gs>
                </a:gsLst>
                <a:lin ang="0" scaled="0"/>
              </a:gradFill>
              <a:latin typeface="나눔스퀘어 Bold" panose="020B0600000101010101" pitchFamily="50" charset="-127"/>
              <a:ea typeface="나눔스퀘어 Bold" panose="020B0600000101010101" pitchFamily="50" charset="-127"/>
              <a:sym typeface="Monotype Sorts"/>
            </a:endParaRPr>
          </a:p>
        </p:txBody>
      </p:sp>
      <p:pic>
        <p:nvPicPr>
          <p:cNvPr id="25" name="그래픽 24">
            <a:extLst>
              <a:ext uri="{FF2B5EF4-FFF2-40B4-BE49-F238E27FC236}">
                <a16:creationId xmlns="" xmlns:a16="http://schemas.microsoft.com/office/drawing/2014/main" id="{44BF4D7B-D180-4DA2-8FA5-EB96C65A5F41}"/>
              </a:ext>
            </a:extLst>
          </p:cNvPr>
          <p:cNvPicPr>
            <a:picLocks noChangeAspect="1"/>
          </p:cNvPicPr>
          <p:nvPr userDrawn="1"/>
        </p:nvPicPr>
        <p:blipFill rotWithShape="1">
          <a:blip r:embed="rId4">
            <a:extLst>
              <a:ext uri="{96DAC541-7B7A-43D3-8B79-37D633B846F1}">
                <asvg:svgBlip xmlns="" xmlns:asvg="http://schemas.microsoft.com/office/drawing/2016/SVG/main" r:embed="rId5"/>
              </a:ext>
            </a:extLst>
          </a:blip>
          <a:srcRect l="27344" b="12244"/>
          <a:stretch/>
        </p:blipFill>
        <p:spPr>
          <a:xfrm>
            <a:off x="-1914979" y="829518"/>
            <a:ext cx="7561806" cy="6028483"/>
          </a:xfrm>
          <a:prstGeom prst="rect">
            <a:avLst/>
          </a:prstGeom>
        </p:spPr>
      </p:pic>
      <p:sp>
        <p:nvSpPr>
          <p:cNvPr id="26" name="상단바">
            <a:extLst>
              <a:ext uri="{FF2B5EF4-FFF2-40B4-BE49-F238E27FC236}">
                <a16:creationId xmlns="" xmlns:a16="http://schemas.microsoft.com/office/drawing/2014/main" id="{B31180F2-2F84-47B4-97B7-E65F8DB51734}"/>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1" name="이등변 삼각형 30">
            <a:extLst>
              <a:ext uri="{FF2B5EF4-FFF2-40B4-BE49-F238E27FC236}">
                <a16:creationId xmlns="" xmlns:a16="http://schemas.microsoft.com/office/drawing/2014/main" id="{331E1F0E-DC95-4538-AF87-5CCEC619B153}"/>
              </a:ext>
            </a:extLst>
          </p:cNvPr>
          <p:cNvSpPr/>
          <p:nvPr userDrawn="1"/>
        </p:nvSpPr>
        <p:spPr>
          <a:xfrm>
            <a:off x="-4265410" y="-386446"/>
            <a:ext cx="6987820" cy="6023983"/>
          </a:xfrm>
          <a:prstGeom prst="triangle">
            <a:avLst/>
          </a:prstGeom>
          <a:solidFill>
            <a:srgbClr val="152375">
              <a:alpha val="15000"/>
            </a:srgb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 name="제목 1">
            <a:extLst>
              <a:ext uri="{FF2B5EF4-FFF2-40B4-BE49-F238E27FC236}">
                <a16:creationId xmlns="" xmlns:a16="http://schemas.microsoft.com/office/drawing/2014/main" id="{FED57959-16C0-466D-A78C-A8F7339A3B7B}"/>
              </a:ext>
            </a:extLst>
          </p:cNvPr>
          <p:cNvSpPr>
            <a:spLocks noGrp="1"/>
          </p:cNvSpPr>
          <p:nvPr userDrawn="1">
            <p:ph type="ctrTitle"/>
          </p:nvPr>
        </p:nvSpPr>
        <p:spPr>
          <a:xfrm>
            <a:off x="459692" y="2735226"/>
            <a:ext cx="6197963" cy="1477328"/>
          </a:xfrm>
          <a:noFill/>
        </p:spPr>
        <p:txBody>
          <a:bodyPr wrap="square" rtlCol="0">
            <a:spAutoFit/>
          </a:bodyPr>
          <a:lstStyle>
            <a:lvl1pPr>
              <a:lnSpc>
                <a:spcPct val="90000"/>
              </a:lnSpc>
              <a:defRPr lang="ko-KR" altLang="en-US" sz="10000" spc="-300" dirty="0">
                <a:solidFill>
                  <a:schemeClr val="bg1"/>
                </a:solidFill>
                <a:latin typeface="나눔스퀘어_ac" panose="020B0600000101010101" pitchFamily="50" charset="-127"/>
                <a:ea typeface="나눔스퀘어_ac" panose="020B0600000101010101" pitchFamily="50" charset="-127"/>
                <a:cs typeface="+mn-cs"/>
              </a:defRPr>
            </a:lvl1pPr>
          </a:lstStyle>
          <a:p>
            <a:pPr marL="0" lvl="0"/>
            <a:endParaRPr lang="ko-KR" altLang="en-US" dirty="0"/>
          </a:p>
        </p:txBody>
      </p:sp>
      <p:sp>
        <p:nvSpPr>
          <p:cNvPr id="3" name="부제목 2">
            <a:extLst>
              <a:ext uri="{FF2B5EF4-FFF2-40B4-BE49-F238E27FC236}">
                <a16:creationId xmlns="" xmlns:a16="http://schemas.microsoft.com/office/drawing/2014/main" id="{8E912B2B-1BEA-42A8-94BA-27DE2589530D}"/>
              </a:ext>
            </a:extLst>
          </p:cNvPr>
          <p:cNvSpPr>
            <a:spLocks noGrp="1"/>
          </p:cNvSpPr>
          <p:nvPr userDrawn="1">
            <p:ph type="subTitle" idx="1"/>
          </p:nvPr>
        </p:nvSpPr>
        <p:spPr>
          <a:xfrm>
            <a:off x="9128491" y="195861"/>
            <a:ext cx="3963516" cy="424732"/>
          </a:xfrm>
          <a:noFill/>
        </p:spPr>
        <p:txBody>
          <a:bodyPr wrap="square" rtlCol="0">
            <a:spAutoFit/>
          </a:bodyPr>
          <a:lstStyle>
            <a:lvl1pPr marL="0" indent="0">
              <a:buNone/>
              <a:defRPr kumimoji="0" lang="ko-KR" altLang="en-US" sz="3000" b="1" i="0" u="none" strike="noStrike" cap="none" spc="-200" normalizeH="0" dirty="0">
                <a:ln>
                  <a:noFill/>
                </a:ln>
                <a:solidFill>
                  <a:schemeClr val="bg1"/>
                </a:solidFill>
                <a:effectLst/>
                <a:uLnTx/>
                <a:uFillTx/>
                <a:latin typeface="나눔스퀘어_ac Light" panose="020B0600000101010101" pitchFamily="50" charset="-127"/>
                <a:ea typeface="나눔스퀘어_ac Light" panose="020B0600000101010101" pitchFamily="50" charset="-127"/>
              </a:defRPr>
            </a:lvl1pPr>
          </a:lstStyle>
          <a:p>
            <a:pPr marL="0" lvl="0"/>
            <a:endParaRPr lang="ko-KR" altLang="en-US" sz="2400" dirty="0">
              <a:solidFill>
                <a:schemeClr val="bg1"/>
              </a:solidFill>
            </a:endParaRPr>
          </a:p>
        </p:txBody>
      </p:sp>
    </p:spTree>
    <p:extLst>
      <p:ext uri="{BB962C8B-B14F-4D97-AF65-F5344CB8AC3E}">
        <p14:creationId xmlns:p14="http://schemas.microsoft.com/office/powerpoint/2010/main" val="1994825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본문_bg">
    <p:spTree>
      <p:nvGrpSpPr>
        <p:cNvPr id="1" name=""/>
        <p:cNvGrpSpPr/>
        <p:nvPr/>
      </p:nvGrpSpPr>
      <p:grpSpPr>
        <a:xfrm>
          <a:off x="0" y="0"/>
          <a:ext cx="0" cy="0"/>
          <a:chOff x="0" y="0"/>
          <a:chExt cx="0" cy="0"/>
        </a:xfrm>
      </p:grpSpPr>
      <p:pic>
        <p:nvPicPr>
          <p:cNvPr id="7" name="그래픽 6">
            <a:extLst>
              <a:ext uri="{FF2B5EF4-FFF2-40B4-BE49-F238E27FC236}">
                <a16:creationId xmlns="" xmlns:a16="http://schemas.microsoft.com/office/drawing/2014/main" id="{8430E921-D36B-4D13-A177-F2F6046E4A51}"/>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4623243" y="827432"/>
            <a:ext cx="7561806" cy="6074667"/>
          </a:xfrm>
          <a:prstGeom prst="rect">
            <a:avLst/>
          </a:prstGeom>
        </p:spPr>
      </p:pic>
      <p:sp>
        <p:nvSpPr>
          <p:cNvPr id="16" name="직사각형 15">
            <a:extLst>
              <a:ext uri="{FF2B5EF4-FFF2-40B4-BE49-F238E27FC236}">
                <a16:creationId xmlns="" xmlns:a16="http://schemas.microsoft.com/office/drawing/2014/main" id="{CD0F39D9-E803-48E2-8A5B-312C027A2595}"/>
              </a:ext>
            </a:extLst>
          </p:cNvPr>
          <p:cNvSpPr/>
          <p:nvPr userDrawn="1"/>
        </p:nvSpPr>
        <p:spPr>
          <a:xfrm>
            <a:off x="1" y="766473"/>
            <a:ext cx="10833769"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 xmlns:a16="http://schemas.microsoft.com/office/drawing/2014/main"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 xmlns:a16="http://schemas.microsoft.com/office/drawing/2014/main" id="{835BC0DA-2154-4248-9986-7156D3ACC0FA}"/>
              </a:ext>
            </a:extLst>
          </p:cNvPr>
          <p:cNvSpPr/>
          <p:nvPr userDrawn="1"/>
        </p:nvSpPr>
        <p:spPr>
          <a:xfrm>
            <a:off x="4386808" y="827433"/>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 xmlns:a16="http://schemas.microsoft.com/office/drawing/2014/main"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 xmlns:a16="http://schemas.microsoft.com/office/drawing/2014/main"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 xmlns:a16="http://schemas.microsoft.com/office/drawing/2014/main" id="{79D67CF0-B63A-482C-AA8D-0120CDB87CC9}"/>
              </a:ext>
            </a:extLst>
          </p:cNvPr>
          <p:cNvSpPr>
            <a:spLocks noGrp="1"/>
          </p:cNvSpPr>
          <p:nvPr>
            <p:ph type="title" hasCustomPrompt="1"/>
          </p:nvPr>
        </p:nvSpPr>
        <p:spPr>
          <a:xfrm>
            <a:off x="213357" y="268895"/>
            <a:ext cx="628698"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Tree>
    <p:extLst>
      <p:ext uri="{BB962C8B-B14F-4D97-AF65-F5344CB8AC3E}">
        <p14:creationId xmlns:p14="http://schemas.microsoft.com/office/powerpoint/2010/main" val="11213905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본문_기본">
    <p:spTree>
      <p:nvGrpSpPr>
        <p:cNvPr id="1" name=""/>
        <p:cNvGrpSpPr/>
        <p:nvPr/>
      </p:nvGrpSpPr>
      <p:grpSpPr>
        <a:xfrm>
          <a:off x="0" y="0"/>
          <a:ext cx="0" cy="0"/>
          <a:chOff x="0" y="0"/>
          <a:chExt cx="0" cy="0"/>
        </a:xfrm>
      </p:grpSpPr>
      <p:pic>
        <p:nvPicPr>
          <p:cNvPr id="7" name="그래픽 6">
            <a:extLst>
              <a:ext uri="{FF2B5EF4-FFF2-40B4-BE49-F238E27FC236}">
                <a16:creationId xmlns="" xmlns:a16="http://schemas.microsoft.com/office/drawing/2014/main" id="{8430E921-D36B-4D13-A177-F2F6046E4A51}"/>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4623243" y="827432"/>
            <a:ext cx="7561806" cy="6074667"/>
          </a:xfrm>
          <a:prstGeom prst="rect">
            <a:avLst/>
          </a:prstGeom>
        </p:spPr>
      </p:pic>
      <p:sp>
        <p:nvSpPr>
          <p:cNvPr id="18" name="직사각형 15">
            <a:extLst>
              <a:ext uri="{FF2B5EF4-FFF2-40B4-BE49-F238E27FC236}">
                <a16:creationId xmlns="" xmlns:a16="http://schemas.microsoft.com/office/drawing/2014/main" id="{2337AB86-FB4C-4A0F-9E99-D3858A5D9CF6}"/>
              </a:ext>
            </a:extLst>
          </p:cNvPr>
          <p:cNvSpPr/>
          <p:nvPr userDrawn="1"/>
        </p:nvSpPr>
        <p:spPr>
          <a:xfrm>
            <a:off x="1" y="766473"/>
            <a:ext cx="10833769"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 xmlns:a16="http://schemas.microsoft.com/office/drawing/2014/main"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 xmlns:a16="http://schemas.microsoft.com/office/drawing/2014/main" id="{835BC0DA-2154-4248-9986-7156D3ACC0FA}"/>
              </a:ext>
            </a:extLst>
          </p:cNvPr>
          <p:cNvSpPr/>
          <p:nvPr userDrawn="1"/>
        </p:nvSpPr>
        <p:spPr>
          <a:xfrm>
            <a:off x="4386808" y="827433"/>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 xmlns:a16="http://schemas.microsoft.com/office/drawing/2014/main"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 xmlns:a16="http://schemas.microsoft.com/office/drawing/2014/main"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 xmlns:a16="http://schemas.microsoft.com/office/drawing/2014/main" id="{79D67CF0-B63A-482C-AA8D-0120CDB87CC9}"/>
              </a:ext>
            </a:extLst>
          </p:cNvPr>
          <p:cNvSpPr>
            <a:spLocks noGrp="1"/>
          </p:cNvSpPr>
          <p:nvPr>
            <p:ph type="title" hasCustomPrompt="1"/>
          </p:nvPr>
        </p:nvSpPr>
        <p:spPr>
          <a:xfrm>
            <a:off x="213357" y="268895"/>
            <a:ext cx="628698"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
        <p:nvSpPr>
          <p:cNvPr id="45" name="내용 개체 틀 2">
            <a:extLst>
              <a:ext uri="{FF2B5EF4-FFF2-40B4-BE49-F238E27FC236}">
                <a16:creationId xmlns="" xmlns:a16="http://schemas.microsoft.com/office/drawing/2014/main" id="{76BF5C99-1997-42D7-9B55-D543611FB4ED}"/>
              </a:ext>
            </a:extLst>
          </p:cNvPr>
          <p:cNvSpPr>
            <a:spLocks noGrp="1"/>
          </p:cNvSpPr>
          <p:nvPr>
            <p:ph idx="10"/>
          </p:nvPr>
        </p:nvSpPr>
        <p:spPr>
          <a:xfrm>
            <a:off x="446482" y="1233348"/>
            <a:ext cx="9026292" cy="5351094"/>
          </a:xfrm>
        </p:spPr>
        <p:txBody>
          <a:bodyPr>
            <a:normAutofit/>
          </a:bodyPr>
          <a:lstStyle>
            <a:lvl1pPr marL="252000" indent="-252000">
              <a:lnSpc>
                <a:spcPct val="120000"/>
              </a:lnSpc>
              <a:buClr>
                <a:srgbClr val="D5B8EA"/>
              </a:buClr>
              <a:buSzPct val="100000"/>
              <a:buFontTx/>
              <a:buBlip>
                <a:blip r:embed="rId4"/>
              </a:buBlip>
              <a:defRPr sz="3200" b="1">
                <a:latin typeface="나눔스퀘어_ac" panose="020B0600000101010101" pitchFamily="50" charset="-127"/>
                <a:ea typeface="나눔스퀘어_ac" panose="020B0600000101010101" pitchFamily="50" charset="-127"/>
              </a:defRPr>
            </a:lvl1pPr>
            <a:lvl2pPr marL="504000" indent="-228600">
              <a:lnSpc>
                <a:spcPct val="120000"/>
              </a:lnSpc>
              <a:buClr>
                <a:schemeClr val="accent4"/>
              </a:buClr>
              <a:buFont typeface="Wingdings" panose="05000000000000000000" pitchFamily="2" charset="2"/>
              <a:buChar char="§"/>
              <a:defRPr sz="3000">
                <a:latin typeface="나눔바른고딕" panose="020B0603020101020101" pitchFamily="50" charset="-127"/>
                <a:ea typeface="나눔바른고딕" panose="020B0603020101020101" pitchFamily="50" charset="-127"/>
              </a:defRPr>
            </a:lvl2pPr>
            <a:lvl3pPr marL="828000">
              <a:lnSpc>
                <a:spcPct val="120000"/>
              </a:lnSpc>
              <a:buClr>
                <a:schemeClr val="accent3">
                  <a:lumMod val="75000"/>
                </a:schemeClr>
              </a:buClr>
              <a:defRPr sz="28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21968967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목차">
    <p:spTree>
      <p:nvGrpSpPr>
        <p:cNvPr id="1" name=""/>
        <p:cNvGrpSpPr/>
        <p:nvPr/>
      </p:nvGrpSpPr>
      <p:grpSpPr>
        <a:xfrm>
          <a:off x="0" y="0"/>
          <a:ext cx="0" cy="0"/>
          <a:chOff x="0" y="0"/>
          <a:chExt cx="0" cy="0"/>
        </a:xfrm>
      </p:grpSpPr>
      <p:sp>
        <p:nvSpPr>
          <p:cNvPr id="13" name="직사각형 2">
            <a:extLst>
              <a:ext uri="{FF2B5EF4-FFF2-40B4-BE49-F238E27FC236}">
                <a16:creationId xmlns="" xmlns:a16="http://schemas.microsoft.com/office/drawing/2014/main" id="{E4FB8308-C79E-4DBF-934B-DFE971567015}"/>
              </a:ext>
            </a:extLst>
          </p:cNvPr>
          <p:cNvSpPr/>
          <p:nvPr userDrawn="1"/>
        </p:nvSpPr>
        <p:spPr>
          <a:xfrm>
            <a:off x="1" y="-58140"/>
            <a:ext cx="10053115" cy="6913497"/>
          </a:xfrm>
          <a:custGeom>
            <a:avLst/>
            <a:gdLst>
              <a:gd name="connsiteX0" fmla="*/ 0 w 10898802"/>
              <a:gd name="connsiteY0" fmla="*/ 0 h 6864482"/>
              <a:gd name="connsiteX1" fmla="*/ 10898802 w 10898802"/>
              <a:gd name="connsiteY1" fmla="*/ 0 h 6864482"/>
              <a:gd name="connsiteX2" fmla="*/ 10898802 w 10898802"/>
              <a:gd name="connsiteY2" fmla="*/ 6864482 h 6864482"/>
              <a:gd name="connsiteX3" fmla="*/ 0 w 10898802"/>
              <a:gd name="connsiteY3" fmla="*/ 6864482 h 6864482"/>
              <a:gd name="connsiteX4" fmla="*/ 0 w 10898802"/>
              <a:gd name="connsiteY4" fmla="*/ 0 h 6864482"/>
              <a:gd name="connsiteX0" fmla="*/ 0 w 10898802"/>
              <a:gd name="connsiteY0" fmla="*/ 0 h 6868420"/>
              <a:gd name="connsiteX1" fmla="*/ 10898802 w 10898802"/>
              <a:gd name="connsiteY1" fmla="*/ 0 h 6868420"/>
              <a:gd name="connsiteX2" fmla="*/ 6569938 w 10898802"/>
              <a:gd name="connsiteY2" fmla="*/ 6868420 h 6868420"/>
              <a:gd name="connsiteX3" fmla="*/ 0 w 10898802"/>
              <a:gd name="connsiteY3" fmla="*/ 6864482 h 6868420"/>
              <a:gd name="connsiteX4" fmla="*/ 0 w 10898802"/>
              <a:gd name="connsiteY4" fmla="*/ 0 h 6868420"/>
              <a:gd name="connsiteX0" fmla="*/ 0 w 9989688"/>
              <a:gd name="connsiteY0" fmla="*/ 0 h 6868420"/>
              <a:gd name="connsiteX1" fmla="*/ 9989688 w 9989688"/>
              <a:gd name="connsiteY1" fmla="*/ 45719 h 6868420"/>
              <a:gd name="connsiteX2" fmla="*/ 6569938 w 9989688"/>
              <a:gd name="connsiteY2" fmla="*/ 6868420 h 6868420"/>
              <a:gd name="connsiteX3" fmla="*/ 0 w 9989688"/>
              <a:gd name="connsiteY3" fmla="*/ 6864482 h 6868420"/>
              <a:gd name="connsiteX4" fmla="*/ 0 w 9989688"/>
              <a:gd name="connsiteY4" fmla="*/ 0 h 6868420"/>
              <a:gd name="connsiteX0" fmla="*/ 0 w 9984402"/>
              <a:gd name="connsiteY0" fmla="*/ 45719 h 6914139"/>
              <a:gd name="connsiteX1" fmla="*/ 9984402 w 9984402"/>
              <a:gd name="connsiteY1" fmla="*/ 0 h 6914139"/>
              <a:gd name="connsiteX2" fmla="*/ 6569938 w 9984402"/>
              <a:gd name="connsiteY2" fmla="*/ 6914139 h 6914139"/>
              <a:gd name="connsiteX3" fmla="*/ 0 w 9984402"/>
              <a:gd name="connsiteY3" fmla="*/ 6910201 h 6914139"/>
              <a:gd name="connsiteX4" fmla="*/ 0 w 9984402"/>
              <a:gd name="connsiteY4" fmla="*/ 45719 h 69141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84402" h="6914139">
                <a:moveTo>
                  <a:pt x="0" y="45719"/>
                </a:moveTo>
                <a:lnTo>
                  <a:pt x="9984402" y="0"/>
                </a:lnTo>
                <a:lnTo>
                  <a:pt x="6569938" y="6914139"/>
                </a:lnTo>
                <a:lnTo>
                  <a:pt x="0" y="6910201"/>
                </a:lnTo>
                <a:lnTo>
                  <a:pt x="0" y="45719"/>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40" name="자유형: 도형 39">
            <a:extLst>
              <a:ext uri="{FF2B5EF4-FFF2-40B4-BE49-F238E27FC236}">
                <a16:creationId xmlns="" xmlns:a16="http://schemas.microsoft.com/office/drawing/2014/main" id="{DD1AAACB-28E9-4D52-A6EE-22B06FA2EE4A}"/>
              </a:ext>
            </a:extLst>
          </p:cNvPr>
          <p:cNvSpPr/>
          <p:nvPr userDrawn="1"/>
        </p:nvSpPr>
        <p:spPr>
          <a:xfrm>
            <a:off x="768816" y="1243616"/>
            <a:ext cx="8815538"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1" name="자유형: 도형 40">
            <a:extLst>
              <a:ext uri="{FF2B5EF4-FFF2-40B4-BE49-F238E27FC236}">
                <a16:creationId xmlns="" xmlns:a16="http://schemas.microsoft.com/office/drawing/2014/main" id="{3A9E8056-E227-48D0-A362-012CD6F927DB}"/>
              </a:ext>
            </a:extLst>
          </p:cNvPr>
          <p:cNvSpPr/>
          <p:nvPr userDrawn="1"/>
        </p:nvSpPr>
        <p:spPr>
          <a:xfrm>
            <a:off x="11495" y="845026"/>
            <a:ext cx="8815538"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2" name="직사각형 41">
            <a:extLst>
              <a:ext uri="{FF2B5EF4-FFF2-40B4-BE49-F238E27FC236}">
                <a16:creationId xmlns="" xmlns:a16="http://schemas.microsoft.com/office/drawing/2014/main" id="{3E639EC3-96A7-44E5-A7D4-BDDA1BCAA187}"/>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44" name="그래픽 43">
            <a:extLst>
              <a:ext uri="{FF2B5EF4-FFF2-40B4-BE49-F238E27FC236}">
                <a16:creationId xmlns="" xmlns:a16="http://schemas.microsoft.com/office/drawing/2014/main" id="{3E6241A5-2F2F-42ED-85F8-D43B71F806A0}"/>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4641689" y="805103"/>
            <a:ext cx="7561806" cy="6074667"/>
          </a:xfrm>
          <a:prstGeom prst="rect">
            <a:avLst/>
          </a:prstGeom>
        </p:spPr>
      </p:pic>
    </p:spTree>
    <p:extLst>
      <p:ext uri="{BB962C8B-B14F-4D97-AF65-F5344CB8AC3E}">
        <p14:creationId xmlns:p14="http://schemas.microsoft.com/office/powerpoint/2010/main" val="32396651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절제목_간지">
    <p:spTree>
      <p:nvGrpSpPr>
        <p:cNvPr id="1" name=""/>
        <p:cNvGrpSpPr/>
        <p:nvPr/>
      </p:nvGrpSpPr>
      <p:grpSpPr>
        <a:xfrm>
          <a:off x="0" y="0"/>
          <a:ext cx="0" cy="0"/>
          <a:chOff x="0" y="0"/>
          <a:chExt cx="0" cy="0"/>
        </a:xfrm>
      </p:grpSpPr>
      <p:sp>
        <p:nvSpPr>
          <p:cNvPr id="6" name="그래픽 18">
            <a:extLst>
              <a:ext uri="{FF2B5EF4-FFF2-40B4-BE49-F238E27FC236}">
                <a16:creationId xmlns="" xmlns:a16="http://schemas.microsoft.com/office/drawing/2014/main" id="{F530099C-CA70-497E-9E2C-570DD13C57C5}"/>
              </a:ext>
            </a:extLst>
          </p:cNvPr>
          <p:cNvSpPr/>
          <p:nvPr userDrawn="1"/>
        </p:nvSpPr>
        <p:spPr>
          <a:xfrm rot="10800000">
            <a:off x="7666724" y="132125"/>
            <a:ext cx="4394137" cy="3651766"/>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7" name="사각형: 둥근 모서리 6">
            <a:extLst>
              <a:ext uri="{FF2B5EF4-FFF2-40B4-BE49-F238E27FC236}">
                <a16:creationId xmlns="" xmlns:a16="http://schemas.microsoft.com/office/drawing/2014/main" id="{39C9C839-8C4C-401D-891A-9EB09EA999DB}"/>
              </a:ext>
            </a:extLst>
          </p:cNvPr>
          <p:cNvSpPr/>
          <p:nvPr userDrawn="1"/>
        </p:nvSpPr>
        <p:spPr>
          <a:xfrm>
            <a:off x="556098" y="1613463"/>
            <a:ext cx="11079804" cy="4105072"/>
          </a:xfrm>
          <a:prstGeom prst="roundRect">
            <a:avLst/>
          </a:prstGeom>
          <a:solidFill>
            <a:schemeClr val="bg1">
              <a:alpha val="49804"/>
            </a:schemeClr>
          </a:solid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pic>
        <p:nvPicPr>
          <p:cNvPr id="9" name="그래픽 8">
            <a:extLst>
              <a:ext uri="{FF2B5EF4-FFF2-40B4-BE49-F238E27FC236}">
                <a16:creationId xmlns="" xmlns:a16="http://schemas.microsoft.com/office/drawing/2014/main" id="{D265E156-5DAB-412B-B8ED-5B3264F77CF5}"/>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3575174" y="-645"/>
            <a:ext cx="8616827" cy="6858002"/>
          </a:xfrm>
          <a:prstGeom prst="rect">
            <a:avLst/>
          </a:prstGeom>
        </p:spPr>
      </p:pic>
      <p:pic>
        <p:nvPicPr>
          <p:cNvPr id="14" name="그래픽 13">
            <a:extLst>
              <a:ext uri="{FF2B5EF4-FFF2-40B4-BE49-F238E27FC236}">
                <a16:creationId xmlns="" xmlns:a16="http://schemas.microsoft.com/office/drawing/2014/main" id="{2F4B05E3-97F5-4C0C-BABF-9754BC166810}"/>
              </a:ext>
            </a:extLst>
          </p:cNvPr>
          <p:cNvPicPr>
            <a:picLocks noChangeAspect="1"/>
          </p:cNvPicPr>
          <p:nvPr userDrawn="1"/>
        </p:nvPicPr>
        <p:blipFill>
          <a:blip r:embed="rId4">
            <a:extLst>
              <a:ext uri="{96DAC541-7B7A-43D3-8B79-37D633B846F1}">
                <asvg:svgBlip xmlns="" xmlns:asvg="http://schemas.microsoft.com/office/drawing/2016/SVG/main" r:embed="rId5"/>
              </a:ext>
            </a:extLst>
          </a:blip>
          <a:stretch>
            <a:fillRect/>
          </a:stretch>
        </p:blipFill>
        <p:spPr>
          <a:xfrm rot="21105531">
            <a:off x="7071037" y="2495151"/>
            <a:ext cx="7004124" cy="5805700"/>
          </a:xfrm>
          <a:prstGeom prst="rect">
            <a:avLst/>
          </a:prstGeom>
        </p:spPr>
      </p:pic>
      <p:sp>
        <p:nvSpPr>
          <p:cNvPr id="2" name="절제목입력">
            <a:extLst>
              <a:ext uri="{FF2B5EF4-FFF2-40B4-BE49-F238E27FC236}">
                <a16:creationId xmlns="" xmlns:a16="http://schemas.microsoft.com/office/drawing/2014/main" id="{C4266977-02BA-456A-825A-A4467609EC61}"/>
              </a:ext>
            </a:extLst>
          </p:cNvPr>
          <p:cNvSpPr>
            <a:spLocks noGrp="1"/>
          </p:cNvSpPr>
          <p:nvPr>
            <p:ph type="title"/>
          </p:nvPr>
        </p:nvSpPr>
        <p:spPr>
          <a:xfrm>
            <a:off x="1120303" y="3221244"/>
            <a:ext cx="10515600" cy="1338828"/>
          </a:xfrm>
          <a:noFill/>
        </p:spPr>
        <p:txBody>
          <a:bodyPr wrap="square" rtlCol="0">
            <a:spAutoFit/>
          </a:bodyPr>
          <a:lstStyle>
            <a:lvl1pPr>
              <a:defRPr lang="ko-KR" altLang="en-US" sz="9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endParaRPr lang="ko-KR" altLang="en-US" dirty="0">
              <a:solidFill>
                <a:schemeClr val="tx2">
                  <a:lumMod val="50000"/>
                </a:schemeClr>
              </a:solidFill>
            </a:endParaRPr>
          </a:p>
        </p:txBody>
      </p:sp>
    </p:spTree>
    <p:extLst>
      <p:ext uri="{BB962C8B-B14F-4D97-AF65-F5344CB8AC3E}">
        <p14:creationId xmlns:p14="http://schemas.microsoft.com/office/powerpoint/2010/main" val="3227978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다음시간안내">
    <p:spTree>
      <p:nvGrpSpPr>
        <p:cNvPr id="1" name=""/>
        <p:cNvGrpSpPr/>
        <p:nvPr/>
      </p:nvGrpSpPr>
      <p:grpSpPr>
        <a:xfrm>
          <a:off x="0" y="0"/>
          <a:ext cx="0" cy="0"/>
          <a:chOff x="0" y="0"/>
          <a:chExt cx="0" cy="0"/>
        </a:xfrm>
      </p:grpSpPr>
      <p:pic>
        <p:nvPicPr>
          <p:cNvPr id="16" name="그림 15" descr="실내이(가) 표시된 사진&#10;&#10;자동 생성된 설명" hidden="1">
            <a:extLst>
              <a:ext uri="{FF2B5EF4-FFF2-40B4-BE49-F238E27FC236}">
                <a16:creationId xmlns="" xmlns:a16="http://schemas.microsoft.com/office/drawing/2014/main" id="{1F988D3E-7A9E-4D99-A05F-EC0F8D429EC0}"/>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8995"/>
          <a:stretch/>
        </p:blipFill>
        <p:spPr>
          <a:xfrm>
            <a:off x="4991101" y="776752"/>
            <a:ext cx="7191376" cy="6074667"/>
          </a:xfrm>
          <a:prstGeom prst="rect">
            <a:avLst/>
          </a:prstGeom>
        </p:spPr>
      </p:pic>
      <p:sp>
        <p:nvSpPr>
          <p:cNvPr id="5" name="직사각형 4">
            <a:extLst>
              <a:ext uri="{FF2B5EF4-FFF2-40B4-BE49-F238E27FC236}">
                <a16:creationId xmlns="" xmlns:a16="http://schemas.microsoft.com/office/drawing/2014/main" id="{7669C717-D7EA-4559-971D-9D96519396A4}"/>
              </a:ext>
            </a:extLst>
          </p:cNvPr>
          <p:cNvSpPr/>
          <p:nvPr userDrawn="1"/>
        </p:nvSpPr>
        <p:spPr>
          <a:xfrm>
            <a:off x="1" y="-2945"/>
            <a:ext cx="8942228" cy="6879996"/>
          </a:xfrm>
          <a:custGeom>
            <a:avLst/>
            <a:gdLst>
              <a:gd name="connsiteX0" fmla="*/ 0 w 10487025"/>
              <a:gd name="connsiteY0" fmla="*/ 0 h 6844840"/>
              <a:gd name="connsiteX1" fmla="*/ 10487025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10487025"/>
              <a:gd name="connsiteY0" fmla="*/ 161925 h 7006765"/>
              <a:gd name="connsiteX1" fmla="*/ 5962650 w 10487025"/>
              <a:gd name="connsiteY1" fmla="*/ 0 h 7006765"/>
              <a:gd name="connsiteX2" fmla="*/ 10487025 w 10487025"/>
              <a:gd name="connsiteY2" fmla="*/ 7006765 h 7006765"/>
              <a:gd name="connsiteX3" fmla="*/ 0 w 10487025"/>
              <a:gd name="connsiteY3" fmla="*/ 7006765 h 7006765"/>
              <a:gd name="connsiteX4" fmla="*/ 0 w 10487025"/>
              <a:gd name="connsiteY4" fmla="*/ 161925 h 7006765"/>
              <a:gd name="connsiteX0" fmla="*/ 0 w 10487025"/>
              <a:gd name="connsiteY0" fmla="*/ 0 h 6844840"/>
              <a:gd name="connsiteX1" fmla="*/ 8896350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8896350"/>
              <a:gd name="connsiteY0" fmla="*/ 0 h 6844840"/>
              <a:gd name="connsiteX1" fmla="*/ 8896350 w 8896350"/>
              <a:gd name="connsiteY1" fmla="*/ 0 h 6844840"/>
              <a:gd name="connsiteX2" fmla="*/ 6467475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29250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86400 w 8896350"/>
              <a:gd name="connsiteY2" fmla="*/ 6835315 h 6844840"/>
              <a:gd name="connsiteX3" fmla="*/ 0 w 8896350"/>
              <a:gd name="connsiteY3" fmla="*/ 6844840 h 6844840"/>
              <a:gd name="connsiteX4" fmla="*/ 0 w 8896350"/>
              <a:gd name="connsiteY4" fmla="*/ 0 h 6844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6350" h="6844840">
                <a:moveTo>
                  <a:pt x="0" y="0"/>
                </a:moveTo>
                <a:lnTo>
                  <a:pt x="8896350" y="0"/>
                </a:lnTo>
                <a:lnTo>
                  <a:pt x="5486400" y="6835315"/>
                </a:lnTo>
                <a:lnTo>
                  <a:pt x="0" y="6844840"/>
                </a:lnTo>
                <a:lnTo>
                  <a:pt x="0" y="0"/>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11" name="그래픽 10">
            <a:extLst>
              <a:ext uri="{FF2B5EF4-FFF2-40B4-BE49-F238E27FC236}">
                <a16:creationId xmlns="" xmlns:a16="http://schemas.microsoft.com/office/drawing/2014/main" id="{F88AB430-4AA1-45AA-B076-C34B61161B87}"/>
              </a:ext>
            </a:extLst>
          </p:cNvPr>
          <p:cNvPicPr>
            <a:picLocks noChangeAspect="1"/>
          </p:cNvPicPr>
          <p:nvPr userDrawn="1"/>
        </p:nvPicPr>
        <p:blipFill rotWithShape="1">
          <a:blip r:embed="rId3">
            <a:extLst>
              <a:ext uri="{96DAC541-7B7A-43D3-8B79-37D633B846F1}">
                <asvg:svgBlip xmlns="" xmlns:asvg="http://schemas.microsoft.com/office/drawing/2016/SVG/main" r:embed="rId4"/>
              </a:ext>
            </a:extLst>
          </a:blip>
          <a:srcRect b="37766"/>
          <a:stretch/>
        </p:blipFill>
        <p:spPr>
          <a:xfrm>
            <a:off x="9524" y="-1849373"/>
            <a:ext cx="7004124" cy="3613135"/>
          </a:xfrm>
          <a:prstGeom prst="rect">
            <a:avLst/>
          </a:prstGeom>
        </p:spPr>
      </p:pic>
      <p:sp>
        <p:nvSpPr>
          <p:cNvPr id="13" name="직사각형 12">
            <a:extLst>
              <a:ext uri="{FF2B5EF4-FFF2-40B4-BE49-F238E27FC236}">
                <a16:creationId xmlns="" xmlns:a16="http://schemas.microsoft.com/office/drawing/2014/main" id="{C5EB58ED-179B-4078-B192-BE5B72A0F7A2}"/>
              </a:ext>
            </a:extLst>
          </p:cNvPr>
          <p:cNvSpPr/>
          <p:nvPr userDrawn="1"/>
        </p:nvSpPr>
        <p:spPr>
          <a:xfrm>
            <a:off x="0" y="-13063"/>
            <a:ext cx="12192000" cy="1784842"/>
          </a:xfrm>
          <a:prstGeom prst="rect">
            <a:avLst/>
          </a:prstGeom>
          <a:solidFill>
            <a:schemeClr val="accent1">
              <a:lumMod val="50000"/>
              <a:alpha val="40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nvGrpSpPr>
          <p:cNvPr id="3" name="그룹 2">
            <a:extLst>
              <a:ext uri="{FF2B5EF4-FFF2-40B4-BE49-F238E27FC236}">
                <a16:creationId xmlns="" xmlns:a16="http://schemas.microsoft.com/office/drawing/2014/main" id="{70F86DED-00F3-458B-8659-DC3628B429DE}"/>
              </a:ext>
            </a:extLst>
          </p:cNvPr>
          <p:cNvGrpSpPr/>
          <p:nvPr userDrawn="1"/>
        </p:nvGrpSpPr>
        <p:grpSpPr>
          <a:xfrm>
            <a:off x="857294" y="2370245"/>
            <a:ext cx="4756327" cy="2536467"/>
            <a:chOff x="857294" y="2370244"/>
            <a:chExt cx="4756327" cy="2536467"/>
          </a:xfrm>
        </p:grpSpPr>
        <p:cxnSp>
          <p:nvCxnSpPr>
            <p:cNvPr id="25" name="직선 연결선 24">
              <a:extLst>
                <a:ext uri="{FF2B5EF4-FFF2-40B4-BE49-F238E27FC236}">
                  <a16:creationId xmlns="" xmlns:a16="http://schemas.microsoft.com/office/drawing/2014/main" id="{0403CE34-B4DF-4BC4-9CEA-89E13DDE2288}"/>
                </a:ext>
              </a:extLst>
            </p:cNvPr>
            <p:cNvCxnSpPr>
              <a:cxnSpLocks/>
            </p:cNvCxnSpPr>
            <p:nvPr userDrawn="1"/>
          </p:nvCxnSpPr>
          <p:spPr>
            <a:xfrm>
              <a:off x="857294" y="4906711"/>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6" name="직선 연결선 25">
              <a:extLst>
                <a:ext uri="{FF2B5EF4-FFF2-40B4-BE49-F238E27FC236}">
                  <a16:creationId xmlns="" xmlns:a16="http://schemas.microsoft.com/office/drawing/2014/main" id="{37043C51-C423-4A7B-AD44-8284F712F9F3}"/>
                </a:ext>
              </a:extLst>
            </p:cNvPr>
            <p:cNvCxnSpPr>
              <a:cxnSpLocks/>
            </p:cNvCxnSpPr>
            <p:nvPr userDrawn="1"/>
          </p:nvCxnSpPr>
          <p:spPr>
            <a:xfrm>
              <a:off x="857294" y="2370244"/>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2" name="절제목입력">
            <a:extLst>
              <a:ext uri="{FF2B5EF4-FFF2-40B4-BE49-F238E27FC236}">
                <a16:creationId xmlns="" xmlns:a16="http://schemas.microsoft.com/office/drawing/2014/main" id="{C4266977-02BA-456A-825A-A4467609EC61}"/>
              </a:ext>
            </a:extLst>
          </p:cNvPr>
          <p:cNvSpPr>
            <a:spLocks noGrp="1"/>
          </p:cNvSpPr>
          <p:nvPr>
            <p:ph type="title" hasCustomPrompt="1"/>
          </p:nvPr>
        </p:nvSpPr>
        <p:spPr>
          <a:xfrm>
            <a:off x="857295" y="2439212"/>
            <a:ext cx="5186199" cy="2554545"/>
          </a:xfrm>
          <a:noFill/>
        </p:spPr>
        <p:txBody>
          <a:bodyPr wrap="square" rtlCol="0">
            <a:spAutoFit/>
          </a:bodyPr>
          <a:lstStyle>
            <a:lvl1pPr>
              <a:lnSpc>
                <a:spcPct val="100000"/>
              </a:lnSpc>
              <a:defRPr lang="ko-KR" altLang="en-US" sz="8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r>
              <a:rPr lang="ko-KR" altLang="en-US" dirty="0">
                <a:solidFill>
                  <a:schemeClr val="tx2">
                    <a:lumMod val="50000"/>
                  </a:schemeClr>
                </a:solidFill>
              </a:rPr>
              <a:t/>
            </a:r>
            <a:br>
              <a:rPr lang="ko-KR" altLang="en-US" dirty="0">
                <a:solidFill>
                  <a:schemeClr val="tx2">
                    <a:lumMod val="50000"/>
                  </a:schemeClr>
                </a:solidFill>
              </a:rPr>
            </a:br>
            <a:endParaRPr lang="ko-KR" altLang="en-US" dirty="0">
              <a:solidFill>
                <a:schemeClr val="tx2">
                  <a:lumMod val="50000"/>
                </a:schemeClr>
              </a:solidFill>
            </a:endParaRPr>
          </a:p>
        </p:txBody>
      </p:sp>
    </p:spTree>
    <p:extLst>
      <p:ext uri="{BB962C8B-B14F-4D97-AF65-F5344CB8AC3E}">
        <p14:creationId xmlns:p14="http://schemas.microsoft.com/office/powerpoint/2010/main" val="1005268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정리하기">
    <p:spTree>
      <p:nvGrpSpPr>
        <p:cNvPr id="1" name=""/>
        <p:cNvGrpSpPr/>
        <p:nvPr/>
      </p:nvGrpSpPr>
      <p:grpSpPr>
        <a:xfrm>
          <a:off x="0" y="0"/>
          <a:ext cx="0" cy="0"/>
          <a:chOff x="0" y="0"/>
          <a:chExt cx="0" cy="0"/>
        </a:xfrm>
      </p:grpSpPr>
      <p:pic>
        <p:nvPicPr>
          <p:cNvPr id="6" name="그래픽 5">
            <a:extLst>
              <a:ext uri="{FF2B5EF4-FFF2-40B4-BE49-F238E27FC236}">
                <a16:creationId xmlns="" xmlns:a16="http://schemas.microsoft.com/office/drawing/2014/main" id="{E6127282-84D8-4C6D-B83A-DD91189F825F}"/>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4623243" y="827432"/>
            <a:ext cx="7561806" cy="6074667"/>
          </a:xfrm>
          <a:prstGeom prst="rect">
            <a:avLst/>
          </a:prstGeom>
        </p:spPr>
      </p:pic>
      <p:sp>
        <p:nvSpPr>
          <p:cNvPr id="7" name="직사각형 6">
            <a:extLst>
              <a:ext uri="{FF2B5EF4-FFF2-40B4-BE49-F238E27FC236}">
                <a16:creationId xmlns="" xmlns:a16="http://schemas.microsoft.com/office/drawing/2014/main" id="{8259956A-65B4-4EEA-9C7C-0AF5194488F5}"/>
              </a:ext>
            </a:extLst>
          </p:cNvPr>
          <p:cNvSpPr/>
          <p:nvPr userDrawn="1"/>
        </p:nvSpPr>
        <p:spPr>
          <a:xfrm>
            <a:off x="13749" y="823551"/>
            <a:ext cx="12185049" cy="602716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8" name="직사각형 7">
            <a:extLst>
              <a:ext uri="{FF2B5EF4-FFF2-40B4-BE49-F238E27FC236}">
                <a16:creationId xmlns="" xmlns:a16="http://schemas.microsoft.com/office/drawing/2014/main" id="{DA3C90BF-7600-40AA-8805-55295AE0CF88}"/>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이등변 삼각형 9">
            <a:extLst>
              <a:ext uri="{FF2B5EF4-FFF2-40B4-BE49-F238E27FC236}">
                <a16:creationId xmlns="" xmlns:a16="http://schemas.microsoft.com/office/drawing/2014/main" id="{0B197D7A-6573-4F38-9142-7D335934E7E5}"/>
              </a:ext>
            </a:extLst>
          </p:cNvPr>
          <p:cNvSpPr/>
          <p:nvPr userDrawn="1"/>
        </p:nvSpPr>
        <p:spPr>
          <a:xfrm>
            <a:off x="9247672" y="833399"/>
            <a:ext cx="6987820" cy="6023983"/>
          </a:xfrm>
          <a:prstGeom prst="triangle">
            <a:avLst/>
          </a:prstGeom>
          <a:solidFill>
            <a:schemeClr val="accent1">
              <a:lumMod val="75000"/>
              <a:alpha val="15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2" name="대각선 방향의 모서리가 둥근 사각형 175">
            <a:extLst>
              <a:ext uri="{FF2B5EF4-FFF2-40B4-BE49-F238E27FC236}">
                <a16:creationId xmlns="" xmlns:a16="http://schemas.microsoft.com/office/drawing/2014/main" id="{3ACEB31D-F473-492D-896B-19B4B5802F74}"/>
              </a:ext>
            </a:extLst>
          </p:cNvPr>
          <p:cNvSpPr/>
          <p:nvPr userDrawn="1"/>
        </p:nvSpPr>
        <p:spPr bwMode="auto">
          <a:xfrm>
            <a:off x="446482" y="413245"/>
            <a:ext cx="2417191" cy="907308"/>
          </a:xfrm>
          <a:prstGeom prst="round2DiagRect">
            <a:avLst>
              <a:gd name="adj1" fmla="val 34495"/>
              <a:gd name="adj2" fmla="val 0"/>
            </a:avLst>
          </a:prstGeom>
          <a:solidFill>
            <a:srgbClr val="000000">
              <a:alpha val="1803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dirty="0"/>
          </a:p>
        </p:txBody>
      </p:sp>
      <p:sp>
        <p:nvSpPr>
          <p:cNvPr id="13" name="대각선 방향의 모서리가 둥근 사각형 175">
            <a:extLst>
              <a:ext uri="{FF2B5EF4-FFF2-40B4-BE49-F238E27FC236}">
                <a16:creationId xmlns="" xmlns:a16="http://schemas.microsoft.com/office/drawing/2014/main" id="{E19E2B2F-F19A-4B13-BA5B-51D91EA0AEFA}"/>
              </a:ext>
            </a:extLst>
          </p:cNvPr>
          <p:cNvSpPr/>
          <p:nvPr userDrawn="1"/>
        </p:nvSpPr>
        <p:spPr bwMode="auto">
          <a:xfrm>
            <a:off x="296354" y="272411"/>
            <a:ext cx="2417191" cy="907308"/>
          </a:xfrm>
          <a:prstGeom prst="round2DiagRect">
            <a:avLst>
              <a:gd name="adj1" fmla="val 34495"/>
              <a:gd name="adj2" fmla="val 0"/>
            </a:avLst>
          </a:prstGeom>
          <a:solidFill>
            <a:srgbClr val="2B90D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14" name="직사각형 35">
            <a:extLst>
              <a:ext uri="{FF2B5EF4-FFF2-40B4-BE49-F238E27FC236}">
                <a16:creationId xmlns="" xmlns:a16="http://schemas.microsoft.com/office/drawing/2014/main" id="{953AE7E3-D204-4367-80C4-AF39C650F4B5}"/>
              </a:ext>
            </a:extLst>
          </p:cNvPr>
          <p:cNvSpPr/>
          <p:nvPr userDrawn="1"/>
        </p:nvSpPr>
        <p:spPr bwMode="auto">
          <a:xfrm>
            <a:off x="68242" y="365404"/>
            <a:ext cx="2417191" cy="724561"/>
          </a:xfrm>
          <a:prstGeom prst="rect">
            <a:avLst/>
          </a:prstGeom>
          <a:noFill/>
        </p:spPr>
        <p:txBody>
          <a:bodyPr anchor="ctr">
            <a:scene3d>
              <a:camera prst="orthographicFront"/>
              <a:lightRig rig="threePt" dir="t"/>
            </a:scene3d>
            <a:sp3d>
              <a:bevelT w="1270" h="1270"/>
              <a:bevelB w="1270" h="1270"/>
            </a:sp3d>
          </a:bodyPr>
          <a:lstStyle/>
          <a:p>
            <a:pPr marL="0" lvl="1" algn="r">
              <a:buClr>
                <a:srgbClr val="008400"/>
              </a:buClr>
              <a:buSzPct val="140000"/>
              <a:tabLst>
                <a:tab pos="5645270" algn="l"/>
              </a:tabLst>
            </a:pPr>
            <a:endParaRPr lang="ko-KR" altLang="en-US" sz="4000" b="1" spc="-100" dirty="0">
              <a:solidFill>
                <a:schemeClr val="bg1"/>
              </a:solidFill>
              <a:latin typeface="나눔스퀘어_ac Light" panose="020B0600000101010101" pitchFamily="50" charset="-127"/>
              <a:ea typeface="나눔스퀘어_ac Light" panose="020B0600000101010101" pitchFamily="50" charset="-127"/>
              <a:sym typeface="Monotype Sorts"/>
            </a:endParaRPr>
          </a:p>
        </p:txBody>
      </p:sp>
      <p:pic>
        <p:nvPicPr>
          <p:cNvPr id="15" name="그래픽 14">
            <a:extLst>
              <a:ext uri="{FF2B5EF4-FFF2-40B4-BE49-F238E27FC236}">
                <a16:creationId xmlns="" xmlns:a16="http://schemas.microsoft.com/office/drawing/2014/main" id="{9576B87C-9060-46BF-9AEE-FB7EBE001AA2}"/>
              </a:ext>
            </a:extLst>
          </p:cNvPr>
          <p:cNvPicPr>
            <a:picLocks noChangeAspect="1"/>
          </p:cNvPicPr>
          <p:nvPr userDrawn="1"/>
        </p:nvPicPr>
        <p:blipFill>
          <a:blip r:embed="rId4">
            <a:extLst>
              <a:ext uri="{96DAC541-7B7A-43D3-8B79-37D633B846F1}">
                <asvg:svgBlip xmlns="" xmlns:asvg="http://schemas.microsoft.com/office/drawing/2016/SVG/main" r:embed="rId5"/>
              </a:ext>
            </a:extLst>
          </a:blip>
          <a:stretch>
            <a:fillRect/>
          </a:stretch>
        </p:blipFill>
        <p:spPr>
          <a:xfrm rot="5400000">
            <a:off x="460701" y="434444"/>
            <a:ext cx="238271" cy="198286"/>
          </a:xfrm>
          <a:prstGeom prst="rect">
            <a:avLst/>
          </a:prstGeom>
        </p:spPr>
      </p:pic>
      <p:pic>
        <p:nvPicPr>
          <p:cNvPr id="16" name="그래픽 15">
            <a:extLst>
              <a:ext uri="{FF2B5EF4-FFF2-40B4-BE49-F238E27FC236}">
                <a16:creationId xmlns="" xmlns:a16="http://schemas.microsoft.com/office/drawing/2014/main" id="{8FA20798-5018-4E15-AC02-980DAE92A4FA}"/>
              </a:ext>
            </a:extLst>
          </p:cNvPr>
          <p:cNvPicPr>
            <a:picLocks noChangeAspect="1"/>
          </p:cNvPicPr>
          <p:nvPr userDrawn="1"/>
        </p:nvPicPr>
        <p:blipFill>
          <a:blip r:embed="rId6">
            <a:extLst>
              <a:ext uri="{96DAC541-7B7A-43D3-8B79-37D633B846F1}">
                <asvg:svgBlip xmlns="" xmlns:asvg="http://schemas.microsoft.com/office/drawing/2016/SVG/main" r:embed="rId7"/>
              </a:ext>
            </a:extLst>
          </a:blip>
          <a:stretch>
            <a:fillRect/>
          </a:stretch>
        </p:blipFill>
        <p:spPr>
          <a:xfrm rot="817888">
            <a:off x="9061190" y="2125299"/>
            <a:ext cx="7004124" cy="5805700"/>
          </a:xfrm>
          <a:prstGeom prst="rect">
            <a:avLst/>
          </a:prstGeom>
        </p:spPr>
      </p:pic>
      <p:sp>
        <p:nvSpPr>
          <p:cNvPr id="17" name="내용 개체 틀 2">
            <a:extLst>
              <a:ext uri="{FF2B5EF4-FFF2-40B4-BE49-F238E27FC236}">
                <a16:creationId xmlns="" xmlns:a16="http://schemas.microsoft.com/office/drawing/2014/main" id="{8882EFD0-2702-4CF9-A9A1-7AC20E3EDEFE}"/>
              </a:ext>
            </a:extLst>
          </p:cNvPr>
          <p:cNvSpPr>
            <a:spLocks noGrp="1"/>
          </p:cNvSpPr>
          <p:nvPr>
            <p:ph idx="10"/>
          </p:nvPr>
        </p:nvSpPr>
        <p:spPr>
          <a:xfrm>
            <a:off x="446482" y="1513530"/>
            <a:ext cx="9026292" cy="4351338"/>
          </a:xfrm>
        </p:spPr>
        <p:txBody>
          <a:bodyPr>
            <a:normAutofit/>
          </a:bodyPr>
          <a:lstStyle>
            <a:lvl1pPr marL="252000" indent="-252000">
              <a:buClr>
                <a:srgbClr val="D5B8EA"/>
              </a:buClr>
              <a:buSzPct val="80000"/>
              <a:buFont typeface="Wingdings" panose="05000000000000000000" pitchFamily="2" charset="2"/>
              <a:buChar char="l"/>
              <a:defRPr sz="2600">
                <a:latin typeface="나눔바른고딕" panose="020B0603020101020101" pitchFamily="50" charset="-127"/>
                <a:ea typeface="나눔바른고딕" panose="020B0603020101020101" pitchFamily="50" charset="-127"/>
              </a:defRPr>
            </a:lvl1pPr>
            <a:lvl2pPr marL="685800" indent="-228600">
              <a:buFont typeface="Wingdings" panose="05000000000000000000" pitchFamily="2" charset="2"/>
              <a:buChar char="v"/>
              <a:defRPr sz="2600">
                <a:latin typeface="나눔바른고딕" panose="020B0603020101020101" pitchFamily="50" charset="-127"/>
                <a:ea typeface="나눔바른고딕" panose="020B0603020101020101" pitchFamily="50" charset="-127"/>
              </a:defRPr>
            </a:lvl2pPr>
            <a:lvl3pPr>
              <a:defRPr sz="26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533742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7"/>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65DC3FA6-B1A6-432C-82A7-277E61ED047D}" type="datetime1">
              <a:rPr lang="en-US" smtClean="0"/>
              <a:t>11/10/2024</a:t>
            </a:fld>
            <a:endParaRPr lang="en-US"/>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19072987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A1288F-C2CA-47AD-BD2E-C70F9B42A0D1}" type="datetime1">
              <a:rPr lang="en-US" smtClean="0"/>
              <a:t>11/10/2024</a:t>
            </a:fld>
            <a:endParaRPr lang="en-US"/>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18887159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6E6455E-9225-4C90-B94B-D3A0397559A4}" type="datetime1">
              <a:rPr lang="en-US" smtClean="0"/>
              <a:t>11/10/2024</a:t>
            </a:fld>
            <a:endParaRPr lang="en-US"/>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6078276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9E1E8">
            <a:alpha val="62000"/>
          </a:srgbClr>
        </a:solidFill>
        <a:effectLst/>
      </p:bgPr>
    </p:bg>
    <p:spTree>
      <p:nvGrpSpPr>
        <p:cNvPr id="1" name=""/>
        <p:cNvGrpSpPr/>
        <p:nvPr/>
      </p:nvGrpSpPr>
      <p:grpSpPr>
        <a:xfrm>
          <a:off x="0" y="0"/>
          <a:ext cx="0" cy="0"/>
          <a:chOff x="0" y="0"/>
          <a:chExt cx="0" cy="0"/>
        </a:xfrm>
      </p:grpSpPr>
      <p:sp>
        <p:nvSpPr>
          <p:cNvPr id="2" name="제목 개체 틀 1">
            <a:extLst>
              <a:ext uri="{FF2B5EF4-FFF2-40B4-BE49-F238E27FC236}">
                <a16:creationId xmlns="" xmlns:a16="http://schemas.microsoft.com/office/drawing/2014/main" id="{5A864DAE-ECE1-4533-8A71-4E4D39FE0B47}"/>
              </a:ext>
            </a:extLst>
          </p:cNvPr>
          <p:cNvSpPr>
            <a:spLocks noGrp="1"/>
          </p:cNvSpPr>
          <p:nvPr>
            <p:ph type="title"/>
          </p:nvPr>
        </p:nvSpPr>
        <p:spPr>
          <a:xfrm>
            <a:off x="838202"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 xmlns:a16="http://schemas.microsoft.com/office/drawing/2014/main" id="{2D443D05-94D4-4342-AEFA-0197AA7802A6}"/>
              </a:ext>
            </a:extLst>
          </p:cNvPr>
          <p:cNvSpPr>
            <a:spLocks noGrp="1"/>
          </p:cNvSpPr>
          <p:nvPr>
            <p:ph type="body" idx="1"/>
          </p:nvPr>
        </p:nvSpPr>
        <p:spPr>
          <a:xfrm>
            <a:off x="838202" y="1825625"/>
            <a:ext cx="10515600" cy="4351338"/>
          </a:xfrm>
          <a:prstGeom prst="rect">
            <a:avLst/>
          </a:prstGeom>
        </p:spPr>
        <p:txBody>
          <a:bodyPr vert="horz" lIns="91440" tIns="45720" rIns="91440" bIns="45720" rtlCol="0">
            <a:normAutofit/>
          </a:bodyPr>
          <a:lstStyle/>
          <a:p>
            <a:pPr lvl="0"/>
            <a:r>
              <a:rPr lang="ko-KR" altLang="en-US" dirty="0"/>
              <a:t>마스터 텍스트 스타일을 편집하려면 클릭</a:t>
            </a:r>
          </a:p>
          <a:p>
            <a:pPr lvl="1"/>
            <a:r>
              <a:rPr lang="ko-KR" altLang="en-US" dirty="0"/>
              <a:t>두 번째 수준</a:t>
            </a:r>
          </a:p>
          <a:p>
            <a:pPr lvl="2"/>
            <a:r>
              <a:rPr lang="ko-KR" altLang="en-US" dirty="0"/>
              <a:t>세 번째 수준</a:t>
            </a:r>
          </a:p>
          <a:p>
            <a:pPr lvl="3"/>
            <a:r>
              <a:rPr lang="ko-KR" altLang="en-US" dirty="0"/>
              <a:t>네 번째 수준</a:t>
            </a:r>
          </a:p>
          <a:p>
            <a:pPr lvl="4"/>
            <a:r>
              <a:rPr lang="ko-KR" altLang="en-US" dirty="0"/>
              <a:t>다섯 번째 수준</a:t>
            </a:r>
          </a:p>
        </p:txBody>
      </p:sp>
      <p:sp>
        <p:nvSpPr>
          <p:cNvPr id="4" name="날짜 개체 틀 3">
            <a:extLst>
              <a:ext uri="{FF2B5EF4-FFF2-40B4-BE49-F238E27FC236}">
                <a16:creationId xmlns="" xmlns:a16="http://schemas.microsoft.com/office/drawing/2014/main" id="{DA825FC3-8F69-4D96-AC04-9C5FA0606E7A}"/>
              </a:ext>
            </a:extLst>
          </p:cNvPr>
          <p:cNvSpPr>
            <a:spLocks noGrp="1"/>
          </p:cNvSpPr>
          <p:nvPr>
            <p:ph type="dt" sz="half" idx="2"/>
          </p:nvPr>
        </p:nvSpPr>
        <p:spPr>
          <a:xfrm>
            <a:off x="838201"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118F431-8A64-444C-A15A-5683BEC24C57}" type="datetime1">
              <a:rPr lang="en-US" altLang="ko-KR" smtClean="0"/>
              <a:t>11/10/2024</a:t>
            </a:fld>
            <a:endParaRPr lang="ko-KR" altLang="en-US"/>
          </a:p>
        </p:txBody>
      </p:sp>
      <p:sp>
        <p:nvSpPr>
          <p:cNvPr id="5" name="바닥글 개체 틀 4">
            <a:extLst>
              <a:ext uri="{FF2B5EF4-FFF2-40B4-BE49-F238E27FC236}">
                <a16:creationId xmlns="" xmlns:a16="http://schemas.microsoft.com/office/drawing/2014/main" id="{32F7D89B-8384-4B4C-B483-77929B29860E}"/>
              </a:ext>
            </a:extLst>
          </p:cNvPr>
          <p:cNvSpPr>
            <a:spLocks noGrp="1"/>
          </p:cNvSpPr>
          <p:nvPr>
            <p:ph type="ftr" sz="quarter" idx="3"/>
          </p:nvPr>
        </p:nvSpPr>
        <p:spPr>
          <a:xfrm>
            <a:off x="4038602"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ltLang="ko-KR" smtClean="0"/>
              <a:t>Presenter: Dr.Teshome Goa</a:t>
            </a:r>
            <a:endParaRPr lang="ko-KR" altLang="en-US"/>
          </a:p>
        </p:txBody>
      </p:sp>
      <p:sp>
        <p:nvSpPr>
          <p:cNvPr id="6" name="슬라이드 번호 개체 틀 5">
            <a:extLst>
              <a:ext uri="{FF2B5EF4-FFF2-40B4-BE49-F238E27FC236}">
                <a16:creationId xmlns="" xmlns:a16="http://schemas.microsoft.com/office/drawing/2014/main" id="{573BD4B8-82EB-4089-9218-49718EAEE925}"/>
              </a:ext>
            </a:extLst>
          </p:cNvPr>
          <p:cNvSpPr>
            <a:spLocks noGrp="1"/>
          </p:cNvSpPr>
          <p:nvPr>
            <p:ph type="sldNum" sz="quarter" idx="4"/>
          </p:nvPr>
        </p:nvSpPr>
        <p:spPr>
          <a:xfrm>
            <a:off x="8610601"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199C1B-4DD0-46FA-B2CF-A309B1949049}" type="slidenum">
              <a:rPr lang="ko-KR" altLang="en-US" smtClean="0"/>
              <a:t>‹#›</a:t>
            </a:fld>
            <a:endParaRPr lang="ko-KR" altLang="en-US"/>
          </a:p>
        </p:txBody>
      </p:sp>
    </p:spTree>
    <p:extLst>
      <p:ext uri="{BB962C8B-B14F-4D97-AF65-F5344CB8AC3E}">
        <p14:creationId xmlns:p14="http://schemas.microsoft.com/office/powerpoint/2010/main" val="6821077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1" r:id="rId3"/>
    <p:sldLayoutId id="2147483651" r:id="rId4"/>
    <p:sldLayoutId id="2147483654" r:id="rId5"/>
    <p:sldLayoutId id="2147483660" r:id="rId6"/>
    <p:sldLayoutId id="2147483655" r:id="rId7"/>
    <p:sldLayoutId id="2147483662" r:id="rId8"/>
    <p:sldLayoutId id="2147483663" r:id="rId9"/>
    <p:sldLayoutId id="2147483664" r:id="rId10"/>
  </p:sldLayoutIdLst>
  <p:hf hdr="0" dt="0"/>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3" Type="http://schemas.openxmlformats.org/officeDocument/2006/relationships/hyperlink" Target="https://www.researchgate.net/publication/359877348/figure/fig1/AS:1174762151780352@1657096531149/control-systems-of-synchronous-generator.ppm" TargetMode="External"/><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0.xml"/><Relationship Id="rId1" Type="http://schemas.openxmlformats.org/officeDocument/2006/relationships/vmlDrawing" Target="../drawings/vmlDrawing1.vml"/><Relationship Id="rId5" Type="http://schemas.openxmlformats.org/officeDocument/2006/relationships/image" Target="../media/image10.wmf"/><Relationship Id="rId4" Type="http://schemas.openxmlformats.org/officeDocument/2006/relationships/oleObject" Target="../embeddings/oleObject1.bin"/></Relationships>
</file>

<file path=ppt/slides/_rels/slide11.xml.rels><?xml version="1.0" encoding="UTF-8" standalone="yes"?>
<Relationships xmlns="http://schemas.openxmlformats.org/package/2006/relationships"><Relationship Id="rId3" Type="http://schemas.openxmlformats.org/officeDocument/2006/relationships/hyperlink" Target="https://image.slidesharecdn.com/10-4-1terminalvoltage-090521230733-phpapp01/85/10-4-1-Terminal-Voltage-9-320.jpg" TargetMode="External"/><Relationship Id="rId2" Type="http://schemas.openxmlformats.org/officeDocument/2006/relationships/image" Target="../media/image11.jpe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Layout" Target="../slideLayouts/slideLayout9.xml"/><Relationship Id="rId1" Type="http://schemas.openxmlformats.org/officeDocument/2006/relationships/vmlDrawing" Target="../drawings/vmlDrawing2.vml"/><Relationship Id="rId6" Type="http://schemas.openxmlformats.org/officeDocument/2006/relationships/image" Target="../media/image12.wmf"/><Relationship Id="rId5" Type="http://schemas.openxmlformats.org/officeDocument/2006/relationships/oleObject" Target="../embeddings/oleObject2.bin"/><Relationship Id="rId4" Type="http://schemas.openxmlformats.org/officeDocument/2006/relationships/hyperlink" Target="https://www.researchgate.net/publication/270915156/figure/fig5/AS:1088660296470549@1636568249232/The-schematic-block-diagram-of-the-generator-excitation-control-system.jpg"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3" Type="http://schemas.openxmlformats.org/officeDocument/2006/relationships/hyperlink" Target="https://eepowerschool.com/wp-content/uploads/2018/06/DC-excitation-system-with-amplidyne-voltage-regulators.png" TargetMode="External"/><Relationship Id="rId2" Type="http://schemas.openxmlformats.org/officeDocument/2006/relationships/image" Target="../media/image14.pn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3" Type="http://schemas.openxmlformats.org/officeDocument/2006/relationships/hyperlink" Target="https://cdn.automationforum.co/uploads/2022/08/Excitation-System-in-Generator-4.jpg" TargetMode="External"/><Relationship Id="rId2" Type="http://schemas.openxmlformats.org/officeDocument/2006/relationships/image" Target="../media/image15.jpeg"/><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3" Type="http://schemas.openxmlformats.org/officeDocument/2006/relationships/hyperlink" Target="https://www.researchgate.net/publication/329883863/figure/fig1/AS:707174099603456@1545614852641/Schematic-mechanism-of-brushless-excitation-synchronous-generator.png" TargetMode="External"/><Relationship Id="rId2" Type="http://schemas.openxmlformats.org/officeDocument/2006/relationships/image" Target="../media/image16.png"/><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3" Type="http://schemas.openxmlformats.org/officeDocument/2006/relationships/hyperlink" Target="https://www.researchgate.net/publication/367445648/figure/fig1/AS:11431281115270492@1674828275475/Simplified-model-of-the-AVR-loop.jpg" TargetMode="External"/><Relationship Id="rId2" Type="http://schemas.openxmlformats.org/officeDocument/2006/relationships/image" Target="../media/image17.jpeg"/><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0.xml"/><Relationship Id="rId1" Type="http://schemas.openxmlformats.org/officeDocument/2006/relationships/vmlDrawing" Target="../drawings/vmlDrawing3.vml"/><Relationship Id="rId5" Type="http://schemas.openxmlformats.org/officeDocument/2006/relationships/image" Target="../media/image18.wmf"/><Relationship Id="rId4" Type="http://schemas.openxmlformats.org/officeDocument/2006/relationships/oleObject" Target="../embeddings/oleObject3.bin"/></Relationships>
</file>

<file path=ppt/slides/_rels/slide25.xml.rels><?xml version="1.0" encoding="UTF-8" standalone="yes"?>
<Relationships xmlns="http://schemas.openxmlformats.org/package/2006/relationships"><Relationship Id="rId8" Type="http://schemas.openxmlformats.org/officeDocument/2006/relationships/oleObject" Target="../embeddings/oleObject6.bin"/><Relationship Id="rId3" Type="http://schemas.openxmlformats.org/officeDocument/2006/relationships/notesSlide" Target="../notesSlides/notesSlide8.xml"/><Relationship Id="rId7" Type="http://schemas.openxmlformats.org/officeDocument/2006/relationships/image" Target="../media/image20.wmf"/><Relationship Id="rId2" Type="http://schemas.openxmlformats.org/officeDocument/2006/relationships/slideLayout" Target="../slideLayouts/slideLayout10.xml"/><Relationship Id="rId1" Type="http://schemas.openxmlformats.org/officeDocument/2006/relationships/vmlDrawing" Target="../drawings/vmlDrawing4.vml"/><Relationship Id="rId6" Type="http://schemas.openxmlformats.org/officeDocument/2006/relationships/oleObject" Target="../embeddings/oleObject5.bin"/><Relationship Id="rId5" Type="http://schemas.openxmlformats.org/officeDocument/2006/relationships/image" Target="../media/image19.wmf"/><Relationship Id="rId4" Type="http://schemas.openxmlformats.org/officeDocument/2006/relationships/oleObject" Target="../embeddings/oleObject4.bin"/><Relationship Id="rId9" Type="http://schemas.openxmlformats.org/officeDocument/2006/relationships/image" Target="../media/image21.wmf"/></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0.xml"/><Relationship Id="rId1" Type="http://schemas.openxmlformats.org/officeDocument/2006/relationships/vmlDrawing" Target="../drawings/vmlDrawing5.vml"/><Relationship Id="rId5" Type="http://schemas.openxmlformats.org/officeDocument/2006/relationships/image" Target="../media/image22.wmf"/><Relationship Id="rId4" Type="http://schemas.openxmlformats.org/officeDocument/2006/relationships/oleObject" Target="../embeddings/oleObject7.bin"/></Relationships>
</file>

<file path=ppt/slides/_rels/slide27.xml.rels><?xml version="1.0" encoding="UTF-8" standalone="yes"?>
<Relationships xmlns="http://schemas.openxmlformats.org/package/2006/relationships"><Relationship Id="rId8" Type="http://schemas.openxmlformats.org/officeDocument/2006/relationships/oleObject" Target="../embeddings/oleObject10.bin"/><Relationship Id="rId3" Type="http://schemas.openxmlformats.org/officeDocument/2006/relationships/notesSlide" Target="../notesSlides/notesSlide10.xml"/><Relationship Id="rId7" Type="http://schemas.openxmlformats.org/officeDocument/2006/relationships/image" Target="../media/image24.wmf"/><Relationship Id="rId2" Type="http://schemas.openxmlformats.org/officeDocument/2006/relationships/slideLayout" Target="../slideLayouts/slideLayout10.xml"/><Relationship Id="rId1" Type="http://schemas.openxmlformats.org/officeDocument/2006/relationships/vmlDrawing" Target="../drawings/vmlDrawing6.vml"/><Relationship Id="rId6" Type="http://schemas.openxmlformats.org/officeDocument/2006/relationships/oleObject" Target="../embeddings/oleObject9.bin"/><Relationship Id="rId5" Type="http://schemas.openxmlformats.org/officeDocument/2006/relationships/image" Target="../media/image23.wmf"/><Relationship Id="rId4" Type="http://schemas.openxmlformats.org/officeDocument/2006/relationships/oleObject" Target="../embeddings/oleObject8.bin"/><Relationship Id="rId9" Type="http://schemas.openxmlformats.org/officeDocument/2006/relationships/image" Target="../media/image25.wmf"/></Relationships>
</file>

<file path=ppt/slides/_rels/slide28.xml.rels><?xml version="1.0" encoding="UTF-8" standalone="yes"?>
<Relationships xmlns="http://schemas.openxmlformats.org/package/2006/relationships"><Relationship Id="rId3" Type="http://schemas.openxmlformats.org/officeDocument/2006/relationships/hyperlink" Target="https://www.researchgate.net/publication/337023929/figure/fig1/AS:960027519094795@1605899805553/Block-diagram-of-an-AVR-system.png" TargetMode="External"/><Relationship Id="rId2" Type="http://schemas.openxmlformats.org/officeDocument/2006/relationships/notesSlide" Target="../notesSlides/notesSlide11.xml"/><Relationship Id="rId1" Type="http://schemas.openxmlformats.org/officeDocument/2006/relationships/slideLayout" Target="../slideLayouts/slideLayout10.xml"/><Relationship Id="rId4" Type="http://schemas.openxmlformats.org/officeDocument/2006/relationships/image" Target="../media/image26.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12.xml"/><Relationship Id="rId7" Type="http://schemas.openxmlformats.org/officeDocument/2006/relationships/image" Target="../media/image27.wmf"/><Relationship Id="rId2" Type="http://schemas.openxmlformats.org/officeDocument/2006/relationships/slideLayout" Target="../slideLayouts/slideLayout10.xml"/><Relationship Id="rId1" Type="http://schemas.openxmlformats.org/officeDocument/2006/relationships/vmlDrawing" Target="../drawings/vmlDrawing7.vml"/><Relationship Id="rId6" Type="http://schemas.openxmlformats.org/officeDocument/2006/relationships/oleObject" Target="../embeddings/oleObject11.bin"/><Relationship Id="rId5" Type="http://schemas.openxmlformats.org/officeDocument/2006/relationships/image" Target="../media/image28.jpeg"/><Relationship Id="rId4" Type="http://schemas.openxmlformats.org/officeDocument/2006/relationships/hyperlink" Target="https://image.slidesharecdn.com/unit-3-ppt2-230816075010-873ab49b/85/UNIT-3-PPT-2-pptx-28-320.jpg" TargetMode="External"/></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10.xml"/><Relationship Id="rId1" Type="http://schemas.openxmlformats.org/officeDocument/2006/relationships/vmlDrawing" Target="../drawings/vmlDrawing8.vml"/><Relationship Id="rId4" Type="http://schemas.openxmlformats.org/officeDocument/2006/relationships/image" Target="../media/image29.wmf"/></Relationships>
</file>

<file path=ppt/slides/_rels/slide31.xml.rels><?xml version="1.0" encoding="UTF-8" standalone="yes"?>
<Relationships xmlns="http://schemas.openxmlformats.org/package/2006/relationships"><Relationship Id="rId3" Type="http://schemas.openxmlformats.org/officeDocument/2006/relationships/hyperlink" Target="https://ars.els-cdn.com/content/image/1-s2.0-S2772671123002206-gr4.jpg" TargetMode="External"/><Relationship Id="rId2" Type="http://schemas.openxmlformats.org/officeDocument/2006/relationships/image" Target="../media/image30.jpeg"/><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5.xml.rels><?xml version="1.0" encoding="UTF-8" standalone="yes"?>
<Relationships xmlns="http://schemas.openxmlformats.org/package/2006/relationships"><Relationship Id="rId2" Type="http://schemas.openxmlformats.org/officeDocument/2006/relationships/hyperlink" Target="https://doi.org/10.1016/j.prime.2023.10032" TargetMode="External"/><Relationship Id="rId1" Type="http://schemas.openxmlformats.org/officeDocument/2006/relationships/slideLayout" Target="../slideLayouts/slideLayout10.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800" y="152401"/>
            <a:ext cx="11582400" cy="914400"/>
          </a:xfrm>
        </p:spPr>
        <p:txBody>
          <a:bodyPr>
            <a:normAutofit/>
          </a:bodyPr>
          <a:lstStyle/>
          <a:p>
            <a:pPr algn="ctr"/>
            <a:r>
              <a:rPr lang="en-US" sz="3000" b="1" dirty="0" smtClean="0">
                <a:latin typeface="Arial" pitchFamily="34" charset="0"/>
                <a:cs typeface="Arial" pitchFamily="34" charset="0"/>
              </a:rPr>
              <a:t>Power Systems Operation and Control</a:t>
            </a:r>
            <a:endParaRPr lang="en-US" sz="3000" b="1" dirty="0">
              <a:latin typeface="Arial" pitchFamily="34" charset="0"/>
              <a:cs typeface="Arial" pitchFamily="34" charset="0"/>
            </a:endParaRPr>
          </a:p>
        </p:txBody>
      </p:sp>
      <p:sp>
        <p:nvSpPr>
          <p:cNvPr id="3" name="Subtitle 2"/>
          <p:cNvSpPr>
            <a:spLocks noGrp="1"/>
          </p:cNvSpPr>
          <p:nvPr>
            <p:ph type="subTitle" idx="1"/>
          </p:nvPr>
        </p:nvSpPr>
        <p:spPr>
          <a:xfrm>
            <a:off x="129308" y="831273"/>
            <a:ext cx="12062691" cy="5946045"/>
          </a:xfrm>
        </p:spPr>
        <p:txBody>
          <a:bodyPr>
            <a:normAutofit lnSpcReduction="10000"/>
          </a:bodyPr>
          <a:lstStyle/>
          <a:p>
            <a:r>
              <a:rPr lang="en-US" sz="3200" b="1" dirty="0" smtClean="0">
                <a:solidFill>
                  <a:schemeClr val="tx1"/>
                </a:solidFill>
                <a:latin typeface="Arial" pitchFamily="34" charset="0"/>
                <a:cs typeface="Arial" pitchFamily="34" charset="0"/>
              </a:rPr>
              <a:t>Lecture 13</a:t>
            </a:r>
          </a:p>
          <a:p>
            <a:r>
              <a:rPr lang="en-US" sz="3000" b="1" dirty="0">
                <a:solidFill>
                  <a:schemeClr val="tx1"/>
                </a:solidFill>
                <a:latin typeface="Arial" pitchFamily="34" charset="0"/>
                <a:cs typeface="Arial" pitchFamily="34" charset="0"/>
              </a:rPr>
              <a:t>Voltage control </a:t>
            </a:r>
            <a:endParaRPr lang="en-US" sz="3000" b="1" dirty="0" smtClean="0">
              <a:solidFill>
                <a:schemeClr val="tx1"/>
              </a:solidFill>
              <a:latin typeface="Arial" pitchFamily="34" charset="0"/>
              <a:cs typeface="Arial" pitchFamily="34" charset="0"/>
            </a:endParaRPr>
          </a:p>
          <a:p>
            <a:r>
              <a:rPr lang="en-US" sz="3000" b="1" dirty="0" smtClean="0">
                <a:solidFill>
                  <a:schemeClr val="tx1"/>
                </a:solidFill>
                <a:latin typeface="Arial" pitchFamily="34" charset="0"/>
                <a:cs typeface="Arial" pitchFamily="34" charset="0"/>
              </a:rPr>
              <a:t> Lecturer:</a:t>
            </a:r>
            <a:r>
              <a:rPr lang="en-US" sz="3000" dirty="0" smtClean="0">
                <a:solidFill>
                  <a:schemeClr val="tx1"/>
                </a:solidFill>
                <a:latin typeface="Arial" pitchFamily="34" charset="0"/>
                <a:cs typeface="Arial" pitchFamily="34" charset="0"/>
              </a:rPr>
              <a:t> Teshome Goa (Assist. Prof.)</a:t>
            </a:r>
          </a:p>
          <a:p>
            <a:endParaRPr lang="en-US" sz="3200" b="1" i="1" dirty="0" smtClean="0">
              <a:solidFill>
                <a:schemeClr val="tx1"/>
              </a:solidFill>
              <a:latin typeface="Arial" pitchFamily="34" charset="0"/>
              <a:cs typeface="Arial" pitchFamily="34" charset="0"/>
            </a:endParaRPr>
          </a:p>
          <a:p>
            <a:pPr algn="l"/>
            <a:r>
              <a:rPr lang="en-US" sz="3200" b="1" i="1" dirty="0" smtClean="0">
                <a:solidFill>
                  <a:schemeClr val="tx1"/>
                </a:solidFill>
                <a:latin typeface="Arial" pitchFamily="34" charset="0"/>
                <a:cs typeface="Arial" pitchFamily="34" charset="0"/>
              </a:rPr>
              <a:t>Lecture learning outcomes</a:t>
            </a:r>
            <a:r>
              <a:rPr lang="en-US" sz="3200" dirty="0" smtClean="0">
                <a:solidFill>
                  <a:schemeClr val="tx1"/>
                </a:solidFill>
                <a:latin typeface="Arial" pitchFamily="34" charset="0"/>
                <a:cs typeface="Arial" pitchFamily="34" charset="0"/>
              </a:rPr>
              <a:t>:</a:t>
            </a:r>
          </a:p>
          <a:p>
            <a:pPr algn="l">
              <a:lnSpc>
                <a:spcPct val="170000"/>
              </a:lnSpc>
            </a:pPr>
            <a:r>
              <a:rPr lang="en-US" sz="2000" dirty="0" smtClean="0">
                <a:solidFill>
                  <a:schemeClr val="tx1"/>
                </a:solidFill>
                <a:latin typeface="Arial" pitchFamily="34" charset="0"/>
                <a:cs typeface="Arial" pitchFamily="34" charset="0"/>
              </a:rPr>
              <a:t>At the end of this lecture, you will be able to:</a:t>
            </a:r>
          </a:p>
          <a:p>
            <a:pPr marL="571500" indent="-571500" algn="l">
              <a:lnSpc>
                <a:spcPct val="170000"/>
              </a:lnSpc>
              <a:buAutoNum type="romanLcPeriod"/>
            </a:pPr>
            <a:r>
              <a:rPr lang="en-US" sz="2000" dirty="0">
                <a:solidFill>
                  <a:schemeClr val="tx1"/>
                </a:solidFill>
                <a:latin typeface="Arial" pitchFamily="34" charset="0"/>
                <a:cs typeface="Arial" pitchFamily="34" charset="0"/>
              </a:rPr>
              <a:t>Understand the importance </a:t>
            </a:r>
            <a:r>
              <a:rPr lang="en-US" sz="2000" dirty="0" smtClean="0">
                <a:solidFill>
                  <a:schemeClr val="tx1"/>
                </a:solidFill>
                <a:latin typeface="Arial" pitchFamily="34" charset="0"/>
                <a:cs typeface="Arial" pitchFamily="34" charset="0"/>
              </a:rPr>
              <a:t>generator voltage control</a:t>
            </a:r>
            <a:endParaRPr lang="en-US" sz="2000" dirty="0">
              <a:solidFill>
                <a:schemeClr val="tx1"/>
              </a:solidFill>
              <a:latin typeface="Arial" pitchFamily="34" charset="0"/>
              <a:cs typeface="Arial" pitchFamily="34" charset="0"/>
            </a:endParaRPr>
          </a:p>
          <a:p>
            <a:pPr marL="571500" indent="-571500" algn="l">
              <a:lnSpc>
                <a:spcPct val="170000"/>
              </a:lnSpc>
              <a:buAutoNum type="romanLcPeriod"/>
            </a:pPr>
            <a:r>
              <a:rPr lang="en-US" sz="2000" dirty="0" smtClean="0">
                <a:solidFill>
                  <a:schemeClr val="tx1"/>
                </a:solidFill>
                <a:latin typeface="Arial" pitchFamily="34" charset="0"/>
                <a:cs typeface="Arial" pitchFamily="34" charset="0"/>
              </a:rPr>
              <a:t>Knows the Analysis mechanism of generator voltage control </a:t>
            </a:r>
          </a:p>
          <a:p>
            <a:pPr marL="571500" indent="-571500" algn="l">
              <a:lnSpc>
                <a:spcPct val="170000"/>
              </a:lnSpc>
              <a:buAutoNum type="romanLcPeriod"/>
            </a:pPr>
            <a:r>
              <a:rPr lang="en-US" sz="2000" dirty="0" smtClean="0">
                <a:solidFill>
                  <a:schemeClr val="tx1"/>
                </a:solidFill>
                <a:latin typeface="Arial" pitchFamily="34" charset="0"/>
                <a:cs typeface="Arial" pitchFamily="34" charset="0"/>
              </a:rPr>
              <a:t>Develop the mathematical model of Voltage control </a:t>
            </a:r>
            <a:endParaRPr lang="en-US" sz="2000" dirty="0">
              <a:solidFill>
                <a:schemeClr val="tx1"/>
              </a:solidFill>
              <a:latin typeface="Arial" pitchFamily="34" charset="0"/>
              <a:cs typeface="Arial" pitchFamily="34" charset="0"/>
            </a:endParaRPr>
          </a:p>
          <a:p>
            <a:pPr marL="571500" indent="-571500" algn="l">
              <a:lnSpc>
                <a:spcPct val="170000"/>
              </a:lnSpc>
              <a:buAutoNum type="romanLcPeriod"/>
            </a:pPr>
            <a:r>
              <a:rPr lang="en-US" sz="2000" dirty="0" smtClean="0">
                <a:solidFill>
                  <a:schemeClr val="tx1"/>
                </a:solidFill>
                <a:latin typeface="Arial" pitchFamily="34" charset="0"/>
                <a:cs typeface="Arial" pitchFamily="34" charset="0"/>
              </a:rPr>
              <a:t>Identify the types transmission and load side voltage control </a:t>
            </a:r>
            <a:endParaRPr lang="en-US" sz="2000" dirty="0">
              <a:solidFill>
                <a:schemeClr val="tx1"/>
              </a:solidFill>
              <a:latin typeface="Arial" pitchFamily="34" charset="0"/>
              <a:cs typeface="Arial" pitchFamily="34" charset="0"/>
            </a:endParaRPr>
          </a:p>
          <a:p>
            <a:pPr marL="571500" indent="-571500" algn="l">
              <a:lnSpc>
                <a:spcPct val="170000"/>
              </a:lnSpc>
              <a:buAutoNum type="romanLcPeriod"/>
            </a:pPr>
            <a:endParaRPr lang="en-US" sz="2000" dirty="0">
              <a:solidFill>
                <a:schemeClr val="tx1"/>
              </a:solidFill>
              <a:latin typeface="Arial" pitchFamily="34" charset="0"/>
              <a:cs typeface="Arial" pitchFamily="34" charset="0"/>
            </a:endParaRPr>
          </a:p>
          <a:p>
            <a:pPr algn="l">
              <a:lnSpc>
                <a:spcPct val="170000"/>
              </a:lnSpc>
            </a:pPr>
            <a:endParaRPr lang="en-US" sz="2900" dirty="0" smtClean="0">
              <a:solidFill>
                <a:srgbClr val="FF0000"/>
              </a:solidFill>
              <a:latin typeface="Arial" pitchFamily="34" charset="0"/>
              <a:cs typeface="Arial" pitchFamily="34" charset="0"/>
            </a:endParaRPr>
          </a:p>
          <a:p>
            <a:pPr marL="571500" indent="-571500" algn="l">
              <a:lnSpc>
                <a:spcPct val="170000"/>
              </a:lnSpc>
              <a:buAutoNum type="romanLcPeriod"/>
            </a:pPr>
            <a:endParaRPr lang="en-US" sz="4000" dirty="0" smtClean="0">
              <a:solidFill>
                <a:schemeClr val="tx1"/>
              </a:solidFill>
              <a:latin typeface="Times New Roman" pitchFamily="18" charset="0"/>
              <a:cs typeface="Times New Roman" pitchFamily="18" charset="0"/>
            </a:endParaRPr>
          </a:p>
          <a:p>
            <a:endParaRPr lang="en-US" sz="6000" dirty="0">
              <a:solidFill>
                <a:schemeClr val="tx1"/>
              </a:solidFill>
              <a:latin typeface="Times New Roman" pitchFamily="18" charset="0"/>
              <a:cs typeface="Times New Roman" pitchFamily="18" charset="0"/>
            </a:endParaRPr>
          </a:p>
        </p:txBody>
      </p:sp>
      <p:sp>
        <p:nvSpPr>
          <p:cNvPr id="5" name="Footer Placeholder 4"/>
          <p:cNvSpPr>
            <a:spLocks noGrp="1"/>
          </p:cNvSpPr>
          <p:nvPr>
            <p:ph type="ftr" sz="quarter" idx="11"/>
          </p:nvPr>
        </p:nvSpPr>
        <p:spPr/>
        <p:txBody>
          <a:bodyPr/>
          <a:lstStyle/>
          <a:p>
            <a:r>
              <a:rPr lang="en-US" b="1" dirty="0" smtClean="0">
                <a:solidFill>
                  <a:schemeClr val="tx1"/>
                </a:solidFill>
                <a:latin typeface="Times New Roman" pitchFamily="18" charset="0"/>
                <a:cs typeface="Times New Roman" pitchFamily="18" charset="0"/>
              </a:rPr>
              <a:t>Presenter: </a:t>
            </a:r>
            <a:r>
              <a:rPr lang="en-US" b="1" dirty="0" err="1" smtClean="0">
                <a:solidFill>
                  <a:schemeClr val="tx1"/>
                </a:solidFill>
                <a:latin typeface="Times New Roman" pitchFamily="18" charset="0"/>
                <a:cs typeface="Times New Roman" pitchFamily="18" charset="0"/>
              </a:rPr>
              <a:t>Dr.Teshome</a:t>
            </a:r>
            <a:r>
              <a:rPr lang="en-US" b="1" dirty="0" smtClean="0">
                <a:solidFill>
                  <a:schemeClr val="tx1"/>
                </a:solidFill>
                <a:latin typeface="Times New Roman" pitchFamily="18" charset="0"/>
                <a:cs typeface="Times New Roman" pitchFamily="18" charset="0"/>
              </a:rPr>
              <a:t> Goa</a:t>
            </a:r>
            <a:endParaRPr lang="en-US" b="1" dirty="0">
              <a:solidFill>
                <a:schemeClr val="tx1"/>
              </a:solidFill>
              <a:latin typeface="Times New Roman" pitchFamily="18" charset="0"/>
              <a:cs typeface="Times New Roman" pitchFamily="18" charset="0"/>
            </a:endParaRPr>
          </a:p>
        </p:txBody>
      </p:sp>
      <p:sp>
        <p:nvSpPr>
          <p:cNvPr id="6" name="Slide Number Placeholder 5"/>
          <p:cNvSpPr>
            <a:spLocks noGrp="1"/>
          </p:cNvSpPr>
          <p:nvPr>
            <p:ph type="sldNum" sz="quarter" idx="12"/>
          </p:nvPr>
        </p:nvSpPr>
        <p:spPr/>
        <p:txBody>
          <a:bodyPr/>
          <a:lstStyle/>
          <a:p>
            <a:fld id="{96054161-4A6B-4E63-8C44-EE703BDA66C5}" type="slidenum">
              <a:rPr lang="en-US" smtClean="0"/>
              <a:t>1</a:t>
            </a:fld>
            <a:endParaRPr lang="en-US" dirty="0"/>
          </a:p>
        </p:txBody>
      </p:sp>
    </p:spTree>
    <p:extLst>
      <p:ext uri="{BB962C8B-B14F-4D97-AF65-F5344CB8AC3E}">
        <p14:creationId xmlns:p14="http://schemas.microsoft.com/office/powerpoint/2010/main" val="11885632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6400" y="0"/>
            <a:ext cx="10716493" cy="641639"/>
          </a:xfrm>
        </p:spPr>
        <p:txBody>
          <a:bodyPr>
            <a:normAutofit/>
          </a:bodyPr>
          <a:lstStyle/>
          <a:p>
            <a:r>
              <a:rPr lang="en-US" sz="3000" b="1" dirty="0" smtClean="0">
                <a:latin typeface="Arial" pitchFamily="34" charset="0"/>
                <a:cs typeface="Arial" pitchFamily="34" charset="0"/>
              </a:rPr>
              <a:t>Content </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166255" y="637310"/>
            <a:ext cx="11730372" cy="6027442"/>
          </a:xfrm>
        </p:spPr>
        <p:txBody>
          <a:bodyPr>
            <a:noAutofit/>
          </a:bodyPr>
          <a:lstStyle/>
          <a:p>
            <a:pPr marL="457200" indent="-457200">
              <a:lnSpc>
                <a:spcPct val="200000"/>
              </a:lnSpc>
              <a:buAutoNum type="arabicPeriod"/>
            </a:pPr>
            <a:r>
              <a:rPr lang="en-US" sz="2000" b="1" dirty="0" smtClean="0">
                <a:latin typeface="Arial" pitchFamily="34" charset="0"/>
                <a:cs typeface="Arial" pitchFamily="34" charset="0"/>
              </a:rPr>
              <a:t>Introduction </a:t>
            </a:r>
            <a:endParaRPr lang="en-US" sz="2000" b="1" dirty="0">
              <a:latin typeface="Arial" pitchFamily="34" charset="0"/>
              <a:cs typeface="Arial" pitchFamily="34" charset="0"/>
            </a:endParaRPr>
          </a:p>
          <a:p>
            <a:pPr marL="457200" indent="-457200">
              <a:lnSpc>
                <a:spcPct val="200000"/>
              </a:lnSpc>
              <a:buAutoNum type="arabicPeriod"/>
            </a:pPr>
            <a:r>
              <a:rPr lang="en-US" sz="2000" b="1" dirty="0">
                <a:latin typeface="Arial" pitchFamily="34" charset="0"/>
                <a:cs typeface="Arial" pitchFamily="34" charset="0"/>
              </a:rPr>
              <a:t>Analysis of Generator Voltage Control </a:t>
            </a:r>
            <a:endParaRPr lang="en-US" sz="2000" b="1" dirty="0" smtClean="0">
              <a:latin typeface="Arial" pitchFamily="34" charset="0"/>
              <a:cs typeface="Arial" pitchFamily="34" charset="0"/>
            </a:endParaRPr>
          </a:p>
          <a:p>
            <a:pPr marL="457200" indent="-457200">
              <a:lnSpc>
                <a:spcPct val="200000"/>
              </a:lnSpc>
              <a:buAutoNum type="arabicPeriod"/>
            </a:pPr>
            <a:r>
              <a:rPr lang="en-US" sz="2000" b="1" dirty="0" smtClean="0">
                <a:latin typeface="Arial" pitchFamily="34" charset="0"/>
                <a:cs typeface="Arial" pitchFamily="34" charset="0"/>
              </a:rPr>
              <a:t>Mathematical </a:t>
            </a:r>
            <a:r>
              <a:rPr lang="en-US" sz="2000" b="1" dirty="0">
                <a:latin typeface="Arial" pitchFamily="34" charset="0"/>
                <a:cs typeface="Arial" pitchFamily="34" charset="0"/>
              </a:rPr>
              <a:t>Representation of AVR Control </a:t>
            </a:r>
          </a:p>
          <a:p>
            <a:pPr marL="514350" indent="-514350">
              <a:lnSpc>
                <a:spcPct val="200000"/>
              </a:lnSpc>
              <a:buAutoNum type="arabicPeriod"/>
            </a:pPr>
            <a:r>
              <a:rPr lang="en-US" sz="2000" b="1" dirty="0">
                <a:latin typeface="Arial" pitchFamily="34" charset="0"/>
                <a:cs typeface="Arial" pitchFamily="34" charset="0"/>
              </a:rPr>
              <a:t>Voltage controller at Transmission and Load side </a:t>
            </a:r>
            <a:endParaRPr lang="en-US" sz="2000" b="1" dirty="0" smtClean="0">
              <a:latin typeface="Arial" pitchFamily="34" charset="0"/>
              <a:cs typeface="Arial" pitchFamily="34" charset="0"/>
            </a:endParaRPr>
          </a:p>
          <a:p>
            <a:pPr marL="0" indent="0">
              <a:lnSpc>
                <a:spcPct val="200000"/>
              </a:lnSpc>
              <a:buNone/>
            </a:pPr>
            <a:r>
              <a:rPr lang="en-US" sz="2000" b="1" dirty="0" smtClean="0">
                <a:latin typeface="Arial" pitchFamily="34" charset="0"/>
                <a:cs typeface="Arial" pitchFamily="34" charset="0"/>
              </a:rPr>
              <a:t>Summary </a:t>
            </a:r>
          </a:p>
          <a:p>
            <a:pPr marL="0" indent="0">
              <a:lnSpc>
                <a:spcPct val="200000"/>
              </a:lnSpc>
              <a:buNone/>
            </a:pPr>
            <a:r>
              <a:rPr lang="en-US" sz="2000" b="1" dirty="0" smtClean="0">
                <a:latin typeface="Arial" pitchFamily="34" charset="0"/>
                <a:cs typeface="Arial" pitchFamily="34" charset="0"/>
              </a:rPr>
              <a:t>References </a:t>
            </a:r>
            <a:endParaRPr lang="en-US" sz="2000" b="1"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a:t>
            </a:fld>
            <a:endParaRPr lang="en-US"/>
          </a:p>
        </p:txBody>
      </p:sp>
    </p:spTree>
    <p:extLst>
      <p:ext uri="{BB962C8B-B14F-4D97-AF65-F5344CB8AC3E}">
        <p14:creationId xmlns:p14="http://schemas.microsoft.com/office/powerpoint/2010/main" val="297702451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6751" y="357189"/>
            <a:ext cx="9956800" cy="560387"/>
          </a:xfrm>
        </p:spPr>
        <p:txBody>
          <a:bodyPr>
            <a:normAutofit/>
          </a:bodyPr>
          <a:lstStyle/>
          <a:p>
            <a:pPr algn="ctr">
              <a:defRPr/>
            </a:pPr>
            <a:r>
              <a:rPr lang="en-GB" sz="3000" b="1" dirty="0" smtClean="0">
                <a:latin typeface="Arial" pitchFamily="34" charset="0"/>
                <a:cs typeface="Arial" pitchFamily="34" charset="0"/>
              </a:rPr>
              <a:t>Introduction</a:t>
            </a:r>
            <a:endParaRPr lang="en-GB" sz="3000" b="1" dirty="0">
              <a:latin typeface="Arial" pitchFamily="34" charset="0"/>
              <a:cs typeface="Arial" pitchFamily="34" charset="0"/>
            </a:endParaRPr>
          </a:p>
        </p:txBody>
      </p:sp>
      <p:sp>
        <p:nvSpPr>
          <p:cNvPr id="39939" name="Content Placeholder 2"/>
          <p:cNvSpPr>
            <a:spLocks noGrp="1"/>
          </p:cNvSpPr>
          <p:nvPr>
            <p:ph sz="quarter" idx="1"/>
          </p:nvPr>
        </p:nvSpPr>
        <p:spPr>
          <a:xfrm>
            <a:off x="190500" y="928689"/>
            <a:ext cx="11811000" cy="5857875"/>
          </a:xfrm>
        </p:spPr>
        <p:txBody>
          <a:bodyPr>
            <a:normAutofit fontScale="85000" lnSpcReduction="10000"/>
          </a:bodyPr>
          <a:lstStyle/>
          <a:p>
            <a:pPr algn="just">
              <a:lnSpc>
                <a:spcPct val="200000"/>
              </a:lnSpc>
              <a:defRPr/>
            </a:pPr>
            <a:r>
              <a:rPr lang="en-US" sz="2000" dirty="0">
                <a:latin typeface="Arial" pitchFamily="34" charset="0"/>
                <a:cs typeface="Arial" pitchFamily="34" charset="0"/>
              </a:rPr>
              <a:t>Voltage control refers to maintaining or adjusting the voltage at a specific point in a system (like a power grid, amplifier, or electronic circuit</a:t>
            </a:r>
            <a:r>
              <a:rPr lang="en-US" sz="2000" dirty="0" smtClean="0">
                <a:latin typeface="Arial" pitchFamily="34" charset="0"/>
                <a:cs typeface="Arial" pitchFamily="34" charset="0"/>
              </a:rPr>
              <a:t>).</a:t>
            </a:r>
          </a:p>
          <a:p>
            <a:pPr algn="just">
              <a:lnSpc>
                <a:spcPct val="200000"/>
              </a:lnSpc>
              <a:defRPr/>
            </a:pPr>
            <a:r>
              <a:rPr lang="en-US" sz="2000" dirty="0" smtClean="0">
                <a:latin typeface="Arial" pitchFamily="34" charset="0"/>
                <a:cs typeface="Arial" pitchFamily="34" charset="0"/>
              </a:rPr>
              <a:t>Voltage </a:t>
            </a:r>
            <a:r>
              <a:rPr lang="en-US" sz="2000" dirty="0">
                <a:latin typeface="Arial" pitchFamily="34" charset="0"/>
                <a:cs typeface="Arial" pitchFamily="34" charset="0"/>
              </a:rPr>
              <a:t>control is essential in ensuring that devices or systems operate within the specified voltage limits for optimal performance, efficiency, and safety</a:t>
            </a:r>
            <a:r>
              <a:rPr lang="en-US" sz="2000" dirty="0" smtClean="0">
                <a:latin typeface="Arial" pitchFamily="34" charset="0"/>
                <a:cs typeface="Arial" pitchFamily="34" charset="0"/>
              </a:rPr>
              <a:t>.</a:t>
            </a:r>
          </a:p>
          <a:p>
            <a:pPr algn="just">
              <a:lnSpc>
                <a:spcPct val="200000"/>
              </a:lnSpc>
              <a:defRPr/>
            </a:pPr>
            <a:r>
              <a:rPr lang="en-US" sz="2000" dirty="0">
                <a:latin typeface="Arial" pitchFamily="34" charset="0"/>
                <a:cs typeface="Arial" pitchFamily="34" charset="0"/>
              </a:rPr>
              <a:t>In power systems, voltage control is used to maintain voltage levels within acceptable ranges to prevent voltage instability and ensure reliable power </a:t>
            </a:r>
            <a:r>
              <a:rPr lang="en-US" sz="2000" dirty="0" smtClean="0">
                <a:latin typeface="Arial" pitchFamily="34" charset="0"/>
                <a:cs typeface="Arial" pitchFamily="34" charset="0"/>
              </a:rPr>
              <a:t>distribution.</a:t>
            </a:r>
            <a:endParaRPr lang="en-GB" sz="2000" dirty="0" smtClean="0">
              <a:latin typeface="Arial" pitchFamily="34" charset="0"/>
              <a:cs typeface="Arial" pitchFamily="34" charset="0"/>
            </a:endParaRPr>
          </a:p>
          <a:p>
            <a:pPr algn="just">
              <a:lnSpc>
                <a:spcPct val="200000"/>
              </a:lnSpc>
              <a:defRPr/>
            </a:pPr>
            <a:r>
              <a:rPr lang="en-GB" sz="2000" dirty="0" smtClean="0">
                <a:latin typeface="Arial" pitchFamily="34" charset="0"/>
                <a:cs typeface="Arial" pitchFamily="34" charset="0"/>
              </a:rPr>
              <a:t>Industrial and domestic loads, both, require real and reactive power. </a:t>
            </a:r>
          </a:p>
          <a:p>
            <a:pPr algn="just">
              <a:lnSpc>
                <a:spcPct val="200000"/>
              </a:lnSpc>
              <a:defRPr/>
            </a:pPr>
            <a:r>
              <a:rPr lang="en-GB" sz="2000" dirty="0" smtClean="0">
                <a:latin typeface="Arial" pitchFamily="34" charset="0"/>
                <a:cs typeface="Arial" pitchFamily="34" charset="0"/>
              </a:rPr>
              <a:t>Hence, generators have to produce both real and reactive power. </a:t>
            </a:r>
          </a:p>
          <a:p>
            <a:pPr algn="just">
              <a:lnSpc>
                <a:spcPct val="200000"/>
              </a:lnSpc>
              <a:defRPr/>
            </a:pPr>
            <a:r>
              <a:rPr lang="en-GB" sz="2000" dirty="0" smtClean="0">
                <a:latin typeface="Arial" pitchFamily="34" charset="0"/>
                <a:cs typeface="Arial" pitchFamily="34" charset="0"/>
              </a:rPr>
              <a:t>Reactive power is required to excite various types of electrical equipment as well as transmission network. </a:t>
            </a:r>
          </a:p>
          <a:p>
            <a:pPr algn="just">
              <a:lnSpc>
                <a:spcPct val="200000"/>
              </a:lnSpc>
              <a:defRPr/>
            </a:pPr>
            <a:r>
              <a:rPr lang="en-GB" sz="2000" dirty="0" smtClean="0">
                <a:latin typeface="Arial" pitchFamily="34" charset="0"/>
                <a:cs typeface="Arial" pitchFamily="34" charset="0"/>
              </a:rPr>
              <a:t>Basically, the reactive power transmitted over a line a great impact on the voltage profile. </a:t>
            </a:r>
          </a:p>
        </p:txBody>
      </p:sp>
    </p:spTree>
    <p:extLst>
      <p:ext uri="{BB962C8B-B14F-4D97-AF65-F5344CB8AC3E}">
        <p14:creationId xmlns:p14="http://schemas.microsoft.com/office/powerpoint/2010/main" val="233940874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0829" y="961534"/>
            <a:ext cx="11906053" cy="5788057"/>
          </a:xfrm>
        </p:spPr>
        <p:txBody>
          <a:bodyPr>
            <a:normAutofit/>
          </a:bodyPr>
          <a:lstStyle/>
          <a:p>
            <a:pPr algn="just">
              <a:lnSpc>
                <a:spcPct val="200000"/>
              </a:lnSpc>
            </a:pPr>
            <a:r>
              <a:rPr lang="en-US" sz="2000" dirty="0">
                <a:latin typeface="Arial" pitchFamily="34" charset="0"/>
                <a:cs typeface="Arial" pitchFamily="34" charset="0"/>
              </a:rPr>
              <a:t>Hence, by controlling the production, absorption and flow of reactive power at all levels in the system, the control of voltage levels is accomplished. </a:t>
            </a:r>
          </a:p>
          <a:p>
            <a:pPr algn="just">
              <a:lnSpc>
                <a:spcPct val="200000"/>
              </a:lnSpc>
            </a:pPr>
            <a:r>
              <a:rPr lang="en-US" sz="2000" dirty="0">
                <a:latin typeface="Arial" pitchFamily="34" charset="0"/>
                <a:cs typeface="Arial" pitchFamily="34" charset="0"/>
              </a:rPr>
              <a:t>For efficient and reliable operation of power systems, the control of voltage and reactive power should satisfy the following objectives;</a:t>
            </a:r>
          </a:p>
          <a:p>
            <a:pPr algn="just">
              <a:lnSpc>
                <a:spcPct val="200000"/>
              </a:lnSpc>
            </a:pPr>
            <a:r>
              <a:rPr lang="en-US" sz="2000" dirty="0">
                <a:latin typeface="Arial" pitchFamily="34" charset="0"/>
                <a:cs typeface="Arial" pitchFamily="34" charset="0"/>
              </a:rPr>
              <a:t>Voltage at </a:t>
            </a:r>
            <a:r>
              <a:rPr lang="en-US" sz="2000" dirty="0" smtClean="0">
                <a:latin typeface="Arial" pitchFamily="34" charset="0"/>
                <a:cs typeface="Arial" pitchFamily="34" charset="0"/>
              </a:rPr>
              <a:t>the terminals of all equipment in the </a:t>
            </a:r>
            <a:r>
              <a:rPr lang="en-US" sz="2000" dirty="0">
                <a:latin typeface="Arial" pitchFamily="34" charset="0"/>
                <a:cs typeface="Arial" pitchFamily="34" charset="0"/>
              </a:rPr>
              <a:t>system are within acceptable limits.</a:t>
            </a:r>
          </a:p>
          <a:p>
            <a:pPr algn="just">
              <a:lnSpc>
                <a:spcPct val="200000"/>
              </a:lnSpc>
            </a:pPr>
            <a:r>
              <a:rPr lang="en-US" sz="2000" dirty="0">
                <a:latin typeface="Arial" pitchFamily="34" charset="0"/>
                <a:cs typeface="Arial" pitchFamily="34" charset="0"/>
              </a:rPr>
              <a:t>The reactive power flow is minimized so as to reduce losses to a practical minimum</a:t>
            </a:r>
            <a:r>
              <a:rPr lang="en-US" sz="2000" dirty="0" smtClean="0">
                <a:latin typeface="Arial" pitchFamily="34" charset="0"/>
                <a:cs typeface="Arial" pitchFamily="34" charset="0"/>
              </a:rPr>
              <a:t>.</a:t>
            </a:r>
          </a:p>
          <a:p>
            <a:pPr algn="just">
              <a:lnSpc>
                <a:spcPct val="200000"/>
              </a:lnSpc>
            </a:pPr>
            <a:r>
              <a:rPr lang="en-US" sz="2000" b="1" dirty="0">
                <a:latin typeface="Arial" pitchFamily="34" charset="0"/>
                <a:cs typeface="Arial" pitchFamily="34" charset="0"/>
              </a:rPr>
              <a:t>Key components are:</a:t>
            </a:r>
          </a:p>
          <a:p>
            <a:pPr algn="just">
              <a:lnSpc>
                <a:spcPct val="200000"/>
              </a:lnSpc>
            </a:pPr>
            <a:r>
              <a:rPr lang="en-US" sz="2000" dirty="0">
                <a:latin typeface="Arial" pitchFamily="34" charset="0"/>
                <a:cs typeface="Arial" pitchFamily="34" charset="0"/>
              </a:rPr>
              <a:t>Voltage Regulators: Devices that automatically maintain a constant voltage level.</a:t>
            </a:r>
          </a:p>
          <a:p>
            <a:pPr algn="just">
              <a:lnSpc>
                <a:spcPct val="200000"/>
              </a:lnSpc>
            </a:pPr>
            <a:endParaRPr lang="en-US" sz="2000" dirty="0">
              <a:latin typeface="Arial" pitchFamily="34" charset="0"/>
              <a:cs typeface="Arial" pitchFamily="34" charset="0"/>
            </a:endParaRPr>
          </a:p>
          <a:p>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4</a:t>
            </a:fld>
            <a:endParaRPr lang="en-US"/>
          </a:p>
        </p:txBody>
      </p:sp>
      <p:sp>
        <p:nvSpPr>
          <p:cNvPr id="7" name="Title 1"/>
          <p:cNvSpPr>
            <a:spLocks noGrp="1"/>
          </p:cNvSpPr>
          <p:nvPr>
            <p:ph type="title"/>
          </p:nvPr>
        </p:nvSpPr>
        <p:spPr>
          <a:xfrm>
            <a:off x="666751" y="357189"/>
            <a:ext cx="9956800" cy="560387"/>
          </a:xfrm>
        </p:spPr>
        <p:txBody>
          <a:bodyPr>
            <a:normAutofit/>
          </a:bodyPr>
          <a:lstStyle/>
          <a:p>
            <a:pPr algn="ctr">
              <a:defRPr/>
            </a:pPr>
            <a:r>
              <a:rPr lang="en-GB" sz="3000" b="1" dirty="0" smtClean="0">
                <a:latin typeface="Arial" pitchFamily="34" charset="0"/>
                <a:cs typeface="Arial" pitchFamily="34" charset="0"/>
              </a:rPr>
              <a:t>Introduction                                              Cont.…</a:t>
            </a:r>
            <a:endParaRPr lang="en-GB" sz="3000" b="1" dirty="0">
              <a:latin typeface="Arial" pitchFamily="34" charset="0"/>
              <a:cs typeface="Arial" pitchFamily="34" charset="0"/>
            </a:endParaRPr>
          </a:p>
        </p:txBody>
      </p:sp>
    </p:spTree>
    <p:extLst>
      <p:ext uri="{BB962C8B-B14F-4D97-AF65-F5344CB8AC3E}">
        <p14:creationId xmlns:p14="http://schemas.microsoft.com/office/powerpoint/2010/main" val="352295654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7391" y="867266"/>
            <a:ext cx="11745798" cy="5901179"/>
          </a:xfrm>
        </p:spPr>
        <p:txBody>
          <a:bodyPr>
            <a:normAutofit/>
          </a:bodyPr>
          <a:lstStyle/>
          <a:p>
            <a:pPr algn="just">
              <a:lnSpc>
                <a:spcPct val="150000"/>
              </a:lnSpc>
            </a:pPr>
            <a:r>
              <a:rPr lang="en-US" sz="2000" dirty="0">
                <a:latin typeface="Arial" pitchFamily="34" charset="0"/>
                <a:cs typeface="Arial" pitchFamily="34" charset="0"/>
              </a:rPr>
              <a:t>Tap-Changing Transformers: Transformers that adjust the voltage by changing the number of turns in the winding</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Shunt </a:t>
            </a:r>
            <a:r>
              <a:rPr lang="en-US" sz="2000" dirty="0">
                <a:latin typeface="Arial" pitchFamily="34" charset="0"/>
                <a:cs typeface="Arial" pitchFamily="34" charset="0"/>
              </a:rPr>
              <a:t>Capacitors/Inductors: Used to provide reactive power support to regulate voltage</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Synchronous </a:t>
            </a:r>
            <a:r>
              <a:rPr lang="en-US" sz="2000" dirty="0">
                <a:latin typeface="Arial" pitchFamily="34" charset="0"/>
                <a:cs typeface="Arial" pitchFamily="34" charset="0"/>
              </a:rPr>
              <a:t>Condensers: Machines that provide reactive power, helping to maintain system voltage levels</a:t>
            </a:r>
            <a:r>
              <a:rPr lang="en-US" sz="2000" dirty="0" smtClean="0">
                <a:latin typeface="Arial" pitchFamily="34" charset="0"/>
                <a:cs typeface="Arial" pitchFamily="34" charset="0"/>
              </a:rPr>
              <a:t>.</a:t>
            </a:r>
          </a:p>
          <a:p>
            <a:pPr marL="0" indent="0" algn="just">
              <a:lnSpc>
                <a:spcPct val="150000"/>
              </a:lnSpc>
              <a:buNone/>
            </a:pPr>
            <a:r>
              <a:rPr lang="en-US" sz="2000" b="1" dirty="0" smtClean="0">
                <a:latin typeface="Arial" pitchFamily="34" charset="0"/>
                <a:cs typeface="Arial" pitchFamily="34" charset="0"/>
              </a:rPr>
              <a:t>Voltage </a:t>
            </a:r>
            <a:r>
              <a:rPr lang="en-US" sz="2000" b="1" dirty="0">
                <a:latin typeface="Arial" pitchFamily="34" charset="0"/>
                <a:cs typeface="Arial" pitchFamily="34" charset="0"/>
              </a:rPr>
              <a:t>Control Challenges in Power Systems</a:t>
            </a:r>
            <a:r>
              <a:rPr lang="en-US" sz="2000" b="1"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Voltage </a:t>
            </a:r>
            <a:r>
              <a:rPr lang="en-US" sz="2000" dirty="0">
                <a:latin typeface="Arial" pitchFamily="34" charset="0"/>
                <a:cs typeface="Arial" pitchFamily="34" charset="0"/>
              </a:rPr>
              <a:t>regulation is more difficult in areas far from generation </a:t>
            </a:r>
            <a:r>
              <a:rPr lang="en-US" sz="2000" dirty="0" smtClean="0">
                <a:latin typeface="Arial" pitchFamily="34" charset="0"/>
                <a:cs typeface="Arial" pitchFamily="34" charset="0"/>
              </a:rPr>
              <a:t>sources</a:t>
            </a:r>
          </a:p>
          <a:p>
            <a:pPr algn="just">
              <a:lnSpc>
                <a:spcPct val="150000"/>
              </a:lnSpc>
            </a:pPr>
            <a:r>
              <a:rPr lang="en-US" sz="2000" dirty="0" smtClean="0">
                <a:latin typeface="Arial" pitchFamily="34" charset="0"/>
                <a:cs typeface="Arial" pitchFamily="34" charset="0"/>
              </a:rPr>
              <a:t>Demand </a:t>
            </a:r>
            <a:r>
              <a:rPr lang="en-US" sz="2000" dirty="0">
                <a:latin typeface="Arial" pitchFamily="34" charset="0"/>
                <a:cs typeface="Arial" pitchFamily="34" charset="0"/>
              </a:rPr>
              <a:t>fluctuations can cause voltage drops or surges</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Reactive </a:t>
            </a:r>
            <a:r>
              <a:rPr lang="en-US" sz="2000" dirty="0">
                <a:latin typeface="Arial" pitchFamily="34" charset="0"/>
                <a:cs typeface="Arial" pitchFamily="34" charset="0"/>
              </a:rPr>
              <a:t>power balance must be maintained to ensure stable voltage.</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5</a:t>
            </a:fld>
            <a:endParaRPr lang="en-US"/>
          </a:p>
        </p:txBody>
      </p:sp>
      <p:sp>
        <p:nvSpPr>
          <p:cNvPr id="6" name="Title 1"/>
          <p:cNvSpPr>
            <a:spLocks noGrp="1"/>
          </p:cNvSpPr>
          <p:nvPr>
            <p:ph type="title"/>
          </p:nvPr>
        </p:nvSpPr>
        <p:spPr>
          <a:xfrm>
            <a:off x="666751" y="357189"/>
            <a:ext cx="9956800" cy="560387"/>
          </a:xfrm>
        </p:spPr>
        <p:txBody>
          <a:bodyPr>
            <a:normAutofit/>
          </a:bodyPr>
          <a:lstStyle/>
          <a:p>
            <a:pPr algn="ctr">
              <a:defRPr/>
            </a:pPr>
            <a:r>
              <a:rPr lang="en-GB" sz="3000" b="1" dirty="0" smtClean="0">
                <a:latin typeface="Arial" pitchFamily="34" charset="0"/>
                <a:cs typeface="Arial" pitchFamily="34" charset="0"/>
              </a:rPr>
              <a:t>Introduction                                              Cont.…</a:t>
            </a:r>
            <a:endParaRPr lang="en-GB" sz="3000" b="1" dirty="0">
              <a:latin typeface="Arial" pitchFamily="34" charset="0"/>
              <a:cs typeface="Arial" pitchFamily="34" charset="0"/>
            </a:endParaRPr>
          </a:p>
        </p:txBody>
      </p:sp>
    </p:spTree>
    <p:extLst>
      <p:ext uri="{BB962C8B-B14F-4D97-AF65-F5344CB8AC3E}">
        <p14:creationId xmlns:p14="http://schemas.microsoft.com/office/powerpoint/2010/main" val="373794347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Content Placeholder 2"/>
          <p:cNvSpPr>
            <a:spLocks noGrp="1"/>
          </p:cNvSpPr>
          <p:nvPr>
            <p:ph sz="quarter" idx="1"/>
          </p:nvPr>
        </p:nvSpPr>
        <p:spPr>
          <a:xfrm>
            <a:off x="282804" y="678730"/>
            <a:ext cx="11718696" cy="5679208"/>
          </a:xfrm>
        </p:spPr>
        <p:txBody>
          <a:bodyPr>
            <a:normAutofit/>
          </a:bodyPr>
          <a:lstStyle/>
          <a:p>
            <a:pPr>
              <a:lnSpc>
                <a:spcPct val="200000"/>
              </a:lnSpc>
            </a:pPr>
            <a:r>
              <a:rPr lang="en-GB" altLang="en-US" sz="2000" dirty="0" smtClean="0">
                <a:latin typeface="Arial" pitchFamily="34" charset="0"/>
                <a:cs typeface="Arial" pitchFamily="34" charset="0"/>
              </a:rPr>
              <a:t>Important generators of reactive power are </a:t>
            </a:r>
          </a:p>
          <a:p>
            <a:pPr lvl="1">
              <a:lnSpc>
                <a:spcPct val="200000"/>
              </a:lnSpc>
            </a:pPr>
            <a:r>
              <a:rPr lang="en-GB" altLang="en-US" sz="2000" dirty="0">
                <a:latin typeface="Arial" pitchFamily="34" charset="0"/>
                <a:cs typeface="Arial" pitchFamily="34" charset="0"/>
              </a:rPr>
              <a:t>O</a:t>
            </a:r>
            <a:r>
              <a:rPr lang="en-GB" altLang="en-US" sz="2000" dirty="0" smtClean="0">
                <a:latin typeface="Arial" pitchFamily="34" charset="0"/>
                <a:cs typeface="Arial" pitchFamily="34" charset="0"/>
              </a:rPr>
              <a:t>ver-excited synchronous machines</a:t>
            </a:r>
          </a:p>
          <a:p>
            <a:pPr lvl="1">
              <a:lnSpc>
                <a:spcPct val="200000"/>
              </a:lnSpc>
            </a:pPr>
            <a:r>
              <a:rPr lang="en-GB" altLang="en-US" sz="2000" dirty="0">
                <a:latin typeface="Arial" pitchFamily="34" charset="0"/>
                <a:cs typeface="Arial" pitchFamily="34" charset="0"/>
              </a:rPr>
              <a:t>C</a:t>
            </a:r>
            <a:r>
              <a:rPr lang="en-GB" altLang="en-US" sz="2000" dirty="0" smtClean="0">
                <a:latin typeface="Arial" pitchFamily="34" charset="0"/>
                <a:cs typeface="Arial" pitchFamily="34" charset="0"/>
              </a:rPr>
              <a:t>apacitor banks, the capacitance of overhead lines and cables</a:t>
            </a:r>
          </a:p>
          <a:p>
            <a:pPr lvl="1">
              <a:lnSpc>
                <a:spcPct val="200000"/>
              </a:lnSpc>
            </a:pPr>
            <a:r>
              <a:rPr lang="en-GB" altLang="en-US" sz="2000" dirty="0" smtClean="0">
                <a:latin typeface="Arial" pitchFamily="34" charset="0"/>
                <a:cs typeface="Arial" pitchFamily="34" charset="0"/>
              </a:rPr>
              <a:t>Static </a:t>
            </a:r>
            <a:r>
              <a:rPr lang="en-GB" altLang="en-US" sz="2000" dirty="0" err="1" smtClean="0">
                <a:latin typeface="Arial" pitchFamily="34" charset="0"/>
                <a:cs typeface="Arial" pitchFamily="34" charset="0"/>
              </a:rPr>
              <a:t>var</a:t>
            </a:r>
            <a:r>
              <a:rPr lang="en-GB" altLang="en-US" sz="2000" dirty="0" smtClean="0">
                <a:latin typeface="Arial" pitchFamily="34" charset="0"/>
                <a:cs typeface="Arial" pitchFamily="34" charset="0"/>
              </a:rPr>
              <a:t> compensators</a:t>
            </a:r>
          </a:p>
          <a:p>
            <a:pPr>
              <a:lnSpc>
                <a:spcPct val="200000"/>
              </a:lnSpc>
            </a:pPr>
            <a:r>
              <a:rPr lang="en-GB" altLang="en-US" sz="2000" dirty="0" smtClean="0">
                <a:latin typeface="Arial" pitchFamily="34" charset="0"/>
                <a:cs typeface="Arial" pitchFamily="34" charset="0"/>
              </a:rPr>
              <a:t>Important consumers of reactive power are </a:t>
            </a:r>
          </a:p>
          <a:p>
            <a:pPr lvl="1">
              <a:lnSpc>
                <a:spcPct val="200000"/>
              </a:lnSpc>
            </a:pPr>
            <a:r>
              <a:rPr lang="en-GB" altLang="en-US" sz="2000" dirty="0" smtClean="0">
                <a:latin typeface="Arial" pitchFamily="34" charset="0"/>
                <a:cs typeface="Arial" pitchFamily="34" charset="0"/>
              </a:rPr>
              <a:t>inductive static loads, shunt reactors, inductance of overhead lines and cables</a:t>
            </a:r>
          </a:p>
        </p:txBody>
      </p:sp>
      <p:sp>
        <p:nvSpPr>
          <p:cNvPr id="5" name="Title 1"/>
          <p:cNvSpPr>
            <a:spLocks noGrp="1"/>
          </p:cNvSpPr>
          <p:nvPr>
            <p:ph type="title"/>
          </p:nvPr>
        </p:nvSpPr>
        <p:spPr>
          <a:xfrm>
            <a:off x="666751" y="357189"/>
            <a:ext cx="9956800" cy="560387"/>
          </a:xfrm>
        </p:spPr>
        <p:txBody>
          <a:bodyPr>
            <a:normAutofit/>
          </a:bodyPr>
          <a:lstStyle/>
          <a:p>
            <a:pPr algn="ctr">
              <a:defRPr/>
            </a:pPr>
            <a:r>
              <a:rPr lang="en-GB" sz="3000" b="1" dirty="0" smtClean="0">
                <a:latin typeface="Arial" pitchFamily="34" charset="0"/>
                <a:cs typeface="Arial" pitchFamily="34" charset="0"/>
              </a:rPr>
              <a:t>Introduction                                              Cont.…</a:t>
            </a:r>
            <a:endParaRPr lang="en-GB" sz="3000" b="1" dirty="0">
              <a:latin typeface="Arial" pitchFamily="34" charset="0"/>
              <a:cs typeface="Arial" pitchFamily="34" charset="0"/>
            </a:endParaRPr>
          </a:p>
        </p:txBody>
      </p:sp>
    </p:spTree>
    <p:extLst>
      <p:ext uri="{BB962C8B-B14F-4D97-AF65-F5344CB8AC3E}">
        <p14:creationId xmlns:p14="http://schemas.microsoft.com/office/powerpoint/2010/main" val="398009439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3405" y="1307805"/>
            <a:ext cx="10960397" cy="4869158"/>
          </a:xfrm>
        </p:spPr>
        <p:txBody>
          <a:bodyPr>
            <a:normAutofit/>
          </a:bodyPr>
          <a:lstStyle/>
          <a:p>
            <a:pPr algn="just">
              <a:lnSpc>
                <a:spcPct val="200000"/>
              </a:lnSpc>
            </a:pPr>
            <a:r>
              <a:rPr lang="en-US" sz="2000" dirty="0" smtClean="0">
                <a:latin typeface="Arial" pitchFamily="34" charset="0"/>
                <a:cs typeface="Arial" pitchFamily="34" charset="0"/>
              </a:rPr>
              <a:t>Under-excited </a:t>
            </a:r>
            <a:r>
              <a:rPr lang="en-US" sz="2000" dirty="0">
                <a:latin typeface="Arial" pitchFamily="34" charset="0"/>
                <a:cs typeface="Arial" pitchFamily="34" charset="0"/>
              </a:rPr>
              <a:t>synchronous machines, </a:t>
            </a:r>
          </a:p>
          <a:p>
            <a:pPr algn="just">
              <a:lnSpc>
                <a:spcPct val="200000"/>
              </a:lnSpc>
            </a:pPr>
            <a:r>
              <a:rPr lang="en-US" sz="2000" dirty="0">
                <a:latin typeface="Arial" pitchFamily="34" charset="0"/>
                <a:cs typeface="Arial" pitchFamily="34" charset="0"/>
              </a:rPr>
              <a:t>Transformer inductances, induction motors </a:t>
            </a:r>
          </a:p>
          <a:p>
            <a:pPr algn="just">
              <a:lnSpc>
                <a:spcPct val="200000"/>
              </a:lnSpc>
            </a:pPr>
            <a:r>
              <a:rPr lang="en-US" sz="2000" dirty="0">
                <a:latin typeface="Arial" pitchFamily="34" charset="0"/>
                <a:cs typeface="Arial" pitchFamily="34" charset="0"/>
              </a:rPr>
              <a:t>Static </a:t>
            </a:r>
            <a:r>
              <a:rPr lang="en-US" sz="2000" dirty="0" err="1">
                <a:latin typeface="Arial" pitchFamily="34" charset="0"/>
                <a:cs typeface="Arial" pitchFamily="34" charset="0"/>
              </a:rPr>
              <a:t>var</a:t>
            </a:r>
            <a:r>
              <a:rPr lang="en-US" sz="2000" dirty="0">
                <a:latin typeface="Arial" pitchFamily="34" charset="0"/>
                <a:cs typeface="Arial" pitchFamily="34" charset="0"/>
              </a:rPr>
              <a:t> compensators</a:t>
            </a:r>
          </a:p>
          <a:p>
            <a:pPr algn="just">
              <a:lnSpc>
                <a:spcPct val="200000"/>
              </a:lnSpc>
            </a:pPr>
            <a:r>
              <a:rPr lang="en-US" sz="2000" dirty="0">
                <a:latin typeface="Arial" pitchFamily="34" charset="0"/>
                <a:cs typeface="Arial" pitchFamily="34" charset="0"/>
              </a:rPr>
              <a:t>For some of these, the reactive power is easy to control, while for others it is practically impossible.  </a:t>
            </a:r>
            <a:endParaRPr lang="en-US" sz="2000" dirty="0" smtClean="0">
              <a:latin typeface="Arial" pitchFamily="34" charset="0"/>
              <a:cs typeface="Arial" pitchFamily="34" charset="0"/>
            </a:endParaRPr>
          </a:p>
          <a:p>
            <a:pPr algn="just">
              <a:lnSpc>
                <a:spcPct val="200000"/>
              </a:lnSpc>
            </a:pPr>
            <a:r>
              <a:rPr lang="en-US" sz="2000" dirty="0" smtClean="0">
                <a:latin typeface="Arial" pitchFamily="34" charset="0"/>
                <a:cs typeface="Arial" pitchFamily="34" charset="0"/>
              </a:rPr>
              <a:t>The </a:t>
            </a:r>
            <a:r>
              <a:rPr lang="en-US" sz="2000" dirty="0">
                <a:latin typeface="Arial" pitchFamily="34" charset="0"/>
                <a:cs typeface="Arial" pitchFamily="34" charset="0"/>
              </a:rPr>
              <a:t>most important devices for reactive power and voltage control are described hereafter.</a:t>
            </a:r>
          </a:p>
          <a:p>
            <a:endParaRPr lang="en-US" dirty="0"/>
          </a:p>
          <a:p>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7</a:t>
            </a:fld>
            <a:endParaRPr lang="en-US"/>
          </a:p>
        </p:txBody>
      </p:sp>
      <p:sp>
        <p:nvSpPr>
          <p:cNvPr id="7" name="Title 1"/>
          <p:cNvSpPr>
            <a:spLocks noGrp="1"/>
          </p:cNvSpPr>
          <p:nvPr>
            <p:ph type="title"/>
          </p:nvPr>
        </p:nvSpPr>
        <p:spPr>
          <a:xfrm>
            <a:off x="666751" y="357189"/>
            <a:ext cx="9956800" cy="560387"/>
          </a:xfrm>
        </p:spPr>
        <p:txBody>
          <a:bodyPr>
            <a:normAutofit/>
          </a:bodyPr>
          <a:lstStyle/>
          <a:p>
            <a:pPr algn="ctr">
              <a:defRPr/>
            </a:pPr>
            <a:r>
              <a:rPr lang="en-GB" sz="3000" b="1" dirty="0" smtClean="0">
                <a:latin typeface="Arial" pitchFamily="34" charset="0"/>
                <a:cs typeface="Arial" pitchFamily="34" charset="0"/>
              </a:rPr>
              <a:t>Introduction                                              Cont.…</a:t>
            </a:r>
            <a:endParaRPr lang="en-GB" sz="3000" b="1" dirty="0">
              <a:latin typeface="Arial" pitchFamily="34" charset="0"/>
              <a:cs typeface="Arial" pitchFamily="34" charset="0"/>
            </a:endParaRPr>
          </a:p>
        </p:txBody>
      </p:sp>
    </p:spTree>
    <p:extLst>
      <p:ext uri="{BB962C8B-B14F-4D97-AF65-F5344CB8AC3E}">
        <p14:creationId xmlns:p14="http://schemas.microsoft.com/office/powerpoint/2010/main" val="229496660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Content Placeholder 2"/>
          <p:cNvSpPr>
            <a:spLocks noGrp="1"/>
          </p:cNvSpPr>
          <p:nvPr>
            <p:ph sz="quarter" idx="1"/>
          </p:nvPr>
        </p:nvSpPr>
        <p:spPr>
          <a:xfrm>
            <a:off x="263951" y="659876"/>
            <a:ext cx="11604395" cy="6014301"/>
          </a:xfrm>
        </p:spPr>
        <p:txBody>
          <a:bodyPr/>
          <a:lstStyle/>
          <a:p>
            <a:pPr algn="just">
              <a:lnSpc>
                <a:spcPct val="200000"/>
              </a:lnSpc>
            </a:pPr>
            <a:r>
              <a:rPr lang="en-GB" altLang="en-US" sz="2000" dirty="0" smtClean="0">
                <a:latin typeface="Arial" pitchFamily="34" charset="0"/>
                <a:cs typeface="Arial" pitchFamily="34" charset="0"/>
              </a:rPr>
              <a:t>Generators are often operated at constant voltage by using an AVR which senses the terminal voltage level </a:t>
            </a:r>
          </a:p>
          <a:p>
            <a:pPr algn="just">
              <a:lnSpc>
                <a:spcPct val="200000"/>
              </a:lnSpc>
            </a:pPr>
            <a:r>
              <a:rPr lang="en-GB" altLang="en-US" sz="2000" dirty="0" smtClean="0">
                <a:latin typeface="Arial" pitchFamily="34" charset="0"/>
                <a:cs typeface="Arial" pitchFamily="34" charset="0"/>
              </a:rPr>
              <a:t>Then, adjusts the excitation to maintain constant terminal voltage also maintain the reactive output at the required level. </a:t>
            </a:r>
          </a:p>
          <a:p>
            <a:pPr algn="just">
              <a:lnSpc>
                <a:spcPct val="200000"/>
              </a:lnSpc>
            </a:pPr>
            <a:r>
              <a:rPr lang="en-GB" altLang="en-US" sz="2000" dirty="0" smtClean="0">
                <a:latin typeface="Arial" pitchFamily="34" charset="0"/>
                <a:cs typeface="Arial" pitchFamily="34" charset="0"/>
              </a:rPr>
              <a:t>The main purpose of the excitation system of a synchronous machine which may be either:</a:t>
            </a:r>
          </a:p>
          <a:p>
            <a:pPr algn="just">
              <a:lnSpc>
                <a:spcPct val="200000"/>
              </a:lnSpc>
            </a:pPr>
            <a:r>
              <a:rPr lang="en-GB" altLang="en-US" sz="2000" dirty="0" smtClean="0">
                <a:latin typeface="Arial" pitchFamily="34" charset="0"/>
                <a:cs typeface="Arial" pitchFamily="34" charset="0"/>
              </a:rPr>
              <a:t> DC excitation, AC excitation or Brushless excitation scheme is to feed the field winding with direct current so that the main flux in the rotor is generated, which is presented in Fig.1. </a:t>
            </a:r>
          </a:p>
          <a:p>
            <a:pPr algn="just">
              <a:lnSpc>
                <a:spcPct val="150000"/>
              </a:lnSpc>
            </a:pPr>
            <a:endParaRPr lang="en-GB" altLang="en-US" sz="1900" dirty="0" smtClean="0"/>
          </a:p>
          <a:p>
            <a:pPr marL="0" indent="0" algn="just">
              <a:lnSpc>
                <a:spcPct val="150000"/>
              </a:lnSpc>
              <a:buNone/>
            </a:pPr>
            <a:endParaRPr lang="en-GB" altLang="en-US" sz="2000" dirty="0" smtClean="0"/>
          </a:p>
          <a:p>
            <a:pPr algn="just"/>
            <a:endParaRPr lang="en-GB" altLang="en-US" sz="1900" dirty="0" smtClean="0"/>
          </a:p>
        </p:txBody>
      </p:sp>
      <p:sp>
        <p:nvSpPr>
          <p:cNvPr id="2" name="Rectangle 1"/>
          <p:cNvSpPr/>
          <p:nvPr/>
        </p:nvSpPr>
        <p:spPr>
          <a:xfrm>
            <a:off x="2093345" y="120800"/>
            <a:ext cx="7647093" cy="699230"/>
          </a:xfrm>
          <a:prstGeom prst="rect">
            <a:avLst/>
          </a:prstGeom>
        </p:spPr>
        <p:txBody>
          <a:bodyPr wrap="none">
            <a:spAutoFit/>
          </a:bodyPr>
          <a:lstStyle/>
          <a:p>
            <a:pPr algn="ctr">
              <a:lnSpc>
                <a:spcPct val="150000"/>
              </a:lnSpc>
              <a:buFont typeface="Wingdings" pitchFamily="2" charset="2"/>
              <a:buNone/>
            </a:pPr>
            <a:r>
              <a:rPr lang="en-GB" altLang="en-US" sz="3000" b="1" dirty="0" smtClean="0">
                <a:latin typeface="Arial" pitchFamily="34" charset="0"/>
                <a:cs typeface="Arial" pitchFamily="34" charset="0"/>
              </a:rPr>
              <a:t>2. </a:t>
            </a:r>
            <a:r>
              <a:rPr lang="en-GB" altLang="en-US" sz="3000" b="1" dirty="0">
                <a:latin typeface="Arial" pitchFamily="34" charset="0"/>
                <a:cs typeface="Arial" pitchFamily="34" charset="0"/>
              </a:rPr>
              <a:t>A</a:t>
            </a:r>
            <a:r>
              <a:rPr lang="en-GB" altLang="en-US" sz="3000" b="1" dirty="0" smtClean="0">
                <a:latin typeface="Arial" pitchFamily="34" charset="0"/>
                <a:cs typeface="Arial" pitchFamily="34" charset="0"/>
              </a:rPr>
              <a:t>nalysis of Generator </a:t>
            </a:r>
            <a:r>
              <a:rPr lang="en-GB" altLang="en-US" sz="3000" b="1" dirty="0">
                <a:latin typeface="Arial" pitchFamily="34" charset="0"/>
                <a:cs typeface="Arial" pitchFamily="34" charset="0"/>
              </a:rPr>
              <a:t>V</a:t>
            </a:r>
            <a:r>
              <a:rPr lang="en-GB" altLang="en-US" sz="3000" b="1" dirty="0" smtClean="0">
                <a:latin typeface="Arial" pitchFamily="34" charset="0"/>
                <a:cs typeface="Arial" pitchFamily="34" charset="0"/>
              </a:rPr>
              <a:t>oltage </a:t>
            </a:r>
            <a:r>
              <a:rPr lang="en-GB" altLang="en-US" sz="3000" b="1" dirty="0">
                <a:latin typeface="Arial" pitchFamily="34" charset="0"/>
                <a:cs typeface="Arial" pitchFamily="34" charset="0"/>
              </a:rPr>
              <a:t>C</a:t>
            </a:r>
            <a:r>
              <a:rPr lang="en-GB" altLang="en-US" sz="3000" b="1" dirty="0" smtClean="0">
                <a:latin typeface="Arial" pitchFamily="34" charset="0"/>
                <a:cs typeface="Arial" pitchFamily="34" charset="0"/>
              </a:rPr>
              <a:t>ontrol </a:t>
            </a:r>
            <a:endParaRPr lang="en-GB" altLang="en-US" sz="3000" b="1" dirty="0">
              <a:latin typeface="Arial" pitchFamily="34" charset="0"/>
              <a:cs typeface="Arial" pitchFamily="34" charset="0"/>
            </a:endParaRPr>
          </a:p>
        </p:txBody>
      </p:sp>
    </p:spTree>
    <p:extLst>
      <p:ext uri="{BB962C8B-B14F-4D97-AF65-F5344CB8AC3E}">
        <p14:creationId xmlns:p14="http://schemas.microsoft.com/office/powerpoint/2010/main" val="23178221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9</a:t>
            </a:fld>
            <a:endParaRPr lang="en-US"/>
          </a:p>
        </p:txBody>
      </p:sp>
      <p:sp>
        <p:nvSpPr>
          <p:cNvPr id="4" name="AutoShape 2" descr="https://www.researchgate.net/publication/359877348/figure/fig1/AS:1174762151780352@1657096531149/control-systems-of-synchronous-generator.ppm"/>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8196" name="Picture 4" descr="https://www.researchgate.net/publication/359877348/figure/fig1/AS:1174762151780352@1657096531149/control-systems-of-synchronous-generator.pp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17676" y="914773"/>
            <a:ext cx="7003776" cy="4725186"/>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60376" y="5639959"/>
            <a:ext cx="8561076" cy="677108"/>
          </a:xfrm>
          <a:prstGeom prst="rect">
            <a:avLst/>
          </a:prstGeom>
        </p:spPr>
        <p:txBody>
          <a:bodyPr wrap="square">
            <a:spAutoFit/>
          </a:bodyPr>
          <a:lstStyle/>
          <a:p>
            <a:pPr algn="ctr"/>
            <a:r>
              <a:rPr lang="en-US" sz="2000" dirty="0" smtClean="0">
                <a:latin typeface="Arial" pitchFamily="34" charset="0"/>
                <a:cs typeface="Arial" pitchFamily="34" charset="0"/>
              </a:rPr>
              <a:t>Figure 1. AVR control loop.</a:t>
            </a:r>
          </a:p>
          <a:p>
            <a:r>
              <a:rPr lang="en-US" sz="900" dirty="0" smtClean="0">
                <a:latin typeface="Arial" pitchFamily="34" charset="0"/>
                <a:cs typeface="Arial" pitchFamily="34" charset="0"/>
              </a:rPr>
              <a:t>URL: </a:t>
            </a:r>
            <a:r>
              <a:rPr lang="en-US" sz="900" dirty="0" smtClean="0">
                <a:latin typeface="Arial" pitchFamily="34" charset="0"/>
                <a:cs typeface="Arial" pitchFamily="34" charset="0"/>
                <a:hlinkClick r:id="rId3"/>
              </a:rPr>
              <a:t>https</a:t>
            </a:r>
            <a:r>
              <a:rPr lang="en-US" sz="900" dirty="0">
                <a:latin typeface="Arial" pitchFamily="34" charset="0"/>
                <a:cs typeface="Arial" pitchFamily="34" charset="0"/>
                <a:hlinkClick r:id="rId3"/>
              </a:rPr>
              <a:t>://</a:t>
            </a:r>
            <a:r>
              <a:rPr lang="en-US" sz="900" dirty="0" smtClean="0">
                <a:latin typeface="Arial" pitchFamily="34" charset="0"/>
                <a:cs typeface="Arial" pitchFamily="34" charset="0"/>
                <a:hlinkClick r:id="rId3"/>
              </a:rPr>
              <a:t>www.researchgate.net/publication/359877348/figure/fig1/AS:1174762151780352@1657096531149/control-systems-of-synchronous-generator.ppm</a:t>
            </a:r>
            <a:endParaRPr lang="en-US" sz="900" dirty="0" smtClean="0">
              <a:latin typeface="Arial" pitchFamily="34" charset="0"/>
              <a:cs typeface="Arial" pitchFamily="34" charset="0"/>
            </a:endParaRPr>
          </a:p>
          <a:p>
            <a:endParaRPr lang="en-US" sz="900" dirty="0">
              <a:latin typeface="Arial" pitchFamily="34" charset="0"/>
              <a:cs typeface="Arial" pitchFamily="34" charset="0"/>
            </a:endParaRPr>
          </a:p>
        </p:txBody>
      </p:sp>
      <p:sp>
        <p:nvSpPr>
          <p:cNvPr id="8" name="Rectangle 7"/>
          <p:cNvSpPr/>
          <p:nvPr/>
        </p:nvSpPr>
        <p:spPr>
          <a:xfrm>
            <a:off x="155575" y="0"/>
            <a:ext cx="11308956" cy="784830"/>
          </a:xfrm>
          <a:prstGeom prst="rect">
            <a:avLst/>
          </a:prstGeom>
        </p:spPr>
        <p:txBody>
          <a:bodyPr wrap="square">
            <a:spAutoFit/>
          </a:bodyPr>
          <a:lstStyle/>
          <a:p>
            <a:pPr algn="ctr">
              <a:lnSpc>
                <a:spcPct val="150000"/>
              </a:lnSpc>
              <a:buFont typeface="Wingdings" pitchFamily="2" charset="2"/>
              <a:buNone/>
            </a:pPr>
            <a:r>
              <a:rPr lang="en-GB" altLang="en-US" sz="3000" b="1" dirty="0" smtClean="0">
                <a:latin typeface="Arial" pitchFamily="34" charset="0"/>
                <a:cs typeface="Arial" pitchFamily="34" charset="0"/>
              </a:rPr>
              <a:t>Analysis of Generator </a:t>
            </a:r>
            <a:r>
              <a:rPr lang="en-GB" altLang="en-US" sz="3000" b="1" dirty="0">
                <a:latin typeface="Arial" pitchFamily="34" charset="0"/>
                <a:cs typeface="Arial" pitchFamily="34" charset="0"/>
              </a:rPr>
              <a:t>V</a:t>
            </a:r>
            <a:r>
              <a:rPr lang="en-GB" altLang="en-US" sz="3000" b="1" dirty="0" smtClean="0">
                <a:latin typeface="Arial" pitchFamily="34" charset="0"/>
                <a:cs typeface="Arial" pitchFamily="34" charset="0"/>
              </a:rPr>
              <a:t>oltage Control                 Cont.… </a:t>
            </a:r>
            <a:endParaRPr lang="en-GB" altLang="en-US" sz="3000" b="1" dirty="0">
              <a:latin typeface="Arial" pitchFamily="34" charset="0"/>
              <a:cs typeface="Arial" pitchFamily="34" charset="0"/>
            </a:endParaRPr>
          </a:p>
        </p:txBody>
      </p:sp>
    </p:spTree>
    <p:extLst>
      <p:ext uri="{BB962C8B-B14F-4D97-AF65-F5344CB8AC3E}">
        <p14:creationId xmlns:p14="http://schemas.microsoft.com/office/powerpoint/2010/main" val="342533863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Content Placeholder 2"/>
          <p:cNvSpPr>
            <a:spLocks noGrp="1"/>
          </p:cNvSpPr>
          <p:nvPr>
            <p:ph sz="quarter" idx="1"/>
          </p:nvPr>
        </p:nvSpPr>
        <p:spPr>
          <a:xfrm>
            <a:off x="169682" y="612742"/>
            <a:ext cx="11717518" cy="6099143"/>
          </a:xfrm>
        </p:spPr>
        <p:txBody>
          <a:bodyPr/>
          <a:lstStyle/>
          <a:p>
            <a:pPr algn="just">
              <a:lnSpc>
                <a:spcPct val="150000"/>
              </a:lnSpc>
            </a:pPr>
            <a:r>
              <a:rPr lang="en-US" altLang="en-US" sz="2000" dirty="0">
                <a:latin typeface="Arial" pitchFamily="34" charset="0"/>
                <a:cs typeface="Arial" pitchFamily="34" charset="0"/>
              </a:rPr>
              <a:t>In mathematical terms, the terminal voltage is the potential difference that is obtained at the generator's output terminals and is modeled to show how it varies in relation to loads.</a:t>
            </a:r>
          </a:p>
          <a:p>
            <a:pPr algn="just">
              <a:lnSpc>
                <a:spcPct val="150000"/>
              </a:lnSpc>
            </a:pPr>
            <a:r>
              <a:rPr lang="en-US" altLang="en-US" sz="2000" dirty="0">
                <a:latin typeface="Arial" pitchFamily="34" charset="0"/>
                <a:cs typeface="Arial" pitchFamily="34" charset="0"/>
              </a:rPr>
              <a:t>In addition to decreasing as load increases (load current times the square of armature reaction), it is proportional to the generated </a:t>
            </a:r>
            <a:r>
              <a:rPr lang="en-US" altLang="en-US" sz="2000" dirty="0" smtClean="0">
                <a:latin typeface="Arial" pitchFamily="34" charset="0"/>
                <a:cs typeface="Arial" pitchFamily="34" charset="0"/>
              </a:rPr>
              <a:t>EMF[1].</a:t>
            </a:r>
            <a:endParaRPr lang="en-US" altLang="en-US" sz="2000" dirty="0">
              <a:latin typeface="Arial" pitchFamily="34" charset="0"/>
              <a:cs typeface="Arial" pitchFamily="34" charset="0"/>
            </a:endParaRPr>
          </a:p>
          <a:p>
            <a:pPr algn="just">
              <a:lnSpc>
                <a:spcPct val="150000"/>
              </a:lnSpc>
            </a:pPr>
            <a:r>
              <a:rPr lang="en-US" altLang="en-US" sz="2000" dirty="0">
                <a:latin typeface="Arial" pitchFamily="34" charset="0"/>
                <a:cs typeface="Arial" pitchFamily="34" charset="0"/>
              </a:rPr>
              <a:t>The relationship between the alternator's terminal voltage and induced voltage is shown in Fig. 2, and it may be expressed mathematically as follows:</a:t>
            </a:r>
          </a:p>
          <a:p>
            <a:pPr marL="0" indent="0" algn="just">
              <a:lnSpc>
                <a:spcPct val="150000"/>
              </a:lnSpc>
              <a:buNone/>
            </a:pPr>
            <a:r>
              <a:rPr lang="en-GB" altLang="en-US" sz="2000" dirty="0" smtClean="0">
                <a:latin typeface="Arial" pitchFamily="34" charset="0"/>
                <a:cs typeface="Arial" pitchFamily="34" charset="0"/>
              </a:rPr>
              <a:t>                                                                                                            </a:t>
            </a:r>
            <a:endParaRPr lang="en-GB" altLang="en-US" sz="2000" dirty="0" smtClean="0">
              <a:latin typeface="Arial" pitchFamily="34" charset="0"/>
              <a:cs typeface="Arial" pitchFamily="34" charset="0"/>
            </a:endParaRPr>
          </a:p>
          <a:p>
            <a:pPr marL="0" indent="0" algn="just">
              <a:lnSpc>
                <a:spcPct val="150000"/>
              </a:lnSpc>
              <a:buNone/>
            </a:pPr>
            <a:endParaRPr lang="en-GB" altLang="en-US" sz="2000" dirty="0" smtClean="0">
              <a:latin typeface="Arial" pitchFamily="34" charset="0"/>
              <a:cs typeface="Arial" pitchFamily="34" charset="0"/>
            </a:endParaRPr>
          </a:p>
          <a:p>
            <a:pPr algn="just">
              <a:lnSpc>
                <a:spcPct val="150000"/>
              </a:lnSpc>
            </a:pPr>
            <a:r>
              <a:rPr lang="en-GB" altLang="en-US" sz="2000" dirty="0" smtClean="0">
                <a:latin typeface="Arial" pitchFamily="34" charset="0"/>
                <a:cs typeface="Arial" pitchFamily="34" charset="0"/>
              </a:rPr>
              <a:t>Under different loading conditions especially when there is constant real power and variable reactive power demand, the terminal voltage will vary. </a:t>
            </a:r>
          </a:p>
          <a:p>
            <a:pPr algn="just"/>
            <a:endParaRPr lang="en-GB" altLang="en-US" sz="1900" dirty="0" smtClean="0"/>
          </a:p>
        </p:txBody>
      </p:sp>
      <p:sp>
        <p:nvSpPr>
          <p:cNvPr id="4" name="Rectangle 3"/>
          <p:cNvSpPr/>
          <p:nvPr/>
        </p:nvSpPr>
        <p:spPr>
          <a:xfrm>
            <a:off x="155575" y="0"/>
            <a:ext cx="11308956" cy="784830"/>
          </a:xfrm>
          <a:prstGeom prst="rect">
            <a:avLst/>
          </a:prstGeom>
        </p:spPr>
        <p:txBody>
          <a:bodyPr wrap="square">
            <a:spAutoFit/>
          </a:bodyPr>
          <a:lstStyle/>
          <a:p>
            <a:pPr algn="ctr">
              <a:lnSpc>
                <a:spcPct val="150000"/>
              </a:lnSpc>
              <a:buFont typeface="Wingdings" pitchFamily="2" charset="2"/>
              <a:buNone/>
            </a:pPr>
            <a:r>
              <a:rPr lang="en-GB" altLang="en-US" sz="3000" b="1" dirty="0" smtClean="0">
                <a:latin typeface="Arial" pitchFamily="34" charset="0"/>
                <a:cs typeface="Arial" pitchFamily="34" charset="0"/>
              </a:rPr>
              <a:t>Analysis of Generator </a:t>
            </a:r>
            <a:r>
              <a:rPr lang="en-GB" altLang="en-US" sz="3000" b="1" dirty="0">
                <a:latin typeface="Arial" pitchFamily="34" charset="0"/>
                <a:cs typeface="Arial" pitchFamily="34" charset="0"/>
              </a:rPr>
              <a:t>V</a:t>
            </a:r>
            <a:r>
              <a:rPr lang="en-GB" altLang="en-US" sz="3000" b="1" dirty="0" smtClean="0">
                <a:latin typeface="Arial" pitchFamily="34" charset="0"/>
                <a:cs typeface="Arial" pitchFamily="34" charset="0"/>
              </a:rPr>
              <a:t>oltage Control                 Cont.… </a:t>
            </a:r>
            <a:endParaRPr lang="en-GB" altLang="en-US" sz="3000" b="1" dirty="0">
              <a:latin typeface="Arial" pitchFamily="34" charset="0"/>
              <a:cs typeface="Arial" pitchFamily="34" charset="0"/>
            </a:endParaRPr>
          </a:p>
        </p:txBody>
      </p:sp>
      <p:sp>
        <p:nvSpPr>
          <p:cNvPr id="2" name="Rectangle 1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3" name="Object 2"/>
          <p:cNvGraphicFramePr>
            <a:graphicFrameLocks noChangeAspect="1"/>
          </p:cNvGraphicFramePr>
          <p:nvPr>
            <p:extLst>
              <p:ext uri="{D42A27DB-BD31-4B8C-83A1-F6EECF244321}">
                <p14:modId xmlns:p14="http://schemas.microsoft.com/office/powerpoint/2010/main" val="3127474793"/>
              </p:ext>
            </p:extLst>
          </p:nvPr>
        </p:nvGraphicFramePr>
        <p:xfrm>
          <a:off x="2111603" y="3676454"/>
          <a:ext cx="1743959" cy="1223831"/>
        </p:xfrm>
        <a:graphic>
          <a:graphicData uri="http://schemas.openxmlformats.org/presentationml/2006/ole">
            <mc:AlternateContent xmlns:mc="http://schemas.openxmlformats.org/markup-compatibility/2006">
              <mc:Choice xmlns:v="urn:schemas-microsoft-com:vml" Requires="v">
                <p:oleObj spid="_x0000_s4121" name="Equation" r:id="rId4" imgW="723586" imgH="507780" progId="Equation.3">
                  <p:embed/>
                </p:oleObj>
              </mc:Choice>
              <mc:Fallback>
                <p:oleObj name="Equation" r:id="rId4" imgW="723586" imgH="507780" progId="Equation.3">
                  <p:embed/>
                  <p:pic>
                    <p:nvPicPr>
                      <p:cNvPr id="0" name="Object 1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11603" y="3676454"/>
                        <a:ext cx="1743959" cy="1223831"/>
                      </a:xfrm>
                      <a:prstGeom prst="rect">
                        <a:avLst/>
                      </a:prstGeom>
                      <a:noFill/>
                    </p:spPr>
                  </p:pic>
                </p:oleObj>
              </mc:Fallback>
            </mc:AlternateContent>
          </a:graphicData>
        </a:graphic>
      </p:graphicFrame>
    </p:spTree>
    <p:extLst>
      <p:ext uri="{BB962C8B-B14F-4D97-AF65-F5344CB8AC3E}">
        <p14:creationId xmlns:p14="http://schemas.microsoft.com/office/powerpoint/2010/main" val="283087362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11</a:t>
            </a:fld>
            <a:endParaRPr lang="en-US"/>
          </a:p>
        </p:txBody>
      </p:sp>
      <p:pic>
        <p:nvPicPr>
          <p:cNvPr id="9218" name="Picture 2" descr="https://image.slidesharecdn.com/10-4-1terminalvoltage-090521230733-phpapp01/85/10-4-1-Terminal-Voltage-9-32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25325" y="1759528"/>
            <a:ext cx="4446498" cy="242597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140642" y="4375298"/>
            <a:ext cx="9652451" cy="884858"/>
          </a:xfrm>
          <a:prstGeom prst="rect">
            <a:avLst/>
          </a:prstGeom>
          <a:noFill/>
        </p:spPr>
        <p:txBody>
          <a:bodyPr wrap="none" rtlCol="0">
            <a:spAutoFit/>
          </a:bodyPr>
          <a:lstStyle/>
          <a:p>
            <a:r>
              <a:rPr lang="en-US" sz="2000" dirty="0" smtClean="0">
                <a:latin typeface="Arial" pitchFamily="34" charset="0"/>
                <a:cs typeface="Arial" pitchFamily="34" charset="0"/>
              </a:rPr>
              <a:t>Figure 2. The relationship between terminal voltage and induced EMF of Generator.</a:t>
            </a:r>
          </a:p>
          <a:p>
            <a:r>
              <a:rPr lang="en-US" sz="1050" dirty="0" smtClean="0">
                <a:latin typeface="Arial" pitchFamily="34" charset="0"/>
                <a:cs typeface="Arial" pitchFamily="34" charset="0"/>
              </a:rPr>
              <a:t>URL: </a:t>
            </a:r>
            <a:r>
              <a:rPr lang="en-US" sz="1050" dirty="0" smtClean="0">
                <a:latin typeface="Arial" pitchFamily="34" charset="0"/>
                <a:cs typeface="Arial" pitchFamily="34" charset="0"/>
                <a:hlinkClick r:id="rId3"/>
              </a:rPr>
              <a:t>https</a:t>
            </a:r>
            <a:r>
              <a:rPr lang="en-US" sz="1050" dirty="0">
                <a:latin typeface="Arial" pitchFamily="34" charset="0"/>
                <a:cs typeface="Arial" pitchFamily="34" charset="0"/>
                <a:hlinkClick r:id="rId3"/>
              </a:rPr>
              <a:t>://</a:t>
            </a:r>
            <a:r>
              <a:rPr lang="en-US" sz="1050" dirty="0" smtClean="0">
                <a:latin typeface="Arial" pitchFamily="34" charset="0"/>
                <a:cs typeface="Arial" pitchFamily="34" charset="0"/>
                <a:hlinkClick r:id="rId3"/>
              </a:rPr>
              <a:t>image.slidesharecdn.com/10-4-1terminalvoltage-090521230733-phpapp01/85/10-4-1-Terminal-Voltage-9-320.jpg</a:t>
            </a:r>
            <a:r>
              <a:rPr lang="en-US" sz="1050" dirty="0" smtClean="0">
                <a:latin typeface="Arial" pitchFamily="34" charset="0"/>
                <a:cs typeface="Arial" pitchFamily="34" charset="0"/>
              </a:rPr>
              <a:t>.</a:t>
            </a:r>
          </a:p>
          <a:p>
            <a:r>
              <a:rPr lang="en-US" sz="1050" dirty="0" smtClean="0">
                <a:latin typeface="Arial" pitchFamily="34" charset="0"/>
                <a:cs typeface="Arial" pitchFamily="34" charset="0"/>
              </a:rPr>
              <a:t> </a:t>
            </a:r>
          </a:p>
          <a:p>
            <a:endParaRPr lang="en-US" sz="1050" dirty="0">
              <a:latin typeface="Arial" pitchFamily="34" charset="0"/>
              <a:cs typeface="Arial" pitchFamily="34" charset="0"/>
            </a:endParaRPr>
          </a:p>
        </p:txBody>
      </p:sp>
      <p:sp>
        <p:nvSpPr>
          <p:cNvPr id="5" name="Rectangle 4"/>
          <p:cNvSpPr/>
          <p:nvPr/>
        </p:nvSpPr>
        <p:spPr>
          <a:xfrm>
            <a:off x="245098" y="629487"/>
            <a:ext cx="11613822" cy="958660"/>
          </a:xfrm>
          <a:prstGeom prst="rect">
            <a:avLst/>
          </a:prstGeom>
        </p:spPr>
        <p:txBody>
          <a:bodyPr wrap="square">
            <a:spAutoFit/>
          </a:bodyPr>
          <a:lstStyle/>
          <a:p>
            <a:pPr marL="342900" indent="-342900" algn="just">
              <a:lnSpc>
                <a:spcPct val="150000"/>
              </a:lnSpc>
              <a:buFont typeface="Arial" pitchFamily="34" charset="0"/>
              <a:buChar char="•"/>
            </a:pPr>
            <a:r>
              <a:rPr lang="en-GB" altLang="en-US" sz="2000" dirty="0" smtClean="0">
                <a:latin typeface="Arial" pitchFamily="34" charset="0"/>
                <a:cs typeface="Arial" pitchFamily="34" charset="0"/>
              </a:rPr>
              <a:t>Initially, assume that </a:t>
            </a:r>
            <a:r>
              <a:rPr lang="en-GB" altLang="en-US" sz="2000" dirty="0">
                <a:latin typeface="Arial" pitchFamily="34" charset="0"/>
                <a:cs typeface="Arial" pitchFamily="34" charset="0"/>
              </a:rPr>
              <a:t>the current is operating at unity power factor </a:t>
            </a:r>
            <a:r>
              <a:rPr lang="en-GB" altLang="en-US" sz="2000" dirty="0" smtClean="0">
                <a:latin typeface="Arial" pitchFamily="34" charset="0"/>
                <a:cs typeface="Arial" pitchFamily="34" charset="0"/>
              </a:rPr>
              <a:t>and </a:t>
            </a:r>
            <a:r>
              <a:rPr lang="en-GB" altLang="en-US" sz="2000" dirty="0">
                <a:latin typeface="Arial" pitchFamily="34" charset="0"/>
                <a:cs typeface="Arial" pitchFamily="34" charset="0"/>
              </a:rPr>
              <a:t>no reactive power generation at the alternator.</a:t>
            </a:r>
          </a:p>
        </p:txBody>
      </p:sp>
      <p:sp>
        <p:nvSpPr>
          <p:cNvPr id="7" name="Rectangle 6"/>
          <p:cNvSpPr/>
          <p:nvPr/>
        </p:nvSpPr>
        <p:spPr>
          <a:xfrm>
            <a:off x="155575" y="0"/>
            <a:ext cx="11308956" cy="784830"/>
          </a:xfrm>
          <a:prstGeom prst="rect">
            <a:avLst/>
          </a:prstGeom>
        </p:spPr>
        <p:txBody>
          <a:bodyPr wrap="square">
            <a:spAutoFit/>
          </a:bodyPr>
          <a:lstStyle/>
          <a:p>
            <a:pPr algn="ctr">
              <a:lnSpc>
                <a:spcPct val="150000"/>
              </a:lnSpc>
              <a:buFont typeface="Wingdings" pitchFamily="2" charset="2"/>
              <a:buNone/>
            </a:pPr>
            <a:r>
              <a:rPr lang="en-GB" altLang="en-US" sz="3000" b="1" dirty="0" smtClean="0">
                <a:latin typeface="Arial" pitchFamily="34" charset="0"/>
                <a:cs typeface="Arial" pitchFamily="34" charset="0"/>
              </a:rPr>
              <a:t>Analysis of Generator </a:t>
            </a:r>
            <a:r>
              <a:rPr lang="en-GB" altLang="en-US" sz="3000" b="1" dirty="0">
                <a:latin typeface="Arial" pitchFamily="34" charset="0"/>
                <a:cs typeface="Arial" pitchFamily="34" charset="0"/>
              </a:rPr>
              <a:t>V</a:t>
            </a:r>
            <a:r>
              <a:rPr lang="en-GB" altLang="en-US" sz="3000" b="1" dirty="0" smtClean="0">
                <a:latin typeface="Arial" pitchFamily="34" charset="0"/>
                <a:cs typeface="Arial" pitchFamily="34" charset="0"/>
              </a:rPr>
              <a:t>oltage Control                 Cont.… </a:t>
            </a:r>
            <a:endParaRPr lang="en-GB" altLang="en-US" sz="3000" b="1" dirty="0">
              <a:latin typeface="Arial" pitchFamily="34" charset="0"/>
              <a:cs typeface="Arial" pitchFamily="34" charset="0"/>
            </a:endParaRPr>
          </a:p>
        </p:txBody>
      </p:sp>
    </p:spTree>
    <p:extLst>
      <p:ext uri="{BB962C8B-B14F-4D97-AF65-F5344CB8AC3E}">
        <p14:creationId xmlns:p14="http://schemas.microsoft.com/office/powerpoint/2010/main" val="384514066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Content Placeholder 2"/>
          <p:cNvSpPr>
            <a:spLocks noGrp="1"/>
          </p:cNvSpPr>
          <p:nvPr>
            <p:ph sz="quarter" idx="1"/>
          </p:nvPr>
        </p:nvSpPr>
        <p:spPr>
          <a:xfrm>
            <a:off x="155574" y="575035"/>
            <a:ext cx="11948441" cy="6052007"/>
          </a:xfrm>
        </p:spPr>
        <p:txBody>
          <a:bodyPr>
            <a:normAutofit/>
          </a:bodyPr>
          <a:lstStyle/>
          <a:p>
            <a:pPr algn="just">
              <a:lnSpc>
                <a:spcPct val="160000"/>
              </a:lnSpc>
            </a:pPr>
            <a:r>
              <a:rPr lang="en-GB" altLang="en-US" sz="2000" dirty="0" smtClean="0">
                <a:latin typeface="Arial" pitchFamily="34" charset="0"/>
                <a:cs typeface="Arial" pitchFamily="34" charset="0"/>
              </a:rPr>
              <a:t>Then, for any change in reactive power demand, the alternator  should supply the demand, if there is no any other device to respond. </a:t>
            </a:r>
          </a:p>
          <a:p>
            <a:pPr algn="just">
              <a:lnSpc>
                <a:spcPct val="160000"/>
              </a:lnSpc>
            </a:pPr>
            <a:r>
              <a:rPr lang="en-GB" altLang="en-US" sz="2000" dirty="0" smtClean="0">
                <a:latin typeface="Arial" pitchFamily="34" charset="0"/>
                <a:cs typeface="Arial" pitchFamily="34" charset="0"/>
              </a:rPr>
              <a:t>On the other hands, if the excitation is not changes as load varies, the terminal voltage of the alternator deviate from the desired value. </a:t>
            </a:r>
          </a:p>
          <a:p>
            <a:pPr algn="just">
              <a:lnSpc>
                <a:spcPct val="160000"/>
              </a:lnSpc>
            </a:pPr>
            <a:r>
              <a:rPr lang="en-GB" altLang="en-US" sz="2000" dirty="0" smtClean="0">
                <a:latin typeface="Arial" pitchFamily="34" charset="0"/>
                <a:cs typeface="Arial" pitchFamily="34" charset="0"/>
              </a:rPr>
              <a:t>This affects  the voltage distribution  in  the system.</a:t>
            </a:r>
          </a:p>
          <a:p>
            <a:pPr algn="just">
              <a:lnSpc>
                <a:spcPct val="160000"/>
              </a:lnSpc>
            </a:pPr>
            <a:r>
              <a:rPr lang="en-GB" altLang="en-US" sz="2000" dirty="0" smtClean="0">
                <a:latin typeface="Arial" pitchFamily="34" charset="0"/>
                <a:cs typeface="Arial" pitchFamily="34" charset="0"/>
              </a:rPr>
              <a:t>Accordingly, to avoid the voltage fluctuation the excitation of the alternator has to take action accordingly.</a:t>
            </a:r>
          </a:p>
          <a:p>
            <a:pPr algn="just">
              <a:lnSpc>
                <a:spcPct val="160000"/>
              </a:lnSpc>
            </a:pPr>
            <a:r>
              <a:rPr lang="en-GB" altLang="en-US" sz="2000" dirty="0" smtClean="0">
                <a:latin typeface="Arial" pitchFamily="34" charset="0"/>
                <a:cs typeface="Arial" pitchFamily="34" charset="0"/>
              </a:rPr>
              <a:t>To understand how the voltage can be maintained using excitation system, separate the voltage control diagram should be consider  as given in Fig.3.</a:t>
            </a:r>
            <a:endParaRPr lang="en-GB" altLang="en-US" sz="2400" dirty="0" smtClean="0">
              <a:latin typeface="Arial" pitchFamily="34" charset="0"/>
              <a:cs typeface="Arial" pitchFamily="34" charset="0"/>
            </a:endParaRPr>
          </a:p>
        </p:txBody>
      </p:sp>
      <p:sp>
        <p:nvSpPr>
          <p:cNvPr id="3" name="Rectangle 2"/>
          <p:cNvSpPr/>
          <p:nvPr/>
        </p:nvSpPr>
        <p:spPr>
          <a:xfrm>
            <a:off x="155575" y="0"/>
            <a:ext cx="11308956" cy="784830"/>
          </a:xfrm>
          <a:prstGeom prst="rect">
            <a:avLst/>
          </a:prstGeom>
        </p:spPr>
        <p:txBody>
          <a:bodyPr wrap="square">
            <a:spAutoFit/>
          </a:bodyPr>
          <a:lstStyle/>
          <a:p>
            <a:pPr algn="ctr">
              <a:lnSpc>
                <a:spcPct val="150000"/>
              </a:lnSpc>
              <a:buFont typeface="Wingdings" pitchFamily="2" charset="2"/>
              <a:buNone/>
            </a:pPr>
            <a:r>
              <a:rPr lang="en-GB" altLang="en-US" sz="3000" b="1" dirty="0" smtClean="0">
                <a:latin typeface="Arial" pitchFamily="34" charset="0"/>
                <a:cs typeface="Arial" pitchFamily="34" charset="0"/>
              </a:rPr>
              <a:t>Analysis of Generator </a:t>
            </a:r>
            <a:r>
              <a:rPr lang="en-GB" altLang="en-US" sz="3000" b="1" dirty="0">
                <a:latin typeface="Arial" pitchFamily="34" charset="0"/>
                <a:cs typeface="Arial" pitchFamily="34" charset="0"/>
              </a:rPr>
              <a:t>V</a:t>
            </a:r>
            <a:r>
              <a:rPr lang="en-GB" altLang="en-US" sz="3000" b="1" dirty="0" smtClean="0">
                <a:latin typeface="Arial" pitchFamily="34" charset="0"/>
                <a:cs typeface="Arial" pitchFamily="34" charset="0"/>
              </a:rPr>
              <a:t>oltage Control                 Cont.… </a:t>
            </a:r>
            <a:endParaRPr lang="en-GB" altLang="en-US" sz="3000" b="1" dirty="0">
              <a:latin typeface="Arial" pitchFamily="34" charset="0"/>
              <a:cs typeface="Arial" pitchFamily="34" charset="0"/>
            </a:endParaRPr>
          </a:p>
        </p:txBody>
      </p:sp>
    </p:spTree>
    <p:extLst>
      <p:ext uri="{BB962C8B-B14F-4D97-AF65-F5344CB8AC3E}">
        <p14:creationId xmlns:p14="http://schemas.microsoft.com/office/powerpoint/2010/main" val="15084157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13</a:t>
            </a:fld>
            <a:endParaRPr lang="en-US"/>
          </a:p>
        </p:txBody>
      </p:sp>
      <p:sp>
        <p:nvSpPr>
          <p:cNvPr id="5" name="Rectangle 4"/>
          <p:cNvSpPr/>
          <p:nvPr/>
        </p:nvSpPr>
        <p:spPr>
          <a:xfrm>
            <a:off x="155575" y="0"/>
            <a:ext cx="11308956" cy="784830"/>
          </a:xfrm>
          <a:prstGeom prst="rect">
            <a:avLst/>
          </a:prstGeom>
        </p:spPr>
        <p:txBody>
          <a:bodyPr wrap="square">
            <a:spAutoFit/>
          </a:bodyPr>
          <a:lstStyle/>
          <a:p>
            <a:pPr algn="ctr">
              <a:lnSpc>
                <a:spcPct val="150000"/>
              </a:lnSpc>
              <a:buFont typeface="Wingdings" pitchFamily="2" charset="2"/>
              <a:buNone/>
            </a:pPr>
            <a:r>
              <a:rPr lang="en-GB" altLang="en-US" sz="3000" b="1" dirty="0" smtClean="0">
                <a:latin typeface="Arial" pitchFamily="34" charset="0"/>
                <a:cs typeface="Arial" pitchFamily="34" charset="0"/>
              </a:rPr>
              <a:t>Analysis of Generator </a:t>
            </a:r>
            <a:r>
              <a:rPr lang="en-GB" altLang="en-US" sz="3000" b="1" dirty="0">
                <a:latin typeface="Arial" pitchFamily="34" charset="0"/>
                <a:cs typeface="Arial" pitchFamily="34" charset="0"/>
              </a:rPr>
              <a:t>V</a:t>
            </a:r>
            <a:r>
              <a:rPr lang="en-GB" altLang="en-US" sz="3000" b="1" dirty="0" smtClean="0">
                <a:latin typeface="Arial" pitchFamily="34" charset="0"/>
                <a:cs typeface="Arial" pitchFamily="34" charset="0"/>
              </a:rPr>
              <a:t>oltage Control                 Cont.… </a:t>
            </a:r>
            <a:endParaRPr lang="en-GB" altLang="en-US" sz="3000" b="1" dirty="0">
              <a:latin typeface="Arial" pitchFamily="34" charset="0"/>
              <a:cs typeface="Arial" pitchFamily="34" charset="0"/>
            </a:endParaRPr>
          </a:p>
        </p:txBody>
      </p:sp>
      <p:pic>
        <p:nvPicPr>
          <p:cNvPr id="8194" name="Picture 2" descr="https://www.researchgate.net/publication/270915156/figure/fig5/AS:1088660296470549@1636568249232/The-schematic-block-diagram-of-the-generator-excitation-control-system.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69041" y="1156796"/>
            <a:ext cx="7952965" cy="4042757"/>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155575" y="5326939"/>
            <a:ext cx="11957868" cy="723275"/>
          </a:xfrm>
          <a:prstGeom prst="rect">
            <a:avLst/>
          </a:prstGeom>
        </p:spPr>
        <p:txBody>
          <a:bodyPr wrap="square">
            <a:spAutoFit/>
          </a:bodyPr>
          <a:lstStyle/>
          <a:p>
            <a:pPr algn="ctr"/>
            <a:r>
              <a:rPr lang="en-US" sz="2000" dirty="0" smtClean="0">
                <a:latin typeface="Arial" pitchFamily="34" charset="0"/>
                <a:cs typeface="Arial" pitchFamily="34" charset="0"/>
              </a:rPr>
              <a:t>Figure 3. The AVR Voltage excitation system </a:t>
            </a:r>
          </a:p>
          <a:p>
            <a:r>
              <a:rPr lang="en-US" sz="1050" dirty="0" smtClean="0">
                <a:latin typeface="Arial" pitchFamily="34" charset="0"/>
                <a:cs typeface="Arial" pitchFamily="34" charset="0"/>
                <a:hlinkClick r:id="rId4"/>
              </a:rPr>
              <a:t>https</a:t>
            </a:r>
            <a:r>
              <a:rPr lang="en-US" sz="1050" dirty="0">
                <a:latin typeface="Arial" pitchFamily="34" charset="0"/>
                <a:cs typeface="Arial" pitchFamily="34" charset="0"/>
                <a:hlinkClick r:id="rId4"/>
              </a:rPr>
              <a:t>://</a:t>
            </a:r>
            <a:r>
              <a:rPr lang="en-US" sz="1050" dirty="0" smtClean="0">
                <a:latin typeface="Arial" pitchFamily="34" charset="0"/>
                <a:cs typeface="Arial" pitchFamily="34" charset="0"/>
                <a:hlinkClick r:id="rId4"/>
              </a:rPr>
              <a:t>www.researchgate.net/publication/270915156/figure/fig5/AS:1088660296470549@1636568249232/The-schematic-block-diagram-of-the-generator-excitation-control-system.jpg</a:t>
            </a:r>
            <a:endParaRPr lang="en-US" sz="1050" dirty="0" smtClean="0">
              <a:latin typeface="Arial" pitchFamily="34" charset="0"/>
              <a:cs typeface="Arial" pitchFamily="34" charset="0"/>
            </a:endParaRPr>
          </a:p>
          <a:p>
            <a:endParaRPr lang="en-US" sz="1050" dirty="0">
              <a:latin typeface="Arial" pitchFamily="34" charset="0"/>
              <a:cs typeface="Arial" pitchFamily="34" charset="0"/>
            </a:endParaRPr>
          </a:p>
        </p:txBody>
      </p:sp>
      <p:sp>
        <p:nvSpPr>
          <p:cNvPr id="7" name="Rectangle 6"/>
          <p:cNvSpPr/>
          <p:nvPr/>
        </p:nvSpPr>
        <p:spPr>
          <a:xfrm>
            <a:off x="8156331" y="4036185"/>
            <a:ext cx="433132" cy="369332"/>
          </a:xfrm>
          <a:prstGeom prst="rect">
            <a:avLst/>
          </a:prstGeom>
        </p:spPr>
        <p:txBody>
          <a:bodyPr wrap="none">
            <a:spAutoFit/>
          </a:bodyPr>
          <a:lstStyle/>
          <a:p>
            <a:r>
              <a:rPr lang="en-GB" altLang="en-US" dirty="0">
                <a:latin typeface="Arial" pitchFamily="34" charset="0"/>
                <a:cs typeface="Arial" pitchFamily="34" charset="0"/>
              </a:rPr>
              <a:t>V</a:t>
            </a:r>
            <a:r>
              <a:rPr lang="en-GB" altLang="en-US" baseline="-25000" dirty="0">
                <a:latin typeface="Arial" pitchFamily="34" charset="0"/>
                <a:cs typeface="Arial" pitchFamily="34" charset="0"/>
              </a:rPr>
              <a:t>T</a:t>
            </a:r>
            <a:endParaRPr lang="en-US" baseline="-25000" dirty="0"/>
          </a:p>
        </p:txBody>
      </p:sp>
      <p:sp>
        <p:nvSpPr>
          <p:cNvPr id="8" name="Rectangle 7"/>
          <p:cNvSpPr/>
          <p:nvPr/>
        </p:nvSpPr>
        <p:spPr>
          <a:xfrm>
            <a:off x="912860" y="1350467"/>
            <a:ext cx="1850507" cy="454292"/>
          </a:xfrm>
          <a:prstGeom prst="rect">
            <a:avLst/>
          </a:prstGeom>
        </p:spPr>
        <p:txBody>
          <a:bodyPr wrap="none">
            <a:spAutoFit/>
          </a:bodyPr>
          <a:lstStyle/>
          <a:p>
            <a:pPr marL="366713" lvl="1">
              <a:lnSpc>
                <a:spcPct val="150000"/>
              </a:lnSpc>
            </a:pPr>
            <a:r>
              <a:rPr lang="en-GB" altLang="en-US" dirty="0" err="1"/>
              <a:t>V</a:t>
            </a:r>
            <a:r>
              <a:rPr lang="en-GB" altLang="en-US" sz="1100" dirty="0" err="1"/>
              <a:t>ref</a:t>
            </a:r>
            <a:r>
              <a:rPr lang="en-GB" altLang="en-US" sz="1100" dirty="0"/>
              <a:t>  </a:t>
            </a:r>
            <a:r>
              <a:rPr lang="en-GB" altLang="en-US" sz="1600" dirty="0"/>
              <a:t>- V</a:t>
            </a:r>
            <a:r>
              <a:rPr lang="en-GB" altLang="en-US" sz="1000" dirty="0"/>
              <a:t>T</a:t>
            </a:r>
            <a:r>
              <a:rPr lang="en-GB" altLang="en-US" sz="1600" dirty="0"/>
              <a:t> = </a:t>
            </a:r>
            <a:r>
              <a:rPr lang="en-GB" altLang="en-US" sz="1600" dirty="0">
                <a:sym typeface="Symbol" pitchFamily="18" charset="2"/>
              </a:rPr>
              <a:t>e</a:t>
            </a:r>
          </a:p>
        </p:txBody>
      </p:sp>
      <p:sp>
        <p:nvSpPr>
          <p:cNvPr id="9" name="Rectangle 8"/>
          <p:cNvSpPr/>
          <p:nvPr/>
        </p:nvSpPr>
        <p:spPr>
          <a:xfrm>
            <a:off x="2696437" y="1350467"/>
            <a:ext cx="1369286" cy="400110"/>
          </a:xfrm>
          <a:prstGeom prst="rect">
            <a:avLst/>
          </a:prstGeom>
        </p:spPr>
        <p:txBody>
          <a:bodyPr wrap="none">
            <a:spAutoFit/>
          </a:bodyPr>
          <a:lstStyle/>
          <a:p>
            <a:r>
              <a:rPr lang="en-GB" altLang="en-US" i="1" dirty="0" err="1">
                <a:sym typeface="Symbol" pitchFamily="18" charset="2"/>
              </a:rPr>
              <a:t>e</a:t>
            </a:r>
            <a:r>
              <a:rPr lang="en-GB" altLang="en-US" sz="1000" i="1" dirty="0" err="1">
                <a:sym typeface="Symbol" pitchFamily="18" charset="2"/>
              </a:rPr>
              <a:t>A</a:t>
            </a:r>
            <a:r>
              <a:rPr lang="en-GB" altLang="en-US" sz="1000" i="1" dirty="0">
                <a:sym typeface="Symbol" pitchFamily="18" charset="2"/>
              </a:rPr>
              <a:t> </a:t>
            </a:r>
            <a:r>
              <a:rPr lang="en-GB" altLang="en-US" i="1" dirty="0">
                <a:sym typeface="Symbol" pitchFamily="18" charset="2"/>
              </a:rPr>
              <a:t>= k</a:t>
            </a:r>
            <a:r>
              <a:rPr lang="en-GB" altLang="en-US" sz="1000" i="1" dirty="0">
                <a:sym typeface="Symbol" pitchFamily="18" charset="2"/>
              </a:rPr>
              <a:t>A </a:t>
            </a:r>
            <a:r>
              <a:rPr lang="en-GB" altLang="en-US" sz="2000" i="1" dirty="0">
                <a:sym typeface="Symbol" pitchFamily="18" charset="2"/>
              </a:rPr>
              <a:t>e</a:t>
            </a:r>
            <a:r>
              <a:rPr lang="en-GB" altLang="en-US" sz="2000" dirty="0">
                <a:sym typeface="Symbol" pitchFamily="18" charset="2"/>
              </a:rPr>
              <a:t>, </a:t>
            </a:r>
            <a:endParaRPr lang="en-US" dirty="0"/>
          </a:p>
        </p:txBody>
      </p:sp>
      <p:graphicFrame>
        <p:nvGraphicFramePr>
          <p:cNvPr id="10" name="Object 9"/>
          <p:cNvGraphicFramePr>
            <a:graphicFrameLocks noChangeAspect="1"/>
          </p:cNvGraphicFramePr>
          <p:nvPr>
            <p:extLst>
              <p:ext uri="{D42A27DB-BD31-4B8C-83A1-F6EECF244321}">
                <p14:modId xmlns:p14="http://schemas.microsoft.com/office/powerpoint/2010/main" val="3662653602"/>
              </p:ext>
            </p:extLst>
          </p:nvPr>
        </p:nvGraphicFramePr>
        <p:xfrm>
          <a:off x="4065723" y="871046"/>
          <a:ext cx="2000250" cy="571500"/>
        </p:xfrm>
        <a:graphic>
          <a:graphicData uri="http://schemas.openxmlformats.org/presentationml/2006/ole">
            <mc:AlternateContent xmlns:mc="http://schemas.openxmlformats.org/markup-compatibility/2006">
              <mc:Choice xmlns:v="urn:schemas-microsoft-com:vml" Requires="v">
                <p:oleObj spid="_x0000_s8204" name="Equation" r:id="rId5" imgW="1536033" imgH="393529" progId="Equation.3">
                  <p:embed/>
                </p:oleObj>
              </mc:Choice>
              <mc:Fallback>
                <p:oleObj name="Equation" r:id="rId5" imgW="1536033" imgH="393529" progId="Equation.3">
                  <p:embed/>
                  <p:pic>
                    <p:nvPicPr>
                      <p:cNvPr id="0" name="Object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65723" y="871046"/>
                        <a:ext cx="2000250" cy="571500"/>
                      </a:xfrm>
                      <a:prstGeom prst="rect">
                        <a:avLst/>
                      </a:prstGeom>
                      <a:solidFill>
                        <a:srgbClr val="FFCC99"/>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350846618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6243" y="1112363"/>
            <a:ext cx="11127559" cy="5064600"/>
          </a:xfrm>
        </p:spPr>
        <p:txBody>
          <a:bodyPr>
            <a:normAutofit fontScale="92500" lnSpcReduction="10000"/>
          </a:bodyPr>
          <a:lstStyle/>
          <a:p>
            <a:pPr algn="just">
              <a:lnSpc>
                <a:spcPct val="150000"/>
              </a:lnSpc>
            </a:pPr>
            <a:r>
              <a:rPr lang="en-US" sz="2000" dirty="0">
                <a:latin typeface="Arial" pitchFamily="34" charset="0"/>
                <a:cs typeface="Arial" pitchFamily="34" charset="0"/>
              </a:rPr>
              <a:t>An excitation system's primary job is to supply the synchronous generator's field winding with the required direct current. To maintain the necessary terminal voltage, the excitation system must be able to automatically modify the field current</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a:p>
            <a:pPr algn="just">
              <a:lnSpc>
                <a:spcPct val="150000"/>
              </a:lnSpc>
            </a:pPr>
            <a:r>
              <a:rPr lang="en-US" sz="2000" dirty="0">
                <a:latin typeface="Arial" pitchFamily="34" charset="0"/>
                <a:cs typeface="Arial" pitchFamily="34" charset="0"/>
              </a:rPr>
              <a:t>An exciter, a different source, provides the DC field current</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a:p>
            <a:pPr algn="just">
              <a:lnSpc>
                <a:spcPct val="150000"/>
              </a:lnSpc>
            </a:pPr>
            <a:r>
              <a:rPr lang="en-US" sz="2000" dirty="0">
                <a:latin typeface="Arial" pitchFamily="34" charset="0"/>
                <a:cs typeface="Arial" pitchFamily="34" charset="0"/>
              </a:rPr>
              <a:t>Over the years of their development, excitation systems have evolved into a variety of shapes</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a:p>
            <a:pPr algn="just">
              <a:lnSpc>
                <a:spcPct val="150000"/>
              </a:lnSpc>
            </a:pPr>
            <a:r>
              <a:rPr lang="en-US" sz="2000" dirty="0">
                <a:latin typeface="Arial" pitchFamily="34" charset="0"/>
                <a:cs typeface="Arial" pitchFamily="34" charset="0"/>
              </a:rPr>
              <a:t>The various kinds of excitation systems are as follows</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a:p>
            <a:pPr marL="0" indent="0" algn="just">
              <a:lnSpc>
                <a:spcPct val="150000"/>
              </a:lnSpc>
              <a:buNone/>
            </a:pPr>
            <a:r>
              <a:rPr lang="en-US" sz="2000" dirty="0">
                <a:latin typeface="Arial" pitchFamily="34" charset="0"/>
                <a:cs typeface="Arial" pitchFamily="34" charset="0"/>
              </a:rPr>
              <a:t>1. </a:t>
            </a:r>
            <a:r>
              <a:rPr lang="en-US" sz="2000" dirty="0" smtClean="0">
                <a:latin typeface="Arial" pitchFamily="34" charset="0"/>
                <a:cs typeface="Arial" pitchFamily="34" charset="0"/>
              </a:rPr>
              <a:t>DC excitation</a:t>
            </a:r>
            <a:r>
              <a:rPr lang="en-US" sz="2000" dirty="0">
                <a:latin typeface="Arial" pitchFamily="34" charset="0"/>
                <a:cs typeface="Arial" pitchFamily="34" charset="0"/>
              </a:rPr>
              <a:t> Systems </a:t>
            </a:r>
          </a:p>
          <a:p>
            <a:pPr marL="0" indent="0" algn="just">
              <a:lnSpc>
                <a:spcPct val="150000"/>
              </a:lnSpc>
              <a:buNone/>
            </a:pPr>
            <a:r>
              <a:rPr lang="en-US" sz="2000" dirty="0">
                <a:latin typeface="Arial" pitchFamily="34" charset="0"/>
                <a:cs typeface="Arial" pitchFamily="34" charset="0"/>
              </a:rPr>
              <a:t>2. </a:t>
            </a:r>
            <a:r>
              <a:rPr lang="en-US" sz="2000" dirty="0" smtClean="0">
                <a:latin typeface="Arial" pitchFamily="34" charset="0"/>
                <a:cs typeface="Arial" pitchFamily="34" charset="0"/>
              </a:rPr>
              <a:t>AC excitation</a:t>
            </a:r>
            <a:r>
              <a:rPr lang="en-US" sz="2000" dirty="0">
                <a:latin typeface="Arial" pitchFamily="34" charset="0"/>
                <a:cs typeface="Arial" pitchFamily="34" charset="0"/>
              </a:rPr>
              <a:t> Systems </a:t>
            </a:r>
          </a:p>
          <a:p>
            <a:pPr marL="0" indent="0" algn="just">
              <a:lnSpc>
                <a:spcPct val="150000"/>
              </a:lnSpc>
              <a:buNone/>
            </a:pPr>
            <a:r>
              <a:rPr lang="en-US" sz="2000" dirty="0">
                <a:latin typeface="Arial" pitchFamily="34" charset="0"/>
                <a:cs typeface="Arial" pitchFamily="34" charset="0"/>
              </a:rPr>
              <a:t>3. </a:t>
            </a:r>
            <a:r>
              <a:rPr lang="en-US" sz="2000" dirty="0" smtClean="0">
                <a:latin typeface="Arial" pitchFamily="34" charset="0"/>
                <a:cs typeface="Arial" pitchFamily="34" charset="0"/>
              </a:rPr>
              <a:t>brushless </a:t>
            </a:r>
            <a:r>
              <a:rPr lang="en-US" sz="2000" dirty="0">
                <a:latin typeface="Arial" pitchFamily="34" charset="0"/>
                <a:cs typeface="Arial" pitchFamily="34" charset="0"/>
              </a:rPr>
              <a:t>AC </a:t>
            </a:r>
            <a:r>
              <a:rPr lang="en-US" sz="2000" dirty="0" smtClean="0">
                <a:latin typeface="Arial" pitchFamily="34" charset="0"/>
                <a:cs typeface="Arial" pitchFamily="34" charset="0"/>
              </a:rPr>
              <a:t>excitation</a:t>
            </a:r>
            <a:r>
              <a:rPr lang="en-US" sz="2000" dirty="0">
                <a:latin typeface="Arial" pitchFamily="34" charset="0"/>
                <a:cs typeface="Arial" pitchFamily="34" charset="0"/>
              </a:rPr>
              <a:t> Systems </a:t>
            </a:r>
          </a:p>
          <a:p>
            <a:pPr marL="0" indent="0" algn="just">
              <a:lnSpc>
                <a:spcPct val="150000"/>
              </a:lnSpc>
              <a:buNone/>
            </a:pPr>
            <a:r>
              <a:rPr lang="en-US" sz="2000" dirty="0">
                <a:latin typeface="Arial" pitchFamily="34" charset="0"/>
                <a:cs typeface="Arial" pitchFamily="34" charset="0"/>
              </a:rPr>
              <a:t>4. </a:t>
            </a:r>
            <a:r>
              <a:rPr lang="en-US" sz="2000" dirty="0" smtClean="0">
                <a:latin typeface="Arial" pitchFamily="34" charset="0"/>
                <a:cs typeface="Arial" pitchFamily="34" charset="0"/>
              </a:rPr>
              <a:t>static excitation</a:t>
            </a:r>
            <a:r>
              <a:rPr lang="en-US" sz="2000" dirty="0">
                <a:latin typeface="Arial" pitchFamily="34" charset="0"/>
                <a:cs typeface="Arial" pitchFamily="34" charset="0"/>
              </a:rPr>
              <a:t> Systems </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14</a:t>
            </a:fld>
            <a:endParaRPr lang="en-US"/>
          </a:p>
        </p:txBody>
      </p:sp>
      <p:sp>
        <p:nvSpPr>
          <p:cNvPr id="6" name="Rectangle 5"/>
          <p:cNvSpPr/>
          <p:nvPr/>
        </p:nvSpPr>
        <p:spPr>
          <a:xfrm>
            <a:off x="155575" y="0"/>
            <a:ext cx="11308956" cy="784830"/>
          </a:xfrm>
          <a:prstGeom prst="rect">
            <a:avLst/>
          </a:prstGeom>
        </p:spPr>
        <p:txBody>
          <a:bodyPr wrap="square">
            <a:spAutoFit/>
          </a:bodyPr>
          <a:lstStyle/>
          <a:p>
            <a:pPr algn="ctr">
              <a:lnSpc>
                <a:spcPct val="150000"/>
              </a:lnSpc>
              <a:buFont typeface="Wingdings" pitchFamily="2" charset="2"/>
              <a:buNone/>
            </a:pPr>
            <a:r>
              <a:rPr lang="en-GB" altLang="en-US" sz="3000" b="1" dirty="0" smtClean="0">
                <a:latin typeface="Arial" pitchFamily="34" charset="0"/>
                <a:cs typeface="Arial" pitchFamily="34" charset="0"/>
              </a:rPr>
              <a:t>Analysis of Generator </a:t>
            </a:r>
            <a:r>
              <a:rPr lang="en-GB" altLang="en-US" sz="3000" b="1" dirty="0">
                <a:latin typeface="Arial" pitchFamily="34" charset="0"/>
                <a:cs typeface="Arial" pitchFamily="34" charset="0"/>
              </a:rPr>
              <a:t>V</a:t>
            </a:r>
            <a:r>
              <a:rPr lang="en-GB" altLang="en-US" sz="3000" b="1" dirty="0" smtClean="0">
                <a:latin typeface="Arial" pitchFamily="34" charset="0"/>
                <a:cs typeface="Arial" pitchFamily="34" charset="0"/>
              </a:rPr>
              <a:t>oltage Control                 Cont.… </a:t>
            </a:r>
            <a:endParaRPr lang="en-GB" altLang="en-US" sz="3000" b="1" dirty="0">
              <a:latin typeface="Arial" pitchFamily="34" charset="0"/>
              <a:cs typeface="Arial" pitchFamily="34" charset="0"/>
            </a:endParaRPr>
          </a:p>
        </p:txBody>
      </p:sp>
    </p:spTree>
    <p:extLst>
      <p:ext uri="{BB962C8B-B14F-4D97-AF65-F5344CB8AC3E}">
        <p14:creationId xmlns:p14="http://schemas.microsoft.com/office/powerpoint/2010/main" val="206836809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4779" y="914400"/>
            <a:ext cx="11585543" cy="5326144"/>
          </a:xfrm>
        </p:spPr>
        <p:txBody>
          <a:bodyPr>
            <a:normAutofit lnSpcReduction="10000"/>
          </a:bodyPr>
          <a:lstStyle/>
          <a:p>
            <a:pPr algn="just">
              <a:lnSpc>
                <a:spcPct val="150000"/>
              </a:lnSpc>
            </a:pPr>
            <a:r>
              <a:rPr lang="en-US" sz="2000" dirty="0">
                <a:latin typeface="Arial" pitchFamily="34" charset="0"/>
                <a:cs typeface="Arial" pitchFamily="34" charset="0"/>
              </a:rPr>
              <a:t>An exciter is a DC generator that supplies power to the primary synchronous generator in a DC excitation system. </a:t>
            </a:r>
            <a:endParaRPr lang="en-US" sz="2000"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Slip </a:t>
            </a:r>
            <a:r>
              <a:rPr lang="en-US" sz="2000" dirty="0">
                <a:latin typeface="Arial" pitchFamily="34" charset="0"/>
                <a:cs typeface="Arial" pitchFamily="34" charset="0"/>
              </a:rPr>
              <a:t>rings and brushes are used to supply the necessary field current to the synchronous generator because its field is located in the rotor. </a:t>
            </a:r>
            <a:endParaRPr lang="en-US" sz="2000"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The </a:t>
            </a:r>
            <a:r>
              <a:rPr lang="en-US" sz="2000" dirty="0">
                <a:latin typeface="Arial" pitchFamily="34" charset="0"/>
                <a:cs typeface="Arial" pitchFamily="34" charset="0"/>
              </a:rPr>
              <a:t>same turbine shaft that powers the generator itself also powers the DC generator. </a:t>
            </a:r>
            <a:endParaRPr lang="en-US" sz="2000"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Fig</a:t>
            </a:r>
            <a:r>
              <a:rPr lang="en-US" sz="2000" dirty="0">
                <a:latin typeface="Arial" pitchFamily="34" charset="0"/>
                <a:cs typeface="Arial" pitchFamily="34" charset="0"/>
              </a:rPr>
              <a:t>. </a:t>
            </a:r>
            <a:r>
              <a:rPr lang="en-US" sz="2000" dirty="0" smtClean="0">
                <a:latin typeface="Arial" pitchFamily="34" charset="0"/>
                <a:cs typeface="Arial" pitchFamily="34" charset="0"/>
              </a:rPr>
              <a:t>4 </a:t>
            </a:r>
            <a:r>
              <a:rPr lang="en-US" sz="2000" dirty="0">
                <a:latin typeface="Arial" pitchFamily="34" charset="0"/>
                <a:cs typeface="Arial" pitchFamily="34" charset="0"/>
              </a:rPr>
              <a:t>depicts one type of basic DC excitation </a:t>
            </a:r>
            <a:r>
              <a:rPr lang="en-US" sz="2000" dirty="0" smtClean="0">
                <a:latin typeface="Arial" pitchFamily="34" charset="0"/>
                <a:cs typeface="Arial" pitchFamily="34" charset="0"/>
              </a:rPr>
              <a:t>system[2].</a:t>
            </a:r>
            <a:endParaRPr lang="en-US" sz="2000" dirty="0">
              <a:latin typeface="Arial" pitchFamily="34" charset="0"/>
              <a:cs typeface="Arial" pitchFamily="34" charset="0"/>
            </a:endParaRPr>
          </a:p>
          <a:p>
            <a:pPr algn="just">
              <a:lnSpc>
                <a:spcPct val="150000"/>
              </a:lnSpc>
            </a:pPr>
            <a:r>
              <a:rPr lang="en-US" sz="2000" dirty="0">
                <a:latin typeface="Arial" pitchFamily="34" charset="0"/>
                <a:cs typeface="Arial" pitchFamily="34" charset="0"/>
              </a:rPr>
              <a:t>The response time of this kind of DC excitation device is slow. </a:t>
            </a:r>
            <a:endParaRPr lang="en-US" sz="2000"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Typically</a:t>
            </a:r>
            <a:r>
              <a:rPr lang="en-US" sz="2000" dirty="0">
                <a:latin typeface="Arial" pitchFamily="34" charset="0"/>
                <a:cs typeface="Arial" pitchFamily="34" charset="0"/>
              </a:rPr>
              <a:t>, a 10 MVA synchronous generator needs a large DC generator with an exciter power rating of 20 to 35 KW</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 </a:t>
            </a:r>
            <a:r>
              <a:rPr lang="en-US" sz="2000" dirty="0">
                <a:latin typeface="Arial" pitchFamily="34" charset="0"/>
                <a:cs typeface="Arial" pitchFamily="34" charset="0"/>
              </a:rPr>
              <a:t>DC excitation systems are gradually becoming obsolete as a result of these factors. </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15</a:t>
            </a:fld>
            <a:endParaRPr lang="en-US"/>
          </a:p>
        </p:txBody>
      </p:sp>
      <p:sp>
        <p:nvSpPr>
          <p:cNvPr id="6" name="Rectangle 5"/>
          <p:cNvSpPr/>
          <p:nvPr/>
        </p:nvSpPr>
        <p:spPr>
          <a:xfrm>
            <a:off x="155575" y="0"/>
            <a:ext cx="11308956" cy="784830"/>
          </a:xfrm>
          <a:prstGeom prst="rect">
            <a:avLst/>
          </a:prstGeom>
        </p:spPr>
        <p:txBody>
          <a:bodyPr wrap="square">
            <a:spAutoFit/>
          </a:bodyPr>
          <a:lstStyle/>
          <a:p>
            <a:pPr algn="ctr">
              <a:lnSpc>
                <a:spcPct val="150000"/>
              </a:lnSpc>
              <a:buFont typeface="Wingdings" pitchFamily="2" charset="2"/>
              <a:buNone/>
            </a:pPr>
            <a:r>
              <a:rPr lang="en-GB" altLang="en-US" sz="3000" b="1" dirty="0" smtClean="0">
                <a:latin typeface="Arial" pitchFamily="34" charset="0"/>
                <a:cs typeface="Arial" pitchFamily="34" charset="0"/>
              </a:rPr>
              <a:t>Analysis of Generator </a:t>
            </a:r>
            <a:r>
              <a:rPr lang="en-GB" altLang="en-US" sz="3000" b="1" dirty="0">
                <a:latin typeface="Arial" pitchFamily="34" charset="0"/>
                <a:cs typeface="Arial" pitchFamily="34" charset="0"/>
              </a:rPr>
              <a:t>V</a:t>
            </a:r>
            <a:r>
              <a:rPr lang="en-GB" altLang="en-US" sz="3000" b="1" dirty="0" smtClean="0">
                <a:latin typeface="Arial" pitchFamily="34" charset="0"/>
                <a:cs typeface="Arial" pitchFamily="34" charset="0"/>
              </a:rPr>
              <a:t>oltage Control                 Cont.… </a:t>
            </a:r>
            <a:endParaRPr lang="en-GB" altLang="en-US" sz="3000" b="1" dirty="0">
              <a:latin typeface="Arial" pitchFamily="34" charset="0"/>
              <a:cs typeface="Arial" pitchFamily="34" charset="0"/>
            </a:endParaRPr>
          </a:p>
        </p:txBody>
      </p:sp>
    </p:spTree>
    <p:extLst>
      <p:ext uri="{BB962C8B-B14F-4D97-AF65-F5344CB8AC3E}">
        <p14:creationId xmlns:p14="http://schemas.microsoft.com/office/powerpoint/2010/main" val="356863876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16</a:t>
            </a:fld>
            <a:endParaRPr lang="en-US"/>
          </a:p>
        </p:txBody>
      </p:sp>
      <p:pic>
        <p:nvPicPr>
          <p:cNvPr id="9218" name="Picture 2" descr="https://eepowerschool.com/wp-content/uploads/2018/06/DC-excitation-system-with-amplidyne-voltage-regulators.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7426" y="756271"/>
            <a:ext cx="8949962" cy="426821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706253" y="5307291"/>
            <a:ext cx="10485747" cy="723275"/>
          </a:xfrm>
          <a:prstGeom prst="rect">
            <a:avLst/>
          </a:prstGeom>
          <a:noFill/>
        </p:spPr>
        <p:txBody>
          <a:bodyPr wrap="square" rtlCol="0">
            <a:spAutoFit/>
          </a:bodyPr>
          <a:lstStyle/>
          <a:p>
            <a:pPr algn="ctr"/>
            <a:r>
              <a:rPr lang="en-US" sz="2000" dirty="0" smtClean="0">
                <a:latin typeface="Arial" pitchFamily="34" charset="0"/>
                <a:cs typeface="Arial" pitchFamily="34" charset="0"/>
              </a:rPr>
              <a:t>Figure 4. </a:t>
            </a:r>
            <a:r>
              <a:rPr lang="en-US" sz="2000" dirty="0">
                <a:latin typeface="Arial" pitchFamily="34" charset="0"/>
                <a:cs typeface="Arial" pitchFamily="34" charset="0"/>
              </a:rPr>
              <a:t>DC excitation system. </a:t>
            </a:r>
            <a:endParaRPr lang="en-US" sz="2000" dirty="0" smtClean="0">
              <a:latin typeface="Arial" pitchFamily="34" charset="0"/>
              <a:cs typeface="Arial" pitchFamily="34" charset="0"/>
            </a:endParaRPr>
          </a:p>
          <a:p>
            <a:r>
              <a:rPr lang="en-US" sz="1050" dirty="0" smtClean="0">
                <a:latin typeface="Arial" pitchFamily="34" charset="0"/>
                <a:cs typeface="Arial" pitchFamily="34" charset="0"/>
                <a:hlinkClick r:id="rId3"/>
              </a:rPr>
              <a:t>Url: https</a:t>
            </a:r>
            <a:r>
              <a:rPr lang="en-US" sz="1050" dirty="0">
                <a:latin typeface="Arial" pitchFamily="34" charset="0"/>
                <a:cs typeface="Arial" pitchFamily="34" charset="0"/>
                <a:hlinkClick r:id="rId3"/>
              </a:rPr>
              <a:t>://</a:t>
            </a:r>
            <a:r>
              <a:rPr lang="en-US" sz="1050" dirty="0" smtClean="0">
                <a:latin typeface="Arial" pitchFamily="34" charset="0"/>
                <a:cs typeface="Arial" pitchFamily="34" charset="0"/>
                <a:hlinkClick r:id="rId3"/>
              </a:rPr>
              <a:t>eepowerschool.com/wp-content/uploads/2018/06/DC-excitation-system-with-amplidyne-voltage-regulators.png</a:t>
            </a:r>
            <a:endParaRPr lang="en-US" sz="1050" dirty="0" smtClean="0">
              <a:latin typeface="Arial" pitchFamily="34" charset="0"/>
              <a:cs typeface="Arial" pitchFamily="34" charset="0"/>
            </a:endParaRPr>
          </a:p>
          <a:p>
            <a:endParaRPr lang="en-US" sz="1050" dirty="0">
              <a:latin typeface="Arial" pitchFamily="34" charset="0"/>
              <a:cs typeface="Arial" pitchFamily="34" charset="0"/>
            </a:endParaRPr>
          </a:p>
        </p:txBody>
      </p:sp>
      <p:sp>
        <p:nvSpPr>
          <p:cNvPr id="6" name="Rectangle 5"/>
          <p:cNvSpPr/>
          <p:nvPr/>
        </p:nvSpPr>
        <p:spPr>
          <a:xfrm>
            <a:off x="155575" y="0"/>
            <a:ext cx="11308956" cy="784830"/>
          </a:xfrm>
          <a:prstGeom prst="rect">
            <a:avLst/>
          </a:prstGeom>
        </p:spPr>
        <p:txBody>
          <a:bodyPr wrap="square">
            <a:spAutoFit/>
          </a:bodyPr>
          <a:lstStyle/>
          <a:p>
            <a:pPr algn="ctr">
              <a:lnSpc>
                <a:spcPct val="150000"/>
              </a:lnSpc>
              <a:buFont typeface="Wingdings" pitchFamily="2" charset="2"/>
              <a:buNone/>
            </a:pPr>
            <a:r>
              <a:rPr lang="en-GB" altLang="en-US" sz="3000" b="1" dirty="0" smtClean="0">
                <a:latin typeface="Arial" pitchFamily="34" charset="0"/>
                <a:cs typeface="Arial" pitchFamily="34" charset="0"/>
              </a:rPr>
              <a:t>Analysis of Generator </a:t>
            </a:r>
            <a:r>
              <a:rPr lang="en-GB" altLang="en-US" sz="3000" b="1" dirty="0">
                <a:latin typeface="Arial" pitchFamily="34" charset="0"/>
                <a:cs typeface="Arial" pitchFamily="34" charset="0"/>
              </a:rPr>
              <a:t>V</a:t>
            </a:r>
            <a:r>
              <a:rPr lang="en-GB" altLang="en-US" sz="3000" b="1" dirty="0" smtClean="0">
                <a:latin typeface="Arial" pitchFamily="34" charset="0"/>
                <a:cs typeface="Arial" pitchFamily="34" charset="0"/>
              </a:rPr>
              <a:t>oltage Control                 Cont.… </a:t>
            </a:r>
            <a:endParaRPr lang="en-GB" altLang="en-US" sz="3000" b="1" dirty="0">
              <a:latin typeface="Arial" pitchFamily="34" charset="0"/>
              <a:cs typeface="Arial" pitchFamily="34" charset="0"/>
            </a:endParaRPr>
          </a:p>
        </p:txBody>
      </p:sp>
    </p:spTree>
    <p:extLst>
      <p:ext uri="{BB962C8B-B14F-4D97-AF65-F5344CB8AC3E}">
        <p14:creationId xmlns:p14="http://schemas.microsoft.com/office/powerpoint/2010/main" val="32518226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6815" y="1074656"/>
            <a:ext cx="11877775" cy="5783344"/>
          </a:xfrm>
        </p:spPr>
        <p:txBody>
          <a:bodyPr>
            <a:normAutofit/>
          </a:bodyPr>
          <a:lstStyle/>
          <a:p>
            <a:pPr algn="just">
              <a:lnSpc>
                <a:spcPct val="200000"/>
              </a:lnSpc>
            </a:pPr>
            <a:r>
              <a:rPr lang="en-US" sz="2000" dirty="0">
                <a:latin typeface="Arial" pitchFamily="34" charset="0"/>
                <a:cs typeface="Arial" pitchFamily="34" charset="0"/>
              </a:rPr>
              <a:t>In an AC excitation system, an alternator with a high enough rating to provide the necessary field current to the main synchronous generator's field takes the place of the DC generator. </a:t>
            </a:r>
            <a:endParaRPr lang="en-US" sz="2000" dirty="0" smtClean="0">
              <a:latin typeface="Arial" pitchFamily="34" charset="0"/>
              <a:cs typeface="Arial" pitchFamily="34" charset="0"/>
            </a:endParaRPr>
          </a:p>
          <a:p>
            <a:pPr algn="just">
              <a:lnSpc>
                <a:spcPct val="200000"/>
              </a:lnSpc>
            </a:pPr>
            <a:r>
              <a:rPr lang="en-US" sz="2000" dirty="0" smtClean="0">
                <a:latin typeface="Arial" pitchFamily="34" charset="0"/>
                <a:cs typeface="Arial" pitchFamily="34" charset="0"/>
              </a:rPr>
              <a:t>This </a:t>
            </a:r>
            <a:r>
              <a:rPr lang="en-US" sz="2000" dirty="0">
                <a:latin typeface="Arial" pitchFamily="34" charset="0"/>
                <a:cs typeface="Arial" pitchFamily="34" charset="0"/>
              </a:rPr>
              <a:t>plan rectifies the voltage of a three-phase alternator and obtains the required DC supply. </a:t>
            </a:r>
            <a:endParaRPr lang="en-US" sz="2000" dirty="0" smtClean="0">
              <a:latin typeface="Arial" pitchFamily="34" charset="0"/>
              <a:cs typeface="Arial" pitchFamily="34" charset="0"/>
            </a:endParaRPr>
          </a:p>
          <a:p>
            <a:pPr algn="just">
              <a:lnSpc>
                <a:spcPct val="200000"/>
              </a:lnSpc>
            </a:pPr>
            <a:r>
              <a:rPr lang="en-US" sz="2000" dirty="0" smtClean="0">
                <a:latin typeface="Arial" pitchFamily="34" charset="0"/>
                <a:cs typeface="Arial" pitchFamily="34" charset="0"/>
              </a:rPr>
              <a:t>It </a:t>
            </a:r>
            <a:r>
              <a:rPr lang="en-US" sz="2000" dirty="0">
                <a:latin typeface="Arial" pitchFamily="34" charset="0"/>
                <a:cs typeface="Arial" pitchFamily="34" charset="0"/>
              </a:rPr>
              <a:t>is typically necessary to have two sets of slip rings: one to supply the synchronous generator's rotating field and the other to feed the alternator's rotating field</a:t>
            </a:r>
            <a:r>
              <a:rPr lang="en-US" sz="2000" dirty="0" smtClean="0">
                <a:latin typeface="Arial" pitchFamily="34" charset="0"/>
                <a:cs typeface="Arial" pitchFamily="34" charset="0"/>
              </a:rPr>
              <a:t>.</a:t>
            </a:r>
          </a:p>
          <a:p>
            <a:pPr algn="just">
              <a:lnSpc>
                <a:spcPct val="200000"/>
              </a:lnSpc>
            </a:pPr>
            <a:r>
              <a:rPr lang="en-US" sz="2000" dirty="0" smtClean="0">
                <a:latin typeface="Arial" pitchFamily="34" charset="0"/>
                <a:cs typeface="Arial" pitchFamily="34" charset="0"/>
              </a:rPr>
              <a:t> </a:t>
            </a:r>
            <a:r>
              <a:rPr lang="en-US" sz="2000" dirty="0">
                <a:latin typeface="Arial" pitchFamily="34" charset="0"/>
                <a:cs typeface="Arial" pitchFamily="34" charset="0"/>
              </a:rPr>
              <a:t>Figure </a:t>
            </a:r>
            <a:r>
              <a:rPr lang="en-US" sz="2000" dirty="0" smtClean="0">
                <a:latin typeface="Arial" pitchFamily="34" charset="0"/>
                <a:cs typeface="Arial" pitchFamily="34" charset="0"/>
              </a:rPr>
              <a:t>5 displays </a:t>
            </a:r>
            <a:r>
              <a:rPr lang="en-US" sz="2000" dirty="0">
                <a:latin typeface="Arial" pitchFamily="34" charset="0"/>
                <a:cs typeface="Arial" pitchFamily="34" charset="0"/>
              </a:rPr>
              <a:t>the fundamental building parts of an AC excitation system.</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17</a:t>
            </a:fld>
            <a:endParaRPr lang="en-US"/>
          </a:p>
        </p:txBody>
      </p:sp>
      <p:sp>
        <p:nvSpPr>
          <p:cNvPr id="6" name="Rectangle 5"/>
          <p:cNvSpPr/>
          <p:nvPr/>
        </p:nvSpPr>
        <p:spPr>
          <a:xfrm>
            <a:off x="155575" y="0"/>
            <a:ext cx="11308956" cy="784830"/>
          </a:xfrm>
          <a:prstGeom prst="rect">
            <a:avLst/>
          </a:prstGeom>
        </p:spPr>
        <p:txBody>
          <a:bodyPr wrap="square">
            <a:spAutoFit/>
          </a:bodyPr>
          <a:lstStyle/>
          <a:p>
            <a:pPr algn="ctr">
              <a:lnSpc>
                <a:spcPct val="150000"/>
              </a:lnSpc>
              <a:buFont typeface="Wingdings" pitchFamily="2" charset="2"/>
              <a:buNone/>
            </a:pPr>
            <a:r>
              <a:rPr lang="en-GB" altLang="en-US" sz="3000" b="1" dirty="0" smtClean="0">
                <a:latin typeface="Arial" pitchFamily="34" charset="0"/>
                <a:cs typeface="Arial" pitchFamily="34" charset="0"/>
              </a:rPr>
              <a:t>Analysis of Generator </a:t>
            </a:r>
            <a:r>
              <a:rPr lang="en-GB" altLang="en-US" sz="3000" b="1" dirty="0">
                <a:latin typeface="Arial" pitchFamily="34" charset="0"/>
                <a:cs typeface="Arial" pitchFamily="34" charset="0"/>
              </a:rPr>
              <a:t>V</a:t>
            </a:r>
            <a:r>
              <a:rPr lang="en-GB" altLang="en-US" sz="3000" b="1" dirty="0" smtClean="0">
                <a:latin typeface="Arial" pitchFamily="34" charset="0"/>
                <a:cs typeface="Arial" pitchFamily="34" charset="0"/>
              </a:rPr>
              <a:t>oltage Control                 Cont.… </a:t>
            </a:r>
            <a:endParaRPr lang="en-GB" altLang="en-US" sz="3000" b="1" dirty="0">
              <a:latin typeface="Arial" pitchFamily="34" charset="0"/>
              <a:cs typeface="Arial" pitchFamily="34" charset="0"/>
            </a:endParaRPr>
          </a:p>
        </p:txBody>
      </p:sp>
    </p:spTree>
    <p:extLst>
      <p:ext uri="{BB962C8B-B14F-4D97-AF65-F5344CB8AC3E}">
        <p14:creationId xmlns:p14="http://schemas.microsoft.com/office/powerpoint/2010/main" val="420326431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18</a:t>
            </a:fld>
            <a:endParaRPr lang="en-US"/>
          </a:p>
        </p:txBody>
      </p:sp>
      <p:pic>
        <p:nvPicPr>
          <p:cNvPr id="12292" name="Picture 4" descr="https://cdn.automationforum.co/uploads/2022/08/Excitation-System-in-Generator-4.jpg"/>
          <p:cNvPicPr>
            <a:picLocks noChangeAspect="1" noChangeArrowheads="1"/>
          </p:cNvPicPr>
          <p:nvPr/>
        </p:nvPicPr>
        <p:blipFill rotWithShape="1">
          <a:blip r:embed="rId2">
            <a:extLst>
              <a:ext uri="{28A0092B-C50C-407E-A947-70E740481C1C}">
                <a14:useLocalDpi xmlns:a14="http://schemas.microsoft.com/office/drawing/2010/main" val="0"/>
              </a:ext>
            </a:extLst>
          </a:blip>
          <a:srcRect b="13309"/>
          <a:stretch/>
        </p:blipFill>
        <p:spPr bwMode="auto">
          <a:xfrm>
            <a:off x="1788032" y="1329180"/>
            <a:ext cx="8044042" cy="358218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376314" y="4911365"/>
            <a:ext cx="9473938" cy="738664"/>
          </a:xfrm>
          <a:prstGeom prst="rect">
            <a:avLst/>
          </a:prstGeom>
          <a:noFill/>
        </p:spPr>
        <p:txBody>
          <a:bodyPr wrap="square" rtlCol="0">
            <a:spAutoFit/>
          </a:bodyPr>
          <a:lstStyle/>
          <a:p>
            <a:pPr algn="ctr"/>
            <a:r>
              <a:rPr lang="en-US" sz="2000" dirty="0" smtClean="0">
                <a:latin typeface="Arial" pitchFamily="34" charset="0"/>
                <a:cs typeface="Arial" pitchFamily="34" charset="0"/>
              </a:rPr>
              <a:t>Figure 5. AC excitation system. </a:t>
            </a:r>
          </a:p>
          <a:p>
            <a:pPr algn="ctr"/>
            <a:r>
              <a:rPr lang="en-US" sz="1100" dirty="0">
                <a:latin typeface="Arial" pitchFamily="34" charset="0"/>
                <a:cs typeface="Arial" pitchFamily="34" charset="0"/>
              </a:rPr>
              <a:t>Url: </a:t>
            </a:r>
            <a:r>
              <a:rPr lang="en-US" sz="1100" dirty="0">
                <a:latin typeface="Arial" pitchFamily="34" charset="0"/>
                <a:cs typeface="Arial" pitchFamily="34" charset="0"/>
                <a:hlinkClick r:id="rId3"/>
              </a:rPr>
              <a:t>https://</a:t>
            </a:r>
            <a:r>
              <a:rPr lang="en-US" sz="1100" dirty="0" smtClean="0">
                <a:latin typeface="Arial" pitchFamily="34" charset="0"/>
                <a:cs typeface="Arial" pitchFamily="34" charset="0"/>
                <a:hlinkClick r:id="rId3"/>
              </a:rPr>
              <a:t>cdn.automationforum.co/uploads/2022/08/Excitation-System-in-Generator-4.jpg</a:t>
            </a:r>
            <a:endParaRPr lang="en-US" sz="1100" dirty="0" smtClean="0">
              <a:latin typeface="Arial" pitchFamily="34" charset="0"/>
              <a:cs typeface="Arial" pitchFamily="34" charset="0"/>
            </a:endParaRPr>
          </a:p>
          <a:p>
            <a:pPr algn="ctr"/>
            <a:endParaRPr lang="en-US" sz="1100" dirty="0">
              <a:latin typeface="Arial" pitchFamily="34" charset="0"/>
              <a:cs typeface="Arial" pitchFamily="34" charset="0"/>
            </a:endParaRPr>
          </a:p>
        </p:txBody>
      </p:sp>
      <p:sp>
        <p:nvSpPr>
          <p:cNvPr id="7" name="Rectangle 6"/>
          <p:cNvSpPr/>
          <p:nvPr/>
        </p:nvSpPr>
        <p:spPr>
          <a:xfrm>
            <a:off x="155575" y="0"/>
            <a:ext cx="11308956" cy="784830"/>
          </a:xfrm>
          <a:prstGeom prst="rect">
            <a:avLst/>
          </a:prstGeom>
        </p:spPr>
        <p:txBody>
          <a:bodyPr wrap="square">
            <a:spAutoFit/>
          </a:bodyPr>
          <a:lstStyle/>
          <a:p>
            <a:pPr algn="ctr">
              <a:lnSpc>
                <a:spcPct val="150000"/>
              </a:lnSpc>
              <a:buFont typeface="Wingdings" pitchFamily="2" charset="2"/>
              <a:buNone/>
            </a:pPr>
            <a:r>
              <a:rPr lang="en-GB" altLang="en-US" sz="3000" b="1" dirty="0" smtClean="0">
                <a:latin typeface="Arial" pitchFamily="34" charset="0"/>
                <a:cs typeface="Arial" pitchFamily="34" charset="0"/>
              </a:rPr>
              <a:t>Analysis of Generator </a:t>
            </a:r>
            <a:r>
              <a:rPr lang="en-GB" altLang="en-US" sz="3000" b="1" dirty="0">
                <a:latin typeface="Arial" pitchFamily="34" charset="0"/>
                <a:cs typeface="Arial" pitchFamily="34" charset="0"/>
              </a:rPr>
              <a:t>V</a:t>
            </a:r>
            <a:r>
              <a:rPr lang="en-GB" altLang="en-US" sz="3000" b="1" dirty="0" smtClean="0">
                <a:latin typeface="Arial" pitchFamily="34" charset="0"/>
                <a:cs typeface="Arial" pitchFamily="34" charset="0"/>
              </a:rPr>
              <a:t>oltage Control                 Cont.… </a:t>
            </a:r>
            <a:endParaRPr lang="en-GB" altLang="en-US" sz="3000" b="1" dirty="0">
              <a:latin typeface="Arial" pitchFamily="34" charset="0"/>
              <a:cs typeface="Arial" pitchFamily="34" charset="0"/>
            </a:endParaRPr>
          </a:p>
        </p:txBody>
      </p:sp>
    </p:spTree>
    <p:extLst>
      <p:ext uri="{BB962C8B-B14F-4D97-AF65-F5344CB8AC3E}">
        <p14:creationId xmlns:p14="http://schemas.microsoft.com/office/powerpoint/2010/main" val="98420749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5575" y="1178352"/>
            <a:ext cx="11778759" cy="4930218"/>
          </a:xfrm>
        </p:spPr>
        <p:txBody>
          <a:bodyPr>
            <a:normAutofit/>
          </a:bodyPr>
          <a:lstStyle/>
          <a:p>
            <a:pPr algn="just">
              <a:lnSpc>
                <a:spcPct val="200000"/>
              </a:lnSpc>
            </a:pPr>
            <a:r>
              <a:rPr lang="en-US" sz="2000" dirty="0" smtClean="0">
                <a:latin typeface="Arial" pitchFamily="34" charset="0"/>
                <a:cs typeface="Arial" pitchFamily="34" charset="0"/>
              </a:rPr>
              <a:t>In </a:t>
            </a:r>
            <a:r>
              <a:rPr lang="en-US" sz="2000" dirty="0">
                <a:latin typeface="Arial" pitchFamily="34" charset="0"/>
                <a:cs typeface="Arial" pitchFamily="34" charset="0"/>
              </a:rPr>
              <a:t>a static excitation system, a system of transformers, rectifiers, and reactors feeds back some of the AC from each phase of the synchronous generator output as DC excitations to the field windings.</a:t>
            </a:r>
          </a:p>
          <a:p>
            <a:pPr algn="just">
              <a:lnSpc>
                <a:spcPct val="200000"/>
              </a:lnSpc>
            </a:pPr>
            <a:r>
              <a:rPr lang="en-US" sz="2000" dirty="0">
                <a:latin typeface="Arial" pitchFamily="34" charset="0"/>
                <a:cs typeface="Arial" pitchFamily="34" charset="0"/>
              </a:rPr>
              <a:t>To first excite the field windings, an external DC source is required.</a:t>
            </a:r>
          </a:p>
          <a:p>
            <a:pPr algn="just">
              <a:lnSpc>
                <a:spcPct val="200000"/>
              </a:lnSpc>
            </a:pPr>
            <a:r>
              <a:rPr lang="en-US" sz="2000" dirty="0">
                <a:latin typeface="Arial" pitchFamily="34" charset="0"/>
                <a:cs typeface="Arial" pitchFamily="34" charset="0"/>
              </a:rPr>
              <a:t>The storage batteries that are used to start the engine of engine-driven generators can provide the initial excitation</a:t>
            </a:r>
            <a:r>
              <a:rPr lang="en-US" sz="2000" dirty="0" smtClean="0">
                <a:latin typeface="Arial" pitchFamily="34" charset="0"/>
                <a:cs typeface="Arial" pitchFamily="34" charset="0"/>
              </a:rPr>
              <a:t>.</a:t>
            </a:r>
          </a:p>
          <a:p>
            <a:pPr marL="0" indent="0" algn="just">
              <a:lnSpc>
                <a:spcPct val="200000"/>
              </a:lnSpc>
              <a:buNone/>
            </a:pPr>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19</a:t>
            </a:fld>
            <a:endParaRPr lang="en-US"/>
          </a:p>
        </p:txBody>
      </p:sp>
      <p:sp>
        <p:nvSpPr>
          <p:cNvPr id="6" name="Rectangle 5"/>
          <p:cNvSpPr/>
          <p:nvPr/>
        </p:nvSpPr>
        <p:spPr>
          <a:xfrm>
            <a:off x="155575" y="0"/>
            <a:ext cx="11308956" cy="784830"/>
          </a:xfrm>
          <a:prstGeom prst="rect">
            <a:avLst/>
          </a:prstGeom>
        </p:spPr>
        <p:txBody>
          <a:bodyPr wrap="square">
            <a:spAutoFit/>
          </a:bodyPr>
          <a:lstStyle/>
          <a:p>
            <a:pPr algn="ctr">
              <a:lnSpc>
                <a:spcPct val="150000"/>
              </a:lnSpc>
              <a:buFont typeface="Wingdings" pitchFamily="2" charset="2"/>
              <a:buNone/>
            </a:pPr>
            <a:r>
              <a:rPr lang="en-GB" altLang="en-US" sz="3000" b="1" dirty="0" smtClean="0">
                <a:latin typeface="Arial" pitchFamily="34" charset="0"/>
                <a:cs typeface="Arial" pitchFamily="34" charset="0"/>
              </a:rPr>
              <a:t>Analysis of Generator </a:t>
            </a:r>
            <a:r>
              <a:rPr lang="en-GB" altLang="en-US" sz="3000" b="1" dirty="0">
                <a:latin typeface="Arial" pitchFamily="34" charset="0"/>
                <a:cs typeface="Arial" pitchFamily="34" charset="0"/>
              </a:rPr>
              <a:t>V</a:t>
            </a:r>
            <a:r>
              <a:rPr lang="en-GB" altLang="en-US" sz="3000" b="1" dirty="0" smtClean="0">
                <a:latin typeface="Arial" pitchFamily="34" charset="0"/>
                <a:cs typeface="Arial" pitchFamily="34" charset="0"/>
              </a:rPr>
              <a:t>oltage Control                 Cont.… </a:t>
            </a:r>
            <a:endParaRPr lang="en-GB" altLang="en-US" sz="3000" b="1" dirty="0">
              <a:latin typeface="Arial" pitchFamily="34" charset="0"/>
              <a:cs typeface="Arial" pitchFamily="34" charset="0"/>
            </a:endParaRPr>
          </a:p>
        </p:txBody>
      </p:sp>
    </p:spTree>
    <p:extLst>
      <p:ext uri="{BB962C8B-B14F-4D97-AF65-F5344CB8AC3E}">
        <p14:creationId xmlns:p14="http://schemas.microsoft.com/office/powerpoint/2010/main" val="294852644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801278"/>
            <a:ext cx="12000322" cy="5486400"/>
          </a:xfrm>
        </p:spPr>
        <p:txBody>
          <a:bodyPr>
            <a:normAutofit/>
          </a:bodyPr>
          <a:lstStyle/>
          <a:p>
            <a:pPr algn="just">
              <a:lnSpc>
                <a:spcPct val="200000"/>
              </a:lnSpc>
            </a:pPr>
            <a:r>
              <a:rPr lang="en-US" sz="2000" dirty="0">
                <a:latin typeface="Arial" pitchFamily="34" charset="0"/>
                <a:cs typeface="Arial" pitchFamily="34" charset="0"/>
              </a:rPr>
              <a:t>Brushless AC excitation, which uses an inverted alternator with a field at the stator and an armature at the rotor as the exciter, has supplanted the older form of AC excitation system.</a:t>
            </a:r>
          </a:p>
          <a:p>
            <a:pPr algn="just">
              <a:lnSpc>
                <a:spcPct val="200000"/>
              </a:lnSpc>
            </a:pPr>
            <a:r>
              <a:rPr lang="en-US" sz="2000" dirty="0">
                <a:latin typeface="Arial" pitchFamily="34" charset="0"/>
                <a:cs typeface="Arial" pitchFamily="34" charset="0"/>
              </a:rPr>
              <a:t>The exciter's AC voltage is changed to DC voltage using a full wave rectifier.</a:t>
            </a:r>
          </a:p>
          <a:p>
            <a:pPr algn="just">
              <a:lnSpc>
                <a:spcPct val="200000"/>
              </a:lnSpc>
            </a:pPr>
            <a:r>
              <a:rPr lang="en-US" sz="2000" dirty="0">
                <a:latin typeface="Arial" pitchFamily="34" charset="0"/>
                <a:cs typeface="Arial" pitchFamily="34" charset="0"/>
              </a:rPr>
              <a:t>The synchronous generator's field, the exciter's armature, and the full wave rectifier make up the spinning parts.</a:t>
            </a:r>
          </a:p>
          <a:p>
            <a:pPr algn="just">
              <a:lnSpc>
                <a:spcPct val="200000"/>
              </a:lnSpc>
            </a:pPr>
            <a:r>
              <a:rPr lang="en-US" sz="2000" dirty="0">
                <a:latin typeface="Arial" pitchFamily="34" charset="0"/>
                <a:cs typeface="Arial" pitchFamily="34" charset="0"/>
              </a:rPr>
              <a:t>The revolving </a:t>
            </a:r>
            <a:r>
              <a:rPr lang="en-US" sz="2000" dirty="0" smtClean="0">
                <a:latin typeface="Arial" pitchFamily="34" charset="0"/>
                <a:cs typeface="Arial" pitchFamily="34" charset="0"/>
              </a:rPr>
              <a:t>parts or rotor  </a:t>
            </a:r>
            <a:r>
              <a:rPr lang="en-US" sz="2000" dirty="0">
                <a:latin typeface="Arial" pitchFamily="34" charset="0"/>
                <a:cs typeface="Arial" pitchFamily="34" charset="0"/>
              </a:rPr>
              <a:t>are fixed to a single shaft. </a:t>
            </a:r>
            <a:endParaRPr lang="en-US" sz="2000" dirty="0" smtClean="0">
              <a:latin typeface="Arial" pitchFamily="34" charset="0"/>
              <a:cs typeface="Arial" pitchFamily="34" charset="0"/>
            </a:endParaRPr>
          </a:p>
          <a:p>
            <a:pPr algn="just">
              <a:lnSpc>
                <a:spcPct val="200000"/>
              </a:lnSpc>
            </a:pPr>
            <a:r>
              <a:rPr lang="en-US" sz="2000" dirty="0" smtClean="0">
                <a:latin typeface="Arial" pitchFamily="34" charset="0"/>
                <a:cs typeface="Arial" pitchFamily="34" charset="0"/>
              </a:rPr>
              <a:t>Figure 6  </a:t>
            </a:r>
            <a:r>
              <a:rPr lang="en-US" sz="2000" dirty="0">
                <a:latin typeface="Arial" pitchFamily="34" charset="0"/>
                <a:cs typeface="Arial" pitchFamily="34" charset="0"/>
              </a:rPr>
              <a:t>depicts this type of brushless AC excitation </a:t>
            </a:r>
            <a:r>
              <a:rPr lang="en-US" sz="2000" dirty="0" smtClean="0">
                <a:latin typeface="Arial" pitchFamily="34" charset="0"/>
                <a:cs typeface="Arial" pitchFamily="34" charset="0"/>
              </a:rPr>
              <a:t>system.</a:t>
            </a:r>
            <a:endParaRPr lang="en-US" sz="2000" dirty="0">
              <a:latin typeface="Arial" pitchFamily="34" charset="0"/>
              <a:cs typeface="Arial" pitchFamily="34" charset="0"/>
            </a:endParaRPr>
          </a:p>
          <a:p>
            <a:endParaRPr lang="en-US" dirty="0"/>
          </a:p>
          <a:p>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20</a:t>
            </a:fld>
            <a:endParaRPr lang="en-US"/>
          </a:p>
        </p:txBody>
      </p:sp>
      <p:sp>
        <p:nvSpPr>
          <p:cNvPr id="6" name="Rectangle 5"/>
          <p:cNvSpPr/>
          <p:nvPr/>
        </p:nvSpPr>
        <p:spPr>
          <a:xfrm>
            <a:off x="155575" y="0"/>
            <a:ext cx="11308956" cy="784830"/>
          </a:xfrm>
          <a:prstGeom prst="rect">
            <a:avLst/>
          </a:prstGeom>
        </p:spPr>
        <p:txBody>
          <a:bodyPr wrap="square">
            <a:spAutoFit/>
          </a:bodyPr>
          <a:lstStyle/>
          <a:p>
            <a:pPr algn="ctr">
              <a:lnSpc>
                <a:spcPct val="150000"/>
              </a:lnSpc>
              <a:buFont typeface="Wingdings" pitchFamily="2" charset="2"/>
              <a:buNone/>
            </a:pPr>
            <a:r>
              <a:rPr lang="en-GB" altLang="en-US" sz="3000" b="1" dirty="0" smtClean="0">
                <a:latin typeface="Arial" pitchFamily="34" charset="0"/>
                <a:cs typeface="Arial" pitchFamily="34" charset="0"/>
              </a:rPr>
              <a:t>Analysis of Generator </a:t>
            </a:r>
            <a:r>
              <a:rPr lang="en-GB" altLang="en-US" sz="3000" b="1" dirty="0">
                <a:latin typeface="Arial" pitchFamily="34" charset="0"/>
                <a:cs typeface="Arial" pitchFamily="34" charset="0"/>
              </a:rPr>
              <a:t>V</a:t>
            </a:r>
            <a:r>
              <a:rPr lang="en-GB" altLang="en-US" sz="3000" b="1" dirty="0" smtClean="0">
                <a:latin typeface="Arial" pitchFamily="34" charset="0"/>
                <a:cs typeface="Arial" pitchFamily="34" charset="0"/>
              </a:rPr>
              <a:t>oltage Control                 Cont.… </a:t>
            </a:r>
            <a:endParaRPr lang="en-GB" altLang="en-US" sz="3000" b="1" dirty="0">
              <a:latin typeface="Arial" pitchFamily="34" charset="0"/>
              <a:cs typeface="Arial" pitchFamily="34" charset="0"/>
            </a:endParaRPr>
          </a:p>
        </p:txBody>
      </p:sp>
    </p:spTree>
    <p:extLst>
      <p:ext uri="{BB962C8B-B14F-4D97-AF65-F5344CB8AC3E}">
        <p14:creationId xmlns:p14="http://schemas.microsoft.com/office/powerpoint/2010/main" val="241323762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21</a:t>
            </a:fld>
            <a:endParaRPr lang="en-US"/>
          </a:p>
        </p:txBody>
      </p:sp>
      <p:pic>
        <p:nvPicPr>
          <p:cNvPr id="14338" name="Picture 2" descr="https://www.researchgate.net/publication/329883863/figure/fig1/AS:707174099603456@1545614852641/Schematic-mechanism-of-brushless-excitation-synchronous-generator.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93423" y="773391"/>
            <a:ext cx="6743700" cy="37338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20511" y="4596361"/>
            <a:ext cx="11566689" cy="884858"/>
          </a:xfrm>
          <a:prstGeom prst="rect">
            <a:avLst/>
          </a:prstGeom>
          <a:noFill/>
        </p:spPr>
        <p:txBody>
          <a:bodyPr wrap="square" rtlCol="0">
            <a:spAutoFit/>
          </a:bodyPr>
          <a:lstStyle/>
          <a:p>
            <a:pPr algn="ctr"/>
            <a:r>
              <a:rPr lang="en-US" sz="2000" dirty="0" smtClean="0">
                <a:latin typeface="Arial" pitchFamily="34" charset="0"/>
                <a:cs typeface="Arial" pitchFamily="34" charset="0"/>
              </a:rPr>
              <a:t>Figure 6. Brushless excitation synchronous generator. </a:t>
            </a:r>
          </a:p>
          <a:p>
            <a:r>
              <a:rPr lang="en-US" sz="1050" dirty="0" smtClean="0">
                <a:latin typeface="Arial" pitchFamily="34" charset="0"/>
                <a:cs typeface="Arial" pitchFamily="34" charset="0"/>
              </a:rPr>
              <a:t>Url</a:t>
            </a:r>
            <a:r>
              <a:rPr lang="en-US" sz="1050" dirty="0">
                <a:latin typeface="Arial" pitchFamily="34" charset="0"/>
                <a:cs typeface="Arial" pitchFamily="34" charset="0"/>
              </a:rPr>
              <a:t>: </a:t>
            </a:r>
            <a:r>
              <a:rPr lang="en-US" sz="1050" dirty="0">
                <a:latin typeface="Arial" pitchFamily="34" charset="0"/>
                <a:cs typeface="Arial" pitchFamily="34" charset="0"/>
                <a:hlinkClick r:id="rId3"/>
              </a:rPr>
              <a:t>https://</a:t>
            </a:r>
            <a:r>
              <a:rPr lang="en-US" sz="1050" dirty="0" smtClean="0">
                <a:latin typeface="Arial" pitchFamily="34" charset="0"/>
                <a:cs typeface="Arial" pitchFamily="34" charset="0"/>
                <a:hlinkClick r:id="rId3"/>
              </a:rPr>
              <a:t>www.researchgate.net/publication/329883863/figure/fig1/AS:707174099603456@1545614852641/Schematic-mechanism-of-brushless-excitation-synchronous-generator.png</a:t>
            </a:r>
            <a:endParaRPr lang="en-US" sz="1050" dirty="0" smtClean="0">
              <a:latin typeface="Arial" pitchFamily="34" charset="0"/>
              <a:cs typeface="Arial" pitchFamily="34" charset="0"/>
            </a:endParaRPr>
          </a:p>
          <a:p>
            <a:endParaRPr lang="en-US" sz="1050" dirty="0" smtClean="0">
              <a:latin typeface="Arial" pitchFamily="34" charset="0"/>
              <a:cs typeface="Arial" pitchFamily="34" charset="0"/>
            </a:endParaRPr>
          </a:p>
          <a:p>
            <a:endParaRPr lang="en-US" sz="1050" dirty="0">
              <a:latin typeface="Arial" pitchFamily="34" charset="0"/>
              <a:cs typeface="Arial" pitchFamily="34" charset="0"/>
            </a:endParaRPr>
          </a:p>
        </p:txBody>
      </p:sp>
      <p:sp>
        <p:nvSpPr>
          <p:cNvPr id="6" name="Rectangle 5"/>
          <p:cNvSpPr/>
          <p:nvPr/>
        </p:nvSpPr>
        <p:spPr>
          <a:xfrm>
            <a:off x="155575" y="0"/>
            <a:ext cx="11308956" cy="784830"/>
          </a:xfrm>
          <a:prstGeom prst="rect">
            <a:avLst/>
          </a:prstGeom>
        </p:spPr>
        <p:txBody>
          <a:bodyPr wrap="square">
            <a:spAutoFit/>
          </a:bodyPr>
          <a:lstStyle/>
          <a:p>
            <a:pPr algn="ctr">
              <a:lnSpc>
                <a:spcPct val="150000"/>
              </a:lnSpc>
              <a:buFont typeface="Wingdings" pitchFamily="2" charset="2"/>
              <a:buNone/>
            </a:pPr>
            <a:r>
              <a:rPr lang="en-GB" altLang="en-US" sz="3000" b="1" dirty="0" smtClean="0">
                <a:latin typeface="Arial" pitchFamily="34" charset="0"/>
                <a:cs typeface="Arial" pitchFamily="34" charset="0"/>
              </a:rPr>
              <a:t>Analysis of Generator </a:t>
            </a:r>
            <a:r>
              <a:rPr lang="en-GB" altLang="en-US" sz="3000" b="1" dirty="0">
                <a:latin typeface="Arial" pitchFamily="34" charset="0"/>
                <a:cs typeface="Arial" pitchFamily="34" charset="0"/>
              </a:rPr>
              <a:t>V</a:t>
            </a:r>
            <a:r>
              <a:rPr lang="en-GB" altLang="en-US" sz="3000" b="1" dirty="0" smtClean="0">
                <a:latin typeface="Arial" pitchFamily="34" charset="0"/>
                <a:cs typeface="Arial" pitchFamily="34" charset="0"/>
              </a:rPr>
              <a:t>oltage Control                 Cont.… </a:t>
            </a:r>
            <a:endParaRPr lang="en-GB" altLang="en-US" sz="3000" b="1" dirty="0">
              <a:latin typeface="Arial" pitchFamily="34" charset="0"/>
              <a:cs typeface="Arial" pitchFamily="34" charset="0"/>
            </a:endParaRPr>
          </a:p>
        </p:txBody>
      </p:sp>
    </p:spTree>
    <p:extLst>
      <p:ext uri="{BB962C8B-B14F-4D97-AF65-F5344CB8AC3E}">
        <p14:creationId xmlns:p14="http://schemas.microsoft.com/office/powerpoint/2010/main" val="110959616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5575" y="697584"/>
            <a:ext cx="11797613" cy="5731496"/>
          </a:xfrm>
        </p:spPr>
        <p:txBody>
          <a:bodyPr>
            <a:normAutofit lnSpcReduction="10000"/>
          </a:bodyPr>
          <a:lstStyle/>
          <a:p>
            <a:pPr algn="just">
              <a:lnSpc>
                <a:spcPct val="150000"/>
              </a:lnSpc>
            </a:pPr>
            <a:r>
              <a:rPr lang="en-US" sz="2000" dirty="0" smtClean="0">
                <a:latin typeface="Arial" pitchFamily="34" charset="0"/>
                <a:cs typeface="Arial" pitchFamily="34" charset="0"/>
              </a:rPr>
              <a:t>Generally, during </a:t>
            </a:r>
            <a:r>
              <a:rPr lang="en-US" sz="2000" dirty="0">
                <a:latin typeface="Arial" pitchFamily="34" charset="0"/>
                <a:cs typeface="Arial" pitchFamily="34" charset="0"/>
              </a:rPr>
              <a:t>typical little and gradual variations in the load, the alternator terminal voltage must remain constant. </a:t>
            </a:r>
          </a:p>
          <a:p>
            <a:pPr algn="just">
              <a:lnSpc>
                <a:spcPct val="150000"/>
              </a:lnSpc>
            </a:pPr>
            <a:r>
              <a:rPr lang="en-US" sz="2000" dirty="0">
                <a:latin typeface="Arial" pitchFamily="34" charset="0"/>
                <a:cs typeface="Arial" pitchFamily="34" charset="0"/>
              </a:rPr>
              <a:t>The alternators have an Automatic Voltage Regulator (AVR) for this reason. </a:t>
            </a:r>
            <a:endParaRPr lang="en-US" sz="2000"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The </a:t>
            </a:r>
            <a:r>
              <a:rPr lang="en-US" sz="2000" dirty="0">
                <a:latin typeface="Arial" pitchFamily="34" charset="0"/>
                <a:cs typeface="Arial" pitchFamily="34" charset="0"/>
              </a:rPr>
              <a:t>primary element of the AVR loop is the </a:t>
            </a:r>
            <a:r>
              <a:rPr lang="en-US" sz="2000" dirty="0" smtClean="0">
                <a:latin typeface="Arial" pitchFamily="34" charset="0"/>
                <a:cs typeface="Arial" pitchFamily="34" charset="0"/>
              </a:rPr>
              <a:t>exciter, which provides </a:t>
            </a:r>
            <a:r>
              <a:rPr lang="en-US" sz="2000" dirty="0">
                <a:latin typeface="Arial" pitchFamily="34" charset="0"/>
                <a:cs typeface="Arial" pitchFamily="34" charset="0"/>
              </a:rPr>
              <a:t>the alternator field with DC </a:t>
            </a:r>
            <a:r>
              <a:rPr lang="en-US" sz="2000" dirty="0" smtClean="0">
                <a:latin typeface="Arial" pitchFamily="34" charset="0"/>
                <a:cs typeface="Arial" pitchFamily="34" charset="0"/>
              </a:rPr>
              <a:t>power</a:t>
            </a:r>
            <a:endParaRPr lang="en-US" sz="2000" dirty="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It </a:t>
            </a:r>
            <a:r>
              <a:rPr lang="en-US" sz="2000" dirty="0">
                <a:latin typeface="Arial" pitchFamily="34" charset="0"/>
                <a:cs typeface="Arial" pitchFamily="34" charset="0"/>
              </a:rPr>
              <a:t>must have a suitable speed of response (rise time less than 0.1 seconds) and a sufficient power capacity (in the low MW range for big alternators).</a:t>
            </a:r>
          </a:p>
          <a:p>
            <a:pPr algn="just">
              <a:lnSpc>
                <a:spcPct val="150000"/>
              </a:lnSpc>
            </a:pPr>
            <a:r>
              <a:rPr lang="en-US" sz="2000" dirty="0">
                <a:latin typeface="Arial" pitchFamily="34" charset="0"/>
                <a:cs typeface="Arial" pitchFamily="34" charset="0"/>
              </a:rPr>
              <a:t>There are many different kinds of exciters. The exciter in older power plants was a DC generator that was powered by the main shaft</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 </a:t>
            </a:r>
            <a:r>
              <a:rPr lang="en-US" sz="2000" dirty="0">
                <a:latin typeface="Arial" pitchFamily="34" charset="0"/>
                <a:cs typeface="Arial" pitchFamily="34" charset="0"/>
              </a:rPr>
              <a:t>With this configuration, slip rings and brushes are needed to deliver DC power to the synchronous generator field</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 </a:t>
            </a:r>
            <a:r>
              <a:rPr lang="en-US" sz="2000" dirty="0">
                <a:latin typeface="Arial" pitchFamily="34" charset="0"/>
                <a:cs typeface="Arial" pitchFamily="34" charset="0"/>
              </a:rPr>
              <a:t>These days, most exciters are either brushless </a:t>
            </a:r>
            <a:r>
              <a:rPr lang="en-US" sz="2000" dirty="0" smtClean="0">
                <a:latin typeface="Arial" pitchFamily="34" charset="0"/>
                <a:cs typeface="Arial" pitchFamily="34" charset="0"/>
              </a:rPr>
              <a:t>or AVR loop as presented in Fig.7</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22</a:t>
            </a:fld>
            <a:endParaRPr lang="en-US"/>
          </a:p>
        </p:txBody>
      </p:sp>
      <p:sp>
        <p:nvSpPr>
          <p:cNvPr id="6" name="Rectangle 5"/>
          <p:cNvSpPr/>
          <p:nvPr/>
        </p:nvSpPr>
        <p:spPr>
          <a:xfrm>
            <a:off x="155575" y="0"/>
            <a:ext cx="11308956" cy="784830"/>
          </a:xfrm>
          <a:prstGeom prst="rect">
            <a:avLst/>
          </a:prstGeom>
        </p:spPr>
        <p:txBody>
          <a:bodyPr wrap="square">
            <a:spAutoFit/>
          </a:bodyPr>
          <a:lstStyle/>
          <a:p>
            <a:pPr algn="ctr">
              <a:lnSpc>
                <a:spcPct val="150000"/>
              </a:lnSpc>
              <a:buFont typeface="Wingdings" pitchFamily="2" charset="2"/>
              <a:buNone/>
            </a:pPr>
            <a:r>
              <a:rPr lang="en-GB" altLang="en-US" sz="3000" b="1" dirty="0" smtClean="0">
                <a:latin typeface="Arial" pitchFamily="34" charset="0"/>
                <a:cs typeface="Arial" pitchFamily="34" charset="0"/>
              </a:rPr>
              <a:t>Analysis of Generator </a:t>
            </a:r>
            <a:r>
              <a:rPr lang="en-GB" altLang="en-US" sz="3000" b="1" dirty="0">
                <a:latin typeface="Arial" pitchFamily="34" charset="0"/>
                <a:cs typeface="Arial" pitchFamily="34" charset="0"/>
              </a:rPr>
              <a:t>V</a:t>
            </a:r>
            <a:r>
              <a:rPr lang="en-GB" altLang="en-US" sz="3000" b="1" dirty="0" smtClean="0">
                <a:latin typeface="Arial" pitchFamily="34" charset="0"/>
                <a:cs typeface="Arial" pitchFamily="34" charset="0"/>
              </a:rPr>
              <a:t>oltage Control                 Cont.… </a:t>
            </a:r>
            <a:endParaRPr lang="en-GB" altLang="en-US" sz="3000" b="1" dirty="0">
              <a:latin typeface="Arial" pitchFamily="34" charset="0"/>
              <a:cs typeface="Arial" pitchFamily="34" charset="0"/>
            </a:endParaRPr>
          </a:p>
        </p:txBody>
      </p:sp>
    </p:spTree>
    <p:extLst>
      <p:ext uri="{BB962C8B-B14F-4D97-AF65-F5344CB8AC3E}">
        <p14:creationId xmlns:p14="http://schemas.microsoft.com/office/powerpoint/2010/main" val="226329126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23</a:t>
            </a:fld>
            <a:endParaRPr lang="en-US"/>
          </a:p>
        </p:txBody>
      </p:sp>
      <p:pic>
        <p:nvPicPr>
          <p:cNvPr id="13314" name="Picture 2" descr="https://www.researchgate.net/publication/367445648/figure/fig1/AS:11431281115270492@1674828275475/Simplified-model-of-the-AVR-loo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7686" y="1208529"/>
            <a:ext cx="8613280" cy="370371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712381" y="5018567"/>
            <a:ext cx="10284502" cy="884858"/>
          </a:xfrm>
          <a:prstGeom prst="rect">
            <a:avLst/>
          </a:prstGeom>
          <a:noFill/>
        </p:spPr>
        <p:txBody>
          <a:bodyPr wrap="square" rtlCol="0">
            <a:spAutoFit/>
          </a:bodyPr>
          <a:lstStyle/>
          <a:p>
            <a:pPr algn="ctr"/>
            <a:r>
              <a:rPr lang="en-US" sz="2000" dirty="0" smtClean="0">
                <a:latin typeface="Arial" pitchFamily="34" charset="0"/>
                <a:cs typeface="Arial" pitchFamily="34" charset="0"/>
              </a:rPr>
              <a:t>Figure 7. The simplified Circuit diagram of AVR control.</a:t>
            </a:r>
          </a:p>
          <a:p>
            <a:pPr algn="ctr"/>
            <a:r>
              <a:rPr lang="en-US" sz="1050" dirty="0" smtClean="0">
                <a:latin typeface="Arial" pitchFamily="34" charset="0"/>
                <a:cs typeface="Arial" pitchFamily="34" charset="0"/>
              </a:rPr>
              <a:t>URL: </a:t>
            </a:r>
            <a:r>
              <a:rPr lang="en-US" sz="1050" dirty="0" smtClean="0">
                <a:latin typeface="Arial" pitchFamily="34" charset="0"/>
                <a:cs typeface="Arial" pitchFamily="34" charset="0"/>
                <a:hlinkClick r:id="rId3"/>
              </a:rPr>
              <a:t>https</a:t>
            </a:r>
            <a:r>
              <a:rPr lang="en-US" sz="1050" dirty="0">
                <a:latin typeface="Arial" pitchFamily="34" charset="0"/>
                <a:cs typeface="Arial" pitchFamily="34" charset="0"/>
                <a:hlinkClick r:id="rId3"/>
              </a:rPr>
              <a:t>://</a:t>
            </a:r>
            <a:r>
              <a:rPr lang="en-US" sz="1050" dirty="0" smtClean="0">
                <a:latin typeface="Arial" pitchFamily="34" charset="0"/>
                <a:cs typeface="Arial" pitchFamily="34" charset="0"/>
                <a:hlinkClick r:id="rId3"/>
              </a:rPr>
              <a:t>www.researchgate.net/publication/367445648/figure/fig1/AS:11431281115270492@1674828275475/Simplified-model-of-the-AVR-loop.jpg</a:t>
            </a:r>
            <a:endParaRPr lang="en-US" sz="1050" dirty="0" smtClean="0">
              <a:latin typeface="Arial" pitchFamily="34" charset="0"/>
              <a:cs typeface="Arial" pitchFamily="34" charset="0"/>
            </a:endParaRPr>
          </a:p>
          <a:p>
            <a:pPr algn="ctr"/>
            <a:r>
              <a:rPr lang="en-US" sz="1050" dirty="0" smtClean="0">
                <a:latin typeface="Arial" pitchFamily="34" charset="0"/>
                <a:cs typeface="Arial" pitchFamily="34" charset="0"/>
              </a:rPr>
              <a:t> </a:t>
            </a:r>
          </a:p>
          <a:p>
            <a:pPr algn="ctr"/>
            <a:endParaRPr lang="en-US" sz="1050" dirty="0">
              <a:latin typeface="Arial" pitchFamily="34" charset="0"/>
              <a:cs typeface="Arial" pitchFamily="34" charset="0"/>
            </a:endParaRPr>
          </a:p>
        </p:txBody>
      </p:sp>
      <p:sp>
        <p:nvSpPr>
          <p:cNvPr id="6" name="Rectangle 5"/>
          <p:cNvSpPr/>
          <p:nvPr/>
        </p:nvSpPr>
        <p:spPr>
          <a:xfrm>
            <a:off x="155575" y="0"/>
            <a:ext cx="11308956" cy="784830"/>
          </a:xfrm>
          <a:prstGeom prst="rect">
            <a:avLst/>
          </a:prstGeom>
        </p:spPr>
        <p:txBody>
          <a:bodyPr wrap="square">
            <a:spAutoFit/>
          </a:bodyPr>
          <a:lstStyle/>
          <a:p>
            <a:pPr algn="ctr">
              <a:lnSpc>
                <a:spcPct val="150000"/>
              </a:lnSpc>
              <a:buFont typeface="Wingdings" pitchFamily="2" charset="2"/>
              <a:buNone/>
            </a:pPr>
            <a:r>
              <a:rPr lang="en-GB" altLang="en-US" sz="3000" b="1" dirty="0" smtClean="0">
                <a:latin typeface="Arial" pitchFamily="34" charset="0"/>
                <a:cs typeface="Arial" pitchFamily="34" charset="0"/>
              </a:rPr>
              <a:t>Analysis of Generator </a:t>
            </a:r>
            <a:r>
              <a:rPr lang="en-GB" altLang="en-US" sz="3000" b="1" dirty="0">
                <a:latin typeface="Arial" pitchFamily="34" charset="0"/>
                <a:cs typeface="Arial" pitchFamily="34" charset="0"/>
              </a:rPr>
              <a:t>V</a:t>
            </a:r>
            <a:r>
              <a:rPr lang="en-GB" altLang="en-US" sz="3000" b="1" dirty="0" smtClean="0">
                <a:latin typeface="Arial" pitchFamily="34" charset="0"/>
                <a:cs typeface="Arial" pitchFamily="34" charset="0"/>
              </a:rPr>
              <a:t>oltage Control                 Cont.… </a:t>
            </a:r>
            <a:endParaRPr lang="en-GB" altLang="en-US" sz="3000" b="1" dirty="0">
              <a:latin typeface="Arial" pitchFamily="34" charset="0"/>
              <a:cs typeface="Arial" pitchFamily="34" charset="0"/>
            </a:endParaRPr>
          </a:p>
        </p:txBody>
      </p:sp>
    </p:spTree>
    <p:extLst>
      <p:ext uri="{BB962C8B-B14F-4D97-AF65-F5344CB8AC3E}">
        <p14:creationId xmlns:p14="http://schemas.microsoft.com/office/powerpoint/2010/main" val="268659910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Content Placeholder 2"/>
          <p:cNvSpPr>
            <a:spLocks noGrp="1"/>
          </p:cNvSpPr>
          <p:nvPr>
            <p:ph sz="quarter" idx="1"/>
          </p:nvPr>
        </p:nvSpPr>
        <p:spPr>
          <a:xfrm>
            <a:off x="226244" y="659876"/>
            <a:ext cx="11802358" cy="6070862"/>
          </a:xfrm>
        </p:spPr>
        <p:txBody>
          <a:bodyPr>
            <a:normAutofit/>
          </a:bodyPr>
          <a:lstStyle/>
          <a:p>
            <a:pPr algn="just">
              <a:lnSpc>
                <a:spcPct val="200000"/>
              </a:lnSpc>
            </a:pPr>
            <a:r>
              <a:rPr lang="en-GB" altLang="en-US" sz="2000" dirty="0" smtClean="0">
                <a:latin typeface="Arial" pitchFamily="34" charset="0"/>
                <a:cs typeface="Arial" pitchFamily="34" charset="0"/>
              </a:rPr>
              <a:t>The function of important components and their transfer function is given below</a:t>
            </a:r>
          </a:p>
          <a:p>
            <a:pPr marL="823913" lvl="1" indent="-457200" algn="just">
              <a:lnSpc>
                <a:spcPct val="200000"/>
              </a:lnSpc>
              <a:buFont typeface="Wingdings 2" pitchFamily="18" charset="2"/>
              <a:buAutoNum type="arabicPeriod"/>
            </a:pPr>
            <a:r>
              <a:rPr lang="en-GB" altLang="en-US" sz="2000" dirty="0" smtClean="0">
                <a:latin typeface="Arial" pitchFamily="34" charset="0"/>
                <a:cs typeface="Arial" pitchFamily="34" charset="0"/>
              </a:rPr>
              <a:t>Potential transformer: It gives a sample of terminal voltage, VT </a:t>
            </a:r>
          </a:p>
          <a:p>
            <a:pPr marL="823913" lvl="1" indent="-457200" algn="just">
              <a:lnSpc>
                <a:spcPct val="200000"/>
              </a:lnSpc>
              <a:buFont typeface="Wingdings 2" pitchFamily="18" charset="2"/>
              <a:buAutoNum type="arabicPeriod"/>
            </a:pPr>
            <a:r>
              <a:rPr lang="en-GB" altLang="en-US" sz="2000" dirty="0" smtClean="0">
                <a:latin typeface="Arial" pitchFamily="34" charset="0"/>
                <a:cs typeface="Arial" pitchFamily="34" charset="0"/>
              </a:rPr>
              <a:t>Differencing device: at the feedback point, </a:t>
            </a:r>
            <a:r>
              <a:rPr lang="en-GB" altLang="en-US" sz="2000" dirty="0" err="1" smtClean="0">
                <a:latin typeface="Arial" pitchFamily="34" charset="0"/>
                <a:cs typeface="Arial" pitchFamily="34" charset="0"/>
              </a:rPr>
              <a:t>V</a:t>
            </a:r>
            <a:r>
              <a:rPr lang="en-GB" altLang="en-US" sz="2000" baseline="-25000" dirty="0" err="1" smtClean="0">
                <a:latin typeface="Arial" pitchFamily="34" charset="0"/>
                <a:cs typeface="Arial" pitchFamily="34" charset="0"/>
              </a:rPr>
              <a:t>ref</a:t>
            </a:r>
            <a:r>
              <a:rPr lang="en-GB" altLang="en-US" sz="2000" baseline="-25000" dirty="0" smtClean="0">
                <a:latin typeface="Arial" pitchFamily="34" charset="0"/>
                <a:cs typeface="Arial" pitchFamily="34" charset="0"/>
              </a:rPr>
              <a:t> </a:t>
            </a:r>
            <a:r>
              <a:rPr lang="en-GB" altLang="en-US" sz="2000" dirty="0" smtClean="0">
                <a:latin typeface="Arial" pitchFamily="34" charset="0"/>
                <a:cs typeface="Arial" pitchFamily="34" charset="0"/>
              </a:rPr>
              <a:t> - V</a:t>
            </a:r>
            <a:r>
              <a:rPr lang="en-GB" altLang="en-US" sz="2000" baseline="-25000" dirty="0" smtClean="0">
                <a:latin typeface="Arial" pitchFamily="34" charset="0"/>
                <a:cs typeface="Arial" pitchFamily="34" charset="0"/>
              </a:rPr>
              <a:t>T</a:t>
            </a:r>
            <a:r>
              <a:rPr lang="en-GB" altLang="en-US" sz="2000" dirty="0" smtClean="0">
                <a:latin typeface="Arial" pitchFamily="34" charset="0"/>
                <a:cs typeface="Arial" pitchFamily="34" charset="0"/>
              </a:rPr>
              <a:t> = </a:t>
            </a:r>
            <a:r>
              <a:rPr lang="en-GB" altLang="en-US" sz="2000" dirty="0" smtClean="0">
                <a:latin typeface="Arial" pitchFamily="34" charset="0"/>
                <a:cs typeface="Arial" pitchFamily="34" charset="0"/>
                <a:sym typeface="Symbol" pitchFamily="18" charset="2"/>
              </a:rPr>
              <a:t>e</a:t>
            </a:r>
          </a:p>
          <a:p>
            <a:pPr marL="823913" lvl="1" indent="-457200" algn="just">
              <a:lnSpc>
                <a:spcPct val="200000"/>
              </a:lnSpc>
              <a:buFont typeface="Wingdings 2" pitchFamily="18" charset="2"/>
              <a:buAutoNum type="arabicPeriod"/>
            </a:pPr>
            <a:r>
              <a:rPr lang="en-GB" altLang="en-US" sz="2000" dirty="0" smtClean="0">
                <a:latin typeface="Arial" pitchFamily="34" charset="0"/>
                <a:cs typeface="Arial" pitchFamily="34" charset="0"/>
                <a:sym typeface="Symbol" pitchFamily="18" charset="2"/>
              </a:rPr>
              <a:t>Error amplifier: It demodulates and amplifies the error signal. </a:t>
            </a:r>
            <a:r>
              <a:rPr lang="en-GB" altLang="en-US" sz="2000" i="1" dirty="0" smtClean="0">
                <a:latin typeface="Arial" pitchFamily="34" charset="0"/>
                <a:cs typeface="Arial" pitchFamily="34" charset="0"/>
                <a:sym typeface="Symbol" pitchFamily="18" charset="2"/>
              </a:rPr>
              <a:t></a:t>
            </a:r>
            <a:r>
              <a:rPr lang="en-GB" altLang="en-US" sz="2000" i="1" dirty="0" err="1" smtClean="0">
                <a:latin typeface="Arial" pitchFamily="34" charset="0"/>
                <a:cs typeface="Arial" pitchFamily="34" charset="0"/>
                <a:sym typeface="Symbol" pitchFamily="18" charset="2"/>
              </a:rPr>
              <a:t>e</a:t>
            </a:r>
            <a:r>
              <a:rPr lang="en-GB" altLang="en-US" sz="2000" i="1" baseline="-25000" dirty="0" err="1" smtClean="0">
                <a:latin typeface="Arial" pitchFamily="34" charset="0"/>
                <a:cs typeface="Arial" pitchFamily="34" charset="0"/>
                <a:sym typeface="Symbol" pitchFamily="18" charset="2"/>
              </a:rPr>
              <a:t>A</a:t>
            </a:r>
            <a:r>
              <a:rPr lang="en-GB" altLang="en-US" sz="2000" i="1" dirty="0" smtClean="0">
                <a:latin typeface="Arial" pitchFamily="34" charset="0"/>
                <a:cs typeface="Arial" pitchFamily="34" charset="0"/>
                <a:sym typeface="Symbol" pitchFamily="18" charset="2"/>
              </a:rPr>
              <a:t> = k</a:t>
            </a:r>
            <a:r>
              <a:rPr lang="en-GB" altLang="en-US" sz="2000" i="1" baseline="-25000" dirty="0" smtClean="0">
                <a:latin typeface="Arial" pitchFamily="34" charset="0"/>
                <a:cs typeface="Arial" pitchFamily="34" charset="0"/>
                <a:sym typeface="Symbol" pitchFamily="18" charset="2"/>
              </a:rPr>
              <a:t>A</a:t>
            </a:r>
            <a:r>
              <a:rPr lang="en-GB" altLang="en-US" sz="2000" i="1" dirty="0" smtClean="0">
                <a:latin typeface="Arial" pitchFamily="34" charset="0"/>
                <a:cs typeface="Arial" pitchFamily="34" charset="0"/>
                <a:sym typeface="Symbol" pitchFamily="18" charset="2"/>
              </a:rPr>
              <a:t> e</a:t>
            </a:r>
            <a:r>
              <a:rPr lang="en-GB" altLang="en-US" sz="2000" dirty="0" smtClean="0">
                <a:latin typeface="Arial" pitchFamily="34" charset="0"/>
                <a:cs typeface="Arial" pitchFamily="34" charset="0"/>
                <a:sym typeface="Symbol" pitchFamily="18" charset="2"/>
              </a:rPr>
              <a:t>, where k</a:t>
            </a:r>
            <a:r>
              <a:rPr lang="en-GB" altLang="en-US" sz="2000" baseline="-25000" dirty="0" smtClean="0">
                <a:latin typeface="Arial" pitchFamily="34" charset="0"/>
                <a:cs typeface="Arial" pitchFamily="34" charset="0"/>
                <a:sym typeface="Symbol" pitchFamily="18" charset="2"/>
              </a:rPr>
              <a:t>A</a:t>
            </a:r>
            <a:r>
              <a:rPr lang="en-GB" altLang="en-US" sz="2000" dirty="0" smtClean="0">
                <a:latin typeface="Arial" pitchFamily="34" charset="0"/>
                <a:cs typeface="Arial" pitchFamily="34" charset="0"/>
                <a:sym typeface="Symbol" pitchFamily="18" charset="2"/>
              </a:rPr>
              <a:t>  is amplifier gain.</a:t>
            </a:r>
          </a:p>
          <a:p>
            <a:pPr marL="823913" lvl="1" indent="-457200" algn="just">
              <a:lnSpc>
                <a:spcPct val="200000"/>
              </a:lnSpc>
              <a:buFont typeface="Wingdings 2" pitchFamily="18" charset="2"/>
              <a:buAutoNum type="arabicPeriod"/>
            </a:pPr>
            <a:r>
              <a:rPr lang="en-GB" altLang="en-US" sz="2000" dirty="0" smtClean="0">
                <a:latin typeface="Arial" pitchFamily="34" charset="0"/>
                <a:cs typeface="Arial" pitchFamily="34" charset="0"/>
                <a:sym typeface="Symbol" pitchFamily="18" charset="2"/>
              </a:rPr>
              <a:t>SCR power amplifier and exciter field: It provides the necessary power amplification to the signal for controlling the exciter field as presented in eqn.1.</a:t>
            </a:r>
          </a:p>
          <a:p>
            <a:pPr marL="366713" lvl="1" indent="0" algn="just">
              <a:lnSpc>
                <a:spcPct val="200000"/>
              </a:lnSpc>
              <a:buNone/>
            </a:pPr>
            <a:r>
              <a:rPr lang="en-GB" altLang="en-US" sz="2000" dirty="0">
                <a:latin typeface="Arial" pitchFamily="34" charset="0"/>
                <a:cs typeface="Arial" pitchFamily="34" charset="0"/>
                <a:sym typeface="Symbol" pitchFamily="18" charset="2"/>
              </a:rPr>
              <a:t> </a:t>
            </a:r>
            <a:r>
              <a:rPr lang="en-GB" altLang="en-US" sz="2000" dirty="0" smtClean="0">
                <a:latin typeface="Arial" pitchFamily="34" charset="0"/>
                <a:cs typeface="Arial" pitchFamily="34" charset="0"/>
                <a:sym typeface="Symbol" pitchFamily="18" charset="2"/>
              </a:rPr>
              <a:t>                                                                                                        eqn.(1)</a:t>
            </a:r>
          </a:p>
        </p:txBody>
      </p:sp>
      <p:sp>
        <p:nvSpPr>
          <p:cNvPr id="3" name="Rectangle 2"/>
          <p:cNvSpPr/>
          <p:nvPr/>
        </p:nvSpPr>
        <p:spPr>
          <a:xfrm>
            <a:off x="155575" y="0"/>
            <a:ext cx="11308956" cy="699230"/>
          </a:xfrm>
          <a:prstGeom prst="rect">
            <a:avLst/>
          </a:prstGeom>
        </p:spPr>
        <p:txBody>
          <a:bodyPr wrap="square">
            <a:spAutoFit/>
          </a:bodyPr>
          <a:lstStyle/>
          <a:p>
            <a:pPr algn="ctr">
              <a:lnSpc>
                <a:spcPct val="150000"/>
              </a:lnSpc>
              <a:buFont typeface="Wingdings" pitchFamily="2" charset="2"/>
              <a:buNone/>
            </a:pPr>
            <a:r>
              <a:rPr lang="en-GB" altLang="en-US" sz="3000" b="1" dirty="0" smtClean="0">
                <a:latin typeface="Arial" pitchFamily="34" charset="0"/>
                <a:cs typeface="Arial" pitchFamily="34" charset="0"/>
              </a:rPr>
              <a:t>3. Mathematical Representation of AVR Control </a:t>
            </a:r>
            <a:endParaRPr lang="en-GB" altLang="en-US" sz="3000" b="1" dirty="0">
              <a:latin typeface="Arial" pitchFamily="34" charset="0"/>
              <a:cs typeface="Arial" pitchFamily="34" charset="0"/>
            </a:endParaRPr>
          </a:p>
        </p:txBody>
      </p:sp>
      <p:sp>
        <p:nvSpPr>
          <p:cNvPr id="4"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5" name="Object 4"/>
          <p:cNvGraphicFramePr>
            <a:graphicFrameLocks noChangeAspect="1"/>
          </p:cNvGraphicFramePr>
          <p:nvPr>
            <p:extLst>
              <p:ext uri="{D42A27DB-BD31-4B8C-83A1-F6EECF244321}">
                <p14:modId xmlns:p14="http://schemas.microsoft.com/office/powerpoint/2010/main" val="1368126008"/>
              </p:ext>
            </p:extLst>
          </p:nvPr>
        </p:nvGraphicFramePr>
        <p:xfrm>
          <a:off x="1791092" y="5297864"/>
          <a:ext cx="3482336" cy="904973"/>
        </p:xfrm>
        <a:graphic>
          <a:graphicData uri="http://schemas.openxmlformats.org/presentationml/2006/ole">
            <mc:AlternateContent xmlns:mc="http://schemas.openxmlformats.org/markup-compatibility/2006">
              <mc:Choice xmlns:v="urn:schemas-microsoft-com:vml" Requires="v">
                <p:oleObj spid="_x0000_s11277" name="Equation" r:id="rId4" imgW="1524000" imgH="393700" progId="Equation.3">
                  <p:embed/>
                </p:oleObj>
              </mc:Choice>
              <mc:Fallback>
                <p:oleObj name="Equation" r:id="rId4" imgW="1524000" imgH="393700" progId="Equation.3">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91092" y="5297864"/>
                        <a:ext cx="3482336" cy="904973"/>
                      </a:xfrm>
                      <a:prstGeom prst="rect">
                        <a:avLst/>
                      </a:prstGeom>
                      <a:noFill/>
                    </p:spPr>
                  </p:pic>
                </p:oleObj>
              </mc:Fallback>
            </mc:AlternateContent>
          </a:graphicData>
        </a:graphic>
      </p:graphicFrame>
    </p:spTree>
    <p:extLst>
      <p:ext uri="{BB962C8B-B14F-4D97-AF65-F5344CB8AC3E}">
        <p14:creationId xmlns:p14="http://schemas.microsoft.com/office/powerpoint/2010/main" val="184429556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Content Placeholder 2"/>
          <p:cNvSpPr>
            <a:spLocks noGrp="1"/>
          </p:cNvSpPr>
          <p:nvPr>
            <p:ph sz="quarter" idx="1"/>
          </p:nvPr>
        </p:nvSpPr>
        <p:spPr>
          <a:xfrm>
            <a:off x="127591" y="691116"/>
            <a:ext cx="11950995" cy="6166884"/>
          </a:xfrm>
        </p:spPr>
        <p:txBody>
          <a:bodyPr>
            <a:noAutofit/>
          </a:bodyPr>
          <a:lstStyle/>
          <a:p>
            <a:pPr>
              <a:lnSpc>
                <a:spcPct val="150000"/>
              </a:lnSpc>
            </a:pPr>
            <a:r>
              <a:rPr lang="en-GB" altLang="en-US" sz="2000" dirty="0" smtClean="0">
                <a:latin typeface="Arial" pitchFamily="34" charset="0"/>
                <a:cs typeface="Arial" pitchFamily="34" charset="0"/>
                <a:sym typeface="Symbol" pitchFamily="18" charset="2"/>
              </a:rPr>
              <a:t>where </a:t>
            </a:r>
            <a:r>
              <a:rPr lang="en-GB" altLang="en-US" sz="2000" dirty="0" err="1" smtClean="0">
                <a:latin typeface="Arial" pitchFamily="34" charset="0"/>
                <a:cs typeface="Arial" pitchFamily="34" charset="0"/>
                <a:sym typeface="Symbol" pitchFamily="18" charset="2"/>
              </a:rPr>
              <a:t>i</a:t>
            </a:r>
            <a:r>
              <a:rPr lang="en-GB" altLang="en-US" sz="2000" baseline="-25000" dirty="0" err="1" smtClean="0">
                <a:latin typeface="Arial" pitchFamily="34" charset="0"/>
                <a:cs typeface="Arial" pitchFamily="34" charset="0"/>
                <a:sym typeface="Symbol" pitchFamily="18" charset="2"/>
              </a:rPr>
              <a:t>e</a:t>
            </a:r>
            <a:r>
              <a:rPr lang="en-GB" altLang="en-US" sz="2000" dirty="0" smtClean="0">
                <a:latin typeface="Arial" pitchFamily="34" charset="0"/>
                <a:cs typeface="Arial" pitchFamily="34" charset="0"/>
                <a:sym typeface="Symbol" pitchFamily="18" charset="2"/>
              </a:rPr>
              <a:t> is the change in exciter field current. </a:t>
            </a:r>
          </a:p>
          <a:p>
            <a:pPr>
              <a:lnSpc>
                <a:spcPct val="150000"/>
              </a:lnSpc>
            </a:pPr>
            <a:r>
              <a:rPr lang="en-GB" altLang="en-US" sz="2000" dirty="0" smtClean="0">
                <a:latin typeface="Arial" pitchFamily="34" charset="0"/>
                <a:cs typeface="Arial" pitchFamily="34" charset="0"/>
              </a:rPr>
              <a:t>If  1A change in field current produce k volt change in the output, then :</a:t>
            </a:r>
            <a:endParaRPr lang="en-GB" altLang="en-US" sz="2000" i="1" dirty="0">
              <a:latin typeface="Arial" pitchFamily="34" charset="0"/>
              <a:cs typeface="Arial" pitchFamily="34" charset="0"/>
              <a:sym typeface="Symbol" pitchFamily="18" charset="2"/>
            </a:endParaRPr>
          </a:p>
          <a:p>
            <a:pPr marL="0" indent="0">
              <a:lnSpc>
                <a:spcPct val="150000"/>
              </a:lnSpc>
              <a:buNone/>
            </a:pPr>
            <a:r>
              <a:rPr lang="en-GB" altLang="en-US" sz="2000" dirty="0" smtClean="0">
                <a:latin typeface="Arial" pitchFamily="34" charset="0"/>
                <a:cs typeface="Arial" pitchFamily="34" charset="0"/>
                <a:sym typeface="Symbol" pitchFamily="18" charset="2"/>
              </a:rPr>
              <a:t>                                                                                                    eqn.(2)</a:t>
            </a:r>
          </a:p>
          <a:p>
            <a:pPr>
              <a:lnSpc>
                <a:spcPct val="150000"/>
              </a:lnSpc>
            </a:pPr>
            <a:r>
              <a:rPr lang="en-GB" altLang="en-US" sz="2000" i="1" dirty="0" smtClean="0">
                <a:latin typeface="Arial" pitchFamily="34" charset="0"/>
                <a:cs typeface="Arial" pitchFamily="34" charset="0"/>
                <a:sym typeface="Symbol" pitchFamily="18" charset="2"/>
              </a:rPr>
              <a:t>Then, t</a:t>
            </a:r>
            <a:r>
              <a:rPr lang="en-GB" altLang="en-US" sz="2000" dirty="0" smtClean="0">
                <a:latin typeface="Arial" pitchFamily="34" charset="0"/>
                <a:cs typeface="Arial" pitchFamily="34" charset="0"/>
                <a:sym typeface="Symbol" pitchFamily="18" charset="2"/>
              </a:rPr>
              <a:t>he transfer  function of the </a:t>
            </a:r>
            <a:r>
              <a:rPr lang="en-GB" altLang="en-US" sz="2000" dirty="0" smtClean="0">
                <a:solidFill>
                  <a:srgbClr val="FF0000"/>
                </a:solidFill>
                <a:latin typeface="Arial" pitchFamily="34" charset="0"/>
                <a:cs typeface="Arial" pitchFamily="34" charset="0"/>
                <a:sym typeface="Symbol" pitchFamily="18" charset="2"/>
              </a:rPr>
              <a:t>exciter</a:t>
            </a:r>
            <a:r>
              <a:rPr lang="en-GB" altLang="en-US" sz="2000" dirty="0" smtClean="0">
                <a:latin typeface="Arial" pitchFamily="34" charset="0"/>
                <a:cs typeface="Arial" pitchFamily="34" charset="0"/>
                <a:sym typeface="Symbol" pitchFamily="18" charset="2"/>
              </a:rPr>
              <a:t> using Laplace equation  can be expressed as :</a:t>
            </a:r>
          </a:p>
          <a:p>
            <a:pPr marL="0" indent="0">
              <a:lnSpc>
                <a:spcPct val="150000"/>
              </a:lnSpc>
              <a:buNone/>
            </a:pPr>
            <a:r>
              <a:rPr lang="en-GB" altLang="en-US" sz="2000" dirty="0" smtClean="0">
                <a:latin typeface="Arial" pitchFamily="34" charset="0"/>
                <a:cs typeface="Arial" pitchFamily="34" charset="0"/>
                <a:sym typeface="Symbol" pitchFamily="18" charset="2"/>
              </a:rPr>
              <a:t>                                                                                                     eqn.(3)</a:t>
            </a:r>
          </a:p>
          <a:p>
            <a:pPr>
              <a:lnSpc>
                <a:spcPct val="150000"/>
              </a:lnSpc>
            </a:pPr>
            <a:r>
              <a:rPr lang="en-GB" altLang="en-US" sz="2000" dirty="0" smtClean="0">
                <a:latin typeface="Arial" pitchFamily="34" charset="0"/>
                <a:cs typeface="Arial" pitchFamily="34" charset="0"/>
              </a:rPr>
              <a:t>Then, for alternator that its field is excited by the main exciter voltage</a:t>
            </a:r>
          </a:p>
          <a:p>
            <a:pPr>
              <a:lnSpc>
                <a:spcPct val="150000"/>
              </a:lnSpc>
            </a:pPr>
            <a:r>
              <a:rPr lang="en-GB" altLang="en-US" sz="2000" dirty="0" smtClean="0">
                <a:latin typeface="Arial" pitchFamily="34" charset="0"/>
                <a:cs typeface="Arial" pitchFamily="34" charset="0"/>
              </a:rPr>
              <a:t>Accordingly, under the no-load condition, the alternator produces a voltage proportional to field current as presented in eqn.(4).                                                                                                                                                                                   </a:t>
            </a:r>
            <a:endParaRPr lang="en-GB" altLang="en-US" sz="2000" dirty="0">
              <a:latin typeface="Arial" pitchFamily="34" charset="0"/>
              <a:cs typeface="Arial" pitchFamily="34" charset="0"/>
            </a:endParaRPr>
          </a:p>
          <a:p>
            <a:pPr marL="366713" lvl="1" indent="0" algn="just">
              <a:lnSpc>
                <a:spcPct val="150000"/>
              </a:lnSpc>
              <a:buNone/>
            </a:pPr>
            <a:r>
              <a:rPr lang="en-GB" altLang="en-US" sz="2000" dirty="0">
                <a:latin typeface="Arial" pitchFamily="34" charset="0"/>
                <a:cs typeface="Arial" pitchFamily="34" charset="0"/>
              </a:rPr>
              <a:t> </a:t>
            </a:r>
            <a:r>
              <a:rPr lang="en-GB" altLang="en-US" sz="2000" dirty="0" smtClean="0">
                <a:latin typeface="Arial" pitchFamily="34" charset="0"/>
                <a:cs typeface="Arial" pitchFamily="34" charset="0"/>
              </a:rPr>
              <a:t>                                                                                                         eqn.(4)</a:t>
            </a:r>
            <a:endParaRPr lang="en-GB" altLang="en-US" sz="2000" dirty="0">
              <a:latin typeface="Arial" pitchFamily="34" charset="0"/>
              <a:cs typeface="Arial" pitchFamily="34" charset="0"/>
            </a:endParaRPr>
          </a:p>
        </p:txBody>
      </p:sp>
      <p:sp>
        <p:nvSpPr>
          <p:cNvPr id="2" name="Rectangle 4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3" name="Object 2"/>
          <p:cNvGraphicFramePr>
            <a:graphicFrameLocks noChangeAspect="1"/>
          </p:cNvGraphicFramePr>
          <p:nvPr>
            <p:extLst>
              <p:ext uri="{D42A27DB-BD31-4B8C-83A1-F6EECF244321}">
                <p14:modId xmlns:p14="http://schemas.microsoft.com/office/powerpoint/2010/main" val="202651634"/>
              </p:ext>
            </p:extLst>
          </p:nvPr>
        </p:nvGraphicFramePr>
        <p:xfrm>
          <a:off x="871869" y="2934585"/>
          <a:ext cx="2668773" cy="780186"/>
        </p:xfrm>
        <a:graphic>
          <a:graphicData uri="http://schemas.openxmlformats.org/presentationml/2006/ole">
            <mc:AlternateContent xmlns:mc="http://schemas.openxmlformats.org/markup-compatibility/2006">
              <mc:Choice xmlns:v="urn:schemas-microsoft-com:vml" Requires="v">
                <p:oleObj spid="_x0000_s5193" name="Equation" r:id="rId4" imgW="1574800" imgH="457200" progId="Equation.3">
                  <p:embed/>
                </p:oleObj>
              </mc:Choice>
              <mc:Fallback>
                <p:oleObj name="Equation" r:id="rId4" imgW="1574800" imgH="457200" progId="Equation.3">
                  <p:embed/>
                  <p:pic>
                    <p:nvPicPr>
                      <p:cNvPr id="0" name="Object 4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1869" y="2934585"/>
                        <a:ext cx="2668773" cy="780186"/>
                      </a:xfrm>
                      <a:prstGeom prst="rect">
                        <a:avLst/>
                      </a:prstGeom>
                      <a:noFill/>
                    </p:spPr>
                  </p:pic>
                </p:oleObj>
              </mc:Fallback>
            </mc:AlternateContent>
          </a:graphicData>
        </a:graphic>
      </p:graphicFrame>
      <p:sp>
        <p:nvSpPr>
          <p:cNvPr id="4" name="Rectangle 4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5" name="Object 4"/>
          <p:cNvGraphicFramePr>
            <a:graphicFrameLocks noChangeAspect="1"/>
          </p:cNvGraphicFramePr>
          <p:nvPr>
            <p:extLst>
              <p:ext uri="{D42A27DB-BD31-4B8C-83A1-F6EECF244321}">
                <p14:modId xmlns:p14="http://schemas.microsoft.com/office/powerpoint/2010/main" val="61674039"/>
              </p:ext>
            </p:extLst>
          </p:nvPr>
        </p:nvGraphicFramePr>
        <p:xfrm>
          <a:off x="1084521" y="5178055"/>
          <a:ext cx="3738068" cy="914400"/>
        </p:xfrm>
        <a:graphic>
          <a:graphicData uri="http://schemas.openxmlformats.org/presentationml/2006/ole">
            <mc:AlternateContent xmlns:mc="http://schemas.openxmlformats.org/markup-compatibility/2006">
              <mc:Choice xmlns:v="urn:schemas-microsoft-com:vml" Requires="v">
                <p:oleObj spid="_x0000_s5194" name="Equation" r:id="rId6" imgW="1625600" imgH="393700" progId="Equation.3">
                  <p:embed/>
                </p:oleObj>
              </mc:Choice>
              <mc:Fallback>
                <p:oleObj name="Equation" r:id="rId6" imgW="1625600" imgH="393700" progId="Equation.3">
                  <p:embed/>
                  <p:pic>
                    <p:nvPicPr>
                      <p:cNvPr id="0" name="Object 4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84521" y="5178055"/>
                        <a:ext cx="3738068" cy="914400"/>
                      </a:xfrm>
                      <a:prstGeom prst="rect">
                        <a:avLst/>
                      </a:prstGeom>
                      <a:noFill/>
                    </p:spPr>
                  </p:pic>
                </p:oleObj>
              </mc:Fallback>
            </mc:AlternateContent>
          </a:graphicData>
        </a:graphic>
      </p:graphicFrame>
      <p:sp>
        <p:nvSpPr>
          <p:cNvPr id="6" name="Rectangle 47"/>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2925286828"/>
              </p:ext>
            </p:extLst>
          </p:nvPr>
        </p:nvGraphicFramePr>
        <p:xfrm>
          <a:off x="988829" y="1913861"/>
          <a:ext cx="2008560" cy="595423"/>
        </p:xfrm>
        <a:graphic>
          <a:graphicData uri="http://schemas.openxmlformats.org/presentationml/2006/ole">
            <mc:AlternateContent xmlns:mc="http://schemas.openxmlformats.org/markup-compatibility/2006">
              <mc:Choice xmlns:v="urn:schemas-microsoft-com:vml" Requires="v">
                <p:oleObj spid="_x0000_s5195" name="Equation" r:id="rId8" imgW="799753" imgH="241195" progId="Equation.3">
                  <p:embed/>
                </p:oleObj>
              </mc:Choice>
              <mc:Fallback>
                <p:oleObj name="Equation" r:id="rId8" imgW="799753" imgH="241195" progId="Equation.3">
                  <p:embed/>
                  <p:pic>
                    <p:nvPicPr>
                      <p:cNvPr id="0" name="Object 4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88829" y="1913861"/>
                        <a:ext cx="2008560" cy="595423"/>
                      </a:xfrm>
                      <a:prstGeom prst="rect">
                        <a:avLst/>
                      </a:prstGeom>
                      <a:noFill/>
                    </p:spPr>
                  </p:pic>
                </p:oleObj>
              </mc:Fallback>
            </mc:AlternateContent>
          </a:graphicData>
        </a:graphic>
      </p:graphicFrame>
      <p:sp>
        <p:nvSpPr>
          <p:cNvPr id="11" name="Rectangle 10"/>
          <p:cNvSpPr/>
          <p:nvPr/>
        </p:nvSpPr>
        <p:spPr>
          <a:xfrm>
            <a:off x="155575" y="0"/>
            <a:ext cx="11308956" cy="784830"/>
          </a:xfrm>
          <a:prstGeom prst="rect">
            <a:avLst/>
          </a:prstGeom>
        </p:spPr>
        <p:txBody>
          <a:bodyPr wrap="square">
            <a:spAutoFit/>
          </a:bodyPr>
          <a:lstStyle/>
          <a:p>
            <a:pPr algn="ctr">
              <a:lnSpc>
                <a:spcPct val="150000"/>
              </a:lnSpc>
              <a:buFont typeface="Wingdings" pitchFamily="2" charset="2"/>
              <a:buNone/>
            </a:pPr>
            <a:r>
              <a:rPr lang="en-GB" altLang="en-US" sz="3000" b="1" dirty="0" smtClean="0">
                <a:latin typeface="Arial" pitchFamily="34" charset="0"/>
                <a:cs typeface="Arial" pitchFamily="34" charset="0"/>
              </a:rPr>
              <a:t>Mathematical Representation of AVR Control        Cont.… </a:t>
            </a:r>
            <a:endParaRPr lang="en-GB" altLang="en-US" sz="3000" b="1" dirty="0">
              <a:latin typeface="Arial" pitchFamily="34" charset="0"/>
              <a:cs typeface="Arial" pitchFamily="34" charset="0"/>
            </a:endParaRPr>
          </a:p>
        </p:txBody>
      </p:sp>
    </p:spTree>
    <p:extLst>
      <p:ext uri="{BB962C8B-B14F-4D97-AF65-F5344CB8AC3E}">
        <p14:creationId xmlns:p14="http://schemas.microsoft.com/office/powerpoint/2010/main" val="86349787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Content Placeholder 2"/>
          <p:cNvSpPr>
            <a:spLocks noGrp="1"/>
          </p:cNvSpPr>
          <p:nvPr>
            <p:ph sz="quarter" idx="1"/>
          </p:nvPr>
        </p:nvSpPr>
        <p:spPr>
          <a:xfrm>
            <a:off x="74428" y="563526"/>
            <a:ext cx="12004158" cy="6294474"/>
          </a:xfrm>
        </p:spPr>
        <p:txBody>
          <a:bodyPr/>
          <a:lstStyle/>
          <a:p>
            <a:pPr marL="709613" lvl="1" indent="-342900" algn="just">
              <a:lnSpc>
                <a:spcPct val="200000"/>
              </a:lnSpc>
            </a:pPr>
            <a:r>
              <a:rPr lang="en-GB" altLang="en-US" sz="2000" dirty="0" smtClean="0">
                <a:latin typeface="Arial" pitchFamily="34" charset="0"/>
                <a:cs typeface="Arial" pitchFamily="34" charset="0"/>
              </a:rPr>
              <a:t>The </a:t>
            </a:r>
            <a:r>
              <a:rPr lang="en-GB" altLang="en-US" sz="2000" dirty="0">
                <a:latin typeface="Arial" pitchFamily="34" charset="0"/>
                <a:cs typeface="Arial" pitchFamily="34" charset="0"/>
              </a:rPr>
              <a:t>input voltage signal </a:t>
            </a:r>
            <a:r>
              <a:rPr lang="en-GB" altLang="en-US" sz="2000" i="1" dirty="0">
                <a:latin typeface="Arial" pitchFamily="34" charset="0"/>
                <a:cs typeface="Arial" pitchFamily="34" charset="0"/>
                <a:sym typeface="Symbol" pitchFamily="18" charset="2"/>
              </a:rPr>
              <a:t></a:t>
            </a:r>
            <a:r>
              <a:rPr lang="en-GB" altLang="en-US" sz="2000" i="1" dirty="0" err="1">
                <a:latin typeface="Arial" pitchFamily="34" charset="0"/>
                <a:cs typeface="Arial" pitchFamily="34" charset="0"/>
                <a:sym typeface="Symbol" pitchFamily="18" charset="2"/>
              </a:rPr>
              <a:t>ef</a:t>
            </a:r>
            <a:r>
              <a:rPr lang="en-GB" altLang="en-US" sz="2000" i="1" dirty="0">
                <a:latin typeface="Arial" pitchFamily="34" charset="0"/>
                <a:cs typeface="Arial" pitchFamily="34" charset="0"/>
                <a:sym typeface="Symbol" pitchFamily="18" charset="2"/>
              </a:rPr>
              <a:t>  </a:t>
            </a:r>
            <a:r>
              <a:rPr lang="en-GB" altLang="en-US" sz="2000" dirty="0">
                <a:latin typeface="Arial" pitchFamily="34" charset="0"/>
                <a:cs typeface="Arial" pitchFamily="34" charset="0"/>
                <a:sym typeface="Symbol" pitchFamily="18" charset="2"/>
              </a:rPr>
              <a:t>to the generator field, when applied to the circuit results in the following </a:t>
            </a:r>
            <a:r>
              <a:rPr lang="en-GB" altLang="en-US" sz="2000" dirty="0" smtClean="0">
                <a:latin typeface="Arial" pitchFamily="34" charset="0"/>
                <a:cs typeface="Arial" pitchFamily="34" charset="0"/>
                <a:sym typeface="Symbol" pitchFamily="18" charset="2"/>
              </a:rPr>
              <a:t>Kirchhoff's </a:t>
            </a:r>
            <a:r>
              <a:rPr lang="en-GB" altLang="en-US" sz="2000" dirty="0">
                <a:latin typeface="Arial" pitchFamily="34" charset="0"/>
                <a:cs typeface="Arial" pitchFamily="34" charset="0"/>
                <a:sym typeface="Symbol" pitchFamily="18" charset="2"/>
              </a:rPr>
              <a:t>voltage </a:t>
            </a:r>
            <a:r>
              <a:rPr lang="en-GB" altLang="en-US" sz="2000" dirty="0" smtClean="0">
                <a:latin typeface="Arial" pitchFamily="34" charset="0"/>
                <a:cs typeface="Arial" pitchFamily="34" charset="0"/>
                <a:sym typeface="Symbol" pitchFamily="18" charset="2"/>
              </a:rPr>
              <a:t>equation.</a:t>
            </a:r>
            <a:endParaRPr lang="en-GB" altLang="en-US" sz="2000" dirty="0">
              <a:latin typeface="Arial" pitchFamily="34" charset="0"/>
              <a:cs typeface="Arial" pitchFamily="34" charset="0"/>
              <a:sym typeface="Symbol" pitchFamily="18" charset="2"/>
            </a:endParaRPr>
          </a:p>
          <a:p>
            <a:pPr marL="709613" lvl="1" indent="-342900" algn="just">
              <a:lnSpc>
                <a:spcPct val="200000"/>
              </a:lnSpc>
            </a:pPr>
            <a:r>
              <a:rPr lang="en-GB" altLang="en-US" sz="2000" dirty="0" smtClean="0">
                <a:latin typeface="Arial" pitchFamily="34" charset="0"/>
                <a:cs typeface="Arial" pitchFamily="34" charset="0"/>
                <a:sym typeface="Symbol" pitchFamily="18" charset="2"/>
              </a:rPr>
              <a:t>If the output voltage deviations is by v, then, the relationship between field current and voltage for </a:t>
            </a:r>
            <a:r>
              <a:rPr lang="en-GB" altLang="en-US" sz="2000" dirty="0" err="1" smtClean="0">
                <a:latin typeface="Arial" pitchFamily="34" charset="0"/>
                <a:cs typeface="Arial" pitchFamily="34" charset="0"/>
                <a:sym typeface="Symbol" pitchFamily="18" charset="2"/>
              </a:rPr>
              <a:t>L</a:t>
            </a:r>
            <a:r>
              <a:rPr lang="en-GB" altLang="en-US" sz="2000" baseline="-25000" dirty="0" err="1" smtClean="0">
                <a:latin typeface="Arial" pitchFamily="34" charset="0"/>
                <a:cs typeface="Arial" pitchFamily="34" charset="0"/>
                <a:sym typeface="Symbol" pitchFamily="18" charset="2"/>
              </a:rPr>
              <a:t>fa</a:t>
            </a:r>
            <a:r>
              <a:rPr lang="en-GB" altLang="en-US" sz="2000" dirty="0" smtClean="0">
                <a:latin typeface="Arial" pitchFamily="34" charset="0"/>
                <a:cs typeface="Arial" pitchFamily="34" charset="0"/>
                <a:sym typeface="Symbol" pitchFamily="18" charset="2"/>
              </a:rPr>
              <a:t> </a:t>
            </a:r>
            <a:r>
              <a:rPr lang="en-GB" altLang="en-US" sz="2000" dirty="0">
                <a:latin typeface="Arial" pitchFamily="34" charset="0"/>
                <a:cs typeface="Arial" pitchFamily="34" charset="0"/>
                <a:sym typeface="Symbol" pitchFamily="18" charset="2"/>
              </a:rPr>
              <a:t>is the mutual inductance between the field and stator phase </a:t>
            </a:r>
            <a:r>
              <a:rPr lang="en-GB" altLang="en-US" sz="2000" dirty="0" smtClean="0">
                <a:latin typeface="Arial" pitchFamily="34" charset="0"/>
                <a:cs typeface="Arial" pitchFamily="34" charset="0"/>
                <a:sym typeface="Symbol" pitchFamily="18" charset="2"/>
              </a:rPr>
              <a:t>winding is presented in eqn.(5).              </a:t>
            </a:r>
          </a:p>
          <a:p>
            <a:pPr algn="just">
              <a:lnSpc>
                <a:spcPct val="150000"/>
              </a:lnSpc>
              <a:buFont typeface="Wingdings" pitchFamily="2" charset="2"/>
              <a:buNone/>
            </a:pPr>
            <a:endParaRPr lang="en-GB" altLang="en-US" sz="2000" dirty="0">
              <a:sym typeface="Symbol" pitchFamily="18" charset="2"/>
            </a:endParaRPr>
          </a:p>
          <a:p>
            <a:pPr marL="0" indent="0" algn="just">
              <a:lnSpc>
                <a:spcPct val="150000"/>
              </a:lnSpc>
              <a:buNone/>
            </a:pPr>
            <a:r>
              <a:rPr lang="en-GB" altLang="en-US" sz="2000" dirty="0" smtClean="0">
                <a:latin typeface="Arial" pitchFamily="34" charset="0"/>
                <a:cs typeface="Arial" pitchFamily="34" charset="0"/>
              </a:rPr>
              <a:t>                                                                                                                           eqn.(5)</a:t>
            </a:r>
          </a:p>
          <a:p>
            <a:pPr>
              <a:buFont typeface="Wingdings" pitchFamily="2" charset="2"/>
              <a:buNone/>
            </a:pPr>
            <a:r>
              <a:rPr lang="en-GB" altLang="en-US" dirty="0" smtClean="0"/>
              <a:t>                                                                                  </a:t>
            </a:r>
          </a:p>
          <a:p>
            <a:pPr marL="0" indent="0">
              <a:buNone/>
            </a:pPr>
            <a:endParaRPr lang="en-GB" altLang="en-US" sz="2000" dirty="0" smtClean="0"/>
          </a:p>
        </p:txBody>
      </p:sp>
      <p:sp>
        <p:nvSpPr>
          <p:cNvPr id="2" name="Rectangle 3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4" name="Rectangle 3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5" name="Object 4"/>
          <p:cNvGraphicFramePr>
            <a:graphicFrameLocks noChangeAspect="1"/>
          </p:cNvGraphicFramePr>
          <p:nvPr>
            <p:extLst>
              <p:ext uri="{D42A27DB-BD31-4B8C-83A1-F6EECF244321}">
                <p14:modId xmlns:p14="http://schemas.microsoft.com/office/powerpoint/2010/main" val="1359094801"/>
              </p:ext>
            </p:extLst>
          </p:nvPr>
        </p:nvGraphicFramePr>
        <p:xfrm>
          <a:off x="1265274" y="3062176"/>
          <a:ext cx="2360429" cy="2887514"/>
        </p:xfrm>
        <a:graphic>
          <a:graphicData uri="http://schemas.openxmlformats.org/presentationml/2006/ole">
            <mc:AlternateContent xmlns:mc="http://schemas.openxmlformats.org/markup-compatibility/2006">
              <mc:Choice xmlns:v="urn:schemas-microsoft-com:vml" Requires="v">
                <p:oleObj spid="_x0000_s3123" name="Equation" r:id="rId4" imgW="1143000" imgH="1397000" progId="Equation.3">
                  <p:embed/>
                </p:oleObj>
              </mc:Choice>
              <mc:Fallback>
                <p:oleObj name="Equation" r:id="rId4" imgW="1143000" imgH="1397000" progId="Equation.3">
                  <p:embed/>
                  <p:pic>
                    <p:nvPicPr>
                      <p:cNvPr id="0" name="Object 3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65274" y="3062176"/>
                        <a:ext cx="2360429" cy="2887514"/>
                      </a:xfrm>
                      <a:prstGeom prst="rect">
                        <a:avLst/>
                      </a:prstGeom>
                      <a:noFill/>
                    </p:spPr>
                  </p:pic>
                </p:oleObj>
              </mc:Fallback>
            </mc:AlternateContent>
          </a:graphicData>
        </a:graphic>
      </p:graphicFrame>
      <p:sp>
        <p:nvSpPr>
          <p:cNvPr id="6" name="Rectangle 4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Rectangle 10"/>
          <p:cNvSpPr/>
          <p:nvPr/>
        </p:nvSpPr>
        <p:spPr>
          <a:xfrm>
            <a:off x="155575" y="0"/>
            <a:ext cx="11308956" cy="784830"/>
          </a:xfrm>
          <a:prstGeom prst="rect">
            <a:avLst/>
          </a:prstGeom>
        </p:spPr>
        <p:txBody>
          <a:bodyPr wrap="square">
            <a:spAutoFit/>
          </a:bodyPr>
          <a:lstStyle/>
          <a:p>
            <a:pPr algn="ctr">
              <a:lnSpc>
                <a:spcPct val="150000"/>
              </a:lnSpc>
              <a:buFont typeface="Wingdings" pitchFamily="2" charset="2"/>
              <a:buNone/>
            </a:pPr>
            <a:r>
              <a:rPr lang="en-GB" altLang="en-US" sz="3000" b="1" dirty="0" smtClean="0">
                <a:latin typeface="Arial" pitchFamily="34" charset="0"/>
                <a:cs typeface="Arial" pitchFamily="34" charset="0"/>
              </a:rPr>
              <a:t>Mathematical Representation of AVR Control        Cont.… </a:t>
            </a:r>
            <a:endParaRPr lang="en-GB" altLang="en-US" sz="3000" b="1" dirty="0">
              <a:latin typeface="Arial" pitchFamily="34" charset="0"/>
              <a:cs typeface="Arial" pitchFamily="34" charset="0"/>
            </a:endParaRPr>
          </a:p>
        </p:txBody>
      </p:sp>
    </p:spTree>
    <p:extLst>
      <p:ext uri="{BB962C8B-B14F-4D97-AF65-F5344CB8AC3E}">
        <p14:creationId xmlns:p14="http://schemas.microsoft.com/office/powerpoint/2010/main" val="143215993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Content Placeholder 2"/>
          <p:cNvSpPr>
            <a:spLocks noGrp="1"/>
          </p:cNvSpPr>
          <p:nvPr>
            <p:ph sz="quarter" idx="1"/>
          </p:nvPr>
        </p:nvSpPr>
        <p:spPr>
          <a:xfrm>
            <a:off x="148857" y="552893"/>
            <a:ext cx="11757396" cy="6162232"/>
          </a:xfrm>
        </p:spPr>
        <p:txBody>
          <a:bodyPr/>
          <a:lstStyle/>
          <a:p>
            <a:pPr algn="just">
              <a:lnSpc>
                <a:spcPct val="150000"/>
              </a:lnSpc>
            </a:pPr>
            <a:r>
              <a:rPr lang="en-GB" altLang="en-US" sz="2000" dirty="0" smtClean="0">
                <a:latin typeface="Arial" pitchFamily="34" charset="0"/>
                <a:cs typeface="Arial" pitchFamily="34" charset="0"/>
              </a:rPr>
              <a:t>Hence, the transfer function for the generator block  based on the input-output voltage relationship is provided in eqn.6</a:t>
            </a:r>
          </a:p>
          <a:p>
            <a:pPr marL="0" indent="0" algn="just">
              <a:lnSpc>
                <a:spcPct val="150000"/>
              </a:lnSpc>
              <a:buNone/>
            </a:pPr>
            <a:endParaRPr lang="en-GB" altLang="en-US" sz="2000" dirty="0" smtClean="0"/>
          </a:p>
          <a:p>
            <a:pPr marL="0" indent="0" algn="just">
              <a:lnSpc>
                <a:spcPct val="150000"/>
              </a:lnSpc>
              <a:buNone/>
            </a:pPr>
            <a:endParaRPr lang="en-GB" altLang="en-US" sz="2000" dirty="0" smtClean="0">
              <a:latin typeface="Arial" pitchFamily="34" charset="0"/>
              <a:cs typeface="Arial" pitchFamily="34" charset="0"/>
            </a:endParaRPr>
          </a:p>
          <a:p>
            <a:pPr marL="0" indent="0" algn="just">
              <a:lnSpc>
                <a:spcPct val="150000"/>
              </a:lnSpc>
              <a:buNone/>
            </a:pPr>
            <a:r>
              <a:rPr lang="en-GB" altLang="en-US" sz="2000" dirty="0">
                <a:latin typeface="Arial" pitchFamily="34" charset="0"/>
                <a:cs typeface="Arial" pitchFamily="34" charset="0"/>
              </a:rPr>
              <a:t> </a:t>
            </a:r>
            <a:r>
              <a:rPr lang="en-GB" altLang="en-US" sz="2000" dirty="0" smtClean="0">
                <a:latin typeface="Arial" pitchFamily="34" charset="0"/>
                <a:cs typeface="Arial" pitchFamily="34" charset="0"/>
              </a:rPr>
              <a:t>                                                                                                                         eqn.(6)</a:t>
            </a:r>
          </a:p>
          <a:p>
            <a:pPr marL="0" indent="0" algn="just">
              <a:lnSpc>
                <a:spcPct val="150000"/>
              </a:lnSpc>
              <a:buNone/>
            </a:pPr>
            <a:endParaRPr lang="en-GB" altLang="en-US" sz="2000" dirty="0">
              <a:latin typeface="Arial" pitchFamily="34" charset="0"/>
              <a:cs typeface="Arial" pitchFamily="34" charset="0"/>
            </a:endParaRPr>
          </a:p>
          <a:p>
            <a:pPr marL="0" indent="0" algn="just">
              <a:lnSpc>
                <a:spcPct val="150000"/>
              </a:lnSpc>
              <a:buNone/>
            </a:pPr>
            <a:endParaRPr lang="en-GB" altLang="en-US" sz="2000" dirty="0">
              <a:latin typeface="Arial" pitchFamily="34" charset="0"/>
              <a:cs typeface="Arial" pitchFamily="34" charset="0"/>
            </a:endParaRPr>
          </a:p>
          <a:p>
            <a:pPr algn="just">
              <a:lnSpc>
                <a:spcPct val="150000"/>
              </a:lnSpc>
            </a:pPr>
            <a:r>
              <a:rPr lang="en-GB" altLang="en-US" sz="2000" dirty="0" smtClean="0">
                <a:latin typeface="Arial" pitchFamily="34" charset="0"/>
                <a:cs typeface="Arial" pitchFamily="34" charset="0"/>
              </a:rPr>
              <a:t>Where, </a:t>
            </a:r>
            <a:r>
              <a:rPr lang="en-GB" altLang="en-US" sz="2000" dirty="0" err="1" smtClean="0">
                <a:latin typeface="Arial" pitchFamily="34" charset="0"/>
                <a:cs typeface="Arial" pitchFamily="34" charset="0"/>
              </a:rPr>
              <a:t>K</a:t>
            </a:r>
            <a:r>
              <a:rPr lang="en-GB" altLang="en-US" sz="2000" baseline="-25000" dirty="0" err="1" smtClean="0">
                <a:latin typeface="Arial" pitchFamily="34" charset="0"/>
                <a:cs typeface="Arial" pitchFamily="34" charset="0"/>
              </a:rPr>
              <a:t>gf</a:t>
            </a:r>
            <a:r>
              <a:rPr lang="en-GB" altLang="en-US" sz="2000" dirty="0" smtClean="0">
                <a:latin typeface="Arial" pitchFamily="34" charset="0"/>
                <a:cs typeface="Arial" pitchFamily="34" charset="0"/>
              </a:rPr>
              <a:t> is the gain constant  equivalent to              and </a:t>
            </a:r>
            <a:r>
              <a:rPr lang="en-GB" altLang="en-US" sz="2000" dirty="0" err="1" smtClean="0">
                <a:latin typeface="Arial" pitchFamily="34" charset="0"/>
                <a:cs typeface="Arial" pitchFamily="34" charset="0"/>
              </a:rPr>
              <a:t>T</a:t>
            </a:r>
            <a:r>
              <a:rPr lang="en-GB" altLang="en-US" sz="2000" baseline="-25000" dirty="0" err="1" smtClean="0">
                <a:latin typeface="Arial" pitchFamily="34" charset="0"/>
                <a:cs typeface="Arial" pitchFamily="34" charset="0"/>
              </a:rPr>
              <a:t>gf</a:t>
            </a:r>
            <a:r>
              <a:rPr lang="en-GB" altLang="en-US" sz="2000" baseline="-25000" dirty="0" smtClean="0">
                <a:latin typeface="Arial" pitchFamily="34" charset="0"/>
                <a:cs typeface="Arial" pitchFamily="34" charset="0"/>
              </a:rPr>
              <a:t> </a:t>
            </a:r>
            <a:r>
              <a:rPr lang="en-GB" altLang="en-US" sz="2000" dirty="0" smtClean="0">
                <a:latin typeface="Arial" pitchFamily="34" charset="0"/>
                <a:cs typeface="Arial" pitchFamily="34" charset="0"/>
              </a:rPr>
              <a:t> is the settling time constant given by</a:t>
            </a:r>
          </a:p>
        </p:txBody>
      </p:sp>
      <p:sp>
        <p:nvSpPr>
          <p:cNvPr id="2" name="Rectangle 3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4" name="Rectangle 3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Rectangle 4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1739585689"/>
              </p:ext>
            </p:extLst>
          </p:nvPr>
        </p:nvGraphicFramePr>
        <p:xfrm>
          <a:off x="637950" y="1605516"/>
          <a:ext cx="4246375" cy="2998382"/>
        </p:xfrm>
        <a:graphic>
          <a:graphicData uri="http://schemas.openxmlformats.org/presentationml/2006/ole">
            <mc:AlternateContent xmlns:mc="http://schemas.openxmlformats.org/markup-compatibility/2006">
              <mc:Choice xmlns:v="urn:schemas-microsoft-com:vml" Requires="v">
                <p:oleObj spid="_x0000_s12314" name="Equation" r:id="rId4" imgW="2108200" imgH="1485900" progId="Equation.3">
                  <p:embed/>
                </p:oleObj>
              </mc:Choice>
              <mc:Fallback>
                <p:oleObj name="Equation" r:id="rId4" imgW="2108200" imgH="148590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7950" y="1605516"/>
                        <a:ext cx="4246375" cy="2998382"/>
                      </a:xfrm>
                      <a:prstGeom prst="rect">
                        <a:avLst/>
                      </a:prstGeom>
                      <a:noFill/>
                    </p:spPr>
                  </p:pic>
                </p:oleObj>
              </mc:Fallback>
            </mc:AlternateContent>
          </a:graphicData>
        </a:graphic>
      </p:graphicFrame>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 name="Object 7"/>
          <p:cNvGraphicFramePr>
            <a:graphicFrameLocks noChangeAspect="1"/>
          </p:cNvGraphicFramePr>
          <p:nvPr>
            <p:extLst>
              <p:ext uri="{D42A27DB-BD31-4B8C-83A1-F6EECF244321}">
                <p14:modId xmlns:p14="http://schemas.microsoft.com/office/powerpoint/2010/main" val="4065988646"/>
              </p:ext>
            </p:extLst>
          </p:nvPr>
        </p:nvGraphicFramePr>
        <p:xfrm>
          <a:off x="5671324" y="4397760"/>
          <a:ext cx="849352" cy="812194"/>
        </p:xfrm>
        <a:graphic>
          <a:graphicData uri="http://schemas.openxmlformats.org/presentationml/2006/ole">
            <mc:AlternateContent xmlns:mc="http://schemas.openxmlformats.org/markup-compatibility/2006">
              <mc:Choice xmlns:v="urn:schemas-microsoft-com:vml" Requires="v">
                <p:oleObj spid="_x0000_s12315" name="Equation" r:id="rId6" imgW="507780" imgH="482391" progId="Equation.3">
                  <p:embed/>
                </p:oleObj>
              </mc:Choice>
              <mc:Fallback>
                <p:oleObj name="Equation" r:id="rId6" imgW="507780" imgH="482391" progId="Equation.3">
                  <p:embed/>
                  <p:pic>
                    <p:nvPicPr>
                      <p:cNvPr id="0" name="Object 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71324" y="4397760"/>
                        <a:ext cx="849352" cy="812194"/>
                      </a:xfrm>
                      <a:prstGeom prst="rect">
                        <a:avLst/>
                      </a:prstGeom>
                      <a:noFill/>
                    </p:spPr>
                  </p:pic>
                </p:oleObj>
              </mc:Fallback>
            </mc:AlternateContent>
          </a:graphicData>
        </a:graphic>
      </p:graphicFrame>
      <p:sp>
        <p:nvSpPr>
          <p:cNvPr id="9"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0" name="Object 9"/>
          <p:cNvGraphicFramePr>
            <a:graphicFrameLocks noChangeAspect="1"/>
          </p:cNvGraphicFramePr>
          <p:nvPr>
            <p:extLst>
              <p:ext uri="{D42A27DB-BD31-4B8C-83A1-F6EECF244321}">
                <p14:modId xmlns:p14="http://schemas.microsoft.com/office/powerpoint/2010/main" val="94155004"/>
              </p:ext>
            </p:extLst>
          </p:nvPr>
        </p:nvGraphicFramePr>
        <p:xfrm>
          <a:off x="382772" y="5188688"/>
          <a:ext cx="627321" cy="1160544"/>
        </p:xfrm>
        <a:graphic>
          <a:graphicData uri="http://schemas.openxmlformats.org/presentationml/2006/ole">
            <mc:AlternateContent xmlns:mc="http://schemas.openxmlformats.org/markup-compatibility/2006">
              <mc:Choice xmlns:v="urn:schemas-microsoft-com:vml" Requires="v">
                <p:oleObj spid="_x0000_s12316" name="Equation" r:id="rId8" imgW="253890" imgH="469696" progId="Equation.3">
                  <p:embed/>
                </p:oleObj>
              </mc:Choice>
              <mc:Fallback>
                <p:oleObj name="Equation" r:id="rId8" imgW="253890" imgH="469696" progId="Equation.3">
                  <p:embed/>
                  <p:pic>
                    <p:nvPicPr>
                      <p:cNvPr id="0" name="Object 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82772" y="5188688"/>
                        <a:ext cx="627321" cy="1160544"/>
                      </a:xfrm>
                      <a:prstGeom prst="rect">
                        <a:avLst/>
                      </a:prstGeom>
                      <a:noFill/>
                    </p:spPr>
                  </p:pic>
                </p:oleObj>
              </mc:Fallback>
            </mc:AlternateContent>
          </a:graphicData>
        </a:graphic>
      </p:graphicFrame>
      <p:sp>
        <p:nvSpPr>
          <p:cNvPr id="12" name="Rectangle 11"/>
          <p:cNvSpPr/>
          <p:nvPr/>
        </p:nvSpPr>
        <p:spPr>
          <a:xfrm>
            <a:off x="155575" y="0"/>
            <a:ext cx="11308956" cy="784830"/>
          </a:xfrm>
          <a:prstGeom prst="rect">
            <a:avLst/>
          </a:prstGeom>
        </p:spPr>
        <p:txBody>
          <a:bodyPr wrap="square">
            <a:spAutoFit/>
          </a:bodyPr>
          <a:lstStyle/>
          <a:p>
            <a:pPr algn="ctr">
              <a:lnSpc>
                <a:spcPct val="150000"/>
              </a:lnSpc>
              <a:buFont typeface="Wingdings" pitchFamily="2" charset="2"/>
              <a:buNone/>
            </a:pPr>
            <a:r>
              <a:rPr lang="en-GB" altLang="en-US" sz="3000" b="1" dirty="0" smtClean="0">
                <a:latin typeface="Arial" pitchFamily="34" charset="0"/>
                <a:cs typeface="Arial" pitchFamily="34" charset="0"/>
              </a:rPr>
              <a:t>Mathematical Representation of AVR Control        Cont.… </a:t>
            </a:r>
            <a:endParaRPr lang="en-GB" altLang="en-US" sz="3000" b="1" dirty="0">
              <a:latin typeface="Arial" pitchFamily="34" charset="0"/>
              <a:cs typeface="Arial" pitchFamily="34" charset="0"/>
            </a:endParaRPr>
          </a:p>
        </p:txBody>
      </p:sp>
    </p:spTree>
    <p:extLst>
      <p:ext uri="{BB962C8B-B14F-4D97-AF65-F5344CB8AC3E}">
        <p14:creationId xmlns:p14="http://schemas.microsoft.com/office/powerpoint/2010/main" val="146354865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Content Placeholder 2"/>
          <p:cNvSpPr>
            <a:spLocks noGrp="1"/>
          </p:cNvSpPr>
          <p:nvPr>
            <p:ph sz="quarter" idx="1"/>
          </p:nvPr>
        </p:nvSpPr>
        <p:spPr>
          <a:xfrm>
            <a:off x="74428" y="712381"/>
            <a:ext cx="12117571" cy="6002744"/>
          </a:xfrm>
        </p:spPr>
        <p:txBody>
          <a:bodyPr>
            <a:normAutofit/>
          </a:bodyPr>
          <a:lstStyle/>
          <a:p>
            <a:pPr algn="just">
              <a:lnSpc>
                <a:spcPct val="200000"/>
              </a:lnSpc>
            </a:pPr>
            <a:r>
              <a:rPr lang="en-GB" altLang="en-US" sz="2000" dirty="0" smtClean="0">
                <a:latin typeface="Arial" pitchFamily="34" charset="0"/>
                <a:cs typeface="Arial" pitchFamily="34" charset="0"/>
              </a:rPr>
              <a:t>Finally, the voltage regulator loop is developed based on the above equations, eqn.1 to  eqn.6 relationship and presented in Fig.8</a:t>
            </a:r>
          </a:p>
          <a:p>
            <a:pPr algn="just">
              <a:lnSpc>
                <a:spcPct val="200000"/>
              </a:lnSpc>
            </a:pPr>
            <a:endParaRPr lang="en-GB" altLang="en-US" sz="2000" dirty="0">
              <a:latin typeface="Arial" pitchFamily="34" charset="0"/>
              <a:cs typeface="Arial" pitchFamily="34" charset="0"/>
            </a:endParaRPr>
          </a:p>
          <a:p>
            <a:pPr algn="just">
              <a:lnSpc>
                <a:spcPct val="200000"/>
              </a:lnSpc>
            </a:pPr>
            <a:endParaRPr lang="en-GB" altLang="en-US" sz="2000" dirty="0" smtClean="0">
              <a:latin typeface="Arial" pitchFamily="34" charset="0"/>
              <a:cs typeface="Arial" pitchFamily="34" charset="0"/>
            </a:endParaRPr>
          </a:p>
          <a:p>
            <a:pPr algn="just">
              <a:lnSpc>
                <a:spcPct val="200000"/>
              </a:lnSpc>
            </a:pPr>
            <a:endParaRPr lang="en-GB" altLang="en-US" sz="2000" dirty="0">
              <a:latin typeface="Arial" pitchFamily="34" charset="0"/>
              <a:cs typeface="Arial" pitchFamily="34" charset="0"/>
            </a:endParaRPr>
          </a:p>
          <a:p>
            <a:pPr marL="0" indent="0" algn="ctr">
              <a:lnSpc>
                <a:spcPct val="200000"/>
              </a:lnSpc>
              <a:buNone/>
            </a:pPr>
            <a:endParaRPr lang="en-GB" altLang="en-US" sz="2000" dirty="0">
              <a:latin typeface="Arial" pitchFamily="34" charset="0"/>
              <a:cs typeface="Arial" pitchFamily="34" charset="0"/>
            </a:endParaRPr>
          </a:p>
          <a:p>
            <a:pPr marL="0" indent="0" algn="ctr">
              <a:lnSpc>
                <a:spcPct val="200000"/>
              </a:lnSpc>
              <a:buNone/>
            </a:pPr>
            <a:r>
              <a:rPr lang="en-GB" altLang="en-US" sz="2000" dirty="0" smtClean="0">
                <a:latin typeface="Arial" pitchFamily="34" charset="0"/>
                <a:cs typeface="Arial" pitchFamily="34" charset="0"/>
              </a:rPr>
              <a:t>Figure 8. The AVR closed loop control block diagram.</a:t>
            </a:r>
          </a:p>
          <a:p>
            <a:pPr marL="0" indent="0" algn="ctr">
              <a:lnSpc>
                <a:spcPct val="200000"/>
              </a:lnSpc>
              <a:buNone/>
            </a:pPr>
            <a:r>
              <a:rPr lang="en-GB" altLang="en-US" sz="1100" dirty="0" smtClean="0">
                <a:latin typeface="Arial" pitchFamily="34" charset="0"/>
                <a:cs typeface="Arial" pitchFamily="34" charset="0"/>
                <a:hlinkClick r:id="rId3"/>
              </a:rPr>
              <a:t>Url:https</a:t>
            </a:r>
            <a:r>
              <a:rPr lang="en-GB" altLang="en-US" sz="1100" dirty="0">
                <a:latin typeface="Arial" pitchFamily="34" charset="0"/>
                <a:cs typeface="Arial" pitchFamily="34" charset="0"/>
                <a:hlinkClick r:id="rId3"/>
              </a:rPr>
              <a:t>://</a:t>
            </a:r>
            <a:r>
              <a:rPr lang="en-GB" altLang="en-US" sz="1100" dirty="0" smtClean="0">
                <a:latin typeface="Arial" pitchFamily="34" charset="0"/>
                <a:cs typeface="Arial" pitchFamily="34" charset="0"/>
                <a:hlinkClick r:id="rId3"/>
              </a:rPr>
              <a:t>www.researchgate.net/publication/337023929/figure/fig1/AS:960027519094795@1605899805553/Block-diagram-of-an-AVR-system.png</a:t>
            </a:r>
            <a:endParaRPr lang="en-GB" altLang="en-US" sz="1100" dirty="0" smtClean="0">
              <a:latin typeface="Arial" pitchFamily="34" charset="0"/>
              <a:cs typeface="Arial" pitchFamily="34" charset="0"/>
            </a:endParaRPr>
          </a:p>
          <a:p>
            <a:pPr marL="0" indent="0" algn="ctr">
              <a:lnSpc>
                <a:spcPct val="200000"/>
              </a:lnSpc>
              <a:buNone/>
            </a:pPr>
            <a:r>
              <a:rPr lang="en-GB" altLang="en-US" sz="1100" dirty="0" smtClean="0">
                <a:latin typeface="Arial" pitchFamily="34" charset="0"/>
                <a:cs typeface="Arial" pitchFamily="34" charset="0"/>
              </a:rPr>
              <a:t> </a:t>
            </a:r>
          </a:p>
          <a:p>
            <a:pPr marL="0" indent="0" algn="ctr">
              <a:lnSpc>
                <a:spcPct val="200000"/>
              </a:lnSpc>
              <a:buNone/>
            </a:pPr>
            <a:endParaRPr lang="en-GB" altLang="en-US" sz="1100" dirty="0" smtClean="0">
              <a:latin typeface="Arial" pitchFamily="34" charset="0"/>
              <a:cs typeface="Arial" pitchFamily="34" charset="0"/>
            </a:endParaRPr>
          </a:p>
          <a:p>
            <a:pPr>
              <a:buFont typeface="Wingdings" pitchFamily="2" charset="2"/>
              <a:buNone/>
            </a:pPr>
            <a:endParaRPr lang="en-GB" altLang="en-US" dirty="0" smtClean="0"/>
          </a:p>
          <a:p>
            <a:pPr>
              <a:buFont typeface="Wingdings" pitchFamily="2" charset="2"/>
              <a:buNone/>
            </a:pPr>
            <a:endParaRPr lang="en-GB" altLang="en-US" dirty="0" smtClean="0"/>
          </a:p>
          <a:p>
            <a:pPr marL="0" indent="0">
              <a:buNone/>
            </a:pPr>
            <a:endParaRPr lang="en-GB" altLang="en-US" sz="2000" dirty="0" smtClean="0"/>
          </a:p>
        </p:txBody>
      </p:sp>
      <p:sp>
        <p:nvSpPr>
          <p:cNvPr id="4" name="Rectangle 3"/>
          <p:cNvSpPr/>
          <p:nvPr/>
        </p:nvSpPr>
        <p:spPr>
          <a:xfrm>
            <a:off x="155575" y="0"/>
            <a:ext cx="11308956" cy="784830"/>
          </a:xfrm>
          <a:prstGeom prst="rect">
            <a:avLst/>
          </a:prstGeom>
        </p:spPr>
        <p:txBody>
          <a:bodyPr wrap="square">
            <a:spAutoFit/>
          </a:bodyPr>
          <a:lstStyle/>
          <a:p>
            <a:pPr algn="ctr">
              <a:lnSpc>
                <a:spcPct val="150000"/>
              </a:lnSpc>
              <a:buFont typeface="Wingdings" pitchFamily="2" charset="2"/>
              <a:buNone/>
            </a:pPr>
            <a:r>
              <a:rPr lang="en-GB" altLang="en-US" sz="3000" b="1" dirty="0" smtClean="0">
                <a:latin typeface="Arial" pitchFamily="34" charset="0"/>
                <a:cs typeface="Arial" pitchFamily="34" charset="0"/>
              </a:rPr>
              <a:t>Mathematical Representation of AVR Control        Cont.… </a:t>
            </a:r>
            <a:endParaRPr lang="en-GB" altLang="en-US" sz="3000" b="1" dirty="0">
              <a:latin typeface="Arial" pitchFamily="34" charset="0"/>
              <a:cs typeface="Arial" pitchFamily="34" charset="0"/>
            </a:endParaRPr>
          </a:p>
        </p:txBody>
      </p:sp>
      <p:pic>
        <p:nvPicPr>
          <p:cNvPr id="14338" name="Picture 2" descr="https://www.researchgate.net/publication/337023929/figure/fig1/AS:960027519094795@1605899805553/Block-diagram-of-an-AVR-system.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03506" y="2174247"/>
            <a:ext cx="8213094" cy="31016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986525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Content Placeholder 2"/>
          <p:cNvSpPr>
            <a:spLocks noGrp="1"/>
          </p:cNvSpPr>
          <p:nvPr>
            <p:ph sz="quarter" idx="1"/>
          </p:nvPr>
        </p:nvSpPr>
        <p:spPr>
          <a:xfrm>
            <a:off x="190501" y="214313"/>
            <a:ext cx="11715751" cy="6500812"/>
          </a:xfrm>
        </p:spPr>
        <p:txBody>
          <a:bodyPr/>
          <a:lstStyle/>
          <a:p>
            <a:pPr algn="just">
              <a:lnSpc>
                <a:spcPct val="150000"/>
              </a:lnSpc>
              <a:buFont typeface="Wingdings" pitchFamily="2" charset="2"/>
              <a:buNone/>
            </a:pPr>
            <a:r>
              <a:rPr lang="en-GB" altLang="en-US" sz="1600" dirty="0" smtClean="0">
                <a:sym typeface="Symbol" pitchFamily="18" charset="2"/>
              </a:rPr>
              <a:t>    </a:t>
            </a:r>
            <a:endParaRPr lang="en-GB" altLang="en-US" sz="2000" dirty="0" smtClean="0"/>
          </a:p>
          <a:p>
            <a:pPr algn="just">
              <a:lnSpc>
                <a:spcPct val="150000"/>
              </a:lnSpc>
            </a:pPr>
            <a:r>
              <a:rPr lang="en-GB" altLang="en-US" sz="2000" dirty="0" smtClean="0">
                <a:latin typeface="Arial" pitchFamily="34" charset="0"/>
                <a:cs typeface="Arial" pitchFamily="34" charset="0"/>
              </a:rPr>
              <a:t>The equivalent transfer function blocks  of the AVR loop can be grouped into a single block and presented in Fig.9.</a:t>
            </a:r>
          </a:p>
          <a:p>
            <a:pPr algn="just">
              <a:lnSpc>
                <a:spcPct val="150000"/>
              </a:lnSpc>
            </a:pPr>
            <a:endParaRPr lang="en-GB" altLang="en-US" sz="2000" dirty="0">
              <a:latin typeface="Arial" pitchFamily="34" charset="0"/>
              <a:cs typeface="Arial" pitchFamily="34" charset="0"/>
            </a:endParaRPr>
          </a:p>
          <a:p>
            <a:pPr marL="0" indent="0" algn="just">
              <a:lnSpc>
                <a:spcPct val="150000"/>
              </a:lnSpc>
              <a:buNone/>
            </a:pPr>
            <a:endParaRPr lang="en-GB" altLang="en-US" sz="2000" dirty="0" smtClean="0">
              <a:latin typeface="Arial" pitchFamily="34" charset="0"/>
              <a:cs typeface="Arial" pitchFamily="34" charset="0"/>
            </a:endParaRPr>
          </a:p>
          <a:p>
            <a:pPr marL="0" indent="0" algn="just">
              <a:lnSpc>
                <a:spcPct val="150000"/>
              </a:lnSpc>
              <a:buNone/>
            </a:pPr>
            <a:endParaRPr lang="en-GB" altLang="en-US" sz="2000" dirty="0">
              <a:latin typeface="Arial" pitchFamily="34" charset="0"/>
              <a:cs typeface="Arial" pitchFamily="34" charset="0"/>
            </a:endParaRPr>
          </a:p>
          <a:p>
            <a:pPr marL="0" indent="0" algn="ctr">
              <a:lnSpc>
                <a:spcPct val="150000"/>
              </a:lnSpc>
              <a:buNone/>
            </a:pPr>
            <a:r>
              <a:rPr lang="en-GB" altLang="en-US" sz="2000" dirty="0" smtClean="0">
                <a:latin typeface="Arial" pitchFamily="34" charset="0"/>
                <a:cs typeface="Arial" pitchFamily="34" charset="0"/>
              </a:rPr>
              <a:t>Figure 9. AVR Control Transfer function loop</a:t>
            </a:r>
            <a:r>
              <a:rPr lang="en-GB" altLang="en-US" sz="2000" dirty="0">
                <a:latin typeface="Arial" pitchFamily="34" charset="0"/>
                <a:cs typeface="Arial" pitchFamily="34" charset="0"/>
              </a:rPr>
              <a:t>. </a:t>
            </a:r>
            <a:endParaRPr lang="en-GB" altLang="en-US" sz="2000" dirty="0" smtClean="0">
              <a:latin typeface="Arial" pitchFamily="34" charset="0"/>
              <a:cs typeface="Arial" pitchFamily="34" charset="0"/>
            </a:endParaRPr>
          </a:p>
          <a:p>
            <a:pPr marL="0" indent="0" algn="just">
              <a:lnSpc>
                <a:spcPct val="150000"/>
              </a:lnSpc>
              <a:buNone/>
            </a:pPr>
            <a:r>
              <a:rPr lang="en-GB" altLang="en-US" sz="1600" dirty="0" smtClean="0">
                <a:latin typeface="Arial" pitchFamily="34" charset="0"/>
                <a:cs typeface="Arial" pitchFamily="34" charset="0"/>
              </a:rPr>
              <a:t>Url: </a:t>
            </a:r>
            <a:r>
              <a:rPr lang="en-GB" altLang="en-US" sz="1600" dirty="0" smtClean="0">
                <a:latin typeface="Arial" pitchFamily="34" charset="0"/>
                <a:cs typeface="Arial" pitchFamily="34" charset="0"/>
                <a:hlinkClick r:id="rId4"/>
              </a:rPr>
              <a:t>https</a:t>
            </a:r>
            <a:r>
              <a:rPr lang="en-GB" altLang="en-US" sz="1600" dirty="0">
                <a:latin typeface="Arial" pitchFamily="34" charset="0"/>
                <a:cs typeface="Arial" pitchFamily="34" charset="0"/>
                <a:hlinkClick r:id="rId4"/>
              </a:rPr>
              <a:t>://</a:t>
            </a:r>
            <a:r>
              <a:rPr lang="en-GB" altLang="en-US" sz="1600" dirty="0" smtClean="0">
                <a:latin typeface="Arial" pitchFamily="34" charset="0"/>
                <a:cs typeface="Arial" pitchFamily="34" charset="0"/>
                <a:hlinkClick r:id="rId4"/>
              </a:rPr>
              <a:t>image.slidesharecdn.com/unit-3-ppt2-230816075010-873ab49b/85/UNIT-3-PPT-2-pptx-28-320.jpg</a:t>
            </a:r>
            <a:r>
              <a:rPr lang="en-GB" altLang="en-US" sz="1600" dirty="0" smtClean="0">
                <a:latin typeface="Arial" pitchFamily="34" charset="0"/>
                <a:cs typeface="Arial" pitchFamily="34" charset="0"/>
              </a:rPr>
              <a:t>.</a:t>
            </a:r>
          </a:p>
          <a:p>
            <a:pPr marL="0" indent="0" algn="just">
              <a:lnSpc>
                <a:spcPct val="150000"/>
              </a:lnSpc>
              <a:buNone/>
            </a:pPr>
            <a:endParaRPr lang="en-GB" altLang="en-US" sz="1600" dirty="0">
              <a:latin typeface="Arial" pitchFamily="34" charset="0"/>
              <a:cs typeface="Arial" pitchFamily="34" charset="0"/>
            </a:endParaRPr>
          </a:p>
          <a:p>
            <a:pPr marL="0" indent="0" algn="just">
              <a:lnSpc>
                <a:spcPct val="150000"/>
              </a:lnSpc>
              <a:buNone/>
            </a:pPr>
            <a:r>
              <a:rPr lang="en-GB" altLang="en-US" sz="2000" dirty="0" smtClean="0">
                <a:latin typeface="Arial" pitchFamily="34" charset="0"/>
                <a:cs typeface="Arial" pitchFamily="34" charset="0"/>
              </a:rPr>
              <a:t>                                                                                                                                                eqn.(7)</a:t>
            </a:r>
          </a:p>
          <a:p>
            <a:pPr algn="just">
              <a:lnSpc>
                <a:spcPct val="150000"/>
              </a:lnSpc>
            </a:pPr>
            <a:endParaRPr lang="en-GB" altLang="en-US" sz="2000" dirty="0" smtClean="0">
              <a:latin typeface="Arial" pitchFamily="34" charset="0"/>
              <a:cs typeface="Arial" pitchFamily="34" charset="0"/>
            </a:endParaRPr>
          </a:p>
        </p:txBody>
      </p:sp>
      <p:sp>
        <p:nvSpPr>
          <p:cNvPr id="5" name="Rectangle 4"/>
          <p:cNvSpPr/>
          <p:nvPr/>
        </p:nvSpPr>
        <p:spPr>
          <a:xfrm>
            <a:off x="155575" y="0"/>
            <a:ext cx="11308956" cy="784830"/>
          </a:xfrm>
          <a:prstGeom prst="rect">
            <a:avLst/>
          </a:prstGeom>
        </p:spPr>
        <p:txBody>
          <a:bodyPr wrap="square">
            <a:spAutoFit/>
          </a:bodyPr>
          <a:lstStyle/>
          <a:p>
            <a:pPr algn="ctr">
              <a:lnSpc>
                <a:spcPct val="150000"/>
              </a:lnSpc>
              <a:buFont typeface="Wingdings" pitchFamily="2" charset="2"/>
              <a:buNone/>
            </a:pPr>
            <a:r>
              <a:rPr lang="en-GB" altLang="en-US" sz="3000" b="1" dirty="0" smtClean="0">
                <a:latin typeface="Arial" pitchFamily="34" charset="0"/>
                <a:cs typeface="Arial" pitchFamily="34" charset="0"/>
              </a:rPr>
              <a:t>Mathematical Representation of AVR Control        Cont.… </a:t>
            </a:r>
            <a:endParaRPr lang="en-GB" altLang="en-US" sz="3000" b="1" dirty="0">
              <a:latin typeface="Arial" pitchFamily="34" charset="0"/>
              <a:cs typeface="Arial" pitchFamily="34" charset="0"/>
            </a:endParaRPr>
          </a:p>
        </p:txBody>
      </p:sp>
      <p:pic>
        <p:nvPicPr>
          <p:cNvPr id="7194" name="Picture 26" descr="https://image.slidesharecdn.com/unit-3-ppt2-230816075010-873ab49b/85/UNIT-3-PPT-2-pptx-28-320.jpg"/>
          <p:cNvPicPr>
            <a:picLocks noChangeAspect="1" noChangeArrowheads="1"/>
          </p:cNvPicPr>
          <p:nvPr/>
        </p:nvPicPr>
        <p:blipFill rotWithShape="1">
          <a:blip r:embed="rId5">
            <a:extLst>
              <a:ext uri="{28A0092B-C50C-407E-A947-70E740481C1C}">
                <a14:useLocalDpi xmlns:a14="http://schemas.microsoft.com/office/drawing/2010/main" val="0"/>
              </a:ext>
            </a:extLst>
          </a:blip>
          <a:srcRect l="9666" b="33693"/>
          <a:stretch/>
        </p:blipFill>
        <p:spPr bwMode="auto">
          <a:xfrm>
            <a:off x="3935370" y="1446028"/>
            <a:ext cx="3423341" cy="192449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3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3" name="Object 2"/>
          <p:cNvGraphicFramePr>
            <a:graphicFrameLocks noChangeAspect="1"/>
          </p:cNvGraphicFramePr>
          <p:nvPr>
            <p:extLst>
              <p:ext uri="{D42A27DB-BD31-4B8C-83A1-F6EECF244321}">
                <p14:modId xmlns:p14="http://schemas.microsoft.com/office/powerpoint/2010/main" val="2336687274"/>
              </p:ext>
            </p:extLst>
          </p:nvPr>
        </p:nvGraphicFramePr>
        <p:xfrm>
          <a:off x="1382232" y="4997302"/>
          <a:ext cx="5571127" cy="1222744"/>
        </p:xfrm>
        <a:graphic>
          <a:graphicData uri="http://schemas.openxmlformats.org/presentationml/2006/ole">
            <mc:AlternateContent xmlns:mc="http://schemas.openxmlformats.org/markup-compatibility/2006">
              <mc:Choice xmlns:v="urn:schemas-microsoft-com:vml" Requires="v">
                <p:oleObj spid="_x0000_s7204" name="Equation" r:id="rId6" imgW="2311400" imgH="508000" progId="Equation.3">
                  <p:embed/>
                </p:oleObj>
              </mc:Choice>
              <mc:Fallback>
                <p:oleObj name="Equation" r:id="rId6" imgW="2311400" imgH="508000" progId="Equation.3">
                  <p:embed/>
                  <p:pic>
                    <p:nvPicPr>
                      <p:cNvPr id="0" name="Object 3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82232" y="4997302"/>
                        <a:ext cx="5571127" cy="1222744"/>
                      </a:xfrm>
                      <a:prstGeom prst="rect">
                        <a:avLst/>
                      </a:prstGeom>
                      <a:noFill/>
                    </p:spPr>
                  </p:pic>
                </p:oleObj>
              </mc:Fallback>
            </mc:AlternateContent>
          </a:graphicData>
        </a:graphic>
      </p:graphicFrame>
    </p:spTree>
    <p:extLst>
      <p:ext uri="{BB962C8B-B14F-4D97-AF65-F5344CB8AC3E}">
        <p14:creationId xmlns:p14="http://schemas.microsoft.com/office/powerpoint/2010/main" val="219986525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8856" y="1382233"/>
            <a:ext cx="11780874" cy="5156790"/>
          </a:xfrm>
        </p:spPr>
        <p:txBody>
          <a:bodyPr>
            <a:normAutofit/>
          </a:bodyPr>
          <a:lstStyle/>
          <a:p>
            <a:pPr>
              <a:lnSpc>
                <a:spcPct val="150000"/>
              </a:lnSpc>
            </a:pPr>
            <a:r>
              <a:rPr lang="en-US" sz="2000" dirty="0" smtClean="0">
                <a:latin typeface="Arial" pitchFamily="34" charset="0"/>
                <a:cs typeface="Arial" pitchFamily="34" charset="0"/>
              </a:rPr>
              <a:t>From eqn.7, the input-output relation can be given by:</a:t>
            </a:r>
          </a:p>
          <a:p>
            <a:pPr>
              <a:lnSpc>
                <a:spcPct val="150000"/>
              </a:lnSpc>
            </a:pPr>
            <a:endParaRPr lang="en-US" sz="2000" dirty="0">
              <a:latin typeface="Arial" pitchFamily="34" charset="0"/>
              <a:cs typeface="Arial" pitchFamily="34" charset="0"/>
            </a:endParaRPr>
          </a:p>
          <a:p>
            <a:pPr>
              <a:lnSpc>
                <a:spcPct val="150000"/>
              </a:lnSpc>
            </a:pPr>
            <a:endParaRPr lang="en-US" sz="2000" dirty="0" smtClean="0">
              <a:latin typeface="Arial" pitchFamily="34" charset="0"/>
              <a:cs typeface="Arial" pitchFamily="34" charset="0"/>
            </a:endParaRPr>
          </a:p>
          <a:p>
            <a:pPr marL="0" indent="0">
              <a:lnSpc>
                <a:spcPct val="15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eqn.(8)</a:t>
            </a:r>
          </a:p>
          <a:p>
            <a:pPr marL="0" indent="0">
              <a:lnSpc>
                <a:spcPct val="150000"/>
              </a:lnSpc>
              <a:buNone/>
            </a:pPr>
            <a:endParaRPr lang="en-US" sz="2000" dirty="0">
              <a:latin typeface="Arial" pitchFamily="34" charset="0"/>
              <a:cs typeface="Arial" pitchFamily="34" charset="0"/>
            </a:endParaRPr>
          </a:p>
          <a:p>
            <a:pPr>
              <a:lnSpc>
                <a:spcPct val="150000"/>
              </a:lnSpc>
            </a:pPr>
            <a:r>
              <a:rPr lang="en-US" sz="2000" dirty="0" smtClean="0">
                <a:latin typeface="Arial" pitchFamily="34" charset="0"/>
                <a:cs typeface="Arial" pitchFamily="34" charset="0"/>
              </a:rPr>
              <a:t>It is observed that we can change or control the output voltage by changing the reference input </a:t>
            </a:r>
            <a:r>
              <a:rPr lang="en-US" sz="2000" dirty="0">
                <a:latin typeface="Arial" pitchFamily="34" charset="0"/>
                <a:cs typeface="Arial" pitchFamily="34" charset="0"/>
              </a:rPr>
              <a:t>v</a:t>
            </a:r>
            <a:r>
              <a:rPr lang="en-US" sz="2000" dirty="0" smtClean="0">
                <a:latin typeface="Arial" pitchFamily="34" charset="0"/>
                <a:cs typeface="Arial" pitchFamily="34" charset="0"/>
              </a:rPr>
              <a:t>oltage while changing or controlling the excitation systems and other necessary parameters. </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30</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364684654"/>
              </p:ext>
            </p:extLst>
          </p:nvPr>
        </p:nvGraphicFramePr>
        <p:xfrm>
          <a:off x="988827" y="2222204"/>
          <a:ext cx="4756547" cy="1881963"/>
        </p:xfrm>
        <a:graphic>
          <a:graphicData uri="http://schemas.openxmlformats.org/presentationml/2006/ole">
            <mc:AlternateContent xmlns:mc="http://schemas.openxmlformats.org/markup-compatibility/2006">
              <mc:Choice xmlns:v="urn:schemas-microsoft-com:vml" Requires="v">
                <p:oleObj spid="_x0000_s15370" name="Equation" r:id="rId3" imgW="2628900" imgH="1041400" progId="Equation.3">
                  <p:embed/>
                </p:oleObj>
              </mc:Choice>
              <mc:Fallback>
                <p:oleObj name="Equation" r:id="rId3" imgW="2628900" imgH="10414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8827" y="2222204"/>
                        <a:ext cx="4756547" cy="1881963"/>
                      </a:xfrm>
                      <a:prstGeom prst="rect">
                        <a:avLst/>
                      </a:prstGeom>
                      <a:noFill/>
                    </p:spPr>
                  </p:pic>
                </p:oleObj>
              </mc:Fallback>
            </mc:AlternateContent>
          </a:graphicData>
        </a:graphic>
      </p:graphicFrame>
      <p:sp>
        <p:nvSpPr>
          <p:cNvPr id="8" name="Rectangle 7"/>
          <p:cNvSpPr/>
          <p:nvPr/>
        </p:nvSpPr>
        <p:spPr>
          <a:xfrm>
            <a:off x="155575" y="0"/>
            <a:ext cx="11308956" cy="784830"/>
          </a:xfrm>
          <a:prstGeom prst="rect">
            <a:avLst/>
          </a:prstGeom>
        </p:spPr>
        <p:txBody>
          <a:bodyPr wrap="square">
            <a:spAutoFit/>
          </a:bodyPr>
          <a:lstStyle/>
          <a:p>
            <a:pPr algn="ctr">
              <a:lnSpc>
                <a:spcPct val="150000"/>
              </a:lnSpc>
              <a:buFont typeface="Wingdings" pitchFamily="2" charset="2"/>
              <a:buNone/>
            </a:pPr>
            <a:r>
              <a:rPr lang="en-GB" altLang="en-US" sz="3000" b="1" dirty="0" smtClean="0">
                <a:latin typeface="Arial" pitchFamily="34" charset="0"/>
                <a:cs typeface="Arial" pitchFamily="34" charset="0"/>
              </a:rPr>
              <a:t>Mathematical Representation of AVR Control        Cont.… </a:t>
            </a:r>
            <a:endParaRPr lang="en-GB" altLang="en-US" sz="3000" b="1" dirty="0">
              <a:latin typeface="Arial" pitchFamily="34" charset="0"/>
              <a:cs typeface="Arial" pitchFamily="34" charset="0"/>
            </a:endParaRPr>
          </a:p>
        </p:txBody>
      </p:sp>
    </p:spTree>
    <p:extLst>
      <p:ext uri="{BB962C8B-B14F-4D97-AF65-F5344CB8AC3E}">
        <p14:creationId xmlns:p14="http://schemas.microsoft.com/office/powerpoint/2010/main" val="338532801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31</a:t>
            </a:fld>
            <a:endParaRPr lang="en-US"/>
          </a:p>
        </p:txBody>
      </p:sp>
      <p:pic>
        <p:nvPicPr>
          <p:cNvPr id="16388" name="Picture 4" descr="https://ars.els-cdn.com/content/image/1-s2.0-S2772671123002206-gr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82627" y="2140651"/>
            <a:ext cx="9443310" cy="317562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155575" y="0"/>
            <a:ext cx="11308956" cy="784830"/>
          </a:xfrm>
          <a:prstGeom prst="rect">
            <a:avLst/>
          </a:prstGeom>
        </p:spPr>
        <p:txBody>
          <a:bodyPr wrap="square">
            <a:spAutoFit/>
          </a:bodyPr>
          <a:lstStyle/>
          <a:p>
            <a:pPr algn="ctr">
              <a:lnSpc>
                <a:spcPct val="150000"/>
              </a:lnSpc>
              <a:buFont typeface="Wingdings" pitchFamily="2" charset="2"/>
              <a:buNone/>
            </a:pPr>
            <a:r>
              <a:rPr lang="en-GB" altLang="en-US" sz="3000" b="1" dirty="0" smtClean="0">
                <a:latin typeface="Arial" pitchFamily="34" charset="0"/>
                <a:cs typeface="Arial" pitchFamily="34" charset="0"/>
              </a:rPr>
              <a:t>Mathematical Representation of AVR Control        Cont.… </a:t>
            </a:r>
            <a:endParaRPr lang="en-GB" altLang="en-US" sz="3000" b="1" dirty="0">
              <a:latin typeface="Arial" pitchFamily="34" charset="0"/>
              <a:cs typeface="Arial" pitchFamily="34" charset="0"/>
            </a:endParaRPr>
          </a:p>
        </p:txBody>
      </p:sp>
      <p:sp>
        <p:nvSpPr>
          <p:cNvPr id="4" name="TextBox 3"/>
          <p:cNvSpPr txBox="1"/>
          <p:nvPr/>
        </p:nvSpPr>
        <p:spPr>
          <a:xfrm>
            <a:off x="1095153" y="1286540"/>
            <a:ext cx="10995318" cy="400110"/>
          </a:xfrm>
          <a:prstGeom prst="rect">
            <a:avLst/>
          </a:prstGeom>
          <a:noFill/>
        </p:spPr>
        <p:txBody>
          <a:bodyPr wrap="none" rtlCol="0">
            <a:spAutoFit/>
          </a:bodyPr>
          <a:lstStyle/>
          <a:p>
            <a:pPr marL="342900" indent="-342900">
              <a:buFont typeface="Arial" pitchFamily="34" charset="0"/>
              <a:buChar char="•"/>
            </a:pPr>
            <a:r>
              <a:rPr lang="en-US" sz="2000" dirty="0" smtClean="0">
                <a:latin typeface="Arial" pitchFamily="34" charset="0"/>
                <a:cs typeface="Arial" pitchFamily="34" charset="0"/>
              </a:rPr>
              <a:t>The error can be further reduced using PID controller with tunings  as presented in Fig.10[3]. </a:t>
            </a:r>
            <a:endParaRPr lang="en-US" sz="2000" dirty="0">
              <a:latin typeface="Arial" pitchFamily="34" charset="0"/>
              <a:cs typeface="Arial" pitchFamily="34" charset="0"/>
            </a:endParaRPr>
          </a:p>
        </p:txBody>
      </p:sp>
      <p:sp>
        <p:nvSpPr>
          <p:cNvPr id="8" name="TextBox 7"/>
          <p:cNvSpPr txBox="1"/>
          <p:nvPr/>
        </p:nvSpPr>
        <p:spPr>
          <a:xfrm>
            <a:off x="860314" y="5468680"/>
            <a:ext cx="9150454" cy="1015663"/>
          </a:xfrm>
          <a:prstGeom prst="rect">
            <a:avLst/>
          </a:prstGeom>
          <a:noFill/>
        </p:spPr>
        <p:txBody>
          <a:bodyPr wrap="none" rtlCol="0">
            <a:spAutoFit/>
          </a:bodyPr>
          <a:lstStyle/>
          <a:p>
            <a:pPr algn="ctr"/>
            <a:r>
              <a:rPr lang="en-US" sz="2000" dirty="0" smtClean="0">
                <a:latin typeface="Arial" pitchFamily="34" charset="0"/>
                <a:cs typeface="Arial" pitchFamily="34" charset="0"/>
              </a:rPr>
              <a:t>Figure 10. The AVR control with PID control system.</a:t>
            </a:r>
          </a:p>
          <a:p>
            <a:pPr algn="ctr"/>
            <a:r>
              <a:rPr lang="en-US" sz="2000" dirty="0">
                <a:latin typeface="Arial" pitchFamily="34" charset="0"/>
                <a:cs typeface="Arial" pitchFamily="34" charset="0"/>
              </a:rPr>
              <a:t> </a:t>
            </a:r>
            <a:r>
              <a:rPr lang="en-US" sz="2000" dirty="0" smtClean="0">
                <a:latin typeface="Arial" pitchFamily="34" charset="0"/>
                <a:cs typeface="Arial" pitchFamily="34" charset="0"/>
              </a:rPr>
              <a:t>Url: </a:t>
            </a:r>
            <a:r>
              <a:rPr lang="en-US" sz="2000" dirty="0" smtClean="0">
                <a:latin typeface="Arial" pitchFamily="34" charset="0"/>
                <a:cs typeface="Arial" pitchFamily="34" charset="0"/>
                <a:hlinkClick r:id="rId3"/>
              </a:rPr>
              <a:t>https</a:t>
            </a:r>
            <a:r>
              <a:rPr lang="en-US" sz="2000" dirty="0">
                <a:latin typeface="Arial" pitchFamily="34" charset="0"/>
                <a:cs typeface="Arial" pitchFamily="34" charset="0"/>
                <a:hlinkClick r:id="rId3"/>
              </a:rPr>
              <a:t>://</a:t>
            </a:r>
            <a:r>
              <a:rPr lang="en-US" sz="2000" dirty="0" smtClean="0">
                <a:latin typeface="Arial" pitchFamily="34" charset="0"/>
                <a:cs typeface="Arial" pitchFamily="34" charset="0"/>
                <a:hlinkClick r:id="rId3"/>
              </a:rPr>
              <a:t>ars.els-cdn.com/content/image/1-s2.0-S2772671123002206-gr4.jpg</a:t>
            </a:r>
            <a:endParaRPr lang="en-US" sz="2000" dirty="0" smtClean="0">
              <a:latin typeface="Arial" pitchFamily="34" charset="0"/>
              <a:cs typeface="Arial" pitchFamily="34" charset="0"/>
            </a:endParaRPr>
          </a:p>
          <a:p>
            <a:pPr algn="ctr"/>
            <a:endParaRPr lang="en-US" sz="2000" dirty="0">
              <a:latin typeface="Arial" pitchFamily="34" charset="0"/>
              <a:cs typeface="Arial" pitchFamily="34" charset="0"/>
            </a:endParaRPr>
          </a:p>
        </p:txBody>
      </p:sp>
    </p:spTree>
    <p:extLst>
      <p:ext uri="{BB962C8B-B14F-4D97-AF65-F5344CB8AC3E}">
        <p14:creationId xmlns:p14="http://schemas.microsoft.com/office/powerpoint/2010/main" val="84911445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bwMode="auto">
          <a:xfrm>
            <a:off x="609600" y="274639"/>
            <a:ext cx="9956800" cy="511175"/>
          </a:xfrm>
        </p:spPr>
        <p:txBody>
          <a:bodyPr wrap="square" lIns="91440" tIns="45720" rIns="91440" bIns="45720" numCol="1" anchorCtr="0" compatLnSpc="1">
            <a:prstTxWarp prst="textNoShape">
              <a:avLst/>
            </a:prstTxWarp>
            <a:normAutofit/>
          </a:bodyPr>
          <a:lstStyle/>
          <a:p>
            <a:pPr algn="ctr"/>
            <a:r>
              <a:rPr lang="en-GB" altLang="en-US" sz="3000" b="1" dirty="0" smtClean="0">
                <a:latin typeface="Arial" pitchFamily="34" charset="0"/>
                <a:cs typeface="Arial" pitchFamily="34" charset="0"/>
              </a:rPr>
              <a:t>4. Voltage controller at Transmission and Load side </a:t>
            </a:r>
            <a:endParaRPr lang="en-GB" altLang="en-US" sz="3000" cap="none" dirty="0" smtClean="0">
              <a:latin typeface="Arial" pitchFamily="34" charset="0"/>
              <a:cs typeface="Arial" pitchFamily="34" charset="0"/>
            </a:endParaRPr>
          </a:p>
        </p:txBody>
      </p:sp>
      <p:sp>
        <p:nvSpPr>
          <p:cNvPr id="48131" name="Content Placeholder 2"/>
          <p:cNvSpPr>
            <a:spLocks noGrp="1"/>
          </p:cNvSpPr>
          <p:nvPr>
            <p:ph sz="quarter" idx="1"/>
          </p:nvPr>
        </p:nvSpPr>
        <p:spPr>
          <a:xfrm>
            <a:off x="106326" y="857251"/>
            <a:ext cx="11887200" cy="5905056"/>
          </a:xfrm>
        </p:spPr>
        <p:txBody>
          <a:bodyPr/>
          <a:lstStyle/>
          <a:p>
            <a:pPr algn="just">
              <a:lnSpc>
                <a:spcPct val="150000"/>
              </a:lnSpc>
            </a:pPr>
            <a:r>
              <a:rPr lang="en-GB" altLang="en-US" sz="2000" b="1" dirty="0" smtClean="0">
                <a:latin typeface="Arial" pitchFamily="34" charset="0"/>
                <a:cs typeface="Arial" pitchFamily="34" charset="0"/>
              </a:rPr>
              <a:t>Shunt Reactors: </a:t>
            </a:r>
            <a:r>
              <a:rPr lang="en-GB" altLang="en-US" sz="2000" dirty="0" smtClean="0">
                <a:latin typeface="Arial" pitchFamily="34" charset="0"/>
                <a:cs typeface="Arial" pitchFamily="34" charset="0"/>
              </a:rPr>
              <a:t>are used to compensate for the effects of line capacitance, particularly to limit voltage rise on open circuit or light load.</a:t>
            </a:r>
          </a:p>
          <a:p>
            <a:pPr algn="just">
              <a:lnSpc>
                <a:spcPct val="150000"/>
              </a:lnSpc>
            </a:pPr>
            <a:r>
              <a:rPr lang="en-US" altLang="en-US" sz="2000" dirty="0">
                <a:latin typeface="Arial" pitchFamily="34" charset="0"/>
                <a:cs typeface="Arial" pitchFamily="34" charset="0"/>
              </a:rPr>
              <a:t>Shunt </a:t>
            </a:r>
            <a:r>
              <a:rPr lang="en-US" altLang="en-US" sz="2000" dirty="0" smtClean="0">
                <a:latin typeface="Arial" pitchFamily="34" charset="0"/>
                <a:cs typeface="Arial" pitchFamily="34" charset="0"/>
              </a:rPr>
              <a:t>Capacitors at Transmission and distribution systems: </a:t>
            </a:r>
            <a:r>
              <a:rPr lang="en-US" altLang="en-US" sz="2000" dirty="0">
                <a:latin typeface="Arial" pitchFamily="34" charset="0"/>
                <a:cs typeface="Arial" pitchFamily="34" charset="0"/>
              </a:rPr>
              <a:t>supply reactive power and boost local voltages. They are used throughout the system and are applied in a wide range of sizes</a:t>
            </a:r>
            <a:r>
              <a:rPr lang="en-US" altLang="en-US" sz="2000" dirty="0" smtClean="0">
                <a:latin typeface="Arial" pitchFamily="34" charset="0"/>
                <a:cs typeface="Arial" pitchFamily="34" charset="0"/>
              </a:rPr>
              <a:t>.</a:t>
            </a:r>
          </a:p>
          <a:p>
            <a:pPr algn="just">
              <a:lnSpc>
                <a:spcPct val="150000"/>
              </a:lnSpc>
            </a:pPr>
            <a:r>
              <a:rPr lang="en-US" altLang="en-US" sz="2000" dirty="0">
                <a:latin typeface="Arial" pitchFamily="34" charset="0"/>
                <a:cs typeface="Arial" pitchFamily="34" charset="0"/>
              </a:rPr>
              <a:t>Synchronous condenser: is a synchronous machine running without a prime mover or a mechanical load. </a:t>
            </a:r>
          </a:p>
          <a:p>
            <a:pPr algn="just">
              <a:lnSpc>
                <a:spcPct val="150000"/>
              </a:lnSpc>
            </a:pPr>
            <a:r>
              <a:rPr lang="en-US" altLang="en-US" sz="2000" dirty="0">
                <a:latin typeface="Arial" pitchFamily="34" charset="0"/>
                <a:cs typeface="Arial" pitchFamily="34" charset="0"/>
              </a:rPr>
              <a:t>By controlling the field excitation, it can be made to either generate or absorb reactive power.</a:t>
            </a:r>
          </a:p>
          <a:p>
            <a:pPr algn="just">
              <a:lnSpc>
                <a:spcPct val="150000"/>
              </a:lnSpc>
            </a:pPr>
            <a:r>
              <a:rPr lang="en-US" altLang="en-US" sz="2000" dirty="0">
                <a:latin typeface="Arial" pitchFamily="34" charset="0"/>
                <a:cs typeface="Arial" pitchFamily="34" charset="0"/>
              </a:rPr>
              <a:t>Static </a:t>
            </a:r>
            <a:r>
              <a:rPr lang="en-US" altLang="en-US" sz="2000" dirty="0" smtClean="0">
                <a:latin typeface="Arial" pitchFamily="34" charset="0"/>
                <a:cs typeface="Arial" pitchFamily="34" charset="0"/>
              </a:rPr>
              <a:t>VAR compensators </a:t>
            </a:r>
            <a:r>
              <a:rPr lang="en-US" altLang="en-US" sz="2000" dirty="0">
                <a:latin typeface="Arial" pitchFamily="34" charset="0"/>
                <a:cs typeface="Arial" pitchFamily="34" charset="0"/>
              </a:rPr>
              <a:t>(SVCs): may be comprised of two different elements, </a:t>
            </a:r>
            <a:r>
              <a:rPr lang="en-US" altLang="en-US" sz="2000" dirty="0" err="1">
                <a:latin typeface="Arial" pitchFamily="34" charset="0"/>
                <a:cs typeface="Arial" pitchFamily="34" charset="0"/>
              </a:rPr>
              <a:t>i.e</a:t>
            </a:r>
            <a:r>
              <a:rPr lang="en-US" altLang="en-US" sz="2000" dirty="0">
                <a:latin typeface="Arial" pitchFamily="34" charset="0"/>
                <a:cs typeface="Arial" pitchFamily="34" charset="0"/>
              </a:rPr>
              <a:t> TCR and TSC.</a:t>
            </a:r>
          </a:p>
          <a:p>
            <a:pPr marL="0" indent="0" algn="just">
              <a:lnSpc>
                <a:spcPct val="150000"/>
              </a:lnSpc>
              <a:buNone/>
            </a:pPr>
            <a:endParaRPr lang="en-US" altLang="en-US" sz="2000" dirty="0">
              <a:latin typeface="Arial" pitchFamily="34" charset="0"/>
              <a:cs typeface="Arial" pitchFamily="34" charset="0"/>
            </a:endParaRPr>
          </a:p>
          <a:p>
            <a:pPr algn="just">
              <a:lnSpc>
                <a:spcPct val="150000"/>
              </a:lnSpc>
            </a:pPr>
            <a:endParaRPr lang="en-GB" altLang="en-US" sz="2000" dirty="0" smtClean="0">
              <a:latin typeface="Arial" pitchFamily="34" charset="0"/>
              <a:cs typeface="Arial" pitchFamily="34" charset="0"/>
            </a:endParaRPr>
          </a:p>
          <a:p>
            <a:pPr algn="just">
              <a:lnSpc>
                <a:spcPct val="150000"/>
              </a:lnSpc>
            </a:pPr>
            <a:endParaRPr lang="en-GB" altLang="en-US" sz="2000" dirty="0" smtClean="0"/>
          </a:p>
          <a:p>
            <a:pPr marL="0" indent="0" algn="just">
              <a:lnSpc>
                <a:spcPct val="150000"/>
              </a:lnSpc>
              <a:buNone/>
            </a:pPr>
            <a:endParaRPr lang="en-GB" altLang="en-US" sz="2000" dirty="0" smtClean="0"/>
          </a:p>
        </p:txBody>
      </p:sp>
    </p:spTree>
    <p:extLst>
      <p:ext uri="{BB962C8B-B14F-4D97-AF65-F5344CB8AC3E}">
        <p14:creationId xmlns:p14="http://schemas.microsoft.com/office/powerpoint/2010/main" val="338616728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Content Placeholder 2"/>
          <p:cNvSpPr>
            <a:spLocks noGrp="1"/>
          </p:cNvSpPr>
          <p:nvPr>
            <p:ph sz="quarter" idx="1"/>
          </p:nvPr>
        </p:nvSpPr>
        <p:spPr>
          <a:xfrm>
            <a:off x="0" y="1158949"/>
            <a:ext cx="12082359" cy="5539563"/>
          </a:xfrm>
        </p:spPr>
        <p:txBody>
          <a:bodyPr>
            <a:normAutofit/>
          </a:bodyPr>
          <a:lstStyle/>
          <a:p>
            <a:pPr algn="just">
              <a:lnSpc>
                <a:spcPct val="150000"/>
              </a:lnSpc>
            </a:pPr>
            <a:r>
              <a:rPr lang="en-US" altLang="en-US" sz="2000" dirty="0">
                <a:latin typeface="Arial" pitchFamily="34" charset="0"/>
                <a:cs typeface="Arial" pitchFamily="34" charset="0"/>
              </a:rPr>
              <a:t> By delaying the firing of the </a:t>
            </a:r>
            <a:r>
              <a:rPr lang="en-US" altLang="en-US" sz="2000" dirty="0" err="1">
                <a:latin typeface="Arial" pitchFamily="34" charset="0"/>
                <a:cs typeface="Arial" pitchFamily="34" charset="0"/>
              </a:rPr>
              <a:t>T</a:t>
            </a:r>
            <a:r>
              <a:rPr lang="en-US" altLang="en-US" sz="2000" dirty="0" err="1" smtClean="0">
                <a:latin typeface="Arial" pitchFamily="34" charset="0"/>
                <a:cs typeface="Arial" pitchFamily="34" charset="0"/>
              </a:rPr>
              <a:t>hyristors</a:t>
            </a:r>
            <a:r>
              <a:rPr lang="en-US" altLang="en-US" sz="2000" dirty="0">
                <a:latin typeface="Arial" pitchFamily="34" charset="0"/>
                <a:cs typeface="Arial" pitchFamily="34" charset="0"/>
              </a:rPr>
              <a:t>, a continuous control of the current through the reactor can be obtained, with the reactive power consumption varying between 0 and V2/X. </a:t>
            </a:r>
            <a:endParaRPr lang="en-GB" altLang="en-US" sz="2000" dirty="0" smtClean="0">
              <a:latin typeface="Arial" pitchFamily="34" charset="0"/>
              <a:cs typeface="Arial" pitchFamily="34" charset="0"/>
            </a:endParaRPr>
          </a:p>
          <a:p>
            <a:pPr algn="just">
              <a:lnSpc>
                <a:spcPct val="150000"/>
              </a:lnSpc>
            </a:pPr>
            <a:r>
              <a:rPr lang="en-GB" altLang="en-US" sz="2000" dirty="0" smtClean="0">
                <a:latin typeface="Arial" pitchFamily="34" charset="0"/>
                <a:cs typeface="Arial" pitchFamily="34" charset="0"/>
              </a:rPr>
              <a:t>SVC: By combining the TCR with a suitable number  of  capacitor  banks, a  continuous  control  of  the </a:t>
            </a:r>
            <a:r>
              <a:rPr lang="en-GB" altLang="en-US" sz="2000" dirty="0" smtClean="0">
                <a:latin typeface="Arial" pitchFamily="34" charset="0"/>
                <a:cs typeface="Arial" pitchFamily="34" charset="0"/>
              </a:rPr>
              <a:t> reactive  </a:t>
            </a:r>
            <a:r>
              <a:rPr lang="en-GB" altLang="en-US" sz="2000" dirty="0" smtClean="0">
                <a:latin typeface="Arial" pitchFamily="34" charset="0"/>
                <a:cs typeface="Arial" pitchFamily="34" charset="0"/>
              </a:rPr>
              <a:t>power can be achieved by a combination  of capacitor bank switching and control of reactor </a:t>
            </a:r>
          </a:p>
          <a:p>
            <a:pPr algn="just">
              <a:lnSpc>
                <a:spcPct val="150000"/>
              </a:lnSpc>
              <a:buFont typeface="Wingdings" pitchFamily="2" charset="2"/>
              <a:buNone/>
            </a:pPr>
            <a:r>
              <a:rPr lang="en-GB" altLang="en-US" sz="2000" dirty="0" smtClean="0">
                <a:latin typeface="Arial" pitchFamily="34" charset="0"/>
                <a:cs typeface="Arial" pitchFamily="34" charset="0"/>
              </a:rPr>
              <a:t>current.  </a:t>
            </a:r>
          </a:p>
          <a:p>
            <a:pPr algn="just">
              <a:lnSpc>
                <a:spcPct val="150000"/>
              </a:lnSpc>
            </a:pPr>
            <a:r>
              <a:rPr lang="en-GB" altLang="en-US" sz="2000" dirty="0" smtClean="0">
                <a:latin typeface="Arial" pitchFamily="34" charset="0"/>
                <a:cs typeface="Arial" pitchFamily="34" charset="0"/>
              </a:rPr>
              <a:t>The control  system  of the SVC controls the reactive output so that the voltage </a:t>
            </a:r>
            <a:r>
              <a:rPr lang="en-GB" altLang="en-US" sz="2000" dirty="0" smtClean="0">
                <a:latin typeface="Arial" pitchFamily="34" charset="0"/>
                <a:cs typeface="Arial" pitchFamily="34" charset="0"/>
              </a:rPr>
              <a:t>magnitude of </a:t>
            </a:r>
            <a:r>
              <a:rPr lang="en-GB" altLang="en-US" sz="2000" dirty="0" smtClean="0">
                <a:latin typeface="Arial" pitchFamily="34" charset="0"/>
                <a:cs typeface="Arial" pitchFamily="34" charset="0"/>
              </a:rPr>
              <a:t>the controlled node is kept constant.</a:t>
            </a:r>
          </a:p>
        </p:txBody>
      </p:sp>
      <p:sp>
        <p:nvSpPr>
          <p:cNvPr id="2" name="Rectangle 1"/>
          <p:cNvSpPr/>
          <p:nvPr/>
        </p:nvSpPr>
        <p:spPr>
          <a:xfrm>
            <a:off x="148857" y="266665"/>
            <a:ext cx="11933502" cy="553998"/>
          </a:xfrm>
          <a:prstGeom prst="rect">
            <a:avLst/>
          </a:prstGeom>
        </p:spPr>
        <p:txBody>
          <a:bodyPr wrap="square">
            <a:spAutoFit/>
          </a:bodyPr>
          <a:lstStyle/>
          <a:p>
            <a:r>
              <a:rPr lang="en-GB" altLang="en-US" sz="3000" b="1" dirty="0" smtClean="0">
                <a:latin typeface="Arial" pitchFamily="34" charset="0"/>
                <a:cs typeface="Arial" pitchFamily="34" charset="0"/>
              </a:rPr>
              <a:t>Voltage </a:t>
            </a:r>
            <a:r>
              <a:rPr lang="en-GB" altLang="en-US" sz="3000" b="1" dirty="0">
                <a:latin typeface="Arial" pitchFamily="34" charset="0"/>
                <a:cs typeface="Arial" pitchFamily="34" charset="0"/>
              </a:rPr>
              <a:t>controller at Transmission and Load side </a:t>
            </a:r>
            <a:r>
              <a:rPr lang="en-GB" altLang="en-US" sz="3000" b="1" dirty="0" smtClean="0">
                <a:latin typeface="Arial" pitchFamily="34" charset="0"/>
                <a:cs typeface="Arial" pitchFamily="34" charset="0"/>
              </a:rPr>
              <a:t>             Cont...</a:t>
            </a:r>
            <a:endParaRPr lang="en-US" sz="3000" dirty="0"/>
          </a:p>
        </p:txBody>
      </p:sp>
    </p:spTree>
    <p:extLst>
      <p:ext uri="{BB962C8B-B14F-4D97-AF65-F5344CB8AC3E}">
        <p14:creationId xmlns:p14="http://schemas.microsoft.com/office/powerpoint/2010/main" val="414634303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964" y="123266"/>
            <a:ext cx="10587184" cy="715530"/>
          </a:xfrm>
        </p:spPr>
        <p:txBody>
          <a:bodyPr>
            <a:normAutofit/>
          </a:bodyPr>
          <a:lstStyle/>
          <a:p>
            <a:pPr algn="ctr"/>
            <a:r>
              <a:rPr lang="en-US" sz="3000" b="1" dirty="0" smtClean="0">
                <a:latin typeface="Arial" pitchFamily="34" charset="0"/>
                <a:cs typeface="Arial" pitchFamily="34" charset="0"/>
              </a:rPr>
              <a:t>Summary </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159488" y="542260"/>
            <a:ext cx="11793700" cy="6135632"/>
          </a:xfrm>
        </p:spPr>
        <p:txBody>
          <a:bodyPr>
            <a:noAutofit/>
          </a:bodyPr>
          <a:lstStyle/>
          <a:p>
            <a:pPr algn="just">
              <a:lnSpc>
                <a:spcPct val="200000"/>
              </a:lnSpc>
              <a:spcBef>
                <a:spcPts val="0"/>
              </a:spcBef>
            </a:pPr>
            <a:r>
              <a:rPr lang="en-US" sz="2000" dirty="0" smtClean="0">
                <a:latin typeface="Arial" pitchFamily="34" charset="0"/>
                <a:cs typeface="Arial" pitchFamily="34" charset="0"/>
              </a:rPr>
              <a:t>The brief overview of Voltage control in the power system is discussed in this lecture.</a:t>
            </a:r>
          </a:p>
          <a:p>
            <a:pPr algn="just">
              <a:lnSpc>
                <a:spcPct val="200000"/>
              </a:lnSpc>
              <a:spcBef>
                <a:spcPts val="0"/>
              </a:spcBef>
            </a:pPr>
            <a:r>
              <a:rPr lang="en-US" sz="2000" dirty="0" smtClean="0">
                <a:latin typeface="Arial" pitchFamily="34" charset="0"/>
                <a:cs typeface="Arial" pitchFamily="34" charset="0"/>
              </a:rPr>
              <a:t>Thus, maintaining the system voltage, specifically the generation and network bus voltage is very essential for reliable and stabile power supply  </a:t>
            </a:r>
          </a:p>
          <a:p>
            <a:pPr algn="just">
              <a:lnSpc>
                <a:spcPct val="200000"/>
              </a:lnSpc>
              <a:spcBef>
                <a:spcPts val="0"/>
              </a:spcBef>
            </a:pPr>
            <a:r>
              <a:rPr lang="en-US" sz="2000" dirty="0" smtClean="0">
                <a:latin typeface="Arial" pitchFamily="34" charset="0"/>
                <a:cs typeface="Arial" pitchFamily="34" charset="0"/>
              </a:rPr>
              <a:t>Voltage control can be achieved either by controlling the generation voltage using AVR, transformer tap changing and hence using reactive power generating equipment's. </a:t>
            </a:r>
          </a:p>
          <a:p>
            <a:pPr algn="just">
              <a:lnSpc>
                <a:spcPct val="200000"/>
              </a:lnSpc>
              <a:spcBef>
                <a:spcPts val="0"/>
              </a:spcBef>
            </a:pPr>
            <a:r>
              <a:rPr lang="en-US" sz="2000" dirty="0" smtClean="0">
                <a:latin typeface="Arial" pitchFamily="34" charset="0"/>
                <a:cs typeface="Arial" pitchFamily="34" charset="0"/>
              </a:rPr>
              <a:t>In this lecture, the AVR control loop modeling is carried out through the modeling of voltage transformer, amplifier, excitation system and the generator itself. </a:t>
            </a:r>
          </a:p>
          <a:p>
            <a:pPr algn="just">
              <a:lnSpc>
                <a:spcPct val="200000"/>
              </a:lnSpc>
              <a:spcBef>
                <a:spcPts val="0"/>
              </a:spcBef>
            </a:pPr>
            <a:r>
              <a:rPr lang="en-US" sz="2000" dirty="0" smtClean="0">
                <a:latin typeface="Arial" pitchFamily="34" charset="0"/>
                <a:cs typeface="Arial" pitchFamily="34" charset="0"/>
              </a:rPr>
              <a:t>Accordingly, the overall closed loop of AVR is developed and its transfer function is also carried out. </a:t>
            </a:r>
          </a:p>
          <a:p>
            <a:pPr algn="just">
              <a:lnSpc>
                <a:spcPct val="200000"/>
              </a:lnSpc>
              <a:spcBef>
                <a:spcPts val="0"/>
              </a:spcBef>
            </a:pPr>
            <a:r>
              <a:rPr lang="en-US" sz="2000" dirty="0" smtClean="0">
                <a:latin typeface="Arial" pitchFamily="34" charset="0"/>
                <a:cs typeface="Arial" pitchFamily="34" charset="0"/>
              </a:rPr>
              <a:t>Finally, the importance of using PID control in minimizing the error is also discussed. </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34</a:t>
            </a:fld>
            <a:endParaRPr lang="en-US"/>
          </a:p>
        </p:txBody>
      </p:sp>
    </p:spTree>
    <p:extLst>
      <p:ext uri="{BB962C8B-B14F-4D97-AF65-F5344CB8AC3E}">
        <p14:creationId xmlns:p14="http://schemas.microsoft.com/office/powerpoint/2010/main" val="29026947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5864" y="365126"/>
            <a:ext cx="10627938" cy="511568"/>
          </a:xfrm>
        </p:spPr>
        <p:txBody>
          <a:bodyPr>
            <a:normAutofit/>
          </a:bodyPr>
          <a:lstStyle/>
          <a:p>
            <a:pPr algn="ctr"/>
            <a:r>
              <a:rPr lang="en-US" sz="3000" dirty="0" smtClean="0">
                <a:latin typeface="Arial" pitchFamily="34" charset="0"/>
                <a:cs typeface="Arial" pitchFamily="34" charset="0"/>
              </a:rPr>
              <a:t>References </a:t>
            </a:r>
            <a:endParaRPr lang="en-US" sz="3000" dirty="0">
              <a:latin typeface="Arial" pitchFamily="34" charset="0"/>
              <a:cs typeface="Arial" pitchFamily="34" charset="0"/>
            </a:endParaRPr>
          </a:p>
        </p:txBody>
      </p:sp>
      <p:sp>
        <p:nvSpPr>
          <p:cNvPr id="3" name="Content Placeholder 2"/>
          <p:cNvSpPr>
            <a:spLocks noGrp="1"/>
          </p:cNvSpPr>
          <p:nvPr>
            <p:ph idx="1"/>
          </p:nvPr>
        </p:nvSpPr>
        <p:spPr>
          <a:xfrm>
            <a:off x="0" y="725864"/>
            <a:ext cx="12113443" cy="6132136"/>
          </a:xfrm>
        </p:spPr>
        <p:txBody>
          <a:bodyPr>
            <a:normAutofit/>
          </a:bodyPr>
          <a:lstStyle/>
          <a:p>
            <a:pPr marL="0" indent="0" algn="just">
              <a:lnSpc>
                <a:spcPct val="150000"/>
              </a:lnSpc>
              <a:buNone/>
            </a:pPr>
            <a:r>
              <a:rPr lang="en-US" sz="2000" dirty="0" smtClean="0">
                <a:latin typeface="Arial" pitchFamily="34" charset="0"/>
                <a:cs typeface="Arial" pitchFamily="34" charset="0"/>
              </a:rPr>
              <a:t>[1]. C., Martin; K., Chi; Z., </a:t>
            </a:r>
            <a:r>
              <a:rPr lang="en-US" sz="2000" dirty="0" err="1" smtClean="0">
                <a:latin typeface="Arial" pitchFamily="34" charset="0"/>
                <a:cs typeface="Arial" pitchFamily="34" charset="0"/>
              </a:rPr>
              <a:t>Chunbo</a:t>
            </a:r>
            <a:r>
              <a:rPr lang="en-US" sz="2000" dirty="0" smtClean="0">
                <a:latin typeface="Arial" pitchFamily="34" charset="0"/>
                <a:cs typeface="Arial" pitchFamily="34" charset="0"/>
              </a:rPr>
              <a:t> </a:t>
            </a:r>
            <a:r>
              <a:rPr lang="en-US" sz="2000" dirty="0">
                <a:latin typeface="Arial" pitchFamily="34" charset="0"/>
                <a:cs typeface="Arial" pitchFamily="34" charset="0"/>
              </a:rPr>
              <a:t>and </a:t>
            </a:r>
            <a:r>
              <a:rPr lang="en-US" sz="2000" dirty="0" err="1" smtClean="0">
                <a:latin typeface="Arial" pitchFamily="34" charset="0"/>
                <a:cs typeface="Arial" pitchFamily="34" charset="0"/>
              </a:rPr>
              <a:t>etl</a:t>
            </a:r>
            <a:r>
              <a:rPr lang="en-US" sz="2000" dirty="0" smtClean="0">
                <a:latin typeface="Arial" pitchFamily="34" charset="0"/>
                <a:cs typeface="Arial" pitchFamily="34" charset="0"/>
              </a:rPr>
              <a:t>. ‘’State-of-Charge </a:t>
            </a:r>
            <a:r>
              <a:rPr lang="en-US" sz="2000" dirty="0">
                <a:latin typeface="Arial" pitchFamily="34" charset="0"/>
                <a:cs typeface="Arial" pitchFamily="34" charset="0"/>
              </a:rPr>
              <a:t>Determination From EMF </a:t>
            </a:r>
            <a:r>
              <a:rPr lang="en-US" sz="2000" dirty="0" smtClean="0">
                <a:latin typeface="Arial" pitchFamily="34" charset="0"/>
                <a:cs typeface="Arial" pitchFamily="34" charset="0"/>
              </a:rPr>
              <a:t>Voltage Estimation</a:t>
            </a:r>
            <a:r>
              <a:rPr lang="en-US" sz="2000" dirty="0">
                <a:latin typeface="Arial" pitchFamily="34" charset="0"/>
                <a:cs typeface="Arial" pitchFamily="34" charset="0"/>
              </a:rPr>
              <a:t>: Using Impedance, Terminal Voltage, </a:t>
            </a:r>
            <a:r>
              <a:rPr lang="en-US" sz="2000" dirty="0" smtClean="0">
                <a:latin typeface="Arial" pitchFamily="34" charset="0"/>
                <a:cs typeface="Arial" pitchFamily="34" charset="0"/>
              </a:rPr>
              <a:t>and Current </a:t>
            </a:r>
            <a:r>
              <a:rPr lang="en-US" sz="2000" dirty="0">
                <a:latin typeface="Arial" pitchFamily="34" charset="0"/>
                <a:cs typeface="Arial" pitchFamily="34" charset="0"/>
              </a:rPr>
              <a:t>for Lead-Acid and Lithium-Ion Batteries’’. IEEE TRANSACTIONS ON INDUSTRIAL ELECTRONICS, V.54(5), 2007. Digital Object Identifier </a:t>
            </a:r>
            <a:r>
              <a:rPr lang="en-US" sz="2000" dirty="0" smtClean="0">
                <a:latin typeface="Arial" pitchFamily="34" charset="0"/>
                <a:cs typeface="Arial" pitchFamily="34" charset="0"/>
              </a:rPr>
              <a:t>10.1109/TIE.2007.899926.</a:t>
            </a:r>
          </a:p>
          <a:p>
            <a:pPr marL="0" indent="0" algn="just">
              <a:lnSpc>
                <a:spcPct val="150000"/>
              </a:lnSpc>
              <a:buNone/>
            </a:pPr>
            <a:r>
              <a:rPr lang="en-US" sz="2000" dirty="0">
                <a:latin typeface="Arial" pitchFamily="34" charset="0"/>
                <a:cs typeface="Arial" pitchFamily="34" charset="0"/>
              </a:rPr>
              <a:t>[2]. R., </a:t>
            </a:r>
            <a:r>
              <a:rPr lang="en-US" sz="2000" dirty="0" smtClean="0">
                <a:latin typeface="Arial" pitchFamily="34" charset="0"/>
                <a:cs typeface="Arial" pitchFamily="34" charset="0"/>
              </a:rPr>
              <a:t>Mehdi and </a:t>
            </a:r>
            <a:r>
              <a:rPr lang="en-US" sz="2000" dirty="0">
                <a:latin typeface="Arial" pitchFamily="34" charset="0"/>
                <a:cs typeface="Arial" pitchFamily="34" charset="0"/>
              </a:rPr>
              <a:t>V., </a:t>
            </a:r>
            <a:r>
              <a:rPr lang="en-US" sz="2000" dirty="0" err="1" smtClean="0">
                <a:latin typeface="Arial" pitchFamily="34" charset="0"/>
                <a:cs typeface="Arial" pitchFamily="34" charset="0"/>
              </a:rPr>
              <a:t>Abolfazl</a:t>
            </a:r>
            <a:r>
              <a:rPr lang="en-US" sz="2000" dirty="0" smtClean="0">
                <a:latin typeface="Arial" pitchFamily="34" charset="0"/>
                <a:cs typeface="Arial" pitchFamily="34" charset="0"/>
              </a:rPr>
              <a:t>. ‘’Rotary </a:t>
            </a:r>
            <a:r>
              <a:rPr lang="en-US" sz="2000" dirty="0">
                <a:latin typeface="Arial" pitchFamily="34" charset="0"/>
                <a:cs typeface="Arial" pitchFamily="34" charset="0"/>
              </a:rPr>
              <a:t>Diode Failure Detection in Brushless </a:t>
            </a:r>
            <a:r>
              <a:rPr lang="en-US" sz="2000" dirty="0" smtClean="0">
                <a:latin typeface="Arial" pitchFamily="34" charset="0"/>
                <a:cs typeface="Arial" pitchFamily="34" charset="0"/>
              </a:rPr>
              <a:t>Exciter System </a:t>
            </a:r>
            <a:r>
              <a:rPr lang="en-US" sz="2000" dirty="0">
                <a:latin typeface="Arial" pitchFamily="34" charset="0"/>
                <a:cs typeface="Arial" pitchFamily="34" charset="0"/>
              </a:rPr>
              <a:t>of Power Plant Synchronous Generator’’. Proceeding of 6th Conference on Thermal Power Plants, Iran University of Science and technology, 19-20 Jan. </a:t>
            </a:r>
            <a:r>
              <a:rPr lang="en-US" sz="2000" dirty="0" smtClean="0">
                <a:latin typeface="Arial" pitchFamily="34" charset="0"/>
                <a:cs typeface="Arial" pitchFamily="34" charset="0"/>
              </a:rPr>
              <a:t>2016.  </a:t>
            </a:r>
            <a:r>
              <a:rPr lang="en-US" sz="2000" dirty="0">
                <a:latin typeface="Arial" pitchFamily="34" charset="0"/>
                <a:cs typeface="Arial" pitchFamily="34" charset="0"/>
              </a:rPr>
              <a:t>DOI: </a:t>
            </a:r>
            <a:r>
              <a:rPr lang="en-US" sz="2000" dirty="0" smtClean="0">
                <a:latin typeface="Arial" pitchFamily="34" charset="0"/>
                <a:cs typeface="Arial" pitchFamily="34" charset="0"/>
              </a:rPr>
              <a:t>10.1109/CTPP.2016.7482926.</a:t>
            </a:r>
          </a:p>
          <a:p>
            <a:pPr marL="0" indent="0" algn="just">
              <a:lnSpc>
                <a:spcPct val="150000"/>
              </a:lnSpc>
              <a:buNone/>
            </a:pPr>
            <a:r>
              <a:rPr lang="en-US" sz="2000" dirty="0">
                <a:latin typeface="Arial" pitchFamily="34" charset="0"/>
                <a:cs typeface="Arial" pitchFamily="34" charset="0"/>
              </a:rPr>
              <a:t>[3</a:t>
            </a:r>
            <a:r>
              <a:rPr lang="en-US" sz="2000" dirty="0" smtClean="0">
                <a:latin typeface="Arial" pitchFamily="34" charset="0"/>
                <a:cs typeface="Arial" pitchFamily="34" charset="0"/>
              </a:rPr>
              <a:t>].I.,  </a:t>
            </a:r>
            <a:r>
              <a:rPr lang="en-US" sz="2000" dirty="0" err="1" smtClean="0">
                <a:latin typeface="Arial" pitchFamily="34" charset="0"/>
                <a:cs typeface="Arial" pitchFamily="34" charset="0"/>
              </a:rPr>
              <a:t>Davut</a:t>
            </a:r>
            <a:r>
              <a:rPr lang="en-US" sz="2000" dirty="0" smtClean="0">
                <a:latin typeface="Arial" pitchFamily="34" charset="0"/>
                <a:cs typeface="Arial" pitchFamily="34" charset="0"/>
              </a:rPr>
              <a:t>; M., </a:t>
            </a:r>
            <a:r>
              <a:rPr lang="en-US" sz="2000" dirty="0" err="1" smtClean="0">
                <a:latin typeface="Arial" pitchFamily="34" charset="0"/>
                <a:cs typeface="Arial" pitchFamily="34" charset="0"/>
              </a:rPr>
              <a:t>Rizk</a:t>
            </a:r>
            <a:r>
              <a:rPr lang="en-US" sz="2000" dirty="0" smtClean="0">
                <a:latin typeface="Arial" pitchFamily="34" charset="0"/>
                <a:cs typeface="Arial" pitchFamily="34" charset="0"/>
              </a:rPr>
              <a:t>; S., </a:t>
            </a:r>
            <a:r>
              <a:rPr lang="en-US" sz="2000" dirty="0" err="1" smtClean="0">
                <a:latin typeface="Arial" pitchFamily="34" charset="0"/>
                <a:cs typeface="Arial" pitchFamily="34" charset="0"/>
              </a:rPr>
              <a:t>Václav</a:t>
            </a:r>
            <a:r>
              <a:rPr lang="en-US" sz="2000" dirty="0" smtClean="0">
                <a:latin typeface="Arial" pitchFamily="34" charset="0"/>
                <a:cs typeface="Arial" pitchFamily="34" charset="0"/>
              </a:rPr>
              <a:t> and </a:t>
            </a:r>
            <a:r>
              <a:rPr lang="en-US" sz="2000" dirty="0" err="1" smtClean="0">
                <a:latin typeface="Arial" pitchFamily="34" charset="0"/>
                <a:cs typeface="Arial" pitchFamily="34" charset="0"/>
              </a:rPr>
              <a:t>etl</a:t>
            </a:r>
            <a:r>
              <a:rPr lang="en-US" sz="2000" dirty="0" smtClean="0">
                <a:latin typeface="Arial" pitchFamily="34" charset="0"/>
                <a:cs typeface="Arial" pitchFamily="34" charset="0"/>
              </a:rPr>
              <a:t>. ‘’A </a:t>
            </a:r>
            <a:r>
              <a:rPr lang="en-US" sz="2000" dirty="0">
                <a:latin typeface="Arial" pitchFamily="34" charset="0"/>
                <a:cs typeface="Arial" pitchFamily="34" charset="0"/>
              </a:rPr>
              <a:t>novel control scheme for automatic voltage regulator using novel modified artificial rabbits </a:t>
            </a:r>
            <a:r>
              <a:rPr lang="en-US" sz="2000" dirty="0" smtClean="0">
                <a:latin typeface="Arial" pitchFamily="34" charset="0"/>
                <a:cs typeface="Arial" pitchFamily="34" charset="0"/>
              </a:rPr>
              <a:t>optimizer’’. </a:t>
            </a:r>
            <a:r>
              <a:rPr lang="en-US" sz="2000" dirty="0">
                <a:latin typeface="Arial" pitchFamily="34" charset="0"/>
                <a:cs typeface="Arial" pitchFamily="34" charset="0"/>
              </a:rPr>
              <a:t>Elsevier: e-Prime - Advances in Electrical Engineering, Electronics and </a:t>
            </a:r>
            <a:r>
              <a:rPr lang="en-US" sz="2000" dirty="0" smtClean="0">
                <a:latin typeface="Arial" pitchFamily="34" charset="0"/>
                <a:cs typeface="Arial" pitchFamily="34" charset="0"/>
              </a:rPr>
              <a:t>Energy. </a:t>
            </a:r>
            <a:r>
              <a:rPr lang="en-US" sz="2000" dirty="0">
                <a:latin typeface="Arial" pitchFamily="34" charset="0"/>
                <a:cs typeface="Arial" pitchFamily="34" charset="0"/>
              </a:rPr>
              <a:t>V.6(2023). </a:t>
            </a:r>
            <a:r>
              <a:rPr lang="en-US" sz="2000" dirty="0">
                <a:latin typeface="Arial" pitchFamily="34" charset="0"/>
                <a:cs typeface="Arial" pitchFamily="34" charset="0"/>
                <a:hlinkClick r:id="rId2"/>
              </a:rPr>
              <a:t>https://</a:t>
            </a:r>
            <a:r>
              <a:rPr lang="en-US" sz="2000" dirty="0" smtClean="0">
                <a:latin typeface="Arial" pitchFamily="34" charset="0"/>
                <a:cs typeface="Arial" pitchFamily="34" charset="0"/>
                <a:hlinkClick r:id="rId2"/>
              </a:rPr>
              <a:t>doi.org/10.1016/j.prime.2023.10032</a:t>
            </a:r>
            <a:endParaRPr lang="en-US" sz="2000" dirty="0" smtClean="0">
              <a:latin typeface="Arial" pitchFamily="34" charset="0"/>
              <a:cs typeface="Arial" pitchFamily="34" charset="0"/>
            </a:endParaRPr>
          </a:p>
          <a:p>
            <a:pPr marL="0" indent="0" algn="just">
              <a:lnSpc>
                <a:spcPct val="150000"/>
              </a:lnSpc>
              <a:buNone/>
            </a:pPr>
            <a:endParaRPr lang="en-US" sz="1600" dirty="0" smtClean="0">
              <a:solidFill>
                <a:srgbClr val="00B0F0"/>
              </a:solidFill>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dirty="0" smtClean="0"/>
              <a:t>Presenter: </a:t>
            </a:r>
            <a:r>
              <a:rPr lang="en-US" dirty="0" err="1" smtClean="0"/>
              <a:t>Dr.Teshome</a:t>
            </a:r>
            <a:r>
              <a:rPr lang="en-US" dirty="0" smtClean="0"/>
              <a:t> Goa</a:t>
            </a:r>
            <a:endParaRPr lang="en-US" dirty="0"/>
          </a:p>
        </p:txBody>
      </p:sp>
      <p:sp>
        <p:nvSpPr>
          <p:cNvPr id="5" name="Slide Number Placeholder 4"/>
          <p:cNvSpPr>
            <a:spLocks noGrp="1"/>
          </p:cNvSpPr>
          <p:nvPr>
            <p:ph type="sldNum" sz="quarter" idx="12"/>
          </p:nvPr>
        </p:nvSpPr>
        <p:spPr/>
        <p:txBody>
          <a:bodyPr/>
          <a:lstStyle/>
          <a:p>
            <a:fld id="{A48DA065-FA52-4A6B-AE36-1AE15AD4FD00}" type="slidenum">
              <a:rPr lang="en-US" smtClean="0"/>
              <a:pPr/>
              <a:t>35</a:t>
            </a:fld>
            <a:endParaRPr lang="en-US"/>
          </a:p>
        </p:txBody>
      </p:sp>
    </p:spTree>
    <p:extLst>
      <p:ext uri="{BB962C8B-B14F-4D97-AF65-F5344CB8AC3E}">
        <p14:creationId xmlns:p14="http://schemas.microsoft.com/office/powerpoint/2010/main" val="358202036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36</a:t>
            </a:fld>
            <a:endParaRPr lang="en-US"/>
          </a:p>
        </p:txBody>
      </p:sp>
      <p:sp>
        <p:nvSpPr>
          <p:cNvPr id="4" name="TextBox 3"/>
          <p:cNvSpPr txBox="1"/>
          <p:nvPr/>
        </p:nvSpPr>
        <p:spPr>
          <a:xfrm>
            <a:off x="5080001" y="2743202"/>
            <a:ext cx="2190023" cy="584775"/>
          </a:xfrm>
          <a:prstGeom prst="rect">
            <a:avLst/>
          </a:prstGeom>
          <a:noFill/>
        </p:spPr>
        <p:txBody>
          <a:bodyPr wrap="none" rtlCol="0">
            <a:spAutoFit/>
          </a:bodyPr>
          <a:lstStyle/>
          <a:p>
            <a:r>
              <a:rPr lang="en-US" sz="3200" dirty="0" smtClean="0">
                <a:latin typeface="Times New Roman" pitchFamily="18" charset="0"/>
                <a:cs typeface="Times New Roman" pitchFamily="18" charset="0"/>
              </a:rPr>
              <a:t>Thank you !</a:t>
            </a:r>
            <a:endParaRPr lang="en-US" sz="3200" dirty="0">
              <a:latin typeface="Times New Roman" pitchFamily="18" charset="0"/>
              <a:cs typeface="Times New Roman" pitchFamily="18" charset="0"/>
            </a:endParaRPr>
          </a:p>
        </p:txBody>
      </p:sp>
    </p:spTree>
    <p:extLst>
      <p:ext uri="{BB962C8B-B14F-4D97-AF65-F5344CB8AC3E}">
        <p14:creationId xmlns:p14="http://schemas.microsoft.com/office/powerpoint/2010/main" val="403580131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6015</TotalTime>
  <Words>2832</Words>
  <Application>Microsoft Office PowerPoint</Application>
  <PresentationFormat>Custom</PresentationFormat>
  <Paragraphs>289</Paragraphs>
  <Slides>36</Slides>
  <Notes>14</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36</vt:i4>
      </vt:variant>
    </vt:vector>
  </HeadingPairs>
  <TitlesOfParts>
    <vt:vector size="38" baseType="lpstr">
      <vt:lpstr>Office 테마</vt:lpstr>
      <vt:lpstr>Equation</vt:lpstr>
      <vt:lpstr>Power Systems Operation and Control</vt:lpstr>
      <vt:lpstr>Content </vt:lpstr>
      <vt:lpstr>Introduction</vt:lpstr>
      <vt:lpstr>Introduction                                              Cont.…</vt:lpstr>
      <vt:lpstr>Introduction                                              Cont.…</vt:lpstr>
      <vt:lpstr>Introduction                                              Cont.…</vt:lpstr>
      <vt:lpstr>Introduction                                              Cont.…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4. Voltage controller at Transmission and Load side </vt:lpstr>
      <vt:lpstr>PowerPoint Presentation</vt:lpstr>
      <vt:lpstr>Summary </vt:lpstr>
      <vt:lpstr>References </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최성실</dc:creator>
  <cp:lastModifiedBy>HP</cp:lastModifiedBy>
  <cp:revision>429</cp:revision>
  <dcterms:created xsi:type="dcterms:W3CDTF">2021-04-29T04:21:21Z</dcterms:created>
  <dcterms:modified xsi:type="dcterms:W3CDTF">2024-11-10T11:17:06Z</dcterms:modified>
</cp:coreProperties>
</file>