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82" r:id="rId2"/>
    <p:sldId id="363" r:id="rId3"/>
    <p:sldId id="739" r:id="rId4"/>
    <p:sldId id="740" r:id="rId5"/>
    <p:sldId id="741" r:id="rId6"/>
    <p:sldId id="742" r:id="rId7"/>
    <p:sldId id="743" r:id="rId8"/>
    <p:sldId id="744" r:id="rId9"/>
    <p:sldId id="745" r:id="rId10"/>
    <p:sldId id="746" r:id="rId11"/>
    <p:sldId id="715" r:id="rId12"/>
    <p:sldId id="719" r:id="rId13"/>
    <p:sldId id="747" r:id="rId14"/>
    <p:sldId id="720" r:id="rId15"/>
    <p:sldId id="750" r:id="rId16"/>
    <p:sldId id="721" r:id="rId17"/>
    <p:sldId id="751" r:id="rId18"/>
    <p:sldId id="760" r:id="rId19"/>
    <p:sldId id="752" r:id="rId20"/>
    <p:sldId id="759" r:id="rId21"/>
    <p:sldId id="753" r:id="rId22"/>
    <p:sldId id="754" r:id="rId23"/>
    <p:sldId id="722" r:id="rId24"/>
    <p:sldId id="761" r:id="rId25"/>
    <p:sldId id="723" r:id="rId26"/>
    <p:sldId id="762" r:id="rId27"/>
    <p:sldId id="724" r:id="rId28"/>
    <p:sldId id="763" r:id="rId29"/>
    <p:sldId id="725" r:id="rId30"/>
    <p:sldId id="726" r:id="rId31"/>
    <p:sldId id="764" r:id="rId32"/>
    <p:sldId id="755" r:id="rId33"/>
    <p:sldId id="757" r:id="rId34"/>
    <p:sldId id="736" r:id="rId35"/>
    <p:sldId id="758" r:id="rId36"/>
    <p:sldId id="737" r:id="rId37"/>
    <p:sldId id="443" r:id="rId38"/>
    <p:sldId id="442" r:id="rId39"/>
    <p:sldId id="317" r:id="rId4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3" d="100"/>
          <a:sy n="73" d="100"/>
        </p:scale>
        <p:origin x="-1938" y="-491"/>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578"/>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2024-11-11</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11/11/2024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8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BBC3B8E2-DB61-4F92-8CB0-FA4DD395B387}" type="slidenum">
              <a:rPr lang="en-GB" altLang="en-US">
                <a:latin typeface="Calibri" pitchFamily="34" charset="0"/>
              </a:rPr>
              <a:pPr/>
              <a:t>11</a:t>
            </a:fld>
            <a:endParaRPr lang="en-GB"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2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A6FA67B7-79E0-4DF5-BFDA-66502869993B}" type="slidenum">
              <a:rPr lang="en-GB" altLang="en-US">
                <a:latin typeface="Calibri" pitchFamily="34" charset="0"/>
              </a:rPr>
              <a:pPr/>
              <a:t>12</a:t>
            </a:fld>
            <a:endParaRPr lang="en-GB" alt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3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3B8F764D-B238-44DA-9B58-CD313E3A63E4}" type="slidenum">
              <a:rPr lang="en-GB" altLang="en-US">
                <a:latin typeface="Calibri" pitchFamily="34" charset="0"/>
              </a:rPr>
              <a:pPr/>
              <a:t>14</a:t>
            </a:fld>
            <a:endParaRPr lang="en-GB" altLang="en-U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B4F1D857-39E2-4468-A832-A2FA4E7E2881}" type="slidenum">
              <a:rPr lang="en-GB" altLang="en-US">
                <a:latin typeface="Calibri" pitchFamily="34" charset="0"/>
              </a:rPr>
              <a:pPr/>
              <a:t>16</a:t>
            </a:fld>
            <a:endParaRPr lang="en-GB" altLang="en-US">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5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5564BEB-76DC-4BDB-AF51-4C3001F1257F}" type="slidenum">
              <a:rPr lang="en-GB" altLang="en-US">
                <a:latin typeface="Calibri" pitchFamily="34" charset="0"/>
              </a:rPr>
              <a:pPr/>
              <a:t>23</a:t>
            </a:fld>
            <a:endParaRPr lang="en-GB" altLang="en-US">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5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5564BEB-76DC-4BDB-AF51-4C3001F1257F}" type="slidenum">
              <a:rPr lang="en-GB" altLang="en-US">
                <a:latin typeface="Calibri" pitchFamily="34" charset="0"/>
              </a:rPr>
              <a:pPr/>
              <a:t>24</a:t>
            </a:fld>
            <a:endParaRPr lang="en-GB" altLang="en-US">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6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747EE9AA-04A6-45CC-9EAF-9C6439A7210A}" type="slidenum">
              <a:rPr lang="en-GB" altLang="en-US">
                <a:latin typeface="Calibri" pitchFamily="34" charset="0"/>
              </a:rPr>
              <a:pPr/>
              <a:t>25</a:t>
            </a:fld>
            <a:endParaRPr lang="en-GB" altLang="en-US">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6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747EE9AA-04A6-45CC-9EAF-9C6439A7210A}" type="slidenum">
              <a:rPr lang="en-GB" altLang="en-US">
                <a:latin typeface="Calibri" pitchFamily="34" charset="0"/>
              </a:rPr>
              <a:pPr/>
              <a:t>26</a:t>
            </a:fld>
            <a:endParaRPr lang="en-GB" altLang="en-US">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DD08CE0B-6CCD-41B1-8F4E-2BD96C9DF8B2}" type="slidenum">
              <a:rPr lang="en-GB" altLang="en-US">
                <a:latin typeface="Calibri" pitchFamily="34" charset="0"/>
              </a:rPr>
              <a:pPr/>
              <a:t>27</a:t>
            </a:fld>
            <a:endParaRPr lang="en-GB" altLang="en-US">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571106E-D853-4125-8A42-B8A8BB9F8FAA}" type="slidenum">
              <a:rPr lang="en-GB" altLang="en-US">
                <a:latin typeface="Calibri" pitchFamily="34" charset="0"/>
              </a:rPr>
              <a:pPr/>
              <a:t>29</a:t>
            </a:fld>
            <a:endParaRPr lang="en-GB" altLang="en-US">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9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59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CEB5AFB8-3C15-473D-A38D-B3AE9DEA94AD}" type="slidenum">
              <a:rPr lang="en-GB" altLang="en-US">
                <a:latin typeface="Calibri" pitchFamily="34" charset="0"/>
              </a:rPr>
              <a:pPr/>
              <a:t>30</a:t>
            </a:fld>
            <a:endParaRPr lang="en-GB" altLang="en-US">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7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67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0E961EB7-A475-4DF1-B11E-EB20FD644C53}" type="slidenum">
              <a:rPr lang="en-GB" altLang="en-US">
                <a:latin typeface="Calibri" pitchFamily="34" charset="0"/>
              </a:rPr>
              <a:pPr/>
              <a:t>34</a:t>
            </a:fld>
            <a:endParaRPr lang="en-GB" altLang="en-US">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68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676B68C4-23B6-4275-AF4D-91384CD04A6C}" type="slidenum">
              <a:rPr lang="en-GB" altLang="en-US">
                <a:latin typeface="Calibri" pitchFamily="34" charset="0"/>
              </a:rPr>
              <a:pPr/>
              <a:t>36</a:t>
            </a:fld>
            <a:endParaRPr lang="en-GB" alt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8308EC6-99DF-448E-9EF1-3E31A4E12B80}" type="datetime1">
              <a:rPr lang="en-US" smtClean="0"/>
              <a:t>11/11/2024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9A6D9B-F058-469E-93D7-27C426C54D54}" type="datetime1">
              <a:rPr lang="en-US" smtClean="0"/>
              <a:t>11/11/2024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AB378F-4E9A-4A00-B062-19C45F9FEACF}" type="datetime1">
              <a:rPr lang="en-US" smtClean="0"/>
              <a:t>11/11/2024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B22C64-5F78-407B-957D-3F99AA527753}" type="datetime1">
              <a:rPr lang="en-US" altLang="ko-KR" smtClean="0"/>
              <a:t>11/11/2024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hyperlink" Target="https://www.researchgate.net/profile/Fabian-Izuegbunam/publication/327644869/figure/fig1/AS:670641845989378@1536904884248/Existing-Nigeria-330kV-Power-Grid-Power-World-Flow-Model.ppm" TargetMode="External"/><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wmf"/><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1.wmf"/><Relationship Id="rId4" Type="http://schemas.openxmlformats.org/officeDocument/2006/relationships/oleObject" Target="../embeddings/oleObject1.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4.wmf"/><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13.wmf"/><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0.xml"/><Relationship Id="rId1" Type="http://schemas.openxmlformats.org/officeDocument/2006/relationships/vmlDrawing" Target="../drawings/vmlDrawing3.vml"/><Relationship Id="rId5" Type="http://schemas.openxmlformats.org/officeDocument/2006/relationships/image" Target="../media/image15.wmf"/><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0.xml"/><Relationship Id="rId1" Type="http://schemas.openxmlformats.org/officeDocument/2006/relationships/vmlDrawing" Target="../drawings/vmlDrawing4.vml"/><Relationship Id="rId5" Type="http://schemas.openxmlformats.org/officeDocument/2006/relationships/image" Target="../media/image16.wmf"/><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hyperlink" Target="https://ars.els-cdn.com/content/image/1-s2.0-S2405844023017310-gr5.jpg" TargetMode="External"/><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hyperlink" Target="https://edurev.gumlet.io/ApplicationImages/Temp/1611942_2f256fbd-9ba0-40c6-9a79-23e8f606b17b_lg.PNG?w=400&amp;dpr=2.6" TargetMode="External"/><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i.pinimg.com/736x/66/f9/c6/66f9c62b69060cf87cae6643bb1fe1d5.jpg" TargetMode="Externa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hyperlink" Target="https://doi.org/10.59287/ijanser.1339" TargetMode="External"/><Relationship Id="rId2" Type="http://schemas.openxmlformats.org/officeDocument/2006/relationships/hyperlink" Target="https://doi.org/10.1016/j.aej.2024.06.092" TargetMode="External"/><Relationship Id="rId1" Type="http://schemas.openxmlformats.org/officeDocument/2006/relationships/slideLayout" Target="../slideLayouts/slideLayout10.xml"/><Relationship Id="rId5" Type="http://schemas.openxmlformats.org/officeDocument/2006/relationships/hyperlink" Target="https://doi.org/10.1016/j.heliyon.2023.e14524" TargetMode="External"/><Relationship Id="rId4" Type="http://schemas.openxmlformats.org/officeDocument/2006/relationships/hyperlink" Target="https://doi.org/10.1016/j.prime.2024.100486"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129308" y="831273"/>
            <a:ext cx="12062691" cy="5946045"/>
          </a:xfrm>
        </p:spPr>
        <p:txBody>
          <a:bodyPr>
            <a:normAutofit lnSpcReduction="10000"/>
          </a:bodyPr>
          <a:lstStyle/>
          <a:p>
            <a:r>
              <a:rPr lang="en-US" sz="3200" b="1" dirty="0" smtClean="0">
                <a:solidFill>
                  <a:schemeClr val="tx1"/>
                </a:solidFill>
                <a:latin typeface="Arial" pitchFamily="34" charset="0"/>
                <a:cs typeface="Arial" pitchFamily="34" charset="0"/>
              </a:rPr>
              <a:t>Lecture 14</a:t>
            </a:r>
          </a:p>
          <a:p>
            <a:r>
              <a:rPr lang="en-US" sz="3000" b="1" dirty="0">
                <a:solidFill>
                  <a:schemeClr val="tx1"/>
                </a:solidFill>
                <a:latin typeface="Arial" pitchFamily="34" charset="0"/>
                <a:cs typeface="Arial" pitchFamily="34" charset="0"/>
              </a:rPr>
              <a:t>Power system </a:t>
            </a:r>
            <a:r>
              <a:rPr lang="en-US" sz="3000" b="1" dirty="0" smtClean="0">
                <a:solidFill>
                  <a:schemeClr val="tx1"/>
                </a:solidFill>
                <a:latin typeface="Arial" pitchFamily="34" charset="0"/>
                <a:cs typeface="Arial" pitchFamily="34" charset="0"/>
              </a:rPr>
              <a:t>Security-Contingency Analysis </a:t>
            </a: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a:t>
            </a:r>
            <a:r>
              <a:rPr lang="en-US" sz="2000" dirty="0" smtClean="0">
                <a:solidFill>
                  <a:schemeClr val="tx1"/>
                </a:solidFill>
                <a:latin typeface="Arial" pitchFamily="34" charset="0"/>
                <a:cs typeface="Arial" pitchFamily="34" charset="0"/>
              </a:rPr>
              <a:t>security constraints contingency analysis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process of contingency analysis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Differentiate the types of security assessment techniques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Formulate the sensitivity analysis methods to rank the contingency </a:t>
            </a: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6255" y="637310"/>
            <a:ext cx="11730372" cy="6027442"/>
          </a:xfrm>
        </p:spPr>
        <p:txBody>
          <a:bodyPr>
            <a:noAutofit/>
          </a:bodyPr>
          <a:lstStyle/>
          <a:p>
            <a:pPr marL="457200" indent="-457200">
              <a:lnSpc>
                <a:spcPct val="200000"/>
              </a:lnSpc>
              <a:buAutoNum type="arabicPeriod"/>
            </a:pPr>
            <a:r>
              <a:rPr lang="en-US" sz="2000" b="1" dirty="0" smtClean="0">
                <a:latin typeface="Arial" pitchFamily="34" charset="0"/>
                <a:cs typeface="Arial" pitchFamily="34" charset="0"/>
              </a:rPr>
              <a:t>Introduction </a:t>
            </a:r>
            <a:endParaRPr lang="en-US" sz="2000" b="1" dirty="0">
              <a:latin typeface="Arial" pitchFamily="34" charset="0"/>
              <a:cs typeface="Arial" pitchFamily="34" charset="0"/>
            </a:endParaRPr>
          </a:p>
          <a:p>
            <a:pPr marL="457200" indent="-457200">
              <a:lnSpc>
                <a:spcPct val="200000"/>
              </a:lnSpc>
              <a:buAutoNum type="arabicPeriod"/>
            </a:pPr>
            <a:r>
              <a:rPr lang="en-US" sz="2000" b="1" dirty="0">
                <a:latin typeface="Arial" pitchFamily="34" charset="0"/>
                <a:cs typeface="Arial" pitchFamily="34" charset="0"/>
              </a:rPr>
              <a:t>Important Components of Contingency </a:t>
            </a:r>
            <a:r>
              <a:rPr lang="en-US" sz="2000" b="1" dirty="0" smtClean="0">
                <a:latin typeface="Arial" pitchFamily="34" charset="0"/>
                <a:cs typeface="Arial" pitchFamily="34" charset="0"/>
              </a:rPr>
              <a:t>Analysis</a:t>
            </a:r>
          </a:p>
          <a:p>
            <a:pPr marL="457200" indent="-457200">
              <a:lnSpc>
                <a:spcPct val="200000"/>
              </a:lnSpc>
              <a:buAutoNum type="arabicPeriod"/>
            </a:pPr>
            <a:r>
              <a:rPr lang="en-US" sz="2000" b="1" dirty="0">
                <a:latin typeface="Arial" pitchFamily="34" charset="0"/>
                <a:cs typeface="Arial" pitchFamily="34" charset="0"/>
              </a:rPr>
              <a:t>Process of Contingency </a:t>
            </a:r>
            <a:r>
              <a:rPr lang="en-US" sz="2000" b="1" dirty="0" smtClean="0">
                <a:latin typeface="Arial" pitchFamily="34" charset="0"/>
                <a:cs typeface="Arial" pitchFamily="34" charset="0"/>
              </a:rPr>
              <a:t>Analysis</a:t>
            </a:r>
          </a:p>
          <a:p>
            <a:pPr marL="457200" indent="-457200">
              <a:lnSpc>
                <a:spcPct val="200000"/>
              </a:lnSpc>
              <a:buAutoNum type="arabicPeriod"/>
            </a:pPr>
            <a:r>
              <a:rPr lang="en-US" sz="2000" b="1" dirty="0">
                <a:latin typeface="Arial" pitchFamily="34" charset="0"/>
                <a:cs typeface="Arial" pitchFamily="34" charset="0"/>
              </a:rPr>
              <a:t>Security Assessment Techniques </a:t>
            </a:r>
            <a:endParaRPr lang="en-US" sz="2000" b="1" dirty="0" smtClean="0">
              <a:latin typeface="Arial" pitchFamily="34" charset="0"/>
              <a:cs typeface="Arial" pitchFamily="34" charset="0"/>
            </a:endParaRPr>
          </a:p>
          <a:p>
            <a:pPr marL="457200" indent="-457200">
              <a:lnSpc>
                <a:spcPct val="200000"/>
              </a:lnSpc>
              <a:buAutoNum type="arabicPeriod"/>
            </a:pPr>
            <a:r>
              <a:rPr lang="en-US" sz="2000" b="1" dirty="0">
                <a:latin typeface="Arial" pitchFamily="34" charset="0"/>
                <a:cs typeface="Arial" pitchFamily="34" charset="0"/>
              </a:rPr>
              <a:t>Sensitivity </a:t>
            </a:r>
            <a:r>
              <a:rPr lang="en-US" sz="2000" b="1" dirty="0" smtClean="0">
                <a:latin typeface="Arial" pitchFamily="34" charset="0"/>
                <a:cs typeface="Arial" pitchFamily="34" charset="0"/>
              </a:rPr>
              <a:t>Analysis</a:t>
            </a:r>
          </a:p>
          <a:p>
            <a:pPr marL="457200" indent="-457200">
              <a:lnSpc>
                <a:spcPct val="200000"/>
              </a:lnSpc>
              <a:buAutoNum type="arabicPeriod"/>
            </a:pPr>
            <a:r>
              <a:rPr lang="en-US" sz="2000" b="1" dirty="0">
                <a:latin typeface="Arial" pitchFamily="34" charset="0"/>
                <a:cs typeface="Arial" pitchFamily="34" charset="0"/>
              </a:rPr>
              <a:t>Applications of Contingency Analysis in real </a:t>
            </a:r>
            <a:r>
              <a:rPr lang="en-US" sz="2000" b="1" dirty="0" smtClean="0">
                <a:latin typeface="Arial" pitchFamily="34" charset="0"/>
                <a:cs typeface="Arial" pitchFamily="34" charset="0"/>
              </a:rPr>
              <a:t>world</a:t>
            </a:r>
          </a:p>
          <a:p>
            <a:pPr marL="0" indent="0">
              <a:lnSpc>
                <a:spcPct val="200000"/>
              </a:lnSpc>
              <a:buNone/>
            </a:pPr>
            <a:r>
              <a:rPr lang="en-US" sz="2000" b="1" dirty="0" smtClean="0">
                <a:latin typeface="Arial" pitchFamily="34" charset="0"/>
                <a:cs typeface="Arial" pitchFamily="34" charset="0"/>
              </a:rPr>
              <a:t>Summary </a:t>
            </a:r>
          </a:p>
          <a:p>
            <a:pPr marL="0" indent="0">
              <a:lnSpc>
                <a:spcPct val="20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2854" y="365125"/>
            <a:ext cx="10500948" cy="593237"/>
          </a:xfrm>
        </p:spPr>
        <p:txBody>
          <a:bodyPr>
            <a:normAutofit/>
          </a:bodyPr>
          <a:lstStyle/>
          <a:p>
            <a:pPr algn="ctr"/>
            <a:r>
              <a:rPr lang="en-US" sz="3000" b="1" dirty="0" smtClean="0">
                <a:latin typeface="Arial" pitchFamily="34" charset="0"/>
                <a:cs typeface="Arial" pitchFamily="34" charset="0"/>
              </a:rPr>
              <a:t>1. Introduction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75846" y="844062"/>
            <a:ext cx="11913577" cy="5776546"/>
          </a:xfrm>
        </p:spPr>
        <p:txBody>
          <a:bodyPr>
            <a:normAutofit/>
          </a:bodyPr>
          <a:lstStyle/>
          <a:p>
            <a:pPr algn="just">
              <a:lnSpc>
                <a:spcPct val="150000"/>
              </a:lnSpc>
            </a:pPr>
            <a:r>
              <a:rPr lang="en-US" sz="2000" dirty="0">
                <a:latin typeface="Arial" pitchFamily="34" charset="0"/>
                <a:cs typeface="Arial" pitchFamily="34" charset="0"/>
              </a:rPr>
              <a:t>The capacity of a power system to continue operating steadily and dependably in the face of disruptions or failures is known as power system </a:t>
            </a:r>
            <a:r>
              <a:rPr lang="en-US" sz="2000" dirty="0" smtClean="0">
                <a:latin typeface="Arial" pitchFamily="34" charset="0"/>
                <a:cs typeface="Arial" pitchFamily="34" charset="0"/>
              </a:rPr>
              <a:t>security[1]. </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These disruptions may be brought on by operational mistakes, weather-related conditions, or equipment malfunctions. </a:t>
            </a:r>
          </a:p>
          <a:p>
            <a:pPr algn="just">
              <a:lnSpc>
                <a:spcPct val="150000"/>
              </a:lnSpc>
            </a:pPr>
            <a:r>
              <a:rPr lang="en-US" sz="2000" dirty="0">
                <a:latin typeface="Arial" pitchFamily="34" charset="0"/>
                <a:cs typeface="Arial" pitchFamily="34" charset="0"/>
              </a:rPr>
              <a:t>Making ensuring the power system is secure, reliable, and capable of swiftly recovering from disruptions is the aim of power system security</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Contingency analysis is one of the main methods used to evaluate a power system's security. </a:t>
            </a:r>
          </a:p>
          <a:p>
            <a:pPr algn="just">
              <a:lnSpc>
                <a:spcPct val="150000"/>
              </a:lnSpc>
            </a:pPr>
            <a:r>
              <a:rPr lang="en-US" sz="2000" dirty="0">
                <a:latin typeface="Arial" pitchFamily="34" charset="0"/>
                <a:cs typeface="Arial" pitchFamily="34" charset="0"/>
              </a:rPr>
              <a:t>In order to make sure the power system can continue to function dependably, this procedure assesses how well the system performs under a range of possible fault or failure scenarios, or contingencies.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40605936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8262" y="1107830"/>
            <a:ext cx="12033738" cy="5597769"/>
          </a:xfrm>
        </p:spPr>
        <p:txBody>
          <a:bodyPr>
            <a:noAutofit/>
          </a:bodyPr>
          <a:lstStyle/>
          <a:p>
            <a:pPr marL="0" indent="0" algn="just">
              <a:lnSpc>
                <a:spcPct val="150000"/>
              </a:lnSpc>
              <a:buNone/>
            </a:pPr>
            <a:r>
              <a:rPr lang="en-US" sz="2000" b="1" dirty="0" smtClean="0">
                <a:latin typeface="Arial" pitchFamily="34" charset="0"/>
                <a:cs typeface="Arial" pitchFamily="34" charset="0"/>
              </a:rPr>
              <a:t>Contingencies Analysis:</a:t>
            </a:r>
            <a:endParaRPr lang="en-US" sz="2000" b="1"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Helps to </a:t>
            </a:r>
            <a:r>
              <a:rPr lang="en-US" sz="2000" dirty="0">
                <a:latin typeface="Arial" pitchFamily="34" charset="0"/>
                <a:cs typeface="Arial" pitchFamily="34" charset="0"/>
              </a:rPr>
              <a:t>ascertain whether a power system can withstand the loss of essential components (such as generators, transmission lines, transformers, etc.) without resulting in system instability or operational limit </a:t>
            </a:r>
            <a:r>
              <a:rPr lang="en-US" sz="2000" dirty="0" smtClean="0">
                <a:latin typeface="Arial" pitchFamily="34" charset="0"/>
                <a:cs typeface="Arial" pitchFamily="34" charset="0"/>
              </a:rPr>
              <a:t>breaches[2].</a:t>
            </a:r>
          </a:p>
          <a:p>
            <a:pPr algn="just">
              <a:lnSpc>
                <a:spcPct val="150000"/>
              </a:lnSpc>
            </a:pPr>
            <a:r>
              <a:rPr lang="en-US" sz="2000" dirty="0" smtClean="0">
                <a:latin typeface="Arial" pitchFamily="34" charset="0"/>
                <a:cs typeface="Arial" pitchFamily="34" charset="0"/>
              </a:rPr>
              <a:t>contingency </a:t>
            </a:r>
            <a:r>
              <a:rPr lang="en-US" sz="2000" dirty="0">
                <a:latin typeface="Arial" pitchFamily="34" charset="0"/>
                <a:cs typeface="Arial" pitchFamily="34" charset="0"/>
              </a:rPr>
              <a:t>analysis involves simulating a variety of fictitious failure scenarios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It ensures </a:t>
            </a:r>
            <a:r>
              <a:rPr lang="en-US" sz="2000" dirty="0">
                <a:latin typeface="Arial" pitchFamily="34" charset="0"/>
                <a:cs typeface="Arial" pitchFamily="34" charset="0"/>
              </a:rPr>
              <a:t>that the system can endure disruptions (such as a line outage or a generator tripping) and carry on without experiencing cascading failures is known as system reliability.</a:t>
            </a:r>
          </a:p>
          <a:p>
            <a:pPr algn="just">
              <a:lnSpc>
                <a:spcPct val="150000"/>
              </a:lnSpc>
            </a:pPr>
            <a:r>
              <a:rPr lang="en-US" sz="2000" dirty="0">
                <a:latin typeface="Arial" pitchFamily="34" charset="0"/>
                <a:cs typeface="Arial" pitchFamily="34" charset="0"/>
              </a:rPr>
              <a:t>Operational Limits: Verifying that during the contingency, transmission line loading, generator outputs, and voltages do not beyond their operational limits</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
        <p:nvSpPr>
          <p:cNvPr id="6" name="Title 1"/>
          <p:cNvSpPr>
            <a:spLocks noGrp="1"/>
          </p:cNvSpPr>
          <p:nvPr>
            <p:ph type="title"/>
          </p:nvPr>
        </p:nvSpPr>
        <p:spPr>
          <a:xfrm>
            <a:off x="852854" y="365125"/>
            <a:ext cx="10500948" cy="593237"/>
          </a:xfrm>
        </p:spPr>
        <p:txBody>
          <a:bodyPr>
            <a:normAutofit/>
          </a:bodyPr>
          <a:lstStyle/>
          <a:p>
            <a:pPr algn="ctr"/>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90068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4638" y="967154"/>
            <a:ext cx="12007362" cy="5890846"/>
          </a:xfrm>
        </p:spPr>
        <p:txBody>
          <a:bodyPr>
            <a:normAutofit/>
          </a:bodyPr>
          <a:lstStyle/>
          <a:p>
            <a:pPr algn="just">
              <a:lnSpc>
                <a:spcPct val="150000"/>
              </a:lnSpc>
            </a:pPr>
            <a:r>
              <a:rPr lang="en-US" sz="2000" dirty="0">
                <a:latin typeface="Arial" pitchFamily="34" charset="0"/>
                <a:cs typeface="Arial" pitchFamily="34" charset="0"/>
              </a:rPr>
              <a:t>Determining if load shedding is required to preserve system stability is known as load shedding.</a:t>
            </a:r>
          </a:p>
          <a:p>
            <a:pPr algn="just">
              <a:lnSpc>
                <a:spcPct val="150000"/>
              </a:lnSpc>
            </a:pPr>
            <a:r>
              <a:rPr lang="en-US" sz="2000" dirty="0">
                <a:latin typeface="Arial" pitchFamily="34" charset="0"/>
                <a:cs typeface="Arial" pitchFamily="34" charset="0"/>
              </a:rPr>
              <a:t>Maintaining voltage levels within reasonable bounds following a disruption is known as voltage stability.</a:t>
            </a:r>
          </a:p>
          <a:p>
            <a:pPr algn="just">
              <a:lnSpc>
                <a:spcPct val="150000"/>
              </a:lnSpc>
            </a:pPr>
            <a:r>
              <a:rPr lang="en-US" sz="2000" dirty="0">
                <a:latin typeface="Arial" pitchFamily="34" charset="0"/>
                <a:cs typeface="Arial" pitchFamily="34" charset="0"/>
              </a:rPr>
              <a:t>Evaluating the system's capacity to sustain frequency within reasonable limitations is known as frequency stability</a:t>
            </a:r>
            <a:r>
              <a:rPr lang="en-US" sz="2000" dirty="0" smtClean="0">
                <a:latin typeface="Arial" pitchFamily="34" charset="0"/>
                <a:cs typeface="Arial" pitchFamily="34" charset="0"/>
              </a:rPr>
              <a:t>.</a:t>
            </a:r>
          </a:p>
          <a:p>
            <a:pPr algn="just">
              <a:lnSpc>
                <a:spcPct val="150000"/>
              </a:lnSpc>
            </a:pPr>
            <a:r>
              <a:rPr lang="en-US" sz="2000" b="1" dirty="0">
                <a:latin typeface="Arial" pitchFamily="34" charset="0"/>
                <a:cs typeface="Arial" pitchFamily="34" charset="0"/>
              </a:rPr>
              <a:t>Types of Contingencies </a:t>
            </a:r>
            <a:r>
              <a:rPr lang="en-US" sz="2000" b="1" dirty="0" smtClean="0">
                <a:latin typeface="Arial" pitchFamily="34" charset="0"/>
                <a:cs typeface="Arial" pitchFamily="34" charset="0"/>
              </a:rPr>
              <a:t>are :</a:t>
            </a:r>
          </a:p>
          <a:p>
            <a:pPr algn="just">
              <a:lnSpc>
                <a:spcPct val="150000"/>
              </a:lnSpc>
            </a:pPr>
            <a:r>
              <a:rPr lang="en-US" sz="2000" dirty="0" smtClean="0">
                <a:latin typeface="Arial" pitchFamily="34" charset="0"/>
                <a:cs typeface="Arial" pitchFamily="34" charset="0"/>
              </a:rPr>
              <a:t>Single </a:t>
            </a:r>
            <a:r>
              <a:rPr lang="en-US" sz="2000" dirty="0">
                <a:latin typeface="Arial" pitchFamily="34" charset="0"/>
                <a:cs typeface="Arial" pitchFamily="34" charset="0"/>
              </a:rPr>
              <a:t>Contingencies: </a:t>
            </a:r>
            <a:r>
              <a:rPr lang="en-US" sz="2000" dirty="0" smtClean="0">
                <a:latin typeface="Arial" pitchFamily="34" charset="0"/>
                <a:cs typeface="Arial" pitchFamily="34" charset="0"/>
              </a:rPr>
              <a:t>The failure </a:t>
            </a:r>
            <a:r>
              <a:rPr lang="en-US" sz="2000" dirty="0">
                <a:latin typeface="Arial" pitchFamily="34" charset="0"/>
                <a:cs typeface="Arial" pitchFamily="34" charset="0"/>
              </a:rPr>
              <a:t>of a single system component, such </a:t>
            </a:r>
            <a:r>
              <a:rPr lang="en-US" sz="2000" dirty="0" smtClean="0">
                <a:latin typeface="Arial" pitchFamily="34" charset="0"/>
                <a:cs typeface="Arial" pitchFamily="34" charset="0"/>
              </a:rPr>
              <a:t>as loss </a:t>
            </a:r>
            <a:r>
              <a:rPr lang="en-US" sz="2000" dirty="0">
                <a:latin typeface="Arial" pitchFamily="34" charset="0"/>
                <a:cs typeface="Arial" pitchFamily="34" charset="0"/>
              </a:rPr>
              <a:t>of a transmission </a:t>
            </a:r>
            <a:r>
              <a:rPr lang="en-US" sz="2000" dirty="0" smtClean="0">
                <a:latin typeface="Arial" pitchFamily="34" charset="0"/>
                <a:cs typeface="Arial" pitchFamily="34" charset="0"/>
              </a:rPr>
              <a:t>line, loss </a:t>
            </a:r>
            <a:r>
              <a:rPr lang="en-US" sz="2000" dirty="0">
                <a:latin typeface="Arial" pitchFamily="34" charset="0"/>
                <a:cs typeface="Arial" pitchFamily="34" charset="0"/>
              </a:rPr>
              <a:t>of a generating </a:t>
            </a:r>
            <a:r>
              <a:rPr lang="en-US" sz="2000" dirty="0" smtClean="0">
                <a:latin typeface="Arial" pitchFamily="34" charset="0"/>
                <a:cs typeface="Arial" pitchFamily="34" charset="0"/>
              </a:rPr>
              <a:t>unit, failure </a:t>
            </a:r>
            <a:r>
              <a:rPr lang="en-US" sz="2000" dirty="0">
                <a:latin typeface="Arial" pitchFamily="34" charset="0"/>
                <a:cs typeface="Arial" pitchFamily="34" charset="0"/>
              </a:rPr>
              <a:t>of a </a:t>
            </a:r>
            <a:r>
              <a:rPr lang="en-US" sz="2000" dirty="0" smtClean="0">
                <a:latin typeface="Arial" pitchFamily="34" charset="0"/>
                <a:cs typeface="Arial" pitchFamily="34" charset="0"/>
              </a:rPr>
              <a:t>transformer and loss </a:t>
            </a:r>
            <a:r>
              <a:rPr lang="en-US" sz="2000" dirty="0">
                <a:latin typeface="Arial" pitchFamily="34" charset="0"/>
                <a:cs typeface="Arial" pitchFamily="34" charset="0"/>
              </a:rPr>
              <a:t>of a system </a:t>
            </a:r>
            <a:r>
              <a:rPr lang="en-US" sz="2000" dirty="0" smtClean="0">
                <a:latin typeface="Arial" pitchFamily="34" charset="0"/>
                <a:cs typeface="Arial" pitchFamily="34" charset="0"/>
              </a:rPr>
              <a:t>bus.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6" name="Title 1"/>
          <p:cNvSpPr>
            <a:spLocks noGrp="1"/>
          </p:cNvSpPr>
          <p:nvPr>
            <p:ph type="title"/>
          </p:nvPr>
        </p:nvSpPr>
        <p:spPr>
          <a:xfrm>
            <a:off x="852854" y="365125"/>
            <a:ext cx="10500948" cy="593237"/>
          </a:xfrm>
        </p:spPr>
        <p:txBody>
          <a:bodyPr>
            <a:normAutofit/>
          </a:bodyPr>
          <a:lstStyle/>
          <a:p>
            <a:pPr algn="ctr"/>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6134202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1" y="1273629"/>
            <a:ext cx="11852030" cy="5373356"/>
          </a:xfrm>
        </p:spPr>
        <p:txBody>
          <a:bodyPr/>
          <a:lstStyle/>
          <a:p>
            <a:pPr algn="just">
              <a:lnSpc>
                <a:spcPct val="150000"/>
              </a:lnSpc>
            </a:pPr>
            <a:r>
              <a:rPr lang="en-US" sz="2000" dirty="0">
                <a:latin typeface="Arial" pitchFamily="34" charset="0"/>
                <a:cs typeface="Arial" pitchFamily="34" charset="0"/>
              </a:rPr>
              <a:t>Multiple Contingencies: The failure of multiple components occurring simultaneously, which could lead to more severe consequences, such as cascading failures or blackouts</a:t>
            </a:r>
          </a:p>
          <a:p>
            <a:pPr algn="just">
              <a:lnSpc>
                <a:spcPct val="150000"/>
              </a:lnSpc>
            </a:pPr>
            <a:r>
              <a:rPr lang="en-US" sz="2000" dirty="0" smtClean="0">
                <a:latin typeface="Arial" pitchFamily="34" charset="0"/>
                <a:cs typeface="Arial" pitchFamily="34" charset="0"/>
              </a:rPr>
              <a:t>N-1 </a:t>
            </a:r>
            <a:r>
              <a:rPr lang="en-US" sz="2000" dirty="0">
                <a:latin typeface="Arial" pitchFamily="34" charset="0"/>
                <a:cs typeface="Arial" pitchFamily="34" charset="0"/>
              </a:rPr>
              <a:t>Contingency: A standard used in power system security analysis, which assumes that the system is able to tolerate the failure of any single component </a:t>
            </a:r>
          </a:p>
          <a:p>
            <a:pPr algn="just">
              <a:lnSpc>
                <a:spcPct val="150000"/>
              </a:lnSpc>
            </a:pPr>
            <a:r>
              <a:rPr lang="en-US" sz="2000" dirty="0">
                <a:latin typeface="Arial" pitchFamily="34" charset="0"/>
                <a:cs typeface="Arial" pitchFamily="34" charset="0"/>
              </a:rPr>
              <a:t>N-2, N-3 Contingencies: More severe contingency scenarios involving the loss of two or three components, respectively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Contingency analysis more than N-1 is more complex and needs critical engineering solutions  </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
        <p:nvSpPr>
          <p:cNvPr id="6" name="Title 1"/>
          <p:cNvSpPr>
            <a:spLocks noGrp="1"/>
          </p:cNvSpPr>
          <p:nvPr>
            <p:ph type="title"/>
          </p:nvPr>
        </p:nvSpPr>
        <p:spPr>
          <a:xfrm>
            <a:off x="852854" y="365125"/>
            <a:ext cx="10500948" cy="593237"/>
          </a:xfrm>
        </p:spPr>
        <p:txBody>
          <a:bodyPr>
            <a:normAutofit/>
          </a:bodyPr>
          <a:lstStyle/>
          <a:p>
            <a:pPr algn="ctr"/>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304876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384" y="365125"/>
            <a:ext cx="10650417" cy="593237"/>
          </a:xfrm>
        </p:spPr>
        <p:txBody>
          <a:bodyPr>
            <a:normAutofit/>
          </a:bodyPr>
          <a:lstStyle/>
          <a:p>
            <a:pPr algn="ctr"/>
            <a:r>
              <a:rPr lang="en-US" sz="3000" b="1" dirty="0">
                <a:latin typeface="Arial" pitchFamily="34" charset="0"/>
                <a:cs typeface="Arial" pitchFamily="34" charset="0"/>
              </a:rPr>
              <a:t>2. Important Components of Contingency </a:t>
            </a:r>
            <a:r>
              <a:rPr lang="en-US" sz="3000" b="1" dirty="0" smtClean="0">
                <a:latin typeface="Arial" pitchFamily="34" charset="0"/>
                <a:cs typeface="Arial" pitchFamily="34" charset="0"/>
              </a:rPr>
              <a:t>Analysis</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334107" y="1125415"/>
            <a:ext cx="11455121" cy="5242728"/>
          </a:xfrm>
        </p:spPr>
        <p:txBody>
          <a:bodyPr>
            <a:normAutofit/>
          </a:bodyPr>
          <a:lstStyle/>
          <a:p>
            <a:pPr algn="just">
              <a:lnSpc>
                <a:spcPct val="150000"/>
              </a:lnSpc>
            </a:pPr>
            <a:r>
              <a:rPr lang="en-US" sz="2000" dirty="0" smtClean="0">
                <a:latin typeface="Arial" pitchFamily="34" charset="0"/>
                <a:cs typeface="Arial" pitchFamily="34" charset="0"/>
              </a:rPr>
              <a:t>Simulation </a:t>
            </a:r>
            <a:r>
              <a:rPr lang="en-US" sz="2000" dirty="0">
                <a:latin typeface="Arial" pitchFamily="34" charset="0"/>
                <a:cs typeface="Arial" pitchFamily="34" charset="0"/>
              </a:rPr>
              <a:t>of Power Flow: Simulating the system's power flow under typical circumstances and then modeling the system's reaction to different contingencies is the most popular technique for doing contingency </a:t>
            </a:r>
            <a:r>
              <a:rPr lang="en-US" sz="2000" dirty="0" smtClean="0">
                <a:latin typeface="Arial" pitchFamily="34" charset="0"/>
                <a:cs typeface="Arial" pitchFamily="34" charset="0"/>
              </a:rPr>
              <a:t>analysis[3].</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Usually, state estimation or load flow techniques are used for this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Network Topology: The network topology, which includes the linkages between transmission lines, transformers, and generators, is taken into consideration in contingency analysis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b="1" dirty="0" smtClean="0">
                <a:latin typeface="Arial" pitchFamily="34" charset="0"/>
                <a:cs typeface="Arial" pitchFamily="34" charset="0"/>
              </a:rPr>
              <a:t>System </a:t>
            </a:r>
            <a:r>
              <a:rPr lang="en-US" sz="2000" b="1" dirty="0">
                <a:latin typeface="Arial" pitchFamily="34" charset="0"/>
                <a:cs typeface="Arial" pitchFamily="34" charset="0"/>
              </a:rPr>
              <a:t>Constraints</a:t>
            </a:r>
            <a:r>
              <a:rPr lang="en-US" sz="2000" dirty="0">
                <a:latin typeface="Arial" pitchFamily="34" charset="0"/>
                <a:cs typeface="Arial" pitchFamily="34" charset="0"/>
              </a:rPr>
              <a:t>: A number of operational restrictions are put in place during the </a:t>
            </a:r>
            <a:r>
              <a:rPr lang="en-US" sz="2000" dirty="0" smtClean="0">
                <a:latin typeface="Arial" pitchFamily="34" charset="0"/>
                <a:cs typeface="Arial" pitchFamily="34" charset="0"/>
              </a:rPr>
              <a:t>analysis: limits </a:t>
            </a:r>
            <a:r>
              <a:rPr lang="en-US" sz="2000" dirty="0">
                <a:latin typeface="Arial" pitchFamily="34" charset="0"/>
                <a:cs typeface="Arial" pitchFamily="34" charset="0"/>
              </a:rPr>
              <a:t>of the </a:t>
            </a:r>
            <a:r>
              <a:rPr lang="en-US" sz="2000" dirty="0" smtClean="0">
                <a:latin typeface="Arial" pitchFamily="34" charset="0"/>
                <a:cs typeface="Arial" pitchFamily="34" charset="0"/>
              </a:rPr>
              <a:t>generator, restrictions </a:t>
            </a:r>
            <a:r>
              <a:rPr lang="en-US" sz="2000" dirty="0">
                <a:latin typeface="Arial" pitchFamily="34" charset="0"/>
                <a:cs typeface="Arial" pitchFamily="34" charset="0"/>
              </a:rPr>
              <a:t>on voltage at different </a:t>
            </a:r>
            <a:r>
              <a:rPr lang="en-US" sz="2000" dirty="0" smtClean="0">
                <a:latin typeface="Arial" pitchFamily="34" charset="0"/>
                <a:cs typeface="Arial" pitchFamily="34" charset="0"/>
              </a:rPr>
              <a:t>busses and thermal </a:t>
            </a:r>
            <a:r>
              <a:rPr lang="en-US" sz="2000" dirty="0">
                <a:latin typeface="Arial" pitchFamily="34" charset="0"/>
                <a:cs typeface="Arial" pitchFamily="34" charset="0"/>
              </a:rPr>
              <a:t>restrictions of transmission </a:t>
            </a:r>
            <a:r>
              <a:rPr lang="en-US" sz="2000" dirty="0" smtClean="0">
                <a:latin typeface="Arial" pitchFamily="34" charset="0"/>
                <a:cs typeface="Arial" pitchFamily="34" charset="0"/>
              </a:rPr>
              <a:t>lines.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25935344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2" y="1310054"/>
            <a:ext cx="11702562" cy="4866909"/>
          </a:xfrm>
        </p:spPr>
        <p:txBody>
          <a:bodyPr>
            <a:noAutofit/>
          </a:bodyPr>
          <a:lstStyle/>
          <a:p>
            <a:pPr algn="just">
              <a:lnSpc>
                <a:spcPct val="200000"/>
              </a:lnSpc>
            </a:pPr>
            <a:r>
              <a:rPr lang="en-US" sz="2000" dirty="0">
                <a:latin typeface="Arial" pitchFamily="34" charset="0"/>
                <a:cs typeface="Arial" pitchFamily="34" charset="0"/>
              </a:rPr>
              <a:t>Security Criteria: A number of standards are established to assess the stability of the system</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Verifying that the voltages at each bus stay within allowable bounds is known as voltage stability.</a:t>
            </a:r>
          </a:p>
          <a:p>
            <a:pPr algn="just">
              <a:lnSpc>
                <a:spcPct val="200000"/>
              </a:lnSpc>
            </a:pPr>
            <a:r>
              <a:rPr lang="en-US" sz="2000" dirty="0">
                <a:latin typeface="Arial" pitchFamily="34" charset="0"/>
                <a:cs typeface="Arial" pitchFamily="34" charset="0"/>
              </a:rPr>
              <a:t>Keeping transmission cables from being overloaded past their thermal limits is known as transmission overload.</a:t>
            </a:r>
          </a:p>
          <a:p>
            <a:pPr algn="just">
              <a:lnSpc>
                <a:spcPct val="200000"/>
              </a:lnSpc>
            </a:pPr>
            <a:r>
              <a:rPr lang="en-US" sz="2000" dirty="0">
                <a:latin typeface="Arial" pitchFamily="34" charset="0"/>
                <a:cs typeface="Arial" pitchFamily="34" charset="0"/>
              </a:rPr>
              <a:t>Making certain that no generators are operating above their capacity limits is known as generator overloading.</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sp>
        <p:nvSpPr>
          <p:cNvPr id="6" name="Title 1"/>
          <p:cNvSpPr>
            <a:spLocks noGrp="1"/>
          </p:cNvSpPr>
          <p:nvPr>
            <p:ph type="title"/>
          </p:nvPr>
        </p:nvSpPr>
        <p:spPr>
          <a:xfrm>
            <a:off x="272143" y="283029"/>
            <a:ext cx="11789227" cy="783771"/>
          </a:xfrm>
        </p:spPr>
        <p:txBody>
          <a:bodyPr>
            <a:normAutofit/>
          </a:bodyPr>
          <a:lstStyle/>
          <a:p>
            <a:pPr algn="ctr"/>
            <a:r>
              <a:rPr lang="en-US" sz="3000" b="1" dirty="0" smtClean="0">
                <a:latin typeface="Arial" pitchFamily="34" charset="0"/>
                <a:cs typeface="Arial" pitchFamily="34" charset="0"/>
              </a:rPr>
              <a:t>Important </a:t>
            </a:r>
            <a:r>
              <a:rPr lang="en-US" sz="3000" b="1" dirty="0">
                <a:latin typeface="Arial" pitchFamily="34" charset="0"/>
                <a:cs typeface="Arial" pitchFamily="34" charset="0"/>
              </a:rPr>
              <a:t>Components of Contingency </a:t>
            </a:r>
            <a:r>
              <a:rPr lang="en-US" sz="3000" b="1" dirty="0" smtClean="0">
                <a:latin typeface="Arial" pitchFamily="34" charset="0"/>
                <a:cs typeface="Arial" pitchFamily="34" charset="0"/>
              </a:rPr>
              <a:t>Analysis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294753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7346" y="365126"/>
            <a:ext cx="10606456" cy="575652"/>
          </a:xfrm>
        </p:spPr>
        <p:txBody>
          <a:bodyPr>
            <a:noAutofit/>
          </a:bodyPr>
          <a:lstStyle/>
          <a:p>
            <a:pPr algn="ctr"/>
            <a:r>
              <a:rPr lang="en-US" sz="3000" b="1" dirty="0" smtClean="0">
                <a:latin typeface="Arial" pitchFamily="34" charset="0"/>
                <a:cs typeface="Arial" pitchFamily="34" charset="0"/>
              </a:rPr>
              <a:t>3. Process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3286" y="729343"/>
            <a:ext cx="11864591" cy="5834743"/>
          </a:xfrm>
        </p:spPr>
        <p:txBody>
          <a:bodyPr>
            <a:normAutofit/>
          </a:bodyPr>
          <a:lstStyle/>
          <a:p>
            <a:pPr marL="0" indent="0" algn="just">
              <a:lnSpc>
                <a:spcPct val="150000"/>
              </a:lnSpc>
              <a:buNone/>
            </a:pPr>
            <a:r>
              <a:rPr lang="en-US" sz="2000" b="1" dirty="0" smtClean="0">
                <a:latin typeface="Arial" pitchFamily="34" charset="0"/>
                <a:cs typeface="Arial" pitchFamily="34" charset="0"/>
              </a:rPr>
              <a:t>The following steps are needed[4]:</a:t>
            </a:r>
          </a:p>
          <a:p>
            <a:pPr algn="just">
              <a:lnSpc>
                <a:spcPct val="150000"/>
              </a:lnSpc>
            </a:pPr>
            <a:r>
              <a:rPr lang="en-US" sz="2000" dirty="0" smtClean="0">
                <a:latin typeface="Arial" pitchFamily="34" charset="0"/>
                <a:cs typeface="Arial" pitchFamily="34" charset="0"/>
              </a:rPr>
              <a:t>Power </a:t>
            </a:r>
            <a:r>
              <a:rPr lang="en-US" sz="2000" dirty="0">
                <a:latin typeface="Arial" pitchFamily="34" charset="0"/>
                <a:cs typeface="Arial" pitchFamily="34" charset="0"/>
              </a:rPr>
              <a:t>System Modeling Generators, loads, transmission lines, transformers, and buses are all included in the comprehensive model of the power system</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Simulate Base Case: The "healthy" system is represented by the system being examined in its typical working state, or base case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Use contingencies: A number of malfunctions or failures are modeled, including the loss of a generator or transmission line.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way the system reacts to these occurrences is examined</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3203839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4171" y="881743"/>
            <a:ext cx="11941629" cy="5845628"/>
          </a:xfrm>
        </p:spPr>
        <p:txBody>
          <a:bodyPr>
            <a:normAutofit/>
          </a:bodyPr>
          <a:lstStyle/>
          <a:p>
            <a:pPr algn="just">
              <a:lnSpc>
                <a:spcPct val="200000"/>
              </a:lnSpc>
            </a:pPr>
            <a:r>
              <a:rPr lang="en-US" sz="2000" dirty="0">
                <a:latin typeface="Arial" pitchFamily="34" charset="0"/>
                <a:cs typeface="Arial" pitchFamily="34" charset="0"/>
              </a:rPr>
              <a:t>Evaluate Stability: The system's performance is assessed following each circumstance to determine whether it is still secure and stable</a:t>
            </a:r>
          </a:p>
          <a:p>
            <a:pPr algn="just">
              <a:lnSpc>
                <a:spcPct val="200000"/>
              </a:lnSpc>
            </a:pPr>
            <a:r>
              <a:rPr lang="en-US" sz="2000" dirty="0" smtClean="0">
                <a:latin typeface="Arial" pitchFamily="34" charset="0"/>
                <a:cs typeface="Arial" pitchFamily="34" charset="0"/>
              </a:rPr>
              <a:t>Mitigation </a:t>
            </a:r>
            <a:r>
              <a:rPr lang="en-US" sz="2000" dirty="0">
                <a:latin typeface="Arial" pitchFamily="34" charset="0"/>
                <a:cs typeface="Arial" pitchFamily="34" charset="0"/>
              </a:rPr>
              <a:t>Measures: Considering the outcomes of the contingency analysis, then</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Re-dispatching generation to balance the system</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Changing </a:t>
            </a:r>
            <a:r>
              <a:rPr lang="en-US" sz="2000" dirty="0">
                <a:latin typeface="Arial" pitchFamily="34" charset="0"/>
                <a:cs typeface="Arial" pitchFamily="34" charset="0"/>
              </a:rPr>
              <a:t>the topology by switching lines or equipment</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Installing </a:t>
            </a:r>
            <a:r>
              <a:rPr lang="en-US" sz="2000" dirty="0">
                <a:latin typeface="Arial" pitchFamily="34" charset="0"/>
                <a:cs typeface="Arial" pitchFamily="34" charset="0"/>
              </a:rPr>
              <a:t>additional equipment, such as reactive power compensators or flexible AC transmission systems (FACTS).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
        <p:nvSpPr>
          <p:cNvPr id="6" name="Title 1"/>
          <p:cNvSpPr>
            <a:spLocks noGrp="1"/>
          </p:cNvSpPr>
          <p:nvPr>
            <p:ph type="title"/>
          </p:nvPr>
        </p:nvSpPr>
        <p:spPr>
          <a:xfrm>
            <a:off x="747345" y="365126"/>
            <a:ext cx="11085425" cy="527503"/>
          </a:xfrm>
        </p:spPr>
        <p:txBody>
          <a:bodyPr>
            <a:noAutofit/>
          </a:bodyPr>
          <a:lstStyle/>
          <a:p>
            <a:pPr algn="ctr"/>
            <a:r>
              <a:rPr lang="en-US" sz="3000" b="1" dirty="0" smtClean="0">
                <a:latin typeface="Arial" pitchFamily="34" charset="0"/>
                <a:cs typeface="Arial" pitchFamily="34" charset="0"/>
              </a:rPr>
              <a:t>Process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7745050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Content Placeholder 2"/>
          <p:cNvSpPr>
            <a:spLocks noGrp="1"/>
          </p:cNvSpPr>
          <p:nvPr>
            <p:ph sz="quarter" idx="1"/>
          </p:nvPr>
        </p:nvSpPr>
        <p:spPr>
          <a:xfrm>
            <a:off x="152400" y="906010"/>
            <a:ext cx="11941629" cy="5777819"/>
          </a:xfrm>
        </p:spPr>
        <p:txBody>
          <a:bodyPr>
            <a:normAutofit/>
          </a:bodyPr>
          <a:lstStyle/>
          <a:p>
            <a:pPr algn="just">
              <a:lnSpc>
                <a:spcPct val="150000"/>
              </a:lnSpc>
            </a:pPr>
            <a:r>
              <a:rPr lang="en-GB" altLang="en-US" sz="2000" dirty="0" smtClean="0">
                <a:latin typeface="Arial" pitchFamily="34" charset="0"/>
                <a:cs typeface="Arial" pitchFamily="34" charset="0"/>
              </a:rPr>
              <a:t>An equally </a:t>
            </a:r>
            <a:r>
              <a:rPr lang="en-GB" altLang="en-US" sz="2000" b="1" dirty="0" smtClean="0">
                <a:latin typeface="Arial" pitchFamily="34" charset="0"/>
                <a:cs typeface="Arial" pitchFamily="34" charset="0"/>
              </a:rPr>
              <a:t>important factor in the operation </a:t>
            </a:r>
            <a:r>
              <a:rPr lang="en-GB" altLang="en-US" sz="2000" dirty="0" smtClean="0">
                <a:latin typeface="Arial" pitchFamily="34" charset="0"/>
                <a:cs typeface="Arial" pitchFamily="34" charset="0"/>
              </a:rPr>
              <a:t>of a power system is the desire to </a:t>
            </a:r>
            <a:r>
              <a:rPr lang="en-GB" altLang="en-US" sz="2000" b="1" dirty="0" smtClean="0">
                <a:latin typeface="Arial" pitchFamily="34" charset="0"/>
                <a:cs typeface="Arial" pitchFamily="34" charset="0"/>
              </a:rPr>
              <a:t>maintain system </a:t>
            </a:r>
            <a:r>
              <a:rPr lang="en-GB" altLang="en-US" sz="2000" dirty="0" smtClean="0">
                <a:latin typeface="Arial" pitchFamily="34" charset="0"/>
                <a:cs typeface="Arial" pitchFamily="34" charset="0"/>
              </a:rPr>
              <a:t>security.</a:t>
            </a:r>
          </a:p>
          <a:p>
            <a:pPr algn="just">
              <a:lnSpc>
                <a:spcPct val="150000"/>
              </a:lnSpc>
            </a:pPr>
            <a:r>
              <a:rPr lang="en-US" altLang="en-US" sz="2000" dirty="0" smtClean="0">
                <a:latin typeface="Arial" pitchFamily="34" charset="0"/>
                <a:cs typeface="Arial" pitchFamily="34" charset="0"/>
              </a:rPr>
              <a:t>Security of supply is a measure of the power system’s capacity to </a:t>
            </a:r>
            <a:r>
              <a:rPr lang="en-US" altLang="en-US" sz="2000" b="1" dirty="0" smtClean="0">
                <a:latin typeface="Arial" pitchFamily="34" charset="0"/>
                <a:cs typeface="Arial" pitchFamily="34" charset="0"/>
              </a:rPr>
              <a:t>continue operating </a:t>
            </a:r>
            <a:r>
              <a:rPr lang="en-US" altLang="en-US" sz="2000" dirty="0" smtClean="0">
                <a:latin typeface="Arial" pitchFamily="34" charset="0"/>
                <a:cs typeface="Arial" pitchFamily="34" charset="0"/>
              </a:rPr>
              <a:t>within defined technical </a:t>
            </a:r>
            <a:r>
              <a:rPr lang="en-US" altLang="en-US" sz="2000" b="1" dirty="0" smtClean="0">
                <a:latin typeface="Arial" pitchFamily="34" charset="0"/>
                <a:cs typeface="Arial" pitchFamily="34" charset="0"/>
              </a:rPr>
              <a:t>limits even in the event of the withdrawal </a:t>
            </a:r>
            <a:r>
              <a:rPr lang="en-US" altLang="en-US" sz="2000" dirty="0" smtClean="0">
                <a:latin typeface="Arial" pitchFamily="34" charset="0"/>
                <a:cs typeface="Arial" pitchFamily="34" charset="0"/>
              </a:rPr>
              <a:t>of a major power system element</a:t>
            </a:r>
          </a:p>
          <a:p>
            <a:pPr algn="just">
              <a:lnSpc>
                <a:spcPct val="150000"/>
              </a:lnSpc>
            </a:pPr>
            <a:r>
              <a:rPr lang="en-US" altLang="en-US" sz="2000" dirty="0" smtClean="0">
                <a:latin typeface="Arial" pitchFamily="34" charset="0"/>
                <a:cs typeface="Arial" pitchFamily="34" charset="0"/>
              </a:rPr>
              <a:t> Failure such as an interconnector or large generator or any piece of equipment in the system due to either internal or external causes such as lightning strikes, objects hitting transmission towers, or human errors in setting relays.</a:t>
            </a:r>
          </a:p>
          <a:p>
            <a:pPr algn="just">
              <a:lnSpc>
                <a:spcPct val="150000"/>
              </a:lnSpc>
            </a:pPr>
            <a:r>
              <a:rPr lang="en-GB" altLang="en-US" sz="2000" dirty="0" smtClean="0">
                <a:latin typeface="Arial" pitchFamily="34" charset="0"/>
                <a:cs typeface="Arial" pitchFamily="34" charset="0"/>
              </a:rPr>
              <a:t>Hence, the EMS has to operate the system at minimum cost, with the guaranteed alleviation of emergency conditions such as violations of operating limits, contingencies.</a:t>
            </a:r>
          </a:p>
        </p:txBody>
      </p:sp>
      <p:sp>
        <p:nvSpPr>
          <p:cNvPr id="5" name="Title 1"/>
          <p:cNvSpPr>
            <a:spLocks noGrp="1"/>
          </p:cNvSpPr>
          <p:nvPr>
            <p:ph type="title"/>
          </p:nvPr>
        </p:nvSpPr>
        <p:spPr>
          <a:xfrm>
            <a:off x="747345" y="365126"/>
            <a:ext cx="11085425" cy="527503"/>
          </a:xfrm>
        </p:spPr>
        <p:txBody>
          <a:bodyPr>
            <a:noAutofit/>
          </a:bodyPr>
          <a:lstStyle/>
          <a:p>
            <a:pPr algn="ctr"/>
            <a:r>
              <a:rPr lang="en-US" sz="3000" b="1" dirty="0" smtClean="0">
                <a:latin typeface="Arial" pitchFamily="34" charset="0"/>
                <a:cs typeface="Arial" pitchFamily="34" charset="0"/>
              </a:rPr>
              <a:t>Process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5892177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p:cNvSpPr>
            <a:spLocks noGrp="1"/>
          </p:cNvSpPr>
          <p:nvPr>
            <p:ph sz="quarter" idx="1"/>
          </p:nvPr>
        </p:nvSpPr>
        <p:spPr>
          <a:xfrm>
            <a:off x="108857" y="740228"/>
            <a:ext cx="11865429" cy="6019801"/>
          </a:xfrm>
        </p:spPr>
        <p:txBody>
          <a:bodyPr>
            <a:normAutofit/>
          </a:bodyPr>
          <a:lstStyle/>
          <a:p>
            <a:pPr algn="just">
              <a:lnSpc>
                <a:spcPct val="150000"/>
              </a:lnSpc>
            </a:pPr>
            <a:r>
              <a:rPr lang="en-GB" altLang="en-US" sz="2000" dirty="0" smtClean="0">
                <a:latin typeface="Arial" pitchFamily="34" charset="0"/>
                <a:cs typeface="Arial" pitchFamily="34" charset="0"/>
              </a:rPr>
              <a:t>Three </a:t>
            </a:r>
            <a:r>
              <a:rPr lang="en-US" altLang="en-US" sz="2000" b="1" dirty="0" smtClean="0">
                <a:latin typeface="Arial" pitchFamily="34" charset="0"/>
                <a:cs typeface="Arial" pitchFamily="34" charset="0"/>
              </a:rPr>
              <a:t>main </a:t>
            </a:r>
            <a:r>
              <a:rPr lang="en-US" altLang="en-US" sz="2000" b="1" dirty="0">
                <a:latin typeface="Arial" pitchFamily="34" charset="0"/>
                <a:cs typeface="Arial" pitchFamily="34" charset="0"/>
              </a:rPr>
              <a:t>tasks that </a:t>
            </a:r>
            <a:r>
              <a:rPr lang="en-US" altLang="en-US" sz="2000" dirty="0">
                <a:latin typeface="Arial" pitchFamily="34" charset="0"/>
                <a:cs typeface="Arial" pitchFamily="34" charset="0"/>
              </a:rPr>
              <a:t>are performed in an energy control center can be categorized as part of system security:</a:t>
            </a:r>
          </a:p>
          <a:p>
            <a:pPr algn="just">
              <a:lnSpc>
                <a:spcPct val="150000"/>
              </a:lnSpc>
            </a:pPr>
            <a:r>
              <a:rPr lang="en-US" altLang="en-US" sz="2000" b="1" dirty="0" smtClean="0">
                <a:latin typeface="Arial" pitchFamily="34" charset="0"/>
                <a:cs typeface="Arial" pitchFamily="34" charset="0"/>
              </a:rPr>
              <a:t>A. System </a:t>
            </a:r>
            <a:r>
              <a:rPr lang="en-US" altLang="en-US" sz="2000" b="1" dirty="0">
                <a:latin typeface="Arial" pitchFamily="34" charset="0"/>
                <a:cs typeface="Arial" pitchFamily="34" charset="0"/>
              </a:rPr>
              <a:t>monitoring</a:t>
            </a:r>
            <a:r>
              <a:rPr lang="en-US" altLang="en-US" sz="2000" dirty="0">
                <a:latin typeface="Arial" pitchFamily="34" charset="0"/>
                <a:cs typeface="Arial" pitchFamily="34" charset="0"/>
              </a:rPr>
              <a:t>: provides operators of the power system with current, relevant information on the state of the power system</a:t>
            </a:r>
            <a:r>
              <a:rPr lang="en-US" altLang="en-US" sz="2000" dirty="0" smtClean="0">
                <a:latin typeface="Arial" pitchFamily="34" charset="0"/>
                <a:cs typeface="Arial" pitchFamily="34" charset="0"/>
              </a:rPr>
              <a:t>.</a:t>
            </a:r>
          </a:p>
          <a:p>
            <a:pPr algn="just">
              <a:lnSpc>
                <a:spcPct val="150000"/>
              </a:lnSpc>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Data is measured and transmitted by telemetry systems, which are then processed by digital computers in a control center, which alert operators in the event of an overload or limit violation.</a:t>
            </a:r>
          </a:p>
          <a:p>
            <a:pPr algn="just">
              <a:lnSpc>
                <a:spcPct val="150000"/>
              </a:lnSpc>
            </a:pPr>
            <a:r>
              <a:rPr lang="en-US" altLang="en-US" sz="2000" b="1" dirty="0" smtClean="0">
                <a:latin typeface="Arial" pitchFamily="34" charset="0"/>
                <a:cs typeface="Arial" pitchFamily="34" charset="0"/>
              </a:rPr>
              <a:t>B. Contingency </a:t>
            </a:r>
            <a:r>
              <a:rPr lang="en-US" altLang="en-US" sz="2000" b="1" dirty="0">
                <a:latin typeface="Arial" pitchFamily="34" charset="0"/>
                <a:cs typeface="Arial" pitchFamily="34" charset="0"/>
              </a:rPr>
              <a:t>analysis</a:t>
            </a:r>
            <a:r>
              <a:rPr lang="en-US" altLang="en-US" sz="2000" dirty="0">
                <a:latin typeface="Arial" pitchFamily="34" charset="0"/>
                <a:cs typeface="Arial" pitchFamily="34" charset="0"/>
              </a:rPr>
              <a:t>: this simulates "what if" scenarios and emergency identification in order to predict potential system issues (outages) before they happen. </a:t>
            </a:r>
            <a:endParaRPr lang="en-US" altLang="en-US" sz="2000" dirty="0" smtClean="0">
              <a:latin typeface="Arial" pitchFamily="34" charset="0"/>
              <a:cs typeface="Arial" pitchFamily="34" charset="0"/>
            </a:endParaRPr>
          </a:p>
        </p:txBody>
      </p:sp>
      <p:sp>
        <p:nvSpPr>
          <p:cNvPr id="3" name="Title 1"/>
          <p:cNvSpPr>
            <a:spLocks noGrp="1"/>
          </p:cNvSpPr>
          <p:nvPr>
            <p:ph type="title"/>
          </p:nvPr>
        </p:nvSpPr>
        <p:spPr>
          <a:xfrm>
            <a:off x="747345" y="365126"/>
            <a:ext cx="11085425" cy="527503"/>
          </a:xfrm>
        </p:spPr>
        <p:txBody>
          <a:bodyPr>
            <a:noAutofit/>
          </a:bodyPr>
          <a:lstStyle/>
          <a:p>
            <a:pPr algn="ctr"/>
            <a:r>
              <a:rPr lang="en-US" sz="3000" b="1" dirty="0" smtClean="0">
                <a:latin typeface="Arial" pitchFamily="34" charset="0"/>
                <a:cs typeface="Arial" pitchFamily="34" charset="0"/>
              </a:rPr>
              <a:t>Process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12</a:t>
            </a:fld>
            <a:endParaRPr lang="en-US"/>
          </a:p>
        </p:txBody>
      </p:sp>
    </p:spTree>
    <p:extLst>
      <p:ext uri="{BB962C8B-B14F-4D97-AF65-F5344CB8AC3E}">
        <p14:creationId xmlns:p14="http://schemas.microsoft.com/office/powerpoint/2010/main" val="12679170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857" y="1153886"/>
            <a:ext cx="12006943" cy="5627914"/>
          </a:xfrm>
        </p:spPr>
        <p:txBody>
          <a:bodyPr/>
          <a:lstStyle/>
          <a:p>
            <a:pPr algn="just">
              <a:lnSpc>
                <a:spcPct val="200000"/>
              </a:lnSpc>
            </a:pPr>
            <a:r>
              <a:rPr lang="en-US" sz="2000" dirty="0">
                <a:latin typeface="Arial" pitchFamily="34" charset="0"/>
                <a:cs typeface="Arial" pitchFamily="34" charset="0"/>
              </a:rPr>
              <a:t>This makes it possible for system operators to identify defensive operating states in which no single contingency occurrence will result in voltage violations or overloads. </a:t>
            </a:r>
          </a:p>
          <a:p>
            <a:pPr algn="just">
              <a:lnSpc>
                <a:spcPct val="200000"/>
              </a:lnSpc>
            </a:pPr>
            <a:r>
              <a:rPr lang="en-US" sz="2000" b="1" dirty="0" smtClean="0">
                <a:latin typeface="Arial" pitchFamily="34" charset="0"/>
                <a:cs typeface="Arial" pitchFamily="34" charset="0"/>
              </a:rPr>
              <a:t>C. Corrective </a:t>
            </a:r>
            <a:r>
              <a:rPr lang="en-US" sz="2000" b="1" dirty="0">
                <a:latin typeface="Arial" pitchFamily="34" charset="0"/>
                <a:cs typeface="Arial" pitchFamily="34" charset="0"/>
              </a:rPr>
              <a:t>action </a:t>
            </a:r>
            <a:r>
              <a:rPr lang="en-US" sz="2000" b="1" dirty="0" smtClean="0">
                <a:latin typeface="Arial" pitchFamily="34" charset="0"/>
                <a:cs typeface="Arial" pitchFamily="34" charset="0"/>
              </a:rPr>
              <a:t>analysis: </a:t>
            </a:r>
            <a:r>
              <a:rPr lang="en-US" sz="2000" dirty="0">
                <a:latin typeface="Arial" pitchFamily="34" charset="0"/>
                <a:cs typeface="Arial" pitchFamily="34" charset="0"/>
              </a:rPr>
              <a:t>enables the operator to modify the power system's operation in the event of a contingency</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Corrective action is more advisable while the system is at alert stage rather than in extremes state.</a:t>
            </a:r>
          </a:p>
          <a:p>
            <a:pPr algn="just">
              <a:lnSpc>
                <a:spcPct val="200000"/>
              </a:lnSpc>
            </a:pPr>
            <a:r>
              <a:rPr lang="en-US" sz="2000" dirty="0" smtClean="0">
                <a:latin typeface="Arial" pitchFamily="34" charset="0"/>
                <a:cs typeface="Arial" pitchFamily="34" charset="0"/>
              </a:rPr>
              <a:t>If it goes into the extremes state the  system blackout will be takes place.</a:t>
            </a:r>
            <a:endParaRPr lang="en-US" sz="2000" dirty="0">
              <a:latin typeface="Arial" pitchFamily="34" charset="0"/>
              <a:cs typeface="Arial" pitchFamily="34" charset="0"/>
            </a:endParaRPr>
          </a:p>
          <a:p>
            <a:pPr>
              <a:lnSpc>
                <a:spcPct val="200000"/>
              </a:lnSpc>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Title 1"/>
          <p:cNvSpPr>
            <a:spLocks noGrp="1"/>
          </p:cNvSpPr>
          <p:nvPr>
            <p:ph type="title"/>
          </p:nvPr>
        </p:nvSpPr>
        <p:spPr>
          <a:xfrm>
            <a:off x="747345" y="365126"/>
            <a:ext cx="11085425" cy="527503"/>
          </a:xfrm>
        </p:spPr>
        <p:txBody>
          <a:bodyPr>
            <a:noAutofit/>
          </a:bodyPr>
          <a:lstStyle/>
          <a:p>
            <a:pPr algn="ctr"/>
            <a:r>
              <a:rPr lang="en-US" sz="3000" b="1" dirty="0" smtClean="0">
                <a:latin typeface="Arial" pitchFamily="34" charset="0"/>
                <a:cs typeface="Arial" pitchFamily="34" charset="0"/>
              </a:rPr>
              <a:t>Process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173321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642257"/>
            <a:ext cx="12191999" cy="6144307"/>
          </a:xfrm>
        </p:spPr>
        <p:txBody>
          <a:bodyPr>
            <a:normAutofit/>
          </a:bodyPr>
          <a:lstStyle/>
          <a:p>
            <a:pPr marL="0" indent="0" algn="just">
              <a:lnSpc>
                <a:spcPct val="150000"/>
              </a:lnSpc>
              <a:buNone/>
              <a:defRPr/>
            </a:pPr>
            <a:r>
              <a:rPr lang="en-US" sz="2000" b="1" dirty="0" smtClean="0">
                <a:latin typeface="Arial" pitchFamily="34" charset="0"/>
                <a:cs typeface="Arial" pitchFamily="34" charset="0"/>
              </a:rPr>
              <a:t>1.  Contingency analysis</a:t>
            </a:r>
          </a:p>
          <a:p>
            <a:pPr algn="just">
              <a:lnSpc>
                <a:spcPct val="160000"/>
              </a:lnSpc>
              <a:defRPr/>
            </a:pPr>
            <a:r>
              <a:rPr lang="en-US" sz="2000" dirty="0">
                <a:latin typeface="Arial" pitchFamily="34" charset="0"/>
                <a:cs typeface="Arial" pitchFamily="34" charset="0"/>
              </a:rPr>
              <a:t>Determining the degree of security of a power system is crucial for both planning and daily </a:t>
            </a:r>
            <a:r>
              <a:rPr lang="en-US" sz="2000" dirty="0" smtClean="0">
                <a:latin typeface="Arial" pitchFamily="34" charset="0"/>
                <a:cs typeface="Arial" pitchFamily="34" charset="0"/>
              </a:rPr>
              <a:t>operations[5]. </a:t>
            </a:r>
          </a:p>
          <a:p>
            <a:pPr algn="just">
              <a:lnSpc>
                <a:spcPct val="160000"/>
              </a:lnSpc>
              <a:defRPr/>
            </a:pPr>
            <a:r>
              <a:rPr lang="en-US" sz="2000" dirty="0" smtClean="0">
                <a:latin typeface="Arial" pitchFamily="34" charset="0"/>
                <a:cs typeface="Arial" pitchFamily="34" charset="0"/>
              </a:rPr>
              <a:t>Since </a:t>
            </a:r>
            <a:r>
              <a:rPr lang="en-US" sz="2000" dirty="0">
                <a:latin typeface="Arial" pitchFamily="34" charset="0"/>
                <a:cs typeface="Arial" pitchFamily="34" charset="0"/>
              </a:rPr>
              <a:t>power system security must be interpreted as protection against a number of predefined contingencies without accounting for dynamic concerns, the concept of security and its quantification are conditioned. </a:t>
            </a:r>
          </a:p>
          <a:p>
            <a:pPr algn="just">
              <a:lnSpc>
                <a:spcPct val="160000"/>
              </a:lnSpc>
              <a:defRPr/>
            </a:pPr>
            <a:r>
              <a:rPr lang="en-US" sz="2000" dirty="0">
                <a:latin typeface="Arial" pitchFamily="34" charset="0"/>
                <a:cs typeface="Arial" pitchFamily="34" charset="0"/>
              </a:rPr>
              <a:t>Operations personnel must understand which line or generator failures may cause flows or voltages to fall below allowable thresholds</a:t>
            </a:r>
            <a:r>
              <a:rPr lang="en-US" sz="2000" dirty="0" smtClean="0">
                <a:latin typeface="Arial" pitchFamily="34" charset="0"/>
                <a:cs typeface="Arial" pitchFamily="34" charset="0"/>
              </a:rPr>
              <a:t>.</a:t>
            </a:r>
          </a:p>
          <a:p>
            <a:pPr algn="just">
              <a:lnSpc>
                <a:spcPct val="160000"/>
              </a:lnSpc>
              <a:defRPr/>
            </a:pPr>
            <a:r>
              <a:rPr lang="en-US" sz="2000" dirty="0">
                <a:latin typeface="Arial" pitchFamily="34" charset="0"/>
                <a:cs typeface="Arial" pitchFamily="34" charset="0"/>
              </a:rPr>
              <a:t>Until "all credible outages" have been examined, security assessment or contingency analysis procedures model single failure events </a:t>
            </a:r>
            <a:endParaRPr lang="en-US" sz="2000" dirty="0" smtClean="0">
              <a:latin typeface="Arial" pitchFamily="34" charset="0"/>
              <a:cs typeface="Arial" pitchFamily="34" charset="0"/>
            </a:endParaRPr>
          </a:p>
        </p:txBody>
      </p:sp>
      <p:sp>
        <p:nvSpPr>
          <p:cNvPr id="4" name="Title 1"/>
          <p:cNvSpPr>
            <a:spLocks noGrp="1"/>
          </p:cNvSpPr>
          <p:nvPr>
            <p:ph type="title"/>
          </p:nvPr>
        </p:nvSpPr>
        <p:spPr>
          <a:xfrm>
            <a:off x="682031" y="103869"/>
            <a:ext cx="11085425" cy="527503"/>
          </a:xfrm>
        </p:spPr>
        <p:txBody>
          <a:bodyPr>
            <a:noAutofit/>
          </a:bodyPr>
          <a:lstStyle/>
          <a:p>
            <a:pPr algn="ctr"/>
            <a:r>
              <a:rPr lang="en-US" sz="3000" b="1" dirty="0" smtClean="0">
                <a:latin typeface="Arial" pitchFamily="34" charset="0"/>
                <a:cs typeface="Arial" pitchFamily="34" charset="0"/>
              </a:rPr>
              <a:t>4. Security Assessment Techniques </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Tree>
    <p:extLst>
      <p:ext uri="{BB962C8B-B14F-4D97-AF65-F5344CB8AC3E}">
        <p14:creationId xmlns:p14="http://schemas.microsoft.com/office/powerpoint/2010/main" val="9208109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829" y="1110343"/>
            <a:ext cx="11985171" cy="5617028"/>
          </a:xfrm>
        </p:spPr>
        <p:txBody>
          <a:bodyPr/>
          <a:lstStyle/>
          <a:p>
            <a:pPr algn="just">
              <a:lnSpc>
                <a:spcPct val="200000"/>
              </a:lnSpc>
            </a:pPr>
            <a:r>
              <a:rPr lang="en-US" sz="2000" dirty="0">
                <a:latin typeface="Arial" pitchFamily="34" charset="0"/>
                <a:cs typeface="Arial" pitchFamily="34" charset="0"/>
              </a:rPr>
              <a:t>Events, such as a single line or generator outage) or multiple equipment failure events (such as two transmission lines, one transmission line plus one generator, etc.). </a:t>
            </a:r>
          </a:p>
          <a:p>
            <a:pPr algn="just">
              <a:lnSpc>
                <a:spcPct val="200000"/>
              </a:lnSpc>
            </a:pPr>
            <a:r>
              <a:rPr lang="en-US" sz="2000" dirty="0">
                <a:latin typeface="Arial" pitchFamily="34" charset="0"/>
                <a:cs typeface="Arial" pitchFamily="34" charset="0"/>
              </a:rPr>
              <a:t>The contingency analysis process examines all lines for every outage that is tested</a:t>
            </a:r>
            <a:r>
              <a:rPr lang="en-US" sz="2000" dirty="0" smtClean="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The contingency analysis process compares all of the network's lines and voltages to their respective limitations for every outage that is tested</a:t>
            </a:r>
            <a:r>
              <a:rPr lang="en-US" sz="2000" dirty="0" smtClean="0">
                <a:latin typeface="Arial" pitchFamily="34" charset="0"/>
                <a:cs typeface="Arial" pitchFamily="34" charset="0"/>
              </a:rPr>
              <a:t>.</a:t>
            </a:r>
          </a:p>
          <a:p>
            <a:pPr algn="just">
              <a:lnSpc>
                <a:spcPct val="200000"/>
              </a:lnSpc>
            </a:pPr>
            <a:r>
              <a:rPr lang="en-GB" altLang="en-US" sz="2000" dirty="0">
                <a:latin typeface="Arial" pitchFamily="34" charset="0"/>
                <a:cs typeface="Arial" pitchFamily="34" charset="0"/>
              </a:rPr>
              <a:t>The first step in contingency analysis defining the contingency </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Title 1"/>
          <p:cNvSpPr>
            <a:spLocks noGrp="1"/>
          </p:cNvSpPr>
          <p:nvPr>
            <p:ph type="title"/>
          </p:nvPr>
        </p:nvSpPr>
        <p:spPr>
          <a:xfrm>
            <a:off x="682031" y="103869"/>
            <a:ext cx="11085425" cy="527503"/>
          </a:xfrm>
        </p:spPr>
        <p:txBody>
          <a:bodyPr>
            <a:noAutofit/>
          </a:body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8929920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sz="quarter" idx="1"/>
          </p:nvPr>
        </p:nvSpPr>
        <p:spPr>
          <a:xfrm>
            <a:off x="76200" y="957943"/>
            <a:ext cx="12028713" cy="5736772"/>
          </a:xfrm>
        </p:spPr>
        <p:txBody>
          <a:bodyPr>
            <a:normAutofit/>
          </a:bodyPr>
          <a:lstStyle/>
          <a:p>
            <a:pPr algn="just">
              <a:lnSpc>
                <a:spcPct val="150000"/>
              </a:lnSpc>
            </a:pPr>
            <a:r>
              <a:rPr lang="en-GB" altLang="en-US" sz="2000" dirty="0" smtClean="0">
                <a:latin typeface="Arial" pitchFamily="34" charset="0"/>
                <a:cs typeface="Arial" pitchFamily="34" charset="0"/>
              </a:rPr>
              <a:t>the list of contingencies to be processed is defined based on the probability of occurrence, which is high and which one is low.</a:t>
            </a:r>
          </a:p>
          <a:p>
            <a:pPr algn="just">
              <a:lnSpc>
                <a:spcPct val="150000"/>
              </a:lnSpc>
            </a:pPr>
            <a:r>
              <a:rPr lang="en-US" altLang="en-US" sz="2000" dirty="0">
                <a:latin typeface="Arial" pitchFamily="34" charset="0"/>
                <a:cs typeface="Arial" pitchFamily="34" charset="0"/>
              </a:rPr>
              <a:t>The challenge is how </a:t>
            </a:r>
            <a:r>
              <a:rPr lang="en-US" altLang="en-US" sz="2000" dirty="0" smtClean="0">
                <a:latin typeface="Arial" pitchFamily="34" charset="0"/>
                <a:cs typeface="Arial" pitchFamily="34" charset="0"/>
              </a:rPr>
              <a:t>to select contingency is needs in-depth knowledge in terms of examining  the   network </a:t>
            </a:r>
          </a:p>
          <a:p>
            <a:pPr algn="just">
              <a:lnSpc>
                <a:spcPct val="150000"/>
              </a:lnSpc>
            </a:pPr>
            <a:r>
              <a:rPr lang="en-US" altLang="en-US" sz="2000" dirty="0" smtClean="0">
                <a:latin typeface="Arial" pitchFamily="34" charset="0"/>
                <a:cs typeface="Arial" pitchFamily="34" charset="0"/>
              </a:rPr>
              <a:t>while </a:t>
            </a:r>
            <a:r>
              <a:rPr lang="en-US" altLang="en-US" sz="2000" dirty="0">
                <a:latin typeface="Arial" pitchFamily="34" charset="0"/>
                <a:cs typeface="Arial" pitchFamily="34" charset="0"/>
              </a:rPr>
              <a:t>keeping in mind the real-time operation's requirement for a quick response and ensuring that none of the troublesome ones are overlooked. </a:t>
            </a:r>
          </a:p>
          <a:p>
            <a:pPr algn="just">
              <a:lnSpc>
                <a:spcPct val="150000"/>
              </a:lnSpc>
            </a:pPr>
            <a:r>
              <a:rPr lang="en-US" altLang="en-US" sz="2000" dirty="0">
                <a:latin typeface="Arial" pitchFamily="34" charset="0"/>
                <a:cs typeface="Arial" pitchFamily="34" charset="0"/>
              </a:rPr>
              <a:t>Using an approximate model of the power system is one method to speed up the solution process in a contingency analysis </a:t>
            </a:r>
            <a:r>
              <a:rPr lang="en-US" altLang="en-US" sz="2000" dirty="0" smtClean="0">
                <a:latin typeface="Arial" pitchFamily="34" charset="0"/>
                <a:cs typeface="Arial" pitchFamily="34" charset="0"/>
              </a:rPr>
              <a:t>technique.</a:t>
            </a:r>
            <a:endParaRPr lang="en-US" altLang="en-US" sz="2000" dirty="0">
              <a:latin typeface="Arial" pitchFamily="34" charset="0"/>
              <a:cs typeface="Arial" pitchFamily="34" charset="0"/>
            </a:endParaRPr>
          </a:p>
          <a:p>
            <a:pPr algn="just">
              <a:lnSpc>
                <a:spcPct val="150000"/>
              </a:lnSpc>
            </a:pPr>
            <a:r>
              <a:rPr lang="en-US" altLang="en-US" sz="2200" dirty="0" smtClean="0">
                <a:latin typeface="Arial" pitchFamily="34" charset="0"/>
                <a:cs typeface="Arial" pitchFamily="34" charset="0"/>
              </a:rPr>
              <a:t>This </a:t>
            </a:r>
            <a:r>
              <a:rPr lang="en-US" altLang="en-US" sz="2200" dirty="0">
                <a:latin typeface="Arial" pitchFamily="34" charset="0"/>
                <a:cs typeface="Arial" pitchFamily="34" charset="0"/>
              </a:rPr>
              <a:t>model should capture the network topology, voltage levels, power flows, and generation capacities.</a:t>
            </a:r>
            <a:endParaRPr lang="en-US" altLang="en-US" sz="2200" dirty="0" smtClean="0">
              <a:latin typeface="Arial" pitchFamily="34" charset="0"/>
              <a:cs typeface="Arial" pitchFamily="34" charset="0"/>
            </a:endParaRPr>
          </a:p>
        </p:txBody>
      </p:sp>
      <p:sp>
        <p:nvSpPr>
          <p:cNvPr id="3" name="Title 1"/>
          <p:cNvSpPr>
            <a:spLocks noGrp="1"/>
          </p:cNvSpPr>
          <p:nvPr>
            <p:ph type="title"/>
          </p:nvPr>
        </p:nvSpPr>
        <p:spPr>
          <a:xfrm>
            <a:off x="682031" y="103869"/>
            <a:ext cx="11085425" cy="527503"/>
          </a:xfrm>
        </p:spPr>
        <p:txBody>
          <a:bodyPr>
            <a:noAutofit/>
          </a:body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2615453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045028"/>
            <a:ext cx="11778343" cy="5812972"/>
          </a:xfrm>
        </p:spPr>
        <p:txBody>
          <a:bodyPr>
            <a:normAutofit/>
          </a:bodyPr>
          <a:lstStyle/>
          <a:p>
            <a:pPr marL="0" indent="0" algn="just">
              <a:lnSpc>
                <a:spcPct val="150000"/>
              </a:lnSpc>
              <a:buNone/>
            </a:pPr>
            <a:r>
              <a:rPr lang="en-US" sz="2000" b="1" dirty="0" smtClean="0">
                <a:latin typeface="Arial" pitchFamily="34" charset="0"/>
                <a:cs typeface="Arial" pitchFamily="34" charset="0"/>
              </a:rPr>
              <a:t>Selecting </a:t>
            </a:r>
            <a:r>
              <a:rPr lang="en-US" sz="2000" b="1" dirty="0">
                <a:latin typeface="Arial" pitchFamily="34" charset="0"/>
                <a:cs typeface="Arial" pitchFamily="34" charset="0"/>
              </a:rPr>
              <a:t>Contingency Scenarios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set of potential contingency scenarios is </a:t>
            </a:r>
            <a:r>
              <a:rPr lang="en-US" sz="2000" dirty="0" smtClean="0">
                <a:latin typeface="Arial" pitchFamily="34" charset="0"/>
                <a:cs typeface="Arial" pitchFamily="34" charset="0"/>
              </a:rPr>
              <a:t>selected, these </a:t>
            </a:r>
            <a:r>
              <a:rPr lang="en-US" sz="2000" dirty="0">
                <a:latin typeface="Arial" pitchFamily="34" charset="0"/>
                <a:cs typeface="Arial" pitchFamily="34" charset="0"/>
              </a:rPr>
              <a:t>may include</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Loss </a:t>
            </a:r>
            <a:r>
              <a:rPr lang="en-US" sz="2000" dirty="0">
                <a:latin typeface="Arial" pitchFamily="34" charset="0"/>
                <a:cs typeface="Arial" pitchFamily="34" charset="0"/>
              </a:rPr>
              <a:t>of a transmission line or transformer</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Loss </a:t>
            </a:r>
            <a:r>
              <a:rPr lang="en-US" sz="2000" dirty="0">
                <a:latin typeface="Arial" pitchFamily="34" charset="0"/>
                <a:cs typeface="Arial" pitchFamily="34" charset="0"/>
              </a:rPr>
              <a:t>of a generation unit or a load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Line </a:t>
            </a:r>
            <a:r>
              <a:rPr lang="en-US" sz="2000" dirty="0">
                <a:latin typeface="Arial" pitchFamily="34" charset="0"/>
                <a:cs typeface="Arial" pitchFamily="34" charset="0"/>
              </a:rPr>
              <a:t>faults or short circuits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Voltage </a:t>
            </a:r>
            <a:r>
              <a:rPr lang="en-US" sz="2000" dirty="0">
                <a:latin typeface="Arial" pitchFamily="34" charset="0"/>
                <a:cs typeface="Arial" pitchFamily="34" charset="0"/>
              </a:rPr>
              <a:t>or frequency instability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Scenarios </a:t>
            </a:r>
            <a:r>
              <a:rPr lang="en-US" sz="2000" dirty="0">
                <a:latin typeface="Arial" pitchFamily="34" charset="0"/>
                <a:cs typeface="Arial" pitchFamily="34" charset="0"/>
              </a:rPr>
              <a:t>are chosen based on the likelihood of occurrences or based on worst-case </a:t>
            </a:r>
            <a:r>
              <a:rPr lang="en-US" sz="2000" dirty="0" smtClean="0">
                <a:latin typeface="Arial" pitchFamily="34" charset="0"/>
                <a:cs typeface="Arial" pitchFamily="34" charset="0"/>
              </a:rPr>
              <a:t>analysis and the sample is presented in Fig.1.</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a:spLocks noGrp="1"/>
          </p:cNvSpPr>
          <p:nvPr>
            <p:ph type="title"/>
          </p:nvPr>
        </p:nvSpPr>
        <p:spPr>
          <a:xfrm>
            <a:off x="682031" y="103869"/>
            <a:ext cx="11085425" cy="527503"/>
          </a:xfrm>
        </p:spPr>
        <p:txBody>
          <a:bodyPr>
            <a:noAutofit/>
          </a:body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655939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18</a:t>
            </a:fld>
            <a:endParaRPr lang="en-US"/>
          </a:p>
        </p:txBody>
      </p:sp>
      <p:pic>
        <p:nvPicPr>
          <p:cNvPr id="22530" name="Picture 2" descr="https://library.fiveable.me/_next/image?url=https%3A%2F%2Fstorage.googleapis.com%2Fstatic.prod.fiveable.me%2Fsearch-images%252F%2522Security_constraints_in_Smart_Grid_optimization%253A_thermal_limits_voltage_limits_N-1_criterion_contingency_analysis.%2522-fenrg-10-1086577-g002.jpg&amp;w=640&amp;q=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86" y="801109"/>
            <a:ext cx="5704113" cy="45727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9743" y="5442506"/>
            <a:ext cx="12072257" cy="1646605"/>
          </a:xfrm>
          <a:prstGeom prst="rect">
            <a:avLst/>
          </a:prstGeom>
          <a:noFill/>
        </p:spPr>
        <p:txBody>
          <a:bodyPr wrap="square" rtlCol="0">
            <a:spAutoFit/>
          </a:bodyPr>
          <a:lstStyle/>
          <a:p>
            <a:pPr algn="ctr"/>
            <a:r>
              <a:rPr lang="en-US" sz="2000" dirty="0" smtClean="0">
                <a:latin typeface="Arial" pitchFamily="34" charset="0"/>
                <a:cs typeface="Arial" pitchFamily="34" charset="0"/>
              </a:rPr>
              <a:t>Figure 1 . Security constrained optimal power flow.</a:t>
            </a:r>
          </a:p>
          <a:p>
            <a:r>
              <a:rPr lang="en-US" sz="900" dirty="0">
                <a:latin typeface="Arial" pitchFamily="34" charset="0"/>
                <a:cs typeface="Arial" pitchFamily="34" charset="0"/>
              </a:rPr>
              <a:t>https://library.fiveable.me/_next/image?url=https%3A%2F%2Fstorage.googleapis.com%2Fstatic.prod.fiveable.me%2Fsearch-images%252F%2522Security_constraints_in_Smart_Grid_optimization%253A_thermal_limits_voltage_limits_N-1_criterion_contingency_analysis.%</a:t>
            </a:r>
            <a:r>
              <a:rPr lang="en-US" sz="900" dirty="0" smtClean="0">
                <a:latin typeface="Arial" pitchFamily="34" charset="0"/>
                <a:cs typeface="Arial" pitchFamily="34" charset="0"/>
              </a:rPr>
              <a:t>2522-fenrg-10-1086577-g002.jpg&amp;w=640&amp;q=75</a:t>
            </a:r>
          </a:p>
          <a:p>
            <a:endParaRPr lang="en-US" sz="900" dirty="0" smtClean="0">
              <a:latin typeface="Arial" pitchFamily="34" charset="0"/>
              <a:cs typeface="Arial" pitchFamily="34" charset="0"/>
            </a:endParaRPr>
          </a:p>
          <a:p>
            <a:endParaRPr lang="en-US" sz="900" dirty="0" smtClean="0">
              <a:latin typeface="Arial" pitchFamily="34" charset="0"/>
              <a:cs typeface="Arial" pitchFamily="34" charset="0"/>
            </a:endParaRPr>
          </a:p>
          <a:p>
            <a:endParaRPr lang="en-US" sz="900" dirty="0" smtClean="0">
              <a:latin typeface="Arial" pitchFamily="34" charset="0"/>
              <a:cs typeface="Arial" pitchFamily="34" charset="0"/>
            </a:endParaRPr>
          </a:p>
          <a:p>
            <a:endParaRPr lang="en-US" sz="900" dirty="0" smtClean="0">
              <a:latin typeface="Arial" pitchFamily="34" charset="0"/>
              <a:cs typeface="Arial" pitchFamily="34" charset="0"/>
            </a:endParaRPr>
          </a:p>
          <a:p>
            <a:endParaRPr lang="en-US" sz="900" dirty="0" smtClean="0">
              <a:latin typeface="Arial" pitchFamily="34" charset="0"/>
              <a:cs typeface="Arial" pitchFamily="34" charset="0"/>
            </a:endParaRPr>
          </a:p>
          <a:p>
            <a:endParaRPr lang="en-US" sz="900" dirty="0" smtClean="0">
              <a:latin typeface="Arial" pitchFamily="34" charset="0"/>
              <a:cs typeface="Arial" pitchFamily="34" charset="0"/>
            </a:endParaRPr>
          </a:p>
          <a:p>
            <a:endParaRPr lang="en-US" sz="900" dirty="0">
              <a:latin typeface="Arial" pitchFamily="34" charset="0"/>
              <a:cs typeface="Arial" pitchFamily="34" charset="0"/>
            </a:endParaRPr>
          </a:p>
        </p:txBody>
      </p:sp>
      <p:sp>
        <p:nvSpPr>
          <p:cNvPr id="6" name="Title 1"/>
          <p:cNvSpPr txBox="1">
            <a:spLocks/>
          </p:cNvSpPr>
          <p:nvPr/>
        </p:nvSpPr>
        <p:spPr>
          <a:xfrm>
            <a:off x="682031" y="103869"/>
            <a:ext cx="11085425" cy="527503"/>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483987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457" y="925286"/>
            <a:ext cx="11549743" cy="5540829"/>
          </a:xfrm>
        </p:spPr>
        <p:txBody>
          <a:bodyPr>
            <a:normAutofit/>
          </a:bodyPr>
          <a:lstStyle/>
          <a:p>
            <a:pPr algn="just">
              <a:lnSpc>
                <a:spcPct val="200000"/>
              </a:lnSpc>
            </a:pPr>
            <a:r>
              <a:rPr lang="en-US" sz="2000" dirty="0">
                <a:latin typeface="Arial" pitchFamily="34" charset="0"/>
                <a:cs typeface="Arial" pitchFamily="34" charset="0"/>
              </a:rPr>
              <a:t>Power Flow </a:t>
            </a:r>
            <a:r>
              <a:rPr lang="en-US" sz="2000" dirty="0" smtClean="0">
                <a:latin typeface="Arial" pitchFamily="34" charset="0"/>
                <a:cs typeface="Arial" pitchFamily="34" charset="0"/>
              </a:rPr>
              <a:t>Analysis: For </a:t>
            </a:r>
            <a:r>
              <a:rPr lang="en-US" sz="2000" dirty="0">
                <a:latin typeface="Arial" pitchFamily="34" charset="0"/>
                <a:cs typeface="Arial" pitchFamily="34" charset="0"/>
              </a:rPr>
              <a:t>each contingency, a power flow analysis (also called load flow analysis) is performed to simulate how the system would behave if the contingency were to occur</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analysis solves the system of nonlinear algebraic equations describing the electrical power system, calculating voltage magnitudes and angles, real and reactive power flows, and other system parameters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The sample power flow analysis results based on the contingency Evaluation is shown in Fig.2</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Title 1"/>
          <p:cNvSpPr txBox="1">
            <a:spLocks/>
          </p:cNvSpPr>
          <p:nvPr/>
        </p:nvSpPr>
        <p:spPr>
          <a:xfrm>
            <a:off x="682031" y="103869"/>
            <a:ext cx="11085425" cy="527503"/>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1309908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20</a:t>
            </a:fld>
            <a:endParaRPr lang="en-US"/>
          </a:p>
        </p:txBody>
      </p:sp>
      <p:pic>
        <p:nvPicPr>
          <p:cNvPr id="21508" name="Picture 4" descr="Existing Nigeria 330kV Power Grid (Power World Flow 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748619"/>
            <a:ext cx="8096250" cy="4552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37458" y="5191036"/>
            <a:ext cx="10874828" cy="884858"/>
          </a:xfrm>
          <a:prstGeom prst="rect">
            <a:avLst/>
          </a:prstGeom>
        </p:spPr>
        <p:txBody>
          <a:bodyPr wrap="square">
            <a:spAutoFit/>
          </a:bodyPr>
          <a:lstStyle/>
          <a:p>
            <a:pPr algn="ctr"/>
            <a:r>
              <a:rPr lang="en-US" sz="2000" dirty="0" smtClean="0">
                <a:latin typeface="Arial" pitchFamily="34" charset="0"/>
                <a:cs typeface="Arial" pitchFamily="34" charset="0"/>
              </a:rPr>
              <a:t>Figure 2. Contingency based Power flow.</a:t>
            </a:r>
          </a:p>
          <a:p>
            <a:r>
              <a:rPr lang="en-US" sz="1050" dirty="0" smtClean="0">
                <a:latin typeface="Arial" pitchFamily="34" charset="0"/>
                <a:cs typeface="Arial" pitchFamily="34" charset="0"/>
              </a:rPr>
              <a:t> </a:t>
            </a:r>
            <a:r>
              <a:rPr lang="en-US" sz="1050" dirty="0" smtClean="0">
                <a:latin typeface="Arial" pitchFamily="34" charset="0"/>
                <a:cs typeface="Arial" pitchFamily="34" charset="0"/>
                <a:hlinkClick r:id="rId3"/>
              </a:rPr>
              <a:t>https</a:t>
            </a:r>
            <a:r>
              <a:rPr lang="en-US" sz="1050" dirty="0">
                <a:latin typeface="Arial" pitchFamily="34" charset="0"/>
                <a:cs typeface="Arial" pitchFamily="34" charset="0"/>
                <a:hlinkClick r:id="rId3"/>
              </a:rPr>
              <a:t>://</a:t>
            </a:r>
            <a:r>
              <a:rPr lang="en-US" sz="1050" dirty="0" smtClean="0">
                <a:latin typeface="Arial" pitchFamily="34" charset="0"/>
                <a:cs typeface="Arial" pitchFamily="34" charset="0"/>
                <a:hlinkClick r:id="rId3"/>
              </a:rPr>
              <a:t>www.researchgate.net/profile/Fabian-Izuegbunam/publication/327644869/figure/fig1/AS:670641845989378@1536904884248/Existing-Nigeria-330kV-Power-Grid-Power-World-Flow-Model.ppm</a:t>
            </a:r>
            <a:endParaRPr lang="en-US" sz="105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6" name="Title 1"/>
          <p:cNvSpPr txBox="1">
            <a:spLocks/>
          </p:cNvSpPr>
          <p:nvPr/>
        </p:nvSpPr>
        <p:spPr>
          <a:xfrm>
            <a:off x="682031" y="103869"/>
            <a:ext cx="11085425" cy="527503"/>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2492404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829" y="881743"/>
            <a:ext cx="11843657" cy="5671458"/>
          </a:xfrm>
        </p:spPr>
        <p:txBody>
          <a:bodyPr>
            <a:normAutofit/>
          </a:bodyPr>
          <a:lstStyle/>
          <a:p>
            <a:pPr marL="0" indent="0" algn="just">
              <a:lnSpc>
                <a:spcPct val="150000"/>
              </a:lnSpc>
              <a:buNone/>
            </a:pPr>
            <a:r>
              <a:rPr lang="en-US" sz="2000" b="1" dirty="0">
                <a:latin typeface="Arial" pitchFamily="34" charset="0"/>
                <a:cs typeface="Arial" pitchFamily="34" charset="0"/>
              </a:rPr>
              <a:t>Post-Contingency Stability Assessment</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After </a:t>
            </a:r>
            <a:r>
              <a:rPr lang="en-US" sz="2000" dirty="0">
                <a:latin typeface="Arial" pitchFamily="34" charset="0"/>
                <a:cs typeface="Arial" pitchFamily="34" charset="0"/>
              </a:rPr>
              <a:t>the contingency is applied in the model, the system's ability to return to normal operation </a:t>
            </a:r>
            <a:r>
              <a:rPr lang="en-US" sz="2000" dirty="0" smtClean="0">
                <a:latin typeface="Arial" pitchFamily="34" charset="0"/>
                <a:cs typeface="Arial" pitchFamily="34" charset="0"/>
              </a:rPr>
              <a:t>or </a:t>
            </a:r>
            <a:r>
              <a:rPr lang="en-US" sz="2000" dirty="0">
                <a:latin typeface="Arial" pitchFamily="34" charset="0"/>
                <a:cs typeface="Arial" pitchFamily="34" charset="0"/>
              </a:rPr>
              <a:t>stable </a:t>
            </a:r>
            <a:r>
              <a:rPr lang="en-US" sz="2000" dirty="0" smtClean="0">
                <a:latin typeface="Arial" pitchFamily="34" charset="0"/>
                <a:cs typeface="Arial" pitchFamily="34" charset="0"/>
              </a:rPr>
              <a:t>operation </a:t>
            </a:r>
            <a:r>
              <a:rPr lang="en-US" sz="2000" dirty="0">
                <a:latin typeface="Arial" pitchFamily="34" charset="0"/>
                <a:cs typeface="Arial" pitchFamily="34" charset="0"/>
              </a:rPr>
              <a:t>is evaluated.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includes, checking </a:t>
            </a:r>
            <a:r>
              <a:rPr lang="en-US" sz="2000" dirty="0">
                <a:latin typeface="Arial" pitchFamily="34" charset="0"/>
                <a:cs typeface="Arial" pitchFamily="34" charset="0"/>
              </a:rPr>
              <a:t>if voltage levels remain within acceptable limits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checking </a:t>
            </a:r>
            <a:r>
              <a:rPr lang="en-US" sz="2000" dirty="0">
                <a:latin typeface="Arial" pitchFamily="34" charset="0"/>
                <a:cs typeface="Arial" pitchFamily="34" charset="0"/>
              </a:rPr>
              <a:t>if power flows are within the thermal and stability limits of transmission lines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Assessing </a:t>
            </a:r>
            <a:r>
              <a:rPr lang="en-US" sz="2000" dirty="0">
                <a:latin typeface="Arial" pitchFamily="34" charset="0"/>
                <a:cs typeface="Arial" pitchFamily="34" charset="0"/>
              </a:rPr>
              <a:t>if generators remain synchronized or if there are risks of cascading failures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Analyzing </a:t>
            </a:r>
            <a:r>
              <a:rPr lang="en-US" sz="2000" dirty="0">
                <a:latin typeface="Arial" pitchFamily="34" charset="0"/>
                <a:cs typeface="Arial" pitchFamily="34" charset="0"/>
              </a:rPr>
              <a:t>whether load shedding or re-dispatching generation might be needed to restore stability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Title 1"/>
          <p:cNvSpPr txBox="1">
            <a:spLocks/>
          </p:cNvSpPr>
          <p:nvPr/>
        </p:nvSpPr>
        <p:spPr>
          <a:xfrm>
            <a:off x="682031" y="103869"/>
            <a:ext cx="11085425" cy="527503"/>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Security Assessment Techniques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3624680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5. Sensitivity Analysis</a:t>
            </a:r>
            <a:endParaRPr lang="en-US" sz="3000" dirty="0"/>
          </a:p>
        </p:txBody>
      </p:sp>
      <p:sp>
        <p:nvSpPr>
          <p:cNvPr id="3" name="Content Placeholder 2"/>
          <p:cNvSpPr>
            <a:spLocks noGrp="1"/>
          </p:cNvSpPr>
          <p:nvPr>
            <p:ph idx="1"/>
          </p:nvPr>
        </p:nvSpPr>
        <p:spPr>
          <a:xfrm>
            <a:off x="283029" y="783771"/>
            <a:ext cx="11702141" cy="5421085"/>
          </a:xfrm>
        </p:spPr>
        <p:txBody>
          <a:bodyPr>
            <a:normAutofit/>
          </a:bodyPr>
          <a:lstStyle/>
          <a:p>
            <a:pPr algn="just">
              <a:lnSpc>
                <a:spcPct val="200000"/>
              </a:lnSpc>
            </a:pPr>
            <a:r>
              <a:rPr lang="en-US" sz="2000" dirty="0" smtClean="0">
                <a:latin typeface="Arial" pitchFamily="34" charset="0"/>
                <a:cs typeface="Arial" pitchFamily="34" charset="0"/>
              </a:rPr>
              <a:t>In </a:t>
            </a:r>
            <a:r>
              <a:rPr lang="en-US" sz="2000" dirty="0">
                <a:latin typeface="Arial" pitchFamily="34" charset="0"/>
                <a:cs typeface="Arial" pitchFamily="34" charset="0"/>
              </a:rPr>
              <a:t>some cases, sensitivity analysis is conducted to determine which contingencies have the most significant impact on the system’s performance</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This helps in prioritizing critical components and enhancing the reliability of the grid</a:t>
            </a:r>
            <a:r>
              <a:rPr lang="en-US" sz="2000" dirty="0" smtClean="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For many systems, the linear sensitivity </a:t>
            </a:r>
            <a:r>
              <a:rPr lang="en-US" sz="2000" dirty="0" smtClean="0">
                <a:latin typeface="Arial" pitchFamily="34" charset="0"/>
                <a:cs typeface="Arial" pitchFamily="34" charset="0"/>
              </a:rPr>
              <a:t>method, which </a:t>
            </a:r>
            <a:r>
              <a:rPr lang="en-US" sz="2000" dirty="0">
                <a:latin typeface="Arial" pitchFamily="34" charset="0"/>
                <a:cs typeface="Arial" pitchFamily="34" charset="0"/>
              </a:rPr>
              <a:t>is developed from the DC load flow </a:t>
            </a:r>
            <a:r>
              <a:rPr lang="en-US" sz="2000" dirty="0" smtClean="0">
                <a:latin typeface="Arial" pitchFamily="34" charset="0"/>
                <a:cs typeface="Arial" pitchFamily="34" charset="0"/>
              </a:rPr>
              <a:t>method provides </a:t>
            </a:r>
            <a:r>
              <a:rPr lang="en-US" sz="2000" dirty="0">
                <a:latin typeface="Arial" pitchFamily="34" charset="0"/>
                <a:cs typeface="Arial" pitchFamily="34" charset="0"/>
              </a:rPr>
              <a:t>sufficient capacity by displaying the estimated change in line flows for changes in generation on the network configuration.  </a:t>
            </a:r>
          </a:p>
          <a:p>
            <a:pPr algn="just">
              <a:lnSpc>
                <a:spcPct val="200000"/>
              </a:lnSpc>
            </a:pPr>
            <a:r>
              <a:rPr lang="en-US" sz="2000" dirty="0">
                <a:latin typeface="Arial" pitchFamily="34" charset="0"/>
                <a:cs typeface="Arial" pitchFamily="34" charset="0"/>
              </a:rPr>
              <a:t>Nevertheless, the DC power flow's drawback is that only branch MW flows are computed; neither bus voltage nor MVAR flows are known.</a:t>
            </a:r>
          </a:p>
          <a:p>
            <a:pPr algn="just">
              <a:lnSpc>
                <a:spcPct val="150000"/>
              </a:lnSpc>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Tree>
    <p:extLst>
      <p:ext uri="{BB962C8B-B14F-4D97-AF65-F5344CB8AC3E}">
        <p14:creationId xmlns:p14="http://schemas.microsoft.com/office/powerpoint/2010/main" val="32295855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sz="quarter" idx="1"/>
          </p:nvPr>
        </p:nvSpPr>
        <p:spPr>
          <a:xfrm>
            <a:off x="174171" y="762000"/>
            <a:ext cx="11732081" cy="5354639"/>
          </a:xfrm>
        </p:spPr>
        <p:txBody>
          <a:bodyPr>
            <a:normAutofit lnSpcReduction="10000"/>
          </a:bodyPr>
          <a:lstStyle/>
          <a:p>
            <a:pPr algn="just">
              <a:lnSpc>
                <a:spcPct val="150000"/>
              </a:lnSpc>
            </a:pPr>
            <a:r>
              <a:rPr lang="en-US" altLang="en-US" sz="2000" dirty="0" smtClean="0">
                <a:latin typeface="Arial" pitchFamily="34" charset="0"/>
                <a:cs typeface="Arial" pitchFamily="34" charset="0"/>
              </a:rPr>
              <a:t>   </a:t>
            </a:r>
            <a:r>
              <a:rPr lang="en-US" altLang="en-US" sz="2400" dirty="0" smtClean="0">
                <a:latin typeface="Arial" pitchFamily="34" charset="0"/>
                <a:cs typeface="Arial" pitchFamily="34" charset="0"/>
              </a:rPr>
              <a:t>The linear sensitivity factors are basically two types:</a:t>
            </a:r>
          </a:p>
          <a:p>
            <a:pPr marL="457200" indent="-457200" algn="just">
              <a:lnSpc>
                <a:spcPct val="150000"/>
              </a:lnSpc>
              <a:buAutoNum type="arabicPeriod"/>
            </a:pPr>
            <a:r>
              <a:rPr lang="en-US" altLang="en-US" sz="2400" dirty="0" smtClean="0">
                <a:latin typeface="Arial" pitchFamily="34" charset="0"/>
                <a:cs typeface="Arial" pitchFamily="34" charset="0"/>
              </a:rPr>
              <a:t>Generation shift factors – change in line flow (</a:t>
            </a:r>
            <a:r>
              <a:rPr lang="en-US" altLang="en-US" sz="2400" i="1" dirty="0" smtClean="0">
                <a:latin typeface="Arial" pitchFamily="34" charset="0"/>
                <a:cs typeface="Arial" pitchFamily="34" charset="0"/>
                <a:sym typeface="Symbol" pitchFamily="18" charset="2"/>
              </a:rPr>
              <a:t></a:t>
            </a:r>
            <a:r>
              <a:rPr lang="en-US" altLang="en-US" sz="2400" i="1" dirty="0" err="1" smtClean="0">
                <a:latin typeface="Arial" pitchFamily="34" charset="0"/>
                <a:cs typeface="Arial" pitchFamily="34" charset="0"/>
                <a:sym typeface="Symbol" pitchFamily="18" charset="2"/>
              </a:rPr>
              <a:t>fl</a:t>
            </a:r>
            <a:r>
              <a:rPr lang="en-US" altLang="en-US" sz="2400" dirty="0" smtClean="0">
                <a:latin typeface="Arial" pitchFamily="34" charset="0"/>
                <a:cs typeface="Arial" pitchFamily="34" charset="0"/>
              </a:rPr>
              <a:t>) due to generation outage (</a:t>
            </a:r>
            <a:r>
              <a:rPr lang="en-US" altLang="en-US" sz="2400" i="1" dirty="0" smtClean="0">
                <a:latin typeface="Arial" pitchFamily="34" charset="0"/>
                <a:cs typeface="Arial" pitchFamily="34" charset="0"/>
                <a:sym typeface="Symbol" pitchFamily="18" charset="2"/>
              </a:rPr>
              <a:t>Pi</a:t>
            </a:r>
            <a:r>
              <a:rPr lang="en-US" altLang="en-US" sz="2400" dirty="0" smtClean="0">
                <a:latin typeface="Arial" pitchFamily="34" charset="0"/>
                <a:cs typeface="Arial" pitchFamily="34" charset="0"/>
              </a:rPr>
              <a:t>)                                          </a:t>
            </a:r>
            <a:endParaRPr lang="en-US" altLang="en-US" sz="2400" dirty="0">
              <a:latin typeface="Arial" pitchFamily="34" charset="0"/>
              <a:cs typeface="Arial" pitchFamily="34" charset="0"/>
            </a:endParaRPr>
          </a:p>
          <a:p>
            <a:pPr marL="0" indent="0" algn="just">
              <a:lnSpc>
                <a:spcPct val="150000"/>
              </a:lnSpc>
              <a:buNone/>
            </a:pPr>
            <a:endParaRPr lang="en-US" altLang="en-US" sz="2400" dirty="0" smtClean="0">
              <a:latin typeface="Arial" pitchFamily="34" charset="0"/>
              <a:cs typeface="Arial" pitchFamily="34" charset="0"/>
            </a:endParaRPr>
          </a:p>
          <a:p>
            <a:pPr marL="0" indent="0" algn="just">
              <a:lnSpc>
                <a:spcPct val="150000"/>
              </a:lnSpc>
              <a:buNone/>
            </a:pPr>
            <a:r>
              <a:rPr lang="en-US" altLang="en-US" sz="2000" dirty="0" smtClean="0">
                <a:latin typeface="Arial" pitchFamily="34" charset="0"/>
                <a:cs typeface="Arial" pitchFamily="34" charset="0"/>
              </a:rPr>
              <a:t>                                                                                                                  eqn.(1)</a:t>
            </a:r>
          </a:p>
          <a:p>
            <a:pPr marL="0" indent="0" algn="just">
              <a:lnSpc>
                <a:spcPct val="150000"/>
              </a:lnSpc>
              <a:buNone/>
            </a:pPr>
            <a:r>
              <a:rPr lang="en-US" altLang="en-US" sz="2000" dirty="0" smtClean="0">
                <a:latin typeface="Arial" pitchFamily="34" charset="0"/>
                <a:cs typeface="Arial" pitchFamily="34" charset="0"/>
              </a:rPr>
              <a:t>2. Line outage distribution factors - change in line flow (</a:t>
            </a:r>
            <a:r>
              <a:rPr lang="en-US" altLang="en-US" sz="2000" i="1" dirty="0" smtClean="0">
                <a:latin typeface="Arial" pitchFamily="34" charset="0"/>
                <a:cs typeface="Arial" pitchFamily="34" charset="0"/>
                <a:sym typeface="Symbol" pitchFamily="18" charset="2"/>
              </a:rPr>
              <a:t></a:t>
            </a:r>
            <a:r>
              <a:rPr lang="en-US" altLang="en-US" sz="2000" i="1" dirty="0" err="1" smtClean="0">
                <a:latin typeface="Arial" pitchFamily="34" charset="0"/>
                <a:cs typeface="Arial" pitchFamily="34" charset="0"/>
                <a:sym typeface="Symbol" pitchFamily="18" charset="2"/>
              </a:rPr>
              <a:t>f</a:t>
            </a:r>
            <a:r>
              <a:rPr lang="en-US" altLang="en-US" sz="2000" i="1" baseline="-25000" dirty="0" err="1" smtClean="0">
                <a:latin typeface="Arial" pitchFamily="34" charset="0"/>
                <a:cs typeface="Arial" pitchFamily="34" charset="0"/>
                <a:sym typeface="Symbol" pitchFamily="18" charset="2"/>
              </a:rPr>
              <a:t>l</a:t>
            </a:r>
            <a:r>
              <a:rPr lang="en-US" altLang="en-US" sz="2000" dirty="0" smtClean="0">
                <a:latin typeface="Arial" pitchFamily="34" charset="0"/>
                <a:cs typeface="Arial" pitchFamily="34" charset="0"/>
              </a:rPr>
              <a:t>) due to line outage (</a:t>
            </a:r>
            <a:r>
              <a:rPr lang="en-US" altLang="en-US" sz="2000" i="1" dirty="0" err="1" smtClean="0">
                <a:latin typeface="Arial" pitchFamily="34" charset="0"/>
                <a:cs typeface="Arial" pitchFamily="34" charset="0"/>
                <a:sym typeface="Symbol" pitchFamily="18" charset="2"/>
              </a:rPr>
              <a:t>f</a:t>
            </a:r>
            <a:r>
              <a:rPr lang="en-US" altLang="en-US" sz="2000" i="1" baseline="-25000" dirty="0" err="1" smtClean="0">
                <a:latin typeface="Arial" pitchFamily="34" charset="0"/>
                <a:cs typeface="Arial" pitchFamily="34" charset="0"/>
                <a:sym typeface="Symbol" pitchFamily="18" charset="2"/>
              </a:rPr>
              <a:t>k</a:t>
            </a:r>
            <a:r>
              <a:rPr lang="en-US" altLang="en-US" sz="2000" dirty="0" smtClean="0">
                <a:latin typeface="Arial" pitchFamily="34" charset="0"/>
                <a:cs typeface="Arial" pitchFamily="34" charset="0"/>
              </a:rPr>
              <a:t>)</a:t>
            </a:r>
          </a:p>
          <a:p>
            <a:pPr marL="0" indent="0" algn="just">
              <a:lnSpc>
                <a:spcPct val="150000"/>
              </a:lnSpc>
              <a:buNone/>
            </a:pPr>
            <a:r>
              <a:rPr lang="en-US" altLang="en-US" sz="2000" dirty="0" smtClean="0"/>
              <a:t>                                                                                              eqn.(2)</a:t>
            </a:r>
            <a:endParaRPr lang="en-US" altLang="en-US" sz="2000" dirty="0"/>
          </a:p>
          <a:p>
            <a:pPr marL="0" indent="0" algn="just">
              <a:lnSpc>
                <a:spcPct val="150000"/>
              </a:lnSpc>
              <a:buNone/>
            </a:pPr>
            <a:endParaRPr lang="en-US" altLang="en-US" sz="2000" dirty="0"/>
          </a:p>
          <a:p>
            <a:pPr algn="just">
              <a:lnSpc>
                <a:spcPct val="160000"/>
              </a:lnSpc>
            </a:pPr>
            <a:r>
              <a:rPr lang="en-US" altLang="en-US" sz="2000" dirty="0" smtClean="0">
                <a:latin typeface="Arial" pitchFamily="34" charset="0"/>
                <a:cs typeface="Arial" pitchFamily="34" charset="0"/>
              </a:rPr>
              <a:t>Accordingly, the loading of line is checked for the generation and line outage cases through sensitivity analysis </a:t>
            </a:r>
          </a:p>
          <a:p>
            <a:pPr marL="0" indent="0" algn="just">
              <a:lnSpc>
                <a:spcPct val="150000"/>
              </a:lnSpc>
              <a:buNone/>
            </a:pPr>
            <a:endParaRPr lang="en-US" altLang="en-US" sz="2000" dirty="0" smtClean="0"/>
          </a:p>
          <a:p>
            <a:pPr algn="just">
              <a:lnSpc>
                <a:spcPct val="150000"/>
              </a:lnSpc>
            </a:pPr>
            <a:endParaRPr lang="en-US" altLang="en-US" i="1" dirty="0" smtClean="0"/>
          </a:p>
          <a:p>
            <a:endParaRPr lang="en-GB" altLang="en-US" dirty="0" smtClean="0"/>
          </a:p>
        </p:txBody>
      </p:sp>
      <p:sp>
        <p:nvSpPr>
          <p:cNvPr id="2" name="Rectangle 4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58555183"/>
              </p:ext>
            </p:extLst>
          </p:nvPr>
        </p:nvGraphicFramePr>
        <p:xfrm>
          <a:off x="1698171" y="2111828"/>
          <a:ext cx="1469572" cy="1027939"/>
        </p:xfrm>
        <a:graphic>
          <a:graphicData uri="http://schemas.openxmlformats.org/presentationml/2006/ole">
            <mc:AlternateContent xmlns:mc="http://schemas.openxmlformats.org/markup-compatibility/2006">
              <mc:Choice xmlns:v="urn:schemas-microsoft-com:vml" Requires="v">
                <p:oleObj spid="_x0000_s18492" name="Equation" r:id="rId4" imgW="609336" imgH="431613" progId="Equation.3">
                  <p:embed/>
                </p:oleObj>
              </mc:Choice>
              <mc:Fallback>
                <p:oleObj name="Equation" r:id="rId4" imgW="609336" imgH="431613" progId="Equation.3">
                  <p:embed/>
                  <p:pic>
                    <p:nvPicPr>
                      <p:cNvPr id="0" name="Object 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8171" y="2111828"/>
                        <a:ext cx="1469572" cy="1027939"/>
                      </a:xfrm>
                      <a:prstGeom prst="rect">
                        <a:avLst/>
                      </a:prstGeom>
                      <a:noFill/>
                    </p:spPr>
                  </p:pic>
                </p:oleObj>
              </mc:Fallback>
            </mc:AlternateContent>
          </a:graphicData>
        </a:graphic>
      </p:graphicFrame>
      <p:sp>
        <p:nvSpPr>
          <p:cNvPr id="4" name="Rectangle 4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704368383"/>
              </p:ext>
            </p:extLst>
          </p:nvPr>
        </p:nvGraphicFramePr>
        <p:xfrm>
          <a:off x="2427515" y="3831772"/>
          <a:ext cx="1262743" cy="871970"/>
        </p:xfrm>
        <a:graphic>
          <a:graphicData uri="http://schemas.openxmlformats.org/presentationml/2006/ole">
            <mc:AlternateContent xmlns:mc="http://schemas.openxmlformats.org/markup-compatibility/2006">
              <mc:Choice xmlns:v="urn:schemas-microsoft-com:vml" Requires="v">
                <p:oleObj spid="_x0000_s18493" name="Equation" r:id="rId6" imgW="622030" imgH="431613" progId="Equation.3">
                  <p:embed/>
                </p:oleObj>
              </mc:Choice>
              <mc:Fallback>
                <p:oleObj name="Equation" r:id="rId6" imgW="622030" imgH="431613" progId="Equation.3">
                  <p:embed/>
                  <p:pic>
                    <p:nvPicPr>
                      <p:cNvPr id="0" name="Object 4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27515" y="3831772"/>
                        <a:ext cx="1262743" cy="871970"/>
                      </a:xfrm>
                      <a:prstGeom prst="rect">
                        <a:avLst/>
                      </a:prstGeom>
                      <a:noFill/>
                    </p:spPr>
                  </p:pic>
                </p:oleObj>
              </mc:Fallback>
            </mc:AlternateContent>
          </a:graphicData>
        </a:graphic>
      </p:graphicFrame>
      <p:sp>
        <p:nvSpPr>
          <p:cNvPr id="7"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A48DA065-FA52-4A6B-AE36-1AE15AD4FD00}" type="slidenum">
              <a:rPr lang="en-US" smtClean="0"/>
              <a:pPr/>
              <a:t>23</a:t>
            </a:fld>
            <a:endParaRPr lang="en-US"/>
          </a:p>
        </p:txBody>
      </p:sp>
    </p:spTree>
    <p:extLst>
      <p:ext uri="{BB962C8B-B14F-4D97-AF65-F5344CB8AC3E}">
        <p14:creationId xmlns:p14="http://schemas.microsoft.com/office/powerpoint/2010/main" val="155186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sz="quarter" idx="1"/>
          </p:nvPr>
        </p:nvSpPr>
        <p:spPr>
          <a:xfrm>
            <a:off x="0" y="685800"/>
            <a:ext cx="12192000" cy="5834743"/>
          </a:xfrm>
        </p:spPr>
        <p:txBody>
          <a:bodyPr>
            <a:normAutofit/>
          </a:bodyPr>
          <a:lstStyle/>
          <a:p>
            <a:pPr algn="just">
              <a:lnSpc>
                <a:spcPct val="150000"/>
              </a:lnSpc>
            </a:pPr>
            <a:r>
              <a:rPr lang="en-US" altLang="en-US" sz="2000" dirty="0" smtClean="0">
                <a:latin typeface="Arial" pitchFamily="34" charset="0"/>
                <a:cs typeface="Arial" pitchFamily="34" charset="0"/>
              </a:rPr>
              <a:t>The flow on line ‘l’</a:t>
            </a:r>
            <a:r>
              <a:rPr lang="en-US" altLang="en-US" sz="2000" i="1" dirty="0" smtClean="0">
                <a:latin typeface="Arial" pitchFamily="34" charset="0"/>
                <a:cs typeface="Arial" pitchFamily="34" charset="0"/>
              </a:rPr>
              <a:t> </a:t>
            </a:r>
            <a:r>
              <a:rPr lang="en-US" altLang="en-US" sz="2000" dirty="0" smtClean="0">
                <a:latin typeface="Arial" pitchFamily="34" charset="0"/>
                <a:cs typeface="Arial" pitchFamily="34" charset="0"/>
              </a:rPr>
              <a:t>under the assumption that all the generators in the interconnection participate in making up the loss, use eqn.3</a:t>
            </a:r>
          </a:p>
          <a:p>
            <a:pPr marL="0" indent="0" algn="just">
              <a:lnSpc>
                <a:spcPct val="150000"/>
              </a:lnSpc>
              <a:buNone/>
            </a:pPr>
            <a:r>
              <a:rPr lang="en-US" altLang="en-US" sz="2000" dirty="0" smtClean="0">
                <a:latin typeface="Arial" pitchFamily="34" charset="0"/>
                <a:cs typeface="Arial" pitchFamily="34" charset="0"/>
              </a:rPr>
              <a:t>                                                                                                                          eqn.(3)</a:t>
            </a:r>
          </a:p>
          <a:p>
            <a:pPr algn="just">
              <a:lnSpc>
                <a:spcPct val="150000"/>
              </a:lnSpc>
            </a:pPr>
            <a:r>
              <a:rPr lang="en-US" altLang="en-US" sz="2000" dirty="0" smtClean="0">
                <a:latin typeface="Arial" pitchFamily="34" charset="0"/>
                <a:cs typeface="Arial" pitchFamily="34" charset="0"/>
              </a:rPr>
              <a:t>Where, </a:t>
            </a:r>
            <a:r>
              <a:rPr lang="en-US" altLang="en-US" sz="2000" dirty="0" err="1" smtClean="0">
                <a:latin typeface="Arial" pitchFamily="34" charset="0"/>
                <a:cs typeface="Arial" pitchFamily="34" charset="0"/>
              </a:rPr>
              <a:t>Yj</a:t>
            </a:r>
            <a:r>
              <a:rPr lang="en-US" altLang="en-US" sz="2000" baseline="-25000" dirty="0" err="1" smtClean="0">
                <a:latin typeface="Arial" pitchFamily="34" charset="0"/>
                <a:cs typeface="Arial" pitchFamily="34" charset="0"/>
              </a:rPr>
              <a:t>i</a:t>
            </a:r>
            <a:r>
              <a:rPr lang="en-US" altLang="en-US" sz="2000" dirty="0" smtClean="0">
                <a:latin typeface="Arial" pitchFamily="34" charset="0"/>
                <a:cs typeface="Arial" pitchFamily="34" charset="0"/>
              </a:rPr>
              <a:t> is proportionality factor for pick-up on generating unit ‘j’ when unit ‘i’ fails</a:t>
            </a:r>
          </a:p>
          <a:p>
            <a:pPr algn="just">
              <a:lnSpc>
                <a:spcPct val="150000"/>
              </a:lnSpc>
            </a:pPr>
            <a:r>
              <a:rPr lang="en-US" altLang="en-US" sz="2000" dirty="0" smtClean="0">
                <a:latin typeface="Arial" pitchFamily="34" charset="0"/>
                <a:cs typeface="Arial" pitchFamily="34" charset="0"/>
              </a:rPr>
              <a:t>The power flow on line ‘l’</a:t>
            </a: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with line k out can be determined using the ‘d factors </a:t>
            </a:r>
          </a:p>
          <a:p>
            <a:pPr marL="0" indent="0" algn="just">
              <a:lnSpc>
                <a:spcPct val="150000"/>
              </a:lnSpc>
              <a:buNone/>
            </a:pPr>
            <a:r>
              <a:rPr lang="en-US" altLang="en-US" sz="2000" dirty="0" smtClean="0">
                <a:latin typeface="Arial" pitchFamily="34" charset="0"/>
                <a:cs typeface="Arial" pitchFamily="34" charset="0"/>
              </a:rPr>
              <a:t>                                                                                                                      eqn.(4)</a:t>
            </a:r>
          </a:p>
          <a:p>
            <a:pPr algn="just">
              <a:lnSpc>
                <a:spcPct val="150000"/>
              </a:lnSpc>
            </a:pPr>
            <a:r>
              <a:rPr lang="en-US" altLang="en-US" sz="2000" dirty="0" smtClean="0">
                <a:latin typeface="Arial" pitchFamily="34" charset="0"/>
                <a:cs typeface="Arial" pitchFamily="34" charset="0"/>
              </a:rPr>
              <a:t>Where, f</a:t>
            </a:r>
            <a:r>
              <a:rPr lang="en-US" altLang="en-US" sz="2000" baseline="30000" dirty="0" smtClean="0">
                <a:latin typeface="Arial" pitchFamily="34" charset="0"/>
                <a:cs typeface="Arial" pitchFamily="34" charset="0"/>
              </a:rPr>
              <a:t>0</a:t>
            </a:r>
            <a:r>
              <a:rPr lang="en-US" altLang="en-US" sz="2000" dirty="0" smtClean="0">
                <a:latin typeface="Arial" pitchFamily="34" charset="0"/>
                <a:cs typeface="Arial" pitchFamily="34" charset="0"/>
              </a:rPr>
              <a:t> is the pre-outage flow on each line;</a:t>
            </a:r>
          </a:p>
          <a:p>
            <a:pPr algn="just">
              <a:lnSpc>
                <a:spcPct val="150000"/>
              </a:lnSpc>
            </a:pPr>
            <a:r>
              <a:rPr lang="en-US" altLang="en-US" sz="2000" dirty="0" smtClean="0">
                <a:latin typeface="Arial" pitchFamily="34" charset="0"/>
                <a:cs typeface="Arial" pitchFamily="34" charset="0"/>
              </a:rPr>
              <a:t>Accordingly, the severity of outage can ranked on the descending order from the most severe outage, which leads to entire network instability to the least-severe outage that will have less impact on the network stability. </a:t>
            </a:r>
            <a:endParaRPr lang="en-GB" altLang="en-US" sz="2000" dirty="0" smtClean="0">
              <a:latin typeface="Arial" pitchFamily="34" charset="0"/>
              <a:cs typeface="Arial" pitchFamily="34" charset="0"/>
            </a:endParaRPr>
          </a:p>
        </p:txBody>
      </p:sp>
      <p:sp>
        <p:nvSpPr>
          <p:cNvPr id="2"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420683974"/>
              </p:ext>
            </p:extLst>
          </p:nvPr>
        </p:nvGraphicFramePr>
        <p:xfrm>
          <a:off x="1360715" y="1611087"/>
          <a:ext cx="3443339" cy="827314"/>
        </p:xfrm>
        <a:graphic>
          <a:graphicData uri="http://schemas.openxmlformats.org/presentationml/2006/ole">
            <mc:AlternateContent xmlns:mc="http://schemas.openxmlformats.org/markup-compatibility/2006">
              <mc:Choice xmlns:v="urn:schemas-microsoft-com:vml" Requires="v">
                <p:oleObj spid="_x0000_s20508" name="Equation" r:id="rId4" imgW="1917700" imgH="457200" progId="Equation.3">
                  <p:embed/>
                </p:oleObj>
              </mc:Choice>
              <mc:Fallback>
                <p:oleObj name="Equation" r:id="rId4" imgW="1917700" imgH="45720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0715" y="1611087"/>
                        <a:ext cx="3443339" cy="827314"/>
                      </a:xfrm>
                      <a:prstGeom prst="rect">
                        <a:avLst/>
                      </a:prstGeom>
                      <a:noFill/>
                    </p:spPr>
                  </p:pic>
                </p:oleObj>
              </mc:Fallback>
            </mc:AlternateContent>
          </a:graphicData>
        </a:graphic>
      </p:graphicFrame>
      <p:sp>
        <p:nvSpPr>
          <p:cNvPr id="4"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852312281"/>
              </p:ext>
            </p:extLst>
          </p:nvPr>
        </p:nvGraphicFramePr>
        <p:xfrm>
          <a:off x="1251857" y="3418115"/>
          <a:ext cx="2981533" cy="674914"/>
        </p:xfrm>
        <a:graphic>
          <a:graphicData uri="http://schemas.openxmlformats.org/presentationml/2006/ole">
            <mc:AlternateContent xmlns:mc="http://schemas.openxmlformats.org/markup-compatibility/2006">
              <mc:Choice xmlns:v="urn:schemas-microsoft-com:vml" Requires="v">
                <p:oleObj spid="_x0000_s20509" name="Equation" r:id="rId6" imgW="1193282" imgH="266584" progId="Equation.3">
                  <p:embed/>
                </p:oleObj>
              </mc:Choice>
              <mc:Fallback>
                <p:oleObj name="Equation" r:id="rId6" imgW="1193282" imgH="266584" progId="Equation.3">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1857" y="3418115"/>
                        <a:ext cx="2981533" cy="674914"/>
                      </a:xfrm>
                      <a:prstGeom prst="rect">
                        <a:avLst/>
                      </a:prstGeom>
                      <a:noFill/>
                    </p:spPr>
                  </p:pic>
                </p:oleObj>
              </mc:Fallback>
            </mc:AlternateContent>
          </a:graphicData>
        </a:graphic>
      </p:graphicFrame>
      <p:sp>
        <p:nvSpPr>
          <p:cNvPr id="9"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10" name="Slide Number Placeholder 9"/>
          <p:cNvSpPr>
            <a:spLocks noGrp="1"/>
          </p:cNvSpPr>
          <p:nvPr>
            <p:ph type="sldNum" sz="quarter" idx="12"/>
          </p:nvPr>
        </p:nvSpPr>
        <p:spPr/>
        <p:txBody>
          <a:bodyPr/>
          <a:lstStyle/>
          <a:p>
            <a:fld id="{A48DA065-FA52-4A6B-AE36-1AE15AD4FD00}" type="slidenum">
              <a:rPr lang="en-US" smtClean="0"/>
              <a:pPr/>
              <a:t>24</a:t>
            </a:fld>
            <a:endParaRPr lang="en-US"/>
          </a:p>
        </p:txBody>
      </p:sp>
    </p:spTree>
    <p:extLst>
      <p:ext uri="{BB962C8B-B14F-4D97-AF65-F5344CB8AC3E}">
        <p14:creationId xmlns:p14="http://schemas.microsoft.com/office/powerpoint/2010/main" val="26933170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sz="quarter" idx="1"/>
          </p:nvPr>
        </p:nvSpPr>
        <p:spPr>
          <a:xfrm>
            <a:off x="97971" y="555171"/>
            <a:ext cx="11996057" cy="6215743"/>
          </a:xfrm>
        </p:spPr>
        <p:txBody>
          <a:bodyPr>
            <a:normAutofit/>
          </a:bodyPr>
          <a:lstStyle/>
          <a:p>
            <a:pPr algn="just">
              <a:lnSpc>
                <a:spcPct val="150000"/>
              </a:lnSpc>
              <a:buFont typeface="Wingdings" pitchFamily="2" charset="2"/>
              <a:buNone/>
            </a:pPr>
            <a:r>
              <a:rPr lang="en-GB" altLang="en-US" sz="2000" b="1" dirty="0" smtClean="0">
                <a:latin typeface="Arial" pitchFamily="34" charset="0"/>
                <a:cs typeface="Arial" pitchFamily="34" charset="0"/>
              </a:rPr>
              <a:t>B. Contingency Ranking Through Performance indices(PI) :</a:t>
            </a:r>
          </a:p>
          <a:p>
            <a:pPr algn="just">
              <a:lnSpc>
                <a:spcPct val="200000"/>
              </a:lnSpc>
            </a:pPr>
            <a:r>
              <a:rPr lang="en-GB" altLang="en-US" sz="2000" dirty="0" smtClean="0">
                <a:latin typeface="Arial" pitchFamily="34" charset="0"/>
                <a:cs typeface="Arial" pitchFamily="34" charset="0"/>
              </a:rPr>
              <a:t>Based on PI, the contingencies are ranked in rough order of severity employing contingency selection algorithms to shorten the list. </a:t>
            </a:r>
          </a:p>
          <a:p>
            <a:pPr algn="just">
              <a:lnSpc>
                <a:spcPct val="200000"/>
              </a:lnSpc>
            </a:pPr>
            <a:r>
              <a:rPr lang="en-GB" altLang="en-US" sz="2000" dirty="0" smtClean="0">
                <a:latin typeface="Arial" pitchFamily="34" charset="0"/>
                <a:cs typeface="Arial" pitchFamily="34" charset="0"/>
              </a:rPr>
              <a:t>The performance indices shows, which line is overloaded or not.</a:t>
            </a:r>
          </a:p>
          <a:p>
            <a:pPr algn="just">
              <a:lnSpc>
                <a:spcPct val="200000"/>
              </a:lnSpc>
            </a:pPr>
            <a:r>
              <a:rPr lang="en-GB" altLang="en-US" sz="2000" dirty="0" smtClean="0">
                <a:latin typeface="Arial" pitchFamily="34" charset="0"/>
                <a:cs typeface="Arial" pitchFamily="34" charset="0"/>
              </a:rPr>
              <a:t> Thus, the overload performance of N interconnected line outage one by one is curried out using eqn.5</a:t>
            </a:r>
            <a:endParaRPr lang="en-GB" altLang="en-US" sz="2000" dirty="0">
              <a:latin typeface="Arial" pitchFamily="34" charset="0"/>
              <a:cs typeface="Arial" pitchFamily="34" charset="0"/>
            </a:endParaRPr>
          </a:p>
          <a:p>
            <a:pPr algn="just">
              <a:lnSpc>
                <a:spcPct val="150000"/>
              </a:lnSpc>
              <a:buFont typeface="Wingdings" pitchFamily="2" charset="2"/>
              <a:buNone/>
            </a:pPr>
            <a:r>
              <a:rPr lang="en-GB" altLang="en-US" sz="2000" dirty="0" smtClean="0"/>
              <a:t>                                                                   </a:t>
            </a:r>
          </a:p>
          <a:p>
            <a:pPr algn="just">
              <a:lnSpc>
                <a:spcPct val="150000"/>
              </a:lnSpc>
              <a:buFont typeface="Wingdings" pitchFamily="2" charset="2"/>
              <a:buNone/>
            </a:pPr>
            <a:endParaRPr lang="en-GB" altLang="en-US" sz="2000" dirty="0" smtClean="0"/>
          </a:p>
          <a:p>
            <a:pPr marL="0" indent="0" algn="just">
              <a:lnSpc>
                <a:spcPct val="150000"/>
              </a:lnSpc>
              <a:buNone/>
            </a:pPr>
            <a:r>
              <a:rPr lang="en-GB" altLang="en-US" sz="2000" dirty="0" smtClean="0"/>
              <a:t>                                                                                            eqn.(5)</a:t>
            </a:r>
          </a:p>
          <a:p>
            <a:pPr lvl="1" algn="just">
              <a:lnSpc>
                <a:spcPct val="150000"/>
              </a:lnSpc>
            </a:pPr>
            <a:endParaRPr lang="en-GB" altLang="en-US" sz="1700" dirty="0" smtClean="0"/>
          </a:p>
        </p:txBody>
      </p:sp>
      <p:sp>
        <p:nvSpPr>
          <p:cNvPr id="2" name="Rectangle 2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2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051571430"/>
              </p:ext>
            </p:extLst>
          </p:nvPr>
        </p:nvGraphicFramePr>
        <p:xfrm>
          <a:off x="936853" y="4629604"/>
          <a:ext cx="4179433" cy="1161280"/>
        </p:xfrm>
        <a:graphic>
          <a:graphicData uri="http://schemas.openxmlformats.org/presentationml/2006/ole">
            <mc:AlternateContent xmlns:mc="http://schemas.openxmlformats.org/markup-compatibility/2006">
              <mc:Choice xmlns:v="urn:schemas-microsoft-com:vml" Requires="v">
                <p:oleObj spid="_x0000_s19491" name="Equation" r:id="rId4" imgW="2501640" imgH="698400" progId="Equation.3">
                  <p:embed/>
                </p:oleObj>
              </mc:Choice>
              <mc:Fallback>
                <p:oleObj name="Equation" r:id="rId4" imgW="2501640" imgH="698400" progId="Equation.3">
                  <p:embed/>
                  <p:pic>
                    <p:nvPicPr>
                      <p:cNvPr id="0" name="Object 26"/>
                      <p:cNvPicPr>
                        <a:picLocks noChangeAspect="1" noChangeArrowheads="1"/>
                      </p:cNvPicPr>
                      <p:nvPr/>
                    </p:nvPicPr>
                    <p:blipFill>
                      <a:blip r:embed="rId5"/>
                      <a:srcRect/>
                      <a:stretch>
                        <a:fillRect/>
                      </a:stretch>
                    </p:blipFill>
                    <p:spPr bwMode="auto">
                      <a:xfrm>
                        <a:off x="936853" y="4629604"/>
                        <a:ext cx="4179433" cy="1161280"/>
                      </a:xfrm>
                      <a:prstGeom prst="rect">
                        <a:avLst/>
                      </a:prstGeom>
                      <a:noFill/>
                    </p:spPr>
                  </p:pic>
                </p:oleObj>
              </mc:Fallback>
            </mc:AlternateContent>
          </a:graphicData>
        </a:graphic>
      </p:graphicFrame>
      <p:sp>
        <p:nvSpPr>
          <p:cNvPr id="6" name="Title 1"/>
          <p:cNvSpPr>
            <a:spLocks noGrp="1"/>
          </p:cNvSpPr>
          <p:nvPr>
            <p:ph type="title"/>
          </p:nvPr>
        </p:nvSpPr>
        <p:spPr>
          <a:xfrm>
            <a:off x="805542" y="114755"/>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25</a:t>
            </a:fld>
            <a:endParaRPr lang="en-US"/>
          </a:p>
        </p:txBody>
      </p:sp>
    </p:spTree>
    <p:extLst>
      <p:ext uri="{BB962C8B-B14F-4D97-AF65-F5344CB8AC3E}">
        <p14:creationId xmlns:p14="http://schemas.microsoft.com/office/powerpoint/2010/main" val="32912730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sz="quarter" idx="1"/>
          </p:nvPr>
        </p:nvSpPr>
        <p:spPr>
          <a:xfrm>
            <a:off x="141515" y="642257"/>
            <a:ext cx="11930742" cy="6215743"/>
          </a:xfrm>
        </p:spPr>
        <p:txBody>
          <a:bodyPr>
            <a:normAutofit/>
          </a:bodyPr>
          <a:lstStyle/>
          <a:p>
            <a:pPr algn="just">
              <a:lnSpc>
                <a:spcPct val="150000"/>
              </a:lnSpc>
            </a:pPr>
            <a:r>
              <a:rPr lang="en-GB" altLang="en-US" sz="2000" dirty="0" smtClean="0">
                <a:latin typeface="Arial" pitchFamily="34" charset="0"/>
                <a:cs typeface="Arial" pitchFamily="34" charset="0"/>
              </a:rPr>
              <a:t>The line results in  higher PI valued ranked at the top definition for the overload performance index (PI) is as follows:                                                                </a:t>
            </a:r>
          </a:p>
          <a:p>
            <a:pPr algn="just">
              <a:lnSpc>
                <a:spcPct val="150000"/>
              </a:lnSpc>
            </a:pPr>
            <a:r>
              <a:rPr lang="en-GB" altLang="en-US" sz="2000" dirty="0" smtClean="0">
                <a:latin typeface="Arial" pitchFamily="34" charset="0"/>
                <a:cs typeface="Arial" pitchFamily="34" charset="0"/>
              </a:rPr>
              <a:t>The selection steps, then involves a mater of developing the PI Table from the largest to least values . </a:t>
            </a:r>
          </a:p>
          <a:p>
            <a:pPr algn="just">
              <a:lnSpc>
                <a:spcPct val="150000"/>
              </a:lnSpc>
            </a:pPr>
            <a:r>
              <a:rPr lang="en-GB" altLang="en-US" sz="2000" dirty="0" smtClean="0">
                <a:latin typeface="Arial" pitchFamily="34" charset="0"/>
                <a:cs typeface="Arial" pitchFamily="34" charset="0"/>
              </a:rPr>
              <a:t>Accordingly, the lines corresponding to the top of the list are taken as the candidates for the short list.</a:t>
            </a:r>
          </a:p>
          <a:p>
            <a:pPr algn="just">
              <a:lnSpc>
                <a:spcPct val="150000"/>
              </a:lnSpc>
            </a:pPr>
            <a:r>
              <a:rPr lang="en-GB" altLang="en-US" sz="2000" dirty="0" smtClean="0">
                <a:latin typeface="Arial" pitchFamily="34" charset="0"/>
                <a:cs typeface="Arial" pitchFamily="34" charset="0"/>
              </a:rPr>
              <a:t>Another way, to perform an outage case selection </a:t>
            </a:r>
            <a:r>
              <a:rPr lang="en-GB" altLang="en-US" sz="2000" dirty="0">
                <a:latin typeface="Arial" pitchFamily="34" charset="0"/>
                <a:cs typeface="Arial" pitchFamily="34" charset="0"/>
              </a:rPr>
              <a:t>is called 1P1Q </a:t>
            </a:r>
            <a:r>
              <a:rPr lang="en-GB" altLang="en-US" sz="2000" dirty="0" smtClean="0">
                <a:latin typeface="Arial" pitchFamily="34" charset="0"/>
                <a:cs typeface="Arial" pitchFamily="34" charset="0"/>
              </a:rPr>
              <a:t>method, which is used to perform the ranking considering both real and reactive power effect on the network stability. </a:t>
            </a:r>
          </a:p>
          <a:p>
            <a:pPr algn="just">
              <a:lnSpc>
                <a:spcPct val="150000"/>
              </a:lnSpc>
            </a:pPr>
            <a:r>
              <a:rPr lang="en-GB" altLang="en-US" sz="2000" dirty="0" smtClean="0">
                <a:latin typeface="Arial" pitchFamily="34" charset="0"/>
                <a:cs typeface="Arial" pitchFamily="34" charset="0"/>
              </a:rPr>
              <a:t>It is considered as a decoupled power flow, which is used to determine power flow through the lines and the voltage limit violation at each node. Thus, a different PI can is rewritten as: </a:t>
            </a:r>
          </a:p>
          <a:p>
            <a:pPr marL="457200" lvl="1" indent="0" algn="just">
              <a:lnSpc>
                <a:spcPct val="150000"/>
              </a:lnSpc>
              <a:buNone/>
            </a:pPr>
            <a:r>
              <a:rPr lang="en-GB" altLang="en-US" sz="1700" dirty="0" smtClean="0"/>
              <a:t>                                                                                                               eqn.(6)</a:t>
            </a:r>
          </a:p>
        </p:txBody>
      </p:sp>
      <p:sp>
        <p:nvSpPr>
          <p:cNvPr id="2"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412964534"/>
              </p:ext>
            </p:extLst>
          </p:nvPr>
        </p:nvGraphicFramePr>
        <p:xfrm>
          <a:off x="979488" y="4887913"/>
          <a:ext cx="6502400" cy="1185862"/>
        </p:xfrm>
        <a:graphic>
          <a:graphicData uri="http://schemas.openxmlformats.org/presentationml/2006/ole">
            <mc:AlternateContent xmlns:mc="http://schemas.openxmlformats.org/markup-compatibility/2006">
              <mc:Choice xmlns:v="urn:schemas-microsoft-com:vml" Requires="v">
                <p:oleObj spid="_x0000_s21519" name="Equation" r:id="rId4" imgW="3835080" imgH="698400" progId="Equation.3">
                  <p:embed/>
                </p:oleObj>
              </mc:Choice>
              <mc:Fallback>
                <p:oleObj name="Equation" r:id="rId4" imgW="3835080" imgH="698400" progId="Equation.3">
                  <p:embed/>
                  <p:pic>
                    <p:nvPicPr>
                      <p:cNvPr id="0" name="Object 5"/>
                      <p:cNvPicPr>
                        <a:picLocks noChangeAspect="1" noChangeArrowheads="1"/>
                      </p:cNvPicPr>
                      <p:nvPr/>
                    </p:nvPicPr>
                    <p:blipFill>
                      <a:blip r:embed="rId5"/>
                      <a:srcRect/>
                      <a:stretch>
                        <a:fillRect/>
                      </a:stretch>
                    </p:blipFill>
                    <p:spPr bwMode="auto">
                      <a:xfrm>
                        <a:off x="979488" y="4887913"/>
                        <a:ext cx="6502400" cy="1185862"/>
                      </a:xfrm>
                      <a:prstGeom prst="rect">
                        <a:avLst/>
                      </a:prstGeom>
                      <a:noFill/>
                    </p:spPr>
                  </p:pic>
                </p:oleObj>
              </mc:Fallback>
            </mc:AlternateContent>
          </a:graphicData>
        </a:graphic>
      </p:graphicFrame>
      <p:sp>
        <p:nvSpPr>
          <p:cNvPr id="5" name="Title 1"/>
          <p:cNvSpPr>
            <a:spLocks noGrp="1"/>
          </p:cNvSpPr>
          <p:nvPr>
            <p:ph type="title"/>
          </p:nvPr>
        </p:nvSpPr>
        <p:spPr>
          <a:xfrm>
            <a:off x="457200" y="136526"/>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30934343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2"/>
          <p:cNvSpPr txBox="1">
            <a:spLocks/>
          </p:cNvSpPr>
          <p:nvPr/>
        </p:nvSpPr>
        <p:spPr bwMode="auto">
          <a:xfrm>
            <a:off x="95251" y="391886"/>
            <a:ext cx="11987892" cy="6323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defRPr>
                <a:solidFill>
                  <a:schemeClr val="tx1"/>
                </a:solidFill>
                <a:latin typeface="Arial" charset="0"/>
                <a:cs typeface="Arial" charset="0"/>
              </a:defRPr>
            </a:lvl1pPr>
            <a:lvl2pPr marL="639763" indent="-2730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457200" indent="-457200" algn="just">
              <a:lnSpc>
                <a:spcPct val="200000"/>
              </a:lnSpc>
              <a:spcBef>
                <a:spcPts val="600"/>
              </a:spcBef>
              <a:buClr>
                <a:schemeClr val="accent1"/>
              </a:buClr>
              <a:buSzPct val="70000"/>
              <a:buAutoNum type="alphaUcPeriod" startAt="3"/>
            </a:pPr>
            <a:r>
              <a:rPr lang="en-GB" altLang="en-US" sz="2000" b="1" dirty="0" smtClean="0">
                <a:latin typeface="Arial" pitchFamily="34" charset="0"/>
                <a:cs typeface="Arial" pitchFamily="34" charset="0"/>
              </a:rPr>
              <a:t>Evaluating Contingency:</a:t>
            </a:r>
            <a:r>
              <a:rPr lang="en-GB" altLang="en-US" sz="2000" dirty="0" smtClean="0">
                <a:latin typeface="Arial" pitchFamily="34" charset="0"/>
                <a:cs typeface="Arial" pitchFamily="34" charset="0"/>
              </a:rPr>
              <a:t>–  evaluation of contingency is usual carried out by the </a:t>
            </a:r>
            <a:r>
              <a:rPr lang="en-GB" altLang="en-US" sz="2000" dirty="0">
                <a:latin typeface="Arial" pitchFamily="34" charset="0"/>
                <a:cs typeface="Arial" pitchFamily="34" charset="0"/>
              </a:rPr>
              <a:t>successive individual </a:t>
            </a:r>
            <a:r>
              <a:rPr lang="en-GB" altLang="en-US" sz="2000" dirty="0" smtClean="0">
                <a:latin typeface="Arial" pitchFamily="34" charset="0"/>
                <a:cs typeface="Arial" pitchFamily="34" charset="0"/>
              </a:rPr>
              <a:t>cases evaluation </a:t>
            </a:r>
            <a:r>
              <a:rPr lang="en-GB" altLang="en-US" sz="2000" dirty="0">
                <a:latin typeface="Arial" pitchFamily="34" charset="0"/>
                <a:cs typeface="Arial" pitchFamily="34" charset="0"/>
              </a:rPr>
              <a:t>in decreasing order of </a:t>
            </a:r>
            <a:r>
              <a:rPr lang="en-GB" altLang="en-US" sz="2000" dirty="0" smtClean="0">
                <a:latin typeface="Arial" pitchFamily="34" charset="0"/>
                <a:cs typeface="Arial" pitchFamily="34" charset="0"/>
              </a:rPr>
              <a:t>severity, from the worst to least case.</a:t>
            </a:r>
          </a:p>
          <a:p>
            <a:pPr marL="342900" indent="-342900" algn="just">
              <a:lnSpc>
                <a:spcPct val="200000"/>
              </a:lnSpc>
              <a:spcBef>
                <a:spcPts val="600"/>
              </a:spcBef>
              <a:buClr>
                <a:schemeClr val="accent1"/>
              </a:buClr>
              <a:buSzPct val="70000"/>
              <a:buFont typeface="Arial" pitchFamily="34" charset="0"/>
              <a:buChar char="•"/>
            </a:pPr>
            <a:r>
              <a:rPr lang="en-GB" altLang="en-US" sz="2000" dirty="0">
                <a:latin typeface="Arial" pitchFamily="34" charset="0"/>
                <a:cs typeface="Arial" pitchFamily="34" charset="0"/>
              </a:rPr>
              <a:t>T</a:t>
            </a:r>
            <a:r>
              <a:rPr lang="en-GB" altLang="en-US" sz="2000" dirty="0" smtClean="0">
                <a:latin typeface="Arial" pitchFamily="34" charset="0"/>
                <a:cs typeface="Arial" pitchFamily="34" charset="0"/>
              </a:rPr>
              <a:t>he voltage magnitude evaluation  takes paramount and the most critical </a:t>
            </a:r>
            <a:r>
              <a:rPr lang="en-GB" altLang="en-US" sz="2000" dirty="0">
                <a:latin typeface="Arial" pitchFamily="34" charset="0"/>
                <a:cs typeface="Arial" pitchFamily="34" charset="0"/>
              </a:rPr>
              <a:t>factor in assessing </a:t>
            </a:r>
            <a:r>
              <a:rPr lang="en-GB" altLang="en-US" sz="2000" dirty="0" smtClean="0">
                <a:latin typeface="Arial" pitchFamily="34" charset="0"/>
                <a:cs typeface="Arial" pitchFamily="34" charset="0"/>
              </a:rPr>
              <a:t>contingencies in most power networks. </a:t>
            </a:r>
          </a:p>
          <a:p>
            <a:pPr marL="342900" indent="-342900" algn="just">
              <a:lnSpc>
                <a:spcPct val="200000"/>
              </a:lnSpc>
              <a:spcBef>
                <a:spcPts val="600"/>
              </a:spcBef>
              <a:buClr>
                <a:schemeClr val="accent1"/>
              </a:buClr>
              <a:buSzPct val="70000"/>
              <a:buFont typeface="Arial" pitchFamily="34" charset="0"/>
              <a:buChar char="•"/>
            </a:pPr>
            <a:r>
              <a:rPr lang="en-GB" altLang="en-US" sz="2000" dirty="0" smtClean="0">
                <a:latin typeface="Arial" pitchFamily="34" charset="0"/>
                <a:cs typeface="Arial" pitchFamily="34" charset="0"/>
              </a:rPr>
              <a:t>Accordingly , the detail evaluation of AC power flow  </a:t>
            </a:r>
            <a:r>
              <a:rPr lang="en-GB" altLang="en-US" sz="2000" dirty="0">
                <a:latin typeface="Arial" pitchFamily="34" charset="0"/>
                <a:cs typeface="Arial" pitchFamily="34" charset="0"/>
              </a:rPr>
              <a:t>analysis </a:t>
            </a:r>
            <a:r>
              <a:rPr lang="en-GB" altLang="en-US" sz="2000" dirty="0" smtClean="0">
                <a:latin typeface="Arial" pitchFamily="34" charset="0"/>
                <a:cs typeface="Arial" pitchFamily="34" charset="0"/>
              </a:rPr>
              <a:t>based on whether the network overloaded </a:t>
            </a:r>
            <a:r>
              <a:rPr lang="en-GB" altLang="en-US" sz="2000" dirty="0">
                <a:latin typeface="Arial" pitchFamily="34" charset="0"/>
                <a:cs typeface="Arial" pitchFamily="34" charset="0"/>
              </a:rPr>
              <a:t>and voltage limit </a:t>
            </a:r>
            <a:r>
              <a:rPr lang="en-GB" altLang="en-US" sz="2000" dirty="0" smtClean="0">
                <a:latin typeface="Arial" pitchFamily="34" charset="0"/>
                <a:cs typeface="Arial" pitchFamily="34" charset="0"/>
              </a:rPr>
              <a:t>violations check-ups </a:t>
            </a:r>
            <a:r>
              <a:rPr lang="en-GB" altLang="en-US" sz="2000" dirty="0">
                <a:latin typeface="Arial" pitchFamily="34" charset="0"/>
                <a:cs typeface="Arial" pitchFamily="34" charset="0"/>
              </a:rPr>
              <a:t>are important. </a:t>
            </a:r>
            <a:endParaRPr lang="en-GB" altLang="en-US" sz="2000" dirty="0" smtClean="0">
              <a:latin typeface="Arial" pitchFamily="34" charset="0"/>
              <a:cs typeface="Arial" pitchFamily="34" charset="0"/>
            </a:endParaRPr>
          </a:p>
          <a:p>
            <a:pPr marL="342900" indent="-342900" algn="just">
              <a:lnSpc>
                <a:spcPct val="200000"/>
              </a:lnSpc>
              <a:spcBef>
                <a:spcPts val="600"/>
              </a:spcBef>
              <a:buClr>
                <a:schemeClr val="accent1"/>
              </a:buClr>
              <a:buSzPct val="70000"/>
              <a:buFont typeface="Arial" pitchFamily="34" charset="0"/>
              <a:buChar char="•"/>
            </a:pPr>
            <a:r>
              <a:rPr lang="en-GB" altLang="en-US" sz="2000" dirty="0" smtClean="0">
                <a:latin typeface="Arial" pitchFamily="34" charset="0"/>
                <a:cs typeface="Arial" pitchFamily="34" charset="0"/>
              </a:rPr>
              <a:t>When </a:t>
            </a:r>
            <a:r>
              <a:rPr lang="en-GB" altLang="en-US" sz="2000" dirty="0">
                <a:latin typeface="Arial" pitchFamily="34" charset="0"/>
                <a:cs typeface="Arial" pitchFamily="34" charset="0"/>
              </a:rPr>
              <a:t>an AC power flow is to be used to study each contingency case, the speed of solution and number of cases to be studied are </a:t>
            </a:r>
            <a:r>
              <a:rPr lang="en-GB" altLang="en-US" sz="2000" dirty="0" smtClean="0">
                <a:latin typeface="Arial" pitchFamily="34" charset="0"/>
                <a:cs typeface="Arial" pitchFamily="34" charset="0"/>
              </a:rPr>
              <a:t>also another critical</a:t>
            </a:r>
            <a:r>
              <a:rPr lang="en-GB" altLang="en-US" sz="2000" dirty="0">
                <a:latin typeface="Arial" pitchFamily="34" charset="0"/>
                <a:cs typeface="Arial" pitchFamily="34" charset="0"/>
              </a:rPr>
              <a:t>. </a:t>
            </a:r>
            <a:endParaRPr lang="en-GB" altLang="en-US" sz="2000" dirty="0" smtClean="0">
              <a:latin typeface="Arial" pitchFamily="34" charset="0"/>
              <a:cs typeface="Arial" pitchFamily="34" charset="0"/>
            </a:endParaRPr>
          </a:p>
          <a:p>
            <a:pPr marL="342900" indent="-342900" algn="just">
              <a:lnSpc>
                <a:spcPct val="200000"/>
              </a:lnSpc>
              <a:spcBef>
                <a:spcPts val="600"/>
              </a:spcBef>
              <a:buClr>
                <a:schemeClr val="accent1"/>
              </a:buClr>
              <a:buSzPct val="70000"/>
              <a:buFont typeface="Arial" pitchFamily="34" charset="0"/>
              <a:buChar char="•"/>
            </a:pPr>
            <a:r>
              <a:rPr lang="en-GB" altLang="en-US" sz="2000" dirty="0" smtClean="0">
                <a:latin typeface="Arial" pitchFamily="34" charset="0"/>
                <a:cs typeface="Arial" pitchFamily="34" charset="0"/>
              </a:rPr>
              <a:t>The  </a:t>
            </a:r>
            <a:r>
              <a:rPr lang="en-GB" altLang="en-US" sz="2000" dirty="0">
                <a:latin typeface="Arial" pitchFamily="34" charset="0"/>
                <a:cs typeface="Arial" pitchFamily="34" charset="0"/>
              </a:rPr>
              <a:t>flow chart for </a:t>
            </a:r>
            <a:r>
              <a:rPr lang="en-GB" altLang="en-US" sz="2000" dirty="0" smtClean="0">
                <a:latin typeface="Arial" pitchFamily="34" charset="0"/>
                <a:cs typeface="Arial" pitchFamily="34" charset="0"/>
              </a:rPr>
              <a:t>AC power flow analysis while checking contingency is presented in Fig.3</a:t>
            </a:r>
            <a:endParaRPr lang="en-GB" altLang="en-US" sz="1700" dirty="0">
              <a:latin typeface="Century Schoolbook" pitchFamily="18" charset="0"/>
            </a:endParaRPr>
          </a:p>
        </p:txBody>
      </p:sp>
      <p:sp>
        <p:nvSpPr>
          <p:cNvPr id="3" name="Title 1"/>
          <p:cNvSpPr>
            <a:spLocks noGrp="1"/>
          </p:cNvSpPr>
          <p:nvPr>
            <p:ph type="title"/>
          </p:nvPr>
        </p:nvSpPr>
        <p:spPr>
          <a:xfrm>
            <a:off x="685798" y="82098"/>
            <a:ext cx="10972801" cy="538388"/>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27</a:t>
            </a:fld>
            <a:endParaRPr lang="en-US"/>
          </a:p>
        </p:txBody>
      </p:sp>
    </p:spTree>
    <p:extLst>
      <p:ext uri="{BB962C8B-B14F-4D97-AF65-F5344CB8AC3E}">
        <p14:creationId xmlns:p14="http://schemas.microsoft.com/office/powerpoint/2010/main" val="24539375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28</a:t>
            </a:fld>
            <a:endParaRPr lang="en-US"/>
          </a:p>
        </p:txBody>
      </p:sp>
      <p:pic>
        <p:nvPicPr>
          <p:cNvPr id="22538" name="Picture 10" descr="https://ars.els-cdn.com/content/image/1-s2.0-S2405844023017310-gr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7482" y="664029"/>
            <a:ext cx="4304612" cy="4953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 y="5700002"/>
            <a:ext cx="12039599" cy="707886"/>
          </a:xfrm>
          <a:prstGeom prst="rect">
            <a:avLst/>
          </a:prstGeom>
          <a:noFill/>
        </p:spPr>
        <p:txBody>
          <a:bodyPr wrap="square" rtlCol="0">
            <a:spAutoFit/>
          </a:bodyPr>
          <a:lstStyle/>
          <a:p>
            <a:pPr algn="ctr"/>
            <a:r>
              <a:rPr lang="en-US" sz="2000" dirty="0" smtClean="0">
                <a:latin typeface="Arial" pitchFamily="34" charset="0"/>
                <a:cs typeface="Arial" pitchFamily="34" charset="0"/>
              </a:rPr>
              <a:t>Figure 3. Security based contingency analysis.</a:t>
            </a:r>
          </a:p>
          <a:p>
            <a:r>
              <a:rPr lang="en-US" sz="2000" dirty="0" smtClean="0">
                <a:latin typeface="Arial" pitchFamily="34" charset="0"/>
                <a:cs typeface="Arial" pitchFamily="34" charset="0"/>
              </a:rPr>
              <a:t>url: </a:t>
            </a:r>
            <a:r>
              <a:rPr lang="en-US" sz="2000" dirty="0" smtClean="0">
                <a:latin typeface="Arial" pitchFamily="34" charset="0"/>
                <a:cs typeface="Arial" pitchFamily="34" charset="0"/>
                <a:hlinkClick r:id="rId3"/>
              </a:rPr>
              <a:t>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ars.els-cdn.com/content/image/1-s2.0-S2405844023017310-gr5.jpg</a:t>
            </a:r>
            <a:endParaRPr lang="en-US" sz="2000" dirty="0" smtClean="0">
              <a:latin typeface="Arial" pitchFamily="34" charset="0"/>
              <a:cs typeface="Arial" pitchFamily="34" charset="0"/>
            </a:endParaRPr>
          </a:p>
        </p:txBody>
      </p:sp>
      <p:sp>
        <p:nvSpPr>
          <p:cNvPr id="11" name="Title 1"/>
          <p:cNvSpPr txBox="1">
            <a:spLocks/>
          </p:cNvSpPr>
          <p:nvPr/>
        </p:nvSpPr>
        <p:spPr>
          <a:xfrm>
            <a:off x="751114" y="158298"/>
            <a:ext cx="10580916" cy="832304"/>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smtClean="0">
                <a:latin typeface="Arial" pitchFamily="34" charset="0"/>
                <a:cs typeface="Arial" pitchFamily="34" charset="0"/>
              </a:rPr>
              <a:t>Sensitivity Analysis                             Cont.…..</a:t>
            </a:r>
            <a:endParaRPr lang="en-US" sz="3000" b="1" dirty="0"/>
          </a:p>
        </p:txBody>
      </p:sp>
    </p:spTree>
    <p:extLst>
      <p:ext uri="{BB962C8B-B14F-4D97-AF65-F5344CB8AC3E}">
        <p14:creationId xmlns:p14="http://schemas.microsoft.com/office/powerpoint/2010/main" val="36066682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sz="quarter" idx="1"/>
          </p:nvPr>
        </p:nvSpPr>
        <p:spPr>
          <a:xfrm>
            <a:off x="195943" y="609600"/>
            <a:ext cx="11800114" cy="6248400"/>
          </a:xfrm>
        </p:spPr>
        <p:txBody>
          <a:bodyPr/>
          <a:lstStyle/>
          <a:p>
            <a:pPr marL="0" indent="0" algn="just">
              <a:lnSpc>
                <a:spcPct val="150000"/>
              </a:lnSpc>
              <a:buNone/>
              <a:defRPr/>
            </a:pPr>
            <a:r>
              <a:rPr lang="en-US" sz="2000" b="1" cap="small" dirty="0" smtClean="0">
                <a:solidFill>
                  <a:schemeClr val="tx2"/>
                </a:solidFill>
                <a:latin typeface="Arial" pitchFamily="34" charset="0"/>
                <a:cs typeface="Arial" pitchFamily="34" charset="0"/>
              </a:rPr>
              <a:t>D. O</a:t>
            </a:r>
            <a:r>
              <a:rPr lang="en-GB" sz="2000" b="1" dirty="0" smtClean="0">
                <a:latin typeface="Arial" pitchFamily="34" charset="0"/>
                <a:cs typeface="Arial" pitchFamily="34" charset="0"/>
              </a:rPr>
              <a:t>operating state:</a:t>
            </a:r>
          </a:p>
          <a:p>
            <a:pPr algn="just">
              <a:lnSpc>
                <a:spcPct val="150000"/>
              </a:lnSpc>
              <a:defRPr/>
            </a:pPr>
            <a:r>
              <a:rPr lang="en-US" sz="2000" dirty="0">
                <a:latin typeface="Arial" pitchFamily="34" charset="0"/>
                <a:cs typeface="Arial" pitchFamily="34" charset="0"/>
              </a:rPr>
              <a:t>Classifying the potential system states according to the security level is necessary for a proper understanding of the roles played by the various activities involved in system operation. There are four states:</a:t>
            </a:r>
          </a:p>
          <a:p>
            <a:pPr marL="0" indent="0" algn="just">
              <a:lnSpc>
                <a:spcPct val="150000"/>
              </a:lnSpc>
              <a:buNone/>
              <a:defRPr/>
            </a:pPr>
            <a:r>
              <a:rPr lang="en-US" sz="2000" dirty="0" smtClean="0">
                <a:latin typeface="Arial" pitchFamily="34" charset="0"/>
                <a:cs typeface="Arial" pitchFamily="34" charset="0"/>
              </a:rPr>
              <a:t>i. Normal </a:t>
            </a:r>
            <a:r>
              <a:rPr lang="en-US" sz="2000" dirty="0">
                <a:latin typeface="Arial" pitchFamily="34" charset="0"/>
                <a:cs typeface="Arial" pitchFamily="34" charset="0"/>
              </a:rPr>
              <a:t>state: no equipment is being overloaded, and all system variables fall within the typical range. Without breaking any of the rules, the system can survive a contingency and functions in a secure manner. </a:t>
            </a:r>
          </a:p>
          <a:p>
            <a:pPr marL="0" indent="0" algn="just">
              <a:lnSpc>
                <a:spcPct val="150000"/>
              </a:lnSpc>
              <a:buNone/>
              <a:defRPr/>
            </a:pPr>
            <a:r>
              <a:rPr lang="en-US" sz="2000" dirty="0" smtClean="0">
                <a:latin typeface="Arial" pitchFamily="34" charset="0"/>
                <a:cs typeface="Arial" pitchFamily="34" charset="0"/>
              </a:rPr>
              <a:t>ii. In </a:t>
            </a:r>
            <a:r>
              <a:rPr lang="en-US" sz="2000" dirty="0">
                <a:latin typeface="Arial" pitchFamily="34" charset="0"/>
                <a:cs typeface="Arial" pitchFamily="34" charset="0"/>
              </a:rPr>
              <a:t>the alert state, all constraints are met and all system variables remain within the allowable range. </a:t>
            </a:r>
            <a:endParaRPr lang="en-US" sz="2000" dirty="0" smtClean="0">
              <a:latin typeface="Arial" pitchFamily="34" charset="0"/>
              <a:cs typeface="Arial" pitchFamily="34" charset="0"/>
            </a:endParaRPr>
          </a:p>
          <a:p>
            <a:pPr algn="just">
              <a:lnSpc>
                <a:spcPct val="150000"/>
              </a:lnSpc>
              <a:defRPr/>
            </a:pPr>
            <a:r>
              <a:rPr lang="en-US" sz="2000" dirty="0" smtClean="0">
                <a:latin typeface="Arial" pitchFamily="34" charset="0"/>
                <a:cs typeface="Arial" pitchFamily="34" charset="0"/>
              </a:rPr>
              <a:t>Nevertheless</a:t>
            </a:r>
            <a:r>
              <a:rPr lang="en-US" sz="2000" dirty="0">
                <a:latin typeface="Arial" pitchFamily="34" charset="0"/>
                <a:cs typeface="Arial" pitchFamily="34" charset="0"/>
              </a:rPr>
              <a:t>, the system has been compromised to the point where an emergency could result in an equipment overload. The in extremis state may occur if the disruption is really acute.</a:t>
            </a:r>
            <a:endParaRPr lang="en-GB" sz="1800" dirty="0" smtClean="0">
              <a:latin typeface="Arial" pitchFamily="34" charset="0"/>
              <a:cs typeface="Arial" pitchFamily="34" charset="0"/>
            </a:endParaRPr>
          </a:p>
        </p:txBody>
      </p:sp>
      <p:sp>
        <p:nvSpPr>
          <p:cNvPr id="3"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23814782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noGrp="1"/>
          </p:cNvSpPr>
          <p:nvPr>
            <p:ph sz="quarter" idx="1"/>
          </p:nvPr>
        </p:nvSpPr>
        <p:spPr>
          <a:xfrm>
            <a:off x="315685" y="674913"/>
            <a:ext cx="11767457" cy="6074229"/>
          </a:xfrm>
        </p:spPr>
        <p:txBody>
          <a:bodyPr/>
          <a:lstStyle/>
          <a:p>
            <a:pPr marL="514350" lvl="2" indent="-514350" algn="just">
              <a:lnSpc>
                <a:spcPct val="150000"/>
              </a:lnSpc>
              <a:spcBef>
                <a:spcPts val="600"/>
              </a:spcBef>
              <a:buSzPct val="70000"/>
              <a:buFont typeface="Century Schoolbook" pitchFamily="18" charset="0"/>
              <a:buAutoNum type="romanLcPeriod" startAt="3"/>
            </a:pPr>
            <a:r>
              <a:rPr lang="en-US" altLang="en-US" dirty="0">
                <a:latin typeface="Arial" pitchFamily="34" charset="0"/>
                <a:cs typeface="Arial" pitchFamily="34" charset="0"/>
              </a:rPr>
              <a:t>Emergency state: if a significant enough disruption takes place while the system is in the alert state. Many buses in this condition have low voltages and/or equipment loads that are higher than short-term emergency limits. </a:t>
            </a:r>
            <a:endParaRPr lang="en-US" altLang="en-US" dirty="0" smtClean="0">
              <a:latin typeface="Arial" pitchFamily="34" charset="0"/>
              <a:cs typeface="Arial" pitchFamily="34" charset="0"/>
            </a:endParaRPr>
          </a:p>
          <a:p>
            <a:pPr marL="342900" lvl="2" indent="-342900" algn="just">
              <a:lnSpc>
                <a:spcPct val="150000"/>
              </a:lnSpc>
              <a:spcBef>
                <a:spcPts val="600"/>
              </a:spcBef>
              <a:buSzPct val="70000"/>
            </a:pPr>
            <a:r>
              <a:rPr lang="en-US" altLang="en-US" dirty="0" smtClean="0">
                <a:latin typeface="Arial" pitchFamily="34" charset="0"/>
                <a:cs typeface="Arial" pitchFamily="34" charset="0"/>
              </a:rPr>
              <a:t>The </a:t>
            </a:r>
            <a:r>
              <a:rPr lang="en-US" altLang="en-US" dirty="0">
                <a:latin typeface="Arial" pitchFamily="34" charset="0"/>
                <a:cs typeface="Arial" pitchFamily="34" charset="0"/>
              </a:rPr>
              <a:t>system is still functional and can be put back into alert mode by starting emergency control.</a:t>
            </a:r>
          </a:p>
          <a:p>
            <a:pPr marL="514350" lvl="2" indent="-514350" algn="just">
              <a:lnSpc>
                <a:spcPct val="150000"/>
              </a:lnSpc>
              <a:spcBef>
                <a:spcPts val="600"/>
              </a:spcBef>
              <a:buSzPct val="70000"/>
              <a:buFont typeface="Century Schoolbook" pitchFamily="18" charset="0"/>
              <a:buAutoNum type="romanLcPeriod" startAt="3"/>
            </a:pPr>
            <a:r>
              <a:rPr lang="en-US" altLang="en-US" dirty="0">
                <a:latin typeface="Arial" pitchFamily="34" charset="0"/>
                <a:cs typeface="Arial" pitchFamily="34" charset="0"/>
              </a:rPr>
              <a:t>Extremis: - cascade outages and even a shutdown of a significant chunk of the system if the actions taken are ineffective. Protecting as much of the system as possible from a widespread blackout is the goal of control measures like load shedding and managed system separation. </a:t>
            </a:r>
          </a:p>
          <a:p>
            <a:pPr marL="514350" lvl="2" indent="-514350" algn="just">
              <a:lnSpc>
                <a:spcPct val="150000"/>
              </a:lnSpc>
              <a:spcBef>
                <a:spcPts val="600"/>
              </a:spcBef>
              <a:buSzPct val="70000"/>
              <a:buFont typeface="Century Schoolbook" pitchFamily="18" charset="0"/>
              <a:buAutoNum type="romanLcPeriod" startAt="3"/>
            </a:pPr>
            <a:r>
              <a:rPr lang="en-US" altLang="en-US" dirty="0">
                <a:latin typeface="Arial" pitchFamily="34" charset="0"/>
                <a:cs typeface="Arial" pitchFamily="34" charset="0"/>
              </a:rPr>
              <a:t>A restorative state is one in which all facilities are being reconnected and the system load is being restored through control measures. The system moves away from this</a:t>
            </a:r>
            <a:r>
              <a:rPr lang="en-US" altLang="en-US" dirty="0" smtClean="0">
                <a:latin typeface="Arial" pitchFamily="34" charset="0"/>
                <a:cs typeface="Arial" pitchFamily="34" charset="0"/>
              </a:rPr>
              <a:t>.</a:t>
            </a:r>
          </a:p>
          <a:p>
            <a:pPr marL="0" lvl="2" indent="0" algn="just">
              <a:lnSpc>
                <a:spcPct val="150000"/>
              </a:lnSpc>
              <a:spcBef>
                <a:spcPts val="600"/>
              </a:spcBef>
              <a:buSzPct val="70000"/>
              <a:buNone/>
            </a:pPr>
            <a:r>
              <a:rPr lang="en-US" altLang="en-US" dirty="0" smtClean="0">
                <a:latin typeface="Arial" pitchFamily="34" charset="0"/>
                <a:cs typeface="Arial" pitchFamily="34" charset="0"/>
              </a:rPr>
              <a:t>The four states are given in Fig.4</a:t>
            </a:r>
            <a:endParaRPr lang="en-GB" altLang="en-US" dirty="0" smtClean="0">
              <a:latin typeface="Arial" pitchFamily="34" charset="0"/>
              <a:cs typeface="Arial" pitchFamily="34" charset="0"/>
            </a:endParaRPr>
          </a:p>
          <a:p>
            <a:pPr marL="514350" indent="-514350">
              <a:buFont typeface="Century Schoolbook" pitchFamily="18" charset="0"/>
              <a:buAutoNum type="romanLcPeriod" startAt="4"/>
            </a:pPr>
            <a:endParaRPr lang="en-GB" altLang="en-US" dirty="0" smtClean="0"/>
          </a:p>
        </p:txBody>
      </p:sp>
      <p:sp>
        <p:nvSpPr>
          <p:cNvPr id="3"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30</a:t>
            </a:fld>
            <a:endParaRPr lang="en-US"/>
          </a:p>
        </p:txBody>
      </p:sp>
    </p:spTree>
    <p:extLst>
      <p:ext uri="{BB962C8B-B14F-4D97-AF65-F5344CB8AC3E}">
        <p14:creationId xmlns:p14="http://schemas.microsoft.com/office/powerpoint/2010/main" val="23431773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31</a:t>
            </a:fld>
            <a:endParaRPr lang="en-US"/>
          </a:p>
        </p:txBody>
      </p:sp>
      <p:pic>
        <p:nvPicPr>
          <p:cNvPr id="23556" name="Picture 4" descr="https://edurev.gumlet.io/ApplicationImages/Temp/1611942_2f256fbd-9ba0-40c6-9a79-23e8f606b17b_lg.PNG?w=400&amp;dpr=2.6"/>
          <p:cNvPicPr>
            <a:picLocks noChangeAspect="1" noChangeArrowheads="1"/>
          </p:cNvPicPr>
          <p:nvPr/>
        </p:nvPicPr>
        <p:blipFill rotWithShape="1">
          <a:blip r:embed="rId2">
            <a:extLst>
              <a:ext uri="{28A0092B-C50C-407E-A947-70E740481C1C}">
                <a14:useLocalDpi xmlns:a14="http://schemas.microsoft.com/office/drawing/2010/main" val="0"/>
              </a:ext>
            </a:extLst>
          </a:blip>
          <a:srcRect b="10170"/>
          <a:stretch/>
        </p:blipFill>
        <p:spPr bwMode="auto">
          <a:xfrm>
            <a:off x="1948544" y="798827"/>
            <a:ext cx="8474342" cy="38929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47257" y="4964668"/>
            <a:ext cx="7964040" cy="692497"/>
          </a:xfrm>
          <a:prstGeom prst="rect">
            <a:avLst/>
          </a:prstGeom>
          <a:noFill/>
        </p:spPr>
        <p:txBody>
          <a:bodyPr wrap="none" rtlCol="0">
            <a:spAutoFit/>
          </a:bodyPr>
          <a:lstStyle/>
          <a:p>
            <a:pPr algn="ctr"/>
            <a:r>
              <a:rPr lang="en-US" dirty="0" smtClean="0">
                <a:latin typeface="Arial" pitchFamily="34" charset="0"/>
                <a:cs typeface="Arial" pitchFamily="34" charset="0"/>
              </a:rPr>
              <a:t>Figure. 4Operating state  of Power system. </a:t>
            </a:r>
          </a:p>
          <a:p>
            <a:r>
              <a:rPr lang="en-US" sz="1050" dirty="0">
                <a:latin typeface="Arial" pitchFamily="34" charset="0"/>
                <a:cs typeface="Arial" pitchFamily="34" charset="0"/>
                <a:hlinkClick r:id="rId3"/>
              </a:rPr>
              <a:t>Url:https://</a:t>
            </a:r>
            <a:r>
              <a:rPr lang="en-US" sz="1050" dirty="0" smtClean="0">
                <a:latin typeface="Arial" pitchFamily="34" charset="0"/>
                <a:cs typeface="Arial" pitchFamily="34" charset="0"/>
                <a:hlinkClick r:id="rId3"/>
              </a:rPr>
              <a:t>edurev.gumlet.io/ApplicationImages/Temp/1611942_2f256fbd-9ba0-40c6-9a79-23e8f606b17b_lg.PNG?w=400&amp;dpr=2.6</a:t>
            </a:r>
            <a:endParaRPr lang="en-US" sz="105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7" name="Title 1"/>
          <p:cNvSpPr txBox="1">
            <a:spLocks/>
          </p:cNvSpPr>
          <p:nvPr/>
        </p:nvSpPr>
        <p:spPr>
          <a:xfrm>
            <a:off x="751114" y="158298"/>
            <a:ext cx="10580916" cy="832304"/>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smtClean="0">
                <a:latin typeface="Arial" pitchFamily="34" charset="0"/>
                <a:cs typeface="Arial" pitchFamily="34" charset="0"/>
              </a:rPr>
              <a:t>Sensitivity Analysis                             Cont.…..</a:t>
            </a:r>
            <a:endParaRPr lang="en-US" sz="3000" b="1" dirty="0"/>
          </a:p>
        </p:txBody>
      </p:sp>
    </p:spTree>
    <p:extLst>
      <p:ext uri="{BB962C8B-B14F-4D97-AF65-F5344CB8AC3E}">
        <p14:creationId xmlns:p14="http://schemas.microsoft.com/office/powerpoint/2010/main" val="14308783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971" y="1001486"/>
            <a:ext cx="11919858" cy="5671457"/>
          </a:xfrm>
        </p:spPr>
        <p:txBody>
          <a:bodyPr>
            <a:normAutofit/>
          </a:bodyPr>
          <a:lstStyle/>
          <a:p>
            <a:pPr marL="0" indent="0" algn="just">
              <a:buNone/>
            </a:pPr>
            <a:r>
              <a:rPr lang="en-US" sz="2000" b="1" dirty="0" smtClean="0">
                <a:latin typeface="Arial" pitchFamily="34" charset="0"/>
                <a:cs typeface="Arial" pitchFamily="34" charset="0"/>
              </a:rPr>
              <a:t>e. Mitigation </a:t>
            </a:r>
            <a:r>
              <a:rPr lang="en-US" sz="2000" b="1" dirty="0">
                <a:latin typeface="Arial" pitchFamily="34" charset="0"/>
                <a:cs typeface="Arial" pitchFamily="34" charset="0"/>
              </a:rPr>
              <a:t>and Corrective Actions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If </a:t>
            </a:r>
            <a:r>
              <a:rPr lang="en-US" sz="2000" dirty="0">
                <a:latin typeface="Arial" pitchFamily="34" charset="0"/>
                <a:cs typeface="Arial" pitchFamily="34" charset="0"/>
              </a:rPr>
              <a:t>a contingency leads to instability or overloads, corrective actions are recommended.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These </a:t>
            </a:r>
            <a:r>
              <a:rPr lang="en-US" sz="2000" dirty="0">
                <a:latin typeface="Arial" pitchFamily="34" charset="0"/>
                <a:cs typeface="Arial" pitchFamily="34" charset="0"/>
              </a:rPr>
              <a:t>might </a:t>
            </a:r>
            <a:r>
              <a:rPr lang="en-US" sz="2000" dirty="0" smtClean="0">
                <a:latin typeface="Arial" pitchFamily="34" charset="0"/>
                <a:cs typeface="Arial" pitchFamily="34" charset="0"/>
              </a:rPr>
              <a:t>include: Upgrading </a:t>
            </a:r>
            <a:r>
              <a:rPr lang="en-US" sz="2000" dirty="0">
                <a:latin typeface="Arial" pitchFamily="34" charset="0"/>
                <a:cs typeface="Arial" pitchFamily="34" charset="0"/>
              </a:rPr>
              <a:t>transmission lines or equipment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Implementing </a:t>
            </a:r>
            <a:r>
              <a:rPr lang="en-US" sz="2000" dirty="0">
                <a:latin typeface="Arial" pitchFamily="34" charset="0"/>
                <a:cs typeface="Arial" pitchFamily="34" charset="0"/>
              </a:rPr>
              <a:t>additional generation capacity or flexible load resources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Deploying </a:t>
            </a:r>
            <a:r>
              <a:rPr lang="en-US" sz="2000" dirty="0">
                <a:latin typeface="Arial" pitchFamily="34" charset="0"/>
                <a:cs typeface="Arial" pitchFamily="34" charset="0"/>
              </a:rPr>
              <a:t>control schemes (e.g., dynamic line ratings, voltage regulation, or generation rescheduling</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Proposing </a:t>
            </a:r>
            <a:r>
              <a:rPr lang="en-US" sz="2000" dirty="0">
                <a:latin typeface="Arial" pitchFamily="34" charset="0"/>
                <a:cs typeface="Arial" pitchFamily="34" charset="0"/>
              </a:rPr>
              <a:t>new operational procedures to enhance the grid’s resilience.</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
        <p:nvSpPr>
          <p:cNvPr id="6" name="Title 1"/>
          <p:cNvSpPr>
            <a:spLocks noGrp="1"/>
          </p:cNvSpPr>
          <p:nvPr>
            <p:ph type="title"/>
          </p:nvPr>
        </p:nvSpPr>
        <p:spPr>
          <a:xfrm>
            <a:off x="751114" y="158298"/>
            <a:ext cx="10580916" cy="832304"/>
          </a:xfrm>
        </p:spPr>
        <p:txBody>
          <a:bodyPr>
            <a:normAutofit/>
          </a:bodyPr>
          <a:lstStyle/>
          <a:p>
            <a:pPr algn="ctr"/>
            <a:r>
              <a:rPr lang="en-US" sz="3000" b="1" dirty="0" smtClean="0">
                <a:latin typeface="Arial" pitchFamily="34" charset="0"/>
                <a:cs typeface="Arial" pitchFamily="34" charset="0"/>
              </a:rPr>
              <a:t>Sensitivity Analysis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Tree>
    <p:extLst>
      <p:ext uri="{BB962C8B-B14F-4D97-AF65-F5344CB8AC3E}">
        <p14:creationId xmlns:p14="http://schemas.microsoft.com/office/powerpoint/2010/main" val="16740861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3610"/>
            <a:ext cx="10570031" cy="701675"/>
          </a:xfrm>
        </p:spPr>
        <p:txBody>
          <a:bodyPr>
            <a:normAutofit/>
          </a:bodyPr>
          <a:lstStyle/>
          <a:p>
            <a:pPr algn="ctr"/>
            <a:r>
              <a:rPr lang="en-US" sz="3000" b="1" dirty="0" smtClean="0">
                <a:latin typeface="Arial" pitchFamily="34" charset="0"/>
                <a:cs typeface="Arial" pitchFamily="34" charset="0"/>
              </a:rPr>
              <a:t>6. Applications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in real world</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250371" y="1317170"/>
            <a:ext cx="11821886" cy="5377543"/>
          </a:xfrm>
        </p:spPr>
        <p:txBody>
          <a:bodyPr>
            <a:normAutofit/>
          </a:bodyPr>
          <a:lstStyle/>
          <a:p>
            <a:pPr algn="just">
              <a:lnSpc>
                <a:spcPct val="150000"/>
              </a:lnSpc>
            </a:pPr>
            <a:r>
              <a:rPr lang="en-US" sz="2000" dirty="0">
                <a:latin typeface="Arial" pitchFamily="34" charset="0"/>
                <a:cs typeface="Arial" pitchFamily="34" charset="0"/>
              </a:rPr>
              <a:t>Transmission planning: Making sure transmission networks are resilient to outages.</a:t>
            </a:r>
          </a:p>
          <a:p>
            <a:pPr algn="just">
              <a:lnSpc>
                <a:spcPct val="150000"/>
              </a:lnSpc>
            </a:pPr>
            <a:r>
              <a:rPr lang="en-US" sz="2000" dirty="0">
                <a:latin typeface="Arial" pitchFamily="34" charset="0"/>
                <a:cs typeface="Arial" pitchFamily="34" charset="0"/>
              </a:rPr>
              <a:t>Real-time System Operations: Assisting grid operators with decision-making to keep the system stable in the case of outages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Identifying crucial elements whose failure could cause widespread instability and taking action to lower risks is known as risk management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Reliability assessment is the process of evaluating and making sure power systems adhere to reliability criteria like those set out by the IEEE and NERC (North American Electric Reliability Corporation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Should comply with the national standards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spTree>
    <p:extLst>
      <p:ext uri="{BB962C8B-B14F-4D97-AF65-F5344CB8AC3E}">
        <p14:creationId xmlns:p14="http://schemas.microsoft.com/office/powerpoint/2010/main" val="4804146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ontent Placeholder 2"/>
          <p:cNvSpPr>
            <a:spLocks noGrp="1"/>
          </p:cNvSpPr>
          <p:nvPr>
            <p:ph sz="quarter" idx="1"/>
          </p:nvPr>
        </p:nvSpPr>
        <p:spPr>
          <a:xfrm>
            <a:off x="239487" y="587829"/>
            <a:ext cx="11952514" cy="6139542"/>
          </a:xfrm>
        </p:spPr>
        <p:txBody>
          <a:bodyPr/>
          <a:lstStyle/>
          <a:p>
            <a:pPr marL="0" indent="0" algn="just">
              <a:lnSpc>
                <a:spcPct val="150000"/>
              </a:lnSpc>
              <a:buNone/>
            </a:pPr>
            <a:r>
              <a:rPr lang="en-US" altLang="en-US" sz="2000" b="1" dirty="0" smtClean="0"/>
              <a:t>Helps for Automatic Load Dispatching:</a:t>
            </a:r>
          </a:p>
          <a:p>
            <a:pPr algn="just">
              <a:lnSpc>
                <a:spcPct val="200000"/>
              </a:lnSpc>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central hub for power system operation, planning, monitoring, and control is the load dispatch department. </a:t>
            </a:r>
            <a:endParaRPr lang="en-US" altLang="en-US" sz="2000" dirty="0" smtClean="0">
              <a:latin typeface="Arial" pitchFamily="34" charset="0"/>
              <a:cs typeface="Arial" pitchFamily="34" charset="0"/>
            </a:endParaRPr>
          </a:p>
          <a:p>
            <a:pPr algn="just">
              <a:lnSpc>
                <a:spcPct val="200000"/>
              </a:lnSpc>
            </a:pPr>
            <a:r>
              <a:rPr lang="en-US" altLang="en-US" sz="2000" dirty="0" smtClean="0">
                <a:latin typeface="Arial" pitchFamily="34" charset="0"/>
                <a:cs typeface="Arial" pitchFamily="34" charset="0"/>
              </a:rPr>
              <a:t>Electricity </a:t>
            </a:r>
            <a:r>
              <a:rPr lang="en-US" altLang="en-US" sz="2000" dirty="0">
                <a:latin typeface="Arial" pitchFamily="34" charset="0"/>
                <a:cs typeface="Arial" pitchFamily="34" charset="0"/>
              </a:rPr>
              <a:t>must be generated as needed because it cannot be stored.</a:t>
            </a:r>
          </a:p>
          <a:p>
            <a:pPr algn="just">
              <a:lnSpc>
                <a:spcPct val="200000"/>
              </a:lnSpc>
            </a:pPr>
            <a:r>
              <a:rPr lang="en-US" altLang="en-US" sz="2000" dirty="0">
                <a:latin typeface="Arial" pitchFamily="34" charset="0"/>
                <a:cs typeface="Arial" pitchFamily="34" charset="0"/>
              </a:rPr>
              <a:t> Therefore, it is crucial that the power system be designed and run as efficiently and affordably as possible. </a:t>
            </a:r>
            <a:endParaRPr lang="en-US" altLang="en-US" sz="2000" dirty="0" smtClean="0">
              <a:latin typeface="Arial" pitchFamily="34" charset="0"/>
              <a:cs typeface="Arial" pitchFamily="34" charset="0"/>
            </a:endParaRPr>
          </a:p>
          <a:p>
            <a:pPr algn="just">
              <a:lnSpc>
                <a:spcPct val="200000"/>
              </a:lnSpc>
            </a:pPr>
            <a:r>
              <a:rPr lang="en-US" altLang="en-US" sz="2000" dirty="0" smtClean="0">
                <a:latin typeface="Arial" pitchFamily="34" charset="0"/>
                <a:cs typeface="Arial" pitchFamily="34" charset="0"/>
              </a:rPr>
              <a:t>The simple schematic diagram of load dispatch is presented in Fig.5</a:t>
            </a:r>
          </a:p>
          <a:p>
            <a:pPr algn="just">
              <a:lnSpc>
                <a:spcPct val="200000"/>
              </a:lnSpc>
            </a:pPr>
            <a:r>
              <a:rPr lang="en-US" altLang="en-US" sz="2000" dirty="0" smtClean="0">
                <a:latin typeface="Arial" pitchFamily="34" charset="0"/>
                <a:cs typeface="Arial" pitchFamily="34" charset="0"/>
              </a:rPr>
              <a:t>This </a:t>
            </a:r>
            <a:r>
              <a:rPr lang="en-US" altLang="en-US" sz="2000" dirty="0">
                <a:latin typeface="Arial" pitchFamily="34" charset="0"/>
                <a:cs typeface="Arial" pitchFamily="34" charset="0"/>
              </a:rPr>
              <a:t>is the Load Dispatch Center's primary goal.</a:t>
            </a:r>
          </a:p>
        </p:txBody>
      </p:sp>
      <p:sp>
        <p:nvSpPr>
          <p:cNvPr id="4" name="Title 1"/>
          <p:cNvSpPr>
            <a:spLocks noGrp="1"/>
          </p:cNvSpPr>
          <p:nvPr>
            <p:ph type="title"/>
          </p:nvPr>
        </p:nvSpPr>
        <p:spPr>
          <a:xfrm>
            <a:off x="468087" y="108857"/>
            <a:ext cx="11473542" cy="587829"/>
          </a:xfrm>
        </p:spPr>
        <p:txBody>
          <a:bodyPr>
            <a:normAutofit/>
          </a:bodyPr>
          <a:lstStyle/>
          <a:p>
            <a:pPr algn="ctr"/>
            <a:r>
              <a:rPr lang="en-US" sz="3000" b="1" dirty="0" smtClean="0">
                <a:latin typeface="Arial" pitchFamily="34" charset="0"/>
                <a:cs typeface="Arial" pitchFamily="34" charset="0"/>
              </a:rPr>
              <a:t>Applications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28055802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35</a:t>
            </a:fld>
            <a:endParaRPr lang="en-US"/>
          </a:p>
        </p:txBody>
      </p:sp>
      <p:sp>
        <p:nvSpPr>
          <p:cNvPr id="4" name="Rectangle 3"/>
          <p:cNvSpPr/>
          <p:nvPr/>
        </p:nvSpPr>
        <p:spPr>
          <a:xfrm>
            <a:off x="1711459" y="5943991"/>
            <a:ext cx="8177239" cy="954107"/>
          </a:xfrm>
          <a:prstGeom prst="rect">
            <a:avLst/>
          </a:prstGeom>
        </p:spPr>
        <p:txBody>
          <a:bodyPr wrap="none">
            <a:spAutoFit/>
          </a:bodyPr>
          <a:lstStyle/>
          <a:p>
            <a:pPr algn="ctr"/>
            <a:r>
              <a:rPr lang="en-US" sz="2000" dirty="0" smtClean="0">
                <a:latin typeface="Arial" pitchFamily="34" charset="0"/>
                <a:cs typeface="Arial" pitchFamily="34" charset="0"/>
              </a:rPr>
              <a:t>Figure. 5 National Load Dispatch center Sample. </a:t>
            </a:r>
          </a:p>
          <a:p>
            <a:r>
              <a:rPr lang="en-US" dirty="0">
                <a:hlinkClick r:id="rId2"/>
              </a:rPr>
              <a:t>https://</a:t>
            </a:r>
            <a:r>
              <a:rPr lang="en-US" dirty="0" smtClean="0">
                <a:hlinkClick r:id="rId2"/>
              </a:rPr>
              <a:t>i.pinimg.com/736x/66/f9/c6/66f9c62b69060cf87cae6643bb1fe1d5.jpg</a:t>
            </a:r>
            <a:endParaRPr lang="en-US" dirty="0" smtClean="0"/>
          </a:p>
          <a:p>
            <a:endParaRPr lang="en-US" dirty="0"/>
          </a:p>
        </p:txBody>
      </p:sp>
      <p:pic>
        <p:nvPicPr>
          <p:cNvPr id="24578" name="Picture 2" descr="https://i.pinimg.com/736x/66/f9/c6/66f9c62b69060cf87cae6643bb1fe1d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631" y="958851"/>
            <a:ext cx="8890454" cy="487224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468087" y="108857"/>
            <a:ext cx="11473542" cy="587829"/>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smtClean="0">
                <a:latin typeface="Arial" pitchFamily="34" charset="0"/>
                <a:cs typeface="Arial" pitchFamily="34" charset="0"/>
              </a:rPr>
              <a:t>Applications of Contingency Analysis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9140126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ontent Placeholder 2"/>
          <p:cNvSpPr>
            <a:spLocks noGrp="1"/>
          </p:cNvSpPr>
          <p:nvPr>
            <p:ph sz="quarter" idx="1"/>
          </p:nvPr>
        </p:nvSpPr>
        <p:spPr>
          <a:xfrm>
            <a:off x="108858" y="653142"/>
            <a:ext cx="12083142" cy="6204857"/>
          </a:xfrm>
        </p:spPr>
        <p:txBody>
          <a:bodyPr>
            <a:normAutofit/>
          </a:bodyPr>
          <a:lstStyle/>
          <a:p>
            <a:pPr algn="just">
              <a:lnSpc>
                <a:spcPct val="150000"/>
              </a:lnSpc>
            </a:pPr>
            <a:r>
              <a:rPr lang="en-US" altLang="en-US" sz="2000" dirty="0" smtClean="0">
                <a:latin typeface="Arial" pitchFamily="34" charset="0"/>
                <a:cs typeface="Arial" pitchFamily="34" charset="0"/>
              </a:rPr>
              <a:t>To </a:t>
            </a:r>
            <a:r>
              <a:rPr lang="en-US" altLang="en-US" sz="2000" dirty="0">
                <a:latin typeface="Arial" pitchFamily="34" charset="0"/>
                <a:cs typeface="Arial" pitchFamily="34" charset="0"/>
              </a:rPr>
              <a:t>guarantee the electrical system operates in unison. </a:t>
            </a:r>
          </a:p>
          <a:p>
            <a:pPr algn="just">
              <a:lnSpc>
                <a:spcPct val="150000"/>
              </a:lnSpc>
            </a:pPr>
            <a:r>
              <a:rPr lang="en-US" altLang="en-US" sz="2000" dirty="0" smtClean="0">
                <a:latin typeface="Arial" pitchFamily="34" charset="0"/>
                <a:cs typeface="Arial" pitchFamily="34" charset="0"/>
              </a:rPr>
              <a:t>Giving </a:t>
            </a:r>
            <a:r>
              <a:rPr lang="en-US" altLang="en-US" sz="2000" dirty="0">
                <a:latin typeface="Arial" pitchFamily="34" charset="0"/>
                <a:cs typeface="Arial" pitchFamily="34" charset="0"/>
              </a:rPr>
              <a:t>instructions, exercising monitoring, and exercising control—all necessary for integrated operation in order to maximize power system economy and efficiency.</a:t>
            </a:r>
          </a:p>
          <a:p>
            <a:pPr algn="just">
              <a:lnSpc>
                <a:spcPct val="150000"/>
              </a:lnSpc>
            </a:pPr>
            <a:r>
              <a:rPr lang="en-US" altLang="en-US" sz="2000" dirty="0">
                <a:latin typeface="Arial" pitchFamily="34" charset="0"/>
                <a:cs typeface="Arial" pitchFamily="34" charset="0"/>
              </a:rPr>
              <a:t>Resource scheduling and rescheduling for the power system's most efficient and cost-effective </a:t>
            </a:r>
            <a:r>
              <a:rPr lang="en-US" altLang="en-US" sz="2000" dirty="0" smtClean="0">
                <a:latin typeface="Arial" pitchFamily="34" charset="0"/>
                <a:cs typeface="Arial" pitchFamily="34" charset="0"/>
              </a:rPr>
              <a:t>operation </a:t>
            </a:r>
            <a:endParaRPr lang="en-US" altLang="en-US" sz="2000" dirty="0">
              <a:latin typeface="Arial" pitchFamily="34" charset="0"/>
              <a:cs typeface="Arial" pitchFamily="34" charset="0"/>
            </a:endParaRPr>
          </a:p>
          <a:p>
            <a:pPr algn="just">
              <a:lnSpc>
                <a:spcPct val="150000"/>
              </a:lnSpc>
            </a:pPr>
            <a:r>
              <a:rPr lang="en-US" altLang="en-US" sz="2000" dirty="0" smtClean="0">
                <a:latin typeface="Arial" pitchFamily="34" charset="0"/>
                <a:cs typeface="Arial" pitchFamily="34" charset="0"/>
              </a:rPr>
              <a:t>To </a:t>
            </a:r>
            <a:r>
              <a:rPr lang="en-US" altLang="en-US" sz="2000" dirty="0">
                <a:latin typeface="Arial" pitchFamily="34" charset="0"/>
                <a:cs typeface="Arial" pitchFamily="34" charset="0"/>
              </a:rPr>
              <a:t>plan the substation equipment and generating unit shutdowns, including transmission lines, while maintaining supply quality and continuity. </a:t>
            </a:r>
          </a:p>
          <a:p>
            <a:pPr algn="just">
              <a:lnSpc>
                <a:spcPct val="150000"/>
              </a:lnSpc>
            </a:pPr>
            <a:r>
              <a:rPr lang="en-US" altLang="en-US" sz="2000" dirty="0">
                <a:latin typeface="Arial" pitchFamily="34" charset="0"/>
                <a:cs typeface="Arial" pitchFamily="34" charset="0"/>
              </a:rPr>
              <a:t>System restoration in the shortest amount of time after grid disruptions in a methodical manner.</a:t>
            </a:r>
          </a:p>
          <a:p>
            <a:pPr algn="just">
              <a:lnSpc>
                <a:spcPct val="150000"/>
              </a:lnSpc>
            </a:pPr>
            <a:r>
              <a:rPr lang="en-US" altLang="en-US" sz="2000" dirty="0">
                <a:latin typeface="Arial" pitchFamily="34" charset="0"/>
                <a:cs typeface="Arial" pitchFamily="34" charset="0"/>
              </a:rPr>
              <a:t>Energy accounting is the responsibility of the State System. </a:t>
            </a:r>
          </a:p>
          <a:p>
            <a:pPr algn="just">
              <a:lnSpc>
                <a:spcPct val="150000"/>
              </a:lnSpc>
            </a:pPr>
            <a:r>
              <a:rPr lang="en-US" altLang="en-US" sz="2000" dirty="0" smtClean="0">
                <a:latin typeface="Arial" pitchFamily="34" charset="0"/>
                <a:cs typeface="Arial" pitchFamily="34" charset="0"/>
              </a:rPr>
              <a:t>Gathering </a:t>
            </a:r>
            <a:r>
              <a:rPr lang="en-US" altLang="en-US" sz="2000" dirty="0">
                <a:latin typeface="Arial" pitchFamily="34" charset="0"/>
                <a:cs typeface="Arial" pitchFamily="34" charset="0"/>
              </a:rPr>
              <a:t>and providing information about power system operation.</a:t>
            </a:r>
            <a:endParaRPr lang="en-US" altLang="en-US" sz="2000" dirty="0" smtClean="0">
              <a:latin typeface="Arial" pitchFamily="34" charset="0"/>
              <a:cs typeface="Arial" pitchFamily="34" charset="0"/>
            </a:endParaRPr>
          </a:p>
        </p:txBody>
      </p:sp>
      <p:sp>
        <p:nvSpPr>
          <p:cNvPr id="5" name="Title 1"/>
          <p:cNvSpPr>
            <a:spLocks noGrp="1"/>
          </p:cNvSpPr>
          <p:nvPr>
            <p:ph type="title"/>
          </p:nvPr>
        </p:nvSpPr>
        <p:spPr>
          <a:xfrm>
            <a:off x="468087" y="108857"/>
            <a:ext cx="11473542" cy="587829"/>
          </a:xfrm>
        </p:spPr>
        <p:txBody>
          <a:bodyPr>
            <a:normAutofit/>
          </a:bodyPr>
          <a:lstStyle/>
          <a:p>
            <a:pPr algn="ctr"/>
            <a:r>
              <a:rPr lang="en-US" sz="3000" b="1" dirty="0" smtClean="0">
                <a:latin typeface="Arial" pitchFamily="34" charset="0"/>
                <a:cs typeface="Arial" pitchFamily="34" charset="0"/>
              </a:rPr>
              <a:t>Applications </a:t>
            </a:r>
            <a:r>
              <a:rPr lang="en-US" sz="3000" b="1" dirty="0">
                <a:latin typeface="Arial" pitchFamily="34" charset="0"/>
                <a:cs typeface="Arial" pitchFamily="34" charset="0"/>
              </a:rPr>
              <a:t>of Contingency </a:t>
            </a:r>
            <a:r>
              <a:rPr lang="en-US" sz="3000" b="1" dirty="0" smtClean="0">
                <a:latin typeface="Arial" pitchFamily="34" charset="0"/>
                <a:cs typeface="Arial" pitchFamily="34" charset="0"/>
              </a:rPr>
              <a:t>Analysis             Cont.….</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31623215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8536" y="678730"/>
            <a:ext cx="11764652" cy="5999161"/>
          </a:xfrm>
        </p:spPr>
        <p:txBody>
          <a:bodyPr>
            <a:noAutofit/>
          </a:bodyPr>
          <a:lstStyle/>
          <a:p>
            <a:pPr algn="just">
              <a:lnSpc>
                <a:spcPct val="200000"/>
              </a:lnSpc>
              <a:spcBef>
                <a:spcPts val="0"/>
              </a:spcBef>
            </a:pPr>
            <a:r>
              <a:rPr lang="en-US" sz="2000" dirty="0" smtClean="0">
                <a:latin typeface="Arial" pitchFamily="34" charset="0"/>
                <a:cs typeface="Arial" pitchFamily="34" charset="0"/>
              </a:rPr>
              <a:t>In this lecture, the security based contingency analysis for better and stabile operation of power system is discussed</a:t>
            </a:r>
          </a:p>
          <a:p>
            <a:pPr algn="just">
              <a:lnSpc>
                <a:spcPct val="200000"/>
              </a:lnSpc>
              <a:spcBef>
                <a:spcPts val="0"/>
              </a:spcBef>
            </a:pPr>
            <a:r>
              <a:rPr lang="en-US" sz="2000" dirty="0" smtClean="0">
                <a:latin typeface="Arial" pitchFamily="34" charset="0"/>
                <a:cs typeface="Arial" pitchFamily="34" charset="0"/>
              </a:rPr>
              <a:t>Specifically, the importance of contingency analysis in power system prior to the occurrence of abnormal conditions, which lead to the network instability is discussed well.</a:t>
            </a:r>
          </a:p>
          <a:p>
            <a:pPr algn="just">
              <a:lnSpc>
                <a:spcPct val="200000"/>
              </a:lnSpc>
              <a:spcBef>
                <a:spcPts val="0"/>
              </a:spcBef>
            </a:pPr>
            <a:r>
              <a:rPr lang="en-US" sz="2000" dirty="0" smtClean="0">
                <a:latin typeface="Arial" pitchFamily="34" charset="0"/>
                <a:cs typeface="Arial" pitchFamily="34" charset="0"/>
              </a:rPr>
              <a:t>In line with this, the security analysis methods like generation shift factor, transmission line outage factor and PI are discussed to rank the impact of some creditable outage in overall network stability.</a:t>
            </a:r>
          </a:p>
          <a:p>
            <a:pPr algn="just">
              <a:lnSpc>
                <a:spcPct val="200000"/>
              </a:lnSpc>
              <a:spcBef>
                <a:spcPts val="0"/>
              </a:spcBef>
            </a:pPr>
            <a:r>
              <a:rPr lang="en-US" sz="2000" dirty="0" smtClean="0">
                <a:latin typeface="Arial" pitchFamily="34" charset="0"/>
                <a:cs typeface="Arial" pitchFamily="34" charset="0"/>
              </a:rPr>
              <a:t>The types of contingency like N-1, N-2 and N-3 are also discussed well. </a:t>
            </a:r>
          </a:p>
          <a:p>
            <a:pPr algn="just">
              <a:lnSpc>
                <a:spcPct val="200000"/>
              </a:lnSpc>
              <a:spcBef>
                <a:spcPts val="0"/>
              </a:spcBef>
            </a:pPr>
            <a:r>
              <a:rPr lang="en-US" sz="2000" dirty="0" smtClean="0">
                <a:latin typeface="Arial" pitchFamily="34" charset="0"/>
                <a:cs typeface="Arial" pitchFamily="34" charset="0"/>
              </a:rPr>
              <a:t>  In </a:t>
            </a:r>
            <a:r>
              <a:rPr lang="en-US" sz="2000" dirty="0">
                <a:latin typeface="Arial" pitchFamily="34" charset="0"/>
                <a:cs typeface="Arial" pitchFamily="34" charset="0"/>
              </a:rPr>
              <a:t>conclusion, a critical technique for evaluating the robustness and dependability of power systems is contingency analysis.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167055" y="738554"/>
            <a:ext cx="11939954" cy="5424854"/>
          </a:xfrm>
        </p:spPr>
        <p:txBody>
          <a:bodyPr>
            <a:normAutofit fontScale="85000" lnSpcReduction="10000"/>
          </a:bodyPr>
          <a:lstStyle/>
          <a:p>
            <a:pPr marL="0" indent="0" algn="just">
              <a:lnSpc>
                <a:spcPct val="150000"/>
              </a:lnSpc>
              <a:buNone/>
            </a:pPr>
            <a:r>
              <a:rPr lang="en-US" sz="2000" dirty="0" smtClean="0">
                <a:latin typeface="Arial" pitchFamily="34" charset="0"/>
                <a:cs typeface="Arial" pitchFamily="34" charset="0"/>
              </a:rPr>
              <a:t>[1].M., </a:t>
            </a:r>
            <a:r>
              <a:rPr lang="en-US" sz="2000" dirty="0" err="1">
                <a:latin typeface="Arial" pitchFamily="34" charset="0"/>
                <a:cs typeface="Arial" pitchFamily="34" charset="0"/>
              </a:rPr>
              <a:t>Asit</a:t>
            </a:r>
            <a:r>
              <a:rPr lang="en-US" sz="2000" dirty="0">
                <a:latin typeface="Arial" pitchFamily="34" charset="0"/>
                <a:cs typeface="Arial" pitchFamily="34" charset="0"/>
              </a:rPr>
              <a:t> </a:t>
            </a:r>
            <a:r>
              <a:rPr lang="en-US" sz="2000" dirty="0" smtClean="0">
                <a:latin typeface="Arial" pitchFamily="34" charset="0"/>
                <a:cs typeface="Arial" pitchFamily="34" charset="0"/>
              </a:rPr>
              <a:t>; K., </a:t>
            </a:r>
            <a:r>
              <a:rPr lang="en-US" sz="2000" dirty="0" err="1" smtClean="0">
                <a:latin typeface="Arial" pitchFamily="34" charset="0"/>
                <a:cs typeface="Arial" pitchFamily="34" charset="0"/>
              </a:rPr>
              <a:t>Ramasamy</a:t>
            </a:r>
            <a:r>
              <a:rPr lang="en-US" sz="2000" dirty="0" smtClean="0">
                <a:latin typeface="Arial" pitchFamily="34" charset="0"/>
                <a:cs typeface="Arial" pitchFamily="34" charset="0"/>
              </a:rPr>
              <a:t>; V., </a:t>
            </a:r>
            <a:r>
              <a:rPr lang="en-US" sz="2000" dirty="0" err="1" smtClean="0">
                <a:latin typeface="Arial" pitchFamily="34" charset="0"/>
                <a:cs typeface="Arial" pitchFamily="34" charset="0"/>
              </a:rPr>
              <a:t>Renuga</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‘’Power </a:t>
            </a:r>
            <a:r>
              <a:rPr lang="en-US" sz="2000" dirty="0">
                <a:latin typeface="Arial" pitchFamily="34" charset="0"/>
                <a:cs typeface="Arial" pitchFamily="34" charset="0"/>
              </a:rPr>
              <a:t>system resilience and strategies for a sustainable infrastructure: A </a:t>
            </a:r>
            <a:r>
              <a:rPr lang="en-US" sz="2000" dirty="0" smtClean="0">
                <a:latin typeface="Arial" pitchFamily="34" charset="0"/>
                <a:cs typeface="Arial" pitchFamily="34" charset="0"/>
              </a:rPr>
              <a:t>review’’</a:t>
            </a:r>
            <a:r>
              <a:rPr lang="fr-FR" sz="2000" dirty="0" smtClean="0">
                <a:latin typeface="Arial" pitchFamily="34" charset="0"/>
                <a:cs typeface="Arial" pitchFamily="34" charset="0"/>
              </a:rPr>
              <a:t>.Elsevier: Alexandria </a:t>
            </a:r>
            <a:r>
              <a:rPr lang="fr-FR" sz="2000" dirty="0">
                <a:latin typeface="Arial" pitchFamily="34" charset="0"/>
                <a:cs typeface="Arial" pitchFamily="34" charset="0"/>
              </a:rPr>
              <a:t>Engineering Journal. </a:t>
            </a:r>
            <a:r>
              <a:rPr lang="fr-FR" sz="2000" dirty="0" smtClean="0">
                <a:latin typeface="Arial" pitchFamily="34" charset="0"/>
                <a:cs typeface="Arial" pitchFamily="34" charset="0"/>
              </a:rPr>
              <a:t>V.105, 2024</a:t>
            </a:r>
            <a:r>
              <a:rPr lang="fr-FR" sz="2000" dirty="0">
                <a:latin typeface="Arial" pitchFamily="34" charset="0"/>
                <a:cs typeface="Arial" pitchFamily="34" charset="0"/>
              </a:rPr>
              <a:t>, Pp:261-279. </a:t>
            </a:r>
            <a:r>
              <a:rPr lang="fr-FR" sz="2000" dirty="0">
                <a:latin typeface="Arial" pitchFamily="34" charset="0"/>
                <a:cs typeface="Arial" pitchFamily="34" charset="0"/>
                <a:hlinkClick r:id="rId2"/>
              </a:rPr>
              <a:t>https://</a:t>
            </a:r>
            <a:r>
              <a:rPr lang="fr-FR" sz="2000" dirty="0" smtClean="0">
                <a:latin typeface="Arial" pitchFamily="34" charset="0"/>
                <a:cs typeface="Arial" pitchFamily="34" charset="0"/>
                <a:hlinkClick r:id="rId2"/>
              </a:rPr>
              <a:t>doi.org/10.1016/j.aej.2024.06.092</a:t>
            </a:r>
            <a:endParaRPr lang="fr-FR" sz="2000" dirty="0" smtClean="0">
              <a:latin typeface="Arial" pitchFamily="34" charset="0"/>
              <a:cs typeface="Arial" pitchFamily="34" charset="0"/>
            </a:endParaRPr>
          </a:p>
          <a:p>
            <a:pPr marL="0" indent="0" algn="just">
              <a:lnSpc>
                <a:spcPct val="150000"/>
              </a:lnSpc>
              <a:buNone/>
            </a:pPr>
            <a:r>
              <a:rPr lang="fr-FR" sz="2000" dirty="0" smtClean="0">
                <a:latin typeface="Arial" pitchFamily="34" charset="0"/>
                <a:cs typeface="Arial" pitchFamily="34" charset="0"/>
              </a:rPr>
              <a:t>[2]. A., </a:t>
            </a:r>
            <a:r>
              <a:rPr lang="en-US" sz="2000" dirty="0" err="1" smtClean="0">
                <a:latin typeface="Arial" pitchFamily="34" charset="0"/>
                <a:cs typeface="Arial" pitchFamily="34" charset="0"/>
              </a:rPr>
              <a:t>Rehman</a:t>
            </a:r>
            <a:r>
              <a:rPr lang="en-US" sz="2000" dirty="0" smtClean="0">
                <a:latin typeface="Arial" pitchFamily="34" charset="0"/>
                <a:cs typeface="Arial" pitchFamily="34" charset="0"/>
              </a:rPr>
              <a:t>; A.,  </a:t>
            </a:r>
            <a:r>
              <a:rPr lang="en-US" sz="2000" dirty="0" err="1" smtClean="0">
                <a:latin typeface="Arial" pitchFamily="34" charset="0"/>
                <a:cs typeface="Arial" pitchFamily="34" charset="0"/>
              </a:rPr>
              <a:t>Farooq</a:t>
            </a:r>
            <a:r>
              <a:rPr lang="en-US" sz="2000" dirty="0" smtClean="0">
                <a:latin typeface="Arial" pitchFamily="34" charset="0"/>
                <a:cs typeface="Arial" pitchFamily="34" charset="0"/>
              </a:rPr>
              <a:t>; S., Khan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‘’Steady </a:t>
            </a:r>
            <a:r>
              <a:rPr lang="en-US" sz="2000" dirty="0">
                <a:latin typeface="Arial" pitchFamily="34" charset="0"/>
                <a:cs typeface="Arial" pitchFamily="34" charset="0"/>
              </a:rPr>
              <a:t>state Contingency Analysis of IEEE-39 Bus system Using </a:t>
            </a:r>
            <a:r>
              <a:rPr lang="en-US" sz="2000" dirty="0" smtClean="0">
                <a:latin typeface="Arial" pitchFamily="34" charset="0"/>
                <a:cs typeface="Arial" pitchFamily="34" charset="0"/>
              </a:rPr>
              <a:t>PSS/E’’. </a:t>
            </a:r>
            <a:r>
              <a:rPr lang="en-US" sz="2000" dirty="0">
                <a:latin typeface="Arial" pitchFamily="34" charset="0"/>
                <a:cs typeface="Arial" pitchFamily="34" charset="0"/>
              </a:rPr>
              <a:t>International Journal of Advanced Natural Sciences and Engineering </a:t>
            </a:r>
            <a:r>
              <a:rPr lang="en-US" sz="2000" dirty="0" smtClean="0">
                <a:latin typeface="Arial" pitchFamily="34" charset="0"/>
                <a:cs typeface="Arial" pitchFamily="34" charset="0"/>
              </a:rPr>
              <a:t>Researches.  V.7(7), 2023.  </a:t>
            </a:r>
            <a:r>
              <a:rPr lang="en-US" sz="2000" dirty="0" err="1" smtClean="0">
                <a:latin typeface="Arial" pitchFamily="34" charset="0"/>
                <a:cs typeface="Arial" pitchFamily="34" charset="0"/>
              </a:rPr>
              <a:t>Pp</a:t>
            </a:r>
            <a:r>
              <a:rPr lang="en-US" sz="2000" dirty="0" smtClean="0">
                <a:latin typeface="Arial" pitchFamily="34" charset="0"/>
                <a:cs typeface="Arial" pitchFamily="34" charset="0"/>
              </a:rPr>
              <a:t>: 78–85</a:t>
            </a:r>
            <a:r>
              <a:rPr lang="en-US" sz="2000" dirty="0">
                <a:latin typeface="Arial" pitchFamily="34" charset="0"/>
                <a:cs typeface="Arial" pitchFamily="34" charset="0"/>
              </a:rPr>
              <a:t>. </a:t>
            </a:r>
            <a:r>
              <a:rPr lang="en-US" sz="2000" dirty="0">
                <a:latin typeface="Arial" pitchFamily="34" charset="0"/>
                <a:cs typeface="Arial" pitchFamily="34" charset="0"/>
                <a:hlinkClick r:id="rId3"/>
              </a:rPr>
              <a:t>https://</a:t>
            </a:r>
            <a:r>
              <a:rPr lang="en-US" sz="2000" dirty="0" smtClean="0">
                <a:latin typeface="Arial" pitchFamily="34" charset="0"/>
                <a:cs typeface="Arial" pitchFamily="34" charset="0"/>
                <a:hlinkClick r:id="rId3"/>
              </a:rPr>
              <a:t>doi.org/10.59287/ijanser.1339</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[3]. </a:t>
            </a:r>
            <a:r>
              <a:rPr lang="en-US" sz="2000" dirty="0" smtClean="0">
                <a:latin typeface="Arial" pitchFamily="34" charset="0"/>
                <a:cs typeface="Arial" pitchFamily="34" charset="0"/>
              </a:rPr>
              <a:t>A., Reddy; </a:t>
            </a:r>
            <a:r>
              <a:rPr lang="en-US" sz="2000" dirty="0">
                <a:latin typeface="Arial" pitchFamily="34" charset="0"/>
                <a:cs typeface="Arial" pitchFamily="34" charset="0"/>
              </a:rPr>
              <a:t>S</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Mandal</a:t>
            </a:r>
            <a:r>
              <a:rPr lang="en-US" sz="2000" dirty="0" smtClean="0">
                <a:latin typeface="Arial" pitchFamily="34" charset="0"/>
                <a:cs typeface="Arial" pitchFamily="34" charset="0"/>
              </a:rPr>
              <a:t>; </a:t>
            </a:r>
            <a:r>
              <a:rPr lang="en-US" sz="2000" dirty="0">
                <a:latin typeface="Arial" pitchFamily="34" charset="0"/>
                <a:cs typeface="Arial" pitchFamily="34" charset="0"/>
              </a:rPr>
              <a:t>A. </a:t>
            </a:r>
            <a:r>
              <a:rPr lang="en-US" sz="2000" dirty="0" err="1" smtClean="0">
                <a:latin typeface="Arial" pitchFamily="34" charset="0"/>
                <a:cs typeface="Arial" pitchFamily="34" charset="0"/>
              </a:rPr>
              <a:t>Samanta</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a:t>
            </a:r>
            <a:r>
              <a:rPr lang="en-US" sz="2000" dirty="0">
                <a:latin typeface="Arial" pitchFamily="34" charset="0"/>
                <a:cs typeface="Arial" pitchFamily="34" charset="0"/>
              </a:rPr>
              <a:t>"Assessment of Power System Security using Contingency Ranking </a:t>
            </a:r>
            <a:r>
              <a:rPr lang="en-US" sz="2000" dirty="0" smtClean="0">
                <a:latin typeface="Arial" pitchFamily="34" charset="0"/>
                <a:cs typeface="Arial" pitchFamily="34" charset="0"/>
              </a:rPr>
              <a:t>Analysis“. 5th </a:t>
            </a:r>
            <a:r>
              <a:rPr lang="en-US" sz="2000" dirty="0">
                <a:latin typeface="Arial" pitchFamily="34" charset="0"/>
                <a:cs typeface="Arial" pitchFamily="34" charset="0"/>
              </a:rPr>
              <a:t>International Conference on Energy, Power and Environment: Towards Flexible Green Energy Technologies (</a:t>
            </a:r>
            <a:r>
              <a:rPr lang="en-US" sz="2000" dirty="0" smtClean="0">
                <a:latin typeface="Arial" pitchFamily="34" charset="0"/>
                <a:cs typeface="Arial" pitchFamily="34" charset="0"/>
              </a:rPr>
              <a:t>ICEPE), 2023.  </a:t>
            </a:r>
            <a:r>
              <a:rPr lang="en-US" sz="2000" dirty="0">
                <a:latin typeface="Arial" pitchFamily="34" charset="0"/>
                <a:cs typeface="Arial" pitchFamily="34" charset="0"/>
              </a:rPr>
              <a:t>pp. 1-6, </a:t>
            </a:r>
            <a:r>
              <a:rPr lang="en-US" sz="2000" dirty="0" err="1">
                <a:latin typeface="Arial" pitchFamily="34" charset="0"/>
                <a:cs typeface="Arial" pitchFamily="34" charset="0"/>
              </a:rPr>
              <a:t>doi</a:t>
            </a:r>
            <a:r>
              <a:rPr lang="en-US" sz="2000" dirty="0">
                <a:latin typeface="Arial" pitchFamily="34" charset="0"/>
                <a:cs typeface="Arial" pitchFamily="34" charset="0"/>
              </a:rPr>
              <a:t>: </a:t>
            </a:r>
            <a:r>
              <a:rPr lang="en-US" sz="2000" dirty="0" smtClean="0">
                <a:latin typeface="Arial" pitchFamily="34" charset="0"/>
                <a:cs typeface="Arial" pitchFamily="34" charset="0"/>
              </a:rPr>
              <a:t>10.1109/ICEPE57949.2023.10201584.</a:t>
            </a:r>
          </a:p>
          <a:p>
            <a:pPr marL="0" indent="0" algn="just">
              <a:lnSpc>
                <a:spcPct val="150000"/>
              </a:lnSpc>
              <a:buNone/>
            </a:pPr>
            <a:r>
              <a:rPr lang="en-US" sz="2000" dirty="0">
                <a:latin typeface="Arial" pitchFamily="34" charset="0"/>
                <a:cs typeface="Arial" pitchFamily="34" charset="0"/>
              </a:rPr>
              <a:t>[4]. </a:t>
            </a:r>
            <a:r>
              <a:rPr lang="en-US" sz="2000" dirty="0" smtClean="0">
                <a:latin typeface="Arial" pitchFamily="34" charset="0"/>
                <a:cs typeface="Arial" pitchFamily="34" charset="0"/>
              </a:rPr>
              <a:t>D., Chu; G., Samuel; </a:t>
            </a:r>
            <a:r>
              <a:rPr lang="en-US" sz="2000" dirty="0" err="1" smtClean="0">
                <a:latin typeface="Arial" pitchFamily="34" charset="0"/>
                <a:cs typeface="Arial" pitchFamily="34" charset="0"/>
              </a:rPr>
              <a:t>E.,Eric</a:t>
            </a:r>
            <a:r>
              <a:rPr lang="en-US" sz="2000" dirty="0" smtClean="0">
                <a:latin typeface="Arial" pitchFamily="34" charset="0"/>
                <a:cs typeface="Arial" pitchFamily="34" charset="0"/>
              </a:rPr>
              <a:t> and T., Emmanuel. ‘’Analysis </a:t>
            </a:r>
            <a:r>
              <a:rPr lang="en-US" sz="2000" dirty="0">
                <a:latin typeface="Arial" pitchFamily="34" charset="0"/>
                <a:cs typeface="Arial" pitchFamily="34" charset="0"/>
              </a:rPr>
              <a:t>of contingency scenarios towards a suitable transmission pathway in the southern interconnected grid (SIG) of </a:t>
            </a:r>
            <a:r>
              <a:rPr lang="en-US" sz="2000" dirty="0" smtClean="0">
                <a:latin typeface="Arial" pitchFamily="34" charset="0"/>
                <a:cs typeface="Arial" pitchFamily="34" charset="0"/>
              </a:rPr>
              <a:t>Cameroon’’. Elsevier: </a:t>
            </a:r>
            <a:r>
              <a:rPr lang="en-US" sz="2000" dirty="0">
                <a:latin typeface="Arial" pitchFamily="34" charset="0"/>
                <a:cs typeface="Arial" pitchFamily="34" charset="0"/>
              </a:rPr>
              <a:t>e-Prime - Advances in Electrical Engineering, Electronics and Energy V.7(2024). </a:t>
            </a:r>
            <a:r>
              <a:rPr lang="en-US" sz="2000" dirty="0">
                <a:latin typeface="Arial" pitchFamily="34" charset="0"/>
                <a:cs typeface="Arial" pitchFamily="34" charset="0"/>
                <a:hlinkClick r:id="rId4"/>
              </a:rPr>
              <a:t>https://</a:t>
            </a:r>
            <a:r>
              <a:rPr lang="en-US" sz="2000" dirty="0" smtClean="0">
                <a:latin typeface="Arial" pitchFamily="34" charset="0"/>
                <a:cs typeface="Arial" pitchFamily="34" charset="0"/>
                <a:hlinkClick r:id="rId4"/>
              </a:rPr>
              <a:t>doi.org/10.1016/j.prime.2024.100486</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[5</a:t>
            </a:r>
            <a:r>
              <a:rPr lang="en-US" sz="2000" dirty="0" smtClean="0">
                <a:latin typeface="Arial" pitchFamily="34" charset="0"/>
                <a:cs typeface="Arial" pitchFamily="34" charset="0"/>
              </a:rPr>
              <a:t>]. A., </a:t>
            </a:r>
            <a:r>
              <a:rPr lang="en-US" sz="2000" dirty="0" err="1">
                <a:latin typeface="Arial" pitchFamily="34" charset="0"/>
                <a:cs typeface="Arial" pitchFamily="34" charset="0"/>
              </a:rPr>
              <a:t>Engidaw</a:t>
            </a:r>
            <a:r>
              <a:rPr lang="en-US" sz="2000" dirty="0">
                <a:latin typeface="Arial" pitchFamily="34" charset="0"/>
                <a:cs typeface="Arial" pitchFamily="34" charset="0"/>
              </a:rPr>
              <a:t> </a:t>
            </a:r>
            <a:r>
              <a:rPr lang="en-US" sz="2000" dirty="0" smtClean="0">
                <a:latin typeface="Arial" pitchFamily="34" charset="0"/>
                <a:cs typeface="Arial" pitchFamily="34" charset="0"/>
              </a:rPr>
              <a:t>; N., George and M., Christopher. ‘’Techniques </a:t>
            </a:r>
            <a:r>
              <a:rPr lang="en-US" sz="2000" dirty="0">
                <a:latin typeface="Arial" pitchFamily="34" charset="0"/>
                <a:cs typeface="Arial" pitchFamily="34" charset="0"/>
              </a:rPr>
              <a:t>of power system static security assessment and improvement: A literature </a:t>
            </a:r>
            <a:r>
              <a:rPr lang="en-US" sz="2000" dirty="0" smtClean="0">
                <a:latin typeface="Arial" pitchFamily="34" charset="0"/>
                <a:cs typeface="Arial" pitchFamily="34" charset="0"/>
              </a:rPr>
              <a:t>survey</a:t>
            </a:r>
            <a:r>
              <a:rPr lang="en-US" sz="2000" dirty="0">
                <a:latin typeface="Arial" pitchFamily="34" charset="0"/>
                <a:cs typeface="Arial" pitchFamily="34" charset="0"/>
              </a:rPr>
              <a:t>’’. </a:t>
            </a:r>
            <a:r>
              <a:rPr lang="en-US" sz="2000" dirty="0" err="1">
                <a:latin typeface="Arial" pitchFamily="34" charset="0"/>
                <a:cs typeface="Arial" pitchFamily="34" charset="0"/>
              </a:rPr>
              <a:t>Heliyon</a:t>
            </a:r>
            <a:r>
              <a:rPr lang="en-US" sz="2000" dirty="0">
                <a:latin typeface="Arial" pitchFamily="34" charset="0"/>
                <a:cs typeface="Arial" pitchFamily="34" charset="0"/>
              </a:rPr>
              <a:t>. V.9(3), 2023. </a:t>
            </a:r>
            <a:r>
              <a:rPr lang="en-US" sz="2000" dirty="0">
                <a:latin typeface="Arial" pitchFamily="34" charset="0"/>
                <a:cs typeface="Arial" pitchFamily="34" charset="0"/>
                <a:hlinkClick r:id="rId5"/>
              </a:rPr>
              <a:t>https://</a:t>
            </a:r>
            <a:r>
              <a:rPr lang="en-US" sz="2000" dirty="0" smtClean="0">
                <a:latin typeface="Arial" pitchFamily="34" charset="0"/>
                <a:cs typeface="Arial" pitchFamily="34" charset="0"/>
                <a:hlinkClick r:id="rId5"/>
              </a:rPr>
              <a:t>doi.org/10.1016/j.heliyon.2023.e14524</a:t>
            </a:r>
            <a:endParaRPr lang="en-US" sz="2000" dirty="0" smtClean="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fr-FR" sz="2000" dirty="0" smtClean="0">
              <a:latin typeface="Arial" pitchFamily="34" charset="0"/>
              <a:cs typeface="Arial" pitchFamily="34" charset="0"/>
            </a:endParaRPr>
          </a:p>
          <a:p>
            <a:pPr marL="0" indent="0" algn="just">
              <a:lnSpc>
                <a:spcPct val="150000"/>
              </a:lnSpc>
              <a:buNone/>
            </a:pPr>
            <a:endParaRPr lang="en-US" sz="2000" dirty="0" smtClean="0">
              <a:solidFill>
                <a:srgbClr val="00B0F0"/>
              </a:solidFill>
              <a:latin typeface="Arial" pitchFamily="34" charset="0"/>
              <a:cs typeface="Arial" pitchFamily="34" charset="0"/>
            </a:endParaRPr>
          </a:p>
          <a:p>
            <a:pPr marL="0" indent="0" algn="just">
              <a:lnSpc>
                <a:spcPct val="150000"/>
              </a:lnSpc>
              <a:buNone/>
            </a:pPr>
            <a:endParaRPr lang="en-US" sz="2000" dirty="0">
              <a:solidFill>
                <a:srgbClr val="00B0F0"/>
              </a:solidFill>
              <a:latin typeface="Arial" pitchFamily="34" charset="0"/>
              <a:cs typeface="Arial" pitchFamily="34" charset="0"/>
            </a:endParaRPr>
          </a:p>
          <a:p>
            <a:pPr marL="0" indent="0" algn="just">
              <a:lnSpc>
                <a:spcPct val="150000"/>
              </a:lnSpc>
              <a:buNone/>
            </a:pPr>
            <a:endParaRPr lang="en-US" sz="2000" dirty="0" smtClean="0">
              <a:solidFill>
                <a:srgbClr val="00B0F0"/>
              </a:solidFill>
              <a:latin typeface="Arial" pitchFamily="34" charset="0"/>
              <a:cs typeface="Arial" pitchFamily="34" charset="0"/>
            </a:endParaRPr>
          </a:p>
          <a:p>
            <a:pPr marL="0" indent="0" algn="just">
              <a:lnSpc>
                <a:spcPct val="150000"/>
              </a:lnSpc>
              <a:buNone/>
            </a:pPr>
            <a:endParaRPr lang="en-US" sz="2000" dirty="0" smtClean="0">
              <a:solidFill>
                <a:srgbClr val="00B0F0"/>
              </a:solidFill>
              <a:latin typeface="Arial" pitchFamily="34" charset="0"/>
              <a:cs typeface="Arial" pitchFamily="34" charset="0"/>
            </a:endParaRPr>
          </a:p>
          <a:p>
            <a:pPr marL="0" indent="0" algn="just">
              <a:lnSpc>
                <a:spcPct val="17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39</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6522</TotalTime>
  <Words>3697</Words>
  <Application>Microsoft Office PowerPoint</Application>
  <PresentationFormat>Custom</PresentationFormat>
  <Paragraphs>334</Paragraphs>
  <Slides>39</Slides>
  <Notes>14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Office 테마</vt:lpstr>
      <vt:lpstr>Equation</vt:lpstr>
      <vt:lpstr>Power Systems Operation and Control</vt:lpstr>
      <vt:lpstr>Content </vt:lpstr>
      <vt:lpstr>1. Introduction </vt:lpstr>
      <vt:lpstr>Introduction                                                     Cont.…</vt:lpstr>
      <vt:lpstr>Introduction                                                     Cont.…</vt:lpstr>
      <vt:lpstr>Introduction                                                     Cont.…</vt:lpstr>
      <vt:lpstr>2. Important Components of Contingency Analysis</vt:lpstr>
      <vt:lpstr>Important Components of Contingency Analysis              Cont.… </vt:lpstr>
      <vt:lpstr>3. Process of Contingency Analysis </vt:lpstr>
      <vt:lpstr>Process of Contingency Analysis                            Cont.…. </vt:lpstr>
      <vt:lpstr>Process of Contingency Analysis                            Cont.…. </vt:lpstr>
      <vt:lpstr>Process of Contingency Analysis                            Cont.…. </vt:lpstr>
      <vt:lpstr>Process of Contingency Analysis                            Cont.…. </vt:lpstr>
      <vt:lpstr>4. Security Assessment Techniques </vt:lpstr>
      <vt:lpstr>Security Assessment Techniques                         Cont.….</vt:lpstr>
      <vt:lpstr>Security Assessment Techniques                         Cont.….</vt:lpstr>
      <vt:lpstr>Security Assessment Techniques                         Cont.….</vt:lpstr>
      <vt:lpstr>PowerPoint Presentation</vt:lpstr>
      <vt:lpstr>PowerPoint Presentation</vt:lpstr>
      <vt:lpstr>PowerPoint Presentation</vt:lpstr>
      <vt:lpstr>PowerPoint Presentation</vt:lpstr>
      <vt:lpstr>5. Sensitivity Analysis</vt:lpstr>
      <vt:lpstr>Sensitivity Analysis                             Cont.…..</vt:lpstr>
      <vt:lpstr>Sensitivity Analysis                             Cont.…..</vt:lpstr>
      <vt:lpstr>Sensitivity Analysis                             Cont.…..</vt:lpstr>
      <vt:lpstr>Sensitivity Analysis                             Cont.…..</vt:lpstr>
      <vt:lpstr>Sensitivity Analysis                             Cont.…..</vt:lpstr>
      <vt:lpstr>PowerPoint Presentation</vt:lpstr>
      <vt:lpstr>Sensitivity Analysis                             Cont.…..</vt:lpstr>
      <vt:lpstr>Sensitivity Analysis                             Cont.…..</vt:lpstr>
      <vt:lpstr>PowerPoint Presentation</vt:lpstr>
      <vt:lpstr>Sensitivity Analysis                             Cont.…..</vt:lpstr>
      <vt:lpstr>6. Applications of Contingency Analysis in real world</vt:lpstr>
      <vt:lpstr>Applications of Contingency Analysis             Cont.….</vt:lpstr>
      <vt:lpstr>PowerPoint Presentation</vt:lpstr>
      <vt:lpstr>Applications of Contingency Analysis             Cont.….</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464</cp:revision>
  <dcterms:created xsi:type="dcterms:W3CDTF">2021-04-29T04:21:21Z</dcterms:created>
  <dcterms:modified xsi:type="dcterms:W3CDTF">2024-11-11T09:43:06Z</dcterms:modified>
</cp:coreProperties>
</file>