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82" r:id="rId2"/>
    <p:sldId id="637" r:id="rId3"/>
    <p:sldId id="638" r:id="rId4"/>
    <p:sldId id="639" r:id="rId5"/>
    <p:sldId id="640" r:id="rId6"/>
    <p:sldId id="641" r:id="rId7"/>
    <p:sldId id="642" r:id="rId8"/>
    <p:sldId id="643" r:id="rId9"/>
    <p:sldId id="644" r:id="rId10"/>
    <p:sldId id="645" r:id="rId11"/>
    <p:sldId id="646" r:id="rId12"/>
    <p:sldId id="647" r:id="rId13"/>
    <p:sldId id="648" r:id="rId14"/>
    <p:sldId id="649" r:id="rId15"/>
    <p:sldId id="650" r:id="rId16"/>
    <p:sldId id="651" r:id="rId17"/>
    <p:sldId id="652" r:id="rId18"/>
    <p:sldId id="670" r:id="rId19"/>
    <p:sldId id="671" r:id="rId20"/>
    <p:sldId id="659" r:id="rId21"/>
    <p:sldId id="674" r:id="rId22"/>
    <p:sldId id="675" r:id="rId23"/>
    <p:sldId id="676" r:id="rId24"/>
    <p:sldId id="677" r:id="rId25"/>
    <p:sldId id="678" r:id="rId26"/>
    <p:sldId id="679" r:id="rId27"/>
    <p:sldId id="680" r:id="rId28"/>
    <p:sldId id="681" r:id="rId29"/>
    <p:sldId id="682" r:id="rId30"/>
    <p:sldId id="683" r:id="rId31"/>
    <p:sldId id="684" r:id="rId32"/>
    <p:sldId id="685" r:id="rId3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14" autoAdjust="0"/>
  </p:normalViewPr>
  <p:slideViewPr>
    <p:cSldViewPr snapToGrid="0">
      <p:cViewPr>
        <p:scale>
          <a:sx n="75" d="100"/>
          <a:sy n="75" d="100"/>
        </p:scale>
        <p:origin x="-766" y="-34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2024-11-12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DC8AF-409A-40A1-BE26-391E4B628946}" type="datetime1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5283-40C6-403F-8998-6ECC224C6FC4}" type="datetime1">
              <a:rPr lang="en-US" smtClean="0"/>
              <a:t>11/12/2024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8721-B806-4CB8-9293-3A7FADFC6457}" type="datetime1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E97C0-8A3E-4685-B819-C7E7B86C16A6}" type="datetime1">
              <a:rPr lang="en-US" altLang="ko-KR" smtClean="0"/>
              <a:t>11/12/2024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Power Systems Operation and Control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" y="838200"/>
            <a:ext cx="12090400" cy="578671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15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Project assignments and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Assessments 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r>
              <a:rPr lang="en-US" sz="6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Final exam on </a:t>
            </a:r>
            <a:r>
              <a:rPr lang="en-U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Systems Operation and Control</a:t>
            </a:r>
            <a:endPara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The exam contains Three parts: 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Part I:Multiple choice, Part II: True-False  and Part III: Subjective questions</a:t>
            </a:r>
            <a:r>
              <a:rPr lang="en-US" sz="2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total Mark is : 100%                              Time allowed: 1:30 </a:t>
            </a:r>
            <a:r>
              <a:rPr lang="en-US" sz="2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hrs</a:t>
            </a: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Name:_____________________                                ID no:_____________</a:t>
            </a:r>
          </a:p>
          <a:p>
            <a:pPr algn="just">
              <a:lnSpc>
                <a:spcPct val="150000"/>
              </a:lnSpc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By 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" y="304801"/>
            <a:ext cx="10160000" cy="7620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Instruction I: Multiple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choice questions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1" y="988828"/>
            <a:ext cx="11715897" cy="5574531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the questions, Question number one up to question number 30 choose the correct answer from the given multiple choices and circle the right answer. </a:t>
            </a:r>
          </a:p>
          <a:p>
            <a:pPr algn="l">
              <a:lnSpc>
                <a:spcPct val="20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Each question weights : 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marks . </a:t>
            </a:r>
          </a:p>
          <a:p>
            <a:pPr algn="just">
              <a:lnSpc>
                <a:spcPct val="150000"/>
              </a:lnSpc>
            </a:pPr>
            <a:endPara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76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" y="162878"/>
            <a:ext cx="10972800" cy="487362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Question number one and two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843280"/>
            <a:ext cx="11775440" cy="5821680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An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electric power system that supplies power to homes and industries for a sizeable region is called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Generator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Grid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Transmission Line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Compensator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2.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The main components of System are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L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Generation System</a:t>
            </a:r>
          </a:p>
          <a:p>
            <a:pPr marL="342900" indent="-342900" algn="just">
              <a:lnSpc>
                <a:spcPct val="150000"/>
              </a:lnSpc>
              <a:buAutoNum type="alphaL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Transmission System and Distribution Systems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LcPeriod" startAt="3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Load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LcPeriod" startAt="3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7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80" y="715962"/>
            <a:ext cx="12110720" cy="614203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3.	All of the following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are Renewable energy resource except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L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Solar power plant 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L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Hydro power plant 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L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Thermal power plant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L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  wind  Power plant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The knowledge of  --------------needed for power flow analysis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Bus admittance matrix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Types of bus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The topology of network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8000" y="228600"/>
            <a:ext cx="10972800" cy="487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T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hree and Four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67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" y="599440"/>
            <a:ext cx="11887200" cy="625856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	Which one of the following is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used for the economic operation of power system 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7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Unit commitment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7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load dispatch </a:t>
            </a:r>
          </a:p>
          <a:p>
            <a:pPr marL="457200" indent="-457200" algn="just">
              <a:lnSpc>
                <a:spcPct val="17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Optimal power flow . </a:t>
            </a:r>
          </a:p>
          <a:p>
            <a:pPr marL="457200" indent="-457200" algn="just">
              <a:lnSpc>
                <a:spcPct val="17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6.	Which one of the following is not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true about Unit commitment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Sharing the demand among all generation unit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Minimizing the startup cost of some of the power plant while starting quick starting power units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Sharing the demand among only the started generation but not for all units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Hydro power plant is used over thermal for peak demand supplying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0972800" cy="5635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Five and Six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8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09600" y="76200"/>
            <a:ext cx="10972800" cy="56356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seven and eight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3680" y="1127760"/>
            <a:ext cx="119583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7.	The following statement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describes the control variables of thermal power plant except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Real power generation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Reactive power generation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Bus voltage magnitude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 and C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8.	Which one of the following is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true </a:t>
            </a:r>
            <a:r>
              <a:rPr lang="en-US" dirty="0">
                <a:latin typeface="Arial" pitchFamily="34" charset="0"/>
                <a:cs typeface="Arial" pitchFamily="34" charset="0"/>
              </a:rPr>
              <a:t>about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economic operation of thermal power plant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Minimizing the operational cost of the plant is main objective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Power generations are quadratic function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Marinating generation limit is one of the constraint's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61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4638"/>
            <a:ext cx="10871200" cy="56356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nine and ten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066800"/>
            <a:ext cx="11785600" cy="525780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9.	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which, one of the following is  the 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mportance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ELD with the transmission line loss consideration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Minimizing the overall cost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Improving system efficiency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Maintaining stability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all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rabicPeriod" startAt="10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one of the following is not true about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unit commitment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Checking the 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plant start-up and shutdown costs.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Determining the Operating expenses all base-case generation units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Evaluating the Ramp rates of units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d. Schedules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maintenance.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24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74638"/>
            <a:ext cx="11176000" cy="94456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eleven and twelve 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219201"/>
            <a:ext cx="11673840" cy="5506719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11.	One of the following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not true about the equality constraints of optimal power flow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Operation cost minimization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Reducing emission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Checking the power transfer capability of lines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VAR investment reduction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12.	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following is true about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Stochastic OPF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except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Addresses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uncertainties by optimizing the worst-case scenario</a:t>
            </a:r>
          </a:p>
          <a:p>
            <a:pPr marL="457200" indent="-457200" algn="just">
              <a:lnSpc>
                <a:spcPct val="170000"/>
              </a:lnSpc>
              <a:buAutoNum type="alphaLcPeriod" startAt="2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Incorporates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uncertainties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load</a:t>
            </a:r>
          </a:p>
          <a:p>
            <a:pPr marL="457200" indent="-457200" algn="just">
              <a:lnSpc>
                <a:spcPct val="170000"/>
              </a:lnSpc>
              <a:buAutoNum type="alphaLcPeriod" startAt="2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Considers generation uncertainty </a:t>
            </a:r>
          </a:p>
          <a:p>
            <a:pPr marL="457200" indent="-457200" algn="just">
              <a:lnSpc>
                <a:spcPct val="170000"/>
              </a:lnSpc>
              <a:buAutoNum type="alphaLcPeriod" startAt="2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 the market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prices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change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47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522" y="1314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13 and 14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" y="985520"/>
            <a:ext cx="11639816" cy="557476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13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One of the following not true about hydrothermal scheduling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Hydro starts during peak load case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Large thermal unit can easily starts to supply the peak load compared to hydro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The objective function is to minimize the operating fuel cost thermal plants while maintaining water volume of hydro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it’s one of conventional power plant scheduling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14.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One of the following is not true about hydrothermal-RE scheduling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Increase the grid mix opportunities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RE is the most regular and efficient  power plant compared to hydro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Wind and solar power is affected by environmental conditions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The mix of hydro-thermal with RE reduces the emission 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83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411162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15 and 16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0"/>
            <a:ext cx="11836400" cy="602488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15.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following are the common decision variable of hydro-thermal plants except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Market Pricing, pricing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decisions based on supply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demand.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Emissions Levels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Investment Decisions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None.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16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	The primary objectives of power system control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include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Ensuring the system remains stable under normal and abnormal conditions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Automatic generation control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Maintaining stability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02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159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17 and 18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560" y="955041"/>
            <a:ext cx="12029440" cy="573024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17.	which one of the following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not true about primary control of power system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provides a longer-term correction to restore system frequency and voltage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provides immediate response to changes in system conditions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primarily focusing on maintaining stability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none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18.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One of the following is not true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 centralized control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entire power system is monitored and controlled by a single central controller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Distributed control makes use of several local controllers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Hierarchical Management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possible in centralized control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All </a:t>
            </a:r>
          </a:p>
          <a:p>
            <a:pPr>
              <a:lnSpc>
                <a:spcPct val="17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7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18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87362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19 and 20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1"/>
            <a:ext cx="11582400" cy="5211763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19.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One of the following is not fundamental components while modeling the system for load frequency control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Modeling governor system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Turbine modeling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 modeling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None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20.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one is not true for load frequency control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	The generation frequency increases when load reduces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	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Generation scheduling is one of the most common techniques in load frequency control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reference setting of power is one of the frequency control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Derivative control can minimize the error up to zero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14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152400"/>
            <a:ext cx="10871200" cy="411162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21 and 22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09601"/>
            <a:ext cx="11480800" cy="5516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45440" y="1513840"/>
            <a:ext cx="1067816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21.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One of the following is the frequency dependent load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Motor load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Lighting load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Heating load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B and c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22.	 If the generation is not adequate enough to balance the load demand &amp;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loss, the most effective  solution is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a. Starting thermal power plants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b. Load shedding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c. Generation </a:t>
            </a:r>
            <a:r>
              <a:rPr lang="en-US" dirty="0">
                <a:latin typeface="Arial" pitchFamily="34" charset="0"/>
                <a:cs typeface="Arial" pitchFamily="34" charset="0"/>
              </a:rPr>
              <a:t>rescheduling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d. None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91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2090400" cy="533400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23 and 24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50240"/>
            <a:ext cx="12039600" cy="620776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23.	Which one of the following is as free governor operation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a.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Changing the reference power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b.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Changing the load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c.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Changing both the load and reference power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d.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and c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24.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Which one of the following is not true about the Tie-line Power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a.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AC-Tie line is very good for long transmission line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b.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DC Tie-line needs converter stations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c.	Multi-tie line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enable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for larger-scale power transfers and facilitate complex power trading agreements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d.	All</a:t>
            </a:r>
          </a:p>
          <a:p>
            <a:pPr algn="just">
              <a:lnSpc>
                <a:spcPct val="17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74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30198"/>
            <a:ext cx="11775440" cy="611604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25.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One of the following is true about reactive power compensation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 the bus voltage within the limit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acceptable voltage at the receiving end during no-load and loaded condition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Capacitor generates reactive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26.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One of the following is not true about power factor :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power factor increases the system efficiency increase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factor is unity at industrial load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Capacitor boosts power factor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 and c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25 and 26</a:t>
            </a:r>
            <a:endParaRPr lang="en-US" sz="3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02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www.researchgate.net/publication/239575237/figure/fig3/AS:392795366936584@1470661121359/Generic-Flow-Diagram-of-a-Direct-Combustion-System-Trillium-2002-p22-b-Small.png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https://www.researchgate.net/publication/239575237/figure/fig3/AS:392795366936584@1470661121359/Generic-Flow-Diagram-of-a-Direct-Combustion-System-Trillium-2002-p22-b-Small.png"/>
          <p:cNvSpPr>
            <a:spLocks noChangeAspect="1" noChangeArrowheads="1"/>
          </p:cNvSpPr>
          <p:nvPr/>
        </p:nvSpPr>
        <p:spPr bwMode="auto">
          <a:xfrm>
            <a:off x="410633" y="79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 descr="https://www.researchgate.net/publication/239575237/figure/fig3/AS:392795366936584@1470661121359/Generic-Flow-Diagram-of-a-Direct-Combustion-System-Trillium-2002-p22-b-Small.png"/>
          <p:cNvSpPr>
            <a:spLocks noChangeAspect="1" noChangeArrowheads="1"/>
          </p:cNvSpPr>
          <p:nvPr/>
        </p:nvSpPr>
        <p:spPr bwMode="auto">
          <a:xfrm>
            <a:off x="613833" y="1603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27 and 28</a:t>
            </a:r>
            <a:endParaRPr lang="en-US" sz="30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3833" y="1087120"/>
            <a:ext cx="11486727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27.	Which one of the following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is not  true </a:t>
            </a:r>
            <a:r>
              <a:rPr lang="en-US" dirty="0">
                <a:latin typeface="Arial" pitchFamily="34" charset="0"/>
                <a:cs typeface="Arial" pitchFamily="34" charset="0"/>
              </a:rPr>
              <a:t>about Uncompensated transmission lines' characteristics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Improved line loss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b.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Poor voltage regulation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Good stability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d.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High efficiency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28.	The following is true about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voltage control methods except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a.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AVR Control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AutoNum type="alphaLcPeriod" startAt="2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Transformer Tap changing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AutoNum type="alphaLcPeriod" startAt="2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Synchronous Condensers</a:t>
            </a:r>
          </a:p>
          <a:p>
            <a:pPr marL="342900" indent="-342900">
              <a:lnSpc>
                <a:spcPct val="150000"/>
              </a:lnSpc>
              <a:buAutoNum type="alphaLcPeriod" startAt="2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All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62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600" y="609601"/>
            <a:ext cx="11897360" cy="517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29.	Which one of the following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the most common recent excitation system to control the voltage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DC excitation system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 excitation system 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Brushless AC excitation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None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30.	Which one of the following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not true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about Multiple Contingencies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Outage of two or more generation units at a time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N-1 Contingency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N-2 contingency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All </a:t>
            </a:r>
          </a:p>
          <a:p>
            <a:pPr algn="just">
              <a:lnSpc>
                <a:spcPct val="17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29 and 30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16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23285"/>
            <a:ext cx="11353802" cy="101009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II. For the following question (questions from 1-to 10) say True if the statement is correct and say False if it’s incorrect 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181" y="1339702"/>
            <a:ext cx="11098621" cy="4837261"/>
          </a:xfrm>
        </p:spPr>
        <p:txBody>
          <a:bodyPr>
            <a:normAutofit/>
          </a:bodyPr>
          <a:lstStyle/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Balancing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demand across various loads to prevent overloading and ensure efficient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one of essence of economic operation of power system. 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For automatic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non-economic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regulation, the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output level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of power plants changes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around a base setting as area control error 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is fixed 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economic operation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system, The incremental production cost, is made up of incremental fuel cost plus the incremental cost of labor,  water, maintenance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etc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Unit commitment involves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determining which generating units to turn ON or OFF over a specific time horizon to meet electricity demand reliably and cost-effectively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000" dirty="0" smtClean="0">
                <a:latin typeface="Arial"/>
                <a:ea typeface="Calibri"/>
                <a:cs typeface="Times New Roman"/>
              </a:rPr>
              <a:t>Optimal power flow typically </a:t>
            </a:r>
            <a:r>
              <a:rPr lang="en-US" sz="2000" dirty="0">
                <a:latin typeface="Arial"/>
                <a:ea typeface="Calibri"/>
                <a:cs typeface="Times New Roman"/>
              </a:rPr>
              <a:t>focuses on </a:t>
            </a:r>
            <a:r>
              <a:rPr lang="en-US" sz="2000" dirty="0" smtClean="0">
                <a:latin typeface="Arial"/>
                <a:ea typeface="Calibri"/>
                <a:cs typeface="Times New Roman"/>
              </a:rPr>
              <a:t>none -real-time operation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3681" y="891500"/>
            <a:ext cx="81376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Total mark= 20%                                       Each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question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weights 2 marks</a:t>
            </a:r>
          </a:p>
          <a:p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7667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242" y="365125"/>
            <a:ext cx="11013560" cy="761925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651" y="1180214"/>
            <a:ext cx="11141151" cy="499674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6.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optimal scheduling problem in a hydro-thermal system can be stated as to minimize the fuel cost of thermal plants under the constraint of water availability for hydro-generation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7. Electric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must always be produced at a rate equal to its consumption because it cannot be stored in vast quantities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8.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 frequency control, the Fly-balls moves downward when speed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9.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central load frequency control of a given control area, the change (error) in frequency is known as Area Control Error (ACE).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10. AGC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systems respond to variations in frequency or load by automatically modifying the output of generating units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6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000" y="76200"/>
            <a:ext cx="11176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Instruction III.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Answer the following four questions as per the Request in space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provided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endParaRPr lang="en-US" sz="3200" dirty="0"/>
          </a:p>
          <a:p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78230" y="1922859"/>
            <a:ext cx="81376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Total mark= 20%                                       Each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question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weights five marks</a:t>
            </a:r>
          </a:p>
          <a:p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576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762000"/>
            <a:ext cx="11785600" cy="6172200"/>
          </a:xfrm>
        </p:spPr>
        <p:txBody>
          <a:bodyPr>
            <a:normAutofit/>
          </a:bodyPr>
          <a:lstStyle/>
          <a:p>
            <a:pPr marL="457200" lvl="2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3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1. The  four basic components needs to be modeled for load frequency control are:</a:t>
            </a:r>
          </a:p>
          <a:p>
            <a:pPr marL="457200" lvl="2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53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0"/>
            <a:ext cx="11887200" cy="609600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2. The four components  model needed for AVR control are  :</a:t>
            </a: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</a:t>
            </a:r>
          </a:p>
          <a:p>
            <a:pPr marL="0" lv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</a:t>
            </a:r>
          </a:p>
          <a:p>
            <a:pPr marL="0" lv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</a:t>
            </a: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3084"/>
            <a:ext cx="113792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85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957" y="1084521"/>
            <a:ext cx="12075043" cy="559272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000" dirty="0"/>
              <a:t>3</a:t>
            </a:r>
            <a:r>
              <a:rPr lang="en-US" sz="2000" dirty="0" smtClean="0"/>
              <a:t>3.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difference  and similarity between single area and Tie Line frequency control are? Mention at least four </a:t>
            </a: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0" y="317585"/>
            <a:ext cx="109728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68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03960"/>
            <a:ext cx="11176000" cy="46783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4. What are the main economic operation methods of power systems?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dirty="0"/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706123" y="276152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34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77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219203"/>
            <a:ext cx="11379200" cy="4906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Instruction I: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838203" y="773992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1- Q.30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751589"/>
              </p:ext>
            </p:extLst>
          </p:nvPr>
        </p:nvGraphicFramePr>
        <p:xfrm>
          <a:off x="2072640" y="1361440"/>
          <a:ext cx="2164080" cy="33527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4080"/>
              </a:tblGrid>
              <a:tr h="19630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3.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4.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5.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6.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7.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8.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9.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10.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11.</a:t>
                      </a:r>
                      <a:r>
                        <a:rPr lang="en-US" sz="1100" baseline="0" dirty="0" smtClean="0">
                          <a:effectLst/>
                        </a:rPr>
                        <a:t>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12.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13.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14.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546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15.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2332653"/>
              </p:ext>
            </p:extLst>
          </p:nvPr>
        </p:nvGraphicFramePr>
        <p:xfrm>
          <a:off x="4352290" y="1310642"/>
          <a:ext cx="3115311" cy="34848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15311"/>
              </a:tblGrid>
              <a:tr h="2960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16. 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17. A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18. C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19. 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20. 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21. A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22. B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23. B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24.</a:t>
                      </a:r>
                      <a:r>
                        <a:rPr lang="en-US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A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31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25. D</a:t>
                      </a:r>
                      <a:endParaRPr lang="en-US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574995"/>
              </p:ext>
            </p:extLst>
          </p:nvPr>
        </p:nvGraphicFramePr>
        <p:xfrm>
          <a:off x="7481570" y="1280166"/>
          <a:ext cx="2983231" cy="34543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83231"/>
              </a:tblGrid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26.</a:t>
                      </a:r>
                      <a:r>
                        <a:rPr lang="en-US" sz="1100" baseline="0" dirty="0" smtClean="0">
                          <a:effectLst/>
                        </a:rPr>
                        <a:t> B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27.</a:t>
                      </a:r>
                      <a:r>
                        <a:rPr lang="en-US" sz="1100" baseline="0" dirty="0" smtClean="0">
                          <a:effectLst/>
                        </a:rPr>
                        <a:t> </a:t>
                      </a:r>
                      <a:r>
                        <a:rPr lang="en-US" sz="1100" dirty="0" smtClean="0">
                          <a:effectLst/>
                        </a:rPr>
                        <a:t> A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28. 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29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 smtClean="0">
                          <a:effectLst/>
                        </a:rPr>
                        <a:t>30.</a:t>
                      </a:r>
                      <a:r>
                        <a:rPr lang="en-US" sz="1100" baseline="0" dirty="0" smtClean="0">
                          <a:effectLst/>
                        </a:rPr>
                        <a:t> 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29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87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9221" y="1584251"/>
            <a:ext cx="10694583" cy="459271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True</a:t>
            </a:r>
          </a:p>
          <a:p>
            <a:pPr marL="514350" indent="-514350">
              <a:buAutoNum type="arabicPeriod"/>
            </a:pPr>
            <a:r>
              <a:rPr lang="en-US" dirty="0" smtClean="0"/>
              <a:t>False </a:t>
            </a:r>
          </a:p>
          <a:p>
            <a:pPr marL="514350" indent="-514350">
              <a:buAutoNum type="arabicPeriod"/>
            </a:pPr>
            <a:r>
              <a:rPr lang="en-US" dirty="0" smtClean="0"/>
              <a:t>True </a:t>
            </a:r>
          </a:p>
          <a:p>
            <a:pPr marL="514350" indent="-514350">
              <a:buAutoNum type="arabicPeriod"/>
            </a:pPr>
            <a:r>
              <a:rPr lang="en-US" dirty="0" smtClean="0"/>
              <a:t>True </a:t>
            </a:r>
          </a:p>
          <a:p>
            <a:pPr marL="514350" indent="-514350">
              <a:buAutoNum type="arabicPeriod"/>
            </a:pPr>
            <a:r>
              <a:rPr lang="en-US" dirty="0" smtClean="0"/>
              <a:t>False </a:t>
            </a:r>
          </a:p>
          <a:p>
            <a:pPr marL="514350" indent="-514350">
              <a:buAutoNum type="arabicPeriod"/>
            </a:pPr>
            <a:r>
              <a:rPr lang="en-US" dirty="0" smtClean="0"/>
              <a:t>True </a:t>
            </a:r>
          </a:p>
          <a:p>
            <a:pPr marL="514350" indent="-514350">
              <a:buAutoNum type="arabicPeriod"/>
            </a:pPr>
            <a:r>
              <a:rPr lang="en-US" dirty="0" smtClean="0"/>
              <a:t>True </a:t>
            </a:r>
          </a:p>
          <a:p>
            <a:pPr marL="514350" indent="-514350">
              <a:buAutoNum type="arabicPeriod"/>
            </a:pPr>
            <a:r>
              <a:rPr lang="en-US" dirty="0" smtClean="0"/>
              <a:t>False </a:t>
            </a:r>
          </a:p>
          <a:p>
            <a:pPr marL="514350" indent="-514350">
              <a:buAutoNum type="arabicPeriod"/>
            </a:pPr>
            <a:r>
              <a:rPr lang="en-US" dirty="0" smtClean="0"/>
              <a:t>True</a:t>
            </a:r>
          </a:p>
          <a:p>
            <a:pPr marL="514350" indent="-514350">
              <a:buAutoNum type="arabicPeriod"/>
            </a:pPr>
            <a:r>
              <a:rPr lang="en-US" dirty="0" smtClean="0"/>
              <a:t>True 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838203" y="773993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For True-False Questions Q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1- Q.10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42650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10668000" cy="715962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914403"/>
            <a:ext cx="11480800" cy="517143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Governor system 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Turbine system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 system.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Load system (Frequency dependent and Frequency independent ).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0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12800" y="411760"/>
            <a:ext cx="113792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55040" y="1513842"/>
            <a:ext cx="98856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/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2. 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transformer or VT model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Amplifier model 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Excitation system model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 model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45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Answer Q. 33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143003"/>
            <a:ext cx="11176000" cy="49831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33.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Both single area and Tie-line controls the frequency with respect of load change either by generation rescheduling or load shading emergency case)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single area control only focuses on controlling  a given area frequency  based on the load change within the area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Whereas, the tie-line frequency control should responds to the change in load from two or more interconnected area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Tie-line control also focuses on controlling the line power flow through interconnected network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21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74638"/>
            <a:ext cx="11176000" cy="7159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11887200" cy="58724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4. 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Economic load dispatch 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Unit commitment 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Optimal power flow 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Hydro-thermal and hydro-thermal , and RE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schedulings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99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Project Assignment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400" y="1310640"/>
            <a:ext cx="11322493" cy="526028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1. If three generators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interconnected into a grid is required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supply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maximum demand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1200 MW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Determine the ED of the generators neglecting transmission losses using Lagrange multiplier based on their input cost function as given below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See lecture 3 and lecture four for your reference  while answering it.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6230778"/>
              </p:ext>
            </p:extLst>
          </p:nvPr>
        </p:nvGraphicFramePr>
        <p:xfrm>
          <a:off x="1979685" y="3880147"/>
          <a:ext cx="4571227" cy="1244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3" imgW="2705040" imgH="736560" progId="Equation.3">
                  <p:embed/>
                </p:oleObj>
              </mc:Choice>
              <mc:Fallback>
                <p:oleObj name="Equation" r:id="rId3" imgW="2705040" imgH="736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685" y="3880147"/>
                        <a:ext cx="4571227" cy="12447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541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2" y="2743204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9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4221</TotalTime>
  <Words>1082</Words>
  <Application>Microsoft Office PowerPoint</Application>
  <PresentationFormat>Custom</PresentationFormat>
  <Paragraphs>351</Paragraphs>
  <Slides>32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Office 테마</vt:lpstr>
      <vt:lpstr>Equation</vt:lpstr>
      <vt:lpstr>Power Systems Operation and Control</vt:lpstr>
      <vt:lpstr>Instruction I: Multiple choice questions </vt:lpstr>
      <vt:lpstr>Question number one and two </vt:lpstr>
      <vt:lpstr>PowerPoint Presentation</vt:lpstr>
      <vt:lpstr>Question number Five and Six</vt:lpstr>
      <vt:lpstr>PowerPoint Presentation</vt:lpstr>
      <vt:lpstr>Question number nine and ten </vt:lpstr>
      <vt:lpstr>Question number eleven and twelve </vt:lpstr>
      <vt:lpstr>Question number 13 and 14</vt:lpstr>
      <vt:lpstr>Question number 15 and 16</vt:lpstr>
      <vt:lpstr>Question number 17 and 18</vt:lpstr>
      <vt:lpstr>Question number 19 and 20</vt:lpstr>
      <vt:lpstr>Question number 21 and 22 </vt:lpstr>
      <vt:lpstr>Question number 23 and 24</vt:lpstr>
      <vt:lpstr>PowerPoint Presentation</vt:lpstr>
      <vt:lpstr>PowerPoint Presentation</vt:lpstr>
      <vt:lpstr>PowerPoint Presentation</vt:lpstr>
      <vt:lpstr>II. For the following question (questions from 1-to 10) say True if the statement is correct and say False if it’s incorrect  </vt:lpstr>
      <vt:lpstr>Cont.…</vt:lpstr>
      <vt:lpstr>PowerPoint Presentation</vt:lpstr>
      <vt:lpstr>PowerPoint Presentation</vt:lpstr>
      <vt:lpstr>Question number 32</vt:lpstr>
      <vt:lpstr>Question number 33</vt:lpstr>
      <vt:lpstr>Question number 34</vt:lpstr>
      <vt:lpstr>Answer Q. 1- Q.30</vt:lpstr>
      <vt:lpstr>Answer For True-False Questions Q. 1- Q.10</vt:lpstr>
      <vt:lpstr>Answer Q. 31</vt:lpstr>
      <vt:lpstr>PowerPoint Presentation</vt:lpstr>
      <vt:lpstr>Answer Q. 33</vt:lpstr>
      <vt:lpstr>Answer Q. 34</vt:lpstr>
      <vt:lpstr>Project Assignment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333</cp:revision>
  <dcterms:created xsi:type="dcterms:W3CDTF">2021-04-29T04:21:21Z</dcterms:created>
  <dcterms:modified xsi:type="dcterms:W3CDTF">2024-11-12T07:06:32Z</dcterms:modified>
</cp:coreProperties>
</file>