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4"/>
  </p:handoutMasterIdLst>
  <p:sldIdLst>
    <p:sldId id="256" r:id="rId2"/>
    <p:sldId id="257" r:id="rId3"/>
    <p:sldId id="394" r:id="rId4"/>
    <p:sldId id="258" r:id="rId5"/>
    <p:sldId id="395" r:id="rId6"/>
    <p:sldId id="396" r:id="rId7"/>
    <p:sldId id="425" r:id="rId8"/>
    <p:sldId id="426" r:id="rId9"/>
    <p:sldId id="427" r:id="rId10"/>
    <p:sldId id="428" r:id="rId11"/>
    <p:sldId id="400" r:id="rId12"/>
    <p:sldId id="430" r:id="rId13"/>
    <p:sldId id="431" r:id="rId14"/>
    <p:sldId id="432" r:id="rId15"/>
    <p:sldId id="436" r:id="rId16"/>
    <p:sldId id="437" r:id="rId17"/>
    <p:sldId id="438" r:id="rId18"/>
    <p:sldId id="440" r:id="rId19"/>
    <p:sldId id="439" r:id="rId20"/>
    <p:sldId id="296" r:id="rId21"/>
    <p:sldId id="433" r:id="rId22"/>
    <p:sldId id="434" r:id="rId23"/>
    <p:sldId id="435" r:id="rId24"/>
    <p:sldId id="441" r:id="rId25"/>
    <p:sldId id="442" r:id="rId26"/>
    <p:sldId id="443" r:id="rId27"/>
    <p:sldId id="444" r:id="rId28"/>
    <p:sldId id="445" r:id="rId29"/>
    <p:sldId id="446" r:id="rId30"/>
    <p:sldId id="447" r:id="rId31"/>
    <p:sldId id="459" r:id="rId32"/>
    <p:sldId id="268" r:id="rId3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72" autoAdjust="0"/>
    <p:restoredTop sz="97386" autoAdjust="0"/>
  </p:normalViewPr>
  <p:slideViewPr>
    <p:cSldViewPr snapToGrid="0">
      <p:cViewPr varScale="1">
        <p:scale>
          <a:sx n="103" d="100"/>
          <a:sy n="103" d="100"/>
        </p:scale>
        <p:origin x="1092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2024-10-28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2024-10-28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 Sub Layer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- 7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6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455926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en-US" altLang="ko-KR" sz="28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logical link control (LLC)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6188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en-US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The medium access control (MAC)</a:t>
            </a:r>
            <a:endParaRPr lang="id-ID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4" y="3586679"/>
            <a:ext cx="659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Resolution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(ARP)</a:t>
            </a:r>
            <a:endParaRPr lang="en-US" altLang="ko-K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691763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Pendahuluan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BAEF4E4F-6C2D-F715-28AF-4003F39206DD}"/>
              </a:ext>
            </a:extLst>
          </p:cNvPr>
          <p:cNvSpPr txBox="1">
            <a:spLocks/>
          </p:cNvSpPr>
          <p:nvPr/>
        </p:nvSpPr>
        <p:spPr>
          <a:xfrm>
            <a:off x="7566991" y="1314754"/>
            <a:ext cx="4482101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LLC digunakan untuk koordinasi dengan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agar dapat berkomunikasi antar perangkat jaringan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MAC digunakan untuk berkoordinasi dengan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physical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layer untuk dapat mentransmisikan data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4F3410-B552-3B07-81DA-9912CFAE98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39" y="1314754"/>
            <a:ext cx="7528952" cy="5086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06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013494"/>
            <a:ext cx="10515600" cy="1754326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ogical</a:t>
            </a:r>
            <a:r>
              <a:rPr lang="en-US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 Link Control </a:t>
            </a:r>
            <a:b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(LLC)</a:t>
            </a: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29183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Logical Link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(LLC) 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highlight>
                  <a:srgbClr val="FFFFFF"/>
                </a:highlight>
              </a:rPr>
              <a:t>logical </a:t>
            </a:r>
            <a:r>
              <a:rPr lang="id-ID" sz="2800" b="0" dirty="0" err="1">
                <a:highlight>
                  <a:srgbClr val="FFFFFF"/>
                </a:highlight>
              </a:rPr>
              <a:t>link</a:t>
            </a:r>
            <a:r>
              <a:rPr lang="id-ID" sz="2800" b="0" dirty="0"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highlight>
                  <a:srgbClr val="FFFFFF"/>
                </a:highlight>
              </a:rPr>
              <a:t>control</a:t>
            </a:r>
            <a:r>
              <a:rPr lang="id-ID" sz="2800" b="0" dirty="0">
                <a:highlight>
                  <a:srgbClr val="FFFFFF"/>
                </a:highlight>
              </a:rPr>
              <a:t> (LLC) berfungsi untuk menghubungkan layanan pada data </a:t>
            </a:r>
            <a:r>
              <a:rPr lang="id-ID" sz="2800" b="0" dirty="0" err="1">
                <a:highlight>
                  <a:srgbClr val="FFFFFF"/>
                </a:highlight>
              </a:rPr>
              <a:t>link</a:t>
            </a:r>
            <a:r>
              <a:rPr lang="id-ID" sz="2800" b="0" dirty="0">
                <a:highlight>
                  <a:srgbClr val="FFFFFF"/>
                </a:highlight>
              </a:rPr>
              <a:t> layer (Layer 2 OSI) dengan </a:t>
            </a:r>
            <a:r>
              <a:rPr lang="id-ID" sz="2800" b="0" dirty="0" err="1">
                <a:highlight>
                  <a:srgbClr val="FFFFFF"/>
                </a:highlight>
              </a:rPr>
              <a:t>network</a:t>
            </a:r>
            <a:r>
              <a:rPr lang="id-ID" sz="2800" b="0" dirty="0">
                <a:highlight>
                  <a:srgbClr val="FFFFFF"/>
                </a:highlight>
              </a:rPr>
              <a:t> layer (layer 3 OSI)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Fungsi utamanya adalah melakukan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multiplexing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demultiplexing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terhadap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protocol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ada pada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layer, mengontrol aliran data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antar perangkat serta mendeteksi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error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pada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untuk dapat menyediakan layanan yang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reliable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26403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649303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Multiplexing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Demultiplexing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9FB483-E3E7-CFA5-1C83-935C45594CF5}"/>
              </a:ext>
            </a:extLst>
          </p:cNvPr>
          <p:cNvSpPr txBox="1"/>
          <p:nvPr/>
        </p:nvSpPr>
        <p:spPr>
          <a:xfrm>
            <a:off x="240789" y="6414349"/>
            <a:ext cx="70000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https://en.wikipedia.org/wiki/EtherType#cite_note-ethtypes-7</a:t>
            </a:r>
            <a:endParaRPr lang="id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775C0F-559F-B9E6-EB9E-D3A596858C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48" y="1154346"/>
            <a:ext cx="11913704" cy="19322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1BB8AA-4A46-4132-AE42-9E47001729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8" y="3124323"/>
            <a:ext cx="7193681" cy="321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058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626588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Flow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Ethernet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00588C3D-B771-6ED3-5096-787C7B05C4D7}"/>
              </a:ext>
            </a:extLst>
          </p:cNvPr>
          <p:cNvSpPr txBox="1">
            <a:spLocks/>
          </p:cNvSpPr>
          <p:nvPr/>
        </p:nvSpPr>
        <p:spPr>
          <a:xfrm>
            <a:off x="237713" y="3206187"/>
            <a:ext cx="11838055" cy="350712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400" b="0" dirty="0" err="1">
                <a:highlight>
                  <a:srgbClr val="FFFFFF"/>
                </a:highlight>
              </a:rPr>
              <a:t>Flow</a:t>
            </a:r>
            <a:r>
              <a:rPr lang="id-ID" sz="2400" b="0" dirty="0"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highlight>
                  <a:srgbClr val="FFFFFF"/>
                </a:highlight>
              </a:rPr>
              <a:t>control</a:t>
            </a:r>
            <a:r>
              <a:rPr lang="id-ID" sz="2400" b="0" dirty="0">
                <a:highlight>
                  <a:srgbClr val="FFFFFF"/>
                </a:highlight>
              </a:rPr>
              <a:t> pada LAN menggunakan </a:t>
            </a:r>
            <a:r>
              <a:rPr lang="id-ID" sz="2400" b="0" dirty="0" err="1">
                <a:highlight>
                  <a:srgbClr val="FFFFFF"/>
                </a:highlight>
              </a:rPr>
              <a:t>protocol</a:t>
            </a:r>
            <a:r>
              <a:rPr lang="id-ID" sz="2400" b="0" dirty="0"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highlight>
                  <a:srgbClr val="FFFFFF"/>
                </a:highlight>
              </a:rPr>
              <a:t>ethernet</a:t>
            </a:r>
            <a:r>
              <a:rPr lang="id-ID" sz="2400" b="0" dirty="0">
                <a:highlight>
                  <a:srgbClr val="FFFFFF"/>
                </a:highlight>
              </a:rPr>
              <a:t> memakai mekanisme Pause </a:t>
            </a:r>
            <a:r>
              <a:rPr lang="id-ID" sz="2400" b="0" dirty="0" err="1">
                <a:highlight>
                  <a:srgbClr val="FFFFFF"/>
                </a:highlight>
              </a:rPr>
              <a:t>Frame</a:t>
            </a:r>
            <a:r>
              <a:rPr lang="id-ID" sz="2400" b="0" dirty="0">
                <a:highlight>
                  <a:srgbClr val="FFFFFF"/>
                </a:highlight>
              </a:rPr>
              <a:t>.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Penerima yang sudah kewalahan dalam menerima data dapat mengirimkan pause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(</a:t>
            </a:r>
            <a:r>
              <a:rPr lang="id-ID" sz="2400" b="0" dirty="0" err="1">
                <a:solidFill>
                  <a:srgbClr val="202122"/>
                </a:solidFill>
              </a:rPr>
              <a:t>EtherType</a:t>
            </a:r>
            <a:r>
              <a:rPr lang="id-ID" sz="2400" b="0" dirty="0">
                <a:solidFill>
                  <a:srgbClr val="202122"/>
                </a:solidFill>
              </a:rPr>
              <a:t> 0x8808) 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kepada pengirim untuk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menghentikan sementara pengiriman data, sampai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data sudah diproses baru pengiriman dilanjutkan kembali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Pause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time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berukuran 2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byte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dengan nilai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0 – </a:t>
            </a:r>
            <a:r>
              <a:rPr lang="id-ID" sz="2400" b="0" dirty="0">
                <a:solidFill>
                  <a:srgbClr val="202122"/>
                </a:solidFill>
              </a:rPr>
              <a:t>65535 pause </a:t>
            </a:r>
            <a:r>
              <a:rPr lang="id-ID" sz="2400" b="0" dirty="0" err="1">
                <a:solidFill>
                  <a:srgbClr val="202122"/>
                </a:solidFill>
              </a:rPr>
              <a:t>quanta</a:t>
            </a:r>
            <a:r>
              <a:rPr lang="id-ID" sz="2400" b="0" dirty="0">
                <a:solidFill>
                  <a:srgbClr val="202122"/>
                </a:solidFill>
              </a:rPr>
              <a:t>, </a:t>
            </a:r>
            <a:r>
              <a:rPr lang="id-ID" sz="2400" b="0" dirty="0" err="1">
                <a:solidFill>
                  <a:srgbClr val="202122"/>
                </a:solidFill>
              </a:rPr>
              <a:t>dimana</a:t>
            </a:r>
            <a:r>
              <a:rPr lang="id-ID" sz="2400" b="0" dirty="0">
                <a:solidFill>
                  <a:srgbClr val="202122"/>
                </a:solidFill>
              </a:rPr>
              <a:t> satu </a:t>
            </a:r>
            <a:r>
              <a:rPr lang="id-ID" sz="2400" b="0" dirty="0" err="1">
                <a:solidFill>
                  <a:srgbClr val="202122"/>
                </a:solidFill>
              </a:rPr>
              <a:t>quanta</a:t>
            </a:r>
            <a:r>
              <a:rPr lang="id-ID" sz="2400" b="0" dirty="0">
                <a:solidFill>
                  <a:srgbClr val="202122"/>
                </a:solidFill>
              </a:rPr>
              <a:t> bernilai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512 bit </a:t>
            </a:r>
            <a:r>
              <a:rPr lang="id-ID" sz="2400" b="0" dirty="0" err="1">
                <a:solidFill>
                  <a:srgbClr val="202122"/>
                </a:solidFill>
              </a:rPr>
              <a:t>times</a:t>
            </a:r>
            <a:r>
              <a:rPr lang="id-ID" sz="2400" b="0" dirty="0">
                <a:solidFill>
                  <a:srgbClr val="202122"/>
                </a:solidFill>
              </a:rPr>
              <a:t>, ukuran yang menunjukkan waktu yang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dibutuhkan untuk mengirim 1 bit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74728A0-0F6D-34AA-E8F0-71B21C1E55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49" y="1207746"/>
            <a:ext cx="11973119" cy="1998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037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66025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Error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Ethernet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00588C3D-B771-6ED3-5096-787C7B05C4D7}"/>
              </a:ext>
            </a:extLst>
          </p:cNvPr>
          <p:cNvSpPr txBox="1">
            <a:spLocks/>
          </p:cNvSpPr>
          <p:nvPr/>
        </p:nvSpPr>
        <p:spPr>
          <a:xfrm>
            <a:off x="237713" y="3206187"/>
            <a:ext cx="11838055" cy="350712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400" b="0" dirty="0">
                <a:highlight>
                  <a:srgbClr val="FFFFFF"/>
                </a:highlight>
              </a:rPr>
              <a:t>Error </a:t>
            </a:r>
            <a:r>
              <a:rPr lang="id-ID" sz="2400" b="0" dirty="0" err="1">
                <a:highlight>
                  <a:srgbClr val="FFFFFF"/>
                </a:highlight>
              </a:rPr>
              <a:t>control</a:t>
            </a:r>
            <a:r>
              <a:rPr lang="id-ID" sz="2400" b="0" dirty="0">
                <a:highlight>
                  <a:srgbClr val="FFFFFF"/>
                </a:highlight>
              </a:rPr>
              <a:t> pada LLC dilakukan dengan menggunakan bagian </a:t>
            </a:r>
            <a:r>
              <a:rPr lang="id-ID" sz="2400" b="0" dirty="0"/>
              <a:t>Cyclic </a:t>
            </a:r>
            <a:r>
              <a:rPr lang="id-ID" sz="2400" b="0" dirty="0" err="1"/>
              <a:t>Redundancy</a:t>
            </a:r>
            <a:r>
              <a:rPr lang="id-ID" sz="2400" b="0" dirty="0"/>
              <a:t> </a:t>
            </a:r>
            <a:r>
              <a:rPr lang="id-ID" sz="2400" b="0" dirty="0" err="1"/>
              <a:t>Check</a:t>
            </a:r>
            <a:r>
              <a:rPr lang="id-ID" sz="2400" b="0" dirty="0"/>
              <a:t> (CRC)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400" b="0" dirty="0">
                <a:solidFill>
                  <a:srgbClr val="202122"/>
                </a:solidFill>
              </a:rPr>
              <a:t>CRC dilakukan di bagian pengirim dan penerima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dengan menggunakan konsep </a:t>
            </a:r>
            <a:r>
              <a:rPr lang="id-ID" sz="2400" b="0" dirty="0" err="1">
                <a:solidFill>
                  <a:srgbClr val="202122"/>
                </a:solidFill>
              </a:rPr>
              <a:t>polinomial</a:t>
            </a:r>
            <a:r>
              <a:rPr lang="id-ID" sz="2400" b="0" dirty="0">
                <a:solidFill>
                  <a:srgbClr val="202122"/>
                </a:solidFill>
              </a:rPr>
              <a:t> </a:t>
            </a:r>
            <a:br>
              <a:rPr lang="id-ID" sz="2400" b="0" dirty="0">
                <a:solidFill>
                  <a:srgbClr val="202122"/>
                </a:solidFill>
              </a:rPr>
            </a:br>
            <a:r>
              <a:rPr lang="id-ID" sz="2400" b="0" dirty="0">
                <a:solidFill>
                  <a:srgbClr val="202122"/>
                </a:solidFill>
              </a:rPr>
              <a:t>dan </a:t>
            </a:r>
            <a:r>
              <a:rPr lang="id-ID" sz="2400" b="0" dirty="0" err="1">
                <a:solidFill>
                  <a:srgbClr val="202122"/>
                </a:solidFill>
              </a:rPr>
              <a:t>modulo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AB58C3-89C2-BD8C-0930-0FA3EBD4A6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32" y="1189063"/>
            <a:ext cx="11959536" cy="1978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61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66025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Error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Ethernet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00588C3D-B771-6ED3-5096-787C7B05C4D7}"/>
              </a:ext>
            </a:extLst>
          </p:cNvPr>
          <p:cNvSpPr txBox="1">
            <a:spLocks/>
          </p:cNvSpPr>
          <p:nvPr/>
        </p:nvSpPr>
        <p:spPr>
          <a:xfrm>
            <a:off x="240789" y="1261641"/>
            <a:ext cx="11838055" cy="216736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400" b="0" dirty="0">
                <a:highlight>
                  <a:srgbClr val="FFFFFF"/>
                </a:highlight>
              </a:rPr>
              <a:t>Rumus </a:t>
            </a:r>
            <a:r>
              <a:rPr lang="id-ID" sz="2400" b="0" dirty="0" err="1">
                <a:highlight>
                  <a:srgbClr val="FFFFFF"/>
                </a:highlight>
              </a:rPr>
              <a:t>polinomial</a:t>
            </a:r>
            <a:r>
              <a:rPr lang="id-ID" sz="2400" b="0" dirty="0">
                <a:highlight>
                  <a:srgbClr val="FFFFFF"/>
                </a:highlight>
              </a:rPr>
              <a:t> yang digunakan harus disepakati antara kedua belah pihak baik pengirim maupun penerima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Dalam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polinomial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setiap nilai x diganti dengan nilai 1 sesuai dengan pangkat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polinomialnya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Misal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polinomial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1B955A-4B22-E56C-5307-558F030D771A}"/>
              </a:ext>
            </a:extLst>
          </p:cNvPr>
          <p:cNvSpPr txBox="1"/>
          <p:nvPr/>
        </p:nvSpPr>
        <p:spPr>
          <a:xfrm>
            <a:off x="633601" y="3679834"/>
            <a:ext cx="3874625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latinLnBrk="0">
              <a:spcBef>
                <a:spcPts val="1200"/>
              </a:spcBef>
              <a:buNone/>
            </a:pPr>
            <a:r>
              <a:rPr lang="id-ID" dirty="0">
                <a:solidFill>
                  <a:srgbClr val="202122"/>
                </a:solidFill>
                <a:highlight>
                  <a:srgbClr val="FFFFFF"/>
                </a:highlight>
              </a:rPr>
              <a:t>Contoh 1: 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Polinomial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= x</a:t>
            </a:r>
            <a:r>
              <a:rPr lang="id-ID" sz="1800" b="0" baseline="30000" dirty="0">
                <a:solidFill>
                  <a:srgbClr val="202122"/>
                </a:solidFill>
                <a:highlight>
                  <a:srgbClr val="FFFFFF"/>
                </a:highlight>
              </a:rPr>
              <a:t>2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+x+1 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Polinomial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= 1*x</a:t>
            </a:r>
            <a:r>
              <a:rPr lang="id-ID" sz="1800" b="0" baseline="30000" dirty="0">
                <a:solidFill>
                  <a:srgbClr val="202122"/>
                </a:solidFill>
                <a:highlight>
                  <a:srgbClr val="FFFFFF"/>
                </a:highlight>
              </a:rPr>
              <a:t>2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+ 1*x</a:t>
            </a:r>
            <a:r>
              <a:rPr lang="id-ID" sz="1800" b="0" baseline="30000" dirty="0">
                <a:solidFill>
                  <a:srgbClr val="202122"/>
                </a:solidFill>
                <a:highlight>
                  <a:srgbClr val="FFFFFF"/>
                </a:highlight>
              </a:rPr>
              <a:t>1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+ 1*x</a:t>
            </a:r>
            <a:r>
              <a:rPr lang="id-ID" sz="1800" b="0" baseline="30000" dirty="0">
                <a:solidFill>
                  <a:srgbClr val="202122"/>
                </a:solidFill>
                <a:highlight>
                  <a:srgbClr val="FFFFFF"/>
                </a:highlight>
              </a:rPr>
              <a:t>0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Polinomial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= 1 1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E1D257-0BC0-D558-37D0-85FE34835E7D}"/>
              </a:ext>
            </a:extLst>
          </p:cNvPr>
          <p:cNvSpPr txBox="1"/>
          <p:nvPr/>
        </p:nvSpPr>
        <p:spPr>
          <a:xfrm>
            <a:off x="4327855" y="3679834"/>
            <a:ext cx="3874625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latinLnBrk="0">
              <a:spcBef>
                <a:spcPts val="1200"/>
              </a:spcBef>
              <a:buNone/>
            </a:pPr>
            <a:r>
              <a:rPr lang="id-ID" dirty="0">
                <a:solidFill>
                  <a:srgbClr val="202122"/>
                </a:solidFill>
                <a:highlight>
                  <a:srgbClr val="FFFFFF"/>
                </a:highlight>
              </a:rPr>
              <a:t>Contoh 2: 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Polinomial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= x</a:t>
            </a:r>
            <a:r>
              <a:rPr lang="id-ID" sz="1800" b="0" baseline="30000" dirty="0">
                <a:solidFill>
                  <a:srgbClr val="202122"/>
                </a:solidFill>
                <a:highlight>
                  <a:srgbClr val="FFFFFF"/>
                </a:highlight>
              </a:rPr>
              <a:t>2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+1 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Polinomial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= 1*x</a:t>
            </a:r>
            <a:r>
              <a:rPr lang="id-ID" sz="1800" b="0" baseline="30000" dirty="0">
                <a:solidFill>
                  <a:srgbClr val="202122"/>
                </a:solidFill>
                <a:highlight>
                  <a:srgbClr val="FFFFFF"/>
                </a:highlight>
              </a:rPr>
              <a:t>2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+ 0*x</a:t>
            </a:r>
            <a:r>
              <a:rPr lang="id-ID" sz="1800" b="0" baseline="30000" dirty="0">
                <a:solidFill>
                  <a:srgbClr val="202122"/>
                </a:solidFill>
                <a:highlight>
                  <a:srgbClr val="FFFFFF"/>
                </a:highlight>
              </a:rPr>
              <a:t>1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+ 1*x</a:t>
            </a:r>
            <a:r>
              <a:rPr lang="id-ID" sz="1800" b="0" baseline="30000" dirty="0">
                <a:solidFill>
                  <a:srgbClr val="202122"/>
                </a:solidFill>
                <a:highlight>
                  <a:srgbClr val="FFFFFF"/>
                </a:highlight>
              </a:rPr>
              <a:t>0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1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Polinomial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 = 1 0 1</a:t>
            </a:r>
          </a:p>
        </p:txBody>
      </p:sp>
    </p:spTree>
    <p:extLst>
      <p:ext uri="{BB962C8B-B14F-4D97-AF65-F5344CB8AC3E}">
        <p14:creationId xmlns:p14="http://schemas.microsoft.com/office/powerpoint/2010/main" val="1884702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66025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Error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Ethernet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1C3A72-8883-4000-B863-1B16B485CEF0}"/>
              </a:ext>
            </a:extLst>
          </p:cNvPr>
          <p:cNvSpPr txBox="1"/>
          <p:nvPr/>
        </p:nvSpPr>
        <p:spPr>
          <a:xfrm>
            <a:off x="240789" y="4471694"/>
            <a:ext cx="618541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https://www.simplilearn.com/tutorials/networking-tutorial/what-is-cyclic-redundancy-check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A48C50-3E8C-87D3-0454-B45586976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113" y="1270227"/>
            <a:ext cx="9491241" cy="304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100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013495"/>
            <a:ext cx="10515600" cy="1754326"/>
          </a:xfrm>
        </p:spPr>
        <p:txBody>
          <a:bodyPr/>
          <a:lstStyle/>
          <a:p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Medium Access </a:t>
            </a:r>
            <a:r>
              <a:rPr lang="id-ID" altLang="ko-KR" sz="6000" dirty="0" err="1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6000" dirty="0">
                <a:latin typeface="Arial" panose="020B0604020202020204" pitchFamily="34" charset="0"/>
                <a:cs typeface="Arial" panose="020B0604020202020204" pitchFamily="34" charset="0"/>
              </a:rPr>
              <a:t>(MAC)</a:t>
            </a:r>
            <a:endParaRPr lang="ko-KR" alt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</a:t>
            </a: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53676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93BC1-7CDC-ACE4-EC03-2BF65EEBF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F92FE1-F802-4FEC-8DD8-BFB0499AD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6158545" cy="60478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Medium Access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(MAC)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446671E9-8366-0221-77F7-BE3EF291346F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800" b="0" dirty="0"/>
              <a:t>Medium Access </a:t>
            </a:r>
            <a:r>
              <a:rPr lang="id-ID" sz="2800" b="0" dirty="0" err="1"/>
              <a:t>Control</a:t>
            </a:r>
            <a:r>
              <a:rPr lang="id-ID" sz="2800" b="0" dirty="0"/>
              <a:t> (MAC) </a:t>
            </a:r>
            <a:r>
              <a:rPr lang="id-ID" sz="2800" b="0" dirty="0">
                <a:highlight>
                  <a:srgbClr val="FFFFFF"/>
                </a:highlight>
              </a:rPr>
              <a:t>berfungsi untuk menghubungkan layanan pada data </a:t>
            </a:r>
            <a:r>
              <a:rPr lang="id-ID" sz="2800" b="0" dirty="0" err="1">
                <a:highlight>
                  <a:srgbClr val="FFFFFF"/>
                </a:highlight>
              </a:rPr>
              <a:t>link</a:t>
            </a:r>
            <a:r>
              <a:rPr lang="id-ID" sz="2800" b="0" dirty="0">
                <a:highlight>
                  <a:srgbClr val="FFFFFF"/>
                </a:highlight>
              </a:rPr>
              <a:t> layer (Layer 2 OSI) dengan </a:t>
            </a:r>
            <a:r>
              <a:rPr lang="id-ID" sz="2800" b="0" dirty="0" err="1">
                <a:highlight>
                  <a:srgbClr val="FFFFFF"/>
                </a:highlight>
              </a:rPr>
              <a:t>physycal</a:t>
            </a:r>
            <a:r>
              <a:rPr lang="id-ID" sz="2800" b="0" dirty="0">
                <a:highlight>
                  <a:srgbClr val="FFFFFF"/>
                </a:highlight>
              </a:rPr>
              <a:t> layer (layer 1 OSI)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Fungsi utamanya adalah enkapsulasi (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encapsulation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),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pengalamatan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perangkat menggunakan Mac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asal dan tujuan dari perangkat, mengatur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multiple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access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resolution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yang menentukan metode akses terhadap kanal transmisi, mengatur resolusi ketika terjadi tabrakan (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collision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) pada saat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pengiriman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1205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C1D002-0DF7-CDBB-9ABC-0FADF6ACB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663D1A-711B-A3AE-F9E7-04A9AC811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640659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Mac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55BC9CBB-1321-722D-E252-B8A83B30A609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288519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highlight>
                  <a:srgbClr val="FFFFFF"/>
                </a:highlight>
              </a:rPr>
              <a:t>Mac </a:t>
            </a:r>
            <a:r>
              <a:rPr lang="id-ID" sz="2800" b="0" dirty="0" err="1">
                <a:highlight>
                  <a:srgbClr val="FFFFFF"/>
                </a:highlight>
              </a:rPr>
              <a:t>Address</a:t>
            </a:r>
            <a:r>
              <a:rPr lang="id-ID" sz="2800" b="0" dirty="0">
                <a:highlight>
                  <a:srgbClr val="FFFFFF"/>
                </a:highlight>
              </a:rPr>
              <a:t> merupakan alamat untuk mengidentifikasi perangkat jaringan, </a:t>
            </a:r>
            <a:r>
              <a:rPr lang="id-ID" sz="2800" b="0" dirty="0" err="1">
                <a:highlight>
                  <a:srgbClr val="FFFFFF"/>
                </a:highlight>
              </a:rPr>
              <a:t>mac</a:t>
            </a:r>
            <a:r>
              <a:rPr lang="id-ID" sz="2800" b="0" dirty="0"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highlight>
                  <a:srgbClr val="FFFFFF"/>
                </a:highlight>
              </a:rPr>
              <a:t>address</a:t>
            </a:r>
            <a:r>
              <a:rPr lang="id-ID" sz="2800" b="0" dirty="0">
                <a:highlight>
                  <a:srgbClr val="FFFFFF"/>
                </a:highlight>
              </a:rPr>
              <a:t> terdapat pada Network </a:t>
            </a:r>
            <a:r>
              <a:rPr lang="id-ID" sz="2800" b="0" dirty="0" err="1">
                <a:highlight>
                  <a:srgbClr val="FFFFFF"/>
                </a:highlight>
              </a:rPr>
              <a:t>Interface</a:t>
            </a:r>
            <a:r>
              <a:rPr lang="id-ID" sz="2800" b="0" dirty="0"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highlight>
                  <a:srgbClr val="FFFFFF"/>
                </a:highlight>
              </a:rPr>
              <a:t>Card</a:t>
            </a:r>
            <a:r>
              <a:rPr lang="id-ID" sz="2800" b="0" dirty="0">
                <a:highlight>
                  <a:srgbClr val="FFFFFF"/>
                </a:highlight>
              </a:rPr>
              <a:t> yang diberikan pada saat NIC tersebut dibuat oleh pabrikan oleh karena itu </a:t>
            </a:r>
            <a:r>
              <a:rPr lang="id-ID" sz="2800" b="0" dirty="0" err="1">
                <a:highlight>
                  <a:srgbClr val="FFFFFF"/>
                </a:highlight>
              </a:rPr>
              <a:t>mac</a:t>
            </a:r>
            <a:r>
              <a:rPr lang="id-ID" sz="2800" b="0" dirty="0"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highlight>
                  <a:srgbClr val="FFFFFF"/>
                </a:highlight>
              </a:rPr>
              <a:t>address</a:t>
            </a:r>
            <a:r>
              <a:rPr lang="id-ID" sz="2800" b="0" dirty="0">
                <a:highlight>
                  <a:srgbClr val="FFFFFF"/>
                </a:highlight>
              </a:rPr>
              <a:t> sifatnya tetap tidak dapat </a:t>
            </a:r>
            <a:r>
              <a:rPr lang="id-ID" sz="2800" b="0" dirty="0" err="1">
                <a:highlight>
                  <a:srgbClr val="FFFFFF"/>
                </a:highlight>
              </a:rPr>
              <a:t>dirubah</a:t>
            </a:r>
            <a:r>
              <a:rPr lang="id-ID" sz="2800" b="0" dirty="0">
                <a:highlight>
                  <a:srgbClr val="FFFFFF"/>
                </a:highlight>
              </a:rPr>
              <a:t>-rubah.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Mac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juga sering dikenal dengan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physical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02110D-64E4-A33B-8E1E-281802CC42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998" y="4274042"/>
            <a:ext cx="7955372" cy="17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632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03BA4-5EE9-45E2-00D7-AD14CC1E7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DE932E-E964-57B4-87BC-995380213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756704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Encapsulation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decapsulation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4191533-ADC9-1C8F-EBF7-6F63383B58B8}"/>
              </a:ext>
            </a:extLst>
          </p:cNvPr>
          <p:cNvSpPr txBox="1">
            <a:spLocks/>
          </p:cNvSpPr>
          <p:nvPr/>
        </p:nvSpPr>
        <p:spPr>
          <a:xfrm>
            <a:off x="5803900" y="1140332"/>
            <a:ext cx="6172200" cy="288519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>
                <a:highlight>
                  <a:srgbClr val="FFFFFF"/>
                </a:highlight>
              </a:rPr>
              <a:t>Proses </a:t>
            </a:r>
            <a:r>
              <a:rPr lang="id-ID" sz="2000" b="0" dirty="0" err="1">
                <a:highlight>
                  <a:srgbClr val="FFFFFF"/>
                </a:highlight>
              </a:rPr>
              <a:t>encapsulation</a:t>
            </a:r>
            <a:r>
              <a:rPr lang="id-ID" sz="2000" b="0" dirty="0">
                <a:highlight>
                  <a:srgbClr val="FFFFFF"/>
                </a:highlight>
              </a:rPr>
              <a:t> pada </a:t>
            </a:r>
            <a:r>
              <a:rPr lang="id-ID" sz="2000" b="0" dirty="0" err="1">
                <a:highlight>
                  <a:srgbClr val="FFFFFF"/>
                </a:highlight>
              </a:rPr>
              <a:t>mac</a:t>
            </a:r>
            <a:r>
              <a:rPr lang="id-ID" sz="2000" b="0" dirty="0">
                <a:highlight>
                  <a:srgbClr val="FFFFFF"/>
                </a:highlight>
              </a:rPr>
              <a:t> sub layer dilakukan di sisi pengirim dengan menerima paket dari </a:t>
            </a:r>
            <a:r>
              <a:rPr lang="id-ID" sz="2000" b="0" dirty="0" err="1">
                <a:highlight>
                  <a:srgbClr val="FFFFFF"/>
                </a:highlight>
              </a:rPr>
              <a:t>network</a:t>
            </a:r>
            <a:r>
              <a:rPr lang="id-ID" sz="2000" b="0" dirty="0">
                <a:highlight>
                  <a:srgbClr val="FFFFFF"/>
                </a:highlight>
              </a:rPr>
              <a:t> layer dan menambahkan bagian </a:t>
            </a:r>
            <a:r>
              <a:rPr lang="id-ID" sz="2000" b="0" dirty="0" err="1">
                <a:highlight>
                  <a:srgbClr val="FFFFFF"/>
                </a:highlight>
              </a:rPr>
              <a:t>header</a:t>
            </a:r>
            <a:r>
              <a:rPr lang="id-ID" sz="2000" b="0" dirty="0">
                <a:highlight>
                  <a:srgbClr val="FFFFFF"/>
                </a:highlight>
              </a:rPr>
              <a:t> berisi </a:t>
            </a:r>
            <a:r>
              <a:rPr lang="id-ID" sz="2000" b="0" dirty="0" err="1">
                <a:highlight>
                  <a:srgbClr val="FFFFFF"/>
                </a:highlight>
              </a:rPr>
              <a:t>mac</a:t>
            </a:r>
            <a:r>
              <a:rPr lang="id-ID" sz="2000" b="0" dirty="0"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highlight>
                  <a:srgbClr val="FFFFFF"/>
                </a:highlight>
              </a:rPr>
              <a:t>address</a:t>
            </a:r>
            <a:r>
              <a:rPr lang="id-ID" sz="2000" b="0" dirty="0">
                <a:highlight>
                  <a:srgbClr val="FFFFFF"/>
                </a:highlight>
              </a:rPr>
              <a:t> asal, tujuan, dan </a:t>
            </a:r>
            <a:r>
              <a:rPr lang="id-ID" sz="2000" b="0" dirty="0" err="1">
                <a:highlight>
                  <a:srgbClr val="FFFFFF"/>
                </a:highlight>
              </a:rPr>
              <a:t>type</a:t>
            </a:r>
            <a:r>
              <a:rPr lang="id-ID" sz="2000" b="0" dirty="0">
                <a:highlight>
                  <a:srgbClr val="FFFFFF"/>
                </a:highlight>
              </a:rPr>
              <a:t>, serta penambahan bagian trailer berisi CRC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>
                <a:highlight>
                  <a:srgbClr val="FFFFFF"/>
                </a:highlight>
              </a:rPr>
              <a:t>Proses </a:t>
            </a:r>
            <a:r>
              <a:rPr lang="id-ID" sz="2000" b="0" dirty="0" err="1">
                <a:highlight>
                  <a:srgbClr val="FFFFFF"/>
                </a:highlight>
              </a:rPr>
              <a:t>decapsulation</a:t>
            </a:r>
            <a:r>
              <a:rPr lang="id-ID" sz="2000" b="0" dirty="0">
                <a:highlight>
                  <a:srgbClr val="FFFFFF"/>
                </a:highlight>
              </a:rPr>
              <a:t> pada </a:t>
            </a:r>
            <a:r>
              <a:rPr lang="id-ID" sz="2000" b="0" dirty="0" err="1">
                <a:highlight>
                  <a:srgbClr val="FFFFFF"/>
                </a:highlight>
              </a:rPr>
              <a:t>mac</a:t>
            </a:r>
            <a:r>
              <a:rPr lang="id-ID" sz="2000" b="0" dirty="0">
                <a:highlight>
                  <a:srgbClr val="FFFFFF"/>
                </a:highlight>
              </a:rPr>
              <a:t> sub layer dilakukan di sisi penerima dengan menghapus bagian </a:t>
            </a:r>
            <a:r>
              <a:rPr lang="id-ID" sz="2000" b="0" dirty="0" err="1">
                <a:highlight>
                  <a:srgbClr val="FFFFFF"/>
                </a:highlight>
              </a:rPr>
              <a:t>frame</a:t>
            </a:r>
            <a:r>
              <a:rPr lang="id-ID" sz="2000" b="0" dirty="0">
                <a:highlight>
                  <a:srgbClr val="FFFFFF"/>
                </a:highlight>
              </a:rPr>
              <a:t> dan trailer kemudian menyerahkan hasil ekstraksinya kepada </a:t>
            </a:r>
            <a:r>
              <a:rPr lang="id-ID" sz="2000" b="0" dirty="0" err="1">
                <a:highlight>
                  <a:srgbClr val="FFFFFF"/>
                </a:highlight>
              </a:rPr>
              <a:t>network</a:t>
            </a:r>
            <a:r>
              <a:rPr lang="id-ID" sz="2000" b="0" dirty="0">
                <a:highlight>
                  <a:srgbClr val="FFFFFF"/>
                </a:highlight>
              </a:rPr>
              <a:t> layer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0" indent="0" latinLnBrk="0">
              <a:spcBef>
                <a:spcPts val="1200"/>
              </a:spcBef>
              <a:buNone/>
            </a:pP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F389DF-F709-3BCF-241E-8AE1739A9D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39" y="1154366"/>
            <a:ext cx="5332118" cy="51307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7A564CB-8DFD-D96B-8E6F-FF7FEA02CAD5}"/>
              </a:ext>
            </a:extLst>
          </p:cNvPr>
          <p:cNvSpPr txBox="1"/>
          <p:nvPr/>
        </p:nvSpPr>
        <p:spPr>
          <a:xfrm>
            <a:off x="240789" y="6273225"/>
            <a:ext cx="556311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https://www.techtarget.com/searchnetworking/tip/Intro-to-encapsulation-and-decapsulation-in-networking</a:t>
            </a:r>
          </a:p>
        </p:txBody>
      </p:sp>
    </p:spTree>
    <p:extLst>
      <p:ext uri="{BB962C8B-B14F-4D97-AF65-F5344CB8AC3E}">
        <p14:creationId xmlns:p14="http://schemas.microsoft.com/office/powerpoint/2010/main" val="78372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61D69-BFD6-87D0-554B-EF63EDF97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36C925-3CF9-2B5D-3B79-3A29F664C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178802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CSMA/CD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2925A69A-AFC8-8B2B-871F-3872D9A4FD83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288519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en-US" sz="2800" b="0" dirty="0"/>
              <a:t>Carrier Sense Multiple Access with Collision Detection</a:t>
            </a:r>
            <a:r>
              <a:rPr lang="id-ID" sz="2800" b="0" dirty="0"/>
              <a:t> merupakan metode yang digunakan untuk penggunaan kanal transmisi secara bersama oleh beberapa komputer dalam mengirimkan data.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</a:rPr>
              <a:t>CSMA/CD bekerja pada jaringan yang menggunakan media transmisi kabel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</a:rPr>
              <a:t>CSMA/CD terdiri dari dua bagian utama yaitu bagian yang melakukan deteksi </a:t>
            </a:r>
            <a:r>
              <a:rPr lang="id-ID" sz="2800" b="0" dirty="0" err="1">
                <a:solidFill>
                  <a:srgbClr val="202122"/>
                </a:solidFill>
              </a:rPr>
              <a:t>collision</a:t>
            </a:r>
            <a:r>
              <a:rPr lang="id-ID" sz="2800" b="0" dirty="0">
                <a:solidFill>
                  <a:srgbClr val="202122"/>
                </a:solidFill>
              </a:rPr>
              <a:t> dan bagian yang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meresolusi ketika telah terjadi </a:t>
            </a:r>
            <a:r>
              <a:rPr lang="id-ID" sz="2800" b="0" dirty="0" err="1">
                <a:solidFill>
                  <a:srgbClr val="202122"/>
                </a:solidFill>
              </a:rPr>
              <a:t>collision</a:t>
            </a:r>
            <a:endParaRPr lang="id-ID" sz="28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277994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C386AF-1D29-3C82-2C76-6599CE48FC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9C8182-915A-B070-4D89-6451EAE0C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640740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Collision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Detection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78C8F586-21D1-5269-0202-E39CE84356F4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288519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en-US" sz="2400" b="0" dirty="0"/>
              <a:t>K</a:t>
            </a:r>
            <a:r>
              <a:rPr lang="id-ID" sz="2400" b="0" dirty="0" err="1"/>
              <a:t>omputer</a:t>
            </a:r>
            <a:r>
              <a:rPr lang="id-ID" sz="2400" b="0" dirty="0"/>
              <a:t> yang siap mengirimkan </a:t>
            </a:r>
            <a:r>
              <a:rPr lang="id-ID" sz="2400" b="0" dirty="0" err="1"/>
              <a:t>frame</a:t>
            </a:r>
            <a:r>
              <a:rPr lang="id-ID" sz="2400" b="0" dirty="0"/>
              <a:t> akan melakukan pengecekan kondisi apakah kanal transmisi sedang </a:t>
            </a:r>
            <a:r>
              <a:rPr lang="id-ID" sz="2400" b="0" dirty="0" err="1"/>
              <a:t>idle</a:t>
            </a:r>
            <a:r>
              <a:rPr lang="id-ID" sz="2400" b="0" dirty="0"/>
              <a:t> atau </a:t>
            </a:r>
            <a:r>
              <a:rPr lang="id-ID" sz="2400" b="0" dirty="0" err="1"/>
              <a:t>busy</a:t>
            </a:r>
            <a:endParaRPr lang="id-ID" sz="2400" b="0" dirty="0"/>
          </a:p>
          <a:p>
            <a:pPr marL="404813" indent="-404813" latinLnBrk="0">
              <a:spcBef>
                <a:spcPts val="1200"/>
              </a:spcBef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Jika kanal transmisi sedang digunakan maka pengiriman ditunda sampai kanal transmisi dalam posisi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idle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>
              <a:spcBef>
                <a:spcPts val="1200"/>
              </a:spcBef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Selanjutnya komputer mentransmisikan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tersebut sambil mendeteksi apakah terjadi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collision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selama pengiriman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Jika tidak ada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collision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selama proses transmisi maka komputer akan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mereser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perhitungan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retransmision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>
              <a:spcBef>
                <a:spcPts val="1200"/>
              </a:spcBef>
            </a:pP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Jika terjadi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collision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maka komputer akan </a:t>
            </a:r>
            <a:b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melakukan algoritma resolusi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collision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291847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3A188-D98E-EA3D-FA1B-584AF0DDBD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75356A-0CC3-968C-2A89-5428FF746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3852337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Collision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Resolution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B0CD75E7-AC22-6C25-EB8A-0A1EAD0EC35D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746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en-US" sz="2600" b="0" dirty="0"/>
              <a:t>K</a:t>
            </a:r>
            <a:r>
              <a:rPr lang="id-ID" sz="2600" b="0" dirty="0"/>
              <a:t>etika terjadi </a:t>
            </a:r>
            <a:r>
              <a:rPr lang="id-ID" sz="2600" b="0" dirty="0" err="1"/>
              <a:t>collision</a:t>
            </a:r>
            <a:r>
              <a:rPr lang="id-ID" sz="2600" b="0" dirty="0"/>
              <a:t> untuk memastikan semua komputer tidak mengirimkan sinyal transmisi maka komputer yang mendeteksi </a:t>
            </a:r>
            <a:r>
              <a:rPr lang="id-ID" sz="2600" b="0" dirty="0" err="1"/>
              <a:t>collision</a:t>
            </a:r>
            <a:r>
              <a:rPr lang="id-ID" sz="2600" b="0" dirty="0"/>
              <a:t> akan mengirimkan jam </a:t>
            </a:r>
            <a:r>
              <a:rPr lang="id-ID" sz="2600" b="0" dirty="0" err="1"/>
              <a:t>signal</a:t>
            </a:r>
            <a:endParaRPr lang="id-ID" sz="2600" b="0" dirty="0"/>
          </a:p>
          <a:p>
            <a:pPr marL="404813" indent="-404813" latinLnBrk="0">
              <a:spcBef>
                <a:spcPts val="1200"/>
              </a:spcBef>
            </a:pP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Komputer tersebut kemudian menaikkan jumlah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counter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rentransmission</a:t>
            </a:r>
            <a:endParaRPr lang="id-ID" sz="26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>
              <a:spcBef>
                <a:spcPts val="1200"/>
              </a:spcBef>
            </a:pP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Jika jumlah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counter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retransmission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telah tercapai tapi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dikirimkan belum terkirim maka komputer akan membatalkan pengiriman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Jika belum tercapai maka komputer akan </a:t>
            </a:r>
            <a:b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menunggu selama waktu periode </a:t>
            </a:r>
            <a:r>
              <a:rPr lang="id-ID" sz="26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random</a:t>
            </a: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untuk mencoba mengirimkan kembali sinyal </a:t>
            </a:r>
            <a:b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600" b="0" dirty="0">
                <a:solidFill>
                  <a:srgbClr val="202122"/>
                </a:solidFill>
                <a:highlight>
                  <a:srgbClr val="FFFFFF"/>
                </a:highlight>
              </a:rPr>
              <a:t>transmisi</a:t>
            </a:r>
          </a:p>
        </p:txBody>
      </p:sp>
    </p:spTree>
    <p:extLst>
      <p:ext uri="{BB962C8B-B14F-4D97-AF65-F5344CB8AC3E}">
        <p14:creationId xmlns:p14="http://schemas.microsoft.com/office/powerpoint/2010/main" val="325554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1BE495-32D4-ECEE-3C29-2719F29DF1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CD5D7A-7764-42B8-DDE7-F0A8128E3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178802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CSMA/CD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A blue square with black numbers on it&#10;&#10;Description automatically generated">
            <a:extLst>
              <a:ext uri="{FF2B5EF4-FFF2-40B4-BE49-F238E27FC236}">
                <a16:creationId xmlns:a16="http://schemas.microsoft.com/office/drawing/2014/main" id="{941A18A4-7DFC-BF7F-7C19-C888DE578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24" y="3399919"/>
            <a:ext cx="7635876" cy="1250984"/>
          </a:xfrm>
          <a:prstGeom prst="rect">
            <a:avLst/>
          </a:prstGeom>
        </p:spPr>
      </p:pic>
      <p:pic>
        <p:nvPicPr>
          <p:cNvPr id="6" name="Picture 5" descr="A blue square with black numbers on it&#10;&#10;Description automatically generated">
            <a:extLst>
              <a:ext uri="{FF2B5EF4-FFF2-40B4-BE49-F238E27FC236}">
                <a16:creationId xmlns:a16="http://schemas.microsoft.com/office/drawing/2014/main" id="{CE426C91-F112-5663-582F-580A0FFB06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24" y="1294175"/>
            <a:ext cx="7635876" cy="1250984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FE8E1858-57A7-FB8D-E0BC-7DCCAA853B43}"/>
              </a:ext>
            </a:extLst>
          </p:cNvPr>
          <p:cNvSpPr txBox="1">
            <a:spLocks/>
          </p:cNvSpPr>
          <p:nvPr/>
        </p:nvSpPr>
        <p:spPr>
          <a:xfrm>
            <a:off x="8550276" y="1788033"/>
            <a:ext cx="3124200" cy="5233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>
                <a:highlight>
                  <a:srgbClr val="FFFFFF"/>
                </a:highlight>
              </a:rPr>
              <a:t>Transmisi tanpa </a:t>
            </a:r>
            <a:r>
              <a:rPr lang="id-ID" sz="2000" b="0" dirty="0" err="1">
                <a:highlight>
                  <a:srgbClr val="FFFFFF"/>
                </a:highlight>
              </a:rPr>
              <a:t>collision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6D62921B-2D4A-10A6-514D-0609419C18EA}"/>
              </a:ext>
            </a:extLst>
          </p:cNvPr>
          <p:cNvSpPr txBox="1">
            <a:spLocks/>
          </p:cNvSpPr>
          <p:nvPr/>
        </p:nvSpPr>
        <p:spPr>
          <a:xfrm>
            <a:off x="8550276" y="3723085"/>
            <a:ext cx="3413124" cy="5233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>
                <a:highlight>
                  <a:srgbClr val="FFFFFF"/>
                </a:highlight>
              </a:rPr>
              <a:t>Transmisi dengan </a:t>
            </a:r>
            <a:r>
              <a:rPr lang="id-ID" sz="2000" b="0" dirty="0" err="1">
                <a:highlight>
                  <a:srgbClr val="FFFFFF"/>
                </a:highlight>
              </a:rPr>
              <a:t>collision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BFE862-FE69-1C09-B0F3-EF808C760DC7}"/>
              </a:ext>
            </a:extLst>
          </p:cNvPr>
          <p:cNvSpPr txBox="1"/>
          <p:nvPr/>
        </p:nvSpPr>
        <p:spPr>
          <a:xfrm>
            <a:off x="517524" y="5505664"/>
            <a:ext cx="76358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https://engineeringtutorial.com/ethernet-bus-animation/</a:t>
            </a:r>
          </a:p>
        </p:txBody>
      </p:sp>
    </p:spTree>
    <p:extLst>
      <p:ext uri="{BB962C8B-B14F-4D97-AF65-F5344CB8AC3E}">
        <p14:creationId xmlns:p14="http://schemas.microsoft.com/office/powerpoint/2010/main" val="2267171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9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3A9CD0-C6AD-E66A-3ECD-BE04C05C2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091FBB-5F3D-6583-5538-8742A9992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2153154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CSMA/CA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7801CF5F-BEDE-E6C4-2C4B-32D54B9229DD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288519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en-US" sz="2600" b="0" dirty="0"/>
              <a:t>Carrier Sense Multiple Access with Collision </a:t>
            </a:r>
            <a:r>
              <a:rPr lang="id-ID" sz="2600" b="0" dirty="0" err="1"/>
              <a:t>Avoidance</a:t>
            </a:r>
            <a:r>
              <a:rPr lang="id-ID" sz="2600" b="0" dirty="0"/>
              <a:t> merupakan metode yang digunakan untuk penggunaan kanal transmisi secara bersama oleh beberapa komputer dalam mengirimkan data.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600" b="0" dirty="0">
                <a:solidFill>
                  <a:srgbClr val="202122"/>
                </a:solidFill>
              </a:rPr>
              <a:t>CSMA/CA bekerja pada jaringan yang menggunakan media transmisi </a:t>
            </a:r>
            <a:r>
              <a:rPr lang="id-ID" sz="2600" b="0" dirty="0" err="1">
                <a:solidFill>
                  <a:srgbClr val="202122"/>
                </a:solidFill>
              </a:rPr>
              <a:t>wireless</a:t>
            </a:r>
            <a:endParaRPr lang="id-ID" sz="2600" b="0" dirty="0">
              <a:solidFill>
                <a:srgbClr val="202122"/>
              </a:solidFill>
            </a:endParaRPr>
          </a:p>
          <a:p>
            <a:pPr marL="404813" indent="-404813" latinLnBrk="0">
              <a:spcBef>
                <a:spcPts val="1200"/>
              </a:spcBef>
            </a:pPr>
            <a:r>
              <a:rPr lang="id-ID" sz="2600" b="0" dirty="0">
                <a:solidFill>
                  <a:srgbClr val="202122"/>
                </a:solidFill>
              </a:rPr>
              <a:t>CSMA/CA bekerja dengan proses pendeteksian sinyal sebelum mentransmisikan </a:t>
            </a:r>
            <a:r>
              <a:rPr lang="id-ID" sz="2600" b="0" dirty="0" err="1">
                <a:solidFill>
                  <a:srgbClr val="202122"/>
                </a:solidFill>
              </a:rPr>
              <a:t>frame</a:t>
            </a:r>
            <a:r>
              <a:rPr lang="id-ID" sz="2600" b="0" dirty="0">
                <a:solidFill>
                  <a:srgbClr val="202122"/>
                </a:solidFill>
              </a:rPr>
              <a:t>, jika terdeteksi ada sinyal </a:t>
            </a:r>
            <a:br>
              <a:rPr lang="id-ID" sz="2600" b="0" dirty="0">
                <a:solidFill>
                  <a:srgbClr val="202122"/>
                </a:solidFill>
              </a:rPr>
            </a:br>
            <a:r>
              <a:rPr lang="id-ID" sz="2600" b="0" dirty="0">
                <a:solidFill>
                  <a:srgbClr val="202122"/>
                </a:solidFill>
              </a:rPr>
              <a:t>maka komputer yang hendak mengirimkan </a:t>
            </a:r>
            <a:r>
              <a:rPr lang="id-ID" sz="2600" b="0" dirty="0" err="1">
                <a:solidFill>
                  <a:srgbClr val="202122"/>
                </a:solidFill>
              </a:rPr>
              <a:t>frame</a:t>
            </a:r>
            <a:r>
              <a:rPr lang="id-ID" sz="2600" b="0" dirty="0">
                <a:solidFill>
                  <a:srgbClr val="202122"/>
                </a:solidFill>
              </a:rPr>
              <a:t> </a:t>
            </a:r>
            <a:br>
              <a:rPr lang="id-ID" sz="2600" b="0" dirty="0">
                <a:solidFill>
                  <a:srgbClr val="202122"/>
                </a:solidFill>
              </a:rPr>
            </a:br>
            <a:r>
              <a:rPr lang="id-ID" sz="2600" b="0" dirty="0">
                <a:solidFill>
                  <a:srgbClr val="202122"/>
                </a:solidFill>
              </a:rPr>
              <a:t>perlu menunggu dalam jumlah waktu </a:t>
            </a:r>
            <a:r>
              <a:rPr lang="id-ID" sz="2600" b="0" dirty="0" err="1">
                <a:solidFill>
                  <a:srgbClr val="202122"/>
                </a:solidFill>
              </a:rPr>
              <a:t>random</a:t>
            </a:r>
            <a:r>
              <a:rPr lang="id-ID" sz="2600" b="0" dirty="0">
                <a:solidFill>
                  <a:srgbClr val="202122"/>
                </a:solidFill>
              </a:rPr>
              <a:t> </a:t>
            </a:r>
            <a:br>
              <a:rPr lang="id-ID" sz="2600" b="0" dirty="0">
                <a:solidFill>
                  <a:srgbClr val="202122"/>
                </a:solidFill>
              </a:rPr>
            </a:br>
            <a:r>
              <a:rPr lang="id-ID" sz="2600" b="0" dirty="0">
                <a:solidFill>
                  <a:srgbClr val="202122"/>
                </a:solidFill>
              </a:rPr>
              <a:t>sebelum mencoba lagi untuk mengirimkan sinyal </a:t>
            </a:r>
            <a:br>
              <a:rPr lang="id-ID" sz="2600" b="0" dirty="0">
                <a:solidFill>
                  <a:srgbClr val="202122"/>
                </a:solidFill>
              </a:rPr>
            </a:br>
            <a:r>
              <a:rPr lang="id-ID" sz="2600" b="0" dirty="0">
                <a:solidFill>
                  <a:srgbClr val="202122"/>
                </a:solidFill>
              </a:rPr>
              <a:t>transmisi</a:t>
            </a:r>
            <a:endParaRPr lang="id-ID" sz="26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06184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35093"/>
            <a:ext cx="10515600" cy="1311128"/>
          </a:xfrm>
        </p:spPr>
        <p:txBody>
          <a:bodyPr/>
          <a:lstStyle/>
          <a:p>
            <a:r>
              <a:rPr lang="id-ID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Resolution</a:t>
            </a:r>
            <a:r>
              <a:rPr lang="id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44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(ARP)</a:t>
            </a:r>
            <a:endParaRPr lang="ko-KR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1C7DF-8B50-1BD1-B16B-38C9B1F9A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435459-E135-C6B5-6CEB-4FC759869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596404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Resolution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4B98AB69-4D08-6F33-8672-AD0C7D6EC8A1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800" b="0" dirty="0" err="1"/>
              <a:t>Address</a:t>
            </a:r>
            <a:r>
              <a:rPr lang="id-ID" sz="2800" b="0" dirty="0"/>
              <a:t> </a:t>
            </a:r>
            <a:r>
              <a:rPr lang="id-ID" sz="2800" b="0" dirty="0" err="1"/>
              <a:t>Resolution</a:t>
            </a:r>
            <a:r>
              <a:rPr lang="id-ID" sz="2800" b="0" dirty="0"/>
              <a:t> </a:t>
            </a:r>
            <a:r>
              <a:rPr lang="id-ID" sz="2800" b="0" dirty="0" err="1"/>
              <a:t>Protocol</a:t>
            </a:r>
            <a:r>
              <a:rPr lang="id-ID" sz="2800" b="0" dirty="0"/>
              <a:t> adalah protokol lapisan 2 (lapisan tautan data) yang digunakan untuk menemukan alamat MAC dari alamat IP yang diketahui</a:t>
            </a:r>
          </a:p>
          <a:p>
            <a:pPr marL="404813" indent="-404813" latinLnBrk="0">
              <a:spcBef>
                <a:spcPts val="1200"/>
              </a:spcBef>
            </a:pPr>
            <a:r>
              <a:rPr lang="id-ID" sz="2800" b="0" dirty="0">
                <a:solidFill>
                  <a:srgbClr val="202122"/>
                </a:solidFill>
              </a:rPr>
              <a:t>ARP bekerja dengan cara </a:t>
            </a:r>
            <a:r>
              <a:rPr lang="id-ID" sz="2800" b="0" dirty="0" err="1">
                <a:solidFill>
                  <a:srgbClr val="202122"/>
                </a:solidFill>
              </a:rPr>
              <a:t>mem-broadcast</a:t>
            </a:r>
            <a:r>
              <a:rPr lang="id-ID" sz="2800" b="0" dirty="0">
                <a:solidFill>
                  <a:srgbClr val="202122"/>
                </a:solidFill>
              </a:rPr>
              <a:t> permintaan MAC </a:t>
            </a:r>
            <a:r>
              <a:rPr lang="id-ID" sz="2800" b="0" dirty="0" err="1">
                <a:solidFill>
                  <a:srgbClr val="202122"/>
                </a:solidFill>
              </a:rPr>
              <a:t>address</a:t>
            </a:r>
            <a:r>
              <a:rPr lang="id-ID" sz="2800" b="0" dirty="0">
                <a:solidFill>
                  <a:srgbClr val="202122"/>
                </a:solidFill>
              </a:rPr>
              <a:t> dengan mengirimkan IP </a:t>
            </a:r>
            <a:r>
              <a:rPr lang="id-ID" sz="2800" b="0" dirty="0" err="1">
                <a:solidFill>
                  <a:srgbClr val="202122"/>
                </a:solidFill>
              </a:rPr>
              <a:t>Address</a:t>
            </a:r>
            <a:r>
              <a:rPr lang="id-ID" sz="2800" b="0" dirty="0">
                <a:solidFill>
                  <a:srgbClr val="202122"/>
                </a:solidFill>
              </a:rPr>
              <a:t> yang diketahui, jika ada komputer di dalam jaringan yang memiliki IP </a:t>
            </a:r>
            <a:r>
              <a:rPr lang="id-ID" sz="2800" b="0" dirty="0" err="1">
                <a:solidFill>
                  <a:srgbClr val="202122"/>
                </a:solidFill>
              </a:rPr>
              <a:t>Address</a:t>
            </a:r>
            <a:r>
              <a:rPr lang="id-ID" sz="2800" b="0" dirty="0">
                <a:solidFill>
                  <a:srgbClr val="202122"/>
                </a:solidFill>
              </a:rPr>
              <a:t> yang sesuai, maka komputer tersebut akan mengirimkan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Mac </a:t>
            </a:r>
            <a:r>
              <a:rPr lang="id-ID" sz="2800" b="0" dirty="0" err="1">
                <a:solidFill>
                  <a:srgbClr val="202122"/>
                </a:solidFill>
              </a:rPr>
              <a:t>Addressnya</a:t>
            </a:r>
            <a:r>
              <a:rPr lang="id-ID" sz="2800" b="0" dirty="0">
                <a:solidFill>
                  <a:srgbClr val="202122"/>
                </a:solidFill>
              </a:rPr>
              <a:t> kepada komputer yang </a:t>
            </a:r>
            <a:br>
              <a:rPr lang="id-ID" sz="2800" b="0" dirty="0">
                <a:solidFill>
                  <a:srgbClr val="202122"/>
                </a:solidFill>
              </a:rPr>
            </a:br>
            <a:r>
              <a:rPr lang="id-ID" sz="2800" b="0" dirty="0">
                <a:solidFill>
                  <a:srgbClr val="202122"/>
                </a:solidFill>
              </a:rPr>
              <a:t>meminta</a:t>
            </a:r>
            <a:endParaRPr lang="id-ID" sz="26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31221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4EB853-9AC8-8E6C-2FA0-242A75DD62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10201EC-B335-95A9-1938-1227E73B4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596404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Resolution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0284AAB1-BE89-9846-365E-155091D2145D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353338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>
              <a:spcBef>
                <a:spcPts val="1200"/>
              </a:spcBef>
            </a:pPr>
            <a:r>
              <a:rPr lang="id-ID" sz="2800" b="0" dirty="0"/>
              <a:t>Untuk dapat bekerja secara efisien ARP mengkoordinasikan beberapa hal:</a:t>
            </a:r>
          </a:p>
          <a:p>
            <a:pPr marL="656813" lvl="1" indent="-404813" latinLnBrk="0">
              <a:spcBef>
                <a:spcPts val="1200"/>
              </a:spcBef>
            </a:pP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ARP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Cache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yang merupakan sebuah tabel berisi IP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dan pasangan Mac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beserta tipenya. Jika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diperoleh secara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dynamic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melalui pertukaran data yang pernah dilakukan maka tipenya adalah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dynamic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, sedangkan jika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ditambahkan secara manual maka tipenya adalah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static</a:t>
            </a:r>
            <a:endParaRPr lang="id-ID" sz="24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0C6300-D3BE-2897-DAD0-4443CEC456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779" y="5254963"/>
            <a:ext cx="7613403" cy="12740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1A3537C-0867-D1B1-3E7F-C626B88857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6779" y="4687747"/>
            <a:ext cx="3346603" cy="53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36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550305-E465-A32F-7100-C227A4091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F3FC00-9EF6-5031-13B8-789E4C45F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596404" cy="59093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Resolution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Protocol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209AE67-5CEE-253A-94C8-2D6D1E8C94E1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353338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56813" lvl="1" indent="-404813" latinLnBrk="0">
              <a:spcBef>
                <a:spcPts val="1200"/>
              </a:spcBef>
            </a:pP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ARP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Request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merupakan pesan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broadcast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yang dibuat oleh komputer yang ingin mengetahui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dari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tertentu jika di dalam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arp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dirty="0" err="1">
                <a:solidFill>
                  <a:srgbClr val="202122"/>
                </a:solidFill>
                <a:highlight>
                  <a:srgbClr val="FFFFFF"/>
                </a:highlight>
              </a:rPr>
              <a:t>chace</a:t>
            </a:r>
            <a:r>
              <a:rPr lang="id-ID" sz="2400" dirty="0">
                <a:solidFill>
                  <a:srgbClr val="202122"/>
                </a:solidFill>
                <a:highlight>
                  <a:srgbClr val="FFFFFF"/>
                </a:highlight>
              </a:rPr>
              <a:t> belum terdaftar</a:t>
            </a:r>
          </a:p>
          <a:p>
            <a:pPr marL="656813" lvl="1" indent="-404813" latinLnBrk="0">
              <a:spcBef>
                <a:spcPts val="1200"/>
              </a:spcBef>
            </a:pP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Arp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Reply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pesan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unicast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berisi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yang merupakan pesan balasan ARP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Request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oleh komputer yang memiliki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4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4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dicari</a:t>
            </a:r>
          </a:p>
        </p:txBody>
      </p:sp>
      <p:pic>
        <p:nvPicPr>
          <p:cNvPr id="7" name="Picture 6" descr="A computer logo with text and numbers&#10;&#10;Description automatically generated with medium confidence">
            <a:extLst>
              <a:ext uri="{FF2B5EF4-FFF2-40B4-BE49-F238E27FC236}">
                <a16:creationId xmlns:a16="http://schemas.microsoft.com/office/drawing/2014/main" id="{2DB609AD-12DD-38AA-0D4D-E386398584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23" y="4024392"/>
            <a:ext cx="7980250" cy="21641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BF5580A-FB24-71F5-CC76-BD584C27E059}"/>
              </a:ext>
            </a:extLst>
          </p:cNvPr>
          <p:cNvSpPr txBox="1"/>
          <p:nvPr/>
        </p:nvSpPr>
        <p:spPr>
          <a:xfrm>
            <a:off x="688523" y="6344376"/>
            <a:ext cx="84207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https://www.practicalnetworking.net/series/arp/traditional-arp/</a:t>
            </a:r>
          </a:p>
        </p:txBody>
      </p:sp>
    </p:spTree>
    <p:extLst>
      <p:ext uri="{BB962C8B-B14F-4D97-AF65-F5344CB8AC3E}">
        <p14:creationId xmlns:p14="http://schemas.microsoft.com/office/powerpoint/2010/main" val="415708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16FE7-C846-6622-42D0-2D98019BC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C1E035-84C4-3690-7A6B-6A0AD83AD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596404" cy="590931"/>
          </a:xfrm>
        </p:spPr>
        <p:txBody>
          <a:bodyPr/>
          <a:lstStyle/>
          <a:p>
            <a:r>
              <a:rPr lang="id-ID" altLang="ko-KR" sz="3600">
                <a:latin typeface="Arial" panose="020B0604020202020204" pitchFamily="34" charset="0"/>
                <a:cs typeface="Arial" panose="020B0604020202020204" pitchFamily="34" charset="0"/>
              </a:rPr>
              <a:t>Address Resolution Protocol 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16EA3991-B235-F0CF-0CB2-CF413EDA8979}"/>
              </a:ext>
            </a:extLst>
          </p:cNvPr>
          <p:cNvSpPr txBox="1">
            <a:spLocks/>
          </p:cNvSpPr>
          <p:nvPr/>
        </p:nvSpPr>
        <p:spPr>
          <a:xfrm>
            <a:off x="7023612" y="1243266"/>
            <a:ext cx="5079488" cy="295500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7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800" b="0" dirty="0"/>
              <a:t>Yang terjadi ketika sebuah komputer 192.168.0.1 /24 mengirimkan data ke 192.168.0.2 /24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Paket yang keluar berisi alamat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ip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asal dan tujuan pada layer 3, namun belum memiliki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tujuan pada layer 2</a:t>
            </a:r>
            <a:endParaRPr lang="id-ID" sz="26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0" indent="0" latinLnBrk="0">
              <a:spcBef>
                <a:spcPts val="1200"/>
              </a:spcBef>
              <a:buNone/>
            </a:pPr>
            <a:endParaRPr lang="id-ID" sz="2800" b="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33C408-34B4-4663-08DF-F625C8E50B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505" y="3673166"/>
            <a:ext cx="6232769" cy="2955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C814FE-C283-6920-555B-FD0412B3D1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89" y="919889"/>
            <a:ext cx="6726203" cy="275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27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F421D5-9924-EE1F-C139-8EE6AECC1B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3F8F51-E9CA-F157-9116-BB06E20F6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596404" cy="590931"/>
          </a:xfrm>
        </p:spPr>
        <p:txBody>
          <a:bodyPr/>
          <a:lstStyle/>
          <a:p>
            <a:r>
              <a:rPr lang="id-ID" altLang="ko-KR" sz="3600">
                <a:latin typeface="Arial" panose="020B0604020202020204" pitchFamily="34" charset="0"/>
                <a:cs typeface="Arial" panose="020B0604020202020204" pitchFamily="34" charset="0"/>
              </a:rPr>
              <a:t>Address Resolution Protocol 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081B79EE-8322-7902-2929-831D217E8C0C}"/>
              </a:ext>
            </a:extLst>
          </p:cNvPr>
          <p:cNvSpPr txBox="1">
            <a:spLocks/>
          </p:cNvSpPr>
          <p:nvPr/>
        </p:nvSpPr>
        <p:spPr>
          <a:xfrm>
            <a:off x="6541985" y="1243266"/>
            <a:ext cx="5561115" cy="29550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/>
              <a:t>Selanjutnya komputer akan meminta bantuan </a:t>
            </a:r>
            <a:r>
              <a:rPr lang="id-ID" sz="2000" b="0" dirty="0" err="1"/>
              <a:t>protocol</a:t>
            </a:r>
            <a:r>
              <a:rPr lang="id-ID" sz="2000" b="0" dirty="0"/>
              <a:t> ARP untuk mencari tahu </a:t>
            </a:r>
            <a:r>
              <a:rPr lang="id-ID" sz="2000" b="0" dirty="0" err="1"/>
              <a:t>mac</a:t>
            </a:r>
            <a:r>
              <a:rPr lang="id-ID" sz="2000" b="0" dirty="0"/>
              <a:t> </a:t>
            </a:r>
            <a:r>
              <a:rPr lang="id-ID" sz="2000" b="0" dirty="0" err="1"/>
              <a:t>address</a:t>
            </a:r>
            <a:r>
              <a:rPr lang="id-ID" sz="2000" b="0" dirty="0"/>
              <a:t> dari </a:t>
            </a:r>
            <a:r>
              <a:rPr lang="id-ID" sz="2000" b="0" dirty="0" err="1"/>
              <a:t>ip</a:t>
            </a:r>
            <a:r>
              <a:rPr lang="id-ID" sz="2000" b="0" dirty="0"/>
              <a:t> </a:t>
            </a:r>
            <a:r>
              <a:rPr lang="id-ID" sz="2000" b="0" dirty="0" err="1"/>
              <a:t>address</a:t>
            </a:r>
            <a:r>
              <a:rPr lang="id-ID" sz="2000" b="0" dirty="0"/>
              <a:t> tujuan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000" b="0" dirty="0"/>
              <a:t>Pertama kali dicari dalam </a:t>
            </a:r>
            <a:r>
              <a:rPr lang="id-ID" sz="2000" b="0" dirty="0" err="1"/>
              <a:t>arp</a:t>
            </a:r>
            <a:r>
              <a:rPr lang="id-ID" sz="2000" b="0" dirty="0"/>
              <a:t> </a:t>
            </a:r>
            <a:r>
              <a:rPr lang="id-ID" sz="2000" b="0" dirty="0" err="1"/>
              <a:t>chace</a:t>
            </a:r>
            <a:r>
              <a:rPr lang="id-ID" sz="2000" b="0" dirty="0"/>
              <a:t>, jika ada langsung diberikan kepada </a:t>
            </a:r>
            <a:r>
              <a:rPr lang="id-ID" sz="2000" b="0" dirty="0" err="1"/>
              <a:t>frame</a:t>
            </a:r>
            <a:r>
              <a:rPr lang="id-ID" sz="2000" b="0" dirty="0"/>
              <a:t>, namun jika tidak ada maka </a:t>
            </a:r>
            <a:r>
              <a:rPr lang="id-ID" sz="2000" b="0" dirty="0" err="1"/>
              <a:t>arp</a:t>
            </a:r>
            <a:r>
              <a:rPr lang="id-ID" sz="2000" b="0" dirty="0"/>
              <a:t> akan mencari tahu dengan </a:t>
            </a:r>
            <a:r>
              <a:rPr lang="id-ID" sz="2000" b="0" dirty="0" err="1"/>
              <a:t>membroadcast</a:t>
            </a:r>
            <a:r>
              <a:rPr lang="id-ID" sz="2000" b="0" dirty="0"/>
              <a:t> ARP </a:t>
            </a:r>
            <a:r>
              <a:rPr lang="id-ID" sz="2000" b="0" dirty="0" err="1"/>
              <a:t>Request</a:t>
            </a:r>
            <a:r>
              <a:rPr lang="id-ID" sz="2000" b="0" dirty="0"/>
              <a:t> dengan tujuan </a:t>
            </a:r>
            <a:r>
              <a:rPr lang="id-ID" sz="2000" b="0" dirty="0" err="1"/>
              <a:t>mac</a:t>
            </a:r>
            <a:r>
              <a:rPr lang="id-ID" sz="2000" b="0" dirty="0"/>
              <a:t> </a:t>
            </a:r>
            <a:r>
              <a:rPr lang="id-ID" sz="2000" b="0" dirty="0" err="1"/>
              <a:t>Address</a:t>
            </a:r>
            <a:r>
              <a:rPr lang="id-ID" sz="2000" b="0" dirty="0"/>
              <a:t> FFFF.FFF.FFF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E3C62F-2E53-1D32-F9F8-833E950563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216" y="3574042"/>
            <a:ext cx="6232769" cy="2955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636F26-C910-FA39-1111-CC71C97964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504" y="1153238"/>
            <a:ext cx="5876192" cy="251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86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B42E5C-33E9-A28D-1E6B-8C61263700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EB97A3-E05C-492B-8A86-D6DBB0C527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596404" cy="590931"/>
          </a:xfrm>
        </p:spPr>
        <p:txBody>
          <a:bodyPr/>
          <a:lstStyle/>
          <a:p>
            <a:r>
              <a:rPr lang="id-ID" altLang="ko-KR" sz="3600">
                <a:latin typeface="Arial" panose="020B0604020202020204" pitchFamily="34" charset="0"/>
                <a:cs typeface="Arial" panose="020B0604020202020204" pitchFamily="34" charset="0"/>
              </a:rPr>
              <a:t>Address Resolution Protocol 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5A325504-61A5-19CC-8F68-0B13FB1C36D5}"/>
              </a:ext>
            </a:extLst>
          </p:cNvPr>
          <p:cNvSpPr txBox="1">
            <a:spLocks/>
          </p:cNvSpPr>
          <p:nvPr/>
        </p:nvSpPr>
        <p:spPr>
          <a:xfrm>
            <a:off x="6503885" y="1045676"/>
            <a:ext cx="5561115" cy="29550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400" b="0" dirty="0"/>
              <a:t>Semua komputer akan menerima </a:t>
            </a:r>
            <a:r>
              <a:rPr lang="id-ID" sz="2400" b="0" dirty="0" err="1"/>
              <a:t>arp</a:t>
            </a:r>
            <a:r>
              <a:rPr lang="id-ID" sz="2400" b="0" dirty="0"/>
              <a:t> </a:t>
            </a:r>
            <a:r>
              <a:rPr lang="id-ID" sz="2400" b="0" dirty="0" err="1"/>
              <a:t>request</a:t>
            </a:r>
            <a:r>
              <a:rPr lang="id-ID" sz="2400" b="0" dirty="0"/>
              <a:t> tersebut, tapi hanya komputer yang memiliki </a:t>
            </a:r>
            <a:r>
              <a:rPr lang="id-ID" sz="2400" b="0" dirty="0" err="1"/>
              <a:t>ip</a:t>
            </a:r>
            <a:r>
              <a:rPr lang="id-ID" sz="2400" b="0" dirty="0"/>
              <a:t> </a:t>
            </a:r>
            <a:r>
              <a:rPr lang="id-ID" sz="2400" b="0" dirty="0" err="1"/>
              <a:t>address</a:t>
            </a:r>
            <a:r>
              <a:rPr lang="id-ID" sz="2400" b="0" dirty="0"/>
              <a:t> yang sama dengan </a:t>
            </a:r>
            <a:r>
              <a:rPr lang="id-ID" sz="2400" b="0" dirty="0" err="1"/>
              <a:t>dst</a:t>
            </a:r>
            <a:r>
              <a:rPr lang="id-ID" sz="2400" b="0" dirty="0"/>
              <a:t> </a:t>
            </a:r>
            <a:r>
              <a:rPr lang="id-ID" sz="2400" b="0" dirty="0" err="1"/>
              <a:t>address</a:t>
            </a:r>
            <a:r>
              <a:rPr lang="id-ID" sz="2400" b="0" dirty="0"/>
              <a:t> saja yang memproses ARP </a:t>
            </a:r>
            <a:r>
              <a:rPr lang="id-ID" sz="2400" b="0" dirty="0" err="1"/>
              <a:t>Request</a:t>
            </a:r>
            <a:r>
              <a:rPr lang="id-ID" sz="2400" b="0" dirty="0"/>
              <a:t> tersebut dengan mengirimkan balasan berupa ARP </a:t>
            </a:r>
            <a:r>
              <a:rPr lang="id-ID" sz="2400" b="0" dirty="0" err="1"/>
              <a:t>Reply</a:t>
            </a:r>
            <a:endParaRPr lang="id-ID" sz="2400" b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976892-2596-3678-0277-4FCBA86FC8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504" y="1153238"/>
            <a:ext cx="5876192" cy="25108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5CD295-A4EA-3487-D896-2C933FDCA6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89" y="3705670"/>
            <a:ext cx="6122907" cy="282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83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1F044C-E0F3-F2F8-1DEB-75A97E1203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29DC2C-B46D-A99A-9616-E51B4FEB0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596404" cy="590931"/>
          </a:xfrm>
        </p:spPr>
        <p:txBody>
          <a:bodyPr/>
          <a:lstStyle/>
          <a:p>
            <a:r>
              <a:rPr lang="id-ID" altLang="ko-KR" sz="3600">
                <a:latin typeface="Arial" panose="020B0604020202020204" pitchFamily="34" charset="0"/>
                <a:cs typeface="Arial" panose="020B0604020202020204" pitchFamily="34" charset="0"/>
              </a:rPr>
              <a:t>Address Resolution Protocol 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51B837FE-D5D0-8D76-B248-74BE5CE3A54C}"/>
              </a:ext>
            </a:extLst>
          </p:cNvPr>
          <p:cNvSpPr txBox="1">
            <a:spLocks/>
          </p:cNvSpPr>
          <p:nvPr/>
        </p:nvSpPr>
        <p:spPr>
          <a:xfrm>
            <a:off x="6503885" y="1045676"/>
            <a:ext cx="5561115" cy="29550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400" b="0" dirty="0"/>
              <a:t>Ketika balasan ARP </a:t>
            </a:r>
            <a:r>
              <a:rPr lang="id-ID" sz="2400" b="0" dirty="0" err="1"/>
              <a:t>Reply</a:t>
            </a:r>
            <a:r>
              <a:rPr lang="id-ID" sz="2400" b="0" dirty="0"/>
              <a:t> sudah diterima komputer yang meminta, maka komputer tersebut jadi mengetahui </a:t>
            </a:r>
            <a:r>
              <a:rPr lang="id-ID" sz="2400" b="0" dirty="0" err="1"/>
              <a:t>mac</a:t>
            </a:r>
            <a:r>
              <a:rPr lang="id-ID" sz="2400" b="0" dirty="0"/>
              <a:t> </a:t>
            </a:r>
            <a:r>
              <a:rPr lang="id-ID" sz="2400" b="0" dirty="0" err="1"/>
              <a:t>address</a:t>
            </a:r>
            <a:r>
              <a:rPr lang="id-ID" sz="2400" b="0" dirty="0"/>
              <a:t> dari </a:t>
            </a:r>
            <a:r>
              <a:rPr lang="id-ID" sz="2400" b="0" dirty="0" err="1"/>
              <a:t>dst</a:t>
            </a:r>
            <a:r>
              <a:rPr lang="id-ID" sz="2400" b="0" dirty="0"/>
              <a:t> </a:t>
            </a:r>
            <a:r>
              <a:rPr lang="id-ID" sz="2400" b="0" dirty="0" err="1"/>
              <a:t>ip</a:t>
            </a:r>
            <a:r>
              <a:rPr lang="id-ID" sz="2400" b="0" dirty="0"/>
              <a:t> </a:t>
            </a:r>
            <a:r>
              <a:rPr lang="id-ID" sz="2400" b="0" dirty="0" err="1"/>
              <a:t>address</a:t>
            </a:r>
            <a:r>
              <a:rPr lang="id-ID" sz="2400" b="0" dirty="0"/>
              <a:t>, dan mencantumkannya ke pesan yang akan dikirim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39FE31-358E-C27C-8E1D-74F8F33079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296" y="3664071"/>
            <a:ext cx="6121400" cy="28645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09C8EC6-965E-10C4-77FF-7F1E7E4188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88" y="1234837"/>
            <a:ext cx="6094969" cy="2429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41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4DF301-D2F2-140B-FC2A-B642DD800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336279-8117-7E6B-E9C1-0FE4196B6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596404" cy="590931"/>
          </a:xfrm>
        </p:spPr>
        <p:txBody>
          <a:bodyPr/>
          <a:lstStyle/>
          <a:p>
            <a:r>
              <a:rPr lang="id-ID" altLang="ko-KR" sz="3600">
                <a:latin typeface="Arial" panose="020B0604020202020204" pitchFamily="34" charset="0"/>
                <a:cs typeface="Arial" panose="020B0604020202020204" pitchFamily="34" charset="0"/>
              </a:rPr>
              <a:t>Address Resolution Protocol 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B54466C-9EAD-D5CB-B06B-CE4E54759C6B}"/>
              </a:ext>
            </a:extLst>
          </p:cNvPr>
          <p:cNvSpPr txBox="1">
            <a:spLocks/>
          </p:cNvSpPr>
          <p:nvPr/>
        </p:nvSpPr>
        <p:spPr>
          <a:xfrm>
            <a:off x="6503885" y="1045676"/>
            <a:ext cx="5561115" cy="29550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400" b="0" dirty="0"/>
              <a:t>Selain mencantumkannya </a:t>
            </a:r>
            <a:r>
              <a:rPr lang="id-ID" sz="2400" b="0" dirty="0" err="1"/>
              <a:t>mac</a:t>
            </a:r>
            <a:r>
              <a:rPr lang="id-ID" sz="2400" b="0" dirty="0"/>
              <a:t> </a:t>
            </a:r>
            <a:r>
              <a:rPr lang="id-ID" sz="2400" b="0" dirty="0" err="1"/>
              <a:t>address</a:t>
            </a:r>
            <a:r>
              <a:rPr lang="id-ID" sz="2400" b="0" dirty="0"/>
              <a:t> ke pesan yang dikirim, </a:t>
            </a:r>
            <a:r>
              <a:rPr lang="id-ID" sz="2400" b="0" dirty="0" err="1"/>
              <a:t>arp</a:t>
            </a:r>
            <a:r>
              <a:rPr lang="id-ID" sz="2400" b="0" dirty="0"/>
              <a:t> juga akan mencatat pengetahuan terkait pasangan </a:t>
            </a:r>
            <a:r>
              <a:rPr lang="id-ID" sz="2400" b="0" dirty="0" err="1"/>
              <a:t>ip</a:t>
            </a:r>
            <a:r>
              <a:rPr lang="id-ID" sz="2400" b="0" dirty="0"/>
              <a:t> </a:t>
            </a:r>
            <a:r>
              <a:rPr lang="id-ID" sz="2400" b="0" dirty="0" err="1"/>
              <a:t>address</a:t>
            </a:r>
            <a:r>
              <a:rPr lang="id-ID" sz="2400" b="0" dirty="0"/>
              <a:t> dan </a:t>
            </a:r>
            <a:r>
              <a:rPr lang="id-ID" sz="2400" b="0" dirty="0" err="1"/>
              <a:t>mac</a:t>
            </a:r>
            <a:r>
              <a:rPr lang="id-ID" sz="2400" b="0" dirty="0"/>
              <a:t> </a:t>
            </a:r>
            <a:r>
              <a:rPr lang="id-ID" sz="2400" b="0" dirty="0" err="1"/>
              <a:t>address</a:t>
            </a:r>
            <a:r>
              <a:rPr lang="id-ID" sz="2400" b="0" dirty="0"/>
              <a:t> ke dalam </a:t>
            </a:r>
            <a:r>
              <a:rPr lang="id-ID" sz="2400" b="0" dirty="0" err="1"/>
              <a:t>arp</a:t>
            </a:r>
            <a:r>
              <a:rPr lang="id-ID" sz="2400" b="0" dirty="0"/>
              <a:t> </a:t>
            </a:r>
            <a:r>
              <a:rPr lang="id-ID" sz="2400" b="0" dirty="0" err="1"/>
              <a:t>chace</a:t>
            </a:r>
            <a:endParaRPr lang="id-ID" sz="2400" b="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39633C-BEFE-40F1-9BC9-2C528B3A3C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296" y="3664071"/>
            <a:ext cx="6121400" cy="28645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AAA451-48B9-3BB7-B71D-58F2E49DB7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89" y="1634295"/>
            <a:ext cx="6007611" cy="79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79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3CA398-232C-8970-CF3B-EF3438209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8AECF9-EB73-70AA-F050-366DD88DD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596404" cy="590931"/>
          </a:xfrm>
        </p:spPr>
        <p:txBody>
          <a:bodyPr/>
          <a:lstStyle/>
          <a:p>
            <a:r>
              <a:rPr lang="id-ID" altLang="ko-KR" sz="3600">
                <a:latin typeface="Arial" panose="020B0604020202020204" pitchFamily="34" charset="0"/>
                <a:cs typeface="Arial" panose="020B0604020202020204" pitchFamily="34" charset="0"/>
              </a:rPr>
              <a:t>Address Resolution Protocol 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45489155-0A67-AE15-8D47-0D673185C5F3}"/>
              </a:ext>
            </a:extLst>
          </p:cNvPr>
          <p:cNvSpPr txBox="1">
            <a:spLocks/>
          </p:cNvSpPr>
          <p:nvPr/>
        </p:nvSpPr>
        <p:spPr>
          <a:xfrm>
            <a:off x="6503885" y="1045676"/>
            <a:ext cx="5561115" cy="29550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400" b="0" dirty="0"/>
              <a:t>Selanjutnya pesan dapat langsung dikirim ke komputer tujuan</a:t>
            </a:r>
          </a:p>
          <a:p>
            <a:pPr marL="0" indent="0" latinLnBrk="0">
              <a:spcBef>
                <a:spcPts val="1200"/>
              </a:spcBef>
              <a:buNone/>
            </a:pPr>
            <a:r>
              <a:rPr lang="id-ID" sz="2400" b="0" dirty="0"/>
              <a:t>Pada komputer tujuan pengetahuan terkait </a:t>
            </a:r>
            <a:r>
              <a:rPr lang="id-ID" sz="2400" b="0" dirty="0" err="1"/>
              <a:t>ip</a:t>
            </a:r>
            <a:r>
              <a:rPr lang="id-ID" sz="2400" b="0" dirty="0"/>
              <a:t> </a:t>
            </a:r>
            <a:r>
              <a:rPr lang="id-ID" sz="2400" b="0" dirty="0" err="1"/>
              <a:t>address</a:t>
            </a:r>
            <a:r>
              <a:rPr lang="id-ID" sz="2400" b="0" dirty="0"/>
              <a:t> maupun </a:t>
            </a:r>
            <a:r>
              <a:rPr lang="id-ID" sz="2400" b="0" dirty="0" err="1"/>
              <a:t>mac</a:t>
            </a:r>
            <a:r>
              <a:rPr lang="id-ID" sz="2400" b="0" dirty="0"/>
              <a:t> </a:t>
            </a:r>
            <a:r>
              <a:rPr lang="id-ID" sz="2400" b="0" dirty="0" err="1"/>
              <a:t>address</a:t>
            </a:r>
            <a:r>
              <a:rPr lang="id-ID" sz="2400" b="0" dirty="0"/>
              <a:t> sudah langsung bisa diisi karena sebelumnya telah terjadi pertukaran data ARP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3D9818-8AEC-BFEB-0A3C-3C80B7ACAB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823" y="3572204"/>
            <a:ext cx="6269389" cy="29549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616272-2C2C-9E83-4991-1D476F37C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973" y="1229347"/>
            <a:ext cx="5304762" cy="23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464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61FF2F-6268-FB2E-30B8-5AFC6E5F9F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D8D49E-9944-DB33-AC0C-BC7808756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5596404" cy="590931"/>
          </a:xfrm>
        </p:spPr>
        <p:txBody>
          <a:bodyPr/>
          <a:lstStyle/>
          <a:p>
            <a:r>
              <a:rPr lang="id-ID" altLang="ko-KR" sz="3600">
                <a:latin typeface="Arial" panose="020B0604020202020204" pitchFamily="34" charset="0"/>
                <a:cs typeface="Arial" panose="020B0604020202020204" pitchFamily="34" charset="0"/>
              </a:rPr>
              <a:t>Address Resolution Protocol 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895BD20C-E37F-7C21-37CC-2ABABE235933}"/>
              </a:ext>
            </a:extLst>
          </p:cNvPr>
          <p:cNvSpPr txBox="1">
            <a:spLocks/>
          </p:cNvSpPr>
          <p:nvPr/>
        </p:nvSpPr>
        <p:spPr>
          <a:xfrm>
            <a:off x="6491776" y="2536915"/>
            <a:ext cx="5561115" cy="29550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spcBef>
                <a:spcPts val="1200"/>
              </a:spcBef>
              <a:buNone/>
            </a:pPr>
            <a:r>
              <a:rPr lang="id-ID" sz="2400" b="0" dirty="0"/>
              <a:t>Pengetahuan terkait itu juga disimpan dalam </a:t>
            </a:r>
            <a:r>
              <a:rPr lang="id-ID" sz="2400" b="0" dirty="0" err="1"/>
              <a:t>arp</a:t>
            </a:r>
            <a:r>
              <a:rPr lang="id-ID" sz="2400" b="0" dirty="0"/>
              <a:t> </a:t>
            </a:r>
            <a:r>
              <a:rPr lang="id-ID" sz="2400" b="0" dirty="0" err="1"/>
              <a:t>chace</a:t>
            </a:r>
            <a:r>
              <a:rPr lang="id-ID" sz="2400" b="0" dirty="0"/>
              <a:t> pada komputer yang menerima data yang dikirimkan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508EEC-4DA3-F350-265C-3BCF0EEC64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366084"/>
            <a:ext cx="6083811" cy="7935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315CE3-F8E8-A747-A897-8E86103F7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468" y="2605818"/>
            <a:ext cx="6251308" cy="2886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591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40F1D-B9B1-B688-B88F-F4F381528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C1927C-BBF7-2B18-8497-B6B7B307C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8958"/>
            <a:ext cx="1986441" cy="590931"/>
          </a:xfrm>
        </p:spPr>
        <p:txBody>
          <a:bodyPr/>
          <a:lstStyle/>
          <a:p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en-US" altLang="ko-KR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FE9FA52B-C272-F96C-FE75-2B46E96F73B8}"/>
              </a:ext>
            </a:extLst>
          </p:cNvPr>
          <p:cNvSpPr txBox="1">
            <a:spLocks/>
          </p:cNvSpPr>
          <p:nvPr/>
        </p:nvSpPr>
        <p:spPr>
          <a:xfrm>
            <a:off x="240789" y="1187432"/>
            <a:ext cx="11808303" cy="333676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Computer </a:t>
            </a:r>
            <a:r>
              <a:rPr lang="id-ID" sz="2000" b="0" dirty="0" err="1">
                <a:solidFill>
                  <a:srgbClr val="202122"/>
                </a:solidFill>
              </a:rPr>
              <a:t>Networks</a:t>
            </a:r>
            <a:r>
              <a:rPr lang="id-ID" sz="2000" b="0" dirty="0">
                <a:solidFill>
                  <a:srgbClr val="202122"/>
                </a:solidFill>
              </a:rPr>
              <a:t> A System </a:t>
            </a:r>
            <a:r>
              <a:rPr lang="id-ID" sz="2000" b="0" dirty="0" err="1">
                <a:solidFill>
                  <a:srgbClr val="202122"/>
                </a:solidFill>
              </a:rPr>
              <a:t>Approach</a:t>
            </a:r>
            <a:r>
              <a:rPr lang="id-ID" sz="2000" b="0" dirty="0">
                <a:solidFill>
                  <a:srgbClr val="202122"/>
                </a:solidFill>
              </a:rPr>
              <a:t>, Larry L. </a:t>
            </a:r>
            <a:r>
              <a:rPr lang="id-ID" sz="2000" b="0" dirty="0" err="1">
                <a:solidFill>
                  <a:srgbClr val="202122"/>
                </a:solidFill>
              </a:rPr>
              <a:t>Petterson</a:t>
            </a:r>
            <a:r>
              <a:rPr lang="id-ID" sz="2000" b="0" dirty="0">
                <a:solidFill>
                  <a:srgbClr val="202122"/>
                </a:solidFill>
              </a:rPr>
              <a:t>, Morgan </a:t>
            </a:r>
            <a:r>
              <a:rPr lang="id-ID" sz="2000" b="0" dirty="0" err="1">
                <a:solidFill>
                  <a:srgbClr val="202122"/>
                </a:solidFill>
              </a:rPr>
              <a:t>Kaufmann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Elsevier</a:t>
            </a:r>
            <a:r>
              <a:rPr lang="id-ID" sz="2000" b="0" dirty="0">
                <a:solidFill>
                  <a:srgbClr val="202122"/>
                </a:solidFill>
              </a:rPr>
              <a:t>, 2021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Wikipedia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</a:t>
            </a:r>
            <a:r>
              <a:rPr lang="id-ID" sz="2000" b="0" dirty="0" err="1">
                <a:solidFill>
                  <a:srgbClr val="202122"/>
                </a:solidFill>
              </a:rPr>
              <a:t>EtherType</a:t>
            </a:r>
            <a:r>
              <a:rPr lang="id-ID" sz="2000" b="0" dirty="0">
                <a:solidFill>
                  <a:srgbClr val="202122"/>
                </a:solidFill>
              </a:rPr>
              <a:t>. https://en.wikipedia.org/wiki/EtherType#cite_note-ethtypes-7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Anmol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Kapoor</a:t>
            </a:r>
            <a:r>
              <a:rPr lang="id-ID" sz="2000" b="0" dirty="0">
                <a:solidFill>
                  <a:srgbClr val="202122"/>
                </a:solidFill>
              </a:rPr>
              <a:t>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</a:t>
            </a:r>
            <a:r>
              <a:rPr lang="id-ID" sz="2000" b="0" dirty="0" err="1">
                <a:solidFill>
                  <a:srgbClr val="202122"/>
                </a:solidFill>
              </a:rPr>
              <a:t>What</a:t>
            </a:r>
            <a:r>
              <a:rPr lang="id-ID" sz="2000" b="0" dirty="0">
                <a:solidFill>
                  <a:srgbClr val="202122"/>
                </a:solidFill>
              </a:rPr>
              <a:t> Is </a:t>
            </a:r>
            <a:r>
              <a:rPr lang="id-ID" sz="2000" b="0" dirty="0" err="1">
                <a:solidFill>
                  <a:srgbClr val="202122"/>
                </a:solidFill>
              </a:rPr>
              <a:t>Cyclic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Redundancy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Check</a:t>
            </a:r>
            <a:r>
              <a:rPr lang="id-ID" sz="2000" b="0" dirty="0">
                <a:solidFill>
                  <a:srgbClr val="202122"/>
                </a:solidFill>
              </a:rPr>
              <a:t> (CRC), </a:t>
            </a:r>
            <a:r>
              <a:rPr lang="id-ID" sz="2000" b="0" dirty="0" err="1">
                <a:solidFill>
                  <a:srgbClr val="202122"/>
                </a:solidFill>
              </a:rPr>
              <a:t>and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It’s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Role</a:t>
            </a:r>
            <a:r>
              <a:rPr lang="id-ID" sz="2000" b="0" dirty="0">
                <a:solidFill>
                  <a:srgbClr val="202122"/>
                </a:solidFill>
              </a:rPr>
              <a:t> in </a:t>
            </a:r>
            <a:r>
              <a:rPr lang="id-ID" sz="2000" b="0" dirty="0" err="1">
                <a:solidFill>
                  <a:srgbClr val="202122"/>
                </a:solidFill>
              </a:rPr>
              <a:t>Checking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Error</a:t>
            </a:r>
            <a:r>
              <a:rPr lang="id-ID" sz="2000" b="0" dirty="0">
                <a:solidFill>
                  <a:srgbClr val="202122"/>
                </a:solidFill>
              </a:rPr>
              <a:t>. https://www.simplilearn.com/tutorials/networking-tutorial/what-is-cyclic-redundancy-check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</a:rPr>
              <a:t>David Jacobs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Intro </a:t>
            </a:r>
            <a:r>
              <a:rPr lang="id-ID" sz="2000" b="0" dirty="0" err="1">
                <a:solidFill>
                  <a:srgbClr val="202122"/>
                </a:solidFill>
              </a:rPr>
              <a:t>to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encapsulation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and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decapsulation</a:t>
            </a:r>
            <a:r>
              <a:rPr lang="id-ID" sz="2000" b="0" dirty="0">
                <a:solidFill>
                  <a:srgbClr val="202122"/>
                </a:solidFill>
              </a:rPr>
              <a:t> in </a:t>
            </a:r>
            <a:r>
              <a:rPr lang="id-ID" sz="2000" b="0" dirty="0" err="1">
                <a:solidFill>
                  <a:srgbClr val="202122"/>
                </a:solidFill>
              </a:rPr>
              <a:t>networking</a:t>
            </a:r>
            <a:r>
              <a:rPr lang="id-ID" sz="2000" b="0" dirty="0">
                <a:solidFill>
                  <a:srgbClr val="202122"/>
                </a:solidFill>
              </a:rPr>
              <a:t>. https://www.techtarget.com/searchnetworking/tip/Intro-to-encapsulation-and-decapsulation-in-networking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Practical</a:t>
            </a:r>
            <a:r>
              <a:rPr lang="id-ID" sz="2000" b="0" dirty="0">
                <a:solidFill>
                  <a:srgbClr val="202122"/>
                </a:solidFill>
              </a:rPr>
              <a:t> </a:t>
            </a:r>
            <a:r>
              <a:rPr lang="id-ID" sz="2000" b="0" dirty="0" err="1">
                <a:solidFill>
                  <a:srgbClr val="202122"/>
                </a:solidFill>
              </a:rPr>
              <a:t>Networking</a:t>
            </a:r>
            <a:r>
              <a:rPr lang="id-ID" sz="2000" b="0" dirty="0">
                <a:solidFill>
                  <a:srgbClr val="202122"/>
                </a:solidFill>
              </a:rPr>
              <a:t> 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</a:t>
            </a:r>
            <a:r>
              <a:rPr lang="id-ID" sz="2000" b="0" dirty="0" err="1">
                <a:solidFill>
                  <a:srgbClr val="202122"/>
                </a:solidFill>
              </a:rPr>
              <a:t>Traditional</a:t>
            </a:r>
            <a:r>
              <a:rPr lang="id-ID" sz="2000" b="0" dirty="0">
                <a:solidFill>
                  <a:srgbClr val="202122"/>
                </a:solidFill>
              </a:rPr>
              <a:t> ARP. https://www.practicalnetworking.net/series/arp/traditional-arp/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</a:rPr>
              <a:t>Bharadwaj</a:t>
            </a:r>
            <a:r>
              <a:rPr lang="id-ID" sz="2000" b="0" dirty="0">
                <a:solidFill>
                  <a:srgbClr val="202122"/>
                </a:solidFill>
              </a:rPr>
              <a:t> (</a:t>
            </a:r>
            <a:r>
              <a:rPr lang="id-ID" sz="2000" b="0" dirty="0" err="1">
                <a:solidFill>
                  <a:srgbClr val="202122"/>
                </a:solidFill>
              </a:rPr>
              <a:t>Accessed</a:t>
            </a:r>
            <a:r>
              <a:rPr lang="id-ID" sz="2000" b="0" dirty="0">
                <a:solidFill>
                  <a:srgbClr val="202122"/>
                </a:solidFill>
              </a:rPr>
              <a:t>: 2024, </a:t>
            </a:r>
            <a:r>
              <a:rPr lang="id-ID" sz="2000" b="0" dirty="0" err="1">
                <a:solidFill>
                  <a:srgbClr val="202122"/>
                </a:solidFill>
              </a:rPr>
              <a:t>October</a:t>
            </a:r>
            <a:r>
              <a:rPr lang="id-ID" sz="2000" b="0" dirty="0">
                <a:solidFill>
                  <a:srgbClr val="202122"/>
                </a:solidFill>
              </a:rPr>
              <a:t> 20). </a:t>
            </a:r>
            <a:r>
              <a:rPr lang="id-ID" sz="2000" b="0" dirty="0" err="1">
                <a:solidFill>
                  <a:srgbClr val="202122"/>
                </a:solidFill>
              </a:rPr>
              <a:t>Ethernet</a:t>
            </a:r>
            <a:r>
              <a:rPr lang="id-ID" sz="2000" b="0" dirty="0">
                <a:solidFill>
                  <a:srgbClr val="202122"/>
                </a:solidFill>
              </a:rPr>
              <a:t> Bus </a:t>
            </a:r>
            <a:r>
              <a:rPr lang="id-ID" sz="2000" b="0" dirty="0" err="1">
                <a:solidFill>
                  <a:srgbClr val="202122"/>
                </a:solidFill>
              </a:rPr>
              <a:t>Animation</a:t>
            </a:r>
            <a:r>
              <a:rPr lang="id-ID" sz="2000" b="0" dirty="0">
                <a:solidFill>
                  <a:srgbClr val="202122"/>
                </a:solidFill>
              </a:rPr>
              <a:t>. https://engineeringtutorial.com/ethernet-bus-animation/</a:t>
            </a:r>
          </a:p>
        </p:txBody>
      </p:sp>
    </p:spTree>
    <p:extLst>
      <p:ext uri="{BB962C8B-B14F-4D97-AF65-F5344CB8AC3E}">
        <p14:creationId xmlns:p14="http://schemas.microsoft.com/office/powerpoint/2010/main" val="357315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7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2922649"/>
            <a:ext cx="8436080" cy="1569660"/>
          </a:xfrm>
        </p:spPr>
        <p:txBody>
          <a:bodyPr/>
          <a:lstStyle/>
          <a:p>
            <a:r>
              <a:rPr lang="en-US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valuasi</a:t>
            </a: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 Tengah Semester</a:t>
            </a:r>
            <a:b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(ETS)</a:t>
            </a:r>
            <a:endParaRPr lang="ko-KR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4479</TotalTime>
  <Words>1496</Words>
  <Application>Microsoft Office PowerPoint</Application>
  <PresentationFormat>Widescreen</PresentationFormat>
  <Paragraphs>116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ElsevierSans</vt:lpstr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Wingdings</vt:lpstr>
      <vt:lpstr>Office 테마</vt:lpstr>
      <vt:lpstr>MAC Sub Layer</vt:lpstr>
      <vt:lpstr>PowerPoint Presentation</vt:lpstr>
      <vt:lpstr>Pendahuluan</vt:lpstr>
      <vt:lpstr>Logical Link Control  (LLC)</vt:lpstr>
      <vt:lpstr>Logical Link Control (LLC) </vt:lpstr>
      <vt:lpstr>Multiplexing / Demultiplexing</vt:lpstr>
      <vt:lpstr>Flow Control - Ethernet</vt:lpstr>
      <vt:lpstr>Error Control - Ethernet</vt:lpstr>
      <vt:lpstr>Error Control - Ethernet</vt:lpstr>
      <vt:lpstr>Error Control - Ethernet</vt:lpstr>
      <vt:lpstr>Medium Access Control  (MAC)</vt:lpstr>
      <vt:lpstr>Medium Access Control (MAC)</vt:lpstr>
      <vt:lpstr>Mac Address</vt:lpstr>
      <vt:lpstr>Encapsulation / decapsulation</vt:lpstr>
      <vt:lpstr>CSMA/CD</vt:lpstr>
      <vt:lpstr>Collision Detection</vt:lpstr>
      <vt:lpstr>Collision Resolution</vt:lpstr>
      <vt:lpstr>CSMA/CD</vt:lpstr>
      <vt:lpstr>CSMA/CA</vt:lpstr>
      <vt:lpstr>Address Resolution Protocol  (ARP)</vt:lpstr>
      <vt:lpstr>Address Resolution Protocol </vt:lpstr>
      <vt:lpstr>Address Resolution Protocol </vt:lpstr>
      <vt:lpstr>Address Resolution Protocol </vt:lpstr>
      <vt:lpstr>Address Resolution Protocol </vt:lpstr>
      <vt:lpstr>Address Resolution Protocol </vt:lpstr>
      <vt:lpstr>Address Resolution Protocol </vt:lpstr>
      <vt:lpstr>Address Resolution Protocol </vt:lpstr>
      <vt:lpstr>Address Resolution Protocol </vt:lpstr>
      <vt:lpstr>Address Resolution Protocol </vt:lpstr>
      <vt:lpstr>Address Resolution Protocol </vt:lpstr>
      <vt:lpstr>Referensi</vt:lpstr>
      <vt:lpstr>Evaluasi Tengah Semester (ETS)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154</cp:revision>
  <dcterms:created xsi:type="dcterms:W3CDTF">2021-04-29T04:21:21Z</dcterms:created>
  <dcterms:modified xsi:type="dcterms:W3CDTF">2024-10-28T15:59:30Z</dcterms:modified>
</cp:coreProperties>
</file>