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3"/>
  </p:handoutMasterIdLst>
  <p:sldIdLst>
    <p:sldId id="256" r:id="rId2"/>
    <p:sldId id="257" r:id="rId3"/>
    <p:sldId id="258" r:id="rId4"/>
    <p:sldId id="337" r:id="rId5"/>
    <p:sldId id="360" r:id="rId6"/>
    <p:sldId id="367" r:id="rId7"/>
    <p:sldId id="368" r:id="rId8"/>
    <p:sldId id="369" r:id="rId9"/>
    <p:sldId id="294" r:id="rId10"/>
    <p:sldId id="282" r:id="rId11"/>
    <p:sldId id="361" r:id="rId12"/>
    <p:sldId id="362" r:id="rId13"/>
    <p:sldId id="363" r:id="rId14"/>
    <p:sldId id="364" r:id="rId15"/>
    <p:sldId id="295" r:id="rId16"/>
    <p:sldId id="351" r:id="rId17"/>
    <p:sldId id="365" r:id="rId18"/>
    <p:sldId id="366" r:id="rId19"/>
    <p:sldId id="378" r:id="rId20"/>
    <p:sldId id="379" r:id="rId21"/>
    <p:sldId id="296" r:id="rId22"/>
    <p:sldId id="370" r:id="rId23"/>
    <p:sldId id="371" r:id="rId24"/>
    <p:sldId id="372" r:id="rId25"/>
    <p:sldId id="373" r:id="rId26"/>
    <p:sldId id="374" r:id="rId27"/>
    <p:sldId id="375" r:id="rId28"/>
    <p:sldId id="376" r:id="rId29"/>
    <p:sldId id="377" r:id="rId30"/>
    <p:sldId id="380" r:id="rId31"/>
    <p:sldId id="268" r:id="rId3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508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2024-09-19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2024-09-19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ommunication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541143" y="4447283"/>
            <a:ext cx="827615" cy="662579"/>
            <a:chOff x="541143" y="4447283"/>
            <a:chExt cx="827615" cy="66257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541143" y="4447283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616491" y="4463512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2683748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Komunikasi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Jaringan Telekomunikasi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13033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Jaringan Komputer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AF199AE-B995-CFA5-8022-5070310F24F0}"/>
              </a:ext>
            </a:extLst>
          </p:cNvPr>
          <p:cNvSpPr txBox="1"/>
          <p:nvPr/>
        </p:nvSpPr>
        <p:spPr>
          <a:xfrm>
            <a:off x="1258165" y="4392068"/>
            <a:ext cx="659406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Jenis Jaringan Komputer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4810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250641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 latinLnBrk="0"/>
            <a:r>
              <a:rPr lang="id-ID" b="0" dirty="0">
                <a:highlight>
                  <a:srgbClr val="FFFFFF"/>
                </a:highlight>
              </a:rPr>
              <a:t>Komunikasi merupakan proses pertukaran dan pemahaman informasi antara dua pihak atau lebih. </a:t>
            </a:r>
          </a:p>
          <a:p>
            <a:pPr algn="just" fontAlgn="base" latinLnBrk="0"/>
            <a:r>
              <a:rPr lang="id-ID" b="0" dirty="0">
                <a:highlight>
                  <a:srgbClr val="FFFFFF"/>
                </a:highlight>
              </a:rPr>
              <a:t>Proses ini melibatkan pengirim pesan, penerima pesan, dan saluran komunikasi. </a:t>
            </a:r>
          </a:p>
        </p:txBody>
      </p:sp>
      <p:pic>
        <p:nvPicPr>
          <p:cNvPr id="4" name="Picture 3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04306CB6-0E60-FDF2-E3ED-E82F1B145E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95" y="4029555"/>
            <a:ext cx="3544795" cy="1993947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76D578B-1EF6-3A93-CDAA-24D65B209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994" y="4029555"/>
            <a:ext cx="3227882" cy="201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6496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Telekomunikasi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1"/>
            <a:ext cx="11838055" cy="239806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 latinLnBrk="0">
              <a:lnSpc>
                <a:spcPct val="100000"/>
              </a:lnSpc>
            </a:pPr>
            <a:r>
              <a:rPr lang="id-ID" dirty="0">
                <a:highlight>
                  <a:srgbClr val="FFFFFF"/>
                </a:highlight>
              </a:rPr>
              <a:t>Telekomunikasi</a:t>
            </a:r>
            <a:r>
              <a:rPr lang="id-ID" b="0" dirty="0">
                <a:highlight>
                  <a:srgbClr val="FFFFFF"/>
                </a:highlight>
              </a:rPr>
              <a:t> merupakan metode pengiriman atau penyampaian informasi jarak jauh dari suatu tempat ke tempat lain. </a:t>
            </a:r>
          </a:p>
          <a:p>
            <a:pPr algn="just" fontAlgn="base" latinLnBrk="0">
              <a:lnSpc>
                <a:spcPct val="100000"/>
              </a:lnSpc>
            </a:pPr>
            <a:r>
              <a:rPr lang="id-ID" b="0" dirty="0">
                <a:highlight>
                  <a:srgbClr val="FFFFFF"/>
                </a:highlight>
              </a:rPr>
              <a:t>Informasi tersebut bisa berupa tulisan, suara, gambar, ataupun objek lainnya.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B1AB2D-6DBB-2061-32B0-81E31B23BDC7}"/>
              </a:ext>
            </a:extLst>
          </p:cNvPr>
          <p:cNvSpPr txBox="1"/>
          <p:nvPr/>
        </p:nvSpPr>
        <p:spPr>
          <a:xfrm>
            <a:off x="675189" y="6002771"/>
            <a:ext cx="32068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/>
              <a:t>https://www.mediasolidaritas.com/semarak-kotol-jadi-cara-pemuda-kajjan-madura-ramaikan-ramadan/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7B4365-232D-208B-664D-7303C97885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6111" y="3854454"/>
            <a:ext cx="3165255" cy="21389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A2BB638-0F90-E54B-83C1-0397C956961B}"/>
              </a:ext>
            </a:extLst>
          </p:cNvPr>
          <p:cNvSpPr txBox="1"/>
          <p:nvPr/>
        </p:nvSpPr>
        <p:spPr>
          <a:xfrm>
            <a:off x="3981692" y="6049070"/>
            <a:ext cx="32796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/>
              <a:t>https://id.wikipedia.org/wiki/Surat</a:t>
            </a:r>
          </a:p>
        </p:txBody>
      </p:sp>
      <p:pic>
        <p:nvPicPr>
          <p:cNvPr id="1028" name="Picture 4" descr="Semarak Kotol Jadi Cara Pemuda Kajjan Madura Ramaikan Ramadan">
            <a:extLst>
              <a:ext uri="{FF2B5EF4-FFF2-40B4-BE49-F238E27FC236}">
                <a16:creationId xmlns:a16="http://schemas.microsoft.com/office/drawing/2014/main" id="{2378DDF2-A830-0A78-CAD7-0F36002E22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1" r="15270"/>
          <a:stretch/>
        </p:blipFill>
        <p:spPr bwMode="auto">
          <a:xfrm>
            <a:off x="675188" y="3854453"/>
            <a:ext cx="3206851" cy="213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4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545108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Komponen Jaringan Komunikasi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6447099" y="1271111"/>
            <a:ext cx="5631745" cy="308097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b="0" dirty="0" err="1">
                <a:highlight>
                  <a:srgbClr val="FFFFFF"/>
                </a:highlight>
              </a:rPr>
              <a:t>Transmitter</a:t>
            </a:r>
            <a:r>
              <a:rPr lang="id-ID" b="0" dirty="0">
                <a:highlight>
                  <a:srgbClr val="FFFFFF"/>
                </a:highlight>
              </a:rPr>
              <a:t> / Pengirim</a:t>
            </a:r>
          </a:p>
          <a:p>
            <a:pPr latinLnBrk="0"/>
            <a:r>
              <a:rPr lang="id-ID" b="0" dirty="0" err="1">
                <a:highlight>
                  <a:srgbClr val="FFFFFF"/>
                </a:highlight>
              </a:rPr>
              <a:t>Transmission</a:t>
            </a:r>
            <a:r>
              <a:rPr lang="id-ID" b="0" dirty="0">
                <a:highlight>
                  <a:srgbClr val="FFFFFF"/>
                </a:highlight>
              </a:rPr>
              <a:t> Medium / Media Transmisi</a:t>
            </a:r>
          </a:p>
          <a:p>
            <a:pPr latinLnBrk="0"/>
            <a:r>
              <a:rPr lang="id-ID" b="0" dirty="0" err="1">
                <a:highlight>
                  <a:srgbClr val="FFFFFF"/>
                </a:highlight>
              </a:rPr>
              <a:t>Receiver</a:t>
            </a:r>
            <a:r>
              <a:rPr lang="id-ID" b="0" dirty="0">
                <a:highlight>
                  <a:srgbClr val="FFFFFF"/>
                </a:highlight>
              </a:rPr>
              <a:t> / penerima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B1AB2D-6DBB-2061-32B0-81E31B23BDC7}"/>
              </a:ext>
            </a:extLst>
          </p:cNvPr>
          <p:cNvSpPr txBox="1"/>
          <p:nvPr/>
        </p:nvSpPr>
        <p:spPr>
          <a:xfrm>
            <a:off x="402772" y="5559198"/>
            <a:ext cx="371161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/>
              <a:t>https://www.mindful.org/tuning-in/</a:t>
            </a:r>
          </a:p>
        </p:txBody>
      </p:sp>
      <p:pic>
        <p:nvPicPr>
          <p:cNvPr id="3" name="Picture 2" descr="Thy voice speaketh! (Part 1) ⋆ The Teenager Today">
            <a:extLst>
              <a:ext uri="{FF2B5EF4-FFF2-40B4-BE49-F238E27FC236}">
                <a16:creationId xmlns:a16="http://schemas.microsoft.com/office/drawing/2014/main" id="{64694729-56F9-C81F-4092-CC452D53F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72" y="1298802"/>
            <a:ext cx="5835982" cy="4124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048E77-8CE1-2172-58C4-CEA93E87322E}"/>
              </a:ext>
            </a:extLst>
          </p:cNvPr>
          <p:cNvSpPr txBox="1"/>
          <p:nvPr/>
        </p:nvSpPr>
        <p:spPr>
          <a:xfrm>
            <a:off x="6447099" y="4090471"/>
            <a:ext cx="56317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1400" dirty="0" err="1"/>
              <a:t>Fundamentals</a:t>
            </a:r>
            <a:r>
              <a:rPr lang="id-ID" sz="1400" dirty="0"/>
              <a:t> </a:t>
            </a:r>
            <a:r>
              <a:rPr lang="id-ID" sz="1400" dirty="0" err="1"/>
              <a:t>of</a:t>
            </a:r>
            <a:r>
              <a:rPr lang="id-ID" sz="1400" dirty="0"/>
              <a:t> </a:t>
            </a:r>
            <a:r>
              <a:rPr lang="id-ID" sz="1400" dirty="0" err="1"/>
              <a:t>Computer</a:t>
            </a:r>
            <a:r>
              <a:rPr lang="id-ID" sz="1400" dirty="0"/>
              <a:t> </a:t>
            </a:r>
            <a:r>
              <a:rPr lang="id-ID" sz="1400" dirty="0" err="1"/>
              <a:t>Networks</a:t>
            </a:r>
            <a:r>
              <a:rPr lang="id-ID" sz="1400" dirty="0"/>
              <a:t>, Matthew N. O. </a:t>
            </a:r>
            <a:r>
              <a:rPr lang="id-ID" sz="1400" dirty="0" err="1"/>
              <a:t>Sadiku</a:t>
            </a:r>
            <a:r>
              <a:rPr lang="id-ID" sz="1400" dirty="0"/>
              <a:t>, </a:t>
            </a:r>
            <a:r>
              <a:rPr lang="id-ID" sz="1400" dirty="0" err="1"/>
              <a:t>Humana</a:t>
            </a:r>
            <a:r>
              <a:rPr lang="id-ID" sz="1400" dirty="0"/>
              <a:t> </a:t>
            </a:r>
            <a:r>
              <a:rPr lang="id-ID" sz="1400" dirty="0" err="1"/>
              <a:t>Press</a:t>
            </a:r>
            <a:r>
              <a:rPr lang="id-ID" sz="1400" dirty="0"/>
              <a:t>, 2022, </a:t>
            </a:r>
            <a:r>
              <a:rPr lang="id-ID" sz="1400" dirty="0" err="1"/>
              <a:t>page</a:t>
            </a:r>
            <a:r>
              <a:rPr lang="id-ID" sz="1400" dirty="0"/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64243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545108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Komponen Jaringan Komunikasi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B1AB2D-6DBB-2061-32B0-81E31B23BDC7}"/>
              </a:ext>
            </a:extLst>
          </p:cNvPr>
          <p:cNvSpPr txBox="1"/>
          <p:nvPr/>
        </p:nvSpPr>
        <p:spPr>
          <a:xfrm>
            <a:off x="159702" y="5962733"/>
            <a:ext cx="835926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1600" dirty="0" err="1"/>
              <a:t>Source</a:t>
            </a:r>
            <a:r>
              <a:rPr lang="id-ID" sz="1600" dirty="0"/>
              <a:t>: </a:t>
            </a:r>
            <a:r>
              <a:rPr lang="id-ID" sz="1600" dirty="0" err="1"/>
              <a:t>Rianne</a:t>
            </a:r>
            <a:r>
              <a:rPr lang="id-ID" sz="1600" dirty="0"/>
              <a:t> </a:t>
            </a:r>
            <a:r>
              <a:rPr lang="id-ID" sz="1600" dirty="0" err="1"/>
              <a:t>Appel-Meulenbroek</a:t>
            </a:r>
            <a:r>
              <a:rPr lang="id-ID" sz="1600" dirty="0"/>
              <a:t>, </a:t>
            </a:r>
            <a:r>
              <a:rPr lang="en-US" sz="1600" dirty="0"/>
              <a:t>How to measure added value of CRE and building design; Knowledge sharing in research buildings</a:t>
            </a:r>
            <a:r>
              <a:rPr lang="id-ID" sz="1600" dirty="0"/>
              <a:t>, </a:t>
            </a:r>
            <a:r>
              <a:rPr lang="id-ID" sz="1600" dirty="0" err="1"/>
              <a:t>Phd</a:t>
            </a:r>
            <a:r>
              <a:rPr lang="id-ID" sz="1600" dirty="0"/>
              <a:t> Thesis </a:t>
            </a:r>
            <a:r>
              <a:rPr lang="id-ID" sz="1600" dirty="0" err="1"/>
              <a:t>Eindhoven</a:t>
            </a:r>
            <a:r>
              <a:rPr lang="id-ID" sz="1600" dirty="0"/>
              <a:t> </a:t>
            </a:r>
            <a:r>
              <a:rPr lang="id-ID" sz="1600" dirty="0" err="1"/>
              <a:t>University</a:t>
            </a:r>
            <a:r>
              <a:rPr lang="id-ID" sz="1600" dirty="0"/>
              <a:t> </a:t>
            </a:r>
            <a:r>
              <a:rPr lang="id-ID" sz="1600" dirty="0" err="1"/>
              <a:t>of</a:t>
            </a:r>
            <a:r>
              <a:rPr lang="id-ID" sz="1600" dirty="0"/>
              <a:t> Technology, 2014</a:t>
            </a:r>
          </a:p>
          <a:p>
            <a:pPr latinLnBrk="0"/>
            <a:endParaRPr lang="id-ID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906229-C28E-3140-955C-1B6368366A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89" t="37634" r="3329" b="10953"/>
          <a:stretch/>
        </p:blipFill>
        <p:spPr>
          <a:xfrm>
            <a:off x="625716" y="1124980"/>
            <a:ext cx="7889860" cy="25746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F846D5-BF98-6AFF-3F79-DDA6CC2DEE7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394" b="6391"/>
          <a:stretch/>
        </p:blipFill>
        <p:spPr>
          <a:xfrm>
            <a:off x="625716" y="4082136"/>
            <a:ext cx="7427236" cy="1751979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76FE1B6-9169-DBBA-8590-E0B89533BAAF}"/>
              </a:ext>
            </a:extLst>
          </p:cNvPr>
          <p:cNvCxnSpPr>
            <a:cxnSpLocks/>
          </p:cNvCxnSpPr>
          <p:nvPr/>
        </p:nvCxnSpPr>
        <p:spPr>
          <a:xfrm>
            <a:off x="492307" y="3835973"/>
            <a:ext cx="802326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3868E16-4E68-6C1D-F186-841EB1605FF3}"/>
              </a:ext>
            </a:extLst>
          </p:cNvPr>
          <p:cNvSpPr txBox="1">
            <a:spLocks/>
          </p:cNvSpPr>
          <p:nvPr/>
        </p:nvSpPr>
        <p:spPr>
          <a:xfrm>
            <a:off x="8970380" y="1298802"/>
            <a:ext cx="2923020" cy="187266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dirty="0"/>
              <a:t>Setiap jaringan komunikasi akan terdampak </a:t>
            </a:r>
            <a:r>
              <a:rPr lang="id-ID" sz="2400" dirty="0" err="1"/>
              <a:t>noise</a:t>
            </a:r>
            <a:r>
              <a:rPr lang="id-ID" sz="2400" dirty="0"/>
              <a:t> pada proses pengiriman sinyal</a:t>
            </a:r>
          </a:p>
        </p:txBody>
      </p:sp>
    </p:spTree>
    <p:extLst>
      <p:ext uri="{BB962C8B-B14F-4D97-AF65-F5344CB8AC3E}">
        <p14:creationId xmlns:p14="http://schemas.microsoft.com/office/powerpoint/2010/main" val="295438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39239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Noise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/ Derau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59333" y="1200278"/>
            <a:ext cx="11739442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Aft>
                <a:spcPts val="600"/>
              </a:spcAft>
              <a:buNone/>
            </a:pPr>
            <a:r>
              <a:rPr lang="id-ID" sz="2400" b="0" dirty="0"/>
              <a:t>Derau adalah suatu sinyal gangguan yang bersifat akustik (suara), elektris, maupun elektronis yang hadir dalam suatu sistem (rangkaian listrik/elektronika) dalam bentuk gangguan yang bukan merupakan sinyal yang diinginkan.</a:t>
            </a:r>
          </a:p>
          <a:p>
            <a:pPr marL="0" indent="0" latinLnBrk="0">
              <a:buNone/>
            </a:pPr>
            <a:r>
              <a:rPr lang="id-ID" sz="2400" b="0" dirty="0"/>
              <a:t>Sumber derau dapat dikelompokkan dalam tiga kategori:</a:t>
            </a:r>
          </a:p>
          <a:p>
            <a:pPr latinLnBrk="0"/>
            <a:r>
              <a:rPr lang="id-ID" sz="2400" b="0" dirty="0"/>
              <a:t>Sumber derau intrinsik yang muncul dari fluktuasi acak di dalam suatu sistem fisik seperti </a:t>
            </a:r>
            <a:r>
              <a:rPr lang="id-ID" sz="2400" b="0" dirty="0" err="1"/>
              <a:t>thermal</a:t>
            </a:r>
            <a:r>
              <a:rPr lang="id-ID" sz="2400" b="0" dirty="0"/>
              <a:t>.</a:t>
            </a:r>
          </a:p>
          <a:p>
            <a:pPr latinLnBrk="0"/>
            <a:r>
              <a:rPr lang="id-ID" sz="2400" b="0" dirty="0"/>
              <a:t>Sumber derau buatan manusia seperti motor, sakelar, </a:t>
            </a:r>
            <a:br>
              <a:rPr lang="id-ID" sz="2400" b="0" dirty="0"/>
            </a:br>
            <a:r>
              <a:rPr lang="id-ID" sz="2400" b="0" dirty="0"/>
              <a:t>elektronika digital.</a:t>
            </a:r>
          </a:p>
          <a:p>
            <a:pPr latinLnBrk="0"/>
            <a:r>
              <a:rPr lang="id-ID" sz="2400" b="0" dirty="0"/>
              <a:t>Derau karena gangguan alamiah seperti petir dan </a:t>
            </a:r>
            <a:br>
              <a:rPr lang="id-ID" sz="2400" b="0" dirty="0"/>
            </a:br>
            <a:r>
              <a:rPr lang="id-ID" sz="2400" b="0" dirty="0"/>
              <a:t>bintik matahari.</a:t>
            </a:r>
          </a:p>
          <a:p>
            <a:pPr marL="342900" indent="-3429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68244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Jaringan Telekomunikasi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93891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Jaringan Telekomunikasi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06875" y="1397819"/>
            <a:ext cx="11978031" cy="186624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 latinLnBrk="0"/>
            <a:r>
              <a:rPr lang="id-ID" dirty="0">
                <a:highlight>
                  <a:srgbClr val="FFFFFF"/>
                </a:highlight>
              </a:rPr>
              <a:t>Jaringan telekomunikasi</a:t>
            </a:r>
            <a:r>
              <a:rPr lang="id-ID" b="0" dirty="0">
                <a:highlight>
                  <a:srgbClr val="FFFFFF"/>
                </a:highlight>
              </a:rPr>
              <a:t> adalah rangkaian perangkat telekomunikasi dan kelengkapannya yang digunakan dalam melakukan kegiatan telekomunikasi.</a:t>
            </a:r>
            <a:endParaRPr lang="en-US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DD95A7-5F26-287C-2CDB-2FF9822B035D}"/>
              </a:ext>
            </a:extLst>
          </p:cNvPr>
          <p:cNvSpPr txBox="1">
            <a:spLocks/>
          </p:cNvSpPr>
          <p:nvPr/>
        </p:nvSpPr>
        <p:spPr>
          <a:xfrm>
            <a:off x="213970" y="3735066"/>
            <a:ext cx="8304998" cy="186624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 latinLnBrk="0"/>
            <a:r>
              <a:rPr lang="id-ID" dirty="0">
                <a:highlight>
                  <a:srgbClr val="FFFFFF"/>
                </a:highlight>
              </a:rPr>
              <a:t>Jaringan telekomunikasi</a:t>
            </a:r>
            <a:r>
              <a:rPr lang="id-ID" b="0" dirty="0">
                <a:highlight>
                  <a:srgbClr val="FFFFFF"/>
                </a:highlight>
              </a:rPr>
              <a:t> memfasilitasi manusia untuk dapat berkomunikasi secara jarak jauh</a:t>
            </a:r>
            <a:endParaRPr lang="en-US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19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22341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Surat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4758713" y="1143176"/>
            <a:ext cx="7303044" cy="151027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 latinLnBrk="0"/>
            <a:r>
              <a:rPr lang="id-ID" sz="2400" dirty="0">
                <a:highlight>
                  <a:srgbClr val="FFFFFF"/>
                </a:highlight>
              </a:rPr>
              <a:t>Surat </a:t>
            </a:r>
            <a:r>
              <a:rPr lang="id-ID" sz="2400" b="0" dirty="0">
                <a:highlight>
                  <a:srgbClr val="FFFFFF"/>
                </a:highlight>
              </a:rPr>
              <a:t>merupakan metode komunikasi jarak jauh yang sampai dengan saat ini masih digunakan</a:t>
            </a:r>
          </a:p>
          <a:p>
            <a:pPr algn="just"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Pengiriman surat dimulai dari kantor pos terdekat, menuju ke kantor-kantor pos penghubung sampai akhirnya tiba di tujuan</a:t>
            </a:r>
            <a:endParaRPr lang="en-US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pic>
        <p:nvPicPr>
          <p:cNvPr id="2050" name="Picture 2" descr="Topology of the postal network in Serbia [9] ">
            <a:extLst>
              <a:ext uri="{FF2B5EF4-FFF2-40B4-BE49-F238E27FC236}">
                <a16:creationId xmlns:a16="http://schemas.microsoft.com/office/drawing/2014/main" id="{6C492EDB-15E0-47E1-0E5E-441BE83C7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21" y="1397819"/>
            <a:ext cx="4212309" cy="458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82E9B4-BC80-4A45-E881-1A163DDABDAC}"/>
              </a:ext>
            </a:extLst>
          </p:cNvPr>
          <p:cNvSpPr txBox="1"/>
          <p:nvPr/>
        </p:nvSpPr>
        <p:spPr>
          <a:xfrm>
            <a:off x="675189" y="6002771"/>
            <a:ext cx="36305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 err="1"/>
              <a:t>Source</a:t>
            </a:r>
            <a:r>
              <a:rPr lang="id-ID" sz="1200" dirty="0"/>
              <a:t> : </a:t>
            </a:r>
            <a:r>
              <a:rPr lang="id-ID" sz="1200" dirty="0" err="1"/>
              <a:t>Momčilo</a:t>
            </a:r>
            <a:r>
              <a:rPr lang="id-ID" sz="1200" dirty="0"/>
              <a:t> D. </a:t>
            </a:r>
            <a:r>
              <a:rPr lang="id-ID" sz="1200" dirty="0" err="1"/>
              <a:t>Kujačić</a:t>
            </a:r>
            <a:r>
              <a:rPr lang="id-ID" sz="1200" dirty="0"/>
              <a:t>, </a:t>
            </a:r>
            <a:r>
              <a:rPr lang="id-ID" sz="1200" dirty="0" err="1"/>
              <a:t>Logistic</a:t>
            </a:r>
            <a:r>
              <a:rPr lang="id-ID" sz="1200" dirty="0"/>
              <a:t> Performance in </a:t>
            </a:r>
            <a:r>
              <a:rPr lang="id-ID" sz="1200" dirty="0" err="1"/>
              <a:t>Postal</a:t>
            </a:r>
            <a:r>
              <a:rPr lang="id-ID" sz="1200" dirty="0"/>
              <a:t> </a:t>
            </a:r>
            <a:r>
              <a:rPr lang="id-ID" sz="1200" dirty="0" err="1"/>
              <a:t>Logistic</a:t>
            </a:r>
            <a:r>
              <a:rPr lang="id-ID" sz="1200" dirty="0"/>
              <a:t> </a:t>
            </a:r>
            <a:r>
              <a:rPr lang="id-ID" sz="1200" dirty="0" err="1"/>
              <a:t>Centers</a:t>
            </a:r>
            <a:r>
              <a:rPr lang="id-ID" sz="1200" dirty="0"/>
              <a:t>, </a:t>
            </a:r>
            <a:r>
              <a:rPr lang="id-ID" sz="1200" dirty="0" err="1"/>
              <a:t>Logistic</a:t>
            </a:r>
            <a:r>
              <a:rPr lang="id-ID" sz="1200" dirty="0"/>
              <a:t> Internasional </a:t>
            </a:r>
            <a:r>
              <a:rPr lang="id-ID" sz="1200" dirty="0" err="1"/>
              <a:t>Conference</a:t>
            </a:r>
            <a:r>
              <a:rPr lang="id-ID" sz="1200" dirty="0"/>
              <a:t> </a:t>
            </a:r>
            <a:r>
              <a:rPr lang="id-ID" sz="1200" dirty="0" err="1"/>
              <a:t>Belgrade</a:t>
            </a:r>
            <a:r>
              <a:rPr lang="id-ID" sz="1200" dirty="0"/>
              <a:t>, Serbia, 2013, p210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81A1E1-605F-619B-0700-F74F12B95C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8293" y="3903973"/>
            <a:ext cx="3118699" cy="20771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AECE6B-C2AD-D99E-B54F-73F879F5A21A}"/>
              </a:ext>
            </a:extLst>
          </p:cNvPr>
          <p:cNvSpPr txBox="1"/>
          <p:nvPr/>
        </p:nvSpPr>
        <p:spPr>
          <a:xfrm>
            <a:off x="5015696" y="6110492"/>
            <a:ext cx="311869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100" dirty="0"/>
              <a:t>https://lib.ub.ac.id/berita/hari-surat-menyurat-internasional-world-post-day-9-oktober/</a:t>
            </a:r>
          </a:p>
        </p:txBody>
      </p:sp>
    </p:spTree>
    <p:extLst>
      <p:ext uri="{BB962C8B-B14F-4D97-AF65-F5344CB8AC3E}">
        <p14:creationId xmlns:p14="http://schemas.microsoft.com/office/powerpoint/2010/main" val="214954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72226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Telegraf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59333" y="1200278"/>
            <a:ext cx="7491533" cy="151027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800" dirty="0">
                <a:highlight>
                  <a:srgbClr val="FFFFFF"/>
                </a:highlight>
              </a:rPr>
              <a:t>Telegraf</a:t>
            </a:r>
            <a:r>
              <a:rPr lang="id-ID" sz="2800" b="0" dirty="0">
                <a:highlight>
                  <a:srgbClr val="FFFFFF"/>
                </a:highlight>
              </a:rPr>
              <a:t> merupakan sebuah mesin atau alat yang menggunakan teknologi telegrafi untuk mengirim dan menerima pesan dari jarak jauh, biasanya menggunakan morse sebagai kode komunikasi.</a:t>
            </a:r>
            <a:endParaRPr lang="en-US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82E9B4-BC80-4A45-E881-1A163DDABDAC}"/>
              </a:ext>
            </a:extLst>
          </p:cNvPr>
          <p:cNvSpPr txBox="1"/>
          <p:nvPr/>
        </p:nvSpPr>
        <p:spPr>
          <a:xfrm>
            <a:off x="7792974" y="3727143"/>
            <a:ext cx="363059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/>
              <a:t>https://id.wikipedia.org/wiki/Telegraf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8C1BE0DB-AC0E-49B6-D7FF-8EC07ABA0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92974" y="1200278"/>
            <a:ext cx="3785567" cy="252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un telegrafo in miniatura">
            <a:extLst>
              <a:ext uri="{FF2B5EF4-FFF2-40B4-BE49-F238E27FC236}">
                <a16:creationId xmlns:a16="http://schemas.microsoft.com/office/drawing/2014/main" id="{1138894F-9B08-42B0-0F6A-CB9542586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483" y="3896420"/>
            <a:ext cx="3630593" cy="2722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08D8174-CB58-92DF-5DE1-1E988568FF2D}"/>
              </a:ext>
            </a:extLst>
          </p:cNvPr>
          <p:cNvSpPr txBox="1"/>
          <p:nvPr/>
        </p:nvSpPr>
        <p:spPr>
          <a:xfrm>
            <a:off x="477455" y="4941414"/>
            <a:ext cx="20458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https://digilander.libero.it/calchic/applicheng/telegraph2.html</a:t>
            </a:r>
          </a:p>
        </p:txBody>
      </p:sp>
    </p:spTree>
    <p:extLst>
      <p:ext uri="{BB962C8B-B14F-4D97-AF65-F5344CB8AC3E}">
        <p14:creationId xmlns:p14="http://schemas.microsoft.com/office/powerpoint/2010/main" val="185029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71585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Telepon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59333" y="1200278"/>
            <a:ext cx="7491533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</a:rPr>
              <a:t>Telepon beroperasi dengan menggunakan transmisi sinyal listrik dalam jaringan telepon sehingga memungkinkan pengguna telepon untuk berkomunikasi dengan pengguna lainnya.</a:t>
            </a:r>
          </a:p>
          <a:p>
            <a:pPr fontAlgn="base" latinLnBrk="0"/>
            <a:r>
              <a:rPr lang="en-US" b="0" dirty="0" err="1">
                <a:solidFill>
                  <a:srgbClr val="273239"/>
                </a:solidFill>
                <a:latin typeface="Nunito" pitchFamily="2" charset="0"/>
              </a:rPr>
              <a:t>Jaringan</a:t>
            </a:r>
            <a:r>
              <a:rPr lang="en-US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b="0" dirty="0" err="1">
                <a:solidFill>
                  <a:srgbClr val="273239"/>
                </a:solidFill>
                <a:latin typeface="Nunito" pitchFamily="2" charset="0"/>
              </a:rPr>
              <a:t>Telepon</a:t>
            </a:r>
            <a:r>
              <a:rPr lang="en-US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b="0" dirty="0" err="1">
                <a:solidFill>
                  <a:srgbClr val="273239"/>
                </a:solidFill>
                <a:latin typeface="Nunito" pitchFamily="2" charset="0"/>
              </a:rPr>
              <a:t>menggunakan</a:t>
            </a:r>
            <a:r>
              <a:rPr lang="en-US" b="0" dirty="0">
                <a:solidFill>
                  <a:srgbClr val="273239"/>
                </a:solidFill>
                <a:latin typeface="Nunito" pitchFamily="2" charset="0"/>
              </a:rPr>
              <a:t> circuit switching untuk </a:t>
            </a:r>
            <a:r>
              <a:rPr lang="en-US" b="0" dirty="0" err="1">
                <a:solidFill>
                  <a:srgbClr val="273239"/>
                </a:solidFill>
                <a:latin typeface="Nunito" pitchFamily="2" charset="0"/>
              </a:rPr>
              <a:t>bertukar</a:t>
            </a:r>
            <a:r>
              <a:rPr lang="en-US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b="0" dirty="0" err="1">
                <a:solidFill>
                  <a:srgbClr val="273239"/>
                </a:solidFill>
                <a:latin typeface="Nunito" pitchFamily="2" charset="0"/>
              </a:rPr>
              <a:t>pesan</a:t>
            </a:r>
            <a:r>
              <a:rPr lang="en-US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b="0" dirty="0" err="1">
                <a:solidFill>
                  <a:srgbClr val="273239"/>
                </a:solidFill>
                <a:latin typeface="Nunito" pitchFamily="2" charset="0"/>
              </a:rPr>
              <a:t>antara</a:t>
            </a:r>
            <a:r>
              <a:rPr lang="en-US" b="0" dirty="0">
                <a:solidFill>
                  <a:srgbClr val="273239"/>
                </a:solidFill>
                <a:latin typeface="Nunito" pitchFamily="2" charset="0"/>
              </a:rPr>
              <a:t> 2 orang atau lebih</a:t>
            </a:r>
          </a:p>
          <a:p>
            <a:pPr fontAlgn="base" latinLnBrk="0"/>
            <a:endParaRPr lang="en-US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82E9B4-BC80-4A45-E881-1A163DDABDAC}"/>
              </a:ext>
            </a:extLst>
          </p:cNvPr>
          <p:cNvSpPr txBox="1"/>
          <p:nvPr/>
        </p:nvSpPr>
        <p:spPr>
          <a:xfrm>
            <a:off x="7650866" y="3697858"/>
            <a:ext cx="40236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/>
              <a:t>https://historia.id/sains/articles/dari-analog-sampai-4g-DBKEx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37DC9-B342-A8AA-3256-85F1742ED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974" y="926814"/>
            <a:ext cx="3735411" cy="264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57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356462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Pager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59333" y="1200278"/>
            <a:ext cx="7491533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 err="1"/>
              <a:t>Pager</a:t>
            </a:r>
            <a:r>
              <a:rPr lang="id-ID" b="0" dirty="0"/>
              <a:t> adalah alat telekomunikasi pribadi untuk menyampaikan dan menerima pesan pendek. Penyeranta numerik satu arah hanya dapat menerima pesan yang terdiri dari sejumlah karakter huruf angka dan atau tanda baca.</a:t>
            </a:r>
            <a:endParaRPr lang="en-US" b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82E9B4-BC80-4A45-E881-1A163DDABDAC}"/>
              </a:ext>
            </a:extLst>
          </p:cNvPr>
          <p:cNvSpPr txBox="1"/>
          <p:nvPr/>
        </p:nvSpPr>
        <p:spPr>
          <a:xfrm>
            <a:off x="7731889" y="3751616"/>
            <a:ext cx="402366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/>
              <a:t>https://en.wikipedia.org/wiki/Pager</a:t>
            </a:r>
          </a:p>
        </p:txBody>
      </p:sp>
      <p:pic>
        <p:nvPicPr>
          <p:cNvPr id="5" name="Picture 2" descr="How far can pagers reach? - Quora">
            <a:extLst>
              <a:ext uri="{FF2B5EF4-FFF2-40B4-BE49-F238E27FC236}">
                <a16:creationId xmlns:a16="http://schemas.microsoft.com/office/drawing/2014/main" id="{A9DDABE2-A610-BCD5-ABED-BF895E1C9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866" y="926814"/>
            <a:ext cx="3768343" cy="282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08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Jaringan Komputer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7317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Jaringan Komputer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B2756E-AD6F-2808-556C-E621A6E2C9DE}"/>
              </a:ext>
            </a:extLst>
          </p:cNvPr>
          <p:cNvSpPr txBox="1"/>
          <p:nvPr/>
        </p:nvSpPr>
        <p:spPr>
          <a:xfrm>
            <a:off x="240789" y="1229620"/>
            <a:ext cx="1172743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 latinLnBrk="0"/>
            <a:r>
              <a:rPr lang="id-ID" sz="3200" dirty="0">
                <a:highlight>
                  <a:srgbClr val="FFFFFF"/>
                </a:highlight>
              </a:rPr>
              <a:t>Jaringan komputer adalah sebuah sistem yang menghubungkan antar perangkat komputer sehingga memungkinkan mereka untuk saling bertukar informasi dan sumber daya.</a:t>
            </a:r>
            <a:endParaRPr lang="id-ID" sz="32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DAA3FE-1CE5-4D82-FFC2-35ECF07ECF7B}"/>
              </a:ext>
            </a:extLst>
          </p:cNvPr>
          <p:cNvSpPr txBox="1"/>
          <p:nvPr/>
        </p:nvSpPr>
        <p:spPr>
          <a:xfrm>
            <a:off x="370390" y="6166635"/>
            <a:ext cx="6111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https://satujam.com/pengertian-jaringan-komputer/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22105006-4CE3-4818-6C16-43ACE5235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90" y="3310753"/>
            <a:ext cx="6923940" cy="267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31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9987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Kegunaan Jaringan Komputer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59333" y="1200278"/>
            <a:ext cx="11739442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b="0" dirty="0">
                <a:highlight>
                  <a:srgbClr val="FFFFFF"/>
                </a:highlight>
              </a:rPr>
              <a:t>Menyediakan pengiriman informasi antar pengguna, seperti melalui email, video </a:t>
            </a:r>
            <a:r>
              <a:rPr lang="id-ID" b="0" dirty="0" err="1">
                <a:highlight>
                  <a:srgbClr val="FFFFFF"/>
                </a:highlight>
              </a:rPr>
              <a:t>conference</a:t>
            </a:r>
            <a:r>
              <a:rPr lang="id-ID" b="0" dirty="0">
                <a:highlight>
                  <a:srgbClr val="FFFFFF"/>
                </a:highlight>
              </a:rPr>
              <a:t>, pesan teks</a:t>
            </a:r>
          </a:p>
          <a:p>
            <a:pPr marL="342900" indent="-3429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b="0" dirty="0">
                <a:highlight>
                  <a:srgbClr val="FFFFFF"/>
                </a:highlight>
              </a:rPr>
              <a:t>Menyediakan data bagi </a:t>
            </a:r>
            <a:r>
              <a:rPr lang="id-ID" b="0" dirty="0" err="1">
                <a:highlight>
                  <a:srgbClr val="FFFFFF"/>
                </a:highlight>
              </a:rPr>
              <a:t>users</a:t>
            </a:r>
            <a:r>
              <a:rPr lang="id-ID" b="0" dirty="0">
                <a:highlight>
                  <a:srgbClr val="FFFFFF"/>
                </a:highlight>
              </a:rPr>
              <a:t>, umumnya menggunakan </a:t>
            </a:r>
            <a:r>
              <a:rPr lang="id-ID" b="0" dirty="0" err="1">
                <a:highlight>
                  <a:srgbClr val="FFFFFF"/>
                </a:highlight>
              </a:rPr>
              <a:t>database</a:t>
            </a:r>
            <a:r>
              <a:rPr lang="id-ID" b="0" dirty="0">
                <a:highlight>
                  <a:srgbClr val="FFFFFF"/>
                </a:highlight>
              </a:rPr>
              <a:t> / sistem basis data</a:t>
            </a:r>
          </a:p>
          <a:p>
            <a:pPr marL="342900" indent="-3429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b="0" dirty="0">
                <a:highlight>
                  <a:srgbClr val="FFFFFF"/>
                </a:highlight>
              </a:rPr>
              <a:t>Berbagi perangkat keras seperti </a:t>
            </a:r>
            <a:br>
              <a:rPr lang="id-ID" b="0" dirty="0">
                <a:highlight>
                  <a:srgbClr val="FFFFFF"/>
                </a:highlight>
              </a:rPr>
            </a:br>
            <a:r>
              <a:rPr lang="id-ID" b="0" dirty="0">
                <a:highlight>
                  <a:srgbClr val="FFFFFF"/>
                </a:highlight>
              </a:rPr>
              <a:t>printer, </a:t>
            </a:r>
            <a:r>
              <a:rPr lang="id-ID" b="0" dirty="0" err="1">
                <a:highlight>
                  <a:srgbClr val="FFFFFF"/>
                </a:highlight>
              </a:rPr>
              <a:t>webcam</a:t>
            </a:r>
            <a:r>
              <a:rPr lang="id-ID" b="0" dirty="0">
                <a:highlight>
                  <a:srgbClr val="FFFFFF"/>
                </a:highlight>
              </a:rPr>
              <a:t>, </a:t>
            </a:r>
            <a:r>
              <a:rPr lang="id-ID" b="0" dirty="0" err="1">
                <a:highlight>
                  <a:srgbClr val="FFFFFF"/>
                </a:highlight>
              </a:rPr>
              <a:t>dll</a:t>
            </a:r>
            <a:endParaRPr lang="id-ID" b="0" dirty="0">
              <a:highlight>
                <a:srgbClr val="FFFFFF"/>
              </a:highlight>
            </a:endParaRPr>
          </a:p>
          <a:p>
            <a:pPr marL="342900" indent="-3429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b="0" dirty="0">
                <a:highlight>
                  <a:srgbClr val="FFFFFF"/>
                </a:highlight>
              </a:rPr>
              <a:t>Berbagi </a:t>
            </a:r>
            <a:r>
              <a:rPr lang="id-ID" b="0" dirty="0" err="1">
                <a:highlight>
                  <a:srgbClr val="FFFFFF"/>
                </a:highlight>
              </a:rPr>
              <a:t>file</a:t>
            </a:r>
            <a:r>
              <a:rPr lang="id-ID" b="0" dirty="0">
                <a:highlight>
                  <a:srgbClr val="FFFFFF"/>
                </a:highlight>
              </a:rPr>
              <a:t> antara satu komputer </a:t>
            </a:r>
            <a:br>
              <a:rPr lang="id-ID" b="0" dirty="0">
                <a:highlight>
                  <a:srgbClr val="FFFFFF"/>
                </a:highlight>
              </a:rPr>
            </a:br>
            <a:r>
              <a:rPr lang="id-ID" b="0" dirty="0">
                <a:highlight>
                  <a:srgbClr val="FFFFFF"/>
                </a:highlight>
              </a:rPr>
              <a:t>dengan komputer lainnya</a:t>
            </a:r>
            <a:endParaRPr lang="en-US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08724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41499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Kebutuhan Perangkat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332954" y="1165554"/>
            <a:ext cx="11739442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b="0" dirty="0">
                <a:highlight>
                  <a:srgbClr val="FFFFFF"/>
                </a:highlight>
              </a:rPr>
              <a:t>Untuk dapat menghubungkan satu komputer dengan komputer lainnya, jaringan komputer membutuhkan beberapa komponen berikut:</a:t>
            </a:r>
          </a:p>
          <a:p>
            <a:pPr marL="404813" indent="-404813" latinLnBrk="0"/>
            <a:r>
              <a:rPr lang="id-ID" b="0" dirty="0">
                <a:highlight>
                  <a:srgbClr val="FFFFFF"/>
                </a:highlight>
              </a:rPr>
              <a:t>Perangkat Jaringan (</a:t>
            </a:r>
            <a:r>
              <a:rPr lang="id-ID" b="0" dirty="0" err="1">
                <a:highlight>
                  <a:srgbClr val="FFFFFF"/>
                </a:highlight>
              </a:rPr>
              <a:t>Router</a:t>
            </a:r>
            <a:r>
              <a:rPr lang="id-ID" b="0" dirty="0">
                <a:highlight>
                  <a:srgbClr val="FFFFFF"/>
                </a:highlight>
              </a:rPr>
              <a:t>, </a:t>
            </a:r>
            <a:r>
              <a:rPr lang="id-ID" b="0" dirty="0" err="1">
                <a:highlight>
                  <a:srgbClr val="FFFFFF"/>
                </a:highlight>
              </a:rPr>
              <a:t>Switch</a:t>
            </a:r>
            <a:r>
              <a:rPr lang="id-ID" b="0" dirty="0">
                <a:highlight>
                  <a:srgbClr val="FFFFFF"/>
                </a:highlight>
              </a:rPr>
              <a:t>, </a:t>
            </a:r>
            <a:r>
              <a:rPr lang="id-ID" b="0" dirty="0" err="1">
                <a:highlight>
                  <a:srgbClr val="FFFFFF"/>
                </a:highlight>
              </a:rPr>
              <a:t>dll</a:t>
            </a:r>
            <a:r>
              <a:rPr lang="id-ID" b="0" dirty="0">
                <a:highlight>
                  <a:srgbClr val="FFFFFF"/>
                </a:highlight>
              </a:rPr>
              <a:t>)</a:t>
            </a:r>
          </a:p>
          <a:p>
            <a:pPr marL="404813" indent="-404813" latinLnBrk="0"/>
            <a:r>
              <a:rPr lang="id-ID" b="0" dirty="0">
                <a:highlight>
                  <a:srgbClr val="FFFFFF"/>
                </a:highlight>
              </a:rPr>
              <a:t>Kabel Jaringan</a:t>
            </a:r>
          </a:p>
          <a:p>
            <a:pPr marL="404813" indent="-404813" latinLnBrk="0"/>
            <a:r>
              <a:rPr lang="id-ID" b="0" dirty="0">
                <a:highlight>
                  <a:srgbClr val="FFFFFF"/>
                </a:highlight>
              </a:rPr>
              <a:t>Network </a:t>
            </a:r>
            <a:r>
              <a:rPr lang="id-ID" b="0" dirty="0" err="1">
                <a:highlight>
                  <a:srgbClr val="FFFFFF"/>
                </a:highlight>
              </a:rPr>
              <a:t>Interface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Card</a:t>
            </a:r>
            <a:endParaRPr lang="id-ID" b="0" dirty="0"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b="0" dirty="0">
                <a:highlight>
                  <a:srgbClr val="FFFFFF"/>
                </a:highlight>
              </a:rPr>
              <a:t>Komputer</a:t>
            </a:r>
          </a:p>
          <a:p>
            <a:pPr marL="404813" indent="-404813" latinLnBrk="0"/>
            <a:r>
              <a:rPr lang="id-ID" b="0" dirty="0">
                <a:highlight>
                  <a:srgbClr val="FFFFFF"/>
                </a:highlight>
              </a:rPr>
              <a:t>Perangkat Lunak</a:t>
            </a:r>
          </a:p>
        </p:txBody>
      </p:sp>
    </p:spTree>
    <p:extLst>
      <p:ext uri="{BB962C8B-B14F-4D97-AF65-F5344CB8AC3E}">
        <p14:creationId xmlns:p14="http://schemas.microsoft.com/office/powerpoint/2010/main" val="2967931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7034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Protokol komunikasi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59333" y="1200278"/>
            <a:ext cx="11739442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5138" indent="-465138" latinLnBrk="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id-ID" sz="3000" b="0" dirty="0"/>
              <a:t>Protokol adalah sebuah aturan atau standar yang mengatur atau </a:t>
            </a:r>
            <a:r>
              <a:rPr lang="id-ID" sz="3000" b="0" dirty="0" err="1"/>
              <a:t>mengijinkan</a:t>
            </a:r>
            <a:r>
              <a:rPr lang="id-ID" sz="3000" b="0" dirty="0"/>
              <a:t> terjadinya hubungan, komunikasi, dan perpindahan data antara dua atau lebih perangkat komunikasi. </a:t>
            </a:r>
          </a:p>
          <a:p>
            <a:pPr marL="465138" indent="-465138" latinLnBrk="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id-ID" sz="3000" b="0" dirty="0"/>
              <a:t>Protokol dapat diterapkan pada perangkat keras, perangkat lunak atau kombinasi dari keduanya. </a:t>
            </a:r>
          </a:p>
          <a:p>
            <a:pPr marL="465138" indent="-465138" latinLnBrk="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id-ID" sz="3000" b="0" dirty="0"/>
              <a:t>Pada tingkatan yang terendah, </a:t>
            </a:r>
            <a:br>
              <a:rPr lang="id-ID" sz="3000" b="0" dirty="0"/>
            </a:br>
            <a:r>
              <a:rPr lang="id-ID" sz="3000" b="0" dirty="0"/>
              <a:t>protokol mendefinisikan koneksi </a:t>
            </a:r>
            <a:br>
              <a:rPr lang="id-ID" sz="3000" b="0" dirty="0"/>
            </a:br>
            <a:r>
              <a:rPr lang="id-ID" sz="3000" b="0" dirty="0"/>
              <a:t>perangkat keras</a:t>
            </a:r>
            <a:endParaRPr lang="en-US" sz="30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26677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7034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Protokol komunikasi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4920343" y="1243821"/>
            <a:ext cx="6952343" cy="30088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Aft>
                <a:spcPts val="600"/>
              </a:spcAft>
              <a:buNone/>
            </a:pPr>
            <a:r>
              <a:rPr lang="id-ID" b="0" dirty="0"/>
              <a:t>Untuk dapat terhubung satu dengan yang lainnya perangkat komputer harus menggunakan bahasa yang sama yang disebut dengan protokol / </a:t>
            </a:r>
            <a:r>
              <a:rPr lang="id-ID" b="0" dirty="0" err="1"/>
              <a:t>protocol</a:t>
            </a:r>
            <a:endParaRPr lang="id-ID" b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341701-46FE-DC36-9323-4058C2099F89}"/>
              </a:ext>
            </a:extLst>
          </p:cNvPr>
          <p:cNvSpPr txBox="1"/>
          <p:nvPr/>
        </p:nvSpPr>
        <p:spPr>
          <a:xfrm>
            <a:off x="508000" y="6382078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400" dirty="0"/>
              <a:t>https://blog.bytebytego.com/p/ep80-explaining-8-popular-network</a:t>
            </a:r>
          </a:p>
        </p:txBody>
      </p:sp>
      <p:pic>
        <p:nvPicPr>
          <p:cNvPr id="5" name="Picture 4" descr="A screen shot of a computer&#10;&#10;Description automatically generated">
            <a:extLst>
              <a:ext uri="{FF2B5EF4-FFF2-40B4-BE49-F238E27FC236}">
                <a16:creationId xmlns:a16="http://schemas.microsoft.com/office/drawing/2014/main" id="{28C33454-A415-4CFD-C009-DFE36EE977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73" y="1279491"/>
            <a:ext cx="3862062" cy="50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260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736496"/>
            <a:ext cx="10515600" cy="2308324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Jenis Jaringan Komputer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99848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Jenis Jaringan Komputer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6397936" y="803298"/>
            <a:ext cx="5674460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highlight>
                  <a:srgbClr val="FFFFFF"/>
                </a:highlight>
              </a:rPr>
              <a:t>Berdasarkan lingkup geografis jaringan komputer dibedakan menjadi :</a:t>
            </a:r>
          </a:p>
          <a:p>
            <a:pPr marL="404813" indent="-404813" latinLnBrk="0"/>
            <a:r>
              <a:rPr lang="id-ID" sz="2400" b="0" dirty="0">
                <a:highlight>
                  <a:srgbClr val="FFFFFF"/>
                </a:highlight>
              </a:rPr>
              <a:t>Personal Area Network (PAN)</a:t>
            </a:r>
          </a:p>
          <a:p>
            <a:pPr marL="404813" indent="-404813" latinLnBrk="0"/>
            <a:r>
              <a:rPr lang="id-ID" sz="2400" b="0" dirty="0" err="1">
                <a:highlight>
                  <a:srgbClr val="FFFFFF"/>
                </a:highlight>
              </a:rPr>
              <a:t>Local</a:t>
            </a:r>
            <a:r>
              <a:rPr lang="id-ID" sz="2400" b="0" dirty="0">
                <a:highlight>
                  <a:srgbClr val="FFFFFF"/>
                </a:highlight>
              </a:rPr>
              <a:t> Area Network (LAN)</a:t>
            </a:r>
          </a:p>
          <a:p>
            <a:pPr marL="404813" indent="-404813" latinLnBrk="0"/>
            <a:r>
              <a:rPr lang="id-ID" sz="2400" b="0" dirty="0">
                <a:highlight>
                  <a:srgbClr val="FFFFFF"/>
                </a:highlight>
              </a:rPr>
              <a:t>Metropolitan Area Network (MAN)</a:t>
            </a:r>
          </a:p>
          <a:p>
            <a:pPr marL="404813" indent="-404813" latinLnBrk="0"/>
            <a:r>
              <a:rPr lang="id-ID" sz="2400" b="0" dirty="0">
                <a:highlight>
                  <a:srgbClr val="FFFFFF"/>
                </a:highlight>
              </a:rPr>
              <a:t>Wide Area Network (WAN)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428158-2F66-13C7-A6C1-D974050555C9}"/>
              </a:ext>
            </a:extLst>
          </p:cNvPr>
          <p:cNvSpPr txBox="1"/>
          <p:nvPr/>
        </p:nvSpPr>
        <p:spPr>
          <a:xfrm>
            <a:off x="303866" y="6005790"/>
            <a:ext cx="60940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/>
              <a:t>https://www.vedantu.com/coding-for-kids/types-of-networks</a:t>
            </a:r>
          </a:p>
        </p:txBody>
      </p:sp>
      <p:pic>
        <p:nvPicPr>
          <p:cNvPr id="5" name="Picture 2" descr="Types of Networks - PAN, LAN, MAN, WAN and Differences">
            <a:extLst>
              <a:ext uri="{FF2B5EF4-FFF2-40B4-BE49-F238E27FC236}">
                <a16:creationId xmlns:a16="http://schemas.microsoft.com/office/drawing/2014/main" id="{274B9F72-4B43-7492-A5FF-648AA2C9F3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3911" r="-1" b="539"/>
          <a:stretch/>
        </p:blipFill>
        <p:spPr bwMode="auto">
          <a:xfrm>
            <a:off x="-4059" y="1441861"/>
            <a:ext cx="6267107" cy="4449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ECC5E9-D500-0852-9DA9-ED3999EF610D}"/>
              </a:ext>
            </a:extLst>
          </p:cNvPr>
          <p:cNvSpPr txBox="1"/>
          <p:nvPr/>
        </p:nvSpPr>
        <p:spPr>
          <a:xfrm>
            <a:off x="6397936" y="4106457"/>
            <a:ext cx="56744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en-US" sz="1200" dirty="0"/>
              <a:t>Computer Networks Sixth Edition, Andrew S. Tanenbaum, Pearson Education Limited, 2021</a:t>
            </a:r>
            <a:r>
              <a:rPr lang="id-ID" sz="1200" dirty="0"/>
              <a:t>, </a:t>
            </a:r>
            <a:r>
              <a:rPr lang="id-ID" sz="1200" dirty="0" err="1"/>
              <a:t>page</a:t>
            </a:r>
            <a:r>
              <a:rPr lang="id-ID" sz="1200" dirty="0"/>
              <a:t> 15-23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21826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91174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Personal Area Network (PAN)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359431" y="1223427"/>
            <a:ext cx="7731273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400" b="0" dirty="0">
                <a:highlight>
                  <a:srgbClr val="FFFFFF"/>
                </a:highlight>
              </a:rPr>
              <a:t>PAN merupakan jaringan komputer yang biasanya digunakan  untuk perangkat yang perlu terhubung dalam jarak pendek 0 - 10 meter</a:t>
            </a:r>
          </a:p>
          <a:p>
            <a:pPr latinLnBrk="0"/>
            <a:r>
              <a:rPr lang="id-ID" sz="2400" b="0" dirty="0">
                <a:highlight>
                  <a:srgbClr val="FFFFFF"/>
                </a:highlight>
              </a:rPr>
              <a:t>PAN dapat berupa koneksi kabel maupun nirkabel</a:t>
            </a:r>
          </a:p>
          <a:p>
            <a:pPr latinLnBrk="0"/>
            <a:r>
              <a:rPr lang="id-ID" sz="2400" b="0" dirty="0">
                <a:highlight>
                  <a:srgbClr val="FFFFFF"/>
                </a:highlight>
              </a:rPr>
              <a:t>Koneksi kabel biasanya menggunakan USB, </a:t>
            </a:r>
            <a:r>
              <a:rPr lang="id-ID" sz="2400" b="0" dirty="0" err="1">
                <a:highlight>
                  <a:srgbClr val="FFFFFF"/>
                </a:highlight>
              </a:rPr>
              <a:t>Firewire</a:t>
            </a:r>
            <a:r>
              <a:rPr lang="id-ID" sz="2400" b="0" dirty="0">
                <a:highlight>
                  <a:srgbClr val="FFFFFF"/>
                </a:highlight>
              </a:rPr>
              <a:t>, </a:t>
            </a:r>
            <a:r>
              <a:rPr lang="id-ID" sz="2400" b="0" dirty="0" err="1">
                <a:highlight>
                  <a:srgbClr val="FFFFFF"/>
                </a:highlight>
              </a:rPr>
              <a:t>Thunderbolt</a:t>
            </a:r>
            <a:r>
              <a:rPr lang="id-ID" sz="2400" b="0" dirty="0">
                <a:highlight>
                  <a:srgbClr val="FFFFFF"/>
                </a:highlight>
              </a:rPr>
              <a:t>, </a:t>
            </a:r>
            <a:r>
              <a:rPr lang="id-ID" sz="2400" b="0" dirty="0" err="1">
                <a:highlight>
                  <a:srgbClr val="FFFFFF"/>
                </a:highlight>
              </a:rPr>
              <a:t>dll</a:t>
            </a:r>
            <a:endParaRPr lang="id-ID" sz="2400" b="0" dirty="0">
              <a:highlight>
                <a:srgbClr val="FFFFFF"/>
              </a:highlight>
            </a:endParaRPr>
          </a:p>
          <a:p>
            <a:pPr latinLnBrk="0"/>
            <a:r>
              <a:rPr lang="id-ID" sz="2400" b="0" dirty="0">
                <a:highlight>
                  <a:srgbClr val="FFFFFF"/>
                </a:highlight>
              </a:rPr>
              <a:t>Koneksi nirkabel biasanya menggunakan </a:t>
            </a:r>
            <a:r>
              <a:rPr lang="id-ID" sz="2400" b="0" dirty="0" err="1">
                <a:highlight>
                  <a:srgbClr val="FFFFFF"/>
                </a:highlight>
              </a:rPr>
              <a:t>bluetooth</a:t>
            </a:r>
            <a:r>
              <a:rPr lang="id-ID" sz="2400" b="0" dirty="0">
                <a:highlight>
                  <a:srgbClr val="FFFFFF"/>
                </a:highlight>
              </a:rPr>
              <a:t>, </a:t>
            </a:r>
            <a:r>
              <a:rPr lang="id-ID" sz="2400" b="0" dirty="0" err="1">
                <a:highlight>
                  <a:srgbClr val="FFFFFF"/>
                </a:highlight>
              </a:rPr>
              <a:t>WiFi</a:t>
            </a:r>
            <a:r>
              <a:rPr lang="id-ID" sz="2400" b="0" dirty="0">
                <a:highlight>
                  <a:srgbClr val="FFFFFF"/>
                </a:highlight>
              </a:rPr>
              <a:t>, The </a:t>
            </a:r>
            <a:r>
              <a:rPr lang="id-ID" sz="2400" b="0" dirty="0" err="1">
                <a:highlight>
                  <a:srgbClr val="FFFFFF"/>
                </a:highlight>
              </a:rPr>
              <a:t>Infrared</a:t>
            </a:r>
            <a:r>
              <a:rPr lang="id-ID" sz="2400" b="0" dirty="0">
                <a:highlight>
                  <a:srgbClr val="FFFFFF"/>
                </a:highlight>
              </a:rPr>
              <a:t> Data </a:t>
            </a:r>
            <a:r>
              <a:rPr lang="id-ID" sz="2400" b="0" dirty="0" err="1">
                <a:highlight>
                  <a:srgbClr val="FFFFFF"/>
                </a:highlight>
              </a:rPr>
              <a:t>Association</a:t>
            </a:r>
            <a:r>
              <a:rPr lang="id-ID" sz="2400" b="0" dirty="0">
                <a:highlight>
                  <a:srgbClr val="FFFFFF"/>
                </a:highlight>
              </a:rPr>
              <a:t> (</a:t>
            </a:r>
            <a:r>
              <a:rPr lang="id-ID" sz="2400" b="0" dirty="0" err="1">
                <a:highlight>
                  <a:srgbClr val="FFFFFF"/>
                </a:highlight>
              </a:rPr>
              <a:t>IrDA</a:t>
            </a:r>
            <a:r>
              <a:rPr lang="id-ID" sz="2400" b="0" dirty="0">
                <a:highlight>
                  <a:srgbClr val="FFFFFF"/>
                </a:highlight>
              </a:rPr>
              <a:t>), </a:t>
            </a:r>
            <a:r>
              <a:rPr lang="id-ID" sz="2400" b="0" dirty="0" err="1">
                <a:highlight>
                  <a:srgbClr val="FFFFFF"/>
                </a:highlight>
              </a:rPr>
              <a:t>dll</a:t>
            </a:r>
            <a:endParaRPr lang="id-ID" sz="2400" b="0" dirty="0">
              <a:highlight>
                <a:srgbClr val="FFFFFF"/>
              </a:highlight>
            </a:endParaRPr>
          </a:p>
          <a:p>
            <a:pPr latinLnBrk="0"/>
            <a:r>
              <a:rPr lang="id-ID" sz="2400" b="0" dirty="0">
                <a:highlight>
                  <a:srgbClr val="FFFFFF"/>
                </a:highlight>
              </a:rPr>
              <a:t>PAN digunakan untuk menghubungkan perangkat laptop, </a:t>
            </a:r>
            <a:r>
              <a:rPr lang="id-ID" sz="2400" b="0" dirty="0" err="1">
                <a:highlight>
                  <a:srgbClr val="FFFFFF"/>
                </a:highlight>
              </a:rPr>
              <a:t>tablets</a:t>
            </a:r>
            <a:r>
              <a:rPr lang="id-ID" sz="2400" b="0" dirty="0">
                <a:highlight>
                  <a:srgbClr val="FFFFFF"/>
                </a:highlight>
              </a:rPr>
              <a:t>, printer, </a:t>
            </a:r>
            <a:r>
              <a:rPr lang="id-ID" sz="2400" b="0" dirty="0" err="1">
                <a:highlight>
                  <a:srgbClr val="FFFFFF"/>
                </a:highlight>
              </a:rPr>
              <a:t>keyboard</a:t>
            </a:r>
            <a:r>
              <a:rPr lang="id-ID" sz="2400" b="0" dirty="0">
                <a:highlight>
                  <a:srgbClr val="FFFFFF"/>
                </a:highlight>
              </a:rPr>
              <a:t>, </a:t>
            </a:r>
            <a:r>
              <a:rPr lang="id-ID" sz="2400" b="0" dirty="0" err="1">
                <a:highlight>
                  <a:srgbClr val="FFFFFF"/>
                </a:highlight>
              </a:rPr>
              <a:t>dll</a:t>
            </a:r>
            <a:endParaRPr lang="id-ID" sz="2400" b="0" dirty="0">
              <a:highlight>
                <a:srgbClr val="FFFFFF"/>
              </a:highligh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AC4A33-B0D5-39A3-A219-71543C8EEC0E}"/>
              </a:ext>
            </a:extLst>
          </p:cNvPr>
          <p:cNvSpPr txBox="1"/>
          <p:nvPr/>
        </p:nvSpPr>
        <p:spPr>
          <a:xfrm>
            <a:off x="8199182" y="3453584"/>
            <a:ext cx="38090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/>
              <a:t>https://www.kompasiana.com/fitriindriyani/6232c48280a65a3edd20c782/jenis-jenis-jaringan-komputer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7790E609-9F32-FD5B-E04C-5BCBE8397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9182" y="926814"/>
            <a:ext cx="3809011" cy="252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07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214376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Local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Area Network (LAN)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5590572" y="1188704"/>
            <a:ext cx="6427439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400" b="0" dirty="0"/>
              <a:t>LAN merupakan jaringan komputer yang biasanya digunakan  untuk perangkat yang perlu terhubung dalam jarak berkisar 0 – 2 Km</a:t>
            </a:r>
          </a:p>
          <a:p>
            <a:pPr latinLnBrk="0"/>
            <a:r>
              <a:rPr lang="id-ID" sz="2400" b="0" dirty="0"/>
              <a:t>Koneksi antar ruangan atau antar gedung</a:t>
            </a:r>
          </a:p>
          <a:p>
            <a:pPr latinLnBrk="0"/>
            <a:r>
              <a:rPr lang="id-ID" sz="2400" b="0" dirty="0"/>
              <a:t>Kecepatan transfer data dalam LAN berkisar antara 1 Mbps – 10 </a:t>
            </a:r>
            <a:r>
              <a:rPr lang="id-ID" sz="2400" b="0" dirty="0" err="1"/>
              <a:t>Gbps</a:t>
            </a:r>
            <a:endParaRPr lang="id-ID" sz="2400" b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A0BA32-8F9B-8E17-1A40-3C352C5488C5}"/>
              </a:ext>
            </a:extLst>
          </p:cNvPr>
          <p:cNvSpPr txBox="1"/>
          <p:nvPr/>
        </p:nvSpPr>
        <p:spPr>
          <a:xfrm>
            <a:off x="283076" y="5152257"/>
            <a:ext cx="52143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2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2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id-ID" sz="1200" b="0" i="0" dirty="0">
                <a:solidFill>
                  <a:srgbClr val="1F1F1F"/>
                </a:solidFill>
                <a:effectLst/>
                <a:latin typeface="ElsevierSans"/>
              </a:rPr>
              <a:t>Andreas P. </a:t>
            </a:r>
            <a:r>
              <a:rPr lang="id-ID" sz="1200" b="0" i="0" dirty="0" err="1">
                <a:solidFill>
                  <a:srgbClr val="1F1F1F"/>
                </a:solidFill>
                <a:effectLst/>
                <a:latin typeface="ElsevierSans"/>
              </a:rPr>
              <a:t>Plageras</a:t>
            </a:r>
            <a:r>
              <a:rPr lang="id-ID" sz="12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en-US" sz="1200" b="0" i="0" dirty="0">
                <a:solidFill>
                  <a:srgbClr val="1F1F1F"/>
                </a:solidFill>
                <a:effectLst/>
                <a:latin typeface="ElsevierGulliver"/>
              </a:rPr>
              <a:t>Efficient IoT-based sensor BIG Data collection–processing and analysis in smart buildings</a:t>
            </a:r>
            <a:r>
              <a:rPr lang="id-ID" sz="1200" b="0" i="0" dirty="0">
                <a:solidFill>
                  <a:srgbClr val="1F1F1F"/>
                </a:solidFill>
                <a:effectLst/>
                <a:latin typeface="ElsevierGulliver"/>
              </a:rPr>
              <a:t>, Future </a:t>
            </a:r>
            <a:r>
              <a:rPr lang="id-ID" sz="1200" b="0" i="0" dirty="0" err="1">
                <a:solidFill>
                  <a:srgbClr val="1F1F1F"/>
                </a:solidFill>
                <a:effectLst/>
                <a:latin typeface="ElsevierGulliver"/>
              </a:rPr>
              <a:t>Generation</a:t>
            </a:r>
            <a:r>
              <a:rPr lang="id-ID" sz="1200" b="0" i="0" dirty="0">
                <a:solidFill>
                  <a:srgbClr val="1F1F1F"/>
                </a:solidFill>
                <a:effectLst/>
                <a:latin typeface="ElsevierGulliver"/>
              </a:rPr>
              <a:t> </a:t>
            </a:r>
            <a:r>
              <a:rPr lang="id-ID" sz="1200" b="0" i="0" dirty="0" err="1">
                <a:solidFill>
                  <a:srgbClr val="1F1F1F"/>
                </a:solidFill>
                <a:effectLst/>
                <a:latin typeface="ElsevierGulliver"/>
              </a:rPr>
              <a:t>Computer</a:t>
            </a:r>
            <a:r>
              <a:rPr lang="id-ID" sz="1200" b="0" i="0" dirty="0">
                <a:solidFill>
                  <a:srgbClr val="1F1F1F"/>
                </a:solidFill>
                <a:effectLst/>
                <a:latin typeface="ElsevierGulliver"/>
              </a:rPr>
              <a:t> Systems, Volume 82, 2018,</a:t>
            </a:r>
            <a:endParaRPr lang="en-US" sz="1200" b="0" i="0" dirty="0">
              <a:solidFill>
                <a:srgbClr val="1F1F1F"/>
              </a:solidFill>
              <a:effectLst/>
              <a:latin typeface="ElsevierGulliver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BDF53F-3304-AA85-4BC9-30AF3BD6D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363" y="1572748"/>
            <a:ext cx="5129801" cy="325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74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714834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Metropolitan Area Network (MAN)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460854" y="4119479"/>
            <a:ext cx="7492974" cy="25089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000" b="0" dirty="0"/>
              <a:t>Ruang lingkup MAN berada di kisaran jarak 2 – 50 Km</a:t>
            </a:r>
          </a:p>
          <a:p>
            <a:pPr latinLnBrk="0"/>
            <a:r>
              <a:rPr lang="id-ID" sz="2000" b="0" dirty="0"/>
              <a:t>Kecepatan transfer data yang digunakan jauh lebih cepat karena digunakan untuk menghubungkan lebih banyak pengguna antar kota atau pulau</a:t>
            </a:r>
          </a:p>
          <a:p>
            <a:pPr latinLnBrk="0"/>
            <a:r>
              <a:rPr lang="id-ID" sz="2000" b="0" dirty="0"/>
              <a:t>Koneksi yang paling sering digunakan adalah Fiber </a:t>
            </a:r>
            <a:r>
              <a:rPr lang="id-ID" sz="2000" b="0" dirty="0" err="1"/>
              <a:t>Distributed</a:t>
            </a:r>
            <a:r>
              <a:rPr lang="id-ID" sz="2000" b="0" dirty="0"/>
              <a:t> Data </a:t>
            </a:r>
            <a:r>
              <a:rPr lang="id-ID" sz="2000" b="0" dirty="0" err="1"/>
              <a:t>Interface</a:t>
            </a:r>
            <a:r>
              <a:rPr lang="id-ID" sz="2000" b="0" dirty="0"/>
              <a:t> (FDDI)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A0BA32-8F9B-8E17-1A40-3C352C5488C5}"/>
              </a:ext>
            </a:extLst>
          </p:cNvPr>
          <p:cNvSpPr txBox="1"/>
          <p:nvPr/>
        </p:nvSpPr>
        <p:spPr>
          <a:xfrm>
            <a:off x="3946082" y="3530880"/>
            <a:ext cx="749297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200" b="0" i="0" dirty="0">
                <a:solidFill>
                  <a:srgbClr val="1F1F1F"/>
                </a:solidFill>
                <a:effectLst/>
                <a:latin typeface="ElsevierGulliver"/>
              </a:rPr>
              <a:t>https://www.simplilearn.com/tutorials/networking-tutorial/importance-of-types-of-networks-lan-man-wan</a:t>
            </a:r>
            <a:endParaRPr lang="en-US" sz="1200" b="0" i="0" dirty="0">
              <a:solidFill>
                <a:srgbClr val="1F1F1F"/>
              </a:solidFill>
              <a:effectLst/>
              <a:latin typeface="ElsevierGulliver"/>
            </a:endParaRPr>
          </a:p>
        </p:txBody>
      </p:sp>
      <p:pic>
        <p:nvPicPr>
          <p:cNvPr id="3" name="Picture 2" descr="A line art of a building&#10;&#10;Description automatically generated">
            <a:extLst>
              <a:ext uri="{FF2B5EF4-FFF2-40B4-BE49-F238E27FC236}">
                <a16:creationId xmlns:a16="http://schemas.microsoft.com/office/drawing/2014/main" id="{554450C2-C565-7D4D-1CDB-352F928BD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782" y="1249771"/>
            <a:ext cx="9124436" cy="228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47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4580678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Wide Area Network (WAN)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491687" y="1774042"/>
            <a:ext cx="5009228" cy="25089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400" b="0" dirty="0"/>
              <a:t>Ruang lingkup WAN merupakan yang paling besar mencakup koneksi negara, benua, bumi, bahkan sampai luar angkasa</a:t>
            </a:r>
          </a:p>
          <a:p>
            <a:pPr latinLnBrk="0"/>
            <a:r>
              <a:rPr lang="id-ID" sz="2400" b="0" dirty="0"/>
              <a:t>Kecepatan transfer data yang digunakan jauh lebih cepat karena digunakan untuk menghubungkan lebih banyak perangkat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A0BA32-8F9B-8E17-1A40-3C352C5488C5}"/>
              </a:ext>
            </a:extLst>
          </p:cNvPr>
          <p:cNvSpPr txBox="1"/>
          <p:nvPr/>
        </p:nvSpPr>
        <p:spPr>
          <a:xfrm>
            <a:off x="6096000" y="3837115"/>
            <a:ext cx="50092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200" b="0" i="0" dirty="0">
                <a:solidFill>
                  <a:srgbClr val="1F1F1F"/>
                </a:solidFill>
                <a:effectLst/>
                <a:latin typeface="ElsevierGulliver"/>
              </a:rPr>
              <a:t>https://www.simplilearn.com/tutorials/networking-tutorial/importance-of-types-of-networks-lan-man-wan</a:t>
            </a:r>
            <a:endParaRPr lang="en-US" sz="1200" b="0" i="0" dirty="0">
              <a:solidFill>
                <a:srgbClr val="1F1F1F"/>
              </a:solidFill>
              <a:effectLst/>
              <a:latin typeface="ElsevierGulliver"/>
            </a:endParaRPr>
          </a:p>
        </p:txBody>
      </p:sp>
      <p:pic>
        <p:nvPicPr>
          <p:cNvPr id="8194" name="Picture 2" descr="Types_of_Networks_5">
            <a:extLst>
              <a:ext uri="{FF2B5EF4-FFF2-40B4-BE49-F238E27FC236}">
                <a16:creationId xmlns:a16="http://schemas.microsoft.com/office/drawing/2014/main" id="{4229A3E6-79F7-FAA4-FAD6-EB9049D61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087" y="1116678"/>
            <a:ext cx="5167086" cy="270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02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99848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Jenis Jaringan Komputer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240789" y="1223427"/>
            <a:ext cx="11831607" cy="121497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800" b="0" dirty="0">
                <a:highlight>
                  <a:srgbClr val="FFFFFF"/>
                </a:highlight>
              </a:rPr>
              <a:t>Berdasarkan media transmisi yang digunakan, jaringan komputer dibedakan menjadi jaringan kabel dan nirkabel /</a:t>
            </a:r>
            <a:r>
              <a:rPr lang="id-ID" sz="2800" b="0" dirty="0" err="1">
                <a:highlight>
                  <a:srgbClr val="FFFFFF"/>
                </a:highlight>
              </a:rPr>
              <a:t>wireless</a:t>
            </a:r>
            <a:endParaRPr lang="id-ID" sz="2800" b="0" dirty="0">
              <a:highlight>
                <a:srgbClr val="FFFFFF"/>
              </a:highligh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5F44D6-E499-B0B4-A2C5-83130483CAC6}"/>
              </a:ext>
            </a:extLst>
          </p:cNvPr>
          <p:cNvSpPr txBox="1"/>
          <p:nvPr/>
        </p:nvSpPr>
        <p:spPr>
          <a:xfrm>
            <a:off x="240789" y="5562600"/>
            <a:ext cx="7599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Fundamentals of Computer Networks, Matthew N. O. Sadiku, Humana Press, 2022</a:t>
            </a:r>
            <a:r>
              <a:rPr lang="id-ID" dirty="0"/>
              <a:t>, </a:t>
            </a:r>
            <a:r>
              <a:rPr lang="id-ID" dirty="0" err="1"/>
              <a:t>page</a:t>
            </a:r>
            <a:r>
              <a:rPr lang="id-ID" dirty="0"/>
              <a:t> 8 - 10</a:t>
            </a:r>
            <a:endParaRPr lang="en-US" dirty="0"/>
          </a:p>
        </p:txBody>
      </p:sp>
      <p:pic>
        <p:nvPicPr>
          <p:cNvPr id="2050" name="Picture 2" descr="Transmission Media in Computer Network and its Types">
            <a:extLst>
              <a:ext uri="{FF2B5EF4-FFF2-40B4-BE49-F238E27FC236}">
                <a16:creationId xmlns:a16="http://schemas.microsoft.com/office/drawing/2014/main" id="{7BE12C0A-C88C-CBA7-83CE-7A7626290E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" t="6341" r="4374" b="10884"/>
          <a:stretch/>
        </p:blipFill>
        <p:spPr bwMode="auto">
          <a:xfrm>
            <a:off x="284206" y="2625811"/>
            <a:ext cx="7388954" cy="274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899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99848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Jenis Jaringan Komputer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85932" y="1349829"/>
            <a:ext cx="11515782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4000" b="0" dirty="0">
                <a:highlight>
                  <a:srgbClr val="FFFFFF"/>
                </a:highlight>
              </a:rPr>
              <a:t>Jaringan komputer yang terhubung dengan kabel umumnya menggunakan jenis kabel:</a:t>
            </a:r>
          </a:p>
          <a:p>
            <a:pPr marL="404813" indent="-404813" latinLnBrk="0"/>
            <a:r>
              <a:rPr lang="id-ID" sz="4000" b="0" dirty="0">
                <a:highlight>
                  <a:srgbClr val="FFFFFF"/>
                </a:highlight>
              </a:rPr>
              <a:t>Kabel </a:t>
            </a:r>
            <a:r>
              <a:rPr lang="id-ID" sz="4000" b="0" dirty="0" err="1">
                <a:highlight>
                  <a:srgbClr val="FFFFFF"/>
                </a:highlight>
              </a:rPr>
              <a:t>Coaxial</a:t>
            </a:r>
            <a:endParaRPr lang="id-ID" sz="4000" b="0" dirty="0"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4000" b="0" dirty="0">
                <a:highlight>
                  <a:srgbClr val="FFFFFF"/>
                </a:highlight>
              </a:rPr>
              <a:t>Kabel </a:t>
            </a:r>
            <a:r>
              <a:rPr lang="id-ID" sz="4000" b="0" dirty="0" err="1">
                <a:highlight>
                  <a:srgbClr val="FFFFFF"/>
                </a:highlight>
              </a:rPr>
              <a:t>Twisted</a:t>
            </a:r>
            <a:r>
              <a:rPr lang="id-ID" sz="4000" b="0" dirty="0">
                <a:highlight>
                  <a:srgbClr val="FFFFFF"/>
                </a:highlight>
              </a:rPr>
              <a:t> Pair</a:t>
            </a:r>
          </a:p>
          <a:p>
            <a:pPr marL="404813" indent="-404813" latinLnBrk="0"/>
            <a:r>
              <a:rPr lang="id-ID" sz="4000" b="0" dirty="0">
                <a:highlight>
                  <a:srgbClr val="FFFFFF"/>
                </a:highlight>
              </a:rPr>
              <a:t>Kabel Fiber </a:t>
            </a:r>
            <a:r>
              <a:rPr lang="id-ID" sz="4000" b="0" dirty="0" err="1">
                <a:highlight>
                  <a:srgbClr val="FFFFFF"/>
                </a:highlight>
              </a:rPr>
              <a:t>Optic</a:t>
            </a:r>
            <a:endParaRPr lang="id-ID" sz="40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508283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99848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Jenis Jaringan Komputer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85932" y="1349829"/>
            <a:ext cx="11515782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4000" b="0" dirty="0">
                <a:highlight>
                  <a:srgbClr val="FFFFFF"/>
                </a:highlight>
              </a:rPr>
              <a:t>Jaringan komputer yang terhubung </a:t>
            </a:r>
            <a:r>
              <a:rPr lang="id-ID" sz="4000" b="0" dirty="0" err="1">
                <a:highlight>
                  <a:srgbClr val="FFFFFF"/>
                </a:highlight>
              </a:rPr>
              <a:t>wireless</a:t>
            </a:r>
            <a:r>
              <a:rPr lang="id-ID" sz="4000" b="0" dirty="0">
                <a:highlight>
                  <a:srgbClr val="FFFFFF"/>
                </a:highlight>
              </a:rPr>
              <a:t> pada  umumnya menggunakan koneksi</a:t>
            </a:r>
          </a:p>
          <a:p>
            <a:pPr marL="404813" indent="-404813" latinLnBrk="0"/>
            <a:r>
              <a:rPr lang="id-ID" sz="4000" b="0" dirty="0">
                <a:highlight>
                  <a:srgbClr val="FFFFFF"/>
                </a:highlight>
              </a:rPr>
              <a:t>Inframerah/ </a:t>
            </a:r>
            <a:r>
              <a:rPr lang="id-ID" sz="4000" b="0" dirty="0" err="1">
                <a:highlight>
                  <a:srgbClr val="FFFFFF"/>
                </a:highlight>
              </a:rPr>
              <a:t>Infrared</a:t>
            </a:r>
            <a:endParaRPr lang="id-ID" sz="4000" b="0" dirty="0"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4000" b="0" dirty="0" err="1">
                <a:highlight>
                  <a:srgbClr val="FFFFFF"/>
                </a:highlight>
              </a:rPr>
              <a:t>Bluetooth</a:t>
            </a:r>
            <a:endParaRPr lang="id-ID" sz="4000" b="0" dirty="0"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4000" b="0" dirty="0" err="1">
                <a:highlight>
                  <a:srgbClr val="FFFFFF"/>
                </a:highlight>
              </a:rPr>
              <a:t>Wifi</a:t>
            </a:r>
            <a:endParaRPr lang="id-ID" sz="40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560817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85932" y="1349829"/>
            <a:ext cx="11515782" cy="30823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 latinLnBrk="0">
              <a:buNone/>
            </a:pPr>
            <a:r>
              <a:rPr lang="id-ID" b="0" dirty="0" err="1">
                <a:highlight>
                  <a:srgbClr val="FFFFFF"/>
                </a:highlight>
              </a:rPr>
              <a:t>Computer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Networks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Sixth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Edition</a:t>
            </a:r>
            <a:r>
              <a:rPr lang="id-ID" b="0" dirty="0">
                <a:highlight>
                  <a:srgbClr val="FFFFFF"/>
                </a:highlight>
              </a:rPr>
              <a:t>, Andrew S. </a:t>
            </a:r>
            <a:r>
              <a:rPr lang="id-ID" b="0" dirty="0" err="1">
                <a:highlight>
                  <a:srgbClr val="FFFFFF"/>
                </a:highlight>
              </a:rPr>
              <a:t>Tanenbaum</a:t>
            </a:r>
            <a:r>
              <a:rPr lang="id-ID" b="0" dirty="0">
                <a:highlight>
                  <a:srgbClr val="FFFFFF"/>
                </a:highlight>
              </a:rPr>
              <a:t>, Pearson </a:t>
            </a:r>
            <a:r>
              <a:rPr lang="id-ID" b="0" dirty="0" err="1">
                <a:highlight>
                  <a:srgbClr val="FFFFFF"/>
                </a:highlight>
              </a:rPr>
              <a:t>Education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Limited</a:t>
            </a:r>
            <a:r>
              <a:rPr lang="id-ID" b="0" dirty="0">
                <a:highlight>
                  <a:srgbClr val="FFFFFF"/>
                </a:highlight>
              </a:rPr>
              <a:t>, 2021</a:t>
            </a:r>
          </a:p>
          <a:p>
            <a:pPr marL="914400" indent="-914400" latinLnBrk="0">
              <a:buNone/>
            </a:pPr>
            <a:r>
              <a:rPr lang="id-ID" b="0" dirty="0" err="1">
                <a:highlight>
                  <a:srgbClr val="FFFFFF"/>
                </a:highlight>
              </a:rPr>
              <a:t>Fundamentals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of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Computer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Networks</a:t>
            </a:r>
            <a:r>
              <a:rPr lang="id-ID" b="0" dirty="0">
                <a:highlight>
                  <a:srgbClr val="FFFFFF"/>
                </a:highlight>
              </a:rPr>
              <a:t>, Matthew N. O. </a:t>
            </a:r>
            <a:r>
              <a:rPr lang="id-ID" b="0" dirty="0" err="1">
                <a:highlight>
                  <a:srgbClr val="FFFFFF"/>
                </a:highlight>
              </a:rPr>
              <a:t>Sadiku</a:t>
            </a:r>
            <a:r>
              <a:rPr lang="id-ID" b="0" dirty="0">
                <a:highlight>
                  <a:srgbClr val="FFFFFF"/>
                </a:highlight>
              </a:rPr>
              <a:t>, </a:t>
            </a:r>
            <a:r>
              <a:rPr lang="id-ID" b="0" dirty="0" err="1">
                <a:highlight>
                  <a:srgbClr val="FFFFFF"/>
                </a:highlight>
              </a:rPr>
              <a:t>Humana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Press</a:t>
            </a:r>
            <a:r>
              <a:rPr lang="id-ID" b="0" dirty="0">
                <a:highlight>
                  <a:srgbClr val="FFFFFF"/>
                </a:highlight>
              </a:rPr>
              <a:t>, 2022</a:t>
            </a:r>
          </a:p>
        </p:txBody>
      </p:sp>
    </p:spTree>
    <p:extLst>
      <p:ext uri="{BB962C8B-B14F-4D97-AF65-F5344CB8AC3E}">
        <p14:creationId xmlns:p14="http://schemas.microsoft.com/office/powerpoint/2010/main" val="31871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2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2645650"/>
            <a:ext cx="8436080" cy="2123658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b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3321</TotalTime>
  <Words>1195</Words>
  <Application>Microsoft Office PowerPoint</Application>
  <PresentationFormat>Widescreen</PresentationFormat>
  <Paragraphs>134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3" baseType="lpstr">
      <vt:lpstr>ElsevierGulliver</vt:lpstr>
      <vt:lpstr>ElsevierSans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Nunito</vt:lpstr>
      <vt:lpstr>Wingdings</vt:lpstr>
      <vt:lpstr>Office 테마</vt:lpstr>
      <vt:lpstr>Communication Network</vt:lpstr>
      <vt:lpstr>PowerPoint Presentation</vt:lpstr>
      <vt:lpstr>Komunikasi</vt:lpstr>
      <vt:lpstr>Komunikasi</vt:lpstr>
      <vt:lpstr>Telekomunikasi</vt:lpstr>
      <vt:lpstr>Komponen Jaringan Komunikasi</vt:lpstr>
      <vt:lpstr>Komponen Jaringan Komunikasi</vt:lpstr>
      <vt:lpstr>Noise / Derau</vt:lpstr>
      <vt:lpstr>Jaringan Telekomunikasi</vt:lpstr>
      <vt:lpstr>Jaringan Telekomunikasi</vt:lpstr>
      <vt:lpstr>Surat</vt:lpstr>
      <vt:lpstr>Telegraf</vt:lpstr>
      <vt:lpstr>Telepon</vt:lpstr>
      <vt:lpstr>Pager</vt:lpstr>
      <vt:lpstr>Jaringan Komputer</vt:lpstr>
      <vt:lpstr>Jaringan Komputer</vt:lpstr>
      <vt:lpstr>Kegunaan Jaringan Komputer</vt:lpstr>
      <vt:lpstr>Kebutuhan Perangkat</vt:lpstr>
      <vt:lpstr>Protokol komunikasi</vt:lpstr>
      <vt:lpstr>Protokol komunikasi</vt:lpstr>
      <vt:lpstr>Jenis Jaringan Komputer</vt:lpstr>
      <vt:lpstr>Jenis Jaringan Komputer</vt:lpstr>
      <vt:lpstr>Personal Area Network (PAN)</vt:lpstr>
      <vt:lpstr>Local Area Network (LAN)</vt:lpstr>
      <vt:lpstr>Metropolitan Area Network (MAN)</vt:lpstr>
      <vt:lpstr>Wide Area Network (WAN)</vt:lpstr>
      <vt:lpstr>Jenis Jaringan Komputer</vt:lpstr>
      <vt:lpstr>Jenis Jaringan Komputer</vt:lpstr>
      <vt:lpstr>Jenis Jaringan Komputer</vt:lpstr>
      <vt:lpstr>Referensi</vt:lpstr>
      <vt:lpstr>Data  Communication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133</cp:revision>
  <dcterms:created xsi:type="dcterms:W3CDTF">2021-04-29T04:21:21Z</dcterms:created>
  <dcterms:modified xsi:type="dcterms:W3CDTF">2024-09-19T05:41:46Z</dcterms:modified>
</cp:coreProperties>
</file>