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0"/>
  </p:handoutMasterIdLst>
  <p:sldIdLst>
    <p:sldId id="256" r:id="rId2"/>
    <p:sldId id="257" r:id="rId3"/>
    <p:sldId id="258" r:id="rId4"/>
    <p:sldId id="337" r:id="rId5"/>
    <p:sldId id="360" r:id="rId6"/>
    <p:sldId id="294" r:id="rId7"/>
    <p:sldId id="367" r:id="rId8"/>
    <p:sldId id="368" r:id="rId9"/>
    <p:sldId id="369" r:id="rId10"/>
    <p:sldId id="370" r:id="rId11"/>
    <p:sldId id="371" r:id="rId12"/>
    <p:sldId id="372" r:id="rId13"/>
    <p:sldId id="374" r:id="rId14"/>
    <p:sldId id="375" r:id="rId15"/>
    <p:sldId id="296" r:id="rId16"/>
    <p:sldId id="376" r:id="rId17"/>
    <p:sldId id="377" r:id="rId18"/>
    <p:sldId id="378" r:id="rId19"/>
    <p:sldId id="379" r:id="rId20"/>
    <p:sldId id="380" r:id="rId21"/>
    <p:sldId id="381" r:id="rId22"/>
    <p:sldId id="382" r:id="rId23"/>
    <p:sldId id="383" r:id="rId24"/>
    <p:sldId id="384" r:id="rId25"/>
    <p:sldId id="385" r:id="rId26"/>
    <p:sldId id="386" r:id="rId27"/>
    <p:sldId id="387" r:id="rId28"/>
    <p:sldId id="388" r:id="rId29"/>
    <p:sldId id="389" r:id="rId30"/>
    <p:sldId id="390" r:id="rId31"/>
    <p:sldId id="391" r:id="rId32"/>
    <p:sldId id="392" r:id="rId33"/>
    <p:sldId id="393" r:id="rId34"/>
    <p:sldId id="394" r:id="rId35"/>
    <p:sldId id="395" r:id="rId36"/>
    <p:sldId id="397" r:id="rId37"/>
    <p:sldId id="398" r:id="rId38"/>
    <p:sldId id="268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508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ommunication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- 2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3749744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Komunikasi Data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Jenis Sinyal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13033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Media Transmisi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Komunikasi Data</a:t>
            </a:r>
            <a:endParaRPr lang="ko-KR" alt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8685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Komunikasi Data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dirty="0">
                <a:solidFill>
                  <a:srgbClr val="202122"/>
                </a:solidFill>
                <a:highlight>
                  <a:srgbClr val="FFFFFF"/>
                </a:highlight>
              </a:rPr>
              <a:t>Komunikasi data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 adalah proses pengiriman dan penerimaan data/informasi dari satu perangkat ke perangkat lainnya menggunakan jaringan komunikasi</a:t>
            </a:r>
          </a:p>
          <a:p>
            <a:pPr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Sama seperti manusia berkomunikasi satu dengan yang lainnya dengan menggunakan suara atau tulisan, komunikasi tersebut dibangun melalui berbagai macam media</a:t>
            </a:r>
          </a:p>
          <a:p>
            <a:pPr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Contoh komunikasi data adalah saluran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telepon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dimana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data suara berpindah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dari satu telepon ke telepon lainnya</a:t>
            </a:r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9561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Sistem Komunikasi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A red and purple arrows on a black background&#10;&#10;Description automatically generated">
            <a:extLst>
              <a:ext uri="{FF2B5EF4-FFF2-40B4-BE49-F238E27FC236}">
                <a16:creationId xmlns:a16="http://schemas.microsoft.com/office/drawing/2014/main" id="{704688ED-5891-FAF9-583E-6E3CE4AC6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182256"/>
            <a:ext cx="8895145" cy="517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07EEB9-3406-4C8F-3FB5-7FCE013F19C0}"/>
              </a:ext>
            </a:extLst>
          </p:cNvPr>
          <p:cNvSpPr txBox="1"/>
          <p:nvPr/>
        </p:nvSpPr>
        <p:spPr>
          <a:xfrm>
            <a:off x="9340850" y="1529060"/>
            <a:ext cx="24828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Berdasarkan aliran data, sistem komunikasi dibedakan menjadi 3 jenis yaitu:</a:t>
            </a:r>
          </a:p>
          <a:p>
            <a:pPr marL="457200" indent="-457200" latinLnBrk="0">
              <a:buAutoNum type="arabicPeriod"/>
            </a:pP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Simplex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57200" indent="-457200" latinLnBrk="0">
              <a:buAutoNum type="arabicPeriod"/>
            </a:pP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Half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Duplex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57200" indent="-457200" latinLnBrk="0">
              <a:buAutoNum type="arabicPeriod"/>
            </a:pP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Full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Duplex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9042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Jenis Sinyal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1186543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Sinyal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3600" b="0" dirty="0"/>
              <a:t>Sinyal (</a:t>
            </a:r>
            <a:r>
              <a:rPr lang="id-ID" sz="3600" b="0" dirty="0" err="1"/>
              <a:t>Signal</a:t>
            </a:r>
            <a:r>
              <a:rPr lang="id-ID" sz="3600" b="0" dirty="0"/>
              <a:t>) merupakan gelombang elektromagnet atau arus listrik yang membawa data/informasi dari satu perangkat ke perangkat yang lainnya</a:t>
            </a:r>
          </a:p>
          <a:p>
            <a:pPr latinLnBrk="0"/>
            <a:r>
              <a:rPr lang="id-ID" sz="3600" b="0" dirty="0"/>
              <a:t>Untuk dapat membawa informasi, sinyal dibedakan menjadi dua yaitu sinyal analog </a:t>
            </a:r>
            <a:br>
              <a:rPr lang="id-ID" sz="3600" b="0" dirty="0"/>
            </a:br>
            <a:r>
              <a:rPr lang="id-ID" sz="3600" b="0" dirty="0"/>
              <a:t>dan sinyal digital</a:t>
            </a:r>
          </a:p>
        </p:txBody>
      </p:sp>
    </p:spTree>
    <p:extLst>
      <p:ext uri="{BB962C8B-B14F-4D97-AF65-F5344CB8AC3E}">
        <p14:creationId xmlns:p14="http://schemas.microsoft.com/office/powerpoint/2010/main" val="64243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41906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Sinyal Analog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Sinyal analog merupakan rentang nilai yang bervariasi sepanjang waktu (misal +12V sampai -12V)</a:t>
            </a:r>
          </a:p>
          <a:p>
            <a:pPr latinLnBrk="0"/>
            <a:r>
              <a:rPr lang="id-ID" sz="2800" b="0" dirty="0"/>
              <a:t>Sinyal analog menggunakan sifat media transmisinya dalam mengirimkan informasi, misalnya daya listrik yang mengalir pada kabel untuk merepresentasikan data/informasi dapat berupa nilai tegangan listrik (voltase), arus listrik (</a:t>
            </a:r>
            <a:r>
              <a:rPr lang="id-ID" sz="2800" b="0" dirty="0" err="1"/>
              <a:t>current</a:t>
            </a:r>
            <a:r>
              <a:rPr lang="id-ID" sz="2800" b="0" dirty="0"/>
              <a:t>), </a:t>
            </a:r>
            <a:br>
              <a:rPr lang="id-ID" sz="2800" b="0" dirty="0"/>
            </a:br>
            <a:r>
              <a:rPr lang="id-ID" sz="2800" b="0" dirty="0"/>
              <a:t>atau frekuensi</a:t>
            </a:r>
          </a:p>
          <a:p>
            <a:pPr latinLnBrk="0"/>
            <a:r>
              <a:rPr lang="id-ID" sz="2800" b="0" dirty="0"/>
              <a:t>Sinyal analog dapat berupa respons terhadap </a:t>
            </a:r>
            <a:br>
              <a:rPr lang="id-ID" sz="2800" b="0" dirty="0"/>
            </a:br>
            <a:r>
              <a:rPr lang="id-ID" sz="2800" b="0" dirty="0"/>
              <a:t>perubahan cahaya, volume suara, suhu, </a:t>
            </a:r>
            <a:br>
              <a:rPr lang="id-ID" sz="2800" b="0" dirty="0"/>
            </a:br>
            <a:r>
              <a:rPr lang="id-ID" sz="2800" b="0" dirty="0"/>
              <a:t>posisi, tekanan, atau fenomena fisika lainnya.</a:t>
            </a:r>
          </a:p>
          <a:p>
            <a:pPr latinLnBrk="0"/>
            <a:endParaRPr lang="id-ID" sz="2800" b="0" dirty="0"/>
          </a:p>
        </p:txBody>
      </p:sp>
    </p:spTree>
    <p:extLst>
      <p:ext uri="{BB962C8B-B14F-4D97-AF65-F5344CB8AC3E}">
        <p14:creationId xmlns:p14="http://schemas.microsoft.com/office/powerpoint/2010/main" val="403792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41906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Sinyal Analog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002682" y="959122"/>
            <a:ext cx="4953965" cy="149313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Contoh sinyal analog digambarkan dalam bentuk grafik perbandingan antara voltase dan waktu, akan terbentuk garis kontinu (tidak terdapat perubahan yang tiba-tiba/terputus)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04783E-74C2-91A2-8D12-3622B17D40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5" r="15265" b="46324"/>
          <a:stretch/>
        </p:blipFill>
        <p:spPr bwMode="auto">
          <a:xfrm>
            <a:off x="391260" y="1202016"/>
            <a:ext cx="6488005" cy="363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94425F-1EEE-958C-B6D1-4AED7A8BBAD5}"/>
              </a:ext>
            </a:extLst>
          </p:cNvPr>
          <p:cNvSpPr txBox="1"/>
          <p:nvPr/>
        </p:nvSpPr>
        <p:spPr>
          <a:xfrm>
            <a:off x="240789" y="5009653"/>
            <a:ext cx="64880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https://momentous.id/2023/02/21/perbedaan-sinyal-analog-dan-sinyal-digital/</a:t>
            </a:r>
          </a:p>
        </p:txBody>
      </p:sp>
    </p:spTree>
    <p:extLst>
      <p:ext uri="{BB962C8B-B14F-4D97-AF65-F5344CB8AC3E}">
        <p14:creationId xmlns:p14="http://schemas.microsoft.com/office/powerpoint/2010/main" val="217234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286203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Sinyal Digital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Sinyal digital membawa data/informasi dalam bentuk diskrit</a:t>
            </a:r>
          </a:p>
          <a:p>
            <a:pPr latinLnBrk="0"/>
            <a:r>
              <a:rPr lang="id-ID" sz="2800" b="0" dirty="0"/>
              <a:t>Sinyal digital hanya dapat menerima satu buah nilai dalam satu waktu</a:t>
            </a:r>
          </a:p>
          <a:p>
            <a:pPr latinLnBrk="0"/>
            <a:r>
              <a:rPr lang="id-ID" sz="2800" b="0" dirty="0"/>
              <a:t>Dalam bentuk fisik sinyal digital dapat berupa keberadaan tegangan listrik (voltase), arus listrik (</a:t>
            </a:r>
            <a:r>
              <a:rPr lang="id-ID" sz="2800" b="0" dirty="0" err="1"/>
              <a:t>current</a:t>
            </a:r>
            <a:r>
              <a:rPr lang="id-ID" sz="2800" b="0" dirty="0"/>
              <a:t>), polarisasi medan elektromagnet, tekanan benda, keberadaan cahaya, </a:t>
            </a:r>
            <a:r>
              <a:rPr lang="id-ID" sz="2800" b="0" dirty="0" err="1"/>
              <a:t>dll</a:t>
            </a:r>
            <a:endParaRPr lang="id-ID" sz="2800" b="0" dirty="0"/>
          </a:p>
          <a:p>
            <a:pPr latinLnBrk="0"/>
            <a:r>
              <a:rPr lang="id-ID" sz="2800" b="0" dirty="0"/>
              <a:t>Dalam perangkat elektronik digital, sinyal </a:t>
            </a:r>
            <a:br>
              <a:rPr lang="id-ID" sz="2800" b="0" dirty="0"/>
            </a:br>
            <a:r>
              <a:rPr lang="id-ID" sz="2800" b="0" dirty="0"/>
              <a:t>digital direpresentasikan dengan salah satu </a:t>
            </a:r>
            <a:br>
              <a:rPr lang="id-ID" sz="2800" b="0" dirty="0"/>
            </a:br>
            <a:r>
              <a:rPr lang="id-ID" sz="2800" b="0" dirty="0"/>
              <a:t>dari dua buah nilai, biasanya 0V dan </a:t>
            </a:r>
            <a:br>
              <a:rPr lang="id-ID" sz="2800" b="0" dirty="0"/>
            </a:br>
            <a:r>
              <a:rPr lang="id-ID" sz="2800" b="0" dirty="0"/>
              <a:t>V (1.8V, 3.3V, atau 5V)</a:t>
            </a:r>
          </a:p>
        </p:txBody>
      </p:sp>
    </p:spTree>
    <p:extLst>
      <p:ext uri="{BB962C8B-B14F-4D97-AF65-F5344CB8AC3E}">
        <p14:creationId xmlns:p14="http://schemas.microsoft.com/office/powerpoint/2010/main" val="328151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286203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Sinyal Digital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8646289" y="1406321"/>
            <a:ext cx="3426106" cy="26100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Contoh sinyal digital ketika digambarkan dalam bentuk grafik perbandingan antara voltase dan waktu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2F06946-DBE8-5BE2-4895-4F673E19600A}"/>
              </a:ext>
            </a:extLst>
          </p:cNvPr>
          <p:cNvSpPr txBox="1">
            <a:spLocks/>
          </p:cNvSpPr>
          <p:nvPr/>
        </p:nvSpPr>
        <p:spPr>
          <a:xfrm>
            <a:off x="391262" y="5009238"/>
            <a:ext cx="8255027" cy="149313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Sinyal digital merepresentasikan ada tidaknya voltase pada periode waktu tertentu, atau memenuhi tidaknya ambang batas yang telah ditentukan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90D67CA-C9CE-BAA6-FA53-D4254A6E40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4" t="52783"/>
          <a:stretch/>
        </p:blipFill>
        <p:spPr bwMode="auto">
          <a:xfrm>
            <a:off x="240789" y="1317469"/>
            <a:ext cx="8238856" cy="298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53373E-E1E0-C023-B3D3-7B530CA7F9F4}"/>
              </a:ext>
            </a:extLst>
          </p:cNvPr>
          <p:cNvSpPr txBox="1"/>
          <p:nvPr/>
        </p:nvSpPr>
        <p:spPr>
          <a:xfrm>
            <a:off x="391261" y="4227640"/>
            <a:ext cx="80883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https://momentous.id/2023/02/21/perbedaan-sinyal-analog-dan-sinyal-digital/</a:t>
            </a:r>
          </a:p>
        </p:txBody>
      </p:sp>
    </p:spTree>
    <p:extLst>
      <p:ext uri="{BB962C8B-B14F-4D97-AF65-F5344CB8AC3E}">
        <p14:creationId xmlns:p14="http://schemas.microsoft.com/office/powerpoint/2010/main" val="150000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72222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Konversi Sinyal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085915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Hampir semua sistem harus dapat melakukan konversi sinyal dari digital ke analog maupun dari analog ke digital</a:t>
            </a:r>
          </a:p>
          <a:p>
            <a:pPr latinLnBrk="0"/>
            <a:r>
              <a:rPr lang="id-ID" sz="2800" b="0" dirty="0"/>
              <a:t>Kebanyakan sistem ketika hendak mengirimkan data/informasi akan mengubahnya menjadi sinyal analog</a:t>
            </a:r>
          </a:p>
          <a:p>
            <a:pPr latinLnBrk="0"/>
            <a:r>
              <a:rPr lang="id-ID" sz="2800" b="0" dirty="0"/>
              <a:t>Jalur transmisi/komunikasi akan mengirimkan data/informasi menggunakan sinyal analog baik dalam bentuk energi listrik atau elektromagnet</a:t>
            </a:r>
          </a:p>
          <a:p>
            <a:pPr latinLnBrk="0"/>
            <a:r>
              <a:rPr lang="id-ID" sz="2800" b="0" dirty="0"/>
              <a:t>Sinyal analog yang diterima kemudian diubah </a:t>
            </a:r>
            <a:br>
              <a:rPr lang="id-ID" sz="2800" b="0" dirty="0"/>
            </a:br>
            <a:r>
              <a:rPr lang="id-ID" sz="2800" b="0" dirty="0"/>
              <a:t>kembali menjadi sinyal digital, diproses dan </a:t>
            </a:r>
            <a:br>
              <a:rPr lang="id-ID" sz="2800" b="0" dirty="0"/>
            </a:br>
            <a:r>
              <a:rPr lang="id-ID" sz="2800" b="0" dirty="0"/>
              <a:t>disimpan oleh penerima</a:t>
            </a:r>
          </a:p>
        </p:txBody>
      </p:sp>
    </p:spTree>
    <p:extLst>
      <p:ext uri="{BB962C8B-B14F-4D97-AF65-F5344CB8AC3E}">
        <p14:creationId xmlns:p14="http://schemas.microsoft.com/office/powerpoint/2010/main" val="306159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70060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Analog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Digital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Converter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(ADC)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238035" y="1046900"/>
            <a:ext cx="4953965" cy="26100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000" b="0" dirty="0"/>
              <a:t>Sampling merupakan pemotongan sinyal analog berdasarkan interval waktu</a:t>
            </a:r>
          </a:p>
          <a:p>
            <a:pPr latinLnBrk="0"/>
            <a:r>
              <a:rPr lang="id-ID" sz="2000" b="0" dirty="0" err="1"/>
              <a:t>Quantizing</a:t>
            </a:r>
            <a:r>
              <a:rPr lang="id-ID" sz="2000" b="0" dirty="0"/>
              <a:t> merupakan perhitungan besaran nilai sinyal pada tiap waktu interval</a:t>
            </a:r>
          </a:p>
          <a:p>
            <a:pPr latinLnBrk="0"/>
            <a:r>
              <a:rPr lang="id-ID" sz="2000" b="0" dirty="0" err="1"/>
              <a:t>Encoding</a:t>
            </a:r>
            <a:r>
              <a:rPr lang="id-ID" sz="2000" b="0" dirty="0"/>
              <a:t> </a:t>
            </a:r>
            <a:r>
              <a:rPr lang="id-ID" sz="2000" b="0" dirty="0" err="1"/>
              <a:t>pengkodean</a:t>
            </a:r>
            <a:r>
              <a:rPr lang="id-ID" sz="2000" b="0" dirty="0"/>
              <a:t> sinyal menjadi besaran bit dan jenis data yang sudah ditentukan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53373E-E1E0-C023-B3D3-7B530CA7F9F4}"/>
              </a:ext>
            </a:extLst>
          </p:cNvPr>
          <p:cNvSpPr txBox="1"/>
          <p:nvPr/>
        </p:nvSpPr>
        <p:spPr>
          <a:xfrm>
            <a:off x="240790" y="6039866"/>
            <a:ext cx="69972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https://nandasiddhardha.medium.com/harmonizing-bits-and-beats-a-students-tale-of-pcm-e77458e69c60</a:t>
            </a:r>
          </a:p>
        </p:txBody>
      </p:sp>
      <p:pic>
        <p:nvPicPr>
          <p:cNvPr id="3" name="Picture 4" descr="Pengantar Tentang Analog to Digital Converter (ADC) - ditempel">
            <a:extLst>
              <a:ext uri="{FF2B5EF4-FFF2-40B4-BE49-F238E27FC236}">
                <a16:creationId xmlns:a16="http://schemas.microsoft.com/office/drawing/2014/main" id="{51695CE9-7578-8E4D-3736-4EBDB143D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274122"/>
            <a:ext cx="6831343" cy="426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84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677965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Digital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Analog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Converter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(DAC)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7" y="5447308"/>
            <a:ext cx="8514618" cy="105403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Dalam DAC besaran bit akan menentukan kemiripan sinyal dengan sinyal analog aslinya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5677878-011C-82BD-0551-F6F3BAF02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0" y="1181717"/>
            <a:ext cx="8514619" cy="328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B01943-A863-58C6-63C1-6B08AA3F4FFA}"/>
              </a:ext>
            </a:extLst>
          </p:cNvPr>
          <p:cNvSpPr txBox="1"/>
          <p:nvPr/>
        </p:nvSpPr>
        <p:spPr>
          <a:xfrm>
            <a:off x="240786" y="4548851"/>
            <a:ext cx="85146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High Speed, Digital to Analog Converters Basics, Chris Pearson, Texas Instruments Incorporated, 20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1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2,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2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29614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Media Transmisi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287905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Media Transmisi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7766613" y="1070049"/>
            <a:ext cx="4286491" cy="26100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Terdapat dua pembagian utama media transmisi, yaitu media transmisi berkabel dan nirkabel</a:t>
            </a:r>
          </a:p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Media </a:t>
            </a:r>
            <a:r>
              <a:rPr lang="id-ID" sz="2000" b="0" dirty="0" err="1"/>
              <a:t>guided</a:t>
            </a:r>
            <a:r>
              <a:rPr lang="id-ID" sz="2000" b="0" dirty="0"/>
              <a:t> yang artinya sinyal akan dipandu untuk mengalir sepanjang kabel transmisi</a:t>
            </a:r>
          </a:p>
          <a:p>
            <a:pPr marL="0" indent="0" latinLnBrk="0">
              <a:spcBef>
                <a:spcPts val="600"/>
              </a:spcBef>
              <a:buNone/>
            </a:pPr>
            <a:r>
              <a:rPr lang="id-ID" sz="2000" b="0" dirty="0"/>
              <a:t>Sedangkan </a:t>
            </a:r>
            <a:r>
              <a:rPr lang="id-ID" sz="2000" b="0" dirty="0" err="1"/>
              <a:t>unguided</a:t>
            </a:r>
            <a:r>
              <a:rPr lang="id-ID" sz="2000" b="0" dirty="0"/>
              <a:t> artinya sinyal transmisi akan disebar dan ditangkap oleh penerima</a:t>
            </a:r>
          </a:p>
        </p:txBody>
      </p:sp>
      <p:pic>
        <p:nvPicPr>
          <p:cNvPr id="4" name="Picture 2" descr="Transmission Media - TAE">
            <a:extLst>
              <a:ext uri="{FF2B5EF4-FFF2-40B4-BE49-F238E27FC236}">
                <a16:creationId xmlns:a16="http://schemas.microsoft.com/office/drawing/2014/main" id="{0C16BC5E-E9C8-34EA-A51B-36B2AAB13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204961"/>
            <a:ext cx="7363777" cy="411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E36EE9-9CE1-5923-9C4F-CD1CE0BB96C0}"/>
              </a:ext>
            </a:extLst>
          </p:cNvPr>
          <p:cNvSpPr txBox="1"/>
          <p:nvPr/>
        </p:nvSpPr>
        <p:spPr>
          <a:xfrm>
            <a:off x="240789" y="5487934"/>
            <a:ext cx="73637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Fundamentals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of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Computer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Networks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Matthew N. O.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Sadiku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Humana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Sans"/>
              </a:rPr>
              <a:t>Press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, 20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2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2,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9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72992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5109091" cy="646331"/>
          </a:xfrm>
        </p:spPr>
        <p:txBody>
          <a:bodyPr/>
          <a:lstStyle/>
          <a:p>
            <a:r>
              <a:rPr lang="id-ID" sz="4000" dirty="0"/>
              <a:t>Guided Media (</a:t>
            </a:r>
            <a:r>
              <a:rPr lang="id-ID" sz="4000" dirty="0" err="1"/>
              <a:t>Bound</a:t>
            </a:r>
            <a:r>
              <a:rPr lang="id-ID" sz="4000" dirty="0"/>
              <a:t>)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085915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Media transmisi ini memiliki bentuk fisik berupa kabel dan dibatasi oleh kondisi geografis serta kualitas/kemampuan dari jenis kabel yang digunakan</a:t>
            </a:r>
          </a:p>
          <a:p>
            <a:pPr latinLnBrk="0"/>
            <a:r>
              <a:rPr lang="id-ID" sz="2800" b="0" dirty="0"/>
              <a:t>Jenis kabel yang umum digunakan saat ini adalah </a:t>
            </a:r>
            <a:r>
              <a:rPr lang="id-ID" sz="2800" b="0" dirty="0" err="1"/>
              <a:t>Twisted</a:t>
            </a:r>
            <a:r>
              <a:rPr lang="id-ID" sz="2800" b="0" dirty="0"/>
              <a:t> pair, </a:t>
            </a:r>
            <a:r>
              <a:rPr lang="id-ID" sz="2800" b="0" dirty="0" err="1"/>
              <a:t>Coaxial</a:t>
            </a:r>
            <a:r>
              <a:rPr lang="id-ID" sz="2800" b="0" dirty="0"/>
              <a:t> dan Fiber </a:t>
            </a:r>
            <a:r>
              <a:rPr lang="id-ID" sz="2800" b="0" dirty="0" err="1"/>
              <a:t>Optic</a:t>
            </a:r>
            <a:endParaRPr lang="id-ID" sz="2800" b="0" dirty="0"/>
          </a:p>
          <a:p>
            <a:pPr latinLnBrk="0"/>
            <a:r>
              <a:rPr lang="id-ID" sz="2800" b="0" dirty="0"/>
              <a:t>Kabel </a:t>
            </a:r>
            <a:r>
              <a:rPr lang="id-ID" sz="2800" b="0" dirty="0" err="1"/>
              <a:t>twisted</a:t>
            </a:r>
            <a:r>
              <a:rPr lang="id-ID" sz="2800" b="0" dirty="0"/>
              <a:t> pair dan </a:t>
            </a:r>
            <a:r>
              <a:rPr lang="id-ID" sz="2800" b="0" dirty="0" err="1"/>
              <a:t>coaxial</a:t>
            </a:r>
            <a:r>
              <a:rPr lang="id-ID" sz="2800" b="0" dirty="0"/>
              <a:t> mengirimkan sinyal </a:t>
            </a:r>
            <a:br>
              <a:rPr lang="id-ID" sz="2800" b="0" dirty="0"/>
            </a:br>
            <a:r>
              <a:rPr lang="id-ID" sz="2800" b="0" dirty="0"/>
              <a:t>dalam bentuk energi listrik sedangkan fiber </a:t>
            </a:r>
            <a:br>
              <a:rPr lang="id-ID" sz="2800" b="0" dirty="0"/>
            </a:br>
            <a:r>
              <a:rPr lang="id-ID" sz="2800" b="0" dirty="0" err="1"/>
              <a:t>optic</a:t>
            </a:r>
            <a:r>
              <a:rPr lang="id-ID" sz="2800" b="0" dirty="0"/>
              <a:t> mengirimkan sinyal dalam bentuk </a:t>
            </a:r>
            <a:br>
              <a:rPr lang="id-ID" sz="2800" b="0" dirty="0"/>
            </a:br>
            <a:r>
              <a:rPr lang="id-ID" sz="2800" b="0" dirty="0"/>
              <a:t>gelombang cahaya</a:t>
            </a:r>
          </a:p>
        </p:txBody>
      </p:sp>
    </p:spTree>
    <p:extLst>
      <p:ext uri="{BB962C8B-B14F-4D97-AF65-F5344CB8AC3E}">
        <p14:creationId xmlns:p14="http://schemas.microsoft.com/office/powerpoint/2010/main" val="252251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5287794" cy="646331"/>
          </a:xfrm>
        </p:spPr>
        <p:txBody>
          <a:bodyPr/>
          <a:lstStyle/>
          <a:p>
            <a:r>
              <a:rPr lang="id-ID" sz="4000" dirty="0"/>
              <a:t>Guided Media - </a:t>
            </a:r>
            <a:r>
              <a:rPr lang="id-ID" sz="4000" dirty="0" err="1"/>
              <a:t>Coaxial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085915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Kabel </a:t>
            </a:r>
            <a:r>
              <a:rPr lang="id-ID" sz="2800" b="0" dirty="0" err="1"/>
              <a:t>coaxial</a:t>
            </a:r>
            <a:r>
              <a:rPr lang="id-ID" sz="2800" b="0" dirty="0"/>
              <a:t> bekerja dengan membawa data dalam bentuk energi listrik pada konduktor bagian tengahnya, sementara lapisan lainnya digunakan untuk menghindari Electro-</a:t>
            </a:r>
            <a:r>
              <a:rPr lang="id-ID" sz="2800" b="0" dirty="0" err="1"/>
              <a:t>Magnetic</a:t>
            </a:r>
            <a:r>
              <a:rPr lang="id-ID" sz="2800" b="0" dirty="0"/>
              <a:t> </a:t>
            </a:r>
            <a:r>
              <a:rPr lang="id-ID" sz="2800" b="0" dirty="0" err="1"/>
              <a:t>Interference</a:t>
            </a:r>
            <a:r>
              <a:rPr lang="id-ID" sz="2800" b="0" dirty="0"/>
              <a:t> (EMI)</a:t>
            </a:r>
          </a:p>
          <a:p>
            <a:pPr latinLnBrk="0"/>
            <a:r>
              <a:rPr lang="id-ID" sz="2800" b="0" dirty="0"/>
              <a:t>Keunggulan kabel </a:t>
            </a:r>
            <a:r>
              <a:rPr lang="id-ID" sz="2800" b="0" dirty="0" err="1"/>
              <a:t>coaxial</a:t>
            </a:r>
            <a:r>
              <a:rPr lang="id-ID" sz="2800" b="0" dirty="0"/>
              <a:t> adalah mudah  untuk dipasang, memiliki ketahanan potong yang lebih baik dibanding jenis kabel lain, tidak mudah terpengaruh </a:t>
            </a:r>
            <a:r>
              <a:rPr lang="id-ID" sz="2800" b="0" dirty="0" err="1"/>
              <a:t>noise</a:t>
            </a:r>
            <a:r>
              <a:rPr lang="id-ID" sz="2800" b="0" dirty="0"/>
              <a:t> maupun interferensi elektromagnet</a:t>
            </a:r>
          </a:p>
          <a:p>
            <a:pPr latinLnBrk="0"/>
            <a:r>
              <a:rPr lang="id-ID" sz="2800" b="0" dirty="0"/>
              <a:t>Kelemahan kabel </a:t>
            </a:r>
            <a:r>
              <a:rPr lang="id-ID" sz="2800" b="0" dirty="0" err="1"/>
              <a:t>coaxial</a:t>
            </a:r>
            <a:r>
              <a:rPr lang="id-ID" sz="2800" b="0" dirty="0"/>
              <a:t> adalah ketebalannya </a:t>
            </a:r>
            <a:br>
              <a:rPr lang="id-ID" sz="2800" b="0" dirty="0"/>
            </a:br>
            <a:r>
              <a:rPr lang="id-ID" sz="2800" b="0" dirty="0"/>
              <a:t>karena terdapat banyak lapisan</a:t>
            </a:r>
          </a:p>
        </p:txBody>
      </p:sp>
    </p:spTree>
    <p:extLst>
      <p:ext uri="{BB962C8B-B14F-4D97-AF65-F5344CB8AC3E}">
        <p14:creationId xmlns:p14="http://schemas.microsoft.com/office/powerpoint/2010/main" val="65290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5287794" cy="646331"/>
          </a:xfrm>
        </p:spPr>
        <p:txBody>
          <a:bodyPr/>
          <a:lstStyle/>
          <a:p>
            <a:r>
              <a:rPr lang="id-ID" sz="4000" dirty="0"/>
              <a:t>Guided Media - </a:t>
            </a:r>
            <a:r>
              <a:rPr lang="id-ID" sz="4000" dirty="0" err="1"/>
              <a:t>Coaxial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314268-75A4-5F1A-BE4A-69ACCDCDD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505" y="301258"/>
            <a:ext cx="4811842" cy="34127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F87BD2-FFFB-8906-072D-200A56D2A75A}"/>
              </a:ext>
            </a:extLst>
          </p:cNvPr>
          <p:cNvSpPr txBox="1"/>
          <p:nvPr/>
        </p:nvSpPr>
        <p:spPr>
          <a:xfrm>
            <a:off x="6850505" y="3818936"/>
            <a:ext cx="48118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https://discover.hubpages.com/technology/NetworkingcableTypes</a:t>
            </a:r>
          </a:p>
        </p:txBody>
      </p:sp>
      <p:pic>
        <p:nvPicPr>
          <p:cNvPr id="7" name="Picture 6" descr="A close-up of a wire&#10;&#10;Description automatically generated">
            <a:extLst>
              <a:ext uri="{FF2B5EF4-FFF2-40B4-BE49-F238E27FC236}">
                <a16:creationId xmlns:a16="http://schemas.microsoft.com/office/drawing/2014/main" id="{A5694684-F414-36D5-B64A-E5F8688C1B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194978"/>
            <a:ext cx="6444824" cy="45068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136617" y="5910411"/>
            <a:ext cx="65489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http://mathscinotes.wordpress.com/2014/07/08/coaxial-cable-basics/</a:t>
            </a:r>
          </a:p>
        </p:txBody>
      </p:sp>
    </p:spTree>
    <p:extLst>
      <p:ext uri="{BB962C8B-B14F-4D97-AF65-F5344CB8AC3E}">
        <p14:creationId xmlns:p14="http://schemas.microsoft.com/office/powerpoint/2010/main" val="832674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01258"/>
            <a:ext cx="5287794" cy="646331"/>
          </a:xfrm>
        </p:spPr>
        <p:txBody>
          <a:bodyPr/>
          <a:lstStyle/>
          <a:p>
            <a:r>
              <a:rPr lang="id-ID" sz="4000" dirty="0"/>
              <a:t>Guided Media - </a:t>
            </a:r>
            <a:r>
              <a:rPr lang="id-ID" sz="4000" dirty="0" err="1"/>
              <a:t>Coaxial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136617" y="5910411"/>
            <a:ext cx="67588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https://powerfulsignal.com/components/connectors/</a:t>
            </a:r>
          </a:p>
        </p:txBody>
      </p:sp>
      <p:pic>
        <p:nvPicPr>
          <p:cNvPr id="4" name="Picture 2" descr="Coaxial and Antenna Cable Connectors for Signal Boosters">
            <a:extLst>
              <a:ext uri="{FF2B5EF4-FFF2-40B4-BE49-F238E27FC236}">
                <a16:creationId xmlns:a16="http://schemas.microsoft.com/office/drawing/2014/main" id="{103E4CC6-1802-DB45-9DF9-7642EC68A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5"/>
          <a:stretch/>
        </p:blipFill>
        <p:spPr bwMode="auto">
          <a:xfrm>
            <a:off x="240789" y="1224809"/>
            <a:ext cx="8055846" cy="453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7283957" y="1224809"/>
            <a:ext cx="4667254" cy="261009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400" b="0" dirty="0"/>
              <a:t>Pemilihan konektor akan bergantung dari diameter kabel </a:t>
            </a:r>
            <a:r>
              <a:rPr lang="id-ID" sz="2400" b="0" dirty="0" err="1"/>
              <a:t>coaxial</a:t>
            </a:r>
            <a:r>
              <a:rPr lang="id-ID" sz="2400" b="0" dirty="0"/>
              <a:t> yang digunakan serta kebutuhan dari penggunaan kabel </a:t>
            </a:r>
            <a:r>
              <a:rPr lang="id-ID" sz="2400" b="0" dirty="0" err="1"/>
              <a:t>coaxial</a:t>
            </a:r>
            <a:endParaRPr lang="id-ID" sz="2400" b="0" dirty="0"/>
          </a:p>
        </p:txBody>
      </p:sp>
    </p:spTree>
    <p:extLst>
      <p:ext uri="{BB962C8B-B14F-4D97-AF65-F5344CB8AC3E}">
        <p14:creationId xmlns:p14="http://schemas.microsoft.com/office/powerpoint/2010/main" val="2108422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</a:t>
            </a:r>
            <a:r>
              <a:rPr lang="id-ID" sz="3600" dirty="0" err="1"/>
              <a:t>Twisted</a:t>
            </a:r>
            <a:r>
              <a:rPr lang="id-ID" sz="3600" dirty="0"/>
              <a:t> Pair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6724892" y="4145055"/>
            <a:ext cx="5467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https://www.distributor-cctv.com/blog/2021/07/29/kenali-perbedaan-serta-fungsi-utp-dan-stp/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240788" y="1188226"/>
            <a:ext cx="6484103" cy="501580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Keuntungan menggunakan STP sulit terpengaruh interferensi/gangguan karena ada pelindung aluminium </a:t>
            </a:r>
            <a:r>
              <a:rPr lang="id-ID" sz="2000" b="0" dirty="0" err="1">
                <a:latin typeface="+mn-lt"/>
                <a:ea typeface="+mn-ea"/>
              </a:rPr>
              <a:t>foil</a:t>
            </a:r>
            <a:r>
              <a:rPr lang="id-ID" sz="2000" b="0" dirty="0">
                <a:latin typeface="+mn-lt"/>
                <a:ea typeface="+mn-ea"/>
              </a:rPr>
              <a:t>, kecepatan yang lebih tinggi dibanding UTP, punya kemampuan mengeliminasi </a:t>
            </a:r>
            <a:r>
              <a:rPr lang="id-ID" sz="2000" b="0" dirty="0" err="1">
                <a:latin typeface="+mn-lt"/>
                <a:ea typeface="+mn-ea"/>
              </a:rPr>
              <a:t>crosstalk</a:t>
            </a:r>
            <a:r>
              <a:rPr lang="id-ID" sz="2000" b="0" dirty="0">
                <a:latin typeface="+mn-lt"/>
                <a:ea typeface="+mn-ea"/>
              </a:rPr>
              <a:t>.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Kelemahannya adalah ukurannya lebih besar dibanding UTP, lebih mahal, lebih sulit diproduksi dan lebih sulit dipasang 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Keuntungan menggunakan UTP adalah mudah untuk dipasang dan lebih murah dari STP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Kelemahannya adalah jarak operasinya lebih pendek, lebih mudah terpengaruh interferensi/gangguan, memiliki kecepatan yang lebih rendah dibandingkan STP</a:t>
            </a:r>
          </a:p>
        </p:txBody>
      </p:sp>
      <p:pic>
        <p:nvPicPr>
          <p:cNvPr id="3" name="Picture 2" descr="Kenali Perbedaan Serta Fungsi UTP dan STP - Blog Distributor CCTV">
            <a:extLst>
              <a:ext uri="{FF2B5EF4-FFF2-40B4-BE49-F238E27FC236}">
                <a16:creationId xmlns:a16="http://schemas.microsoft.com/office/drawing/2014/main" id="{EE58442D-81FB-8891-19BE-671D74FD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021" y="1188227"/>
            <a:ext cx="5364979" cy="281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68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</a:t>
            </a:r>
            <a:r>
              <a:rPr lang="id-ID" sz="3600" dirty="0" err="1"/>
              <a:t>Twisted</a:t>
            </a:r>
            <a:r>
              <a:rPr lang="id-ID" sz="3600" dirty="0"/>
              <a:t> Pair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4394307" y="3818236"/>
            <a:ext cx="75569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https://help.keenetic.com/hc/en-us/articles/360020968439-Good-quality-cables-are-the-key-to-reliable-data-transmission-in-Ethernet-networks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240788" y="4813030"/>
            <a:ext cx="7792042" cy="160888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Konektor yang digunakan untuk kabel </a:t>
            </a:r>
            <a:r>
              <a:rPr lang="id-ID" sz="2000" b="0" dirty="0" err="1">
                <a:latin typeface="+mn-lt"/>
                <a:ea typeface="+mn-ea"/>
              </a:rPr>
              <a:t>Twisted</a:t>
            </a:r>
            <a:r>
              <a:rPr lang="id-ID" sz="2000" b="0" dirty="0">
                <a:latin typeface="+mn-lt"/>
                <a:ea typeface="+mn-ea"/>
              </a:rPr>
              <a:t> Pair bernama RJ45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Terdapat 8 kabel yang harus diurutkan sesuai dengan aturan yang berlaku agar kabel dan konektor dapat berfungsi dengan baik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57F51E-7229-DE55-D93A-60080185CC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" t="14061" r="-2" b="30389"/>
          <a:stretch/>
        </p:blipFill>
        <p:spPr>
          <a:xfrm>
            <a:off x="4394307" y="1264861"/>
            <a:ext cx="7556906" cy="2361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AB586B-9DDE-35A0-E574-C094E61981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279" t="4101" r="6628" b="5527"/>
          <a:stretch/>
        </p:blipFill>
        <p:spPr>
          <a:xfrm>
            <a:off x="729205" y="1240530"/>
            <a:ext cx="3068933" cy="22570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E9C6C4-03DB-16A7-E35D-D436E4516E5D}"/>
              </a:ext>
            </a:extLst>
          </p:cNvPr>
          <p:cNvSpPr txBox="1"/>
          <p:nvPr/>
        </p:nvSpPr>
        <p:spPr>
          <a:xfrm>
            <a:off x="240788" y="3842566"/>
            <a:ext cx="41535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https://www.gcabling.com/rj45-connector-types-all-you-need-to-know/</a:t>
            </a:r>
          </a:p>
        </p:txBody>
      </p:sp>
    </p:spTree>
    <p:extLst>
      <p:ext uri="{BB962C8B-B14F-4D97-AF65-F5344CB8AC3E}">
        <p14:creationId xmlns:p14="http://schemas.microsoft.com/office/powerpoint/2010/main" val="207644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</a:t>
            </a:r>
            <a:r>
              <a:rPr lang="id-ID" sz="3600" dirty="0" err="1"/>
              <a:t>Twisted</a:t>
            </a:r>
            <a:r>
              <a:rPr lang="id-ID" sz="3600" dirty="0"/>
              <a:t> Pair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8657863" y="1222249"/>
            <a:ext cx="3534137" cy="160888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Kecepatan transfer data </a:t>
            </a:r>
            <a:r>
              <a:rPr lang="id-ID" sz="2000" b="0" dirty="0" err="1">
                <a:latin typeface="+mn-lt"/>
                <a:ea typeface="+mn-ea"/>
              </a:rPr>
              <a:t>twisted</a:t>
            </a:r>
            <a:r>
              <a:rPr lang="id-ID" sz="2000" b="0" dirty="0">
                <a:latin typeface="+mn-lt"/>
                <a:ea typeface="+mn-ea"/>
              </a:rPr>
              <a:t> pair akan maksimal jika kategori kabel sama dengan kategori konektor yang digunakan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Jika berbeda maka kecepatan koneksi yang lebih rendah yang digunakan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9C6C4-03DB-16A7-E35D-D436E4516E5D}"/>
              </a:ext>
            </a:extLst>
          </p:cNvPr>
          <p:cNvSpPr txBox="1"/>
          <p:nvPr/>
        </p:nvSpPr>
        <p:spPr>
          <a:xfrm>
            <a:off x="240789" y="6053560"/>
            <a:ext cx="79055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https://serverlabs.blogspot.com/2019/10/categories-of-copper-twisted-pair-cables_8.html</a:t>
            </a:r>
          </a:p>
        </p:txBody>
      </p:sp>
      <p:pic>
        <p:nvPicPr>
          <p:cNvPr id="7" name="Picture 2" descr="Server Labs: Categories of Copper Twisted Pair cables">
            <a:extLst>
              <a:ext uri="{FF2B5EF4-FFF2-40B4-BE49-F238E27FC236}">
                <a16:creationId xmlns:a16="http://schemas.microsoft.com/office/drawing/2014/main" id="{8219796C-6AF4-FDA2-F8C5-468B4625E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337281"/>
            <a:ext cx="8278178" cy="453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79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6991110" y="1041722"/>
            <a:ext cx="5081286" cy="37038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Keuntungannya menggunakan cahaya dan kaca adalah lebih ringan, kecepatan yang lebih tinggi dibandingkan listrik, tidak terpengaruh medan magnet, tidak memiliki bahan yang bisa berkarat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Kelemahannya adalah rapuh, lebih susah pemasangannya, dan lebih mahal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9C6C4-03DB-16A7-E35D-D436E4516E5D}"/>
              </a:ext>
            </a:extLst>
          </p:cNvPr>
          <p:cNvSpPr txBox="1"/>
          <p:nvPr/>
        </p:nvSpPr>
        <p:spPr>
          <a:xfrm>
            <a:off x="240789" y="5251813"/>
            <a:ext cx="790551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https://www.thefoa.org/PPT/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001E5D40-6A6A-5035-2074-43E44CA35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200952"/>
            <a:ext cx="6565125" cy="3939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D3FA62-1D20-6ABD-759B-7B105D372387}"/>
              </a:ext>
            </a:extLst>
          </p:cNvPr>
          <p:cNvSpPr txBox="1"/>
          <p:nvPr/>
        </p:nvSpPr>
        <p:spPr>
          <a:xfrm>
            <a:off x="240788" y="5702153"/>
            <a:ext cx="65651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1800" b="0" dirty="0">
                <a:latin typeface="+mn-lt"/>
                <a:ea typeface="+mn-ea"/>
              </a:rPr>
              <a:t>Konsep dasar fiber </a:t>
            </a:r>
            <a:r>
              <a:rPr lang="id-ID" sz="1800" b="0" dirty="0" err="1">
                <a:latin typeface="+mn-lt"/>
                <a:ea typeface="+mn-ea"/>
              </a:rPr>
              <a:t>optic</a:t>
            </a:r>
            <a:r>
              <a:rPr lang="id-ID" sz="1800" b="0" dirty="0">
                <a:latin typeface="+mn-lt"/>
                <a:ea typeface="+mn-ea"/>
              </a:rPr>
              <a:t> bekerja dengan mengalirkan cahaya melalui media berbahan dasar plastik atau kaca</a:t>
            </a:r>
          </a:p>
        </p:txBody>
      </p:sp>
    </p:spTree>
    <p:extLst>
      <p:ext uri="{BB962C8B-B14F-4D97-AF65-F5344CB8AC3E}">
        <p14:creationId xmlns:p14="http://schemas.microsoft.com/office/powerpoint/2010/main" val="68741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9C6C4-03DB-16A7-E35D-D436E4516E5D}"/>
              </a:ext>
            </a:extLst>
          </p:cNvPr>
          <p:cNvSpPr txBox="1"/>
          <p:nvPr/>
        </p:nvSpPr>
        <p:spPr>
          <a:xfrm>
            <a:off x="7170026" y="3950338"/>
            <a:ext cx="39493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https://www.thefoa.org/PPT/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D3FA62-1D20-6ABD-759B-7B105D372387}"/>
              </a:ext>
            </a:extLst>
          </p:cNvPr>
          <p:cNvSpPr txBox="1"/>
          <p:nvPr/>
        </p:nvSpPr>
        <p:spPr>
          <a:xfrm>
            <a:off x="267080" y="5205603"/>
            <a:ext cx="684277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Sumber cahaya harus memenuhi sudut tertentu untuk dapat  mengalir sepanjang fiber, jika melewati sudut yang ditentukan maka cahaya tidak akan dapat mengalir sepanjang kabel</a:t>
            </a:r>
          </a:p>
        </p:txBody>
      </p:sp>
      <p:pic>
        <p:nvPicPr>
          <p:cNvPr id="3" name="Picture 2" descr="Information For Teachers From The Fiber Optic Association">
            <a:extLst>
              <a:ext uri="{FF2B5EF4-FFF2-40B4-BE49-F238E27FC236}">
                <a16:creationId xmlns:a16="http://schemas.microsoft.com/office/drawing/2014/main" id="{4DC41AED-7362-8861-EC79-8EE0EDCD7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7569" y="919889"/>
            <a:ext cx="4781185" cy="295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asic Operation of an Optical Fiber">
            <a:extLst>
              <a:ext uri="{FF2B5EF4-FFF2-40B4-BE49-F238E27FC236}">
                <a16:creationId xmlns:a16="http://schemas.microsoft.com/office/drawing/2014/main" id="{C05AA159-0442-B257-3FD7-968D4352E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1214049"/>
            <a:ext cx="6767333" cy="331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14E4E5-F694-00B8-FDD2-35953C6A612D}"/>
              </a:ext>
            </a:extLst>
          </p:cNvPr>
          <p:cNvSpPr txBox="1"/>
          <p:nvPr/>
        </p:nvSpPr>
        <p:spPr>
          <a:xfrm>
            <a:off x="304799" y="4647610"/>
            <a:ext cx="60940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https://www.coherent.com/news/glossary/optical-fibers</a:t>
            </a:r>
          </a:p>
        </p:txBody>
      </p:sp>
    </p:spTree>
    <p:extLst>
      <p:ext uri="{BB962C8B-B14F-4D97-AF65-F5344CB8AC3E}">
        <p14:creationId xmlns:p14="http://schemas.microsoft.com/office/powerpoint/2010/main" val="4088098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9C6C4-03DB-16A7-E35D-D436E4516E5D}"/>
              </a:ext>
            </a:extLst>
          </p:cNvPr>
          <p:cNvSpPr txBox="1"/>
          <p:nvPr/>
        </p:nvSpPr>
        <p:spPr>
          <a:xfrm>
            <a:off x="7260146" y="4062835"/>
            <a:ext cx="46270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https://www.agcled.com/blog/basic-information-of-the-visible-light.html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D3FA62-1D20-6ABD-759B-7B105D372387}"/>
              </a:ext>
            </a:extLst>
          </p:cNvPr>
          <p:cNvSpPr txBox="1"/>
          <p:nvPr/>
        </p:nvSpPr>
        <p:spPr>
          <a:xfrm>
            <a:off x="267080" y="4764723"/>
            <a:ext cx="684277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Dengan memanfaatkan sifat cahaya yang memiliki panjang gelombang (</a:t>
            </a:r>
            <a:r>
              <a:rPr lang="id-ID" sz="2000" b="0" dirty="0" err="1">
                <a:latin typeface="+mn-lt"/>
                <a:ea typeface="+mn-ea"/>
              </a:rPr>
              <a:t>wavelength</a:t>
            </a:r>
            <a:r>
              <a:rPr lang="id-ID" sz="2000" b="0" dirty="0">
                <a:latin typeface="+mn-lt"/>
                <a:ea typeface="+mn-ea"/>
              </a:rPr>
              <a:t>) yang berbeda-beda, maka kita dapat mengirimkan beberapa cahaya yang berbeda untuk dapat mengirimkan beberapa sinyal sekaligus melalui satu kabel fiber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14E4E5-F694-00B8-FDD2-35953C6A612D}"/>
              </a:ext>
            </a:extLst>
          </p:cNvPr>
          <p:cNvSpPr txBox="1"/>
          <p:nvPr/>
        </p:nvSpPr>
        <p:spPr>
          <a:xfrm>
            <a:off x="267080" y="4057422"/>
            <a:ext cx="66827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https://www.chinacablesbuy.com/fiber-optic-cable-core-much-know.html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8C76C11-38DF-57DC-739A-6BF4E5A1B5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67" b="10708"/>
          <a:stretch/>
        </p:blipFill>
        <p:spPr bwMode="auto">
          <a:xfrm>
            <a:off x="112403" y="1277669"/>
            <a:ext cx="6929220" cy="277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visible light spectrum">
            <a:extLst>
              <a:ext uri="{FF2B5EF4-FFF2-40B4-BE49-F238E27FC236}">
                <a16:creationId xmlns:a16="http://schemas.microsoft.com/office/drawing/2014/main" id="{788ADBE4-DD1C-43A4-44D7-B635C367C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25" y="158662"/>
            <a:ext cx="4647586" cy="391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9796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D3FA62-1D20-6ABD-759B-7B105D372387}"/>
              </a:ext>
            </a:extLst>
          </p:cNvPr>
          <p:cNvSpPr txBox="1"/>
          <p:nvPr/>
        </p:nvSpPr>
        <p:spPr>
          <a:xfrm>
            <a:off x="8067553" y="1196022"/>
            <a:ext cx="397011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Karena panjang gelombang yang digunakan berbeda maka </a:t>
            </a:r>
            <a:r>
              <a:rPr lang="id-ID" sz="2000" b="0" dirty="0" err="1">
                <a:latin typeface="+mn-lt"/>
                <a:ea typeface="+mn-ea"/>
              </a:rPr>
              <a:t>multimode</a:t>
            </a:r>
            <a:r>
              <a:rPr lang="id-ID" sz="2000" b="0" dirty="0">
                <a:latin typeface="+mn-lt"/>
                <a:ea typeface="+mn-ea"/>
              </a:rPr>
              <a:t> fiber biasanya digunakan untuk jarak pendek, karena semakin jauh jarak akan menyebabkan makin besar perbedaan </a:t>
            </a:r>
            <a:r>
              <a:rPr lang="id-ID" sz="2000" b="0" dirty="0" err="1">
                <a:latin typeface="+mn-lt"/>
                <a:ea typeface="+mn-ea"/>
              </a:rPr>
              <a:t>delay</a:t>
            </a:r>
            <a:r>
              <a:rPr lang="id-ID" sz="2000" b="0" dirty="0">
                <a:latin typeface="+mn-lt"/>
                <a:ea typeface="+mn-ea"/>
              </a:rPr>
              <a:t>/waktu sampai cahaya yang berbeda antara satu gelombang dengan gelombang lainnya (disparitas)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14E4E5-F694-00B8-FDD2-35953C6A612D}"/>
              </a:ext>
            </a:extLst>
          </p:cNvPr>
          <p:cNvSpPr txBox="1"/>
          <p:nvPr/>
        </p:nvSpPr>
        <p:spPr>
          <a:xfrm>
            <a:off x="136476" y="5560698"/>
            <a:ext cx="66827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https://global.canon/en/technology/s_labo/light/003/08.html</a:t>
            </a:r>
          </a:p>
        </p:txBody>
      </p:sp>
      <p:pic>
        <p:nvPicPr>
          <p:cNvPr id="3" name="Picture 4" descr="Canon : Canon Technology | Canon Science Lab | Optical Fibers">
            <a:extLst>
              <a:ext uri="{FF2B5EF4-FFF2-40B4-BE49-F238E27FC236}">
                <a16:creationId xmlns:a16="http://schemas.microsoft.com/office/drawing/2014/main" id="{04140E46-4DC2-35AD-6885-5591E359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297302"/>
            <a:ext cx="7479525" cy="41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0914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single mode fiber cable comparison chart">
            <a:extLst>
              <a:ext uri="{FF2B5EF4-FFF2-40B4-BE49-F238E27FC236}">
                <a16:creationId xmlns:a16="http://schemas.microsoft.com/office/drawing/2014/main" id="{41393FCD-390F-B9EE-5838-F89E5D90F9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4"/>
          <a:stretch/>
        </p:blipFill>
        <p:spPr bwMode="auto">
          <a:xfrm>
            <a:off x="370296" y="1180617"/>
            <a:ext cx="11451407" cy="333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19DE20-6943-0F79-A1E9-422CAB8E772A}"/>
              </a:ext>
            </a:extLst>
          </p:cNvPr>
          <p:cNvSpPr txBox="1"/>
          <p:nvPr/>
        </p:nvSpPr>
        <p:spPr>
          <a:xfrm>
            <a:off x="500606" y="4514126"/>
            <a:ext cx="7659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https://fibercablesdirect.com/content/24-fiber-optic-cable-types-explained-single-mode-and-multimode</a:t>
            </a:r>
          </a:p>
        </p:txBody>
      </p:sp>
    </p:spTree>
    <p:extLst>
      <p:ext uri="{BB962C8B-B14F-4D97-AF65-F5344CB8AC3E}">
        <p14:creationId xmlns:p14="http://schemas.microsoft.com/office/powerpoint/2010/main" val="29096967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19DE20-6943-0F79-A1E9-422CAB8E772A}"/>
              </a:ext>
            </a:extLst>
          </p:cNvPr>
          <p:cNvSpPr txBox="1"/>
          <p:nvPr/>
        </p:nvSpPr>
        <p:spPr>
          <a:xfrm>
            <a:off x="240789" y="5559131"/>
            <a:ext cx="7659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https://fibercablesdirect.com/content/24-fiber-optic-cable-types-explained-single-mode-and-multimode</a:t>
            </a:r>
          </a:p>
        </p:txBody>
      </p:sp>
      <p:pic>
        <p:nvPicPr>
          <p:cNvPr id="3" name="Picture 2" descr="single mode fiber cable comparison chart">
            <a:extLst>
              <a:ext uri="{FF2B5EF4-FFF2-40B4-BE49-F238E27FC236}">
                <a16:creationId xmlns:a16="http://schemas.microsoft.com/office/drawing/2014/main" id="{0CC420DC-AD3E-2C93-6E88-B80D5F0F54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" t="2439" r="1374" b="2971"/>
          <a:stretch/>
        </p:blipFill>
        <p:spPr bwMode="auto">
          <a:xfrm>
            <a:off x="240789" y="1247452"/>
            <a:ext cx="7731083" cy="398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2E53F8-F2AE-FB26-3C4B-98EF3A9EAA90}"/>
              </a:ext>
            </a:extLst>
          </p:cNvPr>
          <p:cNvSpPr txBox="1"/>
          <p:nvPr/>
        </p:nvSpPr>
        <p:spPr>
          <a:xfrm>
            <a:off x="8067553" y="1659009"/>
            <a:ext cx="397011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buNone/>
            </a:pPr>
            <a:r>
              <a:rPr lang="id-ID" sz="2000" b="0" dirty="0" err="1">
                <a:latin typeface="+mn-lt"/>
                <a:ea typeface="+mn-ea"/>
              </a:rPr>
              <a:t>Multimode</a:t>
            </a:r>
            <a:r>
              <a:rPr lang="id-ID" sz="2000" b="0" dirty="0">
                <a:latin typeface="+mn-lt"/>
                <a:ea typeface="+mn-ea"/>
              </a:rPr>
              <a:t> dapat mengirim data lebih banyak (bit </a:t>
            </a:r>
            <a:r>
              <a:rPr lang="id-ID" sz="2000" b="0" dirty="0" err="1">
                <a:latin typeface="+mn-lt"/>
                <a:ea typeface="+mn-ea"/>
              </a:rPr>
              <a:t>rate</a:t>
            </a:r>
            <a:r>
              <a:rPr lang="id-ID" sz="2000" b="0" dirty="0">
                <a:latin typeface="+mn-lt"/>
                <a:ea typeface="+mn-ea"/>
              </a:rPr>
              <a:t>) namun dengan konsekuensi jarak yang lebih pendek</a:t>
            </a:r>
          </a:p>
          <a:p>
            <a:pPr marL="0" indent="0" latinLnBrk="0">
              <a:buNone/>
            </a:pPr>
            <a:r>
              <a:rPr lang="id-ID" sz="2000" dirty="0"/>
              <a:t>Sedangkan </a:t>
            </a:r>
            <a:r>
              <a:rPr lang="id-ID" sz="2000" dirty="0" err="1"/>
              <a:t>single</a:t>
            </a:r>
            <a:r>
              <a:rPr lang="id-ID" sz="2000" dirty="0"/>
              <a:t> mode dapat mengirimkan data dengan jarak yang lebih jauh karena tidak ada efek disparitas</a:t>
            </a:r>
            <a:endParaRPr lang="id-ID" sz="2000" b="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03565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675656" cy="590931"/>
          </a:xfrm>
        </p:spPr>
        <p:txBody>
          <a:bodyPr/>
          <a:lstStyle/>
          <a:p>
            <a:r>
              <a:rPr lang="id-ID" sz="3600" dirty="0"/>
              <a:t>Guided Media – Fiber </a:t>
            </a:r>
            <a:r>
              <a:rPr lang="id-ID" sz="3600" dirty="0" err="1"/>
              <a:t>Optic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19DE20-6943-0F79-A1E9-422CAB8E772A}"/>
              </a:ext>
            </a:extLst>
          </p:cNvPr>
          <p:cNvSpPr txBox="1"/>
          <p:nvPr/>
        </p:nvSpPr>
        <p:spPr>
          <a:xfrm>
            <a:off x="472283" y="4853075"/>
            <a:ext cx="76595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https://www.fiber-optic-cable-sale.com/comparison-between-mmf-and-smf-optical-cables.html</a:t>
            </a:r>
          </a:p>
        </p:txBody>
      </p:sp>
      <p:pic>
        <p:nvPicPr>
          <p:cNvPr id="4" name="Picture 2" descr="Single Mode vs Multimode Fiber: What's Difference?">
            <a:extLst>
              <a:ext uri="{FF2B5EF4-FFF2-40B4-BE49-F238E27FC236}">
                <a16:creationId xmlns:a16="http://schemas.microsoft.com/office/drawing/2014/main" id="{1C4DDDF7-A5AD-7253-7E27-58C3BBA66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0789" y="1115096"/>
            <a:ext cx="9909849" cy="354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348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445593" cy="590931"/>
          </a:xfrm>
        </p:spPr>
        <p:txBody>
          <a:bodyPr/>
          <a:lstStyle/>
          <a:p>
            <a:r>
              <a:rPr lang="id-ID" sz="3600" dirty="0" err="1"/>
              <a:t>Unguided</a:t>
            </a:r>
            <a:r>
              <a:rPr lang="id-ID" sz="3600" dirty="0"/>
              <a:t> Media / Wireless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AA05E5-D7AC-1B28-589D-64309F0AD9C2}"/>
              </a:ext>
            </a:extLst>
          </p:cNvPr>
          <p:cNvSpPr txBox="1">
            <a:spLocks/>
          </p:cNvSpPr>
          <p:nvPr/>
        </p:nvSpPr>
        <p:spPr>
          <a:xfrm>
            <a:off x="240789" y="1317408"/>
            <a:ext cx="11838055" cy="49329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lang="id-ID" sz="2800" b="0" dirty="0"/>
              <a:t>Media transmisi ini tidak memiliki bentuk fisik, namun tetap memerlukan bagian pemancar dan penerima</a:t>
            </a:r>
          </a:p>
          <a:p>
            <a:pPr latinLnBrk="0"/>
            <a:r>
              <a:rPr lang="id-ID" sz="2800" b="0" dirty="0"/>
              <a:t>Sinyal dikirim melalui gelombang elektromagnetik dan diterima oleh perangkat penerima yang mengubahnya menjadi data yang dapat digunakan.</a:t>
            </a:r>
          </a:p>
          <a:p>
            <a:pPr latinLnBrk="0"/>
            <a:r>
              <a:rPr lang="id-ID" sz="2800" b="0" dirty="0"/>
              <a:t>Jenis </a:t>
            </a:r>
            <a:r>
              <a:rPr lang="id-ID" sz="2800" b="0" dirty="0" err="1"/>
              <a:t>wireless</a:t>
            </a:r>
            <a:r>
              <a:rPr lang="id-ID" sz="2800" b="0" dirty="0"/>
              <a:t> yang digunakan untuk komunikasi </a:t>
            </a:r>
            <a:br>
              <a:rPr lang="id-ID" sz="2800" b="0" dirty="0"/>
            </a:br>
            <a:r>
              <a:rPr lang="id-ID" sz="2800" b="0" dirty="0"/>
              <a:t>data adalah gelombang radio, </a:t>
            </a:r>
            <a:r>
              <a:rPr lang="id-ID" sz="2800" b="0" dirty="0" err="1"/>
              <a:t>microwave</a:t>
            </a:r>
            <a:r>
              <a:rPr lang="id-ID" sz="2800" b="0" dirty="0"/>
              <a:t>, </a:t>
            </a:r>
            <a:br>
              <a:rPr lang="id-ID" sz="2800" b="0" dirty="0"/>
            </a:br>
            <a:r>
              <a:rPr lang="id-ID" sz="2800" b="0" dirty="0"/>
              <a:t>dan </a:t>
            </a:r>
            <a:r>
              <a:rPr lang="id-ID" sz="2800" b="0" dirty="0" err="1"/>
              <a:t>infrared</a:t>
            </a:r>
            <a:endParaRPr lang="id-ID" sz="2800" b="0" dirty="0"/>
          </a:p>
        </p:txBody>
      </p:sp>
    </p:spTree>
    <p:extLst>
      <p:ext uri="{BB962C8B-B14F-4D97-AF65-F5344CB8AC3E}">
        <p14:creationId xmlns:p14="http://schemas.microsoft.com/office/powerpoint/2010/main" val="131112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952527" cy="590931"/>
          </a:xfrm>
        </p:spPr>
        <p:txBody>
          <a:bodyPr/>
          <a:lstStyle/>
          <a:p>
            <a:r>
              <a:rPr lang="id-ID" sz="3600" dirty="0" err="1"/>
              <a:t>Unguided</a:t>
            </a:r>
            <a:r>
              <a:rPr lang="id-ID" sz="3600" dirty="0"/>
              <a:t> Media - </a:t>
            </a:r>
            <a:r>
              <a:rPr lang="id-ID" sz="3600" dirty="0" err="1"/>
              <a:t>Radiowave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424037" y="5117329"/>
            <a:ext cx="59111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https://www.geeksforgeeks.org/difference-between-radio-wave-microwave-and-infrared-waves/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7060556" y="1110525"/>
            <a:ext cx="4803845" cy="11465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Gelombang radio dapat menembus dinding, antara pemancar dan penerima tidak harus selalu sejajar. 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Gelombang frekuensi yang digunakan berkisar antara 3 </a:t>
            </a:r>
            <a:r>
              <a:rPr lang="id-ID" sz="2000" b="0" dirty="0" err="1">
                <a:latin typeface="+mn-lt"/>
                <a:ea typeface="+mn-ea"/>
              </a:rPr>
              <a:t>Khz</a:t>
            </a:r>
            <a:r>
              <a:rPr lang="id-ID" sz="2000" b="0" dirty="0">
                <a:latin typeface="+mn-lt"/>
                <a:ea typeface="+mn-ea"/>
              </a:rPr>
              <a:t> – 5 GHz</a:t>
            </a:r>
          </a:p>
          <a:p>
            <a:pPr marL="0" indent="0" latinLnBrk="0">
              <a:buNone/>
            </a:pPr>
            <a:r>
              <a:rPr lang="id-ID" sz="2000" b="0" dirty="0">
                <a:latin typeface="+mn-lt"/>
                <a:ea typeface="+mn-ea"/>
              </a:rPr>
              <a:t>Contoh pemanfaatan gelombang radio adalah Radio AM dan FM, Jaringan seluler, dan Wireless LAN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46BC4D7F-33FD-DE09-28EF-6A0EC6096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110" y="1278360"/>
            <a:ext cx="6551725" cy="358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93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950796" cy="590931"/>
          </a:xfrm>
        </p:spPr>
        <p:txBody>
          <a:bodyPr/>
          <a:lstStyle/>
          <a:p>
            <a:r>
              <a:rPr lang="id-ID" sz="3600" dirty="0" err="1"/>
              <a:t>Unguided</a:t>
            </a:r>
            <a:r>
              <a:rPr lang="id-ID" sz="3600" dirty="0"/>
              <a:t> Media - </a:t>
            </a:r>
            <a:r>
              <a:rPr lang="id-ID" sz="3600" dirty="0" err="1"/>
              <a:t>Microwave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327599" y="4984757"/>
            <a:ext cx="59111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https://anujanimnathara.medium.com/what-is-transmission-media-e196d51cf12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6667019" y="1288468"/>
            <a:ext cx="5197382" cy="114653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latin typeface="+mn-lt"/>
                <a:ea typeface="+mn-ea"/>
              </a:rPr>
              <a:t>Gelombang </a:t>
            </a:r>
            <a:r>
              <a:rPr lang="id-ID" sz="2200" b="0" dirty="0" err="1">
                <a:latin typeface="+mn-lt"/>
                <a:ea typeface="+mn-ea"/>
              </a:rPr>
              <a:t>microwave</a:t>
            </a:r>
            <a:r>
              <a:rPr lang="id-ID" sz="2200" b="0" dirty="0">
                <a:latin typeface="+mn-lt"/>
                <a:ea typeface="+mn-ea"/>
              </a:rPr>
              <a:t> tidak dapat menembus dinding, dapat menempuh jarak yang sangat jauh namun antara pemancar dan penerima harus selalu sejajar. </a:t>
            </a:r>
          </a:p>
          <a:p>
            <a:pPr marL="0" indent="0" latinLnBrk="0">
              <a:buNone/>
            </a:pPr>
            <a:r>
              <a:rPr lang="id-ID" sz="2200" b="0" dirty="0">
                <a:latin typeface="+mn-lt"/>
                <a:ea typeface="+mn-ea"/>
              </a:rPr>
              <a:t>Gelombang frekuensi yang digunakan berkisar antara 1 </a:t>
            </a:r>
            <a:r>
              <a:rPr lang="id-ID" sz="2200" b="0" dirty="0" err="1">
                <a:latin typeface="+mn-lt"/>
                <a:ea typeface="+mn-ea"/>
              </a:rPr>
              <a:t>Ghz</a:t>
            </a:r>
            <a:r>
              <a:rPr lang="id-ID" sz="2200" b="0" dirty="0">
                <a:latin typeface="+mn-lt"/>
                <a:ea typeface="+mn-ea"/>
              </a:rPr>
              <a:t> – 300 GHz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7627A49-ADBA-B504-F631-A97889C6C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99" y="1288468"/>
            <a:ext cx="6119705" cy="354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44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355825" cy="590931"/>
          </a:xfrm>
        </p:spPr>
        <p:txBody>
          <a:bodyPr/>
          <a:lstStyle/>
          <a:p>
            <a:r>
              <a:rPr lang="id-ID" sz="3600" dirty="0" err="1"/>
              <a:t>Unguided</a:t>
            </a:r>
            <a:r>
              <a:rPr lang="id-ID" sz="3600" dirty="0"/>
              <a:t> Media - </a:t>
            </a:r>
            <a:r>
              <a:rPr lang="id-ID" sz="3600" dirty="0" err="1"/>
              <a:t>Infrared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C71BA-9167-FA0D-BA1A-40569A89EF67}"/>
              </a:ext>
            </a:extLst>
          </p:cNvPr>
          <p:cNvSpPr txBox="1"/>
          <p:nvPr/>
        </p:nvSpPr>
        <p:spPr>
          <a:xfrm>
            <a:off x="605391" y="5915258"/>
            <a:ext cx="3461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https://www.geeksforgeeks.org/difference-between-radio-wave-microwave-and-infrared-waves/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0B156D16-58F8-8DE4-D52A-70D2AE09B97D}"/>
              </a:ext>
            </a:extLst>
          </p:cNvPr>
          <p:cNvSpPr txBox="1">
            <a:spLocks/>
          </p:cNvSpPr>
          <p:nvPr/>
        </p:nvSpPr>
        <p:spPr>
          <a:xfrm>
            <a:off x="4305782" y="1288468"/>
            <a:ext cx="7558619" cy="34455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latin typeface="+mn-lt"/>
                <a:ea typeface="+mn-ea"/>
              </a:rPr>
              <a:t>Gelombang </a:t>
            </a:r>
            <a:r>
              <a:rPr lang="id-ID" sz="2200" b="0" dirty="0" err="1">
                <a:latin typeface="+mn-lt"/>
                <a:ea typeface="+mn-ea"/>
              </a:rPr>
              <a:t>infrared</a:t>
            </a:r>
            <a:r>
              <a:rPr lang="id-ID" sz="2200" b="0" dirty="0">
                <a:latin typeface="+mn-lt"/>
                <a:ea typeface="+mn-ea"/>
              </a:rPr>
              <a:t> tidak dapat menembus dinding, dapat menempuh jarak yang sangat jauh namun antara pemancar dan penerima harus selalu sejajar. </a:t>
            </a:r>
          </a:p>
          <a:p>
            <a:pPr marL="0" indent="0" latinLnBrk="0">
              <a:buNone/>
            </a:pPr>
            <a:r>
              <a:rPr lang="id-ID" sz="2200" b="0" dirty="0">
                <a:latin typeface="+mn-lt"/>
                <a:ea typeface="+mn-ea"/>
              </a:rPr>
              <a:t>Gelombang frekuensi yang digunakan berkisar antara 300 </a:t>
            </a:r>
            <a:r>
              <a:rPr lang="id-ID" sz="2200" b="0" dirty="0" err="1">
                <a:latin typeface="+mn-lt"/>
                <a:ea typeface="+mn-ea"/>
              </a:rPr>
              <a:t>Ghz</a:t>
            </a:r>
            <a:r>
              <a:rPr lang="id-ID" sz="2200" b="0" dirty="0">
                <a:latin typeface="+mn-lt"/>
                <a:ea typeface="+mn-ea"/>
              </a:rPr>
              <a:t> – 400 </a:t>
            </a:r>
            <a:r>
              <a:rPr lang="id-ID" sz="2200" b="0" dirty="0" err="1">
                <a:latin typeface="+mn-lt"/>
                <a:ea typeface="+mn-ea"/>
              </a:rPr>
              <a:t>THz</a:t>
            </a:r>
            <a:endParaRPr lang="id-ID" sz="2200" b="0" dirty="0">
              <a:latin typeface="+mn-lt"/>
              <a:ea typeface="+mn-ea"/>
            </a:endParaRPr>
          </a:p>
          <a:p>
            <a:pPr marL="0" indent="0" latinLnBrk="0">
              <a:buNone/>
            </a:pPr>
            <a:r>
              <a:rPr lang="id-ID" sz="2200" b="0" dirty="0">
                <a:latin typeface="+mn-lt"/>
                <a:ea typeface="+mn-ea"/>
              </a:rPr>
              <a:t>Pemanfaatan </a:t>
            </a:r>
            <a:r>
              <a:rPr lang="id-ID" sz="2200" b="0" dirty="0" err="1">
                <a:latin typeface="+mn-lt"/>
                <a:ea typeface="+mn-ea"/>
              </a:rPr>
              <a:t>infrared</a:t>
            </a:r>
            <a:r>
              <a:rPr lang="id-ID" sz="2200" b="0" dirty="0">
                <a:latin typeface="+mn-lt"/>
                <a:ea typeface="+mn-ea"/>
              </a:rPr>
              <a:t> contohnya adalah </a:t>
            </a:r>
            <a:r>
              <a:rPr lang="id-ID" sz="2200" b="0" dirty="0" err="1">
                <a:latin typeface="+mn-lt"/>
                <a:ea typeface="+mn-ea"/>
              </a:rPr>
              <a:t>remote</a:t>
            </a:r>
            <a:r>
              <a:rPr lang="id-ID" sz="2200" b="0" dirty="0">
                <a:latin typeface="+mn-lt"/>
                <a:ea typeface="+mn-ea"/>
              </a:rPr>
              <a:t> TV, DVD </a:t>
            </a:r>
            <a:r>
              <a:rPr lang="id-ID" sz="2200" b="0" dirty="0" err="1">
                <a:latin typeface="+mn-lt"/>
                <a:ea typeface="+mn-ea"/>
              </a:rPr>
              <a:t>player</a:t>
            </a:r>
            <a:r>
              <a:rPr lang="id-ID" sz="2200" b="0" dirty="0">
                <a:latin typeface="+mn-lt"/>
                <a:ea typeface="+mn-ea"/>
              </a:rPr>
              <a:t> atau stereo </a:t>
            </a:r>
            <a:r>
              <a:rPr lang="id-ID" sz="2200" b="0" dirty="0" err="1">
                <a:latin typeface="+mn-lt"/>
                <a:ea typeface="+mn-ea"/>
              </a:rPr>
              <a:t>system</a:t>
            </a:r>
            <a:endParaRPr lang="id-ID" sz="2200" b="0" dirty="0">
              <a:latin typeface="+mn-lt"/>
              <a:ea typeface="+mn-ea"/>
            </a:endParaRPr>
          </a:p>
        </p:txBody>
      </p:sp>
      <p:pic>
        <p:nvPicPr>
          <p:cNvPr id="3" name="Picture 2" descr="A close-up of a television and remote control&#10;&#10;Description automatically generated">
            <a:extLst>
              <a:ext uri="{FF2B5EF4-FFF2-40B4-BE49-F238E27FC236}">
                <a16:creationId xmlns:a16="http://schemas.microsoft.com/office/drawing/2014/main" id="{09E9812F-AEEE-851C-E1D9-A88085B6A9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66" b="3"/>
          <a:stretch/>
        </p:blipFill>
        <p:spPr>
          <a:xfrm>
            <a:off x="605391" y="1130433"/>
            <a:ext cx="3461267" cy="4597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6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highlight>
                  <a:srgbClr val="FFFFFF"/>
                </a:highlight>
              </a:rPr>
              <a:t>Computer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Sixth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Edition</a:t>
            </a:r>
            <a:r>
              <a:rPr lang="id-ID" sz="1800" b="0" dirty="0">
                <a:highlight>
                  <a:srgbClr val="FFFFFF"/>
                </a:highlight>
              </a:rPr>
              <a:t>, Andrew S. </a:t>
            </a:r>
            <a:r>
              <a:rPr lang="id-ID" sz="1800" b="0" dirty="0" err="1">
                <a:highlight>
                  <a:srgbClr val="FFFFFF"/>
                </a:highlight>
              </a:rPr>
              <a:t>Tanenbaum</a:t>
            </a:r>
            <a:r>
              <a:rPr lang="id-ID" sz="1800" b="0" dirty="0">
                <a:highlight>
                  <a:srgbClr val="FFFFFF"/>
                </a:highlight>
              </a:rPr>
              <a:t>, Pearson </a:t>
            </a:r>
            <a:r>
              <a:rPr lang="id-ID" sz="1800" b="0" dirty="0" err="1">
                <a:highlight>
                  <a:srgbClr val="FFFFFF"/>
                </a:highlight>
              </a:rPr>
              <a:t>Education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Limited</a:t>
            </a:r>
            <a:r>
              <a:rPr lang="id-ID" sz="1800" b="0" dirty="0">
                <a:highlight>
                  <a:srgbClr val="FFFFFF"/>
                </a:highlight>
              </a:rPr>
              <a:t>, 2021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highlight>
                  <a:srgbClr val="FFFFFF"/>
                </a:highlight>
              </a:rPr>
              <a:t>Fundamentals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of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Computer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, Matthew N. O. </a:t>
            </a:r>
            <a:r>
              <a:rPr lang="id-ID" sz="1800" b="0" dirty="0" err="1">
                <a:highlight>
                  <a:srgbClr val="FFFFFF"/>
                </a:highlight>
              </a:rPr>
              <a:t>Sadiku</a:t>
            </a:r>
            <a:r>
              <a:rPr lang="id-ID" sz="1800" b="0" dirty="0">
                <a:highlight>
                  <a:srgbClr val="FFFFFF"/>
                </a:highlight>
              </a:rPr>
              <a:t>, </a:t>
            </a:r>
            <a:r>
              <a:rPr lang="id-ID" sz="1800" b="0" dirty="0" err="1">
                <a:highlight>
                  <a:srgbClr val="FFFFFF"/>
                </a:highlight>
              </a:rPr>
              <a:t>Humana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Press</a:t>
            </a:r>
            <a:r>
              <a:rPr lang="id-ID" sz="1800" b="0" dirty="0">
                <a:highlight>
                  <a:srgbClr val="FFFFFF"/>
                </a:highlight>
              </a:rPr>
              <a:t>, 2022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/>
              <a:t>High Speed, Digital to Analog Converters Basics, Chris Pearson, Texas Instruments Incorporated, 2012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Mathscinotes</a:t>
            </a:r>
            <a:r>
              <a:rPr lang="id-ID" sz="1800" b="0" dirty="0"/>
              <a:t>. </a:t>
            </a:r>
            <a:r>
              <a:rPr lang="id-ID" sz="1800" b="0" dirty="0">
                <a:highlight>
                  <a:srgbClr val="FFFFFF"/>
                </a:highlight>
              </a:rPr>
              <a:t>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September 30).</a:t>
            </a:r>
            <a:r>
              <a:rPr lang="id-ID" sz="1800" b="0" dirty="0"/>
              <a:t> </a:t>
            </a:r>
            <a:r>
              <a:rPr lang="id-ID" sz="1800" b="0" dirty="0" err="1"/>
              <a:t>Coaxial</a:t>
            </a:r>
            <a:r>
              <a:rPr lang="id-ID" sz="1800" b="0" dirty="0"/>
              <a:t> Cable </a:t>
            </a:r>
            <a:r>
              <a:rPr lang="id-ID" sz="1800" b="0" dirty="0" err="1"/>
              <a:t>Basics</a:t>
            </a:r>
            <a:r>
              <a:rPr lang="id-ID" sz="1800" b="0" dirty="0"/>
              <a:t>. http://mathscinotes.wordpress.com/2014/07/08/coaxial-cable-basics/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highlight>
                  <a:srgbClr val="FFFFFF"/>
                </a:highlight>
              </a:rPr>
              <a:t>Momentous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Intrumentation</a:t>
            </a:r>
            <a:r>
              <a:rPr lang="id-ID" sz="1800" b="0" dirty="0">
                <a:highlight>
                  <a:srgbClr val="FFFFFF"/>
                </a:highlight>
              </a:rPr>
              <a:t> Company. 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September 30).</a:t>
            </a:r>
            <a:r>
              <a:rPr lang="id-ID" sz="1800" b="0" dirty="0"/>
              <a:t> Apa itu Sinyal Analog dan Digital? </a:t>
            </a:r>
            <a:r>
              <a:rPr lang="id-ID" sz="1800" b="0" dirty="0" err="1"/>
              <a:t>Momentous</a:t>
            </a:r>
            <a:r>
              <a:rPr lang="id-ID" sz="1800" b="0" dirty="0"/>
              <a:t> </a:t>
            </a:r>
            <a:r>
              <a:rPr lang="id-ID" sz="1800" b="0" dirty="0" err="1"/>
              <a:t>Instrumindo</a:t>
            </a:r>
            <a:r>
              <a:rPr lang="id-ID" sz="1800" b="0" dirty="0"/>
              <a:t>. https://momentous.id/2023/02/21/perbedaan-sinyal-analog-dan-sinyal-digital/</a:t>
            </a:r>
            <a:r>
              <a:rPr lang="id-ID" sz="1800" b="0" dirty="0">
                <a:highlight>
                  <a:srgbClr val="FFFFFF"/>
                </a:highlight>
              </a:rPr>
              <a:t>  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fr-FR" sz="1800" b="0" dirty="0"/>
              <a:t>Nanda </a:t>
            </a:r>
            <a:r>
              <a:rPr lang="fr-FR" sz="1800" b="0" dirty="0" err="1"/>
              <a:t>Siddhardha</a:t>
            </a:r>
            <a:r>
              <a:rPr lang="id-ID" sz="1800" b="0" dirty="0"/>
              <a:t>. Medium. </a:t>
            </a:r>
            <a:r>
              <a:rPr lang="id-ID" sz="1800" b="0" dirty="0">
                <a:highlight>
                  <a:srgbClr val="FFFFFF"/>
                </a:highlight>
              </a:rPr>
              <a:t>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September 30).</a:t>
            </a:r>
            <a:r>
              <a:rPr lang="id-ID" sz="1800" b="0" dirty="0"/>
              <a:t> </a:t>
            </a:r>
            <a:r>
              <a:rPr lang="en-US" sz="1800" b="0" dirty="0"/>
              <a:t>Harmonizing Bits and Beats: A Student’s Tale of PCM</a:t>
            </a:r>
            <a:r>
              <a:rPr lang="id-ID" sz="1800" b="0" dirty="0"/>
              <a:t>. </a:t>
            </a:r>
            <a:r>
              <a:rPr lang="fr-FR" sz="1800" b="0" dirty="0"/>
              <a:t>https://nandasiddhardha.medium.com/harmonizing-bits-and-beats-a-students-tale-of-pcm-e77458e69c60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600"/>
              </a:spcBef>
              <a:buNone/>
            </a:pPr>
            <a:r>
              <a:rPr lang="id-ID" sz="1800" b="0" dirty="0"/>
              <a:t>Patrick Kamau. </a:t>
            </a:r>
            <a:r>
              <a:rPr lang="id-ID" sz="1800" b="0" dirty="0" err="1"/>
              <a:t>HubPages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Guide to Networking </a:t>
            </a:r>
            <a:r>
              <a:rPr lang="fr-FR" sz="1800" b="0" dirty="0" err="1"/>
              <a:t>Cables</a:t>
            </a:r>
            <a:r>
              <a:rPr lang="id-ID" sz="1800" b="0" dirty="0"/>
              <a:t>. </a:t>
            </a:r>
            <a:r>
              <a:rPr lang="fr-FR" sz="1800" b="0" dirty="0"/>
              <a:t>https://discover.hubpages.com/technology/NetworkingcableTypes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600"/>
              </a:spcBef>
              <a:buNone/>
            </a:pPr>
            <a:endParaRPr lang="id-ID" sz="18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87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374996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Distributor CCTV.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https://www.distributor-cctv.com/blog/2021/07/29/kenali-perbedaan-serta-fungsi-utp-dan-stp/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Living</a:t>
            </a:r>
            <a:r>
              <a:rPr lang="id-ID" sz="1800" b="0" dirty="0"/>
              <a:t> Jose.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</a:t>
            </a:r>
            <a:r>
              <a:rPr lang="en-US" sz="1800" b="0" dirty="0"/>
              <a:t>Categories of Copper Twisted Pair cables</a:t>
            </a:r>
            <a:r>
              <a:rPr lang="id-ID" sz="1800" b="0" dirty="0"/>
              <a:t>. https://serverlabs.blogspot.com/2019/10/categories-of-copper-twisted-pair-cables_8.html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The Fiber </a:t>
            </a:r>
            <a:r>
              <a:rPr lang="id-ID" sz="1800" b="0" dirty="0" err="1"/>
              <a:t>Optic</a:t>
            </a:r>
            <a:r>
              <a:rPr lang="id-ID" sz="1800" b="0" dirty="0"/>
              <a:t> </a:t>
            </a:r>
            <a:r>
              <a:rPr lang="id-ID" sz="1800" b="0" dirty="0" err="1"/>
              <a:t>Association</a:t>
            </a:r>
            <a:r>
              <a:rPr lang="id-ID" sz="1800" b="0" dirty="0"/>
              <a:t>. </a:t>
            </a:r>
            <a:r>
              <a:rPr lang="id-ID" sz="1800" b="0" dirty="0" err="1"/>
              <a:t>Inc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</a:t>
            </a:r>
            <a:r>
              <a:rPr lang="en-US" sz="1800" b="0" dirty="0"/>
              <a:t>Fiber Optic Resources For STEM Teachers</a:t>
            </a:r>
            <a:r>
              <a:rPr lang="id-ID" sz="1800" b="0" dirty="0"/>
              <a:t>. https://www.thefoa.org/PPT/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Coherent</a:t>
            </a:r>
            <a:r>
              <a:rPr lang="id-ID" sz="1800" b="0" dirty="0"/>
              <a:t> </a:t>
            </a:r>
            <a:r>
              <a:rPr lang="id-ID" sz="1800" b="0" dirty="0" err="1"/>
              <a:t>Corp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</a:t>
            </a:r>
            <a:r>
              <a:rPr lang="id-ID" sz="1800" b="0" dirty="0" err="1"/>
              <a:t>What</a:t>
            </a:r>
            <a:r>
              <a:rPr lang="id-ID" sz="1800" b="0" dirty="0"/>
              <a:t> are </a:t>
            </a:r>
            <a:r>
              <a:rPr lang="id-ID" sz="1800" b="0" dirty="0" err="1"/>
              <a:t>Optical</a:t>
            </a:r>
            <a:r>
              <a:rPr lang="id-ID" sz="1800" b="0" dirty="0"/>
              <a:t> Fibers?. https://www.coherent.com/news/glossary/optical-fibers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Fiber </a:t>
            </a:r>
            <a:r>
              <a:rPr lang="id-ID" sz="1800" b="0" dirty="0" err="1"/>
              <a:t>Optic</a:t>
            </a:r>
            <a:r>
              <a:rPr lang="id-ID" sz="1800" b="0" dirty="0"/>
              <a:t> </a:t>
            </a:r>
            <a:r>
              <a:rPr lang="id-ID" sz="1800" b="0" dirty="0" err="1"/>
              <a:t>Cables</a:t>
            </a:r>
            <a:r>
              <a:rPr lang="id-ID" sz="1800" b="0" dirty="0"/>
              <a:t> </a:t>
            </a:r>
            <a:r>
              <a:rPr lang="id-ID" sz="1800" b="0" dirty="0" err="1"/>
              <a:t>Solutions</a:t>
            </a:r>
            <a:r>
              <a:rPr lang="id-ID" sz="1800" b="0" dirty="0"/>
              <a:t>. https://www.chinacablesbuy.com/fiber-optic-cable-core-much-know.html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Kayla Le. AGC </a:t>
            </a:r>
            <a:r>
              <a:rPr lang="id-ID" sz="1800" b="0" dirty="0" err="1"/>
              <a:t>Lighting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</a:t>
            </a:r>
            <a:r>
              <a:rPr lang="en-US" sz="1800" b="0" dirty="0"/>
              <a:t>Basic Information of The Visible Light</a:t>
            </a:r>
            <a:r>
              <a:rPr lang="id-ID" sz="1800" b="0" dirty="0"/>
              <a:t>. https://www.agcled.com/blog/basic-information-of-the-visible-light.html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8792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71109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fr-FR" sz="1800" b="0" dirty="0" err="1"/>
              <a:t>Powerful</a:t>
            </a:r>
            <a:r>
              <a:rPr lang="fr-FR" sz="1800" b="0" dirty="0"/>
              <a:t> Signal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Coax </a:t>
            </a:r>
            <a:r>
              <a:rPr lang="fr-FR" sz="1800" b="0" dirty="0" err="1"/>
              <a:t>Connectors</a:t>
            </a:r>
            <a:r>
              <a:rPr lang="id-ID" sz="1800" b="0" dirty="0"/>
              <a:t>. </a:t>
            </a:r>
            <a:r>
              <a:rPr lang="fr-FR" sz="1800" b="0" dirty="0"/>
              <a:t>https://powerfulsignal.com/components/connectors/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Canon. </a:t>
            </a:r>
            <a:r>
              <a:rPr lang="id-ID" sz="1800" b="0" dirty="0" err="1"/>
              <a:t>Inc</a:t>
            </a:r>
            <a:r>
              <a:rPr lang="id-ID" sz="1800" b="0" dirty="0"/>
              <a:t>. </a:t>
            </a:r>
            <a:r>
              <a:rPr lang="fr-FR" sz="1800" b="0" dirty="0"/>
              <a:t>(</a:t>
            </a:r>
            <a:r>
              <a:rPr lang="id-ID" sz="1800" b="0" dirty="0" err="1"/>
              <a:t>Accessed</a:t>
            </a:r>
            <a:r>
              <a:rPr lang="id-ID" sz="1800" b="0" dirty="0"/>
              <a:t>: </a:t>
            </a:r>
            <a:r>
              <a:rPr lang="fr-FR" sz="1800" b="0" dirty="0"/>
              <a:t>2024, </a:t>
            </a:r>
            <a:r>
              <a:rPr lang="fr-FR" sz="1800" b="0" dirty="0" err="1"/>
              <a:t>September</a:t>
            </a:r>
            <a:r>
              <a:rPr lang="fr-FR" sz="1800" b="0" dirty="0"/>
              <a:t> 30). </a:t>
            </a:r>
            <a:r>
              <a:rPr lang="id-ID" sz="1800" b="0" dirty="0" err="1"/>
              <a:t>Optical</a:t>
            </a:r>
            <a:r>
              <a:rPr lang="id-ID" sz="1800" b="0" dirty="0"/>
              <a:t> Fibers. https://global.canon/en/technology/s_labo/light/003/08.html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Fiber </a:t>
            </a:r>
            <a:r>
              <a:rPr lang="id-ID" sz="1800" b="0" dirty="0" err="1"/>
              <a:t>Cables</a:t>
            </a:r>
            <a:r>
              <a:rPr lang="id-ID" sz="1800" b="0" dirty="0"/>
              <a:t> </a:t>
            </a:r>
            <a:r>
              <a:rPr lang="id-ID" sz="1800" b="0" dirty="0" err="1"/>
              <a:t>Direct</a:t>
            </a:r>
            <a:r>
              <a:rPr lang="en-US" sz="1800" b="0" dirty="0"/>
              <a:t>. (Accessed: 2024, September 30). Fiber Optic Cable Types Explained - Single Mode and Multimode</a:t>
            </a:r>
            <a:r>
              <a:rPr lang="id-ID" sz="1800" b="0" dirty="0"/>
              <a:t>. https://fibercablesdirect.com/content/24-fiber-optic-cable-types-explained-single-mode-and-multimode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Fiber </a:t>
            </a:r>
            <a:r>
              <a:rPr lang="id-ID" sz="1800" b="0" dirty="0" err="1"/>
              <a:t>Cabling</a:t>
            </a:r>
            <a:r>
              <a:rPr lang="id-ID" sz="1800" b="0" dirty="0"/>
              <a:t> Solution. </a:t>
            </a:r>
            <a:r>
              <a:rPr lang="en-US" sz="1800" b="0" dirty="0"/>
              <a:t>(Accessed: 2024, September 30). Comparison Between MMF and SMF Optical Cables</a:t>
            </a:r>
            <a:r>
              <a:rPr lang="id-ID" sz="1800" b="0" dirty="0"/>
              <a:t>. https://www.fiber-optic-cable-sale.com/comparison-between-mmf-and-smf-optical-cables.html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Sanchhaya</a:t>
            </a:r>
            <a:r>
              <a:rPr lang="en-US" sz="1800" b="0" dirty="0"/>
              <a:t> Education Private Limited</a:t>
            </a:r>
            <a:r>
              <a:rPr lang="id-ID" sz="1800" b="0" dirty="0"/>
              <a:t>. </a:t>
            </a:r>
            <a:r>
              <a:rPr lang="en-US" sz="1800" b="0" dirty="0"/>
              <a:t>(Accessed: 2024, September 30). Difference between Radio wave, Microwave and Infrared Waves</a:t>
            </a:r>
            <a:r>
              <a:rPr lang="id-ID" sz="1800" b="0" dirty="0"/>
              <a:t>. https://www.geeksforgeeks.org/difference-between-radio-wave-microwave-and-infrared-waves/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Anuja</a:t>
            </a:r>
            <a:r>
              <a:rPr lang="id-ID" sz="1800" b="0" dirty="0"/>
              <a:t> </a:t>
            </a:r>
            <a:r>
              <a:rPr lang="id-ID" sz="1800" b="0" dirty="0" err="1"/>
              <a:t>Nimnathara</a:t>
            </a:r>
            <a:r>
              <a:rPr lang="id-ID" sz="1800" b="0" dirty="0"/>
              <a:t>. Medium. (</a:t>
            </a:r>
            <a:r>
              <a:rPr lang="en-US" sz="1800" b="0" dirty="0"/>
              <a:t>(Accessed: 2024, September 30). What is Transmission Media?</a:t>
            </a:r>
            <a:r>
              <a:rPr lang="id-ID" sz="1800" b="0" dirty="0"/>
              <a:t>. https://anujanimnathara.medium.com/what-is-transmission-media-e196d51cf12</a:t>
            </a:r>
            <a:endParaRPr lang="fr-FR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6190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3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2414817"/>
            <a:ext cx="8436080" cy="2585323"/>
          </a:xfrm>
        </p:spPr>
        <p:txBody>
          <a:bodyPr/>
          <a:lstStyle/>
          <a:p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OSI Model </a:t>
            </a:r>
            <a:b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TCP/IP Model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4192</TotalTime>
  <Words>2129</Words>
  <Application>Microsoft Office PowerPoint</Application>
  <PresentationFormat>Widescreen</PresentationFormat>
  <Paragraphs>160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ElsevierGulliver</vt:lpstr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Data Communication</vt:lpstr>
      <vt:lpstr>PowerPoint Presentation</vt:lpstr>
      <vt:lpstr>Komunikasi Data</vt:lpstr>
      <vt:lpstr>Komunikasi Data</vt:lpstr>
      <vt:lpstr>Sistem Komunikasi</vt:lpstr>
      <vt:lpstr>Jenis Sinyal</vt:lpstr>
      <vt:lpstr>Sinyal</vt:lpstr>
      <vt:lpstr>Sinyal Analog</vt:lpstr>
      <vt:lpstr>Sinyal Analog</vt:lpstr>
      <vt:lpstr>Sinyal Digital</vt:lpstr>
      <vt:lpstr>Sinyal Digital</vt:lpstr>
      <vt:lpstr>Konversi Sinyal</vt:lpstr>
      <vt:lpstr>Analog to Digital Converter (ADC)</vt:lpstr>
      <vt:lpstr>Digital to Analog Converter (DAC)</vt:lpstr>
      <vt:lpstr>Media Transmisi</vt:lpstr>
      <vt:lpstr>Media Transmisi</vt:lpstr>
      <vt:lpstr>Guided Media (Bound)</vt:lpstr>
      <vt:lpstr>Guided Media - Coaxial</vt:lpstr>
      <vt:lpstr>Guided Media - Coaxial</vt:lpstr>
      <vt:lpstr>Guided Media - Coaxial</vt:lpstr>
      <vt:lpstr>Guided Media – Twisted Pair</vt:lpstr>
      <vt:lpstr>Guided Media – Twisted Pair</vt:lpstr>
      <vt:lpstr>Guided Media – Twisted Pair</vt:lpstr>
      <vt:lpstr>Guided Media – Fiber Optic</vt:lpstr>
      <vt:lpstr>Guided Media – Fiber Optic</vt:lpstr>
      <vt:lpstr>Guided Media – Fiber Optic</vt:lpstr>
      <vt:lpstr>Guided Media – Fiber Optic</vt:lpstr>
      <vt:lpstr>Guided Media – Fiber Optic</vt:lpstr>
      <vt:lpstr>Guided Media – Fiber Optic</vt:lpstr>
      <vt:lpstr>Guided Media – Fiber Optic</vt:lpstr>
      <vt:lpstr>Unguided Media / Wireless</vt:lpstr>
      <vt:lpstr>Unguided Media - Radiowave</vt:lpstr>
      <vt:lpstr>Unguided Media - Microwave</vt:lpstr>
      <vt:lpstr>Unguided Media - Infrared</vt:lpstr>
      <vt:lpstr>Referensi</vt:lpstr>
      <vt:lpstr>Referensi</vt:lpstr>
      <vt:lpstr>Referensi</vt:lpstr>
      <vt:lpstr>OSI Model  and  TCP/IP Model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150</cp:revision>
  <dcterms:created xsi:type="dcterms:W3CDTF">2021-04-29T04:21:21Z</dcterms:created>
  <dcterms:modified xsi:type="dcterms:W3CDTF">2024-10-07T08:29:39Z</dcterms:modified>
</cp:coreProperties>
</file>