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1"/>
  </p:handoutMasterIdLst>
  <p:sldIdLst>
    <p:sldId id="256" r:id="rId2"/>
    <p:sldId id="257" r:id="rId3"/>
    <p:sldId id="258" r:id="rId4"/>
    <p:sldId id="337" r:id="rId5"/>
    <p:sldId id="294" r:id="rId6"/>
    <p:sldId id="367" r:id="rId7"/>
    <p:sldId id="395" r:id="rId8"/>
    <p:sldId id="396" r:id="rId9"/>
    <p:sldId id="397" r:id="rId10"/>
    <p:sldId id="398" r:id="rId11"/>
    <p:sldId id="399" r:id="rId12"/>
    <p:sldId id="400" r:id="rId13"/>
    <p:sldId id="401" r:id="rId14"/>
    <p:sldId id="402" r:id="rId15"/>
    <p:sldId id="403" r:id="rId16"/>
    <p:sldId id="404" r:id="rId17"/>
    <p:sldId id="405" r:id="rId18"/>
    <p:sldId id="406" r:id="rId19"/>
    <p:sldId id="407" r:id="rId20"/>
    <p:sldId id="408" r:id="rId21"/>
    <p:sldId id="410" r:id="rId22"/>
    <p:sldId id="411" r:id="rId23"/>
    <p:sldId id="412" r:id="rId24"/>
    <p:sldId id="413" r:id="rId25"/>
    <p:sldId id="414" r:id="rId26"/>
    <p:sldId id="415" r:id="rId27"/>
    <p:sldId id="416" r:id="rId28"/>
    <p:sldId id="417" r:id="rId29"/>
    <p:sldId id="418" r:id="rId30"/>
    <p:sldId id="419" r:id="rId31"/>
    <p:sldId id="420" r:id="rId32"/>
    <p:sldId id="421" r:id="rId33"/>
    <p:sldId id="422" r:id="rId34"/>
    <p:sldId id="423" r:id="rId35"/>
    <p:sldId id="424" r:id="rId36"/>
    <p:sldId id="427" r:id="rId37"/>
    <p:sldId id="425" r:id="rId38"/>
    <p:sldId id="426" r:id="rId39"/>
    <p:sldId id="268" r:id="rId4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72" autoAdjust="0"/>
    <p:restoredTop sz="97386" autoAdjust="0"/>
  </p:normalViewPr>
  <p:slideViewPr>
    <p:cSldViewPr snapToGrid="0">
      <p:cViewPr varScale="1">
        <p:scale>
          <a:sx n="83" d="100"/>
          <a:sy n="83" d="100"/>
        </p:scale>
        <p:origin x="126" y="16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OSI Model 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TCP/IP Model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31161"/>
            <a:ext cx="12192000" cy="923330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524063" y="778651"/>
              <a:ext cx="1409221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- 3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2954655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3700" dirty="0">
                    <a:latin typeface="Arial" panose="020B0604020202020204" pitchFamily="34" charset="0"/>
                    <a:cs typeface="Arial" panose="020B0604020202020204" pitchFamily="34" charset="0"/>
                  </a:rPr>
                  <a:t>Pendahuluan</a:t>
                </a:r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5738335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OSI Model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5" y="3586679"/>
            <a:ext cx="513033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TCP/IP Model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Pendahuluan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77511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Pendahuluan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b="0" dirty="0">
                <a:solidFill>
                  <a:srgbClr val="202122"/>
                </a:solidFill>
              </a:rPr>
              <a:t>Jaringan komputer memiliki fungsi mengirimkan informasi dari pengirim sampai ke penerima tanpa adanya gangguan</a:t>
            </a:r>
          </a:p>
          <a:p>
            <a:pPr latinLnBrk="0"/>
            <a:r>
              <a:rPr lang="id-ID" b="0" dirty="0">
                <a:solidFill>
                  <a:srgbClr val="202122"/>
                </a:solidFill>
              </a:rPr>
              <a:t>Dalam implementasinya akan banyak bentuk teknologi yang digunakan baik </a:t>
            </a:r>
            <a:r>
              <a:rPr lang="id-ID" b="0" dirty="0" err="1">
                <a:solidFill>
                  <a:srgbClr val="202122"/>
                </a:solidFill>
              </a:rPr>
              <a:t>hardware</a:t>
            </a:r>
            <a:r>
              <a:rPr lang="id-ID" b="0" dirty="0">
                <a:solidFill>
                  <a:srgbClr val="202122"/>
                </a:solidFill>
              </a:rPr>
              <a:t> maupun </a:t>
            </a:r>
            <a:r>
              <a:rPr lang="id-ID" b="0" dirty="0" err="1">
                <a:solidFill>
                  <a:srgbClr val="202122"/>
                </a:solidFill>
              </a:rPr>
              <a:t>software</a:t>
            </a:r>
            <a:endParaRPr lang="id-ID" b="0" dirty="0">
              <a:solidFill>
                <a:srgbClr val="202122"/>
              </a:solidFill>
            </a:endParaRPr>
          </a:p>
          <a:p>
            <a:pPr latinLnBrk="0"/>
            <a:r>
              <a:rPr lang="id-ID" b="0" dirty="0">
                <a:solidFill>
                  <a:srgbClr val="202122"/>
                </a:solidFill>
              </a:rPr>
              <a:t>Network model / </a:t>
            </a:r>
            <a:r>
              <a:rPr lang="id-ID" b="0" dirty="0" err="1">
                <a:solidFill>
                  <a:srgbClr val="202122"/>
                </a:solidFill>
              </a:rPr>
              <a:t>reference</a:t>
            </a:r>
            <a:r>
              <a:rPr lang="id-ID" b="0" dirty="0">
                <a:solidFill>
                  <a:srgbClr val="202122"/>
                </a:solidFill>
              </a:rPr>
              <a:t> model dapat memberikan gambaran standar (</a:t>
            </a:r>
            <a:r>
              <a:rPr lang="id-ID" b="0" dirty="0" err="1">
                <a:solidFill>
                  <a:srgbClr val="202122"/>
                </a:solidFill>
              </a:rPr>
              <a:t>framework</a:t>
            </a:r>
            <a:r>
              <a:rPr lang="id-ID" b="0" dirty="0">
                <a:solidFill>
                  <a:srgbClr val="202122"/>
                </a:solidFill>
              </a:rPr>
              <a:t>) bagaimana jaringan komputer itu bekerja secara menyeluruh</a:t>
            </a:r>
          </a:p>
          <a:p>
            <a:pPr latinLnBrk="0"/>
            <a:r>
              <a:rPr lang="id-ID" b="0" dirty="0">
                <a:solidFill>
                  <a:srgbClr val="202122"/>
                </a:solidFill>
              </a:rPr>
              <a:t>Terdapat dua jenis model standar yang </a:t>
            </a:r>
            <a:br>
              <a:rPr lang="id-ID" b="0" dirty="0">
                <a:solidFill>
                  <a:srgbClr val="202122"/>
                </a:solidFill>
              </a:rPr>
            </a:br>
            <a:r>
              <a:rPr lang="id-ID" b="0" dirty="0">
                <a:solidFill>
                  <a:srgbClr val="202122"/>
                </a:solidFill>
              </a:rPr>
              <a:t>umum digunakan disebut Open System </a:t>
            </a:r>
            <a:br>
              <a:rPr lang="id-ID" b="0" dirty="0">
                <a:solidFill>
                  <a:srgbClr val="202122"/>
                </a:solidFill>
              </a:rPr>
            </a:br>
            <a:r>
              <a:rPr lang="id-ID" b="0" dirty="0" err="1">
                <a:solidFill>
                  <a:srgbClr val="202122"/>
                </a:solidFill>
              </a:rPr>
              <a:t>Interconnection</a:t>
            </a:r>
            <a:r>
              <a:rPr lang="id-ID" b="0" dirty="0">
                <a:solidFill>
                  <a:srgbClr val="202122"/>
                </a:solidFill>
              </a:rPr>
              <a:t> (OSI) dan </a:t>
            </a:r>
            <a:r>
              <a:rPr lang="id-ID" b="0" dirty="0" err="1">
                <a:solidFill>
                  <a:srgbClr val="202122"/>
                </a:solidFill>
              </a:rPr>
              <a:t>Transmission</a:t>
            </a:r>
            <a:r>
              <a:rPr lang="id-ID" b="0" dirty="0">
                <a:solidFill>
                  <a:srgbClr val="202122"/>
                </a:solidFill>
              </a:rPr>
              <a:t> </a:t>
            </a:r>
            <a:br>
              <a:rPr lang="id-ID" b="0" dirty="0">
                <a:solidFill>
                  <a:srgbClr val="202122"/>
                </a:solidFill>
              </a:rPr>
            </a:br>
            <a:r>
              <a:rPr lang="id-ID" b="0" dirty="0">
                <a:solidFill>
                  <a:srgbClr val="202122"/>
                </a:solidFill>
              </a:rPr>
              <a:t>Control Protocol/Internet Protocol (TCP/IP)</a:t>
            </a:r>
          </a:p>
        </p:txBody>
      </p:sp>
    </p:spTree>
    <p:extLst>
      <p:ext uri="{BB962C8B-B14F-4D97-AF65-F5344CB8AC3E}">
        <p14:creationId xmlns:p14="http://schemas.microsoft.com/office/powerpoint/2010/main" val="5955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OSI Model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65007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2435282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OSI Model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271110"/>
            <a:ext cx="11838055" cy="493291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b="0" dirty="0"/>
              <a:t>Organisasi internasional dengan nama Internasional </a:t>
            </a:r>
            <a:r>
              <a:rPr lang="id-ID" b="0" dirty="0" err="1"/>
              <a:t>Standards</a:t>
            </a:r>
            <a:r>
              <a:rPr lang="id-ID" b="0" dirty="0"/>
              <a:t> </a:t>
            </a:r>
            <a:r>
              <a:rPr lang="id-ID" b="0" dirty="0" err="1"/>
              <a:t>Organization</a:t>
            </a:r>
            <a:r>
              <a:rPr lang="id-ID" b="0" dirty="0"/>
              <a:t> (ISO) dibentuk pada tahun 1947</a:t>
            </a:r>
          </a:p>
          <a:p>
            <a:pPr marL="463550" indent="-463550" latinLnBrk="0"/>
            <a:r>
              <a:rPr lang="id-ID" b="0" dirty="0"/>
              <a:t>Fungsi utamanya adalah membuat kesepakatan/standar yang dipakai di seluruh dunia</a:t>
            </a:r>
          </a:p>
          <a:p>
            <a:pPr marL="463550" indent="-463550" latinLnBrk="0"/>
            <a:r>
              <a:rPr lang="id-ID" b="0" dirty="0"/>
              <a:t>ISO kemudian membentuk model </a:t>
            </a:r>
            <a:br>
              <a:rPr lang="id-ID" b="0" dirty="0"/>
            </a:br>
            <a:r>
              <a:rPr lang="id-ID" b="0" dirty="0"/>
              <a:t>Open System </a:t>
            </a:r>
            <a:r>
              <a:rPr lang="id-ID" b="0" dirty="0" err="1"/>
              <a:t>Interconnection</a:t>
            </a:r>
            <a:r>
              <a:rPr lang="id-ID" b="0" dirty="0"/>
              <a:t> (OSI) </a:t>
            </a:r>
            <a:br>
              <a:rPr lang="id-ID" b="0" dirty="0"/>
            </a:br>
            <a:r>
              <a:rPr lang="id-ID" b="0" dirty="0"/>
              <a:t>yang mencakup aspek standar </a:t>
            </a:r>
            <a:br>
              <a:rPr lang="id-ID" b="0" dirty="0"/>
            </a:br>
            <a:r>
              <a:rPr lang="id-ID" b="0" dirty="0"/>
              <a:t>komunikasi jaringan</a:t>
            </a:r>
          </a:p>
        </p:txBody>
      </p:sp>
    </p:spTree>
    <p:extLst>
      <p:ext uri="{BB962C8B-B14F-4D97-AF65-F5344CB8AC3E}">
        <p14:creationId xmlns:p14="http://schemas.microsoft.com/office/powerpoint/2010/main" val="64243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6184741" y="1161621"/>
            <a:ext cx="5894103" cy="295317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sz="2800" b="0" dirty="0"/>
              <a:t>Layer/Lapisan 1-4 berhubungan dengan teknologi komunikasi</a:t>
            </a:r>
          </a:p>
          <a:p>
            <a:pPr marL="463550" indent="-463550" latinLnBrk="0"/>
            <a:r>
              <a:rPr lang="id-ID" sz="2800" b="0" dirty="0"/>
              <a:t>Layer/Lapisan 5-7 berhubungan dengan aplikasi yang digunakan oleh pengguna/</a:t>
            </a:r>
            <a:r>
              <a:rPr lang="id-ID" sz="2800" b="0" dirty="0" err="1"/>
              <a:t>user</a:t>
            </a:r>
            <a:endParaRPr lang="id-ID" sz="2800" b="0" dirty="0"/>
          </a:p>
        </p:txBody>
      </p:sp>
      <p:pic>
        <p:nvPicPr>
          <p:cNvPr id="3" name="Picture 4" descr="OSI Model Reference Guide (With Examples)">
            <a:extLst>
              <a:ext uri="{FF2B5EF4-FFF2-40B4-BE49-F238E27FC236}">
                <a16:creationId xmlns:a16="http://schemas.microsoft.com/office/drawing/2014/main" id="{1AEA5F00-C5AD-3591-13F3-1CF872ED97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7" r="22473" b="-1"/>
          <a:stretch/>
        </p:blipFill>
        <p:spPr bwMode="auto">
          <a:xfrm>
            <a:off x="398664" y="137073"/>
            <a:ext cx="5608597" cy="6074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3BA25F9-00F2-6027-0ACE-0872B729BFCC}"/>
              </a:ext>
            </a:extLst>
          </p:cNvPr>
          <p:cNvSpPr txBox="1"/>
          <p:nvPr/>
        </p:nvSpPr>
        <p:spPr>
          <a:xfrm>
            <a:off x="299015" y="6351595"/>
            <a:ext cx="77338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https://www.lifewire.com/osi-model-reference-guide-816289</a:t>
            </a:r>
          </a:p>
        </p:txBody>
      </p:sp>
    </p:spTree>
    <p:extLst>
      <p:ext uri="{BB962C8B-B14F-4D97-AF65-F5344CB8AC3E}">
        <p14:creationId xmlns:p14="http://schemas.microsoft.com/office/powerpoint/2010/main" val="3890269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7276456" y="1161621"/>
            <a:ext cx="4802388" cy="295317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sz="2200" b="0" dirty="0"/>
              <a:t>Setiap layer bertugas untuk menyediakan layanan bagi layer atasnya dan menggunakan layanan dari layer di bawahnya</a:t>
            </a:r>
          </a:p>
          <a:p>
            <a:pPr marL="463550" indent="-463550" latinLnBrk="0"/>
            <a:r>
              <a:rPr lang="id-ID" sz="2200" b="0" dirty="0"/>
              <a:t>Layer pada OSI Model dapat bersifat </a:t>
            </a:r>
            <a:r>
              <a:rPr lang="id-ID" sz="2200" b="0" dirty="0" err="1"/>
              <a:t>Conection-Oriented</a:t>
            </a:r>
            <a:r>
              <a:rPr lang="id-ID" sz="2200" b="0" dirty="0"/>
              <a:t> maupun </a:t>
            </a:r>
            <a:r>
              <a:rPr lang="id-ID" sz="2200" b="0" dirty="0" err="1"/>
              <a:t>Connectionless</a:t>
            </a:r>
            <a:endParaRPr lang="id-ID" sz="2200" b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BA25F9-00F2-6027-0ACE-0872B729BFCC}"/>
              </a:ext>
            </a:extLst>
          </p:cNvPr>
          <p:cNvSpPr txBox="1"/>
          <p:nvPr/>
        </p:nvSpPr>
        <p:spPr>
          <a:xfrm>
            <a:off x="252716" y="5557482"/>
            <a:ext cx="79305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https://www.sekawanmedia.co.id/blog/pengertian-dan-7-osi-layer/</a:t>
            </a:r>
          </a:p>
        </p:txBody>
      </p:sp>
      <p:pic>
        <p:nvPicPr>
          <p:cNvPr id="2" name="Picture 2" descr="Model Jaringan 7 Osi Layer Politeknik STMI Jakarta">
            <a:extLst>
              <a:ext uri="{FF2B5EF4-FFF2-40B4-BE49-F238E27FC236}">
                <a16:creationId xmlns:a16="http://schemas.microsoft.com/office/drawing/2014/main" id="{BDB7A3DB-5E63-C17B-33EC-FD1BF889A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3155" y="137073"/>
            <a:ext cx="7163301" cy="537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72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6470248" y="1055509"/>
            <a:ext cx="5504424" cy="295317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sz="2200" b="0" dirty="0" err="1"/>
              <a:t>Connection</a:t>
            </a:r>
            <a:r>
              <a:rPr lang="id-ID" sz="2200" b="0" dirty="0"/>
              <a:t> </a:t>
            </a:r>
            <a:r>
              <a:rPr lang="id-ID" sz="2200" b="0" dirty="0" err="1"/>
              <a:t>Oriented</a:t>
            </a:r>
            <a:r>
              <a:rPr lang="id-ID" sz="2200" b="0" dirty="0"/>
              <a:t> cara kerjanya seperti koneksi telepon. Perlu adanya jalinan komunikasi awal, sifat koneksinya </a:t>
            </a:r>
            <a:r>
              <a:rPr lang="id-ID" sz="2200" b="0" dirty="0" err="1"/>
              <a:t>reliable</a:t>
            </a:r>
            <a:endParaRPr lang="id-ID" sz="2200" b="0" dirty="0"/>
          </a:p>
          <a:p>
            <a:pPr marL="463550" indent="-463550" latinLnBrk="0"/>
            <a:r>
              <a:rPr lang="id-ID" sz="2200" b="0" dirty="0" err="1"/>
              <a:t>Connectionless</a:t>
            </a:r>
            <a:r>
              <a:rPr lang="id-ID" sz="2200" b="0" dirty="0"/>
              <a:t> cara kerjanya seperti pengiriman surat/paket barang tidak memerlukan jalinan komunikasi awal dan sifatnya </a:t>
            </a:r>
            <a:r>
              <a:rPr lang="id-ID" sz="2200" b="0" dirty="0" err="1"/>
              <a:t>unreliable</a:t>
            </a:r>
            <a:endParaRPr lang="id-ID" sz="2200" b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BA25F9-00F2-6027-0ACE-0872B729BFCC}"/>
              </a:ext>
            </a:extLst>
          </p:cNvPr>
          <p:cNvSpPr txBox="1"/>
          <p:nvPr/>
        </p:nvSpPr>
        <p:spPr>
          <a:xfrm>
            <a:off x="300718" y="5927873"/>
            <a:ext cx="60769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https://www.geeksforgeeks.org/difference-between-connection-oriented-and-connection-less-services/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153DA5-868A-AE69-7885-2891F51F9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718" y="1161621"/>
            <a:ext cx="6076933" cy="173057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1F6CF11-3A5C-7D70-704E-334ECA6A34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718" y="2986498"/>
            <a:ext cx="6076933" cy="284706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16BE0A36-BC0F-CDC6-9153-ADAA6134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4705134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Cara Kerja Layer OSI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493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251211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Physical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271110"/>
            <a:ext cx="11838055" cy="493291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b="0" dirty="0"/>
              <a:t>Fungsi </a:t>
            </a:r>
            <a:r>
              <a:rPr lang="id-ID" b="0" dirty="0" err="1"/>
              <a:t>physical</a:t>
            </a:r>
            <a:r>
              <a:rPr lang="id-ID" b="0" dirty="0"/>
              <a:t> layer / Layer Fisik adalah untuk mengirimkan setiap bit data dari satu perangkat ke perangkat lainnya</a:t>
            </a:r>
          </a:p>
          <a:p>
            <a:pPr marL="463550" indent="-463550" latinLnBrk="0"/>
            <a:r>
              <a:rPr lang="id-ID" b="0" dirty="0"/>
              <a:t>Physical layer mengatur bagaimana bit ditransmisikan melalui media transmisi yang </a:t>
            </a:r>
            <a:br>
              <a:rPr lang="id-ID" b="0" dirty="0"/>
            </a:br>
            <a:r>
              <a:rPr lang="id-ID" b="0" dirty="0"/>
              <a:t>digunakan untuk berkomunikasi</a:t>
            </a:r>
          </a:p>
        </p:txBody>
      </p:sp>
    </p:spTree>
    <p:extLst>
      <p:ext uri="{BB962C8B-B14F-4D97-AF65-F5344CB8AC3E}">
        <p14:creationId xmlns:p14="http://schemas.microsoft.com/office/powerpoint/2010/main" val="1822323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251211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Physical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111170"/>
            <a:ext cx="11838055" cy="497711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sz="2800" b="0" dirty="0"/>
              <a:t>Physical layer juga mendefinisikan bagaimana kabel dihubungkan dengan konektor jaringan / </a:t>
            </a:r>
            <a:r>
              <a:rPr lang="id-ID" sz="2800" b="0" dirty="0" err="1"/>
              <a:t>network</a:t>
            </a:r>
            <a:r>
              <a:rPr lang="id-ID" sz="2800" b="0" dirty="0"/>
              <a:t> adapter dan teknik transmisi yang digunakan dalam pengiriman data</a:t>
            </a:r>
          </a:p>
          <a:p>
            <a:pPr marL="463550" indent="-463550" latinLnBrk="0"/>
            <a:r>
              <a:rPr lang="id-ID" sz="2800" b="0" dirty="0"/>
              <a:t>Physical layer mengatur bagaimana bit 0 atau 1 dinilai keberadaannya, misalnya berapa volt merepresentasikan nilai 1, dan berapa lama interval nilai </a:t>
            </a:r>
            <a:r>
              <a:rPr lang="id-ID" sz="2800" b="0" dirty="0" err="1"/>
              <a:t>volatase</a:t>
            </a:r>
            <a:r>
              <a:rPr lang="id-ID" sz="2800" b="0" dirty="0"/>
              <a:t> tersebut diukur untuk 1 bit, </a:t>
            </a:r>
            <a:r>
              <a:rPr lang="id-ID" sz="2800" b="0" dirty="0" err="1"/>
              <a:t>channel</a:t>
            </a:r>
            <a:r>
              <a:rPr lang="id-ID" sz="2800" b="0" dirty="0"/>
              <a:t> komunikasi yang digunakan </a:t>
            </a:r>
            <a:br>
              <a:rPr lang="id-ID" sz="2800" b="0" dirty="0"/>
            </a:br>
            <a:r>
              <a:rPr lang="id-ID" sz="2800" b="0" dirty="0" err="1"/>
              <a:t>simplex</a:t>
            </a:r>
            <a:r>
              <a:rPr lang="id-ID" sz="2800" b="0" dirty="0"/>
              <a:t>, </a:t>
            </a:r>
            <a:r>
              <a:rPr lang="id-ID" sz="2800" b="0" dirty="0" err="1"/>
              <a:t>half</a:t>
            </a:r>
            <a:r>
              <a:rPr lang="id-ID" sz="2800" b="0" dirty="0"/>
              <a:t> </a:t>
            </a:r>
            <a:r>
              <a:rPr lang="id-ID" sz="2800" b="0" dirty="0" err="1"/>
              <a:t>duplex</a:t>
            </a:r>
            <a:r>
              <a:rPr lang="id-ID" sz="2800" b="0" dirty="0"/>
              <a:t>, atau </a:t>
            </a:r>
            <a:r>
              <a:rPr lang="id-ID" sz="2800" b="0" dirty="0" err="1"/>
              <a:t>full</a:t>
            </a:r>
            <a:r>
              <a:rPr lang="id-ID" sz="2800" b="0" dirty="0"/>
              <a:t> </a:t>
            </a:r>
            <a:r>
              <a:rPr lang="id-ID" sz="2800" b="0" dirty="0" err="1"/>
              <a:t>duplex</a:t>
            </a:r>
            <a:r>
              <a:rPr lang="id-ID" sz="2800" b="0" dirty="0"/>
              <a:t>, </a:t>
            </a:r>
            <a:br>
              <a:rPr lang="id-ID" sz="2800" b="0" dirty="0"/>
            </a:br>
            <a:r>
              <a:rPr lang="id-ID" sz="2800" b="0" dirty="0"/>
              <a:t>berapa banyak </a:t>
            </a:r>
            <a:r>
              <a:rPr lang="id-ID" sz="2800" b="0" dirty="0" err="1"/>
              <a:t>pin</a:t>
            </a:r>
            <a:r>
              <a:rPr lang="id-ID" sz="2800" b="0" dirty="0"/>
              <a:t> konektor dan fungsi </a:t>
            </a:r>
            <a:br>
              <a:rPr lang="id-ID" sz="2800" b="0" dirty="0"/>
            </a:br>
            <a:r>
              <a:rPr lang="id-ID" sz="2800" b="0" dirty="0"/>
              <a:t>setiap </a:t>
            </a:r>
            <a:r>
              <a:rPr lang="id-ID" sz="2800" b="0" dirty="0" err="1"/>
              <a:t>pin</a:t>
            </a:r>
            <a:r>
              <a:rPr lang="id-ID" sz="2800" b="0" dirty="0"/>
              <a:t> untuk apa saja</a:t>
            </a:r>
          </a:p>
        </p:txBody>
      </p:sp>
    </p:spTree>
    <p:extLst>
      <p:ext uri="{BB962C8B-B14F-4D97-AF65-F5344CB8AC3E}">
        <p14:creationId xmlns:p14="http://schemas.microsoft.com/office/powerpoint/2010/main" val="313146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251211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Physical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7784757" y="999959"/>
            <a:ext cx="4294087" cy="275031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/>
              <a:t>Pada sisi pengirim </a:t>
            </a:r>
            <a:r>
              <a:rPr lang="id-ID" sz="2000" b="0" dirty="0" err="1"/>
              <a:t>physical</a:t>
            </a:r>
            <a:r>
              <a:rPr lang="id-ID" sz="2000" b="0" dirty="0"/>
              <a:t> Layer mengubah </a:t>
            </a:r>
            <a:r>
              <a:rPr lang="id-ID" sz="2000" b="0" dirty="0" err="1"/>
              <a:t>frame</a:t>
            </a:r>
            <a:r>
              <a:rPr lang="id-ID" sz="2000" b="0" dirty="0"/>
              <a:t> data dari layer 2 (data </a:t>
            </a:r>
            <a:r>
              <a:rPr lang="id-ID" sz="2000" b="0" dirty="0" err="1"/>
              <a:t>link</a:t>
            </a:r>
            <a:r>
              <a:rPr lang="id-ID" sz="2000" b="0" dirty="0"/>
              <a:t> layer) menjadi bit </a:t>
            </a:r>
            <a:r>
              <a:rPr lang="id-ID" sz="2000" b="0" dirty="0" err="1"/>
              <a:t>stream</a:t>
            </a:r>
            <a:r>
              <a:rPr lang="id-ID" sz="2000" b="0" dirty="0"/>
              <a:t> yang dapat dikirim</a:t>
            </a:r>
          </a:p>
          <a:p>
            <a:pPr marL="0" indent="0" latinLnBrk="0">
              <a:buNone/>
            </a:pPr>
            <a:r>
              <a:rPr lang="id-ID" sz="2000" b="0" dirty="0"/>
              <a:t>Pada sisi penerima </a:t>
            </a:r>
            <a:r>
              <a:rPr lang="id-ID" sz="2000" b="0" dirty="0" err="1"/>
              <a:t>physical</a:t>
            </a:r>
            <a:r>
              <a:rPr lang="id-ID" sz="2000" b="0" dirty="0"/>
              <a:t> layer mengubah bit </a:t>
            </a:r>
            <a:r>
              <a:rPr lang="id-ID" sz="2000" b="0" dirty="0" err="1"/>
              <a:t>stream</a:t>
            </a:r>
            <a:r>
              <a:rPr lang="id-ID" sz="2000" b="0" dirty="0"/>
              <a:t> yang diterima menjadi </a:t>
            </a:r>
            <a:r>
              <a:rPr lang="id-ID" sz="2000" b="0" dirty="0" err="1"/>
              <a:t>frame</a:t>
            </a:r>
            <a:r>
              <a:rPr lang="id-ID" sz="2000" b="0" dirty="0"/>
              <a:t> bagi layer 2 (data </a:t>
            </a:r>
            <a:r>
              <a:rPr lang="id-ID" sz="2000" b="0" dirty="0" err="1"/>
              <a:t>link</a:t>
            </a:r>
            <a:r>
              <a:rPr lang="id-ID" sz="2000" b="0" dirty="0"/>
              <a:t> layer)</a:t>
            </a:r>
          </a:p>
        </p:txBody>
      </p:sp>
      <p:pic>
        <p:nvPicPr>
          <p:cNvPr id="3" name="Picture 2" descr="The physical layer is either the first or the seventh layer of the Open  Systems Interconnection (OSI) Model">
            <a:extLst>
              <a:ext uri="{FF2B5EF4-FFF2-40B4-BE49-F238E27FC236}">
                <a16:creationId xmlns:a16="http://schemas.microsoft.com/office/drawing/2014/main" id="{24F4A7A0-8BF4-37C5-13E0-1D4C46B6FA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21"/>
          <a:stretch/>
        </p:blipFill>
        <p:spPr bwMode="auto">
          <a:xfrm>
            <a:off x="113157" y="1111171"/>
            <a:ext cx="7294720" cy="332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EF9989C-33A9-4DDB-9221-E71F19134A08}"/>
              </a:ext>
            </a:extLst>
          </p:cNvPr>
          <p:cNvSpPr txBox="1"/>
          <p:nvPr/>
        </p:nvSpPr>
        <p:spPr>
          <a:xfrm>
            <a:off x="240789" y="4417333"/>
            <a:ext cx="7294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 : https://snabaynetworking.com/physical-layer-in-osi-model/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722ECF16-8DCF-4C55-2659-2A2479014D0D}"/>
              </a:ext>
            </a:extLst>
          </p:cNvPr>
          <p:cNvSpPr txBox="1">
            <a:spLocks/>
          </p:cNvSpPr>
          <p:nvPr/>
        </p:nvSpPr>
        <p:spPr>
          <a:xfrm>
            <a:off x="240789" y="5202195"/>
            <a:ext cx="7294720" cy="96382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/>
              <a:t>Media transmisi dapat berupa kabel tembaga, kabel fiber atau udara jika menggunakan koneksi </a:t>
            </a:r>
            <a:r>
              <a:rPr lang="id-ID" sz="2000" b="0" dirty="0" err="1"/>
              <a:t>wireless</a:t>
            </a:r>
            <a:r>
              <a:rPr lang="id-ID" sz="2000" b="0" dirty="0"/>
              <a:t>/nirkabel</a:t>
            </a:r>
          </a:p>
        </p:txBody>
      </p:sp>
    </p:spTree>
    <p:extLst>
      <p:ext uri="{BB962C8B-B14F-4D97-AF65-F5344CB8AC3E}">
        <p14:creationId xmlns:p14="http://schemas.microsoft.com/office/powerpoint/2010/main" val="3749032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6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7E84FBF-16AF-BFAA-0162-DBAE13F117E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6867473" y="183771"/>
            <a:ext cx="5083738" cy="297469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/>
              <a:t>Protocol yang digunakan tergantung dari jenis perangkat, media yang digunakan dalam transmisi dan teknologi yang digunakan oleh perangkat jaringan dalam mengirimkan </a:t>
            </a:r>
            <a:r>
              <a:rPr lang="id-ID" sz="2800" b="0" dirty="0" err="1"/>
              <a:t>frame</a:t>
            </a:r>
            <a:endParaRPr lang="id-ID" sz="2800" b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6D9D9E-1120-C0F7-ED93-9EC99C5A18D7}"/>
              </a:ext>
            </a:extLst>
          </p:cNvPr>
          <p:cNvSpPr txBox="1"/>
          <p:nvPr/>
        </p:nvSpPr>
        <p:spPr>
          <a:xfrm>
            <a:off x="240789" y="6102312"/>
            <a:ext cx="60905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https://www.geeksforgeeks.org/examples-of-data-link-layer-protocols/</a:t>
            </a:r>
          </a:p>
        </p:txBody>
      </p:sp>
      <p:pic>
        <p:nvPicPr>
          <p:cNvPr id="6" name="Picture 2" descr="Examples of Data Link Layer Protocols - GeeksforGeeks">
            <a:extLst>
              <a:ext uri="{FF2B5EF4-FFF2-40B4-BE49-F238E27FC236}">
                <a16:creationId xmlns:a16="http://schemas.microsoft.com/office/drawing/2014/main" id="{A9D90DCD-5C78-5543-0FFD-F2A2BC2844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9" y="200192"/>
            <a:ext cx="6011858" cy="591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3377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65913" y="5069395"/>
            <a:ext cx="8753996" cy="148734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/>
              <a:t>Ketika data ditransmisikan melalui media transmisi dalam bentuk bit 1 atau 0 atau dalam bentuk </a:t>
            </a:r>
            <a:r>
              <a:rPr lang="id-ID" sz="2800" b="0" dirty="0" err="1"/>
              <a:t>bitstream</a:t>
            </a:r>
            <a:endParaRPr lang="id-ID" sz="2800" b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6D9D9E-1120-C0F7-ED93-9EC99C5A18D7}"/>
              </a:ext>
            </a:extLst>
          </p:cNvPr>
          <p:cNvSpPr txBox="1"/>
          <p:nvPr/>
        </p:nvSpPr>
        <p:spPr>
          <a:xfrm>
            <a:off x="136617" y="4563434"/>
            <a:ext cx="75489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https://www.geeksforgeeks.org/basic-frame-structure-of-hdlc/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83516025-69B7-14DE-E22A-E6740F3F05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58"/>
          <a:stretch/>
        </p:blipFill>
        <p:spPr bwMode="auto">
          <a:xfrm>
            <a:off x="136617" y="1171888"/>
            <a:ext cx="8069834" cy="3323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제목 1">
            <a:extLst>
              <a:ext uri="{FF2B5EF4-FFF2-40B4-BE49-F238E27FC236}">
                <a16:creationId xmlns:a16="http://schemas.microsoft.com/office/drawing/2014/main" id="{D805C9DE-2897-401B-83DB-111065404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4733988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Struktur Dasar Frame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EEE70A-45F3-47B5-E863-B0634CE322F3}"/>
              </a:ext>
            </a:extLst>
          </p:cNvPr>
          <p:cNvSpPr txBox="1"/>
          <p:nvPr/>
        </p:nvSpPr>
        <p:spPr>
          <a:xfrm>
            <a:off x="8437945" y="1171887"/>
            <a:ext cx="3617438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b="0" dirty="0"/>
              <a:t>Data Link Layer perlu membuat dan mengenali batasan </a:t>
            </a:r>
            <a:r>
              <a:rPr lang="id-ID" sz="2800" b="0" dirty="0" err="1"/>
              <a:t>frame</a:t>
            </a:r>
            <a:r>
              <a:rPr lang="id-ID" sz="2800" b="0" dirty="0"/>
              <a:t> satu dengan yang </a:t>
            </a:r>
            <a:r>
              <a:rPr lang="id-ID" sz="2800" b="0" dirty="0" err="1"/>
              <a:t>frame</a:t>
            </a:r>
            <a:r>
              <a:rPr lang="id-ID" sz="2800" b="0" dirty="0"/>
              <a:t> lainnya dari bit </a:t>
            </a:r>
            <a:r>
              <a:rPr lang="id-ID" sz="2800" b="0" dirty="0" err="1"/>
              <a:t>stream</a:t>
            </a:r>
            <a:r>
              <a:rPr lang="id-ID" sz="2800" b="0" dirty="0"/>
              <a:t> yang diterima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3527776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4733988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Struktur Dasar Frame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111170"/>
            <a:ext cx="11838055" cy="497711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dirty="0"/>
              <a:t>Flag </a:t>
            </a:r>
            <a:r>
              <a:rPr lang="id-ID" dirty="0" err="1"/>
              <a:t>Field</a:t>
            </a:r>
            <a:r>
              <a:rPr lang="id-ID" dirty="0"/>
              <a:t> </a:t>
            </a:r>
            <a:r>
              <a:rPr lang="id-ID" b="0" dirty="0"/>
              <a:t>– digunakan untuk mengidentifikasi awal dan akhir sebuah </a:t>
            </a:r>
            <a:r>
              <a:rPr lang="id-ID" b="0" dirty="0" err="1"/>
              <a:t>frame</a:t>
            </a:r>
            <a:r>
              <a:rPr lang="id-ID" b="0" dirty="0"/>
              <a:t>. 8 bit urutan 01111110 tidak diperbolehkan berada dalam </a:t>
            </a:r>
            <a:r>
              <a:rPr lang="id-ID" b="0" dirty="0" err="1"/>
              <a:t>payload</a:t>
            </a:r>
            <a:endParaRPr lang="id-ID" b="0" dirty="0"/>
          </a:p>
          <a:p>
            <a:pPr marL="463550" indent="-463550" latinLnBrk="0"/>
            <a:r>
              <a:rPr lang="id-ID" dirty="0" err="1"/>
              <a:t>Address</a:t>
            </a:r>
            <a:r>
              <a:rPr lang="id-ID" dirty="0"/>
              <a:t> </a:t>
            </a:r>
            <a:r>
              <a:rPr lang="id-ID" dirty="0" err="1"/>
              <a:t>Field</a:t>
            </a:r>
            <a:r>
              <a:rPr lang="id-ID" dirty="0"/>
              <a:t> </a:t>
            </a:r>
            <a:r>
              <a:rPr lang="id-ID" b="0" dirty="0"/>
              <a:t>– digunakan untuk mengidentifikasikan alamat layer 2 penerima dan tujuan </a:t>
            </a:r>
            <a:br>
              <a:rPr lang="id-ID" b="0" dirty="0"/>
            </a:br>
            <a:r>
              <a:rPr lang="id-ID" b="0" dirty="0"/>
              <a:t>pengiriman </a:t>
            </a:r>
            <a:r>
              <a:rPr lang="id-ID" b="0" dirty="0" err="1"/>
              <a:t>frame</a:t>
            </a:r>
            <a:r>
              <a:rPr lang="id-ID" b="0" dirty="0"/>
              <a:t> (</a:t>
            </a:r>
            <a:r>
              <a:rPr lang="id-ID" b="0" dirty="0" err="1"/>
              <a:t>unicast</a:t>
            </a:r>
            <a:r>
              <a:rPr lang="id-ID" b="0" dirty="0"/>
              <a:t>, </a:t>
            </a:r>
            <a:r>
              <a:rPr lang="id-ID" b="0" dirty="0" err="1"/>
              <a:t>multicast</a:t>
            </a:r>
            <a:r>
              <a:rPr lang="id-ID" b="0" dirty="0"/>
              <a:t>, </a:t>
            </a:r>
            <a:br>
              <a:rPr lang="id-ID" b="0" dirty="0"/>
            </a:br>
            <a:r>
              <a:rPr lang="id-ID" b="0" dirty="0"/>
              <a:t>atau </a:t>
            </a:r>
            <a:r>
              <a:rPr lang="id-ID" b="0" dirty="0" err="1"/>
              <a:t>broadcast</a:t>
            </a:r>
            <a:r>
              <a:rPr lang="id-ID" b="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3105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4733988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Struktur Dasar Frame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353945" y="1458411"/>
            <a:ext cx="11838055" cy="497711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dirty="0"/>
              <a:t>Control </a:t>
            </a:r>
            <a:r>
              <a:rPr lang="id-ID" dirty="0" err="1"/>
              <a:t>Field</a:t>
            </a:r>
            <a:r>
              <a:rPr lang="id-ID" dirty="0"/>
              <a:t> </a:t>
            </a:r>
            <a:r>
              <a:rPr lang="id-ID" b="0" dirty="0"/>
              <a:t>– digunakan untuk mengontrol </a:t>
            </a:r>
            <a:r>
              <a:rPr lang="id-ID" b="0" dirty="0" err="1"/>
              <a:t>flow</a:t>
            </a:r>
            <a:r>
              <a:rPr lang="id-ID" b="0" dirty="0"/>
              <a:t> komunikasi dalam bentuk </a:t>
            </a:r>
            <a:r>
              <a:rPr lang="id-ID" b="0" dirty="0" err="1"/>
              <a:t>Information</a:t>
            </a:r>
            <a:r>
              <a:rPr lang="id-ID" b="0" dirty="0"/>
              <a:t> </a:t>
            </a:r>
            <a:r>
              <a:rPr lang="id-ID" b="0" dirty="0" err="1"/>
              <a:t>frame</a:t>
            </a:r>
            <a:r>
              <a:rPr lang="id-ID" b="0" dirty="0"/>
              <a:t> (I-</a:t>
            </a:r>
            <a:r>
              <a:rPr lang="id-ID" b="0" dirty="0" err="1"/>
              <a:t>frame</a:t>
            </a:r>
            <a:r>
              <a:rPr lang="id-ID" b="0" dirty="0"/>
              <a:t>), </a:t>
            </a:r>
            <a:r>
              <a:rPr lang="id-ID" b="0" dirty="0" err="1"/>
              <a:t>Supervisory</a:t>
            </a:r>
            <a:r>
              <a:rPr lang="id-ID" b="0" dirty="0"/>
              <a:t> </a:t>
            </a:r>
            <a:r>
              <a:rPr lang="id-ID" b="0" dirty="0" err="1"/>
              <a:t>frame</a:t>
            </a:r>
            <a:r>
              <a:rPr lang="id-ID" b="0" dirty="0"/>
              <a:t> (S-</a:t>
            </a:r>
            <a:r>
              <a:rPr lang="id-ID" b="0" dirty="0" err="1"/>
              <a:t>frame</a:t>
            </a:r>
            <a:r>
              <a:rPr lang="id-ID" b="0" dirty="0"/>
              <a:t>), dan </a:t>
            </a:r>
            <a:r>
              <a:rPr lang="id-ID" b="0" dirty="0" err="1"/>
              <a:t>Unnumbered</a:t>
            </a:r>
            <a:r>
              <a:rPr lang="id-ID" b="0" dirty="0"/>
              <a:t> </a:t>
            </a:r>
            <a:r>
              <a:rPr lang="id-ID" b="0" dirty="0" err="1"/>
              <a:t>frame</a:t>
            </a:r>
            <a:r>
              <a:rPr lang="id-ID" b="0" dirty="0"/>
              <a:t> (U-</a:t>
            </a:r>
            <a:r>
              <a:rPr lang="id-ID" b="0" dirty="0" err="1"/>
              <a:t>frame</a:t>
            </a:r>
            <a:r>
              <a:rPr lang="id-ID" b="0" dirty="0"/>
              <a:t>).</a:t>
            </a:r>
          </a:p>
          <a:p>
            <a:pPr marL="463550" indent="-463550" latinLnBrk="0"/>
            <a:r>
              <a:rPr lang="id-ID" dirty="0" err="1"/>
              <a:t>Information</a:t>
            </a:r>
            <a:r>
              <a:rPr lang="id-ID" dirty="0"/>
              <a:t> </a:t>
            </a:r>
            <a:r>
              <a:rPr lang="id-ID" dirty="0" err="1"/>
              <a:t>Field</a:t>
            </a:r>
            <a:r>
              <a:rPr lang="id-ID" dirty="0"/>
              <a:t> </a:t>
            </a:r>
            <a:r>
              <a:rPr lang="id-ID" b="0" dirty="0"/>
              <a:t>– digunakan </a:t>
            </a:r>
            <a:br>
              <a:rPr lang="id-ID" b="0" dirty="0"/>
            </a:br>
            <a:r>
              <a:rPr lang="id-ID" b="0" dirty="0"/>
              <a:t>untuk wadah informasi/data yang </a:t>
            </a:r>
            <a:br>
              <a:rPr lang="id-ID" b="0" dirty="0"/>
            </a:br>
            <a:r>
              <a:rPr lang="id-ID" b="0" dirty="0"/>
              <a:t>dikirimkan dari pengirim ke tujuan</a:t>
            </a:r>
          </a:p>
        </p:txBody>
      </p:sp>
    </p:spTree>
    <p:extLst>
      <p:ext uri="{BB962C8B-B14F-4D97-AF65-F5344CB8AC3E}">
        <p14:creationId xmlns:p14="http://schemas.microsoft.com/office/powerpoint/2010/main" val="4200327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4733988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Struktur Dasar Frame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353945" y="1458411"/>
            <a:ext cx="11838055" cy="497711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sz="3600" dirty="0"/>
              <a:t>Frame </a:t>
            </a:r>
            <a:r>
              <a:rPr lang="id-ID" sz="3600" dirty="0" err="1"/>
              <a:t>Check</a:t>
            </a:r>
            <a:r>
              <a:rPr lang="id-ID" sz="3600" dirty="0"/>
              <a:t> </a:t>
            </a:r>
            <a:r>
              <a:rPr lang="id-ID" sz="3600" dirty="0" err="1"/>
              <a:t>Sequence</a:t>
            </a:r>
            <a:r>
              <a:rPr lang="id-ID" sz="3600" dirty="0"/>
              <a:t> (FCS) – </a:t>
            </a:r>
            <a:r>
              <a:rPr lang="id-ID" sz="3600" b="0" dirty="0"/>
              <a:t>digunakan untuk mendeteksi </a:t>
            </a:r>
            <a:r>
              <a:rPr lang="id-ID" sz="3600" b="0" dirty="0" err="1"/>
              <a:t>error</a:t>
            </a:r>
            <a:r>
              <a:rPr lang="id-ID" sz="3600" b="0" dirty="0"/>
              <a:t> dalam pengiriman data. Memastikan bahwa </a:t>
            </a:r>
            <a:r>
              <a:rPr lang="id-ID" sz="3600" b="0" dirty="0" err="1"/>
              <a:t>frame</a:t>
            </a:r>
            <a:r>
              <a:rPr lang="id-ID" sz="3600" b="0" dirty="0"/>
              <a:t> yang dikirim sama dengan </a:t>
            </a:r>
            <a:r>
              <a:rPr lang="id-ID" sz="3600" b="0" dirty="0" err="1"/>
              <a:t>frame</a:t>
            </a:r>
            <a:r>
              <a:rPr lang="id-ID" sz="3600" b="0" dirty="0"/>
              <a:t> yang diterima tujuan. Pada HDLC algoritma yang digunakan adalah </a:t>
            </a:r>
            <a:br>
              <a:rPr lang="id-ID" sz="3600" b="0" dirty="0"/>
            </a:br>
            <a:r>
              <a:rPr lang="id-ID" sz="3600" b="0" dirty="0" err="1"/>
              <a:t>Cyclic</a:t>
            </a:r>
            <a:r>
              <a:rPr lang="id-ID" sz="3600" b="0" dirty="0"/>
              <a:t> </a:t>
            </a:r>
            <a:r>
              <a:rPr lang="id-ID" sz="3600" b="0" dirty="0" err="1"/>
              <a:t>Redundancy</a:t>
            </a:r>
            <a:r>
              <a:rPr lang="id-ID" sz="3600" b="0" dirty="0"/>
              <a:t> </a:t>
            </a:r>
            <a:r>
              <a:rPr lang="id-ID" sz="3600" b="0" dirty="0" err="1"/>
              <a:t>Check</a:t>
            </a:r>
            <a:r>
              <a:rPr lang="id-ID" sz="3600" b="0" dirty="0"/>
              <a:t> </a:t>
            </a:r>
            <a:br>
              <a:rPr lang="id-ID" sz="3600" b="0" dirty="0"/>
            </a:br>
            <a:r>
              <a:rPr lang="id-ID" sz="3600" b="0" dirty="0"/>
              <a:t>(CRC)</a:t>
            </a:r>
          </a:p>
        </p:txBody>
      </p:sp>
    </p:spTree>
    <p:extLst>
      <p:ext uri="{BB962C8B-B14F-4D97-AF65-F5344CB8AC3E}">
        <p14:creationId xmlns:p14="http://schemas.microsoft.com/office/powerpoint/2010/main" val="2511049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243196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Network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2C8C11-7BCA-CFAD-1938-3F12A6249B4E}"/>
              </a:ext>
            </a:extLst>
          </p:cNvPr>
          <p:cNvSpPr txBox="1"/>
          <p:nvPr/>
        </p:nvSpPr>
        <p:spPr>
          <a:xfrm>
            <a:off x="240788" y="5910411"/>
            <a:ext cx="719015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https://emulanetwork.wordpress.com/2011/01/02/penting-memahami-konsep-tcpip/</a:t>
            </a:r>
          </a:p>
        </p:txBody>
      </p:sp>
      <p:pic>
        <p:nvPicPr>
          <p:cNvPr id="1026" name="Picture 2" descr="OSI Layer Process">
            <a:extLst>
              <a:ext uri="{FF2B5EF4-FFF2-40B4-BE49-F238E27FC236}">
                <a16:creationId xmlns:a16="http://schemas.microsoft.com/office/drawing/2014/main" id="{D0EE3223-19F9-0DCD-F387-DE12CC7124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" t="3694" r="2032" b="16809"/>
          <a:stretch/>
        </p:blipFill>
        <p:spPr bwMode="auto">
          <a:xfrm>
            <a:off x="240789" y="1379096"/>
            <a:ext cx="7190158" cy="427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545170AC-3021-6B41-F77B-B539CE76F837}"/>
              </a:ext>
            </a:extLst>
          </p:cNvPr>
          <p:cNvSpPr txBox="1">
            <a:spLocks/>
          </p:cNvSpPr>
          <p:nvPr/>
        </p:nvSpPr>
        <p:spPr>
          <a:xfrm>
            <a:off x="7430948" y="947590"/>
            <a:ext cx="4520264" cy="265005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>
              <a:spcBef>
                <a:spcPts val="600"/>
              </a:spcBef>
            </a:pPr>
            <a:r>
              <a:rPr lang="id-ID" sz="2200" b="0" dirty="0"/>
              <a:t>Perangkat jaringan pada layer 3 OSI adalah </a:t>
            </a:r>
            <a:r>
              <a:rPr lang="id-ID" sz="2200" b="0" dirty="0" err="1"/>
              <a:t>router</a:t>
            </a:r>
            <a:endParaRPr lang="id-ID" sz="2200" b="0" dirty="0"/>
          </a:p>
          <a:p>
            <a:pPr marL="463550" indent="-463550" latinLnBrk="0">
              <a:spcBef>
                <a:spcPts val="600"/>
              </a:spcBef>
            </a:pPr>
            <a:r>
              <a:rPr lang="id-ID" sz="2200" b="0" dirty="0" err="1"/>
              <a:t>Router</a:t>
            </a:r>
            <a:r>
              <a:rPr lang="id-ID" sz="2200" b="0" dirty="0"/>
              <a:t> punya kemampuan untuk membaca </a:t>
            </a:r>
            <a:r>
              <a:rPr lang="id-ID" sz="2200" b="0" dirty="0" err="1"/>
              <a:t>ip</a:t>
            </a:r>
            <a:r>
              <a:rPr lang="id-ID" sz="2200" b="0" dirty="0"/>
              <a:t> </a:t>
            </a:r>
            <a:r>
              <a:rPr lang="id-ID" sz="2200" b="0" dirty="0" err="1"/>
              <a:t>address</a:t>
            </a:r>
            <a:r>
              <a:rPr lang="id-ID" sz="2200" b="0" dirty="0"/>
              <a:t> asal dan tujuan </a:t>
            </a:r>
            <a:r>
              <a:rPr lang="id-ID" sz="2200" b="0" dirty="0" err="1"/>
              <a:t>packet</a:t>
            </a:r>
            <a:endParaRPr lang="id-ID" sz="2200" b="0" dirty="0"/>
          </a:p>
          <a:p>
            <a:pPr marL="463550" indent="-463550" latinLnBrk="0">
              <a:spcBef>
                <a:spcPts val="600"/>
              </a:spcBef>
            </a:pPr>
            <a:r>
              <a:rPr lang="id-ID" sz="2200" b="0" dirty="0"/>
              <a:t>Sampai ke </a:t>
            </a:r>
            <a:r>
              <a:rPr lang="id-ID" sz="2200" b="0" dirty="0" err="1"/>
              <a:t>station</a:t>
            </a:r>
            <a:r>
              <a:rPr lang="id-ID" sz="2200" b="0" dirty="0"/>
              <a:t> pengirim baru keseluruhan datanya dapat dibaca secara utuh</a:t>
            </a:r>
          </a:p>
        </p:txBody>
      </p:sp>
    </p:spTree>
    <p:extLst>
      <p:ext uri="{BB962C8B-B14F-4D97-AF65-F5344CB8AC3E}">
        <p14:creationId xmlns:p14="http://schemas.microsoft.com/office/powerpoint/2010/main" val="1396563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499869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Transport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353946" y="1481560"/>
            <a:ext cx="11591128" cy="497711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sz="2800" b="0" dirty="0"/>
              <a:t>Transport layer bertugas mengirimkan pesan dari satu proses dalam sebuah komputer (pengirim) menuju proses sejenis di komputer yang berbeda (penerima)</a:t>
            </a:r>
          </a:p>
          <a:p>
            <a:pPr marL="463550" indent="-463550" latinLnBrk="0"/>
            <a:r>
              <a:rPr lang="id-ID" sz="2800" b="0" dirty="0"/>
              <a:t>Fungsi utamanya adalah memecah data yang diterima dari </a:t>
            </a:r>
            <a:r>
              <a:rPr lang="id-ID" sz="2800" b="0" dirty="0" err="1"/>
              <a:t>session</a:t>
            </a:r>
            <a:r>
              <a:rPr lang="id-ID" sz="2800" b="0" dirty="0"/>
              <a:t> layer (layer 5) menjadi unit-unit yang lebih kecil yang disebut </a:t>
            </a:r>
            <a:r>
              <a:rPr lang="id-ID" sz="2800" b="0" dirty="0" err="1"/>
              <a:t>segment</a:t>
            </a:r>
            <a:r>
              <a:rPr lang="id-ID" sz="2800" b="0" dirty="0"/>
              <a:t>, lalu mengirimkannya kepada </a:t>
            </a:r>
            <a:br>
              <a:rPr lang="id-ID" sz="2800" b="0" dirty="0"/>
            </a:br>
            <a:r>
              <a:rPr lang="id-ID" sz="2800" b="0" dirty="0" err="1"/>
              <a:t>network</a:t>
            </a:r>
            <a:r>
              <a:rPr lang="id-ID" sz="2800" b="0" dirty="0"/>
              <a:t> layer untuk dikirimkan ke proses </a:t>
            </a:r>
            <a:br>
              <a:rPr lang="id-ID" sz="2800" b="0" dirty="0"/>
            </a:br>
            <a:r>
              <a:rPr lang="id-ID" sz="2800" b="0" dirty="0"/>
              <a:t>sejenis pada komputer tujuan</a:t>
            </a:r>
          </a:p>
        </p:txBody>
      </p:sp>
    </p:spTree>
    <p:extLst>
      <p:ext uri="{BB962C8B-B14F-4D97-AF65-F5344CB8AC3E}">
        <p14:creationId xmlns:p14="http://schemas.microsoft.com/office/powerpoint/2010/main" val="103540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499869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Transport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353945" y="1458411"/>
            <a:ext cx="11838055" cy="497711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sz="2800" b="0" dirty="0"/>
              <a:t>Transport layer pada komputer penerima akan mengurutkan kembali setiap </a:t>
            </a:r>
            <a:r>
              <a:rPr lang="id-ID" sz="2800" b="0" dirty="0" err="1"/>
              <a:t>segment</a:t>
            </a:r>
            <a:r>
              <a:rPr lang="id-ID" sz="2800" b="0" dirty="0"/>
              <a:t> yang diterima sehingga menjadi data utuh yang sama dengan data dari komputer pengirim melalui nomor urut </a:t>
            </a:r>
            <a:r>
              <a:rPr lang="id-ID" sz="2800" b="0" dirty="0" err="1"/>
              <a:t>segment</a:t>
            </a:r>
            <a:endParaRPr lang="id-ID" sz="2800" b="0" dirty="0"/>
          </a:p>
          <a:p>
            <a:pPr marL="463550" indent="-463550" latinLnBrk="0"/>
            <a:r>
              <a:rPr lang="id-ID" sz="2800" b="0" dirty="0"/>
              <a:t>Biasanya </a:t>
            </a:r>
            <a:r>
              <a:rPr lang="id-ID" sz="2800" b="0" dirty="0" err="1"/>
              <a:t>transport</a:t>
            </a:r>
            <a:r>
              <a:rPr lang="id-ID" sz="2800" b="0" dirty="0"/>
              <a:t> layer akan membentuk jumlah koneksi yang sama dengan koneksi pada </a:t>
            </a:r>
            <a:r>
              <a:rPr lang="id-ID" sz="2800" b="0" dirty="0" err="1"/>
              <a:t>session</a:t>
            </a:r>
            <a:r>
              <a:rPr lang="id-ID" sz="2800" b="0" dirty="0"/>
              <a:t> layer </a:t>
            </a:r>
            <a:br>
              <a:rPr lang="id-ID" sz="2800" b="0" dirty="0"/>
            </a:br>
            <a:r>
              <a:rPr lang="id-ID" sz="2800" b="0" dirty="0"/>
              <a:t>(layer 5) karena jumlah komunikasi yang </a:t>
            </a:r>
            <a:br>
              <a:rPr lang="id-ID" sz="2800" b="0" dirty="0"/>
            </a:br>
            <a:r>
              <a:rPr lang="id-ID" sz="2800" b="0" dirty="0"/>
              <a:t>dibentuk akan berdasarkan permintaan </a:t>
            </a:r>
            <a:br>
              <a:rPr lang="id-ID" sz="2800" b="0" dirty="0"/>
            </a:br>
            <a:r>
              <a:rPr lang="id-ID" sz="2800" b="0" dirty="0"/>
              <a:t>dari </a:t>
            </a:r>
            <a:r>
              <a:rPr lang="id-ID" sz="2800" b="0" dirty="0" err="1"/>
              <a:t>session</a:t>
            </a:r>
            <a:r>
              <a:rPr lang="id-ID" sz="2800" b="0" dirty="0"/>
              <a:t> layer</a:t>
            </a:r>
          </a:p>
        </p:txBody>
      </p:sp>
    </p:spTree>
    <p:extLst>
      <p:ext uri="{BB962C8B-B14F-4D97-AF65-F5344CB8AC3E}">
        <p14:creationId xmlns:p14="http://schemas.microsoft.com/office/powerpoint/2010/main" val="49867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499869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Transport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2C8C11-7BCA-CFAD-1938-3F12A6249B4E}"/>
              </a:ext>
            </a:extLst>
          </p:cNvPr>
          <p:cNvSpPr txBox="1"/>
          <p:nvPr/>
        </p:nvSpPr>
        <p:spPr>
          <a:xfrm>
            <a:off x="240788" y="5910411"/>
            <a:ext cx="719015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https://belajarcomputernetwork.com/2011/12/10/network-basic-theory-5-transport-layer-protocols/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545170AC-3021-6B41-F77B-B539CE76F837}"/>
              </a:ext>
            </a:extLst>
          </p:cNvPr>
          <p:cNvSpPr txBox="1">
            <a:spLocks/>
          </p:cNvSpPr>
          <p:nvPr/>
        </p:nvSpPr>
        <p:spPr>
          <a:xfrm>
            <a:off x="7430948" y="947590"/>
            <a:ext cx="4520264" cy="265005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600"/>
              </a:spcBef>
              <a:buNone/>
            </a:pPr>
            <a:r>
              <a:rPr lang="id-ID" sz="2400" b="0" dirty="0"/>
              <a:t>Setiap data dari aplikasi yang berbeda akan menggunakan </a:t>
            </a:r>
            <a:r>
              <a:rPr lang="id-ID" sz="2400" b="0" dirty="0" err="1"/>
              <a:t>port</a:t>
            </a:r>
            <a:r>
              <a:rPr lang="id-ID" sz="2400" b="0" dirty="0"/>
              <a:t> masing-masing sehingga pertukaran data dapat diketahui untuk aplikasi yang mana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7B12E2E-9755-108C-9EBA-B49A1A7216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8" y="1102308"/>
            <a:ext cx="6916447" cy="461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983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499869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Transport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2C8C11-7BCA-CFAD-1938-3F12A6249B4E}"/>
              </a:ext>
            </a:extLst>
          </p:cNvPr>
          <p:cNvSpPr txBox="1"/>
          <p:nvPr/>
        </p:nvSpPr>
        <p:spPr>
          <a:xfrm>
            <a:off x="240788" y="6103308"/>
            <a:ext cx="628670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https://blog.csdn.net/u010999240/article/details/47117641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545170AC-3021-6B41-F77B-B539CE76F837}"/>
              </a:ext>
            </a:extLst>
          </p:cNvPr>
          <p:cNvSpPr txBox="1">
            <a:spLocks/>
          </p:cNvSpPr>
          <p:nvPr/>
        </p:nvSpPr>
        <p:spPr>
          <a:xfrm>
            <a:off x="7269982" y="1086486"/>
            <a:ext cx="4773827" cy="265005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600"/>
              </a:spcBef>
              <a:buNone/>
            </a:pPr>
            <a:r>
              <a:rPr lang="id-ID" sz="2200" b="0" dirty="0"/>
              <a:t>Selain menentukan aplikasi mana melakukan pertukaran data, </a:t>
            </a:r>
            <a:r>
              <a:rPr lang="id-ID" sz="2200" b="0" dirty="0" err="1"/>
              <a:t>transport</a:t>
            </a:r>
            <a:r>
              <a:rPr lang="id-ID" sz="2200" b="0" dirty="0"/>
              <a:t> layer juga memecah data menjadi </a:t>
            </a:r>
            <a:r>
              <a:rPr lang="id-ID" sz="2200" b="0" dirty="0" err="1"/>
              <a:t>segment-segment</a:t>
            </a:r>
            <a:r>
              <a:rPr lang="id-ID" sz="2200" b="0" dirty="0"/>
              <a:t> lebih kecil dan diberikan nomor urut</a:t>
            </a:r>
          </a:p>
          <a:p>
            <a:pPr marL="0" indent="0" latinLnBrk="0">
              <a:spcBef>
                <a:spcPts val="600"/>
              </a:spcBef>
              <a:buNone/>
            </a:pPr>
            <a:r>
              <a:rPr lang="id-ID" sz="2200" b="0" dirty="0"/>
              <a:t>Sampai di tujuan data ini disusun kembali sesuai dengan nomor urut yang ada</a:t>
            </a:r>
          </a:p>
        </p:txBody>
      </p:sp>
      <p:pic>
        <p:nvPicPr>
          <p:cNvPr id="3" name="Picture 2" descr="transport layer functions">
            <a:extLst>
              <a:ext uri="{FF2B5EF4-FFF2-40B4-BE49-F238E27FC236}">
                <a16:creationId xmlns:a16="http://schemas.microsoft.com/office/drawing/2014/main" id="{9EB6F7AB-F0CD-7D05-30D4-D90B233F26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" t="6029" r="1141" b="3208"/>
          <a:stretch/>
        </p:blipFill>
        <p:spPr bwMode="auto">
          <a:xfrm>
            <a:off x="240788" y="1217257"/>
            <a:ext cx="6936597" cy="480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28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185487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Session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353945" y="1307940"/>
            <a:ext cx="11838055" cy="497711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sz="2400" b="0" dirty="0"/>
              <a:t>Session layer menyediakan </a:t>
            </a:r>
            <a:r>
              <a:rPr lang="id-ID" sz="2400" b="0" dirty="0" err="1"/>
              <a:t>control</a:t>
            </a:r>
            <a:r>
              <a:rPr lang="id-ID" sz="2400" b="0" dirty="0"/>
              <a:t> komunikasi antara satu aplikasi dengan aplikasi lain yang saling bertukar data</a:t>
            </a:r>
          </a:p>
          <a:p>
            <a:pPr marL="463550" indent="-463550" latinLnBrk="0"/>
            <a:r>
              <a:rPr lang="id-ID" sz="2400" b="0" dirty="0"/>
              <a:t>Session akan membentuk, mengatur dan memutuskan komunikasi antara aplikasi yang saling terhubung</a:t>
            </a:r>
          </a:p>
          <a:p>
            <a:pPr marL="463550" indent="-463550" latinLnBrk="0"/>
            <a:r>
              <a:rPr lang="id-ID" sz="2400" b="0" dirty="0"/>
              <a:t>Session layer sebagai dialog </a:t>
            </a:r>
            <a:r>
              <a:rPr lang="id-ID" sz="2400" b="0" dirty="0" err="1"/>
              <a:t>controller</a:t>
            </a:r>
            <a:r>
              <a:rPr lang="id-ID" sz="2400" b="0" dirty="0"/>
              <a:t> yang memungkinkan aplikasi untuk dapat berkomunikasi secara </a:t>
            </a:r>
            <a:r>
              <a:rPr lang="id-ID" sz="2400" b="0" dirty="0" err="1"/>
              <a:t>half</a:t>
            </a:r>
            <a:r>
              <a:rPr lang="id-ID" sz="2400" b="0" dirty="0"/>
              <a:t> </a:t>
            </a:r>
            <a:r>
              <a:rPr lang="id-ID" sz="2400" b="0" dirty="0" err="1"/>
              <a:t>duplex</a:t>
            </a:r>
            <a:r>
              <a:rPr lang="id-ID" sz="2400" b="0" dirty="0"/>
              <a:t> atau </a:t>
            </a:r>
            <a:br>
              <a:rPr lang="id-ID" sz="2400" b="0" dirty="0"/>
            </a:br>
            <a:r>
              <a:rPr lang="id-ID" sz="2400" b="0" dirty="0" err="1"/>
              <a:t>full</a:t>
            </a:r>
            <a:r>
              <a:rPr lang="id-ID" sz="2400" b="0" dirty="0"/>
              <a:t> </a:t>
            </a:r>
            <a:r>
              <a:rPr lang="id-ID" sz="2400" b="0" dirty="0" err="1"/>
              <a:t>duplex</a:t>
            </a:r>
            <a:endParaRPr lang="id-ID" sz="2400" b="0" dirty="0"/>
          </a:p>
          <a:p>
            <a:pPr marL="463550" indent="-463550" latinLnBrk="0"/>
            <a:r>
              <a:rPr lang="id-ID" sz="2400" b="0" dirty="0"/>
              <a:t>Session layer mengatur </a:t>
            </a:r>
            <a:r>
              <a:rPr lang="id-ID" sz="2400" b="0" dirty="0" err="1"/>
              <a:t>token</a:t>
            </a:r>
            <a:r>
              <a:rPr lang="id-ID" sz="2400" b="0" dirty="0"/>
              <a:t> </a:t>
            </a:r>
            <a:r>
              <a:rPr lang="id-ID" sz="2400" b="0" dirty="0" err="1"/>
              <a:t>management</a:t>
            </a:r>
            <a:r>
              <a:rPr lang="id-ID" sz="2400" b="0" dirty="0"/>
              <a:t> yang </a:t>
            </a:r>
            <a:br>
              <a:rPr lang="id-ID" sz="2400" b="0" dirty="0"/>
            </a:br>
            <a:r>
              <a:rPr lang="id-ID" sz="2400" b="0" dirty="0"/>
              <a:t>mengatur giliran siapa yang berhak mengirimkan </a:t>
            </a:r>
            <a:br>
              <a:rPr lang="id-ID" sz="2400" b="0" dirty="0"/>
            </a:br>
            <a:r>
              <a:rPr lang="id-ID" sz="2400" b="0" dirty="0"/>
              <a:t>data untuk memastikan pembagian merata dan </a:t>
            </a:r>
            <a:br>
              <a:rPr lang="id-ID" sz="2400" b="0" dirty="0"/>
            </a:br>
            <a:r>
              <a:rPr lang="id-ID" sz="2400" b="0" dirty="0"/>
              <a:t>efisien terhadap kanal komunikasi</a:t>
            </a:r>
          </a:p>
          <a:p>
            <a:pPr marL="463550" indent="-463550" latinLnBrk="0"/>
            <a:endParaRPr lang="id-ID" sz="2400" b="0" dirty="0"/>
          </a:p>
        </p:txBody>
      </p:sp>
    </p:spTree>
    <p:extLst>
      <p:ext uri="{BB962C8B-B14F-4D97-AF65-F5344CB8AC3E}">
        <p14:creationId xmlns:p14="http://schemas.microsoft.com/office/powerpoint/2010/main" val="153317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185487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Session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8" y="5359081"/>
            <a:ext cx="7545572" cy="77550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/>
              <a:t>Session layer menyediakan fungsi </a:t>
            </a:r>
            <a:r>
              <a:rPr lang="id-ID" sz="2400" b="0" dirty="0" err="1"/>
              <a:t>Synchronization</a:t>
            </a:r>
            <a:r>
              <a:rPr lang="id-ID" sz="2400" b="0" dirty="0"/>
              <a:t> sehingga pada proses pengiriman data besar terdapat </a:t>
            </a:r>
            <a:r>
              <a:rPr lang="id-ID" sz="2400" b="0" dirty="0" err="1"/>
              <a:t>checkpoint</a:t>
            </a:r>
            <a:endParaRPr lang="id-ID" sz="2400" b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6744BA-BFB1-54AF-7614-E3F3BB15AD36}"/>
              </a:ext>
            </a:extLst>
          </p:cNvPr>
          <p:cNvSpPr txBox="1"/>
          <p:nvPr/>
        </p:nvSpPr>
        <p:spPr>
          <a:xfrm>
            <a:off x="358985" y="4896620"/>
            <a:ext cx="61345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https://www.tutorialandexample.com/osi-model</a:t>
            </a:r>
          </a:p>
        </p:txBody>
      </p:sp>
      <p:pic>
        <p:nvPicPr>
          <p:cNvPr id="3074" name="Picture 2" descr="OSI Model">
            <a:extLst>
              <a:ext uri="{FF2B5EF4-FFF2-40B4-BE49-F238E27FC236}">
                <a16:creationId xmlns:a16="http://schemas.microsoft.com/office/drawing/2014/main" id="{14D1D6E2-2362-3226-3108-280BEB97C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8" y="1307939"/>
            <a:ext cx="7545573" cy="3495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32B72087-A793-6CC6-2AAF-C15F16137061}"/>
              </a:ext>
            </a:extLst>
          </p:cNvPr>
          <p:cNvSpPr txBox="1">
            <a:spLocks/>
          </p:cNvSpPr>
          <p:nvPr/>
        </p:nvSpPr>
        <p:spPr>
          <a:xfrm>
            <a:off x="8032828" y="800586"/>
            <a:ext cx="3918383" cy="77550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200" b="0" dirty="0"/>
              <a:t>Contohnya jika data yang dikirim 1000 bit, dan terdapat </a:t>
            </a:r>
            <a:r>
              <a:rPr lang="id-ID" sz="2200" b="0" dirty="0" err="1"/>
              <a:t>checkpoint</a:t>
            </a:r>
            <a:r>
              <a:rPr lang="id-ID" sz="2200" b="0" dirty="0"/>
              <a:t> setiap 50 bit, maka jika terjadi </a:t>
            </a:r>
            <a:r>
              <a:rPr lang="id-ID" sz="2200" b="0" dirty="0" err="1"/>
              <a:t>error</a:t>
            </a:r>
            <a:r>
              <a:rPr lang="id-ID" sz="2200" b="0" dirty="0"/>
              <a:t> pada pengiriman data ke-540, data tidak perlu dikirim ulang dari awal, cukup dikirim ulang mulai dari bit ke 501 karena dari bit 0-500 sudah terkirim</a:t>
            </a:r>
          </a:p>
        </p:txBody>
      </p:sp>
    </p:spTree>
    <p:extLst>
      <p:ext uri="{BB962C8B-B14F-4D97-AF65-F5344CB8AC3E}">
        <p14:creationId xmlns:p14="http://schemas.microsoft.com/office/powerpoint/2010/main" val="302965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7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4145687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Presentation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90" y="1493135"/>
            <a:ext cx="11657986" cy="497711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sz="2800" b="0" dirty="0"/>
              <a:t>Presentation layer menerima data dari </a:t>
            </a:r>
            <a:r>
              <a:rPr lang="id-ID" sz="2800" b="0" dirty="0" err="1"/>
              <a:t>application</a:t>
            </a:r>
            <a:r>
              <a:rPr lang="id-ID" sz="2800" b="0" dirty="0"/>
              <a:t> layer dan mengekstraknya ke dalam format-format data yang dapat dikirimkan dalam jaringan</a:t>
            </a:r>
          </a:p>
          <a:p>
            <a:pPr marL="463550" indent="-463550" latinLnBrk="0"/>
            <a:r>
              <a:rPr lang="id-ID" sz="2800" b="0" dirty="0"/>
              <a:t>Fungsi utamanya adalah mendefinisikan format data dan enkripsi</a:t>
            </a:r>
          </a:p>
          <a:p>
            <a:pPr marL="463550" indent="-463550" latinLnBrk="0"/>
            <a:r>
              <a:rPr lang="id-ID" sz="2800" b="0" dirty="0"/>
              <a:t>Presentation layer juga menyediakan kompresi data untuk mengurangi </a:t>
            </a:r>
            <a:r>
              <a:rPr lang="id-ID" sz="2800" b="0" dirty="0" err="1"/>
              <a:t>bandwidth</a:t>
            </a:r>
            <a:r>
              <a:rPr lang="id-ID" sz="2800" b="0" dirty="0"/>
              <a:t> yang diperlukan </a:t>
            </a:r>
            <a:br>
              <a:rPr lang="id-ID" sz="2800" b="0" dirty="0"/>
            </a:br>
            <a:r>
              <a:rPr lang="id-ID" sz="2800" b="0" dirty="0"/>
              <a:t>dalam pengiriman data</a:t>
            </a:r>
          </a:p>
        </p:txBody>
      </p:sp>
    </p:spTree>
    <p:extLst>
      <p:ext uri="{BB962C8B-B14F-4D97-AF65-F5344CB8AC3E}">
        <p14:creationId xmlns:p14="http://schemas.microsoft.com/office/powerpoint/2010/main" val="85813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4145687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Presentation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6744BA-BFB1-54AF-7614-E3F3BB15AD36}"/>
              </a:ext>
            </a:extLst>
          </p:cNvPr>
          <p:cNvSpPr txBox="1"/>
          <p:nvPr/>
        </p:nvSpPr>
        <p:spPr>
          <a:xfrm>
            <a:off x="240788" y="5601678"/>
            <a:ext cx="76685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https://sagnik3788.hashnode.dev/devops-guide-osi-model-basics-in-computer-networking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32B72087-A793-6CC6-2AAF-C15F16137061}"/>
              </a:ext>
            </a:extLst>
          </p:cNvPr>
          <p:cNvSpPr txBox="1">
            <a:spLocks/>
          </p:cNvSpPr>
          <p:nvPr/>
        </p:nvSpPr>
        <p:spPr>
          <a:xfrm>
            <a:off x="8137001" y="1066802"/>
            <a:ext cx="3918383" cy="351677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200" b="0" dirty="0" err="1"/>
              <a:t>Encode</a:t>
            </a:r>
            <a:r>
              <a:rPr lang="id-ID" sz="2200" b="0" dirty="0"/>
              <a:t> dan </a:t>
            </a:r>
            <a:r>
              <a:rPr lang="id-ID" sz="2200" b="0" dirty="0" err="1"/>
              <a:t>decode</a:t>
            </a:r>
            <a:r>
              <a:rPr lang="id-ID" sz="2200" b="0" dirty="0"/>
              <a:t> digunakan untuk proses enkripsi</a:t>
            </a:r>
          </a:p>
          <a:p>
            <a:pPr marL="0" indent="0" latinLnBrk="0">
              <a:buNone/>
            </a:pPr>
            <a:r>
              <a:rPr lang="id-ID" sz="2200" b="0" dirty="0" err="1"/>
              <a:t>Compressed</a:t>
            </a:r>
            <a:r>
              <a:rPr lang="id-ID" sz="2200" b="0" dirty="0"/>
              <a:t> dan </a:t>
            </a:r>
            <a:r>
              <a:rPr lang="id-ID" sz="2200" b="0" dirty="0" err="1"/>
              <a:t>decompressed</a:t>
            </a:r>
            <a:r>
              <a:rPr lang="id-ID" sz="2200" b="0" dirty="0"/>
              <a:t> digunakan untuk mengecilkan ukuran data dan mengembalikannya ke ukuran semula</a:t>
            </a:r>
          </a:p>
        </p:txBody>
      </p:sp>
      <p:pic>
        <p:nvPicPr>
          <p:cNvPr id="5126" name="Picture 6">
            <a:extLst>
              <a:ext uri="{FF2B5EF4-FFF2-40B4-BE49-F238E27FC236}">
                <a16:creationId xmlns:a16="http://schemas.microsoft.com/office/drawing/2014/main" id="{826C60BF-7ACE-45DB-6335-9F4AA6F5A1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8" y="1213338"/>
            <a:ext cx="7668595" cy="4122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423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793026" cy="646331"/>
          </a:xfrm>
        </p:spPr>
        <p:txBody>
          <a:bodyPr/>
          <a:lstStyle/>
          <a:p>
            <a:r>
              <a:rPr lang="id-ID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Application</a:t>
            </a:r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90" y="1493135"/>
            <a:ext cx="11657986" cy="497711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sz="2800" b="0" dirty="0" err="1"/>
              <a:t>Application</a:t>
            </a:r>
            <a:r>
              <a:rPr lang="id-ID" sz="2800" b="0" dirty="0"/>
              <a:t> layer menyediakan fungsionalitas dalam menerima atau mengirimkan data kepada </a:t>
            </a:r>
            <a:r>
              <a:rPr lang="id-ID" sz="2800" b="0" dirty="0" err="1"/>
              <a:t>user</a:t>
            </a:r>
            <a:endParaRPr lang="id-ID" sz="2800" b="0" dirty="0"/>
          </a:p>
          <a:p>
            <a:pPr marL="463550" indent="-463550" latinLnBrk="0"/>
            <a:r>
              <a:rPr lang="id-ID" sz="2800" b="0" dirty="0" err="1"/>
              <a:t>Application</a:t>
            </a:r>
            <a:r>
              <a:rPr lang="id-ID" sz="2800" b="0" dirty="0"/>
              <a:t> layer berfungsi sebagai antarmuka/tampilan aplikasi yang dapat dilihat oleh </a:t>
            </a:r>
            <a:r>
              <a:rPr lang="id-ID" sz="2800" b="0" dirty="0" err="1"/>
              <a:t>user</a:t>
            </a:r>
            <a:endParaRPr lang="id-ID" sz="2800" b="0" dirty="0"/>
          </a:p>
          <a:p>
            <a:pPr marL="463550" indent="-463550" latinLnBrk="0"/>
            <a:r>
              <a:rPr lang="id-ID" sz="2800" b="0" dirty="0"/>
              <a:t>Layer ini juga digunakan untuk mendefinisikan </a:t>
            </a:r>
            <a:r>
              <a:rPr lang="id-ID" sz="2800" b="0" dirty="0" err="1"/>
              <a:t>protocol</a:t>
            </a:r>
            <a:r>
              <a:rPr lang="id-ID" sz="2800" b="0" dirty="0"/>
              <a:t> pada aplikasi yang dipakai oleh pengguna seperti </a:t>
            </a:r>
            <a:br>
              <a:rPr lang="id-ID" sz="2800" b="0" dirty="0"/>
            </a:br>
            <a:r>
              <a:rPr lang="id-ID" sz="2800" b="0" dirty="0"/>
              <a:t>misalnya web menggunakan HTTP, </a:t>
            </a:r>
            <a:br>
              <a:rPr lang="id-ID" sz="2800" b="0" dirty="0"/>
            </a:br>
            <a:r>
              <a:rPr lang="id-ID" sz="2800" b="0" dirty="0"/>
              <a:t>SMTP untuk email, dan </a:t>
            </a:r>
            <a:br>
              <a:rPr lang="id-ID" sz="2800" b="0" dirty="0"/>
            </a:br>
            <a:r>
              <a:rPr lang="id-ID" sz="2800" b="0" dirty="0"/>
              <a:t>FTP untuk transfer </a:t>
            </a:r>
            <a:r>
              <a:rPr lang="id-ID" sz="2800" b="0" dirty="0" err="1"/>
              <a:t>file</a:t>
            </a:r>
            <a:endParaRPr lang="id-ID" sz="2800" b="0" dirty="0"/>
          </a:p>
        </p:txBody>
      </p:sp>
    </p:spTree>
    <p:extLst>
      <p:ext uri="{BB962C8B-B14F-4D97-AF65-F5344CB8AC3E}">
        <p14:creationId xmlns:p14="http://schemas.microsoft.com/office/powerpoint/2010/main" val="1426272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793026" cy="646331"/>
          </a:xfrm>
        </p:spPr>
        <p:txBody>
          <a:bodyPr/>
          <a:lstStyle/>
          <a:p>
            <a:r>
              <a:rPr lang="id-ID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Application</a:t>
            </a:r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6744BA-BFB1-54AF-7614-E3F3BB15AD36}"/>
              </a:ext>
            </a:extLst>
          </p:cNvPr>
          <p:cNvSpPr txBox="1"/>
          <p:nvPr/>
        </p:nvSpPr>
        <p:spPr>
          <a:xfrm>
            <a:off x="240789" y="5116010"/>
            <a:ext cx="76685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https://sagnik3788.hashnode.dev/devops-guide-osi-model-basics-in-computer-networking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32B72087-A793-6CC6-2AAF-C15F16137061}"/>
              </a:ext>
            </a:extLst>
          </p:cNvPr>
          <p:cNvSpPr txBox="1">
            <a:spLocks/>
          </p:cNvSpPr>
          <p:nvPr/>
        </p:nvSpPr>
        <p:spPr>
          <a:xfrm>
            <a:off x="8148576" y="1182549"/>
            <a:ext cx="3918383" cy="351677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200" b="0" dirty="0"/>
              <a:t>Setiap level </a:t>
            </a:r>
            <a:r>
              <a:rPr lang="id-ID" sz="2200" b="0" dirty="0" err="1"/>
              <a:t>user</a:t>
            </a:r>
            <a:r>
              <a:rPr lang="id-ID" sz="2200" b="0" dirty="0"/>
              <a:t> mungkin menggunakan </a:t>
            </a:r>
            <a:r>
              <a:rPr lang="id-ID" sz="2200" b="0" dirty="0" err="1"/>
              <a:t>protocol</a:t>
            </a:r>
            <a:r>
              <a:rPr lang="id-ID" sz="2200" b="0" dirty="0"/>
              <a:t> yang sama namun memiliki tampilan yang berbeda sesuai dengan level </a:t>
            </a:r>
            <a:r>
              <a:rPr lang="id-ID" sz="2200" b="0" dirty="0" err="1"/>
              <a:t>user</a:t>
            </a:r>
            <a:r>
              <a:rPr lang="id-ID" sz="2200" b="0" dirty="0"/>
              <a:t> pada aplikasi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21B640B7-45BC-F6A6-9328-72BCBB870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91" y="1182549"/>
            <a:ext cx="7742861" cy="3933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125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793026" cy="646331"/>
          </a:xfrm>
        </p:spPr>
        <p:txBody>
          <a:bodyPr/>
          <a:lstStyle/>
          <a:p>
            <a:r>
              <a:rPr lang="id-ID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Application</a:t>
            </a:r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Layer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6744BA-BFB1-54AF-7614-E3F3BB15AD36}"/>
              </a:ext>
            </a:extLst>
          </p:cNvPr>
          <p:cNvSpPr txBox="1"/>
          <p:nvPr/>
        </p:nvSpPr>
        <p:spPr>
          <a:xfrm>
            <a:off x="240789" y="4479876"/>
            <a:ext cx="86948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https://rohan-katkar19.medium.com/applications-layer-protocols-4820df9bd52f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BE153948-64A3-82F1-82C0-4CFC7321E9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3915"/>
            <a:ext cx="9321720" cy="310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32B72087-A793-6CC6-2AAF-C15F16137061}"/>
              </a:ext>
            </a:extLst>
          </p:cNvPr>
          <p:cNvSpPr txBox="1">
            <a:spLocks/>
          </p:cNvSpPr>
          <p:nvPr/>
        </p:nvSpPr>
        <p:spPr>
          <a:xfrm>
            <a:off x="240789" y="5412476"/>
            <a:ext cx="8694867" cy="112660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/>
              <a:t>Beberapa </a:t>
            </a:r>
            <a:r>
              <a:rPr lang="id-ID" sz="2400" b="0" dirty="0" err="1"/>
              <a:t>list</a:t>
            </a:r>
            <a:r>
              <a:rPr lang="id-ID" sz="2400" b="0" dirty="0"/>
              <a:t> ini adalah </a:t>
            </a:r>
            <a:r>
              <a:rPr lang="id-ID" sz="2400" b="0" dirty="0" err="1"/>
              <a:t>protocol</a:t>
            </a:r>
            <a:r>
              <a:rPr lang="id-ID" sz="2400" b="0" dirty="0"/>
              <a:t> atau layanan pada </a:t>
            </a:r>
            <a:r>
              <a:rPr lang="id-ID" sz="2400" b="0" dirty="0" err="1"/>
              <a:t>application</a:t>
            </a:r>
            <a:r>
              <a:rPr lang="id-ID" sz="2400" b="0" dirty="0"/>
              <a:t> layer yang sering digunakan</a:t>
            </a:r>
          </a:p>
        </p:txBody>
      </p:sp>
    </p:spTree>
    <p:extLst>
      <p:ext uri="{BB962C8B-B14F-4D97-AF65-F5344CB8AC3E}">
        <p14:creationId xmlns:p14="http://schemas.microsoft.com/office/powerpoint/2010/main" val="3858317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5152373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Rangkuman OSI Model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6744BA-BFB1-54AF-7614-E3F3BB15AD36}"/>
              </a:ext>
            </a:extLst>
          </p:cNvPr>
          <p:cNvSpPr txBox="1"/>
          <p:nvPr/>
        </p:nvSpPr>
        <p:spPr>
          <a:xfrm>
            <a:off x="150471" y="6372076"/>
            <a:ext cx="86948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https://www.blackmoreops.com/2016/05/05/osi-layers/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32B72087-A793-6CC6-2AAF-C15F16137061}"/>
              </a:ext>
            </a:extLst>
          </p:cNvPr>
          <p:cNvSpPr txBox="1">
            <a:spLocks/>
          </p:cNvSpPr>
          <p:nvPr/>
        </p:nvSpPr>
        <p:spPr>
          <a:xfrm>
            <a:off x="6944810" y="1154710"/>
            <a:ext cx="4803495" cy="310477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/>
              <a:t>Setiap layer memiliki fungsinya masing-masing</a:t>
            </a:r>
          </a:p>
          <a:p>
            <a:pPr marL="0" indent="0" latinLnBrk="0">
              <a:buNone/>
            </a:pPr>
            <a:r>
              <a:rPr lang="id-ID" sz="2000" b="0" dirty="0"/>
              <a:t>Sehingga ketika kita mengalami masalah dalam jaringan kita dapat mulai </a:t>
            </a:r>
            <a:r>
              <a:rPr lang="id-ID" sz="2000" b="0" dirty="0" err="1"/>
              <a:t>menganalisa</a:t>
            </a:r>
            <a:r>
              <a:rPr lang="id-ID" sz="2000" b="0" dirty="0"/>
              <a:t> lokasi masalah mulai dari level layer terbawah sampai kepada level teratas</a:t>
            </a:r>
          </a:p>
        </p:txBody>
      </p:sp>
      <p:pic>
        <p:nvPicPr>
          <p:cNvPr id="8194" name="Picture 2" descr="OSI Layer explained - Please Do Not Tell Secret Passwords Anytime - blackMORE Ops - 1">
            <a:extLst>
              <a:ext uri="{FF2B5EF4-FFF2-40B4-BE49-F238E27FC236}">
                <a16:creationId xmlns:a16="http://schemas.microsoft.com/office/drawing/2014/main" id="{066B30A1-3286-FE54-271C-0052FCE64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71" y="1174966"/>
            <a:ext cx="6539696" cy="5197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807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TCP/IP Model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4157512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136115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TCP/IP Model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90" y="1493135"/>
            <a:ext cx="11657986" cy="497711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sz="2800" b="0" dirty="0"/>
              <a:t>Model TCP/IP dibentuk oleh Department </a:t>
            </a:r>
            <a:r>
              <a:rPr lang="id-ID" sz="2800" b="0" dirty="0" err="1"/>
              <a:t>of</a:t>
            </a:r>
            <a:r>
              <a:rPr lang="id-ID" sz="2800" b="0" dirty="0"/>
              <a:t> </a:t>
            </a:r>
            <a:r>
              <a:rPr lang="id-ID" sz="2800" b="0" dirty="0" err="1"/>
              <a:t>Defense’s</a:t>
            </a:r>
            <a:r>
              <a:rPr lang="id-ID" sz="2800" b="0" dirty="0"/>
              <a:t> Project </a:t>
            </a:r>
            <a:r>
              <a:rPr lang="id-ID" sz="2800" b="0" dirty="0" err="1"/>
              <a:t>Research</a:t>
            </a:r>
            <a:r>
              <a:rPr lang="id-ID" sz="2800" b="0" dirty="0"/>
              <a:t> </a:t>
            </a:r>
            <a:r>
              <a:rPr lang="id-ID" sz="2800" b="0" dirty="0" err="1"/>
              <a:t>Agency</a:t>
            </a:r>
            <a:r>
              <a:rPr lang="id-ID" sz="2800" b="0" dirty="0"/>
              <a:t> (DARPA) dengan salah satu tujuan awalnya adalah membentuk komunikasi mesin jarak jauh</a:t>
            </a:r>
          </a:p>
          <a:p>
            <a:pPr marL="463550" indent="-463550" latinLnBrk="0"/>
            <a:r>
              <a:rPr lang="id-ID" sz="2800" b="0" dirty="0"/>
              <a:t>Ide awalnya untuk dapat memfasilitasi satu aplikasi yang berjalan di suatu komputer dapat mengirimkan data </a:t>
            </a:r>
            <a:br>
              <a:rPr lang="id-ID" sz="2800" b="0" dirty="0"/>
            </a:br>
            <a:r>
              <a:rPr lang="id-ID" sz="2800" b="0" dirty="0"/>
              <a:t>kepada aplikasi yang berjalan pada komputer </a:t>
            </a:r>
            <a:br>
              <a:rPr lang="id-ID" sz="2800" b="0" dirty="0"/>
            </a:br>
            <a:r>
              <a:rPr lang="id-ID" sz="2800" b="0" dirty="0"/>
              <a:t>lain secara jarak jauh</a:t>
            </a:r>
          </a:p>
        </p:txBody>
      </p:sp>
    </p:spTree>
    <p:extLst>
      <p:ext uri="{BB962C8B-B14F-4D97-AF65-F5344CB8AC3E}">
        <p14:creationId xmlns:p14="http://schemas.microsoft.com/office/powerpoint/2010/main" val="3678022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136115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TCP/IP Model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7616142" y="947589"/>
            <a:ext cx="4282634" cy="270847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200" b="0" dirty="0"/>
              <a:t>Keseluruhan fungsi setiap bagian memiliki peran yang sama antara TCP/IP dan OSI </a:t>
            </a:r>
          </a:p>
          <a:p>
            <a:pPr marL="0" indent="0" latinLnBrk="0">
              <a:buNone/>
            </a:pPr>
            <a:r>
              <a:rPr lang="id-ID" sz="2200" b="0" dirty="0"/>
              <a:t>TCP/IP menggabungkan </a:t>
            </a:r>
            <a:r>
              <a:rPr lang="id-ID" sz="2200" b="0" dirty="0" err="1"/>
              <a:t>Application</a:t>
            </a:r>
            <a:r>
              <a:rPr lang="id-ID" sz="2200" b="0" dirty="0"/>
              <a:t>, Presentation dan Session menjadi satu layer </a:t>
            </a:r>
            <a:r>
              <a:rPr lang="id-ID" sz="2200" b="0" dirty="0" err="1"/>
              <a:t>Application</a:t>
            </a:r>
            <a:r>
              <a:rPr lang="id-ID" sz="2200" b="0" dirty="0"/>
              <a:t> dan Data Link serta </a:t>
            </a:r>
            <a:r>
              <a:rPr lang="id-ID" sz="2200" b="0" dirty="0" err="1"/>
              <a:t>Physical</a:t>
            </a:r>
            <a:r>
              <a:rPr lang="id-ID" sz="2200" b="0" dirty="0"/>
              <a:t> menjadi </a:t>
            </a:r>
            <a:r>
              <a:rPr lang="id-ID" sz="2200" b="0" dirty="0" err="1"/>
              <a:t>network</a:t>
            </a:r>
            <a:r>
              <a:rPr lang="id-ID" sz="2200" b="0" dirty="0"/>
              <a:t> </a:t>
            </a:r>
            <a:r>
              <a:rPr lang="id-ID" sz="2200" b="0" dirty="0" err="1"/>
              <a:t>Interface</a:t>
            </a:r>
            <a:endParaRPr lang="id-ID" sz="2200" b="0" dirty="0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8944CDB6-C25B-745E-C2D9-B58A41047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63" y="1207263"/>
            <a:ext cx="7270121" cy="4371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2FD20F5-7DDA-C77D-7F54-6246E744C1B4}"/>
              </a:ext>
            </a:extLst>
          </p:cNvPr>
          <p:cNvSpPr txBox="1"/>
          <p:nvPr/>
        </p:nvSpPr>
        <p:spPr>
          <a:xfrm>
            <a:off x="287670" y="5654005"/>
            <a:ext cx="69969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https://techdevblogs.hashnode.dev/how-data-is-transferred-over-internet</a:t>
            </a:r>
          </a:p>
        </p:txBody>
      </p:sp>
    </p:spTree>
    <p:extLst>
      <p:ext uri="{BB962C8B-B14F-4D97-AF65-F5344CB8AC3E}">
        <p14:creationId xmlns:p14="http://schemas.microsoft.com/office/powerpoint/2010/main" val="80586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136115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TCP/IP Model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7814972" y="947589"/>
            <a:ext cx="4234274" cy="270847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/>
              <a:t>TCP/IP merupakan model yang digunakan untuk implementasi sehingga lebih mudah memahami penerapan keseluruhan jaringan menggunakan model ini</a:t>
            </a:r>
          </a:p>
          <a:p>
            <a:pPr marL="0" indent="0" latinLnBrk="0">
              <a:buNone/>
            </a:pPr>
            <a:r>
              <a:rPr lang="id-ID" sz="2000" b="0" dirty="0"/>
              <a:t>Sedangkan OSI merupakan model teori yang dapat mempermudah kita dalam memahami kerangka kerja jaringan secara keseluruhan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FD20F5-7DDA-C77D-7F54-6246E744C1B4}"/>
              </a:ext>
            </a:extLst>
          </p:cNvPr>
          <p:cNvSpPr txBox="1"/>
          <p:nvPr/>
        </p:nvSpPr>
        <p:spPr>
          <a:xfrm>
            <a:off x="306379" y="5468281"/>
            <a:ext cx="69969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https://cheapsslsecurity.com/blog/what-is-the-tcp-model-an-exploration-of-tcp-ip-layers/</a:t>
            </a:r>
          </a:p>
        </p:txBody>
      </p:sp>
      <p:pic>
        <p:nvPicPr>
          <p:cNvPr id="3" name="Picture 2" descr="What Is the TCP Model? An Exploration of TCP/IP Layers">
            <a:extLst>
              <a:ext uri="{FF2B5EF4-FFF2-40B4-BE49-F238E27FC236}">
                <a16:creationId xmlns:a16="http://schemas.microsoft.com/office/drawing/2014/main" id="{B10ABE67-4A12-7C09-0423-11659E87AB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3" t="17057" r="2478" b="5767"/>
          <a:stretch/>
        </p:blipFill>
        <p:spPr bwMode="auto">
          <a:xfrm>
            <a:off x="240789" y="1215342"/>
            <a:ext cx="7490027" cy="412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898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3581750" cy="646331"/>
          </a:xfrm>
        </p:spPr>
        <p:txBody>
          <a:bodyPr/>
          <a:lstStyle/>
          <a:p>
            <a:r>
              <a:rPr lang="id-ID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OSI dan TCP/IP</a:t>
            </a:r>
            <a:endParaRPr lang="ko-KR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414410" y="2760564"/>
            <a:ext cx="11657986" cy="351870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3550" indent="-463550" latinLnBrk="0"/>
            <a:r>
              <a:rPr lang="id-ID" sz="2400" b="0" dirty="0"/>
              <a:t>Membuat batasan standar antara </a:t>
            </a:r>
            <a:r>
              <a:rPr lang="id-ID" sz="2400" b="0" dirty="0" err="1"/>
              <a:t>network</a:t>
            </a:r>
            <a:r>
              <a:rPr lang="id-ID" sz="2400" b="0" dirty="0"/>
              <a:t> </a:t>
            </a:r>
            <a:r>
              <a:rPr lang="id-ID" sz="2400" b="0" dirty="0" err="1"/>
              <a:t>engineer</a:t>
            </a:r>
            <a:r>
              <a:rPr lang="id-ID" sz="2400" b="0" dirty="0"/>
              <a:t> dan </a:t>
            </a:r>
            <a:r>
              <a:rPr lang="id-ID" sz="2400" b="0" dirty="0" err="1"/>
              <a:t>network</a:t>
            </a:r>
            <a:r>
              <a:rPr lang="id-ID" sz="2400" b="0" dirty="0"/>
              <a:t> developer</a:t>
            </a:r>
            <a:r>
              <a:rPr lang="en-US" sz="2400" b="0" dirty="0"/>
              <a:t>.</a:t>
            </a:r>
          </a:p>
          <a:p>
            <a:pPr marL="463550" indent="-463550" latinLnBrk="0"/>
            <a:r>
              <a:rPr lang="id-ID" sz="2400" b="0" dirty="0"/>
              <a:t>Memecah permasalahan yang kompleks menjadi lebih sederhana</a:t>
            </a:r>
            <a:r>
              <a:rPr lang="en-US" sz="2400" b="0" dirty="0"/>
              <a:t>.</a:t>
            </a:r>
          </a:p>
          <a:p>
            <a:pPr marL="463550" indent="-463550" latinLnBrk="0"/>
            <a:r>
              <a:rPr lang="id-ID" sz="2400" b="0" dirty="0"/>
              <a:t>Mendeskripsikan peran dan tanggung jawab</a:t>
            </a:r>
            <a:endParaRPr lang="en-US" sz="2400" b="0" dirty="0"/>
          </a:p>
          <a:p>
            <a:pPr marL="463550" indent="-463550" latinLnBrk="0"/>
            <a:r>
              <a:rPr lang="id-ID" sz="2400" b="0" dirty="0"/>
              <a:t>Menjadi pembanding antara satu model </a:t>
            </a:r>
            <a:br>
              <a:rPr lang="id-ID" sz="2400" b="0" dirty="0"/>
            </a:br>
            <a:r>
              <a:rPr lang="id-ID" sz="2400" b="0" dirty="0"/>
              <a:t>dengan model lainnya</a:t>
            </a:r>
            <a:endParaRPr lang="en-US" sz="2400" b="0" dirty="0"/>
          </a:p>
          <a:p>
            <a:pPr marL="463550" indent="-463550" latinLnBrk="0"/>
            <a:r>
              <a:rPr lang="id-ID" sz="2400" b="0" dirty="0"/>
              <a:t>Memudahkan komunikasi</a:t>
            </a:r>
            <a:endParaRPr lang="en-US" sz="2400" b="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CB62699-27B6-B460-BF51-335793E62170}"/>
              </a:ext>
            </a:extLst>
          </p:cNvPr>
          <p:cNvSpPr txBox="1">
            <a:spLocks/>
          </p:cNvSpPr>
          <p:nvPr/>
        </p:nvSpPr>
        <p:spPr>
          <a:xfrm>
            <a:off x="414410" y="1248530"/>
            <a:ext cx="11657986" cy="92751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/>
              <a:t>OSI dan TCP/IP merupakan model referensi, masih ada model referensi lain yang ada, namun yang paling umum digunakan adalah kedua model ini dengan tujuan:</a:t>
            </a:r>
          </a:p>
        </p:txBody>
      </p:sp>
    </p:spTree>
    <p:extLst>
      <p:ext uri="{BB962C8B-B14F-4D97-AF65-F5344CB8AC3E}">
        <p14:creationId xmlns:p14="http://schemas.microsoft.com/office/powerpoint/2010/main" val="1502183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3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04575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338109" y="1164931"/>
            <a:ext cx="11515782" cy="501624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>
                <a:highlight>
                  <a:srgbClr val="FFFFFF"/>
                </a:highlight>
              </a:rPr>
              <a:t>Computer </a:t>
            </a:r>
            <a:r>
              <a:rPr lang="id-ID" sz="1800" b="0" dirty="0" err="1">
                <a:highlight>
                  <a:srgbClr val="FFFFFF"/>
                </a:highlight>
              </a:rPr>
              <a:t>Networks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Sixth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Edition</a:t>
            </a:r>
            <a:r>
              <a:rPr lang="id-ID" sz="1800" b="0" dirty="0">
                <a:highlight>
                  <a:srgbClr val="FFFFFF"/>
                </a:highlight>
              </a:rPr>
              <a:t>, Andrew S. </a:t>
            </a:r>
            <a:r>
              <a:rPr lang="id-ID" sz="1800" b="0" dirty="0" err="1">
                <a:highlight>
                  <a:srgbClr val="FFFFFF"/>
                </a:highlight>
              </a:rPr>
              <a:t>Tanenbaum</a:t>
            </a:r>
            <a:r>
              <a:rPr lang="id-ID" sz="1800" b="0" dirty="0">
                <a:highlight>
                  <a:srgbClr val="FFFFFF"/>
                </a:highlight>
              </a:rPr>
              <a:t>, Pearson </a:t>
            </a:r>
            <a:r>
              <a:rPr lang="id-ID" sz="1800" b="0" dirty="0" err="1">
                <a:highlight>
                  <a:srgbClr val="FFFFFF"/>
                </a:highlight>
              </a:rPr>
              <a:t>Education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Limited</a:t>
            </a:r>
            <a:r>
              <a:rPr lang="id-ID" sz="1800" b="0" dirty="0">
                <a:highlight>
                  <a:srgbClr val="FFFFFF"/>
                </a:highlight>
              </a:rPr>
              <a:t>, 2021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>
                <a:highlight>
                  <a:srgbClr val="FFFFFF"/>
                </a:highlight>
              </a:rPr>
              <a:t>Fundamentals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of</a:t>
            </a:r>
            <a:r>
              <a:rPr lang="id-ID" sz="1800" b="0" dirty="0">
                <a:highlight>
                  <a:srgbClr val="FFFFFF"/>
                </a:highlight>
              </a:rPr>
              <a:t> Computer </a:t>
            </a:r>
            <a:r>
              <a:rPr lang="id-ID" sz="1800" b="0" dirty="0" err="1">
                <a:highlight>
                  <a:srgbClr val="FFFFFF"/>
                </a:highlight>
              </a:rPr>
              <a:t>Networks</a:t>
            </a:r>
            <a:r>
              <a:rPr lang="id-ID" sz="1800" b="0" dirty="0">
                <a:highlight>
                  <a:srgbClr val="FFFFFF"/>
                </a:highlight>
              </a:rPr>
              <a:t>, Matthew N. O. </a:t>
            </a:r>
            <a:r>
              <a:rPr lang="id-ID" sz="1800" b="0" dirty="0" err="1">
                <a:highlight>
                  <a:srgbClr val="FFFFFF"/>
                </a:highlight>
              </a:rPr>
              <a:t>Sadiku</a:t>
            </a:r>
            <a:r>
              <a:rPr lang="id-ID" sz="1800" b="0" dirty="0">
                <a:highlight>
                  <a:srgbClr val="FFFFFF"/>
                </a:highlight>
              </a:rPr>
              <a:t>, </a:t>
            </a:r>
            <a:r>
              <a:rPr lang="id-ID" sz="1800" b="0" dirty="0" err="1">
                <a:highlight>
                  <a:srgbClr val="FFFFFF"/>
                </a:highlight>
              </a:rPr>
              <a:t>Humana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Press</a:t>
            </a:r>
            <a:r>
              <a:rPr lang="id-ID" sz="1800" b="0" dirty="0">
                <a:highlight>
                  <a:srgbClr val="FFFFFF"/>
                </a:highlight>
              </a:rPr>
              <a:t>, 2022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800" b="0" dirty="0"/>
              <a:t>Bradley Mitchell</a:t>
            </a:r>
            <a:r>
              <a:rPr lang="id-ID" sz="1800" b="0" dirty="0"/>
              <a:t>. </a:t>
            </a:r>
            <a:r>
              <a:rPr lang="id-ID" sz="1800" b="0" dirty="0" err="1"/>
              <a:t>Lifewire</a:t>
            </a:r>
            <a:r>
              <a:rPr lang="id-ID" sz="1800" b="0" dirty="0"/>
              <a:t>. </a:t>
            </a:r>
            <a:r>
              <a:rPr lang="id-ID" sz="1800" b="0" dirty="0">
                <a:highlight>
                  <a:srgbClr val="FFFFFF"/>
                </a:highlight>
              </a:rPr>
              <a:t>(</a:t>
            </a:r>
            <a:r>
              <a:rPr lang="id-ID" sz="1800" b="0" dirty="0" err="1">
                <a:highlight>
                  <a:srgbClr val="FFFFFF"/>
                </a:highlight>
              </a:rPr>
              <a:t>Accessed</a:t>
            </a:r>
            <a:r>
              <a:rPr lang="id-ID" sz="1800" b="0" dirty="0">
                <a:highlight>
                  <a:srgbClr val="FFFFFF"/>
                </a:highlight>
              </a:rPr>
              <a:t>: 2024, September 30).</a:t>
            </a:r>
            <a:r>
              <a:rPr lang="id-ID" sz="1800" b="0" dirty="0"/>
              <a:t> OSI Model </a:t>
            </a:r>
            <a:r>
              <a:rPr lang="id-ID" sz="1800" b="0" dirty="0" err="1"/>
              <a:t>Reference</a:t>
            </a:r>
            <a:r>
              <a:rPr lang="id-ID" sz="1800" b="0" dirty="0"/>
              <a:t> </a:t>
            </a:r>
            <a:r>
              <a:rPr lang="id-ID" sz="1800" b="0" dirty="0" err="1"/>
              <a:t>Guide</a:t>
            </a:r>
            <a:r>
              <a:rPr lang="id-ID" sz="1800" b="0" dirty="0"/>
              <a:t>. https://www.lifewire.com/osi-model-reference-guide-816289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Muhammad Robith Adani. Sekawan Media. </a:t>
            </a:r>
            <a:r>
              <a:rPr lang="id-ID" sz="1800" b="0" dirty="0">
                <a:highlight>
                  <a:srgbClr val="FFFFFF"/>
                </a:highlight>
              </a:rPr>
              <a:t>(</a:t>
            </a:r>
            <a:r>
              <a:rPr lang="id-ID" sz="1800" b="0" dirty="0" err="1">
                <a:highlight>
                  <a:srgbClr val="FFFFFF"/>
                </a:highlight>
              </a:rPr>
              <a:t>Accessed</a:t>
            </a:r>
            <a:r>
              <a:rPr lang="id-ID" sz="1800" b="0" dirty="0">
                <a:highlight>
                  <a:srgbClr val="FFFFFF"/>
                </a:highlight>
              </a:rPr>
              <a:t>: 2024, September 30).</a:t>
            </a:r>
            <a:r>
              <a:rPr lang="id-ID" sz="1800" b="0" dirty="0"/>
              <a:t> </a:t>
            </a:r>
            <a:r>
              <a:rPr lang="es-ES" sz="1800" b="0" dirty="0"/>
              <a:t>7 OSI </a:t>
            </a:r>
            <a:r>
              <a:rPr lang="es-ES" sz="1800" b="0" dirty="0" err="1"/>
              <a:t>Layer</a:t>
            </a:r>
            <a:r>
              <a:rPr lang="es-ES" sz="1800" b="0" dirty="0"/>
              <a:t>: </a:t>
            </a:r>
            <a:r>
              <a:rPr lang="es-ES" sz="1800" b="0" dirty="0" err="1"/>
              <a:t>Pengertian</a:t>
            </a:r>
            <a:r>
              <a:rPr lang="es-ES" sz="1800" b="0" dirty="0"/>
              <a:t>, </a:t>
            </a:r>
            <a:r>
              <a:rPr lang="es-ES" sz="1800" b="0" dirty="0" err="1"/>
              <a:t>Lapisan</a:t>
            </a:r>
            <a:r>
              <a:rPr lang="es-ES" sz="1800" b="0" dirty="0"/>
              <a:t>, </a:t>
            </a:r>
            <a:r>
              <a:rPr lang="es-ES" sz="1800" b="0" dirty="0" err="1"/>
              <a:t>Protokol</a:t>
            </a:r>
            <a:r>
              <a:rPr lang="es-ES" sz="1800" b="0" dirty="0"/>
              <a:t>, dan Cara </a:t>
            </a:r>
            <a:r>
              <a:rPr lang="es-ES" sz="1800" b="0" dirty="0" err="1"/>
              <a:t>Kerja</a:t>
            </a:r>
            <a:r>
              <a:rPr lang="id-ID" sz="1800" b="0" dirty="0"/>
              <a:t>https://www.sekawanmedia.co.id/blog/pengertian-dan-7-osi-layer/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800" b="0" dirty="0" err="1"/>
              <a:t>Sanchhaya</a:t>
            </a:r>
            <a:r>
              <a:rPr lang="en-US" sz="1800" b="0" dirty="0"/>
              <a:t> Education Private Limited</a:t>
            </a:r>
            <a:r>
              <a:rPr lang="id-ID" sz="1800" b="0" dirty="0"/>
              <a:t>. </a:t>
            </a:r>
            <a:r>
              <a:rPr lang="en-US" sz="1800" b="0" dirty="0"/>
              <a:t>(Accessed: 2024, September 30).</a:t>
            </a:r>
            <a:r>
              <a:rPr lang="id-ID" sz="1800" b="0" dirty="0"/>
              <a:t> </a:t>
            </a:r>
            <a:r>
              <a:rPr lang="en-US" sz="1800" b="0" dirty="0"/>
              <a:t>Difference Between Connection-oriented and Connection-less Services</a:t>
            </a:r>
            <a:r>
              <a:rPr lang="id-ID" sz="1800" b="0" dirty="0"/>
              <a:t>. https://www.geeksforgeeks.org/difference-between-connection-oriented-and-connection-less-services/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800" b="0" dirty="0" err="1"/>
              <a:t>Sanchhaya</a:t>
            </a:r>
            <a:r>
              <a:rPr lang="en-US" sz="1800" b="0" dirty="0"/>
              <a:t> Education Private Limited</a:t>
            </a:r>
            <a:r>
              <a:rPr lang="id-ID" sz="1800" b="0" dirty="0"/>
              <a:t>. </a:t>
            </a:r>
            <a:r>
              <a:rPr lang="en-US" sz="1800" b="0" dirty="0"/>
              <a:t>(Accessed: 2024, September 30).</a:t>
            </a:r>
            <a:r>
              <a:rPr lang="id-ID" sz="1800" b="0" dirty="0"/>
              <a:t> </a:t>
            </a:r>
            <a:r>
              <a:rPr lang="en-US" sz="1800" b="0" dirty="0"/>
              <a:t>Examples of Data Link Layer Protocols</a:t>
            </a:r>
            <a:r>
              <a:rPr lang="id-ID" sz="1800" b="0" dirty="0"/>
              <a:t>. https://www.geeksforgeeks.org/examples-of-data-link-layer-protocols/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800" b="0" dirty="0" err="1"/>
              <a:t>Sanchhaya</a:t>
            </a:r>
            <a:r>
              <a:rPr lang="en-US" sz="1800" b="0" dirty="0"/>
              <a:t> Education Private Limited</a:t>
            </a:r>
            <a:r>
              <a:rPr lang="id-ID" sz="1800" b="0" dirty="0"/>
              <a:t>. </a:t>
            </a:r>
            <a:r>
              <a:rPr lang="en-US" sz="1800" b="0" dirty="0"/>
              <a:t>(Accessed: 2024, September 30).</a:t>
            </a:r>
            <a:r>
              <a:rPr lang="id-ID" sz="1800" b="0" dirty="0"/>
              <a:t> </a:t>
            </a:r>
            <a:r>
              <a:rPr lang="en-US" sz="1800" b="0" dirty="0"/>
              <a:t>Basic Frame Structure of HDLC</a:t>
            </a:r>
            <a:r>
              <a:rPr lang="id-ID" sz="1800" b="0" dirty="0"/>
              <a:t>. https://www.geeksforgeeks.org/basic-frame-structure-of-hdlc/</a:t>
            </a:r>
          </a:p>
        </p:txBody>
      </p:sp>
    </p:spTree>
    <p:extLst>
      <p:ext uri="{BB962C8B-B14F-4D97-AF65-F5344CB8AC3E}">
        <p14:creationId xmlns:p14="http://schemas.microsoft.com/office/powerpoint/2010/main" val="3543408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04575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338109" y="1164931"/>
            <a:ext cx="11515782" cy="501624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800" b="0" dirty="0" err="1"/>
              <a:t>Snabay</a:t>
            </a:r>
            <a:r>
              <a:rPr lang="en-US" sz="1800" b="0" dirty="0"/>
              <a:t> Networking</a:t>
            </a:r>
            <a:r>
              <a:rPr lang="id-ID" sz="1800" b="0" dirty="0"/>
              <a:t> </a:t>
            </a:r>
            <a:r>
              <a:rPr lang="en-US" sz="1800" b="0" dirty="0"/>
              <a:t>(Accessed: 2024, September 30).</a:t>
            </a:r>
            <a:r>
              <a:rPr lang="id-ID" sz="1800" b="0" dirty="0"/>
              <a:t> </a:t>
            </a:r>
            <a:r>
              <a:rPr lang="en-US" sz="1800" b="0" dirty="0"/>
              <a:t>Physical Layer in Computer Networks</a:t>
            </a:r>
            <a:r>
              <a:rPr lang="id-ID" sz="1800" b="0" dirty="0"/>
              <a:t>. https://snabaynetworking.com/physical-layer-in-osi-model/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/>
              <a:t>Akheededi</a:t>
            </a:r>
            <a:r>
              <a:rPr lang="id-ID" sz="1800" b="0" dirty="0"/>
              <a:t>. </a:t>
            </a:r>
            <a:r>
              <a:rPr lang="id-ID" sz="1800" b="0" dirty="0" err="1"/>
              <a:t>Mulanetwork</a:t>
            </a:r>
            <a:r>
              <a:rPr lang="id-ID" sz="1800" b="0" dirty="0"/>
              <a:t> (</a:t>
            </a:r>
            <a:r>
              <a:rPr lang="id-ID" sz="1800" b="0" dirty="0" err="1"/>
              <a:t>Accessed</a:t>
            </a:r>
            <a:r>
              <a:rPr lang="id-ID" sz="1800" b="0" dirty="0"/>
              <a:t>: 2024, September 30). Penting, Memahami Konsep TCP/IP. https://emulanetwork.wordpress.com/2011/01/02/penting-memahami-konsep-tcpip/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Miftah Rahman. (</a:t>
            </a:r>
            <a:r>
              <a:rPr lang="id-ID" sz="1800" b="0" dirty="0" err="1"/>
              <a:t>Accessed</a:t>
            </a:r>
            <a:r>
              <a:rPr lang="id-ID" sz="1800" b="0" dirty="0"/>
              <a:t>: 2024, September 30). </a:t>
            </a:r>
            <a:r>
              <a:rPr lang="en-US" sz="1800" b="0" dirty="0"/>
              <a:t>Network Basic Theory 5 (Transport Layer Protocols)</a:t>
            </a:r>
            <a:r>
              <a:rPr lang="id-ID" sz="1800" b="0" dirty="0"/>
              <a:t>. https://belajarcomputernetwork.com/2011/12/10/network-basic-theory-5-transport-layer-protocols/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/>
              <a:t>Siege</a:t>
            </a:r>
            <a:r>
              <a:rPr lang="id-ID" sz="1800" b="0" dirty="0"/>
              <a:t>. (</a:t>
            </a:r>
            <a:r>
              <a:rPr lang="id-ID" sz="1800" b="0" dirty="0" err="1"/>
              <a:t>Accessed</a:t>
            </a:r>
            <a:r>
              <a:rPr lang="id-ID" sz="1800" b="0" dirty="0"/>
              <a:t>: 2024, September 30). OSI Transport Layer. https://blog.csdn.net/u010999240/article/details/47117641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Tutorial </a:t>
            </a:r>
            <a:r>
              <a:rPr lang="id-ID" sz="1800" b="0" dirty="0" err="1"/>
              <a:t>and</a:t>
            </a:r>
            <a:r>
              <a:rPr lang="id-ID" sz="1800" b="0" dirty="0"/>
              <a:t> </a:t>
            </a:r>
            <a:r>
              <a:rPr lang="id-ID" sz="1800" b="0" dirty="0" err="1"/>
              <a:t>Example</a:t>
            </a:r>
            <a:r>
              <a:rPr lang="id-ID" sz="1800" b="0" dirty="0"/>
              <a:t>. (</a:t>
            </a:r>
            <a:r>
              <a:rPr lang="id-ID" sz="1800" b="0" dirty="0" err="1"/>
              <a:t>Accessed</a:t>
            </a:r>
            <a:r>
              <a:rPr lang="id-ID" sz="1800" b="0" dirty="0"/>
              <a:t>: 2024, September 30). OSI Model. </a:t>
            </a:r>
            <a:r>
              <a:rPr lang="id-ID" sz="1800" b="0" dirty="0">
                <a:highlight>
                  <a:srgbClr val="FFFFFF"/>
                </a:highlight>
              </a:rPr>
              <a:t>https://www.tutorialandexample.com/osi-model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/>
              <a:t>Sagnik</a:t>
            </a:r>
            <a:r>
              <a:rPr lang="id-ID" sz="1800" b="0" dirty="0"/>
              <a:t> Das. (</a:t>
            </a:r>
            <a:r>
              <a:rPr lang="id-ID" sz="1800" b="0" dirty="0" err="1"/>
              <a:t>Accessed</a:t>
            </a:r>
            <a:r>
              <a:rPr lang="id-ID" sz="1800" b="0" dirty="0"/>
              <a:t>: 2024, September 30). DevOps </a:t>
            </a:r>
            <a:r>
              <a:rPr lang="id-ID" sz="1800" b="0" dirty="0" err="1"/>
              <a:t>Guide</a:t>
            </a:r>
            <a:r>
              <a:rPr lang="id-ID" sz="1800" b="0" dirty="0"/>
              <a:t>: OSI Model </a:t>
            </a:r>
            <a:r>
              <a:rPr lang="id-ID" sz="1800" b="0" dirty="0" err="1"/>
              <a:t>Basics</a:t>
            </a:r>
            <a:r>
              <a:rPr lang="id-ID" sz="1800" b="0" dirty="0"/>
              <a:t> in Computer </a:t>
            </a:r>
            <a:r>
              <a:rPr lang="id-ID" sz="1800" b="0" dirty="0" err="1"/>
              <a:t>Networking</a:t>
            </a:r>
            <a:r>
              <a:rPr lang="id-ID" sz="1800" b="0" dirty="0"/>
              <a:t>. https://sagnik3788.hashnode.dev/devops-guide-osi-model-basics-in-computer-networking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endParaRPr lang="id-ID" sz="1800" b="0" dirty="0"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1871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04575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338109" y="1164931"/>
            <a:ext cx="11515782" cy="501624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Rohan </a:t>
            </a:r>
            <a:r>
              <a:rPr lang="id-ID" sz="1800" b="0" dirty="0" err="1"/>
              <a:t>Katkar</a:t>
            </a:r>
            <a:r>
              <a:rPr lang="id-ID" sz="1800" b="0" dirty="0"/>
              <a:t>. Medium. (</a:t>
            </a:r>
            <a:r>
              <a:rPr lang="id-ID" sz="1800" b="0" dirty="0" err="1"/>
              <a:t>Accessed</a:t>
            </a:r>
            <a:r>
              <a:rPr lang="id-ID" sz="1800" b="0" dirty="0"/>
              <a:t>: 2024, September 30). </a:t>
            </a:r>
            <a:r>
              <a:rPr lang="id-ID" sz="1800" b="0" dirty="0" err="1"/>
              <a:t>Application</a:t>
            </a:r>
            <a:r>
              <a:rPr lang="id-ID" sz="1800" b="0" dirty="0"/>
              <a:t> Layer </a:t>
            </a:r>
            <a:r>
              <a:rPr lang="id-ID" sz="1800" b="0" dirty="0" err="1"/>
              <a:t>Protocols</a:t>
            </a:r>
            <a:r>
              <a:rPr lang="id-ID" sz="1800" b="0" dirty="0"/>
              <a:t>. https://rohan-katkar19.medium.com/applications-layer-protocols-4820df9bd52f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Black More </a:t>
            </a:r>
            <a:r>
              <a:rPr lang="id-ID" sz="1800" b="0" dirty="0" err="1"/>
              <a:t>Ops</a:t>
            </a:r>
            <a:r>
              <a:rPr lang="id-ID" sz="1800" b="0" dirty="0"/>
              <a:t>. (</a:t>
            </a:r>
            <a:r>
              <a:rPr lang="id-ID" sz="1800" b="0" dirty="0" err="1"/>
              <a:t>Accessed</a:t>
            </a:r>
            <a:r>
              <a:rPr lang="id-ID" sz="1800" b="0" dirty="0"/>
              <a:t>: 2024, September 30). </a:t>
            </a:r>
            <a:r>
              <a:rPr lang="en-US" sz="1800" b="0" dirty="0"/>
              <a:t>OSI Layers – Please Do Not Tell Secret Passwords Anytime</a:t>
            </a:r>
            <a:r>
              <a:rPr lang="id-ID" sz="1800" b="0" dirty="0"/>
              <a:t>. https://www.blackmoreops.com/2016/05/05/osi-layers/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800" b="0" dirty="0"/>
              <a:t>Aniket More</a:t>
            </a:r>
            <a:r>
              <a:rPr lang="id-ID" sz="1800" b="0" dirty="0"/>
              <a:t>. (</a:t>
            </a:r>
            <a:r>
              <a:rPr lang="id-ID" sz="1800" b="0" dirty="0" err="1"/>
              <a:t>Accessed</a:t>
            </a:r>
            <a:r>
              <a:rPr lang="id-ID" sz="1800" b="0" dirty="0"/>
              <a:t>: 2024, September 30). </a:t>
            </a:r>
            <a:r>
              <a:rPr lang="en-US" sz="1800" b="0" dirty="0"/>
              <a:t>How data is transferred over internet?</a:t>
            </a:r>
            <a:r>
              <a:rPr lang="id-ID" sz="1800" b="0" dirty="0"/>
              <a:t>. https://techdevblogs.hashnode.dev/how-data-is-transferred-over-internet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/>
              <a:t>Savvy</a:t>
            </a:r>
            <a:r>
              <a:rPr lang="id-ID" sz="1800" b="0" dirty="0"/>
              <a:t> </a:t>
            </a:r>
            <a:r>
              <a:rPr lang="id-ID" sz="1800" b="0" dirty="0" err="1"/>
              <a:t>Security</a:t>
            </a:r>
            <a:r>
              <a:rPr lang="id-ID" sz="1800" b="0" dirty="0"/>
              <a:t>. (</a:t>
            </a:r>
            <a:r>
              <a:rPr lang="id-ID" sz="1800" b="0" dirty="0" err="1"/>
              <a:t>Accessed</a:t>
            </a:r>
            <a:r>
              <a:rPr lang="id-ID" sz="1800" b="0" dirty="0"/>
              <a:t>: 2024, September 30). </a:t>
            </a:r>
            <a:r>
              <a:rPr lang="en-US" sz="1800" b="0" dirty="0"/>
              <a:t>What Is the TCP Model? An Exploration of TCP/IP Layers</a:t>
            </a:r>
            <a:r>
              <a:rPr lang="id-ID" sz="1800" b="0" dirty="0"/>
              <a:t>. https://cheapsslsecurity.com/blog/what-is-the-tcp-model-an-exploration-of-tcp-ip-layers/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endParaRPr lang="id-ID" sz="1800" b="0" dirty="0"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902056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4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245813"/>
            <a:ext cx="8436080" cy="923330"/>
          </a:xfrm>
        </p:spPr>
        <p:txBody>
          <a:bodyPr/>
          <a:lstStyle/>
          <a:p>
            <a:r>
              <a:rPr lang="id-ID" altLang="ko-KR" sz="5400" dirty="0" err="1">
                <a:latin typeface="Arial" panose="020B0604020202020204" pitchFamily="34" charset="0"/>
                <a:cs typeface="Arial" panose="020B0604020202020204" pitchFamily="34" charset="0"/>
              </a:rPr>
              <a:t>Physical</a:t>
            </a:r>
            <a: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  <a:t> layer</a:t>
            </a:r>
            <a:endParaRPr lang="ko-KR" alt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4307</TotalTime>
  <Words>2054</Words>
  <Application>Microsoft Office PowerPoint</Application>
  <PresentationFormat>Widescreen</PresentationFormat>
  <Paragraphs>152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8" baseType="lpstr"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Wingdings</vt:lpstr>
      <vt:lpstr>Office 테마</vt:lpstr>
      <vt:lpstr>OSI Model and TCP/IP Model</vt:lpstr>
      <vt:lpstr>PowerPoint Presentation</vt:lpstr>
      <vt:lpstr>Pendahuluan</vt:lpstr>
      <vt:lpstr>Pendahuluan</vt:lpstr>
      <vt:lpstr>OSI Model</vt:lpstr>
      <vt:lpstr>OSI Model</vt:lpstr>
      <vt:lpstr>PowerPoint Presentation</vt:lpstr>
      <vt:lpstr>PowerPoint Presentation</vt:lpstr>
      <vt:lpstr>Cara Kerja Layer OSI</vt:lpstr>
      <vt:lpstr>Physical Layer</vt:lpstr>
      <vt:lpstr>Physical Layer</vt:lpstr>
      <vt:lpstr>Physical Layer</vt:lpstr>
      <vt:lpstr>PowerPoint Presentation</vt:lpstr>
      <vt:lpstr>Struktur Dasar Frame</vt:lpstr>
      <vt:lpstr>Struktur Dasar Frame</vt:lpstr>
      <vt:lpstr>Struktur Dasar Frame</vt:lpstr>
      <vt:lpstr>Struktur Dasar Frame</vt:lpstr>
      <vt:lpstr>Network Layer</vt:lpstr>
      <vt:lpstr>Transport Layer</vt:lpstr>
      <vt:lpstr>Transport Layer</vt:lpstr>
      <vt:lpstr>Transport Layer</vt:lpstr>
      <vt:lpstr>Transport Layer</vt:lpstr>
      <vt:lpstr>Session Layer</vt:lpstr>
      <vt:lpstr>Session Layer</vt:lpstr>
      <vt:lpstr>Presentation Layer</vt:lpstr>
      <vt:lpstr>Presentation Layer</vt:lpstr>
      <vt:lpstr>Application Layer</vt:lpstr>
      <vt:lpstr>Application Layer</vt:lpstr>
      <vt:lpstr>Application Layer</vt:lpstr>
      <vt:lpstr>Rangkuman OSI Model</vt:lpstr>
      <vt:lpstr>TCP/IP Model</vt:lpstr>
      <vt:lpstr>TCP/IP Model</vt:lpstr>
      <vt:lpstr>TCP/IP Model</vt:lpstr>
      <vt:lpstr>TCP/IP Model</vt:lpstr>
      <vt:lpstr>OSI dan TCP/IP</vt:lpstr>
      <vt:lpstr>Referensi</vt:lpstr>
      <vt:lpstr>Referensi</vt:lpstr>
      <vt:lpstr>Referensi</vt:lpstr>
      <vt:lpstr>Physical layer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153</cp:revision>
  <dcterms:created xsi:type="dcterms:W3CDTF">2021-04-29T04:21:21Z</dcterms:created>
  <dcterms:modified xsi:type="dcterms:W3CDTF">2024-10-07T16:34:57Z</dcterms:modified>
</cp:coreProperties>
</file>