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1"/>
  </p:handoutMasterIdLst>
  <p:sldIdLst>
    <p:sldId id="256" r:id="rId2"/>
    <p:sldId id="394" r:id="rId3"/>
    <p:sldId id="257" r:id="rId4"/>
    <p:sldId id="258" r:id="rId5"/>
    <p:sldId id="396" r:id="rId6"/>
    <p:sldId id="295" r:id="rId7"/>
    <p:sldId id="351" r:id="rId8"/>
    <p:sldId id="428" r:id="rId9"/>
    <p:sldId id="429" r:id="rId10"/>
    <p:sldId id="430" r:id="rId11"/>
    <p:sldId id="431" r:id="rId12"/>
    <p:sldId id="432" r:id="rId13"/>
    <p:sldId id="433" r:id="rId14"/>
    <p:sldId id="434" r:id="rId15"/>
    <p:sldId id="435" r:id="rId16"/>
    <p:sldId id="436" r:id="rId17"/>
    <p:sldId id="437" r:id="rId18"/>
    <p:sldId id="438" r:id="rId19"/>
    <p:sldId id="439" r:id="rId20"/>
    <p:sldId id="440" r:id="rId21"/>
    <p:sldId id="441" r:id="rId22"/>
    <p:sldId id="442" r:id="rId23"/>
    <p:sldId id="443" r:id="rId24"/>
    <p:sldId id="444" r:id="rId25"/>
    <p:sldId id="445" r:id="rId26"/>
    <p:sldId id="446" r:id="rId27"/>
    <p:sldId id="296" r:id="rId28"/>
    <p:sldId id="447" r:id="rId29"/>
    <p:sldId id="448" r:id="rId30"/>
    <p:sldId id="450" r:id="rId31"/>
    <p:sldId id="449" r:id="rId32"/>
    <p:sldId id="451" r:id="rId33"/>
    <p:sldId id="452" r:id="rId34"/>
    <p:sldId id="453" r:id="rId35"/>
    <p:sldId id="454" r:id="rId36"/>
    <p:sldId id="455" r:id="rId37"/>
    <p:sldId id="456" r:id="rId38"/>
    <p:sldId id="427" r:id="rId39"/>
    <p:sldId id="268" r:id="rId4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72" autoAdjust="0"/>
    <p:restoredTop sz="97386" autoAdjust="0"/>
  </p:normalViewPr>
  <p:slideViewPr>
    <p:cSldViewPr snapToGrid="0">
      <p:cViewPr varScale="1">
        <p:scale>
          <a:sx n="83" d="100"/>
          <a:sy n="83" d="100"/>
        </p:scale>
        <p:origin x="126" y="16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2024-10-13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2024-10-13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Physical</a:t>
            </a:r>
            <a:r>
              <a:rPr lang="id-ID" altLang="ko-KR" sz="440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Layer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1161"/>
            <a:ext cx="12192000" cy="923330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524063" y="778651"/>
              <a:ext cx="1409221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- 4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744919" cy="604781"/>
          </a:xfrm>
        </p:spPr>
        <p:txBody>
          <a:bodyPr/>
          <a:lstStyle/>
          <a:p>
            <a:r>
              <a:rPr lang="id-ID" dirty="0"/>
              <a:t>Pendahuluan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</a:rPr>
              <a:t>Physical</a:t>
            </a:r>
            <a:r>
              <a:rPr lang="id-ID" b="0" dirty="0">
                <a:solidFill>
                  <a:srgbClr val="202122"/>
                </a:solidFill>
              </a:rPr>
              <a:t> layer membahas cakupan terkait konektivitas perangkat elektronik, sinkronisasi waktu, dan berbagai macam kebutuhan perangkat lainnya dalam mengirimkan bit </a:t>
            </a:r>
            <a:r>
              <a:rPr lang="id-ID" b="0" dirty="0" err="1">
                <a:solidFill>
                  <a:srgbClr val="202122"/>
                </a:solidFill>
              </a:rPr>
              <a:t>stream</a:t>
            </a:r>
            <a:r>
              <a:rPr lang="id-ID" b="0" dirty="0">
                <a:solidFill>
                  <a:srgbClr val="202122"/>
                </a:solidFill>
              </a:rPr>
              <a:t> sinyal melalui kanal transmisi</a:t>
            </a:r>
          </a:p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</a:rPr>
              <a:t>Physical</a:t>
            </a:r>
            <a:r>
              <a:rPr lang="id-ID" b="0" dirty="0">
                <a:solidFill>
                  <a:srgbClr val="202122"/>
                </a:solidFill>
              </a:rPr>
              <a:t> layer merupakan fondasi dasar dalam membangun jaringan komputer</a:t>
            </a:r>
          </a:p>
          <a:p>
            <a:pPr marL="0" indent="0" latinLnBrk="0">
              <a:buNone/>
            </a:pPr>
            <a:endParaRPr lang="id-ID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881913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6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415690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dirty="0">
                    <a:latin typeface="Arial" panose="020B0604020202020204" pitchFamily="34" charset="0"/>
                    <a:cs typeface="Arial" panose="020B0604020202020204" pitchFamily="34" charset="0"/>
                  </a:rPr>
                  <a:t>Jenis media transmisi </a:t>
                </a:r>
                <a:endParaRPr lang="en-US" altLang="ko-KR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57383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Modulasi digital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4" y="3586679"/>
            <a:ext cx="6591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Skema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multiplexing</a:t>
            </a:r>
            <a:endParaRPr lang="en-US" altLang="ko-K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2847295"/>
            <a:ext cx="10515600" cy="2086725"/>
          </a:xfrm>
        </p:spPr>
        <p:txBody>
          <a:bodyPr/>
          <a:lstStyle/>
          <a:p>
            <a:r>
              <a:rPr lang="id-ID" altLang="ko-KR" sz="7200" dirty="0">
                <a:latin typeface="Arial" panose="020B0604020202020204" pitchFamily="34" charset="0"/>
                <a:cs typeface="Arial" panose="020B0604020202020204" pitchFamily="34" charset="0"/>
              </a:rPr>
              <a:t>Jenis Media </a:t>
            </a:r>
            <a:br>
              <a:rPr lang="id-ID" altLang="ko-KR" sz="7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7200" dirty="0">
                <a:latin typeface="Arial" panose="020B0604020202020204" pitchFamily="34" charset="0"/>
                <a:cs typeface="Arial" panose="020B0604020202020204" pitchFamily="34" charset="0"/>
              </a:rPr>
              <a:t>Transmisi </a:t>
            </a:r>
            <a:endParaRPr lang="en-US" altLang="ko-KR" sz="7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35643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Media Transmisi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Transmission Media - TAE">
            <a:extLst>
              <a:ext uri="{FF2B5EF4-FFF2-40B4-BE49-F238E27FC236}">
                <a16:creationId xmlns:a16="http://schemas.microsoft.com/office/drawing/2014/main" id="{0DBE7DCB-CC80-7B8A-F1BE-EDD6FA64BB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90" y="1204961"/>
            <a:ext cx="7500080" cy="418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045FD2-0C8C-EF43-031E-EB01BC3A2C6F}"/>
              </a:ext>
            </a:extLst>
          </p:cNvPr>
          <p:cNvSpPr txBox="1"/>
          <p:nvPr/>
        </p:nvSpPr>
        <p:spPr>
          <a:xfrm>
            <a:off x="240789" y="5536292"/>
            <a:ext cx="75000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0"/>
            <a:r>
              <a:rPr lang="id-ID" sz="1800" b="0" i="0" dirty="0" err="1">
                <a:solidFill>
                  <a:srgbClr val="1F1F1F"/>
                </a:solidFill>
                <a:effectLst/>
                <a:latin typeface="ElsevierGulliver"/>
              </a:rPr>
              <a:t>Source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Gulliver"/>
              </a:rPr>
              <a:t> :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Fundamentals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of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Computer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Networks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Matthew N. O.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Sadiku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Humana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Press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20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2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2, page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9</a:t>
            </a:r>
            <a:endParaRPr lang="en-US" sz="1800" b="0" i="0" dirty="0">
              <a:solidFill>
                <a:srgbClr val="1F1F1F"/>
              </a:solidFill>
              <a:effectLst/>
              <a:latin typeface="ElsevierSan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441971-0E62-F378-6294-3111477C3321}"/>
              </a:ext>
            </a:extLst>
          </p:cNvPr>
          <p:cNvSpPr txBox="1"/>
          <p:nvPr/>
        </p:nvSpPr>
        <p:spPr>
          <a:xfrm>
            <a:off x="7898524" y="1204961"/>
            <a:ext cx="4052687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latinLnBrk="0">
              <a:spcBef>
                <a:spcPts val="600"/>
              </a:spcBef>
              <a:buNone/>
            </a:pPr>
            <a:r>
              <a:rPr lang="id-ID" sz="2000" b="0" dirty="0"/>
              <a:t>Terdapat dua pembagian utama media transmisi, yaitu media transmisi berkabel dan nirkabel</a:t>
            </a:r>
          </a:p>
          <a:p>
            <a:pPr marL="0" indent="0" latinLnBrk="0">
              <a:spcBef>
                <a:spcPts val="600"/>
              </a:spcBef>
              <a:buNone/>
            </a:pPr>
            <a:r>
              <a:rPr lang="id-ID" sz="2000" b="0" dirty="0"/>
              <a:t>Media </a:t>
            </a:r>
            <a:r>
              <a:rPr lang="id-ID" sz="2000" b="0" dirty="0" err="1"/>
              <a:t>guided</a:t>
            </a:r>
            <a:r>
              <a:rPr lang="id-ID" sz="2000" b="0" dirty="0"/>
              <a:t> yang artinya sinyal akan dipandu untuk mengalir sepanjang kabel transmisi</a:t>
            </a:r>
          </a:p>
          <a:p>
            <a:pPr marL="0" indent="0" latinLnBrk="0">
              <a:spcBef>
                <a:spcPts val="600"/>
              </a:spcBef>
              <a:buNone/>
            </a:pPr>
            <a:r>
              <a:rPr lang="id-ID" sz="2000" b="0" dirty="0"/>
              <a:t>Sedangkan </a:t>
            </a:r>
            <a:r>
              <a:rPr lang="id-ID" sz="2000" b="0" dirty="0" err="1"/>
              <a:t>unguided</a:t>
            </a:r>
            <a:r>
              <a:rPr lang="id-ID" sz="2000" b="0" dirty="0"/>
              <a:t> artinya sinyal transmisi akan disebar dan ditangkap oleh penerima</a:t>
            </a:r>
          </a:p>
        </p:txBody>
      </p:sp>
    </p:spTree>
    <p:extLst>
      <p:ext uri="{BB962C8B-B14F-4D97-AF65-F5344CB8AC3E}">
        <p14:creationId xmlns:p14="http://schemas.microsoft.com/office/powerpoint/2010/main" val="817649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Modulasi digital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23197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Modulasi Digital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1529255"/>
            <a:ext cx="11838055" cy="500671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Media transmisi kabel maupun </a:t>
            </a:r>
            <a:r>
              <a:rPr lang="id-ID" sz="2800" b="0" dirty="0" err="1">
                <a:solidFill>
                  <a:srgbClr val="202122"/>
                </a:solidFill>
              </a:rPr>
              <a:t>wireless</a:t>
            </a:r>
            <a:r>
              <a:rPr lang="id-ID" sz="2800" b="0" dirty="0">
                <a:solidFill>
                  <a:srgbClr val="202122"/>
                </a:solidFill>
              </a:rPr>
              <a:t> dapat membawa sinyal analog seperti voltase, intensitas cahaya, atau intensitas gelombang </a:t>
            </a:r>
            <a:r>
              <a:rPr lang="id-ID" sz="2800" b="0" dirty="0" err="1">
                <a:solidFill>
                  <a:srgbClr val="202122"/>
                </a:solidFill>
              </a:rPr>
              <a:t>elektromagentik</a:t>
            </a:r>
            <a:endParaRPr lang="id-ID" sz="28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Untuk dapat mengirimkan data digital (0, 1) kita harus memodifikasi sinyal analog untuk dapat merepresentasikan bit 0 dan 1 Proses konversi ini disebut dengan modulasi digital</a:t>
            </a:r>
          </a:p>
        </p:txBody>
      </p:sp>
    </p:spTree>
    <p:extLst>
      <p:ext uri="{BB962C8B-B14F-4D97-AF65-F5344CB8AC3E}">
        <p14:creationId xmlns:p14="http://schemas.microsoft.com/office/powerpoint/2010/main" val="48631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23197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Modulasi Digital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1261241"/>
            <a:ext cx="11838055" cy="527472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600" b="0" dirty="0">
                <a:solidFill>
                  <a:srgbClr val="202122"/>
                </a:solidFill>
              </a:rPr>
              <a:t>Skema pertama dilakukan dengan mengonversi bits menjadi sinyal yang disebut dengan </a:t>
            </a:r>
            <a:r>
              <a:rPr lang="id-ID" sz="2600" b="0" dirty="0" err="1">
                <a:solidFill>
                  <a:srgbClr val="202122"/>
                </a:solidFill>
              </a:rPr>
              <a:t>baseband</a:t>
            </a:r>
            <a:r>
              <a:rPr lang="id-ID" sz="2600" b="0" dirty="0">
                <a:solidFill>
                  <a:srgbClr val="202122"/>
                </a:solidFill>
              </a:rPr>
              <a:t> </a:t>
            </a:r>
            <a:r>
              <a:rPr lang="id-ID" sz="2600" b="0" dirty="0" err="1">
                <a:solidFill>
                  <a:srgbClr val="202122"/>
                </a:solidFill>
              </a:rPr>
              <a:t>transmission</a:t>
            </a:r>
            <a:r>
              <a:rPr lang="id-ID" sz="2600" b="0" dirty="0">
                <a:solidFill>
                  <a:srgbClr val="202122"/>
                </a:solidFill>
              </a:rPr>
              <a:t> </a:t>
            </a:r>
            <a:r>
              <a:rPr lang="id-ID" sz="2600" b="0" dirty="0" err="1">
                <a:solidFill>
                  <a:srgbClr val="202122"/>
                </a:solidFill>
              </a:rPr>
              <a:t>dimana</a:t>
            </a:r>
            <a:r>
              <a:rPr lang="id-ID" sz="2600" b="0" dirty="0">
                <a:solidFill>
                  <a:srgbClr val="202122"/>
                </a:solidFill>
              </a:rPr>
              <a:t> </a:t>
            </a:r>
            <a:r>
              <a:rPr lang="id-ID" sz="2600" b="0" dirty="0" err="1">
                <a:solidFill>
                  <a:srgbClr val="202122"/>
                </a:solidFill>
              </a:rPr>
              <a:t>dinyal</a:t>
            </a:r>
            <a:r>
              <a:rPr lang="id-ID" sz="2600" b="0" dirty="0">
                <a:solidFill>
                  <a:srgbClr val="202122"/>
                </a:solidFill>
              </a:rPr>
              <a:t> memiliki nilai 0 sampai dengan nilai maksimum yang dapat dibawa oleh media transmisi, hal ini umumnya digunakan untuk media transmisi kabel</a:t>
            </a:r>
          </a:p>
          <a:p>
            <a:pPr marL="404813" indent="-404813" latinLnBrk="0"/>
            <a:r>
              <a:rPr lang="id-ID" sz="2600" b="0" dirty="0">
                <a:solidFill>
                  <a:srgbClr val="202122"/>
                </a:solidFill>
              </a:rPr>
              <a:t>Skema kedua disebut </a:t>
            </a:r>
            <a:r>
              <a:rPr lang="id-ID" sz="2600" b="0" dirty="0" err="1">
                <a:solidFill>
                  <a:srgbClr val="202122"/>
                </a:solidFill>
              </a:rPr>
              <a:t>passband</a:t>
            </a:r>
            <a:r>
              <a:rPr lang="id-ID" sz="2600" b="0" dirty="0">
                <a:solidFill>
                  <a:srgbClr val="202122"/>
                </a:solidFill>
              </a:rPr>
              <a:t> </a:t>
            </a:r>
            <a:r>
              <a:rPr lang="id-ID" sz="2600" b="0" dirty="0" err="1">
                <a:solidFill>
                  <a:srgbClr val="202122"/>
                </a:solidFill>
              </a:rPr>
              <a:t>transmission</a:t>
            </a:r>
            <a:r>
              <a:rPr lang="id-ID" sz="2600" b="0" dirty="0">
                <a:solidFill>
                  <a:srgbClr val="202122"/>
                </a:solidFill>
              </a:rPr>
              <a:t> </a:t>
            </a:r>
            <a:r>
              <a:rPr lang="id-ID" sz="2600" b="0" dirty="0" err="1">
                <a:solidFill>
                  <a:srgbClr val="202122"/>
                </a:solidFill>
              </a:rPr>
              <a:t>dimana</a:t>
            </a:r>
            <a:r>
              <a:rPr lang="id-ID" sz="2600" b="0" dirty="0">
                <a:solidFill>
                  <a:srgbClr val="202122"/>
                </a:solidFill>
              </a:rPr>
              <a:t> sinyal membawa beberapa gelombang frekuensi dalam sinyal pembawa (</a:t>
            </a:r>
            <a:r>
              <a:rPr lang="id-ID" sz="2600" b="0" dirty="0" err="1">
                <a:solidFill>
                  <a:srgbClr val="202122"/>
                </a:solidFill>
              </a:rPr>
              <a:t>Carrier</a:t>
            </a:r>
            <a:r>
              <a:rPr lang="id-ID" sz="2600" b="0" dirty="0">
                <a:solidFill>
                  <a:srgbClr val="202122"/>
                </a:solidFill>
              </a:rPr>
              <a:t> </a:t>
            </a:r>
            <a:r>
              <a:rPr lang="id-ID" sz="2600" b="0" dirty="0" err="1">
                <a:solidFill>
                  <a:srgbClr val="202122"/>
                </a:solidFill>
              </a:rPr>
              <a:t>Signal</a:t>
            </a:r>
            <a:r>
              <a:rPr lang="id-ID" sz="2600" b="0" dirty="0">
                <a:solidFill>
                  <a:srgbClr val="202122"/>
                </a:solidFill>
              </a:rPr>
              <a:t>) yang tidak dimulai dengan angka 0, pada </a:t>
            </a:r>
            <a:br>
              <a:rPr lang="id-ID" sz="2600" b="0" dirty="0">
                <a:solidFill>
                  <a:srgbClr val="202122"/>
                </a:solidFill>
              </a:rPr>
            </a:br>
            <a:r>
              <a:rPr lang="id-ID" sz="2600" b="0" dirty="0">
                <a:solidFill>
                  <a:srgbClr val="202122"/>
                </a:solidFill>
              </a:rPr>
              <a:t>umumnya digunakan pada sistem komunikasi </a:t>
            </a:r>
            <a:br>
              <a:rPr lang="id-ID" sz="2600" b="0" dirty="0">
                <a:solidFill>
                  <a:srgbClr val="202122"/>
                </a:solidFill>
              </a:rPr>
            </a:br>
            <a:r>
              <a:rPr lang="id-ID" sz="2600" b="0" dirty="0" err="1">
                <a:solidFill>
                  <a:srgbClr val="202122"/>
                </a:solidFill>
              </a:rPr>
              <a:t>wireless</a:t>
            </a:r>
            <a:r>
              <a:rPr lang="id-ID" sz="2600" b="0" dirty="0">
                <a:solidFill>
                  <a:srgbClr val="202122"/>
                </a:solidFill>
              </a:rPr>
              <a:t> </a:t>
            </a:r>
            <a:r>
              <a:rPr lang="id-ID" sz="2600" b="0" dirty="0" err="1">
                <a:solidFill>
                  <a:srgbClr val="202122"/>
                </a:solidFill>
              </a:rPr>
              <a:t>dimana</a:t>
            </a:r>
            <a:r>
              <a:rPr lang="id-ID" sz="2600" b="0" dirty="0">
                <a:solidFill>
                  <a:srgbClr val="202122"/>
                </a:solidFill>
              </a:rPr>
              <a:t> frekuensi sinyal yang dibawa </a:t>
            </a:r>
            <a:br>
              <a:rPr lang="id-ID" sz="2600" b="0" dirty="0">
                <a:solidFill>
                  <a:srgbClr val="202122"/>
                </a:solidFill>
              </a:rPr>
            </a:br>
            <a:r>
              <a:rPr lang="id-ID" sz="2600" b="0" dirty="0">
                <a:solidFill>
                  <a:srgbClr val="202122"/>
                </a:solidFill>
              </a:rPr>
              <a:t>mesti berada pada </a:t>
            </a:r>
            <a:r>
              <a:rPr lang="id-ID" sz="2600" b="0" dirty="0" err="1">
                <a:solidFill>
                  <a:srgbClr val="202122"/>
                </a:solidFill>
              </a:rPr>
              <a:t>range</a:t>
            </a:r>
            <a:r>
              <a:rPr lang="id-ID" sz="2600" b="0" dirty="0">
                <a:solidFill>
                  <a:srgbClr val="202122"/>
                </a:solidFill>
              </a:rPr>
              <a:t> frekuensi tertentu</a:t>
            </a:r>
          </a:p>
        </p:txBody>
      </p:sp>
    </p:spTree>
    <p:extLst>
      <p:ext uri="{BB962C8B-B14F-4D97-AF65-F5344CB8AC3E}">
        <p14:creationId xmlns:p14="http://schemas.microsoft.com/office/powerpoint/2010/main" val="479240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23197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Modulasi Digital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1261241"/>
            <a:ext cx="11838055" cy="527472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Setiap </a:t>
            </a:r>
            <a:r>
              <a:rPr lang="id-ID" sz="2800" b="0" dirty="0" err="1">
                <a:solidFill>
                  <a:srgbClr val="202122"/>
                </a:solidFill>
              </a:rPr>
              <a:t>channels</a:t>
            </a:r>
            <a:r>
              <a:rPr lang="id-ID" sz="2800" b="0" dirty="0">
                <a:solidFill>
                  <a:srgbClr val="202122"/>
                </a:solidFill>
              </a:rPr>
              <a:t> (Kanal) transmisi yang digunakan juga pada umumnya tidak hanya membawa sebuah sinyal informasi, tapi dapat membawa beberapa sinyal informasi yang berbeda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Penggunaan kanal yang sama untuk dapat membawa beberapa sinyal informasi yang berbeda disebut dengan </a:t>
            </a:r>
            <a:r>
              <a:rPr lang="id-ID" sz="2800" b="0" dirty="0" err="1">
                <a:solidFill>
                  <a:srgbClr val="202122"/>
                </a:solidFill>
              </a:rPr>
              <a:t>multiplexing</a:t>
            </a:r>
            <a:endParaRPr lang="id-ID" sz="28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</a:rPr>
              <a:t>Dimana</a:t>
            </a:r>
            <a:r>
              <a:rPr lang="id-ID" sz="2800" b="0" dirty="0">
                <a:solidFill>
                  <a:srgbClr val="202122"/>
                </a:solidFill>
              </a:rPr>
              <a:t> terdapat beberapa metode yang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digunakan dalam </a:t>
            </a:r>
            <a:r>
              <a:rPr lang="id-ID" sz="2800" b="0" dirty="0" err="1">
                <a:solidFill>
                  <a:srgbClr val="202122"/>
                </a:solidFill>
              </a:rPr>
              <a:t>multiplexing</a:t>
            </a:r>
            <a:r>
              <a:rPr lang="id-ID" sz="2800" b="0" dirty="0">
                <a:solidFill>
                  <a:srgbClr val="202122"/>
                </a:solidFill>
              </a:rPr>
              <a:t> seperti </a:t>
            </a:r>
            <a:r>
              <a:rPr lang="id-ID" sz="2800" b="0" dirty="0" err="1">
                <a:solidFill>
                  <a:srgbClr val="202122"/>
                </a:solidFill>
              </a:rPr>
              <a:t>time</a:t>
            </a:r>
            <a:r>
              <a:rPr lang="id-ID" sz="2800" b="0" dirty="0">
                <a:solidFill>
                  <a:srgbClr val="202122"/>
                </a:solidFill>
              </a:rPr>
              <a:t>,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 err="1">
                <a:solidFill>
                  <a:srgbClr val="202122"/>
                </a:solidFill>
              </a:rPr>
              <a:t>frequency</a:t>
            </a:r>
            <a:r>
              <a:rPr lang="id-ID" sz="2800" b="0" dirty="0">
                <a:solidFill>
                  <a:srgbClr val="202122"/>
                </a:solidFill>
              </a:rPr>
              <a:t>, dan </a:t>
            </a:r>
            <a:r>
              <a:rPr lang="id-ID" sz="2800" b="0" dirty="0" err="1">
                <a:solidFill>
                  <a:srgbClr val="202122"/>
                </a:solidFill>
              </a:rPr>
              <a:t>code</a:t>
            </a:r>
            <a:r>
              <a:rPr lang="id-ID" sz="2800" b="0" dirty="0">
                <a:solidFill>
                  <a:srgbClr val="202122"/>
                </a:solidFill>
              </a:rPr>
              <a:t> </a:t>
            </a:r>
            <a:r>
              <a:rPr lang="id-ID" sz="2800" b="0" dirty="0" err="1">
                <a:solidFill>
                  <a:srgbClr val="202122"/>
                </a:solidFill>
              </a:rPr>
              <a:t>division</a:t>
            </a:r>
            <a:r>
              <a:rPr lang="id-ID" sz="2800" b="0" dirty="0">
                <a:solidFill>
                  <a:srgbClr val="202122"/>
                </a:solidFill>
              </a:rPr>
              <a:t> </a:t>
            </a:r>
            <a:r>
              <a:rPr lang="id-ID" sz="2800" b="0" dirty="0" err="1">
                <a:solidFill>
                  <a:srgbClr val="202122"/>
                </a:solidFill>
              </a:rPr>
              <a:t>multiplexing</a:t>
            </a:r>
            <a:endParaRPr lang="id-ID" sz="2800" b="0" dirty="0">
              <a:solidFill>
                <a:srgbClr val="20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070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5203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Baseband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1261241"/>
            <a:ext cx="11838055" cy="527472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Bentuk langsung digital </a:t>
            </a:r>
            <a:r>
              <a:rPr lang="id-ID" sz="2400" b="0" dirty="0" err="1">
                <a:solidFill>
                  <a:srgbClr val="202122"/>
                </a:solidFill>
              </a:rPr>
              <a:t>modulation</a:t>
            </a:r>
            <a:r>
              <a:rPr lang="id-ID" sz="2400" b="0" dirty="0">
                <a:solidFill>
                  <a:srgbClr val="202122"/>
                </a:solidFill>
              </a:rPr>
              <a:t> adalah menggunakan nilai voltase positif sebagai bit 1 dan negatif sebagai bit 0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Dalam kabel fiber adanya cahaya merepresentasikan bit 1 dan tidak adanya cahaya merepresentasikan bit 0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Skema ini disebut degan Non </a:t>
            </a:r>
            <a:r>
              <a:rPr lang="id-ID" sz="2400" b="0" dirty="0" err="1">
                <a:solidFill>
                  <a:srgbClr val="202122"/>
                </a:solidFill>
              </a:rPr>
              <a:t>Return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to</a:t>
            </a:r>
            <a:r>
              <a:rPr lang="id-ID" sz="2400" b="0" dirty="0">
                <a:solidFill>
                  <a:srgbClr val="202122"/>
                </a:solidFill>
              </a:rPr>
              <a:t> Zero (NRZ)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Skema yang lebih kompleks digunakan untuk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mengonversi sinyal menjadi bit untuk memenuhi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kebutuhan teknis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Skema tersebut dinamakan </a:t>
            </a:r>
            <a:r>
              <a:rPr lang="id-ID" sz="2400" b="0" dirty="0" err="1">
                <a:solidFill>
                  <a:srgbClr val="202122"/>
                </a:solidFill>
              </a:rPr>
              <a:t>line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codes</a:t>
            </a:r>
            <a:r>
              <a:rPr lang="id-ID" sz="2400" b="0" dirty="0">
                <a:solidFill>
                  <a:srgbClr val="202122"/>
                </a:solidFill>
              </a:rPr>
              <a:t> yang dapat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digunakan untuk membantu efisiensi </a:t>
            </a:r>
            <a:r>
              <a:rPr lang="id-ID" sz="2400" b="0" dirty="0" err="1">
                <a:solidFill>
                  <a:srgbClr val="202122"/>
                </a:solidFill>
              </a:rPr>
              <a:t>bandwidth</a:t>
            </a:r>
            <a:r>
              <a:rPr lang="id-ID" sz="2400" b="0" dirty="0">
                <a:solidFill>
                  <a:srgbClr val="202122"/>
                </a:solidFill>
              </a:rPr>
              <a:t>,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 err="1">
                <a:solidFill>
                  <a:srgbClr val="202122"/>
                </a:solidFill>
              </a:rPr>
              <a:t>recovery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clock</a:t>
            </a:r>
            <a:r>
              <a:rPr lang="id-ID" sz="2400" b="0" dirty="0">
                <a:solidFill>
                  <a:srgbClr val="202122"/>
                </a:solidFill>
              </a:rPr>
              <a:t>, dan </a:t>
            </a:r>
            <a:r>
              <a:rPr lang="id-ID" sz="2400" b="0" dirty="0" err="1">
                <a:solidFill>
                  <a:srgbClr val="202122"/>
                </a:solidFill>
              </a:rPr>
              <a:t>balanced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signal</a:t>
            </a:r>
            <a:endParaRPr lang="id-ID" sz="2400" b="0" dirty="0">
              <a:solidFill>
                <a:srgbClr val="20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062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5203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Baseband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1261241"/>
            <a:ext cx="11838055" cy="527472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Pada saat dikirim sinyal NRZ mengalir sepanjang kabel.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Pada bagian akhir, penerima mengonversi sinyal menjadi bit dengan melakukan sampling sesuai dengan interval waktu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Untuk </a:t>
            </a:r>
            <a:r>
              <a:rPr lang="id-ID" sz="2400" b="0" dirty="0" err="1">
                <a:solidFill>
                  <a:srgbClr val="202122"/>
                </a:solidFill>
              </a:rPr>
              <a:t>men</a:t>
            </a:r>
            <a:r>
              <a:rPr lang="id-ID" sz="2400" b="0" dirty="0">
                <a:solidFill>
                  <a:srgbClr val="202122"/>
                </a:solidFill>
              </a:rPr>
              <a:t>-dekode / menerjemahkan sinyal, NRZ mengambil nilai positif voltase sebagai nilai 1 dan nilai negatif voltase menjadi bit 0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A76E71-844C-7CFF-BD05-8639C9DFCB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3898604"/>
            <a:ext cx="8113425" cy="16118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174FBE1-D919-9720-19D3-9B03854A0403}"/>
              </a:ext>
            </a:extLst>
          </p:cNvPr>
          <p:cNvSpPr txBox="1"/>
          <p:nvPr/>
        </p:nvSpPr>
        <p:spPr>
          <a:xfrm>
            <a:off x="382313" y="5700029"/>
            <a:ext cx="79719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0"/>
            <a:r>
              <a:rPr lang="id-ID" sz="1800" b="0" i="0" dirty="0" err="1">
                <a:solidFill>
                  <a:srgbClr val="1F1F1F"/>
                </a:solidFill>
                <a:effectLst/>
                <a:latin typeface="ElsevierGulliver"/>
              </a:rPr>
              <a:t>Source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Gulliver"/>
              </a:rPr>
              <a:t> :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Computer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Networks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A System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Approach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Larry L.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Petterson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Morgan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Kaufmann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Elsevier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202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1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page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77</a:t>
            </a:r>
            <a:endParaRPr lang="en-US" sz="1800" b="0" i="0" dirty="0">
              <a:solidFill>
                <a:srgbClr val="1F1F1F"/>
              </a:solidFill>
              <a:effectLst/>
              <a:latin typeface="ElsevierSans"/>
            </a:endParaRPr>
          </a:p>
        </p:txBody>
      </p:sp>
    </p:spTree>
    <p:extLst>
      <p:ext uri="{BB962C8B-B14F-4D97-AF65-F5344CB8AC3E}">
        <p14:creationId xmlns:p14="http://schemas.microsoft.com/office/powerpoint/2010/main" val="3337541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5203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Baseband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1261241"/>
            <a:ext cx="11838055" cy="527472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Menggunakan NRZ sinyal dapat memiliki siklus antara voltase negatif dan positif sampai lebih dari 2 bit.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Hal ini artinya kita memerlukan lebar </a:t>
            </a:r>
            <a:r>
              <a:rPr lang="id-ID" sz="2800" b="0" dirty="0" err="1">
                <a:solidFill>
                  <a:srgbClr val="202122"/>
                </a:solidFill>
              </a:rPr>
              <a:t>bandwidth</a:t>
            </a:r>
            <a:r>
              <a:rPr lang="id-ID" sz="2800" b="0" dirty="0">
                <a:solidFill>
                  <a:srgbClr val="202122"/>
                </a:solidFill>
              </a:rPr>
              <a:t> minimal B/2 </a:t>
            </a:r>
            <a:r>
              <a:rPr lang="id-ID" sz="2800" b="0" dirty="0" err="1">
                <a:solidFill>
                  <a:srgbClr val="202122"/>
                </a:solidFill>
              </a:rPr>
              <a:t>Hz</a:t>
            </a:r>
            <a:r>
              <a:rPr lang="id-ID" sz="2800" b="0" dirty="0">
                <a:solidFill>
                  <a:srgbClr val="202122"/>
                </a:solidFill>
              </a:rPr>
              <a:t> ketika mentransfer data B bits/</a:t>
            </a:r>
            <a:r>
              <a:rPr lang="id-ID" sz="2800" b="0" dirty="0" err="1">
                <a:solidFill>
                  <a:srgbClr val="202122"/>
                </a:solidFill>
              </a:rPr>
              <a:t>second</a:t>
            </a:r>
            <a:endParaRPr lang="id-ID" sz="28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Ini menjadi batasan </a:t>
            </a:r>
            <a:r>
              <a:rPr lang="id-ID" sz="2800" b="0" dirty="0" err="1">
                <a:solidFill>
                  <a:srgbClr val="202122"/>
                </a:solidFill>
              </a:rPr>
              <a:t>dimana</a:t>
            </a:r>
            <a:r>
              <a:rPr lang="id-ID" sz="2800" b="0" dirty="0">
                <a:solidFill>
                  <a:srgbClr val="202122"/>
                </a:solidFill>
              </a:rPr>
              <a:t> kita tidak dapat mentransfer NRZ lebih cepat tanpa adanya penambahan </a:t>
            </a:r>
            <a:r>
              <a:rPr lang="id-ID" sz="2800" b="0" dirty="0" err="1">
                <a:solidFill>
                  <a:srgbClr val="202122"/>
                </a:solidFill>
              </a:rPr>
              <a:t>bandwidth</a:t>
            </a:r>
            <a:endParaRPr lang="id-ID" sz="28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Salah satu strategi yang digunakan untuk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memaksimalkan </a:t>
            </a:r>
            <a:r>
              <a:rPr lang="id-ID" sz="2800" b="0" dirty="0" err="1">
                <a:solidFill>
                  <a:srgbClr val="202122"/>
                </a:solidFill>
              </a:rPr>
              <a:t>bandwidth</a:t>
            </a:r>
            <a:r>
              <a:rPr lang="id-ID" sz="2800" b="0" dirty="0">
                <a:solidFill>
                  <a:srgbClr val="202122"/>
                </a:solidFill>
              </a:rPr>
              <a:t> yang terbatas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adalah menggunakan lebih dari 2 level sinyal</a:t>
            </a:r>
          </a:p>
        </p:txBody>
      </p:sp>
    </p:spTree>
    <p:extLst>
      <p:ext uri="{BB962C8B-B14F-4D97-AF65-F5344CB8AC3E}">
        <p14:creationId xmlns:p14="http://schemas.microsoft.com/office/powerpoint/2010/main" val="2466136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5203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Baseband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7157545" y="1261241"/>
            <a:ext cx="4921299" cy="346554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</a:rPr>
              <a:t>Dengan menggunakan 4 level sinyal kita dapat mengirimkan 2 bit dalam satu waktu. Hal ini memungkinkan jika sinyal pada bagian penerima cukup kuat dalam membedakan 4 level</a:t>
            </a:r>
          </a:p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</a:rPr>
              <a:t>Dengan adanya hal ini </a:t>
            </a:r>
            <a:r>
              <a:rPr lang="id-ID" sz="2000" b="0" dirty="0" err="1">
                <a:solidFill>
                  <a:srgbClr val="202122"/>
                </a:solidFill>
              </a:rPr>
              <a:t>bandwidth</a:t>
            </a:r>
            <a:r>
              <a:rPr lang="id-ID" sz="2000" b="0" dirty="0">
                <a:solidFill>
                  <a:srgbClr val="202122"/>
                </a:solidFill>
              </a:rPr>
              <a:t> tidak perlu ditingkatkan untuk dapat </a:t>
            </a:r>
            <a:r>
              <a:rPr lang="id-ID" sz="2000" b="0" dirty="0" err="1">
                <a:solidFill>
                  <a:srgbClr val="202122"/>
                </a:solidFill>
              </a:rPr>
              <a:t>menstransfer</a:t>
            </a:r>
            <a:r>
              <a:rPr lang="id-ID" sz="2000" b="0" dirty="0">
                <a:solidFill>
                  <a:srgbClr val="202122"/>
                </a:solidFill>
              </a:rPr>
              <a:t> bit yang lebih banyak</a:t>
            </a:r>
          </a:p>
          <a:p>
            <a:pPr marL="0" indent="0" latinLnBrk="0">
              <a:buNone/>
            </a:pPr>
            <a:endParaRPr lang="id-ID" sz="2000" b="0" dirty="0">
              <a:solidFill>
                <a:srgbClr val="202122"/>
              </a:solidFill>
            </a:endParaRPr>
          </a:p>
        </p:txBody>
      </p:sp>
      <p:pic>
        <p:nvPicPr>
          <p:cNvPr id="4" name="Picture 2" descr="NRZ vs. PAM4">
            <a:extLst>
              <a:ext uri="{FF2B5EF4-FFF2-40B4-BE49-F238E27FC236}">
                <a16:creationId xmlns:a16="http://schemas.microsoft.com/office/drawing/2014/main" id="{3F898780-5B7B-579A-A753-1EA378B27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90" y="1261241"/>
            <a:ext cx="6664508" cy="3465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91F6DC7-37DE-29C4-E2A6-BED4367357DB}"/>
              </a:ext>
            </a:extLst>
          </p:cNvPr>
          <p:cNvSpPr txBox="1"/>
          <p:nvPr/>
        </p:nvSpPr>
        <p:spPr>
          <a:xfrm>
            <a:off x="272320" y="5142202"/>
            <a:ext cx="66329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Sourece</a:t>
            </a:r>
            <a:r>
              <a:rPr lang="id-ID" dirty="0"/>
              <a:t>: https://blog.samtec.com/post/why-did-pcie-6-0-adopt-pam4-there-are-many-reasons/</a:t>
            </a:r>
          </a:p>
        </p:txBody>
      </p:sp>
    </p:spTree>
    <p:extLst>
      <p:ext uri="{BB962C8B-B14F-4D97-AF65-F5344CB8AC3E}">
        <p14:creationId xmlns:p14="http://schemas.microsoft.com/office/powerpoint/2010/main" val="980147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3538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Clock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Recovery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1261241"/>
            <a:ext cx="11838055" cy="527472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Untuk seluruh skema konversi (</a:t>
            </a:r>
            <a:r>
              <a:rPr lang="id-ID" sz="2400" b="0" dirty="0" err="1">
                <a:solidFill>
                  <a:srgbClr val="202122"/>
                </a:solidFill>
              </a:rPr>
              <a:t>encode</a:t>
            </a:r>
            <a:r>
              <a:rPr lang="id-ID" sz="2400" b="0" dirty="0">
                <a:solidFill>
                  <a:srgbClr val="202122"/>
                </a:solidFill>
              </a:rPr>
              <a:t>) bit menjadi </a:t>
            </a:r>
            <a:r>
              <a:rPr lang="id-ID" sz="2400" b="0" dirty="0" err="1">
                <a:solidFill>
                  <a:srgbClr val="202122"/>
                </a:solidFill>
              </a:rPr>
              <a:t>frame</a:t>
            </a:r>
            <a:r>
              <a:rPr lang="id-ID" sz="2400" b="0" dirty="0">
                <a:solidFill>
                  <a:srgbClr val="202122"/>
                </a:solidFill>
              </a:rPr>
              <a:t>, penerima harus mengetahui kapan sebuah </a:t>
            </a:r>
            <a:r>
              <a:rPr lang="id-ID" sz="2400" b="0" dirty="0" err="1">
                <a:solidFill>
                  <a:srgbClr val="202122"/>
                </a:solidFill>
              </a:rPr>
              <a:t>frame</a:t>
            </a:r>
            <a:r>
              <a:rPr lang="id-ID" sz="2400" b="0" dirty="0">
                <a:solidFill>
                  <a:srgbClr val="202122"/>
                </a:solidFill>
              </a:rPr>
              <a:t> dimulai dan diakhiri untuk dapat dengan tepat mengonversi bit menjadi </a:t>
            </a:r>
            <a:r>
              <a:rPr lang="id-ID" sz="2400" b="0" dirty="0" err="1">
                <a:solidFill>
                  <a:srgbClr val="202122"/>
                </a:solidFill>
              </a:rPr>
              <a:t>frame</a:t>
            </a:r>
            <a:endParaRPr lang="id-ID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Dengan NRZ </a:t>
            </a:r>
            <a:r>
              <a:rPr lang="id-ID" sz="2400" b="0" dirty="0" err="1">
                <a:solidFill>
                  <a:srgbClr val="202122"/>
                </a:solidFill>
              </a:rPr>
              <a:t>dimana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frame</a:t>
            </a:r>
            <a:r>
              <a:rPr lang="id-ID" sz="2400" b="0" dirty="0">
                <a:solidFill>
                  <a:srgbClr val="202122"/>
                </a:solidFill>
              </a:rPr>
              <a:t> merupakan level tegangan, aliran listrik yang dekat dan jauh memiliki waktu sampai yang berbeda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Dalam rentang waktu cukup lama sulit untuk membedakan </a:t>
            </a:r>
            <a:r>
              <a:rPr lang="id-ID" sz="2400" b="0" dirty="0" err="1">
                <a:solidFill>
                  <a:srgbClr val="202122"/>
                </a:solidFill>
              </a:rPr>
              <a:t>frame</a:t>
            </a:r>
            <a:r>
              <a:rPr lang="id-ID" sz="2400" b="0" dirty="0">
                <a:solidFill>
                  <a:srgbClr val="202122"/>
                </a:solidFill>
              </a:rPr>
              <a:t> yang memiliki 15 angka 0 dengan yang memiliki 16 angka 0,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kecuali </a:t>
            </a:r>
            <a:r>
              <a:rPr lang="id-ID" sz="2400" b="0" dirty="0" err="1">
                <a:solidFill>
                  <a:srgbClr val="202122"/>
                </a:solidFill>
              </a:rPr>
              <a:t>timing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clock</a:t>
            </a:r>
            <a:r>
              <a:rPr lang="id-ID" sz="2400" b="0" dirty="0">
                <a:solidFill>
                  <a:srgbClr val="202122"/>
                </a:solidFill>
              </a:rPr>
              <a:t>) antara pengirim dan penerima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betul-betul akurat </a:t>
            </a:r>
          </a:p>
        </p:txBody>
      </p:sp>
    </p:spTree>
    <p:extLst>
      <p:ext uri="{BB962C8B-B14F-4D97-AF65-F5344CB8AC3E}">
        <p14:creationId xmlns:p14="http://schemas.microsoft.com/office/powerpoint/2010/main" val="3318652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3538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Clock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Recovery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1261241"/>
            <a:ext cx="11838055" cy="527472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Accurate Clock (</a:t>
            </a:r>
            <a:r>
              <a:rPr lang="id-ID" sz="2400" b="0" dirty="0" err="1">
                <a:solidFill>
                  <a:srgbClr val="202122"/>
                </a:solidFill>
              </a:rPr>
              <a:t>timing</a:t>
            </a:r>
            <a:r>
              <a:rPr lang="id-ID" sz="2400" b="0" dirty="0">
                <a:solidFill>
                  <a:srgbClr val="202122"/>
                </a:solidFill>
              </a:rPr>
              <a:t> yang akurat) akan sangat membantu dalam mengatasi permasalahan ini, masalahnya adalah menyediakan peralatan yang dapat </a:t>
            </a:r>
            <a:r>
              <a:rPr lang="id-ID" sz="2400" b="0" dirty="0" err="1">
                <a:solidFill>
                  <a:srgbClr val="202122"/>
                </a:solidFill>
              </a:rPr>
              <a:t>timing</a:t>
            </a:r>
            <a:r>
              <a:rPr lang="id-ID" sz="2400" b="0" dirty="0">
                <a:solidFill>
                  <a:srgbClr val="202122"/>
                </a:solidFill>
              </a:rPr>
              <a:t> yang akurat merupakan hal yang sulit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Hal ini dikarenakan kecepatan transfer datanya yang mana dapat mencapai </a:t>
            </a:r>
            <a:r>
              <a:rPr lang="id-ID" sz="2400" b="0" dirty="0" err="1">
                <a:solidFill>
                  <a:srgbClr val="202122"/>
                </a:solidFill>
              </a:rPr>
              <a:t>megabits</a:t>
            </a:r>
            <a:r>
              <a:rPr lang="id-ID" sz="2400" b="0" dirty="0">
                <a:solidFill>
                  <a:srgbClr val="202122"/>
                </a:solidFill>
              </a:rPr>
              <a:t>/</a:t>
            </a:r>
            <a:r>
              <a:rPr lang="id-ID" sz="2400" b="0" dirty="0" err="1">
                <a:solidFill>
                  <a:srgbClr val="202122"/>
                </a:solidFill>
              </a:rPr>
              <a:t>sec</a:t>
            </a:r>
            <a:r>
              <a:rPr lang="id-ID" sz="2400" b="0" dirty="0">
                <a:solidFill>
                  <a:srgbClr val="202122"/>
                </a:solidFill>
              </a:rPr>
              <a:t> jadi </a:t>
            </a:r>
            <a:r>
              <a:rPr lang="id-ID" sz="2400" b="0" dirty="0" err="1">
                <a:solidFill>
                  <a:srgbClr val="202122"/>
                </a:solidFill>
              </a:rPr>
              <a:t>timing</a:t>
            </a:r>
            <a:r>
              <a:rPr lang="id-ID" sz="2400" b="0" dirty="0">
                <a:solidFill>
                  <a:srgbClr val="202122"/>
                </a:solidFill>
              </a:rPr>
              <a:t> yang dibutuhkan antara kedua sisi harus tepat dalam satuan </a:t>
            </a:r>
            <a:r>
              <a:rPr lang="id-ID" sz="2400" b="0" dirty="0" err="1">
                <a:solidFill>
                  <a:srgbClr val="202122"/>
                </a:solidFill>
              </a:rPr>
              <a:t>microsecond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mikrodetik</a:t>
            </a:r>
            <a:r>
              <a:rPr lang="id-ID" sz="2400" b="0" dirty="0">
                <a:solidFill>
                  <a:srgbClr val="202122"/>
                </a:solidFill>
              </a:rPr>
              <a:t>) dalam jangka waktu yang panjang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Salah satu solusi adalah membedakan antara sinyal </a:t>
            </a:r>
            <a:r>
              <a:rPr lang="id-ID" sz="2400" b="0" dirty="0" err="1">
                <a:solidFill>
                  <a:srgbClr val="202122"/>
                </a:solidFill>
              </a:rPr>
              <a:t>clock</a:t>
            </a:r>
            <a:r>
              <a:rPr lang="id-ID" sz="2400" b="0" dirty="0">
                <a:solidFill>
                  <a:srgbClr val="202122"/>
                </a:solidFill>
              </a:rPr>
              <a:t> dengan sinyal data yang dikirim melalui 2 jalur paralel</a:t>
            </a:r>
          </a:p>
        </p:txBody>
      </p:sp>
    </p:spTree>
    <p:extLst>
      <p:ext uri="{BB962C8B-B14F-4D97-AF65-F5344CB8AC3E}">
        <p14:creationId xmlns:p14="http://schemas.microsoft.com/office/powerpoint/2010/main" val="1024038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3538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Clock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Recovery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176972" y="1261241"/>
            <a:ext cx="11838055" cy="527472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</a:rPr>
              <a:t>Jalur </a:t>
            </a:r>
            <a:r>
              <a:rPr lang="id-ID" sz="2200" b="0" dirty="0" err="1">
                <a:solidFill>
                  <a:srgbClr val="202122"/>
                </a:solidFill>
              </a:rPr>
              <a:t>clock</a:t>
            </a:r>
            <a:r>
              <a:rPr lang="id-ID" sz="2200" b="0" dirty="0">
                <a:solidFill>
                  <a:srgbClr val="202122"/>
                </a:solidFill>
              </a:rPr>
              <a:t> khusus dapat dibuat untuk jarak yang pendek, namun kurang efektif untuk jarak jauh karena kita dapat menggunakan jalur </a:t>
            </a:r>
            <a:r>
              <a:rPr lang="id-ID" sz="2200" b="0" dirty="0" err="1">
                <a:solidFill>
                  <a:srgbClr val="202122"/>
                </a:solidFill>
              </a:rPr>
              <a:t>clock</a:t>
            </a:r>
            <a:r>
              <a:rPr lang="id-ID" sz="2200" b="0" dirty="0">
                <a:solidFill>
                  <a:srgbClr val="202122"/>
                </a:solidFill>
              </a:rPr>
              <a:t> tersebut untuk mengirimkan data lebih banyak dalam waktu yang sama</a:t>
            </a:r>
          </a:p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</a:rPr>
              <a:t>Salah satu solusi yang cukup efektif adalah menggabungkan antara sinyal </a:t>
            </a:r>
            <a:r>
              <a:rPr lang="id-ID" sz="2200" b="0" dirty="0" err="1">
                <a:solidFill>
                  <a:srgbClr val="202122"/>
                </a:solidFill>
              </a:rPr>
              <a:t>clock</a:t>
            </a:r>
            <a:r>
              <a:rPr lang="id-ID" sz="2200" b="0" dirty="0">
                <a:solidFill>
                  <a:srgbClr val="202122"/>
                </a:solidFill>
              </a:rPr>
              <a:t> dengan sinyal data dengan metode XOR, sehingga tidak perlu adanya </a:t>
            </a:r>
            <a:r>
              <a:rPr lang="id-ID" sz="2200" b="0" dirty="0" err="1">
                <a:solidFill>
                  <a:srgbClr val="202122"/>
                </a:solidFill>
              </a:rPr>
              <a:t>line</a:t>
            </a:r>
            <a:r>
              <a:rPr lang="id-ID" sz="2200" b="0" dirty="0">
                <a:solidFill>
                  <a:srgbClr val="202122"/>
                </a:solidFill>
              </a:rPr>
              <a:t> tambahan untuk mengirimkan sinyal </a:t>
            </a:r>
            <a:r>
              <a:rPr lang="id-ID" sz="2200" b="0" dirty="0" err="1">
                <a:solidFill>
                  <a:srgbClr val="202122"/>
                </a:solidFill>
              </a:rPr>
              <a:t>clock</a:t>
            </a:r>
            <a:endParaRPr lang="id-ID" sz="22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</a:rPr>
              <a:t>Clock membuat transisi bit setiap waktu sehingga berjalan 2 kali dari bit </a:t>
            </a:r>
            <a:r>
              <a:rPr lang="id-ID" sz="2200" b="0" dirty="0" err="1">
                <a:solidFill>
                  <a:srgbClr val="202122"/>
                </a:solidFill>
              </a:rPr>
              <a:t>rate</a:t>
            </a:r>
            <a:endParaRPr lang="id-ID" sz="22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</a:rPr>
              <a:t>Ketika di XOR dengan bit 0 akan menghasilkan </a:t>
            </a:r>
            <a:br>
              <a:rPr lang="id-ID" sz="2200" b="0" dirty="0">
                <a:solidFill>
                  <a:srgbClr val="202122"/>
                </a:solidFill>
              </a:rPr>
            </a:br>
            <a:r>
              <a:rPr lang="id-ID" sz="2200" b="0" dirty="0" err="1">
                <a:solidFill>
                  <a:srgbClr val="202122"/>
                </a:solidFill>
              </a:rPr>
              <a:t>low</a:t>
            </a:r>
            <a:r>
              <a:rPr lang="id-ID" sz="2200" b="0" dirty="0">
                <a:solidFill>
                  <a:srgbClr val="202122"/>
                </a:solidFill>
              </a:rPr>
              <a:t> </a:t>
            </a:r>
            <a:r>
              <a:rPr lang="id-ID" sz="2200" b="0" dirty="0" err="1">
                <a:solidFill>
                  <a:srgbClr val="202122"/>
                </a:solidFill>
              </a:rPr>
              <a:t>to</a:t>
            </a:r>
            <a:r>
              <a:rPr lang="id-ID" sz="2200" b="0" dirty="0">
                <a:solidFill>
                  <a:srgbClr val="202122"/>
                </a:solidFill>
              </a:rPr>
              <a:t> </a:t>
            </a:r>
            <a:r>
              <a:rPr lang="id-ID" sz="2200" b="0" dirty="0" err="1">
                <a:solidFill>
                  <a:srgbClr val="202122"/>
                </a:solidFill>
              </a:rPr>
              <a:t>high</a:t>
            </a:r>
            <a:r>
              <a:rPr lang="id-ID" sz="2200" b="0" dirty="0">
                <a:solidFill>
                  <a:srgbClr val="202122"/>
                </a:solidFill>
              </a:rPr>
              <a:t> </a:t>
            </a:r>
            <a:r>
              <a:rPr lang="id-ID" sz="2200" b="0" dirty="0" err="1">
                <a:solidFill>
                  <a:srgbClr val="202122"/>
                </a:solidFill>
              </a:rPr>
              <a:t>transition</a:t>
            </a:r>
            <a:r>
              <a:rPr lang="id-ID" sz="2200" b="0" dirty="0">
                <a:solidFill>
                  <a:srgbClr val="202122"/>
                </a:solidFill>
              </a:rPr>
              <a:t> yang merupakan sinyal </a:t>
            </a:r>
            <a:br>
              <a:rPr lang="id-ID" sz="2200" b="0" dirty="0">
                <a:solidFill>
                  <a:srgbClr val="202122"/>
                </a:solidFill>
              </a:rPr>
            </a:br>
            <a:r>
              <a:rPr lang="id-ID" sz="2200" b="0" dirty="0" err="1">
                <a:solidFill>
                  <a:srgbClr val="202122"/>
                </a:solidFill>
              </a:rPr>
              <a:t>clock</a:t>
            </a:r>
            <a:r>
              <a:rPr lang="id-ID" sz="2200" b="0" dirty="0">
                <a:solidFill>
                  <a:srgbClr val="202122"/>
                </a:solidFill>
              </a:rPr>
              <a:t> itu sendiri</a:t>
            </a:r>
          </a:p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</a:rPr>
              <a:t>Sedangkan ketika di XOR dengan bit 1 akan </a:t>
            </a:r>
            <a:br>
              <a:rPr lang="id-ID" sz="2200" b="0" dirty="0">
                <a:solidFill>
                  <a:srgbClr val="202122"/>
                </a:solidFill>
              </a:rPr>
            </a:br>
            <a:r>
              <a:rPr lang="id-ID" sz="2200" b="0" dirty="0">
                <a:solidFill>
                  <a:srgbClr val="202122"/>
                </a:solidFill>
              </a:rPr>
              <a:t>menghasilkan </a:t>
            </a:r>
            <a:r>
              <a:rPr lang="id-ID" sz="2200" b="0" dirty="0" err="1">
                <a:solidFill>
                  <a:srgbClr val="202122"/>
                </a:solidFill>
              </a:rPr>
              <a:t>high</a:t>
            </a:r>
            <a:r>
              <a:rPr lang="id-ID" sz="2200" b="0" dirty="0">
                <a:solidFill>
                  <a:srgbClr val="202122"/>
                </a:solidFill>
              </a:rPr>
              <a:t> </a:t>
            </a:r>
            <a:r>
              <a:rPr lang="id-ID" sz="2200" b="0" dirty="0" err="1">
                <a:solidFill>
                  <a:srgbClr val="202122"/>
                </a:solidFill>
              </a:rPr>
              <a:t>to</a:t>
            </a:r>
            <a:r>
              <a:rPr lang="id-ID" sz="2200" b="0" dirty="0">
                <a:solidFill>
                  <a:srgbClr val="202122"/>
                </a:solidFill>
              </a:rPr>
              <a:t> </a:t>
            </a:r>
            <a:r>
              <a:rPr lang="id-ID" sz="2200" b="0" dirty="0" err="1">
                <a:solidFill>
                  <a:srgbClr val="202122"/>
                </a:solidFill>
              </a:rPr>
              <a:t>low</a:t>
            </a:r>
            <a:r>
              <a:rPr lang="id-ID" sz="2200" b="0" dirty="0">
                <a:solidFill>
                  <a:srgbClr val="202122"/>
                </a:solidFill>
              </a:rPr>
              <a:t> </a:t>
            </a:r>
            <a:r>
              <a:rPr lang="id-ID" sz="2200" b="0" dirty="0" err="1">
                <a:solidFill>
                  <a:srgbClr val="202122"/>
                </a:solidFill>
              </a:rPr>
              <a:t>transition</a:t>
            </a:r>
            <a:endParaRPr lang="id-ID" sz="2200" b="0" dirty="0">
              <a:solidFill>
                <a:srgbClr val="202122"/>
              </a:solidFill>
            </a:endParaRPr>
          </a:p>
          <a:p>
            <a:pPr marL="404813" indent="-404813" latinLnBrk="0"/>
            <a:endParaRPr lang="id-ID" sz="2200" b="0" dirty="0">
              <a:solidFill>
                <a:srgbClr val="20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596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3538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Clock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Recovery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8371490" y="1300655"/>
            <a:ext cx="3690834" cy="192339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>
                <a:solidFill>
                  <a:srgbClr val="202122"/>
                </a:solidFill>
              </a:rPr>
              <a:t>Skema ini disebut dengan </a:t>
            </a:r>
            <a:r>
              <a:rPr lang="id-ID" sz="2200" b="0" dirty="0" err="1">
                <a:solidFill>
                  <a:srgbClr val="202122"/>
                </a:solidFill>
              </a:rPr>
              <a:t>manchester</a:t>
            </a:r>
            <a:r>
              <a:rPr lang="id-ID" sz="2200" b="0" dirty="0">
                <a:solidFill>
                  <a:srgbClr val="202122"/>
                </a:solidFill>
              </a:rPr>
              <a:t> </a:t>
            </a:r>
            <a:r>
              <a:rPr lang="id-ID" sz="2200" b="0" dirty="0" err="1">
                <a:solidFill>
                  <a:srgbClr val="202122"/>
                </a:solidFill>
              </a:rPr>
              <a:t>encoding</a:t>
            </a:r>
            <a:r>
              <a:rPr lang="id-ID" sz="2200" b="0" dirty="0">
                <a:solidFill>
                  <a:srgbClr val="202122"/>
                </a:solidFill>
              </a:rPr>
              <a:t>.</a:t>
            </a:r>
          </a:p>
          <a:p>
            <a:pPr marL="0" indent="0" latinLnBrk="0">
              <a:buNone/>
            </a:pPr>
            <a:r>
              <a:rPr lang="id-ID" sz="2200" b="0" dirty="0">
                <a:solidFill>
                  <a:srgbClr val="202122"/>
                </a:solidFill>
              </a:rPr>
              <a:t>Kelemahannya adalah perlu adanya </a:t>
            </a:r>
            <a:r>
              <a:rPr lang="id-ID" sz="2200" b="0" dirty="0" err="1">
                <a:solidFill>
                  <a:srgbClr val="202122"/>
                </a:solidFill>
              </a:rPr>
              <a:t>bandwidth</a:t>
            </a:r>
            <a:r>
              <a:rPr lang="id-ID" sz="2200" b="0" dirty="0">
                <a:solidFill>
                  <a:srgbClr val="202122"/>
                </a:solidFill>
              </a:rPr>
              <a:t> 2 kali lipat untuk kebutuhan </a:t>
            </a:r>
            <a:r>
              <a:rPr lang="id-ID" sz="2200" b="0" dirty="0" err="1">
                <a:solidFill>
                  <a:srgbClr val="202122"/>
                </a:solidFill>
              </a:rPr>
              <a:t>clock</a:t>
            </a:r>
            <a:endParaRPr lang="id-ID" sz="2200" b="0" dirty="0">
              <a:solidFill>
                <a:srgbClr val="202122"/>
              </a:solidFill>
            </a:endParaRPr>
          </a:p>
          <a:p>
            <a:pPr marL="404813" indent="-404813" latinLnBrk="0"/>
            <a:endParaRPr lang="id-ID" sz="2200" b="0" dirty="0">
              <a:solidFill>
                <a:srgbClr val="202122"/>
              </a:solidFill>
            </a:endParaRPr>
          </a:p>
        </p:txBody>
      </p:sp>
      <p:pic>
        <p:nvPicPr>
          <p:cNvPr id="4" name="Picture 2" descr="Manchester encoding principles. | Download Scientific Diagram">
            <a:extLst>
              <a:ext uri="{FF2B5EF4-FFF2-40B4-BE49-F238E27FC236}">
                <a16:creationId xmlns:a16="http://schemas.microsoft.com/office/drawing/2014/main" id="{6B663B1A-BDF0-ECF1-662C-A522660EE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9" y="1300655"/>
            <a:ext cx="7665057" cy="3444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7171D5-85C4-E866-B589-CA0D82893576}"/>
              </a:ext>
            </a:extLst>
          </p:cNvPr>
          <p:cNvSpPr txBox="1"/>
          <p:nvPr/>
        </p:nvSpPr>
        <p:spPr>
          <a:xfrm>
            <a:off x="240788" y="5119262"/>
            <a:ext cx="813070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</a:t>
            </a:r>
            <a:r>
              <a:rPr lang="id-ID" dirty="0" err="1"/>
              <a:t>Zheng</a:t>
            </a:r>
            <a:r>
              <a:rPr lang="id-ID" dirty="0"/>
              <a:t> </a:t>
            </a:r>
            <a:r>
              <a:rPr lang="id-ID" dirty="0" err="1"/>
              <a:t>Lichen</a:t>
            </a:r>
            <a:r>
              <a:rPr lang="id-ID" dirty="0"/>
              <a:t>, </a:t>
            </a:r>
            <a:r>
              <a:rPr lang="fr-FR" dirty="0"/>
              <a:t>Vibration </a:t>
            </a:r>
            <a:r>
              <a:rPr lang="fr-FR" dirty="0" err="1"/>
              <a:t>wave</a:t>
            </a:r>
            <a:r>
              <a:rPr lang="fr-FR" dirty="0"/>
              <a:t> </a:t>
            </a:r>
            <a:r>
              <a:rPr lang="fr-FR" dirty="0" err="1"/>
              <a:t>downhole</a:t>
            </a:r>
            <a:r>
              <a:rPr lang="fr-FR" dirty="0"/>
              <a:t> communication technique</a:t>
            </a:r>
            <a:r>
              <a:rPr lang="id-ID" dirty="0"/>
              <a:t>. </a:t>
            </a:r>
            <a:r>
              <a:rPr lang="en-US" dirty="0"/>
              <a:t>Petroleum Exploration And Development Volume 44, Issue 2, April 2017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01547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3538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Clock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Recovery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176972" y="1261241"/>
            <a:ext cx="11838055" cy="527472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</a:rPr>
              <a:t>NRZ memiliki kelemahan ketika mengirimkan data pada bit </a:t>
            </a:r>
            <a:r>
              <a:rPr lang="id-ID" sz="2200" b="0" dirty="0" err="1">
                <a:solidFill>
                  <a:srgbClr val="202122"/>
                </a:solidFill>
              </a:rPr>
              <a:t>stream</a:t>
            </a:r>
            <a:r>
              <a:rPr lang="id-ID" sz="2200" b="0" dirty="0">
                <a:solidFill>
                  <a:srgbClr val="202122"/>
                </a:solidFill>
              </a:rPr>
              <a:t> 1 dan 0 yang berkepanjangan</a:t>
            </a:r>
          </a:p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</a:rPr>
              <a:t>Jika ada jumlah transisi yang cukup maka akan lebih mudah melakukan sinkronisasi </a:t>
            </a:r>
            <a:r>
              <a:rPr lang="id-ID" sz="2200" b="0" dirty="0" err="1">
                <a:solidFill>
                  <a:srgbClr val="202122"/>
                </a:solidFill>
              </a:rPr>
              <a:t>clock</a:t>
            </a:r>
            <a:r>
              <a:rPr lang="id-ID" sz="2200" b="0" dirty="0">
                <a:solidFill>
                  <a:srgbClr val="202122"/>
                </a:solidFill>
              </a:rPr>
              <a:t> dengan menggunakan </a:t>
            </a:r>
            <a:r>
              <a:rPr lang="id-ID" sz="2200" b="0" dirty="0" err="1">
                <a:solidFill>
                  <a:srgbClr val="202122"/>
                </a:solidFill>
              </a:rPr>
              <a:t>stream</a:t>
            </a:r>
            <a:r>
              <a:rPr lang="id-ID" sz="2200" b="0" dirty="0">
                <a:solidFill>
                  <a:srgbClr val="202122"/>
                </a:solidFill>
              </a:rPr>
              <a:t> sinyal yang diterima</a:t>
            </a:r>
          </a:p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</a:rPr>
              <a:t>Untuk itu dibuat strategi yang </a:t>
            </a:r>
            <a:r>
              <a:rPr lang="id-ID" sz="2200" b="0" dirty="0" err="1">
                <a:solidFill>
                  <a:srgbClr val="202122"/>
                </a:solidFill>
              </a:rPr>
              <a:t>mengkondisikan</a:t>
            </a:r>
            <a:r>
              <a:rPr lang="id-ID" sz="2200" b="0" dirty="0">
                <a:solidFill>
                  <a:srgbClr val="202122"/>
                </a:solidFill>
              </a:rPr>
              <a:t> ketika ada bit 1 sinyalnya ditransisi dan ketika  bit 0 sinyalnya tidak ditransisi</a:t>
            </a:r>
          </a:p>
          <a:p>
            <a:pPr marL="404813" indent="-404813" latinLnBrk="0"/>
            <a:r>
              <a:rPr lang="id-ID" sz="2200" b="0" dirty="0" err="1">
                <a:solidFill>
                  <a:srgbClr val="202122"/>
                </a:solidFill>
              </a:rPr>
              <a:t>Coding</a:t>
            </a:r>
            <a:r>
              <a:rPr lang="id-ID" sz="2200" b="0" dirty="0">
                <a:solidFill>
                  <a:srgbClr val="202122"/>
                </a:solidFill>
              </a:rPr>
              <a:t> metode ini disebut NRZI (Non </a:t>
            </a:r>
            <a:r>
              <a:rPr lang="id-ID" sz="2200" b="0" dirty="0" err="1">
                <a:solidFill>
                  <a:srgbClr val="202122"/>
                </a:solidFill>
              </a:rPr>
              <a:t>Return</a:t>
            </a:r>
            <a:r>
              <a:rPr lang="id-ID" sz="2200" b="0" dirty="0">
                <a:solidFill>
                  <a:srgbClr val="202122"/>
                </a:solidFill>
              </a:rPr>
              <a:t> Zero </a:t>
            </a:r>
            <a:r>
              <a:rPr lang="id-ID" sz="2200" b="0" dirty="0" err="1">
                <a:solidFill>
                  <a:srgbClr val="202122"/>
                </a:solidFill>
              </a:rPr>
              <a:t>Inverted</a:t>
            </a:r>
            <a:r>
              <a:rPr lang="id-ID" sz="2200" b="0" dirty="0">
                <a:solidFill>
                  <a:srgbClr val="202122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5121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3538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Clock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Recovery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4845241"/>
            <a:ext cx="8185581" cy="147038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</a:rPr>
              <a:t>Universal Serial Bus (USB) menggunakan metode ini untuk menghubungkan perangkat tambahan komputer</a:t>
            </a:r>
          </a:p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</a:rPr>
              <a:t>Dengan </a:t>
            </a:r>
            <a:r>
              <a:rPr lang="id-ID" sz="2200" b="0" dirty="0" err="1">
                <a:solidFill>
                  <a:srgbClr val="202122"/>
                </a:solidFill>
              </a:rPr>
              <a:t>coding</a:t>
            </a:r>
            <a:r>
              <a:rPr lang="id-ID" sz="2200" b="0" dirty="0">
                <a:solidFill>
                  <a:srgbClr val="202122"/>
                </a:solidFill>
              </a:rPr>
              <a:t> ini bit 1 berkepanjangan tidak lagi menjadi persoalan dalam </a:t>
            </a:r>
            <a:r>
              <a:rPr lang="id-ID" sz="2200" b="0" dirty="0" err="1">
                <a:solidFill>
                  <a:srgbClr val="202122"/>
                </a:solidFill>
              </a:rPr>
              <a:t>clocking</a:t>
            </a:r>
            <a:endParaRPr lang="id-ID" sz="2200" b="0" dirty="0">
              <a:solidFill>
                <a:srgbClr val="20212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A58368-94ED-2DC3-E3F1-5CAF44DD90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283" y="1405128"/>
            <a:ext cx="10940355" cy="26843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C6F59CA-3B48-E923-8E70-D0CA94E2EA22}"/>
              </a:ext>
            </a:extLst>
          </p:cNvPr>
          <p:cNvSpPr txBox="1"/>
          <p:nvPr/>
        </p:nvSpPr>
        <p:spPr>
          <a:xfrm>
            <a:off x="472283" y="4198476"/>
            <a:ext cx="109403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0"/>
            <a:r>
              <a:rPr lang="id-ID" sz="1800" b="0" i="0" dirty="0" err="1">
                <a:solidFill>
                  <a:srgbClr val="1F1F1F"/>
                </a:solidFill>
                <a:effectLst/>
                <a:latin typeface="ElsevierGulliver"/>
              </a:rPr>
              <a:t>Source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Gulliver"/>
              </a:rPr>
              <a:t> :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Computer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Networks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A System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Approach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Larry L.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Petterson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Morgan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Kaufmann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Elsevier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202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1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page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77</a:t>
            </a:r>
            <a:endParaRPr lang="en-US" sz="1800" b="0" i="0" dirty="0">
              <a:solidFill>
                <a:srgbClr val="1F1F1F"/>
              </a:solidFill>
              <a:effectLst/>
              <a:latin typeface="ElsevierSans"/>
            </a:endParaRPr>
          </a:p>
        </p:txBody>
      </p:sp>
    </p:spTree>
    <p:extLst>
      <p:ext uri="{BB962C8B-B14F-4D97-AF65-F5344CB8AC3E}">
        <p14:creationId xmlns:p14="http://schemas.microsoft.com/office/powerpoint/2010/main" val="397852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3538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Clock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Recovery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176972" y="1261241"/>
            <a:ext cx="11838055" cy="527472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Dengan NRZI bit 0 berkepanjangan masih menjadi masalah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Untuk dapat mengatasi hal tersebut kita dapat memecah deret bit 0 berkepanjangan menjadi </a:t>
            </a:r>
            <a:r>
              <a:rPr lang="id-ID" sz="2400" b="0" dirty="0" err="1">
                <a:solidFill>
                  <a:srgbClr val="202122"/>
                </a:solidFill>
              </a:rPr>
              <a:t>group</a:t>
            </a:r>
            <a:r>
              <a:rPr lang="id-ID" sz="2400" b="0" dirty="0">
                <a:solidFill>
                  <a:srgbClr val="202122"/>
                </a:solidFill>
              </a:rPr>
              <a:t> yang lebih kecil untuk ditransmisikan dengan pemetaan yang lebih panjang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Metode terkait hal ini disebut dengan 4B/5B, setiap 4 bit dipetakan menjadi 5 bit dengan menggunakan tabel translasi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Setiap pola bit dipastikan tidak memiliki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4 bit 0 yang berurutan</a:t>
            </a:r>
          </a:p>
        </p:txBody>
      </p:sp>
    </p:spTree>
    <p:extLst>
      <p:ext uri="{BB962C8B-B14F-4D97-AF65-F5344CB8AC3E}">
        <p14:creationId xmlns:p14="http://schemas.microsoft.com/office/powerpoint/2010/main" val="705706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3538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Clock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Recovery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7769965" y="926814"/>
            <a:ext cx="4422035" cy="348437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</a:rPr>
              <a:t>Non data </a:t>
            </a:r>
            <a:r>
              <a:rPr lang="id-ID" sz="2400" b="0" dirty="0" err="1">
                <a:solidFill>
                  <a:srgbClr val="202122"/>
                </a:solidFill>
              </a:rPr>
              <a:t>codes</a:t>
            </a:r>
            <a:r>
              <a:rPr lang="id-ID" sz="2400" b="0" dirty="0">
                <a:solidFill>
                  <a:srgbClr val="202122"/>
                </a:solidFill>
              </a:rPr>
              <a:t> dapat digunakan untuk merepresentasikan hal lain seperti 11111 untuk merepresentasikan </a:t>
            </a:r>
            <a:r>
              <a:rPr lang="id-ID" sz="2400" b="0" dirty="0" err="1">
                <a:solidFill>
                  <a:srgbClr val="202122"/>
                </a:solidFill>
              </a:rPr>
              <a:t>idle</a:t>
            </a:r>
            <a:r>
              <a:rPr lang="id-ID" sz="2400" b="0" dirty="0">
                <a:solidFill>
                  <a:srgbClr val="202122"/>
                </a:solidFill>
              </a:rPr>
              <a:t> dan 11000 untuk merepresentasikan awal mulainya </a:t>
            </a:r>
            <a:r>
              <a:rPr lang="id-ID" sz="2400" b="0" dirty="0" err="1">
                <a:solidFill>
                  <a:srgbClr val="202122"/>
                </a:solidFill>
              </a:rPr>
              <a:t>frame</a:t>
            </a:r>
            <a:endParaRPr lang="id-ID" sz="2400" b="0" dirty="0">
              <a:solidFill>
                <a:srgbClr val="20212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2692FA-A33F-98E8-F118-6DC1BF97ED6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9882"/>
          <a:stretch/>
        </p:blipFill>
        <p:spPr>
          <a:xfrm>
            <a:off x="240789" y="1284390"/>
            <a:ext cx="7470320" cy="37042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F6E54E3-33C9-F2DE-4410-F571F7E4ED22}"/>
              </a:ext>
            </a:extLst>
          </p:cNvPr>
          <p:cNvSpPr txBox="1"/>
          <p:nvPr/>
        </p:nvSpPr>
        <p:spPr>
          <a:xfrm>
            <a:off x="355153" y="5111945"/>
            <a:ext cx="724159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Andrew S. </a:t>
            </a:r>
            <a:r>
              <a:rPr lang="id-ID" dirty="0" err="1"/>
              <a:t>Tanenbaum</a:t>
            </a:r>
            <a:r>
              <a:rPr lang="id-ID" dirty="0"/>
              <a:t>. </a:t>
            </a:r>
            <a:r>
              <a:rPr lang="id-ID" dirty="0" err="1"/>
              <a:t>Computer</a:t>
            </a:r>
            <a:r>
              <a:rPr lang="id-ID" dirty="0"/>
              <a:t> </a:t>
            </a:r>
            <a:r>
              <a:rPr lang="id-ID" dirty="0" err="1"/>
              <a:t>Networks</a:t>
            </a:r>
            <a:r>
              <a:rPr lang="id-ID" dirty="0"/>
              <a:t>. Pearson. 2021. </a:t>
            </a:r>
            <a:r>
              <a:rPr lang="id-ID" dirty="0" err="1"/>
              <a:t>Page</a:t>
            </a:r>
            <a:r>
              <a:rPr lang="id-ID" dirty="0"/>
              <a:t> 118</a:t>
            </a:r>
            <a:endParaRPr lang="en-US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48473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2478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Passband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176972" y="1261241"/>
            <a:ext cx="11838055" cy="527472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Baseband </a:t>
            </a:r>
            <a:r>
              <a:rPr lang="id-ID" sz="2400" b="0" dirty="0" err="1">
                <a:solidFill>
                  <a:srgbClr val="202122"/>
                </a:solidFill>
              </a:rPr>
              <a:t>frequencies</a:t>
            </a:r>
            <a:r>
              <a:rPr lang="id-ID" sz="2400" b="0" dirty="0">
                <a:solidFill>
                  <a:srgbClr val="202122"/>
                </a:solidFill>
              </a:rPr>
              <a:t> cocok untuk digunakan pada komunikasi kabel karena dapat merepresentasikan  nilai 0 dengan lebih mudah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Sedangkan pada komunikasi </a:t>
            </a:r>
            <a:r>
              <a:rPr lang="id-ID" sz="2400" b="0" dirty="0" err="1">
                <a:solidFill>
                  <a:srgbClr val="202122"/>
                </a:solidFill>
              </a:rPr>
              <a:t>wireless</a:t>
            </a:r>
            <a:r>
              <a:rPr lang="id-ID" sz="2400" b="0" dirty="0">
                <a:solidFill>
                  <a:srgbClr val="202122"/>
                </a:solidFill>
              </a:rPr>
              <a:t> kita harus menggunakan rentang frekuensi tertentu yang tidak dimulai dengan angka 0 untuk dapat mentransmisikan data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Pengiriman dengan  menggunakan rentang frekuensi tertentu (</a:t>
            </a:r>
            <a:r>
              <a:rPr lang="id-ID" sz="2400" b="0" dirty="0" err="1">
                <a:solidFill>
                  <a:srgbClr val="202122"/>
                </a:solidFill>
              </a:rPr>
              <a:t>frequency</a:t>
            </a:r>
            <a:r>
              <a:rPr lang="id-ID" sz="2400" b="0" dirty="0">
                <a:solidFill>
                  <a:srgbClr val="202122"/>
                </a:solidFill>
              </a:rPr>
              <a:t> band) untuk dapat membiarkan sinyal lain berada dalam gelombang yang sama disebut dengan </a:t>
            </a:r>
            <a:r>
              <a:rPr lang="id-ID" sz="2400" b="0" dirty="0" err="1">
                <a:solidFill>
                  <a:srgbClr val="202122"/>
                </a:solidFill>
              </a:rPr>
              <a:t>passband</a:t>
            </a:r>
            <a:endParaRPr lang="id-ID" sz="2400" b="0" dirty="0">
              <a:solidFill>
                <a:srgbClr val="20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593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2478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Passband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5463251" y="1261241"/>
            <a:ext cx="6551776" cy="29866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Modulasi digital diperoleh dengan transmisi </a:t>
            </a:r>
            <a:r>
              <a:rPr lang="id-ID" sz="2000" b="0" dirty="0" err="1">
                <a:solidFill>
                  <a:srgbClr val="202122"/>
                </a:solidFill>
              </a:rPr>
              <a:t>passband</a:t>
            </a:r>
            <a:r>
              <a:rPr lang="id-ID" sz="2000" b="0" dirty="0">
                <a:solidFill>
                  <a:srgbClr val="202122"/>
                </a:solidFill>
              </a:rPr>
              <a:t> dengan cara memodulasikan sinyal data dengan sinyal pembawa (</a:t>
            </a:r>
            <a:r>
              <a:rPr lang="id-ID" sz="2000" b="0" dirty="0" err="1">
                <a:solidFill>
                  <a:srgbClr val="202122"/>
                </a:solidFill>
              </a:rPr>
              <a:t>carrier</a:t>
            </a:r>
            <a:r>
              <a:rPr lang="id-ID" sz="2000" b="0" dirty="0">
                <a:solidFill>
                  <a:srgbClr val="202122"/>
                </a:solidFill>
              </a:rPr>
              <a:t>) yang sesuai dengan </a:t>
            </a:r>
            <a:r>
              <a:rPr lang="id-ID" sz="2000" b="0" dirty="0" err="1">
                <a:solidFill>
                  <a:srgbClr val="202122"/>
                </a:solidFill>
              </a:rPr>
              <a:t>passband</a:t>
            </a:r>
            <a:endParaRPr lang="id-ID" sz="20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Kita dapat memodulasi amplitudo, frekuensi atau fase dari sinyal pembawa, setiap metode modulasi ini memiliki namanya masing-masing</a:t>
            </a:r>
          </a:p>
        </p:txBody>
      </p:sp>
      <p:pic>
        <p:nvPicPr>
          <p:cNvPr id="4" name="Picture 4" descr="Radio - DigitalCraft_Wiki">
            <a:extLst>
              <a:ext uri="{FF2B5EF4-FFF2-40B4-BE49-F238E27FC236}">
                <a16:creationId xmlns:a16="http://schemas.microsoft.com/office/drawing/2014/main" id="{494DF2FE-983E-34C7-1C3A-2867EE334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9" y="1186626"/>
            <a:ext cx="4990968" cy="467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F0834E-7A43-D4E6-C0F2-46F98514AE5E}"/>
              </a:ext>
            </a:extLst>
          </p:cNvPr>
          <p:cNvSpPr txBox="1"/>
          <p:nvPr/>
        </p:nvSpPr>
        <p:spPr>
          <a:xfrm>
            <a:off x="326986" y="5935179"/>
            <a:ext cx="490477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400" dirty="0" err="1"/>
              <a:t>Source</a:t>
            </a:r>
            <a:r>
              <a:rPr lang="id-ID" sz="1400" dirty="0"/>
              <a:t>: https://www.reddit.com/r/physicsgifs/comments/mp8wta/a_very_pretty_wellcomposed_gif_showing_the_effect/?rdt=56148</a:t>
            </a:r>
          </a:p>
        </p:txBody>
      </p:sp>
    </p:spTree>
    <p:extLst>
      <p:ext uri="{BB962C8B-B14F-4D97-AF65-F5344CB8AC3E}">
        <p14:creationId xmlns:p14="http://schemas.microsoft.com/office/powerpoint/2010/main" val="2181783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2478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Passband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5162309" y="1261241"/>
            <a:ext cx="6852718" cy="29866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Pada ASK (</a:t>
            </a:r>
            <a:r>
              <a:rPr lang="id-ID" sz="2000" b="0" dirty="0" err="1">
                <a:solidFill>
                  <a:srgbClr val="202122"/>
                </a:solidFill>
              </a:rPr>
              <a:t>Amplitude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Shift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Keying</a:t>
            </a:r>
            <a:r>
              <a:rPr lang="id-ID" sz="2000" b="0" dirty="0">
                <a:solidFill>
                  <a:srgbClr val="202122"/>
                </a:solidFill>
              </a:rPr>
              <a:t>) dua jenis amplitudo digunakan untuk membedakan bit 1 dan 0</a:t>
            </a: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Pada FSK (</a:t>
            </a:r>
            <a:r>
              <a:rPr lang="id-ID" sz="2000" b="0" dirty="0" err="1">
                <a:solidFill>
                  <a:srgbClr val="202122"/>
                </a:solidFill>
              </a:rPr>
              <a:t>Frequency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Shift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Keying</a:t>
            </a:r>
            <a:r>
              <a:rPr lang="id-ID" sz="2000" b="0" dirty="0">
                <a:solidFill>
                  <a:srgbClr val="202122"/>
                </a:solidFill>
              </a:rPr>
              <a:t>) dua jenis frekuensi digunakan untuk membedakan bit 1 dan 0</a:t>
            </a: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Pada PSK (</a:t>
            </a:r>
            <a:r>
              <a:rPr lang="id-ID" sz="2000" b="0" dirty="0" err="1">
                <a:solidFill>
                  <a:srgbClr val="202122"/>
                </a:solidFill>
              </a:rPr>
              <a:t>Phase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Shift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Keying</a:t>
            </a:r>
            <a:r>
              <a:rPr lang="id-ID" sz="2000" b="0" dirty="0">
                <a:solidFill>
                  <a:srgbClr val="202122"/>
                </a:solidFill>
              </a:rPr>
              <a:t>) sinyal </a:t>
            </a:r>
            <a:r>
              <a:rPr lang="id-ID" sz="2000" b="0" dirty="0" err="1">
                <a:solidFill>
                  <a:srgbClr val="202122"/>
                </a:solidFill>
              </a:rPr>
              <a:t>carrier</a:t>
            </a:r>
            <a:r>
              <a:rPr lang="id-ID" sz="2000" b="0" dirty="0">
                <a:solidFill>
                  <a:srgbClr val="202122"/>
                </a:solidFill>
              </a:rPr>
              <a:t> diputar 0 atau 180 derajat untuk membedakan bit 1 dan 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0834E-7A43-D4E6-C0F2-46F98514AE5E}"/>
              </a:ext>
            </a:extLst>
          </p:cNvPr>
          <p:cNvSpPr txBox="1"/>
          <p:nvPr/>
        </p:nvSpPr>
        <p:spPr>
          <a:xfrm>
            <a:off x="160800" y="6273464"/>
            <a:ext cx="500150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400" dirty="0" err="1"/>
              <a:t>Source</a:t>
            </a:r>
            <a:r>
              <a:rPr lang="id-ID" sz="1400" dirty="0"/>
              <a:t>: https://www.technologyuk.net/telecommunications/telecom-principles/digital-modulation-part-one.shtml</a:t>
            </a:r>
          </a:p>
        </p:txBody>
      </p:sp>
      <p:pic>
        <p:nvPicPr>
          <p:cNvPr id="1026" name="Picture 2" descr="A time domain representation of ASK, FSK, and PSK">
            <a:extLst>
              <a:ext uri="{FF2B5EF4-FFF2-40B4-BE49-F238E27FC236}">
                <a16:creationId xmlns:a16="http://schemas.microsoft.com/office/drawing/2014/main" id="{83BA0DA5-749E-CD3F-9933-67151BE902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" t="2462" r="2841" b="2612"/>
          <a:stretch/>
        </p:blipFill>
        <p:spPr bwMode="auto">
          <a:xfrm>
            <a:off x="160800" y="1064472"/>
            <a:ext cx="5001509" cy="523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13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2478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Passband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176972" y="1261241"/>
            <a:ext cx="11838055" cy="527472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Ketiga jenis (ASK, FSK, dan PSK) menggunakan 2 pembeda bentuk sinyal sehingga ketiganya masuk dalam kategori BPSK (</a:t>
            </a:r>
            <a:r>
              <a:rPr lang="id-ID" sz="2400" b="0" dirty="0" err="1">
                <a:solidFill>
                  <a:srgbClr val="202122"/>
                </a:solidFill>
              </a:rPr>
              <a:t>Binary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Phase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Shift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Keying</a:t>
            </a:r>
            <a:r>
              <a:rPr lang="id-ID" sz="2400" b="0" dirty="0">
                <a:solidFill>
                  <a:srgbClr val="202122"/>
                </a:solidFill>
              </a:rPr>
              <a:t>) </a:t>
            </a:r>
            <a:r>
              <a:rPr lang="id-ID" sz="2400" b="0" dirty="0" err="1">
                <a:solidFill>
                  <a:srgbClr val="202122"/>
                </a:solidFill>
              </a:rPr>
              <a:t>binary</a:t>
            </a:r>
            <a:r>
              <a:rPr lang="id-ID" sz="2400" b="0" dirty="0">
                <a:solidFill>
                  <a:srgbClr val="202122"/>
                </a:solidFill>
              </a:rPr>
              <a:t> / biner merepresentasikan 2 kondisi yang berbeda (dalam kasus ini merepresentasikan bit 1 dan 0)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Skema yang lebih baik dalam menggunakan </a:t>
            </a:r>
            <a:r>
              <a:rPr lang="id-ID" sz="2400" b="0" dirty="0" err="1">
                <a:solidFill>
                  <a:srgbClr val="202122"/>
                </a:solidFill>
              </a:rPr>
              <a:t>badwidth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channel</a:t>
            </a:r>
            <a:r>
              <a:rPr lang="id-ID" sz="2400" b="0" dirty="0">
                <a:solidFill>
                  <a:srgbClr val="202122"/>
                </a:solidFill>
              </a:rPr>
              <a:t> adalah penggunaan 4 </a:t>
            </a:r>
            <a:r>
              <a:rPr lang="id-ID" sz="2400" b="0" dirty="0" err="1">
                <a:solidFill>
                  <a:srgbClr val="202122"/>
                </a:solidFill>
              </a:rPr>
              <a:t>shift</a:t>
            </a:r>
            <a:r>
              <a:rPr lang="id-ID" sz="2400" b="0" dirty="0">
                <a:solidFill>
                  <a:srgbClr val="202122"/>
                </a:solidFill>
              </a:rPr>
              <a:t> (45, 135, 225, dan 315 derajat) untuk mentransmisikan 2 bit informasi per simbol, versi ini disebut dengan QPSK (</a:t>
            </a:r>
            <a:r>
              <a:rPr lang="id-ID" sz="2400" b="0" dirty="0" err="1">
                <a:solidFill>
                  <a:srgbClr val="202122"/>
                </a:solidFill>
              </a:rPr>
              <a:t>Quadrature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Phase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Shift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Keying</a:t>
            </a:r>
            <a:r>
              <a:rPr lang="id-ID" sz="2400" b="0" dirty="0">
                <a:solidFill>
                  <a:srgbClr val="202122"/>
                </a:solidFill>
              </a:rPr>
              <a:t>)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Dengan kombinasi dari kedua jenis </a:t>
            </a:r>
            <a:r>
              <a:rPr lang="id-ID" sz="2400" b="0" dirty="0" err="1">
                <a:solidFill>
                  <a:srgbClr val="202122"/>
                </a:solidFill>
              </a:rPr>
              <a:t>shift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key</a:t>
            </a:r>
            <a:r>
              <a:rPr lang="id-ID" sz="2400" b="0" dirty="0">
                <a:solidFill>
                  <a:srgbClr val="202122"/>
                </a:solidFill>
              </a:rPr>
              <a:t> dapat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diperoleh level yang lebih banyak dalam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mentransmisikan bit data per </a:t>
            </a:r>
            <a:r>
              <a:rPr lang="id-ID" sz="2400" b="0" dirty="0" err="1">
                <a:solidFill>
                  <a:srgbClr val="202122"/>
                </a:solidFill>
              </a:rPr>
              <a:t>symbolnya</a:t>
            </a:r>
            <a:endParaRPr lang="id-ID" sz="2400" b="0" dirty="0">
              <a:solidFill>
                <a:srgbClr val="20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950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2478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Passband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0834E-7A43-D4E6-C0F2-46F98514AE5E}"/>
              </a:ext>
            </a:extLst>
          </p:cNvPr>
          <p:cNvSpPr txBox="1"/>
          <p:nvPr/>
        </p:nvSpPr>
        <p:spPr>
          <a:xfrm>
            <a:off x="160800" y="6273464"/>
            <a:ext cx="449222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400" dirty="0" err="1"/>
              <a:t>Source</a:t>
            </a:r>
            <a:r>
              <a:rPr lang="id-ID" sz="1400" dirty="0"/>
              <a:t>: https://www.etti.unibw.de/labalive/experiment/qpsksignalgeneration/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D96BF9-449C-29CB-755F-023D9B3DE9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2044" y="1195976"/>
            <a:ext cx="7143235" cy="2965116"/>
          </a:xfrm>
          <a:prstGeom prst="rect">
            <a:avLst/>
          </a:prstGeom>
        </p:spPr>
      </p:pic>
      <p:pic>
        <p:nvPicPr>
          <p:cNvPr id="9" name="Picture 8" descr="A screenshot of a graph&#10;&#10;Description automatically generated">
            <a:extLst>
              <a:ext uri="{FF2B5EF4-FFF2-40B4-BE49-F238E27FC236}">
                <a16:creationId xmlns:a16="http://schemas.microsoft.com/office/drawing/2014/main" id="{2C04D843-9232-5378-C489-DF4379E17A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89" y="1195976"/>
            <a:ext cx="4412234" cy="504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4095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 err="1">
                <a:latin typeface="Arial" panose="020B0604020202020204" pitchFamily="34" charset="0"/>
                <a:cs typeface="Arial" panose="020B0604020202020204" pitchFamily="34" charset="0"/>
              </a:rPr>
              <a:t>Multiplexing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4491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64136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Multiplexing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176972" y="1261241"/>
            <a:ext cx="11838055" cy="527472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Modulasi hanya mendeskripsikan bagaimana sebuah sinyal bit </a:t>
            </a:r>
            <a:r>
              <a:rPr lang="id-ID" sz="2400" b="0" dirty="0" err="1">
                <a:solidFill>
                  <a:srgbClr val="202122"/>
                </a:solidFill>
              </a:rPr>
              <a:t>stream</a:t>
            </a:r>
            <a:r>
              <a:rPr lang="id-ID" sz="2400" b="0" dirty="0">
                <a:solidFill>
                  <a:srgbClr val="202122"/>
                </a:solidFill>
              </a:rPr>
              <a:t> (1, 0) dapat dikirimkan melalui media transmisi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Pada kenyataannya skala ekonomi memiliki peran yang penting dalam mendeskripsikan bagaimana kita menggunakan jaringan komunikasi </a:t>
            </a:r>
            <a:r>
              <a:rPr lang="id-ID" sz="2400" b="0" dirty="0" err="1">
                <a:solidFill>
                  <a:srgbClr val="202122"/>
                </a:solidFill>
              </a:rPr>
              <a:t>dimana</a:t>
            </a:r>
            <a:r>
              <a:rPr lang="id-ID" sz="2400" b="0" dirty="0">
                <a:solidFill>
                  <a:srgbClr val="202122"/>
                </a:solidFill>
              </a:rPr>
              <a:t> hal ini menyebabkan skema </a:t>
            </a:r>
            <a:r>
              <a:rPr lang="id-ID" sz="2400" b="0" dirty="0" err="1">
                <a:solidFill>
                  <a:srgbClr val="202122"/>
                </a:solidFill>
              </a:rPr>
              <a:t>multiplexing</a:t>
            </a:r>
            <a:r>
              <a:rPr lang="id-ID" sz="2400" b="0" dirty="0">
                <a:solidFill>
                  <a:srgbClr val="202122"/>
                </a:solidFill>
              </a:rPr>
              <a:t> dalam membagi sebuah media transmisi untuk dapat digunakan secara bersama untuk mengirimkan beberapa sinyal yang berbeda.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Ada beberapa cara yang digunakan untuk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membentuk </a:t>
            </a:r>
            <a:r>
              <a:rPr lang="id-ID" sz="2400" b="0" dirty="0" err="1">
                <a:solidFill>
                  <a:srgbClr val="202122"/>
                </a:solidFill>
              </a:rPr>
              <a:t>multiplexing</a:t>
            </a:r>
            <a:r>
              <a:rPr lang="id-ID" sz="2400" b="0" dirty="0">
                <a:solidFill>
                  <a:srgbClr val="202122"/>
                </a:solidFill>
              </a:rPr>
              <a:t> yaitu waktu, frekuensi,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 err="1">
                <a:solidFill>
                  <a:srgbClr val="202122"/>
                </a:solidFill>
              </a:rPr>
              <a:t>code</a:t>
            </a:r>
            <a:r>
              <a:rPr lang="id-ID" sz="2400" b="0" dirty="0">
                <a:solidFill>
                  <a:srgbClr val="202122"/>
                </a:solidFill>
              </a:rPr>
              <a:t>, dan </a:t>
            </a:r>
            <a:r>
              <a:rPr lang="id-ID" sz="2400" b="0" dirty="0" err="1">
                <a:solidFill>
                  <a:srgbClr val="202122"/>
                </a:solidFill>
              </a:rPr>
              <a:t>wavelength</a:t>
            </a:r>
            <a:endParaRPr lang="id-ID" sz="2400" b="0" dirty="0">
              <a:solidFill>
                <a:srgbClr val="20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534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351145" cy="535531"/>
          </a:xfrm>
        </p:spPr>
        <p:txBody>
          <a:bodyPr/>
          <a:lstStyle/>
          <a:p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Frequency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Division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Multiplexing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6218882" y="1260081"/>
            <a:ext cx="5973118" cy="41660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Setiap </a:t>
            </a:r>
            <a:r>
              <a:rPr lang="id-ID" sz="2000" b="0" dirty="0" err="1">
                <a:solidFill>
                  <a:srgbClr val="202122"/>
                </a:solidFill>
              </a:rPr>
              <a:t>channel</a:t>
            </a:r>
            <a:r>
              <a:rPr lang="id-ID" sz="2000" b="0" dirty="0">
                <a:solidFill>
                  <a:srgbClr val="202122"/>
                </a:solidFill>
              </a:rPr>
              <a:t> dinaikkan frekuensinya dengan jarak yang telah ditentukan</a:t>
            </a: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Selanjutnya digabung menjadi satu sinyal, karena tidak ada </a:t>
            </a:r>
            <a:r>
              <a:rPr lang="id-ID" sz="2000" b="0" dirty="0" err="1">
                <a:solidFill>
                  <a:srgbClr val="202122"/>
                </a:solidFill>
              </a:rPr>
              <a:t>channel</a:t>
            </a:r>
            <a:r>
              <a:rPr lang="id-ID" sz="2000" b="0" dirty="0">
                <a:solidFill>
                  <a:srgbClr val="202122"/>
                </a:solidFill>
              </a:rPr>
              <a:t> yang memiliki rentang frekuensi yang sama maka tidak ada yang sinyal yang saling bertumpuk</a:t>
            </a: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FDM kemudian dikembangkan menjadi </a:t>
            </a:r>
            <a:r>
              <a:rPr lang="id-ID" sz="2000" b="0" dirty="0" err="1">
                <a:solidFill>
                  <a:srgbClr val="202122"/>
                </a:solidFill>
              </a:rPr>
              <a:t>Orthogonal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frequency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division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multiplexing</a:t>
            </a:r>
            <a:r>
              <a:rPr lang="id-ID" sz="2000" b="0" dirty="0">
                <a:solidFill>
                  <a:srgbClr val="202122"/>
                </a:solidFill>
              </a:rPr>
              <a:t> (OFDM)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D8E8FE-9DF7-8705-E4CF-36CB2684A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7" y="1322106"/>
            <a:ext cx="5828281" cy="40419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3FA7BC6-2DDF-F4D1-8EDB-FB9AA4736E07}"/>
              </a:ext>
            </a:extLst>
          </p:cNvPr>
          <p:cNvSpPr txBox="1"/>
          <p:nvPr/>
        </p:nvSpPr>
        <p:spPr>
          <a:xfrm>
            <a:off x="413027" y="5759397"/>
            <a:ext cx="56560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Andrew S. </a:t>
            </a:r>
            <a:r>
              <a:rPr lang="id-ID" dirty="0" err="1"/>
              <a:t>Tanenbaum</a:t>
            </a:r>
            <a:r>
              <a:rPr lang="id-ID" dirty="0"/>
              <a:t>. </a:t>
            </a:r>
            <a:r>
              <a:rPr lang="id-ID" dirty="0" err="1"/>
              <a:t>Computer</a:t>
            </a:r>
            <a:r>
              <a:rPr lang="id-ID" dirty="0"/>
              <a:t> </a:t>
            </a:r>
            <a:r>
              <a:rPr lang="id-ID" dirty="0" err="1"/>
              <a:t>Networks</a:t>
            </a:r>
            <a:r>
              <a:rPr lang="id-ID" dirty="0"/>
              <a:t>. Pearson. 2021. </a:t>
            </a:r>
            <a:r>
              <a:rPr lang="id-ID" dirty="0" err="1"/>
              <a:t>Page</a:t>
            </a:r>
            <a:r>
              <a:rPr lang="id-ID" dirty="0"/>
              <a:t> 124</a:t>
            </a:r>
            <a:endParaRPr lang="en-US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34233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351145" cy="535531"/>
          </a:xfrm>
        </p:spPr>
        <p:txBody>
          <a:bodyPr/>
          <a:lstStyle/>
          <a:p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Frequency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Division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Multiplexing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7558268" y="1302461"/>
            <a:ext cx="4824783" cy="41660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Pada OFDM jarak setiap sinyal dimepetkan namun yang diambil sebagai data hanya bagian puncak atau tengah dari setiap frekuensi</a:t>
            </a: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OFDM menjadi dasar 802.11, jaringan kabel dan 4G seluler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FA7BC6-2DDF-F4D1-8EDB-FB9AA4736E07}"/>
              </a:ext>
            </a:extLst>
          </p:cNvPr>
          <p:cNvSpPr txBox="1"/>
          <p:nvPr/>
        </p:nvSpPr>
        <p:spPr>
          <a:xfrm>
            <a:off x="240790" y="5093874"/>
            <a:ext cx="731747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Andrew S. </a:t>
            </a:r>
            <a:r>
              <a:rPr lang="id-ID" dirty="0" err="1"/>
              <a:t>Tanenbaum</a:t>
            </a:r>
            <a:r>
              <a:rPr lang="id-ID" dirty="0"/>
              <a:t>. </a:t>
            </a:r>
            <a:r>
              <a:rPr lang="id-ID" dirty="0" err="1"/>
              <a:t>Computer</a:t>
            </a:r>
            <a:r>
              <a:rPr lang="id-ID" dirty="0"/>
              <a:t> </a:t>
            </a:r>
            <a:r>
              <a:rPr lang="id-ID" dirty="0" err="1"/>
              <a:t>Networks</a:t>
            </a:r>
            <a:r>
              <a:rPr lang="id-ID" dirty="0"/>
              <a:t>. Pearson. 2021. </a:t>
            </a:r>
            <a:r>
              <a:rPr lang="id-ID" dirty="0" err="1"/>
              <a:t>Page</a:t>
            </a:r>
            <a:r>
              <a:rPr lang="id-ID" dirty="0"/>
              <a:t> 125</a:t>
            </a:r>
            <a:endParaRPr lang="en-US" dirty="0"/>
          </a:p>
          <a:p>
            <a:endParaRPr lang="id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A70B0B-14E0-F384-FE0C-2EE976ABF6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302461"/>
            <a:ext cx="7317479" cy="3605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04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16038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Time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Division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Multiplexing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1" y="1309606"/>
            <a:ext cx="4560424" cy="50348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Time </a:t>
            </a:r>
            <a:r>
              <a:rPr lang="id-ID" sz="2400" b="0" dirty="0" err="1">
                <a:solidFill>
                  <a:srgbClr val="202122"/>
                </a:solidFill>
              </a:rPr>
              <a:t>division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multiplexing</a:t>
            </a:r>
            <a:r>
              <a:rPr lang="id-ID" sz="2400" b="0" dirty="0">
                <a:solidFill>
                  <a:srgbClr val="202122"/>
                </a:solidFill>
              </a:rPr>
              <a:t> menggunakan sistem giliran (</a:t>
            </a:r>
            <a:r>
              <a:rPr lang="id-ID" sz="2400" b="0" dirty="0" err="1">
                <a:solidFill>
                  <a:srgbClr val="202122"/>
                </a:solidFill>
              </a:rPr>
              <a:t>round-robin</a:t>
            </a:r>
            <a:r>
              <a:rPr lang="id-ID" sz="2400" b="0" dirty="0">
                <a:solidFill>
                  <a:srgbClr val="202122"/>
                </a:solidFill>
              </a:rPr>
              <a:t>), setiap kanal diberikan waktu khusus untuk menggunakan kanal transmisi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Untuk dapat bekerja dengan baik perlu dilakukan sinkronisasi waktu antara pengirim dan penerima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FA7BC6-2DDF-F4D1-8EDB-FB9AA4736E07}"/>
              </a:ext>
            </a:extLst>
          </p:cNvPr>
          <p:cNvSpPr txBox="1"/>
          <p:nvPr/>
        </p:nvSpPr>
        <p:spPr>
          <a:xfrm>
            <a:off x="4682278" y="3693337"/>
            <a:ext cx="73129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Andrew S. </a:t>
            </a:r>
            <a:r>
              <a:rPr lang="id-ID" dirty="0" err="1"/>
              <a:t>Tanenbaum</a:t>
            </a:r>
            <a:r>
              <a:rPr lang="id-ID" dirty="0"/>
              <a:t>. </a:t>
            </a:r>
            <a:r>
              <a:rPr lang="id-ID" dirty="0" err="1"/>
              <a:t>Computer</a:t>
            </a:r>
            <a:r>
              <a:rPr lang="id-ID" dirty="0"/>
              <a:t> </a:t>
            </a:r>
            <a:r>
              <a:rPr lang="id-ID" dirty="0" err="1"/>
              <a:t>Networks</a:t>
            </a:r>
            <a:r>
              <a:rPr lang="id-ID" dirty="0"/>
              <a:t>. Pearson. 2021. </a:t>
            </a:r>
            <a:r>
              <a:rPr lang="id-ID" dirty="0" err="1"/>
              <a:t>Page</a:t>
            </a:r>
            <a:r>
              <a:rPr lang="id-ID" dirty="0"/>
              <a:t> 126</a:t>
            </a:r>
            <a:endParaRPr lang="en-US" dirty="0"/>
          </a:p>
          <a:p>
            <a:endParaRPr lang="id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DAF539-307E-7FD8-4421-5455DB6280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2278" y="1309607"/>
            <a:ext cx="7312959" cy="211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051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25817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Code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Division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Multiplexing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1309606"/>
            <a:ext cx="11646410" cy="50348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Code </a:t>
            </a:r>
            <a:r>
              <a:rPr lang="id-ID" sz="2400" b="0" dirty="0" err="1">
                <a:solidFill>
                  <a:srgbClr val="202122"/>
                </a:solidFill>
              </a:rPr>
              <a:t>Division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Multiplexing</a:t>
            </a:r>
            <a:r>
              <a:rPr lang="id-ID" sz="2400" b="0" dirty="0">
                <a:solidFill>
                  <a:srgbClr val="202122"/>
                </a:solidFill>
              </a:rPr>
              <a:t> merupakan teknik menyebarkan sinyal dengan lebar pita sempit (</a:t>
            </a:r>
            <a:r>
              <a:rPr lang="id-ID" sz="2400" b="0" dirty="0" err="1">
                <a:solidFill>
                  <a:srgbClr val="202122"/>
                </a:solidFill>
              </a:rPr>
              <a:t>narrow</a:t>
            </a:r>
            <a:r>
              <a:rPr lang="id-ID" sz="2400" b="0" dirty="0">
                <a:solidFill>
                  <a:srgbClr val="202122"/>
                </a:solidFill>
              </a:rPr>
              <a:t> band) ke dalam sinyal pita lebar (</a:t>
            </a:r>
            <a:r>
              <a:rPr lang="id-ID" sz="2400" b="0" dirty="0" err="1">
                <a:solidFill>
                  <a:srgbClr val="202122"/>
                </a:solidFill>
              </a:rPr>
              <a:t>wide</a:t>
            </a:r>
            <a:r>
              <a:rPr lang="id-ID" sz="2400" b="0" dirty="0">
                <a:solidFill>
                  <a:srgbClr val="202122"/>
                </a:solidFill>
              </a:rPr>
              <a:t> band)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Hal ini memungkinkan penggunaan beberapa </a:t>
            </a:r>
            <a:r>
              <a:rPr lang="id-ID" sz="2400" b="0" dirty="0" err="1">
                <a:solidFill>
                  <a:srgbClr val="202122"/>
                </a:solidFill>
              </a:rPr>
              <a:t>user</a:t>
            </a:r>
            <a:r>
              <a:rPr lang="id-ID" sz="2400" b="0" dirty="0">
                <a:solidFill>
                  <a:srgbClr val="202122"/>
                </a:solidFill>
              </a:rPr>
              <a:t> yang berbeda dalam menggunakan frekuensi yang sama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Karena CDM juga dikenal dengan istilah Code </a:t>
            </a:r>
            <a:r>
              <a:rPr lang="id-ID" sz="2400" b="0" dirty="0" err="1">
                <a:solidFill>
                  <a:srgbClr val="202122"/>
                </a:solidFill>
              </a:rPr>
              <a:t>Division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Multiple</a:t>
            </a:r>
            <a:r>
              <a:rPr lang="id-ID" sz="2400" b="0" dirty="0">
                <a:solidFill>
                  <a:srgbClr val="202122"/>
                </a:solidFill>
              </a:rPr>
              <a:t> Access (CDMA)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CDMA memungkinkan setiap </a:t>
            </a:r>
            <a:r>
              <a:rPr lang="id-ID" sz="2400" b="0" dirty="0" err="1">
                <a:solidFill>
                  <a:srgbClr val="202122"/>
                </a:solidFill>
              </a:rPr>
              <a:t>station</a:t>
            </a:r>
            <a:r>
              <a:rPr lang="id-ID" sz="2400" b="0" dirty="0">
                <a:solidFill>
                  <a:srgbClr val="202122"/>
                </a:solidFill>
              </a:rPr>
              <a:t> mengirimkan data melewati spektrum frekuensi sepanjang waktu.</a:t>
            </a:r>
          </a:p>
          <a:p>
            <a:pPr marL="404813" indent="-404813" latinLnBrk="0"/>
            <a:endParaRPr lang="id-ID" sz="2400" b="0" dirty="0">
              <a:solidFill>
                <a:srgbClr val="20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46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25817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Code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Division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Multiplexing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1309606"/>
            <a:ext cx="11576963" cy="50348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Sinyal-sinyal yang dikirimkan kemudian dibedakan menggunakan </a:t>
            </a:r>
            <a:r>
              <a:rPr lang="id-ID" sz="2400" b="0" dirty="0" err="1">
                <a:solidFill>
                  <a:srgbClr val="202122"/>
                </a:solidFill>
              </a:rPr>
              <a:t>coding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theory</a:t>
            </a:r>
            <a:r>
              <a:rPr lang="id-ID" sz="2400" b="0" dirty="0">
                <a:solidFill>
                  <a:srgbClr val="202122"/>
                </a:solidFill>
              </a:rPr>
              <a:t> sehingga memungkinkan CDMA untuk dapat mengambil sinyal yang dibutuhkan saja dan membuang sinyal-sinyal yang dikirimkan perangkat lain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Untuk membedakan satu </a:t>
            </a:r>
            <a:r>
              <a:rPr lang="id-ID" sz="2400" b="0" dirty="0" err="1">
                <a:solidFill>
                  <a:srgbClr val="202122"/>
                </a:solidFill>
              </a:rPr>
              <a:t>user</a:t>
            </a:r>
            <a:r>
              <a:rPr lang="id-ID" sz="2400" b="0" dirty="0">
                <a:solidFill>
                  <a:srgbClr val="202122"/>
                </a:solidFill>
              </a:rPr>
              <a:t> dengan </a:t>
            </a:r>
            <a:r>
              <a:rPr lang="id-ID" sz="2400" b="0" dirty="0" err="1">
                <a:solidFill>
                  <a:srgbClr val="202122"/>
                </a:solidFill>
              </a:rPr>
              <a:t>user</a:t>
            </a:r>
            <a:r>
              <a:rPr lang="id-ID" sz="2400" b="0" dirty="0">
                <a:solidFill>
                  <a:srgbClr val="202122"/>
                </a:solidFill>
              </a:rPr>
              <a:t> lainnya CDMA menggunakan </a:t>
            </a:r>
            <a:r>
              <a:rPr lang="id-ID" sz="2400" b="0" dirty="0" err="1">
                <a:solidFill>
                  <a:srgbClr val="202122"/>
                </a:solidFill>
              </a:rPr>
              <a:t>chips</a:t>
            </a:r>
            <a:r>
              <a:rPr lang="id-ID" sz="2400" b="0" dirty="0">
                <a:solidFill>
                  <a:srgbClr val="202122"/>
                </a:solidFill>
              </a:rPr>
              <a:t> yang merupakan deret 64 atau 128 bit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Untuk mengirimkan </a:t>
            </a:r>
            <a:r>
              <a:rPr lang="id-ID" sz="2400" b="0" dirty="0" err="1">
                <a:solidFill>
                  <a:srgbClr val="202122"/>
                </a:solidFill>
              </a:rPr>
              <a:t>bitstream</a:t>
            </a:r>
            <a:r>
              <a:rPr lang="id-ID" sz="2400" b="0" dirty="0">
                <a:solidFill>
                  <a:srgbClr val="202122"/>
                </a:solidFill>
              </a:rPr>
              <a:t> bernilai 1 maka </a:t>
            </a:r>
            <a:r>
              <a:rPr lang="id-ID" sz="2400" b="0" dirty="0" err="1">
                <a:solidFill>
                  <a:srgbClr val="202122"/>
                </a:solidFill>
              </a:rPr>
              <a:t>station</a:t>
            </a:r>
            <a:r>
              <a:rPr lang="id-ID" sz="2400" b="0" dirty="0">
                <a:solidFill>
                  <a:srgbClr val="202122"/>
                </a:solidFill>
              </a:rPr>
              <a:t> mengirimkan bit </a:t>
            </a:r>
            <a:r>
              <a:rPr lang="id-ID" sz="2400" b="0" dirty="0" err="1">
                <a:solidFill>
                  <a:srgbClr val="202122"/>
                </a:solidFill>
              </a:rPr>
              <a:t>sequence</a:t>
            </a:r>
            <a:r>
              <a:rPr lang="id-ID" sz="2400" b="0" dirty="0">
                <a:solidFill>
                  <a:srgbClr val="202122"/>
                </a:solidFill>
              </a:rPr>
              <a:t> dari </a:t>
            </a:r>
            <a:r>
              <a:rPr lang="id-ID" sz="2400" b="0" dirty="0" err="1">
                <a:solidFill>
                  <a:srgbClr val="202122"/>
                </a:solidFill>
              </a:rPr>
              <a:t>chip-nya</a:t>
            </a:r>
            <a:endParaRPr lang="id-ID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Sedangkan ketika mengirimkan </a:t>
            </a:r>
            <a:r>
              <a:rPr lang="id-ID" sz="2400" b="0" dirty="0" err="1">
                <a:solidFill>
                  <a:srgbClr val="202122"/>
                </a:solidFill>
              </a:rPr>
              <a:t>bitstream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bernilai 0 maka </a:t>
            </a:r>
            <a:r>
              <a:rPr lang="id-ID" sz="2400" b="0" dirty="0" err="1">
                <a:solidFill>
                  <a:srgbClr val="202122"/>
                </a:solidFill>
              </a:rPr>
              <a:t>station</a:t>
            </a:r>
            <a:r>
              <a:rPr lang="id-ID" sz="2400" b="0" dirty="0">
                <a:solidFill>
                  <a:srgbClr val="202122"/>
                </a:solidFill>
              </a:rPr>
              <a:t> mengirimkan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 err="1">
                <a:solidFill>
                  <a:srgbClr val="202122"/>
                </a:solidFill>
              </a:rPr>
              <a:t>negation</a:t>
            </a:r>
            <a:r>
              <a:rPr lang="id-ID" sz="2400" b="0" dirty="0">
                <a:solidFill>
                  <a:srgbClr val="202122"/>
                </a:solidFill>
              </a:rPr>
              <a:t> / kebalikan dari nilai bit </a:t>
            </a:r>
            <a:r>
              <a:rPr lang="id-ID" sz="2400" b="0" dirty="0" err="1">
                <a:solidFill>
                  <a:srgbClr val="202122"/>
                </a:solidFill>
              </a:rPr>
              <a:t>chip-nya</a:t>
            </a:r>
            <a:endParaRPr lang="id-ID" sz="2400" b="0" dirty="0">
              <a:solidFill>
                <a:srgbClr val="20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82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545877" cy="535531"/>
          </a:xfrm>
        </p:spPr>
        <p:txBody>
          <a:bodyPr/>
          <a:lstStyle/>
          <a:p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Wavelength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Division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Multiplexing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1309606"/>
            <a:ext cx="11576963" cy="50348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Wavelength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Division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Multiplexing</a:t>
            </a:r>
            <a:r>
              <a:rPr lang="id-ID" sz="2400" b="0" dirty="0">
                <a:solidFill>
                  <a:srgbClr val="202122"/>
                </a:solidFill>
              </a:rPr>
              <a:t> merupakan bentuk </a:t>
            </a:r>
            <a:r>
              <a:rPr lang="id-ID" sz="2400" b="0" dirty="0" err="1">
                <a:solidFill>
                  <a:srgbClr val="202122"/>
                </a:solidFill>
              </a:rPr>
              <a:t>multiplexing</a:t>
            </a:r>
            <a:r>
              <a:rPr lang="id-ID" sz="2400" b="0" dirty="0">
                <a:solidFill>
                  <a:srgbClr val="202122"/>
                </a:solidFill>
              </a:rPr>
              <a:t> untuk fiber </a:t>
            </a:r>
            <a:r>
              <a:rPr lang="id-ID" sz="2400" b="0" dirty="0" err="1">
                <a:solidFill>
                  <a:srgbClr val="202122"/>
                </a:solidFill>
              </a:rPr>
              <a:t>optic</a:t>
            </a:r>
            <a:r>
              <a:rPr lang="id-ID" sz="2400" b="0" dirty="0">
                <a:solidFill>
                  <a:srgbClr val="202122"/>
                </a:solidFill>
              </a:rPr>
              <a:t> dengan penggunaan sinar/cahaya yang memiliki </a:t>
            </a:r>
            <a:r>
              <a:rPr lang="id-ID" sz="2400" b="0" dirty="0" err="1">
                <a:solidFill>
                  <a:srgbClr val="202122"/>
                </a:solidFill>
              </a:rPr>
              <a:t>wavelength</a:t>
            </a:r>
            <a:r>
              <a:rPr lang="id-ID" sz="2400" b="0" dirty="0">
                <a:solidFill>
                  <a:srgbClr val="202122"/>
                </a:solidFill>
              </a:rPr>
              <a:t> yang berbeda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Biasanya 4 fiber digabungkan ke dalam </a:t>
            </a:r>
            <a:r>
              <a:rPr lang="id-ID" sz="2400" b="0" dirty="0" err="1">
                <a:solidFill>
                  <a:srgbClr val="202122"/>
                </a:solidFill>
              </a:rPr>
              <a:t>optical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combiner</a:t>
            </a:r>
            <a:r>
              <a:rPr lang="id-ID" sz="2400" b="0" dirty="0">
                <a:solidFill>
                  <a:srgbClr val="202122"/>
                </a:solidFill>
              </a:rPr>
              <a:t> yang akan menghasilkan 4 cahaya dengan </a:t>
            </a:r>
            <a:r>
              <a:rPr lang="id-ID" sz="2400" b="0" dirty="0" err="1">
                <a:solidFill>
                  <a:srgbClr val="202122"/>
                </a:solidFill>
              </a:rPr>
              <a:t>wavelength</a:t>
            </a:r>
            <a:r>
              <a:rPr lang="id-ID" sz="2400" b="0" dirty="0">
                <a:solidFill>
                  <a:srgbClr val="202122"/>
                </a:solidFill>
              </a:rPr>
              <a:t> yang berbeda dan ditransmisikan ke dalam satu fiber long haul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Sesampainya di tujuan akan ada </a:t>
            </a:r>
            <a:r>
              <a:rPr lang="id-ID" sz="2400" b="0" dirty="0" err="1">
                <a:solidFill>
                  <a:srgbClr val="202122"/>
                </a:solidFill>
              </a:rPr>
              <a:t>spliter</a:t>
            </a:r>
            <a:r>
              <a:rPr lang="id-ID" sz="2400" b="0" dirty="0">
                <a:solidFill>
                  <a:srgbClr val="202122"/>
                </a:solidFill>
              </a:rPr>
              <a:t> yang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membagi keempat </a:t>
            </a:r>
            <a:r>
              <a:rPr lang="id-ID" sz="2400" b="0" dirty="0" err="1">
                <a:solidFill>
                  <a:srgbClr val="202122"/>
                </a:solidFill>
              </a:rPr>
              <a:t>wavelength</a:t>
            </a:r>
            <a:r>
              <a:rPr lang="id-ID" sz="2400" b="0" dirty="0">
                <a:solidFill>
                  <a:srgbClr val="202122"/>
                </a:solidFill>
              </a:rPr>
              <a:t> sinyal ke dalam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4 fiber yang berbeda pula</a:t>
            </a:r>
          </a:p>
        </p:txBody>
      </p:sp>
    </p:spTree>
    <p:extLst>
      <p:ext uri="{BB962C8B-B14F-4D97-AF65-F5344CB8AC3E}">
        <p14:creationId xmlns:p14="http://schemas.microsoft.com/office/powerpoint/2010/main" val="474679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545877" cy="535531"/>
          </a:xfrm>
        </p:spPr>
        <p:txBody>
          <a:bodyPr/>
          <a:lstStyle/>
          <a:p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Wavelength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Division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Multiplexing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BC44FF-55A7-A68F-6ECF-C60F5464CF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183" y="1395296"/>
            <a:ext cx="7617459" cy="42531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8403BA-D59D-90FE-30CC-87F1DEE3F2DD}"/>
              </a:ext>
            </a:extLst>
          </p:cNvPr>
          <p:cNvSpPr txBox="1"/>
          <p:nvPr/>
        </p:nvSpPr>
        <p:spPr>
          <a:xfrm>
            <a:off x="368111" y="5799930"/>
            <a:ext cx="731747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Andrew S. </a:t>
            </a:r>
            <a:r>
              <a:rPr lang="id-ID" dirty="0" err="1"/>
              <a:t>Tanenbaum</a:t>
            </a:r>
            <a:r>
              <a:rPr lang="id-ID" dirty="0"/>
              <a:t>. </a:t>
            </a:r>
            <a:r>
              <a:rPr lang="id-ID" dirty="0" err="1"/>
              <a:t>Computer</a:t>
            </a:r>
            <a:r>
              <a:rPr lang="id-ID" dirty="0"/>
              <a:t> </a:t>
            </a:r>
            <a:r>
              <a:rPr lang="id-ID" dirty="0" err="1"/>
              <a:t>Networks</a:t>
            </a:r>
            <a:r>
              <a:rPr lang="id-ID" dirty="0"/>
              <a:t>. Pearson. 2021. </a:t>
            </a:r>
            <a:r>
              <a:rPr lang="id-ID" dirty="0" err="1"/>
              <a:t>Page</a:t>
            </a:r>
            <a:r>
              <a:rPr lang="id-ID" dirty="0"/>
              <a:t> 129</a:t>
            </a:r>
            <a:endParaRPr lang="en-US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422408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545877" cy="535531"/>
          </a:xfrm>
        </p:spPr>
        <p:txBody>
          <a:bodyPr/>
          <a:lstStyle/>
          <a:p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Wavelength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Division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Multiplexing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8403BA-D59D-90FE-30CC-87F1DEE3F2DD}"/>
              </a:ext>
            </a:extLst>
          </p:cNvPr>
          <p:cNvSpPr txBox="1"/>
          <p:nvPr/>
        </p:nvSpPr>
        <p:spPr>
          <a:xfrm>
            <a:off x="240789" y="4193214"/>
            <a:ext cx="72480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https://www.fiberlabs.com/glossary/wavelength-division-multiplexing/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4AF7CFF-EBDC-4CDC-271E-478AA2EF6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36" y="1415326"/>
            <a:ext cx="7141384" cy="2730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 triangle with rainbow colored waves&#10;&#10;Description automatically generated">
            <a:extLst>
              <a:ext uri="{FF2B5EF4-FFF2-40B4-BE49-F238E27FC236}">
                <a16:creationId xmlns:a16="http://schemas.microsoft.com/office/drawing/2014/main" id="{182BC0C7-4C16-1F94-87F2-82D618658A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8856" y="928092"/>
            <a:ext cx="4290351" cy="321776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9B2F29-0ACF-E405-FE52-CD8CA0D13A70}"/>
              </a:ext>
            </a:extLst>
          </p:cNvPr>
          <p:cNvSpPr txBox="1"/>
          <p:nvPr/>
        </p:nvSpPr>
        <p:spPr>
          <a:xfrm>
            <a:off x="7773170" y="4145855"/>
            <a:ext cx="40713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Souce</a:t>
            </a:r>
            <a:r>
              <a:rPr lang="id-ID" dirty="0"/>
              <a:t>: https://vsgif.com/gif/2441238</a:t>
            </a:r>
          </a:p>
        </p:txBody>
      </p:sp>
    </p:spTree>
    <p:extLst>
      <p:ext uri="{BB962C8B-B14F-4D97-AF65-F5344CB8AC3E}">
        <p14:creationId xmlns:p14="http://schemas.microsoft.com/office/powerpoint/2010/main" val="33527686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0457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338109" y="1164931"/>
            <a:ext cx="11515782" cy="50162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2000" b="0" dirty="0" err="1"/>
              <a:t>Computer</a:t>
            </a:r>
            <a:r>
              <a:rPr lang="id-ID" sz="2000" b="0" dirty="0"/>
              <a:t> </a:t>
            </a:r>
            <a:r>
              <a:rPr lang="id-ID" sz="2000" b="0" dirty="0" err="1"/>
              <a:t>Networks</a:t>
            </a:r>
            <a:r>
              <a:rPr lang="id-ID" sz="2000" b="0" dirty="0"/>
              <a:t> </a:t>
            </a:r>
            <a:r>
              <a:rPr lang="id-ID" sz="2000" b="0" dirty="0" err="1"/>
              <a:t>Sixth</a:t>
            </a:r>
            <a:r>
              <a:rPr lang="id-ID" sz="2000" b="0" dirty="0"/>
              <a:t> </a:t>
            </a:r>
            <a:r>
              <a:rPr lang="id-ID" sz="2000" b="0" dirty="0" err="1"/>
              <a:t>Edition</a:t>
            </a:r>
            <a:r>
              <a:rPr lang="id-ID" sz="2000" b="0" dirty="0"/>
              <a:t>, Andrew S. </a:t>
            </a:r>
            <a:r>
              <a:rPr lang="id-ID" sz="2000" b="0" dirty="0" err="1"/>
              <a:t>Tanenbaum</a:t>
            </a:r>
            <a:r>
              <a:rPr lang="id-ID" sz="2000" b="0" dirty="0"/>
              <a:t>, Pearson </a:t>
            </a:r>
            <a:r>
              <a:rPr lang="id-ID" sz="2000" b="0" dirty="0" err="1"/>
              <a:t>Education</a:t>
            </a:r>
            <a:r>
              <a:rPr lang="id-ID" sz="2000" b="0" dirty="0"/>
              <a:t> </a:t>
            </a:r>
            <a:r>
              <a:rPr lang="id-ID" sz="2000" b="0" dirty="0" err="1"/>
              <a:t>Limited</a:t>
            </a:r>
            <a:r>
              <a:rPr lang="id-ID" sz="2000" b="0" dirty="0"/>
              <a:t>, 2021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2000" b="0" dirty="0" err="1"/>
              <a:t>Fundamentals</a:t>
            </a:r>
            <a:r>
              <a:rPr lang="id-ID" sz="2000" b="0" dirty="0"/>
              <a:t> </a:t>
            </a:r>
            <a:r>
              <a:rPr lang="id-ID" sz="2000" b="0" dirty="0" err="1"/>
              <a:t>of</a:t>
            </a:r>
            <a:r>
              <a:rPr lang="id-ID" sz="2000" b="0" dirty="0"/>
              <a:t> </a:t>
            </a:r>
            <a:r>
              <a:rPr lang="id-ID" sz="2000" b="0" dirty="0" err="1"/>
              <a:t>Computer</a:t>
            </a:r>
            <a:r>
              <a:rPr lang="id-ID" sz="2000" b="0" dirty="0"/>
              <a:t> </a:t>
            </a:r>
            <a:r>
              <a:rPr lang="id-ID" sz="2000" b="0" dirty="0" err="1"/>
              <a:t>Networks</a:t>
            </a:r>
            <a:r>
              <a:rPr lang="id-ID" sz="2000" b="0" dirty="0"/>
              <a:t>, Matthew N. O. </a:t>
            </a:r>
            <a:r>
              <a:rPr lang="id-ID" sz="2000" b="0" dirty="0" err="1"/>
              <a:t>Sadiku</a:t>
            </a:r>
            <a:r>
              <a:rPr lang="id-ID" sz="2000" b="0" dirty="0"/>
              <a:t>, </a:t>
            </a:r>
            <a:r>
              <a:rPr lang="id-ID" sz="2000" b="0" dirty="0" err="1"/>
              <a:t>Humana</a:t>
            </a:r>
            <a:r>
              <a:rPr lang="id-ID" sz="2000" b="0" dirty="0"/>
              <a:t> </a:t>
            </a:r>
            <a:r>
              <a:rPr lang="id-ID" sz="2000" b="0" dirty="0" err="1"/>
              <a:t>Press</a:t>
            </a:r>
            <a:r>
              <a:rPr lang="id-ID" sz="2000" b="0" dirty="0"/>
              <a:t>, 2022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2000" b="0" dirty="0" err="1"/>
              <a:t>Computer</a:t>
            </a:r>
            <a:r>
              <a:rPr lang="id-ID" sz="2000" b="0" dirty="0"/>
              <a:t> </a:t>
            </a:r>
            <a:r>
              <a:rPr lang="id-ID" sz="2000" b="0" dirty="0" err="1"/>
              <a:t>Networks</a:t>
            </a:r>
            <a:r>
              <a:rPr lang="id-ID" sz="2000" b="0" dirty="0"/>
              <a:t> A System </a:t>
            </a:r>
            <a:r>
              <a:rPr lang="id-ID" sz="2000" b="0" dirty="0" err="1"/>
              <a:t>Approach</a:t>
            </a:r>
            <a:r>
              <a:rPr lang="id-ID" sz="2000" b="0" dirty="0"/>
              <a:t>, Larry L. </a:t>
            </a:r>
            <a:r>
              <a:rPr lang="id-ID" sz="2000" b="0" dirty="0" err="1"/>
              <a:t>Petterson</a:t>
            </a:r>
            <a:r>
              <a:rPr lang="id-ID" sz="2000" b="0" dirty="0"/>
              <a:t>, Morgan </a:t>
            </a:r>
            <a:r>
              <a:rPr lang="id-ID" sz="2000" b="0" dirty="0" err="1"/>
              <a:t>Kaufmann</a:t>
            </a:r>
            <a:r>
              <a:rPr lang="id-ID" sz="2000" b="0" dirty="0"/>
              <a:t> </a:t>
            </a:r>
            <a:r>
              <a:rPr lang="id-ID" sz="2000" b="0" dirty="0" err="1"/>
              <a:t>Elsevier</a:t>
            </a:r>
            <a:r>
              <a:rPr lang="id-ID" sz="2000" b="0" dirty="0"/>
              <a:t>, 2021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2000" b="0" dirty="0"/>
              <a:t>Paul Mah. Data Centre Dynamics Ltd (</a:t>
            </a:r>
            <a:r>
              <a:rPr lang="id-ID" sz="2000" b="0" dirty="0" err="1"/>
              <a:t>Accessed</a:t>
            </a:r>
            <a:r>
              <a:rPr lang="id-ID" sz="2000" b="0" dirty="0"/>
              <a:t>: 2024, </a:t>
            </a:r>
            <a:r>
              <a:rPr lang="id-ID" sz="2000" b="0" dirty="0" err="1"/>
              <a:t>October</a:t>
            </a:r>
            <a:r>
              <a:rPr lang="id-ID" sz="2000" b="0" dirty="0"/>
              <a:t> 3). AWS </a:t>
            </a:r>
            <a:r>
              <a:rPr lang="id-ID" sz="2000" b="0" dirty="0" err="1"/>
              <a:t>Snowmobile</a:t>
            </a:r>
            <a:r>
              <a:rPr lang="id-ID" sz="2000" b="0" dirty="0"/>
              <a:t> </a:t>
            </a:r>
            <a:r>
              <a:rPr lang="id-ID" sz="2000" b="0" dirty="0" err="1"/>
              <a:t>delivers</a:t>
            </a:r>
            <a:r>
              <a:rPr lang="id-ID" sz="2000" b="0" dirty="0"/>
              <a:t> </a:t>
            </a:r>
            <a:r>
              <a:rPr lang="id-ID" sz="2000" b="0" dirty="0" err="1"/>
              <a:t>petabytes</a:t>
            </a:r>
            <a:r>
              <a:rPr lang="id-ID" sz="2000" b="0" dirty="0"/>
              <a:t> </a:t>
            </a:r>
            <a:r>
              <a:rPr lang="id-ID" sz="2000" b="0" dirty="0" err="1"/>
              <a:t>to</a:t>
            </a:r>
            <a:r>
              <a:rPr lang="id-ID" sz="2000" b="0" dirty="0"/>
              <a:t> </a:t>
            </a:r>
            <a:r>
              <a:rPr lang="id-ID" sz="2000" b="0" dirty="0" err="1"/>
              <a:t>the</a:t>
            </a:r>
            <a:r>
              <a:rPr lang="id-ID" sz="2000" b="0" dirty="0"/>
              <a:t> </a:t>
            </a:r>
            <a:r>
              <a:rPr lang="id-ID" sz="2000" b="0" dirty="0" err="1"/>
              <a:t>cloud</a:t>
            </a:r>
            <a:r>
              <a:rPr lang="id-ID" sz="2000" b="0" dirty="0"/>
              <a:t> </a:t>
            </a:r>
            <a:r>
              <a:rPr lang="id-ID" sz="2000" b="0" dirty="0" err="1"/>
              <a:t>by</a:t>
            </a:r>
            <a:r>
              <a:rPr lang="id-ID" sz="2000" b="0" dirty="0"/>
              <a:t> truk. https://www.datacenterdynamics.com/en/news/aws-snowmobile-delivers-petabytes-to-the-cloud-by-truck/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2000" b="0" dirty="0" err="1"/>
              <a:t>Cédric</a:t>
            </a:r>
            <a:r>
              <a:rPr lang="id-ID" sz="2000" b="0" dirty="0"/>
              <a:t> Van </a:t>
            </a:r>
            <a:r>
              <a:rPr lang="id-ID" sz="2000" b="0" dirty="0" err="1"/>
              <a:t>Loon</a:t>
            </a:r>
            <a:r>
              <a:rPr lang="id-ID" sz="2000" b="0" dirty="0"/>
              <a:t>. </a:t>
            </a:r>
            <a:r>
              <a:rPr lang="id-ID" sz="2000" b="0" dirty="0" err="1"/>
              <a:t>ITdaily</a:t>
            </a:r>
            <a:r>
              <a:rPr lang="id-ID" sz="2000" b="0" dirty="0"/>
              <a:t> (</a:t>
            </a:r>
            <a:r>
              <a:rPr lang="id-ID" sz="2000" b="0" dirty="0" err="1"/>
              <a:t>Accessed</a:t>
            </a:r>
            <a:r>
              <a:rPr lang="id-ID" sz="2000" b="0" dirty="0"/>
              <a:t>: 2024, </a:t>
            </a:r>
            <a:r>
              <a:rPr lang="id-ID" sz="2000" b="0" dirty="0" err="1"/>
              <a:t>October</a:t>
            </a:r>
            <a:r>
              <a:rPr lang="id-ID" sz="2000" b="0" dirty="0"/>
              <a:t> 3).  </a:t>
            </a:r>
            <a:r>
              <a:rPr lang="id-ID" sz="2000" b="0" dirty="0" err="1"/>
              <a:t>Source</a:t>
            </a:r>
            <a:r>
              <a:rPr lang="id-ID" sz="2000" b="0" dirty="0"/>
              <a:t>: https://itdaily.be/nieuws/cloud/aws-voegt-flexibele-edge-servers-toe-aan-snowball/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2000" b="0" dirty="0"/>
              <a:t>Danny </a:t>
            </a:r>
            <a:r>
              <a:rPr lang="id-ID" sz="2000" b="0" dirty="0" err="1"/>
              <a:t>Boesing</a:t>
            </a:r>
            <a:r>
              <a:rPr lang="id-ID" sz="2000" b="0" dirty="0"/>
              <a:t>. </a:t>
            </a:r>
            <a:r>
              <a:rPr lang="id-ID" sz="2000" b="0" dirty="0" err="1"/>
              <a:t>Samtec</a:t>
            </a:r>
            <a:r>
              <a:rPr lang="id-ID" sz="2000" b="0" dirty="0"/>
              <a:t>, </a:t>
            </a:r>
            <a:r>
              <a:rPr lang="id-ID" sz="2000" b="0" dirty="0" err="1"/>
              <a:t>Inc</a:t>
            </a:r>
            <a:r>
              <a:rPr lang="id-ID" sz="2000" b="0" dirty="0"/>
              <a:t> (</a:t>
            </a:r>
            <a:r>
              <a:rPr lang="id-ID" sz="2000" b="0" dirty="0" err="1"/>
              <a:t>Accessed</a:t>
            </a:r>
            <a:r>
              <a:rPr lang="id-ID" sz="2000" b="0" dirty="0"/>
              <a:t>: 2024, </a:t>
            </a:r>
            <a:r>
              <a:rPr lang="id-ID" sz="2000" b="0" dirty="0" err="1"/>
              <a:t>October</a:t>
            </a:r>
            <a:r>
              <a:rPr lang="id-ID" sz="2000" b="0" dirty="0"/>
              <a:t> 3). </a:t>
            </a:r>
            <a:br>
              <a:rPr lang="id-ID" sz="2000" b="0" dirty="0"/>
            </a:br>
            <a:r>
              <a:rPr lang="id-ID" sz="2000" b="0" dirty="0" err="1"/>
              <a:t>Why</a:t>
            </a:r>
            <a:r>
              <a:rPr lang="id-ID" sz="2000" b="0" dirty="0"/>
              <a:t> </a:t>
            </a:r>
            <a:r>
              <a:rPr lang="id-ID" sz="2000" b="0" dirty="0" err="1"/>
              <a:t>Did</a:t>
            </a:r>
            <a:r>
              <a:rPr lang="id-ID" sz="2000" b="0" dirty="0"/>
              <a:t> </a:t>
            </a:r>
            <a:r>
              <a:rPr lang="id-ID" sz="2000" b="0" dirty="0" err="1"/>
              <a:t>PCIe</a:t>
            </a:r>
            <a:r>
              <a:rPr lang="id-ID" sz="2000" b="0" dirty="0"/>
              <a:t> 6.0 </a:t>
            </a:r>
            <a:r>
              <a:rPr lang="id-ID" sz="2000" b="0" dirty="0" err="1"/>
              <a:t>Adopt</a:t>
            </a:r>
            <a:r>
              <a:rPr lang="id-ID" sz="2000" b="0" dirty="0"/>
              <a:t> PAM4? </a:t>
            </a:r>
            <a:r>
              <a:rPr lang="id-ID" sz="2000" b="0" dirty="0" err="1"/>
              <a:t>There</a:t>
            </a:r>
            <a:r>
              <a:rPr lang="id-ID" sz="2000" b="0" dirty="0"/>
              <a:t> Are </a:t>
            </a:r>
            <a:r>
              <a:rPr lang="id-ID" sz="2000" b="0" dirty="0" err="1"/>
              <a:t>Many</a:t>
            </a:r>
            <a:r>
              <a:rPr lang="id-ID" sz="2000" b="0" dirty="0"/>
              <a:t> </a:t>
            </a:r>
            <a:r>
              <a:rPr lang="id-ID" sz="2000" b="0" dirty="0" err="1"/>
              <a:t>Reasons</a:t>
            </a:r>
            <a:r>
              <a:rPr lang="id-ID" sz="2000" b="0" dirty="0"/>
              <a:t>. </a:t>
            </a:r>
            <a:br>
              <a:rPr lang="id-ID" sz="2000" b="0" dirty="0"/>
            </a:br>
            <a:r>
              <a:rPr lang="id-ID" sz="2000" b="0" dirty="0"/>
              <a:t>https://blog.samtec.com/post/why-did-pcie-6-0-adopt-</a:t>
            </a:r>
            <a:br>
              <a:rPr lang="id-ID" sz="2000" b="0" dirty="0"/>
            </a:br>
            <a:r>
              <a:rPr lang="id-ID" sz="2000" b="0" dirty="0"/>
              <a:t>pam4-there-are-many-reasons/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endParaRPr lang="id-ID" sz="2000" b="0" dirty="0"/>
          </a:p>
        </p:txBody>
      </p:sp>
    </p:spTree>
    <p:extLst>
      <p:ext uri="{BB962C8B-B14F-4D97-AF65-F5344CB8AC3E}">
        <p14:creationId xmlns:p14="http://schemas.microsoft.com/office/powerpoint/2010/main" val="20810459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0457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338109" y="1164931"/>
            <a:ext cx="11515782" cy="50162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2000" b="0" dirty="0" err="1"/>
              <a:t>Estrella_Stella</a:t>
            </a:r>
            <a:r>
              <a:rPr lang="id-ID" sz="2000" b="0" dirty="0"/>
              <a:t>. </a:t>
            </a:r>
            <a:r>
              <a:rPr lang="id-ID" sz="2000" b="0" dirty="0" err="1"/>
              <a:t>Reddit</a:t>
            </a:r>
            <a:r>
              <a:rPr lang="id-ID" sz="2000" b="0" dirty="0"/>
              <a:t> (</a:t>
            </a:r>
            <a:r>
              <a:rPr lang="id-ID" sz="2000" b="0" dirty="0" err="1"/>
              <a:t>Accessed</a:t>
            </a:r>
            <a:r>
              <a:rPr lang="id-ID" sz="2000" b="0" dirty="0"/>
              <a:t>: 2024, </a:t>
            </a:r>
            <a:r>
              <a:rPr lang="id-ID" sz="2000" b="0" dirty="0" err="1"/>
              <a:t>October</a:t>
            </a:r>
            <a:r>
              <a:rPr lang="id-ID" sz="2000" b="0" dirty="0"/>
              <a:t> 3). </a:t>
            </a:r>
            <a:r>
              <a:rPr lang="id-ID" sz="2000" b="0" dirty="0" err="1"/>
              <a:t>Effect</a:t>
            </a:r>
            <a:r>
              <a:rPr lang="id-ID" sz="2000" b="0" dirty="0"/>
              <a:t> </a:t>
            </a:r>
            <a:r>
              <a:rPr lang="id-ID" sz="2000" b="0" dirty="0" err="1"/>
              <a:t>of</a:t>
            </a:r>
            <a:r>
              <a:rPr lang="id-ID" sz="2000" b="0" dirty="0"/>
              <a:t> a </a:t>
            </a:r>
            <a:r>
              <a:rPr lang="id-ID" sz="2000" b="0" dirty="0" err="1"/>
              <a:t>Signal</a:t>
            </a:r>
            <a:r>
              <a:rPr lang="id-ID" sz="2000" b="0" dirty="0"/>
              <a:t> </a:t>
            </a:r>
            <a:r>
              <a:rPr lang="id-ID" sz="2000" b="0" dirty="0" err="1"/>
              <a:t>on</a:t>
            </a:r>
            <a:r>
              <a:rPr lang="id-ID" sz="2000" b="0" dirty="0"/>
              <a:t> a </a:t>
            </a:r>
            <a:r>
              <a:rPr lang="id-ID" sz="2000" b="0" dirty="0" err="1"/>
              <a:t>Carrier</a:t>
            </a:r>
            <a:r>
              <a:rPr lang="id-ID" sz="2000" b="0" dirty="0"/>
              <a:t> </a:t>
            </a:r>
            <a:r>
              <a:rPr lang="id-ID" sz="2000" b="0" dirty="0" err="1"/>
              <a:t>Through</a:t>
            </a:r>
            <a:r>
              <a:rPr lang="id-ID" sz="2000" b="0" dirty="0"/>
              <a:t> </a:t>
            </a:r>
            <a:r>
              <a:rPr lang="id-ID" sz="2000" b="0" dirty="0" err="1"/>
              <a:t>Amplitude</a:t>
            </a:r>
            <a:r>
              <a:rPr lang="id-ID" sz="2000" b="0" dirty="0"/>
              <a:t> </a:t>
            </a:r>
            <a:r>
              <a:rPr lang="id-ID" sz="2000" b="0" dirty="0" err="1"/>
              <a:t>Modulation</a:t>
            </a:r>
            <a:r>
              <a:rPr lang="id-ID" sz="2000" b="0" dirty="0"/>
              <a:t> &amp; </a:t>
            </a:r>
            <a:r>
              <a:rPr lang="id-ID" sz="2000" b="0" dirty="0" err="1"/>
              <a:t>Frequency</a:t>
            </a:r>
            <a:r>
              <a:rPr lang="id-ID" sz="2000" b="0" dirty="0"/>
              <a:t> </a:t>
            </a:r>
            <a:r>
              <a:rPr lang="id-ID" sz="2000" b="0" dirty="0" err="1"/>
              <a:t>Modulation</a:t>
            </a:r>
            <a:r>
              <a:rPr lang="id-ID" sz="2000" b="0" dirty="0"/>
              <a:t>. https://www.reddit.com/r/physicsgifs/comments/mp8wta/a_very_pretty_wellcomposed_gif_showing_the_effect/?rdt=56148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2000" b="0" dirty="0"/>
              <a:t>Christopher J. </a:t>
            </a:r>
            <a:r>
              <a:rPr lang="id-ID" sz="2000" b="0" dirty="0" err="1"/>
              <a:t>Wells</a:t>
            </a:r>
            <a:r>
              <a:rPr lang="id-ID" sz="2000" b="0" dirty="0"/>
              <a:t>. </a:t>
            </a:r>
            <a:r>
              <a:rPr lang="id-ID" sz="2000" b="0" dirty="0" err="1"/>
              <a:t>TechnologyUK</a:t>
            </a:r>
            <a:r>
              <a:rPr lang="id-ID" sz="2000" b="0" dirty="0"/>
              <a:t> (</a:t>
            </a:r>
            <a:r>
              <a:rPr lang="id-ID" sz="2000" b="0" dirty="0" err="1"/>
              <a:t>Accessed</a:t>
            </a:r>
            <a:r>
              <a:rPr lang="id-ID" sz="2000" b="0" dirty="0"/>
              <a:t>: 2024, </a:t>
            </a:r>
            <a:r>
              <a:rPr lang="id-ID" sz="2000" b="0" dirty="0" err="1"/>
              <a:t>October</a:t>
            </a:r>
            <a:r>
              <a:rPr lang="id-ID" sz="2000" b="0" dirty="0"/>
              <a:t> 3). </a:t>
            </a:r>
            <a:r>
              <a:rPr lang="id-ID" sz="2000" b="0" dirty="0" err="1"/>
              <a:t>Telecomms</a:t>
            </a:r>
            <a:r>
              <a:rPr lang="id-ID" sz="2000" b="0" dirty="0"/>
              <a:t> </a:t>
            </a:r>
            <a:r>
              <a:rPr lang="id-ID" sz="2000" b="0" dirty="0" err="1"/>
              <a:t>Principles</a:t>
            </a:r>
            <a:r>
              <a:rPr lang="id-ID" sz="2000" b="0" dirty="0"/>
              <a:t> - Digital </a:t>
            </a:r>
            <a:r>
              <a:rPr lang="id-ID" sz="2000" b="0" dirty="0" err="1"/>
              <a:t>Modulation</a:t>
            </a:r>
            <a:r>
              <a:rPr lang="id-ID" sz="2000" b="0" dirty="0"/>
              <a:t> (</a:t>
            </a:r>
            <a:r>
              <a:rPr lang="id-ID" sz="2000" b="0" dirty="0" err="1"/>
              <a:t>Part</a:t>
            </a:r>
            <a:r>
              <a:rPr lang="id-ID" sz="2000" b="0" dirty="0"/>
              <a:t> One). https://www.technologyuk.net/telecommunications/telecom-principles/digital-modulation-part-one.shtml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2000" b="0" dirty="0" err="1"/>
              <a:t>labAlive</a:t>
            </a:r>
            <a:r>
              <a:rPr lang="id-ID" sz="2000" b="0" dirty="0"/>
              <a:t> (</a:t>
            </a:r>
            <a:r>
              <a:rPr lang="id-ID" sz="2000" b="0" dirty="0" err="1"/>
              <a:t>Accessed</a:t>
            </a:r>
            <a:r>
              <a:rPr lang="id-ID" sz="2000" b="0" dirty="0"/>
              <a:t>: 2024, </a:t>
            </a:r>
            <a:r>
              <a:rPr lang="id-ID" sz="2000" b="0" dirty="0" err="1"/>
              <a:t>October</a:t>
            </a:r>
            <a:r>
              <a:rPr lang="id-ID" sz="2000" b="0" dirty="0"/>
              <a:t> 3). QPSK </a:t>
            </a:r>
            <a:r>
              <a:rPr lang="id-ID" sz="2000" b="0" dirty="0" err="1"/>
              <a:t>signal</a:t>
            </a:r>
            <a:r>
              <a:rPr lang="id-ID" sz="2000" b="0" dirty="0"/>
              <a:t> </a:t>
            </a:r>
            <a:r>
              <a:rPr lang="id-ID" sz="2000" b="0" dirty="0" err="1"/>
              <a:t>generation</a:t>
            </a:r>
            <a:r>
              <a:rPr lang="id-ID" sz="2000" b="0" dirty="0"/>
              <a:t>. https://www.etti.unibw.de/labalive/experiment/qpsksignalgeneration/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2000" b="0" dirty="0" err="1"/>
              <a:t>FiberLabs</a:t>
            </a:r>
            <a:r>
              <a:rPr lang="id-ID" sz="2000" b="0" dirty="0"/>
              <a:t> </a:t>
            </a:r>
            <a:r>
              <a:rPr lang="id-ID" sz="2000" b="0" dirty="0" err="1"/>
              <a:t>Inc</a:t>
            </a:r>
            <a:r>
              <a:rPr lang="id-ID" sz="2000" b="0" dirty="0"/>
              <a:t> (</a:t>
            </a:r>
            <a:r>
              <a:rPr lang="id-ID" sz="2000" b="0" dirty="0" err="1"/>
              <a:t>Accessed</a:t>
            </a:r>
            <a:r>
              <a:rPr lang="id-ID" sz="2000" b="0" dirty="0"/>
              <a:t>: 2024, </a:t>
            </a:r>
            <a:r>
              <a:rPr lang="id-ID" sz="2000" b="0" dirty="0" err="1"/>
              <a:t>October</a:t>
            </a:r>
            <a:r>
              <a:rPr lang="id-ID" sz="2000" b="0" dirty="0"/>
              <a:t> 3). </a:t>
            </a:r>
            <a:r>
              <a:rPr lang="id-ID" sz="2000" b="0" dirty="0" err="1"/>
              <a:t>Wavelength-Division</a:t>
            </a:r>
            <a:r>
              <a:rPr lang="id-ID" sz="2000" b="0" dirty="0"/>
              <a:t> </a:t>
            </a:r>
            <a:br>
              <a:rPr lang="id-ID" sz="2000" b="0" dirty="0"/>
            </a:br>
            <a:r>
              <a:rPr lang="id-ID" sz="2000" b="0" dirty="0" err="1"/>
              <a:t>Multiplexing</a:t>
            </a:r>
            <a:r>
              <a:rPr lang="id-ID" sz="2000" b="0" dirty="0"/>
              <a:t> (WDM). https://www.fiberlabs.com/glossary/</a:t>
            </a:r>
            <a:br>
              <a:rPr lang="id-ID" sz="2000" b="0" dirty="0"/>
            </a:br>
            <a:r>
              <a:rPr lang="id-ID" sz="2000" b="0" dirty="0" err="1"/>
              <a:t>wavelength-division-multiplexing</a:t>
            </a:r>
            <a:r>
              <a:rPr lang="id-ID" sz="2000" b="0" dirty="0"/>
              <a:t>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2000" b="0" dirty="0" err="1"/>
              <a:t>Vsgif</a:t>
            </a:r>
            <a:r>
              <a:rPr lang="id-ID" sz="2000" b="0" dirty="0"/>
              <a:t> (</a:t>
            </a:r>
            <a:r>
              <a:rPr lang="id-ID" sz="2000" b="0" dirty="0" err="1"/>
              <a:t>Accessed</a:t>
            </a:r>
            <a:r>
              <a:rPr lang="id-ID" sz="2000" b="0" dirty="0"/>
              <a:t>: 2024, </a:t>
            </a:r>
            <a:r>
              <a:rPr lang="id-ID" sz="2000" b="0" dirty="0" err="1"/>
              <a:t>October</a:t>
            </a:r>
            <a:r>
              <a:rPr lang="id-ID" sz="2000" b="0" dirty="0"/>
              <a:t> 3). </a:t>
            </a:r>
            <a:r>
              <a:rPr lang="id-ID" sz="2000" b="0" dirty="0" err="1"/>
              <a:t>Refraction</a:t>
            </a:r>
            <a:r>
              <a:rPr lang="id-ID" sz="2000" b="0" dirty="0"/>
              <a:t>.  </a:t>
            </a:r>
            <a:br>
              <a:rPr lang="id-ID" sz="2000" b="0" dirty="0"/>
            </a:br>
            <a:r>
              <a:rPr lang="id-ID" sz="2000" b="0" dirty="0"/>
              <a:t>https://vsgif.com/gif/2441238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endParaRPr lang="id-ID" sz="2000" b="0" dirty="0"/>
          </a:p>
        </p:txBody>
      </p:sp>
    </p:spTree>
    <p:extLst>
      <p:ext uri="{BB962C8B-B14F-4D97-AF65-F5344CB8AC3E}">
        <p14:creationId xmlns:p14="http://schemas.microsoft.com/office/powerpoint/2010/main" val="35434087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5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199647"/>
            <a:ext cx="8436080" cy="1015663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Network </a:t>
            </a:r>
            <a:r>
              <a:rPr lang="id-ID" altLang="ko-KR" sz="6000" dirty="0" err="1">
                <a:latin typeface="Arial" panose="020B0604020202020204" pitchFamily="34" charset="0"/>
                <a:cs typeface="Arial" panose="020B0604020202020204" pitchFamily="34" charset="0"/>
              </a:rPr>
              <a:t>Devices</a:t>
            </a:r>
            <a:endParaRPr lang="ko-KR" alt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4017</TotalTime>
  <Words>2330</Words>
  <Application>Microsoft Office PowerPoint</Application>
  <PresentationFormat>Widescreen</PresentationFormat>
  <Paragraphs>162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50" baseType="lpstr">
      <vt:lpstr>ElsevierGulliver</vt:lpstr>
      <vt:lpstr>ElsevierSans</vt:lpstr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Wingdings</vt:lpstr>
      <vt:lpstr>Office 테마</vt:lpstr>
      <vt:lpstr>Physical Layer</vt:lpstr>
      <vt:lpstr>Pendahuluan</vt:lpstr>
      <vt:lpstr>PowerPoint Presentation</vt:lpstr>
      <vt:lpstr>Jenis Media  Transmisi </vt:lpstr>
      <vt:lpstr>Media Transmisi</vt:lpstr>
      <vt:lpstr>Modulasi digital</vt:lpstr>
      <vt:lpstr>Modulasi Digital</vt:lpstr>
      <vt:lpstr>Modulasi Digital</vt:lpstr>
      <vt:lpstr>Modulasi Digital</vt:lpstr>
      <vt:lpstr>Baseband Transmission</vt:lpstr>
      <vt:lpstr>Baseband Transmission</vt:lpstr>
      <vt:lpstr>Baseband Transmission</vt:lpstr>
      <vt:lpstr>Baseband Transmission</vt:lpstr>
      <vt:lpstr>Clock Recovery </vt:lpstr>
      <vt:lpstr>Clock Recovery </vt:lpstr>
      <vt:lpstr>Clock Recovery </vt:lpstr>
      <vt:lpstr>Clock Recovery </vt:lpstr>
      <vt:lpstr>Clock Recovery </vt:lpstr>
      <vt:lpstr>Clock Recovery </vt:lpstr>
      <vt:lpstr>Clock Recovery </vt:lpstr>
      <vt:lpstr>Clock Recovery </vt:lpstr>
      <vt:lpstr>Passband Transmission</vt:lpstr>
      <vt:lpstr>Passband Transmission</vt:lpstr>
      <vt:lpstr>Passband Transmission</vt:lpstr>
      <vt:lpstr>Passband Transmission</vt:lpstr>
      <vt:lpstr>Passband Transmission</vt:lpstr>
      <vt:lpstr>Multiplexing</vt:lpstr>
      <vt:lpstr>Multiplexing</vt:lpstr>
      <vt:lpstr>Frequency Division Multiplexing</vt:lpstr>
      <vt:lpstr>Frequency Division Multiplexing</vt:lpstr>
      <vt:lpstr>Time Division Multiplexing</vt:lpstr>
      <vt:lpstr>Code Division Multiplexing</vt:lpstr>
      <vt:lpstr>Code Division Multiplexing</vt:lpstr>
      <vt:lpstr>Wavelength Division Multiplexing</vt:lpstr>
      <vt:lpstr>Wavelength Division Multiplexing</vt:lpstr>
      <vt:lpstr>Wavelength Division Multiplexing</vt:lpstr>
      <vt:lpstr>Referensi</vt:lpstr>
      <vt:lpstr>Referensi</vt:lpstr>
      <vt:lpstr>Network Devices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148</cp:revision>
  <dcterms:created xsi:type="dcterms:W3CDTF">2021-04-29T04:21:21Z</dcterms:created>
  <dcterms:modified xsi:type="dcterms:W3CDTF">2024-10-13T06:54:43Z</dcterms:modified>
</cp:coreProperties>
</file>