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3"/>
  </p:handoutMasterIdLst>
  <p:sldIdLst>
    <p:sldId id="256" r:id="rId2"/>
    <p:sldId id="257" r:id="rId3"/>
    <p:sldId id="258" r:id="rId4"/>
    <p:sldId id="337" r:id="rId5"/>
    <p:sldId id="434" r:id="rId6"/>
    <p:sldId id="435" r:id="rId7"/>
    <p:sldId id="431" r:id="rId8"/>
    <p:sldId id="433" r:id="rId9"/>
    <p:sldId id="432" r:id="rId10"/>
    <p:sldId id="436" r:id="rId11"/>
    <p:sldId id="295" r:id="rId12"/>
    <p:sldId id="351" r:id="rId13"/>
    <p:sldId id="430" r:id="rId14"/>
    <p:sldId id="383" r:id="rId15"/>
    <p:sldId id="296" r:id="rId16"/>
    <p:sldId id="384" r:id="rId17"/>
    <p:sldId id="370" r:id="rId18"/>
    <p:sldId id="385" r:id="rId19"/>
    <p:sldId id="386" r:id="rId20"/>
    <p:sldId id="387" r:id="rId21"/>
    <p:sldId id="388" r:id="rId22"/>
    <p:sldId id="392" r:id="rId23"/>
    <p:sldId id="393" r:id="rId24"/>
    <p:sldId id="391" r:id="rId25"/>
    <p:sldId id="389" r:id="rId26"/>
    <p:sldId id="390" r:id="rId27"/>
    <p:sldId id="427" r:id="rId28"/>
    <p:sldId id="428" r:id="rId29"/>
    <p:sldId id="429" r:id="rId30"/>
    <p:sldId id="437" r:id="rId31"/>
    <p:sldId id="268" r:id="rId3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7F"/>
    <a:srgbClr val="AAFFFF"/>
    <a:srgbClr val="2880CA"/>
    <a:srgbClr val="585C65"/>
    <a:srgbClr val="E7ECF1"/>
    <a:srgbClr val="29455F"/>
    <a:srgbClr val="2F333E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2" autoAdjust="0"/>
    <p:restoredTop sz="97386" autoAdjust="0"/>
  </p:normalViewPr>
  <p:slideViewPr>
    <p:cSldViewPr snapToGrid="0">
      <p:cViewPr varScale="1">
        <p:scale>
          <a:sx n="103" d="100"/>
          <a:sy n="103" d="100"/>
        </p:scale>
        <p:origin x="508" y="6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105531">
            <a:off x="6020906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id="{9338A8CF-C5A9-4FCB-B078-3773C5473AE2}"/>
              </a:ext>
            </a:extLst>
          </p:cNvPr>
          <p:cNvSpPr/>
          <p:nvPr userDrawn="1"/>
        </p:nvSpPr>
        <p:spPr>
          <a:xfrm>
            <a:off x="5628319" y="1815966"/>
            <a:ext cx="4602079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id="{15C35F22-CF5F-4968-A7D2-CA117F0B363E}"/>
              </a:ext>
            </a:extLst>
          </p:cNvPr>
          <p:cNvSpPr/>
          <p:nvPr userDrawn="1"/>
        </p:nvSpPr>
        <p:spPr>
          <a:xfrm>
            <a:off x="0" y="1371826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7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399"/>
            <a:ext cx="2415448" cy="27700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7344" b="12244"/>
          <a:stretch/>
        </p:blipFill>
        <p:spPr>
          <a:xfrm>
            <a:off x="-1914980" y="829517"/>
            <a:ext cx="7561807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id="{331E1F0E-DC95-4538-AF87-5CCEC619B153}"/>
              </a:ext>
            </a:extLst>
          </p:cNvPr>
          <p:cNvSpPr/>
          <p:nvPr userDrawn="1"/>
        </p:nvSpPr>
        <p:spPr>
          <a:xfrm>
            <a:off x="-4265411" y="-386447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5"/>
            <a:ext cx="6197962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0" y="195861"/>
            <a:ext cx="3963517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CD0F39D9-E803-48E2-8A5B-312C027A2595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id="{2337AB86-FB4C-4A0F-9E99-D3858A5D9CF6}"/>
              </a:ext>
            </a:extLst>
          </p:cNvPr>
          <p:cNvSpPr/>
          <p:nvPr userDrawn="1"/>
        </p:nvSpPr>
        <p:spPr>
          <a:xfrm>
            <a:off x="0" y="766472"/>
            <a:ext cx="10833768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id="{835BC0DA-2154-4248-9986-7156D3ACC0FA}"/>
              </a:ext>
            </a:extLst>
          </p:cNvPr>
          <p:cNvSpPr/>
          <p:nvPr userDrawn="1"/>
        </p:nvSpPr>
        <p:spPr>
          <a:xfrm>
            <a:off x="4386807" y="827432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4"/>
            <a:ext cx="761747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1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id="{E4FB8308-C79E-4DBF-934B-DFE971567015}"/>
              </a:ext>
            </a:extLst>
          </p:cNvPr>
          <p:cNvSpPr/>
          <p:nvPr userDrawn="1"/>
        </p:nvSpPr>
        <p:spPr>
          <a:xfrm>
            <a:off x="0" y="-58141"/>
            <a:ext cx="10053114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id="{DD1AAACB-28E9-4D52-A6EE-22B06FA2EE4A}"/>
              </a:ext>
            </a:extLst>
          </p:cNvPr>
          <p:cNvSpPr/>
          <p:nvPr userDrawn="1"/>
        </p:nvSpPr>
        <p:spPr>
          <a:xfrm>
            <a:off x="768815" y="124361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7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41688" y="805103"/>
            <a:ext cx="7561807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id="{F530099C-CA70-497E-9E2C-570DD13C57C5}"/>
              </a:ext>
            </a:extLst>
          </p:cNvPr>
          <p:cNvSpPr/>
          <p:nvPr userDrawn="1"/>
        </p:nvSpPr>
        <p:spPr>
          <a:xfrm rot="10800000">
            <a:off x="7666723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id="{39C9C839-8C4C-401D-891A-9EB09EA999DB}"/>
              </a:ext>
            </a:extLst>
          </p:cNvPr>
          <p:cNvSpPr/>
          <p:nvPr userDrawn="1"/>
        </p:nvSpPr>
        <p:spPr>
          <a:xfrm>
            <a:off x="556097" y="1613463"/>
            <a:ext cx="11079805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6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0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7669C717-D7EA-4559-971D-9D96519396A4}"/>
              </a:ext>
            </a:extLst>
          </p:cNvPr>
          <p:cNvSpPr/>
          <p:nvPr userDrawn="1"/>
        </p:nvSpPr>
        <p:spPr>
          <a:xfrm>
            <a:off x="-1" y="-2945"/>
            <a:ext cx="8942227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b="37766"/>
          <a:stretch/>
        </p:blipFill>
        <p:spPr>
          <a:xfrm>
            <a:off x="9524" y="-1849374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70F86DED-00F3-458B-8659-DC3628B429DE}"/>
              </a:ext>
            </a:extLst>
          </p:cNvPr>
          <p:cNvGrpSpPr/>
          <p:nvPr userDrawn="1"/>
        </p:nvGrpSpPr>
        <p:grpSpPr>
          <a:xfrm>
            <a:off x="857294" y="2370244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4" y="2439211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7344" b="12244"/>
          <a:stretch/>
        </p:blipFill>
        <p:spPr>
          <a:xfrm rot="10800000">
            <a:off x="4623241" y="827432"/>
            <a:ext cx="7561807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8259956A-65B4-4EEA-9C7C-0AF5194488F5}"/>
              </a:ext>
            </a:extLst>
          </p:cNvPr>
          <p:cNvSpPr/>
          <p:nvPr userDrawn="1"/>
        </p:nvSpPr>
        <p:spPr>
          <a:xfrm>
            <a:off x="13750" y="823551"/>
            <a:ext cx="12185048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id="{0B197D7A-6573-4F38-9142-7D335934E7E5}"/>
              </a:ext>
            </a:extLst>
          </p:cNvPr>
          <p:cNvSpPr/>
          <p:nvPr userDrawn="1"/>
        </p:nvSpPr>
        <p:spPr>
          <a:xfrm>
            <a:off x="9247671" y="833398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id="{E19E2B2F-F19A-4B13-BA5B-51D91EA0AEFA}"/>
              </a:ext>
            </a:extLst>
          </p:cNvPr>
          <p:cNvSpPr/>
          <p:nvPr userDrawn="1"/>
        </p:nvSpPr>
        <p:spPr bwMode="auto">
          <a:xfrm>
            <a:off x="296353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id="{953AE7E3-D204-4367-80C4-AF39C650F4B5}"/>
              </a:ext>
            </a:extLst>
          </p:cNvPr>
          <p:cNvSpPr/>
          <p:nvPr userDrawn="1"/>
        </p:nvSpPr>
        <p:spPr bwMode="auto">
          <a:xfrm>
            <a:off x="68241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460700" y="434443"/>
            <a:ext cx="238271" cy="198287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817888">
            <a:off x="9061189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1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07A6C-9AC3-41C6-83A6-E0E0BDE9E5CC}" type="datetimeFigureOut">
              <a:rPr lang="ko-KR" altLang="en-US" smtClean="0"/>
              <a:t>2024-10-11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2F4B22-32F4-494A-8B47-7A93B7758C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114" y="3166769"/>
            <a:ext cx="11969010" cy="701731"/>
          </a:xfrm>
          <a:solidFill>
            <a:srgbClr val="E7ECF1"/>
          </a:solidFill>
        </p:spPr>
        <p:txBody>
          <a:bodyPr/>
          <a:lstStyle/>
          <a:p>
            <a:pPr algn="ctr"/>
            <a:r>
              <a:rPr lang="id-ID" altLang="ko-KR" sz="4400" spc="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4400" spc="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Devices</a:t>
            </a:r>
            <a:endParaRPr lang="ko-KR" altLang="en-US" sz="4400" spc="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D533A04-6BA1-4B4D-AE51-5AA0E3040A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31161"/>
            <a:ext cx="12192000" cy="923330"/>
          </a:xfrm>
          <a:solidFill>
            <a:srgbClr val="585C65"/>
          </a:solidFill>
        </p:spPr>
        <p:txBody>
          <a:bodyPr anchor="ctr"/>
          <a:lstStyle/>
          <a:p>
            <a:pPr algn="ctr"/>
            <a:r>
              <a:rPr lang="id-ID" altLang="ko-KR" sz="6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  <a:endParaRPr lang="ko-KR" altLang="en-US" sz="60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7DB68B75-6191-4852-91F7-8260321E48FB}"/>
              </a:ext>
            </a:extLst>
          </p:cNvPr>
          <p:cNvGrpSpPr/>
          <p:nvPr/>
        </p:nvGrpSpPr>
        <p:grpSpPr>
          <a:xfrm>
            <a:off x="116114" y="1318865"/>
            <a:ext cx="2703370" cy="1331878"/>
            <a:chOff x="417201" y="381322"/>
            <a:chExt cx="1883176" cy="153123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DFC8B25-B355-4714-BB31-0CC5C8D46CD5}"/>
                </a:ext>
              </a:extLst>
            </p:cNvPr>
            <p:cNvGrpSpPr/>
            <p:nvPr/>
          </p:nvGrpSpPr>
          <p:grpSpPr>
            <a:xfrm>
              <a:off x="417201" y="381322"/>
              <a:ext cx="1883176" cy="1531239"/>
              <a:chOff x="417201" y="381322"/>
              <a:chExt cx="1883176" cy="1531239"/>
            </a:xfrm>
          </p:grpSpPr>
          <p:sp>
            <p:nvSpPr>
              <p:cNvPr id="22" name="대각선 방향의 모서리가 둥근 사각형 175">
                <a:extLst>
                  <a:ext uri="{FF2B5EF4-FFF2-40B4-BE49-F238E27FC236}">
                    <a16:creationId xmlns:a16="http://schemas.microsoft.com/office/drawing/2014/main" id="{AE88CCB0-5844-4412-8F99-3A2C120D334F}"/>
                  </a:ext>
                </a:extLst>
              </p:cNvPr>
              <p:cNvSpPr/>
              <p:nvPr/>
            </p:nvSpPr>
            <p:spPr bwMode="auto">
              <a:xfrm>
                <a:off x="607219" y="834966"/>
                <a:ext cx="1693158" cy="1077595"/>
              </a:xfrm>
              <a:prstGeom prst="round2DiagRect">
                <a:avLst>
                  <a:gd name="adj1" fmla="val 34495"/>
                  <a:gd name="adj2" fmla="val 0"/>
                </a:avLst>
              </a:prstGeom>
              <a:solidFill>
                <a:schemeClr val="bg1">
                  <a:alpha val="2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" name="자유형: 도형 22">
                <a:extLst>
                  <a:ext uri="{FF2B5EF4-FFF2-40B4-BE49-F238E27FC236}">
                    <a16:creationId xmlns:a16="http://schemas.microsoft.com/office/drawing/2014/main" id="{4BDA0BF6-493F-4E23-AD60-FF5D00A26885}"/>
                  </a:ext>
                </a:extLst>
              </p:cNvPr>
              <p:cNvSpPr/>
              <p:nvPr/>
            </p:nvSpPr>
            <p:spPr bwMode="auto">
              <a:xfrm>
                <a:off x="417201" y="381322"/>
                <a:ext cx="1633103" cy="1290448"/>
              </a:xfrm>
              <a:custGeom>
                <a:avLst/>
                <a:gdLst>
                  <a:gd name="connsiteX0" fmla="*/ 342414 w 1578927"/>
                  <a:gd name="connsiteY0" fmla="*/ 196076 h 1188723"/>
                  <a:gd name="connsiteX1" fmla="*/ 473972 w 1578927"/>
                  <a:gd name="connsiteY1" fmla="*/ 196076 h 1188723"/>
                  <a:gd name="connsiteX2" fmla="*/ 473972 w 1578927"/>
                  <a:gd name="connsiteY2" fmla="*/ 310690 h 1188723"/>
                  <a:gd name="connsiteX3" fmla="*/ 528969 w 1578927"/>
                  <a:gd name="connsiteY3" fmla="*/ 365687 h 1188723"/>
                  <a:gd name="connsiteX4" fmla="*/ 583966 w 1578927"/>
                  <a:gd name="connsiteY4" fmla="*/ 310690 h 1188723"/>
                  <a:gd name="connsiteX5" fmla="*/ 583966 w 1578927"/>
                  <a:gd name="connsiteY5" fmla="*/ 196076 h 1188723"/>
                  <a:gd name="connsiteX6" fmla="*/ 1578927 w 1578927"/>
                  <a:gd name="connsiteY6" fmla="*/ 196076 h 1188723"/>
                  <a:gd name="connsiteX7" fmla="*/ 1578927 w 1578927"/>
                  <a:gd name="connsiteY7" fmla="*/ 846309 h 1188723"/>
                  <a:gd name="connsiteX8" fmla="*/ 1236513 w 1578927"/>
                  <a:gd name="connsiteY8" fmla="*/ 1188723 h 1188723"/>
                  <a:gd name="connsiteX9" fmla="*/ 0 w 1578927"/>
                  <a:gd name="connsiteY9" fmla="*/ 1188723 h 1188723"/>
                  <a:gd name="connsiteX10" fmla="*/ 0 w 1578927"/>
                  <a:gd name="connsiteY10" fmla="*/ 538490 h 1188723"/>
                  <a:gd name="connsiteX11" fmla="*/ 342414 w 1578927"/>
                  <a:gd name="connsiteY11" fmla="*/ 196076 h 1188723"/>
                  <a:gd name="connsiteX12" fmla="*/ 528969 w 1578927"/>
                  <a:gd name="connsiteY12" fmla="*/ 0 h 1188723"/>
                  <a:gd name="connsiteX13" fmla="*/ 583966 w 1578927"/>
                  <a:gd name="connsiteY13" fmla="*/ 54997 h 1188723"/>
                  <a:gd name="connsiteX14" fmla="*/ 583966 w 1578927"/>
                  <a:gd name="connsiteY14" fmla="*/ 196076 h 1188723"/>
                  <a:gd name="connsiteX15" fmla="*/ 473972 w 1578927"/>
                  <a:gd name="connsiteY15" fmla="*/ 196076 h 1188723"/>
                  <a:gd name="connsiteX16" fmla="*/ 473972 w 1578927"/>
                  <a:gd name="connsiteY16" fmla="*/ 54997 h 1188723"/>
                  <a:gd name="connsiteX17" fmla="*/ 528969 w 1578927"/>
                  <a:gd name="connsiteY17" fmla="*/ 0 h 11887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578927" h="1188723">
                    <a:moveTo>
                      <a:pt x="342414" y="196076"/>
                    </a:moveTo>
                    <a:lnTo>
                      <a:pt x="473972" y="196076"/>
                    </a:lnTo>
                    <a:lnTo>
                      <a:pt x="473972" y="310690"/>
                    </a:lnTo>
                    <a:cubicBezTo>
                      <a:pt x="473972" y="341064"/>
                      <a:pt x="498595" y="365687"/>
                      <a:pt x="528969" y="365687"/>
                    </a:cubicBezTo>
                    <a:cubicBezTo>
                      <a:pt x="559343" y="365687"/>
                      <a:pt x="583966" y="341064"/>
                      <a:pt x="583966" y="310690"/>
                    </a:cubicBezTo>
                    <a:lnTo>
                      <a:pt x="583966" y="196076"/>
                    </a:lnTo>
                    <a:lnTo>
                      <a:pt x="1578927" y="196076"/>
                    </a:lnTo>
                    <a:lnTo>
                      <a:pt x="1578927" y="846309"/>
                    </a:lnTo>
                    <a:cubicBezTo>
                      <a:pt x="1578927" y="1035419"/>
                      <a:pt x="1425623" y="1188723"/>
                      <a:pt x="1236513" y="1188723"/>
                    </a:cubicBezTo>
                    <a:lnTo>
                      <a:pt x="0" y="1188723"/>
                    </a:lnTo>
                    <a:lnTo>
                      <a:pt x="0" y="538490"/>
                    </a:lnTo>
                    <a:cubicBezTo>
                      <a:pt x="0" y="349380"/>
                      <a:pt x="153304" y="196076"/>
                      <a:pt x="342414" y="196076"/>
                    </a:cubicBezTo>
                    <a:close/>
                    <a:moveTo>
                      <a:pt x="528969" y="0"/>
                    </a:moveTo>
                    <a:cubicBezTo>
                      <a:pt x="559343" y="0"/>
                      <a:pt x="583966" y="24623"/>
                      <a:pt x="583966" y="54997"/>
                    </a:cubicBezTo>
                    <a:lnTo>
                      <a:pt x="583966" y="196076"/>
                    </a:lnTo>
                    <a:lnTo>
                      <a:pt x="473972" y="196076"/>
                    </a:lnTo>
                    <a:lnTo>
                      <a:pt x="473972" y="54997"/>
                    </a:lnTo>
                    <a:cubicBezTo>
                      <a:pt x="473972" y="24623"/>
                      <a:pt x="498595" y="0"/>
                      <a:pt x="528969" y="0"/>
                    </a:cubicBezTo>
                    <a:close/>
                  </a:path>
                </a:pathLst>
              </a:custGeom>
              <a:solidFill>
                <a:srgbClr val="D9E1E8"/>
              </a:solidFill>
              <a:ln>
                <a:noFill/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Autofit/>
              </a:bodyPr>
              <a:lstStyle/>
              <a:p>
                <a:pPr algn="ctr"/>
                <a:endParaRPr lang="ko-KR" altLang="en-US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차시">
              <a:extLst>
                <a:ext uri="{FF2B5EF4-FFF2-40B4-BE49-F238E27FC236}">
                  <a16:creationId xmlns:a16="http://schemas.microsoft.com/office/drawing/2014/main" id="{6B27B33C-AB5B-4512-A278-FF08C7EA7D8F}"/>
                </a:ext>
              </a:extLst>
            </p:cNvPr>
            <p:cNvSpPr txBox="1"/>
            <p:nvPr/>
          </p:nvSpPr>
          <p:spPr>
            <a:xfrm>
              <a:off x="524063" y="778651"/>
              <a:ext cx="1409221" cy="74307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Week </a:t>
              </a:r>
              <a:r>
                <a:rPr lang="id-ID" altLang="ko-KR" sz="3600" dirty="0">
                  <a:solidFill>
                    <a:srgbClr val="282C37"/>
                  </a:solidFill>
                  <a:latin typeface="Arial" panose="020B0604020202020204" pitchFamily="34" charset="0"/>
                  <a:ea typeface="나눔바른고딕" panose="020B0603020101020101" pitchFamily="50" charset="-127"/>
                  <a:cs typeface="Arial" panose="020B0604020202020204" pitchFamily="34" charset="0"/>
                </a:rPr>
                <a:t>- 5</a:t>
              </a:r>
              <a:endParaRPr lang="ko-KR" altLang="en-US" sz="3600" dirty="0">
                <a:solidFill>
                  <a:srgbClr val="282C37"/>
                </a:solidFill>
                <a:latin typeface="Arial" panose="020B0604020202020204" pitchFamily="34" charset="0"/>
                <a:ea typeface="나눔바른고딕" panose="020B0603020101020101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6DDBFD3E-CA52-4F82-A577-65F56826E73B}"/>
              </a:ext>
            </a:extLst>
          </p:cNvPr>
          <p:cNvSpPr txBox="1"/>
          <p:nvPr/>
        </p:nvSpPr>
        <p:spPr>
          <a:xfrm>
            <a:off x="116114" y="4599735"/>
            <a:ext cx="8672087" cy="1119752"/>
          </a:xfrm>
          <a:prstGeom prst="rect">
            <a:avLst/>
          </a:prstGeom>
          <a:solidFill>
            <a:srgbClr val="585C65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 anchorCtr="0">
            <a:noAutofit/>
          </a:bodyPr>
          <a:lstStyle/>
          <a:p>
            <a:pPr>
              <a:tabLst>
                <a:tab pos="682625" algn="l"/>
              </a:tabLst>
            </a:pPr>
            <a:r>
              <a:rPr lang="id-ID" altLang="ko-KR" sz="32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Universitas Kristen Wira Wacana Sumba</a:t>
            </a:r>
          </a:p>
          <a:p>
            <a:pPr marL="174625">
              <a:tabLst>
                <a:tab pos="682625" algn="l"/>
              </a:tabLst>
            </a:pP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	</a:t>
            </a:r>
            <a:r>
              <a:rPr lang="id-ID" altLang="ko-KR" sz="2800" dirty="0" err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Lecturer</a:t>
            </a:r>
            <a:r>
              <a:rPr lang="id-ID" altLang="ko-KR" sz="28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나눔스퀘어_ac" panose="020B0600000101010101" pitchFamily="50" charset="-127"/>
                <a:cs typeface="Arial" panose="020B0604020202020204" pitchFamily="34" charset="0"/>
              </a:rPr>
              <a:t> - Fajar Hariadi</a:t>
            </a:r>
            <a:endParaRPr lang="ko-KR" altLang="en-US" sz="28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DEEDD6FE-98DA-411A-8D45-D4E835DFAC8B}"/>
              </a:ext>
            </a:extLst>
          </p:cNvPr>
          <p:cNvCxnSpPr>
            <a:cxnSpLocks/>
          </p:cNvCxnSpPr>
          <p:nvPr/>
        </p:nvCxnSpPr>
        <p:spPr>
          <a:xfrm flipV="1">
            <a:off x="417201" y="4327542"/>
            <a:ext cx="5961917" cy="33420"/>
          </a:xfrm>
          <a:prstGeom prst="line">
            <a:avLst/>
          </a:prstGeom>
          <a:ln>
            <a:solidFill>
              <a:schemeClr val="bg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7339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C5C3697-A855-4609-A3B2-139889B4B4A0}"/>
              </a:ext>
            </a:extLst>
          </p:cNvPr>
          <p:cNvSpPr txBox="1"/>
          <p:nvPr/>
        </p:nvSpPr>
        <p:spPr>
          <a:xfrm>
            <a:off x="5791200" y="104597"/>
            <a:ext cx="629392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BASIC COMPUTER NETWORK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0A93FAF5-E1CC-4474-A656-9B46299B343C}"/>
              </a:ext>
            </a:extLst>
          </p:cNvPr>
          <p:cNvGrpSpPr/>
          <p:nvPr/>
        </p:nvGrpSpPr>
        <p:grpSpPr>
          <a:xfrm>
            <a:off x="434203" y="2075957"/>
            <a:ext cx="8119078" cy="685735"/>
            <a:chOff x="434203" y="2075957"/>
            <a:chExt cx="8119078" cy="685735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62DFFF72-DCAB-46D5-AC5F-D6958C33AC97}"/>
                </a:ext>
              </a:extLst>
            </p:cNvPr>
            <p:cNvSpPr/>
            <p:nvPr/>
          </p:nvSpPr>
          <p:spPr>
            <a:xfrm>
              <a:off x="532676" y="2131172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600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id="{2B49D84C-9C48-487A-B2F7-4A3CC5C54459}"/>
                </a:ext>
              </a:extLst>
            </p:cNvPr>
            <p:cNvGrpSpPr/>
            <p:nvPr/>
          </p:nvGrpSpPr>
          <p:grpSpPr>
            <a:xfrm>
              <a:off x="434203" y="2075957"/>
              <a:ext cx="8119078" cy="685735"/>
              <a:chOff x="434203" y="2075957"/>
              <a:chExt cx="8119078" cy="685735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88420990-FA2A-49F3-8E30-77DBC0F6C4B9}"/>
                  </a:ext>
                </a:extLst>
              </p:cNvPr>
              <p:cNvSpPr txBox="1"/>
              <p:nvPr/>
            </p:nvSpPr>
            <p:spPr>
              <a:xfrm>
                <a:off x="1209104" y="2075957"/>
                <a:ext cx="350448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ko-KR"/>
                </a:defPPr>
                <a:lvl1pPr>
                  <a:defRPr sz="3200" b="1" spc="-150">
                    <a:latin typeface="나눔스퀘어" panose="020B0600000101010101" pitchFamily="50" charset="-127"/>
                    <a:ea typeface="나눔스퀘어" panose="020B0600000101010101" pitchFamily="50" charset="-127"/>
                  </a:defRPr>
                </a:lvl1pPr>
              </a:lstStyle>
              <a:p>
                <a:r>
                  <a:rPr lang="id-ID" altLang="ko-KR" dirty="0">
                    <a:latin typeface="Arial" panose="020B0604020202020204" pitchFamily="34" charset="0"/>
                    <a:cs typeface="Arial" panose="020B0604020202020204" pitchFamily="34" charset="0"/>
                  </a:rPr>
                  <a:t>Peralatan Jaringan</a:t>
                </a:r>
                <a:endParaRPr lang="en-US" altLang="ko-KR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FBE6B1B-537B-4DD2-BCBA-D46F5F571EB2}"/>
                  </a:ext>
                </a:extLst>
              </p:cNvPr>
              <p:cNvSpPr txBox="1"/>
              <p:nvPr/>
            </p:nvSpPr>
            <p:spPr>
              <a:xfrm>
                <a:off x="608024" y="2166451"/>
                <a:ext cx="378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2800" dirty="0">
                    <a:solidFill>
                      <a:schemeClr val="bg1"/>
                    </a:solidFill>
                    <a:latin typeface="Arial" panose="020B0604020202020204" pitchFamily="34" charset="0"/>
                    <a:ea typeface="나눔스퀘어" panose="020B0600000101010101" pitchFamily="50" charset="-127"/>
                    <a:cs typeface="Arial" panose="020B0604020202020204" pitchFamily="34" charset="0"/>
                  </a:rPr>
                  <a:t>1</a:t>
                </a:r>
                <a:endParaRPr lang="ko-KR" altLang="en-US" sz="2800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id="{07A3D34F-CCBC-442D-8415-399F262C2D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4203" y="2761692"/>
                <a:ext cx="8119078" cy="0"/>
              </a:xfrm>
              <a:prstGeom prst="line">
                <a:avLst/>
              </a:prstGeom>
              <a:ln>
                <a:solidFill>
                  <a:schemeClr val="accent1">
                    <a:lumMod val="40000"/>
                    <a:lumOff val="60000"/>
                  </a:schemeClr>
                </a:solidFill>
                <a:prstDash val="lg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D86BBDA8-E751-4348-B16C-CB6D55106CE0}"/>
              </a:ext>
            </a:extLst>
          </p:cNvPr>
          <p:cNvGrpSpPr/>
          <p:nvPr/>
        </p:nvGrpSpPr>
        <p:grpSpPr>
          <a:xfrm>
            <a:off x="434203" y="2874980"/>
            <a:ext cx="7795397" cy="670874"/>
            <a:chOff x="434203" y="2874980"/>
            <a:chExt cx="7795397" cy="670874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760DAF7-9ACE-4005-8F9F-65669F329DC8}"/>
                </a:ext>
              </a:extLst>
            </p:cNvPr>
            <p:cNvSpPr txBox="1"/>
            <p:nvPr/>
          </p:nvSpPr>
          <p:spPr>
            <a:xfrm>
              <a:off x="1140487" y="2874980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2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ko-KR" altLang="en-US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7BF54FD6-50A8-491C-8070-ED2079AB8100}"/>
                </a:ext>
              </a:extLst>
            </p:cNvPr>
            <p:cNvSpPr/>
            <p:nvPr/>
          </p:nvSpPr>
          <p:spPr>
            <a:xfrm>
              <a:off x="541328" y="2892944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8D27356-5A1A-4E0D-B6FD-C3127346CC1B}"/>
                </a:ext>
              </a:extLst>
            </p:cNvPr>
            <p:cNvSpPr txBox="1"/>
            <p:nvPr/>
          </p:nvSpPr>
          <p:spPr>
            <a:xfrm>
              <a:off x="616676" y="2909173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 Light" panose="020B0600000101010101" pitchFamily="50" charset="-127"/>
                  <a:ea typeface="나눔스퀘어 Light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ea typeface="나눔스퀘어" panose="020B0600000101010101" pitchFamily="50" charset="-127"/>
                  <a:cs typeface="Arial" panose="020B0604020202020204" pitchFamily="34" charset="0"/>
                </a:rPr>
                <a:t>2 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ea typeface="나눔스퀘어" panose="020B0600000101010101" pitchFamily="50" charset="-127"/>
                <a:cs typeface="Arial" panose="020B0604020202020204" pitchFamily="34" charset="0"/>
              </a:endParaRPr>
            </a:p>
          </p:txBody>
        </p:sp>
        <p:cxnSp>
          <p:nvCxnSpPr>
            <p:cNvPr id="19" name="직선 연결선 18">
              <a:extLst>
                <a:ext uri="{FF2B5EF4-FFF2-40B4-BE49-F238E27FC236}">
                  <a16:creationId xmlns:a16="http://schemas.microsoft.com/office/drawing/2014/main" id="{BFD982F2-B040-4954-8059-39A9BAA84D7C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3545854"/>
              <a:ext cx="7795397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BD4BD20A-BD27-4D5D-BEE1-96D83624D269}"/>
              </a:ext>
            </a:extLst>
          </p:cNvPr>
          <p:cNvGrpSpPr/>
          <p:nvPr/>
        </p:nvGrpSpPr>
        <p:grpSpPr>
          <a:xfrm>
            <a:off x="434203" y="3661225"/>
            <a:ext cx="7415071" cy="661829"/>
            <a:chOff x="434203" y="3661225"/>
            <a:chExt cx="7415071" cy="661829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9A075E5-3F9F-432D-970D-375849C6E373}"/>
                </a:ext>
              </a:extLst>
            </p:cNvPr>
            <p:cNvSpPr txBox="1"/>
            <p:nvPr/>
          </p:nvSpPr>
          <p:spPr>
            <a:xfrm>
              <a:off x="1162257" y="3661225"/>
              <a:ext cx="184731" cy="6617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>
                <a:defRPr sz="3400" b="1" spc="-150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endParaRPr lang="en-US" altLang="ko-KR" sz="37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511D622B-76E8-49D2-A7E5-DE6B5A82B2BD}"/>
                </a:ext>
              </a:extLst>
            </p:cNvPr>
            <p:cNvSpPr/>
            <p:nvPr/>
          </p:nvSpPr>
          <p:spPr>
            <a:xfrm>
              <a:off x="541328" y="3663381"/>
              <a:ext cx="551291" cy="551291"/>
            </a:xfrm>
            <a:prstGeom prst="ellipse">
              <a:avLst/>
            </a:prstGeom>
            <a:solidFill>
              <a:srgbClr val="7030A0">
                <a:alpha val="6470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solidFill>
                  <a:schemeClr val="lt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16B79E0C-8C7A-4D0C-90CD-3932D25E53D7}"/>
                </a:ext>
              </a:extLst>
            </p:cNvPr>
            <p:cNvSpPr txBox="1"/>
            <p:nvPr/>
          </p:nvSpPr>
          <p:spPr>
            <a:xfrm>
              <a:off x="616676" y="3689135"/>
              <a:ext cx="3789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>
                <a:defRPr sz="2800">
                  <a:solidFill>
                    <a:srgbClr val="002060"/>
                  </a:solidFill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r>
                <a:rPr lang="en-US" altLang="ko-KR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  <a:endParaRPr lang="ko-KR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8DFAA13A-FCFC-4CC0-9C46-3AEAD370032E}"/>
                </a:ext>
              </a:extLst>
            </p:cNvPr>
            <p:cNvCxnSpPr>
              <a:cxnSpLocks/>
            </p:cNvCxnSpPr>
            <p:nvPr/>
          </p:nvCxnSpPr>
          <p:spPr>
            <a:xfrm>
              <a:off x="434203" y="4323054"/>
              <a:ext cx="7415071" cy="0"/>
            </a:xfrm>
            <a:prstGeom prst="line">
              <a:avLst/>
            </a:prstGeom>
            <a:ln>
              <a:solidFill>
                <a:schemeClr val="accent1">
                  <a:lumMod val="40000"/>
                  <a:lumOff val="60000"/>
                </a:schemeClr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CAD0093D-F3CA-4C19-A872-2A40853E8475}"/>
              </a:ext>
            </a:extLst>
          </p:cNvPr>
          <p:cNvGrpSpPr/>
          <p:nvPr/>
        </p:nvGrpSpPr>
        <p:grpSpPr>
          <a:xfrm>
            <a:off x="11625" y="448938"/>
            <a:ext cx="3346717" cy="1370910"/>
            <a:chOff x="11625" y="448938"/>
            <a:chExt cx="3346717" cy="1370910"/>
          </a:xfrm>
        </p:grpSpPr>
        <p:sp>
          <p:nvSpPr>
            <p:cNvPr id="25" name="대각선 방향의 모서리가 둥근 사각형 175">
              <a:extLst>
                <a:ext uri="{FF2B5EF4-FFF2-40B4-BE49-F238E27FC236}">
                  <a16:creationId xmlns:a16="http://schemas.microsoft.com/office/drawing/2014/main" id="{55D63185-2F26-4374-9534-FEDA48B48A92}"/>
                </a:ext>
              </a:extLst>
            </p:cNvPr>
            <p:cNvSpPr/>
            <p:nvPr/>
          </p:nvSpPr>
          <p:spPr bwMode="auto">
            <a:xfrm>
              <a:off x="554410" y="827201"/>
              <a:ext cx="2803932" cy="992647"/>
            </a:xfrm>
            <a:prstGeom prst="round2DiagRect">
              <a:avLst>
                <a:gd name="adj1" fmla="val 34495"/>
                <a:gd name="adj2" fmla="val 0"/>
              </a:avLst>
            </a:prstGeom>
            <a:solidFill>
              <a:srgbClr val="595959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6" name="자유형: 도형 25">
              <a:extLst>
                <a:ext uri="{FF2B5EF4-FFF2-40B4-BE49-F238E27FC236}">
                  <a16:creationId xmlns:a16="http://schemas.microsoft.com/office/drawing/2014/main" id="{D9623F4A-BB36-4F85-9713-6B39FF2F119A}"/>
                </a:ext>
              </a:extLst>
            </p:cNvPr>
            <p:cNvSpPr/>
            <p:nvPr/>
          </p:nvSpPr>
          <p:spPr bwMode="auto">
            <a:xfrm>
              <a:off x="343459" y="448938"/>
              <a:ext cx="2649123" cy="1188723"/>
            </a:xfrm>
            <a:custGeom>
              <a:avLst/>
              <a:gdLst>
                <a:gd name="connsiteX0" fmla="*/ 342414 w 1578927"/>
                <a:gd name="connsiteY0" fmla="*/ 196076 h 1188723"/>
                <a:gd name="connsiteX1" fmla="*/ 473972 w 1578927"/>
                <a:gd name="connsiteY1" fmla="*/ 196076 h 1188723"/>
                <a:gd name="connsiteX2" fmla="*/ 473972 w 1578927"/>
                <a:gd name="connsiteY2" fmla="*/ 310690 h 1188723"/>
                <a:gd name="connsiteX3" fmla="*/ 528969 w 1578927"/>
                <a:gd name="connsiteY3" fmla="*/ 365687 h 1188723"/>
                <a:gd name="connsiteX4" fmla="*/ 583966 w 1578927"/>
                <a:gd name="connsiteY4" fmla="*/ 310690 h 1188723"/>
                <a:gd name="connsiteX5" fmla="*/ 583966 w 1578927"/>
                <a:gd name="connsiteY5" fmla="*/ 196076 h 1188723"/>
                <a:gd name="connsiteX6" fmla="*/ 1578927 w 1578927"/>
                <a:gd name="connsiteY6" fmla="*/ 196076 h 1188723"/>
                <a:gd name="connsiteX7" fmla="*/ 1578927 w 1578927"/>
                <a:gd name="connsiteY7" fmla="*/ 846309 h 1188723"/>
                <a:gd name="connsiteX8" fmla="*/ 1236513 w 1578927"/>
                <a:gd name="connsiteY8" fmla="*/ 1188723 h 1188723"/>
                <a:gd name="connsiteX9" fmla="*/ 0 w 1578927"/>
                <a:gd name="connsiteY9" fmla="*/ 1188723 h 1188723"/>
                <a:gd name="connsiteX10" fmla="*/ 0 w 1578927"/>
                <a:gd name="connsiteY10" fmla="*/ 538490 h 1188723"/>
                <a:gd name="connsiteX11" fmla="*/ 342414 w 1578927"/>
                <a:gd name="connsiteY11" fmla="*/ 196076 h 1188723"/>
                <a:gd name="connsiteX12" fmla="*/ 528969 w 1578927"/>
                <a:gd name="connsiteY12" fmla="*/ 0 h 1188723"/>
                <a:gd name="connsiteX13" fmla="*/ 583966 w 1578927"/>
                <a:gd name="connsiteY13" fmla="*/ 54997 h 1188723"/>
                <a:gd name="connsiteX14" fmla="*/ 583966 w 1578927"/>
                <a:gd name="connsiteY14" fmla="*/ 196076 h 1188723"/>
                <a:gd name="connsiteX15" fmla="*/ 473972 w 1578927"/>
                <a:gd name="connsiteY15" fmla="*/ 196076 h 1188723"/>
                <a:gd name="connsiteX16" fmla="*/ 473972 w 1578927"/>
                <a:gd name="connsiteY16" fmla="*/ 54997 h 1188723"/>
                <a:gd name="connsiteX17" fmla="*/ 528969 w 1578927"/>
                <a:gd name="connsiteY17" fmla="*/ 0 h 1188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578927" h="1188723">
                  <a:moveTo>
                    <a:pt x="342414" y="196076"/>
                  </a:moveTo>
                  <a:lnTo>
                    <a:pt x="473972" y="196076"/>
                  </a:lnTo>
                  <a:lnTo>
                    <a:pt x="473972" y="310690"/>
                  </a:lnTo>
                  <a:cubicBezTo>
                    <a:pt x="473972" y="341064"/>
                    <a:pt x="498595" y="365687"/>
                    <a:pt x="528969" y="365687"/>
                  </a:cubicBezTo>
                  <a:cubicBezTo>
                    <a:pt x="559343" y="365687"/>
                    <a:pt x="583966" y="341064"/>
                    <a:pt x="583966" y="310690"/>
                  </a:cubicBezTo>
                  <a:lnTo>
                    <a:pt x="583966" y="196076"/>
                  </a:lnTo>
                  <a:lnTo>
                    <a:pt x="1578927" y="196076"/>
                  </a:lnTo>
                  <a:lnTo>
                    <a:pt x="1578927" y="846309"/>
                  </a:lnTo>
                  <a:cubicBezTo>
                    <a:pt x="1578927" y="1035419"/>
                    <a:pt x="1425623" y="1188723"/>
                    <a:pt x="1236513" y="1188723"/>
                  </a:cubicBezTo>
                  <a:lnTo>
                    <a:pt x="0" y="1188723"/>
                  </a:lnTo>
                  <a:lnTo>
                    <a:pt x="0" y="538490"/>
                  </a:lnTo>
                  <a:cubicBezTo>
                    <a:pt x="0" y="349380"/>
                    <a:pt x="153304" y="196076"/>
                    <a:pt x="342414" y="196076"/>
                  </a:cubicBezTo>
                  <a:close/>
                  <a:moveTo>
                    <a:pt x="528969" y="0"/>
                  </a:moveTo>
                  <a:cubicBezTo>
                    <a:pt x="559343" y="0"/>
                    <a:pt x="583966" y="24623"/>
                    <a:pt x="583966" y="54997"/>
                  </a:cubicBezTo>
                  <a:lnTo>
                    <a:pt x="583966" y="196076"/>
                  </a:lnTo>
                  <a:lnTo>
                    <a:pt x="473972" y="196076"/>
                  </a:lnTo>
                  <a:lnTo>
                    <a:pt x="473972" y="54997"/>
                  </a:lnTo>
                  <a:cubicBezTo>
                    <a:pt x="473972" y="24623"/>
                    <a:pt x="498595" y="0"/>
                    <a:pt x="528969" y="0"/>
                  </a:cubicBezTo>
                  <a:close/>
                </a:path>
              </a:pathLst>
            </a:custGeom>
            <a:solidFill>
              <a:srgbClr val="2B90D9">
                <a:alpha val="6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직사각형 35">
              <a:extLst>
                <a:ext uri="{FF2B5EF4-FFF2-40B4-BE49-F238E27FC236}">
                  <a16:creationId xmlns:a16="http://schemas.microsoft.com/office/drawing/2014/main" id="{3313CE64-3B69-47F9-95DE-8C1D4AC2FC57}"/>
                </a:ext>
              </a:extLst>
            </p:cNvPr>
            <p:cNvSpPr/>
            <p:nvPr/>
          </p:nvSpPr>
          <p:spPr bwMode="auto">
            <a:xfrm>
              <a:off x="11625" y="757531"/>
              <a:ext cx="2768138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Contents</a:t>
              </a:r>
              <a:endParaRPr lang="ko-KR" altLang="en-US" sz="4000" b="1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B94F30AC-880D-7089-5A72-29BABD34890B}"/>
              </a:ext>
            </a:extLst>
          </p:cNvPr>
          <p:cNvSpPr txBox="1"/>
          <p:nvPr/>
        </p:nvSpPr>
        <p:spPr>
          <a:xfrm>
            <a:off x="1230875" y="2855423"/>
            <a:ext cx="57383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Jenis Peralatan Jaringan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3CA0F21-33FD-6533-9BA1-0EEE3CB32F77}"/>
              </a:ext>
            </a:extLst>
          </p:cNvPr>
          <p:cNvSpPr txBox="1"/>
          <p:nvPr/>
        </p:nvSpPr>
        <p:spPr>
          <a:xfrm>
            <a:off x="1258164" y="3586679"/>
            <a:ext cx="6591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3200" b="1" spc="-150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Cara Kerja Peralatan Jaringan</a:t>
            </a:r>
            <a:endParaRPr lang="en-US" altLang="ko-K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1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512093"/>
            <a:ext cx="10515600" cy="757130"/>
          </a:xfrm>
        </p:spPr>
        <p:txBody>
          <a:bodyPr/>
          <a:lstStyle/>
          <a:p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Interface</a:t>
            </a:r>
            <a:r>
              <a:rPr lang="id-ID" altLang="ko-KR" sz="4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d-ID" altLang="ko-KR" sz="4800" dirty="0" err="1">
                <a:latin typeface="Arial" panose="020B0604020202020204" pitchFamily="34" charset="0"/>
                <a:cs typeface="Arial" panose="020B0604020202020204" pitchFamily="34" charset="0"/>
              </a:rPr>
              <a:t>Card</a:t>
            </a:r>
            <a:endParaRPr lang="ko-KR" alt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en-US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01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958757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444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NIC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Network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(NIC) merupakan komponen dari perangkat jaringan atau komputer yang digunakan untuk mengonversi data bit </a:t>
            </a:r>
            <a:r>
              <a:rPr lang="id-ID" sz="28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stream</a:t>
            </a: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 menjadi sinyal yang dilewatkan kepada media transmisi dan sebaliknya, mengubah sinyal yang diterima dari media transmisi yang digunakan menjadi bit-bit data.</a:t>
            </a:r>
          </a:p>
          <a:p>
            <a:pPr marL="404813" indent="-404813" latinLnBrk="0"/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Jenis NIC yang digunakan akan bergantung pada media transmisi yang digunakan dalam menghubungkan </a:t>
            </a:r>
            <a:b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sz="2800" b="0" dirty="0">
                <a:solidFill>
                  <a:srgbClr val="202122"/>
                </a:solidFill>
                <a:highlight>
                  <a:srgbClr val="FFFFFF"/>
                </a:highlight>
              </a:rPr>
              <a:t>perangkat ke dalam jaringan</a:t>
            </a:r>
          </a:p>
        </p:txBody>
      </p:sp>
    </p:spTree>
    <p:extLst>
      <p:ext uri="{BB962C8B-B14F-4D97-AF65-F5344CB8AC3E}">
        <p14:creationId xmlns:p14="http://schemas.microsoft.com/office/powerpoint/2010/main" val="59551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1B8901F8-20F6-7B7E-455C-A7C00A3706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228" y="2958051"/>
            <a:ext cx="2844114" cy="284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444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NIC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5269141" y="2807951"/>
            <a:ext cx="3000122" cy="40425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USB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Ethernet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F5023F-0E3F-E021-2FA7-DEB8B9E6268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822" r="18539"/>
          <a:stretch/>
        </p:blipFill>
        <p:spPr>
          <a:xfrm>
            <a:off x="622128" y="3221333"/>
            <a:ext cx="3233179" cy="2580832"/>
          </a:xfrm>
          <a:prstGeom prst="rect">
            <a:avLst/>
          </a:prstGeom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57600D7-BD2B-CF72-E160-48E730A0547E}"/>
              </a:ext>
            </a:extLst>
          </p:cNvPr>
          <p:cNvSpPr txBox="1">
            <a:spLocks/>
          </p:cNvSpPr>
          <p:nvPr/>
        </p:nvSpPr>
        <p:spPr>
          <a:xfrm>
            <a:off x="240789" y="1187242"/>
            <a:ext cx="8532508" cy="8333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Network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untuk menghubungkan perangkat dengan kabel LAN yang saat ini umum digunakan adalah NIC yang memiliki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RJ45 yaitu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untuk konektivitas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ethernet</a:t>
            </a:r>
            <a:endParaRPr lang="id-ID" sz="22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E98A97C-D865-96ED-3242-AF37F66802E0}"/>
              </a:ext>
            </a:extLst>
          </p:cNvPr>
          <p:cNvSpPr txBox="1">
            <a:spLocks/>
          </p:cNvSpPr>
          <p:nvPr/>
        </p:nvSpPr>
        <p:spPr>
          <a:xfrm>
            <a:off x="257946" y="2916819"/>
            <a:ext cx="3000122" cy="60188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PCIE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Ethernet</a:t>
            </a: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4DA736DB-42B6-6717-6FB6-4A6A5D5F01C1}"/>
              </a:ext>
            </a:extLst>
          </p:cNvPr>
          <p:cNvSpPr txBox="1">
            <a:spLocks/>
          </p:cNvSpPr>
          <p:nvPr/>
        </p:nvSpPr>
        <p:spPr>
          <a:xfrm>
            <a:off x="8853616" y="1187242"/>
            <a:ext cx="3097594" cy="8333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3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NIC ini digunakan untuk mengubah bit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stream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menjadi sinyal dalam bentuk gelombang listrik yang ditransmisikan lewat kabel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twisted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pair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128A99-D4BA-7A55-8953-6FD9F5D0DF50}"/>
              </a:ext>
            </a:extLst>
          </p:cNvPr>
          <p:cNvSpPr txBox="1"/>
          <p:nvPr/>
        </p:nvSpPr>
        <p:spPr>
          <a:xfrm>
            <a:off x="235546" y="5802165"/>
            <a:ext cx="361976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https://www.rs-online.id/p/10-100-1000-mbps-32bit-pci-ethernet-card/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3B92304-58A2-6D86-74B7-BA00A7DEE1B9}"/>
              </a:ext>
            </a:extLst>
          </p:cNvPr>
          <p:cNvSpPr txBox="1"/>
          <p:nvPr/>
        </p:nvSpPr>
        <p:spPr>
          <a:xfrm>
            <a:off x="4640228" y="6002980"/>
            <a:ext cx="30001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https://sabrent.com/products/nt-25ga</a:t>
            </a:r>
          </a:p>
        </p:txBody>
      </p:sp>
    </p:spTree>
    <p:extLst>
      <p:ext uri="{BB962C8B-B14F-4D97-AF65-F5344CB8AC3E}">
        <p14:creationId xmlns:p14="http://schemas.microsoft.com/office/powerpoint/2010/main" val="3338366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 uiExpand="1" build="p"/>
      <p:bldP spid="6" grpId="0" uiExpand="1" build="p"/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8607A484-D485-2BFC-F69A-F2BEC3EC4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043" y="2281048"/>
            <a:ext cx="3000123" cy="3000123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435AB712-0145-BA53-01DB-39836AF7F0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2281048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44489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NIC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4273114" y="2558089"/>
            <a:ext cx="3000122" cy="404256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lnSpcReduction="1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USB WLAN</a:t>
            </a:r>
          </a:p>
        </p:txBody>
      </p:sp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557600D7-BD2B-CF72-E160-48E730A0547E}"/>
              </a:ext>
            </a:extLst>
          </p:cNvPr>
          <p:cNvSpPr txBox="1">
            <a:spLocks/>
          </p:cNvSpPr>
          <p:nvPr/>
        </p:nvSpPr>
        <p:spPr>
          <a:xfrm>
            <a:off x="240789" y="1187242"/>
            <a:ext cx="8532508" cy="8333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Network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Interface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untuk menghubungkan perangkat dengan koneksi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wireless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agar dapat terhubung ke Wireless LAN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6E98A97C-D865-96ED-3242-AF37F66802E0}"/>
              </a:ext>
            </a:extLst>
          </p:cNvPr>
          <p:cNvSpPr txBox="1">
            <a:spLocks/>
          </p:cNvSpPr>
          <p:nvPr/>
        </p:nvSpPr>
        <p:spPr>
          <a:xfrm>
            <a:off x="1506921" y="2551786"/>
            <a:ext cx="3000122" cy="601884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000" dirty="0">
                <a:solidFill>
                  <a:srgbClr val="202122"/>
                </a:solidFill>
                <a:highlight>
                  <a:srgbClr val="FFFFFF"/>
                </a:highlight>
              </a:rPr>
              <a:t>PCIE WLAN </a:t>
            </a:r>
            <a:r>
              <a:rPr lang="id-ID" sz="2000" dirty="0" err="1">
                <a:solidFill>
                  <a:srgbClr val="202122"/>
                </a:solidFill>
                <a:highlight>
                  <a:srgbClr val="FFFFFF"/>
                </a:highlight>
              </a:rPr>
              <a:t>Card</a:t>
            </a:r>
            <a:endParaRPr lang="id-ID" sz="200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4DA736DB-42B6-6717-6FB6-4A6A5D5F01C1}"/>
              </a:ext>
            </a:extLst>
          </p:cNvPr>
          <p:cNvSpPr txBox="1">
            <a:spLocks/>
          </p:cNvSpPr>
          <p:nvPr/>
        </p:nvSpPr>
        <p:spPr>
          <a:xfrm>
            <a:off x="8853616" y="1187242"/>
            <a:ext cx="3097594" cy="833378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NIC ini digunakan untuk mengubah bit </a:t>
            </a:r>
            <a:r>
              <a:rPr lang="id-ID" sz="22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stream</a:t>
            </a:r>
            <a:r>
              <a:rPr lang="id-ID" sz="2200" b="0" dirty="0">
                <a:solidFill>
                  <a:srgbClr val="202122"/>
                </a:solidFill>
                <a:highlight>
                  <a:srgbClr val="FFFFFF"/>
                </a:highlight>
              </a:rPr>
              <a:t> menjadi sinyal dalam bentuk gelombang radio untuk dapat mentransmisikan sinyal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128A99-D4BA-7A55-8953-6FD9F5D0DF50}"/>
              </a:ext>
            </a:extLst>
          </p:cNvPr>
          <p:cNvSpPr txBox="1"/>
          <p:nvPr/>
        </p:nvSpPr>
        <p:spPr>
          <a:xfrm>
            <a:off x="362867" y="5557126"/>
            <a:ext cx="3619761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https://www.edimax.com/edimax/merchandise/merchandise_detail/data/edimax/global/home_legacy_wireless_adapters/ew-7727in/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B7D5F3-0FDB-3189-57A1-7675A332A3F3}"/>
              </a:ext>
            </a:extLst>
          </p:cNvPr>
          <p:cNvSpPr txBox="1"/>
          <p:nvPr/>
        </p:nvSpPr>
        <p:spPr>
          <a:xfrm>
            <a:off x="4197595" y="5559360"/>
            <a:ext cx="379680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: https://media-tech.eu/en/wlan-usb-adapter-11n-mt4208/</a:t>
            </a:r>
          </a:p>
        </p:txBody>
      </p:sp>
    </p:spTree>
    <p:extLst>
      <p:ext uri="{BB962C8B-B14F-4D97-AF65-F5344CB8AC3E}">
        <p14:creationId xmlns:p14="http://schemas.microsoft.com/office/powerpoint/2010/main" val="238024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5" grpId="0" uiExpand="1" build="p"/>
      <p:bldP spid="6" grpId="0" uiExpand="1" build="p"/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21244"/>
            <a:ext cx="10515600" cy="1338828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Repeater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02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1838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644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Repeater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92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beroperasi pada layer fisik (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Physical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Layer)</a:t>
            </a: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Fungsi utamanya adalah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men-generate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sinyal transmisi pada satu jaringan yang sama sebelum sinyal menjadi terlalu lemah atau rusak sehingga sinyal dapat menjangkau jarak yang lebih jauh.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tidak meningkatkan sinyal transmisi yang diterima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menduplikasi sinyal yang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diterima bit per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bit-nya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dan membuat sinyal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yang sama dengan kekuatan yang sama dari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sumber aslinya</a:t>
            </a:r>
          </a:p>
        </p:txBody>
      </p:sp>
    </p:spTree>
    <p:extLst>
      <p:ext uri="{BB962C8B-B14F-4D97-AF65-F5344CB8AC3E}">
        <p14:creationId xmlns:p14="http://schemas.microsoft.com/office/powerpoint/2010/main" val="3584021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644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Repeater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5F4A426-96F6-E7C4-1DB7-877DC108D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514" y="1295103"/>
            <a:ext cx="6361100" cy="42440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29924A-A821-D60F-316E-67812984B4E2}"/>
              </a:ext>
            </a:extLst>
          </p:cNvPr>
          <p:cNvSpPr txBox="1"/>
          <p:nvPr/>
        </p:nvSpPr>
        <p:spPr>
          <a:xfrm>
            <a:off x="324514" y="5889636"/>
            <a:ext cx="7203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Fundamentals of Computer Networks, Matthew N. O. Sadiku, Humana Press, 2022, page 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Sans"/>
              </a:rPr>
              <a:t>28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  <p:pic>
        <p:nvPicPr>
          <p:cNvPr id="1026" name="Picture 2" descr="LPR1111, 10/100/1000BASE-T PoE+ Ethernet Repeater - 802.3at, 1-Port - Black  Box">
            <a:extLst>
              <a:ext uri="{FF2B5EF4-FFF2-40B4-BE49-F238E27FC236}">
                <a16:creationId xmlns:a16="http://schemas.microsoft.com/office/drawing/2014/main" id="{87A6ED5E-AAC8-A687-407E-C4DD8E14A0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70" t="11678" r="18181" b="19076"/>
          <a:stretch/>
        </p:blipFill>
        <p:spPr bwMode="auto">
          <a:xfrm>
            <a:off x="6990937" y="1529817"/>
            <a:ext cx="2697074" cy="2897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2821F0E-07E3-35D8-CF5C-20E1F282D434}"/>
              </a:ext>
            </a:extLst>
          </p:cNvPr>
          <p:cNvSpPr txBox="1"/>
          <p:nvPr/>
        </p:nvSpPr>
        <p:spPr>
          <a:xfrm>
            <a:off x="9289148" y="1547235"/>
            <a:ext cx="25783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/>
              <a:t>https://www.blackbox.be/en-be/fi/1519/14188/10-100-1000BASE-T-PoE+Ethernet-Repeater-8023at,1-Port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2B8EBE9-1539-43F8-190B-9018AD8F9A89}"/>
              </a:ext>
            </a:extLst>
          </p:cNvPr>
          <p:cNvSpPr txBox="1"/>
          <p:nvPr/>
        </p:nvSpPr>
        <p:spPr>
          <a:xfrm>
            <a:off x="6831881" y="949471"/>
            <a:ext cx="25783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Ethernet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Repeater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</p:spTree>
    <p:extLst>
      <p:ext uri="{BB962C8B-B14F-4D97-AF65-F5344CB8AC3E}">
        <p14:creationId xmlns:p14="http://schemas.microsoft.com/office/powerpoint/2010/main" val="1119525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98644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Repeater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A29924A-A821-D60F-316E-67812984B4E2}"/>
              </a:ext>
            </a:extLst>
          </p:cNvPr>
          <p:cNvSpPr txBox="1"/>
          <p:nvPr/>
        </p:nvSpPr>
        <p:spPr>
          <a:xfrm>
            <a:off x="324514" y="5889636"/>
            <a:ext cx="72031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latinLnBrk="0"/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Source</a:t>
            </a:r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 : </a:t>
            </a:r>
            <a:r>
              <a:rPr lang="en-US" sz="1800" b="0" i="0" dirty="0">
                <a:solidFill>
                  <a:srgbClr val="1F1F1F"/>
                </a:solidFill>
                <a:effectLst/>
                <a:latin typeface="ElsevierSans"/>
              </a:rPr>
              <a:t>https://faq.draytek.com.au/2019/08/21/configuring-the-vigorap-800-as-a-wireless-repeater/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6B9BB22F-52E1-8D47-8C06-6574C8455A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5812" y="1353102"/>
            <a:ext cx="1955931" cy="195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7F9D256-51E7-6382-5C00-84A83C15950E}"/>
              </a:ext>
            </a:extLst>
          </p:cNvPr>
          <p:cNvSpPr txBox="1"/>
          <p:nvPr/>
        </p:nvSpPr>
        <p:spPr>
          <a:xfrm>
            <a:off x="9424609" y="3429000"/>
            <a:ext cx="257833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200" dirty="0"/>
              <a:t>https://www.edimax.com/edimax/merchandise/merchandise_detail/data/edimax/de/wi-fi_range_extenders_ac1200/re11s/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5A6595-30F7-D32F-F9A5-6381332DCC89}"/>
              </a:ext>
            </a:extLst>
          </p:cNvPr>
          <p:cNvSpPr txBox="1"/>
          <p:nvPr/>
        </p:nvSpPr>
        <p:spPr>
          <a:xfrm>
            <a:off x="9424609" y="951706"/>
            <a:ext cx="25783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0"/>
            <a:r>
              <a:rPr lang="id-ID" sz="1800" b="0" i="0" dirty="0">
                <a:solidFill>
                  <a:srgbClr val="1F1F1F"/>
                </a:solidFill>
                <a:effectLst/>
                <a:latin typeface="ElsevierGulliver"/>
              </a:rPr>
              <a:t>WLAN </a:t>
            </a:r>
            <a:r>
              <a:rPr lang="id-ID" sz="1800" b="0" i="0" dirty="0" err="1">
                <a:solidFill>
                  <a:srgbClr val="1F1F1F"/>
                </a:solidFill>
                <a:effectLst/>
                <a:latin typeface="ElsevierGulliver"/>
              </a:rPr>
              <a:t>Repeater</a:t>
            </a:r>
            <a:endParaRPr lang="en-US" sz="1800" b="0" i="0" dirty="0">
              <a:solidFill>
                <a:srgbClr val="1F1F1F"/>
              </a:solidFill>
              <a:effectLst/>
              <a:latin typeface="ElsevierSans"/>
            </a:endParaRPr>
          </a:p>
        </p:txBody>
      </p:sp>
      <p:pic>
        <p:nvPicPr>
          <p:cNvPr id="2050" name="Picture 2" descr="Configuring the VigorAP 800 as a Wireless Repeater – DrayTek FAQ">
            <a:extLst>
              <a:ext uri="{FF2B5EF4-FFF2-40B4-BE49-F238E27FC236}">
                <a16:creationId xmlns:a16="http://schemas.microsoft.com/office/drawing/2014/main" id="{A9573FEF-DEA0-BE27-30F8-7C8C318C2B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14" y="1365189"/>
            <a:ext cx="8711549" cy="4098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791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03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1538249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9899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penghubung beberapa komputer dalam satu jaringan yang sama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juga disebut sebagai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karena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jumlah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yang lebih banyak dan setiap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tersebut memiliki fungsi yang sama dengan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dalam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mengenerate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sinyal yang diterima dari salah satu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ke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lainnya</a:t>
            </a: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Sebuah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tidak memiliki tabel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routing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ataupun tabel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sehingga tidak memiliki kemampuan untuk menentukan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kemana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harus meneruskan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data yang diterima</a:t>
            </a: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Setiap kali menerima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data dari satu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akan meneruskan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tersebut ke semua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lainnya (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86314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9899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6736467" y="926814"/>
            <a:ext cx="5342378" cy="405222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bekerja dengan sistem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half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duplex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bekerja dalam cakupan satu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domain, yang artinya dalam satu waktu hanya boleh ada satu buah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mengirimkan data</a:t>
            </a: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Jika ada dua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mengirimkan data dalam waktu bersamaan maka akan terjadi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,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akan dihilangkan</a:t>
            </a:r>
          </a:p>
        </p:txBody>
      </p:sp>
      <p:pic>
        <p:nvPicPr>
          <p:cNvPr id="5" name="Picture 4" descr="A diagram of a computer network&#10;&#10;Description automatically generated">
            <a:extLst>
              <a:ext uri="{FF2B5EF4-FFF2-40B4-BE49-F238E27FC236}">
                <a16:creationId xmlns:a16="http://schemas.microsoft.com/office/drawing/2014/main" id="{62616171-1994-4B10-14A2-00698411D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7142"/>
          <a:stretch/>
        </p:blipFill>
        <p:spPr>
          <a:xfrm>
            <a:off x="240789" y="1239132"/>
            <a:ext cx="6322057" cy="305117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9CFADCA-0F54-77F6-F9B7-CA56A157BD65}"/>
              </a:ext>
            </a:extLst>
          </p:cNvPr>
          <p:cNvSpPr txBox="1"/>
          <p:nvPr/>
        </p:nvSpPr>
        <p:spPr>
          <a:xfrm>
            <a:off x="355067" y="4417955"/>
            <a:ext cx="60935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https://radhikaclasses.com/hub-in-networking/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B7822BEA-06E4-87F8-961B-DBE1AE6A21A5}"/>
              </a:ext>
            </a:extLst>
          </p:cNvPr>
          <p:cNvSpPr txBox="1">
            <a:spLocks/>
          </p:cNvSpPr>
          <p:nvPr/>
        </p:nvSpPr>
        <p:spPr>
          <a:xfrm>
            <a:off x="240789" y="5291361"/>
            <a:ext cx="6495678" cy="124460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Dalam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mengkonfigurasi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tidak boleh 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loop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Jika 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loop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maka akan terjadi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storm</a:t>
            </a:r>
            <a:endParaRPr lang="id-ID" sz="2000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8086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998991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Hub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BBCEAC2-092F-744C-1AC4-DD27B85E34F3}"/>
              </a:ext>
            </a:extLst>
          </p:cNvPr>
          <p:cNvSpPr txBox="1">
            <a:spLocks/>
          </p:cNvSpPr>
          <p:nvPr/>
        </p:nvSpPr>
        <p:spPr>
          <a:xfrm>
            <a:off x="6736467" y="926814"/>
            <a:ext cx="5342378" cy="405222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storm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terjadi ketika 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loop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atau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Spanning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Tree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Protocol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(STP) dimatikan</a:t>
            </a:r>
          </a:p>
          <a:p>
            <a:pPr marL="404813" indent="-404813" latinLnBrk="0"/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storm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adalah </a:t>
            </a:r>
            <a:r>
              <a:rPr lang="id-ID" sz="2000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sz="2000" b="0" dirty="0">
                <a:solidFill>
                  <a:srgbClr val="202122"/>
                </a:solidFill>
                <a:highlight>
                  <a:srgbClr val="FFFFFF"/>
                </a:highlight>
              </a:rPr>
              <a:t> yang sama dikirimkan terus menerus ke seluruh perangkat jaringan sampai seluruh jaringan lumpuh atau tidak dapat digunakan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9CFADCA-0F54-77F6-F9B7-CA56A157BD65}"/>
              </a:ext>
            </a:extLst>
          </p:cNvPr>
          <p:cNvSpPr txBox="1"/>
          <p:nvPr/>
        </p:nvSpPr>
        <p:spPr>
          <a:xfrm>
            <a:off x="240789" y="5879813"/>
            <a:ext cx="60935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57250" indent="-857250"/>
            <a:r>
              <a:rPr lang="id-ID" dirty="0" err="1"/>
              <a:t>Source</a:t>
            </a:r>
            <a:r>
              <a:rPr lang="id-ID" dirty="0"/>
              <a:t>: https://www.networkacademy.io/ccna/ethernet/an-switching-redundant-links</a:t>
            </a:r>
          </a:p>
        </p:txBody>
      </p:sp>
      <p:pic>
        <p:nvPicPr>
          <p:cNvPr id="6" name="Picture 5" descr="A diagram of a computer network&#10;&#10;Description automatically generated">
            <a:extLst>
              <a:ext uri="{FF2B5EF4-FFF2-40B4-BE49-F238E27FC236}">
                <a16:creationId xmlns:a16="http://schemas.microsoft.com/office/drawing/2014/main" id="{063D0236-333E-3F6C-39CB-550E57EE23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313700"/>
            <a:ext cx="5997965" cy="4179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48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04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4491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4302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beroperasi pada data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layer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fungsi sebagai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repeater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yang memiliki kemampuan melakukan filter terhadap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asal dan tujuan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digunakan untuk memecah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domain dalam jaringan yang sama</a:t>
            </a:r>
          </a:p>
        </p:txBody>
      </p:sp>
    </p:spTree>
    <p:extLst>
      <p:ext uri="{BB962C8B-B14F-4D97-AF65-F5344CB8AC3E}">
        <p14:creationId xmlns:p14="http://schemas.microsoft.com/office/powerpoint/2010/main" val="3950350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43024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Bridge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3428158-2F66-13C7-A6C1-D974050555C9}"/>
              </a:ext>
            </a:extLst>
          </p:cNvPr>
          <p:cNvSpPr txBox="1"/>
          <p:nvPr/>
        </p:nvSpPr>
        <p:spPr>
          <a:xfrm>
            <a:off x="7644983" y="3338900"/>
            <a:ext cx="446605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sz="1600" dirty="0" err="1"/>
              <a:t>Source</a:t>
            </a:r>
            <a:r>
              <a:rPr lang="id-ID" sz="1600" dirty="0"/>
              <a:t> : https://www.netsys-direct.com/products/vdsl2-ethernet-bridge-nv-202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15AEFBE5-0E77-24A6-02E3-2BC9592D00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21" b="25351"/>
          <a:stretch/>
        </p:blipFill>
        <p:spPr bwMode="auto">
          <a:xfrm>
            <a:off x="7853162" y="926814"/>
            <a:ext cx="4257875" cy="2138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hat is a Network Bridge?">
            <a:extLst>
              <a:ext uri="{FF2B5EF4-FFF2-40B4-BE49-F238E27FC236}">
                <a16:creationId xmlns:a16="http://schemas.microsoft.com/office/drawing/2014/main" id="{1888BE4D-8A7C-48CB-0536-25A80551A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3" y="1013007"/>
            <a:ext cx="7474278" cy="3520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A1D36DE-E896-C39E-2A11-B4A0CF4D7D4B}"/>
              </a:ext>
            </a:extLst>
          </p:cNvPr>
          <p:cNvSpPr txBox="1"/>
          <p:nvPr/>
        </p:nvSpPr>
        <p:spPr>
          <a:xfrm>
            <a:off x="240788" y="4394223"/>
            <a:ext cx="717858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https://www.cbtnuggets.com/blog/technology/networking/what-is-network-bridge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6339C2DB-763B-A2D7-7613-D6C0E0933153}"/>
              </a:ext>
            </a:extLst>
          </p:cNvPr>
          <p:cNvSpPr txBox="1">
            <a:spLocks/>
          </p:cNvSpPr>
          <p:nvPr/>
        </p:nvSpPr>
        <p:spPr>
          <a:xfrm>
            <a:off x="240789" y="5097286"/>
            <a:ext cx="7404194" cy="1495413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buNone/>
            </a:pP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dapat mengoptimalkan jaringan dengan membagi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domain namun tidak dapat digunakan untuk membagi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broadcast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domain</a:t>
            </a:r>
          </a:p>
        </p:txBody>
      </p:sp>
    </p:spTree>
    <p:extLst>
      <p:ext uri="{BB962C8B-B14F-4D97-AF65-F5344CB8AC3E}">
        <p14:creationId xmlns:p14="http://schemas.microsoft.com/office/powerpoint/2010/main" val="2021826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05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01239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67068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bekerja pada layer 2 (data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layer)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fungsi yang sama dengan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dalam membagi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collision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domain dengan menggunakan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filtering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asal dan tujuan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bridge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multiport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sehingga pengiriman data tidak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di-boradcast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seperti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, melainkan langsung dikirimkan menuju ke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tujuan yang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addressnya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nomot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yang tertera pada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mac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table</a:t>
            </a: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Selain itu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kemampuan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error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checking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sehingga apabila ada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yang rusak,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tersebut tidak diteruskan sehingga pengiriman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frame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pada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lebih efisien dibandingkan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pengiriman data pada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endParaRPr lang="id-ID" b="0" dirty="0">
              <a:solidFill>
                <a:srgbClr val="202122"/>
              </a:solidFill>
              <a:highlight>
                <a:srgbClr val="FFFFFF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18235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67068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8A608D-4CC2-0320-67AD-AC739D6E4B09}"/>
              </a:ext>
            </a:extLst>
          </p:cNvPr>
          <p:cNvSpPr txBox="1"/>
          <p:nvPr/>
        </p:nvSpPr>
        <p:spPr>
          <a:xfrm>
            <a:off x="7307317" y="3301243"/>
            <a:ext cx="45434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Source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: https://www.engeniustech.com/apac/products/network-switches/overview/</a:t>
            </a:r>
          </a:p>
        </p:txBody>
      </p:sp>
      <p:pic>
        <p:nvPicPr>
          <p:cNvPr id="6" name="Picture 5" descr="A diagram of a computer&#10;&#10;Description automatically generated">
            <a:extLst>
              <a:ext uri="{FF2B5EF4-FFF2-40B4-BE49-F238E27FC236}">
                <a16:creationId xmlns:a16="http://schemas.microsoft.com/office/drawing/2014/main" id="{4AD12573-23B5-850E-3D48-627BE49E0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220727"/>
            <a:ext cx="6692446" cy="48991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D59F527-7E72-207F-00D0-B30EC16E3BD0}"/>
              </a:ext>
            </a:extLst>
          </p:cNvPr>
          <p:cNvSpPr txBox="1"/>
          <p:nvPr/>
        </p:nvSpPr>
        <p:spPr>
          <a:xfrm>
            <a:off x="240789" y="5889636"/>
            <a:ext cx="637790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https://tanducmai.com/posts/introduction-to-networks/network-access-layer/ethernet-lan-switching/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1B80BF4-D777-6F45-F37E-6E2F11AAE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7317" y="174576"/>
            <a:ext cx="4119341" cy="358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5212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387443"/>
            <a:ext cx="10515600" cy="1006429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Access </a:t>
            </a:r>
            <a:r>
              <a:rPr lang="id-ID" altLang="ko-KR" sz="6600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06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208235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9657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Access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Access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point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perangkat yang bekerja pada data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link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layer (layer 2)</a:t>
            </a: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Bekerja seperti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dalam menghubungkan setiap komputer dalam jaringan yang sama, yang membedakannya adalah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hub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switch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menghubungkan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menggunakan kabel sedangkan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access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point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menghubungkan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station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menggunakan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wireless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/nirkabel</a:t>
            </a:r>
          </a:p>
        </p:txBody>
      </p:sp>
    </p:spTree>
    <p:extLst>
      <p:ext uri="{BB962C8B-B14F-4D97-AF65-F5344CB8AC3E}">
        <p14:creationId xmlns:p14="http://schemas.microsoft.com/office/powerpoint/2010/main" val="2728238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696572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Access </a:t>
            </a:r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Point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8A608D-4CC2-0320-67AD-AC739D6E4B09}"/>
              </a:ext>
            </a:extLst>
          </p:cNvPr>
          <p:cNvSpPr txBox="1"/>
          <p:nvPr/>
        </p:nvSpPr>
        <p:spPr>
          <a:xfrm>
            <a:off x="7307317" y="3301243"/>
            <a:ext cx="45434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Source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: https://blog.router-switch.com/2020/08/6-types-of-the-wireless-access-point/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59F527-7E72-207F-00D0-B30EC16E3BD0}"/>
              </a:ext>
            </a:extLst>
          </p:cNvPr>
          <p:cNvSpPr txBox="1"/>
          <p:nvPr/>
        </p:nvSpPr>
        <p:spPr>
          <a:xfrm>
            <a:off x="240789" y="5831763"/>
            <a:ext cx="637790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/>
              <a:t>https://computernetworkingsimplified.wordpress.com/2013/06/07/how-will-a-typical-small-officehome-office-soho-lan-look-like/comment-page-1/</a:t>
            </a:r>
          </a:p>
        </p:txBody>
      </p:sp>
      <p:pic>
        <p:nvPicPr>
          <p:cNvPr id="5122" name="Picture 2" descr="A Small Office/Home Office (SOHO) Network Topology – Computer Networking  Demystified">
            <a:extLst>
              <a:ext uri="{FF2B5EF4-FFF2-40B4-BE49-F238E27FC236}">
                <a16:creationId xmlns:a16="http://schemas.microsoft.com/office/drawing/2014/main" id="{9A3AB5A8-2546-66EA-8C3A-2FEAD556F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89" y="1334033"/>
            <a:ext cx="7030707" cy="4198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Several white electronic devices&#10;&#10;Description automatically generated">
            <a:extLst>
              <a:ext uri="{FF2B5EF4-FFF2-40B4-BE49-F238E27FC236}">
                <a16:creationId xmlns:a16="http://schemas.microsoft.com/office/drawing/2014/main" id="{3C535156-D8C7-648D-9218-B9C3DAA2C9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214" y="118291"/>
            <a:ext cx="4404517" cy="318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2727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1B92995-DE89-4B4E-915F-9D5C47F974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2" y="3290493"/>
            <a:ext cx="10515600" cy="1200329"/>
          </a:xfrm>
        </p:spPr>
        <p:txBody>
          <a:bodyPr/>
          <a:lstStyle/>
          <a:p>
            <a:r>
              <a:rPr lang="id-ID" altLang="ko-KR" sz="8000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대각선 방향의 모서리가 둥근 사각형 175">
            <a:extLst>
              <a:ext uri="{FF2B5EF4-FFF2-40B4-BE49-F238E27FC236}">
                <a16:creationId xmlns:a16="http://schemas.microsoft.com/office/drawing/2014/main" id="{49987A58-EA8A-4EE5-B048-BC1CF79AFA7A}"/>
              </a:ext>
            </a:extLst>
          </p:cNvPr>
          <p:cNvSpPr/>
          <p:nvPr/>
        </p:nvSpPr>
        <p:spPr bwMode="auto">
          <a:xfrm>
            <a:off x="1345965" y="1113896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" name="대각선 방향의 모서리가 둥근 사각형 175">
            <a:extLst>
              <a:ext uri="{FF2B5EF4-FFF2-40B4-BE49-F238E27FC236}">
                <a16:creationId xmlns:a16="http://schemas.microsoft.com/office/drawing/2014/main" id="{788F82DA-B240-486F-832E-E3F25C24FCB5}"/>
              </a:ext>
            </a:extLst>
          </p:cNvPr>
          <p:cNvSpPr/>
          <p:nvPr/>
        </p:nvSpPr>
        <p:spPr bwMode="auto">
          <a:xfrm>
            <a:off x="1206110" y="973062"/>
            <a:ext cx="1579196" cy="1221699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311B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직사각형 35">
            <a:extLst>
              <a:ext uri="{FF2B5EF4-FFF2-40B4-BE49-F238E27FC236}">
                <a16:creationId xmlns:a16="http://schemas.microsoft.com/office/drawing/2014/main" id="{3F339899-2FA4-488C-A4AA-B11FD52ACAE5}"/>
              </a:ext>
            </a:extLst>
          </p:cNvPr>
          <p:cNvSpPr/>
          <p:nvPr/>
        </p:nvSpPr>
        <p:spPr bwMode="auto">
          <a:xfrm>
            <a:off x="1368727" y="1215861"/>
            <a:ext cx="1162656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r>
              <a:rPr lang="id-ID" altLang="ko-KR" sz="6000" b="1" spc="-100" dirty="0">
                <a:solidFill>
                  <a:srgbClr val="F9E9DA"/>
                </a:solidFill>
                <a:latin typeface="나눔스퀘어_ac Light" panose="020B0600000101010101" pitchFamily="50" charset="-127"/>
                <a:ea typeface="나눔스퀘어_ac Light" panose="020B0600000101010101" pitchFamily="50" charset="-127"/>
                <a:sym typeface="Monotype Sorts"/>
              </a:rPr>
              <a:t>07</a:t>
            </a:r>
            <a:endParaRPr lang="ko-KR" altLang="en-US" sz="6000" spc="-100" dirty="0">
              <a:gradFill flip="none" rotWithShape="1"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path path="circle">
                  <a:fillToRect l="100000" t="100000"/>
                </a:path>
                <a:tileRect r="-100000" b="-100000"/>
              </a:gra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</p:spTree>
    <p:extLst>
      <p:ext uri="{BB962C8B-B14F-4D97-AF65-F5344CB8AC3E}">
        <p14:creationId xmlns:p14="http://schemas.microsoft.com/office/powerpoint/2010/main" val="343053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95922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D9C632CD-F08E-3674-3BA9-7E6C8736656E}"/>
              </a:ext>
            </a:extLst>
          </p:cNvPr>
          <p:cNvSpPr txBox="1">
            <a:spLocks/>
          </p:cNvSpPr>
          <p:nvPr/>
        </p:nvSpPr>
        <p:spPr>
          <a:xfrm>
            <a:off x="240789" y="1154366"/>
            <a:ext cx="11838055" cy="5381601"/>
          </a:xfrm>
          <a:prstGeom prst="rect">
            <a:avLst/>
          </a:prstGeom>
        </p:spPr>
        <p:txBody>
          <a:bodyPr vert="horz" wrap="square" lIns="91440" tIns="45720" rIns="91440" bIns="45720" rtlCol="0">
            <a:normAutofit fontScale="77500" lnSpcReduction="20000"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merupakan perangkat yang bekerja pada layer 3 (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network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layer)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memiliki fungsi untuk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mem-forward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packet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berdasarkan IP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asal dan tujuan</a:t>
            </a:r>
          </a:p>
          <a:p>
            <a:pPr marL="404813" indent="-404813"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Router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digunakan untuk menghubungkan beberapa jaringan yang berbeda, misalnya menghubungkan beberapa LAN /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Subnet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atau menghubungkan jaringan LAN dengan jaringan Internet</a:t>
            </a:r>
          </a:p>
          <a:p>
            <a:pPr marL="404813" indent="-404813" latinLnBrk="0"/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Setiap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port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pada LAN akan memiliki IP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Address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yang digunakan sebagai </a:t>
            </a:r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gateway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untuk sebuah LAN dan akan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digunakan oleh setiap komputer yang ada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di dalam LAN tersebut bila hendak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mengirimkan data atau menerima data </a:t>
            </a:r>
            <a:b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</a:b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dari jaringan yang berbeda</a:t>
            </a:r>
          </a:p>
        </p:txBody>
      </p:sp>
    </p:spTree>
    <p:extLst>
      <p:ext uri="{BB962C8B-B14F-4D97-AF65-F5344CB8AC3E}">
        <p14:creationId xmlns:p14="http://schemas.microsoft.com/office/powerpoint/2010/main" val="4073033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1495922" cy="604781"/>
          </a:xfrm>
        </p:spPr>
        <p:txBody>
          <a:bodyPr/>
          <a:lstStyle/>
          <a:p>
            <a:r>
              <a:rPr lang="id-ID" altLang="ko-KR" dirty="0" err="1">
                <a:latin typeface="Arial" panose="020B0604020202020204" pitchFamily="34" charset="0"/>
                <a:cs typeface="Arial" panose="020B0604020202020204" pitchFamily="34" charset="0"/>
              </a:rPr>
              <a:t>Router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8A608D-4CC2-0320-67AD-AC739D6E4B09}"/>
              </a:ext>
            </a:extLst>
          </p:cNvPr>
          <p:cNvSpPr txBox="1"/>
          <p:nvPr/>
        </p:nvSpPr>
        <p:spPr>
          <a:xfrm>
            <a:off x="7307317" y="3301243"/>
            <a:ext cx="454341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/>
            <a:r>
              <a:rPr lang="id-ID" b="0" dirty="0" err="1">
                <a:solidFill>
                  <a:srgbClr val="202122"/>
                </a:solidFill>
                <a:highlight>
                  <a:srgbClr val="FFFFFF"/>
                </a:highlight>
              </a:rPr>
              <a:t>Source</a:t>
            </a:r>
            <a:r>
              <a:rPr lang="id-ID" b="0" dirty="0">
                <a:solidFill>
                  <a:srgbClr val="202122"/>
                </a:solidFill>
                <a:highlight>
                  <a:srgbClr val="FFFFFF"/>
                </a:highlight>
              </a:rPr>
              <a:t> : https://www.cisco.com/c/it_it/support/routers/1110-integrated-services-router/model.html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D59F527-7E72-207F-00D0-B30EC16E3BD0}"/>
              </a:ext>
            </a:extLst>
          </p:cNvPr>
          <p:cNvSpPr txBox="1"/>
          <p:nvPr/>
        </p:nvSpPr>
        <p:spPr>
          <a:xfrm>
            <a:off x="240789" y="5889636"/>
            <a:ext cx="65882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d-ID" dirty="0" err="1"/>
              <a:t>Source</a:t>
            </a:r>
            <a:r>
              <a:rPr lang="id-ID" dirty="0"/>
              <a:t>: https://www.networkacademy.io/ccna/ethernet/router-on-a-stick</a:t>
            </a:r>
          </a:p>
        </p:txBody>
      </p:sp>
      <p:pic>
        <p:nvPicPr>
          <p:cNvPr id="5" name="Picture 4" descr="A diagram of a router&#10;&#10;Description automatically generated">
            <a:extLst>
              <a:ext uri="{FF2B5EF4-FFF2-40B4-BE49-F238E27FC236}">
                <a16:creationId xmlns:a16="http://schemas.microsoft.com/office/drawing/2014/main" id="{B0AEB4A3-4D0C-4E09-A7E1-2B8D6D29C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89" y="1278645"/>
            <a:ext cx="7093832" cy="4610991"/>
          </a:xfrm>
          <a:prstGeom prst="rect">
            <a:avLst/>
          </a:prstGeom>
        </p:spPr>
      </p:pic>
      <p:pic>
        <p:nvPicPr>
          <p:cNvPr id="4098" name="Picture 2" descr="Product image of Cisco 1000 Series Integrated Services Routers">
            <a:extLst>
              <a:ext uri="{FF2B5EF4-FFF2-40B4-BE49-F238E27FC236}">
                <a16:creationId xmlns:a16="http://schemas.microsoft.com/office/drawing/2014/main" id="{0C4EDE96-0A9C-D8C0-B6B9-B50D438002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621" y="1123950"/>
            <a:ext cx="4673982" cy="217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8013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>
                <a:highlight>
                  <a:srgbClr val="FFFFFF"/>
                </a:highlight>
              </a:rPr>
              <a:t>Computer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Sixth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Edition</a:t>
            </a:r>
            <a:r>
              <a:rPr lang="id-ID" sz="1800" b="0" dirty="0">
                <a:highlight>
                  <a:srgbClr val="FFFFFF"/>
                </a:highlight>
              </a:rPr>
              <a:t>, Andrew S. </a:t>
            </a:r>
            <a:r>
              <a:rPr lang="id-ID" sz="1800" b="0" dirty="0" err="1">
                <a:highlight>
                  <a:srgbClr val="FFFFFF"/>
                </a:highlight>
              </a:rPr>
              <a:t>Tanenbaum</a:t>
            </a:r>
            <a:r>
              <a:rPr lang="id-ID" sz="1800" b="0" dirty="0">
                <a:highlight>
                  <a:srgbClr val="FFFFFF"/>
                </a:highlight>
              </a:rPr>
              <a:t>, Pearson </a:t>
            </a:r>
            <a:r>
              <a:rPr lang="id-ID" sz="1800" b="0" dirty="0" err="1">
                <a:highlight>
                  <a:srgbClr val="FFFFFF"/>
                </a:highlight>
              </a:rPr>
              <a:t>Education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Limited</a:t>
            </a:r>
            <a:r>
              <a:rPr lang="id-ID" sz="1800" b="0" dirty="0">
                <a:highlight>
                  <a:srgbClr val="FFFFFF"/>
                </a:highlight>
              </a:rPr>
              <a:t>, 2021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highlight>
                  <a:srgbClr val="FFFFFF"/>
                </a:highlight>
              </a:rPr>
              <a:t>Fundamentals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of</a:t>
            </a:r>
            <a:r>
              <a:rPr lang="id-ID" sz="1800" b="0" dirty="0">
                <a:highlight>
                  <a:srgbClr val="FFFFFF"/>
                </a:highlight>
              </a:rPr>
              <a:t> Computer </a:t>
            </a:r>
            <a:r>
              <a:rPr lang="id-ID" sz="1800" b="0" dirty="0" err="1">
                <a:highlight>
                  <a:srgbClr val="FFFFFF"/>
                </a:highlight>
              </a:rPr>
              <a:t>Networks</a:t>
            </a:r>
            <a:r>
              <a:rPr lang="id-ID" sz="1800" b="0" dirty="0">
                <a:highlight>
                  <a:srgbClr val="FFFFFF"/>
                </a:highlight>
              </a:rPr>
              <a:t>, Matthew N. O. </a:t>
            </a:r>
            <a:r>
              <a:rPr lang="id-ID" sz="1800" b="0" dirty="0" err="1">
                <a:highlight>
                  <a:srgbClr val="FFFFFF"/>
                </a:highlight>
              </a:rPr>
              <a:t>Sadiku</a:t>
            </a:r>
            <a:r>
              <a:rPr lang="id-ID" sz="1800" b="0" dirty="0">
                <a:highlight>
                  <a:srgbClr val="FFFFFF"/>
                </a:highlight>
              </a:rPr>
              <a:t>, </a:t>
            </a:r>
            <a:r>
              <a:rPr lang="id-ID" sz="1800" b="0" dirty="0" err="1">
                <a:highlight>
                  <a:srgbClr val="FFFFFF"/>
                </a:highlight>
              </a:rPr>
              <a:t>Humana</a:t>
            </a:r>
            <a:r>
              <a:rPr lang="id-ID" sz="1800" b="0" dirty="0">
                <a:highlight>
                  <a:srgbClr val="FFFFFF"/>
                </a:highlight>
              </a:rPr>
              <a:t> </a:t>
            </a:r>
            <a:r>
              <a:rPr lang="id-ID" sz="1800" b="0" dirty="0" err="1">
                <a:highlight>
                  <a:srgbClr val="FFFFFF"/>
                </a:highlight>
              </a:rPr>
              <a:t>Press</a:t>
            </a:r>
            <a:r>
              <a:rPr lang="id-ID" sz="1800" b="0" dirty="0">
                <a:highlight>
                  <a:srgbClr val="FFFFFF"/>
                </a:highlight>
              </a:rPr>
              <a:t>, 2022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/>
              <a:t>Black Box Network Services</a:t>
            </a:r>
            <a:r>
              <a:rPr lang="id-ID" sz="1800" b="0" dirty="0"/>
              <a:t> </a:t>
            </a:r>
            <a:r>
              <a:rPr lang="id-ID" sz="1800" b="0" dirty="0">
                <a:highlight>
                  <a:srgbClr val="FFFFFF"/>
                </a:highlight>
              </a:rPr>
              <a:t>(</a:t>
            </a:r>
            <a:r>
              <a:rPr lang="id-ID" sz="1800" b="0" dirty="0" err="1">
                <a:highlight>
                  <a:srgbClr val="FFFFFF"/>
                </a:highlight>
              </a:rPr>
              <a:t>Accessed</a:t>
            </a:r>
            <a:r>
              <a:rPr lang="id-ID" sz="1800" b="0" dirty="0">
                <a:highlight>
                  <a:srgbClr val="FFFFFF"/>
                </a:highlight>
              </a:rPr>
              <a:t>: 2024, </a:t>
            </a:r>
            <a:r>
              <a:rPr lang="id-ID" sz="1800" b="0" dirty="0" err="1">
                <a:highlight>
                  <a:srgbClr val="FFFFFF"/>
                </a:highlight>
              </a:rPr>
              <a:t>October</a:t>
            </a:r>
            <a:r>
              <a:rPr lang="id-ID" sz="1800" b="0" dirty="0">
                <a:highlight>
                  <a:srgbClr val="FFFFFF"/>
                </a:highlight>
              </a:rPr>
              <a:t> 3).</a:t>
            </a:r>
            <a:r>
              <a:rPr lang="id-ID" sz="1800" b="0" dirty="0"/>
              <a:t> </a:t>
            </a:r>
            <a:r>
              <a:rPr lang="fr-FR" sz="1800" b="0" dirty="0"/>
              <a:t>10/100/1000BASE-T PoE+ Ethernet </a:t>
            </a:r>
            <a:r>
              <a:rPr lang="fr-FR" sz="1800" b="0" dirty="0" err="1"/>
              <a:t>Repeater</a:t>
            </a:r>
            <a:r>
              <a:rPr lang="fr-FR" sz="1800" b="0" dirty="0"/>
              <a:t> - 802.3at, 1-Port</a:t>
            </a:r>
            <a:r>
              <a:rPr lang="id-ID" sz="1800" b="0" dirty="0"/>
              <a:t>. https://www.blackbox.be/en-be/fi/1519/14188/10-100-1000BASE-T-PoE+Ethernet-Repeater-8023at,1-Port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Edimax</a:t>
            </a:r>
            <a:r>
              <a:rPr lang="id-ID" sz="1800" b="0" dirty="0"/>
              <a:t> </a:t>
            </a:r>
            <a:r>
              <a:rPr lang="en-US" sz="1800" b="0" dirty="0"/>
              <a:t>(Accessed: 2024, </a:t>
            </a:r>
            <a:r>
              <a:rPr lang="id-ID" sz="1800" b="0" dirty="0" err="1"/>
              <a:t>October</a:t>
            </a:r>
            <a:r>
              <a:rPr lang="en-US" sz="1800" b="0" dirty="0"/>
              <a:t> 3). </a:t>
            </a:r>
            <a:r>
              <a:rPr lang="id-ID" sz="1800" b="0" dirty="0"/>
              <a:t>AC1200 </a:t>
            </a:r>
            <a:r>
              <a:rPr lang="id-ID" sz="1800" b="0" dirty="0" err="1"/>
              <a:t>Dual</a:t>
            </a:r>
            <a:r>
              <a:rPr lang="id-ID" sz="1800" b="0" dirty="0"/>
              <a:t>-Band WLAN </a:t>
            </a:r>
            <a:r>
              <a:rPr lang="id-ID" sz="1800" b="0" dirty="0" err="1"/>
              <a:t>Repeater</a:t>
            </a:r>
            <a:r>
              <a:rPr lang="id-ID" sz="1800" b="0" dirty="0"/>
              <a:t>. https://www.edimax.com/edimax/merchandise/merchandise_detail/data/edimax/de/wi-fi_range_extenders_ac1200/re11s/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Prashant</a:t>
            </a:r>
            <a:r>
              <a:rPr lang="id-ID" sz="1800" b="0" dirty="0"/>
              <a:t>. Radhika </a:t>
            </a:r>
            <a:r>
              <a:rPr lang="id-ID" sz="1800" b="0" dirty="0" err="1"/>
              <a:t>Classes</a:t>
            </a:r>
            <a:r>
              <a:rPr lang="en-US" sz="1800" b="0" dirty="0"/>
              <a:t> (Accessed: 2024, October 3).</a:t>
            </a:r>
            <a:r>
              <a:rPr lang="id-ID" sz="1800" b="0" dirty="0"/>
              <a:t> What </a:t>
            </a:r>
            <a:r>
              <a:rPr lang="id-ID" sz="1800" b="0" dirty="0" err="1"/>
              <a:t>is</a:t>
            </a:r>
            <a:r>
              <a:rPr lang="id-ID" sz="1800" b="0" dirty="0"/>
              <a:t> </a:t>
            </a:r>
            <a:r>
              <a:rPr lang="id-ID" sz="1800" b="0" dirty="0" err="1"/>
              <a:t>Hub</a:t>
            </a:r>
            <a:r>
              <a:rPr lang="id-ID" sz="1800" b="0" dirty="0"/>
              <a:t> in </a:t>
            </a:r>
            <a:r>
              <a:rPr lang="id-ID" sz="1800" b="0" dirty="0" err="1"/>
              <a:t>networking</a:t>
            </a:r>
            <a:r>
              <a:rPr lang="id-ID" sz="1800" b="0" dirty="0"/>
              <a:t>? </a:t>
            </a:r>
            <a:r>
              <a:rPr lang="id-ID" sz="1800" b="0" dirty="0" err="1"/>
              <a:t>And</a:t>
            </a:r>
            <a:r>
              <a:rPr lang="id-ID" sz="1800" b="0" dirty="0"/>
              <a:t> </a:t>
            </a:r>
            <a:r>
              <a:rPr lang="id-ID" sz="1800" b="0" dirty="0" err="1"/>
              <a:t>How</a:t>
            </a:r>
            <a:r>
              <a:rPr lang="id-ID" sz="1800" b="0" dirty="0"/>
              <a:t> </a:t>
            </a:r>
            <a:r>
              <a:rPr lang="id-ID" sz="1800" b="0" dirty="0" err="1"/>
              <a:t>Hub</a:t>
            </a:r>
            <a:r>
              <a:rPr lang="id-ID" sz="1800" b="0" dirty="0"/>
              <a:t> Works?. https://radhikaclasses.com/hub-in-networking/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Network </a:t>
            </a:r>
            <a:r>
              <a:rPr lang="id-ID" sz="1800" b="0" dirty="0" err="1"/>
              <a:t>Academy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LAN Switching with Redundant Links</a:t>
            </a:r>
            <a:r>
              <a:rPr lang="id-ID" sz="1800" b="0" dirty="0"/>
              <a:t>. https://www.networkacademy.io/ccna/ethernet/an-switching-redundant-links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/>
          </a:p>
        </p:txBody>
      </p:sp>
    </p:spTree>
    <p:extLst>
      <p:ext uri="{BB962C8B-B14F-4D97-AF65-F5344CB8AC3E}">
        <p14:creationId xmlns:p14="http://schemas.microsoft.com/office/powerpoint/2010/main" val="3543408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338109" y="1164931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Eric </a:t>
            </a:r>
            <a:r>
              <a:rPr lang="id-ID" sz="1800" b="0" dirty="0" err="1"/>
              <a:t>Mikac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What is a Network Bridge?</a:t>
            </a:r>
            <a:r>
              <a:rPr lang="id-ID" sz="1800" b="0" dirty="0"/>
              <a:t>. https://www.cbtnuggets.com/blog/technology/networking/what-is-network-bridge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Netsys</a:t>
            </a:r>
            <a:r>
              <a:rPr lang="id-ID" sz="1800" b="0" dirty="0"/>
              <a:t> </a:t>
            </a:r>
            <a:r>
              <a:rPr lang="id-ID" sz="1800" b="0" dirty="0" err="1"/>
              <a:t>Direct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VDSL2 Ethernet Bridge Modem (200Mbps) - NV-202</a:t>
            </a:r>
            <a:r>
              <a:rPr lang="id-ID" sz="1800" b="0" dirty="0"/>
              <a:t>. https://www.netsys-direct.com/products/vdsl2-ethernet-bridge-nv-202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Tan </a:t>
            </a:r>
            <a:r>
              <a:rPr lang="id-ID" sz="1800" b="0" dirty="0" err="1"/>
              <a:t>Duc</a:t>
            </a:r>
            <a:r>
              <a:rPr lang="id-ID" sz="1800" b="0" dirty="0"/>
              <a:t> Mai </a:t>
            </a:r>
            <a:r>
              <a:rPr lang="en-US" sz="1800" b="0" dirty="0"/>
              <a:t>(Accessed: 2024, October 3). Ethernet LAN Switching</a:t>
            </a:r>
            <a:r>
              <a:rPr lang="id-ID" sz="1800" b="0" dirty="0"/>
              <a:t>. https://tanducmai.com/posts/introduction-to-networks/network-access-layer/ethernet-lan-switching/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>
                <a:solidFill>
                  <a:srgbClr val="202122"/>
                </a:solidFill>
              </a:rPr>
              <a:t>EnGenius Technologies (</a:t>
            </a:r>
            <a:r>
              <a:rPr lang="id-ID" sz="1800" b="0" dirty="0" err="1">
                <a:solidFill>
                  <a:srgbClr val="202122"/>
                </a:solidFill>
              </a:rPr>
              <a:t>Accessed</a:t>
            </a:r>
            <a:r>
              <a:rPr lang="id-ID" sz="1800" b="0" dirty="0">
                <a:solidFill>
                  <a:srgbClr val="202122"/>
                </a:solidFill>
              </a:rPr>
              <a:t>: 2024, </a:t>
            </a:r>
            <a:r>
              <a:rPr lang="id-ID" sz="1800" b="0" dirty="0" err="1">
                <a:solidFill>
                  <a:srgbClr val="202122"/>
                </a:solidFill>
              </a:rPr>
              <a:t>October</a:t>
            </a:r>
            <a:r>
              <a:rPr lang="id-ID" sz="1800" b="0" dirty="0">
                <a:solidFill>
                  <a:srgbClr val="202122"/>
                </a:solidFill>
              </a:rPr>
              <a:t> 3). Network </a:t>
            </a:r>
            <a:r>
              <a:rPr lang="id-ID" sz="1800" b="0" dirty="0" err="1">
                <a:solidFill>
                  <a:srgbClr val="202122"/>
                </a:solidFill>
              </a:rPr>
              <a:t>Switches</a:t>
            </a:r>
            <a:r>
              <a:rPr lang="id-ID" sz="1800" b="0" dirty="0">
                <a:solidFill>
                  <a:srgbClr val="202122"/>
                </a:solidFill>
              </a:rPr>
              <a:t>. 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https://www.engeniustech.com/apac/products/network-switches/overview/</a:t>
            </a:r>
            <a:endParaRPr lang="id-ID" sz="1800" b="0" dirty="0"/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</a:rPr>
              <a:t>Computer</a:t>
            </a:r>
            <a:r>
              <a:rPr lang="id-ID" sz="1800" b="0" dirty="0">
                <a:solidFill>
                  <a:srgbClr val="202122"/>
                </a:solidFill>
              </a:rPr>
              <a:t> </a:t>
            </a:r>
            <a:r>
              <a:rPr lang="id-ID" sz="1800" b="0" dirty="0" err="1">
                <a:solidFill>
                  <a:srgbClr val="202122"/>
                </a:solidFill>
              </a:rPr>
              <a:t>Networking</a:t>
            </a:r>
            <a:r>
              <a:rPr lang="id-ID" sz="1800" b="0" dirty="0">
                <a:solidFill>
                  <a:srgbClr val="202122"/>
                </a:solidFill>
              </a:rPr>
              <a:t> </a:t>
            </a:r>
            <a:r>
              <a:rPr lang="id-ID" sz="1800" b="0" dirty="0" err="1">
                <a:solidFill>
                  <a:srgbClr val="202122"/>
                </a:solidFill>
              </a:rPr>
              <a:t>Demystified</a:t>
            </a:r>
            <a:r>
              <a:rPr lang="id-ID" sz="1800" b="0" dirty="0">
                <a:solidFill>
                  <a:srgbClr val="202122"/>
                </a:solidFill>
              </a:rPr>
              <a:t> (</a:t>
            </a:r>
            <a:r>
              <a:rPr lang="id-ID" sz="1800" b="0" dirty="0" err="1">
                <a:solidFill>
                  <a:srgbClr val="202122"/>
                </a:solidFill>
              </a:rPr>
              <a:t>Accessed</a:t>
            </a:r>
            <a:r>
              <a:rPr lang="id-ID" sz="1800" b="0" dirty="0">
                <a:solidFill>
                  <a:srgbClr val="202122"/>
                </a:solidFill>
              </a:rPr>
              <a:t>: 2024, </a:t>
            </a:r>
            <a:r>
              <a:rPr lang="id-ID" sz="1800" b="0" dirty="0" err="1">
                <a:solidFill>
                  <a:srgbClr val="202122"/>
                </a:solidFill>
              </a:rPr>
              <a:t>October</a:t>
            </a:r>
            <a:r>
              <a:rPr lang="id-ID" sz="1800" b="0" dirty="0">
                <a:solidFill>
                  <a:srgbClr val="202122"/>
                </a:solidFill>
              </a:rPr>
              <a:t> 3). </a:t>
            </a:r>
            <a:r>
              <a:rPr lang="en-US" sz="1800" b="0" dirty="0">
                <a:solidFill>
                  <a:srgbClr val="202122"/>
                </a:solidFill>
              </a:rPr>
              <a:t>A Small Office/Home Office (SOHO) Network Topology</a:t>
            </a:r>
            <a:r>
              <a:rPr lang="id-ID" sz="1800" b="0" dirty="0">
                <a:solidFill>
                  <a:srgbClr val="202122"/>
                </a:solidFill>
              </a:rPr>
              <a:t>. https://computernetworkingsimplified.wordpress.com/2013/06/07/how-will-a-typical-small-officehome-office-soho-lan-look-like/comment-page-1/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endParaRPr lang="id-ID" sz="1800" b="0" dirty="0">
              <a:solidFill>
                <a:srgbClr val="20212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79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240789" y="1072334"/>
            <a:ext cx="11515782" cy="5016247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>
                <a:solidFill>
                  <a:srgbClr val="202122"/>
                </a:solidFill>
              </a:rPr>
              <a:t>Router</a:t>
            </a:r>
            <a:r>
              <a:rPr lang="id-ID" sz="1800" b="0" dirty="0">
                <a:solidFill>
                  <a:srgbClr val="202122"/>
                </a:solidFill>
              </a:rPr>
              <a:t> </a:t>
            </a:r>
            <a:r>
              <a:rPr lang="id-ID" sz="1800" b="0" dirty="0" err="1">
                <a:solidFill>
                  <a:srgbClr val="202122"/>
                </a:solidFill>
              </a:rPr>
              <a:t>Switch</a:t>
            </a:r>
            <a:r>
              <a:rPr lang="id-ID" sz="1800" b="0" dirty="0">
                <a:solidFill>
                  <a:srgbClr val="202122"/>
                </a:solidFill>
              </a:rPr>
              <a:t> Blog (</a:t>
            </a:r>
            <a:r>
              <a:rPr lang="id-ID" sz="1800" b="0" dirty="0" err="1">
                <a:solidFill>
                  <a:srgbClr val="202122"/>
                </a:solidFill>
              </a:rPr>
              <a:t>Accessed</a:t>
            </a:r>
            <a:r>
              <a:rPr lang="id-ID" sz="1800" b="0" dirty="0">
                <a:solidFill>
                  <a:srgbClr val="202122"/>
                </a:solidFill>
              </a:rPr>
              <a:t>: 2024, </a:t>
            </a:r>
            <a:r>
              <a:rPr lang="id-ID" sz="1800" b="0" dirty="0" err="1">
                <a:solidFill>
                  <a:srgbClr val="202122"/>
                </a:solidFill>
              </a:rPr>
              <a:t>October</a:t>
            </a:r>
            <a:r>
              <a:rPr lang="id-ID" sz="1800" b="0" dirty="0">
                <a:solidFill>
                  <a:srgbClr val="202122"/>
                </a:solidFill>
              </a:rPr>
              <a:t> 3). </a:t>
            </a:r>
            <a:r>
              <a:rPr lang="en-US" sz="1800" b="0" dirty="0">
                <a:solidFill>
                  <a:srgbClr val="202122"/>
                </a:solidFill>
              </a:rPr>
              <a:t>6 Types of the Wireless Access Point</a:t>
            </a:r>
            <a:r>
              <a:rPr lang="id-ID" sz="1800" b="0" dirty="0">
                <a:solidFill>
                  <a:srgbClr val="202122"/>
                </a:solidFill>
              </a:rPr>
              <a:t>. </a:t>
            </a:r>
            <a:r>
              <a:rPr lang="id-ID" sz="1800" b="0" dirty="0">
                <a:solidFill>
                  <a:srgbClr val="202122"/>
                </a:solidFill>
                <a:highlight>
                  <a:srgbClr val="FFFFFF"/>
                </a:highlight>
              </a:rPr>
              <a:t>https://blog.router-switch.com/2020/08/6-types-of-the-wireless-access-point/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/>
              <a:t>Network </a:t>
            </a:r>
            <a:r>
              <a:rPr lang="id-ID" sz="1800" b="0" dirty="0" err="1"/>
              <a:t>Academy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Router on a stick (ROAS)</a:t>
            </a:r>
            <a:r>
              <a:rPr lang="id-ID" sz="1800" b="0" dirty="0"/>
              <a:t>. https://www.networkacademy.io/ccna/ethernet/router-on-a-stick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Cisco</a:t>
            </a:r>
            <a:r>
              <a:rPr lang="id-ID" sz="1800" b="0" dirty="0"/>
              <a:t>. </a:t>
            </a:r>
            <a:r>
              <a:rPr lang="id-ID" sz="1800" b="0" dirty="0" err="1"/>
              <a:t>Inc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</a:t>
            </a:r>
            <a:r>
              <a:rPr lang="en-US" sz="1800" b="0" dirty="0">
                <a:solidFill>
                  <a:srgbClr val="202122"/>
                </a:solidFill>
              </a:rPr>
              <a:t>Cisco 1000 Series Integrated Services Routers</a:t>
            </a:r>
            <a:r>
              <a:rPr lang="id-ID" sz="1800" b="0" dirty="0">
                <a:solidFill>
                  <a:srgbClr val="202122"/>
                </a:solidFill>
              </a:rPr>
              <a:t>. https://www.cisco.com/c/en/us/support/routers/1110-integrated-services-router/model.html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Edimax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</a:t>
            </a:r>
            <a:r>
              <a:rPr lang="id-ID" sz="1800" b="0" dirty="0"/>
              <a:t>Wireless 802.11n PCI Adapter. https://www.edimax.com/edimax/merchandise/merchandise_detail/data/edimax/global/home_legacy_wireless_adapters/ew-7727in/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id-ID" sz="1800" b="0" dirty="0" err="1"/>
              <a:t>Mediatech</a:t>
            </a:r>
            <a:r>
              <a:rPr lang="en-US" sz="1800" b="0" dirty="0"/>
              <a:t> (Accessed: 2024, October 3). </a:t>
            </a:r>
            <a:r>
              <a:rPr lang="pt-BR" sz="1800" b="0" dirty="0"/>
              <a:t>USB WLAN adapter 11n MT4208</a:t>
            </a:r>
            <a:r>
              <a:rPr lang="id-ID" sz="1800" b="0" dirty="0"/>
              <a:t>. https://media-tech.eu/en/wlan-usb-adapter-11n-mt4208/</a:t>
            </a:r>
          </a:p>
        </p:txBody>
      </p:sp>
    </p:spTree>
    <p:extLst>
      <p:ext uri="{BB962C8B-B14F-4D97-AF65-F5344CB8AC3E}">
        <p14:creationId xmlns:p14="http://schemas.microsoft.com/office/powerpoint/2010/main" val="16114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EBA521-57AB-48C9-BC39-0F67CA60B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789" y="322033"/>
            <a:ext cx="2045753" cy="604781"/>
          </a:xfrm>
        </p:spPr>
        <p:txBody>
          <a:bodyPr/>
          <a:lstStyle/>
          <a:p>
            <a:r>
              <a:rPr lang="id-ID" altLang="ko-KR" dirty="0">
                <a:latin typeface="Arial" panose="020B0604020202020204" pitchFamily="34" charset="0"/>
                <a:cs typeface="Arial" panose="020B0604020202020204" pitchFamily="34" charset="0"/>
              </a:rPr>
              <a:t>Referensi</a:t>
            </a:r>
            <a:endParaRPr lang="ko-KR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9B2AB6-586E-6447-7817-556F21418659}"/>
              </a:ext>
            </a:extLst>
          </p:cNvPr>
          <p:cNvSpPr txBox="1">
            <a:spLocks/>
          </p:cNvSpPr>
          <p:nvPr/>
        </p:nvSpPr>
        <p:spPr>
          <a:xfrm>
            <a:off x="240789" y="1315995"/>
            <a:ext cx="11627876" cy="4772586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252000" indent="-252000" algn="l" defTabSz="914400" rtl="0" eaLnBrk="1" latinLnBrk="1" hangingPunct="1">
              <a:lnSpc>
                <a:spcPct val="120000"/>
              </a:lnSpc>
              <a:spcBef>
                <a:spcPts val="1000"/>
              </a:spcBef>
              <a:buClr>
                <a:srgbClr val="D5B8EA"/>
              </a:buClr>
              <a:buSzPct val="100000"/>
              <a:buFontTx/>
              <a:buBlip>
                <a:blip r:embed="rId2"/>
              </a:buBlip>
              <a:defRPr sz="3200" b="1" kern="1200">
                <a:solidFill>
                  <a:schemeClr val="tx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  <a:lvl2pPr marL="504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2pPr>
            <a:lvl3pPr marL="828000" indent="-228600" algn="l" defTabSz="914400" rtl="0" eaLnBrk="1" latinLnBrk="1" hangingPunct="1">
              <a:lnSpc>
                <a:spcPct val="120000"/>
              </a:lnSpc>
              <a:spcBef>
                <a:spcPts val="500"/>
              </a:spcBef>
              <a:buClr>
                <a:schemeClr val="accent3">
                  <a:lumMod val="75000"/>
                </a:schemeClr>
              </a:buClr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Clr>
                <a:srgbClr val="D5B8EA"/>
              </a:buClr>
              <a:buFont typeface="Arial" panose="020B0604020202020204" pitchFamily="34" charset="0"/>
              <a:buNone/>
              <a:defRPr sz="2600" kern="1200">
                <a:solidFill>
                  <a:schemeClr val="tx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 err="1"/>
              <a:t>i</a:t>
            </a:r>
            <a:r>
              <a:rPr lang="en-US" sz="1800" b="0" dirty="0"/>
              <a:t>-LAN Technology Pty</a:t>
            </a:r>
            <a:r>
              <a:rPr lang="id-ID" sz="1800" b="0" dirty="0"/>
              <a:t>.</a:t>
            </a:r>
            <a:r>
              <a:rPr lang="en-US" sz="1800" b="0" dirty="0"/>
              <a:t> Ltd</a:t>
            </a:r>
            <a:r>
              <a:rPr lang="id-ID" sz="1800" b="0" dirty="0"/>
              <a:t>.</a:t>
            </a:r>
            <a:r>
              <a:rPr lang="en-US" sz="1800" b="0" dirty="0"/>
              <a:t> (Accessed: 2024, October 3). Configuring the </a:t>
            </a:r>
            <a:r>
              <a:rPr lang="en-US" sz="1800" b="0" dirty="0" err="1"/>
              <a:t>VigorAP</a:t>
            </a:r>
            <a:r>
              <a:rPr lang="id-ID" sz="1800" b="0" dirty="0"/>
              <a:t> </a:t>
            </a:r>
            <a:r>
              <a:rPr lang="en-US" sz="1800" b="0" dirty="0"/>
              <a:t>800 as a Wireless Repeater</a:t>
            </a:r>
            <a:r>
              <a:rPr lang="id-ID" sz="1800" b="0" dirty="0"/>
              <a:t>. https://faq.draytek.com.au/2019/08/21/configuring-the-vigorap-800-as-a-wireless-repeater/</a:t>
            </a:r>
          </a:p>
          <a:p>
            <a:pPr marL="914400" indent="-914400">
              <a:lnSpc>
                <a:spcPct val="100000"/>
              </a:lnSpc>
              <a:spcBef>
                <a:spcPts val="1200"/>
              </a:spcBef>
              <a:buNone/>
            </a:pPr>
            <a:r>
              <a:rPr lang="en-US" sz="1800" b="0" dirty="0"/>
              <a:t>S</a:t>
            </a:r>
            <a:r>
              <a:rPr lang="id-ID" sz="1800" b="0" dirty="0" err="1"/>
              <a:t>abrent</a:t>
            </a:r>
            <a:r>
              <a:rPr lang="id-ID" sz="1800" b="0" dirty="0"/>
              <a:t> </a:t>
            </a:r>
            <a:r>
              <a:rPr lang="en-US" sz="1800" b="0" dirty="0"/>
              <a:t>(Accessed: 2024, October 3). </a:t>
            </a:r>
            <a:r>
              <a:rPr lang="fr-FR" sz="1800" b="0" dirty="0"/>
              <a:t>USB C 2.5 </a:t>
            </a:r>
            <a:r>
              <a:rPr lang="fr-FR" sz="1800" b="0" dirty="0" err="1"/>
              <a:t>Gbps</a:t>
            </a:r>
            <a:r>
              <a:rPr lang="fr-FR" sz="1800" b="0" dirty="0"/>
              <a:t> Ethernet Adapter</a:t>
            </a:r>
            <a:r>
              <a:rPr lang="id-ID" sz="1800" b="0" dirty="0"/>
              <a:t>. https://sabrent.com/products/nt-25ga</a:t>
            </a:r>
          </a:p>
        </p:txBody>
      </p:sp>
    </p:spTree>
    <p:extLst>
      <p:ext uri="{BB962C8B-B14F-4D97-AF65-F5344CB8AC3E}">
        <p14:creationId xmlns:p14="http://schemas.microsoft.com/office/powerpoint/2010/main" val="361869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>
            <a:extLst>
              <a:ext uri="{FF2B5EF4-FFF2-40B4-BE49-F238E27FC236}">
                <a16:creationId xmlns:a16="http://schemas.microsoft.com/office/drawing/2014/main" id="{2BDC60AF-50D5-42B0-A336-F00B15A0157C}"/>
              </a:ext>
            </a:extLst>
          </p:cNvPr>
          <p:cNvGrpSpPr/>
          <p:nvPr/>
        </p:nvGrpSpPr>
        <p:grpSpPr>
          <a:xfrm>
            <a:off x="887552" y="871619"/>
            <a:ext cx="2400432" cy="1154075"/>
            <a:chOff x="887552" y="871619"/>
            <a:chExt cx="2400432" cy="1154075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id="{C8728EED-9067-42A3-8531-D75B974CFFEF}"/>
                </a:ext>
              </a:extLst>
            </p:cNvPr>
            <p:cNvSpPr/>
            <p:nvPr/>
          </p:nvSpPr>
          <p:spPr>
            <a:xfrm>
              <a:off x="918945" y="883510"/>
              <a:ext cx="2092720" cy="1142184"/>
            </a:xfrm>
            <a:prstGeom prst="rect">
              <a:avLst/>
            </a:prstGeom>
            <a:solidFill>
              <a:srgbClr val="311B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직사각형 35">
              <a:extLst>
                <a:ext uri="{FF2B5EF4-FFF2-40B4-BE49-F238E27FC236}">
                  <a16:creationId xmlns:a16="http://schemas.microsoft.com/office/drawing/2014/main" id="{203C6810-D772-4DFF-A8C2-DCB99AA0938B}"/>
                </a:ext>
              </a:extLst>
            </p:cNvPr>
            <p:cNvSpPr/>
            <p:nvPr/>
          </p:nvSpPr>
          <p:spPr bwMode="auto">
            <a:xfrm>
              <a:off x="887552" y="1092351"/>
              <a:ext cx="2070664" cy="724561"/>
            </a:xfrm>
            <a:prstGeom prst="rect">
              <a:avLst/>
            </a:prstGeom>
            <a:noFill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bevelT w="1270" h="1270"/>
                <a:bevelB w="1270" h="1270"/>
              </a:sp3d>
            </a:bodyPr>
            <a:lstStyle/>
            <a:p>
              <a:pPr marL="0" lvl="1" algn="ctr">
                <a:buClr>
                  <a:srgbClr val="008400"/>
                </a:buClr>
                <a:buSzPct val="140000"/>
                <a:tabLst>
                  <a:tab pos="5645270" algn="l"/>
                </a:tabLst>
                <a:defRPr/>
              </a:pPr>
              <a:r>
                <a:rPr lang="en-US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Week </a:t>
              </a:r>
              <a:r>
                <a:rPr lang="id-ID" altLang="ko-KR" sz="4000" b="1" spc="-100" dirty="0">
                  <a:solidFill>
                    <a:schemeClr val="bg1"/>
                  </a:solidFill>
                  <a:latin typeface="Arial" panose="020B0604020202020204" pitchFamily="34" charset="0"/>
                  <a:ea typeface="나눔스퀘어_ac Light" panose="020B0600000101010101" pitchFamily="50" charset="-127"/>
                  <a:cs typeface="Arial" panose="020B0604020202020204" pitchFamily="34" charset="0"/>
                  <a:sym typeface="Monotype Sorts"/>
                </a:rPr>
                <a:t>6</a:t>
              </a:r>
              <a:endParaRPr lang="ko-KR" altLang="en-US" sz="4000" spc="-100" dirty="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atin typeface="Arial" panose="020B0604020202020204" pitchFamily="34" charset="0"/>
                <a:ea typeface="나눔스퀘어_ac Light" panose="020B0600000101010101" pitchFamily="50" charset="-127"/>
                <a:cs typeface="Arial" panose="020B0604020202020204" pitchFamily="34" charset="0"/>
                <a:sym typeface="Monotype Sorts"/>
              </a:endParaRPr>
            </a:p>
          </p:txBody>
        </p:sp>
        <p:sp>
          <p:nvSpPr>
            <p:cNvPr id="5" name="직각 삼각형 4">
              <a:extLst>
                <a:ext uri="{FF2B5EF4-FFF2-40B4-BE49-F238E27FC236}">
                  <a16:creationId xmlns:a16="http://schemas.microsoft.com/office/drawing/2014/main" id="{BD4157F2-8529-4DFE-9279-9405E098EC99}"/>
                </a:ext>
              </a:extLst>
            </p:cNvPr>
            <p:cNvSpPr/>
            <p:nvPr/>
          </p:nvSpPr>
          <p:spPr>
            <a:xfrm>
              <a:off x="3005510" y="871619"/>
              <a:ext cx="282474" cy="892142"/>
            </a:xfrm>
            <a:prstGeom prst="rtTriangle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44DB670B-A50A-4486-8464-D45D32731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5400000">
              <a:off x="977384" y="992020"/>
              <a:ext cx="303094" cy="252232"/>
            </a:xfrm>
            <a:prstGeom prst="rect">
              <a:avLst/>
            </a:prstGeom>
          </p:spPr>
        </p:pic>
      </p:grpSp>
      <p:sp>
        <p:nvSpPr>
          <p:cNvPr id="9" name="제목 8">
            <a:extLst>
              <a:ext uri="{FF2B5EF4-FFF2-40B4-BE49-F238E27FC236}">
                <a16:creationId xmlns:a16="http://schemas.microsoft.com/office/drawing/2014/main" id="{C3CE7482-9FAA-447A-9D15-5D65071637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801" y="3153481"/>
            <a:ext cx="8436080" cy="1107996"/>
          </a:xfrm>
        </p:spPr>
        <p:txBody>
          <a:bodyPr/>
          <a:lstStyle/>
          <a:p>
            <a:r>
              <a:rPr lang="id-ID" altLang="ko-KR" sz="6600" dirty="0">
                <a:latin typeface="Arial" panose="020B0604020202020204" pitchFamily="34" charset="0"/>
                <a:cs typeface="Arial" panose="020B0604020202020204" pitchFamily="34" charset="0"/>
              </a:rPr>
              <a:t>Data Link Layer</a:t>
            </a:r>
            <a:endParaRPr lang="ko-KR" altLang="en-US" sz="6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548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4219</TotalTime>
  <Words>1659</Words>
  <Application>Microsoft Office PowerPoint</Application>
  <PresentationFormat>Widescreen</PresentationFormat>
  <Paragraphs>128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42" baseType="lpstr">
      <vt:lpstr>ElsevierGulliver</vt:lpstr>
      <vt:lpstr>ElsevierSans</vt:lpstr>
      <vt:lpstr>맑은 고딕</vt:lpstr>
      <vt:lpstr>나눔바른고딕</vt:lpstr>
      <vt:lpstr>나눔스퀘어 Bold</vt:lpstr>
      <vt:lpstr>나눔스퀘어_ac</vt:lpstr>
      <vt:lpstr>나눔스퀘어_ac Bold</vt:lpstr>
      <vt:lpstr>나눔스퀘어_ac Light</vt:lpstr>
      <vt:lpstr>Arial</vt:lpstr>
      <vt:lpstr>Wingdings</vt:lpstr>
      <vt:lpstr>Office 테마</vt:lpstr>
      <vt:lpstr>Network Devices</vt:lpstr>
      <vt:lpstr>PowerPoint Presentation</vt:lpstr>
      <vt:lpstr>Network Interface Card</vt:lpstr>
      <vt:lpstr>NIC</vt:lpstr>
      <vt:lpstr>NIC</vt:lpstr>
      <vt:lpstr>NIC</vt:lpstr>
      <vt:lpstr>Repeater</vt:lpstr>
      <vt:lpstr>Repeater</vt:lpstr>
      <vt:lpstr>Repeater</vt:lpstr>
      <vt:lpstr>Repeater</vt:lpstr>
      <vt:lpstr>Hub</vt:lpstr>
      <vt:lpstr>Hub</vt:lpstr>
      <vt:lpstr>Hub</vt:lpstr>
      <vt:lpstr>Hub</vt:lpstr>
      <vt:lpstr>Bridge</vt:lpstr>
      <vt:lpstr>Bridge</vt:lpstr>
      <vt:lpstr>Bridge</vt:lpstr>
      <vt:lpstr>Switch</vt:lpstr>
      <vt:lpstr>Switch</vt:lpstr>
      <vt:lpstr>Switch</vt:lpstr>
      <vt:lpstr>Access Point</vt:lpstr>
      <vt:lpstr>Access Point</vt:lpstr>
      <vt:lpstr>Access Point</vt:lpstr>
      <vt:lpstr>Router</vt:lpstr>
      <vt:lpstr>Router</vt:lpstr>
      <vt:lpstr>Router</vt:lpstr>
      <vt:lpstr>Referensi</vt:lpstr>
      <vt:lpstr>Referensi</vt:lpstr>
      <vt:lpstr>Referensi</vt:lpstr>
      <vt:lpstr>Referensi</vt:lpstr>
      <vt:lpstr>Data Link Layer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Fajar Hariadi</cp:lastModifiedBy>
  <cp:revision>149</cp:revision>
  <dcterms:created xsi:type="dcterms:W3CDTF">2021-04-29T04:21:21Z</dcterms:created>
  <dcterms:modified xsi:type="dcterms:W3CDTF">2024-10-11T18:02:39Z</dcterms:modified>
</cp:coreProperties>
</file>