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2"/>
  </p:handoutMasterIdLst>
  <p:sldIdLst>
    <p:sldId id="256" r:id="rId2"/>
    <p:sldId id="257" r:id="rId3"/>
    <p:sldId id="258" r:id="rId4"/>
    <p:sldId id="395" r:id="rId5"/>
    <p:sldId id="460" r:id="rId6"/>
    <p:sldId id="461" r:id="rId7"/>
    <p:sldId id="400" r:id="rId8"/>
    <p:sldId id="430" r:id="rId9"/>
    <p:sldId id="462" r:id="rId10"/>
    <p:sldId id="463" r:id="rId11"/>
    <p:sldId id="296" r:id="rId12"/>
    <p:sldId id="433" r:id="rId13"/>
    <p:sldId id="464" r:id="rId14"/>
    <p:sldId id="465" r:id="rId15"/>
    <p:sldId id="466" r:id="rId16"/>
    <p:sldId id="467" r:id="rId17"/>
    <p:sldId id="468" r:id="rId18"/>
    <p:sldId id="469" r:id="rId19"/>
    <p:sldId id="470" r:id="rId20"/>
    <p:sldId id="471" r:id="rId21"/>
    <p:sldId id="472" r:id="rId22"/>
    <p:sldId id="473" r:id="rId23"/>
    <p:sldId id="474" r:id="rId24"/>
    <p:sldId id="475" r:id="rId25"/>
    <p:sldId id="476" r:id="rId26"/>
    <p:sldId id="477" r:id="rId27"/>
    <p:sldId id="478" r:id="rId28"/>
    <p:sldId id="459" r:id="rId29"/>
    <p:sldId id="479" r:id="rId30"/>
    <p:sldId id="268" r:id="rId3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7F"/>
    <a:srgbClr val="AAFFFF"/>
    <a:srgbClr val="2880CA"/>
    <a:srgbClr val="585C65"/>
    <a:srgbClr val="E7ECF1"/>
    <a:srgbClr val="29455F"/>
    <a:srgbClr val="2F333E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472" autoAdjust="0"/>
    <p:restoredTop sz="97386" autoAdjust="0"/>
  </p:normalViewPr>
  <p:slideViewPr>
    <p:cSldViewPr snapToGrid="0">
      <p:cViewPr varScale="1">
        <p:scale>
          <a:sx n="96" d="100"/>
          <a:sy n="96" d="100"/>
        </p:scale>
        <p:origin x="78" y="39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2024-10-29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2024-10-29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2F4B22-32F4-494A-8B47-7A93B7758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114" y="3166769"/>
            <a:ext cx="11969010" cy="701731"/>
          </a:xfrm>
          <a:solidFill>
            <a:srgbClr val="E7ECF1"/>
          </a:solidFill>
        </p:spPr>
        <p:txBody>
          <a:bodyPr/>
          <a:lstStyle/>
          <a:p>
            <a:pPr algn="ctr"/>
            <a:r>
              <a:rPr lang="id-ID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Network Layer</a:t>
            </a:r>
            <a:endParaRPr lang="ko-KR" altLang="en-US" sz="4400" spc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31161"/>
            <a:ext cx="12192000" cy="923330"/>
          </a:xfrm>
          <a:solidFill>
            <a:srgbClr val="585C65"/>
          </a:solidFill>
        </p:spPr>
        <p:txBody>
          <a:bodyPr anchor="ctr"/>
          <a:lstStyle/>
          <a:p>
            <a:pPr algn="ctr"/>
            <a:r>
              <a:rPr lang="id-ID" altLang="ko-KR" sz="6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BASIC COMPUTER NETWORK</a:t>
            </a:r>
            <a:endParaRPr lang="ko-KR" altLang="en-US" sz="6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116114" y="1318865"/>
            <a:ext cx="2703370" cy="1331878"/>
            <a:chOff x="417201" y="381322"/>
            <a:chExt cx="1883176" cy="1531239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DFC8B25-B355-4714-BB31-0CC5C8D46CD5}"/>
                </a:ext>
              </a:extLst>
            </p:cNvPr>
            <p:cNvGrpSpPr/>
            <p:nvPr/>
          </p:nvGrpSpPr>
          <p:grpSpPr>
            <a:xfrm>
              <a:off x="417201" y="381322"/>
              <a:ext cx="1883176" cy="1531239"/>
              <a:chOff x="417201" y="381322"/>
              <a:chExt cx="1883176" cy="1531239"/>
            </a:xfrm>
          </p:grpSpPr>
          <p:sp>
            <p:nvSpPr>
              <p:cNvPr id="22" name="대각선 방향의 모서리가 둥근 사각형 175">
                <a:extLst>
                  <a:ext uri="{FF2B5EF4-FFF2-40B4-BE49-F238E27FC236}">
                    <a16:creationId xmlns:a16="http://schemas.microsoft.com/office/drawing/2014/main" id="{AE88CCB0-5844-4412-8F99-3A2C120D334F}"/>
                  </a:ext>
                </a:extLst>
              </p:cNvPr>
              <p:cNvSpPr/>
              <p:nvPr/>
            </p:nvSpPr>
            <p:spPr bwMode="auto">
              <a:xfrm>
                <a:off x="607219" y="834966"/>
                <a:ext cx="1693158" cy="1077595"/>
              </a:xfrm>
              <a:prstGeom prst="round2DiagRect">
                <a:avLst>
                  <a:gd name="adj1" fmla="val 34495"/>
                  <a:gd name="adj2" fmla="val 0"/>
                </a:avLst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4BDA0BF6-493F-4E23-AD60-FF5D00A26885}"/>
                  </a:ext>
                </a:extLst>
              </p:cNvPr>
              <p:cNvSpPr/>
              <p:nvPr/>
            </p:nvSpPr>
            <p:spPr bwMode="auto">
              <a:xfrm>
                <a:off x="417201" y="381322"/>
                <a:ext cx="1633103" cy="1290448"/>
              </a:xfrm>
              <a:custGeom>
                <a:avLst/>
                <a:gdLst>
                  <a:gd name="connsiteX0" fmla="*/ 342414 w 1578927"/>
                  <a:gd name="connsiteY0" fmla="*/ 196076 h 1188723"/>
                  <a:gd name="connsiteX1" fmla="*/ 473972 w 1578927"/>
                  <a:gd name="connsiteY1" fmla="*/ 196076 h 1188723"/>
                  <a:gd name="connsiteX2" fmla="*/ 473972 w 1578927"/>
                  <a:gd name="connsiteY2" fmla="*/ 310690 h 1188723"/>
                  <a:gd name="connsiteX3" fmla="*/ 528969 w 1578927"/>
                  <a:gd name="connsiteY3" fmla="*/ 365687 h 1188723"/>
                  <a:gd name="connsiteX4" fmla="*/ 583966 w 1578927"/>
                  <a:gd name="connsiteY4" fmla="*/ 310690 h 1188723"/>
                  <a:gd name="connsiteX5" fmla="*/ 583966 w 1578927"/>
                  <a:gd name="connsiteY5" fmla="*/ 196076 h 1188723"/>
                  <a:gd name="connsiteX6" fmla="*/ 1578927 w 1578927"/>
                  <a:gd name="connsiteY6" fmla="*/ 196076 h 1188723"/>
                  <a:gd name="connsiteX7" fmla="*/ 1578927 w 1578927"/>
                  <a:gd name="connsiteY7" fmla="*/ 846309 h 1188723"/>
                  <a:gd name="connsiteX8" fmla="*/ 1236513 w 1578927"/>
                  <a:gd name="connsiteY8" fmla="*/ 1188723 h 1188723"/>
                  <a:gd name="connsiteX9" fmla="*/ 0 w 1578927"/>
                  <a:gd name="connsiteY9" fmla="*/ 1188723 h 1188723"/>
                  <a:gd name="connsiteX10" fmla="*/ 0 w 1578927"/>
                  <a:gd name="connsiteY10" fmla="*/ 538490 h 1188723"/>
                  <a:gd name="connsiteX11" fmla="*/ 342414 w 1578927"/>
                  <a:gd name="connsiteY11" fmla="*/ 196076 h 1188723"/>
                  <a:gd name="connsiteX12" fmla="*/ 528969 w 1578927"/>
                  <a:gd name="connsiteY12" fmla="*/ 0 h 1188723"/>
                  <a:gd name="connsiteX13" fmla="*/ 583966 w 1578927"/>
                  <a:gd name="connsiteY13" fmla="*/ 54997 h 1188723"/>
                  <a:gd name="connsiteX14" fmla="*/ 583966 w 1578927"/>
                  <a:gd name="connsiteY14" fmla="*/ 196076 h 1188723"/>
                  <a:gd name="connsiteX15" fmla="*/ 473972 w 1578927"/>
                  <a:gd name="connsiteY15" fmla="*/ 196076 h 1188723"/>
                  <a:gd name="connsiteX16" fmla="*/ 473972 w 1578927"/>
                  <a:gd name="connsiteY16" fmla="*/ 54997 h 1188723"/>
                  <a:gd name="connsiteX17" fmla="*/ 528969 w 1578927"/>
                  <a:gd name="connsiteY17" fmla="*/ 0 h 1188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78927" h="1188723">
                    <a:moveTo>
                      <a:pt x="342414" y="196076"/>
                    </a:moveTo>
                    <a:lnTo>
                      <a:pt x="473972" y="196076"/>
                    </a:lnTo>
                    <a:lnTo>
                      <a:pt x="473972" y="310690"/>
                    </a:lnTo>
                    <a:cubicBezTo>
                      <a:pt x="473972" y="341064"/>
                      <a:pt x="498595" y="365687"/>
                      <a:pt x="528969" y="365687"/>
                    </a:cubicBezTo>
                    <a:cubicBezTo>
                      <a:pt x="559343" y="365687"/>
                      <a:pt x="583966" y="341064"/>
                      <a:pt x="583966" y="310690"/>
                    </a:cubicBezTo>
                    <a:lnTo>
                      <a:pt x="583966" y="196076"/>
                    </a:lnTo>
                    <a:lnTo>
                      <a:pt x="1578927" y="196076"/>
                    </a:lnTo>
                    <a:lnTo>
                      <a:pt x="1578927" y="846309"/>
                    </a:lnTo>
                    <a:cubicBezTo>
                      <a:pt x="1578927" y="1035419"/>
                      <a:pt x="1425623" y="1188723"/>
                      <a:pt x="1236513" y="1188723"/>
                    </a:cubicBezTo>
                    <a:lnTo>
                      <a:pt x="0" y="1188723"/>
                    </a:lnTo>
                    <a:lnTo>
                      <a:pt x="0" y="538490"/>
                    </a:lnTo>
                    <a:cubicBezTo>
                      <a:pt x="0" y="349380"/>
                      <a:pt x="153304" y="196076"/>
                      <a:pt x="342414" y="196076"/>
                    </a:cubicBezTo>
                    <a:close/>
                    <a:moveTo>
                      <a:pt x="528969" y="0"/>
                    </a:moveTo>
                    <a:cubicBezTo>
                      <a:pt x="559343" y="0"/>
                      <a:pt x="583966" y="24623"/>
                      <a:pt x="583966" y="54997"/>
                    </a:cubicBezTo>
                    <a:lnTo>
                      <a:pt x="583966" y="196076"/>
                    </a:lnTo>
                    <a:lnTo>
                      <a:pt x="473972" y="196076"/>
                    </a:lnTo>
                    <a:lnTo>
                      <a:pt x="473972" y="54997"/>
                    </a:lnTo>
                    <a:cubicBezTo>
                      <a:pt x="473972" y="24623"/>
                      <a:pt x="498595" y="0"/>
                      <a:pt x="528969" y="0"/>
                    </a:cubicBezTo>
                    <a:close/>
                  </a:path>
                </a:pathLst>
              </a:custGeom>
              <a:solidFill>
                <a:srgbClr val="D9E1E8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/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9" name="차시">
              <a:extLst>
                <a:ext uri="{FF2B5EF4-FFF2-40B4-BE49-F238E27FC236}">
                  <a16:creationId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524063" y="778651"/>
              <a:ext cx="1409221" cy="7430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</a:t>
              </a:r>
              <a:r>
                <a:rPr lang="id-ID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- 9</a:t>
              </a:r>
              <a:endParaRPr lang="ko-KR" altLang="en-US" sz="36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116114" y="4599735"/>
            <a:ext cx="8672087" cy="1119752"/>
          </a:xfrm>
          <a:prstGeom prst="rect">
            <a:avLst/>
          </a:prstGeom>
          <a:solidFill>
            <a:srgbClr val="585C65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0">
            <a:noAutofit/>
          </a:bodyPr>
          <a:lstStyle/>
          <a:p>
            <a:pPr>
              <a:tabLst>
                <a:tab pos="682625" algn="l"/>
              </a:tabLst>
            </a:pPr>
            <a:r>
              <a:rPr lang="id-ID" altLang="ko-KR" sz="32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Universitas Kristen Wira Wacana Sumba</a:t>
            </a:r>
          </a:p>
          <a:p>
            <a:pPr marL="174625">
              <a:tabLst>
                <a:tab pos="682625" algn="l"/>
              </a:tabLst>
            </a:pP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Lecturer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- Fajar Hariadi</a:t>
            </a:r>
            <a:endParaRPr lang="ko-KR" altLang="en-US" sz="28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5791200" y="104597"/>
            <a:ext cx="62939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BASIC COMPUTER NETWORK</a:t>
            </a: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434203" y="2075957"/>
            <a:ext cx="8119078" cy="685735"/>
            <a:chOff x="434203" y="2075957"/>
            <a:chExt cx="8119078" cy="685735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16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075957"/>
              <a:ext cx="8119078" cy="685735"/>
              <a:chOff x="434203" y="2075957"/>
              <a:chExt cx="8119078" cy="685735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209104" y="2075957"/>
                <a:ext cx="409599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r>
                  <a:rPr lang="id-ID" altLang="ko-KR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Bilangan Biner &amp; Desimal</a:t>
                </a:r>
                <a:endParaRPr lang="en-US" altLang="ko-KR" sz="2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434203" y="2874980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BD4BD20A-BD27-4D5D-BEE1-96D83624D269}"/>
              </a:ext>
            </a:extLst>
          </p:cNvPr>
          <p:cNvGrpSpPr/>
          <p:nvPr/>
        </p:nvGrpSpPr>
        <p:grpSpPr>
          <a:xfrm>
            <a:off x="434203" y="3661225"/>
            <a:ext cx="7415071" cy="661829"/>
            <a:chOff x="434203" y="3661225"/>
            <a:chExt cx="7415071" cy="661829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9A075E5-3F9F-432D-970D-375849C6E373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511D622B-76E8-49D2-A7E5-DE6B5A82B2BD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6B79E0C-8C7A-4D0C-90CD-3932D25E53D7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8DFAA13A-FCFC-4CC0-9C46-3AEAD370032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11625" y="448938"/>
            <a:ext cx="3346717" cy="1370910"/>
            <a:chOff x="11625" y="448938"/>
            <a:chExt cx="3346717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11625" y="757531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Contents</a:t>
              </a:r>
              <a:endParaRPr lang="ko-KR" altLang="en-US" sz="4000" b="1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B94F30AC-880D-7089-5A72-29BABD34890B}"/>
              </a:ext>
            </a:extLst>
          </p:cNvPr>
          <p:cNvSpPr txBox="1"/>
          <p:nvPr/>
        </p:nvSpPr>
        <p:spPr>
          <a:xfrm>
            <a:off x="1230875" y="2855423"/>
            <a:ext cx="61884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Network Layer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3CA0F21-33FD-6533-9BA1-0EEE3CB32F77}"/>
              </a:ext>
            </a:extLst>
          </p:cNvPr>
          <p:cNvSpPr txBox="1"/>
          <p:nvPr/>
        </p:nvSpPr>
        <p:spPr>
          <a:xfrm>
            <a:off x="1258164" y="3586679"/>
            <a:ext cx="6591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IP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endParaRPr lang="en-US" altLang="ko-K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그룹 19">
            <a:extLst>
              <a:ext uri="{FF2B5EF4-FFF2-40B4-BE49-F238E27FC236}">
                <a16:creationId xmlns:a16="http://schemas.microsoft.com/office/drawing/2014/main" id="{A71FDD8A-16B0-9862-C0C4-056582C74007}"/>
              </a:ext>
            </a:extLst>
          </p:cNvPr>
          <p:cNvGrpSpPr/>
          <p:nvPr/>
        </p:nvGrpSpPr>
        <p:grpSpPr>
          <a:xfrm>
            <a:off x="434203" y="4395407"/>
            <a:ext cx="7415071" cy="661829"/>
            <a:chOff x="434203" y="3661225"/>
            <a:chExt cx="7415071" cy="661829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8680BF7B-2766-6E24-184B-4CA60DF11A4F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타원 21">
              <a:extLst>
                <a:ext uri="{FF2B5EF4-FFF2-40B4-BE49-F238E27FC236}">
                  <a16:creationId xmlns:a16="http://schemas.microsoft.com/office/drawing/2014/main" id="{87537499-9206-1FDC-25A9-9A7047A9B7F1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8D6CCE6A-577C-037D-22C2-E432242D85D4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id-ID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8" name="직선 연결선 23">
              <a:extLst>
                <a:ext uri="{FF2B5EF4-FFF2-40B4-BE49-F238E27FC236}">
                  <a16:creationId xmlns:a16="http://schemas.microsoft.com/office/drawing/2014/main" id="{5BDD5867-10D8-D666-228B-E74DCD57AACA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6E9B6C3A-6C2F-E5D1-0E71-781AA030E260}"/>
              </a:ext>
            </a:extLst>
          </p:cNvPr>
          <p:cNvSpPr txBox="1"/>
          <p:nvPr/>
        </p:nvSpPr>
        <p:spPr>
          <a:xfrm>
            <a:off x="1258164" y="4320861"/>
            <a:ext cx="6591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Network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Translation</a:t>
            </a:r>
            <a:endParaRPr lang="en-US" altLang="ko-K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428992"/>
            <a:ext cx="10515600" cy="923330"/>
          </a:xfrm>
        </p:spPr>
        <p:txBody>
          <a:bodyPr/>
          <a:lstStyle/>
          <a:p>
            <a:r>
              <a:rPr lang="id-ID" altLang="ko-KR" sz="6000" dirty="0">
                <a:latin typeface="Arial" panose="020B0604020202020204" pitchFamily="34" charset="0"/>
                <a:cs typeface="Arial" panose="020B0604020202020204" pitchFamily="34" charset="0"/>
              </a:rPr>
              <a:t>Bilangan Biner &amp; Desimal</a:t>
            </a:r>
            <a:endParaRPr lang="en-US" altLang="ko-KR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01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295875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548314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Bilangan Biner dan Desimal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9" y="1154366"/>
            <a:ext cx="11838055" cy="538160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>
              <a:spcBef>
                <a:spcPts val="1200"/>
              </a:spcBef>
            </a:pPr>
            <a:r>
              <a:rPr lang="id-ID" sz="2800" b="0" dirty="0">
                <a:highlight>
                  <a:srgbClr val="FFFFFF"/>
                </a:highlight>
              </a:rPr>
              <a:t>Sistem bilangan biner merupakan sistem bilangan basis dua dengan menggunakan simbol kombinasi angka 0 dan 1 </a:t>
            </a:r>
            <a:br>
              <a:rPr lang="id-ID" sz="2800" b="0" dirty="0">
                <a:highlight>
                  <a:srgbClr val="FFFFFF"/>
                </a:highlight>
              </a:rPr>
            </a:br>
            <a:r>
              <a:rPr lang="id-ID" sz="2800" b="0" dirty="0">
                <a:highlight>
                  <a:srgbClr val="FFFFFF"/>
                </a:highlight>
              </a:rPr>
              <a:t>Contohnya : 1001</a:t>
            </a:r>
            <a:r>
              <a:rPr lang="id-ID" sz="2800" b="0" baseline="-25000" dirty="0">
                <a:highlight>
                  <a:srgbClr val="FFFFFF"/>
                </a:highlight>
              </a:rPr>
              <a:t>(2)</a:t>
            </a:r>
          </a:p>
          <a:p>
            <a:pPr marL="404813" indent="-404813" latinLnBrk="0">
              <a:spcBef>
                <a:spcPts val="1200"/>
              </a:spcBef>
            </a:pP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Sistem bilangan desimal merupakan sistem bilangan basis 10 menggunakan simbol kombinasi angka 0, 1, 2, 3, 4, 5, 6, 7, 8, 9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Contohnya : 57</a:t>
            </a:r>
            <a:r>
              <a:rPr lang="id-ID" sz="2800" b="0" baseline="-25000" dirty="0">
                <a:solidFill>
                  <a:srgbClr val="202122"/>
                </a:solidFill>
                <a:highlight>
                  <a:srgbClr val="FFFFFF"/>
                </a:highlight>
              </a:rPr>
              <a:t>(10)</a:t>
            </a:r>
            <a:endParaRPr lang="id-ID" sz="2800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04813" indent="-404813" latinLnBrk="0">
              <a:spcBef>
                <a:spcPts val="1200"/>
              </a:spcBef>
            </a:pP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Sistem bilangan biner biasanya digunakan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oleh komputer dalam mengolah berbagai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macam data sedangkan bilangan desimal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digunakan oleh manusia untuk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merepresentasikan suatu nilai</a:t>
            </a:r>
          </a:p>
        </p:txBody>
      </p:sp>
    </p:spTree>
    <p:extLst>
      <p:ext uri="{BB962C8B-B14F-4D97-AF65-F5344CB8AC3E}">
        <p14:creationId xmlns:p14="http://schemas.microsoft.com/office/powerpoint/2010/main" val="1264036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DCE58C-E5ED-3C70-0D9E-89851B984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30C12B-D3DD-2F7F-E939-A657FD194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6046848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Konversi Bilangan Biner ke Desimal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A6EEA51E-B66F-2448-956E-2130BF1E2B11}"/>
              </a:ext>
            </a:extLst>
          </p:cNvPr>
          <p:cNvSpPr txBox="1">
            <a:spLocks/>
          </p:cNvSpPr>
          <p:nvPr/>
        </p:nvSpPr>
        <p:spPr>
          <a:xfrm>
            <a:off x="240789" y="1154367"/>
            <a:ext cx="11838055" cy="1588834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1200"/>
              </a:spcBef>
              <a:buNone/>
            </a:pPr>
            <a:r>
              <a:rPr lang="id-ID" sz="2800" b="0" dirty="0">
                <a:highlight>
                  <a:srgbClr val="FFFFFF"/>
                </a:highlight>
              </a:rPr>
              <a:t>Karena biasanya bilangan biner dikelompokkan menjadi 8 digit biner </a:t>
            </a:r>
            <a:br>
              <a:rPr lang="id-ID" sz="2800" b="0" dirty="0">
                <a:highlight>
                  <a:srgbClr val="FFFFFF"/>
                </a:highlight>
              </a:rPr>
            </a:br>
            <a:r>
              <a:rPr lang="id-ID" sz="2800" b="0" dirty="0">
                <a:highlight>
                  <a:srgbClr val="FFFFFF"/>
                </a:highlight>
              </a:rPr>
              <a:t>(1 </a:t>
            </a:r>
            <a:r>
              <a:rPr lang="id-ID" sz="2800" b="0" dirty="0" err="1">
                <a:highlight>
                  <a:srgbClr val="FFFFFF"/>
                </a:highlight>
              </a:rPr>
              <a:t>byte</a:t>
            </a:r>
            <a:r>
              <a:rPr lang="id-ID" sz="2800" b="0" dirty="0">
                <a:highlight>
                  <a:srgbClr val="FFFFFF"/>
                </a:highlight>
              </a:rPr>
              <a:t>) maka konversi lebih mudah dilakukan dengan membuat deret yang berisi angka 2 yang dipangkatkan secara bersusun. </a:t>
            </a:r>
            <a:r>
              <a:rPr lang="id-ID" sz="2800" b="0" dirty="0" err="1">
                <a:highlight>
                  <a:srgbClr val="FFFFFF"/>
                </a:highlight>
              </a:rPr>
              <a:t>Contohnnya</a:t>
            </a:r>
            <a:r>
              <a:rPr lang="id-ID" sz="2800" b="0" dirty="0">
                <a:highlight>
                  <a:srgbClr val="FFFFFF"/>
                </a:highlight>
              </a:rPr>
              <a:t>:</a:t>
            </a:r>
          </a:p>
          <a:p>
            <a:pPr marL="0" indent="0" latinLnBrk="0">
              <a:spcBef>
                <a:spcPts val="1200"/>
              </a:spcBef>
              <a:buNone/>
            </a:pPr>
            <a:endParaRPr lang="id-ID" sz="28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42ACCCB-6CCF-E860-7B19-BB60D3FCD3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4518859"/>
              </p:ext>
            </p:extLst>
          </p:nvPr>
        </p:nvGraphicFramePr>
        <p:xfrm>
          <a:off x="240789" y="2743201"/>
          <a:ext cx="11449639" cy="14874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3413">
                  <a:extLst>
                    <a:ext uri="{9D8B030D-6E8A-4147-A177-3AD203B41FA5}">
                      <a16:colId xmlns:a16="http://schemas.microsoft.com/office/drawing/2014/main" val="922253498"/>
                    </a:ext>
                  </a:extLst>
                </a:gridCol>
                <a:gridCol w="1153413">
                  <a:extLst>
                    <a:ext uri="{9D8B030D-6E8A-4147-A177-3AD203B41FA5}">
                      <a16:colId xmlns:a16="http://schemas.microsoft.com/office/drawing/2014/main" val="2356474615"/>
                    </a:ext>
                  </a:extLst>
                </a:gridCol>
                <a:gridCol w="1153413">
                  <a:extLst>
                    <a:ext uri="{9D8B030D-6E8A-4147-A177-3AD203B41FA5}">
                      <a16:colId xmlns:a16="http://schemas.microsoft.com/office/drawing/2014/main" val="2690682438"/>
                    </a:ext>
                  </a:extLst>
                </a:gridCol>
                <a:gridCol w="1153413">
                  <a:extLst>
                    <a:ext uri="{9D8B030D-6E8A-4147-A177-3AD203B41FA5}">
                      <a16:colId xmlns:a16="http://schemas.microsoft.com/office/drawing/2014/main" val="2004919671"/>
                    </a:ext>
                  </a:extLst>
                </a:gridCol>
                <a:gridCol w="1153413">
                  <a:extLst>
                    <a:ext uri="{9D8B030D-6E8A-4147-A177-3AD203B41FA5}">
                      <a16:colId xmlns:a16="http://schemas.microsoft.com/office/drawing/2014/main" val="692416137"/>
                    </a:ext>
                  </a:extLst>
                </a:gridCol>
                <a:gridCol w="1153413">
                  <a:extLst>
                    <a:ext uri="{9D8B030D-6E8A-4147-A177-3AD203B41FA5}">
                      <a16:colId xmlns:a16="http://schemas.microsoft.com/office/drawing/2014/main" val="2477740085"/>
                    </a:ext>
                  </a:extLst>
                </a:gridCol>
                <a:gridCol w="1153413">
                  <a:extLst>
                    <a:ext uri="{9D8B030D-6E8A-4147-A177-3AD203B41FA5}">
                      <a16:colId xmlns:a16="http://schemas.microsoft.com/office/drawing/2014/main" val="3622902837"/>
                    </a:ext>
                  </a:extLst>
                </a:gridCol>
                <a:gridCol w="1153413">
                  <a:extLst>
                    <a:ext uri="{9D8B030D-6E8A-4147-A177-3AD203B41FA5}">
                      <a16:colId xmlns:a16="http://schemas.microsoft.com/office/drawing/2014/main" val="2454252237"/>
                    </a:ext>
                  </a:extLst>
                </a:gridCol>
                <a:gridCol w="2222335">
                  <a:extLst>
                    <a:ext uri="{9D8B030D-6E8A-4147-A177-3AD203B41FA5}">
                      <a16:colId xmlns:a16="http://schemas.microsoft.com/office/drawing/2014/main" val="1017827017"/>
                    </a:ext>
                  </a:extLst>
                </a:gridCol>
              </a:tblGrid>
              <a:tr h="379971">
                <a:tc>
                  <a:txBody>
                    <a:bodyPr/>
                    <a:lstStyle/>
                    <a:p>
                      <a:pPr algn="ctr"/>
                      <a:r>
                        <a:rPr lang="id-ID" b="1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id-ID" b="1" baseline="30000" dirty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id-ID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id-ID" b="1" baseline="30000" dirty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id-ID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id-ID" b="1" baseline="3000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id-ID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id-ID" b="1" baseline="30000" dirty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id-ID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id-ID" b="1" baseline="3000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id-ID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id-ID" b="1" baseline="3000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id-ID" b="1" baseline="3000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id-ID" b="1" baseline="3000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b="0" baseline="0" dirty="0">
                          <a:solidFill>
                            <a:schemeClr val="tx1"/>
                          </a:solidFill>
                        </a:rPr>
                        <a:t>Nilai pangkat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96434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128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64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32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16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Nilai Desimal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20378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id-ID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d-ID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d-ID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d-ID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Bilangan Biner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826793"/>
                  </a:ext>
                </a:extLst>
              </a:tr>
              <a:tr h="244161">
                <a:tc>
                  <a:txBody>
                    <a:bodyPr/>
                    <a:lstStyle/>
                    <a:p>
                      <a:pPr algn="ctr"/>
                      <a:endParaRPr lang="id-ID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d-ID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d-ID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d-ID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Hasil Desimal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621810"/>
                  </a:ext>
                </a:extLst>
              </a:tr>
            </a:tbl>
          </a:graphicData>
        </a:graphic>
      </p:graphicFrame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9F3F33DF-F968-DBB2-6B85-CAC1C964044E}"/>
              </a:ext>
            </a:extLst>
          </p:cNvPr>
          <p:cNvSpPr txBox="1">
            <a:spLocks/>
          </p:cNvSpPr>
          <p:nvPr/>
        </p:nvSpPr>
        <p:spPr>
          <a:xfrm>
            <a:off x="176973" y="4501380"/>
            <a:ext cx="8735534" cy="217721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1200"/>
              </a:spcBef>
              <a:buNone/>
            </a:pPr>
            <a:r>
              <a:rPr lang="id-ID" sz="2800" b="0" dirty="0">
                <a:highlight>
                  <a:srgbClr val="FFFFFF"/>
                </a:highlight>
              </a:rPr>
              <a:t>Seluruh baris pada hasil desimal kemudian dijumlahkan untuk mendapatkan hasil konversi</a:t>
            </a:r>
          </a:p>
          <a:p>
            <a:pPr marL="0" indent="0" latinLnBrk="0">
              <a:spcBef>
                <a:spcPts val="1200"/>
              </a:spcBef>
              <a:buNone/>
            </a:pP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Jadi hasil konversi 1101</a:t>
            </a:r>
            <a:r>
              <a:rPr lang="id-ID" sz="2800" b="0" baseline="-25000" dirty="0">
                <a:solidFill>
                  <a:srgbClr val="202122"/>
                </a:solidFill>
                <a:highlight>
                  <a:srgbClr val="FFFFFF"/>
                </a:highlight>
              </a:rPr>
              <a:t>(2)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= 13</a:t>
            </a:r>
            <a:r>
              <a:rPr lang="id-ID" sz="2800" b="0" baseline="-25000" dirty="0">
                <a:solidFill>
                  <a:srgbClr val="202122"/>
                </a:solidFill>
                <a:highlight>
                  <a:srgbClr val="FFFFFF"/>
                </a:highlight>
              </a:rPr>
              <a:t>(10)</a:t>
            </a:r>
          </a:p>
        </p:txBody>
      </p:sp>
    </p:spTree>
    <p:extLst>
      <p:ext uri="{BB962C8B-B14F-4D97-AF65-F5344CB8AC3E}">
        <p14:creationId xmlns:p14="http://schemas.microsoft.com/office/powerpoint/2010/main" val="2878069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4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D41188-8FF2-1945-6131-A955D42215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FABF98-5321-4C21-4372-1E8D05B9D9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6046848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Konversi Bilangan Desimal ke Biner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ADF764C2-4778-1D0E-A5E6-50B4C07E01CA}"/>
              </a:ext>
            </a:extLst>
          </p:cNvPr>
          <p:cNvSpPr txBox="1">
            <a:spLocks/>
          </p:cNvSpPr>
          <p:nvPr/>
        </p:nvSpPr>
        <p:spPr>
          <a:xfrm>
            <a:off x="240789" y="1154365"/>
            <a:ext cx="11838055" cy="3590326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700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1200"/>
              </a:spcBef>
              <a:buNone/>
            </a:pPr>
            <a:r>
              <a:rPr lang="id-ID" sz="2800" b="0" dirty="0">
                <a:highlight>
                  <a:srgbClr val="FFFFFF"/>
                </a:highlight>
              </a:rPr>
              <a:t>Konversi bilangan desimal ke biner juga dapat dilakukan menggunakan deret yang sama dengan aturan:</a:t>
            </a:r>
          </a:p>
          <a:p>
            <a:pPr marL="514350" indent="-514350" latinLnBrk="0">
              <a:spcBef>
                <a:spcPts val="1200"/>
              </a:spcBef>
              <a:buClrTx/>
              <a:buFont typeface="+mj-lt"/>
              <a:buAutoNum type="arabicPeriod"/>
            </a:pPr>
            <a:r>
              <a:rPr lang="id-ID" sz="2800" b="0" dirty="0">
                <a:highlight>
                  <a:srgbClr val="FFFFFF"/>
                </a:highlight>
              </a:rPr>
              <a:t>Lakukan operasi dari pembandingan dan pengurangan sisa angka dengan nilai deret dimulai dari nilai deret terbesar sampai dengan yang terkecil</a:t>
            </a:r>
          </a:p>
          <a:p>
            <a:pPr marL="514350" indent="-514350" latinLnBrk="0">
              <a:spcBef>
                <a:spcPts val="1200"/>
              </a:spcBef>
              <a:buClrTx/>
              <a:buFont typeface="+mj-lt"/>
              <a:buAutoNum type="arabicPeriod"/>
            </a:pPr>
            <a:r>
              <a:rPr lang="id-ID" sz="2800" b="0" dirty="0">
                <a:highlight>
                  <a:srgbClr val="FFFFFF"/>
                </a:highlight>
              </a:rPr>
              <a:t>Jika sisa angka dapat dikurangi dengan nilai desimal pada deret maka nilai binernya 1, kemudian lakukan pengurangan dari sisa angka dengan nilai desimal</a:t>
            </a:r>
          </a:p>
          <a:p>
            <a:pPr marL="514350" indent="-514350" latinLnBrk="0">
              <a:spcBef>
                <a:spcPts val="1200"/>
              </a:spcBef>
              <a:buClrTx/>
              <a:buFont typeface="+mj-lt"/>
              <a:buAutoNum type="arabicPeriod"/>
            </a:pPr>
            <a:r>
              <a:rPr lang="id-ID" sz="2800" b="0" dirty="0">
                <a:highlight>
                  <a:srgbClr val="FFFFFF"/>
                </a:highlight>
              </a:rPr>
              <a:t>Jika sisa angka tidak dapat dikurangi dengan nilai desimal pada deret maka berikan nilai biner 0, dan bandingkan dengan nilai berikutnya</a:t>
            </a:r>
          </a:p>
          <a:p>
            <a:pPr marL="514350" indent="-514350" latinLnBrk="0">
              <a:spcBef>
                <a:spcPts val="1200"/>
              </a:spcBef>
              <a:buClrTx/>
              <a:buFont typeface="+mj-lt"/>
              <a:buAutoNum type="arabicPeriod"/>
            </a:pPr>
            <a:r>
              <a:rPr lang="id-ID" sz="2800" b="0" dirty="0">
                <a:highlight>
                  <a:srgbClr val="FFFFFF"/>
                </a:highlight>
              </a:rPr>
              <a:t>Lakukan sampai dengan nilai deret terkecil untuk mendapatkan hasil konversi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148A82B-EB57-0D59-9983-98342BBEE7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2263166"/>
              </p:ext>
            </p:extLst>
          </p:nvPr>
        </p:nvGraphicFramePr>
        <p:xfrm>
          <a:off x="240789" y="4883182"/>
          <a:ext cx="8567544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3483">
                  <a:extLst>
                    <a:ext uri="{9D8B030D-6E8A-4147-A177-3AD203B41FA5}">
                      <a16:colId xmlns:a16="http://schemas.microsoft.com/office/drawing/2014/main" val="922253498"/>
                    </a:ext>
                  </a:extLst>
                </a:gridCol>
                <a:gridCol w="833483">
                  <a:extLst>
                    <a:ext uri="{9D8B030D-6E8A-4147-A177-3AD203B41FA5}">
                      <a16:colId xmlns:a16="http://schemas.microsoft.com/office/drawing/2014/main" val="2356474615"/>
                    </a:ext>
                  </a:extLst>
                </a:gridCol>
                <a:gridCol w="833483">
                  <a:extLst>
                    <a:ext uri="{9D8B030D-6E8A-4147-A177-3AD203B41FA5}">
                      <a16:colId xmlns:a16="http://schemas.microsoft.com/office/drawing/2014/main" val="2690682438"/>
                    </a:ext>
                  </a:extLst>
                </a:gridCol>
                <a:gridCol w="833483">
                  <a:extLst>
                    <a:ext uri="{9D8B030D-6E8A-4147-A177-3AD203B41FA5}">
                      <a16:colId xmlns:a16="http://schemas.microsoft.com/office/drawing/2014/main" val="2004919671"/>
                    </a:ext>
                  </a:extLst>
                </a:gridCol>
                <a:gridCol w="833483">
                  <a:extLst>
                    <a:ext uri="{9D8B030D-6E8A-4147-A177-3AD203B41FA5}">
                      <a16:colId xmlns:a16="http://schemas.microsoft.com/office/drawing/2014/main" val="692416137"/>
                    </a:ext>
                  </a:extLst>
                </a:gridCol>
                <a:gridCol w="833483">
                  <a:extLst>
                    <a:ext uri="{9D8B030D-6E8A-4147-A177-3AD203B41FA5}">
                      <a16:colId xmlns:a16="http://schemas.microsoft.com/office/drawing/2014/main" val="2477740085"/>
                    </a:ext>
                  </a:extLst>
                </a:gridCol>
                <a:gridCol w="833483">
                  <a:extLst>
                    <a:ext uri="{9D8B030D-6E8A-4147-A177-3AD203B41FA5}">
                      <a16:colId xmlns:a16="http://schemas.microsoft.com/office/drawing/2014/main" val="3622902837"/>
                    </a:ext>
                  </a:extLst>
                </a:gridCol>
                <a:gridCol w="833483">
                  <a:extLst>
                    <a:ext uri="{9D8B030D-6E8A-4147-A177-3AD203B41FA5}">
                      <a16:colId xmlns:a16="http://schemas.microsoft.com/office/drawing/2014/main" val="2454252237"/>
                    </a:ext>
                  </a:extLst>
                </a:gridCol>
                <a:gridCol w="1899680">
                  <a:extLst>
                    <a:ext uri="{9D8B030D-6E8A-4147-A177-3AD203B41FA5}">
                      <a16:colId xmlns:a16="http://schemas.microsoft.com/office/drawing/2014/main" val="1017827017"/>
                    </a:ext>
                  </a:extLst>
                </a:gridCol>
              </a:tblGrid>
              <a:tr h="339198"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56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56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56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Sisa Angka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9643426"/>
                  </a:ext>
                </a:extLst>
              </a:tr>
              <a:tr h="331047"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128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64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32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16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Nilai Desimal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2037883"/>
                  </a:ext>
                </a:extLst>
              </a:tr>
              <a:tr h="326512"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b="0" dirty="0">
                          <a:solidFill>
                            <a:schemeClr val="tx1"/>
                          </a:solidFill>
                        </a:rPr>
                        <a:t>Hasil Biner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6218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3418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428993"/>
            <a:ext cx="10515600" cy="923330"/>
          </a:xfrm>
        </p:spPr>
        <p:txBody>
          <a:bodyPr/>
          <a:lstStyle/>
          <a:p>
            <a:r>
              <a:rPr lang="id-ID" altLang="ko-KR" sz="6000" dirty="0">
                <a:latin typeface="Arial" panose="020B0604020202020204" pitchFamily="34" charset="0"/>
                <a:cs typeface="Arial" panose="020B0604020202020204" pitchFamily="34" charset="0"/>
              </a:rPr>
              <a:t>Network Layer</a:t>
            </a:r>
            <a:endParaRPr lang="ko-KR" altLang="en-US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</a:t>
            </a: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2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3536760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193BC1-7CDC-ACE4-EC03-2BF65EEBFD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F92FE1-F802-4FEC-8DD8-BFB0499AD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909771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Network Layer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446671E9-8366-0221-77F7-BE3EF291346F}"/>
              </a:ext>
            </a:extLst>
          </p:cNvPr>
          <p:cNvSpPr txBox="1">
            <a:spLocks/>
          </p:cNvSpPr>
          <p:nvPr/>
        </p:nvSpPr>
        <p:spPr>
          <a:xfrm>
            <a:off x="240789" y="1154366"/>
            <a:ext cx="11838055" cy="538160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>
              <a:spcBef>
                <a:spcPts val="1200"/>
              </a:spcBef>
            </a:pPr>
            <a:r>
              <a:rPr lang="id-ID" sz="2800" b="0" dirty="0"/>
              <a:t>Network layer merupakan layer ke-3 dari OSI layer yang bertugas untuk mengatur perpindahan paket data antar jaringan yang berbeda</a:t>
            </a:r>
          </a:p>
          <a:p>
            <a:pPr marL="404813" indent="-404813" latinLnBrk="0">
              <a:spcBef>
                <a:spcPts val="1200"/>
              </a:spcBef>
            </a:pP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Network layer ini akan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merutekan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(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) paket yang dikirim dari sampai ke penerima melalui jaringan-jaringan di antara pengirim dan penerima.</a:t>
            </a:r>
          </a:p>
          <a:p>
            <a:pPr marL="404813" indent="-404813" latinLnBrk="0">
              <a:spcBef>
                <a:spcPts val="1200"/>
              </a:spcBef>
            </a:pP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Internet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Protocol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(IP) merupakan protokol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utama yang bekerja pada lapisan ini, bersama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dengan protokol lain seperti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dan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pengujian koneksi antara dua buah komputer</a:t>
            </a:r>
          </a:p>
        </p:txBody>
      </p:sp>
    </p:spTree>
    <p:extLst>
      <p:ext uri="{BB962C8B-B14F-4D97-AF65-F5344CB8AC3E}">
        <p14:creationId xmlns:p14="http://schemas.microsoft.com/office/powerpoint/2010/main" val="3951205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C6950-8C19-2D0B-2ED4-B883A12BD6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EB1ECDC-6BC0-E957-C421-FF40315655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4653838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Layanan Network Layer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3E8E9964-6AAE-D79D-EE27-C4308E2A1544}"/>
              </a:ext>
            </a:extLst>
          </p:cNvPr>
          <p:cNvSpPr txBox="1">
            <a:spLocks/>
          </p:cNvSpPr>
          <p:nvPr/>
        </p:nvSpPr>
        <p:spPr>
          <a:xfrm>
            <a:off x="7454097" y="1015471"/>
            <a:ext cx="4636322" cy="209812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1200"/>
              </a:spcBef>
              <a:buNone/>
            </a:pPr>
            <a:r>
              <a:rPr lang="id-ID" sz="2200" b="0" dirty="0"/>
              <a:t>Enkapsulasi yaitu proses pengolahan data yang diterima dari </a:t>
            </a:r>
            <a:r>
              <a:rPr lang="id-ID" sz="2200" b="0" dirty="0" err="1"/>
              <a:t>transport</a:t>
            </a:r>
            <a:r>
              <a:rPr lang="id-ID" sz="2200" b="0" dirty="0"/>
              <a:t> layer (layer-4) dengan cara menambahkan </a:t>
            </a:r>
            <a:r>
              <a:rPr lang="id-ID" sz="2200" b="0" dirty="0" err="1"/>
              <a:t>header</a:t>
            </a:r>
            <a:r>
              <a:rPr lang="id-ID" sz="2200" b="0" dirty="0"/>
              <a:t> berisi 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alamat pengirim dan penerima pada data di yang akan dikirim, dan akan dihapus pada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network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layer di sisi penerima (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dekapsulasi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783ABF-46FD-16D3-399B-4955613847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943" y="1271587"/>
            <a:ext cx="7164472" cy="46630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E1201DF-210A-917E-9AE0-248EC91CA547}"/>
              </a:ext>
            </a:extLst>
          </p:cNvPr>
          <p:cNvSpPr txBox="1"/>
          <p:nvPr/>
        </p:nvSpPr>
        <p:spPr>
          <a:xfrm>
            <a:off x="195943" y="5934670"/>
            <a:ext cx="753594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https://www.computernetworkingnotes.com/ccna-study-guide/data-encapsulation-and-de-encapsulation-explained.html</a:t>
            </a:r>
          </a:p>
        </p:txBody>
      </p:sp>
    </p:spTree>
    <p:extLst>
      <p:ext uri="{BB962C8B-B14F-4D97-AF65-F5344CB8AC3E}">
        <p14:creationId xmlns:p14="http://schemas.microsoft.com/office/powerpoint/2010/main" val="2456007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901F99-7029-7763-EC88-1997551665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B976AD-FD75-D1B7-A32A-AA3DE98C35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4653838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Layanan Network Layer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C8A25BC0-FC6E-6030-F00C-B8DAFEC3D69C}"/>
              </a:ext>
            </a:extLst>
          </p:cNvPr>
          <p:cNvSpPr txBox="1">
            <a:spLocks/>
          </p:cNvSpPr>
          <p:nvPr/>
        </p:nvSpPr>
        <p:spPr>
          <a:xfrm>
            <a:off x="7731889" y="1015471"/>
            <a:ext cx="4358530" cy="209812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1200"/>
              </a:spcBef>
              <a:buNone/>
            </a:pPr>
            <a:r>
              <a:rPr lang="id-ID" sz="2200" b="0" dirty="0" err="1"/>
              <a:t>Routing</a:t>
            </a:r>
            <a:r>
              <a:rPr lang="id-ID" sz="2200" b="0" dirty="0"/>
              <a:t> proses pengiriman paket melalui berbagai jaringan yang berbeda yang berada di antara pengirim dan penerima</a:t>
            </a:r>
          </a:p>
          <a:p>
            <a:pPr marL="0" indent="0" latinLnBrk="0">
              <a:spcBef>
                <a:spcPts val="1200"/>
              </a:spcBef>
              <a:buNone/>
            </a:pP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Proses ini dilakukan oleh perangkat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dengan menggunakan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tablenya</a:t>
            </a:r>
            <a:endParaRPr lang="id-ID" sz="22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806C59-01E9-886B-8650-A97E9783D64D}"/>
              </a:ext>
            </a:extLst>
          </p:cNvPr>
          <p:cNvSpPr txBox="1"/>
          <p:nvPr/>
        </p:nvSpPr>
        <p:spPr>
          <a:xfrm>
            <a:off x="195943" y="5934670"/>
            <a:ext cx="753594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https://www.n-study.com/en/iprouting/cisco-static-route-example-the-very-basic/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237C637-4943-1690-3637-8F5EAFE8EB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453" y="1195387"/>
            <a:ext cx="7400925" cy="446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393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539791"/>
            <a:ext cx="10515600" cy="701731"/>
          </a:xfrm>
        </p:spPr>
        <p:txBody>
          <a:bodyPr/>
          <a:lstStyle/>
          <a:p>
            <a:r>
              <a:rPr lang="id-ID" altLang="ko-KR" sz="4400" dirty="0">
                <a:latin typeface="Arial" panose="020B0604020202020204" pitchFamily="34" charset="0"/>
                <a:cs typeface="Arial" panose="020B0604020202020204" pitchFamily="34" charset="0"/>
              </a:rPr>
              <a:t>IP </a:t>
            </a:r>
            <a:r>
              <a:rPr lang="id-ID" altLang="ko-KR" sz="4400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endParaRPr lang="ko-KR" altLang="en-US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03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449176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71C7DF-8B50-1BD1-B16B-38C9B1F9A9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E435459-E135-C6B5-6CEB-4FC759869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215543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IP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4B98AB69-4D08-6F33-8672-AD0C7D6EC8A1}"/>
              </a:ext>
            </a:extLst>
          </p:cNvPr>
          <p:cNvSpPr txBox="1">
            <a:spLocks/>
          </p:cNvSpPr>
          <p:nvPr/>
        </p:nvSpPr>
        <p:spPr>
          <a:xfrm>
            <a:off x="240789" y="1154366"/>
            <a:ext cx="11838055" cy="538160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>
              <a:spcBef>
                <a:spcPts val="1200"/>
              </a:spcBef>
            </a:pPr>
            <a:r>
              <a:rPr lang="id-ID" sz="2800" b="0" dirty="0"/>
              <a:t>IP merupakan singkatan dari Internet </a:t>
            </a:r>
            <a:r>
              <a:rPr lang="id-ID" sz="2800" b="0" dirty="0" err="1"/>
              <a:t>Protocol</a:t>
            </a:r>
            <a:endParaRPr lang="id-ID" sz="2800" b="0" dirty="0"/>
          </a:p>
          <a:p>
            <a:pPr marL="404813" indent="-404813" latinLnBrk="0">
              <a:spcBef>
                <a:spcPts val="1200"/>
              </a:spcBef>
            </a:pPr>
            <a:r>
              <a:rPr lang="id-ID" sz="2800" b="0" dirty="0"/>
              <a:t>IP </a:t>
            </a:r>
            <a:r>
              <a:rPr lang="id-ID" sz="2800" b="0" dirty="0" err="1"/>
              <a:t>Address</a:t>
            </a:r>
            <a:r>
              <a:rPr lang="id-ID" sz="2800" b="0" dirty="0"/>
              <a:t> merupakan alamat  yang sifatnya unik untuk membedakan satu komputer dengan komputer lainnya di dalam jaringan pada </a:t>
            </a:r>
            <a:r>
              <a:rPr lang="id-ID" sz="2800" b="0" dirty="0" err="1"/>
              <a:t>network</a:t>
            </a:r>
            <a:r>
              <a:rPr lang="id-ID" sz="2800" b="0" dirty="0"/>
              <a:t> layer</a:t>
            </a:r>
          </a:p>
          <a:p>
            <a:pPr marL="404813" indent="-404813" latinLnBrk="0">
              <a:spcBef>
                <a:spcPts val="1200"/>
              </a:spcBef>
            </a:pPr>
            <a:r>
              <a:rPr lang="id-ID" sz="2800" b="0" dirty="0" err="1"/>
              <a:t>Pengalamatan</a:t>
            </a:r>
            <a:r>
              <a:rPr lang="id-ID" sz="2800" b="0" dirty="0"/>
              <a:t> ini memungkinkan satu komputer dapat bertukar data dengan komputer lainnya di dalam jaringan</a:t>
            </a:r>
          </a:p>
          <a:p>
            <a:pPr marL="404813" indent="-404813" latinLnBrk="0">
              <a:spcBef>
                <a:spcPts val="1200"/>
              </a:spcBef>
            </a:pPr>
            <a:r>
              <a:rPr lang="id-ID" sz="2800" b="0" dirty="0">
                <a:solidFill>
                  <a:srgbClr val="202122"/>
                </a:solidFill>
              </a:rPr>
              <a:t>IP </a:t>
            </a:r>
            <a:r>
              <a:rPr lang="id-ID" sz="2800" b="0" dirty="0" err="1">
                <a:solidFill>
                  <a:srgbClr val="202122"/>
                </a:solidFill>
              </a:rPr>
              <a:t>address</a:t>
            </a:r>
            <a:r>
              <a:rPr lang="id-ID" sz="2800" b="0" dirty="0">
                <a:solidFill>
                  <a:srgbClr val="202122"/>
                </a:solidFill>
              </a:rPr>
              <a:t> disimpan oleh komputer dalam </a:t>
            </a:r>
            <a:br>
              <a:rPr lang="id-ID" sz="2800" b="0" dirty="0">
                <a:solidFill>
                  <a:srgbClr val="202122"/>
                </a:solidFill>
              </a:rPr>
            </a:br>
            <a:r>
              <a:rPr lang="id-ID" sz="2800" b="0" dirty="0">
                <a:solidFill>
                  <a:srgbClr val="202122"/>
                </a:solidFill>
              </a:rPr>
              <a:t>bentuk biner namun dapat dilihat atau </a:t>
            </a:r>
            <a:br>
              <a:rPr lang="id-ID" sz="2800" b="0" dirty="0">
                <a:solidFill>
                  <a:srgbClr val="202122"/>
                </a:solidFill>
              </a:rPr>
            </a:br>
            <a:r>
              <a:rPr lang="id-ID" sz="2800" b="0" dirty="0">
                <a:solidFill>
                  <a:srgbClr val="202122"/>
                </a:solidFill>
              </a:rPr>
              <a:t>dikonfigurasi dengan menggunakan bilangan </a:t>
            </a:r>
            <a:br>
              <a:rPr lang="id-ID" sz="2800" b="0" dirty="0">
                <a:solidFill>
                  <a:srgbClr val="202122"/>
                </a:solidFill>
              </a:rPr>
            </a:br>
            <a:r>
              <a:rPr lang="id-ID" sz="2800" b="0" dirty="0">
                <a:solidFill>
                  <a:srgbClr val="202122"/>
                </a:solidFill>
              </a:rPr>
              <a:t>desimal</a:t>
            </a:r>
            <a:endParaRPr lang="id-ID" sz="26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312217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E2ED06-1F5F-F32D-5EC5-1F7E7AF5E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C440D55-0DA2-4283-691C-46F4AFAAD6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215543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IP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20A32872-C93B-6B81-2FCE-8218BA58B641}"/>
              </a:ext>
            </a:extLst>
          </p:cNvPr>
          <p:cNvSpPr txBox="1">
            <a:spLocks/>
          </p:cNvSpPr>
          <p:nvPr/>
        </p:nvSpPr>
        <p:spPr>
          <a:xfrm>
            <a:off x="8751655" y="1154367"/>
            <a:ext cx="3327189" cy="249026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1200"/>
              </a:spcBef>
              <a:buNone/>
            </a:pPr>
            <a:r>
              <a:rPr lang="id-ID" sz="2200" b="0" dirty="0"/>
              <a:t>IP </a:t>
            </a:r>
            <a:r>
              <a:rPr lang="id-ID" sz="2200" b="0" dirty="0" err="1"/>
              <a:t>address</a:t>
            </a:r>
            <a:r>
              <a:rPr lang="id-ID" sz="2200" b="0" dirty="0"/>
              <a:t> merupakan 32 bit deret biner yang disimpan oleh perangkat layer 3, namun untuk memudahkan manusia </a:t>
            </a:r>
            <a:r>
              <a:rPr lang="id-ID" sz="2200" b="0" dirty="0" err="1"/>
              <a:t>dirubah</a:t>
            </a:r>
            <a:r>
              <a:rPr lang="id-ID" sz="2200" b="0" dirty="0"/>
              <a:t> menjadi desimal</a:t>
            </a:r>
            <a:endParaRPr lang="id-ID" sz="22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B74A1F-73F3-7B58-90A9-B2338CB6EE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422" y="1335562"/>
            <a:ext cx="8510867" cy="51934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377212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72DF9A-FEE2-8185-34C3-2EF8707A43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96E07D7-AACA-CD31-A461-335644264C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215543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IP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CD304921-7F46-1C80-BE88-338288E7145D}"/>
              </a:ext>
            </a:extLst>
          </p:cNvPr>
          <p:cNvSpPr txBox="1">
            <a:spLocks/>
          </p:cNvSpPr>
          <p:nvPr/>
        </p:nvSpPr>
        <p:spPr>
          <a:xfrm>
            <a:off x="8751655" y="1154367"/>
            <a:ext cx="3327189" cy="249026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1200"/>
              </a:spcBef>
              <a:buNone/>
            </a:pPr>
            <a:r>
              <a:rPr lang="id-ID" sz="2200" b="0" dirty="0"/>
              <a:t>Berdasarkan pembagian ini kelas IP </a:t>
            </a:r>
            <a:r>
              <a:rPr lang="id-ID" sz="2200" b="0" dirty="0" err="1"/>
              <a:t>address</a:t>
            </a:r>
            <a:r>
              <a:rPr lang="id-ID" sz="2200" b="0" dirty="0"/>
              <a:t> dapat dibedakan berdasarkan nilai oktet pertamanya</a:t>
            </a:r>
            <a:endParaRPr lang="id-ID" sz="22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pic>
        <p:nvPicPr>
          <p:cNvPr id="2050" name="Picture 2" descr="What are the classes of IPv4 Addresses | Blog | Adroit Information Technology Academy (AITA)">
            <a:extLst>
              <a:ext uri="{FF2B5EF4-FFF2-40B4-BE49-F238E27FC236}">
                <a16:creationId xmlns:a16="http://schemas.microsoft.com/office/drawing/2014/main" id="{BE187811-562E-6436-F844-57FB8B0BB2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349" y="1154367"/>
            <a:ext cx="8630306" cy="4617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7E7C4F8-7D8D-F145-1CCE-F1CC8F7C81FD}"/>
              </a:ext>
            </a:extLst>
          </p:cNvPr>
          <p:cNvSpPr txBox="1"/>
          <p:nvPr/>
        </p:nvSpPr>
        <p:spPr>
          <a:xfrm>
            <a:off x="240789" y="5703633"/>
            <a:ext cx="808140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https://www.adroitacademy.com/blog/What-are-the-classes-of-IPv4-Addresses</a:t>
            </a:r>
          </a:p>
        </p:txBody>
      </p:sp>
    </p:spTree>
    <p:extLst>
      <p:ext uri="{BB962C8B-B14F-4D97-AF65-F5344CB8AC3E}">
        <p14:creationId xmlns:p14="http://schemas.microsoft.com/office/powerpoint/2010/main" val="354704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558E94-89A0-9AFB-370B-9838C616BE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0A04FB1-8CAB-A93C-B54F-4E103F5003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215543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IP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1F6A4594-CCA8-B29C-C12B-0D7597C4EF9B}"/>
              </a:ext>
            </a:extLst>
          </p:cNvPr>
          <p:cNvSpPr txBox="1">
            <a:spLocks/>
          </p:cNvSpPr>
          <p:nvPr/>
        </p:nvSpPr>
        <p:spPr>
          <a:xfrm>
            <a:off x="240788" y="4257665"/>
            <a:ext cx="3327189" cy="249026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1200"/>
              </a:spcBef>
              <a:buNone/>
            </a:pPr>
            <a:r>
              <a:rPr lang="id-ID" sz="2200" b="0" dirty="0">
                <a:highlight>
                  <a:srgbClr val="FFFFFF"/>
                </a:highlight>
              </a:rPr>
              <a:t>Contoh:</a:t>
            </a:r>
          </a:p>
          <a:p>
            <a:pPr marL="0" indent="0" latinLnBrk="0">
              <a:spcBef>
                <a:spcPts val="1200"/>
              </a:spcBef>
              <a:buNone/>
            </a:pP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200.0.0.1 	– Kelas C</a:t>
            </a:r>
          </a:p>
          <a:p>
            <a:pPr marL="0" indent="0" latinLnBrk="0">
              <a:spcBef>
                <a:spcPts val="1200"/>
              </a:spcBef>
              <a:buNone/>
            </a:pP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10.3.29.1 	– Kelas A</a:t>
            </a:r>
          </a:p>
          <a:p>
            <a:pPr marL="0" indent="0" latinLnBrk="0">
              <a:spcBef>
                <a:spcPts val="1200"/>
              </a:spcBef>
              <a:buNone/>
            </a:pP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172.45.50.1 	– Kelas B</a:t>
            </a:r>
          </a:p>
        </p:txBody>
      </p:sp>
      <p:graphicFrame>
        <p:nvGraphicFramePr>
          <p:cNvPr id="3" name="Google Shape;1193;p6">
            <a:extLst>
              <a:ext uri="{FF2B5EF4-FFF2-40B4-BE49-F238E27FC236}">
                <a16:creationId xmlns:a16="http://schemas.microsoft.com/office/drawing/2014/main" id="{56DE5ECB-A9DE-AB87-A32D-ED2EECAF6C3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77941814"/>
              </p:ext>
            </p:extLst>
          </p:nvPr>
        </p:nvGraphicFramePr>
        <p:xfrm>
          <a:off x="240788" y="1355203"/>
          <a:ext cx="11588540" cy="268230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8313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03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97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090622">
                  <a:extLst>
                    <a:ext uri="{9D8B030D-6E8A-4147-A177-3AD203B41FA5}">
                      <a16:colId xmlns:a16="http://schemas.microsoft.com/office/drawing/2014/main" val="4054198328"/>
                    </a:ext>
                  </a:extLst>
                </a:gridCol>
                <a:gridCol w="15539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225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65154">
                <a:tc>
                  <a:txBody>
                    <a:bodyPr/>
                    <a:lstStyle/>
                    <a:p>
                      <a:pPr marL="342900" marR="0" lvl="0" indent="-3429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000" b="1" u="none" strike="noStrike" cap="none" dirty="0" err="1">
                          <a:solidFill>
                            <a:schemeClr val="dk1"/>
                          </a:solidFill>
                          <a:sym typeface="Arial"/>
                        </a:rPr>
                        <a:t>Kelas</a:t>
                      </a:r>
                      <a:endParaRPr sz="2000" b="0" i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id-ID" sz="2000" b="1" u="none" strike="noStrike" cap="none" dirty="0">
                          <a:solidFill>
                            <a:schemeClr val="dk1"/>
                          </a:solidFill>
                          <a:sym typeface="Arial"/>
                        </a:rPr>
                        <a:t>S</a:t>
                      </a:r>
                      <a:r>
                        <a:rPr lang="en-US" sz="2000" b="1" u="none" strike="noStrike" cap="none" dirty="0" err="1">
                          <a:solidFill>
                            <a:schemeClr val="dk1"/>
                          </a:solidFill>
                          <a:sym typeface="Arial"/>
                        </a:rPr>
                        <a:t>ubnet</a:t>
                      </a:r>
                      <a:r>
                        <a:rPr lang="en-US" sz="2000" b="1" u="none" strike="noStrike" cap="none" dirty="0">
                          <a:solidFill>
                            <a:schemeClr val="dk1"/>
                          </a:solidFill>
                          <a:sym typeface="Arial"/>
                        </a:rPr>
                        <a:t> </a:t>
                      </a:r>
                      <a:r>
                        <a:rPr lang="id-ID" sz="2000" b="1" u="none" strike="noStrike" cap="none" dirty="0" err="1">
                          <a:solidFill>
                            <a:schemeClr val="dk1"/>
                          </a:solidFill>
                          <a:sym typeface="Arial"/>
                        </a:rPr>
                        <a:t>Mask</a:t>
                      </a:r>
                      <a:endParaRPr sz="2000" b="0" i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000" b="1" u="none" strike="noStrike" cap="none" dirty="0">
                          <a:solidFill>
                            <a:schemeClr val="dk1"/>
                          </a:solidFill>
                          <a:sym typeface="Arial"/>
                        </a:rPr>
                        <a:t>Range</a:t>
                      </a:r>
                      <a:endParaRPr sz="2000" b="0" i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sz="20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IP Range</a:t>
                      </a: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000" b="1" u="none" strike="noStrike" cap="none" dirty="0" err="1">
                          <a:solidFill>
                            <a:schemeClr val="dk1"/>
                          </a:solidFill>
                          <a:sym typeface="Arial"/>
                        </a:rPr>
                        <a:t>Jumlah</a:t>
                      </a:r>
                      <a:r>
                        <a:rPr lang="en-US" sz="2000" b="1" u="none" strike="noStrike" cap="none" dirty="0">
                          <a:solidFill>
                            <a:schemeClr val="dk1"/>
                          </a:solidFill>
                          <a:sym typeface="Arial"/>
                        </a:rPr>
                        <a:t> </a:t>
                      </a:r>
                      <a:br>
                        <a:rPr lang="id-ID" sz="2000" b="1" u="none" strike="noStrike" cap="none" dirty="0">
                          <a:solidFill>
                            <a:schemeClr val="dk1"/>
                          </a:solidFill>
                          <a:sym typeface="Arial"/>
                        </a:rPr>
                      </a:br>
                      <a:r>
                        <a:rPr lang="en-US" sz="2000" b="1" u="none" strike="noStrike" cap="none" dirty="0">
                          <a:solidFill>
                            <a:schemeClr val="dk1"/>
                          </a:solidFill>
                          <a:sym typeface="Arial"/>
                        </a:rPr>
                        <a:t>Network</a:t>
                      </a:r>
                      <a:endParaRPr sz="2000" b="0" i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000" b="1" u="none" strike="noStrike" cap="none" dirty="0" err="1">
                          <a:solidFill>
                            <a:schemeClr val="dk1"/>
                          </a:solidFill>
                          <a:sym typeface="Arial"/>
                        </a:rPr>
                        <a:t>Jumlah</a:t>
                      </a:r>
                      <a:r>
                        <a:rPr lang="en-US" sz="2000" b="1" u="none" strike="noStrike" cap="none" dirty="0">
                          <a:solidFill>
                            <a:schemeClr val="dk1"/>
                          </a:solidFill>
                          <a:sym typeface="Arial"/>
                        </a:rPr>
                        <a:t> </a:t>
                      </a:r>
                      <a:br>
                        <a:rPr lang="id-ID" sz="2000" b="1" u="none" strike="noStrike" cap="none" dirty="0">
                          <a:solidFill>
                            <a:schemeClr val="dk1"/>
                          </a:solidFill>
                          <a:sym typeface="Arial"/>
                        </a:rPr>
                      </a:br>
                      <a:r>
                        <a:rPr lang="en-US" sz="2000" b="1" u="none" strike="noStrike" cap="none" dirty="0">
                          <a:solidFill>
                            <a:schemeClr val="dk1"/>
                          </a:solidFill>
                          <a:sym typeface="Arial"/>
                        </a:rPr>
                        <a:t>Host</a:t>
                      </a:r>
                      <a:endParaRPr sz="2000" b="0" i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670">
                <a:tc>
                  <a:txBody>
                    <a:bodyPr/>
                    <a:lstStyle/>
                    <a:p>
                      <a:pPr marL="342900" marR="0" lvl="0" indent="-3429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000" b="0" u="none" strike="noStrike" cap="none">
                          <a:solidFill>
                            <a:schemeClr val="dk1"/>
                          </a:solidFill>
                          <a:sym typeface="Arial"/>
                        </a:rPr>
                        <a:t>A</a:t>
                      </a:r>
                      <a:endParaRPr sz="2000" b="0" i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000" b="0" u="none" strike="noStrike" cap="none">
                          <a:solidFill>
                            <a:schemeClr val="dk1"/>
                          </a:solidFill>
                          <a:sym typeface="Arial"/>
                        </a:rPr>
                        <a:t>255.0.0.0</a:t>
                      </a:r>
                      <a:endParaRPr sz="2000" b="0" i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000" b="0" u="none" strike="noStrike" cap="none" dirty="0">
                          <a:solidFill>
                            <a:schemeClr val="dk1"/>
                          </a:solidFill>
                          <a:sym typeface="Arial"/>
                        </a:rPr>
                        <a:t>1-126</a:t>
                      </a:r>
                      <a:endParaRPr sz="2000" b="0" i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id-ID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0.0.0.0 - 127.255.255.255</a:t>
                      </a:r>
                      <a:endParaRPr sz="2000" b="0" i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000" b="0" u="none" strike="noStrike" cap="none" dirty="0">
                          <a:solidFill>
                            <a:schemeClr val="dk1"/>
                          </a:solidFill>
                          <a:sym typeface="Arial"/>
                        </a:rPr>
                        <a:t>127</a:t>
                      </a:r>
                      <a:endParaRPr sz="2000" b="0" i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000" b="0" u="none" strike="noStrike" cap="none" dirty="0">
                          <a:solidFill>
                            <a:schemeClr val="dk1"/>
                          </a:solidFill>
                          <a:sym typeface="Arial"/>
                        </a:rPr>
                        <a:t>16777214</a:t>
                      </a:r>
                      <a:endParaRPr sz="2000" b="0" i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003">
                <a:tc>
                  <a:txBody>
                    <a:bodyPr/>
                    <a:lstStyle/>
                    <a:p>
                      <a:pPr marL="342900" marR="0" lvl="0" indent="-3429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000" b="0" u="none" strike="noStrike" cap="none" dirty="0">
                          <a:solidFill>
                            <a:schemeClr val="dk1"/>
                          </a:solidFill>
                          <a:sym typeface="Arial"/>
                        </a:rPr>
                        <a:t>B</a:t>
                      </a:r>
                      <a:endParaRPr sz="2000" b="0" i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000" b="0" u="none" strike="noStrike" cap="none" dirty="0">
                          <a:solidFill>
                            <a:schemeClr val="dk1"/>
                          </a:solidFill>
                          <a:sym typeface="Arial"/>
                        </a:rPr>
                        <a:t>255.255.0.0</a:t>
                      </a:r>
                      <a:endParaRPr sz="2000" b="0" i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000" b="0" u="none" strike="noStrike" cap="none">
                          <a:solidFill>
                            <a:schemeClr val="dk1"/>
                          </a:solidFill>
                          <a:sym typeface="Arial"/>
                        </a:rPr>
                        <a:t>128-191</a:t>
                      </a:r>
                      <a:endParaRPr sz="2000" b="0" i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id-ID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128.0.0.0 - 191.255.0.0</a:t>
                      </a:r>
                      <a:endParaRPr sz="2000" b="0" i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000" b="0" u="none" strike="noStrike" cap="none" dirty="0">
                          <a:solidFill>
                            <a:schemeClr val="dk1"/>
                          </a:solidFill>
                          <a:sym typeface="Arial"/>
                        </a:rPr>
                        <a:t>16384</a:t>
                      </a:r>
                      <a:endParaRPr sz="2000" b="0" i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000" b="0" u="none" strike="noStrike" cap="none" dirty="0">
                          <a:solidFill>
                            <a:schemeClr val="dk1"/>
                          </a:solidFill>
                          <a:sym typeface="Arial"/>
                        </a:rPr>
                        <a:t>65534</a:t>
                      </a:r>
                      <a:endParaRPr sz="2000" b="0" i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670">
                <a:tc>
                  <a:txBody>
                    <a:bodyPr/>
                    <a:lstStyle/>
                    <a:p>
                      <a:pPr marL="342900" marR="0" lvl="0" indent="-3429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000" b="0" u="none" strike="noStrike" cap="none">
                          <a:solidFill>
                            <a:schemeClr val="dk1"/>
                          </a:solidFill>
                          <a:sym typeface="Arial"/>
                        </a:rPr>
                        <a:t>C</a:t>
                      </a:r>
                      <a:endParaRPr sz="2000" b="0" i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000" b="0" u="none" strike="noStrike" cap="none" dirty="0">
                          <a:solidFill>
                            <a:schemeClr val="dk1"/>
                          </a:solidFill>
                          <a:sym typeface="Arial"/>
                        </a:rPr>
                        <a:t>255.255.255.0</a:t>
                      </a:r>
                      <a:endParaRPr sz="2000" b="0" i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000" b="0" u="none" strike="noStrike" cap="none">
                          <a:solidFill>
                            <a:schemeClr val="dk1"/>
                          </a:solidFill>
                          <a:sym typeface="Arial"/>
                        </a:rPr>
                        <a:t>192-223</a:t>
                      </a:r>
                      <a:endParaRPr sz="2000" b="0" i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  <a:tabLst/>
                        <a:defRPr/>
                      </a:pPr>
                      <a:r>
                        <a:rPr lang="id-ID" sz="20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192.0.0.0 - 223.255.255.255</a:t>
                      </a:r>
                      <a:endParaRPr lang="id-ID" sz="2400" b="0" i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000" b="0" u="none" strike="noStrike" cap="none" dirty="0">
                          <a:solidFill>
                            <a:schemeClr val="dk1"/>
                          </a:solidFill>
                          <a:sym typeface="Arial"/>
                        </a:rPr>
                        <a:t>2097152</a:t>
                      </a:r>
                      <a:endParaRPr sz="2000" b="0" i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en-US" sz="2000" b="0" u="none" strike="noStrike" cap="none" dirty="0">
                          <a:solidFill>
                            <a:schemeClr val="dk1"/>
                          </a:solidFill>
                          <a:sym typeface="Arial"/>
                        </a:rPr>
                        <a:t>254</a:t>
                      </a:r>
                      <a:endParaRPr sz="2000" b="0" i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670">
                <a:tc>
                  <a:txBody>
                    <a:bodyPr/>
                    <a:lstStyle/>
                    <a:p>
                      <a:pPr marL="342900" marR="0" lvl="0" indent="-3429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sz="20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sz="20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</a:t>
                      </a: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sz="20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224-239</a:t>
                      </a: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id-ID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224.0.0.0 - 239.255.255.255</a:t>
                      </a:r>
                      <a:endParaRPr sz="2000" b="0" i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sz="20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</a:t>
                      </a: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sz="20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</a:t>
                      </a:r>
                      <a:endParaRPr sz="2000" b="0" i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0314775"/>
                  </a:ext>
                </a:extLst>
              </a:tr>
              <a:tr h="252670">
                <a:tc>
                  <a:txBody>
                    <a:bodyPr/>
                    <a:lstStyle/>
                    <a:p>
                      <a:pPr marL="342900" marR="0" lvl="0" indent="-3429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sz="20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sz="20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</a:t>
                      </a: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sz="20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240-255</a:t>
                      </a: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lang="id-ID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240.0.0.0 </a:t>
                      </a:r>
                      <a:r>
                        <a:rPr lang="id-ID" sz="18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</a:t>
                      </a:r>
                      <a:r>
                        <a:rPr lang="id-ID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255.255.255.255</a:t>
                      </a:r>
                      <a:endParaRPr sz="2000" b="0" i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sz="20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</a:t>
                      </a: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Arial"/>
                        <a:buNone/>
                      </a:pPr>
                      <a:r>
                        <a:rPr sz="20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</a:t>
                      </a:r>
                      <a:endParaRPr sz="2000" b="0" i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68697533"/>
                  </a:ext>
                </a:extLst>
              </a:tr>
            </a:tbl>
          </a:graphicData>
        </a:graphic>
      </p:graphicFrame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55583377-4067-50FB-3BF6-FBD06ECFD77E}"/>
              </a:ext>
            </a:extLst>
          </p:cNvPr>
          <p:cNvSpPr txBox="1">
            <a:spLocks/>
          </p:cNvSpPr>
          <p:nvPr/>
        </p:nvSpPr>
        <p:spPr>
          <a:xfrm>
            <a:off x="3900316" y="4761164"/>
            <a:ext cx="4723709" cy="198676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1200"/>
              </a:spcBef>
              <a:buNone/>
            </a:pPr>
            <a:r>
              <a:rPr lang="id-ID" sz="2200" b="0" dirty="0">
                <a:highlight>
                  <a:srgbClr val="FFFFFF"/>
                </a:highlight>
              </a:rPr>
              <a:t>Tidak semua IP </a:t>
            </a:r>
            <a:r>
              <a:rPr lang="id-ID" sz="2200" b="0" dirty="0" err="1">
                <a:highlight>
                  <a:srgbClr val="FFFFFF"/>
                </a:highlight>
              </a:rPr>
              <a:t>Address</a:t>
            </a:r>
            <a:r>
              <a:rPr lang="id-ID" sz="2200" b="0" dirty="0">
                <a:highlight>
                  <a:srgbClr val="FFFFFF"/>
                </a:highlight>
              </a:rPr>
              <a:t> dapat digunakan karena ada aturan penggunaan IP </a:t>
            </a:r>
            <a:r>
              <a:rPr lang="id-ID" sz="2200" b="0" dirty="0" err="1">
                <a:highlight>
                  <a:srgbClr val="FFFFFF"/>
                </a:highlight>
              </a:rPr>
              <a:t>Address</a:t>
            </a:r>
            <a:endParaRPr lang="id-ID" sz="22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092456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5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FF726E-38A7-50E0-FA81-DE177677F1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2C169AC-1221-E658-3CA5-EAA1B09F74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961067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Alamat khusus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34901FC-D260-1935-AEF3-FFEF0866BD4D}"/>
              </a:ext>
            </a:extLst>
          </p:cNvPr>
          <p:cNvSpPr txBox="1">
            <a:spLocks/>
          </p:cNvSpPr>
          <p:nvPr/>
        </p:nvSpPr>
        <p:spPr>
          <a:xfrm>
            <a:off x="240789" y="1154367"/>
            <a:ext cx="11838055" cy="863528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850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1200"/>
              </a:spcBef>
              <a:buNone/>
            </a:pPr>
            <a:r>
              <a:rPr lang="id-ID" sz="2800" b="0" dirty="0"/>
              <a:t>Ada beberapa jenis </a:t>
            </a:r>
            <a:r>
              <a:rPr lang="id-ID" sz="2800" b="0" dirty="0" err="1"/>
              <a:t>address</a:t>
            </a:r>
            <a:r>
              <a:rPr lang="id-ID" sz="2800" b="0" dirty="0"/>
              <a:t> yang digunakan untuk keperluan khusus dan tidak boleh digunakan untuk identitas </a:t>
            </a:r>
            <a:r>
              <a:rPr lang="id-ID" sz="2800" b="0" dirty="0" err="1"/>
              <a:t>Host</a:t>
            </a:r>
            <a:r>
              <a:rPr lang="id-ID" sz="2800" b="0" dirty="0"/>
              <a:t>.</a:t>
            </a:r>
          </a:p>
        </p:txBody>
      </p:sp>
      <p:sp>
        <p:nvSpPr>
          <p:cNvPr id="6" name="Google Shape;1200;p7">
            <a:extLst>
              <a:ext uri="{FF2B5EF4-FFF2-40B4-BE49-F238E27FC236}">
                <a16:creationId xmlns:a16="http://schemas.microsoft.com/office/drawing/2014/main" id="{86D53188-EB89-5C44-A8AA-2C86C971E19B}"/>
              </a:ext>
            </a:extLst>
          </p:cNvPr>
          <p:cNvSpPr txBox="1"/>
          <p:nvPr/>
        </p:nvSpPr>
        <p:spPr>
          <a:xfrm>
            <a:off x="370390" y="2611478"/>
            <a:ext cx="11233581" cy="863527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1" wrap="square" lIns="91425" tIns="45700" rIns="91425" bIns="45700" anchor="t" anchorCtr="0">
            <a:noAutofit/>
          </a:bodyPr>
          <a:lstStyle/>
          <a:p>
            <a: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Alamat </a:t>
            </a:r>
            <a:r>
              <a:rPr lang="en-US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ip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ini </a:t>
            </a:r>
            <a:r>
              <a:rPr lang="en-US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digunakan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untuk </a:t>
            </a:r>
            <a:r>
              <a:rPr lang="en-US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inisialisasi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awal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bagi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komputer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yang </a:t>
            </a:r>
            <a:r>
              <a:rPr lang="en-US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belum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br>
              <a:rPr lang="id-ID" sz="2400" dirty="0">
                <a:latin typeface="Arial"/>
                <a:ea typeface="Arial"/>
                <a:cs typeface="Arial"/>
                <a:sym typeface="Arial"/>
              </a:rPr>
            </a:br>
            <a:r>
              <a:rPr lang="en-US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mengetahui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alamatnya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dalam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jaringan</a:t>
            </a:r>
            <a:endParaRPr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201;p7">
            <a:extLst>
              <a:ext uri="{FF2B5EF4-FFF2-40B4-BE49-F238E27FC236}">
                <a16:creationId xmlns:a16="http://schemas.microsoft.com/office/drawing/2014/main" id="{0162CF31-2045-4821-07FB-B61CAD37F522}"/>
              </a:ext>
            </a:extLst>
          </p:cNvPr>
          <p:cNvSpPr txBox="1"/>
          <p:nvPr/>
        </p:nvSpPr>
        <p:spPr>
          <a:xfrm>
            <a:off x="370391" y="4157555"/>
            <a:ext cx="7986532" cy="863527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Loopback </a:t>
            </a:r>
            <a:r>
              <a:rPr lang="en-US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Adress</a:t>
            </a:r>
            <a:r>
              <a:rPr lang="id-ID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/ </a:t>
            </a:r>
            <a:r>
              <a:rPr lang="id-ID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localhost</a:t>
            </a:r>
            <a:r>
              <a:rPr lang="id-ID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id-ID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</a:t>
            </a:r>
            <a:r>
              <a:rPr lang="en-US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lamat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ip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ini </a:t>
            </a:r>
            <a:r>
              <a:rPr lang="en-US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digunakan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untuk </a:t>
            </a:r>
            <a:br>
              <a:rPr lang="id-ID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menguji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software pada host itu </a:t>
            </a:r>
            <a:r>
              <a:rPr lang="en-US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sendiri</a:t>
            </a:r>
            <a:endParaRPr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Google Shape;1200;p7">
            <a:extLst>
              <a:ext uri="{FF2B5EF4-FFF2-40B4-BE49-F238E27FC236}">
                <a16:creationId xmlns:a16="http://schemas.microsoft.com/office/drawing/2014/main" id="{D6FD03C4-5F64-929D-93EB-9E4F1A0A29F1}"/>
              </a:ext>
            </a:extLst>
          </p:cNvPr>
          <p:cNvSpPr txBox="1"/>
          <p:nvPr/>
        </p:nvSpPr>
        <p:spPr>
          <a:xfrm>
            <a:off x="370390" y="2221449"/>
            <a:ext cx="11233581" cy="3900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1" wrap="square" lIns="91425" tIns="45700" rIns="91425" bIns="45700" anchor="t" anchorCtr="0">
            <a:noAutofit/>
          </a:bodyPr>
          <a:lstStyle/>
          <a:p>
            <a:pPr marL="1146175" marR="0" lvl="0" indent="-114617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0</a:t>
            </a:r>
            <a:r>
              <a:rPr lang="id-ID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.0.0.0</a:t>
            </a:r>
            <a:endParaRPr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200;p7">
            <a:extLst>
              <a:ext uri="{FF2B5EF4-FFF2-40B4-BE49-F238E27FC236}">
                <a16:creationId xmlns:a16="http://schemas.microsoft.com/office/drawing/2014/main" id="{B7FF79E3-838A-4449-0435-37579838DD8D}"/>
              </a:ext>
            </a:extLst>
          </p:cNvPr>
          <p:cNvSpPr txBox="1"/>
          <p:nvPr/>
        </p:nvSpPr>
        <p:spPr>
          <a:xfrm>
            <a:off x="370390" y="3767526"/>
            <a:ext cx="7986533" cy="3900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1" wrap="square" lIns="91425" tIns="45700" rIns="91425" bIns="45700" anchor="t" anchorCtr="0">
            <a:noAutofit/>
          </a:bodyPr>
          <a:lstStyle/>
          <a:p>
            <a:pPr marL="1146175" marR="0" lvl="0" indent="-114617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id-ID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127.0.0.0 – 127.255.255.255</a:t>
            </a:r>
            <a:endParaRPr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01;p7">
            <a:extLst>
              <a:ext uri="{FF2B5EF4-FFF2-40B4-BE49-F238E27FC236}">
                <a16:creationId xmlns:a16="http://schemas.microsoft.com/office/drawing/2014/main" id="{C1756B7F-0A73-E6AA-20C7-E786773EA1E9}"/>
              </a:ext>
            </a:extLst>
          </p:cNvPr>
          <p:cNvSpPr txBox="1"/>
          <p:nvPr/>
        </p:nvSpPr>
        <p:spPr>
          <a:xfrm>
            <a:off x="370391" y="5703634"/>
            <a:ext cx="7986532" cy="59504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</a:t>
            </a:r>
            <a:r>
              <a:rPr lang="id-ID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erdapat</a:t>
            </a:r>
            <a:r>
              <a:rPr lang="id-ID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aturan penggunaan </a:t>
            </a:r>
            <a:r>
              <a:rPr lang="id-ID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ip</a:t>
            </a:r>
            <a:r>
              <a:rPr lang="id-ID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pada rentang ini</a:t>
            </a:r>
            <a:endParaRPr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200;p7">
            <a:extLst>
              <a:ext uri="{FF2B5EF4-FFF2-40B4-BE49-F238E27FC236}">
                <a16:creationId xmlns:a16="http://schemas.microsoft.com/office/drawing/2014/main" id="{4C7CB4E3-8364-F865-B629-F925F75A8A14}"/>
              </a:ext>
            </a:extLst>
          </p:cNvPr>
          <p:cNvSpPr txBox="1"/>
          <p:nvPr/>
        </p:nvSpPr>
        <p:spPr>
          <a:xfrm>
            <a:off x="370391" y="5313604"/>
            <a:ext cx="7986532" cy="3900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1" wrap="square" lIns="91425" tIns="45700" rIns="91425" bIns="45700" anchor="t" anchorCtr="0">
            <a:noAutofit/>
          </a:bodyPr>
          <a:lstStyle/>
          <a:p>
            <a:pPr marL="1146175" marR="0" lvl="0" indent="-114617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id-ID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Kelas D, E, dan IP </a:t>
            </a:r>
            <a:r>
              <a:rPr lang="id-ID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Public</a:t>
            </a:r>
            <a:endParaRPr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1600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631496-A4EF-217E-49C1-D3E634333D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62F53C1-30EA-8331-9201-E844508CF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961067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Alamat khusus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Google Shape;1200;p7">
            <a:extLst>
              <a:ext uri="{FF2B5EF4-FFF2-40B4-BE49-F238E27FC236}">
                <a16:creationId xmlns:a16="http://schemas.microsoft.com/office/drawing/2014/main" id="{4007E3AD-C8E4-E761-E5FB-AF4FD0915786}"/>
              </a:ext>
            </a:extLst>
          </p:cNvPr>
          <p:cNvSpPr txBox="1"/>
          <p:nvPr/>
        </p:nvSpPr>
        <p:spPr>
          <a:xfrm>
            <a:off x="370391" y="1569756"/>
            <a:ext cx="11609407" cy="788763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1" wrap="square" lIns="91425" tIns="45700" rIns="91425" bIns="45700" anchor="t" anchorCtr="0">
            <a:noAutofit/>
          </a:bodyPr>
          <a:lstStyle/>
          <a:p>
            <a: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Alamat </a:t>
            </a:r>
            <a:r>
              <a:rPr lang="en-US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ip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dengan host-id 0</a:t>
            </a:r>
            <a:r>
              <a:rPr lang="id-ID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(IP Terkecil)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digunakan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untuk </a:t>
            </a:r>
            <a:r>
              <a:rPr lang="en-US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mendefinisikan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alamat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br>
              <a:rPr lang="id-ID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jaringan</a:t>
            </a:r>
            <a:r>
              <a:rPr lang="id-ID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/ </a:t>
            </a:r>
            <a:r>
              <a:rPr lang="id-ID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network</a:t>
            </a:r>
            <a:r>
              <a:rPr lang="id-ID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id-ID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address</a:t>
            </a:r>
            <a:endParaRPr lang="en-US"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201;p7">
            <a:extLst>
              <a:ext uri="{FF2B5EF4-FFF2-40B4-BE49-F238E27FC236}">
                <a16:creationId xmlns:a16="http://schemas.microsoft.com/office/drawing/2014/main" id="{E14B4BF2-5C6B-6770-523E-EC2A71FE20E0}"/>
              </a:ext>
            </a:extLst>
          </p:cNvPr>
          <p:cNvSpPr txBox="1"/>
          <p:nvPr/>
        </p:nvSpPr>
        <p:spPr>
          <a:xfrm>
            <a:off x="370391" y="3016206"/>
            <a:ext cx="11609406" cy="863527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Alamat </a:t>
            </a:r>
            <a:r>
              <a:rPr lang="en-US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ip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dengan host-id </a:t>
            </a:r>
            <a:r>
              <a:rPr lang="en-US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bernilai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1 </a:t>
            </a:r>
            <a:r>
              <a:rPr lang="id-ID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(IP Terbesar) 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semua </a:t>
            </a:r>
            <a:r>
              <a:rPr lang="en-US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digunakan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untuk </a:t>
            </a:r>
            <a:r>
              <a:rPr lang="en-US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pengiriman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data</a:t>
            </a:r>
            <a:r>
              <a:rPr lang="id-ID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br>
              <a:rPr lang="id-ID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broadcast/untuk </a:t>
            </a:r>
            <a:r>
              <a:rPr lang="en-US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seluruh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host </a:t>
            </a:r>
            <a:r>
              <a:rPr lang="en-US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dalam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jaringan</a:t>
            </a:r>
            <a:endParaRPr lang="en-US"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Google Shape;1200;p7">
            <a:extLst>
              <a:ext uri="{FF2B5EF4-FFF2-40B4-BE49-F238E27FC236}">
                <a16:creationId xmlns:a16="http://schemas.microsoft.com/office/drawing/2014/main" id="{75B7C04D-6B33-6468-DF40-29E0D22BF870}"/>
              </a:ext>
            </a:extLst>
          </p:cNvPr>
          <p:cNvSpPr txBox="1"/>
          <p:nvPr/>
        </p:nvSpPr>
        <p:spPr>
          <a:xfrm>
            <a:off x="370391" y="1179727"/>
            <a:ext cx="11609407" cy="3900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Network Address</a:t>
            </a:r>
            <a:endParaRPr lang="en-US" sz="1800" dirty="0"/>
          </a:p>
        </p:txBody>
      </p:sp>
      <p:sp>
        <p:nvSpPr>
          <p:cNvPr id="11" name="Google Shape;1200;p7">
            <a:extLst>
              <a:ext uri="{FF2B5EF4-FFF2-40B4-BE49-F238E27FC236}">
                <a16:creationId xmlns:a16="http://schemas.microsoft.com/office/drawing/2014/main" id="{443B7AC4-3550-45E1-DC18-B17C84901A59}"/>
              </a:ext>
            </a:extLst>
          </p:cNvPr>
          <p:cNvSpPr txBox="1"/>
          <p:nvPr/>
        </p:nvSpPr>
        <p:spPr>
          <a:xfrm>
            <a:off x="370391" y="2626177"/>
            <a:ext cx="11609407" cy="3900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1" wrap="square" lIns="91425" tIns="45700" rIns="91425" bIns="45700" anchor="t" anchorCtr="0">
            <a:noAutofit/>
          </a:bodyPr>
          <a:lstStyle/>
          <a:p>
            <a:pPr marL="1146175" marR="0" lvl="0" indent="-114617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id-ID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Broadcast</a:t>
            </a:r>
            <a:r>
              <a:rPr lang="id-ID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id-ID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address</a:t>
            </a:r>
            <a:endParaRPr lang="id-ID"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9D9EEBC-E893-E51E-7AC0-A17CDAEE6CB2}"/>
              </a:ext>
            </a:extLst>
          </p:cNvPr>
          <p:cNvSpPr txBox="1">
            <a:spLocks/>
          </p:cNvSpPr>
          <p:nvPr/>
        </p:nvSpPr>
        <p:spPr>
          <a:xfrm>
            <a:off x="353946" y="3943865"/>
            <a:ext cx="11625852" cy="538160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1200"/>
              </a:spcBef>
              <a:buNone/>
            </a:pPr>
            <a:endParaRPr lang="id-ID" sz="28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5309DF38-C672-141C-6284-BDA51F985647}"/>
              </a:ext>
            </a:extLst>
          </p:cNvPr>
          <p:cNvSpPr txBox="1">
            <a:spLocks/>
          </p:cNvSpPr>
          <p:nvPr/>
        </p:nvSpPr>
        <p:spPr>
          <a:xfrm>
            <a:off x="370391" y="3896710"/>
            <a:ext cx="6377650" cy="45636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1200"/>
              </a:spcBef>
              <a:buNone/>
            </a:pPr>
            <a:r>
              <a:rPr lang="id-ID" sz="2200" b="0" dirty="0"/>
              <a:t>Contoh: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EBAD9B4F-D94B-8D76-CD73-1779ABCB59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7652240"/>
              </p:ext>
            </p:extLst>
          </p:nvPr>
        </p:nvGraphicFramePr>
        <p:xfrm>
          <a:off x="370391" y="4416356"/>
          <a:ext cx="8808333" cy="2291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2890">
                  <a:extLst>
                    <a:ext uri="{9D8B030D-6E8A-4147-A177-3AD203B41FA5}">
                      <a16:colId xmlns:a16="http://schemas.microsoft.com/office/drawing/2014/main" val="3525439413"/>
                    </a:ext>
                  </a:extLst>
                </a:gridCol>
                <a:gridCol w="2963119">
                  <a:extLst>
                    <a:ext uri="{9D8B030D-6E8A-4147-A177-3AD203B41FA5}">
                      <a16:colId xmlns:a16="http://schemas.microsoft.com/office/drawing/2014/main" val="811900032"/>
                    </a:ext>
                  </a:extLst>
                </a:gridCol>
                <a:gridCol w="3692324">
                  <a:extLst>
                    <a:ext uri="{9D8B030D-6E8A-4147-A177-3AD203B41FA5}">
                      <a16:colId xmlns:a16="http://schemas.microsoft.com/office/drawing/2014/main" val="89721055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id-ID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Kelas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16410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IP Terkecil </a:t>
                      </a:r>
                      <a:br>
                        <a:rPr lang="id-ID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id-ID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Network </a:t>
                      </a:r>
                      <a:r>
                        <a:rPr lang="id-ID" b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Address</a:t>
                      </a:r>
                      <a:endParaRPr lang="id-ID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10.0.0.0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192.168.10.0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05821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Rentang </a:t>
                      </a:r>
                      <a:br>
                        <a:rPr lang="id-ID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id-ID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IP Valid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10.0.0.1 – 10.255.255.254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192.168.10.1 – 192.168.10.254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65695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IP Terbesar</a:t>
                      </a:r>
                      <a:br>
                        <a:rPr lang="id-ID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id-ID" b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Broadcast</a:t>
                      </a:r>
                      <a:r>
                        <a:rPr lang="id-ID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id-ID" b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Address</a:t>
                      </a:r>
                      <a:endParaRPr lang="id-ID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10.255.255.255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192.168.10.255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79812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040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0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8D3CFB-EC79-B170-393E-0787120FF9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B626824-D4BF-D95C-3158-73B2199D94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585323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IP v4 &amp; IP v6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21FFB9AA-F075-7CFC-2C32-D346112A37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88" y="1042945"/>
            <a:ext cx="7181389" cy="5386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CA1D08C-720F-74BD-2F88-E15875334F2E}"/>
              </a:ext>
            </a:extLst>
          </p:cNvPr>
          <p:cNvSpPr txBox="1"/>
          <p:nvPr/>
        </p:nvSpPr>
        <p:spPr>
          <a:xfrm>
            <a:off x="240788" y="6105822"/>
            <a:ext cx="718138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https://arstechnica.com/tech-policy/2010/01/90-of-ipv4-address-space-used-ipv6-move-looking-messy/</a:t>
            </a:r>
          </a:p>
        </p:txBody>
      </p:sp>
      <p:sp>
        <p:nvSpPr>
          <p:cNvPr id="13" name="내용 개체 틀 2">
            <a:extLst>
              <a:ext uri="{FF2B5EF4-FFF2-40B4-BE49-F238E27FC236}">
                <a16:creationId xmlns:a16="http://schemas.microsoft.com/office/drawing/2014/main" id="{7F1EF4D2-BDB7-2DB9-7C2F-E543EA25CE48}"/>
              </a:ext>
            </a:extLst>
          </p:cNvPr>
          <p:cNvSpPr txBox="1">
            <a:spLocks/>
          </p:cNvSpPr>
          <p:nvPr/>
        </p:nvSpPr>
        <p:spPr>
          <a:xfrm>
            <a:off x="7422175" y="1154367"/>
            <a:ext cx="4656669" cy="326716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1200"/>
              </a:spcBef>
              <a:buNone/>
            </a:pPr>
            <a:r>
              <a:rPr lang="id-ID" sz="2200" b="0" dirty="0"/>
              <a:t>IP </a:t>
            </a:r>
            <a:r>
              <a:rPr lang="id-ID" sz="2200" b="0" dirty="0" err="1"/>
              <a:t>address</a:t>
            </a:r>
            <a:r>
              <a:rPr lang="id-ID" sz="2200" b="0" dirty="0"/>
              <a:t> v4 memiliki rentang </a:t>
            </a:r>
            <a:r>
              <a:rPr lang="id-ID" sz="2200" b="0" dirty="0" err="1"/>
              <a:t>ip</a:t>
            </a:r>
            <a:r>
              <a:rPr lang="id-ID" sz="2200" b="0" dirty="0"/>
              <a:t> </a:t>
            </a:r>
            <a:r>
              <a:rPr lang="id-ID" sz="2200" b="0" dirty="0" err="1"/>
              <a:t>address</a:t>
            </a:r>
            <a:r>
              <a:rPr lang="id-ID" sz="2200" b="0" dirty="0"/>
              <a:t> dari 0.0.0.0 sampai dengan 255.255.255.255, dengan total jumlah 4,228,250,625</a:t>
            </a:r>
          </a:p>
          <a:p>
            <a:pPr marL="0" indent="0" latinLnBrk="0">
              <a:spcBef>
                <a:spcPts val="1200"/>
              </a:spcBef>
              <a:buNone/>
            </a:pP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IP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ini mulai kehabisan untuk dibagikan ke seluruh perangkat di dunia</a:t>
            </a:r>
          </a:p>
        </p:txBody>
      </p:sp>
    </p:spTree>
    <p:extLst>
      <p:ext uri="{BB962C8B-B14F-4D97-AF65-F5344CB8AC3E}">
        <p14:creationId xmlns:p14="http://schemas.microsoft.com/office/powerpoint/2010/main" val="302455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553842-8553-D677-796A-0EED8B463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73E0BB3-9B4C-4F32-D50E-997D64F3B8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585323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IP v4 &amp; IP v6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1CC47BF-3569-0E41-E8B5-AFC8BDF82DFD}"/>
              </a:ext>
            </a:extLst>
          </p:cNvPr>
          <p:cNvSpPr txBox="1"/>
          <p:nvPr/>
        </p:nvSpPr>
        <p:spPr>
          <a:xfrm>
            <a:off x="240788" y="6105822"/>
            <a:ext cx="718138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https://blog.c2si.org/routing-and-addressing-ipv4-vs-ipv6-c581a02ca4db</a:t>
            </a:r>
          </a:p>
        </p:txBody>
      </p:sp>
      <p:sp>
        <p:nvSpPr>
          <p:cNvPr id="13" name="내용 개체 틀 2">
            <a:extLst>
              <a:ext uri="{FF2B5EF4-FFF2-40B4-BE49-F238E27FC236}">
                <a16:creationId xmlns:a16="http://schemas.microsoft.com/office/drawing/2014/main" id="{C1F6E1D2-5215-244B-B605-475790E55135}"/>
              </a:ext>
            </a:extLst>
          </p:cNvPr>
          <p:cNvSpPr txBox="1">
            <a:spLocks/>
          </p:cNvSpPr>
          <p:nvPr/>
        </p:nvSpPr>
        <p:spPr>
          <a:xfrm>
            <a:off x="8495818" y="919889"/>
            <a:ext cx="3583026" cy="326716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1200"/>
              </a:spcBef>
              <a:buNone/>
            </a:pPr>
            <a:r>
              <a:rPr lang="id-ID" sz="2200" b="0" dirty="0"/>
              <a:t>IPv6 muncul untuk menggantikan IPv4 namun belum semua perangkat dan </a:t>
            </a:r>
            <a:r>
              <a:rPr lang="id-ID" sz="2200" b="0" dirty="0" err="1"/>
              <a:t>protocol</a:t>
            </a:r>
            <a:r>
              <a:rPr lang="id-ID" sz="2200" b="0" dirty="0"/>
              <a:t> di dunia mendukung, oleh karena itu saat ini masih dalam masa transisi</a:t>
            </a:r>
            <a:endParaRPr lang="id-ID" sz="22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F04FEE41-4E43-4105-6CEA-5402293ADE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56" y="105846"/>
            <a:ext cx="8235260" cy="599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3639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DE518F-DA50-9DEA-45AD-AC9CAC2F51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FAB7E1-9426-189C-251D-B2BABBFAC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4265270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IP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Public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vs IP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Private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9F89DF3-8193-5F3F-1459-98DA081F7251}"/>
              </a:ext>
            </a:extLst>
          </p:cNvPr>
          <p:cNvSpPr txBox="1"/>
          <p:nvPr/>
        </p:nvSpPr>
        <p:spPr>
          <a:xfrm>
            <a:off x="170019" y="5934670"/>
            <a:ext cx="633092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600" dirty="0" err="1"/>
              <a:t>Source</a:t>
            </a:r>
            <a:r>
              <a:rPr lang="id-ID" sz="1600" dirty="0"/>
              <a:t>: https://www.spaceclick.com/blog/public-ip-address-and-ddns-what-it-is-how-to-check-and-set-it-to-reach-devices-in-lan-from-wan/</a:t>
            </a:r>
          </a:p>
        </p:txBody>
      </p:sp>
      <p:sp>
        <p:nvSpPr>
          <p:cNvPr id="13" name="내용 개체 틀 2">
            <a:extLst>
              <a:ext uri="{FF2B5EF4-FFF2-40B4-BE49-F238E27FC236}">
                <a16:creationId xmlns:a16="http://schemas.microsoft.com/office/drawing/2014/main" id="{2C3C3D46-BB02-A8FD-C7AE-969A2056CA5A}"/>
              </a:ext>
            </a:extLst>
          </p:cNvPr>
          <p:cNvSpPr txBox="1">
            <a:spLocks/>
          </p:cNvSpPr>
          <p:nvPr/>
        </p:nvSpPr>
        <p:spPr>
          <a:xfrm>
            <a:off x="6500939" y="919889"/>
            <a:ext cx="5577905" cy="326716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1200"/>
              </a:spcBef>
              <a:buNone/>
            </a:pPr>
            <a:r>
              <a:rPr lang="id-ID" sz="2000" b="0" dirty="0"/>
              <a:t>Agar tidak kehabisan IPv4 dalam masa transisi ke IPv6, dibuat aturan pembagian IP </a:t>
            </a:r>
            <a:r>
              <a:rPr lang="id-ID" sz="2000" b="0" dirty="0" err="1"/>
              <a:t>Address</a:t>
            </a:r>
            <a:r>
              <a:rPr lang="id-ID" sz="2000" b="0" dirty="0"/>
              <a:t> </a:t>
            </a:r>
            <a:r>
              <a:rPr lang="id-ID" sz="2000" b="0" dirty="0" err="1"/>
              <a:t>public</a:t>
            </a:r>
            <a:r>
              <a:rPr lang="id-ID" sz="2000" b="0" dirty="0"/>
              <a:t> dan IP </a:t>
            </a:r>
            <a:r>
              <a:rPr lang="id-ID" sz="2000" b="0" dirty="0" err="1"/>
              <a:t>Address</a:t>
            </a:r>
            <a:r>
              <a:rPr lang="id-ID" sz="2000" b="0" dirty="0"/>
              <a:t> </a:t>
            </a:r>
            <a:r>
              <a:rPr lang="id-ID" sz="2000" b="0" dirty="0" err="1"/>
              <a:t>Private</a:t>
            </a:r>
            <a:endParaRPr lang="id-ID" sz="2000" b="0" dirty="0"/>
          </a:p>
          <a:p>
            <a:pPr marL="0" indent="0" latinLnBrk="0">
              <a:spcBef>
                <a:spcPts val="1200"/>
              </a:spcBef>
              <a:buNone/>
            </a:pP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IP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public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digunakan untuk terhubung dengan internet dan dapat dipakai bersama-sama oleh banyak komputer dalam jaringan lokal</a:t>
            </a:r>
          </a:p>
          <a:p>
            <a:pPr marL="0" indent="0" latinLnBrk="0">
              <a:spcBef>
                <a:spcPts val="1200"/>
              </a:spcBef>
              <a:buNone/>
            </a:pP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IP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Private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digunakan untuk menghubungkan komputer di dalam jaringan lokal saja (LAN)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F780262E-DAE8-8229-3C25-3174FDE6C9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19" y="1097109"/>
            <a:ext cx="6330920" cy="4831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D776A21-6CD3-58D9-931D-43B5391B4A23}"/>
              </a:ext>
            </a:extLst>
          </p:cNvPr>
          <p:cNvSpPr txBox="1"/>
          <p:nvPr/>
        </p:nvSpPr>
        <p:spPr>
          <a:xfrm>
            <a:off x="1299872" y="3251245"/>
            <a:ext cx="13660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b="1" dirty="0" err="1">
                <a:solidFill>
                  <a:srgbClr val="FF0000"/>
                </a:solidFill>
              </a:rPr>
              <a:t>Gateway</a:t>
            </a:r>
            <a:endParaRPr lang="id-ID" sz="1400" b="1" dirty="0">
              <a:solidFill>
                <a:srgbClr val="FF0000"/>
              </a:solidFill>
            </a:endParaRPr>
          </a:p>
          <a:p>
            <a:r>
              <a:rPr lang="id-ID" sz="1400" b="1" dirty="0"/>
              <a:t>192.168.0.254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118E01FE-F831-3E60-4646-66666A4C1BD5}"/>
              </a:ext>
            </a:extLst>
          </p:cNvPr>
          <p:cNvCxnSpPr>
            <a:cxnSpLocks/>
          </p:cNvCxnSpPr>
          <p:nvPr/>
        </p:nvCxnSpPr>
        <p:spPr>
          <a:xfrm flipV="1">
            <a:off x="2373424" y="3159889"/>
            <a:ext cx="809614" cy="26911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3104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323DE5-3EE0-3EC3-6745-77EBB184DB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E9DCB36-EF0F-86D3-023E-8E1702EC5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4265270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IP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Public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vs IP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Private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3537402-6011-1DE8-44AC-68002455C4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7153350"/>
              </p:ext>
            </p:extLst>
          </p:nvPr>
        </p:nvGraphicFramePr>
        <p:xfrm>
          <a:off x="8325450" y="1247580"/>
          <a:ext cx="3751765" cy="151300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3751765">
                  <a:extLst>
                    <a:ext uri="{9D8B030D-6E8A-4147-A177-3AD203B41FA5}">
                      <a16:colId xmlns:a16="http://schemas.microsoft.com/office/drawing/2014/main" val="1278336224"/>
                    </a:ext>
                  </a:extLst>
                </a:gridCol>
              </a:tblGrid>
              <a:tr h="36199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 dirty="0" err="1"/>
                        <a:t>Rentang</a:t>
                      </a:r>
                      <a:r>
                        <a:rPr lang="en-US" sz="2000" u="none" strike="noStrike" cap="none" dirty="0"/>
                        <a:t> IP</a:t>
                      </a:r>
                      <a:r>
                        <a:rPr lang="id-ID" sz="2000" u="none" strike="noStrike" cap="none" dirty="0"/>
                        <a:t> </a:t>
                      </a:r>
                      <a:r>
                        <a:rPr lang="id-ID" sz="2000" u="none" strike="noStrike" cap="none" dirty="0" err="1"/>
                        <a:t>Private</a:t>
                      </a:r>
                      <a:endParaRPr dirty="0"/>
                    </a:p>
                  </a:txBody>
                  <a:tcPr marL="73450" marR="73450" marT="36725" marB="36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40196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dirty="0"/>
                        <a:t>10.0.0.0 – 10.255.255.255</a:t>
                      </a:r>
                      <a:endParaRPr dirty="0"/>
                    </a:p>
                  </a:txBody>
                  <a:tcPr marL="73450" marR="73450" marT="36725" marB="36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51823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dirty="0"/>
                        <a:t>172.16.0.0 – 172.31.255.255</a:t>
                      </a:r>
                      <a:endParaRPr dirty="0"/>
                    </a:p>
                  </a:txBody>
                  <a:tcPr marL="73450" marR="73450" marT="36725" marB="36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47936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dirty="0"/>
                        <a:t>192.168.0.0 – 192.168.255.255</a:t>
                      </a:r>
                      <a:endParaRPr dirty="0"/>
                    </a:p>
                  </a:txBody>
                  <a:tcPr marL="73450" marR="73450" marT="36725" marB="36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1231069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8DE16B3D-C665-B4AB-F3B9-6A7F3846EB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449" y="1247580"/>
            <a:ext cx="8009681" cy="455657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AE009E90-0343-3E4C-4548-C504D8FF1B3C}"/>
              </a:ext>
            </a:extLst>
          </p:cNvPr>
          <p:cNvSpPr txBox="1">
            <a:spLocks/>
          </p:cNvSpPr>
          <p:nvPr/>
        </p:nvSpPr>
        <p:spPr>
          <a:xfrm>
            <a:off x="8325450" y="2896390"/>
            <a:ext cx="3642771" cy="240206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1200"/>
              </a:spcBef>
              <a:buNone/>
            </a:pPr>
            <a:r>
              <a:rPr lang="id-ID" sz="2000" b="0" dirty="0"/>
              <a:t>IP </a:t>
            </a:r>
            <a:r>
              <a:rPr lang="id-ID" sz="2000" b="0" dirty="0" err="1"/>
              <a:t>public</a:t>
            </a:r>
            <a:r>
              <a:rPr lang="id-ID" sz="2000" b="0" dirty="0"/>
              <a:t> didapat dari ISP</a:t>
            </a:r>
          </a:p>
          <a:p>
            <a:pPr marL="0" indent="0" latinLnBrk="0">
              <a:spcBef>
                <a:spcPts val="1200"/>
              </a:spcBef>
              <a:buNone/>
            </a:pP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IP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private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diatur sendiri oleh orang yang menangani jaringan</a:t>
            </a:r>
          </a:p>
        </p:txBody>
      </p:sp>
      <p:sp>
        <p:nvSpPr>
          <p:cNvPr id="11" name="내용 개체 틀 2">
            <a:extLst>
              <a:ext uri="{FF2B5EF4-FFF2-40B4-BE49-F238E27FC236}">
                <a16:creationId xmlns:a16="http://schemas.microsoft.com/office/drawing/2014/main" id="{4B2CB3F7-335E-CCA7-364A-CBE6CC1BCD59}"/>
              </a:ext>
            </a:extLst>
          </p:cNvPr>
          <p:cNvSpPr txBox="1">
            <a:spLocks/>
          </p:cNvSpPr>
          <p:nvPr/>
        </p:nvSpPr>
        <p:spPr>
          <a:xfrm>
            <a:off x="188449" y="5907737"/>
            <a:ext cx="8009681" cy="82872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1200"/>
              </a:spcBef>
              <a:buNone/>
            </a:pPr>
            <a:r>
              <a:rPr lang="id-ID" sz="2000" b="0" dirty="0"/>
              <a:t>Agar setiap komputer dalam LAN dapat mengakses internet perlu ada peran NAT untuk menerjemahkan </a:t>
            </a:r>
            <a:r>
              <a:rPr lang="id-ID" sz="2000" b="0" dirty="0" err="1"/>
              <a:t>ip</a:t>
            </a:r>
            <a:r>
              <a:rPr lang="id-ID" sz="2000" b="0" dirty="0"/>
              <a:t> </a:t>
            </a:r>
            <a:r>
              <a:rPr lang="id-ID" sz="2000" b="0" dirty="0" err="1"/>
              <a:t>private</a:t>
            </a:r>
            <a:r>
              <a:rPr lang="id-ID" sz="2000" b="0" dirty="0"/>
              <a:t> menjadi </a:t>
            </a:r>
            <a:r>
              <a:rPr lang="id-ID" sz="2000" b="0" dirty="0" err="1"/>
              <a:t>ip</a:t>
            </a:r>
            <a:r>
              <a:rPr lang="id-ID" sz="2000" b="0" dirty="0"/>
              <a:t> </a:t>
            </a:r>
            <a:r>
              <a:rPr lang="id-ID" sz="2000" b="0" dirty="0" err="1"/>
              <a:t>public</a:t>
            </a:r>
            <a:endParaRPr lang="id-ID" sz="20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747668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  <p:bldP spid="11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7BA2B4-DD5D-30DA-C3F5-4006E0EC34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12966A5-13ED-4D80-FDB7-DFF171EE4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152" y="3124302"/>
            <a:ext cx="10515600" cy="1311128"/>
          </a:xfrm>
        </p:spPr>
        <p:txBody>
          <a:bodyPr/>
          <a:lstStyle/>
          <a:p>
            <a:r>
              <a:rPr lang="id-ID" altLang="ko-KR" sz="4400" dirty="0">
                <a:latin typeface="Arial" panose="020B0604020202020204" pitchFamily="34" charset="0"/>
                <a:cs typeface="Arial" panose="020B0604020202020204" pitchFamily="34" charset="0"/>
              </a:rPr>
              <a:t>Network </a:t>
            </a:r>
            <a:r>
              <a:rPr lang="id-ID" altLang="ko-KR" sz="4400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r>
              <a:rPr lang="id-ID" altLang="ko-KR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4400" dirty="0" err="1">
                <a:latin typeface="Arial" panose="020B0604020202020204" pitchFamily="34" charset="0"/>
                <a:cs typeface="Arial" panose="020B0604020202020204" pitchFamily="34" charset="0"/>
              </a:rPr>
              <a:t>Translation</a:t>
            </a:r>
            <a:br>
              <a:rPr lang="id-ID" altLang="ko-KR" sz="4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d-ID" altLang="ko-KR" sz="4400" dirty="0">
                <a:latin typeface="Arial" panose="020B0604020202020204" pitchFamily="34" charset="0"/>
                <a:cs typeface="Arial" panose="020B0604020202020204" pitchFamily="34" charset="0"/>
              </a:rPr>
              <a:t>(NAT)</a:t>
            </a:r>
            <a:endParaRPr lang="ko-KR" altLang="en-US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FC221BDE-2FF2-82F1-5360-D0F59208C6DE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D500A9F-ECAA-8C2E-1984-1349B8D9823C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196547D4-F2B4-8245-CD5D-9ED29DC48842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03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1897817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26A716-DCE6-DCBD-DFAF-86FD0046F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1DA252-BC70-B014-05D1-D0EEB6D2D2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5942204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Network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Translation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(NAT)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A6173402-8040-53FA-1A1A-94ABFD6FDEF3}"/>
              </a:ext>
            </a:extLst>
          </p:cNvPr>
          <p:cNvSpPr txBox="1">
            <a:spLocks/>
          </p:cNvSpPr>
          <p:nvPr/>
        </p:nvSpPr>
        <p:spPr>
          <a:xfrm>
            <a:off x="240789" y="1154366"/>
            <a:ext cx="11838055" cy="538160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>
              <a:spcBef>
                <a:spcPts val="1200"/>
              </a:spcBef>
            </a:pPr>
            <a:r>
              <a:rPr lang="id-ID" sz="2800" b="0" dirty="0"/>
              <a:t>NAT membuat jaringan yang menggunakan alamat </a:t>
            </a:r>
            <a:r>
              <a:rPr lang="id-ID" sz="2800" b="0" dirty="0" err="1"/>
              <a:t>local</a:t>
            </a:r>
            <a:r>
              <a:rPr lang="id-ID" sz="2800" b="0" dirty="0"/>
              <a:t> (</a:t>
            </a:r>
            <a:r>
              <a:rPr lang="id-ID" sz="2800" b="0" dirty="0" err="1"/>
              <a:t>private</a:t>
            </a:r>
            <a:r>
              <a:rPr lang="id-ID" sz="2800" b="0" dirty="0"/>
              <a:t>), alamat yang tidak boleh ada dalam </a:t>
            </a:r>
            <a:r>
              <a:rPr lang="id-ID" sz="2800" b="0" dirty="0" err="1"/>
              <a:t>table</a:t>
            </a:r>
            <a:r>
              <a:rPr lang="id-ID" sz="2800" b="0" dirty="0"/>
              <a:t> </a:t>
            </a:r>
            <a:r>
              <a:rPr lang="id-ID" sz="2800" b="0" dirty="0" err="1"/>
              <a:t>routing</a:t>
            </a:r>
            <a:r>
              <a:rPr lang="id-ID" sz="2800" b="0" dirty="0"/>
              <a:t> internet dan di </a:t>
            </a:r>
            <a:r>
              <a:rPr lang="id-ID" sz="2800" b="0" dirty="0" err="1"/>
              <a:t>khusukan</a:t>
            </a:r>
            <a:r>
              <a:rPr lang="id-ID" sz="2800" b="0" dirty="0"/>
              <a:t> untuk jaringan </a:t>
            </a:r>
            <a:r>
              <a:rPr lang="id-ID" sz="2800" b="0" dirty="0" err="1"/>
              <a:t>local</a:t>
            </a:r>
            <a:r>
              <a:rPr lang="id-ID" sz="2800" b="0" dirty="0"/>
              <a:t>/internet, agar dapat berkomunikasi ke internet dengan jalan meminjam alamat IP </a:t>
            </a:r>
            <a:r>
              <a:rPr lang="id-ID" sz="2800" b="0" dirty="0" err="1"/>
              <a:t>public</a:t>
            </a:r>
            <a:r>
              <a:rPr lang="id-ID" sz="2800" b="0" dirty="0"/>
              <a:t> yang dapat terhubung dengan internet.</a:t>
            </a:r>
          </a:p>
          <a:p>
            <a:pPr marL="404813" indent="-404813" latinLnBrk="0">
              <a:spcBef>
                <a:spcPts val="1200"/>
              </a:spcBef>
            </a:pPr>
            <a:r>
              <a:rPr lang="sv-SE" sz="2800" b="0" dirty="0"/>
              <a:t>NAT </a:t>
            </a:r>
            <a:r>
              <a:rPr lang="id-ID" sz="2800" b="0" dirty="0"/>
              <a:t>bekerja dua arah yaitu melakukan translasi </a:t>
            </a:r>
            <a:r>
              <a:rPr lang="sv-SE" sz="2800" b="0" dirty="0"/>
              <a:t>IP private menjadi IP public dan sebaliknya. </a:t>
            </a:r>
            <a:endParaRPr lang="id-ID" sz="2800" b="0" dirty="0"/>
          </a:p>
          <a:p>
            <a:pPr marL="404813" indent="-404813" latinLnBrk="0">
              <a:spcBef>
                <a:spcPts val="1200"/>
              </a:spcBef>
            </a:pP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Dengan NAT 1 IP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Public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dapat dipakai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bersama-sama oleh seluruh komputer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di dalam jaringan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private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(LAN)</a:t>
            </a:r>
            <a:endParaRPr lang="id-ID" sz="26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241325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295955-8350-4974-7365-829BDBEE1C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145132-3757-1A21-991A-0C59B6171C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3716980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NAT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Outbound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Traffic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D745B7E-3B97-42C6-58F9-14B911F3FEA7}"/>
              </a:ext>
            </a:extLst>
          </p:cNvPr>
          <p:cNvSpPr txBox="1">
            <a:spLocks/>
          </p:cNvSpPr>
          <p:nvPr/>
        </p:nvSpPr>
        <p:spPr>
          <a:xfrm>
            <a:off x="408971" y="5628590"/>
            <a:ext cx="8538259" cy="87275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1200"/>
              </a:spcBef>
              <a:buNone/>
            </a:pPr>
            <a:r>
              <a:rPr lang="id-ID" sz="2200" b="0" dirty="0" err="1"/>
              <a:t>Outbound</a:t>
            </a:r>
            <a:r>
              <a:rPr lang="id-ID" sz="2200" b="0" dirty="0"/>
              <a:t> </a:t>
            </a:r>
            <a:r>
              <a:rPr lang="id-ID" sz="2200" b="0" dirty="0" err="1"/>
              <a:t>traffic</a:t>
            </a:r>
            <a:r>
              <a:rPr lang="id-ID" sz="2200" b="0" dirty="0"/>
              <a:t> artinya data berasal dari LAN dan hendak ditujukan ke komputer yang berada di internet</a:t>
            </a:r>
            <a:endParaRPr lang="id-ID" sz="22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306C41-DFEE-44DF-6CD6-EFCF838BBD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868" y="1329701"/>
            <a:ext cx="11061540" cy="35539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09A58D4-21FF-33CE-2537-537B0BC3BA1E}"/>
              </a:ext>
            </a:extLst>
          </p:cNvPr>
          <p:cNvSpPr txBox="1"/>
          <p:nvPr/>
        </p:nvSpPr>
        <p:spPr>
          <a:xfrm>
            <a:off x="408971" y="4881968"/>
            <a:ext cx="91285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https://www.practicalnetworking.net/series/nat/dynamic-pat/</a:t>
            </a:r>
          </a:p>
        </p:txBody>
      </p:sp>
    </p:spTree>
    <p:extLst>
      <p:ext uri="{BB962C8B-B14F-4D97-AF65-F5344CB8AC3E}">
        <p14:creationId xmlns:p14="http://schemas.microsoft.com/office/powerpoint/2010/main" val="643829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FA63C8-8289-5AFF-D11F-8AA8A10365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FEEBA15-07F9-D234-C5E7-404823AC1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3763466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NAT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Response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Traffic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CDFB889-8E4A-7C15-FEB4-6F6F16CDF1A7}"/>
              </a:ext>
            </a:extLst>
          </p:cNvPr>
          <p:cNvSpPr txBox="1">
            <a:spLocks/>
          </p:cNvSpPr>
          <p:nvPr/>
        </p:nvSpPr>
        <p:spPr>
          <a:xfrm>
            <a:off x="408971" y="5408671"/>
            <a:ext cx="9556832" cy="87275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1200"/>
              </a:spcBef>
              <a:buNone/>
            </a:pPr>
            <a:r>
              <a:rPr lang="id-ID" sz="2200" b="0" dirty="0" err="1"/>
              <a:t>Response</a:t>
            </a:r>
            <a:r>
              <a:rPr lang="id-ID" sz="2200" b="0" dirty="0"/>
              <a:t> </a:t>
            </a:r>
            <a:r>
              <a:rPr lang="id-ID" sz="2200" b="0" dirty="0" err="1"/>
              <a:t>traffic</a:t>
            </a:r>
            <a:r>
              <a:rPr lang="id-ID" sz="2200" b="0" dirty="0"/>
              <a:t> artinya data yang dikirim merupakan balasan </a:t>
            </a:r>
            <a:br>
              <a:rPr lang="id-ID" sz="2200" b="0" dirty="0"/>
            </a:br>
            <a:r>
              <a:rPr lang="id-ID" sz="2200" b="0" dirty="0"/>
              <a:t>dari komputer di internet </a:t>
            </a:r>
            <a:r>
              <a:rPr lang="id-ID" sz="2200" b="0" dirty="0" err="1"/>
              <a:t>ataspermintaan</a:t>
            </a:r>
            <a:r>
              <a:rPr lang="id-ID" sz="2200" b="0" dirty="0"/>
              <a:t> sebelumnya </a:t>
            </a:r>
            <a:br>
              <a:rPr lang="id-ID" sz="2200" b="0" dirty="0"/>
            </a:br>
            <a:r>
              <a:rPr lang="id-ID" sz="2200" b="0" dirty="0"/>
              <a:t>yang berasal dari LAN</a:t>
            </a:r>
            <a:endParaRPr lang="id-ID" sz="22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8B519C-5760-1784-92F8-29B5B97BCEB4}"/>
              </a:ext>
            </a:extLst>
          </p:cNvPr>
          <p:cNvSpPr txBox="1"/>
          <p:nvPr/>
        </p:nvSpPr>
        <p:spPr>
          <a:xfrm>
            <a:off x="408971" y="4881968"/>
            <a:ext cx="91285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https://www.practicalnetworking.net/series/nat/dynamic-pat/</a:t>
            </a:r>
          </a:p>
        </p:txBody>
      </p:sp>
      <p:pic>
        <p:nvPicPr>
          <p:cNvPr id="6146" name="Picture 2" descr="Dynamic PAT - Inbound Response Flow">
            <a:extLst>
              <a:ext uri="{FF2B5EF4-FFF2-40B4-BE49-F238E27FC236}">
                <a16:creationId xmlns:a16="http://schemas.microsoft.com/office/drawing/2014/main" id="{63573DC9-D97A-BED5-2A24-D837F21A5E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697" y="1238765"/>
            <a:ext cx="11339332" cy="3643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4488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2EFB7D-E355-0A89-FEC2-3193B1EADF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9120BE9-D53E-BE01-7569-2FD73B78B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5068311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NAT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Inbound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Traffic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general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04AE704D-CB29-439E-FFD3-6ABA65DD0038}"/>
              </a:ext>
            </a:extLst>
          </p:cNvPr>
          <p:cNvSpPr txBox="1">
            <a:spLocks/>
          </p:cNvSpPr>
          <p:nvPr/>
        </p:nvSpPr>
        <p:spPr>
          <a:xfrm>
            <a:off x="408971" y="5408671"/>
            <a:ext cx="9556832" cy="87275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1200"/>
              </a:spcBef>
              <a:buNone/>
            </a:pPr>
            <a:r>
              <a:rPr lang="id-ID" sz="2200" b="0" dirty="0"/>
              <a:t>Karena terkait keamanan biasanya </a:t>
            </a:r>
            <a:r>
              <a:rPr lang="id-ID" sz="2200" b="0" dirty="0" err="1"/>
              <a:t>traffic</a:t>
            </a:r>
            <a:r>
              <a:rPr lang="id-ID" sz="2200" b="0" dirty="0"/>
              <a:t> yang berasal dari jaringan internet akan ditolak / di drop, kecuali jika kita konfigurasi agar orang dari internet dapat mengakses server yang ada di jaringan lokal</a:t>
            </a:r>
            <a:endParaRPr lang="id-ID" sz="22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A4D280D-AE7D-640C-5288-8A09DA1A537E}"/>
              </a:ext>
            </a:extLst>
          </p:cNvPr>
          <p:cNvSpPr txBox="1"/>
          <p:nvPr/>
        </p:nvSpPr>
        <p:spPr>
          <a:xfrm>
            <a:off x="408971" y="4881968"/>
            <a:ext cx="91285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https://www.practicalnetworking.net/series/nat/dynamic-pat/</a:t>
            </a:r>
          </a:p>
        </p:txBody>
      </p:sp>
      <p:pic>
        <p:nvPicPr>
          <p:cNvPr id="8194" name="Picture 2" descr="Dynamic PAT - Unidirectional Translation">
            <a:extLst>
              <a:ext uri="{FF2B5EF4-FFF2-40B4-BE49-F238E27FC236}">
                <a16:creationId xmlns:a16="http://schemas.microsoft.com/office/drawing/2014/main" id="{0358EEDE-50BD-19AE-3E88-54F47E14B2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995" y="1320216"/>
            <a:ext cx="11038390" cy="3546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5266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8030CB-907D-5E8A-D98F-A890D2720C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751E04B-0709-F62E-BA7C-43C9D07E20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5884240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NAT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Inbound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Traffic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Local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Server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44F5A62A-BC99-21EE-6387-56EA87253FF9}"/>
              </a:ext>
            </a:extLst>
          </p:cNvPr>
          <p:cNvSpPr txBox="1">
            <a:spLocks/>
          </p:cNvSpPr>
          <p:nvPr/>
        </p:nvSpPr>
        <p:spPr>
          <a:xfrm>
            <a:off x="322161" y="4094329"/>
            <a:ext cx="8879712" cy="87275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1200"/>
              </a:spcBef>
              <a:buNone/>
            </a:pPr>
            <a:r>
              <a:rPr lang="id-ID" sz="2200" b="0" dirty="0"/>
              <a:t>Jika ada server dalam LAN yang ingin agar dapat diakses melalui internet, maka perlu dilakukan konfigurasi NAT secara manual untuk memetakan IP </a:t>
            </a:r>
            <a:r>
              <a:rPr lang="id-ID" sz="2200" b="0" dirty="0" err="1"/>
              <a:t>Address</a:t>
            </a:r>
            <a:r>
              <a:rPr lang="id-ID" sz="2200" b="0" dirty="0"/>
              <a:t> </a:t>
            </a:r>
            <a:r>
              <a:rPr lang="id-ID" sz="2200" b="0" dirty="0" err="1"/>
              <a:t>public</a:t>
            </a:r>
            <a:r>
              <a:rPr lang="id-ID" sz="2200" b="0" dirty="0"/>
              <a:t> menjadi </a:t>
            </a:r>
            <a:r>
              <a:rPr lang="id-ID" sz="2200" b="0" dirty="0" err="1"/>
              <a:t>ip</a:t>
            </a:r>
            <a:r>
              <a:rPr lang="id-ID" sz="2200" b="0" dirty="0"/>
              <a:t> </a:t>
            </a:r>
            <a:r>
              <a:rPr lang="id-ID" sz="2200" b="0" dirty="0" err="1"/>
              <a:t>address</a:t>
            </a:r>
            <a:r>
              <a:rPr lang="id-ID" sz="2200" b="0" dirty="0"/>
              <a:t> </a:t>
            </a:r>
            <a:r>
              <a:rPr lang="id-ID" sz="2200" b="0" dirty="0" err="1"/>
              <a:t>private</a:t>
            </a:r>
            <a:r>
              <a:rPr lang="id-ID" sz="2200" b="0" dirty="0"/>
              <a:t>.</a:t>
            </a:r>
          </a:p>
          <a:p>
            <a:pPr marL="0" indent="0" latinLnBrk="0">
              <a:spcBef>
                <a:spcPts val="1200"/>
              </a:spcBef>
              <a:buNone/>
            </a:pP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Sehingga dari internet ketika mengakses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ip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public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, permintaannya akan di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forward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ke salah satu server/komputer yang ada pada jaringan LAN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875A1DE-E437-17A2-F15B-98B21A52067C}"/>
              </a:ext>
            </a:extLst>
          </p:cNvPr>
          <p:cNvSpPr txBox="1"/>
          <p:nvPr/>
        </p:nvSpPr>
        <p:spPr>
          <a:xfrm>
            <a:off x="322161" y="3668149"/>
            <a:ext cx="91285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https://www.practicalnetworking.net/series/nat/static-pat/</a:t>
            </a:r>
          </a:p>
        </p:txBody>
      </p:sp>
      <p:pic>
        <p:nvPicPr>
          <p:cNvPr id="9218" name="Picture 2" descr="Static PAT - Inbound Traffic">
            <a:extLst>
              <a:ext uri="{FF2B5EF4-FFF2-40B4-BE49-F238E27FC236}">
                <a16:creationId xmlns:a16="http://schemas.microsoft.com/office/drawing/2014/main" id="{0E51E051-FEDD-D554-9EF6-6082BB8F13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970" y="1318369"/>
            <a:ext cx="11453475" cy="2292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2450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B40F1D-B9B1-B688-B88F-F4F381528D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C1927C-BBF7-2B18-8497-B6B7B307C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986441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Referensi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FE9FA52B-C272-F96C-FE75-2B46E96F73B8}"/>
              </a:ext>
            </a:extLst>
          </p:cNvPr>
          <p:cNvSpPr txBox="1">
            <a:spLocks/>
          </p:cNvSpPr>
          <p:nvPr/>
        </p:nvSpPr>
        <p:spPr>
          <a:xfrm>
            <a:off x="240789" y="1187432"/>
            <a:ext cx="11808303" cy="333676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000" b="0" dirty="0" err="1">
                <a:solidFill>
                  <a:srgbClr val="202122"/>
                </a:solidFill>
              </a:rPr>
              <a:t>Computer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Networks</a:t>
            </a:r>
            <a:r>
              <a:rPr lang="id-ID" sz="2000" b="0" dirty="0">
                <a:solidFill>
                  <a:srgbClr val="202122"/>
                </a:solidFill>
              </a:rPr>
              <a:t> A System </a:t>
            </a:r>
            <a:r>
              <a:rPr lang="id-ID" sz="2000" b="0" dirty="0" err="1">
                <a:solidFill>
                  <a:srgbClr val="202122"/>
                </a:solidFill>
              </a:rPr>
              <a:t>Approach</a:t>
            </a:r>
            <a:r>
              <a:rPr lang="id-ID" sz="2000" b="0" dirty="0">
                <a:solidFill>
                  <a:srgbClr val="202122"/>
                </a:solidFill>
              </a:rPr>
              <a:t>, Larry L. </a:t>
            </a:r>
            <a:r>
              <a:rPr lang="id-ID" sz="2000" b="0" dirty="0" err="1">
                <a:solidFill>
                  <a:srgbClr val="202122"/>
                </a:solidFill>
              </a:rPr>
              <a:t>Petterson</a:t>
            </a:r>
            <a:r>
              <a:rPr lang="id-ID" sz="2000" b="0" dirty="0">
                <a:solidFill>
                  <a:srgbClr val="202122"/>
                </a:solidFill>
              </a:rPr>
              <a:t>, Morgan </a:t>
            </a:r>
            <a:r>
              <a:rPr lang="id-ID" sz="2000" b="0" dirty="0" err="1">
                <a:solidFill>
                  <a:srgbClr val="202122"/>
                </a:solidFill>
              </a:rPr>
              <a:t>Kaufmann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Elsevier</a:t>
            </a:r>
            <a:r>
              <a:rPr lang="id-ID" sz="2000" b="0" dirty="0">
                <a:solidFill>
                  <a:srgbClr val="202122"/>
                </a:solidFill>
              </a:rPr>
              <a:t>, 2021</a:t>
            </a:r>
          </a:p>
          <a:p>
            <a:pPr marL="404813" indent="-404813" latinLnBrk="0"/>
            <a:r>
              <a:rPr lang="id-ID" sz="2000" b="0" dirty="0" err="1">
                <a:solidFill>
                  <a:srgbClr val="202122"/>
                </a:solidFill>
              </a:rPr>
              <a:t>Computer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Networking</a:t>
            </a:r>
            <a:r>
              <a:rPr lang="id-ID" sz="2000" b="0" dirty="0">
                <a:solidFill>
                  <a:srgbClr val="202122"/>
                </a:solidFill>
              </a:rPr>
              <a:t> Notes </a:t>
            </a:r>
            <a:r>
              <a:rPr lang="id-ID" sz="2000" b="0" dirty="0" err="1">
                <a:solidFill>
                  <a:srgbClr val="202122"/>
                </a:solidFill>
              </a:rPr>
              <a:t>and</a:t>
            </a:r>
            <a:r>
              <a:rPr lang="id-ID" sz="2000" b="0" dirty="0">
                <a:solidFill>
                  <a:srgbClr val="202122"/>
                </a:solidFill>
              </a:rPr>
              <a:t> Study </a:t>
            </a:r>
            <a:r>
              <a:rPr lang="id-ID" sz="2000" b="0" dirty="0" err="1">
                <a:solidFill>
                  <a:srgbClr val="202122"/>
                </a:solidFill>
              </a:rPr>
              <a:t>Guide</a:t>
            </a:r>
            <a:r>
              <a:rPr lang="id-ID" sz="2000" b="0" dirty="0">
                <a:solidFill>
                  <a:srgbClr val="202122"/>
                </a:solidFill>
              </a:rPr>
              <a:t> (</a:t>
            </a:r>
            <a:r>
              <a:rPr lang="id-ID" sz="2000" b="0" dirty="0" err="1">
                <a:solidFill>
                  <a:srgbClr val="202122"/>
                </a:solidFill>
              </a:rPr>
              <a:t>Accessed</a:t>
            </a:r>
            <a:r>
              <a:rPr lang="id-ID" sz="2000" b="0" dirty="0">
                <a:solidFill>
                  <a:srgbClr val="202122"/>
                </a:solidFill>
              </a:rPr>
              <a:t>: 2024, </a:t>
            </a:r>
            <a:r>
              <a:rPr lang="id-ID" sz="2000" b="0" dirty="0" err="1">
                <a:solidFill>
                  <a:srgbClr val="202122"/>
                </a:solidFill>
              </a:rPr>
              <a:t>October</a:t>
            </a:r>
            <a:r>
              <a:rPr lang="id-ID" sz="2000" b="0" dirty="0">
                <a:solidFill>
                  <a:srgbClr val="202122"/>
                </a:solidFill>
              </a:rPr>
              <a:t> 20). Data </a:t>
            </a:r>
            <a:r>
              <a:rPr lang="id-ID" sz="2000" b="0" dirty="0" err="1">
                <a:solidFill>
                  <a:srgbClr val="202122"/>
                </a:solidFill>
              </a:rPr>
              <a:t>Encapsulation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and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De-encapsulation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Explained</a:t>
            </a:r>
            <a:r>
              <a:rPr lang="id-ID" sz="2000" b="0" dirty="0">
                <a:solidFill>
                  <a:srgbClr val="202122"/>
                </a:solidFill>
              </a:rPr>
              <a:t>. https://www.computernetworkingnotes.com/ccna-study-guide/data-encapsulation-and-de-encapsulation-explained.html</a:t>
            </a:r>
          </a:p>
          <a:p>
            <a:pPr marL="404813" indent="-404813" latinLnBrk="0"/>
            <a:r>
              <a:rPr lang="id-ID" sz="2000" b="0" dirty="0" err="1">
                <a:solidFill>
                  <a:srgbClr val="202122"/>
                </a:solidFill>
              </a:rPr>
              <a:t>Adroit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Information</a:t>
            </a:r>
            <a:r>
              <a:rPr lang="id-ID" sz="2000" b="0" dirty="0">
                <a:solidFill>
                  <a:srgbClr val="202122"/>
                </a:solidFill>
              </a:rPr>
              <a:t> Technology </a:t>
            </a:r>
            <a:r>
              <a:rPr lang="id-ID" sz="2000" b="0" dirty="0" err="1">
                <a:solidFill>
                  <a:srgbClr val="202122"/>
                </a:solidFill>
              </a:rPr>
              <a:t>Academy</a:t>
            </a:r>
            <a:r>
              <a:rPr lang="id-ID" sz="2000" b="0" dirty="0">
                <a:solidFill>
                  <a:srgbClr val="202122"/>
                </a:solidFill>
              </a:rPr>
              <a:t> (AITA) (</a:t>
            </a:r>
            <a:r>
              <a:rPr lang="id-ID" sz="2000" b="0" dirty="0" err="1">
                <a:solidFill>
                  <a:srgbClr val="202122"/>
                </a:solidFill>
              </a:rPr>
              <a:t>Accessed</a:t>
            </a:r>
            <a:r>
              <a:rPr lang="id-ID" sz="2000" b="0" dirty="0">
                <a:solidFill>
                  <a:srgbClr val="202122"/>
                </a:solidFill>
              </a:rPr>
              <a:t>: 2024, </a:t>
            </a:r>
            <a:r>
              <a:rPr lang="id-ID" sz="2000" b="0" dirty="0" err="1">
                <a:solidFill>
                  <a:srgbClr val="202122"/>
                </a:solidFill>
              </a:rPr>
              <a:t>October</a:t>
            </a:r>
            <a:r>
              <a:rPr lang="id-ID" sz="2000" b="0" dirty="0">
                <a:solidFill>
                  <a:srgbClr val="202122"/>
                </a:solidFill>
              </a:rPr>
              <a:t> 20). </a:t>
            </a:r>
            <a:r>
              <a:rPr lang="id-ID" sz="2000" b="0" dirty="0" err="1">
                <a:solidFill>
                  <a:srgbClr val="202122"/>
                </a:solidFill>
              </a:rPr>
              <a:t>What</a:t>
            </a:r>
            <a:r>
              <a:rPr lang="id-ID" sz="2000" b="0" dirty="0">
                <a:solidFill>
                  <a:srgbClr val="202122"/>
                </a:solidFill>
              </a:rPr>
              <a:t> are </a:t>
            </a:r>
            <a:r>
              <a:rPr lang="id-ID" sz="2000" b="0" dirty="0" err="1">
                <a:solidFill>
                  <a:srgbClr val="202122"/>
                </a:solidFill>
              </a:rPr>
              <a:t>the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classes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of</a:t>
            </a:r>
            <a:r>
              <a:rPr lang="id-ID" sz="2000" b="0" dirty="0">
                <a:solidFill>
                  <a:srgbClr val="202122"/>
                </a:solidFill>
              </a:rPr>
              <a:t> IPv4 </a:t>
            </a:r>
            <a:r>
              <a:rPr lang="id-ID" sz="2000" b="0" dirty="0" err="1">
                <a:solidFill>
                  <a:srgbClr val="202122"/>
                </a:solidFill>
              </a:rPr>
              <a:t>Addresses</a:t>
            </a:r>
            <a:r>
              <a:rPr lang="id-ID" sz="2000" b="0" dirty="0">
                <a:solidFill>
                  <a:srgbClr val="202122"/>
                </a:solidFill>
              </a:rPr>
              <a:t>. https://www.adroitacademy.com/blog/What-are-the-classes-of-IPv4-Addresses</a:t>
            </a:r>
          </a:p>
          <a:p>
            <a:pPr marL="404813" indent="-404813" latinLnBrk="0"/>
            <a:r>
              <a:rPr lang="id-ID" sz="2000" b="0" dirty="0" err="1">
                <a:solidFill>
                  <a:srgbClr val="202122"/>
                </a:solidFill>
              </a:rPr>
              <a:t>Iljitsch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van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Beijnum</a:t>
            </a:r>
            <a:r>
              <a:rPr lang="id-ID" sz="2000" b="0" dirty="0">
                <a:solidFill>
                  <a:srgbClr val="202122"/>
                </a:solidFill>
              </a:rPr>
              <a:t> (</a:t>
            </a:r>
            <a:r>
              <a:rPr lang="id-ID" sz="2000" b="0" dirty="0" err="1">
                <a:solidFill>
                  <a:srgbClr val="202122"/>
                </a:solidFill>
              </a:rPr>
              <a:t>Accessed</a:t>
            </a:r>
            <a:r>
              <a:rPr lang="id-ID" sz="2000" b="0" dirty="0">
                <a:solidFill>
                  <a:srgbClr val="202122"/>
                </a:solidFill>
              </a:rPr>
              <a:t>: 2024, </a:t>
            </a:r>
            <a:r>
              <a:rPr lang="id-ID" sz="2000" b="0" dirty="0" err="1">
                <a:solidFill>
                  <a:srgbClr val="202122"/>
                </a:solidFill>
              </a:rPr>
              <a:t>October</a:t>
            </a:r>
            <a:r>
              <a:rPr lang="id-ID" sz="2000" b="0" dirty="0">
                <a:solidFill>
                  <a:srgbClr val="202122"/>
                </a:solidFill>
              </a:rPr>
              <a:t> 20). </a:t>
            </a:r>
            <a:br>
              <a:rPr lang="id-ID" sz="2000" b="0" dirty="0">
                <a:solidFill>
                  <a:srgbClr val="202122"/>
                </a:solidFill>
              </a:rPr>
            </a:br>
            <a:r>
              <a:rPr lang="id-ID" sz="2000" b="0" dirty="0">
                <a:solidFill>
                  <a:srgbClr val="202122"/>
                </a:solidFill>
              </a:rPr>
              <a:t>&gt;90% </a:t>
            </a:r>
            <a:r>
              <a:rPr lang="id-ID" sz="2000" b="0" dirty="0" err="1">
                <a:solidFill>
                  <a:srgbClr val="202122"/>
                </a:solidFill>
              </a:rPr>
              <a:t>of</a:t>
            </a:r>
            <a:r>
              <a:rPr lang="id-ID" sz="2000" b="0" dirty="0">
                <a:solidFill>
                  <a:srgbClr val="202122"/>
                </a:solidFill>
              </a:rPr>
              <a:t> IPv4 </a:t>
            </a:r>
            <a:r>
              <a:rPr lang="id-ID" sz="2000" b="0" dirty="0" err="1">
                <a:solidFill>
                  <a:srgbClr val="202122"/>
                </a:solidFill>
              </a:rPr>
              <a:t>address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space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used</a:t>
            </a:r>
            <a:r>
              <a:rPr lang="id-ID" sz="2000" b="0" dirty="0">
                <a:solidFill>
                  <a:srgbClr val="202122"/>
                </a:solidFill>
              </a:rPr>
              <a:t>. </a:t>
            </a:r>
            <a:br>
              <a:rPr lang="id-ID" sz="2000" b="0" dirty="0">
                <a:solidFill>
                  <a:srgbClr val="202122"/>
                </a:solidFill>
              </a:rPr>
            </a:br>
            <a:r>
              <a:rPr lang="id-ID" sz="2000" b="0" dirty="0">
                <a:solidFill>
                  <a:srgbClr val="202122"/>
                </a:solidFill>
              </a:rPr>
              <a:t>https://arstechnica.com/tech-policy/2010/01/</a:t>
            </a:r>
            <a:br>
              <a:rPr lang="id-ID" sz="2000" b="0" dirty="0">
                <a:solidFill>
                  <a:srgbClr val="202122"/>
                </a:solidFill>
              </a:rPr>
            </a:br>
            <a:r>
              <a:rPr lang="id-ID" sz="2000" b="0" dirty="0">
                <a:solidFill>
                  <a:srgbClr val="202122"/>
                </a:solidFill>
              </a:rPr>
              <a:t>90-of-ipv4-address-space-used-ipv6-move-looking-messy/	</a:t>
            </a:r>
          </a:p>
        </p:txBody>
      </p:sp>
    </p:spTree>
    <p:extLst>
      <p:ext uri="{BB962C8B-B14F-4D97-AF65-F5344CB8AC3E}">
        <p14:creationId xmlns:p14="http://schemas.microsoft.com/office/powerpoint/2010/main" val="3573154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496740-C837-F6C6-1B86-F78887E467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6FF661D-3BC4-CB15-39F0-29F66004D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986441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Referensi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4071675C-B93A-1B1B-18D9-0E56D1EC859D}"/>
              </a:ext>
            </a:extLst>
          </p:cNvPr>
          <p:cNvSpPr txBox="1">
            <a:spLocks/>
          </p:cNvSpPr>
          <p:nvPr/>
        </p:nvSpPr>
        <p:spPr>
          <a:xfrm>
            <a:off x="240789" y="1187432"/>
            <a:ext cx="11808303" cy="333676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000" b="0" dirty="0" err="1">
                <a:solidFill>
                  <a:srgbClr val="202122"/>
                </a:solidFill>
              </a:rPr>
              <a:t>Tanushi</a:t>
            </a:r>
            <a:r>
              <a:rPr lang="id-ID" sz="2000" b="0" dirty="0">
                <a:solidFill>
                  <a:srgbClr val="202122"/>
                </a:solidFill>
              </a:rPr>
              <a:t> Bandara (</a:t>
            </a:r>
            <a:r>
              <a:rPr lang="id-ID" sz="2000" b="0" dirty="0" err="1">
                <a:solidFill>
                  <a:srgbClr val="202122"/>
                </a:solidFill>
              </a:rPr>
              <a:t>Accessed</a:t>
            </a:r>
            <a:r>
              <a:rPr lang="id-ID" sz="2000" b="0" dirty="0">
                <a:solidFill>
                  <a:srgbClr val="202122"/>
                </a:solidFill>
              </a:rPr>
              <a:t>: 2024, </a:t>
            </a:r>
            <a:r>
              <a:rPr lang="id-ID" sz="2000" b="0" dirty="0" err="1">
                <a:solidFill>
                  <a:srgbClr val="202122"/>
                </a:solidFill>
              </a:rPr>
              <a:t>October</a:t>
            </a:r>
            <a:r>
              <a:rPr lang="id-ID" sz="2000" b="0" dirty="0">
                <a:solidFill>
                  <a:srgbClr val="202122"/>
                </a:solidFill>
              </a:rPr>
              <a:t> 20). </a:t>
            </a:r>
            <a:r>
              <a:rPr lang="id-ID" sz="2000" b="0" dirty="0" err="1">
                <a:solidFill>
                  <a:srgbClr val="202122"/>
                </a:solidFill>
              </a:rPr>
              <a:t>Routing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and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Addressing</a:t>
            </a:r>
            <a:r>
              <a:rPr lang="id-ID" sz="2000" b="0" dirty="0">
                <a:solidFill>
                  <a:srgbClr val="202122"/>
                </a:solidFill>
              </a:rPr>
              <a:t>: IPv4 vs IPv6. https://blog.c2si.org/routing-and-addressing-ipv4-vs-ipv6-c581a02ca4db</a:t>
            </a:r>
          </a:p>
          <a:p>
            <a:pPr marL="404813" indent="-404813" latinLnBrk="0"/>
            <a:r>
              <a:rPr lang="id-ID" sz="2000" b="0" dirty="0" err="1">
                <a:solidFill>
                  <a:srgbClr val="202122"/>
                </a:solidFill>
              </a:rPr>
              <a:t>Practical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Networking</a:t>
            </a:r>
            <a:r>
              <a:rPr lang="id-ID" sz="2000" b="0" dirty="0">
                <a:solidFill>
                  <a:srgbClr val="202122"/>
                </a:solidFill>
              </a:rPr>
              <a:t> (</a:t>
            </a:r>
            <a:r>
              <a:rPr lang="id-ID" sz="2000" b="0" dirty="0" err="1">
                <a:solidFill>
                  <a:srgbClr val="202122"/>
                </a:solidFill>
              </a:rPr>
              <a:t>Accessed</a:t>
            </a:r>
            <a:r>
              <a:rPr lang="id-ID" sz="2000" b="0" dirty="0">
                <a:solidFill>
                  <a:srgbClr val="202122"/>
                </a:solidFill>
              </a:rPr>
              <a:t>: 2024, </a:t>
            </a:r>
            <a:r>
              <a:rPr lang="id-ID" sz="2000" b="0" dirty="0" err="1">
                <a:solidFill>
                  <a:srgbClr val="202122"/>
                </a:solidFill>
              </a:rPr>
              <a:t>October</a:t>
            </a:r>
            <a:r>
              <a:rPr lang="id-ID" sz="2000" b="0" dirty="0">
                <a:solidFill>
                  <a:srgbClr val="202122"/>
                </a:solidFill>
              </a:rPr>
              <a:t> 20). </a:t>
            </a:r>
            <a:r>
              <a:rPr lang="id-ID" sz="2000" b="0" dirty="0" err="1">
                <a:solidFill>
                  <a:srgbClr val="202122"/>
                </a:solidFill>
              </a:rPr>
              <a:t>Dynamic</a:t>
            </a:r>
            <a:r>
              <a:rPr lang="id-ID" sz="2000" b="0" dirty="0">
                <a:solidFill>
                  <a:srgbClr val="202122"/>
                </a:solidFill>
              </a:rPr>
              <a:t> PAT. https://www.practicalnetworking.net/series/nat/dynamic-pat/</a:t>
            </a:r>
          </a:p>
          <a:p>
            <a:pPr marL="404813" indent="-404813" latinLnBrk="0"/>
            <a:r>
              <a:rPr lang="id-ID" sz="2000" b="0" dirty="0" err="1">
                <a:solidFill>
                  <a:srgbClr val="202122"/>
                </a:solidFill>
              </a:rPr>
              <a:t>Practical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Networking</a:t>
            </a:r>
            <a:r>
              <a:rPr lang="id-ID" sz="2000" b="0" dirty="0">
                <a:solidFill>
                  <a:srgbClr val="202122"/>
                </a:solidFill>
              </a:rPr>
              <a:t> (</a:t>
            </a:r>
            <a:r>
              <a:rPr lang="id-ID" sz="2000" b="0" dirty="0" err="1">
                <a:solidFill>
                  <a:srgbClr val="202122"/>
                </a:solidFill>
              </a:rPr>
              <a:t>Accessed</a:t>
            </a:r>
            <a:r>
              <a:rPr lang="id-ID" sz="2000" b="0" dirty="0">
                <a:solidFill>
                  <a:srgbClr val="202122"/>
                </a:solidFill>
              </a:rPr>
              <a:t>: 2024, </a:t>
            </a:r>
            <a:r>
              <a:rPr lang="id-ID" sz="2000" b="0" dirty="0" err="1">
                <a:solidFill>
                  <a:srgbClr val="202122"/>
                </a:solidFill>
              </a:rPr>
              <a:t>October</a:t>
            </a:r>
            <a:r>
              <a:rPr lang="id-ID" sz="2000" b="0" dirty="0">
                <a:solidFill>
                  <a:srgbClr val="202122"/>
                </a:solidFill>
              </a:rPr>
              <a:t> 20). </a:t>
            </a:r>
            <a:r>
              <a:rPr lang="id-ID" sz="2000" b="0" dirty="0" err="1">
                <a:solidFill>
                  <a:srgbClr val="202122"/>
                </a:solidFill>
              </a:rPr>
              <a:t>Static</a:t>
            </a:r>
            <a:r>
              <a:rPr lang="id-ID" sz="2000" b="0" dirty="0">
                <a:solidFill>
                  <a:srgbClr val="202122"/>
                </a:solidFill>
              </a:rPr>
              <a:t> PAT. https://www.practicalnetworking.net/series/nat/static-pat/</a:t>
            </a:r>
          </a:p>
        </p:txBody>
      </p:sp>
    </p:spTree>
    <p:extLst>
      <p:ext uri="{BB962C8B-B14F-4D97-AF65-F5344CB8AC3E}">
        <p14:creationId xmlns:p14="http://schemas.microsoft.com/office/powerpoint/2010/main" val="25214069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36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</a:t>
              </a:r>
              <a:r>
                <a:rPr lang="id-ID" altLang="ko-KR" sz="36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10</a:t>
              </a:r>
              <a:endParaRPr lang="ko-KR" altLang="en-US" sz="36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801" y="3291980"/>
            <a:ext cx="8436080" cy="830997"/>
          </a:xfrm>
        </p:spPr>
        <p:txBody>
          <a:bodyPr/>
          <a:lstStyle/>
          <a:p>
            <a:r>
              <a:rPr lang="en-US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id-ID" altLang="ko-KR" sz="4800" dirty="0" err="1">
                <a:latin typeface="Arial" panose="020B0604020202020204" pitchFamily="34" charset="0"/>
                <a:cs typeface="Arial" panose="020B0604020202020204" pitchFamily="34" charset="0"/>
              </a:rPr>
              <a:t>outing</a:t>
            </a:r>
            <a:endParaRPr lang="ko-KR" altLang="en-US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54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4911</TotalTime>
  <Words>1586</Words>
  <Application>Microsoft Office PowerPoint</Application>
  <PresentationFormat>Widescreen</PresentationFormat>
  <Paragraphs>231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9" baseType="lpstr">
      <vt:lpstr>맑은 고딕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Wingdings</vt:lpstr>
      <vt:lpstr>Office 테마</vt:lpstr>
      <vt:lpstr>Network Layer</vt:lpstr>
      <vt:lpstr>PowerPoint Presentation</vt:lpstr>
      <vt:lpstr>Bilangan Biner &amp; Desimal</vt:lpstr>
      <vt:lpstr>Bilangan Biner dan Desimal</vt:lpstr>
      <vt:lpstr>Konversi Bilangan Biner ke Desimal</vt:lpstr>
      <vt:lpstr>Konversi Bilangan Desimal ke Biner</vt:lpstr>
      <vt:lpstr>Network Layer</vt:lpstr>
      <vt:lpstr>Network Layer</vt:lpstr>
      <vt:lpstr>Layanan Network Layer</vt:lpstr>
      <vt:lpstr>Layanan Network Layer</vt:lpstr>
      <vt:lpstr>IP Address</vt:lpstr>
      <vt:lpstr>IP Address</vt:lpstr>
      <vt:lpstr>IP Address</vt:lpstr>
      <vt:lpstr>IP Address</vt:lpstr>
      <vt:lpstr>IP Address</vt:lpstr>
      <vt:lpstr>Alamat khusus</vt:lpstr>
      <vt:lpstr>Alamat khusus</vt:lpstr>
      <vt:lpstr>IP v4 &amp; IP v6</vt:lpstr>
      <vt:lpstr>IP v4 &amp; IP v6</vt:lpstr>
      <vt:lpstr>IP Public vs IP Private</vt:lpstr>
      <vt:lpstr>IP Public vs IP Private</vt:lpstr>
      <vt:lpstr>Network Address Translation (NAT)</vt:lpstr>
      <vt:lpstr>Network Address Translation (NAT)</vt:lpstr>
      <vt:lpstr>NAT Outbound Traffic</vt:lpstr>
      <vt:lpstr>NAT Response Traffic</vt:lpstr>
      <vt:lpstr>NAT Inbound Traffic – general</vt:lpstr>
      <vt:lpstr>NAT Inbound Traffic – Local Server</vt:lpstr>
      <vt:lpstr>Referensi</vt:lpstr>
      <vt:lpstr>Referensi</vt:lpstr>
      <vt:lpstr>Routing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Fajar Hariadi</cp:lastModifiedBy>
  <cp:revision>156</cp:revision>
  <dcterms:created xsi:type="dcterms:W3CDTF">2021-04-29T04:21:21Z</dcterms:created>
  <dcterms:modified xsi:type="dcterms:W3CDTF">2024-10-29T18:41:29Z</dcterms:modified>
</cp:coreProperties>
</file>