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9"/>
  </p:handoutMasterIdLst>
  <p:sldIdLst>
    <p:sldId id="256" r:id="rId2"/>
    <p:sldId id="257" r:id="rId3"/>
    <p:sldId id="258" r:id="rId4"/>
    <p:sldId id="394" r:id="rId5"/>
    <p:sldId id="431" r:id="rId6"/>
    <p:sldId id="432" r:id="rId7"/>
    <p:sldId id="433" r:id="rId8"/>
    <p:sldId id="434" r:id="rId9"/>
    <p:sldId id="435" r:id="rId10"/>
    <p:sldId id="436" r:id="rId11"/>
    <p:sldId id="440" r:id="rId12"/>
    <p:sldId id="437" r:id="rId13"/>
    <p:sldId id="438" r:id="rId14"/>
    <p:sldId id="439" r:id="rId15"/>
    <p:sldId id="441" r:id="rId16"/>
    <p:sldId id="442" r:id="rId17"/>
    <p:sldId id="443" r:id="rId18"/>
    <p:sldId id="444" r:id="rId19"/>
    <p:sldId id="400" r:id="rId20"/>
    <p:sldId id="445" r:id="rId21"/>
    <p:sldId id="446" r:id="rId22"/>
    <p:sldId id="295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296" r:id="rId31"/>
    <p:sldId id="454" r:id="rId32"/>
    <p:sldId id="455" r:id="rId33"/>
    <p:sldId id="456" r:id="rId34"/>
    <p:sldId id="457" r:id="rId35"/>
    <p:sldId id="458" r:id="rId36"/>
    <p:sldId id="459" r:id="rId37"/>
    <p:sldId id="268" r:id="rId3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109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821032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- 10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12282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28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Router</a:t>
                </a:r>
                <a:endParaRPr lang="en-US" altLang="ko-K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Static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id-ID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09104" y="3703537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Distance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Vector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그룹 19">
            <a:extLst>
              <a:ext uri="{FF2B5EF4-FFF2-40B4-BE49-F238E27FC236}">
                <a16:creationId xmlns:a16="http://schemas.microsoft.com/office/drawing/2014/main" id="{519836B3-E467-86AD-9584-305BAA8CCC85}"/>
              </a:ext>
            </a:extLst>
          </p:cNvPr>
          <p:cNvGrpSpPr/>
          <p:nvPr/>
        </p:nvGrpSpPr>
        <p:grpSpPr>
          <a:xfrm>
            <a:off x="434203" y="4533875"/>
            <a:ext cx="7415071" cy="661829"/>
            <a:chOff x="434203" y="3661225"/>
            <a:chExt cx="7415071" cy="66182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6A89B8F-5AE4-DE4F-E883-A71B514ACF86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타원 21">
              <a:extLst>
                <a:ext uri="{FF2B5EF4-FFF2-40B4-BE49-F238E27FC236}">
                  <a16:creationId xmlns:a16="http://schemas.microsoft.com/office/drawing/2014/main" id="{C874FEE7-FCF4-BD63-A13A-A3521F12BD49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C40BE9E-87F4-F685-02CF-1300B9008DC4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id-ID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" name="직선 연결선 23">
              <a:extLst>
                <a:ext uri="{FF2B5EF4-FFF2-40B4-BE49-F238E27FC236}">
                  <a16:creationId xmlns:a16="http://schemas.microsoft.com/office/drawing/2014/main" id="{0CB1AB32-3BC8-0DD4-F6D1-BAB5C0B765B9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0369E241-12D3-928C-D8C0-9180AAF5C23C}"/>
              </a:ext>
            </a:extLst>
          </p:cNvPr>
          <p:cNvSpPr txBox="1"/>
          <p:nvPr/>
        </p:nvSpPr>
        <p:spPr>
          <a:xfrm>
            <a:off x="1258164" y="4561785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Link State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45424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AEF4E4F-6C2D-F715-28AF-4003F39206DD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perangkat layer 3 – Network Layer yang berfungsi untuk mengirimkan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data dari satu jaringan ke jaringan lain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Secara sederhananya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berfungsi untuk menghubungkan beberapa jaringan yang berbeda, dapat antar LAN atau jaringan LAN dengan internet</a:t>
            </a: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meneruskan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dari satu jaringan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ke jaringan lain berdasarkan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1106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F5F97-BF62-432C-7190-C8F5BEAB0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A33DF2-1556-6823-FC08-A90ADE0B4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C47872F-E5D5-38FE-DBFC-F30B38F36DE8}"/>
              </a:ext>
            </a:extLst>
          </p:cNvPr>
          <p:cNvSpPr txBox="1">
            <a:spLocks/>
          </p:cNvSpPr>
          <p:nvPr/>
        </p:nvSpPr>
        <p:spPr>
          <a:xfrm>
            <a:off x="240789" y="1103521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sejumlah aturan berbentuk tabel yang digunakan untuk menentukan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kemana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arah pengiriman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diterima oleh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Informasi yang tertera dalam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adalah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id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mask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, dan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metric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0FC6AF-C14F-1913-C2BA-A9DEB2BB3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927" y="4086099"/>
            <a:ext cx="6820873" cy="257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814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B2661-B18A-518C-CDC5-5084FC308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CBBEF4-1C22-4A6D-DA7C-668CEDAD0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921F789-B23C-CF33-81D6-7297242A4919}"/>
              </a:ext>
            </a:extLst>
          </p:cNvPr>
          <p:cNvSpPr txBox="1">
            <a:spLocks/>
          </p:cNvSpPr>
          <p:nvPr/>
        </p:nvSpPr>
        <p:spPr>
          <a:xfrm>
            <a:off x="240789" y="123311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Network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id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mask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basis data pengetahuan terkait jaringan yang diketahui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informasi terkait jaringan tersebut terhubung dengan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mana pada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Metric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satuan/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 untuk mencapai suatu jaringan, jika ada dua buah jaringan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yang sama tertera dalam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maka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jalur yang digunakan untuk mengirimkan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data adalah jalur dengan nilai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metric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terendah</a:t>
            </a:r>
          </a:p>
        </p:txBody>
      </p:sp>
    </p:spTree>
    <p:extLst>
      <p:ext uri="{BB962C8B-B14F-4D97-AF65-F5344CB8AC3E}">
        <p14:creationId xmlns:p14="http://schemas.microsoft.com/office/powerpoint/2010/main" val="2911513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5F80D-A93A-5670-15EB-5FEDC8125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D275FB-3191-33E4-633E-318C79646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5807066-96A7-9849-ECE1-5141F87D97E8}"/>
              </a:ext>
            </a:extLst>
          </p:cNvPr>
          <p:cNvSpPr txBox="1">
            <a:spLocks/>
          </p:cNvSpPr>
          <p:nvPr/>
        </p:nvSpPr>
        <p:spPr>
          <a:xfrm>
            <a:off x="6748533" y="1334668"/>
            <a:ext cx="5258622" cy="16733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secara langsung menambahkan jaringan yang sesuai dengan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interfacenya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ke dalam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5FFD33-3EF4-4A79-24BD-3C4D9573E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45" y="1186814"/>
            <a:ext cx="6378002" cy="2405243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F2C90488-864C-2A4A-163E-745843B5894A}"/>
              </a:ext>
            </a:extLst>
          </p:cNvPr>
          <p:cNvSpPr txBox="1">
            <a:spLocks/>
          </p:cNvSpPr>
          <p:nvPr/>
        </p:nvSpPr>
        <p:spPr>
          <a:xfrm>
            <a:off x="6756115" y="2632906"/>
            <a:ext cx="5239465" cy="191830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komputer harus menambahkan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paling dekat dengan dirinya sebagai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dapat terhubung dengan jaringan lain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8C60190-063B-2C4B-D2D3-785E990B0D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247" y="3742794"/>
            <a:ext cx="6442599" cy="303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91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2B25D0-E922-0E4C-9C07-8A300FE42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D6A1A3-85FF-2541-279A-31FC6B138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71216B26-61FC-F507-BE07-B87DA5FC4A30}"/>
              </a:ext>
            </a:extLst>
          </p:cNvPr>
          <p:cNvSpPr txBox="1">
            <a:spLocks/>
          </p:cNvSpPr>
          <p:nvPr/>
        </p:nvSpPr>
        <p:spPr>
          <a:xfrm>
            <a:off x="240789" y="123311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Untuk mengirimkan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dari asal (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src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) ke tujuan (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) dengan jaringan yang berbeda terdapat beberapa aturan sebagai berikut</a:t>
            </a:r>
          </a:p>
          <a:p>
            <a:pPr marL="656813" lvl="1" indent="-404813" latinLnBrk="0"/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Jika tujuan berada dalam jaringan yang sama maka paket dikirimkan langsung ke komputer tujuan</a:t>
            </a:r>
          </a:p>
          <a:p>
            <a:pPr marL="656813" lvl="1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Jika tujuan berada dalam jaringan yang berbeda maka paket dikirimkan ke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, selanjutnya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yang akan meneruskan paket tersebut</a:t>
            </a:r>
          </a:p>
          <a:p>
            <a:pPr marL="656813" lvl="1" indent="-404813" latinLnBrk="0"/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Jika </a:t>
            </a:r>
            <a:r>
              <a:rPr lang="id-ID" sz="260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 tujuan belum diketahui maka </a:t>
            </a:r>
            <a:b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cari tahu </a:t>
            </a:r>
            <a:r>
              <a:rPr lang="id-ID" sz="260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600" dirty="0">
                <a:solidFill>
                  <a:srgbClr val="202122"/>
                </a:solidFill>
                <a:highlight>
                  <a:srgbClr val="FFFFFF"/>
                </a:highlight>
              </a:rPr>
              <a:t> melalui </a:t>
            </a:r>
            <a:r>
              <a:rPr lang="id-ID" sz="2600" dirty="0" err="1">
                <a:solidFill>
                  <a:srgbClr val="202122"/>
                </a:solidFill>
                <a:highlight>
                  <a:srgbClr val="FFFFFF"/>
                </a:highlight>
              </a:rPr>
              <a:t>arp</a:t>
            </a:r>
            <a:endParaRPr lang="id-ID" sz="26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tidak akan melewati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domain</a:t>
            </a:r>
          </a:p>
        </p:txBody>
      </p:sp>
    </p:spTree>
    <p:extLst>
      <p:ext uri="{BB962C8B-B14F-4D97-AF65-F5344CB8AC3E}">
        <p14:creationId xmlns:p14="http://schemas.microsoft.com/office/powerpoint/2010/main" val="88173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14496-CE05-986E-6A21-3C7C6BB32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93E7F5-0B25-D222-A1CA-3AFF2EA0D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9109DB8-F705-99BD-3F64-2BADAC29B27C}"/>
              </a:ext>
            </a:extLst>
          </p:cNvPr>
          <p:cNvSpPr txBox="1">
            <a:spLocks/>
          </p:cNvSpPr>
          <p:nvPr/>
        </p:nvSpPr>
        <p:spPr>
          <a:xfrm>
            <a:off x="240789" y="123311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Contoh pengiriman paket dari komputer 210.0.0.1 /24 ke 220.0.0.1 /24</a:t>
            </a:r>
          </a:p>
          <a:p>
            <a:pPr marL="656813" lvl="1" indent="-404813" latinLnBrk="0"/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Pertama kali komputer 210.0.0.1 /24 akan melakukan operasi AND terhadap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src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mask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dengan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mask-nya</a:t>
            </a:r>
            <a:endParaRPr lang="id-ID" sz="24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endParaRPr lang="id-ID" sz="24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656813" lvl="1" indent="-404813" latinLnBrk="0"/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Karena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keduanya berbeda </a:t>
            </a:r>
            <a:b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maka komputer tahu harus mengirimkan paket </a:t>
            </a:r>
            <a:b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tersebut ke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gateway-nya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yaitu 210.0.0.254 /24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73D20E-9453-3F67-760F-CC17C477CF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941" y="2827341"/>
            <a:ext cx="5194178" cy="11068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F548F1-2296-35C7-18EF-DA5021471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1473" y="2821741"/>
            <a:ext cx="5194178" cy="111241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7A8C2C6-BB4D-540C-4DBB-16020444A928}"/>
              </a:ext>
            </a:extLst>
          </p:cNvPr>
          <p:cNvSpPr/>
          <p:nvPr/>
        </p:nvSpPr>
        <p:spPr>
          <a:xfrm>
            <a:off x="991941" y="3093396"/>
            <a:ext cx="10603710" cy="2788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2322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CDC98-64F8-3D21-440D-1A5063B68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13129E-CADD-3F62-EF7A-C0B24447F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FB4CDE0-AE2F-0F75-2FAA-1C44750A0030}"/>
              </a:ext>
            </a:extLst>
          </p:cNvPr>
          <p:cNvSpPr txBox="1">
            <a:spLocks/>
          </p:cNvSpPr>
          <p:nvPr/>
        </p:nvSpPr>
        <p:spPr>
          <a:xfrm>
            <a:off x="6736466" y="1233112"/>
            <a:ext cx="5312626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src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tetap, namun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tujuan merupakan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dari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210.0.0.254 /24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8CF119-F7AE-CC60-C2C8-6A0658D569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07" y="1114395"/>
            <a:ext cx="6160011" cy="28191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5193AF-E7DB-F7D3-E04D-253407580B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07" y="3832272"/>
            <a:ext cx="6160011" cy="292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32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EB123-AC75-4B81-6CC4-FA845F9E7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0C5047-85D9-6E1F-C6BD-00808FC28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85B6761-715A-87E5-0677-EE9B2821729B}"/>
              </a:ext>
            </a:extLst>
          </p:cNvPr>
          <p:cNvSpPr txBox="1">
            <a:spLocks/>
          </p:cNvSpPr>
          <p:nvPr/>
        </p:nvSpPr>
        <p:spPr>
          <a:xfrm>
            <a:off x="6745883" y="2139691"/>
            <a:ext cx="5312626" cy="250175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Sesampainya paket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terletak di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melakukan operasi AND antara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mask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mendapatkan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dan dibandingkan dengan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tabel, dalam contoh ini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220.0.0.0 /24 terletak pada G1/0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58E53B-6A8E-D878-F785-5930A8E26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26" y="3808071"/>
            <a:ext cx="6447239" cy="30383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79C20C-38AD-8882-1B0F-72E3E762FE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91" y="1218321"/>
            <a:ext cx="6378002" cy="24052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0DAFFA-1706-FDF9-7EDA-37F60632D5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5883" y="992231"/>
            <a:ext cx="5194178" cy="1112413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B457B15-2F15-F3B4-333B-4DFA89A4D450}"/>
              </a:ext>
            </a:extLst>
          </p:cNvPr>
          <p:cNvCxnSpPr/>
          <p:nvPr/>
        </p:nvCxnSpPr>
        <p:spPr>
          <a:xfrm flipV="1">
            <a:off x="4583575" y="1469985"/>
            <a:ext cx="2268638" cy="19590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40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39F44-506F-B0C0-51F2-1D5A14EFC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894477-F81A-98B4-4FC9-96A4F5CF3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EB4D205B-6521-6A4E-4E1F-D5A9CA629839}"/>
              </a:ext>
            </a:extLst>
          </p:cNvPr>
          <p:cNvSpPr txBox="1">
            <a:spLocks/>
          </p:cNvSpPr>
          <p:nvPr/>
        </p:nvSpPr>
        <p:spPr>
          <a:xfrm>
            <a:off x="6503170" y="1047478"/>
            <a:ext cx="5590441" cy="278568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paket keluar melalui G1/0 maka tugas data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link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yang melanjutkan paket tersebut ke komputer tujuan melalui bantuan ARP untuk mencari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dari perangkat dengan IP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220.0.0.1 /24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6BE0FBE-ADF9-AE3A-EE43-DA9DFE552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3863078"/>
            <a:ext cx="6167124" cy="29060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6401BD-2C08-E3F1-84EF-C7C0D32638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77" y="1017565"/>
            <a:ext cx="6167124" cy="284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0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5A233-97B8-6CD4-AD3D-9A4B0095A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6C445-1E3A-4612-E71E-38A47A035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1CB6139F-B0CD-8045-056E-5C415E1823F4}"/>
              </a:ext>
            </a:extLst>
          </p:cNvPr>
          <p:cNvSpPr txBox="1">
            <a:spLocks/>
          </p:cNvSpPr>
          <p:nvPr/>
        </p:nvSpPr>
        <p:spPr>
          <a:xfrm>
            <a:off x="6503170" y="1047478"/>
            <a:ext cx="5590441" cy="278568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komputer yang menerima pesan membalas dengan konfirmasi penerimaan (ACK) dengan jalan membalik antara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src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beserta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subnetnya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8346840-40D6-B72C-837C-892BA1A3C5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3863078"/>
            <a:ext cx="6167124" cy="29060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978857-3E71-1CE7-E0D9-F157BDECB9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1047478"/>
            <a:ext cx="6167124" cy="283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7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C3508-50F1-5A91-AF17-664B42B44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309E28-CCE4-94AD-55F7-BCBA35B73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A1173C2-6801-9E4E-0411-B4B5A33B4709}"/>
              </a:ext>
            </a:extLst>
          </p:cNvPr>
          <p:cNvSpPr txBox="1">
            <a:spLocks/>
          </p:cNvSpPr>
          <p:nvPr/>
        </p:nvSpPr>
        <p:spPr>
          <a:xfrm>
            <a:off x="240789" y="123311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Komputer yang membalas pesan juga akan melakukan pengecekan dengan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melakukan operasi AND terhadap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src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mask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dengan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mask-nya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Karena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keduanya berbeda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maka komputer tahu harus mengirimkan paket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tersebut ke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gateway-nya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>
                <a:solidFill>
                  <a:srgbClr val="202122"/>
                </a:solidFill>
                <a:highlight>
                  <a:srgbClr val="FFFFFF"/>
                </a:highlight>
              </a:rPr>
              <a:t>yaitu 220.0.0.254 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/24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91B74A-DCEA-D7BD-41B8-96E4C44740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6292" y="2816048"/>
            <a:ext cx="5578903" cy="11887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3D8212E-AADA-E8A2-4C79-7492A25172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52" y="2816048"/>
            <a:ext cx="5550818" cy="118879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07907C7-563A-A0E9-0746-A7BE7C0414C9}"/>
              </a:ext>
            </a:extLst>
          </p:cNvPr>
          <p:cNvSpPr/>
          <p:nvPr/>
        </p:nvSpPr>
        <p:spPr>
          <a:xfrm>
            <a:off x="741452" y="3093396"/>
            <a:ext cx="11273743" cy="3356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146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7AC19-A9DB-F471-E546-D7CFFB6CD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B74769-8993-C41D-A68E-7B4A32B15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D896490C-A97C-93A2-4CC0-56FA1E8667BE}"/>
              </a:ext>
            </a:extLst>
          </p:cNvPr>
          <p:cNvSpPr txBox="1">
            <a:spLocks/>
          </p:cNvSpPr>
          <p:nvPr/>
        </p:nvSpPr>
        <p:spPr>
          <a:xfrm>
            <a:off x="6745883" y="2139691"/>
            <a:ext cx="5312626" cy="250175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Sesampainya paket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terletak di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melakukan operasi AND antara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dst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mask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mendapatkan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dan dibandingkan dengan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tabel, dalam contoh ini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210.0.0.0 /24 terletak pada G0/0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B29EE5-0AF2-7430-0C51-36839D9849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26" y="3808071"/>
            <a:ext cx="6447239" cy="30383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FC690D-9DC3-B988-FC42-830A978F1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91" y="1218321"/>
            <a:ext cx="6378002" cy="2405243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BBD828F-C426-9FCB-0921-F5314DB8AB9D}"/>
              </a:ext>
            </a:extLst>
          </p:cNvPr>
          <p:cNvCxnSpPr/>
          <p:nvPr/>
        </p:nvCxnSpPr>
        <p:spPr>
          <a:xfrm flipV="1">
            <a:off x="4583575" y="1469985"/>
            <a:ext cx="2268638" cy="1959015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D3130575-9E54-0342-59A0-E0242F973F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4331" y="1032878"/>
            <a:ext cx="5194178" cy="110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0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BA041-E860-72E8-7D5B-9681DE3B9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D365A6-FE57-5E69-92DC-0EC5D7FBB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E7F4AD2-6B96-67A5-42E2-DBAD6E468CED}"/>
              </a:ext>
            </a:extLst>
          </p:cNvPr>
          <p:cNvSpPr txBox="1">
            <a:spLocks/>
          </p:cNvSpPr>
          <p:nvPr/>
        </p:nvSpPr>
        <p:spPr>
          <a:xfrm>
            <a:off x="6503170" y="1047478"/>
            <a:ext cx="5590441" cy="278568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paket keluar melalui G0/0 maka tugas data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link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yang melanjutkan paket tersebut ke komputer dengan IP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220.0.0.1 /24 berdasarkan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dari perangkatnya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97E879-26AD-B5BD-ACF6-CC6FFC345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274" y="3922077"/>
            <a:ext cx="6182740" cy="29243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DB6180-804E-C0F1-6A9B-7F870693B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726" y="1061613"/>
            <a:ext cx="6078988" cy="279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88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9B46F-0191-4A03-C558-EBEF2BFEF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FD5E99-41D5-FD98-EADB-36A5C9711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40593486-2588-C5D5-94B5-068A32EF3DD5}"/>
              </a:ext>
            </a:extLst>
          </p:cNvPr>
          <p:cNvSpPr txBox="1">
            <a:spLocks/>
          </p:cNvSpPr>
          <p:nvPr/>
        </p:nvSpPr>
        <p:spPr>
          <a:xfrm>
            <a:off x="9208851" y="1047479"/>
            <a:ext cx="2884760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Karena secara otomatis setiap jaringan yang terhubung langsung dengan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diletakkan dalam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maka router-1 hanya tahu jaringan hijau dan kuning, sedangkan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2 hanya tahu jaringan yang hijau dan biru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D649AE-A80C-207D-98B3-64CD78932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8" y="2978791"/>
            <a:ext cx="8968515" cy="37974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B7CD38-9651-D1ED-2B23-4D5CF77F3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88" y="1195666"/>
            <a:ext cx="4367636" cy="169993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D00462B-944B-DD86-E1E2-6D4ED8AC9F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961" y="1198329"/>
            <a:ext cx="4087942" cy="1697272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5F352C3-5B7A-A8C8-7885-CA23E159EB57}"/>
              </a:ext>
            </a:extLst>
          </p:cNvPr>
          <p:cNvCxnSpPr/>
          <p:nvPr/>
        </p:nvCxnSpPr>
        <p:spPr>
          <a:xfrm>
            <a:off x="3391711" y="5609617"/>
            <a:ext cx="2178995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Multiplication Sign 15">
            <a:extLst>
              <a:ext uri="{FF2B5EF4-FFF2-40B4-BE49-F238E27FC236}">
                <a16:creationId xmlns:a16="http://schemas.microsoft.com/office/drawing/2014/main" id="{7ACA6424-16A8-B785-5272-614B72088B4F}"/>
              </a:ext>
            </a:extLst>
          </p:cNvPr>
          <p:cNvSpPr/>
          <p:nvPr/>
        </p:nvSpPr>
        <p:spPr>
          <a:xfrm>
            <a:off x="4093858" y="4877501"/>
            <a:ext cx="774700" cy="774700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8345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77CDC-C464-215A-A12A-DD05617453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193065-A5FB-2C53-3A0C-98FAA59C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CDCC349-A733-4120-BC6E-F34D71AB7694}"/>
              </a:ext>
            </a:extLst>
          </p:cNvPr>
          <p:cNvSpPr txBox="1">
            <a:spLocks/>
          </p:cNvSpPr>
          <p:nvPr/>
        </p:nvSpPr>
        <p:spPr>
          <a:xfrm>
            <a:off x="9175116" y="2038947"/>
            <a:ext cx="2810231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Untuk dapat menghubungkan seluruh jaringan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harus diperbaharui, dapat dilakukan dengan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static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atau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dynamic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endParaRPr lang="id-ID" sz="1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36A32E-39CA-71D4-049C-C9EFDE636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53" y="1364761"/>
            <a:ext cx="4367636" cy="16999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0091FC-9515-1AE1-D89C-2C87CA52E3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88" y="3171378"/>
            <a:ext cx="8597900" cy="3661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472EF1-B198-058B-DA56-B3D3F7F5E6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4614" y="2152314"/>
            <a:ext cx="4260177" cy="9123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0CDEF12-0530-8362-9889-F55123C8373B}"/>
              </a:ext>
            </a:extLst>
          </p:cNvPr>
          <p:cNvSpPr txBox="1"/>
          <p:nvPr/>
        </p:nvSpPr>
        <p:spPr>
          <a:xfrm>
            <a:off x="4677978" y="1122303"/>
            <a:ext cx="74156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buNone/>
            </a:pP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Router-1 tidak dapat meneruskan paket karena setelah hasil pengecekan jaringan tujuan tidak ada dalam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dari router-1</a:t>
            </a:r>
          </a:p>
        </p:txBody>
      </p:sp>
    </p:spTree>
    <p:extLst>
      <p:ext uri="{BB962C8B-B14F-4D97-AF65-F5344CB8AC3E}">
        <p14:creationId xmlns:p14="http://schemas.microsoft.com/office/powerpoint/2010/main" val="174455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3"/>
            <a:ext cx="10515600" cy="923330"/>
          </a:xfrm>
        </p:spPr>
        <p:txBody>
          <a:bodyPr/>
          <a:lstStyle/>
          <a:p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Static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ko-KR" alt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7333A6-BAC4-BB1D-5E39-B9A813787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FFB1A6-20D1-92B9-067F-512EB31D1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8794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Static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76BD2C45-B9F8-3A70-C0F3-9D1037BB8FFC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mekanisme penambahan isi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secara manual. 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Kelemahannya adalah setiap kali ada perubahan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topology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jaringan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pada semua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harus diperbaharui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Keunggulannya,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tidak perlu melakukan perhitungan algoritma dan pertukaran data dalam melakukan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pembaharuan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lebih cocok digunakan untuk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jaringan skala kecil</a:t>
            </a:r>
          </a:p>
        </p:txBody>
      </p:sp>
    </p:spTree>
    <p:extLst>
      <p:ext uri="{BB962C8B-B14F-4D97-AF65-F5344CB8AC3E}">
        <p14:creationId xmlns:p14="http://schemas.microsoft.com/office/powerpoint/2010/main" val="83653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0CB47-787C-15BB-C711-C35FCC2FB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1B4C05-AC30-6B4D-6F11-59C731283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28F1CD82-1BAC-06FE-7B5A-1D57ED2F1C5A}"/>
              </a:ext>
            </a:extLst>
          </p:cNvPr>
          <p:cNvSpPr txBox="1">
            <a:spLocks/>
          </p:cNvSpPr>
          <p:nvPr/>
        </p:nvSpPr>
        <p:spPr>
          <a:xfrm>
            <a:off x="9971283" y="1014280"/>
            <a:ext cx="2031664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Setelah ditambahkan secara manual jaringan yang belum terdaftar di kedua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baru seluruh jaringan dapat saling berkomunikasi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31297-911A-F0BE-04F6-AF264B894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9" y="3450941"/>
            <a:ext cx="7853420" cy="3325269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097054E-8E32-3784-9D31-6B4B07EF504D}"/>
              </a:ext>
            </a:extLst>
          </p:cNvPr>
          <p:cNvCxnSpPr/>
          <p:nvPr/>
        </p:nvCxnSpPr>
        <p:spPr>
          <a:xfrm>
            <a:off x="2836127" y="5725364"/>
            <a:ext cx="2178995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448ADBB0-D900-E9A9-A0B1-2D88667E17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1169866"/>
            <a:ext cx="4630784" cy="20828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0C7FC-A827-277C-C62B-F1F4CA424C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6036" y="1141058"/>
            <a:ext cx="4630784" cy="208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71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Distance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Vector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8E554-0D63-219B-CA54-05AFEDDD1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32EDBA-AFC6-B1D9-B5FA-A718CD603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409908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Dynamic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65CE3AE-6E33-3EA7-89B5-530CC5182798}"/>
              </a:ext>
            </a:extLst>
          </p:cNvPr>
          <p:cNvSpPr txBox="1">
            <a:spLocks/>
          </p:cNvSpPr>
          <p:nvPr/>
        </p:nvSpPr>
        <p:spPr>
          <a:xfrm>
            <a:off x="240789" y="1314754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Dynamic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proses pembaharuan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setiap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di dalam jaringan menggunakan algoritma tertentu sehingga dapat diperbaharui secara otomatis setiap kali terjadi perubahan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topology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jaringan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Salah satu algoritma yang digunakan untuk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dynamic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adalah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distance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vector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berbasis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algoritma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bellman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ford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01058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B71FF-69A6-9455-03E6-17C2466B9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4F21AA-D0D0-365E-A211-B3E4FEC00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692503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Distance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Vector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BF48229-E6F2-E4BF-909E-1D9013C6CD71}"/>
              </a:ext>
            </a:extLst>
          </p:cNvPr>
          <p:cNvSpPr txBox="1">
            <a:spLocks/>
          </p:cNvSpPr>
          <p:nvPr/>
        </p:nvSpPr>
        <p:spPr>
          <a:xfrm>
            <a:off x="191848" y="1094835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Aturan utama dalam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distance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vector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adalah setiap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melakukan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sharing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dimilikinya kepada seluruh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tetangganya dan mengirimkannya dalam interval waktu tertentu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daftar dalam tabel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diterima dari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tetangganya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cost-nya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akan ditambah 1</a:t>
            </a:r>
          </a:p>
          <a:p>
            <a:pPr marL="404813" indent="-404813" latinLnBrk="0"/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Tabel yang diterima kemudian dibandingkan dengan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list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dari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tabel yang dimilikinya, jika ada yang ganda maka biarkan yang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cost-nya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lebih kecil dan hapus yang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cost-nya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lebih besar</a:t>
            </a:r>
          </a:p>
          <a:p>
            <a:pPr marL="404813" indent="-404813" latinLnBrk="0"/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dihitung berdasarkan berapa banyak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lain yang perlu dilewati untuk mencapai jaringan </a:t>
            </a:r>
            <a:b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tujuan sedangkan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next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hop merupakan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yang mengarah ke jaringan tujuan atau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yang </a:t>
            </a:r>
            <a:b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memberikan informasi</a:t>
            </a:r>
          </a:p>
        </p:txBody>
      </p:sp>
    </p:spTree>
    <p:extLst>
      <p:ext uri="{BB962C8B-B14F-4D97-AF65-F5344CB8AC3E}">
        <p14:creationId xmlns:p14="http://schemas.microsoft.com/office/powerpoint/2010/main" val="3279540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66AC6-BE0D-6615-FD08-4E269C2E2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3476EE-ACE7-1D18-2B28-3EB8A8FD1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275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Contoh DVR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927E14C3-2FD5-FA64-04AF-572A8051039B}"/>
              </a:ext>
            </a:extLst>
          </p:cNvPr>
          <p:cNvSpPr txBox="1">
            <a:spLocks/>
          </p:cNvSpPr>
          <p:nvPr/>
        </p:nvSpPr>
        <p:spPr>
          <a:xfrm>
            <a:off x="8264895" y="1006160"/>
            <a:ext cx="3831220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 mengirimkan daftar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table-nya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ker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</a:t>
            </a: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Sampai di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A, setiap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ditambah 1 dan hop diisi dengan G1/0 yang merupakan arah datangnya paket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0C5CC1-6C20-86D5-E023-37BD4DA0A8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9" y="3450941"/>
            <a:ext cx="7853420" cy="3325269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0F2A7A6-A9C1-67B5-6457-24532DC9DC67}"/>
              </a:ext>
            </a:extLst>
          </p:cNvPr>
          <p:cNvCxnSpPr/>
          <p:nvPr/>
        </p:nvCxnSpPr>
        <p:spPr>
          <a:xfrm>
            <a:off x="2836127" y="5725364"/>
            <a:ext cx="2178995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F6A0CDB-4FF4-BFEF-6654-F73045FCF7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074601"/>
              </p:ext>
            </p:extLst>
          </p:nvPr>
        </p:nvGraphicFramePr>
        <p:xfrm>
          <a:off x="372195" y="2313762"/>
          <a:ext cx="3553429" cy="1097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0</a:t>
                      </a:r>
                      <a:endParaRPr lang="id-ID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effectLst/>
                        </a:rPr>
                        <a:t>0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CEA8B7A-3DF0-30B8-0A82-10BFD9CEB6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186273"/>
              </p:ext>
            </p:extLst>
          </p:nvPr>
        </p:nvGraphicFramePr>
        <p:xfrm>
          <a:off x="4408339" y="2301013"/>
          <a:ext cx="3553429" cy="1097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0</a:t>
                      </a:r>
                      <a:endParaRPr lang="id-ID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effectLst/>
                        </a:rPr>
                        <a:t>0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E2E15EE-7DC6-0EA6-6463-3C761662C1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112939"/>
              </p:ext>
            </p:extLst>
          </p:nvPr>
        </p:nvGraphicFramePr>
        <p:xfrm>
          <a:off x="5419137" y="1163325"/>
          <a:ext cx="2542631" cy="109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0</a:t>
                      </a:r>
                      <a:endParaRPr lang="id-ID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effectLst/>
                        </a:rPr>
                        <a:t>0</a:t>
                      </a:r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E747017-3162-1D07-0C1F-9D38AB7A8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048238"/>
              </p:ext>
            </p:extLst>
          </p:nvPr>
        </p:nvGraphicFramePr>
        <p:xfrm>
          <a:off x="372195" y="1132635"/>
          <a:ext cx="3553429" cy="109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effectLst/>
                        </a:rPr>
                        <a:t>1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sp>
        <p:nvSpPr>
          <p:cNvPr id="12" name="Arrow: Right 11">
            <a:extLst>
              <a:ext uri="{FF2B5EF4-FFF2-40B4-BE49-F238E27FC236}">
                <a16:creationId xmlns:a16="http://schemas.microsoft.com/office/drawing/2014/main" id="{AA565366-A732-BAEF-B981-28E4342F7A3A}"/>
              </a:ext>
            </a:extLst>
          </p:cNvPr>
          <p:cNvSpPr/>
          <p:nvPr/>
        </p:nvSpPr>
        <p:spPr>
          <a:xfrm rot="10800000">
            <a:off x="4097438" y="1636775"/>
            <a:ext cx="1018572" cy="307772"/>
          </a:xfrm>
          <a:prstGeom prst="rightArrow">
            <a:avLst/>
          </a:prstGeom>
          <a:solidFill>
            <a:srgbClr val="5B9BD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226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6C4416-FB50-F35A-594C-E691F3C4A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0FAC54-87E0-B204-1568-AD5DA9F9A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275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Contoh DVR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708723E-1AED-7E20-404D-78378BEDEC03}"/>
              </a:ext>
            </a:extLst>
          </p:cNvPr>
          <p:cNvSpPr txBox="1">
            <a:spLocks/>
          </p:cNvSpPr>
          <p:nvPr/>
        </p:nvSpPr>
        <p:spPr>
          <a:xfrm>
            <a:off x="8264895" y="1006160"/>
            <a:ext cx="3831220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tabel yang diterima dibandingkan dengan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tabel yang ada, jika ada yang sama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lebih kecil disimpan dan yang lebih besar dihapus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E14E5F-6325-BC89-912E-8CC80713C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9" y="3450941"/>
            <a:ext cx="7853420" cy="3325269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AE6D8BB-E3F9-DE56-F29E-8AB5DBDA352F}"/>
              </a:ext>
            </a:extLst>
          </p:cNvPr>
          <p:cNvGraphicFramePr>
            <a:graphicFrameLocks noGrp="1"/>
          </p:cNvGraphicFramePr>
          <p:nvPr/>
        </p:nvGraphicFramePr>
        <p:xfrm>
          <a:off x="372195" y="2313762"/>
          <a:ext cx="3553429" cy="1097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0</a:t>
                      </a:r>
                      <a:endParaRPr lang="id-ID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effectLst/>
                        </a:rPr>
                        <a:t>0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C8F3732-83BF-E993-AAC7-5B41A1B58F66}"/>
              </a:ext>
            </a:extLst>
          </p:cNvPr>
          <p:cNvGraphicFramePr>
            <a:graphicFrameLocks noGrp="1"/>
          </p:cNvGraphicFramePr>
          <p:nvPr/>
        </p:nvGraphicFramePr>
        <p:xfrm>
          <a:off x="4408339" y="2301013"/>
          <a:ext cx="3553429" cy="1097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0</a:t>
                      </a:r>
                      <a:endParaRPr lang="id-ID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effectLst/>
                        </a:rPr>
                        <a:t>0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6E2DF4D-5798-536A-EC4E-74141A13A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674836"/>
              </p:ext>
            </p:extLst>
          </p:nvPr>
        </p:nvGraphicFramePr>
        <p:xfrm>
          <a:off x="372195" y="1132635"/>
          <a:ext cx="3553429" cy="109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306946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rgbClr val="FF0000"/>
                          </a:solidFill>
                        </a:rPr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b="0" kern="1200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US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rgbClr val="FF0000"/>
                          </a:solidFill>
                        </a:rPr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B5C5A00F-0518-CCDC-E436-49DFF1FF67B8}"/>
              </a:ext>
            </a:extLst>
          </p:cNvPr>
          <p:cNvSpPr txBox="1">
            <a:spLocks/>
          </p:cNvSpPr>
          <p:nvPr/>
        </p:nvSpPr>
        <p:spPr>
          <a:xfrm>
            <a:off x="4498569" y="1186509"/>
            <a:ext cx="3831220" cy="95687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Baris ini dihapus karena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cost-nya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lebih besar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4C0B5857-0A09-EAD9-E550-CE9FA40B6216}"/>
              </a:ext>
            </a:extLst>
          </p:cNvPr>
          <p:cNvSpPr/>
          <p:nvPr/>
        </p:nvSpPr>
        <p:spPr>
          <a:xfrm rot="9000000">
            <a:off x="3936581" y="1741742"/>
            <a:ext cx="486137" cy="4336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30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4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DB612-E1EF-E97F-27B7-48BA4CB13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B76D8E-FD91-2EEC-25F9-5AD46EB5C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275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Contoh DVR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95746C57-9533-35CD-7D44-F44EBE897AD9}"/>
              </a:ext>
            </a:extLst>
          </p:cNvPr>
          <p:cNvSpPr txBox="1">
            <a:spLocks/>
          </p:cNvSpPr>
          <p:nvPr/>
        </p:nvSpPr>
        <p:spPr>
          <a:xfrm>
            <a:off x="7648761" y="1006160"/>
            <a:ext cx="4447354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 mengirimkan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table-nya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juga ke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 selaku tetangganya</a:t>
            </a: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Sampai di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B, setiap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ditambah 1 dan hop diisi dengan G1/0 yang merupakan arah datangnya paket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0DCC1A-962C-DD61-ADD9-F813DE101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9" y="3676384"/>
            <a:ext cx="7320983" cy="3099826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F637ACD-7113-42CD-40DC-6195DAACDB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45833"/>
              </p:ext>
            </p:extLst>
          </p:nvPr>
        </p:nvGraphicFramePr>
        <p:xfrm>
          <a:off x="240789" y="2408658"/>
          <a:ext cx="3315576" cy="1219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72374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00063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943139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4319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8C209A2-6FDB-9B46-5845-1D0BED8BF8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051963"/>
              </p:ext>
            </p:extLst>
          </p:nvPr>
        </p:nvGraphicFramePr>
        <p:xfrm>
          <a:off x="3927106" y="2713458"/>
          <a:ext cx="3553429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4E9C26B-0488-2BEA-5975-6F856A1366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205287"/>
              </p:ext>
            </p:extLst>
          </p:nvPr>
        </p:nvGraphicFramePr>
        <p:xfrm>
          <a:off x="240789" y="1140932"/>
          <a:ext cx="2372437" cy="1219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72374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00063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431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03B0107-9807-A856-F925-918D582191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78950"/>
              </p:ext>
            </p:extLst>
          </p:nvPr>
        </p:nvGraphicFramePr>
        <p:xfrm>
          <a:off x="3927106" y="1189458"/>
          <a:ext cx="3553429" cy="1219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1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43191"/>
                  </a:ext>
                </a:extLst>
              </a:tr>
            </a:tbl>
          </a:graphicData>
        </a:graphic>
      </p:graphicFrame>
      <p:sp>
        <p:nvSpPr>
          <p:cNvPr id="12" name="Arrow: Right 11">
            <a:extLst>
              <a:ext uri="{FF2B5EF4-FFF2-40B4-BE49-F238E27FC236}">
                <a16:creationId xmlns:a16="http://schemas.microsoft.com/office/drawing/2014/main" id="{DA45B383-B079-3ED8-846F-EA9EAF5703E8}"/>
              </a:ext>
            </a:extLst>
          </p:cNvPr>
          <p:cNvSpPr/>
          <p:nvPr/>
        </p:nvSpPr>
        <p:spPr>
          <a:xfrm>
            <a:off x="2740308" y="1645172"/>
            <a:ext cx="1018572" cy="307772"/>
          </a:xfrm>
          <a:prstGeom prst="rightArrow">
            <a:avLst/>
          </a:prstGeom>
          <a:solidFill>
            <a:srgbClr val="5B9BD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058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8FEDC2-6EC3-103D-F34A-0B5BF6515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87F2C9-73F0-87B0-B983-C4A6EB939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275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Contoh DVR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9CBEFCF0-690D-01DD-B7D0-7B994A170AB9}"/>
              </a:ext>
            </a:extLst>
          </p:cNvPr>
          <p:cNvSpPr txBox="1">
            <a:spLocks/>
          </p:cNvSpPr>
          <p:nvPr/>
        </p:nvSpPr>
        <p:spPr>
          <a:xfrm>
            <a:off x="7648761" y="1006160"/>
            <a:ext cx="4447354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A mengirimkan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table-nya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juga ke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 selaku tetangganya</a:t>
            </a:r>
          </a:p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Sampai di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B, setiap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ditambah 1 dan hop diisi dengan G1/0 yang merupakan arah datangnya paket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A5BD3D-948B-7163-3AAA-EDCEA82547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9" y="3676384"/>
            <a:ext cx="7320983" cy="3099826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73117E9-4866-5B8A-4172-D1CF09EBFF74}"/>
              </a:ext>
            </a:extLst>
          </p:cNvPr>
          <p:cNvGraphicFramePr>
            <a:graphicFrameLocks noGrp="1"/>
          </p:cNvGraphicFramePr>
          <p:nvPr/>
        </p:nvGraphicFramePr>
        <p:xfrm>
          <a:off x="240789" y="2408658"/>
          <a:ext cx="3315576" cy="1219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72374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00063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943139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4319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CFD01A-16F3-53D7-89FE-97D653335C97}"/>
              </a:ext>
            </a:extLst>
          </p:cNvPr>
          <p:cNvGraphicFramePr>
            <a:graphicFrameLocks noGrp="1"/>
          </p:cNvGraphicFramePr>
          <p:nvPr/>
        </p:nvGraphicFramePr>
        <p:xfrm>
          <a:off x="3927106" y="2713458"/>
          <a:ext cx="3553429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8BF7A2F-B8D8-45CC-B25A-CE150A39C7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741917"/>
              </p:ext>
            </p:extLst>
          </p:nvPr>
        </p:nvGraphicFramePr>
        <p:xfrm>
          <a:off x="3927106" y="1189458"/>
          <a:ext cx="3553429" cy="1219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endParaRPr lang="en-US" sz="1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43191"/>
                  </a:ext>
                </a:extLst>
              </a:tr>
            </a:tbl>
          </a:graphicData>
        </a:graphic>
      </p:graphicFrame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62BED4D3-0241-91CF-FB86-E200AC8E9EC3}"/>
              </a:ext>
            </a:extLst>
          </p:cNvPr>
          <p:cNvSpPr txBox="1">
            <a:spLocks/>
          </p:cNvSpPr>
          <p:nvPr/>
        </p:nvSpPr>
        <p:spPr>
          <a:xfrm>
            <a:off x="234106" y="1320622"/>
            <a:ext cx="3214473" cy="95687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Baris ini dihapus karena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cost-nya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lebih besar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878CEA1E-BFE1-0232-AB5F-54ABDD1AB294}"/>
              </a:ext>
            </a:extLst>
          </p:cNvPr>
          <p:cNvSpPr/>
          <p:nvPr/>
        </p:nvSpPr>
        <p:spPr>
          <a:xfrm rot="1800000">
            <a:off x="3179748" y="1601859"/>
            <a:ext cx="486137" cy="43366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396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4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7D40A-E6A5-79C2-177A-EB7F05029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A8D2B3-4E7B-4D5D-3F3A-D04D86D7C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275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Contoh DVR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57CDEC4C-45BF-8C42-CFF4-C4ED89B55946}"/>
              </a:ext>
            </a:extLst>
          </p:cNvPr>
          <p:cNvSpPr txBox="1">
            <a:spLocks/>
          </p:cNvSpPr>
          <p:nvPr/>
        </p:nvSpPr>
        <p:spPr>
          <a:xfrm>
            <a:off x="7744646" y="1320622"/>
            <a:ext cx="4447354" cy="184812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mempertahankan jaringan yang terhubung langsung dengan dirinya, sedangkan daftar jaringan yang tidak terhubung langsung akan dihapus jika selama periode waktu informasi terkait jaringan tersebut dari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diterima dari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tetangganya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D19C11-889B-87B7-346B-0C3E9104E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89" y="3676384"/>
            <a:ext cx="7320983" cy="3099826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FCDEA2C-13D3-2B22-13B3-079A0EEFC37A}"/>
              </a:ext>
            </a:extLst>
          </p:cNvPr>
          <p:cNvGraphicFramePr>
            <a:graphicFrameLocks noGrp="1"/>
          </p:cNvGraphicFramePr>
          <p:nvPr/>
        </p:nvGraphicFramePr>
        <p:xfrm>
          <a:off x="240789" y="2408658"/>
          <a:ext cx="3315576" cy="1219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72374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00063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943139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74319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3DD93E5-64F9-41A6-9D82-5D3861E6DB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205849"/>
              </p:ext>
            </p:extLst>
          </p:nvPr>
        </p:nvGraphicFramePr>
        <p:xfrm>
          <a:off x="3918534" y="2408658"/>
          <a:ext cx="3553429" cy="1219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92347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750284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1010798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0</a:t>
                      </a:r>
                      <a:endParaRPr lang="id-ID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kern="1200" dirty="0">
                          <a:effectLst/>
                        </a:rPr>
                        <a:t>0</a:t>
                      </a:r>
                      <a:endParaRPr lang="en-US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9649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891146"/>
                  </a:ext>
                </a:extLst>
              </a:tr>
            </a:tbl>
          </a:graphicData>
        </a:graphic>
      </p:graphicFrame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AB941CCB-0406-FFCA-2D85-21073E7F04A4}"/>
              </a:ext>
            </a:extLst>
          </p:cNvPr>
          <p:cNvSpPr txBox="1">
            <a:spLocks/>
          </p:cNvSpPr>
          <p:nvPr/>
        </p:nvSpPr>
        <p:spPr>
          <a:xfrm>
            <a:off x="234106" y="1320622"/>
            <a:ext cx="7185266" cy="95687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Saat ini seluruh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sudah mengetahui cara untuk meneruskan paket ke seluruh jaringan</a:t>
            </a:r>
          </a:p>
        </p:txBody>
      </p:sp>
    </p:spTree>
    <p:extLst>
      <p:ext uri="{BB962C8B-B14F-4D97-AF65-F5344CB8AC3E}">
        <p14:creationId xmlns:p14="http://schemas.microsoft.com/office/powerpoint/2010/main" val="382862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4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70542"/>
            <a:ext cx="10515600" cy="840230"/>
          </a:xfrm>
        </p:spPr>
        <p:txBody>
          <a:bodyPr/>
          <a:lstStyle/>
          <a:p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Link State </a:t>
            </a: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ko-KR" alt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043DA-E22E-CA46-B3F3-AC4253B350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F8AC32-2338-27A4-B100-AD3581302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608680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Link State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DE58349-B98C-47FB-FA7B-CE897DB2C572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Salah satu algoritma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dynamic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lainnya adalah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link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algorithm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berbasis pada metode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djikstra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Link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bekerja dengan cara setiap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mempelajari jaringan yang terhubung langsung dengan dirinya, selanjutnya mengirimkan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hello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ke setiap jaringan tersebut, jika ada balasan dari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lain maka akan terbentuk </a:t>
            </a:r>
            <a:r>
              <a:rPr lang="id-ID" sz="2000" b="0" dirty="0" err="1">
                <a:solidFill>
                  <a:srgbClr val="202122"/>
                </a:solidFill>
              </a:rPr>
              <a:t>adjacency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link</a:t>
            </a:r>
            <a:r>
              <a:rPr lang="id-ID" sz="2000" b="0" dirty="0">
                <a:solidFill>
                  <a:srgbClr val="202122"/>
                </a:solidFill>
              </a:rPr>
              <a:t> antar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bertetanggaan</a:t>
            </a:r>
            <a:r>
              <a:rPr lang="id-ID" sz="2000" b="0" dirty="0">
                <a:solidFill>
                  <a:srgbClr val="202122"/>
                </a:solidFill>
              </a:rPr>
              <a:t>, selanjutnya setiap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akan membentuk Link </a:t>
            </a:r>
            <a:r>
              <a:rPr lang="id-ID" sz="2000" b="0" dirty="0" err="1">
                <a:solidFill>
                  <a:srgbClr val="202122"/>
                </a:solidFill>
              </a:rPr>
              <a:t>state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packet</a:t>
            </a:r>
            <a:r>
              <a:rPr lang="id-ID" sz="2000" b="0" dirty="0">
                <a:solidFill>
                  <a:srgbClr val="202122"/>
                </a:solidFill>
              </a:rPr>
              <a:t> yang berisi informasi setiap jaringan yang terhubung langsung dengan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tersebut. Dari setiap LSP yang diterima dibentuklah </a:t>
            </a:r>
            <a:r>
              <a:rPr lang="id-ID" sz="2000" b="0" dirty="0" err="1">
                <a:solidFill>
                  <a:srgbClr val="202122"/>
                </a:solidFill>
              </a:rPr>
              <a:t>link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state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database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(LSD) untuk setiap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, dan digunakan untuk memetakan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setiap jaringan yang ada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Jika selama beberapa waktu tidak ada </a:t>
            </a:r>
            <a:r>
              <a:rPr lang="id-ID" sz="2000" b="0" dirty="0" err="1">
                <a:solidFill>
                  <a:srgbClr val="202122"/>
                </a:solidFill>
              </a:rPr>
              <a:t>hello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packet</a:t>
            </a:r>
            <a:r>
              <a:rPr lang="id-ID" sz="2000" b="0" dirty="0">
                <a:solidFill>
                  <a:srgbClr val="202122"/>
                </a:solidFill>
              </a:rPr>
              <a:t> dari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tetangganya maka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tetangganya akan dianggap mati dan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akan mengirimkan LSP terbaru untuk dapat memperbaharui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LSD seluruh </a:t>
            </a:r>
            <a:r>
              <a:rPr lang="id-ID" sz="2000" b="0" dirty="0" err="1">
                <a:solidFill>
                  <a:srgbClr val="202122"/>
                </a:solidFill>
              </a:rPr>
              <a:t>router</a:t>
            </a:r>
            <a:r>
              <a:rPr lang="id-ID" sz="2000" b="0" dirty="0">
                <a:solidFill>
                  <a:srgbClr val="202122"/>
                </a:solidFill>
              </a:rPr>
              <a:t> serta melakukan pemetaan ulang jaringan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5628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EF08E-B7BD-D7D1-70B2-1F283A0A3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50CD9C-E7D9-5924-4E4B-E49396220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1744686"/>
            <a:ext cx="7606819" cy="322085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01215B15-9E4F-CA9C-8356-55E545456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95F789F4-7F9E-4DF3-3D5B-9E3B57F7C99E}"/>
              </a:ext>
            </a:extLst>
          </p:cNvPr>
          <p:cNvSpPr txBox="1">
            <a:spLocks/>
          </p:cNvSpPr>
          <p:nvPr/>
        </p:nvSpPr>
        <p:spPr>
          <a:xfrm>
            <a:off x="8090840" y="1047479"/>
            <a:ext cx="4002771" cy="15683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A akan menerima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hello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dari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B pada G1/0 sehingga tahu ada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lain dan membentuk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adjacency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/pasangan</a:t>
            </a:r>
          </a:p>
          <a:p>
            <a:pPr marL="0" indent="0" latinLnBrk="0"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B juga demikian</a:t>
            </a:r>
          </a:p>
          <a:p>
            <a:pPr marL="0" indent="0" latinLnBrk="0">
              <a:buNone/>
            </a:pP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Sedangkan dari jaringan kuning dan biru tidak ada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hello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artinya tidak ada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mengarah pada jaringan tersebut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661F5DA-A72B-DF92-A685-CE38451C8A7D}"/>
              </a:ext>
            </a:extLst>
          </p:cNvPr>
          <p:cNvGrpSpPr/>
          <p:nvPr/>
        </p:nvGrpSpPr>
        <p:grpSpPr>
          <a:xfrm>
            <a:off x="1391136" y="1258391"/>
            <a:ext cx="1597328" cy="1220412"/>
            <a:chOff x="1756437" y="1313238"/>
            <a:chExt cx="1597328" cy="1220412"/>
          </a:xfrm>
        </p:grpSpPr>
        <p:pic>
          <p:nvPicPr>
            <p:cNvPr id="4" name="Graphic 3" descr="Envelope outline">
              <a:extLst>
                <a:ext uri="{FF2B5EF4-FFF2-40B4-BE49-F238E27FC236}">
                  <a16:creationId xmlns:a16="http://schemas.microsoft.com/office/drawing/2014/main" id="{D560EFA6-457C-3C1C-F960-A2BB03493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756437" y="1313238"/>
              <a:ext cx="607713" cy="607713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1515A1B8-ACDE-EBBD-9361-A803C440E629}"/>
                </a:ext>
              </a:extLst>
            </p:cNvPr>
            <p:cNvCxnSpPr/>
            <p:nvPr/>
          </p:nvCxnSpPr>
          <p:spPr>
            <a:xfrm>
              <a:off x="2288894" y="1617094"/>
              <a:ext cx="1064871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19E9456-055B-F7AC-F9DC-16CC9600F641}"/>
                </a:ext>
              </a:extLst>
            </p:cNvPr>
            <p:cNvCxnSpPr>
              <a:cxnSpLocks/>
            </p:cNvCxnSpPr>
            <p:nvPr/>
          </p:nvCxnSpPr>
          <p:spPr>
            <a:xfrm>
              <a:off x="2060293" y="1790700"/>
              <a:ext cx="0" cy="74295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8C71BECD-CDC4-BDFD-8F74-8A5C5469B5F7}"/>
              </a:ext>
            </a:extLst>
          </p:cNvPr>
          <p:cNvSpPr txBox="1"/>
          <p:nvPr/>
        </p:nvSpPr>
        <p:spPr>
          <a:xfrm>
            <a:off x="1099540" y="1089303"/>
            <a:ext cx="11909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dirty="0" err="1"/>
              <a:t>Hello</a:t>
            </a:r>
            <a:r>
              <a:rPr lang="id-ID" sz="1400" dirty="0"/>
              <a:t> </a:t>
            </a:r>
            <a:r>
              <a:rPr lang="id-ID" sz="1400" dirty="0" err="1"/>
              <a:t>Packet</a:t>
            </a:r>
            <a:endParaRPr lang="id-ID" sz="1400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0410731-AA9A-B9FF-A65E-C58C2338F28E}"/>
              </a:ext>
            </a:extLst>
          </p:cNvPr>
          <p:cNvGrpSpPr/>
          <p:nvPr/>
        </p:nvGrpSpPr>
        <p:grpSpPr>
          <a:xfrm>
            <a:off x="5048250" y="1090379"/>
            <a:ext cx="1868344" cy="1388424"/>
            <a:chOff x="5930900" y="1057093"/>
            <a:chExt cx="1868344" cy="1388424"/>
          </a:xfrm>
        </p:grpSpPr>
        <p:pic>
          <p:nvPicPr>
            <p:cNvPr id="19" name="Graphic 18" descr="Envelope outline">
              <a:extLst>
                <a:ext uri="{FF2B5EF4-FFF2-40B4-BE49-F238E27FC236}">
                  <a16:creationId xmlns:a16="http://schemas.microsoft.com/office/drawing/2014/main" id="{C861AC4B-C959-3732-963B-39E06E5F4C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899937" y="1225105"/>
              <a:ext cx="607713" cy="607713"/>
            </a:xfrm>
            <a:prstGeom prst="rect">
              <a:avLst/>
            </a:prstGeom>
          </p:spPr>
        </p:pic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898178D6-F799-6695-A021-E9000A403A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30900" y="1528962"/>
              <a:ext cx="1038887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B249ADBF-9C32-FD95-ED55-3DF036EF9B0E}"/>
                </a:ext>
              </a:extLst>
            </p:cNvPr>
            <p:cNvCxnSpPr>
              <a:cxnSpLocks/>
            </p:cNvCxnSpPr>
            <p:nvPr/>
          </p:nvCxnSpPr>
          <p:spPr>
            <a:xfrm>
              <a:off x="7203793" y="1702567"/>
              <a:ext cx="0" cy="74295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DD133C6-FE64-0347-A5F0-CBF46C108833}"/>
                </a:ext>
              </a:extLst>
            </p:cNvPr>
            <p:cNvSpPr txBox="1"/>
            <p:nvPr/>
          </p:nvSpPr>
          <p:spPr>
            <a:xfrm>
              <a:off x="6608341" y="1057093"/>
              <a:ext cx="11909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400" dirty="0" err="1"/>
                <a:t>Hello</a:t>
              </a:r>
              <a:r>
                <a:rPr lang="id-ID" sz="1400" dirty="0"/>
                <a:t> </a:t>
              </a:r>
              <a:r>
                <a:rPr lang="id-ID" sz="1400" dirty="0" err="1"/>
                <a:t>Packet</a:t>
              </a:r>
              <a:endParaRPr lang="id-ID" sz="1400" dirty="0"/>
            </a:p>
          </p:txBody>
        </p:sp>
      </p:grpSp>
      <p:sp>
        <p:nvSpPr>
          <p:cNvPr id="34" name="내용 개체 틀 2">
            <a:extLst>
              <a:ext uri="{FF2B5EF4-FFF2-40B4-BE49-F238E27FC236}">
                <a16:creationId xmlns:a16="http://schemas.microsoft.com/office/drawing/2014/main" id="{0FF91108-C028-829C-051B-632D5AFDC2BC}"/>
              </a:ext>
            </a:extLst>
          </p:cNvPr>
          <p:cNvSpPr txBox="1">
            <a:spLocks/>
          </p:cNvSpPr>
          <p:nvPr/>
        </p:nvSpPr>
        <p:spPr>
          <a:xfrm>
            <a:off x="335666" y="5147977"/>
            <a:ext cx="7511941" cy="15683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Hello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ini akan selalu dikirim selama interval waktu tertentu, jika sampai 4 x interval waktu tidak menerima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hello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maka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tetangga dianggap mati dan dikirimkan LSP terbaru</a:t>
            </a:r>
          </a:p>
        </p:txBody>
      </p:sp>
    </p:spTree>
    <p:extLst>
      <p:ext uri="{BB962C8B-B14F-4D97-AF65-F5344CB8AC3E}">
        <p14:creationId xmlns:p14="http://schemas.microsoft.com/office/powerpoint/2010/main" val="18271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34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A330E2-43AC-98C6-EFAF-93E15687F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3ABD38-309A-B2CE-80DA-1A4550B9E0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41" y="2503863"/>
            <a:ext cx="6866067" cy="2907207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A496301-22C8-C11A-EA4D-4A5BC682B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내용 개체 틀 2">
            <a:extLst>
              <a:ext uri="{FF2B5EF4-FFF2-40B4-BE49-F238E27FC236}">
                <a16:creationId xmlns:a16="http://schemas.microsoft.com/office/drawing/2014/main" id="{E845187A-8968-72E9-4FD9-04AAF48A7AB7}"/>
              </a:ext>
            </a:extLst>
          </p:cNvPr>
          <p:cNvSpPr txBox="1">
            <a:spLocks/>
          </p:cNvSpPr>
          <p:nvPr/>
        </p:nvSpPr>
        <p:spPr>
          <a:xfrm>
            <a:off x="347241" y="5717894"/>
            <a:ext cx="7511941" cy="124312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Kedua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akan membentuk LSP dan saling mengirimkan LSP ke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adjacency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/tetangganya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DFBCC2-9B82-861D-3853-9AF24A20BC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13081"/>
              </p:ext>
            </p:extLst>
          </p:nvPr>
        </p:nvGraphicFramePr>
        <p:xfrm>
          <a:off x="240789" y="1254676"/>
          <a:ext cx="3315576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7702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1574157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743717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Link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etwork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R1-R2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DA07A1A-B04D-E930-6544-D98240E37BC4}"/>
              </a:ext>
            </a:extLst>
          </p:cNvPr>
          <p:cNvSpPr txBox="1"/>
          <p:nvPr/>
        </p:nvSpPr>
        <p:spPr>
          <a:xfrm>
            <a:off x="7408690" y="3105834"/>
            <a:ext cx="4542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https://ipwithease.com/ospf-cost-calculation/#google_vignette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ED7F77-C133-E223-A04A-F6E571D4A8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8691" y="953747"/>
            <a:ext cx="4542520" cy="2075337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A08FDE4-521C-917E-FE1D-41CC4BC556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356866"/>
              </p:ext>
            </p:extLst>
          </p:nvPr>
        </p:nvGraphicFramePr>
        <p:xfrm>
          <a:off x="3791280" y="1254676"/>
          <a:ext cx="3315576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7702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1574157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743717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Link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etwork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R2-R1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8626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57C79-DCEA-1426-C6BC-19E359E45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F76B5E1-2874-C704-CEA9-7304E294C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3163797"/>
            <a:ext cx="7947834" cy="3365245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30D0AF97-4647-4B94-9ED6-71AFB5C54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내용 개체 틀 2">
            <a:extLst>
              <a:ext uri="{FF2B5EF4-FFF2-40B4-BE49-F238E27FC236}">
                <a16:creationId xmlns:a16="http://schemas.microsoft.com/office/drawing/2014/main" id="{FE3B68AC-3DB5-341C-ABDD-F186EAAF1A67}"/>
              </a:ext>
            </a:extLst>
          </p:cNvPr>
          <p:cNvSpPr txBox="1">
            <a:spLocks/>
          </p:cNvSpPr>
          <p:nvPr/>
        </p:nvSpPr>
        <p:spPr>
          <a:xfrm>
            <a:off x="8391645" y="1254676"/>
            <a:ext cx="3559565" cy="5092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Setiap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destination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sama akan dibandingkan, yang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cost-nya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paling kecil disimpan sedangkan yang lebih besar dibuang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F7DEA3-9A77-41F0-119F-84A1A2A81F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931303"/>
              </p:ext>
            </p:extLst>
          </p:nvPr>
        </p:nvGraphicFramePr>
        <p:xfrm>
          <a:off x="240789" y="1254676"/>
          <a:ext cx="3315576" cy="1524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7702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1574157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743717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Link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etwork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R1-R2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R1-R2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55594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R1-R2-R1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45137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9DB8D8C-1918-7EC5-36A8-FAE5238AF6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252764"/>
              </p:ext>
            </p:extLst>
          </p:nvPr>
        </p:nvGraphicFramePr>
        <p:xfrm>
          <a:off x="4873047" y="1254676"/>
          <a:ext cx="3315576" cy="1524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7702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1574157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743717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Link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etwork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R2-R1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R2-R1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3978819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R2-R1-R2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146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087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3D72C-F122-A7D0-6558-CC2F272BC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8FFD7C0-654F-7CE5-8ECC-8E6F0C98C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3163797"/>
            <a:ext cx="7947834" cy="3365245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DB7A2E4-EF72-32D7-ABB4-01F963472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747675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Table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내용 개체 틀 2">
            <a:extLst>
              <a:ext uri="{FF2B5EF4-FFF2-40B4-BE49-F238E27FC236}">
                <a16:creationId xmlns:a16="http://schemas.microsoft.com/office/drawing/2014/main" id="{7B11EF18-5C60-23B1-CB6E-6BF099DA5B39}"/>
              </a:ext>
            </a:extLst>
          </p:cNvPr>
          <p:cNvSpPr txBox="1">
            <a:spLocks/>
          </p:cNvSpPr>
          <p:nvPr/>
        </p:nvSpPr>
        <p:spPr>
          <a:xfrm>
            <a:off x="8391645" y="1254676"/>
            <a:ext cx="3559565" cy="5092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Hasil akhir dari perhitungan kemudian dimasukkan ke dalam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sehingga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mengetahui seluruh jaringan yang ada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1D5444-B485-04D1-79CB-41D69B5004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803678"/>
              </p:ext>
            </p:extLst>
          </p:nvPr>
        </p:nvGraphicFramePr>
        <p:xfrm>
          <a:off x="240789" y="1305010"/>
          <a:ext cx="3315576" cy="1219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7702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1574157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743717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etwork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555949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7C37DBB-6E5F-C56B-9F65-DEB34964ED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482863"/>
              </p:ext>
            </p:extLst>
          </p:nvPr>
        </p:nvGraphicFramePr>
        <p:xfrm>
          <a:off x="4873047" y="1254676"/>
          <a:ext cx="3315576" cy="1219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7702">
                  <a:extLst>
                    <a:ext uri="{9D8B030D-6E8A-4147-A177-3AD203B41FA5}">
                      <a16:colId xmlns:a16="http://schemas.microsoft.com/office/drawing/2014/main" val="1517642963"/>
                    </a:ext>
                  </a:extLst>
                </a:gridCol>
                <a:gridCol w="1574157">
                  <a:extLst>
                    <a:ext uri="{9D8B030D-6E8A-4147-A177-3AD203B41FA5}">
                      <a16:colId xmlns:a16="http://schemas.microsoft.com/office/drawing/2014/main" val="2770884309"/>
                    </a:ext>
                  </a:extLst>
                </a:gridCol>
                <a:gridCol w="743717">
                  <a:extLst>
                    <a:ext uri="{9D8B030D-6E8A-4147-A177-3AD203B41FA5}">
                      <a16:colId xmlns:a16="http://schemas.microsoft.com/office/drawing/2014/main" val="4184062678"/>
                    </a:ext>
                  </a:extLst>
                </a:gridCol>
              </a:tblGrid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>
                          <a:solidFill>
                            <a:schemeClr val="tx1"/>
                          </a:solidFill>
                        </a:rPr>
                        <a:t>Link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etwork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id-ID" sz="1400" b="0" dirty="0" err="1">
                          <a:solidFill>
                            <a:schemeClr val="tx1"/>
                          </a:solidFill>
                        </a:rPr>
                        <a:t>ost</a:t>
                      </a:r>
                      <a:endParaRPr lang="id-ID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51004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G0/0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220.0.0.0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4057111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192.168.0.0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261234"/>
                  </a:ext>
                </a:extLst>
              </a:tr>
              <a:tr h="179157"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G1/0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210.0.0.0 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b="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39788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69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40F1D-B9B1-B688-B88F-F4F381528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C1927C-BBF7-2B18-8497-B6B7B307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E9FA52B-C272-F96C-FE75-2B46E96F73B8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Computer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Networks</a:t>
            </a:r>
            <a:r>
              <a:rPr lang="id-ID" sz="2000" b="0" dirty="0">
                <a:solidFill>
                  <a:srgbClr val="202122"/>
                </a:solidFill>
              </a:rPr>
              <a:t> A System </a:t>
            </a:r>
            <a:r>
              <a:rPr lang="id-ID" sz="2000" b="0" dirty="0" err="1">
                <a:solidFill>
                  <a:srgbClr val="202122"/>
                </a:solidFill>
              </a:rPr>
              <a:t>Approach</a:t>
            </a:r>
            <a:r>
              <a:rPr lang="id-ID" sz="2000" b="0" dirty="0">
                <a:solidFill>
                  <a:srgbClr val="202122"/>
                </a:solidFill>
              </a:rPr>
              <a:t>, Larry L. </a:t>
            </a:r>
            <a:r>
              <a:rPr lang="id-ID" sz="2000" b="0" dirty="0" err="1">
                <a:solidFill>
                  <a:srgbClr val="202122"/>
                </a:solidFill>
              </a:rPr>
              <a:t>Petterson</a:t>
            </a:r>
            <a:r>
              <a:rPr lang="id-ID" sz="2000" b="0" dirty="0">
                <a:solidFill>
                  <a:srgbClr val="202122"/>
                </a:solidFill>
              </a:rPr>
              <a:t>, Morgan </a:t>
            </a:r>
            <a:r>
              <a:rPr lang="id-ID" sz="2000" b="0" dirty="0" err="1">
                <a:solidFill>
                  <a:srgbClr val="202122"/>
                </a:solidFill>
              </a:rPr>
              <a:t>Kaufmann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Elsevier</a:t>
            </a:r>
            <a:r>
              <a:rPr lang="id-ID" sz="2000" b="0" dirty="0">
                <a:solidFill>
                  <a:srgbClr val="202122"/>
                </a:solidFill>
              </a:rPr>
              <a:t>, 2021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Routing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Protocols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Companion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Guide</a:t>
            </a:r>
            <a:r>
              <a:rPr lang="id-ID" sz="2000" b="0" dirty="0">
                <a:solidFill>
                  <a:srgbClr val="202122"/>
                </a:solidFill>
              </a:rPr>
              <a:t>, </a:t>
            </a:r>
            <a:r>
              <a:rPr lang="id-ID" sz="2000" b="0" dirty="0" err="1">
                <a:solidFill>
                  <a:srgbClr val="202122"/>
                </a:solidFill>
              </a:rPr>
              <a:t>Cisco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Networking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Academy</a:t>
            </a:r>
            <a:r>
              <a:rPr lang="id-ID" sz="2000" b="0" dirty="0">
                <a:solidFill>
                  <a:srgbClr val="202122"/>
                </a:solidFill>
              </a:rPr>
              <a:t>, </a:t>
            </a:r>
            <a:r>
              <a:rPr lang="id-ID" sz="2000" b="0" dirty="0" err="1">
                <a:solidFill>
                  <a:srgbClr val="202122"/>
                </a:solidFill>
              </a:rPr>
              <a:t>Cisco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Press</a:t>
            </a:r>
            <a:r>
              <a:rPr lang="id-ID" sz="2000" b="0" dirty="0">
                <a:solidFill>
                  <a:srgbClr val="202122"/>
                </a:solidFill>
              </a:rPr>
              <a:t>, 2014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Rashmi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Bhardwaj</a:t>
            </a:r>
            <a:r>
              <a:rPr lang="id-ID" sz="2000" b="0" dirty="0">
                <a:solidFill>
                  <a:srgbClr val="202122"/>
                </a:solidFill>
              </a:rPr>
              <a:t> 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OSPF </a:t>
            </a:r>
            <a:r>
              <a:rPr lang="id-ID" sz="2000" b="0" dirty="0" err="1">
                <a:solidFill>
                  <a:srgbClr val="202122"/>
                </a:solidFill>
              </a:rPr>
              <a:t>Cost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Calculation</a:t>
            </a:r>
            <a:r>
              <a:rPr lang="id-ID" sz="2000" b="0" dirty="0">
                <a:solidFill>
                  <a:srgbClr val="202122"/>
                </a:solidFill>
              </a:rPr>
              <a:t>. https://ipwithease.com/ospf-cost-calculation/</a:t>
            </a:r>
          </a:p>
        </p:txBody>
      </p:sp>
    </p:spTree>
    <p:extLst>
      <p:ext uri="{BB962C8B-B14F-4D97-AF65-F5344CB8AC3E}">
        <p14:creationId xmlns:p14="http://schemas.microsoft.com/office/powerpoint/2010/main" val="35731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11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ransport</a:t>
            </a:r>
            <a:r>
              <a:rPr lang="id-ID" altLang="ko-KR" sz="4800">
                <a:latin typeface="Arial" panose="020B0604020202020204" pitchFamily="34" charset="0"/>
                <a:cs typeface="Arial" panose="020B0604020202020204" pitchFamily="34" charset="0"/>
              </a:rPr>
              <a:t> Layer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4908</TotalTime>
  <Words>1853</Words>
  <Application>Microsoft Office PowerPoint</Application>
  <PresentationFormat>Widescreen</PresentationFormat>
  <Paragraphs>358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Router</vt:lpstr>
      <vt:lpstr>PowerPoint Presentation</vt:lpstr>
      <vt:lpstr>Router</vt:lpstr>
      <vt:lpstr>Router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Routing Table</vt:lpstr>
      <vt:lpstr>Static Routing</vt:lpstr>
      <vt:lpstr>Static Routing</vt:lpstr>
      <vt:lpstr>Routing Table</vt:lpstr>
      <vt:lpstr>Distance Vector Routing</vt:lpstr>
      <vt:lpstr>Dynamic Routing</vt:lpstr>
      <vt:lpstr>Distance Vector Routing</vt:lpstr>
      <vt:lpstr>Contoh DVR</vt:lpstr>
      <vt:lpstr>Contoh DVR</vt:lpstr>
      <vt:lpstr>Contoh DVR</vt:lpstr>
      <vt:lpstr>Contoh DVR</vt:lpstr>
      <vt:lpstr>Contoh DVR</vt:lpstr>
      <vt:lpstr>Link State Routing</vt:lpstr>
      <vt:lpstr>Link State Routing</vt:lpstr>
      <vt:lpstr>Routing Table</vt:lpstr>
      <vt:lpstr>Routing Table</vt:lpstr>
      <vt:lpstr>Routing Table</vt:lpstr>
      <vt:lpstr>Routing Table</vt:lpstr>
      <vt:lpstr>Referensi</vt:lpstr>
      <vt:lpstr>Transport Layer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161</cp:revision>
  <dcterms:created xsi:type="dcterms:W3CDTF">2021-04-29T04:21:21Z</dcterms:created>
  <dcterms:modified xsi:type="dcterms:W3CDTF">2024-10-28T18:20:54Z</dcterms:modified>
</cp:coreProperties>
</file>