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3"/>
  </p:handoutMasterIdLst>
  <p:sldIdLst>
    <p:sldId id="256" r:id="rId2"/>
    <p:sldId id="257" r:id="rId3"/>
    <p:sldId id="258" r:id="rId4"/>
    <p:sldId id="394" r:id="rId5"/>
    <p:sldId id="401" r:id="rId6"/>
    <p:sldId id="403" r:id="rId7"/>
    <p:sldId id="404" r:id="rId8"/>
    <p:sldId id="405" r:id="rId9"/>
    <p:sldId id="407" r:id="rId10"/>
    <p:sldId id="400" r:id="rId11"/>
    <p:sldId id="406" r:id="rId12"/>
    <p:sldId id="408" r:id="rId13"/>
    <p:sldId id="409" r:id="rId14"/>
    <p:sldId id="295" r:id="rId15"/>
    <p:sldId id="410" r:id="rId16"/>
    <p:sldId id="411" r:id="rId17"/>
    <p:sldId id="412" r:id="rId18"/>
    <p:sldId id="413" r:id="rId19"/>
    <p:sldId id="414" r:id="rId20"/>
    <p:sldId id="415" r:id="rId21"/>
    <p:sldId id="416" r:id="rId22"/>
    <p:sldId id="296" r:id="rId23"/>
    <p:sldId id="417" r:id="rId24"/>
    <p:sldId id="418" r:id="rId25"/>
    <p:sldId id="419" r:id="rId26"/>
    <p:sldId id="420" r:id="rId27"/>
    <p:sldId id="421" r:id="rId28"/>
    <p:sldId id="423" r:id="rId29"/>
    <p:sldId id="422" r:id="rId30"/>
    <p:sldId id="459" r:id="rId31"/>
    <p:sldId id="268" r:id="rId3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276" autoAdjust="0"/>
    <p:restoredTop sz="97386" autoAdjust="0"/>
  </p:normalViewPr>
  <p:slideViewPr>
    <p:cSldViewPr snapToGrid="0">
      <p:cViewPr varScale="1">
        <p:scale>
          <a:sx n="103" d="100"/>
          <a:sy n="103" d="100"/>
        </p:scale>
        <p:origin x="240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2024-11-09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2024-11-08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 Layer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1161"/>
            <a:ext cx="12192000" cy="923330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62418" y="821032"/>
              <a:ext cx="1564034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- 11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6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26142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Transport Layer</a:t>
                </a:r>
                <a:endParaRPr lang="en-US" altLang="ko-KR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61884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User Datagram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(UDP)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09104" y="3703537"/>
            <a:ext cx="659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Transport Control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(TCP)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그룹 19">
            <a:extLst>
              <a:ext uri="{FF2B5EF4-FFF2-40B4-BE49-F238E27FC236}">
                <a16:creationId xmlns:a16="http://schemas.microsoft.com/office/drawing/2014/main" id="{519836B3-E467-86AD-9584-305BAA8CCC85}"/>
              </a:ext>
            </a:extLst>
          </p:cNvPr>
          <p:cNvGrpSpPr/>
          <p:nvPr/>
        </p:nvGrpSpPr>
        <p:grpSpPr>
          <a:xfrm>
            <a:off x="434203" y="4533875"/>
            <a:ext cx="7415071" cy="661829"/>
            <a:chOff x="434203" y="3661225"/>
            <a:chExt cx="7415071" cy="661829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6A89B8F-5AE4-DE4F-E883-A71B514ACF86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타원 21">
              <a:extLst>
                <a:ext uri="{FF2B5EF4-FFF2-40B4-BE49-F238E27FC236}">
                  <a16:creationId xmlns:a16="http://schemas.microsoft.com/office/drawing/2014/main" id="{C874FEE7-FCF4-BD63-A13A-A3521F12BD49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C40BE9E-87F4-F685-02CF-1300B9008DC4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id-ID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8" name="직선 연결선 23">
              <a:extLst>
                <a:ext uri="{FF2B5EF4-FFF2-40B4-BE49-F238E27FC236}">
                  <a16:creationId xmlns:a16="http://schemas.microsoft.com/office/drawing/2014/main" id="{0CB1AB32-3BC8-0DD4-F6D1-BAB5C0B765B9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0369E241-12D3-928C-D8C0-9180AAF5C23C}"/>
              </a:ext>
            </a:extLst>
          </p:cNvPr>
          <p:cNvSpPr txBox="1"/>
          <p:nvPr/>
        </p:nvSpPr>
        <p:spPr>
          <a:xfrm>
            <a:off x="1258164" y="4561785"/>
            <a:ext cx="659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Remote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Procedure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Call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(RPC)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1" name="그룹 19">
            <a:extLst>
              <a:ext uri="{FF2B5EF4-FFF2-40B4-BE49-F238E27FC236}">
                <a16:creationId xmlns:a16="http://schemas.microsoft.com/office/drawing/2014/main" id="{68F5B6AD-931D-D1FB-6F59-D7B7F361D6FA}"/>
              </a:ext>
            </a:extLst>
          </p:cNvPr>
          <p:cNvGrpSpPr/>
          <p:nvPr/>
        </p:nvGrpSpPr>
        <p:grpSpPr>
          <a:xfrm>
            <a:off x="426329" y="5358755"/>
            <a:ext cx="7415071" cy="661829"/>
            <a:chOff x="434203" y="3661225"/>
            <a:chExt cx="7415071" cy="661829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211B808B-BB72-B2D7-1878-4FFF35D98C65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타원 21">
              <a:extLst>
                <a:ext uri="{FF2B5EF4-FFF2-40B4-BE49-F238E27FC236}">
                  <a16:creationId xmlns:a16="http://schemas.microsoft.com/office/drawing/2014/main" id="{E358FFC7-C138-988D-1190-705E0717F90F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BBDC4246-BF60-C2ED-7D27-AB81B170063B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id-ID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5" name="직선 연결선 23">
              <a:extLst>
                <a:ext uri="{FF2B5EF4-FFF2-40B4-BE49-F238E27FC236}">
                  <a16:creationId xmlns:a16="http://schemas.microsoft.com/office/drawing/2014/main" id="{389946DD-6E30-AF98-2FBB-21802154B624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BA22AB63-6F57-0B33-A2B5-CA60B6818BE4}"/>
              </a:ext>
            </a:extLst>
          </p:cNvPr>
          <p:cNvSpPr txBox="1"/>
          <p:nvPr/>
        </p:nvSpPr>
        <p:spPr>
          <a:xfrm>
            <a:off x="1250290" y="5386665"/>
            <a:ext cx="659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Real-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Transport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(RTP)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28" grpId="0"/>
      <p:bldP spid="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28992"/>
            <a:ext cx="10515600" cy="923330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Transport Layer</a:t>
            </a:r>
            <a:endParaRPr lang="en-US" altLang="ko-KR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136308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Transport Layer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BAEF4E4F-6C2D-F715-28AF-4003F39206DD}"/>
              </a:ext>
            </a:extLst>
          </p:cNvPr>
          <p:cNvSpPr txBox="1">
            <a:spLocks/>
          </p:cNvSpPr>
          <p:nvPr/>
        </p:nvSpPr>
        <p:spPr>
          <a:xfrm>
            <a:off x="240789" y="1314754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Transport layer merupakan layer ke-4 dari OSI layer yang memiliki tanggung jawab dalam mengirimkan pesan dari satu proses ke proses lain di komputer yang berbeda, hal ini membuat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transport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merupakan bagian yang melakukan proses secara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end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to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end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Fungsi utama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transport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adalah menerima data dari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(layer ke-5 OSI), memecahnya menjadi unit-unit yang lebih kecil kemudian memberikan unit-unit tersebut ke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network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untuk dikirimkan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melalui jaringan komputer.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Selain memecah data,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transport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juga berfungsi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dalam menyusun kembali menjadi data utuh pada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sisi penerima</a:t>
            </a:r>
          </a:p>
        </p:txBody>
      </p:sp>
    </p:spTree>
    <p:extLst>
      <p:ext uri="{BB962C8B-B14F-4D97-AF65-F5344CB8AC3E}">
        <p14:creationId xmlns:p14="http://schemas.microsoft.com/office/powerpoint/2010/main" val="361106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03E8AF-3273-2E34-C345-69F15BCBCE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FF66F2-5652-48DF-F19A-DC0497360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136308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Transport Layer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91AAE6F-7BF4-D222-C3DA-9F11F733AD40}"/>
              </a:ext>
            </a:extLst>
          </p:cNvPr>
          <p:cNvSpPr txBox="1">
            <a:spLocks/>
          </p:cNvSpPr>
          <p:nvPr/>
        </p:nvSpPr>
        <p:spPr>
          <a:xfrm>
            <a:off x="240789" y="1314754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Biasanya Transport layer akan membentuk koneksi yang berbeda untuk setiap koneksi yang dibutuhkan oleh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layer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Hal ini akan bergantung dari besarnya data yang akan dikirimkan dan kapasitas kanal pada setiap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Sebuah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dapat menggunakan beberapa koneksi yang berbeda untuk mendukung satu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pengiriman yang memerlukan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bandwidth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tinggi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Atau satu koneksi jaringan dengan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bandwidth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tinggi dapat digunakan untuk membentuk beberapa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session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yang berbeda</a:t>
            </a:r>
          </a:p>
        </p:txBody>
      </p:sp>
    </p:spTree>
    <p:extLst>
      <p:ext uri="{BB962C8B-B14F-4D97-AF65-F5344CB8AC3E}">
        <p14:creationId xmlns:p14="http://schemas.microsoft.com/office/powerpoint/2010/main" val="419256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53B6A1-89FE-5245-267F-9C22D8E5BA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B806D7-C9E6-62D2-7EFF-F1FA31F85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4371902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Peran Transport Layer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58807BDE-5B54-7E23-8DE7-DF19BFF16ACB}"/>
              </a:ext>
            </a:extLst>
          </p:cNvPr>
          <p:cNvSpPr txBox="1">
            <a:spLocks/>
          </p:cNvSpPr>
          <p:nvPr/>
        </p:nvSpPr>
        <p:spPr>
          <a:xfrm>
            <a:off x="240789" y="1314753"/>
            <a:ext cx="11808303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Service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Point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Addressing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</a:rPr>
              <a:t>Service </a:t>
            </a:r>
            <a:r>
              <a:rPr lang="id-ID" sz="2400" b="0" dirty="0" err="1">
                <a:solidFill>
                  <a:srgbClr val="202122"/>
                </a:solidFill>
              </a:rPr>
              <a:t>point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addressing</a:t>
            </a:r>
            <a:r>
              <a:rPr lang="id-ID" sz="2400" b="0" dirty="0">
                <a:solidFill>
                  <a:srgbClr val="202122"/>
                </a:solidFill>
              </a:rPr>
              <a:t> berperan dalam menentukan dan menangani pengiriman data yang spesifik untuk aplikasi yang berbeda. Aplikasi yang berbeda harus mendapatkan </a:t>
            </a:r>
            <a:r>
              <a:rPr lang="id-ID" sz="2400" b="0" dirty="0" err="1">
                <a:solidFill>
                  <a:srgbClr val="202122"/>
                </a:solidFill>
              </a:rPr>
              <a:t>message</a:t>
            </a:r>
            <a:r>
              <a:rPr lang="id-ID" sz="2400" b="0" dirty="0">
                <a:solidFill>
                  <a:srgbClr val="202122"/>
                </a:solidFill>
              </a:rPr>
              <a:t> yang berbeda, sehingga harus memiliki alamat tersendiri. Alamat tersendiri tersebut dikenal dengan sebutan </a:t>
            </a:r>
            <a:r>
              <a:rPr lang="id-ID" sz="2400" b="0" dirty="0" err="1">
                <a:solidFill>
                  <a:srgbClr val="202122"/>
                </a:solidFill>
              </a:rPr>
              <a:t>service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point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addressing</a:t>
            </a:r>
            <a:r>
              <a:rPr lang="id-ID" sz="2400" b="0" dirty="0">
                <a:solidFill>
                  <a:srgbClr val="202122"/>
                </a:solidFill>
              </a:rPr>
              <a:t> yang termasuk peran dan tanggung jawab dari </a:t>
            </a:r>
            <a:r>
              <a:rPr lang="id-ID" sz="2400" b="0" dirty="0" err="1">
                <a:solidFill>
                  <a:srgbClr val="202122"/>
                </a:solidFill>
              </a:rPr>
              <a:t>transport</a:t>
            </a:r>
            <a:r>
              <a:rPr lang="id-ID" sz="2400" b="0" dirty="0">
                <a:solidFill>
                  <a:srgbClr val="202122"/>
                </a:solidFill>
              </a:rPr>
              <a:t> layer.</a:t>
            </a: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</a:rPr>
              <a:t>Segmentation</a:t>
            </a:r>
            <a:r>
              <a:rPr lang="id-ID" sz="2400" b="0" dirty="0">
                <a:solidFill>
                  <a:srgbClr val="202122"/>
                </a:solidFill>
              </a:rPr>
              <a:t> dan </a:t>
            </a:r>
            <a:r>
              <a:rPr lang="id-ID" sz="2400" b="0" dirty="0" err="1">
                <a:solidFill>
                  <a:srgbClr val="202122"/>
                </a:solidFill>
              </a:rPr>
              <a:t>Reassembly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Transport layer bisa memecah data menjadi paket data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tertentu dan begitu pun sebaliknya. Transport layer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berperan penting untuk melakukan proses </a:t>
            </a:r>
            <a:r>
              <a:rPr lang="id-ID" sz="2400" b="0" dirty="0" err="1">
                <a:solidFill>
                  <a:srgbClr val="202122"/>
                </a:solidFill>
              </a:rPr>
              <a:t>reassembly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atau penyatuan kembali paket data tersebut menjadi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satu kesatuan data yang utuh. 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80700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E4EC0C-E579-B066-01E4-F656972B89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277AE8-A59F-F4D3-05DD-AAA13D4EF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4134658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Trasport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Layer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17D8B4D-6E23-3EE3-5F33-974C84CFBEB5}"/>
              </a:ext>
            </a:extLst>
          </p:cNvPr>
          <p:cNvSpPr txBox="1">
            <a:spLocks/>
          </p:cNvSpPr>
          <p:nvPr/>
        </p:nvSpPr>
        <p:spPr>
          <a:xfrm>
            <a:off x="8730542" y="133111"/>
            <a:ext cx="3330888" cy="4392590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Proses </a:t>
            </a:r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addressing</a:t>
            </a: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 dilakukan dengan membedakan </a:t>
            </a:r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 pada setiap proses aplikasi yang berjalan</a:t>
            </a:r>
          </a:p>
          <a:p>
            <a:pPr marL="0" indent="0" latinLnBrk="0">
              <a:buNone/>
            </a:pP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Proses </a:t>
            </a:r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Segmentation</a:t>
            </a: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Reassembly</a:t>
            </a: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 dilakukan dengan memecah </a:t>
            </a:r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segment</a:t>
            </a: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 dan memberikan nomor urut pada </a:t>
            </a:r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segment</a:t>
            </a:r>
            <a:endParaRPr lang="id-ID" sz="21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06FFF3-67C8-64D4-780D-1FFB560CBB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570" y="133110"/>
            <a:ext cx="8489753" cy="6031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191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33D89-2627-B1A9-D41D-BB0817817D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C7324F-9480-6F0D-3382-3D3F61BFE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4371902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Peran Transport Layer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1BC54DB-6D97-C82E-9415-BB147087BB32}"/>
              </a:ext>
            </a:extLst>
          </p:cNvPr>
          <p:cNvSpPr txBox="1">
            <a:spLocks/>
          </p:cNvSpPr>
          <p:nvPr/>
        </p:nvSpPr>
        <p:spPr>
          <a:xfrm>
            <a:off x="240789" y="1314753"/>
            <a:ext cx="11808303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Reliability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/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Error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Checking</a:t>
            </a:r>
            <a:r>
              <a:rPr lang="id-ID" sz="2400" b="0" dirty="0">
                <a:solidFill>
                  <a:srgbClr val="202122"/>
                </a:solidFill>
              </a:rPr>
              <a:t>.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Transport layer memiliki kemampuan melakukan </a:t>
            </a:r>
            <a:r>
              <a:rPr lang="id-ID" sz="2400" b="0" dirty="0" err="1">
                <a:solidFill>
                  <a:srgbClr val="202122"/>
                </a:solidFill>
              </a:rPr>
              <a:t>error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r>
              <a:rPr lang="id-ID" sz="2400" b="0" dirty="0" err="1">
                <a:solidFill>
                  <a:srgbClr val="202122"/>
                </a:solidFill>
              </a:rPr>
              <a:t>checking</a:t>
            </a:r>
            <a:r>
              <a:rPr lang="id-ID" sz="2400" b="0" dirty="0">
                <a:solidFill>
                  <a:srgbClr val="202122"/>
                </a:solidFill>
              </a:rPr>
              <a:t> menggunakan </a:t>
            </a:r>
            <a:r>
              <a:rPr lang="id-ID" sz="2400" b="0" dirty="0" err="1">
                <a:solidFill>
                  <a:srgbClr val="202122"/>
                </a:solidFill>
              </a:rPr>
              <a:t>checksum</a:t>
            </a:r>
            <a:r>
              <a:rPr lang="id-ID" sz="2400" b="0" dirty="0">
                <a:solidFill>
                  <a:srgbClr val="202122"/>
                </a:solidFill>
              </a:rPr>
              <a:t>. Jika sebuah </a:t>
            </a:r>
            <a:r>
              <a:rPr lang="id-ID" sz="2400" b="0" dirty="0" err="1">
                <a:solidFill>
                  <a:srgbClr val="202122"/>
                </a:solidFill>
              </a:rPr>
              <a:t>segment</a:t>
            </a:r>
            <a:r>
              <a:rPr lang="id-ID" sz="2400" b="0" dirty="0">
                <a:solidFill>
                  <a:srgbClr val="202122"/>
                </a:solidFill>
              </a:rPr>
              <a:t> mengalami kerusakan pada proses transit dari asal sampai ke tujuan maka </a:t>
            </a:r>
            <a:r>
              <a:rPr lang="id-ID" sz="2400" b="0" dirty="0" err="1">
                <a:solidFill>
                  <a:srgbClr val="202122"/>
                </a:solidFill>
              </a:rPr>
              <a:t>transport</a:t>
            </a:r>
            <a:r>
              <a:rPr lang="id-ID" sz="2400" b="0" dirty="0">
                <a:solidFill>
                  <a:srgbClr val="202122"/>
                </a:solidFill>
              </a:rPr>
              <a:t> layer akan melakukan </a:t>
            </a:r>
            <a:r>
              <a:rPr lang="id-ID" sz="2400" b="0" dirty="0" err="1">
                <a:solidFill>
                  <a:srgbClr val="202122"/>
                </a:solidFill>
              </a:rPr>
              <a:t>retransmisi</a:t>
            </a:r>
            <a:r>
              <a:rPr lang="id-ID" sz="2400" b="0" dirty="0">
                <a:solidFill>
                  <a:srgbClr val="202122"/>
                </a:solidFill>
              </a:rPr>
              <a:t>. Demikian juga ketika sebuah </a:t>
            </a:r>
            <a:r>
              <a:rPr lang="id-ID" sz="2400" b="0" dirty="0" err="1">
                <a:solidFill>
                  <a:srgbClr val="202122"/>
                </a:solidFill>
              </a:rPr>
              <a:t>segement</a:t>
            </a:r>
            <a:r>
              <a:rPr lang="id-ID" sz="2400" b="0" dirty="0">
                <a:solidFill>
                  <a:srgbClr val="202122"/>
                </a:solidFill>
              </a:rPr>
              <a:t> diterima dua kali atau lebih </a:t>
            </a:r>
            <a:r>
              <a:rPr lang="id-ID" sz="2400" b="0" dirty="0" err="1">
                <a:solidFill>
                  <a:srgbClr val="202122"/>
                </a:solidFill>
              </a:rPr>
              <a:t>transport</a:t>
            </a:r>
            <a:r>
              <a:rPr lang="id-ID" sz="2400" b="0" dirty="0">
                <a:solidFill>
                  <a:srgbClr val="202122"/>
                </a:solidFill>
              </a:rPr>
              <a:t> layer memiliki kemampuan untuk membuang </a:t>
            </a:r>
            <a:r>
              <a:rPr lang="id-ID" sz="2400" b="0" dirty="0" err="1">
                <a:solidFill>
                  <a:srgbClr val="202122"/>
                </a:solidFill>
              </a:rPr>
              <a:t>segment</a:t>
            </a:r>
            <a:r>
              <a:rPr lang="id-ID" sz="2400" b="0" dirty="0">
                <a:solidFill>
                  <a:srgbClr val="202122"/>
                </a:solidFill>
              </a:rPr>
              <a:t> yang duplikat.</a:t>
            </a:r>
          </a:p>
        </p:txBody>
      </p:sp>
    </p:spTree>
    <p:extLst>
      <p:ext uri="{BB962C8B-B14F-4D97-AF65-F5344CB8AC3E}">
        <p14:creationId xmlns:p14="http://schemas.microsoft.com/office/powerpoint/2010/main" val="422742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B4253B-452C-A0B3-1D42-E24FAE0C5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E15992-49EC-95C3-3E46-9C7C6B3F7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479892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Socket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DE2B9EBC-866C-1FA4-6A87-B3E3AF0FE880}"/>
              </a:ext>
            </a:extLst>
          </p:cNvPr>
          <p:cNvSpPr txBox="1">
            <a:spLocks/>
          </p:cNvSpPr>
          <p:nvPr/>
        </p:nvSpPr>
        <p:spPr>
          <a:xfrm>
            <a:off x="240789" y="1314753"/>
            <a:ext cx="11808303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Socket</a:t>
            </a: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perpaduan antara </a:t>
            </a:r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number</a:t>
            </a:r>
            <a:endParaRPr lang="id-ID" sz="21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Socket</a:t>
            </a: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 digunakan untuk membuat koneksi antara aplikasi/proses yang berjalan di antara dua komputer yang berbeda</a:t>
            </a:r>
          </a:p>
          <a:p>
            <a:pPr marL="404813" indent="-404813" latinLnBrk="0"/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Port </a:t>
            </a:r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number</a:t>
            </a: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</a:t>
            </a:r>
            <a:r>
              <a:rPr lang="id-ID" sz="21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pengalamatan</a:t>
            </a:r>
            <a:r>
              <a:rPr lang="id-ID" sz="2100" b="0" dirty="0">
                <a:solidFill>
                  <a:srgbClr val="202122"/>
                </a:solidFill>
                <a:highlight>
                  <a:srgbClr val="FFFFFF"/>
                </a:highlight>
              </a:rPr>
              <a:t> 16 bit integer (0-65535)</a:t>
            </a:r>
          </a:p>
          <a:p>
            <a:pPr marL="404813" indent="-404813" latinLnBrk="0"/>
            <a:r>
              <a:rPr lang="en-US" sz="2100" b="0" dirty="0">
                <a:solidFill>
                  <a:srgbClr val="202122"/>
                </a:solidFill>
              </a:rPr>
              <a:t>Internet Assigned Numbers Authority (IANA) </a:t>
            </a:r>
            <a:r>
              <a:rPr lang="id-ID" sz="2100" b="0" dirty="0">
                <a:solidFill>
                  <a:srgbClr val="202122"/>
                </a:solidFill>
              </a:rPr>
              <a:t>membagi </a:t>
            </a:r>
            <a:r>
              <a:rPr lang="id-ID" sz="2100" b="0" dirty="0" err="1">
                <a:solidFill>
                  <a:srgbClr val="202122"/>
                </a:solidFill>
              </a:rPr>
              <a:t>port</a:t>
            </a:r>
            <a:r>
              <a:rPr lang="id-ID" sz="2100" b="0" dirty="0">
                <a:solidFill>
                  <a:srgbClr val="202122"/>
                </a:solidFill>
              </a:rPr>
              <a:t> </a:t>
            </a:r>
            <a:r>
              <a:rPr lang="id-ID" sz="2100" b="0" dirty="0" err="1">
                <a:solidFill>
                  <a:srgbClr val="202122"/>
                </a:solidFill>
              </a:rPr>
              <a:t>number</a:t>
            </a:r>
            <a:r>
              <a:rPr lang="id-ID" sz="2100" b="0" dirty="0">
                <a:solidFill>
                  <a:srgbClr val="202122"/>
                </a:solidFill>
              </a:rPr>
              <a:t> menjadi tiga bagian.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3D61A7D-8DA9-17D6-5737-1FACEC2493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556179"/>
              </p:ext>
            </p:extLst>
          </p:nvPr>
        </p:nvGraphicFramePr>
        <p:xfrm>
          <a:off x="758784" y="4019821"/>
          <a:ext cx="7227748" cy="2242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3874">
                  <a:extLst>
                    <a:ext uri="{9D8B030D-6E8A-4147-A177-3AD203B41FA5}">
                      <a16:colId xmlns:a16="http://schemas.microsoft.com/office/drawing/2014/main" val="2183426613"/>
                    </a:ext>
                  </a:extLst>
                </a:gridCol>
                <a:gridCol w="3613874">
                  <a:extLst>
                    <a:ext uri="{9D8B030D-6E8A-4147-A177-3AD203B41FA5}">
                      <a16:colId xmlns:a16="http://schemas.microsoft.com/office/drawing/2014/main" val="1911062387"/>
                    </a:ext>
                  </a:extLst>
                </a:gridCol>
              </a:tblGrid>
              <a:tr h="560521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/>
                        <a:t>Port </a:t>
                      </a:r>
                      <a:r>
                        <a:rPr lang="id-ID" sz="2400" dirty="0" err="1"/>
                        <a:t>Number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/>
                        <a:t>Services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4799549"/>
                  </a:ext>
                </a:extLst>
              </a:tr>
              <a:tr h="560521">
                <a:tc>
                  <a:txBody>
                    <a:bodyPr/>
                    <a:lstStyle/>
                    <a:p>
                      <a:pPr algn="ctr"/>
                      <a:r>
                        <a:rPr lang="id-ID" sz="2400" b="0" dirty="0">
                          <a:solidFill>
                            <a:srgbClr val="202122"/>
                          </a:solidFill>
                        </a:rPr>
                        <a:t>0 - 1023 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b="0" dirty="0" err="1">
                          <a:solidFill>
                            <a:srgbClr val="202122"/>
                          </a:solidFill>
                        </a:rPr>
                        <a:t>well-known</a:t>
                      </a:r>
                      <a:r>
                        <a:rPr lang="id-ID" sz="2400" b="0" dirty="0">
                          <a:solidFill>
                            <a:srgbClr val="202122"/>
                          </a:solidFill>
                        </a:rPr>
                        <a:t> </a:t>
                      </a:r>
                      <a:r>
                        <a:rPr lang="id-ID" sz="2400" b="0" dirty="0" err="1">
                          <a:solidFill>
                            <a:srgbClr val="202122"/>
                          </a:solidFill>
                        </a:rPr>
                        <a:t>services</a:t>
                      </a:r>
                      <a:r>
                        <a:rPr lang="id-ID" sz="2400" b="0" dirty="0">
                          <a:solidFill>
                            <a:srgbClr val="202122"/>
                          </a:solidFill>
                        </a:rPr>
                        <a:t> </a:t>
                      </a:r>
                      <a:endParaRPr lang="id-ID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25075"/>
                  </a:ext>
                </a:extLst>
              </a:tr>
              <a:tr h="560521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>
                          <a:solidFill>
                            <a:srgbClr val="202122"/>
                          </a:solidFill>
                        </a:rPr>
                        <a:t>1024 - 49151 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err="1"/>
                        <a:t>Registered</a:t>
                      </a:r>
                      <a:r>
                        <a:rPr lang="id-ID" sz="2400" dirty="0"/>
                        <a:t> Service IANA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2700432"/>
                  </a:ext>
                </a:extLst>
              </a:tr>
              <a:tr h="560521">
                <a:tc>
                  <a:txBody>
                    <a:bodyPr/>
                    <a:lstStyle/>
                    <a:p>
                      <a:pPr algn="ctr"/>
                      <a:r>
                        <a:rPr lang="id-ID" sz="2400" b="0" dirty="0">
                          <a:solidFill>
                            <a:srgbClr val="202122"/>
                          </a:solidFill>
                        </a:rPr>
                        <a:t>49152 – 65535 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err="1"/>
                        <a:t>Dynamic</a:t>
                      </a:r>
                      <a:r>
                        <a:rPr lang="id-ID" sz="2400" dirty="0"/>
                        <a:t> 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25361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910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179694"/>
            <a:ext cx="10515600" cy="1421928"/>
          </a:xfrm>
        </p:spPr>
        <p:txBody>
          <a:bodyPr/>
          <a:lstStyle/>
          <a:p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User Datagram 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(UDP)</a:t>
            </a: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</a:t>
            </a: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53676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B278DA-EFA1-D429-6959-7E9F503A7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2558F6-855E-AD07-B76E-80E4EA1C8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101584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UDP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962D550-E544-D444-5949-FC13A7026795}"/>
              </a:ext>
            </a:extLst>
          </p:cNvPr>
          <p:cNvSpPr txBox="1">
            <a:spLocks/>
          </p:cNvSpPr>
          <p:nvPr/>
        </p:nvSpPr>
        <p:spPr>
          <a:xfrm>
            <a:off x="240789" y="1025386"/>
            <a:ext cx="11808303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UDP merupakan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protocol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pada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transport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yang bersifat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conectionless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dan merupakan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unreliable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protocol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Connectionless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artinya antara pengirim dan penerima tidak perlu membentuk koneksi terlebih dahulu sebelum mengirimkan data</a:t>
            </a:r>
          </a:p>
          <a:p>
            <a:pPr marL="404813" indent="-404813" latinLnBrk="0"/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Unreliable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artinya tidak terdapat proses untuk memastikan data yang dikirim akan pasti diterima (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retransmission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), tidak terdapat proses penyusunan kembali urutan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segment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, dan tidak terdapat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error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checking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atau pemeriksaan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segment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yang rusak</a:t>
            </a: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Karena sifatnya tersebut UDP merupakan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protocol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yang ringan untuk dijalankan sehingga lebih diutamakan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ketika membuat sebuah aplikasi berbasis jaringan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yang sensitif terhadap waktu</a:t>
            </a:r>
          </a:p>
        </p:txBody>
      </p:sp>
    </p:spTree>
    <p:extLst>
      <p:ext uri="{BB962C8B-B14F-4D97-AF65-F5344CB8AC3E}">
        <p14:creationId xmlns:p14="http://schemas.microsoft.com/office/powerpoint/2010/main" val="2068245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035047-2966-99BB-049A-9A01F9000F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C2DB3B-ED12-A05B-5103-A6F010CE9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101584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UDP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F6FCF29-45DB-9828-FDFA-F6CCC5BA6FA5}"/>
              </a:ext>
            </a:extLst>
          </p:cNvPr>
          <p:cNvSpPr txBox="1">
            <a:spLocks/>
          </p:cNvSpPr>
          <p:nvPr/>
        </p:nvSpPr>
        <p:spPr>
          <a:xfrm>
            <a:off x="7697165" y="919889"/>
            <a:ext cx="4409953" cy="20856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Pada sisi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client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biasanya mengakses sebuah server yang menjalankan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well-known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services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Selanjutnya server akan membalasnya dengan mengirimkan data pada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client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sesuai dengan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asal dari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request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yang sebelumnya diminta</a:t>
            </a:r>
          </a:p>
        </p:txBody>
      </p:sp>
      <p:pic>
        <p:nvPicPr>
          <p:cNvPr id="4" name="Picture 3" descr="A screen shot of a computer&#10;&#10;Description automatically generated">
            <a:extLst>
              <a:ext uri="{FF2B5EF4-FFF2-40B4-BE49-F238E27FC236}">
                <a16:creationId xmlns:a16="http://schemas.microsoft.com/office/drawing/2014/main" id="{19CC4673-03BB-43BF-1201-67D6A60972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37" r="5786" b="11609"/>
          <a:stretch/>
        </p:blipFill>
        <p:spPr>
          <a:xfrm>
            <a:off x="240789" y="1238491"/>
            <a:ext cx="7335183" cy="32409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CF0224-FBE5-C589-E552-34F899EEE598}"/>
              </a:ext>
            </a:extLst>
          </p:cNvPr>
          <p:cNvSpPr txBox="1"/>
          <p:nvPr/>
        </p:nvSpPr>
        <p:spPr>
          <a:xfrm>
            <a:off x="240789" y="4960051"/>
            <a:ext cx="74563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https://www.geeksforgeeks.org/user-datagram-protocol-udp/</a:t>
            </a:r>
          </a:p>
        </p:txBody>
      </p:sp>
    </p:spTree>
    <p:extLst>
      <p:ext uri="{BB962C8B-B14F-4D97-AF65-F5344CB8AC3E}">
        <p14:creationId xmlns:p14="http://schemas.microsoft.com/office/powerpoint/2010/main" val="175363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2035F8-9501-0A0C-5130-E27DAD9B2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238B10-40EA-1B6B-5766-B052AE392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101584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UDP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19012B4B-BAD2-8F47-0FA5-62EE75885827}"/>
              </a:ext>
            </a:extLst>
          </p:cNvPr>
          <p:cNvSpPr txBox="1">
            <a:spLocks/>
          </p:cNvSpPr>
          <p:nvPr/>
        </p:nvSpPr>
        <p:spPr>
          <a:xfrm>
            <a:off x="6262600" y="919889"/>
            <a:ext cx="5844519" cy="20856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Source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Port merupakan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number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dari aplikasi pengirim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segment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Destination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Port merupakan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number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dari aplikasi tujuan pengiriman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segment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Length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informasi panjang UDP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header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beserta dengan data yang dikirimkan</a:t>
            </a: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Checksum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untuk pengecekan kerusakan, sifatnya opsional dan bukan untuk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retransmission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7315AA-D019-4601-7B5F-505ECCBB6E05}"/>
              </a:ext>
            </a:extLst>
          </p:cNvPr>
          <p:cNvSpPr txBox="1"/>
          <p:nvPr/>
        </p:nvSpPr>
        <p:spPr>
          <a:xfrm>
            <a:off x="386973" y="5666107"/>
            <a:ext cx="58445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https://www.geeksforgeeks.org/user-datagram-protocol-udp/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D1B2F0-CF99-9E92-9526-23B964A8AC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541" y="1349174"/>
            <a:ext cx="5615979" cy="375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542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013495"/>
            <a:ext cx="10515600" cy="1754326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Transport Control </a:t>
            </a:r>
            <a:r>
              <a:rPr lang="id-ID" altLang="ko-KR" sz="60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(TCP)</a:t>
            </a:r>
            <a:endParaRPr lang="en-US" altLang="ko-KR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036E6A-7047-5AEF-0F88-BE93C2C173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C95EE2-2C5B-4C75-58A5-19B197B76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374676" cy="480131"/>
          </a:xfrm>
        </p:spPr>
        <p:txBody>
          <a:bodyPr/>
          <a:lstStyle/>
          <a:p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Control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(TCP)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DAB1ADC3-6C2F-AF2B-D55C-84E81A52CC79}"/>
              </a:ext>
            </a:extLst>
          </p:cNvPr>
          <p:cNvSpPr txBox="1">
            <a:spLocks/>
          </p:cNvSpPr>
          <p:nvPr/>
        </p:nvSpPr>
        <p:spPr>
          <a:xfrm>
            <a:off x="240789" y="1025386"/>
            <a:ext cx="11808303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TCP merupakan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protocol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yang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reliable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dalam menjamin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segment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dikirim betul-betul sampai ke penerima, memiliki kemampuan mengurutkan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segment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dikirim, dan memiliki kemampuan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congestion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control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untuk kecepatan pengiriman agar penerima jaringan tidak dipenuhi paket.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TCP menggunakan algoritma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sliding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windows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,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dimana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antara pengirim dan penerima perlu menjalin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komunikasi terlebih dahulu untuk memastikan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besarnya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window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timeout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digunakan</a:t>
            </a:r>
          </a:p>
        </p:txBody>
      </p:sp>
    </p:spTree>
    <p:extLst>
      <p:ext uri="{BB962C8B-B14F-4D97-AF65-F5344CB8AC3E}">
        <p14:creationId xmlns:p14="http://schemas.microsoft.com/office/powerpoint/2010/main" val="60334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E3F41-5BCF-1ED1-078B-2EFB2CE34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760030-A445-8A63-C5F4-839717B83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374676" cy="480131"/>
          </a:xfrm>
        </p:spPr>
        <p:txBody>
          <a:bodyPr/>
          <a:lstStyle/>
          <a:p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Control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(TCP)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28F363A9-EA0B-336E-046C-F0D8C545AA5E}"/>
              </a:ext>
            </a:extLst>
          </p:cNvPr>
          <p:cNvSpPr txBox="1">
            <a:spLocks/>
          </p:cNvSpPr>
          <p:nvPr/>
        </p:nvSpPr>
        <p:spPr>
          <a:xfrm>
            <a:off x="5879939" y="1025386"/>
            <a:ext cx="6169153" cy="339614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</a:rPr>
              <a:t>Source</a:t>
            </a:r>
            <a:r>
              <a:rPr lang="id-ID" sz="2800" b="0" dirty="0">
                <a:solidFill>
                  <a:srgbClr val="202122"/>
                </a:solidFill>
              </a:rPr>
              <a:t> Port merupakan </a:t>
            </a:r>
            <a:r>
              <a:rPr lang="id-ID" sz="2800" b="0" dirty="0" err="1">
                <a:solidFill>
                  <a:srgbClr val="202122"/>
                </a:solidFill>
              </a:rPr>
              <a:t>port</a:t>
            </a:r>
            <a:r>
              <a:rPr lang="id-ID" sz="2800" b="0" dirty="0">
                <a:solidFill>
                  <a:srgbClr val="202122"/>
                </a:solidFill>
              </a:rPr>
              <a:t> </a:t>
            </a:r>
            <a:r>
              <a:rPr lang="id-ID" sz="2800" b="0" dirty="0" err="1">
                <a:solidFill>
                  <a:srgbClr val="202122"/>
                </a:solidFill>
              </a:rPr>
              <a:t>number</a:t>
            </a:r>
            <a:r>
              <a:rPr lang="id-ID" sz="2800" b="0" dirty="0">
                <a:solidFill>
                  <a:srgbClr val="202122"/>
                </a:solidFill>
              </a:rPr>
              <a:t> dari aplikasi pengirim </a:t>
            </a:r>
            <a:r>
              <a:rPr lang="id-ID" sz="2800" b="0" dirty="0" err="1">
                <a:solidFill>
                  <a:srgbClr val="202122"/>
                </a:solidFill>
              </a:rPr>
              <a:t>segment</a:t>
            </a:r>
            <a:endParaRPr lang="id-ID" sz="28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</a:rPr>
              <a:t>Destination</a:t>
            </a:r>
            <a:r>
              <a:rPr lang="id-ID" sz="2800" b="0" dirty="0">
                <a:solidFill>
                  <a:srgbClr val="202122"/>
                </a:solidFill>
              </a:rPr>
              <a:t> Port merupakan </a:t>
            </a:r>
            <a:r>
              <a:rPr lang="id-ID" sz="2800" b="0" dirty="0" err="1">
                <a:solidFill>
                  <a:srgbClr val="202122"/>
                </a:solidFill>
              </a:rPr>
              <a:t>port</a:t>
            </a:r>
            <a:r>
              <a:rPr lang="id-ID" sz="2800" b="0" dirty="0">
                <a:solidFill>
                  <a:srgbClr val="202122"/>
                </a:solidFill>
              </a:rPr>
              <a:t> </a:t>
            </a:r>
            <a:r>
              <a:rPr lang="id-ID" sz="2800" b="0" dirty="0" err="1">
                <a:solidFill>
                  <a:srgbClr val="202122"/>
                </a:solidFill>
              </a:rPr>
              <a:t>number</a:t>
            </a:r>
            <a:r>
              <a:rPr lang="id-ID" sz="2800" b="0" dirty="0">
                <a:solidFill>
                  <a:srgbClr val="202122"/>
                </a:solidFill>
              </a:rPr>
              <a:t> dari aplikasi tujuan pengiriman </a:t>
            </a:r>
            <a:r>
              <a:rPr lang="id-ID" sz="2800" b="0" dirty="0" err="1">
                <a:solidFill>
                  <a:srgbClr val="202122"/>
                </a:solidFill>
              </a:rPr>
              <a:t>segment</a:t>
            </a:r>
            <a:endParaRPr lang="id-ID" sz="2800" b="0" dirty="0">
              <a:solidFill>
                <a:srgbClr val="202122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1225F7D-EEA4-15CD-673D-FDD5070A7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08" y="1177723"/>
            <a:ext cx="5737031" cy="497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353647-4E48-3DD1-43B0-39195F706010}"/>
              </a:ext>
            </a:extLst>
          </p:cNvPr>
          <p:cNvSpPr txBox="1"/>
          <p:nvPr/>
        </p:nvSpPr>
        <p:spPr>
          <a:xfrm>
            <a:off x="373284" y="6150476"/>
            <a:ext cx="524218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https://www.geeksforgeeks.org/services-and-segment-structure-in-tcp/</a:t>
            </a:r>
          </a:p>
        </p:txBody>
      </p:sp>
    </p:spTree>
    <p:extLst>
      <p:ext uri="{BB962C8B-B14F-4D97-AF65-F5344CB8AC3E}">
        <p14:creationId xmlns:p14="http://schemas.microsoft.com/office/powerpoint/2010/main" val="349790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259C3-2901-C1BD-3FE6-8D2EB4BEF9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FA0551-F0CE-E24B-DBCC-761F6FABA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374676" cy="480131"/>
          </a:xfrm>
        </p:spPr>
        <p:txBody>
          <a:bodyPr/>
          <a:lstStyle/>
          <a:p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Control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(TCP)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4F92FB75-E4BD-A320-F68C-9B953F617797}"/>
              </a:ext>
            </a:extLst>
          </p:cNvPr>
          <p:cNvSpPr txBox="1">
            <a:spLocks/>
          </p:cNvSpPr>
          <p:nvPr/>
        </p:nvSpPr>
        <p:spPr>
          <a:xfrm>
            <a:off x="240789" y="1025386"/>
            <a:ext cx="11808303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Sequence </a:t>
            </a:r>
            <a:r>
              <a:rPr lang="id-ID" sz="2800" b="0" dirty="0" err="1">
                <a:solidFill>
                  <a:srgbClr val="202122"/>
                </a:solidFill>
              </a:rPr>
              <a:t>Number</a:t>
            </a:r>
            <a:r>
              <a:rPr lang="id-ID" sz="2800" b="0" dirty="0">
                <a:solidFill>
                  <a:srgbClr val="202122"/>
                </a:solidFill>
              </a:rPr>
              <a:t> merupakan nomor urut </a:t>
            </a:r>
            <a:r>
              <a:rPr lang="id-ID" sz="2800" b="0" dirty="0" err="1">
                <a:solidFill>
                  <a:srgbClr val="202122"/>
                </a:solidFill>
              </a:rPr>
              <a:t>segment</a:t>
            </a:r>
            <a:r>
              <a:rPr lang="id-ID" sz="2800" b="0" dirty="0">
                <a:solidFill>
                  <a:srgbClr val="202122"/>
                </a:solidFill>
              </a:rPr>
              <a:t> yang akan digunakan untuk mengurutkan kembali </a:t>
            </a:r>
            <a:r>
              <a:rPr lang="id-ID" sz="2800" b="0" dirty="0" err="1">
                <a:solidFill>
                  <a:srgbClr val="202122"/>
                </a:solidFill>
              </a:rPr>
              <a:t>segment</a:t>
            </a:r>
            <a:r>
              <a:rPr lang="id-ID" sz="2800" b="0" dirty="0">
                <a:solidFill>
                  <a:srgbClr val="202122"/>
                </a:solidFill>
              </a:rPr>
              <a:t> pada sisi penerima</a:t>
            </a:r>
          </a:p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</a:rPr>
              <a:t>Acknowledgement</a:t>
            </a:r>
            <a:r>
              <a:rPr lang="id-ID" sz="2800" b="0" dirty="0">
                <a:solidFill>
                  <a:srgbClr val="202122"/>
                </a:solidFill>
              </a:rPr>
              <a:t> </a:t>
            </a:r>
            <a:r>
              <a:rPr lang="id-ID" sz="2800" b="0" dirty="0" err="1">
                <a:solidFill>
                  <a:srgbClr val="202122"/>
                </a:solidFill>
              </a:rPr>
              <a:t>Number</a:t>
            </a:r>
            <a:r>
              <a:rPr lang="id-ID" sz="2800" b="0" dirty="0">
                <a:solidFill>
                  <a:srgbClr val="202122"/>
                </a:solidFill>
              </a:rPr>
              <a:t> berisi nomor urut </a:t>
            </a:r>
            <a:r>
              <a:rPr lang="id-ID" sz="2800" b="0" dirty="0" err="1">
                <a:solidFill>
                  <a:srgbClr val="202122"/>
                </a:solidFill>
              </a:rPr>
              <a:t>segment</a:t>
            </a:r>
            <a:r>
              <a:rPr lang="id-ID" sz="2800" b="0" dirty="0">
                <a:solidFill>
                  <a:srgbClr val="202122"/>
                </a:solidFill>
              </a:rPr>
              <a:t> yang siap untuk diterima berikutnya oleh sisi penerima dan memastikan bahwa </a:t>
            </a:r>
            <a:r>
              <a:rPr lang="id-ID" sz="2800" b="0" dirty="0" err="1">
                <a:solidFill>
                  <a:srgbClr val="202122"/>
                </a:solidFill>
              </a:rPr>
              <a:t>segment</a:t>
            </a:r>
            <a:r>
              <a:rPr lang="id-ID" sz="2800" b="0" dirty="0">
                <a:solidFill>
                  <a:srgbClr val="202122"/>
                </a:solidFill>
              </a:rPr>
              <a:t> sebelumnya telah sampai di sisi penerima tanpa ada kesalahan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</a:rPr>
              <a:t>Header </a:t>
            </a:r>
            <a:r>
              <a:rPr lang="id-ID" sz="2800" b="0" dirty="0" err="1">
                <a:solidFill>
                  <a:srgbClr val="202122"/>
                </a:solidFill>
              </a:rPr>
              <a:t>length</a:t>
            </a:r>
            <a:r>
              <a:rPr lang="id-ID" sz="2800" b="0" dirty="0">
                <a:solidFill>
                  <a:srgbClr val="202122"/>
                </a:solidFill>
              </a:rPr>
              <a:t> (HLEN) </a:t>
            </a:r>
            <a:r>
              <a:rPr lang="id-ID" sz="2800" b="0" dirty="0" err="1">
                <a:solidFill>
                  <a:srgbClr val="202122"/>
                </a:solidFill>
              </a:rPr>
              <a:t>berupakan</a:t>
            </a:r>
            <a:r>
              <a:rPr lang="id-ID" sz="2800" b="0" dirty="0">
                <a:solidFill>
                  <a:srgbClr val="202122"/>
                </a:solidFill>
              </a:rPr>
              <a:t> bagian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yang mengindikasikan panjang dari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TCP </a:t>
            </a:r>
            <a:r>
              <a:rPr lang="id-ID" sz="2800" b="0" dirty="0" err="1">
                <a:solidFill>
                  <a:srgbClr val="202122"/>
                </a:solidFill>
              </a:rPr>
              <a:t>header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50357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05B6D3-E218-B7E3-A5FD-E04B62AFA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E2D635-C4EE-FAA7-4B7C-67C842A0F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374676" cy="480131"/>
          </a:xfrm>
        </p:spPr>
        <p:txBody>
          <a:bodyPr/>
          <a:lstStyle/>
          <a:p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Control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(TCP)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BC6C261C-B892-5A06-121F-21085DCEC488}"/>
              </a:ext>
            </a:extLst>
          </p:cNvPr>
          <p:cNvSpPr txBox="1">
            <a:spLocks/>
          </p:cNvSpPr>
          <p:nvPr/>
        </p:nvSpPr>
        <p:spPr>
          <a:xfrm>
            <a:off x="240789" y="1025386"/>
            <a:ext cx="11808303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</a:rPr>
              <a:t>Control </a:t>
            </a:r>
            <a:r>
              <a:rPr lang="id-ID" sz="2200" b="0" dirty="0" err="1">
                <a:solidFill>
                  <a:srgbClr val="202122"/>
                </a:solidFill>
              </a:rPr>
              <a:t>Flags</a:t>
            </a:r>
            <a:r>
              <a:rPr lang="id-ID" sz="2200" b="0" dirty="0">
                <a:solidFill>
                  <a:srgbClr val="202122"/>
                </a:solidFill>
              </a:rPr>
              <a:t> digunakan untuk mengontrol komunikasi antara pengirim dan penerima</a:t>
            </a:r>
          </a:p>
          <a:p>
            <a:pPr marL="656813" lvl="1" indent="-404813" latinLnBrk="0"/>
            <a:r>
              <a:rPr lang="id-ID" sz="2200" dirty="0">
                <a:solidFill>
                  <a:srgbClr val="202122"/>
                </a:solidFill>
                <a:highlight>
                  <a:srgbClr val="FFFFFF"/>
                </a:highlight>
              </a:rPr>
              <a:t>URG : </a:t>
            </a:r>
            <a:r>
              <a:rPr lang="id-ID" sz="2200" dirty="0" err="1">
                <a:solidFill>
                  <a:srgbClr val="202122"/>
                </a:solidFill>
                <a:highlight>
                  <a:srgbClr val="FFFFFF"/>
                </a:highlight>
              </a:rPr>
              <a:t>Urgent</a:t>
            </a:r>
            <a:r>
              <a:rPr lang="id-ID" sz="2200" dirty="0">
                <a:solidFill>
                  <a:srgbClr val="202122"/>
                </a:solidFill>
                <a:highlight>
                  <a:srgbClr val="FFFFFF"/>
                </a:highlight>
              </a:rPr>
              <a:t> mengindikasikan data yang dikirim merupakan data yang harus diprioritaskan dibanding non-</a:t>
            </a:r>
            <a:r>
              <a:rPr lang="id-ID" sz="2200" dirty="0" err="1">
                <a:solidFill>
                  <a:srgbClr val="202122"/>
                </a:solidFill>
                <a:highlight>
                  <a:srgbClr val="FFFFFF"/>
                </a:highlight>
              </a:rPr>
              <a:t>urgent</a:t>
            </a:r>
            <a:r>
              <a:rPr lang="id-ID" sz="2200" dirty="0">
                <a:solidFill>
                  <a:srgbClr val="202122"/>
                </a:solidFill>
                <a:highlight>
                  <a:srgbClr val="FFFFFF"/>
                </a:highlight>
              </a:rPr>
              <a:t>, biasanya digunakan untuk mengirim sinyal </a:t>
            </a:r>
            <a:r>
              <a:rPr lang="id-ID" sz="2200" dirty="0" err="1">
                <a:solidFill>
                  <a:srgbClr val="202122"/>
                </a:solidFill>
                <a:highlight>
                  <a:srgbClr val="FFFFFF"/>
                </a:highlight>
              </a:rPr>
              <a:t>exception</a:t>
            </a:r>
            <a:r>
              <a:rPr lang="id-ID" sz="2200" dirty="0">
                <a:solidFill>
                  <a:srgbClr val="202122"/>
                </a:solidFill>
                <a:highlight>
                  <a:srgbClr val="FFFFFF"/>
                </a:highlight>
              </a:rPr>
              <a:t> bila hendak menginterupsi koneksi</a:t>
            </a:r>
          </a:p>
          <a:p>
            <a:pPr marL="656813" lvl="1" indent="-404813" latinLnBrk="0"/>
            <a:r>
              <a:rPr lang="en-US" sz="2200" dirty="0">
                <a:solidFill>
                  <a:srgbClr val="202122"/>
                </a:solidFill>
              </a:rPr>
              <a:t>ACK: Acknowledgement number d</a:t>
            </a:r>
            <a:r>
              <a:rPr lang="id-ID" sz="2200" dirty="0" err="1">
                <a:solidFill>
                  <a:srgbClr val="202122"/>
                </a:solidFill>
              </a:rPr>
              <a:t>igunakan</a:t>
            </a:r>
            <a:r>
              <a:rPr lang="id-ID" sz="2200" dirty="0">
                <a:solidFill>
                  <a:srgbClr val="202122"/>
                </a:solidFill>
              </a:rPr>
              <a:t> untuk menginformasikan ke pengirim jumlah data yang telah sampai di penerima, sehingga pengirim dapat mengirimkan data selanjutnya</a:t>
            </a:r>
          </a:p>
          <a:p>
            <a:pPr marL="656813" lvl="1" indent="-404813" latinLnBrk="0"/>
            <a:r>
              <a:rPr lang="id-ID" sz="2200" dirty="0">
                <a:solidFill>
                  <a:srgbClr val="202122"/>
                </a:solidFill>
              </a:rPr>
              <a:t>PSH: Request </a:t>
            </a:r>
            <a:r>
              <a:rPr lang="id-ID" sz="2200" dirty="0" err="1">
                <a:solidFill>
                  <a:srgbClr val="202122"/>
                </a:solidFill>
              </a:rPr>
              <a:t>for</a:t>
            </a:r>
            <a:r>
              <a:rPr lang="id-ID" sz="2200" dirty="0">
                <a:solidFill>
                  <a:srgbClr val="202122"/>
                </a:solidFill>
              </a:rPr>
              <a:t> </a:t>
            </a:r>
            <a:r>
              <a:rPr lang="id-ID" sz="2200" dirty="0" err="1">
                <a:solidFill>
                  <a:srgbClr val="202122"/>
                </a:solidFill>
              </a:rPr>
              <a:t>push</a:t>
            </a:r>
            <a:r>
              <a:rPr lang="id-ID" sz="2200" dirty="0">
                <a:solidFill>
                  <a:srgbClr val="202122"/>
                </a:solidFill>
              </a:rPr>
              <a:t> digunakan untuk menginstruksikan pengirim untuk mengirimkan seluruh isi </a:t>
            </a:r>
            <a:r>
              <a:rPr lang="id-ID" sz="2200" dirty="0" err="1">
                <a:solidFill>
                  <a:srgbClr val="202122"/>
                </a:solidFill>
              </a:rPr>
              <a:t>buffer</a:t>
            </a:r>
            <a:r>
              <a:rPr lang="id-ID" sz="2200" dirty="0">
                <a:solidFill>
                  <a:srgbClr val="202122"/>
                </a:solidFill>
              </a:rPr>
              <a:t> kepada penerima, </a:t>
            </a:r>
            <a:br>
              <a:rPr lang="id-ID" sz="2200" dirty="0">
                <a:solidFill>
                  <a:srgbClr val="202122"/>
                </a:solidFill>
              </a:rPr>
            </a:br>
            <a:r>
              <a:rPr lang="id-ID" sz="2200" dirty="0">
                <a:solidFill>
                  <a:srgbClr val="202122"/>
                </a:solidFill>
              </a:rPr>
              <a:t>tanpa ini biasanya pengirim akan menunggu datanya </a:t>
            </a:r>
            <a:br>
              <a:rPr lang="id-ID" sz="2200" dirty="0">
                <a:solidFill>
                  <a:srgbClr val="202122"/>
                </a:solidFill>
              </a:rPr>
            </a:br>
            <a:r>
              <a:rPr lang="id-ID" sz="2200" dirty="0">
                <a:solidFill>
                  <a:srgbClr val="202122"/>
                </a:solidFill>
              </a:rPr>
              <a:t>dikirim sesuai </a:t>
            </a:r>
            <a:r>
              <a:rPr lang="id-ID" sz="2200" dirty="0" err="1">
                <a:solidFill>
                  <a:srgbClr val="202122"/>
                </a:solidFill>
              </a:rPr>
              <a:t>antrian</a:t>
            </a:r>
            <a:r>
              <a:rPr lang="id-ID" sz="2200" dirty="0">
                <a:solidFill>
                  <a:srgbClr val="202122"/>
                </a:solidFill>
              </a:rPr>
              <a:t>, biasanya untuk menutup sesi </a:t>
            </a:r>
            <a:r>
              <a:rPr lang="id-ID" sz="2200" dirty="0" err="1">
                <a:solidFill>
                  <a:srgbClr val="202122"/>
                </a:solidFill>
              </a:rPr>
              <a:t>ssh</a:t>
            </a:r>
            <a:r>
              <a:rPr lang="id-ID" sz="2200" dirty="0">
                <a:solidFill>
                  <a:srgbClr val="202122"/>
                </a:solidFill>
              </a:rPr>
              <a:t> </a:t>
            </a:r>
            <a:br>
              <a:rPr lang="id-ID" sz="2200" dirty="0">
                <a:solidFill>
                  <a:srgbClr val="202122"/>
                </a:solidFill>
              </a:rPr>
            </a:br>
            <a:r>
              <a:rPr lang="id-ID" sz="2200" dirty="0">
                <a:solidFill>
                  <a:srgbClr val="202122"/>
                </a:solidFill>
              </a:rPr>
              <a:t>atau </a:t>
            </a:r>
            <a:r>
              <a:rPr lang="id-ID" sz="2200" dirty="0" err="1">
                <a:solidFill>
                  <a:srgbClr val="202122"/>
                </a:solidFill>
              </a:rPr>
              <a:t>http</a:t>
            </a:r>
            <a:r>
              <a:rPr lang="id-ID" sz="2200" dirty="0">
                <a:solidFill>
                  <a:srgbClr val="202122"/>
                </a:solidFill>
              </a:rPr>
              <a:t> </a:t>
            </a:r>
            <a:r>
              <a:rPr lang="id-ID" sz="2200" dirty="0" err="1">
                <a:solidFill>
                  <a:srgbClr val="202122"/>
                </a:solidFill>
              </a:rPr>
              <a:t>response</a:t>
            </a:r>
            <a:r>
              <a:rPr lang="id-ID" sz="2200" dirty="0">
                <a:solidFill>
                  <a:srgbClr val="202122"/>
                </a:solidFill>
              </a:rPr>
              <a:t> maka seluruh data langsung dikirim </a:t>
            </a:r>
            <a:br>
              <a:rPr lang="id-ID" sz="2200" dirty="0">
                <a:solidFill>
                  <a:srgbClr val="202122"/>
                </a:solidFill>
              </a:rPr>
            </a:br>
            <a:r>
              <a:rPr lang="id-ID" sz="2200" dirty="0">
                <a:solidFill>
                  <a:srgbClr val="202122"/>
                </a:solidFill>
              </a:rPr>
              <a:t>ke jaringan</a:t>
            </a:r>
          </a:p>
          <a:p>
            <a:pPr marL="656813" lvl="1" indent="-404813" latinLnBrk="0"/>
            <a:endParaRPr lang="id-ID" sz="220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656813" lvl="1" indent="-404813" latinLnBrk="0"/>
            <a:endParaRPr lang="id-ID" sz="22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96537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DB7B7C-3F26-7E94-8BA6-45CF1EC9A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3366B6-8C4A-DB0A-23D8-1CCEB2106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374676" cy="480131"/>
          </a:xfrm>
        </p:spPr>
        <p:txBody>
          <a:bodyPr/>
          <a:lstStyle/>
          <a:p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Control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(TCP)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E99AE59-02E1-ECD2-3BDF-8578477A1855}"/>
              </a:ext>
            </a:extLst>
          </p:cNvPr>
          <p:cNvSpPr txBox="1">
            <a:spLocks/>
          </p:cNvSpPr>
          <p:nvPr/>
        </p:nvSpPr>
        <p:spPr>
          <a:xfrm>
            <a:off x="240789" y="1284790"/>
            <a:ext cx="11808303" cy="515073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56813" lvl="1" indent="-404813" latinLnBrk="0"/>
            <a:r>
              <a:rPr lang="id-ID" sz="2200" dirty="0">
                <a:solidFill>
                  <a:srgbClr val="202122"/>
                </a:solidFill>
                <a:highlight>
                  <a:srgbClr val="FFFFFF"/>
                </a:highlight>
              </a:rPr>
              <a:t>RST : Reset mengindikasikan baik dari sisi pengirim atau penerima untuk berhenti mengirim atau menerima data, seluruh data yang ada di dalam </a:t>
            </a:r>
            <a:r>
              <a:rPr lang="id-ID" sz="2200" dirty="0" err="1">
                <a:solidFill>
                  <a:srgbClr val="202122"/>
                </a:solidFill>
                <a:highlight>
                  <a:srgbClr val="FFFFFF"/>
                </a:highlight>
              </a:rPr>
              <a:t>buffer</a:t>
            </a:r>
            <a:r>
              <a:rPr lang="id-ID" sz="2200" dirty="0">
                <a:solidFill>
                  <a:srgbClr val="202122"/>
                </a:solidFill>
                <a:highlight>
                  <a:srgbClr val="FFFFFF"/>
                </a:highlight>
              </a:rPr>
              <a:t> akan dibuang</a:t>
            </a:r>
          </a:p>
          <a:p>
            <a:pPr marL="656813" lvl="1" indent="-404813" latinLnBrk="0"/>
            <a:r>
              <a:rPr lang="id-ID" sz="2200" dirty="0">
                <a:solidFill>
                  <a:srgbClr val="202122"/>
                </a:solidFill>
              </a:rPr>
              <a:t>SYN</a:t>
            </a:r>
            <a:r>
              <a:rPr lang="en-US" sz="2200" dirty="0">
                <a:solidFill>
                  <a:srgbClr val="202122"/>
                </a:solidFill>
              </a:rPr>
              <a:t>: Synchronization</a:t>
            </a:r>
            <a:r>
              <a:rPr lang="id-ID" sz="2200" dirty="0">
                <a:solidFill>
                  <a:srgbClr val="202122"/>
                </a:solidFill>
              </a:rPr>
              <a:t> digunakan untuk membuat koneksi, biasanya diinisiasi pihak yang hendak mengirim atau hendak meminta data dari komputer lain</a:t>
            </a:r>
          </a:p>
          <a:p>
            <a:pPr marL="656813" lvl="1" indent="-404813" latinLnBrk="0"/>
            <a:r>
              <a:rPr lang="id-ID" sz="2200" dirty="0">
                <a:solidFill>
                  <a:srgbClr val="202122"/>
                </a:solidFill>
              </a:rPr>
              <a:t>FIN: </a:t>
            </a:r>
            <a:r>
              <a:rPr lang="id-ID" sz="2200" dirty="0" err="1">
                <a:solidFill>
                  <a:srgbClr val="202122"/>
                </a:solidFill>
              </a:rPr>
              <a:t>Finish</a:t>
            </a:r>
            <a:r>
              <a:rPr lang="id-ID" sz="2200" dirty="0">
                <a:solidFill>
                  <a:srgbClr val="202122"/>
                </a:solidFill>
              </a:rPr>
              <a:t> digunakan untuk mengakhiri koneksi, biasanya dilakukan ketika seluruh data yang dikirim telah sampai ke tujuan sehingga koneksinya perlu untuk diakhiri</a:t>
            </a:r>
            <a:endParaRPr lang="id-ID" sz="220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600" b="0" dirty="0">
                <a:solidFill>
                  <a:srgbClr val="202122"/>
                </a:solidFill>
              </a:rPr>
              <a:t>Window </a:t>
            </a:r>
            <a:r>
              <a:rPr lang="id-ID" sz="2600" b="0" dirty="0" err="1">
                <a:solidFill>
                  <a:srgbClr val="202122"/>
                </a:solidFill>
              </a:rPr>
              <a:t>size</a:t>
            </a:r>
            <a:r>
              <a:rPr lang="id-ID" sz="2600" b="0" dirty="0">
                <a:solidFill>
                  <a:srgbClr val="202122"/>
                </a:solidFill>
              </a:rPr>
              <a:t> digunakan untuk memberitahukan sisi pengirim besarnya </a:t>
            </a:r>
            <a:r>
              <a:rPr lang="id-ID" sz="2600" b="0" dirty="0" err="1">
                <a:solidFill>
                  <a:srgbClr val="202122"/>
                </a:solidFill>
              </a:rPr>
              <a:t>window</a:t>
            </a:r>
            <a:r>
              <a:rPr lang="id-ID" sz="2600" b="0" dirty="0">
                <a:solidFill>
                  <a:srgbClr val="202122"/>
                </a:solidFill>
              </a:rPr>
              <a:t> yang dapat ditampung oleh penerima </a:t>
            </a:r>
            <a:br>
              <a:rPr lang="id-ID" sz="2600" b="0" dirty="0">
                <a:solidFill>
                  <a:srgbClr val="202122"/>
                </a:solidFill>
              </a:rPr>
            </a:br>
            <a:r>
              <a:rPr lang="id-ID" sz="2600" b="0" dirty="0">
                <a:solidFill>
                  <a:srgbClr val="202122"/>
                </a:solidFill>
              </a:rPr>
              <a:t>ketika menerima data, untuk algoritma </a:t>
            </a:r>
            <a:r>
              <a:rPr lang="id-ID" sz="2600" b="0" dirty="0" err="1">
                <a:solidFill>
                  <a:srgbClr val="202122"/>
                </a:solidFill>
              </a:rPr>
              <a:t>sliding</a:t>
            </a:r>
            <a:r>
              <a:rPr lang="id-ID" sz="2600" b="0" dirty="0">
                <a:solidFill>
                  <a:srgbClr val="202122"/>
                </a:solidFill>
              </a:rPr>
              <a:t> </a:t>
            </a:r>
            <a:br>
              <a:rPr lang="id-ID" sz="2600" b="0" dirty="0">
                <a:solidFill>
                  <a:srgbClr val="202122"/>
                </a:solidFill>
              </a:rPr>
            </a:br>
            <a:r>
              <a:rPr lang="id-ID" sz="2600" b="0" dirty="0" err="1">
                <a:solidFill>
                  <a:srgbClr val="202122"/>
                </a:solidFill>
              </a:rPr>
              <a:t>window</a:t>
            </a:r>
            <a:endParaRPr lang="id-ID" sz="22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117165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2410E-1546-9F29-DC93-1E4B7DAAE0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911747-7446-2472-3589-4D438CD85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374676" cy="480131"/>
          </a:xfrm>
        </p:spPr>
        <p:txBody>
          <a:bodyPr/>
          <a:lstStyle/>
          <a:p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Transmission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Control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(TCP)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3F08BCC1-F8EE-2267-25CD-B512CE131383}"/>
              </a:ext>
            </a:extLst>
          </p:cNvPr>
          <p:cNvSpPr txBox="1">
            <a:spLocks/>
          </p:cNvSpPr>
          <p:nvPr/>
        </p:nvSpPr>
        <p:spPr>
          <a:xfrm>
            <a:off x="240789" y="1284790"/>
            <a:ext cx="11808303" cy="515073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</a:rPr>
              <a:t>Checksum</a:t>
            </a:r>
            <a:r>
              <a:rPr lang="id-ID" sz="2800" b="0" dirty="0">
                <a:solidFill>
                  <a:srgbClr val="202122"/>
                </a:solidFill>
              </a:rPr>
              <a:t> digunakan untuk melakukan </a:t>
            </a:r>
            <a:r>
              <a:rPr lang="id-ID" sz="2800" b="0" dirty="0" err="1">
                <a:solidFill>
                  <a:srgbClr val="202122"/>
                </a:solidFill>
              </a:rPr>
              <a:t>error</a:t>
            </a:r>
            <a:r>
              <a:rPr lang="id-ID" sz="2800" b="0" dirty="0">
                <a:solidFill>
                  <a:srgbClr val="202122"/>
                </a:solidFill>
              </a:rPr>
              <a:t> </a:t>
            </a:r>
            <a:r>
              <a:rPr lang="id-ID" sz="2800" b="0" dirty="0" err="1">
                <a:solidFill>
                  <a:srgbClr val="202122"/>
                </a:solidFill>
              </a:rPr>
              <a:t>control</a:t>
            </a:r>
            <a:r>
              <a:rPr lang="id-ID" sz="2800" b="0" dirty="0">
                <a:solidFill>
                  <a:srgbClr val="202122"/>
                </a:solidFill>
              </a:rPr>
              <a:t>, jika terjadi </a:t>
            </a:r>
            <a:r>
              <a:rPr lang="id-ID" sz="2800" b="0" dirty="0" err="1">
                <a:solidFill>
                  <a:srgbClr val="202122"/>
                </a:solidFill>
              </a:rPr>
              <a:t>error</a:t>
            </a:r>
            <a:r>
              <a:rPr lang="id-ID" sz="2800" b="0" dirty="0">
                <a:solidFill>
                  <a:srgbClr val="202122"/>
                </a:solidFill>
              </a:rPr>
              <a:t> maka </a:t>
            </a:r>
            <a:r>
              <a:rPr lang="id-ID" sz="2800" b="0" dirty="0" err="1">
                <a:solidFill>
                  <a:srgbClr val="202122"/>
                </a:solidFill>
              </a:rPr>
              <a:t>segment</a:t>
            </a:r>
            <a:r>
              <a:rPr lang="id-ID" sz="2800" b="0" dirty="0">
                <a:solidFill>
                  <a:srgbClr val="202122"/>
                </a:solidFill>
              </a:rPr>
              <a:t> akan </a:t>
            </a:r>
            <a:r>
              <a:rPr lang="id-ID" sz="2800" b="0" dirty="0" err="1">
                <a:solidFill>
                  <a:srgbClr val="202122"/>
                </a:solidFill>
              </a:rPr>
              <a:t>diretransmisikan</a:t>
            </a:r>
            <a:endParaRPr lang="id-ID" sz="2800" b="0" dirty="0">
              <a:solidFill>
                <a:srgbClr val="202122"/>
              </a:solidFill>
            </a:endParaRPr>
          </a:p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Urgent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pointer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, bagian ini hanya akan valid jika URG pada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flag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diset. Jika bagian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flag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URG digunakan untuk memberitahu bahwa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segment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dari data merupakan bagian yang harus diprioritaskan, bagian ini memberitahukan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dimana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atau seberapa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panjang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segment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data yang diprioritaskan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tersebut.</a:t>
            </a:r>
          </a:p>
        </p:txBody>
      </p:sp>
    </p:spTree>
    <p:extLst>
      <p:ext uri="{BB962C8B-B14F-4D97-AF65-F5344CB8AC3E}">
        <p14:creationId xmlns:p14="http://schemas.microsoft.com/office/powerpoint/2010/main" val="11444325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B47F76-F456-4757-33F6-EFD18E58DB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AAB0DED1-5235-C730-B443-70A5E0D53E7F}"/>
              </a:ext>
            </a:extLst>
          </p:cNvPr>
          <p:cNvSpPr txBox="1">
            <a:spLocks/>
          </p:cNvSpPr>
          <p:nvPr/>
        </p:nvSpPr>
        <p:spPr>
          <a:xfrm>
            <a:off x="6370320" y="63715"/>
            <a:ext cx="5748442" cy="42652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Aft>
                <a:spcPts val="1125"/>
              </a:spcAft>
            </a:pPr>
            <a:r>
              <a:rPr lang="id-ID" sz="2200" b="1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Fase 1</a:t>
            </a:r>
            <a:r>
              <a:rPr lang="en-US" sz="2200" b="1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:</a:t>
            </a:r>
            <a:r>
              <a:rPr lang="en-US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pengirim dan penerima menjalin </a:t>
            </a:r>
            <a:b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</a:br>
            <a: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komunikasi untuk pengiriman data</a:t>
            </a:r>
            <a:endParaRPr lang="en-US" sz="2200" b="0" i="0" dirty="0">
              <a:solidFill>
                <a:srgbClr val="666666"/>
              </a:solidFill>
              <a:effectLst/>
              <a:latin typeface="Open Sans" panose="020B0606030504020204" pitchFamily="34" charset="0"/>
            </a:endParaRPr>
          </a:p>
          <a:p>
            <a:pPr algn="l">
              <a:spcAft>
                <a:spcPts val="1125"/>
              </a:spcAft>
            </a:pPr>
            <a:r>
              <a:rPr lang="id-ID" sz="2200" b="1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Fase 2</a:t>
            </a:r>
            <a:r>
              <a:rPr lang="en-US" sz="2200" b="1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:</a:t>
            </a:r>
            <a:r>
              <a:rPr lang="en-US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Koneksi antara kedua pihak terbuka dan mulai mengirimkan data sesuai </a:t>
            </a:r>
            <a:b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</a:br>
            <a: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kesepakatan nomor </a:t>
            </a:r>
            <a:r>
              <a:rPr lang="id-ID" sz="2200" b="0" i="0" dirty="0" err="1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sequence</a:t>
            </a:r>
            <a: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 dan </a:t>
            </a:r>
            <a:r>
              <a:rPr lang="id-ID" sz="2200" b="0" i="0" dirty="0" err="1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ack</a:t>
            </a:r>
            <a: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 </a:t>
            </a:r>
            <a:b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</a:br>
            <a: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pada fase 1</a:t>
            </a:r>
            <a:endParaRPr lang="en-US" sz="2200" b="0" i="0" dirty="0">
              <a:solidFill>
                <a:srgbClr val="666666"/>
              </a:solidFill>
              <a:effectLst/>
              <a:latin typeface="Open Sans" panose="020B0606030504020204" pitchFamily="34" charset="0"/>
            </a:endParaRPr>
          </a:p>
          <a:p>
            <a:pPr algn="l">
              <a:spcAft>
                <a:spcPts val="1125"/>
              </a:spcAft>
            </a:pPr>
            <a:r>
              <a:rPr lang="en-US" sz="2200" b="1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Phase3:</a:t>
            </a:r>
            <a:r>
              <a:rPr lang="en-US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Setelah data selesai dikirim </a:t>
            </a:r>
            <a:b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</a:br>
            <a: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semuanya, koneksi ditutup dengan </a:t>
            </a:r>
            <a:b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</a:br>
            <a:r>
              <a:rPr lang="id-ID" sz="2200" b="0" i="0" dirty="0">
                <a:solidFill>
                  <a:srgbClr val="666666"/>
                </a:solidFill>
                <a:effectLst/>
                <a:latin typeface="Open Sans" panose="020B0606030504020204" pitchFamily="34" charset="0"/>
              </a:rPr>
              <a:t>pesan FIN dari kedua belah pihak</a:t>
            </a:r>
            <a:endParaRPr lang="en-US" sz="2200" b="0" i="0" dirty="0">
              <a:solidFill>
                <a:srgbClr val="666666"/>
              </a:solidFill>
              <a:effectLst/>
              <a:latin typeface="Open Sans" panose="020B0606030504020204" pitchFamily="34" charset="0"/>
            </a:endParaRPr>
          </a:p>
        </p:txBody>
      </p:sp>
      <p:pic>
        <p:nvPicPr>
          <p:cNvPr id="2050" name="Picture 2" descr="TCP 3-way handshake process - ATech Waqas Karim">
            <a:extLst>
              <a:ext uri="{FF2B5EF4-FFF2-40B4-BE49-F238E27FC236}">
                <a16:creationId xmlns:a16="http://schemas.microsoft.com/office/drawing/2014/main" id="{6D2327F2-C7A4-F24D-353C-CCE76AFE09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" t="9172" r="7537" b="4492"/>
          <a:stretch/>
        </p:blipFill>
        <p:spPr bwMode="auto">
          <a:xfrm>
            <a:off x="73238" y="71335"/>
            <a:ext cx="6218980" cy="618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DA29C7-4B68-A6A9-260C-9271BA2F23A6}"/>
              </a:ext>
            </a:extLst>
          </p:cNvPr>
          <p:cNvSpPr txBox="1"/>
          <p:nvPr/>
        </p:nvSpPr>
        <p:spPr>
          <a:xfrm>
            <a:off x="126578" y="6211669"/>
            <a:ext cx="63186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https://aurumme.com/atech/tcp-3-way-handshake-process/</a:t>
            </a:r>
          </a:p>
        </p:txBody>
      </p:sp>
    </p:spTree>
    <p:extLst>
      <p:ext uri="{BB962C8B-B14F-4D97-AF65-F5344CB8AC3E}">
        <p14:creationId xmlns:p14="http://schemas.microsoft.com/office/powerpoint/2010/main" val="8648805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096594"/>
            <a:ext cx="10515600" cy="1588127"/>
          </a:xfrm>
        </p:spPr>
        <p:txBody>
          <a:bodyPr/>
          <a:lstStyle/>
          <a:p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Remote </a:t>
            </a:r>
            <a:r>
              <a:rPr lang="id-ID" altLang="ko-KR" sz="5400" dirty="0" err="1">
                <a:latin typeface="Arial" panose="020B0604020202020204" pitchFamily="34" charset="0"/>
                <a:cs typeface="Arial" panose="020B0604020202020204" pitchFamily="34" charset="0"/>
              </a:rPr>
              <a:t>Procedure</a:t>
            </a:r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5400" dirty="0" err="1">
                <a:latin typeface="Arial" panose="020B0604020202020204" pitchFamily="34" charset="0"/>
                <a:cs typeface="Arial" panose="020B0604020202020204" pitchFamily="34" charset="0"/>
              </a:rPr>
              <a:t>Call</a:t>
            </a:r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(RPC)</a:t>
            </a:r>
            <a:endParaRPr lang="ko-KR" alt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4491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CC133C-E6EA-8A30-0CCD-456ADEA4D7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28A4C1-3B05-56CA-8FE9-636637214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450315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Remote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Procedure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Call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(RPC)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37935EB5-705F-A8F2-86E4-DE6A099B92AF}"/>
              </a:ext>
            </a:extLst>
          </p:cNvPr>
          <p:cNvSpPr txBox="1">
            <a:spLocks/>
          </p:cNvSpPr>
          <p:nvPr/>
        </p:nvSpPr>
        <p:spPr>
          <a:xfrm>
            <a:off x="240789" y="1025386"/>
            <a:ext cx="11808303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600" b="0" dirty="0">
                <a:solidFill>
                  <a:srgbClr val="202122"/>
                </a:solidFill>
              </a:rPr>
              <a:t>Remote </a:t>
            </a:r>
            <a:r>
              <a:rPr lang="id-ID" sz="2600" b="0" dirty="0" err="1">
                <a:solidFill>
                  <a:srgbClr val="202122"/>
                </a:solidFill>
              </a:rPr>
              <a:t>Procedure</a:t>
            </a:r>
            <a:r>
              <a:rPr lang="id-ID" sz="2600" b="0" dirty="0">
                <a:solidFill>
                  <a:srgbClr val="202122"/>
                </a:solidFill>
              </a:rPr>
              <a:t> </a:t>
            </a:r>
            <a:r>
              <a:rPr lang="id-ID" sz="2600" b="0" dirty="0" err="1">
                <a:solidFill>
                  <a:srgbClr val="202122"/>
                </a:solidFill>
              </a:rPr>
              <a:t>Call</a:t>
            </a:r>
            <a:r>
              <a:rPr lang="id-ID" sz="2600" b="0" dirty="0">
                <a:solidFill>
                  <a:srgbClr val="202122"/>
                </a:solidFill>
              </a:rPr>
              <a:t> (RPC) merupakan metode yang memungkinkan sebuah program komputer memanggil </a:t>
            </a:r>
            <a:r>
              <a:rPr lang="id-ID" sz="2600" b="0" dirty="0" err="1">
                <a:solidFill>
                  <a:srgbClr val="202122"/>
                </a:solidFill>
              </a:rPr>
              <a:t>procedure</a:t>
            </a:r>
            <a:r>
              <a:rPr lang="id-ID" sz="2600" b="0" dirty="0">
                <a:solidFill>
                  <a:srgbClr val="202122"/>
                </a:solidFill>
              </a:rPr>
              <a:t> pada komputer lain melalui jaringan komputer.</a:t>
            </a:r>
          </a:p>
          <a:p>
            <a:pPr marL="404813" indent="-404813" latinLnBrk="0"/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Ketika sebuah program yang dibuat menggunakan RPC berjalan, di dalamnya terdapat bagian yang disebut dengan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stub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yang merupakan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procedure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dapat dipanggil secara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remote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oleh komputer lain melalui jaringan komputer</a:t>
            </a:r>
          </a:p>
          <a:p>
            <a:pPr marL="404813" indent="-404813" latinLnBrk="0"/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Selanjutnya program yang dipanggil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procedurenya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secara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remote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dapat mengirimkan hasil eksekusi </a:t>
            </a:r>
            <a:b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kepada komputer yang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me-request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.</a:t>
            </a:r>
            <a:endParaRPr lang="id-ID" sz="260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656813" lvl="1" indent="-404813" latinLnBrk="0"/>
            <a:endParaRPr lang="id-ID" sz="26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7747901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00AD4F-4630-4193-FD11-B294B6D129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8CD3328-D853-FBDD-B451-5A145C627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450315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Remote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Procedure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Call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(RPC)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642ACBC3-7A6A-018E-D15A-7F77631942D0}"/>
              </a:ext>
            </a:extLst>
          </p:cNvPr>
          <p:cNvSpPr txBox="1">
            <a:spLocks/>
          </p:cNvSpPr>
          <p:nvPr/>
        </p:nvSpPr>
        <p:spPr>
          <a:xfrm>
            <a:off x="5903088" y="1025386"/>
            <a:ext cx="6146003" cy="373180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56813" lvl="1" indent="-404813" latinLnBrk="0"/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Client</a:t>
            </a: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request</a:t>
            </a: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 akan mengirimkan permintaan ke server untuk melakukan perhitungan 5</a:t>
            </a:r>
            <a:r>
              <a:rPr lang="id-ID" sz="2000" baseline="30000" dirty="0">
                <a:solidFill>
                  <a:srgbClr val="202122"/>
                </a:solidFill>
                <a:highlight>
                  <a:srgbClr val="FFFFFF"/>
                </a:highlight>
              </a:rPr>
              <a:t>2</a:t>
            </a:r>
          </a:p>
          <a:p>
            <a:pPr marL="656813" lvl="1" indent="-404813" latinLnBrk="0"/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Remote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procedure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execution</a:t>
            </a: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 pada server akan menerima </a:t>
            </a: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request</a:t>
            </a: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 lalu mencari dan menjalankan </a:t>
            </a: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procedure</a:t>
            </a: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 perhitungan pangkat</a:t>
            </a:r>
          </a:p>
          <a:p>
            <a:pPr marL="656813" lvl="1" indent="-404813" latinLnBrk="0"/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Response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transmission</a:t>
            </a: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 akan mengirimkan hasil perhitungan 25 dari server kepada </a:t>
            </a: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client</a:t>
            </a:r>
            <a:endParaRPr lang="id-ID" sz="200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656813" lvl="1" indent="-404813" latinLnBrk="0"/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Client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retrieval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akan menerima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response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berupa hasil perhitungan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DB1BEF-FBF7-AC43-53C8-FA5CB261E7A5}"/>
              </a:ext>
            </a:extLst>
          </p:cNvPr>
          <p:cNvSpPr txBox="1"/>
          <p:nvPr/>
        </p:nvSpPr>
        <p:spPr>
          <a:xfrm>
            <a:off x="142908" y="5556614"/>
            <a:ext cx="65998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https://betterprogramming.pub/rpc-in-golang-19661033942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0606F99-5323-208A-D270-079E49956F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5" t="15211" r="2458" b="3607"/>
          <a:stretch/>
        </p:blipFill>
        <p:spPr bwMode="auto">
          <a:xfrm>
            <a:off x="142908" y="1319516"/>
            <a:ext cx="5914663" cy="395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9861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08F7E6-1011-A83A-EAF9-394AE9214C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83A05F8-7651-B944-D594-5CDC608D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450315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Remote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Procedure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Call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(RPC)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210DF637-B169-B3A1-DE6B-15EDA7B6E85C}"/>
              </a:ext>
            </a:extLst>
          </p:cNvPr>
          <p:cNvSpPr txBox="1">
            <a:spLocks/>
          </p:cNvSpPr>
          <p:nvPr/>
        </p:nvSpPr>
        <p:spPr>
          <a:xfrm>
            <a:off x="7650865" y="1025386"/>
            <a:ext cx="4398226" cy="373180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2000" lvl="1" indent="0" latinLnBrk="0">
              <a:buNone/>
            </a:pP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RPC juga sering digunakan untuk proses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development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game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online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untuk menghemat data yang dikomunikasikan antara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client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dan server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656F2A-0334-B240-A52E-0E0BCC0CE5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8" y="1147833"/>
            <a:ext cx="7410077" cy="5364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0007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8EDF55-71E7-D93C-F6CB-2DDBB9730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8DBB14-328A-5765-05C4-BB9213992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096594"/>
            <a:ext cx="10515600" cy="1588127"/>
          </a:xfrm>
        </p:spPr>
        <p:txBody>
          <a:bodyPr/>
          <a:lstStyle/>
          <a:p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Real </a:t>
            </a:r>
            <a:r>
              <a:rPr lang="id-ID" altLang="ko-KR" sz="5400" dirty="0" err="1"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 Transport </a:t>
            </a:r>
            <a:r>
              <a:rPr lang="id-ID" altLang="ko-KR" sz="54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(RTP)</a:t>
            </a:r>
            <a:endParaRPr lang="ko-KR" alt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5E7AB6C6-C84C-A72C-97FF-54A17A34D985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80C2BF3E-4E4A-CCBF-82E3-5A874608B364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6ABDA6DD-9E2E-9216-A9AB-FFEBFA98F51F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05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910492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792E7B-EAC9-B7E4-C981-D949FD8CD6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2D3C0C-16FF-D55C-F70E-FE1CADDAE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240922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Real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Transport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(RTP)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828F8507-0681-7490-6239-524504782AA0}"/>
              </a:ext>
            </a:extLst>
          </p:cNvPr>
          <p:cNvSpPr txBox="1">
            <a:spLocks/>
          </p:cNvSpPr>
          <p:nvPr/>
        </p:nvSpPr>
        <p:spPr>
          <a:xfrm>
            <a:off x="240789" y="1025386"/>
            <a:ext cx="11808303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Real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Time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Transport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Protocol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(RTP) didesain untuk menangani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traffic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yang memerlukan pengiriman data secara real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time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seperti audio dan video untuk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teleconference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.</a:t>
            </a:r>
          </a:p>
          <a:p>
            <a:pPr marL="404813" indent="-404813" latinLnBrk="0"/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Karena rancangan yang demikian RTP sangat sensitif terhadap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delay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namun tidak terlalu mementingkan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packet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loss</a:t>
            </a:r>
            <a:endParaRPr lang="id-ID" sz="26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RTP dapat berjalan pada berbagai macam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protocol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lain tapi umumnya diterapkan menggunakan UDP, sehingga RTP </a:t>
            </a:r>
            <a:b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dan UDP berada dalam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transport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yang </a:t>
            </a:r>
            <a:b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sama, namun untuk menjalankan RTP </a:t>
            </a:r>
            <a:b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memerlukan bantuan dari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protocol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UDP, kondisi </a:t>
            </a:r>
            <a:b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ini dinamakan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stacking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629187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E27A4C-3DF8-301C-3BAC-4AC1E6A116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F1D3CE-7FF8-7AFF-FAB1-118A24758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240922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Real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Transport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(RTP)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337E39D-414C-D412-2013-D2A30E036129}"/>
              </a:ext>
            </a:extLst>
          </p:cNvPr>
          <p:cNvSpPr txBox="1">
            <a:spLocks/>
          </p:cNvSpPr>
          <p:nvPr/>
        </p:nvSpPr>
        <p:spPr>
          <a:xfrm>
            <a:off x="436020" y="4759308"/>
            <a:ext cx="7736498" cy="171433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Koneksi RTP yang dibentuk dapat lebih dari 1 untuk mengirimkan data yang berbeda sehingga diperlukan sinkronisasi antara kedua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stream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data tersebut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B14929-3F6F-88FE-8422-00743980D3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943" y="1344144"/>
            <a:ext cx="7620369" cy="3078999"/>
          </a:xfrm>
          <a:prstGeom prst="rect">
            <a:avLst/>
          </a:prstGeom>
        </p:spPr>
      </p:pic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9FB9D68C-686D-F606-9945-3E3BF31D3075}"/>
              </a:ext>
            </a:extLst>
          </p:cNvPr>
          <p:cNvSpPr txBox="1">
            <a:spLocks/>
          </p:cNvSpPr>
          <p:nvPr/>
        </p:nvSpPr>
        <p:spPr>
          <a:xfrm>
            <a:off x="8265042" y="1254108"/>
            <a:ext cx="3926958" cy="171433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Setiap kanal RTP akan memiliki nomor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portnya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masing-masing jadi program yang digunakan harus punya kemampuan menerima data dari beberapa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kemudian mengolahnya baik melalui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mixing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atau pemisahan bagian tampilan di aplikasi</a:t>
            </a:r>
          </a:p>
        </p:txBody>
      </p:sp>
    </p:spTree>
    <p:extLst>
      <p:ext uri="{BB962C8B-B14F-4D97-AF65-F5344CB8AC3E}">
        <p14:creationId xmlns:p14="http://schemas.microsoft.com/office/powerpoint/2010/main" val="11629230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FC01FB-B6D8-2365-8F5A-0D959E82B3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77DD2C-7C2C-E4F4-49B6-5D6911704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240922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Real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Transport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(RTP)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1E3171D0-7753-3536-B512-DB538626F810}"/>
              </a:ext>
            </a:extLst>
          </p:cNvPr>
          <p:cNvSpPr txBox="1">
            <a:spLocks/>
          </p:cNvSpPr>
          <p:nvPr/>
        </p:nvSpPr>
        <p:spPr>
          <a:xfrm>
            <a:off x="8287472" y="1025386"/>
            <a:ext cx="3761619" cy="54101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Terdapat bagian untuk pengurutan yaitu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sequence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number</a:t>
            </a:r>
            <a:endParaRPr lang="id-ID" sz="26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Terdapat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timestamp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untuk sinkronisasi waktu antara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segment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RTP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6D8587-C713-7DB1-79D8-8B3F7C96BA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307155"/>
            <a:ext cx="7907788" cy="39283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9166289-CD8B-F308-EA6D-1D8A8F7C1C44}"/>
              </a:ext>
            </a:extLst>
          </p:cNvPr>
          <p:cNvSpPr txBox="1"/>
          <p:nvPr/>
        </p:nvSpPr>
        <p:spPr>
          <a:xfrm>
            <a:off x="240788" y="5235457"/>
            <a:ext cx="79077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0"/>
            <a:r>
              <a:rPr lang="id-ID" sz="1800" b="0" i="0" dirty="0" err="1">
                <a:solidFill>
                  <a:srgbClr val="1F1F1F"/>
                </a:solidFill>
                <a:effectLst/>
                <a:latin typeface="ElsevierGulliver"/>
              </a:rPr>
              <a:t>Source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Gulliver"/>
              </a:rPr>
              <a:t> :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Computer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Networks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A System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Approach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Larry L.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Petterson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Morgan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Kaufmann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Elsevier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202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1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page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438</a:t>
            </a:r>
            <a:endParaRPr lang="en-US" sz="1800" b="0" i="0" dirty="0">
              <a:solidFill>
                <a:srgbClr val="1F1F1F"/>
              </a:solidFill>
              <a:effectLst/>
              <a:latin typeface="ElsevierSans"/>
            </a:endParaRPr>
          </a:p>
        </p:txBody>
      </p:sp>
    </p:spTree>
    <p:extLst>
      <p:ext uri="{BB962C8B-B14F-4D97-AF65-F5344CB8AC3E}">
        <p14:creationId xmlns:p14="http://schemas.microsoft.com/office/powerpoint/2010/main" val="21435832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40F1D-B9B1-B688-B88F-F4F381528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C1927C-BBF7-2B18-8497-B6B7B307C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98644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FE9FA52B-C272-F96C-FE75-2B46E96F73B8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534161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Computer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Networks</a:t>
            </a:r>
            <a:r>
              <a:rPr lang="id-ID" sz="2000" b="0" dirty="0">
                <a:solidFill>
                  <a:srgbClr val="202122"/>
                </a:solidFill>
              </a:rPr>
              <a:t> A System </a:t>
            </a:r>
            <a:r>
              <a:rPr lang="id-ID" sz="2000" b="0" dirty="0" err="1">
                <a:solidFill>
                  <a:srgbClr val="202122"/>
                </a:solidFill>
              </a:rPr>
              <a:t>Approach</a:t>
            </a:r>
            <a:r>
              <a:rPr lang="id-ID" sz="2000" b="0" dirty="0">
                <a:solidFill>
                  <a:srgbClr val="202122"/>
                </a:solidFill>
              </a:rPr>
              <a:t>, Larry L. </a:t>
            </a:r>
            <a:r>
              <a:rPr lang="id-ID" sz="2000" b="0" dirty="0" err="1">
                <a:solidFill>
                  <a:srgbClr val="202122"/>
                </a:solidFill>
              </a:rPr>
              <a:t>Petterson</a:t>
            </a:r>
            <a:r>
              <a:rPr lang="id-ID" sz="2000" b="0" dirty="0">
                <a:solidFill>
                  <a:srgbClr val="202122"/>
                </a:solidFill>
              </a:rPr>
              <a:t>, Morgan </a:t>
            </a:r>
            <a:r>
              <a:rPr lang="id-ID" sz="2000" b="0" dirty="0" err="1">
                <a:solidFill>
                  <a:srgbClr val="202122"/>
                </a:solidFill>
              </a:rPr>
              <a:t>Kaufmann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Elsevier</a:t>
            </a:r>
            <a:r>
              <a:rPr lang="id-ID" sz="2000" b="0" dirty="0">
                <a:solidFill>
                  <a:srgbClr val="202122"/>
                </a:solidFill>
              </a:rPr>
              <a:t>, 2021</a:t>
            </a: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GeeksforGeeks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30). User Datagram </a:t>
            </a:r>
            <a:r>
              <a:rPr lang="id-ID" sz="2000" b="0" dirty="0" err="1">
                <a:solidFill>
                  <a:srgbClr val="202122"/>
                </a:solidFill>
              </a:rPr>
              <a:t>Protocol</a:t>
            </a:r>
            <a:r>
              <a:rPr lang="id-ID" sz="2000" b="0" dirty="0">
                <a:solidFill>
                  <a:srgbClr val="202122"/>
                </a:solidFill>
              </a:rPr>
              <a:t> (UDP). https://www.geeksforgeeks.org/user-datagram-protocol-udp/</a:t>
            </a: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GeeksforGeeks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30). </a:t>
            </a:r>
            <a:r>
              <a:rPr lang="en-US" sz="2000" b="0" dirty="0">
                <a:solidFill>
                  <a:srgbClr val="202122"/>
                </a:solidFill>
              </a:rPr>
              <a:t>Services and Segment structure in TCP</a:t>
            </a:r>
            <a:r>
              <a:rPr lang="id-ID" sz="2000" b="0" dirty="0">
                <a:solidFill>
                  <a:srgbClr val="202122"/>
                </a:solidFill>
              </a:rPr>
              <a:t>. https://www.geeksforgeeks.org/services-and-segment-structure-in-tcp/</a:t>
            </a: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Waqas Karim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30). </a:t>
            </a:r>
            <a:r>
              <a:rPr lang="en-US" sz="2000" b="0" dirty="0">
                <a:solidFill>
                  <a:srgbClr val="202122"/>
                </a:solidFill>
              </a:rPr>
              <a:t>TCP 3-way Handshake Process</a:t>
            </a:r>
            <a:r>
              <a:rPr lang="id-ID" sz="2000" b="0" dirty="0">
                <a:solidFill>
                  <a:srgbClr val="202122"/>
                </a:solidFill>
              </a:rPr>
              <a:t>. https://aurumme.com/atech/tcp-3-way-handshake-process/</a:t>
            </a: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Kingsley</a:t>
            </a:r>
            <a:r>
              <a:rPr lang="id-ID" sz="2000" b="0" dirty="0">
                <a:solidFill>
                  <a:srgbClr val="202122"/>
                </a:solidFill>
              </a:rPr>
              <a:t> Tan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30). </a:t>
            </a:r>
            <a:r>
              <a:rPr lang="en-US" sz="2000" b="0" dirty="0">
                <a:solidFill>
                  <a:srgbClr val="202122"/>
                </a:solidFill>
              </a:rPr>
              <a:t>What Are RPCs in Golang?</a:t>
            </a:r>
            <a:r>
              <a:rPr lang="id-ID" sz="2000" b="0" dirty="0">
                <a:solidFill>
                  <a:srgbClr val="202122"/>
                </a:solidFill>
              </a:rPr>
              <a:t>. </a:t>
            </a:r>
            <a:r>
              <a:rPr lang="id-ID" sz="2000" b="0">
                <a:solidFill>
                  <a:srgbClr val="202122"/>
                </a:solidFill>
              </a:rPr>
              <a:t>https://betterprogramming.pub/rpc-in-golang-19661033942</a:t>
            </a:r>
            <a:endParaRPr lang="id-ID" sz="2000" b="0" dirty="0">
              <a:solidFill>
                <a:srgbClr val="20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15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12</a:t>
              </a:r>
              <a:endParaRPr lang="ko-KR" altLang="en-US" sz="36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291980"/>
            <a:ext cx="8436080" cy="830997"/>
          </a:xfrm>
        </p:spPr>
        <p:txBody>
          <a:bodyPr/>
          <a:lstStyle/>
          <a:p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Session</a:t>
            </a:r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Layer</a:t>
            </a:r>
            <a:endParaRPr lang="ko-KR" alt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5177</TotalTime>
  <Words>1691</Words>
  <Application>Microsoft Office PowerPoint</Application>
  <PresentationFormat>Widescreen</PresentationFormat>
  <Paragraphs>131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3" baseType="lpstr">
      <vt:lpstr>ElsevierGulliver</vt:lpstr>
      <vt:lpstr>ElsevierSans</vt:lpstr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Open Sans</vt:lpstr>
      <vt:lpstr>Wingdings</vt:lpstr>
      <vt:lpstr>Office 테마</vt:lpstr>
      <vt:lpstr>Transport Layer</vt:lpstr>
      <vt:lpstr>PowerPoint Presentation</vt:lpstr>
      <vt:lpstr>Transport Layer</vt:lpstr>
      <vt:lpstr>Transport Layer</vt:lpstr>
      <vt:lpstr>Transport Layer</vt:lpstr>
      <vt:lpstr>Peran Transport Layer</vt:lpstr>
      <vt:lpstr>Peran Trasport Layer</vt:lpstr>
      <vt:lpstr>Peran Transport Layer</vt:lpstr>
      <vt:lpstr>Socket</vt:lpstr>
      <vt:lpstr>User Datagram Protocol  (UDP)</vt:lpstr>
      <vt:lpstr>UDP</vt:lpstr>
      <vt:lpstr>UDP</vt:lpstr>
      <vt:lpstr>UDP</vt:lpstr>
      <vt:lpstr>Transport Control Protocol  (TCP)</vt:lpstr>
      <vt:lpstr>Transmission Control Protocol (TCP)</vt:lpstr>
      <vt:lpstr>Transmission Control Protocol (TCP)</vt:lpstr>
      <vt:lpstr>Transmission Control Protocol (TCP)</vt:lpstr>
      <vt:lpstr>Transmission Control Protocol (TCP)</vt:lpstr>
      <vt:lpstr>Transmission Control Protocol (TCP)</vt:lpstr>
      <vt:lpstr>Transmission Control Protocol (TCP)</vt:lpstr>
      <vt:lpstr>PowerPoint Presentation</vt:lpstr>
      <vt:lpstr>Remote Procedure Call  (RPC)</vt:lpstr>
      <vt:lpstr>Remote Procedure Call (RPC)</vt:lpstr>
      <vt:lpstr>Remote Procedure Call (RPC)</vt:lpstr>
      <vt:lpstr>Remote Procedure Call (RPC)</vt:lpstr>
      <vt:lpstr>Real Time Transport Protocol  (RTP)</vt:lpstr>
      <vt:lpstr>Real Time Transport Protocol (RTP)</vt:lpstr>
      <vt:lpstr>Real Time Transport Protocol (RTP)</vt:lpstr>
      <vt:lpstr>Real Time Transport Protocol (RTP)</vt:lpstr>
      <vt:lpstr>Referensi</vt:lpstr>
      <vt:lpstr>Session Layer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167</cp:revision>
  <dcterms:created xsi:type="dcterms:W3CDTF">2021-04-29T04:21:21Z</dcterms:created>
  <dcterms:modified xsi:type="dcterms:W3CDTF">2024-11-08T16:16:41Z</dcterms:modified>
</cp:coreProperties>
</file>