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4"/>
  </p:handoutMasterIdLst>
  <p:sldIdLst>
    <p:sldId id="256" r:id="rId2"/>
    <p:sldId id="257" r:id="rId3"/>
    <p:sldId id="258" r:id="rId4"/>
    <p:sldId id="394" r:id="rId5"/>
    <p:sldId id="460" r:id="rId6"/>
    <p:sldId id="461" r:id="rId7"/>
    <p:sldId id="472" r:id="rId8"/>
    <p:sldId id="473" r:id="rId9"/>
    <p:sldId id="474" r:id="rId10"/>
    <p:sldId id="462" r:id="rId11"/>
    <p:sldId id="463" r:id="rId12"/>
    <p:sldId id="464" r:id="rId13"/>
    <p:sldId id="465" r:id="rId14"/>
    <p:sldId id="400" r:id="rId15"/>
    <p:sldId id="406" r:id="rId16"/>
    <p:sldId id="408" r:id="rId17"/>
    <p:sldId id="466" r:id="rId18"/>
    <p:sldId id="467" r:id="rId19"/>
    <p:sldId id="468" r:id="rId20"/>
    <p:sldId id="469" r:id="rId21"/>
    <p:sldId id="470" r:id="rId22"/>
    <p:sldId id="295" r:id="rId23"/>
    <p:sldId id="471" r:id="rId24"/>
    <p:sldId id="475" r:id="rId25"/>
    <p:sldId id="476" r:id="rId26"/>
    <p:sldId id="477" r:id="rId27"/>
    <p:sldId id="478" r:id="rId28"/>
    <p:sldId id="479" r:id="rId29"/>
    <p:sldId id="480" r:id="rId30"/>
    <p:sldId id="459" r:id="rId31"/>
    <p:sldId id="481" r:id="rId32"/>
    <p:sldId id="268" r:id="rId3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76" autoAdjust="0"/>
    <p:restoredTop sz="97386" autoAdjust="0"/>
  </p:normalViewPr>
  <p:slideViewPr>
    <p:cSldViewPr snapToGrid="0">
      <p:cViewPr varScale="1">
        <p:scale>
          <a:sx n="95" d="100"/>
          <a:sy n="95" d="100"/>
        </p:scale>
        <p:origin x="68" y="24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4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Session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821032"/>
              <a:ext cx="1587886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- 12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23727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28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Session</a:t>
                </a:r>
                <a:r>
                  <a:rPr lang="id-ID" altLang="ko-K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 Layer</a:t>
                </a:r>
                <a:endParaRPr lang="en-US" altLang="ko-KR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188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Layer 2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Tunneling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(L2TP)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09104" y="3703537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Structured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Query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Language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(SQL)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2"/>
            <a:ext cx="10515600" cy="923330"/>
          </a:xfrm>
        </p:spPr>
        <p:txBody>
          <a:bodyPr/>
          <a:lstStyle/>
          <a:p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Session</a:t>
            </a: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858475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Session 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AEF4E4F-6C2D-F715-28AF-4003F39206DD}"/>
              </a:ext>
            </a:extLst>
          </p:cNvPr>
          <p:cNvSpPr txBox="1">
            <a:spLocks/>
          </p:cNvSpPr>
          <p:nvPr/>
        </p:nvSpPr>
        <p:spPr>
          <a:xfrm>
            <a:off x="240789" y="131475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merupakan lapisan ke-5 dari OSI Layer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Layer ini berfungsi untuk menjalin komunikasi antara satu aplikasi dengan aplikasi pada komputer lain dengan jalan menjalin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di antara aplikasi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Secara garis besar layer berfungsi untuk menjalin, menjaga, sinkronisasi, dan memutuskan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di antara kedua aplikasi yang berjalan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di komputer yang berbeda melalui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jaringan komputer</a:t>
            </a:r>
          </a:p>
        </p:txBody>
      </p:sp>
    </p:spTree>
    <p:extLst>
      <p:ext uri="{BB962C8B-B14F-4D97-AF65-F5344CB8AC3E}">
        <p14:creationId xmlns:p14="http://schemas.microsoft.com/office/powerpoint/2010/main" val="361106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D235F-EB6B-681F-EB25-3110F5C13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E79A20-2486-26D2-E52C-476B22874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858475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Session 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5108DE27-E148-F944-7134-0A85B36DCB57}"/>
              </a:ext>
            </a:extLst>
          </p:cNvPr>
          <p:cNvSpPr txBox="1">
            <a:spLocks/>
          </p:cNvSpPr>
          <p:nvPr/>
        </p:nvSpPr>
        <p:spPr>
          <a:xfrm>
            <a:off x="240789" y="131475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Hal pertama yang dilakukan oleh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adalah memetakan antara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shipping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nomor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digunakan untuk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menjali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komunikasi antara aplikasi yang bertukar data</a:t>
            </a: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Shipping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dari komputer asal dan tujuan pengiriman data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Selanjutnya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akan menggunakan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layanan dari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transport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untuk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membentuk kanal komunikasi</a:t>
            </a:r>
          </a:p>
        </p:txBody>
      </p:sp>
    </p:spTree>
    <p:extLst>
      <p:ext uri="{BB962C8B-B14F-4D97-AF65-F5344CB8AC3E}">
        <p14:creationId xmlns:p14="http://schemas.microsoft.com/office/powerpoint/2010/main" val="192928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AE378-081A-7147-755F-72887C4EF6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8B525B-B10B-25E4-55C4-4178DFEE0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858475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Session 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324F3E9-A76E-FB45-DF58-95F670478D8E}"/>
              </a:ext>
            </a:extLst>
          </p:cNvPr>
          <p:cNvSpPr txBox="1">
            <a:spLocks/>
          </p:cNvSpPr>
          <p:nvPr/>
        </p:nvSpPr>
        <p:spPr>
          <a:xfrm>
            <a:off x="240789" y="131475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Setelah kanal komunikasi terbentuk selanjutnya dilakukan transfer data melalui kanal yang terbentuk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Pada saat proses pengiriman data,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akan berusaha menjaga komunikasinya tetap terjalin, berusaha untuk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me-recovery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koneksi bila koneksi putus dan membuat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checkpoint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agar pengiriman data yang putus di tengah tidak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perlu melakukan pengiriman dari awal kembali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Setelah seluruh data selesai dikirim,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layer akan menutup koneksi antara kedua pihak</a:t>
            </a:r>
          </a:p>
        </p:txBody>
      </p:sp>
    </p:spTree>
    <p:extLst>
      <p:ext uri="{BB962C8B-B14F-4D97-AF65-F5344CB8AC3E}">
        <p14:creationId xmlns:p14="http://schemas.microsoft.com/office/powerpoint/2010/main" val="308081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4DB12-6FAF-E609-EE5C-06B9EACBE5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7B16F2-8144-3486-DF1D-148AC303D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691489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Session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938E4C7-531E-ADC9-2B53-0F263FC5DCD7}"/>
              </a:ext>
            </a:extLst>
          </p:cNvPr>
          <p:cNvSpPr txBox="1">
            <a:spLocks/>
          </p:cNvSpPr>
          <p:nvPr/>
        </p:nvSpPr>
        <p:spPr>
          <a:xfrm>
            <a:off x="240789" y="4243940"/>
            <a:ext cx="8205786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dapat membentuk 1 buah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dengan dari 1 aplikasi ke aplikasi yang berjalan di komputer lain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0A5B3CCA-FD49-519A-5C22-589107C143FE}"/>
              </a:ext>
            </a:extLst>
          </p:cNvPr>
          <p:cNvSpPr txBox="1">
            <a:spLocks/>
          </p:cNvSpPr>
          <p:nvPr/>
        </p:nvSpPr>
        <p:spPr>
          <a:xfrm>
            <a:off x="8316686" y="1252152"/>
            <a:ext cx="3875314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Contohnya 1 web server yang dapat diakses untuk menyediakan informasi secara utuh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38171C-A970-4774-BD94-6594DC7E75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486" y="1252152"/>
            <a:ext cx="7718448" cy="231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4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804ED-622B-A43F-04BE-9E3718CC3F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EC3F9E-C1B0-E77E-BFA4-C32AB10CD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691489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Session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86A8325-1809-CE2D-AAA7-F415FB23A693}"/>
              </a:ext>
            </a:extLst>
          </p:cNvPr>
          <p:cNvSpPr txBox="1">
            <a:spLocks/>
          </p:cNvSpPr>
          <p:nvPr/>
        </p:nvSpPr>
        <p:spPr>
          <a:xfrm>
            <a:off x="240789" y="4389082"/>
            <a:ext cx="8205786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dapat membentuk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multiple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kepada 1 komputer untuk pengiriman data yang berukuran cukup besar, sehingga pengiriman dapat lebih cepat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5E3B259D-B9D3-9D20-CB16-B616C131EAA2}"/>
              </a:ext>
            </a:extLst>
          </p:cNvPr>
          <p:cNvSpPr txBox="1">
            <a:spLocks/>
          </p:cNvSpPr>
          <p:nvPr/>
        </p:nvSpPr>
        <p:spPr>
          <a:xfrm>
            <a:off x="8316686" y="1252152"/>
            <a:ext cx="3875314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Contohnya 1 FTP server yang memiliki kemampuan untuk menyediakan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multiple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akses secara bersamaan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8C57C1-3146-1DE7-03F3-DC5F3AA5B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533" y="1525318"/>
            <a:ext cx="7375370" cy="242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88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F9FA9A-A0E6-6CAE-2079-55159D40CB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F309BE-5419-39B9-42FB-019DFF1DE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691489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Session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1BFF251B-6704-4A10-97BB-3E42A146C817}"/>
              </a:ext>
            </a:extLst>
          </p:cNvPr>
          <p:cNvSpPr txBox="1">
            <a:spLocks/>
          </p:cNvSpPr>
          <p:nvPr/>
        </p:nvSpPr>
        <p:spPr>
          <a:xfrm>
            <a:off x="240789" y="5516574"/>
            <a:ext cx="7553382" cy="10124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1 aplikasi juga dapat membuat beberapa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ke beberapa komputer yang berbeda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41119C3B-3220-03A5-9602-2D8E9045FDFE}"/>
              </a:ext>
            </a:extLst>
          </p:cNvPr>
          <p:cNvSpPr txBox="1">
            <a:spLocks/>
          </p:cNvSpPr>
          <p:nvPr/>
        </p:nvSpPr>
        <p:spPr>
          <a:xfrm>
            <a:off x="5666525" y="1110637"/>
            <a:ext cx="6284686" cy="330925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Contohnya sebuah web browser mengakses halaman web yang memiliki beberapa komponen yang berbeda, misalnya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javascript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, dan HTML atau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databasenya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memiliki server masing-masing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FAB317-9158-9009-EF99-D114C89014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110637"/>
            <a:ext cx="5238095" cy="42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9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DA85B-FBBB-B89C-503D-1C639EA3F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74DAC3-65B1-957A-0E56-B99954C21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691489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Simplex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FE09BA7-F045-ED48-7832-89F11AC4019A}"/>
              </a:ext>
            </a:extLst>
          </p:cNvPr>
          <p:cNvSpPr txBox="1">
            <a:spLocks/>
          </p:cNvSpPr>
          <p:nvPr/>
        </p:nvSpPr>
        <p:spPr>
          <a:xfrm>
            <a:off x="240790" y="5129311"/>
            <a:ext cx="8205786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Pengiriman data antar aplikasi hanya berlangsung satu arah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51BD79-3286-93ED-166A-80C0106EAE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314753"/>
            <a:ext cx="8222493" cy="3814558"/>
          </a:xfrm>
          <a:prstGeom prst="rect">
            <a:avLst/>
          </a:prstGeom>
        </p:spPr>
      </p:pic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43405F52-BBE8-3366-CCD0-AB256ECDE647}"/>
              </a:ext>
            </a:extLst>
          </p:cNvPr>
          <p:cNvSpPr txBox="1">
            <a:spLocks/>
          </p:cNvSpPr>
          <p:nvPr/>
        </p:nvSpPr>
        <p:spPr>
          <a:xfrm>
            <a:off x="8702297" y="1252152"/>
            <a:ext cx="3248914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Contohnya dari aplikasi OBS ke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streaming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server seperti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youtube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atau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facebook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09178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71A19-00B2-893D-E969-D2B348DA3F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F747C5-411A-CF9C-941C-81585323F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358338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Half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Duplex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76AE218-D9C1-2C45-000D-21BDC4E34341}"/>
              </a:ext>
            </a:extLst>
          </p:cNvPr>
          <p:cNvSpPr txBox="1">
            <a:spLocks/>
          </p:cNvSpPr>
          <p:nvPr/>
        </p:nvSpPr>
        <p:spPr>
          <a:xfrm>
            <a:off x="240790" y="5129311"/>
            <a:ext cx="8205786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Pengiriman data antar aplikasi dapat berlangsung dua arah namun dilakukan secara bergantian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C6C01DD-E727-7845-A3CD-2FEFADC27BC2}"/>
              </a:ext>
            </a:extLst>
          </p:cNvPr>
          <p:cNvSpPr txBox="1">
            <a:spLocks/>
          </p:cNvSpPr>
          <p:nvPr/>
        </p:nvSpPr>
        <p:spPr>
          <a:xfrm>
            <a:off x="8702297" y="1252152"/>
            <a:ext cx="3248914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Contohnya pertukaran data antara android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app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dengan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smartwatch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A1A0C0-0D6D-F0F9-D994-221F41789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94" y="1252152"/>
            <a:ext cx="8035771" cy="373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7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BF31B-2A3D-9EEA-AB6F-C9FFA4637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EEFC52-6035-3A5A-5F4A-1CC053681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281394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Full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Duplex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51FCF880-FAF2-8AC3-13DB-84432657023B}"/>
              </a:ext>
            </a:extLst>
          </p:cNvPr>
          <p:cNvSpPr txBox="1">
            <a:spLocks/>
          </p:cNvSpPr>
          <p:nvPr/>
        </p:nvSpPr>
        <p:spPr>
          <a:xfrm>
            <a:off x="240790" y="5129311"/>
            <a:ext cx="8205786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Pengiriman data antar aplikasi dapat berlangsung dua arah secara bersamaan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CF342090-7237-C864-09C9-10A3E051776F}"/>
              </a:ext>
            </a:extLst>
          </p:cNvPr>
          <p:cNvSpPr txBox="1">
            <a:spLocks/>
          </p:cNvSpPr>
          <p:nvPr/>
        </p:nvSpPr>
        <p:spPr>
          <a:xfrm>
            <a:off x="8702297" y="1252152"/>
            <a:ext cx="3248914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Contohnya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game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online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C9F742-7D1B-C455-1BCC-210160771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466" y="1363919"/>
            <a:ext cx="7612423" cy="3576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24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C3941-5087-AD89-0349-8933CB2FA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A028AD-2D86-4117-3791-46E5A765B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392823" cy="535531"/>
          </a:xfrm>
        </p:spPr>
        <p:txBody>
          <a:bodyPr/>
          <a:lstStyle/>
          <a:p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Synchronization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checkpoint</a:t>
            </a:r>
            <a:endParaRPr lang="en-US" altLang="ko-K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418A2798-36E5-C734-4019-815BB454D43D}"/>
              </a:ext>
            </a:extLst>
          </p:cNvPr>
          <p:cNvSpPr txBox="1">
            <a:spLocks/>
          </p:cNvSpPr>
          <p:nvPr/>
        </p:nvSpPr>
        <p:spPr>
          <a:xfrm>
            <a:off x="240790" y="5129311"/>
            <a:ext cx="8205786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Untuk memastikan bagian mana dari data yang telah ditransfer dan diterima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meletakkan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checkpoint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di sela-sela data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FEDB1A6E-DA80-52E6-735F-3B6208BC6EC6}"/>
              </a:ext>
            </a:extLst>
          </p:cNvPr>
          <p:cNvSpPr txBox="1">
            <a:spLocks/>
          </p:cNvSpPr>
          <p:nvPr/>
        </p:nvSpPr>
        <p:spPr>
          <a:xfrm>
            <a:off x="8702297" y="1252152"/>
            <a:ext cx="3248914" cy="16308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highlight>
                  <a:srgbClr val="FFFFFF"/>
                </a:highlight>
              </a:rPr>
              <a:t> Apabila </a:t>
            </a:r>
            <a:r>
              <a:rPr lang="id-ID" sz="2400" b="0" i="1" dirty="0" err="1">
                <a:highlight>
                  <a:srgbClr val="FFFFFF"/>
                </a:highlight>
              </a:rPr>
              <a:t>session</a:t>
            </a:r>
            <a:r>
              <a:rPr lang="id-ID" sz="2400" b="0" i="1" dirty="0">
                <a:highlight>
                  <a:srgbClr val="FFFFFF"/>
                </a:highlight>
              </a:rPr>
              <a:t> </a:t>
            </a:r>
            <a:br>
              <a:rPr lang="id-ID" sz="2400" b="0" i="1" dirty="0">
                <a:highlight>
                  <a:srgbClr val="FFFFFF"/>
                </a:highlight>
              </a:rPr>
            </a:br>
            <a:r>
              <a:rPr lang="id-ID" sz="2400" b="0" dirty="0">
                <a:highlight>
                  <a:srgbClr val="FFFFFF"/>
                </a:highlight>
              </a:rPr>
              <a:t>terganggu, perangkat dapat melanjutkan transfer data dari </a:t>
            </a:r>
            <a:r>
              <a:rPr lang="id-ID" sz="2400" b="0" i="1" dirty="0" err="1">
                <a:highlight>
                  <a:srgbClr val="FFFFFF"/>
                </a:highlight>
              </a:rPr>
              <a:t>checkpoint</a:t>
            </a:r>
            <a:r>
              <a:rPr lang="id-ID" sz="2400" b="0" dirty="0">
                <a:highlight>
                  <a:srgbClr val="FFFFFF"/>
                </a:highlight>
              </a:rPr>
              <a:t> </a:t>
            </a:r>
            <a:br>
              <a:rPr lang="id-ID" sz="2400" b="0" dirty="0">
                <a:highlight>
                  <a:srgbClr val="FFFFFF"/>
                </a:highlight>
              </a:rPr>
            </a:br>
            <a:r>
              <a:rPr lang="id-ID" sz="2400" b="0" dirty="0">
                <a:highlight>
                  <a:srgbClr val="FFFFFF"/>
                </a:highlight>
              </a:rPr>
              <a:t>terakhir.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192366-F7CD-8330-4724-1C04A3A28D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279316"/>
            <a:ext cx="8198992" cy="372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81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179694"/>
            <a:ext cx="10515600" cy="1421928"/>
          </a:xfrm>
        </p:spPr>
        <p:txBody>
          <a:bodyPr/>
          <a:lstStyle/>
          <a:p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Layer 2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Tunneling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(L2TP)</a:t>
            </a: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</a:t>
            </a: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53676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278DA-EFA1-D429-6959-7E9F503A7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2558F6-855E-AD07-B76E-80E4EA1C8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21058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L2TP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962D550-E544-D444-5949-FC13A7026795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Layer Two Tunneling Protocol (L2TP)</a:t>
            </a:r>
            <a:r>
              <a:rPr lang="id-ID" sz="2400" b="0" dirty="0">
                <a:solidFill>
                  <a:srgbClr val="202122"/>
                </a:solidFill>
              </a:rPr>
              <a:t> merupakan protokol yang digunakan untuk membentuk Virtual </a:t>
            </a:r>
            <a:r>
              <a:rPr lang="id-ID" sz="2400" b="0" dirty="0" err="1">
                <a:solidFill>
                  <a:srgbClr val="202122"/>
                </a:solidFill>
              </a:rPr>
              <a:t>Private</a:t>
            </a:r>
            <a:r>
              <a:rPr lang="id-ID" sz="2400" b="0" dirty="0">
                <a:solidFill>
                  <a:srgbClr val="202122"/>
                </a:solidFill>
              </a:rPr>
              <a:t> Network.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Protocol</a:t>
            </a:r>
            <a:r>
              <a:rPr lang="id-ID" sz="2400" b="0" dirty="0">
                <a:solidFill>
                  <a:srgbClr val="202122"/>
                </a:solidFill>
              </a:rPr>
              <a:t> ini memungkinkan untuk mengirimkan tipe data layer 2 (</a:t>
            </a: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r>
              <a:rPr lang="id-ID" sz="2400" b="0" dirty="0">
                <a:solidFill>
                  <a:srgbClr val="202122"/>
                </a:solidFill>
              </a:rPr>
              <a:t>) melalui jaringan layer 3 dengan membentuk terowongan antar jaringan yang sering disebut dengan </a:t>
            </a:r>
            <a:r>
              <a:rPr lang="id-ID" sz="2400" b="0" dirty="0" err="1">
                <a:solidFill>
                  <a:srgbClr val="202122"/>
                </a:solidFill>
              </a:rPr>
              <a:t>Tunell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Pengiriman </a:t>
            </a: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r>
              <a:rPr lang="id-ID" sz="2400" b="0" dirty="0">
                <a:solidFill>
                  <a:srgbClr val="202122"/>
                </a:solidFill>
              </a:rPr>
              <a:t> melalui </a:t>
            </a:r>
            <a:r>
              <a:rPr lang="id-ID" sz="2400" b="0" dirty="0" err="1">
                <a:solidFill>
                  <a:srgbClr val="202122"/>
                </a:solidFill>
              </a:rPr>
              <a:t>tunnel</a:t>
            </a:r>
            <a:r>
              <a:rPr lang="id-ID" sz="2400" b="0" dirty="0">
                <a:solidFill>
                  <a:srgbClr val="202122"/>
                </a:solidFill>
              </a:rPr>
              <a:t> ini melalui proses enkapsulasi dan dikirim melalui jaringan internet, yang menyebabkan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walaupun berada dalam jaringan yang berbeda,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r>
              <a:rPr lang="id-ID" sz="2400" b="0" dirty="0">
                <a:solidFill>
                  <a:srgbClr val="202122"/>
                </a:solidFill>
              </a:rPr>
              <a:t> yang dikirimkan akan dianggap sebagai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 err="1">
                <a:solidFill>
                  <a:srgbClr val="202122"/>
                </a:solidFill>
              </a:rPr>
              <a:t>frame</a:t>
            </a:r>
            <a:r>
              <a:rPr lang="id-ID" sz="2400" b="0" dirty="0">
                <a:solidFill>
                  <a:srgbClr val="202122"/>
                </a:solidFill>
              </a:rPr>
              <a:t> yang bersumber dari jaringan yang sama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dengan jaringan tujuan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068245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035047-2966-99BB-049A-9A01F9000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C2DB3B-ED12-A05B-5103-A6F010CE9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075936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VPN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F6FCF29-45DB-9828-FDFA-F6CCC5BA6FA5}"/>
              </a:ext>
            </a:extLst>
          </p:cNvPr>
          <p:cNvSpPr txBox="1">
            <a:spLocks/>
          </p:cNvSpPr>
          <p:nvPr/>
        </p:nvSpPr>
        <p:spPr>
          <a:xfrm>
            <a:off x="7697165" y="919889"/>
            <a:ext cx="4409953" cy="38117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Dengan koneksi VPN yang dibentuk melalui L2TP maka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dikirim melalui internet akan dianggap sebagai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berasal dengan jaringan yang sama pada VPN Server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CF0224-FBE5-C589-E552-34F899EEE598}"/>
              </a:ext>
            </a:extLst>
          </p:cNvPr>
          <p:cNvSpPr txBox="1"/>
          <p:nvPr/>
        </p:nvSpPr>
        <p:spPr>
          <a:xfrm>
            <a:off x="240789" y="6205876"/>
            <a:ext cx="74563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https://help.ui.com/hc/en-us/articles/204950294-EdgeRouter-L2TP-IPsec-VPN-Server</a:t>
            </a:r>
          </a:p>
        </p:txBody>
      </p:sp>
      <p:pic>
        <p:nvPicPr>
          <p:cNvPr id="5" name="Picture 4" descr="A computer network connection system&#10;&#10;Description automatically generated with medium confidence">
            <a:extLst>
              <a:ext uri="{FF2B5EF4-FFF2-40B4-BE49-F238E27FC236}">
                <a16:creationId xmlns:a16="http://schemas.microsoft.com/office/drawing/2014/main" id="{7B00B92F-361A-E71A-68C6-B0767D3763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154458"/>
            <a:ext cx="7088925" cy="495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63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A17FFC-62FF-1C2B-439B-0669BA7EA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57C1F1-AFF5-D286-5F7F-A9CEC8803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075936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VPN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8841D4C6-5E8E-34A6-7C93-1971F88770B8}"/>
              </a:ext>
            </a:extLst>
          </p:cNvPr>
          <p:cNvSpPr txBox="1">
            <a:spLocks/>
          </p:cNvSpPr>
          <p:nvPr/>
        </p:nvSpPr>
        <p:spPr>
          <a:xfrm>
            <a:off x="8122024" y="1069211"/>
            <a:ext cx="4524187" cy="192325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Setelah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dianggap berasal dari jaringan yang sama dengan VPN Server, VPN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dimana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pun berada dengan IP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public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apa pun dapat mengakses berbagai macam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resources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dianggap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private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3" name="Picture 2" descr="Bahasa Indonesia: VPN">
            <a:extLst>
              <a:ext uri="{FF2B5EF4-FFF2-40B4-BE49-F238E27FC236}">
                <a16:creationId xmlns:a16="http://schemas.microsoft.com/office/drawing/2014/main" id="{23F99BD5-C88E-79F3-2D26-FD8AA1549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7" y="1156646"/>
            <a:ext cx="7857564" cy="392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2AEE18-0EDD-FD40-A5CF-4B1E51B64210}"/>
              </a:ext>
            </a:extLst>
          </p:cNvPr>
          <p:cNvSpPr txBox="1"/>
          <p:nvPr/>
        </p:nvSpPr>
        <p:spPr>
          <a:xfrm>
            <a:off x="240789" y="5248226"/>
            <a:ext cx="79350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https://www.geeksforgeeks.org/difference-between-virtual-private-network-vpn-and-proxy/</a:t>
            </a:r>
          </a:p>
        </p:txBody>
      </p:sp>
    </p:spTree>
    <p:extLst>
      <p:ext uri="{BB962C8B-B14F-4D97-AF65-F5344CB8AC3E}">
        <p14:creationId xmlns:p14="http://schemas.microsoft.com/office/powerpoint/2010/main" val="259518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B737F-63D9-949C-D281-7A962B23F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BE5BD4-F6B3-C921-FD68-2A4ACC716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075936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VPN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4A4FB0A-6F3D-5DE5-18D5-D7644ECB8630}"/>
              </a:ext>
            </a:extLst>
          </p:cNvPr>
          <p:cNvSpPr txBox="1">
            <a:spLocks/>
          </p:cNvSpPr>
          <p:nvPr/>
        </p:nvSpPr>
        <p:spPr>
          <a:xfrm>
            <a:off x="5094513" y="1198093"/>
            <a:ext cx="6676572" cy="192325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Dengan VPN akses menuju internet tidak langsung berasal dari perangkat yang kita gunakan</a:t>
            </a: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Akses akan dianggap berasal dari jaringan yang sama dengan jaringan pada Server VPN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BF2AC2-AF8D-9C9C-D914-45E6877A9613}"/>
              </a:ext>
            </a:extLst>
          </p:cNvPr>
          <p:cNvSpPr txBox="1"/>
          <p:nvPr/>
        </p:nvSpPr>
        <p:spPr>
          <a:xfrm>
            <a:off x="240788" y="6061117"/>
            <a:ext cx="45198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https://x.com/alexxubyte/status/1753089419438166268</a:t>
            </a:r>
          </a:p>
        </p:txBody>
      </p:sp>
      <p:pic>
        <p:nvPicPr>
          <p:cNvPr id="3" name="Alex Xu on X- 'How does a VPN work. This diagram below shows how we access the internet with and without VPNs. A VPN, or Virtual Private Network, is a technology that creates a secure, encrypted connection over a less s">
            <a:hlinkClick r:id="" action="ppaction://media"/>
            <a:extLst>
              <a:ext uri="{FF2B5EF4-FFF2-40B4-BE49-F238E27FC236}">
                <a16:creationId xmlns:a16="http://schemas.microsoft.com/office/drawing/2014/main" id="{4BFAF7C4-7B9B-A31C-1508-7D5A9AB86C8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0789" y="181577"/>
            <a:ext cx="4519897" cy="587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5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B737F-63D9-949C-D281-7A962B23F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BE5BD4-F6B3-C921-FD68-2A4ACC716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632405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L2TP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components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4A4FB0A-6F3D-5DE5-18D5-D7644ECB8630}"/>
              </a:ext>
            </a:extLst>
          </p:cNvPr>
          <p:cNvSpPr txBox="1">
            <a:spLocks/>
          </p:cNvSpPr>
          <p:nvPr/>
        </p:nvSpPr>
        <p:spPr>
          <a:xfrm>
            <a:off x="435429" y="1198092"/>
            <a:ext cx="11335656" cy="533094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L2TP Access Concentrator</a:t>
            </a:r>
            <a:r>
              <a:rPr lang="id-ID" sz="2400" b="0" dirty="0">
                <a:solidFill>
                  <a:srgbClr val="202122"/>
                </a:solidFill>
              </a:rPr>
              <a:t> (LAC)</a:t>
            </a:r>
            <a:endParaRPr lang="en-US" sz="2400" b="0" dirty="0">
              <a:solidFill>
                <a:srgbClr val="202122"/>
              </a:solidFill>
            </a:endParaRP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</a:rPr>
              <a:t>LAC menerima data dari </a:t>
            </a:r>
            <a:r>
              <a:rPr lang="id-ID" sz="2400" b="0" dirty="0" err="1">
                <a:solidFill>
                  <a:srgbClr val="202122"/>
                </a:solidFill>
              </a:rPr>
              <a:t>remote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devices</a:t>
            </a:r>
            <a:r>
              <a:rPr lang="id-ID" sz="2400" b="0" dirty="0">
                <a:solidFill>
                  <a:srgbClr val="202122"/>
                </a:solidFill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</a:rPr>
              <a:t>mem-routing</a:t>
            </a:r>
            <a:r>
              <a:rPr lang="id-ID" sz="2400" b="0" dirty="0">
                <a:solidFill>
                  <a:srgbClr val="202122"/>
                </a:solidFill>
              </a:rPr>
              <a:t> data tersebut menuju ke </a:t>
            </a:r>
            <a:r>
              <a:rPr lang="en-US" sz="2400" b="0" dirty="0">
                <a:solidFill>
                  <a:srgbClr val="202122"/>
                </a:solidFill>
              </a:rPr>
              <a:t>L2TP Network Server</a:t>
            </a:r>
            <a:r>
              <a:rPr lang="id-ID" sz="2400" b="0" dirty="0">
                <a:solidFill>
                  <a:srgbClr val="202122"/>
                </a:solidFill>
              </a:rPr>
              <a:t> (LNS). LAC melakukan negosiasi koneksi </a:t>
            </a:r>
            <a:r>
              <a:rPr lang="id-ID" sz="2400" b="0" dirty="0" err="1">
                <a:solidFill>
                  <a:srgbClr val="202122"/>
                </a:solidFill>
              </a:rPr>
              <a:t>Point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to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Point</a:t>
            </a:r>
            <a:r>
              <a:rPr lang="id-ID" sz="2400" b="0" dirty="0">
                <a:solidFill>
                  <a:srgbClr val="202122"/>
                </a:solidFill>
              </a:rPr>
              <a:t> (PPP) untuk mengirimkan </a:t>
            </a:r>
            <a:r>
              <a:rPr lang="id-ID" sz="2400" b="0" dirty="0" err="1">
                <a:solidFill>
                  <a:srgbClr val="202122"/>
                </a:solidFill>
              </a:rPr>
              <a:t>frames</a:t>
            </a:r>
            <a:r>
              <a:rPr lang="id-ID" sz="2400" b="0" dirty="0">
                <a:solidFill>
                  <a:srgbClr val="202122"/>
                </a:solidFill>
              </a:rPr>
              <a:t>. </a:t>
            </a:r>
            <a:endParaRPr lang="en-US" sz="2400" b="0" dirty="0">
              <a:solidFill>
                <a:srgbClr val="202122"/>
              </a:solidFill>
            </a:endParaRPr>
          </a:p>
          <a:p>
            <a:pPr marL="0" indent="0" latinLnBrk="0">
              <a:buNone/>
            </a:pPr>
            <a:endParaRPr lang="id-ID" sz="2400" b="0" dirty="0">
              <a:solidFill>
                <a:srgbClr val="202122"/>
              </a:solidFill>
            </a:endParaRPr>
          </a:p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L2TP Network Server</a:t>
            </a:r>
            <a:r>
              <a:rPr lang="id-ID" sz="2400" b="0" dirty="0">
                <a:solidFill>
                  <a:srgbClr val="202122"/>
                </a:solidFill>
              </a:rPr>
              <a:t> (LNS)</a:t>
            </a:r>
            <a:endParaRPr lang="en-US" sz="2400" b="0" dirty="0">
              <a:solidFill>
                <a:srgbClr val="202122"/>
              </a:solidFill>
            </a:endParaRP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</a:rPr>
              <a:t>LNS pada sisi server  bertindak sebagai </a:t>
            </a:r>
            <a:r>
              <a:rPr lang="id-ID" sz="2400" b="0" dirty="0" err="1">
                <a:solidFill>
                  <a:srgbClr val="202122"/>
                </a:solidFill>
              </a:rPr>
              <a:t>termination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 err="1">
                <a:solidFill>
                  <a:srgbClr val="202122"/>
                </a:solidFill>
              </a:rPr>
              <a:t>point</a:t>
            </a:r>
            <a:r>
              <a:rPr lang="id-ID" sz="2400" b="0" dirty="0">
                <a:solidFill>
                  <a:srgbClr val="202122"/>
                </a:solidFill>
              </a:rPr>
              <a:t> untuk </a:t>
            </a:r>
            <a:r>
              <a:rPr lang="id-ID" sz="2400" b="0" dirty="0" err="1">
                <a:solidFill>
                  <a:srgbClr val="202122"/>
                </a:solidFill>
              </a:rPr>
              <a:t>session</a:t>
            </a:r>
            <a:r>
              <a:rPr lang="id-ID" sz="2400" b="0" dirty="0">
                <a:solidFill>
                  <a:srgbClr val="202122"/>
                </a:solidFill>
              </a:rPr>
              <a:t> koneksi PPP. LNS akan menjadi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 err="1">
                <a:solidFill>
                  <a:srgbClr val="202122"/>
                </a:solidFill>
              </a:rPr>
              <a:t>gateway</a:t>
            </a:r>
            <a:r>
              <a:rPr lang="id-ID" sz="2400" b="0" dirty="0">
                <a:solidFill>
                  <a:srgbClr val="202122"/>
                </a:solidFill>
              </a:rPr>
              <a:t> antara jaringan </a:t>
            </a:r>
            <a:r>
              <a:rPr lang="id-ID" sz="2400" b="0" dirty="0" err="1">
                <a:solidFill>
                  <a:srgbClr val="202122"/>
                </a:solidFill>
              </a:rPr>
              <a:t>public</a:t>
            </a:r>
            <a:r>
              <a:rPr lang="id-ID" sz="2400" b="0" dirty="0">
                <a:solidFill>
                  <a:srgbClr val="202122"/>
                </a:solidFill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</a:rPr>
              <a:t>private</a:t>
            </a:r>
            <a:r>
              <a:rPr lang="id-ID" sz="2400" b="0" dirty="0">
                <a:solidFill>
                  <a:srgbClr val="202122"/>
                </a:solidFill>
              </a:rPr>
              <a:t> dan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melakukan filter terhadap mana </a:t>
            </a:r>
            <a:r>
              <a:rPr lang="id-ID" sz="2400" b="0" dirty="0" err="1">
                <a:solidFill>
                  <a:srgbClr val="202122"/>
                </a:solidFill>
              </a:rPr>
              <a:t>traffic</a:t>
            </a:r>
            <a:r>
              <a:rPr lang="id-ID" sz="2400" b="0" dirty="0">
                <a:solidFill>
                  <a:srgbClr val="202122"/>
                </a:solidFill>
              </a:rPr>
              <a:t> yang berhak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mengakses </a:t>
            </a:r>
            <a:r>
              <a:rPr lang="id-ID" sz="2400" b="0" dirty="0" err="1">
                <a:solidFill>
                  <a:srgbClr val="202122"/>
                </a:solidFill>
              </a:rPr>
              <a:t>resources</a:t>
            </a:r>
            <a:r>
              <a:rPr lang="id-ID" sz="2400" b="0" dirty="0">
                <a:solidFill>
                  <a:srgbClr val="202122"/>
                </a:solidFill>
              </a:rPr>
              <a:t> yang sifatnya </a:t>
            </a:r>
            <a:r>
              <a:rPr lang="id-ID" sz="2400" b="0" dirty="0" err="1">
                <a:solidFill>
                  <a:srgbClr val="202122"/>
                </a:solidFill>
              </a:rPr>
              <a:t>private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93446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0A47D6-1C79-9A45-2BFF-9061DB4B2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0D573C-E2BD-AD4C-EC27-83781917F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1479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L2TP Works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80AFF3E-67A2-34EC-74B7-9CFB34BD7699}"/>
              </a:ext>
            </a:extLst>
          </p:cNvPr>
          <p:cNvSpPr txBox="1">
            <a:spLocks/>
          </p:cNvSpPr>
          <p:nvPr/>
        </p:nvSpPr>
        <p:spPr>
          <a:xfrm>
            <a:off x="400446" y="4419595"/>
            <a:ext cx="7576457" cy="188447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C</a:t>
            </a:r>
            <a:r>
              <a:rPr lang="id-ID" sz="2400" b="0" dirty="0" err="1">
                <a:solidFill>
                  <a:srgbClr val="202122"/>
                </a:solidFill>
              </a:rPr>
              <a:t>lient</a:t>
            </a:r>
            <a:r>
              <a:rPr lang="id-ID" sz="2400" b="0" dirty="0">
                <a:solidFill>
                  <a:srgbClr val="202122"/>
                </a:solidFill>
              </a:rPr>
              <a:t>/LAC akan menginisiasi koneksi dengan LNS melalui proses </a:t>
            </a:r>
            <a:r>
              <a:rPr lang="id-ID" sz="2400" b="0" dirty="0" err="1">
                <a:solidFill>
                  <a:srgbClr val="202122"/>
                </a:solidFill>
              </a:rPr>
              <a:t>autentikasi</a:t>
            </a:r>
            <a:r>
              <a:rPr lang="id-ID" sz="2400" b="0" dirty="0">
                <a:solidFill>
                  <a:srgbClr val="202122"/>
                </a:solidFill>
              </a:rPr>
              <a:t> berupa </a:t>
            </a:r>
            <a:r>
              <a:rPr lang="id-ID" sz="2400" b="0" dirty="0" err="1">
                <a:solidFill>
                  <a:srgbClr val="202122"/>
                </a:solidFill>
              </a:rPr>
              <a:t>username</a:t>
            </a:r>
            <a:r>
              <a:rPr lang="id-ID" sz="2400" b="0" dirty="0">
                <a:solidFill>
                  <a:srgbClr val="202122"/>
                </a:solidFill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</a:rPr>
              <a:t>password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DD5D04-E6C3-1546-29DC-13DBF0F4D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446" y="1304513"/>
            <a:ext cx="11584010" cy="273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623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26C15-B864-7CE3-F6F4-2C5CE2B39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E78E00-A028-F189-CBFD-8159F6873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1479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L2TP Works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27A2FA6-F89A-D31D-8F62-43C96BEEEA41}"/>
              </a:ext>
            </a:extLst>
          </p:cNvPr>
          <p:cNvSpPr txBox="1">
            <a:spLocks/>
          </p:cNvSpPr>
          <p:nvPr/>
        </p:nvSpPr>
        <p:spPr>
          <a:xfrm>
            <a:off x="356903" y="4267200"/>
            <a:ext cx="8453268" cy="188447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S</a:t>
            </a:r>
            <a:r>
              <a:rPr lang="id-ID" sz="2400" b="0" dirty="0" err="1">
                <a:solidFill>
                  <a:srgbClr val="202122"/>
                </a:solidFill>
              </a:rPr>
              <a:t>elanjutnya</a:t>
            </a:r>
            <a:r>
              <a:rPr lang="id-ID" sz="2400" b="0" dirty="0">
                <a:solidFill>
                  <a:srgbClr val="202122"/>
                </a:solidFill>
              </a:rPr>
              <a:t> ketika </a:t>
            </a:r>
            <a:r>
              <a:rPr lang="id-ID" sz="2400" b="0" dirty="0" err="1">
                <a:solidFill>
                  <a:srgbClr val="202122"/>
                </a:solidFill>
              </a:rPr>
              <a:t>autentikasi</a:t>
            </a:r>
            <a:r>
              <a:rPr lang="id-ID" sz="2400" b="0" dirty="0">
                <a:solidFill>
                  <a:srgbClr val="202122"/>
                </a:solidFill>
              </a:rPr>
              <a:t> berhasil akan terbentuk </a:t>
            </a:r>
            <a:r>
              <a:rPr lang="id-ID" sz="2400" b="0" dirty="0" err="1">
                <a:solidFill>
                  <a:srgbClr val="202122"/>
                </a:solidFill>
              </a:rPr>
              <a:t>tunnel</a:t>
            </a:r>
            <a:endParaRPr lang="id-ID" sz="2400" b="0" dirty="0">
              <a:solidFill>
                <a:srgbClr val="202122"/>
              </a:solidFill>
            </a:endParaRP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LNS akan menghapus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header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encapsulation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dilakukan oleh LAC dan meneruskan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ke dalam jaringan lokal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corporate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F9733F-B7BC-04D9-ADF7-804C9F15EF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143" y="1312926"/>
            <a:ext cx="11901714" cy="2819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04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013495"/>
            <a:ext cx="10515600" cy="1754326"/>
          </a:xfrm>
        </p:spPr>
        <p:txBody>
          <a:bodyPr/>
          <a:lstStyle/>
          <a:p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Structured</a:t>
            </a: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Query</a:t>
            </a: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Language</a:t>
            </a: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(SQL)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FAFB0-3235-3A34-EBFF-CA9A1DE78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BBD3A-C804-4B88-A4B3-0849265C8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05028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SQL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BAB52CD-2581-BD7B-8898-E7631D69F950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Structured Query Language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>
                <a:solidFill>
                  <a:srgbClr val="202122"/>
                </a:solidFill>
              </a:rPr>
              <a:t>(SQL)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>
                <a:solidFill>
                  <a:srgbClr val="202122"/>
                </a:solidFill>
              </a:rPr>
              <a:t>m</a:t>
            </a:r>
            <a:r>
              <a:rPr lang="id-ID" sz="2400" b="0" dirty="0" err="1">
                <a:solidFill>
                  <a:srgbClr val="202122"/>
                </a:solidFill>
              </a:rPr>
              <a:t>erupakan</a:t>
            </a:r>
            <a:r>
              <a:rPr lang="id-ID" sz="2400" b="0" dirty="0">
                <a:solidFill>
                  <a:srgbClr val="202122"/>
                </a:solidFill>
              </a:rPr>
              <a:t> bahasa </a:t>
            </a:r>
            <a:r>
              <a:rPr lang="id-ID" sz="2400" b="0" dirty="0" err="1">
                <a:solidFill>
                  <a:srgbClr val="202122"/>
                </a:solidFill>
              </a:rPr>
              <a:t>kueri</a:t>
            </a:r>
            <a:r>
              <a:rPr lang="id-ID" sz="2400" b="0" dirty="0">
                <a:solidFill>
                  <a:srgbClr val="202122"/>
                </a:solidFill>
              </a:rPr>
              <a:t> terstruktur yang membuat </a:t>
            </a:r>
            <a:r>
              <a:rPr lang="id-ID" sz="2400" b="0" dirty="0" err="1">
                <a:solidFill>
                  <a:srgbClr val="202122"/>
                </a:solidFill>
              </a:rPr>
              <a:t>session</a:t>
            </a:r>
            <a:r>
              <a:rPr lang="id-ID" sz="2400" b="0" dirty="0">
                <a:solidFill>
                  <a:srgbClr val="202122"/>
                </a:solidFill>
              </a:rPr>
              <a:t> untuk melakukan transaksi menyimpan dan memproses informasi dalam basis data relasional. 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Sebuah basis data relasional menyimpan informasi dalam bentuk tabel, dengan baris dan kolom yang mewakili atribut data yang berbeda serta berbagai hubungan antara nilai data. 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Pernyataan SQL untuk menyimpan, memperbarui,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menghapus, mencari, dan mengambil informasi dari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basis data. 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Database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pada SQL sendiri merupakan kumpulan data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yang memiliki bentuk tabel</a:t>
            </a:r>
          </a:p>
        </p:txBody>
      </p:sp>
    </p:spTree>
    <p:extLst>
      <p:ext uri="{BB962C8B-B14F-4D97-AF65-F5344CB8AC3E}">
        <p14:creationId xmlns:p14="http://schemas.microsoft.com/office/powerpoint/2010/main" val="191863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BCB23-F396-8406-8F83-054637F49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F49D4D-5D5A-9201-0F4B-AD8D61DBF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05028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SQL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92AC6DA-869A-8F33-7223-A530DA48832A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311118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Sistem </a:t>
            </a:r>
            <a:r>
              <a:rPr lang="en-US" sz="2400" b="0" dirty="0" err="1">
                <a:solidFill>
                  <a:srgbClr val="202122"/>
                </a:solidFill>
              </a:rPr>
              <a:t>manajemen</a:t>
            </a:r>
            <a:r>
              <a:rPr lang="en-US" sz="2400" b="0" dirty="0">
                <a:solidFill>
                  <a:srgbClr val="202122"/>
                </a:solidFill>
              </a:rPr>
              <a:t> basis data </a:t>
            </a:r>
            <a:r>
              <a:rPr lang="en-US" sz="2400" b="0" dirty="0" err="1">
                <a:solidFill>
                  <a:srgbClr val="202122"/>
                </a:solidFill>
              </a:rPr>
              <a:t>relasional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menggunakan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bahasa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kueri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terstruktur</a:t>
            </a:r>
            <a:r>
              <a:rPr lang="en-US" sz="2400" b="0" dirty="0">
                <a:solidFill>
                  <a:srgbClr val="202122"/>
                </a:solidFill>
              </a:rPr>
              <a:t> (SQL) untuk </a:t>
            </a:r>
            <a:r>
              <a:rPr lang="en-US" sz="2400" b="0" dirty="0" err="1">
                <a:solidFill>
                  <a:srgbClr val="202122"/>
                </a:solidFill>
              </a:rPr>
              <a:t>menyimpan</a:t>
            </a:r>
            <a:r>
              <a:rPr lang="en-US" sz="2400" b="0" dirty="0">
                <a:solidFill>
                  <a:srgbClr val="202122"/>
                </a:solidFill>
              </a:rPr>
              <a:t> dan </a:t>
            </a:r>
            <a:r>
              <a:rPr lang="en-US" sz="2400" b="0" dirty="0" err="1">
                <a:solidFill>
                  <a:srgbClr val="202122"/>
                </a:solidFill>
              </a:rPr>
              <a:t>mengelola</a:t>
            </a:r>
            <a:r>
              <a:rPr lang="en-US" sz="2400" b="0" dirty="0">
                <a:solidFill>
                  <a:srgbClr val="202122"/>
                </a:solidFill>
              </a:rPr>
              <a:t> data.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Sistem ini </a:t>
            </a:r>
            <a:r>
              <a:rPr lang="en-US" sz="2400" b="0" dirty="0" err="1">
                <a:solidFill>
                  <a:srgbClr val="202122"/>
                </a:solidFill>
              </a:rPr>
              <a:t>menyimpan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beberapa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tabel</a:t>
            </a:r>
            <a:r>
              <a:rPr lang="en-US" sz="2400" b="0" dirty="0">
                <a:solidFill>
                  <a:srgbClr val="202122"/>
                </a:solidFill>
              </a:rPr>
              <a:t> basis data yang </a:t>
            </a:r>
            <a:r>
              <a:rPr lang="en-US" sz="2400" b="0" dirty="0" err="1">
                <a:solidFill>
                  <a:srgbClr val="202122"/>
                </a:solidFill>
              </a:rPr>
              <a:t>saling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berhubungan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satu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sama</a:t>
            </a:r>
            <a:r>
              <a:rPr lang="en-US" sz="2400" b="0" dirty="0">
                <a:solidFill>
                  <a:srgbClr val="202122"/>
                </a:solidFill>
              </a:rPr>
              <a:t> lain.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MS SQL Server, MySQL, atau MS Access </a:t>
            </a:r>
            <a:r>
              <a:rPr lang="en-US" sz="2400" b="0" dirty="0" err="1">
                <a:solidFill>
                  <a:srgbClr val="202122"/>
                </a:solidFill>
              </a:rPr>
              <a:t>adalah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contoh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sistem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manajemen</a:t>
            </a:r>
            <a:r>
              <a:rPr lang="en-US" sz="2400" b="0" dirty="0">
                <a:solidFill>
                  <a:srgbClr val="202122"/>
                </a:solidFill>
              </a:rPr>
              <a:t> basis data </a:t>
            </a:r>
            <a:r>
              <a:rPr lang="en-US" sz="2400" b="0" dirty="0" err="1">
                <a:solidFill>
                  <a:srgbClr val="202122"/>
                </a:solidFill>
              </a:rPr>
              <a:t>relasional</a:t>
            </a:r>
            <a:r>
              <a:rPr lang="en-US" sz="2400" b="0" dirty="0">
                <a:solidFill>
                  <a:srgbClr val="202122"/>
                </a:solidFill>
              </a:rPr>
              <a:t>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7ABA0D-F2E4-7AEE-7FD7-AA66FF272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819" y="4038246"/>
            <a:ext cx="7245953" cy="24907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D847064-380D-AEC5-3C2E-61BE32690FB1}"/>
              </a:ext>
            </a:extLst>
          </p:cNvPr>
          <p:cNvSpPr txBox="1"/>
          <p:nvPr/>
        </p:nvSpPr>
        <p:spPr>
          <a:xfrm>
            <a:off x="1625601" y="6159710"/>
            <a:ext cx="62701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https://www.datawithbaraa.com/sql-introduction/</a:t>
            </a:r>
          </a:p>
        </p:txBody>
      </p:sp>
    </p:spTree>
    <p:extLst>
      <p:ext uri="{BB962C8B-B14F-4D97-AF65-F5344CB8AC3E}">
        <p14:creationId xmlns:p14="http://schemas.microsoft.com/office/powerpoint/2010/main" val="726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D6FB3-3DFC-559D-3C4C-40ACA18B2A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5DF333-8154-F10D-63E9-F5F2CAE48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14065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SQL Tabel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7511381-C872-CBAF-265E-25BB56024D19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311118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Tabel SQL </a:t>
            </a:r>
            <a:r>
              <a:rPr lang="en-US" sz="2400" b="0" dirty="0" err="1">
                <a:solidFill>
                  <a:srgbClr val="202122"/>
                </a:solidFill>
              </a:rPr>
              <a:t>adalah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elemen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dasar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dari</a:t>
            </a:r>
            <a:r>
              <a:rPr lang="en-US" sz="2400" b="0" dirty="0">
                <a:solidFill>
                  <a:srgbClr val="202122"/>
                </a:solidFill>
              </a:rPr>
              <a:t> basis data </a:t>
            </a:r>
            <a:r>
              <a:rPr lang="en-US" sz="2400" b="0" dirty="0" err="1">
                <a:solidFill>
                  <a:srgbClr val="202122"/>
                </a:solidFill>
              </a:rPr>
              <a:t>relasional</a:t>
            </a:r>
            <a:r>
              <a:rPr lang="en-US" sz="2400" b="0" dirty="0">
                <a:solidFill>
                  <a:srgbClr val="202122"/>
                </a:solidFill>
              </a:rPr>
              <a:t>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Tabel basis data SQL </a:t>
            </a:r>
            <a:r>
              <a:rPr lang="en-US" sz="2400" b="0" dirty="0" err="1">
                <a:solidFill>
                  <a:srgbClr val="202122"/>
                </a:solidFill>
              </a:rPr>
              <a:t>terdiri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dari</a:t>
            </a:r>
            <a:r>
              <a:rPr lang="en-US" sz="2400" b="0" dirty="0">
                <a:solidFill>
                  <a:srgbClr val="202122"/>
                </a:solidFill>
              </a:rPr>
              <a:t> baris dan </a:t>
            </a:r>
            <a:r>
              <a:rPr lang="en-US" sz="2400" b="0" dirty="0" err="1">
                <a:solidFill>
                  <a:srgbClr val="202122"/>
                </a:solidFill>
              </a:rPr>
              <a:t>kolom</a:t>
            </a:r>
            <a:r>
              <a:rPr lang="en-US" sz="2400" b="0" dirty="0">
                <a:solidFill>
                  <a:srgbClr val="202122"/>
                </a:solidFill>
              </a:rPr>
              <a:t>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Database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engineer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menciptakan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hubungan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antara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beberapa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tabel</a:t>
            </a:r>
            <a:r>
              <a:rPr lang="en-US" sz="2400" b="0" dirty="0">
                <a:solidFill>
                  <a:srgbClr val="202122"/>
                </a:solidFill>
              </a:rPr>
              <a:t> basis data untuk </a:t>
            </a:r>
            <a:r>
              <a:rPr lang="en-US" sz="2400" b="0" dirty="0" err="1">
                <a:solidFill>
                  <a:srgbClr val="202122"/>
                </a:solidFill>
              </a:rPr>
              <a:t>mengoptimalkan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ruang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penyimpanan</a:t>
            </a:r>
            <a:r>
              <a:rPr lang="en-US" sz="2400" b="0" dirty="0">
                <a:solidFill>
                  <a:srgbClr val="202122"/>
                </a:solidFill>
              </a:rPr>
              <a:t> data.</a:t>
            </a:r>
          </a:p>
          <a:p>
            <a:pPr marL="404813" indent="-404813" latinLnBrk="0"/>
            <a:r>
              <a:rPr lang="en-US" sz="2400" b="0" dirty="0" err="1">
                <a:solidFill>
                  <a:srgbClr val="202122"/>
                </a:solidFill>
              </a:rPr>
              <a:t>Misalnya</a:t>
            </a:r>
            <a:r>
              <a:rPr lang="en-US" sz="2400" b="0" dirty="0">
                <a:solidFill>
                  <a:srgbClr val="202122"/>
                </a:solidFill>
              </a:rPr>
              <a:t>, </a:t>
            </a:r>
            <a:r>
              <a:rPr lang="en-US" sz="2400" b="0" dirty="0" err="1">
                <a:solidFill>
                  <a:srgbClr val="202122"/>
                </a:solidFill>
              </a:rPr>
              <a:t>rekayasawan</a:t>
            </a:r>
            <a:r>
              <a:rPr lang="en-US" sz="2400" b="0" dirty="0">
                <a:solidFill>
                  <a:srgbClr val="202122"/>
                </a:solidFill>
              </a:rPr>
              <a:t> basis data </a:t>
            </a:r>
            <a:r>
              <a:rPr lang="en-US" sz="2400" b="0" dirty="0" err="1">
                <a:solidFill>
                  <a:srgbClr val="202122"/>
                </a:solidFill>
              </a:rPr>
              <a:t>membuat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tabel</a:t>
            </a:r>
            <a:r>
              <a:rPr lang="en-US" sz="2400" b="0" dirty="0">
                <a:solidFill>
                  <a:srgbClr val="202122"/>
                </a:solidFill>
              </a:rPr>
              <a:t> SQL untuk </a:t>
            </a:r>
            <a:r>
              <a:rPr lang="en-US" sz="2400" b="0" dirty="0" err="1">
                <a:solidFill>
                  <a:srgbClr val="202122"/>
                </a:solidFill>
              </a:rPr>
              <a:t>produk</a:t>
            </a:r>
            <a:r>
              <a:rPr lang="en-US" sz="2400" b="0" dirty="0">
                <a:solidFill>
                  <a:srgbClr val="202122"/>
                </a:solidFill>
              </a:rPr>
              <a:t> di </a:t>
            </a:r>
            <a:r>
              <a:rPr lang="en-US" sz="2400" b="0" dirty="0" err="1">
                <a:solidFill>
                  <a:srgbClr val="202122"/>
                </a:solidFill>
              </a:rPr>
              <a:t>sebuah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toko</a:t>
            </a:r>
            <a:r>
              <a:rPr lang="en-US" sz="2400" b="0" dirty="0">
                <a:solidFill>
                  <a:srgbClr val="202122"/>
                </a:solidFill>
              </a:rPr>
              <a:t>: 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73C4AC5-BDD7-B534-63BD-BB0AF6ADF0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336699"/>
              </p:ext>
            </p:extLst>
          </p:nvPr>
        </p:nvGraphicFramePr>
        <p:xfrm>
          <a:off x="736600" y="4735334"/>
          <a:ext cx="4488543" cy="1097280"/>
        </p:xfrm>
        <a:graphic>
          <a:graphicData uri="http://schemas.openxmlformats.org/drawingml/2006/table">
            <a:tbl>
              <a:tblPr/>
              <a:tblGrid>
                <a:gridCol w="1496181">
                  <a:extLst>
                    <a:ext uri="{9D8B030D-6E8A-4147-A177-3AD203B41FA5}">
                      <a16:colId xmlns:a16="http://schemas.microsoft.com/office/drawing/2014/main" val="1632893489"/>
                    </a:ext>
                  </a:extLst>
                </a:gridCol>
                <a:gridCol w="1496181">
                  <a:extLst>
                    <a:ext uri="{9D8B030D-6E8A-4147-A177-3AD203B41FA5}">
                      <a16:colId xmlns:a16="http://schemas.microsoft.com/office/drawing/2014/main" val="36156534"/>
                    </a:ext>
                  </a:extLst>
                </a:gridCol>
                <a:gridCol w="1496181">
                  <a:extLst>
                    <a:ext uri="{9D8B030D-6E8A-4147-A177-3AD203B41FA5}">
                      <a16:colId xmlns:a16="http://schemas.microsoft.com/office/drawing/2014/main" val="13260971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id-ID" b="0">
                          <a:effectLst/>
                          <a:latin typeface="AmazonEmberBold"/>
                        </a:rPr>
                        <a:t>ID Produk</a:t>
                      </a:r>
                      <a:endParaRPr lang="id-ID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 b="0" dirty="0">
                          <a:effectLst/>
                          <a:latin typeface="AmazonEmberBold"/>
                        </a:rPr>
                        <a:t>Nama Produk</a:t>
                      </a:r>
                      <a:endParaRPr lang="id-ID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 b="0">
                          <a:effectLst/>
                          <a:latin typeface="AmazonEmberBold"/>
                        </a:rPr>
                        <a:t>ID Warna</a:t>
                      </a:r>
                      <a:endParaRPr lang="id-ID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27374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id-ID">
                          <a:effectLst/>
                        </a:rPr>
                        <a:t>0001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>
                          <a:effectLst/>
                        </a:rPr>
                        <a:t>Kasur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>
                          <a:effectLst/>
                        </a:rPr>
                        <a:t>Warna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34553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id-ID">
                          <a:effectLst/>
                        </a:rPr>
                        <a:t>0002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>
                          <a:effectLst/>
                        </a:rPr>
                        <a:t>Bantal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effectLst/>
                        </a:rPr>
                        <a:t>Warna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35308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0EC4A67-75E8-BA57-714A-492CA2F258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702191"/>
              </p:ext>
            </p:extLst>
          </p:nvPr>
        </p:nvGraphicFramePr>
        <p:xfrm>
          <a:off x="5526314" y="4735334"/>
          <a:ext cx="2674257" cy="1097280"/>
        </p:xfrm>
        <a:graphic>
          <a:graphicData uri="http://schemas.openxmlformats.org/drawingml/2006/table">
            <a:tbl>
              <a:tblPr/>
              <a:tblGrid>
                <a:gridCol w="1125125">
                  <a:extLst>
                    <a:ext uri="{9D8B030D-6E8A-4147-A177-3AD203B41FA5}">
                      <a16:colId xmlns:a16="http://schemas.microsoft.com/office/drawing/2014/main" val="3204689634"/>
                    </a:ext>
                  </a:extLst>
                </a:gridCol>
                <a:gridCol w="1549132">
                  <a:extLst>
                    <a:ext uri="{9D8B030D-6E8A-4147-A177-3AD203B41FA5}">
                      <a16:colId xmlns:a16="http://schemas.microsoft.com/office/drawing/2014/main" val="31749930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id-ID" b="0">
                          <a:effectLst/>
                          <a:latin typeface="AmazonEmberBold"/>
                        </a:rPr>
                        <a:t>ID Warna</a:t>
                      </a:r>
                      <a:endParaRPr lang="id-ID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 b="0">
                          <a:effectLst/>
                          <a:latin typeface="AmazonEmberBold"/>
                        </a:rPr>
                        <a:t>Nama Warna</a:t>
                      </a:r>
                      <a:endParaRPr lang="id-ID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398366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id-ID">
                          <a:effectLst/>
                        </a:rPr>
                        <a:t>Warna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>
                          <a:effectLst/>
                        </a:rPr>
                        <a:t>Biru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50442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id-ID">
                          <a:effectLst/>
                        </a:rPr>
                        <a:t>Warna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effectLst/>
                        </a:rPr>
                        <a:t>Merah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7342925"/>
                  </a:ext>
                </a:extLst>
              </a:tr>
            </a:tbl>
          </a:graphicData>
        </a:graphic>
      </p:graphicFrame>
      <p:cxnSp>
        <p:nvCxnSpPr>
          <p:cNvPr id="13" name="Connector: Elbow 12">
            <a:extLst>
              <a:ext uri="{FF2B5EF4-FFF2-40B4-BE49-F238E27FC236}">
                <a16:creationId xmlns:a16="http://schemas.microsoft.com/office/drawing/2014/main" id="{03BC6DB1-5EB6-0EA1-6207-8DAB682E5BDC}"/>
              </a:ext>
            </a:extLst>
          </p:cNvPr>
          <p:cNvCxnSpPr>
            <a:cxnSpLocks/>
          </p:cNvCxnSpPr>
          <p:nvPr/>
        </p:nvCxnSpPr>
        <p:spPr>
          <a:xfrm>
            <a:off x="4500200" y="4434840"/>
            <a:ext cx="1595800" cy="300494"/>
          </a:xfrm>
          <a:prstGeom prst="bentConnector3">
            <a:avLst>
              <a:gd name="adj1" fmla="val 99660"/>
            </a:avLst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402C6B5-A307-3DFD-39D7-5B98F0F7471A}"/>
              </a:ext>
            </a:extLst>
          </p:cNvPr>
          <p:cNvCxnSpPr/>
          <p:nvPr/>
        </p:nvCxnSpPr>
        <p:spPr>
          <a:xfrm>
            <a:off x="4500200" y="4434840"/>
            <a:ext cx="0" cy="3004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354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84A81-3E9F-B8B6-44AC-5AB743E9E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AB4696-1338-9E48-68C5-A963CF54E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326552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Pernyataan SQL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9E01287-BCE0-3E79-F85D-5F3DC4989617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21031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Pernyataan SQL atau </a:t>
            </a:r>
            <a:r>
              <a:rPr lang="en-US" sz="2400" b="0" dirty="0" err="1">
                <a:solidFill>
                  <a:srgbClr val="202122"/>
                </a:solidFill>
              </a:rPr>
              <a:t>kueri</a:t>
            </a:r>
            <a:r>
              <a:rPr lang="en-US" sz="2400" b="0" dirty="0">
                <a:solidFill>
                  <a:srgbClr val="202122"/>
                </a:solidFill>
              </a:rPr>
              <a:t> SQL </a:t>
            </a:r>
            <a:r>
              <a:rPr lang="en-US" sz="2400" b="0" dirty="0" err="1">
                <a:solidFill>
                  <a:srgbClr val="202122"/>
                </a:solidFill>
              </a:rPr>
              <a:t>adalah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instruksi</a:t>
            </a:r>
            <a:r>
              <a:rPr lang="en-US" sz="2400" b="0" dirty="0">
                <a:solidFill>
                  <a:srgbClr val="202122"/>
                </a:solidFill>
              </a:rPr>
              <a:t> valid yang </a:t>
            </a:r>
            <a:r>
              <a:rPr lang="en-US" sz="2400" b="0" dirty="0" err="1">
                <a:solidFill>
                  <a:srgbClr val="202122"/>
                </a:solidFill>
              </a:rPr>
              <a:t>dipahami</a:t>
            </a:r>
            <a:r>
              <a:rPr lang="en-US" sz="2400" b="0" dirty="0">
                <a:solidFill>
                  <a:srgbClr val="202122"/>
                </a:solidFill>
              </a:rPr>
              <a:t> oleh </a:t>
            </a:r>
            <a:r>
              <a:rPr lang="en-US" sz="2400" b="0" dirty="0" err="1">
                <a:solidFill>
                  <a:srgbClr val="202122"/>
                </a:solidFill>
              </a:rPr>
              <a:t>sistem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manajemen</a:t>
            </a:r>
            <a:r>
              <a:rPr lang="en-US" sz="2400" b="0" dirty="0">
                <a:solidFill>
                  <a:srgbClr val="202122"/>
                </a:solidFill>
              </a:rPr>
              <a:t> basis data </a:t>
            </a:r>
            <a:r>
              <a:rPr lang="en-US" sz="2400" b="0" dirty="0" err="1">
                <a:solidFill>
                  <a:srgbClr val="202122"/>
                </a:solidFill>
              </a:rPr>
              <a:t>relasional</a:t>
            </a:r>
            <a:r>
              <a:rPr lang="en-US" sz="2400" b="0" dirty="0">
                <a:solidFill>
                  <a:srgbClr val="202122"/>
                </a:solidFill>
              </a:rPr>
              <a:t>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 err="1">
                <a:solidFill>
                  <a:srgbClr val="202122"/>
                </a:solidFill>
              </a:rPr>
              <a:t>Elemen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bahasa</a:t>
            </a:r>
            <a:r>
              <a:rPr lang="en-US" sz="2400" b="0" dirty="0">
                <a:solidFill>
                  <a:srgbClr val="202122"/>
                </a:solidFill>
              </a:rPr>
              <a:t> SQL </a:t>
            </a:r>
            <a:r>
              <a:rPr lang="en-US" sz="2400" b="0" dirty="0" err="1">
                <a:solidFill>
                  <a:srgbClr val="202122"/>
                </a:solidFill>
              </a:rPr>
              <a:t>adalah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komponen</a:t>
            </a:r>
            <a:r>
              <a:rPr lang="en-US" sz="2400" b="0" dirty="0">
                <a:solidFill>
                  <a:srgbClr val="202122"/>
                </a:solidFill>
              </a:rPr>
              <a:t>, </a:t>
            </a:r>
            <a:r>
              <a:rPr lang="en-US" sz="2400" b="0" dirty="0" err="1">
                <a:solidFill>
                  <a:srgbClr val="202122"/>
                </a:solidFill>
              </a:rPr>
              <a:t>seperti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pengidentifikasi</a:t>
            </a:r>
            <a:r>
              <a:rPr lang="en-US" sz="2400" b="0" dirty="0">
                <a:solidFill>
                  <a:srgbClr val="202122"/>
                </a:solidFill>
              </a:rPr>
              <a:t>, </a:t>
            </a:r>
            <a:r>
              <a:rPr lang="en-US" sz="2400" b="0" dirty="0" err="1">
                <a:solidFill>
                  <a:srgbClr val="202122"/>
                </a:solidFill>
              </a:rPr>
              <a:t>variabel</a:t>
            </a:r>
            <a:r>
              <a:rPr lang="en-US" sz="2400" b="0" dirty="0">
                <a:solidFill>
                  <a:srgbClr val="202122"/>
                </a:solidFill>
              </a:rPr>
              <a:t>, dan </a:t>
            </a:r>
            <a:r>
              <a:rPr lang="en-US" sz="2400" b="0" dirty="0" err="1">
                <a:solidFill>
                  <a:srgbClr val="202122"/>
                </a:solidFill>
              </a:rPr>
              <a:t>kondisi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pencarian</a:t>
            </a:r>
            <a:r>
              <a:rPr lang="en-US" sz="2400" b="0" dirty="0">
                <a:solidFill>
                  <a:srgbClr val="202122"/>
                </a:solidFill>
              </a:rPr>
              <a:t> yang </a:t>
            </a:r>
            <a:r>
              <a:rPr lang="en-US" sz="2400" b="0" dirty="0" err="1">
                <a:solidFill>
                  <a:srgbClr val="202122"/>
                </a:solidFill>
              </a:rPr>
              <a:t>membentuk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pernyataan</a:t>
            </a:r>
            <a:r>
              <a:rPr lang="en-US" sz="2400" b="0" dirty="0">
                <a:solidFill>
                  <a:srgbClr val="202122"/>
                </a:solidFill>
              </a:rPr>
              <a:t> SQL yang </a:t>
            </a:r>
            <a:r>
              <a:rPr lang="en-US" sz="2400" b="0" dirty="0" err="1">
                <a:solidFill>
                  <a:srgbClr val="202122"/>
                </a:solidFill>
              </a:rPr>
              <a:t>benar</a:t>
            </a:r>
            <a:r>
              <a:rPr lang="en-US" sz="2400" b="0" dirty="0">
                <a:solidFill>
                  <a:srgbClr val="202122"/>
                </a:solidFill>
              </a:rPr>
              <a:t>.</a:t>
            </a:r>
          </a:p>
          <a:p>
            <a:pPr marL="404813" indent="-404813" latinLnBrk="0"/>
            <a:r>
              <a:rPr lang="en-US" sz="2400" b="0" dirty="0" err="1">
                <a:solidFill>
                  <a:srgbClr val="202122"/>
                </a:solidFill>
              </a:rPr>
              <a:t>Misalnya</a:t>
            </a:r>
            <a:r>
              <a:rPr lang="en-US" sz="2400" b="0" dirty="0">
                <a:solidFill>
                  <a:srgbClr val="202122"/>
                </a:solidFill>
              </a:rPr>
              <a:t>, </a:t>
            </a:r>
            <a:r>
              <a:rPr lang="en-US" sz="2400" b="0" dirty="0" err="1">
                <a:solidFill>
                  <a:srgbClr val="202122"/>
                </a:solidFill>
              </a:rPr>
              <a:t>pernyataan</a:t>
            </a:r>
            <a:r>
              <a:rPr lang="en-US" sz="2400" b="0" dirty="0">
                <a:solidFill>
                  <a:srgbClr val="202122"/>
                </a:solidFill>
              </a:rPr>
              <a:t> SQL </a:t>
            </a:r>
            <a:r>
              <a:rPr lang="en-US" sz="2400" b="0" dirty="0" err="1">
                <a:solidFill>
                  <a:srgbClr val="202122"/>
                </a:solidFill>
              </a:rPr>
              <a:t>berikut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menggunakan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perintah</a:t>
            </a:r>
            <a:r>
              <a:rPr lang="en-US" sz="2400" b="0" dirty="0">
                <a:solidFill>
                  <a:srgbClr val="202122"/>
                </a:solidFill>
              </a:rPr>
              <a:t> INSERT SQL untuk </a:t>
            </a:r>
            <a:r>
              <a:rPr lang="en-US" sz="2400" b="0" dirty="0" err="1">
                <a:solidFill>
                  <a:srgbClr val="202122"/>
                </a:solidFill>
              </a:rPr>
              <a:t>menyimpan</a:t>
            </a:r>
            <a:r>
              <a:rPr lang="en-US" sz="2400" b="0" dirty="0">
                <a:solidFill>
                  <a:srgbClr val="202122"/>
                </a:solidFill>
              </a:rPr>
              <a:t> Kasur </a:t>
            </a:r>
            <a:r>
              <a:rPr lang="en-US" sz="2400" b="0" dirty="0" err="1">
                <a:solidFill>
                  <a:srgbClr val="202122"/>
                </a:solidFill>
              </a:rPr>
              <a:t>Merek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>
                <a:solidFill>
                  <a:srgbClr val="202122"/>
                </a:solidFill>
              </a:rPr>
              <a:t>Big </a:t>
            </a:r>
            <a:r>
              <a:rPr lang="id-ID" sz="2400" b="0" dirty="0" err="1">
                <a:solidFill>
                  <a:srgbClr val="202122"/>
                </a:solidFill>
              </a:rPr>
              <a:t>Foam</a:t>
            </a:r>
            <a:r>
              <a:rPr lang="en-US" sz="2400" b="0" dirty="0">
                <a:solidFill>
                  <a:srgbClr val="202122"/>
                </a:solidFill>
              </a:rPr>
              <a:t>, dengan </a:t>
            </a:r>
            <a:r>
              <a:rPr lang="en-US" sz="2400" b="0" dirty="0" err="1">
                <a:solidFill>
                  <a:srgbClr val="202122"/>
                </a:solidFill>
              </a:rPr>
              <a:t>harga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>
                <a:solidFill>
                  <a:srgbClr val="202122"/>
                </a:solidFill>
              </a:rPr>
              <a:t>500000</a:t>
            </a:r>
            <a:r>
              <a:rPr lang="en-US" sz="2400" b="0" dirty="0">
                <a:solidFill>
                  <a:srgbClr val="202122"/>
                </a:solidFill>
              </a:rPr>
              <a:t>, ke </a:t>
            </a:r>
            <a:r>
              <a:rPr lang="en-US" sz="2400" b="0" dirty="0" err="1">
                <a:solidFill>
                  <a:srgbClr val="202122"/>
                </a:solidFill>
              </a:rPr>
              <a:t>dalam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tabel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bernama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Mattress_table</a:t>
            </a:r>
            <a:r>
              <a:rPr lang="en-US" sz="2400" b="0" dirty="0">
                <a:solidFill>
                  <a:srgbClr val="202122"/>
                </a:solidFill>
              </a:rPr>
              <a:t>, dengan </a:t>
            </a:r>
            <a:r>
              <a:rPr lang="en-US" sz="2400" b="0" dirty="0" err="1">
                <a:solidFill>
                  <a:srgbClr val="202122"/>
                </a:solidFill>
              </a:rPr>
              <a:t>nama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kolom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brand_name</a:t>
            </a:r>
            <a:r>
              <a:rPr lang="en-US" sz="2400" b="0" dirty="0">
                <a:solidFill>
                  <a:srgbClr val="202122"/>
                </a:solidFill>
              </a:rPr>
              <a:t> dan </a:t>
            </a:r>
            <a:r>
              <a:rPr lang="id-ID" sz="2400" b="0">
                <a:solidFill>
                  <a:srgbClr val="202122"/>
                </a:solidFill>
              </a:rPr>
              <a:t>harga </a:t>
            </a:r>
            <a:r>
              <a:rPr lang="en-US" sz="2400" b="0">
                <a:solidFill>
                  <a:srgbClr val="202122"/>
                </a:solidFill>
              </a:rPr>
              <a:t>:</a:t>
            </a:r>
            <a:endParaRPr lang="id-ID" sz="2400" b="0" dirty="0">
              <a:solidFill>
                <a:srgbClr val="202122"/>
              </a:solidFill>
            </a:endParaRPr>
          </a:p>
          <a:p>
            <a:pPr marL="0" indent="0" latinLnBrk="0">
              <a:buNone/>
            </a:pPr>
            <a:endParaRPr lang="en-US" sz="2400" b="0" dirty="0">
              <a:solidFill>
                <a:srgbClr val="202122"/>
              </a:solidFill>
            </a:endParaRPr>
          </a:p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INSERT INTO </a:t>
            </a:r>
            <a:r>
              <a:rPr lang="id-ID" sz="2400" b="0" dirty="0">
                <a:solidFill>
                  <a:srgbClr val="202122"/>
                </a:solidFill>
              </a:rPr>
              <a:t>m</a:t>
            </a:r>
            <a:r>
              <a:rPr lang="en-US" sz="2400" b="0" dirty="0" err="1">
                <a:solidFill>
                  <a:srgbClr val="202122"/>
                </a:solidFill>
              </a:rPr>
              <a:t>attress_table</a:t>
            </a:r>
            <a:r>
              <a:rPr lang="en-US" sz="2400" b="0" dirty="0">
                <a:solidFill>
                  <a:srgbClr val="202122"/>
                </a:solidFill>
              </a:rPr>
              <a:t> (</a:t>
            </a:r>
            <a:r>
              <a:rPr lang="en-US" sz="2400" b="0" dirty="0" err="1">
                <a:solidFill>
                  <a:srgbClr val="202122"/>
                </a:solidFill>
              </a:rPr>
              <a:t>brand_name</a:t>
            </a:r>
            <a:r>
              <a:rPr lang="en-US" sz="2400" b="0" dirty="0">
                <a:solidFill>
                  <a:srgbClr val="202122"/>
                </a:solidFill>
              </a:rPr>
              <a:t>, </a:t>
            </a:r>
            <a:r>
              <a:rPr lang="id-ID" sz="2400" b="0" dirty="0">
                <a:solidFill>
                  <a:srgbClr val="202122"/>
                </a:solidFill>
              </a:rPr>
              <a:t>harga</a:t>
            </a:r>
            <a:r>
              <a:rPr lang="en-US" sz="2400" b="0" dirty="0">
                <a:solidFill>
                  <a:srgbClr val="202122"/>
                </a:solidFill>
              </a:rPr>
              <a:t>)</a:t>
            </a:r>
          </a:p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VALUES(‘</a:t>
            </a:r>
            <a:r>
              <a:rPr lang="id-ID" sz="2400" b="0" dirty="0">
                <a:solidFill>
                  <a:srgbClr val="202122"/>
                </a:solidFill>
              </a:rPr>
              <a:t>Big </a:t>
            </a:r>
            <a:r>
              <a:rPr lang="id-ID" sz="2400" b="0" dirty="0" err="1">
                <a:solidFill>
                  <a:srgbClr val="202122"/>
                </a:solidFill>
              </a:rPr>
              <a:t>Foam</a:t>
            </a:r>
            <a:r>
              <a:rPr lang="en-US" sz="2400" b="0" dirty="0">
                <a:solidFill>
                  <a:srgbClr val="202122"/>
                </a:solidFill>
              </a:rPr>
              <a:t>’,’</a:t>
            </a:r>
            <a:r>
              <a:rPr lang="id-ID" sz="2400" b="0" dirty="0">
                <a:solidFill>
                  <a:srgbClr val="202122"/>
                </a:solidFill>
              </a:rPr>
              <a:t>500000</a:t>
            </a:r>
            <a:r>
              <a:rPr lang="en-US" sz="2400" b="0" dirty="0">
                <a:solidFill>
                  <a:srgbClr val="202122"/>
                </a:solidFill>
              </a:rPr>
              <a:t>’);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7697025-03AA-7365-B580-25F4D00C174D}"/>
              </a:ext>
            </a:extLst>
          </p:cNvPr>
          <p:cNvCxnSpPr/>
          <p:nvPr/>
        </p:nvCxnSpPr>
        <p:spPr>
          <a:xfrm>
            <a:off x="4500200" y="4434840"/>
            <a:ext cx="0" cy="3004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8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49EF5-4DFE-5554-38C2-775A47975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9C7E21-032F-DB72-7BC7-434E4CCB0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012089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Prosedur 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49B41A3-2464-3948-03A4-3A1B331EA44B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21031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>
                <a:solidFill>
                  <a:srgbClr val="202122"/>
                </a:solidFill>
              </a:rPr>
              <a:t>Prosedur adalah kumpulan dari satu atau lebih pernyataan SQL yang disimpan dalam basis data relasional. </a:t>
            </a:r>
            <a:endParaRPr lang="id-ID" sz="2400" b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>
                <a:solidFill>
                  <a:srgbClr val="202122"/>
                </a:solidFill>
              </a:rPr>
              <a:t>Developer perangkat lunak menggunakan prosedur tersimpan untuk meningkatkan efisiensi dan performa. </a:t>
            </a:r>
            <a:endParaRPr lang="id-ID" sz="2400" b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>
                <a:solidFill>
                  <a:srgbClr val="202122"/>
                </a:solidFill>
              </a:rPr>
              <a:t>Misalnya, mereka dapat membuat prosedur tersimpan untuk memperbarui tabel penjualan alih-alih menulis pernyataan SQL yang sama di aplikasi yang berbeda. 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1530ABD-FF90-C517-8C2B-40036D3DC561}"/>
              </a:ext>
            </a:extLst>
          </p:cNvPr>
          <p:cNvCxnSpPr/>
          <p:nvPr/>
        </p:nvCxnSpPr>
        <p:spPr>
          <a:xfrm>
            <a:off x="4500200" y="4434840"/>
            <a:ext cx="0" cy="3004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91B1CD7-24AB-FB81-1A6C-FA090AAB89C6}"/>
              </a:ext>
            </a:extLst>
          </p:cNvPr>
          <p:cNvSpPr txBox="1"/>
          <p:nvPr/>
        </p:nvSpPr>
        <p:spPr>
          <a:xfrm>
            <a:off x="2570378" y="4330717"/>
            <a:ext cx="6121400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CREATE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US" sz="2400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PROCEDURE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SelectAllCustomers</a:t>
            </a:r>
            <a:br>
              <a:rPr lang="en-US" sz="2400" dirty="0"/>
            </a:br>
            <a:r>
              <a:rPr lang="en-US" sz="2400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AS</a:t>
            </a:r>
            <a:br>
              <a:rPr lang="en-US" sz="2400" dirty="0"/>
            </a:br>
            <a:r>
              <a:rPr lang="en-US" sz="2400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SELECT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* </a:t>
            </a:r>
            <a:r>
              <a:rPr lang="en-US" sz="2400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Customers</a:t>
            </a:r>
            <a:br>
              <a:rPr lang="en-US" sz="2400" dirty="0"/>
            </a:br>
            <a:r>
              <a:rPr lang="en-US" sz="2400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GO;</a:t>
            </a:r>
            <a:endParaRPr lang="id-ID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43E85F-1585-D94D-D045-75C1003BC102}"/>
              </a:ext>
            </a:extLst>
          </p:cNvPr>
          <p:cNvSpPr txBox="1"/>
          <p:nvPr/>
        </p:nvSpPr>
        <p:spPr>
          <a:xfrm>
            <a:off x="2570378" y="6099435"/>
            <a:ext cx="612140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2400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EXEC</a:t>
            </a:r>
            <a:r>
              <a:rPr lang="id-ID" sz="2400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id-ID" sz="2400" b="0" i="0" dirty="0" err="1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SelectAllCustomers</a:t>
            </a:r>
            <a:r>
              <a:rPr lang="id-ID" sz="2400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;</a:t>
            </a:r>
            <a:endParaRPr lang="id-ID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1A011A-BC42-6135-CA28-A62039AECDB1}"/>
              </a:ext>
            </a:extLst>
          </p:cNvPr>
          <p:cNvSpPr txBox="1"/>
          <p:nvPr/>
        </p:nvSpPr>
        <p:spPr>
          <a:xfrm>
            <a:off x="308623" y="4330717"/>
            <a:ext cx="2077822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2400" b="0" i="0" dirty="0" err="1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Query</a:t>
            </a:r>
            <a:endParaRPr lang="id-ID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92FBF7-2F1C-3D39-9DE7-7DEF67AD5BA3}"/>
              </a:ext>
            </a:extLst>
          </p:cNvPr>
          <p:cNvSpPr txBox="1"/>
          <p:nvPr/>
        </p:nvSpPr>
        <p:spPr>
          <a:xfrm>
            <a:off x="308623" y="6107814"/>
            <a:ext cx="2077822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2400" b="0" i="0" dirty="0" err="1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Procedure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63278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73946A-8FEB-2E90-58A2-D3D37F38B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6AA9E-EB0B-4096-C33C-DDDA76ADD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55042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CRUD 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74C1B5F3-1C20-28B6-4F42-5B74D699A2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5" t="8519" r="4477" b="8189"/>
          <a:stretch/>
        </p:blipFill>
        <p:spPr bwMode="auto">
          <a:xfrm>
            <a:off x="240789" y="1388418"/>
            <a:ext cx="8629859" cy="452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84579C-8BDD-D30D-4EDA-50916F7B21C6}"/>
              </a:ext>
            </a:extLst>
          </p:cNvPr>
          <p:cNvSpPr txBox="1"/>
          <p:nvPr/>
        </p:nvSpPr>
        <p:spPr>
          <a:xfrm>
            <a:off x="126744" y="6159710"/>
            <a:ext cx="89664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https://medium.com/geekculture/crud-operations-explained-2a44096e9c88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16687A88-DF5D-49F9-1C1F-8978201F7C12}"/>
              </a:ext>
            </a:extLst>
          </p:cNvPr>
          <p:cNvSpPr txBox="1">
            <a:spLocks/>
          </p:cNvSpPr>
          <p:nvPr/>
        </p:nvSpPr>
        <p:spPr>
          <a:xfrm>
            <a:off x="9093200" y="1367136"/>
            <a:ext cx="3013918" cy="334323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Operasi yang dijalankan pada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database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biasanya dibagi menjadi 4 yaitu;</a:t>
            </a:r>
          </a:p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CREATE</a:t>
            </a:r>
          </a:p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READ</a:t>
            </a:r>
          </a:p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UPDATE</a:t>
            </a:r>
          </a:p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DELETE</a:t>
            </a:r>
          </a:p>
        </p:txBody>
      </p:sp>
    </p:spTree>
    <p:extLst>
      <p:ext uri="{BB962C8B-B14F-4D97-AF65-F5344CB8AC3E}">
        <p14:creationId xmlns:p14="http://schemas.microsoft.com/office/powerpoint/2010/main" val="49269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0318AF-4829-AE49-7B2C-414A58D8F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D1108C-7739-2C03-BA17-7D18F83F2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9760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Database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Multiple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Platform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6AFC62-A80A-880C-65A9-1C44DDCA1ED7}"/>
              </a:ext>
            </a:extLst>
          </p:cNvPr>
          <p:cNvSpPr txBox="1"/>
          <p:nvPr/>
        </p:nvSpPr>
        <p:spPr>
          <a:xfrm>
            <a:off x="126744" y="5791102"/>
            <a:ext cx="77399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https://nexnetsolutions.com/solutions/telecom-service-provider/relational-database-management-system-rdbms/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A8045CD-8A19-9BAE-5A3F-494DED582882}"/>
              </a:ext>
            </a:extLst>
          </p:cNvPr>
          <p:cNvSpPr txBox="1">
            <a:spLocks/>
          </p:cNvSpPr>
          <p:nvPr/>
        </p:nvSpPr>
        <p:spPr>
          <a:xfrm>
            <a:off x="8839200" y="1367136"/>
            <a:ext cx="3267918" cy="334323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Database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sama dapat dipergunakan oleh beberapa aplikasi yang berbeda</a:t>
            </a:r>
          </a:p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Setiap aplikasi akan membuat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masing-masing untuk mengakses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database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A8921-46C0-964C-2FD6-FBFE78E832D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85" t="10160" r="7619" b="10182"/>
          <a:stretch/>
        </p:blipFill>
        <p:spPr>
          <a:xfrm>
            <a:off x="240788" y="1367135"/>
            <a:ext cx="8279097" cy="421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92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40F1D-B9B1-B688-B88F-F4F381528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C1927C-BBF7-2B18-8497-B6B7B307C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E9FA52B-C272-F96C-FE75-2B46E96F73B8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300" b="0" dirty="0" err="1">
                <a:solidFill>
                  <a:srgbClr val="202122"/>
                </a:solidFill>
              </a:rPr>
              <a:t>Ubiquiti</a:t>
            </a:r>
            <a:r>
              <a:rPr lang="id-ID" sz="2300" b="0" dirty="0">
                <a:solidFill>
                  <a:srgbClr val="202122"/>
                </a:solidFill>
              </a:rPr>
              <a:t>, </a:t>
            </a:r>
            <a:r>
              <a:rPr lang="id-ID" sz="2300" b="0" dirty="0" err="1">
                <a:solidFill>
                  <a:srgbClr val="202122"/>
                </a:solidFill>
              </a:rPr>
              <a:t>Inc</a:t>
            </a:r>
            <a:r>
              <a:rPr lang="id-ID" sz="2300" b="0" dirty="0">
                <a:solidFill>
                  <a:srgbClr val="202122"/>
                </a:solidFill>
              </a:rPr>
              <a:t> (</a:t>
            </a:r>
            <a:r>
              <a:rPr lang="id-ID" sz="2300" b="0" dirty="0" err="1">
                <a:solidFill>
                  <a:srgbClr val="202122"/>
                </a:solidFill>
              </a:rPr>
              <a:t>Accessed</a:t>
            </a:r>
            <a:r>
              <a:rPr lang="id-ID" sz="2300" b="0" dirty="0">
                <a:solidFill>
                  <a:srgbClr val="202122"/>
                </a:solidFill>
              </a:rPr>
              <a:t>: 2024, </a:t>
            </a:r>
            <a:r>
              <a:rPr lang="id-ID" sz="2300" b="0" dirty="0" err="1">
                <a:solidFill>
                  <a:srgbClr val="202122"/>
                </a:solidFill>
              </a:rPr>
              <a:t>October</a:t>
            </a:r>
            <a:r>
              <a:rPr lang="id-ID" sz="2300" b="0" dirty="0">
                <a:solidFill>
                  <a:srgbClr val="202122"/>
                </a:solidFill>
              </a:rPr>
              <a:t> 30). </a:t>
            </a:r>
            <a:r>
              <a:rPr lang="id-ID" sz="2300" b="0" dirty="0" err="1">
                <a:solidFill>
                  <a:srgbClr val="202122"/>
                </a:solidFill>
              </a:rPr>
              <a:t>EdgeRouter</a:t>
            </a:r>
            <a:r>
              <a:rPr lang="id-ID" sz="2300" b="0" dirty="0">
                <a:solidFill>
                  <a:srgbClr val="202122"/>
                </a:solidFill>
              </a:rPr>
              <a:t> - L2TP </a:t>
            </a:r>
            <a:r>
              <a:rPr lang="id-ID" sz="2300" b="0" dirty="0" err="1">
                <a:solidFill>
                  <a:srgbClr val="202122"/>
                </a:solidFill>
              </a:rPr>
              <a:t>IPsec</a:t>
            </a:r>
            <a:r>
              <a:rPr lang="id-ID" sz="2300" b="0" dirty="0">
                <a:solidFill>
                  <a:srgbClr val="202122"/>
                </a:solidFill>
              </a:rPr>
              <a:t> VPN Server. https://help.ui.com/hc/en-us/articles/204950294-EdgeRouter-L2TP-IPsec-VPN-Server</a:t>
            </a:r>
          </a:p>
          <a:p>
            <a:pPr marL="404813" indent="-404813" latinLnBrk="0"/>
            <a:r>
              <a:rPr lang="id-ID" sz="2300" b="0" dirty="0" err="1">
                <a:solidFill>
                  <a:srgbClr val="202122"/>
                </a:solidFill>
              </a:rPr>
              <a:t>GeeksForGeeks</a:t>
            </a:r>
            <a:r>
              <a:rPr lang="id-ID" sz="2300" b="0" dirty="0">
                <a:solidFill>
                  <a:srgbClr val="202122"/>
                </a:solidFill>
              </a:rPr>
              <a:t>(</a:t>
            </a:r>
            <a:r>
              <a:rPr lang="id-ID" sz="2300" b="0" dirty="0" err="1">
                <a:solidFill>
                  <a:srgbClr val="202122"/>
                </a:solidFill>
              </a:rPr>
              <a:t>Accessed</a:t>
            </a:r>
            <a:r>
              <a:rPr lang="id-ID" sz="2300" b="0" dirty="0">
                <a:solidFill>
                  <a:srgbClr val="202122"/>
                </a:solidFill>
              </a:rPr>
              <a:t>: 2024, </a:t>
            </a:r>
            <a:r>
              <a:rPr lang="id-ID" sz="2300" b="0" dirty="0" err="1">
                <a:solidFill>
                  <a:srgbClr val="202122"/>
                </a:solidFill>
              </a:rPr>
              <a:t>October</a:t>
            </a:r>
            <a:r>
              <a:rPr lang="id-ID" sz="2300" b="0" dirty="0">
                <a:solidFill>
                  <a:srgbClr val="202122"/>
                </a:solidFill>
              </a:rPr>
              <a:t> 30). </a:t>
            </a:r>
            <a:r>
              <a:rPr lang="en-US" sz="2300" b="0" dirty="0">
                <a:solidFill>
                  <a:srgbClr val="202122"/>
                </a:solidFill>
              </a:rPr>
              <a:t>Difference Between Virtual Private Network (VPN) and Proxy Server</a:t>
            </a:r>
            <a:r>
              <a:rPr lang="id-ID" sz="2300" b="0" dirty="0">
                <a:solidFill>
                  <a:srgbClr val="202122"/>
                </a:solidFill>
              </a:rPr>
              <a:t>. https://www.geeksforgeeks.org/difference-between-virtual-private-network-vpn-and-proxy/</a:t>
            </a:r>
          </a:p>
          <a:p>
            <a:pPr marL="404813" indent="-404813" latinLnBrk="0"/>
            <a:r>
              <a:rPr lang="id-ID" sz="2300" b="0" dirty="0">
                <a:solidFill>
                  <a:srgbClr val="202122"/>
                </a:solidFill>
              </a:rPr>
              <a:t>Alex Lu (</a:t>
            </a:r>
            <a:r>
              <a:rPr lang="id-ID" sz="2300" b="0" dirty="0" err="1">
                <a:solidFill>
                  <a:srgbClr val="202122"/>
                </a:solidFill>
              </a:rPr>
              <a:t>Accessed</a:t>
            </a:r>
            <a:r>
              <a:rPr lang="id-ID" sz="2300" b="0" dirty="0">
                <a:solidFill>
                  <a:srgbClr val="202122"/>
                </a:solidFill>
              </a:rPr>
              <a:t>: 2024, </a:t>
            </a:r>
            <a:r>
              <a:rPr lang="id-ID" sz="2300" b="0" dirty="0" err="1">
                <a:solidFill>
                  <a:srgbClr val="202122"/>
                </a:solidFill>
              </a:rPr>
              <a:t>October</a:t>
            </a:r>
            <a:r>
              <a:rPr lang="id-ID" sz="2300" b="0" dirty="0">
                <a:solidFill>
                  <a:srgbClr val="202122"/>
                </a:solidFill>
              </a:rPr>
              <a:t> 30). </a:t>
            </a:r>
            <a:r>
              <a:rPr lang="id-ID" sz="2300" b="0" dirty="0" err="1">
                <a:solidFill>
                  <a:srgbClr val="202122"/>
                </a:solidFill>
              </a:rPr>
              <a:t>How</a:t>
            </a:r>
            <a:r>
              <a:rPr lang="id-ID" sz="2300" b="0" dirty="0">
                <a:solidFill>
                  <a:srgbClr val="202122"/>
                </a:solidFill>
              </a:rPr>
              <a:t> </a:t>
            </a:r>
            <a:r>
              <a:rPr lang="id-ID" sz="2300" b="0" dirty="0" err="1">
                <a:solidFill>
                  <a:srgbClr val="202122"/>
                </a:solidFill>
              </a:rPr>
              <a:t>does</a:t>
            </a:r>
            <a:r>
              <a:rPr lang="id-ID" sz="2300" b="0" dirty="0">
                <a:solidFill>
                  <a:srgbClr val="202122"/>
                </a:solidFill>
              </a:rPr>
              <a:t> a VPN </a:t>
            </a:r>
            <a:r>
              <a:rPr lang="id-ID" sz="2300" b="0" dirty="0" err="1">
                <a:solidFill>
                  <a:srgbClr val="202122"/>
                </a:solidFill>
              </a:rPr>
              <a:t>work</a:t>
            </a:r>
            <a:r>
              <a:rPr lang="id-ID" sz="2300" b="0" dirty="0">
                <a:solidFill>
                  <a:srgbClr val="202122"/>
                </a:solidFill>
              </a:rPr>
              <a:t>?. https://x.com/alexxubyte/status/1753089419438166268</a:t>
            </a:r>
          </a:p>
          <a:p>
            <a:pPr marL="404813" indent="-404813" latinLnBrk="0"/>
            <a:r>
              <a:rPr lang="id-ID" sz="2300" b="0" dirty="0" err="1">
                <a:solidFill>
                  <a:srgbClr val="202122"/>
                </a:solidFill>
              </a:rPr>
              <a:t>Baraa</a:t>
            </a:r>
            <a:r>
              <a:rPr lang="id-ID" sz="2300" b="0" dirty="0">
                <a:solidFill>
                  <a:srgbClr val="202122"/>
                </a:solidFill>
              </a:rPr>
              <a:t> Khatib </a:t>
            </a:r>
            <a:r>
              <a:rPr lang="id-ID" sz="2300" b="0" dirty="0" err="1">
                <a:solidFill>
                  <a:srgbClr val="202122"/>
                </a:solidFill>
              </a:rPr>
              <a:t>Salkini</a:t>
            </a:r>
            <a:r>
              <a:rPr lang="id-ID" sz="2300" b="0" dirty="0">
                <a:solidFill>
                  <a:srgbClr val="202122"/>
                </a:solidFill>
              </a:rPr>
              <a:t> (</a:t>
            </a:r>
            <a:r>
              <a:rPr lang="id-ID" sz="2300" b="0" dirty="0" err="1">
                <a:solidFill>
                  <a:srgbClr val="202122"/>
                </a:solidFill>
              </a:rPr>
              <a:t>Accessed</a:t>
            </a:r>
            <a:r>
              <a:rPr lang="id-ID" sz="2300" b="0" dirty="0">
                <a:solidFill>
                  <a:srgbClr val="202122"/>
                </a:solidFill>
              </a:rPr>
              <a:t>: 2024, </a:t>
            </a:r>
            <a:r>
              <a:rPr lang="id-ID" sz="2300" b="0" dirty="0" err="1">
                <a:solidFill>
                  <a:srgbClr val="202122"/>
                </a:solidFill>
              </a:rPr>
              <a:t>October</a:t>
            </a:r>
            <a:r>
              <a:rPr lang="id-ID" sz="2300" b="0" dirty="0">
                <a:solidFill>
                  <a:srgbClr val="202122"/>
                </a:solidFill>
              </a:rPr>
              <a:t> 30). </a:t>
            </a:r>
            <a:br>
              <a:rPr lang="id-ID" sz="2300" b="0" dirty="0">
                <a:solidFill>
                  <a:srgbClr val="202122"/>
                </a:solidFill>
              </a:rPr>
            </a:br>
            <a:r>
              <a:rPr lang="id-ID" sz="2300" b="0" dirty="0">
                <a:solidFill>
                  <a:srgbClr val="202122"/>
                </a:solidFill>
              </a:rPr>
              <a:t>SQL </a:t>
            </a:r>
            <a:r>
              <a:rPr lang="id-ID" sz="2300" b="0" dirty="0" err="1">
                <a:solidFill>
                  <a:srgbClr val="202122"/>
                </a:solidFill>
              </a:rPr>
              <a:t>Introduction</a:t>
            </a:r>
            <a:r>
              <a:rPr lang="id-ID" sz="2300" b="0" dirty="0">
                <a:solidFill>
                  <a:srgbClr val="202122"/>
                </a:solidFill>
              </a:rPr>
              <a:t>. </a:t>
            </a:r>
            <a:br>
              <a:rPr lang="id-ID" sz="2300" b="0" dirty="0">
                <a:solidFill>
                  <a:srgbClr val="202122"/>
                </a:solidFill>
              </a:rPr>
            </a:br>
            <a:r>
              <a:rPr lang="id-ID" sz="2300" b="0" dirty="0">
                <a:solidFill>
                  <a:srgbClr val="202122"/>
                </a:solidFill>
              </a:rPr>
              <a:t>https://www.datawithbaraa.com/sql-introduction/</a:t>
            </a:r>
          </a:p>
        </p:txBody>
      </p:sp>
    </p:spTree>
    <p:extLst>
      <p:ext uri="{BB962C8B-B14F-4D97-AF65-F5344CB8AC3E}">
        <p14:creationId xmlns:p14="http://schemas.microsoft.com/office/powerpoint/2010/main" val="357315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897B08-D1FC-CFE3-1A57-353E5ABCA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BD0B9A-5449-7281-B278-952A3D515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F22FCD5-92CA-E866-339E-87DA3130F633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Avelon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Pang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30). CRUD </a:t>
            </a:r>
            <a:r>
              <a:rPr lang="id-ID" sz="2400" b="0" dirty="0" err="1">
                <a:solidFill>
                  <a:srgbClr val="202122"/>
                </a:solidFill>
              </a:rPr>
              <a:t>Operations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Explained</a:t>
            </a:r>
            <a:r>
              <a:rPr lang="id-ID" sz="2400" b="0" dirty="0">
                <a:solidFill>
                  <a:srgbClr val="202122"/>
                </a:solidFill>
              </a:rPr>
              <a:t>. https://medium.com/geekculture/crud-operations-explained-2a44096e9c88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Nex Net </a:t>
            </a:r>
            <a:r>
              <a:rPr lang="id-ID" sz="2400" b="0" dirty="0" err="1">
                <a:solidFill>
                  <a:srgbClr val="202122"/>
                </a:solidFill>
              </a:rPr>
              <a:t>Solutions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20). </a:t>
            </a:r>
            <a:r>
              <a:rPr lang="id-ID" sz="2400" b="0" dirty="0" err="1">
                <a:solidFill>
                  <a:srgbClr val="202122"/>
                </a:solidFill>
              </a:rPr>
              <a:t>Relational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Database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Management</a:t>
            </a:r>
            <a:r>
              <a:rPr lang="id-ID" sz="2400" b="0" dirty="0">
                <a:solidFill>
                  <a:srgbClr val="202122"/>
                </a:solidFill>
              </a:rPr>
              <a:t> System - RDBMS. https://nexnetsolutions.com/solutions/telecom-service-provider/relational-database-management-system-rdbms/</a:t>
            </a:r>
          </a:p>
        </p:txBody>
      </p:sp>
    </p:spTree>
    <p:extLst>
      <p:ext uri="{BB962C8B-B14F-4D97-AF65-F5344CB8AC3E}">
        <p14:creationId xmlns:p14="http://schemas.microsoft.com/office/powerpoint/2010/main" val="265715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13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Layer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5904</TotalTime>
  <Words>1426</Words>
  <Application>Microsoft Office PowerPoint</Application>
  <PresentationFormat>Widescreen</PresentationFormat>
  <Paragraphs>144</Paragraphs>
  <Slides>32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3" baseType="lpstr">
      <vt:lpstr>AmazonEmberBold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Consolas</vt:lpstr>
      <vt:lpstr>Wingdings</vt:lpstr>
      <vt:lpstr>Office 테마</vt:lpstr>
      <vt:lpstr>Session Layer</vt:lpstr>
      <vt:lpstr>PowerPoint Presentation</vt:lpstr>
      <vt:lpstr>Session Layer</vt:lpstr>
      <vt:lpstr>Session Layer</vt:lpstr>
      <vt:lpstr>Session Layer</vt:lpstr>
      <vt:lpstr>Session Layer</vt:lpstr>
      <vt:lpstr>Session</vt:lpstr>
      <vt:lpstr>Session</vt:lpstr>
      <vt:lpstr>Session</vt:lpstr>
      <vt:lpstr>Simplex</vt:lpstr>
      <vt:lpstr>Half Duplex</vt:lpstr>
      <vt:lpstr>Full Duplex</vt:lpstr>
      <vt:lpstr>Synchronization and checkpoint</vt:lpstr>
      <vt:lpstr>Layer 2 Tunneling Protocol  (L2TP)</vt:lpstr>
      <vt:lpstr>L2TP</vt:lpstr>
      <vt:lpstr>VPN</vt:lpstr>
      <vt:lpstr>VPN</vt:lpstr>
      <vt:lpstr>VPN</vt:lpstr>
      <vt:lpstr>L2TP components</vt:lpstr>
      <vt:lpstr>L2TP Works</vt:lpstr>
      <vt:lpstr>L2TP Works</vt:lpstr>
      <vt:lpstr>Structured Query Language  (SQL)</vt:lpstr>
      <vt:lpstr>SQL</vt:lpstr>
      <vt:lpstr>SQL</vt:lpstr>
      <vt:lpstr>SQL Tabel</vt:lpstr>
      <vt:lpstr>Pernyataan SQL</vt:lpstr>
      <vt:lpstr>Prosedur </vt:lpstr>
      <vt:lpstr>CRUD </vt:lpstr>
      <vt:lpstr>Database to Multiple Platform</vt:lpstr>
      <vt:lpstr>Referensi</vt:lpstr>
      <vt:lpstr>Referensi</vt:lpstr>
      <vt:lpstr>Presentation Layer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176</cp:revision>
  <dcterms:created xsi:type="dcterms:W3CDTF">2021-04-29T04:21:21Z</dcterms:created>
  <dcterms:modified xsi:type="dcterms:W3CDTF">2024-11-11T07:22:01Z</dcterms:modified>
</cp:coreProperties>
</file>