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5" roundtripDataSignature="AMtx7mhzTHyEsYaF/+zhzS96NGOSybjC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customschemas.google.com/relationships/presentationmetadata" Target="metadata"/><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7.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표지">
  <p:cSld name="표지">
    <p:spTree>
      <p:nvGrpSpPr>
        <p:cNvPr id="11" name="Shape 11"/>
        <p:cNvGrpSpPr/>
        <p:nvPr/>
      </p:nvGrpSpPr>
      <p:grpSpPr>
        <a:xfrm>
          <a:off x="0" y="0"/>
          <a:ext cx="0" cy="0"/>
          <a:chOff x="0" y="0"/>
          <a:chExt cx="0" cy="0"/>
        </a:xfrm>
      </p:grpSpPr>
      <p:pic>
        <p:nvPicPr>
          <p:cNvPr id="12" name="Google Shape;12;p32"/>
          <p:cNvPicPr preferRelativeResize="0"/>
          <p:nvPr/>
        </p:nvPicPr>
        <p:blipFill rotWithShape="1">
          <a:blip r:embed="rId2">
            <a:alphaModFix/>
          </a:blip>
          <a:srcRect b="0" l="0" r="0" t="0"/>
          <a:stretch/>
        </p:blipFill>
        <p:spPr>
          <a:xfrm rot="-494469">
            <a:off x="6020906" y="1345035"/>
            <a:ext cx="7004124" cy="5805700"/>
          </a:xfrm>
          <a:prstGeom prst="rect">
            <a:avLst/>
          </a:prstGeom>
          <a:noFill/>
          <a:ln>
            <a:noFill/>
          </a:ln>
        </p:spPr>
      </p:pic>
      <p:sp>
        <p:nvSpPr>
          <p:cNvPr id="13" name="Google Shape;13;p32"/>
          <p:cNvSpPr/>
          <p:nvPr/>
        </p:nvSpPr>
        <p:spPr>
          <a:xfrm>
            <a:off x="5628319" y="1815966"/>
            <a:ext cx="4602079" cy="5042034"/>
          </a:xfrm>
          <a:custGeom>
            <a:rect b="b" l="l" r="r" t="t"/>
            <a:pathLst>
              <a:path extrusionOk="0" h="5410200" w="4602079">
                <a:moveTo>
                  <a:pt x="0" y="0"/>
                </a:moveTo>
                <a:lnTo>
                  <a:pt x="1241659" y="0"/>
                </a:lnTo>
                <a:lnTo>
                  <a:pt x="4602079" y="5410200"/>
                </a:lnTo>
                <a:lnTo>
                  <a:pt x="336042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4" name="Google Shape;14;p32"/>
          <p:cNvSpPr/>
          <p:nvPr/>
        </p:nvSpPr>
        <p:spPr>
          <a:xfrm>
            <a:off x="0" y="1371826"/>
            <a:ext cx="6067033" cy="5042033"/>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5" name="Google Shape;15;p32"/>
          <p:cNvSpPr/>
          <p:nvPr/>
        </p:nvSpPr>
        <p:spPr>
          <a:xfrm>
            <a:off x="0" y="592754"/>
            <a:ext cx="8815537" cy="5042034"/>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6" name="Google Shape;16;p32"/>
          <p:cNvSpPr/>
          <p:nvPr/>
        </p:nvSpPr>
        <p:spPr>
          <a:xfrm rot="10800000">
            <a:off x="404660" y="1024399"/>
            <a:ext cx="2415448" cy="2770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t/>
            </a:r>
            <a:endParaRPr b="1" i="0" sz="1200" u="none" cap="none" strike="noStrike">
              <a:solidFill>
                <a:schemeClr val="lt1"/>
              </a:solidFill>
              <a:latin typeface="Arial"/>
              <a:ea typeface="Arial"/>
              <a:cs typeface="Arial"/>
              <a:sym typeface="Arial"/>
            </a:endParaRPr>
          </a:p>
        </p:txBody>
      </p:sp>
      <p:pic>
        <p:nvPicPr>
          <p:cNvPr id="17" name="Google Shape;17;p32"/>
          <p:cNvPicPr preferRelativeResize="0"/>
          <p:nvPr/>
        </p:nvPicPr>
        <p:blipFill rotWithShape="1">
          <a:blip r:embed="rId3">
            <a:alphaModFix/>
          </a:blip>
          <a:srcRect b="12243" l="27344" r="0" t="0"/>
          <a:stretch/>
        </p:blipFill>
        <p:spPr>
          <a:xfrm>
            <a:off x="-1914980" y="829517"/>
            <a:ext cx="7561807" cy="6028483"/>
          </a:xfrm>
          <a:prstGeom prst="rect">
            <a:avLst/>
          </a:prstGeom>
          <a:noFill/>
          <a:ln>
            <a:noFill/>
          </a:ln>
        </p:spPr>
      </p:pic>
      <p:sp>
        <p:nvSpPr>
          <p:cNvPr id="18" name="Google Shape;18;p32"/>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19" name="Google Shape;19;p32"/>
          <p:cNvSpPr/>
          <p:nvPr/>
        </p:nvSpPr>
        <p:spPr>
          <a:xfrm>
            <a:off x="-4265411" y="-386447"/>
            <a:ext cx="6987820" cy="6023983"/>
          </a:xfrm>
          <a:prstGeom prst="triangle">
            <a:avLst>
              <a:gd fmla="val 50000" name="adj"/>
            </a:avLst>
          </a:prstGeom>
          <a:solidFill>
            <a:srgbClr val="152375">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Malgun Gothic"/>
              <a:ea typeface="Malgun Gothic"/>
              <a:cs typeface="Malgun Gothic"/>
              <a:sym typeface="Malgun Gothic"/>
            </a:endParaRPr>
          </a:p>
        </p:txBody>
      </p:sp>
      <p:sp>
        <p:nvSpPr>
          <p:cNvPr id="20" name="Google Shape;20;p32"/>
          <p:cNvSpPr txBox="1"/>
          <p:nvPr>
            <p:ph type="ctrTitle"/>
          </p:nvPr>
        </p:nvSpPr>
        <p:spPr>
          <a:xfrm>
            <a:off x="459692" y="2735225"/>
            <a:ext cx="6197962" cy="14773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chemeClr val="lt1"/>
              </a:buClr>
              <a:buSzPts val="10000"/>
              <a:buFont typeface="Arial"/>
              <a:buNone/>
              <a:defRPr sz="100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2"/>
          <p:cNvSpPr txBox="1"/>
          <p:nvPr>
            <p:ph idx="1" type="subTitle"/>
          </p:nvPr>
        </p:nvSpPr>
        <p:spPr>
          <a:xfrm>
            <a:off x="9128490" y="195861"/>
            <a:ext cx="3963517" cy="424732"/>
          </a:xfrm>
          <a:prstGeom prst="rect">
            <a:avLst/>
          </a:prstGeom>
          <a:noFill/>
          <a:ln>
            <a:noFill/>
          </a:ln>
        </p:spPr>
        <p:txBody>
          <a:bodyPr anchorCtr="0" anchor="t" bIns="45700" lIns="91425" spcFirstLastPara="1" rIns="91425" wrap="square" tIns="45700">
            <a:spAutoFit/>
          </a:bodyPr>
          <a:lstStyle>
            <a:lvl1pPr lvl="0" algn="l">
              <a:lnSpc>
                <a:spcPct val="90000"/>
              </a:lnSpc>
              <a:spcBef>
                <a:spcPts val="1000"/>
              </a:spcBef>
              <a:spcAft>
                <a:spcPts val="0"/>
              </a:spcAft>
              <a:buClr>
                <a:schemeClr val="lt1"/>
              </a:buClr>
              <a:buSzPts val="3000"/>
              <a:buNone/>
              <a:defRPr b="1" i="0" sz="3000" u="none" cap="none" strike="noStrike">
                <a:solidFill>
                  <a:schemeClr val="lt1"/>
                </a:solidFill>
                <a:latin typeface="Arial"/>
                <a:ea typeface="Arial"/>
                <a:cs typeface="Arial"/>
                <a:sym typeface="Arial"/>
              </a:defRPr>
            </a:lvl1pPr>
            <a:lvl2pPr lvl="1" algn="l">
              <a:lnSpc>
                <a:spcPct val="90000"/>
              </a:lnSpc>
              <a:spcBef>
                <a:spcPts val="500"/>
              </a:spcBef>
              <a:spcAft>
                <a:spcPts val="0"/>
              </a:spcAft>
              <a:buClr>
                <a:schemeClr val="dk1"/>
              </a:buClr>
              <a:buSzPts val="1800"/>
              <a:buChar char="•"/>
              <a:defRPr/>
            </a:lvl2pPr>
            <a:lvl3pPr lvl="2" algn="l">
              <a:lnSpc>
                <a:spcPct val="90000"/>
              </a:lnSpc>
              <a:spcBef>
                <a:spcPts val="500"/>
              </a:spcBef>
              <a:spcAft>
                <a:spcPts val="0"/>
              </a:spcAft>
              <a:buClr>
                <a:schemeClr val="dk1"/>
              </a:buClr>
              <a:buSzPts val="1800"/>
              <a:buChar char="•"/>
              <a:defRPr/>
            </a:lvl3pPr>
            <a:lvl4pPr lvl="3" algn="l">
              <a:lnSpc>
                <a:spcPct val="90000"/>
              </a:lnSpc>
              <a:spcBef>
                <a:spcPts val="500"/>
              </a:spcBef>
              <a:spcAft>
                <a:spcPts val="0"/>
              </a:spcAft>
              <a:buClr>
                <a:schemeClr val="dk1"/>
              </a:buClr>
              <a:buSzPts val="1800"/>
              <a:buChar char="•"/>
              <a:defRPr/>
            </a:lvl4pPr>
            <a:lvl5pPr lvl="4" algn="l">
              <a:lnSpc>
                <a:spcPct val="90000"/>
              </a:lnSpc>
              <a:spcBef>
                <a:spcPts val="50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목차">
  <p:cSld name="목차">
    <p:spTree>
      <p:nvGrpSpPr>
        <p:cNvPr id="22" name="Shape 22"/>
        <p:cNvGrpSpPr/>
        <p:nvPr/>
      </p:nvGrpSpPr>
      <p:grpSpPr>
        <a:xfrm>
          <a:off x="0" y="0"/>
          <a:ext cx="0" cy="0"/>
          <a:chOff x="0" y="0"/>
          <a:chExt cx="0" cy="0"/>
        </a:xfrm>
      </p:grpSpPr>
      <p:sp>
        <p:nvSpPr>
          <p:cNvPr id="23" name="Google Shape;23;p33"/>
          <p:cNvSpPr/>
          <p:nvPr/>
        </p:nvSpPr>
        <p:spPr>
          <a:xfrm>
            <a:off x="0" y="-58141"/>
            <a:ext cx="10053114" cy="6913497"/>
          </a:xfrm>
          <a:custGeom>
            <a:rect b="b" l="l" r="r" t="t"/>
            <a:pathLst>
              <a:path extrusionOk="0" h="6914139" w="9984402">
                <a:moveTo>
                  <a:pt x="0" y="45719"/>
                </a:moveTo>
                <a:lnTo>
                  <a:pt x="9984402" y="0"/>
                </a:lnTo>
                <a:lnTo>
                  <a:pt x="6569938" y="6914139"/>
                </a:lnTo>
                <a:lnTo>
                  <a:pt x="0" y="6910201"/>
                </a:lnTo>
                <a:lnTo>
                  <a:pt x="0" y="45719"/>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4" name="Google Shape;24;p33"/>
          <p:cNvSpPr/>
          <p:nvPr/>
        </p:nvSpPr>
        <p:spPr>
          <a:xfrm>
            <a:off x="768815" y="124361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rgbClr val="8FCBDC">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5" name="Google Shape;25;p33"/>
          <p:cNvSpPr/>
          <p:nvPr/>
        </p:nvSpPr>
        <p:spPr>
          <a:xfrm>
            <a:off x="11495" y="845026"/>
            <a:ext cx="8815537" cy="5307946"/>
          </a:xfrm>
          <a:custGeom>
            <a:rect b="b" l="l" r="r" t="t"/>
            <a:pathLst>
              <a:path extrusionOk="0" h="5410200" w="8815537">
                <a:moveTo>
                  <a:pt x="0" y="0"/>
                </a:moveTo>
                <a:lnTo>
                  <a:pt x="5455117" y="0"/>
                </a:lnTo>
                <a:lnTo>
                  <a:pt x="8815537" y="5410200"/>
                </a:lnTo>
                <a:lnTo>
                  <a:pt x="5455117" y="5410200"/>
                </a:lnTo>
                <a:lnTo>
                  <a:pt x="2094697" y="5410200"/>
                </a:lnTo>
                <a:lnTo>
                  <a:pt x="0" y="54102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 name="Google Shape;26;p33"/>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27" name="Google Shape;27;p33"/>
          <p:cNvPicPr preferRelativeResize="0"/>
          <p:nvPr/>
        </p:nvPicPr>
        <p:blipFill rotWithShape="1">
          <a:blip r:embed="rId2">
            <a:alphaModFix/>
          </a:blip>
          <a:srcRect b="12243" l="27344" r="0" t="0"/>
          <a:stretch/>
        </p:blipFill>
        <p:spPr>
          <a:xfrm rot="10800000">
            <a:off x="4641688" y="805103"/>
            <a:ext cx="7561807" cy="607466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절제목_간지" type="titleOnly">
  <p:cSld name="TITLE_ONLY">
    <p:spTree>
      <p:nvGrpSpPr>
        <p:cNvPr id="28" name="Shape 28"/>
        <p:cNvGrpSpPr/>
        <p:nvPr/>
      </p:nvGrpSpPr>
      <p:grpSpPr>
        <a:xfrm>
          <a:off x="0" y="0"/>
          <a:ext cx="0" cy="0"/>
          <a:chOff x="0" y="0"/>
          <a:chExt cx="0" cy="0"/>
        </a:xfrm>
      </p:grpSpPr>
      <p:sp>
        <p:nvSpPr>
          <p:cNvPr id="29" name="Google Shape;29;p34"/>
          <p:cNvSpPr/>
          <p:nvPr/>
        </p:nvSpPr>
        <p:spPr>
          <a:xfrm rot="10800000">
            <a:off x="7666723" y="132125"/>
            <a:ext cx="4394137" cy="3651766"/>
          </a:xfrm>
          <a:custGeom>
            <a:rect b="b" l="l" r="r" t="t"/>
            <a:pathLst>
              <a:path extrusionOk="0" h="5042033" w="6067033">
                <a:moveTo>
                  <a:pt x="6067034" y="5042033"/>
                </a:moveTo>
                <a:lnTo>
                  <a:pt x="0" y="0"/>
                </a:lnTo>
                <a:lnTo>
                  <a:pt x="0" y="5042033"/>
                </a:lnTo>
                <a:close/>
              </a:path>
            </a:pathLst>
          </a:custGeom>
          <a:gradFill>
            <a:gsLst>
              <a:gs pos="0">
                <a:srgbClr val="9AE0E2"/>
              </a:gs>
              <a:gs pos="100000">
                <a:srgbClr val="8F9DEC"/>
              </a:gs>
            </a:gsLst>
            <a:lin ang="27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0" name="Google Shape;30;p34"/>
          <p:cNvSpPr/>
          <p:nvPr/>
        </p:nvSpPr>
        <p:spPr>
          <a:xfrm>
            <a:off x="556097" y="1613463"/>
            <a:ext cx="11079805" cy="4105072"/>
          </a:xfrm>
          <a:prstGeom prst="roundRect">
            <a:avLst>
              <a:gd fmla="val 16667" name="adj"/>
            </a:avLst>
          </a:prstGeom>
          <a:solidFill>
            <a:schemeClr val="lt1">
              <a:alpha val="49803"/>
            </a:schemeClr>
          </a:solidFill>
          <a:ln cap="flat" cmpd="sng" w="12700">
            <a:solidFill>
              <a:schemeClr val="dk1"/>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31" name="Google Shape;31;p34"/>
          <p:cNvPicPr preferRelativeResize="0"/>
          <p:nvPr/>
        </p:nvPicPr>
        <p:blipFill rotWithShape="1">
          <a:blip r:embed="rId2">
            <a:alphaModFix/>
          </a:blip>
          <a:srcRect b="12243" l="27344" r="0" t="0"/>
          <a:stretch/>
        </p:blipFill>
        <p:spPr>
          <a:xfrm rot="10800000">
            <a:off x="3575174" y="-645"/>
            <a:ext cx="8616826" cy="6858002"/>
          </a:xfrm>
          <a:prstGeom prst="rect">
            <a:avLst/>
          </a:prstGeom>
          <a:noFill/>
          <a:ln>
            <a:noFill/>
          </a:ln>
        </p:spPr>
      </p:pic>
      <p:pic>
        <p:nvPicPr>
          <p:cNvPr id="32" name="Google Shape;32;p34"/>
          <p:cNvPicPr preferRelativeResize="0"/>
          <p:nvPr/>
        </p:nvPicPr>
        <p:blipFill rotWithShape="1">
          <a:blip r:embed="rId3">
            <a:alphaModFix/>
          </a:blip>
          <a:srcRect b="0" l="0" r="0" t="0"/>
          <a:stretch/>
        </p:blipFill>
        <p:spPr>
          <a:xfrm rot="-494469">
            <a:off x="7071037" y="2495151"/>
            <a:ext cx="7004124" cy="5805700"/>
          </a:xfrm>
          <a:prstGeom prst="rect">
            <a:avLst/>
          </a:prstGeom>
          <a:noFill/>
          <a:ln>
            <a:noFill/>
          </a:ln>
        </p:spPr>
      </p:pic>
      <p:sp>
        <p:nvSpPr>
          <p:cNvPr id="33" name="Google Shape;33;p34"/>
          <p:cNvSpPr txBox="1"/>
          <p:nvPr>
            <p:ph type="title"/>
          </p:nvPr>
        </p:nvSpPr>
        <p:spPr>
          <a:xfrm>
            <a:off x="1120302" y="3221244"/>
            <a:ext cx="10515600" cy="1338828"/>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222A35"/>
              </a:buClr>
              <a:buSzPts val="9000"/>
              <a:buFont typeface="Arial"/>
              <a:buNone/>
              <a:defRPr sz="9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기본">
  <p:cSld name="본문_기본">
    <p:spTree>
      <p:nvGrpSpPr>
        <p:cNvPr id="34" name="Shape 34"/>
        <p:cNvGrpSpPr/>
        <p:nvPr/>
      </p:nvGrpSpPr>
      <p:grpSpPr>
        <a:xfrm>
          <a:off x="0" y="0"/>
          <a:ext cx="0" cy="0"/>
          <a:chOff x="0" y="0"/>
          <a:chExt cx="0" cy="0"/>
        </a:xfrm>
      </p:grpSpPr>
      <p:pic>
        <p:nvPicPr>
          <p:cNvPr id="35" name="Google Shape;35;p35"/>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36" name="Google Shape;36;p35"/>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7" name="Google Shape;37;p35"/>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8" name="Google Shape;38;p35"/>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39" name="Google Shape;39;p35"/>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0" name="Google Shape;40;p35"/>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41" name="Google Shape;41;p35"/>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5"/>
          <p:cNvSpPr txBox="1"/>
          <p:nvPr>
            <p:ph idx="1" type="body"/>
          </p:nvPr>
        </p:nvSpPr>
        <p:spPr>
          <a:xfrm>
            <a:off x="446482" y="1233348"/>
            <a:ext cx="9026291" cy="5351094"/>
          </a:xfrm>
          <a:prstGeom prst="rect">
            <a:avLst/>
          </a:prstGeom>
          <a:noFill/>
          <a:ln>
            <a:noFill/>
          </a:ln>
        </p:spPr>
        <p:txBody>
          <a:bodyPr anchorCtr="0" anchor="t" bIns="45700" lIns="91425" spcFirstLastPara="1" rIns="91425" wrap="square" tIns="45700">
            <a:normAutofit/>
          </a:bodyPr>
          <a:lstStyle>
            <a:lvl1pPr indent="-431800" lvl="0" marL="457200" algn="l">
              <a:lnSpc>
                <a:spcPct val="120000"/>
              </a:lnSpc>
              <a:spcBef>
                <a:spcPts val="1000"/>
              </a:spcBef>
              <a:spcAft>
                <a:spcPts val="0"/>
              </a:spcAft>
              <a:buClr>
                <a:srgbClr val="D5B8EA"/>
              </a:buClr>
              <a:buSzPts val="3200"/>
              <a:buFont typeface="Arial"/>
              <a:buChar char="•"/>
              <a:defRPr b="1" sz="3200">
                <a:latin typeface="Arial"/>
                <a:ea typeface="Arial"/>
                <a:cs typeface="Arial"/>
                <a:sym typeface="Arial"/>
              </a:defRPr>
            </a:lvl1pPr>
            <a:lvl2pPr indent="-419100" lvl="1" marL="914400" algn="l">
              <a:lnSpc>
                <a:spcPct val="120000"/>
              </a:lnSpc>
              <a:spcBef>
                <a:spcPts val="500"/>
              </a:spcBef>
              <a:spcAft>
                <a:spcPts val="0"/>
              </a:spcAft>
              <a:buClr>
                <a:schemeClr val="accent4"/>
              </a:buClr>
              <a:buSzPts val="3000"/>
              <a:buFont typeface="Noto Sans Symbols"/>
              <a:buChar char="▪"/>
              <a:defRPr sz="3000">
                <a:latin typeface="Arial"/>
                <a:ea typeface="Arial"/>
                <a:cs typeface="Arial"/>
                <a:sym typeface="Arial"/>
              </a:defRPr>
            </a:lvl2pPr>
            <a:lvl3pPr indent="-406400" lvl="2" marL="1371600" algn="l">
              <a:lnSpc>
                <a:spcPct val="120000"/>
              </a:lnSpc>
              <a:spcBef>
                <a:spcPts val="500"/>
              </a:spcBef>
              <a:spcAft>
                <a:spcPts val="0"/>
              </a:spcAft>
              <a:buClr>
                <a:srgbClr val="7B7B7B"/>
              </a:buClr>
              <a:buSzPts val="2800"/>
              <a:buChar char="•"/>
              <a:defRPr sz="28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다음시간안내">
  <p:cSld name="다음시간안내">
    <p:spTree>
      <p:nvGrpSpPr>
        <p:cNvPr id="43" name="Shape 43"/>
        <p:cNvGrpSpPr/>
        <p:nvPr/>
      </p:nvGrpSpPr>
      <p:grpSpPr>
        <a:xfrm>
          <a:off x="0" y="0"/>
          <a:ext cx="0" cy="0"/>
          <a:chOff x="0" y="0"/>
          <a:chExt cx="0" cy="0"/>
        </a:xfrm>
      </p:grpSpPr>
      <p:sp>
        <p:nvSpPr>
          <p:cNvPr id="44" name="Google Shape;44;p36"/>
          <p:cNvSpPr/>
          <p:nvPr/>
        </p:nvSpPr>
        <p:spPr>
          <a:xfrm>
            <a:off x="-1" y="-2945"/>
            <a:ext cx="8942227" cy="6879996"/>
          </a:xfrm>
          <a:custGeom>
            <a:rect b="b" l="l" r="r" t="t"/>
            <a:pathLst>
              <a:path extrusionOk="0" h="6844840" w="8896350">
                <a:moveTo>
                  <a:pt x="0" y="0"/>
                </a:moveTo>
                <a:lnTo>
                  <a:pt x="8896350" y="0"/>
                </a:lnTo>
                <a:lnTo>
                  <a:pt x="5486400" y="6835315"/>
                </a:lnTo>
                <a:lnTo>
                  <a:pt x="0" y="6844840"/>
                </a:lnTo>
                <a:lnTo>
                  <a:pt x="0" y="0"/>
                </a:lnTo>
                <a:close/>
              </a:path>
            </a:pathLst>
          </a:custGeom>
          <a:solidFill>
            <a:srgbClr val="E7ECF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pic>
        <p:nvPicPr>
          <p:cNvPr id="45" name="Google Shape;45;p36"/>
          <p:cNvPicPr preferRelativeResize="0"/>
          <p:nvPr/>
        </p:nvPicPr>
        <p:blipFill rotWithShape="1">
          <a:blip r:embed="rId2">
            <a:alphaModFix/>
          </a:blip>
          <a:srcRect b="37766" l="0" r="0" t="0"/>
          <a:stretch/>
        </p:blipFill>
        <p:spPr>
          <a:xfrm>
            <a:off x="9524" y="-1849374"/>
            <a:ext cx="7004124" cy="3613135"/>
          </a:xfrm>
          <a:prstGeom prst="rect">
            <a:avLst/>
          </a:prstGeom>
          <a:noFill/>
          <a:ln>
            <a:noFill/>
          </a:ln>
        </p:spPr>
      </p:pic>
      <p:sp>
        <p:nvSpPr>
          <p:cNvPr id="46" name="Google Shape;46;p36"/>
          <p:cNvSpPr/>
          <p:nvPr/>
        </p:nvSpPr>
        <p:spPr>
          <a:xfrm>
            <a:off x="0" y="-13063"/>
            <a:ext cx="12192000" cy="1784842"/>
          </a:xfrm>
          <a:prstGeom prst="rect">
            <a:avLst/>
          </a:prstGeom>
          <a:solidFill>
            <a:srgbClr val="1F3864">
              <a:alpha val="4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grpSp>
        <p:nvGrpSpPr>
          <p:cNvPr id="47" name="Google Shape;47;p36"/>
          <p:cNvGrpSpPr/>
          <p:nvPr/>
        </p:nvGrpSpPr>
        <p:grpSpPr>
          <a:xfrm>
            <a:off x="857294" y="2370244"/>
            <a:ext cx="4756327" cy="2536467"/>
            <a:chOff x="857294" y="2370244"/>
            <a:chExt cx="4756327" cy="2536467"/>
          </a:xfrm>
        </p:grpSpPr>
        <p:cxnSp>
          <p:nvCxnSpPr>
            <p:cNvPr id="48" name="Google Shape;48;p36"/>
            <p:cNvCxnSpPr/>
            <p:nvPr/>
          </p:nvCxnSpPr>
          <p:spPr>
            <a:xfrm>
              <a:off x="857294" y="4906711"/>
              <a:ext cx="4756327" cy="0"/>
            </a:xfrm>
            <a:prstGeom prst="straightConnector1">
              <a:avLst/>
            </a:prstGeom>
            <a:noFill/>
            <a:ln cap="flat" cmpd="sng" w="9525">
              <a:solidFill>
                <a:srgbClr val="2F5496"/>
              </a:solidFill>
              <a:prstDash val="dash"/>
              <a:miter lim="800000"/>
              <a:headEnd len="sm" w="sm" type="none"/>
              <a:tailEnd len="sm" w="sm" type="none"/>
            </a:ln>
          </p:spPr>
        </p:cxnSp>
        <p:cxnSp>
          <p:nvCxnSpPr>
            <p:cNvPr id="49" name="Google Shape;49;p36"/>
            <p:cNvCxnSpPr/>
            <p:nvPr/>
          </p:nvCxnSpPr>
          <p:spPr>
            <a:xfrm>
              <a:off x="857294" y="2370244"/>
              <a:ext cx="4756327" cy="0"/>
            </a:xfrm>
            <a:prstGeom prst="straightConnector1">
              <a:avLst/>
            </a:prstGeom>
            <a:noFill/>
            <a:ln cap="flat" cmpd="sng" w="9525">
              <a:solidFill>
                <a:srgbClr val="2F5496"/>
              </a:solidFill>
              <a:prstDash val="dash"/>
              <a:miter lim="800000"/>
              <a:headEnd len="sm" w="sm" type="none"/>
              <a:tailEnd len="sm" w="sm" type="none"/>
            </a:ln>
          </p:spPr>
        </p:cxnSp>
      </p:grpSp>
      <p:sp>
        <p:nvSpPr>
          <p:cNvPr id="50" name="Google Shape;50;p36"/>
          <p:cNvSpPr txBox="1"/>
          <p:nvPr>
            <p:ph type="title"/>
          </p:nvPr>
        </p:nvSpPr>
        <p:spPr>
          <a:xfrm>
            <a:off x="857294" y="2439211"/>
            <a:ext cx="5186199" cy="2554545"/>
          </a:xfrm>
          <a:prstGeom prst="rect">
            <a:avLst/>
          </a:prstGeom>
          <a:noFill/>
          <a:ln>
            <a:noFill/>
          </a:ln>
        </p:spPr>
        <p:txBody>
          <a:bodyPr anchorCtr="0" anchor="ctr" bIns="45700" lIns="91425" spcFirstLastPara="1" rIns="91425" wrap="square" tIns="45700">
            <a:spAutoFit/>
          </a:bodyPr>
          <a:lstStyle>
            <a:lvl1pPr lvl="0" algn="l">
              <a:lnSpc>
                <a:spcPct val="100000"/>
              </a:lnSpc>
              <a:spcBef>
                <a:spcPts val="0"/>
              </a:spcBef>
              <a:spcAft>
                <a:spcPts val="0"/>
              </a:spcAft>
              <a:buClr>
                <a:srgbClr val="222A35"/>
              </a:buClr>
              <a:buSzPts val="8000"/>
              <a:buFont typeface="Arial"/>
              <a:buNone/>
              <a:defRPr sz="8000">
                <a:solidFill>
                  <a:srgbClr val="222A35"/>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7"/>
                                        </p:tgtEl>
                                        <p:attrNameLst>
                                          <p:attrName>style.visibility</p:attrName>
                                        </p:attrNameLst>
                                      </p:cBhvr>
                                      <p:to>
                                        <p:strVal val="visible"/>
                                      </p:to>
                                    </p:set>
                                    <p:animEffect filter="fade" transition="in">
                                      <p:cBhvr>
                                        <p:cTn dur="500"/>
                                        <p:tgtEl>
                                          <p:spTgt spid="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본문_bg">
  <p:cSld name="본문_bg">
    <p:spTree>
      <p:nvGrpSpPr>
        <p:cNvPr id="51" name="Shape 51"/>
        <p:cNvGrpSpPr/>
        <p:nvPr/>
      </p:nvGrpSpPr>
      <p:grpSpPr>
        <a:xfrm>
          <a:off x="0" y="0"/>
          <a:ext cx="0" cy="0"/>
          <a:chOff x="0" y="0"/>
          <a:chExt cx="0" cy="0"/>
        </a:xfrm>
      </p:grpSpPr>
      <p:pic>
        <p:nvPicPr>
          <p:cNvPr id="52" name="Google Shape;52;p37"/>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53" name="Google Shape;53;p37"/>
          <p:cNvSpPr/>
          <p:nvPr/>
        </p:nvSpPr>
        <p:spPr>
          <a:xfrm>
            <a:off x="0" y="766472"/>
            <a:ext cx="10833768" cy="6095103"/>
          </a:xfrm>
          <a:custGeom>
            <a:rect b="b" l="l" r="r" t="t"/>
            <a:pathLst>
              <a:path extrusionOk="0" h="6095103" w="10833768">
                <a:moveTo>
                  <a:pt x="0" y="60960"/>
                </a:moveTo>
                <a:lnTo>
                  <a:pt x="10833768" y="0"/>
                </a:lnTo>
                <a:lnTo>
                  <a:pt x="7806088" y="6095103"/>
                </a:lnTo>
                <a:lnTo>
                  <a:pt x="0" y="6084943"/>
                </a:lnTo>
                <a:lnTo>
                  <a:pt x="0" y="6096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4" name="Google Shape;54;p37"/>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5" name="Google Shape;55;p37"/>
          <p:cNvSpPr/>
          <p:nvPr/>
        </p:nvSpPr>
        <p:spPr>
          <a:xfrm>
            <a:off x="4386807" y="827432"/>
            <a:ext cx="6987820" cy="6023983"/>
          </a:xfrm>
          <a:prstGeom prst="triangle">
            <a:avLst>
              <a:gd fmla="val 50000" name="adj"/>
            </a:avLst>
          </a:prstGeom>
          <a:solidFill>
            <a:srgbClr val="FFFFFF">
              <a:alpha val="49803"/>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6" name="Google Shape;56;p37"/>
          <p:cNvSpPr/>
          <p:nvPr/>
        </p:nvSpPr>
        <p:spPr>
          <a:xfrm>
            <a:off x="208679" y="253332"/>
            <a:ext cx="6111356" cy="842580"/>
          </a:xfrm>
          <a:prstGeom prst="rect">
            <a:avLst/>
          </a:prstGeom>
          <a:solidFill>
            <a:srgbClr val="404040">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7" name="Google Shape;57;p37"/>
          <p:cNvSpPr/>
          <p:nvPr/>
        </p:nvSpPr>
        <p:spPr>
          <a:xfrm>
            <a:off x="134381" y="178308"/>
            <a:ext cx="6111356" cy="842580"/>
          </a:xfrm>
          <a:prstGeom prst="rect">
            <a:avLst/>
          </a:prstGeom>
          <a:gradFill>
            <a:gsLst>
              <a:gs pos="0">
                <a:srgbClr val="CFE6ED"/>
              </a:gs>
              <a:gs pos="100000">
                <a:srgbClr val="DDEEF3"/>
              </a:gs>
            </a:gsLst>
            <a:lin ang="18900000" scaled="0"/>
          </a:gradFill>
          <a:ln cap="flat" cmpd="sng" w="9525">
            <a:solidFill>
              <a:srgbClr val="1F386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58" name="Google Shape;58;p37"/>
          <p:cNvSpPr txBox="1"/>
          <p:nvPr>
            <p:ph type="title"/>
          </p:nvPr>
        </p:nvSpPr>
        <p:spPr>
          <a:xfrm>
            <a:off x="213357" y="268894"/>
            <a:ext cx="761747" cy="701731"/>
          </a:xfrm>
          <a:prstGeom prst="rect">
            <a:avLst/>
          </a:prstGeom>
          <a:noFill/>
          <a:ln>
            <a:noFill/>
          </a:ln>
        </p:spPr>
        <p:txBody>
          <a:bodyPr anchorCtr="0" anchor="ctr" bIns="45700" lIns="91425" spcFirstLastPara="1" rIns="91425" wrap="square" tIns="45700">
            <a:spAutoFit/>
          </a:bodyPr>
          <a:lstStyle>
            <a:lvl1pPr lvl="0" algn="l">
              <a:lnSpc>
                <a:spcPct val="90000"/>
              </a:lnSpc>
              <a:spcBef>
                <a:spcPts val="0"/>
              </a:spcBef>
              <a:spcAft>
                <a:spcPts val="0"/>
              </a:spcAft>
              <a:buClr>
                <a:srgbClr val="3C1E06"/>
              </a:buClr>
              <a:buSzPts val="3700"/>
              <a:buFont typeface="Arial"/>
              <a:buNone/>
              <a:defRPr b="0" sz="3700">
                <a:solidFill>
                  <a:srgbClr val="3C1E06"/>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정리하기">
  <p:cSld name="정리하기">
    <p:spTree>
      <p:nvGrpSpPr>
        <p:cNvPr id="59" name="Shape 59"/>
        <p:cNvGrpSpPr/>
        <p:nvPr/>
      </p:nvGrpSpPr>
      <p:grpSpPr>
        <a:xfrm>
          <a:off x="0" y="0"/>
          <a:ext cx="0" cy="0"/>
          <a:chOff x="0" y="0"/>
          <a:chExt cx="0" cy="0"/>
        </a:xfrm>
      </p:grpSpPr>
      <p:pic>
        <p:nvPicPr>
          <p:cNvPr id="60" name="Google Shape;60;p38"/>
          <p:cNvPicPr preferRelativeResize="0"/>
          <p:nvPr/>
        </p:nvPicPr>
        <p:blipFill rotWithShape="1">
          <a:blip r:embed="rId2">
            <a:alphaModFix/>
          </a:blip>
          <a:srcRect b="12243" l="27344" r="0" t="0"/>
          <a:stretch/>
        </p:blipFill>
        <p:spPr>
          <a:xfrm rot="10800000">
            <a:off x="4623241" y="827432"/>
            <a:ext cx="7561807" cy="6074667"/>
          </a:xfrm>
          <a:prstGeom prst="rect">
            <a:avLst/>
          </a:prstGeom>
          <a:noFill/>
          <a:ln>
            <a:noFill/>
          </a:ln>
        </p:spPr>
      </p:pic>
      <p:sp>
        <p:nvSpPr>
          <p:cNvPr id="61" name="Google Shape;61;p38"/>
          <p:cNvSpPr/>
          <p:nvPr/>
        </p:nvSpPr>
        <p:spPr>
          <a:xfrm>
            <a:off x="13750" y="823551"/>
            <a:ext cx="12185048" cy="6027166"/>
          </a:xfrm>
          <a:prstGeom prst="rect">
            <a:avLst/>
          </a:prstGeom>
          <a:solidFill>
            <a:schemeClr val="lt1">
              <a:alpha val="4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2" name="Google Shape;62;p38"/>
          <p:cNvSpPr/>
          <p:nvPr/>
        </p:nvSpPr>
        <p:spPr>
          <a:xfrm>
            <a:off x="0" y="-13063"/>
            <a:ext cx="12192000" cy="842580"/>
          </a:xfrm>
          <a:prstGeom prst="rect">
            <a:avLst/>
          </a:prstGeom>
          <a:solidFill>
            <a:srgbClr val="282C37">
              <a:alpha val="7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3" name="Google Shape;63;p38"/>
          <p:cNvSpPr/>
          <p:nvPr/>
        </p:nvSpPr>
        <p:spPr>
          <a:xfrm>
            <a:off x="9247671" y="833398"/>
            <a:ext cx="6987820" cy="6023983"/>
          </a:xfrm>
          <a:prstGeom prst="triangle">
            <a:avLst>
              <a:gd fmla="val 50000" name="adj"/>
            </a:avLst>
          </a:prstGeom>
          <a:solidFill>
            <a:srgbClr val="2F5496">
              <a:alpha val="14901"/>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4" name="Google Shape;64;p38"/>
          <p:cNvSpPr/>
          <p:nvPr/>
        </p:nvSpPr>
        <p:spPr>
          <a:xfrm>
            <a:off x="446482" y="413245"/>
            <a:ext cx="2417191" cy="907308"/>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5" name="Google Shape;65;p38"/>
          <p:cNvSpPr/>
          <p:nvPr/>
        </p:nvSpPr>
        <p:spPr>
          <a:xfrm>
            <a:off x="296353" y="272411"/>
            <a:ext cx="2417191" cy="907308"/>
          </a:xfrm>
          <a:prstGeom prst="round2DiagRect">
            <a:avLst>
              <a:gd fmla="val 34495" name="adj1"/>
              <a:gd fmla="val 0" name="adj2"/>
            </a:avLst>
          </a:pr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66" name="Google Shape;66;p38"/>
          <p:cNvSpPr/>
          <p:nvPr/>
        </p:nvSpPr>
        <p:spPr>
          <a:xfrm>
            <a:off x="68241" y="365404"/>
            <a:ext cx="2417191"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t/>
            </a:r>
            <a:endParaRPr b="1" i="0" sz="4000" u="none" cap="none" strike="noStrike">
              <a:solidFill>
                <a:schemeClr val="lt1"/>
              </a:solidFill>
              <a:latin typeface="Arial"/>
              <a:ea typeface="Arial"/>
              <a:cs typeface="Arial"/>
              <a:sym typeface="Arial"/>
            </a:endParaRPr>
          </a:p>
        </p:txBody>
      </p:sp>
      <p:pic>
        <p:nvPicPr>
          <p:cNvPr id="67" name="Google Shape;67;p38"/>
          <p:cNvPicPr preferRelativeResize="0"/>
          <p:nvPr/>
        </p:nvPicPr>
        <p:blipFill rotWithShape="1">
          <a:blip r:embed="rId3">
            <a:alphaModFix/>
          </a:blip>
          <a:srcRect b="0" l="0" r="0" t="0"/>
          <a:stretch/>
        </p:blipFill>
        <p:spPr>
          <a:xfrm rot="5400000">
            <a:off x="460700" y="434443"/>
            <a:ext cx="238271" cy="198287"/>
          </a:xfrm>
          <a:prstGeom prst="rect">
            <a:avLst/>
          </a:prstGeom>
          <a:noFill/>
          <a:ln>
            <a:noFill/>
          </a:ln>
        </p:spPr>
      </p:pic>
      <p:pic>
        <p:nvPicPr>
          <p:cNvPr id="68" name="Google Shape;68;p38"/>
          <p:cNvPicPr preferRelativeResize="0"/>
          <p:nvPr/>
        </p:nvPicPr>
        <p:blipFill rotWithShape="1">
          <a:blip r:embed="rId4">
            <a:alphaModFix/>
          </a:blip>
          <a:srcRect b="0" l="0" r="0" t="0"/>
          <a:stretch/>
        </p:blipFill>
        <p:spPr>
          <a:xfrm rot="817888">
            <a:off x="9061189" y="2125299"/>
            <a:ext cx="7004124" cy="5805700"/>
          </a:xfrm>
          <a:prstGeom prst="rect">
            <a:avLst/>
          </a:prstGeom>
          <a:noFill/>
          <a:ln>
            <a:noFill/>
          </a:ln>
        </p:spPr>
      </p:pic>
      <p:sp>
        <p:nvSpPr>
          <p:cNvPr id="69" name="Google Shape;69;p38"/>
          <p:cNvSpPr txBox="1"/>
          <p:nvPr>
            <p:ph idx="1" type="body"/>
          </p:nvPr>
        </p:nvSpPr>
        <p:spPr>
          <a:xfrm>
            <a:off x="446482" y="1513530"/>
            <a:ext cx="9026291" cy="4351338"/>
          </a:xfrm>
          <a:prstGeom prst="rect">
            <a:avLst/>
          </a:prstGeom>
          <a:noFill/>
          <a:ln>
            <a:noFill/>
          </a:ln>
        </p:spPr>
        <p:txBody>
          <a:bodyPr anchorCtr="0" anchor="t" bIns="45700" lIns="91425" spcFirstLastPara="1" rIns="91425" wrap="square" tIns="45700">
            <a:normAutofit/>
          </a:bodyPr>
          <a:lstStyle>
            <a:lvl1pPr indent="-360680" lvl="0" marL="457200" algn="l">
              <a:lnSpc>
                <a:spcPct val="90000"/>
              </a:lnSpc>
              <a:spcBef>
                <a:spcPts val="1000"/>
              </a:spcBef>
              <a:spcAft>
                <a:spcPts val="0"/>
              </a:spcAft>
              <a:buClr>
                <a:srgbClr val="D5B8EA"/>
              </a:buClr>
              <a:buSzPts val="2080"/>
              <a:buFont typeface="Noto Sans Symbols"/>
              <a:buChar char="●"/>
              <a:defRPr sz="2600">
                <a:latin typeface="Arial"/>
                <a:ea typeface="Arial"/>
                <a:cs typeface="Arial"/>
                <a:sym typeface="Arial"/>
              </a:defRPr>
            </a:lvl1pPr>
            <a:lvl2pPr indent="-393700" lvl="1" marL="914400" algn="l">
              <a:lnSpc>
                <a:spcPct val="90000"/>
              </a:lnSpc>
              <a:spcBef>
                <a:spcPts val="500"/>
              </a:spcBef>
              <a:spcAft>
                <a:spcPts val="0"/>
              </a:spcAft>
              <a:buClr>
                <a:schemeClr val="dk1"/>
              </a:buClr>
              <a:buSzPts val="2600"/>
              <a:buFont typeface="Noto Sans Symbols"/>
              <a:buChar char="❖"/>
              <a:defRPr sz="2600">
                <a:latin typeface="Arial"/>
                <a:ea typeface="Arial"/>
                <a:cs typeface="Arial"/>
                <a:sym typeface="Arial"/>
              </a:defRPr>
            </a:lvl2pPr>
            <a:lvl3pPr indent="-393700" lvl="2" marL="1371600" algn="l">
              <a:lnSpc>
                <a:spcPct val="90000"/>
              </a:lnSpc>
              <a:spcBef>
                <a:spcPts val="500"/>
              </a:spcBef>
              <a:spcAft>
                <a:spcPts val="0"/>
              </a:spcAft>
              <a:buClr>
                <a:schemeClr val="dk1"/>
              </a:buClr>
              <a:buSzPts val="2600"/>
              <a:buChar char="•"/>
              <a:defRPr sz="2600">
                <a:latin typeface="Arial"/>
                <a:ea typeface="Arial"/>
                <a:cs typeface="Arial"/>
                <a:sym typeface="Arial"/>
              </a:defRPr>
            </a:lvl3pPr>
            <a:lvl4pPr indent="-393700" lvl="3" marL="1828800" algn="l">
              <a:lnSpc>
                <a:spcPct val="90000"/>
              </a:lnSpc>
              <a:spcBef>
                <a:spcPts val="500"/>
              </a:spcBef>
              <a:spcAft>
                <a:spcPts val="0"/>
              </a:spcAft>
              <a:buClr>
                <a:schemeClr val="dk1"/>
              </a:buClr>
              <a:buSzPts val="2600"/>
              <a:buChar char="•"/>
              <a:defRPr sz="2600">
                <a:latin typeface="Arial"/>
                <a:ea typeface="Arial"/>
                <a:cs typeface="Arial"/>
                <a:sym typeface="Arial"/>
              </a:defRPr>
            </a:lvl4pPr>
            <a:lvl5pPr indent="-228600" lvl="4" marL="2286000" algn="l">
              <a:lnSpc>
                <a:spcPct val="90000"/>
              </a:lnSpc>
              <a:spcBef>
                <a:spcPts val="500"/>
              </a:spcBef>
              <a:spcAft>
                <a:spcPts val="0"/>
              </a:spcAft>
              <a:buClr>
                <a:srgbClr val="D5B8EA"/>
              </a:buClr>
              <a:buSzPts val="2600"/>
              <a:buNone/>
              <a:defRPr sz="2600">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9E1E8">
            <a:alpha val="61960"/>
          </a:srgbClr>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Malgun Gothic"/>
              <a:buNone/>
              <a:defRPr b="0" i="0" sz="4400" u="none" cap="none" strike="noStrike">
                <a:solidFill>
                  <a:schemeClr val="dk1"/>
                </a:solidFill>
                <a:latin typeface="Malgun Gothic"/>
                <a:ea typeface="Malgun Gothic"/>
                <a:cs typeface="Malgun Gothic"/>
                <a:sym typeface="Malgun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Malgun Gothic"/>
                <a:ea typeface="Malgun Gothic"/>
                <a:cs typeface="Malgun Gothic"/>
                <a:sym typeface="Malgun Gothic"/>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Malgun Gothic"/>
                <a:ea typeface="Malgun Gothic"/>
                <a:cs typeface="Malgun Gothic"/>
                <a:sym typeface="Malgun Gothic"/>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Malgun Gothic"/>
                <a:ea typeface="Malgun Gothic"/>
                <a:cs typeface="Malgun Gothic"/>
                <a:sym typeface="Malgun Gothic"/>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Malgun Gothic"/>
                <a:ea typeface="Malgun Gothic"/>
                <a:cs typeface="Malgun Gothic"/>
                <a:sym typeface="Malgun Gothic"/>
              </a:defRPr>
            </a:lvl9pPr>
          </a:lstStyle>
          <a:p/>
        </p:txBody>
      </p:sp>
      <p:sp>
        <p:nvSpPr>
          <p:cNvPr id="8" name="Google Shape;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9" name="Google Shape;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Malgun Gothic"/>
                <a:ea typeface="Malgun Gothic"/>
                <a:cs typeface="Malgun Gothic"/>
                <a:sym typeface="Malgun Gothic"/>
              </a:defRPr>
            </a:lvl1pPr>
            <a:lvl2pPr lvl="1"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2pPr>
            <a:lvl3pPr lvl="2"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3pPr>
            <a:lvl4pPr lvl="3"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4pPr>
            <a:lvl5pPr lvl="4"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5pPr>
            <a:lvl6pPr lvl="5"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6pPr>
            <a:lvl7pPr lvl="6"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7pPr>
            <a:lvl8pPr lvl="7"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8pPr>
            <a:lvl9pPr lvl="8" marR="0" rtl="0" algn="l">
              <a:spcBef>
                <a:spcPts val="0"/>
              </a:spcBef>
              <a:spcAft>
                <a:spcPts val="0"/>
              </a:spcAft>
              <a:buSzPts val="1400"/>
              <a:buNone/>
              <a:defRPr b="0" i="0" sz="1800" u="none" cap="none" strike="noStrike">
                <a:solidFill>
                  <a:schemeClr val="dk1"/>
                </a:solidFill>
                <a:latin typeface="Malgun Gothic"/>
                <a:ea typeface="Malgun Gothic"/>
                <a:cs typeface="Malgun Gothic"/>
                <a:sym typeface="Malgun Gothic"/>
              </a:defRPr>
            </a:lvl9pPr>
          </a:lstStyle>
          <a:p/>
        </p:txBody>
      </p:sp>
      <p:sp>
        <p:nvSpPr>
          <p:cNvPr id="10" name="Google Shape;1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Malgun Gothic"/>
                <a:ea typeface="Malgun Gothic"/>
                <a:cs typeface="Malgun Gothic"/>
                <a:sym typeface="Malgun Gothic"/>
              </a:defRPr>
            </a:lvl1pPr>
            <a:lvl2pPr indent="0" lvl="1" marL="0" marR="0" rtl="0" algn="r">
              <a:spcBef>
                <a:spcPts val="0"/>
              </a:spcBef>
              <a:buNone/>
              <a:defRPr b="0" i="0" sz="1200" u="none" cap="none" strike="noStrike">
                <a:solidFill>
                  <a:srgbClr val="888888"/>
                </a:solidFill>
                <a:latin typeface="Malgun Gothic"/>
                <a:ea typeface="Malgun Gothic"/>
                <a:cs typeface="Malgun Gothic"/>
                <a:sym typeface="Malgun Gothic"/>
              </a:defRPr>
            </a:lvl2pPr>
            <a:lvl3pPr indent="0" lvl="2" marL="0" marR="0" rtl="0" algn="r">
              <a:spcBef>
                <a:spcPts val="0"/>
              </a:spcBef>
              <a:buNone/>
              <a:defRPr b="0" i="0" sz="1200" u="none" cap="none" strike="noStrike">
                <a:solidFill>
                  <a:srgbClr val="888888"/>
                </a:solidFill>
                <a:latin typeface="Malgun Gothic"/>
                <a:ea typeface="Malgun Gothic"/>
                <a:cs typeface="Malgun Gothic"/>
                <a:sym typeface="Malgun Gothic"/>
              </a:defRPr>
            </a:lvl3pPr>
            <a:lvl4pPr indent="0" lvl="3" marL="0" marR="0" rtl="0" algn="r">
              <a:spcBef>
                <a:spcPts val="0"/>
              </a:spcBef>
              <a:buNone/>
              <a:defRPr b="0" i="0" sz="1200" u="none" cap="none" strike="noStrike">
                <a:solidFill>
                  <a:srgbClr val="888888"/>
                </a:solidFill>
                <a:latin typeface="Malgun Gothic"/>
                <a:ea typeface="Malgun Gothic"/>
                <a:cs typeface="Malgun Gothic"/>
                <a:sym typeface="Malgun Gothic"/>
              </a:defRPr>
            </a:lvl4pPr>
            <a:lvl5pPr indent="0" lvl="4" marL="0" marR="0" rtl="0" algn="r">
              <a:spcBef>
                <a:spcPts val="0"/>
              </a:spcBef>
              <a:buNone/>
              <a:defRPr b="0" i="0" sz="1200" u="none" cap="none" strike="noStrike">
                <a:solidFill>
                  <a:srgbClr val="888888"/>
                </a:solidFill>
                <a:latin typeface="Malgun Gothic"/>
                <a:ea typeface="Malgun Gothic"/>
                <a:cs typeface="Malgun Gothic"/>
                <a:sym typeface="Malgun Gothic"/>
              </a:defRPr>
            </a:lvl5pPr>
            <a:lvl6pPr indent="0" lvl="5" marL="0" marR="0" rtl="0" algn="r">
              <a:spcBef>
                <a:spcPts val="0"/>
              </a:spcBef>
              <a:buNone/>
              <a:defRPr b="0" i="0" sz="1200" u="none" cap="none" strike="noStrike">
                <a:solidFill>
                  <a:srgbClr val="888888"/>
                </a:solidFill>
                <a:latin typeface="Malgun Gothic"/>
                <a:ea typeface="Malgun Gothic"/>
                <a:cs typeface="Malgun Gothic"/>
                <a:sym typeface="Malgun Gothic"/>
              </a:defRPr>
            </a:lvl6pPr>
            <a:lvl7pPr indent="0" lvl="6" marL="0" marR="0" rtl="0" algn="r">
              <a:spcBef>
                <a:spcPts val="0"/>
              </a:spcBef>
              <a:buNone/>
              <a:defRPr b="0" i="0" sz="1200" u="none" cap="none" strike="noStrike">
                <a:solidFill>
                  <a:srgbClr val="888888"/>
                </a:solidFill>
                <a:latin typeface="Malgun Gothic"/>
                <a:ea typeface="Malgun Gothic"/>
                <a:cs typeface="Malgun Gothic"/>
                <a:sym typeface="Malgun Gothic"/>
              </a:defRPr>
            </a:lvl7pPr>
            <a:lvl8pPr indent="0" lvl="7" marL="0" marR="0" rtl="0" algn="r">
              <a:spcBef>
                <a:spcPts val="0"/>
              </a:spcBef>
              <a:buNone/>
              <a:defRPr b="0" i="0" sz="1200" u="none" cap="none" strike="noStrike">
                <a:solidFill>
                  <a:srgbClr val="888888"/>
                </a:solidFill>
                <a:latin typeface="Malgun Gothic"/>
                <a:ea typeface="Malgun Gothic"/>
                <a:cs typeface="Malgun Gothic"/>
                <a:sym typeface="Malgun Gothic"/>
              </a:defRPr>
            </a:lvl8pPr>
            <a:lvl9pPr indent="0" lvl="8" marL="0" marR="0" rtl="0" algn="r">
              <a:spcBef>
                <a:spcPts val="0"/>
              </a:spcBef>
              <a:buNone/>
              <a:defRPr b="0" i="0" sz="1200" u="none" cap="none" strike="noStrike">
                <a:solidFill>
                  <a:srgbClr val="888888"/>
                </a:solidFill>
                <a:latin typeface="Malgun Gothic"/>
                <a:ea typeface="Malgun Gothic"/>
                <a:cs typeface="Malgun Gothic"/>
                <a:sym typeface="Malgun Gothic"/>
              </a:defRPr>
            </a:lvl9pPr>
          </a:lstStyle>
          <a:p>
            <a:pPr indent="0" lvl="0" marL="0" rtl="0" algn="r">
              <a:spcBef>
                <a:spcPts val="0"/>
              </a:spcBef>
              <a:spcAft>
                <a:spcPts val="0"/>
              </a:spcAft>
              <a:buNone/>
            </a:pPr>
            <a:fld id="{00000000-1234-1234-1234-123412341234}" type="slidenum">
              <a:rPr lang="id-ID"/>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17.png"/><Relationship Id="rId5"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1"/>
          <p:cNvSpPr txBox="1"/>
          <p:nvPr>
            <p:ph type="ctrTitle"/>
          </p:nvPr>
        </p:nvSpPr>
        <p:spPr>
          <a:xfrm>
            <a:off x="116114" y="3166769"/>
            <a:ext cx="11969010" cy="701731"/>
          </a:xfrm>
          <a:prstGeom prst="rect">
            <a:avLst/>
          </a:prstGeom>
          <a:solidFill>
            <a:srgbClr val="E7ECF1"/>
          </a:solid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3F3F3F"/>
              </a:buClr>
              <a:buSzPts val="4400"/>
              <a:buFont typeface="Arial"/>
              <a:buNone/>
            </a:pPr>
            <a:r>
              <a:rPr lang="id-ID" sz="4400">
                <a:solidFill>
                  <a:srgbClr val="3F3F3F"/>
                </a:solidFill>
                <a:latin typeface="Arial"/>
                <a:ea typeface="Arial"/>
                <a:cs typeface="Arial"/>
                <a:sym typeface="Arial"/>
              </a:rPr>
              <a:t>Presentation Layer</a:t>
            </a:r>
            <a:endParaRPr sz="4400">
              <a:solidFill>
                <a:srgbClr val="3F3F3F"/>
              </a:solidFill>
              <a:latin typeface="Arial"/>
              <a:ea typeface="Arial"/>
              <a:cs typeface="Arial"/>
              <a:sym typeface="Arial"/>
            </a:endParaRPr>
          </a:p>
        </p:txBody>
      </p:sp>
      <p:sp>
        <p:nvSpPr>
          <p:cNvPr id="75" name="Google Shape;75;p1"/>
          <p:cNvSpPr txBox="1"/>
          <p:nvPr>
            <p:ph idx="1" type="subTitle"/>
          </p:nvPr>
        </p:nvSpPr>
        <p:spPr>
          <a:xfrm>
            <a:off x="0" y="131161"/>
            <a:ext cx="12192000" cy="923330"/>
          </a:xfrm>
          <a:prstGeom prst="rect">
            <a:avLst/>
          </a:prstGeom>
          <a:solidFill>
            <a:srgbClr val="585C65"/>
          </a:solidFill>
          <a:ln>
            <a:noFill/>
          </a:ln>
        </p:spPr>
        <p:txBody>
          <a:bodyPr anchorCtr="0" anchor="ctr" bIns="45700" lIns="91425" spcFirstLastPara="1" rIns="91425" wrap="square" tIns="45700">
            <a:spAutoFit/>
          </a:bodyPr>
          <a:lstStyle/>
          <a:p>
            <a:pPr indent="0" lvl="0" marL="0" rtl="0" algn="ctr">
              <a:lnSpc>
                <a:spcPct val="90000"/>
              </a:lnSpc>
              <a:spcBef>
                <a:spcPts val="0"/>
              </a:spcBef>
              <a:spcAft>
                <a:spcPts val="0"/>
              </a:spcAft>
              <a:buClr>
                <a:srgbClr val="F2F2F2"/>
              </a:buClr>
              <a:buSzPts val="6000"/>
              <a:buNone/>
            </a:pPr>
            <a:r>
              <a:rPr lang="id-ID" sz="6000">
                <a:solidFill>
                  <a:srgbClr val="F2F2F2"/>
                </a:solidFill>
                <a:latin typeface="Arial"/>
                <a:ea typeface="Arial"/>
                <a:cs typeface="Arial"/>
                <a:sym typeface="Arial"/>
              </a:rPr>
              <a:t>BASIC COMPUTER NETWORK</a:t>
            </a:r>
            <a:endParaRPr sz="6000">
              <a:solidFill>
                <a:srgbClr val="F2F2F2"/>
              </a:solidFill>
              <a:latin typeface="Arial"/>
              <a:ea typeface="Arial"/>
              <a:cs typeface="Arial"/>
              <a:sym typeface="Arial"/>
            </a:endParaRPr>
          </a:p>
        </p:txBody>
      </p:sp>
      <p:grpSp>
        <p:nvGrpSpPr>
          <p:cNvPr id="76" name="Google Shape;76;p1"/>
          <p:cNvGrpSpPr/>
          <p:nvPr/>
        </p:nvGrpSpPr>
        <p:grpSpPr>
          <a:xfrm>
            <a:off x="116114" y="1318865"/>
            <a:ext cx="2703370" cy="1331878"/>
            <a:chOff x="417201" y="381322"/>
            <a:chExt cx="1883176" cy="1531239"/>
          </a:xfrm>
        </p:grpSpPr>
        <p:grpSp>
          <p:nvGrpSpPr>
            <p:cNvPr id="77" name="Google Shape;77;p1"/>
            <p:cNvGrpSpPr/>
            <p:nvPr/>
          </p:nvGrpSpPr>
          <p:grpSpPr>
            <a:xfrm>
              <a:off x="417201" y="381322"/>
              <a:ext cx="1883176" cy="1531239"/>
              <a:chOff x="417201" y="381322"/>
              <a:chExt cx="1883176" cy="1531239"/>
            </a:xfrm>
          </p:grpSpPr>
          <p:sp>
            <p:nvSpPr>
              <p:cNvPr id="78" name="Google Shape;78;p1"/>
              <p:cNvSpPr/>
              <p:nvPr/>
            </p:nvSpPr>
            <p:spPr>
              <a:xfrm>
                <a:off x="607219" y="834966"/>
                <a:ext cx="1693158" cy="1077595"/>
              </a:xfrm>
              <a:prstGeom prst="round2DiagRect">
                <a:avLst>
                  <a:gd fmla="val 34495" name="adj1"/>
                  <a:gd fmla="val 0" name="adj2"/>
                </a:avLst>
              </a:prstGeom>
              <a:solidFill>
                <a:schemeClr val="lt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9" name="Google Shape;79;p1"/>
              <p:cNvSpPr/>
              <p:nvPr/>
            </p:nvSpPr>
            <p:spPr>
              <a:xfrm>
                <a:off x="417201" y="381322"/>
                <a:ext cx="1633103" cy="1290448"/>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sp>
          <p:nvSpPr>
            <p:cNvPr id="80" name="Google Shape;80;p1"/>
            <p:cNvSpPr txBox="1"/>
            <p:nvPr/>
          </p:nvSpPr>
          <p:spPr>
            <a:xfrm>
              <a:off x="462418" y="821032"/>
              <a:ext cx="1587886" cy="7430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3600" u="none" cap="none" strike="noStrike">
                  <a:solidFill>
                    <a:srgbClr val="282C37"/>
                  </a:solidFill>
                  <a:latin typeface="Arial"/>
                  <a:ea typeface="Arial"/>
                  <a:cs typeface="Arial"/>
                  <a:sym typeface="Arial"/>
                </a:rPr>
                <a:t>Week - 13</a:t>
              </a:r>
              <a:endParaRPr sz="3600">
                <a:solidFill>
                  <a:srgbClr val="282C37"/>
                </a:solidFill>
                <a:latin typeface="Arial"/>
                <a:ea typeface="Arial"/>
                <a:cs typeface="Arial"/>
                <a:sym typeface="Arial"/>
              </a:endParaRPr>
            </a:p>
          </p:txBody>
        </p:sp>
      </p:grpSp>
      <p:sp>
        <p:nvSpPr>
          <p:cNvPr id="81" name="Google Shape;81;p1"/>
          <p:cNvSpPr txBox="1"/>
          <p:nvPr/>
        </p:nvSpPr>
        <p:spPr>
          <a:xfrm>
            <a:off x="116114" y="4599735"/>
            <a:ext cx="8672087" cy="1119752"/>
          </a:xfrm>
          <a:prstGeom prst="rect">
            <a:avLst/>
          </a:prstGeom>
          <a:solidFill>
            <a:srgbClr val="585C65"/>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id-ID" sz="3200">
                <a:solidFill>
                  <a:srgbClr val="F2F2F2"/>
                </a:solidFill>
                <a:latin typeface="Arial"/>
                <a:ea typeface="Arial"/>
                <a:cs typeface="Arial"/>
                <a:sym typeface="Arial"/>
              </a:rPr>
              <a:t>	</a:t>
            </a:r>
            <a:r>
              <a:rPr lang="id-ID" sz="2800">
                <a:solidFill>
                  <a:srgbClr val="F2F2F2"/>
                </a:solidFill>
                <a:latin typeface="Arial"/>
                <a:ea typeface="Arial"/>
                <a:cs typeface="Arial"/>
                <a:sym typeface="Arial"/>
              </a:rPr>
              <a:t>Universitas Kristen Wira Wacana Sumba</a:t>
            </a:r>
            <a:endParaRPr/>
          </a:p>
          <a:p>
            <a:pPr indent="0" lvl="0" marL="174625" marR="0" rtl="0" algn="l">
              <a:spcBef>
                <a:spcPts val="0"/>
              </a:spcBef>
              <a:spcAft>
                <a:spcPts val="0"/>
              </a:spcAft>
              <a:buNone/>
            </a:pPr>
            <a:r>
              <a:rPr lang="id-ID" sz="2800">
                <a:solidFill>
                  <a:srgbClr val="F2F2F2"/>
                </a:solidFill>
                <a:latin typeface="Arial"/>
                <a:ea typeface="Arial"/>
                <a:cs typeface="Arial"/>
                <a:sym typeface="Arial"/>
              </a:rPr>
              <a:t>	Lecturer - Fajar Hariadi</a:t>
            </a:r>
            <a:endParaRPr sz="2800">
              <a:solidFill>
                <a:srgbClr val="F2F2F2"/>
              </a:solidFill>
              <a:latin typeface="Arial"/>
              <a:ea typeface="Arial"/>
              <a:cs typeface="Arial"/>
              <a:sym typeface="Arial"/>
            </a:endParaRPr>
          </a:p>
        </p:txBody>
      </p:sp>
      <p:cxnSp>
        <p:nvCxnSpPr>
          <p:cNvPr id="82" name="Google Shape;82;p1"/>
          <p:cNvCxnSpPr/>
          <p:nvPr/>
        </p:nvCxnSpPr>
        <p:spPr>
          <a:xfrm flipH="1" rot="10800000">
            <a:off x="417201" y="4327542"/>
            <a:ext cx="5961917" cy="33420"/>
          </a:xfrm>
          <a:prstGeom prst="straightConnector1">
            <a:avLst/>
          </a:prstGeom>
          <a:noFill/>
          <a:ln cap="flat" cmpd="sng" w="9525">
            <a:solidFill>
              <a:schemeClr val="lt1"/>
            </a:solidFill>
            <a:prstDash val="dashDot"/>
            <a:miter lim="800000"/>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500"/>
                                        <p:tgtEl>
                                          <p:spTgt spid="76"/>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82"/>
                                        </p:tgtEl>
                                        <p:attrNameLst>
                                          <p:attrName>style.visibility</p:attrName>
                                        </p:attrNameLst>
                                      </p:cBhvr>
                                      <p:to>
                                        <p:strVal val="visible"/>
                                      </p:to>
                                    </p:set>
                                    <p:animEffect filter="fade" transition="in">
                                      <p:cBhvr>
                                        <p:cTn dur="500"/>
                                        <p:tgtEl>
                                          <p:spTgt spid="82"/>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74"/>
                                        </p:tgtEl>
                                        <p:attrNameLst>
                                          <p:attrName>style.visibility</p:attrName>
                                        </p:attrNameLst>
                                      </p:cBhvr>
                                      <p:to>
                                        <p:strVal val="visible"/>
                                      </p:to>
                                    </p:set>
                                    <p:animEffect filter="fade" transition="in">
                                      <p:cBhvr>
                                        <p:cTn dur="500"/>
                                        <p:tgtEl>
                                          <p:spTgt spid="7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500"/>
                                        <p:tgtEl>
                                          <p:spTgt spid="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2"/>
          <p:cNvSpPr txBox="1"/>
          <p:nvPr/>
        </p:nvSpPr>
        <p:spPr>
          <a:xfrm>
            <a:off x="5791200" y="104597"/>
            <a:ext cx="6293924" cy="553998"/>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lang="id-ID" sz="3000">
                <a:solidFill>
                  <a:schemeClr val="lt1"/>
                </a:solidFill>
                <a:latin typeface="Arial"/>
                <a:ea typeface="Arial"/>
                <a:cs typeface="Arial"/>
                <a:sym typeface="Arial"/>
              </a:rPr>
              <a:t>BASIC COMPUTER NETWORK</a:t>
            </a:r>
            <a:endParaRPr/>
          </a:p>
        </p:txBody>
      </p:sp>
      <p:grpSp>
        <p:nvGrpSpPr>
          <p:cNvPr id="88" name="Google Shape;88;p2"/>
          <p:cNvGrpSpPr/>
          <p:nvPr/>
        </p:nvGrpSpPr>
        <p:grpSpPr>
          <a:xfrm>
            <a:off x="434203" y="2075957"/>
            <a:ext cx="8119078" cy="685735"/>
            <a:chOff x="434203" y="2075957"/>
            <a:chExt cx="8119078" cy="685735"/>
          </a:xfrm>
        </p:grpSpPr>
        <p:sp>
          <p:nvSpPr>
            <p:cNvPr id="89" name="Google Shape;89;p2"/>
            <p:cNvSpPr/>
            <p:nvPr/>
          </p:nvSpPr>
          <p:spPr>
            <a:xfrm>
              <a:off x="532676" y="2131172"/>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600">
                <a:solidFill>
                  <a:schemeClr val="lt1"/>
                </a:solidFill>
                <a:latin typeface="Arial"/>
                <a:ea typeface="Arial"/>
                <a:cs typeface="Arial"/>
                <a:sym typeface="Arial"/>
              </a:endParaRPr>
            </a:p>
          </p:txBody>
        </p:sp>
        <p:grpSp>
          <p:nvGrpSpPr>
            <p:cNvPr id="90" name="Google Shape;90;p2"/>
            <p:cNvGrpSpPr/>
            <p:nvPr/>
          </p:nvGrpSpPr>
          <p:grpSpPr>
            <a:xfrm>
              <a:off x="434203" y="2075957"/>
              <a:ext cx="8119078" cy="685735"/>
              <a:chOff x="434203" y="2075957"/>
              <a:chExt cx="8119078" cy="685735"/>
            </a:xfrm>
          </p:grpSpPr>
          <p:sp>
            <p:nvSpPr>
              <p:cNvPr id="91" name="Google Shape;91;p2"/>
              <p:cNvSpPr txBox="1"/>
              <p:nvPr/>
            </p:nvSpPr>
            <p:spPr>
              <a:xfrm>
                <a:off x="1209104" y="2075957"/>
                <a:ext cx="307648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2800">
                    <a:solidFill>
                      <a:schemeClr val="dk1"/>
                    </a:solidFill>
                    <a:latin typeface="Arial"/>
                    <a:ea typeface="Arial"/>
                    <a:cs typeface="Arial"/>
                    <a:sym typeface="Arial"/>
                  </a:rPr>
                  <a:t>Presentation Layer</a:t>
                </a:r>
                <a:endParaRPr b="1" sz="2800">
                  <a:solidFill>
                    <a:schemeClr val="dk1"/>
                  </a:solidFill>
                  <a:latin typeface="Arial"/>
                  <a:ea typeface="Arial"/>
                  <a:cs typeface="Arial"/>
                  <a:sym typeface="Arial"/>
                </a:endParaRPr>
              </a:p>
            </p:txBody>
          </p:sp>
          <p:sp>
            <p:nvSpPr>
              <p:cNvPr id="92" name="Google Shape;92;p2"/>
              <p:cNvSpPr txBox="1"/>
              <p:nvPr/>
            </p:nvSpPr>
            <p:spPr>
              <a:xfrm>
                <a:off x="608024" y="2166451"/>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1</a:t>
                </a:r>
                <a:endParaRPr sz="2800">
                  <a:solidFill>
                    <a:schemeClr val="lt1"/>
                  </a:solidFill>
                  <a:latin typeface="Arial"/>
                  <a:ea typeface="Arial"/>
                  <a:cs typeface="Arial"/>
                  <a:sym typeface="Arial"/>
                </a:endParaRPr>
              </a:p>
            </p:txBody>
          </p:sp>
          <p:cxnSp>
            <p:nvCxnSpPr>
              <p:cNvPr id="93" name="Google Shape;93;p2"/>
              <p:cNvCxnSpPr/>
              <p:nvPr/>
            </p:nvCxnSpPr>
            <p:spPr>
              <a:xfrm>
                <a:off x="434203" y="2761692"/>
                <a:ext cx="8119078" cy="0"/>
              </a:xfrm>
              <a:prstGeom prst="straightConnector1">
                <a:avLst/>
              </a:prstGeom>
              <a:noFill/>
              <a:ln cap="flat" cmpd="sng" w="9525">
                <a:solidFill>
                  <a:srgbClr val="B3C6E7"/>
                </a:solidFill>
                <a:prstDash val="lgDash"/>
                <a:miter lim="800000"/>
                <a:headEnd len="sm" w="sm" type="none"/>
                <a:tailEnd len="sm" w="sm" type="none"/>
              </a:ln>
            </p:spPr>
          </p:cxnSp>
        </p:grpSp>
      </p:grpSp>
      <p:grpSp>
        <p:nvGrpSpPr>
          <p:cNvPr id="94" name="Google Shape;94;p2"/>
          <p:cNvGrpSpPr/>
          <p:nvPr/>
        </p:nvGrpSpPr>
        <p:grpSpPr>
          <a:xfrm>
            <a:off x="434203" y="2874980"/>
            <a:ext cx="7795397" cy="670874"/>
            <a:chOff x="434203" y="2874980"/>
            <a:chExt cx="7795397" cy="670874"/>
          </a:xfrm>
        </p:grpSpPr>
        <p:sp>
          <p:nvSpPr>
            <p:cNvPr id="95" name="Google Shape;95;p2"/>
            <p:cNvSpPr txBox="1"/>
            <p:nvPr/>
          </p:nvSpPr>
          <p:spPr>
            <a:xfrm>
              <a:off x="1140487" y="2874980"/>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96" name="Google Shape;96;p2"/>
            <p:cNvSpPr/>
            <p:nvPr/>
          </p:nvSpPr>
          <p:spPr>
            <a:xfrm>
              <a:off x="541328" y="2892944"/>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7" name="Google Shape;97;p2"/>
            <p:cNvSpPr txBox="1"/>
            <p:nvPr/>
          </p:nvSpPr>
          <p:spPr>
            <a:xfrm>
              <a:off x="616676" y="2909173"/>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2 </a:t>
              </a:r>
              <a:endParaRPr sz="2800">
                <a:solidFill>
                  <a:schemeClr val="lt1"/>
                </a:solidFill>
                <a:latin typeface="Arial"/>
                <a:ea typeface="Arial"/>
                <a:cs typeface="Arial"/>
                <a:sym typeface="Arial"/>
              </a:endParaRPr>
            </a:p>
          </p:txBody>
        </p:sp>
        <p:cxnSp>
          <p:nvCxnSpPr>
            <p:cNvPr id="98" name="Google Shape;98;p2"/>
            <p:cNvCxnSpPr/>
            <p:nvPr/>
          </p:nvCxnSpPr>
          <p:spPr>
            <a:xfrm>
              <a:off x="434203" y="3545854"/>
              <a:ext cx="7795397"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99" name="Google Shape;99;p2"/>
          <p:cNvGrpSpPr/>
          <p:nvPr/>
        </p:nvGrpSpPr>
        <p:grpSpPr>
          <a:xfrm>
            <a:off x="434203" y="3661225"/>
            <a:ext cx="7415071" cy="661829"/>
            <a:chOff x="434203" y="3661225"/>
            <a:chExt cx="7415071" cy="661829"/>
          </a:xfrm>
        </p:grpSpPr>
        <p:sp>
          <p:nvSpPr>
            <p:cNvPr id="100" name="Google Shape;100;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01" name="Google Shape;101;p2"/>
            <p:cNvSpPr/>
            <p:nvPr/>
          </p:nvSpPr>
          <p:spPr>
            <a:xfrm>
              <a:off x="541328" y="3663381"/>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2" name="Google Shape;102;p2"/>
            <p:cNvSpPr txBox="1"/>
            <p:nvPr/>
          </p:nvSpPr>
          <p:spPr>
            <a:xfrm>
              <a:off x="616676" y="3689135"/>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3</a:t>
              </a:r>
              <a:endParaRPr sz="2800">
                <a:solidFill>
                  <a:schemeClr val="lt1"/>
                </a:solidFill>
                <a:latin typeface="Arial"/>
                <a:ea typeface="Arial"/>
                <a:cs typeface="Arial"/>
                <a:sym typeface="Arial"/>
              </a:endParaRPr>
            </a:p>
          </p:txBody>
        </p:sp>
        <p:cxnSp>
          <p:nvCxnSpPr>
            <p:cNvPr id="103" name="Google Shape;103;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grpSp>
        <p:nvGrpSpPr>
          <p:cNvPr id="104" name="Google Shape;104;p2"/>
          <p:cNvGrpSpPr/>
          <p:nvPr/>
        </p:nvGrpSpPr>
        <p:grpSpPr>
          <a:xfrm>
            <a:off x="11625" y="448938"/>
            <a:ext cx="3346717" cy="1370910"/>
            <a:chOff x="11625" y="448938"/>
            <a:chExt cx="3346717" cy="1370910"/>
          </a:xfrm>
        </p:grpSpPr>
        <p:sp>
          <p:nvSpPr>
            <p:cNvPr id="105" name="Google Shape;105;p2"/>
            <p:cNvSpPr/>
            <p:nvPr/>
          </p:nvSpPr>
          <p:spPr>
            <a:xfrm>
              <a:off x="554410" y="827201"/>
              <a:ext cx="2803932" cy="992647"/>
            </a:xfrm>
            <a:prstGeom prst="round2DiagRect">
              <a:avLst>
                <a:gd fmla="val 34495" name="adj1"/>
                <a:gd fmla="val 0" name="adj2"/>
              </a:avLst>
            </a:prstGeom>
            <a:solidFill>
              <a:srgbClr val="595959">
                <a:alpha val="20000"/>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6" name="Google Shape;106;p2"/>
            <p:cNvSpPr/>
            <p:nvPr/>
          </p:nvSpPr>
          <p:spPr>
            <a:xfrm>
              <a:off x="343459" y="448938"/>
              <a:ext cx="2649123" cy="1188723"/>
            </a:xfrm>
            <a:custGeom>
              <a:rect b="b" l="l" r="r" t="t"/>
              <a:pathLst>
                <a:path extrusionOk="0" h="1188723" w="1578927">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7" name="Google Shape;107;p2"/>
            <p:cNvSpPr/>
            <p:nvPr/>
          </p:nvSpPr>
          <p:spPr>
            <a:xfrm>
              <a:off x="11625" y="757531"/>
              <a:ext cx="2768138"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4000" u="none" cap="none" strike="noStrike">
                  <a:solidFill>
                    <a:schemeClr val="lt1"/>
                  </a:solidFill>
                  <a:latin typeface="Arial"/>
                  <a:ea typeface="Arial"/>
                  <a:cs typeface="Arial"/>
                  <a:sym typeface="Arial"/>
                </a:rPr>
                <a:t>Contents</a:t>
              </a:r>
              <a:endParaRPr b="1" i="0" sz="4000" u="none" cap="none" strike="noStrike">
                <a:solidFill>
                  <a:schemeClr val="lt1"/>
                </a:solidFill>
                <a:latin typeface="Arial"/>
                <a:ea typeface="Arial"/>
                <a:cs typeface="Arial"/>
                <a:sym typeface="Arial"/>
              </a:endParaRPr>
            </a:p>
          </p:txBody>
        </p:sp>
      </p:grpSp>
      <p:sp>
        <p:nvSpPr>
          <p:cNvPr id="108" name="Google Shape;108;p2"/>
          <p:cNvSpPr txBox="1"/>
          <p:nvPr/>
        </p:nvSpPr>
        <p:spPr>
          <a:xfrm>
            <a:off x="1230875" y="2855423"/>
            <a:ext cx="618849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2800">
                <a:solidFill>
                  <a:schemeClr val="dk1"/>
                </a:solidFill>
                <a:latin typeface="Arial"/>
                <a:ea typeface="Arial"/>
                <a:cs typeface="Arial"/>
                <a:sym typeface="Arial"/>
              </a:rPr>
              <a:t>Enkripsi / Dekripsi</a:t>
            </a:r>
            <a:endParaRPr b="1" sz="2800">
              <a:solidFill>
                <a:schemeClr val="dk1"/>
              </a:solidFill>
              <a:latin typeface="Arial"/>
              <a:ea typeface="Arial"/>
              <a:cs typeface="Arial"/>
              <a:sym typeface="Arial"/>
            </a:endParaRPr>
          </a:p>
        </p:txBody>
      </p:sp>
      <p:sp>
        <p:nvSpPr>
          <p:cNvPr id="109" name="Google Shape;109;p2"/>
          <p:cNvSpPr txBox="1"/>
          <p:nvPr/>
        </p:nvSpPr>
        <p:spPr>
          <a:xfrm>
            <a:off x="1209104" y="3703537"/>
            <a:ext cx="659111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2800">
                <a:solidFill>
                  <a:schemeClr val="dk1"/>
                </a:solidFill>
                <a:latin typeface="Arial"/>
                <a:ea typeface="Arial"/>
                <a:cs typeface="Arial"/>
                <a:sym typeface="Arial"/>
              </a:rPr>
              <a:t>Encode / Decode</a:t>
            </a:r>
            <a:endParaRPr b="1" sz="2800">
              <a:solidFill>
                <a:schemeClr val="dk1"/>
              </a:solidFill>
              <a:latin typeface="Arial"/>
              <a:ea typeface="Arial"/>
              <a:cs typeface="Arial"/>
              <a:sym typeface="Arial"/>
            </a:endParaRPr>
          </a:p>
        </p:txBody>
      </p:sp>
      <p:grpSp>
        <p:nvGrpSpPr>
          <p:cNvPr id="110" name="Google Shape;110;p2"/>
          <p:cNvGrpSpPr/>
          <p:nvPr/>
        </p:nvGrpSpPr>
        <p:grpSpPr>
          <a:xfrm>
            <a:off x="483263" y="4438424"/>
            <a:ext cx="7415071" cy="661829"/>
            <a:chOff x="434203" y="3661225"/>
            <a:chExt cx="7415071" cy="661829"/>
          </a:xfrm>
        </p:grpSpPr>
        <p:sp>
          <p:nvSpPr>
            <p:cNvPr id="111" name="Google Shape;111;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12" name="Google Shape;112;p2"/>
            <p:cNvSpPr/>
            <p:nvPr/>
          </p:nvSpPr>
          <p:spPr>
            <a:xfrm>
              <a:off x="541328" y="3663381"/>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3" name="Google Shape;113;p2"/>
            <p:cNvSpPr txBox="1"/>
            <p:nvPr/>
          </p:nvSpPr>
          <p:spPr>
            <a:xfrm>
              <a:off x="616676" y="3689135"/>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4</a:t>
              </a:r>
              <a:endParaRPr sz="2800">
                <a:solidFill>
                  <a:schemeClr val="lt1"/>
                </a:solidFill>
                <a:latin typeface="Arial"/>
                <a:ea typeface="Arial"/>
                <a:cs typeface="Arial"/>
                <a:sym typeface="Arial"/>
              </a:endParaRPr>
            </a:p>
          </p:txBody>
        </p:sp>
        <p:cxnSp>
          <p:nvCxnSpPr>
            <p:cNvPr id="114" name="Google Shape;114;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sp>
        <p:nvSpPr>
          <p:cNvPr id="115" name="Google Shape;115;p2"/>
          <p:cNvSpPr txBox="1"/>
          <p:nvPr/>
        </p:nvSpPr>
        <p:spPr>
          <a:xfrm>
            <a:off x="1258164" y="4480736"/>
            <a:ext cx="659111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2800">
                <a:solidFill>
                  <a:schemeClr val="dk1"/>
                </a:solidFill>
                <a:latin typeface="Arial"/>
                <a:ea typeface="Arial"/>
                <a:cs typeface="Arial"/>
                <a:sym typeface="Arial"/>
              </a:rPr>
              <a:t>Kompresi / Dekompresi</a:t>
            </a:r>
            <a:endParaRPr b="1" sz="2800">
              <a:solidFill>
                <a:schemeClr val="dk1"/>
              </a:solidFill>
              <a:latin typeface="Arial"/>
              <a:ea typeface="Arial"/>
              <a:cs typeface="Arial"/>
              <a:sym typeface="Arial"/>
            </a:endParaRPr>
          </a:p>
        </p:txBody>
      </p:sp>
      <p:grpSp>
        <p:nvGrpSpPr>
          <p:cNvPr id="116" name="Google Shape;116;p2"/>
          <p:cNvGrpSpPr/>
          <p:nvPr/>
        </p:nvGrpSpPr>
        <p:grpSpPr>
          <a:xfrm>
            <a:off x="497667" y="5261217"/>
            <a:ext cx="7415071" cy="661829"/>
            <a:chOff x="434203" y="3661225"/>
            <a:chExt cx="7415071" cy="661829"/>
          </a:xfrm>
        </p:grpSpPr>
        <p:sp>
          <p:nvSpPr>
            <p:cNvPr id="117" name="Google Shape;117;p2"/>
            <p:cNvSpPr txBox="1"/>
            <p:nvPr/>
          </p:nvSpPr>
          <p:spPr>
            <a:xfrm>
              <a:off x="1162257" y="3661225"/>
              <a:ext cx="184731" cy="6617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3700">
                <a:solidFill>
                  <a:schemeClr val="dk1"/>
                </a:solidFill>
                <a:latin typeface="Arial"/>
                <a:ea typeface="Arial"/>
                <a:cs typeface="Arial"/>
                <a:sym typeface="Arial"/>
              </a:endParaRPr>
            </a:p>
          </p:txBody>
        </p:sp>
        <p:sp>
          <p:nvSpPr>
            <p:cNvPr id="118" name="Google Shape;118;p2"/>
            <p:cNvSpPr/>
            <p:nvPr/>
          </p:nvSpPr>
          <p:spPr>
            <a:xfrm>
              <a:off x="541328" y="3663381"/>
              <a:ext cx="551291" cy="551291"/>
            </a:xfrm>
            <a:prstGeom prst="ellipse">
              <a:avLst/>
            </a:prstGeom>
            <a:solidFill>
              <a:srgbClr val="7030A0">
                <a:alpha val="64705"/>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9" name="Google Shape;119;p2"/>
            <p:cNvSpPr txBox="1"/>
            <p:nvPr/>
          </p:nvSpPr>
          <p:spPr>
            <a:xfrm>
              <a:off x="616676" y="3689135"/>
              <a:ext cx="3789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2800">
                  <a:solidFill>
                    <a:schemeClr val="lt1"/>
                  </a:solidFill>
                  <a:latin typeface="Arial"/>
                  <a:ea typeface="Arial"/>
                  <a:cs typeface="Arial"/>
                  <a:sym typeface="Arial"/>
                </a:rPr>
                <a:t>5</a:t>
              </a:r>
              <a:endParaRPr sz="2800">
                <a:solidFill>
                  <a:schemeClr val="lt1"/>
                </a:solidFill>
                <a:latin typeface="Arial"/>
                <a:ea typeface="Arial"/>
                <a:cs typeface="Arial"/>
                <a:sym typeface="Arial"/>
              </a:endParaRPr>
            </a:p>
          </p:txBody>
        </p:sp>
        <p:cxnSp>
          <p:nvCxnSpPr>
            <p:cNvPr id="120" name="Google Shape;120;p2"/>
            <p:cNvCxnSpPr/>
            <p:nvPr/>
          </p:nvCxnSpPr>
          <p:spPr>
            <a:xfrm>
              <a:off x="434203" y="4323054"/>
              <a:ext cx="7415071" cy="0"/>
            </a:xfrm>
            <a:prstGeom prst="straightConnector1">
              <a:avLst/>
            </a:prstGeom>
            <a:noFill/>
            <a:ln cap="flat" cmpd="sng" w="9525">
              <a:solidFill>
                <a:srgbClr val="B3C6E7"/>
              </a:solidFill>
              <a:prstDash val="lgDash"/>
              <a:miter lim="800000"/>
              <a:headEnd len="sm" w="sm" type="none"/>
              <a:tailEnd len="sm" w="sm" type="none"/>
            </a:ln>
          </p:spPr>
        </p:cxnSp>
      </p:grpSp>
      <p:sp>
        <p:nvSpPr>
          <p:cNvPr id="121" name="Google Shape;121;p2"/>
          <p:cNvSpPr txBox="1"/>
          <p:nvPr/>
        </p:nvSpPr>
        <p:spPr>
          <a:xfrm>
            <a:off x="1272568" y="5303529"/>
            <a:ext cx="659111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d-ID" sz="2800">
                <a:solidFill>
                  <a:schemeClr val="dk1"/>
                </a:solidFill>
                <a:latin typeface="Arial"/>
                <a:ea typeface="Arial"/>
                <a:cs typeface="Arial"/>
                <a:sym typeface="Arial"/>
              </a:rPr>
              <a:t>Serialization</a:t>
            </a:r>
            <a:endParaRPr b="1" sz="2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500"/>
                                        <p:tgtEl>
                                          <p:spTgt spid="1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8"/>
                                        </p:tgtEl>
                                        <p:attrNameLst>
                                          <p:attrName>style.visibility</p:attrName>
                                        </p:attrNameLst>
                                      </p:cBhvr>
                                      <p:to>
                                        <p:strVal val="visible"/>
                                      </p:to>
                                    </p:set>
                                    <p:anim calcmode="lin" valueType="num">
                                      <p:cBhvr additive="base">
                                        <p:cTn dur="500"/>
                                        <p:tgtEl>
                                          <p:spTgt spid="8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4"/>
                                        </p:tgtEl>
                                        <p:attrNameLst>
                                          <p:attrName>style.visibility</p:attrName>
                                        </p:attrNameLst>
                                      </p:cBhvr>
                                      <p:to>
                                        <p:strVal val="visible"/>
                                      </p:to>
                                    </p:set>
                                    <p:anim calcmode="lin" valueType="num">
                                      <p:cBhvr additive="base">
                                        <p:cTn dur="500"/>
                                        <p:tgtEl>
                                          <p:spTgt spid="94"/>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08"/>
                                        </p:tgtEl>
                                        <p:attrNameLst>
                                          <p:attrName>style.visibility</p:attrName>
                                        </p:attrNameLst>
                                      </p:cBhvr>
                                      <p:to>
                                        <p:strVal val="visible"/>
                                      </p:to>
                                    </p:set>
                                    <p:anim calcmode="lin" valueType="num">
                                      <p:cBhvr additive="base">
                                        <p:cTn dur="500"/>
                                        <p:tgtEl>
                                          <p:spTgt spid="108"/>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9"/>
                                        </p:tgtEl>
                                        <p:attrNameLst>
                                          <p:attrName>style.visibility</p:attrName>
                                        </p:attrNameLst>
                                      </p:cBhvr>
                                      <p:to>
                                        <p:strVal val="visible"/>
                                      </p:to>
                                    </p:set>
                                    <p:anim calcmode="lin" valueType="num">
                                      <p:cBhvr additive="base">
                                        <p:cTn dur="500"/>
                                        <p:tgtEl>
                                          <p:spTgt spid="99"/>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500"/>
                                        <p:tgtEl>
                                          <p:spTgt spid="10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10"/>
                                        </p:tgtEl>
                                        <p:attrNameLst>
                                          <p:attrName>style.visibility</p:attrName>
                                        </p:attrNameLst>
                                      </p:cBhvr>
                                      <p:to>
                                        <p:strVal val="visible"/>
                                      </p:to>
                                    </p:set>
                                    <p:anim calcmode="lin" valueType="num">
                                      <p:cBhvr additive="base">
                                        <p:cTn dur="500"/>
                                        <p:tgtEl>
                                          <p:spTgt spid="11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15"/>
                                        </p:tgtEl>
                                        <p:attrNameLst>
                                          <p:attrName>style.visibility</p:attrName>
                                        </p:attrNameLst>
                                      </p:cBhvr>
                                      <p:to>
                                        <p:strVal val="visible"/>
                                      </p:to>
                                    </p:set>
                                    <p:anim calcmode="lin" valueType="num">
                                      <p:cBhvr additive="base">
                                        <p:cTn dur="500"/>
                                        <p:tgtEl>
                                          <p:spTgt spid="11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16"/>
                                        </p:tgtEl>
                                        <p:attrNameLst>
                                          <p:attrName>style.visibility</p:attrName>
                                        </p:attrNameLst>
                                      </p:cBhvr>
                                      <p:to>
                                        <p:strVal val="visible"/>
                                      </p:to>
                                    </p:set>
                                    <p:anim calcmode="lin" valueType="num">
                                      <p:cBhvr additive="base">
                                        <p:cTn dur="500"/>
                                        <p:tgtEl>
                                          <p:spTgt spid="116"/>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121"/>
                                        </p:tgtEl>
                                        <p:attrNameLst>
                                          <p:attrName>style.visibility</p:attrName>
                                        </p:attrNameLst>
                                      </p:cBhvr>
                                      <p:to>
                                        <p:strVal val="visible"/>
                                      </p:to>
                                    </p:set>
                                    <p:anim calcmode="lin" valueType="num">
                                      <p:cBhvr additive="base">
                                        <p:cTn dur="500"/>
                                        <p:tgtEl>
                                          <p:spTgt spid="12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3"/>
          <p:cNvSpPr txBox="1"/>
          <p:nvPr>
            <p:ph type="title"/>
          </p:nvPr>
        </p:nvSpPr>
        <p:spPr>
          <a:xfrm>
            <a:off x="1120302" y="3428992"/>
            <a:ext cx="10515600" cy="9233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6000"/>
              <a:buFont typeface="Arial"/>
              <a:buNone/>
            </a:pPr>
            <a:r>
              <a:rPr lang="id-ID" sz="6000">
                <a:latin typeface="Arial"/>
                <a:ea typeface="Arial"/>
                <a:cs typeface="Arial"/>
                <a:sym typeface="Arial"/>
              </a:rPr>
              <a:t>Presentation Layer</a:t>
            </a:r>
            <a:endParaRPr sz="6000">
              <a:latin typeface="Arial"/>
              <a:ea typeface="Arial"/>
              <a:cs typeface="Arial"/>
              <a:sym typeface="Arial"/>
            </a:endParaRPr>
          </a:p>
        </p:txBody>
      </p:sp>
      <p:sp>
        <p:nvSpPr>
          <p:cNvPr id="127" name="Google Shape;127;p3"/>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28" name="Google Shape;128;p3"/>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29" name="Google Shape;129;p3"/>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01</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500"/>
                                        <p:tgtEl>
                                          <p:spTgt spid="128"/>
                                        </p:tgtEl>
                                      </p:cBhvr>
                                    </p:animEffect>
                                  </p:childTnLst>
                                </p:cTn>
                              </p:par>
                              <p:par>
                                <p:cTn fill="hold" nodeType="with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500"/>
                                        <p:tgtEl>
                                          <p:spTgt spid="12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26"/>
                                        </p:tgtEl>
                                        <p:attrNameLst>
                                          <p:attrName>style.visibility</p:attrName>
                                        </p:attrNameLst>
                                      </p:cBhvr>
                                      <p:to>
                                        <p:strVal val="visible"/>
                                      </p:to>
                                    </p:set>
                                    <p:animEffect filter="fade" transition="in">
                                      <p:cBhvr>
                                        <p:cTn dur="500"/>
                                        <p:tgtEl>
                                          <p:spTgt spid="1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4"/>
          <p:cNvSpPr txBox="1"/>
          <p:nvPr>
            <p:ph type="title"/>
          </p:nvPr>
        </p:nvSpPr>
        <p:spPr>
          <a:xfrm>
            <a:off x="240789" y="328958"/>
            <a:ext cx="3711272"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Presentation Layer</a:t>
            </a:r>
            <a:endParaRPr sz="3600">
              <a:latin typeface="Arial"/>
              <a:ea typeface="Arial"/>
              <a:cs typeface="Arial"/>
              <a:sym typeface="Arial"/>
            </a:endParaRPr>
          </a:p>
        </p:txBody>
      </p:sp>
      <p:sp>
        <p:nvSpPr>
          <p:cNvPr id="135" name="Google Shape;135;p4"/>
          <p:cNvSpPr txBox="1"/>
          <p:nvPr/>
        </p:nvSpPr>
        <p:spPr>
          <a:xfrm>
            <a:off x="240789" y="1219504"/>
            <a:ext cx="11808303" cy="3336760"/>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Presentation layer merupakan lapisan ke-6 dari OSI Layer</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Berfungsi untuk menerima data dari layer aplikasi dan mengolah data tersebut menjadi data yang dapat ditransmisikan melalui jaringan komputer dan sebaliknya.</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Untuk dapat melakukan fungsi tersebut presentation layer melakukan konversi, kompresi, enkripsi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dan serialisasi data menjadi format yang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berbeda sehingga mudah ditransmisikan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melalui jaringan</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5">
                                            <p:txEl>
                                              <p:pRg end="0" st="0"/>
                                            </p:txEl>
                                          </p:spTgt>
                                        </p:tgtEl>
                                        <p:attrNameLst>
                                          <p:attrName>style.visibility</p:attrName>
                                        </p:attrNameLst>
                                      </p:cBhvr>
                                      <p:to>
                                        <p:strVal val="visible"/>
                                      </p:to>
                                    </p:set>
                                    <p:anim calcmode="lin" valueType="num">
                                      <p:cBhvr additive="base">
                                        <p:cTn dur="500"/>
                                        <p:tgtEl>
                                          <p:spTgt spid="13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5">
                                            <p:txEl>
                                              <p:pRg end="1" st="1"/>
                                            </p:txEl>
                                          </p:spTgt>
                                        </p:tgtEl>
                                        <p:attrNameLst>
                                          <p:attrName>style.visibility</p:attrName>
                                        </p:attrNameLst>
                                      </p:cBhvr>
                                      <p:to>
                                        <p:strVal val="visible"/>
                                      </p:to>
                                    </p:set>
                                    <p:anim calcmode="lin" valueType="num">
                                      <p:cBhvr additive="base">
                                        <p:cTn dur="500"/>
                                        <p:tgtEl>
                                          <p:spTgt spid="13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35">
                                            <p:txEl>
                                              <p:pRg end="2" st="2"/>
                                            </p:txEl>
                                          </p:spTgt>
                                        </p:tgtEl>
                                        <p:attrNameLst>
                                          <p:attrName>style.visibility</p:attrName>
                                        </p:attrNameLst>
                                      </p:cBhvr>
                                      <p:to>
                                        <p:strVal val="visible"/>
                                      </p:to>
                                    </p:set>
                                    <p:anim calcmode="lin" valueType="num">
                                      <p:cBhvr additive="base">
                                        <p:cTn dur="500"/>
                                        <p:tgtEl>
                                          <p:spTgt spid="13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5"/>
          <p:cNvSpPr txBox="1"/>
          <p:nvPr>
            <p:ph type="title"/>
          </p:nvPr>
        </p:nvSpPr>
        <p:spPr>
          <a:xfrm>
            <a:off x="1120302" y="3512093"/>
            <a:ext cx="10515600" cy="7571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4800"/>
              <a:buFont typeface="Arial"/>
              <a:buNone/>
            </a:pPr>
            <a:r>
              <a:rPr lang="id-ID" sz="4800">
                <a:latin typeface="Arial"/>
                <a:ea typeface="Arial"/>
                <a:cs typeface="Arial"/>
                <a:sym typeface="Arial"/>
              </a:rPr>
              <a:t>Enkripsi / Dekripsi</a:t>
            </a:r>
            <a:endParaRPr sz="4800">
              <a:latin typeface="Arial"/>
              <a:ea typeface="Arial"/>
              <a:cs typeface="Arial"/>
              <a:sym typeface="Arial"/>
            </a:endParaRPr>
          </a:p>
        </p:txBody>
      </p:sp>
      <p:sp>
        <p:nvSpPr>
          <p:cNvPr id="141" name="Google Shape;141;p5"/>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2" name="Google Shape;142;p5"/>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43" name="Google Shape;143;p5"/>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02</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par>
                                <p:cTn fill="hold" nodeType="with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5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6"/>
          <p:cNvSpPr txBox="1"/>
          <p:nvPr>
            <p:ph type="title"/>
          </p:nvPr>
        </p:nvSpPr>
        <p:spPr>
          <a:xfrm>
            <a:off x="240789" y="328958"/>
            <a:ext cx="351250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Enkripsi / Dekripsi</a:t>
            </a:r>
            <a:endParaRPr sz="3600">
              <a:latin typeface="Arial"/>
              <a:ea typeface="Arial"/>
              <a:cs typeface="Arial"/>
              <a:sym typeface="Arial"/>
            </a:endParaRPr>
          </a:p>
        </p:txBody>
      </p:sp>
      <p:sp>
        <p:nvSpPr>
          <p:cNvPr id="149" name="Google Shape;149;p6"/>
          <p:cNvSpPr txBox="1"/>
          <p:nvPr/>
        </p:nvSpPr>
        <p:spPr>
          <a:xfrm>
            <a:off x="240789" y="1162050"/>
            <a:ext cx="11808303" cy="5216323"/>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Enkripsi dan dekripsi berguna untuk melindungi data atau informasi yang bersifat rahasia</a:t>
            </a:r>
            <a:endParaRPr b="0" sz="28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Enkripsi merupakan proses mengamankan data menggunakan berbagai model perhitungan matematika yang dapat digunakan untuk mengacak data yang hendak dilindungi sehingga tidak dapat dimengerti oleh orang lain kecuali orang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yang memiliki kunci (key) untuk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mengembalikan acakan yang telah dibuat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9">
                                            <p:txEl>
                                              <p:pRg end="0" st="0"/>
                                            </p:txEl>
                                          </p:spTgt>
                                        </p:tgtEl>
                                        <p:attrNameLst>
                                          <p:attrName>style.visibility</p:attrName>
                                        </p:attrNameLst>
                                      </p:cBhvr>
                                      <p:to>
                                        <p:strVal val="visible"/>
                                      </p:to>
                                    </p:set>
                                    <p:anim calcmode="lin" valueType="num">
                                      <p:cBhvr additive="base">
                                        <p:cTn dur="500"/>
                                        <p:tgtEl>
                                          <p:spTgt spid="14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9">
                                            <p:txEl>
                                              <p:pRg end="1" st="1"/>
                                            </p:txEl>
                                          </p:spTgt>
                                        </p:tgtEl>
                                        <p:attrNameLst>
                                          <p:attrName>style.visibility</p:attrName>
                                        </p:attrNameLst>
                                      </p:cBhvr>
                                      <p:to>
                                        <p:strVal val="visible"/>
                                      </p:to>
                                    </p:set>
                                    <p:anim calcmode="lin" valueType="num">
                                      <p:cBhvr additive="base">
                                        <p:cTn dur="500"/>
                                        <p:tgtEl>
                                          <p:spTgt spid="14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7"/>
          <p:cNvSpPr txBox="1"/>
          <p:nvPr>
            <p:ph type="title"/>
          </p:nvPr>
        </p:nvSpPr>
        <p:spPr>
          <a:xfrm>
            <a:off x="240789" y="328958"/>
            <a:ext cx="351250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Enkripsi / Dekripsi</a:t>
            </a:r>
            <a:endParaRPr sz="3600">
              <a:latin typeface="Arial"/>
              <a:ea typeface="Arial"/>
              <a:cs typeface="Arial"/>
              <a:sym typeface="Arial"/>
            </a:endParaRPr>
          </a:p>
        </p:txBody>
      </p:sp>
      <p:sp>
        <p:nvSpPr>
          <p:cNvPr id="155" name="Google Shape;155;p7"/>
          <p:cNvSpPr txBox="1"/>
          <p:nvPr/>
        </p:nvSpPr>
        <p:spPr>
          <a:xfrm>
            <a:off x="240789" y="1162051"/>
            <a:ext cx="11808303" cy="2266950"/>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Dekripsi merupakan kebalikan dari enkripsi yaitu mengubah kembali data yang sudah diacak menjadi data yang dapat dimengerti dengan menggunakan kunci yang biasanya hanya dipegang oleh orang yang berhak membaca data tersebut</a:t>
            </a:r>
            <a:endParaRPr/>
          </a:p>
        </p:txBody>
      </p:sp>
      <p:pic>
        <p:nvPicPr>
          <p:cNvPr id="156" name="Google Shape;156;p7"/>
          <p:cNvPicPr preferRelativeResize="0"/>
          <p:nvPr/>
        </p:nvPicPr>
        <p:blipFill rotWithShape="1">
          <a:blip r:embed="rId3">
            <a:alphaModFix/>
          </a:blip>
          <a:srcRect b="0" l="0" r="0" t="0"/>
          <a:stretch/>
        </p:blipFill>
        <p:spPr>
          <a:xfrm>
            <a:off x="706437" y="3318479"/>
            <a:ext cx="7459663" cy="2767996"/>
          </a:xfrm>
          <a:prstGeom prst="rect">
            <a:avLst/>
          </a:prstGeom>
          <a:noFill/>
          <a:ln>
            <a:noFill/>
          </a:ln>
        </p:spPr>
      </p:pic>
      <p:sp>
        <p:nvSpPr>
          <p:cNvPr id="157" name="Google Shape;157;p7"/>
          <p:cNvSpPr txBox="1"/>
          <p:nvPr/>
        </p:nvSpPr>
        <p:spPr>
          <a:xfrm>
            <a:off x="963596" y="6086475"/>
            <a:ext cx="688500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https://www.niagahoster.co.id/blog/apa-itu-enkripsi/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5">
                                            <p:txEl>
                                              <p:pRg end="0" st="0"/>
                                            </p:txEl>
                                          </p:spTgt>
                                        </p:tgtEl>
                                        <p:attrNameLst>
                                          <p:attrName>style.visibility</p:attrName>
                                        </p:attrNameLst>
                                      </p:cBhvr>
                                      <p:to>
                                        <p:strVal val="visible"/>
                                      </p:to>
                                    </p:set>
                                    <p:anim calcmode="lin" valueType="num">
                                      <p:cBhvr additive="base">
                                        <p:cTn dur="500"/>
                                        <p:tgtEl>
                                          <p:spTgt spid="15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8"/>
          <p:cNvSpPr txBox="1"/>
          <p:nvPr>
            <p:ph type="title"/>
          </p:nvPr>
        </p:nvSpPr>
        <p:spPr>
          <a:xfrm>
            <a:off x="240789" y="328958"/>
            <a:ext cx="351250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Enkripsi / Dekripsi</a:t>
            </a:r>
            <a:endParaRPr sz="3600">
              <a:latin typeface="Arial"/>
              <a:ea typeface="Arial"/>
              <a:cs typeface="Arial"/>
              <a:sym typeface="Arial"/>
            </a:endParaRPr>
          </a:p>
        </p:txBody>
      </p:sp>
      <p:sp>
        <p:nvSpPr>
          <p:cNvPr id="163" name="Google Shape;163;p8"/>
          <p:cNvSpPr txBox="1"/>
          <p:nvPr/>
        </p:nvSpPr>
        <p:spPr>
          <a:xfrm>
            <a:off x="5124450" y="1162050"/>
            <a:ext cx="6924642" cy="2409825"/>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Contoh sederhana proses enkripsi adalah caesar encryption yang dilakukan dengan menggeser huruf ke kiri atau ke kanan sesuai dengan kesepakatan antara kedua belah pihak</a:t>
            </a:r>
            <a:endParaRPr/>
          </a:p>
          <a:p>
            <a:pPr indent="0" lvl="0" marL="0" marR="0" rtl="0" algn="l">
              <a:lnSpc>
                <a:spcPct val="120000"/>
              </a:lnSpc>
              <a:spcBef>
                <a:spcPts val="1000"/>
              </a:spcBef>
              <a:spcAft>
                <a:spcPts val="0"/>
              </a:spcAft>
              <a:buClr>
                <a:srgbClr val="D5B8EA"/>
              </a:buClr>
              <a:buSzPts val="2400"/>
              <a:buFont typeface="Arial"/>
              <a:buNone/>
            </a:pPr>
            <a:r>
              <a:rPr b="0" lang="id-ID" sz="2400">
                <a:solidFill>
                  <a:srgbClr val="202122"/>
                </a:solidFill>
                <a:highlight>
                  <a:srgbClr val="FFFFFF"/>
                </a:highlight>
                <a:latin typeface="Arial"/>
                <a:ea typeface="Arial"/>
                <a:cs typeface="Arial"/>
                <a:sym typeface="Arial"/>
              </a:rPr>
              <a:t>Sehingga pihak yang membaca selain kedua belah pihak yang mengetahui kuncinya tidak dapat membaca isi pesan yang dikirim</a:t>
            </a:r>
            <a:endParaRPr/>
          </a:p>
        </p:txBody>
      </p:sp>
      <p:pic>
        <p:nvPicPr>
          <p:cNvPr id="164" name="Google Shape;164;p8"/>
          <p:cNvPicPr preferRelativeResize="0"/>
          <p:nvPr/>
        </p:nvPicPr>
        <p:blipFill rotWithShape="1">
          <a:blip r:embed="rId3">
            <a:alphaModFix/>
          </a:blip>
          <a:srcRect b="0" l="0" r="0" t="0"/>
          <a:stretch/>
        </p:blipFill>
        <p:spPr>
          <a:xfrm>
            <a:off x="142908" y="1162050"/>
            <a:ext cx="4830536" cy="4830536"/>
          </a:xfrm>
          <a:prstGeom prst="rect">
            <a:avLst/>
          </a:prstGeom>
          <a:noFill/>
          <a:ln>
            <a:noFill/>
          </a:ln>
        </p:spPr>
      </p:pic>
      <p:sp>
        <p:nvSpPr>
          <p:cNvPr id="165" name="Google Shape;165;p8"/>
          <p:cNvSpPr txBox="1"/>
          <p:nvPr/>
        </p:nvSpPr>
        <p:spPr>
          <a:xfrm>
            <a:off x="240789" y="6055207"/>
            <a:ext cx="441518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https://adacomputerscience.org/questions/encrypt_18</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3">
                                            <p:txEl>
                                              <p:pRg end="0" st="0"/>
                                            </p:txEl>
                                          </p:spTgt>
                                        </p:tgtEl>
                                        <p:attrNameLst>
                                          <p:attrName>style.visibility</p:attrName>
                                        </p:attrNameLst>
                                      </p:cBhvr>
                                      <p:to>
                                        <p:strVal val="visible"/>
                                      </p:to>
                                    </p:set>
                                    <p:anim calcmode="lin" valueType="num">
                                      <p:cBhvr additive="base">
                                        <p:cTn dur="500"/>
                                        <p:tgtEl>
                                          <p:spTgt spid="16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63">
                                            <p:txEl>
                                              <p:pRg end="1" st="1"/>
                                            </p:txEl>
                                          </p:spTgt>
                                        </p:tgtEl>
                                        <p:attrNameLst>
                                          <p:attrName>style.visibility</p:attrName>
                                        </p:attrNameLst>
                                      </p:cBhvr>
                                      <p:to>
                                        <p:strVal val="visible"/>
                                      </p:to>
                                    </p:set>
                                    <p:anim calcmode="lin" valueType="num">
                                      <p:cBhvr additive="base">
                                        <p:cTn dur="500"/>
                                        <p:tgtEl>
                                          <p:spTgt spid="16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9"/>
          <p:cNvSpPr txBox="1"/>
          <p:nvPr>
            <p:ph type="title"/>
          </p:nvPr>
        </p:nvSpPr>
        <p:spPr>
          <a:xfrm>
            <a:off x="240789" y="328958"/>
            <a:ext cx="351250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Enkripsi / Dekripsi</a:t>
            </a:r>
            <a:endParaRPr sz="3600">
              <a:latin typeface="Arial"/>
              <a:ea typeface="Arial"/>
              <a:cs typeface="Arial"/>
              <a:sym typeface="Arial"/>
            </a:endParaRPr>
          </a:p>
        </p:txBody>
      </p:sp>
      <p:sp>
        <p:nvSpPr>
          <p:cNvPr id="171" name="Google Shape;171;p9"/>
          <p:cNvSpPr txBox="1"/>
          <p:nvPr/>
        </p:nvSpPr>
        <p:spPr>
          <a:xfrm>
            <a:off x="214116" y="1163639"/>
            <a:ext cx="3714750" cy="530224"/>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Proses Enkripsi</a:t>
            </a:r>
            <a:endParaRPr/>
          </a:p>
        </p:txBody>
      </p:sp>
      <p:sp>
        <p:nvSpPr>
          <p:cNvPr id="172" name="Google Shape;172;p9"/>
          <p:cNvSpPr txBox="1"/>
          <p:nvPr/>
        </p:nvSpPr>
        <p:spPr>
          <a:xfrm>
            <a:off x="404615" y="1719263"/>
            <a:ext cx="5664712" cy="71437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3600"/>
              <a:buFont typeface="Courier New"/>
              <a:buNone/>
            </a:pPr>
            <a:r>
              <a:rPr b="1" lang="id-ID" sz="3600">
                <a:solidFill>
                  <a:srgbClr val="202122"/>
                </a:solidFill>
                <a:latin typeface="Courier New"/>
                <a:ea typeface="Courier New"/>
                <a:cs typeface="Courier New"/>
                <a:sym typeface="Courier New"/>
              </a:rPr>
              <a:t>U N K R I S W I N A</a:t>
            </a:r>
            <a:endParaRPr b="1" sz="2400">
              <a:solidFill>
                <a:srgbClr val="202122"/>
              </a:solidFill>
              <a:latin typeface="Courier New"/>
              <a:ea typeface="Courier New"/>
              <a:cs typeface="Courier New"/>
              <a:sym typeface="Courier New"/>
            </a:endParaRPr>
          </a:p>
        </p:txBody>
      </p:sp>
      <p:sp>
        <p:nvSpPr>
          <p:cNvPr id="173" name="Google Shape;173;p9"/>
          <p:cNvSpPr txBox="1"/>
          <p:nvPr/>
        </p:nvSpPr>
        <p:spPr>
          <a:xfrm>
            <a:off x="404615" y="3275012"/>
            <a:ext cx="5664712" cy="71437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3600"/>
              <a:buFont typeface="Courier New"/>
              <a:buNone/>
            </a:pPr>
            <a:r>
              <a:rPr b="1" lang="id-ID" sz="3600">
                <a:solidFill>
                  <a:srgbClr val="202122"/>
                </a:solidFill>
                <a:latin typeface="Courier New"/>
                <a:ea typeface="Courier New"/>
                <a:cs typeface="Courier New"/>
                <a:sym typeface="Courier New"/>
              </a:rPr>
              <a:t>V O L S J T X J O B</a:t>
            </a:r>
            <a:endParaRPr b="1" sz="2400">
              <a:solidFill>
                <a:srgbClr val="202122"/>
              </a:solidFill>
              <a:latin typeface="Courier New"/>
              <a:ea typeface="Courier New"/>
              <a:cs typeface="Courier New"/>
              <a:sym typeface="Courier New"/>
            </a:endParaRPr>
          </a:p>
        </p:txBody>
      </p:sp>
      <p:cxnSp>
        <p:nvCxnSpPr>
          <p:cNvPr id="174" name="Google Shape;174;p9"/>
          <p:cNvCxnSpPr/>
          <p:nvPr/>
        </p:nvCxnSpPr>
        <p:spPr>
          <a:xfrm>
            <a:off x="617852" y="2344738"/>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75" name="Google Shape;175;p9"/>
          <p:cNvCxnSpPr/>
          <p:nvPr/>
        </p:nvCxnSpPr>
        <p:spPr>
          <a:xfrm>
            <a:off x="1170302"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76" name="Google Shape;176;p9"/>
          <p:cNvCxnSpPr/>
          <p:nvPr/>
        </p:nvCxnSpPr>
        <p:spPr>
          <a:xfrm>
            <a:off x="1703702" y="2344738"/>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77" name="Google Shape;177;p9"/>
          <p:cNvCxnSpPr/>
          <p:nvPr/>
        </p:nvCxnSpPr>
        <p:spPr>
          <a:xfrm>
            <a:off x="2256152"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78" name="Google Shape;178;p9"/>
          <p:cNvCxnSpPr/>
          <p:nvPr/>
        </p:nvCxnSpPr>
        <p:spPr>
          <a:xfrm>
            <a:off x="2843016"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79" name="Google Shape;179;p9"/>
          <p:cNvCxnSpPr/>
          <p:nvPr/>
        </p:nvCxnSpPr>
        <p:spPr>
          <a:xfrm>
            <a:off x="3395466" y="2344736"/>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80" name="Google Shape;180;p9"/>
          <p:cNvCxnSpPr/>
          <p:nvPr/>
        </p:nvCxnSpPr>
        <p:spPr>
          <a:xfrm>
            <a:off x="3928866"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81" name="Google Shape;181;p9"/>
          <p:cNvCxnSpPr/>
          <p:nvPr/>
        </p:nvCxnSpPr>
        <p:spPr>
          <a:xfrm>
            <a:off x="4481316" y="2344736"/>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82" name="Google Shape;182;p9"/>
          <p:cNvCxnSpPr/>
          <p:nvPr/>
        </p:nvCxnSpPr>
        <p:spPr>
          <a:xfrm>
            <a:off x="5014716"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83" name="Google Shape;183;p9"/>
          <p:cNvCxnSpPr/>
          <p:nvPr/>
        </p:nvCxnSpPr>
        <p:spPr>
          <a:xfrm>
            <a:off x="5567166" y="2344736"/>
            <a:ext cx="0" cy="1073149"/>
          </a:xfrm>
          <a:prstGeom prst="straightConnector1">
            <a:avLst/>
          </a:prstGeom>
          <a:noFill/>
          <a:ln cap="flat" cmpd="sng" w="9525">
            <a:solidFill>
              <a:schemeClr val="accent1"/>
            </a:solidFill>
            <a:prstDash val="solid"/>
            <a:miter lim="800000"/>
            <a:headEnd len="sm" w="sm" type="none"/>
            <a:tailEnd len="med" w="med" type="triangle"/>
          </a:ln>
        </p:spPr>
      </p:cxnSp>
      <p:sp>
        <p:nvSpPr>
          <p:cNvPr id="184" name="Google Shape;184;p9"/>
          <p:cNvSpPr/>
          <p:nvPr/>
        </p:nvSpPr>
        <p:spPr>
          <a:xfrm>
            <a:off x="214116" y="1719263"/>
            <a:ext cx="5855211" cy="2343150"/>
          </a:xfrm>
          <a:prstGeom prst="rect">
            <a:avLst/>
          </a:prstGeom>
          <a:no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85" name="Google Shape;185;p9"/>
          <p:cNvSpPr txBox="1"/>
          <p:nvPr/>
        </p:nvSpPr>
        <p:spPr>
          <a:xfrm>
            <a:off x="6199753" y="1163639"/>
            <a:ext cx="3714750" cy="530224"/>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Proses Dekripsi</a:t>
            </a:r>
            <a:endParaRPr b="0" sz="2400">
              <a:solidFill>
                <a:srgbClr val="202122"/>
              </a:solidFill>
              <a:latin typeface="Arial"/>
              <a:ea typeface="Arial"/>
              <a:cs typeface="Arial"/>
              <a:sym typeface="Arial"/>
            </a:endParaRPr>
          </a:p>
        </p:txBody>
      </p:sp>
      <p:sp>
        <p:nvSpPr>
          <p:cNvPr id="186" name="Google Shape;186;p9"/>
          <p:cNvSpPr/>
          <p:nvPr/>
        </p:nvSpPr>
        <p:spPr>
          <a:xfrm>
            <a:off x="6199753" y="1719263"/>
            <a:ext cx="5855211" cy="2343150"/>
          </a:xfrm>
          <a:prstGeom prst="rect">
            <a:avLst/>
          </a:prstGeom>
          <a:no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187" name="Google Shape;187;p9"/>
          <p:cNvSpPr txBox="1"/>
          <p:nvPr/>
        </p:nvSpPr>
        <p:spPr>
          <a:xfrm>
            <a:off x="6390252" y="3336928"/>
            <a:ext cx="5664712" cy="71437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3600"/>
              <a:buFont typeface="Courier New"/>
              <a:buNone/>
            </a:pPr>
            <a:r>
              <a:rPr b="1" lang="id-ID" sz="3600">
                <a:solidFill>
                  <a:srgbClr val="202122"/>
                </a:solidFill>
                <a:latin typeface="Courier New"/>
                <a:ea typeface="Courier New"/>
                <a:cs typeface="Courier New"/>
                <a:sym typeface="Courier New"/>
              </a:rPr>
              <a:t>U N K R I S W I N A</a:t>
            </a:r>
            <a:endParaRPr b="1" sz="2400">
              <a:solidFill>
                <a:srgbClr val="202122"/>
              </a:solidFill>
              <a:latin typeface="Courier New"/>
              <a:ea typeface="Courier New"/>
              <a:cs typeface="Courier New"/>
              <a:sym typeface="Courier New"/>
            </a:endParaRPr>
          </a:p>
        </p:txBody>
      </p:sp>
      <p:sp>
        <p:nvSpPr>
          <p:cNvPr id="188" name="Google Shape;188;p9"/>
          <p:cNvSpPr txBox="1"/>
          <p:nvPr/>
        </p:nvSpPr>
        <p:spPr>
          <a:xfrm>
            <a:off x="6393427" y="1653384"/>
            <a:ext cx="5664712" cy="714373"/>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3600"/>
              <a:buFont typeface="Courier New"/>
              <a:buNone/>
            </a:pPr>
            <a:r>
              <a:rPr b="1" lang="id-ID" sz="3600">
                <a:solidFill>
                  <a:srgbClr val="202122"/>
                </a:solidFill>
                <a:latin typeface="Courier New"/>
                <a:ea typeface="Courier New"/>
                <a:cs typeface="Courier New"/>
                <a:sym typeface="Courier New"/>
              </a:rPr>
              <a:t>V O L S J T X J O B</a:t>
            </a:r>
            <a:endParaRPr b="1" sz="2400">
              <a:solidFill>
                <a:srgbClr val="202122"/>
              </a:solidFill>
              <a:latin typeface="Courier New"/>
              <a:ea typeface="Courier New"/>
              <a:cs typeface="Courier New"/>
              <a:sym typeface="Courier New"/>
            </a:endParaRPr>
          </a:p>
        </p:txBody>
      </p:sp>
      <p:cxnSp>
        <p:nvCxnSpPr>
          <p:cNvPr id="189" name="Google Shape;189;p9"/>
          <p:cNvCxnSpPr/>
          <p:nvPr/>
        </p:nvCxnSpPr>
        <p:spPr>
          <a:xfrm>
            <a:off x="6626228" y="2344738"/>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0" name="Google Shape;190;p9"/>
          <p:cNvCxnSpPr/>
          <p:nvPr/>
        </p:nvCxnSpPr>
        <p:spPr>
          <a:xfrm>
            <a:off x="7178678"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1" name="Google Shape;191;p9"/>
          <p:cNvCxnSpPr/>
          <p:nvPr/>
        </p:nvCxnSpPr>
        <p:spPr>
          <a:xfrm>
            <a:off x="7712078" y="2344738"/>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2" name="Google Shape;192;p9"/>
          <p:cNvCxnSpPr/>
          <p:nvPr/>
        </p:nvCxnSpPr>
        <p:spPr>
          <a:xfrm>
            <a:off x="8264528"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3" name="Google Shape;193;p9"/>
          <p:cNvCxnSpPr/>
          <p:nvPr/>
        </p:nvCxnSpPr>
        <p:spPr>
          <a:xfrm>
            <a:off x="8851392"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4" name="Google Shape;194;p9"/>
          <p:cNvCxnSpPr/>
          <p:nvPr/>
        </p:nvCxnSpPr>
        <p:spPr>
          <a:xfrm>
            <a:off x="9403842" y="2344736"/>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5" name="Google Shape;195;p9"/>
          <p:cNvCxnSpPr/>
          <p:nvPr/>
        </p:nvCxnSpPr>
        <p:spPr>
          <a:xfrm>
            <a:off x="9937242"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6" name="Google Shape;196;p9"/>
          <p:cNvCxnSpPr/>
          <p:nvPr/>
        </p:nvCxnSpPr>
        <p:spPr>
          <a:xfrm>
            <a:off x="10489692" y="2344736"/>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7" name="Google Shape;197;p9"/>
          <p:cNvCxnSpPr/>
          <p:nvPr/>
        </p:nvCxnSpPr>
        <p:spPr>
          <a:xfrm>
            <a:off x="11023092" y="2344737"/>
            <a:ext cx="0" cy="1073149"/>
          </a:xfrm>
          <a:prstGeom prst="straightConnector1">
            <a:avLst/>
          </a:prstGeom>
          <a:noFill/>
          <a:ln cap="flat" cmpd="sng" w="9525">
            <a:solidFill>
              <a:schemeClr val="accent1"/>
            </a:solidFill>
            <a:prstDash val="solid"/>
            <a:miter lim="800000"/>
            <a:headEnd len="sm" w="sm" type="none"/>
            <a:tailEnd len="med" w="med" type="triangle"/>
          </a:ln>
        </p:spPr>
      </p:cxnSp>
      <p:cxnSp>
        <p:nvCxnSpPr>
          <p:cNvPr id="198" name="Google Shape;198;p9"/>
          <p:cNvCxnSpPr/>
          <p:nvPr/>
        </p:nvCxnSpPr>
        <p:spPr>
          <a:xfrm>
            <a:off x="11575542" y="2344736"/>
            <a:ext cx="0" cy="1073149"/>
          </a:xfrm>
          <a:prstGeom prst="straightConnector1">
            <a:avLst/>
          </a:prstGeom>
          <a:noFill/>
          <a:ln cap="flat" cmpd="sng" w="9525">
            <a:solidFill>
              <a:schemeClr val="accent1"/>
            </a:solidFill>
            <a:prstDash val="solid"/>
            <a:miter lim="800000"/>
            <a:headEnd len="sm" w="sm" type="none"/>
            <a:tailEnd len="med" w="med" type="triangle"/>
          </a:ln>
        </p:spPr>
      </p:cxnSp>
      <p:sp>
        <p:nvSpPr>
          <p:cNvPr id="199" name="Google Shape;199;p9"/>
          <p:cNvSpPr txBox="1"/>
          <p:nvPr/>
        </p:nvSpPr>
        <p:spPr>
          <a:xfrm>
            <a:off x="240789" y="4300536"/>
            <a:ext cx="5855210" cy="222850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Proses Enkripsi dilakukan dengan menggeser huruf sebanyak 1 ke kanan</a:t>
            </a:r>
            <a:endParaRPr/>
          </a:p>
          <a:p>
            <a:pPr indent="0" lvl="0" marL="0" marR="0" rtl="0" algn="l">
              <a:lnSpc>
                <a:spcPct val="120000"/>
              </a:lnSpc>
              <a:spcBef>
                <a:spcPts val="1000"/>
              </a:spcBef>
              <a:spcAft>
                <a:spcPts val="0"/>
              </a:spcAft>
              <a:buClr>
                <a:srgbClr val="D5B8EA"/>
              </a:buClr>
              <a:buSzPts val="2400"/>
              <a:buFont typeface="Arial"/>
              <a:buNone/>
            </a:pPr>
            <a:r>
              <a:rPr b="0" lang="id-ID" sz="2400">
                <a:solidFill>
                  <a:srgbClr val="202122"/>
                </a:solidFill>
                <a:latin typeface="Arial"/>
                <a:ea typeface="Arial"/>
                <a:cs typeface="Arial"/>
                <a:sym typeface="Arial"/>
              </a:rPr>
              <a:t>Sedangkan dekripsi kebalikannya, dengan menggeser huruf 1 kali ke kiri</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1">
                                            <p:txEl>
                                              <p:pRg end="0" st="0"/>
                                            </p:txEl>
                                          </p:spTgt>
                                        </p:tgtEl>
                                        <p:attrNameLst>
                                          <p:attrName>style.visibility</p:attrName>
                                        </p:attrNameLst>
                                      </p:cBhvr>
                                      <p:to>
                                        <p:strVal val="visible"/>
                                      </p:to>
                                    </p:set>
                                    <p:anim calcmode="lin" valueType="num">
                                      <p:cBhvr additive="base">
                                        <p:cTn dur="500"/>
                                        <p:tgtEl>
                                          <p:spTgt spid="17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2">
                                            <p:txEl>
                                              <p:pRg end="0" st="0"/>
                                            </p:txEl>
                                          </p:spTgt>
                                        </p:tgtEl>
                                        <p:attrNameLst>
                                          <p:attrName>style.visibility</p:attrName>
                                        </p:attrNameLst>
                                      </p:cBhvr>
                                      <p:to>
                                        <p:strVal val="visible"/>
                                      </p:to>
                                    </p:set>
                                    <p:anim calcmode="lin" valueType="num">
                                      <p:cBhvr additive="base">
                                        <p:cTn dur="500"/>
                                        <p:tgtEl>
                                          <p:spTgt spid="17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3">
                                            <p:txEl>
                                              <p:pRg end="0" st="0"/>
                                            </p:txEl>
                                          </p:spTgt>
                                        </p:tgtEl>
                                        <p:attrNameLst>
                                          <p:attrName>style.visibility</p:attrName>
                                        </p:attrNameLst>
                                      </p:cBhvr>
                                      <p:to>
                                        <p:strVal val="visible"/>
                                      </p:to>
                                    </p:set>
                                    <p:anim calcmode="lin" valueType="num">
                                      <p:cBhvr additive="base">
                                        <p:cTn dur="500"/>
                                        <p:tgtEl>
                                          <p:spTgt spid="17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5">
                                            <p:txEl>
                                              <p:pRg end="0" st="0"/>
                                            </p:txEl>
                                          </p:spTgt>
                                        </p:tgtEl>
                                        <p:attrNameLst>
                                          <p:attrName>style.visibility</p:attrName>
                                        </p:attrNameLst>
                                      </p:cBhvr>
                                      <p:to>
                                        <p:strVal val="visible"/>
                                      </p:to>
                                    </p:set>
                                    <p:anim calcmode="lin" valueType="num">
                                      <p:cBhvr additive="base">
                                        <p:cTn dur="500"/>
                                        <p:tgtEl>
                                          <p:spTgt spid="18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7">
                                            <p:txEl>
                                              <p:pRg end="0" st="0"/>
                                            </p:txEl>
                                          </p:spTgt>
                                        </p:tgtEl>
                                        <p:attrNameLst>
                                          <p:attrName>style.visibility</p:attrName>
                                        </p:attrNameLst>
                                      </p:cBhvr>
                                      <p:to>
                                        <p:strVal val="visible"/>
                                      </p:to>
                                    </p:set>
                                    <p:anim calcmode="lin" valueType="num">
                                      <p:cBhvr additive="base">
                                        <p:cTn dur="500"/>
                                        <p:tgtEl>
                                          <p:spTgt spid="18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8">
                                            <p:txEl>
                                              <p:pRg end="0" st="0"/>
                                            </p:txEl>
                                          </p:spTgt>
                                        </p:tgtEl>
                                        <p:attrNameLst>
                                          <p:attrName>style.visibility</p:attrName>
                                        </p:attrNameLst>
                                      </p:cBhvr>
                                      <p:to>
                                        <p:strVal val="visible"/>
                                      </p:to>
                                    </p:set>
                                    <p:anim calcmode="lin" valueType="num">
                                      <p:cBhvr additive="base">
                                        <p:cTn dur="500"/>
                                        <p:tgtEl>
                                          <p:spTgt spid="18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0" st="0"/>
                                            </p:txEl>
                                          </p:spTgt>
                                        </p:tgtEl>
                                        <p:attrNameLst>
                                          <p:attrName>style.visibility</p:attrName>
                                        </p:attrNameLst>
                                      </p:cBhvr>
                                      <p:to>
                                        <p:strVal val="visible"/>
                                      </p:to>
                                    </p:set>
                                    <p:anim calcmode="lin" valueType="num">
                                      <p:cBhvr additive="base">
                                        <p:cTn dur="500"/>
                                        <p:tgtEl>
                                          <p:spTgt spid="19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9">
                                            <p:txEl>
                                              <p:pRg end="1" st="1"/>
                                            </p:txEl>
                                          </p:spTgt>
                                        </p:tgtEl>
                                        <p:attrNameLst>
                                          <p:attrName>style.visibility</p:attrName>
                                        </p:attrNameLst>
                                      </p:cBhvr>
                                      <p:to>
                                        <p:strVal val="visible"/>
                                      </p:to>
                                    </p:set>
                                    <p:anim calcmode="lin" valueType="num">
                                      <p:cBhvr additive="base">
                                        <p:cTn dur="500"/>
                                        <p:tgtEl>
                                          <p:spTgt spid="19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txBox="1"/>
          <p:nvPr>
            <p:ph type="title"/>
          </p:nvPr>
        </p:nvSpPr>
        <p:spPr>
          <a:xfrm>
            <a:off x="240789" y="328958"/>
            <a:ext cx="351250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Enkripsi / Dekripsi</a:t>
            </a:r>
            <a:endParaRPr sz="3600">
              <a:latin typeface="Arial"/>
              <a:ea typeface="Arial"/>
              <a:cs typeface="Arial"/>
              <a:sym typeface="Arial"/>
            </a:endParaRPr>
          </a:p>
        </p:txBody>
      </p:sp>
      <p:sp>
        <p:nvSpPr>
          <p:cNvPr id="205" name="Google Shape;205;p10"/>
          <p:cNvSpPr txBox="1"/>
          <p:nvPr/>
        </p:nvSpPr>
        <p:spPr>
          <a:xfrm>
            <a:off x="8486775" y="1162050"/>
            <a:ext cx="3562317" cy="2409825"/>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Tujuan utama enkripsi adalah menjaga kerahasiaan data yang dikirimkan melalui jaringan agar hanya orang yang berhak saja yang dapat membaca isi data yang dikirimkan</a:t>
            </a:r>
            <a:endParaRPr b="0" sz="2400">
              <a:solidFill>
                <a:srgbClr val="202122"/>
              </a:solidFill>
              <a:highlight>
                <a:srgbClr val="FFFFFF"/>
              </a:highlight>
              <a:latin typeface="Arial"/>
              <a:ea typeface="Arial"/>
              <a:cs typeface="Arial"/>
              <a:sym typeface="Arial"/>
            </a:endParaRPr>
          </a:p>
        </p:txBody>
      </p:sp>
      <p:sp>
        <p:nvSpPr>
          <p:cNvPr id="206" name="Google Shape;206;p10"/>
          <p:cNvSpPr txBox="1"/>
          <p:nvPr/>
        </p:nvSpPr>
        <p:spPr>
          <a:xfrm>
            <a:off x="142908" y="5326618"/>
            <a:ext cx="8166515"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600">
                <a:solidFill>
                  <a:schemeClr val="dk1"/>
                </a:solidFill>
                <a:latin typeface="Malgun Gothic"/>
                <a:ea typeface="Malgun Gothic"/>
                <a:cs typeface="Malgun Gothic"/>
                <a:sym typeface="Malgun Gothic"/>
              </a:rPr>
              <a:t>Source: https://www.redhat.com/en/blog/basic-concepts-encryption-cryptography</a:t>
            </a:r>
            <a:endParaRPr/>
          </a:p>
        </p:txBody>
      </p:sp>
      <p:pic>
        <p:nvPicPr>
          <p:cNvPr id="207" name="Google Shape;207;p10"/>
          <p:cNvPicPr preferRelativeResize="0"/>
          <p:nvPr/>
        </p:nvPicPr>
        <p:blipFill rotWithShape="1">
          <a:blip r:embed="rId3">
            <a:alphaModFix/>
          </a:blip>
          <a:srcRect b="0" l="0" r="0" t="0"/>
          <a:stretch/>
        </p:blipFill>
        <p:spPr>
          <a:xfrm>
            <a:off x="142908" y="1357312"/>
            <a:ext cx="8166515" cy="3862388"/>
          </a:xfrm>
          <a:prstGeom prst="rect">
            <a:avLst/>
          </a:prstGeom>
          <a:solidFill>
            <a:schemeClr val="lt1"/>
          </a:solidFill>
          <a:ln cap="flat" cmpd="sng" w="12700">
            <a:solidFill>
              <a:schemeClr val="dk1"/>
            </a:solidFill>
            <a:prstDash val="solid"/>
            <a:miter lim="800000"/>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5">
                                            <p:txEl>
                                              <p:pRg end="0" st="0"/>
                                            </p:txEl>
                                          </p:spTgt>
                                        </p:tgtEl>
                                        <p:attrNameLst>
                                          <p:attrName>style.visibility</p:attrName>
                                        </p:attrNameLst>
                                      </p:cBhvr>
                                      <p:to>
                                        <p:strVal val="visible"/>
                                      </p:to>
                                    </p:set>
                                    <p:anim calcmode="lin" valueType="num">
                                      <p:cBhvr additive="base">
                                        <p:cTn dur="500"/>
                                        <p:tgtEl>
                                          <p:spTgt spid="20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1"/>
          <p:cNvSpPr txBox="1"/>
          <p:nvPr>
            <p:ph type="title"/>
          </p:nvPr>
        </p:nvSpPr>
        <p:spPr>
          <a:xfrm>
            <a:off x="1120302" y="3428993"/>
            <a:ext cx="10515600" cy="9233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6000"/>
              <a:buFont typeface="Arial"/>
              <a:buNone/>
            </a:pPr>
            <a:r>
              <a:rPr lang="id-ID" sz="6000">
                <a:latin typeface="Arial"/>
                <a:ea typeface="Arial"/>
                <a:cs typeface="Arial"/>
                <a:sym typeface="Arial"/>
              </a:rPr>
              <a:t>Encode / Decode</a:t>
            </a:r>
            <a:endParaRPr sz="6000">
              <a:latin typeface="Arial"/>
              <a:ea typeface="Arial"/>
              <a:cs typeface="Arial"/>
              <a:sym typeface="Arial"/>
            </a:endParaRPr>
          </a:p>
        </p:txBody>
      </p:sp>
      <p:sp>
        <p:nvSpPr>
          <p:cNvPr id="213" name="Google Shape;213;p11"/>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14" name="Google Shape;214;p11"/>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15" name="Google Shape;215;p11"/>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03</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4"/>
                                        </p:tgtEl>
                                        <p:attrNameLst>
                                          <p:attrName>style.visibility</p:attrName>
                                        </p:attrNameLst>
                                      </p:cBhvr>
                                      <p:to>
                                        <p:strVal val="visible"/>
                                      </p:to>
                                    </p:set>
                                    <p:animEffect filter="fade" transition="in">
                                      <p:cBhvr>
                                        <p:cTn dur="500"/>
                                        <p:tgtEl>
                                          <p:spTgt spid="214"/>
                                        </p:tgtEl>
                                      </p:cBhvr>
                                    </p:animEffect>
                                  </p:childTnLst>
                                </p:cTn>
                              </p:par>
                              <p:par>
                                <p:cTn fill="hold" nodeType="withEffect" presetClass="entr" presetID="10" presetSubtype="0">
                                  <p:stCondLst>
                                    <p:cond delay="0"/>
                                  </p:stCondLst>
                                  <p:childTnLst>
                                    <p:set>
                                      <p:cBhvr>
                                        <p:cTn dur="1" fill="hold">
                                          <p:stCondLst>
                                            <p:cond delay="0"/>
                                          </p:stCondLst>
                                        </p:cTn>
                                        <p:tgtEl>
                                          <p:spTgt spid="213"/>
                                        </p:tgtEl>
                                        <p:attrNameLst>
                                          <p:attrName>style.visibility</p:attrName>
                                        </p:attrNameLst>
                                      </p:cBhvr>
                                      <p:to>
                                        <p:strVal val="visible"/>
                                      </p:to>
                                    </p:set>
                                    <p:animEffect filter="fade" transition="in">
                                      <p:cBhvr>
                                        <p:cTn dur="500"/>
                                        <p:tgtEl>
                                          <p:spTgt spid="213"/>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2"/>
          <p:cNvSpPr txBox="1"/>
          <p:nvPr>
            <p:ph type="title"/>
          </p:nvPr>
        </p:nvSpPr>
        <p:spPr>
          <a:xfrm>
            <a:off x="240789" y="328958"/>
            <a:ext cx="4076757"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Encoding / Decoding</a:t>
            </a:r>
            <a:endParaRPr sz="3600">
              <a:latin typeface="Arial"/>
              <a:ea typeface="Arial"/>
              <a:cs typeface="Arial"/>
              <a:sym typeface="Arial"/>
            </a:endParaRPr>
          </a:p>
        </p:txBody>
      </p:sp>
      <p:sp>
        <p:nvSpPr>
          <p:cNvPr id="221" name="Google Shape;221;p12"/>
          <p:cNvSpPr txBox="1"/>
          <p:nvPr/>
        </p:nvSpPr>
        <p:spPr>
          <a:xfrm>
            <a:off x="240789" y="1025386"/>
            <a:ext cx="11808303" cy="5410137"/>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Encoding adalah mengubah bentuk data agar dapat dibaca oleh sistem lain atau merepresentasikan data menjadi format yang berbeda untuk dapat lebih mudah dikirimkan dalam jaringan komputer, sedangkan decoding adalah mengubah kembali data yang telah di-encode menjadi bentuk aslinya. </a:t>
            </a:r>
            <a:endParaRPr b="0" sz="24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Kedua proses ini sangat penting agar pesan dari kedua belah pihak – baik yang mengirim maupun menerima – dapat mengerti pesan tersebut.</a:t>
            </a:r>
            <a:endParaRPr b="0" sz="24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Salah satu contoh yang paling sederhana untuk </a:t>
            </a:r>
            <a:br>
              <a:rPr b="0" lang="id-ID" sz="2400">
                <a:solidFill>
                  <a:srgbClr val="202122"/>
                </a:solidFill>
                <a:latin typeface="Arial"/>
                <a:ea typeface="Arial"/>
                <a:cs typeface="Arial"/>
                <a:sym typeface="Arial"/>
              </a:rPr>
            </a:br>
            <a:r>
              <a:rPr b="0" lang="id-ID" sz="2400">
                <a:solidFill>
                  <a:srgbClr val="202122"/>
                </a:solidFill>
                <a:latin typeface="Arial"/>
                <a:ea typeface="Arial"/>
                <a:cs typeface="Arial"/>
                <a:sym typeface="Arial"/>
              </a:rPr>
              <a:t>encoding-decoding adalah ASCII yaitu pengubahan </a:t>
            </a:r>
            <a:br>
              <a:rPr b="0" lang="id-ID" sz="2400">
                <a:solidFill>
                  <a:srgbClr val="202122"/>
                </a:solidFill>
                <a:latin typeface="Arial"/>
                <a:ea typeface="Arial"/>
                <a:cs typeface="Arial"/>
                <a:sym typeface="Arial"/>
              </a:rPr>
            </a:br>
            <a:r>
              <a:rPr b="0" lang="id-ID" sz="2400">
                <a:solidFill>
                  <a:srgbClr val="202122"/>
                </a:solidFill>
                <a:latin typeface="Arial"/>
                <a:ea typeface="Arial"/>
                <a:cs typeface="Arial"/>
                <a:sym typeface="Arial"/>
              </a:rPr>
              <a:t>data teks menjadi bilangan</a:t>
            </a:r>
            <a:endParaRPr b="0" sz="24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0" st="0"/>
                                            </p:txEl>
                                          </p:spTgt>
                                        </p:tgtEl>
                                        <p:attrNameLst>
                                          <p:attrName>style.visibility</p:attrName>
                                        </p:attrNameLst>
                                      </p:cBhvr>
                                      <p:to>
                                        <p:strVal val="visible"/>
                                      </p:to>
                                    </p:set>
                                    <p:anim calcmode="lin" valueType="num">
                                      <p:cBhvr additive="base">
                                        <p:cTn dur="500"/>
                                        <p:tgtEl>
                                          <p:spTgt spid="221">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1" st="1"/>
                                            </p:txEl>
                                          </p:spTgt>
                                        </p:tgtEl>
                                        <p:attrNameLst>
                                          <p:attrName>style.visibility</p:attrName>
                                        </p:attrNameLst>
                                      </p:cBhvr>
                                      <p:to>
                                        <p:strVal val="visible"/>
                                      </p:to>
                                    </p:set>
                                    <p:anim calcmode="lin" valueType="num">
                                      <p:cBhvr additive="base">
                                        <p:cTn dur="500"/>
                                        <p:tgtEl>
                                          <p:spTgt spid="221">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xEl>
                                              <p:pRg end="2" st="2"/>
                                            </p:txEl>
                                          </p:spTgt>
                                        </p:tgtEl>
                                        <p:attrNameLst>
                                          <p:attrName>style.visibility</p:attrName>
                                        </p:attrNameLst>
                                      </p:cBhvr>
                                      <p:to>
                                        <p:strVal val="visible"/>
                                      </p:to>
                                    </p:set>
                                    <p:anim calcmode="lin" valueType="num">
                                      <p:cBhvr additive="base">
                                        <p:cTn dur="500"/>
                                        <p:tgtEl>
                                          <p:spTgt spid="221">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3"/>
          <p:cNvSpPr txBox="1"/>
          <p:nvPr>
            <p:ph type="title"/>
          </p:nvPr>
        </p:nvSpPr>
        <p:spPr>
          <a:xfrm>
            <a:off x="240789" y="328958"/>
            <a:ext cx="1293944"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ASCII</a:t>
            </a:r>
            <a:endParaRPr sz="3600">
              <a:latin typeface="Arial"/>
              <a:ea typeface="Arial"/>
              <a:cs typeface="Arial"/>
              <a:sym typeface="Arial"/>
            </a:endParaRPr>
          </a:p>
        </p:txBody>
      </p:sp>
      <p:sp>
        <p:nvSpPr>
          <p:cNvPr id="227" name="Google Shape;227;p13"/>
          <p:cNvSpPr txBox="1"/>
          <p:nvPr/>
        </p:nvSpPr>
        <p:spPr>
          <a:xfrm>
            <a:off x="7162799" y="862353"/>
            <a:ext cx="4844727" cy="3892978"/>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000"/>
              <a:buFont typeface="Arial"/>
              <a:buChar char="•"/>
            </a:pPr>
            <a:r>
              <a:rPr b="0" lang="id-ID" sz="2000">
                <a:solidFill>
                  <a:srgbClr val="202122"/>
                </a:solidFill>
                <a:latin typeface="Arial"/>
                <a:ea typeface="Arial"/>
                <a:cs typeface="Arial"/>
                <a:sym typeface="Arial"/>
              </a:rPr>
              <a:t>ASCII (American Standard Code for Information Interchange) merupakan standar encoding untuk karakter pada telekomunikasi</a:t>
            </a:r>
            <a:endParaRPr/>
          </a:p>
          <a:p>
            <a:pPr indent="-404813" lvl="0" marL="404813" marR="0" rtl="0" algn="l">
              <a:lnSpc>
                <a:spcPct val="120000"/>
              </a:lnSpc>
              <a:spcBef>
                <a:spcPts val="1000"/>
              </a:spcBef>
              <a:spcAft>
                <a:spcPts val="0"/>
              </a:spcAft>
              <a:buClr>
                <a:srgbClr val="D5B8EA"/>
              </a:buClr>
              <a:buSzPts val="2000"/>
              <a:buFont typeface="Arial"/>
              <a:buChar char="•"/>
            </a:pPr>
            <a:r>
              <a:rPr b="0" lang="id-ID" sz="2000">
                <a:solidFill>
                  <a:srgbClr val="202122"/>
                </a:solidFill>
                <a:highlight>
                  <a:srgbClr val="FFFFFF"/>
                </a:highlight>
                <a:latin typeface="Arial"/>
                <a:ea typeface="Arial"/>
                <a:cs typeface="Arial"/>
                <a:sym typeface="Arial"/>
              </a:rPr>
              <a:t>Namun standar ini dapat saja dirubah sesuai kebutuhan misalnya ada karakter yang tidak digunakan sehingga aplikasi yang dibuat harus dapat memiliki pemetaan encoding/decodingnya tersendiri</a:t>
            </a:r>
            <a:endParaRPr/>
          </a:p>
        </p:txBody>
      </p:sp>
      <p:pic>
        <p:nvPicPr>
          <p:cNvPr descr="ASCII Table" id="228" name="Google Shape;228;p13"/>
          <p:cNvPicPr preferRelativeResize="0"/>
          <p:nvPr/>
        </p:nvPicPr>
        <p:blipFill rotWithShape="1">
          <a:blip r:embed="rId3">
            <a:alphaModFix/>
          </a:blip>
          <a:srcRect b="9542" l="3483" r="2420" t="7273"/>
          <a:stretch/>
        </p:blipFill>
        <p:spPr>
          <a:xfrm>
            <a:off x="184474" y="1241570"/>
            <a:ext cx="7170170" cy="4754077"/>
          </a:xfrm>
          <a:prstGeom prst="rect">
            <a:avLst/>
          </a:prstGeom>
          <a:noFill/>
          <a:ln>
            <a:noFill/>
          </a:ln>
        </p:spPr>
      </p:pic>
      <p:sp>
        <p:nvSpPr>
          <p:cNvPr id="229" name="Google Shape;229;p13"/>
          <p:cNvSpPr txBox="1"/>
          <p:nvPr/>
        </p:nvSpPr>
        <p:spPr>
          <a:xfrm>
            <a:off x="184474" y="6118238"/>
            <a:ext cx="610897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https://www.geeksforgeeks.org/ascii-table/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0" st="0"/>
                                            </p:txEl>
                                          </p:spTgt>
                                        </p:tgtEl>
                                        <p:attrNameLst>
                                          <p:attrName>style.visibility</p:attrName>
                                        </p:attrNameLst>
                                      </p:cBhvr>
                                      <p:to>
                                        <p:strVal val="visible"/>
                                      </p:to>
                                    </p:set>
                                    <p:anim calcmode="lin" valueType="num">
                                      <p:cBhvr additive="base">
                                        <p:cTn dur="500"/>
                                        <p:tgtEl>
                                          <p:spTgt spid="22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xEl>
                                              <p:pRg end="1" st="1"/>
                                            </p:txEl>
                                          </p:spTgt>
                                        </p:tgtEl>
                                        <p:attrNameLst>
                                          <p:attrName>style.visibility</p:attrName>
                                        </p:attrNameLst>
                                      </p:cBhvr>
                                      <p:to>
                                        <p:strVal val="visible"/>
                                      </p:to>
                                    </p:set>
                                    <p:anim calcmode="lin" valueType="num">
                                      <p:cBhvr additive="base">
                                        <p:cTn dur="500"/>
                                        <p:tgtEl>
                                          <p:spTgt spid="22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4"/>
          <p:cNvSpPr txBox="1"/>
          <p:nvPr>
            <p:ph type="title"/>
          </p:nvPr>
        </p:nvSpPr>
        <p:spPr>
          <a:xfrm>
            <a:off x="240789" y="328958"/>
            <a:ext cx="3249608"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Image Encoding</a:t>
            </a:r>
            <a:endParaRPr sz="3600">
              <a:latin typeface="Arial"/>
              <a:ea typeface="Arial"/>
              <a:cs typeface="Arial"/>
              <a:sym typeface="Arial"/>
            </a:endParaRPr>
          </a:p>
        </p:txBody>
      </p:sp>
      <p:sp>
        <p:nvSpPr>
          <p:cNvPr id="235" name="Google Shape;235;p14"/>
          <p:cNvSpPr txBox="1"/>
          <p:nvPr/>
        </p:nvSpPr>
        <p:spPr>
          <a:xfrm>
            <a:off x="372213" y="4582553"/>
            <a:ext cx="7920887" cy="1946489"/>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000"/>
              <a:buFont typeface="Arial"/>
              <a:buChar char="•"/>
            </a:pPr>
            <a:r>
              <a:rPr b="0" lang="id-ID" sz="2000">
                <a:solidFill>
                  <a:srgbClr val="202122"/>
                </a:solidFill>
                <a:latin typeface="Arial"/>
                <a:ea typeface="Arial"/>
                <a:cs typeface="Arial"/>
                <a:sym typeface="Arial"/>
              </a:rPr>
              <a:t>Encoding pada file gambar dapat dilakukan menggunakan matriks yang setiap nilainya merepresentasikan warna yang akan ditampilkan di tiap pixel gambar</a:t>
            </a:r>
            <a:endParaRPr/>
          </a:p>
          <a:p>
            <a:pPr indent="-404813" lvl="0" marL="404813" marR="0" rtl="0" algn="l">
              <a:lnSpc>
                <a:spcPct val="120000"/>
              </a:lnSpc>
              <a:spcBef>
                <a:spcPts val="1000"/>
              </a:spcBef>
              <a:spcAft>
                <a:spcPts val="0"/>
              </a:spcAft>
              <a:buClr>
                <a:srgbClr val="D5B8EA"/>
              </a:buClr>
              <a:buSzPts val="2000"/>
              <a:buFont typeface="Arial"/>
              <a:buChar char="•"/>
            </a:pPr>
            <a:r>
              <a:rPr b="0" lang="id-ID" sz="2000">
                <a:solidFill>
                  <a:srgbClr val="202122"/>
                </a:solidFill>
                <a:highlight>
                  <a:srgbClr val="FFFFFF"/>
                </a:highlight>
                <a:latin typeface="Arial"/>
                <a:ea typeface="Arial"/>
                <a:cs typeface="Arial"/>
                <a:sym typeface="Arial"/>
              </a:rPr>
              <a:t>Jenis encoding yang digunakan biasanya tergambarkan dalam ekstensi filenya seperti bitmap, jpeg, dll</a:t>
            </a:r>
            <a:endParaRPr b="0" sz="2000">
              <a:solidFill>
                <a:srgbClr val="202122"/>
              </a:solidFill>
              <a:highlight>
                <a:srgbClr val="FFFFFF"/>
              </a:highlight>
              <a:latin typeface="Arial"/>
              <a:ea typeface="Arial"/>
              <a:cs typeface="Arial"/>
              <a:sym typeface="Arial"/>
            </a:endParaRPr>
          </a:p>
        </p:txBody>
      </p:sp>
      <p:sp>
        <p:nvSpPr>
          <p:cNvPr id="236" name="Google Shape;236;p14"/>
          <p:cNvSpPr txBox="1"/>
          <p:nvPr/>
        </p:nvSpPr>
        <p:spPr>
          <a:xfrm>
            <a:off x="214878" y="3718923"/>
            <a:ext cx="476042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https://cs50.harvard.edu/indonesia/2023/psets/4/filter/less/</a:t>
            </a:r>
            <a:endParaRPr/>
          </a:p>
        </p:txBody>
      </p:sp>
      <p:pic>
        <p:nvPicPr>
          <p:cNvPr descr="a simple bitmap" id="237" name="Google Shape;237;p14"/>
          <p:cNvPicPr preferRelativeResize="0"/>
          <p:nvPr/>
        </p:nvPicPr>
        <p:blipFill rotWithShape="1">
          <a:blip r:embed="rId3">
            <a:alphaModFix/>
          </a:blip>
          <a:srcRect b="0" l="0" r="0" t="0"/>
          <a:stretch/>
        </p:blipFill>
        <p:spPr>
          <a:xfrm>
            <a:off x="416004" y="1456423"/>
            <a:ext cx="4559300" cy="2112476"/>
          </a:xfrm>
          <a:prstGeom prst="rect">
            <a:avLst/>
          </a:prstGeom>
          <a:noFill/>
          <a:ln>
            <a:noFill/>
          </a:ln>
        </p:spPr>
      </p:pic>
      <p:pic>
        <p:nvPicPr>
          <p:cNvPr id="238" name="Google Shape;238;p14"/>
          <p:cNvPicPr preferRelativeResize="0"/>
          <p:nvPr/>
        </p:nvPicPr>
        <p:blipFill rotWithShape="1">
          <a:blip r:embed="rId4">
            <a:alphaModFix/>
          </a:blip>
          <a:srcRect b="10443" l="10762" r="10189" t="9822"/>
          <a:stretch/>
        </p:blipFill>
        <p:spPr>
          <a:xfrm>
            <a:off x="5216940" y="1301188"/>
            <a:ext cx="3251604" cy="2342723"/>
          </a:xfrm>
          <a:prstGeom prst="rect">
            <a:avLst/>
          </a:prstGeom>
          <a:noFill/>
          <a:ln>
            <a:noFill/>
          </a:ln>
        </p:spPr>
      </p:pic>
      <p:pic>
        <p:nvPicPr>
          <p:cNvPr descr="A screenshot of a dog&#10;&#10;Description automatically generated" id="239" name="Google Shape;239;p14"/>
          <p:cNvPicPr preferRelativeResize="0"/>
          <p:nvPr/>
        </p:nvPicPr>
        <p:blipFill rotWithShape="1">
          <a:blip r:embed="rId5">
            <a:alphaModFix/>
          </a:blip>
          <a:srcRect b="10800" l="13332" r="13666" t="11066"/>
          <a:stretch/>
        </p:blipFill>
        <p:spPr>
          <a:xfrm>
            <a:off x="8570481" y="1315051"/>
            <a:ext cx="3502090" cy="2342722"/>
          </a:xfrm>
          <a:prstGeom prst="rect">
            <a:avLst/>
          </a:prstGeom>
          <a:noFill/>
          <a:ln>
            <a:noFill/>
          </a:ln>
        </p:spPr>
      </p:pic>
      <p:sp>
        <p:nvSpPr>
          <p:cNvPr id="240" name="Google Shape;240;p14"/>
          <p:cNvSpPr txBox="1"/>
          <p:nvPr/>
        </p:nvSpPr>
        <p:spPr>
          <a:xfrm>
            <a:off x="5216940" y="3718923"/>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https://adacomputerscience.org/concepts/image_bitmap</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xEl>
                                              <p:pRg end="0" st="0"/>
                                            </p:txEl>
                                          </p:spTgt>
                                        </p:tgtEl>
                                        <p:attrNameLst>
                                          <p:attrName>style.visibility</p:attrName>
                                        </p:attrNameLst>
                                      </p:cBhvr>
                                      <p:to>
                                        <p:strVal val="visible"/>
                                      </p:to>
                                    </p:set>
                                    <p:anim calcmode="lin" valueType="num">
                                      <p:cBhvr additive="base">
                                        <p:cTn dur="500"/>
                                        <p:tgtEl>
                                          <p:spTgt spid="23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xEl>
                                              <p:pRg end="1" st="1"/>
                                            </p:txEl>
                                          </p:spTgt>
                                        </p:tgtEl>
                                        <p:attrNameLst>
                                          <p:attrName>style.visibility</p:attrName>
                                        </p:attrNameLst>
                                      </p:cBhvr>
                                      <p:to>
                                        <p:strVal val="visible"/>
                                      </p:to>
                                    </p:set>
                                    <p:anim calcmode="lin" valueType="num">
                                      <p:cBhvr additive="base">
                                        <p:cTn dur="500"/>
                                        <p:tgtEl>
                                          <p:spTgt spid="23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5"/>
          <p:cNvSpPr txBox="1"/>
          <p:nvPr>
            <p:ph type="title"/>
          </p:nvPr>
        </p:nvSpPr>
        <p:spPr>
          <a:xfrm>
            <a:off x="240789" y="328958"/>
            <a:ext cx="3147015"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Audio Encoding</a:t>
            </a:r>
            <a:endParaRPr sz="3600">
              <a:latin typeface="Arial"/>
              <a:ea typeface="Arial"/>
              <a:cs typeface="Arial"/>
              <a:sym typeface="Arial"/>
            </a:endParaRPr>
          </a:p>
        </p:txBody>
      </p:sp>
      <p:sp>
        <p:nvSpPr>
          <p:cNvPr id="246" name="Google Shape;246;p15"/>
          <p:cNvSpPr txBox="1"/>
          <p:nvPr/>
        </p:nvSpPr>
        <p:spPr>
          <a:xfrm>
            <a:off x="7620000" y="1018525"/>
            <a:ext cx="3848100" cy="1946489"/>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000"/>
              <a:buFont typeface="Arial"/>
              <a:buChar char="•"/>
            </a:pPr>
            <a:r>
              <a:rPr b="0" lang="id-ID" sz="2000">
                <a:solidFill>
                  <a:srgbClr val="202122"/>
                </a:solidFill>
                <a:latin typeface="Arial"/>
                <a:ea typeface="Arial"/>
                <a:cs typeface="Arial"/>
                <a:sym typeface="Arial"/>
              </a:rPr>
              <a:t>Encoding audio dapat dilakukan melalui proses konversi dari sinyal analog ke digital maupun sebaliknya</a:t>
            </a:r>
            <a:endParaRPr/>
          </a:p>
          <a:p>
            <a:pPr indent="-404813" lvl="0" marL="404813" marR="0" rtl="0" algn="l">
              <a:lnSpc>
                <a:spcPct val="120000"/>
              </a:lnSpc>
              <a:spcBef>
                <a:spcPts val="1000"/>
              </a:spcBef>
              <a:spcAft>
                <a:spcPts val="0"/>
              </a:spcAft>
              <a:buClr>
                <a:srgbClr val="D5B8EA"/>
              </a:buClr>
              <a:buSzPts val="2000"/>
              <a:buFont typeface="Arial"/>
              <a:buChar char="•"/>
            </a:pPr>
            <a:r>
              <a:rPr b="0" lang="id-ID" sz="2000">
                <a:solidFill>
                  <a:srgbClr val="202122"/>
                </a:solidFill>
                <a:highlight>
                  <a:srgbClr val="FFFFFF"/>
                </a:highlight>
                <a:latin typeface="Arial"/>
                <a:ea typeface="Arial"/>
                <a:cs typeface="Arial"/>
                <a:sym typeface="Arial"/>
              </a:rPr>
              <a:t>Ketika data dikirmkan melalui jaringan data yang dikirimkan adalah data digital</a:t>
            </a:r>
            <a:endParaRPr/>
          </a:p>
        </p:txBody>
      </p:sp>
      <p:sp>
        <p:nvSpPr>
          <p:cNvPr id="247" name="Google Shape;247;p15"/>
          <p:cNvSpPr txBox="1"/>
          <p:nvPr/>
        </p:nvSpPr>
        <p:spPr>
          <a:xfrm>
            <a:off x="124240" y="6036747"/>
            <a:ext cx="68988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https://adacomputerscience.org/concepts/sound_sound</a:t>
            </a:r>
            <a:endParaRPr/>
          </a:p>
        </p:txBody>
      </p:sp>
      <p:pic>
        <p:nvPicPr>
          <p:cNvPr id="248" name="Google Shape;248;p15"/>
          <p:cNvPicPr preferRelativeResize="0"/>
          <p:nvPr/>
        </p:nvPicPr>
        <p:blipFill rotWithShape="1">
          <a:blip r:embed="rId3">
            <a:alphaModFix/>
          </a:blip>
          <a:srcRect b="0" l="0" r="0" t="0"/>
          <a:stretch/>
        </p:blipFill>
        <p:spPr>
          <a:xfrm>
            <a:off x="0" y="1146386"/>
            <a:ext cx="7620000" cy="4762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6">
                                            <p:txEl>
                                              <p:pRg end="0" st="0"/>
                                            </p:txEl>
                                          </p:spTgt>
                                        </p:tgtEl>
                                        <p:attrNameLst>
                                          <p:attrName>style.visibility</p:attrName>
                                        </p:attrNameLst>
                                      </p:cBhvr>
                                      <p:to>
                                        <p:strVal val="visible"/>
                                      </p:to>
                                    </p:set>
                                    <p:anim calcmode="lin" valueType="num">
                                      <p:cBhvr additive="base">
                                        <p:cTn dur="500"/>
                                        <p:tgtEl>
                                          <p:spTgt spid="24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6">
                                            <p:txEl>
                                              <p:pRg end="1" st="1"/>
                                            </p:txEl>
                                          </p:spTgt>
                                        </p:tgtEl>
                                        <p:attrNameLst>
                                          <p:attrName>style.visibility</p:attrName>
                                        </p:attrNameLst>
                                      </p:cBhvr>
                                      <p:to>
                                        <p:strVal val="visible"/>
                                      </p:to>
                                    </p:set>
                                    <p:anim calcmode="lin" valueType="num">
                                      <p:cBhvr additive="base">
                                        <p:cTn dur="500"/>
                                        <p:tgtEl>
                                          <p:spTgt spid="24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6"/>
          <p:cNvSpPr txBox="1"/>
          <p:nvPr>
            <p:ph type="title"/>
          </p:nvPr>
        </p:nvSpPr>
        <p:spPr>
          <a:xfrm>
            <a:off x="240789" y="328958"/>
            <a:ext cx="3138680"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Video Encoding</a:t>
            </a:r>
            <a:endParaRPr sz="3600">
              <a:latin typeface="Arial"/>
              <a:ea typeface="Arial"/>
              <a:cs typeface="Arial"/>
              <a:sym typeface="Arial"/>
            </a:endParaRPr>
          </a:p>
        </p:txBody>
      </p:sp>
      <p:sp>
        <p:nvSpPr>
          <p:cNvPr id="254" name="Google Shape;254;p16"/>
          <p:cNvSpPr txBox="1"/>
          <p:nvPr/>
        </p:nvSpPr>
        <p:spPr>
          <a:xfrm>
            <a:off x="240788" y="4911511"/>
            <a:ext cx="8115811" cy="1946489"/>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000"/>
              <a:buFont typeface="Arial"/>
              <a:buChar char="•"/>
            </a:pPr>
            <a:r>
              <a:rPr b="0" lang="id-ID" sz="2000">
                <a:solidFill>
                  <a:srgbClr val="202122"/>
                </a:solidFill>
                <a:latin typeface="Arial"/>
                <a:ea typeface="Arial"/>
                <a:cs typeface="Arial"/>
                <a:sym typeface="Arial"/>
              </a:rPr>
              <a:t>Video encoding dapat dilakukan dengan memisahkan antara gambar yang tersusun sesuai timeline dan encoding audio</a:t>
            </a:r>
            <a:endParaRPr/>
          </a:p>
          <a:p>
            <a:pPr indent="-404813" lvl="0" marL="404813" marR="0" rtl="0" algn="l">
              <a:lnSpc>
                <a:spcPct val="120000"/>
              </a:lnSpc>
              <a:spcBef>
                <a:spcPts val="1000"/>
              </a:spcBef>
              <a:spcAft>
                <a:spcPts val="0"/>
              </a:spcAft>
              <a:buClr>
                <a:srgbClr val="D5B8EA"/>
              </a:buClr>
              <a:buSzPts val="2000"/>
              <a:buFont typeface="Arial"/>
              <a:buChar char="•"/>
            </a:pPr>
            <a:r>
              <a:rPr b="0" lang="id-ID" sz="2000">
                <a:solidFill>
                  <a:srgbClr val="202122"/>
                </a:solidFill>
                <a:highlight>
                  <a:srgbClr val="FFFFFF"/>
                </a:highlight>
                <a:latin typeface="Arial"/>
                <a:ea typeface="Arial"/>
                <a:cs typeface="Arial"/>
                <a:sym typeface="Arial"/>
              </a:rPr>
              <a:t>Terdapat banyak teknik encoding audio, di antaranya MPEG-4, H.264, Avid, dll</a:t>
            </a:r>
            <a:endParaRPr b="0" sz="2000">
              <a:solidFill>
                <a:srgbClr val="202122"/>
              </a:solidFill>
              <a:highlight>
                <a:srgbClr val="FFFFFF"/>
              </a:highlight>
              <a:latin typeface="Arial"/>
              <a:ea typeface="Arial"/>
              <a:cs typeface="Arial"/>
              <a:sym typeface="Arial"/>
            </a:endParaRPr>
          </a:p>
        </p:txBody>
      </p:sp>
      <p:sp>
        <p:nvSpPr>
          <p:cNvPr id="255" name="Google Shape;255;p16"/>
          <p:cNvSpPr txBox="1"/>
          <p:nvPr/>
        </p:nvSpPr>
        <p:spPr>
          <a:xfrm>
            <a:off x="355089" y="4408889"/>
            <a:ext cx="689886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https://bianor.com/lp/video-streaming-encoding/</a:t>
            </a:r>
            <a:endParaRPr/>
          </a:p>
        </p:txBody>
      </p:sp>
      <p:pic>
        <p:nvPicPr>
          <p:cNvPr descr="Video Streaming Encoding Infographics Bianor" id="256" name="Google Shape;256;p16"/>
          <p:cNvPicPr preferRelativeResize="0"/>
          <p:nvPr/>
        </p:nvPicPr>
        <p:blipFill rotWithShape="1">
          <a:blip r:embed="rId3">
            <a:alphaModFix/>
          </a:blip>
          <a:srcRect b="0" l="0" r="0" t="0"/>
          <a:stretch/>
        </p:blipFill>
        <p:spPr>
          <a:xfrm>
            <a:off x="240788" y="1133044"/>
            <a:ext cx="9423656" cy="306268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4">
                                            <p:txEl>
                                              <p:pRg end="0" st="0"/>
                                            </p:txEl>
                                          </p:spTgt>
                                        </p:tgtEl>
                                        <p:attrNameLst>
                                          <p:attrName>style.visibility</p:attrName>
                                        </p:attrNameLst>
                                      </p:cBhvr>
                                      <p:to>
                                        <p:strVal val="visible"/>
                                      </p:to>
                                    </p:set>
                                    <p:anim calcmode="lin" valueType="num">
                                      <p:cBhvr additive="base">
                                        <p:cTn dur="500"/>
                                        <p:tgtEl>
                                          <p:spTgt spid="25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4">
                                            <p:txEl>
                                              <p:pRg end="1" st="1"/>
                                            </p:txEl>
                                          </p:spTgt>
                                        </p:tgtEl>
                                        <p:attrNameLst>
                                          <p:attrName>style.visibility</p:attrName>
                                        </p:attrNameLst>
                                      </p:cBhvr>
                                      <p:to>
                                        <p:strVal val="visible"/>
                                      </p:to>
                                    </p:set>
                                    <p:anim calcmode="lin" valueType="num">
                                      <p:cBhvr additive="base">
                                        <p:cTn dur="500"/>
                                        <p:tgtEl>
                                          <p:spTgt spid="25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7"/>
          <p:cNvSpPr txBox="1"/>
          <p:nvPr>
            <p:ph type="title"/>
          </p:nvPr>
        </p:nvSpPr>
        <p:spPr>
          <a:xfrm>
            <a:off x="1120302" y="3428993"/>
            <a:ext cx="10515600" cy="9233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6000"/>
              <a:buFont typeface="Arial"/>
              <a:buNone/>
            </a:pPr>
            <a:r>
              <a:rPr lang="id-ID" sz="6000">
                <a:latin typeface="Arial"/>
                <a:ea typeface="Arial"/>
                <a:cs typeface="Arial"/>
                <a:sym typeface="Arial"/>
              </a:rPr>
              <a:t>Kompresi / Dekompresi</a:t>
            </a:r>
            <a:endParaRPr sz="6000">
              <a:latin typeface="Arial"/>
              <a:ea typeface="Arial"/>
              <a:cs typeface="Arial"/>
              <a:sym typeface="Arial"/>
            </a:endParaRPr>
          </a:p>
        </p:txBody>
      </p:sp>
      <p:sp>
        <p:nvSpPr>
          <p:cNvPr id="262" name="Google Shape;262;p17"/>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3" name="Google Shape;263;p17"/>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64" name="Google Shape;264;p17"/>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04</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500"/>
                                        <p:tgtEl>
                                          <p:spTgt spid="263"/>
                                        </p:tgtEl>
                                      </p:cBhvr>
                                    </p:animEffect>
                                  </p:childTnLst>
                                </p:cTn>
                              </p:par>
                              <p:par>
                                <p:cTn fill="hold" nodeType="with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500"/>
                                        <p:tgtEl>
                                          <p:spTgt spid="262"/>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500"/>
                                        <p:tgtEl>
                                          <p:spTgt spid="2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8"/>
          <p:cNvSpPr txBox="1"/>
          <p:nvPr>
            <p:ph type="title"/>
          </p:nvPr>
        </p:nvSpPr>
        <p:spPr>
          <a:xfrm>
            <a:off x="240789" y="328958"/>
            <a:ext cx="4576894"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Kompresi / Dekompresi</a:t>
            </a:r>
            <a:endParaRPr sz="3600">
              <a:latin typeface="Arial"/>
              <a:ea typeface="Arial"/>
              <a:cs typeface="Arial"/>
              <a:sym typeface="Arial"/>
            </a:endParaRPr>
          </a:p>
        </p:txBody>
      </p:sp>
      <p:sp>
        <p:nvSpPr>
          <p:cNvPr id="270" name="Google Shape;270;p18"/>
          <p:cNvSpPr txBox="1"/>
          <p:nvPr/>
        </p:nvSpPr>
        <p:spPr>
          <a:xfrm>
            <a:off x="240789" y="1279386"/>
            <a:ext cx="11808303" cy="5410137"/>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Kompresi data dapat diartikan sebagai proses memampatkan atau mengecilkan ukuran file sebuah data, baik itu gambar, audio, ataupun video. Sedangkan dekompresi adalah kebalikannya yaitu mengembalikan ukuran file ke ukuran aslinya</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highlight>
                  <a:srgbClr val="FFFFFF"/>
                </a:highlight>
                <a:latin typeface="Arial"/>
                <a:ea typeface="Arial"/>
                <a:cs typeface="Arial"/>
                <a:sym typeface="Arial"/>
              </a:rPr>
              <a:t>Proses ini sangat bermanfaat dalam jaringan komputer karena mempunyai efek data yang sama dapat dikirimkan dengan ukuran yang lebih kecil melalui jaringan komputer yang menyebabkan proses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pengiriman menjadi lebih cepat atau dapat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menghemat bandwidth yang diperlukan dalam </a:t>
            </a:r>
            <a:br>
              <a:rPr b="0" lang="id-ID" sz="2400">
                <a:solidFill>
                  <a:srgbClr val="202122"/>
                </a:solidFill>
                <a:highlight>
                  <a:srgbClr val="FFFFFF"/>
                </a:highlight>
                <a:latin typeface="Arial"/>
                <a:ea typeface="Arial"/>
                <a:cs typeface="Arial"/>
                <a:sym typeface="Arial"/>
              </a:rPr>
            </a:br>
            <a:r>
              <a:rPr b="0" lang="id-ID" sz="2400">
                <a:solidFill>
                  <a:srgbClr val="202122"/>
                </a:solidFill>
                <a:highlight>
                  <a:srgbClr val="FFFFFF"/>
                </a:highlight>
                <a:latin typeface="Arial"/>
                <a:ea typeface="Arial"/>
                <a:cs typeface="Arial"/>
                <a:sym typeface="Arial"/>
              </a:rPr>
              <a:t>mengirim data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0">
                                            <p:txEl>
                                              <p:pRg end="0" st="0"/>
                                            </p:txEl>
                                          </p:spTgt>
                                        </p:tgtEl>
                                        <p:attrNameLst>
                                          <p:attrName>style.visibility</p:attrName>
                                        </p:attrNameLst>
                                      </p:cBhvr>
                                      <p:to>
                                        <p:strVal val="visible"/>
                                      </p:to>
                                    </p:set>
                                    <p:anim calcmode="lin" valueType="num">
                                      <p:cBhvr additive="base">
                                        <p:cTn dur="500"/>
                                        <p:tgtEl>
                                          <p:spTgt spid="27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0">
                                            <p:txEl>
                                              <p:pRg end="1" st="1"/>
                                            </p:txEl>
                                          </p:spTgt>
                                        </p:tgtEl>
                                        <p:attrNameLst>
                                          <p:attrName>style.visibility</p:attrName>
                                        </p:attrNameLst>
                                      </p:cBhvr>
                                      <p:to>
                                        <p:strVal val="visible"/>
                                      </p:to>
                                    </p:set>
                                    <p:anim calcmode="lin" valueType="num">
                                      <p:cBhvr additive="base">
                                        <p:cTn dur="500"/>
                                        <p:tgtEl>
                                          <p:spTgt spid="27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9"/>
          <p:cNvSpPr txBox="1"/>
          <p:nvPr>
            <p:ph type="title"/>
          </p:nvPr>
        </p:nvSpPr>
        <p:spPr>
          <a:xfrm>
            <a:off x="240789" y="328958"/>
            <a:ext cx="4256293"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Run Length Encoding</a:t>
            </a:r>
            <a:endParaRPr sz="3600">
              <a:latin typeface="Arial"/>
              <a:ea typeface="Arial"/>
              <a:cs typeface="Arial"/>
              <a:sym typeface="Arial"/>
            </a:endParaRPr>
          </a:p>
        </p:txBody>
      </p:sp>
      <p:sp>
        <p:nvSpPr>
          <p:cNvPr id="276" name="Google Shape;276;p19"/>
          <p:cNvSpPr txBox="1"/>
          <p:nvPr/>
        </p:nvSpPr>
        <p:spPr>
          <a:xfrm>
            <a:off x="240789" y="1279387"/>
            <a:ext cx="11808303" cy="4428686"/>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Run Length Encoding merupakan salah satu teknik dalam memperkecil ukuran file dengan mekanisme mencatat nilai yang disimpan beserta jumlah pengulangannya dalam deret atau matriks</a:t>
            </a:r>
            <a:endParaRPr/>
          </a:p>
          <a:p>
            <a:pPr indent="-227013" lvl="0" marL="404813" marR="0" rtl="0" algn="l">
              <a:lnSpc>
                <a:spcPct val="120000"/>
              </a:lnSpc>
              <a:spcBef>
                <a:spcPts val="1000"/>
              </a:spcBef>
              <a:spcAft>
                <a:spcPts val="0"/>
              </a:spcAft>
              <a:buClr>
                <a:srgbClr val="D5B8EA"/>
              </a:buClr>
              <a:buSzPts val="2800"/>
              <a:buFont typeface="Arial"/>
              <a:buNone/>
            </a:pPr>
            <a:r>
              <a:t/>
            </a:r>
            <a:endParaRPr b="0" sz="28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highlight>
                  <a:srgbClr val="FFFFFF"/>
                </a:highlight>
                <a:latin typeface="Arial"/>
                <a:ea typeface="Arial"/>
                <a:cs typeface="Arial"/>
                <a:sym typeface="Arial"/>
              </a:rPr>
              <a:t>Karena mencatat jumlah pengulangan maka metode ini akan sangat efektif untuk memperkecil ukuran sebuah file </a:t>
            </a:r>
            <a:br>
              <a:rPr b="0" lang="id-ID" sz="2800">
                <a:solidFill>
                  <a:srgbClr val="202122"/>
                </a:solidFill>
                <a:highlight>
                  <a:srgbClr val="FFFFFF"/>
                </a:highlight>
                <a:latin typeface="Arial"/>
                <a:ea typeface="Arial"/>
                <a:cs typeface="Arial"/>
                <a:sym typeface="Arial"/>
              </a:rPr>
            </a:br>
            <a:r>
              <a:rPr b="0" lang="id-ID" sz="2800">
                <a:solidFill>
                  <a:srgbClr val="202122"/>
                </a:solidFill>
                <a:highlight>
                  <a:srgbClr val="FFFFFF"/>
                </a:highlight>
                <a:latin typeface="Arial"/>
                <a:ea typeface="Arial"/>
                <a:cs typeface="Arial"/>
                <a:sym typeface="Arial"/>
              </a:rPr>
              <a:t>yang datanya memiliki banyak pengulangan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0" st="0"/>
                                            </p:txEl>
                                          </p:spTgt>
                                        </p:tgtEl>
                                        <p:attrNameLst>
                                          <p:attrName>style.visibility</p:attrName>
                                        </p:attrNameLst>
                                      </p:cBhvr>
                                      <p:to>
                                        <p:strVal val="visible"/>
                                      </p:to>
                                    </p:set>
                                    <p:anim calcmode="lin" valueType="num">
                                      <p:cBhvr additive="base">
                                        <p:cTn dur="500"/>
                                        <p:tgtEl>
                                          <p:spTgt spid="27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1" st="1"/>
                                            </p:txEl>
                                          </p:spTgt>
                                        </p:tgtEl>
                                        <p:attrNameLst>
                                          <p:attrName>style.visibility</p:attrName>
                                        </p:attrNameLst>
                                      </p:cBhvr>
                                      <p:to>
                                        <p:strVal val="visible"/>
                                      </p:to>
                                    </p:set>
                                    <p:anim calcmode="lin" valueType="num">
                                      <p:cBhvr additive="base">
                                        <p:cTn dur="500"/>
                                        <p:tgtEl>
                                          <p:spTgt spid="27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xEl>
                                              <p:pRg end="2" st="2"/>
                                            </p:txEl>
                                          </p:spTgt>
                                        </p:tgtEl>
                                        <p:attrNameLst>
                                          <p:attrName>style.visibility</p:attrName>
                                        </p:attrNameLst>
                                      </p:cBhvr>
                                      <p:to>
                                        <p:strVal val="visible"/>
                                      </p:to>
                                    </p:set>
                                    <p:anim calcmode="lin" valueType="num">
                                      <p:cBhvr additive="base">
                                        <p:cTn dur="500"/>
                                        <p:tgtEl>
                                          <p:spTgt spid="27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0"/>
          <p:cNvSpPr txBox="1"/>
          <p:nvPr>
            <p:ph type="title"/>
          </p:nvPr>
        </p:nvSpPr>
        <p:spPr>
          <a:xfrm>
            <a:off x="240789" y="328958"/>
            <a:ext cx="4256293"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Run Length Encoding</a:t>
            </a:r>
            <a:endParaRPr sz="3600">
              <a:latin typeface="Arial"/>
              <a:ea typeface="Arial"/>
              <a:cs typeface="Arial"/>
              <a:sym typeface="Arial"/>
            </a:endParaRPr>
          </a:p>
        </p:txBody>
      </p:sp>
      <p:sp>
        <p:nvSpPr>
          <p:cNvPr id="282" name="Google Shape;282;p20"/>
          <p:cNvSpPr txBox="1"/>
          <p:nvPr/>
        </p:nvSpPr>
        <p:spPr>
          <a:xfrm>
            <a:off x="240789" y="1279387"/>
            <a:ext cx="11808303" cy="590931"/>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800"/>
              <a:buFont typeface="Arial"/>
              <a:buNone/>
            </a:pPr>
            <a:r>
              <a:rPr b="0" lang="id-ID" sz="2800">
                <a:solidFill>
                  <a:srgbClr val="202122"/>
                </a:solidFill>
                <a:highlight>
                  <a:srgbClr val="FFFFFF"/>
                </a:highlight>
                <a:latin typeface="Arial"/>
                <a:ea typeface="Arial"/>
                <a:cs typeface="Arial"/>
                <a:sym typeface="Arial"/>
              </a:rPr>
              <a:t>Contoh Efektif :</a:t>
            </a:r>
            <a:endParaRPr/>
          </a:p>
        </p:txBody>
      </p:sp>
      <p:sp>
        <p:nvSpPr>
          <p:cNvPr id="283" name="Google Shape;283;p20"/>
          <p:cNvSpPr txBox="1"/>
          <p:nvPr/>
        </p:nvSpPr>
        <p:spPr>
          <a:xfrm>
            <a:off x="337770" y="1884127"/>
            <a:ext cx="1160484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800">
                <a:solidFill>
                  <a:srgbClr val="101418"/>
                </a:solidFill>
                <a:latin typeface="Courier New"/>
                <a:ea typeface="Courier New"/>
                <a:cs typeface="Courier New"/>
                <a:sym typeface="Courier New"/>
              </a:rPr>
              <a:t>WWWWWWWWWWWWBWWWWWWWWWWWWBBBWWWWWWWWWWWWWWWWWWWWWWWWB</a:t>
            </a:r>
            <a:endParaRPr sz="2800">
              <a:solidFill>
                <a:schemeClr val="dk1"/>
              </a:solidFill>
              <a:latin typeface="Courier New"/>
              <a:ea typeface="Courier New"/>
              <a:cs typeface="Courier New"/>
              <a:sym typeface="Courier New"/>
            </a:endParaRPr>
          </a:p>
        </p:txBody>
      </p:sp>
      <p:sp>
        <p:nvSpPr>
          <p:cNvPr id="284" name="Google Shape;284;p20"/>
          <p:cNvSpPr txBox="1"/>
          <p:nvPr/>
        </p:nvSpPr>
        <p:spPr>
          <a:xfrm>
            <a:off x="337770" y="2421156"/>
            <a:ext cx="1160484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800">
                <a:solidFill>
                  <a:srgbClr val="101418"/>
                </a:solidFill>
                <a:latin typeface="Courier New"/>
                <a:ea typeface="Courier New"/>
                <a:cs typeface="Courier New"/>
                <a:sym typeface="Courier New"/>
              </a:rPr>
              <a:t>12W1B12W3B24W1B</a:t>
            </a:r>
            <a:endParaRPr sz="2800">
              <a:solidFill>
                <a:schemeClr val="dk1"/>
              </a:solidFill>
              <a:latin typeface="Courier New"/>
              <a:ea typeface="Courier New"/>
              <a:cs typeface="Courier New"/>
              <a:sym typeface="Courier New"/>
            </a:endParaRPr>
          </a:p>
        </p:txBody>
      </p:sp>
      <p:sp>
        <p:nvSpPr>
          <p:cNvPr id="285" name="Google Shape;285;p20"/>
          <p:cNvSpPr txBox="1"/>
          <p:nvPr/>
        </p:nvSpPr>
        <p:spPr>
          <a:xfrm>
            <a:off x="240789" y="3047275"/>
            <a:ext cx="11808303" cy="590931"/>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800"/>
              <a:buFont typeface="Arial"/>
              <a:buNone/>
            </a:pPr>
            <a:r>
              <a:rPr b="0" lang="id-ID" sz="2800">
                <a:solidFill>
                  <a:srgbClr val="202122"/>
                </a:solidFill>
                <a:highlight>
                  <a:srgbClr val="FFFFFF"/>
                </a:highlight>
                <a:latin typeface="Arial"/>
                <a:ea typeface="Arial"/>
                <a:cs typeface="Arial"/>
                <a:sym typeface="Arial"/>
              </a:rPr>
              <a:t>Contoh Kurang Efektif :</a:t>
            </a:r>
            <a:endParaRPr/>
          </a:p>
        </p:txBody>
      </p:sp>
      <p:sp>
        <p:nvSpPr>
          <p:cNvPr id="286" name="Google Shape;286;p20"/>
          <p:cNvSpPr txBox="1"/>
          <p:nvPr/>
        </p:nvSpPr>
        <p:spPr>
          <a:xfrm>
            <a:off x="337770" y="3652015"/>
            <a:ext cx="1160484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800">
                <a:solidFill>
                  <a:srgbClr val="101418"/>
                </a:solidFill>
                <a:latin typeface="Courier New"/>
                <a:ea typeface="Courier New"/>
                <a:cs typeface="Courier New"/>
                <a:sym typeface="Courier New"/>
              </a:rPr>
              <a:t>UNKRISWINA</a:t>
            </a:r>
            <a:endParaRPr sz="2800">
              <a:solidFill>
                <a:schemeClr val="dk1"/>
              </a:solidFill>
              <a:latin typeface="Courier New"/>
              <a:ea typeface="Courier New"/>
              <a:cs typeface="Courier New"/>
              <a:sym typeface="Courier New"/>
            </a:endParaRPr>
          </a:p>
        </p:txBody>
      </p:sp>
      <p:sp>
        <p:nvSpPr>
          <p:cNvPr id="287" name="Google Shape;287;p20"/>
          <p:cNvSpPr txBox="1"/>
          <p:nvPr/>
        </p:nvSpPr>
        <p:spPr>
          <a:xfrm>
            <a:off x="337770" y="4189044"/>
            <a:ext cx="1160484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800">
                <a:solidFill>
                  <a:srgbClr val="101418"/>
                </a:solidFill>
                <a:latin typeface="Courier New"/>
                <a:ea typeface="Courier New"/>
                <a:cs typeface="Courier New"/>
                <a:sym typeface="Courier New"/>
              </a:rPr>
              <a:t>1U1N1K1R1I1S1W1I1N1A</a:t>
            </a:r>
            <a:endParaRPr sz="2800">
              <a:solidFill>
                <a:schemeClr val="dk1"/>
              </a:solidFill>
              <a:latin typeface="Courier New"/>
              <a:ea typeface="Courier New"/>
              <a:cs typeface="Courier New"/>
              <a:sym typeface="Courier New"/>
            </a:endParaRPr>
          </a:p>
        </p:txBody>
      </p:sp>
      <p:sp>
        <p:nvSpPr>
          <p:cNvPr id="288" name="Google Shape;288;p20"/>
          <p:cNvSpPr txBox="1"/>
          <p:nvPr/>
        </p:nvSpPr>
        <p:spPr>
          <a:xfrm>
            <a:off x="240789" y="4826004"/>
            <a:ext cx="11808303" cy="982000"/>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800"/>
              <a:buFont typeface="Arial"/>
              <a:buNone/>
            </a:pPr>
            <a:r>
              <a:rPr b="0" lang="id-ID" sz="2800">
                <a:solidFill>
                  <a:srgbClr val="202122"/>
                </a:solidFill>
                <a:latin typeface="Arial"/>
                <a:ea typeface="Arial"/>
                <a:cs typeface="Arial"/>
                <a:sym typeface="Arial"/>
              </a:rPr>
              <a:t>RLE dapat juga digunakan untuk file gambar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atau video yang di dalamnya biasanya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banyak nilai pixel warna yang berulang</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2">
                                            <p:txEl>
                                              <p:pRg end="0" st="0"/>
                                            </p:txEl>
                                          </p:spTgt>
                                        </p:tgtEl>
                                        <p:attrNameLst>
                                          <p:attrName>style.visibility</p:attrName>
                                        </p:attrNameLst>
                                      </p:cBhvr>
                                      <p:to>
                                        <p:strVal val="visible"/>
                                      </p:to>
                                    </p:set>
                                    <p:anim calcmode="lin" valueType="num">
                                      <p:cBhvr additive="base">
                                        <p:cTn dur="500"/>
                                        <p:tgtEl>
                                          <p:spTgt spid="28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5">
                                            <p:txEl>
                                              <p:pRg end="0" st="0"/>
                                            </p:txEl>
                                          </p:spTgt>
                                        </p:tgtEl>
                                        <p:attrNameLst>
                                          <p:attrName>style.visibility</p:attrName>
                                        </p:attrNameLst>
                                      </p:cBhvr>
                                      <p:to>
                                        <p:strVal val="visible"/>
                                      </p:to>
                                    </p:set>
                                    <p:anim calcmode="lin" valueType="num">
                                      <p:cBhvr additive="base">
                                        <p:cTn dur="500"/>
                                        <p:tgtEl>
                                          <p:spTgt spid="28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8">
                                            <p:txEl>
                                              <p:pRg end="0" st="0"/>
                                            </p:txEl>
                                          </p:spTgt>
                                        </p:tgtEl>
                                        <p:attrNameLst>
                                          <p:attrName>style.visibility</p:attrName>
                                        </p:attrNameLst>
                                      </p:cBhvr>
                                      <p:to>
                                        <p:strVal val="visible"/>
                                      </p:to>
                                    </p:set>
                                    <p:anim calcmode="lin" valueType="num">
                                      <p:cBhvr additive="base">
                                        <p:cTn dur="500"/>
                                        <p:tgtEl>
                                          <p:spTgt spid="28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1"/>
          <p:cNvSpPr txBox="1"/>
          <p:nvPr>
            <p:ph type="title"/>
          </p:nvPr>
        </p:nvSpPr>
        <p:spPr>
          <a:xfrm>
            <a:off x="1120302" y="3428993"/>
            <a:ext cx="10515600" cy="923330"/>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222A35"/>
              </a:buClr>
              <a:buSzPts val="6000"/>
              <a:buFont typeface="Arial"/>
              <a:buNone/>
            </a:pPr>
            <a:r>
              <a:rPr lang="id-ID" sz="6000">
                <a:latin typeface="Arial"/>
                <a:ea typeface="Arial"/>
                <a:cs typeface="Arial"/>
                <a:sym typeface="Arial"/>
              </a:rPr>
              <a:t>Serialization</a:t>
            </a:r>
            <a:endParaRPr sz="6000">
              <a:latin typeface="Arial"/>
              <a:ea typeface="Arial"/>
              <a:cs typeface="Arial"/>
              <a:sym typeface="Arial"/>
            </a:endParaRPr>
          </a:p>
        </p:txBody>
      </p:sp>
      <p:sp>
        <p:nvSpPr>
          <p:cNvPr id="294" name="Google Shape;294;p21"/>
          <p:cNvSpPr/>
          <p:nvPr/>
        </p:nvSpPr>
        <p:spPr>
          <a:xfrm>
            <a:off x="1345965" y="1113896"/>
            <a:ext cx="1579196" cy="1221699"/>
          </a:xfrm>
          <a:prstGeom prst="round2DiagRect">
            <a:avLst>
              <a:gd fmla="val 34495" name="adj1"/>
              <a:gd fmla="val 0" name="adj2"/>
            </a:avLst>
          </a:prstGeom>
          <a:solidFill>
            <a:srgbClr val="000000">
              <a:alpha val="17647"/>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95" name="Google Shape;295;p21"/>
          <p:cNvSpPr/>
          <p:nvPr/>
        </p:nvSpPr>
        <p:spPr>
          <a:xfrm>
            <a:off x="1206110" y="973062"/>
            <a:ext cx="1579196" cy="1221699"/>
          </a:xfrm>
          <a:prstGeom prst="round2DiagRect">
            <a:avLst>
              <a:gd fmla="val 34495" name="adj1"/>
              <a:gd fmla="val 0" name="adj2"/>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Malgun Gothic"/>
              <a:ea typeface="Malgun Gothic"/>
              <a:cs typeface="Malgun Gothic"/>
              <a:sym typeface="Malgun Gothic"/>
            </a:endParaRPr>
          </a:p>
        </p:txBody>
      </p:sp>
      <p:sp>
        <p:nvSpPr>
          <p:cNvPr id="296" name="Google Shape;296;p21"/>
          <p:cNvSpPr/>
          <p:nvPr/>
        </p:nvSpPr>
        <p:spPr>
          <a:xfrm>
            <a:off x="1368727" y="1215861"/>
            <a:ext cx="1162656" cy="724561"/>
          </a:xfrm>
          <a:prstGeom prst="rect">
            <a:avLst/>
          </a:prstGeom>
          <a:noFill/>
          <a:ln>
            <a:noFill/>
          </a:ln>
        </p:spPr>
        <p:txBody>
          <a:bodyPr anchorCtr="0" anchor="ctr" bIns="45700" lIns="91425" spcFirstLastPara="1" rIns="91425" wrap="square" tIns="45700">
            <a:noAutofit/>
          </a:bodyPr>
          <a:lstStyle/>
          <a:p>
            <a:pPr indent="0" lvl="1" marL="0" marR="0" rtl="0" algn="r">
              <a:spcBef>
                <a:spcPts val="0"/>
              </a:spcBef>
              <a:spcAft>
                <a:spcPts val="0"/>
              </a:spcAft>
              <a:buNone/>
            </a:pPr>
            <a:r>
              <a:rPr b="1" i="0" lang="id-ID" sz="6000" u="none" cap="none" strike="noStrike">
                <a:solidFill>
                  <a:srgbClr val="F9E9DA"/>
                </a:solidFill>
                <a:latin typeface="Arial"/>
                <a:ea typeface="Arial"/>
                <a:cs typeface="Arial"/>
                <a:sym typeface="Arial"/>
              </a:rPr>
              <a:t>04</a:t>
            </a:r>
            <a:endParaRPr b="0" i="0" sz="60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500"/>
                                        <p:tgtEl>
                                          <p:spTgt spid="295"/>
                                        </p:tgtEl>
                                      </p:cBhvr>
                                    </p:animEffect>
                                  </p:childTnLst>
                                </p:cTn>
                              </p:par>
                              <p:par>
                                <p:cTn fill="hold" nodeType="withEffect" presetClass="entr" presetID="10" presetSubtype="0">
                                  <p:stCondLst>
                                    <p:cond delay="0"/>
                                  </p:stCondLst>
                                  <p:childTnLst>
                                    <p:set>
                                      <p:cBhvr>
                                        <p:cTn dur="1" fill="hold">
                                          <p:stCondLst>
                                            <p:cond delay="0"/>
                                          </p:stCondLst>
                                        </p:cTn>
                                        <p:tgtEl>
                                          <p:spTgt spid="294"/>
                                        </p:tgtEl>
                                        <p:attrNameLst>
                                          <p:attrName>style.visibility</p:attrName>
                                        </p:attrNameLst>
                                      </p:cBhvr>
                                      <p:to>
                                        <p:strVal val="visible"/>
                                      </p:to>
                                    </p:set>
                                    <p:animEffect filter="fade" transition="in">
                                      <p:cBhvr>
                                        <p:cTn dur="500"/>
                                        <p:tgtEl>
                                          <p:spTgt spid="29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93"/>
                                        </p:tgtEl>
                                        <p:attrNameLst>
                                          <p:attrName>style.visibility</p:attrName>
                                        </p:attrNameLst>
                                      </p:cBhvr>
                                      <p:to>
                                        <p:strVal val="visible"/>
                                      </p:to>
                                    </p:set>
                                    <p:animEffect filter="fade" transition="in">
                                      <p:cBhvr>
                                        <p:cTn dur="500"/>
                                        <p:tgtEl>
                                          <p:spTgt spid="2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2"/>
          <p:cNvSpPr txBox="1"/>
          <p:nvPr>
            <p:ph type="title"/>
          </p:nvPr>
        </p:nvSpPr>
        <p:spPr>
          <a:xfrm>
            <a:off x="240789" y="328958"/>
            <a:ext cx="2448106"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Serialization</a:t>
            </a:r>
            <a:endParaRPr sz="3600">
              <a:latin typeface="Arial"/>
              <a:ea typeface="Arial"/>
              <a:cs typeface="Arial"/>
              <a:sym typeface="Arial"/>
            </a:endParaRPr>
          </a:p>
        </p:txBody>
      </p:sp>
      <p:sp>
        <p:nvSpPr>
          <p:cNvPr id="302" name="Google Shape;302;p22"/>
          <p:cNvSpPr txBox="1"/>
          <p:nvPr/>
        </p:nvSpPr>
        <p:spPr>
          <a:xfrm>
            <a:off x="240789" y="4626513"/>
            <a:ext cx="8404447" cy="1574650"/>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400"/>
              <a:buFont typeface="Arial"/>
              <a:buNone/>
            </a:pPr>
            <a:r>
              <a:rPr b="0" lang="id-ID" sz="2400">
                <a:solidFill>
                  <a:srgbClr val="202122"/>
                </a:solidFill>
                <a:latin typeface="Arial"/>
                <a:ea typeface="Arial"/>
                <a:cs typeface="Arial"/>
                <a:sym typeface="Arial"/>
              </a:rPr>
              <a:t>Serialization / Serialisasi merupakan proses mentranslasikan sebuah data terstruktur menjadi objek atau format yang dapat ditransmisikan melalui jaringan komputer atau disimpan ke media penyimpanan lainnya</a:t>
            </a:r>
            <a:endParaRPr b="0" sz="2400">
              <a:solidFill>
                <a:srgbClr val="202122"/>
              </a:solidFill>
              <a:highlight>
                <a:srgbClr val="FFFFFF"/>
              </a:highlight>
              <a:latin typeface="Arial"/>
              <a:ea typeface="Arial"/>
              <a:cs typeface="Arial"/>
              <a:sym typeface="Arial"/>
            </a:endParaRPr>
          </a:p>
        </p:txBody>
      </p:sp>
      <p:pic>
        <p:nvPicPr>
          <p:cNvPr id="303" name="Google Shape;303;p22"/>
          <p:cNvPicPr preferRelativeResize="0"/>
          <p:nvPr/>
        </p:nvPicPr>
        <p:blipFill rotWithShape="1">
          <a:blip r:embed="rId3">
            <a:alphaModFix/>
          </a:blip>
          <a:srcRect b="0" l="0" r="0" t="0"/>
          <a:stretch/>
        </p:blipFill>
        <p:spPr>
          <a:xfrm>
            <a:off x="110837" y="1139528"/>
            <a:ext cx="11693236" cy="3267346"/>
          </a:xfrm>
          <a:prstGeom prst="rect">
            <a:avLst/>
          </a:prstGeom>
          <a:noFill/>
          <a:ln>
            <a:noFill/>
          </a:ln>
        </p:spPr>
      </p:pic>
      <p:sp>
        <p:nvSpPr>
          <p:cNvPr id="304" name="Google Shape;304;p22"/>
          <p:cNvSpPr txBox="1"/>
          <p:nvPr/>
        </p:nvSpPr>
        <p:spPr>
          <a:xfrm>
            <a:off x="498764" y="3561746"/>
            <a:ext cx="338050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https://hazelcast.com/glossary/serialization/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2">
                                            <p:txEl>
                                              <p:pRg end="0" st="0"/>
                                            </p:txEl>
                                          </p:spTgt>
                                        </p:tgtEl>
                                        <p:attrNameLst>
                                          <p:attrName>style.visibility</p:attrName>
                                        </p:attrNameLst>
                                      </p:cBhvr>
                                      <p:to>
                                        <p:strVal val="visible"/>
                                      </p:to>
                                    </p:set>
                                    <p:anim calcmode="lin" valueType="num">
                                      <p:cBhvr additive="base">
                                        <p:cTn dur="500"/>
                                        <p:tgtEl>
                                          <p:spTgt spid="302">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3"/>
          <p:cNvSpPr txBox="1"/>
          <p:nvPr>
            <p:ph type="title"/>
          </p:nvPr>
        </p:nvSpPr>
        <p:spPr>
          <a:xfrm>
            <a:off x="240789" y="328958"/>
            <a:ext cx="1338828"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JSON</a:t>
            </a:r>
            <a:endParaRPr sz="3600">
              <a:latin typeface="Arial"/>
              <a:ea typeface="Arial"/>
              <a:cs typeface="Arial"/>
              <a:sym typeface="Arial"/>
            </a:endParaRPr>
          </a:p>
        </p:txBody>
      </p:sp>
      <p:sp>
        <p:nvSpPr>
          <p:cNvPr id="310" name="Google Shape;310;p23"/>
          <p:cNvSpPr txBox="1"/>
          <p:nvPr/>
        </p:nvSpPr>
        <p:spPr>
          <a:xfrm>
            <a:off x="240789" y="1279387"/>
            <a:ext cx="11808303" cy="4428686"/>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JavaScript Object Notation (JSON) adalah suatu format ringkas pertukaran data komputer.</a:t>
            </a:r>
            <a:endParaRPr b="0" sz="28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Formatnya berbasis teks dan terbaca-manusia serta digunakan untuk merepresentasikan struktur data sederhana dan larik asosiatif (disebut objek). </a:t>
            </a:r>
            <a:endParaRPr/>
          </a:p>
          <a:p>
            <a:pPr indent="-404813" lvl="0" marL="404813" marR="0" rtl="0" algn="l">
              <a:lnSpc>
                <a:spcPct val="120000"/>
              </a:lnSpc>
              <a:spcBef>
                <a:spcPts val="1000"/>
              </a:spcBef>
              <a:spcAft>
                <a:spcPts val="0"/>
              </a:spcAft>
              <a:buClr>
                <a:srgbClr val="D5B8EA"/>
              </a:buClr>
              <a:buSzPts val="2800"/>
              <a:buFont typeface="Arial"/>
              <a:buChar char="•"/>
            </a:pPr>
            <a:r>
              <a:rPr b="0" lang="id-ID" sz="2800">
                <a:solidFill>
                  <a:srgbClr val="202122"/>
                </a:solidFill>
                <a:latin typeface="Arial"/>
                <a:ea typeface="Arial"/>
                <a:cs typeface="Arial"/>
                <a:sym typeface="Arial"/>
              </a:rPr>
              <a:t>Format JSON sering digunakan untuk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mentransmisikan data terstruktur melalui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suatu koneksi jaringan pada suatu proses </a:t>
            </a:r>
            <a:br>
              <a:rPr b="0" lang="id-ID" sz="2800">
                <a:solidFill>
                  <a:srgbClr val="202122"/>
                </a:solidFill>
                <a:latin typeface="Arial"/>
                <a:ea typeface="Arial"/>
                <a:cs typeface="Arial"/>
                <a:sym typeface="Arial"/>
              </a:rPr>
            </a:br>
            <a:r>
              <a:rPr b="0" lang="id-ID" sz="2800">
                <a:solidFill>
                  <a:srgbClr val="202122"/>
                </a:solidFill>
                <a:latin typeface="Arial"/>
                <a:ea typeface="Arial"/>
                <a:cs typeface="Arial"/>
                <a:sym typeface="Arial"/>
              </a:rPr>
              <a:t>yang disebut serialisasi.</a:t>
            </a:r>
            <a:endParaRPr b="0" sz="2800">
              <a:solidFill>
                <a:srgbClr val="202122"/>
              </a:solidFill>
              <a:highlight>
                <a:srgbClr val="FFFFFF"/>
              </a:highlight>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0">
                                            <p:txEl>
                                              <p:pRg end="0" st="0"/>
                                            </p:txEl>
                                          </p:spTgt>
                                        </p:tgtEl>
                                        <p:attrNameLst>
                                          <p:attrName>style.visibility</p:attrName>
                                        </p:attrNameLst>
                                      </p:cBhvr>
                                      <p:to>
                                        <p:strVal val="visible"/>
                                      </p:to>
                                    </p:set>
                                    <p:anim calcmode="lin" valueType="num">
                                      <p:cBhvr additive="base">
                                        <p:cTn dur="500"/>
                                        <p:tgtEl>
                                          <p:spTgt spid="31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0">
                                            <p:txEl>
                                              <p:pRg end="1" st="1"/>
                                            </p:txEl>
                                          </p:spTgt>
                                        </p:tgtEl>
                                        <p:attrNameLst>
                                          <p:attrName>style.visibility</p:attrName>
                                        </p:attrNameLst>
                                      </p:cBhvr>
                                      <p:to>
                                        <p:strVal val="visible"/>
                                      </p:to>
                                    </p:set>
                                    <p:anim calcmode="lin" valueType="num">
                                      <p:cBhvr additive="base">
                                        <p:cTn dur="500"/>
                                        <p:tgtEl>
                                          <p:spTgt spid="31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0">
                                            <p:txEl>
                                              <p:pRg end="2" st="2"/>
                                            </p:txEl>
                                          </p:spTgt>
                                        </p:tgtEl>
                                        <p:attrNameLst>
                                          <p:attrName>style.visibility</p:attrName>
                                        </p:attrNameLst>
                                      </p:cBhvr>
                                      <p:to>
                                        <p:strVal val="visible"/>
                                      </p:to>
                                    </p:set>
                                    <p:anim calcmode="lin" valueType="num">
                                      <p:cBhvr additive="base">
                                        <p:cTn dur="500"/>
                                        <p:tgtEl>
                                          <p:spTgt spid="31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4"/>
          <p:cNvSpPr txBox="1"/>
          <p:nvPr>
            <p:ph type="title"/>
          </p:nvPr>
        </p:nvSpPr>
        <p:spPr>
          <a:xfrm>
            <a:off x="240789" y="328958"/>
            <a:ext cx="2691763"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Aturan JSON</a:t>
            </a:r>
            <a:endParaRPr sz="3600">
              <a:latin typeface="Arial"/>
              <a:ea typeface="Arial"/>
              <a:cs typeface="Arial"/>
              <a:sym typeface="Arial"/>
            </a:endParaRPr>
          </a:p>
        </p:txBody>
      </p:sp>
      <p:sp>
        <p:nvSpPr>
          <p:cNvPr id="316" name="Google Shape;316;p24"/>
          <p:cNvSpPr txBox="1"/>
          <p:nvPr/>
        </p:nvSpPr>
        <p:spPr>
          <a:xfrm>
            <a:off x="7204364" y="987364"/>
            <a:ext cx="5153891" cy="2710722"/>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200"/>
              <a:buFont typeface="Arial"/>
              <a:buChar char="•"/>
            </a:pPr>
            <a:r>
              <a:rPr b="0" lang="id-ID" sz="2200">
                <a:solidFill>
                  <a:srgbClr val="202122"/>
                </a:solidFill>
                <a:latin typeface="Arial"/>
                <a:ea typeface="Arial"/>
                <a:cs typeface="Arial"/>
                <a:sym typeface="Arial"/>
              </a:rPr>
              <a:t>Data direpresentasikan dengan pasangan nama dan nilainya</a:t>
            </a:r>
            <a:endParaRPr/>
          </a:p>
          <a:p>
            <a:pPr indent="-404813" lvl="0" marL="404813" marR="0" rtl="0" algn="l">
              <a:lnSpc>
                <a:spcPct val="120000"/>
              </a:lnSpc>
              <a:spcBef>
                <a:spcPts val="1000"/>
              </a:spcBef>
              <a:spcAft>
                <a:spcPts val="0"/>
              </a:spcAft>
              <a:buClr>
                <a:srgbClr val="D5B8EA"/>
              </a:buClr>
              <a:buSzPts val="2200"/>
              <a:buFont typeface="Arial"/>
              <a:buChar char="•"/>
            </a:pPr>
            <a:r>
              <a:rPr b="0" lang="id-ID" sz="2200">
                <a:solidFill>
                  <a:srgbClr val="202122"/>
                </a:solidFill>
                <a:latin typeface="Arial"/>
                <a:ea typeface="Arial"/>
                <a:cs typeface="Arial"/>
                <a:sym typeface="Arial"/>
              </a:rPr>
              <a:t>Data dipisahkan dengan tanda koma (,)</a:t>
            </a:r>
            <a:endParaRPr b="0" sz="22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200"/>
              <a:buFont typeface="Arial"/>
              <a:buChar char="•"/>
            </a:pPr>
            <a:r>
              <a:rPr b="0" lang="id-ID" sz="2200">
                <a:solidFill>
                  <a:srgbClr val="202122"/>
                </a:solidFill>
                <a:latin typeface="Arial"/>
                <a:ea typeface="Arial"/>
                <a:cs typeface="Arial"/>
                <a:sym typeface="Arial"/>
              </a:rPr>
              <a:t>Kurung Kurawal digunakan untuk menyimpan objek</a:t>
            </a:r>
            <a:endParaRPr b="0" sz="2200">
              <a:solidFill>
                <a:srgbClr val="202122"/>
              </a:solidFill>
              <a:latin typeface="Arial"/>
              <a:ea typeface="Arial"/>
              <a:cs typeface="Arial"/>
              <a:sym typeface="Arial"/>
            </a:endParaRPr>
          </a:p>
          <a:p>
            <a:pPr indent="-404813" lvl="0" marL="404813" marR="0" rtl="0" algn="l">
              <a:lnSpc>
                <a:spcPct val="120000"/>
              </a:lnSpc>
              <a:spcBef>
                <a:spcPts val="1000"/>
              </a:spcBef>
              <a:spcAft>
                <a:spcPts val="0"/>
              </a:spcAft>
              <a:buClr>
                <a:srgbClr val="D5B8EA"/>
              </a:buClr>
              <a:buSzPts val="2200"/>
              <a:buFont typeface="Arial"/>
              <a:buChar char="•"/>
            </a:pPr>
            <a:r>
              <a:rPr b="0" lang="id-ID" sz="2200">
                <a:solidFill>
                  <a:srgbClr val="202122"/>
                </a:solidFill>
                <a:latin typeface="Arial"/>
                <a:ea typeface="Arial"/>
                <a:cs typeface="Arial"/>
                <a:sym typeface="Arial"/>
              </a:rPr>
              <a:t>Kurung siku digunakan untuk menyimpan array</a:t>
            </a:r>
            <a:endParaRPr b="0" sz="2200">
              <a:solidFill>
                <a:srgbClr val="202122"/>
              </a:solidFill>
              <a:highlight>
                <a:srgbClr val="FFFFFF"/>
              </a:highlight>
              <a:latin typeface="Arial"/>
              <a:ea typeface="Arial"/>
              <a:cs typeface="Arial"/>
              <a:sym typeface="Arial"/>
            </a:endParaRPr>
          </a:p>
        </p:txBody>
      </p:sp>
      <p:sp>
        <p:nvSpPr>
          <p:cNvPr id="317" name="Google Shape;317;p24"/>
          <p:cNvSpPr txBox="1"/>
          <p:nvPr/>
        </p:nvSpPr>
        <p:spPr>
          <a:xfrm>
            <a:off x="240790" y="1657809"/>
            <a:ext cx="647007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"John"</a:t>
            </a:r>
            <a:endParaRPr sz="2000">
              <a:solidFill>
                <a:schemeClr val="dk1"/>
              </a:solidFill>
              <a:latin typeface="Malgun Gothic"/>
              <a:ea typeface="Malgun Gothic"/>
              <a:cs typeface="Malgun Gothic"/>
              <a:sym typeface="Malgun Gothic"/>
            </a:endParaRPr>
          </a:p>
        </p:txBody>
      </p:sp>
      <p:sp>
        <p:nvSpPr>
          <p:cNvPr id="318" name="Google Shape;318;p24"/>
          <p:cNvSpPr txBox="1"/>
          <p:nvPr/>
        </p:nvSpPr>
        <p:spPr>
          <a:xfrm>
            <a:off x="240790" y="2665914"/>
            <a:ext cx="6470073"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"John"</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"Doe"</a:t>
            </a:r>
            <a:r>
              <a:rPr b="0" i="0" lang="id-ID" sz="2000">
                <a:solidFill>
                  <a:srgbClr val="000000"/>
                </a:solidFill>
                <a:latin typeface="Consolas"/>
                <a:ea typeface="Consolas"/>
                <a:cs typeface="Consolas"/>
                <a:sym typeface="Consolas"/>
              </a:rPr>
              <a:t>}</a:t>
            </a:r>
            <a:endParaRPr sz="2000">
              <a:solidFill>
                <a:schemeClr val="dk1"/>
              </a:solidFill>
              <a:latin typeface="Malgun Gothic"/>
              <a:ea typeface="Malgun Gothic"/>
              <a:cs typeface="Malgun Gothic"/>
              <a:sym typeface="Malgun Gothic"/>
            </a:endParaRPr>
          </a:p>
        </p:txBody>
      </p:sp>
      <p:sp>
        <p:nvSpPr>
          <p:cNvPr id="319" name="Google Shape;319;p24"/>
          <p:cNvSpPr txBox="1"/>
          <p:nvPr/>
        </p:nvSpPr>
        <p:spPr>
          <a:xfrm>
            <a:off x="240791" y="3698086"/>
            <a:ext cx="6470073" cy="163121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rgbClr val="A52A2A"/>
                </a:solidFill>
                <a:latin typeface="Consolas"/>
                <a:ea typeface="Consolas"/>
                <a:cs typeface="Consolas"/>
                <a:sym typeface="Consolas"/>
              </a:rPr>
              <a:t>"employees"</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"John"</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"Doe"</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"Anna"</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"Smith"</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"Peter"</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"Jones"</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a:t>
            </a:r>
            <a:endParaRPr sz="2000">
              <a:solidFill>
                <a:schemeClr val="dk1"/>
              </a:solidFill>
              <a:latin typeface="Malgun Gothic"/>
              <a:ea typeface="Malgun Gothic"/>
              <a:cs typeface="Malgun Gothic"/>
              <a:sym typeface="Malgun Gothic"/>
            </a:endParaRPr>
          </a:p>
        </p:txBody>
      </p:sp>
      <p:sp>
        <p:nvSpPr>
          <p:cNvPr id="320" name="Google Shape;320;p24"/>
          <p:cNvSpPr txBox="1"/>
          <p:nvPr/>
        </p:nvSpPr>
        <p:spPr>
          <a:xfrm>
            <a:off x="240789" y="1257699"/>
            <a:ext cx="647007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chemeClr val="dk1"/>
                </a:solidFill>
                <a:latin typeface="Consolas"/>
                <a:ea typeface="Consolas"/>
                <a:cs typeface="Consolas"/>
                <a:sym typeface="Consolas"/>
              </a:rPr>
              <a:t>DATA</a:t>
            </a:r>
            <a:endParaRPr sz="2000">
              <a:solidFill>
                <a:schemeClr val="dk1"/>
              </a:solidFill>
              <a:latin typeface="Malgun Gothic"/>
              <a:ea typeface="Malgun Gothic"/>
              <a:cs typeface="Malgun Gothic"/>
              <a:sym typeface="Malgun Gothic"/>
            </a:endParaRPr>
          </a:p>
        </p:txBody>
      </p:sp>
      <p:sp>
        <p:nvSpPr>
          <p:cNvPr id="321" name="Google Shape;321;p24"/>
          <p:cNvSpPr txBox="1"/>
          <p:nvPr/>
        </p:nvSpPr>
        <p:spPr>
          <a:xfrm>
            <a:off x="240789" y="2265804"/>
            <a:ext cx="647007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chemeClr val="dk1"/>
                </a:solidFill>
                <a:latin typeface="Consolas"/>
                <a:ea typeface="Consolas"/>
                <a:cs typeface="Consolas"/>
                <a:sym typeface="Consolas"/>
              </a:rPr>
              <a:t>OBJECT</a:t>
            </a:r>
            <a:endParaRPr sz="2000">
              <a:solidFill>
                <a:schemeClr val="dk1"/>
              </a:solidFill>
              <a:latin typeface="Malgun Gothic"/>
              <a:ea typeface="Malgun Gothic"/>
              <a:cs typeface="Malgun Gothic"/>
              <a:sym typeface="Malgun Gothic"/>
            </a:endParaRPr>
          </a:p>
        </p:txBody>
      </p:sp>
      <p:sp>
        <p:nvSpPr>
          <p:cNvPr id="322" name="Google Shape;322;p24"/>
          <p:cNvSpPr txBox="1"/>
          <p:nvPr/>
        </p:nvSpPr>
        <p:spPr>
          <a:xfrm>
            <a:off x="240789" y="3297976"/>
            <a:ext cx="647007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chemeClr val="dk1"/>
                </a:solidFill>
                <a:latin typeface="Consolas"/>
                <a:ea typeface="Consolas"/>
                <a:cs typeface="Consolas"/>
                <a:sym typeface="Consolas"/>
              </a:rPr>
              <a:t>ARRAY</a:t>
            </a:r>
            <a:endParaRPr sz="2000">
              <a:solidFill>
                <a:schemeClr val="dk1"/>
              </a:solidFill>
              <a:latin typeface="Malgun Gothic"/>
              <a:ea typeface="Malgun Gothic"/>
              <a:cs typeface="Malgun Gothic"/>
              <a:sym typeface="Malgun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6">
                                            <p:txEl>
                                              <p:pRg end="0" st="0"/>
                                            </p:txEl>
                                          </p:spTgt>
                                        </p:tgtEl>
                                        <p:attrNameLst>
                                          <p:attrName>style.visibility</p:attrName>
                                        </p:attrNameLst>
                                      </p:cBhvr>
                                      <p:to>
                                        <p:strVal val="visible"/>
                                      </p:to>
                                    </p:set>
                                    <p:anim calcmode="lin" valueType="num">
                                      <p:cBhvr additive="base">
                                        <p:cTn dur="500"/>
                                        <p:tgtEl>
                                          <p:spTgt spid="31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6">
                                            <p:txEl>
                                              <p:pRg end="1" st="1"/>
                                            </p:txEl>
                                          </p:spTgt>
                                        </p:tgtEl>
                                        <p:attrNameLst>
                                          <p:attrName>style.visibility</p:attrName>
                                        </p:attrNameLst>
                                      </p:cBhvr>
                                      <p:to>
                                        <p:strVal val="visible"/>
                                      </p:to>
                                    </p:set>
                                    <p:anim calcmode="lin" valueType="num">
                                      <p:cBhvr additive="base">
                                        <p:cTn dur="500"/>
                                        <p:tgtEl>
                                          <p:spTgt spid="31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6">
                                            <p:txEl>
                                              <p:pRg end="2" st="2"/>
                                            </p:txEl>
                                          </p:spTgt>
                                        </p:tgtEl>
                                        <p:attrNameLst>
                                          <p:attrName>style.visibility</p:attrName>
                                        </p:attrNameLst>
                                      </p:cBhvr>
                                      <p:to>
                                        <p:strVal val="visible"/>
                                      </p:to>
                                    </p:set>
                                    <p:anim calcmode="lin" valueType="num">
                                      <p:cBhvr additive="base">
                                        <p:cTn dur="500"/>
                                        <p:tgtEl>
                                          <p:spTgt spid="31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6">
                                            <p:txEl>
                                              <p:pRg end="3" st="3"/>
                                            </p:txEl>
                                          </p:spTgt>
                                        </p:tgtEl>
                                        <p:attrNameLst>
                                          <p:attrName>style.visibility</p:attrName>
                                        </p:attrNameLst>
                                      </p:cBhvr>
                                      <p:to>
                                        <p:strVal val="visible"/>
                                      </p:to>
                                    </p:set>
                                    <p:anim calcmode="lin" valueType="num">
                                      <p:cBhvr additive="base">
                                        <p:cTn dur="500"/>
                                        <p:tgtEl>
                                          <p:spTgt spid="31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5"/>
          <p:cNvSpPr txBox="1"/>
          <p:nvPr>
            <p:ph type="title"/>
          </p:nvPr>
        </p:nvSpPr>
        <p:spPr>
          <a:xfrm>
            <a:off x="240789" y="328958"/>
            <a:ext cx="2691763"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Aturan JSON</a:t>
            </a:r>
            <a:endParaRPr sz="3600">
              <a:latin typeface="Arial"/>
              <a:ea typeface="Arial"/>
              <a:cs typeface="Arial"/>
              <a:sym typeface="Arial"/>
            </a:endParaRPr>
          </a:p>
        </p:txBody>
      </p:sp>
      <p:sp>
        <p:nvSpPr>
          <p:cNvPr id="328" name="Google Shape;328;p25"/>
          <p:cNvSpPr txBox="1"/>
          <p:nvPr/>
        </p:nvSpPr>
        <p:spPr>
          <a:xfrm>
            <a:off x="3811851" y="4309930"/>
            <a:ext cx="4576160" cy="2710722"/>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200"/>
              <a:buFont typeface="Arial"/>
              <a:buNone/>
            </a:pPr>
            <a:r>
              <a:rPr b="0" lang="id-ID" sz="2200">
                <a:solidFill>
                  <a:srgbClr val="202122"/>
                </a:solidFill>
                <a:latin typeface="Arial"/>
                <a:ea typeface="Arial"/>
                <a:cs typeface="Arial"/>
                <a:sym typeface="Arial"/>
              </a:rPr>
              <a:t>Dengan menggunakan format yang sama data yang dikirimkan dapat ditampilkan secara berbeda sesuai Kebutuhan developer</a:t>
            </a:r>
            <a:endParaRPr b="0" sz="2200">
              <a:solidFill>
                <a:srgbClr val="202122"/>
              </a:solidFill>
              <a:highlight>
                <a:srgbClr val="FFFFFF"/>
              </a:highlight>
              <a:latin typeface="Arial"/>
              <a:ea typeface="Arial"/>
              <a:cs typeface="Arial"/>
              <a:sym typeface="Arial"/>
            </a:endParaRPr>
          </a:p>
        </p:txBody>
      </p:sp>
      <p:sp>
        <p:nvSpPr>
          <p:cNvPr id="329" name="Google Shape;329;p25"/>
          <p:cNvSpPr txBox="1"/>
          <p:nvPr/>
        </p:nvSpPr>
        <p:spPr>
          <a:xfrm>
            <a:off x="327245" y="1843176"/>
            <a:ext cx="6470073" cy="163121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rgbClr val="A52A2A"/>
                </a:solidFill>
                <a:latin typeface="Consolas"/>
                <a:ea typeface="Consolas"/>
                <a:cs typeface="Consolas"/>
                <a:sym typeface="Consolas"/>
              </a:rPr>
              <a:t>"employees"</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"John"</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"Doe"</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"Anna"</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"Smith"</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   </a:t>
            </a:r>
            <a:r>
              <a:rPr b="0" i="0" lang="id-ID" sz="2000">
                <a:solidFill>
                  <a:srgbClr val="FF0000"/>
                </a:solidFill>
                <a:latin typeface="Consolas"/>
                <a:ea typeface="Consolas"/>
                <a:cs typeface="Consolas"/>
                <a:sym typeface="Consolas"/>
              </a:rPr>
              <a:t> </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"firstName"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"Peter"</a:t>
            </a:r>
            <a:r>
              <a:rPr b="0" i="0" lang="id-ID" sz="2000">
                <a:solidFill>
                  <a:srgbClr val="000000"/>
                </a:solidFill>
                <a:latin typeface="Consolas"/>
                <a:ea typeface="Consolas"/>
                <a:cs typeface="Consolas"/>
                <a:sym typeface="Consolas"/>
              </a:rPr>
              <a:t>, </a:t>
            </a:r>
            <a:r>
              <a:rPr b="0" i="0" lang="id-ID" sz="2000">
                <a:solidFill>
                  <a:srgbClr val="A52A2A"/>
                </a:solidFill>
                <a:latin typeface="Consolas"/>
                <a:ea typeface="Consolas"/>
                <a:cs typeface="Consolas"/>
                <a:sym typeface="Consolas"/>
              </a:rPr>
              <a:t>"lastName"</a:t>
            </a:r>
            <a:r>
              <a:rPr b="0" i="0" lang="id-ID" sz="2000">
                <a:solidFill>
                  <a:srgbClr val="000000"/>
                </a:solidFill>
                <a:latin typeface="Consolas"/>
                <a:ea typeface="Consolas"/>
                <a:cs typeface="Consolas"/>
                <a:sym typeface="Consolas"/>
              </a:rPr>
              <a:t>:</a:t>
            </a:r>
            <a:r>
              <a:rPr b="0" i="0" lang="id-ID" sz="2000">
                <a:solidFill>
                  <a:srgbClr val="A52A2A"/>
                </a:solidFill>
                <a:latin typeface="Consolas"/>
                <a:ea typeface="Consolas"/>
                <a:cs typeface="Consolas"/>
                <a:sym typeface="Consolas"/>
              </a:rPr>
              <a:t>"Jones"</a:t>
            </a:r>
            <a:r>
              <a:rPr b="0" i="0" lang="id-ID" sz="2000">
                <a:solidFill>
                  <a:srgbClr val="000000"/>
                </a:solidFill>
                <a:latin typeface="Consolas"/>
                <a:ea typeface="Consolas"/>
                <a:cs typeface="Consolas"/>
                <a:sym typeface="Consolas"/>
              </a:rPr>
              <a:t>}</a:t>
            </a:r>
            <a:br>
              <a:rPr lang="id-ID" sz="2000">
                <a:solidFill>
                  <a:schemeClr val="dk1"/>
                </a:solidFill>
                <a:latin typeface="Malgun Gothic"/>
                <a:ea typeface="Malgun Gothic"/>
                <a:cs typeface="Malgun Gothic"/>
                <a:sym typeface="Malgun Gothic"/>
              </a:rPr>
            </a:br>
            <a:r>
              <a:rPr b="0" i="0" lang="id-ID" sz="2000">
                <a:solidFill>
                  <a:srgbClr val="000000"/>
                </a:solidFill>
                <a:latin typeface="Consolas"/>
                <a:ea typeface="Consolas"/>
                <a:cs typeface="Consolas"/>
                <a:sym typeface="Consolas"/>
              </a:rPr>
              <a:t>]</a:t>
            </a:r>
            <a:endParaRPr sz="2000">
              <a:solidFill>
                <a:schemeClr val="dk1"/>
              </a:solidFill>
              <a:latin typeface="Malgun Gothic"/>
              <a:ea typeface="Malgun Gothic"/>
              <a:cs typeface="Malgun Gothic"/>
              <a:sym typeface="Malgun Gothic"/>
            </a:endParaRPr>
          </a:p>
        </p:txBody>
      </p:sp>
      <p:sp>
        <p:nvSpPr>
          <p:cNvPr id="330" name="Google Shape;330;p25"/>
          <p:cNvSpPr txBox="1"/>
          <p:nvPr/>
        </p:nvSpPr>
        <p:spPr>
          <a:xfrm>
            <a:off x="327244" y="1423136"/>
            <a:ext cx="647007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id-ID" sz="2000">
                <a:solidFill>
                  <a:schemeClr val="dk1"/>
                </a:solidFill>
                <a:latin typeface="Consolas"/>
                <a:ea typeface="Consolas"/>
                <a:cs typeface="Consolas"/>
                <a:sym typeface="Consolas"/>
              </a:rPr>
              <a:t>JSON – Dikirim Melalui Jaringan</a:t>
            </a:r>
            <a:endParaRPr sz="2000">
              <a:solidFill>
                <a:schemeClr val="dk1"/>
              </a:solidFill>
              <a:latin typeface="Malgun Gothic"/>
              <a:ea typeface="Malgun Gothic"/>
              <a:cs typeface="Malgun Gothic"/>
              <a:sym typeface="Malgun Gothic"/>
            </a:endParaRPr>
          </a:p>
        </p:txBody>
      </p:sp>
      <p:pic>
        <p:nvPicPr>
          <p:cNvPr id="331" name="Google Shape;331;p25"/>
          <p:cNvPicPr preferRelativeResize="0"/>
          <p:nvPr/>
        </p:nvPicPr>
        <p:blipFill rotWithShape="1">
          <a:blip r:embed="rId3">
            <a:alphaModFix/>
          </a:blip>
          <a:srcRect b="0" l="0" r="0" t="0"/>
          <a:stretch/>
        </p:blipFill>
        <p:spPr>
          <a:xfrm>
            <a:off x="248191" y="4165242"/>
            <a:ext cx="3327471" cy="2163341"/>
          </a:xfrm>
          <a:prstGeom prst="rect">
            <a:avLst/>
          </a:prstGeom>
          <a:noFill/>
          <a:ln>
            <a:noFill/>
          </a:ln>
        </p:spPr>
      </p:pic>
      <p:pic>
        <p:nvPicPr>
          <p:cNvPr id="332" name="Google Shape;332;p25"/>
          <p:cNvPicPr preferRelativeResize="0"/>
          <p:nvPr/>
        </p:nvPicPr>
        <p:blipFill rotWithShape="1">
          <a:blip r:embed="rId3">
            <a:alphaModFix/>
          </a:blip>
          <a:srcRect b="0" l="0" r="0" t="0"/>
          <a:stretch/>
        </p:blipFill>
        <p:spPr>
          <a:xfrm>
            <a:off x="8537284" y="1265659"/>
            <a:ext cx="3327471" cy="2163341"/>
          </a:xfrm>
          <a:prstGeom prst="rect">
            <a:avLst/>
          </a:prstGeom>
          <a:noFill/>
          <a:ln>
            <a:noFill/>
          </a:ln>
        </p:spPr>
      </p:pic>
      <p:cxnSp>
        <p:nvCxnSpPr>
          <p:cNvPr id="333" name="Google Shape;333;p25"/>
          <p:cNvCxnSpPr>
            <a:stCxn id="331" idx="0"/>
          </p:cNvCxnSpPr>
          <p:nvPr/>
        </p:nvCxnSpPr>
        <p:spPr>
          <a:xfrm rot="10800000">
            <a:off x="1911927" y="3494442"/>
            <a:ext cx="0" cy="670800"/>
          </a:xfrm>
          <a:prstGeom prst="straightConnector1">
            <a:avLst/>
          </a:prstGeom>
          <a:noFill/>
          <a:ln cap="flat" cmpd="sng" w="9525">
            <a:solidFill>
              <a:schemeClr val="accent1"/>
            </a:solidFill>
            <a:prstDash val="solid"/>
            <a:miter lim="800000"/>
            <a:headEnd len="sm" w="sm" type="none"/>
            <a:tailEnd len="med" w="med" type="triangle"/>
          </a:ln>
        </p:spPr>
      </p:cxnSp>
      <p:cxnSp>
        <p:nvCxnSpPr>
          <p:cNvPr id="334" name="Google Shape;334;p25"/>
          <p:cNvCxnSpPr>
            <a:stCxn id="329" idx="3"/>
          </p:cNvCxnSpPr>
          <p:nvPr/>
        </p:nvCxnSpPr>
        <p:spPr>
          <a:xfrm>
            <a:off x="6797318" y="2658784"/>
            <a:ext cx="1740000" cy="0"/>
          </a:xfrm>
          <a:prstGeom prst="straightConnector1">
            <a:avLst/>
          </a:prstGeom>
          <a:noFill/>
          <a:ln cap="flat" cmpd="sng" w="9525">
            <a:solidFill>
              <a:schemeClr val="accent1"/>
            </a:solidFill>
            <a:prstDash val="solid"/>
            <a:miter lim="800000"/>
            <a:headEnd len="sm" w="sm" type="none"/>
            <a:tailEnd len="med" w="med" type="triangle"/>
          </a:ln>
        </p:spPr>
      </p:cxnSp>
      <p:sp>
        <p:nvSpPr>
          <p:cNvPr id="335" name="Google Shape;335;p25"/>
          <p:cNvSpPr txBox="1"/>
          <p:nvPr/>
        </p:nvSpPr>
        <p:spPr>
          <a:xfrm>
            <a:off x="1911927" y="3795910"/>
            <a:ext cx="117852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Serialisasi</a:t>
            </a:r>
            <a:endParaRPr sz="1800">
              <a:solidFill>
                <a:schemeClr val="dk1"/>
              </a:solidFill>
              <a:latin typeface="Malgun Gothic"/>
              <a:ea typeface="Malgun Gothic"/>
              <a:cs typeface="Malgun Gothic"/>
              <a:sym typeface="Malgun Gothic"/>
            </a:endParaRPr>
          </a:p>
        </p:txBody>
      </p:sp>
      <p:sp>
        <p:nvSpPr>
          <p:cNvPr id="336" name="Google Shape;336;p25"/>
          <p:cNvSpPr txBox="1"/>
          <p:nvPr/>
        </p:nvSpPr>
        <p:spPr>
          <a:xfrm>
            <a:off x="6946591" y="2289452"/>
            <a:ext cx="14414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Deserialisasi</a:t>
            </a:r>
            <a:endParaRPr sz="1800">
              <a:solidFill>
                <a:schemeClr val="dk1"/>
              </a:solidFill>
              <a:latin typeface="Malgun Gothic"/>
              <a:ea typeface="Malgun Gothic"/>
              <a:cs typeface="Malgun Gothic"/>
              <a:sym typeface="Malgun Gothic"/>
            </a:endParaRPr>
          </a:p>
        </p:txBody>
      </p:sp>
      <p:sp>
        <p:nvSpPr>
          <p:cNvPr id="337" name="Google Shape;337;p25"/>
          <p:cNvSpPr txBox="1"/>
          <p:nvPr/>
        </p:nvSpPr>
        <p:spPr>
          <a:xfrm>
            <a:off x="554726" y="6350413"/>
            <a:ext cx="300755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Data dari aplikasi pengirim</a:t>
            </a:r>
            <a:endParaRPr/>
          </a:p>
        </p:txBody>
      </p:sp>
      <p:sp>
        <p:nvSpPr>
          <p:cNvPr id="338" name="Google Shape;338;p25"/>
          <p:cNvSpPr txBox="1"/>
          <p:nvPr/>
        </p:nvSpPr>
        <p:spPr>
          <a:xfrm>
            <a:off x="8697241" y="3480467"/>
            <a:ext cx="317586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Data ditampilkan di aplikasi </a:t>
            </a:r>
            <a:endParaRPr/>
          </a:p>
          <a:p>
            <a:pPr indent="0" lvl="0" marL="0" marR="0" rtl="0" algn="ctr">
              <a:spcBef>
                <a:spcPts val="0"/>
              </a:spcBef>
              <a:spcAft>
                <a:spcPts val="0"/>
              </a:spcAft>
              <a:buNone/>
            </a:pPr>
            <a:r>
              <a:rPr lang="id-ID" sz="1800">
                <a:solidFill>
                  <a:schemeClr val="dk1"/>
                </a:solidFill>
                <a:latin typeface="Malgun Gothic"/>
                <a:ea typeface="Malgun Gothic"/>
                <a:cs typeface="Malgun Gothic"/>
                <a:sym typeface="Malgun Gothic"/>
              </a:rPr>
              <a:t>penerima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8">
                                            <p:txEl>
                                              <p:pRg end="0" st="0"/>
                                            </p:txEl>
                                          </p:spTgt>
                                        </p:tgtEl>
                                        <p:attrNameLst>
                                          <p:attrName>style.visibility</p:attrName>
                                        </p:attrNameLst>
                                      </p:cBhvr>
                                      <p:to>
                                        <p:strVal val="visible"/>
                                      </p:to>
                                    </p:set>
                                    <p:anim calcmode="lin" valueType="num">
                                      <p:cBhvr additive="base">
                                        <p:cTn dur="500"/>
                                        <p:tgtEl>
                                          <p:spTgt spid="32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6"/>
          <p:cNvSpPr txBox="1"/>
          <p:nvPr>
            <p:ph type="title"/>
          </p:nvPr>
        </p:nvSpPr>
        <p:spPr>
          <a:xfrm>
            <a:off x="240789" y="328958"/>
            <a:ext cx="2691763"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Aturan JSON</a:t>
            </a:r>
            <a:endParaRPr sz="3600">
              <a:latin typeface="Arial"/>
              <a:ea typeface="Arial"/>
              <a:cs typeface="Arial"/>
              <a:sym typeface="Arial"/>
            </a:endParaRPr>
          </a:p>
        </p:txBody>
      </p:sp>
      <p:pic>
        <p:nvPicPr>
          <p:cNvPr id="344" name="Google Shape;344;p26"/>
          <p:cNvPicPr preferRelativeResize="0"/>
          <p:nvPr/>
        </p:nvPicPr>
        <p:blipFill rotWithShape="1">
          <a:blip r:embed="rId3">
            <a:alphaModFix/>
          </a:blip>
          <a:srcRect b="21267" l="50000" r="2348" t="10128"/>
          <a:stretch/>
        </p:blipFill>
        <p:spPr>
          <a:xfrm>
            <a:off x="418814" y="1258559"/>
            <a:ext cx="3327971" cy="3281642"/>
          </a:xfrm>
          <a:prstGeom prst="rect">
            <a:avLst/>
          </a:prstGeom>
          <a:noFill/>
          <a:ln>
            <a:noFill/>
          </a:ln>
        </p:spPr>
      </p:pic>
      <p:sp>
        <p:nvSpPr>
          <p:cNvPr id="345" name="Google Shape;345;p26"/>
          <p:cNvSpPr txBox="1"/>
          <p:nvPr/>
        </p:nvSpPr>
        <p:spPr>
          <a:xfrm>
            <a:off x="5829013" y="1733380"/>
            <a:ext cx="6355918" cy="1700950"/>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D5B8EA"/>
              </a:buClr>
              <a:buSzPts val="2200"/>
              <a:buFont typeface="Arial"/>
              <a:buNone/>
            </a:pPr>
            <a:r>
              <a:rPr b="0" lang="id-ID" sz="2200">
                <a:solidFill>
                  <a:srgbClr val="202122"/>
                </a:solidFill>
                <a:latin typeface="Arial"/>
                <a:ea typeface="Arial"/>
                <a:cs typeface="Arial"/>
                <a:sym typeface="Arial"/>
              </a:rPr>
              <a:t>Data gambar pun dapat dirubah menjadi data JSON dengan mengubahnya menggunakan encoding base64 terlebih dahulu sehingga gambar menjadi deret data teks, lalu kemudian dirubah menjadi format JSON dan dikirimkan, pada saat sampai di sisi penerima dilakukan konversi sebaliknya</a:t>
            </a:r>
            <a:endParaRPr b="0" sz="2200">
              <a:solidFill>
                <a:srgbClr val="202122"/>
              </a:solidFill>
              <a:highlight>
                <a:srgbClr val="FFFFFF"/>
              </a:highlight>
              <a:latin typeface="Arial"/>
              <a:ea typeface="Arial"/>
              <a:cs typeface="Arial"/>
              <a:sym typeface="Arial"/>
            </a:endParaRPr>
          </a:p>
        </p:txBody>
      </p:sp>
      <p:sp>
        <p:nvSpPr>
          <p:cNvPr id="346" name="Google Shape;346;p26"/>
          <p:cNvSpPr txBox="1"/>
          <p:nvPr/>
        </p:nvSpPr>
        <p:spPr>
          <a:xfrm>
            <a:off x="3949698" y="3539820"/>
            <a:ext cx="1676400" cy="369332"/>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id-ID" sz="1800">
                <a:solidFill>
                  <a:schemeClr val="dk1"/>
                </a:solidFill>
                <a:latin typeface="Malgun Gothic"/>
                <a:ea typeface="Malgun Gothic"/>
                <a:cs typeface="Malgun Gothic"/>
                <a:sym typeface="Malgun Gothic"/>
              </a:rPr>
              <a:t>IMAGE</a:t>
            </a:r>
            <a:endParaRPr/>
          </a:p>
        </p:txBody>
      </p:sp>
      <p:sp>
        <p:nvSpPr>
          <p:cNvPr id="347" name="Google Shape;347;p26"/>
          <p:cNvSpPr txBox="1"/>
          <p:nvPr/>
        </p:nvSpPr>
        <p:spPr>
          <a:xfrm>
            <a:off x="3949698" y="1258559"/>
            <a:ext cx="1676400" cy="369332"/>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id-ID" sz="1800">
                <a:solidFill>
                  <a:schemeClr val="dk1"/>
                </a:solidFill>
                <a:latin typeface="Malgun Gothic"/>
                <a:ea typeface="Malgun Gothic"/>
                <a:cs typeface="Malgun Gothic"/>
                <a:sym typeface="Malgun Gothic"/>
              </a:rPr>
              <a:t>BASE64</a:t>
            </a:r>
            <a:endParaRPr/>
          </a:p>
        </p:txBody>
      </p:sp>
      <p:sp>
        <p:nvSpPr>
          <p:cNvPr id="348" name="Google Shape;348;p26"/>
          <p:cNvSpPr txBox="1"/>
          <p:nvPr/>
        </p:nvSpPr>
        <p:spPr>
          <a:xfrm>
            <a:off x="6464297" y="1258559"/>
            <a:ext cx="1676400" cy="369332"/>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lang="id-ID" sz="1800">
                <a:solidFill>
                  <a:schemeClr val="dk1"/>
                </a:solidFill>
                <a:latin typeface="Malgun Gothic"/>
                <a:ea typeface="Malgun Gothic"/>
                <a:cs typeface="Malgun Gothic"/>
                <a:sym typeface="Malgun Gothic"/>
              </a:rPr>
              <a:t>JSON</a:t>
            </a:r>
            <a:endParaRPr/>
          </a:p>
        </p:txBody>
      </p:sp>
      <p:cxnSp>
        <p:nvCxnSpPr>
          <p:cNvPr id="349" name="Google Shape;349;p26"/>
          <p:cNvCxnSpPr>
            <a:stCxn id="346" idx="0"/>
            <a:endCxn id="347" idx="2"/>
          </p:cNvCxnSpPr>
          <p:nvPr/>
        </p:nvCxnSpPr>
        <p:spPr>
          <a:xfrm rot="10800000">
            <a:off x="4787898" y="1627920"/>
            <a:ext cx="0" cy="1911900"/>
          </a:xfrm>
          <a:prstGeom prst="straightConnector1">
            <a:avLst/>
          </a:prstGeom>
          <a:noFill/>
          <a:ln cap="flat" cmpd="sng" w="9525">
            <a:solidFill>
              <a:schemeClr val="accent1"/>
            </a:solidFill>
            <a:prstDash val="solid"/>
            <a:miter lim="800000"/>
            <a:headEnd len="sm" w="sm" type="none"/>
            <a:tailEnd len="med" w="med" type="triangle"/>
          </a:ln>
        </p:spPr>
      </p:cxnSp>
      <p:cxnSp>
        <p:nvCxnSpPr>
          <p:cNvPr id="350" name="Google Shape;350;p26"/>
          <p:cNvCxnSpPr>
            <a:stCxn id="347" idx="3"/>
            <a:endCxn id="348" idx="1"/>
          </p:cNvCxnSpPr>
          <p:nvPr/>
        </p:nvCxnSpPr>
        <p:spPr>
          <a:xfrm>
            <a:off x="5626098" y="1443225"/>
            <a:ext cx="838200" cy="0"/>
          </a:xfrm>
          <a:prstGeom prst="straightConnector1">
            <a:avLst/>
          </a:prstGeom>
          <a:noFill/>
          <a:ln cap="flat" cmpd="sng" w="9525">
            <a:solidFill>
              <a:schemeClr val="accent1"/>
            </a:solidFill>
            <a:prstDash val="solid"/>
            <a:miter lim="800000"/>
            <a:headEnd len="sm" w="sm" type="none"/>
            <a:tailEnd len="med" w="med" type="triangle"/>
          </a:ln>
        </p:spPr>
      </p:cxnSp>
      <p:sp>
        <p:nvSpPr>
          <p:cNvPr id="351" name="Google Shape;351;p26"/>
          <p:cNvSpPr txBox="1"/>
          <p:nvPr/>
        </p:nvSpPr>
        <p:spPr>
          <a:xfrm>
            <a:off x="215899" y="4878871"/>
            <a:ext cx="561311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id-ID" sz="1800">
                <a:solidFill>
                  <a:schemeClr val="dk1"/>
                </a:solidFill>
                <a:latin typeface="Malgun Gothic"/>
                <a:ea typeface="Malgun Gothic"/>
                <a:cs typeface="Malgun Gothic"/>
                <a:sym typeface="Malgun Gothic"/>
              </a:rPr>
              <a:t>Source: https://foxlearn.com/windows-forms/convert-an-image-to-base64-in-csharp-359.html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5">
                                            <p:txEl>
                                              <p:pRg end="0" st="0"/>
                                            </p:txEl>
                                          </p:spTgt>
                                        </p:tgtEl>
                                        <p:attrNameLst>
                                          <p:attrName>style.visibility</p:attrName>
                                        </p:attrNameLst>
                                      </p:cBhvr>
                                      <p:to>
                                        <p:strVal val="visible"/>
                                      </p:to>
                                    </p:set>
                                    <p:anim calcmode="lin" valueType="num">
                                      <p:cBhvr additive="base">
                                        <p:cTn dur="500"/>
                                        <p:tgtEl>
                                          <p:spTgt spid="34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27"/>
          <p:cNvSpPr txBox="1"/>
          <p:nvPr>
            <p:ph type="title"/>
          </p:nvPr>
        </p:nvSpPr>
        <p:spPr>
          <a:xfrm>
            <a:off x="240789" y="328958"/>
            <a:ext cx="1986441"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Referensi</a:t>
            </a:r>
            <a:endParaRPr sz="3600">
              <a:latin typeface="Arial"/>
              <a:ea typeface="Arial"/>
              <a:cs typeface="Arial"/>
              <a:sym typeface="Arial"/>
            </a:endParaRPr>
          </a:p>
        </p:txBody>
      </p:sp>
      <p:sp>
        <p:nvSpPr>
          <p:cNvPr id="357" name="Google Shape;357;p27"/>
          <p:cNvSpPr txBox="1"/>
          <p:nvPr/>
        </p:nvSpPr>
        <p:spPr>
          <a:xfrm>
            <a:off x="240789" y="1187432"/>
            <a:ext cx="11808303" cy="5341610"/>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Fuji, N. (Accessed: 2024, October 30). Apa Itu Enkripsi? Pengertian, Manfaat, dan Contoh Penggunaan. https://www.niagahoster.co.id/blog/apa-itu-enkripsi/</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University of Cambridge (Accessed: 2024, October 30). Caesar cipher encrypt 1. https://adacomputerscience.org/questions/encrypt_18</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Jörg Kastning (Accessed: 2024, October 30). Basic concepts of encryption in cryptography. https://www.redhat.com/en/blog/basic-concepts-encryption-cryptography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7">
                                            <p:txEl>
                                              <p:pRg end="0" st="0"/>
                                            </p:txEl>
                                          </p:spTgt>
                                        </p:tgtEl>
                                        <p:attrNameLst>
                                          <p:attrName>style.visibility</p:attrName>
                                        </p:attrNameLst>
                                      </p:cBhvr>
                                      <p:to>
                                        <p:strVal val="visible"/>
                                      </p:to>
                                    </p:set>
                                    <p:anim calcmode="lin" valueType="num">
                                      <p:cBhvr additive="base">
                                        <p:cTn dur="500"/>
                                        <p:tgtEl>
                                          <p:spTgt spid="3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7">
                                            <p:txEl>
                                              <p:pRg end="1" st="1"/>
                                            </p:txEl>
                                          </p:spTgt>
                                        </p:tgtEl>
                                        <p:attrNameLst>
                                          <p:attrName>style.visibility</p:attrName>
                                        </p:attrNameLst>
                                      </p:cBhvr>
                                      <p:to>
                                        <p:strVal val="visible"/>
                                      </p:to>
                                    </p:set>
                                    <p:anim calcmode="lin" valueType="num">
                                      <p:cBhvr additive="base">
                                        <p:cTn dur="500"/>
                                        <p:tgtEl>
                                          <p:spTgt spid="35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57">
                                            <p:txEl>
                                              <p:pRg end="2" st="2"/>
                                            </p:txEl>
                                          </p:spTgt>
                                        </p:tgtEl>
                                        <p:attrNameLst>
                                          <p:attrName>style.visibility</p:attrName>
                                        </p:attrNameLst>
                                      </p:cBhvr>
                                      <p:to>
                                        <p:strVal val="visible"/>
                                      </p:to>
                                    </p:set>
                                    <p:anim calcmode="lin" valueType="num">
                                      <p:cBhvr additive="base">
                                        <p:cTn dur="500"/>
                                        <p:tgtEl>
                                          <p:spTgt spid="35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8"/>
          <p:cNvSpPr txBox="1"/>
          <p:nvPr>
            <p:ph type="title"/>
          </p:nvPr>
        </p:nvSpPr>
        <p:spPr>
          <a:xfrm>
            <a:off x="240789" y="328958"/>
            <a:ext cx="1986441"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Referensi</a:t>
            </a:r>
            <a:endParaRPr sz="3600">
              <a:latin typeface="Arial"/>
              <a:ea typeface="Arial"/>
              <a:cs typeface="Arial"/>
              <a:sym typeface="Arial"/>
            </a:endParaRPr>
          </a:p>
        </p:txBody>
      </p:sp>
      <p:sp>
        <p:nvSpPr>
          <p:cNvPr id="363" name="Google Shape;363;p28"/>
          <p:cNvSpPr txBox="1"/>
          <p:nvPr/>
        </p:nvSpPr>
        <p:spPr>
          <a:xfrm>
            <a:off x="240789" y="1187432"/>
            <a:ext cx="11808303" cy="5341610"/>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GeeksForGeeks (Accessed: 2024, October 30). ASCII Values Alphabets ( A-Z, a-z &amp; Special Character Table ). https://www.geeksforgeeks.org/ascii-table/</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CS50 for Teachers in Indonesia (Accessed: 2024, October 30). Filter. https://cs50.harvard.edu/indonesia/2023/psets/4/filter/less/</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University of Cambridge (Accessed: 2024, October 20). Bitmapped graphics. https://adacomputerscience.org/concepts/image_bitmap</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University of Cambridge (Accessed: 2024, October 20). </a:t>
            </a:r>
            <a:br>
              <a:rPr b="0" lang="id-ID" sz="2400">
                <a:solidFill>
                  <a:srgbClr val="202122"/>
                </a:solidFill>
                <a:latin typeface="Arial"/>
                <a:ea typeface="Arial"/>
                <a:cs typeface="Arial"/>
                <a:sym typeface="Arial"/>
              </a:rPr>
            </a:br>
            <a:r>
              <a:rPr b="0" lang="id-ID" sz="2400">
                <a:solidFill>
                  <a:srgbClr val="202122"/>
                </a:solidFill>
                <a:latin typeface="Arial"/>
                <a:ea typeface="Arial"/>
                <a:cs typeface="Arial"/>
                <a:sym typeface="Arial"/>
              </a:rPr>
              <a:t>Digital representation of sound. https://adacomputerscience.org/concepts/sound_sound</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0" st="0"/>
                                            </p:txEl>
                                          </p:spTgt>
                                        </p:tgtEl>
                                        <p:attrNameLst>
                                          <p:attrName>style.visibility</p:attrName>
                                        </p:attrNameLst>
                                      </p:cBhvr>
                                      <p:to>
                                        <p:strVal val="visible"/>
                                      </p:to>
                                    </p:set>
                                    <p:anim calcmode="lin" valueType="num">
                                      <p:cBhvr additive="base">
                                        <p:cTn dur="500"/>
                                        <p:tgtEl>
                                          <p:spTgt spid="36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1" st="1"/>
                                            </p:txEl>
                                          </p:spTgt>
                                        </p:tgtEl>
                                        <p:attrNameLst>
                                          <p:attrName>style.visibility</p:attrName>
                                        </p:attrNameLst>
                                      </p:cBhvr>
                                      <p:to>
                                        <p:strVal val="visible"/>
                                      </p:to>
                                    </p:set>
                                    <p:anim calcmode="lin" valueType="num">
                                      <p:cBhvr additive="base">
                                        <p:cTn dur="500"/>
                                        <p:tgtEl>
                                          <p:spTgt spid="36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2" st="2"/>
                                            </p:txEl>
                                          </p:spTgt>
                                        </p:tgtEl>
                                        <p:attrNameLst>
                                          <p:attrName>style.visibility</p:attrName>
                                        </p:attrNameLst>
                                      </p:cBhvr>
                                      <p:to>
                                        <p:strVal val="visible"/>
                                      </p:to>
                                    </p:set>
                                    <p:anim calcmode="lin" valueType="num">
                                      <p:cBhvr additive="base">
                                        <p:cTn dur="500"/>
                                        <p:tgtEl>
                                          <p:spTgt spid="36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xEl>
                                              <p:pRg end="3" st="3"/>
                                            </p:txEl>
                                          </p:spTgt>
                                        </p:tgtEl>
                                        <p:attrNameLst>
                                          <p:attrName>style.visibility</p:attrName>
                                        </p:attrNameLst>
                                      </p:cBhvr>
                                      <p:to>
                                        <p:strVal val="visible"/>
                                      </p:to>
                                    </p:set>
                                    <p:anim calcmode="lin" valueType="num">
                                      <p:cBhvr additive="base">
                                        <p:cTn dur="500"/>
                                        <p:tgtEl>
                                          <p:spTgt spid="36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9"/>
          <p:cNvSpPr txBox="1"/>
          <p:nvPr>
            <p:ph type="title"/>
          </p:nvPr>
        </p:nvSpPr>
        <p:spPr>
          <a:xfrm>
            <a:off x="240789" y="328958"/>
            <a:ext cx="1986441" cy="590931"/>
          </a:xfrm>
          <a:prstGeom prst="rect">
            <a:avLst/>
          </a:prstGeom>
          <a:noFill/>
          <a:ln>
            <a:noFill/>
          </a:ln>
        </p:spPr>
        <p:txBody>
          <a:bodyPr anchorCtr="0" anchor="ctr" bIns="45700" lIns="91425" spcFirstLastPara="1" rIns="91425" wrap="square" tIns="45700">
            <a:spAutoFit/>
          </a:bodyPr>
          <a:lstStyle/>
          <a:p>
            <a:pPr indent="0" lvl="0" marL="0" rtl="0" algn="l">
              <a:lnSpc>
                <a:spcPct val="90000"/>
              </a:lnSpc>
              <a:spcBef>
                <a:spcPts val="0"/>
              </a:spcBef>
              <a:spcAft>
                <a:spcPts val="0"/>
              </a:spcAft>
              <a:buClr>
                <a:srgbClr val="3C1E06"/>
              </a:buClr>
              <a:buSzPts val="3600"/>
              <a:buFont typeface="Arial"/>
              <a:buNone/>
            </a:pPr>
            <a:r>
              <a:rPr lang="id-ID" sz="3600">
                <a:latin typeface="Arial"/>
                <a:ea typeface="Arial"/>
                <a:cs typeface="Arial"/>
                <a:sym typeface="Arial"/>
              </a:rPr>
              <a:t>Referensi</a:t>
            </a:r>
            <a:endParaRPr sz="3600">
              <a:latin typeface="Arial"/>
              <a:ea typeface="Arial"/>
              <a:cs typeface="Arial"/>
              <a:sym typeface="Arial"/>
            </a:endParaRPr>
          </a:p>
        </p:txBody>
      </p:sp>
      <p:sp>
        <p:nvSpPr>
          <p:cNvPr id="369" name="Google Shape;369;p29"/>
          <p:cNvSpPr txBox="1"/>
          <p:nvPr/>
        </p:nvSpPr>
        <p:spPr>
          <a:xfrm>
            <a:off x="240789" y="1187432"/>
            <a:ext cx="11808303" cy="5341610"/>
          </a:xfrm>
          <a:prstGeom prst="rect">
            <a:avLst/>
          </a:prstGeom>
          <a:noFill/>
          <a:ln>
            <a:noFill/>
          </a:ln>
        </p:spPr>
        <p:txBody>
          <a:bodyPr anchorCtr="0" anchor="t" bIns="45700" lIns="91425" spcFirstLastPara="1" rIns="91425" wrap="square" tIns="45700">
            <a:noAutofit/>
          </a:bodyPr>
          <a:lstStyle/>
          <a:p>
            <a:pPr indent="-404813" lvl="0" marL="404813" marR="0" rtl="0" algn="l">
              <a:lnSpc>
                <a:spcPct val="120000"/>
              </a:lnSpc>
              <a:spcBef>
                <a:spcPts val="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Bianor (Accessed: 2024, October 20). Video Streaming Encoding – All You Need to Know. https://bianor.com/lp/video-streaming-encoding/</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Hazelcast, Inc (Accessed: 2024, October 20). What is Serialization?. https://hazelcast.com/glossary/serialization/</a:t>
            </a:r>
            <a:endParaRPr/>
          </a:p>
          <a:p>
            <a:pPr indent="-404813" lvl="0" marL="404813" marR="0" rtl="0" algn="l">
              <a:lnSpc>
                <a:spcPct val="120000"/>
              </a:lnSpc>
              <a:spcBef>
                <a:spcPts val="1000"/>
              </a:spcBef>
              <a:spcAft>
                <a:spcPts val="0"/>
              </a:spcAft>
              <a:buClr>
                <a:srgbClr val="D5B8EA"/>
              </a:buClr>
              <a:buSzPts val="2400"/>
              <a:buFont typeface="Arial"/>
              <a:buChar char="•"/>
            </a:pPr>
            <a:r>
              <a:rPr b="0" lang="id-ID" sz="2400">
                <a:solidFill>
                  <a:srgbClr val="202122"/>
                </a:solidFill>
                <a:latin typeface="Arial"/>
                <a:ea typeface="Arial"/>
                <a:cs typeface="Arial"/>
                <a:sym typeface="Arial"/>
              </a:rPr>
              <a:t>FoxLearn (Accessed: 2024, October 20). How to Convert an image to base64 in C#. https://foxlearn.com/windows-forms/convert-an-image-to-base64-in-csharp-359.html</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0" st="0"/>
                                            </p:txEl>
                                          </p:spTgt>
                                        </p:tgtEl>
                                        <p:attrNameLst>
                                          <p:attrName>style.visibility</p:attrName>
                                        </p:attrNameLst>
                                      </p:cBhvr>
                                      <p:to>
                                        <p:strVal val="visible"/>
                                      </p:to>
                                    </p:set>
                                    <p:anim calcmode="lin" valueType="num">
                                      <p:cBhvr additive="base">
                                        <p:cTn dur="500"/>
                                        <p:tgtEl>
                                          <p:spTgt spid="369">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1" st="1"/>
                                            </p:txEl>
                                          </p:spTgt>
                                        </p:tgtEl>
                                        <p:attrNameLst>
                                          <p:attrName>style.visibility</p:attrName>
                                        </p:attrNameLst>
                                      </p:cBhvr>
                                      <p:to>
                                        <p:strVal val="visible"/>
                                      </p:to>
                                    </p:set>
                                    <p:anim calcmode="lin" valueType="num">
                                      <p:cBhvr additive="base">
                                        <p:cTn dur="500"/>
                                        <p:tgtEl>
                                          <p:spTgt spid="369">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9">
                                            <p:txEl>
                                              <p:pRg end="2" st="2"/>
                                            </p:txEl>
                                          </p:spTgt>
                                        </p:tgtEl>
                                        <p:attrNameLst>
                                          <p:attrName>style.visibility</p:attrName>
                                        </p:attrNameLst>
                                      </p:cBhvr>
                                      <p:to>
                                        <p:strVal val="visible"/>
                                      </p:to>
                                    </p:set>
                                    <p:anim calcmode="lin" valueType="num">
                                      <p:cBhvr additive="base">
                                        <p:cTn dur="500"/>
                                        <p:tgtEl>
                                          <p:spTgt spid="369">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grpSp>
        <p:nvGrpSpPr>
          <p:cNvPr id="374" name="Google Shape;374;p30"/>
          <p:cNvGrpSpPr/>
          <p:nvPr/>
        </p:nvGrpSpPr>
        <p:grpSpPr>
          <a:xfrm>
            <a:off x="887552" y="871619"/>
            <a:ext cx="2400432" cy="1154075"/>
            <a:chOff x="887552" y="871619"/>
            <a:chExt cx="2400432" cy="1154075"/>
          </a:xfrm>
        </p:grpSpPr>
        <p:sp>
          <p:nvSpPr>
            <p:cNvPr id="375" name="Google Shape;375;p30"/>
            <p:cNvSpPr/>
            <p:nvPr/>
          </p:nvSpPr>
          <p:spPr>
            <a:xfrm>
              <a:off x="918945" y="883510"/>
              <a:ext cx="2092720" cy="1142184"/>
            </a:xfrm>
            <a:prstGeom prst="rect">
              <a:avLst/>
            </a:prstGeom>
            <a:solidFill>
              <a:srgbClr val="311B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6" name="Google Shape;376;p30"/>
            <p:cNvSpPr/>
            <p:nvPr/>
          </p:nvSpPr>
          <p:spPr>
            <a:xfrm>
              <a:off x="887552" y="1092351"/>
              <a:ext cx="2070664" cy="724561"/>
            </a:xfrm>
            <a:prstGeom prst="rect">
              <a:avLst/>
            </a:prstGeom>
            <a:noFill/>
            <a:ln>
              <a:noFill/>
            </a:ln>
          </p:spPr>
          <p:txBody>
            <a:bodyPr anchorCtr="0" anchor="ctr" bIns="45700" lIns="91425" spcFirstLastPara="1" rIns="91425" wrap="square" tIns="45700">
              <a:noAutofit/>
            </a:bodyPr>
            <a:lstStyle/>
            <a:p>
              <a:pPr indent="0" lvl="1" marL="0" marR="0" rtl="0" algn="ctr">
                <a:spcBef>
                  <a:spcPts val="0"/>
                </a:spcBef>
                <a:spcAft>
                  <a:spcPts val="0"/>
                </a:spcAft>
                <a:buNone/>
              </a:pPr>
              <a:r>
                <a:rPr b="1" i="0" lang="id-ID" sz="3600" u="none" cap="none" strike="noStrike">
                  <a:solidFill>
                    <a:schemeClr val="lt1"/>
                  </a:solidFill>
                  <a:latin typeface="Arial"/>
                  <a:ea typeface="Arial"/>
                  <a:cs typeface="Arial"/>
                  <a:sym typeface="Arial"/>
                </a:rPr>
                <a:t>Week 14</a:t>
              </a:r>
              <a:endParaRPr b="0" i="0" sz="3600" u="none" cap="none" strike="noStrike">
                <a:solidFill>
                  <a:schemeClr val="lt1"/>
                </a:solidFill>
                <a:latin typeface="Arial"/>
                <a:ea typeface="Arial"/>
                <a:cs typeface="Arial"/>
                <a:sym typeface="Arial"/>
              </a:endParaRPr>
            </a:p>
          </p:txBody>
        </p:sp>
        <p:sp>
          <p:nvSpPr>
            <p:cNvPr id="377" name="Google Shape;377;p30"/>
            <p:cNvSpPr/>
            <p:nvPr/>
          </p:nvSpPr>
          <p:spPr>
            <a:xfrm>
              <a:off x="3005510" y="871619"/>
              <a:ext cx="282474" cy="892142"/>
            </a:xfrm>
            <a:prstGeom prst="rtTriangle">
              <a:avLst/>
            </a:prstGeom>
            <a:solidFill>
              <a:srgbClr val="3A383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pic>
          <p:nvPicPr>
            <p:cNvPr id="378" name="Google Shape;378;p30"/>
            <p:cNvPicPr preferRelativeResize="0"/>
            <p:nvPr/>
          </p:nvPicPr>
          <p:blipFill rotWithShape="1">
            <a:blip r:embed="rId3">
              <a:alphaModFix/>
            </a:blip>
            <a:srcRect b="0" l="0" r="0" t="0"/>
            <a:stretch/>
          </p:blipFill>
          <p:spPr>
            <a:xfrm rot="5400000">
              <a:off x="977384" y="992020"/>
              <a:ext cx="303094" cy="252232"/>
            </a:xfrm>
            <a:prstGeom prst="rect">
              <a:avLst/>
            </a:prstGeom>
            <a:noFill/>
            <a:ln>
              <a:noFill/>
            </a:ln>
          </p:spPr>
        </p:pic>
      </p:grpSp>
      <p:sp>
        <p:nvSpPr>
          <p:cNvPr id="379" name="Google Shape;379;p30"/>
          <p:cNvSpPr txBox="1"/>
          <p:nvPr>
            <p:ph type="title"/>
          </p:nvPr>
        </p:nvSpPr>
        <p:spPr>
          <a:xfrm>
            <a:off x="909801" y="3291980"/>
            <a:ext cx="8436080" cy="830997"/>
          </a:xfrm>
          <a:prstGeom prst="rect">
            <a:avLst/>
          </a:prstGeom>
          <a:noFill/>
          <a:ln>
            <a:noFill/>
          </a:ln>
        </p:spPr>
        <p:txBody>
          <a:bodyPr anchorCtr="0" anchor="ctr" bIns="45700" lIns="91425" spcFirstLastPara="1" rIns="91425" wrap="square" tIns="45700">
            <a:spAutoFit/>
          </a:bodyPr>
          <a:lstStyle/>
          <a:p>
            <a:pPr indent="0" lvl="0" marL="0" rtl="0" algn="l">
              <a:lnSpc>
                <a:spcPct val="100000"/>
              </a:lnSpc>
              <a:spcBef>
                <a:spcPts val="0"/>
              </a:spcBef>
              <a:spcAft>
                <a:spcPts val="0"/>
              </a:spcAft>
              <a:buClr>
                <a:srgbClr val="222A35"/>
              </a:buClr>
              <a:buSzPts val="4800"/>
              <a:buFont typeface="Arial"/>
              <a:buNone/>
            </a:pPr>
            <a:r>
              <a:rPr lang="id-ID" sz="4800">
                <a:latin typeface="Arial"/>
                <a:ea typeface="Arial"/>
                <a:cs typeface="Arial"/>
                <a:sym typeface="Arial"/>
              </a:rPr>
              <a:t>Application Layer</a:t>
            </a:r>
            <a:endParaRPr sz="4800">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74"/>
                                        </p:tgtEl>
                                        <p:attrNameLst>
                                          <p:attrName>style.visibility</p:attrName>
                                        </p:attrNameLst>
                                      </p:cBhvr>
                                      <p:to>
                                        <p:strVal val="visible"/>
                                      </p:to>
                                    </p:set>
                                    <p:animEffect filter="fade" transition="in">
                                      <p:cBhvr>
                                        <p:cTn dur="500"/>
                                        <p:tgtEl>
                                          <p:spTgt spid="37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500"/>
                                        <p:tgtEl>
                                          <p:spTgt spid="37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테마">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2021-04-29T04:21:21Z</dcterms:created>
  <dc:creator>최성실</dc:creator>
</cp:coreProperties>
</file>