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394" r:id="rId5"/>
    <p:sldId id="502" r:id="rId6"/>
    <p:sldId id="400" r:id="rId7"/>
    <p:sldId id="406" r:id="rId8"/>
    <p:sldId id="503" r:id="rId9"/>
    <p:sldId id="295" r:id="rId10"/>
    <p:sldId id="471" r:id="rId11"/>
    <p:sldId id="504" r:id="rId12"/>
    <p:sldId id="505" r:id="rId13"/>
    <p:sldId id="506" r:id="rId14"/>
    <p:sldId id="489" r:id="rId15"/>
    <p:sldId id="490" r:id="rId16"/>
    <p:sldId id="507" r:id="rId17"/>
    <p:sldId id="515" r:id="rId18"/>
    <p:sldId id="508" r:id="rId19"/>
    <p:sldId id="516" r:id="rId20"/>
    <p:sldId id="509" r:id="rId21"/>
    <p:sldId id="510" r:id="rId22"/>
    <p:sldId id="493" r:id="rId23"/>
    <p:sldId id="511" r:id="rId24"/>
    <p:sldId id="518" r:id="rId25"/>
    <p:sldId id="512" r:id="rId26"/>
    <p:sldId id="513" r:id="rId27"/>
    <p:sldId id="514" r:id="rId28"/>
    <p:sldId id="459" r:id="rId29"/>
    <p:sldId id="517" r:id="rId30"/>
    <p:sldId id="268" r:id="rId3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76" autoAdjust="0"/>
    <p:restoredTop sz="97386" autoAdjust="0"/>
  </p:normalViewPr>
  <p:slideViewPr>
    <p:cSldViewPr snapToGrid="0">
      <p:cViewPr varScale="1">
        <p:scale>
          <a:sx n="69" d="100"/>
          <a:sy n="69" d="100"/>
        </p:scale>
        <p:origin x="78" y="18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2024-11-10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F5FB2-1CDA-4B70-9A5F-D424946F5D92}" type="datetimeFigureOut">
              <a:rPr lang="id-ID" smtClean="0"/>
              <a:t>10/11/2024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2E543A-220F-44ED-B40A-CCAF9E5BE6E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02695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4728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C6ADCB-7A10-C7A1-DA06-0171BF855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ED25E-D088-34B6-5F5C-B5F2B787BB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4200D9-874D-ED06-B593-C99C08C735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5514B3-2C39-D2D3-B507-0047948880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9819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2FC78B-D3BA-86F2-14A4-437AA0DA7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C4407F-46F3-CD8B-C3E8-33A8D55025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6D4975-3C08-235D-60BD-8FD870A981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D7A87C-847E-4352-F276-D64B3708BE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4255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F44FF-6780-FE84-B37E-24598B1E3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51B4DE-77B6-35A6-713E-B6E80B54DC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1CC972-347B-DBBA-CA2E-C13C03A657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5DE20B-F75F-114F-BF86-6010EBAE0C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2E543A-220F-44ED-B40A-CCAF9E5BE6EE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4158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2024-11-10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Layer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821032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- 14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8745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Application Layer</a:t>
                </a:r>
                <a:endParaRPr lang="en-US" altLang="ko-K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09104" y="3703537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DNS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그룹 19">
            <a:extLst>
              <a:ext uri="{FF2B5EF4-FFF2-40B4-BE49-F238E27FC236}">
                <a16:creationId xmlns:a16="http://schemas.microsoft.com/office/drawing/2014/main" id="{9C829B16-DC9B-8E11-BFE2-39C53327FA87}"/>
              </a:ext>
            </a:extLst>
          </p:cNvPr>
          <p:cNvGrpSpPr/>
          <p:nvPr/>
        </p:nvGrpSpPr>
        <p:grpSpPr>
          <a:xfrm>
            <a:off x="483263" y="4438424"/>
            <a:ext cx="7415071" cy="661829"/>
            <a:chOff x="434203" y="3661225"/>
            <a:chExt cx="7415071" cy="66182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5394201-488B-66C2-8ED6-478F07BA596C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타원 21">
              <a:extLst>
                <a:ext uri="{FF2B5EF4-FFF2-40B4-BE49-F238E27FC236}">
                  <a16:creationId xmlns:a16="http://schemas.microsoft.com/office/drawing/2014/main" id="{FBAF5FF6-391C-78EC-FD54-91FAF1676AC7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E72B423-401A-8B2F-E145-4EE4F849617D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id-ID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" name="직선 연결선 23">
              <a:extLst>
                <a:ext uri="{FF2B5EF4-FFF2-40B4-BE49-F238E27FC236}">
                  <a16:creationId xmlns:a16="http://schemas.microsoft.com/office/drawing/2014/main" id="{A6369482-CF34-6C49-378F-2126D5A8E804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BF4D15B-B0CC-2C49-B5C9-8382FF9710E0}"/>
              </a:ext>
            </a:extLst>
          </p:cNvPr>
          <p:cNvSpPr txBox="1"/>
          <p:nvPr/>
        </p:nvSpPr>
        <p:spPr>
          <a:xfrm>
            <a:off x="1258164" y="4480736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HTTP &amp; HTTPS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그룹 19">
            <a:extLst>
              <a:ext uri="{FF2B5EF4-FFF2-40B4-BE49-F238E27FC236}">
                <a16:creationId xmlns:a16="http://schemas.microsoft.com/office/drawing/2014/main" id="{156D38D3-08BA-F4F1-2242-D55FDF814CC1}"/>
              </a:ext>
            </a:extLst>
          </p:cNvPr>
          <p:cNvGrpSpPr/>
          <p:nvPr/>
        </p:nvGrpSpPr>
        <p:grpSpPr>
          <a:xfrm>
            <a:off x="497667" y="5261217"/>
            <a:ext cx="7415071" cy="661829"/>
            <a:chOff x="434203" y="3661225"/>
            <a:chExt cx="7415071" cy="661829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1AC4BD1-B139-AD69-0C26-F81F6E93B8BD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타원 21">
              <a:extLst>
                <a:ext uri="{FF2B5EF4-FFF2-40B4-BE49-F238E27FC236}">
                  <a16:creationId xmlns:a16="http://schemas.microsoft.com/office/drawing/2014/main" id="{B4875CAC-7418-85CC-C522-F6E71012C06B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F8A6557-F23A-3594-9C3C-FBCB158B4748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id-ID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5" name="직선 연결선 23">
              <a:extLst>
                <a:ext uri="{FF2B5EF4-FFF2-40B4-BE49-F238E27FC236}">
                  <a16:creationId xmlns:a16="http://schemas.microsoft.com/office/drawing/2014/main" id="{926D4F44-1B12-2C4B-B7E4-78A274BAD1E0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5A39C1B-AE2C-49B9-0364-B153FB66773B}"/>
              </a:ext>
            </a:extLst>
          </p:cNvPr>
          <p:cNvSpPr txBox="1"/>
          <p:nvPr/>
        </p:nvSpPr>
        <p:spPr>
          <a:xfrm>
            <a:off x="1272568" y="5303529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SMTP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28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Application Layer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3970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Application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AEF4E4F-6C2D-F715-28AF-4003F39206DD}"/>
              </a:ext>
            </a:extLst>
          </p:cNvPr>
          <p:cNvSpPr txBox="1">
            <a:spLocks/>
          </p:cNvSpPr>
          <p:nvPr/>
        </p:nvSpPr>
        <p:spPr>
          <a:xfrm>
            <a:off x="240789" y="121950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Application layer merupakan lapisan paling atas dari protokol model Open System </a:t>
            </a:r>
            <a:r>
              <a:rPr lang="id-ID" sz="2800" b="0" dirty="0" err="1">
                <a:solidFill>
                  <a:srgbClr val="202122"/>
                </a:solidFill>
              </a:rPr>
              <a:t>Interconnections</a:t>
            </a:r>
            <a:r>
              <a:rPr lang="id-ID" sz="2800" b="0" dirty="0">
                <a:solidFill>
                  <a:srgbClr val="202122"/>
                </a:solidFill>
              </a:rPr>
              <a:t> (OSI), yang mana tugasnya adalah mengatur segala sesuatu yang berhubungan dengan pertukaran data atau informasi antara pemakai </a:t>
            </a:r>
            <a:r>
              <a:rPr lang="id-ID" sz="2800" b="0" dirty="0" err="1">
                <a:solidFill>
                  <a:srgbClr val="202122"/>
                </a:solidFill>
              </a:rPr>
              <a:t>software</a:t>
            </a:r>
            <a:r>
              <a:rPr lang="id-ID" sz="2800" b="0" dirty="0">
                <a:solidFill>
                  <a:srgbClr val="202122"/>
                </a:solidFill>
              </a:rPr>
              <a:t> aplikasi maupun antara peralatan di dalam sebuah sistem. 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Sehingga </a:t>
            </a:r>
            <a:r>
              <a:rPr lang="id-ID" sz="2800" b="0" dirty="0" err="1">
                <a:solidFill>
                  <a:srgbClr val="202122"/>
                </a:solidFill>
              </a:rPr>
              <a:t>application</a:t>
            </a:r>
            <a:r>
              <a:rPr lang="id-ID" sz="2800" b="0" dirty="0">
                <a:solidFill>
                  <a:srgbClr val="202122"/>
                </a:solidFill>
              </a:rPr>
              <a:t> layer mengatur segala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yang berkaitan dengan berbagai aplikasi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perangkat lunak atau aplikasi dalam komputer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seperti, </a:t>
            </a:r>
            <a:r>
              <a:rPr lang="id-ID" sz="2800" b="0" dirty="0" err="1">
                <a:solidFill>
                  <a:srgbClr val="202122"/>
                </a:solidFill>
              </a:rPr>
              <a:t>website</a:t>
            </a:r>
            <a:r>
              <a:rPr lang="id-ID" sz="2800" b="0" dirty="0">
                <a:solidFill>
                  <a:srgbClr val="202122"/>
                </a:solidFill>
              </a:rPr>
              <a:t> browser, email </a:t>
            </a:r>
            <a:r>
              <a:rPr lang="id-ID" sz="2800" b="0" dirty="0" err="1">
                <a:solidFill>
                  <a:srgbClr val="202122"/>
                </a:solidFill>
              </a:rPr>
              <a:t>client</a:t>
            </a:r>
            <a:r>
              <a:rPr lang="id-ID" sz="2800" b="0" dirty="0">
                <a:solidFill>
                  <a:srgbClr val="202122"/>
                </a:solidFill>
              </a:rPr>
              <a:t>,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dan lain sebagainya.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1106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9FF72-D262-EAD9-8DA9-37E68AF27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9E2CD1-1F58-DBD7-31C8-D91668E46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75021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Fungsi Application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0B8A3AD-FCB8-6023-5398-3A8FEF72F048}"/>
              </a:ext>
            </a:extLst>
          </p:cNvPr>
          <p:cNvSpPr txBox="1">
            <a:spLocks/>
          </p:cNvSpPr>
          <p:nvPr/>
        </p:nvSpPr>
        <p:spPr>
          <a:xfrm>
            <a:off x="240789" y="121950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Menyediakan protokol yang memungkinkan perangkat lunak mengirim dan menerima informasi serta menyajikan data yang berarti kepada pengguna beserta interaksinya dengan pengguna.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Selain kepada pengguna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application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juga menyediakan fungsi aplikasi yang berinteraksi dengan sistem operasi sehingga tidak langsung dilihat pengguna namun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mempunyai pengaruh terhadap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pengalaman pengguna dalam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menggunakan aplikasi</a:t>
            </a:r>
          </a:p>
        </p:txBody>
      </p:sp>
    </p:spTree>
    <p:extLst>
      <p:ext uri="{BB962C8B-B14F-4D97-AF65-F5344CB8AC3E}">
        <p14:creationId xmlns:p14="http://schemas.microsoft.com/office/powerpoint/2010/main" val="137369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179694"/>
            <a:ext cx="10515600" cy="1421928"/>
          </a:xfrm>
        </p:spPr>
        <p:txBody>
          <a:bodyPr/>
          <a:lstStyle/>
          <a:p>
            <a:r>
              <a:rPr lang="pt-BR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Dynamic Host Configuration Protocol</a:t>
            </a:r>
            <a:b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r>
              <a:rPr lang="pt-BR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id-ID" altLang="ko-KR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278DA-EFA1-D429-6959-7E9F503A7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2558F6-855E-AD07-B76E-80E4EA1C8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41577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962D550-E544-D444-5949-FC13A7026795}"/>
              </a:ext>
            </a:extLst>
          </p:cNvPr>
          <p:cNvSpPr txBox="1">
            <a:spLocks/>
          </p:cNvSpPr>
          <p:nvPr/>
        </p:nvSpPr>
        <p:spPr>
          <a:xfrm>
            <a:off x="240789" y="1162050"/>
            <a:ext cx="11808303" cy="52163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800" b="0" dirty="0">
                <a:solidFill>
                  <a:srgbClr val="202122"/>
                </a:solidFill>
              </a:rPr>
              <a:t>Dynamic Host Configuration Protocol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en-US" sz="2800" b="0" dirty="0" err="1">
                <a:solidFill>
                  <a:srgbClr val="202122"/>
                </a:solidFill>
              </a:rPr>
              <a:t>menyediakan</a:t>
            </a:r>
            <a:r>
              <a:rPr lang="en-US" sz="2800" b="0" dirty="0">
                <a:solidFill>
                  <a:srgbClr val="202122"/>
                </a:solidFill>
              </a:rPr>
              <a:t> </a:t>
            </a:r>
            <a:r>
              <a:rPr lang="en-US" sz="2800" b="0" dirty="0" err="1">
                <a:solidFill>
                  <a:srgbClr val="202122"/>
                </a:solidFill>
              </a:rPr>
              <a:t>alamat</a:t>
            </a:r>
            <a:r>
              <a:rPr lang="en-US" sz="2800" b="0" dirty="0">
                <a:solidFill>
                  <a:srgbClr val="202122"/>
                </a:solidFill>
              </a:rPr>
              <a:t> IP</a:t>
            </a:r>
            <a:r>
              <a:rPr lang="id-ID" sz="2800" b="0" dirty="0">
                <a:solidFill>
                  <a:srgbClr val="202122"/>
                </a:solidFill>
              </a:rPr>
              <a:t>, </a:t>
            </a:r>
            <a:r>
              <a:rPr lang="id-ID" sz="2800" b="0" dirty="0" err="1">
                <a:solidFill>
                  <a:srgbClr val="202122"/>
                </a:solidFill>
              </a:rPr>
              <a:t>subnet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mask</a:t>
            </a:r>
            <a:r>
              <a:rPr lang="id-ID" sz="2800" b="0" dirty="0">
                <a:solidFill>
                  <a:srgbClr val="202122"/>
                </a:solidFill>
              </a:rPr>
              <a:t>, </a:t>
            </a:r>
            <a:r>
              <a:rPr lang="id-ID" sz="2800" b="0" dirty="0" err="1">
                <a:solidFill>
                  <a:srgbClr val="202122"/>
                </a:solidFill>
              </a:rPr>
              <a:t>default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gateway</a:t>
            </a:r>
            <a:r>
              <a:rPr lang="id-ID" sz="2800" b="0" dirty="0">
                <a:solidFill>
                  <a:srgbClr val="202122"/>
                </a:solidFill>
              </a:rPr>
              <a:t> dan alamat DNS </a:t>
            </a:r>
            <a:r>
              <a:rPr lang="en-US" sz="2800" b="0" dirty="0">
                <a:solidFill>
                  <a:srgbClr val="202122"/>
                </a:solidFill>
              </a:rPr>
              <a:t>ke host</a:t>
            </a:r>
            <a:r>
              <a:rPr lang="id-ID" sz="2800" b="0" dirty="0">
                <a:solidFill>
                  <a:srgbClr val="202122"/>
                </a:solidFill>
              </a:rPr>
              <a:t> secara dinamis</a:t>
            </a:r>
            <a:r>
              <a:rPr lang="en-US" sz="2800" b="0" dirty="0">
                <a:solidFill>
                  <a:srgbClr val="202122"/>
                </a:solidFill>
              </a:rPr>
              <a:t>. 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800" b="0" dirty="0" err="1">
                <a:solidFill>
                  <a:srgbClr val="202122"/>
                </a:solidFill>
              </a:rPr>
              <a:t>Setiap</a:t>
            </a:r>
            <a:r>
              <a:rPr lang="en-US" sz="2800" b="0" dirty="0">
                <a:solidFill>
                  <a:srgbClr val="202122"/>
                </a:solidFill>
              </a:rPr>
              <a:t> kali host </a:t>
            </a:r>
            <a:r>
              <a:rPr lang="id-ID" sz="2800" b="0" dirty="0">
                <a:solidFill>
                  <a:srgbClr val="202122"/>
                </a:solidFill>
              </a:rPr>
              <a:t>terhubung ke jaringan </a:t>
            </a:r>
            <a:r>
              <a:rPr lang="en-US" sz="2800" b="0" dirty="0" err="1">
                <a:solidFill>
                  <a:srgbClr val="202122"/>
                </a:solidFill>
              </a:rPr>
              <a:t>mencoba</a:t>
            </a:r>
            <a:r>
              <a:rPr lang="en-US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>
                <a:solidFill>
                  <a:srgbClr val="202122"/>
                </a:solidFill>
              </a:rPr>
              <a:t>mendapatkan</a:t>
            </a:r>
            <a:r>
              <a:rPr lang="en-US" sz="2800" b="0" dirty="0">
                <a:solidFill>
                  <a:srgbClr val="202122"/>
                </a:solidFill>
              </a:rPr>
              <a:t> </a:t>
            </a:r>
            <a:r>
              <a:rPr lang="en-US" sz="2800" b="0" dirty="0" err="1">
                <a:solidFill>
                  <a:srgbClr val="202122"/>
                </a:solidFill>
              </a:rPr>
              <a:t>alamat</a:t>
            </a:r>
            <a:r>
              <a:rPr lang="en-US" sz="2800" b="0" dirty="0">
                <a:solidFill>
                  <a:srgbClr val="202122"/>
                </a:solidFill>
              </a:rPr>
              <a:t> IP </a:t>
            </a:r>
            <a:r>
              <a:rPr lang="id-ID" sz="2800" b="0" dirty="0">
                <a:solidFill>
                  <a:srgbClr val="202122"/>
                </a:solidFill>
              </a:rPr>
              <a:t>dan konfigurasi lainnya </a:t>
            </a:r>
            <a:r>
              <a:rPr lang="en-US" sz="2800" b="0" dirty="0">
                <a:solidFill>
                  <a:srgbClr val="202122"/>
                </a:solidFill>
              </a:rPr>
              <a:t>ke server DHCP, 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800" b="0" dirty="0">
                <a:solidFill>
                  <a:srgbClr val="202122"/>
                </a:solidFill>
              </a:rPr>
              <a:t>DHCP </a:t>
            </a:r>
            <a:r>
              <a:rPr lang="en-US" sz="2800" b="0" dirty="0" err="1">
                <a:solidFill>
                  <a:srgbClr val="202122"/>
                </a:solidFill>
              </a:rPr>
              <a:t>menggunakan</a:t>
            </a:r>
            <a:r>
              <a:rPr lang="en-US" sz="2800" b="0" dirty="0">
                <a:solidFill>
                  <a:srgbClr val="202122"/>
                </a:solidFill>
              </a:rPr>
              <a:t> </a:t>
            </a:r>
            <a:r>
              <a:rPr lang="en-US" sz="2800" b="0" dirty="0" err="1">
                <a:solidFill>
                  <a:srgbClr val="202122"/>
                </a:solidFill>
              </a:rPr>
              <a:t>nomor</a:t>
            </a:r>
            <a:r>
              <a:rPr lang="en-US" sz="2800" b="0" dirty="0">
                <a:solidFill>
                  <a:srgbClr val="202122"/>
                </a:solidFill>
              </a:rPr>
              <a:t> port 67 dan 68.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DHCP dapat mempermudah dan meringankan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kerja administrator jaringan dalam memberikan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konfigurasi yang sesuai untuk seluruh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terhubung dalam jaringan</a:t>
            </a:r>
          </a:p>
        </p:txBody>
      </p:sp>
    </p:spTree>
    <p:extLst>
      <p:ext uri="{BB962C8B-B14F-4D97-AF65-F5344CB8AC3E}">
        <p14:creationId xmlns:p14="http://schemas.microsoft.com/office/powerpoint/2010/main" val="206824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4D6EE-EF3F-D835-F63E-502466FCD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CB9BD3-C1A1-638C-D1B4-CE0FA292A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41577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A555E35-13B5-431D-4941-85BF43C3E9B1}"/>
              </a:ext>
            </a:extLst>
          </p:cNvPr>
          <p:cNvSpPr txBox="1">
            <a:spLocks/>
          </p:cNvSpPr>
          <p:nvPr/>
        </p:nvSpPr>
        <p:spPr>
          <a:xfrm>
            <a:off x="6276814" y="1162050"/>
            <a:ext cx="5772278" cy="52163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IP </a:t>
            </a:r>
            <a:r>
              <a:rPr lang="id-ID" sz="2400" b="0" dirty="0" err="1">
                <a:solidFill>
                  <a:srgbClr val="202122"/>
                </a:solidFill>
              </a:rPr>
              <a:t>Address</a:t>
            </a:r>
            <a:r>
              <a:rPr lang="id-ID" sz="2400" b="0" dirty="0">
                <a:solidFill>
                  <a:srgbClr val="202122"/>
                </a:solidFill>
              </a:rPr>
              <a:t> DHCP Server </a:t>
            </a:r>
            <a:r>
              <a:rPr lang="id-ID" sz="2400" b="0" dirty="0" err="1">
                <a:solidFill>
                  <a:srgbClr val="202122"/>
                </a:solidFill>
              </a:rPr>
              <a:t>di-set</a:t>
            </a:r>
            <a:r>
              <a:rPr lang="id-ID" sz="2400" b="0" dirty="0">
                <a:solidFill>
                  <a:srgbClr val="202122"/>
                </a:solidFill>
              </a:rPr>
              <a:t> secara manual</a:t>
            </a: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P</a:t>
            </a:r>
            <a:r>
              <a:rPr lang="id-ID" sz="2400" b="0" dirty="0" err="1">
                <a:solidFill>
                  <a:srgbClr val="202122"/>
                </a:solidFill>
              </a:rPr>
              <a:t>ermintaan</a:t>
            </a:r>
            <a:r>
              <a:rPr lang="id-ID" sz="2400" b="0" dirty="0">
                <a:solidFill>
                  <a:srgbClr val="202122"/>
                </a:solidFill>
              </a:rPr>
              <a:t> IP </a:t>
            </a:r>
            <a:r>
              <a:rPr lang="id-ID" sz="2400" b="0" dirty="0" err="1">
                <a:solidFill>
                  <a:srgbClr val="202122"/>
                </a:solidFill>
              </a:rPr>
              <a:t>Address</a:t>
            </a:r>
            <a:r>
              <a:rPr lang="id-ID" sz="2400" b="0" dirty="0">
                <a:solidFill>
                  <a:srgbClr val="202122"/>
                </a:solidFill>
              </a:rPr>
              <a:t> dikirim dalam urutan DORA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Sampai dengan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Ack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baru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mendapatkan IP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594002-6E67-E716-1AB3-1622592B57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07" y="1162050"/>
            <a:ext cx="5953889" cy="561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62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13495"/>
            <a:ext cx="10515600" cy="1754326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Domain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System</a:t>
            </a:r>
            <a:b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(DNS)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FAFB0-3235-3A34-EBFF-CA9A1DE78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7BBD3A-C804-4B88-A4B3-0849265C8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1015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DNS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BAB52CD-2581-BD7B-8898-E7631D69F950}"/>
              </a:ext>
            </a:extLst>
          </p:cNvPr>
          <p:cNvSpPr txBox="1">
            <a:spLocks/>
          </p:cNvSpPr>
          <p:nvPr/>
        </p:nvSpPr>
        <p:spPr>
          <a:xfrm>
            <a:off x="240789" y="1266825"/>
            <a:ext cx="11808303" cy="51686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Sistem Nama Domain (DNS) </a:t>
            </a:r>
            <a:r>
              <a:rPr lang="en-US" sz="2400" b="0" dirty="0" err="1">
                <a:solidFill>
                  <a:srgbClr val="202122"/>
                </a:solidFill>
              </a:rPr>
              <a:t>seperti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buku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telepon</a:t>
            </a:r>
            <a:r>
              <a:rPr lang="en-US" sz="2400" b="0" dirty="0">
                <a:solidFill>
                  <a:srgbClr val="202122"/>
                </a:solidFill>
              </a:rPr>
              <a:t> internet. Sistem ini </a:t>
            </a:r>
            <a:r>
              <a:rPr lang="en-US" sz="2400" b="0" dirty="0" err="1">
                <a:solidFill>
                  <a:srgbClr val="202122"/>
                </a:solidFill>
              </a:rPr>
              <a:t>membantu</a:t>
            </a:r>
            <a:r>
              <a:rPr lang="en-US" sz="2400" b="0" dirty="0">
                <a:solidFill>
                  <a:srgbClr val="202122"/>
                </a:solidFill>
              </a:rPr>
              <a:t> Anda </a:t>
            </a:r>
            <a:r>
              <a:rPr lang="en-US" sz="2400" b="0" dirty="0" err="1">
                <a:solidFill>
                  <a:srgbClr val="202122"/>
                </a:solidFill>
              </a:rPr>
              <a:t>menemukan</a:t>
            </a:r>
            <a:r>
              <a:rPr lang="en-US" sz="2400" b="0" dirty="0">
                <a:solidFill>
                  <a:srgbClr val="202122"/>
                </a:solidFill>
              </a:rPr>
              <a:t> situs web dengan </a:t>
            </a:r>
            <a:r>
              <a:rPr lang="en-US" sz="2400" b="0" dirty="0" err="1">
                <a:solidFill>
                  <a:srgbClr val="202122"/>
                </a:solidFill>
              </a:rPr>
              <a:t>menerjemahkan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nama</a:t>
            </a:r>
            <a:r>
              <a:rPr lang="en-US" sz="2400" b="0" dirty="0">
                <a:solidFill>
                  <a:srgbClr val="202122"/>
                </a:solidFill>
              </a:rPr>
              <a:t> yang </a:t>
            </a:r>
            <a:r>
              <a:rPr lang="en-US" sz="2400" b="0" dirty="0" err="1">
                <a:solidFill>
                  <a:srgbClr val="202122"/>
                </a:solidFill>
              </a:rPr>
              <a:t>mudah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diingat</a:t>
            </a:r>
            <a:r>
              <a:rPr lang="en-US" sz="2400" b="0" dirty="0">
                <a:solidFill>
                  <a:srgbClr val="202122"/>
                </a:solidFill>
              </a:rPr>
              <a:t> (</a:t>
            </a:r>
            <a:r>
              <a:rPr lang="en-US" sz="2400" b="0" dirty="0" err="1">
                <a:solidFill>
                  <a:srgbClr val="202122"/>
                </a:solidFill>
              </a:rPr>
              <a:t>seperti</a:t>
            </a:r>
            <a:r>
              <a:rPr lang="en-US" sz="2400" b="0" dirty="0">
                <a:solidFill>
                  <a:srgbClr val="202122"/>
                </a:solidFill>
              </a:rPr>
              <a:t> www.example.com) ke </a:t>
            </a:r>
            <a:r>
              <a:rPr lang="en-US" sz="2400" b="0" dirty="0" err="1">
                <a:solidFill>
                  <a:srgbClr val="202122"/>
                </a:solidFill>
              </a:rPr>
              <a:t>dalam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alamat</a:t>
            </a:r>
            <a:r>
              <a:rPr lang="en-US" sz="2400" b="0" dirty="0">
                <a:solidFill>
                  <a:srgbClr val="202122"/>
                </a:solidFill>
              </a:rPr>
              <a:t> IP </a:t>
            </a:r>
            <a:r>
              <a:rPr lang="en-US" sz="2400" b="0" dirty="0" err="1">
                <a:solidFill>
                  <a:srgbClr val="202122"/>
                </a:solidFill>
              </a:rPr>
              <a:t>numerik</a:t>
            </a:r>
            <a:r>
              <a:rPr lang="en-US" sz="2400" b="0" dirty="0">
                <a:solidFill>
                  <a:srgbClr val="202122"/>
                </a:solidFill>
              </a:rPr>
              <a:t> (</a:t>
            </a:r>
            <a:r>
              <a:rPr lang="en-US" sz="2400" b="0" dirty="0" err="1">
                <a:solidFill>
                  <a:srgbClr val="202122"/>
                </a:solidFill>
              </a:rPr>
              <a:t>seperti</a:t>
            </a:r>
            <a:r>
              <a:rPr lang="en-US" sz="2400" b="0" dirty="0">
                <a:solidFill>
                  <a:srgbClr val="202122"/>
                </a:solidFill>
              </a:rPr>
              <a:t> 192.0.2.1) yang </a:t>
            </a:r>
            <a:r>
              <a:rPr lang="en-US" sz="2400" b="0" dirty="0" err="1">
                <a:solidFill>
                  <a:srgbClr val="202122"/>
                </a:solidFill>
              </a:rPr>
              <a:t>digunakan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komputer</a:t>
            </a:r>
            <a:r>
              <a:rPr lang="en-US" sz="2400" b="0" dirty="0">
                <a:solidFill>
                  <a:srgbClr val="202122"/>
                </a:solidFill>
              </a:rPr>
              <a:t> untuk </a:t>
            </a:r>
            <a:r>
              <a:rPr lang="en-US" sz="2400" b="0" dirty="0" err="1">
                <a:solidFill>
                  <a:srgbClr val="202122"/>
                </a:solidFill>
              </a:rPr>
              <a:t>menemukan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satu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sama</a:t>
            </a:r>
            <a:r>
              <a:rPr lang="en-US" sz="2400" b="0" dirty="0">
                <a:solidFill>
                  <a:srgbClr val="202122"/>
                </a:solidFill>
              </a:rPr>
              <a:t> lain di internet. </a:t>
            </a:r>
            <a:r>
              <a:rPr lang="en-US" sz="2400" b="0" dirty="0" err="1">
                <a:solidFill>
                  <a:srgbClr val="202122"/>
                </a:solidFill>
              </a:rPr>
              <a:t>Tanpa</a:t>
            </a:r>
            <a:r>
              <a:rPr lang="en-US" sz="2400" b="0" dirty="0">
                <a:solidFill>
                  <a:srgbClr val="202122"/>
                </a:solidFill>
              </a:rPr>
              <a:t> DNS, Anda </a:t>
            </a:r>
            <a:r>
              <a:rPr lang="en-US" sz="2400" b="0" dirty="0" err="1">
                <a:solidFill>
                  <a:srgbClr val="202122"/>
                </a:solidFill>
              </a:rPr>
              <a:t>harus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mengingat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rangkaian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angka</a:t>
            </a:r>
            <a:r>
              <a:rPr lang="en-US" sz="2400" b="0" dirty="0">
                <a:solidFill>
                  <a:srgbClr val="202122"/>
                </a:solidFill>
              </a:rPr>
              <a:t> yang </a:t>
            </a:r>
            <a:r>
              <a:rPr lang="en-US" sz="2400" b="0" dirty="0" err="1">
                <a:solidFill>
                  <a:srgbClr val="202122"/>
                </a:solidFill>
              </a:rPr>
              <a:t>panjang</a:t>
            </a:r>
            <a:r>
              <a:rPr lang="en-US" sz="2400" b="0" dirty="0">
                <a:solidFill>
                  <a:srgbClr val="202122"/>
                </a:solidFill>
              </a:rPr>
              <a:t> untuk </a:t>
            </a:r>
            <a:r>
              <a:rPr lang="en-US" sz="2400" b="0" dirty="0" err="1">
                <a:solidFill>
                  <a:srgbClr val="202122"/>
                </a:solidFill>
              </a:rPr>
              <a:t>mengunjungi</a:t>
            </a:r>
            <a:r>
              <a:rPr lang="en-US" sz="2400" b="0" dirty="0">
                <a:solidFill>
                  <a:srgbClr val="202122"/>
                </a:solidFill>
              </a:rPr>
              <a:t> situs web </a:t>
            </a:r>
            <a:r>
              <a:rPr lang="en-US" sz="2400" b="0" dirty="0" err="1">
                <a:solidFill>
                  <a:srgbClr val="202122"/>
                </a:solidFill>
              </a:rPr>
              <a:t>favorit</a:t>
            </a:r>
            <a:r>
              <a:rPr lang="en-US" sz="2400" b="0" dirty="0">
                <a:solidFill>
                  <a:srgbClr val="202122"/>
                </a:solidFill>
              </a:rPr>
              <a:t> Anda.</a:t>
            </a:r>
            <a:endParaRPr lang="id-ID" sz="2400" b="0" dirty="0">
              <a:solidFill>
                <a:srgbClr val="202122"/>
              </a:solidFill>
            </a:endParaRPr>
          </a:p>
          <a:p>
            <a:pPr marL="0" indent="0" latinLnBrk="0">
              <a:buNone/>
            </a:pPr>
            <a:endParaRPr lang="en-US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Domain Name System (DNS)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nama</a:t>
            </a:r>
            <a:r>
              <a:rPr lang="en-US" sz="2400" b="0" dirty="0">
                <a:solidFill>
                  <a:srgbClr val="202122"/>
                </a:solidFill>
              </a:rPr>
              <a:t> host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en-US" sz="2400" b="0" dirty="0">
                <a:solidFill>
                  <a:srgbClr val="202122"/>
                </a:solidFill>
              </a:rPr>
              <a:t>yang </a:t>
            </a:r>
            <a:r>
              <a:rPr lang="en-US" sz="2400" b="0" dirty="0" err="1">
                <a:solidFill>
                  <a:srgbClr val="202122"/>
                </a:solidFill>
              </a:rPr>
              <a:t>digunakan</a:t>
            </a:r>
            <a:r>
              <a:rPr lang="en-US" sz="2400" b="0" dirty="0">
                <a:solidFill>
                  <a:srgbClr val="202122"/>
                </a:solidFill>
              </a:rPr>
              <a:t> untuk </a:t>
            </a:r>
            <a:r>
              <a:rPr lang="en-US" sz="2400" b="0" dirty="0" err="1">
                <a:solidFill>
                  <a:srgbClr val="202122"/>
                </a:solidFill>
              </a:rPr>
              <a:t>layanan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penerjemahan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alamat</a:t>
            </a:r>
            <a:r>
              <a:rPr lang="en-US" sz="2400" b="0" dirty="0">
                <a:solidFill>
                  <a:srgbClr val="202122"/>
                </a:solidFill>
              </a:rPr>
              <a:t> IP. 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91863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DCA30-DE70-7005-75D2-EFBE63687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87516C-8698-E1B6-AE0A-FEEB13CA3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1015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DNS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1A28E99F-08DD-285C-6391-9B7CFBDF9B5E}"/>
              </a:ext>
            </a:extLst>
          </p:cNvPr>
          <p:cNvSpPr txBox="1">
            <a:spLocks/>
          </p:cNvSpPr>
          <p:nvPr/>
        </p:nvSpPr>
        <p:spPr>
          <a:xfrm>
            <a:off x="240790" y="1266825"/>
            <a:ext cx="8058084" cy="71437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Database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pada DNS dibentuk dalam rangkaian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hirerarki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E6F45A-7042-B0E8-EACE-A8A4056621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1" y="2369701"/>
            <a:ext cx="8058083" cy="28723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F61EE4-2BF2-7FA7-C28D-27D6DDA79017}"/>
              </a:ext>
            </a:extLst>
          </p:cNvPr>
          <p:cNvSpPr txBox="1"/>
          <p:nvPr/>
        </p:nvSpPr>
        <p:spPr>
          <a:xfrm>
            <a:off x="240789" y="5473683"/>
            <a:ext cx="82659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https://blog.bytebytego.com/p/a-crash-course-in-dns-domain-name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EE4B1C-4798-D19B-577D-85268E11A190}"/>
              </a:ext>
            </a:extLst>
          </p:cNvPr>
          <p:cNvSpPr txBox="1"/>
          <p:nvPr/>
        </p:nvSpPr>
        <p:spPr>
          <a:xfrm>
            <a:off x="8626120" y="1266825"/>
            <a:ext cx="332508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sz="2000" dirty="0"/>
              <a:t>Root DNS Servers</a:t>
            </a:r>
          </a:p>
          <a:p>
            <a:pPr latinLnBrk="0"/>
            <a:r>
              <a:rPr lang="id-ID" sz="2000" dirty="0"/>
              <a:t>Terdapat 13 </a:t>
            </a:r>
            <a:r>
              <a:rPr lang="id-ID" sz="2000" dirty="0" err="1"/>
              <a:t>root</a:t>
            </a:r>
            <a:r>
              <a:rPr lang="id-ID" sz="2000" dirty="0"/>
              <a:t> server di seluruh dunia yang </a:t>
            </a:r>
          </a:p>
          <a:p>
            <a:pPr latinLnBrk="0"/>
            <a:r>
              <a:rPr lang="id-ID" sz="2000" dirty="0"/>
              <a:t>Akan pertama kali dikontak ketika sebuah DNS server tidak dapat memberikan </a:t>
            </a:r>
            <a:r>
              <a:rPr lang="id-ID" sz="2000" dirty="0" err="1"/>
              <a:t>ip</a:t>
            </a:r>
            <a:r>
              <a:rPr lang="id-ID" sz="2000" dirty="0"/>
              <a:t> </a:t>
            </a:r>
            <a:r>
              <a:rPr lang="id-ID" sz="2000" dirty="0" err="1"/>
              <a:t>address</a:t>
            </a:r>
            <a:r>
              <a:rPr lang="id-ID" sz="2000" dirty="0"/>
              <a:t> dari URL yang diminta</a:t>
            </a:r>
          </a:p>
        </p:txBody>
      </p:sp>
    </p:spTree>
    <p:extLst>
      <p:ext uri="{BB962C8B-B14F-4D97-AF65-F5344CB8AC3E}">
        <p14:creationId xmlns:p14="http://schemas.microsoft.com/office/powerpoint/2010/main" val="43522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104D0-5652-CDD4-163F-E37CB0128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228D11-08A4-DDBB-AE43-6AEE65E23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1015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DNS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C52DDF3-E7B4-B855-4FD7-55863EE50AB7}"/>
              </a:ext>
            </a:extLst>
          </p:cNvPr>
          <p:cNvSpPr txBox="1">
            <a:spLocks/>
          </p:cNvSpPr>
          <p:nvPr/>
        </p:nvSpPr>
        <p:spPr>
          <a:xfrm>
            <a:off x="240789" y="1266825"/>
            <a:ext cx="11808303" cy="51686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Top-Level Domain (TLD) DNS servers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Berada di bawah </a:t>
            </a:r>
            <a:r>
              <a:rPr lang="id-ID" sz="2400" b="0" dirty="0" err="1">
                <a:solidFill>
                  <a:srgbClr val="202122"/>
                </a:solidFill>
              </a:rPr>
              <a:t>root</a:t>
            </a:r>
            <a:r>
              <a:rPr lang="id-ID" sz="2400" b="0" dirty="0">
                <a:solidFill>
                  <a:srgbClr val="202122"/>
                </a:solidFill>
              </a:rPr>
              <a:t> server yang menangani akhiran domain paling atas seperti .</a:t>
            </a:r>
            <a:r>
              <a:rPr lang="id-ID" sz="2400" b="0" dirty="0" err="1">
                <a:solidFill>
                  <a:srgbClr val="202122"/>
                </a:solidFill>
              </a:rPr>
              <a:t>com</a:t>
            </a:r>
            <a:r>
              <a:rPr lang="id-ID" sz="2400" b="0" dirty="0">
                <a:solidFill>
                  <a:srgbClr val="202122"/>
                </a:solidFill>
              </a:rPr>
              <a:t>, .</a:t>
            </a:r>
            <a:r>
              <a:rPr lang="id-ID" sz="2400" b="0" dirty="0" err="1">
                <a:solidFill>
                  <a:srgbClr val="202122"/>
                </a:solidFill>
              </a:rPr>
              <a:t>edu</a:t>
            </a:r>
            <a:r>
              <a:rPr lang="id-ID" sz="2400" b="0" dirty="0">
                <a:solidFill>
                  <a:srgbClr val="202122"/>
                </a:solidFill>
              </a:rPr>
              <a:t>, .net, .</a:t>
            </a:r>
            <a:r>
              <a:rPr lang="id-ID" sz="2400" b="0" dirty="0" err="1">
                <a:solidFill>
                  <a:srgbClr val="202122"/>
                </a:solidFill>
              </a:rPr>
              <a:t>org</a:t>
            </a:r>
            <a:r>
              <a:rPr lang="id-ID" sz="2400" b="0" dirty="0">
                <a:solidFill>
                  <a:srgbClr val="202122"/>
                </a:solidFill>
              </a:rPr>
              <a:t>.</a:t>
            </a:r>
            <a:endParaRPr lang="en-US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Internet Corporation for Assigned Names and Numbers (ICANN)</a:t>
            </a:r>
            <a:r>
              <a:rPr lang="id-ID" sz="2400" b="0" dirty="0">
                <a:solidFill>
                  <a:srgbClr val="202122"/>
                </a:solidFill>
              </a:rPr>
              <a:t> memiliki otorisasi yang mengatur pemberian alamat </a:t>
            </a:r>
            <a:r>
              <a:rPr lang="id-ID" sz="2400" b="0" dirty="0" err="1">
                <a:solidFill>
                  <a:srgbClr val="202122"/>
                </a:solidFill>
              </a:rPr>
              <a:t>url</a:t>
            </a:r>
            <a:r>
              <a:rPr lang="id-ID" sz="2400" b="0" dirty="0">
                <a:solidFill>
                  <a:srgbClr val="202122"/>
                </a:solidFill>
              </a:rPr>
              <a:t> kepada setiap server yang memerlukan.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Apabila terdapat orang yang ingin mendaftarkan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servernya ke dalam domain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name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system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, maka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orang tersebut harus berlangganan alamat domain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dengan mendaftarkan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servernya kepada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Domain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name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Registrar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79492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062123-4B4D-15DB-49AE-585BDDE93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C1CB12-EBF8-B928-C0D7-79BF35606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147015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Cara kerja DNS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7A4E5E04-81B3-4A93-3A44-C1DD2C8D8FEE}"/>
              </a:ext>
            </a:extLst>
          </p:cNvPr>
          <p:cNvSpPr txBox="1">
            <a:spLocks/>
          </p:cNvSpPr>
          <p:nvPr/>
        </p:nvSpPr>
        <p:spPr>
          <a:xfrm>
            <a:off x="6096000" y="1266825"/>
            <a:ext cx="5953092" cy="51686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P</a:t>
            </a:r>
            <a:r>
              <a:rPr lang="id-ID" sz="2400" b="0" dirty="0" err="1">
                <a:solidFill>
                  <a:srgbClr val="202122"/>
                </a:solidFill>
              </a:rPr>
              <a:t>encarian</a:t>
            </a:r>
            <a:r>
              <a:rPr lang="id-ID" sz="2400" b="0" dirty="0">
                <a:solidFill>
                  <a:srgbClr val="202122"/>
                </a:solidFill>
              </a:rPr>
              <a:t> akan dilakukan ketika PC dan </a:t>
            </a:r>
            <a:r>
              <a:rPr lang="id-ID" sz="2400" b="0" dirty="0" err="1">
                <a:solidFill>
                  <a:srgbClr val="202122"/>
                </a:solidFill>
              </a:rPr>
              <a:t>dns</a:t>
            </a:r>
            <a:r>
              <a:rPr lang="id-ID" sz="2400" b="0" dirty="0">
                <a:solidFill>
                  <a:srgbClr val="202122"/>
                </a:solidFill>
              </a:rPr>
              <a:t> server yang kita konfigurasi secara lokal tidak memiliki data padanan </a:t>
            </a:r>
            <a:r>
              <a:rPr lang="id-ID" sz="2400" b="0" dirty="0" err="1">
                <a:solidFill>
                  <a:srgbClr val="202122"/>
                </a:solidFill>
              </a:rPr>
              <a:t>url</a:t>
            </a:r>
            <a:r>
              <a:rPr lang="id-ID" sz="2400" b="0" dirty="0">
                <a:solidFill>
                  <a:srgbClr val="202122"/>
                </a:solidFill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</a:rPr>
              <a:t>ip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address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Ketika sudah didapat maka data yang diterima akan disimpan oleh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chace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dns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pada PC dan DNS server lokal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5D48F5-23DE-CDB3-2DEF-0920128CBE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8" y="1130997"/>
            <a:ext cx="5592873" cy="50051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1426FE-308A-8664-4704-60CAD6439AE0}"/>
              </a:ext>
            </a:extLst>
          </p:cNvPr>
          <p:cNvSpPr txBox="1"/>
          <p:nvPr/>
        </p:nvSpPr>
        <p:spPr>
          <a:xfrm>
            <a:off x="142908" y="6230420"/>
            <a:ext cx="56907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https://blog.bytebytego.com/p/a-crash-course-in-dns-domain-name</a:t>
            </a:r>
          </a:p>
        </p:txBody>
      </p:sp>
    </p:spTree>
    <p:extLst>
      <p:ext uri="{BB962C8B-B14F-4D97-AF65-F5344CB8AC3E}">
        <p14:creationId xmlns:p14="http://schemas.microsoft.com/office/powerpoint/2010/main" val="4187716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814D2-AE06-9724-EB68-6770F818F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50996B-F11F-1A7F-05AB-D96768CE8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3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HTTP &amp; HTTPS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E0F426BD-2097-3CC0-A7A0-BF1F82C27574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12415F88-3C9E-2B66-B728-461BDFACE85A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51F7C0FF-7CF3-AD6A-0FEE-0B284629CDBD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33520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B482E-E01F-76DB-A909-55F27ABDA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3946BB-AD6F-8A07-16A3-C7361D0C0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313180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421B0DA-DB5B-754B-884A-FCF47FCAA445}"/>
              </a:ext>
            </a:extLst>
          </p:cNvPr>
          <p:cNvSpPr txBox="1">
            <a:spLocks/>
          </p:cNvSpPr>
          <p:nvPr/>
        </p:nvSpPr>
        <p:spPr>
          <a:xfrm>
            <a:off x="240789" y="1265531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HTTP (Hypertext Transfer Protocol)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protokol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dasar</a:t>
            </a:r>
            <a:r>
              <a:rPr lang="en-US" sz="2400" b="0" dirty="0">
                <a:solidFill>
                  <a:srgbClr val="202122"/>
                </a:solidFill>
              </a:rPr>
              <a:t> Internet yang </a:t>
            </a:r>
            <a:r>
              <a:rPr lang="en-US" sz="2400" b="0" dirty="0" err="1">
                <a:solidFill>
                  <a:srgbClr val="202122"/>
                </a:solidFill>
              </a:rPr>
              <a:t>memungkinkan</a:t>
            </a:r>
            <a:r>
              <a:rPr lang="en-US" sz="2400" b="0" dirty="0">
                <a:solidFill>
                  <a:srgbClr val="202122"/>
                </a:solidFill>
              </a:rPr>
              <a:t> transfer data </a:t>
            </a:r>
            <a:r>
              <a:rPr lang="en-US" sz="2400" b="0" dirty="0" err="1">
                <a:solidFill>
                  <a:srgbClr val="202122"/>
                </a:solidFill>
              </a:rPr>
              <a:t>antara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klien</a:t>
            </a:r>
            <a:r>
              <a:rPr lang="en-US" sz="2400" b="0" dirty="0">
                <a:solidFill>
                  <a:srgbClr val="202122"/>
                </a:solidFill>
              </a:rPr>
              <a:t> dan server. HTTP </a:t>
            </a:r>
            <a:r>
              <a:rPr lang="en-US" sz="2400" b="0" dirty="0" err="1">
                <a:solidFill>
                  <a:srgbClr val="202122"/>
                </a:solidFill>
              </a:rPr>
              <a:t>merupakan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dasar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komunikasi</a:t>
            </a:r>
            <a:r>
              <a:rPr lang="en-US" sz="2400" b="0" dirty="0">
                <a:solidFill>
                  <a:srgbClr val="202122"/>
                </a:solidFill>
              </a:rPr>
              <a:t> data untuk World Wide Web.</a:t>
            </a: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HTTP </a:t>
            </a:r>
            <a:r>
              <a:rPr lang="en-US" sz="2400" b="0" dirty="0" err="1">
                <a:solidFill>
                  <a:srgbClr val="202122"/>
                </a:solidFill>
              </a:rPr>
              <a:t>menyediakan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standar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antara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peramban</a:t>
            </a:r>
            <a:r>
              <a:rPr lang="en-US" sz="2400" b="0" dirty="0">
                <a:solidFill>
                  <a:srgbClr val="202122"/>
                </a:solidFill>
              </a:rPr>
              <a:t> web dan server web untuk </a:t>
            </a:r>
            <a:r>
              <a:rPr lang="en-US" sz="2400" b="0" dirty="0" err="1">
                <a:solidFill>
                  <a:srgbClr val="202122"/>
                </a:solidFill>
              </a:rPr>
              <a:t>membangun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komunikasi</a:t>
            </a:r>
            <a:r>
              <a:rPr lang="en-US" sz="2400" b="0" dirty="0">
                <a:solidFill>
                  <a:srgbClr val="202122"/>
                </a:solidFill>
              </a:rPr>
              <a:t>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HTTP </a:t>
            </a:r>
            <a:r>
              <a:rPr lang="en-US" sz="2400" b="0" dirty="0" err="1">
                <a:solidFill>
                  <a:srgbClr val="202122"/>
                </a:solidFill>
              </a:rPr>
              <a:t>adalah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seperangkat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aturan</a:t>
            </a:r>
            <a:r>
              <a:rPr lang="en-US" sz="2400" b="0" dirty="0">
                <a:solidFill>
                  <a:srgbClr val="202122"/>
                </a:solidFill>
              </a:rPr>
              <a:t> untuk </a:t>
            </a:r>
            <a:r>
              <a:rPr lang="en-US" sz="2400" b="0" dirty="0" err="1">
                <a:solidFill>
                  <a:srgbClr val="202122"/>
                </a:solidFill>
              </a:rPr>
              <a:t>mentransfer</a:t>
            </a:r>
            <a:r>
              <a:rPr lang="en-US" sz="2400" b="0" dirty="0">
                <a:solidFill>
                  <a:srgbClr val="202122"/>
                </a:solidFill>
              </a:rPr>
              <a:t> data </a:t>
            </a:r>
            <a:r>
              <a:rPr lang="en-US" sz="2400" b="0" dirty="0" err="1">
                <a:solidFill>
                  <a:srgbClr val="202122"/>
                </a:solidFill>
              </a:rPr>
              <a:t>dari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satu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komputer</a:t>
            </a:r>
            <a:r>
              <a:rPr lang="en-US" sz="2400" b="0" dirty="0">
                <a:solidFill>
                  <a:srgbClr val="202122"/>
                </a:solidFill>
              </a:rPr>
              <a:t> ke </a:t>
            </a:r>
            <a:r>
              <a:rPr lang="en-US" sz="2400" b="0" dirty="0" err="1">
                <a:solidFill>
                  <a:srgbClr val="202122"/>
                </a:solidFill>
              </a:rPr>
              <a:t>komputer</a:t>
            </a:r>
            <a:r>
              <a:rPr lang="en-US" sz="2400" b="0" dirty="0">
                <a:solidFill>
                  <a:srgbClr val="202122"/>
                </a:solidFill>
              </a:rPr>
              <a:t> lain.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>
                <a:solidFill>
                  <a:srgbClr val="202122"/>
                </a:solidFill>
              </a:rPr>
              <a:t>Data </a:t>
            </a:r>
            <a:r>
              <a:rPr lang="en-US" sz="2400" b="0" dirty="0" err="1">
                <a:solidFill>
                  <a:srgbClr val="202122"/>
                </a:solidFill>
              </a:rPr>
              <a:t>seperti</a:t>
            </a:r>
            <a:r>
              <a:rPr lang="en-US" sz="2400" b="0" dirty="0">
                <a:solidFill>
                  <a:srgbClr val="202122"/>
                </a:solidFill>
              </a:rPr>
              <a:t> </a:t>
            </a:r>
            <a:r>
              <a:rPr lang="en-US" sz="2400" b="0" dirty="0" err="1">
                <a:solidFill>
                  <a:srgbClr val="202122"/>
                </a:solidFill>
              </a:rPr>
              <a:t>teks</a:t>
            </a:r>
            <a:r>
              <a:rPr lang="en-US" sz="2400" b="0" dirty="0">
                <a:solidFill>
                  <a:srgbClr val="202122"/>
                </a:solidFill>
              </a:rPr>
              <a:t>, </a:t>
            </a:r>
            <a:r>
              <a:rPr lang="en-US" sz="2400" b="0" dirty="0" err="1">
                <a:solidFill>
                  <a:srgbClr val="202122"/>
                </a:solidFill>
              </a:rPr>
              <a:t>gambar</a:t>
            </a:r>
            <a:r>
              <a:rPr lang="en-US" sz="2400" b="0" dirty="0">
                <a:solidFill>
                  <a:srgbClr val="202122"/>
                </a:solidFill>
              </a:rPr>
              <a:t>, dan </a:t>
            </a:r>
            <a:r>
              <a:rPr lang="en-US" sz="2400" b="0" dirty="0" err="1">
                <a:solidFill>
                  <a:srgbClr val="202122"/>
                </a:solidFill>
              </a:rPr>
              <a:t>berkas</a:t>
            </a:r>
            <a:r>
              <a:rPr lang="en-US" sz="2400" b="0" dirty="0">
                <a:solidFill>
                  <a:srgbClr val="202122"/>
                </a:solidFill>
              </a:rPr>
              <a:t> multimedia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en-US" sz="2400" b="0" dirty="0">
                <a:solidFill>
                  <a:srgbClr val="202122"/>
                </a:solidFill>
              </a:rPr>
              <a:t>lainnya </a:t>
            </a:r>
            <a:r>
              <a:rPr lang="en-US" sz="2400" b="0" dirty="0" err="1">
                <a:solidFill>
                  <a:srgbClr val="202122"/>
                </a:solidFill>
              </a:rPr>
              <a:t>dibagikan</a:t>
            </a:r>
            <a:r>
              <a:rPr lang="en-US" sz="2400" b="0" dirty="0">
                <a:solidFill>
                  <a:srgbClr val="202122"/>
                </a:solidFill>
              </a:rPr>
              <a:t> di World Wide Web. </a:t>
            </a:r>
            <a:endParaRPr lang="id-ID" sz="24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en-US" sz="2400" b="0" dirty="0" err="1">
                <a:solidFill>
                  <a:srgbClr val="202122"/>
                </a:solidFill>
              </a:rPr>
              <a:t>Setiap</a:t>
            </a:r>
            <a:r>
              <a:rPr lang="en-US" sz="2400" b="0" dirty="0">
                <a:solidFill>
                  <a:srgbClr val="202122"/>
                </a:solidFill>
              </a:rPr>
              <a:t> kali </a:t>
            </a:r>
            <a:r>
              <a:rPr lang="en-US" sz="2400" b="0" dirty="0" err="1">
                <a:solidFill>
                  <a:srgbClr val="202122"/>
                </a:solidFill>
              </a:rPr>
              <a:t>pengguna</a:t>
            </a:r>
            <a:r>
              <a:rPr lang="en-US" sz="2400" b="0" dirty="0">
                <a:solidFill>
                  <a:srgbClr val="202122"/>
                </a:solidFill>
              </a:rPr>
              <a:t> web </a:t>
            </a:r>
            <a:r>
              <a:rPr lang="en-US" sz="2400" b="0" dirty="0" err="1">
                <a:solidFill>
                  <a:srgbClr val="202122"/>
                </a:solidFill>
              </a:rPr>
              <a:t>secara</a:t>
            </a:r>
            <a:r>
              <a:rPr lang="en-US" sz="2400" b="0" dirty="0">
                <a:solidFill>
                  <a:srgbClr val="202122"/>
                </a:solidFill>
              </a:rPr>
              <a:t> tidak langsung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pengguna tersebut </a:t>
            </a:r>
            <a:r>
              <a:rPr lang="en-US" sz="2400" b="0" dirty="0" err="1">
                <a:solidFill>
                  <a:srgbClr val="202122"/>
                </a:solidFill>
              </a:rPr>
              <a:t>menggunakan</a:t>
            </a:r>
            <a:r>
              <a:rPr lang="en-US" sz="2400" b="0" dirty="0">
                <a:solidFill>
                  <a:srgbClr val="202122"/>
                </a:solidFill>
              </a:rPr>
              <a:t> HTTP. 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1374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35799-7546-00F8-198E-C96578F72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F20AE4-321C-10F4-EA11-F6F4D056D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313180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6AA17A-991B-912E-8C23-D0A6318E2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28" y="1086921"/>
            <a:ext cx="7452737" cy="2690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AA5114-E748-841F-D943-F26089FE15F7}"/>
              </a:ext>
            </a:extLst>
          </p:cNvPr>
          <p:cNvSpPr txBox="1"/>
          <p:nvPr/>
        </p:nvSpPr>
        <p:spPr>
          <a:xfrm>
            <a:off x="240789" y="3777734"/>
            <a:ext cx="70796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https://www.niagahoster.co.id/blog/pengertian-http/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1CC34B-F2AC-A99C-2F41-96D4DFEC0CCB}"/>
              </a:ext>
            </a:extLst>
          </p:cNvPr>
          <p:cNvSpPr txBox="1"/>
          <p:nvPr/>
        </p:nvSpPr>
        <p:spPr>
          <a:xfrm>
            <a:off x="240789" y="4327255"/>
            <a:ext cx="812735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latinLnBrk="0">
              <a:buFont typeface="Wingdings" panose="05000000000000000000" pitchFamily="2" charset="2"/>
              <a:buChar char="Ø"/>
            </a:pPr>
            <a:r>
              <a:rPr lang="id-ID" sz="2400" dirty="0"/>
              <a:t>Komputer </a:t>
            </a:r>
            <a:r>
              <a:rPr lang="id-ID" sz="2400" dirty="0" err="1"/>
              <a:t>client</a:t>
            </a:r>
            <a:r>
              <a:rPr lang="id-ID" sz="2400" dirty="0"/>
              <a:t> melakukan permintaan menggunakan browser ke web server. </a:t>
            </a:r>
          </a:p>
          <a:p>
            <a:pPr marL="342900" indent="-342900" latinLnBrk="0">
              <a:buFont typeface="Wingdings" panose="05000000000000000000" pitchFamily="2" charset="2"/>
              <a:buChar char="Ø"/>
            </a:pPr>
            <a:r>
              <a:rPr lang="id-ID" sz="2400" dirty="0"/>
              <a:t>Kemudian web server menanggapi permintaan tersebut dengan mengirimkan data/dokumen yang tersedia di dalam web server sesuai dengan permintaan komputer </a:t>
            </a:r>
            <a:r>
              <a:rPr lang="id-ID" sz="2400" dirty="0" err="1"/>
              <a:t>client</a:t>
            </a:r>
            <a:r>
              <a:rPr lang="id-ID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5117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03221-7C2D-8DC4-5EDD-CEC275491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C80721-9363-998B-AB5A-8F2B6270A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53008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C9359E-5CB4-297C-7A59-FA8908194D83}"/>
              </a:ext>
            </a:extLst>
          </p:cNvPr>
          <p:cNvSpPr txBox="1"/>
          <p:nvPr/>
        </p:nvSpPr>
        <p:spPr>
          <a:xfrm>
            <a:off x="240789" y="4861831"/>
            <a:ext cx="90001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https://blog.bytebytego.com/p/ep85-top-9-http-request-methods</a:t>
            </a:r>
          </a:p>
        </p:txBody>
      </p:sp>
      <p:pic>
        <p:nvPicPr>
          <p:cNvPr id="13" name="Picture 1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E77A938C-C527-8EF7-682A-54CCD23A8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831" b="1146"/>
          <a:stretch/>
        </p:blipFill>
        <p:spPr>
          <a:xfrm>
            <a:off x="240789" y="1186568"/>
            <a:ext cx="9206308" cy="359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82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26D0C-F0F3-4B97-77A9-794434A27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1CDF48-62E0-A78D-094F-FD417D0A6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53008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8D8DAA-90D8-63F1-065C-4DB855050182}"/>
              </a:ext>
            </a:extLst>
          </p:cNvPr>
          <p:cNvSpPr txBox="1"/>
          <p:nvPr/>
        </p:nvSpPr>
        <p:spPr>
          <a:xfrm>
            <a:off x="385569" y="4714388"/>
            <a:ext cx="86337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https://blog.bytebytego.com/p/ep85-top-9-http-request-methods</a:t>
            </a:r>
          </a:p>
        </p:txBody>
      </p:sp>
      <p:pic>
        <p:nvPicPr>
          <p:cNvPr id="12" name="Picture 11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C9D4D4FE-C6EB-12A5-E1B6-1BE4CAAB3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30" b="59854"/>
          <a:stretch/>
        </p:blipFill>
        <p:spPr>
          <a:xfrm>
            <a:off x="240789" y="1139027"/>
            <a:ext cx="8917066" cy="345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333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ADD0E8-284E-8E7F-8C19-2BB4EB8B4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D41865-6E51-F4A0-15C4-31EDE560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530086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F14A2C-2703-366E-A3ED-DE390E43CD39}"/>
              </a:ext>
            </a:extLst>
          </p:cNvPr>
          <p:cNvSpPr txBox="1"/>
          <p:nvPr/>
        </p:nvSpPr>
        <p:spPr>
          <a:xfrm>
            <a:off x="328828" y="4742097"/>
            <a:ext cx="82471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https://blog.bytebytego.com/p/ep85-top-9-http-request-methods</a:t>
            </a:r>
          </a:p>
        </p:txBody>
      </p:sp>
      <p:pic>
        <p:nvPicPr>
          <p:cNvPr id="14" name="Picture 13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C4ABE410-EBC3-C490-CD71-7E083815A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65" b="31137"/>
          <a:stretch/>
        </p:blipFill>
        <p:spPr>
          <a:xfrm>
            <a:off x="240789" y="1208469"/>
            <a:ext cx="8922552" cy="336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61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B63F4-BBC6-022F-8124-1C7C10E59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6945416-CCE0-24A1-4380-FA4CC5F180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/>
          <a:stretch/>
        </p:blipFill>
        <p:spPr bwMode="auto">
          <a:xfrm>
            <a:off x="138546" y="97972"/>
            <a:ext cx="8506691" cy="633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69161FA-9A97-2663-895E-2B6EACB40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5237" y="126671"/>
            <a:ext cx="3408218" cy="5909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Version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E724C7-5BFF-68B5-BBA6-D678D3D29795}"/>
              </a:ext>
            </a:extLst>
          </p:cNvPr>
          <p:cNvSpPr txBox="1"/>
          <p:nvPr/>
        </p:nvSpPr>
        <p:spPr>
          <a:xfrm>
            <a:off x="4820757" y="5352413"/>
            <a:ext cx="36857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https://blog.bytebytego.com/p/http-10-http-11-http-20-http-30-quic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131CC95-A4C5-C98C-33FD-4C350331DFF2}"/>
              </a:ext>
            </a:extLst>
          </p:cNvPr>
          <p:cNvSpPr txBox="1">
            <a:spLocks/>
          </p:cNvSpPr>
          <p:nvPr/>
        </p:nvSpPr>
        <p:spPr>
          <a:xfrm>
            <a:off x="8049491" y="953928"/>
            <a:ext cx="4003963" cy="51686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S</a:t>
            </a:r>
            <a:r>
              <a:rPr lang="id-ID" sz="2400" b="0" dirty="0">
                <a:solidFill>
                  <a:srgbClr val="202122"/>
                </a:solidFill>
              </a:rPr>
              <a:t>ampai dengan saat ini versi HTTP sudah HTTP 3.0 yang berkembang dengan mengatasi kekurangan dari versi pendahulunya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190837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6FB54-17C8-2CD8-5038-CB53A2C52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53DF7A-49E8-14A4-B34E-E2514F4FC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218" y="97972"/>
            <a:ext cx="4831707" cy="5909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HTTPS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36F0571-BC29-92FE-3451-37DB52D0A4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6" t="28364" r="6727" b="12364"/>
          <a:stretch/>
        </p:blipFill>
        <p:spPr bwMode="auto">
          <a:xfrm>
            <a:off x="142075" y="97972"/>
            <a:ext cx="6922011" cy="234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51AA35-0552-472F-2909-7D2B080CC1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75" y="2623482"/>
            <a:ext cx="6922011" cy="38595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97F2C28-FD4E-3114-1923-69D92AA57F80}"/>
              </a:ext>
            </a:extLst>
          </p:cNvPr>
          <p:cNvSpPr txBox="1"/>
          <p:nvPr/>
        </p:nvSpPr>
        <p:spPr>
          <a:xfrm>
            <a:off x="142075" y="6298361"/>
            <a:ext cx="71852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 : https://www.geeksforgeeks.org/explain-working-of-https/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59D1C6EB-E211-D589-D985-D506AA55872A}"/>
              </a:ext>
            </a:extLst>
          </p:cNvPr>
          <p:cNvSpPr txBox="1">
            <a:spLocks/>
          </p:cNvSpPr>
          <p:nvPr/>
        </p:nvSpPr>
        <p:spPr>
          <a:xfrm>
            <a:off x="7327323" y="953928"/>
            <a:ext cx="4726132" cy="51686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P</a:t>
            </a:r>
            <a:r>
              <a:rPr lang="id-ID" sz="2400" b="0" dirty="0" err="1">
                <a:solidFill>
                  <a:srgbClr val="202122"/>
                </a:solidFill>
              </a:rPr>
              <a:t>rotokol</a:t>
            </a:r>
            <a:r>
              <a:rPr lang="id-ID" sz="2400" b="0" dirty="0">
                <a:solidFill>
                  <a:srgbClr val="202122"/>
                </a:solidFill>
              </a:rPr>
              <a:t> HTTP tidak memiliki kemampuan untuk enkripsi sehingga ditambahkan </a:t>
            </a:r>
            <a:r>
              <a:rPr lang="id-ID" sz="2400" b="0" dirty="0" err="1">
                <a:solidFill>
                  <a:srgbClr val="202122"/>
                </a:solidFill>
              </a:rPr>
              <a:t>Secure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Socket</a:t>
            </a:r>
            <a:r>
              <a:rPr lang="id-ID" sz="2400" b="0" dirty="0">
                <a:solidFill>
                  <a:srgbClr val="202122"/>
                </a:solidFill>
              </a:rPr>
              <a:t> Layer (SSL) untuk melakukan enkripsi sehingga data yang dikirim menjadi lebih aman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62207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59535-202F-9758-A7C6-370B9C974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845419-EC43-15F1-6E5F-F168F9210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3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SMTP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7B1B502A-AA18-867D-1D4A-6E70E0436BCB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DBB8FCCD-B1AC-66CC-8675-472590FD2E4F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27476A72-3FE7-ED96-A732-B7AE79BD9DA3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12127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65764-ADED-8AEB-C469-30D2CFDF9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BC6B2F-16D7-20D6-1981-F602EF397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526898" cy="480131"/>
          </a:xfrm>
        </p:spPr>
        <p:txBody>
          <a:bodyPr/>
          <a:lstStyle/>
          <a:p>
            <a:r>
              <a:rPr lang="pt-BR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Simple Mail Transfer Protocol (SMTP)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75850CA-5BA3-9F6F-9A16-C058EA4EAE4C}"/>
              </a:ext>
            </a:extLst>
          </p:cNvPr>
          <p:cNvSpPr txBox="1">
            <a:spLocks/>
          </p:cNvSpPr>
          <p:nvPr/>
        </p:nvSpPr>
        <p:spPr>
          <a:xfrm>
            <a:off x="240789" y="1063505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en-US" sz="2800" b="0" dirty="0">
                <a:solidFill>
                  <a:srgbClr val="202122"/>
                </a:solidFill>
              </a:rPr>
              <a:t>S</a:t>
            </a:r>
            <a:r>
              <a:rPr lang="id-ID" sz="2800" b="0" dirty="0">
                <a:solidFill>
                  <a:srgbClr val="202122"/>
                </a:solidFill>
              </a:rPr>
              <a:t>MTP merupakan </a:t>
            </a:r>
            <a:r>
              <a:rPr lang="id-ID" sz="2800" b="0" dirty="0" err="1">
                <a:solidFill>
                  <a:srgbClr val="202122"/>
                </a:solidFill>
              </a:rPr>
              <a:t>protocol</a:t>
            </a:r>
            <a:r>
              <a:rPr lang="id-ID" sz="2800" b="0" dirty="0">
                <a:solidFill>
                  <a:srgbClr val="202122"/>
                </a:solidFill>
              </a:rPr>
              <a:t> untuk menerima dan mengirimkan email.</a:t>
            </a: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</a:rPr>
              <a:t>Client</a:t>
            </a:r>
            <a:r>
              <a:rPr lang="id-ID" sz="2800" b="0" dirty="0">
                <a:solidFill>
                  <a:srgbClr val="202122"/>
                </a:solidFill>
              </a:rPr>
              <a:t> yang hendak mengirimkan email akan membuka koneksi TCP menuju SMTP server, SMTP server akan selalu berada pada mode </a:t>
            </a:r>
            <a:r>
              <a:rPr lang="id-ID" sz="2800" b="0" dirty="0" err="1">
                <a:solidFill>
                  <a:srgbClr val="202122"/>
                </a:solidFill>
              </a:rPr>
              <a:t>listening</a:t>
            </a:r>
            <a:r>
              <a:rPr lang="id-ID" sz="2800" b="0" dirty="0">
                <a:solidFill>
                  <a:srgbClr val="202122"/>
                </a:solidFill>
              </a:rPr>
              <a:t>, ketika ada permintaan dari </a:t>
            </a:r>
            <a:r>
              <a:rPr lang="id-ID" sz="2800" b="0" dirty="0" err="1">
                <a:solidFill>
                  <a:srgbClr val="202122"/>
                </a:solidFill>
              </a:rPr>
              <a:t>client</a:t>
            </a:r>
            <a:r>
              <a:rPr lang="id-ID" sz="2800" b="0" dirty="0">
                <a:solidFill>
                  <a:srgbClr val="202122"/>
                </a:solidFill>
              </a:rPr>
              <a:t> melalui </a:t>
            </a:r>
            <a:r>
              <a:rPr lang="id-ID" sz="2800" b="0" dirty="0" err="1">
                <a:solidFill>
                  <a:srgbClr val="202122"/>
                </a:solidFill>
              </a:rPr>
              <a:t>port</a:t>
            </a:r>
            <a:r>
              <a:rPr lang="id-ID" sz="2800" b="0" dirty="0">
                <a:solidFill>
                  <a:srgbClr val="202122"/>
                </a:solidFill>
              </a:rPr>
              <a:t> 25 dan terbentuk koneksi TCP, </a:t>
            </a:r>
            <a:r>
              <a:rPr lang="id-ID" sz="2800" b="0" dirty="0" err="1">
                <a:solidFill>
                  <a:srgbClr val="202122"/>
                </a:solidFill>
              </a:rPr>
              <a:t>client</a:t>
            </a:r>
            <a:r>
              <a:rPr lang="id-ID" sz="2800" b="0" dirty="0">
                <a:solidFill>
                  <a:srgbClr val="202122"/>
                </a:solidFill>
              </a:rPr>
              <a:t> akan mengirimkan email menuju SMTP Server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Jika SMTP Server asal dan tujuan sama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maka SMTP server akan menggunakan server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yang berbeda dengan menggunakan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IMAP/POP3 untuk mengirimkannya ke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5679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4B1A2-0B8B-AD3B-9435-D9A479C48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CBB265-6885-6DE8-BEEA-A44C866A1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526898" cy="480131"/>
          </a:xfrm>
        </p:spPr>
        <p:txBody>
          <a:bodyPr/>
          <a:lstStyle/>
          <a:p>
            <a:r>
              <a:rPr lang="pt-BR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Simple Mail Transfer Protocol (SMTP)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236B752-30D0-8033-5F50-D1A84735238B}"/>
              </a:ext>
            </a:extLst>
          </p:cNvPr>
          <p:cNvSpPr txBox="1">
            <a:spLocks/>
          </p:cNvSpPr>
          <p:nvPr/>
        </p:nvSpPr>
        <p:spPr>
          <a:xfrm>
            <a:off x="240789" y="1330036"/>
            <a:ext cx="11808303" cy="514360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Jika server asal dan tujuan berbeda maka SMTP server akan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mengirimkan email tersebut ke SMTP server tujuan</a:t>
            </a:r>
          </a:p>
          <a:p>
            <a:pPr marL="0" indent="0" latinLnBrk="0">
              <a:buNone/>
            </a:pPr>
            <a:endParaRPr lang="id-ID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Selanjut SMTP server tujuan akan menggunakan server dengan protokol IMAP/POP3 untuk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mengirimkannya ke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email tujuan</a:t>
            </a:r>
          </a:p>
        </p:txBody>
      </p:sp>
    </p:spTree>
    <p:extLst>
      <p:ext uri="{BB962C8B-B14F-4D97-AF65-F5344CB8AC3E}">
        <p14:creationId xmlns:p14="http://schemas.microsoft.com/office/powerpoint/2010/main" val="365333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4EC61-53DC-39CA-B5D9-85B5FCD54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6E11F3-578D-D1A8-3850-339EC7841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526898" cy="480131"/>
          </a:xfrm>
        </p:spPr>
        <p:txBody>
          <a:bodyPr/>
          <a:lstStyle/>
          <a:p>
            <a:r>
              <a:rPr lang="pt-BR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Simple Mail Transfer Protocol (SMTP)</a:t>
            </a:r>
          </a:p>
        </p:txBody>
      </p:sp>
      <p:pic>
        <p:nvPicPr>
          <p:cNvPr id="1026" name="Picture 2" descr="What Is SMTP and How Does It Work? Part 1 - Business2Community">
            <a:extLst>
              <a:ext uri="{FF2B5EF4-FFF2-40B4-BE49-F238E27FC236}">
                <a16:creationId xmlns:a16="http://schemas.microsoft.com/office/drawing/2014/main" id="{27ECEEC0-A92C-C3EB-1867-AB2B445AC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57" y="1290856"/>
            <a:ext cx="6800654" cy="43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F0F627-BC72-0504-CA85-0E450032FD85}"/>
              </a:ext>
            </a:extLst>
          </p:cNvPr>
          <p:cNvSpPr txBox="1"/>
          <p:nvPr/>
        </p:nvSpPr>
        <p:spPr>
          <a:xfrm>
            <a:off x="240789" y="5779762"/>
            <a:ext cx="67419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https://www.business2community.com/email-marketing/what-is-smtp-and-how-does-it-work-part-1-02413330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747F014-C5E2-BFEA-552C-8F88954069F1}"/>
              </a:ext>
            </a:extLst>
          </p:cNvPr>
          <p:cNvSpPr txBox="1">
            <a:spLocks/>
          </p:cNvSpPr>
          <p:nvPr/>
        </p:nvSpPr>
        <p:spPr>
          <a:xfrm>
            <a:off x="5070764" y="1290856"/>
            <a:ext cx="6982691" cy="307774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S</a:t>
            </a:r>
            <a:r>
              <a:rPr lang="id-ID" sz="2400" b="0" dirty="0">
                <a:solidFill>
                  <a:srgbClr val="202122"/>
                </a:solidFill>
              </a:rPr>
              <a:t>MTP Server juga menggunakan DNS dalam mencari IP </a:t>
            </a:r>
            <a:r>
              <a:rPr lang="id-ID" sz="2400" b="0" dirty="0" err="1">
                <a:solidFill>
                  <a:srgbClr val="202122"/>
                </a:solidFill>
              </a:rPr>
              <a:t>Address</a:t>
            </a:r>
            <a:r>
              <a:rPr lang="id-ID" sz="2400" b="0" dirty="0">
                <a:solidFill>
                  <a:srgbClr val="202122"/>
                </a:solidFill>
              </a:rPr>
              <a:t> dari SMTP server tujuan</a:t>
            </a: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mengetahui IP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baru selanjutnya pengiriman email dilakukan menggunakan IP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554793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80B99-251C-7C06-71C8-95C7D011A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8FA50F-0E61-13AC-5CAD-51B59BCFE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001" y="1290856"/>
            <a:ext cx="7399701" cy="5182786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A35BA43-C51C-7E80-AC7F-43273441A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1064715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POP3</a:t>
            </a:r>
            <a:endParaRPr lang="pt-BR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3EBEF048-7811-7409-E26A-9A355A4FA937}"/>
              </a:ext>
            </a:extLst>
          </p:cNvPr>
          <p:cNvSpPr txBox="1">
            <a:spLocks/>
          </p:cNvSpPr>
          <p:nvPr/>
        </p:nvSpPr>
        <p:spPr>
          <a:xfrm>
            <a:off x="6289964" y="1290856"/>
            <a:ext cx="5763491" cy="307774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P</a:t>
            </a:r>
            <a:r>
              <a:rPr lang="id-ID" sz="2400" b="0" dirty="0">
                <a:solidFill>
                  <a:srgbClr val="202122"/>
                </a:solidFill>
              </a:rPr>
              <a:t>OP3 hanya menyimpan email secara sementara pada server, setelah </a:t>
            </a:r>
            <a:r>
              <a:rPr lang="id-ID" sz="2400" b="0" dirty="0" err="1">
                <a:solidFill>
                  <a:srgbClr val="202122"/>
                </a:solidFill>
              </a:rPr>
              <a:t>client</a:t>
            </a:r>
            <a:r>
              <a:rPr lang="id-ID" sz="2400" b="0" dirty="0">
                <a:solidFill>
                  <a:srgbClr val="202122"/>
                </a:solidFill>
              </a:rPr>
              <a:t> berhasil </a:t>
            </a:r>
            <a:r>
              <a:rPr lang="id-ID" sz="2400" b="0" dirty="0" err="1">
                <a:solidFill>
                  <a:srgbClr val="202122"/>
                </a:solidFill>
              </a:rPr>
              <a:t>men-download</a:t>
            </a:r>
            <a:r>
              <a:rPr lang="id-ID" sz="2400" b="0" dirty="0">
                <a:solidFill>
                  <a:srgbClr val="202122"/>
                </a:solidFill>
              </a:rPr>
              <a:t> email maka email di server di hapus, sehingga sulit untuk </a:t>
            </a:r>
            <a:r>
              <a:rPr lang="id-ID" sz="2400" b="0" dirty="0" err="1">
                <a:solidFill>
                  <a:srgbClr val="202122"/>
                </a:solidFill>
              </a:rPr>
              <a:t>mensinkronkan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mailbox</a:t>
            </a:r>
            <a:r>
              <a:rPr lang="id-ID" sz="2400" b="0" dirty="0">
                <a:solidFill>
                  <a:srgbClr val="202122"/>
                </a:solidFill>
              </a:rPr>
              <a:t> jika menggunakan beberapa perangkat yang berbeda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9203660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71F1FF-AB71-7BAB-9EA2-3E1642D26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C42157-E380-8184-3844-B42171FA2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097" y="1186870"/>
            <a:ext cx="7508748" cy="5286771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7E39264A-730A-DECA-2F76-EBA9C373C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6166496" cy="480131"/>
          </a:xfrm>
        </p:spPr>
        <p:txBody>
          <a:bodyPr/>
          <a:lstStyle/>
          <a:p>
            <a:r>
              <a:rPr lang="fr-FR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Internet Message Access Protocol (IMAP) </a:t>
            </a:r>
            <a:endParaRPr lang="pt-BR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2B0D411A-C3ED-B521-38F2-AA616DC2E899}"/>
              </a:ext>
            </a:extLst>
          </p:cNvPr>
          <p:cNvSpPr txBox="1">
            <a:spLocks/>
          </p:cNvSpPr>
          <p:nvPr/>
        </p:nvSpPr>
        <p:spPr>
          <a:xfrm>
            <a:off x="6511636" y="1290856"/>
            <a:ext cx="5541819" cy="307774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en-US" sz="2400" b="0" dirty="0">
                <a:solidFill>
                  <a:srgbClr val="202122"/>
                </a:solidFill>
              </a:rPr>
              <a:t>I</a:t>
            </a:r>
            <a:r>
              <a:rPr lang="id-ID" sz="2400" b="0" dirty="0">
                <a:solidFill>
                  <a:srgbClr val="202122"/>
                </a:solidFill>
              </a:rPr>
              <a:t>MAP memiliki </a:t>
            </a:r>
            <a:r>
              <a:rPr lang="id-ID" sz="2400" b="0" dirty="0" err="1">
                <a:solidFill>
                  <a:srgbClr val="202122"/>
                </a:solidFill>
              </a:rPr>
              <a:t>storage</a:t>
            </a:r>
            <a:r>
              <a:rPr lang="id-ID" sz="2400" b="0" dirty="0">
                <a:solidFill>
                  <a:srgbClr val="202122"/>
                </a:solidFill>
              </a:rPr>
              <a:t> pada server, dari sisi </a:t>
            </a:r>
            <a:r>
              <a:rPr lang="id-ID" sz="2400" b="0" dirty="0" err="1">
                <a:solidFill>
                  <a:srgbClr val="202122"/>
                </a:solidFill>
              </a:rPr>
              <a:t>client</a:t>
            </a:r>
            <a:r>
              <a:rPr lang="id-ID" sz="2400" b="0" dirty="0">
                <a:solidFill>
                  <a:srgbClr val="202122"/>
                </a:solidFill>
              </a:rPr>
              <a:t> juga dapat memiliki </a:t>
            </a:r>
            <a:r>
              <a:rPr lang="id-ID" sz="2400" b="0" dirty="0" err="1">
                <a:solidFill>
                  <a:srgbClr val="202122"/>
                </a:solidFill>
              </a:rPr>
              <a:t>storagenya</a:t>
            </a:r>
            <a:r>
              <a:rPr lang="id-ID" sz="2400" b="0" dirty="0">
                <a:solidFill>
                  <a:srgbClr val="202122"/>
                </a:solidFill>
              </a:rPr>
              <a:t> masing-masing</a:t>
            </a: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memiliki isi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storage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sama dengan yang ada pada server, artinya seluruh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mailbox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di seluruh perangkat sinkron</a:t>
            </a:r>
          </a:p>
        </p:txBody>
      </p:sp>
    </p:spTree>
    <p:extLst>
      <p:ext uri="{BB962C8B-B14F-4D97-AF65-F5344CB8AC3E}">
        <p14:creationId xmlns:p14="http://schemas.microsoft.com/office/powerpoint/2010/main" val="3702082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40F1D-B9B1-B688-B88F-F4F381528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C1927C-BBF7-2B18-8497-B6B7B307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E9FA52B-C272-F96C-FE75-2B46E96F73B8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ByteByteGo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A </a:t>
            </a:r>
            <a:r>
              <a:rPr lang="id-ID" sz="2400" b="0" dirty="0" err="1">
                <a:solidFill>
                  <a:srgbClr val="202122"/>
                </a:solidFill>
              </a:rPr>
              <a:t>Crash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Course</a:t>
            </a:r>
            <a:r>
              <a:rPr lang="id-ID" sz="2400" b="0" dirty="0">
                <a:solidFill>
                  <a:srgbClr val="202122"/>
                </a:solidFill>
              </a:rPr>
              <a:t> in DNS (Domain </a:t>
            </a:r>
            <a:r>
              <a:rPr lang="id-ID" sz="2400" b="0" dirty="0" err="1">
                <a:solidFill>
                  <a:srgbClr val="202122"/>
                </a:solidFill>
              </a:rPr>
              <a:t>Name</a:t>
            </a:r>
            <a:r>
              <a:rPr lang="id-ID" sz="2400" b="0" dirty="0">
                <a:solidFill>
                  <a:srgbClr val="202122"/>
                </a:solidFill>
              </a:rPr>
              <a:t> System). https://blog.bytebytego.com/p/a-crash-course-in-dns-domain-name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Yasin, K.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Pengertian HTTP Beserta Fungsi dan Cara Kerjanya. https://www.niagahoster.co.id/blog/pengertian-http/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ByteByteGo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EP85: Like </a:t>
            </a:r>
            <a:r>
              <a:rPr lang="id-ID" sz="2400" b="0" dirty="0" err="1">
                <a:solidFill>
                  <a:srgbClr val="202122"/>
                </a:solidFill>
              </a:rPr>
              <a:t>LeetCode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but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for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improving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debugging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skills</a:t>
            </a:r>
            <a:r>
              <a:rPr lang="id-ID" sz="2400" b="0" dirty="0">
                <a:solidFill>
                  <a:srgbClr val="202122"/>
                </a:solidFill>
              </a:rPr>
              <a:t>. https://blog.bytebytego.com/p/ep85-top-9-http-request-methods</a:t>
            </a:r>
          </a:p>
        </p:txBody>
      </p:sp>
    </p:spTree>
    <p:extLst>
      <p:ext uri="{BB962C8B-B14F-4D97-AF65-F5344CB8AC3E}">
        <p14:creationId xmlns:p14="http://schemas.microsoft.com/office/powerpoint/2010/main" val="35731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8A3F9-A0B6-4EF0-AC41-240ADC54F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F801F9-C62E-B4CA-3C0E-27EF666FF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B7BBB65-6A21-12F4-CD12-EAB78FA3AECC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</a:rPr>
              <a:t>Alex </a:t>
            </a:r>
            <a:r>
              <a:rPr lang="id-ID" sz="2400" b="0" dirty="0" err="1">
                <a:solidFill>
                  <a:srgbClr val="202122"/>
                </a:solidFill>
              </a:rPr>
              <a:t>Xu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HTTP 1.0 -&gt; HTTP 1.1 -&gt; HTTP 2.0 -&gt; HTTP 3.0 (QUIC). https://blog.bytebytego.com/p/http-10-http-11-http-20-http-30-quic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GeeksForGeeks</a:t>
            </a:r>
            <a:r>
              <a:rPr lang="id-ID" sz="2400" b="0" dirty="0">
                <a:solidFill>
                  <a:srgbClr val="202122"/>
                </a:solidFill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</a:t>
            </a:r>
            <a:r>
              <a:rPr lang="id-ID" sz="2400" b="0" dirty="0" err="1">
                <a:solidFill>
                  <a:srgbClr val="202122"/>
                </a:solidFill>
              </a:rPr>
              <a:t>Explain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the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Working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of</a:t>
            </a:r>
            <a:r>
              <a:rPr lang="id-ID" sz="2400" b="0" dirty="0">
                <a:solidFill>
                  <a:srgbClr val="202122"/>
                </a:solidFill>
              </a:rPr>
              <a:t> HTTPS. https://www.geeksforgeeks.org/explain-working-of-https/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Aabhas</a:t>
            </a:r>
            <a:r>
              <a:rPr lang="id-ID" sz="2400" b="0" dirty="0">
                <a:solidFill>
                  <a:srgbClr val="202122"/>
                </a:solidFill>
              </a:rPr>
              <a:t> Vijay (</a:t>
            </a:r>
            <a:r>
              <a:rPr lang="id-ID" sz="2400" b="0" dirty="0" err="1">
                <a:solidFill>
                  <a:srgbClr val="202122"/>
                </a:solidFill>
              </a:rPr>
              <a:t>Accessed</a:t>
            </a:r>
            <a:r>
              <a:rPr lang="id-ID" sz="2400" b="0" dirty="0">
                <a:solidFill>
                  <a:srgbClr val="202122"/>
                </a:solidFill>
              </a:rPr>
              <a:t>: 2024, </a:t>
            </a:r>
            <a:r>
              <a:rPr lang="id-ID" sz="2400" b="0" dirty="0" err="1">
                <a:solidFill>
                  <a:srgbClr val="202122"/>
                </a:solidFill>
              </a:rPr>
              <a:t>October</a:t>
            </a:r>
            <a:r>
              <a:rPr lang="id-ID" sz="2400" b="0" dirty="0">
                <a:solidFill>
                  <a:srgbClr val="202122"/>
                </a:solidFill>
              </a:rPr>
              <a:t> 20). </a:t>
            </a:r>
            <a:r>
              <a:rPr lang="id-ID" sz="2400" b="0" dirty="0" err="1">
                <a:solidFill>
                  <a:srgbClr val="202122"/>
                </a:solidFill>
              </a:rPr>
              <a:t>What</a:t>
            </a:r>
            <a:r>
              <a:rPr lang="id-ID" sz="2400" b="0" dirty="0">
                <a:solidFill>
                  <a:srgbClr val="202122"/>
                </a:solidFill>
              </a:rPr>
              <a:t> Is SMTP </a:t>
            </a:r>
            <a:r>
              <a:rPr lang="id-ID" sz="2400" b="0" dirty="0" err="1">
                <a:solidFill>
                  <a:srgbClr val="202122"/>
                </a:solidFill>
              </a:rPr>
              <a:t>and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How</a:t>
            </a:r>
            <a:r>
              <a:rPr lang="id-ID" sz="2400" b="0" dirty="0">
                <a:solidFill>
                  <a:srgbClr val="202122"/>
                </a:solidFill>
              </a:rPr>
              <a:t> Does </a:t>
            </a:r>
            <a:r>
              <a:rPr lang="id-ID" sz="2400" b="0" dirty="0" err="1">
                <a:solidFill>
                  <a:srgbClr val="202122"/>
                </a:solidFill>
              </a:rPr>
              <a:t>It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Work</a:t>
            </a:r>
            <a:r>
              <a:rPr lang="id-ID" sz="2400" b="0" dirty="0">
                <a:solidFill>
                  <a:srgbClr val="202122"/>
                </a:solidFill>
              </a:rPr>
              <a:t>? </a:t>
            </a:r>
            <a:r>
              <a:rPr lang="id-ID" sz="2400" b="0" dirty="0" err="1">
                <a:solidFill>
                  <a:srgbClr val="202122"/>
                </a:solidFill>
              </a:rPr>
              <a:t>Part</a:t>
            </a:r>
            <a:r>
              <a:rPr lang="id-ID" sz="2400" b="0" dirty="0">
                <a:solidFill>
                  <a:srgbClr val="202122"/>
                </a:solidFill>
              </a:rPr>
              <a:t> 1. https://www.business2community.com/email-marketing/what-is-smtp-and-how-does-it-work-part-1-02413330</a:t>
            </a:r>
          </a:p>
        </p:txBody>
      </p:sp>
    </p:spTree>
    <p:extLst>
      <p:ext uri="{BB962C8B-B14F-4D97-AF65-F5344CB8AC3E}">
        <p14:creationId xmlns:p14="http://schemas.microsoft.com/office/powerpoint/2010/main" val="362963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15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Fundamental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6044</TotalTime>
  <Words>1281</Words>
  <Application>Microsoft Office PowerPoint</Application>
  <PresentationFormat>Widescreen</PresentationFormat>
  <Paragraphs>113</Paragraphs>
  <Slides>30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Aptos</vt:lpstr>
      <vt:lpstr>Arial</vt:lpstr>
      <vt:lpstr>Wingdings</vt:lpstr>
      <vt:lpstr>Office 테마</vt:lpstr>
      <vt:lpstr>Application Layer</vt:lpstr>
      <vt:lpstr>PowerPoint Presentation</vt:lpstr>
      <vt:lpstr>Application Layer</vt:lpstr>
      <vt:lpstr>Application Layer</vt:lpstr>
      <vt:lpstr>Fungsi Application Layer</vt:lpstr>
      <vt:lpstr>Dynamic Host Configuration Protocol (DHCP)</vt:lpstr>
      <vt:lpstr>DHCP</vt:lpstr>
      <vt:lpstr>DHCP</vt:lpstr>
      <vt:lpstr>Domain Name System (DNS)</vt:lpstr>
      <vt:lpstr>DNS</vt:lpstr>
      <vt:lpstr>DNS</vt:lpstr>
      <vt:lpstr>DNS</vt:lpstr>
      <vt:lpstr>Cara kerja DNS</vt:lpstr>
      <vt:lpstr>HTTP &amp; HTTPS</vt:lpstr>
      <vt:lpstr>HTTP</vt:lpstr>
      <vt:lpstr>HTTP</vt:lpstr>
      <vt:lpstr>HTTP Request Method</vt:lpstr>
      <vt:lpstr>HTTP Request Method</vt:lpstr>
      <vt:lpstr>HTTP Request Method</vt:lpstr>
      <vt:lpstr>HTTP Version</vt:lpstr>
      <vt:lpstr>HTTPS</vt:lpstr>
      <vt:lpstr>SMTP</vt:lpstr>
      <vt:lpstr>Simple Mail Transfer Protocol (SMTP)</vt:lpstr>
      <vt:lpstr>Simple Mail Transfer Protocol (SMTP)</vt:lpstr>
      <vt:lpstr>Simple Mail Transfer Protocol (SMTP)</vt:lpstr>
      <vt:lpstr>POP3</vt:lpstr>
      <vt:lpstr>Internet Message Access Protocol (IMAP) </vt:lpstr>
      <vt:lpstr>Referensi</vt:lpstr>
      <vt:lpstr>Referensi</vt:lpstr>
      <vt:lpstr>Fundamental of Network Security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178</cp:revision>
  <dcterms:created xsi:type="dcterms:W3CDTF">2021-04-29T04:21:21Z</dcterms:created>
  <dcterms:modified xsi:type="dcterms:W3CDTF">2024-11-10T14:34:16Z</dcterms:modified>
</cp:coreProperties>
</file>