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56" r:id="rId2"/>
    <p:sldId id="257" r:id="rId3"/>
    <p:sldId id="258" r:id="rId4"/>
    <p:sldId id="394" r:id="rId5"/>
    <p:sldId id="502" r:id="rId6"/>
    <p:sldId id="519" r:id="rId7"/>
    <p:sldId id="520" r:id="rId8"/>
    <p:sldId id="521" r:id="rId9"/>
    <p:sldId id="400" r:id="rId10"/>
    <p:sldId id="406" r:id="rId11"/>
    <p:sldId id="522" r:id="rId12"/>
    <p:sldId id="523" r:id="rId13"/>
    <p:sldId id="524" r:id="rId14"/>
    <p:sldId id="525" r:id="rId15"/>
    <p:sldId id="526" r:id="rId16"/>
    <p:sldId id="527" r:id="rId17"/>
    <p:sldId id="528" r:id="rId18"/>
    <p:sldId id="529" r:id="rId19"/>
    <p:sldId id="530" r:id="rId20"/>
    <p:sldId id="531" r:id="rId21"/>
    <p:sldId id="295" r:id="rId22"/>
    <p:sldId id="471" r:id="rId23"/>
    <p:sldId id="532" r:id="rId24"/>
    <p:sldId id="504" r:id="rId25"/>
    <p:sldId id="533" r:id="rId26"/>
    <p:sldId id="534" r:id="rId27"/>
    <p:sldId id="536" r:id="rId28"/>
    <p:sldId id="537" r:id="rId29"/>
    <p:sldId id="538" r:id="rId30"/>
    <p:sldId id="517" r:id="rId31"/>
    <p:sldId id="539" r:id="rId32"/>
    <p:sldId id="540" r:id="rId33"/>
    <p:sldId id="541" r:id="rId34"/>
    <p:sldId id="268" r:id="rId3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53" autoAdjust="0"/>
    <p:restoredTop sz="97386" autoAdjust="0"/>
  </p:normalViewPr>
  <p:slideViewPr>
    <p:cSldViewPr snapToGrid="0">
      <p:cViewPr varScale="1">
        <p:scale>
          <a:sx n="100" d="100"/>
          <a:sy n="100" d="100"/>
        </p:scale>
        <p:origin x="744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0F5FB2-1CDA-4B70-9A5F-D424946F5D92}" type="datetimeFigureOut">
              <a:rPr lang="id-ID" smtClean="0"/>
              <a:t>11/11/2024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2E543A-220F-44ED-B40A-CCAF9E5BE6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02695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2E543A-220F-44ED-B40A-CCAF9E5BE6EE}" type="slidenum">
              <a:rPr lang="id-ID" smtClean="0"/>
              <a:t>22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4728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AD644-3F87-ADBB-BF7F-30CAEE465E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6EEA09-89CE-73F8-D5F9-AEFC7F96AD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D22D12-4882-2848-BBBA-1202F814A9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B86697-49BE-0D62-6A61-D415558A27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2E543A-220F-44ED-B40A-CCAF9E5BE6EE}" type="slidenum">
              <a:rPr lang="id-ID" smtClean="0"/>
              <a:t>23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0334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C6ADCB-7A10-C7A1-DA06-0171BF8550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ED25E-D088-34B6-5F5C-B5F2B787BB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4200D9-874D-ED06-B593-C99C08C735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5514B3-2C39-D2D3-B507-0047948880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2E543A-220F-44ED-B40A-CCAF9E5BE6EE}" type="slidenum">
              <a:rPr lang="id-ID" smtClean="0"/>
              <a:t>24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698199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FBF3D1-083A-567D-2753-CC52C966D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48B577-8773-F52C-63FE-13DABD9663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999538-90EC-3755-81B8-8BD3EAFA62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D23BB5-D46C-00F5-638C-92889DFEA7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2E543A-220F-44ED-B40A-CCAF9E5BE6EE}" type="slidenum">
              <a:rPr lang="id-ID" smtClean="0"/>
              <a:t>25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48175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209717-CA52-BF56-F600-2DFEC71912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34AB8C-1F83-F64E-4502-671FF4858F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5A3EFD-AEEA-C7F5-0BEB-229A77DBD5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8AD075-6E22-4FB4-306A-61940A752B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2E543A-220F-44ED-B40A-CCAF9E5BE6EE}" type="slidenum">
              <a:rPr lang="id-ID" smtClean="0"/>
              <a:t>26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0937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Fundamental 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Network 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1161"/>
            <a:ext cx="12192000" cy="923330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62418" y="821032"/>
              <a:ext cx="1587886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- 15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6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313419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Konsep Keamanan</a:t>
                </a:r>
                <a:endParaRPr lang="en-US" altLang="ko-KR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61884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Endpoint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endParaRPr lang="id-ID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09104" y="3703537"/>
            <a:ext cx="659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Network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28992"/>
            <a:ext cx="10515600" cy="923330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Konsep Keamanan</a:t>
            </a:r>
            <a:endParaRPr lang="en-US" altLang="ko-KR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647152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Prinsip Keamanan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BAEF4E4F-6C2D-F715-28AF-4003F39206DD}"/>
              </a:ext>
            </a:extLst>
          </p:cNvPr>
          <p:cNvSpPr txBox="1">
            <a:spLocks/>
          </p:cNvSpPr>
          <p:nvPr/>
        </p:nvSpPr>
        <p:spPr>
          <a:xfrm>
            <a:off x="240789" y="1219504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Terdapat 2 bagian dalam prinsip keamanan, yaitu </a:t>
            </a:r>
            <a:r>
              <a:rPr lang="id-ID" sz="2800" b="0" dirty="0" err="1">
                <a:solidFill>
                  <a:srgbClr val="202122"/>
                </a:solidFill>
              </a:rPr>
              <a:t>security</a:t>
            </a:r>
            <a:r>
              <a:rPr lang="id-ID" sz="2800" b="0" dirty="0">
                <a:solidFill>
                  <a:srgbClr val="202122"/>
                </a:solidFill>
              </a:rPr>
              <a:t> </a:t>
            </a:r>
            <a:r>
              <a:rPr lang="id-ID" sz="2800" b="0" dirty="0" err="1">
                <a:solidFill>
                  <a:srgbClr val="202122"/>
                </a:solidFill>
              </a:rPr>
              <a:t>concept</a:t>
            </a:r>
            <a:r>
              <a:rPr lang="id-ID" sz="2800" b="0" dirty="0">
                <a:solidFill>
                  <a:srgbClr val="202122"/>
                </a:solidFill>
              </a:rPr>
              <a:t> dan </a:t>
            </a:r>
            <a:r>
              <a:rPr lang="id-ID" sz="2800" b="0" dirty="0" err="1">
                <a:solidFill>
                  <a:srgbClr val="202122"/>
                </a:solidFill>
              </a:rPr>
              <a:t>security</a:t>
            </a:r>
            <a:r>
              <a:rPr lang="id-ID" sz="2800" b="0" dirty="0">
                <a:solidFill>
                  <a:srgbClr val="202122"/>
                </a:solidFill>
              </a:rPr>
              <a:t> </a:t>
            </a:r>
            <a:r>
              <a:rPr lang="id-ID" sz="2800" b="0" dirty="0" err="1">
                <a:solidFill>
                  <a:srgbClr val="202122"/>
                </a:solidFill>
              </a:rPr>
              <a:t>Controls</a:t>
            </a:r>
            <a:r>
              <a:rPr lang="id-ID" sz="2800" b="0" dirty="0">
                <a:solidFill>
                  <a:srgbClr val="202122"/>
                </a:solidFill>
              </a:rPr>
              <a:t>.</a:t>
            </a:r>
          </a:p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Security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Concept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prinsip dasar dan strategi yang digunakan dalam mengamankan suatu data, sistem, atau jaringan komputer dari pihak yang tidak berhak</a:t>
            </a:r>
          </a:p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Security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Controls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parameter yang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diterapkan dalam bentuk tindakan perlindungan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dan pencegahan untuk melindungi berbagai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macam data dan infrastruktur yang dimiliki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oleh suatu organisasi</a:t>
            </a:r>
          </a:p>
        </p:txBody>
      </p:sp>
    </p:spTree>
    <p:extLst>
      <p:ext uri="{BB962C8B-B14F-4D97-AF65-F5344CB8AC3E}">
        <p14:creationId xmlns:p14="http://schemas.microsoft.com/office/powerpoint/2010/main" val="361106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A9FF72-D262-EAD9-8DA9-37E68AF27F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IA Triad">
            <a:extLst>
              <a:ext uri="{FF2B5EF4-FFF2-40B4-BE49-F238E27FC236}">
                <a16:creationId xmlns:a16="http://schemas.microsoft.com/office/drawing/2014/main" id="{BBF32CBE-3B9B-F796-413A-48838F75D6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8" r="16000"/>
          <a:stretch/>
        </p:blipFill>
        <p:spPr bwMode="auto">
          <a:xfrm>
            <a:off x="142907" y="1045693"/>
            <a:ext cx="6109975" cy="538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BE9E2CD1-1F58-DBD7-31C8-D91668E46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390672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Concept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A0B8A3AD-FCB8-6023-5398-3A8FEF72F048}"/>
              </a:ext>
            </a:extLst>
          </p:cNvPr>
          <p:cNvSpPr txBox="1">
            <a:spLocks/>
          </p:cNvSpPr>
          <p:nvPr/>
        </p:nvSpPr>
        <p:spPr>
          <a:xfrm>
            <a:off x="6096000" y="1219504"/>
            <a:ext cx="5953092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 err="1">
                <a:solidFill>
                  <a:srgbClr val="202122"/>
                </a:solidFill>
              </a:rPr>
              <a:t>Confidentiality</a:t>
            </a:r>
            <a:r>
              <a:rPr lang="id-ID" sz="2200" b="0" dirty="0">
                <a:solidFill>
                  <a:srgbClr val="202122"/>
                </a:solidFill>
              </a:rPr>
              <a:t> : Hanya orang yang berhak yang dapat melihat data/informasi</a:t>
            </a:r>
          </a:p>
          <a:p>
            <a:pPr marL="0" indent="0" latinLnBrk="0">
              <a:buNone/>
            </a:pP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Integrity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: Data/informasi sesuai dengan data asli/fakta tanpa ada pihak yang melakukan perubahan.</a:t>
            </a:r>
          </a:p>
          <a:p>
            <a:pPr marL="0" indent="0" latinLnBrk="0">
              <a:buNone/>
            </a:pP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Availability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: Data/Informasi dapat diakses oleh pihak yang berwenang kapan saja dibutuhkan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C88435-D973-6984-51DD-6303D677CE4A}"/>
              </a:ext>
            </a:extLst>
          </p:cNvPr>
          <p:cNvSpPr txBox="1"/>
          <p:nvPr/>
        </p:nvSpPr>
        <p:spPr>
          <a:xfrm>
            <a:off x="142907" y="6421042"/>
            <a:ext cx="64722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https://www.wallarm.com/what/cia-triad-definition</a:t>
            </a:r>
          </a:p>
        </p:txBody>
      </p:sp>
    </p:spTree>
    <p:extLst>
      <p:ext uri="{BB962C8B-B14F-4D97-AF65-F5344CB8AC3E}">
        <p14:creationId xmlns:p14="http://schemas.microsoft.com/office/powerpoint/2010/main" val="1373696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4ED13E-A048-1123-D404-AA125D426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A631B3-9CCB-4B05-145F-F55CC0F90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390672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Concept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A33A5713-1E59-6AC9-751D-DD8CF5F829C5}"/>
              </a:ext>
            </a:extLst>
          </p:cNvPr>
          <p:cNvSpPr txBox="1">
            <a:spLocks/>
          </p:cNvSpPr>
          <p:nvPr/>
        </p:nvSpPr>
        <p:spPr>
          <a:xfrm>
            <a:off x="5614147" y="1219504"/>
            <a:ext cx="6434945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 err="1">
                <a:solidFill>
                  <a:srgbClr val="202122"/>
                </a:solidFill>
              </a:rPr>
              <a:t>Authentication</a:t>
            </a:r>
            <a:r>
              <a:rPr lang="id-ID" sz="2200" b="0" dirty="0">
                <a:solidFill>
                  <a:srgbClr val="202122"/>
                </a:solidFill>
              </a:rPr>
              <a:t> : Memastikan bahwa yang mengakses suatu data, sistem, atau jaringan merupakan orang yang valid</a:t>
            </a:r>
          </a:p>
          <a:p>
            <a:pPr marL="0" indent="0" latinLnBrk="0">
              <a:buNone/>
            </a:pP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Authorization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: Memastikan batasan dan tindakan dapat dilakukan oleh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user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tersebut</a:t>
            </a:r>
          </a:p>
          <a:p>
            <a:pPr marL="0" indent="0" latinLnBrk="0">
              <a:buNone/>
            </a:pP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Accounting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: Mencatat setiap tindakan yang dilakukan, kapan dan berapa lama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4F5F25-982E-C08F-B06D-DD60E2D8FBE6}"/>
              </a:ext>
            </a:extLst>
          </p:cNvPr>
          <p:cNvSpPr txBox="1"/>
          <p:nvPr/>
        </p:nvSpPr>
        <p:spPr>
          <a:xfrm>
            <a:off x="183248" y="6212044"/>
            <a:ext cx="51720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https://www.height8tech.com/blog.php?blog=aaa-server</a:t>
            </a:r>
          </a:p>
        </p:txBody>
      </p:sp>
      <p:pic>
        <p:nvPicPr>
          <p:cNvPr id="2050" name="Picture 2" descr="AAA Server | H8AAA - Height8 Technologies">
            <a:extLst>
              <a:ext uri="{FF2B5EF4-FFF2-40B4-BE49-F238E27FC236}">
                <a16:creationId xmlns:a16="http://schemas.microsoft.com/office/drawing/2014/main" id="{353749D0-AD4A-C141-9DA3-A0AA3C1B64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7" t="6928" r="8572" b="6928"/>
          <a:stretch/>
        </p:blipFill>
        <p:spPr bwMode="auto">
          <a:xfrm>
            <a:off x="240789" y="1128956"/>
            <a:ext cx="4931286" cy="5083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18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1EDDC3-C828-C9BB-9925-15C9B96A0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B575AD-EE14-44DF-3846-1F4A6C4D3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371436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Controls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9294B8AD-CB1B-A5DB-C72C-BA8191654C62}"/>
              </a:ext>
            </a:extLst>
          </p:cNvPr>
          <p:cNvSpPr txBox="1">
            <a:spLocks/>
          </p:cNvSpPr>
          <p:nvPr/>
        </p:nvSpPr>
        <p:spPr>
          <a:xfrm>
            <a:off x="8686800" y="1219504"/>
            <a:ext cx="3362292" cy="110935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 err="1">
                <a:solidFill>
                  <a:srgbClr val="202122"/>
                </a:solidFill>
              </a:rPr>
              <a:t>Security</a:t>
            </a:r>
            <a:r>
              <a:rPr lang="id-ID" sz="2200" b="0" dirty="0">
                <a:solidFill>
                  <a:srgbClr val="202122"/>
                </a:solidFill>
              </a:rPr>
              <a:t> </a:t>
            </a:r>
            <a:r>
              <a:rPr lang="id-ID" sz="2200" b="0" dirty="0" err="1">
                <a:solidFill>
                  <a:srgbClr val="202122"/>
                </a:solidFill>
              </a:rPr>
              <a:t>control</a:t>
            </a:r>
            <a:r>
              <a:rPr lang="id-ID" sz="2200" b="0" dirty="0">
                <a:solidFill>
                  <a:srgbClr val="202122"/>
                </a:solidFill>
              </a:rPr>
              <a:t> merupakan mekanisme yang digunakan untuk membatasi akses terhadap sebuah aset untuk </a:t>
            </a:r>
            <a:r>
              <a:rPr lang="id-ID" sz="2200" b="0" dirty="0" err="1">
                <a:solidFill>
                  <a:srgbClr val="202122"/>
                </a:solidFill>
              </a:rPr>
              <a:t>meminimalisir</a:t>
            </a:r>
            <a:r>
              <a:rPr lang="id-ID" sz="2200" b="0" dirty="0">
                <a:solidFill>
                  <a:srgbClr val="202122"/>
                </a:solidFill>
              </a:rPr>
              <a:t> terjadinya pelanggaran keamanan terhadap aset.</a:t>
            </a:r>
            <a:endParaRPr lang="id-ID" sz="22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E84CCC6-D961-0CC1-2F57-C24BDEA306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3379488"/>
              </p:ext>
            </p:extLst>
          </p:nvPr>
        </p:nvGraphicFramePr>
        <p:xfrm>
          <a:off x="240789" y="1219504"/>
          <a:ext cx="8128000" cy="5199506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740411">
                  <a:extLst>
                    <a:ext uri="{9D8B030D-6E8A-4147-A177-3AD203B41FA5}">
                      <a16:colId xmlns:a16="http://schemas.microsoft.com/office/drawing/2014/main" val="1091218955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513919285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2921871162"/>
                    </a:ext>
                  </a:extLst>
                </a:gridCol>
                <a:gridCol w="2158489">
                  <a:extLst>
                    <a:ext uri="{9D8B030D-6E8A-4147-A177-3AD203B41FA5}">
                      <a16:colId xmlns:a16="http://schemas.microsoft.com/office/drawing/2014/main" val="2318024434"/>
                    </a:ext>
                  </a:extLst>
                </a:gridCol>
              </a:tblGrid>
              <a:tr h="444626"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Aksi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Deskripsi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Contoh Skenario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Proses Komputer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5978257"/>
                  </a:ext>
                </a:extLst>
              </a:tr>
              <a:tr h="558370">
                <a:tc>
                  <a:txBody>
                    <a:bodyPr/>
                    <a:lstStyle/>
                    <a:p>
                      <a:pPr latinLnBrk="0"/>
                      <a:r>
                        <a:rPr lang="id-ID" dirty="0" err="1"/>
                        <a:t>Identification</a:t>
                      </a:r>
                      <a:r>
                        <a:rPr lang="id-ID" dirty="0"/>
                        <a:t> /Identifikasi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Memastikan kredensial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Seorang kurir menunjukkan tanda pengenalnya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Memasukkan </a:t>
                      </a:r>
                      <a:r>
                        <a:rPr lang="id-ID" dirty="0" err="1"/>
                        <a:t>Username</a:t>
                      </a:r>
                      <a:endParaRPr lang="id-ID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0423154"/>
                  </a:ext>
                </a:extLst>
              </a:tr>
              <a:tr h="848209">
                <a:tc>
                  <a:txBody>
                    <a:bodyPr/>
                    <a:lstStyle/>
                    <a:p>
                      <a:pPr latinLnBrk="0"/>
                      <a:r>
                        <a:rPr lang="id-ID" dirty="0" err="1"/>
                        <a:t>Authentication</a:t>
                      </a:r>
                      <a:r>
                        <a:rPr lang="id-ID" dirty="0"/>
                        <a:t> /</a:t>
                      </a:r>
                      <a:r>
                        <a:rPr lang="id-ID" dirty="0" err="1"/>
                        <a:t>Autentikasi</a:t>
                      </a:r>
                      <a:endParaRPr lang="id-ID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Memvalidasi kredensial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 err="1"/>
                        <a:t>Security</a:t>
                      </a:r>
                      <a:r>
                        <a:rPr lang="id-ID" dirty="0"/>
                        <a:t> memastikan tanda pengenalnya kurir asli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Memasukkan </a:t>
                      </a:r>
                      <a:r>
                        <a:rPr lang="id-ID" dirty="0" err="1"/>
                        <a:t>password</a:t>
                      </a:r>
                      <a:endParaRPr lang="id-ID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5249467"/>
                  </a:ext>
                </a:extLst>
              </a:tr>
              <a:tr h="1256817">
                <a:tc>
                  <a:txBody>
                    <a:bodyPr/>
                    <a:lstStyle/>
                    <a:p>
                      <a:pPr latinLnBrk="0"/>
                      <a:r>
                        <a:rPr lang="id-ID" dirty="0" err="1"/>
                        <a:t>Authorization</a:t>
                      </a:r>
                      <a:endParaRPr lang="id-ID" dirty="0"/>
                    </a:p>
                    <a:p>
                      <a:pPr latinLnBrk="0"/>
                      <a:r>
                        <a:rPr lang="id-ID" dirty="0"/>
                        <a:t>/Otorisasi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Memberikan ijin untuk memasuki area pegawai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 err="1"/>
                        <a:t>Security</a:t>
                      </a:r>
                      <a:r>
                        <a:rPr lang="id-ID" dirty="0"/>
                        <a:t> membuka pintu untuk dapat dilewati oleh kurir untuk memberikan paket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 err="1"/>
                        <a:t>User</a:t>
                      </a:r>
                      <a:r>
                        <a:rPr lang="id-ID" dirty="0"/>
                        <a:t> dapat mengakses data yang sesuai dengan levelnya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9506478"/>
                  </a:ext>
                </a:extLst>
              </a:tr>
              <a:tr h="1256817">
                <a:tc>
                  <a:txBody>
                    <a:bodyPr/>
                    <a:lstStyle/>
                    <a:p>
                      <a:pPr latinLnBrk="0"/>
                      <a:r>
                        <a:rPr lang="id-ID" dirty="0" err="1"/>
                        <a:t>Accounting</a:t>
                      </a:r>
                      <a:r>
                        <a:rPr lang="id-ID" dirty="0"/>
                        <a:t> /Akunting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Mencatat waktu dan ruang yang dimasuki pegawai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 err="1"/>
                        <a:t>Security</a:t>
                      </a:r>
                      <a:r>
                        <a:rPr lang="id-ID" dirty="0"/>
                        <a:t> mencatat waktu datangnya paket dan informasi kurir yang mengantar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Aktivitas </a:t>
                      </a:r>
                      <a:r>
                        <a:rPr lang="id-ID" dirty="0" err="1"/>
                        <a:t>user</a:t>
                      </a:r>
                      <a:r>
                        <a:rPr lang="id-ID" dirty="0"/>
                        <a:t> dicatat dalam log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47290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4490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D767C8-01C9-3938-E204-7BC298BA7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51306D-6176-7E28-09EA-DFD865BEA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15849"/>
            <a:ext cx="4352474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Categories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Controls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E9E9B11-119E-7E92-B566-9987CEAB16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9921368"/>
              </p:ext>
            </p:extLst>
          </p:nvPr>
        </p:nvGraphicFramePr>
        <p:xfrm>
          <a:off x="240789" y="1059589"/>
          <a:ext cx="8458711" cy="560832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588011">
                  <a:extLst>
                    <a:ext uri="{9D8B030D-6E8A-4147-A177-3AD203B41FA5}">
                      <a16:colId xmlns:a16="http://schemas.microsoft.com/office/drawing/2014/main" val="1091218955"/>
                    </a:ext>
                  </a:extLst>
                </a:gridCol>
                <a:gridCol w="2921000">
                  <a:extLst>
                    <a:ext uri="{9D8B030D-6E8A-4147-A177-3AD203B41FA5}">
                      <a16:colId xmlns:a16="http://schemas.microsoft.com/office/drawing/2014/main" val="2513919285"/>
                    </a:ext>
                  </a:extLst>
                </a:gridCol>
                <a:gridCol w="3949700">
                  <a:extLst>
                    <a:ext uri="{9D8B030D-6E8A-4147-A177-3AD203B41FA5}">
                      <a16:colId xmlns:a16="http://schemas.microsoft.com/office/drawing/2014/main" val="2921871162"/>
                    </a:ext>
                  </a:extLst>
                </a:gridCol>
              </a:tblGrid>
              <a:tr h="166329"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kategori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Deskripsi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dirty="0"/>
                        <a:t>Contoh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5978257"/>
                  </a:ext>
                </a:extLst>
              </a:tr>
              <a:tr h="239446">
                <a:tc>
                  <a:txBody>
                    <a:bodyPr/>
                    <a:lstStyle/>
                    <a:p>
                      <a:pPr latinLnBrk="0"/>
                      <a:r>
                        <a:rPr lang="id-ID" sz="2000" dirty="0" err="1"/>
                        <a:t>Managerial</a:t>
                      </a:r>
                      <a:endParaRPr lang="id-ID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sz="2000" dirty="0" err="1"/>
                        <a:t>Control</a:t>
                      </a:r>
                      <a:r>
                        <a:rPr lang="id-ID" sz="2000" dirty="0"/>
                        <a:t> yang dilakukan melalui metode administrasi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sz="2000" dirty="0"/>
                        <a:t>Penerapan aturan terkait </a:t>
                      </a:r>
                      <a:r>
                        <a:rPr lang="id-ID" sz="2000" dirty="0" err="1"/>
                        <a:t>website</a:t>
                      </a:r>
                      <a:r>
                        <a:rPr lang="id-ID" sz="2000" dirty="0"/>
                        <a:t> yang tidak boleh dikunjungi di area kampus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0423154"/>
                  </a:ext>
                </a:extLst>
              </a:tr>
              <a:tr h="317304">
                <a:tc>
                  <a:txBody>
                    <a:bodyPr/>
                    <a:lstStyle/>
                    <a:p>
                      <a:pPr latinLnBrk="0"/>
                      <a:r>
                        <a:rPr lang="id-ID" sz="2000" dirty="0"/>
                        <a:t>Operasional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sz="2000" dirty="0" err="1"/>
                        <a:t>Control</a:t>
                      </a:r>
                      <a:r>
                        <a:rPr lang="id-ID" sz="2000" dirty="0"/>
                        <a:t> yang diimplementasikan dan dilakukan oleh orang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sz="2000" dirty="0"/>
                        <a:t>Mengadakan </a:t>
                      </a:r>
                      <a:r>
                        <a:rPr lang="id-ID" sz="2000" dirty="0" err="1"/>
                        <a:t>workshop</a:t>
                      </a:r>
                      <a:r>
                        <a:rPr lang="id-ID" sz="2000" dirty="0"/>
                        <a:t> untuk melatih </a:t>
                      </a:r>
                      <a:r>
                        <a:rPr lang="id-ID" sz="2000" dirty="0" err="1"/>
                        <a:t>user</a:t>
                      </a:r>
                      <a:r>
                        <a:rPr lang="id-ID" sz="2000" dirty="0"/>
                        <a:t> membedakan email dan halaman web yang mencurigakan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5249467"/>
                  </a:ext>
                </a:extLst>
              </a:tr>
              <a:tr h="470159">
                <a:tc>
                  <a:txBody>
                    <a:bodyPr/>
                    <a:lstStyle/>
                    <a:p>
                      <a:pPr latinLnBrk="0"/>
                      <a:r>
                        <a:rPr lang="id-ID" sz="2000" dirty="0" err="1"/>
                        <a:t>Technical</a:t>
                      </a:r>
                      <a:endParaRPr lang="id-ID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sz="2000" dirty="0" err="1"/>
                        <a:t>Control</a:t>
                      </a:r>
                      <a:r>
                        <a:rPr lang="id-ID" sz="2000" dirty="0"/>
                        <a:t> yang dilakukan sebagian dari </a:t>
                      </a:r>
                      <a:r>
                        <a:rPr lang="id-ID" sz="2000" dirty="0" err="1"/>
                        <a:t>hardware</a:t>
                      </a:r>
                      <a:r>
                        <a:rPr lang="id-ID" sz="2000" dirty="0"/>
                        <a:t>, </a:t>
                      </a:r>
                      <a:r>
                        <a:rPr lang="id-ID" sz="2000" dirty="0" err="1"/>
                        <a:t>software</a:t>
                      </a:r>
                      <a:r>
                        <a:rPr lang="id-ID" sz="2000" dirty="0"/>
                        <a:t>, dan </a:t>
                      </a:r>
                      <a:r>
                        <a:rPr lang="id-ID" sz="2000" dirty="0" err="1"/>
                        <a:t>brainware</a:t>
                      </a:r>
                      <a:endParaRPr lang="id-ID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sz="2000" dirty="0"/>
                        <a:t>Hardware yang di set oleh teknisi untuk memblokir konten berbahaya dari internet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9506478"/>
                  </a:ext>
                </a:extLst>
              </a:tr>
              <a:tr h="470159">
                <a:tc>
                  <a:txBody>
                    <a:bodyPr/>
                    <a:lstStyle/>
                    <a:p>
                      <a:pPr latinLnBrk="0"/>
                      <a:r>
                        <a:rPr lang="id-ID" sz="2000" dirty="0" err="1"/>
                        <a:t>Physical</a:t>
                      </a:r>
                      <a:endParaRPr lang="id-ID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sz="2000" dirty="0" err="1"/>
                        <a:t>Control</a:t>
                      </a:r>
                      <a:r>
                        <a:rPr lang="id-ID" sz="2000" dirty="0"/>
                        <a:t> yang dilakukan dengan menerapkan keamanan berdasarkan struktur dan lokasi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id-ID" sz="2000" dirty="0"/>
                        <a:t>Memasang kunci dan pengaman sehingga hanya orang-orang tertentu saja yang dapat memasuki ruangan-ruangan khusus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47290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5430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12093"/>
            <a:ext cx="10515600" cy="757130"/>
          </a:xfrm>
        </p:spPr>
        <p:txBody>
          <a:bodyPr/>
          <a:lstStyle/>
          <a:p>
            <a:r>
              <a:rPr lang="pt-BR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ndpoint</a:t>
            </a:r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endParaRPr lang="id-ID" altLang="ko-KR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</a:t>
            </a: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53676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B278DA-EFA1-D429-6959-7E9F503A7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2558F6-855E-AD07-B76E-80E4EA1C8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936433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Endpoint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App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962D550-E544-D444-5949-FC13A7026795}"/>
              </a:ext>
            </a:extLst>
          </p:cNvPr>
          <p:cNvSpPr txBox="1">
            <a:spLocks/>
          </p:cNvSpPr>
          <p:nvPr/>
        </p:nvSpPr>
        <p:spPr>
          <a:xfrm>
            <a:off x="240789" y="1162050"/>
            <a:ext cx="11808303" cy="521632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Endpoint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security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bagian akhir perangkat pengguna yang terhubung dengan jaringan komputer seperti laptop, PC, tablet,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smartphone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dan berbagai macam perangkat lain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Terdapat banyak celah dari sisi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endpoint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namun yang paling sering terjadi adalah celah dari sisi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brainware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yaitu kemampuan/pengetahuan dari pengguna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perangkat dan dari sisi teknologi yang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digunakan seperti aplikasi atau sistem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yang dipakai</a:t>
            </a:r>
          </a:p>
        </p:txBody>
      </p:sp>
    </p:spTree>
    <p:extLst>
      <p:ext uri="{BB962C8B-B14F-4D97-AF65-F5344CB8AC3E}">
        <p14:creationId xmlns:p14="http://schemas.microsoft.com/office/powerpoint/2010/main" val="2068245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154E97-AB6C-2546-CB1F-71420CC07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C23C10-F4AB-E0F5-0F78-C2ACE896A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794081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Malware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F41D8EE0-EA40-78CA-B2EE-5C9DEEDB0A96}"/>
              </a:ext>
            </a:extLst>
          </p:cNvPr>
          <p:cNvSpPr txBox="1">
            <a:spLocks/>
          </p:cNvSpPr>
          <p:nvPr/>
        </p:nvSpPr>
        <p:spPr>
          <a:xfrm>
            <a:off x="240789" y="1162050"/>
            <a:ext cx="11808303" cy="521632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Malware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/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malicius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software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mendeskripsi perangkat lunak yang didesain untuk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meng-interfensi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perangkat hingga dapat melakukan tindakan atau eksekusi perintah yang tidak </a:t>
            </a:r>
            <a:r>
              <a:rPr lang="id-ID" sz="2800" b="0">
                <a:solidFill>
                  <a:srgbClr val="202122"/>
                </a:solidFill>
                <a:highlight>
                  <a:srgbClr val="FFFFFF"/>
                </a:highlight>
              </a:rPr>
              <a:t>diinginkan penggunanya.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4AC8CE-29AA-E52A-1333-89146B2DC511}"/>
              </a:ext>
            </a:extLst>
          </p:cNvPr>
          <p:cNvSpPr/>
          <p:nvPr/>
        </p:nvSpPr>
        <p:spPr>
          <a:xfrm>
            <a:off x="240789" y="2835034"/>
            <a:ext cx="2798618" cy="59574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/>
              <a:t>KIDNAP MALWARE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47F596-FF93-A4E9-87C4-53545D455423}"/>
              </a:ext>
            </a:extLst>
          </p:cNvPr>
          <p:cNvSpPr txBox="1"/>
          <p:nvPr/>
        </p:nvSpPr>
        <p:spPr>
          <a:xfrm>
            <a:off x="240789" y="3430779"/>
            <a:ext cx="8515284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sz="2400" dirty="0"/>
              <a:t>Kindap </a:t>
            </a:r>
            <a:r>
              <a:rPr lang="id-ID" sz="2400" dirty="0" err="1"/>
              <a:t>malware</a:t>
            </a:r>
            <a:r>
              <a:rPr lang="id-ID" sz="2400" dirty="0"/>
              <a:t> akan mengunci perangkat pengguna hingga tidak dapat digunakan sebelum pengguna dapat memberikan apa yang diminta oleh si pembuat </a:t>
            </a:r>
            <a:r>
              <a:rPr lang="id-ID" sz="2400" dirty="0" err="1"/>
              <a:t>malware</a:t>
            </a:r>
            <a:endParaRPr lang="id-ID" sz="2400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438EDF6-8DE7-7E84-70E7-70A068FB5068}"/>
              </a:ext>
            </a:extLst>
          </p:cNvPr>
          <p:cNvSpPr/>
          <p:nvPr/>
        </p:nvSpPr>
        <p:spPr>
          <a:xfrm>
            <a:off x="240789" y="4824460"/>
            <a:ext cx="2798618" cy="59574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/>
              <a:t>EAVESDROP MALWARE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EB3747-AD67-F2BC-4899-7F402E090B95}"/>
              </a:ext>
            </a:extLst>
          </p:cNvPr>
          <p:cNvSpPr txBox="1"/>
          <p:nvPr/>
        </p:nvSpPr>
        <p:spPr>
          <a:xfrm>
            <a:off x="240789" y="5420205"/>
            <a:ext cx="8515284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sz="2400" dirty="0" err="1"/>
              <a:t>Malware</a:t>
            </a:r>
            <a:r>
              <a:rPr lang="id-ID" sz="2400" dirty="0"/>
              <a:t> yang secara diam-diam mengakses </a:t>
            </a:r>
            <a:r>
              <a:rPr lang="id-ID" sz="2400" dirty="0" err="1"/>
              <a:t>resource</a:t>
            </a:r>
            <a:r>
              <a:rPr lang="id-ID" sz="2400" dirty="0"/>
              <a:t> yang ada pada komputer pengguna seperti </a:t>
            </a:r>
            <a:r>
              <a:rPr lang="id-ID" sz="2400" dirty="0" err="1"/>
              <a:t>spyware</a:t>
            </a:r>
            <a:r>
              <a:rPr lang="id-ID" sz="2400" dirty="0"/>
              <a:t> atau </a:t>
            </a:r>
            <a:r>
              <a:rPr lang="id-ID" sz="2400" dirty="0" err="1"/>
              <a:t>keylogger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6040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BAB1D9-69A9-7AC2-72B7-86FD779E7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78BF75-5136-6199-8D7A-2CF8AEEFC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794081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Malware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366CD7-A03F-33E4-EC8B-298C6D2C0823}"/>
              </a:ext>
            </a:extLst>
          </p:cNvPr>
          <p:cNvSpPr/>
          <p:nvPr/>
        </p:nvSpPr>
        <p:spPr>
          <a:xfrm>
            <a:off x="240789" y="1186343"/>
            <a:ext cx="3278266" cy="59574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/>
              <a:t>REMOTE ACCESS MALWARE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220A65-C990-B6BB-42C6-E024E3361A09}"/>
              </a:ext>
            </a:extLst>
          </p:cNvPr>
          <p:cNvSpPr txBox="1"/>
          <p:nvPr/>
        </p:nvSpPr>
        <p:spPr>
          <a:xfrm>
            <a:off x="240789" y="1782088"/>
            <a:ext cx="11710422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sz="2400" dirty="0" err="1"/>
              <a:t>Malware</a:t>
            </a:r>
            <a:r>
              <a:rPr lang="id-ID" sz="2400" dirty="0"/>
              <a:t> ini dapat memberi </a:t>
            </a:r>
            <a:r>
              <a:rPr lang="id-ID" sz="2400" dirty="0" err="1"/>
              <a:t>intruksi</a:t>
            </a:r>
            <a:r>
              <a:rPr lang="id-ID" sz="2400" dirty="0"/>
              <a:t> kepada komputer korban secara jarak jauh, bisa juga digunakan untuk </a:t>
            </a:r>
            <a:r>
              <a:rPr lang="id-ID" sz="2400" dirty="0" err="1"/>
              <a:t>mengcopy</a:t>
            </a:r>
            <a:r>
              <a:rPr lang="id-ID" sz="2400" dirty="0"/>
              <a:t> data yang dimiliki oleh pengguna. Contohnya adalah </a:t>
            </a:r>
            <a:r>
              <a:rPr lang="id-ID" sz="2400" dirty="0" err="1"/>
              <a:t>trojan</a:t>
            </a:r>
            <a:endParaRPr lang="id-ID" sz="24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5EB6711-D3C5-4151-23AD-B5A50150AFA4}"/>
              </a:ext>
            </a:extLst>
          </p:cNvPr>
          <p:cNvSpPr/>
          <p:nvPr/>
        </p:nvSpPr>
        <p:spPr>
          <a:xfrm>
            <a:off x="171516" y="3279839"/>
            <a:ext cx="2798618" cy="59574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/>
              <a:t>LAUNCH MALWARE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9448DF-FB6E-5B10-3A2F-8D2F827E54A1}"/>
              </a:ext>
            </a:extLst>
          </p:cNvPr>
          <p:cNvSpPr txBox="1"/>
          <p:nvPr/>
        </p:nvSpPr>
        <p:spPr>
          <a:xfrm>
            <a:off x="171516" y="3875584"/>
            <a:ext cx="8778520" cy="2677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sz="2400" dirty="0" err="1"/>
              <a:t>Malware</a:t>
            </a:r>
            <a:r>
              <a:rPr lang="id-ID" sz="2400" dirty="0"/>
              <a:t> yang bekerja dengan melaksanakan fungsi spesifik tertentu seperti menghapus seluruh data pengguna, </a:t>
            </a:r>
            <a:r>
              <a:rPr lang="id-ID" sz="2400" dirty="0" err="1"/>
              <a:t>mengcopy</a:t>
            </a:r>
            <a:r>
              <a:rPr lang="id-ID" sz="2400" dirty="0"/>
              <a:t>, atau membuat setiap program yang dijalankan akan </a:t>
            </a:r>
            <a:r>
              <a:rPr lang="id-ID" sz="2400" dirty="0" err="1"/>
              <a:t>crash</a:t>
            </a:r>
            <a:r>
              <a:rPr lang="id-ID" sz="2400" dirty="0"/>
              <a:t>. Tipe ini biasanya tidak dapat </a:t>
            </a:r>
            <a:r>
              <a:rPr lang="id-ID" sz="2400" dirty="0" err="1"/>
              <a:t>mengcopy</a:t>
            </a:r>
            <a:r>
              <a:rPr lang="id-ID" sz="2400" dirty="0"/>
              <a:t> dirinya ke komputer lain, sehingga butuh bantuan pengguna itu sendiri yang menjalankan programnya pada komputer lain melalui hasil </a:t>
            </a:r>
            <a:r>
              <a:rPr lang="id-ID" sz="2400" dirty="0" err="1"/>
              <a:t>copy</a:t>
            </a:r>
            <a:r>
              <a:rPr lang="id-ID" sz="2400" dirty="0"/>
              <a:t> dari </a:t>
            </a:r>
            <a:r>
              <a:rPr lang="id-ID" sz="2400" dirty="0" err="1"/>
              <a:t>flash</a:t>
            </a:r>
            <a:r>
              <a:rPr lang="id-ID" sz="2400" dirty="0"/>
              <a:t> atau sejenisnya. Contohnya virus</a:t>
            </a:r>
          </a:p>
        </p:txBody>
      </p:sp>
    </p:spTree>
    <p:extLst>
      <p:ext uri="{BB962C8B-B14F-4D97-AF65-F5344CB8AC3E}">
        <p14:creationId xmlns:p14="http://schemas.microsoft.com/office/powerpoint/2010/main" val="3564320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B6D530-BF04-9994-BCE1-E70B6BD05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3E6FA6-EA8B-6C30-1815-3BD8ABCC0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736920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Indikator Serangan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F007E4-FA54-26A6-2357-1B815E21D75D}"/>
              </a:ext>
            </a:extLst>
          </p:cNvPr>
          <p:cNvSpPr/>
          <p:nvPr/>
        </p:nvSpPr>
        <p:spPr>
          <a:xfrm>
            <a:off x="346363" y="1343892"/>
            <a:ext cx="3491345" cy="5909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dirty="0" err="1"/>
              <a:t>Account</a:t>
            </a:r>
            <a:r>
              <a:rPr lang="id-ID" sz="2000" dirty="0"/>
              <a:t> </a:t>
            </a:r>
            <a:r>
              <a:rPr lang="id-ID" sz="2000" dirty="0" err="1"/>
              <a:t>Lockout</a:t>
            </a:r>
            <a:endParaRPr lang="id-ID" sz="20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8F93A3-503A-F70B-A37C-8DB094A80627}"/>
              </a:ext>
            </a:extLst>
          </p:cNvPr>
          <p:cNvSpPr/>
          <p:nvPr/>
        </p:nvSpPr>
        <p:spPr>
          <a:xfrm>
            <a:off x="4184074" y="1343892"/>
            <a:ext cx="4516580" cy="5909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 err="1"/>
              <a:t>Concurrent</a:t>
            </a:r>
            <a:r>
              <a:rPr lang="id-ID" dirty="0"/>
              <a:t> </a:t>
            </a:r>
            <a:r>
              <a:rPr lang="id-ID" dirty="0" err="1"/>
              <a:t>session</a:t>
            </a:r>
            <a:r>
              <a:rPr lang="id-ID" dirty="0"/>
              <a:t> </a:t>
            </a:r>
            <a:r>
              <a:rPr lang="id-ID" dirty="0" err="1"/>
              <a:t>usage</a:t>
            </a:r>
            <a:endParaRPr lang="id-ID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E82805-BFDC-C27F-B69F-486D1C2D996D}"/>
              </a:ext>
            </a:extLst>
          </p:cNvPr>
          <p:cNvSpPr txBox="1"/>
          <p:nvPr/>
        </p:nvSpPr>
        <p:spPr>
          <a:xfrm>
            <a:off x="346364" y="1955606"/>
            <a:ext cx="3491344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latinLnBrk="0"/>
            <a:r>
              <a:rPr lang="id-ID" sz="2000" dirty="0" err="1"/>
              <a:t>User</a:t>
            </a:r>
            <a:r>
              <a:rPr lang="id-ID" sz="2000" dirty="0"/>
              <a:t> tidak dapat melakukan </a:t>
            </a:r>
            <a:r>
              <a:rPr lang="id-ID" sz="2000" dirty="0" err="1"/>
              <a:t>autentikasi</a:t>
            </a:r>
            <a:endParaRPr lang="id-ID" sz="2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B4747D-7CE8-87FF-196A-1A075B2B35F7}"/>
              </a:ext>
            </a:extLst>
          </p:cNvPr>
          <p:cNvSpPr txBox="1"/>
          <p:nvPr/>
        </p:nvSpPr>
        <p:spPr>
          <a:xfrm>
            <a:off x="4184073" y="1932152"/>
            <a:ext cx="4516581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latinLnBrk="0"/>
            <a:r>
              <a:rPr lang="id-ID" sz="2000" dirty="0"/>
              <a:t>Terdapat dua sesi mengakses akun yang sama pada lokasi yang berbeda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F8D7BD0-FB92-EC5A-3A48-BF4027147A83}"/>
              </a:ext>
            </a:extLst>
          </p:cNvPr>
          <p:cNvSpPr/>
          <p:nvPr/>
        </p:nvSpPr>
        <p:spPr>
          <a:xfrm>
            <a:off x="9047019" y="1343892"/>
            <a:ext cx="2923309" cy="5909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dirty="0" err="1"/>
              <a:t>Blocket</a:t>
            </a:r>
            <a:r>
              <a:rPr lang="id-ID" sz="2000" dirty="0"/>
              <a:t> </a:t>
            </a:r>
            <a:r>
              <a:rPr lang="id-ID" sz="2000" dirty="0" err="1"/>
              <a:t>Content</a:t>
            </a:r>
            <a:endParaRPr lang="id-ID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47A40D0-6E31-2855-37FF-19FFE27BA586}"/>
              </a:ext>
            </a:extLst>
          </p:cNvPr>
          <p:cNvSpPr txBox="1"/>
          <p:nvPr/>
        </p:nvSpPr>
        <p:spPr>
          <a:xfrm>
            <a:off x="9047020" y="1955606"/>
            <a:ext cx="2923308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latinLnBrk="0"/>
            <a:r>
              <a:rPr lang="id-ID" sz="2000" dirty="0"/>
              <a:t>Data tidak dapat diakses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E00591D-A2F7-F981-58EF-21A6C2E98DF7}"/>
              </a:ext>
            </a:extLst>
          </p:cNvPr>
          <p:cNvSpPr/>
          <p:nvPr/>
        </p:nvSpPr>
        <p:spPr>
          <a:xfrm>
            <a:off x="346365" y="3155282"/>
            <a:ext cx="3491344" cy="5909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dirty="0" err="1"/>
              <a:t>Impossible</a:t>
            </a:r>
            <a:r>
              <a:rPr lang="id-ID" sz="2000" dirty="0"/>
              <a:t> Travel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B8CE58-E9BD-7BF4-B323-999F80966210}"/>
              </a:ext>
            </a:extLst>
          </p:cNvPr>
          <p:cNvSpPr txBox="1"/>
          <p:nvPr/>
        </p:nvSpPr>
        <p:spPr>
          <a:xfrm>
            <a:off x="346365" y="3766996"/>
            <a:ext cx="3491343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latinLnBrk="0"/>
            <a:r>
              <a:rPr lang="id-ID" sz="2000" dirty="0"/>
              <a:t>Dalam waktu singkat </a:t>
            </a:r>
            <a:r>
              <a:rPr lang="id-ID" sz="2000" dirty="0" err="1"/>
              <a:t>user</a:t>
            </a:r>
            <a:r>
              <a:rPr lang="id-ID" sz="2000" dirty="0"/>
              <a:t> </a:t>
            </a:r>
            <a:r>
              <a:rPr lang="id-ID" sz="2000" dirty="0" err="1"/>
              <a:t>login</a:t>
            </a:r>
            <a:r>
              <a:rPr lang="id-ID" sz="2000" dirty="0"/>
              <a:t> pada lokasi yang berbeda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8885BE-F939-58E6-4999-F23084524573}"/>
              </a:ext>
            </a:extLst>
          </p:cNvPr>
          <p:cNvSpPr/>
          <p:nvPr/>
        </p:nvSpPr>
        <p:spPr>
          <a:xfrm>
            <a:off x="4184073" y="3096116"/>
            <a:ext cx="4516580" cy="5909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dirty="0"/>
              <a:t>Resource </a:t>
            </a:r>
            <a:r>
              <a:rPr lang="id-ID" sz="2000" dirty="0" err="1"/>
              <a:t>consumption</a:t>
            </a:r>
            <a:endParaRPr lang="id-ID" sz="20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7124650-AA27-9CCB-027E-0743CA78ED03}"/>
              </a:ext>
            </a:extLst>
          </p:cNvPr>
          <p:cNvSpPr txBox="1"/>
          <p:nvPr/>
        </p:nvSpPr>
        <p:spPr>
          <a:xfrm>
            <a:off x="4184071" y="3707830"/>
            <a:ext cx="4516581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latinLnBrk="0"/>
            <a:r>
              <a:rPr lang="id-ID" sz="2000" dirty="0"/>
              <a:t>Sumber daya komputer seperti penggunaan CPU atau RAM tiba-tiba penuh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1A2D56E-C605-53A7-B221-50D2AA85A304}"/>
              </a:ext>
            </a:extLst>
          </p:cNvPr>
          <p:cNvSpPr/>
          <p:nvPr/>
        </p:nvSpPr>
        <p:spPr>
          <a:xfrm>
            <a:off x="313180" y="5218642"/>
            <a:ext cx="8387473" cy="5909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dirty="0" err="1"/>
              <a:t>Out-of-cycle</a:t>
            </a:r>
            <a:r>
              <a:rPr lang="id-ID" sz="2000" dirty="0"/>
              <a:t> </a:t>
            </a:r>
            <a:r>
              <a:rPr lang="id-ID" sz="2000" dirty="0" err="1"/>
              <a:t>logging</a:t>
            </a:r>
            <a:endParaRPr lang="id-ID" sz="2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92A7A29-7B72-07E5-CCE3-011E5481618A}"/>
              </a:ext>
            </a:extLst>
          </p:cNvPr>
          <p:cNvSpPr txBox="1"/>
          <p:nvPr/>
        </p:nvSpPr>
        <p:spPr>
          <a:xfrm>
            <a:off x="313181" y="5830356"/>
            <a:ext cx="8387471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latinLnBrk="0"/>
            <a:r>
              <a:rPr lang="id-ID" sz="2000" dirty="0"/>
              <a:t>Log tidak dapat menyimpan kejadian secara benar atau log hilang</a:t>
            </a:r>
          </a:p>
        </p:txBody>
      </p:sp>
    </p:spTree>
    <p:extLst>
      <p:ext uri="{BB962C8B-B14F-4D97-AF65-F5344CB8AC3E}">
        <p14:creationId xmlns:p14="http://schemas.microsoft.com/office/powerpoint/2010/main" val="1402082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340D38-5F16-1DFE-9597-D77B421A2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DE4243-CFD8-BD70-C40E-6815B66C6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6081793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Endpoint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– Web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616CFE-886F-21A2-B579-043EA2F18A03}"/>
              </a:ext>
            </a:extLst>
          </p:cNvPr>
          <p:cNvSpPr txBox="1"/>
          <p:nvPr/>
        </p:nvSpPr>
        <p:spPr>
          <a:xfrm>
            <a:off x="240789" y="5955470"/>
            <a:ext cx="66314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https://www.wallarm.com/what/what-is-xss-cross-site-scripting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17269F-A0FF-5507-40B3-D7E9988C8D6D}"/>
              </a:ext>
            </a:extLst>
          </p:cNvPr>
          <p:cNvSpPr txBox="1"/>
          <p:nvPr/>
        </p:nvSpPr>
        <p:spPr>
          <a:xfrm>
            <a:off x="7287491" y="956303"/>
            <a:ext cx="490450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000" dirty="0" err="1"/>
              <a:t>cross-site</a:t>
            </a:r>
            <a:r>
              <a:rPr lang="id-ID" sz="2000" dirty="0"/>
              <a:t> </a:t>
            </a:r>
            <a:r>
              <a:rPr lang="id-ID" sz="2000" dirty="0" err="1"/>
              <a:t>scripting</a:t>
            </a:r>
            <a:r>
              <a:rPr lang="id-ID" sz="2000" dirty="0"/>
              <a:t> (XSS) dimulai dengan </a:t>
            </a:r>
            <a:r>
              <a:rPr lang="id-ID" sz="2000" dirty="0" err="1"/>
              <a:t>user</a:t>
            </a:r>
            <a:r>
              <a:rPr lang="id-ID" sz="2000" dirty="0"/>
              <a:t> mengirimkan </a:t>
            </a:r>
            <a:r>
              <a:rPr lang="id-ID" sz="2000" dirty="0" err="1"/>
              <a:t>link</a:t>
            </a:r>
            <a:r>
              <a:rPr lang="id-ID" sz="2000" dirty="0"/>
              <a:t> yang telah ditambahkan </a:t>
            </a:r>
            <a:r>
              <a:rPr lang="id-ID" sz="2000" dirty="0" err="1"/>
              <a:t>scripting</a:t>
            </a:r>
            <a:r>
              <a:rPr lang="id-ID" sz="2000" dirty="0"/>
              <a:t> (biasanya </a:t>
            </a:r>
            <a:r>
              <a:rPr lang="id-ID" sz="2000" dirty="0" err="1"/>
              <a:t>jaavascript</a:t>
            </a:r>
            <a:r>
              <a:rPr lang="id-ID" sz="2000" dirty="0"/>
              <a:t>). Code ini dapat digunakan </a:t>
            </a:r>
            <a:r>
              <a:rPr lang="id-ID" sz="2000" dirty="0" err="1"/>
              <a:t>hacker</a:t>
            </a:r>
            <a:r>
              <a:rPr lang="id-ID" sz="2000" dirty="0"/>
              <a:t> untuk menambahkan bagian kodenya sendiri dengan meminta informasi tertentu. Sehingga </a:t>
            </a:r>
            <a:r>
              <a:rPr lang="id-ID" sz="2000" dirty="0" err="1"/>
              <a:t>script</a:t>
            </a:r>
            <a:r>
              <a:rPr lang="id-ID" sz="2000" dirty="0"/>
              <a:t> tersebut menjadi bagian kode dari server dan dapat berjalan di web browser pengguna lain yang nantinya tidak hanya mengirimkan data ke server tapi juga ke </a:t>
            </a:r>
            <a:r>
              <a:rPr lang="id-ID" sz="2000" dirty="0" err="1"/>
              <a:t>hacker</a:t>
            </a:r>
            <a:endParaRPr lang="id-ID" sz="2000" dirty="0"/>
          </a:p>
        </p:txBody>
      </p:sp>
      <p:pic>
        <p:nvPicPr>
          <p:cNvPr id="1026" name="Picture 2" descr="Cross-Site Scripting Work">
            <a:extLst>
              <a:ext uri="{FF2B5EF4-FFF2-40B4-BE49-F238E27FC236}">
                <a16:creationId xmlns:a16="http://schemas.microsoft.com/office/drawing/2014/main" id="{25438638-E3AE-AF5F-9D4E-D86593CF54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1" t="3378" r="4364" b="7870"/>
          <a:stretch/>
        </p:blipFill>
        <p:spPr bwMode="auto">
          <a:xfrm>
            <a:off x="240789" y="1351724"/>
            <a:ext cx="6908156" cy="415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3972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1A9DA3-E350-69EB-C583-06AC91994E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2242F5-10AE-EEB0-D842-04D2BCF068B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272" t="4697" r="5273" b="8030"/>
          <a:stretch/>
        </p:blipFill>
        <p:spPr>
          <a:xfrm>
            <a:off x="240789" y="1269601"/>
            <a:ext cx="7559320" cy="4632096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747C33E-075C-F097-4119-DD23AC46A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6081793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Endpoint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– Web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77C4BB-F6B9-0C5F-2E4E-56D0C09892E3}"/>
              </a:ext>
            </a:extLst>
          </p:cNvPr>
          <p:cNvSpPr txBox="1"/>
          <p:nvPr/>
        </p:nvSpPr>
        <p:spPr>
          <a:xfrm>
            <a:off x="240788" y="5955470"/>
            <a:ext cx="75593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https://www.wallarm.com/what/what-is-xss-cross-site-scripting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5260B3-3543-E986-CD96-F9607E61290E}"/>
              </a:ext>
            </a:extLst>
          </p:cNvPr>
          <p:cNvSpPr txBox="1"/>
          <p:nvPr/>
        </p:nvSpPr>
        <p:spPr>
          <a:xfrm>
            <a:off x="7661564" y="956303"/>
            <a:ext cx="453043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000" dirty="0" err="1"/>
              <a:t>Stored</a:t>
            </a:r>
            <a:r>
              <a:rPr lang="id-ID" sz="2000" dirty="0"/>
              <a:t> </a:t>
            </a:r>
            <a:r>
              <a:rPr lang="id-ID" sz="2000" dirty="0" err="1"/>
              <a:t>cross-site</a:t>
            </a:r>
            <a:r>
              <a:rPr lang="id-ID" sz="2000" dirty="0"/>
              <a:t> </a:t>
            </a:r>
            <a:r>
              <a:rPr lang="id-ID" sz="2000" dirty="0" err="1"/>
              <a:t>scripting</a:t>
            </a:r>
            <a:r>
              <a:rPr lang="id-ID" sz="2000" dirty="0"/>
              <a:t> biasanya berjalan pada </a:t>
            </a:r>
            <a:r>
              <a:rPr lang="id-ID" sz="2000" dirty="0" err="1"/>
              <a:t>website</a:t>
            </a:r>
            <a:r>
              <a:rPr lang="id-ID" sz="2000" dirty="0"/>
              <a:t> yang memiliki </a:t>
            </a:r>
            <a:r>
              <a:rPr lang="id-ID" sz="2000" dirty="0" err="1"/>
              <a:t>code</a:t>
            </a:r>
            <a:r>
              <a:rPr lang="id-ID" sz="2000" dirty="0"/>
              <a:t> </a:t>
            </a:r>
            <a:r>
              <a:rPr lang="id-ID" sz="2000" dirty="0" err="1"/>
              <a:t>javascript</a:t>
            </a:r>
            <a:r>
              <a:rPr lang="id-ID" sz="2000" dirty="0"/>
              <a:t> yang berjalan di sisi </a:t>
            </a:r>
            <a:r>
              <a:rPr lang="id-ID" sz="2000" dirty="0" err="1"/>
              <a:t>clinet</a:t>
            </a:r>
            <a:r>
              <a:rPr lang="id-ID" sz="2000" dirty="0"/>
              <a:t>. Code ini dapat digunakan </a:t>
            </a:r>
            <a:r>
              <a:rPr lang="id-ID" sz="2000" dirty="0" err="1"/>
              <a:t>hacker</a:t>
            </a:r>
            <a:r>
              <a:rPr lang="id-ID" sz="2000" dirty="0"/>
              <a:t> untuk menambahkan bagian kodenya sendiri menggunakan </a:t>
            </a:r>
            <a:r>
              <a:rPr lang="id-ID" sz="2000" dirty="0" err="1"/>
              <a:t>input</a:t>
            </a:r>
            <a:r>
              <a:rPr lang="id-ID" sz="2000" dirty="0"/>
              <a:t> </a:t>
            </a:r>
            <a:r>
              <a:rPr lang="id-ID" sz="2000" dirty="0" err="1"/>
              <a:t>form</a:t>
            </a:r>
            <a:r>
              <a:rPr lang="id-ID" sz="2000" dirty="0"/>
              <a:t>. Sehingga </a:t>
            </a:r>
            <a:r>
              <a:rPr lang="id-ID" sz="2000" dirty="0" err="1"/>
              <a:t>script</a:t>
            </a:r>
            <a:r>
              <a:rPr lang="id-ID" sz="2000" dirty="0"/>
              <a:t> tersebut menjadi bagian kode dari server dan dapat berjalan di web browser pengguna lain yang nantinya tidak hanya mengirimkan data ke server tapi juga ke </a:t>
            </a:r>
            <a:r>
              <a:rPr lang="id-ID" sz="2000" dirty="0" err="1"/>
              <a:t>hacker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24122586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F593A7-ED1B-36E7-C042-38F10CC7EA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166A499-1458-23D6-13A7-36CD997D7E8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363" t="4394" r="2727" b="5303"/>
          <a:stretch/>
        </p:blipFill>
        <p:spPr>
          <a:xfrm>
            <a:off x="240788" y="1219199"/>
            <a:ext cx="8267541" cy="4821383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83BCE7B8-4E8D-2677-CC54-78EAC38CA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6081793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Endpoint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– Web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C1EF28-4069-5C6F-942E-2859E0E21864}"/>
              </a:ext>
            </a:extLst>
          </p:cNvPr>
          <p:cNvSpPr txBox="1"/>
          <p:nvPr/>
        </p:nvSpPr>
        <p:spPr>
          <a:xfrm>
            <a:off x="240789" y="6040582"/>
            <a:ext cx="66314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https://www.wallarm.com/what/what-is-xss-cross-site-scripting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972B6D-4F38-C087-2359-B0012935F95C}"/>
              </a:ext>
            </a:extLst>
          </p:cNvPr>
          <p:cNvSpPr txBox="1"/>
          <p:nvPr/>
        </p:nvSpPr>
        <p:spPr>
          <a:xfrm>
            <a:off x="8700655" y="956303"/>
            <a:ext cx="3491345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000" dirty="0" err="1"/>
              <a:t>Reflected</a:t>
            </a:r>
            <a:r>
              <a:rPr lang="id-ID" sz="2000" dirty="0"/>
              <a:t> </a:t>
            </a:r>
            <a:r>
              <a:rPr lang="id-ID" sz="2000" dirty="0" err="1"/>
              <a:t>cross-site</a:t>
            </a:r>
            <a:r>
              <a:rPr lang="id-ID" sz="2000" dirty="0"/>
              <a:t> </a:t>
            </a:r>
            <a:r>
              <a:rPr lang="id-ID" sz="2000" dirty="0" err="1"/>
              <a:t>scripting</a:t>
            </a:r>
            <a:r>
              <a:rPr lang="id-ID" sz="2000" dirty="0"/>
              <a:t> menyerang sisi server sehingga setiap </a:t>
            </a:r>
            <a:r>
              <a:rPr lang="id-ID" sz="2000" dirty="0" err="1"/>
              <a:t>client</a:t>
            </a:r>
            <a:r>
              <a:rPr lang="id-ID" sz="2000" dirty="0"/>
              <a:t> yang mengakses server tersebut menjalankan </a:t>
            </a:r>
            <a:r>
              <a:rPr lang="id-ID" sz="2000" dirty="0" err="1"/>
              <a:t>scritp</a:t>
            </a:r>
            <a:r>
              <a:rPr lang="id-ID" sz="2000" dirty="0"/>
              <a:t> yang ditambahkan </a:t>
            </a:r>
            <a:r>
              <a:rPr lang="id-ID" sz="2000" dirty="0" err="1"/>
              <a:t>hacker</a:t>
            </a:r>
            <a:r>
              <a:rPr lang="id-ID" sz="2000" dirty="0"/>
              <a:t> untuk yang nantinya tidak hanya membuat pengguna mengirimkan data ke server tapi juga ke </a:t>
            </a:r>
            <a:r>
              <a:rPr lang="id-ID" sz="2000" dirty="0" err="1"/>
              <a:t>hacker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255076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5DF42A-E54F-298A-EF48-7B541CE5E1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669A4F-F182-443E-5BE7-A1174D82D8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2" t="4696" r="3637" b="-758"/>
          <a:stretch/>
        </p:blipFill>
        <p:spPr>
          <a:xfrm>
            <a:off x="240789" y="1246907"/>
            <a:ext cx="7767769" cy="4654789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FEE4712F-1BF8-0E2F-D6F9-5889D40A1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6081793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Endpoint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– Web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F1B9A0-63AE-E749-530C-908C60DFABED}"/>
              </a:ext>
            </a:extLst>
          </p:cNvPr>
          <p:cNvSpPr txBox="1"/>
          <p:nvPr/>
        </p:nvSpPr>
        <p:spPr>
          <a:xfrm>
            <a:off x="365480" y="5910402"/>
            <a:ext cx="66314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https://www.wallarm.com/what/what-is-xss-cross-site-scripting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020C9B-ADC9-9F69-789D-640914DB6483}"/>
              </a:ext>
            </a:extLst>
          </p:cNvPr>
          <p:cNvSpPr txBox="1"/>
          <p:nvPr/>
        </p:nvSpPr>
        <p:spPr>
          <a:xfrm>
            <a:off x="6747165" y="956303"/>
            <a:ext cx="544483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000" dirty="0"/>
              <a:t>DOM </a:t>
            </a:r>
            <a:r>
              <a:rPr lang="id-ID" sz="2000" dirty="0" err="1"/>
              <a:t>based</a:t>
            </a:r>
            <a:r>
              <a:rPr lang="id-ID" sz="2000" dirty="0"/>
              <a:t> akan menyerang sisi browser pengguna dengan menambahkan bagian </a:t>
            </a:r>
            <a:r>
              <a:rPr lang="id-ID" sz="2000" dirty="0" err="1"/>
              <a:t>script</a:t>
            </a:r>
            <a:r>
              <a:rPr lang="id-ID" sz="2000" dirty="0"/>
              <a:t> terhadap respons resmi dari server. Namun </a:t>
            </a:r>
            <a:r>
              <a:rPr lang="id-ID" sz="2000" dirty="0" err="1"/>
              <a:t>script</a:t>
            </a:r>
            <a:r>
              <a:rPr lang="id-ID" sz="2000" dirty="0"/>
              <a:t> yang ditambahkan menjadi pemicu untuk mengirimkan data pada </a:t>
            </a:r>
            <a:r>
              <a:rPr lang="id-ID" sz="2000" dirty="0" err="1"/>
              <a:t>hacker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29836657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DA32DE-2E73-AB06-7D83-CBC348FFAA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519E8B-7D21-EAFB-E2EF-516681D93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6081793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Endpoint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– Web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2A26A1-8CED-4CD1-897A-4508C06D1453}"/>
              </a:ext>
            </a:extLst>
          </p:cNvPr>
          <p:cNvSpPr txBox="1"/>
          <p:nvPr/>
        </p:nvSpPr>
        <p:spPr>
          <a:xfrm>
            <a:off x="240789" y="5204798"/>
            <a:ext cx="72129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https://www.wallarm.com/what/structured-query-language-injection-sqli-part-1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583FB1-79DE-DB91-458A-507AC3F3D70E}"/>
              </a:ext>
            </a:extLst>
          </p:cNvPr>
          <p:cNvSpPr txBox="1"/>
          <p:nvPr/>
        </p:nvSpPr>
        <p:spPr>
          <a:xfrm>
            <a:off x="7883235" y="1330036"/>
            <a:ext cx="419792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000" dirty="0"/>
              <a:t>SQL </a:t>
            </a:r>
            <a:r>
              <a:rPr lang="id-ID" sz="2000" dirty="0" err="1"/>
              <a:t>Injection</a:t>
            </a:r>
            <a:r>
              <a:rPr lang="id-ID" sz="2000" dirty="0"/>
              <a:t> dilakukan dengan memasukkan perintah SQL pada </a:t>
            </a:r>
            <a:r>
              <a:rPr lang="id-ID" sz="2000" dirty="0" err="1"/>
              <a:t>form</a:t>
            </a:r>
            <a:r>
              <a:rPr lang="id-ID" sz="2000" dirty="0"/>
              <a:t> </a:t>
            </a:r>
            <a:r>
              <a:rPr lang="id-ID" sz="2000" dirty="0" err="1"/>
              <a:t>input</a:t>
            </a:r>
            <a:r>
              <a:rPr lang="id-ID" sz="2000" dirty="0"/>
              <a:t> atau </a:t>
            </a:r>
            <a:r>
              <a:rPr lang="id-ID" sz="2000" dirty="0" err="1"/>
              <a:t>url</a:t>
            </a:r>
            <a:r>
              <a:rPr lang="id-ID" sz="2000" dirty="0"/>
              <a:t> yang akan dieksekusi oleh server yang rentan sehingga isi </a:t>
            </a:r>
            <a:r>
              <a:rPr lang="id-ID" sz="2000" dirty="0" err="1"/>
              <a:t>databasenya</a:t>
            </a:r>
            <a:r>
              <a:rPr lang="id-ID" sz="2000" dirty="0"/>
              <a:t> dapat dibaca oleh penyerang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644888-E8D8-5EB8-64E4-5895F4AEB6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849" r="545" b="17575"/>
          <a:stretch/>
        </p:blipFill>
        <p:spPr>
          <a:xfrm>
            <a:off x="110837" y="1330036"/>
            <a:ext cx="7578436" cy="354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7723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4A38D-305A-A38C-D9C0-43A2A71C4F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76EBEE-34D0-C9D1-1737-CD7BF619B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6081793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Endpoint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– Web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12ABAC-1CAD-8920-CF6D-9750FD4A772A}"/>
              </a:ext>
            </a:extLst>
          </p:cNvPr>
          <p:cNvSpPr txBox="1"/>
          <p:nvPr/>
        </p:nvSpPr>
        <p:spPr>
          <a:xfrm>
            <a:off x="240789" y="5711925"/>
            <a:ext cx="721295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dirty="0" err="1"/>
              <a:t>Source</a:t>
            </a:r>
            <a:r>
              <a:rPr lang="id-ID" dirty="0"/>
              <a:t>: </a:t>
            </a:r>
            <a:r>
              <a:rPr lang="id-ID" dirty="0" err="1"/>
              <a:t>CompTIA</a:t>
            </a:r>
            <a:r>
              <a:rPr lang="id-ID" dirty="0"/>
              <a:t> </a:t>
            </a:r>
            <a:r>
              <a:rPr lang="id-ID" dirty="0" err="1"/>
              <a:t>Security</a:t>
            </a:r>
            <a:r>
              <a:rPr lang="id-ID" dirty="0"/>
              <a:t>+ </a:t>
            </a:r>
            <a:r>
              <a:rPr lang="id-ID" dirty="0" err="1"/>
              <a:t>Guide</a:t>
            </a:r>
            <a:r>
              <a:rPr lang="id-ID" dirty="0"/>
              <a:t> </a:t>
            </a:r>
            <a:r>
              <a:rPr lang="id-ID" dirty="0" err="1"/>
              <a:t>to</a:t>
            </a:r>
            <a:r>
              <a:rPr lang="id-ID" dirty="0"/>
              <a:t> Network </a:t>
            </a:r>
            <a:r>
              <a:rPr lang="id-ID" dirty="0" err="1"/>
              <a:t>Security</a:t>
            </a:r>
            <a:r>
              <a:rPr lang="id-ID" dirty="0"/>
              <a:t> </a:t>
            </a:r>
            <a:r>
              <a:rPr lang="id-ID" dirty="0" err="1"/>
              <a:t>Fundamentals</a:t>
            </a:r>
            <a:r>
              <a:rPr lang="id-ID" dirty="0"/>
              <a:t> </a:t>
            </a:r>
            <a:r>
              <a:rPr lang="id-ID" dirty="0" err="1"/>
              <a:t>Eighth</a:t>
            </a:r>
            <a:r>
              <a:rPr lang="id-ID" dirty="0"/>
              <a:t> </a:t>
            </a:r>
            <a:r>
              <a:rPr lang="id-ID" dirty="0" err="1"/>
              <a:t>Edition</a:t>
            </a:r>
            <a:r>
              <a:rPr lang="en-US" dirty="0"/>
              <a:t>, </a:t>
            </a:r>
            <a:r>
              <a:rPr lang="id-ID" dirty="0"/>
              <a:t>Mark </a:t>
            </a:r>
            <a:r>
              <a:rPr lang="id-ID" dirty="0" err="1"/>
              <a:t>Ciampa</a:t>
            </a:r>
            <a:r>
              <a:rPr lang="en-US" dirty="0"/>
              <a:t>, </a:t>
            </a:r>
            <a:r>
              <a:rPr lang="id-ID" dirty="0" err="1"/>
              <a:t>Cengage</a:t>
            </a:r>
            <a:r>
              <a:rPr lang="id-ID" dirty="0"/>
              <a:t> </a:t>
            </a:r>
            <a:r>
              <a:rPr lang="id-ID" dirty="0" err="1"/>
              <a:t>Learning</a:t>
            </a:r>
            <a:r>
              <a:rPr lang="id-ID" dirty="0"/>
              <a:t>, </a:t>
            </a:r>
            <a:r>
              <a:rPr lang="id-ID" dirty="0" err="1"/>
              <a:t>Inc</a:t>
            </a:r>
            <a:r>
              <a:rPr lang="en-US" dirty="0"/>
              <a:t>, 20</a:t>
            </a:r>
            <a:r>
              <a:rPr lang="id-ID" dirty="0"/>
              <a:t>23</a:t>
            </a:r>
            <a:r>
              <a:rPr lang="en-US" dirty="0"/>
              <a:t>, page </a:t>
            </a:r>
            <a:r>
              <a:rPr lang="id-ID" dirty="0"/>
              <a:t>159</a:t>
            </a:r>
            <a:endParaRPr lang="en-US" dirty="0"/>
          </a:p>
          <a:p>
            <a:endParaRPr lang="id-ID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87AC96-64C2-FFF4-2CEB-F0AED2520EDA}"/>
              </a:ext>
            </a:extLst>
          </p:cNvPr>
          <p:cNvSpPr txBox="1"/>
          <p:nvPr/>
        </p:nvSpPr>
        <p:spPr>
          <a:xfrm>
            <a:off x="7703507" y="919889"/>
            <a:ext cx="4377656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000" dirty="0"/>
              <a:t>Server-</a:t>
            </a:r>
            <a:r>
              <a:rPr lang="id-ID" sz="2000" dirty="0" err="1"/>
              <a:t>Side</a:t>
            </a:r>
            <a:r>
              <a:rPr lang="id-ID" sz="2000" dirty="0"/>
              <a:t> </a:t>
            </a:r>
            <a:r>
              <a:rPr lang="id-ID" sz="2000" dirty="0" err="1"/>
              <a:t>Request</a:t>
            </a:r>
            <a:r>
              <a:rPr lang="id-ID" sz="2000" dirty="0"/>
              <a:t> </a:t>
            </a:r>
            <a:r>
              <a:rPr lang="id-ID" sz="2000" dirty="0" err="1"/>
              <a:t>Forgery</a:t>
            </a:r>
            <a:r>
              <a:rPr lang="id-ID" sz="2000" dirty="0"/>
              <a:t> (SSRF) dilakukan dengan mengambil keuntungan terhadap server yang melakukan tindakan berdasarkan </a:t>
            </a:r>
            <a:r>
              <a:rPr lang="id-ID" sz="2000" dirty="0" err="1"/>
              <a:t>url</a:t>
            </a:r>
            <a:r>
              <a:rPr lang="id-ID" sz="2000" dirty="0"/>
              <a:t>, jika </a:t>
            </a:r>
            <a:r>
              <a:rPr lang="id-ID" sz="2000" dirty="0" err="1"/>
              <a:t>url</a:t>
            </a:r>
            <a:r>
              <a:rPr lang="id-ID" sz="2000" dirty="0"/>
              <a:t> bisa ditambahkan </a:t>
            </a:r>
            <a:r>
              <a:rPr lang="id-ID" sz="2000" dirty="0" err="1"/>
              <a:t>script</a:t>
            </a:r>
            <a:r>
              <a:rPr lang="id-ID" sz="2000" dirty="0"/>
              <a:t> yang melakukan eksekusi langsung maka dapat dilakukan suatu tindakan pengiriman informasi terhadap korban yang posisinya telah </a:t>
            </a:r>
            <a:r>
              <a:rPr lang="id-ID" sz="2000" dirty="0" err="1"/>
              <a:t>login</a:t>
            </a:r>
            <a:r>
              <a:rPr lang="id-ID" sz="2000" dirty="0"/>
              <a:t>, sehingga tindakan dianggap sah oleh server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4326CB-9013-BC80-85B0-6F087A19A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37" y="1427017"/>
            <a:ext cx="7692106" cy="4100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8135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D33D4-2D6D-39E7-EC82-C1064A4AF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BB4A19-7952-C675-F716-B48B83FDE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8586" y="107086"/>
            <a:ext cx="5412625" cy="59093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Pengamanan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Endpoint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3A37BAE-9CA5-6323-9C42-ED6310FD0E64}"/>
              </a:ext>
            </a:extLst>
          </p:cNvPr>
          <p:cNvSpPr/>
          <p:nvPr/>
        </p:nvSpPr>
        <p:spPr>
          <a:xfrm>
            <a:off x="140557" y="4663123"/>
            <a:ext cx="4208627" cy="59574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dirty="0"/>
              <a:t>ANTIVIRUS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2920B0-CC66-73F2-35DF-35B1266BB732}"/>
              </a:ext>
            </a:extLst>
          </p:cNvPr>
          <p:cNvSpPr txBox="1"/>
          <p:nvPr/>
        </p:nvSpPr>
        <p:spPr>
          <a:xfrm>
            <a:off x="140557" y="5258868"/>
            <a:ext cx="6936648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sz="2200" dirty="0"/>
              <a:t>Penambahan antivirus dapat mencegah menyebarnya </a:t>
            </a:r>
            <a:r>
              <a:rPr lang="id-ID" sz="2200" dirty="0" err="1"/>
              <a:t>malware-malware</a:t>
            </a:r>
            <a:r>
              <a:rPr lang="id-ID" sz="2200" dirty="0"/>
              <a:t> berbahaya pada perangkat pengguna, tentunya antivirus ini harus memiliki teknologi dan </a:t>
            </a:r>
            <a:r>
              <a:rPr lang="id-ID" sz="2200" dirty="0" err="1"/>
              <a:t>database</a:t>
            </a:r>
            <a:r>
              <a:rPr lang="id-ID" sz="2200" dirty="0"/>
              <a:t> yang </a:t>
            </a:r>
            <a:r>
              <a:rPr lang="id-ID" sz="2200" dirty="0" err="1"/>
              <a:t>up</a:t>
            </a:r>
            <a:r>
              <a:rPr lang="id-ID" sz="2200" dirty="0"/>
              <a:t> </a:t>
            </a:r>
            <a:r>
              <a:rPr lang="id-ID" sz="2200" dirty="0" err="1"/>
              <a:t>to</a:t>
            </a:r>
            <a:r>
              <a:rPr lang="id-ID" sz="2200" dirty="0"/>
              <a:t> </a:t>
            </a:r>
            <a:r>
              <a:rPr lang="id-ID" sz="2200" dirty="0" err="1"/>
              <a:t>date</a:t>
            </a:r>
            <a:endParaRPr lang="id-ID" sz="22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7CEE6B9-0B13-E343-9E31-B8D19EBE9888}"/>
              </a:ext>
            </a:extLst>
          </p:cNvPr>
          <p:cNvSpPr/>
          <p:nvPr/>
        </p:nvSpPr>
        <p:spPr>
          <a:xfrm>
            <a:off x="6626656" y="1003387"/>
            <a:ext cx="4857236" cy="59574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Endpoint Detection and Response (EDR)</a:t>
            </a:r>
            <a:endParaRPr lang="id-ID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30CFE4-F7C1-2565-2E1B-42E4C946DED9}"/>
              </a:ext>
            </a:extLst>
          </p:cNvPr>
          <p:cNvSpPr txBox="1"/>
          <p:nvPr/>
        </p:nvSpPr>
        <p:spPr>
          <a:xfrm>
            <a:off x="6626656" y="1599132"/>
            <a:ext cx="5324555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sz="2400" dirty="0"/>
              <a:t>EDR merupakan </a:t>
            </a:r>
            <a:r>
              <a:rPr lang="id-ID" sz="2400" dirty="0" err="1"/>
              <a:t>cyber</a:t>
            </a:r>
            <a:r>
              <a:rPr lang="id-ID" sz="2400" dirty="0"/>
              <a:t> </a:t>
            </a:r>
            <a:r>
              <a:rPr lang="id-ID" sz="2400" dirty="0" err="1"/>
              <a:t>security</a:t>
            </a:r>
            <a:r>
              <a:rPr lang="id-ID" sz="2400" dirty="0"/>
              <a:t> </a:t>
            </a:r>
            <a:r>
              <a:rPr lang="id-ID" sz="2400" dirty="0" err="1"/>
              <a:t>monitoring</a:t>
            </a:r>
            <a:r>
              <a:rPr lang="id-ID" sz="2400" dirty="0"/>
              <a:t> </a:t>
            </a:r>
            <a:r>
              <a:rPr lang="id-ID" sz="2400" dirty="0" err="1"/>
              <a:t>tools</a:t>
            </a:r>
            <a:r>
              <a:rPr lang="id-ID" sz="2400" dirty="0"/>
              <a:t> yang dapat memantau aktivitas tidak wajar dari perangkat pengguna sehingga dapat dilakukan tindakan sesegera mungkin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A43D08-2315-F555-6AC4-E37C929A35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175" t="17527" r="4480" b="8693"/>
          <a:stretch/>
        </p:blipFill>
        <p:spPr>
          <a:xfrm>
            <a:off x="140557" y="107086"/>
            <a:ext cx="6204293" cy="38003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AA6D291-C0BC-DF83-FC9D-4BDFA4AFFE30}"/>
              </a:ext>
            </a:extLst>
          </p:cNvPr>
          <p:cNvSpPr txBox="1"/>
          <p:nvPr/>
        </p:nvSpPr>
        <p:spPr>
          <a:xfrm>
            <a:off x="250938" y="3959056"/>
            <a:ext cx="60939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https://medium.com/@kavib/endpoint-detection-and-response-edr-390b7eae4999</a:t>
            </a:r>
          </a:p>
        </p:txBody>
      </p:sp>
    </p:spTree>
    <p:extLst>
      <p:ext uri="{BB962C8B-B14F-4D97-AF65-F5344CB8AC3E}">
        <p14:creationId xmlns:p14="http://schemas.microsoft.com/office/powerpoint/2010/main" val="35074994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28993"/>
            <a:ext cx="10515600" cy="923330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Network </a:t>
            </a:r>
            <a:r>
              <a:rPr lang="id-ID" altLang="ko-KR" sz="60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endParaRPr lang="en-US" altLang="ko-KR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FAFB0-3235-3A34-EBFF-CA9A1DE78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7BBD3A-C804-4B88-A4B3-0849265C8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057795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Man-in-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Middle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(MITM)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BAB52CD-2581-BD7B-8898-E7631D69F950}"/>
              </a:ext>
            </a:extLst>
          </p:cNvPr>
          <p:cNvSpPr txBox="1">
            <a:spLocks/>
          </p:cNvSpPr>
          <p:nvPr/>
        </p:nvSpPr>
        <p:spPr>
          <a:xfrm>
            <a:off x="240789" y="4398912"/>
            <a:ext cx="8326068" cy="151337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</a:rPr>
              <a:t>MITM biasanya dilakukan dengan menggunakan algoritma untuk </a:t>
            </a:r>
            <a:r>
              <a:rPr lang="id-ID" sz="2400" b="0" dirty="0" err="1">
                <a:solidFill>
                  <a:srgbClr val="202122"/>
                </a:solidFill>
              </a:rPr>
              <a:t>mendekripsi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packet</a:t>
            </a:r>
            <a:r>
              <a:rPr lang="id-ID" sz="2400" b="0" dirty="0">
                <a:solidFill>
                  <a:srgbClr val="202122"/>
                </a:solidFill>
              </a:rPr>
              <a:t> dalam lalu lintas jaringan atau dilakukan dengan menjadi perantara antara dua buah koneksi TCP dengan berperan jadi pihak yang hendak berkomunikasi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EDBE53-F552-18E7-D17C-2BD8C14CD4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89" y="1360343"/>
            <a:ext cx="11370838" cy="209180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EBD9AEA-B1E6-9FA5-D1BF-6009937DB111}"/>
              </a:ext>
            </a:extLst>
          </p:cNvPr>
          <p:cNvSpPr txBox="1"/>
          <p:nvPr/>
        </p:nvSpPr>
        <p:spPr>
          <a:xfrm>
            <a:off x="240789" y="3452148"/>
            <a:ext cx="117466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en-US" dirty="0"/>
              <a:t>Source: CompTIA Security+ Guide to Network Security Fundamentals Eighth Edition, Mark Ciampa, Cengage Learning, Inc, 2023, page </a:t>
            </a:r>
            <a:r>
              <a:rPr lang="id-ID" dirty="0"/>
              <a:t>256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63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FB0FB-1587-44CD-5178-EC0795187B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7EA94A-28C4-DF80-736A-9513505B1C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434" y="1274405"/>
            <a:ext cx="8899033" cy="315344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2F67212-5262-6AFD-9F90-9E71229F4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295039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Man-in-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-Browser (MITB)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B12BF2CF-5556-1326-4EE5-ECD5AC04FB36}"/>
              </a:ext>
            </a:extLst>
          </p:cNvPr>
          <p:cNvSpPr txBox="1">
            <a:spLocks/>
          </p:cNvSpPr>
          <p:nvPr/>
        </p:nvSpPr>
        <p:spPr>
          <a:xfrm>
            <a:off x="240789" y="4579328"/>
            <a:ext cx="8326068" cy="151337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</a:rPr>
              <a:t>MITB dilakukan dengan memanfaatkan </a:t>
            </a:r>
            <a:r>
              <a:rPr lang="id-ID" sz="2400" b="0" dirty="0" err="1">
                <a:solidFill>
                  <a:srgbClr val="202122"/>
                </a:solidFill>
              </a:rPr>
              <a:t>malware</a:t>
            </a:r>
            <a:r>
              <a:rPr lang="id-ID" sz="2400" b="0" dirty="0">
                <a:solidFill>
                  <a:srgbClr val="202122"/>
                </a:solidFill>
              </a:rPr>
              <a:t> yang berperan sebagai </a:t>
            </a:r>
            <a:r>
              <a:rPr lang="id-ID" sz="2400" b="0" dirty="0" err="1">
                <a:solidFill>
                  <a:srgbClr val="202122"/>
                </a:solidFill>
              </a:rPr>
              <a:t>extensions</a:t>
            </a:r>
            <a:r>
              <a:rPr lang="id-ID" sz="2400" b="0" dirty="0">
                <a:solidFill>
                  <a:srgbClr val="202122"/>
                </a:solidFill>
              </a:rPr>
              <a:t> dari browser untuk memodifikasi </a:t>
            </a:r>
            <a:r>
              <a:rPr lang="id-ID" sz="2400" b="0" dirty="0" err="1">
                <a:solidFill>
                  <a:srgbClr val="202122"/>
                </a:solidFill>
              </a:rPr>
              <a:t>request</a:t>
            </a:r>
            <a:r>
              <a:rPr lang="id-ID" sz="2400" b="0" dirty="0">
                <a:solidFill>
                  <a:srgbClr val="202122"/>
                </a:solidFill>
              </a:rPr>
              <a:t> yang dikirimkan dari browser ke situs tertentu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85130D-DA90-FF1F-1864-D0866820C0F4}"/>
              </a:ext>
            </a:extLst>
          </p:cNvPr>
          <p:cNvSpPr txBox="1"/>
          <p:nvPr/>
        </p:nvSpPr>
        <p:spPr>
          <a:xfrm>
            <a:off x="240789" y="1274405"/>
            <a:ext cx="57466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en-US" dirty="0"/>
              <a:t>Source: https://turingpoint.de/en/blog/man-in-the-browser-attacks/</a:t>
            </a:r>
          </a:p>
        </p:txBody>
      </p:sp>
    </p:spTree>
    <p:extLst>
      <p:ext uri="{BB962C8B-B14F-4D97-AF65-F5344CB8AC3E}">
        <p14:creationId xmlns:p14="http://schemas.microsoft.com/office/powerpoint/2010/main" val="2901051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EDCA30-DE70-7005-75D2-EFBE636873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7851A76-D973-4F63-886C-954B05A24C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420" y="1238749"/>
            <a:ext cx="7810500" cy="44196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9A87516C-8698-E1B6-AE0A-FEEB13CA3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063659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DNS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Poisoning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F61EE4-2BF2-7FA7-C28D-27D6DDA79017}"/>
              </a:ext>
            </a:extLst>
          </p:cNvPr>
          <p:cNvSpPr txBox="1"/>
          <p:nvPr/>
        </p:nvSpPr>
        <p:spPr>
          <a:xfrm>
            <a:off x="149420" y="5792543"/>
            <a:ext cx="82659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https://www.imperva.com/learn/application-security/dns-spoofing/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EE4B1C-4798-D19B-577D-85268E11A190}"/>
              </a:ext>
            </a:extLst>
          </p:cNvPr>
          <p:cNvSpPr txBox="1"/>
          <p:nvPr/>
        </p:nvSpPr>
        <p:spPr>
          <a:xfrm>
            <a:off x="8242126" y="1266825"/>
            <a:ext cx="3709084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en-US" sz="2000" dirty="0"/>
              <a:t>D</a:t>
            </a:r>
            <a:r>
              <a:rPr lang="id-ID" sz="2000" dirty="0"/>
              <a:t>NS </a:t>
            </a:r>
            <a:r>
              <a:rPr lang="id-ID" sz="2000" dirty="0" err="1"/>
              <a:t>poisoning</a:t>
            </a:r>
            <a:r>
              <a:rPr lang="id-ID" sz="2000" dirty="0"/>
              <a:t> digunakan untuk memodifikasi DNS </a:t>
            </a:r>
            <a:r>
              <a:rPr lang="id-ID" sz="2000" dirty="0" err="1"/>
              <a:t>chace</a:t>
            </a:r>
            <a:r>
              <a:rPr lang="id-ID" sz="2000" dirty="0"/>
              <a:t> yang terdapat pada PC </a:t>
            </a:r>
            <a:r>
              <a:rPr lang="id-ID" sz="2000" dirty="0" err="1"/>
              <a:t>client</a:t>
            </a:r>
            <a:r>
              <a:rPr lang="id-ID" sz="2000" dirty="0"/>
              <a:t> atau DNS lokal sehingga </a:t>
            </a:r>
            <a:r>
              <a:rPr lang="id-ID" sz="2000" dirty="0" err="1"/>
              <a:t>url</a:t>
            </a:r>
            <a:r>
              <a:rPr lang="id-ID" sz="2000" dirty="0"/>
              <a:t> aslinya ditujukan kepada halaman web palsu yang biasanya dibuat menyerupai halaman web yang asli untuk mendapatkan </a:t>
            </a:r>
            <a:r>
              <a:rPr lang="id-ID" sz="2000" dirty="0" err="1"/>
              <a:t>username</a:t>
            </a:r>
            <a:r>
              <a:rPr lang="id-ID" sz="2000" dirty="0"/>
              <a:t> dan </a:t>
            </a:r>
            <a:r>
              <a:rPr lang="id-ID" sz="2000" dirty="0" err="1"/>
              <a:t>password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4352203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607344-5F32-19F0-2AD6-2279D08ADC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338F18-4D24-E888-8957-9E614BFA6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685" y="356658"/>
            <a:ext cx="6144631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Distributed Denial of Service (DDoS)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844108-31C0-3145-B84F-37F0B8D36E7A}"/>
              </a:ext>
            </a:extLst>
          </p:cNvPr>
          <p:cNvSpPr txBox="1"/>
          <p:nvPr/>
        </p:nvSpPr>
        <p:spPr>
          <a:xfrm>
            <a:off x="190685" y="6132010"/>
            <a:ext cx="62727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https://ruggedtooling.com/what-are-ddos-attacks/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9F418E-430B-69B4-9838-20B87AAFFADC}"/>
              </a:ext>
            </a:extLst>
          </p:cNvPr>
          <p:cNvSpPr txBox="1"/>
          <p:nvPr/>
        </p:nvSpPr>
        <p:spPr>
          <a:xfrm>
            <a:off x="7628351" y="1266825"/>
            <a:ext cx="4322859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en-US" sz="2000" dirty="0"/>
              <a:t> </a:t>
            </a:r>
            <a:r>
              <a:rPr lang="id-ID" sz="2000" dirty="0"/>
              <a:t>DDOS biasanya menggunakan banyak komputer yang telah disusupi </a:t>
            </a:r>
            <a:r>
              <a:rPr lang="id-ID" sz="2000" dirty="0" err="1"/>
              <a:t>malware</a:t>
            </a:r>
            <a:r>
              <a:rPr lang="id-ID" sz="2000" dirty="0"/>
              <a:t> </a:t>
            </a:r>
            <a:r>
              <a:rPr lang="id-ID" sz="2000" dirty="0" err="1"/>
              <a:t>trojan</a:t>
            </a:r>
            <a:r>
              <a:rPr lang="id-ID" sz="2000" dirty="0"/>
              <a:t> untuk mengirimkan banyak </a:t>
            </a:r>
            <a:r>
              <a:rPr lang="id-ID" sz="2000" dirty="0" err="1"/>
              <a:t>request</a:t>
            </a:r>
            <a:r>
              <a:rPr lang="id-ID" sz="2000" dirty="0"/>
              <a:t> dalam waktu bersamaan terhadap komputer target, sehingga komputer target tidak dapat memproses permintaan yang sangat banyak dan menyebabkan lumpuhnya sistem</a:t>
            </a:r>
          </a:p>
        </p:txBody>
      </p:sp>
      <p:pic>
        <p:nvPicPr>
          <p:cNvPr id="1026" name="Picture 2" descr="DDoS attack creation">
            <a:extLst>
              <a:ext uri="{FF2B5EF4-FFF2-40B4-BE49-F238E27FC236}">
                <a16:creationId xmlns:a16="http://schemas.microsoft.com/office/drawing/2014/main" id="{2E99CDBF-DF85-996E-AF43-C4AC0244F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85" y="1276220"/>
            <a:ext cx="7184821" cy="47707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9103186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5B4A47-8474-826A-713A-BA2831D86D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7D0DFA-F79C-D95F-C18D-2025D7F72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685" y="356658"/>
            <a:ext cx="3011337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DHCP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Starvation</a:t>
            </a:r>
            <a:endParaRPr lang="en-US" altLang="ko-K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31A5E1-D354-EC89-1FC8-BC682CBD6CE6}"/>
              </a:ext>
            </a:extLst>
          </p:cNvPr>
          <p:cNvSpPr txBox="1"/>
          <p:nvPr/>
        </p:nvSpPr>
        <p:spPr>
          <a:xfrm>
            <a:off x="248224" y="5509340"/>
            <a:ext cx="661603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</a:t>
            </a:r>
            <a:r>
              <a:rPr lang="id-ID" dirty="0" err="1"/>
              <a:t>Ishtiaq</a:t>
            </a:r>
            <a:r>
              <a:rPr lang="id-ID" dirty="0"/>
              <a:t>, Hafiz &amp; </a:t>
            </a:r>
            <a:r>
              <a:rPr lang="id-ID" dirty="0" err="1"/>
              <a:t>Bhutta</a:t>
            </a:r>
            <a:r>
              <a:rPr lang="id-ID" dirty="0"/>
              <a:t>, </a:t>
            </a:r>
            <a:r>
              <a:rPr lang="id-ID" dirty="0" err="1"/>
              <a:t>Areeb</a:t>
            </a:r>
            <a:r>
              <a:rPr lang="id-ID" dirty="0"/>
              <a:t> &amp; Mian, Adnan. (2023). DHCP </a:t>
            </a:r>
            <a:r>
              <a:rPr lang="id-ID" dirty="0" err="1"/>
              <a:t>DoS</a:t>
            </a:r>
            <a:r>
              <a:rPr lang="id-ID" dirty="0"/>
              <a:t> </a:t>
            </a:r>
            <a:r>
              <a:rPr lang="id-ID" dirty="0" err="1"/>
              <a:t>and</a:t>
            </a:r>
            <a:r>
              <a:rPr lang="id-ID" dirty="0"/>
              <a:t> </a:t>
            </a:r>
            <a:r>
              <a:rPr lang="id-ID" dirty="0" err="1"/>
              <a:t>starvation</a:t>
            </a:r>
            <a:r>
              <a:rPr lang="id-ID" dirty="0"/>
              <a:t> </a:t>
            </a:r>
            <a:r>
              <a:rPr lang="id-ID" dirty="0" err="1"/>
              <a:t>attacks</a:t>
            </a:r>
            <a:r>
              <a:rPr lang="id-ID" dirty="0"/>
              <a:t> </a:t>
            </a:r>
            <a:r>
              <a:rPr lang="id-ID" dirty="0" err="1"/>
              <a:t>on</a:t>
            </a:r>
            <a:r>
              <a:rPr lang="id-ID" dirty="0"/>
              <a:t> SDN </a:t>
            </a:r>
            <a:r>
              <a:rPr lang="id-ID" dirty="0" err="1"/>
              <a:t>controllers</a:t>
            </a:r>
            <a:r>
              <a:rPr lang="id-ID" dirty="0"/>
              <a:t> </a:t>
            </a:r>
            <a:r>
              <a:rPr lang="id-ID" dirty="0" err="1"/>
              <a:t>and</a:t>
            </a:r>
            <a:r>
              <a:rPr lang="id-ID" dirty="0"/>
              <a:t> </a:t>
            </a:r>
            <a:br>
              <a:rPr lang="id-ID" dirty="0"/>
            </a:br>
            <a:r>
              <a:rPr lang="id-ID" dirty="0" err="1"/>
              <a:t>their</a:t>
            </a:r>
            <a:r>
              <a:rPr lang="id-ID" dirty="0"/>
              <a:t> </a:t>
            </a:r>
            <a:r>
              <a:rPr lang="id-ID" dirty="0" err="1"/>
              <a:t>mitigation</a:t>
            </a:r>
            <a:r>
              <a:rPr lang="id-ID" dirty="0"/>
              <a:t>. </a:t>
            </a:r>
            <a:r>
              <a:rPr lang="id-ID" dirty="0" err="1"/>
              <a:t>Journal</a:t>
            </a:r>
            <a:r>
              <a:rPr lang="id-ID" dirty="0"/>
              <a:t> </a:t>
            </a:r>
            <a:r>
              <a:rPr lang="id-ID" dirty="0" err="1"/>
              <a:t>of</a:t>
            </a:r>
            <a:r>
              <a:rPr lang="id-ID" dirty="0"/>
              <a:t> </a:t>
            </a:r>
            <a:r>
              <a:rPr lang="id-ID" dirty="0" err="1"/>
              <a:t>Computer</a:t>
            </a:r>
            <a:r>
              <a:rPr lang="id-ID" dirty="0"/>
              <a:t> </a:t>
            </a:r>
            <a:r>
              <a:rPr lang="id-ID" dirty="0" err="1"/>
              <a:t>Virology</a:t>
            </a:r>
            <a:r>
              <a:rPr lang="id-ID" dirty="0"/>
              <a:t> </a:t>
            </a:r>
            <a:r>
              <a:rPr lang="id-ID" dirty="0" err="1"/>
              <a:t>and</a:t>
            </a:r>
            <a:r>
              <a:rPr lang="id-ID" dirty="0"/>
              <a:t> </a:t>
            </a:r>
            <a:r>
              <a:rPr lang="id-ID" dirty="0" err="1"/>
              <a:t>Hacking</a:t>
            </a:r>
            <a:r>
              <a:rPr lang="id-ID" dirty="0"/>
              <a:t> </a:t>
            </a:r>
            <a:br>
              <a:rPr lang="id-ID" dirty="0"/>
            </a:br>
            <a:r>
              <a:rPr lang="id-ID" dirty="0" err="1"/>
              <a:t>Techniques</a:t>
            </a:r>
            <a:r>
              <a:rPr lang="id-ID" dirty="0"/>
              <a:t>. 20. 1-11. 10.1007/s11416-023-00483-0.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B80C91-D685-92DE-1442-FFE52B7D28BB}"/>
              </a:ext>
            </a:extLst>
          </p:cNvPr>
          <p:cNvSpPr txBox="1"/>
          <p:nvPr/>
        </p:nvSpPr>
        <p:spPr>
          <a:xfrm>
            <a:off x="7002050" y="1089765"/>
            <a:ext cx="4949161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en-US" sz="2000" dirty="0"/>
              <a:t>D</a:t>
            </a:r>
            <a:r>
              <a:rPr lang="id-ID" sz="2000" dirty="0"/>
              <a:t>HCP </a:t>
            </a:r>
            <a:r>
              <a:rPr lang="id-ID" sz="2000" dirty="0" err="1"/>
              <a:t>Starvation</a:t>
            </a:r>
            <a:r>
              <a:rPr lang="id-ID" sz="2000" dirty="0"/>
              <a:t> dilakukan dengan meminta IP </a:t>
            </a:r>
            <a:r>
              <a:rPr lang="id-ID" sz="2000" dirty="0" err="1"/>
              <a:t>Address</a:t>
            </a:r>
            <a:r>
              <a:rPr lang="id-ID" sz="2000" dirty="0"/>
              <a:t> sebanyak mungkin menggunakan DHCP </a:t>
            </a:r>
            <a:r>
              <a:rPr lang="id-ID" sz="2000" dirty="0" err="1"/>
              <a:t>offer</a:t>
            </a:r>
            <a:r>
              <a:rPr lang="id-ID" sz="2000" dirty="0"/>
              <a:t> yang berisi </a:t>
            </a:r>
            <a:r>
              <a:rPr lang="id-ID" sz="2000" dirty="0" err="1"/>
              <a:t>mac</a:t>
            </a:r>
            <a:r>
              <a:rPr lang="id-ID" sz="2000" dirty="0"/>
              <a:t> </a:t>
            </a:r>
            <a:r>
              <a:rPr lang="id-ID" sz="2000" dirty="0" err="1"/>
              <a:t>address</a:t>
            </a:r>
            <a:r>
              <a:rPr lang="id-ID" sz="2000" dirty="0"/>
              <a:t> palsu sehingga </a:t>
            </a:r>
            <a:r>
              <a:rPr lang="id-ID" sz="2000" dirty="0" err="1"/>
              <a:t>client</a:t>
            </a:r>
            <a:r>
              <a:rPr lang="id-ID" sz="2000" dirty="0"/>
              <a:t> lain di dalam jaringan tidak mendapatkan IP </a:t>
            </a:r>
            <a:r>
              <a:rPr lang="id-ID" sz="2000" dirty="0" err="1"/>
              <a:t>Addres</a:t>
            </a:r>
            <a:r>
              <a:rPr lang="id-ID" sz="2000" dirty="0"/>
              <a:t>, apabila DHCP server diletakkan di </a:t>
            </a:r>
            <a:r>
              <a:rPr lang="id-ID" sz="2000" dirty="0" err="1"/>
              <a:t>router</a:t>
            </a:r>
            <a:r>
              <a:rPr lang="id-ID" sz="2000" dirty="0"/>
              <a:t> juga akan membuat kinerja </a:t>
            </a:r>
            <a:r>
              <a:rPr lang="id-ID" sz="2000" dirty="0" err="1"/>
              <a:t>router</a:t>
            </a:r>
            <a:r>
              <a:rPr lang="id-ID" sz="2000" dirty="0"/>
              <a:t> menjadi penuh dengan permintaan DHCP yang membuatnya tidak dapat </a:t>
            </a:r>
            <a:r>
              <a:rPr lang="id-ID" sz="2000" dirty="0" err="1"/>
              <a:t>memforward</a:t>
            </a:r>
            <a:r>
              <a:rPr lang="id-ID" sz="2000" dirty="0"/>
              <a:t> paket</a:t>
            </a:r>
          </a:p>
        </p:txBody>
      </p:sp>
      <p:pic>
        <p:nvPicPr>
          <p:cNvPr id="2050" name="Picture 2" descr="DoS due to flooding attack">
            <a:extLst>
              <a:ext uri="{FF2B5EF4-FFF2-40B4-BE49-F238E27FC236}">
                <a16:creationId xmlns:a16="http://schemas.microsoft.com/office/drawing/2014/main" id="{4D0DCD7D-35E0-2A18-4CDD-D5A36569F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9" y="1089765"/>
            <a:ext cx="6476965" cy="4419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02663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12A1C-8BC9-8D53-CC56-ABB41EEA4B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55CD63-1250-1F55-2041-E62788FF7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938" y="324774"/>
            <a:ext cx="5845062" cy="59093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Pengamanan Network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5F5D665-6D9E-3282-C85B-A58C7EA03154}"/>
              </a:ext>
            </a:extLst>
          </p:cNvPr>
          <p:cNvSpPr/>
          <p:nvPr/>
        </p:nvSpPr>
        <p:spPr>
          <a:xfrm>
            <a:off x="240789" y="3467214"/>
            <a:ext cx="4208627" cy="59574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dirty="0"/>
              <a:t>Metode pengamanan Layer 2 dan 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A6590D-EB6C-EB7D-216D-FBECCF5DC8B8}"/>
              </a:ext>
            </a:extLst>
          </p:cNvPr>
          <p:cNvSpPr txBox="1"/>
          <p:nvPr/>
        </p:nvSpPr>
        <p:spPr>
          <a:xfrm>
            <a:off x="250938" y="4070343"/>
            <a:ext cx="6936648" cy="17851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sz="2200" dirty="0"/>
              <a:t>Lakukan penerapan metode pengamanan pada perangkat jaringan layer 2 dan layer 3 seperti, DHCP </a:t>
            </a:r>
            <a:r>
              <a:rPr lang="id-ID" sz="2200" dirty="0" err="1"/>
              <a:t>Snooping</a:t>
            </a:r>
            <a:r>
              <a:rPr lang="id-ID" sz="2200" dirty="0"/>
              <a:t>, Port </a:t>
            </a:r>
            <a:r>
              <a:rPr lang="id-ID" sz="2200" dirty="0" err="1"/>
              <a:t>Security</a:t>
            </a:r>
            <a:r>
              <a:rPr lang="id-ID" sz="2200" dirty="0"/>
              <a:t>, </a:t>
            </a:r>
            <a:r>
              <a:rPr lang="id-ID" sz="2200" dirty="0" err="1"/>
              <a:t>Bridge</a:t>
            </a:r>
            <a:r>
              <a:rPr lang="id-ID" sz="2200" dirty="0"/>
              <a:t> Filter, dan yang lainnya untuk mengamankan jaringan dari serangan yang berasal dari internal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7BD0F58-9312-1966-34AC-9CD85E7A424A}"/>
              </a:ext>
            </a:extLst>
          </p:cNvPr>
          <p:cNvSpPr/>
          <p:nvPr/>
        </p:nvSpPr>
        <p:spPr>
          <a:xfrm>
            <a:off x="240789" y="1341107"/>
            <a:ext cx="4857236" cy="59574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dirty="0" err="1"/>
              <a:t>Physical</a:t>
            </a:r>
            <a:r>
              <a:rPr lang="id-ID" dirty="0"/>
              <a:t> </a:t>
            </a:r>
            <a:r>
              <a:rPr lang="id-ID" dirty="0" err="1"/>
              <a:t>Location</a:t>
            </a:r>
            <a:endParaRPr lang="id-ID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1267B6-D616-BBFB-2B18-47087634C250}"/>
              </a:ext>
            </a:extLst>
          </p:cNvPr>
          <p:cNvSpPr txBox="1"/>
          <p:nvPr/>
        </p:nvSpPr>
        <p:spPr>
          <a:xfrm>
            <a:off x="250938" y="1932432"/>
            <a:ext cx="11710422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sz="2400" dirty="0"/>
              <a:t>Mengamankan perangkat jaringan pada ruangan tertentu atau lokasi yang sulit dijangkau oleh orang lain yang tidak memiliki akses untuk melakukan konfigurasi terhadap jaringan komputer</a:t>
            </a:r>
          </a:p>
        </p:txBody>
      </p:sp>
    </p:spTree>
    <p:extLst>
      <p:ext uri="{BB962C8B-B14F-4D97-AF65-F5344CB8AC3E}">
        <p14:creationId xmlns:p14="http://schemas.microsoft.com/office/powerpoint/2010/main" val="3961370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5FB314-3D77-D1EC-E579-96C385BB76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DA20B2C-022E-7157-4178-EE815F203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938" y="324774"/>
            <a:ext cx="5845062" cy="59093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Pengamanan Network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E2EBDC5-CE32-4A99-C55C-6E64D603AC58}"/>
              </a:ext>
            </a:extLst>
          </p:cNvPr>
          <p:cNvSpPr/>
          <p:nvPr/>
        </p:nvSpPr>
        <p:spPr>
          <a:xfrm>
            <a:off x="250938" y="3056881"/>
            <a:ext cx="4208627" cy="59574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dirty="0" err="1"/>
              <a:t>Monitoring</a:t>
            </a:r>
            <a:r>
              <a:rPr lang="id-ID" dirty="0"/>
              <a:t> Jaringan Secara Berkala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4BF6C4-5875-0A5F-CFE1-8C0C1245D739}"/>
              </a:ext>
            </a:extLst>
          </p:cNvPr>
          <p:cNvSpPr txBox="1"/>
          <p:nvPr/>
        </p:nvSpPr>
        <p:spPr>
          <a:xfrm>
            <a:off x="250938" y="3663713"/>
            <a:ext cx="6936648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sz="2200" dirty="0"/>
              <a:t>Lakukan </a:t>
            </a:r>
            <a:r>
              <a:rPr lang="id-ID" sz="2200" dirty="0" err="1"/>
              <a:t>monitoring</a:t>
            </a:r>
            <a:r>
              <a:rPr lang="id-ID" sz="2200" dirty="0"/>
              <a:t> jaringan secara berkala untuk melihat ada tidaknya perangkat jaringan yang tidak terdaftar atau yang bukan dikonfigurasi oleh admin jaringan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CAA91B4-C7D8-2D4E-7916-0E942232AEC2}"/>
              </a:ext>
            </a:extLst>
          </p:cNvPr>
          <p:cNvSpPr/>
          <p:nvPr/>
        </p:nvSpPr>
        <p:spPr>
          <a:xfrm>
            <a:off x="240789" y="1341107"/>
            <a:ext cx="4857236" cy="59574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dirty="0" err="1"/>
              <a:t>Firewall</a:t>
            </a:r>
            <a:endParaRPr lang="id-ID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D1ECC0-3C0B-1F60-10B5-8F5F2E47816A}"/>
              </a:ext>
            </a:extLst>
          </p:cNvPr>
          <p:cNvSpPr txBox="1"/>
          <p:nvPr/>
        </p:nvSpPr>
        <p:spPr>
          <a:xfrm>
            <a:off x="250938" y="1932432"/>
            <a:ext cx="11710422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sz="2400" dirty="0"/>
              <a:t>Lakukan penerapan </a:t>
            </a:r>
            <a:r>
              <a:rPr lang="id-ID" sz="2400" dirty="0" err="1"/>
              <a:t>firewall</a:t>
            </a:r>
            <a:r>
              <a:rPr lang="id-ID" sz="2400" dirty="0"/>
              <a:t> pada perangkat layer 3 khususnya di </a:t>
            </a:r>
            <a:r>
              <a:rPr lang="id-ID" sz="2400" dirty="0" err="1"/>
              <a:t>gateway</a:t>
            </a:r>
            <a:r>
              <a:rPr lang="id-ID" sz="2400" dirty="0"/>
              <a:t> untuk membatasi akses jaringan dari pihak eksternal atau di luar dari LAN</a:t>
            </a:r>
          </a:p>
        </p:txBody>
      </p:sp>
    </p:spTree>
    <p:extLst>
      <p:ext uri="{BB962C8B-B14F-4D97-AF65-F5344CB8AC3E}">
        <p14:creationId xmlns:p14="http://schemas.microsoft.com/office/powerpoint/2010/main" val="41663186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4ACE9E-B55C-5516-3D7D-E787899677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8A42BC-3E0B-4E94-60C9-BA79FC260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938" y="324774"/>
            <a:ext cx="5845062" cy="59093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Pengamanan Network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791F539-1417-671A-0A28-0AD6CBB2887D}"/>
              </a:ext>
            </a:extLst>
          </p:cNvPr>
          <p:cNvSpPr/>
          <p:nvPr/>
        </p:nvSpPr>
        <p:spPr>
          <a:xfrm>
            <a:off x="8910822" y="1135045"/>
            <a:ext cx="3130449" cy="59574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dirty="0" err="1"/>
              <a:t>Tools</a:t>
            </a:r>
            <a:r>
              <a:rPr lang="id-ID" dirty="0"/>
              <a:t> </a:t>
            </a:r>
            <a:r>
              <a:rPr lang="id-ID" dirty="0" err="1"/>
              <a:t>Monitoring</a:t>
            </a:r>
            <a:r>
              <a:rPr lang="id-ID" dirty="0"/>
              <a:t> </a:t>
            </a:r>
            <a:r>
              <a:rPr lang="id-ID" dirty="0" err="1"/>
              <a:t>Traffic</a:t>
            </a:r>
            <a:endParaRPr lang="id-ID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CDBC55-3653-30D6-48A8-4281D31CB98B}"/>
              </a:ext>
            </a:extLst>
          </p:cNvPr>
          <p:cNvSpPr txBox="1"/>
          <p:nvPr/>
        </p:nvSpPr>
        <p:spPr>
          <a:xfrm>
            <a:off x="8910821" y="1769594"/>
            <a:ext cx="3130449" cy="2677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atinLnBrk="0"/>
            <a:r>
              <a:rPr lang="id-ID" sz="2400" dirty="0"/>
              <a:t>Gunakan </a:t>
            </a:r>
            <a:r>
              <a:rPr lang="id-ID" sz="2400" dirty="0" err="1"/>
              <a:t>tools</a:t>
            </a:r>
            <a:r>
              <a:rPr lang="id-ID" sz="2400" dirty="0"/>
              <a:t> untuk </a:t>
            </a:r>
            <a:r>
              <a:rPr lang="id-ID" sz="2400" dirty="0" err="1"/>
              <a:t>memonitoring</a:t>
            </a:r>
            <a:r>
              <a:rPr lang="id-ID" sz="2400" dirty="0"/>
              <a:t> lalu lintas jaringan sehingga dapat mengamati pola permintaan </a:t>
            </a:r>
            <a:r>
              <a:rPr lang="id-ID" sz="2400" dirty="0" err="1"/>
              <a:t>traffic</a:t>
            </a:r>
            <a:r>
              <a:rPr lang="id-ID" sz="2400" dirty="0"/>
              <a:t> yang tidak wajar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6FFB45-2132-703C-4A7C-B530DC160F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729" y="1135045"/>
            <a:ext cx="8559677" cy="481481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C7458AA-C42C-C836-CF01-BC18708D8FE9}"/>
              </a:ext>
            </a:extLst>
          </p:cNvPr>
          <p:cNvSpPr txBox="1"/>
          <p:nvPr/>
        </p:nvSpPr>
        <p:spPr>
          <a:xfrm>
            <a:off x="250938" y="6169203"/>
            <a:ext cx="81540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https://blog.netwrix.com/2023/12/27/network-monitoring-tools/</a:t>
            </a:r>
          </a:p>
        </p:txBody>
      </p:sp>
    </p:spTree>
    <p:extLst>
      <p:ext uri="{BB962C8B-B14F-4D97-AF65-F5344CB8AC3E}">
        <p14:creationId xmlns:p14="http://schemas.microsoft.com/office/powerpoint/2010/main" val="18473848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8A3F9-A0B6-4EF0-AC41-240ADC54F0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F801F9-C62E-B4CA-3C0E-27EF666FF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98644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3B7BBB65-6A21-12F4-CD12-EAB78FA3AECC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534161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CompTIA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Security</a:t>
            </a:r>
            <a:r>
              <a:rPr lang="id-ID" sz="2400" b="0" dirty="0">
                <a:solidFill>
                  <a:srgbClr val="202122"/>
                </a:solidFill>
              </a:rPr>
              <a:t>+ </a:t>
            </a:r>
            <a:r>
              <a:rPr lang="id-ID" sz="2400" b="0" dirty="0" err="1">
                <a:solidFill>
                  <a:srgbClr val="202122"/>
                </a:solidFill>
              </a:rPr>
              <a:t>Guide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to</a:t>
            </a:r>
            <a:r>
              <a:rPr lang="id-ID" sz="2400" b="0" dirty="0">
                <a:solidFill>
                  <a:srgbClr val="202122"/>
                </a:solidFill>
              </a:rPr>
              <a:t> Network </a:t>
            </a:r>
            <a:r>
              <a:rPr lang="id-ID" sz="2400" b="0" dirty="0" err="1">
                <a:solidFill>
                  <a:srgbClr val="202122"/>
                </a:solidFill>
              </a:rPr>
              <a:t>Security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Fundamentals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Eighth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Edition</a:t>
            </a:r>
            <a:r>
              <a:rPr lang="id-ID" sz="2400" b="0" dirty="0">
                <a:solidFill>
                  <a:srgbClr val="202122"/>
                </a:solidFill>
              </a:rPr>
              <a:t>, Mark </a:t>
            </a:r>
            <a:r>
              <a:rPr lang="id-ID" sz="2400" b="0" dirty="0" err="1">
                <a:solidFill>
                  <a:srgbClr val="202122"/>
                </a:solidFill>
              </a:rPr>
              <a:t>Ciampa</a:t>
            </a:r>
            <a:r>
              <a:rPr lang="id-ID" sz="2400" b="0" dirty="0">
                <a:solidFill>
                  <a:srgbClr val="202122"/>
                </a:solidFill>
              </a:rPr>
              <a:t>, </a:t>
            </a:r>
            <a:r>
              <a:rPr lang="id-ID" sz="2400" b="0" dirty="0" err="1">
                <a:solidFill>
                  <a:srgbClr val="202122"/>
                </a:solidFill>
              </a:rPr>
              <a:t>Cengage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Learning</a:t>
            </a:r>
            <a:r>
              <a:rPr lang="id-ID" sz="2400" b="0" dirty="0">
                <a:solidFill>
                  <a:srgbClr val="202122"/>
                </a:solidFill>
              </a:rPr>
              <a:t>, </a:t>
            </a:r>
            <a:r>
              <a:rPr lang="id-ID" sz="2400" b="0" dirty="0" err="1">
                <a:solidFill>
                  <a:srgbClr val="202122"/>
                </a:solidFill>
              </a:rPr>
              <a:t>Inc</a:t>
            </a:r>
            <a:r>
              <a:rPr lang="id-ID" sz="2400" b="0" dirty="0">
                <a:solidFill>
                  <a:srgbClr val="202122"/>
                </a:solidFill>
              </a:rPr>
              <a:t>, 2023</a:t>
            </a: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Ishtiaq</a:t>
            </a:r>
            <a:r>
              <a:rPr lang="id-ID" sz="2400" b="0" dirty="0">
                <a:solidFill>
                  <a:srgbClr val="202122"/>
                </a:solidFill>
              </a:rPr>
              <a:t>, Hafiz &amp; </a:t>
            </a:r>
            <a:r>
              <a:rPr lang="id-ID" sz="2400" b="0" dirty="0" err="1">
                <a:solidFill>
                  <a:srgbClr val="202122"/>
                </a:solidFill>
              </a:rPr>
              <a:t>Bhutta</a:t>
            </a:r>
            <a:r>
              <a:rPr lang="id-ID" sz="2400" b="0" dirty="0">
                <a:solidFill>
                  <a:srgbClr val="202122"/>
                </a:solidFill>
              </a:rPr>
              <a:t>, </a:t>
            </a:r>
            <a:r>
              <a:rPr lang="id-ID" sz="2400" b="0" dirty="0" err="1">
                <a:solidFill>
                  <a:srgbClr val="202122"/>
                </a:solidFill>
              </a:rPr>
              <a:t>Areeb</a:t>
            </a:r>
            <a:r>
              <a:rPr lang="id-ID" sz="2400" b="0" dirty="0">
                <a:solidFill>
                  <a:srgbClr val="202122"/>
                </a:solidFill>
              </a:rPr>
              <a:t> &amp; Mian, Adnan. (2023). DHCP </a:t>
            </a:r>
            <a:r>
              <a:rPr lang="id-ID" sz="2400" b="0" dirty="0" err="1">
                <a:solidFill>
                  <a:srgbClr val="202122"/>
                </a:solidFill>
              </a:rPr>
              <a:t>DoS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and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starvation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attacks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on</a:t>
            </a:r>
            <a:r>
              <a:rPr lang="id-ID" sz="2400" b="0" dirty="0">
                <a:solidFill>
                  <a:srgbClr val="202122"/>
                </a:solidFill>
              </a:rPr>
              <a:t> SDN </a:t>
            </a:r>
            <a:r>
              <a:rPr lang="id-ID" sz="2400" b="0" dirty="0" err="1">
                <a:solidFill>
                  <a:srgbClr val="202122"/>
                </a:solidFill>
              </a:rPr>
              <a:t>controllers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and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their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mitigation</a:t>
            </a:r>
            <a:r>
              <a:rPr lang="id-ID" sz="2400" b="0" dirty="0">
                <a:solidFill>
                  <a:srgbClr val="202122"/>
                </a:solidFill>
              </a:rPr>
              <a:t>. </a:t>
            </a:r>
            <a:r>
              <a:rPr lang="id-ID" sz="2400" b="0" dirty="0" err="1">
                <a:solidFill>
                  <a:srgbClr val="202122"/>
                </a:solidFill>
              </a:rPr>
              <a:t>Journal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of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Computer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Virology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and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Hacking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Techniques</a:t>
            </a:r>
            <a:r>
              <a:rPr lang="id-ID" sz="2400" b="0" dirty="0">
                <a:solidFill>
                  <a:srgbClr val="202122"/>
                </a:solidFill>
              </a:rPr>
              <a:t>. 20. 1-11. 10.1007/s11416-023-00483-0. 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Ivan Lee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30). CIA </a:t>
            </a:r>
            <a:r>
              <a:rPr lang="id-ID" sz="2400" b="0" dirty="0" err="1">
                <a:solidFill>
                  <a:srgbClr val="202122"/>
                </a:solidFill>
              </a:rPr>
              <a:t>Triad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Definition</a:t>
            </a:r>
            <a:r>
              <a:rPr lang="id-ID" sz="2400" b="0" dirty="0">
                <a:solidFill>
                  <a:srgbClr val="202122"/>
                </a:solidFill>
              </a:rPr>
              <a:t>. </a:t>
            </a:r>
            <a:r>
              <a:rPr lang="id-ID" sz="2400" b="0" dirty="0" err="1">
                <a:solidFill>
                  <a:srgbClr val="202122"/>
                </a:solidFill>
              </a:rPr>
              <a:t>Examples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of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Confidentiality</a:t>
            </a:r>
            <a:r>
              <a:rPr lang="id-ID" sz="2400" b="0" dirty="0">
                <a:solidFill>
                  <a:srgbClr val="202122"/>
                </a:solidFill>
              </a:rPr>
              <a:t>, </a:t>
            </a:r>
            <a:r>
              <a:rPr lang="id-ID" sz="2400" b="0" dirty="0" err="1">
                <a:solidFill>
                  <a:srgbClr val="202122"/>
                </a:solidFill>
              </a:rPr>
              <a:t>Integrity</a:t>
            </a:r>
            <a:r>
              <a:rPr lang="id-ID" sz="2400" b="0" dirty="0">
                <a:solidFill>
                  <a:srgbClr val="202122"/>
                </a:solidFill>
              </a:rPr>
              <a:t>, </a:t>
            </a:r>
            <a:r>
              <a:rPr lang="id-ID" sz="2400" b="0" dirty="0" err="1">
                <a:solidFill>
                  <a:srgbClr val="202122"/>
                </a:solidFill>
              </a:rPr>
              <a:t>and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Availability</a:t>
            </a:r>
            <a:r>
              <a:rPr lang="id-ID" sz="2400" b="0" dirty="0">
                <a:solidFill>
                  <a:srgbClr val="202122"/>
                </a:solidFill>
              </a:rPr>
              <a:t>.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https://www.wallarm.com/what/cia-triad-definition</a:t>
            </a:r>
          </a:p>
        </p:txBody>
      </p:sp>
    </p:spTree>
    <p:extLst>
      <p:ext uri="{BB962C8B-B14F-4D97-AF65-F5344CB8AC3E}">
        <p14:creationId xmlns:p14="http://schemas.microsoft.com/office/powerpoint/2010/main" val="3629634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D20EA8-4B6F-271D-1B7B-DF3DA8DB95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400939-E7F3-EECA-836F-AE60D3FE0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98644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F92810-7AA2-68A3-F44F-080723B0F244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534161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Height8 Technologies </a:t>
            </a:r>
            <a:r>
              <a:rPr lang="id-ID" sz="2400" b="0" dirty="0" err="1">
                <a:solidFill>
                  <a:srgbClr val="202122"/>
                </a:solidFill>
              </a:rPr>
              <a:t>Pvt</a:t>
            </a:r>
            <a:r>
              <a:rPr lang="id-ID" sz="2400" b="0" dirty="0">
                <a:solidFill>
                  <a:srgbClr val="202122"/>
                </a:solidFill>
              </a:rPr>
              <a:t>. Ltd.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30). </a:t>
            </a:r>
            <a:r>
              <a:rPr lang="id-ID" sz="2400" b="0" dirty="0" err="1">
                <a:solidFill>
                  <a:srgbClr val="202122"/>
                </a:solidFill>
              </a:rPr>
              <a:t>What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is</a:t>
            </a:r>
            <a:r>
              <a:rPr lang="id-ID" sz="2400" b="0" dirty="0">
                <a:solidFill>
                  <a:srgbClr val="202122"/>
                </a:solidFill>
              </a:rPr>
              <a:t> AAA?. https://www.height8tech.com/blog.php?blog=aaa-server</a:t>
            </a: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Mukhadin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Beschokov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30). </a:t>
            </a:r>
            <a:r>
              <a:rPr lang="id-ID" sz="2400" b="0" dirty="0" err="1">
                <a:solidFill>
                  <a:srgbClr val="202122"/>
                </a:solidFill>
              </a:rPr>
              <a:t>What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is</a:t>
            </a:r>
            <a:r>
              <a:rPr lang="id-ID" sz="2400" b="0" dirty="0">
                <a:solidFill>
                  <a:srgbClr val="202122"/>
                </a:solidFill>
              </a:rPr>
              <a:t> XSS (</a:t>
            </a:r>
            <a:r>
              <a:rPr lang="id-ID" sz="2400" b="0" dirty="0" err="1">
                <a:solidFill>
                  <a:srgbClr val="202122"/>
                </a:solidFill>
              </a:rPr>
              <a:t>cross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site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scripting</a:t>
            </a:r>
            <a:r>
              <a:rPr lang="id-ID" sz="2400" b="0" dirty="0">
                <a:solidFill>
                  <a:srgbClr val="202122"/>
                </a:solidFill>
              </a:rPr>
              <a:t>) </a:t>
            </a:r>
            <a:r>
              <a:rPr lang="id-ID" sz="2400" b="0" dirty="0" err="1">
                <a:solidFill>
                  <a:srgbClr val="202122"/>
                </a:solidFill>
              </a:rPr>
              <a:t>attack</a:t>
            </a:r>
            <a:r>
              <a:rPr lang="id-ID" sz="2400" b="0" dirty="0">
                <a:solidFill>
                  <a:srgbClr val="202122"/>
                </a:solidFill>
              </a:rPr>
              <a:t> ?. https://www.wallarm.com/what/what-is-xss-cross-site-scripting</a:t>
            </a: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Mukhadin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Beschokov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30). </a:t>
            </a:r>
            <a:r>
              <a:rPr lang="id-ID" sz="2400" b="0" dirty="0" err="1">
                <a:solidFill>
                  <a:srgbClr val="202122"/>
                </a:solidFill>
              </a:rPr>
              <a:t>Structured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query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language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Injection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SQLi</a:t>
            </a:r>
            <a:r>
              <a:rPr lang="id-ID" sz="2400" b="0" dirty="0">
                <a:solidFill>
                  <a:srgbClr val="202122"/>
                </a:solidFill>
              </a:rPr>
              <a:t>) - </a:t>
            </a:r>
            <a:r>
              <a:rPr lang="id-ID" sz="2400" b="0" dirty="0" err="1">
                <a:solidFill>
                  <a:srgbClr val="202122"/>
                </a:solidFill>
              </a:rPr>
              <a:t>Part</a:t>
            </a:r>
            <a:r>
              <a:rPr lang="id-ID" sz="2400" b="0" dirty="0">
                <a:solidFill>
                  <a:srgbClr val="202122"/>
                </a:solidFill>
              </a:rPr>
              <a:t> 1. https://www.wallarm.com/what/structured-query-language-injection-sqli-part-1</a:t>
            </a:r>
          </a:p>
        </p:txBody>
      </p:sp>
    </p:spTree>
    <p:extLst>
      <p:ext uri="{BB962C8B-B14F-4D97-AF65-F5344CB8AC3E}">
        <p14:creationId xmlns:p14="http://schemas.microsoft.com/office/powerpoint/2010/main" val="261414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5A3C87-229A-671C-56D4-802137386E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8E23B5-66A0-813A-F91A-2A664FAD1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98644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BE3FA3C9-40AB-1337-5E7C-062F40A46906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534161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Kavitha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Bangalore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30). </a:t>
            </a:r>
            <a:r>
              <a:rPr lang="id-ID" sz="2400" b="0" dirty="0" err="1">
                <a:solidFill>
                  <a:srgbClr val="202122"/>
                </a:solidFill>
              </a:rPr>
              <a:t>Endpoint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detection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and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response</a:t>
            </a:r>
            <a:r>
              <a:rPr lang="id-ID" sz="2400" b="0" dirty="0">
                <a:solidFill>
                  <a:srgbClr val="202122"/>
                </a:solidFill>
              </a:rPr>
              <a:t> (EDR). https://medium.com/@kavib/endpoint-detection-and-response-edr-390b7eae4999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Fabian </a:t>
            </a:r>
            <a:r>
              <a:rPr lang="id-ID" sz="2400" b="0" dirty="0" err="1">
                <a:solidFill>
                  <a:srgbClr val="202122"/>
                </a:solidFill>
              </a:rPr>
              <a:t>Gold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30). Man-in-</a:t>
            </a:r>
            <a:r>
              <a:rPr lang="id-ID" sz="2400" b="0" dirty="0" err="1">
                <a:solidFill>
                  <a:srgbClr val="202122"/>
                </a:solidFill>
              </a:rPr>
              <a:t>the</a:t>
            </a:r>
            <a:r>
              <a:rPr lang="id-ID" sz="2400" b="0" dirty="0">
                <a:solidFill>
                  <a:srgbClr val="202122"/>
                </a:solidFill>
              </a:rPr>
              <a:t>-Browser </a:t>
            </a:r>
            <a:r>
              <a:rPr lang="id-ID" sz="2400" b="0" dirty="0" err="1">
                <a:solidFill>
                  <a:srgbClr val="202122"/>
                </a:solidFill>
              </a:rPr>
              <a:t>Attacks</a:t>
            </a:r>
            <a:r>
              <a:rPr lang="id-ID" sz="2400" b="0" dirty="0">
                <a:solidFill>
                  <a:srgbClr val="202122"/>
                </a:solidFill>
              </a:rPr>
              <a:t>. https://turingpoint.de/en/blog/man-in-the-browser-attacks/</a:t>
            </a: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Imperva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30). DNS </a:t>
            </a:r>
            <a:r>
              <a:rPr lang="id-ID" sz="2400" b="0" dirty="0" err="1">
                <a:solidFill>
                  <a:srgbClr val="202122"/>
                </a:solidFill>
              </a:rPr>
              <a:t>Spoofing</a:t>
            </a:r>
            <a:r>
              <a:rPr lang="id-ID" sz="2400" b="0" dirty="0">
                <a:solidFill>
                  <a:srgbClr val="202122"/>
                </a:solidFill>
              </a:rPr>
              <a:t>. https://www.imperva.com/learn/application-security/dns-spoofing/</a:t>
            </a:r>
          </a:p>
        </p:txBody>
      </p:sp>
    </p:spTree>
    <p:extLst>
      <p:ext uri="{BB962C8B-B14F-4D97-AF65-F5344CB8AC3E}">
        <p14:creationId xmlns:p14="http://schemas.microsoft.com/office/powerpoint/2010/main" val="386497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01D503-9986-47B1-5EEC-7502B2EBF5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E6BC65-6AA0-FA7C-98E0-BE9F4DB48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98644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3EBE8B62-ABA2-28E7-7F8F-279822B7920F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534161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Rugged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Tooling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Oy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30). </a:t>
            </a:r>
            <a:r>
              <a:rPr lang="id-ID" sz="2400" b="0" dirty="0" err="1">
                <a:solidFill>
                  <a:srgbClr val="202122"/>
                </a:solidFill>
              </a:rPr>
              <a:t>What</a:t>
            </a:r>
            <a:r>
              <a:rPr lang="id-ID" sz="2400" b="0" dirty="0">
                <a:solidFill>
                  <a:srgbClr val="202122"/>
                </a:solidFill>
              </a:rPr>
              <a:t> are </a:t>
            </a:r>
            <a:r>
              <a:rPr lang="id-ID" sz="2400" b="0" dirty="0" err="1">
                <a:solidFill>
                  <a:srgbClr val="202122"/>
                </a:solidFill>
              </a:rPr>
              <a:t>DDoS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attacks</a:t>
            </a:r>
            <a:r>
              <a:rPr lang="id-ID" sz="2400" b="0" dirty="0">
                <a:solidFill>
                  <a:srgbClr val="202122"/>
                </a:solidFill>
              </a:rPr>
              <a:t>?. https://ruggedtooling.com/what-are-ddos-attacks/</a:t>
            </a: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Dirk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Schrader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30). </a:t>
            </a:r>
            <a:r>
              <a:rPr lang="id-ID" sz="2400" b="0" dirty="0" err="1">
                <a:solidFill>
                  <a:srgbClr val="202122"/>
                </a:solidFill>
              </a:rPr>
              <a:t>Understanding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the</a:t>
            </a:r>
            <a:r>
              <a:rPr lang="id-ID" sz="2400" b="0" dirty="0">
                <a:solidFill>
                  <a:srgbClr val="202122"/>
                </a:solidFill>
              </a:rPr>
              <a:t> 4 </a:t>
            </a:r>
            <a:r>
              <a:rPr lang="id-ID" sz="2400" b="0" dirty="0" err="1">
                <a:solidFill>
                  <a:srgbClr val="202122"/>
                </a:solidFill>
              </a:rPr>
              <a:t>Types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of</a:t>
            </a:r>
            <a:r>
              <a:rPr lang="id-ID" sz="2400" b="0" dirty="0">
                <a:solidFill>
                  <a:srgbClr val="202122"/>
                </a:solidFill>
              </a:rPr>
              <a:t> Network </a:t>
            </a:r>
            <a:r>
              <a:rPr lang="id-ID" sz="2400" b="0" dirty="0" err="1">
                <a:solidFill>
                  <a:srgbClr val="202122"/>
                </a:solidFill>
              </a:rPr>
              <a:t>Monitoring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Tools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and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Comparing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Available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Solutions</a:t>
            </a:r>
            <a:r>
              <a:rPr lang="id-ID" sz="2400" b="0" dirty="0">
                <a:solidFill>
                  <a:srgbClr val="202122"/>
                </a:solidFill>
              </a:rPr>
              <a:t>. https://blog.netwrix.com/2023/12/27/network-monitoring-tools/</a:t>
            </a:r>
          </a:p>
        </p:txBody>
      </p:sp>
    </p:spTree>
    <p:extLst>
      <p:ext uri="{BB962C8B-B14F-4D97-AF65-F5344CB8AC3E}">
        <p14:creationId xmlns:p14="http://schemas.microsoft.com/office/powerpoint/2010/main" val="97630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16</a:t>
              </a:r>
              <a:endParaRPr lang="ko-KR" altLang="en-US" sz="36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291980"/>
            <a:ext cx="8436080" cy="830997"/>
          </a:xfrm>
        </p:spPr>
        <p:txBody>
          <a:bodyPr/>
          <a:lstStyle/>
          <a:p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Final 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Exam</a:t>
            </a:r>
            <a:endParaRPr lang="ko-KR" alt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6474</TotalTime>
  <Words>1960</Words>
  <Application>Microsoft Office PowerPoint</Application>
  <PresentationFormat>Widescreen</PresentationFormat>
  <Paragraphs>174</Paragraphs>
  <Slides>34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4" baseType="lpstr"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Aptos</vt:lpstr>
      <vt:lpstr>Arial</vt:lpstr>
      <vt:lpstr>Wingdings</vt:lpstr>
      <vt:lpstr>Office 테마</vt:lpstr>
      <vt:lpstr>Fundamental of Network Security</vt:lpstr>
      <vt:lpstr>PowerPoint Presentation</vt:lpstr>
      <vt:lpstr>Konsep Keamanan</vt:lpstr>
      <vt:lpstr>Prinsip Keamanan</vt:lpstr>
      <vt:lpstr>Security Concept</vt:lpstr>
      <vt:lpstr>Security Concept</vt:lpstr>
      <vt:lpstr>Security Controls</vt:lpstr>
      <vt:lpstr>Categories of Controls</vt:lpstr>
      <vt:lpstr>Endpoint Security</vt:lpstr>
      <vt:lpstr>Endpoint Security – App based</vt:lpstr>
      <vt:lpstr>Malware</vt:lpstr>
      <vt:lpstr>Malware</vt:lpstr>
      <vt:lpstr>Indikator Serangan</vt:lpstr>
      <vt:lpstr>Endpoint Security – Web based</vt:lpstr>
      <vt:lpstr>Endpoint Security – Web based</vt:lpstr>
      <vt:lpstr>Endpoint Security – Web based</vt:lpstr>
      <vt:lpstr>Endpoint Security – Web based</vt:lpstr>
      <vt:lpstr>Endpoint Security – Web based</vt:lpstr>
      <vt:lpstr>Endpoint Security – Web based</vt:lpstr>
      <vt:lpstr>Pengamanan Endpoint</vt:lpstr>
      <vt:lpstr>Network Security</vt:lpstr>
      <vt:lpstr>Man-in-the-Middle (MITM)</vt:lpstr>
      <vt:lpstr>Man-in-the-Browser (MITB)</vt:lpstr>
      <vt:lpstr>DNS Poisoning</vt:lpstr>
      <vt:lpstr>Distributed Denial of Service (DDoS)</vt:lpstr>
      <vt:lpstr>DHCP Starvation</vt:lpstr>
      <vt:lpstr>Pengamanan Network</vt:lpstr>
      <vt:lpstr>Pengamanan Network</vt:lpstr>
      <vt:lpstr>Pengamanan Network</vt:lpstr>
      <vt:lpstr>Referensi</vt:lpstr>
      <vt:lpstr>Referensi</vt:lpstr>
      <vt:lpstr>Referensi</vt:lpstr>
      <vt:lpstr>Referensi</vt:lpstr>
      <vt:lpstr>Final Exam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187</cp:revision>
  <dcterms:created xsi:type="dcterms:W3CDTF">2021-04-29T04:21:21Z</dcterms:created>
  <dcterms:modified xsi:type="dcterms:W3CDTF">2024-11-11T18:04:17Z</dcterms:modified>
</cp:coreProperties>
</file>