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6" r:id="rId30"/>
    <p:sldId id="300" r:id="rId31"/>
    <p:sldId id="301" r:id="rId32"/>
    <p:sldId id="307" r:id="rId33"/>
    <p:sldId id="302" r:id="rId34"/>
    <p:sldId id="303" r:id="rId35"/>
    <p:sldId id="304" r:id="rId36"/>
    <p:sldId id="30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F71305-1221-9843-C9F8-597BD8BFD079}" v="250" dt="2024-09-12T11:41:56.932"/>
    <p1510:client id="{E33E4D2D-D4CB-49D3-2D78-3971930013E2}" v="89" dt="2024-09-13T21:31:39.256"/>
    <p1510:client id="{EBB84AF0-A167-2C4A-6AAC-F6F9E42B9A91}" v="65" dt="2024-09-13T08:04:56.4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1.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995FF7-6D38-4F21-A57D-8A4F558BAE8A}"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8F7AB05D-E357-4701-B0A6-85A62F746B92}">
      <dgm:prSet/>
      <dgm:spPr/>
      <dgm:t>
        <a:bodyPr/>
        <a:lstStyle/>
        <a:p>
          <a:r>
            <a:rPr lang="en-US"/>
            <a:t>This is a super-fast introduction to design thinking</a:t>
          </a:r>
        </a:p>
      </dgm:t>
    </dgm:pt>
    <dgm:pt modelId="{B1F42EE9-962E-46B4-B3BF-AF547ABB60E6}" type="parTrans" cxnId="{8F98BA0A-2A05-422B-A492-53445EBEF961}">
      <dgm:prSet/>
      <dgm:spPr/>
      <dgm:t>
        <a:bodyPr/>
        <a:lstStyle/>
        <a:p>
          <a:endParaRPr lang="en-US"/>
        </a:p>
      </dgm:t>
    </dgm:pt>
    <dgm:pt modelId="{FFE1DDDB-A611-44F2-9C1A-6A908A014015}" type="sibTrans" cxnId="{8F98BA0A-2A05-422B-A492-53445EBEF961}">
      <dgm:prSet/>
      <dgm:spPr/>
      <dgm:t>
        <a:bodyPr/>
        <a:lstStyle/>
        <a:p>
          <a:endParaRPr lang="en-US"/>
        </a:p>
      </dgm:t>
    </dgm:pt>
    <dgm:pt modelId="{D6F370B6-BAF4-4B41-AEC5-53209EFFB6BA}">
      <dgm:prSet/>
      <dgm:spPr/>
      <dgm:t>
        <a:bodyPr/>
        <a:lstStyle/>
        <a:p>
          <a:r>
            <a:rPr lang="en-US"/>
            <a:t>Create a group of 3-4 participants</a:t>
          </a:r>
        </a:p>
      </dgm:t>
    </dgm:pt>
    <dgm:pt modelId="{FD851DD2-AFFC-45B9-9C95-67F8F7DD38D8}" type="parTrans" cxnId="{584ECA83-198A-4815-951B-1F483E9A9FC8}">
      <dgm:prSet/>
      <dgm:spPr/>
      <dgm:t>
        <a:bodyPr/>
        <a:lstStyle/>
        <a:p>
          <a:endParaRPr lang="en-US"/>
        </a:p>
      </dgm:t>
    </dgm:pt>
    <dgm:pt modelId="{7E87983C-7CEB-498B-BFA2-CB5BD4E1BC42}" type="sibTrans" cxnId="{584ECA83-198A-4815-951B-1F483E9A9FC8}">
      <dgm:prSet/>
      <dgm:spPr/>
      <dgm:t>
        <a:bodyPr/>
        <a:lstStyle/>
        <a:p>
          <a:endParaRPr lang="en-US"/>
        </a:p>
      </dgm:t>
    </dgm:pt>
    <dgm:pt modelId="{3655A226-0D15-4E0A-99BA-3145501ADF7D}">
      <dgm:prSet/>
      <dgm:spPr/>
      <dgm:t>
        <a:bodyPr/>
        <a:lstStyle/>
        <a:p>
          <a:r>
            <a:rPr lang="en-US"/>
            <a:t>Using post-its, they sketch themselves and their name</a:t>
          </a:r>
        </a:p>
      </dgm:t>
    </dgm:pt>
    <dgm:pt modelId="{49463312-1EA4-4984-9EF1-09ACAD7EA6D2}" type="parTrans" cxnId="{C50FE88C-4C0C-404C-8DC4-13736C5EE7B4}">
      <dgm:prSet/>
      <dgm:spPr/>
      <dgm:t>
        <a:bodyPr/>
        <a:lstStyle/>
        <a:p>
          <a:endParaRPr lang="en-US"/>
        </a:p>
      </dgm:t>
    </dgm:pt>
    <dgm:pt modelId="{334634CE-103B-42B4-9133-8CDBD4764840}" type="sibTrans" cxnId="{C50FE88C-4C0C-404C-8DC4-13736C5EE7B4}">
      <dgm:prSet/>
      <dgm:spPr/>
      <dgm:t>
        <a:bodyPr/>
        <a:lstStyle/>
        <a:p>
          <a:endParaRPr lang="en-US"/>
        </a:p>
      </dgm:t>
    </dgm:pt>
    <dgm:pt modelId="{5C39613B-9C81-48A9-B42C-4C395612D276}">
      <dgm:prSet/>
      <dgm:spPr/>
      <dgm:t>
        <a:bodyPr/>
        <a:lstStyle/>
        <a:p>
          <a:r>
            <a:rPr lang="en-US"/>
            <a:t>Then each team choose a number between 1-30</a:t>
          </a:r>
        </a:p>
      </dgm:t>
    </dgm:pt>
    <dgm:pt modelId="{35A04331-C8F2-4455-9DB3-4DBC92775F93}" type="parTrans" cxnId="{FD898F6B-AFEE-4D02-AC30-A4832ADC23DF}">
      <dgm:prSet/>
      <dgm:spPr/>
      <dgm:t>
        <a:bodyPr/>
        <a:lstStyle/>
        <a:p>
          <a:endParaRPr lang="en-US"/>
        </a:p>
      </dgm:t>
    </dgm:pt>
    <dgm:pt modelId="{3696B819-B772-434C-99EA-8E3F192A2574}" type="sibTrans" cxnId="{FD898F6B-AFEE-4D02-AC30-A4832ADC23DF}">
      <dgm:prSet/>
      <dgm:spPr/>
      <dgm:t>
        <a:bodyPr/>
        <a:lstStyle/>
        <a:p>
          <a:endParaRPr lang="en-US"/>
        </a:p>
      </dgm:t>
    </dgm:pt>
    <dgm:pt modelId="{37FEFF75-5BAF-409E-92A6-839607077914}">
      <dgm:prSet/>
      <dgm:spPr/>
      <dgm:t>
        <a:bodyPr/>
        <a:lstStyle/>
        <a:p>
          <a:r>
            <a:rPr lang="en-US"/>
            <a:t>The circle the number they have chosen</a:t>
          </a:r>
        </a:p>
      </dgm:t>
    </dgm:pt>
    <dgm:pt modelId="{595EEBC4-6849-4CAD-A93C-99F8127A07EF}" type="parTrans" cxnId="{8F7EC3D4-9F8E-46E0-BB9A-F9CE77F339F3}">
      <dgm:prSet/>
      <dgm:spPr/>
      <dgm:t>
        <a:bodyPr/>
        <a:lstStyle/>
        <a:p>
          <a:endParaRPr lang="en-US"/>
        </a:p>
      </dgm:t>
    </dgm:pt>
    <dgm:pt modelId="{02E7D03D-28AC-4650-AF4E-590CD287BFD6}" type="sibTrans" cxnId="{8F7EC3D4-9F8E-46E0-BB9A-F9CE77F339F3}">
      <dgm:prSet/>
      <dgm:spPr/>
      <dgm:t>
        <a:bodyPr/>
        <a:lstStyle/>
        <a:p>
          <a:endParaRPr lang="en-US"/>
        </a:p>
      </dgm:t>
    </dgm:pt>
    <dgm:pt modelId="{1023F419-D764-4B52-8286-ECD1116F92F4}">
      <dgm:prSet/>
      <dgm:spPr/>
      <dgm:t>
        <a:bodyPr/>
        <a:lstStyle/>
        <a:p>
          <a:r>
            <a:rPr lang="en-US"/>
            <a:t>Each team member share three ways they connect with the topic using post-its</a:t>
          </a:r>
        </a:p>
      </dgm:t>
    </dgm:pt>
    <dgm:pt modelId="{D2B15FB0-5664-46C1-A39E-36A5E93E6FF7}" type="parTrans" cxnId="{C59D3AA6-9ED1-4B03-AEDF-2453847BC7A8}">
      <dgm:prSet/>
      <dgm:spPr/>
      <dgm:t>
        <a:bodyPr/>
        <a:lstStyle/>
        <a:p>
          <a:endParaRPr lang="en-US"/>
        </a:p>
      </dgm:t>
    </dgm:pt>
    <dgm:pt modelId="{507F7F66-A432-48E3-B3A6-81F803F0DECA}" type="sibTrans" cxnId="{C59D3AA6-9ED1-4B03-AEDF-2453847BC7A8}">
      <dgm:prSet/>
      <dgm:spPr/>
      <dgm:t>
        <a:bodyPr/>
        <a:lstStyle/>
        <a:p>
          <a:endParaRPr lang="en-US"/>
        </a:p>
      </dgm:t>
    </dgm:pt>
    <dgm:pt modelId="{BE2715E4-575F-4E4F-89CC-E5C3DC06AADF}">
      <dgm:prSet/>
      <dgm:spPr/>
      <dgm:t>
        <a:bodyPr/>
        <a:lstStyle/>
        <a:p>
          <a:r>
            <a:rPr lang="en-US"/>
            <a:t>Invite an interviewee from another group to a conversation</a:t>
          </a:r>
        </a:p>
      </dgm:t>
    </dgm:pt>
    <dgm:pt modelId="{757BD4CA-C5AF-4F7A-970D-825BDC75344A}" type="parTrans" cxnId="{AE6D07DF-3C60-4953-8E7D-15DBB13B9B9E}">
      <dgm:prSet/>
      <dgm:spPr/>
      <dgm:t>
        <a:bodyPr/>
        <a:lstStyle/>
        <a:p>
          <a:endParaRPr lang="en-US"/>
        </a:p>
      </dgm:t>
    </dgm:pt>
    <dgm:pt modelId="{1C955FAE-F7C9-4594-8FD9-8562821A0275}" type="sibTrans" cxnId="{AE6D07DF-3C60-4953-8E7D-15DBB13B9B9E}">
      <dgm:prSet/>
      <dgm:spPr/>
      <dgm:t>
        <a:bodyPr/>
        <a:lstStyle/>
        <a:p>
          <a:endParaRPr lang="en-US"/>
        </a:p>
      </dgm:t>
    </dgm:pt>
    <dgm:pt modelId="{2929625F-9263-44D0-8B70-BD24B3FDAD91}">
      <dgm:prSet/>
      <dgm:spPr/>
      <dgm:t>
        <a:bodyPr/>
        <a:lstStyle/>
        <a:p>
          <a:r>
            <a:rPr lang="en-US"/>
            <a:t>Use your interview to frame a human-centered design problem</a:t>
          </a:r>
        </a:p>
      </dgm:t>
    </dgm:pt>
    <dgm:pt modelId="{B70F8847-5E7D-4E21-A651-E3C021818DFF}" type="parTrans" cxnId="{6EC19260-E670-4CAF-BAF0-468BDB3983C4}">
      <dgm:prSet/>
      <dgm:spPr/>
      <dgm:t>
        <a:bodyPr/>
        <a:lstStyle/>
        <a:p>
          <a:endParaRPr lang="en-US"/>
        </a:p>
      </dgm:t>
    </dgm:pt>
    <dgm:pt modelId="{9719FAD8-0B9E-4BB7-84CA-C17AEAC38665}" type="sibTrans" cxnId="{6EC19260-E670-4CAF-BAF0-468BDB3983C4}">
      <dgm:prSet/>
      <dgm:spPr/>
      <dgm:t>
        <a:bodyPr/>
        <a:lstStyle/>
        <a:p>
          <a:endParaRPr lang="en-US"/>
        </a:p>
      </dgm:t>
    </dgm:pt>
    <dgm:pt modelId="{3E54791F-E047-4811-8C60-2CAED7D67F23}">
      <dgm:prSet/>
      <dgm:spPr/>
      <dgm:t>
        <a:bodyPr/>
        <a:lstStyle/>
        <a:p>
          <a:r>
            <a:rPr lang="en-US"/>
            <a:t>Draw an idea that solves the problem that you found</a:t>
          </a:r>
        </a:p>
      </dgm:t>
    </dgm:pt>
    <dgm:pt modelId="{1662CFCD-CBE3-4B92-87C8-4244B37B63A3}" type="parTrans" cxnId="{F8834BE3-FE57-43B7-8B5A-F96D1F9E91B3}">
      <dgm:prSet/>
      <dgm:spPr/>
      <dgm:t>
        <a:bodyPr/>
        <a:lstStyle/>
        <a:p>
          <a:endParaRPr lang="en-US"/>
        </a:p>
      </dgm:t>
    </dgm:pt>
    <dgm:pt modelId="{09443C6D-9459-4689-8D9D-DB8CD88F175F}" type="sibTrans" cxnId="{F8834BE3-FE57-43B7-8B5A-F96D1F9E91B3}">
      <dgm:prSet/>
      <dgm:spPr/>
      <dgm:t>
        <a:bodyPr/>
        <a:lstStyle/>
        <a:p>
          <a:endParaRPr lang="en-US"/>
        </a:p>
      </dgm:t>
    </dgm:pt>
    <dgm:pt modelId="{E0CB16ED-9D99-41B2-BC76-F030F035635E}">
      <dgm:prSet/>
      <dgm:spPr/>
      <dgm:t>
        <a:bodyPr/>
        <a:lstStyle/>
        <a:p>
          <a:r>
            <a:rPr lang="en-US"/>
            <a:t>Build your idea!</a:t>
          </a:r>
        </a:p>
      </dgm:t>
    </dgm:pt>
    <dgm:pt modelId="{72A1D00D-4DAB-4072-8BEA-B8EF624CD0B7}" type="parTrans" cxnId="{388D6A84-DCD7-4107-965F-80A7E5D7A9FE}">
      <dgm:prSet/>
      <dgm:spPr/>
      <dgm:t>
        <a:bodyPr/>
        <a:lstStyle/>
        <a:p>
          <a:endParaRPr lang="en-US"/>
        </a:p>
      </dgm:t>
    </dgm:pt>
    <dgm:pt modelId="{9C19E8EF-723F-4963-A4B3-397DE0C7E902}" type="sibTrans" cxnId="{388D6A84-DCD7-4107-965F-80A7E5D7A9FE}">
      <dgm:prSet/>
      <dgm:spPr/>
      <dgm:t>
        <a:bodyPr/>
        <a:lstStyle/>
        <a:p>
          <a:endParaRPr lang="en-US"/>
        </a:p>
      </dgm:t>
    </dgm:pt>
    <dgm:pt modelId="{F3F7BA5A-1EBF-438D-88B5-7F2A4B5B547D}" type="pres">
      <dgm:prSet presAssocID="{B8995FF7-6D38-4F21-A57D-8A4F558BAE8A}" presName="diagram" presStyleCnt="0">
        <dgm:presLayoutVars>
          <dgm:dir/>
          <dgm:resizeHandles val="exact"/>
        </dgm:presLayoutVars>
      </dgm:prSet>
      <dgm:spPr/>
    </dgm:pt>
    <dgm:pt modelId="{4FD486F8-F577-40F9-9CF0-1D7D01EE04D2}" type="pres">
      <dgm:prSet presAssocID="{8F7AB05D-E357-4701-B0A6-85A62F746B92}" presName="node" presStyleLbl="node1" presStyleIdx="0" presStyleCnt="10">
        <dgm:presLayoutVars>
          <dgm:bulletEnabled val="1"/>
        </dgm:presLayoutVars>
      </dgm:prSet>
      <dgm:spPr/>
    </dgm:pt>
    <dgm:pt modelId="{A1A64AF6-9E26-4EB1-91DA-F8E7EC895CFE}" type="pres">
      <dgm:prSet presAssocID="{FFE1DDDB-A611-44F2-9C1A-6A908A014015}" presName="sibTrans" presStyleCnt="0"/>
      <dgm:spPr/>
    </dgm:pt>
    <dgm:pt modelId="{95A8A5A7-EFB1-46D7-A926-CDF1DE0684BA}" type="pres">
      <dgm:prSet presAssocID="{D6F370B6-BAF4-4B41-AEC5-53209EFFB6BA}" presName="node" presStyleLbl="node1" presStyleIdx="1" presStyleCnt="10">
        <dgm:presLayoutVars>
          <dgm:bulletEnabled val="1"/>
        </dgm:presLayoutVars>
      </dgm:prSet>
      <dgm:spPr/>
    </dgm:pt>
    <dgm:pt modelId="{606733EB-33E9-4D34-9C89-6C6B57F22D05}" type="pres">
      <dgm:prSet presAssocID="{7E87983C-7CEB-498B-BFA2-CB5BD4E1BC42}" presName="sibTrans" presStyleCnt="0"/>
      <dgm:spPr/>
    </dgm:pt>
    <dgm:pt modelId="{6C0FF7F0-7312-4B2F-A808-BAFA3FEEB108}" type="pres">
      <dgm:prSet presAssocID="{3655A226-0D15-4E0A-99BA-3145501ADF7D}" presName="node" presStyleLbl="node1" presStyleIdx="2" presStyleCnt="10">
        <dgm:presLayoutVars>
          <dgm:bulletEnabled val="1"/>
        </dgm:presLayoutVars>
      </dgm:prSet>
      <dgm:spPr/>
    </dgm:pt>
    <dgm:pt modelId="{A58152B1-BF92-44E8-9794-4E3F31739C9B}" type="pres">
      <dgm:prSet presAssocID="{334634CE-103B-42B4-9133-8CDBD4764840}" presName="sibTrans" presStyleCnt="0"/>
      <dgm:spPr/>
    </dgm:pt>
    <dgm:pt modelId="{D56531DD-CC6E-4BE5-B892-B13554A751D7}" type="pres">
      <dgm:prSet presAssocID="{5C39613B-9C81-48A9-B42C-4C395612D276}" presName="node" presStyleLbl="node1" presStyleIdx="3" presStyleCnt="10">
        <dgm:presLayoutVars>
          <dgm:bulletEnabled val="1"/>
        </dgm:presLayoutVars>
      </dgm:prSet>
      <dgm:spPr/>
    </dgm:pt>
    <dgm:pt modelId="{6DD0C39F-6CEA-490D-A413-C1D651FFAE44}" type="pres">
      <dgm:prSet presAssocID="{3696B819-B772-434C-99EA-8E3F192A2574}" presName="sibTrans" presStyleCnt="0"/>
      <dgm:spPr/>
    </dgm:pt>
    <dgm:pt modelId="{BF911C8D-E5A4-4735-AAE8-0CD7AB161F3A}" type="pres">
      <dgm:prSet presAssocID="{37FEFF75-5BAF-409E-92A6-839607077914}" presName="node" presStyleLbl="node1" presStyleIdx="4" presStyleCnt="10">
        <dgm:presLayoutVars>
          <dgm:bulletEnabled val="1"/>
        </dgm:presLayoutVars>
      </dgm:prSet>
      <dgm:spPr/>
    </dgm:pt>
    <dgm:pt modelId="{6D0C3C71-D1D3-4E21-8674-F9994E0392DC}" type="pres">
      <dgm:prSet presAssocID="{02E7D03D-28AC-4650-AF4E-590CD287BFD6}" presName="sibTrans" presStyleCnt="0"/>
      <dgm:spPr/>
    </dgm:pt>
    <dgm:pt modelId="{7CA1C9AB-5D74-4B03-8042-96066073D67A}" type="pres">
      <dgm:prSet presAssocID="{1023F419-D764-4B52-8286-ECD1116F92F4}" presName="node" presStyleLbl="node1" presStyleIdx="5" presStyleCnt="10">
        <dgm:presLayoutVars>
          <dgm:bulletEnabled val="1"/>
        </dgm:presLayoutVars>
      </dgm:prSet>
      <dgm:spPr/>
    </dgm:pt>
    <dgm:pt modelId="{86915EFE-B3F2-4038-91A6-FA033ACCCCBC}" type="pres">
      <dgm:prSet presAssocID="{507F7F66-A432-48E3-B3A6-81F803F0DECA}" presName="sibTrans" presStyleCnt="0"/>
      <dgm:spPr/>
    </dgm:pt>
    <dgm:pt modelId="{36FEB32D-2FAE-4FE4-98F1-D031C2451B03}" type="pres">
      <dgm:prSet presAssocID="{BE2715E4-575F-4E4F-89CC-E5C3DC06AADF}" presName="node" presStyleLbl="node1" presStyleIdx="6" presStyleCnt="10">
        <dgm:presLayoutVars>
          <dgm:bulletEnabled val="1"/>
        </dgm:presLayoutVars>
      </dgm:prSet>
      <dgm:spPr/>
    </dgm:pt>
    <dgm:pt modelId="{D5B95195-052A-4BDC-9376-3F71042DA58D}" type="pres">
      <dgm:prSet presAssocID="{1C955FAE-F7C9-4594-8FD9-8562821A0275}" presName="sibTrans" presStyleCnt="0"/>
      <dgm:spPr/>
    </dgm:pt>
    <dgm:pt modelId="{6CB9E91F-6B11-47E8-A867-BE29B51007B2}" type="pres">
      <dgm:prSet presAssocID="{2929625F-9263-44D0-8B70-BD24B3FDAD91}" presName="node" presStyleLbl="node1" presStyleIdx="7" presStyleCnt="10">
        <dgm:presLayoutVars>
          <dgm:bulletEnabled val="1"/>
        </dgm:presLayoutVars>
      </dgm:prSet>
      <dgm:spPr/>
    </dgm:pt>
    <dgm:pt modelId="{8C491708-BE41-4AAA-BC30-49A586E75DC6}" type="pres">
      <dgm:prSet presAssocID="{9719FAD8-0B9E-4BB7-84CA-C17AEAC38665}" presName="sibTrans" presStyleCnt="0"/>
      <dgm:spPr/>
    </dgm:pt>
    <dgm:pt modelId="{E172E83D-DAE6-44C4-8AEB-E4380CAC80D7}" type="pres">
      <dgm:prSet presAssocID="{3E54791F-E047-4811-8C60-2CAED7D67F23}" presName="node" presStyleLbl="node1" presStyleIdx="8" presStyleCnt="10">
        <dgm:presLayoutVars>
          <dgm:bulletEnabled val="1"/>
        </dgm:presLayoutVars>
      </dgm:prSet>
      <dgm:spPr/>
    </dgm:pt>
    <dgm:pt modelId="{2AC803B3-608B-4B7F-9321-0586BAB21371}" type="pres">
      <dgm:prSet presAssocID="{09443C6D-9459-4689-8D9D-DB8CD88F175F}" presName="sibTrans" presStyleCnt="0"/>
      <dgm:spPr/>
    </dgm:pt>
    <dgm:pt modelId="{CE89C9FF-0658-4124-B16B-7C244B5A1C01}" type="pres">
      <dgm:prSet presAssocID="{E0CB16ED-9D99-41B2-BC76-F030F035635E}" presName="node" presStyleLbl="node1" presStyleIdx="9" presStyleCnt="10">
        <dgm:presLayoutVars>
          <dgm:bulletEnabled val="1"/>
        </dgm:presLayoutVars>
      </dgm:prSet>
      <dgm:spPr/>
    </dgm:pt>
  </dgm:ptLst>
  <dgm:cxnLst>
    <dgm:cxn modelId="{A3F77A00-78CA-4035-AAAD-D791C0FA1ED3}" type="presOf" srcId="{BE2715E4-575F-4E4F-89CC-E5C3DC06AADF}" destId="{36FEB32D-2FAE-4FE4-98F1-D031C2451B03}" srcOrd="0" destOrd="0" presId="urn:microsoft.com/office/officeart/2005/8/layout/default"/>
    <dgm:cxn modelId="{8F98BA0A-2A05-422B-A492-53445EBEF961}" srcId="{B8995FF7-6D38-4F21-A57D-8A4F558BAE8A}" destId="{8F7AB05D-E357-4701-B0A6-85A62F746B92}" srcOrd="0" destOrd="0" parTransId="{B1F42EE9-962E-46B4-B3BF-AF547ABB60E6}" sibTransId="{FFE1DDDB-A611-44F2-9C1A-6A908A014015}"/>
    <dgm:cxn modelId="{EE8DE822-3950-4219-A887-B587E408CE43}" type="presOf" srcId="{3655A226-0D15-4E0A-99BA-3145501ADF7D}" destId="{6C0FF7F0-7312-4B2F-A808-BAFA3FEEB108}" srcOrd="0" destOrd="0" presId="urn:microsoft.com/office/officeart/2005/8/layout/default"/>
    <dgm:cxn modelId="{52C50E27-7EE6-414D-87A8-0C56C20F99D1}" type="presOf" srcId="{3E54791F-E047-4811-8C60-2CAED7D67F23}" destId="{E172E83D-DAE6-44C4-8AEB-E4380CAC80D7}" srcOrd="0" destOrd="0" presId="urn:microsoft.com/office/officeart/2005/8/layout/default"/>
    <dgm:cxn modelId="{D3E8AE30-9494-41C2-9E7A-51B77516FDB3}" type="presOf" srcId="{E0CB16ED-9D99-41B2-BC76-F030F035635E}" destId="{CE89C9FF-0658-4124-B16B-7C244B5A1C01}" srcOrd="0" destOrd="0" presId="urn:microsoft.com/office/officeart/2005/8/layout/default"/>
    <dgm:cxn modelId="{4E24A15B-8200-466A-929A-BAF86624CF4D}" type="presOf" srcId="{37FEFF75-5BAF-409E-92A6-839607077914}" destId="{BF911C8D-E5A4-4735-AAE8-0CD7AB161F3A}" srcOrd="0" destOrd="0" presId="urn:microsoft.com/office/officeart/2005/8/layout/default"/>
    <dgm:cxn modelId="{6EC19260-E670-4CAF-BAF0-468BDB3983C4}" srcId="{B8995FF7-6D38-4F21-A57D-8A4F558BAE8A}" destId="{2929625F-9263-44D0-8B70-BD24B3FDAD91}" srcOrd="7" destOrd="0" parTransId="{B70F8847-5E7D-4E21-A651-E3C021818DFF}" sibTransId="{9719FAD8-0B9E-4BB7-84CA-C17AEAC38665}"/>
    <dgm:cxn modelId="{D9A7D066-14EE-416D-897B-14D873F50A04}" type="presOf" srcId="{D6F370B6-BAF4-4B41-AEC5-53209EFFB6BA}" destId="{95A8A5A7-EFB1-46D7-A926-CDF1DE0684BA}" srcOrd="0" destOrd="0" presId="urn:microsoft.com/office/officeart/2005/8/layout/default"/>
    <dgm:cxn modelId="{0242A847-E658-4D21-A79E-C06890E87F89}" type="presOf" srcId="{8F7AB05D-E357-4701-B0A6-85A62F746B92}" destId="{4FD486F8-F577-40F9-9CF0-1D7D01EE04D2}" srcOrd="0" destOrd="0" presId="urn:microsoft.com/office/officeart/2005/8/layout/default"/>
    <dgm:cxn modelId="{DBF2E267-A189-46E4-B543-C0FAD3779BC1}" type="presOf" srcId="{B8995FF7-6D38-4F21-A57D-8A4F558BAE8A}" destId="{F3F7BA5A-1EBF-438D-88B5-7F2A4B5B547D}" srcOrd="0" destOrd="0" presId="urn:microsoft.com/office/officeart/2005/8/layout/default"/>
    <dgm:cxn modelId="{FD898F6B-AFEE-4D02-AC30-A4832ADC23DF}" srcId="{B8995FF7-6D38-4F21-A57D-8A4F558BAE8A}" destId="{5C39613B-9C81-48A9-B42C-4C395612D276}" srcOrd="3" destOrd="0" parTransId="{35A04331-C8F2-4455-9DB3-4DBC92775F93}" sibTransId="{3696B819-B772-434C-99EA-8E3F192A2574}"/>
    <dgm:cxn modelId="{584ECA83-198A-4815-951B-1F483E9A9FC8}" srcId="{B8995FF7-6D38-4F21-A57D-8A4F558BAE8A}" destId="{D6F370B6-BAF4-4B41-AEC5-53209EFFB6BA}" srcOrd="1" destOrd="0" parTransId="{FD851DD2-AFFC-45B9-9C95-67F8F7DD38D8}" sibTransId="{7E87983C-7CEB-498B-BFA2-CB5BD4E1BC42}"/>
    <dgm:cxn modelId="{388D6A84-DCD7-4107-965F-80A7E5D7A9FE}" srcId="{B8995FF7-6D38-4F21-A57D-8A4F558BAE8A}" destId="{E0CB16ED-9D99-41B2-BC76-F030F035635E}" srcOrd="9" destOrd="0" parTransId="{72A1D00D-4DAB-4072-8BEA-B8EF624CD0B7}" sibTransId="{9C19E8EF-723F-4963-A4B3-397DE0C7E902}"/>
    <dgm:cxn modelId="{0394D88A-5D28-4F74-82FB-9A81A9D66A1B}" type="presOf" srcId="{1023F419-D764-4B52-8286-ECD1116F92F4}" destId="{7CA1C9AB-5D74-4B03-8042-96066073D67A}" srcOrd="0" destOrd="0" presId="urn:microsoft.com/office/officeart/2005/8/layout/default"/>
    <dgm:cxn modelId="{C50FE88C-4C0C-404C-8DC4-13736C5EE7B4}" srcId="{B8995FF7-6D38-4F21-A57D-8A4F558BAE8A}" destId="{3655A226-0D15-4E0A-99BA-3145501ADF7D}" srcOrd="2" destOrd="0" parTransId="{49463312-1EA4-4984-9EF1-09ACAD7EA6D2}" sibTransId="{334634CE-103B-42B4-9133-8CDBD4764840}"/>
    <dgm:cxn modelId="{C59D3AA6-9ED1-4B03-AEDF-2453847BC7A8}" srcId="{B8995FF7-6D38-4F21-A57D-8A4F558BAE8A}" destId="{1023F419-D764-4B52-8286-ECD1116F92F4}" srcOrd="5" destOrd="0" parTransId="{D2B15FB0-5664-46C1-A39E-36A5E93E6FF7}" sibTransId="{507F7F66-A432-48E3-B3A6-81F803F0DECA}"/>
    <dgm:cxn modelId="{C3E415AE-DE04-4FDB-9D7C-2009AE94B105}" type="presOf" srcId="{2929625F-9263-44D0-8B70-BD24B3FDAD91}" destId="{6CB9E91F-6B11-47E8-A867-BE29B51007B2}" srcOrd="0" destOrd="0" presId="urn:microsoft.com/office/officeart/2005/8/layout/default"/>
    <dgm:cxn modelId="{19419AD3-0F79-403E-AD69-03C9AA8C36B3}" type="presOf" srcId="{5C39613B-9C81-48A9-B42C-4C395612D276}" destId="{D56531DD-CC6E-4BE5-B892-B13554A751D7}" srcOrd="0" destOrd="0" presId="urn:microsoft.com/office/officeart/2005/8/layout/default"/>
    <dgm:cxn modelId="{8F7EC3D4-9F8E-46E0-BB9A-F9CE77F339F3}" srcId="{B8995FF7-6D38-4F21-A57D-8A4F558BAE8A}" destId="{37FEFF75-5BAF-409E-92A6-839607077914}" srcOrd="4" destOrd="0" parTransId="{595EEBC4-6849-4CAD-A93C-99F8127A07EF}" sibTransId="{02E7D03D-28AC-4650-AF4E-590CD287BFD6}"/>
    <dgm:cxn modelId="{AE6D07DF-3C60-4953-8E7D-15DBB13B9B9E}" srcId="{B8995FF7-6D38-4F21-A57D-8A4F558BAE8A}" destId="{BE2715E4-575F-4E4F-89CC-E5C3DC06AADF}" srcOrd="6" destOrd="0" parTransId="{757BD4CA-C5AF-4F7A-970D-825BDC75344A}" sibTransId="{1C955FAE-F7C9-4594-8FD9-8562821A0275}"/>
    <dgm:cxn modelId="{F8834BE3-FE57-43B7-8B5A-F96D1F9E91B3}" srcId="{B8995FF7-6D38-4F21-A57D-8A4F558BAE8A}" destId="{3E54791F-E047-4811-8C60-2CAED7D67F23}" srcOrd="8" destOrd="0" parTransId="{1662CFCD-CBE3-4B92-87C8-4244B37B63A3}" sibTransId="{09443C6D-9459-4689-8D9D-DB8CD88F175F}"/>
    <dgm:cxn modelId="{FCD574D1-2396-498E-97F6-7CFA8D441C45}" type="presParOf" srcId="{F3F7BA5A-1EBF-438D-88B5-7F2A4B5B547D}" destId="{4FD486F8-F577-40F9-9CF0-1D7D01EE04D2}" srcOrd="0" destOrd="0" presId="urn:microsoft.com/office/officeart/2005/8/layout/default"/>
    <dgm:cxn modelId="{9047747D-1C04-4399-AF53-2221ED5850BD}" type="presParOf" srcId="{F3F7BA5A-1EBF-438D-88B5-7F2A4B5B547D}" destId="{A1A64AF6-9E26-4EB1-91DA-F8E7EC895CFE}" srcOrd="1" destOrd="0" presId="urn:microsoft.com/office/officeart/2005/8/layout/default"/>
    <dgm:cxn modelId="{B8963D0A-C749-45C0-A3D1-85CEC92F5E75}" type="presParOf" srcId="{F3F7BA5A-1EBF-438D-88B5-7F2A4B5B547D}" destId="{95A8A5A7-EFB1-46D7-A926-CDF1DE0684BA}" srcOrd="2" destOrd="0" presId="urn:microsoft.com/office/officeart/2005/8/layout/default"/>
    <dgm:cxn modelId="{80E9256F-FE5A-4D7C-9E40-F30CA6C65829}" type="presParOf" srcId="{F3F7BA5A-1EBF-438D-88B5-7F2A4B5B547D}" destId="{606733EB-33E9-4D34-9C89-6C6B57F22D05}" srcOrd="3" destOrd="0" presId="urn:microsoft.com/office/officeart/2005/8/layout/default"/>
    <dgm:cxn modelId="{E3D78DB7-20F9-4B8E-BD7F-EE6491490F68}" type="presParOf" srcId="{F3F7BA5A-1EBF-438D-88B5-7F2A4B5B547D}" destId="{6C0FF7F0-7312-4B2F-A808-BAFA3FEEB108}" srcOrd="4" destOrd="0" presId="urn:microsoft.com/office/officeart/2005/8/layout/default"/>
    <dgm:cxn modelId="{526B9928-6466-4FEF-9FFA-E3DE2723DB80}" type="presParOf" srcId="{F3F7BA5A-1EBF-438D-88B5-7F2A4B5B547D}" destId="{A58152B1-BF92-44E8-9794-4E3F31739C9B}" srcOrd="5" destOrd="0" presId="urn:microsoft.com/office/officeart/2005/8/layout/default"/>
    <dgm:cxn modelId="{6AEA53D5-E071-4662-8A99-699C621F1B18}" type="presParOf" srcId="{F3F7BA5A-1EBF-438D-88B5-7F2A4B5B547D}" destId="{D56531DD-CC6E-4BE5-B892-B13554A751D7}" srcOrd="6" destOrd="0" presId="urn:microsoft.com/office/officeart/2005/8/layout/default"/>
    <dgm:cxn modelId="{1009D1E4-E0FC-4449-AB00-826FAC8DA15F}" type="presParOf" srcId="{F3F7BA5A-1EBF-438D-88B5-7F2A4B5B547D}" destId="{6DD0C39F-6CEA-490D-A413-C1D651FFAE44}" srcOrd="7" destOrd="0" presId="urn:microsoft.com/office/officeart/2005/8/layout/default"/>
    <dgm:cxn modelId="{15C44498-3A18-4379-B158-FFC8E4EA201F}" type="presParOf" srcId="{F3F7BA5A-1EBF-438D-88B5-7F2A4B5B547D}" destId="{BF911C8D-E5A4-4735-AAE8-0CD7AB161F3A}" srcOrd="8" destOrd="0" presId="urn:microsoft.com/office/officeart/2005/8/layout/default"/>
    <dgm:cxn modelId="{87B4E868-3E13-410E-9374-57027F86C4DD}" type="presParOf" srcId="{F3F7BA5A-1EBF-438D-88B5-7F2A4B5B547D}" destId="{6D0C3C71-D1D3-4E21-8674-F9994E0392DC}" srcOrd="9" destOrd="0" presId="urn:microsoft.com/office/officeart/2005/8/layout/default"/>
    <dgm:cxn modelId="{63B1CF2A-9786-40D3-AD1D-97A7A02403B1}" type="presParOf" srcId="{F3F7BA5A-1EBF-438D-88B5-7F2A4B5B547D}" destId="{7CA1C9AB-5D74-4B03-8042-96066073D67A}" srcOrd="10" destOrd="0" presId="urn:microsoft.com/office/officeart/2005/8/layout/default"/>
    <dgm:cxn modelId="{6022DC29-FC04-42F1-BB56-5D3590109C1C}" type="presParOf" srcId="{F3F7BA5A-1EBF-438D-88B5-7F2A4B5B547D}" destId="{86915EFE-B3F2-4038-91A6-FA033ACCCCBC}" srcOrd="11" destOrd="0" presId="urn:microsoft.com/office/officeart/2005/8/layout/default"/>
    <dgm:cxn modelId="{72EDB293-E824-402D-8323-C99BD29CC7B7}" type="presParOf" srcId="{F3F7BA5A-1EBF-438D-88B5-7F2A4B5B547D}" destId="{36FEB32D-2FAE-4FE4-98F1-D031C2451B03}" srcOrd="12" destOrd="0" presId="urn:microsoft.com/office/officeart/2005/8/layout/default"/>
    <dgm:cxn modelId="{4F43A388-A4D8-4BF0-BE8E-A7E4B3B7A46E}" type="presParOf" srcId="{F3F7BA5A-1EBF-438D-88B5-7F2A4B5B547D}" destId="{D5B95195-052A-4BDC-9376-3F71042DA58D}" srcOrd="13" destOrd="0" presId="urn:microsoft.com/office/officeart/2005/8/layout/default"/>
    <dgm:cxn modelId="{9E5E0A95-A893-45B8-93AF-63381D3CA431}" type="presParOf" srcId="{F3F7BA5A-1EBF-438D-88B5-7F2A4B5B547D}" destId="{6CB9E91F-6B11-47E8-A867-BE29B51007B2}" srcOrd="14" destOrd="0" presId="urn:microsoft.com/office/officeart/2005/8/layout/default"/>
    <dgm:cxn modelId="{56B7C610-3D99-4B60-B18F-93F839D62563}" type="presParOf" srcId="{F3F7BA5A-1EBF-438D-88B5-7F2A4B5B547D}" destId="{8C491708-BE41-4AAA-BC30-49A586E75DC6}" srcOrd="15" destOrd="0" presId="urn:microsoft.com/office/officeart/2005/8/layout/default"/>
    <dgm:cxn modelId="{3A387110-1640-47A0-AECE-9E33824FF642}" type="presParOf" srcId="{F3F7BA5A-1EBF-438D-88B5-7F2A4B5B547D}" destId="{E172E83D-DAE6-44C4-8AEB-E4380CAC80D7}" srcOrd="16" destOrd="0" presId="urn:microsoft.com/office/officeart/2005/8/layout/default"/>
    <dgm:cxn modelId="{34EC2FA1-4CC5-44E8-9CF7-25298EFAC880}" type="presParOf" srcId="{F3F7BA5A-1EBF-438D-88B5-7F2A4B5B547D}" destId="{2AC803B3-608B-4B7F-9321-0586BAB21371}" srcOrd="17" destOrd="0" presId="urn:microsoft.com/office/officeart/2005/8/layout/default"/>
    <dgm:cxn modelId="{DDFE3116-89A4-4DEE-97DF-871CAB946B00}" type="presParOf" srcId="{F3F7BA5A-1EBF-438D-88B5-7F2A4B5B547D}" destId="{CE89C9FF-0658-4124-B16B-7C244B5A1C01}"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D34C32-E815-4A96-B1B8-E994B108C740}" type="doc">
      <dgm:prSet loTypeId="urn:microsoft.com/office/officeart/2016/7/layout/BasicLinearProcessNumbered" loCatId="process" qsTypeId="urn:microsoft.com/office/officeart/2005/8/quickstyle/simple1" qsCatId="simple" csTypeId="urn:microsoft.com/office/officeart/2005/8/colors/accent1_2" csCatId="accent1"/>
      <dgm:spPr/>
      <dgm:t>
        <a:bodyPr/>
        <a:lstStyle/>
        <a:p>
          <a:endParaRPr lang="en-US"/>
        </a:p>
      </dgm:t>
    </dgm:pt>
    <dgm:pt modelId="{B7DB6035-035F-4FDE-90BC-6D81F18BD83F}">
      <dgm:prSet/>
      <dgm:spPr/>
      <dgm:t>
        <a:bodyPr/>
        <a:lstStyle/>
        <a:p>
          <a:r>
            <a:rPr lang="en-US"/>
            <a:t>Hand your prototype to your interviewee</a:t>
          </a:r>
        </a:p>
      </dgm:t>
    </dgm:pt>
    <dgm:pt modelId="{E50C5514-82B4-4AA8-89BB-194BE0F2810A}" type="parTrans" cxnId="{B0DC595E-D724-4557-87F3-7CB88F006706}">
      <dgm:prSet/>
      <dgm:spPr/>
      <dgm:t>
        <a:bodyPr/>
        <a:lstStyle/>
        <a:p>
          <a:endParaRPr lang="en-US"/>
        </a:p>
      </dgm:t>
    </dgm:pt>
    <dgm:pt modelId="{54AC04FB-77D6-4EB5-9231-62E2E77EBEEE}" type="sibTrans" cxnId="{B0DC595E-D724-4557-87F3-7CB88F006706}">
      <dgm:prSet phldrT="1" phldr="0"/>
      <dgm:spPr/>
      <dgm:t>
        <a:bodyPr/>
        <a:lstStyle/>
        <a:p>
          <a:r>
            <a:rPr lang="en-US"/>
            <a:t>1</a:t>
          </a:r>
        </a:p>
      </dgm:t>
    </dgm:pt>
    <dgm:pt modelId="{D1A1A953-AB2C-4714-9EB8-94A9FFEDF931}">
      <dgm:prSet/>
      <dgm:spPr/>
      <dgm:t>
        <a:bodyPr/>
        <a:lstStyle/>
        <a:p>
          <a:r>
            <a:rPr lang="en-US"/>
            <a:t>Iterate your prototype using the feedback you got from your interviewee</a:t>
          </a:r>
        </a:p>
      </dgm:t>
    </dgm:pt>
    <dgm:pt modelId="{98F5DDEF-CD05-4AD9-9F02-FE10EF845CF1}" type="parTrans" cxnId="{6C9C09B3-BE8E-4609-9755-F68A7507584C}">
      <dgm:prSet/>
      <dgm:spPr/>
      <dgm:t>
        <a:bodyPr/>
        <a:lstStyle/>
        <a:p>
          <a:endParaRPr lang="en-US"/>
        </a:p>
      </dgm:t>
    </dgm:pt>
    <dgm:pt modelId="{6870CB68-E2E3-4C20-9B85-D3772DBD164B}" type="sibTrans" cxnId="{6C9C09B3-BE8E-4609-9755-F68A7507584C}">
      <dgm:prSet phldrT="2" phldr="0"/>
      <dgm:spPr/>
      <dgm:t>
        <a:bodyPr/>
        <a:lstStyle/>
        <a:p>
          <a:r>
            <a:rPr lang="en-US"/>
            <a:t>2</a:t>
          </a:r>
        </a:p>
      </dgm:t>
    </dgm:pt>
    <dgm:pt modelId="{204B029A-6652-4A3D-A4D7-84F142F05EDA}">
      <dgm:prSet/>
      <dgm:spPr/>
      <dgm:t>
        <a:bodyPr/>
        <a:lstStyle/>
        <a:p>
          <a:r>
            <a:rPr lang="en-US"/>
            <a:t>Present the iterated product to them and hear and observe their reactions</a:t>
          </a:r>
        </a:p>
      </dgm:t>
    </dgm:pt>
    <dgm:pt modelId="{F6819400-6F56-4E17-A63A-2BF4514E46B0}" type="parTrans" cxnId="{877663C1-7FE8-4CD9-898A-B171831B3043}">
      <dgm:prSet/>
      <dgm:spPr/>
      <dgm:t>
        <a:bodyPr/>
        <a:lstStyle/>
        <a:p>
          <a:endParaRPr lang="en-US"/>
        </a:p>
      </dgm:t>
    </dgm:pt>
    <dgm:pt modelId="{5A57EEA8-9DD4-41CC-ACAF-168EFA687B3A}" type="sibTrans" cxnId="{877663C1-7FE8-4CD9-898A-B171831B3043}">
      <dgm:prSet phldrT="3" phldr="0"/>
      <dgm:spPr/>
      <dgm:t>
        <a:bodyPr/>
        <a:lstStyle/>
        <a:p>
          <a:r>
            <a:rPr lang="en-US"/>
            <a:t>3</a:t>
          </a:r>
        </a:p>
      </dgm:t>
    </dgm:pt>
    <dgm:pt modelId="{3B1269B7-7741-433F-9AA7-3B6A71136B52}" type="pres">
      <dgm:prSet presAssocID="{F7D34C32-E815-4A96-B1B8-E994B108C740}" presName="Name0" presStyleCnt="0">
        <dgm:presLayoutVars>
          <dgm:animLvl val="lvl"/>
          <dgm:resizeHandles val="exact"/>
        </dgm:presLayoutVars>
      </dgm:prSet>
      <dgm:spPr/>
    </dgm:pt>
    <dgm:pt modelId="{B15E277D-BFB4-4D34-A9AD-78ED58254FDB}" type="pres">
      <dgm:prSet presAssocID="{B7DB6035-035F-4FDE-90BC-6D81F18BD83F}" presName="compositeNode" presStyleCnt="0">
        <dgm:presLayoutVars>
          <dgm:bulletEnabled val="1"/>
        </dgm:presLayoutVars>
      </dgm:prSet>
      <dgm:spPr/>
    </dgm:pt>
    <dgm:pt modelId="{06404514-17E8-476A-B2D7-012F631FF082}" type="pres">
      <dgm:prSet presAssocID="{B7DB6035-035F-4FDE-90BC-6D81F18BD83F}" presName="bgRect" presStyleLbl="bgAccFollowNode1" presStyleIdx="0" presStyleCnt="3"/>
      <dgm:spPr/>
    </dgm:pt>
    <dgm:pt modelId="{7937BA7D-65D4-43A7-B2E2-8BFF0A435A18}" type="pres">
      <dgm:prSet presAssocID="{54AC04FB-77D6-4EB5-9231-62E2E77EBEEE}" presName="sibTransNodeCircle" presStyleLbl="alignNode1" presStyleIdx="0" presStyleCnt="6">
        <dgm:presLayoutVars>
          <dgm:chMax val="0"/>
          <dgm:bulletEnabled/>
        </dgm:presLayoutVars>
      </dgm:prSet>
      <dgm:spPr/>
    </dgm:pt>
    <dgm:pt modelId="{9AA887F6-B6D8-475D-BE53-FECB57154BB6}" type="pres">
      <dgm:prSet presAssocID="{B7DB6035-035F-4FDE-90BC-6D81F18BD83F}" presName="bottomLine" presStyleLbl="alignNode1" presStyleIdx="1" presStyleCnt="6">
        <dgm:presLayoutVars/>
      </dgm:prSet>
      <dgm:spPr/>
    </dgm:pt>
    <dgm:pt modelId="{B2338071-C2D9-477F-ACAF-B2E2EFD5FF2A}" type="pres">
      <dgm:prSet presAssocID="{B7DB6035-035F-4FDE-90BC-6D81F18BD83F}" presName="nodeText" presStyleLbl="bgAccFollowNode1" presStyleIdx="0" presStyleCnt="3">
        <dgm:presLayoutVars>
          <dgm:bulletEnabled val="1"/>
        </dgm:presLayoutVars>
      </dgm:prSet>
      <dgm:spPr/>
    </dgm:pt>
    <dgm:pt modelId="{5D1DFEE1-7041-49C4-B33B-A08B410DDFA4}" type="pres">
      <dgm:prSet presAssocID="{54AC04FB-77D6-4EB5-9231-62E2E77EBEEE}" presName="sibTrans" presStyleCnt="0"/>
      <dgm:spPr/>
    </dgm:pt>
    <dgm:pt modelId="{E6DB8282-012E-463C-BC43-9B8852015259}" type="pres">
      <dgm:prSet presAssocID="{D1A1A953-AB2C-4714-9EB8-94A9FFEDF931}" presName="compositeNode" presStyleCnt="0">
        <dgm:presLayoutVars>
          <dgm:bulletEnabled val="1"/>
        </dgm:presLayoutVars>
      </dgm:prSet>
      <dgm:spPr/>
    </dgm:pt>
    <dgm:pt modelId="{24C49E01-1DB1-44B4-9A1A-D7C64242D6AE}" type="pres">
      <dgm:prSet presAssocID="{D1A1A953-AB2C-4714-9EB8-94A9FFEDF931}" presName="bgRect" presStyleLbl="bgAccFollowNode1" presStyleIdx="1" presStyleCnt="3"/>
      <dgm:spPr/>
    </dgm:pt>
    <dgm:pt modelId="{B7E1F1DF-5BCE-4414-A123-D92B628ABDE2}" type="pres">
      <dgm:prSet presAssocID="{6870CB68-E2E3-4C20-9B85-D3772DBD164B}" presName="sibTransNodeCircle" presStyleLbl="alignNode1" presStyleIdx="2" presStyleCnt="6">
        <dgm:presLayoutVars>
          <dgm:chMax val="0"/>
          <dgm:bulletEnabled/>
        </dgm:presLayoutVars>
      </dgm:prSet>
      <dgm:spPr/>
    </dgm:pt>
    <dgm:pt modelId="{8B9DED58-FACB-461B-BDF9-B3C6E769ECBE}" type="pres">
      <dgm:prSet presAssocID="{D1A1A953-AB2C-4714-9EB8-94A9FFEDF931}" presName="bottomLine" presStyleLbl="alignNode1" presStyleIdx="3" presStyleCnt="6">
        <dgm:presLayoutVars/>
      </dgm:prSet>
      <dgm:spPr/>
    </dgm:pt>
    <dgm:pt modelId="{A2C29725-D0DE-457C-98A9-3B9C1BD153C6}" type="pres">
      <dgm:prSet presAssocID="{D1A1A953-AB2C-4714-9EB8-94A9FFEDF931}" presName="nodeText" presStyleLbl="bgAccFollowNode1" presStyleIdx="1" presStyleCnt="3">
        <dgm:presLayoutVars>
          <dgm:bulletEnabled val="1"/>
        </dgm:presLayoutVars>
      </dgm:prSet>
      <dgm:spPr/>
    </dgm:pt>
    <dgm:pt modelId="{57161220-EACE-4AFC-BB55-0463FCB67EBF}" type="pres">
      <dgm:prSet presAssocID="{6870CB68-E2E3-4C20-9B85-D3772DBD164B}" presName="sibTrans" presStyleCnt="0"/>
      <dgm:spPr/>
    </dgm:pt>
    <dgm:pt modelId="{00413701-1D94-4EBB-96E1-5FCF870FE126}" type="pres">
      <dgm:prSet presAssocID="{204B029A-6652-4A3D-A4D7-84F142F05EDA}" presName="compositeNode" presStyleCnt="0">
        <dgm:presLayoutVars>
          <dgm:bulletEnabled val="1"/>
        </dgm:presLayoutVars>
      </dgm:prSet>
      <dgm:spPr/>
    </dgm:pt>
    <dgm:pt modelId="{599480E6-8ABD-4C23-A7AB-B5785CEBD9D0}" type="pres">
      <dgm:prSet presAssocID="{204B029A-6652-4A3D-A4D7-84F142F05EDA}" presName="bgRect" presStyleLbl="bgAccFollowNode1" presStyleIdx="2" presStyleCnt="3"/>
      <dgm:spPr/>
    </dgm:pt>
    <dgm:pt modelId="{E37B7A5A-7794-4E32-8F39-29378C8A5DAC}" type="pres">
      <dgm:prSet presAssocID="{5A57EEA8-9DD4-41CC-ACAF-168EFA687B3A}" presName="sibTransNodeCircle" presStyleLbl="alignNode1" presStyleIdx="4" presStyleCnt="6">
        <dgm:presLayoutVars>
          <dgm:chMax val="0"/>
          <dgm:bulletEnabled/>
        </dgm:presLayoutVars>
      </dgm:prSet>
      <dgm:spPr/>
    </dgm:pt>
    <dgm:pt modelId="{1C5EAD40-570D-45EA-A6E8-332C42F4C63C}" type="pres">
      <dgm:prSet presAssocID="{204B029A-6652-4A3D-A4D7-84F142F05EDA}" presName="bottomLine" presStyleLbl="alignNode1" presStyleIdx="5" presStyleCnt="6">
        <dgm:presLayoutVars/>
      </dgm:prSet>
      <dgm:spPr/>
    </dgm:pt>
    <dgm:pt modelId="{99727BE5-D5C9-46C7-9E78-2B73E1C259DE}" type="pres">
      <dgm:prSet presAssocID="{204B029A-6652-4A3D-A4D7-84F142F05EDA}" presName="nodeText" presStyleLbl="bgAccFollowNode1" presStyleIdx="2" presStyleCnt="3">
        <dgm:presLayoutVars>
          <dgm:bulletEnabled val="1"/>
        </dgm:presLayoutVars>
      </dgm:prSet>
      <dgm:spPr/>
    </dgm:pt>
  </dgm:ptLst>
  <dgm:cxnLst>
    <dgm:cxn modelId="{E5C7B613-2369-4EE9-9946-4C6BDF678299}" type="presOf" srcId="{204B029A-6652-4A3D-A4D7-84F142F05EDA}" destId="{599480E6-8ABD-4C23-A7AB-B5785CEBD9D0}" srcOrd="0" destOrd="0" presId="urn:microsoft.com/office/officeart/2016/7/layout/BasicLinearProcessNumbered"/>
    <dgm:cxn modelId="{5E16012B-41B2-485D-8C92-C3E0A6F35C88}" type="presOf" srcId="{6870CB68-E2E3-4C20-9B85-D3772DBD164B}" destId="{B7E1F1DF-5BCE-4414-A123-D92B628ABDE2}" srcOrd="0" destOrd="0" presId="urn:microsoft.com/office/officeart/2016/7/layout/BasicLinearProcessNumbered"/>
    <dgm:cxn modelId="{B0DC595E-D724-4557-87F3-7CB88F006706}" srcId="{F7D34C32-E815-4A96-B1B8-E994B108C740}" destId="{B7DB6035-035F-4FDE-90BC-6D81F18BD83F}" srcOrd="0" destOrd="0" parTransId="{E50C5514-82B4-4AA8-89BB-194BE0F2810A}" sibTransId="{54AC04FB-77D6-4EB5-9231-62E2E77EBEEE}"/>
    <dgm:cxn modelId="{268BD774-D596-45E3-83A1-3EC5F07BCB17}" type="presOf" srcId="{F7D34C32-E815-4A96-B1B8-E994B108C740}" destId="{3B1269B7-7741-433F-9AA7-3B6A71136B52}" srcOrd="0" destOrd="0" presId="urn:microsoft.com/office/officeart/2016/7/layout/BasicLinearProcessNumbered"/>
    <dgm:cxn modelId="{0B277D76-BA80-42F6-A010-5370B54F2163}" type="presOf" srcId="{B7DB6035-035F-4FDE-90BC-6D81F18BD83F}" destId="{06404514-17E8-476A-B2D7-012F631FF082}" srcOrd="0" destOrd="0" presId="urn:microsoft.com/office/officeart/2016/7/layout/BasicLinearProcessNumbered"/>
    <dgm:cxn modelId="{18C2C458-EA68-4694-81C4-CE4B04DDA150}" type="presOf" srcId="{D1A1A953-AB2C-4714-9EB8-94A9FFEDF931}" destId="{A2C29725-D0DE-457C-98A9-3B9C1BD153C6}" srcOrd="1" destOrd="0" presId="urn:microsoft.com/office/officeart/2016/7/layout/BasicLinearProcessNumbered"/>
    <dgm:cxn modelId="{CEC0F07D-38B8-4881-B6E0-9509B2313B3B}" type="presOf" srcId="{D1A1A953-AB2C-4714-9EB8-94A9FFEDF931}" destId="{24C49E01-1DB1-44B4-9A1A-D7C64242D6AE}" srcOrd="0" destOrd="0" presId="urn:microsoft.com/office/officeart/2016/7/layout/BasicLinearProcessNumbered"/>
    <dgm:cxn modelId="{A8F7B180-92ED-4D86-962D-D190A4738F93}" type="presOf" srcId="{204B029A-6652-4A3D-A4D7-84F142F05EDA}" destId="{99727BE5-D5C9-46C7-9E78-2B73E1C259DE}" srcOrd="1" destOrd="0" presId="urn:microsoft.com/office/officeart/2016/7/layout/BasicLinearProcessNumbered"/>
    <dgm:cxn modelId="{29E3A78F-5624-49D7-BD1E-9C947074F38C}" type="presOf" srcId="{5A57EEA8-9DD4-41CC-ACAF-168EFA687B3A}" destId="{E37B7A5A-7794-4E32-8F39-29378C8A5DAC}" srcOrd="0" destOrd="0" presId="urn:microsoft.com/office/officeart/2016/7/layout/BasicLinearProcessNumbered"/>
    <dgm:cxn modelId="{6C9C09B3-BE8E-4609-9755-F68A7507584C}" srcId="{F7D34C32-E815-4A96-B1B8-E994B108C740}" destId="{D1A1A953-AB2C-4714-9EB8-94A9FFEDF931}" srcOrd="1" destOrd="0" parTransId="{98F5DDEF-CD05-4AD9-9F02-FE10EF845CF1}" sibTransId="{6870CB68-E2E3-4C20-9B85-D3772DBD164B}"/>
    <dgm:cxn modelId="{877663C1-7FE8-4CD9-898A-B171831B3043}" srcId="{F7D34C32-E815-4A96-B1B8-E994B108C740}" destId="{204B029A-6652-4A3D-A4D7-84F142F05EDA}" srcOrd="2" destOrd="0" parTransId="{F6819400-6F56-4E17-A63A-2BF4514E46B0}" sibTransId="{5A57EEA8-9DD4-41CC-ACAF-168EFA687B3A}"/>
    <dgm:cxn modelId="{421D20D8-4CAD-4013-BC95-9AD8143FCA3F}" type="presOf" srcId="{B7DB6035-035F-4FDE-90BC-6D81F18BD83F}" destId="{B2338071-C2D9-477F-ACAF-B2E2EFD5FF2A}" srcOrd="1" destOrd="0" presId="urn:microsoft.com/office/officeart/2016/7/layout/BasicLinearProcessNumbered"/>
    <dgm:cxn modelId="{73029CF3-BE3D-4625-A840-7087F25DD970}" type="presOf" srcId="{54AC04FB-77D6-4EB5-9231-62E2E77EBEEE}" destId="{7937BA7D-65D4-43A7-B2E2-8BFF0A435A18}" srcOrd="0" destOrd="0" presId="urn:microsoft.com/office/officeart/2016/7/layout/BasicLinearProcessNumbered"/>
    <dgm:cxn modelId="{ACD57BA0-F005-433E-8B78-8660620D32E7}" type="presParOf" srcId="{3B1269B7-7741-433F-9AA7-3B6A71136B52}" destId="{B15E277D-BFB4-4D34-A9AD-78ED58254FDB}" srcOrd="0" destOrd="0" presId="urn:microsoft.com/office/officeart/2016/7/layout/BasicLinearProcessNumbered"/>
    <dgm:cxn modelId="{85FC8FEF-2619-4693-9CF2-0BAF7E195057}" type="presParOf" srcId="{B15E277D-BFB4-4D34-A9AD-78ED58254FDB}" destId="{06404514-17E8-476A-B2D7-012F631FF082}" srcOrd="0" destOrd="0" presId="urn:microsoft.com/office/officeart/2016/7/layout/BasicLinearProcessNumbered"/>
    <dgm:cxn modelId="{3F7D263C-DF0F-486F-99A9-2ED9F58CADBC}" type="presParOf" srcId="{B15E277D-BFB4-4D34-A9AD-78ED58254FDB}" destId="{7937BA7D-65D4-43A7-B2E2-8BFF0A435A18}" srcOrd="1" destOrd="0" presId="urn:microsoft.com/office/officeart/2016/7/layout/BasicLinearProcessNumbered"/>
    <dgm:cxn modelId="{70CB4C05-7CA9-45B1-AFCF-FAFD8E120243}" type="presParOf" srcId="{B15E277D-BFB4-4D34-A9AD-78ED58254FDB}" destId="{9AA887F6-B6D8-475D-BE53-FECB57154BB6}" srcOrd="2" destOrd="0" presId="urn:microsoft.com/office/officeart/2016/7/layout/BasicLinearProcessNumbered"/>
    <dgm:cxn modelId="{0BFBB0E5-0FB4-4D09-BBD8-930865E77C87}" type="presParOf" srcId="{B15E277D-BFB4-4D34-A9AD-78ED58254FDB}" destId="{B2338071-C2D9-477F-ACAF-B2E2EFD5FF2A}" srcOrd="3" destOrd="0" presId="urn:microsoft.com/office/officeart/2016/7/layout/BasicLinearProcessNumbered"/>
    <dgm:cxn modelId="{80F7D837-15CD-4202-B93E-46B474FADBA0}" type="presParOf" srcId="{3B1269B7-7741-433F-9AA7-3B6A71136B52}" destId="{5D1DFEE1-7041-49C4-B33B-A08B410DDFA4}" srcOrd="1" destOrd="0" presId="urn:microsoft.com/office/officeart/2016/7/layout/BasicLinearProcessNumbered"/>
    <dgm:cxn modelId="{FD74B335-9DE2-4602-A96B-B84DF7C90500}" type="presParOf" srcId="{3B1269B7-7741-433F-9AA7-3B6A71136B52}" destId="{E6DB8282-012E-463C-BC43-9B8852015259}" srcOrd="2" destOrd="0" presId="urn:microsoft.com/office/officeart/2016/7/layout/BasicLinearProcessNumbered"/>
    <dgm:cxn modelId="{6E8A0B08-A6C4-45CB-912C-3760C1815522}" type="presParOf" srcId="{E6DB8282-012E-463C-BC43-9B8852015259}" destId="{24C49E01-1DB1-44B4-9A1A-D7C64242D6AE}" srcOrd="0" destOrd="0" presId="urn:microsoft.com/office/officeart/2016/7/layout/BasicLinearProcessNumbered"/>
    <dgm:cxn modelId="{B3AFE9ED-2AD0-4AD0-8763-6487ABBC627A}" type="presParOf" srcId="{E6DB8282-012E-463C-BC43-9B8852015259}" destId="{B7E1F1DF-5BCE-4414-A123-D92B628ABDE2}" srcOrd="1" destOrd="0" presId="urn:microsoft.com/office/officeart/2016/7/layout/BasicLinearProcessNumbered"/>
    <dgm:cxn modelId="{C7AE9C25-1881-4FF6-936D-829096B9D929}" type="presParOf" srcId="{E6DB8282-012E-463C-BC43-9B8852015259}" destId="{8B9DED58-FACB-461B-BDF9-B3C6E769ECBE}" srcOrd="2" destOrd="0" presId="urn:microsoft.com/office/officeart/2016/7/layout/BasicLinearProcessNumbered"/>
    <dgm:cxn modelId="{32110123-B5BD-4E3A-8636-C9189B8AA3EC}" type="presParOf" srcId="{E6DB8282-012E-463C-BC43-9B8852015259}" destId="{A2C29725-D0DE-457C-98A9-3B9C1BD153C6}" srcOrd="3" destOrd="0" presId="urn:microsoft.com/office/officeart/2016/7/layout/BasicLinearProcessNumbered"/>
    <dgm:cxn modelId="{095FDB53-2583-4CF1-9AEB-8129C2D6F492}" type="presParOf" srcId="{3B1269B7-7741-433F-9AA7-3B6A71136B52}" destId="{57161220-EACE-4AFC-BB55-0463FCB67EBF}" srcOrd="3" destOrd="0" presId="urn:microsoft.com/office/officeart/2016/7/layout/BasicLinearProcessNumbered"/>
    <dgm:cxn modelId="{30088B74-49F4-485B-88E0-8BDC7014F5E2}" type="presParOf" srcId="{3B1269B7-7741-433F-9AA7-3B6A71136B52}" destId="{00413701-1D94-4EBB-96E1-5FCF870FE126}" srcOrd="4" destOrd="0" presId="urn:microsoft.com/office/officeart/2016/7/layout/BasicLinearProcessNumbered"/>
    <dgm:cxn modelId="{C32CF07F-A4C9-4C4D-BF7C-B8AC7FBB9661}" type="presParOf" srcId="{00413701-1D94-4EBB-96E1-5FCF870FE126}" destId="{599480E6-8ABD-4C23-A7AB-B5785CEBD9D0}" srcOrd="0" destOrd="0" presId="urn:microsoft.com/office/officeart/2016/7/layout/BasicLinearProcessNumbered"/>
    <dgm:cxn modelId="{ACD78A45-ED82-4716-B9C8-6153043D86F7}" type="presParOf" srcId="{00413701-1D94-4EBB-96E1-5FCF870FE126}" destId="{E37B7A5A-7794-4E32-8F39-29378C8A5DAC}" srcOrd="1" destOrd="0" presId="urn:microsoft.com/office/officeart/2016/7/layout/BasicLinearProcessNumbered"/>
    <dgm:cxn modelId="{DB42EBAC-D070-43AE-9D6F-EFAF8ECEA8C8}" type="presParOf" srcId="{00413701-1D94-4EBB-96E1-5FCF870FE126}" destId="{1C5EAD40-570D-45EA-A6E8-332C42F4C63C}" srcOrd="2" destOrd="0" presId="urn:microsoft.com/office/officeart/2016/7/layout/BasicLinearProcessNumbered"/>
    <dgm:cxn modelId="{4E3670DF-B5DE-4223-8512-4C04BCEBEBB1}" type="presParOf" srcId="{00413701-1D94-4EBB-96E1-5FCF870FE126}" destId="{99727BE5-D5C9-46C7-9E78-2B73E1C259DE}"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6685D2-78FC-4770-9C35-18E9DE0AA2F4}" type="doc">
      <dgm:prSet loTypeId="urn:microsoft.com/office/officeart/2018/5/layout/IconCircleLabelList" loCatId="icon" qsTypeId="urn:microsoft.com/office/officeart/2005/8/quickstyle/simple1" qsCatId="simple" csTypeId="urn:microsoft.com/office/officeart/2005/8/colors/accent6_2" csCatId="accent6" phldr="1"/>
      <dgm:spPr/>
      <dgm:t>
        <a:bodyPr/>
        <a:lstStyle/>
        <a:p>
          <a:endParaRPr lang="en-US"/>
        </a:p>
      </dgm:t>
    </dgm:pt>
    <dgm:pt modelId="{6C25243D-0F93-4345-AD8E-45D023A55BE9}">
      <dgm:prSet/>
      <dgm:spPr/>
      <dgm:t>
        <a:bodyPr/>
        <a:lstStyle/>
        <a:p>
          <a:pPr>
            <a:lnSpc>
              <a:spcPct val="100000"/>
            </a:lnSpc>
            <a:defRPr cap="all"/>
          </a:pPr>
          <a:r>
            <a:rPr lang="en-US"/>
            <a:t>The phase helps the entrepreneur to find the true meaning of the research </a:t>
          </a:r>
          <a:r>
            <a:rPr lang="en-US">
              <a:latin typeface="Rockwell Nova Light"/>
            </a:rPr>
            <a:t>done</a:t>
          </a:r>
        </a:p>
      </dgm:t>
    </dgm:pt>
    <dgm:pt modelId="{2CDF3FEE-07E8-4777-9C55-AB8A1E17A342}" type="parTrans" cxnId="{8C29D05F-20F3-42EC-B8DD-13C6A25C126B}">
      <dgm:prSet/>
      <dgm:spPr/>
      <dgm:t>
        <a:bodyPr/>
        <a:lstStyle/>
        <a:p>
          <a:endParaRPr lang="en-US"/>
        </a:p>
      </dgm:t>
    </dgm:pt>
    <dgm:pt modelId="{A67EE31B-DD4F-4DFA-9114-2F6C0CA999B3}" type="sibTrans" cxnId="{8C29D05F-20F3-42EC-B8DD-13C6A25C126B}">
      <dgm:prSet/>
      <dgm:spPr/>
      <dgm:t>
        <a:bodyPr/>
        <a:lstStyle/>
        <a:p>
          <a:endParaRPr lang="en-US"/>
        </a:p>
      </dgm:t>
    </dgm:pt>
    <dgm:pt modelId="{60A21863-86DF-4795-8C16-B14FF0A0EAE6}">
      <dgm:prSet/>
      <dgm:spPr/>
      <dgm:t>
        <a:bodyPr/>
        <a:lstStyle/>
        <a:p>
          <a:pPr>
            <a:lnSpc>
              <a:spcPct val="100000"/>
            </a:lnSpc>
            <a:defRPr cap="all"/>
          </a:pPr>
          <a:r>
            <a:rPr lang="en-US"/>
            <a:t>The phase is about trying to make sense of data gathered, trends from the data</a:t>
          </a:r>
          <a:r>
            <a:rPr lang="en-US">
              <a:latin typeface="Rockwell Nova Light"/>
            </a:rPr>
            <a:t>,</a:t>
          </a:r>
          <a:r>
            <a:rPr lang="en-US"/>
            <a:t> </a:t>
          </a:r>
          <a:r>
            <a:rPr lang="en-US">
              <a:latin typeface="Rockwell Nova Light"/>
            </a:rPr>
            <a:t>to </a:t>
          </a:r>
          <a:r>
            <a:rPr lang="en-US"/>
            <a:t>narrow down the problem</a:t>
          </a:r>
        </a:p>
      </dgm:t>
    </dgm:pt>
    <dgm:pt modelId="{ADB6CD7B-F809-4313-A567-E936DAD3B7AD}" type="parTrans" cxnId="{57EDAAE3-940D-4C4F-B4AD-781B3C2386C6}">
      <dgm:prSet/>
      <dgm:spPr/>
      <dgm:t>
        <a:bodyPr/>
        <a:lstStyle/>
        <a:p>
          <a:endParaRPr lang="en-US"/>
        </a:p>
      </dgm:t>
    </dgm:pt>
    <dgm:pt modelId="{024D3210-CF23-4A0D-BC03-A24EAD0CA5AE}" type="sibTrans" cxnId="{57EDAAE3-940D-4C4F-B4AD-781B3C2386C6}">
      <dgm:prSet/>
      <dgm:spPr/>
      <dgm:t>
        <a:bodyPr/>
        <a:lstStyle/>
        <a:p>
          <a:endParaRPr lang="en-US"/>
        </a:p>
      </dgm:t>
    </dgm:pt>
    <dgm:pt modelId="{65783A3B-E619-43E3-A1EE-814831DBF8E3}">
      <dgm:prSet phldr="0"/>
      <dgm:spPr/>
      <dgm:t>
        <a:bodyPr/>
        <a:lstStyle/>
        <a:p>
          <a:pPr>
            <a:lnSpc>
              <a:spcPct val="100000"/>
            </a:lnSpc>
            <a:defRPr cap="all"/>
          </a:pPr>
          <a:r>
            <a:rPr lang="en-US">
              <a:latin typeface="Rockwell Nova Light"/>
            </a:rPr>
            <a:t>To</a:t>
          </a:r>
          <a:r>
            <a:rPr lang="en-US"/>
            <a:t> be clearer about the problem</a:t>
          </a:r>
        </a:p>
      </dgm:t>
    </dgm:pt>
    <dgm:pt modelId="{6F9850D7-884F-4A29-A8B2-7A713C969218}" type="parTrans" cxnId="{D9DB023C-964F-4DDC-AF49-CE5996181478}">
      <dgm:prSet/>
      <dgm:spPr/>
    </dgm:pt>
    <dgm:pt modelId="{34121928-604C-4B93-8A17-B8D63DE202BD}" type="sibTrans" cxnId="{D9DB023C-964F-4DDC-AF49-CE5996181478}">
      <dgm:prSet/>
      <dgm:spPr/>
      <dgm:t>
        <a:bodyPr/>
        <a:lstStyle/>
        <a:p>
          <a:endParaRPr lang="en-US"/>
        </a:p>
      </dgm:t>
    </dgm:pt>
    <dgm:pt modelId="{24851457-6020-4DBF-8F96-DFCC5ED9B289}" type="pres">
      <dgm:prSet presAssocID="{866685D2-78FC-4770-9C35-18E9DE0AA2F4}" presName="root" presStyleCnt="0">
        <dgm:presLayoutVars>
          <dgm:dir/>
          <dgm:resizeHandles val="exact"/>
        </dgm:presLayoutVars>
      </dgm:prSet>
      <dgm:spPr/>
    </dgm:pt>
    <dgm:pt modelId="{04D6AF5D-E529-4435-BF2A-EB11D6F11BC0}" type="pres">
      <dgm:prSet presAssocID="{6C25243D-0F93-4345-AD8E-45D023A55BE9}" presName="compNode" presStyleCnt="0"/>
      <dgm:spPr/>
    </dgm:pt>
    <dgm:pt modelId="{54996B5F-2B31-4F7C-9B72-E0DBCC3A4CC1}" type="pres">
      <dgm:prSet presAssocID="{6C25243D-0F93-4345-AD8E-45D023A55BE9}" presName="iconBgRect" presStyleLbl="bgShp" presStyleIdx="0" presStyleCnt="3"/>
      <dgm:spPr/>
    </dgm:pt>
    <dgm:pt modelId="{6E84765D-E1F4-449F-9836-0ABA52AD0F20}" type="pres">
      <dgm:prSet presAssocID="{6C25243D-0F93-4345-AD8E-45D023A55BE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gnifying glass"/>
        </a:ext>
      </dgm:extLst>
    </dgm:pt>
    <dgm:pt modelId="{2B8553A4-7B9A-4DEF-B122-B8C00D30B373}" type="pres">
      <dgm:prSet presAssocID="{6C25243D-0F93-4345-AD8E-45D023A55BE9}" presName="spaceRect" presStyleCnt="0"/>
      <dgm:spPr/>
    </dgm:pt>
    <dgm:pt modelId="{03AA5DDF-9C6F-4ECE-B4C2-A3334ED893D9}" type="pres">
      <dgm:prSet presAssocID="{6C25243D-0F93-4345-AD8E-45D023A55BE9}" presName="textRect" presStyleLbl="revTx" presStyleIdx="0" presStyleCnt="3">
        <dgm:presLayoutVars>
          <dgm:chMax val="1"/>
          <dgm:chPref val="1"/>
        </dgm:presLayoutVars>
      </dgm:prSet>
      <dgm:spPr/>
    </dgm:pt>
    <dgm:pt modelId="{DCB98CDD-5BFF-40B6-A9E7-7B5F5531F477}" type="pres">
      <dgm:prSet presAssocID="{A67EE31B-DD4F-4DFA-9114-2F6C0CA999B3}" presName="sibTrans" presStyleCnt="0"/>
      <dgm:spPr/>
    </dgm:pt>
    <dgm:pt modelId="{B3E191E5-38DC-4E79-9B3F-04C8553E2EE7}" type="pres">
      <dgm:prSet presAssocID="{65783A3B-E619-43E3-A1EE-814831DBF8E3}" presName="compNode" presStyleCnt="0"/>
      <dgm:spPr/>
    </dgm:pt>
    <dgm:pt modelId="{F17E65D8-FC42-49E3-9DD8-41E95B1586FF}" type="pres">
      <dgm:prSet presAssocID="{65783A3B-E619-43E3-A1EE-814831DBF8E3}" presName="iconBgRect" presStyleLbl="bgShp" presStyleIdx="1" presStyleCnt="3"/>
      <dgm:spPr/>
    </dgm:pt>
    <dgm:pt modelId="{5036BCCB-F8CE-4F2D-86E8-C3FA348E480A}" type="pres">
      <dgm:prSet presAssocID="{65783A3B-E619-43E3-A1EE-814831DBF8E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atistics"/>
        </a:ext>
      </dgm:extLst>
    </dgm:pt>
    <dgm:pt modelId="{8190C270-5E38-42A8-836D-0561EFD57D5D}" type="pres">
      <dgm:prSet presAssocID="{65783A3B-E619-43E3-A1EE-814831DBF8E3}" presName="spaceRect" presStyleCnt="0"/>
      <dgm:spPr/>
    </dgm:pt>
    <dgm:pt modelId="{6B63F941-3377-4D0C-B8E3-178DC2C32297}" type="pres">
      <dgm:prSet presAssocID="{65783A3B-E619-43E3-A1EE-814831DBF8E3}" presName="textRect" presStyleLbl="revTx" presStyleIdx="1" presStyleCnt="3">
        <dgm:presLayoutVars>
          <dgm:chMax val="1"/>
          <dgm:chPref val="1"/>
        </dgm:presLayoutVars>
      </dgm:prSet>
      <dgm:spPr/>
    </dgm:pt>
    <dgm:pt modelId="{A2B3E47D-84E3-4B7B-B6B6-8A1469FE0F2F}" type="pres">
      <dgm:prSet presAssocID="{34121928-604C-4B93-8A17-B8D63DE202BD}" presName="sibTrans" presStyleCnt="0"/>
      <dgm:spPr/>
    </dgm:pt>
    <dgm:pt modelId="{C28E58A6-2DA6-4F8F-8101-B033C1C17188}" type="pres">
      <dgm:prSet presAssocID="{60A21863-86DF-4795-8C16-B14FF0A0EAE6}" presName="compNode" presStyleCnt="0"/>
      <dgm:spPr/>
    </dgm:pt>
    <dgm:pt modelId="{0DE4BBEC-013B-4C4F-B9B1-CB68395B550F}" type="pres">
      <dgm:prSet presAssocID="{60A21863-86DF-4795-8C16-B14FF0A0EAE6}" presName="iconBgRect" presStyleLbl="bgShp" presStyleIdx="2" presStyleCnt="3"/>
      <dgm:spPr/>
    </dgm:pt>
    <dgm:pt modelId="{2BB242E9-0D53-42B8-9BC7-D444859D97FE}" type="pres">
      <dgm:prSet presAssocID="{60A21863-86DF-4795-8C16-B14FF0A0EAE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ead with Gears"/>
        </a:ext>
      </dgm:extLst>
    </dgm:pt>
    <dgm:pt modelId="{C285B013-8474-4756-823B-97990AB25D0B}" type="pres">
      <dgm:prSet presAssocID="{60A21863-86DF-4795-8C16-B14FF0A0EAE6}" presName="spaceRect" presStyleCnt="0"/>
      <dgm:spPr/>
    </dgm:pt>
    <dgm:pt modelId="{23DD0315-F33F-4108-87DB-E3951FE2CABB}" type="pres">
      <dgm:prSet presAssocID="{60A21863-86DF-4795-8C16-B14FF0A0EAE6}" presName="textRect" presStyleLbl="revTx" presStyleIdx="2" presStyleCnt="3">
        <dgm:presLayoutVars>
          <dgm:chMax val="1"/>
          <dgm:chPref val="1"/>
        </dgm:presLayoutVars>
      </dgm:prSet>
      <dgm:spPr/>
    </dgm:pt>
  </dgm:ptLst>
  <dgm:cxnLst>
    <dgm:cxn modelId="{D5A4AA2C-59F3-43CC-AC89-207091FB68EC}" type="presOf" srcId="{65783A3B-E619-43E3-A1EE-814831DBF8E3}" destId="{6B63F941-3377-4D0C-B8E3-178DC2C32297}" srcOrd="0" destOrd="0" presId="urn:microsoft.com/office/officeart/2018/5/layout/IconCircleLabelList"/>
    <dgm:cxn modelId="{D9DB023C-964F-4DDC-AF49-CE5996181478}" srcId="{866685D2-78FC-4770-9C35-18E9DE0AA2F4}" destId="{65783A3B-E619-43E3-A1EE-814831DBF8E3}" srcOrd="1" destOrd="0" parTransId="{6F9850D7-884F-4A29-A8B2-7A713C969218}" sibTransId="{34121928-604C-4B93-8A17-B8D63DE202BD}"/>
    <dgm:cxn modelId="{8C29D05F-20F3-42EC-B8DD-13C6A25C126B}" srcId="{866685D2-78FC-4770-9C35-18E9DE0AA2F4}" destId="{6C25243D-0F93-4345-AD8E-45D023A55BE9}" srcOrd="0" destOrd="0" parTransId="{2CDF3FEE-07E8-4777-9C55-AB8A1E17A342}" sibTransId="{A67EE31B-DD4F-4DFA-9114-2F6C0CA999B3}"/>
    <dgm:cxn modelId="{92680B49-584F-41F5-A9E1-0C7059BDB1D5}" type="presOf" srcId="{6C25243D-0F93-4345-AD8E-45D023A55BE9}" destId="{03AA5DDF-9C6F-4ECE-B4C2-A3334ED893D9}" srcOrd="0" destOrd="0" presId="urn:microsoft.com/office/officeart/2018/5/layout/IconCircleLabelList"/>
    <dgm:cxn modelId="{A0E21096-5333-481E-BCFC-F923ED2185FD}" type="presOf" srcId="{866685D2-78FC-4770-9C35-18E9DE0AA2F4}" destId="{24851457-6020-4DBF-8F96-DFCC5ED9B289}" srcOrd="0" destOrd="0" presId="urn:microsoft.com/office/officeart/2018/5/layout/IconCircleLabelList"/>
    <dgm:cxn modelId="{5046C9DC-8A09-4B97-B666-AD6B5AB4DD19}" type="presOf" srcId="{60A21863-86DF-4795-8C16-B14FF0A0EAE6}" destId="{23DD0315-F33F-4108-87DB-E3951FE2CABB}" srcOrd="0" destOrd="0" presId="urn:microsoft.com/office/officeart/2018/5/layout/IconCircleLabelList"/>
    <dgm:cxn modelId="{57EDAAE3-940D-4C4F-B4AD-781B3C2386C6}" srcId="{866685D2-78FC-4770-9C35-18E9DE0AA2F4}" destId="{60A21863-86DF-4795-8C16-B14FF0A0EAE6}" srcOrd="2" destOrd="0" parTransId="{ADB6CD7B-F809-4313-A567-E936DAD3B7AD}" sibTransId="{024D3210-CF23-4A0D-BC03-A24EAD0CA5AE}"/>
    <dgm:cxn modelId="{EAED2EC8-AA6C-4288-B45E-6C18166C0AA4}" type="presParOf" srcId="{24851457-6020-4DBF-8F96-DFCC5ED9B289}" destId="{04D6AF5D-E529-4435-BF2A-EB11D6F11BC0}" srcOrd="0" destOrd="0" presId="urn:microsoft.com/office/officeart/2018/5/layout/IconCircleLabelList"/>
    <dgm:cxn modelId="{6BAA4169-AEBC-480F-BE72-445A9436B0E8}" type="presParOf" srcId="{04D6AF5D-E529-4435-BF2A-EB11D6F11BC0}" destId="{54996B5F-2B31-4F7C-9B72-E0DBCC3A4CC1}" srcOrd="0" destOrd="0" presId="urn:microsoft.com/office/officeart/2018/5/layout/IconCircleLabelList"/>
    <dgm:cxn modelId="{807BAC77-29F2-40D4-B900-8B52C57E21A1}" type="presParOf" srcId="{04D6AF5D-E529-4435-BF2A-EB11D6F11BC0}" destId="{6E84765D-E1F4-449F-9836-0ABA52AD0F20}" srcOrd="1" destOrd="0" presId="urn:microsoft.com/office/officeart/2018/5/layout/IconCircleLabelList"/>
    <dgm:cxn modelId="{7D0C710D-777F-4C06-8EAD-380311C486A2}" type="presParOf" srcId="{04D6AF5D-E529-4435-BF2A-EB11D6F11BC0}" destId="{2B8553A4-7B9A-4DEF-B122-B8C00D30B373}" srcOrd="2" destOrd="0" presId="urn:microsoft.com/office/officeart/2018/5/layout/IconCircleLabelList"/>
    <dgm:cxn modelId="{FF631CA5-8283-47FE-99E7-A04240E041BE}" type="presParOf" srcId="{04D6AF5D-E529-4435-BF2A-EB11D6F11BC0}" destId="{03AA5DDF-9C6F-4ECE-B4C2-A3334ED893D9}" srcOrd="3" destOrd="0" presId="urn:microsoft.com/office/officeart/2018/5/layout/IconCircleLabelList"/>
    <dgm:cxn modelId="{D4D66E31-C22E-4051-A18A-BB36B10A34A6}" type="presParOf" srcId="{24851457-6020-4DBF-8F96-DFCC5ED9B289}" destId="{DCB98CDD-5BFF-40B6-A9E7-7B5F5531F477}" srcOrd="1" destOrd="0" presId="urn:microsoft.com/office/officeart/2018/5/layout/IconCircleLabelList"/>
    <dgm:cxn modelId="{868196DA-912B-4A5E-AF74-371BCCAE9E63}" type="presParOf" srcId="{24851457-6020-4DBF-8F96-DFCC5ED9B289}" destId="{B3E191E5-38DC-4E79-9B3F-04C8553E2EE7}" srcOrd="2" destOrd="0" presId="urn:microsoft.com/office/officeart/2018/5/layout/IconCircleLabelList"/>
    <dgm:cxn modelId="{A4E0C98B-B618-4E99-A617-51111E2D0C3C}" type="presParOf" srcId="{B3E191E5-38DC-4E79-9B3F-04C8553E2EE7}" destId="{F17E65D8-FC42-49E3-9DD8-41E95B1586FF}" srcOrd="0" destOrd="0" presId="urn:microsoft.com/office/officeart/2018/5/layout/IconCircleLabelList"/>
    <dgm:cxn modelId="{E1CE5484-114B-454D-8201-D0A43176E4D8}" type="presParOf" srcId="{B3E191E5-38DC-4E79-9B3F-04C8553E2EE7}" destId="{5036BCCB-F8CE-4F2D-86E8-C3FA348E480A}" srcOrd="1" destOrd="0" presId="urn:microsoft.com/office/officeart/2018/5/layout/IconCircleLabelList"/>
    <dgm:cxn modelId="{057D970A-576D-4E1C-B9B2-6925A5C2C7BD}" type="presParOf" srcId="{B3E191E5-38DC-4E79-9B3F-04C8553E2EE7}" destId="{8190C270-5E38-42A8-836D-0561EFD57D5D}" srcOrd="2" destOrd="0" presId="urn:microsoft.com/office/officeart/2018/5/layout/IconCircleLabelList"/>
    <dgm:cxn modelId="{23A143A9-354C-4E94-98C9-E41D03C28AB6}" type="presParOf" srcId="{B3E191E5-38DC-4E79-9B3F-04C8553E2EE7}" destId="{6B63F941-3377-4D0C-B8E3-178DC2C32297}" srcOrd="3" destOrd="0" presId="urn:microsoft.com/office/officeart/2018/5/layout/IconCircleLabelList"/>
    <dgm:cxn modelId="{69CBD05A-9894-4438-9669-7A21F52938EA}" type="presParOf" srcId="{24851457-6020-4DBF-8F96-DFCC5ED9B289}" destId="{A2B3E47D-84E3-4B7B-B6B6-8A1469FE0F2F}" srcOrd="3" destOrd="0" presId="urn:microsoft.com/office/officeart/2018/5/layout/IconCircleLabelList"/>
    <dgm:cxn modelId="{1BAF6D62-B7C7-4BBD-929B-6AD515B02BBC}" type="presParOf" srcId="{24851457-6020-4DBF-8F96-DFCC5ED9B289}" destId="{C28E58A6-2DA6-4F8F-8101-B033C1C17188}" srcOrd="4" destOrd="0" presId="urn:microsoft.com/office/officeart/2018/5/layout/IconCircleLabelList"/>
    <dgm:cxn modelId="{5C145AF1-9074-4EA5-8B69-81EEB120238C}" type="presParOf" srcId="{C28E58A6-2DA6-4F8F-8101-B033C1C17188}" destId="{0DE4BBEC-013B-4C4F-B9B1-CB68395B550F}" srcOrd="0" destOrd="0" presId="urn:microsoft.com/office/officeart/2018/5/layout/IconCircleLabelList"/>
    <dgm:cxn modelId="{98CCE278-579A-48DA-A3A0-2B00EE3A8D82}" type="presParOf" srcId="{C28E58A6-2DA6-4F8F-8101-B033C1C17188}" destId="{2BB242E9-0D53-42B8-9BC7-D444859D97FE}" srcOrd="1" destOrd="0" presId="urn:microsoft.com/office/officeart/2018/5/layout/IconCircleLabelList"/>
    <dgm:cxn modelId="{7FB4983E-58D0-49EA-B3D0-1364381C55A5}" type="presParOf" srcId="{C28E58A6-2DA6-4F8F-8101-B033C1C17188}" destId="{C285B013-8474-4756-823B-97990AB25D0B}" srcOrd="2" destOrd="0" presId="urn:microsoft.com/office/officeart/2018/5/layout/IconCircleLabelList"/>
    <dgm:cxn modelId="{D1115521-C6EE-4E62-A077-60EF5FADEC23}" type="presParOf" srcId="{C28E58A6-2DA6-4F8F-8101-B033C1C17188}" destId="{23DD0315-F33F-4108-87DB-E3951FE2CABB}"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315146-9CC0-4212-8DE6-5A17A6F99CD7}" type="doc">
      <dgm:prSet loTypeId="urn:microsoft.com/office/officeart/2016/7/layout/LinearBlockProcessNumbered" loCatId="process" qsTypeId="urn:microsoft.com/office/officeart/2005/8/quickstyle/simple5" qsCatId="simple" csTypeId="urn:microsoft.com/office/officeart/2005/8/colors/accent6_2" csCatId="accent6" phldr="1"/>
      <dgm:spPr/>
      <dgm:t>
        <a:bodyPr/>
        <a:lstStyle/>
        <a:p>
          <a:endParaRPr lang="en-US"/>
        </a:p>
      </dgm:t>
    </dgm:pt>
    <dgm:pt modelId="{3DF4F3EF-2286-45BA-BEB5-6F838EF32414}">
      <dgm:prSet/>
      <dgm:spPr/>
      <dgm:t>
        <a:bodyPr/>
        <a:lstStyle/>
        <a:p>
          <a:r>
            <a:rPr lang="en-US"/>
            <a:t>Brainstorming- this could be a group or individual activity where participants express the idea that comes to mind without </a:t>
          </a:r>
          <a:r>
            <a:rPr lang="en-US">
              <a:latin typeface="Rockwell Nova Light"/>
            </a:rPr>
            <a:t>criticism</a:t>
          </a:r>
          <a:r>
            <a:rPr lang="en-US"/>
            <a:t> or evaluation </a:t>
          </a:r>
        </a:p>
      </dgm:t>
    </dgm:pt>
    <dgm:pt modelId="{659E4600-3FF5-43FF-9F06-2E47FBE46B6D}" type="parTrans" cxnId="{80F32E52-969E-44FF-A542-F39C8A6F0912}">
      <dgm:prSet/>
      <dgm:spPr/>
      <dgm:t>
        <a:bodyPr/>
        <a:lstStyle/>
        <a:p>
          <a:endParaRPr lang="en-US"/>
        </a:p>
      </dgm:t>
    </dgm:pt>
    <dgm:pt modelId="{EC344FC9-20A9-4F34-B74D-06BF839E7EE6}" type="sibTrans" cxnId="{80F32E52-969E-44FF-A542-F39C8A6F0912}">
      <dgm:prSet phldrT="01"/>
      <dgm:spPr/>
      <dgm:t>
        <a:bodyPr/>
        <a:lstStyle/>
        <a:p>
          <a:r>
            <a:rPr lang="en-US"/>
            <a:t>01</a:t>
          </a:r>
        </a:p>
      </dgm:t>
    </dgm:pt>
    <dgm:pt modelId="{32F0D276-111C-43D0-B251-3C5AA470AB73}">
      <dgm:prSet/>
      <dgm:spPr/>
      <dgm:t>
        <a:bodyPr/>
        <a:lstStyle/>
        <a:p>
          <a:r>
            <a:rPr lang="en-US"/>
            <a:t>Brain write- this is not verbal but written, normally you write down your idea and after a few minutes you pass it on to the next person who could build on </a:t>
          </a:r>
          <a:r>
            <a:rPr lang="en-US">
              <a:latin typeface="Rockwell Nova Light"/>
            </a:rPr>
            <a:t>it</a:t>
          </a:r>
          <a:endParaRPr lang="en-US"/>
        </a:p>
      </dgm:t>
    </dgm:pt>
    <dgm:pt modelId="{3855AFC5-67CD-40E2-8052-95706BD395D2}" type="parTrans" cxnId="{21AD0DB7-EA2B-420F-A163-08477F2D09DF}">
      <dgm:prSet/>
      <dgm:spPr/>
      <dgm:t>
        <a:bodyPr/>
        <a:lstStyle/>
        <a:p>
          <a:endParaRPr lang="en-US"/>
        </a:p>
      </dgm:t>
    </dgm:pt>
    <dgm:pt modelId="{FBE22F08-2C4C-41C6-948E-DB86B20BCE9D}" type="sibTrans" cxnId="{21AD0DB7-EA2B-420F-A163-08477F2D09DF}">
      <dgm:prSet phldrT="02"/>
      <dgm:spPr/>
      <dgm:t>
        <a:bodyPr/>
        <a:lstStyle/>
        <a:p>
          <a:r>
            <a:rPr lang="en-US"/>
            <a:t>02</a:t>
          </a:r>
        </a:p>
      </dgm:t>
    </dgm:pt>
    <dgm:pt modelId="{E5970103-B1A6-46A3-92E9-BF93A8C3852F}">
      <dgm:prSet/>
      <dgm:spPr/>
      <dgm:t>
        <a:bodyPr/>
        <a:lstStyle/>
        <a:p>
          <a:r>
            <a:rPr lang="en-US"/>
            <a:t>Brain walk – this is like brain write, however instead of passing on a note you walk to other people stations where you can elaborate their ideas</a:t>
          </a:r>
        </a:p>
      </dgm:t>
    </dgm:pt>
    <dgm:pt modelId="{820632AA-D5AF-4EA2-A3FD-5DAD4FAF4832}" type="parTrans" cxnId="{97805C42-3258-4895-BFA5-467F7A3EE0CD}">
      <dgm:prSet/>
      <dgm:spPr/>
      <dgm:t>
        <a:bodyPr/>
        <a:lstStyle/>
        <a:p>
          <a:endParaRPr lang="en-US"/>
        </a:p>
      </dgm:t>
    </dgm:pt>
    <dgm:pt modelId="{F92D4CAB-6783-4FAB-B1B8-66AAFB070268}" type="sibTrans" cxnId="{97805C42-3258-4895-BFA5-467F7A3EE0CD}">
      <dgm:prSet phldrT="03"/>
      <dgm:spPr/>
      <dgm:t>
        <a:bodyPr/>
        <a:lstStyle/>
        <a:p>
          <a:r>
            <a:rPr lang="en-US"/>
            <a:t>03</a:t>
          </a:r>
        </a:p>
      </dgm:t>
    </dgm:pt>
    <dgm:pt modelId="{4E5813E8-65C3-4D80-BDCB-30EC232B9054}" type="pres">
      <dgm:prSet presAssocID="{51315146-9CC0-4212-8DE6-5A17A6F99CD7}" presName="Name0" presStyleCnt="0">
        <dgm:presLayoutVars>
          <dgm:animLvl val="lvl"/>
          <dgm:resizeHandles val="exact"/>
        </dgm:presLayoutVars>
      </dgm:prSet>
      <dgm:spPr/>
    </dgm:pt>
    <dgm:pt modelId="{9B583724-8984-4EF1-B2B4-20CD1B3D989D}" type="pres">
      <dgm:prSet presAssocID="{3DF4F3EF-2286-45BA-BEB5-6F838EF32414}" presName="compositeNode" presStyleCnt="0">
        <dgm:presLayoutVars>
          <dgm:bulletEnabled val="1"/>
        </dgm:presLayoutVars>
      </dgm:prSet>
      <dgm:spPr/>
    </dgm:pt>
    <dgm:pt modelId="{FF8AF204-88B3-4957-B72A-642C54733333}" type="pres">
      <dgm:prSet presAssocID="{3DF4F3EF-2286-45BA-BEB5-6F838EF32414}" presName="bgRect" presStyleLbl="alignNode1" presStyleIdx="0" presStyleCnt="3"/>
      <dgm:spPr/>
    </dgm:pt>
    <dgm:pt modelId="{5C5EB7C8-D949-496E-A16E-4D8B77818ABC}" type="pres">
      <dgm:prSet presAssocID="{EC344FC9-20A9-4F34-B74D-06BF839E7EE6}" presName="sibTransNodeRect" presStyleLbl="alignNode1" presStyleIdx="0" presStyleCnt="3">
        <dgm:presLayoutVars>
          <dgm:chMax val="0"/>
          <dgm:bulletEnabled val="1"/>
        </dgm:presLayoutVars>
      </dgm:prSet>
      <dgm:spPr/>
    </dgm:pt>
    <dgm:pt modelId="{AADEF989-F68B-4004-9F25-59D8171002B8}" type="pres">
      <dgm:prSet presAssocID="{3DF4F3EF-2286-45BA-BEB5-6F838EF32414}" presName="nodeRect" presStyleLbl="alignNode1" presStyleIdx="0" presStyleCnt="3">
        <dgm:presLayoutVars>
          <dgm:bulletEnabled val="1"/>
        </dgm:presLayoutVars>
      </dgm:prSet>
      <dgm:spPr/>
    </dgm:pt>
    <dgm:pt modelId="{C076FAC1-0EA2-484B-A372-DC55FAE2EF42}" type="pres">
      <dgm:prSet presAssocID="{EC344FC9-20A9-4F34-B74D-06BF839E7EE6}" presName="sibTrans" presStyleCnt="0"/>
      <dgm:spPr/>
    </dgm:pt>
    <dgm:pt modelId="{3D720CA6-5185-4467-BC99-D1C0A48DD5E2}" type="pres">
      <dgm:prSet presAssocID="{32F0D276-111C-43D0-B251-3C5AA470AB73}" presName="compositeNode" presStyleCnt="0">
        <dgm:presLayoutVars>
          <dgm:bulletEnabled val="1"/>
        </dgm:presLayoutVars>
      </dgm:prSet>
      <dgm:spPr/>
    </dgm:pt>
    <dgm:pt modelId="{3DCC64E5-668A-4CDF-8257-F78F1081488B}" type="pres">
      <dgm:prSet presAssocID="{32F0D276-111C-43D0-B251-3C5AA470AB73}" presName="bgRect" presStyleLbl="alignNode1" presStyleIdx="1" presStyleCnt="3"/>
      <dgm:spPr/>
    </dgm:pt>
    <dgm:pt modelId="{5430C3C8-C859-4AF3-BB49-6D02FE36BB1D}" type="pres">
      <dgm:prSet presAssocID="{FBE22F08-2C4C-41C6-948E-DB86B20BCE9D}" presName="sibTransNodeRect" presStyleLbl="alignNode1" presStyleIdx="1" presStyleCnt="3">
        <dgm:presLayoutVars>
          <dgm:chMax val="0"/>
          <dgm:bulletEnabled val="1"/>
        </dgm:presLayoutVars>
      </dgm:prSet>
      <dgm:spPr/>
    </dgm:pt>
    <dgm:pt modelId="{0C3A2202-E779-42B5-8416-BA1A5F84BED1}" type="pres">
      <dgm:prSet presAssocID="{32F0D276-111C-43D0-B251-3C5AA470AB73}" presName="nodeRect" presStyleLbl="alignNode1" presStyleIdx="1" presStyleCnt="3">
        <dgm:presLayoutVars>
          <dgm:bulletEnabled val="1"/>
        </dgm:presLayoutVars>
      </dgm:prSet>
      <dgm:spPr/>
    </dgm:pt>
    <dgm:pt modelId="{74D0DE40-3113-4030-A9FF-E8990E384DB5}" type="pres">
      <dgm:prSet presAssocID="{FBE22F08-2C4C-41C6-948E-DB86B20BCE9D}" presName="sibTrans" presStyleCnt="0"/>
      <dgm:spPr/>
    </dgm:pt>
    <dgm:pt modelId="{D1E116B0-AAE1-4524-A968-696E4E7D990F}" type="pres">
      <dgm:prSet presAssocID="{E5970103-B1A6-46A3-92E9-BF93A8C3852F}" presName="compositeNode" presStyleCnt="0">
        <dgm:presLayoutVars>
          <dgm:bulletEnabled val="1"/>
        </dgm:presLayoutVars>
      </dgm:prSet>
      <dgm:spPr/>
    </dgm:pt>
    <dgm:pt modelId="{F6F606F3-4C02-4FF8-8398-F0A1360BD245}" type="pres">
      <dgm:prSet presAssocID="{E5970103-B1A6-46A3-92E9-BF93A8C3852F}" presName="bgRect" presStyleLbl="alignNode1" presStyleIdx="2" presStyleCnt="3"/>
      <dgm:spPr/>
    </dgm:pt>
    <dgm:pt modelId="{3D09BBD2-3969-4F7C-8C94-AEF3701ADF72}" type="pres">
      <dgm:prSet presAssocID="{F92D4CAB-6783-4FAB-B1B8-66AAFB070268}" presName="sibTransNodeRect" presStyleLbl="alignNode1" presStyleIdx="2" presStyleCnt="3">
        <dgm:presLayoutVars>
          <dgm:chMax val="0"/>
          <dgm:bulletEnabled val="1"/>
        </dgm:presLayoutVars>
      </dgm:prSet>
      <dgm:spPr/>
    </dgm:pt>
    <dgm:pt modelId="{CB399C84-36EA-4E70-A395-350E56E54C0F}" type="pres">
      <dgm:prSet presAssocID="{E5970103-B1A6-46A3-92E9-BF93A8C3852F}" presName="nodeRect" presStyleLbl="alignNode1" presStyleIdx="2" presStyleCnt="3">
        <dgm:presLayoutVars>
          <dgm:bulletEnabled val="1"/>
        </dgm:presLayoutVars>
      </dgm:prSet>
      <dgm:spPr/>
    </dgm:pt>
  </dgm:ptLst>
  <dgm:cxnLst>
    <dgm:cxn modelId="{600F052B-8B90-4C70-BAA0-F1C2ADD403D2}" type="presOf" srcId="{F92D4CAB-6783-4FAB-B1B8-66AAFB070268}" destId="{3D09BBD2-3969-4F7C-8C94-AEF3701ADF72}" srcOrd="0" destOrd="0" presId="urn:microsoft.com/office/officeart/2016/7/layout/LinearBlockProcessNumbered"/>
    <dgm:cxn modelId="{97805C42-3258-4895-BFA5-467F7A3EE0CD}" srcId="{51315146-9CC0-4212-8DE6-5A17A6F99CD7}" destId="{E5970103-B1A6-46A3-92E9-BF93A8C3852F}" srcOrd="2" destOrd="0" parTransId="{820632AA-D5AF-4EA2-A3FD-5DAD4FAF4832}" sibTransId="{F92D4CAB-6783-4FAB-B1B8-66AAFB070268}"/>
    <dgm:cxn modelId="{C164B662-8032-4D0A-8AA8-32450E1C1689}" type="presOf" srcId="{EC344FC9-20A9-4F34-B74D-06BF839E7EE6}" destId="{5C5EB7C8-D949-496E-A16E-4D8B77818ABC}" srcOrd="0" destOrd="0" presId="urn:microsoft.com/office/officeart/2016/7/layout/LinearBlockProcessNumbered"/>
    <dgm:cxn modelId="{454B6F47-39E6-4C72-9E7A-28D69CAC26B3}" type="presOf" srcId="{32F0D276-111C-43D0-B251-3C5AA470AB73}" destId="{0C3A2202-E779-42B5-8416-BA1A5F84BED1}" srcOrd="1" destOrd="0" presId="urn:microsoft.com/office/officeart/2016/7/layout/LinearBlockProcessNumbered"/>
    <dgm:cxn modelId="{80F32E52-969E-44FF-A542-F39C8A6F0912}" srcId="{51315146-9CC0-4212-8DE6-5A17A6F99CD7}" destId="{3DF4F3EF-2286-45BA-BEB5-6F838EF32414}" srcOrd="0" destOrd="0" parTransId="{659E4600-3FF5-43FF-9F06-2E47FBE46B6D}" sibTransId="{EC344FC9-20A9-4F34-B74D-06BF839E7EE6}"/>
    <dgm:cxn modelId="{F9016653-47A9-484A-9F39-C87563B8E098}" type="presOf" srcId="{3DF4F3EF-2286-45BA-BEB5-6F838EF32414}" destId="{FF8AF204-88B3-4957-B72A-642C54733333}" srcOrd="0" destOrd="0" presId="urn:microsoft.com/office/officeart/2016/7/layout/LinearBlockProcessNumbered"/>
    <dgm:cxn modelId="{D3C68B5A-981D-421C-8A57-57C62CF7FE7D}" type="presOf" srcId="{FBE22F08-2C4C-41C6-948E-DB86B20BCE9D}" destId="{5430C3C8-C859-4AF3-BB49-6D02FE36BB1D}" srcOrd="0" destOrd="0" presId="urn:microsoft.com/office/officeart/2016/7/layout/LinearBlockProcessNumbered"/>
    <dgm:cxn modelId="{D9F56D7E-55E9-4871-8C8D-42F914ED18D2}" type="presOf" srcId="{3DF4F3EF-2286-45BA-BEB5-6F838EF32414}" destId="{AADEF989-F68B-4004-9F25-59D8171002B8}" srcOrd="1" destOrd="0" presId="urn:microsoft.com/office/officeart/2016/7/layout/LinearBlockProcessNumbered"/>
    <dgm:cxn modelId="{2204A18B-A029-48A0-8CE7-EBE3A3F37D0C}" type="presOf" srcId="{E5970103-B1A6-46A3-92E9-BF93A8C3852F}" destId="{CB399C84-36EA-4E70-A395-350E56E54C0F}" srcOrd="1" destOrd="0" presId="urn:microsoft.com/office/officeart/2016/7/layout/LinearBlockProcessNumbered"/>
    <dgm:cxn modelId="{48AD0CB2-60AB-4DCB-8544-51B3385EC841}" type="presOf" srcId="{51315146-9CC0-4212-8DE6-5A17A6F99CD7}" destId="{4E5813E8-65C3-4D80-BDCB-30EC232B9054}" srcOrd="0" destOrd="0" presId="urn:microsoft.com/office/officeart/2016/7/layout/LinearBlockProcessNumbered"/>
    <dgm:cxn modelId="{21AD0DB7-EA2B-420F-A163-08477F2D09DF}" srcId="{51315146-9CC0-4212-8DE6-5A17A6F99CD7}" destId="{32F0D276-111C-43D0-B251-3C5AA470AB73}" srcOrd="1" destOrd="0" parTransId="{3855AFC5-67CD-40E2-8052-95706BD395D2}" sibTransId="{FBE22F08-2C4C-41C6-948E-DB86B20BCE9D}"/>
    <dgm:cxn modelId="{EC43E7B8-AE20-4AA6-9436-6E062D9BF315}" type="presOf" srcId="{32F0D276-111C-43D0-B251-3C5AA470AB73}" destId="{3DCC64E5-668A-4CDF-8257-F78F1081488B}" srcOrd="0" destOrd="0" presId="urn:microsoft.com/office/officeart/2016/7/layout/LinearBlockProcessNumbered"/>
    <dgm:cxn modelId="{EC185ACE-7B89-425E-BCC1-9FA608899144}" type="presOf" srcId="{E5970103-B1A6-46A3-92E9-BF93A8C3852F}" destId="{F6F606F3-4C02-4FF8-8398-F0A1360BD245}" srcOrd="0" destOrd="0" presId="urn:microsoft.com/office/officeart/2016/7/layout/LinearBlockProcessNumbered"/>
    <dgm:cxn modelId="{2CB169D1-A81F-4CEE-B566-D060FC12D4EE}" type="presParOf" srcId="{4E5813E8-65C3-4D80-BDCB-30EC232B9054}" destId="{9B583724-8984-4EF1-B2B4-20CD1B3D989D}" srcOrd="0" destOrd="0" presId="urn:microsoft.com/office/officeart/2016/7/layout/LinearBlockProcessNumbered"/>
    <dgm:cxn modelId="{D0796D62-0805-4421-9ED9-74E60D662DD8}" type="presParOf" srcId="{9B583724-8984-4EF1-B2B4-20CD1B3D989D}" destId="{FF8AF204-88B3-4957-B72A-642C54733333}" srcOrd="0" destOrd="0" presId="urn:microsoft.com/office/officeart/2016/7/layout/LinearBlockProcessNumbered"/>
    <dgm:cxn modelId="{054A9094-FBF9-4287-A469-9056E1A6ABDE}" type="presParOf" srcId="{9B583724-8984-4EF1-B2B4-20CD1B3D989D}" destId="{5C5EB7C8-D949-496E-A16E-4D8B77818ABC}" srcOrd="1" destOrd="0" presId="urn:microsoft.com/office/officeart/2016/7/layout/LinearBlockProcessNumbered"/>
    <dgm:cxn modelId="{6632BF12-AEDF-4A3C-BCCD-8CD844EC7CF0}" type="presParOf" srcId="{9B583724-8984-4EF1-B2B4-20CD1B3D989D}" destId="{AADEF989-F68B-4004-9F25-59D8171002B8}" srcOrd="2" destOrd="0" presId="urn:microsoft.com/office/officeart/2016/7/layout/LinearBlockProcessNumbered"/>
    <dgm:cxn modelId="{8AA6720D-8220-4F59-9821-5DBA4A69DB4D}" type="presParOf" srcId="{4E5813E8-65C3-4D80-BDCB-30EC232B9054}" destId="{C076FAC1-0EA2-484B-A372-DC55FAE2EF42}" srcOrd="1" destOrd="0" presId="urn:microsoft.com/office/officeart/2016/7/layout/LinearBlockProcessNumbered"/>
    <dgm:cxn modelId="{2A0F9078-F9F6-48E4-B5F4-132CE4F8EA6A}" type="presParOf" srcId="{4E5813E8-65C3-4D80-BDCB-30EC232B9054}" destId="{3D720CA6-5185-4467-BC99-D1C0A48DD5E2}" srcOrd="2" destOrd="0" presId="urn:microsoft.com/office/officeart/2016/7/layout/LinearBlockProcessNumbered"/>
    <dgm:cxn modelId="{56D13587-0BCC-4274-B560-9F18B28BBF04}" type="presParOf" srcId="{3D720CA6-5185-4467-BC99-D1C0A48DD5E2}" destId="{3DCC64E5-668A-4CDF-8257-F78F1081488B}" srcOrd="0" destOrd="0" presId="urn:microsoft.com/office/officeart/2016/7/layout/LinearBlockProcessNumbered"/>
    <dgm:cxn modelId="{822558DE-4F67-4755-84F7-1608F002F6E1}" type="presParOf" srcId="{3D720CA6-5185-4467-BC99-D1C0A48DD5E2}" destId="{5430C3C8-C859-4AF3-BB49-6D02FE36BB1D}" srcOrd="1" destOrd="0" presId="urn:microsoft.com/office/officeart/2016/7/layout/LinearBlockProcessNumbered"/>
    <dgm:cxn modelId="{65437A25-70D6-4329-B568-4B9AB65B5538}" type="presParOf" srcId="{3D720CA6-5185-4467-BC99-D1C0A48DD5E2}" destId="{0C3A2202-E779-42B5-8416-BA1A5F84BED1}" srcOrd="2" destOrd="0" presId="urn:microsoft.com/office/officeart/2016/7/layout/LinearBlockProcessNumbered"/>
    <dgm:cxn modelId="{E6CED0DC-953C-4624-AD3E-FD66FA89FD28}" type="presParOf" srcId="{4E5813E8-65C3-4D80-BDCB-30EC232B9054}" destId="{74D0DE40-3113-4030-A9FF-E8990E384DB5}" srcOrd="3" destOrd="0" presId="urn:microsoft.com/office/officeart/2016/7/layout/LinearBlockProcessNumbered"/>
    <dgm:cxn modelId="{3F940069-D275-49C2-B62B-46F56C1A5940}" type="presParOf" srcId="{4E5813E8-65C3-4D80-BDCB-30EC232B9054}" destId="{D1E116B0-AAE1-4524-A968-696E4E7D990F}" srcOrd="4" destOrd="0" presId="urn:microsoft.com/office/officeart/2016/7/layout/LinearBlockProcessNumbered"/>
    <dgm:cxn modelId="{64F858B8-3857-4492-A0F9-ED1518460051}" type="presParOf" srcId="{D1E116B0-AAE1-4524-A968-696E4E7D990F}" destId="{F6F606F3-4C02-4FF8-8398-F0A1360BD245}" srcOrd="0" destOrd="0" presId="urn:microsoft.com/office/officeart/2016/7/layout/LinearBlockProcessNumbered"/>
    <dgm:cxn modelId="{3F8D0975-4720-47D3-96A4-7BC20302F257}" type="presParOf" srcId="{D1E116B0-AAE1-4524-A968-696E4E7D990F}" destId="{3D09BBD2-3969-4F7C-8C94-AEF3701ADF72}" srcOrd="1" destOrd="0" presId="urn:microsoft.com/office/officeart/2016/7/layout/LinearBlockProcessNumbered"/>
    <dgm:cxn modelId="{CD1B7F18-0E31-4818-88D4-7A6BB58EBFE4}" type="presParOf" srcId="{D1E116B0-AAE1-4524-A968-696E4E7D990F}" destId="{CB399C84-36EA-4E70-A395-350E56E54C0F}"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ADC614-1B59-41B5-B3DC-259516E8A40B}"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8558C9F4-B48F-4276-BB0D-014F94B31B9D}">
      <dgm:prSet/>
      <dgm:spPr/>
      <dgm:t>
        <a:bodyPr/>
        <a:lstStyle/>
        <a:p>
          <a:pPr>
            <a:lnSpc>
              <a:spcPct val="100000"/>
            </a:lnSpc>
            <a:defRPr cap="all"/>
          </a:pPr>
          <a:r>
            <a:rPr lang="en-US"/>
            <a:t>User feedback/insights</a:t>
          </a:r>
        </a:p>
      </dgm:t>
    </dgm:pt>
    <dgm:pt modelId="{0C888115-9A2A-4F37-8F70-21236884F3CD}" type="parTrans" cxnId="{E32B91F5-13A8-4C06-BAB9-F45F42B5BFBC}">
      <dgm:prSet/>
      <dgm:spPr/>
      <dgm:t>
        <a:bodyPr/>
        <a:lstStyle/>
        <a:p>
          <a:endParaRPr lang="en-US"/>
        </a:p>
      </dgm:t>
    </dgm:pt>
    <dgm:pt modelId="{DBBD6C48-FDF0-4EF0-835B-A612E96A1940}" type="sibTrans" cxnId="{E32B91F5-13A8-4C06-BAB9-F45F42B5BFBC}">
      <dgm:prSet/>
      <dgm:spPr/>
      <dgm:t>
        <a:bodyPr/>
        <a:lstStyle/>
        <a:p>
          <a:endParaRPr lang="en-US"/>
        </a:p>
      </dgm:t>
    </dgm:pt>
    <dgm:pt modelId="{F10F5E22-C4BD-407A-A204-AD0763ABB595}">
      <dgm:prSet/>
      <dgm:spPr/>
      <dgm:t>
        <a:bodyPr/>
        <a:lstStyle/>
        <a:p>
          <a:pPr>
            <a:lnSpc>
              <a:spcPct val="100000"/>
            </a:lnSpc>
            <a:defRPr cap="all"/>
          </a:pPr>
          <a:r>
            <a:rPr lang="en-US"/>
            <a:t>A refined solution that is ready for further development or implementation</a:t>
          </a:r>
        </a:p>
      </dgm:t>
    </dgm:pt>
    <dgm:pt modelId="{1F6BECDB-C394-43F4-A8CF-3B243413B9A6}" type="parTrans" cxnId="{9776A926-8148-4EDA-91FB-167072ABE68B}">
      <dgm:prSet/>
      <dgm:spPr/>
      <dgm:t>
        <a:bodyPr/>
        <a:lstStyle/>
        <a:p>
          <a:endParaRPr lang="en-US"/>
        </a:p>
      </dgm:t>
    </dgm:pt>
    <dgm:pt modelId="{7FF6F35B-8CAA-48C1-976F-A81ECC245FD3}" type="sibTrans" cxnId="{9776A926-8148-4EDA-91FB-167072ABE68B}">
      <dgm:prSet/>
      <dgm:spPr/>
      <dgm:t>
        <a:bodyPr/>
        <a:lstStyle/>
        <a:p>
          <a:endParaRPr lang="en-US"/>
        </a:p>
      </dgm:t>
    </dgm:pt>
    <dgm:pt modelId="{73543F9A-EA75-48FC-B07C-FC5FFF3EE0DD}" type="pres">
      <dgm:prSet presAssocID="{69ADC614-1B59-41B5-B3DC-259516E8A40B}" presName="root" presStyleCnt="0">
        <dgm:presLayoutVars>
          <dgm:dir/>
          <dgm:resizeHandles val="exact"/>
        </dgm:presLayoutVars>
      </dgm:prSet>
      <dgm:spPr/>
    </dgm:pt>
    <dgm:pt modelId="{10C6BDB2-5F36-42FA-9416-E3B5C22FDDF3}" type="pres">
      <dgm:prSet presAssocID="{8558C9F4-B48F-4276-BB0D-014F94B31B9D}" presName="compNode" presStyleCnt="0"/>
      <dgm:spPr/>
    </dgm:pt>
    <dgm:pt modelId="{97D40961-3800-454F-AE95-EEABA6010FF3}" type="pres">
      <dgm:prSet presAssocID="{8558C9F4-B48F-4276-BB0D-014F94B31B9D}" presName="iconBgRect" presStyleLbl="bgShp" presStyleIdx="0" presStyleCnt="2"/>
      <dgm:spPr/>
    </dgm:pt>
    <dgm:pt modelId="{FCD8A9AB-7673-4443-891F-31147CD4DEFC}" type="pres">
      <dgm:prSet presAssocID="{8558C9F4-B48F-4276-BB0D-014F94B31B9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2CC53352-EDF2-4B03-A428-A5E8910CBE0B}" type="pres">
      <dgm:prSet presAssocID="{8558C9F4-B48F-4276-BB0D-014F94B31B9D}" presName="spaceRect" presStyleCnt="0"/>
      <dgm:spPr/>
    </dgm:pt>
    <dgm:pt modelId="{0F3F2D7E-26C4-43DD-BB04-B24B9E33D20E}" type="pres">
      <dgm:prSet presAssocID="{8558C9F4-B48F-4276-BB0D-014F94B31B9D}" presName="textRect" presStyleLbl="revTx" presStyleIdx="0" presStyleCnt="2">
        <dgm:presLayoutVars>
          <dgm:chMax val="1"/>
          <dgm:chPref val="1"/>
        </dgm:presLayoutVars>
      </dgm:prSet>
      <dgm:spPr/>
    </dgm:pt>
    <dgm:pt modelId="{F33DE2BA-5F59-49DD-9BA6-FCB958FC95F1}" type="pres">
      <dgm:prSet presAssocID="{DBBD6C48-FDF0-4EF0-835B-A612E96A1940}" presName="sibTrans" presStyleCnt="0"/>
      <dgm:spPr/>
    </dgm:pt>
    <dgm:pt modelId="{261112DB-3099-4F85-AFE8-CA56E95F7B89}" type="pres">
      <dgm:prSet presAssocID="{F10F5E22-C4BD-407A-A204-AD0763ABB595}" presName="compNode" presStyleCnt="0"/>
      <dgm:spPr/>
    </dgm:pt>
    <dgm:pt modelId="{57B0BBCC-F9DB-4546-9FEE-64AA49E589CA}" type="pres">
      <dgm:prSet presAssocID="{F10F5E22-C4BD-407A-A204-AD0763ABB595}" presName="iconBgRect" presStyleLbl="bgShp" presStyleIdx="1" presStyleCnt="2"/>
      <dgm:spPr/>
    </dgm:pt>
    <dgm:pt modelId="{0F75D9E9-3859-424A-80E7-0F858364D336}" type="pres">
      <dgm:prSet presAssocID="{F10F5E22-C4BD-407A-A204-AD0763ABB59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B4CA5DB7-B119-4694-850E-3B399B9F825F}" type="pres">
      <dgm:prSet presAssocID="{F10F5E22-C4BD-407A-A204-AD0763ABB595}" presName="spaceRect" presStyleCnt="0"/>
      <dgm:spPr/>
    </dgm:pt>
    <dgm:pt modelId="{B6F64B69-CB1C-4886-AEBE-5524B7EDF4EF}" type="pres">
      <dgm:prSet presAssocID="{F10F5E22-C4BD-407A-A204-AD0763ABB595}" presName="textRect" presStyleLbl="revTx" presStyleIdx="1" presStyleCnt="2">
        <dgm:presLayoutVars>
          <dgm:chMax val="1"/>
          <dgm:chPref val="1"/>
        </dgm:presLayoutVars>
      </dgm:prSet>
      <dgm:spPr/>
    </dgm:pt>
  </dgm:ptLst>
  <dgm:cxnLst>
    <dgm:cxn modelId="{1801A111-C413-4D4B-A319-6E50233BF5BB}" type="presOf" srcId="{F10F5E22-C4BD-407A-A204-AD0763ABB595}" destId="{B6F64B69-CB1C-4886-AEBE-5524B7EDF4EF}" srcOrd="0" destOrd="0" presId="urn:microsoft.com/office/officeart/2018/5/layout/IconCircleLabelList"/>
    <dgm:cxn modelId="{9776A926-8148-4EDA-91FB-167072ABE68B}" srcId="{69ADC614-1B59-41B5-B3DC-259516E8A40B}" destId="{F10F5E22-C4BD-407A-A204-AD0763ABB595}" srcOrd="1" destOrd="0" parTransId="{1F6BECDB-C394-43F4-A8CF-3B243413B9A6}" sibTransId="{7FF6F35B-8CAA-48C1-976F-A81ECC245FD3}"/>
    <dgm:cxn modelId="{A711EF61-E3B7-49B4-B0DA-8D8DE5BF40F5}" type="presOf" srcId="{8558C9F4-B48F-4276-BB0D-014F94B31B9D}" destId="{0F3F2D7E-26C4-43DD-BB04-B24B9E33D20E}" srcOrd="0" destOrd="0" presId="urn:microsoft.com/office/officeart/2018/5/layout/IconCircleLabelList"/>
    <dgm:cxn modelId="{0E04388C-FACD-4C36-B994-CD10928A70E2}" type="presOf" srcId="{69ADC614-1B59-41B5-B3DC-259516E8A40B}" destId="{73543F9A-EA75-48FC-B07C-FC5FFF3EE0DD}" srcOrd="0" destOrd="0" presId="urn:microsoft.com/office/officeart/2018/5/layout/IconCircleLabelList"/>
    <dgm:cxn modelId="{E32B91F5-13A8-4C06-BAB9-F45F42B5BFBC}" srcId="{69ADC614-1B59-41B5-B3DC-259516E8A40B}" destId="{8558C9F4-B48F-4276-BB0D-014F94B31B9D}" srcOrd="0" destOrd="0" parTransId="{0C888115-9A2A-4F37-8F70-21236884F3CD}" sibTransId="{DBBD6C48-FDF0-4EF0-835B-A612E96A1940}"/>
    <dgm:cxn modelId="{842E104A-DF24-4C9B-98E3-74E64A9508DC}" type="presParOf" srcId="{73543F9A-EA75-48FC-B07C-FC5FFF3EE0DD}" destId="{10C6BDB2-5F36-42FA-9416-E3B5C22FDDF3}" srcOrd="0" destOrd="0" presId="urn:microsoft.com/office/officeart/2018/5/layout/IconCircleLabelList"/>
    <dgm:cxn modelId="{68D5C45E-E56F-4468-BFC4-B77ECC2F1B25}" type="presParOf" srcId="{10C6BDB2-5F36-42FA-9416-E3B5C22FDDF3}" destId="{97D40961-3800-454F-AE95-EEABA6010FF3}" srcOrd="0" destOrd="0" presId="urn:microsoft.com/office/officeart/2018/5/layout/IconCircleLabelList"/>
    <dgm:cxn modelId="{6CBB63AB-524B-411A-B7BF-AFDDFA310CB2}" type="presParOf" srcId="{10C6BDB2-5F36-42FA-9416-E3B5C22FDDF3}" destId="{FCD8A9AB-7673-4443-891F-31147CD4DEFC}" srcOrd="1" destOrd="0" presId="urn:microsoft.com/office/officeart/2018/5/layout/IconCircleLabelList"/>
    <dgm:cxn modelId="{6E9AB3F5-A460-4035-9517-1C1AE2E45D3E}" type="presParOf" srcId="{10C6BDB2-5F36-42FA-9416-E3B5C22FDDF3}" destId="{2CC53352-EDF2-4B03-A428-A5E8910CBE0B}" srcOrd="2" destOrd="0" presId="urn:microsoft.com/office/officeart/2018/5/layout/IconCircleLabelList"/>
    <dgm:cxn modelId="{32A9A45C-3208-4070-9A28-1374CFC5730C}" type="presParOf" srcId="{10C6BDB2-5F36-42FA-9416-E3B5C22FDDF3}" destId="{0F3F2D7E-26C4-43DD-BB04-B24B9E33D20E}" srcOrd="3" destOrd="0" presId="urn:microsoft.com/office/officeart/2018/5/layout/IconCircleLabelList"/>
    <dgm:cxn modelId="{0C59F0C9-87B5-452C-B22D-C956575497BC}" type="presParOf" srcId="{73543F9A-EA75-48FC-B07C-FC5FFF3EE0DD}" destId="{F33DE2BA-5F59-49DD-9BA6-FCB958FC95F1}" srcOrd="1" destOrd="0" presId="urn:microsoft.com/office/officeart/2018/5/layout/IconCircleLabelList"/>
    <dgm:cxn modelId="{E376D9E7-3C67-4741-AB17-9E5FF3E736AF}" type="presParOf" srcId="{73543F9A-EA75-48FC-B07C-FC5FFF3EE0DD}" destId="{261112DB-3099-4F85-AFE8-CA56E95F7B89}" srcOrd="2" destOrd="0" presId="urn:microsoft.com/office/officeart/2018/5/layout/IconCircleLabelList"/>
    <dgm:cxn modelId="{5DF2F33E-F89B-4BD1-B454-0B81E7293A4A}" type="presParOf" srcId="{261112DB-3099-4F85-AFE8-CA56E95F7B89}" destId="{57B0BBCC-F9DB-4546-9FEE-64AA49E589CA}" srcOrd="0" destOrd="0" presId="urn:microsoft.com/office/officeart/2018/5/layout/IconCircleLabelList"/>
    <dgm:cxn modelId="{5760DF0A-6E71-4EC2-AD50-9C5BE0AE4D93}" type="presParOf" srcId="{261112DB-3099-4F85-AFE8-CA56E95F7B89}" destId="{0F75D9E9-3859-424A-80E7-0F858364D336}" srcOrd="1" destOrd="0" presId="urn:microsoft.com/office/officeart/2018/5/layout/IconCircleLabelList"/>
    <dgm:cxn modelId="{3621CC12-5A0B-4A24-A0A1-10E3263715A1}" type="presParOf" srcId="{261112DB-3099-4F85-AFE8-CA56E95F7B89}" destId="{B4CA5DB7-B119-4694-850E-3B399B9F825F}" srcOrd="2" destOrd="0" presId="urn:microsoft.com/office/officeart/2018/5/layout/IconCircleLabelList"/>
    <dgm:cxn modelId="{2CC9A5F1-9171-4D35-BCEE-2261D16B307F}" type="presParOf" srcId="{261112DB-3099-4F85-AFE8-CA56E95F7B89}" destId="{B6F64B69-CB1C-4886-AEBE-5524B7EDF4EF}"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486F8-F577-40F9-9CF0-1D7D01EE04D2}">
      <dsp:nvSpPr>
        <dsp:cNvPr id="0" name=""/>
        <dsp:cNvSpPr/>
      </dsp:nvSpPr>
      <dsp:spPr>
        <a:xfrm>
          <a:off x="131547" y="1428"/>
          <a:ext cx="2522460" cy="1513476"/>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This is a super-fast introduction to design thinking</a:t>
          </a:r>
        </a:p>
      </dsp:txBody>
      <dsp:txXfrm>
        <a:off x="131547" y="1428"/>
        <a:ext cx="2522460" cy="1513476"/>
      </dsp:txXfrm>
    </dsp:sp>
    <dsp:sp modelId="{95A8A5A7-EFB1-46D7-A926-CDF1DE0684BA}">
      <dsp:nvSpPr>
        <dsp:cNvPr id="0" name=""/>
        <dsp:cNvSpPr/>
      </dsp:nvSpPr>
      <dsp:spPr>
        <a:xfrm>
          <a:off x="2906253" y="1428"/>
          <a:ext cx="2522460" cy="1513476"/>
        </a:xfrm>
        <a:prstGeom prst="rect">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Create a group of 3-4 participants</a:t>
          </a:r>
        </a:p>
      </dsp:txBody>
      <dsp:txXfrm>
        <a:off x="2906253" y="1428"/>
        <a:ext cx="2522460" cy="1513476"/>
      </dsp:txXfrm>
    </dsp:sp>
    <dsp:sp modelId="{6C0FF7F0-7312-4B2F-A808-BAFA3FEEB108}">
      <dsp:nvSpPr>
        <dsp:cNvPr id="0" name=""/>
        <dsp:cNvSpPr/>
      </dsp:nvSpPr>
      <dsp:spPr>
        <a:xfrm>
          <a:off x="5680960" y="1428"/>
          <a:ext cx="2522460" cy="1513476"/>
        </a:xfrm>
        <a:prstGeom prst="rect">
          <a:avLst/>
        </a:prstGeom>
        <a:solidFill>
          <a:schemeClr val="accent4">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Using post-its, they sketch themselves and their name</a:t>
          </a:r>
        </a:p>
      </dsp:txBody>
      <dsp:txXfrm>
        <a:off x="5680960" y="1428"/>
        <a:ext cx="2522460" cy="1513476"/>
      </dsp:txXfrm>
    </dsp:sp>
    <dsp:sp modelId="{D56531DD-CC6E-4BE5-B892-B13554A751D7}">
      <dsp:nvSpPr>
        <dsp:cNvPr id="0" name=""/>
        <dsp:cNvSpPr/>
      </dsp:nvSpPr>
      <dsp:spPr>
        <a:xfrm>
          <a:off x="8455666" y="1428"/>
          <a:ext cx="2522460" cy="1513476"/>
        </a:xfrm>
        <a:prstGeom prst="rect">
          <a:avLst/>
        </a:prstGeom>
        <a:solidFill>
          <a:schemeClr val="accent5">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Then each team choose a number between 1-30</a:t>
          </a:r>
        </a:p>
      </dsp:txBody>
      <dsp:txXfrm>
        <a:off x="8455666" y="1428"/>
        <a:ext cx="2522460" cy="1513476"/>
      </dsp:txXfrm>
    </dsp:sp>
    <dsp:sp modelId="{BF911C8D-E5A4-4735-AAE8-0CD7AB161F3A}">
      <dsp:nvSpPr>
        <dsp:cNvPr id="0" name=""/>
        <dsp:cNvSpPr/>
      </dsp:nvSpPr>
      <dsp:spPr>
        <a:xfrm>
          <a:off x="131547" y="1767150"/>
          <a:ext cx="2522460" cy="1513476"/>
        </a:xfrm>
        <a:prstGeom prst="rect">
          <a:avLst/>
        </a:prstGeom>
        <a:solidFill>
          <a:schemeClr val="accent6">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The circle the number they have chosen</a:t>
          </a:r>
        </a:p>
      </dsp:txBody>
      <dsp:txXfrm>
        <a:off x="131547" y="1767150"/>
        <a:ext cx="2522460" cy="1513476"/>
      </dsp:txXfrm>
    </dsp:sp>
    <dsp:sp modelId="{7CA1C9AB-5D74-4B03-8042-96066073D67A}">
      <dsp:nvSpPr>
        <dsp:cNvPr id="0" name=""/>
        <dsp:cNvSpPr/>
      </dsp:nvSpPr>
      <dsp:spPr>
        <a:xfrm>
          <a:off x="2906253" y="1767150"/>
          <a:ext cx="2522460" cy="1513476"/>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Each team member share three ways they connect with the topic using post-its</a:t>
          </a:r>
        </a:p>
      </dsp:txBody>
      <dsp:txXfrm>
        <a:off x="2906253" y="1767150"/>
        <a:ext cx="2522460" cy="1513476"/>
      </dsp:txXfrm>
    </dsp:sp>
    <dsp:sp modelId="{36FEB32D-2FAE-4FE4-98F1-D031C2451B03}">
      <dsp:nvSpPr>
        <dsp:cNvPr id="0" name=""/>
        <dsp:cNvSpPr/>
      </dsp:nvSpPr>
      <dsp:spPr>
        <a:xfrm>
          <a:off x="5680960" y="1767150"/>
          <a:ext cx="2522460" cy="1513476"/>
        </a:xfrm>
        <a:prstGeom prst="rect">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Invite an interviewee from another group to a conversation</a:t>
          </a:r>
        </a:p>
      </dsp:txBody>
      <dsp:txXfrm>
        <a:off x="5680960" y="1767150"/>
        <a:ext cx="2522460" cy="1513476"/>
      </dsp:txXfrm>
    </dsp:sp>
    <dsp:sp modelId="{6CB9E91F-6B11-47E8-A867-BE29B51007B2}">
      <dsp:nvSpPr>
        <dsp:cNvPr id="0" name=""/>
        <dsp:cNvSpPr/>
      </dsp:nvSpPr>
      <dsp:spPr>
        <a:xfrm>
          <a:off x="8455666" y="1767150"/>
          <a:ext cx="2522460" cy="1513476"/>
        </a:xfrm>
        <a:prstGeom prst="rect">
          <a:avLst/>
        </a:prstGeom>
        <a:solidFill>
          <a:schemeClr val="accent4">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Use your interview to frame a human-centered design problem</a:t>
          </a:r>
        </a:p>
      </dsp:txBody>
      <dsp:txXfrm>
        <a:off x="8455666" y="1767150"/>
        <a:ext cx="2522460" cy="1513476"/>
      </dsp:txXfrm>
    </dsp:sp>
    <dsp:sp modelId="{E172E83D-DAE6-44C4-8AEB-E4380CAC80D7}">
      <dsp:nvSpPr>
        <dsp:cNvPr id="0" name=""/>
        <dsp:cNvSpPr/>
      </dsp:nvSpPr>
      <dsp:spPr>
        <a:xfrm>
          <a:off x="2906253" y="3532873"/>
          <a:ext cx="2522460" cy="1513476"/>
        </a:xfrm>
        <a:prstGeom prst="rect">
          <a:avLst/>
        </a:prstGeom>
        <a:solidFill>
          <a:schemeClr val="accent5">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Draw an idea that solves the problem that you found</a:t>
          </a:r>
        </a:p>
      </dsp:txBody>
      <dsp:txXfrm>
        <a:off x="2906253" y="3532873"/>
        <a:ext cx="2522460" cy="1513476"/>
      </dsp:txXfrm>
    </dsp:sp>
    <dsp:sp modelId="{CE89C9FF-0658-4124-B16B-7C244B5A1C01}">
      <dsp:nvSpPr>
        <dsp:cNvPr id="0" name=""/>
        <dsp:cNvSpPr/>
      </dsp:nvSpPr>
      <dsp:spPr>
        <a:xfrm>
          <a:off x="5680960" y="3532873"/>
          <a:ext cx="2522460" cy="1513476"/>
        </a:xfrm>
        <a:prstGeom prst="rect">
          <a:avLst/>
        </a:prstGeom>
        <a:solidFill>
          <a:schemeClr val="accent6">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Build your idea!</a:t>
          </a:r>
        </a:p>
      </dsp:txBody>
      <dsp:txXfrm>
        <a:off x="5680960" y="3532873"/>
        <a:ext cx="2522460" cy="15134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04514-17E8-476A-B2D7-012F631FF082}">
      <dsp:nvSpPr>
        <dsp:cNvPr id="0" name=""/>
        <dsp:cNvSpPr/>
      </dsp:nvSpPr>
      <dsp:spPr>
        <a:xfrm>
          <a:off x="0" y="568284"/>
          <a:ext cx="2417439" cy="3384414"/>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8473" tIns="330200" rIns="188473" bIns="330200" numCol="1" spcCol="1270" anchor="t" anchorCtr="0">
          <a:noAutofit/>
        </a:bodyPr>
        <a:lstStyle/>
        <a:p>
          <a:pPr marL="0" lvl="0" indent="0" algn="l" defTabSz="844550">
            <a:lnSpc>
              <a:spcPct val="90000"/>
            </a:lnSpc>
            <a:spcBef>
              <a:spcPct val="0"/>
            </a:spcBef>
            <a:spcAft>
              <a:spcPct val="35000"/>
            </a:spcAft>
            <a:buNone/>
          </a:pPr>
          <a:r>
            <a:rPr lang="en-US" sz="1900" kern="1200"/>
            <a:t>Hand your prototype to your interviewee</a:t>
          </a:r>
        </a:p>
      </dsp:txBody>
      <dsp:txXfrm>
        <a:off x="0" y="1854361"/>
        <a:ext cx="2417439" cy="2030648"/>
      </dsp:txXfrm>
    </dsp:sp>
    <dsp:sp modelId="{7937BA7D-65D4-43A7-B2E2-8BFF0A435A18}">
      <dsp:nvSpPr>
        <dsp:cNvPr id="0" name=""/>
        <dsp:cNvSpPr/>
      </dsp:nvSpPr>
      <dsp:spPr>
        <a:xfrm>
          <a:off x="701057" y="906725"/>
          <a:ext cx="1015324" cy="101532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59" tIns="12700" rIns="7915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49748" y="1055416"/>
        <a:ext cx="717942" cy="717942"/>
      </dsp:txXfrm>
    </dsp:sp>
    <dsp:sp modelId="{9AA887F6-B6D8-475D-BE53-FECB57154BB6}">
      <dsp:nvSpPr>
        <dsp:cNvPr id="0" name=""/>
        <dsp:cNvSpPr/>
      </dsp:nvSpPr>
      <dsp:spPr>
        <a:xfrm>
          <a:off x="0" y="3952626"/>
          <a:ext cx="2417439"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49E01-1DB1-44B4-9A1A-D7C64242D6AE}">
      <dsp:nvSpPr>
        <dsp:cNvPr id="0" name=""/>
        <dsp:cNvSpPr/>
      </dsp:nvSpPr>
      <dsp:spPr>
        <a:xfrm>
          <a:off x="2659182" y="568284"/>
          <a:ext cx="2417439" cy="3384414"/>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8473" tIns="330200" rIns="188473" bIns="330200" numCol="1" spcCol="1270" anchor="t" anchorCtr="0">
          <a:noAutofit/>
        </a:bodyPr>
        <a:lstStyle/>
        <a:p>
          <a:pPr marL="0" lvl="0" indent="0" algn="l" defTabSz="844550">
            <a:lnSpc>
              <a:spcPct val="90000"/>
            </a:lnSpc>
            <a:spcBef>
              <a:spcPct val="0"/>
            </a:spcBef>
            <a:spcAft>
              <a:spcPct val="35000"/>
            </a:spcAft>
            <a:buNone/>
          </a:pPr>
          <a:r>
            <a:rPr lang="en-US" sz="1900" kern="1200"/>
            <a:t>Iterate your prototype using the feedback you got from your interviewee</a:t>
          </a:r>
        </a:p>
      </dsp:txBody>
      <dsp:txXfrm>
        <a:off x="2659182" y="1854361"/>
        <a:ext cx="2417439" cy="2030648"/>
      </dsp:txXfrm>
    </dsp:sp>
    <dsp:sp modelId="{B7E1F1DF-5BCE-4414-A123-D92B628ABDE2}">
      <dsp:nvSpPr>
        <dsp:cNvPr id="0" name=""/>
        <dsp:cNvSpPr/>
      </dsp:nvSpPr>
      <dsp:spPr>
        <a:xfrm>
          <a:off x="3360240" y="906725"/>
          <a:ext cx="1015324" cy="101532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59" tIns="12700" rIns="7915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08931" y="1055416"/>
        <a:ext cx="717942" cy="717942"/>
      </dsp:txXfrm>
    </dsp:sp>
    <dsp:sp modelId="{8B9DED58-FACB-461B-BDF9-B3C6E769ECBE}">
      <dsp:nvSpPr>
        <dsp:cNvPr id="0" name=""/>
        <dsp:cNvSpPr/>
      </dsp:nvSpPr>
      <dsp:spPr>
        <a:xfrm>
          <a:off x="2659182" y="3952626"/>
          <a:ext cx="2417439"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9480E6-8ABD-4C23-A7AB-B5785CEBD9D0}">
      <dsp:nvSpPr>
        <dsp:cNvPr id="0" name=""/>
        <dsp:cNvSpPr/>
      </dsp:nvSpPr>
      <dsp:spPr>
        <a:xfrm>
          <a:off x="5318365" y="568284"/>
          <a:ext cx="2417439" cy="3384414"/>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8473" tIns="330200" rIns="188473" bIns="330200" numCol="1" spcCol="1270" anchor="t" anchorCtr="0">
          <a:noAutofit/>
        </a:bodyPr>
        <a:lstStyle/>
        <a:p>
          <a:pPr marL="0" lvl="0" indent="0" algn="l" defTabSz="844550">
            <a:lnSpc>
              <a:spcPct val="90000"/>
            </a:lnSpc>
            <a:spcBef>
              <a:spcPct val="0"/>
            </a:spcBef>
            <a:spcAft>
              <a:spcPct val="35000"/>
            </a:spcAft>
            <a:buNone/>
          </a:pPr>
          <a:r>
            <a:rPr lang="en-US" sz="1900" kern="1200"/>
            <a:t>Present the iterated product to them and hear and observe their reactions</a:t>
          </a:r>
        </a:p>
      </dsp:txBody>
      <dsp:txXfrm>
        <a:off x="5318365" y="1854361"/>
        <a:ext cx="2417439" cy="2030648"/>
      </dsp:txXfrm>
    </dsp:sp>
    <dsp:sp modelId="{E37B7A5A-7794-4E32-8F39-29378C8A5DAC}">
      <dsp:nvSpPr>
        <dsp:cNvPr id="0" name=""/>
        <dsp:cNvSpPr/>
      </dsp:nvSpPr>
      <dsp:spPr>
        <a:xfrm>
          <a:off x="6019423" y="906725"/>
          <a:ext cx="1015324" cy="101532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59" tIns="12700" rIns="79159"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168114" y="1055416"/>
        <a:ext cx="717942" cy="717942"/>
      </dsp:txXfrm>
    </dsp:sp>
    <dsp:sp modelId="{1C5EAD40-570D-45EA-A6E8-332C42F4C63C}">
      <dsp:nvSpPr>
        <dsp:cNvPr id="0" name=""/>
        <dsp:cNvSpPr/>
      </dsp:nvSpPr>
      <dsp:spPr>
        <a:xfrm>
          <a:off x="5318365" y="3952626"/>
          <a:ext cx="2417439"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996B5F-2B31-4F7C-9B72-E0DBCC3A4CC1}">
      <dsp:nvSpPr>
        <dsp:cNvPr id="0" name=""/>
        <dsp:cNvSpPr/>
      </dsp:nvSpPr>
      <dsp:spPr>
        <a:xfrm>
          <a:off x="459013" y="1270249"/>
          <a:ext cx="1303875" cy="1303875"/>
        </a:xfrm>
        <a:prstGeom prst="ellipse">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84765D-E1F4-449F-9836-0ABA52AD0F20}">
      <dsp:nvSpPr>
        <dsp:cNvPr id="0" name=""/>
        <dsp:cNvSpPr/>
      </dsp:nvSpPr>
      <dsp:spPr>
        <a:xfrm>
          <a:off x="736888" y="1548124"/>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AA5DDF-9C6F-4ECE-B4C2-A3334ED893D9}">
      <dsp:nvSpPr>
        <dsp:cNvPr id="0" name=""/>
        <dsp:cNvSpPr/>
      </dsp:nvSpPr>
      <dsp:spPr>
        <a:xfrm>
          <a:off x="42201" y="2980249"/>
          <a:ext cx="213750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The phase helps the entrepreneur to find the true meaning of the research </a:t>
          </a:r>
          <a:r>
            <a:rPr lang="en-US" sz="1100" kern="1200">
              <a:latin typeface="Rockwell Nova Light"/>
            </a:rPr>
            <a:t>done</a:t>
          </a:r>
        </a:p>
      </dsp:txBody>
      <dsp:txXfrm>
        <a:off x="42201" y="2980249"/>
        <a:ext cx="2137500" cy="877500"/>
      </dsp:txXfrm>
    </dsp:sp>
    <dsp:sp modelId="{F17E65D8-FC42-49E3-9DD8-41E95B1586FF}">
      <dsp:nvSpPr>
        <dsp:cNvPr id="0" name=""/>
        <dsp:cNvSpPr/>
      </dsp:nvSpPr>
      <dsp:spPr>
        <a:xfrm>
          <a:off x="2970576" y="1270249"/>
          <a:ext cx="1303875" cy="1303875"/>
        </a:xfrm>
        <a:prstGeom prst="ellipse">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36BCCB-F8CE-4F2D-86E8-C3FA348E480A}">
      <dsp:nvSpPr>
        <dsp:cNvPr id="0" name=""/>
        <dsp:cNvSpPr/>
      </dsp:nvSpPr>
      <dsp:spPr>
        <a:xfrm>
          <a:off x="3248451" y="1548124"/>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63F941-3377-4D0C-B8E3-178DC2C32297}">
      <dsp:nvSpPr>
        <dsp:cNvPr id="0" name=""/>
        <dsp:cNvSpPr/>
      </dsp:nvSpPr>
      <dsp:spPr>
        <a:xfrm>
          <a:off x="2553763" y="2980249"/>
          <a:ext cx="213750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latin typeface="Rockwell Nova Light"/>
            </a:rPr>
            <a:t>To</a:t>
          </a:r>
          <a:r>
            <a:rPr lang="en-US" sz="1100" kern="1200"/>
            <a:t> be clearer about the problem</a:t>
          </a:r>
        </a:p>
      </dsp:txBody>
      <dsp:txXfrm>
        <a:off x="2553763" y="2980249"/>
        <a:ext cx="2137500" cy="877500"/>
      </dsp:txXfrm>
    </dsp:sp>
    <dsp:sp modelId="{0DE4BBEC-013B-4C4F-B9B1-CB68395B550F}">
      <dsp:nvSpPr>
        <dsp:cNvPr id="0" name=""/>
        <dsp:cNvSpPr/>
      </dsp:nvSpPr>
      <dsp:spPr>
        <a:xfrm>
          <a:off x="5482138" y="1270249"/>
          <a:ext cx="1303875" cy="1303875"/>
        </a:xfrm>
        <a:prstGeom prst="ellipse">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B242E9-0D53-42B8-9BC7-D444859D97FE}">
      <dsp:nvSpPr>
        <dsp:cNvPr id="0" name=""/>
        <dsp:cNvSpPr/>
      </dsp:nvSpPr>
      <dsp:spPr>
        <a:xfrm>
          <a:off x="5760013" y="1548124"/>
          <a:ext cx="748125" cy="74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DD0315-F33F-4108-87DB-E3951FE2CABB}">
      <dsp:nvSpPr>
        <dsp:cNvPr id="0" name=""/>
        <dsp:cNvSpPr/>
      </dsp:nvSpPr>
      <dsp:spPr>
        <a:xfrm>
          <a:off x="5065326" y="2980249"/>
          <a:ext cx="213750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The phase is about trying to make sense of data gathered, trends from the data</a:t>
          </a:r>
          <a:r>
            <a:rPr lang="en-US" sz="1100" kern="1200">
              <a:latin typeface="Rockwell Nova Light"/>
            </a:rPr>
            <a:t>,</a:t>
          </a:r>
          <a:r>
            <a:rPr lang="en-US" sz="1100" kern="1200"/>
            <a:t> </a:t>
          </a:r>
          <a:r>
            <a:rPr lang="en-US" sz="1100" kern="1200">
              <a:latin typeface="Rockwell Nova Light"/>
            </a:rPr>
            <a:t>to </a:t>
          </a:r>
          <a:r>
            <a:rPr lang="en-US" sz="1100" kern="1200"/>
            <a:t>narrow down the problem</a:t>
          </a:r>
        </a:p>
      </dsp:txBody>
      <dsp:txXfrm>
        <a:off x="5065326" y="2980249"/>
        <a:ext cx="2137500" cy="877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AF204-88B3-4957-B72A-642C54733333}">
      <dsp:nvSpPr>
        <dsp:cNvPr id="0" name=""/>
        <dsp:cNvSpPr/>
      </dsp:nvSpPr>
      <dsp:spPr>
        <a:xfrm>
          <a:off x="577" y="978292"/>
          <a:ext cx="2339895" cy="2807874"/>
        </a:xfrm>
        <a:prstGeom prst="rect">
          <a:avLst/>
        </a:prstGeom>
        <a:solidFill>
          <a:schemeClr val="accent6">
            <a:hueOff val="0"/>
            <a:satOff val="0"/>
            <a:lumOff val="0"/>
            <a:alphaOff val="0"/>
          </a:schemeClr>
        </a:solidFill>
        <a:ln w="9525" cap="flat" cmpd="sng" algn="ctr">
          <a:solidFill>
            <a:schemeClr val="accent6">
              <a:hueOff val="0"/>
              <a:satOff val="0"/>
              <a:lumOff val="0"/>
              <a:alphaOff val="0"/>
            </a:schemeClr>
          </a:solidFill>
          <a:prstDash val="solid"/>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dsp:spPr>
      <dsp:style>
        <a:lnRef idx="1">
          <a:scrgbClr r="0" g="0" b="0"/>
        </a:lnRef>
        <a:fillRef idx="3">
          <a:scrgbClr r="0" g="0" b="0"/>
        </a:fillRef>
        <a:effectRef idx="3">
          <a:scrgbClr r="0" g="0" b="0"/>
        </a:effectRef>
        <a:fontRef idx="minor">
          <a:schemeClr val="lt1"/>
        </a:fontRef>
      </dsp:style>
      <dsp:txBody>
        <a:bodyPr spcFirstLastPara="0" vert="horz" wrap="square" lIns="231130" tIns="0" rIns="231130" bIns="330200" numCol="1" spcCol="1270" anchor="t" anchorCtr="0">
          <a:noAutofit/>
        </a:bodyPr>
        <a:lstStyle/>
        <a:p>
          <a:pPr marL="0" lvl="0" indent="0" algn="l" defTabSz="577850">
            <a:lnSpc>
              <a:spcPct val="90000"/>
            </a:lnSpc>
            <a:spcBef>
              <a:spcPct val="0"/>
            </a:spcBef>
            <a:spcAft>
              <a:spcPct val="35000"/>
            </a:spcAft>
            <a:buNone/>
          </a:pPr>
          <a:r>
            <a:rPr lang="en-US" sz="1300" kern="1200"/>
            <a:t>Brainstorming- this could be a group or individual activity where participants express the idea that comes to mind without </a:t>
          </a:r>
          <a:r>
            <a:rPr lang="en-US" sz="1300" kern="1200">
              <a:latin typeface="Rockwell Nova Light"/>
            </a:rPr>
            <a:t>criticism</a:t>
          </a:r>
          <a:r>
            <a:rPr lang="en-US" sz="1300" kern="1200"/>
            <a:t> or evaluation </a:t>
          </a:r>
        </a:p>
      </dsp:txBody>
      <dsp:txXfrm>
        <a:off x="577" y="2101442"/>
        <a:ext cx="2339895" cy="1684724"/>
      </dsp:txXfrm>
    </dsp:sp>
    <dsp:sp modelId="{5C5EB7C8-D949-496E-A16E-4D8B77818ABC}">
      <dsp:nvSpPr>
        <dsp:cNvPr id="0" name=""/>
        <dsp:cNvSpPr/>
      </dsp:nvSpPr>
      <dsp:spPr>
        <a:xfrm>
          <a:off x="577" y="978292"/>
          <a:ext cx="2339895" cy="1123149"/>
        </a:xfrm>
        <a:prstGeom prst="rect">
          <a:avLst/>
        </a:prstGeom>
        <a:noFill/>
        <a:ln w="9525" cap="flat" cmpd="sng" algn="ctr">
          <a:noFill/>
          <a:prstDash val="solid"/>
        </a:ln>
        <a:effectLst>
          <a:outerShdw blurRad="44450" dist="13970" dir="5400000" algn="ctr" rotWithShape="0">
            <a:srgbClr val="000000">
              <a:alpha val="45000"/>
            </a:srgbClr>
          </a:outerShdw>
        </a:effectLst>
        <a:scene3d>
          <a:camera prst="orthographicFront">
            <a:rot lat="0" lon="0" rev="0"/>
          </a:camera>
          <a:lightRig rig="twoPt" dir="tl"/>
        </a:scene3d>
        <a:sp3d/>
      </dsp:spPr>
      <dsp:style>
        <a:lnRef idx="1">
          <a:scrgbClr r="0" g="0" b="0"/>
        </a:lnRef>
        <a:fillRef idx="3">
          <a:scrgbClr r="0" g="0" b="0"/>
        </a:fillRef>
        <a:effectRef idx="3">
          <a:scrgbClr r="0" g="0" b="0"/>
        </a:effectRef>
        <a:fontRef idx="minor">
          <a:schemeClr val="lt1"/>
        </a:fontRef>
      </dsp:style>
      <dsp:txBody>
        <a:bodyPr spcFirstLastPara="0" vert="horz" wrap="square" lIns="231130" tIns="165100" rIns="231130" bIns="165100" numCol="1" spcCol="1270" anchor="ctr" anchorCtr="0">
          <a:noAutofit/>
        </a:bodyPr>
        <a:lstStyle/>
        <a:p>
          <a:pPr marL="0" lvl="0" indent="0" algn="l" defTabSz="2533650">
            <a:lnSpc>
              <a:spcPct val="90000"/>
            </a:lnSpc>
            <a:spcBef>
              <a:spcPct val="0"/>
            </a:spcBef>
            <a:spcAft>
              <a:spcPct val="35000"/>
            </a:spcAft>
            <a:buNone/>
          </a:pPr>
          <a:r>
            <a:rPr lang="en-US" sz="5700" kern="1200"/>
            <a:t>01</a:t>
          </a:r>
        </a:p>
      </dsp:txBody>
      <dsp:txXfrm>
        <a:off x="577" y="978292"/>
        <a:ext cx="2339895" cy="1123149"/>
      </dsp:txXfrm>
    </dsp:sp>
    <dsp:sp modelId="{3DCC64E5-668A-4CDF-8257-F78F1081488B}">
      <dsp:nvSpPr>
        <dsp:cNvPr id="0" name=""/>
        <dsp:cNvSpPr/>
      </dsp:nvSpPr>
      <dsp:spPr>
        <a:xfrm>
          <a:off x="2527665" y="978292"/>
          <a:ext cx="2339895" cy="2807874"/>
        </a:xfrm>
        <a:prstGeom prst="rect">
          <a:avLst/>
        </a:prstGeom>
        <a:solidFill>
          <a:schemeClr val="accent6">
            <a:hueOff val="0"/>
            <a:satOff val="0"/>
            <a:lumOff val="0"/>
            <a:alphaOff val="0"/>
          </a:schemeClr>
        </a:solidFill>
        <a:ln w="9525" cap="flat" cmpd="sng" algn="ctr">
          <a:solidFill>
            <a:schemeClr val="accent6">
              <a:hueOff val="0"/>
              <a:satOff val="0"/>
              <a:lumOff val="0"/>
              <a:alphaOff val="0"/>
            </a:schemeClr>
          </a:solidFill>
          <a:prstDash val="solid"/>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dsp:spPr>
      <dsp:style>
        <a:lnRef idx="1">
          <a:scrgbClr r="0" g="0" b="0"/>
        </a:lnRef>
        <a:fillRef idx="3">
          <a:scrgbClr r="0" g="0" b="0"/>
        </a:fillRef>
        <a:effectRef idx="3">
          <a:scrgbClr r="0" g="0" b="0"/>
        </a:effectRef>
        <a:fontRef idx="minor">
          <a:schemeClr val="lt1"/>
        </a:fontRef>
      </dsp:style>
      <dsp:txBody>
        <a:bodyPr spcFirstLastPara="0" vert="horz" wrap="square" lIns="231130" tIns="0" rIns="231130" bIns="330200" numCol="1" spcCol="1270" anchor="t" anchorCtr="0">
          <a:noAutofit/>
        </a:bodyPr>
        <a:lstStyle/>
        <a:p>
          <a:pPr marL="0" lvl="0" indent="0" algn="l" defTabSz="577850">
            <a:lnSpc>
              <a:spcPct val="90000"/>
            </a:lnSpc>
            <a:spcBef>
              <a:spcPct val="0"/>
            </a:spcBef>
            <a:spcAft>
              <a:spcPct val="35000"/>
            </a:spcAft>
            <a:buNone/>
          </a:pPr>
          <a:r>
            <a:rPr lang="en-US" sz="1300" kern="1200"/>
            <a:t>Brain write- this is not verbal but written, normally you write down your idea and after a few minutes you pass it on to the next person who could build on </a:t>
          </a:r>
          <a:r>
            <a:rPr lang="en-US" sz="1300" kern="1200">
              <a:latin typeface="Rockwell Nova Light"/>
            </a:rPr>
            <a:t>it</a:t>
          </a:r>
          <a:endParaRPr lang="en-US" sz="1300" kern="1200"/>
        </a:p>
      </dsp:txBody>
      <dsp:txXfrm>
        <a:off x="2527665" y="2101442"/>
        <a:ext cx="2339895" cy="1684724"/>
      </dsp:txXfrm>
    </dsp:sp>
    <dsp:sp modelId="{5430C3C8-C859-4AF3-BB49-6D02FE36BB1D}">
      <dsp:nvSpPr>
        <dsp:cNvPr id="0" name=""/>
        <dsp:cNvSpPr/>
      </dsp:nvSpPr>
      <dsp:spPr>
        <a:xfrm>
          <a:off x="2527665" y="978292"/>
          <a:ext cx="2339895" cy="1123149"/>
        </a:xfrm>
        <a:prstGeom prst="rect">
          <a:avLst/>
        </a:prstGeom>
        <a:noFill/>
        <a:ln w="9525" cap="flat" cmpd="sng" algn="ctr">
          <a:noFill/>
          <a:prstDash val="solid"/>
        </a:ln>
        <a:effectLst>
          <a:outerShdw blurRad="44450" dist="13970" dir="5400000" algn="ctr" rotWithShape="0">
            <a:srgbClr val="000000">
              <a:alpha val="45000"/>
            </a:srgbClr>
          </a:outerShdw>
        </a:effectLst>
        <a:scene3d>
          <a:camera prst="orthographicFront">
            <a:rot lat="0" lon="0" rev="0"/>
          </a:camera>
          <a:lightRig rig="twoPt" dir="tl"/>
        </a:scene3d>
        <a:sp3d/>
      </dsp:spPr>
      <dsp:style>
        <a:lnRef idx="1">
          <a:scrgbClr r="0" g="0" b="0"/>
        </a:lnRef>
        <a:fillRef idx="3">
          <a:scrgbClr r="0" g="0" b="0"/>
        </a:fillRef>
        <a:effectRef idx="3">
          <a:scrgbClr r="0" g="0" b="0"/>
        </a:effectRef>
        <a:fontRef idx="minor">
          <a:schemeClr val="lt1"/>
        </a:fontRef>
      </dsp:style>
      <dsp:txBody>
        <a:bodyPr spcFirstLastPara="0" vert="horz" wrap="square" lIns="231130" tIns="165100" rIns="231130" bIns="165100" numCol="1" spcCol="1270" anchor="ctr" anchorCtr="0">
          <a:noAutofit/>
        </a:bodyPr>
        <a:lstStyle/>
        <a:p>
          <a:pPr marL="0" lvl="0" indent="0" algn="l" defTabSz="2533650">
            <a:lnSpc>
              <a:spcPct val="90000"/>
            </a:lnSpc>
            <a:spcBef>
              <a:spcPct val="0"/>
            </a:spcBef>
            <a:spcAft>
              <a:spcPct val="35000"/>
            </a:spcAft>
            <a:buNone/>
          </a:pPr>
          <a:r>
            <a:rPr lang="en-US" sz="5700" kern="1200"/>
            <a:t>02</a:t>
          </a:r>
        </a:p>
      </dsp:txBody>
      <dsp:txXfrm>
        <a:off x="2527665" y="978292"/>
        <a:ext cx="2339895" cy="1123149"/>
      </dsp:txXfrm>
    </dsp:sp>
    <dsp:sp modelId="{F6F606F3-4C02-4FF8-8398-F0A1360BD245}">
      <dsp:nvSpPr>
        <dsp:cNvPr id="0" name=""/>
        <dsp:cNvSpPr/>
      </dsp:nvSpPr>
      <dsp:spPr>
        <a:xfrm>
          <a:off x="5054752" y="978292"/>
          <a:ext cx="2339895" cy="2807874"/>
        </a:xfrm>
        <a:prstGeom prst="rect">
          <a:avLst/>
        </a:prstGeom>
        <a:solidFill>
          <a:schemeClr val="accent6">
            <a:hueOff val="0"/>
            <a:satOff val="0"/>
            <a:lumOff val="0"/>
            <a:alphaOff val="0"/>
          </a:schemeClr>
        </a:solidFill>
        <a:ln w="9525" cap="flat" cmpd="sng" algn="ctr">
          <a:solidFill>
            <a:schemeClr val="accent6">
              <a:hueOff val="0"/>
              <a:satOff val="0"/>
              <a:lumOff val="0"/>
              <a:alphaOff val="0"/>
            </a:schemeClr>
          </a:solidFill>
          <a:prstDash val="solid"/>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dsp:spPr>
      <dsp:style>
        <a:lnRef idx="1">
          <a:scrgbClr r="0" g="0" b="0"/>
        </a:lnRef>
        <a:fillRef idx="3">
          <a:scrgbClr r="0" g="0" b="0"/>
        </a:fillRef>
        <a:effectRef idx="3">
          <a:scrgbClr r="0" g="0" b="0"/>
        </a:effectRef>
        <a:fontRef idx="minor">
          <a:schemeClr val="lt1"/>
        </a:fontRef>
      </dsp:style>
      <dsp:txBody>
        <a:bodyPr spcFirstLastPara="0" vert="horz" wrap="square" lIns="231130" tIns="0" rIns="231130" bIns="330200" numCol="1" spcCol="1270" anchor="t" anchorCtr="0">
          <a:noAutofit/>
        </a:bodyPr>
        <a:lstStyle/>
        <a:p>
          <a:pPr marL="0" lvl="0" indent="0" algn="l" defTabSz="577850">
            <a:lnSpc>
              <a:spcPct val="90000"/>
            </a:lnSpc>
            <a:spcBef>
              <a:spcPct val="0"/>
            </a:spcBef>
            <a:spcAft>
              <a:spcPct val="35000"/>
            </a:spcAft>
            <a:buNone/>
          </a:pPr>
          <a:r>
            <a:rPr lang="en-US" sz="1300" kern="1200"/>
            <a:t>Brain walk – this is like brain write, however instead of passing on a note you walk to other people stations where you can elaborate their ideas</a:t>
          </a:r>
        </a:p>
      </dsp:txBody>
      <dsp:txXfrm>
        <a:off x="5054752" y="2101442"/>
        <a:ext cx="2339895" cy="1684724"/>
      </dsp:txXfrm>
    </dsp:sp>
    <dsp:sp modelId="{3D09BBD2-3969-4F7C-8C94-AEF3701ADF72}">
      <dsp:nvSpPr>
        <dsp:cNvPr id="0" name=""/>
        <dsp:cNvSpPr/>
      </dsp:nvSpPr>
      <dsp:spPr>
        <a:xfrm>
          <a:off x="5054752" y="978292"/>
          <a:ext cx="2339895" cy="1123149"/>
        </a:xfrm>
        <a:prstGeom prst="rect">
          <a:avLst/>
        </a:prstGeom>
        <a:noFill/>
        <a:ln w="9525" cap="flat" cmpd="sng" algn="ctr">
          <a:noFill/>
          <a:prstDash val="solid"/>
        </a:ln>
        <a:effectLst>
          <a:outerShdw blurRad="44450" dist="13970" dir="5400000" algn="ctr" rotWithShape="0">
            <a:srgbClr val="000000">
              <a:alpha val="45000"/>
            </a:srgbClr>
          </a:outerShdw>
        </a:effectLst>
        <a:scene3d>
          <a:camera prst="orthographicFront">
            <a:rot lat="0" lon="0" rev="0"/>
          </a:camera>
          <a:lightRig rig="twoPt" dir="tl"/>
        </a:scene3d>
        <a:sp3d/>
      </dsp:spPr>
      <dsp:style>
        <a:lnRef idx="1">
          <a:scrgbClr r="0" g="0" b="0"/>
        </a:lnRef>
        <a:fillRef idx="3">
          <a:scrgbClr r="0" g="0" b="0"/>
        </a:fillRef>
        <a:effectRef idx="3">
          <a:scrgbClr r="0" g="0" b="0"/>
        </a:effectRef>
        <a:fontRef idx="minor">
          <a:schemeClr val="lt1"/>
        </a:fontRef>
      </dsp:style>
      <dsp:txBody>
        <a:bodyPr spcFirstLastPara="0" vert="horz" wrap="square" lIns="231130" tIns="165100" rIns="231130" bIns="165100" numCol="1" spcCol="1270" anchor="ctr" anchorCtr="0">
          <a:noAutofit/>
        </a:bodyPr>
        <a:lstStyle/>
        <a:p>
          <a:pPr marL="0" lvl="0" indent="0" algn="l" defTabSz="2533650">
            <a:lnSpc>
              <a:spcPct val="90000"/>
            </a:lnSpc>
            <a:spcBef>
              <a:spcPct val="0"/>
            </a:spcBef>
            <a:spcAft>
              <a:spcPct val="35000"/>
            </a:spcAft>
            <a:buNone/>
          </a:pPr>
          <a:r>
            <a:rPr lang="en-US" sz="5700" kern="1200"/>
            <a:t>03</a:t>
          </a:r>
        </a:p>
      </dsp:txBody>
      <dsp:txXfrm>
        <a:off x="5054752" y="978292"/>
        <a:ext cx="2339895" cy="11231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D40961-3800-454F-AE95-EEABA6010FF3}">
      <dsp:nvSpPr>
        <dsp:cNvPr id="0" name=""/>
        <dsp:cNvSpPr/>
      </dsp:nvSpPr>
      <dsp:spPr>
        <a:xfrm>
          <a:off x="550543" y="19949"/>
          <a:ext cx="1715625" cy="17156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D8A9AB-7673-4443-891F-31147CD4DEFC}">
      <dsp:nvSpPr>
        <dsp:cNvPr id="0" name=""/>
        <dsp:cNvSpPr/>
      </dsp:nvSpPr>
      <dsp:spPr>
        <a:xfrm>
          <a:off x="916168" y="385574"/>
          <a:ext cx="984375" cy="98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3F2D7E-26C4-43DD-BB04-B24B9E33D20E}">
      <dsp:nvSpPr>
        <dsp:cNvPr id="0" name=""/>
        <dsp:cNvSpPr/>
      </dsp:nvSpPr>
      <dsp:spPr>
        <a:xfrm>
          <a:off x="2106" y="2269949"/>
          <a:ext cx="281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a:t>User feedback/insights</a:t>
          </a:r>
        </a:p>
      </dsp:txBody>
      <dsp:txXfrm>
        <a:off x="2106" y="2269949"/>
        <a:ext cx="2812500" cy="720000"/>
      </dsp:txXfrm>
    </dsp:sp>
    <dsp:sp modelId="{57B0BBCC-F9DB-4546-9FEE-64AA49E589CA}">
      <dsp:nvSpPr>
        <dsp:cNvPr id="0" name=""/>
        <dsp:cNvSpPr/>
      </dsp:nvSpPr>
      <dsp:spPr>
        <a:xfrm>
          <a:off x="3855231" y="19949"/>
          <a:ext cx="1715625" cy="17156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75D9E9-3859-424A-80E7-0F858364D336}">
      <dsp:nvSpPr>
        <dsp:cNvPr id="0" name=""/>
        <dsp:cNvSpPr/>
      </dsp:nvSpPr>
      <dsp:spPr>
        <a:xfrm>
          <a:off x="4220856" y="385574"/>
          <a:ext cx="984375" cy="98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F64B69-CB1C-4886-AEBE-5524B7EDF4EF}">
      <dsp:nvSpPr>
        <dsp:cNvPr id="0" name=""/>
        <dsp:cNvSpPr/>
      </dsp:nvSpPr>
      <dsp:spPr>
        <a:xfrm>
          <a:off x="3306793" y="2269949"/>
          <a:ext cx="281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a:t>A refined solution that is ready for further development or implementation</a:t>
          </a:r>
        </a:p>
      </dsp:txBody>
      <dsp:txXfrm>
        <a:off x="3306793" y="2269949"/>
        <a:ext cx="28125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197100" y="1079500"/>
            <a:ext cx="7797799" cy="2138400"/>
          </a:xfrm>
        </p:spPr>
        <p:txBody>
          <a:bodyPr anchor="b">
            <a:normAutofit/>
          </a:bodyPr>
          <a:lstStyle>
            <a:lvl1pPr algn="ctr">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308350" y="4113213"/>
            <a:ext cx="5575300" cy="1655762"/>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dirty="0"/>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dirty="0"/>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9728046" y="4869342"/>
            <a:ext cx="1623711" cy="630920"/>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33129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72797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079500" y="2252663"/>
            <a:ext cx="4457700" cy="2349500"/>
          </a:xfrm>
        </p:spPr>
        <p:txBody>
          <a:bodyPr anchor="ctr" anchorCtr="0">
            <a:normAutofit/>
          </a:bodyPr>
          <a:lstStyle>
            <a:lvl1pPr algn="ctr">
              <a:defRPr sz="2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6654800" y="2252664"/>
            <a:ext cx="4451348" cy="2349500"/>
          </a:xfrm>
        </p:spPr>
        <p:txBody>
          <a:bodyPr anchor="ctr" anchorCtr="0"/>
          <a:lstStyle>
            <a:lvl1pPr marL="0" indent="0">
              <a:buNone/>
              <a:defRPr sz="2400" i="1">
                <a:solidFill>
                  <a:schemeClr val="tx1">
                    <a:alpha val="7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999771" y="932104"/>
            <a:ext cx="913428" cy="1032464"/>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437136" y="649304"/>
            <a:ext cx="388541" cy="388541"/>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5826000" y="342900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6730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08585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636600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4218436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079500" y="1011238"/>
            <a:ext cx="10026650" cy="655637"/>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07950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079500" y="2525561"/>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636495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6364950" y="2525560"/>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065560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079500" y="1079500"/>
            <a:ext cx="10026650" cy="4689475"/>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148193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646759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071607" y="1011238"/>
            <a:ext cx="3906000" cy="1292400"/>
          </a:xfrm>
        </p:spPr>
        <p:txBody>
          <a:bodyPr anchor="t" anchorCtr="0">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5537200" y="955230"/>
            <a:ext cx="5583193" cy="4813745"/>
          </a:xfrm>
        </p:spPr>
        <p:txBody>
          <a:bodyPr/>
          <a:lstStyle>
            <a:lvl1pPr marL="0" indent="0">
              <a:lnSpc>
                <a:spcPct val="100000"/>
              </a:lnSpc>
              <a:buFontTx/>
              <a:buNone/>
              <a:defRPr sz="4800"/>
            </a:lvl1pPr>
            <a:lvl2pPr marL="0">
              <a:lnSpc>
                <a:spcPct val="100000"/>
              </a:lnSpc>
              <a:defRPr sz="4800"/>
            </a:lvl2pPr>
            <a:lvl3pPr marL="0" indent="0">
              <a:buNone/>
              <a:defRPr sz="2000"/>
            </a:lvl3pPr>
            <a:lvl4pPr marL="0">
              <a:defRPr sz="2000"/>
            </a:lvl4pPr>
            <a:lvl5pPr marL="360000">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079499" y="2664000"/>
            <a:ext cx="3905999" cy="3106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410552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079501" y="1011238"/>
            <a:ext cx="3905250" cy="1292662"/>
          </a:xfrm>
        </p:spPr>
        <p:txBody>
          <a:bodyPr anchor="t"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5537200" y="531813"/>
            <a:ext cx="6113812" cy="57848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079500" y="2663825"/>
            <a:ext cx="3905250" cy="310515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53655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079500" y="1790700"/>
            <a:ext cx="10026650" cy="3978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815831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9899079" y="1079500"/>
            <a:ext cx="1292662" cy="4689476"/>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079499" y="1079500"/>
            <a:ext cx="8495943" cy="46894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9/14/2024</a:t>
            </a:fld>
            <a:endParaRPr lang="en-US"/>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4131688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fld id="{64F0E216-BA48-4F04-AC4F-645AA0DD6AC6}" type="datetimeFigureOut">
              <a:rPr lang="en-US" smtClean="0"/>
              <a:pPr/>
              <a:t>9/14/2024</a:t>
            </a:fld>
            <a:endParaRPr lang="en-US" dirty="0"/>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pPr/>
              <a:t>‹#›</a:t>
            </a:fld>
            <a:endParaRPr lang="en-US" dirty="0"/>
          </a:p>
        </p:txBody>
      </p:sp>
    </p:spTree>
    <p:extLst>
      <p:ext uri="{BB962C8B-B14F-4D97-AF65-F5344CB8AC3E}">
        <p14:creationId xmlns:p14="http://schemas.microsoft.com/office/powerpoint/2010/main" val="266711121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19">
          <p15:clr>
            <a:srgbClr val="5ACBF0"/>
          </p15:clr>
        </p15:guide>
        <p15:guide id="2" pos="1731">
          <p15:clr>
            <a:srgbClr val="5ACBF0"/>
          </p15:clr>
        </p15:guide>
        <p15:guide id="3" pos="3140">
          <p15:clr>
            <a:srgbClr val="5ACBF0"/>
          </p15:clr>
        </p15:guide>
        <p15:guide id="4" pos="3488">
          <p15:clr>
            <a:srgbClr val="5ACBF0"/>
          </p15:clr>
        </p15:guide>
        <p15:guide id="5" pos="2788">
          <p15:clr>
            <a:srgbClr val="5ACBF0"/>
          </p15:clr>
        </p15:guide>
        <p15:guide id="6" pos="2434">
          <p15:clr>
            <a:srgbClr val="5ACBF0"/>
          </p15:clr>
        </p15:guide>
        <p15:guide id="7" pos="2084">
          <p15:clr>
            <a:srgbClr val="5ACBF0"/>
          </p15:clr>
        </p15:guide>
        <p15:guide id="8" pos="341">
          <p15:clr>
            <a:srgbClr val="F26B43"/>
          </p15:clr>
        </p15:guide>
        <p15:guide id="9" pos="1384">
          <p15:clr>
            <a:srgbClr val="5ACBF0"/>
          </p15:clr>
        </p15:guide>
        <p15:guide id="10" pos="1032">
          <p15:clr>
            <a:srgbClr val="5ACBF0"/>
          </p15:clr>
        </p15:guide>
        <p15:guide id="11" pos="680">
          <p15:clr>
            <a:srgbClr val="FDE53C"/>
          </p15:clr>
        </p15:guide>
        <p15:guide id="12" pos="4192">
          <p15:clr>
            <a:srgbClr val="5ACBF0"/>
          </p15:clr>
        </p15:guide>
        <p15:guide id="13" pos="4543">
          <p15:clr>
            <a:srgbClr val="5ACBF0"/>
          </p15:clr>
        </p15:guide>
        <p15:guide id="14" pos="4892">
          <p15:clr>
            <a:srgbClr val="5ACBF0"/>
          </p15:clr>
        </p15:guide>
        <p15:guide id="15" pos="5244">
          <p15:clr>
            <a:srgbClr val="5ACBF0"/>
          </p15:clr>
        </p15:guide>
        <p15:guide id="16" pos="5596">
          <p15:clr>
            <a:srgbClr val="5ACBF0"/>
          </p15:clr>
        </p15:guide>
        <p15:guide id="17" pos="5948">
          <p15:clr>
            <a:srgbClr val="5ACBF0"/>
          </p15:clr>
        </p15:guide>
        <p15:guide id="18" pos="6296">
          <p15:clr>
            <a:srgbClr val="5ACBF0"/>
          </p15:clr>
        </p15:guide>
        <p15:guide id="19" pos="6648">
          <p15:clr>
            <a:srgbClr val="5ACBF0"/>
          </p15:clr>
        </p15:guide>
        <p15:guide id="20" pos="6996">
          <p15:clr>
            <a:srgbClr val="FDE53C"/>
          </p15:clr>
        </p15:guide>
        <p15:guide id="21" orient="horz" pos="335">
          <p15:clr>
            <a:srgbClr val="F26B43"/>
          </p15:clr>
        </p15:guide>
        <p15:guide id="22" orient="horz" pos="680">
          <p15:clr>
            <a:srgbClr val="FDE53C"/>
          </p15:clr>
        </p15:guide>
        <p15:guide id="23" orient="horz" pos="1050">
          <p15:clr>
            <a:srgbClr val="5ACBF0"/>
          </p15:clr>
        </p15:guide>
        <p15:guide id="24" orient="horz" pos="1791">
          <p15:clr>
            <a:srgbClr val="5ACBF0"/>
          </p15:clr>
        </p15:guide>
        <p15:guide id="26" orient="horz" pos="2530">
          <p15:clr>
            <a:srgbClr val="5ACBF0"/>
          </p15:clr>
        </p15:guide>
        <p15:guide id="27" orient="horz" pos="2899">
          <p15:clr>
            <a:srgbClr val="5ACBF0"/>
          </p15:clr>
        </p15:guide>
        <p15:guide id="28" orient="horz" pos="3268">
          <p15:clr>
            <a:srgbClr val="5ACBF0"/>
          </p15:clr>
        </p15:guide>
        <p15:guide id="29" orient="horz" pos="3634">
          <p15:clr>
            <a:srgbClr val="FDE53C"/>
          </p15:clr>
        </p15:guide>
        <p15:guide id="30" orient="horz" pos="3979">
          <p15:clr>
            <a:srgbClr val="F26B43"/>
          </p15:clr>
        </p15:guide>
        <p15:guide id="31" orient="horz" pos="2160">
          <p15:clr>
            <a:srgbClr val="FDE53C"/>
          </p15:clr>
        </p15:guide>
        <p15:guide id="32" pos="7340">
          <p15:clr>
            <a:srgbClr val="F26B43"/>
          </p15:clr>
        </p15:guide>
        <p15:guide id="33" pos="3840">
          <p15:clr>
            <a:srgbClr val="FDE53C"/>
          </p15:clr>
        </p15:guide>
        <p15:guide id="34" orient="horz" pos="637">
          <p15:clr>
            <a:srgbClr val="C35EA4"/>
          </p15:clr>
        </p15:guide>
        <p15:guide id="35" orient="horz" pos="1128">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448441" y="1079499"/>
            <a:ext cx="6654590" cy="2503281"/>
          </a:xfrm>
        </p:spPr>
        <p:txBody>
          <a:bodyPr vert="horz" lIns="0" tIns="0" rIns="0" bIns="0" rtlCol="0" anchor="b" anchorCtr="0">
            <a:noAutofit/>
          </a:bodyPr>
          <a:lstStyle/>
          <a:p>
            <a:r>
              <a:rPr lang="en-US" sz="2400" dirty="0">
                <a:latin typeface="Arial"/>
                <a:cs typeface="Arial"/>
              </a:rPr>
              <a:t>Entrepreneurship and Design Thinking </a:t>
            </a:r>
            <a:br>
              <a:rPr lang="en-US" sz="2400" dirty="0">
                <a:latin typeface="Arial"/>
                <a:cs typeface="Arial"/>
              </a:rPr>
            </a:br>
            <a:r>
              <a:rPr lang="en-US" sz="2400" dirty="0">
                <a:latin typeface="Arial"/>
                <a:cs typeface="Arial"/>
              </a:rPr>
              <a:t>Lecture two: design thinking and Innovation </a:t>
            </a:r>
            <a:br>
              <a:rPr lang="en-US" sz="2400" dirty="0">
                <a:latin typeface="Arial"/>
                <a:cs typeface="Arial"/>
              </a:rPr>
            </a:br>
            <a:r>
              <a:rPr lang="en-US" sz="2400" dirty="0">
                <a:latin typeface="Arial"/>
                <a:cs typeface="Arial"/>
              </a:rPr>
              <a:t>Lecturer: Stephen Githii</a:t>
            </a:r>
          </a:p>
        </p:txBody>
      </p:sp>
      <p:pic>
        <p:nvPicPr>
          <p:cNvPr id="3" name="Picture 2">
            <a:extLst>
              <a:ext uri="{FF2B5EF4-FFF2-40B4-BE49-F238E27FC236}">
                <a16:creationId xmlns:a16="http://schemas.microsoft.com/office/drawing/2014/main" id="{3CD57F3D-6C30-B9F4-88C6-04638587D138}"/>
              </a:ext>
            </a:extLst>
          </p:cNvPr>
          <p:cNvPicPr>
            <a:picLocks noChangeAspect="1"/>
          </p:cNvPicPr>
          <p:nvPr/>
        </p:nvPicPr>
        <p:blipFill>
          <a:blip r:embed="rId2"/>
          <a:srcRect l="29412" r="33724" b="2"/>
          <a:stretch/>
        </p:blipFill>
        <p:spPr>
          <a:xfrm>
            <a:off x="20" y="10"/>
            <a:ext cx="3863955" cy="6857989"/>
          </a:xfrm>
          <a:prstGeom prst="rect">
            <a:avLst/>
          </a:prstGeom>
        </p:spPr>
      </p:pic>
      <p:cxnSp>
        <p:nvCxnSpPr>
          <p:cNvPr id="11" name="Straight Connector 1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7264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69F5FE0-EBCF-4A14-AF3D-1ADCD644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1011236"/>
            <a:ext cx="4426782" cy="1292662"/>
          </a:xfrm>
        </p:spPr>
        <p:txBody>
          <a:bodyPr anchor="t">
            <a:normAutofit/>
          </a:bodyPr>
          <a:lstStyle/>
          <a:p>
            <a:r>
              <a:rPr lang="en-US" dirty="0"/>
              <a:t>Introduction</a:t>
            </a:r>
            <a:endParaRPr lang="en-US"/>
          </a:p>
        </p:txBody>
      </p:sp>
      <p:pic>
        <p:nvPicPr>
          <p:cNvPr id="8" name="Graphic 7" descr="Dive">
            <a:extLst>
              <a:ext uri="{FF2B5EF4-FFF2-40B4-BE49-F238E27FC236}">
                <a16:creationId xmlns:a16="http://schemas.microsoft.com/office/drawing/2014/main" id="{7B7F1E57-DACA-1D7C-9D1B-135121008F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9499" y="2843213"/>
            <a:ext cx="2925762" cy="2925762"/>
          </a:xfrm>
          <a:prstGeom prst="rect">
            <a:avLst/>
          </a:prstGeom>
        </p:spPr>
      </p:pic>
      <p:sp>
        <p:nvSpPr>
          <p:cNvPr id="3" name="Content Placeholder"/>
          <p:cNvSpPr>
            <a:spLocks noGrp="1"/>
          </p:cNvSpPr>
          <p:nvPr>
            <p:ph idx="1"/>
          </p:nvPr>
        </p:nvSpPr>
        <p:spPr>
          <a:xfrm>
            <a:off x="6096000" y="987423"/>
            <a:ext cx="5555012" cy="4781552"/>
          </a:xfrm>
        </p:spPr>
        <p:txBody>
          <a:bodyPr>
            <a:normAutofit/>
          </a:bodyPr>
          <a:lstStyle/>
          <a:p>
            <a:pPr marL="359410" lvl="0" indent="-359410"/>
            <a:r>
              <a:rPr lang="en-US" dirty="0">
                <a:latin typeface="Arial"/>
                <a:cs typeface="Arial"/>
              </a:rPr>
              <a:t>In our lecture one we dived into who an entrepreneur is, their traits, motivations and challenges that characterize their journey</a:t>
            </a:r>
            <a:endParaRPr lang="en-US" dirty="0">
              <a:solidFill>
                <a:srgbClr val="FFFFFF">
                  <a:alpha val="70000"/>
                </a:srgbClr>
              </a:solidFill>
              <a:latin typeface="Arial"/>
              <a:cs typeface="Arial"/>
            </a:endParaRPr>
          </a:p>
          <a:p>
            <a:pPr marL="359410" lvl="0" indent="-359410"/>
            <a:r>
              <a:rPr lang="en-US" dirty="0">
                <a:latin typeface="Arial"/>
                <a:cs typeface="Arial"/>
              </a:rPr>
              <a:t>In this lecture we will focus on design thinking and innovation, which is methodology to help an entrepreneur or business to remain relevant, ahead of the competition</a:t>
            </a:r>
            <a:endParaRPr lang="en-US" dirty="0">
              <a:solidFill>
                <a:srgbClr val="FFFFFF">
                  <a:alpha val="70000"/>
                </a:srgbClr>
              </a:solidFill>
              <a:latin typeface="Arial"/>
              <a:cs typeface="Arial"/>
            </a:endParaRPr>
          </a:p>
        </p:txBody>
      </p:sp>
    </p:spTree>
    <p:extLst>
      <p:ext uri="{BB962C8B-B14F-4D97-AF65-F5344CB8AC3E}">
        <p14:creationId xmlns:p14="http://schemas.microsoft.com/office/powerpoint/2010/main" val="3728478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40988" y="540033"/>
            <a:ext cx="3884962" cy="1331604"/>
          </a:xfrm>
        </p:spPr>
        <p:txBody>
          <a:bodyPr anchor="b">
            <a:normAutofit/>
          </a:bodyPr>
          <a:lstStyle/>
          <a:p>
            <a:pPr algn="ctr"/>
            <a:r>
              <a:rPr lang="en-US" dirty="0"/>
              <a:t>Learning Outcomes</a:t>
            </a:r>
          </a:p>
        </p:txBody>
      </p:sp>
      <p:cxnSp>
        <p:nvCxnSpPr>
          <p:cNvPr id="13" name="Straight Connector 12">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540988" y="2759076"/>
            <a:ext cx="3884962" cy="3009899"/>
          </a:xfrm>
        </p:spPr>
        <p:txBody>
          <a:bodyPr>
            <a:normAutofit/>
          </a:bodyPr>
          <a:lstStyle/>
          <a:p>
            <a:pPr marL="359410" lvl="0" indent="-359410"/>
            <a:r>
              <a:rPr lang="en-US" dirty="0">
                <a:latin typeface="Arial"/>
                <a:cs typeface="Arial"/>
              </a:rPr>
              <a:t>Understand and follow the process of design thinking</a:t>
            </a:r>
            <a:endParaRPr lang="en-US" dirty="0">
              <a:solidFill>
                <a:srgbClr val="FFFFFF">
                  <a:alpha val="70000"/>
                </a:srgbClr>
              </a:solidFill>
              <a:latin typeface="Arial"/>
              <a:cs typeface="Arial"/>
            </a:endParaRPr>
          </a:p>
          <a:p>
            <a:pPr marL="359410" lvl="0" indent="-359410"/>
            <a:r>
              <a:rPr lang="en-US" dirty="0">
                <a:latin typeface="Arial"/>
                <a:cs typeface="Arial"/>
              </a:rPr>
              <a:t>Generate and refine possible solution/ideas for an identified problem</a:t>
            </a:r>
            <a:endParaRPr lang="en-US" dirty="0">
              <a:solidFill>
                <a:srgbClr val="FFFFFF">
                  <a:alpha val="70000"/>
                </a:srgbClr>
              </a:solidFill>
              <a:latin typeface="Arial"/>
              <a:cs typeface="Arial"/>
            </a:endParaRPr>
          </a:p>
        </p:txBody>
      </p:sp>
      <p:sp>
        <p:nvSpPr>
          <p:cNvPr id="15" name="Rectangle 14">
            <a:extLst>
              <a:ext uri="{FF2B5EF4-FFF2-40B4-BE49-F238E27FC236}">
                <a16:creationId xmlns:a16="http://schemas.microsoft.com/office/drawing/2014/main" id="{DAD9000E-708C-464D-A86F-4ABE391B6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6337" y="0"/>
            <a:ext cx="7205663"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Light Bulb and Gear">
            <a:extLst>
              <a:ext uri="{FF2B5EF4-FFF2-40B4-BE49-F238E27FC236}">
                <a16:creationId xmlns:a16="http://schemas.microsoft.com/office/drawing/2014/main" id="{8E0398A7-B185-EF78-673B-C24C66F797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06466" y="540033"/>
            <a:ext cx="4135042" cy="2882263"/>
          </a:xfrm>
          <a:prstGeom prst="rect">
            <a:avLst/>
          </a:prstGeom>
        </p:spPr>
      </p:pic>
    </p:spTree>
    <p:extLst>
      <p:ext uri="{BB962C8B-B14F-4D97-AF65-F5344CB8AC3E}">
        <p14:creationId xmlns:p14="http://schemas.microsoft.com/office/powerpoint/2010/main" val="939552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Opening activity for the topic</a:t>
            </a:r>
          </a:p>
        </p:txBody>
      </p:sp>
      <p:pic>
        <p:nvPicPr>
          <p:cNvPr id="6" name="Picture 5" descr="Notebook with scribbles">
            <a:extLst>
              <a:ext uri="{FF2B5EF4-FFF2-40B4-BE49-F238E27FC236}">
                <a16:creationId xmlns:a16="http://schemas.microsoft.com/office/drawing/2014/main" id="{73D58446-2F5E-368E-9E7F-2734E1988929}"/>
              </a:ext>
            </a:extLst>
          </p:cNvPr>
          <p:cNvPicPr>
            <a:picLocks noChangeAspect="1"/>
          </p:cNvPicPr>
          <p:nvPr/>
        </p:nvPicPr>
        <p:blipFill>
          <a:blip r:embed="rId2"/>
          <a:srcRect l="43840" r="18538"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dirty="0">
                <a:latin typeface="Arial"/>
                <a:cs typeface="Arial"/>
              </a:rPr>
              <a:t>This activity will help the learners to appreciate what design thinking is through experience</a:t>
            </a:r>
          </a:p>
        </p:txBody>
      </p:sp>
    </p:spTree>
    <p:extLst>
      <p:ext uri="{BB962C8B-B14F-4D97-AF65-F5344CB8AC3E}">
        <p14:creationId xmlns:p14="http://schemas.microsoft.com/office/powerpoint/2010/main" val="1314281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862151"/>
            <a:ext cx="6120000" cy="1009486"/>
          </a:xfrm>
        </p:spPr>
        <p:txBody>
          <a:bodyPr anchor="b">
            <a:normAutofit/>
          </a:bodyPr>
          <a:lstStyle/>
          <a:p>
            <a:pPr algn="ctr"/>
            <a:r>
              <a:rPr lang="en-US"/>
              <a:t>Activity 1 : Design Thinking Dash</a:t>
            </a:r>
          </a:p>
        </p:txBody>
      </p:sp>
      <p:cxnSp>
        <p:nvCxnSpPr>
          <p:cNvPr id="83" name="Straight Connector 82">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1080000" y="2759076"/>
            <a:ext cx="6121400" cy="3009899"/>
          </a:xfrm>
        </p:spPr>
        <p:txBody>
          <a:bodyPr>
            <a:normAutofit/>
          </a:bodyPr>
          <a:lstStyle/>
          <a:p>
            <a:pPr lvl="0"/>
            <a:r>
              <a:rPr lang="en-US" dirty="0"/>
              <a:t>This can be downloaded from github https://github.com/mollyclare/design-dash/blob/e87c4dd13a62a299a4d5a8b00413333f3411d762/Design%20Dash%20-%20EN.pdf</a:t>
            </a:r>
          </a:p>
        </p:txBody>
      </p:sp>
      <p:pic>
        <p:nvPicPr>
          <p:cNvPr id="77" name="Picture 76" descr="Chairs in a circle">
            <a:extLst>
              <a:ext uri="{FF2B5EF4-FFF2-40B4-BE49-F238E27FC236}">
                <a16:creationId xmlns:a16="http://schemas.microsoft.com/office/drawing/2014/main" id="{C0FC7B66-65E2-651E-9ECD-C355A934F7D7}"/>
              </a:ext>
            </a:extLst>
          </p:cNvPr>
          <p:cNvPicPr>
            <a:picLocks noChangeAspect="1"/>
          </p:cNvPicPr>
          <p:nvPr/>
        </p:nvPicPr>
        <p:blipFill>
          <a:blip r:embed="rId2"/>
          <a:srcRect l="33683" r="17951" b="8"/>
          <a:stretch/>
        </p:blipFill>
        <p:spPr>
          <a:xfrm>
            <a:off x="8321011" y="10"/>
            <a:ext cx="3870989" cy="6857990"/>
          </a:xfrm>
          <a:prstGeom prst="rect">
            <a:avLst/>
          </a:prstGeom>
        </p:spPr>
      </p:pic>
    </p:spTree>
    <p:extLst>
      <p:ext uri="{BB962C8B-B14F-4D97-AF65-F5344CB8AC3E}">
        <p14:creationId xmlns:p14="http://schemas.microsoft.com/office/powerpoint/2010/main" val="1882047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8100" y="542671"/>
            <a:ext cx="10026650" cy="697999"/>
          </a:xfrm>
        </p:spPr>
        <p:txBody>
          <a:bodyPr wrap="square" anchor="ctr">
            <a:normAutofit/>
          </a:bodyPr>
          <a:lstStyle/>
          <a:p>
            <a:pPr algn="ctr"/>
            <a:r>
              <a:rPr lang="en-US" dirty="0"/>
              <a:t>Instructions</a:t>
            </a:r>
          </a:p>
        </p:txBody>
      </p:sp>
      <p:sp useBgFill="1">
        <p:nvSpPr>
          <p:cNvPr id="83" name="Rectangle 82">
            <a:extLst>
              <a:ext uri="{FF2B5EF4-FFF2-40B4-BE49-F238E27FC236}">
                <a16:creationId xmlns:a16="http://schemas.microsoft.com/office/drawing/2014/main" id="{F883A8D1-ED1B-47A1-AA44-289C080ED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graphicFrame>
        <p:nvGraphicFramePr>
          <p:cNvPr id="77" name="Content Placeholder">
            <a:extLst>
              <a:ext uri="{FF2B5EF4-FFF2-40B4-BE49-F238E27FC236}">
                <a16:creationId xmlns:a16="http://schemas.microsoft.com/office/drawing/2014/main" id="{638C9A62-F1DC-88C6-8ED5-76B55C4E0630}"/>
              </a:ext>
            </a:extLst>
          </p:cNvPr>
          <p:cNvGraphicFramePr>
            <a:graphicFrameLocks noGrp="1"/>
          </p:cNvGraphicFramePr>
          <p:nvPr>
            <p:ph idx="1"/>
            <p:extLst>
              <p:ext uri="{D42A27DB-BD31-4B8C-83A1-F6EECF244321}">
                <p14:modId xmlns:p14="http://schemas.microsoft.com/office/powerpoint/2010/main" val="3147447329"/>
              </p:ext>
            </p:extLst>
          </p:nvPr>
        </p:nvGraphicFramePr>
        <p:xfrm>
          <a:off x="541338" y="1267552"/>
          <a:ext cx="11109674" cy="50477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3285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430051"/>
            <a:ext cx="6120000" cy="860400"/>
          </a:xfrm>
        </p:spPr>
        <p:txBody>
          <a:bodyPr anchor="b">
            <a:normAutofit/>
          </a:bodyPr>
          <a:lstStyle/>
          <a:p>
            <a:pPr algn="ctr"/>
            <a:r>
              <a:rPr lang="en-US" dirty="0"/>
              <a:t>Instructions</a:t>
            </a:r>
          </a:p>
        </p:txBody>
      </p:sp>
      <p:pic>
        <p:nvPicPr>
          <p:cNvPr id="6" name="Picture 5" descr="A person reaching for a paper on a table full of paper and sticky notes">
            <a:extLst>
              <a:ext uri="{FF2B5EF4-FFF2-40B4-BE49-F238E27FC236}">
                <a16:creationId xmlns:a16="http://schemas.microsoft.com/office/drawing/2014/main" id="{55B2A88A-E315-628C-FCF7-C78867674FF4}"/>
              </a:ext>
            </a:extLst>
          </p:cNvPr>
          <p:cNvPicPr>
            <a:picLocks noChangeAspect="1"/>
          </p:cNvPicPr>
          <p:nvPr/>
        </p:nvPicPr>
        <p:blipFill>
          <a:blip r:embed="rId2"/>
          <a:srcRect l="29776" r="32549" b="4"/>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a:extLst>
              <a:ext uri="{FF2B5EF4-FFF2-40B4-BE49-F238E27FC236}">
                <a16:creationId xmlns:a16="http://schemas.microsoft.com/office/drawing/2014/main" id="{DAF8539B-C0BC-655D-D065-1A743D6EC41D}"/>
              </a:ext>
            </a:extLst>
          </p:cNvPr>
          <p:cNvGraphicFramePr>
            <a:graphicFrameLocks noGrp="1"/>
          </p:cNvGraphicFramePr>
          <p:nvPr>
            <p:ph idx="1"/>
            <p:extLst>
              <p:ext uri="{D42A27DB-BD31-4B8C-83A1-F6EECF244321}">
                <p14:modId xmlns:p14="http://schemas.microsoft.com/office/powerpoint/2010/main" val="2960359156"/>
              </p:ext>
            </p:extLst>
          </p:nvPr>
        </p:nvGraphicFramePr>
        <p:xfrm>
          <a:off x="4171090" y="860534"/>
          <a:ext cx="7735805" cy="4520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6527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383102"/>
            <a:ext cx="6120000" cy="860400"/>
          </a:xfrm>
        </p:spPr>
        <p:txBody>
          <a:bodyPr anchor="b">
            <a:normAutofit/>
          </a:bodyPr>
          <a:lstStyle/>
          <a:p>
            <a:pPr algn="ctr"/>
            <a:r>
              <a:rPr lang="en-US" dirty="0"/>
              <a:t>What is Design Thinking?</a:t>
            </a:r>
          </a:p>
        </p:txBody>
      </p:sp>
      <p:pic>
        <p:nvPicPr>
          <p:cNvPr id="6" name="Picture 5" descr="People working on ideas">
            <a:extLst>
              <a:ext uri="{FF2B5EF4-FFF2-40B4-BE49-F238E27FC236}">
                <a16:creationId xmlns:a16="http://schemas.microsoft.com/office/drawing/2014/main" id="{C44D6FF3-FF79-1E43-3D4D-FB8620B0B99A}"/>
              </a:ext>
            </a:extLst>
          </p:cNvPr>
          <p:cNvPicPr>
            <a:picLocks noChangeAspect="1"/>
          </p:cNvPicPr>
          <p:nvPr/>
        </p:nvPicPr>
        <p:blipFill>
          <a:blip r:embed="rId2"/>
          <a:srcRect l="29378" r="33691" b="2"/>
          <a:stretch/>
        </p:blipFill>
        <p:spPr>
          <a:xfrm>
            <a:off x="20" y="10"/>
            <a:ext cx="3036888"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3223914" y="1605779"/>
            <a:ext cx="8664830" cy="4163196"/>
          </a:xfrm>
        </p:spPr>
        <p:txBody>
          <a:bodyPr vert="horz" lIns="0" tIns="0" rIns="0" bIns="0" rtlCol="0" anchor="t" anchorCtr="0">
            <a:noAutofit/>
          </a:bodyPr>
          <a:lstStyle/>
          <a:p>
            <a:pPr marL="359410" lvl="0" indent="-359410">
              <a:lnSpc>
                <a:spcPct val="115000"/>
              </a:lnSpc>
            </a:pPr>
            <a:r>
              <a:rPr lang="en-US" dirty="0"/>
              <a:t>Design thinking is a flexible and adaptable approach to problem solving and it has evolved over time</a:t>
            </a:r>
            <a:endParaRPr lang="en-US">
              <a:solidFill>
                <a:srgbClr val="FFFFFF">
                  <a:alpha val="70000"/>
                </a:srgbClr>
              </a:solidFill>
            </a:endParaRPr>
          </a:p>
          <a:p>
            <a:pPr marL="530860" lvl="1" indent="-171450">
              <a:lnSpc>
                <a:spcPct val="115000"/>
              </a:lnSpc>
              <a:buFont typeface="Wingdings"/>
              <a:buChar char=""/>
            </a:pPr>
            <a:r>
              <a:rPr lang="en-US" dirty="0"/>
              <a:t>IDEO, </a:t>
            </a:r>
            <a:r>
              <a:rPr lang="en-US" dirty="0">
                <a:latin typeface="Arial"/>
                <a:cs typeface="Arial"/>
              </a:rPr>
              <a:t>this</a:t>
            </a:r>
            <a:r>
              <a:rPr lang="en-US" dirty="0"/>
              <a:t> is a global design and innovation firm that is widely known for its human-centered approach</a:t>
            </a:r>
            <a:endParaRPr lang="en-US">
              <a:solidFill>
                <a:srgbClr val="FFFFFF">
                  <a:alpha val="70000"/>
                </a:srgbClr>
              </a:solidFill>
            </a:endParaRPr>
          </a:p>
          <a:p>
            <a:pPr marL="530860" lvl="1" indent="-171450">
              <a:lnSpc>
                <a:spcPct val="115000"/>
              </a:lnSpc>
              <a:buFont typeface="Wingdings"/>
              <a:buChar char=""/>
            </a:pPr>
            <a:r>
              <a:rPr lang="en-US" dirty="0"/>
              <a:t>Stanford design school- their process has five phases; empathize, design, ideate, prototype and test</a:t>
            </a:r>
            <a:endParaRPr lang="en-US">
              <a:solidFill>
                <a:srgbClr val="FFFFFF">
                  <a:alpha val="70000"/>
                </a:srgbClr>
              </a:solidFill>
            </a:endParaRPr>
          </a:p>
          <a:p>
            <a:pPr marL="530860" lvl="1" indent="-171450">
              <a:lnSpc>
                <a:spcPct val="115000"/>
              </a:lnSpc>
              <a:buFont typeface="Wingdings"/>
              <a:buChar char=""/>
            </a:pPr>
            <a:r>
              <a:rPr lang="en-US" dirty="0"/>
              <a:t>IBM design thinking- They use a loop focusing on three main aspects; observe, reflect and make</a:t>
            </a:r>
            <a:endParaRPr lang="en-US">
              <a:solidFill>
                <a:srgbClr val="FFFFFF">
                  <a:alpha val="70000"/>
                </a:srgbClr>
              </a:solidFill>
            </a:endParaRPr>
          </a:p>
        </p:txBody>
      </p:sp>
    </p:spTree>
    <p:extLst>
      <p:ext uri="{BB962C8B-B14F-4D97-AF65-F5344CB8AC3E}">
        <p14:creationId xmlns:p14="http://schemas.microsoft.com/office/powerpoint/2010/main" val="1118256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What is Design Thinking-phases?</a:t>
            </a:r>
          </a:p>
        </p:txBody>
      </p:sp>
      <p:pic>
        <p:nvPicPr>
          <p:cNvPr id="6" name="Picture 5" descr="A person reaching for a paper on a table full of paper and sticky notes">
            <a:extLst>
              <a:ext uri="{FF2B5EF4-FFF2-40B4-BE49-F238E27FC236}">
                <a16:creationId xmlns:a16="http://schemas.microsoft.com/office/drawing/2014/main" id="{9A689F2A-8D11-CDC8-FE9E-AC01BA19DE1D}"/>
              </a:ext>
            </a:extLst>
          </p:cNvPr>
          <p:cNvPicPr>
            <a:picLocks noChangeAspect="1"/>
          </p:cNvPicPr>
          <p:nvPr/>
        </p:nvPicPr>
        <p:blipFill>
          <a:blip r:embed="rId2"/>
          <a:srcRect l="29776" r="32549" b="4"/>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74453" y="2305995"/>
            <a:ext cx="6121400" cy="3009899"/>
          </a:xfrm>
        </p:spPr>
        <p:txBody>
          <a:bodyPr vert="horz" lIns="0" tIns="0" rIns="0" bIns="0" rtlCol="0" anchor="t" anchorCtr="0">
            <a:noAutofit/>
          </a:bodyPr>
          <a:lstStyle/>
          <a:p>
            <a:pPr marL="359410" lvl="0" indent="-359410"/>
            <a:r>
              <a:rPr lang="en-US" sz="2400" dirty="0">
                <a:latin typeface="Arial"/>
                <a:cs typeface="Arial"/>
              </a:rPr>
              <a:t>Understand</a:t>
            </a:r>
            <a:endParaRPr lang="en-US" sz="2400">
              <a:solidFill>
                <a:srgbClr val="FFFFFF">
                  <a:alpha val="70000"/>
                </a:srgbClr>
              </a:solidFill>
              <a:latin typeface="Arial"/>
              <a:cs typeface="Arial"/>
            </a:endParaRPr>
          </a:p>
          <a:p>
            <a:pPr marL="359410" lvl="0" indent="-359410"/>
            <a:r>
              <a:rPr lang="en-US" sz="2400" dirty="0">
                <a:latin typeface="Arial"/>
                <a:cs typeface="Arial"/>
              </a:rPr>
              <a:t>Observe</a:t>
            </a:r>
            <a:endParaRPr lang="en-US" sz="2400">
              <a:solidFill>
                <a:srgbClr val="FFFFFF">
                  <a:alpha val="70000"/>
                </a:srgbClr>
              </a:solidFill>
              <a:latin typeface="Arial"/>
              <a:cs typeface="Arial"/>
            </a:endParaRPr>
          </a:p>
          <a:p>
            <a:pPr marL="359410" lvl="0" indent="-359410"/>
            <a:r>
              <a:rPr lang="en-US" sz="2400" dirty="0">
                <a:latin typeface="Arial"/>
                <a:cs typeface="Arial"/>
              </a:rPr>
              <a:t>Synthesis</a:t>
            </a:r>
            <a:endParaRPr lang="en-US" sz="2400">
              <a:solidFill>
                <a:srgbClr val="FFFFFF">
                  <a:alpha val="70000"/>
                </a:srgbClr>
              </a:solidFill>
              <a:latin typeface="Arial"/>
              <a:cs typeface="Arial"/>
            </a:endParaRPr>
          </a:p>
          <a:p>
            <a:pPr marL="359410" lvl="0" indent="-359410"/>
            <a:r>
              <a:rPr lang="en-US" sz="2400" dirty="0">
                <a:latin typeface="Arial"/>
                <a:cs typeface="Arial"/>
              </a:rPr>
              <a:t>Ideate</a:t>
            </a:r>
            <a:endParaRPr lang="en-US" sz="2400">
              <a:solidFill>
                <a:srgbClr val="FFFFFF">
                  <a:alpha val="70000"/>
                </a:srgbClr>
              </a:solidFill>
              <a:latin typeface="Arial"/>
              <a:cs typeface="Arial"/>
            </a:endParaRPr>
          </a:p>
          <a:p>
            <a:pPr marL="359410" lvl="0" indent="-359410"/>
            <a:r>
              <a:rPr lang="en-US" sz="2400" dirty="0">
                <a:latin typeface="Arial"/>
                <a:cs typeface="Arial"/>
              </a:rPr>
              <a:t>Prototype</a:t>
            </a:r>
            <a:endParaRPr lang="en-US" sz="2400">
              <a:solidFill>
                <a:srgbClr val="FFFFFF">
                  <a:alpha val="70000"/>
                </a:srgbClr>
              </a:solidFill>
              <a:latin typeface="Arial"/>
              <a:cs typeface="Arial"/>
            </a:endParaRPr>
          </a:p>
          <a:p>
            <a:pPr marL="359410" lvl="0" indent="-359410"/>
            <a:r>
              <a:rPr lang="en-US" sz="2400" dirty="0">
                <a:latin typeface="Arial"/>
                <a:cs typeface="Arial"/>
              </a:rPr>
              <a:t>Test</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1161101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UNDERSTAND PHASE</a:t>
            </a:r>
          </a:p>
        </p:txBody>
      </p:sp>
      <p:pic>
        <p:nvPicPr>
          <p:cNvPr id="6" name="Picture 5" descr="White arrows going to the red target">
            <a:extLst>
              <a:ext uri="{FF2B5EF4-FFF2-40B4-BE49-F238E27FC236}">
                <a16:creationId xmlns:a16="http://schemas.microsoft.com/office/drawing/2014/main" id="{557EE153-C62E-13F1-0919-C1E637F04C8F}"/>
              </a:ext>
            </a:extLst>
          </p:cNvPr>
          <p:cNvPicPr>
            <a:picLocks noChangeAspect="1"/>
          </p:cNvPicPr>
          <p:nvPr/>
        </p:nvPicPr>
        <p:blipFill>
          <a:blip r:embed="rId2"/>
          <a:srcRect l="48936" r="13442"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74453" y="2408968"/>
            <a:ext cx="6121400" cy="3009899"/>
          </a:xfrm>
        </p:spPr>
        <p:txBody>
          <a:bodyPr vert="horz" lIns="0" tIns="0" rIns="0" bIns="0" rtlCol="0" anchor="t" anchorCtr="0">
            <a:noAutofit/>
          </a:bodyPr>
          <a:lstStyle/>
          <a:p>
            <a:pPr marL="359410" indent="-359410">
              <a:lnSpc>
                <a:spcPct val="115000"/>
              </a:lnSpc>
            </a:pPr>
            <a:r>
              <a:rPr lang="en-US" sz="2200" dirty="0">
                <a:latin typeface="Arial"/>
                <a:cs typeface="Arial"/>
              </a:rPr>
              <a:t>Entrepreneur wants to gain a deep understanding of the problem </a:t>
            </a:r>
            <a:endParaRPr lang="en-US" sz="2200">
              <a:solidFill>
                <a:srgbClr val="FFFFFF">
                  <a:alpha val="70000"/>
                </a:srgbClr>
              </a:solidFill>
              <a:latin typeface="Arial"/>
              <a:cs typeface="Arial"/>
            </a:endParaRPr>
          </a:p>
          <a:p>
            <a:pPr marL="359410" indent="-359410">
              <a:lnSpc>
                <a:spcPct val="114999"/>
              </a:lnSpc>
              <a:buClr>
                <a:srgbClr val="94AADB"/>
              </a:buClr>
            </a:pPr>
            <a:r>
              <a:rPr lang="en-US" sz="2200" dirty="0">
                <a:latin typeface="Arial"/>
                <a:cs typeface="Arial"/>
              </a:rPr>
              <a:t>From a design thinking perspective, it is about immersing yourself in the user’s world </a:t>
            </a:r>
            <a:endParaRPr lang="en-US" sz="2200">
              <a:solidFill>
                <a:srgbClr val="FFFFFF">
                  <a:alpha val="70000"/>
                </a:srgbClr>
              </a:solidFill>
              <a:latin typeface="Arial"/>
              <a:cs typeface="Arial"/>
            </a:endParaRPr>
          </a:p>
          <a:p>
            <a:pPr marL="359410" lvl="0" indent="-359410">
              <a:lnSpc>
                <a:spcPct val="114999"/>
              </a:lnSpc>
              <a:buClr>
                <a:srgbClr val="94AADB"/>
              </a:buClr>
            </a:pPr>
            <a:r>
              <a:rPr lang="en-US" sz="2200" dirty="0">
                <a:latin typeface="Arial"/>
                <a:cs typeface="Arial"/>
              </a:rPr>
              <a:t>This phase mostly happens outside the user's environment</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2563344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Tools for the phase</a:t>
            </a:r>
          </a:p>
        </p:txBody>
      </p:sp>
      <p:pic>
        <p:nvPicPr>
          <p:cNvPr id="6" name="Picture 5" descr="School and office supplies">
            <a:extLst>
              <a:ext uri="{FF2B5EF4-FFF2-40B4-BE49-F238E27FC236}">
                <a16:creationId xmlns:a16="http://schemas.microsoft.com/office/drawing/2014/main" id="{BB5A1434-9111-E182-2B04-D0A422148FDB}"/>
              </a:ext>
            </a:extLst>
          </p:cNvPr>
          <p:cNvPicPr>
            <a:picLocks noChangeAspect="1"/>
          </p:cNvPicPr>
          <p:nvPr/>
        </p:nvPicPr>
        <p:blipFill>
          <a:blip r:embed="rId2"/>
          <a:srcRect l="42746" r="19602" b="-10"/>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b="1" dirty="0">
                <a:latin typeface="Arial"/>
                <a:cs typeface="Arial"/>
              </a:rPr>
              <a:t>Desktop research</a:t>
            </a:r>
            <a:r>
              <a:rPr lang="en-US" sz="2200" dirty="0">
                <a:latin typeface="Arial"/>
                <a:cs typeface="Arial"/>
              </a:rPr>
              <a:t> and </a:t>
            </a:r>
            <a:r>
              <a:rPr lang="en-US" sz="2200" b="1" dirty="0">
                <a:latin typeface="Arial"/>
                <a:cs typeface="Arial"/>
              </a:rPr>
              <a:t>stakeholder mapping</a:t>
            </a:r>
            <a:r>
              <a:rPr lang="en-US" sz="2200" dirty="0">
                <a:latin typeface="Arial"/>
                <a:cs typeface="Arial"/>
              </a:rPr>
              <a:t> may be useful tools in gathering the necessary information that an entrepreneur needs to understand the problem</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3449138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Output of this phase</a:t>
            </a:r>
          </a:p>
        </p:txBody>
      </p:sp>
      <p:pic>
        <p:nvPicPr>
          <p:cNvPr id="6" name="Picture 5" descr="Multi-coloured push pins connected by a black wire">
            <a:extLst>
              <a:ext uri="{FF2B5EF4-FFF2-40B4-BE49-F238E27FC236}">
                <a16:creationId xmlns:a16="http://schemas.microsoft.com/office/drawing/2014/main" id="{77C7F8D4-75B1-4015-71A2-271B8EF3BFC6}"/>
              </a:ext>
            </a:extLst>
          </p:cNvPr>
          <p:cNvPicPr>
            <a:picLocks noChangeAspect="1"/>
          </p:cNvPicPr>
          <p:nvPr/>
        </p:nvPicPr>
        <p:blipFill>
          <a:blip r:embed="rId2"/>
          <a:srcRect l="9725" r="52653"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400" dirty="0">
                <a:latin typeface="Arial"/>
                <a:cs typeface="Arial"/>
              </a:rPr>
              <a:t>Clear problem statement and</a:t>
            </a:r>
            <a:endParaRPr lang="en-US" sz="2400">
              <a:solidFill>
                <a:srgbClr val="FFFFFF">
                  <a:alpha val="70000"/>
                </a:srgbClr>
              </a:solidFill>
              <a:latin typeface="Arial"/>
              <a:cs typeface="Arial"/>
            </a:endParaRPr>
          </a:p>
          <a:p>
            <a:pPr marL="359410" lvl="0" indent="-359410"/>
            <a:r>
              <a:rPr lang="en-US" sz="2400" dirty="0">
                <a:latin typeface="Arial"/>
                <a:cs typeface="Arial"/>
              </a:rPr>
              <a:t>A list of stakeholders and potential needs</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2718363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Example</a:t>
            </a:r>
          </a:p>
        </p:txBody>
      </p:sp>
      <p:pic>
        <p:nvPicPr>
          <p:cNvPr id="6" name="Picture 5" descr="Calculator, pen, compass, money and a paper with graphs printed on it">
            <a:extLst>
              <a:ext uri="{FF2B5EF4-FFF2-40B4-BE49-F238E27FC236}">
                <a16:creationId xmlns:a16="http://schemas.microsoft.com/office/drawing/2014/main" id="{3C3D85B5-DACD-4247-CAE3-6BAB9A833509}"/>
              </a:ext>
            </a:extLst>
          </p:cNvPr>
          <p:cNvPicPr>
            <a:picLocks noChangeAspect="1"/>
          </p:cNvPicPr>
          <p:nvPr/>
        </p:nvPicPr>
        <p:blipFill>
          <a:blip r:embed="rId2"/>
          <a:srcRect l="33617" r="32320" b="8"/>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338239" y="2308689"/>
            <a:ext cx="7396046" cy="3347016"/>
          </a:xfrm>
        </p:spPr>
        <p:txBody>
          <a:bodyPr>
            <a:normAutofit/>
          </a:bodyPr>
          <a:lstStyle/>
          <a:p>
            <a:pPr marL="359410" lvl="0" indent="-359410"/>
            <a:r>
              <a:rPr lang="en-US" sz="2400" dirty="0">
                <a:latin typeface="Arial"/>
                <a:cs typeface="Arial"/>
              </a:rPr>
              <a:t>If a bank is trying to come up with a technological solution to farmers, it will first collect data and information about them and this could entail challenges they are facing, trends in the market, current financial solutions they are using</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136130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2. OBSERVE PHASE</a:t>
            </a:r>
          </a:p>
        </p:txBody>
      </p:sp>
      <p:pic>
        <p:nvPicPr>
          <p:cNvPr id="6" name="Picture 5" descr="Calculator, pen, compass, money and a paper with graphs printed on it">
            <a:extLst>
              <a:ext uri="{FF2B5EF4-FFF2-40B4-BE49-F238E27FC236}">
                <a16:creationId xmlns:a16="http://schemas.microsoft.com/office/drawing/2014/main" id="{6E3D8285-46D0-3F2A-75ED-16CC8F5A5344}"/>
              </a:ext>
            </a:extLst>
          </p:cNvPr>
          <p:cNvPicPr>
            <a:picLocks noChangeAspect="1"/>
          </p:cNvPicPr>
          <p:nvPr/>
        </p:nvPicPr>
        <p:blipFill>
          <a:blip r:embed="rId2"/>
          <a:srcRect l="33617" r="32320" b="8"/>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758209" y="2408968"/>
            <a:ext cx="6553886" cy="3009899"/>
          </a:xfrm>
        </p:spPr>
        <p:txBody>
          <a:bodyPr>
            <a:normAutofit/>
          </a:bodyPr>
          <a:lstStyle/>
          <a:p>
            <a:pPr marL="359410" lvl="0" indent="-359410">
              <a:lnSpc>
                <a:spcPct val="115000"/>
              </a:lnSpc>
            </a:pPr>
            <a:r>
              <a:rPr lang="en-US" sz="2400" dirty="0">
                <a:latin typeface="Arial"/>
                <a:cs typeface="Arial"/>
              </a:rPr>
              <a:t>In this phase the entrepreneur must now move to the user’s environment to experience the problem firsthand</a:t>
            </a:r>
            <a:endParaRPr lang="en-US" sz="2400">
              <a:solidFill>
                <a:srgbClr val="FFFFFF">
                  <a:alpha val="70000"/>
                </a:srgbClr>
              </a:solidFill>
              <a:latin typeface="Arial"/>
              <a:cs typeface="Arial"/>
            </a:endParaRPr>
          </a:p>
          <a:p>
            <a:pPr marL="359410" lvl="0" indent="-359410">
              <a:lnSpc>
                <a:spcPct val="115000"/>
              </a:lnSpc>
            </a:pPr>
            <a:r>
              <a:rPr lang="en-US" sz="2400" dirty="0">
                <a:latin typeface="Arial"/>
                <a:cs typeface="Arial"/>
              </a:rPr>
              <a:t>The objective here is to understand and observe their behaviors</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1096373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92787"/>
            <a:ext cx="6120000" cy="1278850"/>
          </a:xfrm>
        </p:spPr>
        <p:txBody>
          <a:bodyPr anchor="b">
            <a:normAutofit/>
          </a:bodyPr>
          <a:lstStyle/>
          <a:p>
            <a:pPr algn="ctr"/>
            <a:r>
              <a:rPr lang="en-US"/>
              <a:t>Tools for the phase</a:t>
            </a:r>
          </a:p>
        </p:txBody>
      </p:sp>
      <p:cxnSp>
        <p:nvCxnSpPr>
          <p:cNvPr id="22" name="Straight Connector 2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1080000" y="2542833"/>
            <a:ext cx="6121400" cy="3226142"/>
          </a:xfrm>
        </p:spPr>
        <p:txBody>
          <a:bodyPr vert="horz" lIns="0" tIns="0" rIns="0" bIns="0" rtlCol="0" anchor="t" anchorCtr="0">
            <a:noAutofit/>
          </a:bodyPr>
          <a:lstStyle/>
          <a:p>
            <a:pPr marL="359410" lvl="0" indent="-359410">
              <a:lnSpc>
                <a:spcPct val="115000"/>
              </a:lnSpc>
            </a:pPr>
            <a:r>
              <a:rPr lang="en-US" dirty="0">
                <a:latin typeface="Arial"/>
                <a:cs typeface="Arial"/>
              </a:rPr>
              <a:t>Interview guide and questionnaire: structure few questions to help you gather more information of the problem</a:t>
            </a:r>
            <a:endParaRPr lang="en-US">
              <a:solidFill>
                <a:srgbClr val="FFFFFF">
                  <a:alpha val="70000"/>
                </a:srgbClr>
              </a:solidFill>
              <a:latin typeface="Arial"/>
              <a:cs typeface="Arial"/>
            </a:endParaRPr>
          </a:p>
          <a:p>
            <a:pPr marL="359410" lvl="0" indent="-359410">
              <a:lnSpc>
                <a:spcPct val="115000"/>
              </a:lnSpc>
            </a:pPr>
            <a:r>
              <a:rPr lang="en-US" dirty="0">
                <a:latin typeface="Arial"/>
                <a:cs typeface="Arial"/>
              </a:rPr>
              <a:t>Shadowing: Staying with the user and following them in their normal routine to see what they do and how they do it</a:t>
            </a:r>
            <a:endParaRPr lang="en-US">
              <a:solidFill>
                <a:srgbClr val="FFFFFF">
                  <a:alpha val="70000"/>
                </a:srgbClr>
              </a:solidFill>
              <a:latin typeface="Arial"/>
              <a:cs typeface="Arial"/>
            </a:endParaRPr>
          </a:p>
          <a:p>
            <a:pPr marL="359410" lvl="0" indent="-359410">
              <a:lnSpc>
                <a:spcPct val="115000"/>
              </a:lnSpc>
            </a:pPr>
            <a:r>
              <a:rPr lang="en-US" dirty="0">
                <a:latin typeface="Arial"/>
                <a:cs typeface="Arial"/>
              </a:rPr>
              <a:t>Journey mapping: this helps you to track the user’s journey from start to the end</a:t>
            </a:r>
            <a:endParaRPr lang="en-US">
              <a:solidFill>
                <a:srgbClr val="FFFFFF">
                  <a:alpha val="70000"/>
                </a:srgbClr>
              </a:solidFill>
              <a:latin typeface="Arial"/>
              <a:cs typeface="Arial"/>
            </a:endParaRPr>
          </a:p>
        </p:txBody>
      </p:sp>
      <p:sp>
        <p:nvSpPr>
          <p:cNvPr id="24" name="Rectangle 23">
            <a:extLst>
              <a:ext uri="{FF2B5EF4-FFF2-40B4-BE49-F238E27FC236}">
                <a16:creationId xmlns:a16="http://schemas.microsoft.com/office/drawing/2014/main" id="{CE7512AD-9E2D-4DC1-B4A2-A93A51CDE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50" y="0"/>
            <a:ext cx="3867150"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Customer Review">
            <a:extLst>
              <a:ext uri="{FF2B5EF4-FFF2-40B4-BE49-F238E27FC236}">
                <a16:creationId xmlns:a16="http://schemas.microsoft.com/office/drawing/2014/main" id="{70A3ABB5-3F85-9AEF-2FE4-AC0DD93503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3650" y="2045319"/>
            <a:ext cx="2767362" cy="2767362"/>
          </a:xfrm>
          <a:prstGeom prst="rect">
            <a:avLst/>
          </a:prstGeom>
        </p:spPr>
      </p:pic>
    </p:spTree>
    <p:extLst>
      <p:ext uri="{BB962C8B-B14F-4D97-AF65-F5344CB8AC3E}">
        <p14:creationId xmlns:p14="http://schemas.microsoft.com/office/powerpoint/2010/main" val="3243229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391305"/>
            <a:ext cx="6120000" cy="860400"/>
          </a:xfrm>
        </p:spPr>
        <p:txBody>
          <a:bodyPr anchor="b">
            <a:normAutofit/>
          </a:bodyPr>
          <a:lstStyle/>
          <a:p>
            <a:pPr algn="ctr"/>
            <a:r>
              <a:rPr lang="en-US" dirty="0"/>
              <a:t>Output of the phase</a:t>
            </a:r>
          </a:p>
        </p:txBody>
      </p:sp>
      <p:pic>
        <p:nvPicPr>
          <p:cNvPr id="6" name="Picture 5" descr="Hand with red strings">
            <a:extLst>
              <a:ext uri="{FF2B5EF4-FFF2-40B4-BE49-F238E27FC236}">
                <a16:creationId xmlns:a16="http://schemas.microsoft.com/office/drawing/2014/main" id="{3640814D-1EAD-A29D-E3E4-B7B0D0FD76C8}"/>
              </a:ext>
            </a:extLst>
          </p:cNvPr>
          <p:cNvPicPr>
            <a:picLocks noChangeAspect="1"/>
          </p:cNvPicPr>
          <p:nvPr/>
        </p:nvPicPr>
        <p:blipFill>
          <a:blip r:embed="rId2"/>
          <a:srcRect l="31971" r="30407"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1880839"/>
            <a:ext cx="6625094" cy="3888136"/>
          </a:xfrm>
        </p:spPr>
        <p:txBody>
          <a:bodyPr>
            <a:normAutofit/>
          </a:bodyPr>
          <a:lstStyle/>
          <a:p>
            <a:pPr marL="359410" lvl="0" indent="-359410"/>
            <a:r>
              <a:rPr lang="en-US" dirty="0">
                <a:latin typeface="Arial"/>
                <a:cs typeface="Arial"/>
              </a:rPr>
              <a:t>Identification of the pain points: An entrepreneur can see first-hand the pain points that the user is facing and how they are facing them</a:t>
            </a:r>
            <a:endParaRPr lang="en-US" dirty="0">
              <a:solidFill>
                <a:srgbClr val="FFFFFF">
                  <a:alpha val="70000"/>
                </a:srgbClr>
              </a:solidFill>
              <a:latin typeface="Arial"/>
              <a:cs typeface="Arial"/>
            </a:endParaRPr>
          </a:p>
          <a:p>
            <a:pPr marL="359410" lvl="0" indent="-359410"/>
            <a:r>
              <a:rPr lang="en-US" dirty="0">
                <a:latin typeface="Arial"/>
                <a:cs typeface="Arial"/>
              </a:rPr>
              <a:t>Clear sets of user behavior patterns</a:t>
            </a:r>
            <a:endParaRPr lang="en-US" dirty="0">
              <a:solidFill>
                <a:srgbClr val="FFFFFF">
                  <a:alpha val="70000"/>
                </a:srgbClr>
              </a:solidFill>
              <a:latin typeface="Arial"/>
              <a:cs typeface="Arial"/>
            </a:endParaRPr>
          </a:p>
          <a:p>
            <a:pPr marL="359410" lvl="0" indent="-359410"/>
            <a:r>
              <a:rPr lang="en-US" dirty="0">
                <a:latin typeface="Arial"/>
                <a:cs typeface="Arial"/>
              </a:rPr>
              <a:t>A clear set of key insights and opportunities for innovation</a:t>
            </a:r>
            <a:endParaRPr lang="en-US" dirty="0">
              <a:solidFill>
                <a:srgbClr val="FFFFFF">
                  <a:alpha val="70000"/>
                </a:srgbClr>
              </a:solidFill>
              <a:latin typeface="Arial"/>
              <a:cs typeface="Arial"/>
            </a:endParaRPr>
          </a:p>
        </p:txBody>
      </p:sp>
    </p:spTree>
    <p:extLst>
      <p:ext uri="{BB962C8B-B14F-4D97-AF65-F5344CB8AC3E}">
        <p14:creationId xmlns:p14="http://schemas.microsoft.com/office/powerpoint/2010/main" val="3124261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92787"/>
            <a:ext cx="6120000" cy="775156"/>
          </a:xfrm>
        </p:spPr>
        <p:txBody>
          <a:bodyPr anchor="b">
            <a:normAutofit/>
          </a:bodyPr>
          <a:lstStyle/>
          <a:p>
            <a:pPr algn="ctr"/>
            <a:r>
              <a:rPr lang="en-US" dirty="0"/>
              <a:t>3. SYNETHSIS PHASE</a:t>
            </a:r>
            <a:endParaRPr lang="en-US"/>
          </a:p>
        </p:txBody>
      </p:sp>
      <p:cxnSp>
        <p:nvCxnSpPr>
          <p:cNvPr id="26" name="Straight Connector 25">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CE7512AD-9E2D-4DC1-B4A2-A93A51CDE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50" y="0"/>
            <a:ext cx="3867150"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6" name="Picture 5" descr="Magnifying glass showing decling performance">
            <a:extLst>
              <a:ext uri="{FF2B5EF4-FFF2-40B4-BE49-F238E27FC236}">
                <a16:creationId xmlns:a16="http://schemas.microsoft.com/office/drawing/2014/main" id="{5868502D-55CD-51CA-A4AA-4700F0A86817}"/>
              </a:ext>
            </a:extLst>
          </p:cNvPr>
          <p:cNvPicPr>
            <a:picLocks noChangeAspect="1"/>
          </p:cNvPicPr>
          <p:nvPr/>
        </p:nvPicPr>
        <p:blipFill>
          <a:blip r:embed="rId2"/>
          <a:srcRect l="33159" r="29219" b="-3"/>
          <a:stretch/>
        </p:blipFill>
        <p:spPr>
          <a:xfrm>
            <a:off x="8883650" y="973963"/>
            <a:ext cx="2767362" cy="2443261"/>
          </a:xfrm>
          <a:prstGeom prst="rect">
            <a:avLst/>
          </a:prstGeom>
        </p:spPr>
      </p:pic>
      <p:graphicFrame>
        <p:nvGraphicFramePr>
          <p:cNvPr id="19" name="Content Placeholder">
            <a:extLst>
              <a:ext uri="{FF2B5EF4-FFF2-40B4-BE49-F238E27FC236}">
                <a16:creationId xmlns:a16="http://schemas.microsoft.com/office/drawing/2014/main" id="{CFD4C76C-31B1-B157-9E00-ACBD71F912F1}"/>
              </a:ext>
            </a:extLst>
          </p:cNvPr>
          <p:cNvGraphicFramePr>
            <a:graphicFrameLocks noGrp="1"/>
          </p:cNvGraphicFramePr>
          <p:nvPr>
            <p:ph idx="1"/>
            <p:extLst>
              <p:ext uri="{D42A27DB-BD31-4B8C-83A1-F6EECF244321}">
                <p14:modId xmlns:p14="http://schemas.microsoft.com/office/powerpoint/2010/main" val="1573934668"/>
              </p:ext>
            </p:extLst>
          </p:nvPr>
        </p:nvGraphicFramePr>
        <p:xfrm>
          <a:off x="511729" y="1364229"/>
          <a:ext cx="7245027" cy="5127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6656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Tools for the phase</a:t>
            </a:r>
          </a:p>
        </p:txBody>
      </p:sp>
      <p:pic>
        <p:nvPicPr>
          <p:cNvPr id="6" name="Picture 5" descr="Person pointing on a map">
            <a:extLst>
              <a:ext uri="{FF2B5EF4-FFF2-40B4-BE49-F238E27FC236}">
                <a16:creationId xmlns:a16="http://schemas.microsoft.com/office/drawing/2014/main" id="{6FD9C935-F0AE-BB1A-A589-73DE6F9ECC25}"/>
              </a:ext>
            </a:extLst>
          </p:cNvPr>
          <p:cNvPicPr>
            <a:picLocks noChangeAspect="1"/>
          </p:cNvPicPr>
          <p:nvPr/>
        </p:nvPicPr>
        <p:blipFill>
          <a:blip r:embed="rId2"/>
          <a:srcRect l="25763" r="36615"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b="1" dirty="0">
                <a:latin typeface="Arial"/>
                <a:cs typeface="Arial"/>
              </a:rPr>
              <a:t>Persona</a:t>
            </a:r>
            <a:r>
              <a:rPr lang="en-US" sz="2200" dirty="0">
                <a:latin typeface="Arial"/>
                <a:cs typeface="Arial"/>
              </a:rPr>
              <a:t>: Creating a detailed and vivid profile of the user based on your observations</a:t>
            </a:r>
            <a:endParaRPr lang="en-US" sz="2200">
              <a:solidFill>
                <a:srgbClr val="FFFFFF">
                  <a:alpha val="70000"/>
                </a:srgbClr>
              </a:solidFill>
              <a:latin typeface="Arial"/>
              <a:cs typeface="Arial"/>
            </a:endParaRPr>
          </a:p>
          <a:p>
            <a:pPr marL="359410" lvl="0" indent="-359410"/>
            <a:r>
              <a:rPr lang="en-US" sz="2200" b="1" dirty="0">
                <a:latin typeface="Arial"/>
                <a:cs typeface="Arial"/>
              </a:rPr>
              <a:t>Empathy map</a:t>
            </a:r>
            <a:r>
              <a:rPr lang="en-US" sz="2200" dirty="0">
                <a:latin typeface="Arial"/>
                <a:cs typeface="Arial"/>
              </a:rPr>
              <a:t>: An empathy map is a visualization that captures our understanding of a set of users</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1440950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Output of the phase</a:t>
            </a:r>
          </a:p>
        </p:txBody>
      </p:sp>
      <p:pic>
        <p:nvPicPr>
          <p:cNvPr id="6" name="Picture 5" descr="Wood human figure">
            <a:extLst>
              <a:ext uri="{FF2B5EF4-FFF2-40B4-BE49-F238E27FC236}">
                <a16:creationId xmlns:a16="http://schemas.microsoft.com/office/drawing/2014/main" id="{A238D432-089D-7F46-5503-1E7677D9F362}"/>
              </a:ext>
            </a:extLst>
          </p:cNvPr>
          <p:cNvPicPr>
            <a:picLocks noChangeAspect="1"/>
          </p:cNvPicPr>
          <p:nvPr/>
        </p:nvPicPr>
        <p:blipFill>
          <a:blip r:embed="rId2"/>
          <a:srcRect l="5887" r="56491"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dirty="0">
                <a:latin typeface="Arial"/>
                <a:cs typeface="Arial"/>
              </a:rPr>
              <a:t>A refined problem statement that is clear</a:t>
            </a:r>
            <a:endParaRPr lang="en-US" sz="2200">
              <a:solidFill>
                <a:srgbClr val="FFFFFF">
                  <a:alpha val="70000"/>
                </a:srgbClr>
              </a:solidFill>
              <a:latin typeface="Arial"/>
              <a:cs typeface="Arial"/>
            </a:endParaRPr>
          </a:p>
          <a:p>
            <a:pPr marL="359410" lvl="0" indent="-359410"/>
            <a:r>
              <a:rPr lang="en-US" sz="2200" dirty="0">
                <a:latin typeface="Arial"/>
                <a:cs typeface="Arial"/>
              </a:rPr>
              <a:t>A persona highlighting user’s pain points and needs</a:t>
            </a:r>
            <a:endParaRPr lang="en-US" sz="2200">
              <a:solidFill>
                <a:srgbClr val="FFFFFF">
                  <a:alpha val="70000"/>
                </a:srgbClr>
              </a:solidFill>
              <a:latin typeface="Arial"/>
              <a:cs typeface="Arial"/>
            </a:endParaRPr>
          </a:p>
          <a:p>
            <a:pPr marL="359410" lvl="0" indent="-359410"/>
            <a:r>
              <a:rPr lang="en-US" sz="2200" dirty="0">
                <a:latin typeface="Arial"/>
                <a:cs typeface="Arial"/>
              </a:rPr>
              <a:t>Areas of innovation</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2340536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4. IDEATION PHASE</a:t>
            </a:r>
          </a:p>
        </p:txBody>
      </p:sp>
      <p:pic>
        <p:nvPicPr>
          <p:cNvPr id="6" name="Picture 5" descr="Person with idea concept">
            <a:extLst>
              <a:ext uri="{FF2B5EF4-FFF2-40B4-BE49-F238E27FC236}">
                <a16:creationId xmlns:a16="http://schemas.microsoft.com/office/drawing/2014/main" id="{71224CA3-8E1A-D0D3-6F53-CB3CF916547C}"/>
              </a:ext>
            </a:extLst>
          </p:cNvPr>
          <p:cNvPicPr>
            <a:picLocks noChangeAspect="1"/>
          </p:cNvPicPr>
          <p:nvPr/>
        </p:nvPicPr>
        <p:blipFill>
          <a:blip r:embed="rId2"/>
          <a:srcRect l="37654" r="24724"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74453" y="2305995"/>
            <a:ext cx="6121400" cy="3009899"/>
          </a:xfrm>
        </p:spPr>
        <p:txBody>
          <a:bodyPr>
            <a:normAutofit/>
          </a:bodyPr>
          <a:lstStyle/>
          <a:p>
            <a:pPr marL="359410" lvl="0" indent="-359410">
              <a:lnSpc>
                <a:spcPct val="115000"/>
              </a:lnSpc>
            </a:pPr>
            <a:r>
              <a:rPr lang="en-US" sz="2200" dirty="0">
                <a:latin typeface="Arial"/>
                <a:cs typeface="Arial"/>
              </a:rPr>
              <a:t>After the problem is now well understood and clear in the mind of an entrepreneur, the next phase is to start getting answers or possible solutions to it</a:t>
            </a:r>
            <a:endParaRPr lang="en-US" sz="2200">
              <a:solidFill>
                <a:srgbClr val="FFFFFF">
                  <a:alpha val="70000"/>
                </a:srgbClr>
              </a:solidFill>
              <a:latin typeface="Arial"/>
              <a:cs typeface="Arial"/>
            </a:endParaRPr>
          </a:p>
          <a:p>
            <a:pPr marL="359410" lvl="0" indent="-359410">
              <a:lnSpc>
                <a:spcPct val="115000"/>
              </a:lnSpc>
            </a:pPr>
            <a:r>
              <a:rPr lang="en-US" sz="2200" dirty="0">
                <a:latin typeface="Arial"/>
                <a:cs typeface="Arial"/>
              </a:rPr>
              <a:t>This process entails exploration of possible solutions to the identified problem or challenge</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2579587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862151"/>
            <a:ext cx="6120000" cy="1009486"/>
          </a:xfrm>
        </p:spPr>
        <p:txBody>
          <a:bodyPr anchor="b">
            <a:normAutofit/>
          </a:bodyPr>
          <a:lstStyle/>
          <a:p>
            <a:pPr algn="ctr"/>
            <a:r>
              <a:rPr lang="en-US" dirty="0"/>
              <a:t>Tools for the phase</a:t>
            </a:r>
          </a:p>
        </p:txBody>
      </p:sp>
      <p:cxnSp>
        <p:nvCxnSpPr>
          <p:cNvPr id="21" name="Straight Connector 2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Person with idea concept">
            <a:extLst>
              <a:ext uri="{FF2B5EF4-FFF2-40B4-BE49-F238E27FC236}">
                <a16:creationId xmlns:a16="http://schemas.microsoft.com/office/drawing/2014/main" id="{5E271C2E-7B13-95AD-8468-1680E7E299CF}"/>
              </a:ext>
            </a:extLst>
          </p:cNvPr>
          <p:cNvPicPr>
            <a:picLocks noChangeAspect="1"/>
          </p:cNvPicPr>
          <p:nvPr/>
        </p:nvPicPr>
        <p:blipFill>
          <a:blip r:embed="rId2"/>
          <a:srcRect l="37308" r="25015" b="-1"/>
          <a:stretch/>
        </p:blipFill>
        <p:spPr>
          <a:xfrm>
            <a:off x="8321011" y="10"/>
            <a:ext cx="3870989" cy="3409618"/>
          </a:xfrm>
          <a:prstGeom prst="rect">
            <a:avLst/>
          </a:prstGeom>
        </p:spPr>
      </p:pic>
      <p:graphicFrame>
        <p:nvGraphicFramePr>
          <p:cNvPr id="14" name="Content Placeholder">
            <a:extLst>
              <a:ext uri="{FF2B5EF4-FFF2-40B4-BE49-F238E27FC236}">
                <a16:creationId xmlns:a16="http://schemas.microsoft.com/office/drawing/2014/main" id="{34130CBC-B5BB-E1B2-0B99-831ED85EC0D2}"/>
              </a:ext>
            </a:extLst>
          </p:cNvPr>
          <p:cNvGraphicFramePr>
            <a:graphicFrameLocks noGrp="1"/>
          </p:cNvGraphicFramePr>
          <p:nvPr>
            <p:ph idx="1"/>
            <p:extLst>
              <p:ext uri="{D42A27DB-BD31-4B8C-83A1-F6EECF244321}">
                <p14:modId xmlns:p14="http://schemas.microsoft.com/office/powerpoint/2010/main" val="2532695184"/>
              </p:ext>
            </p:extLst>
          </p:nvPr>
        </p:nvGraphicFramePr>
        <p:xfrm>
          <a:off x="262034" y="1856922"/>
          <a:ext cx="7395226" cy="4764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32939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92787"/>
            <a:ext cx="6120000" cy="1278850"/>
          </a:xfrm>
        </p:spPr>
        <p:txBody>
          <a:bodyPr anchor="b">
            <a:normAutofit/>
          </a:bodyPr>
          <a:lstStyle/>
          <a:p>
            <a:pPr algn="ctr"/>
            <a:r>
              <a:rPr lang="en-US" dirty="0"/>
              <a:t>Tools for the phase</a:t>
            </a:r>
          </a:p>
        </p:txBody>
      </p:sp>
      <p:cxnSp>
        <p:nvCxnSpPr>
          <p:cNvPr id="22" name="Straight Connector 2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956432" y="2305995"/>
            <a:ext cx="7109940" cy="3370304"/>
          </a:xfrm>
        </p:spPr>
        <p:txBody>
          <a:bodyPr vert="horz" lIns="0" tIns="0" rIns="0" bIns="0" rtlCol="0" anchor="t" anchorCtr="0">
            <a:noAutofit/>
          </a:bodyPr>
          <a:lstStyle/>
          <a:p>
            <a:pPr marL="359410" lvl="0" indent="-359410">
              <a:lnSpc>
                <a:spcPct val="115000"/>
              </a:lnSpc>
            </a:pPr>
            <a:r>
              <a:rPr lang="en-US" sz="2200" b="1" dirty="0">
                <a:latin typeface="Arial"/>
                <a:cs typeface="Arial"/>
              </a:rPr>
              <a:t>Worst possible idea</a:t>
            </a:r>
            <a:r>
              <a:rPr lang="en-US" sz="2200" dirty="0">
                <a:latin typeface="Arial"/>
                <a:cs typeface="Arial"/>
              </a:rPr>
              <a:t>- here instead of focusing on good idea, you flip the brainstorming by calling for worst possible ideas</a:t>
            </a:r>
            <a:endParaRPr lang="en-US" sz="2200">
              <a:solidFill>
                <a:srgbClr val="FFFFFF">
                  <a:alpha val="70000"/>
                </a:srgbClr>
              </a:solidFill>
              <a:latin typeface="Arial"/>
              <a:cs typeface="Arial"/>
            </a:endParaRPr>
          </a:p>
          <a:p>
            <a:pPr marL="359410" lvl="0" indent="-359410">
              <a:lnSpc>
                <a:spcPct val="115000"/>
              </a:lnSpc>
            </a:pPr>
            <a:r>
              <a:rPr lang="en-US" sz="2200" b="1" dirty="0">
                <a:latin typeface="Arial"/>
                <a:cs typeface="Arial"/>
              </a:rPr>
              <a:t>Sketches</a:t>
            </a:r>
            <a:r>
              <a:rPr lang="en-US" sz="2200" dirty="0">
                <a:latin typeface="Arial"/>
                <a:cs typeface="Arial"/>
              </a:rPr>
              <a:t>- design thinking is heavy on visual, and sketches allow participants to express their idea in the form of a picture or diagram</a:t>
            </a:r>
            <a:endParaRPr lang="en-US" sz="2200">
              <a:solidFill>
                <a:srgbClr val="FFFFFF">
                  <a:alpha val="70000"/>
                </a:srgbClr>
              </a:solidFill>
              <a:latin typeface="Arial"/>
              <a:cs typeface="Arial"/>
            </a:endParaRPr>
          </a:p>
          <a:p>
            <a:pPr marL="359410" indent="-359410">
              <a:lnSpc>
                <a:spcPct val="115000"/>
              </a:lnSpc>
            </a:pPr>
            <a:r>
              <a:rPr lang="en-US" sz="2200" b="1" dirty="0">
                <a:latin typeface="Arial"/>
                <a:cs typeface="Arial"/>
              </a:rPr>
              <a:t>Storyboard</a:t>
            </a:r>
            <a:r>
              <a:rPr lang="en-US" sz="2200" dirty="0">
                <a:latin typeface="Arial"/>
                <a:cs typeface="Arial"/>
              </a:rPr>
              <a:t> –stories  are common ways of communication</a:t>
            </a:r>
            <a:endParaRPr lang="en-US" sz="2200">
              <a:solidFill>
                <a:srgbClr val="FFFFFF">
                  <a:alpha val="70000"/>
                </a:srgbClr>
              </a:solidFill>
              <a:latin typeface="Arial"/>
              <a:cs typeface="Arial"/>
            </a:endParaRPr>
          </a:p>
        </p:txBody>
      </p:sp>
      <p:sp>
        <p:nvSpPr>
          <p:cNvPr id="24" name="Rectangle 23">
            <a:extLst>
              <a:ext uri="{FF2B5EF4-FFF2-40B4-BE49-F238E27FC236}">
                <a16:creationId xmlns:a16="http://schemas.microsoft.com/office/drawing/2014/main" id="{CE7512AD-9E2D-4DC1-B4A2-A93A51CDE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50" y="0"/>
            <a:ext cx="3867150"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Group Brainstorm">
            <a:extLst>
              <a:ext uri="{FF2B5EF4-FFF2-40B4-BE49-F238E27FC236}">
                <a16:creationId xmlns:a16="http://schemas.microsoft.com/office/drawing/2014/main" id="{895848B1-C9EC-D826-8F9E-07D6DA72C8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70735" y="921692"/>
            <a:ext cx="2767362" cy="2767362"/>
          </a:xfrm>
          <a:prstGeom prst="rect">
            <a:avLst/>
          </a:prstGeom>
        </p:spPr>
      </p:pic>
    </p:spTree>
    <p:extLst>
      <p:ext uri="{BB962C8B-B14F-4D97-AF65-F5344CB8AC3E}">
        <p14:creationId xmlns:p14="http://schemas.microsoft.com/office/powerpoint/2010/main" val="1817525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Output of the phase</a:t>
            </a:r>
          </a:p>
        </p:txBody>
      </p:sp>
      <p:pic>
        <p:nvPicPr>
          <p:cNvPr id="6" name="Picture 5" descr="Lightbulb idea concept">
            <a:extLst>
              <a:ext uri="{FF2B5EF4-FFF2-40B4-BE49-F238E27FC236}">
                <a16:creationId xmlns:a16="http://schemas.microsoft.com/office/drawing/2014/main" id="{6775D4BE-5FF7-68CE-BF71-AB8B26AED4D4}"/>
              </a:ext>
            </a:extLst>
          </p:cNvPr>
          <p:cNvPicPr>
            <a:picLocks noChangeAspect="1"/>
          </p:cNvPicPr>
          <p:nvPr/>
        </p:nvPicPr>
        <p:blipFill>
          <a:blip r:embed="rId2"/>
          <a:srcRect l="7166" r="55212"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dirty="0"/>
              <a:t>Potential “best” and most promising idea which can move to the next phase of prototyping</a:t>
            </a:r>
            <a:endParaRPr lang="en-US" sz="2200" dirty="0">
              <a:solidFill>
                <a:srgbClr val="FFFFFF">
                  <a:alpha val="70000"/>
                </a:srgbClr>
              </a:solidFill>
            </a:endParaRPr>
          </a:p>
        </p:txBody>
      </p:sp>
    </p:spTree>
    <p:extLst>
      <p:ext uri="{BB962C8B-B14F-4D97-AF65-F5344CB8AC3E}">
        <p14:creationId xmlns:p14="http://schemas.microsoft.com/office/powerpoint/2010/main" val="29713990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Example</a:t>
            </a:r>
          </a:p>
        </p:txBody>
      </p:sp>
      <p:pic>
        <p:nvPicPr>
          <p:cNvPr id="6" name="Picture 5" descr="A delivery drone carrying a package inside a warehouse">
            <a:extLst>
              <a:ext uri="{FF2B5EF4-FFF2-40B4-BE49-F238E27FC236}">
                <a16:creationId xmlns:a16="http://schemas.microsoft.com/office/drawing/2014/main" id="{31DA2CAF-7048-8F03-2550-1801ECFC6B63}"/>
              </a:ext>
            </a:extLst>
          </p:cNvPr>
          <p:cNvPicPr>
            <a:picLocks noChangeAspect="1"/>
          </p:cNvPicPr>
          <p:nvPr/>
        </p:nvPicPr>
        <p:blipFill>
          <a:blip r:embed="rId2"/>
          <a:srcRect l="36942" r="31307" b="-2"/>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dirty="0">
                <a:latin typeface="Arial"/>
                <a:cs typeface="Arial"/>
              </a:rPr>
              <a:t>For a food delivery service, ideas may include new ordering features, automated customer support, use of drones, or partnerships with local courier services</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3977407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40000"/>
            <a:ext cx="3345950" cy="2303213"/>
          </a:xfrm>
        </p:spPr>
        <p:txBody>
          <a:bodyPr anchor="ctr">
            <a:normAutofit/>
          </a:bodyPr>
          <a:lstStyle/>
          <a:p>
            <a:pPr algn="ctr"/>
            <a:r>
              <a:rPr lang="en-US" dirty="0"/>
              <a:t>5. PROTOTYPING PHASE</a:t>
            </a:r>
          </a:p>
        </p:txBody>
      </p:sp>
      <p:cxnSp>
        <p:nvCxnSpPr>
          <p:cNvPr id="22" name="Straight Connector 21">
            <a:extLst>
              <a:ext uri="{FF2B5EF4-FFF2-40B4-BE49-F238E27FC236}">
                <a16:creationId xmlns:a16="http://schemas.microsoft.com/office/drawing/2014/main" id="{3A513CAD-9784-4D35-BAF9-1F7DDD697B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4714750" y="1691606"/>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5543552" y="540000"/>
            <a:ext cx="6107460" cy="2704807"/>
          </a:xfrm>
        </p:spPr>
        <p:txBody>
          <a:bodyPr vert="horz" lIns="0" tIns="0" rIns="0" bIns="0" rtlCol="0" anchor="ctr" anchorCtr="0">
            <a:noAutofit/>
          </a:bodyPr>
          <a:lstStyle/>
          <a:p>
            <a:pPr marL="359410" indent="-359410"/>
            <a:r>
              <a:rPr lang="en-US" sz="2200" dirty="0">
                <a:latin typeface="Arial"/>
                <a:cs typeface="Arial"/>
              </a:rPr>
              <a:t>In this phase, the entrepreneur creates a tangible solution that the user can relate with </a:t>
            </a:r>
            <a:endParaRPr lang="en-US" sz="2200">
              <a:solidFill>
                <a:srgbClr val="FFFFFF">
                  <a:alpha val="70000"/>
                </a:srgbClr>
              </a:solidFill>
              <a:latin typeface="Arial"/>
              <a:cs typeface="Arial"/>
            </a:endParaRPr>
          </a:p>
          <a:p>
            <a:pPr marL="359410" lvl="0" indent="-359410">
              <a:buClr>
                <a:srgbClr val="94AADB"/>
              </a:buClr>
            </a:pPr>
            <a:r>
              <a:rPr lang="en-US" sz="2200" dirty="0">
                <a:latin typeface="Arial"/>
                <a:cs typeface="Arial"/>
              </a:rPr>
              <a:t>Using available and inexpensive materials the entrepreneur tries to come up with a number of prototypes</a:t>
            </a:r>
            <a:endParaRPr lang="en-US" sz="2200">
              <a:solidFill>
                <a:srgbClr val="FFFFFF">
                  <a:alpha val="70000"/>
                </a:srgbClr>
              </a:solidFill>
              <a:latin typeface="Arial"/>
              <a:cs typeface="Arial"/>
            </a:endParaRPr>
          </a:p>
        </p:txBody>
      </p:sp>
      <p:sp useBgFill="1">
        <p:nvSpPr>
          <p:cNvPr id="24" name="Rectangle 23">
            <a:extLst>
              <a:ext uri="{FF2B5EF4-FFF2-40B4-BE49-F238E27FC236}">
                <a16:creationId xmlns:a16="http://schemas.microsoft.com/office/drawing/2014/main" id="{4AD52C5F-F278-4082-B0E5-5FDE4B8E2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29000"/>
            <a:ext cx="12192000" cy="3428999"/>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Light Bulb and Gear">
            <a:extLst>
              <a:ext uri="{FF2B5EF4-FFF2-40B4-BE49-F238E27FC236}">
                <a16:creationId xmlns:a16="http://schemas.microsoft.com/office/drawing/2014/main" id="{248169A7-E340-84D4-6213-4BF6C8FE0EF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46698" y="4016374"/>
            <a:ext cx="2298955" cy="2298955"/>
          </a:xfrm>
          <a:prstGeom prst="rect">
            <a:avLst/>
          </a:prstGeom>
        </p:spPr>
      </p:pic>
    </p:spTree>
    <p:extLst>
      <p:ext uri="{BB962C8B-B14F-4D97-AF65-F5344CB8AC3E}">
        <p14:creationId xmlns:p14="http://schemas.microsoft.com/office/powerpoint/2010/main" val="35794239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92787"/>
            <a:ext cx="6120000" cy="1278850"/>
          </a:xfrm>
        </p:spPr>
        <p:txBody>
          <a:bodyPr anchor="b">
            <a:normAutofit/>
          </a:bodyPr>
          <a:lstStyle/>
          <a:p>
            <a:pPr algn="ctr"/>
            <a:r>
              <a:rPr lang="en-US" dirty="0"/>
              <a:t>Tools for the phase</a:t>
            </a:r>
          </a:p>
        </p:txBody>
      </p:sp>
      <p:cxnSp>
        <p:nvCxnSpPr>
          <p:cNvPr id="22" name="Straight Connector 2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1080000" y="2759076"/>
            <a:ext cx="6121400" cy="3009899"/>
          </a:xfrm>
        </p:spPr>
        <p:txBody>
          <a:bodyPr>
            <a:normAutofit/>
          </a:bodyPr>
          <a:lstStyle/>
          <a:p>
            <a:pPr marL="359410" lvl="0" indent="-359410"/>
            <a:r>
              <a:rPr lang="en-US" sz="2200" dirty="0">
                <a:latin typeface="Arial"/>
                <a:cs typeface="Arial"/>
              </a:rPr>
              <a:t>Low fidelity prototype- Sketches, models, wire frames are often used in this phase since they are quick to make and iterate using available resources</a:t>
            </a:r>
            <a:endParaRPr lang="en-US" sz="2200">
              <a:solidFill>
                <a:srgbClr val="FFFFFF">
                  <a:alpha val="70000"/>
                </a:srgbClr>
              </a:solidFill>
              <a:latin typeface="Arial"/>
              <a:cs typeface="Arial"/>
            </a:endParaRPr>
          </a:p>
          <a:p>
            <a:pPr marL="359410" lvl="0" indent="-359410"/>
            <a:r>
              <a:rPr lang="en-US" sz="2200" dirty="0">
                <a:latin typeface="Arial"/>
                <a:cs typeface="Arial"/>
              </a:rPr>
              <a:t>Storyboarding: This is a visual sequence of how a user would interact with the solution</a:t>
            </a:r>
            <a:endParaRPr lang="en-US" sz="2200">
              <a:solidFill>
                <a:srgbClr val="FFFFFF">
                  <a:alpha val="70000"/>
                </a:srgbClr>
              </a:solidFill>
              <a:latin typeface="Arial"/>
              <a:cs typeface="Arial"/>
            </a:endParaRPr>
          </a:p>
        </p:txBody>
      </p:sp>
      <p:sp>
        <p:nvSpPr>
          <p:cNvPr id="24" name="Rectangle 23">
            <a:extLst>
              <a:ext uri="{FF2B5EF4-FFF2-40B4-BE49-F238E27FC236}">
                <a16:creationId xmlns:a16="http://schemas.microsoft.com/office/drawing/2014/main" id="{CE7512AD-9E2D-4DC1-B4A2-A93A51CDE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50" y="0"/>
            <a:ext cx="3867150"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Easel">
            <a:extLst>
              <a:ext uri="{FF2B5EF4-FFF2-40B4-BE49-F238E27FC236}">
                <a16:creationId xmlns:a16="http://schemas.microsoft.com/office/drawing/2014/main" id="{0ABDDFFF-0640-27AA-7483-95225A7781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70735" y="598810"/>
            <a:ext cx="2767362" cy="2767362"/>
          </a:xfrm>
          <a:prstGeom prst="rect">
            <a:avLst/>
          </a:prstGeom>
        </p:spPr>
      </p:pic>
    </p:spTree>
    <p:extLst>
      <p:ext uri="{BB962C8B-B14F-4D97-AF65-F5344CB8AC3E}">
        <p14:creationId xmlns:p14="http://schemas.microsoft.com/office/powerpoint/2010/main" val="19602544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Output for this phase</a:t>
            </a:r>
          </a:p>
        </p:txBody>
      </p:sp>
      <p:pic>
        <p:nvPicPr>
          <p:cNvPr id="6" name="Picture 5" descr="Top view of cubes connected with black lines">
            <a:extLst>
              <a:ext uri="{FF2B5EF4-FFF2-40B4-BE49-F238E27FC236}">
                <a16:creationId xmlns:a16="http://schemas.microsoft.com/office/drawing/2014/main" id="{ED6BCCC6-76C0-7A70-00A8-E29898373951}"/>
              </a:ext>
            </a:extLst>
          </p:cNvPr>
          <p:cNvPicPr>
            <a:picLocks noChangeAspect="1"/>
          </p:cNvPicPr>
          <p:nvPr/>
        </p:nvPicPr>
        <p:blipFill>
          <a:blip r:embed="rId2"/>
          <a:srcRect l="33986" r="23682" b="4"/>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400" dirty="0">
                <a:latin typeface="Arial"/>
                <a:cs typeface="Arial"/>
              </a:rPr>
              <a:t>A working model of prototype that users can interact with</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4005953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Example</a:t>
            </a:r>
          </a:p>
        </p:txBody>
      </p:sp>
      <p:pic>
        <p:nvPicPr>
          <p:cNvPr id="6" name="Picture 5" descr="Green seedling sprouting on the earth">
            <a:extLst>
              <a:ext uri="{FF2B5EF4-FFF2-40B4-BE49-F238E27FC236}">
                <a16:creationId xmlns:a16="http://schemas.microsoft.com/office/drawing/2014/main" id="{6D6433DD-D4AA-E982-0F68-E4A9452599A7}"/>
              </a:ext>
            </a:extLst>
          </p:cNvPr>
          <p:cNvPicPr>
            <a:picLocks noChangeAspect="1"/>
          </p:cNvPicPr>
          <p:nvPr/>
        </p:nvPicPr>
        <p:blipFill>
          <a:blip r:embed="rId2"/>
          <a:srcRect l="52155" r="12791" b="9"/>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200" dirty="0">
                <a:latin typeface="Arial"/>
                <a:cs typeface="Arial"/>
              </a:rPr>
              <a:t>A team that was trying to solve the inadequate food problem came up with a solar powered irrigation system as shown in picture</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159887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A330EB-45D4-A3AA-AF09-3EC68A424F56}"/>
              </a:ext>
            </a:extLst>
          </p:cNvPr>
          <p:cNvSpPr>
            <a:spLocks noGrp="1"/>
          </p:cNvSpPr>
          <p:nvPr>
            <p:ph type="title"/>
          </p:nvPr>
        </p:nvSpPr>
        <p:spPr>
          <a:xfrm>
            <a:off x="7766050" y="540000"/>
            <a:ext cx="3884962" cy="1331637"/>
          </a:xfrm>
        </p:spPr>
        <p:txBody>
          <a:bodyPr anchor="b">
            <a:normAutofit/>
          </a:bodyPr>
          <a:lstStyle/>
          <a:p>
            <a:pPr algn="ctr"/>
            <a:r>
              <a:rPr lang="en-US" dirty="0"/>
              <a:t>Sample Prototype</a:t>
            </a:r>
          </a:p>
        </p:txBody>
      </p:sp>
      <p:pic>
        <p:nvPicPr>
          <p:cNvPr id="4" name="Content Placeholder 3" descr="A cardboard box with a model of a solar torch&#10;&#10;Description automatically generated">
            <a:extLst>
              <a:ext uri="{FF2B5EF4-FFF2-40B4-BE49-F238E27FC236}">
                <a16:creationId xmlns:a16="http://schemas.microsoft.com/office/drawing/2014/main" id="{96CD7D09-AAC4-26CF-0118-EEF14A9FABD4}"/>
              </a:ext>
            </a:extLst>
          </p:cNvPr>
          <p:cNvPicPr>
            <a:picLocks noChangeAspect="1"/>
          </p:cNvPicPr>
          <p:nvPr/>
        </p:nvPicPr>
        <p:blipFill>
          <a:blip r:embed="rId2"/>
          <a:srcRect l="15444" r="2582"/>
          <a:stretch/>
        </p:blipFill>
        <p:spPr>
          <a:xfrm>
            <a:off x="540988" y="540000"/>
            <a:ext cx="6671025" cy="5778000"/>
          </a:xfrm>
          <a:prstGeom prst="rect">
            <a:avLst/>
          </a:prstGeom>
        </p:spPr>
      </p:pic>
      <p:cxnSp>
        <p:nvCxnSpPr>
          <p:cNvPr id="13" name="Straight Connector 12">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8531"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760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819993" y="228642"/>
            <a:ext cx="6120000" cy="860400"/>
          </a:xfrm>
        </p:spPr>
        <p:txBody>
          <a:bodyPr anchor="b">
            <a:normAutofit/>
          </a:bodyPr>
          <a:lstStyle/>
          <a:p>
            <a:pPr algn="ctr"/>
            <a:r>
              <a:rPr lang="en-US" dirty="0"/>
              <a:t>6. TESTING PHASE</a:t>
            </a:r>
          </a:p>
        </p:txBody>
      </p:sp>
      <p:pic>
        <p:nvPicPr>
          <p:cNvPr id="6" name="Picture 5" descr="A person reaching for a paper on a table full of paper and sticky notes">
            <a:extLst>
              <a:ext uri="{FF2B5EF4-FFF2-40B4-BE49-F238E27FC236}">
                <a16:creationId xmlns:a16="http://schemas.microsoft.com/office/drawing/2014/main" id="{FF2ACA63-CB3E-DCC0-E393-CA466C9451DE}"/>
              </a:ext>
            </a:extLst>
          </p:cNvPr>
          <p:cNvPicPr>
            <a:picLocks noChangeAspect="1"/>
          </p:cNvPicPr>
          <p:nvPr/>
        </p:nvPicPr>
        <p:blipFill>
          <a:blip r:embed="rId2"/>
          <a:srcRect l="29776" r="32549" b="4"/>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1914698"/>
            <a:ext cx="6121400" cy="3854277"/>
          </a:xfrm>
        </p:spPr>
        <p:txBody>
          <a:bodyPr>
            <a:normAutofit/>
          </a:bodyPr>
          <a:lstStyle/>
          <a:p>
            <a:pPr marL="359410" lvl="0" indent="-359410">
              <a:lnSpc>
                <a:spcPct val="115000"/>
              </a:lnSpc>
            </a:pPr>
            <a:r>
              <a:rPr lang="en-US" sz="2400" dirty="0">
                <a:latin typeface="Arial"/>
                <a:cs typeface="Arial"/>
              </a:rPr>
              <a:t>Entrepreneur goes out with the prototype they have developed and test how the user would interact with the solution</a:t>
            </a:r>
            <a:endParaRPr lang="en-US" sz="2400">
              <a:solidFill>
                <a:srgbClr val="FFFFFF">
                  <a:alpha val="70000"/>
                </a:srgbClr>
              </a:solidFill>
              <a:latin typeface="Arial"/>
              <a:cs typeface="Arial"/>
            </a:endParaRPr>
          </a:p>
          <a:p>
            <a:pPr marL="359410" lvl="0" indent="-359410">
              <a:lnSpc>
                <a:spcPct val="115000"/>
              </a:lnSpc>
            </a:pPr>
            <a:r>
              <a:rPr lang="en-US" sz="2400" dirty="0">
                <a:latin typeface="Arial"/>
                <a:cs typeface="Arial"/>
              </a:rPr>
              <a:t>Every iteration makes the prototype more and more realistic and functional</a:t>
            </a:r>
            <a:endParaRPr lang="en-US" sz="2400" dirty="0">
              <a:solidFill>
                <a:srgbClr val="FFFFFF">
                  <a:alpha val="70000"/>
                </a:srgbClr>
              </a:solidFill>
              <a:latin typeface="Arial"/>
              <a:cs typeface="Arial"/>
            </a:endParaRPr>
          </a:p>
        </p:txBody>
      </p:sp>
    </p:spTree>
    <p:extLst>
      <p:ext uri="{BB962C8B-B14F-4D97-AF65-F5344CB8AC3E}">
        <p14:creationId xmlns:p14="http://schemas.microsoft.com/office/powerpoint/2010/main" val="552449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84750" y="1011237"/>
            <a:ext cx="6120000" cy="860400"/>
          </a:xfrm>
        </p:spPr>
        <p:txBody>
          <a:bodyPr anchor="b">
            <a:normAutofit/>
          </a:bodyPr>
          <a:lstStyle/>
          <a:p>
            <a:pPr algn="ctr"/>
            <a:r>
              <a:rPr lang="en-US" dirty="0"/>
              <a:t>Tools for the phase</a:t>
            </a:r>
          </a:p>
        </p:txBody>
      </p:sp>
      <p:pic>
        <p:nvPicPr>
          <p:cNvPr id="6" name="Picture 5" descr="Pens and rulers">
            <a:extLst>
              <a:ext uri="{FF2B5EF4-FFF2-40B4-BE49-F238E27FC236}">
                <a16:creationId xmlns:a16="http://schemas.microsoft.com/office/drawing/2014/main" id="{5910E101-42D2-B95F-2DFD-8CCE641883DE}"/>
              </a:ext>
            </a:extLst>
          </p:cNvPr>
          <p:cNvPicPr>
            <a:picLocks noChangeAspect="1"/>
          </p:cNvPicPr>
          <p:nvPr/>
        </p:nvPicPr>
        <p:blipFill>
          <a:blip r:embed="rId2"/>
          <a:srcRect l="28059" r="34319" b="-3"/>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984750" y="2759076"/>
            <a:ext cx="6121400" cy="3009899"/>
          </a:xfrm>
        </p:spPr>
        <p:txBody>
          <a:bodyPr>
            <a:normAutofit/>
          </a:bodyPr>
          <a:lstStyle/>
          <a:p>
            <a:pPr marL="359410" lvl="0" indent="-359410"/>
            <a:r>
              <a:rPr lang="en-US" sz="2400" dirty="0">
                <a:latin typeface="Arial"/>
                <a:cs typeface="Arial"/>
              </a:rPr>
              <a:t>Feedback capture grid:  with four quadrants;</a:t>
            </a:r>
            <a:endParaRPr lang="en-US" sz="2400">
              <a:solidFill>
                <a:srgbClr val="FFFFFF">
                  <a:alpha val="70000"/>
                </a:srgbClr>
              </a:solidFill>
              <a:latin typeface="Arial"/>
              <a:cs typeface="Arial"/>
            </a:endParaRPr>
          </a:p>
          <a:p>
            <a:pPr marL="359410" lvl="0" indent="-359410"/>
            <a:r>
              <a:rPr lang="en-US" sz="2400" dirty="0">
                <a:latin typeface="Arial"/>
                <a:cs typeface="Arial"/>
              </a:rPr>
              <a:t>I like, I wish, what if grid: </a:t>
            </a:r>
            <a:endParaRPr lang="en-US" sz="2400">
              <a:solidFill>
                <a:srgbClr val="FFFFFF">
                  <a:alpha val="70000"/>
                </a:srgbClr>
              </a:solidFill>
              <a:latin typeface="Arial"/>
              <a:cs typeface="Arial"/>
            </a:endParaRPr>
          </a:p>
        </p:txBody>
      </p:sp>
    </p:spTree>
    <p:extLst>
      <p:ext uri="{BB962C8B-B14F-4D97-AF65-F5344CB8AC3E}">
        <p14:creationId xmlns:p14="http://schemas.microsoft.com/office/powerpoint/2010/main" val="347937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9AD49-9175-715B-5832-20C324F0545C}"/>
              </a:ext>
            </a:extLst>
          </p:cNvPr>
          <p:cNvSpPr>
            <a:spLocks noGrp="1"/>
          </p:cNvSpPr>
          <p:nvPr>
            <p:ph type="title"/>
          </p:nvPr>
        </p:nvSpPr>
        <p:spPr/>
        <p:txBody>
          <a:bodyPr/>
          <a:lstStyle/>
          <a:p>
            <a:pPr algn="ctr"/>
            <a:r>
              <a:rPr lang="en-US" dirty="0"/>
              <a:t>Feedback capture grid</a:t>
            </a:r>
            <a:endParaRPr lang="en-US"/>
          </a:p>
        </p:txBody>
      </p:sp>
      <p:pic>
        <p:nvPicPr>
          <p:cNvPr id="4" name="Content Placeholder 3" descr="A grid of text on a white background&#10;&#10;Description automatically generated">
            <a:extLst>
              <a:ext uri="{FF2B5EF4-FFF2-40B4-BE49-F238E27FC236}">
                <a16:creationId xmlns:a16="http://schemas.microsoft.com/office/drawing/2014/main" id="{58FCD56A-DD31-4244-A17B-5065F3BBAAD6}"/>
              </a:ext>
            </a:extLst>
          </p:cNvPr>
          <p:cNvPicPr>
            <a:picLocks noGrp="1" noChangeAspect="1"/>
          </p:cNvPicPr>
          <p:nvPr>
            <p:ph idx="1"/>
          </p:nvPr>
        </p:nvPicPr>
        <p:blipFill>
          <a:blip r:embed="rId2"/>
          <a:stretch>
            <a:fillRect/>
          </a:stretch>
        </p:blipFill>
        <p:spPr>
          <a:xfrm>
            <a:off x="457012" y="1959837"/>
            <a:ext cx="10638778" cy="4053290"/>
          </a:xfrm>
        </p:spPr>
      </p:pic>
      <p:sp>
        <p:nvSpPr>
          <p:cNvPr id="5" name="TextBox 4">
            <a:extLst>
              <a:ext uri="{FF2B5EF4-FFF2-40B4-BE49-F238E27FC236}">
                <a16:creationId xmlns:a16="http://schemas.microsoft.com/office/drawing/2014/main" id="{9300C0F9-30A6-67F9-EBAB-25F4C6F8BBE5}"/>
              </a:ext>
            </a:extLst>
          </p:cNvPr>
          <p:cNvSpPr txBox="1"/>
          <p:nvPr/>
        </p:nvSpPr>
        <p:spPr>
          <a:xfrm>
            <a:off x="619604" y="6099224"/>
            <a:ext cx="32141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Dam and Teo 2023</a:t>
            </a:r>
          </a:p>
        </p:txBody>
      </p:sp>
    </p:spTree>
    <p:extLst>
      <p:ext uri="{BB962C8B-B14F-4D97-AF65-F5344CB8AC3E}">
        <p14:creationId xmlns:p14="http://schemas.microsoft.com/office/powerpoint/2010/main" val="2191922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429394" y="313813"/>
            <a:ext cx="6120000" cy="860400"/>
          </a:xfrm>
        </p:spPr>
        <p:txBody>
          <a:bodyPr anchor="b">
            <a:normAutofit/>
          </a:bodyPr>
          <a:lstStyle/>
          <a:p>
            <a:pPr algn="ctr"/>
            <a:r>
              <a:rPr lang="en-US" dirty="0"/>
              <a:t>Output of the phase</a:t>
            </a:r>
          </a:p>
        </p:txBody>
      </p:sp>
      <p:pic>
        <p:nvPicPr>
          <p:cNvPr id="6" name="Picture 5" descr="3D spheres connected with a red line">
            <a:extLst>
              <a:ext uri="{FF2B5EF4-FFF2-40B4-BE49-F238E27FC236}">
                <a16:creationId xmlns:a16="http://schemas.microsoft.com/office/drawing/2014/main" id="{CA0F7301-C6E5-4A9B-E817-548B2439849B}"/>
              </a:ext>
            </a:extLst>
          </p:cNvPr>
          <p:cNvPicPr>
            <a:picLocks noChangeAspect="1"/>
          </p:cNvPicPr>
          <p:nvPr/>
        </p:nvPicPr>
        <p:blipFill>
          <a:blip r:embed="rId2"/>
          <a:srcRect l="29975" r="27693" b="4"/>
          <a:stretch/>
        </p:blipFill>
        <p:spPr>
          <a:xfrm>
            <a:off x="20" y="10"/>
            <a:ext cx="3870969"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a:extLst>
              <a:ext uri="{FF2B5EF4-FFF2-40B4-BE49-F238E27FC236}">
                <a16:creationId xmlns:a16="http://schemas.microsoft.com/office/drawing/2014/main" id="{CBB4A964-4A7D-7C50-329A-6253F6BB32D8}"/>
              </a:ext>
            </a:extLst>
          </p:cNvPr>
          <p:cNvGraphicFramePr>
            <a:graphicFrameLocks noGrp="1"/>
          </p:cNvGraphicFramePr>
          <p:nvPr>
            <p:ph idx="1"/>
            <p:extLst>
              <p:ext uri="{D42A27DB-BD31-4B8C-83A1-F6EECF244321}">
                <p14:modId xmlns:p14="http://schemas.microsoft.com/office/powerpoint/2010/main" val="668995081"/>
              </p:ext>
            </p:extLst>
          </p:nvPr>
        </p:nvGraphicFramePr>
        <p:xfrm>
          <a:off x="4984750" y="1712940"/>
          <a:ext cx="6121400" cy="30098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22968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717020" y="269832"/>
            <a:ext cx="6120000" cy="860400"/>
          </a:xfrm>
        </p:spPr>
        <p:txBody>
          <a:bodyPr anchor="b">
            <a:normAutofit/>
          </a:bodyPr>
          <a:lstStyle/>
          <a:p>
            <a:pPr algn="ctr"/>
            <a:r>
              <a:rPr lang="en-US" b="1" dirty="0">
                <a:latin typeface="Arial"/>
                <a:cs typeface="Arial"/>
              </a:rPr>
              <a:t>Individual Learning Activity -Case Study</a:t>
            </a:r>
          </a:p>
        </p:txBody>
      </p:sp>
      <p:pic>
        <p:nvPicPr>
          <p:cNvPr id="6" name="Picture 5" descr="A person reaching for a paper on a table full of paper and sticky notes">
            <a:extLst>
              <a:ext uri="{FF2B5EF4-FFF2-40B4-BE49-F238E27FC236}">
                <a16:creationId xmlns:a16="http://schemas.microsoft.com/office/drawing/2014/main" id="{1DB0E9E9-1438-7D31-236F-A2BCF7DF4CBE}"/>
              </a:ext>
            </a:extLst>
          </p:cNvPr>
          <p:cNvPicPr>
            <a:picLocks noChangeAspect="1"/>
          </p:cNvPicPr>
          <p:nvPr/>
        </p:nvPicPr>
        <p:blipFill>
          <a:blip r:embed="rId2"/>
          <a:srcRect l="29776" r="32549" b="4"/>
          <a:stretch/>
        </p:blipFill>
        <p:spPr>
          <a:xfrm>
            <a:off x="20" y="10"/>
            <a:ext cx="3036888" cy="6857990"/>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3254805" y="1317456"/>
            <a:ext cx="8427993" cy="4451519"/>
          </a:xfrm>
        </p:spPr>
        <p:txBody>
          <a:bodyPr vert="horz" lIns="0" tIns="0" rIns="0" bIns="0" rtlCol="0" anchor="t" anchorCtr="0">
            <a:noAutofit/>
          </a:bodyPr>
          <a:lstStyle/>
          <a:p>
            <a:pPr marL="359410" lvl="0" indent="-359410">
              <a:lnSpc>
                <a:spcPct val="115000"/>
              </a:lnSpc>
            </a:pPr>
            <a:r>
              <a:rPr lang="en-US" sz="2200" dirty="0">
                <a:latin typeface="Arial"/>
                <a:cs typeface="Arial"/>
              </a:rPr>
              <a:t>How did they use design thinking?</a:t>
            </a:r>
            <a:endParaRPr lang="en-US" sz="2200">
              <a:solidFill>
                <a:srgbClr val="FFFFFF">
                  <a:alpha val="70000"/>
                </a:srgbClr>
              </a:solidFill>
              <a:latin typeface="Arial"/>
              <a:cs typeface="Arial"/>
            </a:endParaRPr>
          </a:p>
          <a:p>
            <a:pPr marL="359410" lvl="0" indent="-359410">
              <a:lnSpc>
                <a:spcPct val="115000"/>
              </a:lnSpc>
            </a:pPr>
            <a:r>
              <a:rPr lang="en-US" sz="2200" dirty="0">
                <a:latin typeface="Arial"/>
                <a:cs typeface="Arial"/>
              </a:rPr>
              <a:t>What phases of design thinking are you able to identify?</a:t>
            </a:r>
            <a:endParaRPr lang="en-US" sz="2200">
              <a:solidFill>
                <a:srgbClr val="FFFFFF">
                  <a:alpha val="70000"/>
                </a:srgbClr>
              </a:solidFill>
              <a:latin typeface="Arial"/>
              <a:cs typeface="Arial"/>
            </a:endParaRPr>
          </a:p>
          <a:p>
            <a:pPr marL="359410" lvl="0" indent="-359410">
              <a:lnSpc>
                <a:spcPct val="115000"/>
              </a:lnSpc>
            </a:pPr>
            <a:r>
              <a:rPr lang="en-US" sz="2200" dirty="0">
                <a:latin typeface="Arial"/>
                <a:cs typeface="Arial"/>
              </a:rPr>
              <a:t>In their research, what did Mobisol design thinkers find insightful?</a:t>
            </a:r>
            <a:endParaRPr lang="en-US" sz="2200">
              <a:solidFill>
                <a:srgbClr val="FFFFFF">
                  <a:alpha val="70000"/>
                </a:srgbClr>
              </a:solidFill>
              <a:latin typeface="Arial"/>
              <a:cs typeface="Arial"/>
            </a:endParaRPr>
          </a:p>
          <a:p>
            <a:pPr marL="359410" lvl="0" indent="-359410">
              <a:lnSpc>
                <a:spcPct val="115000"/>
              </a:lnSpc>
            </a:pPr>
            <a:r>
              <a:rPr lang="en-US" sz="2200" dirty="0">
                <a:latin typeface="Arial"/>
                <a:cs typeface="Arial"/>
              </a:rPr>
              <a:t>What is the business model for Mobisol and why is it appropriate for its users?</a:t>
            </a:r>
            <a:endParaRPr lang="en-US" sz="2200">
              <a:solidFill>
                <a:srgbClr val="FFFFFF">
                  <a:alpha val="70000"/>
                </a:srgbClr>
              </a:solidFill>
              <a:latin typeface="Arial"/>
              <a:cs typeface="Arial"/>
            </a:endParaRPr>
          </a:p>
          <a:p>
            <a:pPr marL="359410" lvl="0" indent="-359410">
              <a:lnSpc>
                <a:spcPct val="115000"/>
              </a:lnSpc>
            </a:pPr>
            <a:r>
              <a:rPr lang="en-US" sz="2200" dirty="0">
                <a:latin typeface="Arial"/>
                <a:cs typeface="Arial"/>
              </a:rPr>
              <a:t>What are some of the challenges that Mobisol faced and how did they use design thinking to overcome them?</a:t>
            </a:r>
            <a:endParaRPr lang="en-US" sz="2200">
              <a:solidFill>
                <a:srgbClr val="FFFFFF">
                  <a:alpha val="70000"/>
                </a:srgbClr>
              </a:solidFill>
              <a:latin typeface="Arial"/>
              <a:cs typeface="Arial"/>
            </a:endParaRPr>
          </a:p>
        </p:txBody>
      </p:sp>
    </p:spTree>
    <p:extLst>
      <p:ext uri="{BB962C8B-B14F-4D97-AF65-F5344CB8AC3E}">
        <p14:creationId xmlns:p14="http://schemas.microsoft.com/office/powerpoint/2010/main" val="3200357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316A5661-2CFE-478C-BAC3-729F393F3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216" y="1717204"/>
            <a:ext cx="4457200" cy="2349500"/>
          </a:xfrm>
        </p:spPr>
        <p:txBody>
          <a:bodyPr anchor="ctr">
            <a:normAutofit/>
          </a:bodyPr>
          <a:lstStyle/>
          <a:p>
            <a:pPr algn="ctr"/>
            <a:r>
              <a:rPr lang="en-US" dirty="0"/>
              <a:t>Summary</a:t>
            </a:r>
          </a:p>
        </p:txBody>
      </p:sp>
      <p:grpSp>
        <p:nvGrpSpPr>
          <p:cNvPr id="82" name="Group 81">
            <a:extLst>
              <a:ext uri="{FF2B5EF4-FFF2-40B4-BE49-F238E27FC236}">
                <a16:creationId xmlns:a16="http://schemas.microsoft.com/office/drawing/2014/main" id="{FB7BE8CD-E348-464A-82CC-7EF7AA8284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9771" y="649304"/>
            <a:ext cx="913428" cy="1315264"/>
            <a:chOff x="999771" y="649304"/>
            <a:chExt cx="913428" cy="1315264"/>
          </a:xfrm>
        </p:grpSpPr>
        <p:grpSp>
          <p:nvGrpSpPr>
            <p:cNvPr id="83" name="Group 82">
              <a:extLst>
                <a:ext uri="{FF2B5EF4-FFF2-40B4-BE49-F238E27FC236}">
                  <a16:creationId xmlns:a16="http://schemas.microsoft.com/office/drawing/2014/main" id="{B8CC82D2-4C4A-4C67-8483-5199F97B37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999771" y="932104"/>
              <a:ext cx="913428" cy="1032464"/>
              <a:chOff x="999771" y="932104"/>
              <a:chExt cx="913428" cy="1032464"/>
            </a:xfrm>
          </p:grpSpPr>
          <p:grpSp>
            <p:nvGrpSpPr>
              <p:cNvPr id="87" name="Group 86">
                <a:extLst>
                  <a:ext uri="{FF2B5EF4-FFF2-40B4-BE49-F238E27FC236}">
                    <a16:creationId xmlns:a16="http://schemas.microsoft.com/office/drawing/2014/main" id="{70D2391D-AA33-4F5E-BD96-B42D93DED22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8100000" flipV="1">
                <a:off x="1047457" y="1290386"/>
                <a:ext cx="865742" cy="628383"/>
                <a:chOff x="558167" y="958515"/>
                <a:chExt cx="865742" cy="628383"/>
              </a:xfrm>
              <a:solidFill>
                <a:schemeClr val="accent3"/>
              </a:solidFill>
            </p:grpSpPr>
            <p:sp>
              <p:nvSpPr>
                <p:cNvPr id="94" name="Freeform: Shape 93">
                  <a:extLst>
                    <a:ext uri="{FF2B5EF4-FFF2-40B4-BE49-F238E27FC236}">
                      <a16:creationId xmlns:a16="http://schemas.microsoft.com/office/drawing/2014/main" id="{BE166DCE-539D-4C74-9C9D-AC000BA2F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5" name="Freeform: Shape 94">
                  <a:extLst>
                    <a:ext uri="{FF2B5EF4-FFF2-40B4-BE49-F238E27FC236}">
                      <a16:creationId xmlns:a16="http://schemas.microsoft.com/office/drawing/2014/main" id="{DCC6BEB5-DA1F-4F9E-BA5D-8F892A0FB8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88" name="Group 87">
                <a:extLst>
                  <a:ext uri="{FF2B5EF4-FFF2-40B4-BE49-F238E27FC236}">
                    <a16:creationId xmlns:a16="http://schemas.microsoft.com/office/drawing/2014/main" id="{C0300EB9-093C-4C32-A212-821D7AC082B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flipV="1">
                <a:off x="999771" y="932104"/>
                <a:ext cx="864005" cy="1032464"/>
                <a:chOff x="2207971" y="2384401"/>
                <a:chExt cx="864005" cy="1032464"/>
              </a:xfrm>
            </p:grpSpPr>
            <p:sp>
              <p:nvSpPr>
                <p:cNvPr id="89" name="Freeform: Shape 88">
                  <a:extLst>
                    <a:ext uri="{FF2B5EF4-FFF2-40B4-BE49-F238E27FC236}">
                      <a16:creationId xmlns:a16="http://schemas.microsoft.com/office/drawing/2014/main" id="{AFC97B3C-CF0E-4C93-AA39-7A677A12C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0" name="Freeform: Shape 89">
                  <a:extLst>
                    <a:ext uri="{FF2B5EF4-FFF2-40B4-BE49-F238E27FC236}">
                      <a16:creationId xmlns:a16="http://schemas.microsoft.com/office/drawing/2014/main" id="{0943F14E-6185-4A31-8318-2088A05F5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91" name="Group 90">
                  <a:extLst>
                    <a:ext uri="{FF2B5EF4-FFF2-40B4-BE49-F238E27FC236}">
                      <a16:creationId xmlns:a16="http://schemas.microsoft.com/office/drawing/2014/main" id="{F3B56658-371E-446B-B30D-D4EA2A88A97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40769" y="2384401"/>
                  <a:ext cx="313009" cy="1032464"/>
                  <a:chOff x="2440769" y="2384401"/>
                  <a:chExt cx="313009" cy="1032464"/>
                </a:xfrm>
              </p:grpSpPr>
              <p:cxnSp>
                <p:nvCxnSpPr>
                  <p:cNvPr id="92" name="Straight Connector 91">
                    <a:extLst>
                      <a:ext uri="{FF2B5EF4-FFF2-40B4-BE49-F238E27FC236}">
                        <a16:creationId xmlns:a16="http://schemas.microsoft.com/office/drawing/2014/main" id="{068979FB-2943-4091-A490-D9F8695DF0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B378C39C-3FC0-4521-8336-33A8639192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84" name="Group 83">
              <a:extLst>
                <a:ext uri="{FF2B5EF4-FFF2-40B4-BE49-F238E27FC236}">
                  <a16:creationId xmlns:a16="http://schemas.microsoft.com/office/drawing/2014/main" id="{72C6951D-2EAF-4333-B8A8-F473DC3BDF4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37136" y="649304"/>
              <a:ext cx="388541" cy="388541"/>
              <a:chOff x="5752675" y="5440856"/>
              <a:chExt cx="388541" cy="388541"/>
            </a:xfrm>
          </p:grpSpPr>
          <p:sp>
            <p:nvSpPr>
              <p:cNvPr id="85" name="Oval 84">
                <a:extLst>
                  <a:ext uri="{FF2B5EF4-FFF2-40B4-BE49-F238E27FC236}">
                    <a16:creationId xmlns:a16="http://schemas.microsoft.com/office/drawing/2014/main" id="{63E77698-5758-433A-9DF3-3BE43B6FB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6" name="Oval 85">
                <a:extLst>
                  <a:ext uri="{FF2B5EF4-FFF2-40B4-BE49-F238E27FC236}">
                    <a16:creationId xmlns:a16="http://schemas.microsoft.com/office/drawing/2014/main" id="{FF47FF7F-75A9-438D-8BA7-428BF7697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sp>
        <p:nvSpPr>
          <p:cNvPr id="3" name="Content Placeholder"/>
          <p:cNvSpPr>
            <a:spLocks noGrp="1"/>
          </p:cNvSpPr>
          <p:nvPr>
            <p:ph idx="1"/>
          </p:nvPr>
        </p:nvSpPr>
        <p:spPr>
          <a:xfrm>
            <a:off x="4722961" y="544040"/>
            <a:ext cx="6265472" cy="4689476"/>
          </a:xfrm>
        </p:spPr>
        <p:txBody>
          <a:bodyPr vert="horz" lIns="0" tIns="0" rIns="0" bIns="0" rtlCol="0" anchor="ctr" anchorCtr="0">
            <a:normAutofit/>
          </a:bodyPr>
          <a:lstStyle/>
          <a:p>
            <a:pPr marL="359410" lvl="0" indent="-359410"/>
            <a:r>
              <a:rPr lang="en-US" dirty="0">
                <a:latin typeface="Arial"/>
                <a:cs typeface="Arial"/>
              </a:rPr>
              <a:t>Design thinking is a process that entrepreneurs use to be creative and innovative</a:t>
            </a:r>
            <a:endParaRPr lang="en-US" dirty="0">
              <a:solidFill>
                <a:srgbClr val="FFFFFF">
                  <a:alpha val="70000"/>
                </a:srgbClr>
              </a:solidFill>
              <a:latin typeface="Arial"/>
              <a:cs typeface="Arial"/>
            </a:endParaRPr>
          </a:p>
          <a:p>
            <a:pPr marL="359410" indent="-359410"/>
            <a:r>
              <a:rPr lang="en-US" dirty="0">
                <a:latin typeface="Arial"/>
                <a:cs typeface="Arial"/>
              </a:rPr>
              <a:t>In this topic we looked at this methodology using six phases: Understand, observe, Synthesis, Ideate, Prototype and testing</a:t>
            </a:r>
            <a:endParaRPr lang="en-US">
              <a:solidFill>
                <a:srgbClr val="FFFFFF">
                  <a:alpha val="70000"/>
                </a:srgbClr>
              </a:solidFill>
              <a:latin typeface="Arial"/>
              <a:cs typeface="Arial"/>
            </a:endParaRPr>
          </a:p>
          <a:p>
            <a:pPr marL="359410" lvl="0" indent="-359410"/>
            <a:r>
              <a:rPr lang="en-US" dirty="0">
                <a:latin typeface="Arial"/>
                <a:cs typeface="Arial"/>
              </a:rPr>
              <a:t>This iterative approach ensures the final solution is both innovative and user centered</a:t>
            </a:r>
          </a:p>
          <a:p>
            <a:pPr marL="359410" indent="-359410">
              <a:buClr>
                <a:srgbClr val="94AADB"/>
              </a:buClr>
            </a:pPr>
            <a:r>
              <a:rPr lang="en-US" dirty="0">
                <a:solidFill>
                  <a:srgbClr val="FFFFFF">
                    <a:alpha val="70000"/>
                  </a:srgbClr>
                </a:solidFill>
                <a:latin typeface="Arial"/>
                <a:cs typeface="Arial"/>
              </a:rPr>
              <a:t>Next topic we look at forms of business ownership</a:t>
            </a:r>
          </a:p>
        </p:txBody>
      </p:sp>
    </p:spTree>
    <p:extLst>
      <p:ext uri="{BB962C8B-B14F-4D97-AF65-F5344CB8AC3E}">
        <p14:creationId xmlns:p14="http://schemas.microsoft.com/office/powerpoint/2010/main" val="2435015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0000" y="592787"/>
            <a:ext cx="6120000" cy="491020"/>
          </a:xfrm>
        </p:spPr>
        <p:txBody>
          <a:bodyPr anchor="b">
            <a:normAutofit/>
          </a:bodyPr>
          <a:lstStyle/>
          <a:p>
            <a:pPr algn="ctr"/>
            <a:r>
              <a:rPr lang="en-US" dirty="0"/>
              <a:t>References</a:t>
            </a:r>
          </a:p>
        </p:txBody>
      </p:sp>
      <p:cxnSp>
        <p:nvCxnSpPr>
          <p:cNvPr id="22" name="Straight Connector 2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Content Placeholder 3" descr="A screenshot of a web page&#10;&#10;Description automatically generated">
            <a:extLst>
              <a:ext uri="{FF2B5EF4-FFF2-40B4-BE49-F238E27FC236}">
                <a16:creationId xmlns:a16="http://schemas.microsoft.com/office/drawing/2014/main" id="{2377F1E1-3B65-8ED5-161B-2CA83749F076}"/>
              </a:ext>
            </a:extLst>
          </p:cNvPr>
          <p:cNvPicPr>
            <a:picLocks noGrp="1" noChangeAspect="1"/>
          </p:cNvPicPr>
          <p:nvPr>
            <p:ph idx="1"/>
          </p:nvPr>
        </p:nvPicPr>
        <p:blipFill>
          <a:blip r:embed="rId2"/>
          <a:stretch>
            <a:fillRect/>
          </a:stretch>
        </p:blipFill>
        <p:spPr>
          <a:xfrm>
            <a:off x="576306" y="1712948"/>
            <a:ext cx="7606653" cy="4753443"/>
          </a:xfrm>
        </p:spPr>
      </p:pic>
      <p:sp>
        <p:nvSpPr>
          <p:cNvPr id="24" name="Rectangle 23">
            <a:extLst>
              <a:ext uri="{FF2B5EF4-FFF2-40B4-BE49-F238E27FC236}">
                <a16:creationId xmlns:a16="http://schemas.microsoft.com/office/drawing/2014/main" id="{CE7512AD-9E2D-4DC1-B4A2-A93A51CDE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50" y="0"/>
            <a:ext cx="3867150"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Graphic 7" descr="Person with Idea">
            <a:extLst>
              <a:ext uri="{FF2B5EF4-FFF2-40B4-BE49-F238E27FC236}">
                <a16:creationId xmlns:a16="http://schemas.microsoft.com/office/drawing/2014/main" id="{6A7CA076-B609-A5AC-12F9-4284FA62DB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83650" y="2045319"/>
            <a:ext cx="2767362" cy="2767362"/>
          </a:xfrm>
          <a:prstGeom prst="rect">
            <a:avLst/>
          </a:prstGeom>
        </p:spPr>
      </p:pic>
    </p:spTree>
    <p:extLst>
      <p:ext uri="{BB962C8B-B14F-4D97-AF65-F5344CB8AC3E}">
        <p14:creationId xmlns:p14="http://schemas.microsoft.com/office/powerpoint/2010/main" val="2121769681"/>
      </p:ext>
    </p:extLst>
  </p:cSld>
  <p:clrMapOvr>
    <a:masterClrMapping/>
  </p:clrMapOvr>
</p:sld>
</file>

<file path=ppt/theme/theme1.xml><?xml version="1.0" encoding="utf-8"?>
<a:theme xmlns:a="http://schemas.openxmlformats.org/drawingml/2006/main" name="LeafVTI">
  <a:themeElements>
    <a:clrScheme name="AnalogousFromRegularSeedLeftStep">
      <a:dk1>
        <a:srgbClr val="000000"/>
      </a:dk1>
      <a:lt1>
        <a:srgbClr val="FFFFFF"/>
      </a:lt1>
      <a:dk2>
        <a:srgbClr val="412C24"/>
      </a:dk2>
      <a:lt2>
        <a:srgbClr val="E8E6E2"/>
      </a:lt2>
      <a:accent1>
        <a:srgbClr val="4D71C3"/>
      </a:accent1>
      <a:accent2>
        <a:srgbClr val="3B91B1"/>
      </a:accent2>
      <a:accent3>
        <a:srgbClr val="46B3A4"/>
      </a:accent3>
      <a:accent4>
        <a:srgbClr val="3BB16F"/>
      </a:accent4>
      <a:accent5>
        <a:srgbClr val="48B84B"/>
      </a:accent5>
      <a:accent6>
        <a:srgbClr val="69B13B"/>
      </a:accent6>
      <a:hlink>
        <a:srgbClr val="9E7D34"/>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docProps/app.xml><?xml version="1.0" encoding="utf-8"?>
<Properties xmlns="http://schemas.openxmlformats.org/officeDocument/2006/extended-properties" xmlns:vt="http://schemas.openxmlformats.org/officeDocument/2006/docPropsVTypes">
  <TotalTime>2</TotalTime>
  <Words>1288</Words>
  <Application>Microsoft Office PowerPoint</Application>
  <PresentationFormat>Widescreen</PresentationFormat>
  <Paragraphs>126</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Avenir Next LT Pro Light</vt:lpstr>
      <vt:lpstr>Rockwell Nova Light</vt:lpstr>
      <vt:lpstr>Wingdings</vt:lpstr>
      <vt:lpstr>LeafVTI</vt:lpstr>
      <vt:lpstr>Entrepreneurship and Design Thinking  Lecture two: design thinking and Innovation  Lecturer: Stephen Githii</vt:lpstr>
      <vt:lpstr>Introduction</vt:lpstr>
      <vt:lpstr>Learning Outcomes</vt:lpstr>
      <vt:lpstr>Opening activity for the topic</vt:lpstr>
      <vt:lpstr>Activity 1 : Design Thinking Dash</vt:lpstr>
      <vt:lpstr>Instructions</vt:lpstr>
      <vt:lpstr>Instructions</vt:lpstr>
      <vt:lpstr>What is Design Thinking?</vt:lpstr>
      <vt:lpstr>What is Design Thinking-phases?</vt:lpstr>
      <vt:lpstr>UNDERSTAND PHASE</vt:lpstr>
      <vt:lpstr>Tools for the phase</vt:lpstr>
      <vt:lpstr>Output of this phase</vt:lpstr>
      <vt:lpstr>Example</vt:lpstr>
      <vt:lpstr>2. OBSERVE PHASE</vt:lpstr>
      <vt:lpstr>Tools for the phase</vt:lpstr>
      <vt:lpstr>Output of the phase</vt:lpstr>
      <vt:lpstr>3. SYNETHSIS PHASE</vt:lpstr>
      <vt:lpstr>Tools for the phase</vt:lpstr>
      <vt:lpstr>Output of the phase</vt:lpstr>
      <vt:lpstr>4. IDEATION PHASE</vt:lpstr>
      <vt:lpstr>Tools for the phase</vt:lpstr>
      <vt:lpstr>Tools for the phase</vt:lpstr>
      <vt:lpstr>Output of the phase</vt:lpstr>
      <vt:lpstr>Example</vt:lpstr>
      <vt:lpstr>5. PROTOTYPING PHASE</vt:lpstr>
      <vt:lpstr>Tools for the phase</vt:lpstr>
      <vt:lpstr>Output for this phase</vt:lpstr>
      <vt:lpstr>Example</vt:lpstr>
      <vt:lpstr>Sample Prototype</vt:lpstr>
      <vt:lpstr>6. TESTING PHASE</vt:lpstr>
      <vt:lpstr>Tools for the phase</vt:lpstr>
      <vt:lpstr>Feedback capture grid</vt:lpstr>
      <vt:lpstr>Output of the phase</vt:lpstr>
      <vt:lpstr>Individual Learning Activity -Case Study</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272</cp:revision>
  <dcterms:created xsi:type="dcterms:W3CDTF">2024-09-12T09:34:45Z</dcterms:created>
  <dcterms:modified xsi:type="dcterms:W3CDTF">2024-09-14T18:00:28Z</dcterms:modified>
</cp:coreProperties>
</file>