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9" r:id="rId3"/>
    <p:sldId id="280" r:id="rId4"/>
    <p:sldId id="281" r:id="rId5"/>
    <p:sldId id="298" r:id="rId6"/>
    <p:sldId id="299" r:id="rId7"/>
    <p:sldId id="282" r:id="rId8"/>
    <p:sldId id="283" r:id="rId9"/>
    <p:sldId id="300" r:id="rId10"/>
    <p:sldId id="284" r:id="rId11"/>
    <p:sldId id="285" r:id="rId12"/>
    <p:sldId id="286" r:id="rId13"/>
    <p:sldId id="301" r:id="rId14"/>
    <p:sldId id="287" r:id="rId15"/>
    <p:sldId id="288" r:id="rId16"/>
    <p:sldId id="289" r:id="rId17"/>
    <p:sldId id="290" r:id="rId18"/>
    <p:sldId id="291" r:id="rId19"/>
    <p:sldId id="302" r:id="rId20"/>
    <p:sldId id="303" r:id="rId21"/>
    <p:sldId id="292" r:id="rId22"/>
    <p:sldId id="305" r:id="rId23"/>
    <p:sldId id="304" r:id="rId24"/>
    <p:sldId id="293" r:id="rId25"/>
    <p:sldId id="294" r:id="rId26"/>
    <p:sldId id="307" r:id="rId27"/>
    <p:sldId id="306" r:id="rId28"/>
    <p:sldId id="295" r:id="rId29"/>
    <p:sldId id="308" r:id="rId30"/>
    <p:sldId id="296" r:id="rId31"/>
    <p:sldId id="310" r:id="rId32"/>
    <p:sldId id="30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8568A5-6E41-A79E-29C0-8833C3EF9EFC}" v="216" dt="2024-10-15T12:01:57.227"/>
    <p1510:client id="{F2CBAE90-4441-297F-5316-1A9BD5FE73EF}" v="46" dt="2024-10-15T12:09:43.4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13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0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4" Type="http://schemas.openxmlformats.org/officeDocument/2006/relationships/image" Target="../media/image43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13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0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4" Type="http://schemas.openxmlformats.org/officeDocument/2006/relationships/image" Target="../media/image43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3A26D8-4319-4F4A-B920-5E75299DF69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AFA38A2-1BAA-433D-B147-EC692D303CA2}">
      <dgm:prSet/>
      <dgm:spPr/>
      <dgm:t>
        <a:bodyPr/>
        <a:lstStyle/>
        <a:p>
          <a:r>
            <a:rPr lang="en-US"/>
            <a:t>In our last lecture we talked about business model canvas, where we looked at nine components that are critical for a business to be successful</a:t>
          </a:r>
        </a:p>
      </dgm:t>
    </dgm:pt>
    <dgm:pt modelId="{DBA1B780-ACE4-4457-8D9E-C15E10DDE812}" type="parTrans" cxnId="{D599D27F-B592-4A97-9C85-9D93B0116021}">
      <dgm:prSet/>
      <dgm:spPr/>
      <dgm:t>
        <a:bodyPr/>
        <a:lstStyle/>
        <a:p>
          <a:endParaRPr lang="en-US"/>
        </a:p>
      </dgm:t>
    </dgm:pt>
    <dgm:pt modelId="{9ADA9AFF-85F5-417A-8170-134743E502C9}" type="sibTrans" cxnId="{D599D27F-B592-4A97-9C85-9D93B0116021}">
      <dgm:prSet/>
      <dgm:spPr/>
      <dgm:t>
        <a:bodyPr/>
        <a:lstStyle/>
        <a:p>
          <a:endParaRPr lang="en-US"/>
        </a:p>
      </dgm:t>
    </dgm:pt>
    <dgm:pt modelId="{8DDC6778-0818-4592-AF05-ED683AE9D3E8}">
      <dgm:prSet/>
      <dgm:spPr/>
      <dgm:t>
        <a:bodyPr/>
        <a:lstStyle/>
        <a:p>
          <a:r>
            <a:rPr lang="en-US"/>
            <a:t>Among the things we talked about were value proposition, channels, customer relationships and customer segment</a:t>
          </a:r>
        </a:p>
      </dgm:t>
    </dgm:pt>
    <dgm:pt modelId="{04A66887-58A6-48E7-812B-FE22B1D31CCE}" type="parTrans" cxnId="{A4ED4B32-B21F-4ACC-A454-0569E1BED9B9}">
      <dgm:prSet/>
      <dgm:spPr/>
      <dgm:t>
        <a:bodyPr/>
        <a:lstStyle/>
        <a:p>
          <a:endParaRPr lang="en-US"/>
        </a:p>
      </dgm:t>
    </dgm:pt>
    <dgm:pt modelId="{3096CEA2-D4B4-42C0-A3F3-7868207965C3}" type="sibTrans" cxnId="{A4ED4B32-B21F-4ACC-A454-0569E1BED9B9}">
      <dgm:prSet/>
      <dgm:spPr/>
      <dgm:t>
        <a:bodyPr/>
        <a:lstStyle/>
        <a:p>
          <a:endParaRPr lang="en-US"/>
        </a:p>
      </dgm:t>
    </dgm:pt>
    <dgm:pt modelId="{A7206F8B-1900-429A-B0FD-A8BD5DA96FCF}">
      <dgm:prSet/>
      <dgm:spPr/>
      <dgm:t>
        <a:bodyPr/>
        <a:lstStyle/>
        <a:p>
          <a:r>
            <a:rPr lang="en-US"/>
            <a:t>All these are items of marketing that in the current lecture we will touch on</a:t>
          </a:r>
        </a:p>
      </dgm:t>
    </dgm:pt>
    <dgm:pt modelId="{1454C773-C957-4B6C-A134-C149B100D796}" type="parTrans" cxnId="{82FAC834-B844-4E59-B338-C8AA90EF78A4}">
      <dgm:prSet/>
      <dgm:spPr/>
      <dgm:t>
        <a:bodyPr/>
        <a:lstStyle/>
        <a:p>
          <a:endParaRPr lang="en-US"/>
        </a:p>
      </dgm:t>
    </dgm:pt>
    <dgm:pt modelId="{FCE4939E-E61D-427B-A0D3-BA47CA213673}" type="sibTrans" cxnId="{82FAC834-B844-4E59-B338-C8AA90EF78A4}">
      <dgm:prSet/>
      <dgm:spPr/>
      <dgm:t>
        <a:bodyPr/>
        <a:lstStyle/>
        <a:p>
          <a:endParaRPr lang="en-US"/>
        </a:p>
      </dgm:t>
    </dgm:pt>
    <dgm:pt modelId="{8BCC87F4-9495-4F0F-811A-07DD9CB77A03}" type="pres">
      <dgm:prSet presAssocID="{4A3A26D8-4319-4F4A-B920-5E75299DF69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1671E6D-6EE9-4121-907F-12FACEFC1E0F}" type="pres">
      <dgm:prSet presAssocID="{DAFA38A2-1BAA-433D-B147-EC692D303CA2}" presName="hierRoot1" presStyleCnt="0"/>
      <dgm:spPr/>
    </dgm:pt>
    <dgm:pt modelId="{8A3A01BB-0C41-40C7-8DDE-806AB32A82D8}" type="pres">
      <dgm:prSet presAssocID="{DAFA38A2-1BAA-433D-B147-EC692D303CA2}" presName="composite" presStyleCnt="0"/>
      <dgm:spPr/>
    </dgm:pt>
    <dgm:pt modelId="{39707470-5901-4548-9C18-2B84AFC494E3}" type="pres">
      <dgm:prSet presAssocID="{DAFA38A2-1BAA-433D-B147-EC692D303CA2}" presName="background" presStyleLbl="node0" presStyleIdx="0" presStyleCnt="3"/>
      <dgm:spPr/>
    </dgm:pt>
    <dgm:pt modelId="{52DA90DA-0866-473D-8D2B-33DC5B14E6A7}" type="pres">
      <dgm:prSet presAssocID="{DAFA38A2-1BAA-433D-B147-EC692D303CA2}" presName="text" presStyleLbl="fgAcc0" presStyleIdx="0" presStyleCnt="3">
        <dgm:presLayoutVars>
          <dgm:chPref val="3"/>
        </dgm:presLayoutVars>
      </dgm:prSet>
      <dgm:spPr/>
    </dgm:pt>
    <dgm:pt modelId="{FD3801B9-769D-468D-ADDC-3F6CEC3D1517}" type="pres">
      <dgm:prSet presAssocID="{DAFA38A2-1BAA-433D-B147-EC692D303CA2}" presName="hierChild2" presStyleCnt="0"/>
      <dgm:spPr/>
    </dgm:pt>
    <dgm:pt modelId="{3AE97242-49A1-40D2-B027-70D6BC079747}" type="pres">
      <dgm:prSet presAssocID="{8DDC6778-0818-4592-AF05-ED683AE9D3E8}" presName="hierRoot1" presStyleCnt="0"/>
      <dgm:spPr/>
    </dgm:pt>
    <dgm:pt modelId="{B264083B-20D7-4FD6-80B7-0F5277F3AD28}" type="pres">
      <dgm:prSet presAssocID="{8DDC6778-0818-4592-AF05-ED683AE9D3E8}" presName="composite" presStyleCnt="0"/>
      <dgm:spPr/>
    </dgm:pt>
    <dgm:pt modelId="{7B7A22A4-1299-4487-B178-8DBC3E968628}" type="pres">
      <dgm:prSet presAssocID="{8DDC6778-0818-4592-AF05-ED683AE9D3E8}" presName="background" presStyleLbl="node0" presStyleIdx="1" presStyleCnt="3"/>
      <dgm:spPr/>
    </dgm:pt>
    <dgm:pt modelId="{7A482E90-FFAA-4F59-B2E3-7A07BC8B0FC5}" type="pres">
      <dgm:prSet presAssocID="{8DDC6778-0818-4592-AF05-ED683AE9D3E8}" presName="text" presStyleLbl="fgAcc0" presStyleIdx="1" presStyleCnt="3">
        <dgm:presLayoutVars>
          <dgm:chPref val="3"/>
        </dgm:presLayoutVars>
      </dgm:prSet>
      <dgm:spPr/>
    </dgm:pt>
    <dgm:pt modelId="{26B0032A-03C4-4850-ADEA-7490BE77A99E}" type="pres">
      <dgm:prSet presAssocID="{8DDC6778-0818-4592-AF05-ED683AE9D3E8}" presName="hierChild2" presStyleCnt="0"/>
      <dgm:spPr/>
    </dgm:pt>
    <dgm:pt modelId="{96357619-E271-4D2D-81D9-955559DCE4D5}" type="pres">
      <dgm:prSet presAssocID="{A7206F8B-1900-429A-B0FD-A8BD5DA96FCF}" presName="hierRoot1" presStyleCnt="0"/>
      <dgm:spPr/>
    </dgm:pt>
    <dgm:pt modelId="{D606DBB3-ABA6-4E8D-874A-F28CCBD01BCA}" type="pres">
      <dgm:prSet presAssocID="{A7206F8B-1900-429A-B0FD-A8BD5DA96FCF}" presName="composite" presStyleCnt="0"/>
      <dgm:spPr/>
    </dgm:pt>
    <dgm:pt modelId="{230B7F4B-8949-47E7-B50B-C8A4E1D51059}" type="pres">
      <dgm:prSet presAssocID="{A7206F8B-1900-429A-B0FD-A8BD5DA96FCF}" presName="background" presStyleLbl="node0" presStyleIdx="2" presStyleCnt="3"/>
      <dgm:spPr/>
    </dgm:pt>
    <dgm:pt modelId="{BBAC768D-9812-4258-A0C9-40542AB31B17}" type="pres">
      <dgm:prSet presAssocID="{A7206F8B-1900-429A-B0FD-A8BD5DA96FCF}" presName="text" presStyleLbl="fgAcc0" presStyleIdx="2" presStyleCnt="3">
        <dgm:presLayoutVars>
          <dgm:chPref val="3"/>
        </dgm:presLayoutVars>
      </dgm:prSet>
      <dgm:spPr/>
    </dgm:pt>
    <dgm:pt modelId="{C2EB446B-81BB-411E-9914-EB47713EBF83}" type="pres">
      <dgm:prSet presAssocID="{A7206F8B-1900-429A-B0FD-A8BD5DA96FCF}" presName="hierChild2" presStyleCnt="0"/>
      <dgm:spPr/>
    </dgm:pt>
  </dgm:ptLst>
  <dgm:cxnLst>
    <dgm:cxn modelId="{0FE0E111-9575-42FF-A84A-1077A46435AC}" type="presOf" srcId="{8DDC6778-0818-4592-AF05-ED683AE9D3E8}" destId="{7A482E90-FFAA-4F59-B2E3-7A07BC8B0FC5}" srcOrd="0" destOrd="0" presId="urn:microsoft.com/office/officeart/2005/8/layout/hierarchy1"/>
    <dgm:cxn modelId="{A4ED4B32-B21F-4ACC-A454-0569E1BED9B9}" srcId="{4A3A26D8-4319-4F4A-B920-5E75299DF693}" destId="{8DDC6778-0818-4592-AF05-ED683AE9D3E8}" srcOrd="1" destOrd="0" parTransId="{04A66887-58A6-48E7-812B-FE22B1D31CCE}" sibTransId="{3096CEA2-D4B4-42C0-A3F3-7868207965C3}"/>
    <dgm:cxn modelId="{82FAC834-B844-4E59-B338-C8AA90EF78A4}" srcId="{4A3A26D8-4319-4F4A-B920-5E75299DF693}" destId="{A7206F8B-1900-429A-B0FD-A8BD5DA96FCF}" srcOrd="2" destOrd="0" parTransId="{1454C773-C957-4B6C-A134-C149B100D796}" sibTransId="{FCE4939E-E61D-427B-A0D3-BA47CA213673}"/>
    <dgm:cxn modelId="{0AE2A56F-1E3A-4861-A092-ACE511E0359D}" type="presOf" srcId="{DAFA38A2-1BAA-433D-B147-EC692D303CA2}" destId="{52DA90DA-0866-473D-8D2B-33DC5B14E6A7}" srcOrd="0" destOrd="0" presId="urn:microsoft.com/office/officeart/2005/8/layout/hierarchy1"/>
    <dgm:cxn modelId="{E1A60A73-9F66-434B-A2D9-8DCABD9AFDAD}" type="presOf" srcId="{4A3A26D8-4319-4F4A-B920-5E75299DF693}" destId="{8BCC87F4-9495-4F0F-811A-07DD9CB77A03}" srcOrd="0" destOrd="0" presId="urn:microsoft.com/office/officeart/2005/8/layout/hierarchy1"/>
    <dgm:cxn modelId="{D599D27F-B592-4A97-9C85-9D93B0116021}" srcId="{4A3A26D8-4319-4F4A-B920-5E75299DF693}" destId="{DAFA38A2-1BAA-433D-B147-EC692D303CA2}" srcOrd="0" destOrd="0" parTransId="{DBA1B780-ACE4-4457-8D9E-C15E10DDE812}" sibTransId="{9ADA9AFF-85F5-417A-8170-134743E502C9}"/>
    <dgm:cxn modelId="{B49E3CE0-0CC0-497C-B441-5E551E646561}" type="presOf" srcId="{A7206F8B-1900-429A-B0FD-A8BD5DA96FCF}" destId="{BBAC768D-9812-4258-A0C9-40542AB31B17}" srcOrd="0" destOrd="0" presId="urn:microsoft.com/office/officeart/2005/8/layout/hierarchy1"/>
    <dgm:cxn modelId="{C1BA709F-1E60-442D-A716-BF199D80E671}" type="presParOf" srcId="{8BCC87F4-9495-4F0F-811A-07DD9CB77A03}" destId="{81671E6D-6EE9-4121-907F-12FACEFC1E0F}" srcOrd="0" destOrd="0" presId="urn:microsoft.com/office/officeart/2005/8/layout/hierarchy1"/>
    <dgm:cxn modelId="{5DA56EF3-0232-495F-9CBB-EE472A13B85F}" type="presParOf" srcId="{81671E6D-6EE9-4121-907F-12FACEFC1E0F}" destId="{8A3A01BB-0C41-40C7-8DDE-806AB32A82D8}" srcOrd="0" destOrd="0" presId="urn:microsoft.com/office/officeart/2005/8/layout/hierarchy1"/>
    <dgm:cxn modelId="{BB5ED424-3FF7-4BB4-9745-4E539B37F855}" type="presParOf" srcId="{8A3A01BB-0C41-40C7-8DDE-806AB32A82D8}" destId="{39707470-5901-4548-9C18-2B84AFC494E3}" srcOrd="0" destOrd="0" presId="urn:microsoft.com/office/officeart/2005/8/layout/hierarchy1"/>
    <dgm:cxn modelId="{ECEEA5D7-4C8D-41B2-9964-9CD382064800}" type="presParOf" srcId="{8A3A01BB-0C41-40C7-8DDE-806AB32A82D8}" destId="{52DA90DA-0866-473D-8D2B-33DC5B14E6A7}" srcOrd="1" destOrd="0" presId="urn:microsoft.com/office/officeart/2005/8/layout/hierarchy1"/>
    <dgm:cxn modelId="{80F63AC8-0855-41EB-8DFC-E30E96A44321}" type="presParOf" srcId="{81671E6D-6EE9-4121-907F-12FACEFC1E0F}" destId="{FD3801B9-769D-468D-ADDC-3F6CEC3D1517}" srcOrd="1" destOrd="0" presId="urn:microsoft.com/office/officeart/2005/8/layout/hierarchy1"/>
    <dgm:cxn modelId="{7F5022DC-4DE6-44A7-BEE4-5B33CE01B3EE}" type="presParOf" srcId="{8BCC87F4-9495-4F0F-811A-07DD9CB77A03}" destId="{3AE97242-49A1-40D2-B027-70D6BC079747}" srcOrd="1" destOrd="0" presId="urn:microsoft.com/office/officeart/2005/8/layout/hierarchy1"/>
    <dgm:cxn modelId="{949DADAE-520B-47C5-936A-B08035728D62}" type="presParOf" srcId="{3AE97242-49A1-40D2-B027-70D6BC079747}" destId="{B264083B-20D7-4FD6-80B7-0F5277F3AD28}" srcOrd="0" destOrd="0" presId="urn:microsoft.com/office/officeart/2005/8/layout/hierarchy1"/>
    <dgm:cxn modelId="{3D6EEAF7-B135-4807-B266-1721CE897663}" type="presParOf" srcId="{B264083B-20D7-4FD6-80B7-0F5277F3AD28}" destId="{7B7A22A4-1299-4487-B178-8DBC3E968628}" srcOrd="0" destOrd="0" presId="urn:microsoft.com/office/officeart/2005/8/layout/hierarchy1"/>
    <dgm:cxn modelId="{AAC51B16-ED0F-463D-BF30-6573F11FD7D1}" type="presParOf" srcId="{B264083B-20D7-4FD6-80B7-0F5277F3AD28}" destId="{7A482E90-FFAA-4F59-B2E3-7A07BC8B0FC5}" srcOrd="1" destOrd="0" presId="urn:microsoft.com/office/officeart/2005/8/layout/hierarchy1"/>
    <dgm:cxn modelId="{09A21285-B102-49DC-B3A7-2B5DE6E36EEE}" type="presParOf" srcId="{3AE97242-49A1-40D2-B027-70D6BC079747}" destId="{26B0032A-03C4-4850-ADEA-7490BE77A99E}" srcOrd="1" destOrd="0" presId="urn:microsoft.com/office/officeart/2005/8/layout/hierarchy1"/>
    <dgm:cxn modelId="{4F7A4176-1B2B-4DD8-A305-18EB22792881}" type="presParOf" srcId="{8BCC87F4-9495-4F0F-811A-07DD9CB77A03}" destId="{96357619-E271-4D2D-81D9-955559DCE4D5}" srcOrd="2" destOrd="0" presId="urn:microsoft.com/office/officeart/2005/8/layout/hierarchy1"/>
    <dgm:cxn modelId="{97EC8A6C-547B-472C-8F21-EFAD61814565}" type="presParOf" srcId="{96357619-E271-4D2D-81D9-955559DCE4D5}" destId="{D606DBB3-ABA6-4E8D-874A-F28CCBD01BCA}" srcOrd="0" destOrd="0" presId="urn:microsoft.com/office/officeart/2005/8/layout/hierarchy1"/>
    <dgm:cxn modelId="{D38DA24C-E2B4-467C-91CF-A8928F212348}" type="presParOf" srcId="{D606DBB3-ABA6-4E8D-874A-F28CCBD01BCA}" destId="{230B7F4B-8949-47E7-B50B-C8A4E1D51059}" srcOrd="0" destOrd="0" presId="urn:microsoft.com/office/officeart/2005/8/layout/hierarchy1"/>
    <dgm:cxn modelId="{652D8718-89C9-48E6-8233-12261C82DE7F}" type="presParOf" srcId="{D606DBB3-ABA6-4E8D-874A-F28CCBD01BCA}" destId="{BBAC768D-9812-4258-A0C9-40542AB31B17}" srcOrd="1" destOrd="0" presId="urn:microsoft.com/office/officeart/2005/8/layout/hierarchy1"/>
    <dgm:cxn modelId="{28A2A3A3-9EB7-4ACE-B0AD-31B6805ED521}" type="presParOf" srcId="{96357619-E271-4D2D-81D9-955559DCE4D5}" destId="{C2EB446B-81BB-411E-9914-EB47713EBF8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C132F0-A3AE-40BE-9020-496BB0E659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ABA62B7-2CFB-4DDF-8F50-F7E8D0433B28}">
      <dgm:prSet/>
      <dgm:spPr/>
      <dgm:t>
        <a:bodyPr/>
        <a:lstStyle/>
        <a:p>
          <a:r>
            <a:rPr lang="en-US"/>
            <a:t>Define marketing within the context of entrepreneurship</a:t>
          </a:r>
        </a:p>
      </dgm:t>
    </dgm:pt>
    <dgm:pt modelId="{B7244685-AA6D-4F9C-AE86-7032E4FDABB4}" type="parTrans" cxnId="{4D29BF76-12FC-4D0C-A99D-985193A8DA69}">
      <dgm:prSet/>
      <dgm:spPr/>
      <dgm:t>
        <a:bodyPr/>
        <a:lstStyle/>
        <a:p>
          <a:endParaRPr lang="en-US"/>
        </a:p>
      </dgm:t>
    </dgm:pt>
    <dgm:pt modelId="{3E65DC81-4ED9-49A1-9A1A-A421DC09F3A2}" type="sibTrans" cxnId="{4D29BF76-12FC-4D0C-A99D-985193A8DA69}">
      <dgm:prSet/>
      <dgm:spPr/>
      <dgm:t>
        <a:bodyPr/>
        <a:lstStyle/>
        <a:p>
          <a:endParaRPr lang="en-US"/>
        </a:p>
      </dgm:t>
    </dgm:pt>
    <dgm:pt modelId="{D1162571-4D7E-446E-B949-1227095EC586}">
      <dgm:prSet/>
      <dgm:spPr/>
      <dgm:t>
        <a:bodyPr/>
        <a:lstStyle/>
        <a:p>
          <a:r>
            <a:rPr lang="en-US"/>
            <a:t>Outline how an entrepreneur would understand their market</a:t>
          </a:r>
        </a:p>
      </dgm:t>
    </dgm:pt>
    <dgm:pt modelId="{5578A79A-05EA-438C-A113-EE9B0E6C03C1}" type="parTrans" cxnId="{9FA70487-8707-4C3A-BAA6-C462AE3FFF17}">
      <dgm:prSet/>
      <dgm:spPr/>
      <dgm:t>
        <a:bodyPr/>
        <a:lstStyle/>
        <a:p>
          <a:endParaRPr lang="en-US"/>
        </a:p>
      </dgm:t>
    </dgm:pt>
    <dgm:pt modelId="{3C7DB95C-3742-4328-960B-897EE881BEE2}" type="sibTrans" cxnId="{9FA70487-8707-4C3A-BAA6-C462AE3FFF17}">
      <dgm:prSet/>
      <dgm:spPr/>
      <dgm:t>
        <a:bodyPr/>
        <a:lstStyle/>
        <a:p>
          <a:endParaRPr lang="en-US"/>
        </a:p>
      </dgm:t>
    </dgm:pt>
    <dgm:pt modelId="{0763205B-79AE-4B1B-BCC3-EAA3FFEF6C37}">
      <dgm:prSet/>
      <dgm:spPr/>
      <dgm:t>
        <a:bodyPr/>
        <a:lstStyle/>
        <a:p>
          <a:r>
            <a:rPr lang="en-US"/>
            <a:t>Craft a unique value proposition for your business</a:t>
          </a:r>
        </a:p>
      </dgm:t>
    </dgm:pt>
    <dgm:pt modelId="{F0E93DC4-B0CF-49C3-B647-82AE6CFA2EB9}" type="parTrans" cxnId="{E3C53BC3-9A01-4171-84B6-BB30DE6A02CA}">
      <dgm:prSet/>
      <dgm:spPr/>
      <dgm:t>
        <a:bodyPr/>
        <a:lstStyle/>
        <a:p>
          <a:endParaRPr lang="en-US"/>
        </a:p>
      </dgm:t>
    </dgm:pt>
    <dgm:pt modelId="{8F22B406-110C-4036-9188-C96EADCF667A}" type="sibTrans" cxnId="{E3C53BC3-9A01-4171-84B6-BB30DE6A02CA}">
      <dgm:prSet/>
      <dgm:spPr/>
      <dgm:t>
        <a:bodyPr/>
        <a:lstStyle/>
        <a:p>
          <a:endParaRPr lang="en-US"/>
        </a:p>
      </dgm:t>
    </dgm:pt>
    <dgm:pt modelId="{F0EC6D71-6EE2-4FBD-9534-5E2BCE13C234}">
      <dgm:prSet/>
      <dgm:spPr/>
      <dgm:t>
        <a:bodyPr/>
        <a:lstStyle/>
        <a:p>
          <a:r>
            <a:rPr lang="en-US"/>
            <a:t>Identify digital marketing essentials for an entrepreneurs</a:t>
          </a:r>
        </a:p>
      </dgm:t>
    </dgm:pt>
    <dgm:pt modelId="{D303C520-6D6A-4400-B824-6937E665E600}" type="parTrans" cxnId="{E927311F-EF7D-46B3-BA3C-B9FA95D3A2DE}">
      <dgm:prSet/>
      <dgm:spPr/>
      <dgm:t>
        <a:bodyPr/>
        <a:lstStyle/>
        <a:p>
          <a:endParaRPr lang="en-US"/>
        </a:p>
      </dgm:t>
    </dgm:pt>
    <dgm:pt modelId="{BE036766-B204-4C50-B8AD-35678351722D}" type="sibTrans" cxnId="{E927311F-EF7D-46B3-BA3C-B9FA95D3A2DE}">
      <dgm:prSet/>
      <dgm:spPr/>
      <dgm:t>
        <a:bodyPr/>
        <a:lstStyle/>
        <a:p>
          <a:endParaRPr lang="en-US"/>
        </a:p>
      </dgm:t>
    </dgm:pt>
    <dgm:pt modelId="{55578D87-97A0-4BAD-895C-E1DDC3FB4D61}" type="pres">
      <dgm:prSet presAssocID="{CFC132F0-A3AE-40BE-9020-496BB0E65934}" presName="root" presStyleCnt="0">
        <dgm:presLayoutVars>
          <dgm:dir/>
          <dgm:resizeHandles val="exact"/>
        </dgm:presLayoutVars>
      </dgm:prSet>
      <dgm:spPr/>
    </dgm:pt>
    <dgm:pt modelId="{4156ABBA-1EAF-4A08-BA4B-A68A5CAEAFE4}" type="pres">
      <dgm:prSet presAssocID="{3ABA62B7-2CFB-4DDF-8F50-F7E8D0433B28}" presName="compNode" presStyleCnt="0"/>
      <dgm:spPr/>
    </dgm:pt>
    <dgm:pt modelId="{C2DD4179-9106-4303-9F12-DD70662BA804}" type="pres">
      <dgm:prSet presAssocID="{3ABA62B7-2CFB-4DDF-8F50-F7E8D0433B28}" presName="bgRect" presStyleLbl="bgShp" presStyleIdx="0" presStyleCnt="4"/>
      <dgm:spPr/>
    </dgm:pt>
    <dgm:pt modelId="{4330E5B0-89DF-43BA-BA21-43052A5DC435}" type="pres">
      <dgm:prSet presAssocID="{3ABA62B7-2CFB-4DDF-8F50-F7E8D0433B2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46588A6-9011-4D99-9F9D-BE8830BBA107}" type="pres">
      <dgm:prSet presAssocID="{3ABA62B7-2CFB-4DDF-8F50-F7E8D0433B28}" presName="spaceRect" presStyleCnt="0"/>
      <dgm:spPr/>
    </dgm:pt>
    <dgm:pt modelId="{08F96BED-3A6C-4BBC-ACEE-90939E16776D}" type="pres">
      <dgm:prSet presAssocID="{3ABA62B7-2CFB-4DDF-8F50-F7E8D0433B28}" presName="parTx" presStyleLbl="revTx" presStyleIdx="0" presStyleCnt="4">
        <dgm:presLayoutVars>
          <dgm:chMax val="0"/>
          <dgm:chPref val="0"/>
        </dgm:presLayoutVars>
      </dgm:prSet>
      <dgm:spPr/>
    </dgm:pt>
    <dgm:pt modelId="{78FE53D4-1004-4E59-BD82-1C6284C67A3C}" type="pres">
      <dgm:prSet presAssocID="{3E65DC81-4ED9-49A1-9A1A-A421DC09F3A2}" presName="sibTrans" presStyleCnt="0"/>
      <dgm:spPr/>
    </dgm:pt>
    <dgm:pt modelId="{3E7957BC-1A4D-49BA-B82C-71F7BC3D0B9B}" type="pres">
      <dgm:prSet presAssocID="{D1162571-4D7E-446E-B949-1227095EC586}" presName="compNode" presStyleCnt="0"/>
      <dgm:spPr/>
    </dgm:pt>
    <dgm:pt modelId="{13A78046-790C-438F-8824-72A7E2DFBC9F}" type="pres">
      <dgm:prSet presAssocID="{D1162571-4D7E-446E-B949-1227095EC586}" presName="bgRect" presStyleLbl="bgShp" presStyleIdx="1" presStyleCnt="4"/>
      <dgm:spPr/>
    </dgm:pt>
    <dgm:pt modelId="{A38C00B7-9AC7-43BA-81DA-F5AC5C0DA250}" type="pres">
      <dgm:prSet presAssocID="{D1162571-4D7E-446E-B949-1227095EC58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80C15F07-C0C6-489C-B910-30B35228B7CE}" type="pres">
      <dgm:prSet presAssocID="{D1162571-4D7E-446E-B949-1227095EC586}" presName="spaceRect" presStyleCnt="0"/>
      <dgm:spPr/>
    </dgm:pt>
    <dgm:pt modelId="{18EF3F96-5550-4CC9-B28C-AA304A17BB6A}" type="pres">
      <dgm:prSet presAssocID="{D1162571-4D7E-446E-B949-1227095EC586}" presName="parTx" presStyleLbl="revTx" presStyleIdx="1" presStyleCnt="4">
        <dgm:presLayoutVars>
          <dgm:chMax val="0"/>
          <dgm:chPref val="0"/>
        </dgm:presLayoutVars>
      </dgm:prSet>
      <dgm:spPr/>
    </dgm:pt>
    <dgm:pt modelId="{467A54E3-7C1D-41ED-965A-BF6A4B09EA30}" type="pres">
      <dgm:prSet presAssocID="{3C7DB95C-3742-4328-960B-897EE881BEE2}" presName="sibTrans" presStyleCnt="0"/>
      <dgm:spPr/>
    </dgm:pt>
    <dgm:pt modelId="{8DB30384-9E74-44B3-BDC1-405415845E7F}" type="pres">
      <dgm:prSet presAssocID="{0763205B-79AE-4B1B-BCC3-EAA3FFEF6C37}" presName="compNode" presStyleCnt="0"/>
      <dgm:spPr/>
    </dgm:pt>
    <dgm:pt modelId="{C3EA818C-F805-44E2-8684-E5AA256394FC}" type="pres">
      <dgm:prSet presAssocID="{0763205B-79AE-4B1B-BCC3-EAA3FFEF6C37}" presName="bgRect" presStyleLbl="bgShp" presStyleIdx="2" presStyleCnt="4"/>
      <dgm:spPr/>
    </dgm:pt>
    <dgm:pt modelId="{AFBB1EFE-E6E6-45DD-9906-96AE5F4536B7}" type="pres">
      <dgm:prSet presAssocID="{0763205B-79AE-4B1B-BCC3-EAA3FFEF6C3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5A09E9B-89E0-41E9-9B05-BFE52126431C}" type="pres">
      <dgm:prSet presAssocID="{0763205B-79AE-4B1B-BCC3-EAA3FFEF6C37}" presName="spaceRect" presStyleCnt="0"/>
      <dgm:spPr/>
    </dgm:pt>
    <dgm:pt modelId="{FDDA339D-3C98-4E40-8222-84241BDD9D32}" type="pres">
      <dgm:prSet presAssocID="{0763205B-79AE-4B1B-BCC3-EAA3FFEF6C37}" presName="parTx" presStyleLbl="revTx" presStyleIdx="2" presStyleCnt="4">
        <dgm:presLayoutVars>
          <dgm:chMax val="0"/>
          <dgm:chPref val="0"/>
        </dgm:presLayoutVars>
      </dgm:prSet>
      <dgm:spPr/>
    </dgm:pt>
    <dgm:pt modelId="{072CD97B-F96A-4FD2-AA2E-D33B29134CD7}" type="pres">
      <dgm:prSet presAssocID="{8F22B406-110C-4036-9188-C96EADCF667A}" presName="sibTrans" presStyleCnt="0"/>
      <dgm:spPr/>
    </dgm:pt>
    <dgm:pt modelId="{A13EDC8E-FAAC-4A55-A8ED-8D1384A53B59}" type="pres">
      <dgm:prSet presAssocID="{F0EC6D71-6EE2-4FBD-9534-5E2BCE13C234}" presName="compNode" presStyleCnt="0"/>
      <dgm:spPr/>
    </dgm:pt>
    <dgm:pt modelId="{9B76B2CF-BB0D-4C34-A769-4089F35E6AA5}" type="pres">
      <dgm:prSet presAssocID="{F0EC6D71-6EE2-4FBD-9534-5E2BCE13C234}" presName="bgRect" presStyleLbl="bgShp" presStyleIdx="3" presStyleCnt="4"/>
      <dgm:spPr/>
    </dgm:pt>
    <dgm:pt modelId="{0CE3B334-F218-4DE1-8C8E-2194818F3A47}" type="pres">
      <dgm:prSet presAssocID="{F0EC6D71-6EE2-4FBD-9534-5E2BCE13C23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947A791C-6E01-4263-B87B-1AB8FB80D692}" type="pres">
      <dgm:prSet presAssocID="{F0EC6D71-6EE2-4FBD-9534-5E2BCE13C234}" presName="spaceRect" presStyleCnt="0"/>
      <dgm:spPr/>
    </dgm:pt>
    <dgm:pt modelId="{7DA8A4BE-C3C4-41BA-9B07-4A2DC0191D12}" type="pres">
      <dgm:prSet presAssocID="{F0EC6D71-6EE2-4FBD-9534-5E2BCE13C23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96E840D-289F-477A-A6E0-1D8B60837DC8}" type="presOf" srcId="{CFC132F0-A3AE-40BE-9020-496BB0E65934}" destId="{55578D87-97A0-4BAD-895C-E1DDC3FB4D61}" srcOrd="0" destOrd="0" presId="urn:microsoft.com/office/officeart/2018/2/layout/IconVerticalSolidList"/>
    <dgm:cxn modelId="{E927311F-EF7D-46B3-BA3C-B9FA95D3A2DE}" srcId="{CFC132F0-A3AE-40BE-9020-496BB0E65934}" destId="{F0EC6D71-6EE2-4FBD-9534-5E2BCE13C234}" srcOrd="3" destOrd="0" parTransId="{D303C520-6D6A-4400-B824-6937E665E600}" sibTransId="{BE036766-B204-4C50-B8AD-35678351722D}"/>
    <dgm:cxn modelId="{8E07AC27-EFAC-49D6-9913-75818C15C45E}" type="presOf" srcId="{3ABA62B7-2CFB-4DDF-8F50-F7E8D0433B28}" destId="{08F96BED-3A6C-4BBC-ACEE-90939E16776D}" srcOrd="0" destOrd="0" presId="urn:microsoft.com/office/officeart/2018/2/layout/IconVerticalSolidList"/>
    <dgm:cxn modelId="{F2389E34-626D-4894-A4EB-F24E0C3F3F4D}" type="presOf" srcId="{F0EC6D71-6EE2-4FBD-9534-5E2BCE13C234}" destId="{7DA8A4BE-C3C4-41BA-9B07-4A2DC0191D12}" srcOrd="0" destOrd="0" presId="urn:microsoft.com/office/officeart/2018/2/layout/IconVerticalSolidList"/>
    <dgm:cxn modelId="{4D29BF76-12FC-4D0C-A99D-985193A8DA69}" srcId="{CFC132F0-A3AE-40BE-9020-496BB0E65934}" destId="{3ABA62B7-2CFB-4DDF-8F50-F7E8D0433B28}" srcOrd="0" destOrd="0" parTransId="{B7244685-AA6D-4F9C-AE86-7032E4FDABB4}" sibTransId="{3E65DC81-4ED9-49A1-9A1A-A421DC09F3A2}"/>
    <dgm:cxn modelId="{9FA70487-8707-4C3A-BAA6-C462AE3FFF17}" srcId="{CFC132F0-A3AE-40BE-9020-496BB0E65934}" destId="{D1162571-4D7E-446E-B949-1227095EC586}" srcOrd="1" destOrd="0" parTransId="{5578A79A-05EA-438C-A113-EE9B0E6C03C1}" sibTransId="{3C7DB95C-3742-4328-960B-897EE881BEE2}"/>
    <dgm:cxn modelId="{E3C53BC3-9A01-4171-84B6-BB30DE6A02CA}" srcId="{CFC132F0-A3AE-40BE-9020-496BB0E65934}" destId="{0763205B-79AE-4B1B-BCC3-EAA3FFEF6C37}" srcOrd="2" destOrd="0" parTransId="{F0E93DC4-B0CF-49C3-B647-82AE6CFA2EB9}" sibTransId="{8F22B406-110C-4036-9188-C96EADCF667A}"/>
    <dgm:cxn modelId="{35C479C3-8133-447A-B7FA-D01A9A01D38C}" type="presOf" srcId="{D1162571-4D7E-446E-B949-1227095EC586}" destId="{18EF3F96-5550-4CC9-B28C-AA304A17BB6A}" srcOrd="0" destOrd="0" presId="urn:microsoft.com/office/officeart/2018/2/layout/IconVerticalSolidList"/>
    <dgm:cxn modelId="{74BBAEFE-5E42-48B3-96AA-69DF380C45C4}" type="presOf" srcId="{0763205B-79AE-4B1B-BCC3-EAA3FFEF6C37}" destId="{FDDA339D-3C98-4E40-8222-84241BDD9D32}" srcOrd="0" destOrd="0" presId="urn:microsoft.com/office/officeart/2018/2/layout/IconVerticalSolidList"/>
    <dgm:cxn modelId="{27A17981-66C0-4591-9D27-DFB4EAB2560A}" type="presParOf" srcId="{55578D87-97A0-4BAD-895C-E1DDC3FB4D61}" destId="{4156ABBA-1EAF-4A08-BA4B-A68A5CAEAFE4}" srcOrd="0" destOrd="0" presId="urn:microsoft.com/office/officeart/2018/2/layout/IconVerticalSolidList"/>
    <dgm:cxn modelId="{B828010B-BCBA-4398-B8EF-CF2633D1E7FD}" type="presParOf" srcId="{4156ABBA-1EAF-4A08-BA4B-A68A5CAEAFE4}" destId="{C2DD4179-9106-4303-9F12-DD70662BA804}" srcOrd="0" destOrd="0" presId="urn:microsoft.com/office/officeart/2018/2/layout/IconVerticalSolidList"/>
    <dgm:cxn modelId="{17700A7E-D706-4189-9FB9-AA44D26C1782}" type="presParOf" srcId="{4156ABBA-1EAF-4A08-BA4B-A68A5CAEAFE4}" destId="{4330E5B0-89DF-43BA-BA21-43052A5DC435}" srcOrd="1" destOrd="0" presId="urn:microsoft.com/office/officeart/2018/2/layout/IconVerticalSolidList"/>
    <dgm:cxn modelId="{2935DD01-7E27-4C94-9F1C-395CE26E7109}" type="presParOf" srcId="{4156ABBA-1EAF-4A08-BA4B-A68A5CAEAFE4}" destId="{F46588A6-9011-4D99-9F9D-BE8830BBA107}" srcOrd="2" destOrd="0" presId="urn:microsoft.com/office/officeart/2018/2/layout/IconVerticalSolidList"/>
    <dgm:cxn modelId="{B0CDA43A-364F-4EC5-9CE8-388E2254B102}" type="presParOf" srcId="{4156ABBA-1EAF-4A08-BA4B-A68A5CAEAFE4}" destId="{08F96BED-3A6C-4BBC-ACEE-90939E16776D}" srcOrd="3" destOrd="0" presId="urn:microsoft.com/office/officeart/2018/2/layout/IconVerticalSolidList"/>
    <dgm:cxn modelId="{4A991F68-1202-41FA-BED1-60839EFF0F34}" type="presParOf" srcId="{55578D87-97A0-4BAD-895C-E1DDC3FB4D61}" destId="{78FE53D4-1004-4E59-BD82-1C6284C67A3C}" srcOrd="1" destOrd="0" presId="urn:microsoft.com/office/officeart/2018/2/layout/IconVerticalSolidList"/>
    <dgm:cxn modelId="{2EE9D50B-F4DE-468F-9709-0C8A27677A02}" type="presParOf" srcId="{55578D87-97A0-4BAD-895C-E1DDC3FB4D61}" destId="{3E7957BC-1A4D-49BA-B82C-71F7BC3D0B9B}" srcOrd="2" destOrd="0" presId="urn:microsoft.com/office/officeart/2018/2/layout/IconVerticalSolidList"/>
    <dgm:cxn modelId="{72F86225-E3A4-40D9-ADD2-BED266B18DD9}" type="presParOf" srcId="{3E7957BC-1A4D-49BA-B82C-71F7BC3D0B9B}" destId="{13A78046-790C-438F-8824-72A7E2DFBC9F}" srcOrd="0" destOrd="0" presId="urn:microsoft.com/office/officeart/2018/2/layout/IconVerticalSolidList"/>
    <dgm:cxn modelId="{951A7148-BBF4-4175-BDFA-BAFA062E9FE3}" type="presParOf" srcId="{3E7957BC-1A4D-49BA-B82C-71F7BC3D0B9B}" destId="{A38C00B7-9AC7-43BA-81DA-F5AC5C0DA250}" srcOrd="1" destOrd="0" presId="urn:microsoft.com/office/officeart/2018/2/layout/IconVerticalSolidList"/>
    <dgm:cxn modelId="{239F6D74-82CE-4EA4-A31A-5C90877F461C}" type="presParOf" srcId="{3E7957BC-1A4D-49BA-B82C-71F7BC3D0B9B}" destId="{80C15F07-C0C6-489C-B910-30B35228B7CE}" srcOrd="2" destOrd="0" presId="urn:microsoft.com/office/officeart/2018/2/layout/IconVerticalSolidList"/>
    <dgm:cxn modelId="{7CEDBEF5-A3F2-4D58-9438-55395913DF3A}" type="presParOf" srcId="{3E7957BC-1A4D-49BA-B82C-71F7BC3D0B9B}" destId="{18EF3F96-5550-4CC9-B28C-AA304A17BB6A}" srcOrd="3" destOrd="0" presId="urn:microsoft.com/office/officeart/2018/2/layout/IconVerticalSolidList"/>
    <dgm:cxn modelId="{28BD9BC6-3A58-4B5B-A3BA-1223B4E5A36E}" type="presParOf" srcId="{55578D87-97A0-4BAD-895C-E1DDC3FB4D61}" destId="{467A54E3-7C1D-41ED-965A-BF6A4B09EA30}" srcOrd="3" destOrd="0" presId="urn:microsoft.com/office/officeart/2018/2/layout/IconVerticalSolidList"/>
    <dgm:cxn modelId="{740DAF0A-E733-494A-B2DB-508668B1F90C}" type="presParOf" srcId="{55578D87-97A0-4BAD-895C-E1DDC3FB4D61}" destId="{8DB30384-9E74-44B3-BDC1-405415845E7F}" srcOrd="4" destOrd="0" presId="urn:microsoft.com/office/officeart/2018/2/layout/IconVerticalSolidList"/>
    <dgm:cxn modelId="{708482EE-4529-4152-B7FF-D4457D70A208}" type="presParOf" srcId="{8DB30384-9E74-44B3-BDC1-405415845E7F}" destId="{C3EA818C-F805-44E2-8684-E5AA256394FC}" srcOrd="0" destOrd="0" presId="urn:microsoft.com/office/officeart/2018/2/layout/IconVerticalSolidList"/>
    <dgm:cxn modelId="{A90159D3-82D8-4EC0-9D1F-5D12E43916B2}" type="presParOf" srcId="{8DB30384-9E74-44B3-BDC1-405415845E7F}" destId="{AFBB1EFE-E6E6-45DD-9906-96AE5F4536B7}" srcOrd="1" destOrd="0" presId="urn:microsoft.com/office/officeart/2018/2/layout/IconVerticalSolidList"/>
    <dgm:cxn modelId="{DC3D21B3-30CB-495A-B9BB-FD7323E0539D}" type="presParOf" srcId="{8DB30384-9E74-44B3-BDC1-405415845E7F}" destId="{F5A09E9B-89E0-41E9-9B05-BFE52126431C}" srcOrd="2" destOrd="0" presId="urn:microsoft.com/office/officeart/2018/2/layout/IconVerticalSolidList"/>
    <dgm:cxn modelId="{45C00DAC-F75D-432D-B410-34A58553B9E9}" type="presParOf" srcId="{8DB30384-9E74-44B3-BDC1-405415845E7F}" destId="{FDDA339D-3C98-4E40-8222-84241BDD9D32}" srcOrd="3" destOrd="0" presId="urn:microsoft.com/office/officeart/2018/2/layout/IconVerticalSolidList"/>
    <dgm:cxn modelId="{E7499EF8-FDC4-426A-99D8-6C1EE58730A6}" type="presParOf" srcId="{55578D87-97A0-4BAD-895C-E1DDC3FB4D61}" destId="{072CD97B-F96A-4FD2-AA2E-D33B29134CD7}" srcOrd="5" destOrd="0" presId="urn:microsoft.com/office/officeart/2018/2/layout/IconVerticalSolidList"/>
    <dgm:cxn modelId="{E3D8DF58-3F13-447A-A80F-813C881F8AF9}" type="presParOf" srcId="{55578D87-97A0-4BAD-895C-E1DDC3FB4D61}" destId="{A13EDC8E-FAAC-4A55-A8ED-8D1384A53B59}" srcOrd="6" destOrd="0" presId="urn:microsoft.com/office/officeart/2018/2/layout/IconVerticalSolidList"/>
    <dgm:cxn modelId="{69C21A89-6D6D-4F36-BA5D-3E657D88F171}" type="presParOf" srcId="{A13EDC8E-FAAC-4A55-A8ED-8D1384A53B59}" destId="{9B76B2CF-BB0D-4C34-A769-4089F35E6AA5}" srcOrd="0" destOrd="0" presId="urn:microsoft.com/office/officeart/2018/2/layout/IconVerticalSolidList"/>
    <dgm:cxn modelId="{FDF7077D-3B93-45C6-987C-AED6B3D15326}" type="presParOf" srcId="{A13EDC8E-FAAC-4A55-A8ED-8D1384A53B59}" destId="{0CE3B334-F218-4DE1-8C8E-2194818F3A47}" srcOrd="1" destOrd="0" presId="urn:microsoft.com/office/officeart/2018/2/layout/IconVerticalSolidList"/>
    <dgm:cxn modelId="{BC3F60EE-BDB6-4D07-A94B-B2FE12D70145}" type="presParOf" srcId="{A13EDC8E-FAAC-4A55-A8ED-8D1384A53B59}" destId="{947A791C-6E01-4263-B87B-1AB8FB80D692}" srcOrd="2" destOrd="0" presId="urn:microsoft.com/office/officeart/2018/2/layout/IconVerticalSolidList"/>
    <dgm:cxn modelId="{692273A0-2F4F-4396-96D2-192831F1D992}" type="presParOf" srcId="{A13EDC8E-FAAC-4A55-A8ED-8D1384A53B59}" destId="{7DA8A4BE-C3C4-41BA-9B07-4A2DC0191D1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DF94C1-2CA3-4C2D-82DB-63CA8175AA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44653AB-4027-400A-A1A8-7405C603C2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When you ask many people what marketing is, they are likely to talk of advertising and promotion</a:t>
          </a:r>
        </a:p>
      </dgm:t>
    </dgm:pt>
    <dgm:pt modelId="{7ACE8008-23E4-43AF-BFB5-EB94CDE1DC68}" type="parTrans" cxnId="{F36B4692-BD0D-4F70-80F4-2D6591D1C6D2}">
      <dgm:prSet/>
      <dgm:spPr/>
      <dgm:t>
        <a:bodyPr/>
        <a:lstStyle/>
        <a:p>
          <a:endParaRPr lang="en-US"/>
        </a:p>
      </dgm:t>
    </dgm:pt>
    <dgm:pt modelId="{B2538313-5787-4104-9931-CC9ED48B8F6B}" type="sibTrans" cxnId="{F36B4692-BD0D-4F70-80F4-2D6591D1C6D2}">
      <dgm:prSet/>
      <dgm:spPr/>
      <dgm:t>
        <a:bodyPr/>
        <a:lstStyle/>
        <a:p>
          <a:endParaRPr lang="en-US"/>
        </a:p>
      </dgm:t>
    </dgm:pt>
    <dgm:pt modelId="{4BA239B8-4338-4468-A4A7-7BAFEA9CBED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Marketing can be thought of as the process or activities that an entrepreneur engages in, in trying to satisfy the needs of customers profitably</a:t>
          </a:r>
        </a:p>
      </dgm:t>
    </dgm:pt>
    <dgm:pt modelId="{73841700-4201-4770-8B5A-D6541889D0AE}" type="parTrans" cxnId="{DBE184E1-B2E0-4355-A32A-04B662E6E6CC}">
      <dgm:prSet/>
      <dgm:spPr/>
      <dgm:t>
        <a:bodyPr/>
        <a:lstStyle/>
        <a:p>
          <a:endParaRPr lang="en-US"/>
        </a:p>
      </dgm:t>
    </dgm:pt>
    <dgm:pt modelId="{A2944571-858F-41A7-9D3B-EB07397EBFA8}" type="sibTrans" cxnId="{DBE184E1-B2E0-4355-A32A-04B662E6E6CC}">
      <dgm:prSet/>
      <dgm:spPr/>
      <dgm:t>
        <a:bodyPr/>
        <a:lstStyle/>
        <a:p>
          <a:endParaRPr lang="en-US"/>
        </a:p>
      </dgm:t>
    </dgm:pt>
    <dgm:pt modelId="{3ECD1918-12BF-4810-A7AF-043696E75408}" type="pres">
      <dgm:prSet presAssocID="{99DF94C1-2CA3-4C2D-82DB-63CA8175AA7E}" presName="root" presStyleCnt="0">
        <dgm:presLayoutVars>
          <dgm:dir/>
          <dgm:resizeHandles val="exact"/>
        </dgm:presLayoutVars>
      </dgm:prSet>
      <dgm:spPr/>
    </dgm:pt>
    <dgm:pt modelId="{A2E1D508-58AD-44AC-9102-C0E6BF5DD325}" type="pres">
      <dgm:prSet presAssocID="{844653AB-4027-400A-A1A8-7405C603C283}" presName="compNode" presStyleCnt="0"/>
      <dgm:spPr/>
    </dgm:pt>
    <dgm:pt modelId="{A1C91053-C908-429B-88E5-BD7739C61847}" type="pres">
      <dgm:prSet presAssocID="{844653AB-4027-400A-A1A8-7405C603C283}" presName="bgRect" presStyleLbl="bgShp" presStyleIdx="0" presStyleCnt="2"/>
      <dgm:spPr/>
    </dgm:pt>
    <dgm:pt modelId="{F890BEAA-C649-4863-9B85-38179209774B}" type="pres">
      <dgm:prSet presAssocID="{844653AB-4027-400A-A1A8-7405C603C28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248A340B-3EDA-4405-B005-8BEB9FAE1309}" type="pres">
      <dgm:prSet presAssocID="{844653AB-4027-400A-A1A8-7405C603C283}" presName="spaceRect" presStyleCnt="0"/>
      <dgm:spPr/>
    </dgm:pt>
    <dgm:pt modelId="{8379A76D-EB5E-419B-8FFD-78C8A5EDB66E}" type="pres">
      <dgm:prSet presAssocID="{844653AB-4027-400A-A1A8-7405C603C283}" presName="parTx" presStyleLbl="revTx" presStyleIdx="0" presStyleCnt="2">
        <dgm:presLayoutVars>
          <dgm:chMax val="0"/>
          <dgm:chPref val="0"/>
        </dgm:presLayoutVars>
      </dgm:prSet>
      <dgm:spPr/>
    </dgm:pt>
    <dgm:pt modelId="{EB9E7DE5-BA1A-4A95-9B7A-42DF2F63D89E}" type="pres">
      <dgm:prSet presAssocID="{B2538313-5787-4104-9931-CC9ED48B8F6B}" presName="sibTrans" presStyleCnt="0"/>
      <dgm:spPr/>
    </dgm:pt>
    <dgm:pt modelId="{9B3057E9-B6B8-4F35-8351-0DAF378F9855}" type="pres">
      <dgm:prSet presAssocID="{4BA239B8-4338-4468-A4A7-7BAFEA9CBEDF}" presName="compNode" presStyleCnt="0"/>
      <dgm:spPr/>
    </dgm:pt>
    <dgm:pt modelId="{FE3EACED-E33D-4164-9FC1-EF552C4F6AB8}" type="pres">
      <dgm:prSet presAssocID="{4BA239B8-4338-4468-A4A7-7BAFEA9CBEDF}" presName="bgRect" presStyleLbl="bgShp" presStyleIdx="1" presStyleCnt="2"/>
      <dgm:spPr/>
    </dgm:pt>
    <dgm:pt modelId="{7F6CF242-1105-4275-A4F2-CFA1BCE36D90}" type="pres">
      <dgm:prSet presAssocID="{4BA239B8-4338-4468-A4A7-7BAFEA9CBED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B39B364A-7C92-4B36-B556-A1F20239E4EA}" type="pres">
      <dgm:prSet presAssocID="{4BA239B8-4338-4468-A4A7-7BAFEA9CBEDF}" presName="spaceRect" presStyleCnt="0"/>
      <dgm:spPr/>
    </dgm:pt>
    <dgm:pt modelId="{F061E696-E7C0-4EA1-9752-34A48ABB1957}" type="pres">
      <dgm:prSet presAssocID="{4BA239B8-4338-4468-A4A7-7BAFEA9CBED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231B1C23-438B-43AF-99C7-D19A63678143}" type="presOf" srcId="{99DF94C1-2CA3-4C2D-82DB-63CA8175AA7E}" destId="{3ECD1918-12BF-4810-A7AF-043696E75408}" srcOrd="0" destOrd="0" presId="urn:microsoft.com/office/officeart/2018/2/layout/IconVerticalSolidList"/>
    <dgm:cxn modelId="{E0B78259-E637-4330-89C6-FCC90EF15BCF}" type="presOf" srcId="{4BA239B8-4338-4468-A4A7-7BAFEA9CBEDF}" destId="{F061E696-E7C0-4EA1-9752-34A48ABB1957}" srcOrd="0" destOrd="0" presId="urn:microsoft.com/office/officeart/2018/2/layout/IconVerticalSolidList"/>
    <dgm:cxn modelId="{F36B4692-BD0D-4F70-80F4-2D6591D1C6D2}" srcId="{99DF94C1-2CA3-4C2D-82DB-63CA8175AA7E}" destId="{844653AB-4027-400A-A1A8-7405C603C283}" srcOrd="0" destOrd="0" parTransId="{7ACE8008-23E4-43AF-BFB5-EB94CDE1DC68}" sibTransId="{B2538313-5787-4104-9931-CC9ED48B8F6B}"/>
    <dgm:cxn modelId="{5504B3B7-90C3-47D5-9634-4B43C4E9CBC9}" type="presOf" srcId="{844653AB-4027-400A-A1A8-7405C603C283}" destId="{8379A76D-EB5E-419B-8FFD-78C8A5EDB66E}" srcOrd="0" destOrd="0" presId="urn:microsoft.com/office/officeart/2018/2/layout/IconVerticalSolidList"/>
    <dgm:cxn modelId="{DBE184E1-B2E0-4355-A32A-04B662E6E6CC}" srcId="{99DF94C1-2CA3-4C2D-82DB-63CA8175AA7E}" destId="{4BA239B8-4338-4468-A4A7-7BAFEA9CBEDF}" srcOrd="1" destOrd="0" parTransId="{73841700-4201-4770-8B5A-D6541889D0AE}" sibTransId="{A2944571-858F-41A7-9D3B-EB07397EBFA8}"/>
    <dgm:cxn modelId="{09781379-59D8-416E-8E23-2158461D976F}" type="presParOf" srcId="{3ECD1918-12BF-4810-A7AF-043696E75408}" destId="{A2E1D508-58AD-44AC-9102-C0E6BF5DD325}" srcOrd="0" destOrd="0" presId="urn:microsoft.com/office/officeart/2018/2/layout/IconVerticalSolidList"/>
    <dgm:cxn modelId="{01482BCE-BD36-4D29-83E3-4C9B39854621}" type="presParOf" srcId="{A2E1D508-58AD-44AC-9102-C0E6BF5DD325}" destId="{A1C91053-C908-429B-88E5-BD7739C61847}" srcOrd="0" destOrd="0" presId="urn:microsoft.com/office/officeart/2018/2/layout/IconVerticalSolidList"/>
    <dgm:cxn modelId="{2AEC387D-EED0-46EB-BEAA-1DFCC975B904}" type="presParOf" srcId="{A2E1D508-58AD-44AC-9102-C0E6BF5DD325}" destId="{F890BEAA-C649-4863-9B85-38179209774B}" srcOrd="1" destOrd="0" presId="urn:microsoft.com/office/officeart/2018/2/layout/IconVerticalSolidList"/>
    <dgm:cxn modelId="{3E082EF5-2329-4A1B-B5BE-0B86D7999BEE}" type="presParOf" srcId="{A2E1D508-58AD-44AC-9102-C0E6BF5DD325}" destId="{248A340B-3EDA-4405-B005-8BEB9FAE1309}" srcOrd="2" destOrd="0" presId="urn:microsoft.com/office/officeart/2018/2/layout/IconVerticalSolidList"/>
    <dgm:cxn modelId="{BDEB8C47-E0CF-4395-9815-8D34905D0F24}" type="presParOf" srcId="{A2E1D508-58AD-44AC-9102-C0E6BF5DD325}" destId="{8379A76D-EB5E-419B-8FFD-78C8A5EDB66E}" srcOrd="3" destOrd="0" presId="urn:microsoft.com/office/officeart/2018/2/layout/IconVerticalSolidList"/>
    <dgm:cxn modelId="{B55AC7DF-A9D6-46E1-B533-7EE9FB1775BE}" type="presParOf" srcId="{3ECD1918-12BF-4810-A7AF-043696E75408}" destId="{EB9E7DE5-BA1A-4A95-9B7A-42DF2F63D89E}" srcOrd="1" destOrd="0" presId="urn:microsoft.com/office/officeart/2018/2/layout/IconVerticalSolidList"/>
    <dgm:cxn modelId="{2B1E4C1E-7CEF-4995-AAC2-11A26848D2AC}" type="presParOf" srcId="{3ECD1918-12BF-4810-A7AF-043696E75408}" destId="{9B3057E9-B6B8-4F35-8351-0DAF378F9855}" srcOrd="2" destOrd="0" presId="urn:microsoft.com/office/officeart/2018/2/layout/IconVerticalSolidList"/>
    <dgm:cxn modelId="{34610AD6-845F-4D21-8F21-2F64E09B9913}" type="presParOf" srcId="{9B3057E9-B6B8-4F35-8351-0DAF378F9855}" destId="{FE3EACED-E33D-4164-9FC1-EF552C4F6AB8}" srcOrd="0" destOrd="0" presId="urn:microsoft.com/office/officeart/2018/2/layout/IconVerticalSolidList"/>
    <dgm:cxn modelId="{46B74477-30EF-451A-8E62-AA23A5D184CC}" type="presParOf" srcId="{9B3057E9-B6B8-4F35-8351-0DAF378F9855}" destId="{7F6CF242-1105-4275-A4F2-CFA1BCE36D90}" srcOrd="1" destOrd="0" presId="urn:microsoft.com/office/officeart/2018/2/layout/IconVerticalSolidList"/>
    <dgm:cxn modelId="{FF4C469D-5050-407A-AC20-A966FB527A95}" type="presParOf" srcId="{9B3057E9-B6B8-4F35-8351-0DAF378F9855}" destId="{B39B364A-7C92-4B36-B556-A1F20239E4EA}" srcOrd="2" destOrd="0" presId="urn:microsoft.com/office/officeart/2018/2/layout/IconVerticalSolidList"/>
    <dgm:cxn modelId="{1F8E8B80-6285-4FA7-8B72-A0C36EFA1704}" type="presParOf" srcId="{9B3057E9-B6B8-4F35-8351-0DAF378F9855}" destId="{F061E696-E7C0-4EA1-9752-34A48ABB195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DF94C1-2CA3-4C2D-82DB-63CA8175AA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4D1BF0F-4197-4EC6-A650-9DE74DE6153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process entails identification of the needs or the gaps that are there in the market, then creating a product or service that will meet the needs in a unique way and making profit while at it</a:t>
          </a:r>
        </a:p>
      </dgm:t>
    </dgm:pt>
    <dgm:pt modelId="{0EBB7955-BF8D-4414-9B6A-53E504FA9D60}" type="parTrans" cxnId="{021643CC-FC2F-4EFE-8D5F-2A1E6C96A062}">
      <dgm:prSet/>
      <dgm:spPr/>
      <dgm:t>
        <a:bodyPr/>
        <a:lstStyle/>
        <a:p>
          <a:endParaRPr lang="en-US"/>
        </a:p>
      </dgm:t>
    </dgm:pt>
    <dgm:pt modelId="{D171918F-3002-41A0-8D8F-B78D719A170F}" type="sibTrans" cxnId="{021643CC-FC2F-4EFE-8D5F-2A1E6C96A062}">
      <dgm:prSet/>
      <dgm:spPr/>
      <dgm:t>
        <a:bodyPr/>
        <a:lstStyle/>
        <a:p>
          <a:endParaRPr lang="en-US"/>
        </a:p>
      </dgm:t>
    </dgm:pt>
    <dgm:pt modelId="{1FC76F15-F14E-4033-9EA0-9DD01FB2654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important to note that a process will require an entrepreneur to do so creatively since they are probably not the only ones doing it</a:t>
          </a:r>
        </a:p>
      </dgm:t>
    </dgm:pt>
    <dgm:pt modelId="{F1116066-5A3A-444E-B981-B76F6A99100D}" type="parTrans" cxnId="{C2346534-C26F-4606-BB00-3C9846F8B18F}">
      <dgm:prSet/>
      <dgm:spPr/>
      <dgm:t>
        <a:bodyPr/>
        <a:lstStyle/>
        <a:p>
          <a:endParaRPr lang="en-US"/>
        </a:p>
      </dgm:t>
    </dgm:pt>
    <dgm:pt modelId="{2BE19A67-83E0-492A-90DE-83BA55A2B48A}" type="sibTrans" cxnId="{C2346534-C26F-4606-BB00-3C9846F8B18F}">
      <dgm:prSet/>
      <dgm:spPr/>
      <dgm:t>
        <a:bodyPr/>
        <a:lstStyle/>
        <a:p>
          <a:endParaRPr lang="en-US"/>
        </a:p>
      </dgm:t>
    </dgm:pt>
    <dgm:pt modelId="{3ECD1918-12BF-4810-A7AF-043696E75408}" type="pres">
      <dgm:prSet presAssocID="{99DF94C1-2CA3-4C2D-82DB-63CA8175AA7E}" presName="root" presStyleCnt="0">
        <dgm:presLayoutVars>
          <dgm:dir/>
          <dgm:resizeHandles val="exact"/>
        </dgm:presLayoutVars>
      </dgm:prSet>
      <dgm:spPr/>
    </dgm:pt>
    <dgm:pt modelId="{FA6D06E5-BF90-4BBE-9B45-3CE37C4D4BF1}" type="pres">
      <dgm:prSet presAssocID="{74D1BF0F-4197-4EC6-A650-9DE74DE6153C}" presName="compNode" presStyleCnt="0"/>
      <dgm:spPr/>
    </dgm:pt>
    <dgm:pt modelId="{D7415C04-70C6-4203-9EA7-E6594AB574D4}" type="pres">
      <dgm:prSet presAssocID="{74D1BF0F-4197-4EC6-A650-9DE74DE6153C}" presName="bgRect" presStyleLbl="bgShp" presStyleIdx="0" presStyleCnt="2"/>
      <dgm:spPr/>
    </dgm:pt>
    <dgm:pt modelId="{34A6FCBC-1A4D-431D-867F-3737F2CA3CFA}" type="pres">
      <dgm:prSet presAssocID="{74D1BF0F-4197-4EC6-A650-9DE74DE6153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F948A6B-73C5-4732-B404-35147A18588A}" type="pres">
      <dgm:prSet presAssocID="{74D1BF0F-4197-4EC6-A650-9DE74DE6153C}" presName="spaceRect" presStyleCnt="0"/>
      <dgm:spPr/>
    </dgm:pt>
    <dgm:pt modelId="{80C0A805-EB97-4626-BAF9-FF4D8A0241DC}" type="pres">
      <dgm:prSet presAssocID="{74D1BF0F-4197-4EC6-A650-9DE74DE6153C}" presName="parTx" presStyleLbl="revTx" presStyleIdx="0" presStyleCnt="2">
        <dgm:presLayoutVars>
          <dgm:chMax val="0"/>
          <dgm:chPref val="0"/>
        </dgm:presLayoutVars>
      </dgm:prSet>
      <dgm:spPr/>
    </dgm:pt>
    <dgm:pt modelId="{51DFAEB1-9415-426E-B644-39FB755FA875}" type="pres">
      <dgm:prSet presAssocID="{D171918F-3002-41A0-8D8F-B78D719A170F}" presName="sibTrans" presStyleCnt="0"/>
      <dgm:spPr/>
    </dgm:pt>
    <dgm:pt modelId="{193F8D7A-CC63-4FB3-91DC-EE9EEC3AAE69}" type="pres">
      <dgm:prSet presAssocID="{1FC76F15-F14E-4033-9EA0-9DD01FB26543}" presName="compNode" presStyleCnt="0"/>
      <dgm:spPr/>
    </dgm:pt>
    <dgm:pt modelId="{DEE7DE1F-0721-4515-80D5-9A442B25227D}" type="pres">
      <dgm:prSet presAssocID="{1FC76F15-F14E-4033-9EA0-9DD01FB26543}" presName="bgRect" presStyleLbl="bgShp" presStyleIdx="1" presStyleCnt="2"/>
      <dgm:spPr/>
    </dgm:pt>
    <dgm:pt modelId="{9E791282-E6FE-4273-BB4C-C3F6E18B986B}" type="pres">
      <dgm:prSet presAssocID="{1FC76F15-F14E-4033-9EA0-9DD01FB2654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497450B9-6B78-4FAE-B870-0DD26BBD1D56}" type="pres">
      <dgm:prSet presAssocID="{1FC76F15-F14E-4033-9EA0-9DD01FB26543}" presName="spaceRect" presStyleCnt="0"/>
      <dgm:spPr/>
    </dgm:pt>
    <dgm:pt modelId="{75EAF88A-5982-4C75-958B-2A6E1F0C7CE4}" type="pres">
      <dgm:prSet presAssocID="{1FC76F15-F14E-4033-9EA0-9DD01FB2654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231B1C23-438B-43AF-99C7-D19A63678143}" type="presOf" srcId="{99DF94C1-2CA3-4C2D-82DB-63CA8175AA7E}" destId="{3ECD1918-12BF-4810-A7AF-043696E75408}" srcOrd="0" destOrd="0" presId="urn:microsoft.com/office/officeart/2018/2/layout/IconVerticalSolidList"/>
    <dgm:cxn modelId="{C2346534-C26F-4606-BB00-3C9846F8B18F}" srcId="{99DF94C1-2CA3-4C2D-82DB-63CA8175AA7E}" destId="{1FC76F15-F14E-4033-9EA0-9DD01FB26543}" srcOrd="1" destOrd="0" parTransId="{F1116066-5A3A-444E-B981-B76F6A99100D}" sibTransId="{2BE19A67-83E0-492A-90DE-83BA55A2B48A}"/>
    <dgm:cxn modelId="{B7447E6E-8920-4974-A015-366729DB9E9E}" type="presOf" srcId="{74D1BF0F-4197-4EC6-A650-9DE74DE6153C}" destId="{80C0A805-EB97-4626-BAF9-FF4D8A0241DC}" srcOrd="0" destOrd="0" presId="urn:microsoft.com/office/officeart/2018/2/layout/IconVerticalSolidList"/>
    <dgm:cxn modelId="{3C18B0BB-B403-4B3D-B881-6F08087153CD}" type="presOf" srcId="{1FC76F15-F14E-4033-9EA0-9DD01FB26543}" destId="{75EAF88A-5982-4C75-958B-2A6E1F0C7CE4}" srcOrd="0" destOrd="0" presId="urn:microsoft.com/office/officeart/2018/2/layout/IconVerticalSolidList"/>
    <dgm:cxn modelId="{021643CC-FC2F-4EFE-8D5F-2A1E6C96A062}" srcId="{99DF94C1-2CA3-4C2D-82DB-63CA8175AA7E}" destId="{74D1BF0F-4197-4EC6-A650-9DE74DE6153C}" srcOrd="0" destOrd="0" parTransId="{0EBB7955-BF8D-4414-9B6A-53E504FA9D60}" sibTransId="{D171918F-3002-41A0-8D8F-B78D719A170F}"/>
    <dgm:cxn modelId="{002707C7-E1FE-4D14-8D0E-B51F55C1B887}" type="presParOf" srcId="{3ECD1918-12BF-4810-A7AF-043696E75408}" destId="{FA6D06E5-BF90-4BBE-9B45-3CE37C4D4BF1}" srcOrd="0" destOrd="0" presId="urn:microsoft.com/office/officeart/2018/2/layout/IconVerticalSolidList"/>
    <dgm:cxn modelId="{F5542CBA-9DE5-4BD3-8A45-14CDA09868ED}" type="presParOf" srcId="{FA6D06E5-BF90-4BBE-9B45-3CE37C4D4BF1}" destId="{D7415C04-70C6-4203-9EA7-E6594AB574D4}" srcOrd="0" destOrd="0" presId="urn:microsoft.com/office/officeart/2018/2/layout/IconVerticalSolidList"/>
    <dgm:cxn modelId="{8F7E40A6-1A40-4FE7-A013-5B8D0439A6F4}" type="presParOf" srcId="{FA6D06E5-BF90-4BBE-9B45-3CE37C4D4BF1}" destId="{34A6FCBC-1A4D-431D-867F-3737F2CA3CFA}" srcOrd="1" destOrd="0" presId="urn:microsoft.com/office/officeart/2018/2/layout/IconVerticalSolidList"/>
    <dgm:cxn modelId="{9CE9F017-8CB7-4A2E-BB3D-02F242F13166}" type="presParOf" srcId="{FA6D06E5-BF90-4BBE-9B45-3CE37C4D4BF1}" destId="{3F948A6B-73C5-4732-B404-35147A18588A}" srcOrd="2" destOrd="0" presId="urn:microsoft.com/office/officeart/2018/2/layout/IconVerticalSolidList"/>
    <dgm:cxn modelId="{68640519-ACEE-41F3-B8DF-9D3503A4212F}" type="presParOf" srcId="{FA6D06E5-BF90-4BBE-9B45-3CE37C4D4BF1}" destId="{80C0A805-EB97-4626-BAF9-FF4D8A0241DC}" srcOrd="3" destOrd="0" presId="urn:microsoft.com/office/officeart/2018/2/layout/IconVerticalSolidList"/>
    <dgm:cxn modelId="{A37D8192-7AF6-4CA1-A798-91A593E8D496}" type="presParOf" srcId="{3ECD1918-12BF-4810-A7AF-043696E75408}" destId="{51DFAEB1-9415-426E-B644-39FB755FA875}" srcOrd="1" destOrd="0" presId="urn:microsoft.com/office/officeart/2018/2/layout/IconVerticalSolidList"/>
    <dgm:cxn modelId="{8D74752A-C426-4C57-8318-5B8D6FDD6767}" type="presParOf" srcId="{3ECD1918-12BF-4810-A7AF-043696E75408}" destId="{193F8D7A-CC63-4FB3-91DC-EE9EEC3AAE69}" srcOrd="2" destOrd="0" presId="urn:microsoft.com/office/officeart/2018/2/layout/IconVerticalSolidList"/>
    <dgm:cxn modelId="{37C01D47-4995-4E40-8F75-E0BA254F1948}" type="presParOf" srcId="{193F8D7A-CC63-4FB3-91DC-EE9EEC3AAE69}" destId="{DEE7DE1F-0721-4515-80D5-9A442B25227D}" srcOrd="0" destOrd="0" presId="urn:microsoft.com/office/officeart/2018/2/layout/IconVerticalSolidList"/>
    <dgm:cxn modelId="{3712D125-EF27-4C4F-A27D-95B3C28DDEC1}" type="presParOf" srcId="{193F8D7A-CC63-4FB3-91DC-EE9EEC3AAE69}" destId="{9E791282-E6FE-4273-BB4C-C3F6E18B986B}" srcOrd="1" destOrd="0" presId="urn:microsoft.com/office/officeart/2018/2/layout/IconVerticalSolidList"/>
    <dgm:cxn modelId="{A190B6F7-57D7-4818-A4A7-2B25929F79CC}" type="presParOf" srcId="{193F8D7A-CC63-4FB3-91DC-EE9EEC3AAE69}" destId="{497450B9-6B78-4FAE-B870-0DD26BBD1D56}" srcOrd="2" destOrd="0" presId="urn:microsoft.com/office/officeart/2018/2/layout/IconVerticalSolidList"/>
    <dgm:cxn modelId="{9C286781-2AA7-4657-8420-6131D266DEA1}" type="presParOf" srcId="{193F8D7A-CC63-4FB3-91DC-EE9EEC3AAE69}" destId="{75EAF88A-5982-4C75-958B-2A6E1F0C7C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9DF94C1-2CA3-4C2D-82DB-63CA8175AA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4D1BF0F-4197-4EC6-A650-9DE74DE6153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question of how you satisfy your customers as an entrepreneur better than your competitors is something we will address deeply in this lecture</a:t>
          </a:r>
        </a:p>
      </dgm:t>
    </dgm:pt>
    <dgm:pt modelId="{0EBB7955-BF8D-4414-9B6A-53E504FA9D60}" type="parTrans" cxnId="{021643CC-FC2F-4EFE-8D5F-2A1E6C96A062}">
      <dgm:prSet/>
      <dgm:spPr/>
      <dgm:t>
        <a:bodyPr/>
        <a:lstStyle/>
        <a:p>
          <a:endParaRPr lang="en-US"/>
        </a:p>
      </dgm:t>
    </dgm:pt>
    <dgm:pt modelId="{D171918F-3002-41A0-8D8F-B78D719A170F}" type="sibTrans" cxnId="{021643CC-FC2F-4EFE-8D5F-2A1E6C96A062}">
      <dgm:prSet/>
      <dgm:spPr/>
      <dgm:t>
        <a:bodyPr/>
        <a:lstStyle/>
        <a:p>
          <a:endParaRPr lang="en-US"/>
        </a:p>
      </dgm:t>
    </dgm:pt>
    <dgm:pt modelId="{8D0DADAD-EBE0-4F71-88DF-4084A8601D3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solidFill>
                <a:srgbClr val="444444"/>
              </a:solidFill>
              <a:latin typeface="Calibri"/>
              <a:cs typeface="Calibri"/>
            </a:rPr>
            <a:t>As an entrepreneur you are not just concerned with making sales, but your focus should be on telling a compelling story that connects with the target audience, positioning the business as a solution to a specific need or problem</a:t>
          </a:r>
        </a:p>
      </dgm:t>
    </dgm:pt>
    <dgm:pt modelId="{54EA1B3D-C4A9-4C8A-84CB-02D736434BBF}" type="parTrans" cxnId="{3C53F81A-B080-409C-8837-39840E41C1BC}">
      <dgm:prSet/>
      <dgm:spPr/>
    </dgm:pt>
    <dgm:pt modelId="{D0ACB136-7B05-4C3B-8D39-0C81A6045B7D}" type="sibTrans" cxnId="{3C53F81A-B080-409C-8837-39840E41C1BC}">
      <dgm:prSet/>
      <dgm:spPr/>
    </dgm:pt>
    <dgm:pt modelId="{3ECD1918-12BF-4810-A7AF-043696E75408}" type="pres">
      <dgm:prSet presAssocID="{99DF94C1-2CA3-4C2D-82DB-63CA8175AA7E}" presName="root" presStyleCnt="0">
        <dgm:presLayoutVars>
          <dgm:dir/>
          <dgm:resizeHandles val="exact"/>
        </dgm:presLayoutVars>
      </dgm:prSet>
      <dgm:spPr/>
    </dgm:pt>
    <dgm:pt modelId="{FA6D06E5-BF90-4BBE-9B45-3CE37C4D4BF1}" type="pres">
      <dgm:prSet presAssocID="{74D1BF0F-4197-4EC6-A650-9DE74DE6153C}" presName="compNode" presStyleCnt="0"/>
      <dgm:spPr/>
    </dgm:pt>
    <dgm:pt modelId="{D7415C04-70C6-4203-9EA7-E6594AB574D4}" type="pres">
      <dgm:prSet presAssocID="{74D1BF0F-4197-4EC6-A650-9DE74DE6153C}" presName="bgRect" presStyleLbl="bgShp" presStyleIdx="0" presStyleCnt="2"/>
      <dgm:spPr/>
    </dgm:pt>
    <dgm:pt modelId="{34A6FCBC-1A4D-431D-867F-3737F2CA3CFA}" type="pres">
      <dgm:prSet presAssocID="{74D1BF0F-4197-4EC6-A650-9DE74DE6153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F948A6B-73C5-4732-B404-35147A18588A}" type="pres">
      <dgm:prSet presAssocID="{74D1BF0F-4197-4EC6-A650-9DE74DE6153C}" presName="spaceRect" presStyleCnt="0"/>
      <dgm:spPr/>
    </dgm:pt>
    <dgm:pt modelId="{80C0A805-EB97-4626-BAF9-FF4D8A0241DC}" type="pres">
      <dgm:prSet presAssocID="{74D1BF0F-4197-4EC6-A650-9DE74DE6153C}" presName="parTx" presStyleLbl="revTx" presStyleIdx="0" presStyleCnt="2">
        <dgm:presLayoutVars>
          <dgm:chMax val="0"/>
          <dgm:chPref val="0"/>
        </dgm:presLayoutVars>
      </dgm:prSet>
      <dgm:spPr/>
    </dgm:pt>
    <dgm:pt modelId="{C177109F-BF7D-4A53-A931-80D147B3CC9C}" type="pres">
      <dgm:prSet presAssocID="{D171918F-3002-41A0-8D8F-B78D719A170F}" presName="sibTrans" presStyleCnt="0"/>
      <dgm:spPr/>
    </dgm:pt>
    <dgm:pt modelId="{BF24192E-3FC2-45CD-AE6B-A4004A79AD89}" type="pres">
      <dgm:prSet presAssocID="{8D0DADAD-EBE0-4F71-88DF-4084A8601D3E}" presName="compNode" presStyleCnt="0"/>
      <dgm:spPr/>
    </dgm:pt>
    <dgm:pt modelId="{9557C5A4-AEFC-4874-813E-A9DC29C2EDCC}" type="pres">
      <dgm:prSet presAssocID="{8D0DADAD-EBE0-4F71-88DF-4084A8601D3E}" presName="bgRect" presStyleLbl="bgShp" presStyleIdx="1" presStyleCnt="2"/>
      <dgm:spPr/>
    </dgm:pt>
    <dgm:pt modelId="{901D2F0F-A624-4EEB-8B8A-488C688D313A}" type="pres">
      <dgm:prSet presAssocID="{8D0DADAD-EBE0-4F71-88DF-4084A8601D3E}" presName="iconRect" presStyleLbl="node1" presStyleIdx="1" presStyleCnt="2"/>
      <dgm:spPr/>
    </dgm:pt>
    <dgm:pt modelId="{434C7C8B-58C6-45D9-BF83-82013BC14879}" type="pres">
      <dgm:prSet presAssocID="{8D0DADAD-EBE0-4F71-88DF-4084A8601D3E}" presName="spaceRect" presStyleCnt="0"/>
      <dgm:spPr/>
    </dgm:pt>
    <dgm:pt modelId="{AEE10535-5FAB-4ABC-94FF-91ADB59028D7}" type="pres">
      <dgm:prSet presAssocID="{8D0DADAD-EBE0-4F71-88DF-4084A8601D3E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4BBD70E-4096-4F6F-A523-15EA63521F20}" type="presOf" srcId="{74D1BF0F-4197-4EC6-A650-9DE74DE6153C}" destId="{80C0A805-EB97-4626-BAF9-FF4D8A0241DC}" srcOrd="0" destOrd="0" presId="urn:microsoft.com/office/officeart/2018/2/layout/IconVerticalSolidList"/>
    <dgm:cxn modelId="{3C53F81A-B080-409C-8837-39840E41C1BC}" srcId="{99DF94C1-2CA3-4C2D-82DB-63CA8175AA7E}" destId="{8D0DADAD-EBE0-4F71-88DF-4084A8601D3E}" srcOrd="1" destOrd="0" parTransId="{54EA1B3D-C4A9-4C8A-84CB-02D736434BBF}" sibTransId="{D0ACB136-7B05-4C3B-8D39-0C81A6045B7D}"/>
    <dgm:cxn modelId="{231B1C23-438B-43AF-99C7-D19A63678143}" type="presOf" srcId="{99DF94C1-2CA3-4C2D-82DB-63CA8175AA7E}" destId="{3ECD1918-12BF-4810-A7AF-043696E75408}" srcOrd="0" destOrd="0" presId="urn:microsoft.com/office/officeart/2018/2/layout/IconVerticalSolidList"/>
    <dgm:cxn modelId="{5760BB29-5F79-4B63-BCEE-1BD5858FAD56}" type="presOf" srcId="{8D0DADAD-EBE0-4F71-88DF-4084A8601D3E}" destId="{AEE10535-5FAB-4ABC-94FF-91ADB59028D7}" srcOrd="0" destOrd="0" presId="urn:microsoft.com/office/officeart/2018/2/layout/IconVerticalSolidList"/>
    <dgm:cxn modelId="{021643CC-FC2F-4EFE-8D5F-2A1E6C96A062}" srcId="{99DF94C1-2CA3-4C2D-82DB-63CA8175AA7E}" destId="{74D1BF0F-4197-4EC6-A650-9DE74DE6153C}" srcOrd="0" destOrd="0" parTransId="{0EBB7955-BF8D-4414-9B6A-53E504FA9D60}" sibTransId="{D171918F-3002-41A0-8D8F-B78D719A170F}"/>
    <dgm:cxn modelId="{8308FE20-C304-4076-8018-7995874203B4}" type="presParOf" srcId="{3ECD1918-12BF-4810-A7AF-043696E75408}" destId="{FA6D06E5-BF90-4BBE-9B45-3CE37C4D4BF1}" srcOrd="0" destOrd="0" presId="urn:microsoft.com/office/officeart/2018/2/layout/IconVerticalSolidList"/>
    <dgm:cxn modelId="{985CF6A3-EB23-4530-8D6A-0B0B6690FF72}" type="presParOf" srcId="{FA6D06E5-BF90-4BBE-9B45-3CE37C4D4BF1}" destId="{D7415C04-70C6-4203-9EA7-E6594AB574D4}" srcOrd="0" destOrd="0" presId="urn:microsoft.com/office/officeart/2018/2/layout/IconVerticalSolidList"/>
    <dgm:cxn modelId="{8F114A47-304C-4902-AC39-D528659D413D}" type="presParOf" srcId="{FA6D06E5-BF90-4BBE-9B45-3CE37C4D4BF1}" destId="{34A6FCBC-1A4D-431D-867F-3737F2CA3CFA}" srcOrd="1" destOrd="0" presId="urn:microsoft.com/office/officeart/2018/2/layout/IconVerticalSolidList"/>
    <dgm:cxn modelId="{3EC35F39-E174-42B3-9F1C-61EEDAE6CC78}" type="presParOf" srcId="{FA6D06E5-BF90-4BBE-9B45-3CE37C4D4BF1}" destId="{3F948A6B-73C5-4732-B404-35147A18588A}" srcOrd="2" destOrd="0" presId="urn:microsoft.com/office/officeart/2018/2/layout/IconVerticalSolidList"/>
    <dgm:cxn modelId="{393B5A14-5FB7-404E-ACBC-BDADF8803AF9}" type="presParOf" srcId="{FA6D06E5-BF90-4BBE-9B45-3CE37C4D4BF1}" destId="{80C0A805-EB97-4626-BAF9-FF4D8A0241DC}" srcOrd="3" destOrd="0" presId="urn:microsoft.com/office/officeart/2018/2/layout/IconVerticalSolidList"/>
    <dgm:cxn modelId="{2E871547-664B-4594-9BF9-45B866EE965F}" type="presParOf" srcId="{3ECD1918-12BF-4810-A7AF-043696E75408}" destId="{C177109F-BF7D-4A53-A931-80D147B3CC9C}" srcOrd="1" destOrd="0" presId="urn:microsoft.com/office/officeart/2018/2/layout/IconVerticalSolidList"/>
    <dgm:cxn modelId="{FC025CD7-82F1-44B1-986D-B68421F83123}" type="presParOf" srcId="{3ECD1918-12BF-4810-A7AF-043696E75408}" destId="{BF24192E-3FC2-45CD-AE6B-A4004A79AD89}" srcOrd="2" destOrd="0" presId="urn:microsoft.com/office/officeart/2018/2/layout/IconVerticalSolidList"/>
    <dgm:cxn modelId="{FE38D9B3-A33A-4D0E-9BD5-3AFE11FAC753}" type="presParOf" srcId="{BF24192E-3FC2-45CD-AE6B-A4004A79AD89}" destId="{9557C5A4-AEFC-4874-813E-A9DC29C2EDCC}" srcOrd="0" destOrd="0" presId="urn:microsoft.com/office/officeart/2018/2/layout/IconVerticalSolidList"/>
    <dgm:cxn modelId="{543DBCE8-0C3A-453D-AA7B-DFBFBE85104B}" type="presParOf" srcId="{BF24192E-3FC2-45CD-AE6B-A4004A79AD89}" destId="{901D2F0F-A624-4EEB-8B8A-488C688D313A}" srcOrd="1" destOrd="0" presId="urn:microsoft.com/office/officeart/2018/2/layout/IconVerticalSolidList"/>
    <dgm:cxn modelId="{7B0A7EC3-3F97-414C-A9CA-6A1E445EC5A0}" type="presParOf" srcId="{BF24192E-3FC2-45CD-AE6B-A4004A79AD89}" destId="{434C7C8B-58C6-45D9-BF83-82013BC14879}" srcOrd="2" destOrd="0" presId="urn:microsoft.com/office/officeart/2018/2/layout/IconVerticalSolidList"/>
    <dgm:cxn modelId="{508F63CF-E85D-45E8-8A82-83042470B44C}" type="presParOf" srcId="{BF24192E-3FC2-45CD-AE6B-A4004A79AD89}" destId="{AEE10535-5FAB-4ABC-94FF-91ADB59028D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1CA327F-D3DC-4492-9824-11568F2A928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47C79E7-02BD-42D9-916A-13B54CF1E33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is what should set you apart from just any other business</a:t>
          </a:r>
        </a:p>
      </dgm:t>
    </dgm:pt>
    <dgm:pt modelId="{45861E5C-F8AF-4979-9663-384959446669}" type="parTrans" cxnId="{04698962-BC0D-4A44-8DF9-1963EFE413CA}">
      <dgm:prSet/>
      <dgm:spPr/>
      <dgm:t>
        <a:bodyPr/>
        <a:lstStyle/>
        <a:p>
          <a:endParaRPr lang="en-US"/>
        </a:p>
      </dgm:t>
    </dgm:pt>
    <dgm:pt modelId="{5226F96E-1274-4F4D-96E6-507971F9AFA6}" type="sibTrans" cxnId="{04698962-BC0D-4A44-8DF9-1963EFE413CA}">
      <dgm:prSet/>
      <dgm:spPr/>
      <dgm:t>
        <a:bodyPr/>
        <a:lstStyle/>
        <a:p>
          <a:endParaRPr lang="en-US"/>
        </a:p>
      </dgm:t>
    </dgm:pt>
    <dgm:pt modelId="{B8015CE3-97A9-4988-929D-F3060EA955F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As we noted in lecture two on design thinking, an entrepreneur should be customer-centric or human-centered as you are creating a solution for a problem in the marketplace</a:t>
          </a:r>
        </a:p>
      </dgm:t>
    </dgm:pt>
    <dgm:pt modelId="{8449BEF8-712C-4749-B5A5-A0DC1D3408B4}" type="parTrans" cxnId="{A0596F30-5AFF-40BB-A663-EBAC6461385C}">
      <dgm:prSet/>
      <dgm:spPr/>
      <dgm:t>
        <a:bodyPr/>
        <a:lstStyle/>
        <a:p>
          <a:endParaRPr lang="en-US"/>
        </a:p>
      </dgm:t>
    </dgm:pt>
    <dgm:pt modelId="{DD6E7795-8879-4300-9B8A-68CC5802C4DF}" type="sibTrans" cxnId="{A0596F30-5AFF-40BB-A663-EBAC6461385C}">
      <dgm:prSet/>
      <dgm:spPr/>
      <dgm:t>
        <a:bodyPr/>
        <a:lstStyle/>
        <a:p>
          <a:endParaRPr lang="en-US"/>
        </a:p>
      </dgm:t>
    </dgm:pt>
    <dgm:pt modelId="{A4E16EDD-CF19-4036-822A-26C05F41E609}" type="pres">
      <dgm:prSet presAssocID="{01CA327F-D3DC-4492-9824-11568F2A9285}" presName="root" presStyleCnt="0">
        <dgm:presLayoutVars>
          <dgm:dir/>
          <dgm:resizeHandles val="exact"/>
        </dgm:presLayoutVars>
      </dgm:prSet>
      <dgm:spPr/>
    </dgm:pt>
    <dgm:pt modelId="{17125521-DBA7-4FF9-8CA8-69988FB8A6B1}" type="pres">
      <dgm:prSet presAssocID="{447C79E7-02BD-42D9-916A-13B54CF1E336}" presName="compNode" presStyleCnt="0"/>
      <dgm:spPr/>
    </dgm:pt>
    <dgm:pt modelId="{98F57A35-2502-4FA8-8EC7-73CFDCE72423}" type="pres">
      <dgm:prSet presAssocID="{447C79E7-02BD-42D9-916A-13B54CF1E336}" presName="bgRect" presStyleLbl="bgShp" presStyleIdx="0" presStyleCnt="2"/>
      <dgm:spPr/>
    </dgm:pt>
    <dgm:pt modelId="{2993F008-10B5-42A3-B103-AB9106003EBB}" type="pres">
      <dgm:prSet presAssocID="{447C79E7-02BD-42D9-916A-13B54CF1E33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4A000A8-A094-4C34-95E9-A2B5245F2E7D}" type="pres">
      <dgm:prSet presAssocID="{447C79E7-02BD-42D9-916A-13B54CF1E336}" presName="spaceRect" presStyleCnt="0"/>
      <dgm:spPr/>
    </dgm:pt>
    <dgm:pt modelId="{3C695E74-41EA-44D1-ABE2-788C867EC5C0}" type="pres">
      <dgm:prSet presAssocID="{447C79E7-02BD-42D9-916A-13B54CF1E336}" presName="parTx" presStyleLbl="revTx" presStyleIdx="0" presStyleCnt="2">
        <dgm:presLayoutVars>
          <dgm:chMax val="0"/>
          <dgm:chPref val="0"/>
        </dgm:presLayoutVars>
      </dgm:prSet>
      <dgm:spPr/>
    </dgm:pt>
    <dgm:pt modelId="{8D5A57C0-347A-4DCB-875D-A0E8BCA9BC8A}" type="pres">
      <dgm:prSet presAssocID="{5226F96E-1274-4F4D-96E6-507971F9AFA6}" presName="sibTrans" presStyleCnt="0"/>
      <dgm:spPr/>
    </dgm:pt>
    <dgm:pt modelId="{85430EDC-3C33-4FA1-B3C4-36AD31DDCEB7}" type="pres">
      <dgm:prSet presAssocID="{B8015CE3-97A9-4988-929D-F3060EA955FD}" presName="compNode" presStyleCnt="0"/>
      <dgm:spPr/>
    </dgm:pt>
    <dgm:pt modelId="{7FF1F9F9-89AB-4DB2-9B85-6829D8C5536E}" type="pres">
      <dgm:prSet presAssocID="{B8015CE3-97A9-4988-929D-F3060EA955FD}" presName="bgRect" presStyleLbl="bgShp" presStyleIdx="1" presStyleCnt="2"/>
      <dgm:spPr/>
    </dgm:pt>
    <dgm:pt modelId="{EE293EE2-4298-4176-97E1-62B91829BDE4}" type="pres">
      <dgm:prSet presAssocID="{B8015CE3-97A9-4988-929D-F3060EA955F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CC5EF41D-ED36-489E-B853-2E117D0800F1}" type="pres">
      <dgm:prSet presAssocID="{B8015CE3-97A9-4988-929D-F3060EA955FD}" presName="spaceRect" presStyleCnt="0"/>
      <dgm:spPr/>
    </dgm:pt>
    <dgm:pt modelId="{1257F87D-1B08-41CD-8D8B-8429E8167B1C}" type="pres">
      <dgm:prSet presAssocID="{B8015CE3-97A9-4988-929D-F3060EA955F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0596F30-5AFF-40BB-A663-EBAC6461385C}" srcId="{01CA327F-D3DC-4492-9824-11568F2A9285}" destId="{B8015CE3-97A9-4988-929D-F3060EA955FD}" srcOrd="1" destOrd="0" parTransId="{8449BEF8-712C-4749-B5A5-A0DC1D3408B4}" sibTransId="{DD6E7795-8879-4300-9B8A-68CC5802C4DF}"/>
    <dgm:cxn modelId="{04698962-BC0D-4A44-8DF9-1963EFE413CA}" srcId="{01CA327F-D3DC-4492-9824-11568F2A9285}" destId="{447C79E7-02BD-42D9-916A-13B54CF1E336}" srcOrd="0" destOrd="0" parTransId="{45861E5C-F8AF-4979-9663-384959446669}" sibTransId="{5226F96E-1274-4F4D-96E6-507971F9AFA6}"/>
    <dgm:cxn modelId="{18763288-E306-487A-8025-F6FC296F3D2A}" type="presOf" srcId="{B8015CE3-97A9-4988-929D-F3060EA955FD}" destId="{1257F87D-1B08-41CD-8D8B-8429E8167B1C}" srcOrd="0" destOrd="0" presId="urn:microsoft.com/office/officeart/2018/2/layout/IconVerticalSolidList"/>
    <dgm:cxn modelId="{F2878791-CB73-48A0-B1BB-B67BE2EEDAE9}" type="presOf" srcId="{01CA327F-D3DC-4492-9824-11568F2A9285}" destId="{A4E16EDD-CF19-4036-822A-26C05F41E609}" srcOrd="0" destOrd="0" presId="urn:microsoft.com/office/officeart/2018/2/layout/IconVerticalSolidList"/>
    <dgm:cxn modelId="{D7C865FD-CFE2-4664-B226-95C373FC73B5}" type="presOf" srcId="{447C79E7-02BD-42D9-916A-13B54CF1E336}" destId="{3C695E74-41EA-44D1-ABE2-788C867EC5C0}" srcOrd="0" destOrd="0" presId="urn:microsoft.com/office/officeart/2018/2/layout/IconVerticalSolidList"/>
    <dgm:cxn modelId="{D8F9076E-C941-4B5B-8462-BA17DFD22CD4}" type="presParOf" srcId="{A4E16EDD-CF19-4036-822A-26C05F41E609}" destId="{17125521-DBA7-4FF9-8CA8-69988FB8A6B1}" srcOrd="0" destOrd="0" presId="urn:microsoft.com/office/officeart/2018/2/layout/IconVerticalSolidList"/>
    <dgm:cxn modelId="{043BE93A-39BC-4F11-9D29-57398F9E497B}" type="presParOf" srcId="{17125521-DBA7-4FF9-8CA8-69988FB8A6B1}" destId="{98F57A35-2502-4FA8-8EC7-73CFDCE72423}" srcOrd="0" destOrd="0" presId="urn:microsoft.com/office/officeart/2018/2/layout/IconVerticalSolidList"/>
    <dgm:cxn modelId="{7C1ECE35-4E5F-40D6-ADFF-C0EBF645D3BC}" type="presParOf" srcId="{17125521-DBA7-4FF9-8CA8-69988FB8A6B1}" destId="{2993F008-10B5-42A3-B103-AB9106003EBB}" srcOrd="1" destOrd="0" presId="urn:microsoft.com/office/officeart/2018/2/layout/IconVerticalSolidList"/>
    <dgm:cxn modelId="{BD546269-C0F2-42C8-98E0-BC85B79F4D2B}" type="presParOf" srcId="{17125521-DBA7-4FF9-8CA8-69988FB8A6B1}" destId="{64A000A8-A094-4C34-95E9-A2B5245F2E7D}" srcOrd="2" destOrd="0" presId="urn:microsoft.com/office/officeart/2018/2/layout/IconVerticalSolidList"/>
    <dgm:cxn modelId="{ED715399-5432-4A51-B7ED-7828251E45BF}" type="presParOf" srcId="{17125521-DBA7-4FF9-8CA8-69988FB8A6B1}" destId="{3C695E74-41EA-44D1-ABE2-788C867EC5C0}" srcOrd="3" destOrd="0" presId="urn:microsoft.com/office/officeart/2018/2/layout/IconVerticalSolidList"/>
    <dgm:cxn modelId="{86F1548E-D5BF-4ADD-8856-877647C82C94}" type="presParOf" srcId="{A4E16EDD-CF19-4036-822A-26C05F41E609}" destId="{8D5A57C0-347A-4DCB-875D-A0E8BCA9BC8A}" srcOrd="1" destOrd="0" presId="urn:microsoft.com/office/officeart/2018/2/layout/IconVerticalSolidList"/>
    <dgm:cxn modelId="{DC465355-EC90-475F-A53E-84FAFD079240}" type="presParOf" srcId="{A4E16EDD-CF19-4036-822A-26C05F41E609}" destId="{85430EDC-3C33-4FA1-B3C4-36AD31DDCEB7}" srcOrd="2" destOrd="0" presId="urn:microsoft.com/office/officeart/2018/2/layout/IconVerticalSolidList"/>
    <dgm:cxn modelId="{83E1A5E3-B890-4E07-BF79-F9505F07BE73}" type="presParOf" srcId="{85430EDC-3C33-4FA1-B3C4-36AD31DDCEB7}" destId="{7FF1F9F9-89AB-4DB2-9B85-6829D8C5536E}" srcOrd="0" destOrd="0" presId="urn:microsoft.com/office/officeart/2018/2/layout/IconVerticalSolidList"/>
    <dgm:cxn modelId="{A55C538D-C1F0-4EA9-84A9-E4D8968C98FD}" type="presParOf" srcId="{85430EDC-3C33-4FA1-B3C4-36AD31DDCEB7}" destId="{EE293EE2-4298-4176-97E1-62B91829BDE4}" srcOrd="1" destOrd="0" presId="urn:microsoft.com/office/officeart/2018/2/layout/IconVerticalSolidList"/>
    <dgm:cxn modelId="{E9556CAB-AEBE-4381-B94E-8361079DF4D6}" type="presParOf" srcId="{85430EDC-3C33-4FA1-B3C4-36AD31DDCEB7}" destId="{CC5EF41D-ED36-489E-B853-2E117D0800F1}" srcOrd="2" destOrd="0" presId="urn:microsoft.com/office/officeart/2018/2/layout/IconVerticalSolidList"/>
    <dgm:cxn modelId="{BFEA1CB7-BF33-442A-B99B-9A13238DAE2B}" type="presParOf" srcId="{85430EDC-3C33-4FA1-B3C4-36AD31DDCEB7}" destId="{1257F87D-1B08-41CD-8D8B-8429E8167B1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46D82E7-A34D-4F16-94D2-2D3F773FE2E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E273489-530E-4A6D-A8AF-48CA8AA152ED}">
      <dgm:prSet/>
      <dgm:spPr/>
      <dgm:t>
        <a:bodyPr/>
        <a:lstStyle/>
        <a:p>
          <a:r>
            <a:rPr lang="en-US"/>
            <a:t>Competitive Edge: A well-established brand with a well-crafted USP will allow your business to stand out above its peers</a:t>
          </a:r>
        </a:p>
      </dgm:t>
    </dgm:pt>
    <dgm:pt modelId="{97E2F63D-B69F-4225-8CAB-15E48542EEAE}" type="parTrans" cxnId="{62B4FBD8-801B-41F4-98CC-3DF10362A670}">
      <dgm:prSet/>
      <dgm:spPr/>
      <dgm:t>
        <a:bodyPr/>
        <a:lstStyle/>
        <a:p>
          <a:endParaRPr lang="en-US"/>
        </a:p>
      </dgm:t>
    </dgm:pt>
    <dgm:pt modelId="{8F6D6D2A-101C-4898-885C-CC3455E6AB1E}" type="sibTrans" cxnId="{62B4FBD8-801B-41F4-98CC-3DF10362A670}">
      <dgm:prSet/>
      <dgm:spPr/>
      <dgm:t>
        <a:bodyPr/>
        <a:lstStyle/>
        <a:p>
          <a:endParaRPr lang="en-US"/>
        </a:p>
      </dgm:t>
    </dgm:pt>
    <dgm:pt modelId="{BA1AFD52-7251-45FE-B8EB-69DFF1E7F0C8}">
      <dgm:prSet/>
      <dgm:spPr/>
      <dgm:t>
        <a:bodyPr/>
        <a:lstStyle/>
        <a:p>
          <a:r>
            <a:rPr lang="en-US"/>
            <a:t>Flexibility: Marketing demands the business to change as the environment changes, therefore allowing the business to adapt to customer feedback, trends, and industry developments</a:t>
          </a:r>
        </a:p>
      </dgm:t>
    </dgm:pt>
    <dgm:pt modelId="{F4B43060-0583-4DCF-9E62-339F77DEF2A4}" type="parTrans" cxnId="{BF564F13-7F90-4923-AC19-8F51A73384CC}">
      <dgm:prSet/>
      <dgm:spPr/>
      <dgm:t>
        <a:bodyPr/>
        <a:lstStyle/>
        <a:p>
          <a:endParaRPr lang="en-US"/>
        </a:p>
      </dgm:t>
    </dgm:pt>
    <dgm:pt modelId="{C784F98B-9F22-4955-8AC8-03DB7F91AD44}" type="sibTrans" cxnId="{BF564F13-7F90-4923-AC19-8F51A73384CC}">
      <dgm:prSet/>
      <dgm:spPr/>
      <dgm:t>
        <a:bodyPr/>
        <a:lstStyle/>
        <a:p>
          <a:endParaRPr lang="en-US"/>
        </a:p>
      </dgm:t>
    </dgm:pt>
    <dgm:pt modelId="{B6A1708C-3868-405A-82ED-A165753F200A}">
      <dgm:prSet/>
      <dgm:spPr/>
      <dgm:t>
        <a:bodyPr/>
        <a:lstStyle/>
        <a:p>
          <a:r>
            <a:rPr lang="en-US"/>
            <a:t>Utilize resources sustainably: Often start-ups and entrepreneurs operate under limited resources, marketing pushes them to think of effective yet inexpensive strategies to achieve their goals such as use of social media</a:t>
          </a:r>
        </a:p>
      </dgm:t>
    </dgm:pt>
    <dgm:pt modelId="{872E689F-1A7C-46CA-9759-A84C3F590367}" type="parTrans" cxnId="{9C1CF177-6526-4675-B76B-AD401AE4E269}">
      <dgm:prSet/>
      <dgm:spPr/>
      <dgm:t>
        <a:bodyPr/>
        <a:lstStyle/>
        <a:p>
          <a:endParaRPr lang="en-US"/>
        </a:p>
      </dgm:t>
    </dgm:pt>
    <dgm:pt modelId="{DC5E1749-9C56-4CF5-88C2-8F415938B75D}" type="sibTrans" cxnId="{9C1CF177-6526-4675-B76B-AD401AE4E269}">
      <dgm:prSet/>
      <dgm:spPr/>
      <dgm:t>
        <a:bodyPr/>
        <a:lstStyle/>
        <a:p>
          <a:endParaRPr lang="en-US"/>
        </a:p>
      </dgm:t>
    </dgm:pt>
    <dgm:pt modelId="{868E9470-00EF-48A3-8CFE-D9BB427EA2E9}" type="pres">
      <dgm:prSet presAssocID="{446D82E7-A34D-4F16-94D2-2D3F773FE2EF}" presName="root" presStyleCnt="0">
        <dgm:presLayoutVars>
          <dgm:dir/>
          <dgm:resizeHandles val="exact"/>
        </dgm:presLayoutVars>
      </dgm:prSet>
      <dgm:spPr/>
    </dgm:pt>
    <dgm:pt modelId="{4AE1A657-3E03-4EB6-AD14-FD5F2BD62597}" type="pres">
      <dgm:prSet presAssocID="{DE273489-530E-4A6D-A8AF-48CA8AA152ED}" presName="compNode" presStyleCnt="0"/>
      <dgm:spPr/>
    </dgm:pt>
    <dgm:pt modelId="{7D1FC605-4FFA-44E9-BB33-10691B11A68E}" type="pres">
      <dgm:prSet presAssocID="{DE273489-530E-4A6D-A8AF-48CA8AA152ED}" presName="bgRect" presStyleLbl="bgShp" presStyleIdx="0" presStyleCnt="3"/>
      <dgm:spPr/>
    </dgm:pt>
    <dgm:pt modelId="{2B77FBEE-1654-4BAF-B900-4FCF47392802}" type="pres">
      <dgm:prSet presAssocID="{DE273489-530E-4A6D-A8AF-48CA8AA152E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1FD94B79-F421-4275-A8FC-D0D2C56D3B66}" type="pres">
      <dgm:prSet presAssocID="{DE273489-530E-4A6D-A8AF-48CA8AA152ED}" presName="spaceRect" presStyleCnt="0"/>
      <dgm:spPr/>
    </dgm:pt>
    <dgm:pt modelId="{02FA2D42-BB58-4803-A85B-571B5154654E}" type="pres">
      <dgm:prSet presAssocID="{DE273489-530E-4A6D-A8AF-48CA8AA152ED}" presName="parTx" presStyleLbl="revTx" presStyleIdx="0" presStyleCnt="3">
        <dgm:presLayoutVars>
          <dgm:chMax val="0"/>
          <dgm:chPref val="0"/>
        </dgm:presLayoutVars>
      </dgm:prSet>
      <dgm:spPr/>
    </dgm:pt>
    <dgm:pt modelId="{C2310400-68AA-45FA-9A8C-FEB245C4F1BC}" type="pres">
      <dgm:prSet presAssocID="{8F6D6D2A-101C-4898-885C-CC3455E6AB1E}" presName="sibTrans" presStyleCnt="0"/>
      <dgm:spPr/>
    </dgm:pt>
    <dgm:pt modelId="{C1DB4917-4EFE-4FDD-9695-7F0E5AAE9E5D}" type="pres">
      <dgm:prSet presAssocID="{BA1AFD52-7251-45FE-B8EB-69DFF1E7F0C8}" presName="compNode" presStyleCnt="0"/>
      <dgm:spPr/>
    </dgm:pt>
    <dgm:pt modelId="{956A4BB9-4747-4CCE-8335-8278B37C8ECB}" type="pres">
      <dgm:prSet presAssocID="{BA1AFD52-7251-45FE-B8EB-69DFF1E7F0C8}" presName="bgRect" presStyleLbl="bgShp" presStyleIdx="1" presStyleCnt="3"/>
      <dgm:spPr/>
    </dgm:pt>
    <dgm:pt modelId="{E1B11F33-97BF-4497-81B6-5106AA09FAF3}" type="pres">
      <dgm:prSet presAssocID="{BA1AFD52-7251-45FE-B8EB-69DFF1E7F0C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ximize"/>
        </a:ext>
      </dgm:extLst>
    </dgm:pt>
    <dgm:pt modelId="{C2BA0C41-6566-4D09-8377-A7B26CED1B68}" type="pres">
      <dgm:prSet presAssocID="{BA1AFD52-7251-45FE-B8EB-69DFF1E7F0C8}" presName="spaceRect" presStyleCnt="0"/>
      <dgm:spPr/>
    </dgm:pt>
    <dgm:pt modelId="{A5A6B587-FBAE-4B88-95BE-400C45A78980}" type="pres">
      <dgm:prSet presAssocID="{BA1AFD52-7251-45FE-B8EB-69DFF1E7F0C8}" presName="parTx" presStyleLbl="revTx" presStyleIdx="1" presStyleCnt="3">
        <dgm:presLayoutVars>
          <dgm:chMax val="0"/>
          <dgm:chPref val="0"/>
        </dgm:presLayoutVars>
      </dgm:prSet>
      <dgm:spPr/>
    </dgm:pt>
    <dgm:pt modelId="{AA686D28-6E32-4403-A53B-173CBAEDF4B6}" type="pres">
      <dgm:prSet presAssocID="{C784F98B-9F22-4955-8AC8-03DB7F91AD44}" presName="sibTrans" presStyleCnt="0"/>
      <dgm:spPr/>
    </dgm:pt>
    <dgm:pt modelId="{CF05D69E-0D34-46A8-989C-00D16EB51208}" type="pres">
      <dgm:prSet presAssocID="{B6A1708C-3868-405A-82ED-A165753F200A}" presName="compNode" presStyleCnt="0"/>
      <dgm:spPr/>
    </dgm:pt>
    <dgm:pt modelId="{07045E68-0F5B-464C-A183-AA33632ABF06}" type="pres">
      <dgm:prSet presAssocID="{B6A1708C-3868-405A-82ED-A165753F200A}" presName="bgRect" presStyleLbl="bgShp" presStyleIdx="2" presStyleCnt="3"/>
      <dgm:spPr/>
    </dgm:pt>
    <dgm:pt modelId="{D5815553-33F9-4EC3-8B54-954A6502CCF2}" type="pres">
      <dgm:prSet presAssocID="{B6A1708C-3868-405A-82ED-A165753F200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40F7EA37-C537-4F43-A4BD-2F7C348ED9BE}" type="pres">
      <dgm:prSet presAssocID="{B6A1708C-3868-405A-82ED-A165753F200A}" presName="spaceRect" presStyleCnt="0"/>
      <dgm:spPr/>
    </dgm:pt>
    <dgm:pt modelId="{C7A86564-915D-490F-ADC9-064ADC0250D9}" type="pres">
      <dgm:prSet presAssocID="{B6A1708C-3868-405A-82ED-A165753F200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E920A0E-54E5-4E9A-9F24-57F001A7027B}" type="presOf" srcId="{DE273489-530E-4A6D-A8AF-48CA8AA152ED}" destId="{02FA2D42-BB58-4803-A85B-571B5154654E}" srcOrd="0" destOrd="0" presId="urn:microsoft.com/office/officeart/2018/2/layout/IconVerticalSolidList"/>
    <dgm:cxn modelId="{BF564F13-7F90-4923-AC19-8F51A73384CC}" srcId="{446D82E7-A34D-4F16-94D2-2D3F773FE2EF}" destId="{BA1AFD52-7251-45FE-B8EB-69DFF1E7F0C8}" srcOrd="1" destOrd="0" parTransId="{F4B43060-0583-4DCF-9E62-339F77DEF2A4}" sibTransId="{C784F98B-9F22-4955-8AC8-03DB7F91AD44}"/>
    <dgm:cxn modelId="{0E358226-8F55-4B3B-819D-FAB818BD99ED}" type="presOf" srcId="{446D82E7-A34D-4F16-94D2-2D3F773FE2EF}" destId="{868E9470-00EF-48A3-8CFE-D9BB427EA2E9}" srcOrd="0" destOrd="0" presId="urn:microsoft.com/office/officeart/2018/2/layout/IconVerticalSolidList"/>
    <dgm:cxn modelId="{7F46C845-3611-4067-B781-D0E1AE12A85D}" type="presOf" srcId="{BA1AFD52-7251-45FE-B8EB-69DFF1E7F0C8}" destId="{A5A6B587-FBAE-4B88-95BE-400C45A78980}" srcOrd="0" destOrd="0" presId="urn:microsoft.com/office/officeart/2018/2/layout/IconVerticalSolidList"/>
    <dgm:cxn modelId="{9C1CF177-6526-4675-B76B-AD401AE4E269}" srcId="{446D82E7-A34D-4F16-94D2-2D3F773FE2EF}" destId="{B6A1708C-3868-405A-82ED-A165753F200A}" srcOrd="2" destOrd="0" parTransId="{872E689F-1A7C-46CA-9759-A84C3F590367}" sibTransId="{DC5E1749-9C56-4CF5-88C2-8F415938B75D}"/>
    <dgm:cxn modelId="{23E3FAAB-4C80-45B9-A49C-81CB6DFBA43F}" type="presOf" srcId="{B6A1708C-3868-405A-82ED-A165753F200A}" destId="{C7A86564-915D-490F-ADC9-064ADC0250D9}" srcOrd="0" destOrd="0" presId="urn:microsoft.com/office/officeart/2018/2/layout/IconVerticalSolidList"/>
    <dgm:cxn modelId="{62B4FBD8-801B-41F4-98CC-3DF10362A670}" srcId="{446D82E7-A34D-4F16-94D2-2D3F773FE2EF}" destId="{DE273489-530E-4A6D-A8AF-48CA8AA152ED}" srcOrd="0" destOrd="0" parTransId="{97E2F63D-B69F-4225-8CAB-15E48542EEAE}" sibTransId="{8F6D6D2A-101C-4898-885C-CC3455E6AB1E}"/>
    <dgm:cxn modelId="{13ED7ECA-C369-44B1-BA29-06E142B1A54D}" type="presParOf" srcId="{868E9470-00EF-48A3-8CFE-D9BB427EA2E9}" destId="{4AE1A657-3E03-4EB6-AD14-FD5F2BD62597}" srcOrd="0" destOrd="0" presId="urn:microsoft.com/office/officeart/2018/2/layout/IconVerticalSolidList"/>
    <dgm:cxn modelId="{A2F97713-ABEB-4B0D-96CA-D19F8FA4BB9D}" type="presParOf" srcId="{4AE1A657-3E03-4EB6-AD14-FD5F2BD62597}" destId="{7D1FC605-4FFA-44E9-BB33-10691B11A68E}" srcOrd="0" destOrd="0" presId="urn:microsoft.com/office/officeart/2018/2/layout/IconVerticalSolidList"/>
    <dgm:cxn modelId="{7BD5CDAD-FCAF-4820-BF07-5AB4F39D24F3}" type="presParOf" srcId="{4AE1A657-3E03-4EB6-AD14-FD5F2BD62597}" destId="{2B77FBEE-1654-4BAF-B900-4FCF47392802}" srcOrd="1" destOrd="0" presId="urn:microsoft.com/office/officeart/2018/2/layout/IconVerticalSolidList"/>
    <dgm:cxn modelId="{A7C0D06F-5157-478B-9F0D-254DD3F5AAAE}" type="presParOf" srcId="{4AE1A657-3E03-4EB6-AD14-FD5F2BD62597}" destId="{1FD94B79-F421-4275-A8FC-D0D2C56D3B66}" srcOrd="2" destOrd="0" presId="urn:microsoft.com/office/officeart/2018/2/layout/IconVerticalSolidList"/>
    <dgm:cxn modelId="{63D1BCFF-230B-47BC-B860-A289BF11F305}" type="presParOf" srcId="{4AE1A657-3E03-4EB6-AD14-FD5F2BD62597}" destId="{02FA2D42-BB58-4803-A85B-571B5154654E}" srcOrd="3" destOrd="0" presId="urn:microsoft.com/office/officeart/2018/2/layout/IconVerticalSolidList"/>
    <dgm:cxn modelId="{E28DE72C-81BB-4F2E-BEAD-CAE9E7699CD5}" type="presParOf" srcId="{868E9470-00EF-48A3-8CFE-D9BB427EA2E9}" destId="{C2310400-68AA-45FA-9A8C-FEB245C4F1BC}" srcOrd="1" destOrd="0" presId="urn:microsoft.com/office/officeart/2018/2/layout/IconVerticalSolidList"/>
    <dgm:cxn modelId="{6A2154D3-DE03-4AF1-AA8B-C9EB446378B0}" type="presParOf" srcId="{868E9470-00EF-48A3-8CFE-D9BB427EA2E9}" destId="{C1DB4917-4EFE-4FDD-9695-7F0E5AAE9E5D}" srcOrd="2" destOrd="0" presId="urn:microsoft.com/office/officeart/2018/2/layout/IconVerticalSolidList"/>
    <dgm:cxn modelId="{3432BC5F-8069-49D6-9696-C51D82E1D686}" type="presParOf" srcId="{C1DB4917-4EFE-4FDD-9695-7F0E5AAE9E5D}" destId="{956A4BB9-4747-4CCE-8335-8278B37C8ECB}" srcOrd="0" destOrd="0" presId="urn:microsoft.com/office/officeart/2018/2/layout/IconVerticalSolidList"/>
    <dgm:cxn modelId="{BB97E870-35EA-4B0B-A84A-4DB578092C5B}" type="presParOf" srcId="{C1DB4917-4EFE-4FDD-9695-7F0E5AAE9E5D}" destId="{E1B11F33-97BF-4497-81B6-5106AA09FAF3}" srcOrd="1" destOrd="0" presId="urn:microsoft.com/office/officeart/2018/2/layout/IconVerticalSolidList"/>
    <dgm:cxn modelId="{C1BCC2C3-97C6-461D-B84C-18D9CB1E2D55}" type="presParOf" srcId="{C1DB4917-4EFE-4FDD-9695-7F0E5AAE9E5D}" destId="{C2BA0C41-6566-4D09-8377-A7B26CED1B68}" srcOrd="2" destOrd="0" presId="urn:microsoft.com/office/officeart/2018/2/layout/IconVerticalSolidList"/>
    <dgm:cxn modelId="{44A692DF-E91F-4CAA-84CA-FD450A379EFC}" type="presParOf" srcId="{C1DB4917-4EFE-4FDD-9695-7F0E5AAE9E5D}" destId="{A5A6B587-FBAE-4B88-95BE-400C45A78980}" srcOrd="3" destOrd="0" presId="urn:microsoft.com/office/officeart/2018/2/layout/IconVerticalSolidList"/>
    <dgm:cxn modelId="{4541CC0A-9B36-4155-A680-10808BE0DA56}" type="presParOf" srcId="{868E9470-00EF-48A3-8CFE-D9BB427EA2E9}" destId="{AA686D28-6E32-4403-A53B-173CBAEDF4B6}" srcOrd="3" destOrd="0" presId="urn:microsoft.com/office/officeart/2018/2/layout/IconVerticalSolidList"/>
    <dgm:cxn modelId="{57E39761-79EA-4076-97D8-CBDAF56B8F91}" type="presParOf" srcId="{868E9470-00EF-48A3-8CFE-D9BB427EA2E9}" destId="{CF05D69E-0D34-46A8-989C-00D16EB51208}" srcOrd="4" destOrd="0" presId="urn:microsoft.com/office/officeart/2018/2/layout/IconVerticalSolidList"/>
    <dgm:cxn modelId="{FA29DE9D-73FA-4D99-BDE5-6E672AC46EB6}" type="presParOf" srcId="{CF05D69E-0D34-46A8-989C-00D16EB51208}" destId="{07045E68-0F5B-464C-A183-AA33632ABF06}" srcOrd="0" destOrd="0" presId="urn:microsoft.com/office/officeart/2018/2/layout/IconVerticalSolidList"/>
    <dgm:cxn modelId="{AF403068-1659-4824-8B9D-E0FCA1F0825D}" type="presParOf" srcId="{CF05D69E-0D34-46A8-989C-00D16EB51208}" destId="{D5815553-33F9-4EC3-8B54-954A6502CCF2}" srcOrd="1" destOrd="0" presId="urn:microsoft.com/office/officeart/2018/2/layout/IconVerticalSolidList"/>
    <dgm:cxn modelId="{D4DF5FAE-9D19-4B13-8020-CCFE28537BA2}" type="presParOf" srcId="{CF05D69E-0D34-46A8-989C-00D16EB51208}" destId="{40F7EA37-C537-4F43-A4BD-2F7C348ED9BE}" srcOrd="2" destOrd="0" presId="urn:microsoft.com/office/officeart/2018/2/layout/IconVerticalSolidList"/>
    <dgm:cxn modelId="{E20A0674-53E1-462B-842C-70D46247C0FF}" type="presParOf" srcId="{CF05D69E-0D34-46A8-989C-00D16EB51208}" destId="{C7A86564-915D-490F-ADC9-064ADC0250D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33C4DF3-E37B-4863-AF73-6D88450C9DD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BADFBAC-7D3C-4B57-A7A6-6ACF3AD7CFD5}">
      <dgm:prSet/>
      <dgm:spPr/>
      <dgm:t>
        <a:bodyPr/>
        <a:lstStyle/>
        <a:p>
          <a:r>
            <a:rPr lang="en-US" dirty="0"/>
            <a:t>Structure: Traditional marketing is very structural guided by systematic planning before execution</a:t>
          </a:r>
        </a:p>
      </dgm:t>
    </dgm:pt>
    <dgm:pt modelId="{9BEE6325-DC8B-4E31-86A8-6AEFC0DC95D3}" type="parTrans" cxnId="{86F70B12-1057-44FC-913A-B85B17485650}">
      <dgm:prSet/>
      <dgm:spPr/>
      <dgm:t>
        <a:bodyPr/>
        <a:lstStyle/>
        <a:p>
          <a:endParaRPr lang="en-US"/>
        </a:p>
      </dgm:t>
    </dgm:pt>
    <dgm:pt modelId="{C92B7A21-2AD4-480E-A855-60951BC92C05}" type="sibTrans" cxnId="{86F70B12-1057-44FC-913A-B85B17485650}">
      <dgm:prSet/>
      <dgm:spPr/>
      <dgm:t>
        <a:bodyPr/>
        <a:lstStyle/>
        <a:p>
          <a:endParaRPr lang="en-US"/>
        </a:p>
      </dgm:t>
    </dgm:pt>
    <dgm:pt modelId="{B7CA9297-8820-41B3-AE35-B5FC105AC9FE}">
      <dgm:prSet/>
      <dgm:spPr/>
      <dgm:t>
        <a:bodyPr/>
        <a:lstStyle/>
        <a:p>
          <a:r>
            <a:rPr lang="en-US" dirty="0"/>
            <a:t>Budget: Traditional marketing is usually budget-driven, with huge resources being allocated to marketing</a:t>
          </a:r>
        </a:p>
      </dgm:t>
    </dgm:pt>
    <dgm:pt modelId="{F04A90E7-F14C-42C2-A812-1FE937F5EBCF}" type="parTrans" cxnId="{248F860B-46BC-400E-BA5B-C98FC8BBDD87}">
      <dgm:prSet/>
      <dgm:spPr/>
      <dgm:t>
        <a:bodyPr/>
        <a:lstStyle/>
        <a:p>
          <a:endParaRPr lang="en-US"/>
        </a:p>
      </dgm:t>
    </dgm:pt>
    <dgm:pt modelId="{E4223309-BBCF-4231-B1F4-ED78E0524B5A}" type="sibTrans" cxnId="{248F860B-46BC-400E-BA5B-C98FC8BBDD87}">
      <dgm:prSet/>
      <dgm:spPr/>
      <dgm:t>
        <a:bodyPr/>
        <a:lstStyle/>
        <a:p>
          <a:endParaRPr lang="en-US"/>
        </a:p>
      </dgm:t>
    </dgm:pt>
    <dgm:pt modelId="{4FCC6B07-56EC-4948-84D6-716CBA092B89}">
      <dgm:prSet/>
      <dgm:spPr/>
      <dgm:t>
        <a:bodyPr/>
        <a:lstStyle/>
        <a:p>
          <a:pPr rtl="0"/>
          <a:r>
            <a:rPr lang="en-US" dirty="0"/>
            <a:t>Customer engagement: Traditional marketing is heavy on one-way communication a big contrast from entrepreneurial marketing whereby it is more of engagement</a:t>
          </a:r>
          <a:r>
            <a:rPr lang="en-US" dirty="0">
              <a:latin typeface="Tw Cen MT"/>
            </a:rPr>
            <a:t> /</a:t>
          </a:r>
          <a:r>
            <a:rPr lang="en-US" dirty="0"/>
            <a:t>two-way communication </a:t>
          </a:r>
        </a:p>
      </dgm:t>
    </dgm:pt>
    <dgm:pt modelId="{0E216FF1-AF14-44EC-8D0D-1CCA41D7A390}" type="parTrans" cxnId="{F2FCEE9D-43BD-490C-B42B-9EC7E3CFD6B0}">
      <dgm:prSet/>
      <dgm:spPr/>
      <dgm:t>
        <a:bodyPr/>
        <a:lstStyle/>
        <a:p>
          <a:endParaRPr lang="en-US"/>
        </a:p>
      </dgm:t>
    </dgm:pt>
    <dgm:pt modelId="{272D2FDF-9F85-44B9-8210-4A920397D3B7}" type="sibTrans" cxnId="{F2FCEE9D-43BD-490C-B42B-9EC7E3CFD6B0}">
      <dgm:prSet/>
      <dgm:spPr/>
      <dgm:t>
        <a:bodyPr/>
        <a:lstStyle/>
        <a:p>
          <a:endParaRPr lang="en-US"/>
        </a:p>
      </dgm:t>
    </dgm:pt>
    <dgm:pt modelId="{6D723AF5-640C-4FBE-B1CA-D216D2A3BE9E}">
      <dgm:prSet/>
      <dgm:spPr/>
      <dgm:t>
        <a:bodyPr/>
        <a:lstStyle/>
        <a:p>
          <a:pPr rtl="0"/>
          <a:r>
            <a:rPr lang="en-US" dirty="0"/>
            <a:t>Adaptability: Traditional marketing is rather rigid,</a:t>
          </a:r>
          <a:r>
            <a:rPr lang="en-US" dirty="0">
              <a:latin typeface="Tw Cen MT"/>
            </a:rPr>
            <a:t> </a:t>
          </a:r>
          <a:r>
            <a:rPr lang="en-US" dirty="0"/>
            <a:t>unlike entrepreneurial marketing </a:t>
          </a:r>
          <a:r>
            <a:rPr lang="en-US" dirty="0">
              <a:latin typeface="Tw Cen MT"/>
            </a:rPr>
            <a:t>-</a:t>
          </a:r>
          <a:r>
            <a:rPr lang="en-US" dirty="0"/>
            <a:t>agile and opportunistic in nature</a:t>
          </a:r>
        </a:p>
      </dgm:t>
    </dgm:pt>
    <dgm:pt modelId="{E8147A43-E2F4-41BF-AA77-F73AD4AC78B4}" type="parTrans" cxnId="{3C789099-EF5A-4E7F-9399-B5E4381EF4EC}">
      <dgm:prSet/>
      <dgm:spPr/>
      <dgm:t>
        <a:bodyPr/>
        <a:lstStyle/>
        <a:p>
          <a:endParaRPr lang="en-US"/>
        </a:p>
      </dgm:t>
    </dgm:pt>
    <dgm:pt modelId="{21E6C4F3-F87E-45B0-A7AD-E29158821DD9}" type="sibTrans" cxnId="{3C789099-EF5A-4E7F-9399-B5E4381EF4EC}">
      <dgm:prSet/>
      <dgm:spPr/>
      <dgm:t>
        <a:bodyPr/>
        <a:lstStyle/>
        <a:p>
          <a:endParaRPr lang="en-US"/>
        </a:p>
      </dgm:t>
    </dgm:pt>
    <dgm:pt modelId="{C49FD5E6-4AC6-49F7-8673-0669BC5F8281}" type="pres">
      <dgm:prSet presAssocID="{D33C4DF3-E37B-4863-AF73-6D88450C9DDA}" presName="diagram" presStyleCnt="0">
        <dgm:presLayoutVars>
          <dgm:dir/>
          <dgm:resizeHandles val="exact"/>
        </dgm:presLayoutVars>
      </dgm:prSet>
      <dgm:spPr/>
    </dgm:pt>
    <dgm:pt modelId="{514F5D3D-5751-4406-8B5F-E21172CFA46F}" type="pres">
      <dgm:prSet presAssocID="{CBADFBAC-7D3C-4B57-A7A6-6ACF3AD7CFD5}" presName="node" presStyleLbl="node1" presStyleIdx="0" presStyleCnt="4">
        <dgm:presLayoutVars>
          <dgm:bulletEnabled val="1"/>
        </dgm:presLayoutVars>
      </dgm:prSet>
      <dgm:spPr/>
    </dgm:pt>
    <dgm:pt modelId="{E26D52BE-924C-420B-86A2-F19E5BDC59D5}" type="pres">
      <dgm:prSet presAssocID="{C92B7A21-2AD4-480E-A855-60951BC92C05}" presName="sibTrans" presStyleCnt="0"/>
      <dgm:spPr/>
    </dgm:pt>
    <dgm:pt modelId="{67CEEC09-49DF-4861-B0FC-D061B8D38D65}" type="pres">
      <dgm:prSet presAssocID="{B7CA9297-8820-41B3-AE35-B5FC105AC9FE}" presName="node" presStyleLbl="node1" presStyleIdx="1" presStyleCnt="4">
        <dgm:presLayoutVars>
          <dgm:bulletEnabled val="1"/>
        </dgm:presLayoutVars>
      </dgm:prSet>
      <dgm:spPr/>
    </dgm:pt>
    <dgm:pt modelId="{B93056C7-502A-4B40-82E4-60CA38DF0490}" type="pres">
      <dgm:prSet presAssocID="{E4223309-BBCF-4231-B1F4-ED78E0524B5A}" presName="sibTrans" presStyleCnt="0"/>
      <dgm:spPr/>
    </dgm:pt>
    <dgm:pt modelId="{31A8F88D-9063-40D7-A99C-E2E3B82D5D2E}" type="pres">
      <dgm:prSet presAssocID="{4FCC6B07-56EC-4948-84D6-716CBA092B89}" presName="node" presStyleLbl="node1" presStyleIdx="2" presStyleCnt="4">
        <dgm:presLayoutVars>
          <dgm:bulletEnabled val="1"/>
        </dgm:presLayoutVars>
      </dgm:prSet>
      <dgm:spPr/>
    </dgm:pt>
    <dgm:pt modelId="{9AD71F2E-D801-476A-9E9E-4FC12933B30C}" type="pres">
      <dgm:prSet presAssocID="{272D2FDF-9F85-44B9-8210-4A920397D3B7}" presName="sibTrans" presStyleCnt="0"/>
      <dgm:spPr/>
    </dgm:pt>
    <dgm:pt modelId="{AB38DE82-FC08-417D-BC7A-C3054CCF54AC}" type="pres">
      <dgm:prSet presAssocID="{6D723AF5-640C-4FBE-B1CA-D216D2A3BE9E}" presName="node" presStyleLbl="node1" presStyleIdx="3" presStyleCnt="4">
        <dgm:presLayoutVars>
          <dgm:bulletEnabled val="1"/>
        </dgm:presLayoutVars>
      </dgm:prSet>
      <dgm:spPr/>
    </dgm:pt>
  </dgm:ptLst>
  <dgm:cxnLst>
    <dgm:cxn modelId="{248F860B-46BC-400E-BA5B-C98FC8BBDD87}" srcId="{D33C4DF3-E37B-4863-AF73-6D88450C9DDA}" destId="{B7CA9297-8820-41B3-AE35-B5FC105AC9FE}" srcOrd="1" destOrd="0" parTransId="{F04A90E7-F14C-42C2-A812-1FE937F5EBCF}" sibTransId="{E4223309-BBCF-4231-B1F4-ED78E0524B5A}"/>
    <dgm:cxn modelId="{86F70B12-1057-44FC-913A-B85B17485650}" srcId="{D33C4DF3-E37B-4863-AF73-6D88450C9DDA}" destId="{CBADFBAC-7D3C-4B57-A7A6-6ACF3AD7CFD5}" srcOrd="0" destOrd="0" parTransId="{9BEE6325-DC8B-4E31-86A8-6AEFC0DC95D3}" sibTransId="{C92B7A21-2AD4-480E-A855-60951BC92C05}"/>
    <dgm:cxn modelId="{A103092B-9F04-4BD1-8384-08CAB2E4AAD2}" type="presOf" srcId="{4FCC6B07-56EC-4948-84D6-716CBA092B89}" destId="{31A8F88D-9063-40D7-A99C-E2E3B82D5D2E}" srcOrd="0" destOrd="0" presId="urn:microsoft.com/office/officeart/2005/8/layout/default"/>
    <dgm:cxn modelId="{82BDDA96-15BF-4741-B74B-CC20E97ED20B}" type="presOf" srcId="{B7CA9297-8820-41B3-AE35-B5FC105AC9FE}" destId="{67CEEC09-49DF-4861-B0FC-D061B8D38D65}" srcOrd="0" destOrd="0" presId="urn:microsoft.com/office/officeart/2005/8/layout/default"/>
    <dgm:cxn modelId="{BE0F1499-995B-44CB-84DA-F70E2AD31D6D}" type="presOf" srcId="{D33C4DF3-E37B-4863-AF73-6D88450C9DDA}" destId="{C49FD5E6-4AC6-49F7-8673-0669BC5F8281}" srcOrd="0" destOrd="0" presId="urn:microsoft.com/office/officeart/2005/8/layout/default"/>
    <dgm:cxn modelId="{3C789099-EF5A-4E7F-9399-B5E4381EF4EC}" srcId="{D33C4DF3-E37B-4863-AF73-6D88450C9DDA}" destId="{6D723AF5-640C-4FBE-B1CA-D216D2A3BE9E}" srcOrd="3" destOrd="0" parTransId="{E8147A43-E2F4-41BF-AA77-F73AD4AC78B4}" sibTransId="{21E6C4F3-F87E-45B0-A7AD-E29158821DD9}"/>
    <dgm:cxn modelId="{F2FCEE9D-43BD-490C-B42B-9EC7E3CFD6B0}" srcId="{D33C4DF3-E37B-4863-AF73-6D88450C9DDA}" destId="{4FCC6B07-56EC-4948-84D6-716CBA092B89}" srcOrd="2" destOrd="0" parTransId="{0E216FF1-AF14-44EC-8D0D-1CCA41D7A390}" sibTransId="{272D2FDF-9F85-44B9-8210-4A920397D3B7}"/>
    <dgm:cxn modelId="{F1EE87D1-F411-4972-BCE5-03E238691FD1}" type="presOf" srcId="{6D723AF5-640C-4FBE-B1CA-D216D2A3BE9E}" destId="{AB38DE82-FC08-417D-BC7A-C3054CCF54AC}" srcOrd="0" destOrd="0" presId="urn:microsoft.com/office/officeart/2005/8/layout/default"/>
    <dgm:cxn modelId="{7C73E5EB-513D-46C1-8DC5-89EACB1B4F07}" type="presOf" srcId="{CBADFBAC-7D3C-4B57-A7A6-6ACF3AD7CFD5}" destId="{514F5D3D-5751-4406-8B5F-E21172CFA46F}" srcOrd="0" destOrd="0" presId="urn:microsoft.com/office/officeart/2005/8/layout/default"/>
    <dgm:cxn modelId="{D3E58CB6-4AF3-4A32-A1E6-37B420E17F58}" type="presParOf" srcId="{C49FD5E6-4AC6-49F7-8673-0669BC5F8281}" destId="{514F5D3D-5751-4406-8B5F-E21172CFA46F}" srcOrd="0" destOrd="0" presId="urn:microsoft.com/office/officeart/2005/8/layout/default"/>
    <dgm:cxn modelId="{94BAEDC9-30E0-4AE4-A616-43A8A1D4A2ED}" type="presParOf" srcId="{C49FD5E6-4AC6-49F7-8673-0669BC5F8281}" destId="{E26D52BE-924C-420B-86A2-F19E5BDC59D5}" srcOrd="1" destOrd="0" presId="urn:microsoft.com/office/officeart/2005/8/layout/default"/>
    <dgm:cxn modelId="{670D89AB-6D51-4F66-9879-6ADD80335332}" type="presParOf" srcId="{C49FD5E6-4AC6-49F7-8673-0669BC5F8281}" destId="{67CEEC09-49DF-4861-B0FC-D061B8D38D65}" srcOrd="2" destOrd="0" presId="urn:microsoft.com/office/officeart/2005/8/layout/default"/>
    <dgm:cxn modelId="{C3A85306-15C2-425A-80BC-EE970C6AE0CE}" type="presParOf" srcId="{C49FD5E6-4AC6-49F7-8673-0669BC5F8281}" destId="{B93056C7-502A-4B40-82E4-60CA38DF0490}" srcOrd="3" destOrd="0" presId="urn:microsoft.com/office/officeart/2005/8/layout/default"/>
    <dgm:cxn modelId="{D0B42532-D3D3-4EB2-B762-CB76E9BCCF62}" type="presParOf" srcId="{C49FD5E6-4AC6-49F7-8673-0669BC5F8281}" destId="{31A8F88D-9063-40D7-A99C-E2E3B82D5D2E}" srcOrd="4" destOrd="0" presId="urn:microsoft.com/office/officeart/2005/8/layout/default"/>
    <dgm:cxn modelId="{422AD34C-5527-4EE3-9FF0-D421C3FB7803}" type="presParOf" srcId="{C49FD5E6-4AC6-49F7-8673-0669BC5F8281}" destId="{9AD71F2E-D801-476A-9E9E-4FC12933B30C}" srcOrd="5" destOrd="0" presId="urn:microsoft.com/office/officeart/2005/8/layout/default"/>
    <dgm:cxn modelId="{AFA8056F-3CCC-458C-A407-3CA1AEE9FCB4}" type="presParOf" srcId="{C49FD5E6-4AC6-49F7-8673-0669BC5F8281}" destId="{AB38DE82-FC08-417D-BC7A-C3054CCF54A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97BEFC0-5B42-4EE2-969F-FD945711E24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489C37D-CB0B-4F4F-91B8-8BFD7DB0E1BA}">
      <dgm:prSet/>
      <dgm:spPr/>
      <dgm:t>
        <a:bodyPr/>
        <a:lstStyle/>
        <a:p>
          <a:r>
            <a:rPr lang="en-US"/>
            <a:t>Risk level: Traditional marketing allows for a low level of risks, meaning they are risk averse</a:t>
          </a:r>
        </a:p>
      </dgm:t>
    </dgm:pt>
    <dgm:pt modelId="{0EC428E7-7AAD-4AD8-81FC-5465B461A89E}" type="parTrans" cxnId="{5D75F84B-81BD-4313-9917-5A2504DB92E4}">
      <dgm:prSet/>
      <dgm:spPr/>
      <dgm:t>
        <a:bodyPr/>
        <a:lstStyle/>
        <a:p>
          <a:endParaRPr lang="en-US"/>
        </a:p>
      </dgm:t>
    </dgm:pt>
    <dgm:pt modelId="{99E5A43F-70A8-4ED4-B3FE-A1E502A52772}" type="sibTrans" cxnId="{5D75F84B-81BD-4313-9917-5A2504DB92E4}">
      <dgm:prSet/>
      <dgm:spPr/>
      <dgm:t>
        <a:bodyPr/>
        <a:lstStyle/>
        <a:p>
          <a:endParaRPr lang="en-US"/>
        </a:p>
      </dgm:t>
    </dgm:pt>
    <dgm:pt modelId="{2476DC83-929C-46DF-A724-04715C19E871}">
      <dgm:prSet/>
      <dgm:spPr/>
      <dgm:t>
        <a:bodyPr/>
        <a:lstStyle/>
        <a:p>
          <a:r>
            <a:rPr lang="en-US"/>
            <a:t>Success measure: In traditional marketing metrics such as sales, market share are common</a:t>
          </a:r>
        </a:p>
      </dgm:t>
    </dgm:pt>
    <dgm:pt modelId="{0875DA9B-CA5A-4F8D-A7F9-D3C2EBD6A94C}" type="parTrans" cxnId="{BB58261E-AEF5-4697-823E-BC20AC42483A}">
      <dgm:prSet/>
      <dgm:spPr/>
      <dgm:t>
        <a:bodyPr/>
        <a:lstStyle/>
        <a:p>
          <a:endParaRPr lang="en-US"/>
        </a:p>
      </dgm:t>
    </dgm:pt>
    <dgm:pt modelId="{E5392CBE-21A8-424D-AEE0-08AAD855CCDE}" type="sibTrans" cxnId="{BB58261E-AEF5-4697-823E-BC20AC42483A}">
      <dgm:prSet/>
      <dgm:spPr/>
      <dgm:t>
        <a:bodyPr/>
        <a:lstStyle/>
        <a:p>
          <a:endParaRPr lang="en-US"/>
        </a:p>
      </dgm:t>
    </dgm:pt>
    <dgm:pt modelId="{18B20750-2281-4942-885B-52BDF7886E9A}" type="pres">
      <dgm:prSet presAssocID="{D97BEFC0-5B42-4EE2-969F-FD945711E24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A8A14C3-DDF5-4E9A-B478-F73CE2C1DBD4}" type="pres">
      <dgm:prSet presAssocID="{7489C37D-CB0B-4F4F-91B8-8BFD7DB0E1BA}" presName="hierRoot1" presStyleCnt="0"/>
      <dgm:spPr/>
    </dgm:pt>
    <dgm:pt modelId="{75E9CEBD-2782-4C39-ACF3-1E687A5BBE23}" type="pres">
      <dgm:prSet presAssocID="{7489C37D-CB0B-4F4F-91B8-8BFD7DB0E1BA}" presName="composite" presStyleCnt="0"/>
      <dgm:spPr/>
    </dgm:pt>
    <dgm:pt modelId="{6A8AF545-D181-4223-8E8C-3249B00862B8}" type="pres">
      <dgm:prSet presAssocID="{7489C37D-CB0B-4F4F-91B8-8BFD7DB0E1BA}" presName="background" presStyleLbl="node0" presStyleIdx="0" presStyleCnt="2"/>
      <dgm:spPr/>
    </dgm:pt>
    <dgm:pt modelId="{3AB81A78-3292-41AD-9284-5B0C8FF41B2F}" type="pres">
      <dgm:prSet presAssocID="{7489C37D-CB0B-4F4F-91B8-8BFD7DB0E1BA}" presName="text" presStyleLbl="fgAcc0" presStyleIdx="0" presStyleCnt="2">
        <dgm:presLayoutVars>
          <dgm:chPref val="3"/>
        </dgm:presLayoutVars>
      </dgm:prSet>
      <dgm:spPr/>
    </dgm:pt>
    <dgm:pt modelId="{A9643E87-68DB-49CF-8B4B-9E9FE0F33236}" type="pres">
      <dgm:prSet presAssocID="{7489C37D-CB0B-4F4F-91B8-8BFD7DB0E1BA}" presName="hierChild2" presStyleCnt="0"/>
      <dgm:spPr/>
    </dgm:pt>
    <dgm:pt modelId="{DCE860C1-5AAF-40CE-9412-A98AD45073A3}" type="pres">
      <dgm:prSet presAssocID="{2476DC83-929C-46DF-A724-04715C19E871}" presName="hierRoot1" presStyleCnt="0"/>
      <dgm:spPr/>
    </dgm:pt>
    <dgm:pt modelId="{13EC0659-3DA6-4DE5-8DD1-C70E2585509C}" type="pres">
      <dgm:prSet presAssocID="{2476DC83-929C-46DF-A724-04715C19E871}" presName="composite" presStyleCnt="0"/>
      <dgm:spPr/>
    </dgm:pt>
    <dgm:pt modelId="{2FA14130-4DA4-4820-9CFB-0C1132B0C076}" type="pres">
      <dgm:prSet presAssocID="{2476DC83-929C-46DF-A724-04715C19E871}" presName="background" presStyleLbl="node0" presStyleIdx="1" presStyleCnt="2"/>
      <dgm:spPr/>
    </dgm:pt>
    <dgm:pt modelId="{9A029BFF-5548-42B6-A085-25F52C9FC184}" type="pres">
      <dgm:prSet presAssocID="{2476DC83-929C-46DF-A724-04715C19E871}" presName="text" presStyleLbl="fgAcc0" presStyleIdx="1" presStyleCnt="2">
        <dgm:presLayoutVars>
          <dgm:chPref val="3"/>
        </dgm:presLayoutVars>
      </dgm:prSet>
      <dgm:spPr/>
    </dgm:pt>
    <dgm:pt modelId="{8E6C7381-65D6-4E0E-B33B-2F1573E95CC0}" type="pres">
      <dgm:prSet presAssocID="{2476DC83-929C-46DF-A724-04715C19E871}" presName="hierChild2" presStyleCnt="0"/>
      <dgm:spPr/>
    </dgm:pt>
  </dgm:ptLst>
  <dgm:cxnLst>
    <dgm:cxn modelId="{D2131704-D283-4917-94F2-22D6E3F08866}" type="presOf" srcId="{7489C37D-CB0B-4F4F-91B8-8BFD7DB0E1BA}" destId="{3AB81A78-3292-41AD-9284-5B0C8FF41B2F}" srcOrd="0" destOrd="0" presId="urn:microsoft.com/office/officeart/2005/8/layout/hierarchy1"/>
    <dgm:cxn modelId="{BB58261E-AEF5-4697-823E-BC20AC42483A}" srcId="{D97BEFC0-5B42-4EE2-969F-FD945711E24D}" destId="{2476DC83-929C-46DF-A724-04715C19E871}" srcOrd="1" destOrd="0" parTransId="{0875DA9B-CA5A-4F8D-A7F9-D3C2EBD6A94C}" sibTransId="{E5392CBE-21A8-424D-AEE0-08AAD855CCDE}"/>
    <dgm:cxn modelId="{FBA5B160-1160-4C9F-92AB-585E383C5FA7}" type="presOf" srcId="{D97BEFC0-5B42-4EE2-969F-FD945711E24D}" destId="{18B20750-2281-4942-885B-52BDF7886E9A}" srcOrd="0" destOrd="0" presId="urn:microsoft.com/office/officeart/2005/8/layout/hierarchy1"/>
    <dgm:cxn modelId="{5D75F84B-81BD-4313-9917-5A2504DB92E4}" srcId="{D97BEFC0-5B42-4EE2-969F-FD945711E24D}" destId="{7489C37D-CB0B-4F4F-91B8-8BFD7DB0E1BA}" srcOrd="0" destOrd="0" parTransId="{0EC428E7-7AAD-4AD8-81FC-5465B461A89E}" sibTransId="{99E5A43F-70A8-4ED4-B3FE-A1E502A52772}"/>
    <dgm:cxn modelId="{0867FEA5-F063-44F5-85F4-AA77764A6167}" type="presOf" srcId="{2476DC83-929C-46DF-A724-04715C19E871}" destId="{9A029BFF-5548-42B6-A085-25F52C9FC184}" srcOrd="0" destOrd="0" presId="urn:microsoft.com/office/officeart/2005/8/layout/hierarchy1"/>
    <dgm:cxn modelId="{8ADD1265-0FFE-4D2D-9746-2D1D3DD6B277}" type="presParOf" srcId="{18B20750-2281-4942-885B-52BDF7886E9A}" destId="{9A8A14C3-DDF5-4E9A-B478-F73CE2C1DBD4}" srcOrd="0" destOrd="0" presId="urn:microsoft.com/office/officeart/2005/8/layout/hierarchy1"/>
    <dgm:cxn modelId="{CDCF8267-6DC9-4C2F-BC79-EE9D1EC78396}" type="presParOf" srcId="{9A8A14C3-DDF5-4E9A-B478-F73CE2C1DBD4}" destId="{75E9CEBD-2782-4C39-ACF3-1E687A5BBE23}" srcOrd="0" destOrd="0" presId="urn:microsoft.com/office/officeart/2005/8/layout/hierarchy1"/>
    <dgm:cxn modelId="{16DEA030-F1F0-4BD5-85C4-54AAA7EE5C77}" type="presParOf" srcId="{75E9CEBD-2782-4C39-ACF3-1E687A5BBE23}" destId="{6A8AF545-D181-4223-8E8C-3249B00862B8}" srcOrd="0" destOrd="0" presId="urn:microsoft.com/office/officeart/2005/8/layout/hierarchy1"/>
    <dgm:cxn modelId="{20CDA77E-243C-4B25-ABFD-22A998166B7B}" type="presParOf" srcId="{75E9CEBD-2782-4C39-ACF3-1E687A5BBE23}" destId="{3AB81A78-3292-41AD-9284-5B0C8FF41B2F}" srcOrd="1" destOrd="0" presId="urn:microsoft.com/office/officeart/2005/8/layout/hierarchy1"/>
    <dgm:cxn modelId="{2ABA50C4-934F-46F2-B308-C4BC948A6D19}" type="presParOf" srcId="{9A8A14C3-DDF5-4E9A-B478-F73CE2C1DBD4}" destId="{A9643E87-68DB-49CF-8B4B-9E9FE0F33236}" srcOrd="1" destOrd="0" presId="urn:microsoft.com/office/officeart/2005/8/layout/hierarchy1"/>
    <dgm:cxn modelId="{8C046876-3D20-4960-9F0F-94222D6A43D8}" type="presParOf" srcId="{18B20750-2281-4942-885B-52BDF7886E9A}" destId="{DCE860C1-5AAF-40CE-9412-A98AD45073A3}" srcOrd="1" destOrd="0" presId="urn:microsoft.com/office/officeart/2005/8/layout/hierarchy1"/>
    <dgm:cxn modelId="{147E4574-4045-4532-A5BD-30C9E2D75A51}" type="presParOf" srcId="{DCE860C1-5AAF-40CE-9412-A98AD45073A3}" destId="{13EC0659-3DA6-4DE5-8DD1-C70E2585509C}" srcOrd="0" destOrd="0" presId="urn:microsoft.com/office/officeart/2005/8/layout/hierarchy1"/>
    <dgm:cxn modelId="{C9770374-B5A2-420E-AA40-CD49B8893562}" type="presParOf" srcId="{13EC0659-3DA6-4DE5-8DD1-C70E2585509C}" destId="{2FA14130-4DA4-4820-9CFB-0C1132B0C076}" srcOrd="0" destOrd="0" presId="urn:microsoft.com/office/officeart/2005/8/layout/hierarchy1"/>
    <dgm:cxn modelId="{62FF3315-805B-4661-85BE-218A01914EF5}" type="presParOf" srcId="{13EC0659-3DA6-4DE5-8DD1-C70E2585509C}" destId="{9A029BFF-5548-42B6-A085-25F52C9FC184}" srcOrd="1" destOrd="0" presId="urn:microsoft.com/office/officeart/2005/8/layout/hierarchy1"/>
    <dgm:cxn modelId="{734C4CD5-0662-44C7-AC42-919B1B88D863}" type="presParOf" srcId="{DCE860C1-5AAF-40CE-9412-A98AD45073A3}" destId="{8E6C7381-65D6-4E0E-B33B-2F1573E95CC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2DE48F5-981B-433A-9C11-BADA784B801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0AD0333-8692-40A6-91F6-3CF1245D194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Turning data into information</a:t>
          </a:r>
        </a:p>
      </dgm:t>
    </dgm:pt>
    <dgm:pt modelId="{AAE98F10-55B7-44DD-8D97-D08146D0A0AD}" type="parTrans" cxnId="{7C910304-5E84-4DD9-A33A-8A8DC05BBBE3}">
      <dgm:prSet/>
      <dgm:spPr/>
      <dgm:t>
        <a:bodyPr/>
        <a:lstStyle/>
        <a:p>
          <a:endParaRPr lang="en-US"/>
        </a:p>
      </dgm:t>
    </dgm:pt>
    <dgm:pt modelId="{5AA2062E-84B2-4E1B-AD65-50FE1F86B3F6}" type="sibTrans" cxnId="{7C910304-5E84-4DD9-A33A-8A8DC05BBBE3}">
      <dgm:prSet phldrT="02"/>
      <dgm:spPr/>
      <dgm:t>
        <a:bodyPr/>
        <a:lstStyle/>
        <a:p>
          <a:endParaRPr lang="en-US"/>
        </a:p>
      </dgm:t>
    </dgm:pt>
    <dgm:pt modelId="{29787EBD-7120-4B9D-AA4F-9B308B2705B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Turning information into insights and learning</a:t>
          </a:r>
        </a:p>
      </dgm:t>
    </dgm:pt>
    <dgm:pt modelId="{71ED5B06-8CE6-47AD-A40C-479AE2B59379}" type="parTrans" cxnId="{E95D644A-4018-48DE-B59D-C607A62D5736}">
      <dgm:prSet/>
      <dgm:spPr/>
      <dgm:t>
        <a:bodyPr/>
        <a:lstStyle/>
        <a:p>
          <a:endParaRPr lang="en-US"/>
        </a:p>
      </dgm:t>
    </dgm:pt>
    <dgm:pt modelId="{4DEB502F-DF70-403C-9A64-4DE1840E3715}" type="sibTrans" cxnId="{E95D644A-4018-48DE-B59D-C607A62D5736}">
      <dgm:prSet phldrT="03"/>
      <dgm:spPr/>
      <dgm:t>
        <a:bodyPr/>
        <a:lstStyle/>
        <a:p>
          <a:endParaRPr lang="en-US"/>
        </a:p>
      </dgm:t>
    </dgm:pt>
    <dgm:pt modelId="{02037A67-C166-4D80-8C5A-86AB283EB6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entrepreneur you should now be able to create a persona and point of view of your customer</a:t>
          </a:r>
        </a:p>
      </dgm:t>
    </dgm:pt>
    <dgm:pt modelId="{2A951438-BF23-48EE-9DCE-45EF2230AC11}" type="parTrans" cxnId="{850385DC-4CCA-4872-B995-B33B29617EA2}">
      <dgm:prSet/>
      <dgm:spPr/>
      <dgm:t>
        <a:bodyPr/>
        <a:lstStyle/>
        <a:p>
          <a:endParaRPr lang="en-US"/>
        </a:p>
      </dgm:t>
    </dgm:pt>
    <dgm:pt modelId="{3A56E1AD-43AA-4D9A-AD2D-D13FB1BF2C43}" type="sibTrans" cxnId="{850385DC-4CCA-4872-B995-B33B29617EA2}">
      <dgm:prSet phldrT="04"/>
      <dgm:spPr/>
      <dgm:t>
        <a:bodyPr/>
        <a:lstStyle/>
        <a:p>
          <a:endParaRPr lang="en-US"/>
        </a:p>
      </dgm:t>
    </dgm:pt>
    <dgm:pt modelId="{063D05F7-2CDD-43D7-A5D4-2B5BCB524887}" type="pres">
      <dgm:prSet presAssocID="{B2DE48F5-981B-433A-9C11-BADA784B801B}" presName="root" presStyleCnt="0">
        <dgm:presLayoutVars>
          <dgm:dir/>
          <dgm:resizeHandles val="exact"/>
        </dgm:presLayoutVars>
      </dgm:prSet>
      <dgm:spPr/>
    </dgm:pt>
    <dgm:pt modelId="{8E63FE28-1ED6-498B-B415-E37F9F3A8915}" type="pres">
      <dgm:prSet presAssocID="{90AD0333-8692-40A6-91F6-3CF1245D1942}" presName="compNode" presStyleCnt="0"/>
      <dgm:spPr/>
    </dgm:pt>
    <dgm:pt modelId="{86509565-79A7-4913-B9B1-27CAAA140005}" type="pres">
      <dgm:prSet presAssocID="{90AD0333-8692-40A6-91F6-3CF1245D194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26923D9B-FF10-49FD-AC76-7E4163B3D26B}" type="pres">
      <dgm:prSet presAssocID="{90AD0333-8692-40A6-91F6-3CF1245D1942}" presName="spaceRect" presStyleCnt="0"/>
      <dgm:spPr/>
    </dgm:pt>
    <dgm:pt modelId="{ED5A1037-7853-4435-9F3D-E4DD0C7BBF56}" type="pres">
      <dgm:prSet presAssocID="{90AD0333-8692-40A6-91F6-3CF1245D1942}" presName="textRect" presStyleLbl="revTx" presStyleIdx="0" presStyleCnt="3">
        <dgm:presLayoutVars>
          <dgm:chMax val="1"/>
          <dgm:chPref val="1"/>
        </dgm:presLayoutVars>
      </dgm:prSet>
      <dgm:spPr/>
    </dgm:pt>
    <dgm:pt modelId="{194C7A55-0A05-446F-8FD8-DC15C333C7FB}" type="pres">
      <dgm:prSet presAssocID="{5AA2062E-84B2-4E1B-AD65-50FE1F86B3F6}" presName="sibTrans" presStyleCnt="0"/>
      <dgm:spPr/>
    </dgm:pt>
    <dgm:pt modelId="{8FA9C9B8-D5A0-43DD-909E-A3F0D920C986}" type="pres">
      <dgm:prSet presAssocID="{29787EBD-7120-4B9D-AA4F-9B308B2705BB}" presName="compNode" presStyleCnt="0"/>
      <dgm:spPr/>
    </dgm:pt>
    <dgm:pt modelId="{A94D73E5-194B-4848-8B33-6A6095FD20BF}" type="pres">
      <dgm:prSet presAssocID="{29787EBD-7120-4B9D-AA4F-9B308B2705B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9926EFD-5258-49B6-987B-AAB38AC6E7F6}" type="pres">
      <dgm:prSet presAssocID="{29787EBD-7120-4B9D-AA4F-9B308B2705BB}" presName="spaceRect" presStyleCnt="0"/>
      <dgm:spPr/>
    </dgm:pt>
    <dgm:pt modelId="{6591735E-F183-462B-9661-DFBDC1355D2E}" type="pres">
      <dgm:prSet presAssocID="{29787EBD-7120-4B9D-AA4F-9B308B2705BB}" presName="textRect" presStyleLbl="revTx" presStyleIdx="1" presStyleCnt="3">
        <dgm:presLayoutVars>
          <dgm:chMax val="1"/>
          <dgm:chPref val="1"/>
        </dgm:presLayoutVars>
      </dgm:prSet>
      <dgm:spPr/>
    </dgm:pt>
    <dgm:pt modelId="{AF05F102-2915-484F-81AB-A60341D8191E}" type="pres">
      <dgm:prSet presAssocID="{4DEB502F-DF70-403C-9A64-4DE1840E3715}" presName="sibTrans" presStyleCnt="0"/>
      <dgm:spPr/>
    </dgm:pt>
    <dgm:pt modelId="{18B808F1-08D6-4BE0-B48B-98D162DC70F3}" type="pres">
      <dgm:prSet presAssocID="{02037A67-C166-4D80-8C5A-86AB283EB6D2}" presName="compNode" presStyleCnt="0"/>
      <dgm:spPr/>
    </dgm:pt>
    <dgm:pt modelId="{A72730E0-C518-466B-B321-B5E89A9D156B}" type="pres">
      <dgm:prSet presAssocID="{02037A67-C166-4D80-8C5A-86AB283EB6D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47425E2F-79BF-4C92-B91D-CE1099411D9D}" type="pres">
      <dgm:prSet presAssocID="{02037A67-C166-4D80-8C5A-86AB283EB6D2}" presName="spaceRect" presStyleCnt="0"/>
      <dgm:spPr/>
    </dgm:pt>
    <dgm:pt modelId="{C2122BA1-7245-4250-B2BE-E5F0938D2C8B}" type="pres">
      <dgm:prSet presAssocID="{02037A67-C166-4D80-8C5A-86AB283EB6D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C910304-5E84-4DD9-A33A-8A8DC05BBBE3}" srcId="{B2DE48F5-981B-433A-9C11-BADA784B801B}" destId="{90AD0333-8692-40A6-91F6-3CF1245D1942}" srcOrd="0" destOrd="0" parTransId="{AAE98F10-55B7-44DD-8D97-D08146D0A0AD}" sibTransId="{5AA2062E-84B2-4E1B-AD65-50FE1F86B3F6}"/>
    <dgm:cxn modelId="{A6E01822-CB30-408A-AE0D-1C90637771FE}" type="presOf" srcId="{90AD0333-8692-40A6-91F6-3CF1245D1942}" destId="{ED5A1037-7853-4435-9F3D-E4DD0C7BBF56}" srcOrd="0" destOrd="0" presId="urn:microsoft.com/office/officeart/2018/2/layout/IconLabelList"/>
    <dgm:cxn modelId="{E95D644A-4018-48DE-B59D-C607A62D5736}" srcId="{B2DE48F5-981B-433A-9C11-BADA784B801B}" destId="{29787EBD-7120-4B9D-AA4F-9B308B2705BB}" srcOrd="1" destOrd="0" parTransId="{71ED5B06-8CE6-47AD-A40C-479AE2B59379}" sibTransId="{4DEB502F-DF70-403C-9A64-4DE1840E3715}"/>
    <dgm:cxn modelId="{B630BB57-5E38-4EF0-9DF4-5E7B7224BCCA}" type="presOf" srcId="{02037A67-C166-4D80-8C5A-86AB283EB6D2}" destId="{C2122BA1-7245-4250-B2BE-E5F0938D2C8B}" srcOrd="0" destOrd="0" presId="urn:microsoft.com/office/officeart/2018/2/layout/IconLabelList"/>
    <dgm:cxn modelId="{850385DC-4CCA-4872-B995-B33B29617EA2}" srcId="{B2DE48F5-981B-433A-9C11-BADA784B801B}" destId="{02037A67-C166-4D80-8C5A-86AB283EB6D2}" srcOrd="2" destOrd="0" parTransId="{2A951438-BF23-48EE-9DCE-45EF2230AC11}" sibTransId="{3A56E1AD-43AA-4D9A-AD2D-D13FB1BF2C43}"/>
    <dgm:cxn modelId="{019EAFF1-DB11-446C-84E8-6BC2E4A6B66F}" type="presOf" srcId="{29787EBD-7120-4B9D-AA4F-9B308B2705BB}" destId="{6591735E-F183-462B-9661-DFBDC1355D2E}" srcOrd="0" destOrd="0" presId="urn:microsoft.com/office/officeart/2018/2/layout/IconLabelList"/>
    <dgm:cxn modelId="{163207F5-42C7-428A-B494-EB00E1D213F0}" type="presOf" srcId="{B2DE48F5-981B-433A-9C11-BADA784B801B}" destId="{063D05F7-2CDD-43D7-A5D4-2B5BCB524887}" srcOrd="0" destOrd="0" presId="urn:microsoft.com/office/officeart/2018/2/layout/IconLabelList"/>
    <dgm:cxn modelId="{E543F814-587A-4BFD-9634-C504C1AA2730}" type="presParOf" srcId="{063D05F7-2CDD-43D7-A5D4-2B5BCB524887}" destId="{8E63FE28-1ED6-498B-B415-E37F9F3A8915}" srcOrd="0" destOrd="0" presId="urn:microsoft.com/office/officeart/2018/2/layout/IconLabelList"/>
    <dgm:cxn modelId="{1B44356E-727A-4670-8A79-95A0C78E5226}" type="presParOf" srcId="{8E63FE28-1ED6-498B-B415-E37F9F3A8915}" destId="{86509565-79A7-4913-B9B1-27CAAA140005}" srcOrd="0" destOrd="0" presId="urn:microsoft.com/office/officeart/2018/2/layout/IconLabelList"/>
    <dgm:cxn modelId="{012F0EB3-1D9D-4163-BB1C-997600BC4158}" type="presParOf" srcId="{8E63FE28-1ED6-498B-B415-E37F9F3A8915}" destId="{26923D9B-FF10-49FD-AC76-7E4163B3D26B}" srcOrd="1" destOrd="0" presId="urn:microsoft.com/office/officeart/2018/2/layout/IconLabelList"/>
    <dgm:cxn modelId="{33462A5C-898A-4BBA-AE4B-5A6A6A93D49B}" type="presParOf" srcId="{8E63FE28-1ED6-498B-B415-E37F9F3A8915}" destId="{ED5A1037-7853-4435-9F3D-E4DD0C7BBF56}" srcOrd="2" destOrd="0" presId="urn:microsoft.com/office/officeart/2018/2/layout/IconLabelList"/>
    <dgm:cxn modelId="{B2035D32-0C85-42A8-BF06-0F053532CE95}" type="presParOf" srcId="{063D05F7-2CDD-43D7-A5D4-2B5BCB524887}" destId="{194C7A55-0A05-446F-8FD8-DC15C333C7FB}" srcOrd="1" destOrd="0" presId="urn:microsoft.com/office/officeart/2018/2/layout/IconLabelList"/>
    <dgm:cxn modelId="{8AC77C13-250B-4B89-9A69-85AF68257643}" type="presParOf" srcId="{063D05F7-2CDD-43D7-A5D4-2B5BCB524887}" destId="{8FA9C9B8-D5A0-43DD-909E-A3F0D920C986}" srcOrd="2" destOrd="0" presId="urn:microsoft.com/office/officeart/2018/2/layout/IconLabelList"/>
    <dgm:cxn modelId="{C920FC29-CDB8-444A-A3D6-5EAC378C9AF5}" type="presParOf" srcId="{8FA9C9B8-D5A0-43DD-909E-A3F0D920C986}" destId="{A94D73E5-194B-4848-8B33-6A6095FD20BF}" srcOrd="0" destOrd="0" presId="urn:microsoft.com/office/officeart/2018/2/layout/IconLabelList"/>
    <dgm:cxn modelId="{DC87E44B-3F27-4BAF-90A3-CA9836B70A4F}" type="presParOf" srcId="{8FA9C9B8-D5A0-43DD-909E-A3F0D920C986}" destId="{A9926EFD-5258-49B6-987B-AAB38AC6E7F6}" srcOrd="1" destOrd="0" presId="urn:microsoft.com/office/officeart/2018/2/layout/IconLabelList"/>
    <dgm:cxn modelId="{59348183-AAFD-428D-AA31-B69B844B88F1}" type="presParOf" srcId="{8FA9C9B8-D5A0-43DD-909E-A3F0D920C986}" destId="{6591735E-F183-462B-9661-DFBDC1355D2E}" srcOrd="2" destOrd="0" presId="urn:microsoft.com/office/officeart/2018/2/layout/IconLabelList"/>
    <dgm:cxn modelId="{B6CEC008-6D9F-4AAC-BFE6-BADBCBA95FEC}" type="presParOf" srcId="{063D05F7-2CDD-43D7-A5D4-2B5BCB524887}" destId="{AF05F102-2915-484F-81AB-A60341D8191E}" srcOrd="3" destOrd="0" presId="urn:microsoft.com/office/officeart/2018/2/layout/IconLabelList"/>
    <dgm:cxn modelId="{40D7401F-6FFA-4484-8F01-32EAB71D2DE9}" type="presParOf" srcId="{063D05F7-2CDD-43D7-A5D4-2B5BCB524887}" destId="{18B808F1-08D6-4BE0-B48B-98D162DC70F3}" srcOrd="4" destOrd="0" presId="urn:microsoft.com/office/officeart/2018/2/layout/IconLabelList"/>
    <dgm:cxn modelId="{3D0AB525-574A-462D-96C8-27A63D927122}" type="presParOf" srcId="{18B808F1-08D6-4BE0-B48B-98D162DC70F3}" destId="{A72730E0-C518-466B-B321-B5E89A9D156B}" srcOrd="0" destOrd="0" presId="urn:microsoft.com/office/officeart/2018/2/layout/IconLabelList"/>
    <dgm:cxn modelId="{28AA30B3-520F-416A-AF1B-C3F32F44237B}" type="presParOf" srcId="{18B808F1-08D6-4BE0-B48B-98D162DC70F3}" destId="{47425E2F-79BF-4C92-B91D-CE1099411D9D}" srcOrd="1" destOrd="0" presId="urn:microsoft.com/office/officeart/2018/2/layout/IconLabelList"/>
    <dgm:cxn modelId="{75108EF0-2E29-4018-B829-21D5E30C802E}" type="presParOf" srcId="{18B808F1-08D6-4BE0-B48B-98D162DC70F3}" destId="{C2122BA1-7245-4250-B2BE-E5F0938D2C8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30347FB-C680-46E3-A9B3-BA1926C3C491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6C185050-50E0-4A6A-9AA9-DA5D69F2D049}">
      <dgm:prSet/>
      <dgm:spPr/>
      <dgm:t>
        <a:bodyPr/>
        <a:lstStyle/>
        <a:p>
          <a:r>
            <a:rPr lang="en-US" dirty="0">
              <a:latin typeface="Tw Cen MT"/>
            </a:rPr>
            <a:t>Entrepreneur</a:t>
          </a:r>
          <a:r>
            <a:rPr lang="en-US" dirty="0"/>
            <a:t> generate possible ideas/solution for the problem/gap identified in phase one</a:t>
          </a:r>
        </a:p>
      </dgm:t>
    </dgm:pt>
    <dgm:pt modelId="{93706FEF-556D-48E7-B0D7-FB44DFBEA734}" type="parTrans" cxnId="{5B566156-6982-42BF-878F-1546C4D0C7C5}">
      <dgm:prSet/>
      <dgm:spPr/>
      <dgm:t>
        <a:bodyPr/>
        <a:lstStyle/>
        <a:p>
          <a:endParaRPr lang="en-US"/>
        </a:p>
      </dgm:t>
    </dgm:pt>
    <dgm:pt modelId="{50B794A5-A958-4956-A642-49101139F1B2}" type="sibTrans" cxnId="{5B566156-6982-42BF-878F-1546C4D0C7C5}">
      <dgm:prSet/>
      <dgm:spPr/>
      <dgm:t>
        <a:bodyPr/>
        <a:lstStyle/>
        <a:p>
          <a:endParaRPr lang="en-US"/>
        </a:p>
      </dgm:t>
    </dgm:pt>
    <dgm:pt modelId="{825157E9-3B32-413B-9316-AEE996869B47}">
      <dgm:prSet/>
      <dgm:spPr/>
      <dgm:t>
        <a:bodyPr/>
        <a:lstStyle/>
        <a:p>
          <a:r>
            <a:rPr lang="en-US" dirty="0"/>
            <a:t>To find good ideas you must first find many ideas</a:t>
          </a:r>
        </a:p>
      </dgm:t>
    </dgm:pt>
    <dgm:pt modelId="{6BEC52EC-AEDF-48A4-805F-618197D06705}" type="parTrans" cxnId="{3B868079-D3F0-4529-91A8-F700F7970C89}">
      <dgm:prSet/>
      <dgm:spPr/>
      <dgm:t>
        <a:bodyPr/>
        <a:lstStyle/>
        <a:p>
          <a:endParaRPr lang="en-US"/>
        </a:p>
      </dgm:t>
    </dgm:pt>
    <dgm:pt modelId="{FF073622-26DF-41F7-A225-DC7DE0CDAC3B}" type="sibTrans" cxnId="{3B868079-D3F0-4529-91A8-F700F7970C89}">
      <dgm:prSet/>
      <dgm:spPr/>
      <dgm:t>
        <a:bodyPr/>
        <a:lstStyle/>
        <a:p>
          <a:endParaRPr lang="en-US"/>
        </a:p>
      </dgm:t>
    </dgm:pt>
    <dgm:pt modelId="{7603EFCB-A233-4482-A122-74A13D7E4F44}">
      <dgm:prSet/>
      <dgm:spPr/>
      <dgm:t>
        <a:bodyPr/>
        <a:lstStyle/>
        <a:p>
          <a:r>
            <a:rPr lang="en-US" dirty="0">
              <a:latin typeface="Tw Cen MT"/>
            </a:rPr>
            <a:t>Go</a:t>
          </a:r>
          <a:r>
            <a:rPr lang="en-US" dirty="0"/>
            <a:t> beyond obvious </a:t>
          </a:r>
        </a:p>
      </dgm:t>
    </dgm:pt>
    <dgm:pt modelId="{E358BBFC-79C0-4B80-82F4-E0ADAB82C4F8}" type="parTrans" cxnId="{6439EA1F-F223-444D-9D18-172E1AE05C38}">
      <dgm:prSet/>
      <dgm:spPr/>
      <dgm:t>
        <a:bodyPr/>
        <a:lstStyle/>
        <a:p>
          <a:endParaRPr lang="en-US"/>
        </a:p>
      </dgm:t>
    </dgm:pt>
    <dgm:pt modelId="{ED79DE69-BABB-48E1-831F-EEAF621D5EEB}" type="sibTrans" cxnId="{6439EA1F-F223-444D-9D18-172E1AE05C38}">
      <dgm:prSet/>
      <dgm:spPr/>
      <dgm:t>
        <a:bodyPr/>
        <a:lstStyle/>
        <a:p>
          <a:endParaRPr lang="en-US"/>
        </a:p>
      </dgm:t>
    </dgm:pt>
    <dgm:pt modelId="{51A1C6FD-8C7C-46A2-89A7-759E54C1627A}">
      <dgm:prSet/>
      <dgm:spPr/>
      <dgm:t>
        <a:bodyPr/>
        <a:lstStyle/>
        <a:p>
          <a:r>
            <a:rPr lang="en-US" dirty="0"/>
            <a:t>Use tools such as six hats, crazy eight, brainstorming, mind mapping, journey mapping among others</a:t>
          </a:r>
        </a:p>
      </dgm:t>
    </dgm:pt>
    <dgm:pt modelId="{3FF53569-174D-4A07-AFCB-1FCDCF9D3B09}" type="parTrans" cxnId="{1605CCDE-6CCB-4DF2-AD67-A88513F8951D}">
      <dgm:prSet/>
      <dgm:spPr/>
      <dgm:t>
        <a:bodyPr/>
        <a:lstStyle/>
        <a:p>
          <a:endParaRPr lang="en-US"/>
        </a:p>
      </dgm:t>
    </dgm:pt>
    <dgm:pt modelId="{420684BB-F6E5-40D5-ACCC-AF1D73EC3984}" type="sibTrans" cxnId="{1605CCDE-6CCB-4DF2-AD67-A88513F8951D}">
      <dgm:prSet/>
      <dgm:spPr/>
      <dgm:t>
        <a:bodyPr/>
        <a:lstStyle/>
        <a:p>
          <a:endParaRPr lang="en-US"/>
        </a:p>
      </dgm:t>
    </dgm:pt>
    <dgm:pt modelId="{916D769E-8878-4947-8CEF-EC08E947E66A}">
      <dgm:prSet/>
      <dgm:spPr/>
      <dgm:t>
        <a:bodyPr/>
        <a:lstStyle/>
        <a:p>
          <a:r>
            <a:rPr lang="en-US" dirty="0">
              <a:latin typeface="Tw Cen MT"/>
            </a:rPr>
            <a:t>Idea</a:t>
          </a:r>
          <a:r>
            <a:rPr lang="en-US" dirty="0"/>
            <a:t> selection</a:t>
          </a:r>
        </a:p>
      </dgm:t>
    </dgm:pt>
    <dgm:pt modelId="{518D0680-752F-4ABF-8BDB-DC9AEF134BE0}" type="parTrans" cxnId="{880D9ED3-4B4E-4CCA-93F8-F18F7700092E}">
      <dgm:prSet/>
      <dgm:spPr/>
      <dgm:t>
        <a:bodyPr/>
        <a:lstStyle/>
        <a:p>
          <a:endParaRPr lang="en-US"/>
        </a:p>
      </dgm:t>
    </dgm:pt>
    <dgm:pt modelId="{126DB5FA-0721-4610-90E7-59CA39490CC8}" type="sibTrans" cxnId="{880D9ED3-4B4E-4CCA-93F8-F18F7700092E}">
      <dgm:prSet/>
      <dgm:spPr/>
      <dgm:t>
        <a:bodyPr/>
        <a:lstStyle/>
        <a:p>
          <a:endParaRPr lang="en-US"/>
        </a:p>
      </dgm:t>
    </dgm:pt>
    <dgm:pt modelId="{7A75247C-9F6D-4A85-B7CA-4F414EB1E6BB}" type="pres">
      <dgm:prSet presAssocID="{830347FB-C680-46E3-A9B3-BA1926C3C491}" presName="Name0" presStyleCnt="0">
        <dgm:presLayoutVars>
          <dgm:dir/>
          <dgm:resizeHandles val="exact"/>
        </dgm:presLayoutVars>
      </dgm:prSet>
      <dgm:spPr/>
    </dgm:pt>
    <dgm:pt modelId="{53CCF50D-931F-4804-967E-5AD6DA913081}" type="pres">
      <dgm:prSet presAssocID="{6C185050-50E0-4A6A-9AA9-DA5D69F2D049}" presName="node" presStyleLbl="node1" presStyleIdx="0" presStyleCnt="5">
        <dgm:presLayoutVars>
          <dgm:bulletEnabled val="1"/>
        </dgm:presLayoutVars>
      </dgm:prSet>
      <dgm:spPr/>
    </dgm:pt>
    <dgm:pt modelId="{F92BE63B-4927-4560-BBD8-EE24590AFDED}" type="pres">
      <dgm:prSet presAssocID="{50B794A5-A958-4956-A642-49101139F1B2}" presName="sibTrans" presStyleLbl="sibTrans1D1" presStyleIdx="0" presStyleCnt="4"/>
      <dgm:spPr/>
    </dgm:pt>
    <dgm:pt modelId="{F6301F40-C360-412A-8766-8AD3177C6A89}" type="pres">
      <dgm:prSet presAssocID="{50B794A5-A958-4956-A642-49101139F1B2}" presName="connectorText" presStyleLbl="sibTrans1D1" presStyleIdx="0" presStyleCnt="4"/>
      <dgm:spPr/>
    </dgm:pt>
    <dgm:pt modelId="{567083AB-E00D-4D43-91C1-B254F3E99472}" type="pres">
      <dgm:prSet presAssocID="{825157E9-3B32-413B-9316-AEE996869B47}" presName="node" presStyleLbl="node1" presStyleIdx="1" presStyleCnt="5">
        <dgm:presLayoutVars>
          <dgm:bulletEnabled val="1"/>
        </dgm:presLayoutVars>
      </dgm:prSet>
      <dgm:spPr/>
    </dgm:pt>
    <dgm:pt modelId="{4769F786-3BDC-4C1D-8ADB-A6C4AEE3B85E}" type="pres">
      <dgm:prSet presAssocID="{FF073622-26DF-41F7-A225-DC7DE0CDAC3B}" presName="sibTrans" presStyleLbl="sibTrans1D1" presStyleIdx="1" presStyleCnt="4"/>
      <dgm:spPr/>
    </dgm:pt>
    <dgm:pt modelId="{CAF129A6-12B5-4501-AE42-8E7765570C55}" type="pres">
      <dgm:prSet presAssocID="{FF073622-26DF-41F7-A225-DC7DE0CDAC3B}" presName="connectorText" presStyleLbl="sibTrans1D1" presStyleIdx="1" presStyleCnt="4"/>
      <dgm:spPr/>
    </dgm:pt>
    <dgm:pt modelId="{33D47487-03C7-4FD3-AFFC-5D7A7382BA27}" type="pres">
      <dgm:prSet presAssocID="{7603EFCB-A233-4482-A122-74A13D7E4F44}" presName="node" presStyleLbl="node1" presStyleIdx="2" presStyleCnt="5">
        <dgm:presLayoutVars>
          <dgm:bulletEnabled val="1"/>
        </dgm:presLayoutVars>
      </dgm:prSet>
      <dgm:spPr/>
    </dgm:pt>
    <dgm:pt modelId="{32BA7E3C-1DB4-44D5-A319-C2313D16D1FA}" type="pres">
      <dgm:prSet presAssocID="{ED79DE69-BABB-48E1-831F-EEAF621D5EEB}" presName="sibTrans" presStyleLbl="sibTrans1D1" presStyleIdx="2" presStyleCnt="4"/>
      <dgm:spPr/>
    </dgm:pt>
    <dgm:pt modelId="{9A4687C8-6BEA-4FCC-B8A1-09A757A9D1F7}" type="pres">
      <dgm:prSet presAssocID="{ED79DE69-BABB-48E1-831F-EEAF621D5EEB}" presName="connectorText" presStyleLbl="sibTrans1D1" presStyleIdx="2" presStyleCnt="4"/>
      <dgm:spPr/>
    </dgm:pt>
    <dgm:pt modelId="{30E7DD7C-4D9A-4551-8C42-F7F92EFAA5B1}" type="pres">
      <dgm:prSet presAssocID="{51A1C6FD-8C7C-46A2-89A7-759E54C1627A}" presName="node" presStyleLbl="node1" presStyleIdx="3" presStyleCnt="5">
        <dgm:presLayoutVars>
          <dgm:bulletEnabled val="1"/>
        </dgm:presLayoutVars>
      </dgm:prSet>
      <dgm:spPr/>
    </dgm:pt>
    <dgm:pt modelId="{D9EFD2A3-595E-4659-BEB2-73DE7BD70039}" type="pres">
      <dgm:prSet presAssocID="{420684BB-F6E5-40D5-ACCC-AF1D73EC3984}" presName="sibTrans" presStyleLbl="sibTrans1D1" presStyleIdx="3" presStyleCnt="4"/>
      <dgm:spPr/>
    </dgm:pt>
    <dgm:pt modelId="{671894F3-38C4-4491-B0BB-1F96441B2DA9}" type="pres">
      <dgm:prSet presAssocID="{420684BB-F6E5-40D5-ACCC-AF1D73EC3984}" presName="connectorText" presStyleLbl="sibTrans1D1" presStyleIdx="3" presStyleCnt="4"/>
      <dgm:spPr/>
    </dgm:pt>
    <dgm:pt modelId="{8445C20C-B9A9-48CD-AAC1-3ACB63F2CD9C}" type="pres">
      <dgm:prSet presAssocID="{916D769E-8878-4947-8CEF-EC08E947E66A}" presName="node" presStyleLbl="node1" presStyleIdx="4" presStyleCnt="5">
        <dgm:presLayoutVars>
          <dgm:bulletEnabled val="1"/>
        </dgm:presLayoutVars>
      </dgm:prSet>
      <dgm:spPr/>
    </dgm:pt>
  </dgm:ptLst>
  <dgm:cxnLst>
    <dgm:cxn modelId="{544B620A-DF23-41C9-B704-272A1F9BFAC9}" type="presOf" srcId="{916D769E-8878-4947-8CEF-EC08E947E66A}" destId="{8445C20C-B9A9-48CD-AAC1-3ACB63F2CD9C}" srcOrd="0" destOrd="0" presId="urn:microsoft.com/office/officeart/2016/7/layout/RepeatingBendingProcessNew"/>
    <dgm:cxn modelId="{20F70819-1BC5-4CD6-9A6B-5E57D53F95B8}" type="presOf" srcId="{50B794A5-A958-4956-A642-49101139F1B2}" destId="{F92BE63B-4927-4560-BBD8-EE24590AFDED}" srcOrd="0" destOrd="0" presId="urn:microsoft.com/office/officeart/2016/7/layout/RepeatingBendingProcessNew"/>
    <dgm:cxn modelId="{6439EA1F-F223-444D-9D18-172E1AE05C38}" srcId="{830347FB-C680-46E3-A9B3-BA1926C3C491}" destId="{7603EFCB-A233-4482-A122-74A13D7E4F44}" srcOrd="2" destOrd="0" parTransId="{E358BBFC-79C0-4B80-82F4-E0ADAB82C4F8}" sibTransId="{ED79DE69-BABB-48E1-831F-EEAF621D5EEB}"/>
    <dgm:cxn modelId="{5143D32A-A09E-4719-89CF-093CF444A34D}" type="presOf" srcId="{FF073622-26DF-41F7-A225-DC7DE0CDAC3B}" destId="{4769F786-3BDC-4C1D-8ADB-A6C4AEE3B85E}" srcOrd="0" destOrd="0" presId="urn:microsoft.com/office/officeart/2016/7/layout/RepeatingBendingProcessNew"/>
    <dgm:cxn modelId="{6421832F-4487-428E-8C2F-B1FDADEAE79B}" type="presOf" srcId="{FF073622-26DF-41F7-A225-DC7DE0CDAC3B}" destId="{CAF129A6-12B5-4501-AE42-8E7765570C55}" srcOrd="1" destOrd="0" presId="urn:microsoft.com/office/officeart/2016/7/layout/RepeatingBendingProcessNew"/>
    <dgm:cxn modelId="{36908272-D830-4219-9950-F301F6680493}" type="presOf" srcId="{6C185050-50E0-4A6A-9AA9-DA5D69F2D049}" destId="{53CCF50D-931F-4804-967E-5AD6DA913081}" srcOrd="0" destOrd="0" presId="urn:microsoft.com/office/officeart/2016/7/layout/RepeatingBendingProcessNew"/>
    <dgm:cxn modelId="{5B566156-6982-42BF-878F-1546C4D0C7C5}" srcId="{830347FB-C680-46E3-A9B3-BA1926C3C491}" destId="{6C185050-50E0-4A6A-9AA9-DA5D69F2D049}" srcOrd="0" destOrd="0" parTransId="{93706FEF-556D-48E7-B0D7-FB44DFBEA734}" sibTransId="{50B794A5-A958-4956-A642-49101139F1B2}"/>
    <dgm:cxn modelId="{3B868079-D3F0-4529-91A8-F700F7970C89}" srcId="{830347FB-C680-46E3-A9B3-BA1926C3C491}" destId="{825157E9-3B32-413B-9316-AEE996869B47}" srcOrd="1" destOrd="0" parTransId="{6BEC52EC-AEDF-48A4-805F-618197D06705}" sibTransId="{FF073622-26DF-41F7-A225-DC7DE0CDAC3B}"/>
    <dgm:cxn modelId="{1E1B277E-D536-4B3D-8E99-9705F430278D}" type="presOf" srcId="{420684BB-F6E5-40D5-ACCC-AF1D73EC3984}" destId="{671894F3-38C4-4491-B0BB-1F96441B2DA9}" srcOrd="1" destOrd="0" presId="urn:microsoft.com/office/officeart/2016/7/layout/RepeatingBendingProcessNew"/>
    <dgm:cxn modelId="{EED96A83-EC6A-47BF-9448-9768EF1EE81E}" type="presOf" srcId="{7603EFCB-A233-4482-A122-74A13D7E4F44}" destId="{33D47487-03C7-4FD3-AFFC-5D7A7382BA27}" srcOrd="0" destOrd="0" presId="urn:microsoft.com/office/officeart/2016/7/layout/RepeatingBendingProcessNew"/>
    <dgm:cxn modelId="{28943688-1FED-4338-8467-A80B5FCB8A2A}" type="presOf" srcId="{ED79DE69-BABB-48E1-831F-EEAF621D5EEB}" destId="{9A4687C8-6BEA-4FCC-B8A1-09A757A9D1F7}" srcOrd="1" destOrd="0" presId="urn:microsoft.com/office/officeart/2016/7/layout/RepeatingBendingProcessNew"/>
    <dgm:cxn modelId="{650B0A8D-1D67-4ED1-8D0A-E84AFD577F9B}" type="presOf" srcId="{830347FB-C680-46E3-A9B3-BA1926C3C491}" destId="{7A75247C-9F6D-4A85-B7CA-4F414EB1E6BB}" srcOrd="0" destOrd="0" presId="urn:microsoft.com/office/officeart/2016/7/layout/RepeatingBendingProcessNew"/>
    <dgm:cxn modelId="{D06E6EA4-E56A-4DA8-A255-EC38C44209A3}" type="presOf" srcId="{825157E9-3B32-413B-9316-AEE996869B47}" destId="{567083AB-E00D-4D43-91C1-B254F3E99472}" srcOrd="0" destOrd="0" presId="urn:microsoft.com/office/officeart/2016/7/layout/RepeatingBendingProcessNew"/>
    <dgm:cxn modelId="{0621ADAB-9468-4DC6-89C5-9AD422F9546C}" type="presOf" srcId="{51A1C6FD-8C7C-46A2-89A7-759E54C1627A}" destId="{30E7DD7C-4D9A-4551-8C42-F7F92EFAA5B1}" srcOrd="0" destOrd="0" presId="urn:microsoft.com/office/officeart/2016/7/layout/RepeatingBendingProcessNew"/>
    <dgm:cxn modelId="{0DCBEAAD-298F-482E-A7DC-E4C97E2998D8}" type="presOf" srcId="{50B794A5-A958-4956-A642-49101139F1B2}" destId="{F6301F40-C360-412A-8766-8AD3177C6A89}" srcOrd="1" destOrd="0" presId="urn:microsoft.com/office/officeart/2016/7/layout/RepeatingBendingProcessNew"/>
    <dgm:cxn modelId="{880D9ED3-4B4E-4CCA-93F8-F18F7700092E}" srcId="{830347FB-C680-46E3-A9B3-BA1926C3C491}" destId="{916D769E-8878-4947-8CEF-EC08E947E66A}" srcOrd="4" destOrd="0" parTransId="{518D0680-752F-4ABF-8BDB-DC9AEF134BE0}" sibTransId="{126DB5FA-0721-4610-90E7-59CA39490CC8}"/>
    <dgm:cxn modelId="{88F925D6-E81F-4EF1-BDD4-D79A8CF361C6}" type="presOf" srcId="{420684BB-F6E5-40D5-ACCC-AF1D73EC3984}" destId="{D9EFD2A3-595E-4659-BEB2-73DE7BD70039}" srcOrd="0" destOrd="0" presId="urn:microsoft.com/office/officeart/2016/7/layout/RepeatingBendingProcessNew"/>
    <dgm:cxn modelId="{1605CCDE-6CCB-4DF2-AD67-A88513F8951D}" srcId="{830347FB-C680-46E3-A9B3-BA1926C3C491}" destId="{51A1C6FD-8C7C-46A2-89A7-759E54C1627A}" srcOrd="3" destOrd="0" parTransId="{3FF53569-174D-4A07-AFCB-1FCDCF9D3B09}" sibTransId="{420684BB-F6E5-40D5-ACCC-AF1D73EC3984}"/>
    <dgm:cxn modelId="{FBC9FAE4-F6B0-47DE-9310-3F4696B76C9D}" type="presOf" srcId="{ED79DE69-BABB-48E1-831F-EEAF621D5EEB}" destId="{32BA7E3C-1DB4-44D5-A319-C2313D16D1FA}" srcOrd="0" destOrd="0" presId="urn:microsoft.com/office/officeart/2016/7/layout/RepeatingBendingProcessNew"/>
    <dgm:cxn modelId="{FEDDEC2B-ED4D-4362-B2DA-5D55E2E76802}" type="presParOf" srcId="{7A75247C-9F6D-4A85-B7CA-4F414EB1E6BB}" destId="{53CCF50D-931F-4804-967E-5AD6DA913081}" srcOrd="0" destOrd="0" presId="urn:microsoft.com/office/officeart/2016/7/layout/RepeatingBendingProcessNew"/>
    <dgm:cxn modelId="{361E1D00-FA34-4458-8D49-331C4CC4C49D}" type="presParOf" srcId="{7A75247C-9F6D-4A85-B7CA-4F414EB1E6BB}" destId="{F92BE63B-4927-4560-BBD8-EE24590AFDED}" srcOrd="1" destOrd="0" presId="urn:microsoft.com/office/officeart/2016/7/layout/RepeatingBendingProcessNew"/>
    <dgm:cxn modelId="{B1FAD544-8F2A-4F4A-959D-162D8FFDBAE8}" type="presParOf" srcId="{F92BE63B-4927-4560-BBD8-EE24590AFDED}" destId="{F6301F40-C360-412A-8766-8AD3177C6A89}" srcOrd="0" destOrd="0" presId="urn:microsoft.com/office/officeart/2016/7/layout/RepeatingBendingProcessNew"/>
    <dgm:cxn modelId="{D4846647-EC80-492D-BB51-865C3F3057B2}" type="presParOf" srcId="{7A75247C-9F6D-4A85-B7CA-4F414EB1E6BB}" destId="{567083AB-E00D-4D43-91C1-B254F3E99472}" srcOrd="2" destOrd="0" presId="urn:microsoft.com/office/officeart/2016/7/layout/RepeatingBendingProcessNew"/>
    <dgm:cxn modelId="{32417C43-1672-4054-885E-39D1153AEDBD}" type="presParOf" srcId="{7A75247C-9F6D-4A85-B7CA-4F414EB1E6BB}" destId="{4769F786-3BDC-4C1D-8ADB-A6C4AEE3B85E}" srcOrd="3" destOrd="0" presId="urn:microsoft.com/office/officeart/2016/7/layout/RepeatingBendingProcessNew"/>
    <dgm:cxn modelId="{84945E19-9047-4643-9986-4F688C82B9ED}" type="presParOf" srcId="{4769F786-3BDC-4C1D-8ADB-A6C4AEE3B85E}" destId="{CAF129A6-12B5-4501-AE42-8E7765570C55}" srcOrd="0" destOrd="0" presId="urn:microsoft.com/office/officeart/2016/7/layout/RepeatingBendingProcessNew"/>
    <dgm:cxn modelId="{118C0FC5-FDEE-48F3-8EDF-8F7376D47DFF}" type="presParOf" srcId="{7A75247C-9F6D-4A85-B7CA-4F414EB1E6BB}" destId="{33D47487-03C7-4FD3-AFFC-5D7A7382BA27}" srcOrd="4" destOrd="0" presId="urn:microsoft.com/office/officeart/2016/7/layout/RepeatingBendingProcessNew"/>
    <dgm:cxn modelId="{1B3C902B-13A7-4A41-B8A5-08D3EF344F05}" type="presParOf" srcId="{7A75247C-9F6D-4A85-B7CA-4F414EB1E6BB}" destId="{32BA7E3C-1DB4-44D5-A319-C2313D16D1FA}" srcOrd="5" destOrd="0" presId="urn:microsoft.com/office/officeart/2016/7/layout/RepeatingBendingProcessNew"/>
    <dgm:cxn modelId="{793B308D-2965-44FE-883D-EBB9F78C093B}" type="presParOf" srcId="{32BA7E3C-1DB4-44D5-A319-C2313D16D1FA}" destId="{9A4687C8-6BEA-4FCC-B8A1-09A757A9D1F7}" srcOrd="0" destOrd="0" presId="urn:microsoft.com/office/officeart/2016/7/layout/RepeatingBendingProcessNew"/>
    <dgm:cxn modelId="{B932364C-6A81-43B3-BD1C-7864DA4B46EB}" type="presParOf" srcId="{7A75247C-9F6D-4A85-B7CA-4F414EB1E6BB}" destId="{30E7DD7C-4D9A-4551-8C42-F7F92EFAA5B1}" srcOrd="6" destOrd="0" presId="urn:microsoft.com/office/officeart/2016/7/layout/RepeatingBendingProcessNew"/>
    <dgm:cxn modelId="{7D2FFB9B-4D36-4539-AA2D-A098435821CC}" type="presParOf" srcId="{7A75247C-9F6D-4A85-B7CA-4F414EB1E6BB}" destId="{D9EFD2A3-595E-4659-BEB2-73DE7BD70039}" srcOrd="7" destOrd="0" presId="urn:microsoft.com/office/officeart/2016/7/layout/RepeatingBendingProcessNew"/>
    <dgm:cxn modelId="{808794C5-84A6-41FD-8E73-D3424E284A68}" type="presParOf" srcId="{D9EFD2A3-595E-4659-BEB2-73DE7BD70039}" destId="{671894F3-38C4-4491-B0BB-1F96441B2DA9}" srcOrd="0" destOrd="0" presId="urn:microsoft.com/office/officeart/2016/7/layout/RepeatingBendingProcessNew"/>
    <dgm:cxn modelId="{03885D8A-399D-403D-990A-8A86568D5FFB}" type="presParOf" srcId="{7A75247C-9F6D-4A85-B7CA-4F414EB1E6BB}" destId="{8445C20C-B9A9-48CD-AAC1-3ACB63F2CD9C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C5A8367-8358-47B9-B382-CF6D8285105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11B73C7-968F-45E1-8099-6DD951B2F659}">
      <dgm:prSet/>
      <dgm:spPr/>
      <dgm:t>
        <a:bodyPr/>
        <a:lstStyle/>
        <a:p>
          <a:r>
            <a:rPr lang="en-US"/>
            <a:t>Using the design thinking approach test and iterate</a:t>
          </a:r>
        </a:p>
      </dgm:t>
    </dgm:pt>
    <dgm:pt modelId="{27C6192A-3881-49BC-8071-53DC20AAD5ED}" type="parTrans" cxnId="{3E4FF353-7989-4608-8406-F4A8DF1D3067}">
      <dgm:prSet/>
      <dgm:spPr/>
      <dgm:t>
        <a:bodyPr/>
        <a:lstStyle/>
        <a:p>
          <a:endParaRPr lang="en-US"/>
        </a:p>
      </dgm:t>
    </dgm:pt>
    <dgm:pt modelId="{85FB6B72-7EFB-4E4B-892D-8F12195FF4A3}" type="sibTrans" cxnId="{3E4FF353-7989-4608-8406-F4A8DF1D3067}">
      <dgm:prSet/>
      <dgm:spPr/>
      <dgm:t>
        <a:bodyPr/>
        <a:lstStyle/>
        <a:p>
          <a:endParaRPr lang="en-US"/>
        </a:p>
      </dgm:t>
    </dgm:pt>
    <dgm:pt modelId="{92286AD8-092F-40C1-A269-1EBD00E3CCDB}">
      <dgm:prSet/>
      <dgm:spPr/>
      <dgm:t>
        <a:bodyPr/>
        <a:lstStyle/>
        <a:p>
          <a:r>
            <a:rPr lang="en-US"/>
            <a:t>Ensure your communications are consistent across all the channels you use</a:t>
          </a:r>
        </a:p>
      </dgm:t>
    </dgm:pt>
    <dgm:pt modelId="{5E062E1F-F681-4C5E-9C16-744ABC0A228F}" type="parTrans" cxnId="{35470509-0F25-4BE3-8C71-96BFD287FACA}">
      <dgm:prSet/>
      <dgm:spPr/>
      <dgm:t>
        <a:bodyPr/>
        <a:lstStyle/>
        <a:p>
          <a:endParaRPr lang="en-US"/>
        </a:p>
      </dgm:t>
    </dgm:pt>
    <dgm:pt modelId="{9AE8DB39-117C-4718-8008-6E91ADF36D8A}" type="sibTrans" cxnId="{35470509-0F25-4BE3-8C71-96BFD287FACA}">
      <dgm:prSet/>
      <dgm:spPr/>
      <dgm:t>
        <a:bodyPr/>
        <a:lstStyle/>
        <a:p>
          <a:endParaRPr lang="en-US"/>
        </a:p>
      </dgm:t>
    </dgm:pt>
    <dgm:pt modelId="{AED3C0B4-6FCF-48A8-9A25-562F4AE9D72C}">
      <dgm:prSet/>
      <dgm:spPr/>
      <dgm:t>
        <a:bodyPr/>
        <a:lstStyle/>
        <a:p>
          <a:r>
            <a:rPr lang="en-US"/>
            <a:t>Train your team if you have one on how to convey your UVP</a:t>
          </a:r>
        </a:p>
      </dgm:t>
    </dgm:pt>
    <dgm:pt modelId="{0458735A-783B-4F6D-97E1-67A61692241D}" type="parTrans" cxnId="{2B89346F-06E0-40DF-B305-92E0698BF6FD}">
      <dgm:prSet/>
      <dgm:spPr/>
      <dgm:t>
        <a:bodyPr/>
        <a:lstStyle/>
        <a:p>
          <a:endParaRPr lang="en-US"/>
        </a:p>
      </dgm:t>
    </dgm:pt>
    <dgm:pt modelId="{13366E83-D1A4-453D-BDF4-0B19C256060E}" type="sibTrans" cxnId="{2B89346F-06E0-40DF-B305-92E0698BF6FD}">
      <dgm:prSet/>
      <dgm:spPr/>
      <dgm:t>
        <a:bodyPr/>
        <a:lstStyle/>
        <a:p>
          <a:endParaRPr lang="en-US"/>
        </a:p>
      </dgm:t>
    </dgm:pt>
    <dgm:pt modelId="{410E9D3A-46F0-4785-8398-CC314F897C69}" type="pres">
      <dgm:prSet presAssocID="{8C5A8367-8358-47B9-B382-CF6D82851058}" presName="root" presStyleCnt="0">
        <dgm:presLayoutVars>
          <dgm:dir/>
          <dgm:resizeHandles val="exact"/>
        </dgm:presLayoutVars>
      </dgm:prSet>
      <dgm:spPr/>
    </dgm:pt>
    <dgm:pt modelId="{605A2BB8-9299-440E-B02C-1340E3C64B07}" type="pres">
      <dgm:prSet presAssocID="{A11B73C7-968F-45E1-8099-6DD951B2F659}" presName="compNode" presStyleCnt="0"/>
      <dgm:spPr/>
    </dgm:pt>
    <dgm:pt modelId="{6BD37B55-0C93-4CE3-BFD7-AF0517AEBF55}" type="pres">
      <dgm:prSet presAssocID="{A11B73C7-968F-45E1-8099-6DD951B2F659}" presName="bgRect" presStyleLbl="bgShp" presStyleIdx="0" presStyleCnt="3"/>
      <dgm:spPr/>
    </dgm:pt>
    <dgm:pt modelId="{9E08853B-C927-45BA-95B4-386D012DE571}" type="pres">
      <dgm:prSet presAssocID="{A11B73C7-968F-45E1-8099-6DD951B2F65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CCBF69E-EAFB-499F-A3CD-AE5923F32A1B}" type="pres">
      <dgm:prSet presAssocID="{A11B73C7-968F-45E1-8099-6DD951B2F659}" presName="spaceRect" presStyleCnt="0"/>
      <dgm:spPr/>
    </dgm:pt>
    <dgm:pt modelId="{3D236882-F4D0-43BE-A8DF-29381B3F4912}" type="pres">
      <dgm:prSet presAssocID="{A11B73C7-968F-45E1-8099-6DD951B2F659}" presName="parTx" presStyleLbl="revTx" presStyleIdx="0" presStyleCnt="3">
        <dgm:presLayoutVars>
          <dgm:chMax val="0"/>
          <dgm:chPref val="0"/>
        </dgm:presLayoutVars>
      </dgm:prSet>
      <dgm:spPr/>
    </dgm:pt>
    <dgm:pt modelId="{E72F673A-6D63-4D36-A172-871F3720320E}" type="pres">
      <dgm:prSet presAssocID="{85FB6B72-7EFB-4E4B-892D-8F12195FF4A3}" presName="sibTrans" presStyleCnt="0"/>
      <dgm:spPr/>
    </dgm:pt>
    <dgm:pt modelId="{D9627C8F-0211-410A-A4B2-D2B472E47F00}" type="pres">
      <dgm:prSet presAssocID="{92286AD8-092F-40C1-A269-1EBD00E3CCDB}" presName="compNode" presStyleCnt="0"/>
      <dgm:spPr/>
    </dgm:pt>
    <dgm:pt modelId="{FAE3B1AD-A6FA-42B3-AFBC-32CB723EB1C0}" type="pres">
      <dgm:prSet presAssocID="{92286AD8-092F-40C1-A269-1EBD00E3CCDB}" presName="bgRect" presStyleLbl="bgShp" presStyleIdx="1" presStyleCnt="3"/>
      <dgm:spPr/>
    </dgm:pt>
    <dgm:pt modelId="{627471B0-5367-45F7-A4A9-9DEE548663ED}" type="pres">
      <dgm:prSet presAssocID="{92286AD8-092F-40C1-A269-1EBD00E3CCD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A938114-CCB5-45C1-995A-5AD8F22907E0}" type="pres">
      <dgm:prSet presAssocID="{92286AD8-092F-40C1-A269-1EBD00E3CCDB}" presName="spaceRect" presStyleCnt="0"/>
      <dgm:spPr/>
    </dgm:pt>
    <dgm:pt modelId="{D726D1DF-A012-4354-9B9A-BE7ECDA8DAEB}" type="pres">
      <dgm:prSet presAssocID="{92286AD8-092F-40C1-A269-1EBD00E3CCDB}" presName="parTx" presStyleLbl="revTx" presStyleIdx="1" presStyleCnt="3">
        <dgm:presLayoutVars>
          <dgm:chMax val="0"/>
          <dgm:chPref val="0"/>
        </dgm:presLayoutVars>
      </dgm:prSet>
      <dgm:spPr/>
    </dgm:pt>
    <dgm:pt modelId="{EC4CF30E-4CAA-4E6E-BF2F-913D2863A5C5}" type="pres">
      <dgm:prSet presAssocID="{9AE8DB39-117C-4718-8008-6E91ADF36D8A}" presName="sibTrans" presStyleCnt="0"/>
      <dgm:spPr/>
    </dgm:pt>
    <dgm:pt modelId="{2D9A435E-E34F-4D1B-9724-E8B6C3D385B9}" type="pres">
      <dgm:prSet presAssocID="{AED3C0B4-6FCF-48A8-9A25-562F4AE9D72C}" presName="compNode" presStyleCnt="0"/>
      <dgm:spPr/>
    </dgm:pt>
    <dgm:pt modelId="{EC854704-8D3C-45D2-BCD5-A6AA58635469}" type="pres">
      <dgm:prSet presAssocID="{AED3C0B4-6FCF-48A8-9A25-562F4AE9D72C}" presName="bgRect" presStyleLbl="bgShp" presStyleIdx="2" presStyleCnt="3"/>
      <dgm:spPr/>
    </dgm:pt>
    <dgm:pt modelId="{4AC51F7F-7103-48D1-81D7-9550DFC685AB}" type="pres">
      <dgm:prSet presAssocID="{AED3C0B4-6FCF-48A8-9A25-562F4AE9D72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98C81D95-FEBA-4783-948D-6302B20572D8}" type="pres">
      <dgm:prSet presAssocID="{AED3C0B4-6FCF-48A8-9A25-562F4AE9D72C}" presName="spaceRect" presStyleCnt="0"/>
      <dgm:spPr/>
    </dgm:pt>
    <dgm:pt modelId="{315F4053-EE9F-4591-A377-C7A893A75D2B}" type="pres">
      <dgm:prSet presAssocID="{AED3C0B4-6FCF-48A8-9A25-562F4AE9D72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1B2B407-B8CC-492C-A0E7-8DAED66B4BD1}" type="presOf" srcId="{92286AD8-092F-40C1-A269-1EBD00E3CCDB}" destId="{D726D1DF-A012-4354-9B9A-BE7ECDA8DAEB}" srcOrd="0" destOrd="0" presId="urn:microsoft.com/office/officeart/2018/2/layout/IconVerticalSolidList"/>
    <dgm:cxn modelId="{35470509-0F25-4BE3-8C71-96BFD287FACA}" srcId="{8C5A8367-8358-47B9-B382-CF6D82851058}" destId="{92286AD8-092F-40C1-A269-1EBD00E3CCDB}" srcOrd="1" destOrd="0" parTransId="{5E062E1F-F681-4C5E-9C16-744ABC0A228F}" sibTransId="{9AE8DB39-117C-4718-8008-6E91ADF36D8A}"/>
    <dgm:cxn modelId="{815A6B4E-A35D-46B1-AAF6-B0F0A1E60461}" type="presOf" srcId="{AED3C0B4-6FCF-48A8-9A25-562F4AE9D72C}" destId="{315F4053-EE9F-4591-A377-C7A893A75D2B}" srcOrd="0" destOrd="0" presId="urn:microsoft.com/office/officeart/2018/2/layout/IconVerticalSolidList"/>
    <dgm:cxn modelId="{2B89346F-06E0-40DF-B305-92E0698BF6FD}" srcId="{8C5A8367-8358-47B9-B382-CF6D82851058}" destId="{AED3C0B4-6FCF-48A8-9A25-562F4AE9D72C}" srcOrd="2" destOrd="0" parTransId="{0458735A-783B-4F6D-97E1-67A61692241D}" sibTransId="{13366E83-D1A4-453D-BDF4-0B19C256060E}"/>
    <dgm:cxn modelId="{3E4FF353-7989-4608-8406-F4A8DF1D3067}" srcId="{8C5A8367-8358-47B9-B382-CF6D82851058}" destId="{A11B73C7-968F-45E1-8099-6DD951B2F659}" srcOrd="0" destOrd="0" parTransId="{27C6192A-3881-49BC-8071-53DC20AAD5ED}" sibTransId="{85FB6B72-7EFB-4E4B-892D-8F12195FF4A3}"/>
    <dgm:cxn modelId="{2B082C7C-B73A-4171-A05D-3C8C083B820E}" type="presOf" srcId="{8C5A8367-8358-47B9-B382-CF6D82851058}" destId="{410E9D3A-46F0-4785-8398-CC314F897C69}" srcOrd="0" destOrd="0" presId="urn:microsoft.com/office/officeart/2018/2/layout/IconVerticalSolidList"/>
    <dgm:cxn modelId="{77FA87E9-D874-4EAF-9475-1BF1DA5CDCBF}" type="presOf" srcId="{A11B73C7-968F-45E1-8099-6DD951B2F659}" destId="{3D236882-F4D0-43BE-A8DF-29381B3F4912}" srcOrd="0" destOrd="0" presId="urn:microsoft.com/office/officeart/2018/2/layout/IconVerticalSolidList"/>
    <dgm:cxn modelId="{1F8D9B38-F964-47DA-808C-45324FC769C4}" type="presParOf" srcId="{410E9D3A-46F0-4785-8398-CC314F897C69}" destId="{605A2BB8-9299-440E-B02C-1340E3C64B07}" srcOrd="0" destOrd="0" presId="urn:microsoft.com/office/officeart/2018/2/layout/IconVerticalSolidList"/>
    <dgm:cxn modelId="{40DF4C74-FEA7-4F2D-91E7-4FB8F049D43F}" type="presParOf" srcId="{605A2BB8-9299-440E-B02C-1340E3C64B07}" destId="{6BD37B55-0C93-4CE3-BFD7-AF0517AEBF55}" srcOrd="0" destOrd="0" presId="urn:microsoft.com/office/officeart/2018/2/layout/IconVerticalSolidList"/>
    <dgm:cxn modelId="{6D3116E1-C9F5-43CA-A224-24B978D8E14C}" type="presParOf" srcId="{605A2BB8-9299-440E-B02C-1340E3C64B07}" destId="{9E08853B-C927-45BA-95B4-386D012DE571}" srcOrd="1" destOrd="0" presId="urn:microsoft.com/office/officeart/2018/2/layout/IconVerticalSolidList"/>
    <dgm:cxn modelId="{E651635B-D605-4E08-97F8-A1A044CED2E0}" type="presParOf" srcId="{605A2BB8-9299-440E-B02C-1340E3C64B07}" destId="{3CCBF69E-EAFB-499F-A3CD-AE5923F32A1B}" srcOrd="2" destOrd="0" presId="urn:microsoft.com/office/officeart/2018/2/layout/IconVerticalSolidList"/>
    <dgm:cxn modelId="{1252EBD5-51FC-4C86-9B85-F0044E41244F}" type="presParOf" srcId="{605A2BB8-9299-440E-B02C-1340E3C64B07}" destId="{3D236882-F4D0-43BE-A8DF-29381B3F4912}" srcOrd="3" destOrd="0" presId="urn:microsoft.com/office/officeart/2018/2/layout/IconVerticalSolidList"/>
    <dgm:cxn modelId="{E0B0CE10-AEEA-4B4E-8569-45067D023D1C}" type="presParOf" srcId="{410E9D3A-46F0-4785-8398-CC314F897C69}" destId="{E72F673A-6D63-4D36-A172-871F3720320E}" srcOrd="1" destOrd="0" presId="urn:microsoft.com/office/officeart/2018/2/layout/IconVerticalSolidList"/>
    <dgm:cxn modelId="{86E0078A-6C9C-494B-B578-14648762BF63}" type="presParOf" srcId="{410E9D3A-46F0-4785-8398-CC314F897C69}" destId="{D9627C8F-0211-410A-A4B2-D2B472E47F00}" srcOrd="2" destOrd="0" presId="urn:microsoft.com/office/officeart/2018/2/layout/IconVerticalSolidList"/>
    <dgm:cxn modelId="{594A2DFD-FD79-4653-95D3-91EAD3A651B1}" type="presParOf" srcId="{D9627C8F-0211-410A-A4B2-D2B472E47F00}" destId="{FAE3B1AD-A6FA-42B3-AFBC-32CB723EB1C0}" srcOrd="0" destOrd="0" presId="urn:microsoft.com/office/officeart/2018/2/layout/IconVerticalSolidList"/>
    <dgm:cxn modelId="{B6A2B377-90B8-4AB7-80CB-79C50E16FB95}" type="presParOf" srcId="{D9627C8F-0211-410A-A4B2-D2B472E47F00}" destId="{627471B0-5367-45F7-A4A9-9DEE548663ED}" srcOrd="1" destOrd="0" presId="urn:microsoft.com/office/officeart/2018/2/layout/IconVerticalSolidList"/>
    <dgm:cxn modelId="{1569F65E-5159-4FF7-8208-40A76FE4CC9A}" type="presParOf" srcId="{D9627C8F-0211-410A-A4B2-D2B472E47F00}" destId="{2A938114-CCB5-45C1-995A-5AD8F22907E0}" srcOrd="2" destOrd="0" presId="urn:microsoft.com/office/officeart/2018/2/layout/IconVerticalSolidList"/>
    <dgm:cxn modelId="{511A32A4-EC9A-47D7-9080-21E0EDB691F3}" type="presParOf" srcId="{D9627C8F-0211-410A-A4B2-D2B472E47F00}" destId="{D726D1DF-A012-4354-9B9A-BE7ECDA8DAEB}" srcOrd="3" destOrd="0" presId="urn:microsoft.com/office/officeart/2018/2/layout/IconVerticalSolidList"/>
    <dgm:cxn modelId="{2B30F3D6-7181-418F-B86F-3D723DD4BF83}" type="presParOf" srcId="{410E9D3A-46F0-4785-8398-CC314F897C69}" destId="{EC4CF30E-4CAA-4E6E-BF2F-913D2863A5C5}" srcOrd="3" destOrd="0" presId="urn:microsoft.com/office/officeart/2018/2/layout/IconVerticalSolidList"/>
    <dgm:cxn modelId="{34ECBC4C-5180-47A9-89D6-1C7EEC46B11D}" type="presParOf" srcId="{410E9D3A-46F0-4785-8398-CC314F897C69}" destId="{2D9A435E-E34F-4D1B-9724-E8B6C3D385B9}" srcOrd="4" destOrd="0" presId="urn:microsoft.com/office/officeart/2018/2/layout/IconVerticalSolidList"/>
    <dgm:cxn modelId="{2C8AF919-DE41-4E3F-99F5-538D2302D2FB}" type="presParOf" srcId="{2D9A435E-E34F-4D1B-9724-E8B6C3D385B9}" destId="{EC854704-8D3C-45D2-BCD5-A6AA58635469}" srcOrd="0" destOrd="0" presId="urn:microsoft.com/office/officeart/2018/2/layout/IconVerticalSolidList"/>
    <dgm:cxn modelId="{BC4A2FCC-FC83-4085-80D5-314F727D337E}" type="presParOf" srcId="{2D9A435E-E34F-4D1B-9724-E8B6C3D385B9}" destId="{4AC51F7F-7103-48D1-81D7-9550DFC685AB}" srcOrd="1" destOrd="0" presId="urn:microsoft.com/office/officeart/2018/2/layout/IconVerticalSolidList"/>
    <dgm:cxn modelId="{2D596A2F-77CC-4EF5-8677-5EFBA661651E}" type="presParOf" srcId="{2D9A435E-E34F-4D1B-9724-E8B6C3D385B9}" destId="{98C81D95-FEBA-4783-948D-6302B20572D8}" srcOrd="2" destOrd="0" presId="urn:microsoft.com/office/officeart/2018/2/layout/IconVerticalSolidList"/>
    <dgm:cxn modelId="{C8B8E665-FDD8-442D-BE5A-413B6C4B89A9}" type="presParOf" srcId="{2D9A435E-E34F-4D1B-9724-E8B6C3D385B9}" destId="{315F4053-EE9F-4591-A377-C7A893A75D2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368BF26-24BA-4A95-AEB5-A0ADF547DE5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4824ECC-92A6-415D-8785-B4F5F1DD59A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Cultures: There is a need to do proper research on the cultural differences between your native market and the market you want to venture into</a:t>
          </a:r>
        </a:p>
      </dgm:t>
    </dgm:pt>
    <dgm:pt modelId="{0682363C-7F91-4620-9AA6-70B772C9AEB2}" type="parTrans" cxnId="{09BFB45B-7DD1-4B44-8095-C3B4BC8FEAA5}">
      <dgm:prSet/>
      <dgm:spPr/>
      <dgm:t>
        <a:bodyPr/>
        <a:lstStyle/>
        <a:p>
          <a:endParaRPr lang="en-US"/>
        </a:p>
      </dgm:t>
    </dgm:pt>
    <dgm:pt modelId="{9CD9F444-E461-408C-BA03-BFB004DCF941}" type="sibTrans" cxnId="{09BFB45B-7DD1-4B44-8095-C3B4BC8FEAA5}">
      <dgm:prSet/>
      <dgm:spPr/>
      <dgm:t>
        <a:bodyPr/>
        <a:lstStyle/>
        <a:p>
          <a:endParaRPr lang="en-US"/>
        </a:p>
      </dgm:t>
    </dgm:pt>
    <dgm:pt modelId="{30C1B9F4-351B-467B-82F4-7A1FBC0B6A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Customer behavior: Culture is also tied closely to customer behavior</a:t>
          </a:r>
        </a:p>
      </dgm:t>
    </dgm:pt>
    <dgm:pt modelId="{21DC516B-D5AD-429D-BEFA-5DC26B48907C}" type="parTrans" cxnId="{2FF10306-D88A-4393-9777-34AEAC156797}">
      <dgm:prSet/>
      <dgm:spPr/>
      <dgm:t>
        <a:bodyPr/>
        <a:lstStyle/>
        <a:p>
          <a:endParaRPr lang="en-US"/>
        </a:p>
      </dgm:t>
    </dgm:pt>
    <dgm:pt modelId="{54A78FA3-9B7A-4B8E-972A-B1800550BAB2}" type="sibTrans" cxnId="{2FF10306-D88A-4393-9777-34AEAC156797}">
      <dgm:prSet/>
      <dgm:spPr/>
      <dgm:t>
        <a:bodyPr/>
        <a:lstStyle/>
        <a:p>
          <a:endParaRPr lang="en-US"/>
        </a:p>
      </dgm:t>
    </dgm:pt>
    <dgm:pt modelId="{E402BF0E-2247-4A1D-AF60-C83B3F5C7E27}" type="pres">
      <dgm:prSet presAssocID="{3368BF26-24BA-4A95-AEB5-A0ADF547DE5C}" presName="root" presStyleCnt="0">
        <dgm:presLayoutVars>
          <dgm:dir/>
          <dgm:resizeHandles val="exact"/>
        </dgm:presLayoutVars>
      </dgm:prSet>
      <dgm:spPr/>
    </dgm:pt>
    <dgm:pt modelId="{9A21AD83-F7F8-4A31-BAB7-F926D8DFEC28}" type="pres">
      <dgm:prSet presAssocID="{A4824ECC-92A6-415D-8785-B4F5F1DD59AC}" presName="compNode" presStyleCnt="0"/>
      <dgm:spPr/>
    </dgm:pt>
    <dgm:pt modelId="{102B2B9D-E851-49D5-9926-6EE9D9930882}" type="pres">
      <dgm:prSet presAssocID="{A4824ECC-92A6-415D-8785-B4F5F1DD59AC}" presName="bgRect" presStyleLbl="bgShp" presStyleIdx="0" presStyleCnt="2"/>
      <dgm:spPr/>
    </dgm:pt>
    <dgm:pt modelId="{D93D06DD-B02F-4078-BDD6-6B85B7AE1A19}" type="pres">
      <dgm:prSet presAssocID="{A4824ECC-92A6-415D-8785-B4F5F1DD59A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FE0FA2DA-A51B-4444-A39C-85322A54859C}" type="pres">
      <dgm:prSet presAssocID="{A4824ECC-92A6-415D-8785-B4F5F1DD59AC}" presName="spaceRect" presStyleCnt="0"/>
      <dgm:spPr/>
    </dgm:pt>
    <dgm:pt modelId="{485F46E4-820A-4E03-A5C1-D17638111B3D}" type="pres">
      <dgm:prSet presAssocID="{A4824ECC-92A6-415D-8785-B4F5F1DD59AC}" presName="parTx" presStyleLbl="revTx" presStyleIdx="0" presStyleCnt="2">
        <dgm:presLayoutVars>
          <dgm:chMax val="0"/>
          <dgm:chPref val="0"/>
        </dgm:presLayoutVars>
      </dgm:prSet>
      <dgm:spPr/>
    </dgm:pt>
    <dgm:pt modelId="{B2727CCB-8A16-4A6C-AEB1-9D933A82A2D5}" type="pres">
      <dgm:prSet presAssocID="{9CD9F444-E461-408C-BA03-BFB004DCF941}" presName="sibTrans" presStyleCnt="0"/>
      <dgm:spPr/>
    </dgm:pt>
    <dgm:pt modelId="{D924B9AA-D373-425B-B66A-3ABBDF4D85E5}" type="pres">
      <dgm:prSet presAssocID="{30C1B9F4-351B-467B-82F4-7A1FBC0B6A22}" presName="compNode" presStyleCnt="0"/>
      <dgm:spPr/>
    </dgm:pt>
    <dgm:pt modelId="{10E0300B-D2B7-4254-B75B-205DEE3BF6DC}" type="pres">
      <dgm:prSet presAssocID="{30C1B9F4-351B-467B-82F4-7A1FBC0B6A22}" presName="bgRect" presStyleLbl="bgShp" presStyleIdx="1" presStyleCnt="2"/>
      <dgm:spPr/>
    </dgm:pt>
    <dgm:pt modelId="{82E3FE60-B21C-4D09-9ED4-F7E747EC5E72}" type="pres">
      <dgm:prSet presAssocID="{30C1B9F4-351B-467B-82F4-7A1FBC0B6A2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62F8CFD9-1EEF-4000-91FD-D2B43F691E7F}" type="pres">
      <dgm:prSet presAssocID="{30C1B9F4-351B-467B-82F4-7A1FBC0B6A22}" presName="spaceRect" presStyleCnt="0"/>
      <dgm:spPr/>
    </dgm:pt>
    <dgm:pt modelId="{AA28242A-FCF9-491D-8388-FBDB0CB8158E}" type="pres">
      <dgm:prSet presAssocID="{30C1B9F4-351B-467B-82F4-7A1FBC0B6A2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2FF10306-D88A-4393-9777-34AEAC156797}" srcId="{3368BF26-24BA-4A95-AEB5-A0ADF547DE5C}" destId="{30C1B9F4-351B-467B-82F4-7A1FBC0B6A22}" srcOrd="1" destOrd="0" parTransId="{21DC516B-D5AD-429D-BEFA-5DC26B48907C}" sibTransId="{54A78FA3-9B7A-4B8E-972A-B1800550BAB2}"/>
    <dgm:cxn modelId="{D2E3EF10-A327-4CF5-AA63-DC72E10BD671}" type="presOf" srcId="{A4824ECC-92A6-415D-8785-B4F5F1DD59AC}" destId="{485F46E4-820A-4E03-A5C1-D17638111B3D}" srcOrd="0" destOrd="0" presId="urn:microsoft.com/office/officeart/2018/2/layout/IconVerticalSolidList"/>
    <dgm:cxn modelId="{2E87A321-3349-4CB2-BFC4-494D4D9EF824}" type="presOf" srcId="{30C1B9F4-351B-467B-82F4-7A1FBC0B6A22}" destId="{AA28242A-FCF9-491D-8388-FBDB0CB8158E}" srcOrd="0" destOrd="0" presId="urn:microsoft.com/office/officeart/2018/2/layout/IconVerticalSolidList"/>
    <dgm:cxn modelId="{09BFB45B-7DD1-4B44-8095-C3B4BC8FEAA5}" srcId="{3368BF26-24BA-4A95-AEB5-A0ADF547DE5C}" destId="{A4824ECC-92A6-415D-8785-B4F5F1DD59AC}" srcOrd="0" destOrd="0" parTransId="{0682363C-7F91-4620-9AA6-70B772C9AEB2}" sibTransId="{9CD9F444-E461-408C-BA03-BFB004DCF941}"/>
    <dgm:cxn modelId="{0AF06074-0F9D-4609-BEA2-0C76DCD6721E}" type="presOf" srcId="{3368BF26-24BA-4A95-AEB5-A0ADF547DE5C}" destId="{E402BF0E-2247-4A1D-AF60-C83B3F5C7E27}" srcOrd="0" destOrd="0" presId="urn:microsoft.com/office/officeart/2018/2/layout/IconVerticalSolidList"/>
    <dgm:cxn modelId="{6D6C43CA-A81D-4B82-9BFA-1D526158F319}" type="presParOf" srcId="{E402BF0E-2247-4A1D-AF60-C83B3F5C7E27}" destId="{9A21AD83-F7F8-4A31-BAB7-F926D8DFEC28}" srcOrd="0" destOrd="0" presId="urn:microsoft.com/office/officeart/2018/2/layout/IconVerticalSolidList"/>
    <dgm:cxn modelId="{E8178A36-BFB7-479E-9785-54B0F8907B5A}" type="presParOf" srcId="{9A21AD83-F7F8-4A31-BAB7-F926D8DFEC28}" destId="{102B2B9D-E851-49D5-9926-6EE9D9930882}" srcOrd="0" destOrd="0" presId="urn:microsoft.com/office/officeart/2018/2/layout/IconVerticalSolidList"/>
    <dgm:cxn modelId="{76B86F02-8059-479F-8535-CDB298FA6D9F}" type="presParOf" srcId="{9A21AD83-F7F8-4A31-BAB7-F926D8DFEC28}" destId="{D93D06DD-B02F-4078-BDD6-6B85B7AE1A19}" srcOrd="1" destOrd="0" presId="urn:microsoft.com/office/officeart/2018/2/layout/IconVerticalSolidList"/>
    <dgm:cxn modelId="{BEFD501C-3409-46CC-8A44-55C1FA39F020}" type="presParOf" srcId="{9A21AD83-F7F8-4A31-BAB7-F926D8DFEC28}" destId="{FE0FA2DA-A51B-4444-A39C-85322A54859C}" srcOrd="2" destOrd="0" presId="urn:microsoft.com/office/officeart/2018/2/layout/IconVerticalSolidList"/>
    <dgm:cxn modelId="{8963ED87-4DA8-470E-A992-80A40C8921AD}" type="presParOf" srcId="{9A21AD83-F7F8-4A31-BAB7-F926D8DFEC28}" destId="{485F46E4-820A-4E03-A5C1-D17638111B3D}" srcOrd="3" destOrd="0" presId="urn:microsoft.com/office/officeart/2018/2/layout/IconVerticalSolidList"/>
    <dgm:cxn modelId="{A58CA2D6-F631-471C-8543-A9779C901D19}" type="presParOf" srcId="{E402BF0E-2247-4A1D-AF60-C83B3F5C7E27}" destId="{B2727CCB-8A16-4A6C-AEB1-9D933A82A2D5}" srcOrd="1" destOrd="0" presId="urn:microsoft.com/office/officeart/2018/2/layout/IconVerticalSolidList"/>
    <dgm:cxn modelId="{5AF59E0B-36FC-4E33-B4F1-255C79597270}" type="presParOf" srcId="{E402BF0E-2247-4A1D-AF60-C83B3F5C7E27}" destId="{D924B9AA-D373-425B-B66A-3ABBDF4D85E5}" srcOrd="2" destOrd="0" presId="urn:microsoft.com/office/officeart/2018/2/layout/IconVerticalSolidList"/>
    <dgm:cxn modelId="{0AEFD161-9780-4D65-9407-72B6A1FD8640}" type="presParOf" srcId="{D924B9AA-D373-425B-B66A-3ABBDF4D85E5}" destId="{10E0300B-D2B7-4254-B75B-205DEE3BF6DC}" srcOrd="0" destOrd="0" presId="urn:microsoft.com/office/officeart/2018/2/layout/IconVerticalSolidList"/>
    <dgm:cxn modelId="{91F8FFE4-560E-4735-8879-E65A57BB4060}" type="presParOf" srcId="{D924B9AA-D373-425B-B66A-3ABBDF4D85E5}" destId="{82E3FE60-B21C-4D09-9ED4-F7E747EC5E72}" srcOrd="1" destOrd="0" presId="urn:microsoft.com/office/officeart/2018/2/layout/IconVerticalSolidList"/>
    <dgm:cxn modelId="{0AF88C9C-51A6-45B4-A89D-3F9BA3A55892}" type="presParOf" srcId="{D924B9AA-D373-425B-B66A-3ABBDF4D85E5}" destId="{62F8CFD9-1EEF-4000-91FD-D2B43F691E7F}" srcOrd="2" destOrd="0" presId="urn:microsoft.com/office/officeart/2018/2/layout/IconVerticalSolidList"/>
    <dgm:cxn modelId="{62836A79-C57A-49A0-A786-F343D1475F22}" type="presParOf" srcId="{D924B9AA-D373-425B-B66A-3ABBDF4D85E5}" destId="{AA28242A-FCF9-491D-8388-FBDB0CB8158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368BF26-24BA-4A95-AEB5-A0ADF547DE5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00EDE43-66FD-46BF-B3A7-69C87326423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Legal framework: Determine what is business environment from the legal perspective, in lecture three, we noted the form you adopt may be determined by the legal requirements</a:t>
          </a:r>
        </a:p>
      </dgm:t>
    </dgm:pt>
    <dgm:pt modelId="{D608ED15-5AE0-4633-949D-1BBFB8991A76}" type="parTrans" cxnId="{C4B53E66-4837-4C9A-A636-0F3EC0B876AE}">
      <dgm:prSet/>
      <dgm:spPr/>
      <dgm:t>
        <a:bodyPr/>
        <a:lstStyle/>
        <a:p>
          <a:endParaRPr lang="en-US"/>
        </a:p>
      </dgm:t>
    </dgm:pt>
    <dgm:pt modelId="{F49BA562-47A9-4442-B167-3EEABE2A0500}" type="sibTrans" cxnId="{C4B53E66-4837-4C9A-A636-0F3EC0B876AE}">
      <dgm:prSet/>
      <dgm:spPr/>
      <dgm:t>
        <a:bodyPr/>
        <a:lstStyle/>
        <a:p>
          <a:endParaRPr lang="en-US"/>
        </a:p>
      </dgm:t>
    </dgm:pt>
    <dgm:pt modelId="{EFA731E5-FD57-4FB7-AC8B-31976CD064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Channels: Determining which channels apply in the local market and if there are partners you can work with is equally important</a:t>
          </a:r>
        </a:p>
      </dgm:t>
    </dgm:pt>
    <dgm:pt modelId="{02ABAC7C-3514-42B4-8810-02F1EA9B6396}" type="parTrans" cxnId="{FE78FA53-7BEC-450D-AC28-94132B04211B}">
      <dgm:prSet/>
      <dgm:spPr/>
      <dgm:t>
        <a:bodyPr/>
        <a:lstStyle/>
        <a:p>
          <a:endParaRPr lang="en-US"/>
        </a:p>
      </dgm:t>
    </dgm:pt>
    <dgm:pt modelId="{B6154CB2-E1A1-490D-8C3E-A4E36EFA4005}" type="sibTrans" cxnId="{FE78FA53-7BEC-450D-AC28-94132B04211B}">
      <dgm:prSet/>
      <dgm:spPr/>
      <dgm:t>
        <a:bodyPr/>
        <a:lstStyle/>
        <a:p>
          <a:endParaRPr lang="en-US"/>
        </a:p>
      </dgm:t>
    </dgm:pt>
    <dgm:pt modelId="{7410446E-2294-4D80-B46D-01CB8E4475B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Pricing Strategy: Determine which pricing strategy may work in the foreign markets, given the local economic conditions as well as factors such as the foreign currency exchange rate</a:t>
          </a:r>
        </a:p>
      </dgm:t>
    </dgm:pt>
    <dgm:pt modelId="{3AF28E89-FFDD-49B7-A22F-46C2F9AEE431}" type="parTrans" cxnId="{F1F4A35F-3C57-4BE3-B9D1-A56D15954FCD}">
      <dgm:prSet/>
      <dgm:spPr/>
      <dgm:t>
        <a:bodyPr/>
        <a:lstStyle/>
        <a:p>
          <a:endParaRPr lang="en-US"/>
        </a:p>
      </dgm:t>
    </dgm:pt>
    <dgm:pt modelId="{8E761D22-991D-4DBB-A2FF-51859F883397}" type="sibTrans" cxnId="{F1F4A35F-3C57-4BE3-B9D1-A56D15954FCD}">
      <dgm:prSet/>
      <dgm:spPr/>
      <dgm:t>
        <a:bodyPr/>
        <a:lstStyle/>
        <a:p>
          <a:endParaRPr lang="en-US"/>
        </a:p>
      </dgm:t>
    </dgm:pt>
    <dgm:pt modelId="{E402BF0E-2247-4A1D-AF60-C83B3F5C7E27}" type="pres">
      <dgm:prSet presAssocID="{3368BF26-24BA-4A95-AEB5-A0ADF547DE5C}" presName="root" presStyleCnt="0">
        <dgm:presLayoutVars>
          <dgm:dir/>
          <dgm:resizeHandles val="exact"/>
        </dgm:presLayoutVars>
      </dgm:prSet>
      <dgm:spPr/>
    </dgm:pt>
    <dgm:pt modelId="{955EE04B-FDF7-42F0-9F40-73812536951E}" type="pres">
      <dgm:prSet presAssocID="{100EDE43-66FD-46BF-B3A7-69C87326423B}" presName="compNode" presStyleCnt="0"/>
      <dgm:spPr/>
    </dgm:pt>
    <dgm:pt modelId="{D5BE3B4F-48D0-44CA-A659-B2FE37C3EE37}" type="pres">
      <dgm:prSet presAssocID="{100EDE43-66FD-46BF-B3A7-69C87326423B}" presName="bgRect" presStyleLbl="bgShp" presStyleIdx="0" presStyleCnt="3"/>
      <dgm:spPr/>
    </dgm:pt>
    <dgm:pt modelId="{4D2F562C-37D2-47C3-ACB5-41DD68B99F5F}" type="pres">
      <dgm:prSet presAssocID="{100EDE43-66FD-46BF-B3A7-69C8732642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748D560B-7E40-4ECD-812D-0B3DDDC6DFF9}" type="pres">
      <dgm:prSet presAssocID="{100EDE43-66FD-46BF-B3A7-69C87326423B}" presName="spaceRect" presStyleCnt="0"/>
      <dgm:spPr/>
    </dgm:pt>
    <dgm:pt modelId="{FBD3508C-C500-41F2-A95B-CBE5E89CEF5F}" type="pres">
      <dgm:prSet presAssocID="{100EDE43-66FD-46BF-B3A7-69C87326423B}" presName="parTx" presStyleLbl="revTx" presStyleIdx="0" presStyleCnt="3">
        <dgm:presLayoutVars>
          <dgm:chMax val="0"/>
          <dgm:chPref val="0"/>
        </dgm:presLayoutVars>
      </dgm:prSet>
      <dgm:spPr/>
    </dgm:pt>
    <dgm:pt modelId="{EBB02B78-7CAA-4318-AD65-30D0C8D37AFA}" type="pres">
      <dgm:prSet presAssocID="{F49BA562-47A9-4442-B167-3EEABE2A0500}" presName="sibTrans" presStyleCnt="0"/>
      <dgm:spPr/>
    </dgm:pt>
    <dgm:pt modelId="{7B8F5485-482B-455E-B2E2-0BD250F98148}" type="pres">
      <dgm:prSet presAssocID="{EFA731E5-FD57-4FB7-AC8B-31976CD06448}" presName="compNode" presStyleCnt="0"/>
      <dgm:spPr/>
    </dgm:pt>
    <dgm:pt modelId="{18163A03-211A-4F94-9676-87C43101045B}" type="pres">
      <dgm:prSet presAssocID="{EFA731E5-FD57-4FB7-AC8B-31976CD06448}" presName="bgRect" presStyleLbl="bgShp" presStyleIdx="1" presStyleCnt="3"/>
      <dgm:spPr/>
    </dgm:pt>
    <dgm:pt modelId="{C5B7E4CC-06F8-4B88-862F-3BCAB62A5569}" type="pres">
      <dgm:prSet presAssocID="{EFA731E5-FD57-4FB7-AC8B-31976CD0644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1017979C-DB9A-4D3E-80A8-1C4060193CA0}" type="pres">
      <dgm:prSet presAssocID="{EFA731E5-FD57-4FB7-AC8B-31976CD06448}" presName="spaceRect" presStyleCnt="0"/>
      <dgm:spPr/>
    </dgm:pt>
    <dgm:pt modelId="{F4DAD27D-1F67-4B05-80D7-50DA2AF58C93}" type="pres">
      <dgm:prSet presAssocID="{EFA731E5-FD57-4FB7-AC8B-31976CD06448}" presName="parTx" presStyleLbl="revTx" presStyleIdx="1" presStyleCnt="3">
        <dgm:presLayoutVars>
          <dgm:chMax val="0"/>
          <dgm:chPref val="0"/>
        </dgm:presLayoutVars>
      </dgm:prSet>
      <dgm:spPr/>
    </dgm:pt>
    <dgm:pt modelId="{821FE090-97A2-4EBB-81A2-D6FB40BB1A54}" type="pres">
      <dgm:prSet presAssocID="{B6154CB2-E1A1-490D-8C3E-A4E36EFA4005}" presName="sibTrans" presStyleCnt="0"/>
      <dgm:spPr/>
    </dgm:pt>
    <dgm:pt modelId="{22F0F8C6-BA0C-416B-874D-52B7E4FAEE7E}" type="pres">
      <dgm:prSet presAssocID="{7410446E-2294-4D80-B46D-01CB8E4475B1}" presName="compNode" presStyleCnt="0"/>
      <dgm:spPr/>
    </dgm:pt>
    <dgm:pt modelId="{75C7E171-68C8-49F3-86FF-F5018442DFE1}" type="pres">
      <dgm:prSet presAssocID="{7410446E-2294-4D80-B46D-01CB8E4475B1}" presName="bgRect" presStyleLbl="bgShp" presStyleIdx="2" presStyleCnt="3"/>
      <dgm:spPr/>
    </dgm:pt>
    <dgm:pt modelId="{82169B76-8F7C-45A6-943D-7BF3AD722F97}" type="pres">
      <dgm:prSet presAssocID="{7410446E-2294-4D80-B46D-01CB8E4475B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ble"/>
        </a:ext>
      </dgm:extLst>
    </dgm:pt>
    <dgm:pt modelId="{E2179248-9BD1-4A9D-B736-16751818EF82}" type="pres">
      <dgm:prSet presAssocID="{7410446E-2294-4D80-B46D-01CB8E4475B1}" presName="spaceRect" presStyleCnt="0"/>
      <dgm:spPr/>
    </dgm:pt>
    <dgm:pt modelId="{E5B92E32-69EE-4FCB-9E68-C0375F3120B3}" type="pres">
      <dgm:prSet presAssocID="{7410446E-2294-4D80-B46D-01CB8E4475B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B0A0A26-A2AB-4F78-868B-1B4BF804EAFA}" type="presOf" srcId="{100EDE43-66FD-46BF-B3A7-69C87326423B}" destId="{FBD3508C-C500-41F2-A95B-CBE5E89CEF5F}" srcOrd="0" destOrd="0" presId="urn:microsoft.com/office/officeart/2018/2/layout/IconVerticalSolidList"/>
    <dgm:cxn modelId="{3DD4295D-438A-457A-97F7-71ED7093FBFC}" type="presOf" srcId="{7410446E-2294-4D80-B46D-01CB8E4475B1}" destId="{E5B92E32-69EE-4FCB-9E68-C0375F3120B3}" srcOrd="0" destOrd="0" presId="urn:microsoft.com/office/officeart/2018/2/layout/IconVerticalSolidList"/>
    <dgm:cxn modelId="{F1F4A35F-3C57-4BE3-B9D1-A56D15954FCD}" srcId="{3368BF26-24BA-4A95-AEB5-A0ADF547DE5C}" destId="{7410446E-2294-4D80-B46D-01CB8E4475B1}" srcOrd="2" destOrd="0" parTransId="{3AF28E89-FFDD-49B7-A22F-46C2F9AEE431}" sibTransId="{8E761D22-991D-4DBB-A2FF-51859F883397}"/>
    <dgm:cxn modelId="{C4B53E66-4837-4C9A-A636-0F3EC0B876AE}" srcId="{3368BF26-24BA-4A95-AEB5-A0ADF547DE5C}" destId="{100EDE43-66FD-46BF-B3A7-69C87326423B}" srcOrd="0" destOrd="0" parTransId="{D608ED15-5AE0-4633-949D-1BBFB8991A76}" sibTransId="{F49BA562-47A9-4442-B167-3EEABE2A0500}"/>
    <dgm:cxn modelId="{FE78FA53-7BEC-450D-AC28-94132B04211B}" srcId="{3368BF26-24BA-4A95-AEB5-A0ADF547DE5C}" destId="{EFA731E5-FD57-4FB7-AC8B-31976CD06448}" srcOrd="1" destOrd="0" parTransId="{02ABAC7C-3514-42B4-8810-02F1EA9B6396}" sibTransId="{B6154CB2-E1A1-490D-8C3E-A4E36EFA4005}"/>
    <dgm:cxn modelId="{0AF06074-0F9D-4609-BEA2-0C76DCD6721E}" type="presOf" srcId="{3368BF26-24BA-4A95-AEB5-A0ADF547DE5C}" destId="{E402BF0E-2247-4A1D-AF60-C83B3F5C7E27}" srcOrd="0" destOrd="0" presId="urn:microsoft.com/office/officeart/2018/2/layout/IconVerticalSolidList"/>
    <dgm:cxn modelId="{EC4AA6D3-523A-4B4C-8176-3E7A93DD8BC8}" type="presOf" srcId="{EFA731E5-FD57-4FB7-AC8B-31976CD06448}" destId="{F4DAD27D-1F67-4B05-80D7-50DA2AF58C93}" srcOrd="0" destOrd="0" presId="urn:microsoft.com/office/officeart/2018/2/layout/IconVerticalSolidList"/>
    <dgm:cxn modelId="{EBC392EE-ED14-406F-BE5B-C35F238394A2}" type="presParOf" srcId="{E402BF0E-2247-4A1D-AF60-C83B3F5C7E27}" destId="{955EE04B-FDF7-42F0-9F40-73812536951E}" srcOrd="0" destOrd="0" presId="urn:microsoft.com/office/officeart/2018/2/layout/IconVerticalSolidList"/>
    <dgm:cxn modelId="{C48BCD3B-BD80-4727-890F-14F5387163B5}" type="presParOf" srcId="{955EE04B-FDF7-42F0-9F40-73812536951E}" destId="{D5BE3B4F-48D0-44CA-A659-B2FE37C3EE37}" srcOrd="0" destOrd="0" presId="urn:microsoft.com/office/officeart/2018/2/layout/IconVerticalSolidList"/>
    <dgm:cxn modelId="{1D8312E2-1E13-4A73-8248-233341BEACF5}" type="presParOf" srcId="{955EE04B-FDF7-42F0-9F40-73812536951E}" destId="{4D2F562C-37D2-47C3-ACB5-41DD68B99F5F}" srcOrd="1" destOrd="0" presId="urn:microsoft.com/office/officeart/2018/2/layout/IconVerticalSolidList"/>
    <dgm:cxn modelId="{3F0BEA0F-B596-4F1A-B07F-DDF21B403225}" type="presParOf" srcId="{955EE04B-FDF7-42F0-9F40-73812536951E}" destId="{748D560B-7E40-4ECD-812D-0B3DDDC6DFF9}" srcOrd="2" destOrd="0" presId="urn:microsoft.com/office/officeart/2018/2/layout/IconVerticalSolidList"/>
    <dgm:cxn modelId="{5024BAEA-37D5-4174-80E8-2FA1CA352E36}" type="presParOf" srcId="{955EE04B-FDF7-42F0-9F40-73812536951E}" destId="{FBD3508C-C500-41F2-A95B-CBE5E89CEF5F}" srcOrd="3" destOrd="0" presId="urn:microsoft.com/office/officeart/2018/2/layout/IconVerticalSolidList"/>
    <dgm:cxn modelId="{46F92417-3443-4DC5-98C2-84F67520A761}" type="presParOf" srcId="{E402BF0E-2247-4A1D-AF60-C83B3F5C7E27}" destId="{EBB02B78-7CAA-4318-AD65-30D0C8D37AFA}" srcOrd="1" destOrd="0" presId="urn:microsoft.com/office/officeart/2018/2/layout/IconVerticalSolidList"/>
    <dgm:cxn modelId="{2985C042-A4C7-42B9-84ED-950139E0FD59}" type="presParOf" srcId="{E402BF0E-2247-4A1D-AF60-C83B3F5C7E27}" destId="{7B8F5485-482B-455E-B2E2-0BD250F98148}" srcOrd="2" destOrd="0" presId="urn:microsoft.com/office/officeart/2018/2/layout/IconVerticalSolidList"/>
    <dgm:cxn modelId="{6468329C-8767-4DF4-A0B0-43F043D9047E}" type="presParOf" srcId="{7B8F5485-482B-455E-B2E2-0BD250F98148}" destId="{18163A03-211A-4F94-9676-87C43101045B}" srcOrd="0" destOrd="0" presId="urn:microsoft.com/office/officeart/2018/2/layout/IconVerticalSolidList"/>
    <dgm:cxn modelId="{72A2DB4D-6B55-47EE-820B-3D07B6A6AC26}" type="presParOf" srcId="{7B8F5485-482B-455E-B2E2-0BD250F98148}" destId="{C5B7E4CC-06F8-4B88-862F-3BCAB62A5569}" srcOrd="1" destOrd="0" presId="urn:microsoft.com/office/officeart/2018/2/layout/IconVerticalSolidList"/>
    <dgm:cxn modelId="{4DCBB670-8952-41D6-8D49-07FBA960D63F}" type="presParOf" srcId="{7B8F5485-482B-455E-B2E2-0BD250F98148}" destId="{1017979C-DB9A-4D3E-80A8-1C4060193CA0}" srcOrd="2" destOrd="0" presId="urn:microsoft.com/office/officeart/2018/2/layout/IconVerticalSolidList"/>
    <dgm:cxn modelId="{6749394F-71A3-46AA-A64B-84396CBD0CE5}" type="presParOf" srcId="{7B8F5485-482B-455E-B2E2-0BD250F98148}" destId="{F4DAD27D-1F67-4B05-80D7-50DA2AF58C93}" srcOrd="3" destOrd="0" presId="urn:microsoft.com/office/officeart/2018/2/layout/IconVerticalSolidList"/>
    <dgm:cxn modelId="{F87B580D-E547-48D1-A8DB-A7B298B77238}" type="presParOf" srcId="{E402BF0E-2247-4A1D-AF60-C83B3F5C7E27}" destId="{821FE090-97A2-4EBB-81A2-D6FB40BB1A54}" srcOrd="3" destOrd="0" presId="urn:microsoft.com/office/officeart/2018/2/layout/IconVerticalSolidList"/>
    <dgm:cxn modelId="{AE667B79-DA51-46C0-A83A-3BE6359519DD}" type="presParOf" srcId="{E402BF0E-2247-4A1D-AF60-C83B3F5C7E27}" destId="{22F0F8C6-BA0C-416B-874D-52B7E4FAEE7E}" srcOrd="4" destOrd="0" presId="urn:microsoft.com/office/officeart/2018/2/layout/IconVerticalSolidList"/>
    <dgm:cxn modelId="{E73FD6E4-AA25-402C-8C37-D753C41C023B}" type="presParOf" srcId="{22F0F8C6-BA0C-416B-874D-52B7E4FAEE7E}" destId="{75C7E171-68C8-49F3-86FF-F5018442DFE1}" srcOrd="0" destOrd="0" presId="urn:microsoft.com/office/officeart/2018/2/layout/IconVerticalSolidList"/>
    <dgm:cxn modelId="{C042CFCD-9B87-4B13-9B10-39A555F93E0F}" type="presParOf" srcId="{22F0F8C6-BA0C-416B-874D-52B7E4FAEE7E}" destId="{82169B76-8F7C-45A6-943D-7BF3AD722F97}" srcOrd="1" destOrd="0" presId="urn:microsoft.com/office/officeart/2018/2/layout/IconVerticalSolidList"/>
    <dgm:cxn modelId="{0B60CDFC-5EDC-4D24-9749-2734418902D4}" type="presParOf" srcId="{22F0F8C6-BA0C-416B-874D-52B7E4FAEE7E}" destId="{E2179248-9BD1-4A9D-B736-16751818EF82}" srcOrd="2" destOrd="0" presId="urn:microsoft.com/office/officeart/2018/2/layout/IconVerticalSolidList"/>
    <dgm:cxn modelId="{56D9972C-A8A2-4F2F-8F62-FF7F0B21116E}" type="presParOf" srcId="{22F0F8C6-BA0C-416B-874D-52B7E4FAEE7E}" destId="{E5B92E32-69EE-4FCB-9E68-C0375F3120B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707470-5901-4548-9C18-2B84AFC494E3}">
      <dsp:nvSpPr>
        <dsp:cNvPr id="0" name=""/>
        <dsp:cNvSpPr/>
      </dsp:nvSpPr>
      <dsp:spPr>
        <a:xfrm>
          <a:off x="0" y="981122"/>
          <a:ext cx="2906675" cy="18457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A90DA-0866-473D-8D2B-33DC5B14E6A7}">
      <dsp:nvSpPr>
        <dsp:cNvPr id="0" name=""/>
        <dsp:cNvSpPr/>
      </dsp:nvSpPr>
      <dsp:spPr>
        <a:xfrm>
          <a:off x="322963" y="1287938"/>
          <a:ext cx="2906675" cy="1845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 our last lecture we talked about business model canvas, where we looked at nine components that are critical for a business to be successful</a:t>
          </a:r>
        </a:p>
      </dsp:txBody>
      <dsp:txXfrm>
        <a:off x="377023" y="1341998"/>
        <a:ext cx="2798555" cy="1737619"/>
      </dsp:txXfrm>
    </dsp:sp>
    <dsp:sp modelId="{7B7A22A4-1299-4487-B178-8DBC3E968628}">
      <dsp:nvSpPr>
        <dsp:cNvPr id="0" name=""/>
        <dsp:cNvSpPr/>
      </dsp:nvSpPr>
      <dsp:spPr>
        <a:xfrm>
          <a:off x="3552603" y="981122"/>
          <a:ext cx="2906675" cy="18457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482E90-FFAA-4F59-B2E3-7A07BC8B0FC5}">
      <dsp:nvSpPr>
        <dsp:cNvPr id="0" name=""/>
        <dsp:cNvSpPr/>
      </dsp:nvSpPr>
      <dsp:spPr>
        <a:xfrm>
          <a:off x="3875567" y="1287938"/>
          <a:ext cx="2906675" cy="1845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Among the things we talked about were value proposition, channels, customer relationships and customer segment</a:t>
          </a:r>
        </a:p>
      </dsp:txBody>
      <dsp:txXfrm>
        <a:off x="3929627" y="1341998"/>
        <a:ext cx="2798555" cy="1737619"/>
      </dsp:txXfrm>
    </dsp:sp>
    <dsp:sp modelId="{230B7F4B-8949-47E7-B50B-C8A4E1D51059}">
      <dsp:nvSpPr>
        <dsp:cNvPr id="0" name=""/>
        <dsp:cNvSpPr/>
      </dsp:nvSpPr>
      <dsp:spPr>
        <a:xfrm>
          <a:off x="7105207" y="981122"/>
          <a:ext cx="2906675" cy="18457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AC768D-9812-4258-A0C9-40542AB31B17}">
      <dsp:nvSpPr>
        <dsp:cNvPr id="0" name=""/>
        <dsp:cNvSpPr/>
      </dsp:nvSpPr>
      <dsp:spPr>
        <a:xfrm>
          <a:off x="7428171" y="1287938"/>
          <a:ext cx="2906675" cy="1845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All these are items of marketing that in the current lecture we will touch on</a:t>
          </a:r>
        </a:p>
      </dsp:txBody>
      <dsp:txXfrm>
        <a:off x="7482231" y="1341998"/>
        <a:ext cx="2798555" cy="17376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D4179-9106-4303-9F12-DD70662BA804}">
      <dsp:nvSpPr>
        <dsp:cNvPr id="0" name=""/>
        <dsp:cNvSpPr/>
      </dsp:nvSpPr>
      <dsp:spPr>
        <a:xfrm>
          <a:off x="0" y="1707"/>
          <a:ext cx="10334847" cy="86555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30E5B0-89DF-43BA-BA21-43052A5DC435}">
      <dsp:nvSpPr>
        <dsp:cNvPr id="0" name=""/>
        <dsp:cNvSpPr/>
      </dsp:nvSpPr>
      <dsp:spPr>
        <a:xfrm>
          <a:off x="261830" y="196457"/>
          <a:ext cx="476055" cy="4760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96BED-3A6C-4BBC-ACEE-90939E16776D}">
      <dsp:nvSpPr>
        <dsp:cNvPr id="0" name=""/>
        <dsp:cNvSpPr/>
      </dsp:nvSpPr>
      <dsp:spPr>
        <a:xfrm>
          <a:off x="999715" y="1707"/>
          <a:ext cx="9335131" cy="865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05" tIns="91605" rIns="91605" bIns="9160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Define marketing within the context of entrepreneurship</a:t>
          </a:r>
        </a:p>
      </dsp:txBody>
      <dsp:txXfrm>
        <a:off x="999715" y="1707"/>
        <a:ext cx="9335131" cy="865554"/>
      </dsp:txXfrm>
    </dsp:sp>
    <dsp:sp modelId="{13A78046-790C-438F-8824-72A7E2DFBC9F}">
      <dsp:nvSpPr>
        <dsp:cNvPr id="0" name=""/>
        <dsp:cNvSpPr/>
      </dsp:nvSpPr>
      <dsp:spPr>
        <a:xfrm>
          <a:off x="0" y="1083651"/>
          <a:ext cx="10334847" cy="8655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8C00B7-9AC7-43BA-81DA-F5AC5C0DA250}">
      <dsp:nvSpPr>
        <dsp:cNvPr id="0" name=""/>
        <dsp:cNvSpPr/>
      </dsp:nvSpPr>
      <dsp:spPr>
        <a:xfrm>
          <a:off x="261830" y="1278400"/>
          <a:ext cx="476055" cy="4760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F3F96-5550-4CC9-B28C-AA304A17BB6A}">
      <dsp:nvSpPr>
        <dsp:cNvPr id="0" name=""/>
        <dsp:cNvSpPr/>
      </dsp:nvSpPr>
      <dsp:spPr>
        <a:xfrm>
          <a:off x="999715" y="1083651"/>
          <a:ext cx="9335131" cy="865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05" tIns="91605" rIns="91605" bIns="9160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Outline how an entrepreneur would understand their market</a:t>
          </a:r>
        </a:p>
      </dsp:txBody>
      <dsp:txXfrm>
        <a:off x="999715" y="1083651"/>
        <a:ext cx="9335131" cy="865554"/>
      </dsp:txXfrm>
    </dsp:sp>
    <dsp:sp modelId="{C3EA818C-F805-44E2-8684-E5AA256394FC}">
      <dsp:nvSpPr>
        <dsp:cNvPr id="0" name=""/>
        <dsp:cNvSpPr/>
      </dsp:nvSpPr>
      <dsp:spPr>
        <a:xfrm>
          <a:off x="0" y="2165594"/>
          <a:ext cx="10334847" cy="8655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BB1EFE-E6E6-45DD-9906-96AE5F4536B7}">
      <dsp:nvSpPr>
        <dsp:cNvPr id="0" name=""/>
        <dsp:cNvSpPr/>
      </dsp:nvSpPr>
      <dsp:spPr>
        <a:xfrm>
          <a:off x="261830" y="2360344"/>
          <a:ext cx="476055" cy="4760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DA339D-3C98-4E40-8222-84241BDD9D32}">
      <dsp:nvSpPr>
        <dsp:cNvPr id="0" name=""/>
        <dsp:cNvSpPr/>
      </dsp:nvSpPr>
      <dsp:spPr>
        <a:xfrm>
          <a:off x="999715" y="2165594"/>
          <a:ext cx="9335131" cy="865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05" tIns="91605" rIns="91605" bIns="9160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Craft a unique value proposition for your business</a:t>
          </a:r>
        </a:p>
      </dsp:txBody>
      <dsp:txXfrm>
        <a:off x="999715" y="2165594"/>
        <a:ext cx="9335131" cy="865554"/>
      </dsp:txXfrm>
    </dsp:sp>
    <dsp:sp modelId="{9B76B2CF-BB0D-4C34-A769-4089F35E6AA5}">
      <dsp:nvSpPr>
        <dsp:cNvPr id="0" name=""/>
        <dsp:cNvSpPr/>
      </dsp:nvSpPr>
      <dsp:spPr>
        <a:xfrm>
          <a:off x="0" y="3247537"/>
          <a:ext cx="10334847" cy="86555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E3B334-F218-4DE1-8C8E-2194818F3A47}">
      <dsp:nvSpPr>
        <dsp:cNvPr id="0" name=""/>
        <dsp:cNvSpPr/>
      </dsp:nvSpPr>
      <dsp:spPr>
        <a:xfrm>
          <a:off x="261830" y="3442287"/>
          <a:ext cx="476055" cy="47605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A8A4BE-C3C4-41BA-9B07-4A2DC0191D12}">
      <dsp:nvSpPr>
        <dsp:cNvPr id="0" name=""/>
        <dsp:cNvSpPr/>
      </dsp:nvSpPr>
      <dsp:spPr>
        <a:xfrm>
          <a:off x="999715" y="3247537"/>
          <a:ext cx="9335131" cy="865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605" tIns="91605" rIns="91605" bIns="9160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Identify digital marketing essentials for an entrepreneurs</a:t>
          </a:r>
        </a:p>
      </dsp:txBody>
      <dsp:txXfrm>
        <a:off x="999715" y="3247537"/>
        <a:ext cx="9335131" cy="8655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C91053-C908-429B-88E5-BD7739C61847}">
      <dsp:nvSpPr>
        <dsp:cNvPr id="0" name=""/>
        <dsp:cNvSpPr/>
      </dsp:nvSpPr>
      <dsp:spPr>
        <a:xfrm>
          <a:off x="0" y="668654"/>
          <a:ext cx="10334847" cy="12344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90BEAA-C649-4863-9B85-38179209774B}">
      <dsp:nvSpPr>
        <dsp:cNvPr id="0" name=""/>
        <dsp:cNvSpPr/>
      </dsp:nvSpPr>
      <dsp:spPr>
        <a:xfrm>
          <a:off x="373418" y="946403"/>
          <a:ext cx="678942" cy="6789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79A76D-EB5E-419B-8FFD-78C8A5EDB66E}">
      <dsp:nvSpPr>
        <dsp:cNvPr id="0" name=""/>
        <dsp:cNvSpPr/>
      </dsp:nvSpPr>
      <dsp:spPr>
        <a:xfrm>
          <a:off x="1425778" y="668654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When you ask many people what marketing is, they are likely to talk of advertising and promotion</a:t>
          </a:r>
        </a:p>
      </dsp:txBody>
      <dsp:txXfrm>
        <a:off x="1425778" y="668654"/>
        <a:ext cx="8909068" cy="1234440"/>
      </dsp:txXfrm>
    </dsp:sp>
    <dsp:sp modelId="{FE3EACED-E33D-4164-9FC1-EF552C4F6AB8}">
      <dsp:nvSpPr>
        <dsp:cNvPr id="0" name=""/>
        <dsp:cNvSpPr/>
      </dsp:nvSpPr>
      <dsp:spPr>
        <a:xfrm>
          <a:off x="0" y="2211705"/>
          <a:ext cx="10334847" cy="1234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6CF242-1105-4275-A4F2-CFA1BCE36D90}">
      <dsp:nvSpPr>
        <dsp:cNvPr id="0" name=""/>
        <dsp:cNvSpPr/>
      </dsp:nvSpPr>
      <dsp:spPr>
        <a:xfrm>
          <a:off x="373418" y="2489454"/>
          <a:ext cx="678942" cy="6789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1E696-E7C0-4EA1-9752-34A48ABB1957}">
      <dsp:nvSpPr>
        <dsp:cNvPr id="0" name=""/>
        <dsp:cNvSpPr/>
      </dsp:nvSpPr>
      <dsp:spPr>
        <a:xfrm>
          <a:off x="1425778" y="2211705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Marketing can be thought of as the process or activities that an entrepreneur engages in, in trying to satisfy the needs of customers profitably</a:t>
          </a:r>
        </a:p>
      </dsp:txBody>
      <dsp:txXfrm>
        <a:off x="1425778" y="2211705"/>
        <a:ext cx="8909068" cy="12344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15C04-70C6-4203-9EA7-E6594AB574D4}">
      <dsp:nvSpPr>
        <dsp:cNvPr id="0" name=""/>
        <dsp:cNvSpPr/>
      </dsp:nvSpPr>
      <dsp:spPr>
        <a:xfrm>
          <a:off x="0" y="668654"/>
          <a:ext cx="10334847" cy="12344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6FCBC-1A4D-431D-867F-3737F2CA3CFA}">
      <dsp:nvSpPr>
        <dsp:cNvPr id="0" name=""/>
        <dsp:cNvSpPr/>
      </dsp:nvSpPr>
      <dsp:spPr>
        <a:xfrm>
          <a:off x="373418" y="946403"/>
          <a:ext cx="678942" cy="6789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0A805-EB97-4626-BAF9-FF4D8A0241DC}">
      <dsp:nvSpPr>
        <dsp:cNvPr id="0" name=""/>
        <dsp:cNvSpPr/>
      </dsp:nvSpPr>
      <dsp:spPr>
        <a:xfrm>
          <a:off x="1425778" y="668654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The process entails identification of the needs or the gaps that are there in the market, then creating a product or service that will meet the needs in a unique way and making profit while at it</a:t>
          </a:r>
        </a:p>
      </dsp:txBody>
      <dsp:txXfrm>
        <a:off x="1425778" y="668654"/>
        <a:ext cx="8909068" cy="1234440"/>
      </dsp:txXfrm>
    </dsp:sp>
    <dsp:sp modelId="{DEE7DE1F-0721-4515-80D5-9A442B25227D}">
      <dsp:nvSpPr>
        <dsp:cNvPr id="0" name=""/>
        <dsp:cNvSpPr/>
      </dsp:nvSpPr>
      <dsp:spPr>
        <a:xfrm>
          <a:off x="0" y="2211705"/>
          <a:ext cx="10334847" cy="1234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791282-E6FE-4273-BB4C-C3F6E18B986B}">
      <dsp:nvSpPr>
        <dsp:cNvPr id="0" name=""/>
        <dsp:cNvSpPr/>
      </dsp:nvSpPr>
      <dsp:spPr>
        <a:xfrm>
          <a:off x="373418" y="2489454"/>
          <a:ext cx="678942" cy="6789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EAF88A-5982-4C75-958B-2A6E1F0C7CE4}">
      <dsp:nvSpPr>
        <dsp:cNvPr id="0" name=""/>
        <dsp:cNvSpPr/>
      </dsp:nvSpPr>
      <dsp:spPr>
        <a:xfrm>
          <a:off x="1425778" y="2211705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It is important to note that a process will require an entrepreneur to do so creatively since they are probably not the only ones doing it</a:t>
          </a:r>
        </a:p>
      </dsp:txBody>
      <dsp:txXfrm>
        <a:off x="1425778" y="2211705"/>
        <a:ext cx="8909068" cy="12344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15C04-70C6-4203-9EA7-E6594AB574D4}">
      <dsp:nvSpPr>
        <dsp:cNvPr id="0" name=""/>
        <dsp:cNvSpPr/>
      </dsp:nvSpPr>
      <dsp:spPr>
        <a:xfrm>
          <a:off x="0" y="668654"/>
          <a:ext cx="10334847" cy="12344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6FCBC-1A4D-431D-867F-3737F2CA3CFA}">
      <dsp:nvSpPr>
        <dsp:cNvPr id="0" name=""/>
        <dsp:cNvSpPr/>
      </dsp:nvSpPr>
      <dsp:spPr>
        <a:xfrm>
          <a:off x="373418" y="946403"/>
          <a:ext cx="678942" cy="6789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0A805-EB97-4626-BAF9-FF4D8A0241DC}">
      <dsp:nvSpPr>
        <dsp:cNvPr id="0" name=""/>
        <dsp:cNvSpPr/>
      </dsp:nvSpPr>
      <dsp:spPr>
        <a:xfrm>
          <a:off x="1425778" y="668654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 question of how you satisfy your customers as an entrepreneur better than your competitors is something we will address deeply in this lecture</a:t>
          </a:r>
        </a:p>
      </dsp:txBody>
      <dsp:txXfrm>
        <a:off x="1425778" y="668654"/>
        <a:ext cx="8909068" cy="1234440"/>
      </dsp:txXfrm>
    </dsp:sp>
    <dsp:sp modelId="{9557C5A4-AEFC-4874-813E-A9DC29C2EDCC}">
      <dsp:nvSpPr>
        <dsp:cNvPr id="0" name=""/>
        <dsp:cNvSpPr/>
      </dsp:nvSpPr>
      <dsp:spPr>
        <a:xfrm>
          <a:off x="0" y="2211705"/>
          <a:ext cx="10334847" cy="1234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1D2F0F-A624-4EEB-8B8A-488C688D313A}">
      <dsp:nvSpPr>
        <dsp:cNvPr id="0" name=""/>
        <dsp:cNvSpPr/>
      </dsp:nvSpPr>
      <dsp:spPr>
        <a:xfrm>
          <a:off x="373418" y="2489454"/>
          <a:ext cx="678942" cy="678942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E10535-5FAB-4ABC-94FF-91ADB59028D7}">
      <dsp:nvSpPr>
        <dsp:cNvPr id="0" name=""/>
        <dsp:cNvSpPr/>
      </dsp:nvSpPr>
      <dsp:spPr>
        <a:xfrm>
          <a:off x="1425778" y="2211705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rgbClr val="444444"/>
              </a:solidFill>
              <a:latin typeface="Calibri"/>
              <a:cs typeface="Calibri"/>
            </a:rPr>
            <a:t>As an entrepreneur you are not just concerned with making sales, but your focus should be on telling a compelling story that connects with the target audience, positioning the business as a solution to a specific need or problem</a:t>
          </a:r>
        </a:p>
      </dsp:txBody>
      <dsp:txXfrm>
        <a:off x="1425778" y="2211705"/>
        <a:ext cx="8909068" cy="12344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F57A35-2502-4FA8-8EC7-73CFDCE72423}">
      <dsp:nvSpPr>
        <dsp:cNvPr id="0" name=""/>
        <dsp:cNvSpPr/>
      </dsp:nvSpPr>
      <dsp:spPr>
        <a:xfrm>
          <a:off x="0" y="668654"/>
          <a:ext cx="10334847" cy="12344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93F008-10B5-42A3-B103-AB9106003EBB}">
      <dsp:nvSpPr>
        <dsp:cNvPr id="0" name=""/>
        <dsp:cNvSpPr/>
      </dsp:nvSpPr>
      <dsp:spPr>
        <a:xfrm>
          <a:off x="373418" y="946403"/>
          <a:ext cx="678942" cy="6789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95E74-41EA-44D1-ABE2-788C867EC5C0}">
      <dsp:nvSpPr>
        <dsp:cNvPr id="0" name=""/>
        <dsp:cNvSpPr/>
      </dsp:nvSpPr>
      <dsp:spPr>
        <a:xfrm>
          <a:off x="1425778" y="668654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This is what should set you apart from just any other business</a:t>
          </a:r>
        </a:p>
      </dsp:txBody>
      <dsp:txXfrm>
        <a:off x="1425778" y="668654"/>
        <a:ext cx="8909068" cy="1234440"/>
      </dsp:txXfrm>
    </dsp:sp>
    <dsp:sp modelId="{7FF1F9F9-89AB-4DB2-9B85-6829D8C5536E}">
      <dsp:nvSpPr>
        <dsp:cNvPr id="0" name=""/>
        <dsp:cNvSpPr/>
      </dsp:nvSpPr>
      <dsp:spPr>
        <a:xfrm>
          <a:off x="0" y="2211705"/>
          <a:ext cx="10334847" cy="1234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293EE2-4298-4176-97E1-62B91829BDE4}">
      <dsp:nvSpPr>
        <dsp:cNvPr id="0" name=""/>
        <dsp:cNvSpPr/>
      </dsp:nvSpPr>
      <dsp:spPr>
        <a:xfrm>
          <a:off x="373418" y="2489454"/>
          <a:ext cx="678942" cy="6789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7F87D-1B08-41CD-8D8B-8429E8167B1C}">
      <dsp:nvSpPr>
        <dsp:cNvPr id="0" name=""/>
        <dsp:cNvSpPr/>
      </dsp:nvSpPr>
      <dsp:spPr>
        <a:xfrm>
          <a:off x="1425778" y="2211705"/>
          <a:ext cx="8909068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As we noted in lecture two on design thinking, an entrepreneur should be customer-centric or human-centered as you are creating a solution for a problem in the marketplace</a:t>
          </a:r>
        </a:p>
      </dsp:txBody>
      <dsp:txXfrm>
        <a:off x="1425778" y="2211705"/>
        <a:ext cx="8909068" cy="12344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FC605-4FFA-44E9-BB33-10691B11A68E}">
      <dsp:nvSpPr>
        <dsp:cNvPr id="0" name=""/>
        <dsp:cNvSpPr/>
      </dsp:nvSpPr>
      <dsp:spPr>
        <a:xfrm>
          <a:off x="0" y="502"/>
          <a:ext cx="8635793" cy="11753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77FBEE-1654-4BAF-B900-4FCF47392802}">
      <dsp:nvSpPr>
        <dsp:cNvPr id="0" name=""/>
        <dsp:cNvSpPr/>
      </dsp:nvSpPr>
      <dsp:spPr>
        <a:xfrm>
          <a:off x="355549" y="264960"/>
          <a:ext cx="646453" cy="6464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A2D42-BB58-4803-A85B-571B5154654E}">
      <dsp:nvSpPr>
        <dsp:cNvPr id="0" name=""/>
        <dsp:cNvSpPr/>
      </dsp:nvSpPr>
      <dsp:spPr>
        <a:xfrm>
          <a:off x="1357552" y="502"/>
          <a:ext cx="7278240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Competitive Edge: A well-established brand with a well-crafted USP will allow your business to stand out above its peers</a:t>
          </a:r>
        </a:p>
      </dsp:txBody>
      <dsp:txXfrm>
        <a:off x="1357552" y="502"/>
        <a:ext cx="7278240" cy="1175370"/>
      </dsp:txXfrm>
    </dsp:sp>
    <dsp:sp modelId="{956A4BB9-4747-4CCE-8335-8278B37C8ECB}">
      <dsp:nvSpPr>
        <dsp:cNvPr id="0" name=""/>
        <dsp:cNvSpPr/>
      </dsp:nvSpPr>
      <dsp:spPr>
        <a:xfrm>
          <a:off x="0" y="1469714"/>
          <a:ext cx="8635793" cy="11753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B11F33-97BF-4497-81B6-5106AA09FAF3}">
      <dsp:nvSpPr>
        <dsp:cNvPr id="0" name=""/>
        <dsp:cNvSpPr/>
      </dsp:nvSpPr>
      <dsp:spPr>
        <a:xfrm>
          <a:off x="355549" y="1734173"/>
          <a:ext cx="646453" cy="6464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A6B587-FBAE-4B88-95BE-400C45A78980}">
      <dsp:nvSpPr>
        <dsp:cNvPr id="0" name=""/>
        <dsp:cNvSpPr/>
      </dsp:nvSpPr>
      <dsp:spPr>
        <a:xfrm>
          <a:off x="1357552" y="1469714"/>
          <a:ext cx="7278240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Flexibility: Marketing demands the business to change as the environment changes, therefore allowing the business to adapt to customer feedback, trends, and industry developments</a:t>
          </a:r>
        </a:p>
      </dsp:txBody>
      <dsp:txXfrm>
        <a:off x="1357552" y="1469714"/>
        <a:ext cx="7278240" cy="1175370"/>
      </dsp:txXfrm>
    </dsp:sp>
    <dsp:sp modelId="{07045E68-0F5B-464C-A183-AA33632ABF06}">
      <dsp:nvSpPr>
        <dsp:cNvPr id="0" name=""/>
        <dsp:cNvSpPr/>
      </dsp:nvSpPr>
      <dsp:spPr>
        <a:xfrm>
          <a:off x="0" y="2938927"/>
          <a:ext cx="8635793" cy="11753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15553-33F9-4EC3-8B54-954A6502CCF2}">
      <dsp:nvSpPr>
        <dsp:cNvPr id="0" name=""/>
        <dsp:cNvSpPr/>
      </dsp:nvSpPr>
      <dsp:spPr>
        <a:xfrm>
          <a:off x="355549" y="3203385"/>
          <a:ext cx="646453" cy="6464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A86564-915D-490F-ADC9-064ADC0250D9}">
      <dsp:nvSpPr>
        <dsp:cNvPr id="0" name=""/>
        <dsp:cNvSpPr/>
      </dsp:nvSpPr>
      <dsp:spPr>
        <a:xfrm>
          <a:off x="1357552" y="2938927"/>
          <a:ext cx="7278240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Utilize resources sustainably: Often start-ups and entrepreneurs operate under limited resources, marketing pushes them to think of effective yet inexpensive strategies to achieve their goals such as use of social media</a:t>
          </a:r>
        </a:p>
      </dsp:txBody>
      <dsp:txXfrm>
        <a:off x="1357552" y="2938927"/>
        <a:ext cx="7278240" cy="117537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4F5D3D-5751-4406-8B5F-E21172CFA46F}">
      <dsp:nvSpPr>
        <dsp:cNvPr id="0" name=""/>
        <dsp:cNvSpPr/>
      </dsp:nvSpPr>
      <dsp:spPr>
        <a:xfrm>
          <a:off x="362021" y="601"/>
          <a:ext cx="3221558" cy="19329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Structure: Traditional marketing is very structural guided by systematic planning before execution</a:t>
          </a:r>
        </a:p>
      </dsp:txBody>
      <dsp:txXfrm>
        <a:off x="362021" y="601"/>
        <a:ext cx="3221558" cy="1932934"/>
      </dsp:txXfrm>
    </dsp:sp>
    <dsp:sp modelId="{67CEEC09-49DF-4861-B0FC-D061B8D38D65}">
      <dsp:nvSpPr>
        <dsp:cNvPr id="0" name=""/>
        <dsp:cNvSpPr/>
      </dsp:nvSpPr>
      <dsp:spPr>
        <a:xfrm>
          <a:off x="3905735" y="601"/>
          <a:ext cx="3221558" cy="193293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Budget: Traditional marketing is usually budget-driven, with huge resources being allocated to marketing</a:t>
          </a:r>
        </a:p>
      </dsp:txBody>
      <dsp:txXfrm>
        <a:off x="3905735" y="601"/>
        <a:ext cx="3221558" cy="1932934"/>
      </dsp:txXfrm>
    </dsp:sp>
    <dsp:sp modelId="{31A8F88D-9063-40D7-A99C-E2E3B82D5D2E}">
      <dsp:nvSpPr>
        <dsp:cNvPr id="0" name=""/>
        <dsp:cNvSpPr/>
      </dsp:nvSpPr>
      <dsp:spPr>
        <a:xfrm>
          <a:off x="7449449" y="601"/>
          <a:ext cx="3221558" cy="19329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Customer engagement: Traditional marketing is heavy on one-way communication a big contrast from entrepreneurial marketing whereby it is more of engagement</a:t>
          </a:r>
          <a:r>
            <a:rPr lang="en-US" sz="1800" kern="1200" dirty="0">
              <a:latin typeface="Tw Cen MT"/>
            </a:rPr>
            <a:t> /</a:t>
          </a:r>
          <a:r>
            <a:rPr lang="en-US" sz="1800" kern="1200" dirty="0"/>
            <a:t>two-way communication </a:t>
          </a:r>
        </a:p>
      </dsp:txBody>
      <dsp:txXfrm>
        <a:off x="7449449" y="601"/>
        <a:ext cx="3221558" cy="1932934"/>
      </dsp:txXfrm>
    </dsp:sp>
    <dsp:sp modelId="{AB38DE82-FC08-417D-BC7A-C3054CCF54AC}">
      <dsp:nvSpPr>
        <dsp:cNvPr id="0" name=""/>
        <dsp:cNvSpPr/>
      </dsp:nvSpPr>
      <dsp:spPr>
        <a:xfrm>
          <a:off x="3905735" y="2255692"/>
          <a:ext cx="3221558" cy="19329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Adaptability: Traditional marketing is rather rigid,</a:t>
          </a:r>
          <a:r>
            <a:rPr lang="en-US" sz="1800" kern="1200" dirty="0">
              <a:latin typeface="Tw Cen MT"/>
            </a:rPr>
            <a:t> </a:t>
          </a:r>
          <a:r>
            <a:rPr lang="en-US" sz="1800" kern="1200" dirty="0"/>
            <a:t>unlike entrepreneurial marketing </a:t>
          </a:r>
          <a:r>
            <a:rPr lang="en-US" sz="1800" kern="1200" dirty="0">
              <a:latin typeface="Tw Cen MT"/>
            </a:rPr>
            <a:t>-</a:t>
          </a:r>
          <a:r>
            <a:rPr lang="en-US" sz="1800" kern="1200" dirty="0"/>
            <a:t>agile and opportunistic in nature</a:t>
          </a:r>
        </a:p>
      </dsp:txBody>
      <dsp:txXfrm>
        <a:off x="3905735" y="2255692"/>
        <a:ext cx="3221558" cy="19329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8AF545-D181-4223-8E8C-3249B00862B8}">
      <dsp:nvSpPr>
        <dsp:cNvPr id="0" name=""/>
        <dsp:cNvSpPr/>
      </dsp:nvSpPr>
      <dsp:spPr>
        <a:xfrm>
          <a:off x="1148" y="602382"/>
          <a:ext cx="4030033" cy="2559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B81A78-3292-41AD-9284-5B0C8FF41B2F}">
      <dsp:nvSpPr>
        <dsp:cNvPr id="0" name=""/>
        <dsp:cNvSpPr/>
      </dsp:nvSpPr>
      <dsp:spPr>
        <a:xfrm>
          <a:off x="448929" y="1027775"/>
          <a:ext cx="4030033" cy="25590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Risk level: Traditional marketing allows for a low level of risks, meaning they are risk averse</a:t>
          </a:r>
        </a:p>
      </dsp:txBody>
      <dsp:txXfrm>
        <a:off x="523882" y="1102728"/>
        <a:ext cx="3880127" cy="2409165"/>
      </dsp:txXfrm>
    </dsp:sp>
    <dsp:sp modelId="{2FA14130-4DA4-4820-9CFB-0C1132B0C076}">
      <dsp:nvSpPr>
        <dsp:cNvPr id="0" name=""/>
        <dsp:cNvSpPr/>
      </dsp:nvSpPr>
      <dsp:spPr>
        <a:xfrm>
          <a:off x="4926744" y="602382"/>
          <a:ext cx="4030033" cy="2559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029BFF-5548-42B6-A085-25F52C9FC184}">
      <dsp:nvSpPr>
        <dsp:cNvPr id="0" name=""/>
        <dsp:cNvSpPr/>
      </dsp:nvSpPr>
      <dsp:spPr>
        <a:xfrm>
          <a:off x="5374525" y="1027775"/>
          <a:ext cx="4030033" cy="25590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Success measure: In traditional marketing metrics such as sales, market share are common</a:t>
          </a:r>
        </a:p>
      </dsp:txBody>
      <dsp:txXfrm>
        <a:off x="5449478" y="1102728"/>
        <a:ext cx="3880127" cy="240916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509565-79A7-4913-B9B1-27CAAA140005}">
      <dsp:nvSpPr>
        <dsp:cNvPr id="0" name=""/>
        <dsp:cNvSpPr/>
      </dsp:nvSpPr>
      <dsp:spPr>
        <a:xfrm>
          <a:off x="835428" y="1096051"/>
          <a:ext cx="977415" cy="9774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A1037-7853-4435-9F3D-E4DD0C7BBF56}">
      <dsp:nvSpPr>
        <dsp:cNvPr id="0" name=""/>
        <dsp:cNvSpPr/>
      </dsp:nvSpPr>
      <dsp:spPr>
        <a:xfrm>
          <a:off x="238119" y="2373177"/>
          <a:ext cx="217203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Turning data into information</a:t>
          </a:r>
        </a:p>
      </dsp:txBody>
      <dsp:txXfrm>
        <a:off x="238119" y="2373177"/>
        <a:ext cx="2172034" cy="720000"/>
      </dsp:txXfrm>
    </dsp:sp>
    <dsp:sp modelId="{A94D73E5-194B-4848-8B33-6A6095FD20BF}">
      <dsp:nvSpPr>
        <dsp:cNvPr id="0" name=""/>
        <dsp:cNvSpPr/>
      </dsp:nvSpPr>
      <dsp:spPr>
        <a:xfrm>
          <a:off x="3387569" y="1096051"/>
          <a:ext cx="977415" cy="9774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1735E-F183-462B-9661-DFBDC1355D2E}">
      <dsp:nvSpPr>
        <dsp:cNvPr id="0" name=""/>
        <dsp:cNvSpPr/>
      </dsp:nvSpPr>
      <dsp:spPr>
        <a:xfrm>
          <a:off x="2790260" y="2373177"/>
          <a:ext cx="217203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Turning information into insights and learning</a:t>
          </a:r>
        </a:p>
      </dsp:txBody>
      <dsp:txXfrm>
        <a:off x="2790260" y="2373177"/>
        <a:ext cx="2172034" cy="720000"/>
      </dsp:txXfrm>
    </dsp:sp>
    <dsp:sp modelId="{A72730E0-C518-466B-B321-B5E89A9D156B}">
      <dsp:nvSpPr>
        <dsp:cNvPr id="0" name=""/>
        <dsp:cNvSpPr/>
      </dsp:nvSpPr>
      <dsp:spPr>
        <a:xfrm>
          <a:off x="5939710" y="1096051"/>
          <a:ext cx="977415" cy="97741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22BA1-7245-4250-B2BE-E5F0938D2C8B}">
      <dsp:nvSpPr>
        <dsp:cNvPr id="0" name=""/>
        <dsp:cNvSpPr/>
      </dsp:nvSpPr>
      <dsp:spPr>
        <a:xfrm>
          <a:off x="5342400" y="2373177"/>
          <a:ext cx="2172034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The entrepreneur you should now be able to create a persona and point of view of your customer</a:t>
          </a:r>
        </a:p>
      </dsp:txBody>
      <dsp:txXfrm>
        <a:off x="5342400" y="2373177"/>
        <a:ext cx="2172034" cy="720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BE63B-4927-4560-BBD8-EE24590AFDED}">
      <dsp:nvSpPr>
        <dsp:cNvPr id="0" name=""/>
        <dsp:cNvSpPr/>
      </dsp:nvSpPr>
      <dsp:spPr>
        <a:xfrm>
          <a:off x="3065853" y="817974"/>
          <a:ext cx="630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097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64799" y="860387"/>
        <a:ext cx="33078" cy="6615"/>
      </dsp:txXfrm>
    </dsp:sp>
    <dsp:sp modelId="{53CCF50D-931F-4804-967E-5AD6DA913081}">
      <dsp:nvSpPr>
        <dsp:cNvPr id="0" name=""/>
        <dsp:cNvSpPr/>
      </dsp:nvSpPr>
      <dsp:spPr>
        <a:xfrm>
          <a:off x="191255" y="775"/>
          <a:ext cx="2876397" cy="17258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46" tIns="147948" rIns="140946" bIns="14794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w Cen MT"/>
            </a:rPr>
            <a:t>Entrepreneur</a:t>
          </a:r>
          <a:r>
            <a:rPr lang="en-US" sz="2200" kern="1200" dirty="0"/>
            <a:t> generate possible ideas/solution for the problem/gap identified in phase one</a:t>
          </a:r>
        </a:p>
      </dsp:txBody>
      <dsp:txXfrm>
        <a:off x="191255" y="775"/>
        <a:ext cx="2876397" cy="1725838"/>
      </dsp:txXfrm>
    </dsp:sp>
    <dsp:sp modelId="{4769F786-3BDC-4C1D-8ADB-A6C4AEE3B85E}">
      <dsp:nvSpPr>
        <dsp:cNvPr id="0" name=""/>
        <dsp:cNvSpPr/>
      </dsp:nvSpPr>
      <dsp:spPr>
        <a:xfrm>
          <a:off x="6603822" y="817974"/>
          <a:ext cx="630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097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02768" y="860387"/>
        <a:ext cx="33078" cy="6615"/>
      </dsp:txXfrm>
    </dsp:sp>
    <dsp:sp modelId="{567083AB-E00D-4D43-91C1-B254F3E99472}">
      <dsp:nvSpPr>
        <dsp:cNvPr id="0" name=""/>
        <dsp:cNvSpPr/>
      </dsp:nvSpPr>
      <dsp:spPr>
        <a:xfrm>
          <a:off x="3729224" y="775"/>
          <a:ext cx="2876397" cy="17258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46" tIns="147948" rIns="140946" bIns="14794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To find good ideas you must first find many ideas</a:t>
          </a:r>
        </a:p>
      </dsp:txBody>
      <dsp:txXfrm>
        <a:off x="3729224" y="775"/>
        <a:ext cx="2876397" cy="1725838"/>
      </dsp:txXfrm>
    </dsp:sp>
    <dsp:sp modelId="{32BA7E3C-1DB4-44D5-A319-C2313D16D1FA}">
      <dsp:nvSpPr>
        <dsp:cNvPr id="0" name=""/>
        <dsp:cNvSpPr/>
      </dsp:nvSpPr>
      <dsp:spPr>
        <a:xfrm>
          <a:off x="1629454" y="1724814"/>
          <a:ext cx="7075938" cy="630971"/>
        </a:xfrm>
        <a:custGeom>
          <a:avLst/>
          <a:gdLst/>
          <a:ahLst/>
          <a:cxnLst/>
          <a:rect l="0" t="0" r="0" b="0"/>
          <a:pathLst>
            <a:path>
              <a:moveTo>
                <a:pt x="7075938" y="0"/>
              </a:moveTo>
              <a:lnTo>
                <a:pt x="7075938" y="332585"/>
              </a:lnTo>
              <a:lnTo>
                <a:pt x="0" y="332585"/>
              </a:lnTo>
              <a:lnTo>
                <a:pt x="0" y="630971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89753" y="2036992"/>
        <a:ext cx="355339" cy="6615"/>
      </dsp:txXfrm>
    </dsp:sp>
    <dsp:sp modelId="{33D47487-03C7-4FD3-AFFC-5D7A7382BA27}">
      <dsp:nvSpPr>
        <dsp:cNvPr id="0" name=""/>
        <dsp:cNvSpPr/>
      </dsp:nvSpPr>
      <dsp:spPr>
        <a:xfrm>
          <a:off x="7267193" y="775"/>
          <a:ext cx="2876397" cy="17258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46" tIns="147948" rIns="140946" bIns="14794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w Cen MT"/>
            </a:rPr>
            <a:t>Go</a:t>
          </a:r>
          <a:r>
            <a:rPr lang="en-US" sz="2200" kern="1200" dirty="0"/>
            <a:t> beyond obvious </a:t>
          </a:r>
        </a:p>
      </dsp:txBody>
      <dsp:txXfrm>
        <a:off x="7267193" y="775"/>
        <a:ext cx="2876397" cy="1725838"/>
      </dsp:txXfrm>
    </dsp:sp>
    <dsp:sp modelId="{D9EFD2A3-595E-4659-BEB2-73DE7BD70039}">
      <dsp:nvSpPr>
        <dsp:cNvPr id="0" name=""/>
        <dsp:cNvSpPr/>
      </dsp:nvSpPr>
      <dsp:spPr>
        <a:xfrm>
          <a:off x="3065853" y="3205385"/>
          <a:ext cx="6309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0971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64799" y="3247797"/>
        <a:ext cx="33078" cy="6615"/>
      </dsp:txXfrm>
    </dsp:sp>
    <dsp:sp modelId="{30E7DD7C-4D9A-4551-8C42-F7F92EFAA5B1}">
      <dsp:nvSpPr>
        <dsp:cNvPr id="0" name=""/>
        <dsp:cNvSpPr/>
      </dsp:nvSpPr>
      <dsp:spPr>
        <a:xfrm>
          <a:off x="191255" y="2388185"/>
          <a:ext cx="2876397" cy="17258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46" tIns="147948" rIns="140946" bIns="14794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 tools such as six hats, crazy eight, brainstorming, mind mapping, journey mapping among others</a:t>
          </a:r>
        </a:p>
      </dsp:txBody>
      <dsp:txXfrm>
        <a:off x="191255" y="2388185"/>
        <a:ext cx="2876397" cy="1725838"/>
      </dsp:txXfrm>
    </dsp:sp>
    <dsp:sp modelId="{8445C20C-B9A9-48CD-AAC1-3ACB63F2CD9C}">
      <dsp:nvSpPr>
        <dsp:cNvPr id="0" name=""/>
        <dsp:cNvSpPr/>
      </dsp:nvSpPr>
      <dsp:spPr>
        <a:xfrm>
          <a:off x="3729224" y="2388185"/>
          <a:ext cx="2876397" cy="17258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46" tIns="147948" rIns="140946" bIns="14794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w Cen MT"/>
            </a:rPr>
            <a:t>Idea</a:t>
          </a:r>
          <a:r>
            <a:rPr lang="en-US" sz="2200" kern="1200" dirty="0"/>
            <a:t> selection</a:t>
          </a:r>
        </a:p>
      </dsp:txBody>
      <dsp:txXfrm>
        <a:off x="3729224" y="2388185"/>
        <a:ext cx="2876397" cy="17258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D37B55-0C93-4CE3-BFD7-AF0517AEBF55}">
      <dsp:nvSpPr>
        <dsp:cNvPr id="0" name=""/>
        <dsp:cNvSpPr/>
      </dsp:nvSpPr>
      <dsp:spPr>
        <a:xfrm>
          <a:off x="0" y="517"/>
          <a:ext cx="8306279" cy="12106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08853B-C927-45BA-95B4-386D012DE571}">
      <dsp:nvSpPr>
        <dsp:cNvPr id="0" name=""/>
        <dsp:cNvSpPr/>
      </dsp:nvSpPr>
      <dsp:spPr>
        <a:xfrm>
          <a:off x="366226" y="272917"/>
          <a:ext cx="665866" cy="6658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236882-F4D0-43BE-A8DF-29381B3F4912}">
      <dsp:nvSpPr>
        <dsp:cNvPr id="0" name=""/>
        <dsp:cNvSpPr/>
      </dsp:nvSpPr>
      <dsp:spPr>
        <a:xfrm>
          <a:off x="1398319" y="517"/>
          <a:ext cx="6907959" cy="1210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129" tIns="128129" rIns="128129" bIns="12812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Using the design thinking approach test and iterate</a:t>
          </a:r>
        </a:p>
      </dsp:txBody>
      <dsp:txXfrm>
        <a:off x="1398319" y="517"/>
        <a:ext cx="6907959" cy="1210666"/>
      </dsp:txXfrm>
    </dsp:sp>
    <dsp:sp modelId="{FAE3B1AD-A6FA-42B3-AFBC-32CB723EB1C0}">
      <dsp:nvSpPr>
        <dsp:cNvPr id="0" name=""/>
        <dsp:cNvSpPr/>
      </dsp:nvSpPr>
      <dsp:spPr>
        <a:xfrm>
          <a:off x="0" y="1513850"/>
          <a:ext cx="8306279" cy="12106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7471B0-5367-45F7-A4A9-9DEE548663ED}">
      <dsp:nvSpPr>
        <dsp:cNvPr id="0" name=""/>
        <dsp:cNvSpPr/>
      </dsp:nvSpPr>
      <dsp:spPr>
        <a:xfrm>
          <a:off x="366226" y="1786250"/>
          <a:ext cx="665866" cy="6658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26D1DF-A012-4354-9B9A-BE7ECDA8DAEB}">
      <dsp:nvSpPr>
        <dsp:cNvPr id="0" name=""/>
        <dsp:cNvSpPr/>
      </dsp:nvSpPr>
      <dsp:spPr>
        <a:xfrm>
          <a:off x="1398319" y="1513850"/>
          <a:ext cx="6907959" cy="1210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129" tIns="128129" rIns="128129" bIns="12812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Ensure your communications are consistent across all the channels you use</a:t>
          </a:r>
        </a:p>
      </dsp:txBody>
      <dsp:txXfrm>
        <a:off x="1398319" y="1513850"/>
        <a:ext cx="6907959" cy="1210666"/>
      </dsp:txXfrm>
    </dsp:sp>
    <dsp:sp modelId="{EC854704-8D3C-45D2-BCD5-A6AA58635469}">
      <dsp:nvSpPr>
        <dsp:cNvPr id="0" name=""/>
        <dsp:cNvSpPr/>
      </dsp:nvSpPr>
      <dsp:spPr>
        <a:xfrm>
          <a:off x="0" y="3027183"/>
          <a:ext cx="8306279" cy="12106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C51F7F-7103-48D1-81D7-9550DFC685AB}">
      <dsp:nvSpPr>
        <dsp:cNvPr id="0" name=""/>
        <dsp:cNvSpPr/>
      </dsp:nvSpPr>
      <dsp:spPr>
        <a:xfrm>
          <a:off x="366226" y="3299583"/>
          <a:ext cx="665866" cy="6658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5F4053-EE9F-4591-A377-C7A893A75D2B}">
      <dsp:nvSpPr>
        <dsp:cNvPr id="0" name=""/>
        <dsp:cNvSpPr/>
      </dsp:nvSpPr>
      <dsp:spPr>
        <a:xfrm>
          <a:off x="1398319" y="3027183"/>
          <a:ext cx="6907959" cy="1210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129" tIns="128129" rIns="128129" bIns="12812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Train your team if you have one on how to convey your UVP</a:t>
          </a:r>
        </a:p>
      </dsp:txBody>
      <dsp:txXfrm>
        <a:off x="1398319" y="3027183"/>
        <a:ext cx="6907959" cy="121066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2B2B9D-E851-49D5-9926-6EE9D9930882}">
      <dsp:nvSpPr>
        <dsp:cNvPr id="0" name=""/>
        <dsp:cNvSpPr/>
      </dsp:nvSpPr>
      <dsp:spPr>
        <a:xfrm>
          <a:off x="0" y="668654"/>
          <a:ext cx="8378361" cy="12344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3D06DD-B02F-4078-BDD6-6B85B7AE1A19}">
      <dsp:nvSpPr>
        <dsp:cNvPr id="0" name=""/>
        <dsp:cNvSpPr/>
      </dsp:nvSpPr>
      <dsp:spPr>
        <a:xfrm>
          <a:off x="373418" y="946403"/>
          <a:ext cx="678942" cy="6789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5F46E4-820A-4E03-A5C1-D17638111B3D}">
      <dsp:nvSpPr>
        <dsp:cNvPr id="0" name=""/>
        <dsp:cNvSpPr/>
      </dsp:nvSpPr>
      <dsp:spPr>
        <a:xfrm>
          <a:off x="1425778" y="668654"/>
          <a:ext cx="6952582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Cultures: There is a need to do proper research on the cultural differences between your native market and the market you want to venture into</a:t>
          </a:r>
        </a:p>
      </dsp:txBody>
      <dsp:txXfrm>
        <a:off x="1425778" y="668654"/>
        <a:ext cx="6952582" cy="1234440"/>
      </dsp:txXfrm>
    </dsp:sp>
    <dsp:sp modelId="{10E0300B-D2B7-4254-B75B-205DEE3BF6DC}">
      <dsp:nvSpPr>
        <dsp:cNvPr id="0" name=""/>
        <dsp:cNvSpPr/>
      </dsp:nvSpPr>
      <dsp:spPr>
        <a:xfrm>
          <a:off x="0" y="2211705"/>
          <a:ext cx="8378361" cy="1234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3FE60-B21C-4D09-9ED4-F7E747EC5E72}">
      <dsp:nvSpPr>
        <dsp:cNvPr id="0" name=""/>
        <dsp:cNvSpPr/>
      </dsp:nvSpPr>
      <dsp:spPr>
        <a:xfrm>
          <a:off x="373418" y="2489454"/>
          <a:ext cx="678942" cy="6789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28242A-FCF9-491D-8388-FBDB0CB8158E}">
      <dsp:nvSpPr>
        <dsp:cNvPr id="0" name=""/>
        <dsp:cNvSpPr/>
      </dsp:nvSpPr>
      <dsp:spPr>
        <a:xfrm>
          <a:off x="1425778" y="2211705"/>
          <a:ext cx="6952582" cy="1234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45" tIns="130645" rIns="130645" bIns="130645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Customer behavior: Culture is also tied closely to customer behavior</a:t>
          </a:r>
        </a:p>
      </dsp:txBody>
      <dsp:txXfrm>
        <a:off x="1425778" y="2211705"/>
        <a:ext cx="6952582" cy="123444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BE3B4F-48D0-44CA-A659-B2FE37C3EE37}">
      <dsp:nvSpPr>
        <dsp:cNvPr id="0" name=""/>
        <dsp:cNvSpPr/>
      </dsp:nvSpPr>
      <dsp:spPr>
        <a:xfrm>
          <a:off x="0" y="502"/>
          <a:ext cx="8193010" cy="11753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2F562C-37D2-47C3-ACB5-41DD68B99F5F}">
      <dsp:nvSpPr>
        <dsp:cNvPr id="0" name=""/>
        <dsp:cNvSpPr/>
      </dsp:nvSpPr>
      <dsp:spPr>
        <a:xfrm>
          <a:off x="355549" y="264960"/>
          <a:ext cx="646453" cy="6464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3508C-C500-41F2-A95B-CBE5E89CEF5F}">
      <dsp:nvSpPr>
        <dsp:cNvPr id="0" name=""/>
        <dsp:cNvSpPr/>
      </dsp:nvSpPr>
      <dsp:spPr>
        <a:xfrm>
          <a:off x="1357552" y="502"/>
          <a:ext cx="6835457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Legal framework: Determine what is business environment from the legal perspective, in lecture three, we noted the form you adopt may be determined by the legal requirements</a:t>
          </a:r>
        </a:p>
      </dsp:txBody>
      <dsp:txXfrm>
        <a:off x="1357552" y="502"/>
        <a:ext cx="6835457" cy="1175370"/>
      </dsp:txXfrm>
    </dsp:sp>
    <dsp:sp modelId="{18163A03-211A-4F94-9676-87C43101045B}">
      <dsp:nvSpPr>
        <dsp:cNvPr id="0" name=""/>
        <dsp:cNvSpPr/>
      </dsp:nvSpPr>
      <dsp:spPr>
        <a:xfrm>
          <a:off x="0" y="1469714"/>
          <a:ext cx="8193010" cy="11753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B7E4CC-06F8-4B88-862F-3BCAB62A5569}">
      <dsp:nvSpPr>
        <dsp:cNvPr id="0" name=""/>
        <dsp:cNvSpPr/>
      </dsp:nvSpPr>
      <dsp:spPr>
        <a:xfrm>
          <a:off x="355549" y="1734173"/>
          <a:ext cx="646453" cy="6464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AD27D-1F67-4B05-80D7-50DA2AF58C93}">
      <dsp:nvSpPr>
        <dsp:cNvPr id="0" name=""/>
        <dsp:cNvSpPr/>
      </dsp:nvSpPr>
      <dsp:spPr>
        <a:xfrm>
          <a:off x="1357552" y="1469714"/>
          <a:ext cx="6835457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Channels: Determining which channels apply in the local market and if there are partners you can work with is equally important</a:t>
          </a:r>
        </a:p>
      </dsp:txBody>
      <dsp:txXfrm>
        <a:off x="1357552" y="1469714"/>
        <a:ext cx="6835457" cy="1175370"/>
      </dsp:txXfrm>
    </dsp:sp>
    <dsp:sp modelId="{75C7E171-68C8-49F3-86FF-F5018442DFE1}">
      <dsp:nvSpPr>
        <dsp:cNvPr id="0" name=""/>
        <dsp:cNvSpPr/>
      </dsp:nvSpPr>
      <dsp:spPr>
        <a:xfrm>
          <a:off x="0" y="2938927"/>
          <a:ext cx="8193010" cy="11753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169B76-8F7C-45A6-943D-7BF3AD722F97}">
      <dsp:nvSpPr>
        <dsp:cNvPr id="0" name=""/>
        <dsp:cNvSpPr/>
      </dsp:nvSpPr>
      <dsp:spPr>
        <a:xfrm>
          <a:off x="355549" y="3203385"/>
          <a:ext cx="646453" cy="6464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92E32-69EE-4FCB-9E68-C0375F3120B3}">
      <dsp:nvSpPr>
        <dsp:cNvPr id="0" name=""/>
        <dsp:cNvSpPr/>
      </dsp:nvSpPr>
      <dsp:spPr>
        <a:xfrm>
          <a:off x="1357552" y="2938927"/>
          <a:ext cx="6835457" cy="1175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93" tIns="124393" rIns="124393" bIns="12439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Pricing Strategy: Determine which pricing strategy may work in the foreign markets, given the local economic conditions as well as factors such as the foreign currency exchange rate</a:t>
          </a:r>
        </a:p>
      </dsp:txBody>
      <dsp:txXfrm>
        <a:off x="1357552" y="2938927"/>
        <a:ext cx="6835457" cy="11753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9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03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4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383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466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285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28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03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7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Tuesday, October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943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Tuesday, October 15, 2024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795481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liablesoft.net/digital-marketing-guide/" TargetMode="External"/><Relationship Id="rId2" Type="http://schemas.openxmlformats.org/officeDocument/2006/relationships/hyperlink" Target="https://blog.hubspot.com/marketing/write-value-proposi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rowth-hackers.net/digital-marketing-essentials-busines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CE9E2ED-2BB1-46AE-A037-86EC1BF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61261" y="918584"/>
            <a:ext cx="5836124" cy="3257176"/>
          </a:xfrm>
        </p:spPr>
        <p:txBody>
          <a:bodyPr vert="horz" lIns="0" tIns="0" rIns="0" bIns="0" rtlCol="0"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200" dirty="0">
                <a:latin typeface="Trade Gothic Next Rounded" panose="020F0503040303020004" pitchFamily="34" charset="0"/>
                <a:cs typeface="Calibri"/>
              </a:rPr>
              <a:t>Entrepreneurship and design thinking</a:t>
            </a:r>
            <a:br>
              <a:rPr lang="en-US" sz="2200" dirty="0">
                <a:latin typeface="Trade Gothic Next Rounded" panose="020F0503040303020004" pitchFamily="34" charset="0"/>
                <a:cs typeface="Calibri"/>
              </a:rPr>
            </a:br>
            <a:r>
              <a:rPr lang="en-US" sz="2200" dirty="0">
                <a:latin typeface="Trade Gothic Next Rounded" panose="020F0503040303020004" pitchFamily="34" charset="0"/>
                <a:cs typeface="Calibri"/>
              </a:rPr>
              <a:t>Lecture 7: marketing requirements for entrepreneurship</a:t>
            </a:r>
            <a:br>
              <a:rPr lang="en-US" sz="2200" dirty="0">
                <a:latin typeface="Trade Gothic Next Rounded" panose="020F0503040303020004" pitchFamily="34" charset="0"/>
                <a:cs typeface="Calibri"/>
              </a:rPr>
            </a:br>
            <a:r>
              <a:rPr lang="en-US" sz="2200" dirty="0">
                <a:latin typeface="Trade Gothic Next Rounded" panose="020F0503040303020004" pitchFamily="34" charset="0"/>
                <a:cs typeface="Calibri"/>
              </a:rPr>
              <a:t>lecturer: Stephen Githii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7" y="-3"/>
            <a:ext cx="3611463" cy="6858000"/>
          </a:xfrm>
          <a:prstGeom prst="rect">
            <a:avLst/>
          </a:prstGeom>
          <a:gradFill>
            <a:gsLst>
              <a:gs pos="0">
                <a:schemeClr val="accent5">
                  <a:alpha val="77000"/>
                </a:schemeClr>
              </a:gs>
              <a:gs pos="100000">
                <a:schemeClr val="tx2">
                  <a:lumMod val="50000"/>
                  <a:lumOff val="50000"/>
                  <a:alpha val="52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2000">
                <a:schemeClr val="accent2">
                  <a:alpha val="69000"/>
                </a:schemeClr>
              </a:gs>
              <a:gs pos="99000">
                <a:schemeClr val="accent4">
                  <a:alpha val="74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426853" y="-345671"/>
            <a:ext cx="3429002" cy="4120348"/>
          </a:xfrm>
          <a:prstGeom prst="rect">
            <a:avLst/>
          </a:prstGeom>
          <a:gradFill>
            <a:gsLst>
              <a:gs pos="0">
                <a:schemeClr val="accent5">
                  <a:alpha val="26000"/>
                </a:schemeClr>
              </a:gs>
              <a:gs pos="49000">
                <a:schemeClr val="tx2">
                  <a:lumMod val="75000"/>
                  <a:lumOff val="25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of a viewing telescope with a city on its background">
            <a:extLst>
              <a:ext uri="{FF2B5EF4-FFF2-40B4-BE49-F238E27FC236}">
                <a16:creationId xmlns:a16="http://schemas.microsoft.com/office/drawing/2014/main" id="{1C059A57-36D6-78FB-01DE-DAAD2F48FB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866" r="19634"/>
          <a:stretch/>
        </p:blipFill>
        <p:spPr>
          <a:xfrm>
            <a:off x="6987153" y="514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52035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74479" y="468923"/>
            <a:ext cx="3165118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Overview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BFA1DCC2-A8DD-30AE-7E66-6C4FDEF392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9991319"/>
              </p:ext>
            </p:extLst>
          </p:nvPr>
        </p:nvGraphicFramePr>
        <p:xfrm>
          <a:off x="877856" y="1082929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0106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601" y="457200"/>
            <a:ext cx="9549442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Learning Outcomes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D7802EB7-727C-FF5A-71D2-16FC04B58A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9042000"/>
              </p:ext>
            </p:extLst>
          </p:nvPr>
        </p:nvGraphicFramePr>
        <p:xfrm>
          <a:off x="898451" y="1834632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045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43465" y="446903"/>
            <a:ext cx="4596443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23FC175D-1CF4-A3C3-D76E-141C95AB4A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9150771"/>
              </p:ext>
            </p:extLst>
          </p:nvPr>
        </p:nvGraphicFramePr>
        <p:xfrm>
          <a:off x="898451" y="1834632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1003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0492" y="354227"/>
            <a:ext cx="4812686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23FC175D-1CF4-A3C3-D76E-141C95AB4A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6544184"/>
              </p:ext>
            </p:extLst>
          </p:nvPr>
        </p:nvGraphicFramePr>
        <p:xfrm>
          <a:off x="641019" y="1371254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0385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0493" y="385119"/>
            <a:ext cx="4802388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23FC175D-1CF4-A3C3-D76E-141C95AB4AA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98451" y="1834632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9904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80087" y="508686"/>
            <a:ext cx="4699415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2A913623-6DC5-020E-6143-9BE324E049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2381656"/>
              </p:ext>
            </p:extLst>
          </p:nvPr>
        </p:nvGraphicFramePr>
        <p:xfrm>
          <a:off x="733694" y="1371254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1024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8529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Importance of Marketing for an entrepreneurial venture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13886" y="2528705"/>
            <a:ext cx="6979745" cy="3414895"/>
          </a:xfrm>
        </p:spPr>
        <p:txBody>
          <a:bodyPr vert="horz" lIns="0" tIns="0" rIns="0" bIns="0" rtlCol="0" anchor="t">
            <a:noAutofit/>
          </a:bodyPr>
          <a:lstStyle/>
          <a:p>
            <a:pPr lvl="0">
              <a:lnSpc>
                <a:spcPct val="110000"/>
              </a:lnSpc>
            </a:pPr>
            <a:r>
              <a:rPr lang="en-US" sz="2000" b="1" dirty="0"/>
              <a:t>Understanding customers' needs and trends: </a:t>
            </a:r>
            <a:r>
              <a:rPr lang="en-US" sz="2000" dirty="0"/>
              <a:t>Marketing will compel an entrepreneur to do research on customers' needs</a:t>
            </a:r>
          </a:p>
          <a:p>
            <a:pPr lvl="0">
              <a:lnSpc>
                <a:spcPct val="110000"/>
              </a:lnSpc>
            </a:pPr>
            <a:r>
              <a:rPr lang="en-US" sz="2000" b="1" dirty="0"/>
              <a:t>Create a unique selling point</a:t>
            </a:r>
            <a:r>
              <a:rPr lang="en-US" sz="2000" dirty="0"/>
              <a:t> : After identifying the gap, through marketing the entrepreneur can produce a differentiating angle for their product or services, which sets them apart from competitors</a:t>
            </a:r>
          </a:p>
          <a:p>
            <a:pPr lvl="0">
              <a:lnSpc>
                <a:spcPct val="110000"/>
              </a:lnSpc>
            </a:pPr>
            <a:r>
              <a:rPr lang="en-US" sz="2000" b="1" dirty="0"/>
              <a:t>Building brand awareness:</a:t>
            </a:r>
            <a:r>
              <a:rPr lang="en-US" sz="2000" dirty="0"/>
              <a:t> Marketing helps an entrepreneur to create visibility for their business, making it easier for customers to recognize your products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CFFA5834-DEC3-9FED-BAF5-C93964B708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21" r="30182" b="-9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028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8529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Importance of Marketing for an entrepreneurial venture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380237" y="2621381"/>
            <a:ext cx="5929422" cy="3322219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b="1" dirty="0"/>
              <a:t>Attracting and retaining clients:</a:t>
            </a:r>
            <a:r>
              <a:rPr lang="en-US" dirty="0"/>
              <a:t> When you build a strong brand, you are in a better position to not only attract customers but also to keep them</a:t>
            </a:r>
          </a:p>
          <a:p>
            <a:pPr lvl="0">
              <a:lnSpc>
                <a:spcPct val="110000"/>
              </a:lnSpc>
            </a:pPr>
            <a:r>
              <a:rPr lang="en-US" b="1" dirty="0"/>
              <a:t>Drive growth</a:t>
            </a:r>
            <a:r>
              <a:rPr lang="en-US" dirty="0"/>
              <a:t>: Marketing allows an entrepreneur to grow their business in markets and scope they were not before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CFFA5834-DEC3-9FED-BAF5-C93964B708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21" r="30182" b="-9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423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89223" y="210065"/>
            <a:ext cx="9549442" cy="1010093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200" dirty="0"/>
              <a:t>Importance of Marketing for an entrepreneurial venture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8393BDB0-63E0-C0A6-A619-96B291CFE7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3694765"/>
              </p:ext>
            </p:extLst>
          </p:nvPr>
        </p:nvGraphicFramePr>
        <p:xfrm>
          <a:off x="507154" y="1371254"/>
          <a:ext cx="8635793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3764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383CC5D-71E8-4CB2-8E4A-F1E4FF6DC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DA5AC1-43C5-4243-9028-07DBB80D0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"/>
            <a:ext cx="12192000" cy="1600201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A4EDA1C-27A1-4C83-ACE4-6675EC924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9161" y="9109"/>
            <a:ext cx="7792839" cy="1594270"/>
          </a:xfrm>
          <a:prstGeom prst="rect">
            <a:avLst/>
          </a:prstGeom>
          <a:gradFill>
            <a:gsLst>
              <a:gs pos="22000">
                <a:schemeClr val="accent2">
                  <a:alpha val="0"/>
                </a:schemeClr>
              </a:gs>
              <a:gs pos="99000">
                <a:schemeClr val="accent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C2185E4-B584-4B9D-9440-DEA0FB9D9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9021976" y="-906246"/>
            <a:ext cx="1602951" cy="3416298"/>
          </a:xfrm>
          <a:prstGeom prst="rect">
            <a:avLst/>
          </a:prstGeom>
          <a:gradFill>
            <a:gsLst>
              <a:gs pos="45000">
                <a:schemeClr val="accent4">
                  <a:alpha val="0"/>
                </a:schemeClr>
              </a:gs>
              <a:gs pos="99000">
                <a:schemeClr val="accent6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33EC8A-EE0A-4395-97E2-DAD467CF7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51242" y="0"/>
            <a:ext cx="9729549" cy="1600198"/>
          </a:xfrm>
          <a:prstGeom prst="rect">
            <a:avLst/>
          </a:prstGeom>
          <a:gradFill>
            <a:gsLst>
              <a:gs pos="0">
                <a:schemeClr val="accent5">
                  <a:alpha val="30000"/>
                </a:schemeClr>
              </a:gs>
              <a:gs pos="99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85DA95-16A4-404E-9BFF-27F8E4FC7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30"/>
            <a:ext cx="7910111" cy="1600198"/>
          </a:xfrm>
          <a:prstGeom prst="rect">
            <a:avLst/>
          </a:prstGeom>
          <a:gradFill>
            <a:gsLst>
              <a:gs pos="0">
                <a:schemeClr val="accent5">
                  <a:alpha val="21000"/>
                </a:schemeClr>
              </a:gs>
              <a:gs pos="99000">
                <a:schemeClr val="accent5">
                  <a:alpha val="0"/>
                </a:scheme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>
                <a:solidFill>
                  <a:schemeClr val="bg1"/>
                </a:solidFill>
              </a:rPr>
              <a:t>Difference between entrepreneurial marketing and traditional marketing?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C9EB7C62-9439-35E5-3375-6A6000461E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6342552"/>
              </p:ext>
            </p:extLst>
          </p:nvPr>
        </p:nvGraphicFramePr>
        <p:xfrm>
          <a:off x="579474" y="2062715"/>
          <a:ext cx="11033029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0733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383CC5D-71E8-4CB2-8E4A-F1E4FF6DC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DA5AC1-43C5-4243-9028-07DBB80D0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"/>
            <a:ext cx="12192000" cy="1600201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A4EDA1C-27A1-4C83-ACE4-6675EC924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9161" y="9109"/>
            <a:ext cx="7792839" cy="1594270"/>
          </a:xfrm>
          <a:prstGeom prst="rect">
            <a:avLst/>
          </a:prstGeom>
          <a:gradFill>
            <a:gsLst>
              <a:gs pos="22000">
                <a:schemeClr val="accent2">
                  <a:alpha val="0"/>
                </a:schemeClr>
              </a:gs>
              <a:gs pos="99000">
                <a:schemeClr val="accent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C2185E4-B584-4B9D-9440-DEA0FB9D9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9021976" y="-906246"/>
            <a:ext cx="1602951" cy="3416298"/>
          </a:xfrm>
          <a:prstGeom prst="rect">
            <a:avLst/>
          </a:prstGeom>
          <a:gradFill>
            <a:gsLst>
              <a:gs pos="45000">
                <a:schemeClr val="accent4">
                  <a:alpha val="0"/>
                </a:schemeClr>
              </a:gs>
              <a:gs pos="99000">
                <a:schemeClr val="accent6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33EC8A-EE0A-4395-97E2-DAD467CF7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51242" y="0"/>
            <a:ext cx="9729549" cy="1600198"/>
          </a:xfrm>
          <a:prstGeom prst="rect">
            <a:avLst/>
          </a:prstGeom>
          <a:gradFill>
            <a:gsLst>
              <a:gs pos="0">
                <a:schemeClr val="accent5">
                  <a:alpha val="30000"/>
                </a:schemeClr>
              </a:gs>
              <a:gs pos="99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85DA95-16A4-404E-9BFF-27F8E4FC7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30"/>
            <a:ext cx="7910111" cy="1600198"/>
          </a:xfrm>
          <a:prstGeom prst="rect">
            <a:avLst/>
          </a:prstGeom>
          <a:gradFill>
            <a:gsLst>
              <a:gs pos="0">
                <a:schemeClr val="accent5">
                  <a:alpha val="21000"/>
                </a:schemeClr>
              </a:gs>
              <a:gs pos="99000">
                <a:schemeClr val="accent5">
                  <a:alpha val="0"/>
                </a:scheme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>
                <a:solidFill>
                  <a:schemeClr val="bg1"/>
                </a:solidFill>
              </a:rPr>
              <a:t>Difference between entrepreneurial marketing and traditional marketing?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DEC79800-F3E0-A7EB-7898-EDF46B4201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576065"/>
              </p:ext>
            </p:extLst>
          </p:nvPr>
        </p:nvGraphicFramePr>
        <p:xfrm>
          <a:off x="179102" y="1597766"/>
          <a:ext cx="9405707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3964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27F56-4387-B9C6-56F2-A33FE3787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>
                <a:latin typeface="TW Cen MT"/>
              </a:rPr>
              <a:t>Market Understanding using Design thinking</a:t>
            </a:r>
            <a:endParaRPr lang="en-US" sz="3100" b="0" dirty="0">
              <a:latin typeface="TW Cen MT"/>
            </a:endParaRPr>
          </a:p>
          <a:p>
            <a:endParaRPr lang="en-US" dirty="0"/>
          </a:p>
        </p:txBody>
      </p:sp>
      <p:pic>
        <p:nvPicPr>
          <p:cNvPr id="4" name="Content Placeholder 3" descr="The Design Thinking Methodology ...">
            <a:extLst>
              <a:ext uri="{FF2B5EF4-FFF2-40B4-BE49-F238E27FC236}">
                <a16:creationId xmlns:a16="http://schemas.microsoft.com/office/drawing/2014/main" id="{5958189D-F6B8-C74E-FA73-D388BFE6B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5578" y="2020279"/>
            <a:ext cx="10394675" cy="347749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16E86F-B990-2340-9FD4-B1E6B6CFC54A}"/>
              </a:ext>
            </a:extLst>
          </p:cNvPr>
          <p:cNvSpPr txBox="1"/>
          <p:nvPr/>
        </p:nvSpPr>
        <p:spPr>
          <a:xfrm>
            <a:off x="6835004" y="5653884"/>
            <a:ext cx="45889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Source: Impact Week</a:t>
            </a:r>
          </a:p>
        </p:txBody>
      </p:sp>
    </p:spTree>
    <p:extLst>
      <p:ext uri="{BB962C8B-B14F-4D97-AF65-F5344CB8AC3E}">
        <p14:creationId xmlns:p14="http://schemas.microsoft.com/office/powerpoint/2010/main" val="1639365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78642" y="286601"/>
            <a:ext cx="6609043" cy="125573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>
                <a:latin typeface="TW Cen MT"/>
              </a:rPr>
              <a:t>Understand and Observe</a:t>
            </a:r>
            <a:endParaRPr lang="en-US" sz="3200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793291" y="1828489"/>
            <a:ext cx="6320719" cy="3538462"/>
          </a:xfrm>
        </p:spPr>
        <p:txBody>
          <a:bodyPr vert="horz" lIns="0" tIns="0" rIns="0" bIns="0" rtlCol="0" anchor="t">
            <a:normAutofit/>
          </a:bodyPr>
          <a:lstStyle/>
          <a:p>
            <a:endParaRPr lang="en-US" sz="2000" dirty="0"/>
          </a:p>
          <a:p>
            <a:r>
              <a:rPr lang="en-US" sz="2000" dirty="0"/>
              <a:t>These two phases will help you develop empathy with your customers</a:t>
            </a:r>
          </a:p>
          <a:p>
            <a:pPr lvl="0"/>
            <a:r>
              <a:rPr lang="en-US" sz="2000" dirty="0"/>
              <a:t>Using tools such as empathy mapping you can be able to visualize how they feel, think, say, and do</a:t>
            </a:r>
          </a:p>
          <a:p>
            <a:pPr lvl="0"/>
            <a:r>
              <a:rPr lang="en-US" sz="2000" dirty="0"/>
              <a:t>This step may require you to mirror customer in their normal day’s activities to see how they currently interact with the product or service currently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ople at the meeting desk">
            <a:extLst>
              <a:ext uri="{FF2B5EF4-FFF2-40B4-BE49-F238E27FC236}">
                <a16:creationId xmlns:a16="http://schemas.microsoft.com/office/drawing/2014/main" id="{6241906E-6CBD-3928-EAD8-6D08DE548D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629" r="37647" b="5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95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E383CC5D-71E8-4CB2-8E4A-F1E4FF6DC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DA5AC1-43C5-4243-9028-07DBB80D0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"/>
            <a:ext cx="12192000" cy="1600201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6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4EDA1C-27A1-4C83-ACE4-6675EC9245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9161" y="9109"/>
            <a:ext cx="7792839" cy="1594270"/>
          </a:xfrm>
          <a:prstGeom prst="rect">
            <a:avLst/>
          </a:prstGeom>
          <a:gradFill>
            <a:gsLst>
              <a:gs pos="22000">
                <a:schemeClr val="accent2">
                  <a:alpha val="0"/>
                </a:schemeClr>
              </a:gs>
              <a:gs pos="99000">
                <a:schemeClr val="accent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C2185E4-B584-4B9D-9440-DEA0FB9D9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9021976" y="-906246"/>
            <a:ext cx="1602951" cy="3416298"/>
          </a:xfrm>
          <a:prstGeom prst="rect">
            <a:avLst/>
          </a:prstGeom>
          <a:gradFill>
            <a:gsLst>
              <a:gs pos="45000">
                <a:schemeClr val="accent4">
                  <a:alpha val="0"/>
                </a:schemeClr>
              </a:gs>
              <a:gs pos="99000">
                <a:schemeClr val="accent6">
                  <a:alpha val="33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F33EC8A-EE0A-4395-97E2-DAD467CF7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51242" y="0"/>
            <a:ext cx="9729549" cy="1600198"/>
          </a:xfrm>
          <a:prstGeom prst="rect">
            <a:avLst/>
          </a:prstGeom>
          <a:gradFill>
            <a:gsLst>
              <a:gs pos="0">
                <a:schemeClr val="accent5">
                  <a:alpha val="30000"/>
                </a:schemeClr>
              </a:gs>
              <a:gs pos="99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F85DA95-16A4-404E-9BFF-27F8E4FC7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30"/>
            <a:ext cx="7910111" cy="1600198"/>
          </a:xfrm>
          <a:prstGeom prst="rect">
            <a:avLst/>
          </a:prstGeom>
          <a:gradFill>
            <a:gsLst>
              <a:gs pos="0">
                <a:schemeClr val="accent5">
                  <a:alpha val="21000"/>
                </a:schemeClr>
              </a:gs>
              <a:gs pos="99000">
                <a:schemeClr val="accent5">
                  <a:alpha val="0"/>
                </a:scheme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Synthesis Phase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17B1B164-F973-A8B4-3C1B-67C3464440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142084"/>
              </p:ext>
            </p:extLst>
          </p:nvPr>
        </p:nvGraphicFramePr>
        <p:xfrm>
          <a:off x="540728" y="1597766"/>
          <a:ext cx="7752555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7829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99634" y="353878"/>
            <a:ext cx="4848290" cy="1010093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Ideate Phase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7CBA5863-F8C1-EFE3-99EE-0692043B78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3418933"/>
              </p:ext>
            </p:extLst>
          </p:nvPr>
        </p:nvGraphicFramePr>
        <p:xfrm>
          <a:off x="898451" y="1834632"/>
          <a:ext cx="10334847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2230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598" y="462743"/>
            <a:ext cx="5327375" cy="581779"/>
          </a:xfrm>
        </p:spPr>
        <p:txBody>
          <a:bodyPr anchor="b">
            <a:normAutofit/>
          </a:bodyPr>
          <a:lstStyle/>
          <a:p>
            <a:r>
              <a:rPr lang="en-US" dirty="0"/>
              <a:t>Prototype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691979" y="1692429"/>
            <a:ext cx="6810183" cy="4188381"/>
          </a:xfr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US" sz="2000" dirty="0"/>
              <a:t>The idea selected can now be built upon</a:t>
            </a:r>
          </a:p>
          <a:p>
            <a:pPr lvl="0"/>
            <a:r>
              <a:rPr lang="en-US" sz="2000" dirty="0"/>
              <a:t>It is a model of the solution</a:t>
            </a:r>
          </a:p>
          <a:p>
            <a:pPr lvl="0"/>
            <a:r>
              <a:rPr lang="en-US" sz="2000" dirty="0"/>
              <a:t>We normally use available materials or space to build the model</a:t>
            </a:r>
          </a:p>
          <a:p>
            <a:pPr lvl="0"/>
            <a:r>
              <a:rPr lang="en-US" sz="2000" dirty="0"/>
              <a:t>In this phase we make the idea tangible</a:t>
            </a:r>
          </a:p>
          <a:p>
            <a:pPr lvl="0"/>
            <a:r>
              <a:rPr lang="en-US" sz="2000"/>
              <a:t>The idea here is to build it quickly without the need to perfect it</a:t>
            </a:r>
            <a:endParaRPr lang="en-US" sz="2000" dirty="0"/>
          </a:p>
          <a:p>
            <a:pPr lvl="0"/>
            <a:r>
              <a:rPr lang="en-US" sz="2000" dirty="0"/>
              <a:t>Lecture two has possible ways you can develop your prototype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 descr="Light Bulb and Gear">
            <a:extLst>
              <a:ext uri="{FF2B5EF4-FFF2-40B4-BE49-F238E27FC236}">
                <a16:creationId xmlns:a16="http://schemas.microsoft.com/office/drawing/2014/main" id="{2D1C6FAE-CE97-C5E2-B360-49DDFBC6B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0309" y="-114301"/>
            <a:ext cx="4076701" cy="407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856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68628" y="457200"/>
            <a:ext cx="5014365" cy="588779"/>
          </a:xfrm>
        </p:spPr>
        <p:txBody>
          <a:bodyPr anchor="b">
            <a:normAutofit/>
          </a:bodyPr>
          <a:lstStyle/>
          <a:p>
            <a:r>
              <a:rPr lang="en-US" dirty="0"/>
              <a:t>Testing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34548" y="2314743"/>
            <a:ext cx="6002904" cy="3614832"/>
          </a:xfrm>
        </p:spPr>
        <p:txBody>
          <a:bodyPr vert="horz" lIns="0" tIns="0" rIns="0" bIns="0" rtlCol="0" anchor="t">
            <a:noAutofit/>
          </a:bodyPr>
          <a:lstStyle/>
          <a:p>
            <a:pPr lvl="0">
              <a:lnSpc>
                <a:spcPct val="110000"/>
              </a:lnSpc>
            </a:pPr>
            <a:r>
              <a:rPr lang="en-US" dirty="0"/>
              <a:t>When the model is ready, we can now take it to potential users/customers</a:t>
            </a:r>
          </a:p>
          <a:p>
            <a:pPr lvl="0">
              <a:lnSpc>
                <a:spcPct val="110000"/>
              </a:lnSpc>
            </a:pPr>
            <a:r>
              <a:rPr lang="en-US" dirty="0"/>
              <a:t>We are encouraged to test as though we are wrong, this helps us to get more insights</a:t>
            </a:r>
          </a:p>
        </p:txBody>
      </p:sp>
      <p:pic>
        <p:nvPicPr>
          <p:cNvPr id="8" name="Graphic 7" descr="Test tubes">
            <a:extLst>
              <a:ext uri="{FF2B5EF4-FFF2-40B4-BE49-F238E27FC236}">
                <a16:creationId xmlns:a16="http://schemas.microsoft.com/office/drawing/2014/main" id="{F2B39EBF-B001-8852-090D-503CF256E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4639" y="648307"/>
            <a:ext cx="5090161" cy="33911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2242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68628" y="457200"/>
            <a:ext cx="5014365" cy="588779"/>
          </a:xfrm>
        </p:spPr>
        <p:txBody>
          <a:bodyPr anchor="b">
            <a:normAutofit/>
          </a:bodyPr>
          <a:lstStyle/>
          <a:p>
            <a:r>
              <a:rPr lang="en-US" dirty="0"/>
              <a:t>Testing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34548" y="2026419"/>
            <a:ext cx="6002904" cy="3903156"/>
          </a:xfrm>
        </p:spPr>
        <p:txBody>
          <a:bodyPr vert="horz" lIns="0" tIns="0" rIns="0" bIns="0" rtlCol="0" anchor="t">
            <a:noAutofit/>
          </a:bodyPr>
          <a:lstStyle/>
          <a:p>
            <a:pPr lvl="0">
              <a:lnSpc>
                <a:spcPct val="110000"/>
              </a:lnSpc>
            </a:pPr>
            <a:r>
              <a:rPr lang="en-US" dirty="0"/>
              <a:t>Testing helps us to validate our idea or solution that we are proposing</a:t>
            </a:r>
            <a:endParaRPr lang="en-US"/>
          </a:p>
          <a:p>
            <a:pPr lvl="0">
              <a:lnSpc>
                <a:spcPct val="110000"/>
              </a:lnSpc>
            </a:pPr>
            <a:r>
              <a:rPr lang="en-US" dirty="0"/>
              <a:t>When testing be sure not to sell, all you want is to get feedback from your customers</a:t>
            </a:r>
          </a:p>
        </p:txBody>
      </p:sp>
      <p:pic>
        <p:nvPicPr>
          <p:cNvPr id="8" name="Graphic 7" descr="Test tubes">
            <a:extLst>
              <a:ext uri="{FF2B5EF4-FFF2-40B4-BE49-F238E27FC236}">
                <a16:creationId xmlns:a16="http://schemas.microsoft.com/office/drawing/2014/main" id="{F2B39EBF-B001-8852-090D-503CF256E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4639" y="648307"/>
            <a:ext cx="5090161" cy="33911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6875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68628" y="457200"/>
            <a:ext cx="5014365" cy="588779"/>
          </a:xfrm>
        </p:spPr>
        <p:txBody>
          <a:bodyPr anchor="b">
            <a:normAutofit/>
          </a:bodyPr>
          <a:lstStyle/>
          <a:p>
            <a:r>
              <a:rPr lang="en-US" dirty="0"/>
              <a:t>Testing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34548" y="2005824"/>
            <a:ext cx="6002904" cy="3923751"/>
          </a:xfrm>
        </p:spPr>
        <p:txBody>
          <a:bodyPr vert="horz" lIns="0" tIns="0" rIns="0" bIns="0" rtlCol="0" anchor="t">
            <a:noAutofit/>
          </a:bodyPr>
          <a:lstStyle/>
          <a:p>
            <a:pPr lvl="0">
              <a:lnSpc>
                <a:spcPct val="110000"/>
              </a:lnSpc>
            </a:pPr>
            <a:r>
              <a:rPr lang="en-US" dirty="0"/>
              <a:t>The feedback should help you to improve your prototype</a:t>
            </a:r>
            <a:endParaRPr lang="en-US"/>
          </a:p>
          <a:p>
            <a:pPr lvl="0">
              <a:lnSpc>
                <a:spcPct val="110000"/>
              </a:lnSpc>
            </a:pPr>
            <a:r>
              <a:rPr lang="en-US" dirty="0"/>
              <a:t>Do as many iterations as possible</a:t>
            </a:r>
          </a:p>
          <a:p>
            <a:pPr lvl="0">
              <a:lnSpc>
                <a:spcPct val="110000"/>
              </a:lnSpc>
            </a:pPr>
            <a:r>
              <a:rPr lang="en-US" dirty="0"/>
              <a:t>Then deploy your solution</a:t>
            </a:r>
          </a:p>
        </p:txBody>
      </p:sp>
      <p:pic>
        <p:nvPicPr>
          <p:cNvPr id="8" name="Graphic 7" descr="Test tubes">
            <a:extLst>
              <a:ext uri="{FF2B5EF4-FFF2-40B4-BE49-F238E27FC236}">
                <a16:creationId xmlns:a16="http://schemas.microsoft.com/office/drawing/2014/main" id="{F2B39EBF-B001-8852-090D-503CF256E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4639" y="648307"/>
            <a:ext cx="5090161" cy="339110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259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78642" y="286601"/>
            <a:ext cx="6331016" cy="1399895"/>
          </a:xfrm>
        </p:spPr>
        <p:txBody>
          <a:bodyPr>
            <a:normAutofit/>
          </a:bodyPr>
          <a:lstStyle/>
          <a:p>
            <a:r>
              <a:rPr lang="en-US" sz="4000"/>
              <a:t>Crafting a Unique Value Proposition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287562" y="2312463"/>
            <a:ext cx="6022097" cy="3631137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dirty="0"/>
              <a:t>Having used design thinking in understanding the market, half of the process in creating unique value proposition is done</a:t>
            </a:r>
          </a:p>
          <a:p>
            <a:pPr lvl="0">
              <a:lnSpc>
                <a:spcPct val="110000"/>
              </a:lnSpc>
            </a:pPr>
            <a:r>
              <a:rPr lang="en-US" dirty="0"/>
              <a:t>In the previous section you have already understood you target audience, defined the problem you want to solve and even </a:t>
            </a:r>
            <a:r>
              <a:rPr lang="en-US"/>
              <a:t>produce</a:t>
            </a:r>
            <a:r>
              <a:rPr lang="en-US" dirty="0"/>
              <a:t> the solution</a:t>
            </a:r>
          </a:p>
          <a:p>
            <a:pPr marL="0" lvl="0" indent="0">
              <a:lnSpc>
                <a:spcPct val="110000"/>
              </a:lnSpc>
              <a:buNone/>
            </a:pP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1F67C017-6E50-53C9-D853-AA0E1BB35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21" r="30182" b="-9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4455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399896"/>
          </a:xfrm>
        </p:spPr>
        <p:txBody>
          <a:bodyPr>
            <a:normAutofit/>
          </a:bodyPr>
          <a:lstStyle/>
          <a:p>
            <a:r>
              <a:rPr lang="en-US" sz="3200" dirty="0"/>
              <a:t>Crafting a Unique Value Proposition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061021" y="2333057"/>
            <a:ext cx="6248638" cy="3610543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b="1" dirty="0"/>
              <a:t>Identify the unique selling points</a:t>
            </a:r>
            <a:r>
              <a:rPr lang="en-US" dirty="0"/>
              <a:t>: by listing the unique features/benefits your product offers</a:t>
            </a:r>
          </a:p>
          <a:p>
            <a:pPr lvl="0">
              <a:lnSpc>
                <a:spcPct val="110000"/>
              </a:lnSpc>
            </a:pPr>
            <a:r>
              <a:rPr lang="en-US" b="1" dirty="0"/>
              <a:t>Identify the benefits</a:t>
            </a:r>
            <a:r>
              <a:rPr lang="en-US" dirty="0"/>
              <a:t>: Focus not just on the features of your product but what benefits will your customers get by using your product as much as possible quantify them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1F67C017-6E50-53C9-D853-AA0E1BB35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21" r="30182" b="-9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551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06561" y="286601"/>
            <a:ext cx="6403097" cy="1420490"/>
          </a:xfrm>
        </p:spPr>
        <p:txBody>
          <a:bodyPr>
            <a:normAutofit/>
          </a:bodyPr>
          <a:lstStyle/>
          <a:p>
            <a:r>
              <a:rPr lang="en-US" sz="4000"/>
              <a:t>Crafting a Unique Value Proposition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06562" y="2652272"/>
            <a:ext cx="6403097" cy="3291328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b="1" dirty="0"/>
              <a:t>Clear and compelling message</a:t>
            </a:r>
            <a:r>
              <a:rPr lang="en-US" dirty="0"/>
              <a:t>: Draft clear yet simple lines that capture the heart of your UVP followed by a paragraph that explains in detail</a:t>
            </a:r>
          </a:p>
          <a:p>
            <a:pPr lvl="0">
              <a:lnSpc>
                <a:spcPct val="110000"/>
              </a:lnSpc>
            </a:pPr>
            <a:r>
              <a:rPr lang="en-US" dirty="0"/>
              <a:t>Include visual such as images, videos infographics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1F67C017-6E50-53C9-D853-AA0E1BB35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421" r="30182" b="-9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41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601" y="457200"/>
            <a:ext cx="9549442" cy="1010093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200" dirty="0"/>
              <a:t>Crafting a Unique Value Proposition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CD459C19-0F2E-1B13-A53E-3A04F65B29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039390"/>
              </p:ext>
            </p:extLst>
          </p:nvPr>
        </p:nvGraphicFramePr>
        <p:xfrm>
          <a:off x="733695" y="1711065"/>
          <a:ext cx="8306279" cy="4238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59786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852976"/>
          </a:xfrm>
        </p:spPr>
        <p:txBody>
          <a:bodyPr>
            <a:normAutofit/>
          </a:bodyPr>
          <a:lstStyle/>
          <a:p>
            <a:r>
              <a:rPr lang="en-US" sz="3700"/>
              <a:t>Digital Marketing Essentials for Entrepreneurs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380237" y="2621381"/>
            <a:ext cx="5929422" cy="3322219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dirty="0"/>
              <a:t>Content Marketing: To attract and engage your audience you must create valuable and relatable content</a:t>
            </a:r>
          </a:p>
          <a:p>
            <a:pPr lvl="0">
              <a:lnSpc>
                <a:spcPct val="110000"/>
              </a:lnSpc>
            </a:pPr>
            <a:r>
              <a:rPr lang="en-US" dirty="0"/>
              <a:t>Leverage social media for marketing: Use these platforms not only for engagement but also for marketing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rson holding mouse">
            <a:extLst>
              <a:ext uri="{FF2B5EF4-FFF2-40B4-BE49-F238E27FC236}">
                <a16:creationId xmlns:a16="http://schemas.microsoft.com/office/drawing/2014/main" id="{2BCBE75B-A2F5-23A6-C405-405DD93780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40" r="29126" b="-6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23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852976"/>
          </a:xfrm>
        </p:spPr>
        <p:txBody>
          <a:bodyPr>
            <a:normAutofit/>
          </a:bodyPr>
          <a:lstStyle/>
          <a:p>
            <a:r>
              <a:rPr lang="en-US" sz="3700"/>
              <a:t>Digital Marketing Essentials for Entrepreneurs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793292" y="2621381"/>
            <a:ext cx="6516367" cy="3322219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b="1" dirty="0"/>
              <a:t>Email Marketing</a:t>
            </a:r>
            <a:r>
              <a:rPr lang="en-US" dirty="0"/>
              <a:t>: Ensure you start by developing an email list of your customers where you could be sharing regular newsletters or promotional materials</a:t>
            </a:r>
          </a:p>
          <a:p>
            <a:pPr lvl="0">
              <a:lnSpc>
                <a:spcPct val="110000"/>
              </a:lnSpc>
            </a:pPr>
            <a:r>
              <a:rPr lang="en-US" b="1" dirty="0"/>
              <a:t>Use Mobile Marketing</a:t>
            </a:r>
            <a:r>
              <a:rPr lang="en-US" dirty="0"/>
              <a:t>: Mobile phone is a gadget that wider reach and can therefore be a good tool to reach your audience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rson holding mouse">
            <a:extLst>
              <a:ext uri="{FF2B5EF4-FFF2-40B4-BE49-F238E27FC236}">
                <a16:creationId xmlns:a16="http://schemas.microsoft.com/office/drawing/2014/main" id="{2BCBE75B-A2F5-23A6-C405-405DD93780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40" r="29126" b="-6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8363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80236" y="286601"/>
            <a:ext cx="5929422" cy="1852976"/>
          </a:xfrm>
        </p:spPr>
        <p:txBody>
          <a:bodyPr>
            <a:normAutofit/>
          </a:bodyPr>
          <a:lstStyle/>
          <a:p>
            <a:r>
              <a:rPr lang="en-US" sz="3700"/>
              <a:t>Digital Marketing Essentials for Entrepreneurs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94886" y="2621381"/>
            <a:ext cx="6114773" cy="3322219"/>
          </a:xfrm>
        </p:spPr>
        <p:txBody>
          <a:bodyPr vert="horz" lIns="0" tIns="0" rIns="0" bIns="0" rtlCol="0" anchor="t"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US" b="1" dirty="0"/>
              <a:t>Data analytics:</a:t>
            </a:r>
            <a:r>
              <a:rPr lang="en-US" dirty="0"/>
              <a:t> Use appropriate tools to track traffic to your site and social media pages as well as to gain insights on user behaviors</a:t>
            </a:r>
          </a:p>
          <a:p>
            <a:pPr lvl="0">
              <a:lnSpc>
                <a:spcPct val="110000"/>
              </a:lnSpc>
            </a:pPr>
            <a:r>
              <a:rPr lang="en-US" b="1" dirty="0"/>
              <a:t>Search Engine Optimization</a:t>
            </a:r>
            <a:r>
              <a:rPr lang="en-US" dirty="0"/>
              <a:t> : Optimize your website to rank higher in search engine results through content and keywords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chemeClr val="accent5"/>
              </a:gs>
              <a:gs pos="100000">
                <a:schemeClr val="accent2">
                  <a:lumMod val="60000"/>
                  <a:lumOff val="40000"/>
                  <a:alpha val="59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300" y="6406115"/>
            <a:ext cx="4076698" cy="464399"/>
          </a:xfrm>
          <a:prstGeom prst="rect">
            <a:avLst/>
          </a:prstGeom>
          <a:gradFill>
            <a:gsLst>
              <a:gs pos="19000">
                <a:schemeClr val="accent6">
                  <a:lumMod val="75000"/>
                  <a:alpha val="61000"/>
                </a:schemeClr>
              </a:gs>
              <a:gs pos="99000">
                <a:schemeClr val="accent6">
                  <a:alpha val="87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rson holding mouse">
            <a:extLst>
              <a:ext uri="{FF2B5EF4-FFF2-40B4-BE49-F238E27FC236}">
                <a16:creationId xmlns:a16="http://schemas.microsoft.com/office/drawing/2014/main" id="{2BCBE75B-A2F5-23A6-C405-405DD93780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540" r="29126" b="-6"/>
          <a:stretch/>
        </p:blipFill>
        <p:spPr>
          <a:xfrm>
            <a:off x="8115300" y="-12515"/>
            <a:ext cx="4076700" cy="641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1364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601" y="457200"/>
            <a:ext cx="9549442" cy="1010093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100" dirty="0"/>
              <a:t>Global Marketing Considerations for Entrepreneurs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5F713E30-F66C-4897-D749-3036512050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252220"/>
              </p:ext>
            </p:extLst>
          </p:nvPr>
        </p:nvGraphicFramePr>
        <p:xfrm>
          <a:off x="589532" y="1711064"/>
          <a:ext cx="8378361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5340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C4AFFA-9868-4B7D-9F63-93C34D362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601" y="457200"/>
            <a:ext cx="9549442" cy="1010093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100" dirty="0"/>
              <a:t>Global Marketing Considerations for Entrepreneurs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4CCFE6-8D32-4963-9B5D-E74204429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8741"/>
            <a:ext cx="12192000" cy="449256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414B78-940D-4BE3-A24D-B003E1C9C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8316"/>
            <a:ext cx="8153398" cy="449684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68000"/>
                </a:schemeClr>
              </a:gs>
              <a:gs pos="99000">
                <a:schemeClr val="accent2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5F713E30-F66C-4897-D749-3036512050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151675"/>
              </p:ext>
            </p:extLst>
          </p:nvPr>
        </p:nvGraphicFramePr>
        <p:xfrm>
          <a:off x="898451" y="1834632"/>
          <a:ext cx="819301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00157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D6A2A3-F101-46F7-8B6F-1C699CAFE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371600" y="457200"/>
            <a:ext cx="4911393" cy="1556724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Global Marketing Considerations for Entrepreneurs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371601" y="2345635"/>
            <a:ext cx="4911392" cy="3583940"/>
          </a:xfrm>
        </p:spPr>
        <p:txBody>
          <a:bodyPr anchor="t">
            <a:normAutofit/>
          </a:bodyPr>
          <a:lstStyle/>
          <a:p>
            <a:pPr lvl="0"/>
            <a:r>
              <a:rPr lang="en-US" b="1" dirty="0"/>
              <a:t>Brand positioning</a:t>
            </a:r>
            <a:r>
              <a:rPr lang="en-US" dirty="0"/>
              <a:t>: An entrepreneur must be able to figure out what moving your brand to a foreign market will require on the current brand</a:t>
            </a:r>
          </a:p>
        </p:txBody>
      </p:sp>
      <p:pic>
        <p:nvPicPr>
          <p:cNvPr id="8" name="Graphic 7" descr="Bullseye">
            <a:extLst>
              <a:ext uri="{FF2B5EF4-FFF2-40B4-BE49-F238E27FC236}">
                <a16:creationId xmlns:a16="http://schemas.microsoft.com/office/drawing/2014/main" id="{A97CE240-809D-1F0D-59DB-8004674B8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65234" y="-41612"/>
            <a:ext cx="5090161" cy="413251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29E760E-527D-4053-A309-F2BDE1250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6400800"/>
            <a:ext cx="12191999" cy="457198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53D448-4ED1-429A-A28C-8316DE7CA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8"/>
            <a:ext cx="8153396" cy="448831"/>
          </a:xfrm>
          <a:prstGeom prst="rect">
            <a:avLst/>
          </a:prstGeom>
          <a:gradFill>
            <a:gsLst>
              <a:gs pos="0">
                <a:schemeClr val="accent5">
                  <a:alpha val="5000"/>
                </a:schemeClr>
              </a:gs>
              <a:gs pos="99000">
                <a:schemeClr val="accent5">
                  <a:alpha val="72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588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0913E-29E1-59C1-B457-B461621F9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90728"/>
            <a:ext cx="10241280" cy="413825"/>
          </a:xfrm>
        </p:spPr>
        <p:txBody>
          <a:bodyPr>
            <a:normAutofit fontScale="90000"/>
          </a:bodyPr>
          <a:lstStyle/>
          <a:p>
            <a:r>
              <a:rPr lang="en-US" dirty="0"/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31104-69A9-F5DD-F1AF-6AAD67C16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85" y="1350264"/>
            <a:ext cx="11214295" cy="4721352"/>
          </a:xfrm>
        </p:spPr>
        <p:txBody>
          <a:bodyPr vert="horz" lIns="0" tIns="0" rIns="0" bIns="0" rtlCol="0" anchor="t">
            <a:normAutofit/>
          </a:bodyPr>
          <a:lstStyle/>
          <a:p>
            <a:pPr algn="just"/>
            <a:r>
              <a:rPr lang="en-US" sz="2000" dirty="0">
                <a:latin typeface="Times New Roman"/>
                <a:cs typeface="Times New Roman"/>
              </a:rPr>
              <a:t>In this topic we looked at what marketing is within the context of entrepreneurship, we differentiated traditional marketing from entrepreneurial marketing. </a:t>
            </a: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We outlined how an entrepreneur can understand the market using design thinking approach</a:t>
            </a: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We detailed how you can craft a compelling UVP</a:t>
            </a: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We looked at the digital marketing essentials for an entrepreneur</a:t>
            </a: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We concluded with global considerations an entrepreneur needs to market when they think of going beyond their country</a:t>
            </a: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Next topic we will look at electronic commerce and entrepreneurship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17390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4951A-8338-779C-CB98-B2402201A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637197"/>
          </a:xfrm>
        </p:spPr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15E65-5AF3-3738-8101-003A3E165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0" rIns="0" bIns="0" rtlCol="0" anchor="t">
            <a:normAutofit/>
          </a:bodyPr>
          <a:lstStyle/>
          <a:p>
            <a:pPr algn="just"/>
            <a:r>
              <a:rPr lang="en-US" sz="2000" dirty="0">
                <a:latin typeface="Times New Roman"/>
                <a:cs typeface="Times New Roman"/>
              </a:rPr>
              <a:t>Browning, L. M. (2024, August 6). How to write a great value Proposition [7 top examples + template]. </a:t>
            </a:r>
            <a:r>
              <a:rPr lang="en-US" sz="2000" i="1" dirty="0">
                <a:latin typeface="Times New Roman"/>
                <a:cs typeface="Times New Roman"/>
              </a:rPr>
              <a:t>How to Write a Great Value Proposition [7 Top Examples + Template]</a:t>
            </a:r>
            <a:r>
              <a:rPr lang="en-US" sz="2000" dirty="0">
                <a:latin typeface="Times New Roman"/>
                <a:cs typeface="Times New Roman"/>
              </a:rPr>
              <a:t>. </a:t>
            </a:r>
            <a:r>
              <a:rPr lang="en-US" sz="2000" u="sng" dirty="0">
                <a:latin typeface="Times New Roman"/>
                <a:cs typeface="Times New Roman"/>
                <a:hlinkClick r:id="rId2"/>
              </a:rPr>
              <a:t>https://blog.hubspot.com/marketing/write-value-proposition</a:t>
            </a:r>
            <a:endParaRPr lang="en-US" sz="2000">
              <a:latin typeface="Aptos"/>
            </a:endParaRP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Chris, A. (2024, February 25). </a:t>
            </a:r>
            <a:r>
              <a:rPr lang="en-US" sz="2000" i="1" dirty="0">
                <a:latin typeface="Times New Roman"/>
                <a:cs typeface="Times New Roman"/>
              </a:rPr>
              <a:t>Digital Marketing 2024: The Complete Guide For Beginners</a:t>
            </a:r>
            <a:r>
              <a:rPr lang="en-US" sz="2000" dirty="0">
                <a:latin typeface="Times New Roman"/>
                <a:cs typeface="Times New Roman"/>
              </a:rPr>
              <a:t>. reliablesoft.net. </a:t>
            </a:r>
            <a:r>
              <a:rPr lang="en-US" sz="2000" u="sng" dirty="0">
                <a:latin typeface="Times New Roman"/>
                <a:cs typeface="Times New Roman"/>
                <a:hlinkClick r:id="rId3"/>
              </a:rPr>
              <a:t>https://www.reliablesoft.net/digital-marketing-guide/</a:t>
            </a:r>
            <a:endParaRPr lang="en-US" sz="2000">
              <a:latin typeface="Aptos"/>
            </a:endParaRPr>
          </a:p>
          <a:p>
            <a:pPr algn="just"/>
            <a:r>
              <a:rPr lang="en-US" sz="2000" dirty="0">
                <a:latin typeface="Times New Roman"/>
                <a:cs typeface="Times New Roman"/>
              </a:rPr>
              <a:t>Jadeja, N. (2024, May 9). </a:t>
            </a:r>
            <a:r>
              <a:rPr lang="en-US" sz="2000" i="1" dirty="0">
                <a:latin typeface="Times New Roman"/>
                <a:cs typeface="Times New Roman"/>
              </a:rPr>
              <a:t>8 Digital Marketing Essentials for your Business</a:t>
            </a:r>
            <a:r>
              <a:rPr lang="en-US" sz="2000" dirty="0">
                <a:latin typeface="Times New Roman"/>
                <a:cs typeface="Times New Roman"/>
              </a:rPr>
              <a:t>. Growth Hackers. </a:t>
            </a:r>
            <a:r>
              <a:rPr lang="en-US" sz="2000" u="sng" dirty="0">
                <a:latin typeface="Times New Roman"/>
                <a:cs typeface="Times New Roman"/>
                <a:hlinkClick r:id="rId4"/>
              </a:rPr>
              <a:t>https://www.growth-hackers.net/digital-marketing-essentials-business/</a:t>
            </a:r>
            <a:endParaRPr lang="en-US" sz="2000">
              <a:latin typeface="Aptos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69244270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1639</Words>
  <Application>Microsoft Office PowerPoint</Application>
  <PresentationFormat>Widescreen</PresentationFormat>
  <Paragraphs>117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Aptos</vt:lpstr>
      <vt:lpstr>Arial</vt:lpstr>
      <vt:lpstr>Calibri</vt:lpstr>
      <vt:lpstr>Times New Roman</vt:lpstr>
      <vt:lpstr>Trade Gothic Next Rounded</vt:lpstr>
      <vt:lpstr>Tw Cen MT</vt:lpstr>
      <vt:lpstr>Tw Cen MT</vt:lpstr>
      <vt:lpstr>GradientRiseVTI</vt:lpstr>
      <vt:lpstr>Entrepreneurship and design thinking Lecture 7: marketing requirements for entrepreneurship lecturer: Stephen Githii</vt:lpstr>
      <vt:lpstr>Overview</vt:lpstr>
      <vt:lpstr>Learning Outcomes</vt:lpstr>
      <vt:lpstr>Introduction</vt:lpstr>
      <vt:lpstr>Introduction</vt:lpstr>
      <vt:lpstr>Introduction</vt:lpstr>
      <vt:lpstr>Introduction</vt:lpstr>
      <vt:lpstr>Importance of Marketing for an entrepreneurial venture</vt:lpstr>
      <vt:lpstr>Importance of Marketing for an entrepreneurial venture</vt:lpstr>
      <vt:lpstr>Importance of Marketing for an entrepreneurial venture</vt:lpstr>
      <vt:lpstr>Difference between entrepreneurial marketing and traditional marketing?</vt:lpstr>
      <vt:lpstr>Difference between entrepreneurial marketing and traditional marketing?</vt:lpstr>
      <vt:lpstr>Market Understanding using Design thinking </vt:lpstr>
      <vt:lpstr>Understand and Observe</vt:lpstr>
      <vt:lpstr>Synthesis Phase</vt:lpstr>
      <vt:lpstr>Ideate Phase</vt:lpstr>
      <vt:lpstr>Prototype</vt:lpstr>
      <vt:lpstr>Testing</vt:lpstr>
      <vt:lpstr>Testing</vt:lpstr>
      <vt:lpstr>Testing</vt:lpstr>
      <vt:lpstr>Crafting a Unique Value Proposition</vt:lpstr>
      <vt:lpstr>Crafting a Unique Value Proposition</vt:lpstr>
      <vt:lpstr>Crafting a Unique Value Proposition</vt:lpstr>
      <vt:lpstr>Crafting a Unique Value Proposition</vt:lpstr>
      <vt:lpstr>Digital Marketing Essentials for Entrepreneurs</vt:lpstr>
      <vt:lpstr>Digital Marketing Essentials for Entrepreneurs</vt:lpstr>
      <vt:lpstr>Digital Marketing Essentials for Entrepreneurs</vt:lpstr>
      <vt:lpstr>Global Marketing Considerations for Entrepreneurs</vt:lpstr>
      <vt:lpstr>Global Marketing Considerations for Entrepreneurs</vt:lpstr>
      <vt:lpstr>Global Marketing Considerations for Entrepreneurs</vt:lpstr>
      <vt:lpstr>Topic Review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210</cp:revision>
  <dcterms:created xsi:type="dcterms:W3CDTF">2024-10-15T10:32:22Z</dcterms:created>
  <dcterms:modified xsi:type="dcterms:W3CDTF">2024-10-15T12:10:25Z</dcterms:modified>
</cp:coreProperties>
</file>