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3" r:id="rId3"/>
    <p:sldId id="274" r:id="rId4"/>
    <p:sldId id="288" r:id="rId5"/>
    <p:sldId id="275" r:id="rId6"/>
    <p:sldId id="276" r:id="rId7"/>
    <p:sldId id="289" r:id="rId8"/>
    <p:sldId id="290" r:id="rId9"/>
    <p:sldId id="277" r:id="rId10"/>
    <p:sldId id="291" r:id="rId11"/>
    <p:sldId id="292" r:id="rId12"/>
    <p:sldId id="278" r:id="rId13"/>
    <p:sldId id="279" r:id="rId14"/>
    <p:sldId id="280" r:id="rId15"/>
    <p:sldId id="293" r:id="rId16"/>
    <p:sldId id="281" r:id="rId17"/>
    <p:sldId id="295" r:id="rId18"/>
    <p:sldId id="294" r:id="rId19"/>
    <p:sldId id="282" r:id="rId20"/>
    <p:sldId id="296" r:id="rId21"/>
    <p:sldId id="297" r:id="rId22"/>
    <p:sldId id="283" r:id="rId23"/>
    <p:sldId id="298" r:id="rId24"/>
    <p:sldId id="284" r:id="rId25"/>
    <p:sldId id="299" r:id="rId26"/>
    <p:sldId id="285" r:id="rId27"/>
    <p:sldId id="300" r:id="rId28"/>
    <p:sldId id="286" r:id="rId29"/>
    <p:sldId id="302" r:id="rId30"/>
    <p:sldId id="301" r:id="rId31"/>
    <p:sldId id="303" r:id="rId32"/>
    <p:sldId id="304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83FFCD-78D0-7C6F-49D1-1E0976DC0E71}" v="445" dt="2024-10-17T15:45:35.2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77" d="100"/>
          <a:sy n="77" d="100"/>
        </p:scale>
        <p:origin x="2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36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29.sv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4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4" Type="http://schemas.openxmlformats.org/officeDocument/2006/relationships/image" Target="../media/image15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9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36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29.sv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4" Type="http://schemas.openxmlformats.org/officeDocument/2006/relationships/image" Target="../media/image4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24935A-FEDA-42D6-99D2-A6D3D33BD91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504BAB3-9888-4129-B3BF-3FE715DDE944}">
      <dgm:prSet/>
      <dgm:spPr/>
      <dgm:t>
        <a:bodyPr/>
        <a:lstStyle/>
        <a:p>
          <a:r>
            <a:rPr lang="en-US"/>
            <a:t>In the last lecture we looked at marketing requirements for an entrepreneur, where we mentioned digital marketing essentials</a:t>
          </a:r>
        </a:p>
      </dgm:t>
    </dgm:pt>
    <dgm:pt modelId="{D0242533-5FD8-49FB-8581-1EC6C2102378}" type="parTrans" cxnId="{9D021935-C9C9-489B-A270-A62A646DE925}">
      <dgm:prSet/>
      <dgm:spPr/>
      <dgm:t>
        <a:bodyPr/>
        <a:lstStyle/>
        <a:p>
          <a:endParaRPr lang="en-US"/>
        </a:p>
      </dgm:t>
    </dgm:pt>
    <dgm:pt modelId="{BE78C415-4554-447E-9BAB-52B14409DA84}" type="sibTrans" cxnId="{9D021935-C9C9-489B-A270-A62A646DE925}">
      <dgm:prSet/>
      <dgm:spPr/>
      <dgm:t>
        <a:bodyPr/>
        <a:lstStyle/>
        <a:p>
          <a:endParaRPr lang="en-US"/>
        </a:p>
      </dgm:t>
    </dgm:pt>
    <dgm:pt modelId="{9374E788-6260-4CCB-BBD7-D7772EF1DA8E}">
      <dgm:prSet/>
      <dgm:spPr/>
      <dgm:t>
        <a:bodyPr/>
        <a:lstStyle/>
        <a:p>
          <a:r>
            <a:rPr lang="en-US"/>
            <a:t>Given the place of technology and the trends within the consumers it is becoming important for entrepreneurs to push their boundaries and even operate as if there are no boundaries</a:t>
          </a:r>
        </a:p>
      </dgm:t>
    </dgm:pt>
    <dgm:pt modelId="{E7585971-5BBD-46CA-ADF7-E4D79055263C}" type="parTrans" cxnId="{E4A6CA90-0642-4018-AA7D-F8B67CA5B8AE}">
      <dgm:prSet/>
      <dgm:spPr/>
      <dgm:t>
        <a:bodyPr/>
        <a:lstStyle/>
        <a:p>
          <a:endParaRPr lang="en-US"/>
        </a:p>
      </dgm:t>
    </dgm:pt>
    <dgm:pt modelId="{FD4E5984-C41F-4CC8-82C0-796BB3EE2CF5}" type="sibTrans" cxnId="{E4A6CA90-0642-4018-AA7D-F8B67CA5B8AE}">
      <dgm:prSet/>
      <dgm:spPr/>
      <dgm:t>
        <a:bodyPr/>
        <a:lstStyle/>
        <a:p>
          <a:endParaRPr lang="en-US"/>
        </a:p>
      </dgm:t>
    </dgm:pt>
    <dgm:pt modelId="{EC910F4C-3B16-468A-9503-2A8784FDB19A}">
      <dgm:prSet/>
      <dgm:spPr/>
      <dgm:t>
        <a:bodyPr/>
        <a:lstStyle/>
        <a:p>
          <a:r>
            <a:rPr lang="en-US"/>
            <a:t>Electronic commerce is enabling this shift</a:t>
          </a:r>
        </a:p>
      </dgm:t>
    </dgm:pt>
    <dgm:pt modelId="{7E7C3089-1929-43B5-93B4-195D86A58F6A}" type="parTrans" cxnId="{1E7FA0D9-9812-406F-8AD9-4C8DE9B1DA81}">
      <dgm:prSet/>
      <dgm:spPr/>
      <dgm:t>
        <a:bodyPr/>
        <a:lstStyle/>
        <a:p>
          <a:endParaRPr lang="en-US"/>
        </a:p>
      </dgm:t>
    </dgm:pt>
    <dgm:pt modelId="{A913B730-A11F-4341-A14E-C5FA60891BEE}" type="sibTrans" cxnId="{1E7FA0D9-9812-406F-8AD9-4C8DE9B1DA81}">
      <dgm:prSet/>
      <dgm:spPr/>
      <dgm:t>
        <a:bodyPr/>
        <a:lstStyle/>
        <a:p>
          <a:endParaRPr lang="en-US"/>
        </a:p>
      </dgm:t>
    </dgm:pt>
    <dgm:pt modelId="{051E9F3B-3F46-4531-B67F-48101D90D786}" type="pres">
      <dgm:prSet presAssocID="{D824935A-FEDA-42D6-99D2-A6D3D33BD91E}" presName="root" presStyleCnt="0">
        <dgm:presLayoutVars>
          <dgm:dir/>
          <dgm:resizeHandles val="exact"/>
        </dgm:presLayoutVars>
      </dgm:prSet>
      <dgm:spPr/>
    </dgm:pt>
    <dgm:pt modelId="{3252B74D-2BA5-4611-A1C1-DD867F49A97B}" type="pres">
      <dgm:prSet presAssocID="{D504BAB3-9888-4129-B3BF-3FE715DDE944}" presName="compNode" presStyleCnt="0"/>
      <dgm:spPr/>
    </dgm:pt>
    <dgm:pt modelId="{069084B6-17BB-48B3-8A77-9D794AB49116}" type="pres">
      <dgm:prSet presAssocID="{D504BAB3-9888-4129-B3BF-3FE715DDE944}" presName="bgRect" presStyleLbl="bgShp" presStyleIdx="0" presStyleCnt="3"/>
      <dgm:spPr/>
    </dgm:pt>
    <dgm:pt modelId="{C56AC8C5-0F56-48F3-91D0-54B330E57087}" type="pres">
      <dgm:prSet presAssocID="{D504BAB3-9888-4129-B3BF-3FE715DDE944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44443173-884C-4703-B7DA-4DE753DC2F57}" type="pres">
      <dgm:prSet presAssocID="{D504BAB3-9888-4129-B3BF-3FE715DDE944}" presName="spaceRect" presStyleCnt="0"/>
      <dgm:spPr/>
    </dgm:pt>
    <dgm:pt modelId="{F9B6EB11-B0F6-4B8B-9A99-18B668E11310}" type="pres">
      <dgm:prSet presAssocID="{D504BAB3-9888-4129-B3BF-3FE715DDE944}" presName="parTx" presStyleLbl="revTx" presStyleIdx="0" presStyleCnt="3">
        <dgm:presLayoutVars>
          <dgm:chMax val="0"/>
          <dgm:chPref val="0"/>
        </dgm:presLayoutVars>
      </dgm:prSet>
      <dgm:spPr/>
    </dgm:pt>
    <dgm:pt modelId="{BD78D796-3621-41FC-8919-A0C5980B0791}" type="pres">
      <dgm:prSet presAssocID="{BE78C415-4554-447E-9BAB-52B14409DA84}" presName="sibTrans" presStyleCnt="0"/>
      <dgm:spPr/>
    </dgm:pt>
    <dgm:pt modelId="{10355494-4288-418F-9242-83717D0C8273}" type="pres">
      <dgm:prSet presAssocID="{9374E788-6260-4CCB-BBD7-D7772EF1DA8E}" presName="compNode" presStyleCnt="0"/>
      <dgm:spPr/>
    </dgm:pt>
    <dgm:pt modelId="{E65235C5-EF38-4E42-86ED-8FE214120EDD}" type="pres">
      <dgm:prSet presAssocID="{9374E788-6260-4CCB-BBD7-D7772EF1DA8E}" presName="bgRect" presStyleLbl="bgShp" presStyleIdx="1" presStyleCnt="3"/>
      <dgm:spPr/>
    </dgm:pt>
    <dgm:pt modelId="{60BBA27D-3647-4EF8-A6B2-4FE83FB2D5F6}" type="pres">
      <dgm:prSet presAssocID="{9374E788-6260-4CCB-BBD7-D7772EF1DA8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ximize"/>
        </a:ext>
      </dgm:extLst>
    </dgm:pt>
    <dgm:pt modelId="{26F383A5-F875-4AC0-94FE-C22F295C4E67}" type="pres">
      <dgm:prSet presAssocID="{9374E788-6260-4CCB-BBD7-D7772EF1DA8E}" presName="spaceRect" presStyleCnt="0"/>
      <dgm:spPr/>
    </dgm:pt>
    <dgm:pt modelId="{6DFD7DB7-8D8E-44DC-AA29-A0D50A236DDB}" type="pres">
      <dgm:prSet presAssocID="{9374E788-6260-4CCB-BBD7-D7772EF1DA8E}" presName="parTx" presStyleLbl="revTx" presStyleIdx="1" presStyleCnt="3">
        <dgm:presLayoutVars>
          <dgm:chMax val="0"/>
          <dgm:chPref val="0"/>
        </dgm:presLayoutVars>
      </dgm:prSet>
      <dgm:spPr/>
    </dgm:pt>
    <dgm:pt modelId="{C4A4CD11-AE6B-423A-B64F-74046019FB61}" type="pres">
      <dgm:prSet presAssocID="{FD4E5984-C41F-4CC8-82C0-796BB3EE2CF5}" presName="sibTrans" presStyleCnt="0"/>
      <dgm:spPr/>
    </dgm:pt>
    <dgm:pt modelId="{C852EB2F-A456-4340-92F1-B314A8B2A5B1}" type="pres">
      <dgm:prSet presAssocID="{EC910F4C-3B16-468A-9503-2A8784FDB19A}" presName="compNode" presStyleCnt="0"/>
      <dgm:spPr/>
    </dgm:pt>
    <dgm:pt modelId="{7F9ADDEF-D920-438E-AD96-6C1B1B81F8A8}" type="pres">
      <dgm:prSet presAssocID="{EC910F4C-3B16-468A-9503-2A8784FDB19A}" presName="bgRect" presStyleLbl="bgShp" presStyleIdx="2" presStyleCnt="3"/>
      <dgm:spPr/>
    </dgm:pt>
    <dgm:pt modelId="{FC36C2BF-139E-4C2B-ABD8-5C3ACE47DEAD}" type="pres">
      <dgm:prSet presAssocID="{EC910F4C-3B16-468A-9503-2A8784FDB1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D16D35BE-EE34-4444-ABC4-A4073BC703F3}" type="pres">
      <dgm:prSet presAssocID="{EC910F4C-3B16-468A-9503-2A8784FDB19A}" presName="spaceRect" presStyleCnt="0"/>
      <dgm:spPr/>
    </dgm:pt>
    <dgm:pt modelId="{59F3C612-09C5-4CAF-85A0-CE1D8418A014}" type="pres">
      <dgm:prSet presAssocID="{EC910F4C-3B16-468A-9503-2A8784FDB19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D021935-C9C9-489B-A270-A62A646DE925}" srcId="{D824935A-FEDA-42D6-99D2-A6D3D33BD91E}" destId="{D504BAB3-9888-4129-B3BF-3FE715DDE944}" srcOrd="0" destOrd="0" parTransId="{D0242533-5FD8-49FB-8581-1EC6C2102378}" sibTransId="{BE78C415-4554-447E-9BAB-52B14409DA84}"/>
    <dgm:cxn modelId="{5E91EB6E-BCDA-4DB0-8556-778BA14BB416}" type="presOf" srcId="{D824935A-FEDA-42D6-99D2-A6D3D33BD91E}" destId="{051E9F3B-3F46-4531-B67F-48101D90D786}" srcOrd="0" destOrd="0" presId="urn:microsoft.com/office/officeart/2018/2/layout/IconVerticalSolidList"/>
    <dgm:cxn modelId="{894E9076-D668-48C1-B1E6-092CD00F8A65}" type="presOf" srcId="{9374E788-6260-4CCB-BBD7-D7772EF1DA8E}" destId="{6DFD7DB7-8D8E-44DC-AA29-A0D50A236DDB}" srcOrd="0" destOrd="0" presId="urn:microsoft.com/office/officeart/2018/2/layout/IconVerticalSolidList"/>
    <dgm:cxn modelId="{E4A6CA90-0642-4018-AA7D-F8B67CA5B8AE}" srcId="{D824935A-FEDA-42D6-99D2-A6D3D33BD91E}" destId="{9374E788-6260-4CCB-BBD7-D7772EF1DA8E}" srcOrd="1" destOrd="0" parTransId="{E7585971-5BBD-46CA-ADF7-E4D79055263C}" sibTransId="{FD4E5984-C41F-4CC8-82C0-796BB3EE2CF5}"/>
    <dgm:cxn modelId="{201933C8-F2AF-47D6-965D-1ED05E9A449E}" type="presOf" srcId="{EC910F4C-3B16-468A-9503-2A8784FDB19A}" destId="{59F3C612-09C5-4CAF-85A0-CE1D8418A014}" srcOrd="0" destOrd="0" presId="urn:microsoft.com/office/officeart/2018/2/layout/IconVerticalSolidList"/>
    <dgm:cxn modelId="{1E7FA0D9-9812-406F-8AD9-4C8DE9B1DA81}" srcId="{D824935A-FEDA-42D6-99D2-A6D3D33BD91E}" destId="{EC910F4C-3B16-468A-9503-2A8784FDB19A}" srcOrd="2" destOrd="0" parTransId="{7E7C3089-1929-43B5-93B4-195D86A58F6A}" sibTransId="{A913B730-A11F-4341-A14E-C5FA60891BEE}"/>
    <dgm:cxn modelId="{26F009DF-7A62-41B7-B7E4-6A885B76BB14}" type="presOf" srcId="{D504BAB3-9888-4129-B3BF-3FE715DDE944}" destId="{F9B6EB11-B0F6-4B8B-9A99-18B668E11310}" srcOrd="0" destOrd="0" presId="urn:microsoft.com/office/officeart/2018/2/layout/IconVerticalSolidList"/>
    <dgm:cxn modelId="{EA3EB6B7-539B-4BB0-8FB0-E8A354074393}" type="presParOf" srcId="{051E9F3B-3F46-4531-B67F-48101D90D786}" destId="{3252B74D-2BA5-4611-A1C1-DD867F49A97B}" srcOrd="0" destOrd="0" presId="urn:microsoft.com/office/officeart/2018/2/layout/IconVerticalSolidList"/>
    <dgm:cxn modelId="{6F8BDB51-81FA-4629-9001-114F3A16EEF2}" type="presParOf" srcId="{3252B74D-2BA5-4611-A1C1-DD867F49A97B}" destId="{069084B6-17BB-48B3-8A77-9D794AB49116}" srcOrd="0" destOrd="0" presId="urn:microsoft.com/office/officeart/2018/2/layout/IconVerticalSolidList"/>
    <dgm:cxn modelId="{D4A8FA73-0C19-4266-B8DC-AE2942ECA557}" type="presParOf" srcId="{3252B74D-2BA5-4611-A1C1-DD867F49A97B}" destId="{C56AC8C5-0F56-48F3-91D0-54B330E57087}" srcOrd="1" destOrd="0" presId="urn:microsoft.com/office/officeart/2018/2/layout/IconVerticalSolidList"/>
    <dgm:cxn modelId="{3C544C62-BE4C-4BFD-8F38-3303840555AC}" type="presParOf" srcId="{3252B74D-2BA5-4611-A1C1-DD867F49A97B}" destId="{44443173-884C-4703-B7DA-4DE753DC2F57}" srcOrd="2" destOrd="0" presId="urn:microsoft.com/office/officeart/2018/2/layout/IconVerticalSolidList"/>
    <dgm:cxn modelId="{D158248A-DBA9-48E6-B294-F9EBAB69CCFE}" type="presParOf" srcId="{3252B74D-2BA5-4611-A1C1-DD867F49A97B}" destId="{F9B6EB11-B0F6-4B8B-9A99-18B668E11310}" srcOrd="3" destOrd="0" presId="urn:microsoft.com/office/officeart/2018/2/layout/IconVerticalSolidList"/>
    <dgm:cxn modelId="{01A36EB6-C01D-4A41-A68D-FA70FA794413}" type="presParOf" srcId="{051E9F3B-3F46-4531-B67F-48101D90D786}" destId="{BD78D796-3621-41FC-8919-A0C5980B0791}" srcOrd="1" destOrd="0" presId="urn:microsoft.com/office/officeart/2018/2/layout/IconVerticalSolidList"/>
    <dgm:cxn modelId="{183E8F14-E3FA-4860-BFE4-0D9BB47D7729}" type="presParOf" srcId="{051E9F3B-3F46-4531-B67F-48101D90D786}" destId="{10355494-4288-418F-9242-83717D0C8273}" srcOrd="2" destOrd="0" presId="urn:microsoft.com/office/officeart/2018/2/layout/IconVerticalSolidList"/>
    <dgm:cxn modelId="{50F5EE2F-2AC1-4919-9383-E2D65E8AC253}" type="presParOf" srcId="{10355494-4288-418F-9242-83717D0C8273}" destId="{E65235C5-EF38-4E42-86ED-8FE214120EDD}" srcOrd="0" destOrd="0" presId="urn:microsoft.com/office/officeart/2018/2/layout/IconVerticalSolidList"/>
    <dgm:cxn modelId="{40C898D6-622C-4FB9-A2AA-BC927C218EC1}" type="presParOf" srcId="{10355494-4288-418F-9242-83717D0C8273}" destId="{60BBA27D-3647-4EF8-A6B2-4FE83FB2D5F6}" srcOrd="1" destOrd="0" presId="urn:microsoft.com/office/officeart/2018/2/layout/IconVerticalSolidList"/>
    <dgm:cxn modelId="{D7B42B67-7E9E-4699-8C70-9FD2C72DC72F}" type="presParOf" srcId="{10355494-4288-418F-9242-83717D0C8273}" destId="{26F383A5-F875-4AC0-94FE-C22F295C4E67}" srcOrd="2" destOrd="0" presId="urn:microsoft.com/office/officeart/2018/2/layout/IconVerticalSolidList"/>
    <dgm:cxn modelId="{A1C3E687-D40F-4619-A44E-13FD5DE80F10}" type="presParOf" srcId="{10355494-4288-418F-9242-83717D0C8273}" destId="{6DFD7DB7-8D8E-44DC-AA29-A0D50A236DDB}" srcOrd="3" destOrd="0" presId="urn:microsoft.com/office/officeart/2018/2/layout/IconVerticalSolidList"/>
    <dgm:cxn modelId="{FE5DC7FB-63DA-43C4-A123-518F2674AA62}" type="presParOf" srcId="{051E9F3B-3F46-4531-B67F-48101D90D786}" destId="{C4A4CD11-AE6B-423A-B64F-74046019FB61}" srcOrd="3" destOrd="0" presId="urn:microsoft.com/office/officeart/2018/2/layout/IconVerticalSolidList"/>
    <dgm:cxn modelId="{CB4BB71D-97C9-4A3A-B620-D45C0DF662FB}" type="presParOf" srcId="{051E9F3B-3F46-4531-B67F-48101D90D786}" destId="{C852EB2F-A456-4340-92F1-B314A8B2A5B1}" srcOrd="4" destOrd="0" presId="urn:microsoft.com/office/officeart/2018/2/layout/IconVerticalSolidList"/>
    <dgm:cxn modelId="{D3F77345-104C-4CC3-A909-CDA17092F4D2}" type="presParOf" srcId="{C852EB2F-A456-4340-92F1-B314A8B2A5B1}" destId="{7F9ADDEF-D920-438E-AD96-6C1B1B81F8A8}" srcOrd="0" destOrd="0" presId="urn:microsoft.com/office/officeart/2018/2/layout/IconVerticalSolidList"/>
    <dgm:cxn modelId="{04E5825F-63F9-4789-A990-DB49B7E54062}" type="presParOf" srcId="{C852EB2F-A456-4340-92F1-B314A8B2A5B1}" destId="{FC36C2BF-139E-4C2B-ABD8-5C3ACE47DEAD}" srcOrd="1" destOrd="0" presId="urn:microsoft.com/office/officeart/2018/2/layout/IconVerticalSolidList"/>
    <dgm:cxn modelId="{61CC0462-BFA4-49C5-9B1C-8F963758A9CF}" type="presParOf" srcId="{C852EB2F-A456-4340-92F1-B314A8B2A5B1}" destId="{D16D35BE-EE34-4444-ABC4-A4073BC703F3}" srcOrd="2" destOrd="0" presId="urn:microsoft.com/office/officeart/2018/2/layout/IconVerticalSolidList"/>
    <dgm:cxn modelId="{ECAC2D45-6B33-4210-B9B4-B99B62BF6D66}" type="presParOf" srcId="{C852EB2F-A456-4340-92F1-B314A8B2A5B1}" destId="{59F3C612-09C5-4CAF-85A0-CE1D8418A01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259B99C-2F9A-4D30-800E-4E5843FADAE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90C0FBA-1BC6-441E-868C-615BF3799E5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Define ecommerce and its benefits to an entrepreneur</a:t>
          </a:r>
        </a:p>
      </dgm:t>
    </dgm:pt>
    <dgm:pt modelId="{B9128200-714C-4CF4-92BA-CE8AECA7A9B8}" type="parTrans" cxnId="{4E78EFAE-911E-46D3-927F-4D9D44CE1A24}">
      <dgm:prSet/>
      <dgm:spPr/>
      <dgm:t>
        <a:bodyPr/>
        <a:lstStyle/>
        <a:p>
          <a:endParaRPr lang="en-US"/>
        </a:p>
      </dgm:t>
    </dgm:pt>
    <dgm:pt modelId="{65FC981E-DF46-4F8D-92B2-1ED1E0D65E17}" type="sibTrans" cxnId="{4E78EFAE-911E-46D3-927F-4D9D44CE1A24}">
      <dgm:prSet/>
      <dgm:spPr/>
      <dgm:t>
        <a:bodyPr/>
        <a:lstStyle/>
        <a:p>
          <a:endParaRPr lang="en-US"/>
        </a:p>
      </dgm:t>
    </dgm:pt>
    <dgm:pt modelId="{DB34D904-C6E1-4898-AAF6-8C3F96E9127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Pick the evolution and trends in ecommerce</a:t>
          </a:r>
        </a:p>
      </dgm:t>
    </dgm:pt>
    <dgm:pt modelId="{6F4CED24-1AB7-4AE8-B69E-7C1EF9BB5E54}" type="parTrans" cxnId="{DB6F9170-3C3A-46F3-B269-0751D668D3A7}">
      <dgm:prSet/>
      <dgm:spPr/>
      <dgm:t>
        <a:bodyPr/>
        <a:lstStyle/>
        <a:p>
          <a:endParaRPr lang="en-US"/>
        </a:p>
      </dgm:t>
    </dgm:pt>
    <dgm:pt modelId="{C71B8DCD-BCE5-49EB-AD78-5BE0D7270E14}" type="sibTrans" cxnId="{DB6F9170-3C3A-46F3-B269-0751D668D3A7}">
      <dgm:prSet/>
      <dgm:spPr/>
      <dgm:t>
        <a:bodyPr/>
        <a:lstStyle/>
        <a:p>
          <a:endParaRPr lang="en-US"/>
        </a:p>
      </dgm:t>
    </dgm:pt>
    <dgm:pt modelId="{3157B02D-4B9C-4D0C-9B03-44130D7CADA1}" type="pres">
      <dgm:prSet presAssocID="{F259B99C-2F9A-4D30-800E-4E5843FADAE1}" presName="root" presStyleCnt="0">
        <dgm:presLayoutVars>
          <dgm:dir/>
          <dgm:resizeHandles val="exact"/>
        </dgm:presLayoutVars>
      </dgm:prSet>
      <dgm:spPr/>
    </dgm:pt>
    <dgm:pt modelId="{37117EAE-DE36-436B-8468-883265974F81}" type="pres">
      <dgm:prSet presAssocID="{690C0FBA-1BC6-441E-868C-615BF3799E5D}" presName="compNode" presStyleCnt="0"/>
      <dgm:spPr/>
    </dgm:pt>
    <dgm:pt modelId="{DD1D7EE0-D4C7-4AD8-A3BA-C3733DCCDDD7}" type="pres">
      <dgm:prSet presAssocID="{690C0FBA-1BC6-441E-868C-615BF3799E5D}" presName="bgRect" presStyleLbl="bgShp" presStyleIdx="0" presStyleCnt="2"/>
      <dgm:spPr/>
    </dgm:pt>
    <dgm:pt modelId="{E0106804-13E0-40D5-BDEB-3D7C7986F840}" type="pres">
      <dgm:prSet presAssocID="{690C0FBA-1BC6-441E-868C-615BF3799E5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2BA1105D-4EBD-4B9A-9ECA-C83396589089}" type="pres">
      <dgm:prSet presAssocID="{690C0FBA-1BC6-441E-868C-615BF3799E5D}" presName="spaceRect" presStyleCnt="0"/>
      <dgm:spPr/>
    </dgm:pt>
    <dgm:pt modelId="{1A9E9330-52AD-4867-90E1-FC18322DA856}" type="pres">
      <dgm:prSet presAssocID="{690C0FBA-1BC6-441E-868C-615BF3799E5D}" presName="parTx" presStyleLbl="revTx" presStyleIdx="0" presStyleCnt="2">
        <dgm:presLayoutVars>
          <dgm:chMax val="0"/>
          <dgm:chPref val="0"/>
        </dgm:presLayoutVars>
      </dgm:prSet>
      <dgm:spPr/>
    </dgm:pt>
    <dgm:pt modelId="{170C5C4B-4448-4DFA-A4A8-327D0E11BB63}" type="pres">
      <dgm:prSet presAssocID="{65FC981E-DF46-4F8D-92B2-1ED1E0D65E17}" presName="sibTrans" presStyleCnt="0"/>
      <dgm:spPr/>
    </dgm:pt>
    <dgm:pt modelId="{2211C2D8-9B54-49F2-A01C-F7726D6C5B79}" type="pres">
      <dgm:prSet presAssocID="{DB34D904-C6E1-4898-AAF6-8C3F96E9127D}" presName="compNode" presStyleCnt="0"/>
      <dgm:spPr/>
    </dgm:pt>
    <dgm:pt modelId="{9E7E8983-F636-4F4A-81C3-5B8C58193DA2}" type="pres">
      <dgm:prSet presAssocID="{DB34D904-C6E1-4898-AAF6-8C3F96E9127D}" presName="bgRect" presStyleLbl="bgShp" presStyleIdx="1" presStyleCnt="2"/>
      <dgm:spPr/>
    </dgm:pt>
    <dgm:pt modelId="{F64383D4-01D0-40BB-9CC2-CDE58EA5FD8B}" type="pres">
      <dgm:prSet presAssocID="{DB34D904-C6E1-4898-AAF6-8C3F96E9127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bag"/>
        </a:ext>
      </dgm:extLst>
    </dgm:pt>
    <dgm:pt modelId="{8A9991E3-F9D2-4D67-B5CD-753C89F45FA0}" type="pres">
      <dgm:prSet presAssocID="{DB34D904-C6E1-4898-AAF6-8C3F96E9127D}" presName="spaceRect" presStyleCnt="0"/>
      <dgm:spPr/>
    </dgm:pt>
    <dgm:pt modelId="{732B4BCB-77DE-4828-922F-3585D800EAE4}" type="pres">
      <dgm:prSet presAssocID="{DB34D904-C6E1-4898-AAF6-8C3F96E9127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36AAB65F-813C-42C2-9C13-D06B2F983096}" type="presOf" srcId="{F259B99C-2F9A-4D30-800E-4E5843FADAE1}" destId="{3157B02D-4B9C-4D0C-9B03-44130D7CADA1}" srcOrd="0" destOrd="0" presId="urn:microsoft.com/office/officeart/2018/2/layout/IconVerticalSolidList"/>
    <dgm:cxn modelId="{DB6F9170-3C3A-46F3-B269-0751D668D3A7}" srcId="{F259B99C-2F9A-4D30-800E-4E5843FADAE1}" destId="{DB34D904-C6E1-4898-AAF6-8C3F96E9127D}" srcOrd="1" destOrd="0" parTransId="{6F4CED24-1AB7-4AE8-B69E-7C1EF9BB5E54}" sibTransId="{C71B8DCD-BCE5-49EB-AD78-5BE0D7270E14}"/>
    <dgm:cxn modelId="{E2BED893-91B0-4DA6-AAB9-B340CE9A9542}" type="presOf" srcId="{690C0FBA-1BC6-441E-868C-615BF3799E5D}" destId="{1A9E9330-52AD-4867-90E1-FC18322DA856}" srcOrd="0" destOrd="0" presId="urn:microsoft.com/office/officeart/2018/2/layout/IconVerticalSolidList"/>
    <dgm:cxn modelId="{4E78EFAE-911E-46D3-927F-4D9D44CE1A24}" srcId="{F259B99C-2F9A-4D30-800E-4E5843FADAE1}" destId="{690C0FBA-1BC6-441E-868C-615BF3799E5D}" srcOrd="0" destOrd="0" parTransId="{B9128200-714C-4CF4-92BA-CE8AECA7A9B8}" sibTransId="{65FC981E-DF46-4F8D-92B2-1ED1E0D65E17}"/>
    <dgm:cxn modelId="{A295E4F9-6D6F-4F24-9A01-6B3DDF0AFC17}" type="presOf" srcId="{DB34D904-C6E1-4898-AAF6-8C3F96E9127D}" destId="{732B4BCB-77DE-4828-922F-3585D800EAE4}" srcOrd="0" destOrd="0" presId="urn:microsoft.com/office/officeart/2018/2/layout/IconVerticalSolidList"/>
    <dgm:cxn modelId="{CA794771-7B81-4F7F-8EB7-5E698F580BB8}" type="presParOf" srcId="{3157B02D-4B9C-4D0C-9B03-44130D7CADA1}" destId="{37117EAE-DE36-436B-8468-883265974F81}" srcOrd="0" destOrd="0" presId="urn:microsoft.com/office/officeart/2018/2/layout/IconVerticalSolidList"/>
    <dgm:cxn modelId="{61B30E0E-20EB-441B-A60F-F52BBF7B948E}" type="presParOf" srcId="{37117EAE-DE36-436B-8468-883265974F81}" destId="{DD1D7EE0-D4C7-4AD8-A3BA-C3733DCCDDD7}" srcOrd="0" destOrd="0" presId="urn:microsoft.com/office/officeart/2018/2/layout/IconVerticalSolidList"/>
    <dgm:cxn modelId="{432E062D-8D27-4311-99B3-13BAC6CD427D}" type="presParOf" srcId="{37117EAE-DE36-436B-8468-883265974F81}" destId="{E0106804-13E0-40D5-BDEB-3D7C7986F840}" srcOrd="1" destOrd="0" presId="urn:microsoft.com/office/officeart/2018/2/layout/IconVerticalSolidList"/>
    <dgm:cxn modelId="{659B276C-E96B-4C75-A8C0-405096DDE16B}" type="presParOf" srcId="{37117EAE-DE36-436B-8468-883265974F81}" destId="{2BA1105D-4EBD-4B9A-9ECA-C83396589089}" srcOrd="2" destOrd="0" presId="urn:microsoft.com/office/officeart/2018/2/layout/IconVerticalSolidList"/>
    <dgm:cxn modelId="{90F63B45-96EF-441E-8FD3-F0CCC7DB0226}" type="presParOf" srcId="{37117EAE-DE36-436B-8468-883265974F81}" destId="{1A9E9330-52AD-4867-90E1-FC18322DA856}" srcOrd="3" destOrd="0" presId="urn:microsoft.com/office/officeart/2018/2/layout/IconVerticalSolidList"/>
    <dgm:cxn modelId="{AF0A765F-5177-460C-9B57-12FEEE8DA488}" type="presParOf" srcId="{3157B02D-4B9C-4D0C-9B03-44130D7CADA1}" destId="{170C5C4B-4448-4DFA-A4A8-327D0E11BB63}" srcOrd="1" destOrd="0" presId="urn:microsoft.com/office/officeart/2018/2/layout/IconVerticalSolidList"/>
    <dgm:cxn modelId="{434DE696-758A-4A1E-846D-90798B7CCA21}" type="presParOf" srcId="{3157B02D-4B9C-4D0C-9B03-44130D7CADA1}" destId="{2211C2D8-9B54-49F2-A01C-F7726D6C5B79}" srcOrd="2" destOrd="0" presId="urn:microsoft.com/office/officeart/2018/2/layout/IconVerticalSolidList"/>
    <dgm:cxn modelId="{DAFB4C35-FA5A-4894-A2A4-0239A02B7D1F}" type="presParOf" srcId="{2211C2D8-9B54-49F2-A01C-F7726D6C5B79}" destId="{9E7E8983-F636-4F4A-81C3-5B8C58193DA2}" srcOrd="0" destOrd="0" presId="urn:microsoft.com/office/officeart/2018/2/layout/IconVerticalSolidList"/>
    <dgm:cxn modelId="{F0D8A81C-8F68-4AB3-96B7-586BDC1812CA}" type="presParOf" srcId="{2211C2D8-9B54-49F2-A01C-F7726D6C5B79}" destId="{F64383D4-01D0-40BB-9CC2-CDE58EA5FD8B}" srcOrd="1" destOrd="0" presId="urn:microsoft.com/office/officeart/2018/2/layout/IconVerticalSolidList"/>
    <dgm:cxn modelId="{89629A11-D93E-41F0-A64F-A28642182038}" type="presParOf" srcId="{2211C2D8-9B54-49F2-A01C-F7726D6C5B79}" destId="{8A9991E3-F9D2-4D67-B5CD-753C89F45FA0}" srcOrd="2" destOrd="0" presId="urn:microsoft.com/office/officeart/2018/2/layout/IconVerticalSolidList"/>
    <dgm:cxn modelId="{0B2327B9-B7F0-4F55-B579-57D68C577CC9}" type="presParOf" srcId="{2211C2D8-9B54-49F2-A01C-F7726D6C5B79}" destId="{732B4BCB-77DE-4828-922F-3585D800EAE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259B99C-2F9A-4D30-800E-4E5843FADAE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7828011-DC3C-4EEC-9D98-2687AD11357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Identify the challenges in ecommerce</a:t>
          </a:r>
        </a:p>
      </dgm:t>
    </dgm:pt>
    <dgm:pt modelId="{C6033A89-3662-4DE1-99B6-647F194D493C}" type="parTrans" cxnId="{1CC53569-0898-4503-B660-1132D5EF5214}">
      <dgm:prSet/>
      <dgm:spPr/>
      <dgm:t>
        <a:bodyPr/>
        <a:lstStyle/>
        <a:p>
          <a:endParaRPr lang="en-US"/>
        </a:p>
      </dgm:t>
    </dgm:pt>
    <dgm:pt modelId="{1CA79B5F-614A-495C-9130-74AA5E5DA049}" type="sibTrans" cxnId="{1CC53569-0898-4503-B660-1132D5EF5214}">
      <dgm:prSet/>
      <dgm:spPr/>
      <dgm:t>
        <a:bodyPr/>
        <a:lstStyle/>
        <a:p>
          <a:endParaRPr lang="en-US"/>
        </a:p>
      </dgm:t>
    </dgm:pt>
    <dgm:pt modelId="{5260EE63-F84A-4135-9A05-F3DC073D55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Choose the right ecommerce business model for your venture</a:t>
          </a:r>
        </a:p>
      </dgm:t>
    </dgm:pt>
    <dgm:pt modelId="{254EB12D-0123-4B32-AC04-1E2B76D52450}" type="parTrans" cxnId="{ADD6931F-102B-4E9F-B38F-463A494192CE}">
      <dgm:prSet/>
      <dgm:spPr/>
      <dgm:t>
        <a:bodyPr/>
        <a:lstStyle/>
        <a:p>
          <a:endParaRPr lang="en-US"/>
        </a:p>
      </dgm:t>
    </dgm:pt>
    <dgm:pt modelId="{D8E5FC8C-7002-4A9E-85EA-A69C36258844}" type="sibTrans" cxnId="{ADD6931F-102B-4E9F-B38F-463A494192CE}">
      <dgm:prSet/>
      <dgm:spPr/>
      <dgm:t>
        <a:bodyPr/>
        <a:lstStyle/>
        <a:p>
          <a:endParaRPr lang="en-US"/>
        </a:p>
      </dgm:t>
    </dgm:pt>
    <dgm:pt modelId="{3157B02D-4B9C-4D0C-9B03-44130D7CADA1}" type="pres">
      <dgm:prSet presAssocID="{F259B99C-2F9A-4D30-800E-4E5843FADAE1}" presName="root" presStyleCnt="0">
        <dgm:presLayoutVars>
          <dgm:dir/>
          <dgm:resizeHandles val="exact"/>
        </dgm:presLayoutVars>
      </dgm:prSet>
      <dgm:spPr/>
    </dgm:pt>
    <dgm:pt modelId="{A4DB5C35-4415-44BE-B0A2-961263CF2B3A}" type="pres">
      <dgm:prSet presAssocID="{57828011-DC3C-4EEC-9D98-2687AD113577}" presName="compNode" presStyleCnt="0"/>
      <dgm:spPr/>
    </dgm:pt>
    <dgm:pt modelId="{C33BF815-7DC6-45D2-9AE9-FC163B5F20AC}" type="pres">
      <dgm:prSet presAssocID="{57828011-DC3C-4EEC-9D98-2687AD113577}" presName="bgRect" presStyleLbl="bgShp" presStyleIdx="0" presStyleCnt="2"/>
      <dgm:spPr/>
    </dgm:pt>
    <dgm:pt modelId="{5AFF245E-253A-4D95-BD75-B2892520ED7F}" type="pres">
      <dgm:prSet presAssocID="{57828011-DC3C-4EEC-9D98-2687AD113577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1728009B-48C2-4F39-BC59-15A3EE1A93D8}" type="pres">
      <dgm:prSet presAssocID="{57828011-DC3C-4EEC-9D98-2687AD113577}" presName="spaceRect" presStyleCnt="0"/>
      <dgm:spPr/>
    </dgm:pt>
    <dgm:pt modelId="{03D634A4-D6D5-4505-AFC3-A8B40E406AA4}" type="pres">
      <dgm:prSet presAssocID="{57828011-DC3C-4EEC-9D98-2687AD113577}" presName="parTx" presStyleLbl="revTx" presStyleIdx="0" presStyleCnt="2">
        <dgm:presLayoutVars>
          <dgm:chMax val="0"/>
          <dgm:chPref val="0"/>
        </dgm:presLayoutVars>
      </dgm:prSet>
      <dgm:spPr/>
    </dgm:pt>
    <dgm:pt modelId="{C991FF68-ACA1-4752-977C-598F0868FC29}" type="pres">
      <dgm:prSet presAssocID="{1CA79B5F-614A-495C-9130-74AA5E5DA049}" presName="sibTrans" presStyleCnt="0"/>
      <dgm:spPr/>
    </dgm:pt>
    <dgm:pt modelId="{98F31373-0C6D-4221-8B2F-981229CD6293}" type="pres">
      <dgm:prSet presAssocID="{5260EE63-F84A-4135-9A05-F3DC073D55C7}" presName="compNode" presStyleCnt="0"/>
      <dgm:spPr/>
    </dgm:pt>
    <dgm:pt modelId="{5982925F-5743-4FE9-8173-47F1D5FBF08D}" type="pres">
      <dgm:prSet presAssocID="{5260EE63-F84A-4135-9A05-F3DC073D55C7}" presName="bgRect" presStyleLbl="bgShp" presStyleIdx="1" presStyleCnt="2"/>
      <dgm:spPr/>
    </dgm:pt>
    <dgm:pt modelId="{0750D98A-01FC-4606-B7E0-199CD28D6571}" type="pres">
      <dgm:prSet presAssocID="{5260EE63-F84A-4135-9A05-F3DC073D55C7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967A470C-0E0E-46ED-AAB5-44FE5F113E55}" type="pres">
      <dgm:prSet presAssocID="{5260EE63-F84A-4135-9A05-F3DC073D55C7}" presName="spaceRect" presStyleCnt="0"/>
      <dgm:spPr/>
    </dgm:pt>
    <dgm:pt modelId="{0BCBA6EC-9570-4283-AD64-F872A125A62A}" type="pres">
      <dgm:prSet presAssocID="{5260EE63-F84A-4135-9A05-F3DC073D55C7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DD6931F-102B-4E9F-B38F-463A494192CE}" srcId="{F259B99C-2F9A-4D30-800E-4E5843FADAE1}" destId="{5260EE63-F84A-4135-9A05-F3DC073D55C7}" srcOrd="1" destOrd="0" parTransId="{254EB12D-0123-4B32-AC04-1E2B76D52450}" sibTransId="{D8E5FC8C-7002-4A9E-85EA-A69C36258844}"/>
    <dgm:cxn modelId="{36AAB65F-813C-42C2-9C13-D06B2F983096}" type="presOf" srcId="{F259B99C-2F9A-4D30-800E-4E5843FADAE1}" destId="{3157B02D-4B9C-4D0C-9B03-44130D7CADA1}" srcOrd="0" destOrd="0" presId="urn:microsoft.com/office/officeart/2018/2/layout/IconVerticalSolidList"/>
    <dgm:cxn modelId="{1CC53569-0898-4503-B660-1132D5EF5214}" srcId="{F259B99C-2F9A-4D30-800E-4E5843FADAE1}" destId="{57828011-DC3C-4EEC-9D98-2687AD113577}" srcOrd="0" destOrd="0" parTransId="{C6033A89-3662-4DE1-99B6-647F194D493C}" sibTransId="{1CA79B5F-614A-495C-9130-74AA5E5DA049}"/>
    <dgm:cxn modelId="{A32CFFE2-5962-4B7D-99A7-122751614068}" type="presOf" srcId="{5260EE63-F84A-4135-9A05-F3DC073D55C7}" destId="{0BCBA6EC-9570-4283-AD64-F872A125A62A}" srcOrd="0" destOrd="0" presId="urn:microsoft.com/office/officeart/2018/2/layout/IconVerticalSolidList"/>
    <dgm:cxn modelId="{AA9BB2F8-08DC-4088-98F5-1E83A9977FC8}" type="presOf" srcId="{57828011-DC3C-4EEC-9D98-2687AD113577}" destId="{03D634A4-D6D5-4505-AFC3-A8B40E406AA4}" srcOrd="0" destOrd="0" presId="urn:microsoft.com/office/officeart/2018/2/layout/IconVerticalSolidList"/>
    <dgm:cxn modelId="{9900E78B-CB6F-4193-BA46-0478AD709C64}" type="presParOf" srcId="{3157B02D-4B9C-4D0C-9B03-44130D7CADA1}" destId="{A4DB5C35-4415-44BE-B0A2-961263CF2B3A}" srcOrd="0" destOrd="0" presId="urn:microsoft.com/office/officeart/2018/2/layout/IconVerticalSolidList"/>
    <dgm:cxn modelId="{6063DB29-335D-4F97-B577-7D0A6CD50DAC}" type="presParOf" srcId="{A4DB5C35-4415-44BE-B0A2-961263CF2B3A}" destId="{C33BF815-7DC6-45D2-9AE9-FC163B5F20AC}" srcOrd="0" destOrd="0" presId="urn:microsoft.com/office/officeart/2018/2/layout/IconVerticalSolidList"/>
    <dgm:cxn modelId="{55AC7049-F349-4B59-904B-55C5655823E7}" type="presParOf" srcId="{A4DB5C35-4415-44BE-B0A2-961263CF2B3A}" destId="{5AFF245E-253A-4D95-BD75-B2892520ED7F}" srcOrd="1" destOrd="0" presId="urn:microsoft.com/office/officeart/2018/2/layout/IconVerticalSolidList"/>
    <dgm:cxn modelId="{52AF8AB2-8DEF-46D6-A49D-72DE651D94C6}" type="presParOf" srcId="{A4DB5C35-4415-44BE-B0A2-961263CF2B3A}" destId="{1728009B-48C2-4F39-BC59-15A3EE1A93D8}" srcOrd="2" destOrd="0" presId="urn:microsoft.com/office/officeart/2018/2/layout/IconVerticalSolidList"/>
    <dgm:cxn modelId="{B7FFF462-9E5E-42C4-A212-92E306CA3776}" type="presParOf" srcId="{A4DB5C35-4415-44BE-B0A2-961263CF2B3A}" destId="{03D634A4-D6D5-4505-AFC3-A8B40E406AA4}" srcOrd="3" destOrd="0" presId="urn:microsoft.com/office/officeart/2018/2/layout/IconVerticalSolidList"/>
    <dgm:cxn modelId="{C036E678-8D0C-4E0D-8739-C52B8DA7C3A4}" type="presParOf" srcId="{3157B02D-4B9C-4D0C-9B03-44130D7CADA1}" destId="{C991FF68-ACA1-4752-977C-598F0868FC29}" srcOrd="1" destOrd="0" presId="urn:microsoft.com/office/officeart/2018/2/layout/IconVerticalSolidList"/>
    <dgm:cxn modelId="{B35BE032-49C1-464C-8F08-F6844FAB75F6}" type="presParOf" srcId="{3157B02D-4B9C-4D0C-9B03-44130D7CADA1}" destId="{98F31373-0C6D-4221-8B2F-981229CD6293}" srcOrd="2" destOrd="0" presId="urn:microsoft.com/office/officeart/2018/2/layout/IconVerticalSolidList"/>
    <dgm:cxn modelId="{08D5F5FA-F1BF-40AC-AACE-4F25D252507A}" type="presParOf" srcId="{98F31373-0C6D-4221-8B2F-981229CD6293}" destId="{5982925F-5743-4FE9-8173-47F1D5FBF08D}" srcOrd="0" destOrd="0" presId="urn:microsoft.com/office/officeart/2018/2/layout/IconVerticalSolidList"/>
    <dgm:cxn modelId="{896E8E6A-C41A-4BC9-B5A7-D37620A94CDF}" type="presParOf" srcId="{98F31373-0C6D-4221-8B2F-981229CD6293}" destId="{0750D98A-01FC-4606-B7E0-199CD28D6571}" srcOrd="1" destOrd="0" presId="urn:microsoft.com/office/officeart/2018/2/layout/IconVerticalSolidList"/>
    <dgm:cxn modelId="{B0A8E461-5F77-415E-B5D6-135A1DC9A686}" type="presParOf" srcId="{98F31373-0C6D-4221-8B2F-981229CD6293}" destId="{967A470C-0E0E-46ED-AAB5-44FE5F113E55}" srcOrd="2" destOrd="0" presId="urn:microsoft.com/office/officeart/2018/2/layout/IconVerticalSolidList"/>
    <dgm:cxn modelId="{826F54BC-88A9-45D1-A807-56D96826FD7E}" type="presParOf" srcId="{98F31373-0C6D-4221-8B2F-981229CD6293}" destId="{0BCBA6EC-9570-4283-AD64-F872A125A62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142C5E-7137-45EA-92B7-CFD419B6F76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4B39E21-4692-4743-B984-FEF442AB57BC}">
      <dgm:prSet/>
      <dgm:spPr/>
      <dgm:t>
        <a:bodyPr/>
        <a:lstStyle/>
        <a:p>
          <a:r>
            <a:rPr lang="en-US"/>
            <a:t>E-commerce involves buying and selling goods and services over the internet, including online transactions and digital payments</a:t>
          </a:r>
        </a:p>
      </dgm:t>
    </dgm:pt>
    <dgm:pt modelId="{16AECFD6-8427-498D-A05C-C1EE3EFA1827}" type="parTrans" cxnId="{9835D309-DED6-4D88-91B4-3AFCD7E443EF}">
      <dgm:prSet/>
      <dgm:spPr/>
      <dgm:t>
        <a:bodyPr/>
        <a:lstStyle/>
        <a:p>
          <a:endParaRPr lang="en-US"/>
        </a:p>
      </dgm:t>
    </dgm:pt>
    <dgm:pt modelId="{6BFDDDCB-1F88-4F99-B575-E35F143F58BD}" type="sibTrans" cxnId="{9835D309-DED6-4D88-91B4-3AFCD7E443EF}">
      <dgm:prSet/>
      <dgm:spPr/>
      <dgm:t>
        <a:bodyPr/>
        <a:lstStyle/>
        <a:p>
          <a:endParaRPr lang="en-US"/>
        </a:p>
      </dgm:t>
    </dgm:pt>
    <dgm:pt modelId="{7F3E78CA-17CC-443C-9E7F-F5CF85D804D8}">
      <dgm:prSet/>
      <dgm:spPr/>
      <dgm:t>
        <a:bodyPr/>
        <a:lstStyle/>
        <a:p>
          <a:r>
            <a:rPr lang="en-US"/>
            <a:t>It encompasses a wide range of activities such as products, services, banking, investment among others</a:t>
          </a:r>
        </a:p>
      </dgm:t>
    </dgm:pt>
    <dgm:pt modelId="{8CA4FA3C-D107-4E26-BE9D-55A9245FAB71}" type="parTrans" cxnId="{58EFFE31-AFAD-42BD-B2D1-129C751EAC30}">
      <dgm:prSet/>
      <dgm:spPr/>
      <dgm:t>
        <a:bodyPr/>
        <a:lstStyle/>
        <a:p>
          <a:endParaRPr lang="en-US"/>
        </a:p>
      </dgm:t>
    </dgm:pt>
    <dgm:pt modelId="{E6B1A0BA-281E-41CD-B030-155B5A80B775}" type="sibTrans" cxnId="{58EFFE31-AFAD-42BD-B2D1-129C751EAC30}">
      <dgm:prSet/>
      <dgm:spPr/>
      <dgm:t>
        <a:bodyPr/>
        <a:lstStyle/>
        <a:p>
          <a:endParaRPr lang="en-US"/>
        </a:p>
      </dgm:t>
    </dgm:pt>
    <dgm:pt modelId="{A0D4FC8A-07A1-4C74-ABBE-6DDE15B52DA9}">
      <dgm:prSet/>
      <dgm:spPr/>
      <dgm:t>
        <a:bodyPr/>
        <a:lstStyle/>
        <a:p>
          <a:r>
            <a:rPr lang="en-US"/>
            <a:t>It operates in all four major market segments: business to business , business to consumer , consumer to consumer , and consumer to business</a:t>
          </a:r>
        </a:p>
      </dgm:t>
    </dgm:pt>
    <dgm:pt modelId="{35EDD66F-AB51-401F-8D31-40B1291D340A}" type="parTrans" cxnId="{D6158F35-C953-4C43-9DE5-551A9689E26C}">
      <dgm:prSet/>
      <dgm:spPr/>
      <dgm:t>
        <a:bodyPr/>
        <a:lstStyle/>
        <a:p>
          <a:endParaRPr lang="en-US"/>
        </a:p>
      </dgm:t>
    </dgm:pt>
    <dgm:pt modelId="{C66B3865-AF69-4F5D-9DD3-D7003DCD6683}" type="sibTrans" cxnId="{D6158F35-C953-4C43-9DE5-551A9689E26C}">
      <dgm:prSet/>
      <dgm:spPr/>
      <dgm:t>
        <a:bodyPr/>
        <a:lstStyle/>
        <a:p>
          <a:endParaRPr lang="en-US"/>
        </a:p>
      </dgm:t>
    </dgm:pt>
    <dgm:pt modelId="{069AAF7D-77A7-49F5-8328-E67EA2197D62}" type="pres">
      <dgm:prSet presAssocID="{79142C5E-7137-45EA-92B7-CFD419B6F76D}" presName="root" presStyleCnt="0">
        <dgm:presLayoutVars>
          <dgm:dir/>
          <dgm:resizeHandles val="exact"/>
        </dgm:presLayoutVars>
      </dgm:prSet>
      <dgm:spPr/>
    </dgm:pt>
    <dgm:pt modelId="{EDDEA8AF-187D-4570-BEC0-ABB3F7B33526}" type="pres">
      <dgm:prSet presAssocID="{44B39E21-4692-4743-B984-FEF442AB57BC}" presName="compNode" presStyleCnt="0"/>
      <dgm:spPr/>
    </dgm:pt>
    <dgm:pt modelId="{9662F7E9-4FE6-46C2-A682-3EE167285396}" type="pres">
      <dgm:prSet presAssocID="{44B39E21-4692-4743-B984-FEF442AB57BC}" presName="bgRect" presStyleLbl="bgShp" presStyleIdx="0" presStyleCnt="3"/>
      <dgm:spPr/>
    </dgm:pt>
    <dgm:pt modelId="{5FD39D8B-91EA-415A-A842-DB79149AC3F7}" type="pres">
      <dgm:prSet presAssocID="{44B39E21-4692-4743-B984-FEF442AB57B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2E4495A9-1076-4DF7-855C-67361D2E9916}" type="pres">
      <dgm:prSet presAssocID="{44B39E21-4692-4743-B984-FEF442AB57BC}" presName="spaceRect" presStyleCnt="0"/>
      <dgm:spPr/>
    </dgm:pt>
    <dgm:pt modelId="{BE4DEC40-F183-4E75-B95A-1F641F2E4A85}" type="pres">
      <dgm:prSet presAssocID="{44B39E21-4692-4743-B984-FEF442AB57BC}" presName="parTx" presStyleLbl="revTx" presStyleIdx="0" presStyleCnt="3">
        <dgm:presLayoutVars>
          <dgm:chMax val="0"/>
          <dgm:chPref val="0"/>
        </dgm:presLayoutVars>
      </dgm:prSet>
      <dgm:spPr/>
    </dgm:pt>
    <dgm:pt modelId="{45C9409C-9C01-4F88-8DE1-17F2EF9BA8D2}" type="pres">
      <dgm:prSet presAssocID="{6BFDDDCB-1F88-4F99-B575-E35F143F58BD}" presName="sibTrans" presStyleCnt="0"/>
      <dgm:spPr/>
    </dgm:pt>
    <dgm:pt modelId="{7B5A170D-E087-4DC5-AB00-B31714CF3047}" type="pres">
      <dgm:prSet presAssocID="{7F3E78CA-17CC-443C-9E7F-F5CF85D804D8}" presName="compNode" presStyleCnt="0"/>
      <dgm:spPr/>
    </dgm:pt>
    <dgm:pt modelId="{DBDDE4AB-2C0C-496B-8904-BB2FEB68B983}" type="pres">
      <dgm:prSet presAssocID="{7F3E78CA-17CC-443C-9E7F-F5CF85D804D8}" presName="bgRect" presStyleLbl="bgShp" presStyleIdx="1" presStyleCnt="3"/>
      <dgm:spPr/>
    </dgm:pt>
    <dgm:pt modelId="{22611B58-2847-47CE-A9DD-219872266E8C}" type="pres">
      <dgm:prSet presAssocID="{7F3E78CA-17CC-443C-9E7F-F5CF85D804D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ACA67192-604E-4D63-B21D-BC607EE3EB37}" type="pres">
      <dgm:prSet presAssocID="{7F3E78CA-17CC-443C-9E7F-F5CF85D804D8}" presName="spaceRect" presStyleCnt="0"/>
      <dgm:spPr/>
    </dgm:pt>
    <dgm:pt modelId="{2979810E-5DD8-452C-A449-04DFDA76B25A}" type="pres">
      <dgm:prSet presAssocID="{7F3E78CA-17CC-443C-9E7F-F5CF85D804D8}" presName="parTx" presStyleLbl="revTx" presStyleIdx="1" presStyleCnt="3">
        <dgm:presLayoutVars>
          <dgm:chMax val="0"/>
          <dgm:chPref val="0"/>
        </dgm:presLayoutVars>
      </dgm:prSet>
      <dgm:spPr/>
    </dgm:pt>
    <dgm:pt modelId="{B622284E-EDFF-4CFB-982D-120C5A3CE646}" type="pres">
      <dgm:prSet presAssocID="{E6B1A0BA-281E-41CD-B030-155B5A80B775}" presName="sibTrans" presStyleCnt="0"/>
      <dgm:spPr/>
    </dgm:pt>
    <dgm:pt modelId="{AD05E13A-4E9B-45BF-8A6F-6AB7BB952282}" type="pres">
      <dgm:prSet presAssocID="{A0D4FC8A-07A1-4C74-ABBE-6DDE15B52DA9}" presName="compNode" presStyleCnt="0"/>
      <dgm:spPr/>
    </dgm:pt>
    <dgm:pt modelId="{DFE573AE-3E35-42EB-A5D3-45B4DEC11E68}" type="pres">
      <dgm:prSet presAssocID="{A0D4FC8A-07A1-4C74-ABBE-6DDE15B52DA9}" presName="bgRect" presStyleLbl="bgShp" presStyleIdx="2" presStyleCnt="3"/>
      <dgm:spPr/>
    </dgm:pt>
    <dgm:pt modelId="{F11FC70D-2810-4907-8582-239FDC4DBD88}" type="pres">
      <dgm:prSet presAssocID="{A0D4FC8A-07A1-4C74-ABBE-6DDE15B52DA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69E6C738-38A9-4A4E-ADA0-FD1701DBB543}" type="pres">
      <dgm:prSet presAssocID="{A0D4FC8A-07A1-4C74-ABBE-6DDE15B52DA9}" presName="spaceRect" presStyleCnt="0"/>
      <dgm:spPr/>
    </dgm:pt>
    <dgm:pt modelId="{9016FDD8-C493-4BEE-8050-5BCC96890B9F}" type="pres">
      <dgm:prSet presAssocID="{A0D4FC8A-07A1-4C74-ABBE-6DDE15B52DA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835D309-DED6-4D88-91B4-3AFCD7E443EF}" srcId="{79142C5E-7137-45EA-92B7-CFD419B6F76D}" destId="{44B39E21-4692-4743-B984-FEF442AB57BC}" srcOrd="0" destOrd="0" parTransId="{16AECFD6-8427-498D-A05C-C1EE3EFA1827}" sibTransId="{6BFDDDCB-1F88-4F99-B575-E35F143F58BD}"/>
    <dgm:cxn modelId="{58EFFE31-AFAD-42BD-B2D1-129C751EAC30}" srcId="{79142C5E-7137-45EA-92B7-CFD419B6F76D}" destId="{7F3E78CA-17CC-443C-9E7F-F5CF85D804D8}" srcOrd="1" destOrd="0" parTransId="{8CA4FA3C-D107-4E26-BE9D-55A9245FAB71}" sibTransId="{E6B1A0BA-281E-41CD-B030-155B5A80B775}"/>
    <dgm:cxn modelId="{D6158F35-C953-4C43-9DE5-551A9689E26C}" srcId="{79142C5E-7137-45EA-92B7-CFD419B6F76D}" destId="{A0D4FC8A-07A1-4C74-ABBE-6DDE15B52DA9}" srcOrd="2" destOrd="0" parTransId="{35EDD66F-AB51-401F-8D31-40B1291D340A}" sibTransId="{C66B3865-AF69-4F5D-9DD3-D7003DCD6683}"/>
    <dgm:cxn modelId="{DAE27336-5D8D-4FF0-9A73-9628E76DF719}" type="presOf" srcId="{44B39E21-4692-4743-B984-FEF442AB57BC}" destId="{BE4DEC40-F183-4E75-B95A-1F641F2E4A85}" srcOrd="0" destOrd="0" presId="urn:microsoft.com/office/officeart/2018/2/layout/IconVerticalSolidList"/>
    <dgm:cxn modelId="{99272289-E1EB-42D0-A738-9681D27BFCE4}" type="presOf" srcId="{A0D4FC8A-07A1-4C74-ABBE-6DDE15B52DA9}" destId="{9016FDD8-C493-4BEE-8050-5BCC96890B9F}" srcOrd="0" destOrd="0" presId="urn:microsoft.com/office/officeart/2018/2/layout/IconVerticalSolidList"/>
    <dgm:cxn modelId="{AB14F8B1-760A-450D-90C7-16AD77D45260}" type="presOf" srcId="{79142C5E-7137-45EA-92B7-CFD419B6F76D}" destId="{069AAF7D-77A7-49F5-8328-E67EA2197D62}" srcOrd="0" destOrd="0" presId="urn:microsoft.com/office/officeart/2018/2/layout/IconVerticalSolidList"/>
    <dgm:cxn modelId="{6F5B04FD-1AA1-4BEF-BB9B-1343F3348583}" type="presOf" srcId="{7F3E78CA-17CC-443C-9E7F-F5CF85D804D8}" destId="{2979810E-5DD8-452C-A449-04DFDA76B25A}" srcOrd="0" destOrd="0" presId="urn:microsoft.com/office/officeart/2018/2/layout/IconVerticalSolidList"/>
    <dgm:cxn modelId="{3AF3054E-E585-40AB-B237-4F83D9F6E6A9}" type="presParOf" srcId="{069AAF7D-77A7-49F5-8328-E67EA2197D62}" destId="{EDDEA8AF-187D-4570-BEC0-ABB3F7B33526}" srcOrd="0" destOrd="0" presId="urn:microsoft.com/office/officeart/2018/2/layout/IconVerticalSolidList"/>
    <dgm:cxn modelId="{54B2D60C-19E7-4D47-903E-640A3D651A2E}" type="presParOf" srcId="{EDDEA8AF-187D-4570-BEC0-ABB3F7B33526}" destId="{9662F7E9-4FE6-46C2-A682-3EE167285396}" srcOrd="0" destOrd="0" presId="urn:microsoft.com/office/officeart/2018/2/layout/IconVerticalSolidList"/>
    <dgm:cxn modelId="{70294681-A086-4A0C-96FF-B9F6D0B1BF24}" type="presParOf" srcId="{EDDEA8AF-187D-4570-BEC0-ABB3F7B33526}" destId="{5FD39D8B-91EA-415A-A842-DB79149AC3F7}" srcOrd="1" destOrd="0" presId="urn:microsoft.com/office/officeart/2018/2/layout/IconVerticalSolidList"/>
    <dgm:cxn modelId="{24A0C752-4B1F-47A4-AFD5-B128B3A0888F}" type="presParOf" srcId="{EDDEA8AF-187D-4570-BEC0-ABB3F7B33526}" destId="{2E4495A9-1076-4DF7-855C-67361D2E9916}" srcOrd="2" destOrd="0" presId="urn:microsoft.com/office/officeart/2018/2/layout/IconVerticalSolidList"/>
    <dgm:cxn modelId="{21B5837D-6DF5-4DDA-A1F9-29C5A0314D2C}" type="presParOf" srcId="{EDDEA8AF-187D-4570-BEC0-ABB3F7B33526}" destId="{BE4DEC40-F183-4E75-B95A-1F641F2E4A85}" srcOrd="3" destOrd="0" presId="urn:microsoft.com/office/officeart/2018/2/layout/IconVerticalSolidList"/>
    <dgm:cxn modelId="{C89A279C-F5FA-43BC-B471-23B047678DD3}" type="presParOf" srcId="{069AAF7D-77A7-49F5-8328-E67EA2197D62}" destId="{45C9409C-9C01-4F88-8DE1-17F2EF9BA8D2}" srcOrd="1" destOrd="0" presId="urn:microsoft.com/office/officeart/2018/2/layout/IconVerticalSolidList"/>
    <dgm:cxn modelId="{4F576045-6FC2-4FBB-9D04-77603A02E837}" type="presParOf" srcId="{069AAF7D-77A7-49F5-8328-E67EA2197D62}" destId="{7B5A170D-E087-4DC5-AB00-B31714CF3047}" srcOrd="2" destOrd="0" presId="urn:microsoft.com/office/officeart/2018/2/layout/IconVerticalSolidList"/>
    <dgm:cxn modelId="{62D8ED3F-7FA2-4829-A44D-D3D08A6E698D}" type="presParOf" srcId="{7B5A170D-E087-4DC5-AB00-B31714CF3047}" destId="{DBDDE4AB-2C0C-496B-8904-BB2FEB68B983}" srcOrd="0" destOrd="0" presId="urn:microsoft.com/office/officeart/2018/2/layout/IconVerticalSolidList"/>
    <dgm:cxn modelId="{DB2E609E-2897-4BDA-95BE-14C011A362C3}" type="presParOf" srcId="{7B5A170D-E087-4DC5-AB00-B31714CF3047}" destId="{22611B58-2847-47CE-A9DD-219872266E8C}" srcOrd="1" destOrd="0" presId="urn:microsoft.com/office/officeart/2018/2/layout/IconVerticalSolidList"/>
    <dgm:cxn modelId="{D48530AB-536C-4C4B-9880-046B6E79E973}" type="presParOf" srcId="{7B5A170D-E087-4DC5-AB00-B31714CF3047}" destId="{ACA67192-604E-4D63-B21D-BC607EE3EB37}" srcOrd="2" destOrd="0" presId="urn:microsoft.com/office/officeart/2018/2/layout/IconVerticalSolidList"/>
    <dgm:cxn modelId="{9205DB1B-AFE2-4B61-98C1-9A0F6157C377}" type="presParOf" srcId="{7B5A170D-E087-4DC5-AB00-B31714CF3047}" destId="{2979810E-5DD8-452C-A449-04DFDA76B25A}" srcOrd="3" destOrd="0" presId="urn:microsoft.com/office/officeart/2018/2/layout/IconVerticalSolidList"/>
    <dgm:cxn modelId="{79DFAACE-37B0-4F62-9E49-CD6FC1BC4844}" type="presParOf" srcId="{069AAF7D-77A7-49F5-8328-E67EA2197D62}" destId="{B622284E-EDFF-4CFB-982D-120C5A3CE646}" srcOrd="3" destOrd="0" presId="urn:microsoft.com/office/officeart/2018/2/layout/IconVerticalSolidList"/>
    <dgm:cxn modelId="{1766DA9E-ABBB-49D3-BF2E-C219A759695B}" type="presParOf" srcId="{069AAF7D-77A7-49F5-8328-E67EA2197D62}" destId="{AD05E13A-4E9B-45BF-8A6F-6AB7BB952282}" srcOrd="4" destOrd="0" presId="urn:microsoft.com/office/officeart/2018/2/layout/IconVerticalSolidList"/>
    <dgm:cxn modelId="{08CA45A2-861B-4C46-8847-C8EC25A88189}" type="presParOf" srcId="{AD05E13A-4E9B-45BF-8A6F-6AB7BB952282}" destId="{DFE573AE-3E35-42EB-A5D3-45B4DEC11E68}" srcOrd="0" destOrd="0" presId="urn:microsoft.com/office/officeart/2018/2/layout/IconVerticalSolidList"/>
    <dgm:cxn modelId="{44AB3369-67EA-4B5E-B3BC-EB6752D92E04}" type="presParOf" srcId="{AD05E13A-4E9B-45BF-8A6F-6AB7BB952282}" destId="{F11FC70D-2810-4907-8582-239FDC4DBD88}" srcOrd="1" destOrd="0" presId="urn:microsoft.com/office/officeart/2018/2/layout/IconVerticalSolidList"/>
    <dgm:cxn modelId="{547F0CB8-5292-43B0-B555-B4D3FDB89880}" type="presParOf" srcId="{AD05E13A-4E9B-45BF-8A6F-6AB7BB952282}" destId="{69E6C738-38A9-4A4E-ADA0-FD1701DBB543}" srcOrd="2" destOrd="0" presId="urn:microsoft.com/office/officeart/2018/2/layout/IconVerticalSolidList"/>
    <dgm:cxn modelId="{74179803-04B4-4D67-92E6-F243F8CE3503}" type="presParOf" srcId="{AD05E13A-4E9B-45BF-8A6F-6AB7BB952282}" destId="{9016FDD8-C493-4BEE-8050-5BCC96890B9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120687D-1688-4C6F-9286-847BE7C7EE1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18636BF-C864-4B39-A0AE-175C0A7FD648}">
      <dgm:prSet/>
      <dgm:spPr/>
      <dgm:t>
        <a:bodyPr/>
        <a:lstStyle/>
        <a:p>
          <a:r>
            <a:rPr lang="en-US" dirty="0"/>
            <a:t>These are the transactions that happen between businesses</a:t>
          </a:r>
        </a:p>
      </dgm:t>
    </dgm:pt>
    <dgm:pt modelId="{9C968969-5141-416F-88AF-9CD00E6C5C88}" type="parTrans" cxnId="{BBF10BF4-0ED0-48B8-8AC8-FE2331AA6B2D}">
      <dgm:prSet/>
      <dgm:spPr/>
      <dgm:t>
        <a:bodyPr/>
        <a:lstStyle/>
        <a:p>
          <a:endParaRPr lang="en-US"/>
        </a:p>
      </dgm:t>
    </dgm:pt>
    <dgm:pt modelId="{8450F223-79E8-4B38-B75D-34A921C9D024}" type="sibTrans" cxnId="{BBF10BF4-0ED0-48B8-8AC8-FE2331AA6B2D}">
      <dgm:prSet/>
      <dgm:spPr/>
      <dgm:t>
        <a:bodyPr/>
        <a:lstStyle/>
        <a:p>
          <a:endParaRPr lang="en-US"/>
        </a:p>
      </dgm:t>
    </dgm:pt>
    <dgm:pt modelId="{F5D9C11A-1F6B-4462-9D06-D3B079D6353E}">
      <dgm:prSet/>
      <dgm:spPr/>
      <dgm:t>
        <a:bodyPr/>
        <a:lstStyle/>
        <a:p>
          <a:r>
            <a:rPr lang="en-US" dirty="0"/>
            <a:t>It entails companies selling products or services to other companies</a:t>
          </a:r>
        </a:p>
      </dgm:t>
    </dgm:pt>
    <dgm:pt modelId="{0D633E8E-3930-45C4-A7FD-D3FD0D2AB186}" type="parTrans" cxnId="{B8D1F7E0-8C94-4829-B5F4-527E18EE1768}">
      <dgm:prSet/>
      <dgm:spPr/>
      <dgm:t>
        <a:bodyPr/>
        <a:lstStyle/>
        <a:p>
          <a:endParaRPr lang="en-US"/>
        </a:p>
      </dgm:t>
    </dgm:pt>
    <dgm:pt modelId="{F298DC5C-859C-4129-BC52-9B73F7958AAC}" type="sibTrans" cxnId="{B8D1F7E0-8C94-4829-B5F4-527E18EE1768}">
      <dgm:prSet/>
      <dgm:spPr/>
      <dgm:t>
        <a:bodyPr/>
        <a:lstStyle/>
        <a:p>
          <a:endParaRPr lang="en-US"/>
        </a:p>
      </dgm:t>
    </dgm:pt>
    <dgm:pt modelId="{B51AA97D-626E-41CF-B315-044E6704508F}">
      <dgm:prSet/>
      <dgm:spPr/>
      <dgm:t>
        <a:bodyPr/>
        <a:lstStyle/>
        <a:p>
          <a:r>
            <a:rPr lang="en-US" dirty="0"/>
            <a:t>Example would be </a:t>
          </a:r>
          <a:r>
            <a:rPr lang="en-US" b="1" dirty="0"/>
            <a:t>Alibaba</a:t>
          </a:r>
          <a:r>
            <a:rPr lang="en-US" dirty="0"/>
            <a:t>, a marketplace where other companies can buy goods from</a:t>
          </a:r>
        </a:p>
      </dgm:t>
    </dgm:pt>
    <dgm:pt modelId="{8A6AB67C-9A66-4660-B34F-B8D3A6431F19}" type="parTrans" cxnId="{97216A47-5BDF-4168-A7BE-9C4FA615EF6E}">
      <dgm:prSet/>
      <dgm:spPr/>
      <dgm:t>
        <a:bodyPr/>
        <a:lstStyle/>
        <a:p>
          <a:endParaRPr lang="en-US"/>
        </a:p>
      </dgm:t>
    </dgm:pt>
    <dgm:pt modelId="{815573F6-A4FF-47F7-A8A5-BC7AFFCBC57E}" type="sibTrans" cxnId="{97216A47-5BDF-4168-A7BE-9C4FA615EF6E}">
      <dgm:prSet/>
      <dgm:spPr/>
      <dgm:t>
        <a:bodyPr/>
        <a:lstStyle/>
        <a:p>
          <a:endParaRPr lang="en-US"/>
        </a:p>
      </dgm:t>
    </dgm:pt>
    <dgm:pt modelId="{4FD4A9F3-BF48-4AC8-904C-4E3D9A3E0966}" type="pres">
      <dgm:prSet presAssocID="{7120687D-1688-4C6F-9286-847BE7C7EE16}" presName="root" presStyleCnt="0">
        <dgm:presLayoutVars>
          <dgm:dir/>
          <dgm:resizeHandles val="exact"/>
        </dgm:presLayoutVars>
      </dgm:prSet>
      <dgm:spPr/>
    </dgm:pt>
    <dgm:pt modelId="{7507C66D-C2BF-4D8B-AAD7-8055BBA3CFDA}" type="pres">
      <dgm:prSet presAssocID="{418636BF-C864-4B39-A0AE-175C0A7FD648}" presName="compNode" presStyleCnt="0"/>
      <dgm:spPr/>
    </dgm:pt>
    <dgm:pt modelId="{16070849-88C2-4895-B3F2-BE8D583E76DE}" type="pres">
      <dgm:prSet presAssocID="{418636BF-C864-4B39-A0AE-175C0A7FD648}" presName="bgRect" presStyleLbl="bgShp" presStyleIdx="0" presStyleCnt="3"/>
      <dgm:spPr/>
    </dgm:pt>
    <dgm:pt modelId="{971A1760-0C9F-4B09-B8EC-6730E0E19539}" type="pres">
      <dgm:prSet presAssocID="{418636BF-C864-4B39-A0AE-175C0A7FD64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DFE1AAEF-4954-4F96-980C-33A4059E2F00}" type="pres">
      <dgm:prSet presAssocID="{418636BF-C864-4B39-A0AE-175C0A7FD648}" presName="spaceRect" presStyleCnt="0"/>
      <dgm:spPr/>
    </dgm:pt>
    <dgm:pt modelId="{BFB4600A-30FD-4559-B775-5E12377059B3}" type="pres">
      <dgm:prSet presAssocID="{418636BF-C864-4B39-A0AE-175C0A7FD648}" presName="parTx" presStyleLbl="revTx" presStyleIdx="0" presStyleCnt="3">
        <dgm:presLayoutVars>
          <dgm:chMax val="0"/>
          <dgm:chPref val="0"/>
        </dgm:presLayoutVars>
      </dgm:prSet>
      <dgm:spPr/>
    </dgm:pt>
    <dgm:pt modelId="{F18DE80A-5549-45E0-A758-18D3DC41A5D7}" type="pres">
      <dgm:prSet presAssocID="{8450F223-79E8-4B38-B75D-34A921C9D024}" presName="sibTrans" presStyleCnt="0"/>
      <dgm:spPr/>
    </dgm:pt>
    <dgm:pt modelId="{70AD3FC5-8E8D-47D0-B763-CC080C5D4F9C}" type="pres">
      <dgm:prSet presAssocID="{F5D9C11A-1F6B-4462-9D06-D3B079D6353E}" presName="compNode" presStyleCnt="0"/>
      <dgm:spPr/>
    </dgm:pt>
    <dgm:pt modelId="{8D373B9A-8B1F-42A1-98DB-719BCF65AE85}" type="pres">
      <dgm:prSet presAssocID="{F5D9C11A-1F6B-4462-9D06-D3B079D6353E}" presName="bgRect" presStyleLbl="bgShp" presStyleIdx="1" presStyleCnt="3"/>
      <dgm:spPr/>
    </dgm:pt>
    <dgm:pt modelId="{E01F8A9E-C86E-4AC7-87FC-25077B850482}" type="pres">
      <dgm:prSet presAssocID="{F5D9C11A-1F6B-4462-9D06-D3B079D6353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ilding"/>
        </a:ext>
      </dgm:extLst>
    </dgm:pt>
    <dgm:pt modelId="{7E6DE607-405A-45B0-BC74-C6B7F3E0CFAC}" type="pres">
      <dgm:prSet presAssocID="{F5D9C11A-1F6B-4462-9D06-D3B079D6353E}" presName="spaceRect" presStyleCnt="0"/>
      <dgm:spPr/>
    </dgm:pt>
    <dgm:pt modelId="{679DB3D9-1365-4C16-8481-E6AAF666FB52}" type="pres">
      <dgm:prSet presAssocID="{F5D9C11A-1F6B-4462-9D06-D3B079D6353E}" presName="parTx" presStyleLbl="revTx" presStyleIdx="1" presStyleCnt="3">
        <dgm:presLayoutVars>
          <dgm:chMax val="0"/>
          <dgm:chPref val="0"/>
        </dgm:presLayoutVars>
      </dgm:prSet>
      <dgm:spPr/>
    </dgm:pt>
    <dgm:pt modelId="{C653ECAB-A5D0-4B7D-AC4F-696C7D1F426F}" type="pres">
      <dgm:prSet presAssocID="{F298DC5C-859C-4129-BC52-9B73F7958AAC}" presName="sibTrans" presStyleCnt="0"/>
      <dgm:spPr/>
    </dgm:pt>
    <dgm:pt modelId="{D333E80B-5672-4709-9131-0DA9E78F3C02}" type="pres">
      <dgm:prSet presAssocID="{B51AA97D-626E-41CF-B315-044E6704508F}" presName="compNode" presStyleCnt="0"/>
      <dgm:spPr/>
    </dgm:pt>
    <dgm:pt modelId="{C08A1845-B0E6-4982-B66E-96AC172207F8}" type="pres">
      <dgm:prSet presAssocID="{B51AA97D-626E-41CF-B315-044E6704508F}" presName="bgRect" presStyleLbl="bgShp" presStyleIdx="2" presStyleCnt="3"/>
      <dgm:spPr/>
    </dgm:pt>
    <dgm:pt modelId="{D582F67B-AF07-46D4-BFA4-5BE69D8D45AF}" type="pres">
      <dgm:prSet presAssocID="{B51AA97D-626E-41CF-B315-044E6704508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EA529C55-9BBF-48FF-AC38-19478882AB64}" type="pres">
      <dgm:prSet presAssocID="{B51AA97D-626E-41CF-B315-044E6704508F}" presName="spaceRect" presStyleCnt="0"/>
      <dgm:spPr/>
    </dgm:pt>
    <dgm:pt modelId="{972A930B-DC91-4371-8F53-D7A5604FD6B4}" type="pres">
      <dgm:prSet presAssocID="{B51AA97D-626E-41CF-B315-044E6704508F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155BC2B-23C4-4B25-AFED-47CF5D1D2641}" type="presOf" srcId="{7120687D-1688-4C6F-9286-847BE7C7EE16}" destId="{4FD4A9F3-BF48-4AC8-904C-4E3D9A3E0966}" srcOrd="0" destOrd="0" presId="urn:microsoft.com/office/officeart/2018/2/layout/IconVerticalSolidList"/>
    <dgm:cxn modelId="{80083337-67E7-4466-B135-E071FFFC3069}" type="presOf" srcId="{418636BF-C864-4B39-A0AE-175C0A7FD648}" destId="{BFB4600A-30FD-4559-B775-5E12377059B3}" srcOrd="0" destOrd="0" presId="urn:microsoft.com/office/officeart/2018/2/layout/IconVerticalSolidList"/>
    <dgm:cxn modelId="{97216A47-5BDF-4168-A7BE-9C4FA615EF6E}" srcId="{7120687D-1688-4C6F-9286-847BE7C7EE16}" destId="{B51AA97D-626E-41CF-B315-044E6704508F}" srcOrd="2" destOrd="0" parTransId="{8A6AB67C-9A66-4660-B34F-B8D3A6431F19}" sibTransId="{815573F6-A4FF-47F7-A8A5-BC7AFFCBC57E}"/>
    <dgm:cxn modelId="{79896A48-6594-4236-B24B-F94A21629E67}" type="presOf" srcId="{F5D9C11A-1F6B-4462-9D06-D3B079D6353E}" destId="{679DB3D9-1365-4C16-8481-E6AAF666FB52}" srcOrd="0" destOrd="0" presId="urn:microsoft.com/office/officeart/2018/2/layout/IconVerticalSolidList"/>
    <dgm:cxn modelId="{B8D1F7E0-8C94-4829-B5F4-527E18EE1768}" srcId="{7120687D-1688-4C6F-9286-847BE7C7EE16}" destId="{F5D9C11A-1F6B-4462-9D06-D3B079D6353E}" srcOrd="1" destOrd="0" parTransId="{0D633E8E-3930-45C4-A7FD-D3FD0D2AB186}" sibTransId="{F298DC5C-859C-4129-BC52-9B73F7958AAC}"/>
    <dgm:cxn modelId="{BBF10BF4-0ED0-48B8-8AC8-FE2331AA6B2D}" srcId="{7120687D-1688-4C6F-9286-847BE7C7EE16}" destId="{418636BF-C864-4B39-A0AE-175C0A7FD648}" srcOrd="0" destOrd="0" parTransId="{9C968969-5141-416F-88AF-9CD00E6C5C88}" sibTransId="{8450F223-79E8-4B38-B75D-34A921C9D024}"/>
    <dgm:cxn modelId="{1C4D3CFA-6204-4698-8D9C-763BEF9C1002}" type="presOf" srcId="{B51AA97D-626E-41CF-B315-044E6704508F}" destId="{972A930B-DC91-4371-8F53-D7A5604FD6B4}" srcOrd="0" destOrd="0" presId="urn:microsoft.com/office/officeart/2018/2/layout/IconVerticalSolidList"/>
    <dgm:cxn modelId="{9E91108E-93BB-4B37-8754-B7D82BD094AF}" type="presParOf" srcId="{4FD4A9F3-BF48-4AC8-904C-4E3D9A3E0966}" destId="{7507C66D-C2BF-4D8B-AAD7-8055BBA3CFDA}" srcOrd="0" destOrd="0" presId="urn:microsoft.com/office/officeart/2018/2/layout/IconVerticalSolidList"/>
    <dgm:cxn modelId="{198B4A5F-2304-4721-80A9-D7597BD98F53}" type="presParOf" srcId="{7507C66D-C2BF-4D8B-AAD7-8055BBA3CFDA}" destId="{16070849-88C2-4895-B3F2-BE8D583E76DE}" srcOrd="0" destOrd="0" presId="urn:microsoft.com/office/officeart/2018/2/layout/IconVerticalSolidList"/>
    <dgm:cxn modelId="{C4673074-05A6-4800-9323-ED95036EF472}" type="presParOf" srcId="{7507C66D-C2BF-4D8B-AAD7-8055BBA3CFDA}" destId="{971A1760-0C9F-4B09-B8EC-6730E0E19539}" srcOrd="1" destOrd="0" presId="urn:microsoft.com/office/officeart/2018/2/layout/IconVerticalSolidList"/>
    <dgm:cxn modelId="{A21D11A9-6C9C-443E-AC15-72B68ABE8113}" type="presParOf" srcId="{7507C66D-C2BF-4D8B-AAD7-8055BBA3CFDA}" destId="{DFE1AAEF-4954-4F96-980C-33A4059E2F00}" srcOrd="2" destOrd="0" presId="urn:microsoft.com/office/officeart/2018/2/layout/IconVerticalSolidList"/>
    <dgm:cxn modelId="{B02D6AB3-B967-4260-9114-18010D3C3BE4}" type="presParOf" srcId="{7507C66D-C2BF-4D8B-AAD7-8055BBA3CFDA}" destId="{BFB4600A-30FD-4559-B775-5E12377059B3}" srcOrd="3" destOrd="0" presId="urn:microsoft.com/office/officeart/2018/2/layout/IconVerticalSolidList"/>
    <dgm:cxn modelId="{2B7EDB6E-EF09-4EAA-8CAC-EA684B605DA2}" type="presParOf" srcId="{4FD4A9F3-BF48-4AC8-904C-4E3D9A3E0966}" destId="{F18DE80A-5549-45E0-A758-18D3DC41A5D7}" srcOrd="1" destOrd="0" presId="urn:microsoft.com/office/officeart/2018/2/layout/IconVerticalSolidList"/>
    <dgm:cxn modelId="{76DE52EE-6798-4B03-91AC-C7EE89DE0E70}" type="presParOf" srcId="{4FD4A9F3-BF48-4AC8-904C-4E3D9A3E0966}" destId="{70AD3FC5-8E8D-47D0-B763-CC080C5D4F9C}" srcOrd="2" destOrd="0" presId="urn:microsoft.com/office/officeart/2018/2/layout/IconVerticalSolidList"/>
    <dgm:cxn modelId="{62FE2361-C4B8-4BF5-88F4-3D751E66C679}" type="presParOf" srcId="{70AD3FC5-8E8D-47D0-B763-CC080C5D4F9C}" destId="{8D373B9A-8B1F-42A1-98DB-719BCF65AE85}" srcOrd="0" destOrd="0" presId="urn:microsoft.com/office/officeart/2018/2/layout/IconVerticalSolidList"/>
    <dgm:cxn modelId="{7F891BE1-0120-4A15-9FCF-3F3CC92AD1E0}" type="presParOf" srcId="{70AD3FC5-8E8D-47D0-B763-CC080C5D4F9C}" destId="{E01F8A9E-C86E-4AC7-87FC-25077B850482}" srcOrd="1" destOrd="0" presId="urn:microsoft.com/office/officeart/2018/2/layout/IconVerticalSolidList"/>
    <dgm:cxn modelId="{DE08467C-9F39-4FD1-BCB0-CE18DD68E3DA}" type="presParOf" srcId="{70AD3FC5-8E8D-47D0-B763-CC080C5D4F9C}" destId="{7E6DE607-405A-45B0-BC74-C6B7F3E0CFAC}" srcOrd="2" destOrd="0" presId="urn:microsoft.com/office/officeart/2018/2/layout/IconVerticalSolidList"/>
    <dgm:cxn modelId="{8AD7B97A-6BF8-441D-8537-A09CD89F4679}" type="presParOf" srcId="{70AD3FC5-8E8D-47D0-B763-CC080C5D4F9C}" destId="{679DB3D9-1365-4C16-8481-E6AAF666FB52}" srcOrd="3" destOrd="0" presId="urn:microsoft.com/office/officeart/2018/2/layout/IconVerticalSolidList"/>
    <dgm:cxn modelId="{3084F5B6-50EB-4AF6-991A-EFBC0CAF8C78}" type="presParOf" srcId="{4FD4A9F3-BF48-4AC8-904C-4E3D9A3E0966}" destId="{C653ECAB-A5D0-4B7D-AC4F-696C7D1F426F}" srcOrd="3" destOrd="0" presId="urn:microsoft.com/office/officeart/2018/2/layout/IconVerticalSolidList"/>
    <dgm:cxn modelId="{12C3C3E3-6B30-4272-B350-2E4A9B811027}" type="presParOf" srcId="{4FD4A9F3-BF48-4AC8-904C-4E3D9A3E0966}" destId="{D333E80B-5672-4709-9131-0DA9E78F3C02}" srcOrd="4" destOrd="0" presId="urn:microsoft.com/office/officeart/2018/2/layout/IconVerticalSolidList"/>
    <dgm:cxn modelId="{288C10F8-BBD2-4460-BFAB-DC817CCA6261}" type="presParOf" srcId="{D333E80B-5672-4709-9131-0DA9E78F3C02}" destId="{C08A1845-B0E6-4982-B66E-96AC172207F8}" srcOrd="0" destOrd="0" presId="urn:microsoft.com/office/officeart/2018/2/layout/IconVerticalSolidList"/>
    <dgm:cxn modelId="{23303605-3751-40A6-8690-2C559BBE0ECA}" type="presParOf" srcId="{D333E80B-5672-4709-9131-0DA9E78F3C02}" destId="{D582F67B-AF07-46D4-BFA4-5BE69D8D45AF}" srcOrd="1" destOrd="0" presId="urn:microsoft.com/office/officeart/2018/2/layout/IconVerticalSolidList"/>
    <dgm:cxn modelId="{93FB6A8F-C218-4B84-89CA-C066F6744996}" type="presParOf" srcId="{D333E80B-5672-4709-9131-0DA9E78F3C02}" destId="{EA529C55-9BBF-48FF-AC38-19478882AB64}" srcOrd="2" destOrd="0" presId="urn:microsoft.com/office/officeart/2018/2/layout/IconVerticalSolidList"/>
    <dgm:cxn modelId="{EED98EC1-F20A-4F83-ABF4-25217FB90B31}" type="presParOf" srcId="{D333E80B-5672-4709-9131-0DA9E78F3C02}" destId="{972A930B-DC91-4371-8F53-D7A5604FD6B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82C354-5A1B-4AFF-A0EA-F30914AB029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D28EA31-E529-47F0-B09F-15E740C842C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Understand</a:t>
          </a:r>
          <a:r>
            <a:rPr lang="en-US" dirty="0"/>
            <a:t>: Carry out research to understand your niche, market demand, competition and target audience</a:t>
          </a:r>
        </a:p>
      </dgm:t>
    </dgm:pt>
    <dgm:pt modelId="{78931350-1F3B-4B02-8C3E-BCB648A2FA97}" type="parTrans" cxnId="{540B714B-A495-4D96-B4FE-943226798E33}">
      <dgm:prSet/>
      <dgm:spPr/>
      <dgm:t>
        <a:bodyPr/>
        <a:lstStyle/>
        <a:p>
          <a:endParaRPr lang="en-US"/>
        </a:p>
      </dgm:t>
    </dgm:pt>
    <dgm:pt modelId="{C0971028-35C2-46EA-8517-7B98EFC1F012}" type="sibTrans" cxnId="{540B714B-A495-4D96-B4FE-943226798E33}">
      <dgm:prSet/>
      <dgm:spPr/>
      <dgm:t>
        <a:bodyPr/>
        <a:lstStyle/>
        <a:p>
          <a:endParaRPr lang="en-US"/>
        </a:p>
      </dgm:t>
    </dgm:pt>
    <dgm:pt modelId="{63EEB4CB-417A-4412-9595-4474D560EC8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Observe:</a:t>
          </a:r>
          <a:r>
            <a:rPr lang="en-US" dirty="0"/>
            <a:t> Observe consumer behaviors, identify their preferences, taste and pain points</a:t>
          </a:r>
        </a:p>
      </dgm:t>
    </dgm:pt>
    <dgm:pt modelId="{90390C31-BD9C-4AA4-B1CD-50219DCD5963}" type="parTrans" cxnId="{E79304F8-5102-4E0B-B62A-C31E7C2E74CD}">
      <dgm:prSet/>
      <dgm:spPr/>
      <dgm:t>
        <a:bodyPr/>
        <a:lstStyle/>
        <a:p>
          <a:endParaRPr lang="en-US"/>
        </a:p>
      </dgm:t>
    </dgm:pt>
    <dgm:pt modelId="{FC526B7A-02FA-4AD3-99DF-D508D268A46A}" type="sibTrans" cxnId="{E79304F8-5102-4E0B-B62A-C31E7C2E74CD}">
      <dgm:prSet/>
      <dgm:spPr/>
      <dgm:t>
        <a:bodyPr/>
        <a:lstStyle/>
        <a:p>
          <a:endParaRPr lang="en-US"/>
        </a:p>
      </dgm:t>
    </dgm:pt>
    <dgm:pt modelId="{4CB02BE7-F98B-40D4-9E84-3EDA0AD5517E}" type="pres">
      <dgm:prSet presAssocID="{F882C354-5A1B-4AFF-A0EA-F30914AB029F}" presName="root" presStyleCnt="0">
        <dgm:presLayoutVars>
          <dgm:dir/>
          <dgm:resizeHandles val="exact"/>
        </dgm:presLayoutVars>
      </dgm:prSet>
      <dgm:spPr/>
    </dgm:pt>
    <dgm:pt modelId="{DA965058-66AF-49DB-8A9F-4D4D67C6A26F}" type="pres">
      <dgm:prSet presAssocID="{9D28EA31-E529-47F0-B09F-15E740C842C6}" presName="compNode" presStyleCnt="0"/>
      <dgm:spPr/>
    </dgm:pt>
    <dgm:pt modelId="{157EBAE7-512F-4776-8D8C-86DEE26F706C}" type="pres">
      <dgm:prSet presAssocID="{9D28EA31-E529-47F0-B09F-15E740C842C6}" presName="bgRect" presStyleLbl="bgShp" presStyleIdx="0" presStyleCnt="2"/>
      <dgm:spPr/>
    </dgm:pt>
    <dgm:pt modelId="{B6521996-A813-4974-BFDD-C681C4B8FCB5}" type="pres">
      <dgm:prSet presAssocID="{9D28EA31-E529-47F0-B09F-15E740C842C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dvertising"/>
        </a:ext>
      </dgm:extLst>
    </dgm:pt>
    <dgm:pt modelId="{B85CA295-9E42-46BC-961F-79CD78C79EE6}" type="pres">
      <dgm:prSet presAssocID="{9D28EA31-E529-47F0-B09F-15E740C842C6}" presName="spaceRect" presStyleCnt="0"/>
      <dgm:spPr/>
    </dgm:pt>
    <dgm:pt modelId="{B30C41CC-7DE8-4545-AB20-7194D8CEE01E}" type="pres">
      <dgm:prSet presAssocID="{9D28EA31-E529-47F0-B09F-15E740C842C6}" presName="parTx" presStyleLbl="revTx" presStyleIdx="0" presStyleCnt="2">
        <dgm:presLayoutVars>
          <dgm:chMax val="0"/>
          <dgm:chPref val="0"/>
        </dgm:presLayoutVars>
      </dgm:prSet>
      <dgm:spPr/>
    </dgm:pt>
    <dgm:pt modelId="{2A534C75-FE8B-4151-860A-BCF4D8EE05AE}" type="pres">
      <dgm:prSet presAssocID="{C0971028-35C2-46EA-8517-7B98EFC1F012}" presName="sibTrans" presStyleCnt="0"/>
      <dgm:spPr/>
    </dgm:pt>
    <dgm:pt modelId="{9A24B1D3-5284-47F4-A726-C523F113100B}" type="pres">
      <dgm:prSet presAssocID="{63EEB4CB-417A-4412-9595-4474D560EC83}" presName="compNode" presStyleCnt="0"/>
      <dgm:spPr/>
    </dgm:pt>
    <dgm:pt modelId="{60356760-B97D-4FBF-9AD1-6E47601221F4}" type="pres">
      <dgm:prSet presAssocID="{63EEB4CB-417A-4412-9595-4474D560EC83}" presName="bgRect" presStyleLbl="bgShp" presStyleIdx="1" presStyleCnt="2"/>
      <dgm:spPr/>
    </dgm:pt>
    <dgm:pt modelId="{7DA65D3E-25C3-4DEB-85DA-AA63DA8D30F3}" type="pres">
      <dgm:prSet presAssocID="{63EEB4CB-417A-4412-9595-4474D560EC83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yes"/>
        </a:ext>
      </dgm:extLst>
    </dgm:pt>
    <dgm:pt modelId="{A7C3DE01-B01E-47CE-9CFB-9D9AE6774F44}" type="pres">
      <dgm:prSet presAssocID="{63EEB4CB-417A-4412-9595-4474D560EC83}" presName="spaceRect" presStyleCnt="0"/>
      <dgm:spPr/>
    </dgm:pt>
    <dgm:pt modelId="{0B43696C-5E46-4E67-8FE8-887D660D39AE}" type="pres">
      <dgm:prSet presAssocID="{63EEB4CB-417A-4412-9595-4474D560EC8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40B714B-A495-4D96-B4FE-943226798E33}" srcId="{F882C354-5A1B-4AFF-A0EA-F30914AB029F}" destId="{9D28EA31-E529-47F0-B09F-15E740C842C6}" srcOrd="0" destOrd="0" parTransId="{78931350-1F3B-4B02-8C3E-BCB648A2FA97}" sibTransId="{C0971028-35C2-46EA-8517-7B98EFC1F012}"/>
    <dgm:cxn modelId="{A401B881-4EBF-4ABC-92B6-87CB8E5FFB8F}" type="presOf" srcId="{9D28EA31-E529-47F0-B09F-15E740C842C6}" destId="{B30C41CC-7DE8-4545-AB20-7194D8CEE01E}" srcOrd="0" destOrd="0" presId="urn:microsoft.com/office/officeart/2018/2/layout/IconVerticalSolidList"/>
    <dgm:cxn modelId="{C55F4C8B-EF80-4DA6-AAD7-58952ABBA37D}" type="presOf" srcId="{F882C354-5A1B-4AFF-A0EA-F30914AB029F}" destId="{4CB02BE7-F98B-40D4-9E84-3EDA0AD5517E}" srcOrd="0" destOrd="0" presId="urn:microsoft.com/office/officeart/2018/2/layout/IconVerticalSolidList"/>
    <dgm:cxn modelId="{D61BC58B-3004-4B3D-BA23-E3EAD53F872F}" type="presOf" srcId="{63EEB4CB-417A-4412-9595-4474D560EC83}" destId="{0B43696C-5E46-4E67-8FE8-887D660D39AE}" srcOrd="0" destOrd="0" presId="urn:microsoft.com/office/officeart/2018/2/layout/IconVerticalSolidList"/>
    <dgm:cxn modelId="{E79304F8-5102-4E0B-B62A-C31E7C2E74CD}" srcId="{F882C354-5A1B-4AFF-A0EA-F30914AB029F}" destId="{63EEB4CB-417A-4412-9595-4474D560EC83}" srcOrd="1" destOrd="0" parTransId="{90390C31-BD9C-4AA4-B1CD-50219DCD5963}" sibTransId="{FC526B7A-02FA-4AD3-99DF-D508D268A46A}"/>
    <dgm:cxn modelId="{010A5CCB-8CC5-485D-8E81-3753E093F7B3}" type="presParOf" srcId="{4CB02BE7-F98B-40D4-9E84-3EDA0AD5517E}" destId="{DA965058-66AF-49DB-8A9F-4D4D67C6A26F}" srcOrd="0" destOrd="0" presId="urn:microsoft.com/office/officeart/2018/2/layout/IconVerticalSolidList"/>
    <dgm:cxn modelId="{8BA25800-6174-4DFC-A0C8-398D6264CCF6}" type="presParOf" srcId="{DA965058-66AF-49DB-8A9F-4D4D67C6A26F}" destId="{157EBAE7-512F-4776-8D8C-86DEE26F706C}" srcOrd="0" destOrd="0" presId="urn:microsoft.com/office/officeart/2018/2/layout/IconVerticalSolidList"/>
    <dgm:cxn modelId="{602CC392-0A32-4B64-B07C-7B9F81CA8341}" type="presParOf" srcId="{DA965058-66AF-49DB-8A9F-4D4D67C6A26F}" destId="{B6521996-A813-4974-BFDD-C681C4B8FCB5}" srcOrd="1" destOrd="0" presId="urn:microsoft.com/office/officeart/2018/2/layout/IconVerticalSolidList"/>
    <dgm:cxn modelId="{E7CB2097-30FF-4160-AFC9-EDD79C7CBA84}" type="presParOf" srcId="{DA965058-66AF-49DB-8A9F-4D4D67C6A26F}" destId="{B85CA295-9E42-46BC-961F-79CD78C79EE6}" srcOrd="2" destOrd="0" presId="urn:microsoft.com/office/officeart/2018/2/layout/IconVerticalSolidList"/>
    <dgm:cxn modelId="{E5ACBAA7-71EE-491A-A498-8038F031B194}" type="presParOf" srcId="{DA965058-66AF-49DB-8A9F-4D4D67C6A26F}" destId="{B30C41CC-7DE8-4545-AB20-7194D8CEE01E}" srcOrd="3" destOrd="0" presId="urn:microsoft.com/office/officeart/2018/2/layout/IconVerticalSolidList"/>
    <dgm:cxn modelId="{B40E355A-9886-422B-AF1E-7DECEA512F76}" type="presParOf" srcId="{4CB02BE7-F98B-40D4-9E84-3EDA0AD5517E}" destId="{2A534C75-FE8B-4151-860A-BCF4D8EE05AE}" srcOrd="1" destOrd="0" presId="urn:microsoft.com/office/officeart/2018/2/layout/IconVerticalSolidList"/>
    <dgm:cxn modelId="{27A85D7A-5647-40CE-9DDC-52FEFDA014E6}" type="presParOf" srcId="{4CB02BE7-F98B-40D4-9E84-3EDA0AD5517E}" destId="{9A24B1D3-5284-47F4-A726-C523F113100B}" srcOrd="2" destOrd="0" presId="urn:microsoft.com/office/officeart/2018/2/layout/IconVerticalSolidList"/>
    <dgm:cxn modelId="{B7EA590F-1013-4D01-B8D3-5519EEF17DD7}" type="presParOf" srcId="{9A24B1D3-5284-47F4-A726-C523F113100B}" destId="{60356760-B97D-4FBF-9AD1-6E47601221F4}" srcOrd="0" destOrd="0" presId="urn:microsoft.com/office/officeart/2018/2/layout/IconVerticalSolidList"/>
    <dgm:cxn modelId="{EEEFB518-B5F7-410A-89A2-A7F1A733B036}" type="presParOf" srcId="{9A24B1D3-5284-47F4-A726-C523F113100B}" destId="{7DA65D3E-25C3-4DEB-85DA-AA63DA8D30F3}" srcOrd="1" destOrd="0" presId="urn:microsoft.com/office/officeart/2018/2/layout/IconVerticalSolidList"/>
    <dgm:cxn modelId="{7BD64572-2E73-4207-9574-386A5CE94AB1}" type="presParOf" srcId="{9A24B1D3-5284-47F4-A726-C523F113100B}" destId="{A7C3DE01-B01E-47CE-9CFB-9D9AE6774F44}" srcOrd="2" destOrd="0" presId="urn:microsoft.com/office/officeart/2018/2/layout/IconVerticalSolidList"/>
    <dgm:cxn modelId="{DDE6A51E-7354-4A5C-A77E-C1C4128A8675}" type="presParOf" srcId="{9A24B1D3-5284-47F4-A726-C523F113100B}" destId="{0B43696C-5E46-4E67-8FE8-887D660D39A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82C354-5A1B-4AFF-A0EA-F30914AB029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495E843-A3B4-420B-896B-786CAFE6C9A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Synthesis</a:t>
          </a:r>
          <a:r>
            <a:rPr lang="en-US" dirty="0"/>
            <a:t>: From the information derived in observe and understand define the core problem and an insight for your business, what value will you deliver and how</a:t>
          </a:r>
        </a:p>
      </dgm:t>
    </dgm:pt>
    <dgm:pt modelId="{2943B107-135B-4A08-9AF2-CE38EA0F8503}" type="parTrans" cxnId="{0B1F96F7-AB48-4F68-9B8F-AEC35F5D2E6B}">
      <dgm:prSet/>
      <dgm:spPr/>
      <dgm:t>
        <a:bodyPr/>
        <a:lstStyle/>
        <a:p>
          <a:endParaRPr lang="en-US"/>
        </a:p>
      </dgm:t>
    </dgm:pt>
    <dgm:pt modelId="{8E63BDF7-3F56-4C00-8516-7C8059DCD551}" type="sibTrans" cxnId="{0B1F96F7-AB48-4F68-9B8F-AEC35F5D2E6B}">
      <dgm:prSet/>
      <dgm:spPr/>
      <dgm:t>
        <a:bodyPr/>
        <a:lstStyle/>
        <a:p>
          <a:endParaRPr lang="en-US"/>
        </a:p>
      </dgm:t>
    </dgm:pt>
    <dgm:pt modelId="{EEBAD616-E9B8-4AE8-A806-E10C344DCC7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Ideate</a:t>
          </a:r>
          <a:r>
            <a:rPr lang="en-US" dirty="0"/>
            <a:t>: Generate ideas for your online store; such as the website, product offering, marketing strategies</a:t>
          </a:r>
        </a:p>
      </dgm:t>
    </dgm:pt>
    <dgm:pt modelId="{F80B2917-9580-4542-AD57-FE18D1728F51}" type="parTrans" cxnId="{C7EE5B78-7D9E-4E17-9B84-91C8903660FB}">
      <dgm:prSet/>
      <dgm:spPr/>
      <dgm:t>
        <a:bodyPr/>
        <a:lstStyle/>
        <a:p>
          <a:endParaRPr lang="en-US"/>
        </a:p>
      </dgm:t>
    </dgm:pt>
    <dgm:pt modelId="{3597CCA1-0C68-4349-808E-A2BD8341F3D3}" type="sibTrans" cxnId="{C7EE5B78-7D9E-4E17-9B84-91C8903660FB}">
      <dgm:prSet/>
      <dgm:spPr/>
      <dgm:t>
        <a:bodyPr/>
        <a:lstStyle/>
        <a:p>
          <a:endParaRPr lang="en-US"/>
        </a:p>
      </dgm:t>
    </dgm:pt>
    <dgm:pt modelId="{4CB02BE7-F98B-40D4-9E84-3EDA0AD5517E}" type="pres">
      <dgm:prSet presAssocID="{F882C354-5A1B-4AFF-A0EA-F30914AB029F}" presName="root" presStyleCnt="0">
        <dgm:presLayoutVars>
          <dgm:dir/>
          <dgm:resizeHandles val="exact"/>
        </dgm:presLayoutVars>
      </dgm:prSet>
      <dgm:spPr/>
    </dgm:pt>
    <dgm:pt modelId="{508087E0-9EB9-47DC-A1B3-AF7A1D3C9051}" type="pres">
      <dgm:prSet presAssocID="{1495E843-A3B4-420B-896B-786CAFE6C9AF}" presName="compNode" presStyleCnt="0"/>
      <dgm:spPr/>
    </dgm:pt>
    <dgm:pt modelId="{2DB7DA58-A3E6-4BD2-A77C-F1CDFD8260AA}" type="pres">
      <dgm:prSet presAssocID="{1495E843-A3B4-420B-896B-786CAFE6C9AF}" presName="bgRect" presStyleLbl="bgShp" presStyleIdx="0" presStyleCnt="2"/>
      <dgm:spPr/>
    </dgm:pt>
    <dgm:pt modelId="{D2211D54-DF75-4A92-970D-F82CAB821C6C}" type="pres">
      <dgm:prSet presAssocID="{1495E843-A3B4-420B-896B-786CAFE6C9A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8B8CD582-73C4-446D-8452-263EFE18BDDF}" type="pres">
      <dgm:prSet presAssocID="{1495E843-A3B4-420B-896B-786CAFE6C9AF}" presName="spaceRect" presStyleCnt="0"/>
      <dgm:spPr/>
    </dgm:pt>
    <dgm:pt modelId="{1AE9FB1D-6928-46EB-9650-7B4805B900B4}" type="pres">
      <dgm:prSet presAssocID="{1495E843-A3B4-420B-896B-786CAFE6C9AF}" presName="parTx" presStyleLbl="revTx" presStyleIdx="0" presStyleCnt="2">
        <dgm:presLayoutVars>
          <dgm:chMax val="0"/>
          <dgm:chPref val="0"/>
        </dgm:presLayoutVars>
      </dgm:prSet>
      <dgm:spPr/>
    </dgm:pt>
    <dgm:pt modelId="{F8D6CEC6-26BF-4A2A-BA8C-1BAC3D65BBBF}" type="pres">
      <dgm:prSet presAssocID="{8E63BDF7-3F56-4C00-8516-7C8059DCD551}" presName="sibTrans" presStyleCnt="0"/>
      <dgm:spPr/>
    </dgm:pt>
    <dgm:pt modelId="{4A593C9B-C8A8-4870-BE1F-975726FE774F}" type="pres">
      <dgm:prSet presAssocID="{EEBAD616-E9B8-4AE8-A806-E10C344DCC78}" presName="compNode" presStyleCnt="0"/>
      <dgm:spPr/>
    </dgm:pt>
    <dgm:pt modelId="{19C9C25C-3CA6-4F68-9DB0-C9C9B01F6AD0}" type="pres">
      <dgm:prSet presAssocID="{EEBAD616-E9B8-4AE8-A806-E10C344DCC78}" presName="bgRect" presStyleLbl="bgShp" presStyleIdx="1" presStyleCnt="2"/>
      <dgm:spPr/>
    </dgm:pt>
    <dgm:pt modelId="{5B5AC183-988E-4E3B-BF29-61DBF7E59A5D}" type="pres">
      <dgm:prSet presAssocID="{EEBAD616-E9B8-4AE8-A806-E10C344DCC78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DBA070E8-69FC-417D-B4FB-6DF7A61DE980}" type="pres">
      <dgm:prSet presAssocID="{EEBAD616-E9B8-4AE8-A806-E10C344DCC78}" presName="spaceRect" presStyleCnt="0"/>
      <dgm:spPr/>
    </dgm:pt>
    <dgm:pt modelId="{39E0CCC5-213D-4338-9DA1-8DF60D8B9EC3}" type="pres">
      <dgm:prSet presAssocID="{EEBAD616-E9B8-4AE8-A806-E10C344DCC78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CE1793B-B258-43F3-B6BC-5BDCF828F6F0}" type="presOf" srcId="{1495E843-A3B4-420B-896B-786CAFE6C9AF}" destId="{1AE9FB1D-6928-46EB-9650-7B4805B900B4}" srcOrd="0" destOrd="0" presId="urn:microsoft.com/office/officeart/2018/2/layout/IconVerticalSolidList"/>
    <dgm:cxn modelId="{1B64B556-854B-4E41-88A7-71E8042A93B2}" type="presOf" srcId="{EEBAD616-E9B8-4AE8-A806-E10C344DCC78}" destId="{39E0CCC5-213D-4338-9DA1-8DF60D8B9EC3}" srcOrd="0" destOrd="0" presId="urn:microsoft.com/office/officeart/2018/2/layout/IconVerticalSolidList"/>
    <dgm:cxn modelId="{C7EE5B78-7D9E-4E17-9B84-91C8903660FB}" srcId="{F882C354-5A1B-4AFF-A0EA-F30914AB029F}" destId="{EEBAD616-E9B8-4AE8-A806-E10C344DCC78}" srcOrd="1" destOrd="0" parTransId="{F80B2917-9580-4542-AD57-FE18D1728F51}" sibTransId="{3597CCA1-0C68-4349-808E-A2BD8341F3D3}"/>
    <dgm:cxn modelId="{C55F4C8B-EF80-4DA6-AAD7-58952ABBA37D}" type="presOf" srcId="{F882C354-5A1B-4AFF-A0EA-F30914AB029F}" destId="{4CB02BE7-F98B-40D4-9E84-3EDA0AD5517E}" srcOrd="0" destOrd="0" presId="urn:microsoft.com/office/officeart/2018/2/layout/IconVerticalSolidList"/>
    <dgm:cxn modelId="{0B1F96F7-AB48-4F68-9B8F-AEC35F5D2E6B}" srcId="{F882C354-5A1B-4AFF-A0EA-F30914AB029F}" destId="{1495E843-A3B4-420B-896B-786CAFE6C9AF}" srcOrd="0" destOrd="0" parTransId="{2943B107-135B-4A08-9AF2-CE38EA0F8503}" sibTransId="{8E63BDF7-3F56-4C00-8516-7C8059DCD551}"/>
    <dgm:cxn modelId="{86F8A0B7-AE9E-4BB6-8FFE-12AFACC22A0C}" type="presParOf" srcId="{4CB02BE7-F98B-40D4-9E84-3EDA0AD5517E}" destId="{508087E0-9EB9-47DC-A1B3-AF7A1D3C9051}" srcOrd="0" destOrd="0" presId="urn:microsoft.com/office/officeart/2018/2/layout/IconVerticalSolidList"/>
    <dgm:cxn modelId="{1F513B1D-11A1-44C4-AE24-4401D877A0FD}" type="presParOf" srcId="{508087E0-9EB9-47DC-A1B3-AF7A1D3C9051}" destId="{2DB7DA58-A3E6-4BD2-A77C-F1CDFD8260AA}" srcOrd="0" destOrd="0" presId="urn:microsoft.com/office/officeart/2018/2/layout/IconVerticalSolidList"/>
    <dgm:cxn modelId="{99EF7244-9A27-4936-94A8-96126CB99403}" type="presParOf" srcId="{508087E0-9EB9-47DC-A1B3-AF7A1D3C9051}" destId="{D2211D54-DF75-4A92-970D-F82CAB821C6C}" srcOrd="1" destOrd="0" presId="urn:microsoft.com/office/officeart/2018/2/layout/IconVerticalSolidList"/>
    <dgm:cxn modelId="{687794D3-6FC4-4907-9775-78C139B1B8AA}" type="presParOf" srcId="{508087E0-9EB9-47DC-A1B3-AF7A1D3C9051}" destId="{8B8CD582-73C4-446D-8452-263EFE18BDDF}" srcOrd="2" destOrd="0" presId="urn:microsoft.com/office/officeart/2018/2/layout/IconVerticalSolidList"/>
    <dgm:cxn modelId="{9B92E8B3-DAEC-41F6-90D8-5BD7C9D3317C}" type="presParOf" srcId="{508087E0-9EB9-47DC-A1B3-AF7A1D3C9051}" destId="{1AE9FB1D-6928-46EB-9650-7B4805B900B4}" srcOrd="3" destOrd="0" presId="urn:microsoft.com/office/officeart/2018/2/layout/IconVerticalSolidList"/>
    <dgm:cxn modelId="{97A4FC37-FB10-4530-A703-CBFCA59BC8F1}" type="presParOf" srcId="{4CB02BE7-F98B-40D4-9E84-3EDA0AD5517E}" destId="{F8D6CEC6-26BF-4A2A-BA8C-1BAC3D65BBBF}" srcOrd="1" destOrd="0" presId="urn:microsoft.com/office/officeart/2018/2/layout/IconVerticalSolidList"/>
    <dgm:cxn modelId="{2377F2C0-8F0D-4729-940F-110326B60297}" type="presParOf" srcId="{4CB02BE7-F98B-40D4-9E84-3EDA0AD5517E}" destId="{4A593C9B-C8A8-4870-BE1F-975726FE774F}" srcOrd="2" destOrd="0" presId="urn:microsoft.com/office/officeart/2018/2/layout/IconVerticalSolidList"/>
    <dgm:cxn modelId="{4F28C8B7-CA11-4053-BE87-2CBC4B8168BE}" type="presParOf" srcId="{4A593C9B-C8A8-4870-BE1F-975726FE774F}" destId="{19C9C25C-3CA6-4F68-9DB0-C9C9B01F6AD0}" srcOrd="0" destOrd="0" presId="urn:microsoft.com/office/officeart/2018/2/layout/IconVerticalSolidList"/>
    <dgm:cxn modelId="{113CB263-B7A2-4F45-A1B8-A2ACA0C27CF7}" type="presParOf" srcId="{4A593C9B-C8A8-4870-BE1F-975726FE774F}" destId="{5B5AC183-988E-4E3B-BF29-61DBF7E59A5D}" srcOrd="1" destOrd="0" presId="urn:microsoft.com/office/officeart/2018/2/layout/IconVerticalSolidList"/>
    <dgm:cxn modelId="{85797C66-AAC6-4A3F-A096-E5F1599CBE1B}" type="presParOf" srcId="{4A593C9B-C8A8-4870-BE1F-975726FE774F}" destId="{DBA070E8-69FC-417D-B4FB-6DF7A61DE980}" srcOrd="2" destOrd="0" presId="urn:microsoft.com/office/officeart/2018/2/layout/IconVerticalSolidList"/>
    <dgm:cxn modelId="{0A17F73D-2CD5-45D9-B2CD-2962D6ED0270}" type="presParOf" srcId="{4A593C9B-C8A8-4870-BE1F-975726FE774F}" destId="{39E0CCC5-213D-4338-9DA1-8DF60D8B9EC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82C354-5A1B-4AFF-A0EA-F30914AB029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8397A98-BDC2-47C7-BEAD-A0D7D3CCFD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Prototype</a:t>
          </a:r>
          <a:r>
            <a:rPr lang="en-US" dirty="0"/>
            <a:t>: Make a choice of e-commerce platform upon which you start building your website</a:t>
          </a:r>
        </a:p>
      </dgm:t>
    </dgm:pt>
    <dgm:pt modelId="{127E3ABD-73A9-4D8E-9703-F607F13F25AE}" type="parTrans" cxnId="{919AF2F2-3785-4651-BB3A-ADC864187CA6}">
      <dgm:prSet/>
      <dgm:spPr/>
      <dgm:t>
        <a:bodyPr/>
        <a:lstStyle/>
        <a:p>
          <a:endParaRPr lang="en-US"/>
        </a:p>
      </dgm:t>
    </dgm:pt>
    <dgm:pt modelId="{36455452-47FD-4BB2-B7DD-7276758D280C}" type="sibTrans" cxnId="{919AF2F2-3785-4651-BB3A-ADC864187CA6}">
      <dgm:prSet/>
      <dgm:spPr/>
      <dgm:t>
        <a:bodyPr/>
        <a:lstStyle/>
        <a:p>
          <a:endParaRPr lang="en-US"/>
        </a:p>
      </dgm:t>
    </dgm:pt>
    <dgm:pt modelId="{A59872FA-0EC4-4EFB-BA6C-4A170ABC3DC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Test</a:t>
          </a:r>
          <a:r>
            <a:rPr lang="en-US" dirty="0"/>
            <a:t>: Launch your online store and gather feedback from real users</a:t>
          </a:r>
        </a:p>
      </dgm:t>
    </dgm:pt>
    <dgm:pt modelId="{79EFDE8F-60D5-42F6-AFB6-B09F84E85C9C}" type="parTrans" cxnId="{F38C30C4-BB96-4F21-854D-12C0EC8ADF36}">
      <dgm:prSet/>
      <dgm:spPr/>
      <dgm:t>
        <a:bodyPr/>
        <a:lstStyle/>
        <a:p>
          <a:endParaRPr lang="en-US"/>
        </a:p>
      </dgm:t>
    </dgm:pt>
    <dgm:pt modelId="{5D4EAC7C-EFE9-460F-AB3B-4A2D70294729}" type="sibTrans" cxnId="{F38C30C4-BB96-4F21-854D-12C0EC8ADF36}">
      <dgm:prSet/>
      <dgm:spPr/>
      <dgm:t>
        <a:bodyPr/>
        <a:lstStyle/>
        <a:p>
          <a:endParaRPr lang="en-US"/>
        </a:p>
      </dgm:t>
    </dgm:pt>
    <dgm:pt modelId="{4CB02BE7-F98B-40D4-9E84-3EDA0AD5517E}" type="pres">
      <dgm:prSet presAssocID="{F882C354-5A1B-4AFF-A0EA-F30914AB029F}" presName="root" presStyleCnt="0">
        <dgm:presLayoutVars>
          <dgm:dir/>
          <dgm:resizeHandles val="exact"/>
        </dgm:presLayoutVars>
      </dgm:prSet>
      <dgm:spPr/>
    </dgm:pt>
    <dgm:pt modelId="{6AAD5691-934C-4728-A977-FCCE9A846E37}" type="pres">
      <dgm:prSet presAssocID="{F8397A98-BDC2-47C7-BEAD-A0D7D3CCFDA6}" presName="compNode" presStyleCnt="0"/>
      <dgm:spPr/>
    </dgm:pt>
    <dgm:pt modelId="{57A189F2-607C-412F-85F4-EA78098C05F1}" type="pres">
      <dgm:prSet presAssocID="{F8397A98-BDC2-47C7-BEAD-A0D7D3CCFDA6}" presName="bgRect" presStyleLbl="bgShp" presStyleIdx="0" presStyleCnt="2"/>
      <dgm:spPr/>
    </dgm:pt>
    <dgm:pt modelId="{DDF24FF0-1439-4511-8868-3DE38717902F}" type="pres">
      <dgm:prSet presAssocID="{F8397A98-BDC2-47C7-BEAD-A0D7D3CCFDA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6DB5BCEC-05D9-49D9-A4EC-55625B4D37F2}" type="pres">
      <dgm:prSet presAssocID="{F8397A98-BDC2-47C7-BEAD-A0D7D3CCFDA6}" presName="spaceRect" presStyleCnt="0"/>
      <dgm:spPr/>
    </dgm:pt>
    <dgm:pt modelId="{67175CCC-6DB8-44BE-B94B-7C178F6B0211}" type="pres">
      <dgm:prSet presAssocID="{F8397A98-BDC2-47C7-BEAD-A0D7D3CCFDA6}" presName="parTx" presStyleLbl="revTx" presStyleIdx="0" presStyleCnt="2">
        <dgm:presLayoutVars>
          <dgm:chMax val="0"/>
          <dgm:chPref val="0"/>
        </dgm:presLayoutVars>
      </dgm:prSet>
      <dgm:spPr/>
    </dgm:pt>
    <dgm:pt modelId="{7855B7D0-E61B-43F4-873E-986F68840E4D}" type="pres">
      <dgm:prSet presAssocID="{36455452-47FD-4BB2-B7DD-7276758D280C}" presName="sibTrans" presStyleCnt="0"/>
      <dgm:spPr/>
    </dgm:pt>
    <dgm:pt modelId="{8E12E18C-3F4F-4172-B1F7-41439A7477FC}" type="pres">
      <dgm:prSet presAssocID="{A59872FA-0EC4-4EFB-BA6C-4A170ABC3DCD}" presName="compNode" presStyleCnt="0"/>
      <dgm:spPr/>
    </dgm:pt>
    <dgm:pt modelId="{B56EE28A-C7A7-49EE-81CB-9B7C01ADC58B}" type="pres">
      <dgm:prSet presAssocID="{A59872FA-0EC4-4EFB-BA6C-4A170ABC3DCD}" presName="bgRect" presStyleLbl="bgShp" presStyleIdx="1" presStyleCnt="2"/>
      <dgm:spPr/>
    </dgm:pt>
    <dgm:pt modelId="{A0D187F5-E83E-4D90-A9AB-B1320E0677DC}" type="pres">
      <dgm:prSet presAssocID="{A59872FA-0EC4-4EFB-BA6C-4A170ABC3DC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92A3AEDF-C88B-4CDB-8D97-7183FFAC39C2}" type="pres">
      <dgm:prSet presAssocID="{A59872FA-0EC4-4EFB-BA6C-4A170ABC3DCD}" presName="spaceRect" presStyleCnt="0"/>
      <dgm:spPr/>
    </dgm:pt>
    <dgm:pt modelId="{943E4D9F-5046-4073-944F-91BC19CCE1D1}" type="pres">
      <dgm:prSet presAssocID="{A59872FA-0EC4-4EFB-BA6C-4A170ABC3DC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B61C237-4776-4A53-8693-9E138989BB28}" type="presOf" srcId="{F8397A98-BDC2-47C7-BEAD-A0D7D3CCFDA6}" destId="{67175CCC-6DB8-44BE-B94B-7C178F6B0211}" srcOrd="0" destOrd="0" presId="urn:microsoft.com/office/officeart/2018/2/layout/IconVerticalSolidList"/>
    <dgm:cxn modelId="{32FC933A-2944-4A2B-96EE-B406A0EA8F92}" type="presOf" srcId="{A59872FA-0EC4-4EFB-BA6C-4A170ABC3DCD}" destId="{943E4D9F-5046-4073-944F-91BC19CCE1D1}" srcOrd="0" destOrd="0" presId="urn:microsoft.com/office/officeart/2018/2/layout/IconVerticalSolidList"/>
    <dgm:cxn modelId="{C55F4C8B-EF80-4DA6-AAD7-58952ABBA37D}" type="presOf" srcId="{F882C354-5A1B-4AFF-A0EA-F30914AB029F}" destId="{4CB02BE7-F98B-40D4-9E84-3EDA0AD5517E}" srcOrd="0" destOrd="0" presId="urn:microsoft.com/office/officeart/2018/2/layout/IconVerticalSolidList"/>
    <dgm:cxn modelId="{F38C30C4-BB96-4F21-854D-12C0EC8ADF36}" srcId="{F882C354-5A1B-4AFF-A0EA-F30914AB029F}" destId="{A59872FA-0EC4-4EFB-BA6C-4A170ABC3DCD}" srcOrd="1" destOrd="0" parTransId="{79EFDE8F-60D5-42F6-AFB6-B09F84E85C9C}" sibTransId="{5D4EAC7C-EFE9-460F-AB3B-4A2D70294729}"/>
    <dgm:cxn modelId="{919AF2F2-3785-4651-BB3A-ADC864187CA6}" srcId="{F882C354-5A1B-4AFF-A0EA-F30914AB029F}" destId="{F8397A98-BDC2-47C7-BEAD-A0D7D3CCFDA6}" srcOrd="0" destOrd="0" parTransId="{127E3ABD-73A9-4D8E-9703-F607F13F25AE}" sibTransId="{36455452-47FD-4BB2-B7DD-7276758D280C}"/>
    <dgm:cxn modelId="{75EAD208-1FB5-42F5-9639-89948209BE3B}" type="presParOf" srcId="{4CB02BE7-F98B-40D4-9E84-3EDA0AD5517E}" destId="{6AAD5691-934C-4728-A977-FCCE9A846E37}" srcOrd="0" destOrd="0" presId="urn:microsoft.com/office/officeart/2018/2/layout/IconVerticalSolidList"/>
    <dgm:cxn modelId="{0E07AA64-2D87-462C-AF5A-4E53F2B41D8F}" type="presParOf" srcId="{6AAD5691-934C-4728-A977-FCCE9A846E37}" destId="{57A189F2-607C-412F-85F4-EA78098C05F1}" srcOrd="0" destOrd="0" presId="urn:microsoft.com/office/officeart/2018/2/layout/IconVerticalSolidList"/>
    <dgm:cxn modelId="{EB0E3466-CFAE-420F-86BC-38163B7A5F22}" type="presParOf" srcId="{6AAD5691-934C-4728-A977-FCCE9A846E37}" destId="{DDF24FF0-1439-4511-8868-3DE38717902F}" srcOrd="1" destOrd="0" presId="urn:microsoft.com/office/officeart/2018/2/layout/IconVerticalSolidList"/>
    <dgm:cxn modelId="{8B787432-94F3-4CA6-A1C4-A173A84F2401}" type="presParOf" srcId="{6AAD5691-934C-4728-A977-FCCE9A846E37}" destId="{6DB5BCEC-05D9-49D9-A4EC-55625B4D37F2}" srcOrd="2" destOrd="0" presId="urn:microsoft.com/office/officeart/2018/2/layout/IconVerticalSolidList"/>
    <dgm:cxn modelId="{AA7774D1-D89D-4052-91BA-6CE83ED8B550}" type="presParOf" srcId="{6AAD5691-934C-4728-A977-FCCE9A846E37}" destId="{67175CCC-6DB8-44BE-B94B-7C178F6B0211}" srcOrd="3" destOrd="0" presId="urn:microsoft.com/office/officeart/2018/2/layout/IconVerticalSolidList"/>
    <dgm:cxn modelId="{F222C5B2-3DA2-4524-8AFF-6E6260763D2B}" type="presParOf" srcId="{4CB02BE7-F98B-40D4-9E84-3EDA0AD5517E}" destId="{7855B7D0-E61B-43F4-873E-986F68840E4D}" srcOrd="1" destOrd="0" presId="urn:microsoft.com/office/officeart/2018/2/layout/IconVerticalSolidList"/>
    <dgm:cxn modelId="{D20ED42E-72CB-45A8-8ADB-4C8C72F592FC}" type="presParOf" srcId="{4CB02BE7-F98B-40D4-9E84-3EDA0AD5517E}" destId="{8E12E18C-3F4F-4172-B1F7-41439A7477FC}" srcOrd="2" destOrd="0" presId="urn:microsoft.com/office/officeart/2018/2/layout/IconVerticalSolidList"/>
    <dgm:cxn modelId="{9801276F-FBB1-4660-9384-B76D0FDFB70A}" type="presParOf" srcId="{8E12E18C-3F4F-4172-B1F7-41439A7477FC}" destId="{B56EE28A-C7A7-49EE-81CB-9B7C01ADC58B}" srcOrd="0" destOrd="0" presId="urn:microsoft.com/office/officeart/2018/2/layout/IconVerticalSolidList"/>
    <dgm:cxn modelId="{5452D50D-BF50-451D-8E9A-A256DC38FC2B}" type="presParOf" srcId="{8E12E18C-3F4F-4172-B1F7-41439A7477FC}" destId="{A0D187F5-E83E-4D90-A9AB-B1320E0677DC}" srcOrd="1" destOrd="0" presId="urn:microsoft.com/office/officeart/2018/2/layout/IconVerticalSolidList"/>
    <dgm:cxn modelId="{0858A902-6766-44EC-8581-9D33B733929A}" type="presParOf" srcId="{8E12E18C-3F4F-4172-B1F7-41439A7477FC}" destId="{92A3AEDF-C88B-4CDB-8D97-7183FFAC39C2}" srcOrd="2" destOrd="0" presId="urn:microsoft.com/office/officeart/2018/2/layout/IconVerticalSolidList"/>
    <dgm:cxn modelId="{247D796C-93BA-45CB-9C40-3DB7D6BEFD01}" type="presParOf" srcId="{8E12E18C-3F4F-4172-B1F7-41439A7477FC}" destId="{943E4D9F-5046-4073-944F-91BC19CCE1D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9084B6-17BB-48B3-8A77-9D794AB49116}">
      <dsp:nvSpPr>
        <dsp:cNvPr id="0" name=""/>
        <dsp:cNvSpPr/>
      </dsp:nvSpPr>
      <dsp:spPr>
        <a:xfrm>
          <a:off x="0" y="651"/>
          <a:ext cx="6651253" cy="15249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6AC8C5-0F56-48F3-91D0-54B330E57087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B6EB11-B0F6-4B8B-9A99-18B668E11310}">
      <dsp:nvSpPr>
        <dsp:cNvPr id="0" name=""/>
        <dsp:cNvSpPr/>
      </dsp:nvSpPr>
      <dsp:spPr>
        <a:xfrm>
          <a:off x="1761361" y="651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In the last lecture we looked at marketing requirements for an entrepreneur, where we mentioned digital marketing essentials</a:t>
          </a:r>
        </a:p>
      </dsp:txBody>
      <dsp:txXfrm>
        <a:off x="1761361" y="651"/>
        <a:ext cx="4889891" cy="1524988"/>
      </dsp:txXfrm>
    </dsp:sp>
    <dsp:sp modelId="{E65235C5-EF38-4E42-86ED-8FE214120EDD}">
      <dsp:nvSpPr>
        <dsp:cNvPr id="0" name=""/>
        <dsp:cNvSpPr/>
      </dsp:nvSpPr>
      <dsp:spPr>
        <a:xfrm>
          <a:off x="0" y="1906887"/>
          <a:ext cx="6651253" cy="1524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BBA27D-3647-4EF8-A6B2-4FE83FB2D5F6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D7DB7-8D8E-44DC-AA29-A0D50A236DDB}">
      <dsp:nvSpPr>
        <dsp:cNvPr id="0" name=""/>
        <dsp:cNvSpPr/>
      </dsp:nvSpPr>
      <dsp:spPr>
        <a:xfrm>
          <a:off x="1761361" y="1906887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Given the place of technology and the trends within the consumers it is becoming important for entrepreneurs to push their boundaries and even operate as if there are no boundaries</a:t>
          </a:r>
        </a:p>
      </dsp:txBody>
      <dsp:txXfrm>
        <a:off x="1761361" y="1906887"/>
        <a:ext cx="4889891" cy="1524988"/>
      </dsp:txXfrm>
    </dsp:sp>
    <dsp:sp modelId="{7F9ADDEF-D920-438E-AD96-6C1B1B81F8A8}">
      <dsp:nvSpPr>
        <dsp:cNvPr id="0" name=""/>
        <dsp:cNvSpPr/>
      </dsp:nvSpPr>
      <dsp:spPr>
        <a:xfrm>
          <a:off x="0" y="3813123"/>
          <a:ext cx="6651253" cy="15249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36C2BF-139E-4C2B-ABD8-5C3ACE47DEAD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F3C612-09C5-4CAF-85A0-CE1D8418A014}">
      <dsp:nvSpPr>
        <dsp:cNvPr id="0" name=""/>
        <dsp:cNvSpPr/>
      </dsp:nvSpPr>
      <dsp:spPr>
        <a:xfrm>
          <a:off x="1761361" y="3813123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Electronic commerce is enabling this shift</a:t>
          </a:r>
        </a:p>
      </dsp:txBody>
      <dsp:txXfrm>
        <a:off x="1761361" y="3813123"/>
        <a:ext cx="4889891" cy="15249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1D7EE0-D4C7-4AD8-A3BA-C3733DCCDDD7}">
      <dsp:nvSpPr>
        <dsp:cNvPr id="0" name=""/>
        <dsp:cNvSpPr/>
      </dsp:nvSpPr>
      <dsp:spPr>
        <a:xfrm>
          <a:off x="0" y="867549"/>
          <a:ext cx="7077456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106804-13E0-40D5-BDEB-3D7C7986F840}">
      <dsp:nvSpPr>
        <dsp:cNvPr id="0" name=""/>
        <dsp:cNvSpPr/>
      </dsp:nvSpPr>
      <dsp:spPr>
        <a:xfrm>
          <a:off x="484492" y="1227915"/>
          <a:ext cx="880896" cy="880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9E9330-52AD-4867-90E1-FC18322DA856}">
      <dsp:nvSpPr>
        <dsp:cNvPr id="0" name=""/>
        <dsp:cNvSpPr/>
      </dsp:nvSpPr>
      <dsp:spPr>
        <a:xfrm>
          <a:off x="1849881" y="867549"/>
          <a:ext cx="5227574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Define ecommerce and its benefits to an entrepreneur</a:t>
          </a:r>
        </a:p>
      </dsp:txBody>
      <dsp:txXfrm>
        <a:off x="1849881" y="867549"/>
        <a:ext cx="5227574" cy="1601629"/>
      </dsp:txXfrm>
    </dsp:sp>
    <dsp:sp modelId="{9E7E8983-F636-4F4A-81C3-5B8C58193DA2}">
      <dsp:nvSpPr>
        <dsp:cNvPr id="0" name=""/>
        <dsp:cNvSpPr/>
      </dsp:nvSpPr>
      <dsp:spPr>
        <a:xfrm>
          <a:off x="0" y="2869585"/>
          <a:ext cx="7077456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4383D4-01D0-40BB-9CC2-CDE58EA5FD8B}">
      <dsp:nvSpPr>
        <dsp:cNvPr id="0" name=""/>
        <dsp:cNvSpPr/>
      </dsp:nvSpPr>
      <dsp:spPr>
        <a:xfrm>
          <a:off x="484492" y="3229952"/>
          <a:ext cx="880896" cy="880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2B4BCB-77DE-4828-922F-3585D800EAE4}">
      <dsp:nvSpPr>
        <dsp:cNvPr id="0" name=""/>
        <dsp:cNvSpPr/>
      </dsp:nvSpPr>
      <dsp:spPr>
        <a:xfrm>
          <a:off x="1849881" y="2869585"/>
          <a:ext cx="5227574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Pick the evolution and trends in ecommerce</a:t>
          </a:r>
        </a:p>
      </dsp:txBody>
      <dsp:txXfrm>
        <a:off x="1849881" y="2869585"/>
        <a:ext cx="5227574" cy="16016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3BF815-7DC6-45D2-9AE9-FC163B5F20AC}">
      <dsp:nvSpPr>
        <dsp:cNvPr id="0" name=""/>
        <dsp:cNvSpPr/>
      </dsp:nvSpPr>
      <dsp:spPr>
        <a:xfrm>
          <a:off x="0" y="867549"/>
          <a:ext cx="7077456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FF245E-253A-4D95-BD75-B2892520ED7F}">
      <dsp:nvSpPr>
        <dsp:cNvPr id="0" name=""/>
        <dsp:cNvSpPr/>
      </dsp:nvSpPr>
      <dsp:spPr>
        <a:xfrm>
          <a:off x="484492" y="1227915"/>
          <a:ext cx="880896" cy="880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D634A4-D6D5-4505-AFC3-A8B40E406AA4}">
      <dsp:nvSpPr>
        <dsp:cNvPr id="0" name=""/>
        <dsp:cNvSpPr/>
      </dsp:nvSpPr>
      <dsp:spPr>
        <a:xfrm>
          <a:off x="1849881" y="867549"/>
          <a:ext cx="5227574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Identify the challenges in ecommerce</a:t>
          </a:r>
        </a:p>
      </dsp:txBody>
      <dsp:txXfrm>
        <a:off x="1849881" y="867549"/>
        <a:ext cx="5227574" cy="1601629"/>
      </dsp:txXfrm>
    </dsp:sp>
    <dsp:sp modelId="{5982925F-5743-4FE9-8173-47F1D5FBF08D}">
      <dsp:nvSpPr>
        <dsp:cNvPr id="0" name=""/>
        <dsp:cNvSpPr/>
      </dsp:nvSpPr>
      <dsp:spPr>
        <a:xfrm>
          <a:off x="0" y="2869585"/>
          <a:ext cx="7077456" cy="160162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50D98A-01FC-4606-B7E0-199CD28D6571}">
      <dsp:nvSpPr>
        <dsp:cNvPr id="0" name=""/>
        <dsp:cNvSpPr/>
      </dsp:nvSpPr>
      <dsp:spPr>
        <a:xfrm>
          <a:off x="484492" y="3229952"/>
          <a:ext cx="880896" cy="880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BA6EC-9570-4283-AD64-F872A125A62A}">
      <dsp:nvSpPr>
        <dsp:cNvPr id="0" name=""/>
        <dsp:cNvSpPr/>
      </dsp:nvSpPr>
      <dsp:spPr>
        <a:xfrm>
          <a:off x="1849881" y="2869585"/>
          <a:ext cx="5227574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Choose the right ecommerce business model for your venture</a:t>
          </a:r>
        </a:p>
      </dsp:txBody>
      <dsp:txXfrm>
        <a:off x="1849881" y="2869585"/>
        <a:ext cx="5227574" cy="160162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62F7E9-4FE6-46C2-A682-3EE167285396}">
      <dsp:nvSpPr>
        <dsp:cNvPr id="0" name=""/>
        <dsp:cNvSpPr/>
      </dsp:nvSpPr>
      <dsp:spPr>
        <a:xfrm>
          <a:off x="0" y="651"/>
          <a:ext cx="6651253" cy="15249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D39D8B-91EA-415A-A842-DB79149AC3F7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4DEC40-F183-4E75-B95A-1F641F2E4A85}">
      <dsp:nvSpPr>
        <dsp:cNvPr id="0" name=""/>
        <dsp:cNvSpPr/>
      </dsp:nvSpPr>
      <dsp:spPr>
        <a:xfrm>
          <a:off x="1761361" y="651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E-commerce involves buying and selling goods and services over the internet, including online transactions and digital payments</a:t>
          </a:r>
        </a:p>
      </dsp:txBody>
      <dsp:txXfrm>
        <a:off x="1761361" y="651"/>
        <a:ext cx="4889891" cy="1524988"/>
      </dsp:txXfrm>
    </dsp:sp>
    <dsp:sp modelId="{DBDDE4AB-2C0C-496B-8904-BB2FEB68B983}">
      <dsp:nvSpPr>
        <dsp:cNvPr id="0" name=""/>
        <dsp:cNvSpPr/>
      </dsp:nvSpPr>
      <dsp:spPr>
        <a:xfrm>
          <a:off x="0" y="1906887"/>
          <a:ext cx="6651253" cy="1524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11B58-2847-47CE-A9DD-219872266E8C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79810E-5DD8-452C-A449-04DFDA76B25A}">
      <dsp:nvSpPr>
        <dsp:cNvPr id="0" name=""/>
        <dsp:cNvSpPr/>
      </dsp:nvSpPr>
      <dsp:spPr>
        <a:xfrm>
          <a:off x="1761361" y="1906887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It encompasses a wide range of activities such as products, services, banking, investment among others</a:t>
          </a:r>
        </a:p>
      </dsp:txBody>
      <dsp:txXfrm>
        <a:off x="1761361" y="1906887"/>
        <a:ext cx="4889891" cy="1524988"/>
      </dsp:txXfrm>
    </dsp:sp>
    <dsp:sp modelId="{DFE573AE-3E35-42EB-A5D3-45B4DEC11E68}">
      <dsp:nvSpPr>
        <dsp:cNvPr id="0" name=""/>
        <dsp:cNvSpPr/>
      </dsp:nvSpPr>
      <dsp:spPr>
        <a:xfrm>
          <a:off x="0" y="3813123"/>
          <a:ext cx="6651253" cy="15249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1FC70D-2810-4907-8582-239FDC4DBD88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16FDD8-C493-4BEE-8050-5BCC96890B9F}">
      <dsp:nvSpPr>
        <dsp:cNvPr id="0" name=""/>
        <dsp:cNvSpPr/>
      </dsp:nvSpPr>
      <dsp:spPr>
        <a:xfrm>
          <a:off x="1761361" y="3813123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It operates in all four major market segments: business to business , business to consumer , consumer to consumer , and consumer to business</a:t>
          </a:r>
        </a:p>
      </dsp:txBody>
      <dsp:txXfrm>
        <a:off x="1761361" y="3813123"/>
        <a:ext cx="4889891" cy="152498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70849-88C2-4895-B3F2-BE8D583E76DE}">
      <dsp:nvSpPr>
        <dsp:cNvPr id="0" name=""/>
        <dsp:cNvSpPr/>
      </dsp:nvSpPr>
      <dsp:spPr>
        <a:xfrm>
          <a:off x="0" y="651"/>
          <a:ext cx="6651253" cy="15249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1A1760-0C9F-4B09-B8EC-6730E0E19539}">
      <dsp:nvSpPr>
        <dsp:cNvPr id="0" name=""/>
        <dsp:cNvSpPr/>
      </dsp:nvSpPr>
      <dsp:spPr>
        <a:xfrm>
          <a:off x="461309" y="343774"/>
          <a:ext cx="838743" cy="8387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4600A-30FD-4559-B775-5E12377059B3}">
      <dsp:nvSpPr>
        <dsp:cNvPr id="0" name=""/>
        <dsp:cNvSpPr/>
      </dsp:nvSpPr>
      <dsp:spPr>
        <a:xfrm>
          <a:off x="1761361" y="651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These are the transactions that happen between businesses</a:t>
          </a:r>
        </a:p>
      </dsp:txBody>
      <dsp:txXfrm>
        <a:off x="1761361" y="651"/>
        <a:ext cx="4889891" cy="1524988"/>
      </dsp:txXfrm>
    </dsp:sp>
    <dsp:sp modelId="{8D373B9A-8B1F-42A1-98DB-719BCF65AE85}">
      <dsp:nvSpPr>
        <dsp:cNvPr id="0" name=""/>
        <dsp:cNvSpPr/>
      </dsp:nvSpPr>
      <dsp:spPr>
        <a:xfrm>
          <a:off x="0" y="1906887"/>
          <a:ext cx="6651253" cy="15249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1F8A9E-C86E-4AC7-87FC-25077B850482}">
      <dsp:nvSpPr>
        <dsp:cNvPr id="0" name=""/>
        <dsp:cNvSpPr/>
      </dsp:nvSpPr>
      <dsp:spPr>
        <a:xfrm>
          <a:off x="461309" y="2250010"/>
          <a:ext cx="838743" cy="8387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DB3D9-1365-4C16-8481-E6AAF666FB52}">
      <dsp:nvSpPr>
        <dsp:cNvPr id="0" name=""/>
        <dsp:cNvSpPr/>
      </dsp:nvSpPr>
      <dsp:spPr>
        <a:xfrm>
          <a:off x="1761361" y="1906887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It entails companies selling products or services to other companies</a:t>
          </a:r>
        </a:p>
      </dsp:txBody>
      <dsp:txXfrm>
        <a:off x="1761361" y="1906887"/>
        <a:ext cx="4889891" cy="1524988"/>
      </dsp:txXfrm>
    </dsp:sp>
    <dsp:sp modelId="{C08A1845-B0E6-4982-B66E-96AC172207F8}">
      <dsp:nvSpPr>
        <dsp:cNvPr id="0" name=""/>
        <dsp:cNvSpPr/>
      </dsp:nvSpPr>
      <dsp:spPr>
        <a:xfrm>
          <a:off x="0" y="3813123"/>
          <a:ext cx="6651253" cy="15249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2F67B-AF07-46D4-BFA4-5BE69D8D45AF}">
      <dsp:nvSpPr>
        <dsp:cNvPr id="0" name=""/>
        <dsp:cNvSpPr/>
      </dsp:nvSpPr>
      <dsp:spPr>
        <a:xfrm>
          <a:off x="461309" y="4156246"/>
          <a:ext cx="838743" cy="8387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A930B-DC91-4371-8F53-D7A5604FD6B4}">
      <dsp:nvSpPr>
        <dsp:cNvPr id="0" name=""/>
        <dsp:cNvSpPr/>
      </dsp:nvSpPr>
      <dsp:spPr>
        <a:xfrm>
          <a:off x="1761361" y="3813123"/>
          <a:ext cx="4889891" cy="15249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1395" tIns="161395" rIns="161395" bIns="161395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Example would be </a:t>
          </a:r>
          <a:r>
            <a:rPr lang="en-US" sz="2300" b="1" kern="1200" dirty="0"/>
            <a:t>Alibaba</a:t>
          </a:r>
          <a:r>
            <a:rPr lang="en-US" sz="2300" kern="1200" dirty="0"/>
            <a:t>, a marketplace where other companies can buy goods from</a:t>
          </a:r>
        </a:p>
      </dsp:txBody>
      <dsp:txXfrm>
        <a:off x="1761361" y="3813123"/>
        <a:ext cx="4889891" cy="152498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7EBAE7-512F-4776-8D8C-86DEE26F706C}">
      <dsp:nvSpPr>
        <dsp:cNvPr id="0" name=""/>
        <dsp:cNvSpPr/>
      </dsp:nvSpPr>
      <dsp:spPr>
        <a:xfrm>
          <a:off x="0" y="867549"/>
          <a:ext cx="6651253" cy="160162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521996-A813-4974-BFDD-C681C4B8FCB5}">
      <dsp:nvSpPr>
        <dsp:cNvPr id="0" name=""/>
        <dsp:cNvSpPr/>
      </dsp:nvSpPr>
      <dsp:spPr>
        <a:xfrm>
          <a:off x="484492" y="1227915"/>
          <a:ext cx="880896" cy="88089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C41CC-7DE8-4545-AB20-7194D8CEE01E}">
      <dsp:nvSpPr>
        <dsp:cNvPr id="0" name=""/>
        <dsp:cNvSpPr/>
      </dsp:nvSpPr>
      <dsp:spPr>
        <a:xfrm>
          <a:off x="1849881" y="867549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Understand</a:t>
          </a:r>
          <a:r>
            <a:rPr lang="en-US" sz="2000" kern="1200" dirty="0"/>
            <a:t>: Carry out research to understand your niche, market demand, competition and target audience</a:t>
          </a:r>
        </a:p>
      </dsp:txBody>
      <dsp:txXfrm>
        <a:off x="1849881" y="867549"/>
        <a:ext cx="4801371" cy="1601629"/>
      </dsp:txXfrm>
    </dsp:sp>
    <dsp:sp modelId="{60356760-B97D-4FBF-9AD1-6E47601221F4}">
      <dsp:nvSpPr>
        <dsp:cNvPr id="0" name=""/>
        <dsp:cNvSpPr/>
      </dsp:nvSpPr>
      <dsp:spPr>
        <a:xfrm>
          <a:off x="0" y="2869585"/>
          <a:ext cx="6651253" cy="160162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A65D3E-25C3-4DEB-85DA-AA63DA8D30F3}">
      <dsp:nvSpPr>
        <dsp:cNvPr id="0" name=""/>
        <dsp:cNvSpPr/>
      </dsp:nvSpPr>
      <dsp:spPr>
        <a:xfrm>
          <a:off x="484492" y="3229952"/>
          <a:ext cx="880896" cy="88089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43696C-5E46-4E67-8FE8-887D660D39AE}">
      <dsp:nvSpPr>
        <dsp:cNvPr id="0" name=""/>
        <dsp:cNvSpPr/>
      </dsp:nvSpPr>
      <dsp:spPr>
        <a:xfrm>
          <a:off x="1849881" y="2869585"/>
          <a:ext cx="4801371" cy="16016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506" tIns="169506" rIns="169506" bIns="169506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Observe:</a:t>
          </a:r>
          <a:r>
            <a:rPr lang="en-US" sz="2000" kern="1200" dirty="0"/>
            <a:t> Observe consumer behaviors, identify their preferences, taste and pain points</a:t>
          </a:r>
        </a:p>
      </dsp:txBody>
      <dsp:txXfrm>
        <a:off x="1849881" y="2869585"/>
        <a:ext cx="4801371" cy="160162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B7DA58-A3E6-4BD2-A77C-F1CDFD8260AA}">
      <dsp:nvSpPr>
        <dsp:cNvPr id="0" name=""/>
        <dsp:cNvSpPr/>
      </dsp:nvSpPr>
      <dsp:spPr>
        <a:xfrm>
          <a:off x="0" y="790576"/>
          <a:ext cx="6898388" cy="145952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211D54-DF75-4A92-970D-F82CAB821C6C}">
      <dsp:nvSpPr>
        <dsp:cNvPr id="0" name=""/>
        <dsp:cNvSpPr/>
      </dsp:nvSpPr>
      <dsp:spPr>
        <a:xfrm>
          <a:off x="441506" y="1118970"/>
          <a:ext cx="802739" cy="8027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E9FB1D-6928-46EB-9650-7B4805B900B4}">
      <dsp:nvSpPr>
        <dsp:cNvPr id="0" name=""/>
        <dsp:cNvSpPr/>
      </dsp:nvSpPr>
      <dsp:spPr>
        <a:xfrm>
          <a:off x="1685753" y="790576"/>
          <a:ext cx="5212634" cy="14595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467" tIns="154467" rIns="154467" bIns="15446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Synthesis</a:t>
          </a:r>
          <a:r>
            <a:rPr lang="en-US" sz="1800" kern="1200" dirty="0"/>
            <a:t>: From the information derived in observe and understand define the core problem and an insight for your business, what value will you deliver and how</a:t>
          </a:r>
        </a:p>
      </dsp:txBody>
      <dsp:txXfrm>
        <a:off x="1685753" y="790576"/>
        <a:ext cx="5212634" cy="1459526"/>
      </dsp:txXfrm>
    </dsp:sp>
    <dsp:sp modelId="{19C9C25C-3CA6-4F68-9DB0-C9C9B01F6AD0}">
      <dsp:nvSpPr>
        <dsp:cNvPr id="0" name=""/>
        <dsp:cNvSpPr/>
      </dsp:nvSpPr>
      <dsp:spPr>
        <a:xfrm>
          <a:off x="0" y="2614985"/>
          <a:ext cx="6898388" cy="145952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5AC183-988E-4E3B-BF29-61DBF7E59A5D}">
      <dsp:nvSpPr>
        <dsp:cNvPr id="0" name=""/>
        <dsp:cNvSpPr/>
      </dsp:nvSpPr>
      <dsp:spPr>
        <a:xfrm>
          <a:off x="441506" y="2943378"/>
          <a:ext cx="802739" cy="8027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E0CCC5-213D-4338-9DA1-8DF60D8B9EC3}">
      <dsp:nvSpPr>
        <dsp:cNvPr id="0" name=""/>
        <dsp:cNvSpPr/>
      </dsp:nvSpPr>
      <dsp:spPr>
        <a:xfrm>
          <a:off x="1685753" y="2614985"/>
          <a:ext cx="5212634" cy="14595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467" tIns="154467" rIns="154467" bIns="154467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Ideate</a:t>
          </a:r>
          <a:r>
            <a:rPr lang="en-US" sz="1800" kern="1200" dirty="0"/>
            <a:t>: Generate ideas for your online store; such as the website, product offering, marketing strategies</a:t>
          </a:r>
        </a:p>
      </dsp:txBody>
      <dsp:txXfrm>
        <a:off x="1685753" y="2614985"/>
        <a:ext cx="5212634" cy="14595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A189F2-607C-412F-85F4-EA78098C05F1}">
      <dsp:nvSpPr>
        <dsp:cNvPr id="0" name=""/>
        <dsp:cNvSpPr/>
      </dsp:nvSpPr>
      <dsp:spPr>
        <a:xfrm>
          <a:off x="0" y="730337"/>
          <a:ext cx="6651253" cy="134831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F24FF0-1439-4511-8868-3DE38717902F}">
      <dsp:nvSpPr>
        <dsp:cNvPr id="0" name=""/>
        <dsp:cNvSpPr/>
      </dsp:nvSpPr>
      <dsp:spPr>
        <a:xfrm>
          <a:off x="407865" y="1033709"/>
          <a:ext cx="741573" cy="74157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175CCC-6DB8-44BE-B94B-7C178F6B0211}">
      <dsp:nvSpPr>
        <dsp:cNvPr id="0" name=""/>
        <dsp:cNvSpPr/>
      </dsp:nvSpPr>
      <dsp:spPr>
        <a:xfrm>
          <a:off x="1557305" y="730337"/>
          <a:ext cx="5093947" cy="1348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697" tIns="142697" rIns="142697" bIns="142697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Prototype</a:t>
          </a:r>
          <a:r>
            <a:rPr lang="en-US" sz="2300" kern="1200" dirty="0"/>
            <a:t>: Make a choice of e-commerce platform upon which you start building your website</a:t>
          </a:r>
        </a:p>
      </dsp:txBody>
      <dsp:txXfrm>
        <a:off x="1557305" y="730337"/>
        <a:ext cx="5093947" cy="1348316"/>
      </dsp:txXfrm>
    </dsp:sp>
    <dsp:sp modelId="{B56EE28A-C7A7-49EE-81CB-9B7C01ADC58B}">
      <dsp:nvSpPr>
        <dsp:cNvPr id="0" name=""/>
        <dsp:cNvSpPr/>
      </dsp:nvSpPr>
      <dsp:spPr>
        <a:xfrm>
          <a:off x="0" y="2415733"/>
          <a:ext cx="6651253" cy="134831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D187F5-E83E-4D90-A9AB-B1320E0677DC}">
      <dsp:nvSpPr>
        <dsp:cNvPr id="0" name=""/>
        <dsp:cNvSpPr/>
      </dsp:nvSpPr>
      <dsp:spPr>
        <a:xfrm>
          <a:off x="407865" y="2719104"/>
          <a:ext cx="741573" cy="74157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3E4D9F-5046-4073-944F-91BC19CCE1D1}">
      <dsp:nvSpPr>
        <dsp:cNvPr id="0" name=""/>
        <dsp:cNvSpPr/>
      </dsp:nvSpPr>
      <dsp:spPr>
        <a:xfrm>
          <a:off x="1557305" y="2415733"/>
          <a:ext cx="5093947" cy="13483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697" tIns="142697" rIns="142697" bIns="142697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b="1" kern="1200" dirty="0"/>
            <a:t>Test</a:t>
          </a:r>
          <a:r>
            <a:rPr lang="en-US" sz="2300" kern="1200" dirty="0"/>
            <a:t>: Launch your online store and gather feedback from real users</a:t>
          </a:r>
        </a:p>
      </dsp:txBody>
      <dsp:txXfrm>
        <a:off x="1557305" y="2415733"/>
        <a:ext cx="5093947" cy="13483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18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091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8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827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95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553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423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21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214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656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648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04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597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orbes.com/councils/forbesbusinesscouncil/2023/12/29/e-commerce-evolution-predictions-and-trends-shaping-the-future/" TargetMode="External"/><Relationship Id="rId2" Type="http://schemas.openxmlformats.org/officeDocument/2006/relationships/hyperlink" Target="https://blog.emb.global/the-evolution-of-e-commer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4772684" y="128601"/>
            <a:ext cx="7294565" cy="3156408"/>
          </a:xfrm>
        </p:spPr>
        <p:txBody>
          <a:bodyPr>
            <a:normAutofit/>
          </a:bodyPr>
          <a:lstStyle/>
          <a:p>
            <a:r>
              <a:rPr lang="en-US" sz="3200" b="1" i="0" dirty="0">
                <a:latin typeface="Calibri"/>
                <a:cs typeface="Calibri"/>
              </a:rPr>
              <a:t>ENTREPRENEURSHIP AND DESIGN THINKING</a:t>
            </a:r>
            <a:br>
              <a:rPr lang="en-US" sz="3200" b="1" i="0" dirty="0">
                <a:latin typeface="Calibri"/>
              </a:rPr>
            </a:br>
            <a:r>
              <a:rPr lang="en-US" sz="3200" b="1" i="0" dirty="0">
                <a:latin typeface="Calibri"/>
                <a:cs typeface="Calibri"/>
              </a:rPr>
              <a:t>LECTURE 8: ELECTRONIC COMMERCE AND ENTREPRENEURSHIP</a:t>
            </a:r>
            <a:br>
              <a:rPr lang="en-US" sz="3200" b="1" i="0" dirty="0">
                <a:latin typeface="Calibri"/>
              </a:rPr>
            </a:br>
            <a:r>
              <a:rPr lang="en-US" sz="3200" b="1" i="0" dirty="0">
                <a:latin typeface="Calibri"/>
                <a:cs typeface="Calibri"/>
              </a:rPr>
              <a:t>LECTURER: STEPHEN GITHII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85480E-FF51-5924-A83E-9A314E2698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031" r="29109" b="9"/>
          <a:stretch/>
        </p:blipFill>
        <p:spPr>
          <a:xfrm>
            <a:off x="-650" y="123578"/>
            <a:ext cx="4510867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813064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497373" y="4964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i="0" dirty="0"/>
              <a:t>Overview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3B44BF3-4AAE-1B21-4889-DDE1C20328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8890521"/>
              </p:ext>
            </p:extLst>
          </p:nvPr>
        </p:nvGraphicFramePr>
        <p:xfrm>
          <a:off x="408574" y="920577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147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600347" y="396261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i="0" dirty="0"/>
              <a:t>Learning Outcomes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38FB567-AFBD-69E2-FD4D-6E71FC8E6D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5890013"/>
              </p:ext>
            </p:extLst>
          </p:nvPr>
        </p:nvGraphicFramePr>
        <p:xfrm>
          <a:off x="573331" y="755821"/>
          <a:ext cx="7077456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0721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600347" y="396261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i="0" dirty="0"/>
              <a:t>Learning Outcomes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438FB567-AFBD-69E2-FD4D-6E71FC8E6D3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73331" y="755821"/>
          <a:ext cx="7077456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11637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32617" y="87342"/>
            <a:ext cx="3010737" cy="1497475"/>
          </a:xfrm>
        </p:spPr>
        <p:txBody>
          <a:bodyPr>
            <a:normAutofit/>
          </a:bodyPr>
          <a:lstStyle/>
          <a:p>
            <a:r>
              <a:rPr lang="en-US" sz="2800" i="0" dirty="0"/>
              <a:t>Introduction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1B90C4AB-5F00-505D-5DCF-28F35D4EF2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2477048"/>
              </p:ext>
            </p:extLst>
          </p:nvPr>
        </p:nvGraphicFramePr>
        <p:xfrm>
          <a:off x="686601" y="992658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0673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400" i="0" dirty="0"/>
              <a:t>How does e-commerce differ from traditional 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95080"/>
            <a:ext cx="6006788" cy="3781883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Reach</a:t>
            </a:r>
            <a:r>
              <a:rPr lang="en-US" sz="2400" dirty="0"/>
              <a:t>: E-commerce has the potential of breaking down the geographical barriers allowing a business to reach the global population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Convenience</a:t>
            </a:r>
            <a:r>
              <a:rPr lang="en-US" sz="2400" dirty="0"/>
              <a:t>: E-commerce business is taunted as operating 24/7, meaning it does not close, while for traditional business, night may mean closer</a:t>
            </a:r>
          </a:p>
        </p:txBody>
      </p:sp>
      <p:pic>
        <p:nvPicPr>
          <p:cNvPr id="6" name="Picture 5" descr="Line of grocery carts">
            <a:extLst>
              <a:ext uri="{FF2B5EF4-FFF2-40B4-BE49-F238E27FC236}">
                <a16:creationId xmlns:a16="http://schemas.microsoft.com/office/drawing/2014/main" id="{E0EEF32F-739A-F892-E040-8B3397D01D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328" r="4720" b="-3"/>
          <a:stretch/>
        </p:blipFill>
        <p:spPr>
          <a:xfrm>
            <a:off x="7094187" y="10"/>
            <a:ext cx="5097813" cy="3985045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85252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400" i="0" dirty="0"/>
              <a:t>How does e-commerce differ from traditional 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5371323" cy="3843666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Customer interaction</a:t>
            </a:r>
            <a:r>
              <a:rPr lang="en-US" sz="2400" dirty="0"/>
              <a:t>: Remember what we talked about in BMC under customer relationship and channels?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Cost</a:t>
            </a:r>
            <a:r>
              <a:rPr lang="en-US" sz="2400" dirty="0"/>
              <a:t>: E-commerce businesses are likely to have lower operating costs as the cost associated with physical storefronts is not there</a:t>
            </a:r>
          </a:p>
        </p:txBody>
      </p:sp>
      <p:pic>
        <p:nvPicPr>
          <p:cNvPr id="6" name="Picture 5" descr="Line of grocery carts">
            <a:extLst>
              <a:ext uri="{FF2B5EF4-FFF2-40B4-BE49-F238E27FC236}">
                <a16:creationId xmlns:a16="http://schemas.microsoft.com/office/drawing/2014/main" id="{E0EEF32F-739A-F892-E040-8B3397D01D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328" r="4720" b="-3"/>
          <a:stretch/>
        </p:blipFill>
        <p:spPr>
          <a:xfrm>
            <a:off x="7083890" y="10"/>
            <a:ext cx="5108110" cy="3943855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93170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400" i="0" dirty="0"/>
              <a:t>How does e-commerce differ from traditional 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5391918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b="1" dirty="0"/>
              <a:t>Product Range</a:t>
            </a:r>
            <a:r>
              <a:rPr lang="en-US" dirty="0"/>
              <a:t>: E-commerce may have a very wide range of products and variety unlike the traditional business which may be limited to what can fit in a physical store.</a:t>
            </a:r>
          </a:p>
        </p:txBody>
      </p:sp>
      <p:pic>
        <p:nvPicPr>
          <p:cNvPr id="6" name="Picture 5" descr="Line of grocery carts">
            <a:extLst>
              <a:ext uri="{FF2B5EF4-FFF2-40B4-BE49-F238E27FC236}">
                <a16:creationId xmlns:a16="http://schemas.microsoft.com/office/drawing/2014/main" id="{E0EEF32F-739A-F892-E040-8B3397D01DF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328" r="4720" b="-3"/>
          <a:stretch/>
        </p:blipFill>
        <p:spPr>
          <a:xfrm>
            <a:off x="7269242" y="10"/>
            <a:ext cx="4922758" cy="4283666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67608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400" i="0" dirty="0"/>
              <a:t>How does e-commerce differ from traditional 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5381620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b="1" dirty="0"/>
              <a:t>Personalization</a:t>
            </a:r>
            <a:r>
              <a:rPr lang="en-US" sz="2000" dirty="0"/>
              <a:t>: With data analytics and AI, e-commerce can personalize your shopping experience leading to a more satisfied customer and improved patronage</a:t>
            </a:r>
          </a:p>
        </p:txBody>
      </p:sp>
      <p:pic>
        <p:nvPicPr>
          <p:cNvPr id="6" name="Picture 5" descr="Wooden blocks stacked to create a bar graph">
            <a:extLst>
              <a:ext uri="{FF2B5EF4-FFF2-40B4-BE49-F238E27FC236}">
                <a16:creationId xmlns:a16="http://schemas.microsoft.com/office/drawing/2014/main" id="{BC0277A8-C3B9-3D29-46FD-64C9FF2B89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50" r="15698" b="-3"/>
          <a:stretch/>
        </p:blipFill>
        <p:spPr>
          <a:xfrm>
            <a:off x="7217755" y="10"/>
            <a:ext cx="4974245" cy="3418693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76372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400" i="0" dirty="0"/>
              <a:t>How does e-commerce differ from traditional 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858459"/>
            <a:ext cx="5700837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b="1" dirty="0"/>
              <a:t>Expansion potential</a:t>
            </a:r>
            <a:r>
              <a:rPr lang="en-US" dirty="0"/>
              <a:t>: e-commerce has more potential to scale without attracting the same cost a brick and mortal business would attract</a:t>
            </a:r>
          </a:p>
        </p:txBody>
      </p:sp>
      <p:pic>
        <p:nvPicPr>
          <p:cNvPr id="6" name="Picture 5" descr="Wooden blocks stacked to create a bar graph">
            <a:extLst>
              <a:ext uri="{FF2B5EF4-FFF2-40B4-BE49-F238E27FC236}">
                <a16:creationId xmlns:a16="http://schemas.microsoft.com/office/drawing/2014/main" id="{BC0277A8-C3B9-3D29-46FD-64C9FF2B897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350" r="15698" b="-3"/>
          <a:stretch/>
        </p:blipFill>
        <p:spPr>
          <a:xfrm>
            <a:off x="6970620" y="10"/>
            <a:ext cx="5221380" cy="3676126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882776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5" name="Picture 4" descr="Line of grocery carts">
            <a:extLst>
              <a:ext uri="{FF2B5EF4-FFF2-40B4-BE49-F238E27FC236}">
                <a16:creationId xmlns:a16="http://schemas.microsoft.com/office/drawing/2014/main" id="{430E03E2-4AD3-20CD-C16B-E3DABEDB880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91" b="7839"/>
          <a:stretch/>
        </p:blipFill>
        <p:spPr>
          <a:xfrm>
            <a:off x="3" y="-22"/>
            <a:ext cx="12191997" cy="6858022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2206190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chemeClr val="tx1">
                  <a:alpha val="24000"/>
                </a:schemeClr>
              </a:gs>
              <a:gs pos="85000">
                <a:schemeClr val="tx1">
                  <a:alpha val="4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437374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chemeClr val="tx1">
                  <a:alpha val="24000"/>
                </a:schemeClr>
              </a:gs>
              <a:gs pos="85000">
                <a:schemeClr val="tx1">
                  <a:alpha val="4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0C4F7A-0B64-F62F-8D2F-B230C1A4E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6" y="643467"/>
            <a:ext cx="5452529" cy="35692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r"/>
            <a:r>
              <a:rPr lang="en-US" sz="6000">
                <a:solidFill>
                  <a:schemeClr val="bg1"/>
                </a:solidFill>
              </a:rPr>
              <a:t>E-commerce Models</a:t>
            </a:r>
          </a:p>
        </p:txBody>
      </p:sp>
    </p:spTree>
    <p:extLst>
      <p:ext uri="{BB962C8B-B14F-4D97-AF65-F5344CB8AC3E}">
        <p14:creationId xmlns:p14="http://schemas.microsoft.com/office/powerpoint/2010/main" val="1772682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519131" y="272693"/>
            <a:ext cx="4091951" cy="1497475"/>
          </a:xfrm>
        </p:spPr>
        <p:txBody>
          <a:bodyPr>
            <a:normAutofit/>
          </a:bodyPr>
          <a:lstStyle/>
          <a:p>
            <a:r>
              <a:rPr lang="en-US" sz="2800" i="0" dirty="0"/>
              <a:t>Business to Business (B2B)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140872F0-5B2D-1CB9-9B7D-DDDF2F2BE10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7814717"/>
              </p:ext>
            </p:extLst>
          </p:nvPr>
        </p:nvGraphicFramePr>
        <p:xfrm>
          <a:off x="573331" y="1023550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66748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2. Business to Customer (B2C)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dirty="0"/>
              <a:t>This is where the business sells its products or services directly to consumers</a:t>
            </a:r>
          </a:p>
          <a:p>
            <a:pPr lvl="0"/>
            <a:r>
              <a:rPr lang="en-US" sz="2000" dirty="0"/>
              <a:t>This is the most common form of e-commerce</a:t>
            </a:r>
          </a:p>
          <a:p>
            <a:pPr lvl="0"/>
            <a:r>
              <a:rPr lang="en-US" sz="2000" dirty="0"/>
              <a:t>A good example in this category is </a:t>
            </a:r>
            <a:r>
              <a:rPr lang="en-US" sz="2000" b="1" dirty="0"/>
              <a:t>Amazon</a:t>
            </a:r>
            <a:r>
              <a:rPr lang="en-US" sz="2000" dirty="0"/>
              <a:t>, where you and I can purchase variety of products</a:t>
            </a:r>
          </a:p>
          <a:p>
            <a:pPr lvl="0"/>
            <a:r>
              <a:rPr lang="en-US" sz="2000" b="1" dirty="0"/>
              <a:t>Netflix</a:t>
            </a:r>
            <a:r>
              <a:rPr lang="en-US" sz="2000" dirty="0"/>
              <a:t> offer us a streaming service directly</a:t>
            </a:r>
          </a:p>
        </p:txBody>
      </p:sp>
      <p:pic>
        <p:nvPicPr>
          <p:cNvPr id="6" name="Picture 5" descr="Blue scheduled pillbox">
            <a:extLst>
              <a:ext uri="{FF2B5EF4-FFF2-40B4-BE49-F238E27FC236}">
                <a16:creationId xmlns:a16="http://schemas.microsoft.com/office/drawing/2014/main" id="{4C189583-756A-7CF7-5B48-9E229C8D8CB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884" r="27164" b="-3"/>
          <a:stretch/>
        </p:blipFill>
        <p:spPr>
          <a:xfrm>
            <a:off x="7145674" y="10"/>
            <a:ext cx="5046326" cy="407772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91788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723769" y="262152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3. Consumer to Business (C2B)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6009755" cy="3843666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dirty="0"/>
              <a:t>In this category, individuals sell/supply products or services to businesses</a:t>
            </a:r>
          </a:p>
          <a:p>
            <a:pPr lvl="0">
              <a:lnSpc>
                <a:spcPct val="90000"/>
              </a:lnSpc>
            </a:pPr>
            <a:r>
              <a:rPr lang="en-US" sz="2400" dirty="0"/>
              <a:t>Not a common form of business, but the growth is eminent</a:t>
            </a:r>
          </a:p>
          <a:p>
            <a:pPr lvl="0">
              <a:lnSpc>
                <a:spcPct val="90000"/>
              </a:lnSpc>
            </a:pPr>
            <a:r>
              <a:rPr lang="en-US" sz="2400" dirty="0"/>
              <a:t>A good example is </a:t>
            </a:r>
            <a:r>
              <a:rPr lang="en-US" sz="2400" b="1" dirty="0"/>
              <a:t>Shutterstock</a:t>
            </a:r>
            <a:r>
              <a:rPr lang="en-US" sz="2400" dirty="0"/>
              <a:t>, which allows individuals photographers and artists to sell their image and artwork to businesses for use in marketing and advertising</a:t>
            </a:r>
          </a:p>
        </p:txBody>
      </p:sp>
      <p:pic>
        <p:nvPicPr>
          <p:cNvPr id="6" name="Picture 5" descr="Digital numbers art">
            <a:extLst>
              <a:ext uri="{FF2B5EF4-FFF2-40B4-BE49-F238E27FC236}">
                <a16:creationId xmlns:a16="http://schemas.microsoft.com/office/drawing/2014/main" id="{0FA97CC5-6685-80B5-FFC1-F099199E99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25" r="23877" b="-83"/>
          <a:stretch/>
        </p:blipFill>
        <p:spPr>
          <a:xfrm>
            <a:off x="7341322" y="10"/>
            <a:ext cx="4850678" cy="385118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13981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641390" y="262152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4. Consumer to Consumer (C2C)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714632" y="2508351"/>
            <a:ext cx="6174511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/>
              <a:t>In this category, it involves transactions between consumers</a:t>
            </a:r>
            <a:endParaRPr lang="en-US" sz="2400" dirty="0"/>
          </a:p>
          <a:p>
            <a:pPr lvl="0">
              <a:lnSpc>
                <a:spcPct val="90000"/>
              </a:lnSpc>
            </a:pPr>
            <a:r>
              <a:rPr lang="en-US" sz="2400" dirty="0"/>
              <a:t>It is usually facilitated by a third party</a:t>
            </a:r>
          </a:p>
          <a:p>
            <a:pPr lvl="0">
              <a:lnSpc>
                <a:spcPct val="90000"/>
              </a:lnSpc>
            </a:pPr>
            <a:r>
              <a:rPr lang="en-US" sz="2400" dirty="0"/>
              <a:t>A good example here would be </a:t>
            </a:r>
            <a:r>
              <a:rPr lang="en-US" sz="2400" b="1" dirty="0"/>
              <a:t>eBay,</a:t>
            </a:r>
            <a:r>
              <a:rPr lang="en-US" sz="2400" dirty="0"/>
              <a:t> which is an online auction site</a:t>
            </a:r>
          </a:p>
        </p:txBody>
      </p:sp>
      <p:pic>
        <p:nvPicPr>
          <p:cNvPr id="6" name="Picture 5" descr="Digital numbers art">
            <a:extLst>
              <a:ext uri="{FF2B5EF4-FFF2-40B4-BE49-F238E27FC236}">
                <a16:creationId xmlns:a16="http://schemas.microsoft.com/office/drawing/2014/main" id="{0FA97CC5-6685-80B5-FFC1-F099199E99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125" r="23877" b="-83"/>
          <a:stretch/>
        </p:blipFill>
        <p:spPr>
          <a:xfrm>
            <a:off x="7423701" y="10"/>
            <a:ext cx="4768299" cy="3614342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647506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4D91C3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713312"/>
            <a:ext cx="3977331" cy="5431376"/>
          </a:xfrm>
        </p:spPr>
        <p:txBody>
          <a:bodyPr>
            <a:normAutofit/>
          </a:bodyPr>
          <a:lstStyle/>
          <a:p>
            <a:r>
              <a:rPr lang="en-US" sz="3200" i="0" dirty="0"/>
              <a:t>Evolution and Growth of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323702" y="445583"/>
            <a:ext cx="6030098" cy="4391349"/>
          </a:xfrm>
        </p:spPr>
        <p:txBody>
          <a:bodyPr anchor="ctr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dirty="0"/>
              <a:t>E-commerce began in the early 1990s with the advent of the internet</a:t>
            </a:r>
          </a:p>
          <a:p>
            <a:pPr lvl="0">
              <a:lnSpc>
                <a:spcPct val="90000"/>
              </a:lnSpc>
            </a:pPr>
            <a:r>
              <a:rPr lang="en-US" sz="2400" dirty="0"/>
              <a:t>The early adopters were Amazon and eBay</a:t>
            </a:r>
          </a:p>
          <a:p>
            <a:pPr lvl="0">
              <a:lnSpc>
                <a:spcPct val="90000"/>
              </a:lnSpc>
            </a:pPr>
            <a:r>
              <a:rPr lang="en-US" sz="2400" dirty="0"/>
              <a:t>In the late 1990s, there was surge in dot-com businesses but so many failed because of unsustainable business models</a:t>
            </a:r>
          </a:p>
        </p:txBody>
      </p:sp>
    </p:spTree>
    <p:extLst>
      <p:ext uri="{BB962C8B-B14F-4D97-AF65-F5344CB8AC3E}">
        <p14:creationId xmlns:p14="http://schemas.microsoft.com/office/powerpoint/2010/main" val="1106977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4D91C3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230660" y="1670960"/>
            <a:ext cx="4605465" cy="2980620"/>
          </a:xfrm>
        </p:spPr>
        <p:txBody>
          <a:bodyPr>
            <a:normAutofit/>
          </a:bodyPr>
          <a:lstStyle/>
          <a:p>
            <a:r>
              <a:rPr lang="en-US" sz="3200" i="0" dirty="0"/>
              <a:t>Evolution and Growth of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509054" y="280826"/>
            <a:ext cx="5824151" cy="3979458"/>
          </a:xfrm>
        </p:spPr>
        <p:txBody>
          <a:bodyPr anchor="ctr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/>
              <a:t>After the late 1990s bumble, the industry started to mature in 2000</a:t>
            </a:r>
          </a:p>
          <a:p>
            <a:pPr lvl="0">
              <a:lnSpc>
                <a:spcPct val="90000"/>
              </a:lnSpc>
            </a:pPr>
            <a:r>
              <a:rPr lang="en-US" dirty="0"/>
              <a:t>Those that had survived the period were now on growth trajectory</a:t>
            </a:r>
          </a:p>
        </p:txBody>
      </p:sp>
    </p:spTree>
    <p:extLst>
      <p:ext uri="{BB962C8B-B14F-4D97-AF65-F5344CB8AC3E}">
        <p14:creationId xmlns:p14="http://schemas.microsoft.com/office/powerpoint/2010/main" val="14529790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rgbClr val="4D91C3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0" y="713312"/>
            <a:ext cx="3524250" cy="5431376"/>
          </a:xfrm>
        </p:spPr>
        <p:txBody>
          <a:bodyPr>
            <a:normAutofit/>
          </a:bodyPr>
          <a:lstStyle/>
          <a:p>
            <a:r>
              <a:rPr lang="en-US" i="0" dirty="0"/>
              <a:t>Evolution and Growth of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31027" y="713313"/>
            <a:ext cx="6308124" cy="3886781"/>
          </a:xfrm>
        </p:spPr>
        <p:txBody>
          <a:bodyPr anchor="ctr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dirty="0"/>
              <a:t>There were better payment methods and gateways and better logistics solutions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With the rise of mobile phone penetration and growth of smartphones, we have witnessed a serious growth in mobile commerce</a:t>
            </a:r>
          </a:p>
          <a:p>
            <a:pPr>
              <a:lnSpc>
                <a:spcPct val="90000"/>
              </a:lnSpc>
            </a:pPr>
            <a:r>
              <a:rPr lang="en-US" sz="2400" dirty="0"/>
              <a:t>M-commerce is projected to hit $ 3.4 trillion by 2027 in sales </a:t>
            </a:r>
            <a:r>
              <a:rPr lang="en-US" sz="2400" dirty="0">
                <a:latin typeface="Century Gothic"/>
                <a:cs typeface="Times New Roman"/>
              </a:rPr>
              <a:t>(Jobanputra, n.d.)</a:t>
            </a:r>
          </a:p>
        </p:txBody>
      </p:sp>
    </p:spTree>
    <p:extLst>
      <p:ext uri="{BB962C8B-B14F-4D97-AF65-F5344CB8AC3E}">
        <p14:creationId xmlns:p14="http://schemas.microsoft.com/office/powerpoint/2010/main" val="1334178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Trends in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487756"/>
            <a:ext cx="5731729" cy="36892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Use of AI</a:t>
            </a:r>
            <a:r>
              <a:rPr lang="en-US" sz="2400" dirty="0"/>
              <a:t>: E-commerce is heavily reliant on artificial intelligence to provide a very personalized shopping experience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Privacy and Security concerns</a:t>
            </a:r>
            <a:r>
              <a:rPr lang="en-US" sz="2400" dirty="0"/>
              <a:t>: There is growing concern from consumers about the privacy of their information as they transact in e-commerce</a:t>
            </a:r>
          </a:p>
          <a:p>
            <a:pPr marL="0" lvl="0" indent="0">
              <a:lnSpc>
                <a:spcPct val="90000"/>
              </a:lnSpc>
              <a:buNone/>
            </a:pPr>
            <a:endParaRPr lang="en-US" sz="2400" dirty="0"/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4D17FB38-1C3F-585B-D44E-962624C22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88" r="26759" b="-3"/>
          <a:stretch/>
        </p:blipFill>
        <p:spPr>
          <a:xfrm>
            <a:off x="6569026" y="10"/>
            <a:ext cx="5622974" cy="3799693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447747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Trends in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734892"/>
            <a:ext cx="6123025" cy="3442071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Ethics and Sustainability</a:t>
            </a:r>
            <a:r>
              <a:rPr lang="en-US" sz="2400" dirty="0"/>
              <a:t>: Consumers are increasingly becoming concerned about environment and ethics, this has seen more businesses adopt eco-friendly practices</a:t>
            </a:r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4D17FB38-1C3F-585B-D44E-962624C22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88" r="26759" b="-3"/>
          <a:stretch/>
        </p:blipFill>
        <p:spPr>
          <a:xfrm>
            <a:off x="6991214" y="10"/>
            <a:ext cx="5200786" cy="3449585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89987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Trends in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209730"/>
            <a:ext cx="5371323" cy="3967233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Innovation in Supply Chain</a:t>
            </a:r>
            <a:r>
              <a:rPr lang="en-US" sz="2400" dirty="0"/>
              <a:t>: In their bid to improve efficiency, e-commerce businesses are always innovating to improve speed and efficiency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Virtual and Augmented Reality</a:t>
            </a:r>
            <a:r>
              <a:rPr lang="en-US" sz="2400" dirty="0"/>
              <a:t> : This is helping to bring a different level of realism to shoppers as they can visualize products in real life settings</a:t>
            </a:r>
          </a:p>
          <a:p>
            <a:pPr marL="0" lvl="0" indent="0">
              <a:lnSpc>
                <a:spcPct val="90000"/>
              </a:lnSpc>
              <a:buNone/>
            </a:pPr>
            <a:endParaRPr lang="en-US" sz="2400" dirty="0"/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4D17FB38-1C3F-585B-D44E-962624C22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88" r="26759" b="-3"/>
          <a:stretch/>
        </p:blipFill>
        <p:spPr>
          <a:xfrm>
            <a:off x="7063296" y="10"/>
            <a:ext cx="5128704" cy="3573153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541438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Trends in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786378"/>
            <a:ext cx="5268351" cy="33905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000" b="1" dirty="0"/>
              <a:t>Social media</a:t>
            </a:r>
            <a:r>
              <a:rPr lang="en-US" sz="2000" dirty="0"/>
              <a:t>: The growth of social media has also had an impact in e-commerce, and this has seen the advent of “social commerce” where customers can purchase directly from social media apps</a:t>
            </a:r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ADF11783-3332-445B-8199-9681F186BC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88" r="26759" b="-3"/>
          <a:stretch/>
        </p:blipFill>
        <p:spPr>
          <a:xfrm>
            <a:off x="6970620" y="10"/>
            <a:ext cx="5221380" cy="3428991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2784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i="0" dirty="0"/>
              <a:t>Trends in E-commerce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5258053" cy="38436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z="2400" b="1" dirty="0"/>
              <a:t>Voice assistants</a:t>
            </a:r>
            <a:r>
              <a:rPr lang="en-US" sz="2400" dirty="0"/>
              <a:t>: There is advent of voice commerce, for example Alexa and Google Assistant help shoppers using voice commands</a:t>
            </a:r>
          </a:p>
        </p:txBody>
      </p:sp>
      <p:pic>
        <p:nvPicPr>
          <p:cNvPr id="6" name="Picture 5" descr="Abstract blurred background of department store">
            <a:extLst>
              <a:ext uri="{FF2B5EF4-FFF2-40B4-BE49-F238E27FC236}">
                <a16:creationId xmlns:a16="http://schemas.microsoft.com/office/drawing/2014/main" id="{ADF11783-3332-445B-8199-9681F186BC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288" r="26759" b="-3"/>
          <a:stretch/>
        </p:blipFill>
        <p:spPr>
          <a:xfrm>
            <a:off x="6939728" y="10"/>
            <a:ext cx="5252272" cy="3305423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067868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US" sz="3100" i="0" dirty="0"/>
              <a:t>Challenges of e-commerce from an entrepreneur perspective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487756"/>
            <a:ext cx="6123025" cy="36892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000" b="1" dirty="0"/>
              <a:t>Building and maintaining the platform</a:t>
            </a:r>
            <a:r>
              <a:rPr lang="en-US" sz="2000" dirty="0"/>
              <a:t>: Successful e-commerce requires customer friendly sites and seamless payment gateways; all these are costly to develop and to maintain for a start-up</a:t>
            </a:r>
          </a:p>
          <a:p>
            <a:pPr lvl="0">
              <a:lnSpc>
                <a:spcPct val="90000"/>
              </a:lnSpc>
            </a:pPr>
            <a:r>
              <a:rPr lang="en-US" sz="2000" b="1" dirty="0"/>
              <a:t>Cybersecurity Threats</a:t>
            </a:r>
            <a:r>
              <a:rPr lang="en-US" sz="2000" dirty="0"/>
              <a:t>: Instances of data breaches are constant headache that entrepreneurs will have to deal with</a:t>
            </a:r>
          </a:p>
        </p:txBody>
      </p:sp>
      <p:pic>
        <p:nvPicPr>
          <p:cNvPr id="6" name="Picture 5" descr="Low angle view of modern financial skyscrapers into the sky">
            <a:extLst>
              <a:ext uri="{FF2B5EF4-FFF2-40B4-BE49-F238E27FC236}">
                <a16:creationId xmlns:a16="http://schemas.microsoft.com/office/drawing/2014/main" id="{52B28A6C-A8A6-830F-88B6-B95A287E46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51" r="17097" b="-3"/>
          <a:stretch/>
        </p:blipFill>
        <p:spPr>
          <a:xfrm>
            <a:off x="7331025" y="10"/>
            <a:ext cx="4860975" cy="3398099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26401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807370" cy="1807305"/>
          </a:xfrm>
        </p:spPr>
        <p:txBody>
          <a:bodyPr>
            <a:normAutofit/>
          </a:bodyPr>
          <a:lstStyle/>
          <a:p>
            <a:r>
              <a:rPr lang="en-US" sz="3100" i="0" dirty="0"/>
              <a:t>Challenges of e-commerce from an entrepreneur perspective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333297"/>
            <a:ext cx="6009754" cy="3843666"/>
          </a:xfrm>
        </p:spPr>
        <p:txBody>
          <a:bodyPr vert="horz" lIns="91440" tIns="45720" rIns="91440" bIns="45720" rtlCol="0" anchor="t">
            <a:no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Logistic management</a:t>
            </a:r>
            <a:r>
              <a:rPr lang="en-US" sz="2400" dirty="0"/>
              <a:t>: One of the biggest headaches that entrepreneurs must deal with and was the main cause of the downfall of many dot.com in the late 1990s is logistics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Building Trust</a:t>
            </a:r>
            <a:r>
              <a:rPr lang="en-US" sz="2400" dirty="0"/>
              <a:t>: For a new start-up, it is not easy to build trust and credibility, it takes time and resources to do so</a:t>
            </a:r>
          </a:p>
        </p:txBody>
      </p:sp>
      <p:pic>
        <p:nvPicPr>
          <p:cNvPr id="6" name="Picture 5" descr="Low angle view of modern financial skyscrapers into the sky">
            <a:extLst>
              <a:ext uri="{FF2B5EF4-FFF2-40B4-BE49-F238E27FC236}">
                <a16:creationId xmlns:a16="http://schemas.microsoft.com/office/drawing/2014/main" id="{52B28A6C-A8A6-830F-88B6-B95A287E46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51" r="17097" b="-3"/>
          <a:stretch/>
        </p:blipFill>
        <p:spPr>
          <a:xfrm>
            <a:off x="7526674" y="10"/>
            <a:ext cx="4665326" cy="3614342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349032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5576932" cy="1807305"/>
          </a:xfrm>
        </p:spPr>
        <p:txBody>
          <a:bodyPr>
            <a:normAutofit/>
          </a:bodyPr>
          <a:lstStyle/>
          <a:p>
            <a:r>
              <a:rPr lang="en-US" sz="3100" i="0" dirty="0"/>
              <a:t>Challenges of e-commerce from an entrepreneur perspective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1" y="3030721"/>
            <a:ext cx="6050434" cy="31462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Stiff competition</a:t>
            </a:r>
            <a:r>
              <a:rPr lang="en-US" sz="2400" dirty="0"/>
              <a:t>: The e-commerce space is highly competitive and all fighting for the same market, therefore becoming recognized in such a space is a tough game especially for small entrepreneurs</a:t>
            </a:r>
          </a:p>
        </p:txBody>
      </p:sp>
      <p:pic>
        <p:nvPicPr>
          <p:cNvPr id="12" name="Picture 11" descr="Gadgets on a desk">
            <a:extLst>
              <a:ext uri="{FF2B5EF4-FFF2-40B4-BE49-F238E27FC236}">
                <a16:creationId xmlns:a16="http://schemas.microsoft.com/office/drawing/2014/main" id="{0C1971FD-7635-3E7B-D141-8294E951E2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8284" b="4"/>
          <a:stretch/>
        </p:blipFill>
        <p:spPr>
          <a:xfrm>
            <a:off x="7322694" y="10"/>
            <a:ext cx="4863500" cy="3060906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68916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838201" y="365125"/>
            <a:ext cx="6703234" cy="1807305"/>
          </a:xfrm>
        </p:spPr>
        <p:txBody>
          <a:bodyPr>
            <a:normAutofit/>
          </a:bodyPr>
          <a:lstStyle/>
          <a:p>
            <a:r>
              <a:rPr lang="en-US" sz="3100" i="0" dirty="0"/>
              <a:t>Challenges of e-commerce from an entrepreneur perspective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838200" y="2425972"/>
            <a:ext cx="6195107" cy="37509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sz="2400" b="1" dirty="0"/>
              <a:t>Complicated legal frameworks</a:t>
            </a:r>
            <a:r>
              <a:rPr lang="en-US" sz="2400" dirty="0"/>
              <a:t>: There are complex web of e-commerce laws and regulations which make it uphill tasks for an entrepreneur to adhere to</a:t>
            </a:r>
          </a:p>
          <a:p>
            <a:pPr lvl="0">
              <a:lnSpc>
                <a:spcPct val="90000"/>
              </a:lnSpc>
            </a:pPr>
            <a:r>
              <a:rPr lang="en-US" sz="2400" b="1" dirty="0"/>
              <a:t>Cultural differences</a:t>
            </a:r>
            <a:r>
              <a:rPr lang="en-US" sz="2400" dirty="0"/>
              <a:t>: The intricacies of operating in different countries, regions and cultures are a real and continuous challenge that entrepreneurs will have to deal with</a:t>
            </a:r>
          </a:p>
        </p:txBody>
      </p:sp>
    </p:spTree>
    <p:extLst>
      <p:ext uri="{BB962C8B-B14F-4D97-AF65-F5344CB8AC3E}">
        <p14:creationId xmlns:p14="http://schemas.microsoft.com/office/powerpoint/2010/main" val="5506523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00941" y="2620477"/>
            <a:ext cx="3010737" cy="1775502"/>
          </a:xfrm>
        </p:spPr>
        <p:txBody>
          <a:bodyPr>
            <a:normAutofit/>
          </a:bodyPr>
          <a:lstStyle/>
          <a:p>
            <a:r>
              <a:rPr lang="en-US" sz="2400" i="0" dirty="0"/>
              <a:t>Setting up an online store-Design Thinking way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391ED3D-050B-8E0D-0C64-A5CF76693E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0064506"/>
              </p:ext>
            </p:extLst>
          </p:nvPr>
        </p:nvGraphicFramePr>
        <p:xfrm>
          <a:off x="4960852" y="-52954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751951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00941" y="2620477"/>
            <a:ext cx="3010737" cy="1497475"/>
          </a:xfrm>
        </p:spPr>
        <p:txBody>
          <a:bodyPr>
            <a:normAutofit/>
          </a:bodyPr>
          <a:lstStyle/>
          <a:p>
            <a:r>
              <a:rPr lang="en-US" sz="2400" i="0" dirty="0"/>
              <a:t>Setting up an online store-Design Thinking way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391ED3D-050B-8E0D-0C64-A5CF76693E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8397975"/>
              </p:ext>
            </p:extLst>
          </p:nvPr>
        </p:nvGraphicFramePr>
        <p:xfrm>
          <a:off x="4754033" y="240955"/>
          <a:ext cx="6898388" cy="48650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2539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5070" y="1780058"/>
            <a:ext cx="3781618" cy="289914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rgbClr val="4D91C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1000941" y="2620477"/>
            <a:ext cx="3010737" cy="1497475"/>
          </a:xfrm>
        </p:spPr>
        <p:txBody>
          <a:bodyPr>
            <a:normAutofit/>
          </a:bodyPr>
          <a:lstStyle/>
          <a:p>
            <a:r>
              <a:rPr lang="en-US" sz="2400" i="0" dirty="0"/>
              <a:t>Setting up an online store-Design Thinking way</a:t>
            </a:r>
          </a:p>
        </p:txBody>
      </p: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391ED3D-050B-8E0D-0C64-A5CF76693E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6482026"/>
              </p:ext>
            </p:extLst>
          </p:nvPr>
        </p:nvGraphicFramePr>
        <p:xfrm>
          <a:off x="4702547" y="313035"/>
          <a:ext cx="6651253" cy="4494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16525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EADBF-A8BB-BCF4-BF26-C95AAF8F7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8388" y="262152"/>
            <a:ext cx="6025980" cy="1325563"/>
          </a:xfrm>
        </p:spPr>
        <p:txBody>
          <a:bodyPr/>
          <a:lstStyle/>
          <a:p>
            <a:r>
              <a:rPr lang="en-US" i="0" dirty="0"/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0B8535-2724-A547-21C8-EE554FD1DB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3653"/>
            <a:ext cx="10515600" cy="443854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What e-commerce</a:t>
            </a:r>
            <a:r>
              <a:rPr lang="en-US" dirty="0">
                <a:ea typeface="+mn-lt"/>
                <a:cs typeface="+mn-lt"/>
              </a:rPr>
              <a:t> is and how it differs with traditional brick and mortar business </a:t>
            </a:r>
          </a:p>
          <a:p>
            <a:r>
              <a:rPr lang="en-US" dirty="0">
                <a:ea typeface="+mn-lt"/>
                <a:cs typeface="+mn-lt"/>
              </a:rPr>
              <a:t>Benefits that e-commerce accord to an entrepreneur Evolution, trends, and challenge of e-commerce </a:t>
            </a:r>
            <a:endParaRPr lang="en-US">
              <a:ea typeface="+mn-lt"/>
              <a:cs typeface="+mn-lt"/>
            </a:endParaRPr>
          </a:p>
          <a:p>
            <a:r>
              <a:rPr lang="en-US" dirty="0">
                <a:ea typeface="+mn-lt"/>
                <a:cs typeface="+mn-lt"/>
              </a:rPr>
              <a:t>Different </a:t>
            </a:r>
            <a:r>
              <a:rPr lang="en-US">
                <a:ea typeface="+mn-lt"/>
                <a:cs typeface="+mn-lt"/>
              </a:rPr>
              <a:t>models of e-commerce Setting up an online shop</a:t>
            </a:r>
          </a:p>
          <a:p>
            <a:r>
              <a:rPr lang="en-US" dirty="0">
                <a:ea typeface="+mn-lt"/>
                <a:cs typeface="+mn-lt"/>
              </a:rPr>
              <a:t> Next topic we will look at Financial requirements for entrepreneurship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10950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4730A-A8E2-D56E-1F7C-3FE00E434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6578" y="323936"/>
            <a:ext cx="8147222" cy="1387346"/>
          </a:xfrm>
        </p:spPr>
        <p:txBody>
          <a:bodyPr/>
          <a:lstStyle/>
          <a:p>
            <a:r>
              <a:rPr lang="en-US" i="0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9B50ED-8A1E-44FF-7D14-39145A6AD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 err="1">
                <a:latin typeface="Times New Roman"/>
                <a:cs typeface="Times New Roman"/>
              </a:rPr>
              <a:t>Emb</a:t>
            </a:r>
            <a:r>
              <a:rPr lang="en-US" sz="2400" dirty="0">
                <a:latin typeface="Times New Roman"/>
                <a:cs typeface="Times New Roman"/>
              </a:rPr>
              <a:t>, T. (2024, June 18). The evolution of e-commerce: past, present, and future. </a:t>
            </a:r>
            <a:r>
              <a:rPr lang="en-US" sz="2400" i="1" dirty="0">
                <a:latin typeface="Times New Roman"/>
                <a:cs typeface="Times New Roman"/>
              </a:rPr>
              <a:t>EMB Blogs</a:t>
            </a:r>
            <a:r>
              <a:rPr lang="en-US" sz="2400" dirty="0">
                <a:latin typeface="Times New Roman"/>
                <a:cs typeface="Times New Roman"/>
              </a:rPr>
              <a:t>. </a:t>
            </a:r>
            <a:r>
              <a:rPr lang="en-US" sz="2400" u="sng" dirty="0">
                <a:latin typeface="Times New Roman"/>
                <a:cs typeface="Times New Roman"/>
                <a:hlinkClick r:id="rId2"/>
              </a:rPr>
              <a:t>https://blog.emb.global/the-evolution-of-e-commerce/</a:t>
            </a:r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2400" dirty="0">
                <a:latin typeface="Times New Roman"/>
                <a:cs typeface="Times New Roman"/>
              </a:rPr>
              <a:t>Jobanputra, K. (n.d.). </a:t>
            </a:r>
            <a:r>
              <a:rPr lang="en-US" sz="2400" i="1" dirty="0">
                <a:latin typeface="Times New Roman"/>
                <a:cs typeface="Times New Roman"/>
              </a:rPr>
              <a:t>Predictions And Trends Shaping The Future</a:t>
            </a:r>
            <a:r>
              <a:rPr lang="en-US" sz="2400" dirty="0">
                <a:latin typeface="Times New Roman"/>
                <a:cs typeface="Times New Roman"/>
              </a:rPr>
              <a:t>. Forbes.com. </a:t>
            </a:r>
            <a:r>
              <a:rPr lang="en-US" sz="2400" u="sng" dirty="0">
                <a:latin typeface="Times New Roman"/>
                <a:cs typeface="Times New Roman"/>
                <a:hlinkClick r:id="rId3"/>
              </a:rPr>
              <a:t>https://www.forbes.com/councils/forbesbusinesscouncil/2023/12/29/e-commerce-evolution-predictions-and-trends-shaping-the-future/</a:t>
            </a:r>
            <a:endParaRPr lang="en-US" sz="2400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24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1897729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DarkSeedLeftStep">
      <a:dk1>
        <a:srgbClr val="000000"/>
      </a:dk1>
      <a:lt1>
        <a:srgbClr val="FFFFFF"/>
      </a:lt1>
      <a:dk2>
        <a:srgbClr val="223C29"/>
      </a:dk2>
      <a:lt2>
        <a:srgbClr val="E8E5E2"/>
      </a:lt2>
      <a:accent1>
        <a:srgbClr val="4D91C3"/>
      </a:accent1>
      <a:accent2>
        <a:srgbClr val="3BB0B1"/>
      </a:accent2>
      <a:accent3>
        <a:srgbClr val="47B689"/>
      </a:accent3>
      <a:accent4>
        <a:srgbClr val="3BB150"/>
      </a:accent4>
      <a:accent5>
        <a:srgbClr val="61B547"/>
      </a:accent5>
      <a:accent6>
        <a:srgbClr val="86AF3A"/>
      </a:accent6>
      <a:hlink>
        <a:srgbClr val="389531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1326</Words>
  <Application>Microsoft Office PowerPoint</Application>
  <PresentationFormat>Widescreen</PresentationFormat>
  <Paragraphs>96</Paragraphs>
  <Slides>32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Century Gothic</vt:lpstr>
      <vt:lpstr>Elephant</vt:lpstr>
      <vt:lpstr>Times New Roman</vt:lpstr>
      <vt:lpstr>BrushVTI</vt:lpstr>
      <vt:lpstr>ENTREPRENEURSHIP AND DESIGN THINKING LECTURE 8: ELECTRONIC COMMERCE AND ENTREPRENEURSHIP LECTURER: STEPHEN GITHII</vt:lpstr>
      <vt:lpstr>Overview</vt:lpstr>
      <vt:lpstr>Learning Outcomes</vt:lpstr>
      <vt:lpstr>Learning Outcomes</vt:lpstr>
      <vt:lpstr>Introduction</vt:lpstr>
      <vt:lpstr>How does e-commerce differ from traditional commerce</vt:lpstr>
      <vt:lpstr>How does e-commerce differ from traditional commerce</vt:lpstr>
      <vt:lpstr>How does e-commerce differ from traditional commerce</vt:lpstr>
      <vt:lpstr>How does e-commerce differ from traditional commerce</vt:lpstr>
      <vt:lpstr>How does e-commerce differ from traditional commerce</vt:lpstr>
      <vt:lpstr>E-commerce Models</vt:lpstr>
      <vt:lpstr>Business to Business (B2B)</vt:lpstr>
      <vt:lpstr>2. Business to Customer (B2C)</vt:lpstr>
      <vt:lpstr>3. Consumer to Business (C2B)</vt:lpstr>
      <vt:lpstr>4. Consumer to Consumer (C2C)</vt:lpstr>
      <vt:lpstr>Evolution and Growth of E-commerce</vt:lpstr>
      <vt:lpstr>Evolution and Growth of E-commerce</vt:lpstr>
      <vt:lpstr>Evolution and Growth of E-commerce</vt:lpstr>
      <vt:lpstr>Trends in E-commerce</vt:lpstr>
      <vt:lpstr>Trends in E-commerce</vt:lpstr>
      <vt:lpstr>Trends in E-commerce</vt:lpstr>
      <vt:lpstr>Trends in E-commerce</vt:lpstr>
      <vt:lpstr>Trends in E-commerce</vt:lpstr>
      <vt:lpstr>Challenges of e-commerce from an entrepreneur perspective</vt:lpstr>
      <vt:lpstr>Challenges of e-commerce from an entrepreneur perspective</vt:lpstr>
      <vt:lpstr>Challenges of e-commerce from an entrepreneur perspective</vt:lpstr>
      <vt:lpstr>Challenges of e-commerce from an entrepreneur perspective</vt:lpstr>
      <vt:lpstr>Setting up an online store-Design Thinking way</vt:lpstr>
      <vt:lpstr>Setting up an online store-Design Thinking way</vt:lpstr>
      <vt:lpstr>Setting up an online store-Design Thinking way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273</cp:revision>
  <dcterms:created xsi:type="dcterms:W3CDTF">2024-10-17T14:35:42Z</dcterms:created>
  <dcterms:modified xsi:type="dcterms:W3CDTF">2024-10-17T15:50:22Z</dcterms:modified>
</cp:coreProperties>
</file>