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81" r:id="rId3"/>
    <p:sldId id="303" r:id="rId4"/>
    <p:sldId id="282" r:id="rId5"/>
    <p:sldId id="283" r:id="rId6"/>
    <p:sldId id="284" r:id="rId7"/>
    <p:sldId id="285" r:id="rId8"/>
    <p:sldId id="305" r:id="rId9"/>
    <p:sldId id="304" r:id="rId10"/>
    <p:sldId id="286" r:id="rId11"/>
    <p:sldId id="287" r:id="rId12"/>
    <p:sldId id="306" r:id="rId13"/>
    <p:sldId id="307" r:id="rId14"/>
    <p:sldId id="288" r:id="rId15"/>
    <p:sldId id="289" r:id="rId16"/>
    <p:sldId id="290" r:id="rId17"/>
    <p:sldId id="291" r:id="rId18"/>
    <p:sldId id="309" r:id="rId19"/>
    <p:sldId id="308" r:id="rId20"/>
    <p:sldId id="292" r:id="rId21"/>
    <p:sldId id="311" r:id="rId22"/>
    <p:sldId id="310" r:id="rId23"/>
    <p:sldId id="293" r:id="rId24"/>
    <p:sldId id="313" r:id="rId25"/>
    <p:sldId id="312" r:id="rId26"/>
    <p:sldId id="294" r:id="rId27"/>
    <p:sldId id="295" r:id="rId28"/>
    <p:sldId id="314" r:id="rId29"/>
    <p:sldId id="296" r:id="rId30"/>
    <p:sldId id="315" r:id="rId31"/>
    <p:sldId id="297" r:id="rId32"/>
    <p:sldId id="298" r:id="rId33"/>
    <p:sldId id="316" r:id="rId34"/>
    <p:sldId id="299" r:id="rId35"/>
    <p:sldId id="300" r:id="rId36"/>
    <p:sldId id="301" r:id="rId37"/>
    <p:sldId id="317"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D05773-0E66-E37E-2BF1-E17410281D11}" v="179" dt="2024-10-21T15:25:22.858"/>
    <p1510:client id="{37A2DE51-3AD1-607D-E8A0-3C2A26B9171A}" v="86" dt="2024-10-21T14:29:48.84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77" d="100"/>
          <a:sy n="77" d="100"/>
        </p:scale>
        <p:origin x="26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_rels/data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image" Target="../media/image2.png"/></Relationships>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ata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ata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ata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ata12.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ata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diagrams/_rels/data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diagrams/_rels/data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45.svg"/></Relationships>
</file>

<file path=ppt/diagrams/_rels/data2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svg"/><Relationship Id="rId1" Type="http://schemas.openxmlformats.org/officeDocument/2006/relationships/image" Target="../media/image54.png"/><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57.svg"/></Relationships>
</file>

<file path=ppt/diagrams/_rels/data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5.svg"/><Relationship Id="rId1" Type="http://schemas.openxmlformats.org/officeDocument/2006/relationships/image" Target="../media/image64.png"/><Relationship Id="rId4" Type="http://schemas.openxmlformats.org/officeDocument/2006/relationships/image" Target="../media/image35.svg"/></Relationships>
</file>

<file path=ppt/diagrams/_rels/data28.xml.rels><?xml version="1.0" encoding="UTF-8" standalone="yes"?>
<Relationships xmlns="http://schemas.openxmlformats.org/package/2006/relationships"><Relationship Id="rId8" Type="http://schemas.openxmlformats.org/officeDocument/2006/relationships/image" Target="../media/image71.svg"/><Relationship Id="rId3" Type="http://schemas.openxmlformats.org/officeDocument/2006/relationships/image" Target="../media/image38.png"/><Relationship Id="rId7" Type="http://schemas.openxmlformats.org/officeDocument/2006/relationships/image" Target="../media/image70.png"/><Relationship Id="rId2" Type="http://schemas.openxmlformats.org/officeDocument/2006/relationships/image" Target="../media/image67.svg"/><Relationship Id="rId1" Type="http://schemas.openxmlformats.org/officeDocument/2006/relationships/image" Target="../media/image66.png"/><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39.svg"/></Relationships>
</file>

<file path=ppt/diagrams/_rels/drawing1.xml.rels><?xml version="1.0" encoding="UTF-8" standalone="yes"?>
<Relationships xmlns="http://schemas.openxmlformats.org/package/2006/relationships"><Relationship Id="rId2" Type="http://schemas.openxmlformats.org/officeDocument/2006/relationships/image" Target="../media/image3.svg"/><Relationship Id="rId1" Type="http://schemas.openxmlformats.org/officeDocument/2006/relationships/image" Target="../media/image2.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4" Type="http://schemas.openxmlformats.org/officeDocument/2006/relationships/image" Target="../media/image17.svg"/></Relationships>
</file>

<file path=ppt/diagrams/_rels/drawing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4" Type="http://schemas.openxmlformats.org/officeDocument/2006/relationships/image" Target="../media/image21.svg"/></Relationships>
</file>

<file path=ppt/diagrams/_rels/drawing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svg"/><Relationship Id="rId1" Type="http://schemas.openxmlformats.org/officeDocument/2006/relationships/image" Target="../media/image22.png"/><Relationship Id="rId4" Type="http://schemas.openxmlformats.org/officeDocument/2006/relationships/image" Target="../media/image25.svg"/></Relationships>
</file>

<file path=ppt/diagrams/_rels/drawing12.xml.rels><?xml version="1.0" encoding="UTF-8" standalone="yes"?>
<Relationships xmlns="http://schemas.openxmlformats.org/package/2006/relationships"><Relationship Id="rId8" Type="http://schemas.openxmlformats.org/officeDocument/2006/relationships/image" Target="../media/image35.svg"/><Relationship Id="rId3" Type="http://schemas.openxmlformats.org/officeDocument/2006/relationships/image" Target="../media/image30.png"/><Relationship Id="rId7" Type="http://schemas.openxmlformats.org/officeDocument/2006/relationships/image" Target="../media/image34.png"/><Relationship Id="rId2" Type="http://schemas.openxmlformats.org/officeDocument/2006/relationships/image" Target="../media/image29.svg"/><Relationship Id="rId1" Type="http://schemas.openxmlformats.org/officeDocument/2006/relationships/image" Target="../media/image28.png"/><Relationship Id="rId6" Type="http://schemas.openxmlformats.org/officeDocument/2006/relationships/image" Target="../media/image33.svg"/><Relationship Id="rId5" Type="http://schemas.openxmlformats.org/officeDocument/2006/relationships/image" Target="../media/image32.png"/><Relationship Id="rId4" Type="http://schemas.openxmlformats.org/officeDocument/2006/relationships/image" Target="../media/image31.svg"/></Relationships>
</file>

<file path=ppt/diagrams/_rels/drawing16.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diagrams/_rels/drawing1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svg"/><Relationship Id="rId1" Type="http://schemas.openxmlformats.org/officeDocument/2006/relationships/image" Target="../media/image44.png"/><Relationship Id="rId6" Type="http://schemas.openxmlformats.org/officeDocument/2006/relationships/image" Target="../media/image49.svg"/><Relationship Id="rId5" Type="http://schemas.openxmlformats.org/officeDocument/2006/relationships/image" Target="../media/image48.png"/><Relationship Id="rId4" Type="http://schemas.openxmlformats.org/officeDocument/2006/relationships/image" Target="../media/image47.svg"/></Relationships>
</file>

<file path=ppt/diagrams/_rels/drawing1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3.svg"/><Relationship Id="rId5" Type="http://schemas.openxmlformats.org/officeDocument/2006/relationships/image" Target="../media/image52.png"/><Relationship Id="rId4" Type="http://schemas.openxmlformats.org/officeDocument/2006/relationships/image" Target="../media/image45.svg"/></Relationships>
</file>

<file path=ppt/diagrams/_rels/drawing22.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image" Target="../media/image55.svg"/><Relationship Id="rId1" Type="http://schemas.openxmlformats.org/officeDocument/2006/relationships/image" Target="../media/image54.png"/><Relationship Id="rId6" Type="http://schemas.openxmlformats.org/officeDocument/2006/relationships/image" Target="../media/image59.svg"/><Relationship Id="rId5" Type="http://schemas.openxmlformats.org/officeDocument/2006/relationships/image" Target="../media/image58.png"/><Relationship Id="rId4" Type="http://schemas.openxmlformats.org/officeDocument/2006/relationships/image" Target="../media/image57.svg"/></Relationships>
</file>

<file path=ppt/diagrams/_rels/drawing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5.svg"/><Relationship Id="rId1" Type="http://schemas.openxmlformats.org/officeDocument/2006/relationships/image" Target="../media/image64.png"/><Relationship Id="rId4" Type="http://schemas.openxmlformats.org/officeDocument/2006/relationships/image" Target="../media/image35.svg"/></Relationships>
</file>

<file path=ppt/diagrams/_rels/drawing28.xml.rels><?xml version="1.0" encoding="UTF-8" standalone="yes"?>
<Relationships xmlns="http://schemas.openxmlformats.org/package/2006/relationships"><Relationship Id="rId8" Type="http://schemas.openxmlformats.org/officeDocument/2006/relationships/image" Target="../media/image71.svg"/><Relationship Id="rId3" Type="http://schemas.openxmlformats.org/officeDocument/2006/relationships/image" Target="../media/image38.png"/><Relationship Id="rId7" Type="http://schemas.openxmlformats.org/officeDocument/2006/relationships/image" Target="../media/image70.png"/><Relationship Id="rId2" Type="http://schemas.openxmlformats.org/officeDocument/2006/relationships/image" Target="../media/image67.svg"/><Relationship Id="rId1" Type="http://schemas.openxmlformats.org/officeDocument/2006/relationships/image" Target="../media/image66.png"/><Relationship Id="rId6" Type="http://schemas.openxmlformats.org/officeDocument/2006/relationships/image" Target="../media/image69.svg"/><Relationship Id="rId5" Type="http://schemas.openxmlformats.org/officeDocument/2006/relationships/image" Target="../media/image68.png"/><Relationship Id="rId4" Type="http://schemas.openxmlformats.org/officeDocument/2006/relationships/image" Target="../media/image39.svg"/></Relationships>
</file>

<file path=ppt/diagrams/colors1.xml><?xml version="1.0" encoding="utf-8"?>
<dgm:colorsDef xmlns:dgm="http://schemas.openxmlformats.org/drawingml/2006/diagram" xmlns:a="http://schemas.openxmlformats.org/drawingml/2006/main" uniqueId="urn:microsoft.com/office/officeart/2018/5/colors/Iconchunking_neutralbg_accent6_2">
  <dgm:title val=""/>
  <dgm:desc val=""/>
  <dgm:catLst>
    <dgm:cat type="accent6" pri="16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a:alpha val="0"/>
      </a:schemeClr>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accent3_2">
  <dgm:title val=""/>
  <dgm:desc val=""/>
  <dgm:catLst>
    <dgm:cat type="accent3" pri="13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a:alpha val="0"/>
      </a:schemeClr>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18/5/colors/Iconchunking_neutralbg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a:alpha val="0"/>
      </a:schemeClr>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18/5/colors/Iconchunking_neutralbg_accent4_2">
  <dgm:title val=""/>
  <dgm:desc val=""/>
  <dgm:catLst>
    <dgm:cat type="accent4" pri="14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a:alpha val="0"/>
      </a:schemeClr>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18/5/colors/Iconchunking_neutralbg_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a:alpha val="0"/>
      </a:schemeClr>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18/5/colors/Iconchunking_neutralbg_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a:alpha val="0"/>
      </a:schemeClr>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9A7BC8-5BB9-4A28-886A-798EC8A5D995}" type="doc">
      <dgm:prSet loTypeId="urn:microsoft.com/office/officeart/2018/2/layout/IconLabelDescriptionList" loCatId="icon" qsTypeId="urn:microsoft.com/office/officeart/2005/8/quickstyle/simple1" qsCatId="simple" csTypeId="urn:microsoft.com/office/officeart/2018/5/colors/Iconchunking_neutralbg_accent6_2" csCatId="accent6" phldr="1"/>
      <dgm:spPr/>
      <dgm:t>
        <a:bodyPr/>
        <a:lstStyle/>
        <a:p>
          <a:endParaRPr lang="en-US"/>
        </a:p>
      </dgm:t>
    </dgm:pt>
    <dgm:pt modelId="{38511BD8-EEC9-4937-9207-3808C8F1DD41}">
      <dgm:prSet/>
      <dgm:spPr/>
      <dgm:t>
        <a:bodyPr/>
        <a:lstStyle/>
        <a:p>
          <a:pPr>
            <a:defRPr b="1"/>
          </a:pPr>
          <a:r>
            <a:rPr lang="en-US"/>
            <a:t>In our last lecture, we looked at marketing requirements for entrepreneurship, where we looked at</a:t>
          </a:r>
        </a:p>
      </dgm:t>
    </dgm:pt>
    <dgm:pt modelId="{682FCB73-45DC-4946-B842-B0D9C8F04F27}" type="parTrans" cxnId="{9C6A91A9-CCF5-432F-BF0F-5D5AA618143F}">
      <dgm:prSet/>
      <dgm:spPr/>
      <dgm:t>
        <a:bodyPr/>
        <a:lstStyle/>
        <a:p>
          <a:endParaRPr lang="en-US"/>
        </a:p>
      </dgm:t>
    </dgm:pt>
    <dgm:pt modelId="{BE611F05-E337-4B1B-9459-739259F91BD3}" type="sibTrans" cxnId="{9C6A91A9-CCF5-432F-BF0F-5D5AA618143F}">
      <dgm:prSet/>
      <dgm:spPr/>
      <dgm:t>
        <a:bodyPr/>
        <a:lstStyle/>
        <a:p>
          <a:endParaRPr lang="en-US"/>
        </a:p>
      </dgm:t>
    </dgm:pt>
    <dgm:pt modelId="{F3863179-A745-4F92-B1E9-42677ECD54D9}">
      <dgm:prSet/>
      <dgm:spPr/>
      <dgm:t>
        <a:bodyPr/>
        <a:lstStyle/>
        <a:p>
          <a:pPr>
            <a:defRPr b="1"/>
          </a:pPr>
          <a:r>
            <a:rPr lang="en-US"/>
            <a:t>How entrepreneurs can better understand their markets</a:t>
          </a:r>
        </a:p>
      </dgm:t>
    </dgm:pt>
    <dgm:pt modelId="{569B832E-1DBC-471F-AF10-E7F53A499D82}" type="parTrans" cxnId="{97CB15E4-3F79-425F-B8EC-D543216687EB}">
      <dgm:prSet/>
      <dgm:spPr/>
      <dgm:t>
        <a:bodyPr/>
        <a:lstStyle/>
        <a:p>
          <a:endParaRPr lang="en-US"/>
        </a:p>
      </dgm:t>
    </dgm:pt>
    <dgm:pt modelId="{017D217C-1881-404B-8372-5613C893014E}" type="sibTrans" cxnId="{97CB15E4-3F79-425F-B8EC-D543216687EB}">
      <dgm:prSet/>
      <dgm:spPr/>
      <dgm:t>
        <a:bodyPr/>
        <a:lstStyle/>
        <a:p>
          <a:endParaRPr lang="en-US"/>
        </a:p>
      </dgm:t>
    </dgm:pt>
    <dgm:pt modelId="{CBF270A9-59C4-4AC6-9631-05FBC3295887}">
      <dgm:prSet/>
      <dgm:spPr/>
      <dgm:t>
        <a:bodyPr/>
        <a:lstStyle/>
        <a:p>
          <a:pPr>
            <a:defRPr b="1"/>
          </a:pPr>
          <a:r>
            <a:rPr lang="en-US"/>
            <a:t>Create a unique value proposition</a:t>
          </a:r>
        </a:p>
      </dgm:t>
    </dgm:pt>
    <dgm:pt modelId="{A88F56ED-C5F1-4AA9-BE82-1FDEA80262D5}" type="parTrans" cxnId="{4A045F53-3033-4BDB-88D3-CBD88A9AE1C4}">
      <dgm:prSet/>
      <dgm:spPr/>
      <dgm:t>
        <a:bodyPr/>
        <a:lstStyle/>
        <a:p>
          <a:endParaRPr lang="en-US"/>
        </a:p>
      </dgm:t>
    </dgm:pt>
    <dgm:pt modelId="{23AD3F7A-F299-4363-B2ED-4DDD3BC54FBE}" type="sibTrans" cxnId="{4A045F53-3033-4BDB-88D3-CBD88A9AE1C4}">
      <dgm:prSet/>
      <dgm:spPr/>
      <dgm:t>
        <a:bodyPr/>
        <a:lstStyle/>
        <a:p>
          <a:endParaRPr lang="en-US"/>
        </a:p>
      </dgm:t>
    </dgm:pt>
    <dgm:pt modelId="{80D9541C-8452-409D-92FB-C3447E8E1098}">
      <dgm:prSet/>
      <dgm:spPr/>
      <dgm:t>
        <a:bodyPr/>
        <a:lstStyle/>
        <a:p>
          <a:pPr>
            <a:defRPr b="1"/>
          </a:pPr>
          <a:r>
            <a:rPr lang="en-US"/>
            <a:t>Adopt some digital marketing essentials</a:t>
          </a:r>
        </a:p>
      </dgm:t>
    </dgm:pt>
    <dgm:pt modelId="{87735318-755B-4B17-B7BD-E0E91EA00125}" type="parTrans" cxnId="{8498846B-6484-46D1-B1E2-F3D89581DAAC}">
      <dgm:prSet/>
      <dgm:spPr/>
      <dgm:t>
        <a:bodyPr/>
        <a:lstStyle/>
        <a:p>
          <a:endParaRPr lang="en-US"/>
        </a:p>
      </dgm:t>
    </dgm:pt>
    <dgm:pt modelId="{4D067FEF-6CAC-440B-BCCF-10204155138B}" type="sibTrans" cxnId="{8498846B-6484-46D1-B1E2-F3D89581DAAC}">
      <dgm:prSet/>
      <dgm:spPr/>
      <dgm:t>
        <a:bodyPr/>
        <a:lstStyle/>
        <a:p>
          <a:endParaRPr lang="en-US"/>
        </a:p>
      </dgm:t>
    </dgm:pt>
    <dgm:pt modelId="{EC78C7E0-E178-4D6F-8974-9A498101F1A3}" type="pres">
      <dgm:prSet presAssocID="{A99A7BC8-5BB9-4A28-886A-798EC8A5D995}" presName="root" presStyleCnt="0">
        <dgm:presLayoutVars>
          <dgm:dir/>
          <dgm:resizeHandles val="exact"/>
        </dgm:presLayoutVars>
      </dgm:prSet>
      <dgm:spPr/>
    </dgm:pt>
    <dgm:pt modelId="{9505B300-FC92-44B4-BE8F-76CA13607AC2}" type="pres">
      <dgm:prSet presAssocID="{38511BD8-EEC9-4937-9207-3808C8F1DD41}" presName="compNode" presStyleCnt="0"/>
      <dgm:spPr/>
    </dgm:pt>
    <dgm:pt modelId="{3570EC73-64BA-4C7F-9F3B-8BA69820E9DA}" type="pres">
      <dgm:prSet presAssocID="{38511BD8-EEC9-4937-9207-3808C8F1DD4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23531188-3E30-4201-BB36-B0ACB7E0AB09}" type="pres">
      <dgm:prSet presAssocID="{38511BD8-EEC9-4937-9207-3808C8F1DD41}" presName="iconSpace" presStyleCnt="0"/>
      <dgm:spPr/>
    </dgm:pt>
    <dgm:pt modelId="{1711BEC0-26E9-490C-BC3E-40667C12B1F7}" type="pres">
      <dgm:prSet presAssocID="{38511BD8-EEC9-4937-9207-3808C8F1DD41}" presName="parTx" presStyleLbl="revTx" presStyleIdx="0" presStyleCnt="8">
        <dgm:presLayoutVars>
          <dgm:chMax val="0"/>
          <dgm:chPref val="0"/>
        </dgm:presLayoutVars>
      </dgm:prSet>
      <dgm:spPr/>
    </dgm:pt>
    <dgm:pt modelId="{5C7741F9-E0E1-4FBE-8525-CEF6BE0030BC}" type="pres">
      <dgm:prSet presAssocID="{38511BD8-EEC9-4937-9207-3808C8F1DD41}" presName="txSpace" presStyleCnt="0"/>
      <dgm:spPr/>
    </dgm:pt>
    <dgm:pt modelId="{338B1027-7719-4EF3-BF92-4340C03CED41}" type="pres">
      <dgm:prSet presAssocID="{38511BD8-EEC9-4937-9207-3808C8F1DD41}" presName="desTx" presStyleLbl="revTx" presStyleIdx="1" presStyleCnt="8">
        <dgm:presLayoutVars/>
      </dgm:prSet>
      <dgm:spPr/>
    </dgm:pt>
    <dgm:pt modelId="{EBF60932-10F4-442D-95D0-BA75360AB363}" type="pres">
      <dgm:prSet presAssocID="{BE611F05-E337-4B1B-9459-739259F91BD3}" presName="sibTrans" presStyleCnt="0"/>
      <dgm:spPr/>
    </dgm:pt>
    <dgm:pt modelId="{A44CBCBC-2C29-4120-B02C-96E60FA4BECA}" type="pres">
      <dgm:prSet presAssocID="{F3863179-A745-4F92-B1E9-42677ECD54D9}" presName="compNode" presStyleCnt="0"/>
      <dgm:spPr/>
    </dgm:pt>
    <dgm:pt modelId="{6059A8DC-C55A-4402-B485-A627D6A8184E}" type="pres">
      <dgm:prSet presAssocID="{F3863179-A745-4F92-B1E9-42677ECD54D9}" presName="iconRect" presStyleLbl="node1" presStyleIdx="1" presStyleCnt="4"/>
      <dgm:spPr>
        <a:ln>
          <a:noFill/>
        </a:ln>
      </dgm:spPr>
    </dgm:pt>
    <dgm:pt modelId="{0A744C7B-C711-4834-A1F1-73BAD8542827}" type="pres">
      <dgm:prSet presAssocID="{F3863179-A745-4F92-B1E9-42677ECD54D9}" presName="iconSpace" presStyleCnt="0"/>
      <dgm:spPr/>
    </dgm:pt>
    <dgm:pt modelId="{1F89F32D-4FDF-4CAD-93E3-A3334C34C492}" type="pres">
      <dgm:prSet presAssocID="{F3863179-A745-4F92-B1E9-42677ECD54D9}" presName="parTx" presStyleLbl="revTx" presStyleIdx="2" presStyleCnt="8">
        <dgm:presLayoutVars>
          <dgm:chMax val="0"/>
          <dgm:chPref val="0"/>
        </dgm:presLayoutVars>
      </dgm:prSet>
      <dgm:spPr/>
    </dgm:pt>
    <dgm:pt modelId="{9B54A46D-D498-42F1-9095-B14685B743B9}" type="pres">
      <dgm:prSet presAssocID="{F3863179-A745-4F92-B1E9-42677ECD54D9}" presName="txSpace" presStyleCnt="0"/>
      <dgm:spPr/>
    </dgm:pt>
    <dgm:pt modelId="{895D60EE-C48E-4B18-8E34-FFC8006E4DE1}" type="pres">
      <dgm:prSet presAssocID="{F3863179-A745-4F92-B1E9-42677ECD54D9}" presName="desTx" presStyleLbl="revTx" presStyleIdx="3" presStyleCnt="8">
        <dgm:presLayoutVars/>
      </dgm:prSet>
      <dgm:spPr/>
    </dgm:pt>
    <dgm:pt modelId="{CCF81505-4B09-4BFE-AB8F-3653FA951FB1}" type="pres">
      <dgm:prSet presAssocID="{017D217C-1881-404B-8372-5613C893014E}" presName="sibTrans" presStyleCnt="0"/>
      <dgm:spPr/>
    </dgm:pt>
    <dgm:pt modelId="{72E53B29-47A3-4A63-A80B-CC6316CEFAA9}" type="pres">
      <dgm:prSet presAssocID="{CBF270A9-59C4-4AC6-9631-05FBC3295887}" presName="compNode" presStyleCnt="0"/>
      <dgm:spPr/>
    </dgm:pt>
    <dgm:pt modelId="{E331877D-F891-4DED-9513-B82310CC3BB2}" type="pres">
      <dgm:prSet presAssocID="{CBF270A9-59C4-4AC6-9631-05FBC3295887}" presName="iconRect" presStyleLbl="node1" presStyleIdx="2" presStyleCnt="4"/>
      <dgm:spPr>
        <a:ln>
          <a:noFill/>
        </a:ln>
      </dgm:spPr>
    </dgm:pt>
    <dgm:pt modelId="{F728B334-EDDF-4158-AF74-A173B0022168}" type="pres">
      <dgm:prSet presAssocID="{CBF270A9-59C4-4AC6-9631-05FBC3295887}" presName="iconSpace" presStyleCnt="0"/>
      <dgm:spPr/>
    </dgm:pt>
    <dgm:pt modelId="{A12F066F-9099-43C5-B6F0-A8105E44580D}" type="pres">
      <dgm:prSet presAssocID="{CBF270A9-59C4-4AC6-9631-05FBC3295887}" presName="parTx" presStyleLbl="revTx" presStyleIdx="4" presStyleCnt="8">
        <dgm:presLayoutVars>
          <dgm:chMax val="0"/>
          <dgm:chPref val="0"/>
        </dgm:presLayoutVars>
      </dgm:prSet>
      <dgm:spPr/>
    </dgm:pt>
    <dgm:pt modelId="{2A1D70AC-6591-49A3-89D9-967DB92D1731}" type="pres">
      <dgm:prSet presAssocID="{CBF270A9-59C4-4AC6-9631-05FBC3295887}" presName="txSpace" presStyleCnt="0"/>
      <dgm:spPr/>
    </dgm:pt>
    <dgm:pt modelId="{2593C460-1335-411A-ACCF-A22687EDCC4D}" type="pres">
      <dgm:prSet presAssocID="{CBF270A9-59C4-4AC6-9631-05FBC3295887}" presName="desTx" presStyleLbl="revTx" presStyleIdx="5" presStyleCnt="8">
        <dgm:presLayoutVars/>
      </dgm:prSet>
      <dgm:spPr/>
    </dgm:pt>
    <dgm:pt modelId="{40CA65E5-3512-428E-8160-0C36E4390913}" type="pres">
      <dgm:prSet presAssocID="{23AD3F7A-F299-4363-B2ED-4DDD3BC54FBE}" presName="sibTrans" presStyleCnt="0"/>
      <dgm:spPr/>
    </dgm:pt>
    <dgm:pt modelId="{A782AC59-F078-4472-8236-474DF50C8D95}" type="pres">
      <dgm:prSet presAssocID="{80D9541C-8452-409D-92FB-C3447E8E1098}" presName="compNode" presStyleCnt="0"/>
      <dgm:spPr/>
    </dgm:pt>
    <dgm:pt modelId="{A99252D0-790C-4E51-A525-1EBE6FB0F96A}" type="pres">
      <dgm:prSet presAssocID="{80D9541C-8452-409D-92FB-C3447E8E1098}" presName="iconRect" presStyleLbl="node1" presStyleIdx="3" presStyleCnt="4"/>
      <dgm:spPr>
        <a:ln>
          <a:noFill/>
        </a:ln>
      </dgm:spPr>
    </dgm:pt>
    <dgm:pt modelId="{7511EC7E-914C-4549-96BC-292258EB8FD4}" type="pres">
      <dgm:prSet presAssocID="{80D9541C-8452-409D-92FB-C3447E8E1098}" presName="iconSpace" presStyleCnt="0"/>
      <dgm:spPr/>
    </dgm:pt>
    <dgm:pt modelId="{2A3926A6-A096-40DA-90DC-87A00C788FC7}" type="pres">
      <dgm:prSet presAssocID="{80D9541C-8452-409D-92FB-C3447E8E1098}" presName="parTx" presStyleLbl="revTx" presStyleIdx="6" presStyleCnt="8">
        <dgm:presLayoutVars>
          <dgm:chMax val="0"/>
          <dgm:chPref val="0"/>
        </dgm:presLayoutVars>
      </dgm:prSet>
      <dgm:spPr/>
    </dgm:pt>
    <dgm:pt modelId="{71944674-4BCE-4582-AEF6-D03EA539F532}" type="pres">
      <dgm:prSet presAssocID="{80D9541C-8452-409D-92FB-C3447E8E1098}" presName="txSpace" presStyleCnt="0"/>
      <dgm:spPr/>
    </dgm:pt>
    <dgm:pt modelId="{5B66497B-44F2-4FFF-BE0C-A1FBBD7C54D5}" type="pres">
      <dgm:prSet presAssocID="{80D9541C-8452-409D-92FB-C3447E8E1098}" presName="desTx" presStyleLbl="revTx" presStyleIdx="7" presStyleCnt="8">
        <dgm:presLayoutVars/>
      </dgm:prSet>
      <dgm:spPr/>
    </dgm:pt>
  </dgm:ptLst>
  <dgm:cxnLst>
    <dgm:cxn modelId="{3CA7E428-9740-4698-A1AA-B5105B6B9118}" type="presOf" srcId="{38511BD8-EEC9-4937-9207-3808C8F1DD41}" destId="{1711BEC0-26E9-490C-BC3E-40667C12B1F7}" srcOrd="0" destOrd="0" presId="urn:microsoft.com/office/officeart/2018/2/layout/IconLabelDescriptionList"/>
    <dgm:cxn modelId="{475DE043-9AD7-4C00-A3CB-8C1DB6AFE8C8}" type="presOf" srcId="{F3863179-A745-4F92-B1E9-42677ECD54D9}" destId="{1F89F32D-4FDF-4CAD-93E3-A3334C34C492}" srcOrd="0" destOrd="0" presId="urn:microsoft.com/office/officeart/2018/2/layout/IconLabelDescriptionList"/>
    <dgm:cxn modelId="{8498846B-6484-46D1-B1E2-F3D89581DAAC}" srcId="{A99A7BC8-5BB9-4A28-886A-798EC8A5D995}" destId="{80D9541C-8452-409D-92FB-C3447E8E1098}" srcOrd="3" destOrd="0" parTransId="{87735318-755B-4B17-B7BD-E0E91EA00125}" sibTransId="{4D067FEF-6CAC-440B-BCCF-10204155138B}"/>
    <dgm:cxn modelId="{4A3C046C-DDCA-4892-B6AD-FC9C54BC0E5C}" type="presOf" srcId="{A99A7BC8-5BB9-4A28-886A-798EC8A5D995}" destId="{EC78C7E0-E178-4D6F-8974-9A498101F1A3}" srcOrd="0" destOrd="0" presId="urn:microsoft.com/office/officeart/2018/2/layout/IconLabelDescriptionList"/>
    <dgm:cxn modelId="{4A045F53-3033-4BDB-88D3-CBD88A9AE1C4}" srcId="{A99A7BC8-5BB9-4A28-886A-798EC8A5D995}" destId="{CBF270A9-59C4-4AC6-9631-05FBC3295887}" srcOrd="2" destOrd="0" parTransId="{A88F56ED-C5F1-4AA9-BE82-1FDEA80262D5}" sibTransId="{23AD3F7A-F299-4363-B2ED-4DDD3BC54FBE}"/>
    <dgm:cxn modelId="{9C6A91A9-CCF5-432F-BF0F-5D5AA618143F}" srcId="{A99A7BC8-5BB9-4A28-886A-798EC8A5D995}" destId="{38511BD8-EEC9-4937-9207-3808C8F1DD41}" srcOrd="0" destOrd="0" parTransId="{682FCB73-45DC-4946-B842-B0D9C8F04F27}" sibTransId="{BE611F05-E337-4B1B-9459-739259F91BD3}"/>
    <dgm:cxn modelId="{606EC5E3-6070-4507-B1FB-824EC1CBF6DB}" type="presOf" srcId="{80D9541C-8452-409D-92FB-C3447E8E1098}" destId="{2A3926A6-A096-40DA-90DC-87A00C788FC7}" srcOrd="0" destOrd="0" presId="urn:microsoft.com/office/officeart/2018/2/layout/IconLabelDescriptionList"/>
    <dgm:cxn modelId="{97CB15E4-3F79-425F-B8EC-D543216687EB}" srcId="{A99A7BC8-5BB9-4A28-886A-798EC8A5D995}" destId="{F3863179-A745-4F92-B1E9-42677ECD54D9}" srcOrd="1" destOrd="0" parTransId="{569B832E-1DBC-471F-AF10-E7F53A499D82}" sibTransId="{017D217C-1881-404B-8372-5613C893014E}"/>
    <dgm:cxn modelId="{E3EF3DF3-6E76-4FB7-9F33-20D09AE63547}" type="presOf" srcId="{CBF270A9-59C4-4AC6-9631-05FBC3295887}" destId="{A12F066F-9099-43C5-B6F0-A8105E44580D}" srcOrd="0" destOrd="0" presId="urn:microsoft.com/office/officeart/2018/2/layout/IconLabelDescriptionList"/>
    <dgm:cxn modelId="{8021C609-449A-4331-BBB4-B2DD8C7B06A5}" type="presParOf" srcId="{EC78C7E0-E178-4D6F-8974-9A498101F1A3}" destId="{9505B300-FC92-44B4-BE8F-76CA13607AC2}" srcOrd="0" destOrd="0" presId="urn:microsoft.com/office/officeart/2018/2/layout/IconLabelDescriptionList"/>
    <dgm:cxn modelId="{A46CDECA-47E7-44F4-8AE1-2F1E7EE29DB0}" type="presParOf" srcId="{9505B300-FC92-44B4-BE8F-76CA13607AC2}" destId="{3570EC73-64BA-4C7F-9F3B-8BA69820E9DA}" srcOrd="0" destOrd="0" presId="urn:microsoft.com/office/officeart/2018/2/layout/IconLabelDescriptionList"/>
    <dgm:cxn modelId="{FC804EBC-A15D-41C1-9C6D-5B358664C5CA}" type="presParOf" srcId="{9505B300-FC92-44B4-BE8F-76CA13607AC2}" destId="{23531188-3E30-4201-BB36-B0ACB7E0AB09}" srcOrd="1" destOrd="0" presId="urn:microsoft.com/office/officeart/2018/2/layout/IconLabelDescriptionList"/>
    <dgm:cxn modelId="{5F82E7F4-37C5-44AA-B2F9-BCC03EFA7BD9}" type="presParOf" srcId="{9505B300-FC92-44B4-BE8F-76CA13607AC2}" destId="{1711BEC0-26E9-490C-BC3E-40667C12B1F7}" srcOrd="2" destOrd="0" presId="urn:microsoft.com/office/officeart/2018/2/layout/IconLabelDescriptionList"/>
    <dgm:cxn modelId="{986E65D5-54DA-4CFE-84CA-4E023D4C8E97}" type="presParOf" srcId="{9505B300-FC92-44B4-BE8F-76CA13607AC2}" destId="{5C7741F9-E0E1-4FBE-8525-CEF6BE0030BC}" srcOrd="3" destOrd="0" presId="urn:microsoft.com/office/officeart/2018/2/layout/IconLabelDescriptionList"/>
    <dgm:cxn modelId="{FF806C0D-B804-4942-9393-EEB81B61E9F3}" type="presParOf" srcId="{9505B300-FC92-44B4-BE8F-76CA13607AC2}" destId="{338B1027-7719-4EF3-BF92-4340C03CED41}" srcOrd="4" destOrd="0" presId="urn:microsoft.com/office/officeart/2018/2/layout/IconLabelDescriptionList"/>
    <dgm:cxn modelId="{5F448524-7235-4983-AE9C-766555C2F83F}" type="presParOf" srcId="{EC78C7E0-E178-4D6F-8974-9A498101F1A3}" destId="{EBF60932-10F4-442D-95D0-BA75360AB363}" srcOrd="1" destOrd="0" presId="urn:microsoft.com/office/officeart/2018/2/layout/IconLabelDescriptionList"/>
    <dgm:cxn modelId="{BA108693-0515-4439-BAAD-23E6722A303C}" type="presParOf" srcId="{EC78C7E0-E178-4D6F-8974-9A498101F1A3}" destId="{A44CBCBC-2C29-4120-B02C-96E60FA4BECA}" srcOrd="2" destOrd="0" presId="urn:microsoft.com/office/officeart/2018/2/layout/IconLabelDescriptionList"/>
    <dgm:cxn modelId="{352B9365-B6C4-4C36-A774-2F811473B079}" type="presParOf" srcId="{A44CBCBC-2C29-4120-B02C-96E60FA4BECA}" destId="{6059A8DC-C55A-4402-B485-A627D6A8184E}" srcOrd="0" destOrd="0" presId="urn:microsoft.com/office/officeart/2018/2/layout/IconLabelDescriptionList"/>
    <dgm:cxn modelId="{5AF3E7D8-1748-4273-908F-D9B7B630D1BE}" type="presParOf" srcId="{A44CBCBC-2C29-4120-B02C-96E60FA4BECA}" destId="{0A744C7B-C711-4834-A1F1-73BAD8542827}" srcOrd="1" destOrd="0" presId="urn:microsoft.com/office/officeart/2018/2/layout/IconLabelDescriptionList"/>
    <dgm:cxn modelId="{0DD9699B-0457-442A-A3EA-E153793DBD22}" type="presParOf" srcId="{A44CBCBC-2C29-4120-B02C-96E60FA4BECA}" destId="{1F89F32D-4FDF-4CAD-93E3-A3334C34C492}" srcOrd="2" destOrd="0" presId="urn:microsoft.com/office/officeart/2018/2/layout/IconLabelDescriptionList"/>
    <dgm:cxn modelId="{615677E0-852D-441F-AA6B-BFC57F3665D1}" type="presParOf" srcId="{A44CBCBC-2C29-4120-B02C-96E60FA4BECA}" destId="{9B54A46D-D498-42F1-9095-B14685B743B9}" srcOrd="3" destOrd="0" presId="urn:microsoft.com/office/officeart/2018/2/layout/IconLabelDescriptionList"/>
    <dgm:cxn modelId="{3F363D91-8276-4464-BE06-3B4570B39F99}" type="presParOf" srcId="{A44CBCBC-2C29-4120-B02C-96E60FA4BECA}" destId="{895D60EE-C48E-4B18-8E34-FFC8006E4DE1}" srcOrd="4" destOrd="0" presId="urn:microsoft.com/office/officeart/2018/2/layout/IconLabelDescriptionList"/>
    <dgm:cxn modelId="{9EE5179B-32AD-45D7-BDEF-E5CBB942A7D6}" type="presParOf" srcId="{EC78C7E0-E178-4D6F-8974-9A498101F1A3}" destId="{CCF81505-4B09-4BFE-AB8F-3653FA951FB1}" srcOrd="3" destOrd="0" presId="urn:microsoft.com/office/officeart/2018/2/layout/IconLabelDescriptionList"/>
    <dgm:cxn modelId="{FECC84B2-2457-4684-BC71-AA592DCBCEDC}" type="presParOf" srcId="{EC78C7E0-E178-4D6F-8974-9A498101F1A3}" destId="{72E53B29-47A3-4A63-A80B-CC6316CEFAA9}" srcOrd="4" destOrd="0" presId="urn:microsoft.com/office/officeart/2018/2/layout/IconLabelDescriptionList"/>
    <dgm:cxn modelId="{1F70AA12-DBBA-4403-B4DF-AC85BF05C83C}" type="presParOf" srcId="{72E53B29-47A3-4A63-A80B-CC6316CEFAA9}" destId="{E331877D-F891-4DED-9513-B82310CC3BB2}" srcOrd="0" destOrd="0" presId="urn:microsoft.com/office/officeart/2018/2/layout/IconLabelDescriptionList"/>
    <dgm:cxn modelId="{8545579D-6FAC-47EE-9980-DA27B4213842}" type="presParOf" srcId="{72E53B29-47A3-4A63-A80B-CC6316CEFAA9}" destId="{F728B334-EDDF-4158-AF74-A173B0022168}" srcOrd="1" destOrd="0" presId="urn:microsoft.com/office/officeart/2018/2/layout/IconLabelDescriptionList"/>
    <dgm:cxn modelId="{FB46BB2E-AA25-4641-8CF2-512D64411426}" type="presParOf" srcId="{72E53B29-47A3-4A63-A80B-CC6316CEFAA9}" destId="{A12F066F-9099-43C5-B6F0-A8105E44580D}" srcOrd="2" destOrd="0" presId="urn:microsoft.com/office/officeart/2018/2/layout/IconLabelDescriptionList"/>
    <dgm:cxn modelId="{713418B9-B65C-4B55-8BA8-5C7850ECD0D4}" type="presParOf" srcId="{72E53B29-47A3-4A63-A80B-CC6316CEFAA9}" destId="{2A1D70AC-6591-49A3-89D9-967DB92D1731}" srcOrd="3" destOrd="0" presId="urn:microsoft.com/office/officeart/2018/2/layout/IconLabelDescriptionList"/>
    <dgm:cxn modelId="{AFA1C085-3BC6-41E1-9CBD-3F247F1EB156}" type="presParOf" srcId="{72E53B29-47A3-4A63-A80B-CC6316CEFAA9}" destId="{2593C460-1335-411A-ACCF-A22687EDCC4D}" srcOrd="4" destOrd="0" presId="urn:microsoft.com/office/officeart/2018/2/layout/IconLabelDescriptionList"/>
    <dgm:cxn modelId="{7C91DD07-20BE-45F8-9C4C-372E156D8F3A}" type="presParOf" srcId="{EC78C7E0-E178-4D6F-8974-9A498101F1A3}" destId="{40CA65E5-3512-428E-8160-0C36E4390913}" srcOrd="5" destOrd="0" presId="urn:microsoft.com/office/officeart/2018/2/layout/IconLabelDescriptionList"/>
    <dgm:cxn modelId="{399A4D50-A891-4037-8F37-EE5A7E26DCE3}" type="presParOf" srcId="{EC78C7E0-E178-4D6F-8974-9A498101F1A3}" destId="{A782AC59-F078-4472-8236-474DF50C8D95}" srcOrd="6" destOrd="0" presId="urn:microsoft.com/office/officeart/2018/2/layout/IconLabelDescriptionList"/>
    <dgm:cxn modelId="{8D3ACB7E-1628-4856-9054-490E47833969}" type="presParOf" srcId="{A782AC59-F078-4472-8236-474DF50C8D95}" destId="{A99252D0-790C-4E51-A525-1EBE6FB0F96A}" srcOrd="0" destOrd="0" presId="urn:microsoft.com/office/officeart/2018/2/layout/IconLabelDescriptionList"/>
    <dgm:cxn modelId="{A55CF66A-C545-4226-BC81-5D39C492B795}" type="presParOf" srcId="{A782AC59-F078-4472-8236-474DF50C8D95}" destId="{7511EC7E-914C-4549-96BC-292258EB8FD4}" srcOrd="1" destOrd="0" presId="urn:microsoft.com/office/officeart/2018/2/layout/IconLabelDescriptionList"/>
    <dgm:cxn modelId="{C7411ABC-2403-492C-A0CC-18F0D78EF34C}" type="presParOf" srcId="{A782AC59-F078-4472-8236-474DF50C8D95}" destId="{2A3926A6-A096-40DA-90DC-87A00C788FC7}" srcOrd="2" destOrd="0" presId="urn:microsoft.com/office/officeart/2018/2/layout/IconLabelDescriptionList"/>
    <dgm:cxn modelId="{CF5BC6EC-E534-4864-9EF0-9D07CCF8609A}" type="presParOf" srcId="{A782AC59-F078-4472-8236-474DF50C8D95}" destId="{71944674-4BCE-4582-AEF6-D03EA539F532}" srcOrd="3" destOrd="0" presId="urn:microsoft.com/office/officeart/2018/2/layout/IconLabelDescriptionList"/>
    <dgm:cxn modelId="{A13C9D53-3429-4847-9560-141A61CD7BF0}" type="presParOf" srcId="{A782AC59-F078-4472-8236-474DF50C8D95}" destId="{5B66497B-44F2-4FFF-BE0C-A1FBBD7C54D5}" srcOrd="4" destOrd="0" presId="urn:microsoft.com/office/officeart/2018/2/layout/IconLabelDescrip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99A7BC8-5BB9-4A28-886A-798EC8A5D995}" type="doc">
      <dgm:prSet loTypeId="urn:microsoft.com/office/officeart/2018/5/layout/IconLeaf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359862A9-29D0-4F4E-87E1-994F7A9E5D60}">
      <dgm:prSet/>
      <dgm:spPr/>
      <dgm:t>
        <a:bodyPr/>
        <a:lstStyle/>
        <a:p>
          <a:pPr>
            <a:lnSpc>
              <a:spcPct val="100000"/>
            </a:lnSpc>
            <a:defRPr cap="all"/>
          </a:pPr>
          <a:r>
            <a:rPr lang="en-US"/>
            <a:t>In the current lecture we will look at the financial requirements for an entrepreneur; specifically, we will focus on</a:t>
          </a:r>
        </a:p>
      </dgm:t>
    </dgm:pt>
    <dgm:pt modelId="{BDAE6EAA-4CC2-4E11-929B-38933B5E2FAA}" type="parTrans" cxnId="{8497C81E-214F-4CC5-A05F-A82261DB45EB}">
      <dgm:prSet/>
      <dgm:spPr/>
      <dgm:t>
        <a:bodyPr/>
        <a:lstStyle/>
        <a:p>
          <a:endParaRPr lang="en-US"/>
        </a:p>
      </dgm:t>
    </dgm:pt>
    <dgm:pt modelId="{7AEFB7F1-650C-44AA-97FC-DCEAD67C2EFD}" type="sibTrans" cxnId="{8497C81E-214F-4CC5-A05F-A82261DB45EB}">
      <dgm:prSet/>
      <dgm:spPr/>
      <dgm:t>
        <a:bodyPr/>
        <a:lstStyle/>
        <a:p>
          <a:endParaRPr lang="en-US"/>
        </a:p>
      </dgm:t>
    </dgm:pt>
    <dgm:pt modelId="{A9E3DFC6-F0F8-4FC4-A121-CF4E6A2C4010}">
      <dgm:prSet/>
      <dgm:spPr/>
      <dgm:t>
        <a:bodyPr/>
        <a:lstStyle/>
        <a:p>
          <a:pPr>
            <a:lnSpc>
              <a:spcPct val="100000"/>
            </a:lnSpc>
            <a:defRPr cap="all"/>
          </a:pPr>
          <a:r>
            <a:rPr lang="en-US"/>
            <a:t>Understanding the startup costs</a:t>
          </a:r>
        </a:p>
      </dgm:t>
    </dgm:pt>
    <dgm:pt modelId="{B0D59B5B-10B1-458E-89EC-8B94C194BED1}" type="parTrans" cxnId="{CBB0A288-1FDD-4BE6-9CFB-0371B295E7AB}">
      <dgm:prSet/>
      <dgm:spPr/>
      <dgm:t>
        <a:bodyPr/>
        <a:lstStyle/>
        <a:p>
          <a:endParaRPr lang="en-US"/>
        </a:p>
      </dgm:t>
    </dgm:pt>
    <dgm:pt modelId="{41120594-B5DC-4EA7-9805-21E852DE617D}" type="sibTrans" cxnId="{CBB0A288-1FDD-4BE6-9CFB-0371B295E7AB}">
      <dgm:prSet/>
      <dgm:spPr/>
      <dgm:t>
        <a:bodyPr/>
        <a:lstStyle/>
        <a:p>
          <a:endParaRPr lang="en-US"/>
        </a:p>
      </dgm:t>
    </dgm:pt>
    <dgm:pt modelId="{DE4B7298-AA81-40F3-B320-21A6CC9B251F}">
      <dgm:prSet/>
      <dgm:spPr/>
      <dgm:t>
        <a:bodyPr/>
        <a:lstStyle/>
        <a:p>
          <a:pPr>
            <a:lnSpc>
              <a:spcPct val="100000"/>
            </a:lnSpc>
            <a:defRPr cap="all"/>
          </a:pPr>
          <a:r>
            <a:rPr lang="en-US"/>
            <a:t>Sources of funding</a:t>
          </a:r>
        </a:p>
      </dgm:t>
    </dgm:pt>
    <dgm:pt modelId="{A0B44DD0-1636-4E62-B21B-3908677751FE}" type="parTrans" cxnId="{448A3D1B-3F7F-4948-8E32-043A7DA7F16B}">
      <dgm:prSet/>
      <dgm:spPr/>
      <dgm:t>
        <a:bodyPr/>
        <a:lstStyle/>
        <a:p>
          <a:endParaRPr lang="en-US"/>
        </a:p>
      </dgm:t>
    </dgm:pt>
    <dgm:pt modelId="{230EEF53-E26E-4F1C-BA4B-C13684AE2E25}" type="sibTrans" cxnId="{448A3D1B-3F7F-4948-8E32-043A7DA7F16B}">
      <dgm:prSet/>
      <dgm:spPr/>
      <dgm:t>
        <a:bodyPr/>
        <a:lstStyle/>
        <a:p>
          <a:endParaRPr lang="en-US"/>
        </a:p>
      </dgm:t>
    </dgm:pt>
    <dgm:pt modelId="{A0A84AC7-5A79-4DB9-B562-20A290732594}">
      <dgm:prSet/>
      <dgm:spPr/>
      <dgm:t>
        <a:bodyPr/>
        <a:lstStyle/>
        <a:p>
          <a:pPr>
            <a:lnSpc>
              <a:spcPct val="100000"/>
            </a:lnSpc>
            <a:defRPr cap="all"/>
          </a:pPr>
          <a:r>
            <a:rPr lang="en-US"/>
            <a:t>Financial management skills</a:t>
          </a:r>
        </a:p>
      </dgm:t>
    </dgm:pt>
    <dgm:pt modelId="{EB60DCBB-9CA4-4F8A-8478-887FCF549341}" type="parTrans" cxnId="{282C2EDB-466B-4DF3-A385-C5BC29549F2F}">
      <dgm:prSet/>
      <dgm:spPr/>
      <dgm:t>
        <a:bodyPr/>
        <a:lstStyle/>
        <a:p>
          <a:endParaRPr lang="en-US"/>
        </a:p>
      </dgm:t>
    </dgm:pt>
    <dgm:pt modelId="{3D4DBF8F-9A70-462A-A318-DE46D5D6C69D}" type="sibTrans" cxnId="{282C2EDB-466B-4DF3-A385-C5BC29549F2F}">
      <dgm:prSet/>
      <dgm:spPr/>
      <dgm:t>
        <a:bodyPr/>
        <a:lstStyle/>
        <a:p>
          <a:endParaRPr lang="en-US"/>
        </a:p>
      </dgm:t>
    </dgm:pt>
    <dgm:pt modelId="{9AFB18C8-67FC-4CC8-845F-E0502D6884A8}">
      <dgm:prSet/>
      <dgm:spPr/>
      <dgm:t>
        <a:bodyPr/>
        <a:lstStyle/>
        <a:p>
          <a:pPr>
            <a:lnSpc>
              <a:spcPct val="100000"/>
            </a:lnSpc>
            <a:defRPr cap="all"/>
          </a:pPr>
          <a:r>
            <a:rPr lang="en-US"/>
            <a:t>Investment strategies</a:t>
          </a:r>
        </a:p>
      </dgm:t>
    </dgm:pt>
    <dgm:pt modelId="{C9171241-7929-4B5D-8036-D70CA618364A}" type="parTrans" cxnId="{30AB7182-DD9B-4E2E-91B9-7AB70D73DAE9}">
      <dgm:prSet/>
      <dgm:spPr/>
      <dgm:t>
        <a:bodyPr/>
        <a:lstStyle/>
        <a:p>
          <a:endParaRPr lang="en-US"/>
        </a:p>
      </dgm:t>
    </dgm:pt>
    <dgm:pt modelId="{DFDFF56E-CD30-4545-90A0-4A6111DCB052}" type="sibTrans" cxnId="{30AB7182-DD9B-4E2E-91B9-7AB70D73DAE9}">
      <dgm:prSet/>
      <dgm:spPr/>
      <dgm:t>
        <a:bodyPr/>
        <a:lstStyle/>
        <a:p>
          <a:endParaRPr lang="en-US"/>
        </a:p>
      </dgm:t>
    </dgm:pt>
    <dgm:pt modelId="{F66B0149-37F2-4B2E-863A-F6708BE0B835}" type="pres">
      <dgm:prSet presAssocID="{A99A7BC8-5BB9-4A28-886A-798EC8A5D995}" presName="root" presStyleCnt="0">
        <dgm:presLayoutVars>
          <dgm:dir/>
          <dgm:resizeHandles val="exact"/>
        </dgm:presLayoutVars>
      </dgm:prSet>
      <dgm:spPr/>
    </dgm:pt>
    <dgm:pt modelId="{967A9FC8-AEBF-416D-98F9-A4CF54A88856}" type="pres">
      <dgm:prSet presAssocID="{359862A9-29D0-4F4E-87E1-994F7A9E5D60}" presName="compNode" presStyleCnt="0"/>
      <dgm:spPr/>
    </dgm:pt>
    <dgm:pt modelId="{136BB736-C5C6-4432-B88E-A42D27F4AA70}" type="pres">
      <dgm:prSet presAssocID="{359862A9-29D0-4F4E-87E1-994F7A9E5D60}" presName="iconBgRect" presStyleLbl="bgShp" presStyleIdx="0" presStyleCnt="5"/>
      <dgm:spPr>
        <a:prstGeom prst="round2DiagRect">
          <a:avLst>
            <a:gd name="adj1" fmla="val 29727"/>
            <a:gd name="adj2" fmla="val 0"/>
          </a:avLst>
        </a:prstGeom>
      </dgm:spPr>
    </dgm:pt>
    <dgm:pt modelId="{55CD788B-2503-4C48-9041-DAD9939B3F12}" type="pres">
      <dgm:prSet presAssocID="{359862A9-29D0-4F4E-87E1-994F7A9E5D60}"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4877B28B-A91A-41E2-9CDF-A41A1644A2D0}" type="pres">
      <dgm:prSet presAssocID="{359862A9-29D0-4F4E-87E1-994F7A9E5D60}" presName="spaceRect" presStyleCnt="0"/>
      <dgm:spPr/>
    </dgm:pt>
    <dgm:pt modelId="{252F6487-A1D7-47A7-B22B-39E7D7A2D66F}" type="pres">
      <dgm:prSet presAssocID="{359862A9-29D0-4F4E-87E1-994F7A9E5D60}" presName="textRect" presStyleLbl="revTx" presStyleIdx="0" presStyleCnt="5">
        <dgm:presLayoutVars>
          <dgm:chMax val="1"/>
          <dgm:chPref val="1"/>
        </dgm:presLayoutVars>
      </dgm:prSet>
      <dgm:spPr/>
    </dgm:pt>
    <dgm:pt modelId="{034E79A4-02AB-4038-AD21-D8BC1C2815B8}" type="pres">
      <dgm:prSet presAssocID="{7AEFB7F1-650C-44AA-97FC-DCEAD67C2EFD}" presName="sibTrans" presStyleCnt="0"/>
      <dgm:spPr/>
    </dgm:pt>
    <dgm:pt modelId="{01174D4B-DCA1-4C6F-85D5-A9A5452BFC16}" type="pres">
      <dgm:prSet presAssocID="{A9E3DFC6-F0F8-4FC4-A121-CF4E6A2C4010}" presName="compNode" presStyleCnt="0"/>
      <dgm:spPr/>
    </dgm:pt>
    <dgm:pt modelId="{9AFAA0CB-854E-436F-ACCA-332EF24C8B75}" type="pres">
      <dgm:prSet presAssocID="{A9E3DFC6-F0F8-4FC4-A121-CF4E6A2C4010}" presName="iconBgRect" presStyleLbl="bgShp" presStyleIdx="1" presStyleCnt="5"/>
      <dgm:spPr>
        <a:prstGeom prst="round2DiagRect">
          <a:avLst>
            <a:gd name="adj1" fmla="val 29727"/>
            <a:gd name="adj2" fmla="val 0"/>
          </a:avLst>
        </a:prstGeom>
      </dgm:spPr>
    </dgm:pt>
    <dgm:pt modelId="{C2DEEE89-3C10-4055-9433-59E7D16214CB}" type="pres">
      <dgm:prSet presAssocID="{A9E3DFC6-F0F8-4FC4-A121-CF4E6A2C4010}"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CDC7FEC4-C640-4F49-9A86-08B2B917EB77}" type="pres">
      <dgm:prSet presAssocID="{A9E3DFC6-F0F8-4FC4-A121-CF4E6A2C4010}" presName="spaceRect" presStyleCnt="0"/>
      <dgm:spPr/>
    </dgm:pt>
    <dgm:pt modelId="{B3D14DEE-0CDF-4127-9960-F32803E63442}" type="pres">
      <dgm:prSet presAssocID="{A9E3DFC6-F0F8-4FC4-A121-CF4E6A2C4010}" presName="textRect" presStyleLbl="revTx" presStyleIdx="1" presStyleCnt="5">
        <dgm:presLayoutVars>
          <dgm:chMax val="1"/>
          <dgm:chPref val="1"/>
        </dgm:presLayoutVars>
      </dgm:prSet>
      <dgm:spPr/>
    </dgm:pt>
    <dgm:pt modelId="{C5032057-3D92-4D37-A6B8-8AD02AB29089}" type="pres">
      <dgm:prSet presAssocID="{41120594-B5DC-4EA7-9805-21E852DE617D}" presName="sibTrans" presStyleCnt="0"/>
      <dgm:spPr/>
    </dgm:pt>
    <dgm:pt modelId="{B5EEC18A-9EA4-4BEE-A061-85A41974DEA7}" type="pres">
      <dgm:prSet presAssocID="{DE4B7298-AA81-40F3-B320-21A6CC9B251F}" presName="compNode" presStyleCnt="0"/>
      <dgm:spPr/>
    </dgm:pt>
    <dgm:pt modelId="{06C404FA-E141-403D-BBB6-33E35569F241}" type="pres">
      <dgm:prSet presAssocID="{DE4B7298-AA81-40F3-B320-21A6CC9B251F}" presName="iconBgRect" presStyleLbl="bgShp" presStyleIdx="2" presStyleCnt="5"/>
      <dgm:spPr>
        <a:prstGeom prst="round2DiagRect">
          <a:avLst>
            <a:gd name="adj1" fmla="val 29727"/>
            <a:gd name="adj2" fmla="val 0"/>
          </a:avLst>
        </a:prstGeom>
      </dgm:spPr>
    </dgm:pt>
    <dgm:pt modelId="{F000124A-B035-4929-B892-4AFB905E54BA}" type="pres">
      <dgm:prSet presAssocID="{DE4B7298-AA81-40F3-B320-21A6CC9B251F}"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oins"/>
        </a:ext>
      </dgm:extLst>
    </dgm:pt>
    <dgm:pt modelId="{1B139827-783B-4BB0-AFD9-59DE2942D67F}" type="pres">
      <dgm:prSet presAssocID="{DE4B7298-AA81-40F3-B320-21A6CC9B251F}" presName="spaceRect" presStyleCnt="0"/>
      <dgm:spPr/>
    </dgm:pt>
    <dgm:pt modelId="{294C7517-C7C3-4DFD-9223-3A66F483FFDD}" type="pres">
      <dgm:prSet presAssocID="{DE4B7298-AA81-40F3-B320-21A6CC9B251F}" presName="textRect" presStyleLbl="revTx" presStyleIdx="2" presStyleCnt="5">
        <dgm:presLayoutVars>
          <dgm:chMax val="1"/>
          <dgm:chPref val="1"/>
        </dgm:presLayoutVars>
      </dgm:prSet>
      <dgm:spPr/>
    </dgm:pt>
    <dgm:pt modelId="{F9EBE6FA-4C22-4772-B0A2-E9607BC819AD}" type="pres">
      <dgm:prSet presAssocID="{230EEF53-E26E-4F1C-BA4B-C13684AE2E25}" presName="sibTrans" presStyleCnt="0"/>
      <dgm:spPr/>
    </dgm:pt>
    <dgm:pt modelId="{49FB4B9B-8C17-4C88-B9A4-4743AECF4D29}" type="pres">
      <dgm:prSet presAssocID="{A0A84AC7-5A79-4DB9-B562-20A290732594}" presName="compNode" presStyleCnt="0"/>
      <dgm:spPr/>
    </dgm:pt>
    <dgm:pt modelId="{10E0CF09-FE80-4D30-BDC2-2E0980617F0B}" type="pres">
      <dgm:prSet presAssocID="{A0A84AC7-5A79-4DB9-B562-20A290732594}" presName="iconBgRect" presStyleLbl="bgShp" presStyleIdx="3" presStyleCnt="5"/>
      <dgm:spPr>
        <a:prstGeom prst="round2DiagRect">
          <a:avLst>
            <a:gd name="adj1" fmla="val 29727"/>
            <a:gd name="adj2" fmla="val 0"/>
          </a:avLst>
        </a:prstGeom>
      </dgm:spPr>
    </dgm:pt>
    <dgm:pt modelId="{20A1E092-E417-4B68-AB13-E77BEA81DEA2}" type="pres">
      <dgm:prSet presAssocID="{A0A84AC7-5A79-4DB9-B562-20A29073259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pward trend"/>
        </a:ext>
      </dgm:extLst>
    </dgm:pt>
    <dgm:pt modelId="{A6179D7B-A262-49A7-88D2-34746FFCE3AC}" type="pres">
      <dgm:prSet presAssocID="{A0A84AC7-5A79-4DB9-B562-20A290732594}" presName="spaceRect" presStyleCnt="0"/>
      <dgm:spPr/>
    </dgm:pt>
    <dgm:pt modelId="{6A530AB2-09C8-4CB3-9AE0-F26434945B29}" type="pres">
      <dgm:prSet presAssocID="{A0A84AC7-5A79-4DB9-B562-20A290732594}" presName="textRect" presStyleLbl="revTx" presStyleIdx="3" presStyleCnt="5">
        <dgm:presLayoutVars>
          <dgm:chMax val="1"/>
          <dgm:chPref val="1"/>
        </dgm:presLayoutVars>
      </dgm:prSet>
      <dgm:spPr/>
    </dgm:pt>
    <dgm:pt modelId="{78E860B7-A4A8-4D72-99BE-FD32923CDD50}" type="pres">
      <dgm:prSet presAssocID="{3D4DBF8F-9A70-462A-A318-DE46D5D6C69D}" presName="sibTrans" presStyleCnt="0"/>
      <dgm:spPr/>
    </dgm:pt>
    <dgm:pt modelId="{42333128-7F16-4BE9-A203-DEB54B6B7172}" type="pres">
      <dgm:prSet presAssocID="{9AFB18C8-67FC-4CC8-845F-E0502D6884A8}" presName="compNode" presStyleCnt="0"/>
      <dgm:spPr/>
    </dgm:pt>
    <dgm:pt modelId="{AE5F154F-EA9E-4FDD-B358-251C7BC81BE5}" type="pres">
      <dgm:prSet presAssocID="{9AFB18C8-67FC-4CC8-845F-E0502D6884A8}" presName="iconBgRect" presStyleLbl="bgShp" presStyleIdx="4" presStyleCnt="5"/>
      <dgm:spPr>
        <a:prstGeom prst="round2DiagRect">
          <a:avLst>
            <a:gd name="adj1" fmla="val 29727"/>
            <a:gd name="adj2" fmla="val 0"/>
          </a:avLst>
        </a:prstGeom>
      </dgm:spPr>
    </dgm:pt>
    <dgm:pt modelId="{6EE044AD-5146-4A88-81AC-ABF0C7D4872A}" type="pres">
      <dgm:prSet presAssocID="{9AFB18C8-67FC-4CC8-845F-E0502D6884A8}"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andshake"/>
        </a:ext>
      </dgm:extLst>
    </dgm:pt>
    <dgm:pt modelId="{503BAABF-90E0-42F9-87A5-8AE71DF1794E}" type="pres">
      <dgm:prSet presAssocID="{9AFB18C8-67FC-4CC8-845F-E0502D6884A8}" presName="spaceRect" presStyleCnt="0"/>
      <dgm:spPr/>
    </dgm:pt>
    <dgm:pt modelId="{D8C5607F-6508-4A80-8A3C-C1068EDB4AFF}" type="pres">
      <dgm:prSet presAssocID="{9AFB18C8-67FC-4CC8-845F-E0502D6884A8}" presName="textRect" presStyleLbl="revTx" presStyleIdx="4" presStyleCnt="5">
        <dgm:presLayoutVars>
          <dgm:chMax val="1"/>
          <dgm:chPref val="1"/>
        </dgm:presLayoutVars>
      </dgm:prSet>
      <dgm:spPr/>
    </dgm:pt>
  </dgm:ptLst>
  <dgm:cxnLst>
    <dgm:cxn modelId="{448A3D1B-3F7F-4948-8E32-043A7DA7F16B}" srcId="{A99A7BC8-5BB9-4A28-886A-798EC8A5D995}" destId="{DE4B7298-AA81-40F3-B320-21A6CC9B251F}" srcOrd="2" destOrd="0" parTransId="{A0B44DD0-1636-4E62-B21B-3908677751FE}" sibTransId="{230EEF53-E26E-4F1C-BA4B-C13684AE2E25}"/>
    <dgm:cxn modelId="{09A2731C-AD2C-4AFE-8172-BC70265C6A66}" type="presOf" srcId="{9AFB18C8-67FC-4CC8-845F-E0502D6884A8}" destId="{D8C5607F-6508-4A80-8A3C-C1068EDB4AFF}" srcOrd="0" destOrd="0" presId="urn:microsoft.com/office/officeart/2018/5/layout/IconLeafLabelList"/>
    <dgm:cxn modelId="{8497C81E-214F-4CC5-A05F-A82261DB45EB}" srcId="{A99A7BC8-5BB9-4A28-886A-798EC8A5D995}" destId="{359862A9-29D0-4F4E-87E1-994F7A9E5D60}" srcOrd="0" destOrd="0" parTransId="{BDAE6EAA-4CC2-4E11-929B-38933B5E2FAA}" sibTransId="{7AEFB7F1-650C-44AA-97FC-DCEAD67C2EFD}"/>
    <dgm:cxn modelId="{6AEB3832-8C6C-4C4B-ABD1-CABDAAA3BD48}" type="presOf" srcId="{DE4B7298-AA81-40F3-B320-21A6CC9B251F}" destId="{294C7517-C7C3-4DFD-9223-3A66F483FFDD}" srcOrd="0" destOrd="0" presId="urn:microsoft.com/office/officeart/2018/5/layout/IconLeafLabelList"/>
    <dgm:cxn modelId="{F3EE4B65-79B4-4882-8901-DAF32D374F8A}" type="presOf" srcId="{A0A84AC7-5A79-4DB9-B562-20A290732594}" destId="{6A530AB2-09C8-4CB3-9AE0-F26434945B29}" srcOrd="0" destOrd="0" presId="urn:microsoft.com/office/officeart/2018/5/layout/IconLeafLabelList"/>
    <dgm:cxn modelId="{CFEB1F6F-D727-4FFD-ADC6-FC2D240B374D}" type="presOf" srcId="{359862A9-29D0-4F4E-87E1-994F7A9E5D60}" destId="{252F6487-A1D7-47A7-B22B-39E7D7A2D66F}" srcOrd="0" destOrd="0" presId="urn:microsoft.com/office/officeart/2018/5/layout/IconLeafLabelList"/>
    <dgm:cxn modelId="{30AB7182-DD9B-4E2E-91B9-7AB70D73DAE9}" srcId="{A99A7BC8-5BB9-4A28-886A-798EC8A5D995}" destId="{9AFB18C8-67FC-4CC8-845F-E0502D6884A8}" srcOrd="4" destOrd="0" parTransId="{C9171241-7929-4B5D-8036-D70CA618364A}" sibTransId="{DFDFF56E-CD30-4545-90A0-4A6111DCB052}"/>
    <dgm:cxn modelId="{CBB0A288-1FDD-4BE6-9CFB-0371B295E7AB}" srcId="{A99A7BC8-5BB9-4A28-886A-798EC8A5D995}" destId="{A9E3DFC6-F0F8-4FC4-A121-CF4E6A2C4010}" srcOrd="1" destOrd="0" parTransId="{B0D59B5B-10B1-458E-89EC-8B94C194BED1}" sibTransId="{41120594-B5DC-4EA7-9805-21E852DE617D}"/>
    <dgm:cxn modelId="{895077B9-F731-44B0-AE67-ED54FC7B5BC4}" type="presOf" srcId="{A9E3DFC6-F0F8-4FC4-A121-CF4E6A2C4010}" destId="{B3D14DEE-0CDF-4127-9960-F32803E63442}" srcOrd="0" destOrd="0" presId="urn:microsoft.com/office/officeart/2018/5/layout/IconLeafLabelList"/>
    <dgm:cxn modelId="{282C2EDB-466B-4DF3-A385-C5BC29549F2F}" srcId="{A99A7BC8-5BB9-4A28-886A-798EC8A5D995}" destId="{A0A84AC7-5A79-4DB9-B562-20A290732594}" srcOrd="3" destOrd="0" parTransId="{EB60DCBB-9CA4-4F8A-8478-887FCF549341}" sibTransId="{3D4DBF8F-9A70-462A-A318-DE46D5D6C69D}"/>
    <dgm:cxn modelId="{C24801F0-0C67-4ABA-AA6F-16DF82A92B66}" type="presOf" srcId="{A99A7BC8-5BB9-4A28-886A-798EC8A5D995}" destId="{F66B0149-37F2-4B2E-863A-F6708BE0B835}" srcOrd="0" destOrd="0" presId="urn:microsoft.com/office/officeart/2018/5/layout/IconLeafLabelList"/>
    <dgm:cxn modelId="{70343C6E-B53B-4921-9033-9A0C712E3913}" type="presParOf" srcId="{F66B0149-37F2-4B2E-863A-F6708BE0B835}" destId="{967A9FC8-AEBF-416D-98F9-A4CF54A88856}" srcOrd="0" destOrd="0" presId="urn:microsoft.com/office/officeart/2018/5/layout/IconLeafLabelList"/>
    <dgm:cxn modelId="{8F26E37A-CBC2-494B-82C6-9F4D7574CE74}" type="presParOf" srcId="{967A9FC8-AEBF-416D-98F9-A4CF54A88856}" destId="{136BB736-C5C6-4432-B88E-A42D27F4AA70}" srcOrd="0" destOrd="0" presId="urn:microsoft.com/office/officeart/2018/5/layout/IconLeafLabelList"/>
    <dgm:cxn modelId="{63E557F2-D463-4270-96E7-5C5B05271DC9}" type="presParOf" srcId="{967A9FC8-AEBF-416D-98F9-A4CF54A88856}" destId="{55CD788B-2503-4C48-9041-DAD9939B3F12}" srcOrd="1" destOrd="0" presId="urn:microsoft.com/office/officeart/2018/5/layout/IconLeafLabelList"/>
    <dgm:cxn modelId="{3BBB04D9-92D5-4BCB-8D04-5C0C28683AD3}" type="presParOf" srcId="{967A9FC8-AEBF-416D-98F9-A4CF54A88856}" destId="{4877B28B-A91A-41E2-9CDF-A41A1644A2D0}" srcOrd="2" destOrd="0" presId="urn:microsoft.com/office/officeart/2018/5/layout/IconLeafLabelList"/>
    <dgm:cxn modelId="{485116C1-3F6A-482A-B4EC-59D7B7194728}" type="presParOf" srcId="{967A9FC8-AEBF-416D-98F9-A4CF54A88856}" destId="{252F6487-A1D7-47A7-B22B-39E7D7A2D66F}" srcOrd="3" destOrd="0" presId="urn:microsoft.com/office/officeart/2018/5/layout/IconLeafLabelList"/>
    <dgm:cxn modelId="{6A374CC0-AFAD-4929-85DE-80C768D0AEC0}" type="presParOf" srcId="{F66B0149-37F2-4B2E-863A-F6708BE0B835}" destId="{034E79A4-02AB-4038-AD21-D8BC1C2815B8}" srcOrd="1" destOrd="0" presId="urn:microsoft.com/office/officeart/2018/5/layout/IconLeafLabelList"/>
    <dgm:cxn modelId="{E40C45CA-2F87-4712-A955-7982BF8BB449}" type="presParOf" srcId="{F66B0149-37F2-4B2E-863A-F6708BE0B835}" destId="{01174D4B-DCA1-4C6F-85D5-A9A5452BFC16}" srcOrd="2" destOrd="0" presId="urn:microsoft.com/office/officeart/2018/5/layout/IconLeafLabelList"/>
    <dgm:cxn modelId="{67CF126E-A6C7-4AB4-84C3-F8DA732747A2}" type="presParOf" srcId="{01174D4B-DCA1-4C6F-85D5-A9A5452BFC16}" destId="{9AFAA0CB-854E-436F-ACCA-332EF24C8B75}" srcOrd="0" destOrd="0" presId="urn:microsoft.com/office/officeart/2018/5/layout/IconLeafLabelList"/>
    <dgm:cxn modelId="{858F12AF-B052-4842-B61B-51134FC01136}" type="presParOf" srcId="{01174D4B-DCA1-4C6F-85D5-A9A5452BFC16}" destId="{C2DEEE89-3C10-4055-9433-59E7D16214CB}" srcOrd="1" destOrd="0" presId="urn:microsoft.com/office/officeart/2018/5/layout/IconLeafLabelList"/>
    <dgm:cxn modelId="{AA4A2BA9-3351-474E-851C-96FB7E0F2383}" type="presParOf" srcId="{01174D4B-DCA1-4C6F-85D5-A9A5452BFC16}" destId="{CDC7FEC4-C640-4F49-9A86-08B2B917EB77}" srcOrd="2" destOrd="0" presId="urn:microsoft.com/office/officeart/2018/5/layout/IconLeafLabelList"/>
    <dgm:cxn modelId="{55EA37FA-101E-475D-ABBD-A4DFFE4D999C}" type="presParOf" srcId="{01174D4B-DCA1-4C6F-85D5-A9A5452BFC16}" destId="{B3D14DEE-0CDF-4127-9960-F32803E63442}" srcOrd="3" destOrd="0" presId="urn:microsoft.com/office/officeart/2018/5/layout/IconLeafLabelList"/>
    <dgm:cxn modelId="{A5F361F3-BB9A-4F51-A6E0-5828FDBC67AB}" type="presParOf" srcId="{F66B0149-37F2-4B2E-863A-F6708BE0B835}" destId="{C5032057-3D92-4D37-A6B8-8AD02AB29089}" srcOrd="3" destOrd="0" presId="urn:microsoft.com/office/officeart/2018/5/layout/IconLeafLabelList"/>
    <dgm:cxn modelId="{426A3F3F-612D-4153-B18F-91C5EF1D3210}" type="presParOf" srcId="{F66B0149-37F2-4B2E-863A-F6708BE0B835}" destId="{B5EEC18A-9EA4-4BEE-A061-85A41974DEA7}" srcOrd="4" destOrd="0" presId="urn:microsoft.com/office/officeart/2018/5/layout/IconLeafLabelList"/>
    <dgm:cxn modelId="{9D0D4C21-FFEC-40A1-BEA1-B8AB31A01DE8}" type="presParOf" srcId="{B5EEC18A-9EA4-4BEE-A061-85A41974DEA7}" destId="{06C404FA-E141-403D-BBB6-33E35569F241}" srcOrd="0" destOrd="0" presId="urn:microsoft.com/office/officeart/2018/5/layout/IconLeafLabelList"/>
    <dgm:cxn modelId="{6153E77B-BB19-4B56-BE9F-F5984DA0D58C}" type="presParOf" srcId="{B5EEC18A-9EA4-4BEE-A061-85A41974DEA7}" destId="{F000124A-B035-4929-B892-4AFB905E54BA}" srcOrd="1" destOrd="0" presId="urn:microsoft.com/office/officeart/2018/5/layout/IconLeafLabelList"/>
    <dgm:cxn modelId="{5C5BF5C3-09BE-4274-9900-7401C1C71D0A}" type="presParOf" srcId="{B5EEC18A-9EA4-4BEE-A061-85A41974DEA7}" destId="{1B139827-783B-4BB0-AFD9-59DE2942D67F}" srcOrd="2" destOrd="0" presId="urn:microsoft.com/office/officeart/2018/5/layout/IconLeafLabelList"/>
    <dgm:cxn modelId="{5E6FCA31-DEF0-4E54-B979-212111CC4164}" type="presParOf" srcId="{B5EEC18A-9EA4-4BEE-A061-85A41974DEA7}" destId="{294C7517-C7C3-4DFD-9223-3A66F483FFDD}" srcOrd="3" destOrd="0" presId="urn:microsoft.com/office/officeart/2018/5/layout/IconLeafLabelList"/>
    <dgm:cxn modelId="{6CEA3D59-5DF4-41FF-8817-DE72F2273D33}" type="presParOf" srcId="{F66B0149-37F2-4B2E-863A-F6708BE0B835}" destId="{F9EBE6FA-4C22-4772-B0A2-E9607BC819AD}" srcOrd="5" destOrd="0" presId="urn:microsoft.com/office/officeart/2018/5/layout/IconLeafLabelList"/>
    <dgm:cxn modelId="{27539BE9-3D26-4605-BCAD-F3C9DC419650}" type="presParOf" srcId="{F66B0149-37F2-4B2E-863A-F6708BE0B835}" destId="{49FB4B9B-8C17-4C88-B9A4-4743AECF4D29}" srcOrd="6" destOrd="0" presId="urn:microsoft.com/office/officeart/2018/5/layout/IconLeafLabelList"/>
    <dgm:cxn modelId="{01CCAE59-04DE-41DC-8CB6-65098668B4BC}" type="presParOf" srcId="{49FB4B9B-8C17-4C88-B9A4-4743AECF4D29}" destId="{10E0CF09-FE80-4D30-BDC2-2E0980617F0B}" srcOrd="0" destOrd="0" presId="urn:microsoft.com/office/officeart/2018/5/layout/IconLeafLabelList"/>
    <dgm:cxn modelId="{97AE8AB0-EC05-40A3-BC85-3250F5C87849}" type="presParOf" srcId="{49FB4B9B-8C17-4C88-B9A4-4743AECF4D29}" destId="{20A1E092-E417-4B68-AB13-E77BEA81DEA2}" srcOrd="1" destOrd="0" presId="urn:microsoft.com/office/officeart/2018/5/layout/IconLeafLabelList"/>
    <dgm:cxn modelId="{0878B485-6E9F-489C-AB0A-505077A8C885}" type="presParOf" srcId="{49FB4B9B-8C17-4C88-B9A4-4743AECF4D29}" destId="{A6179D7B-A262-49A7-88D2-34746FFCE3AC}" srcOrd="2" destOrd="0" presId="urn:microsoft.com/office/officeart/2018/5/layout/IconLeafLabelList"/>
    <dgm:cxn modelId="{D1C3B98A-44D8-42A4-91E2-EB970D2831F1}" type="presParOf" srcId="{49FB4B9B-8C17-4C88-B9A4-4743AECF4D29}" destId="{6A530AB2-09C8-4CB3-9AE0-F26434945B29}" srcOrd="3" destOrd="0" presId="urn:microsoft.com/office/officeart/2018/5/layout/IconLeafLabelList"/>
    <dgm:cxn modelId="{C3BE157F-77EE-4913-AA65-812967DEC90D}" type="presParOf" srcId="{F66B0149-37F2-4B2E-863A-F6708BE0B835}" destId="{78E860B7-A4A8-4D72-99BE-FD32923CDD50}" srcOrd="7" destOrd="0" presId="urn:microsoft.com/office/officeart/2018/5/layout/IconLeafLabelList"/>
    <dgm:cxn modelId="{250282D4-21D9-4C79-B2CF-6BC7257F8203}" type="presParOf" srcId="{F66B0149-37F2-4B2E-863A-F6708BE0B835}" destId="{42333128-7F16-4BE9-A203-DEB54B6B7172}" srcOrd="8" destOrd="0" presId="urn:microsoft.com/office/officeart/2018/5/layout/IconLeafLabelList"/>
    <dgm:cxn modelId="{FEDB462F-642E-4397-B0F4-2CD5837390B7}" type="presParOf" srcId="{42333128-7F16-4BE9-A203-DEB54B6B7172}" destId="{AE5F154F-EA9E-4FDD-B358-251C7BC81BE5}" srcOrd="0" destOrd="0" presId="urn:microsoft.com/office/officeart/2018/5/layout/IconLeafLabelList"/>
    <dgm:cxn modelId="{573CFDEF-E7FC-4BCE-8726-DFCB447BAFC8}" type="presParOf" srcId="{42333128-7F16-4BE9-A203-DEB54B6B7172}" destId="{6EE044AD-5146-4A88-81AC-ABF0C7D4872A}" srcOrd="1" destOrd="0" presId="urn:microsoft.com/office/officeart/2018/5/layout/IconLeafLabelList"/>
    <dgm:cxn modelId="{1AA44E25-9896-4AE1-9EEB-BA4531DDD693}" type="presParOf" srcId="{42333128-7F16-4BE9-A203-DEB54B6B7172}" destId="{503BAABF-90E0-42F9-87A5-8AE71DF1794E}" srcOrd="2" destOrd="0" presId="urn:microsoft.com/office/officeart/2018/5/layout/IconLeafLabelList"/>
    <dgm:cxn modelId="{DBFB6964-6915-47BA-B818-FFA1F8FD42F0}" type="presParOf" srcId="{42333128-7F16-4BE9-A203-DEB54B6B7172}" destId="{D8C5607F-6508-4A80-8A3C-C1068EDB4AFF}"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BFB81FD-8A1F-4C1D-8E41-08363CDB879F}"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307A1B3A-5514-4170-AD3B-53A80B6B5AE4}">
      <dgm:prSet/>
      <dgm:spPr/>
      <dgm:t>
        <a:bodyPr/>
        <a:lstStyle/>
        <a:p>
          <a:r>
            <a:rPr lang="en-US"/>
            <a:t>Understand the different cost the initial and ongoing expenses for a startup</a:t>
          </a:r>
        </a:p>
      </dgm:t>
    </dgm:pt>
    <dgm:pt modelId="{2D57887D-4D93-47DF-9F00-8B4F0F39BA7A}" type="parTrans" cxnId="{49258EF8-03B1-422A-B646-50C12CAC642F}">
      <dgm:prSet/>
      <dgm:spPr/>
      <dgm:t>
        <a:bodyPr/>
        <a:lstStyle/>
        <a:p>
          <a:endParaRPr lang="en-US"/>
        </a:p>
      </dgm:t>
    </dgm:pt>
    <dgm:pt modelId="{1910128B-6883-4CD2-B21D-487BAD7E28BB}" type="sibTrans" cxnId="{49258EF8-03B1-422A-B646-50C12CAC642F}">
      <dgm:prSet/>
      <dgm:spPr/>
      <dgm:t>
        <a:bodyPr/>
        <a:lstStyle/>
        <a:p>
          <a:endParaRPr lang="en-US"/>
        </a:p>
      </dgm:t>
    </dgm:pt>
    <dgm:pt modelId="{7F28806F-FE26-43C4-A557-119B298FF94C}">
      <dgm:prSet/>
      <dgm:spPr/>
      <dgm:t>
        <a:bodyPr/>
        <a:lstStyle/>
        <a:p>
          <a:r>
            <a:rPr lang="en-US"/>
            <a:t>Evaluating different sources of funding available to an entrepreneur</a:t>
          </a:r>
        </a:p>
      </dgm:t>
    </dgm:pt>
    <dgm:pt modelId="{2178610D-505A-4D13-BD8E-70C2A758A786}" type="parTrans" cxnId="{85FB95EC-ABE8-49E7-AADF-F6BB15089E55}">
      <dgm:prSet/>
      <dgm:spPr/>
      <dgm:t>
        <a:bodyPr/>
        <a:lstStyle/>
        <a:p>
          <a:endParaRPr lang="en-US"/>
        </a:p>
      </dgm:t>
    </dgm:pt>
    <dgm:pt modelId="{EAECD382-C32A-440C-9842-4E37388DF1CA}" type="sibTrans" cxnId="{85FB95EC-ABE8-49E7-AADF-F6BB15089E55}">
      <dgm:prSet/>
      <dgm:spPr/>
      <dgm:t>
        <a:bodyPr/>
        <a:lstStyle/>
        <a:p>
          <a:endParaRPr lang="en-US"/>
        </a:p>
      </dgm:t>
    </dgm:pt>
    <dgm:pt modelId="{B2E2A46F-7A03-428B-B9E6-F6332C631F6B}">
      <dgm:prSet/>
      <dgm:spPr/>
      <dgm:t>
        <a:bodyPr/>
        <a:lstStyle/>
        <a:p>
          <a:r>
            <a:rPr lang="en-US"/>
            <a:t>Examine critical financial management skills an entrepreneur needs to succeed</a:t>
          </a:r>
        </a:p>
      </dgm:t>
    </dgm:pt>
    <dgm:pt modelId="{3592B806-19F8-43D9-90D5-A29A4FE6C8C9}" type="parTrans" cxnId="{FA607D70-A0C1-4FC3-8866-3F4DF2B34A76}">
      <dgm:prSet/>
      <dgm:spPr/>
      <dgm:t>
        <a:bodyPr/>
        <a:lstStyle/>
        <a:p>
          <a:endParaRPr lang="en-US"/>
        </a:p>
      </dgm:t>
    </dgm:pt>
    <dgm:pt modelId="{B97733F4-BABD-4612-8C7F-ADF84C1DB1E5}" type="sibTrans" cxnId="{FA607D70-A0C1-4FC3-8866-3F4DF2B34A76}">
      <dgm:prSet/>
      <dgm:spPr/>
      <dgm:t>
        <a:bodyPr/>
        <a:lstStyle/>
        <a:p>
          <a:endParaRPr lang="en-US"/>
        </a:p>
      </dgm:t>
    </dgm:pt>
    <dgm:pt modelId="{EF806841-E36D-4124-A4C1-44B9F2C218F9}">
      <dgm:prSet/>
      <dgm:spPr/>
      <dgm:t>
        <a:bodyPr/>
        <a:lstStyle/>
        <a:p>
          <a:r>
            <a:rPr lang="en-US"/>
            <a:t>Propose possible investment strategies an entrepreneur can pursue</a:t>
          </a:r>
        </a:p>
      </dgm:t>
    </dgm:pt>
    <dgm:pt modelId="{2B3EF982-9682-46DC-8D40-A4C30CABA75E}" type="parTrans" cxnId="{5E54A8E8-1219-435E-A6E6-E19135F1EB7F}">
      <dgm:prSet/>
      <dgm:spPr/>
      <dgm:t>
        <a:bodyPr/>
        <a:lstStyle/>
        <a:p>
          <a:endParaRPr lang="en-US"/>
        </a:p>
      </dgm:t>
    </dgm:pt>
    <dgm:pt modelId="{6FE3FDE7-534A-4E29-AF61-FC9123FD5817}" type="sibTrans" cxnId="{5E54A8E8-1219-435E-A6E6-E19135F1EB7F}">
      <dgm:prSet/>
      <dgm:spPr/>
      <dgm:t>
        <a:bodyPr/>
        <a:lstStyle/>
        <a:p>
          <a:endParaRPr lang="en-US"/>
        </a:p>
      </dgm:t>
    </dgm:pt>
    <dgm:pt modelId="{626AC3BB-F087-4C1B-8369-89FA6CC8FB85}" type="pres">
      <dgm:prSet presAssocID="{DBFB81FD-8A1F-4C1D-8E41-08363CDB879F}" presName="outerComposite" presStyleCnt="0">
        <dgm:presLayoutVars>
          <dgm:chMax val="5"/>
          <dgm:dir/>
          <dgm:resizeHandles val="exact"/>
        </dgm:presLayoutVars>
      </dgm:prSet>
      <dgm:spPr/>
    </dgm:pt>
    <dgm:pt modelId="{0FE36BBA-19A4-446F-9229-18CD2B6E9B83}" type="pres">
      <dgm:prSet presAssocID="{DBFB81FD-8A1F-4C1D-8E41-08363CDB879F}" presName="dummyMaxCanvas" presStyleCnt="0">
        <dgm:presLayoutVars/>
      </dgm:prSet>
      <dgm:spPr/>
    </dgm:pt>
    <dgm:pt modelId="{B97709D2-B041-4693-AF3D-BA5E09D6B458}" type="pres">
      <dgm:prSet presAssocID="{DBFB81FD-8A1F-4C1D-8E41-08363CDB879F}" presName="FourNodes_1" presStyleLbl="node1" presStyleIdx="0" presStyleCnt="4">
        <dgm:presLayoutVars>
          <dgm:bulletEnabled val="1"/>
        </dgm:presLayoutVars>
      </dgm:prSet>
      <dgm:spPr/>
    </dgm:pt>
    <dgm:pt modelId="{FD8C2500-CE38-4DB0-93C6-B2526CC49761}" type="pres">
      <dgm:prSet presAssocID="{DBFB81FD-8A1F-4C1D-8E41-08363CDB879F}" presName="FourNodes_2" presStyleLbl="node1" presStyleIdx="1" presStyleCnt="4">
        <dgm:presLayoutVars>
          <dgm:bulletEnabled val="1"/>
        </dgm:presLayoutVars>
      </dgm:prSet>
      <dgm:spPr/>
    </dgm:pt>
    <dgm:pt modelId="{E344C886-F030-4C22-B799-02A354F0B0CB}" type="pres">
      <dgm:prSet presAssocID="{DBFB81FD-8A1F-4C1D-8E41-08363CDB879F}" presName="FourNodes_3" presStyleLbl="node1" presStyleIdx="2" presStyleCnt="4">
        <dgm:presLayoutVars>
          <dgm:bulletEnabled val="1"/>
        </dgm:presLayoutVars>
      </dgm:prSet>
      <dgm:spPr/>
    </dgm:pt>
    <dgm:pt modelId="{BFA1CF7A-5514-4659-BC72-8E315D46000D}" type="pres">
      <dgm:prSet presAssocID="{DBFB81FD-8A1F-4C1D-8E41-08363CDB879F}" presName="FourNodes_4" presStyleLbl="node1" presStyleIdx="3" presStyleCnt="4">
        <dgm:presLayoutVars>
          <dgm:bulletEnabled val="1"/>
        </dgm:presLayoutVars>
      </dgm:prSet>
      <dgm:spPr/>
    </dgm:pt>
    <dgm:pt modelId="{706915F5-B754-4248-91F5-70937FC66A4E}" type="pres">
      <dgm:prSet presAssocID="{DBFB81FD-8A1F-4C1D-8E41-08363CDB879F}" presName="FourConn_1-2" presStyleLbl="fgAccFollowNode1" presStyleIdx="0" presStyleCnt="3">
        <dgm:presLayoutVars>
          <dgm:bulletEnabled val="1"/>
        </dgm:presLayoutVars>
      </dgm:prSet>
      <dgm:spPr/>
    </dgm:pt>
    <dgm:pt modelId="{58D27538-6FCD-4C92-904E-F6C8D5AF0E93}" type="pres">
      <dgm:prSet presAssocID="{DBFB81FD-8A1F-4C1D-8E41-08363CDB879F}" presName="FourConn_2-3" presStyleLbl="fgAccFollowNode1" presStyleIdx="1" presStyleCnt="3">
        <dgm:presLayoutVars>
          <dgm:bulletEnabled val="1"/>
        </dgm:presLayoutVars>
      </dgm:prSet>
      <dgm:spPr/>
    </dgm:pt>
    <dgm:pt modelId="{37EDF4DD-1805-40A0-8ADC-50C2A177EA13}" type="pres">
      <dgm:prSet presAssocID="{DBFB81FD-8A1F-4C1D-8E41-08363CDB879F}" presName="FourConn_3-4" presStyleLbl="fgAccFollowNode1" presStyleIdx="2" presStyleCnt="3">
        <dgm:presLayoutVars>
          <dgm:bulletEnabled val="1"/>
        </dgm:presLayoutVars>
      </dgm:prSet>
      <dgm:spPr/>
    </dgm:pt>
    <dgm:pt modelId="{AC628E81-F183-4461-966D-FE8548D17192}" type="pres">
      <dgm:prSet presAssocID="{DBFB81FD-8A1F-4C1D-8E41-08363CDB879F}" presName="FourNodes_1_text" presStyleLbl="node1" presStyleIdx="3" presStyleCnt="4">
        <dgm:presLayoutVars>
          <dgm:bulletEnabled val="1"/>
        </dgm:presLayoutVars>
      </dgm:prSet>
      <dgm:spPr/>
    </dgm:pt>
    <dgm:pt modelId="{E0FF4F9A-CDA3-4045-879A-F534D4BDAC37}" type="pres">
      <dgm:prSet presAssocID="{DBFB81FD-8A1F-4C1D-8E41-08363CDB879F}" presName="FourNodes_2_text" presStyleLbl="node1" presStyleIdx="3" presStyleCnt="4">
        <dgm:presLayoutVars>
          <dgm:bulletEnabled val="1"/>
        </dgm:presLayoutVars>
      </dgm:prSet>
      <dgm:spPr/>
    </dgm:pt>
    <dgm:pt modelId="{D2D7C53A-20B8-4206-AF6C-96CF5BA57083}" type="pres">
      <dgm:prSet presAssocID="{DBFB81FD-8A1F-4C1D-8E41-08363CDB879F}" presName="FourNodes_3_text" presStyleLbl="node1" presStyleIdx="3" presStyleCnt="4">
        <dgm:presLayoutVars>
          <dgm:bulletEnabled val="1"/>
        </dgm:presLayoutVars>
      </dgm:prSet>
      <dgm:spPr/>
    </dgm:pt>
    <dgm:pt modelId="{ED4F3815-D98B-4920-A9C0-4E59CC6D37E7}" type="pres">
      <dgm:prSet presAssocID="{DBFB81FD-8A1F-4C1D-8E41-08363CDB879F}" presName="FourNodes_4_text" presStyleLbl="node1" presStyleIdx="3" presStyleCnt="4">
        <dgm:presLayoutVars>
          <dgm:bulletEnabled val="1"/>
        </dgm:presLayoutVars>
      </dgm:prSet>
      <dgm:spPr/>
    </dgm:pt>
  </dgm:ptLst>
  <dgm:cxnLst>
    <dgm:cxn modelId="{8DF7BD01-0C8E-4629-8AC3-F4B92B6C0802}" type="presOf" srcId="{DBFB81FD-8A1F-4C1D-8E41-08363CDB879F}" destId="{626AC3BB-F087-4C1B-8369-89FA6CC8FB85}" srcOrd="0" destOrd="0" presId="urn:microsoft.com/office/officeart/2005/8/layout/vProcess5"/>
    <dgm:cxn modelId="{EE6C5B3E-C355-44E5-AA6F-96FA4FC8BB55}" type="presOf" srcId="{B97733F4-BABD-4612-8C7F-ADF84C1DB1E5}" destId="{37EDF4DD-1805-40A0-8ADC-50C2A177EA13}" srcOrd="0" destOrd="0" presId="urn:microsoft.com/office/officeart/2005/8/layout/vProcess5"/>
    <dgm:cxn modelId="{FA607D70-A0C1-4FC3-8866-3F4DF2B34A76}" srcId="{DBFB81FD-8A1F-4C1D-8E41-08363CDB879F}" destId="{B2E2A46F-7A03-428B-B9E6-F6332C631F6B}" srcOrd="2" destOrd="0" parTransId="{3592B806-19F8-43D9-90D5-A29A4FE6C8C9}" sibTransId="{B97733F4-BABD-4612-8C7F-ADF84C1DB1E5}"/>
    <dgm:cxn modelId="{76850A73-0E1D-447B-B545-070FE30D9CFD}" type="presOf" srcId="{7F28806F-FE26-43C4-A557-119B298FF94C}" destId="{FD8C2500-CE38-4DB0-93C6-B2526CC49761}" srcOrd="0" destOrd="0" presId="urn:microsoft.com/office/officeart/2005/8/layout/vProcess5"/>
    <dgm:cxn modelId="{62F54855-3F4C-49DD-858F-9DB5AA82F096}" type="presOf" srcId="{307A1B3A-5514-4170-AD3B-53A80B6B5AE4}" destId="{B97709D2-B041-4693-AF3D-BA5E09D6B458}" srcOrd="0" destOrd="0" presId="urn:microsoft.com/office/officeart/2005/8/layout/vProcess5"/>
    <dgm:cxn modelId="{CB6B2B93-9089-43B7-A0D3-D820A3FA7717}" type="presOf" srcId="{EF806841-E36D-4124-A4C1-44B9F2C218F9}" destId="{BFA1CF7A-5514-4659-BC72-8E315D46000D}" srcOrd="0" destOrd="0" presId="urn:microsoft.com/office/officeart/2005/8/layout/vProcess5"/>
    <dgm:cxn modelId="{350ADD98-E427-4476-B9E1-45FFD6A3F455}" type="presOf" srcId="{7F28806F-FE26-43C4-A557-119B298FF94C}" destId="{E0FF4F9A-CDA3-4045-879A-F534D4BDAC37}" srcOrd="1" destOrd="0" presId="urn:microsoft.com/office/officeart/2005/8/layout/vProcess5"/>
    <dgm:cxn modelId="{A45633A3-88EE-4D68-81C1-8471D9D22284}" type="presOf" srcId="{EAECD382-C32A-440C-9842-4E37388DF1CA}" destId="{58D27538-6FCD-4C92-904E-F6C8D5AF0E93}" srcOrd="0" destOrd="0" presId="urn:microsoft.com/office/officeart/2005/8/layout/vProcess5"/>
    <dgm:cxn modelId="{9A4BCABF-222A-46D5-B497-76AFB3172EDD}" type="presOf" srcId="{307A1B3A-5514-4170-AD3B-53A80B6B5AE4}" destId="{AC628E81-F183-4461-966D-FE8548D17192}" srcOrd="1" destOrd="0" presId="urn:microsoft.com/office/officeart/2005/8/layout/vProcess5"/>
    <dgm:cxn modelId="{85D268C2-B7D6-4F78-94A8-85378F131229}" type="presOf" srcId="{1910128B-6883-4CD2-B21D-487BAD7E28BB}" destId="{706915F5-B754-4248-91F5-70937FC66A4E}" srcOrd="0" destOrd="0" presId="urn:microsoft.com/office/officeart/2005/8/layout/vProcess5"/>
    <dgm:cxn modelId="{E5347FD4-886B-4CF3-83E9-7529EBB41468}" type="presOf" srcId="{B2E2A46F-7A03-428B-B9E6-F6332C631F6B}" destId="{E344C886-F030-4C22-B799-02A354F0B0CB}" srcOrd="0" destOrd="0" presId="urn:microsoft.com/office/officeart/2005/8/layout/vProcess5"/>
    <dgm:cxn modelId="{DEE1FDD8-1BA6-42D4-A940-1D90592D08A7}" type="presOf" srcId="{B2E2A46F-7A03-428B-B9E6-F6332C631F6B}" destId="{D2D7C53A-20B8-4206-AF6C-96CF5BA57083}" srcOrd="1" destOrd="0" presId="urn:microsoft.com/office/officeart/2005/8/layout/vProcess5"/>
    <dgm:cxn modelId="{5E54A8E8-1219-435E-A6E6-E19135F1EB7F}" srcId="{DBFB81FD-8A1F-4C1D-8E41-08363CDB879F}" destId="{EF806841-E36D-4124-A4C1-44B9F2C218F9}" srcOrd="3" destOrd="0" parTransId="{2B3EF982-9682-46DC-8D40-A4C30CABA75E}" sibTransId="{6FE3FDE7-534A-4E29-AF61-FC9123FD5817}"/>
    <dgm:cxn modelId="{85FB95EC-ABE8-49E7-AADF-F6BB15089E55}" srcId="{DBFB81FD-8A1F-4C1D-8E41-08363CDB879F}" destId="{7F28806F-FE26-43C4-A557-119B298FF94C}" srcOrd="1" destOrd="0" parTransId="{2178610D-505A-4D13-BD8E-70C2A758A786}" sibTransId="{EAECD382-C32A-440C-9842-4E37388DF1CA}"/>
    <dgm:cxn modelId="{3CBF3BF2-C74B-45BC-9B8E-C46CEF4FFAF7}" type="presOf" srcId="{EF806841-E36D-4124-A4C1-44B9F2C218F9}" destId="{ED4F3815-D98B-4920-A9C0-4E59CC6D37E7}" srcOrd="1" destOrd="0" presId="urn:microsoft.com/office/officeart/2005/8/layout/vProcess5"/>
    <dgm:cxn modelId="{49258EF8-03B1-422A-B646-50C12CAC642F}" srcId="{DBFB81FD-8A1F-4C1D-8E41-08363CDB879F}" destId="{307A1B3A-5514-4170-AD3B-53A80B6B5AE4}" srcOrd="0" destOrd="0" parTransId="{2D57887D-4D93-47DF-9F00-8B4F0F39BA7A}" sibTransId="{1910128B-6883-4CD2-B21D-487BAD7E28BB}"/>
    <dgm:cxn modelId="{09E77880-D9C2-492C-80D8-72F67E50CCE2}" type="presParOf" srcId="{626AC3BB-F087-4C1B-8369-89FA6CC8FB85}" destId="{0FE36BBA-19A4-446F-9229-18CD2B6E9B83}" srcOrd="0" destOrd="0" presId="urn:microsoft.com/office/officeart/2005/8/layout/vProcess5"/>
    <dgm:cxn modelId="{FAAD1F93-AAB3-4110-B248-AE54770525EF}" type="presParOf" srcId="{626AC3BB-F087-4C1B-8369-89FA6CC8FB85}" destId="{B97709D2-B041-4693-AF3D-BA5E09D6B458}" srcOrd="1" destOrd="0" presId="urn:microsoft.com/office/officeart/2005/8/layout/vProcess5"/>
    <dgm:cxn modelId="{546DC8F7-670F-4975-85ED-E77664A64616}" type="presParOf" srcId="{626AC3BB-F087-4C1B-8369-89FA6CC8FB85}" destId="{FD8C2500-CE38-4DB0-93C6-B2526CC49761}" srcOrd="2" destOrd="0" presId="urn:microsoft.com/office/officeart/2005/8/layout/vProcess5"/>
    <dgm:cxn modelId="{0896BCCA-0D99-4CB2-8827-DEB6CE056AF3}" type="presParOf" srcId="{626AC3BB-F087-4C1B-8369-89FA6CC8FB85}" destId="{E344C886-F030-4C22-B799-02A354F0B0CB}" srcOrd="3" destOrd="0" presId="urn:microsoft.com/office/officeart/2005/8/layout/vProcess5"/>
    <dgm:cxn modelId="{3C615336-01C5-4E69-BF2F-B8A8EE164361}" type="presParOf" srcId="{626AC3BB-F087-4C1B-8369-89FA6CC8FB85}" destId="{BFA1CF7A-5514-4659-BC72-8E315D46000D}" srcOrd="4" destOrd="0" presId="urn:microsoft.com/office/officeart/2005/8/layout/vProcess5"/>
    <dgm:cxn modelId="{04FD3B04-A496-465E-8AD8-36CCEFD05C7A}" type="presParOf" srcId="{626AC3BB-F087-4C1B-8369-89FA6CC8FB85}" destId="{706915F5-B754-4248-91F5-70937FC66A4E}" srcOrd="5" destOrd="0" presId="urn:microsoft.com/office/officeart/2005/8/layout/vProcess5"/>
    <dgm:cxn modelId="{D363A6CB-8CE5-4ED8-8A35-302599F37808}" type="presParOf" srcId="{626AC3BB-F087-4C1B-8369-89FA6CC8FB85}" destId="{58D27538-6FCD-4C92-904E-F6C8D5AF0E93}" srcOrd="6" destOrd="0" presId="urn:microsoft.com/office/officeart/2005/8/layout/vProcess5"/>
    <dgm:cxn modelId="{B0F9A79B-02AB-4437-B445-014BDBEB7B21}" type="presParOf" srcId="{626AC3BB-F087-4C1B-8369-89FA6CC8FB85}" destId="{37EDF4DD-1805-40A0-8ADC-50C2A177EA13}" srcOrd="7" destOrd="0" presId="urn:microsoft.com/office/officeart/2005/8/layout/vProcess5"/>
    <dgm:cxn modelId="{343B777C-B46A-4861-B174-7DABB9D7A672}" type="presParOf" srcId="{626AC3BB-F087-4C1B-8369-89FA6CC8FB85}" destId="{AC628E81-F183-4461-966D-FE8548D17192}" srcOrd="8" destOrd="0" presId="urn:microsoft.com/office/officeart/2005/8/layout/vProcess5"/>
    <dgm:cxn modelId="{1C7F07BA-B5D5-44CC-B590-1B2E5CEB493E}" type="presParOf" srcId="{626AC3BB-F087-4C1B-8369-89FA6CC8FB85}" destId="{E0FF4F9A-CDA3-4045-879A-F534D4BDAC37}" srcOrd="9" destOrd="0" presId="urn:microsoft.com/office/officeart/2005/8/layout/vProcess5"/>
    <dgm:cxn modelId="{A4C7DE5A-A161-4EA0-96E7-B947AE439924}" type="presParOf" srcId="{626AC3BB-F087-4C1B-8369-89FA6CC8FB85}" destId="{D2D7C53A-20B8-4206-AF6C-96CF5BA57083}" srcOrd="10" destOrd="0" presId="urn:microsoft.com/office/officeart/2005/8/layout/vProcess5"/>
    <dgm:cxn modelId="{E3D08D6F-11B6-428A-8202-D8B6956D5DF5}" type="presParOf" srcId="{626AC3BB-F087-4C1B-8369-89FA6CC8FB85}" destId="{ED4F3815-D98B-4920-A9C0-4E59CC6D37E7}"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EBC5FC3-C7A4-42D6-A6B3-DBD15CF2BDD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AA68A98-20ED-4697-80D6-D0CB76992E1E}">
      <dgm:prSet/>
      <dgm:spPr/>
      <dgm:t>
        <a:bodyPr/>
        <a:lstStyle/>
        <a:p>
          <a:r>
            <a:rPr lang="en-US"/>
            <a:t>Whenever we talk of financial requirements for an entrepreneur, we are talking about the money that one needs to start, operate, and grow their venture</a:t>
          </a:r>
        </a:p>
      </dgm:t>
    </dgm:pt>
    <dgm:pt modelId="{5DC6A2DF-EE45-4E2F-A114-AAD51DBC2524}" type="parTrans" cxnId="{4AA787AF-8409-4891-A018-87D69AD6DB96}">
      <dgm:prSet/>
      <dgm:spPr/>
      <dgm:t>
        <a:bodyPr/>
        <a:lstStyle/>
        <a:p>
          <a:endParaRPr lang="en-US"/>
        </a:p>
      </dgm:t>
    </dgm:pt>
    <dgm:pt modelId="{E9E60AD9-DB0C-4825-B811-246A7A5C37C9}" type="sibTrans" cxnId="{4AA787AF-8409-4891-A018-87D69AD6DB96}">
      <dgm:prSet/>
      <dgm:spPr/>
      <dgm:t>
        <a:bodyPr/>
        <a:lstStyle/>
        <a:p>
          <a:endParaRPr lang="en-US"/>
        </a:p>
      </dgm:t>
    </dgm:pt>
    <dgm:pt modelId="{ED8A5291-C44A-4CC5-A79E-AA4B3EF0197D}">
      <dgm:prSet/>
      <dgm:spPr/>
      <dgm:t>
        <a:bodyPr/>
        <a:lstStyle/>
        <a:p>
          <a:r>
            <a:rPr lang="en-US"/>
            <a:t>Having such money, and in the right time is crucial for an entrepreneur, for it can mean success or failure for their venture</a:t>
          </a:r>
        </a:p>
      </dgm:t>
    </dgm:pt>
    <dgm:pt modelId="{0CF27674-C2FC-47D1-A309-41795CFA9BB7}" type="parTrans" cxnId="{A475AD29-9B14-44E4-9D6D-EDF7105BD2F7}">
      <dgm:prSet/>
      <dgm:spPr/>
      <dgm:t>
        <a:bodyPr/>
        <a:lstStyle/>
        <a:p>
          <a:endParaRPr lang="en-US"/>
        </a:p>
      </dgm:t>
    </dgm:pt>
    <dgm:pt modelId="{1627D4F3-227D-4BD5-8265-DD6289344C3B}" type="sibTrans" cxnId="{A475AD29-9B14-44E4-9D6D-EDF7105BD2F7}">
      <dgm:prSet/>
      <dgm:spPr/>
      <dgm:t>
        <a:bodyPr/>
        <a:lstStyle/>
        <a:p>
          <a:endParaRPr lang="en-US"/>
        </a:p>
      </dgm:t>
    </dgm:pt>
    <dgm:pt modelId="{A0088555-A25A-4F19-88AD-8C1A38C6F652}">
      <dgm:prSet/>
      <dgm:spPr/>
      <dgm:t>
        <a:bodyPr/>
        <a:lstStyle/>
        <a:p>
          <a:r>
            <a:rPr lang="en-US"/>
            <a:t>Even at personal level, financial management is crucial to successful go through life</a:t>
          </a:r>
        </a:p>
      </dgm:t>
    </dgm:pt>
    <dgm:pt modelId="{E729AD4A-E1C9-426F-8097-8ACC6B686C1A}" type="parTrans" cxnId="{E19AB25B-C31E-4F8F-B5D2-A4B405708166}">
      <dgm:prSet/>
      <dgm:spPr/>
      <dgm:t>
        <a:bodyPr/>
        <a:lstStyle/>
        <a:p>
          <a:endParaRPr lang="en-US"/>
        </a:p>
      </dgm:t>
    </dgm:pt>
    <dgm:pt modelId="{350CD2FA-AC86-4B7F-87C9-116E59CF22AD}" type="sibTrans" cxnId="{E19AB25B-C31E-4F8F-B5D2-A4B405708166}">
      <dgm:prSet/>
      <dgm:spPr/>
      <dgm:t>
        <a:bodyPr/>
        <a:lstStyle/>
        <a:p>
          <a:endParaRPr lang="en-US"/>
        </a:p>
      </dgm:t>
    </dgm:pt>
    <dgm:pt modelId="{A1C9CBCC-5D17-453D-BE32-66C9A9389903}">
      <dgm:prSet/>
      <dgm:spPr/>
      <dgm:t>
        <a:bodyPr/>
        <a:lstStyle/>
        <a:p>
          <a:r>
            <a:rPr lang="en-US"/>
            <a:t>We will start off with understanding different cost in running a venture</a:t>
          </a:r>
        </a:p>
      </dgm:t>
    </dgm:pt>
    <dgm:pt modelId="{BFF9FD6C-13D9-4465-9B18-E1D2A8683E0C}" type="parTrans" cxnId="{A8DF17FA-493A-47D2-BF12-15354B8343CC}">
      <dgm:prSet/>
      <dgm:spPr/>
      <dgm:t>
        <a:bodyPr/>
        <a:lstStyle/>
        <a:p>
          <a:endParaRPr lang="en-US"/>
        </a:p>
      </dgm:t>
    </dgm:pt>
    <dgm:pt modelId="{E432454C-419F-4960-8F2A-3AE4BA7B6E44}" type="sibTrans" cxnId="{A8DF17FA-493A-47D2-BF12-15354B8343CC}">
      <dgm:prSet/>
      <dgm:spPr/>
      <dgm:t>
        <a:bodyPr/>
        <a:lstStyle/>
        <a:p>
          <a:endParaRPr lang="en-US"/>
        </a:p>
      </dgm:t>
    </dgm:pt>
    <dgm:pt modelId="{D256C30D-C4D2-4478-99A2-ED2E20D248CD}" type="pres">
      <dgm:prSet presAssocID="{4EBC5FC3-C7A4-42D6-A6B3-DBD15CF2BDD2}" presName="linear" presStyleCnt="0">
        <dgm:presLayoutVars>
          <dgm:animLvl val="lvl"/>
          <dgm:resizeHandles val="exact"/>
        </dgm:presLayoutVars>
      </dgm:prSet>
      <dgm:spPr/>
    </dgm:pt>
    <dgm:pt modelId="{4A874524-6735-4317-A02D-7DCE14D7EB67}" type="pres">
      <dgm:prSet presAssocID="{7AA68A98-20ED-4697-80D6-D0CB76992E1E}" presName="parentText" presStyleLbl="node1" presStyleIdx="0" presStyleCnt="4">
        <dgm:presLayoutVars>
          <dgm:chMax val="0"/>
          <dgm:bulletEnabled val="1"/>
        </dgm:presLayoutVars>
      </dgm:prSet>
      <dgm:spPr/>
    </dgm:pt>
    <dgm:pt modelId="{F40F8207-B2B7-4F52-9BF5-AA8E82C360F5}" type="pres">
      <dgm:prSet presAssocID="{E9E60AD9-DB0C-4825-B811-246A7A5C37C9}" presName="spacer" presStyleCnt="0"/>
      <dgm:spPr/>
    </dgm:pt>
    <dgm:pt modelId="{BB1B55E2-7D11-4028-AB13-48ECF3439909}" type="pres">
      <dgm:prSet presAssocID="{ED8A5291-C44A-4CC5-A79E-AA4B3EF0197D}" presName="parentText" presStyleLbl="node1" presStyleIdx="1" presStyleCnt="4">
        <dgm:presLayoutVars>
          <dgm:chMax val="0"/>
          <dgm:bulletEnabled val="1"/>
        </dgm:presLayoutVars>
      </dgm:prSet>
      <dgm:spPr/>
    </dgm:pt>
    <dgm:pt modelId="{3110FEDE-7B7B-41C3-A39B-C36C0ED1ACC9}" type="pres">
      <dgm:prSet presAssocID="{1627D4F3-227D-4BD5-8265-DD6289344C3B}" presName="spacer" presStyleCnt="0"/>
      <dgm:spPr/>
    </dgm:pt>
    <dgm:pt modelId="{BB0E2957-B140-4F1B-BBAF-B50B3BC71CB3}" type="pres">
      <dgm:prSet presAssocID="{A0088555-A25A-4F19-88AD-8C1A38C6F652}" presName="parentText" presStyleLbl="node1" presStyleIdx="2" presStyleCnt="4">
        <dgm:presLayoutVars>
          <dgm:chMax val="0"/>
          <dgm:bulletEnabled val="1"/>
        </dgm:presLayoutVars>
      </dgm:prSet>
      <dgm:spPr/>
    </dgm:pt>
    <dgm:pt modelId="{321A992C-A960-4562-9F02-3E727013EAED}" type="pres">
      <dgm:prSet presAssocID="{350CD2FA-AC86-4B7F-87C9-116E59CF22AD}" presName="spacer" presStyleCnt="0"/>
      <dgm:spPr/>
    </dgm:pt>
    <dgm:pt modelId="{AE796E44-2C4F-4884-A1B3-93775FF02E04}" type="pres">
      <dgm:prSet presAssocID="{A1C9CBCC-5D17-453D-BE32-66C9A9389903}" presName="parentText" presStyleLbl="node1" presStyleIdx="3" presStyleCnt="4">
        <dgm:presLayoutVars>
          <dgm:chMax val="0"/>
          <dgm:bulletEnabled val="1"/>
        </dgm:presLayoutVars>
      </dgm:prSet>
      <dgm:spPr/>
    </dgm:pt>
  </dgm:ptLst>
  <dgm:cxnLst>
    <dgm:cxn modelId="{A475AD29-9B14-44E4-9D6D-EDF7105BD2F7}" srcId="{4EBC5FC3-C7A4-42D6-A6B3-DBD15CF2BDD2}" destId="{ED8A5291-C44A-4CC5-A79E-AA4B3EF0197D}" srcOrd="1" destOrd="0" parTransId="{0CF27674-C2FC-47D1-A309-41795CFA9BB7}" sibTransId="{1627D4F3-227D-4BD5-8265-DD6289344C3B}"/>
    <dgm:cxn modelId="{036C8A2D-8647-4102-8347-2D53D33A7A17}" type="presOf" srcId="{7AA68A98-20ED-4697-80D6-D0CB76992E1E}" destId="{4A874524-6735-4317-A02D-7DCE14D7EB67}" srcOrd="0" destOrd="0" presId="urn:microsoft.com/office/officeart/2005/8/layout/vList2"/>
    <dgm:cxn modelId="{79FD053C-2E59-4520-8AC5-85EE9227D0B7}" type="presOf" srcId="{A1C9CBCC-5D17-453D-BE32-66C9A9389903}" destId="{AE796E44-2C4F-4884-A1B3-93775FF02E04}" srcOrd="0" destOrd="0" presId="urn:microsoft.com/office/officeart/2005/8/layout/vList2"/>
    <dgm:cxn modelId="{E19AB25B-C31E-4F8F-B5D2-A4B405708166}" srcId="{4EBC5FC3-C7A4-42D6-A6B3-DBD15CF2BDD2}" destId="{A0088555-A25A-4F19-88AD-8C1A38C6F652}" srcOrd="2" destOrd="0" parTransId="{E729AD4A-E1C9-426F-8097-8ACC6B686C1A}" sibTransId="{350CD2FA-AC86-4B7F-87C9-116E59CF22AD}"/>
    <dgm:cxn modelId="{35AE565C-5C36-449E-97E5-C0A678AA307E}" type="presOf" srcId="{ED8A5291-C44A-4CC5-A79E-AA4B3EF0197D}" destId="{BB1B55E2-7D11-4028-AB13-48ECF3439909}" srcOrd="0" destOrd="0" presId="urn:microsoft.com/office/officeart/2005/8/layout/vList2"/>
    <dgm:cxn modelId="{0227FD58-7F3C-4DCE-A982-DFE17C9B1AB2}" type="presOf" srcId="{A0088555-A25A-4F19-88AD-8C1A38C6F652}" destId="{BB0E2957-B140-4F1B-BBAF-B50B3BC71CB3}" srcOrd="0" destOrd="0" presId="urn:microsoft.com/office/officeart/2005/8/layout/vList2"/>
    <dgm:cxn modelId="{954A8A98-D7C0-4ED7-9E92-53CA2806AE73}" type="presOf" srcId="{4EBC5FC3-C7A4-42D6-A6B3-DBD15CF2BDD2}" destId="{D256C30D-C4D2-4478-99A2-ED2E20D248CD}" srcOrd="0" destOrd="0" presId="urn:microsoft.com/office/officeart/2005/8/layout/vList2"/>
    <dgm:cxn modelId="{4AA787AF-8409-4891-A018-87D69AD6DB96}" srcId="{4EBC5FC3-C7A4-42D6-A6B3-DBD15CF2BDD2}" destId="{7AA68A98-20ED-4697-80D6-D0CB76992E1E}" srcOrd="0" destOrd="0" parTransId="{5DC6A2DF-EE45-4E2F-A114-AAD51DBC2524}" sibTransId="{E9E60AD9-DB0C-4825-B811-246A7A5C37C9}"/>
    <dgm:cxn modelId="{A8DF17FA-493A-47D2-BF12-15354B8343CC}" srcId="{4EBC5FC3-C7A4-42D6-A6B3-DBD15CF2BDD2}" destId="{A1C9CBCC-5D17-453D-BE32-66C9A9389903}" srcOrd="3" destOrd="0" parTransId="{BFF9FD6C-13D9-4465-9B18-E1D2A8683E0C}" sibTransId="{E432454C-419F-4960-8F2A-3AE4BA7B6E44}"/>
    <dgm:cxn modelId="{776619CF-EC89-4EDB-9B77-7811F90C37A6}" type="presParOf" srcId="{D256C30D-C4D2-4478-99A2-ED2E20D248CD}" destId="{4A874524-6735-4317-A02D-7DCE14D7EB67}" srcOrd="0" destOrd="0" presId="urn:microsoft.com/office/officeart/2005/8/layout/vList2"/>
    <dgm:cxn modelId="{737403B7-286E-4C11-8713-16F9E4A2AF47}" type="presParOf" srcId="{D256C30D-C4D2-4478-99A2-ED2E20D248CD}" destId="{F40F8207-B2B7-4F52-9BF5-AA8E82C360F5}" srcOrd="1" destOrd="0" presId="urn:microsoft.com/office/officeart/2005/8/layout/vList2"/>
    <dgm:cxn modelId="{2105EDD6-AA85-466B-854F-81CF2D1F73ED}" type="presParOf" srcId="{D256C30D-C4D2-4478-99A2-ED2E20D248CD}" destId="{BB1B55E2-7D11-4028-AB13-48ECF3439909}" srcOrd="2" destOrd="0" presId="urn:microsoft.com/office/officeart/2005/8/layout/vList2"/>
    <dgm:cxn modelId="{0AFC316A-0CBE-4767-8EEA-020F12C8E35C}" type="presParOf" srcId="{D256C30D-C4D2-4478-99A2-ED2E20D248CD}" destId="{3110FEDE-7B7B-41C3-A39B-C36C0ED1ACC9}" srcOrd="3" destOrd="0" presId="urn:microsoft.com/office/officeart/2005/8/layout/vList2"/>
    <dgm:cxn modelId="{3E24FD25-D624-4F08-A25E-D1440BFED717}" type="presParOf" srcId="{D256C30D-C4D2-4478-99A2-ED2E20D248CD}" destId="{BB0E2957-B140-4F1B-BBAF-B50B3BC71CB3}" srcOrd="4" destOrd="0" presId="urn:microsoft.com/office/officeart/2005/8/layout/vList2"/>
    <dgm:cxn modelId="{BAFAA87A-3355-4A8E-89B5-C543C46B6554}" type="presParOf" srcId="{D256C30D-C4D2-4478-99A2-ED2E20D248CD}" destId="{321A992C-A960-4562-9F02-3E727013EAED}" srcOrd="5" destOrd="0" presId="urn:microsoft.com/office/officeart/2005/8/layout/vList2"/>
    <dgm:cxn modelId="{099F5438-DA59-46CC-9532-D0EC9206DA9D}" type="presParOf" srcId="{D256C30D-C4D2-4478-99A2-ED2E20D248CD}" destId="{AE796E44-2C4F-4884-A1B3-93775FF02E0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FF179BAF-A7DB-4395-977C-BF1BD22E1A2E}" type="doc">
      <dgm:prSet loTypeId="urn:microsoft.com/office/officeart/2008/layout/LinedList" loCatId="list" qsTypeId="urn:microsoft.com/office/officeart/2005/8/quickstyle/simple1" qsCatId="simple" csTypeId="urn:microsoft.com/office/officeart/2005/8/colors/colorful5" csCatId="colorful"/>
      <dgm:spPr/>
      <dgm:t>
        <a:bodyPr/>
        <a:lstStyle/>
        <a:p>
          <a:endParaRPr lang="en-US"/>
        </a:p>
      </dgm:t>
    </dgm:pt>
    <dgm:pt modelId="{B6DC2031-3827-4E96-9483-A0888C51DF29}">
      <dgm:prSet/>
      <dgm:spPr/>
      <dgm:t>
        <a:bodyPr/>
        <a:lstStyle/>
        <a:p>
          <a:r>
            <a:rPr lang="en-US"/>
            <a:t>When you are starting a business there are different costs that you are likely to incur</a:t>
          </a:r>
        </a:p>
      </dgm:t>
    </dgm:pt>
    <dgm:pt modelId="{BED06240-F45D-4E12-9B95-27E130939AC7}" type="parTrans" cxnId="{E6DF096A-475C-4788-A880-577318F47994}">
      <dgm:prSet/>
      <dgm:spPr/>
      <dgm:t>
        <a:bodyPr/>
        <a:lstStyle/>
        <a:p>
          <a:endParaRPr lang="en-US"/>
        </a:p>
      </dgm:t>
    </dgm:pt>
    <dgm:pt modelId="{26681B14-29A7-45BC-8626-AC513605A225}" type="sibTrans" cxnId="{E6DF096A-475C-4788-A880-577318F47994}">
      <dgm:prSet/>
      <dgm:spPr/>
      <dgm:t>
        <a:bodyPr/>
        <a:lstStyle/>
        <a:p>
          <a:endParaRPr lang="en-US"/>
        </a:p>
      </dgm:t>
    </dgm:pt>
    <dgm:pt modelId="{6D868681-89E2-4DFE-8F97-94F64970F47D}">
      <dgm:prSet/>
      <dgm:spPr/>
      <dgm:t>
        <a:bodyPr/>
        <a:lstStyle/>
        <a:p>
          <a:r>
            <a:rPr lang="en-US"/>
            <a:t>In your BMC lecture we touched on this though lightly</a:t>
          </a:r>
        </a:p>
      </dgm:t>
    </dgm:pt>
    <dgm:pt modelId="{4B250609-EF0C-4524-97A7-FB9F9A532474}" type="parTrans" cxnId="{04476A73-ED5B-46FA-BF54-2107F9709D7F}">
      <dgm:prSet/>
      <dgm:spPr/>
      <dgm:t>
        <a:bodyPr/>
        <a:lstStyle/>
        <a:p>
          <a:endParaRPr lang="en-US"/>
        </a:p>
      </dgm:t>
    </dgm:pt>
    <dgm:pt modelId="{583ECD42-4D95-49EB-81D8-75C4C64BB087}" type="sibTrans" cxnId="{04476A73-ED5B-46FA-BF54-2107F9709D7F}">
      <dgm:prSet/>
      <dgm:spPr/>
      <dgm:t>
        <a:bodyPr/>
        <a:lstStyle/>
        <a:p>
          <a:endParaRPr lang="en-US"/>
        </a:p>
      </dgm:t>
    </dgm:pt>
    <dgm:pt modelId="{F46EF4C8-A176-434D-AE52-3414B865666B}">
      <dgm:prSet/>
      <dgm:spPr/>
      <dgm:t>
        <a:bodyPr/>
        <a:lstStyle/>
        <a:p>
          <a:r>
            <a:rPr lang="en-US"/>
            <a:t>We have two major categories of cost we can talk about; Initial costs and Ongoing costs</a:t>
          </a:r>
        </a:p>
      </dgm:t>
    </dgm:pt>
    <dgm:pt modelId="{AE825F73-B789-4592-8F27-16FFBBEE03E6}" type="parTrans" cxnId="{068E25B3-330A-402B-93CD-3E28C201408C}">
      <dgm:prSet/>
      <dgm:spPr/>
      <dgm:t>
        <a:bodyPr/>
        <a:lstStyle/>
        <a:p>
          <a:endParaRPr lang="en-US"/>
        </a:p>
      </dgm:t>
    </dgm:pt>
    <dgm:pt modelId="{714F0EE2-356A-435C-AE95-06551878FEB9}" type="sibTrans" cxnId="{068E25B3-330A-402B-93CD-3E28C201408C}">
      <dgm:prSet/>
      <dgm:spPr/>
      <dgm:t>
        <a:bodyPr/>
        <a:lstStyle/>
        <a:p>
          <a:endParaRPr lang="en-US"/>
        </a:p>
      </dgm:t>
    </dgm:pt>
    <dgm:pt modelId="{1CE15D7D-FB28-46DE-8734-BA0EA52D6646}" type="pres">
      <dgm:prSet presAssocID="{FF179BAF-A7DB-4395-977C-BF1BD22E1A2E}" presName="vert0" presStyleCnt="0">
        <dgm:presLayoutVars>
          <dgm:dir/>
          <dgm:animOne val="branch"/>
          <dgm:animLvl val="lvl"/>
        </dgm:presLayoutVars>
      </dgm:prSet>
      <dgm:spPr/>
    </dgm:pt>
    <dgm:pt modelId="{ABF46D83-EED2-4F21-8E57-BEA970A0ED3F}" type="pres">
      <dgm:prSet presAssocID="{B6DC2031-3827-4E96-9483-A0888C51DF29}" presName="thickLine" presStyleLbl="alignNode1" presStyleIdx="0" presStyleCnt="3"/>
      <dgm:spPr/>
    </dgm:pt>
    <dgm:pt modelId="{C356C0FA-4105-41BF-847E-0A5D37C68612}" type="pres">
      <dgm:prSet presAssocID="{B6DC2031-3827-4E96-9483-A0888C51DF29}" presName="horz1" presStyleCnt="0"/>
      <dgm:spPr/>
    </dgm:pt>
    <dgm:pt modelId="{9FCAB2B2-AB32-40C2-B5F7-782495B0F002}" type="pres">
      <dgm:prSet presAssocID="{B6DC2031-3827-4E96-9483-A0888C51DF29}" presName="tx1" presStyleLbl="revTx" presStyleIdx="0" presStyleCnt="3"/>
      <dgm:spPr/>
    </dgm:pt>
    <dgm:pt modelId="{73306207-830B-4611-BABD-FCF20248D7C3}" type="pres">
      <dgm:prSet presAssocID="{B6DC2031-3827-4E96-9483-A0888C51DF29}" presName="vert1" presStyleCnt="0"/>
      <dgm:spPr/>
    </dgm:pt>
    <dgm:pt modelId="{ED9EFCC1-73C2-4DEF-B730-16AFDF3E2184}" type="pres">
      <dgm:prSet presAssocID="{6D868681-89E2-4DFE-8F97-94F64970F47D}" presName="thickLine" presStyleLbl="alignNode1" presStyleIdx="1" presStyleCnt="3"/>
      <dgm:spPr/>
    </dgm:pt>
    <dgm:pt modelId="{AD1F16F4-BC22-4475-B381-B62E53DA8248}" type="pres">
      <dgm:prSet presAssocID="{6D868681-89E2-4DFE-8F97-94F64970F47D}" presName="horz1" presStyleCnt="0"/>
      <dgm:spPr/>
    </dgm:pt>
    <dgm:pt modelId="{FB2F9A31-DC91-4AED-88B0-2BCD51817BDF}" type="pres">
      <dgm:prSet presAssocID="{6D868681-89E2-4DFE-8F97-94F64970F47D}" presName="tx1" presStyleLbl="revTx" presStyleIdx="1" presStyleCnt="3"/>
      <dgm:spPr/>
    </dgm:pt>
    <dgm:pt modelId="{E8205ADD-50A2-45FB-A069-09AAC97CF519}" type="pres">
      <dgm:prSet presAssocID="{6D868681-89E2-4DFE-8F97-94F64970F47D}" presName="vert1" presStyleCnt="0"/>
      <dgm:spPr/>
    </dgm:pt>
    <dgm:pt modelId="{9B7842B5-91CC-48BF-A4EC-6F9743658840}" type="pres">
      <dgm:prSet presAssocID="{F46EF4C8-A176-434D-AE52-3414B865666B}" presName="thickLine" presStyleLbl="alignNode1" presStyleIdx="2" presStyleCnt="3"/>
      <dgm:spPr/>
    </dgm:pt>
    <dgm:pt modelId="{2F4DAF2F-3D22-427C-8969-F4DF732D8556}" type="pres">
      <dgm:prSet presAssocID="{F46EF4C8-A176-434D-AE52-3414B865666B}" presName="horz1" presStyleCnt="0"/>
      <dgm:spPr/>
    </dgm:pt>
    <dgm:pt modelId="{B4A1E403-C029-4249-BA3E-B001D1DA805F}" type="pres">
      <dgm:prSet presAssocID="{F46EF4C8-A176-434D-AE52-3414B865666B}" presName="tx1" presStyleLbl="revTx" presStyleIdx="2" presStyleCnt="3"/>
      <dgm:spPr/>
    </dgm:pt>
    <dgm:pt modelId="{194C61F3-3771-4932-8828-40BE66608299}" type="pres">
      <dgm:prSet presAssocID="{F46EF4C8-A176-434D-AE52-3414B865666B}" presName="vert1" presStyleCnt="0"/>
      <dgm:spPr/>
    </dgm:pt>
  </dgm:ptLst>
  <dgm:cxnLst>
    <dgm:cxn modelId="{4BFD1927-701B-42E9-A443-1C2889501220}" type="presOf" srcId="{6D868681-89E2-4DFE-8F97-94F64970F47D}" destId="{FB2F9A31-DC91-4AED-88B0-2BCD51817BDF}" srcOrd="0" destOrd="0" presId="urn:microsoft.com/office/officeart/2008/layout/LinedList"/>
    <dgm:cxn modelId="{B43DF42B-D77A-4387-B5A2-E541F8FFB754}" type="presOf" srcId="{F46EF4C8-A176-434D-AE52-3414B865666B}" destId="{B4A1E403-C029-4249-BA3E-B001D1DA805F}" srcOrd="0" destOrd="0" presId="urn:microsoft.com/office/officeart/2008/layout/LinedList"/>
    <dgm:cxn modelId="{E6DF096A-475C-4788-A880-577318F47994}" srcId="{FF179BAF-A7DB-4395-977C-BF1BD22E1A2E}" destId="{B6DC2031-3827-4E96-9483-A0888C51DF29}" srcOrd="0" destOrd="0" parTransId="{BED06240-F45D-4E12-9B95-27E130939AC7}" sibTransId="{26681B14-29A7-45BC-8626-AC513605A225}"/>
    <dgm:cxn modelId="{04476A73-ED5B-46FA-BF54-2107F9709D7F}" srcId="{FF179BAF-A7DB-4395-977C-BF1BD22E1A2E}" destId="{6D868681-89E2-4DFE-8F97-94F64970F47D}" srcOrd="1" destOrd="0" parTransId="{4B250609-EF0C-4524-97A7-FB9F9A532474}" sibTransId="{583ECD42-4D95-49EB-81D8-75C4C64BB087}"/>
    <dgm:cxn modelId="{12ACDD77-A92F-4C17-B269-50F6D197639B}" type="presOf" srcId="{FF179BAF-A7DB-4395-977C-BF1BD22E1A2E}" destId="{1CE15D7D-FB28-46DE-8734-BA0EA52D6646}" srcOrd="0" destOrd="0" presId="urn:microsoft.com/office/officeart/2008/layout/LinedList"/>
    <dgm:cxn modelId="{068E25B3-330A-402B-93CD-3E28C201408C}" srcId="{FF179BAF-A7DB-4395-977C-BF1BD22E1A2E}" destId="{F46EF4C8-A176-434D-AE52-3414B865666B}" srcOrd="2" destOrd="0" parTransId="{AE825F73-B789-4592-8F27-16FFBBEE03E6}" sibTransId="{714F0EE2-356A-435C-AE95-06551878FEB9}"/>
    <dgm:cxn modelId="{F1BF59CD-6B15-406A-9A5B-8D2D1A5CB760}" type="presOf" srcId="{B6DC2031-3827-4E96-9483-A0888C51DF29}" destId="{9FCAB2B2-AB32-40C2-B5F7-782495B0F002}" srcOrd="0" destOrd="0" presId="urn:microsoft.com/office/officeart/2008/layout/LinedList"/>
    <dgm:cxn modelId="{EF3AFDCE-F8B4-4209-A1A3-8C9E7163697E}" type="presParOf" srcId="{1CE15D7D-FB28-46DE-8734-BA0EA52D6646}" destId="{ABF46D83-EED2-4F21-8E57-BEA970A0ED3F}" srcOrd="0" destOrd="0" presId="urn:microsoft.com/office/officeart/2008/layout/LinedList"/>
    <dgm:cxn modelId="{5B579562-E5E9-440B-BDF5-2F76DFD12CD1}" type="presParOf" srcId="{1CE15D7D-FB28-46DE-8734-BA0EA52D6646}" destId="{C356C0FA-4105-41BF-847E-0A5D37C68612}" srcOrd="1" destOrd="0" presId="urn:microsoft.com/office/officeart/2008/layout/LinedList"/>
    <dgm:cxn modelId="{43F37B62-E1E5-4308-9D60-FD130BA915A8}" type="presParOf" srcId="{C356C0FA-4105-41BF-847E-0A5D37C68612}" destId="{9FCAB2B2-AB32-40C2-B5F7-782495B0F002}" srcOrd="0" destOrd="0" presId="urn:microsoft.com/office/officeart/2008/layout/LinedList"/>
    <dgm:cxn modelId="{3D3467AA-8BF7-49FD-9ACB-3D6D6E7662F9}" type="presParOf" srcId="{C356C0FA-4105-41BF-847E-0A5D37C68612}" destId="{73306207-830B-4611-BABD-FCF20248D7C3}" srcOrd="1" destOrd="0" presId="urn:microsoft.com/office/officeart/2008/layout/LinedList"/>
    <dgm:cxn modelId="{2B9ACFD6-9481-4A5C-B4BC-DF81CC2F7A87}" type="presParOf" srcId="{1CE15D7D-FB28-46DE-8734-BA0EA52D6646}" destId="{ED9EFCC1-73C2-4DEF-B730-16AFDF3E2184}" srcOrd="2" destOrd="0" presId="urn:microsoft.com/office/officeart/2008/layout/LinedList"/>
    <dgm:cxn modelId="{6A72C9A7-0AC9-472D-884C-55A365921B01}" type="presParOf" srcId="{1CE15D7D-FB28-46DE-8734-BA0EA52D6646}" destId="{AD1F16F4-BC22-4475-B381-B62E53DA8248}" srcOrd="3" destOrd="0" presId="urn:microsoft.com/office/officeart/2008/layout/LinedList"/>
    <dgm:cxn modelId="{B13A99D9-907B-42FE-B497-4D88B04D84B2}" type="presParOf" srcId="{AD1F16F4-BC22-4475-B381-B62E53DA8248}" destId="{FB2F9A31-DC91-4AED-88B0-2BCD51817BDF}" srcOrd="0" destOrd="0" presId="urn:microsoft.com/office/officeart/2008/layout/LinedList"/>
    <dgm:cxn modelId="{B8103C82-D749-4CE6-B142-B6F23938D774}" type="presParOf" srcId="{AD1F16F4-BC22-4475-B381-B62E53DA8248}" destId="{E8205ADD-50A2-45FB-A069-09AAC97CF519}" srcOrd="1" destOrd="0" presId="urn:microsoft.com/office/officeart/2008/layout/LinedList"/>
    <dgm:cxn modelId="{E13FC115-0B83-4904-9327-DD3382B70067}" type="presParOf" srcId="{1CE15D7D-FB28-46DE-8734-BA0EA52D6646}" destId="{9B7842B5-91CC-48BF-A4EC-6F9743658840}" srcOrd="4" destOrd="0" presId="urn:microsoft.com/office/officeart/2008/layout/LinedList"/>
    <dgm:cxn modelId="{03DD37EA-D001-479E-BC8F-6BC9C49C4DCF}" type="presParOf" srcId="{1CE15D7D-FB28-46DE-8734-BA0EA52D6646}" destId="{2F4DAF2F-3D22-427C-8969-F4DF732D8556}" srcOrd="5" destOrd="0" presId="urn:microsoft.com/office/officeart/2008/layout/LinedList"/>
    <dgm:cxn modelId="{16903541-24D9-402E-8974-5B42C9A10641}" type="presParOf" srcId="{2F4DAF2F-3D22-427C-8969-F4DF732D8556}" destId="{B4A1E403-C029-4249-BA3E-B001D1DA805F}" srcOrd="0" destOrd="0" presId="urn:microsoft.com/office/officeart/2008/layout/LinedList"/>
    <dgm:cxn modelId="{BCDC3D9A-B505-4AB3-9C65-AD8AA7C2316A}" type="presParOf" srcId="{2F4DAF2F-3D22-427C-8969-F4DF732D8556}" destId="{194C61F3-3771-4932-8828-40BE6660829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03CC2B5-BCCB-401C-8EDD-73E37F2D9FCF}" type="doc">
      <dgm:prSet loTypeId="urn:microsoft.com/office/officeart/2018/2/layout/IconVerticalSolidList" loCatId="icon" qsTypeId="urn:microsoft.com/office/officeart/2005/8/quickstyle/simple1" qsCatId="simple" csTypeId="urn:microsoft.com/office/officeart/2018/5/colors/Iconchunking_neutralbg_accent3_2" csCatId="accent3" phldr="1"/>
      <dgm:spPr/>
      <dgm:t>
        <a:bodyPr/>
        <a:lstStyle/>
        <a:p>
          <a:endParaRPr lang="en-US"/>
        </a:p>
      </dgm:t>
    </dgm:pt>
    <dgm:pt modelId="{A2F39C4F-3DBC-4F3B-964B-BB1C91BFCFD0}">
      <dgm:prSet/>
      <dgm:spPr/>
      <dgm:t>
        <a:bodyPr/>
        <a:lstStyle/>
        <a:p>
          <a:pPr>
            <a:lnSpc>
              <a:spcPct val="100000"/>
            </a:lnSpc>
          </a:pPr>
          <a:r>
            <a:rPr lang="en-US" dirty="0"/>
            <a:t>These are all the expenses that you are likely to incur once before launching the business</a:t>
          </a:r>
        </a:p>
      </dgm:t>
    </dgm:pt>
    <dgm:pt modelId="{6DF986D5-1E79-41FB-91DB-8FD05BE49897}" type="parTrans" cxnId="{5735E319-E1D7-4BD3-8B2D-0A8A44A62851}">
      <dgm:prSet/>
      <dgm:spPr/>
      <dgm:t>
        <a:bodyPr/>
        <a:lstStyle/>
        <a:p>
          <a:endParaRPr lang="en-US"/>
        </a:p>
      </dgm:t>
    </dgm:pt>
    <dgm:pt modelId="{8292AAD6-8A59-4734-BCCF-29176234E087}" type="sibTrans" cxnId="{5735E319-E1D7-4BD3-8B2D-0A8A44A62851}">
      <dgm:prSet/>
      <dgm:spPr/>
      <dgm:t>
        <a:bodyPr/>
        <a:lstStyle/>
        <a:p>
          <a:endParaRPr lang="en-US"/>
        </a:p>
      </dgm:t>
    </dgm:pt>
    <dgm:pt modelId="{CEC6F8E5-BFD4-44E5-8A5E-8CA07380D5A7}">
      <dgm:prSet/>
      <dgm:spPr/>
      <dgm:t>
        <a:bodyPr/>
        <a:lstStyle/>
        <a:p>
          <a:pPr>
            <a:lnSpc>
              <a:spcPct val="100000"/>
            </a:lnSpc>
          </a:pPr>
          <a:r>
            <a:rPr lang="en-US" b="1" dirty="0"/>
            <a:t>Product development</a:t>
          </a:r>
          <a:r>
            <a:rPr lang="en-US" dirty="0"/>
            <a:t>: the cost that goes to bringing a product to market</a:t>
          </a:r>
        </a:p>
      </dgm:t>
    </dgm:pt>
    <dgm:pt modelId="{9077F768-2484-4606-96EA-A881F46C069F}" type="parTrans" cxnId="{29EF66DE-09E7-4418-B37D-A8E860BB0B52}">
      <dgm:prSet/>
      <dgm:spPr/>
      <dgm:t>
        <a:bodyPr/>
        <a:lstStyle/>
        <a:p>
          <a:endParaRPr lang="en-US"/>
        </a:p>
      </dgm:t>
    </dgm:pt>
    <dgm:pt modelId="{601CAB99-D162-4E4F-9015-93FEF857EFE8}" type="sibTrans" cxnId="{29EF66DE-09E7-4418-B37D-A8E860BB0B52}">
      <dgm:prSet/>
      <dgm:spPr/>
      <dgm:t>
        <a:bodyPr/>
        <a:lstStyle/>
        <a:p>
          <a:endParaRPr lang="en-US"/>
        </a:p>
      </dgm:t>
    </dgm:pt>
    <dgm:pt modelId="{F8F7D35B-3A90-4799-802B-56E7583439E9}" type="pres">
      <dgm:prSet presAssocID="{B03CC2B5-BCCB-401C-8EDD-73E37F2D9FCF}" presName="root" presStyleCnt="0">
        <dgm:presLayoutVars>
          <dgm:dir/>
          <dgm:resizeHandles val="exact"/>
        </dgm:presLayoutVars>
      </dgm:prSet>
      <dgm:spPr/>
    </dgm:pt>
    <dgm:pt modelId="{E810CC75-B9BC-47A9-9214-8F1EA741F559}" type="pres">
      <dgm:prSet presAssocID="{A2F39C4F-3DBC-4F3B-964B-BB1C91BFCFD0}" presName="compNode" presStyleCnt="0"/>
      <dgm:spPr/>
    </dgm:pt>
    <dgm:pt modelId="{4AB7C55E-C1ED-454F-9E73-86017E7F51F2}" type="pres">
      <dgm:prSet presAssocID="{A2F39C4F-3DBC-4F3B-964B-BB1C91BFCFD0}" presName="bgRect" presStyleLbl="bgShp" presStyleIdx="0" presStyleCnt="2"/>
      <dgm:spPr/>
    </dgm:pt>
    <dgm:pt modelId="{DF1862E1-D1B9-48A9-BC33-57590D3BDE80}" type="pres">
      <dgm:prSet presAssocID="{A2F39C4F-3DBC-4F3B-964B-BB1C91BFCFD0}"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F272DFCC-00BA-4735-8CBD-DDFB81E58A19}" type="pres">
      <dgm:prSet presAssocID="{A2F39C4F-3DBC-4F3B-964B-BB1C91BFCFD0}" presName="spaceRect" presStyleCnt="0"/>
      <dgm:spPr/>
    </dgm:pt>
    <dgm:pt modelId="{88BDABF9-8F60-472A-91A3-D8FAE217E7EE}" type="pres">
      <dgm:prSet presAssocID="{A2F39C4F-3DBC-4F3B-964B-BB1C91BFCFD0}" presName="parTx" presStyleLbl="revTx" presStyleIdx="0" presStyleCnt="2">
        <dgm:presLayoutVars>
          <dgm:chMax val="0"/>
          <dgm:chPref val="0"/>
        </dgm:presLayoutVars>
      </dgm:prSet>
      <dgm:spPr/>
    </dgm:pt>
    <dgm:pt modelId="{DE841FE5-4D3F-413E-AF33-3E45A78B3675}" type="pres">
      <dgm:prSet presAssocID="{8292AAD6-8A59-4734-BCCF-29176234E087}" presName="sibTrans" presStyleCnt="0"/>
      <dgm:spPr/>
    </dgm:pt>
    <dgm:pt modelId="{1AFE74B6-F045-4259-AF1B-46F396CE40BB}" type="pres">
      <dgm:prSet presAssocID="{CEC6F8E5-BFD4-44E5-8A5E-8CA07380D5A7}" presName="compNode" presStyleCnt="0"/>
      <dgm:spPr/>
    </dgm:pt>
    <dgm:pt modelId="{C9B5C8D6-D361-4CED-BE61-A9B2280765F8}" type="pres">
      <dgm:prSet presAssocID="{CEC6F8E5-BFD4-44E5-8A5E-8CA07380D5A7}" presName="bgRect" presStyleLbl="bgShp" presStyleIdx="1" presStyleCnt="2"/>
      <dgm:spPr/>
    </dgm:pt>
    <dgm:pt modelId="{10633B14-8B81-43DD-BEE6-BCAED8AE787A}" type="pres">
      <dgm:prSet presAssocID="{CEC6F8E5-BFD4-44E5-8A5E-8CA07380D5A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C10D7B89-B60A-4B96-A3BC-31DCDF605B2F}" type="pres">
      <dgm:prSet presAssocID="{CEC6F8E5-BFD4-44E5-8A5E-8CA07380D5A7}" presName="spaceRect" presStyleCnt="0"/>
      <dgm:spPr/>
    </dgm:pt>
    <dgm:pt modelId="{9CC27DFC-2046-4E11-9881-03A61D16F671}" type="pres">
      <dgm:prSet presAssocID="{CEC6F8E5-BFD4-44E5-8A5E-8CA07380D5A7}" presName="parTx" presStyleLbl="revTx" presStyleIdx="1" presStyleCnt="2">
        <dgm:presLayoutVars>
          <dgm:chMax val="0"/>
          <dgm:chPref val="0"/>
        </dgm:presLayoutVars>
      </dgm:prSet>
      <dgm:spPr/>
    </dgm:pt>
  </dgm:ptLst>
  <dgm:cxnLst>
    <dgm:cxn modelId="{5735E319-E1D7-4BD3-8B2D-0A8A44A62851}" srcId="{B03CC2B5-BCCB-401C-8EDD-73E37F2D9FCF}" destId="{A2F39C4F-3DBC-4F3B-964B-BB1C91BFCFD0}" srcOrd="0" destOrd="0" parTransId="{6DF986D5-1E79-41FB-91DB-8FD05BE49897}" sibTransId="{8292AAD6-8A59-4734-BCCF-29176234E087}"/>
    <dgm:cxn modelId="{C23F595C-5F22-43D5-8086-B34CFF77403F}" type="presOf" srcId="{CEC6F8E5-BFD4-44E5-8A5E-8CA07380D5A7}" destId="{9CC27DFC-2046-4E11-9881-03A61D16F671}" srcOrd="0" destOrd="0" presId="urn:microsoft.com/office/officeart/2018/2/layout/IconVerticalSolidList"/>
    <dgm:cxn modelId="{B6B96E45-47B9-4604-98F9-7AE35FE7E9E1}" type="presOf" srcId="{B03CC2B5-BCCB-401C-8EDD-73E37F2D9FCF}" destId="{F8F7D35B-3A90-4799-802B-56E7583439E9}" srcOrd="0" destOrd="0" presId="urn:microsoft.com/office/officeart/2018/2/layout/IconVerticalSolidList"/>
    <dgm:cxn modelId="{0AE693CC-1CA5-475C-B5BF-E4CDEB6AAB32}" type="presOf" srcId="{A2F39C4F-3DBC-4F3B-964B-BB1C91BFCFD0}" destId="{88BDABF9-8F60-472A-91A3-D8FAE217E7EE}" srcOrd="0" destOrd="0" presId="urn:microsoft.com/office/officeart/2018/2/layout/IconVerticalSolidList"/>
    <dgm:cxn modelId="{29EF66DE-09E7-4418-B37D-A8E860BB0B52}" srcId="{B03CC2B5-BCCB-401C-8EDD-73E37F2D9FCF}" destId="{CEC6F8E5-BFD4-44E5-8A5E-8CA07380D5A7}" srcOrd="1" destOrd="0" parTransId="{9077F768-2484-4606-96EA-A881F46C069F}" sibTransId="{601CAB99-D162-4E4F-9015-93FEF857EFE8}"/>
    <dgm:cxn modelId="{58150EB2-4E94-4189-BF41-41A1A90C9024}" type="presParOf" srcId="{F8F7D35B-3A90-4799-802B-56E7583439E9}" destId="{E810CC75-B9BC-47A9-9214-8F1EA741F559}" srcOrd="0" destOrd="0" presId="urn:microsoft.com/office/officeart/2018/2/layout/IconVerticalSolidList"/>
    <dgm:cxn modelId="{40B124F1-B791-445D-8060-1D603E32C6DE}" type="presParOf" srcId="{E810CC75-B9BC-47A9-9214-8F1EA741F559}" destId="{4AB7C55E-C1ED-454F-9E73-86017E7F51F2}" srcOrd="0" destOrd="0" presId="urn:microsoft.com/office/officeart/2018/2/layout/IconVerticalSolidList"/>
    <dgm:cxn modelId="{FAF47F66-55FA-4120-AAC6-869E61F9A61A}" type="presParOf" srcId="{E810CC75-B9BC-47A9-9214-8F1EA741F559}" destId="{DF1862E1-D1B9-48A9-BC33-57590D3BDE80}" srcOrd="1" destOrd="0" presId="urn:microsoft.com/office/officeart/2018/2/layout/IconVerticalSolidList"/>
    <dgm:cxn modelId="{5FFFFF93-D93B-43F0-B0E7-4F3D5EF97545}" type="presParOf" srcId="{E810CC75-B9BC-47A9-9214-8F1EA741F559}" destId="{F272DFCC-00BA-4735-8CBD-DDFB81E58A19}" srcOrd="2" destOrd="0" presId="urn:microsoft.com/office/officeart/2018/2/layout/IconVerticalSolidList"/>
    <dgm:cxn modelId="{8100919B-649D-4BC5-984E-B6C52F878FB2}" type="presParOf" srcId="{E810CC75-B9BC-47A9-9214-8F1EA741F559}" destId="{88BDABF9-8F60-472A-91A3-D8FAE217E7EE}" srcOrd="3" destOrd="0" presId="urn:microsoft.com/office/officeart/2018/2/layout/IconVerticalSolidList"/>
    <dgm:cxn modelId="{AD9A8E59-3216-4D2E-B0D4-01F406A99089}" type="presParOf" srcId="{F8F7D35B-3A90-4799-802B-56E7583439E9}" destId="{DE841FE5-4D3F-413E-AF33-3E45A78B3675}" srcOrd="1" destOrd="0" presId="urn:microsoft.com/office/officeart/2018/2/layout/IconVerticalSolidList"/>
    <dgm:cxn modelId="{91C8FDE1-1423-44C2-A184-869E55243EE6}" type="presParOf" srcId="{F8F7D35B-3A90-4799-802B-56E7583439E9}" destId="{1AFE74B6-F045-4259-AF1B-46F396CE40BB}" srcOrd="2" destOrd="0" presId="urn:microsoft.com/office/officeart/2018/2/layout/IconVerticalSolidList"/>
    <dgm:cxn modelId="{EF9BC5A4-1A0A-4B8D-9E6A-40E15CF43B1F}" type="presParOf" srcId="{1AFE74B6-F045-4259-AF1B-46F396CE40BB}" destId="{C9B5C8D6-D361-4CED-BE61-A9B2280765F8}" srcOrd="0" destOrd="0" presId="urn:microsoft.com/office/officeart/2018/2/layout/IconVerticalSolidList"/>
    <dgm:cxn modelId="{C8319BD1-6BBF-48BA-8D41-0F69E826F45E}" type="presParOf" srcId="{1AFE74B6-F045-4259-AF1B-46F396CE40BB}" destId="{10633B14-8B81-43DD-BEE6-BCAED8AE787A}" srcOrd="1" destOrd="0" presId="urn:microsoft.com/office/officeart/2018/2/layout/IconVerticalSolidList"/>
    <dgm:cxn modelId="{92B485EF-F3E3-44B4-8533-C2AFC03F7E10}" type="presParOf" srcId="{1AFE74B6-F045-4259-AF1B-46F396CE40BB}" destId="{C10D7B89-B60A-4B96-A3BC-31DCDF605B2F}" srcOrd="2" destOrd="0" presId="urn:microsoft.com/office/officeart/2018/2/layout/IconVerticalSolidList"/>
    <dgm:cxn modelId="{B5D5A7E1-7714-48A8-BE93-F83528D2E3E5}" type="presParOf" srcId="{1AFE74B6-F045-4259-AF1B-46F396CE40BB}" destId="{9CC27DFC-2046-4E11-9881-03A61D16F671}"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B03CC2B5-BCCB-401C-8EDD-73E37F2D9FCF}"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28FE7255-64BF-4034-AB3F-45CD0D1F121D}">
      <dgm:prSet/>
      <dgm:spPr/>
      <dgm:t>
        <a:bodyPr/>
        <a:lstStyle/>
        <a:p>
          <a:r>
            <a:rPr lang="en-US" b="1"/>
            <a:t>Market research</a:t>
          </a:r>
          <a:r>
            <a:rPr lang="en-US"/>
            <a:t>: The initial research, survey you need to do before settling on a customer segment and a location</a:t>
          </a:r>
        </a:p>
      </dgm:t>
    </dgm:pt>
    <dgm:pt modelId="{2F7C261F-2C56-4365-B149-9195E9BB4A59}" type="parTrans" cxnId="{8D94EF92-7429-48F4-ACEE-9E87C07CF6C9}">
      <dgm:prSet/>
      <dgm:spPr/>
      <dgm:t>
        <a:bodyPr/>
        <a:lstStyle/>
        <a:p>
          <a:endParaRPr lang="en-US"/>
        </a:p>
      </dgm:t>
    </dgm:pt>
    <dgm:pt modelId="{3D64DF3E-0061-4EBE-8119-C627A64006AD}" type="sibTrans" cxnId="{8D94EF92-7429-48F4-ACEE-9E87C07CF6C9}">
      <dgm:prSet/>
      <dgm:spPr/>
      <dgm:t>
        <a:bodyPr/>
        <a:lstStyle/>
        <a:p>
          <a:endParaRPr lang="en-US"/>
        </a:p>
      </dgm:t>
    </dgm:pt>
    <dgm:pt modelId="{F853CE3F-E6AB-4D8D-91B4-DE3BF9655D01}">
      <dgm:prSet/>
      <dgm:spPr/>
      <dgm:t>
        <a:bodyPr/>
        <a:lstStyle/>
        <a:p>
          <a:r>
            <a:rPr lang="en-US" b="1"/>
            <a:t>Legal and licensing fee</a:t>
          </a:r>
          <a:r>
            <a:rPr lang="en-US"/>
            <a:t>: Permits needed to operate a business such as health permits for a restaurant</a:t>
          </a:r>
        </a:p>
      </dgm:t>
    </dgm:pt>
    <dgm:pt modelId="{08852813-3D23-4CB3-B55E-E9B11BD6CE8B}" type="parTrans" cxnId="{94BF7D59-DB13-47AE-9F19-1410C7FA6948}">
      <dgm:prSet/>
      <dgm:spPr/>
      <dgm:t>
        <a:bodyPr/>
        <a:lstStyle/>
        <a:p>
          <a:endParaRPr lang="en-US"/>
        </a:p>
      </dgm:t>
    </dgm:pt>
    <dgm:pt modelId="{9688C7C5-C085-4C83-A698-1F6C7D683117}" type="sibTrans" cxnId="{94BF7D59-DB13-47AE-9F19-1410C7FA6948}">
      <dgm:prSet/>
      <dgm:spPr/>
      <dgm:t>
        <a:bodyPr/>
        <a:lstStyle/>
        <a:p>
          <a:endParaRPr lang="en-US"/>
        </a:p>
      </dgm:t>
    </dgm:pt>
    <dgm:pt modelId="{F8F7D35B-3A90-4799-802B-56E7583439E9}" type="pres">
      <dgm:prSet presAssocID="{B03CC2B5-BCCB-401C-8EDD-73E37F2D9FCF}" presName="root" presStyleCnt="0">
        <dgm:presLayoutVars>
          <dgm:dir/>
          <dgm:resizeHandles val="exact"/>
        </dgm:presLayoutVars>
      </dgm:prSet>
      <dgm:spPr/>
    </dgm:pt>
    <dgm:pt modelId="{622F260C-7EB7-4772-BE7F-85BCF2911FD2}" type="pres">
      <dgm:prSet presAssocID="{28FE7255-64BF-4034-AB3F-45CD0D1F121D}" presName="compNode" presStyleCnt="0"/>
      <dgm:spPr/>
    </dgm:pt>
    <dgm:pt modelId="{FBD7F9B8-C790-491D-97E6-246539C015B4}" type="pres">
      <dgm:prSet presAssocID="{28FE7255-64BF-4034-AB3F-45CD0D1F121D}" presName="bgRect" presStyleLbl="bgShp" presStyleIdx="0" presStyleCnt="2"/>
      <dgm:spPr/>
    </dgm:pt>
    <dgm:pt modelId="{6CF71940-70B0-4AE8-A2E3-8269C2CA5F98}" type="pres">
      <dgm:prSet presAssocID="{28FE7255-64BF-4034-AB3F-45CD0D1F121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iosk"/>
        </a:ext>
      </dgm:extLst>
    </dgm:pt>
    <dgm:pt modelId="{5149F525-E17E-4541-B9A2-9B17AFA1F892}" type="pres">
      <dgm:prSet presAssocID="{28FE7255-64BF-4034-AB3F-45CD0D1F121D}" presName="spaceRect" presStyleCnt="0"/>
      <dgm:spPr/>
    </dgm:pt>
    <dgm:pt modelId="{897A6E75-933C-4B1D-8856-59719B34FC15}" type="pres">
      <dgm:prSet presAssocID="{28FE7255-64BF-4034-AB3F-45CD0D1F121D}" presName="parTx" presStyleLbl="revTx" presStyleIdx="0" presStyleCnt="2">
        <dgm:presLayoutVars>
          <dgm:chMax val="0"/>
          <dgm:chPref val="0"/>
        </dgm:presLayoutVars>
      </dgm:prSet>
      <dgm:spPr/>
    </dgm:pt>
    <dgm:pt modelId="{28E6778B-4A13-475A-8A89-D3C1571BFC92}" type="pres">
      <dgm:prSet presAssocID="{3D64DF3E-0061-4EBE-8119-C627A64006AD}" presName="sibTrans" presStyleCnt="0"/>
      <dgm:spPr/>
    </dgm:pt>
    <dgm:pt modelId="{67861492-2F39-4A12-8041-7245C5481C10}" type="pres">
      <dgm:prSet presAssocID="{F853CE3F-E6AB-4D8D-91B4-DE3BF9655D01}" presName="compNode" presStyleCnt="0"/>
      <dgm:spPr/>
    </dgm:pt>
    <dgm:pt modelId="{887FA725-D7F8-40B3-959F-F2BFCC21026F}" type="pres">
      <dgm:prSet presAssocID="{F853CE3F-E6AB-4D8D-91B4-DE3BF9655D01}" presName="bgRect" presStyleLbl="bgShp" presStyleIdx="1" presStyleCnt="2"/>
      <dgm:spPr/>
    </dgm:pt>
    <dgm:pt modelId="{5D44493F-2D9D-4B2B-8705-63E51FB05B41}" type="pres">
      <dgm:prSet presAssocID="{F853CE3F-E6AB-4D8D-91B4-DE3BF9655D0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avel"/>
        </a:ext>
      </dgm:extLst>
    </dgm:pt>
    <dgm:pt modelId="{29AE830F-550C-4F5A-9B3F-8839C67C9CDA}" type="pres">
      <dgm:prSet presAssocID="{F853CE3F-E6AB-4D8D-91B4-DE3BF9655D01}" presName="spaceRect" presStyleCnt="0"/>
      <dgm:spPr/>
    </dgm:pt>
    <dgm:pt modelId="{EAD8E866-3395-43C8-885B-970659051910}" type="pres">
      <dgm:prSet presAssocID="{F853CE3F-E6AB-4D8D-91B4-DE3BF9655D01}" presName="parTx" presStyleLbl="revTx" presStyleIdx="1" presStyleCnt="2">
        <dgm:presLayoutVars>
          <dgm:chMax val="0"/>
          <dgm:chPref val="0"/>
        </dgm:presLayoutVars>
      </dgm:prSet>
      <dgm:spPr/>
    </dgm:pt>
  </dgm:ptLst>
  <dgm:cxnLst>
    <dgm:cxn modelId="{B6B96E45-47B9-4604-98F9-7AE35FE7E9E1}" type="presOf" srcId="{B03CC2B5-BCCB-401C-8EDD-73E37F2D9FCF}" destId="{F8F7D35B-3A90-4799-802B-56E7583439E9}" srcOrd="0" destOrd="0" presId="urn:microsoft.com/office/officeart/2018/2/layout/IconVerticalSolidList"/>
    <dgm:cxn modelId="{94BF7D59-DB13-47AE-9F19-1410C7FA6948}" srcId="{B03CC2B5-BCCB-401C-8EDD-73E37F2D9FCF}" destId="{F853CE3F-E6AB-4D8D-91B4-DE3BF9655D01}" srcOrd="1" destOrd="0" parTransId="{08852813-3D23-4CB3-B55E-E9B11BD6CE8B}" sibTransId="{9688C7C5-C085-4C83-A698-1F6C7D683117}"/>
    <dgm:cxn modelId="{8D94EF92-7429-48F4-ACEE-9E87C07CF6C9}" srcId="{B03CC2B5-BCCB-401C-8EDD-73E37F2D9FCF}" destId="{28FE7255-64BF-4034-AB3F-45CD0D1F121D}" srcOrd="0" destOrd="0" parTransId="{2F7C261F-2C56-4365-B149-9195E9BB4A59}" sibTransId="{3D64DF3E-0061-4EBE-8119-C627A64006AD}"/>
    <dgm:cxn modelId="{54942394-EFDF-4A43-8ABB-A26C2797DB49}" type="presOf" srcId="{F853CE3F-E6AB-4D8D-91B4-DE3BF9655D01}" destId="{EAD8E866-3395-43C8-885B-970659051910}" srcOrd="0" destOrd="0" presId="urn:microsoft.com/office/officeart/2018/2/layout/IconVerticalSolidList"/>
    <dgm:cxn modelId="{1FCFA0C1-4225-484B-87C2-515C3353DF21}" type="presOf" srcId="{28FE7255-64BF-4034-AB3F-45CD0D1F121D}" destId="{897A6E75-933C-4B1D-8856-59719B34FC15}" srcOrd="0" destOrd="0" presId="urn:microsoft.com/office/officeart/2018/2/layout/IconVerticalSolidList"/>
    <dgm:cxn modelId="{74AA9915-5DEA-4FA0-A596-C9302E5ED3D2}" type="presParOf" srcId="{F8F7D35B-3A90-4799-802B-56E7583439E9}" destId="{622F260C-7EB7-4772-BE7F-85BCF2911FD2}" srcOrd="0" destOrd="0" presId="urn:microsoft.com/office/officeart/2018/2/layout/IconVerticalSolidList"/>
    <dgm:cxn modelId="{201960C4-7DD5-408C-93A8-3CC3088C712A}" type="presParOf" srcId="{622F260C-7EB7-4772-BE7F-85BCF2911FD2}" destId="{FBD7F9B8-C790-491D-97E6-246539C015B4}" srcOrd="0" destOrd="0" presId="urn:microsoft.com/office/officeart/2018/2/layout/IconVerticalSolidList"/>
    <dgm:cxn modelId="{79CEF637-B565-4582-86BC-037C08711781}" type="presParOf" srcId="{622F260C-7EB7-4772-BE7F-85BCF2911FD2}" destId="{6CF71940-70B0-4AE8-A2E3-8269C2CA5F98}" srcOrd="1" destOrd="0" presId="urn:microsoft.com/office/officeart/2018/2/layout/IconVerticalSolidList"/>
    <dgm:cxn modelId="{061DFD5F-0AAA-4408-9F40-0A91D962CD5D}" type="presParOf" srcId="{622F260C-7EB7-4772-BE7F-85BCF2911FD2}" destId="{5149F525-E17E-4541-B9A2-9B17AFA1F892}" srcOrd="2" destOrd="0" presId="urn:microsoft.com/office/officeart/2018/2/layout/IconVerticalSolidList"/>
    <dgm:cxn modelId="{349E53D4-2346-41B9-8541-CB8A38B7E5D0}" type="presParOf" srcId="{622F260C-7EB7-4772-BE7F-85BCF2911FD2}" destId="{897A6E75-933C-4B1D-8856-59719B34FC15}" srcOrd="3" destOrd="0" presId="urn:microsoft.com/office/officeart/2018/2/layout/IconVerticalSolidList"/>
    <dgm:cxn modelId="{C7FB2C65-838C-4245-A1DF-1C4E4A1B7359}" type="presParOf" srcId="{F8F7D35B-3A90-4799-802B-56E7583439E9}" destId="{28E6778B-4A13-475A-8A89-D3C1571BFC92}" srcOrd="1" destOrd="0" presId="urn:microsoft.com/office/officeart/2018/2/layout/IconVerticalSolidList"/>
    <dgm:cxn modelId="{0664B004-2B91-4AE1-B22B-AA863E485D23}" type="presParOf" srcId="{F8F7D35B-3A90-4799-802B-56E7583439E9}" destId="{67861492-2F39-4A12-8041-7245C5481C10}" srcOrd="2" destOrd="0" presId="urn:microsoft.com/office/officeart/2018/2/layout/IconVerticalSolidList"/>
    <dgm:cxn modelId="{753F7726-E833-4DD5-8BC9-4FC8EDF0DBAE}" type="presParOf" srcId="{67861492-2F39-4A12-8041-7245C5481C10}" destId="{887FA725-D7F8-40B3-959F-F2BFCC21026F}" srcOrd="0" destOrd="0" presId="urn:microsoft.com/office/officeart/2018/2/layout/IconVerticalSolidList"/>
    <dgm:cxn modelId="{CCCB87FA-7E26-49A2-BC18-A72800186200}" type="presParOf" srcId="{67861492-2F39-4A12-8041-7245C5481C10}" destId="{5D44493F-2D9D-4B2B-8705-63E51FB05B41}" srcOrd="1" destOrd="0" presId="urn:microsoft.com/office/officeart/2018/2/layout/IconVerticalSolidList"/>
    <dgm:cxn modelId="{FE860C24-3610-4C18-BA04-BFB733566919}" type="presParOf" srcId="{67861492-2F39-4A12-8041-7245C5481C10}" destId="{29AE830F-550C-4F5A-9B3F-8839C67C9CDA}" srcOrd="2" destOrd="0" presId="urn:microsoft.com/office/officeart/2018/2/layout/IconVerticalSolidList"/>
    <dgm:cxn modelId="{130276C2-0AA1-40BC-9BDA-A9D49723B5D3}" type="presParOf" srcId="{67861492-2F39-4A12-8041-7245C5481C10}" destId="{EAD8E866-3395-43C8-885B-97065905191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03CC2B5-BCCB-401C-8EDD-73E37F2D9FCF}"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5E906DB2-FFBE-4596-9544-917BA1C0C1FA}">
      <dgm:prSet/>
      <dgm:spPr/>
      <dgm:t>
        <a:bodyPr/>
        <a:lstStyle/>
        <a:p>
          <a:r>
            <a:rPr lang="en-US" b="1"/>
            <a:t>Technology and equipment:</a:t>
          </a:r>
          <a:r>
            <a:rPr lang="en-US"/>
            <a:t> Computers, printers, phones, and furniture among others</a:t>
          </a:r>
        </a:p>
      </dgm:t>
    </dgm:pt>
    <dgm:pt modelId="{F0C9DE82-28A0-422F-A3EB-8D2E6E20D8B0}" type="parTrans" cxnId="{0F9CCF51-62CE-44CF-A44A-2FBCF2BFEA83}">
      <dgm:prSet/>
      <dgm:spPr/>
      <dgm:t>
        <a:bodyPr/>
        <a:lstStyle/>
        <a:p>
          <a:endParaRPr lang="en-US"/>
        </a:p>
      </dgm:t>
    </dgm:pt>
    <dgm:pt modelId="{32368A21-5C6D-43A1-A100-B00C87CD81CB}" type="sibTrans" cxnId="{0F9CCF51-62CE-44CF-A44A-2FBCF2BFEA83}">
      <dgm:prSet/>
      <dgm:spPr/>
      <dgm:t>
        <a:bodyPr/>
        <a:lstStyle/>
        <a:p>
          <a:endParaRPr lang="en-US"/>
        </a:p>
      </dgm:t>
    </dgm:pt>
    <dgm:pt modelId="{BFBDC903-D728-4FE0-A95F-1F158F5EEB59}">
      <dgm:prSet/>
      <dgm:spPr/>
      <dgm:t>
        <a:bodyPr/>
        <a:lstStyle/>
        <a:p>
          <a:r>
            <a:rPr lang="en-US" b="1"/>
            <a:t>Intellectual property acquisition/protection</a:t>
          </a:r>
          <a:r>
            <a:rPr lang="en-US"/>
            <a:t>: Where your venture is dependent on IP, its protection or acquisition need money</a:t>
          </a:r>
        </a:p>
      </dgm:t>
    </dgm:pt>
    <dgm:pt modelId="{BB75E869-C77B-440E-B290-267F68BC4662}" type="parTrans" cxnId="{4969FEBF-4C74-49FF-88E7-E18AE2E69083}">
      <dgm:prSet/>
      <dgm:spPr/>
      <dgm:t>
        <a:bodyPr/>
        <a:lstStyle/>
        <a:p>
          <a:endParaRPr lang="en-US"/>
        </a:p>
      </dgm:t>
    </dgm:pt>
    <dgm:pt modelId="{08235523-7B7C-450E-B1FC-8B61C655965D}" type="sibTrans" cxnId="{4969FEBF-4C74-49FF-88E7-E18AE2E69083}">
      <dgm:prSet/>
      <dgm:spPr/>
      <dgm:t>
        <a:bodyPr/>
        <a:lstStyle/>
        <a:p>
          <a:endParaRPr lang="en-US"/>
        </a:p>
      </dgm:t>
    </dgm:pt>
    <dgm:pt modelId="{F8F7D35B-3A90-4799-802B-56E7583439E9}" type="pres">
      <dgm:prSet presAssocID="{B03CC2B5-BCCB-401C-8EDD-73E37F2D9FCF}" presName="root" presStyleCnt="0">
        <dgm:presLayoutVars>
          <dgm:dir/>
          <dgm:resizeHandles val="exact"/>
        </dgm:presLayoutVars>
      </dgm:prSet>
      <dgm:spPr/>
    </dgm:pt>
    <dgm:pt modelId="{8C8833D5-486B-4232-A8FE-C479DB0B30DB}" type="pres">
      <dgm:prSet presAssocID="{5E906DB2-FFBE-4596-9544-917BA1C0C1FA}" presName="compNode" presStyleCnt="0"/>
      <dgm:spPr/>
    </dgm:pt>
    <dgm:pt modelId="{A79497C8-CA37-45D1-9247-6D63B0E6BCCE}" type="pres">
      <dgm:prSet presAssocID="{5E906DB2-FFBE-4596-9544-917BA1C0C1FA}" presName="bgRect" presStyleLbl="bgShp" presStyleIdx="0" presStyleCnt="2"/>
      <dgm:spPr/>
    </dgm:pt>
    <dgm:pt modelId="{A2CB2222-3C7C-4B80-858D-EF83AAFD0340}" type="pres">
      <dgm:prSet presAssocID="{5E906DB2-FFBE-4596-9544-917BA1C0C1FA}"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inter"/>
        </a:ext>
      </dgm:extLst>
    </dgm:pt>
    <dgm:pt modelId="{BA034AA5-68CD-426F-9958-D029340071E3}" type="pres">
      <dgm:prSet presAssocID="{5E906DB2-FFBE-4596-9544-917BA1C0C1FA}" presName="spaceRect" presStyleCnt="0"/>
      <dgm:spPr/>
    </dgm:pt>
    <dgm:pt modelId="{81E64FB3-4033-4C87-9713-EC365E0C3A7E}" type="pres">
      <dgm:prSet presAssocID="{5E906DB2-FFBE-4596-9544-917BA1C0C1FA}" presName="parTx" presStyleLbl="revTx" presStyleIdx="0" presStyleCnt="2">
        <dgm:presLayoutVars>
          <dgm:chMax val="0"/>
          <dgm:chPref val="0"/>
        </dgm:presLayoutVars>
      </dgm:prSet>
      <dgm:spPr/>
    </dgm:pt>
    <dgm:pt modelId="{9F73D8DD-6A2B-4317-8202-A8AA288AF999}" type="pres">
      <dgm:prSet presAssocID="{32368A21-5C6D-43A1-A100-B00C87CD81CB}" presName="sibTrans" presStyleCnt="0"/>
      <dgm:spPr/>
    </dgm:pt>
    <dgm:pt modelId="{E52B278B-A1C8-43B1-BF2A-86427C2A9F09}" type="pres">
      <dgm:prSet presAssocID="{BFBDC903-D728-4FE0-A95F-1F158F5EEB59}" presName="compNode" presStyleCnt="0"/>
      <dgm:spPr/>
    </dgm:pt>
    <dgm:pt modelId="{C5E2897D-38FE-422C-83D1-636F5DC655DE}" type="pres">
      <dgm:prSet presAssocID="{BFBDC903-D728-4FE0-A95F-1F158F5EEB59}" presName="bgRect" presStyleLbl="bgShp" presStyleIdx="1" presStyleCnt="2"/>
      <dgm:spPr/>
    </dgm:pt>
    <dgm:pt modelId="{D99EA65D-E907-4666-BAB4-E41865FE28C2}" type="pres">
      <dgm:prSet presAssocID="{BFBDC903-D728-4FE0-A95F-1F158F5EEB5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uro"/>
        </a:ext>
      </dgm:extLst>
    </dgm:pt>
    <dgm:pt modelId="{51673967-27D0-49C5-996C-3904A7BF659E}" type="pres">
      <dgm:prSet presAssocID="{BFBDC903-D728-4FE0-A95F-1F158F5EEB59}" presName="spaceRect" presStyleCnt="0"/>
      <dgm:spPr/>
    </dgm:pt>
    <dgm:pt modelId="{9D5436C6-5528-473C-91EC-1357C7FE7957}" type="pres">
      <dgm:prSet presAssocID="{BFBDC903-D728-4FE0-A95F-1F158F5EEB59}" presName="parTx" presStyleLbl="revTx" presStyleIdx="1" presStyleCnt="2">
        <dgm:presLayoutVars>
          <dgm:chMax val="0"/>
          <dgm:chPref val="0"/>
        </dgm:presLayoutVars>
      </dgm:prSet>
      <dgm:spPr/>
    </dgm:pt>
  </dgm:ptLst>
  <dgm:cxnLst>
    <dgm:cxn modelId="{B6B96E45-47B9-4604-98F9-7AE35FE7E9E1}" type="presOf" srcId="{B03CC2B5-BCCB-401C-8EDD-73E37F2D9FCF}" destId="{F8F7D35B-3A90-4799-802B-56E7583439E9}" srcOrd="0" destOrd="0" presId="urn:microsoft.com/office/officeart/2018/2/layout/IconVerticalSolidList"/>
    <dgm:cxn modelId="{0F9CCF51-62CE-44CF-A44A-2FBCF2BFEA83}" srcId="{B03CC2B5-BCCB-401C-8EDD-73E37F2D9FCF}" destId="{5E906DB2-FFBE-4596-9544-917BA1C0C1FA}" srcOrd="0" destOrd="0" parTransId="{F0C9DE82-28A0-422F-A3EB-8D2E6E20D8B0}" sibTransId="{32368A21-5C6D-43A1-A100-B00C87CD81CB}"/>
    <dgm:cxn modelId="{6A70067B-E65A-42C0-A14B-CCA1765208E8}" type="presOf" srcId="{BFBDC903-D728-4FE0-A95F-1F158F5EEB59}" destId="{9D5436C6-5528-473C-91EC-1357C7FE7957}" srcOrd="0" destOrd="0" presId="urn:microsoft.com/office/officeart/2018/2/layout/IconVerticalSolidList"/>
    <dgm:cxn modelId="{4969FEBF-4C74-49FF-88E7-E18AE2E69083}" srcId="{B03CC2B5-BCCB-401C-8EDD-73E37F2D9FCF}" destId="{BFBDC903-D728-4FE0-A95F-1F158F5EEB59}" srcOrd="1" destOrd="0" parTransId="{BB75E869-C77B-440E-B290-267F68BC4662}" sibTransId="{08235523-7B7C-450E-B1FC-8B61C655965D}"/>
    <dgm:cxn modelId="{7DB683E2-8F9B-4106-81EF-AD69D2DDD969}" type="presOf" srcId="{5E906DB2-FFBE-4596-9544-917BA1C0C1FA}" destId="{81E64FB3-4033-4C87-9713-EC365E0C3A7E}" srcOrd="0" destOrd="0" presId="urn:microsoft.com/office/officeart/2018/2/layout/IconVerticalSolidList"/>
    <dgm:cxn modelId="{FDC8E815-5799-49C7-95FC-DD0ADF0F4585}" type="presParOf" srcId="{F8F7D35B-3A90-4799-802B-56E7583439E9}" destId="{8C8833D5-486B-4232-A8FE-C479DB0B30DB}" srcOrd="0" destOrd="0" presId="urn:microsoft.com/office/officeart/2018/2/layout/IconVerticalSolidList"/>
    <dgm:cxn modelId="{F83F3182-9C13-4BDB-ABDC-2244CBE5A7B5}" type="presParOf" srcId="{8C8833D5-486B-4232-A8FE-C479DB0B30DB}" destId="{A79497C8-CA37-45D1-9247-6D63B0E6BCCE}" srcOrd="0" destOrd="0" presId="urn:microsoft.com/office/officeart/2018/2/layout/IconVerticalSolidList"/>
    <dgm:cxn modelId="{6653332E-DEE5-4973-9F38-FCCD61F999FA}" type="presParOf" srcId="{8C8833D5-486B-4232-A8FE-C479DB0B30DB}" destId="{A2CB2222-3C7C-4B80-858D-EF83AAFD0340}" srcOrd="1" destOrd="0" presId="urn:microsoft.com/office/officeart/2018/2/layout/IconVerticalSolidList"/>
    <dgm:cxn modelId="{DB00A8FA-AF3A-4F4A-B3EB-7C9E5A698EA5}" type="presParOf" srcId="{8C8833D5-486B-4232-A8FE-C479DB0B30DB}" destId="{BA034AA5-68CD-426F-9958-D029340071E3}" srcOrd="2" destOrd="0" presId="urn:microsoft.com/office/officeart/2018/2/layout/IconVerticalSolidList"/>
    <dgm:cxn modelId="{FBBF3E88-909D-42B0-99AB-BFE3DB1C2146}" type="presParOf" srcId="{8C8833D5-486B-4232-A8FE-C479DB0B30DB}" destId="{81E64FB3-4033-4C87-9713-EC365E0C3A7E}" srcOrd="3" destOrd="0" presId="urn:microsoft.com/office/officeart/2018/2/layout/IconVerticalSolidList"/>
    <dgm:cxn modelId="{721A0619-80FB-4CFB-96BE-9B6198AB6F8A}" type="presParOf" srcId="{F8F7D35B-3A90-4799-802B-56E7583439E9}" destId="{9F73D8DD-6A2B-4317-8202-A8AA288AF999}" srcOrd="1" destOrd="0" presId="urn:microsoft.com/office/officeart/2018/2/layout/IconVerticalSolidList"/>
    <dgm:cxn modelId="{E576AD57-B805-4BDE-AD20-D1014383E352}" type="presParOf" srcId="{F8F7D35B-3A90-4799-802B-56E7583439E9}" destId="{E52B278B-A1C8-43B1-BF2A-86427C2A9F09}" srcOrd="2" destOrd="0" presId="urn:microsoft.com/office/officeart/2018/2/layout/IconVerticalSolidList"/>
    <dgm:cxn modelId="{B24E7100-B68E-45B6-9408-3F6308F107C7}" type="presParOf" srcId="{E52B278B-A1C8-43B1-BF2A-86427C2A9F09}" destId="{C5E2897D-38FE-422C-83D1-636F5DC655DE}" srcOrd="0" destOrd="0" presId="urn:microsoft.com/office/officeart/2018/2/layout/IconVerticalSolidList"/>
    <dgm:cxn modelId="{0F82AC61-6CE0-47D6-8BA9-DA6D90BA7B55}" type="presParOf" srcId="{E52B278B-A1C8-43B1-BF2A-86427C2A9F09}" destId="{D99EA65D-E907-4666-BAB4-E41865FE28C2}" srcOrd="1" destOrd="0" presId="urn:microsoft.com/office/officeart/2018/2/layout/IconVerticalSolidList"/>
    <dgm:cxn modelId="{47DC1E78-3B74-4118-BA9A-05A0E175A9A3}" type="presParOf" srcId="{E52B278B-A1C8-43B1-BF2A-86427C2A9F09}" destId="{51673967-27D0-49C5-996C-3904A7BF659E}" srcOrd="2" destOrd="0" presId="urn:microsoft.com/office/officeart/2018/2/layout/IconVerticalSolidList"/>
    <dgm:cxn modelId="{0EC17DD3-60C6-4C4B-B4BA-3FC0AFB40E3B}" type="presParOf" srcId="{E52B278B-A1C8-43B1-BF2A-86427C2A9F09}" destId="{9D5436C6-5528-473C-91EC-1357C7FE7957}"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A4D4E9DF-D86D-4A5C-AFDD-999FC5725757}" type="doc">
      <dgm:prSet loTypeId="urn:microsoft.com/office/officeart/2008/layout/LinedList" loCatId="list" qsTypeId="urn:microsoft.com/office/officeart/2005/8/quickstyle/simple2" qsCatId="simple" csTypeId="urn:microsoft.com/office/officeart/2005/8/colors/colorful1" csCatId="colorful"/>
      <dgm:spPr/>
      <dgm:t>
        <a:bodyPr/>
        <a:lstStyle/>
        <a:p>
          <a:endParaRPr lang="en-US"/>
        </a:p>
      </dgm:t>
    </dgm:pt>
    <dgm:pt modelId="{8896680F-C422-4B50-880C-B58CD26C8F48}">
      <dgm:prSet/>
      <dgm:spPr/>
      <dgm:t>
        <a:bodyPr/>
        <a:lstStyle/>
        <a:p>
          <a:r>
            <a:rPr lang="en-US" dirty="0"/>
            <a:t>These are on-going expenses for the business that helps in day-to-day operation of the venture</a:t>
          </a:r>
        </a:p>
      </dgm:t>
    </dgm:pt>
    <dgm:pt modelId="{C4AD1B13-CFAB-464F-9728-B05E11987B00}" type="parTrans" cxnId="{DD3C856E-66B8-4C89-BF1B-0C6C2F804471}">
      <dgm:prSet/>
      <dgm:spPr/>
      <dgm:t>
        <a:bodyPr/>
        <a:lstStyle/>
        <a:p>
          <a:endParaRPr lang="en-US"/>
        </a:p>
      </dgm:t>
    </dgm:pt>
    <dgm:pt modelId="{82B55A29-1C9F-495B-BB68-81B48B80E304}" type="sibTrans" cxnId="{DD3C856E-66B8-4C89-BF1B-0C6C2F804471}">
      <dgm:prSet/>
      <dgm:spPr/>
      <dgm:t>
        <a:bodyPr/>
        <a:lstStyle/>
        <a:p>
          <a:endParaRPr lang="en-US"/>
        </a:p>
      </dgm:t>
    </dgm:pt>
    <dgm:pt modelId="{D967A319-1D45-4CF9-9148-CE31F7FF5084}">
      <dgm:prSet/>
      <dgm:spPr/>
      <dgm:t>
        <a:bodyPr/>
        <a:lstStyle/>
        <a:p>
          <a:r>
            <a:rPr lang="en-US" dirty="0"/>
            <a:t>They may include</a:t>
          </a:r>
          <a:r>
            <a:rPr lang="en-US" dirty="0">
              <a:latin typeface="Univers"/>
            </a:rPr>
            <a:t>:</a:t>
          </a:r>
          <a:endParaRPr lang="en-US" dirty="0"/>
        </a:p>
      </dgm:t>
    </dgm:pt>
    <dgm:pt modelId="{81892AE0-8F60-4909-8FBE-2044597DBF28}" type="parTrans" cxnId="{0405B796-6249-4860-908D-F045CD185457}">
      <dgm:prSet/>
      <dgm:spPr/>
      <dgm:t>
        <a:bodyPr/>
        <a:lstStyle/>
        <a:p>
          <a:endParaRPr lang="en-US"/>
        </a:p>
      </dgm:t>
    </dgm:pt>
    <dgm:pt modelId="{40048FC6-01A9-4666-87FE-0DA7062382B7}" type="sibTrans" cxnId="{0405B796-6249-4860-908D-F045CD185457}">
      <dgm:prSet/>
      <dgm:spPr/>
      <dgm:t>
        <a:bodyPr/>
        <a:lstStyle/>
        <a:p>
          <a:endParaRPr lang="en-US"/>
        </a:p>
      </dgm:t>
    </dgm:pt>
    <dgm:pt modelId="{B45ACA8D-9F24-4300-AC0F-E7F4C2E31181}">
      <dgm:prSet/>
      <dgm:spPr/>
      <dgm:t>
        <a:bodyPr/>
        <a:lstStyle/>
        <a:p>
          <a:r>
            <a:rPr lang="en-US" b="1" dirty="0"/>
            <a:t>Rent and utilities</a:t>
          </a:r>
          <a:r>
            <a:rPr lang="en-US" dirty="0"/>
            <a:t>: the monthly expenses for the office or shop for your business and bills such as power, internet, water that you pay</a:t>
          </a:r>
        </a:p>
      </dgm:t>
    </dgm:pt>
    <dgm:pt modelId="{AC8FC809-7A4F-46CF-9494-D6D71D29121A}" type="parTrans" cxnId="{78E81306-7E09-49D0-A578-E734B8E2A831}">
      <dgm:prSet/>
      <dgm:spPr/>
      <dgm:t>
        <a:bodyPr/>
        <a:lstStyle/>
        <a:p>
          <a:endParaRPr lang="en-US"/>
        </a:p>
      </dgm:t>
    </dgm:pt>
    <dgm:pt modelId="{895135B4-8C7F-41D3-BFD5-249DF3859482}" type="sibTrans" cxnId="{78E81306-7E09-49D0-A578-E734B8E2A831}">
      <dgm:prSet/>
      <dgm:spPr/>
      <dgm:t>
        <a:bodyPr/>
        <a:lstStyle/>
        <a:p>
          <a:endParaRPr lang="en-US"/>
        </a:p>
      </dgm:t>
    </dgm:pt>
    <dgm:pt modelId="{EEB4653E-3302-40A8-A70D-02D09DE9F93D}" type="pres">
      <dgm:prSet presAssocID="{A4D4E9DF-D86D-4A5C-AFDD-999FC5725757}" presName="vert0" presStyleCnt="0">
        <dgm:presLayoutVars>
          <dgm:dir/>
          <dgm:animOne val="branch"/>
          <dgm:animLvl val="lvl"/>
        </dgm:presLayoutVars>
      </dgm:prSet>
      <dgm:spPr/>
    </dgm:pt>
    <dgm:pt modelId="{F35804F6-0B04-4C6C-9020-885BEE7AF47D}" type="pres">
      <dgm:prSet presAssocID="{8896680F-C422-4B50-880C-B58CD26C8F48}" presName="thickLine" presStyleLbl="alignNode1" presStyleIdx="0" presStyleCnt="3"/>
      <dgm:spPr/>
    </dgm:pt>
    <dgm:pt modelId="{94FE903F-9B2D-40E9-9E07-34717FF2BEFB}" type="pres">
      <dgm:prSet presAssocID="{8896680F-C422-4B50-880C-B58CD26C8F48}" presName="horz1" presStyleCnt="0"/>
      <dgm:spPr/>
    </dgm:pt>
    <dgm:pt modelId="{D5BB89FE-3BF6-43D3-A4ED-6BA31593B3D8}" type="pres">
      <dgm:prSet presAssocID="{8896680F-C422-4B50-880C-B58CD26C8F48}" presName="tx1" presStyleLbl="revTx" presStyleIdx="0" presStyleCnt="3"/>
      <dgm:spPr/>
    </dgm:pt>
    <dgm:pt modelId="{FC7CE0DB-D081-43DD-A212-9501F3D85082}" type="pres">
      <dgm:prSet presAssocID="{8896680F-C422-4B50-880C-B58CD26C8F48}" presName="vert1" presStyleCnt="0"/>
      <dgm:spPr/>
    </dgm:pt>
    <dgm:pt modelId="{8A8BC47D-DFDA-493B-BF42-C851FB439DE4}" type="pres">
      <dgm:prSet presAssocID="{D967A319-1D45-4CF9-9148-CE31F7FF5084}" presName="thickLine" presStyleLbl="alignNode1" presStyleIdx="1" presStyleCnt="3"/>
      <dgm:spPr/>
    </dgm:pt>
    <dgm:pt modelId="{D77C0E90-C0A2-4157-B512-DD8AB0682192}" type="pres">
      <dgm:prSet presAssocID="{D967A319-1D45-4CF9-9148-CE31F7FF5084}" presName="horz1" presStyleCnt="0"/>
      <dgm:spPr/>
    </dgm:pt>
    <dgm:pt modelId="{CA9A07AC-600F-4CA3-88EA-FCAF7C0F2E79}" type="pres">
      <dgm:prSet presAssocID="{D967A319-1D45-4CF9-9148-CE31F7FF5084}" presName="tx1" presStyleLbl="revTx" presStyleIdx="1" presStyleCnt="3"/>
      <dgm:spPr/>
    </dgm:pt>
    <dgm:pt modelId="{75C31926-82F6-4369-A19A-F83C5B528AD3}" type="pres">
      <dgm:prSet presAssocID="{D967A319-1D45-4CF9-9148-CE31F7FF5084}" presName="vert1" presStyleCnt="0"/>
      <dgm:spPr/>
    </dgm:pt>
    <dgm:pt modelId="{83F9569A-E9ED-41BD-98F8-09CA40D242F0}" type="pres">
      <dgm:prSet presAssocID="{B45ACA8D-9F24-4300-AC0F-E7F4C2E31181}" presName="thickLine" presStyleLbl="alignNode1" presStyleIdx="2" presStyleCnt="3"/>
      <dgm:spPr/>
    </dgm:pt>
    <dgm:pt modelId="{C5608C74-6450-4C4C-A7A9-221429C3A608}" type="pres">
      <dgm:prSet presAssocID="{B45ACA8D-9F24-4300-AC0F-E7F4C2E31181}" presName="horz1" presStyleCnt="0"/>
      <dgm:spPr/>
    </dgm:pt>
    <dgm:pt modelId="{1601C790-D3F2-412F-ABD8-01E4220A22F2}" type="pres">
      <dgm:prSet presAssocID="{B45ACA8D-9F24-4300-AC0F-E7F4C2E31181}" presName="tx1" presStyleLbl="revTx" presStyleIdx="2" presStyleCnt="3"/>
      <dgm:spPr/>
    </dgm:pt>
    <dgm:pt modelId="{75464809-45E2-4666-AFB8-EBA9AAFDC155}" type="pres">
      <dgm:prSet presAssocID="{B45ACA8D-9F24-4300-AC0F-E7F4C2E31181}" presName="vert1" presStyleCnt="0"/>
      <dgm:spPr/>
    </dgm:pt>
  </dgm:ptLst>
  <dgm:cxnLst>
    <dgm:cxn modelId="{78E81306-7E09-49D0-A578-E734B8E2A831}" srcId="{A4D4E9DF-D86D-4A5C-AFDD-999FC5725757}" destId="{B45ACA8D-9F24-4300-AC0F-E7F4C2E31181}" srcOrd="2" destOrd="0" parTransId="{AC8FC809-7A4F-46CF-9494-D6D71D29121A}" sibTransId="{895135B4-8C7F-41D3-BFD5-249DF3859482}"/>
    <dgm:cxn modelId="{8B8D5144-AE50-4489-90F8-1712A213ED32}" type="presOf" srcId="{8896680F-C422-4B50-880C-B58CD26C8F48}" destId="{D5BB89FE-3BF6-43D3-A4ED-6BA31593B3D8}" srcOrd="0" destOrd="0" presId="urn:microsoft.com/office/officeart/2008/layout/LinedList"/>
    <dgm:cxn modelId="{DD3C856E-66B8-4C89-BF1B-0C6C2F804471}" srcId="{A4D4E9DF-D86D-4A5C-AFDD-999FC5725757}" destId="{8896680F-C422-4B50-880C-B58CD26C8F48}" srcOrd="0" destOrd="0" parTransId="{C4AD1B13-CFAB-464F-9728-B05E11987B00}" sibTransId="{82B55A29-1C9F-495B-BB68-81B48B80E304}"/>
    <dgm:cxn modelId="{0405B796-6249-4860-908D-F045CD185457}" srcId="{A4D4E9DF-D86D-4A5C-AFDD-999FC5725757}" destId="{D967A319-1D45-4CF9-9148-CE31F7FF5084}" srcOrd="1" destOrd="0" parTransId="{81892AE0-8F60-4909-8FBE-2044597DBF28}" sibTransId="{40048FC6-01A9-4666-87FE-0DA7062382B7}"/>
    <dgm:cxn modelId="{765FE8DF-EC39-40AF-A4BD-B4109AD08A6D}" type="presOf" srcId="{D967A319-1D45-4CF9-9148-CE31F7FF5084}" destId="{CA9A07AC-600F-4CA3-88EA-FCAF7C0F2E79}" srcOrd="0" destOrd="0" presId="urn:microsoft.com/office/officeart/2008/layout/LinedList"/>
    <dgm:cxn modelId="{3DBBBCF3-42DA-4276-8E1F-CD414D716B45}" type="presOf" srcId="{A4D4E9DF-D86D-4A5C-AFDD-999FC5725757}" destId="{EEB4653E-3302-40A8-A70D-02D09DE9F93D}" srcOrd="0" destOrd="0" presId="urn:microsoft.com/office/officeart/2008/layout/LinedList"/>
    <dgm:cxn modelId="{12CEA2F8-AB8A-4622-8333-CE11FC119526}" type="presOf" srcId="{B45ACA8D-9F24-4300-AC0F-E7F4C2E31181}" destId="{1601C790-D3F2-412F-ABD8-01E4220A22F2}" srcOrd="0" destOrd="0" presId="urn:microsoft.com/office/officeart/2008/layout/LinedList"/>
    <dgm:cxn modelId="{67A20206-E782-49CA-96CE-A8740CC75721}" type="presParOf" srcId="{EEB4653E-3302-40A8-A70D-02D09DE9F93D}" destId="{F35804F6-0B04-4C6C-9020-885BEE7AF47D}" srcOrd="0" destOrd="0" presId="urn:microsoft.com/office/officeart/2008/layout/LinedList"/>
    <dgm:cxn modelId="{4046A059-9EF1-4E9D-A0EE-D2DD47BBD811}" type="presParOf" srcId="{EEB4653E-3302-40A8-A70D-02D09DE9F93D}" destId="{94FE903F-9B2D-40E9-9E07-34717FF2BEFB}" srcOrd="1" destOrd="0" presId="urn:microsoft.com/office/officeart/2008/layout/LinedList"/>
    <dgm:cxn modelId="{619AFBCA-E56B-4001-9214-C0FD9A684D73}" type="presParOf" srcId="{94FE903F-9B2D-40E9-9E07-34717FF2BEFB}" destId="{D5BB89FE-3BF6-43D3-A4ED-6BA31593B3D8}" srcOrd="0" destOrd="0" presId="urn:microsoft.com/office/officeart/2008/layout/LinedList"/>
    <dgm:cxn modelId="{41DFF6E0-422C-48F1-A432-D7769B163E43}" type="presParOf" srcId="{94FE903F-9B2D-40E9-9E07-34717FF2BEFB}" destId="{FC7CE0DB-D081-43DD-A212-9501F3D85082}" srcOrd="1" destOrd="0" presId="urn:microsoft.com/office/officeart/2008/layout/LinedList"/>
    <dgm:cxn modelId="{8016A53D-2E6D-42B7-B587-1C906C5233DC}" type="presParOf" srcId="{EEB4653E-3302-40A8-A70D-02D09DE9F93D}" destId="{8A8BC47D-DFDA-493B-BF42-C851FB439DE4}" srcOrd="2" destOrd="0" presId="urn:microsoft.com/office/officeart/2008/layout/LinedList"/>
    <dgm:cxn modelId="{194CBE16-E862-44E3-8869-D62E1A7CE077}" type="presParOf" srcId="{EEB4653E-3302-40A8-A70D-02D09DE9F93D}" destId="{D77C0E90-C0A2-4157-B512-DD8AB0682192}" srcOrd="3" destOrd="0" presId="urn:microsoft.com/office/officeart/2008/layout/LinedList"/>
    <dgm:cxn modelId="{F9A56BFE-A90A-47A9-8DB7-294CE0FDA9B3}" type="presParOf" srcId="{D77C0E90-C0A2-4157-B512-DD8AB0682192}" destId="{CA9A07AC-600F-4CA3-88EA-FCAF7C0F2E79}" srcOrd="0" destOrd="0" presId="urn:microsoft.com/office/officeart/2008/layout/LinedList"/>
    <dgm:cxn modelId="{A2CBDF97-9A61-4F7F-9F88-077BF410F83C}" type="presParOf" srcId="{D77C0E90-C0A2-4157-B512-DD8AB0682192}" destId="{75C31926-82F6-4369-A19A-F83C5B528AD3}" srcOrd="1" destOrd="0" presId="urn:microsoft.com/office/officeart/2008/layout/LinedList"/>
    <dgm:cxn modelId="{3D542FD1-EF6F-4BBD-B177-B6A19FDC3334}" type="presParOf" srcId="{EEB4653E-3302-40A8-A70D-02D09DE9F93D}" destId="{83F9569A-E9ED-41BD-98F8-09CA40D242F0}" srcOrd="4" destOrd="0" presId="urn:microsoft.com/office/officeart/2008/layout/LinedList"/>
    <dgm:cxn modelId="{E90BFACA-AB74-4A76-A366-B3D1EA6A76BC}" type="presParOf" srcId="{EEB4653E-3302-40A8-A70D-02D09DE9F93D}" destId="{C5608C74-6450-4C4C-A7A9-221429C3A608}" srcOrd="5" destOrd="0" presId="urn:microsoft.com/office/officeart/2008/layout/LinedList"/>
    <dgm:cxn modelId="{C9321433-FF36-46D7-A7A2-BD1D7B76C6A2}" type="presParOf" srcId="{C5608C74-6450-4C4C-A7A9-221429C3A608}" destId="{1601C790-D3F2-412F-ABD8-01E4220A22F2}" srcOrd="0" destOrd="0" presId="urn:microsoft.com/office/officeart/2008/layout/LinedList"/>
    <dgm:cxn modelId="{6D75221A-0909-4A4A-9D38-7E4F0598B1C9}" type="presParOf" srcId="{C5608C74-6450-4C4C-A7A9-221429C3A608}" destId="{75464809-45E2-4666-AFB8-EBA9AAFDC155}"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A4D4E9DF-D86D-4A5C-AFDD-999FC5725757}" type="doc">
      <dgm:prSet loTypeId="urn:microsoft.com/office/officeart/2008/layout/LinedList" loCatId="list" qsTypeId="urn:microsoft.com/office/officeart/2005/8/quickstyle/simple1" qsCatId="simple" csTypeId="urn:microsoft.com/office/officeart/2005/8/colors/colorful1" csCatId="colorful"/>
      <dgm:spPr/>
      <dgm:t>
        <a:bodyPr/>
        <a:lstStyle/>
        <a:p>
          <a:endParaRPr lang="en-US"/>
        </a:p>
      </dgm:t>
    </dgm:pt>
    <dgm:pt modelId="{5725D8CF-B0A7-408E-8222-1BFE4AAA3A8D}">
      <dgm:prSet/>
      <dgm:spPr/>
      <dgm:t>
        <a:bodyPr/>
        <a:lstStyle/>
        <a:p>
          <a:pPr rtl="0"/>
          <a:r>
            <a:rPr lang="en-US" b="1" dirty="0"/>
            <a:t>Salaries and wages</a:t>
          </a:r>
          <a:r>
            <a:rPr lang="en-US" dirty="0"/>
            <a:t>: The payment that you make</a:t>
          </a:r>
          <a:r>
            <a:rPr lang="en-US" dirty="0">
              <a:latin typeface="Univers"/>
            </a:rPr>
            <a:t> to</a:t>
          </a:r>
          <a:r>
            <a:rPr lang="en-US" dirty="0"/>
            <a:t> employees</a:t>
          </a:r>
        </a:p>
      </dgm:t>
    </dgm:pt>
    <dgm:pt modelId="{C1E858AC-2813-4887-8A02-C72848A70BD5}" type="parTrans" cxnId="{127F1AE7-DA88-414F-AC34-AB6C83B5E3C6}">
      <dgm:prSet/>
      <dgm:spPr/>
      <dgm:t>
        <a:bodyPr/>
        <a:lstStyle/>
        <a:p>
          <a:endParaRPr lang="en-US"/>
        </a:p>
      </dgm:t>
    </dgm:pt>
    <dgm:pt modelId="{71AD4DD6-99EB-4ED4-A7EF-F27FFDA4C49F}" type="sibTrans" cxnId="{127F1AE7-DA88-414F-AC34-AB6C83B5E3C6}">
      <dgm:prSet/>
      <dgm:spPr/>
      <dgm:t>
        <a:bodyPr/>
        <a:lstStyle/>
        <a:p>
          <a:endParaRPr lang="en-US"/>
        </a:p>
      </dgm:t>
    </dgm:pt>
    <dgm:pt modelId="{A7124FAD-8273-48E2-88A1-B1EB417AF4E3}">
      <dgm:prSet/>
      <dgm:spPr/>
      <dgm:t>
        <a:bodyPr/>
        <a:lstStyle/>
        <a:p>
          <a:r>
            <a:rPr lang="en-US" b="1" dirty="0"/>
            <a:t>Inventory and supplies</a:t>
          </a:r>
          <a:r>
            <a:rPr lang="en-US" dirty="0"/>
            <a:t>: The cost you incur purchasing good for both re-sale as well as for use in your office such as stationary</a:t>
          </a:r>
        </a:p>
      </dgm:t>
    </dgm:pt>
    <dgm:pt modelId="{9236E100-21A9-4210-9E8A-3F2C93E2EC5F}" type="parTrans" cxnId="{A97071AB-3A63-429C-AF63-D9BF699B80CC}">
      <dgm:prSet/>
      <dgm:spPr/>
      <dgm:t>
        <a:bodyPr/>
        <a:lstStyle/>
        <a:p>
          <a:endParaRPr lang="en-US"/>
        </a:p>
      </dgm:t>
    </dgm:pt>
    <dgm:pt modelId="{F1244248-F790-45D8-8443-F03002427AE9}" type="sibTrans" cxnId="{A97071AB-3A63-429C-AF63-D9BF699B80CC}">
      <dgm:prSet/>
      <dgm:spPr/>
      <dgm:t>
        <a:bodyPr/>
        <a:lstStyle/>
        <a:p>
          <a:endParaRPr lang="en-US"/>
        </a:p>
      </dgm:t>
    </dgm:pt>
    <dgm:pt modelId="{2526160C-D6D5-437A-950C-54839FA6CD13}" type="pres">
      <dgm:prSet presAssocID="{A4D4E9DF-D86D-4A5C-AFDD-999FC5725757}" presName="vert0" presStyleCnt="0">
        <dgm:presLayoutVars>
          <dgm:dir/>
          <dgm:animOne val="branch"/>
          <dgm:animLvl val="lvl"/>
        </dgm:presLayoutVars>
      </dgm:prSet>
      <dgm:spPr/>
    </dgm:pt>
    <dgm:pt modelId="{EDFE38FE-77ED-4BB5-B620-81FF85F7792F}" type="pres">
      <dgm:prSet presAssocID="{5725D8CF-B0A7-408E-8222-1BFE4AAA3A8D}" presName="thickLine" presStyleLbl="alignNode1" presStyleIdx="0" presStyleCnt="2"/>
      <dgm:spPr/>
    </dgm:pt>
    <dgm:pt modelId="{B749787C-0291-4F74-B949-62200BA4085E}" type="pres">
      <dgm:prSet presAssocID="{5725D8CF-B0A7-408E-8222-1BFE4AAA3A8D}" presName="horz1" presStyleCnt="0"/>
      <dgm:spPr/>
    </dgm:pt>
    <dgm:pt modelId="{4497BE3D-3FA9-41C6-BC37-13F8FE762AD5}" type="pres">
      <dgm:prSet presAssocID="{5725D8CF-B0A7-408E-8222-1BFE4AAA3A8D}" presName="tx1" presStyleLbl="revTx" presStyleIdx="0" presStyleCnt="2"/>
      <dgm:spPr/>
    </dgm:pt>
    <dgm:pt modelId="{78F3CC1F-6B21-4A81-8B76-A5ED46457E62}" type="pres">
      <dgm:prSet presAssocID="{5725D8CF-B0A7-408E-8222-1BFE4AAA3A8D}" presName="vert1" presStyleCnt="0"/>
      <dgm:spPr/>
    </dgm:pt>
    <dgm:pt modelId="{050E2EA4-F2F6-4A60-9272-0D99AEA1199F}" type="pres">
      <dgm:prSet presAssocID="{A7124FAD-8273-48E2-88A1-B1EB417AF4E3}" presName="thickLine" presStyleLbl="alignNode1" presStyleIdx="1" presStyleCnt="2"/>
      <dgm:spPr/>
    </dgm:pt>
    <dgm:pt modelId="{DC83E522-0170-447D-92EF-33EF8590EA7E}" type="pres">
      <dgm:prSet presAssocID="{A7124FAD-8273-48E2-88A1-B1EB417AF4E3}" presName="horz1" presStyleCnt="0"/>
      <dgm:spPr/>
    </dgm:pt>
    <dgm:pt modelId="{70BA59C4-2D4D-4B76-86D6-D66C673730D7}" type="pres">
      <dgm:prSet presAssocID="{A7124FAD-8273-48E2-88A1-B1EB417AF4E3}" presName="tx1" presStyleLbl="revTx" presStyleIdx="1" presStyleCnt="2"/>
      <dgm:spPr/>
    </dgm:pt>
    <dgm:pt modelId="{89E4839D-536D-49AA-8492-CE123CE7523A}" type="pres">
      <dgm:prSet presAssocID="{A7124FAD-8273-48E2-88A1-B1EB417AF4E3}" presName="vert1" presStyleCnt="0"/>
      <dgm:spPr/>
    </dgm:pt>
  </dgm:ptLst>
  <dgm:cxnLst>
    <dgm:cxn modelId="{E284175B-A700-47A5-A46E-64EF2E0E854E}" type="presOf" srcId="{A4D4E9DF-D86D-4A5C-AFDD-999FC5725757}" destId="{2526160C-D6D5-437A-950C-54839FA6CD13}" srcOrd="0" destOrd="0" presId="urn:microsoft.com/office/officeart/2008/layout/LinedList"/>
    <dgm:cxn modelId="{52BDC06E-27C9-432C-8266-337096BC37FE}" type="presOf" srcId="{A7124FAD-8273-48E2-88A1-B1EB417AF4E3}" destId="{70BA59C4-2D4D-4B76-86D6-D66C673730D7}" srcOrd="0" destOrd="0" presId="urn:microsoft.com/office/officeart/2008/layout/LinedList"/>
    <dgm:cxn modelId="{A97071AB-3A63-429C-AF63-D9BF699B80CC}" srcId="{A4D4E9DF-D86D-4A5C-AFDD-999FC5725757}" destId="{A7124FAD-8273-48E2-88A1-B1EB417AF4E3}" srcOrd="1" destOrd="0" parTransId="{9236E100-21A9-4210-9E8A-3F2C93E2EC5F}" sibTransId="{F1244248-F790-45D8-8443-F03002427AE9}"/>
    <dgm:cxn modelId="{B024ACC8-A852-49B3-9EC5-210CA1D6B505}" type="presOf" srcId="{5725D8CF-B0A7-408E-8222-1BFE4AAA3A8D}" destId="{4497BE3D-3FA9-41C6-BC37-13F8FE762AD5}" srcOrd="0" destOrd="0" presId="urn:microsoft.com/office/officeart/2008/layout/LinedList"/>
    <dgm:cxn modelId="{127F1AE7-DA88-414F-AC34-AB6C83B5E3C6}" srcId="{A4D4E9DF-D86D-4A5C-AFDD-999FC5725757}" destId="{5725D8CF-B0A7-408E-8222-1BFE4AAA3A8D}" srcOrd="0" destOrd="0" parTransId="{C1E858AC-2813-4887-8A02-C72848A70BD5}" sibTransId="{71AD4DD6-99EB-4ED4-A7EF-F27FFDA4C49F}"/>
    <dgm:cxn modelId="{7B5758CB-4C65-4BB8-ACF8-328BFC8016FD}" type="presParOf" srcId="{2526160C-D6D5-437A-950C-54839FA6CD13}" destId="{EDFE38FE-77ED-4BB5-B620-81FF85F7792F}" srcOrd="0" destOrd="0" presId="urn:microsoft.com/office/officeart/2008/layout/LinedList"/>
    <dgm:cxn modelId="{DD5C07A1-6778-45EB-9AC5-978BBC996050}" type="presParOf" srcId="{2526160C-D6D5-437A-950C-54839FA6CD13}" destId="{B749787C-0291-4F74-B949-62200BA4085E}" srcOrd="1" destOrd="0" presId="urn:microsoft.com/office/officeart/2008/layout/LinedList"/>
    <dgm:cxn modelId="{ACFB9F0E-A5F2-4EE2-8F98-F5EAE24FA039}" type="presParOf" srcId="{B749787C-0291-4F74-B949-62200BA4085E}" destId="{4497BE3D-3FA9-41C6-BC37-13F8FE762AD5}" srcOrd="0" destOrd="0" presId="urn:microsoft.com/office/officeart/2008/layout/LinedList"/>
    <dgm:cxn modelId="{C3CD36DB-2BB2-4D22-8395-EFA2EF4712B1}" type="presParOf" srcId="{B749787C-0291-4F74-B949-62200BA4085E}" destId="{78F3CC1F-6B21-4A81-8B76-A5ED46457E62}" srcOrd="1" destOrd="0" presId="urn:microsoft.com/office/officeart/2008/layout/LinedList"/>
    <dgm:cxn modelId="{C3603CDC-5A66-44BC-AF22-86E834BFD6AB}" type="presParOf" srcId="{2526160C-D6D5-437A-950C-54839FA6CD13}" destId="{050E2EA4-F2F6-4A60-9272-0D99AEA1199F}" srcOrd="2" destOrd="0" presId="urn:microsoft.com/office/officeart/2008/layout/LinedList"/>
    <dgm:cxn modelId="{F1DB6334-E3DD-46D9-AA65-1460A3705FD7}" type="presParOf" srcId="{2526160C-D6D5-437A-950C-54839FA6CD13}" destId="{DC83E522-0170-447D-92EF-33EF8590EA7E}" srcOrd="3" destOrd="0" presId="urn:microsoft.com/office/officeart/2008/layout/LinedList"/>
    <dgm:cxn modelId="{54C2981D-39FB-4483-8911-C0491CB10908}" type="presParOf" srcId="{DC83E522-0170-447D-92EF-33EF8590EA7E}" destId="{70BA59C4-2D4D-4B76-86D6-D66C673730D7}" srcOrd="0" destOrd="0" presId="urn:microsoft.com/office/officeart/2008/layout/LinedList"/>
    <dgm:cxn modelId="{2BB58753-85E9-4355-85C5-B35882C0F143}" type="presParOf" srcId="{DC83E522-0170-447D-92EF-33EF8590EA7E}" destId="{89E4839D-536D-49AA-8492-CE123CE7523A}"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A4D4E9DF-D86D-4A5C-AFDD-999FC5725757}" type="doc">
      <dgm:prSet loTypeId="urn:microsoft.com/office/officeart/2008/layout/LinedList" loCatId="list" qsTypeId="urn:microsoft.com/office/officeart/2005/8/quickstyle/simple1" qsCatId="simple" csTypeId="urn:microsoft.com/office/officeart/2005/8/colors/colorful1" csCatId="colorful" phldr="1"/>
      <dgm:spPr/>
      <dgm:t>
        <a:bodyPr/>
        <a:lstStyle/>
        <a:p>
          <a:endParaRPr lang="en-US"/>
        </a:p>
      </dgm:t>
    </dgm:pt>
    <dgm:pt modelId="{0531EA2C-E255-49EA-962D-37826D9B3AF6}">
      <dgm:prSet/>
      <dgm:spPr/>
      <dgm:t>
        <a:bodyPr/>
        <a:lstStyle/>
        <a:p>
          <a:pPr rtl="0"/>
          <a:r>
            <a:rPr lang="en-US" b="1" dirty="0"/>
            <a:t>Marketing and sales expenses:</a:t>
          </a:r>
          <a:r>
            <a:rPr lang="en-US" dirty="0"/>
            <a:t> This represents the cost of keeping your customers informed and engaged as well as pushing your product </a:t>
          </a:r>
          <a:endParaRPr lang="en-US" dirty="0">
            <a:latin typeface="Univers"/>
          </a:endParaRPr>
        </a:p>
      </dgm:t>
    </dgm:pt>
    <dgm:pt modelId="{E529BB79-E866-4E13-AF46-826770690F8B}" type="parTrans" cxnId="{EF73A58C-9001-47BB-9FC1-4D7E0F5E5B9F}">
      <dgm:prSet/>
      <dgm:spPr/>
      <dgm:t>
        <a:bodyPr/>
        <a:lstStyle/>
        <a:p>
          <a:endParaRPr lang="en-US"/>
        </a:p>
      </dgm:t>
    </dgm:pt>
    <dgm:pt modelId="{2CD83EE6-DA74-45F3-8BC3-7164F430560C}" type="sibTrans" cxnId="{EF73A58C-9001-47BB-9FC1-4D7E0F5E5B9F}">
      <dgm:prSet/>
      <dgm:spPr/>
      <dgm:t>
        <a:bodyPr/>
        <a:lstStyle/>
        <a:p>
          <a:endParaRPr lang="en-US"/>
        </a:p>
      </dgm:t>
    </dgm:pt>
    <dgm:pt modelId="{E7B81D2C-F49B-4E25-AA31-65AE4B57D1D7}">
      <dgm:prSet phldr="0"/>
      <dgm:spPr/>
      <dgm:t>
        <a:bodyPr/>
        <a:lstStyle/>
        <a:p>
          <a:pPr>
            <a:lnSpc>
              <a:spcPct val="100000"/>
            </a:lnSpc>
          </a:pPr>
          <a:r>
            <a:rPr lang="en-US" dirty="0"/>
            <a:t>Equally, in this category an entrepreneur must be</a:t>
          </a:r>
          <a:r>
            <a:rPr lang="en-US" b="1" dirty="0"/>
            <a:t> prudent and efficient</a:t>
          </a:r>
          <a:r>
            <a:rPr lang="en-US" dirty="0"/>
            <a:t> in use of resources</a:t>
          </a:r>
        </a:p>
      </dgm:t>
    </dgm:pt>
    <dgm:pt modelId="{83CB7630-4386-4915-A481-AD560C734930}" type="parTrans" cxnId="{53F4481A-D9BC-4D77-A0A1-EB6D8FD3C013}">
      <dgm:prSet/>
      <dgm:spPr/>
    </dgm:pt>
    <dgm:pt modelId="{B6BA717E-E166-4690-9277-BFAD0587D229}" type="sibTrans" cxnId="{53F4481A-D9BC-4D77-A0A1-EB6D8FD3C013}">
      <dgm:prSet/>
      <dgm:spPr/>
    </dgm:pt>
    <dgm:pt modelId="{4ADA6A27-381B-4D9D-AA98-1FD5956A7330}" type="pres">
      <dgm:prSet presAssocID="{A4D4E9DF-D86D-4A5C-AFDD-999FC5725757}" presName="vert0" presStyleCnt="0">
        <dgm:presLayoutVars>
          <dgm:dir/>
          <dgm:animOne val="branch"/>
          <dgm:animLvl val="lvl"/>
        </dgm:presLayoutVars>
      </dgm:prSet>
      <dgm:spPr/>
    </dgm:pt>
    <dgm:pt modelId="{84366E25-EFE2-4FF6-8D02-0843C2FA260E}" type="pres">
      <dgm:prSet presAssocID="{0531EA2C-E255-49EA-962D-37826D9B3AF6}" presName="thickLine" presStyleLbl="alignNode1" presStyleIdx="0" presStyleCnt="2"/>
      <dgm:spPr/>
    </dgm:pt>
    <dgm:pt modelId="{D38E1390-105E-4B61-BEFF-7963BCC0D349}" type="pres">
      <dgm:prSet presAssocID="{0531EA2C-E255-49EA-962D-37826D9B3AF6}" presName="horz1" presStyleCnt="0"/>
      <dgm:spPr/>
    </dgm:pt>
    <dgm:pt modelId="{B2D7A9C2-CB1A-4EC5-964D-489110B8A6A4}" type="pres">
      <dgm:prSet presAssocID="{0531EA2C-E255-49EA-962D-37826D9B3AF6}" presName="tx1" presStyleLbl="revTx" presStyleIdx="0" presStyleCnt="2"/>
      <dgm:spPr/>
    </dgm:pt>
    <dgm:pt modelId="{0E3FDA16-DADB-44F6-88AC-C5F8DA1ACA24}" type="pres">
      <dgm:prSet presAssocID="{0531EA2C-E255-49EA-962D-37826D9B3AF6}" presName="vert1" presStyleCnt="0"/>
      <dgm:spPr/>
    </dgm:pt>
    <dgm:pt modelId="{7521F8B5-CA0E-4339-9176-83BEEF02D65C}" type="pres">
      <dgm:prSet presAssocID="{E7B81D2C-F49B-4E25-AA31-65AE4B57D1D7}" presName="thickLine" presStyleLbl="alignNode1" presStyleIdx="1" presStyleCnt="2"/>
      <dgm:spPr/>
    </dgm:pt>
    <dgm:pt modelId="{21F9498B-4F7D-4368-B4A9-A9DCF4805DC7}" type="pres">
      <dgm:prSet presAssocID="{E7B81D2C-F49B-4E25-AA31-65AE4B57D1D7}" presName="horz1" presStyleCnt="0"/>
      <dgm:spPr/>
    </dgm:pt>
    <dgm:pt modelId="{14C274CF-C2E0-493F-8A66-1CCB176900DF}" type="pres">
      <dgm:prSet presAssocID="{E7B81D2C-F49B-4E25-AA31-65AE4B57D1D7}" presName="tx1" presStyleLbl="revTx" presStyleIdx="1" presStyleCnt="2"/>
      <dgm:spPr/>
    </dgm:pt>
    <dgm:pt modelId="{B1331EC5-B287-4A18-B9F6-3F825CF99582}" type="pres">
      <dgm:prSet presAssocID="{E7B81D2C-F49B-4E25-AA31-65AE4B57D1D7}" presName="vert1" presStyleCnt="0"/>
      <dgm:spPr/>
    </dgm:pt>
  </dgm:ptLst>
  <dgm:cxnLst>
    <dgm:cxn modelId="{53F4481A-D9BC-4D77-A0A1-EB6D8FD3C013}" srcId="{A4D4E9DF-D86D-4A5C-AFDD-999FC5725757}" destId="{E7B81D2C-F49B-4E25-AA31-65AE4B57D1D7}" srcOrd="1" destOrd="0" parTransId="{83CB7630-4386-4915-A481-AD560C734930}" sibTransId="{B6BA717E-E166-4690-9277-BFAD0587D229}"/>
    <dgm:cxn modelId="{FA032F29-730B-4D9A-9970-F8F496B403CB}" type="presOf" srcId="{A4D4E9DF-D86D-4A5C-AFDD-999FC5725757}" destId="{4ADA6A27-381B-4D9D-AA98-1FD5956A7330}" srcOrd="0" destOrd="0" presId="urn:microsoft.com/office/officeart/2008/layout/LinedList"/>
    <dgm:cxn modelId="{BEDAFA4B-6EB1-4C8E-9096-0D8BD27FCA9F}" type="presOf" srcId="{0531EA2C-E255-49EA-962D-37826D9B3AF6}" destId="{B2D7A9C2-CB1A-4EC5-964D-489110B8A6A4}" srcOrd="0" destOrd="0" presId="urn:microsoft.com/office/officeart/2008/layout/LinedList"/>
    <dgm:cxn modelId="{35A93071-89EB-47ED-B43E-EAD4E0759AD5}" type="presOf" srcId="{E7B81D2C-F49B-4E25-AA31-65AE4B57D1D7}" destId="{14C274CF-C2E0-493F-8A66-1CCB176900DF}" srcOrd="0" destOrd="0" presId="urn:microsoft.com/office/officeart/2008/layout/LinedList"/>
    <dgm:cxn modelId="{EF73A58C-9001-47BB-9FC1-4D7E0F5E5B9F}" srcId="{A4D4E9DF-D86D-4A5C-AFDD-999FC5725757}" destId="{0531EA2C-E255-49EA-962D-37826D9B3AF6}" srcOrd="0" destOrd="0" parTransId="{E529BB79-E866-4E13-AF46-826770690F8B}" sibTransId="{2CD83EE6-DA74-45F3-8BC3-7164F430560C}"/>
    <dgm:cxn modelId="{FCF8FA2C-BAC1-4FAA-9DBD-DB78110DBB27}" type="presParOf" srcId="{4ADA6A27-381B-4D9D-AA98-1FD5956A7330}" destId="{84366E25-EFE2-4FF6-8D02-0843C2FA260E}" srcOrd="0" destOrd="0" presId="urn:microsoft.com/office/officeart/2008/layout/LinedList"/>
    <dgm:cxn modelId="{A92D76CE-E029-4A9E-BDEA-192E48F926EF}" type="presParOf" srcId="{4ADA6A27-381B-4D9D-AA98-1FD5956A7330}" destId="{D38E1390-105E-4B61-BEFF-7963BCC0D349}" srcOrd="1" destOrd="0" presId="urn:microsoft.com/office/officeart/2008/layout/LinedList"/>
    <dgm:cxn modelId="{E599BA24-7FBB-4AD8-BAEE-2DB9E9C611A2}" type="presParOf" srcId="{D38E1390-105E-4B61-BEFF-7963BCC0D349}" destId="{B2D7A9C2-CB1A-4EC5-964D-489110B8A6A4}" srcOrd="0" destOrd="0" presId="urn:microsoft.com/office/officeart/2008/layout/LinedList"/>
    <dgm:cxn modelId="{7D203A98-E1FB-4BB2-AC6A-D505549CFBF8}" type="presParOf" srcId="{D38E1390-105E-4B61-BEFF-7963BCC0D349}" destId="{0E3FDA16-DADB-44F6-88AC-C5F8DA1ACA24}" srcOrd="1" destOrd="0" presId="urn:microsoft.com/office/officeart/2008/layout/LinedList"/>
    <dgm:cxn modelId="{6C89B0A8-0ECE-4207-AD31-0D03A48F374A}" type="presParOf" srcId="{4ADA6A27-381B-4D9D-AA98-1FD5956A7330}" destId="{7521F8B5-CA0E-4339-9176-83BEEF02D65C}" srcOrd="2" destOrd="0" presId="urn:microsoft.com/office/officeart/2008/layout/LinedList"/>
    <dgm:cxn modelId="{79623054-8749-4CEB-A213-BDCE5F30113E}" type="presParOf" srcId="{4ADA6A27-381B-4D9D-AA98-1FD5956A7330}" destId="{21F9498B-4F7D-4368-B4A9-A9DCF4805DC7}" srcOrd="3" destOrd="0" presId="urn:microsoft.com/office/officeart/2008/layout/LinedList"/>
    <dgm:cxn modelId="{F8837CCA-629B-4C7E-9F63-F13E6885DE41}" type="presParOf" srcId="{21F9498B-4F7D-4368-B4A9-A9DCF4805DC7}" destId="{14C274CF-C2E0-493F-8A66-1CCB176900DF}" srcOrd="0" destOrd="0" presId="urn:microsoft.com/office/officeart/2008/layout/LinedList"/>
    <dgm:cxn modelId="{A22E9EA5-268B-4A7E-B359-1CF508735A05}" type="presParOf" srcId="{21F9498B-4F7D-4368-B4A9-A9DCF4805DC7}" destId="{B1331EC5-B287-4A18-B9F6-3F825CF9958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2FDFD0D-CA2B-4217-89C1-AC22AD8C14EA}"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99A2D010-4D5A-4C1B-8EBA-CE8EB2E2D07E}">
      <dgm:prSet/>
      <dgm:spPr/>
      <dgm:t>
        <a:bodyPr/>
        <a:lstStyle/>
        <a:p>
          <a:pPr>
            <a:lnSpc>
              <a:spcPct val="100000"/>
            </a:lnSpc>
          </a:pPr>
          <a:r>
            <a:rPr lang="en-US"/>
            <a:t>If you ask most entrepreneurs, they will say finance/capital is the biggest challenge they have to overcome</a:t>
          </a:r>
        </a:p>
      </dgm:t>
    </dgm:pt>
    <dgm:pt modelId="{139EF35A-3E95-44C7-BDA1-A67F1B0D53F2}" type="parTrans" cxnId="{0262C2F4-A62B-43E7-8790-A7118EECF2DB}">
      <dgm:prSet/>
      <dgm:spPr/>
      <dgm:t>
        <a:bodyPr/>
        <a:lstStyle/>
        <a:p>
          <a:endParaRPr lang="en-US"/>
        </a:p>
      </dgm:t>
    </dgm:pt>
    <dgm:pt modelId="{6A9EA8D5-1AA5-41D9-84F4-E282618A53D8}" type="sibTrans" cxnId="{0262C2F4-A62B-43E7-8790-A7118EECF2DB}">
      <dgm:prSet/>
      <dgm:spPr/>
      <dgm:t>
        <a:bodyPr/>
        <a:lstStyle/>
        <a:p>
          <a:endParaRPr lang="en-US"/>
        </a:p>
      </dgm:t>
    </dgm:pt>
    <dgm:pt modelId="{79436984-A69C-433F-BEFA-40B3746F9137}">
      <dgm:prSet/>
      <dgm:spPr/>
      <dgm:t>
        <a:bodyPr/>
        <a:lstStyle/>
        <a:p>
          <a:pPr>
            <a:lnSpc>
              <a:spcPct val="100000"/>
            </a:lnSpc>
          </a:pPr>
          <a:r>
            <a:rPr lang="en-US"/>
            <a:t>If you were to start a business, where would you go for capital and why?</a:t>
          </a:r>
        </a:p>
      </dgm:t>
    </dgm:pt>
    <dgm:pt modelId="{B957B86C-615A-4ACF-AE09-330A314CD4F6}" type="parTrans" cxnId="{DFB000A3-26EB-4CAB-B094-4D3257988407}">
      <dgm:prSet/>
      <dgm:spPr/>
      <dgm:t>
        <a:bodyPr/>
        <a:lstStyle/>
        <a:p>
          <a:endParaRPr lang="en-US"/>
        </a:p>
      </dgm:t>
    </dgm:pt>
    <dgm:pt modelId="{1DB47F6D-B6C3-4515-93C8-27A0F7E9E30C}" type="sibTrans" cxnId="{DFB000A3-26EB-4CAB-B094-4D3257988407}">
      <dgm:prSet/>
      <dgm:spPr/>
      <dgm:t>
        <a:bodyPr/>
        <a:lstStyle/>
        <a:p>
          <a:endParaRPr lang="en-US"/>
        </a:p>
      </dgm:t>
    </dgm:pt>
    <dgm:pt modelId="{5E8A411F-ACEE-44E2-9AA3-61C415AEA485}">
      <dgm:prSet/>
      <dgm:spPr/>
      <dgm:t>
        <a:bodyPr/>
        <a:lstStyle/>
        <a:p>
          <a:pPr>
            <a:lnSpc>
              <a:spcPct val="100000"/>
            </a:lnSpc>
          </a:pPr>
          <a:r>
            <a:rPr lang="en-US"/>
            <a:t>What do you think are the common mistakes entrepreneurs make in sourcing for funds?</a:t>
          </a:r>
        </a:p>
      </dgm:t>
    </dgm:pt>
    <dgm:pt modelId="{038ED5A3-DCC6-471B-AD1A-BF4F4C06EF13}" type="parTrans" cxnId="{C798665F-EA44-4BD1-B4BB-D9C6A581E808}">
      <dgm:prSet/>
      <dgm:spPr/>
      <dgm:t>
        <a:bodyPr/>
        <a:lstStyle/>
        <a:p>
          <a:endParaRPr lang="en-US"/>
        </a:p>
      </dgm:t>
    </dgm:pt>
    <dgm:pt modelId="{0A498128-AD06-4274-A620-753169D1A76E}" type="sibTrans" cxnId="{C798665F-EA44-4BD1-B4BB-D9C6A581E808}">
      <dgm:prSet/>
      <dgm:spPr/>
      <dgm:t>
        <a:bodyPr/>
        <a:lstStyle/>
        <a:p>
          <a:endParaRPr lang="en-US"/>
        </a:p>
      </dgm:t>
    </dgm:pt>
    <dgm:pt modelId="{DB35FA17-EF16-43D3-AC71-634967BA74DE}">
      <dgm:prSet/>
      <dgm:spPr/>
      <dgm:t>
        <a:bodyPr/>
        <a:lstStyle/>
        <a:p>
          <a:pPr>
            <a:lnSpc>
              <a:spcPct val="100000"/>
            </a:lnSpc>
          </a:pPr>
          <a:r>
            <a:rPr lang="en-US"/>
            <a:t>The sources of funding for a startup can be categorized as follows</a:t>
          </a:r>
        </a:p>
      </dgm:t>
    </dgm:pt>
    <dgm:pt modelId="{04E03373-1A59-44C5-983F-28883C3B0DA8}" type="parTrans" cxnId="{A53DF573-57A6-4467-96DB-4BAC0A5DC315}">
      <dgm:prSet/>
      <dgm:spPr/>
      <dgm:t>
        <a:bodyPr/>
        <a:lstStyle/>
        <a:p>
          <a:endParaRPr lang="en-US"/>
        </a:p>
      </dgm:t>
    </dgm:pt>
    <dgm:pt modelId="{842F69FC-CFFA-4F73-AB9D-C57538CFAC25}" type="sibTrans" cxnId="{A53DF573-57A6-4467-96DB-4BAC0A5DC315}">
      <dgm:prSet/>
      <dgm:spPr/>
      <dgm:t>
        <a:bodyPr/>
        <a:lstStyle/>
        <a:p>
          <a:endParaRPr lang="en-US"/>
        </a:p>
      </dgm:t>
    </dgm:pt>
    <dgm:pt modelId="{F44F2772-92B3-4530-9465-81FF20EDE90B}" type="pres">
      <dgm:prSet presAssocID="{F2FDFD0D-CA2B-4217-89C1-AC22AD8C14EA}" presName="root" presStyleCnt="0">
        <dgm:presLayoutVars>
          <dgm:dir/>
          <dgm:resizeHandles val="exact"/>
        </dgm:presLayoutVars>
      </dgm:prSet>
      <dgm:spPr/>
    </dgm:pt>
    <dgm:pt modelId="{8C7E04BB-A592-4158-A8A7-44A8D2BDDD3E}" type="pres">
      <dgm:prSet presAssocID="{99A2D010-4D5A-4C1B-8EBA-CE8EB2E2D07E}" presName="compNode" presStyleCnt="0"/>
      <dgm:spPr/>
    </dgm:pt>
    <dgm:pt modelId="{D3F53B3A-4624-4DCF-AFB4-DC8D63ABC5A5}" type="pres">
      <dgm:prSet presAssocID="{99A2D010-4D5A-4C1B-8EBA-CE8EB2E2D07E}" presName="bgRect" presStyleLbl="bgShp" presStyleIdx="0" presStyleCnt="4"/>
      <dgm:spPr/>
    </dgm:pt>
    <dgm:pt modelId="{D7703259-B5D5-40D5-BFD5-A65247278F37}" type="pres">
      <dgm:prSet presAssocID="{99A2D010-4D5A-4C1B-8EBA-CE8EB2E2D07E}"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9C2EF40C-41E0-4CC1-B892-69B50F34074B}" type="pres">
      <dgm:prSet presAssocID="{99A2D010-4D5A-4C1B-8EBA-CE8EB2E2D07E}" presName="spaceRect" presStyleCnt="0"/>
      <dgm:spPr/>
    </dgm:pt>
    <dgm:pt modelId="{8B93E303-1185-4C98-A7B1-3B917D3BD578}" type="pres">
      <dgm:prSet presAssocID="{99A2D010-4D5A-4C1B-8EBA-CE8EB2E2D07E}" presName="parTx" presStyleLbl="revTx" presStyleIdx="0" presStyleCnt="4">
        <dgm:presLayoutVars>
          <dgm:chMax val="0"/>
          <dgm:chPref val="0"/>
        </dgm:presLayoutVars>
      </dgm:prSet>
      <dgm:spPr/>
    </dgm:pt>
    <dgm:pt modelId="{FEBEE4AB-5FE1-40CC-815D-CB0254C10CB5}" type="pres">
      <dgm:prSet presAssocID="{6A9EA8D5-1AA5-41D9-84F4-E282618A53D8}" presName="sibTrans" presStyleCnt="0"/>
      <dgm:spPr/>
    </dgm:pt>
    <dgm:pt modelId="{A8D2EDA2-56B5-493B-A4F7-A2BC0049607B}" type="pres">
      <dgm:prSet presAssocID="{79436984-A69C-433F-BEFA-40B3746F9137}" presName="compNode" presStyleCnt="0"/>
      <dgm:spPr/>
    </dgm:pt>
    <dgm:pt modelId="{71F1F47E-1C6F-48F5-B787-8D5DAC1C4256}" type="pres">
      <dgm:prSet presAssocID="{79436984-A69C-433F-BEFA-40B3746F9137}" presName="bgRect" presStyleLbl="bgShp" presStyleIdx="1" presStyleCnt="4"/>
      <dgm:spPr/>
    </dgm:pt>
    <dgm:pt modelId="{7FC31011-992E-4AE8-A77D-F34FA5B6D5DD}" type="pres">
      <dgm:prSet presAssocID="{79436984-A69C-433F-BEFA-40B3746F9137}"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C1A954C0-34C1-4D7F-AA5D-0BFD061155BC}" type="pres">
      <dgm:prSet presAssocID="{79436984-A69C-433F-BEFA-40B3746F9137}" presName="spaceRect" presStyleCnt="0"/>
      <dgm:spPr/>
    </dgm:pt>
    <dgm:pt modelId="{AF6EF567-7805-4A3A-B618-90C5205A0323}" type="pres">
      <dgm:prSet presAssocID="{79436984-A69C-433F-BEFA-40B3746F9137}" presName="parTx" presStyleLbl="revTx" presStyleIdx="1" presStyleCnt="4">
        <dgm:presLayoutVars>
          <dgm:chMax val="0"/>
          <dgm:chPref val="0"/>
        </dgm:presLayoutVars>
      </dgm:prSet>
      <dgm:spPr/>
    </dgm:pt>
    <dgm:pt modelId="{5B83D76A-263A-473B-8F14-A2E98012CF86}" type="pres">
      <dgm:prSet presAssocID="{1DB47F6D-B6C3-4515-93C8-27A0F7E9E30C}" presName="sibTrans" presStyleCnt="0"/>
      <dgm:spPr/>
    </dgm:pt>
    <dgm:pt modelId="{B2966AE0-93DD-4819-A202-D2E5BB6DB147}" type="pres">
      <dgm:prSet presAssocID="{5E8A411F-ACEE-44E2-9AA3-61C415AEA485}" presName="compNode" presStyleCnt="0"/>
      <dgm:spPr/>
    </dgm:pt>
    <dgm:pt modelId="{F1CD60EF-EC11-456C-8991-E9EAD203EB4B}" type="pres">
      <dgm:prSet presAssocID="{5E8A411F-ACEE-44E2-9AA3-61C415AEA485}" presName="bgRect" presStyleLbl="bgShp" presStyleIdx="2" presStyleCnt="4"/>
      <dgm:spPr/>
    </dgm:pt>
    <dgm:pt modelId="{7E8D777F-085A-4EFF-BE0B-F1348DFABB7C}" type="pres">
      <dgm:prSet presAssocID="{5E8A411F-ACEE-44E2-9AA3-61C415AEA48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Group Brainstorm"/>
        </a:ext>
      </dgm:extLst>
    </dgm:pt>
    <dgm:pt modelId="{FE6E568F-C289-49B9-9D23-868791EBE0C4}" type="pres">
      <dgm:prSet presAssocID="{5E8A411F-ACEE-44E2-9AA3-61C415AEA485}" presName="spaceRect" presStyleCnt="0"/>
      <dgm:spPr/>
    </dgm:pt>
    <dgm:pt modelId="{4C6F0B7F-CB99-4E97-9C66-94C9AD675659}" type="pres">
      <dgm:prSet presAssocID="{5E8A411F-ACEE-44E2-9AA3-61C415AEA485}" presName="parTx" presStyleLbl="revTx" presStyleIdx="2" presStyleCnt="4">
        <dgm:presLayoutVars>
          <dgm:chMax val="0"/>
          <dgm:chPref val="0"/>
        </dgm:presLayoutVars>
      </dgm:prSet>
      <dgm:spPr/>
    </dgm:pt>
    <dgm:pt modelId="{1A92EB29-8D5B-470D-80D1-ECCFDBDCC763}" type="pres">
      <dgm:prSet presAssocID="{0A498128-AD06-4274-A620-753169D1A76E}" presName="sibTrans" presStyleCnt="0"/>
      <dgm:spPr/>
    </dgm:pt>
    <dgm:pt modelId="{B5402A91-F05D-4C9D-BB23-3501CC39ECB8}" type="pres">
      <dgm:prSet presAssocID="{DB35FA17-EF16-43D3-AC71-634967BA74DE}" presName="compNode" presStyleCnt="0"/>
      <dgm:spPr/>
    </dgm:pt>
    <dgm:pt modelId="{4C872958-D339-4CD5-9DE4-D02B813D50B7}" type="pres">
      <dgm:prSet presAssocID="{DB35FA17-EF16-43D3-AC71-634967BA74DE}" presName="bgRect" presStyleLbl="bgShp" presStyleIdx="3" presStyleCnt="4"/>
      <dgm:spPr/>
    </dgm:pt>
    <dgm:pt modelId="{40351676-8EF9-4100-BF3D-69505EF4D32D}" type="pres">
      <dgm:prSet presAssocID="{DB35FA17-EF16-43D3-AC71-634967BA74DE}"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ey"/>
        </a:ext>
      </dgm:extLst>
    </dgm:pt>
    <dgm:pt modelId="{E6217EC3-83E4-461E-9C6F-A1C1ED781BC9}" type="pres">
      <dgm:prSet presAssocID="{DB35FA17-EF16-43D3-AC71-634967BA74DE}" presName="spaceRect" presStyleCnt="0"/>
      <dgm:spPr/>
    </dgm:pt>
    <dgm:pt modelId="{22ED9622-46B9-4839-B74B-BDD12C26E8AA}" type="pres">
      <dgm:prSet presAssocID="{DB35FA17-EF16-43D3-AC71-634967BA74DE}" presName="parTx" presStyleLbl="revTx" presStyleIdx="3" presStyleCnt="4">
        <dgm:presLayoutVars>
          <dgm:chMax val="0"/>
          <dgm:chPref val="0"/>
        </dgm:presLayoutVars>
      </dgm:prSet>
      <dgm:spPr/>
    </dgm:pt>
  </dgm:ptLst>
  <dgm:cxnLst>
    <dgm:cxn modelId="{C798665F-EA44-4BD1-B4BB-D9C6A581E808}" srcId="{F2FDFD0D-CA2B-4217-89C1-AC22AD8C14EA}" destId="{5E8A411F-ACEE-44E2-9AA3-61C415AEA485}" srcOrd="2" destOrd="0" parTransId="{038ED5A3-DCC6-471B-AD1A-BF4F4C06EF13}" sibTransId="{0A498128-AD06-4274-A620-753169D1A76E}"/>
    <dgm:cxn modelId="{49B5DC60-291B-4E69-92BC-41DB631F6C2F}" type="presOf" srcId="{99A2D010-4D5A-4C1B-8EBA-CE8EB2E2D07E}" destId="{8B93E303-1185-4C98-A7B1-3B917D3BD578}" srcOrd="0" destOrd="0" presId="urn:microsoft.com/office/officeart/2018/2/layout/IconVerticalSolidList"/>
    <dgm:cxn modelId="{FFFDD56C-68CC-4EDA-8702-AD9AC16BDA2D}" type="presOf" srcId="{DB35FA17-EF16-43D3-AC71-634967BA74DE}" destId="{22ED9622-46B9-4839-B74B-BDD12C26E8AA}" srcOrd="0" destOrd="0" presId="urn:microsoft.com/office/officeart/2018/2/layout/IconVerticalSolidList"/>
    <dgm:cxn modelId="{A53DF573-57A6-4467-96DB-4BAC0A5DC315}" srcId="{F2FDFD0D-CA2B-4217-89C1-AC22AD8C14EA}" destId="{DB35FA17-EF16-43D3-AC71-634967BA74DE}" srcOrd="3" destOrd="0" parTransId="{04E03373-1A59-44C5-983F-28883C3B0DA8}" sibTransId="{842F69FC-CFFA-4F73-AB9D-C57538CFAC25}"/>
    <dgm:cxn modelId="{DFB000A3-26EB-4CAB-B094-4D3257988407}" srcId="{F2FDFD0D-CA2B-4217-89C1-AC22AD8C14EA}" destId="{79436984-A69C-433F-BEFA-40B3746F9137}" srcOrd="1" destOrd="0" parTransId="{B957B86C-615A-4ACF-AE09-330A314CD4F6}" sibTransId="{1DB47F6D-B6C3-4515-93C8-27A0F7E9E30C}"/>
    <dgm:cxn modelId="{BE327BC2-50AA-48AA-96D5-8436DCE3CA96}" type="presOf" srcId="{79436984-A69C-433F-BEFA-40B3746F9137}" destId="{AF6EF567-7805-4A3A-B618-90C5205A0323}" srcOrd="0" destOrd="0" presId="urn:microsoft.com/office/officeart/2018/2/layout/IconVerticalSolidList"/>
    <dgm:cxn modelId="{E37E14D4-D48E-4E52-B26A-B905D01D15FE}" type="presOf" srcId="{5E8A411F-ACEE-44E2-9AA3-61C415AEA485}" destId="{4C6F0B7F-CB99-4E97-9C66-94C9AD675659}" srcOrd="0" destOrd="0" presId="urn:microsoft.com/office/officeart/2018/2/layout/IconVerticalSolidList"/>
    <dgm:cxn modelId="{D9A8FCD4-1A00-4D41-9ADF-42E402D3684E}" type="presOf" srcId="{F2FDFD0D-CA2B-4217-89C1-AC22AD8C14EA}" destId="{F44F2772-92B3-4530-9465-81FF20EDE90B}" srcOrd="0" destOrd="0" presId="urn:microsoft.com/office/officeart/2018/2/layout/IconVerticalSolidList"/>
    <dgm:cxn modelId="{0262C2F4-A62B-43E7-8790-A7118EECF2DB}" srcId="{F2FDFD0D-CA2B-4217-89C1-AC22AD8C14EA}" destId="{99A2D010-4D5A-4C1B-8EBA-CE8EB2E2D07E}" srcOrd="0" destOrd="0" parTransId="{139EF35A-3E95-44C7-BDA1-A67F1B0D53F2}" sibTransId="{6A9EA8D5-1AA5-41D9-84F4-E282618A53D8}"/>
    <dgm:cxn modelId="{DD46BC0E-5092-4977-9191-5D3F5F9321C1}" type="presParOf" srcId="{F44F2772-92B3-4530-9465-81FF20EDE90B}" destId="{8C7E04BB-A592-4158-A8A7-44A8D2BDDD3E}" srcOrd="0" destOrd="0" presId="urn:microsoft.com/office/officeart/2018/2/layout/IconVerticalSolidList"/>
    <dgm:cxn modelId="{494745CF-74BB-41C5-BA25-30DCF81F2EBF}" type="presParOf" srcId="{8C7E04BB-A592-4158-A8A7-44A8D2BDDD3E}" destId="{D3F53B3A-4624-4DCF-AFB4-DC8D63ABC5A5}" srcOrd="0" destOrd="0" presId="urn:microsoft.com/office/officeart/2018/2/layout/IconVerticalSolidList"/>
    <dgm:cxn modelId="{B3292EBF-620C-4748-A2CD-902AB6F258DF}" type="presParOf" srcId="{8C7E04BB-A592-4158-A8A7-44A8D2BDDD3E}" destId="{D7703259-B5D5-40D5-BFD5-A65247278F37}" srcOrd="1" destOrd="0" presId="urn:microsoft.com/office/officeart/2018/2/layout/IconVerticalSolidList"/>
    <dgm:cxn modelId="{02AF7B87-EBEA-4871-99B1-F6549137F9F8}" type="presParOf" srcId="{8C7E04BB-A592-4158-A8A7-44A8D2BDDD3E}" destId="{9C2EF40C-41E0-4CC1-B892-69B50F34074B}" srcOrd="2" destOrd="0" presId="urn:microsoft.com/office/officeart/2018/2/layout/IconVerticalSolidList"/>
    <dgm:cxn modelId="{F579EFF0-C132-40D4-9E4A-39EA57163A8F}" type="presParOf" srcId="{8C7E04BB-A592-4158-A8A7-44A8D2BDDD3E}" destId="{8B93E303-1185-4C98-A7B1-3B917D3BD578}" srcOrd="3" destOrd="0" presId="urn:microsoft.com/office/officeart/2018/2/layout/IconVerticalSolidList"/>
    <dgm:cxn modelId="{B3F05BF4-C3E2-470D-8513-2D8F992A8166}" type="presParOf" srcId="{F44F2772-92B3-4530-9465-81FF20EDE90B}" destId="{FEBEE4AB-5FE1-40CC-815D-CB0254C10CB5}" srcOrd="1" destOrd="0" presId="urn:microsoft.com/office/officeart/2018/2/layout/IconVerticalSolidList"/>
    <dgm:cxn modelId="{572037A5-150C-48E2-B9FA-CC2FD395A4D8}" type="presParOf" srcId="{F44F2772-92B3-4530-9465-81FF20EDE90B}" destId="{A8D2EDA2-56B5-493B-A4F7-A2BC0049607B}" srcOrd="2" destOrd="0" presId="urn:microsoft.com/office/officeart/2018/2/layout/IconVerticalSolidList"/>
    <dgm:cxn modelId="{DB3DB029-457B-435E-B055-9D6654F0F9D1}" type="presParOf" srcId="{A8D2EDA2-56B5-493B-A4F7-A2BC0049607B}" destId="{71F1F47E-1C6F-48F5-B787-8D5DAC1C4256}" srcOrd="0" destOrd="0" presId="urn:microsoft.com/office/officeart/2018/2/layout/IconVerticalSolidList"/>
    <dgm:cxn modelId="{51EBF95C-D279-418F-8052-2EC3D74B540C}" type="presParOf" srcId="{A8D2EDA2-56B5-493B-A4F7-A2BC0049607B}" destId="{7FC31011-992E-4AE8-A77D-F34FA5B6D5DD}" srcOrd="1" destOrd="0" presId="urn:microsoft.com/office/officeart/2018/2/layout/IconVerticalSolidList"/>
    <dgm:cxn modelId="{F952CE10-DC9C-4547-87D1-AE8CACB217A7}" type="presParOf" srcId="{A8D2EDA2-56B5-493B-A4F7-A2BC0049607B}" destId="{C1A954C0-34C1-4D7F-AA5D-0BFD061155BC}" srcOrd="2" destOrd="0" presId="urn:microsoft.com/office/officeart/2018/2/layout/IconVerticalSolidList"/>
    <dgm:cxn modelId="{500775B6-F563-49D2-B2C1-1F3F099A8A61}" type="presParOf" srcId="{A8D2EDA2-56B5-493B-A4F7-A2BC0049607B}" destId="{AF6EF567-7805-4A3A-B618-90C5205A0323}" srcOrd="3" destOrd="0" presId="urn:microsoft.com/office/officeart/2018/2/layout/IconVerticalSolidList"/>
    <dgm:cxn modelId="{6D61848D-BBCD-4BCA-9B7C-26D4277E0279}" type="presParOf" srcId="{F44F2772-92B3-4530-9465-81FF20EDE90B}" destId="{5B83D76A-263A-473B-8F14-A2E98012CF86}" srcOrd="3" destOrd="0" presId="urn:microsoft.com/office/officeart/2018/2/layout/IconVerticalSolidList"/>
    <dgm:cxn modelId="{E416F54E-1F5E-42AD-B3BC-B77B6BF7CB53}" type="presParOf" srcId="{F44F2772-92B3-4530-9465-81FF20EDE90B}" destId="{B2966AE0-93DD-4819-A202-D2E5BB6DB147}" srcOrd="4" destOrd="0" presId="urn:microsoft.com/office/officeart/2018/2/layout/IconVerticalSolidList"/>
    <dgm:cxn modelId="{4FF4E9A4-B501-4358-BAC2-231ECC5DEF94}" type="presParOf" srcId="{B2966AE0-93DD-4819-A202-D2E5BB6DB147}" destId="{F1CD60EF-EC11-456C-8991-E9EAD203EB4B}" srcOrd="0" destOrd="0" presId="urn:microsoft.com/office/officeart/2018/2/layout/IconVerticalSolidList"/>
    <dgm:cxn modelId="{6DDD0ACB-6F69-48F0-98CD-D9BA005DA3F4}" type="presParOf" srcId="{B2966AE0-93DD-4819-A202-D2E5BB6DB147}" destId="{7E8D777F-085A-4EFF-BE0B-F1348DFABB7C}" srcOrd="1" destOrd="0" presId="urn:microsoft.com/office/officeart/2018/2/layout/IconVerticalSolidList"/>
    <dgm:cxn modelId="{7A97F031-F676-4B4A-84A9-0DF0FC032495}" type="presParOf" srcId="{B2966AE0-93DD-4819-A202-D2E5BB6DB147}" destId="{FE6E568F-C289-49B9-9D23-868791EBE0C4}" srcOrd="2" destOrd="0" presId="urn:microsoft.com/office/officeart/2018/2/layout/IconVerticalSolidList"/>
    <dgm:cxn modelId="{018EFF43-CC2A-4776-8403-679FA4439B25}" type="presParOf" srcId="{B2966AE0-93DD-4819-A202-D2E5BB6DB147}" destId="{4C6F0B7F-CB99-4E97-9C66-94C9AD675659}" srcOrd="3" destOrd="0" presId="urn:microsoft.com/office/officeart/2018/2/layout/IconVerticalSolidList"/>
    <dgm:cxn modelId="{8CF32558-B0F4-40F2-B937-7B9042B0950A}" type="presParOf" srcId="{F44F2772-92B3-4530-9465-81FF20EDE90B}" destId="{1A92EB29-8D5B-470D-80D1-ECCFDBDCC763}" srcOrd="5" destOrd="0" presId="urn:microsoft.com/office/officeart/2018/2/layout/IconVerticalSolidList"/>
    <dgm:cxn modelId="{568E1886-448F-4995-A5FC-A668AEFC2777}" type="presParOf" srcId="{F44F2772-92B3-4530-9465-81FF20EDE90B}" destId="{B5402A91-F05D-4C9D-BB23-3501CC39ECB8}" srcOrd="6" destOrd="0" presId="urn:microsoft.com/office/officeart/2018/2/layout/IconVerticalSolidList"/>
    <dgm:cxn modelId="{22BCBB1D-7E7F-4E16-B2B9-80F96D4D26BD}" type="presParOf" srcId="{B5402A91-F05D-4C9D-BB23-3501CC39ECB8}" destId="{4C872958-D339-4CD5-9DE4-D02B813D50B7}" srcOrd="0" destOrd="0" presId="urn:microsoft.com/office/officeart/2018/2/layout/IconVerticalSolidList"/>
    <dgm:cxn modelId="{CA6712A6-039E-4F5C-947C-27CDB75C8A89}" type="presParOf" srcId="{B5402A91-F05D-4C9D-BB23-3501CC39ECB8}" destId="{40351676-8EF9-4100-BF3D-69505EF4D32D}" srcOrd="1" destOrd="0" presId="urn:microsoft.com/office/officeart/2018/2/layout/IconVerticalSolidList"/>
    <dgm:cxn modelId="{B810E560-B910-43D0-BE92-8FDD6080AEF1}" type="presParOf" srcId="{B5402A91-F05D-4C9D-BB23-3501CC39ECB8}" destId="{E6217EC3-83E4-461E-9C6F-A1C1ED781BC9}" srcOrd="2" destOrd="0" presId="urn:microsoft.com/office/officeart/2018/2/layout/IconVerticalSolidList"/>
    <dgm:cxn modelId="{45615A23-14C1-4CEB-B863-4CC208D4ECA4}" type="presParOf" srcId="{B5402A91-F05D-4C9D-BB23-3501CC39ECB8}" destId="{22ED9622-46B9-4839-B74B-BDD12C26E8A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23D8239-889A-459F-B71B-4999BE1CF6E3}"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2007E5CC-33A5-41EC-89DA-950BB446130C}">
      <dgm:prSet/>
      <dgm:spPr/>
      <dgm:t>
        <a:bodyPr/>
        <a:lstStyle/>
        <a:p>
          <a:r>
            <a:rPr lang="en-US"/>
            <a:t>Often called self-funding and include</a:t>
          </a:r>
        </a:p>
      </dgm:t>
    </dgm:pt>
    <dgm:pt modelId="{0F96F599-DAAE-4C18-B03B-96587EDFF35D}" type="parTrans" cxnId="{F14A5063-B6EE-48E0-BB0D-3DD40BF7856B}">
      <dgm:prSet/>
      <dgm:spPr/>
      <dgm:t>
        <a:bodyPr/>
        <a:lstStyle/>
        <a:p>
          <a:endParaRPr lang="en-US"/>
        </a:p>
      </dgm:t>
    </dgm:pt>
    <dgm:pt modelId="{8F967FAF-FD58-4C28-923E-7652756AF9CC}" type="sibTrans" cxnId="{F14A5063-B6EE-48E0-BB0D-3DD40BF7856B}">
      <dgm:prSet/>
      <dgm:spPr/>
      <dgm:t>
        <a:bodyPr/>
        <a:lstStyle/>
        <a:p>
          <a:endParaRPr lang="en-US"/>
        </a:p>
      </dgm:t>
    </dgm:pt>
    <dgm:pt modelId="{128BDE65-1FC5-4F56-9B47-82D4506AD8A7}">
      <dgm:prSet/>
      <dgm:spPr/>
      <dgm:t>
        <a:bodyPr/>
        <a:lstStyle/>
        <a:p>
          <a:r>
            <a:rPr lang="en-US"/>
            <a:t>Use of your savings</a:t>
          </a:r>
        </a:p>
      </dgm:t>
    </dgm:pt>
    <dgm:pt modelId="{7D5C0A00-2E32-4D7D-9827-3CEB8E49E4F9}" type="parTrans" cxnId="{2CFBA9BB-BA69-4964-88D9-E2A7112F48E7}">
      <dgm:prSet/>
      <dgm:spPr/>
      <dgm:t>
        <a:bodyPr/>
        <a:lstStyle/>
        <a:p>
          <a:endParaRPr lang="en-US"/>
        </a:p>
      </dgm:t>
    </dgm:pt>
    <dgm:pt modelId="{AB5D7C4E-F8DA-4810-A735-E5DCC12073BE}" type="sibTrans" cxnId="{2CFBA9BB-BA69-4964-88D9-E2A7112F48E7}">
      <dgm:prSet/>
      <dgm:spPr/>
      <dgm:t>
        <a:bodyPr/>
        <a:lstStyle/>
        <a:p>
          <a:endParaRPr lang="en-US"/>
        </a:p>
      </dgm:t>
    </dgm:pt>
    <dgm:pt modelId="{199795A3-4CA2-4FA6-B303-A2DAEAA81505}">
      <dgm:prSet/>
      <dgm:spPr/>
      <dgm:t>
        <a:bodyPr/>
        <a:lstStyle/>
        <a:p>
          <a:r>
            <a:rPr lang="en-US"/>
            <a:t>Retirement funds</a:t>
          </a:r>
        </a:p>
      </dgm:t>
    </dgm:pt>
    <dgm:pt modelId="{7791C0C8-61A3-4F6B-9694-14DC7ECE85E8}" type="parTrans" cxnId="{D3E9FA60-0DEF-4AF7-9544-79F080CD107A}">
      <dgm:prSet/>
      <dgm:spPr/>
      <dgm:t>
        <a:bodyPr/>
        <a:lstStyle/>
        <a:p>
          <a:endParaRPr lang="en-US"/>
        </a:p>
      </dgm:t>
    </dgm:pt>
    <dgm:pt modelId="{F9A5AE37-D663-4DA5-A9E7-5CD5623C9CCB}" type="sibTrans" cxnId="{D3E9FA60-0DEF-4AF7-9544-79F080CD107A}">
      <dgm:prSet/>
      <dgm:spPr/>
      <dgm:t>
        <a:bodyPr/>
        <a:lstStyle/>
        <a:p>
          <a:endParaRPr lang="en-US"/>
        </a:p>
      </dgm:t>
    </dgm:pt>
    <dgm:pt modelId="{54B30715-C2C3-4733-8693-FA5D58CFE030}">
      <dgm:prSet/>
      <dgm:spPr/>
      <dgm:t>
        <a:bodyPr/>
        <a:lstStyle/>
        <a:p>
          <a:r>
            <a:rPr lang="en-US"/>
            <a:t>This source gives you full ownership of the business</a:t>
          </a:r>
        </a:p>
      </dgm:t>
    </dgm:pt>
    <dgm:pt modelId="{172CEFBF-B130-4FEA-8748-5DC78450D6BF}" type="parTrans" cxnId="{0F6FD733-3C70-43E0-9EB0-2AC0CF82F609}">
      <dgm:prSet/>
      <dgm:spPr/>
      <dgm:t>
        <a:bodyPr/>
        <a:lstStyle/>
        <a:p>
          <a:endParaRPr lang="en-US"/>
        </a:p>
      </dgm:t>
    </dgm:pt>
    <dgm:pt modelId="{58BE5100-349B-4E07-B745-73E3B5F9AD91}" type="sibTrans" cxnId="{0F6FD733-3C70-43E0-9EB0-2AC0CF82F609}">
      <dgm:prSet/>
      <dgm:spPr/>
      <dgm:t>
        <a:bodyPr/>
        <a:lstStyle/>
        <a:p>
          <a:endParaRPr lang="en-US"/>
        </a:p>
      </dgm:t>
    </dgm:pt>
    <dgm:pt modelId="{9568F3E7-97CA-41B0-BC1A-09992394C84F}" type="pres">
      <dgm:prSet presAssocID="{623D8239-889A-459F-B71B-4999BE1CF6E3}" presName="linear" presStyleCnt="0">
        <dgm:presLayoutVars>
          <dgm:animLvl val="lvl"/>
          <dgm:resizeHandles val="exact"/>
        </dgm:presLayoutVars>
      </dgm:prSet>
      <dgm:spPr/>
    </dgm:pt>
    <dgm:pt modelId="{4BEEAFE4-A5CA-4B64-916A-2CC15EF678F5}" type="pres">
      <dgm:prSet presAssocID="{2007E5CC-33A5-41EC-89DA-950BB446130C}" presName="parentText" presStyleLbl="node1" presStyleIdx="0" presStyleCnt="4">
        <dgm:presLayoutVars>
          <dgm:chMax val="0"/>
          <dgm:bulletEnabled val="1"/>
        </dgm:presLayoutVars>
      </dgm:prSet>
      <dgm:spPr/>
    </dgm:pt>
    <dgm:pt modelId="{E52A2C1B-A114-4113-A82C-AB285ACFB782}" type="pres">
      <dgm:prSet presAssocID="{8F967FAF-FD58-4C28-923E-7652756AF9CC}" presName="spacer" presStyleCnt="0"/>
      <dgm:spPr/>
    </dgm:pt>
    <dgm:pt modelId="{EE7D5EFF-14E6-4DB8-A32B-3D85547DFE0D}" type="pres">
      <dgm:prSet presAssocID="{128BDE65-1FC5-4F56-9B47-82D4506AD8A7}" presName="parentText" presStyleLbl="node1" presStyleIdx="1" presStyleCnt="4">
        <dgm:presLayoutVars>
          <dgm:chMax val="0"/>
          <dgm:bulletEnabled val="1"/>
        </dgm:presLayoutVars>
      </dgm:prSet>
      <dgm:spPr/>
    </dgm:pt>
    <dgm:pt modelId="{B7FFCECE-C1D8-4856-A331-65A06C246992}" type="pres">
      <dgm:prSet presAssocID="{AB5D7C4E-F8DA-4810-A735-E5DCC12073BE}" presName="spacer" presStyleCnt="0"/>
      <dgm:spPr/>
    </dgm:pt>
    <dgm:pt modelId="{07C0E886-5106-49AE-B2A2-57C69869E724}" type="pres">
      <dgm:prSet presAssocID="{199795A3-4CA2-4FA6-B303-A2DAEAA81505}" presName="parentText" presStyleLbl="node1" presStyleIdx="2" presStyleCnt="4">
        <dgm:presLayoutVars>
          <dgm:chMax val="0"/>
          <dgm:bulletEnabled val="1"/>
        </dgm:presLayoutVars>
      </dgm:prSet>
      <dgm:spPr/>
    </dgm:pt>
    <dgm:pt modelId="{F3C1F4FC-BAC0-41DF-9AC6-9C2505B5972B}" type="pres">
      <dgm:prSet presAssocID="{F9A5AE37-D663-4DA5-A9E7-5CD5623C9CCB}" presName="spacer" presStyleCnt="0"/>
      <dgm:spPr/>
    </dgm:pt>
    <dgm:pt modelId="{8B034440-968E-43B2-AAD6-F609AF676AB9}" type="pres">
      <dgm:prSet presAssocID="{54B30715-C2C3-4733-8693-FA5D58CFE030}" presName="parentText" presStyleLbl="node1" presStyleIdx="3" presStyleCnt="4">
        <dgm:presLayoutVars>
          <dgm:chMax val="0"/>
          <dgm:bulletEnabled val="1"/>
        </dgm:presLayoutVars>
      </dgm:prSet>
      <dgm:spPr/>
    </dgm:pt>
  </dgm:ptLst>
  <dgm:cxnLst>
    <dgm:cxn modelId="{0F6FD733-3C70-43E0-9EB0-2AC0CF82F609}" srcId="{623D8239-889A-459F-B71B-4999BE1CF6E3}" destId="{54B30715-C2C3-4733-8693-FA5D58CFE030}" srcOrd="3" destOrd="0" parTransId="{172CEFBF-B130-4FEA-8748-5DC78450D6BF}" sibTransId="{58BE5100-349B-4E07-B745-73E3B5F9AD91}"/>
    <dgm:cxn modelId="{D3E9FA60-0DEF-4AF7-9544-79F080CD107A}" srcId="{623D8239-889A-459F-B71B-4999BE1CF6E3}" destId="{199795A3-4CA2-4FA6-B303-A2DAEAA81505}" srcOrd="2" destOrd="0" parTransId="{7791C0C8-61A3-4F6B-9694-14DC7ECE85E8}" sibTransId="{F9A5AE37-D663-4DA5-A9E7-5CD5623C9CCB}"/>
    <dgm:cxn modelId="{F14A5063-B6EE-48E0-BB0D-3DD40BF7856B}" srcId="{623D8239-889A-459F-B71B-4999BE1CF6E3}" destId="{2007E5CC-33A5-41EC-89DA-950BB446130C}" srcOrd="0" destOrd="0" parTransId="{0F96F599-DAAE-4C18-B03B-96587EDFF35D}" sibTransId="{8F967FAF-FD58-4C28-923E-7652756AF9CC}"/>
    <dgm:cxn modelId="{9C1FCA45-A84C-4C2C-82C1-247C0F732422}" type="presOf" srcId="{199795A3-4CA2-4FA6-B303-A2DAEAA81505}" destId="{07C0E886-5106-49AE-B2A2-57C69869E724}" srcOrd="0" destOrd="0" presId="urn:microsoft.com/office/officeart/2005/8/layout/vList2"/>
    <dgm:cxn modelId="{63B4146D-3B9F-4AE9-84B4-F0C625AA2BA6}" type="presOf" srcId="{2007E5CC-33A5-41EC-89DA-950BB446130C}" destId="{4BEEAFE4-A5CA-4B64-916A-2CC15EF678F5}" srcOrd="0" destOrd="0" presId="urn:microsoft.com/office/officeart/2005/8/layout/vList2"/>
    <dgm:cxn modelId="{62111B9E-2424-44A9-B51A-A09911039DA3}" type="presOf" srcId="{623D8239-889A-459F-B71B-4999BE1CF6E3}" destId="{9568F3E7-97CA-41B0-BC1A-09992394C84F}" srcOrd="0" destOrd="0" presId="urn:microsoft.com/office/officeart/2005/8/layout/vList2"/>
    <dgm:cxn modelId="{2CFBA9BB-BA69-4964-88D9-E2A7112F48E7}" srcId="{623D8239-889A-459F-B71B-4999BE1CF6E3}" destId="{128BDE65-1FC5-4F56-9B47-82D4506AD8A7}" srcOrd="1" destOrd="0" parTransId="{7D5C0A00-2E32-4D7D-9827-3CEB8E49E4F9}" sibTransId="{AB5D7C4E-F8DA-4810-A735-E5DCC12073BE}"/>
    <dgm:cxn modelId="{2A4978DA-CBD7-4ECA-9ADC-9D3EBD50CB68}" type="presOf" srcId="{128BDE65-1FC5-4F56-9B47-82D4506AD8A7}" destId="{EE7D5EFF-14E6-4DB8-A32B-3D85547DFE0D}" srcOrd="0" destOrd="0" presId="urn:microsoft.com/office/officeart/2005/8/layout/vList2"/>
    <dgm:cxn modelId="{874CA6F8-F79F-442C-AB61-CD4535CBEE14}" type="presOf" srcId="{54B30715-C2C3-4733-8693-FA5D58CFE030}" destId="{8B034440-968E-43B2-AAD6-F609AF676AB9}" srcOrd="0" destOrd="0" presId="urn:microsoft.com/office/officeart/2005/8/layout/vList2"/>
    <dgm:cxn modelId="{16D61FE5-37E7-4D67-88E3-1CD1290F0FEA}" type="presParOf" srcId="{9568F3E7-97CA-41B0-BC1A-09992394C84F}" destId="{4BEEAFE4-A5CA-4B64-916A-2CC15EF678F5}" srcOrd="0" destOrd="0" presId="urn:microsoft.com/office/officeart/2005/8/layout/vList2"/>
    <dgm:cxn modelId="{B6DB3425-440C-4BBA-927A-5BB7CB9A497F}" type="presParOf" srcId="{9568F3E7-97CA-41B0-BC1A-09992394C84F}" destId="{E52A2C1B-A114-4113-A82C-AB285ACFB782}" srcOrd="1" destOrd="0" presId="urn:microsoft.com/office/officeart/2005/8/layout/vList2"/>
    <dgm:cxn modelId="{233338C1-4BA9-4DEC-ABEA-4AB5FA61E54F}" type="presParOf" srcId="{9568F3E7-97CA-41B0-BC1A-09992394C84F}" destId="{EE7D5EFF-14E6-4DB8-A32B-3D85547DFE0D}" srcOrd="2" destOrd="0" presId="urn:microsoft.com/office/officeart/2005/8/layout/vList2"/>
    <dgm:cxn modelId="{0A6DD853-A23A-4FFD-B18D-70027F2C291D}" type="presParOf" srcId="{9568F3E7-97CA-41B0-BC1A-09992394C84F}" destId="{B7FFCECE-C1D8-4856-A331-65A06C246992}" srcOrd="3" destOrd="0" presId="urn:microsoft.com/office/officeart/2005/8/layout/vList2"/>
    <dgm:cxn modelId="{9D761776-C336-41B4-A37B-03A4EB63AE8E}" type="presParOf" srcId="{9568F3E7-97CA-41B0-BC1A-09992394C84F}" destId="{07C0E886-5106-49AE-B2A2-57C69869E724}" srcOrd="4" destOrd="0" presId="urn:microsoft.com/office/officeart/2005/8/layout/vList2"/>
    <dgm:cxn modelId="{1A47DEC0-FC30-459B-BAAC-520DB01E8053}" type="presParOf" srcId="{9568F3E7-97CA-41B0-BC1A-09992394C84F}" destId="{F3C1F4FC-BAC0-41DF-9AC6-9C2505B5972B}" srcOrd="5" destOrd="0" presId="urn:microsoft.com/office/officeart/2005/8/layout/vList2"/>
    <dgm:cxn modelId="{3A57AD77-6088-4280-A178-428D6997BA53}" type="presParOf" srcId="{9568F3E7-97CA-41B0-BC1A-09992394C84F}" destId="{8B034440-968E-43B2-AAD6-F609AF676AB9}"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F54E4B60-5D71-488A-A59B-4BD9C42195A1}"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BA43AC5A-1B46-4B9C-8AC6-8FF3C7AACC83}">
      <dgm:prSet/>
      <dgm:spPr/>
      <dgm:t>
        <a:bodyPr/>
        <a:lstStyle/>
        <a:p>
          <a:r>
            <a:rPr lang="en-US"/>
            <a:t>You can seek support from your close family and friends</a:t>
          </a:r>
        </a:p>
      </dgm:t>
    </dgm:pt>
    <dgm:pt modelId="{21F491EF-EC5B-4FAB-963E-F418DE0FD67C}" type="parTrans" cxnId="{2616A1D4-2929-4E75-B526-570BADE4856E}">
      <dgm:prSet/>
      <dgm:spPr/>
      <dgm:t>
        <a:bodyPr/>
        <a:lstStyle/>
        <a:p>
          <a:endParaRPr lang="en-US"/>
        </a:p>
      </dgm:t>
    </dgm:pt>
    <dgm:pt modelId="{74C31240-4B45-4B90-BBF9-84AE752A7A88}" type="sibTrans" cxnId="{2616A1D4-2929-4E75-B526-570BADE4856E}">
      <dgm:prSet/>
      <dgm:spPr/>
      <dgm:t>
        <a:bodyPr/>
        <a:lstStyle/>
        <a:p>
          <a:endParaRPr lang="en-US"/>
        </a:p>
      </dgm:t>
    </dgm:pt>
    <dgm:pt modelId="{50E7FFC2-857A-4623-840C-B42F27AA07CB}">
      <dgm:prSet/>
      <dgm:spPr/>
      <dgm:t>
        <a:bodyPr/>
        <a:lstStyle/>
        <a:p>
          <a:r>
            <a:rPr lang="en-US"/>
            <a:t>It may take direction of a grant or a loan</a:t>
          </a:r>
        </a:p>
      </dgm:t>
    </dgm:pt>
    <dgm:pt modelId="{7C45B0FC-7723-431A-89D3-E11C3D3C5D52}" type="parTrans" cxnId="{2153F3CE-175D-4A62-9B07-59678B97A71F}">
      <dgm:prSet/>
      <dgm:spPr/>
      <dgm:t>
        <a:bodyPr/>
        <a:lstStyle/>
        <a:p>
          <a:endParaRPr lang="en-US"/>
        </a:p>
      </dgm:t>
    </dgm:pt>
    <dgm:pt modelId="{1D892AC8-BE69-476B-99E4-6CDDFC6BEAF2}" type="sibTrans" cxnId="{2153F3CE-175D-4A62-9B07-59678B97A71F}">
      <dgm:prSet/>
      <dgm:spPr/>
      <dgm:t>
        <a:bodyPr/>
        <a:lstStyle/>
        <a:p>
          <a:endParaRPr lang="en-US"/>
        </a:p>
      </dgm:t>
    </dgm:pt>
    <dgm:pt modelId="{FFDAE65F-4A11-4C9F-A313-DAE6DDA6112F}">
      <dgm:prSet/>
      <dgm:spPr/>
      <dgm:t>
        <a:bodyPr/>
        <a:lstStyle/>
        <a:p>
          <a:r>
            <a:rPr lang="en-US"/>
            <a:t>If a loan they may attract low interest rates</a:t>
          </a:r>
        </a:p>
      </dgm:t>
    </dgm:pt>
    <dgm:pt modelId="{3740D861-764E-4C4A-BF96-C972CAE5C387}" type="parTrans" cxnId="{EED3990A-04C9-4EBA-B4B0-6027E85AD08F}">
      <dgm:prSet/>
      <dgm:spPr/>
      <dgm:t>
        <a:bodyPr/>
        <a:lstStyle/>
        <a:p>
          <a:endParaRPr lang="en-US"/>
        </a:p>
      </dgm:t>
    </dgm:pt>
    <dgm:pt modelId="{0AD4126E-4779-495A-979E-7AACD9FB97F1}" type="sibTrans" cxnId="{EED3990A-04C9-4EBA-B4B0-6027E85AD08F}">
      <dgm:prSet/>
      <dgm:spPr/>
      <dgm:t>
        <a:bodyPr/>
        <a:lstStyle/>
        <a:p>
          <a:endParaRPr lang="en-US"/>
        </a:p>
      </dgm:t>
    </dgm:pt>
    <dgm:pt modelId="{38517C2F-C09A-4A88-AEC6-B22E8B861A8A}">
      <dgm:prSet/>
      <dgm:spPr/>
      <dgm:t>
        <a:bodyPr/>
        <a:lstStyle/>
        <a:p>
          <a:r>
            <a:rPr lang="en-US"/>
            <a:t>Often without too much legality and conditions</a:t>
          </a:r>
        </a:p>
      </dgm:t>
    </dgm:pt>
    <dgm:pt modelId="{E8FEC232-801C-460B-A911-79FEB7C3C758}" type="parTrans" cxnId="{8B7F8589-DEC9-4796-90A9-2F915CEF529F}">
      <dgm:prSet/>
      <dgm:spPr/>
      <dgm:t>
        <a:bodyPr/>
        <a:lstStyle/>
        <a:p>
          <a:endParaRPr lang="en-US"/>
        </a:p>
      </dgm:t>
    </dgm:pt>
    <dgm:pt modelId="{7B5108D5-CE9E-4378-8044-40E7CD34D275}" type="sibTrans" cxnId="{8B7F8589-DEC9-4796-90A9-2F915CEF529F}">
      <dgm:prSet/>
      <dgm:spPr/>
      <dgm:t>
        <a:bodyPr/>
        <a:lstStyle/>
        <a:p>
          <a:endParaRPr lang="en-US"/>
        </a:p>
      </dgm:t>
    </dgm:pt>
    <dgm:pt modelId="{4B25EF1B-6BDF-4472-B6C6-9BFA2DFD1027}" type="pres">
      <dgm:prSet presAssocID="{F54E4B60-5D71-488A-A59B-4BD9C42195A1}" presName="vert0" presStyleCnt="0">
        <dgm:presLayoutVars>
          <dgm:dir/>
          <dgm:animOne val="branch"/>
          <dgm:animLvl val="lvl"/>
        </dgm:presLayoutVars>
      </dgm:prSet>
      <dgm:spPr/>
    </dgm:pt>
    <dgm:pt modelId="{EC88E290-B067-4F45-B538-972C738CFA6B}" type="pres">
      <dgm:prSet presAssocID="{BA43AC5A-1B46-4B9C-8AC6-8FF3C7AACC83}" presName="thickLine" presStyleLbl="alignNode1" presStyleIdx="0" presStyleCnt="4"/>
      <dgm:spPr/>
    </dgm:pt>
    <dgm:pt modelId="{23741C76-7996-45C4-8782-4EB7EDC46B96}" type="pres">
      <dgm:prSet presAssocID="{BA43AC5A-1B46-4B9C-8AC6-8FF3C7AACC83}" presName="horz1" presStyleCnt="0"/>
      <dgm:spPr/>
    </dgm:pt>
    <dgm:pt modelId="{BAFA631D-577A-4580-B066-7E5E4A7BF75B}" type="pres">
      <dgm:prSet presAssocID="{BA43AC5A-1B46-4B9C-8AC6-8FF3C7AACC83}" presName="tx1" presStyleLbl="revTx" presStyleIdx="0" presStyleCnt="4"/>
      <dgm:spPr/>
    </dgm:pt>
    <dgm:pt modelId="{CB1FF2D6-63E2-4850-B513-3EFAFF046489}" type="pres">
      <dgm:prSet presAssocID="{BA43AC5A-1B46-4B9C-8AC6-8FF3C7AACC83}" presName="vert1" presStyleCnt="0"/>
      <dgm:spPr/>
    </dgm:pt>
    <dgm:pt modelId="{05871175-88BD-414C-89E7-DEB1EE1E6D3C}" type="pres">
      <dgm:prSet presAssocID="{50E7FFC2-857A-4623-840C-B42F27AA07CB}" presName="thickLine" presStyleLbl="alignNode1" presStyleIdx="1" presStyleCnt="4"/>
      <dgm:spPr/>
    </dgm:pt>
    <dgm:pt modelId="{2074FAEC-D251-425C-9B69-9ED1475044B3}" type="pres">
      <dgm:prSet presAssocID="{50E7FFC2-857A-4623-840C-B42F27AA07CB}" presName="horz1" presStyleCnt="0"/>
      <dgm:spPr/>
    </dgm:pt>
    <dgm:pt modelId="{5E581B43-48AD-441A-A45E-AC8AF8203030}" type="pres">
      <dgm:prSet presAssocID="{50E7FFC2-857A-4623-840C-B42F27AA07CB}" presName="tx1" presStyleLbl="revTx" presStyleIdx="1" presStyleCnt="4"/>
      <dgm:spPr/>
    </dgm:pt>
    <dgm:pt modelId="{14B42116-92E4-44AD-81F3-C5D5DD8CE3C6}" type="pres">
      <dgm:prSet presAssocID="{50E7FFC2-857A-4623-840C-B42F27AA07CB}" presName="vert1" presStyleCnt="0"/>
      <dgm:spPr/>
    </dgm:pt>
    <dgm:pt modelId="{0EF563EE-CCAD-4112-BD7C-37D61494E306}" type="pres">
      <dgm:prSet presAssocID="{FFDAE65F-4A11-4C9F-A313-DAE6DDA6112F}" presName="thickLine" presStyleLbl="alignNode1" presStyleIdx="2" presStyleCnt="4"/>
      <dgm:spPr/>
    </dgm:pt>
    <dgm:pt modelId="{D2011A18-26DC-4B3F-A187-BD33CBE19ABF}" type="pres">
      <dgm:prSet presAssocID="{FFDAE65F-4A11-4C9F-A313-DAE6DDA6112F}" presName="horz1" presStyleCnt="0"/>
      <dgm:spPr/>
    </dgm:pt>
    <dgm:pt modelId="{14B97141-195A-47C7-A4F1-E36DE5227B75}" type="pres">
      <dgm:prSet presAssocID="{FFDAE65F-4A11-4C9F-A313-DAE6DDA6112F}" presName="tx1" presStyleLbl="revTx" presStyleIdx="2" presStyleCnt="4"/>
      <dgm:spPr/>
    </dgm:pt>
    <dgm:pt modelId="{970D88D0-8D7B-4F7E-A692-713EA01EC160}" type="pres">
      <dgm:prSet presAssocID="{FFDAE65F-4A11-4C9F-A313-DAE6DDA6112F}" presName="vert1" presStyleCnt="0"/>
      <dgm:spPr/>
    </dgm:pt>
    <dgm:pt modelId="{BC422A93-8B85-4415-9EB6-1B6129325A35}" type="pres">
      <dgm:prSet presAssocID="{38517C2F-C09A-4A88-AEC6-B22E8B861A8A}" presName="thickLine" presStyleLbl="alignNode1" presStyleIdx="3" presStyleCnt="4"/>
      <dgm:spPr/>
    </dgm:pt>
    <dgm:pt modelId="{57B0D54B-50A7-45E6-8ABC-E0ADB964D205}" type="pres">
      <dgm:prSet presAssocID="{38517C2F-C09A-4A88-AEC6-B22E8B861A8A}" presName="horz1" presStyleCnt="0"/>
      <dgm:spPr/>
    </dgm:pt>
    <dgm:pt modelId="{C792BF70-657B-49A4-A424-C8C0E833C3E4}" type="pres">
      <dgm:prSet presAssocID="{38517C2F-C09A-4A88-AEC6-B22E8B861A8A}" presName="tx1" presStyleLbl="revTx" presStyleIdx="3" presStyleCnt="4"/>
      <dgm:spPr/>
    </dgm:pt>
    <dgm:pt modelId="{0CE9E999-28A4-4648-B2E5-4C57BB9BDCF1}" type="pres">
      <dgm:prSet presAssocID="{38517C2F-C09A-4A88-AEC6-B22E8B861A8A}" presName="vert1" presStyleCnt="0"/>
      <dgm:spPr/>
    </dgm:pt>
  </dgm:ptLst>
  <dgm:cxnLst>
    <dgm:cxn modelId="{68459D09-E8CF-4D3A-912C-A8FCFA0C8C60}" type="presOf" srcId="{FFDAE65F-4A11-4C9F-A313-DAE6DDA6112F}" destId="{14B97141-195A-47C7-A4F1-E36DE5227B75}" srcOrd="0" destOrd="0" presId="urn:microsoft.com/office/officeart/2008/layout/LinedList"/>
    <dgm:cxn modelId="{EED3990A-04C9-4EBA-B4B0-6027E85AD08F}" srcId="{F54E4B60-5D71-488A-A59B-4BD9C42195A1}" destId="{FFDAE65F-4A11-4C9F-A313-DAE6DDA6112F}" srcOrd="2" destOrd="0" parTransId="{3740D861-764E-4C4A-BF96-C972CAE5C387}" sibTransId="{0AD4126E-4779-495A-979E-7AACD9FB97F1}"/>
    <dgm:cxn modelId="{62DE345C-A17B-4A26-B9C3-271AF22BFFDB}" type="presOf" srcId="{38517C2F-C09A-4A88-AEC6-B22E8B861A8A}" destId="{C792BF70-657B-49A4-A424-C8C0E833C3E4}" srcOrd="0" destOrd="0" presId="urn:microsoft.com/office/officeart/2008/layout/LinedList"/>
    <dgm:cxn modelId="{8B7F8589-DEC9-4796-90A9-2F915CEF529F}" srcId="{F54E4B60-5D71-488A-A59B-4BD9C42195A1}" destId="{38517C2F-C09A-4A88-AEC6-B22E8B861A8A}" srcOrd="3" destOrd="0" parTransId="{E8FEC232-801C-460B-A911-79FEB7C3C758}" sibTransId="{7B5108D5-CE9E-4378-8044-40E7CD34D275}"/>
    <dgm:cxn modelId="{27F4AC8A-F1F7-4CFA-92F1-6315CD367A82}" type="presOf" srcId="{50E7FFC2-857A-4623-840C-B42F27AA07CB}" destId="{5E581B43-48AD-441A-A45E-AC8AF8203030}" srcOrd="0" destOrd="0" presId="urn:microsoft.com/office/officeart/2008/layout/LinedList"/>
    <dgm:cxn modelId="{CA14FBA1-A43B-4E12-81FB-4F9EB4D970C5}" type="presOf" srcId="{F54E4B60-5D71-488A-A59B-4BD9C42195A1}" destId="{4B25EF1B-6BDF-4472-B6C6-9BFA2DFD1027}" srcOrd="0" destOrd="0" presId="urn:microsoft.com/office/officeart/2008/layout/LinedList"/>
    <dgm:cxn modelId="{9AC35ABD-FE2B-419B-9F4F-3FD009C6F792}" type="presOf" srcId="{BA43AC5A-1B46-4B9C-8AC6-8FF3C7AACC83}" destId="{BAFA631D-577A-4580-B066-7E5E4A7BF75B}" srcOrd="0" destOrd="0" presId="urn:microsoft.com/office/officeart/2008/layout/LinedList"/>
    <dgm:cxn modelId="{2153F3CE-175D-4A62-9B07-59678B97A71F}" srcId="{F54E4B60-5D71-488A-A59B-4BD9C42195A1}" destId="{50E7FFC2-857A-4623-840C-B42F27AA07CB}" srcOrd="1" destOrd="0" parTransId="{7C45B0FC-7723-431A-89D3-E11C3D3C5D52}" sibTransId="{1D892AC8-BE69-476B-99E4-6CDDFC6BEAF2}"/>
    <dgm:cxn modelId="{2616A1D4-2929-4E75-B526-570BADE4856E}" srcId="{F54E4B60-5D71-488A-A59B-4BD9C42195A1}" destId="{BA43AC5A-1B46-4B9C-8AC6-8FF3C7AACC83}" srcOrd="0" destOrd="0" parTransId="{21F491EF-EC5B-4FAB-963E-F418DE0FD67C}" sibTransId="{74C31240-4B45-4B90-BBF9-84AE752A7A88}"/>
    <dgm:cxn modelId="{83CBCDA5-7974-4861-A799-F37C16079562}" type="presParOf" srcId="{4B25EF1B-6BDF-4472-B6C6-9BFA2DFD1027}" destId="{EC88E290-B067-4F45-B538-972C738CFA6B}" srcOrd="0" destOrd="0" presId="urn:microsoft.com/office/officeart/2008/layout/LinedList"/>
    <dgm:cxn modelId="{4D34DF7D-B0BC-40F2-9291-F1B208681A97}" type="presParOf" srcId="{4B25EF1B-6BDF-4472-B6C6-9BFA2DFD1027}" destId="{23741C76-7996-45C4-8782-4EB7EDC46B96}" srcOrd="1" destOrd="0" presId="urn:microsoft.com/office/officeart/2008/layout/LinedList"/>
    <dgm:cxn modelId="{A38199A4-8FB2-420B-96C6-07A8DB0276CA}" type="presParOf" srcId="{23741C76-7996-45C4-8782-4EB7EDC46B96}" destId="{BAFA631D-577A-4580-B066-7E5E4A7BF75B}" srcOrd="0" destOrd="0" presId="urn:microsoft.com/office/officeart/2008/layout/LinedList"/>
    <dgm:cxn modelId="{42F2590A-DC1E-4826-93D5-5AF8B56D4DE5}" type="presParOf" srcId="{23741C76-7996-45C4-8782-4EB7EDC46B96}" destId="{CB1FF2D6-63E2-4850-B513-3EFAFF046489}" srcOrd="1" destOrd="0" presId="urn:microsoft.com/office/officeart/2008/layout/LinedList"/>
    <dgm:cxn modelId="{F55D0932-76FC-44D9-A5B8-22E01BDBB16B}" type="presParOf" srcId="{4B25EF1B-6BDF-4472-B6C6-9BFA2DFD1027}" destId="{05871175-88BD-414C-89E7-DEB1EE1E6D3C}" srcOrd="2" destOrd="0" presId="urn:microsoft.com/office/officeart/2008/layout/LinedList"/>
    <dgm:cxn modelId="{E095497E-2C24-47E0-ACFA-A949482D194F}" type="presParOf" srcId="{4B25EF1B-6BDF-4472-B6C6-9BFA2DFD1027}" destId="{2074FAEC-D251-425C-9B69-9ED1475044B3}" srcOrd="3" destOrd="0" presId="urn:microsoft.com/office/officeart/2008/layout/LinedList"/>
    <dgm:cxn modelId="{D23041E3-5777-40B6-A018-DEFBB8A6E6FD}" type="presParOf" srcId="{2074FAEC-D251-425C-9B69-9ED1475044B3}" destId="{5E581B43-48AD-441A-A45E-AC8AF8203030}" srcOrd="0" destOrd="0" presId="urn:microsoft.com/office/officeart/2008/layout/LinedList"/>
    <dgm:cxn modelId="{45816F6E-7F0F-4A62-8066-C256D299DEB4}" type="presParOf" srcId="{2074FAEC-D251-425C-9B69-9ED1475044B3}" destId="{14B42116-92E4-44AD-81F3-C5D5DD8CE3C6}" srcOrd="1" destOrd="0" presId="urn:microsoft.com/office/officeart/2008/layout/LinedList"/>
    <dgm:cxn modelId="{B1C0BDBD-ECCB-4028-8444-E08C794BE4CD}" type="presParOf" srcId="{4B25EF1B-6BDF-4472-B6C6-9BFA2DFD1027}" destId="{0EF563EE-CCAD-4112-BD7C-37D61494E306}" srcOrd="4" destOrd="0" presId="urn:microsoft.com/office/officeart/2008/layout/LinedList"/>
    <dgm:cxn modelId="{1084E3EB-AA79-402C-921B-97ED740E9CC4}" type="presParOf" srcId="{4B25EF1B-6BDF-4472-B6C6-9BFA2DFD1027}" destId="{D2011A18-26DC-4B3F-A187-BD33CBE19ABF}" srcOrd="5" destOrd="0" presId="urn:microsoft.com/office/officeart/2008/layout/LinedList"/>
    <dgm:cxn modelId="{0E485CB5-6035-41B7-A71F-E9D3B90E0ED1}" type="presParOf" srcId="{D2011A18-26DC-4B3F-A187-BD33CBE19ABF}" destId="{14B97141-195A-47C7-A4F1-E36DE5227B75}" srcOrd="0" destOrd="0" presId="urn:microsoft.com/office/officeart/2008/layout/LinedList"/>
    <dgm:cxn modelId="{3F4FB724-9C1A-41B0-8D4C-7A1EF083C053}" type="presParOf" srcId="{D2011A18-26DC-4B3F-A187-BD33CBE19ABF}" destId="{970D88D0-8D7B-4F7E-A692-713EA01EC160}" srcOrd="1" destOrd="0" presId="urn:microsoft.com/office/officeart/2008/layout/LinedList"/>
    <dgm:cxn modelId="{BBF152B9-0851-4860-B99B-DED2FC3DDAC8}" type="presParOf" srcId="{4B25EF1B-6BDF-4472-B6C6-9BFA2DFD1027}" destId="{BC422A93-8B85-4415-9EB6-1B6129325A35}" srcOrd="6" destOrd="0" presId="urn:microsoft.com/office/officeart/2008/layout/LinedList"/>
    <dgm:cxn modelId="{9584F861-24BC-4B45-8FD9-5594B2400F65}" type="presParOf" srcId="{4B25EF1B-6BDF-4472-B6C6-9BFA2DFD1027}" destId="{57B0D54B-50A7-45E6-8ABC-E0ADB964D205}" srcOrd="7" destOrd="0" presId="urn:microsoft.com/office/officeart/2008/layout/LinedList"/>
    <dgm:cxn modelId="{AD464F0B-8B98-4DC1-A44C-B299819E74FC}" type="presParOf" srcId="{57B0D54B-50A7-45E6-8ABC-E0ADB964D205}" destId="{C792BF70-657B-49A4-A424-C8C0E833C3E4}" srcOrd="0" destOrd="0" presId="urn:microsoft.com/office/officeart/2008/layout/LinedList"/>
    <dgm:cxn modelId="{4B3CDEAE-9399-45D8-8FF1-864ADACF8FB9}" type="presParOf" srcId="{57B0D54B-50A7-45E6-8ABC-E0ADB964D205}" destId="{0CE9E999-28A4-4648-B2E5-4C57BB9BDCF1}"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7B9FA842-4EF5-47EA-B3F9-F3F45061052D}"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9EDDAC2B-5024-4B94-9A81-646EBD6C0CC7}">
      <dgm:prSet/>
      <dgm:spPr/>
      <dgm:t>
        <a:bodyPr/>
        <a:lstStyle/>
        <a:p>
          <a:r>
            <a:rPr lang="en-US" dirty="0"/>
            <a:t>There are platforms that an entrepreneur can use to pitch their business idea</a:t>
          </a:r>
        </a:p>
      </dgm:t>
    </dgm:pt>
    <dgm:pt modelId="{6536E4D3-1F4B-4966-A30B-6D0209B9B383}" type="parTrans" cxnId="{9FC28878-BF4D-446E-B944-ECF1572AE22C}">
      <dgm:prSet/>
      <dgm:spPr/>
      <dgm:t>
        <a:bodyPr/>
        <a:lstStyle/>
        <a:p>
          <a:endParaRPr lang="en-US"/>
        </a:p>
      </dgm:t>
    </dgm:pt>
    <dgm:pt modelId="{2ADC94E7-D1C6-44C6-A0BF-CA2C84497CC3}" type="sibTrans" cxnId="{9FC28878-BF4D-446E-B944-ECF1572AE22C}">
      <dgm:prSet/>
      <dgm:spPr/>
      <dgm:t>
        <a:bodyPr/>
        <a:lstStyle/>
        <a:p>
          <a:endParaRPr lang="en-US"/>
        </a:p>
      </dgm:t>
    </dgm:pt>
    <dgm:pt modelId="{D0A172E5-763C-447A-BA30-56B54E63DD47}">
      <dgm:prSet/>
      <dgm:spPr/>
      <dgm:t>
        <a:bodyPr/>
        <a:lstStyle/>
        <a:p>
          <a:r>
            <a:rPr lang="en-US" dirty="0"/>
            <a:t>The platforms allow the entrepreneur to collect small amounts from many people</a:t>
          </a:r>
        </a:p>
      </dgm:t>
    </dgm:pt>
    <dgm:pt modelId="{56BAC1E5-1799-4DCD-8FAB-089EA5179079}" type="parTrans" cxnId="{5E30D3AF-1B7B-4DD5-B9AD-ECAB61B25BA8}">
      <dgm:prSet/>
      <dgm:spPr/>
      <dgm:t>
        <a:bodyPr/>
        <a:lstStyle/>
        <a:p>
          <a:endParaRPr lang="en-US"/>
        </a:p>
      </dgm:t>
    </dgm:pt>
    <dgm:pt modelId="{8ED05E8B-A29A-41AC-808F-5304890D5725}" type="sibTrans" cxnId="{5E30D3AF-1B7B-4DD5-B9AD-ECAB61B25BA8}">
      <dgm:prSet/>
      <dgm:spPr/>
      <dgm:t>
        <a:bodyPr/>
        <a:lstStyle/>
        <a:p>
          <a:endParaRPr lang="en-US"/>
        </a:p>
      </dgm:t>
    </dgm:pt>
    <dgm:pt modelId="{5287B19D-5795-4C74-A027-D1F1FF6A56E1}">
      <dgm:prSet/>
      <dgm:spPr/>
      <dgm:t>
        <a:bodyPr/>
        <a:lstStyle/>
        <a:p>
          <a:r>
            <a:rPr lang="en-US" dirty="0"/>
            <a:t>Examples of such platforms include GoFundMe, Kickstarter, </a:t>
          </a:r>
          <a:r>
            <a:rPr lang="en-US" dirty="0" err="1"/>
            <a:t>SeedInvest</a:t>
          </a:r>
          <a:r>
            <a:rPr lang="en-US" dirty="0"/>
            <a:t>, </a:t>
          </a:r>
          <a:r>
            <a:rPr lang="en-US" dirty="0" err="1"/>
            <a:t>Crowdcube</a:t>
          </a:r>
          <a:r>
            <a:rPr lang="en-US" dirty="0"/>
            <a:t>, and Indiegogo</a:t>
          </a:r>
        </a:p>
      </dgm:t>
    </dgm:pt>
    <dgm:pt modelId="{95061EEF-9881-4D38-A13C-743767146F19}" type="parTrans" cxnId="{C670016D-4C03-4B19-86C6-EF8864740B4C}">
      <dgm:prSet/>
      <dgm:spPr/>
      <dgm:t>
        <a:bodyPr/>
        <a:lstStyle/>
        <a:p>
          <a:endParaRPr lang="en-US"/>
        </a:p>
      </dgm:t>
    </dgm:pt>
    <dgm:pt modelId="{C45D8816-9FAF-4382-9702-3562905F6901}" type="sibTrans" cxnId="{C670016D-4C03-4B19-86C6-EF8864740B4C}">
      <dgm:prSet/>
      <dgm:spPr/>
      <dgm:t>
        <a:bodyPr/>
        <a:lstStyle/>
        <a:p>
          <a:endParaRPr lang="en-US"/>
        </a:p>
      </dgm:t>
    </dgm:pt>
    <dgm:pt modelId="{7CE9C015-A00D-4106-8E38-984D4535E2B0}" type="pres">
      <dgm:prSet presAssocID="{7B9FA842-4EF5-47EA-B3F9-F3F45061052D}" presName="vert0" presStyleCnt="0">
        <dgm:presLayoutVars>
          <dgm:dir/>
          <dgm:animOne val="branch"/>
          <dgm:animLvl val="lvl"/>
        </dgm:presLayoutVars>
      </dgm:prSet>
      <dgm:spPr/>
    </dgm:pt>
    <dgm:pt modelId="{8036215E-14CA-4792-8844-750477596D54}" type="pres">
      <dgm:prSet presAssocID="{9EDDAC2B-5024-4B94-9A81-646EBD6C0CC7}" presName="thickLine" presStyleLbl="alignNode1" presStyleIdx="0" presStyleCnt="3"/>
      <dgm:spPr/>
    </dgm:pt>
    <dgm:pt modelId="{2BF35D3E-CEEC-40B9-B641-0E8723F434D4}" type="pres">
      <dgm:prSet presAssocID="{9EDDAC2B-5024-4B94-9A81-646EBD6C0CC7}" presName="horz1" presStyleCnt="0"/>
      <dgm:spPr/>
    </dgm:pt>
    <dgm:pt modelId="{7BC88047-DECE-4F0B-BAF3-D64AB209A8A4}" type="pres">
      <dgm:prSet presAssocID="{9EDDAC2B-5024-4B94-9A81-646EBD6C0CC7}" presName="tx1" presStyleLbl="revTx" presStyleIdx="0" presStyleCnt="3"/>
      <dgm:spPr/>
    </dgm:pt>
    <dgm:pt modelId="{A5E3FC0B-6B4B-4460-A15A-03116BF11DA7}" type="pres">
      <dgm:prSet presAssocID="{9EDDAC2B-5024-4B94-9A81-646EBD6C0CC7}" presName="vert1" presStyleCnt="0"/>
      <dgm:spPr/>
    </dgm:pt>
    <dgm:pt modelId="{ED97A8CD-EDE9-487B-9E45-A5541312EB5F}" type="pres">
      <dgm:prSet presAssocID="{D0A172E5-763C-447A-BA30-56B54E63DD47}" presName="thickLine" presStyleLbl="alignNode1" presStyleIdx="1" presStyleCnt="3"/>
      <dgm:spPr/>
    </dgm:pt>
    <dgm:pt modelId="{898B72DE-3FC0-47E9-9569-7D605715F265}" type="pres">
      <dgm:prSet presAssocID="{D0A172E5-763C-447A-BA30-56B54E63DD47}" presName="horz1" presStyleCnt="0"/>
      <dgm:spPr/>
    </dgm:pt>
    <dgm:pt modelId="{075EFE54-3916-48D5-8C87-005D0E08A429}" type="pres">
      <dgm:prSet presAssocID="{D0A172E5-763C-447A-BA30-56B54E63DD47}" presName="tx1" presStyleLbl="revTx" presStyleIdx="1" presStyleCnt="3"/>
      <dgm:spPr/>
    </dgm:pt>
    <dgm:pt modelId="{626297E7-E60E-4C44-AD54-5E390E1ACB8A}" type="pres">
      <dgm:prSet presAssocID="{D0A172E5-763C-447A-BA30-56B54E63DD47}" presName="vert1" presStyleCnt="0"/>
      <dgm:spPr/>
    </dgm:pt>
    <dgm:pt modelId="{0A6F96F4-856D-4DB3-88DB-E8B0C6024795}" type="pres">
      <dgm:prSet presAssocID="{5287B19D-5795-4C74-A027-D1F1FF6A56E1}" presName="thickLine" presStyleLbl="alignNode1" presStyleIdx="2" presStyleCnt="3"/>
      <dgm:spPr/>
    </dgm:pt>
    <dgm:pt modelId="{40E5E104-F2F3-4FC3-80AF-19D141E4FB23}" type="pres">
      <dgm:prSet presAssocID="{5287B19D-5795-4C74-A027-D1F1FF6A56E1}" presName="horz1" presStyleCnt="0"/>
      <dgm:spPr/>
    </dgm:pt>
    <dgm:pt modelId="{4E8A2D30-6A04-4D4A-9B92-0FF198B7AE31}" type="pres">
      <dgm:prSet presAssocID="{5287B19D-5795-4C74-A027-D1F1FF6A56E1}" presName="tx1" presStyleLbl="revTx" presStyleIdx="2" presStyleCnt="3"/>
      <dgm:spPr/>
    </dgm:pt>
    <dgm:pt modelId="{38A82F6D-1582-47A6-ABCB-F49EF8678E84}" type="pres">
      <dgm:prSet presAssocID="{5287B19D-5795-4C74-A027-D1F1FF6A56E1}" presName="vert1" presStyleCnt="0"/>
      <dgm:spPr/>
    </dgm:pt>
  </dgm:ptLst>
  <dgm:cxnLst>
    <dgm:cxn modelId="{28E37422-9B48-4D9A-BED0-1AB185095131}" type="presOf" srcId="{D0A172E5-763C-447A-BA30-56B54E63DD47}" destId="{075EFE54-3916-48D5-8C87-005D0E08A429}" srcOrd="0" destOrd="0" presId="urn:microsoft.com/office/officeart/2008/layout/LinedList"/>
    <dgm:cxn modelId="{4897852E-983C-4745-A215-7A7330B4AEAF}" type="presOf" srcId="{7B9FA842-4EF5-47EA-B3F9-F3F45061052D}" destId="{7CE9C015-A00D-4106-8E38-984D4535E2B0}" srcOrd="0" destOrd="0" presId="urn:microsoft.com/office/officeart/2008/layout/LinedList"/>
    <dgm:cxn modelId="{C670016D-4C03-4B19-86C6-EF8864740B4C}" srcId="{7B9FA842-4EF5-47EA-B3F9-F3F45061052D}" destId="{5287B19D-5795-4C74-A027-D1F1FF6A56E1}" srcOrd="2" destOrd="0" parTransId="{95061EEF-9881-4D38-A13C-743767146F19}" sibTransId="{C45D8816-9FAF-4382-9702-3562905F6901}"/>
    <dgm:cxn modelId="{1EB35F6E-8BC0-4EA9-B669-DE06389FC33F}" type="presOf" srcId="{9EDDAC2B-5024-4B94-9A81-646EBD6C0CC7}" destId="{7BC88047-DECE-4F0B-BAF3-D64AB209A8A4}" srcOrd="0" destOrd="0" presId="urn:microsoft.com/office/officeart/2008/layout/LinedList"/>
    <dgm:cxn modelId="{C7924057-B93F-4502-AF4F-DDEC7FF9BF75}" type="presOf" srcId="{5287B19D-5795-4C74-A027-D1F1FF6A56E1}" destId="{4E8A2D30-6A04-4D4A-9B92-0FF198B7AE31}" srcOrd="0" destOrd="0" presId="urn:microsoft.com/office/officeart/2008/layout/LinedList"/>
    <dgm:cxn modelId="{9FC28878-BF4D-446E-B944-ECF1572AE22C}" srcId="{7B9FA842-4EF5-47EA-B3F9-F3F45061052D}" destId="{9EDDAC2B-5024-4B94-9A81-646EBD6C0CC7}" srcOrd="0" destOrd="0" parTransId="{6536E4D3-1F4B-4966-A30B-6D0209B9B383}" sibTransId="{2ADC94E7-D1C6-44C6-A0BF-CA2C84497CC3}"/>
    <dgm:cxn modelId="{5E30D3AF-1B7B-4DD5-B9AD-ECAB61B25BA8}" srcId="{7B9FA842-4EF5-47EA-B3F9-F3F45061052D}" destId="{D0A172E5-763C-447A-BA30-56B54E63DD47}" srcOrd="1" destOrd="0" parTransId="{56BAC1E5-1799-4DCD-8FAB-089EA5179079}" sibTransId="{8ED05E8B-A29A-41AC-808F-5304890D5725}"/>
    <dgm:cxn modelId="{E1F4382A-641B-43E3-BB67-EE89E134D929}" type="presParOf" srcId="{7CE9C015-A00D-4106-8E38-984D4535E2B0}" destId="{8036215E-14CA-4792-8844-750477596D54}" srcOrd="0" destOrd="0" presId="urn:microsoft.com/office/officeart/2008/layout/LinedList"/>
    <dgm:cxn modelId="{8D37514E-AA6B-4C1C-9288-554CE2503E9E}" type="presParOf" srcId="{7CE9C015-A00D-4106-8E38-984D4535E2B0}" destId="{2BF35D3E-CEEC-40B9-B641-0E8723F434D4}" srcOrd="1" destOrd="0" presId="urn:microsoft.com/office/officeart/2008/layout/LinedList"/>
    <dgm:cxn modelId="{92E1FED0-AA04-4AED-88DA-9AA1F1025FE7}" type="presParOf" srcId="{2BF35D3E-CEEC-40B9-B641-0E8723F434D4}" destId="{7BC88047-DECE-4F0B-BAF3-D64AB209A8A4}" srcOrd="0" destOrd="0" presId="urn:microsoft.com/office/officeart/2008/layout/LinedList"/>
    <dgm:cxn modelId="{6819341F-F2F3-4226-B147-FCFB86B63110}" type="presParOf" srcId="{2BF35D3E-CEEC-40B9-B641-0E8723F434D4}" destId="{A5E3FC0B-6B4B-4460-A15A-03116BF11DA7}" srcOrd="1" destOrd="0" presId="urn:microsoft.com/office/officeart/2008/layout/LinedList"/>
    <dgm:cxn modelId="{0A0A56D4-6776-4900-A8F7-D51ACE30705B}" type="presParOf" srcId="{7CE9C015-A00D-4106-8E38-984D4535E2B0}" destId="{ED97A8CD-EDE9-487B-9E45-A5541312EB5F}" srcOrd="2" destOrd="0" presId="urn:microsoft.com/office/officeart/2008/layout/LinedList"/>
    <dgm:cxn modelId="{4C94AF56-97D7-4062-BA91-39CC4C9557AF}" type="presParOf" srcId="{7CE9C015-A00D-4106-8E38-984D4535E2B0}" destId="{898B72DE-3FC0-47E9-9569-7D605715F265}" srcOrd="3" destOrd="0" presId="urn:microsoft.com/office/officeart/2008/layout/LinedList"/>
    <dgm:cxn modelId="{3F4E732B-EC82-479E-8B7E-82ED8DB25260}" type="presParOf" srcId="{898B72DE-3FC0-47E9-9569-7D605715F265}" destId="{075EFE54-3916-48D5-8C87-005D0E08A429}" srcOrd="0" destOrd="0" presId="urn:microsoft.com/office/officeart/2008/layout/LinedList"/>
    <dgm:cxn modelId="{865BFC3C-F33A-4644-B551-6836044E3D96}" type="presParOf" srcId="{898B72DE-3FC0-47E9-9569-7D605715F265}" destId="{626297E7-E60E-4C44-AD54-5E390E1ACB8A}" srcOrd="1" destOrd="0" presId="urn:microsoft.com/office/officeart/2008/layout/LinedList"/>
    <dgm:cxn modelId="{989644E0-0117-450A-94D9-1EC1FE25A913}" type="presParOf" srcId="{7CE9C015-A00D-4106-8E38-984D4535E2B0}" destId="{0A6F96F4-856D-4DB3-88DB-E8B0C6024795}" srcOrd="4" destOrd="0" presId="urn:microsoft.com/office/officeart/2008/layout/LinedList"/>
    <dgm:cxn modelId="{645E11BB-02D4-45B3-9A72-52429F2FF75F}" type="presParOf" srcId="{7CE9C015-A00D-4106-8E38-984D4535E2B0}" destId="{40E5E104-F2F3-4FC3-80AF-19D141E4FB23}" srcOrd="5" destOrd="0" presId="urn:microsoft.com/office/officeart/2008/layout/LinedList"/>
    <dgm:cxn modelId="{C77474BC-52FA-4E60-A154-B9F73ED8B40C}" type="presParOf" srcId="{40E5E104-F2F3-4FC3-80AF-19D141E4FB23}" destId="{4E8A2D30-6A04-4D4A-9B92-0FF198B7AE31}" srcOrd="0" destOrd="0" presId="urn:microsoft.com/office/officeart/2008/layout/LinedList"/>
    <dgm:cxn modelId="{35FE1951-DBE5-4EE5-AD0A-C90C4DFFE816}" type="presParOf" srcId="{40E5E104-F2F3-4FC3-80AF-19D141E4FB23}" destId="{38A82F6D-1582-47A6-ABCB-F49EF8678E84}"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7B9FA842-4EF5-47EA-B3F9-F3F45061052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6592EDF-57DD-427E-909B-D0EA2FBA97EC}">
      <dgm:prSet/>
      <dgm:spPr/>
      <dgm:t>
        <a:bodyPr/>
        <a:lstStyle/>
        <a:p>
          <a:pPr>
            <a:lnSpc>
              <a:spcPct val="100000"/>
            </a:lnSpc>
          </a:pPr>
          <a:r>
            <a:rPr lang="en-US" dirty="0"/>
            <a:t>They may take different form and shape such as debt-financing, donation, equity, or reward-based financing</a:t>
          </a:r>
        </a:p>
      </dgm:t>
    </dgm:pt>
    <dgm:pt modelId="{7A01DCAF-E85F-42DA-BE57-074C9033F925}" type="parTrans" cxnId="{AB2379BA-2BAE-433D-89C6-A114AFBA751C}">
      <dgm:prSet/>
      <dgm:spPr/>
      <dgm:t>
        <a:bodyPr/>
        <a:lstStyle/>
        <a:p>
          <a:endParaRPr lang="en-US"/>
        </a:p>
      </dgm:t>
    </dgm:pt>
    <dgm:pt modelId="{363B8A36-453B-4190-A4D0-050E6AFDF425}" type="sibTrans" cxnId="{AB2379BA-2BAE-433D-89C6-A114AFBA751C}">
      <dgm:prSet/>
      <dgm:spPr/>
      <dgm:t>
        <a:bodyPr/>
        <a:lstStyle/>
        <a:p>
          <a:endParaRPr lang="en-US"/>
        </a:p>
      </dgm:t>
    </dgm:pt>
    <dgm:pt modelId="{6E671421-17ED-4AC9-BCC5-C53C728FF538}">
      <dgm:prSet/>
      <dgm:spPr/>
      <dgm:t>
        <a:bodyPr/>
        <a:lstStyle/>
        <a:p>
          <a:pPr>
            <a:lnSpc>
              <a:spcPct val="100000"/>
            </a:lnSpc>
          </a:pPr>
          <a:r>
            <a:rPr lang="en-US" dirty="0"/>
            <a:t>If many people are interested in your idea, it also acts as a validation of your idea</a:t>
          </a:r>
        </a:p>
      </dgm:t>
    </dgm:pt>
    <dgm:pt modelId="{34713016-CD14-44CD-9BAD-E8A01089BC12}" type="parTrans" cxnId="{587D1067-A2FE-4726-B828-2003B171E4ED}">
      <dgm:prSet/>
      <dgm:spPr/>
      <dgm:t>
        <a:bodyPr/>
        <a:lstStyle/>
        <a:p>
          <a:endParaRPr lang="en-US"/>
        </a:p>
      </dgm:t>
    </dgm:pt>
    <dgm:pt modelId="{AC999134-A608-4070-BD39-10F574170685}" type="sibTrans" cxnId="{587D1067-A2FE-4726-B828-2003B171E4ED}">
      <dgm:prSet/>
      <dgm:spPr/>
      <dgm:t>
        <a:bodyPr/>
        <a:lstStyle/>
        <a:p>
          <a:endParaRPr lang="en-US"/>
        </a:p>
      </dgm:t>
    </dgm:pt>
    <dgm:pt modelId="{F1520830-804A-4A7A-8FF0-ED07A3492DBE}">
      <dgm:prSet/>
      <dgm:spPr/>
      <dgm:t>
        <a:bodyPr/>
        <a:lstStyle/>
        <a:p>
          <a:pPr>
            <a:lnSpc>
              <a:spcPct val="100000"/>
            </a:lnSpc>
          </a:pPr>
          <a:r>
            <a:rPr lang="en-US" dirty="0"/>
            <a:t>Give you a wide access to investors</a:t>
          </a:r>
        </a:p>
      </dgm:t>
    </dgm:pt>
    <dgm:pt modelId="{D090F301-6764-4231-9D8A-8A7A625BF97D}" type="parTrans" cxnId="{0F7670FC-E94D-43B9-B974-B08CF9663222}">
      <dgm:prSet/>
      <dgm:spPr/>
      <dgm:t>
        <a:bodyPr/>
        <a:lstStyle/>
        <a:p>
          <a:endParaRPr lang="en-US"/>
        </a:p>
      </dgm:t>
    </dgm:pt>
    <dgm:pt modelId="{38C36D5C-C59C-420B-9351-2856FEE36889}" type="sibTrans" cxnId="{0F7670FC-E94D-43B9-B974-B08CF9663222}">
      <dgm:prSet/>
      <dgm:spPr/>
      <dgm:t>
        <a:bodyPr/>
        <a:lstStyle/>
        <a:p>
          <a:endParaRPr lang="en-US"/>
        </a:p>
      </dgm:t>
    </dgm:pt>
    <dgm:pt modelId="{6AEA48E0-4BCE-41F8-BEEE-A2B390A797BE}" type="pres">
      <dgm:prSet presAssocID="{7B9FA842-4EF5-47EA-B3F9-F3F45061052D}" presName="root" presStyleCnt="0">
        <dgm:presLayoutVars>
          <dgm:dir/>
          <dgm:resizeHandles val="exact"/>
        </dgm:presLayoutVars>
      </dgm:prSet>
      <dgm:spPr/>
    </dgm:pt>
    <dgm:pt modelId="{D5D63DDB-2485-4B47-A934-68343E70BB88}" type="pres">
      <dgm:prSet presAssocID="{C6592EDF-57DD-427E-909B-D0EA2FBA97EC}" presName="compNode" presStyleCnt="0"/>
      <dgm:spPr/>
    </dgm:pt>
    <dgm:pt modelId="{21D46475-D1C4-4FA2-A8FF-5C4997A7B412}" type="pres">
      <dgm:prSet presAssocID="{C6592EDF-57DD-427E-909B-D0EA2FBA97EC}" presName="bgRect" presStyleLbl="bgShp" presStyleIdx="0" presStyleCnt="3"/>
      <dgm:spPr/>
    </dgm:pt>
    <dgm:pt modelId="{DA71AB7F-50DE-4646-9505-795C1AA27AA7}" type="pres">
      <dgm:prSet presAssocID="{C6592EDF-57DD-427E-909B-D0EA2FBA97E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llar"/>
        </a:ext>
      </dgm:extLst>
    </dgm:pt>
    <dgm:pt modelId="{7DF761A1-2FE2-4C12-B7D5-261B12718B86}" type="pres">
      <dgm:prSet presAssocID="{C6592EDF-57DD-427E-909B-D0EA2FBA97EC}" presName="spaceRect" presStyleCnt="0"/>
      <dgm:spPr/>
    </dgm:pt>
    <dgm:pt modelId="{8C3C8655-C13E-4102-B93C-C639C5C48D66}" type="pres">
      <dgm:prSet presAssocID="{C6592EDF-57DD-427E-909B-D0EA2FBA97EC}" presName="parTx" presStyleLbl="revTx" presStyleIdx="0" presStyleCnt="3">
        <dgm:presLayoutVars>
          <dgm:chMax val="0"/>
          <dgm:chPref val="0"/>
        </dgm:presLayoutVars>
      </dgm:prSet>
      <dgm:spPr/>
    </dgm:pt>
    <dgm:pt modelId="{45B9240D-4F44-4041-B83E-A04E75E7368E}" type="pres">
      <dgm:prSet presAssocID="{363B8A36-453B-4190-A4D0-050E6AFDF425}" presName="sibTrans" presStyleCnt="0"/>
      <dgm:spPr/>
    </dgm:pt>
    <dgm:pt modelId="{E14EC192-93F0-405F-9BF6-F0E558AE1D21}" type="pres">
      <dgm:prSet presAssocID="{6E671421-17ED-4AC9-BCC5-C53C728FF538}" presName="compNode" presStyleCnt="0"/>
      <dgm:spPr/>
    </dgm:pt>
    <dgm:pt modelId="{D0DBB566-E8B0-4CA3-AF56-93FDAAF0E33D}" type="pres">
      <dgm:prSet presAssocID="{6E671421-17ED-4AC9-BCC5-C53C728FF538}" presName="bgRect" presStyleLbl="bgShp" presStyleIdx="1" presStyleCnt="3"/>
      <dgm:spPr/>
    </dgm:pt>
    <dgm:pt modelId="{518B0FA6-A8B4-4C73-B5A3-863A850E195B}" type="pres">
      <dgm:prSet presAssocID="{6E671421-17ED-4AC9-BCC5-C53C728FF538}"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erson with Idea"/>
        </a:ext>
      </dgm:extLst>
    </dgm:pt>
    <dgm:pt modelId="{6F209005-3B8F-49FC-B8B4-E1A7B2FD90A4}" type="pres">
      <dgm:prSet presAssocID="{6E671421-17ED-4AC9-BCC5-C53C728FF538}" presName="spaceRect" presStyleCnt="0"/>
      <dgm:spPr/>
    </dgm:pt>
    <dgm:pt modelId="{2111A14A-74DE-4A0B-A260-6B2FBE1F7F34}" type="pres">
      <dgm:prSet presAssocID="{6E671421-17ED-4AC9-BCC5-C53C728FF538}" presName="parTx" presStyleLbl="revTx" presStyleIdx="1" presStyleCnt="3">
        <dgm:presLayoutVars>
          <dgm:chMax val="0"/>
          <dgm:chPref val="0"/>
        </dgm:presLayoutVars>
      </dgm:prSet>
      <dgm:spPr/>
    </dgm:pt>
    <dgm:pt modelId="{50F97BF5-4990-4B19-8101-1FBD116B75A4}" type="pres">
      <dgm:prSet presAssocID="{AC999134-A608-4070-BD39-10F574170685}" presName="sibTrans" presStyleCnt="0"/>
      <dgm:spPr/>
    </dgm:pt>
    <dgm:pt modelId="{F8D4C249-30BF-4D24-92D6-75DD10C388B2}" type="pres">
      <dgm:prSet presAssocID="{F1520830-804A-4A7A-8FF0-ED07A3492DBE}" presName="compNode" presStyleCnt="0"/>
      <dgm:spPr/>
    </dgm:pt>
    <dgm:pt modelId="{D7AD7F35-F31A-478C-BF8C-DF2A1A733101}" type="pres">
      <dgm:prSet presAssocID="{F1520830-804A-4A7A-8FF0-ED07A3492DBE}" presName="bgRect" presStyleLbl="bgShp" presStyleIdx="2" presStyleCnt="3"/>
      <dgm:spPr/>
    </dgm:pt>
    <dgm:pt modelId="{2AE42364-441F-427E-91B8-A4EE39EE1233}" type="pres">
      <dgm:prSet presAssocID="{F1520830-804A-4A7A-8FF0-ED07A3492DB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Handshake"/>
        </a:ext>
      </dgm:extLst>
    </dgm:pt>
    <dgm:pt modelId="{4479EBB1-B074-4939-9DCD-917413AEDDF7}" type="pres">
      <dgm:prSet presAssocID="{F1520830-804A-4A7A-8FF0-ED07A3492DBE}" presName="spaceRect" presStyleCnt="0"/>
      <dgm:spPr/>
    </dgm:pt>
    <dgm:pt modelId="{3AC0C472-A96F-422F-91A9-49B4BB236F70}" type="pres">
      <dgm:prSet presAssocID="{F1520830-804A-4A7A-8FF0-ED07A3492DBE}" presName="parTx" presStyleLbl="revTx" presStyleIdx="2" presStyleCnt="3">
        <dgm:presLayoutVars>
          <dgm:chMax val="0"/>
          <dgm:chPref val="0"/>
        </dgm:presLayoutVars>
      </dgm:prSet>
      <dgm:spPr/>
    </dgm:pt>
  </dgm:ptLst>
  <dgm:cxnLst>
    <dgm:cxn modelId="{587D1067-A2FE-4726-B828-2003B171E4ED}" srcId="{7B9FA842-4EF5-47EA-B3F9-F3F45061052D}" destId="{6E671421-17ED-4AC9-BCC5-C53C728FF538}" srcOrd="1" destOrd="0" parTransId="{34713016-CD14-44CD-9BAD-E8A01089BC12}" sibTransId="{AC999134-A608-4070-BD39-10F574170685}"/>
    <dgm:cxn modelId="{EB4EB28D-9592-434A-B8C9-26DDBE8D9619}" type="presOf" srcId="{7B9FA842-4EF5-47EA-B3F9-F3F45061052D}" destId="{6AEA48E0-4BCE-41F8-BEEE-A2B390A797BE}" srcOrd="0" destOrd="0" presId="urn:microsoft.com/office/officeart/2018/2/layout/IconVerticalSolidList"/>
    <dgm:cxn modelId="{AB2379BA-2BAE-433D-89C6-A114AFBA751C}" srcId="{7B9FA842-4EF5-47EA-B3F9-F3F45061052D}" destId="{C6592EDF-57DD-427E-909B-D0EA2FBA97EC}" srcOrd="0" destOrd="0" parTransId="{7A01DCAF-E85F-42DA-BE57-074C9033F925}" sibTransId="{363B8A36-453B-4190-A4D0-050E6AFDF425}"/>
    <dgm:cxn modelId="{5D7AD1C2-4E00-4DE0-9DF3-0F2940EAA381}" type="presOf" srcId="{C6592EDF-57DD-427E-909B-D0EA2FBA97EC}" destId="{8C3C8655-C13E-4102-B93C-C639C5C48D66}" srcOrd="0" destOrd="0" presId="urn:microsoft.com/office/officeart/2018/2/layout/IconVerticalSolidList"/>
    <dgm:cxn modelId="{F6C811C6-E8E5-4196-8909-C845EECE70C9}" type="presOf" srcId="{F1520830-804A-4A7A-8FF0-ED07A3492DBE}" destId="{3AC0C472-A96F-422F-91A9-49B4BB236F70}" srcOrd="0" destOrd="0" presId="urn:microsoft.com/office/officeart/2018/2/layout/IconVerticalSolidList"/>
    <dgm:cxn modelId="{FC6118F2-F676-4EA6-989A-38442A502A33}" type="presOf" srcId="{6E671421-17ED-4AC9-BCC5-C53C728FF538}" destId="{2111A14A-74DE-4A0B-A260-6B2FBE1F7F34}" srcOrd="0" destOrd="0" presId="urn:microsoft.com/office/officeart/2018/2/layout/IconVerticalSolidList"/>
    <dgm:cxn modelId="{0F7670FC-E94D-43B9-B974-B08CF9663222}" srcId="{7B9FA842-4EF5-47EA-B3F9-F3F45061052D}" destId="{F1520830-804A-4A7A-8FF0-ED07A3492DBE}" srcOrd="2" destOrd="0" parTransId="{D090F301-6764-4231-9D8A-8A7A625BF97D}" sibTransId="{38C36D5C-C59C-420B-9351-2856FEE36889}"/>
    <dgm:cxn modelId="{FDBD3E17-DB02-4F17-AAC7-65871EB041EA}" type="presParOf" srcId="{6AEA48E0-4BCE-41F8-BEEE-A2B390A797BE}" destId="{D5D63DDB-2485-4B47-A934-68343E70BB88}" srcOrd="0" destOrd="0" presId="urn:microsoft.com/office/officeart/2018/2/layout/IconVerticalSolidList"/>
    <dgm:cxn modelId="{FF9AF014-7BE1-413E-AABE-1EABC2F9954C}" type="presParOf" srcId="{D5D63DDB-2485-4B47-A934-68343E70BB88}" destId="{21D46475-D1C4-4FA2-A8FF-5C4997A7B412}" srcOrd="0" destOrd="0" presId="urn:microsoft.com/office/officeart/2018/2/layout/IconVerticalSolidList"/>
    <dgm:cxn modelId="{299F032C-CC4A-4FB4-9CEC-ADEA427AC287}" type="presParOf" srcId="{D5D63DDB-2485-4B47-A934-68343E70BB88}" destId="{DA71AB7F-50DE-4646-9505-795C1AA27AA7}" srcOrd="1" destOrd="0" presId="urn:microsoft.com/office/officeart/2018/2/layout/IconVerticalSolidList"/>
    <dgm:cxn modelId="{C576A02E-2034-491D-99A0-5A5012C6CFEA}" type="presParOf" srcId="{D5D63DDB-2485-4B47-A934-68343E70BB88}" destId="{7DF761A1-2FE2-4C12-B7D5-261B12718B86}" srcOrd="2" destOrd="0" presId="urn:microsoft.com/office/officeart/2018/2/layout/IconVerticalSolidList"/>
    <dgm:cxn modelId="{4DC1A40E-5EED-4349-BF5E-627D1485A022}" type="presParOf" srcId="{D5D63DDB-2485-4B47-A934-68343E70BB88}" destId="{8C3C8655-C13E-4102-B93C-C639C5C48D66}" srcOrd="3" destOrd="0" presId="urn:microsoft.com/office/officeart/2018/2/layout/IconVerticalSolidList"/>
    <dgm:cxn modelId="{EDAE9AD4-5930-41C5-9C1B-D74DEAD3CA47}" type="presParOf" srcId="{6AEA48E0-4BCE-41F8-BEEE-A2B390A797BE}" destId="{45B9240D-4F44-4041-B83E-A04E75E7368E}" srcOrd="1" destOrd="0" presId="urn:microsoft.com/office/officeart/2018/2/layout/IconVerticalSolidList"/>
    <dgm:cxn modelId="{35636630-CFFB-4637-9AD4-E1ABBD608240}" type="presParOf" srcId="{6AEA48E0-4BCE-41F8-BEEE-A2B390A797BE}" destId="{E14EC192-93F0-405F-9BF6-F0E558AE1D21}" srcOrd="2" destOrd="0" presId="urn:microsoft.com/office/officeart/2018/2/layout/IconVerticalSolidList"/>
    <dgm:cxn modelId="{AC384A1D-DD04-4637-A2B9-C4F0DAE00F37}" type="presParOf" srcId="{E14EC192-93F0-405F-9BF6-F0E558AE1D21}" destId="{D0DBB566-E8B0-4CA3-AF56-93FDAAF0E33D}" srcOrd="0" destOrd="0" presId="urn:microsoft.com/office/officeart/2018/2/layout/IconVerticalSolidList"/>
    <dgm:cxn modelId="{27757056-0AF5-438D-909C-311FD2A988B4}" type="presParOf" srcId="{E14EC192-93F0-405F-9BF6-F0E558AE1D21}" destId="{518B0FA6-A8B4-4C73-B5A3-863A850E195B}" srcOrd="1" destOrd="0" presId="urn:microsoft.com/office/officeart/2018/2/layout/IconVerticalSolidList"/>
    <dgm:cxn modelId="{17D64746-C5AA-44AF-B5B9-B0CAADF298BE}" type="presParOf" srcId="{E14EC192-93F0-405F-9BF6-F0E558AE1D21}" destId="{6F209005-3B8F-49FC-B8B4-E1A7B2FD90A4}" srcOrd="2" destOrd="0" presId="urn:microsoft.com/office/officeart/2018/2/layout/IconVerticalSolidList"/>
    <dgm:cxn modelId="{29FFFC13-169B-48DA-9105-62FBA8513F13}" type="presParOf" srcId="{E14EC192-93F0-405F-9BF6-F0E558AE1D21}" destId="{2111A14A-74DE-4A0B-A260-6B2FBE1F7F34}" srcOrd="3" destOrd="0" presId="urn:microsoft.com/office/officeart/2018/2/layout/IconVerticalSolidList"/>
    <dgm:cxn modelId="{C6E4877A-A2BD-402F-96D3-618FA70D95D8}" type="presParOf" srcId="{6AEA48E0-4BCE-41F8-BEEE-A2B390A797BE}" destId="{50F97BF5-4990-4B19-8101-1FBD116B75A4}" srcOrd="3" destOrd="0" presId="urn:microsoft.com/office/officeart/2018/2/layout/IconVerticalSolidList"/>
    <dgm:cxn modelId="{15DCE6A9-AF4D-4DA2-AA7B-FA4DE332297A}" type="presParOf" srcId="{6AEA48E0-4BCE-41F8-BEEE-A2B390A797BE}" destId="{F8D4C249-30BF-4D24-92D6-75DD10C388B2}" srcOrd="4" destOrd="0" presId="urn:microsoft.com/office/officeart/2018/2/layout/IconVerticalSolidList"/>
    <dgm:cxn modelId="{26B5A422-243A-4042-956E-DC25FD572D96}" type="presParOf" srcId="{F8D4C249-30BF-4D24-92D6-75DD10C388B2}" destId="{D7AD7F35-F31A-478C-BF8C-DF2A1A733101}" srcOrd="0" destOrd="0" presId="urn:microsoft.com/office/officeart/2018/2/layout/IconVerticalSolidList"/>
    <dgm:cxn modelId="{551865A4-846C-4C30-9ADC-F5A316D4D8BA}" type="presParOf" srcId="{F8D4C249-30BF-4D24-92D6-75DD10C388B2}" destId="{2AE42364-441F-427E-91B8-A4EE39EE1233}" srcOrd="1" destOrd="0" presId="urn:microsoft.com/office/officeart/2018/2/layout/IconVerticalSolidList"/>
    <dgm:cxn modelId="{F7AF7F74-5680-48FD-A392-01CEFDA231A4}" type="presParOf" srcId="{F8D4C249-30BF-4D24-92D6-75DD10C388B2}" destId="{4479EBB1-B074-4939-9DCD-917413AEDDF7}" srcOrd="2" destOrd="0" presId="urn:microsoft.com/office/officeart/2018/2/layout/IconVerticalSolidList"/>
    <dgm:cxn modelId="{43DEE47D-728F-4B53-AF7B-47DC160A9D09}" type="presParOf" srcId="{F8D4C249-30BF-4D24-92D6-75DD10C388B2}" destId="{3AC0C472-A96F-422F-91A9-49B4BB236F7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7B9FA842-4EF5-47EA-B3F9-F3F45061052D}"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98CF764C-B4B7-4864-8363-973F233510CC}">
      <dgm:prSet/>
      <dgm:spPr/>
      <dgm:t>
        <a:bodyPr/>
        <a:lstStyle/>
        <a:p>
          <a:r>
            <a:rPr lang="en-US" dirty="0"/>
            <a:t>It helps you in creating exposure</a:t>
          </a:r>
        </a:p>
      </dgm:t>
    </dgm:pt>
    <dgm:pt modelId="{E90FFEC7-FAF6-4D11-83E5-EDCD9ACFE78A}" type="parTrans" cxnId="{A080871B-45CB-45F2-8C0E-C82DC3F62D75}">
      <dgm:prSet/>
      <dgm:spPr/>
      <dgm:t>
        <a:bodyPr/>
        <a:lstStyle/>
        <a:p>
          <a:endParaRPr lang="en-US"/>
        </a:p>
      </dgm:t>
    </dgm:pt>
    <dgm:pt modelId="{46D2F7DF-508E-428C-A3AC-C0EA6007AC07}" type="sibTrans" cxnId="{A080871B-45CB-45F2-8C0E-C82DC3F62D75}">
      <dgm:prSet/>
      <dgm:spPr/>
      <dgm:t>
        <a:bodyPr/>
        <a:lstStyle/>
        <a:p>
          <a:endParaRPr lang="en-US"/>
        </a:p>
      </dgm:t>
    </dgm:pt>
    <dgm:pt modelId="{92A10BCF-6076-4759-9FF6-360D6BFEFC77}">
      <dgm:prSet/>
      <dgm:spPr/>
      <dgm:t>
        <a:bodyPr/>
        <a:lstStyle/>
        <a:p>
          <a:r>
            <a:rPr lang="en-US" dirty="0"/>
            <a:t>It also helps you to build an engaged community who are emotionally invested in your business success</a:t>
          </a:r>
        </a:p>
      </dgm:t>
    </dgm:pt>
    <dgm:pt modelId="{45832F2D-5C1E-4F93-A4FC-A5ECF054AD50}" type="parTrans" cxnId="{983F5D72-7FF8-4282-86D9-9B006E8A2F67}">
      <dgm:prSet/>
      <dgm:spPr/>
      <dgm:t>
        <a:bodyPr/>
        <a:lstStyle/>
        <a:p>
          <a:endParaRPr lang="en-US"/>
        </a:p>
      </dgm:t>
    </dgm:pt>
    <dgm:pt modelId="{9D2C02F6-932D-4FC8-9AC1-A2D9157B0BB0}" type="sibTrans" cxnId="{983F5D72-7FF8-4282-86D9-9B006E8A2F67}">
      <dgm:prSet/>
      <dgm:spPr/>
      <dgm:t>
        <a:bodyPr/>
        <a:lstStyle/>
        <a:p>
          <a:endParaRPr lang="en-US"/>
        </a:p>
      </dgm:t>
    </dgm:pt>
    <dgm:pt modelId="{78348908-2A24-48D3-89A0-43B23735D4DA}">
      <dgm:prSet/>
      <dgm:spPr/>
      <dgm:t>
        <a:bodyPr/>
        <a:lstStyle/>
        <a:p>
          <a:r>
            <a:rPr lang="en-US" dirty="0"/>
            <a:t>On the flip side, they are very competitive</a:t>
          </a:r>
        </a:p>
      </dgm:t>
    </dgm:pt>
    <dgm:pt modelId="{05CBB5F9-9383-4C03-AEDB-9F1E1BEE67C5}" type="parTrans" cxnId="{F83C08BC-3911-4B76-9FC2-7779D89398EF}">
      <dgm:prSet/>
      <dgm:spPr/>
      <dgm:t>
        <a:bodyPr/>
        <a:lstStyle/>
        <a:p>
          <a:endParaRPr lang="en-US"/>
        </a:p>
      </dgm:t>
    </dgm:pt>
    <dgm:pt modelId="{5C902386-7384-4DC3-9790-48B7DF38743D}" type="sibTrans" cxnId="{F83C08BC-3911-4B76-9FC2-7779D89398EF}">
      <dgm:prSet/>
      <dgm:spPr/>
      <dgm:t>
        <a:bodyPr/>
        <a:lstStyle/>
        <a:p>
          <a:endParaRPr lang="en-US"/>
        </a:p>
      </dgm:t>
    </dgm:pt>
    <dgm:pt modelId="{7CE9C015-A00D-4106-8E38-984D4535E2B0}" type="pres">
      <dgm:prSet presAssocID="{7B9FA842-4EF5-47EA-B3F9-F3F45061052D}" presName="vert0" presStyleCnt="0">
        <dgm:presLayoutVars>
          <dgm:dir/>
          <dgm:animOne val="branch"/>
          <dgm:animLvl val="lvl"/>
        </dgm:presLayoutVars>
      </dgm:prSet>
      <dgm:spPr/>
    </dgm:pt>
    <dgm:pt modelId="{959D3B96-1C45-4B1A-A9E3-80BCA2D15BAB}" type="pres">
      <dgm:prSet presAssocID="{98CF764C-B4B7-4864-8363-973F233510CC}" presName="thickLine" presStyleLbl="alignNode1" presStyleIdx="0" presStyleCnt="3"/>
      <dgm:spPr/>
    </dgm:pt>
    <dgm:pt modelId="{DDF28F52-A47D-4C8F-A17A-F8AB15CCAE45}" type="pres">
      <dgm:prSet presAssocID="{98CF764C-B4B7-4864-8363-973F233510CC}" presName="horz1" presStyleCnt="0"/>
      <dgm:spPr/>
    </dgm:pt>
    <dgm:pt modelId="{7276D398-7F5C-4CDC-B838-66370F4A764C}" type="pres">
      <dgm:prSet presAssocID="{98CF764C-B4B7-4864-8363-973F233510CC}" presName="tx1" presStyleLbl="revTx" presStyleIdx="0" presStyleCnt="3"/>
      <dgm:spPr/>
    </dgm:pt>
    <dgm:pt modelId="{A44B10DF-0CD5-4CA9-B51B-B05928179390}" type="pres">
      <dgm:prSet presAssocID="{98CF764C-B4B7-4864-8363-973F233510CC}" presName="vert1" presStyleCnt="0"/>
      <dgm:spPr/>
    </dgm:pt>
    <dgm:pt modelId="{07A8F5D8-8C30-48E0-9808-FF24C5642E75}" type="pres">
      <dgm:prSet presAssocID="{92A10BCF-6076-4759-9FF6-360D6BFEFC77}" presName="thickLine" presStyleLbl="alignNode1" presStyleIdx="1" presStyleCnt="3"/>
      <dgm:spPr/>
    </dgm:pt>
    <dgm:pt modelId="{15BD8D40-F2E9-41A8-9E98-7AEF89CEAFCB}" type="pres">
      <dgm:prSet presAssocID="{92A10BCF-6076-4759-9FF6-360D6BFEFC77}" presName="horz1" presStyleCnt="0"/>
      <dgm:spPr/>
    </dgm:pt>
    <dgm:pt modelId="{1A8EFA51-11EF-43C7-8F06-F6F578591FA8}" type="pres">
      <dgm:prSet presAssocID="{92A10BCF-6076-4759-9FF6-360D6BFEFC77}" presName="tx1" presStyleLbl="revTx" presStyleIdx="1" presStyleCnt="3"/>
      <dgm:spPr/>
    </dgm:pt>
    <dgm:pt modelId="{2D8E20AE-B90A-4E2E-A7A0-40F47B204919}" type="pres">
      <dgm:prSet presAssocID="{92A10BCF-6076-4759-9FF6-360D6BFEFC77}" presName="vert1" presStyleCnt="0"/>
      <dgm:spPr/>
    </dgm:pt>
    <dgm:pt modelId="{BD657903-9A83-4D49-831C-14F8C6C1572C}" type="pres">
      <dgm:prSet presAssocID="{78348908-2A24-48D3-89A0-43B23735D4DA}" presName="thickLine" presStyleLbl="alignNode1" presStyleIdx="2" presStyleCnt="3"/>
      <dgm:spPr/>
    </dgm:pt>
    <dgm:pt modelId="{F92EE78F-D896-45EB-A376-C1B9D303D27E}" type="pres">
      <dgm:prSet presAssocID="{78348908-2A24-48D3-89A0-43B23735D4DA}" presName="horz1" presStyleCnt="0"/>
      <dgm:spPr/>
    </dgm:pt>
    <dgm:pt modelId="{4D8AD9ED-E16C-4980-BD3C-CE19D0C00EEB}" type="pres">
      <dgm:prSet presAssocID="{78348908-2A24-48D3-89A0-43B23735D4DA}" presName="tx1" presStyleLbl="revTx" presStyleIdx="2" presStyleCnt="3"/>
      <dgm:spPr/>
    </dgm:pt>
    <dgm:pt modelId="{AA7DB3A7-4216-49BB-BAE6-398E0B5E59A3}" type="pres">
      <dgm:prSet presAssocID="{78348908-2A24-48D3-89A0-43B23735D4DA}" presName="vert1" presStyleCnt="0"/>
      <dgm:spPr/>
    </dgm:pt>
  </dgm:ptLst>
  <dgm:cxnLst>
    <dgm:cxn modelId="{A080871B-45CB-45F2-8C0E-C82DC3F62D75}" srcId="{7B9FA842-4EF5-47EA-B3F9-F3F45061052D}" destId="{98CF764C-B4B7-4864-8363-973F233510CC}" srcOrd="0" destOrd="0" parTransId="{E90FFEC7-FAF6-4D11-83E5-EDCD9ACFE78A}" sibTransId="{46D2F7DF-508E-428C-A3AC-C0EA6007AC07}"/>
    <dgm:cxn modelId="{4897852E-983C-4745-A215-7A7330B4AEAF}" type="presOf" srcId="{7B9FA842-4EF5-47EA-B3F9-F3F45061052D}" destId="{7CE9C015-A00D-4106-8E38-984D4535E2B0}" srcOrd="0" destOrd="0" presId="urn:microsoft.com/office/officeart/2008/layout/LinedList"/>
    <dgm:cxn modelId="{983F5D72-7FF8-4282-86D9-9B006E8A2F67}" srcId="{7B9FA842-4EF5-47EA-B3F9-F3F45061052D}" destId="{92A10BCF-6076-4759-9FF6-360D6BFEFC77}" srcOrd="1" destOrd="0" parTransId="{45832F2D-5C1E-4F93-A4FC-A5ECF054AD50}" sibTransId="{9D2C02F6-932D-4FC8-9AC1-A2D9157B0BB0}"/>
    <dgm:cxn modelId="{F83C08BC-3911-4B76-9FC2-7779D89398EF}" srcId="{7B9FA842-4EF5-47EA-B3F9-F3F45061052D}" destId="{78348908-2A24-48D3-89A0-43B23735D4DA}" srcOrd="2" destOrd="0" parTransId="{05CBB5F9-9383-4C03-AEDB-9F1E1BEE67C5}" sibTransId="{5C902386-7384-4DC3-9790-48B7DF38743D}"/>
    <dgm:cxn modelId="{C5258CC6-C5F7-4199-A345-6DE70E464AB3}" type="presOf" srcId="{78348908-2A24-48D3-89A0-43B23735D4DA}" destId="{4D8AD9ED-E16C-4980-BD3C-CE19D0C00EEB}" srcOrd="0" destOrd="0" presId="urn:microsoft.com/office/officeart/2008/layout/LinedList"/>
    <dgm:cxn modelId="{25077AD8-CCFF-4E93-BFC2-95CF4062ED4D}" type="presOf" srcId="{92A10BCF-6076-4759-9FF6-360D6BFEFC77}" destId="{1A8EFA51-11EF-43C7-8F06-F6F578591FA8}" srcOrd="0" destOrd="0" presId="urn:microsoft.com/office/officeart/2008/layout/LinedList"/>
    <dgm:cxn modelId="{DA40F5ED-E69C-459E-A6FA-C0E3AAF6B98C}" type="presOf" srcId="{98CF764C-B4B7-4864-8363-973F233510CC}" destId="{7276D398-7F5C-4CDC-B838-66370F4A764C}" srcOrd="0" destOrd="0" presId="urn:microsoft.com/office/officeart/2008/layout/LinedList"/>
    <dgm:cxn modelId="{C7134754-679F-4B70-8A54-F9B3AB708AA9}" type="presParOf" srcId="{7CE9C015-A00D-4106-8E38-984D4535E2B0}" destId="{959D3B96-1C45-4B1A-A9E3-80BCA2D15BAB}" srcOrd="0" destOrd="0" presId="urn:microsoft.com/office/officeart/2008/layout/LinedList"/>
    <dgm:cxn modelId="{DF95CA19-9ED0-48E0-8266-A295855B7564}" type="presParOf" srcId="{7CE9C015-A00D-4106-8E38-984D4535E2B0}" destId="{DDF28F52-A47D-4C8F-A17A-F8AB15CCAE45}" srcOrd="1" destOrd="0" presId="urn:microsoft.com/office/officeart/2008/layout/LinedList"/>
    <dgm:cxn modelId="{CD0618DC-2F19-4CB0-B234-7D590A929C9E}" type="presParOf" srcId="{DDF28F52-A47D-4C8F-A17A-F8AB15CCAE45}" destId="{7276D398-7F5C-4CDC-B838-66370F4A764C}" srcOrd="0" destOrd="0" presId="urn:microsoft.com/office/officeart/2008/layout/LinedList"/>
    <dgm:cxn modelId="{B7A0F2D0-E187-4830-8CB0-A19728575202}" type="presParOf" srcId="{DDF28F52-A47D-4C8F-A17A-F8AB15CCAE45}" destId="{A44B10DF-0CD5-4CA9-B51B-B05928179390}" srcOrd="1" destOrd="0" presId="urn:microsoft.com/office/officeart/2008/layout/LinedList"/>
    <dgm:cxn modelId="{4BF6EAC9-1318-49FF-91D2-69E6B8509578}" type="presParOf" srcId="{7CE9C015-A00D-4106-8E38-984D4535E2B0}" destId="{07A8F5D8-8C30-48E0-9808-FF24C5642E75}" srcOrd="2" destOrd="0" presId="urn:microsoft.com/office/officeart/2008/layout/LinedList"/>
    <dgm:cxn modelId="{5872B360-1F6E-44F0-AAC3-2038D5AE8D26}" type="presParOf" srcId="{7CE9C015-A00D-4106-8E38-984D4535E2B0}" destId="{15BD8D40-F2E9-41A8-9E98-7AEF89CEAFCB}" srcOrd="3" destOrd="0" presId="urn:microsoft.com/office/officeart/2008/layout/LinedList"/>
    <dgm:cxn modelId="{7CB494CB-AFE6-4527-BE7A-B55E25EA1354}" type="presParOf" srcId="{15BD8D40-F2E9-41A8-9E98-7AEF89CEAFCB}" destId="{1A8EFA51-11EF-43C7-8F06-F6F578591FA8}" srcOrd="0" destOrd="0" presId="urn:microsoft.com/office/officeart/2008/layout/LinedList"/>
    <dgm:cxn modelId="{33A423D6-7046-44D0-8613-F1D73CC1A066}" type="presParOf" srcId="{15BD8D40-F2E9-41A8-9E98-7AEF89CEAFCB}" destId="{2D8E20AE-B90A-4E2E-A7A0-40F47B204919}" srcOrd="1" destOrd="0" presId="urn:microsoft.com/office/officeart/2008/layout/LinedList"/>
    <dgm:cxn modelId="{0C467629-5B35-4AC6-8334-1CF9FAD13712}" type="presParOf" srcId="{7CE9C015-A00D-4106-8E38-984D4535E2B0}" destId="{BD657903-9A83-4D49-831C-14F8C6C1572C}" srcOrd="4" destOrd="0" presId="urn:microsoft.com/office/officeart/2008/layout/LinedList"/>
    <dgm:cxn modelId="{1F39CC2B-6CDE-4E13-B5E9-9AD197B408AB}" type="presParOf" srcId="{7CE9C015-A00D-4106-8E38-984D4535E2B0}" destId="{F92EE78F-D896-45EB-A376-C1B9D303D27E}" srcOrd="5" destOrd="0" presId="urn:microsoft.com/office/officeart/2008/layout/LinedList"/>
    <dgm:cxn modelId="{57D0C594-79B5-436C-932F-5ACBAC063F45}" type="presParOf" srcId="{F92EE78F-D896-45EB-A376-C1B9D303D27E}" destId="{4D8AD9ED-E16C-4980-BD3C-CE19D0C00EEB}" srcOrd="0" destOrd="0" presId="urn:microsoft.com/office/officeart/2008/layout/LinedList"/>
    <dgm:cxn modelId="{F489CC7E-6542-44E8-BE7C-FABA5901F13F}" type="presParOf" srcId="{F92EE78F-D896-45EB-A376-C1B9D303D27E}" destId="{AA7DB3A7-4216-49BB-BAE6-398E0B5E59A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AA80AE9A-E0B4-4BDB-BE1C-C2873A05F25D}" type="doc">
      <dgm:prSet loTypeId="urn:microsoft.com/office/officeart/2018/2/layout/IconVerticalSolidList" loCatId="icon" qsTypeId="urn:microsoft.com/office/officeart/2005/8/quickstyle/simple1" qsCatId="simple" csTypeId="urn:microsoft.com/office/officeart/2018/5/colors/Iconchunking_neutralbg_accent4_2" csCatId="accent4" phldr="1"/>
      <dgm:spPr/>
      <dgm:t>
        <a:bodyPr/>
        <a:lstStyle/>
        <a:p>
          <a:endParaRPr lang="en-US"/>
        </a:p>
      </dgm:t>
    </dgm:pt>
    <dgm:pt modelId="{79FB5EAD-5745-482F-AE32-6B753F57ABD2}">
      <dgm:prSet/>
      <dgm:spPr/>
      <dgm:t>
        <a:bodyPr/>
        <a:lstStyle/>
        <a:p>
          <a:r>
            <a:rPr lang="en-US"/>
            <a:t>This is normally in a loan form, it is to be paid back</a:t>
          </a:r>
        </a:p>
      </dgm:t>
    </dgm:pt>
    <dgm:pt modelId="{83403E3F-262F-459E-86F8-C7252E9F680F}" type="parTrans" cxnId="{1EEA1065-BBA8-4D54-AACE-CE8EA149187B}">
      <dgm:prSet/>
      <dgm:spPr/>
      <dgm:t>
        <a:bodyPr/>
        <a:lstStyle/>
        <a:p>
          <a:endParaRPr lang="en-US"/>
        </a:p>
      </dgm:t>
    </dgm:pt>
    <dgm:pt modelId="{3CC5AFCD-46C4-4ADD-BC1E-5C86AAA69D3A}" type="sibTrans" cxnId="{1EEA1065-BBA8-4D54-AACE-CE8EA149187B}">
      <dgm:prSet/>
      <dgm:spPr/>
      <dgm:t>
        <a:bodyPr/>
        <a:lstStyle/>
        <a:p>
          <a:endParaRPr lang="en-US"/>
        </a:p>
      </dgm:t>
    </dgm:pt>
    <dgm:pt modelId="{E8989CFC-3530-4615-BE24-53A9DD7E74CF}">
      <dgm:prSet/>
      <dgm:spPr/>
      <dgm:t>
        <a:bodyPr/>
        <a:lstStyle/>
        <a:p>
          <a:r>
            <a:rPr lang="en-US"/>
            <a:t>You can approach financial institutions for a small loan</a:t>
          </a:r>
        </a:p>
      </dgm:t>
    </dgm:pt>
    <dgm:pt modelId="{7FCF92B6-8D34-4A6C-97DE-D58869B3DCBB}" type="parTrans" cxnId="{8CD82930-0784-453D-A365-EFEDBC641F32}">
      <dgm:prSet/>
      <dgm:spPr/>
      <dgm:t>
        <a:bodyPr/>
        <a:lstStyle/>
        <a:p>
          <a:endParaRPr lang="en-US"/>
        </a:p>
      </dgm:t>
    </dgm:pt>
    <dgm:pt modelId="{89D533B2-B982-4D51-9E9D-17298F0D955C}" type="sibTrans" cxnId="{8CD82930-0784-453D-A365-EFEDBC641F32}">
      <dgm:prSet/>
      <dgm:spPr/>
      <dgm:t>
        <a:bodyPr/>
        <a:lstStyle/>
        <a:p>
          <a:endParaRPr lang="en-US"/>
        </a:p>
      </dgm:t>
    </dgm:pt>
    <dgm:pt modelId="{FE0D99A3-296F-4EAA-9A54-BFC7884F96B1}">
      <dgm:prSet/>
      <dgm:spPr/>
      <dgm:t>
        <a:bodyPr/>
        <a:lstStyle/>
        <a:p>
          <a:r>
            <a:rPr lang="en-US"/>
            <a:t>The institutions could include banks, credit unions, microfinance institutions, saving and credit cooperatives</a:t>
          </a:r>
        </a:p>
      </dgm:t>
    </dgm:pt>
    <dgm:pt modelId="{6BEB8A80-28E2-4A06-AFD5-32BD8B85CD21}" type="parTrans" cxnId="{0FE3B2AE-7A2F-44F1-B299-8EE728D652B9}">
      <dgm:prSet/>
      <dgm:spPr/>
      <dgm:t>
        <a:bodyPr/>
        <a:lstStyle/>
        <a:p>
          <a:endParaRPr lang="en-US"/>
        </a:p>
      </dgm:t>
    </dgm:pt>
    <dgm:pt modelId="{99617E6F-810D-4FD4-B0C3-6B40F34CC493}" type="sibTrans" cxnId="{0FE3B2AE-7A2F-44F1-B299-8EE728D652B9}">
      <dgm:prSet/>
      <dgm:spPr/>
      <dgm:t>
        <a:bodyPr/>
        <a:lstStyle/>
        <a:p>
          <a:endParaRPr lang="en-US"/>
        </a:p>
      </dgm:t>
    </dgm:pt>
    <dgm:pt modelId="{28F1A003-50BF-4E5E-A0EA-897DD0C26FBF}" type="pres">
      <dgm:prSet presAssocID="{AA80AE9A-E0B4-4BDB-BE1C-C2873A05F25D}" presName="root" presStyleCnt="0">
        <dgm:presLayoutVars>
          <dgm:dir/>
          <dgm:resizeHandles val="exact"/>
        </dgm:presLayoutVars>
      </dgm:prSet>
      <dgm:spPr/>
    </dgm:pt>
    <dgm:pt modelId="{5FB27646-B099-45DB-A5CF-92E36366FD49}" type="pres">
      <dgm:prSet presAssocID="{79FB5EAD-5745-482F-AE32-6B753F57ABD2}" presName="compNode" presStyleCnt="0"/>
      <dgm:spPr/>
    </dgm:pt>
    <dgm:pt modelId="{44C94AF8-2EE4-479D-8105-97C369A92206}" type="pres">
      <dgm:prSet presAssocID="{79FB5EAD-5745-482F-AE32-6B753F57ABD2}" presName="bgRect" presStyleLbl="bgShp" presStyleIdx="0" presStyleCnt="3"/>
      <dgm:spPr/>
    </dgm:pt>
    <dgm:pt modelId="{D5253436-194B-49F5-9BD4-5C0AFFB5CE51}" type="pres">
      <dgm:prSet presAssocID="{79FB5EAD-5745-482F-AE32-6B753F57ABD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D734F2A9-1DB7-41FF-885F-6B218A607CD9}" type="pres">
      <dgm:prSet presAssocID="{79FB5EAD-5745-482F-AE32-6B753F57ABD2}" presName="spaceRect" presStyleCnt="0"/>
      <dgm:spPr/>
    </dgm:pt>
    <dgm:pt modelId="{ECB89220-3355-45F1-BEAB-F22D6805CFCD}" type="pres">
      <dgm:prSet presAssocID="{79FB5EAD-5745-482F-AE32-6B753F57ABD2}" presName="parTx" presStyleLbl="revTx" presStyleIdx="0" presStyleCnt="3">
        <dgm:presLayoutVars>
          <dgm:chMax val="0"/>
          <dgm:chPref val="0"/>
        </dgm:presLayoutVars>
      </dgm:prSet>
      <dgm:spPr/>
    </dgm:pt>
    <dgm:pt modelId="{BC27AF48-6923-4D0B-A991-5886C7C301BC}" type="pres">
      <dgm:prSet presAssocID="{3CC5AFCD-46C4-4ADD-BC1E-5C86AAA69D3A}" presName="sibTrans" presStyleCnt="0"/>
      <dgm:spPr/>
    </dgm:pt>
    <dgm:pt modelId="{9E4B6B3B-DB1C-4D24-9EAD-5E3D1F586980}" type="pres">
      <dgm:prSet presAssocID="{E8989CFC-3530-4615-BE24-53A9DD7E74CF}" presName="compNode" presStyleCnt="0"/>
      <dgm:spPr/>
    </dgm:pt>
    <dgm:pt modelId="{8D67181B-8080-49F4-890D-8CBD9E355612}" type="pres">
      <dgm:prSet presAssocID="{E8989CFC-3530-4615-BE24-53A9DD7E74CF}" presName="bgRect" presStyleLbl="bgShp" presStyleIdx="1" presStyleCnt="3"/>
      <dgm:spPr/>
    </dgm:pt>
    <dgm:pt modelId="{ED3D0883-0E92-4A58-ADDC-C5E6C08D0781}" type="pres">
      <dgm:prSet presAssocID="{E8989CFC-3530-4615-BE24-53A9DD7E74C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3BCA1810-41CD-48B3-B85A-4C906231B382}" type="pres">
      <dgm:prSet presAssocID="{E8989CFC-3530-4615-BE24-53A9DD7E74CF}" presName="spaceRect" presStyleCnt="0"/>
      <dgm:spPr/>
    </dgm:pt>
    <dgm:pt modelId="{B5E4AB76-349E-4575-8604-14F5E68A7293}" type="pres">
      <dgm:prSet presAssocID="{E8989CFC-3530-4615-BE24-53A9DD7E74CF}" presName="parTx" presStyleLbl="revTx" presStyleIdx="1" presStyleCnt="3">
        <dgm:presLayoutVars>
          <dgm:chMax val="0"/>
          <dgm:chPref val="0"/>
        </dgm:presLayoutVars>
      </dgm:prSet>
      <dgm:spPr/>
    </dgm:pt>
    <dgm:pt modelId="{525EC380-0928-462E-BD57-D87D3E0A682C}" type="pres">
      <dgm:prSet presAssocID="{89D533B2-B982-4D51-9E9D-17298F0D955C}" presName="sibTrans" presStyleCnt="0"/>
      <dgm:spPr/>
    </dgm:pt>
    <dgm:pt modelId="{74BB0503-5B13-456B-B77C-88532D4A85F0}" type="pres">
      <dgm:prSet presAssocID="{FE0D99A3-296F-4EAA-9A54-BFC7884F96B1}" presName="compNode" presStyleCnt="0"/>
      <dgm:spPr/>
    </dgm:pt>
    <dgm:pt modelId="{258AACC4-1008-47C3-BB84-AD293D1EDABA}" type="pres">
      <dgm:prSet presAssocID="{FE0D99A3-296F-4EAA-9A54-BFC7884F96B1}" presName="bgRect" presStyleLbl="bgShp" presStyleIdx="2" presStyleCnt="3"/>
      <dgm:spPr/>
    </dgm:pt>
    <dgm:pt modelId="{50D2DD0F-BEF1-4524-8CF3-7A0D5893EA74}" type="pres">
      <dgm:prSet presAssocID="{FE0D99A3-296F-4EAA-9A54-BFC7884F96B1}"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iggy Bank"/>
        </a:ext>
      </dgm:extLst>
    </dgm:pt>
    <dgm:pt modelId="{6AE2767C-A31A-4DF2-B6E0-4494BD1AB14F}" type="pres">
      <dgm:prSet presAssocID="{FE0D99A3-296F-4EAA-9A54-BFC7884F96B1}" presName="spaceRect" presStyleCnt="0"/>
      <dgm:spPr/>
    </dgm:pt>
    <dgm:pt modelId="{2418EE83-9369-45A6-823A-63432E5B6F03}" type="pres">
      <dgm:prSet presAssocID="{FE0D99A3-296F-4EAA-9A54-BFC7884F96B1}" presName="parTx" presStyleLbl="revTx" presStyleIdx="2" presStyleCnt="3">
        <dgm:presLayoutVars>
          <dgm:chMax val="0"/>
          <dgm:chPref val="0"/>
        </dgm:presLayoutVars>
      </dgm:prSet>
      <dgm:spPr/>
    </dgm:pt>
  </dgm:ptLst>
  <dgm:cxnLst>
    <dgm:cxn modelId="{8CD82930-0784-453D-A365-EFEDBC641F32}" srcId="{AA80AE9A-E0B4-4BDB-BE1C-C2873A05F25D}" destId="{E8989CFC-3530-4615-BE24-53A9DD7E74CF}" srcOrd="1" destOrd="0" parTransId="{7FCF92B6-8D34-4A6C-97DE-D58869B3DCBB}" sibTransId="{89D533B2-B982-4D51-9E9D-17298F0D955C}"/>
    <dgm:cxn modelId="{1EEA1065-BBA8-4D54-AACE-CE8EA149187B}" srcId="{AA80AE9A-E0B4-4BDB-BE1C-C2873A05F25D}" destId="{79FB5EAD-5745-482F-AE32-6B753F57ABD2}" srcOrd="0" destOrd="0" parTransId="{83403E3F-262F-459E-86F8-C7252E9F680F}" sibTransId="{3CC5AFCD-46C4-4ADD-BC1E-5C86AAA69D3A}"/>
    <dgm:cxn modelId="{CFB2F045-FD12-4D9F-89EA-C9C48A51AA41}" type="presOf" srcId="{AA80AE9A-E0B4-4BDB-BE1C-C2873A05F25D}" destId="{28F1A003-50BF-4E5E-A0EA-897DD0C26FBF}" srcOrd="0" destOrd="0" presId="urn:microsoft.com/office/officeart/2018/2/layout/IconVerticalSolidList"/>
    <dgm:cxn modelId="{A2346754-146D-4058-A4A7-D8A84A61812D}" type="presOf" srcId="{E8989CFC-3530-4615-BE24-53A9DD7E74CF}" destId="{B5E4AB76-349E-4575-8604-14F5E68A7293}" srcOrd="0" destOrd="0" presId="urn:microsoft.com/office/officeart/2018/2/layout/IconVerticalSolidList"/>
    <dgm:cxn modelId="{C72C6E8A-E394-4CBD-95C5-2BA02BB3C557}" type="presOf" srcId="{79FB5EAD-5745-482F-AE32-6B753F57ABD2}" destId="{ECB89220-3355-45F1-BEAB-F22D6805CFCD}" srcOrd="0" destOrd="0" presId="urn:microsoft.com/office/officeart/2018/2/layout/IconVerticalSolidList"/>
    <dgm:cxn modelId="{0FE3B2AE-7A2F-44F1-B299-8EE728D652B9}" srcId="{AA80AE9A-E0B4-4BDB-BE1C-C2873A05F25D}" destId="{FE0D99A3-296F-4EAA-9A54-BFC7884F96B1}" srcOrd="2" destOrd="0" parTransId="{6BEB8A80-28E2-4A06-AFD5-32BD8B85CD21}" sibTransId="{99617E6F-810D-4FD4-B0C3-6B40F34CC493}"/>
    <dgm:cxn modelId="{4500E5D3-55EF-477E-B480-445D3627396F}" type="presOf" srcId="{FE0D99A3-296F-4EAA-9A54-BFC7884F96B1}" destId="{2418EE83-9369-45A6-823A-63432E5B6F03}" srcOrd="0" destOrd="0" presId="urn:microsoft.com/office/officeart/2018/2/layout/IconVerticalSolidList"/>
    <dgm:cxn modelId="{B4868AAC-9B68-4045-8F23-3B5329365C98}" type="presParOf" srcId="{28F1A003-50BF-4E5E-A0EA-897DD0C26FBF}" destId="{5FB27646-B099-45DB-A5CF-92E36366FD49}" srcOrd="0" destOrd="0" presId="urn:microsoft.com/office/officeart/2018/2/layout/IconVerticalSolidList"/>
    <dgm:cxn modelId="{6502AAC1-1430-420E-97BA-B4A690349862}" type="presParOf" srcId="{5FB27646-B099-45DB-A5CF-92E36366FD49}" destId="{44C94AF8-2EE4-479D-8105-97C369A92206}" srcOrd="0" destOrd="0" presId="urn:microsoft.com/office/officeart/2018/2/layout/IconVerticalSolidList"/>
    <dgm:cxn modelId="{1E50EEF9-E451-45DB-9170-490A726D7733}" type="presParOf" srcId="{5FB27646-B099-45DB-A5CF-92E36366FD49}" destId="{D5253436-194B-49F5-9BD4-5C0AFFB5CE51}" srcOrd="1" destOrd="0" presId="urn:microsoft.com/office/officeart/2018/2/layout/IconVerticalSolidList"/>
    <dgm:cxn modelId="{D5D98FDE-B91D-41D5-9BB1-BD0E9D78B7FA}" type="presParOf" srcId="{5FB27646-B099-45DB-A5CF-92E36366FD49}" destId="{D734F2A9-1DB7-41FF-885F-6B218A607CD9}" srcOrd="2" destOrd="0" presId="urn:microsoft.com/office/officeart/2018/2/layout/IconVerticalSolidList"/>
    <dgm:cxn modelId="{D6AB120D-DB0E-43D5-BB00-9DD38C3848E3}" type="presParOf" srcId="{5FB27646-B099-45DB-A5CF-92E36366FD49}" destId="{ECB89220-3355-45F1-BEAB-F22D6805CFCD}" srcOrd="3" destOrd="0" presId="urn:microsoft.com/office/officeart/2018/2/layout/IconVerticalSolidList"/>
    <dgm:cxn modelId="{3CB1AC18-A7A5-419D-89D7-51780FC92563}" type="presParOf" srcId="{28F1A003-50BF-4E5E-A0EA-897DD0C26FBF}" destId="{BC27AF48-6923-4D0B-A991-5886C7C301BC}" srcOrd="1" destOrd="0" presId="urn:microsoft.com/office/officeart/2018/2/layout/IconVerticalSolidList"/>
    <dgm:cxn modelId="{5933CA93-DA91-483C-A7F0-6853D8BD9819}" type="presParOf" srcId="{28F1A003-50BF-4E5E-A0EA-897DD0C26FBF}" destId="{9E4B6B3B-DB1C-4D24-9EAD-5E3D1F586980}" srcOrd="2" destOrd="0" presId="urn:microsoft.com/office/officeart/2018/2/layout/IconVerticalSolidList"/>
    <dgm:cxn modelId="{B75AEB14-955A-430B-9937-F427124E34BC}" type="presParOf" srcId="{9E4B6B3B-DB1C-4D24-9EAD-5E3D1F586980}" destId="{8D67181B-8080-49F4-890D-8CBD9E355612}" srcOrd="0" destOrd="0" presId="urn:microsoft.com/office/officeart/2018/2/layout/IconVerticalSolidList"/>
    <dgm:cxn modelId="{D7970584-8B17-49D3-AFEB-CAF6FDFC8520}" type="presParOf" srcId="{9E4B6B3B-DB1C-4D24-9EAD-5E3D1F586980}" destId="{ED3D0883-0E92-4A58-ADDC-C5E6C08D0781}" srcOrd="1" destOrd="0" presId="urn:microsoft.com/office/officeart/2018/2/layout/IconVerticalSolidList"/>
    <dgm:cxn modelId="{FFF84C24-9E0F-4049-9946-DE3EA54DD5CC}" type="presParOf" srcId="{9E4B6B3B-DB1C-4D24-9EAD-5E3D1F586980}" destId="{3BCA1810-41CD-48B3-B85A-4C906231B382}" srcOrd="2" destOrd="0" presId="urn:microsoft.com/office/officeart/2018/2/layout/IconVerticalSolidList"/>
    <dgm:cxn modelId="{5E007259-D4FF-4B91-8B29-A74A4F380188}" type="presParOf" srcId="{9E4B6B3B-DB1C-4D24-9EAD-5E3D1F586980}" destId="{B5E4AB76-349E-4575-8604-14F5E68A7293}" srcOrd="3" destOrd="0" presId="urn:microsoft.com/office/officeart/2018/2/layout/IconVerticalSolidList"/>
    <dgm:cxn modelId="{76254388-CE14-49D6-8A2F-53CFFCE2F089}" type="presParOf" srcId="{28F1A003-50BF-4E5E-A0EA-897DD0C26FBF}" destId="{525EC380-0928-462E-BD57-D87D3E0A682C}" srcOrd="3" destOrd="0" presId="urn:microsoft.com/office/officeart/2018/2/layout/IconVerticalSolidList"/>
    <dgm:cxn modelId="{C308C44D-B2F5-4D5A-9CE5-9C8A3216C867}" type="presParOf" srcId="{28F1A003-50BF-4E5E-A0EA-897DD0C26FBF}" destId="{74BB0503-5B13-456B-B77C-88532D4A85F0}" srcOrd="4" destOrd="0" presId="urn:microsoft.com/office/officeart/2018/2/layout/IconVerticalSolidList"/>
    <dgm:cxn modelId="{3C68F0F8-9534-4AB7-83C9-DA8EA3CB7064}" type="presParOf" srcId="{74BB0503-5B13-456B-B77C-88532D4A85F0}" destId="{258AACC4-1008-47C3-BB84-AD293D1EDABA}" srcOrd="0" destOrd="0" presId="urn:microsoft.com/office/officeart/2018/2/layout/IconVerticalSolidList"/>
    <dgm:cxn modelId="{E436D5FF-ED7F-4F93-94CE-758695B55051}" type="presParOf" srcId="{74BB0503-5B13-456B-B77C-88532D4A85F0}" destId="{50D2DD0F-BEF1-4524-8CF3-7A0D5893EA74}" srcOrd="1" destOrd="0" presId="urn:microsoft.com/office/officeart/2018/2/layout/IconVerticalSolidList"/>
    <dgm:cxn modelId="{1FF76766-FEE0-4E65-AE0E-7CA30916224B}" type="presParOf" srcId="{74BB0503-5B13-456B-B77C-88532D4A85F0}" destId="{6AE2767C-A31A-4DF2-B6E0-4494BD1AB14F}" srcOrd="2" destOrd="0" presId="urn:microsoft.com/office/officeart/2018/2/layout/IconVerticalSolidList"/>
    <dgm:cxn modelId="{CBE90D27-7811-4912-90B0-9927AD701DA9}" type="presParOf" srcId="{74BB0503-5B13-456B-B77C-88532D4A85F0}" destId="{2418EE83-9369-45A6-823A-63432E5B6F0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AA80AE9A-E0B4-4BDB-BE1C-C2873A05F25D}" type="doc">
      <dgm:prSet loTypeId="urn:microsoft.com/office/officeart/2018/2/layout/IconVerticalSolidList" loCatId="icon" qsTypeId="urn:microsoft.com/office/officeart/2005/8/quickstyle/simple1" qsCatId="simple" csTypeId="urn:microsoft.com/office/officeart/2018/5/colors/Iconchunking_neutralbg_accent4_2" csCatId="accent4" phldr="1"/>
      <dgm:spPr/>
      <dgm:t>
        <a:bodyPr/>
        <a:lstStyle/>
        <a:p>
          <a:endParaRPr lang="en-US"/>
        </a:p>
      </dgm:t>
    </dgm:pt>
    <dgm:pt modelId="{AA96501E-9AE7-4158-BF93-FE2040754052}">
      <dgm:prSet/>
      <dgm:spPr/>
      <dgm:t>
        <a:bodyPr/>
        <a:lstStyle/>
        <a:p>
          <a:r>
            <a:rPr lang="en-US"/>
            <a:t>Trade credit is also an option here where you can buy goods on credit and pay later usually within 30-90 days</a:t>
          </a:r>
        </a:p>
      </dgm:t>
    </dgm:pt>
    <dgm:pt modelId="{CCC6E291-3F7A-4E96-8FA3-23FC6A4C4A72}" type="parTrans" cxnId="{F7969F63-5A62-4DA2-8EE8-4B590C26A589}">
      <dgm:prSet/>
      <dgm:spPr/>
      <dgm:t>
        <a:bodyPr/>
        <a:lstStyle/>
        <a:p>
          <a:endParaRPr lang="en-US"/>
        </a:p>
      </dgm:t>
    </dgm:pt>
    <dgm:pt modelId="{6AC2E6BD-4F3D-481F-9296-002DDEA891BF}" type="sibTrans" cxnId="{F7969F63-5A62-4DA2-8EE8-4B590C26A589}">
      <dgm:prSet/>
      <dgm:spPr/>
      <dgm:t>
        <a:bodyPr/>
        <a:lstStyle/>
        <a:p>
          <a:endParaRPr lang="en-US"/>
        </a:p>
      </dgm:t>
    </dgm:pt>
    <dgm:pt modelId="{F9DA8B2D-5335-42F5-BC74-14749A5ECF7C}">
      <dgm:prSet/>
      <dgm:spPr/>
      <dgm:t>
        <a:bodyPr/>
        <a:lstStyle/>
        <a:p>
          <a:r>
            <a:rPr lang="en-US"/>
            <a:t>The benefit of this as a source of fund is that you maintain ownership</a:t>
          </a:r>
        </a:p>
      </dgm:t>
    </dgm:pt>
    <dgm:pt modelId="{98470BC7-152F-41FF-B805-0C5D9456F237}" type="parTrans" cxnId="{F7F20706-8DAE-4DE9-9BB8-0AE15E0C21F9}">
      <dgm:prSet/>
      <dgm:spPr/>
      <dgm:t>
        <a:bodyPr/>
        <a:lstStyle/>
        <a:p>
          <a:endParaRPr lang="en-US"/>
        </a:p>
      </dgm:t>
    </dgm:pt>
    <dgm:pt modelId="{D9CFF7F0-6904-4D88-8AA1-BF6C89BCBD51}" type="sibTrans" cxnId="{F7F20706-8DAE-4DE9-9BB8-0AE15E0C21F9}">
      <dgm:prSet/>
      <dgm:spPr/>
      <dgm:t>
        <a:bodyPr/>
        <a:lstStyle/>
        <a:p>
          <a:endParaRPr lang="en-US"/>
        </a:p>
      </dgm:t>
    </dgm:pt>
    <dgm:pt modelId="{F9946AF5-DA2B-4BC0-9E16-B79AB2B2A19E}">
      <dgm:prSet/>
      <dgm:spPr/>
      <dgm:t>
        <a:bodyPr/>
        <a:lstStyle/>
        <a:p>
          <a:r>
            <a:rPr lang="en-US"/>
            <a:t>They have predictable payment schedules</a:t>
          </a:r>
        </a:p>
      </dgm:t>
    </dgm:pt>
    <dgm:pt modelId="{961C4E10-4482-4B44-83DA-D71FDDDCF8F6}" type="parTrans" cxnId="{A6658A0B-0479-4921-97B3-BD2C7BB97D6B}">
      <dgm:prSet/>
      <dgm:spPr/>
      <dgm:t>
        <a:bodyPr/>
        <a:lstStyle/>
        <a:p>
          <a:endParaRPr lang="en-US"/>
        </a:p>
      </dgm:t>
    </dgm:pt>
    <dgm:pt modelId="{A0AD0093-84D5-40DE-9AD8-6A87B15B72B8}" type="sibTrans" cxnId="{A6658A0B-0479-4921-97B3-BD2C7BB97D6B}">
      <dgm:prSet/>
      <dgm:spPr/>
      <dgm:t>
        <a:bodyPr/>
        <a:lstStyle/>
        <a:p>
          <a:endParaRPr lang="en-US"/>
        </a:p>
      </dgm:t>
    </dgm:pt>
    <dgm:pt modelId="{D9DE8D74-2C94-401E-8BCF-6BE7AF7B3064}" type="pres">
      <dgm:prSet presAssocID="{AA80AE9A-E0B4-4BDB-BE1C-C2873A05F25D}" presName="root" presStyleCnt="0">
        <dgm:presLayoutVars>
          <dgm:dir/>
          <dgm:resizeHandles val="exact"/>
        </dgm:presLayoutVars>
      </dgm:prSet>
      <dgm:spPr/>
    </dgm:pt>
    <dgm:pt modelId="{AA206B4C-F44A-4C4A-9CA6-68CBFFA842B8}" type="pres">
      <dgm:prSet presAssocID="{AA96501E-9AE7-4158-BF93-FE2040754052}" presName="compNode" presStyleCnt="0"/>
      <dgm:spPr/>
    </dgm:pt>
    <dgm:pt modelId="{1799C0EE-7373-43F5-8CEF-F95CB37352A2}" type="pres">
      <dgm:prSet presAssocID="{AA96501E-9AE7-4158-BF93-FE2040754052}" presName="bgRect" presStyleLbl="bgShp" presStyleIdx="0" presStyleCnt="3"/>
      <dgm:spPr/>
    </dgm:pt>
    <dgm:pt modelId="{EB9479AC-C02F-4504-9256-B4683A221DBE}" type="pres">
      <dgm:prSet presAssocID="{AA96501E-9AE7-4158-BF93-FE2040754052}"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redit card"/>
        </a:ext>
      </dgm:extLst>
    </dgm:pt>
    <dgm:pt modelId="{D12EEC1B-F0ED-4051-B5CD-E55D5761D634}" type="pres">
      <dgm:prSet presAssocID="{AA96501E-9AE7-4158-BF93-FE2040754052}" presName="spaceRect" presStyleCnt="0"/>
      <dgm:spPr/>
    </dgm:pt>
    <dgm:pt modelId="{2C8C1E42-8F17-43C2-9EA7-E1D1A6518FE2}" type="pres">
      <dgm:prSet presAssocID="{AA96501E-9AE7-4158-BF93-FE2040754052}" presName="parTx" presStyleLbl="revTx" presStyleIdx="0" presStyleCnt="3">
        <dgm:presLayoutVars>
          <dgm:chMax val="0"/>
          <dgm:chPref val="0"/>
        </dgm:presLayoutVars>
      </dgm:prSet>
      <dgm:spPr/>
    </dgm:pt>
    <dgm:pt modelId="{E09E9978-D2F3-48CB-A325-91164E6F6807}" type="pres">
      <dgm:prSet presAssocID="{6AC2E6BD-4F3D-481F-9296-002DDEA891BF}" presName="sibTrans" presStyleCnt="0"/>
      <dgm:spPr/>
    </dgm:pt>
    <dgm:pt modelId="{5E9A865D-F476-493B-ADDC-10347EE6A5A9}" type="pres">
      <dgm:prSet presAssocID="{F9DA8B2D-5335-42F5-BC74-14749A5ECF7C}" presName="compNode" presStyleCnt="0"/>
      <dgm:spPr/>
    </dgm:pt>
    <dgm:pt modelId="{EE52817C-57F4-4509-92E3-B48837F757F7}" type="pres">
      <dgm:prSet presAssocID="{F9DA8B2D-5335-42F5-BC74-14749A5ECF7C}" presName="bgRect" presStyleLbl="bgShp" presStyleIdx="1" presStyleCnt="3"/>
      <dgm:spPr/>
    </dgm:pt>
    <dgm:pt modelId="{7A10B748-BE4B-48D9-A075-9E84EFE7C0F7}" type="pres">
      <dgm:prSet presAssocID="{F9DA8B2D-5335-42F5-BC74-14749A5ECF7C}"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1E6FB815-7B6B-4323-AD23-1206F80B2252}" type="pres">
      <dgm:prSet presAssocID="{F9DA8B2D-5335-42F5-BC74-14749A5ECF7C}" presName="spaceRect" presStyleCnt="0"/>
      <dgm:spPr/>
    </dgm:pt>
    <dgm:pt modelId="{A36121AA-5FF5-47B5-B417-F8681B211E8C}" type="pres">
      <dgm:prSet presAssocID="{F9DA8B2D-5335-42F5-BC74-14749A5ECF7C}" presName="parTx" presStyleLbl="revTx" presStyleIdx="1" presStyleCnt="3">
        <dgm:presLayoutVars>
          <dgm:chMax val="0"/>
          <dgm:chPref val="0"/>
        </dgm:presLayoutVars>
      </dgm:prSet>
      <dgm:spPr/>
    </dgm:pt>
    <dgm:pt modelId="{3AF10191-DB83-41AB-80CE-B0C79FB692C1}" type="pres">
      <dgm:prSet presAssocID="{D9CFF7F0-6904-4D88-8AA1-BF6C89BCBD51}" presName="sibTrans" presStyleCnt="0"/>
      <dgm:spPr/>
    </dgm:pt>
    <dgm:pt modelId="{A5278479-AB31-4A02-A851-A5D973917BB5}" type="pres">
      <dgm:prSet presAssocID="{F9946AF5-DA2B-4BC0-9E16-B79AB2B2A19E}" presName="compNode" presStyleCnt="0"/>
      <dgm:spPr/>
    </dgm:pt>
    <dgm:pt modelId="{9B73536A-C940-4B6F-9289-48255ACCACDE}" type="pres">
      <dgm:prSet presAssocID="{F9946AF5-DA2B-4BC0-9E16-B79AB2B2A19E}" presName="bgRect" presStyleLbl="bgShp" presStyleIdx="2" presStyleCnt="3"/>
      <dgm:spPr/>
    </dgm:pt>
    <dgm:pt modelId="{BE41A8CE-6F4D-4FAA-8B1A-71E0C81294C8}" type="pres">
      <dgm:prSet presAssocID="{F9946AF5-DA2B-4BC0-9E16-B79AB2B2A19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mark"/>
        </a:ext>
      </dgm:extLst>
    </dgm:pt>
    <dgm:pt modelId="{F0DFD6EF-DB8F-423E-8748-A4805C813231}" type="pres">
      <dgm:prSet presAssocID="{F9946AF5-DA2B-4BC0-9E16-B79AB2B2A19E}" presName="spaceRect" presStyleCnt="0"/>
      <dgm:spPr/>
    </dgm:pt>
    <dgm:pt modelId="{764FF1ED-E5C4-4707-B06F-78A042353123}" type="pres">
      <dgm:prSet presAssocID="{F9946AF5-DA2B-4BC0-9E16-B79AB2B2A19E}" presName="parTx" presStyleLbl="revTx" presStyleIdx="2" presStyleCnt="3">
        <dgm:presLayoutVars>
          <dgm:chMax val="0"/>
          <dgm:chPref val="0"/>
        </dgm:presLayoutVars>
      </dgm:prSet>
      <dgm:spPr/>
    </dgm:pt>
  </dgm:ptLst>
  <dgm:cxnLst>
    <dgm:cxn modelId="{F7F20706-8DAE-4DE9-9BB8-0AE15E0C21F9}" srcId="{AA80AE9A-E0B4-4BDB-BE1C-C2873A05F25D}" destId="{F9DA8B2D-5335-42F5-BC74-14749A5ECF7C}" srcOrd="1" destOrd="0" parTransId="{98470BC7-152F-41FF-B805-0C5D9456F237}" sibTransId="{D9CFF7F0-6904-4D88-8AA1-BF6C89BCBD51}"/>
    <dgm:cxn modelId="{E7049508-B610-4EAE-9E3A-00B90D72E902}" type="presOf" srcId="{AA80AE9A-E0B4-4BDB-BE1C-C2873A05F25D}" destId="{D9DE8D74-2C94-401E-8BCF-6BE7AF7B3064}" srcOrd="0" destOrd="0" presId="urn:microsoft.com/office/officeart/2018/2/layout/IconVerticalSolidList"/>
    <dgm:cxn modelId="{A6658A0B-0479-4921-97B3-BD2C7BB97D6B}" srcId="{AA80AE9A-E0B4-4BDB-BE1C-C2873A05F25D}" destId="{F9946AF5-DA2B-4BC0-9E16-B79AB2B2A19E}" srcOrd="2" destOrd="0" parTransId="{961C4E10-4482-4B44-83DA-D71FDDDCF8F6}" sibTransId="{A0AD0093-84D5-40DE-9AD8-6A87B15B72B8}"/>
    <dgm:cxn modelId="{2AD73D36-2705-485D-A44E-BECB78E30681}" type="presOf" srcId="{AA96501E-9AE7-4158-BF93-FE2040754052}" destId="{2C8C1E42-8F17-43C2-9EA7-E1D1A6518FE2}" srcOrd="0" destOrd="0" presId="urn:microsoft.com/office/officeart/2018/2/layout/IconVerticalSolidList"/>
    <dgm:cxn modelId="{6F1E4B5C-73BE-447F-8EFC-DA10E4B3A7E0}" type="presOf" srcId="{F9DA8B2D-5335-42F5-BC74-14749A5ECF7C}" destId="{A36121AA-5FF5-47B5-B417-F8681B211E8C}" srcOrd="0" destOrd="0" presId="urn:microsoft.com/office/officeart/2018/2/layout/IconVerticalSolidList"/>
    <dgm:cxn modelId="{F7969F63-5A62-4DA2-8EE8-4B590C26A589}" srcId="{AA80AE9A-E0B4-4BDB-BE1C-C2873A05F25D}" destId="{AA96501E-9AE7-4158-BF93-FE2040754052}" srcOrd="0" destOrd="0" parTransId="{CCC6E291-3F7A-4E96-8FA3-23FC6A4C4A72}" sibTransId="{6AC2E6BD-4F3D-481F-9296-002DDEA891BF}"/>
    <dgm:cxn modelId="{7CA74A53-FF88-4A5A-91FD-D64A494692DC}" type="presOf" srcId="{F9946AF5-DA2B-4BC0-9E16-B79AB2B2A19E}" destId="{764FF1ED-E5C4-4707-B06F-78A042353123}" srcOrd="0" destOrd="0" presId="urn:microsoft.com/office/officeart/2018/2/layout/IconVerticalSolidList"/>
    <dgm:cxn modelId="{8918BA49-3902-43F5-BECC-74B229B93C25}" type="presParOf" srcId="{D9DE8D74-2C94-401E-8BCF-6BE7AF7B3064}" destId="{AA206B4C-F44A-4C4A-9CA6-68CBFFA842B8}" srcOrd="0" destOrd="0" presId="urn:microsoft.com/office/officeart/2018/2/layout/IconVerticalSolidList"/>
    <dgm:cxn modelId="{F69D0323-B1FF-42BB-BD7C-CFBF9729BAE7}" type="presParOf" srcId="{AA206B4C-F44A-4C4A-9CA6-68CBFFA842B8}" destId="{1799C0EE-7373-43F5-8CEF-F95CB37352A2}" srcOrd="0" destOrd="0" presId="urn:microsoft.com/office/officeart/2018/2/layout/IconVerticalSolidList"/>
    <dgm:cxn modelId="{AF82279C-4405-4412-AE9E-0118D9AA8095}" type="presParOf" srcId="{AA206B4C-F44A-4C4A-9CA6-68CBFFA842B8}" destId="{EB9479AC-C02F-4504-9256-B4683A221DBE}" srcOrd="1" destOrd="0" presId="urn:microsoft.com/office/officeart/2018/2/layout/IconVerticalSolidList"/>
    <dgm:cxn modelId="{2EB2FD6F-F8E8-4ADC-9F24-D28F682C8B7A}" type="presParOf" srcId="{AA206B4C-F44A-4C4A-9CA6-68CBFFA842B8}" destId="{D12EEC1B-F0ED-4051-B5CD-E55D5761D634}" srcOrd="2" destOrd="0" presId="urn:microsoft.com/office/officeart/2018/2/layout/IconVerticalSolidList"/>
    <dgm:cxn modelId="{92E8D1BA-17CE-4367-86B5-763D6FF62A2B}" type="presParOf" srcId="{AA206B4C-F44A-4C4A-9CA6-68CBFFA842B8}" destId="{2C8C1E42-8F17-43C2-9EA7-E1D1A6518FE2}" srcOrd="3" destOrd="0" presId="urn:microsoft.com/office/officeart/2018/2/layout/IconVerticalSolidList"/>
    <dgm:cxn modelId="{1AF68C2F-4206-432C-A47B-C98E0E611637}" type="presParOf" srcId="{D9DE8D74-2C94-401E-8BCF-6BE7AF7B3064}" destId="{E09E9978-D2F3-48CB-A325-91164E6F6807}" srcOrd="1" destOrd="0" presId="urn:microsoft.com/office/officeart/2018/2/layout/IconVerticalSolidList"/>
    <dgm:cxn modelId="{082759FA-D428-499C-9593-BAF56AB323EB}" type="presParOf" srcId="{D9DE8D74-2C94-401E-8BCF-6BE7AF7B3064}" destId="{5E9A865D-F476-493B-ADDC-10347EE6A5A9}" srcOrd="2" destOrd="0" presId="urn:microsoft.com/office/officeart/2018/2/layout/IconVerticalSolidList"/>
    <dgm:cxn modelId="{0F41D1D9-0C83-4688-B3F2-B9D07FBAF23F}" type="presParOf" srcId="{5E9A865D-F476-493B-ADDC-10347EE6A5A9}" destId="{EE52817C-57F4-4509-92E3-B48837F757F7}" srcOrd="0" destOrd="0" presId="urn:microsoft.com/office/officeart/2018/2/layout/IconVerticalSolidList"/>
    <dgm:cxn modelId="{027DD558-BE17-44FC-B12F-4016117E3D03}" type="presParOf" srcId="{5E9A865D-F476-493B-ADDC-10347EE6A5A9}" destId="{7A10B748-BE4B-48D9-A075-9E84EFE7C0F7}" srcOrd="1" destOrd="0" presId="urn:microsoft.com/office/officeart/2018/2/layout/IconVerticalSolidList"/>
    <dgm:cxn modelId="{C64432A0-9EC7-423A-8814-C6DA526D3EBC}" type="presParOf" srcId="{5E9A865D-F476-493B-ADDC-10347EE6A5A9}" destId="{1E6FB815-7B6B-4323-AD23-1206F80B2252}" srcOrd="2" destOrd="0" presId="urn:microsoft.com/office/officeart/2018/2/layout/IconVerticalSolidList"/>
    <dgm:cxn modelId="{F9CBC9EA-D3FE-4381-8D75-BCAA542B4E2B}" type="presParOf" srcId="{5E9A865D-F476-493B-ADDC-10347EE6A5A9}" destId="{A36121AA-5FF5-47B5-B417-F8681B211E8C}" srcOrd="3" destOrd="0" presId="urn:microsoft.com/office/officeart/2018/2/layout/IconVerticalSolidList"/>
    <dgm:cxn modelId="{BE3A7DC6-4D74-4B2A-BBD2-BA34409A8EC0}" type="presParOf" srcId="{D9DE8D74-2C94-401E-8BCF-6BE7AF7B3064}" destId="{3AF10191-DB83-41AB-80CE-B0C79FB692C1}" srcOrd="3" destOrd="0" presId="urn:microsoft.com/office/officeart/2018/2/layout/IconVerticalSolidList"/>
    <dgm:cxn modelId="{12B8FC66-39AD-4056-93B4-91F8A8D99A3C}" type="presParOf" srcId="{D9DE8D74-2C94-401E-8BCF-6BE7AF7B3064}" destId="{A5278479-AB31-4A02-A851-A5D973917BB5}" srcOrd="4" destOrd="0" presId="urn:microsoft.com/office/officeart/2018/2/layout/IconVerticalSolidList"/>
    <dgm:cxn modelId="{CDC2E9E5-628A-48F5-8400-3765A4F4D18E}" type="presParOf" srcId="{A5278479-AB31-4A02-A851-A5D973917BB5}" destId="{9B73536A-C940-4B6F-9289-48255ACCACDE}" srcOrd="0" destOrd="0" presId="urn:microsoft.com/office/officeart/2018/2/layout/IconVerticalSolidList"/>
    <dgm:cxn modelId="{D3E9FFF4-028E-4DBF-9EA4-766CDEEBBA04}" type="presParOf" srcId="{A5278479-AB31-4A02-A851-A5D973917BB5}" destId="{BE41A8CE-6F4D-4FAA-8B1A-71E0C81294C8}" srcOrd="1" destOrd="0" presId="urn:microsoft.com/office/officeart/2018/2/layout/IconVerticalSolidList"/>
    <dgm:cxn modelId="{BFE070CD-6E8B-4510-876A-EBE473A29982}" type="presParOf" srcId="{A5278479-AB31-4A02-A851-A5D973917BB5}" destId="{F0DFD6EF-DB8F-423E-8748-A4805C813231}" srcOrd="2" destOrd="0" presId="urn:microsoft.com/office/officeart/2018/2/layout/IconVerticalSolidList"/>
    <dgm:cxn modelId="{C88D6D87-E8EA-4D39-8C19-B9CC062482A3}" type="presParOf" srcId="{A5278479-AB31-4A02-A851-A5D973917BB5}" destId="{764FF1ED-E5C4-4707-B06F-78A04235312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A80AE9A-E0B4-4BDB-BE1C-C2873A05F25D}"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1D13E8F4-4D35-4D4A-A91E-DEF53C9937E3}">
      <dgm:prSet/>
      <dgm:spPr/>
      <dgm:t>
        <a:bodyPr/>
        <a:lstStyle/>
        <a:p>
          <a:r>
            <a:rPr lang="en-US" dirty="0"/>
            <a:t>However, the cost may be high-interest rate</a:t>
          </a:r>
        </a:p>
      </dgm:t>
    </dgm:pt>
    <dgm:pt modelId="{3F092779-E02B-441D-A84A-6CE10E98A777}" type="parTrans" cxnId="{413E6A54-4B9E-491A-90C0-A1B55697B309}">
      <dgm:prSet/>
      <dgm:spPr/>
      <dgm:t>
        <a:bodyPr/>
        <a:lstStyle/>
        <a:p>
          <a:endParaRPr lang="en-US"/>
        </a:p>
      </dgm:t>
    </dgm:pt>
    <dgm:pt modelId="{8B56BBF5-B134-4743-A68E-96E3BCE48343}" type="sibTrans" cxnId="{413E6A54-4B9E-491A-90C0-A1B55697B309}">
      <dgm:prSet/>
      <dgm:spPr/>
      <dgm:t>
        <a:bodyPr/>
        <a:lstStyle/>
        <a:p>
          <a:endParaRPr lang="en-US"/>
        </a:p>
      </dgm:t>
    </dgm:pt>
    <dgm:pt modelId="{792991CF-A6CF-4246-A60C-07D9CB636185}">
      <dgm:prSet/>
      <dgm:spPr/>
      <dgm:t>
        <a:bodyPr/>
        <a:lstStyle/>
        <a:p>
          <a:r>
            <a:rPr lang="en-US" dirty="0"/>
            <a:t>Some require collateral</a:t>
          </a:r>
        </a:p>
      </dgm:t>
    </dgm:pt>
    <dgm:pt modelId="{DEB8BDE2-FCFE-489A-8A1F-3FDC84C70BB5}" type="parTrans" cxnId="{3EE9A489-E878-40B8-BA22-378B803E937D}">
      <dgm:prSet/>
      <dgm:spPr/>
      <dgm:t>
        <a:bodyPr/>
        <a:lstStyle/>
        <a:p>
          <a:endParaRPr lang="en-US"/>
        </a:p>
      </dgm:t>
    </dgm:pt>
    <dgm:pt modelId="{55D936C8-4D33-4710-B8DF-4CE5310B30F1}" type="sibTrans" cxnId="{3EE9A489-E878-40B8-BA22-378B803E937D}">
      <dgm:prSet/>
      <dgm:spPr/>
      <dgm:t>
        <a:bodyPr/>
        <a:lstStyle/>
        <a:p>
          <a:endParaRPr lang="en-US"/>
        </a:p>
      </dgm:t>
    </dgm:pt>
    <dgm:pt modelId="{4F47EF12-8569-4D5B-9465-D7787397A086}">
      <dgm:prSet/>
      <dgm:spPr/>
      <dgm:t>
        <a:bodyPr/>
        <a:lstStyle/>
        <a:p>
          <a:r>
            <a:rPr lang="en-US" dirty="0"/>
            <a:t>When going for this, compare different lenders and read the fine prints</a:t>
          </a:r>
        </a:p>
      </dgm:t>
    </dgm:pt>
    <dgm:pt modelId="{5B72A8C9-A5C6-4923-B1AA-8FECC4FDE063}" type="parTrans" cxnId="{37B4A319-C672-40A2-B117-E408812C804F}">
      <dgm:prSet/>
      <dgm:spPr/>
      <dgm:t>
        <a:bodyPr/>
        <a:lstStyle/>
        <a:p>
          <a:endParaRPr lang="en-US"/>
        </a:p>
      </dgm:t>
    </dgm:pt>
    <dgm:pt modelId="{01B6AB0D-BCD9-41E0-8380-45E45D181523}" type="sibTrans" cxnId="{37B4A319-C672-40A2-B117-E408812C804F}">
      <dgm:prSet/>
      <dgm:spPr/>
      <dgm:t>
        <a:bodyPr/>
        <a:lstStyle/>
        <a:p>
          <a:endParaRPr lang="en-US"/>
        </a:p>
      </dgm:t>
    </dgm:pt>
    <dgm:pt modelId="{8E73DC17-2E71-4ED8-9EB9-52C07ECF300A}" type="pres">
      <dgm:prSet presAssocID="{AA80AE9A-E0B4-4BDB-BE1C-C2873A05F25D}" presName="diagram" presStyleCnt="0">
        <dgm:presLayoutVars>
          <dgm:dir/>
          <dgm:resizeHandles val="exact"/>
        </dgm:presLayoutVars>
      </dgm:prSet>
      <dgm:spPr/>
    </dgm:pt>
    <dgm:pt modelId="{A2100B59-8252-4997-9B21-397E05D0F79E}" type="pres">
      <dgm:prSet presAssocID="{1D13E8F4-4D35-4D4A-A91E-DEF53C9937E3}" presName="node" presStyleLbl="node1" presStyleIdx="0" presStyleCnt="3">
        <dgm:presLayoutVars>
          <dgm:bulletEnabled val="1"/>
        </dgm:presLayoutVars>
      </dgm:prSet>
      <dgm:spPr/>
    </dgm:pt>
    <dgm:pt modelId="{B726D608-B8AA-452D-825D-D9FDB76B0630}" type="pres">
      <dgm:prSet presAssocID="{8B56BBF5-B134-4743-A68E-96E3BCE48343}" presName="sibTrans" presStyleCnt="0"/>
      <dgm:spPr/>
    </dgm:pt>
    <dgm:pt modelId="{17D7E733-E1FF-4A61-B687-C6915B35868D}" type="pres">
      <dgm:prSet presAssocID="{792991CF-A6CF-4246-A60C-07D9CB636185}" presName="node" presStyleLbl="node1" presStyleIdx="1" presStyleCnt="3">
        <dgm:presLayoutVars>
          <dgm:bulletEnabled val="1"/>
        </dgm:presLayoutVars>
      </dgm:prSet>
      <dgm:spPr/>
    </dgm:pt>
    <dgm:pt modelId="{8C16D556-E7BF-43A4-86EF-01C07B05F9E2}" type="pres">
      <dgm:prSet presAssocID="{55D936C8-4D33-4710-B8DF-4CE5310B30F1}" presName="sibTrans" presStyleCnt="0"/>
      <dgm:spPr/>
    </dgm:pt>
    <dgm:pt modelId="{41ACE10C-028A-448C-828F-A49C0857A0D2}" type="pres">
      <dgm:prSet presAssocID="{4F47EF12-8569-4D5B-9465-D7787397A086}" presName="node" presStyleLbl="node1" presStyleIdx="2" presStyleCnt="3">
        <dgm:presLayoutVars>
          <dgm:bulletEnabled val="1"/>
        </dgm:presLayoutVars>
      </dgm:prSet>
      <dgm:spPr/>
    </dgm:pt>
  </dgm:ptLst>
  <dgm:cxnLst>
    <dgm:cxn modelId="{AE1EA60C-7B0B-4556-B3B0-069C7C743CB0}" type="presOf" srcId="{792991CF-A6CF-4246-A60C-07D9CB636185}" destId="{17D7E733-E1FF-4A61-B687-C6915B35868D}" srcOrd="0" destOrd="0" presId="urn:microsoft.com/office/officeart/2005/8/layout/default"/>
    <dgm:cxn modelId="{37B4A319-C672-40A2-B117-E408812C804F}" srcId="{AA80AE9A-E0B4-4BDB-BE1C-C2873A05F25D}" destId="{4F47EF12-8569-4D5B-9465-D7787397A086}" srcOrd="2" destOrd="0" parTransId="{5B72A8C9-A5C6-4923-B1AA-8FECC4FDE063}" sibTransId="{01B6AB0D-BCD9-41E0-8380-45E45D181523}"/>
    <dgm:cxn modelId="{5BD65523-EAF1-4BE1-A3E4-B19DDDDBDD49}" type="presOf" srcId="{4F47EF12-8569-4D5B-9465-D7787397A086}" destId="{41ACE10C-028A-448C-828F-A49C0857A0D2}" srcOrd="0" destOrd="0" presId="urn:microsoft.com/office/officeart/2005/8/layout/default"/>
    <dgm:cxn modelId="{5B393670-5460-4ADB-A487-6AE539E63496}" type="presOf" srcId="{1D13E8F4-4D35-4D4A-A91E-DEF53C9937E3}" destId="{A2100B59-8252-4997-9B21-397E05D0F79E}" srcOrd="0" destOrd="0" presId="urn:microsoft.com/office/officeart/2005/8/layout/default"/>
    <dgm:cxn modelId="{413E6A54-4B9E-491A-90C0-A1B55697B309}" srcId="{AA80AE9A-E0B4-4BDB-BE1C-C2873A05F25D}" destId="{1D13E8F4-4D35-4D4A-A91E-DEF53C9937E3}" srcOrd="0" destOrd="0" parTransId="{3F092779-E02B-441D-A84A-6CE10E98A777}" sibTransId="{8B56BBF5-B134-4743-A68E-96E3BCE48343}"/>
    <dgm:cxn modelId="{3EE9A489-E878-40B8-BA22-378B803E937D}" srcId="{AA80AE9A-E0B4-4BDB-BE1C-C2873A05F25D}" destId="{792991CF-A6CF-4246-A60C-07D9CB636185}" srcOrd="1" destOrd="0" parTransId="{DEB8BDE2-FCFE-489A-8A1F-3FDC84C70BB5}" sibTransId="{55D936C8-4D33-4710-B8DF-4CE5310B30F1}"/>
    <dgm:cxn modelId="{FCE149B9-7F60-4CCB-854F-47EA8E57E3A3}" type="presOf" srcId="{AA80AE9A-E0B4-4BDB-BE1C-C2873A05F25D}" destId="{8E73DC17-2E71-4ED8-9EB9-52C07ECF300A}" srcOrd="0" destOrd="0" presId="urn:microsoft.com/office/officeart/2005/8/layout/default"/>
    <dgm:cxn modelId="{BB1AEF21-44CB-421E-9F4F-12FC9413E24D}" type="presParOf" srcId="{8E73DC17-2E71-4ED8-9EB9-52C07ECF300A}" destId="{A2100B59-8252-4997-9B21-397E05D0F79E}" srcOrd="0" destOrd="0" presId="urn:microsoft.com/office/officeart/2005/8/layout/default"/>
    <dgm:cxn modelId="{E388932C-4183-4A6F-A502-DA8DB300E046}" type="presParOf" srcId="{8E73DC17-2E71-4ED8-9EB9-52C07ECF300A}" destId="{B726D608-B8AA-452D-825D-D9FDB76B0630}" srcOrd="1" destOrd="0" presId="urn:microsoft.com/office/officeart/2005/8/layout/default"/>
    <dgm:cxn modelId="{2697D348-994B-4A7F-AF22-85C65C1AAF86}" type="presParOf" srcId="{8E73DC17-2E71-4ED8-9EB9-52C07ECF300A}" destId="{17D7E733-E1FF-4A61-B687-C6915B35868D}" srcOrd="2" destOrd="0" presId="urn:microsoft.com/office/officeart/2005/8/layout/default"/>
    <dgm:cxn modelId="{9603AA9B-DDC8-41AB-A5C4-110DAD4E115D}" type="presParOf" srcId="{8E73DC17-2E71-4ED8-9EB9-52C07ECF300A}" destId="{8C16D556-E7BF-43A4-86EF-01C07B05F9E2}" srcOrd="3" destOrd="0" presId="urn:microsoft.com/office/officeart/2005/8/layout/default"/>
    <dgm:cxn modelId="{919E2D9D-3AD2-4C60-985E-532ECCBA7601}" type="presParOf" srcId="{8E73DC17-2E71-4ED8-9EB9-52C07ECF300A}" destId="{41ACE10C-028A-448C-828F-A49C0857A0D2}"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7997F6B4-DAB0-46D5-BA62-182266DEE4CA}"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8A0C5C14-22AE-4F55-A0B2-2A4069EB11FC}">
      <dgm:prSet/>
      <dgm:spPr/>
      <dgm:t>
        <a:bodyPr/>
        <a:lstStyle/>
        <a:p>
          <a:r>
            <a:rPr lang="en-US" dirty="0"/>
            <a:t>In this category, the entrepreneur raise money by selling ownership state in their venture</a:t>
          </a:r>
        </a:p>
      </dgm:t>
    </dgm:pt>
    <dgm:pt modelId="{B92BF17C-7615-439B-B6B0-C71849B84F4D}" type="parTrans" cxnId="{D2C9B049-1C97-4EE9-B831-EAE708B72C02}">
      <dgm:prSet/>
      <dgm:spPr/>
      <dgm:t>
        <a:bodyPr/>
        <a:lstStyle/>
        <a:p>
          <a:endParaRPr lang="en-US"/>
        </a:p>
      </dgm:t>
    </dgm:pt>
    <dgm:pt modelId="{B545AA02-11E7-42EE-AA91-98B52B22E984}" type="sibTrans" cxnId="{D2C9B049-1C97-4EE9-B831-EAE708B72C02}">
      <dgm:prSet/>
      <dgm:spPr/>
      <dgm:t>
        <a:bodyPr/>
        <a:lstStyle/>
        <a:p>
          <a:endParaRPr lang="en-US"/>
        </a:p>
      </dgm:t>
    </dgm:pt>
    <dgm:pt modelId="{886F810D-F5E4-442D-81E2-42E3CB94A1D3}">
      <dgm:prSet/>
      <dgm:spPr/>
      <dgm:t>
        <a:bodyPr/>
        <a:lstStyle/>
        <a:p>
          <a:r>
            <a:rPr lang="en-US" dirty="0"/>
            <a:t>Capital is raised in exchange of ownership in the business</a:t>
          </a:r>
        </a:p>
      </dgm:t>
    </dgm:pt>
    <dgm:pt modelId="{9CF384F6-D4B7-4494-A363-E25994A923A9}" type="parTrans" cxnId="{E6FA477D-CBA7-457C-92D1-5BD057B3D6DB}">
      <dgm:prSet/>
      <dgm:spPr/>
      <dgm:t>
        <a:bodyPr/>
        <a:lstStyle/>
        <a:p>
          <a:endParaRPr lang="en-US"/>
        </a:p>
      </dgm:t>
    </dgm:pt>
    <dgm:pt modelId="{9D50E162-BCF2-44D8-91A9-5981B1BB24F9}" type="sibTrans" cxnId="{E6FA477D-CBA7-457C-92D1-5BD057B3D6DB}">
      <dgm:prSet/>
      <dgm:spPr/>
      <dgm:t>
        <a:bodyPr/>
        <a:lstStyle/>
        <a:p>
          <a:endParaRPr lang="en-US"/>
        </a:p>
      </dgm:t>
    </dgm:pt>
    <dgm:pt modelId="{77234802-828A-490A-BDB7-2E1B3CF32AEF}">
      <dgm:prSet/>
      <dgm:spPr/>
      <dgm:t>
        <a:bodyPr/>
        <a:lstStyle/>
        <a:p>
          <a:r>
            <a:rPr lang="en-US" dirty="0"/>
            <a:t>There are different options in this category such as</a:t>
          </a:r>
          <a:r>
            <a:rPr lang="en-US" dirty="0">
              <a:latin typeface="Univers"/>
            </a:rPr>
            <a:t>:</a:t>
          </a:r>
          <a:endParaRPr lang="en-US" dirty="0"/>
        </a:p>
      </dgm:t>
    </dgm:pt>
    <dgm:pt modelId="{FB2FA30D-26C5-4771-834E-173F73C8003A}" type="parTrans" cxnId="{DF313F8B-18CD-4489-859B-2263E3980D0A}">
      <dgm:prSet/>
      <dgm:spPr/>
      <dgm:t>
        <a:bodyPr/>
        <a:lstStyle/>
        <a:p>
          <a:endParaRPr lang="en-US"/>
        </a:p>
      </dgm:t>
    </dgm:pt>
    <dgm:pt modelId="{B5CA46A4-606C-4851-9019-053E2FD5B1F8}" type="sibTrans" cxnId="{DF313F8B-18CD-4489-859B-2263E3980D0A}">
      <dgm:prSet/>
      <dgm:spPr/>
      <dgm:t>
        <a:bodyPr/>
        <a:lstStyle/>
        <a:p>
          <a:endParaRPr lang="en-US"/>
        </a:p>
      </dgm:t>
    </dgm:pt>
    <dgm:pt modelId="{7F6EAA5A-C4D7-4D13-8B81-FDE9AD1954CC}" type="pres">
      <dgm:prSet presAssocID="{7997F6B4-DAB0-46D5-BA62-182266DEE4CA}" presName="diagram" presStyleCnt="0">
        <dgm:presLayoutVars>
          <dgm:dir/>
          <dgm:resizeHandles val="exact"/>
        </dgm:presLayoutVars>
      </dgm:prSet>
      <dgm:spPr/>
    </dgm:pt>
    <dgm:pt modelId="{8AB6D58D-924C-45DD-BC35-D340E2B09059}" type="pres">
      <dgm:prSet presAssocID="{8A0C5C14-22AE-4F55-A0B2-2A4069EB11FC}" presName="node" presStyleLbl="node1" presStyleIdx="0" presStyleCnt="3">
        <dgm:presLayoutVars>
          <dgm:bulletEnabled val="1"/>
        </dgm:presLayoutVars>
      </dgm:prSet>
      <dgm:spPr/>
    </dgm:pt>
    <dgm:pt modelId="{C2F86713-FDE1-4337-8333-95DBAABF282A}" type="pres">
      <dgm:prSet presAssocID="{B545AA02-11E7-42EE-AA91-98B52B22E984}" presName="sibTrans" presStyleCnt="0"/>
      <dgm:spPr/>
    </dgm:pt>
    <dgm:pt modelId="{0091E1A4-C554-4FD0-9F62-4698C5397B25}" type="pres">
      <dgm:prSet presAssocID="{886F810D-F5E4-442D-81E2-42E3CB94A1D3}" presName="node" presStyleLbl="node1" presStyleIdx="1" presStyleCnt="3">
        <dgm:presLayoutVars>
          <dgm:bulletEnabled val="1"/>
        </dgm:presLayoutVars>
      </dgm:prSet>
      <dgm:spPr/>
    </dgm:pt>
    <dgm:pt modelId="{1D3AE9B8-9C5A-4F34-BCC5-2B038769E4F5}" type="pres">
      <dgm:prSet presAssocID="{9D50E162-BCF2-44D8-91A9-5981B1BB24F9}" presName="sibTrans" presStyleCnt="0"/>
      <dgm:spPr/>
    </dgm:pt>
    <dgm:pt modelId="{9C331152-A491-4D49-B717-8C879CC1E199}" type="pres">
      <dgm:prSet presAssocID="{77234802-828A-490A-BDB7-2E1B3CF32AEF}" presName="node" presStyleLbl="node1" presStyleIdx="2" presStyleCnt="3">
        <dgm:presLayoutVars>
          <dgm:bulletEnabled val="1"/>
        </dgm:presLayoutVars>
      </dgm:prSet>
      <dgm:spPr/>
    </dgm:pt>
  </dgm:ptLst>
  <dgm:cxnLst>
    <dgm:cxn modelId="{D2C9B049-1C97-4EE9-B831-EAE708B72C02}" srcId="{7997F6B4-DAB0-46D5-BA62-182266DEE4CA}" destId="{8A0C5C14-22AE-4F55-A0B2-2A4069EB11FC}" srcOrd="0" destOrd="0" parTransId="{B92BF17C-7615-439B-B6B0-C71849B84F4D}" sibTransId="{B545AA02-11E7-42EE-AA91-98B52B22E984}"/>
    <dgm:cxn modelId="{511FE54B-BF35-4C5A-8222-473E5E135A5B}" type="presOf" srcId="{8A0C5C14-22AE-4F55-A0B2-2A4069EB11FC}" destId="{8AB6D58D-924C-45DD-BC35-D340E2B09059}" srcOrd="0" destOrd="0" presId="urn:microsoft.com/office/officeart/2005/8/layout/default"/>
    <dgm:cxn modelId="{E6FA477D-CBA7-457C-92D1-5BD057B3D6DB}" srcId="{7997F6B4-DAB0-46D5-BA62-182266DEE4CA}" destId="{886F810D-F5E4-442D-81E2-42E3CB94A1D3}" srcOrd="1" destOrd="0" parTransId="{9CF384F6-D4B7-4494-A363-E25994A923A9}" sibTransId="{9D50E162-BCF2-44D8-91A9-5981B1BB24F9}"/>
    <dgm:cxn modelId="{DF313F8B-18CD-4489-859B-2263E3980D0A}" srcId="{7997F6B4-DAB0-46D5-BA62-182266DEE4CA}" destId="{77234802-828A-490A-BDB7-2E1B3CF32AEF}" srcOrd="2" destOrd="0" parTransId="{FB2FA30D-26C5-4771-834E-173F73C8003A}" sibTransId="{B5CA46A4-606C-4851-9019-053E2FD5B1F8}"/>
    <dgm:cxn modelId="{91FC7695-B151-4F85-893A-8EDBEF6D20D4}" type="presOf" srcId="{77234802-828A-490A-BDB7-2E1B3CF32AEF}" destId="{9C331152-A491-4D49-B717-8C879CC1E199}" srcOrd="0" destOrd="0" presId="urn:microsoft.com/office/officeart/2005/8/layout/default"/>
    <dgm:cxn modelId="{FD6577B0-1A2C-4E77-AA7F-0B2720141DE3}" type="presOf" srcId="{7997F6B4-DAB0-46D5-BA62-182266DEE4CA}" destId="{7F6EAA5A-C4D7-4D13-8B81-FDE9AD1954CC}" srcOrd="0" destOrd="0" presId="urn:microsoft.com/office/officeart/2005/8/layout/default"/>
    <dgm:cxn modelId="{E563F5CA-384E-47F7-A885-5B3F043C307E}" type="presOf" srcId="{886F810D-F5E4-442D-81E2-42E3CB94A1D3}" destId="{0091E1A4-C554-4FD0-9F62-4698C5397B25}" srcOrd="0" destOrd="0" presId="urn:microsoft.com/office/officeart/2005/8/layout/default"/>
    <dgm:cxn modelId="{EA449A57-BAD3-4C86-98CE-E11438FD1545}" type="presParOf" srcId="{7F6EAA5A-C4D7-4D13-8B81-FDE9AD1954CC}" destId="{8AB6D58D-924C-45DD-BC35-D340E2B09059}" srcOrd="0" destOrd="0" presId="urn:microsoft.com/office/officeart/2005/8/layout/default"/>
    <dgm:cxn modelId="{A9B20318-537B-427E-989D-7B83E706EF94}" type="presParOf" srcId="{7F6EAA5A-C4D7-4D13-8B81-FDE9AD1954CC}" destId="{C2F86713-FDE1-4337-8333-95DBAABF282A}" srcOrd="1" destOrd="0" presId="urn:microsoft.com/office/officeart/2005/8/layout/default"/>
    <dgm:cxn modelId="{D3D80578-7184-4F5F-B4ED-C77F55442DB2}" type="presParOf" srcId="{7F6EAA5A-C4D7-4D13-8B81-FDE9AD1954CC}" destId="{0091E1A4-C554-4FD0-9F62-4698C5397B25}" srcOrd="2" destOrd="0" presId="urn:microsoft.com/office/officeart/2005/8/layout/default"/>
    <dgm:cxn modelId="{6A0F381F-8293-43D3-A39A-B27D49B751CB}" type="presParOf" srcId="{7F6EAA5A-C4D7-4D13-8B81-FDE9AD1954CC}" destId="{1D3AE9B8-9C5A-4F34-BCC5-2B038769E4F5}" srcOrd="3" destOrd="0" presId="urn:microsoft.com/office/officeart/2005/8/layout/default"/>
    <dgm:cxn modelId="{62F35AF8-FD7B-49D6-B8C2-8B7F00F28335}" type="presParOf" srcId="{7F6EAA5A-C4D7-4D13-8B81-FDE9AD1954CC}" destId="{9C331152-A491-4D49-B717-8C879CC1E199}" srcOrd="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997F6B4-DAB0-46D5-BA62-182266DEE4CA}" type="doc">
      <dgm:prSet loTypeId="urn:microsoft.com/office/officeart/2018/2/layout/IconVerticalSolidList" loCatId="icon" qsTypeId="urn:microsoft.com/office/officeart/2005/8/quickstyle/simple1" qsCatId="simple" csTypeId="urn:microsoft.com/office/officeart/2018/5/colors/Iconchunking_neutralbg_accent0_3" csCatId="mainScheme" phldr="1"/>
      <dgm:spPr/>
      <dgm:t>
        <a:bodyPr/>
        <a:lstStyle/>
        <a:p>
          <a:endParaRPr lang="en-US"/>
        </a:p>
      </dgm:t>
    </dgm:pt>
    <dgm:pt modelId="{B49E1038-ECDE-4F5B-99C1-3C52AEE84040}">
      <dgm:prSet/>
      <dgm:spPr/>
      <dgm:t>
        <a:bodyPr/>
        <a:lstStyle/>
        <a:p>
          <a:r>
            <a:rPr lang="en-US"/>
            <a:t>Angel investors: High net worth investors who invest their money in startups or early-stage companies</a:t>
          </a:r>
        </a:p>
      </dgm:t>
    </dgm:pt>
    <dgm:pt modelId="{14349EDA-D8DB-4539-9256-DB2ADA67D689}" type="parTrans" cxnId="{F38E68E3-CDCE-4DF8-B93B-884205291405}">
      <dgm:prSet/>
      <dgm:spPr/>
      <dgm:t>
        <a:bodyPr/>
        <a:lstStyle/>
        <a:p>
          <a:endParaRPr lang="en-US"/>
        </a:p>
      </dgm:t>
    </dgm:pt>
    <dgm:pt modelId="{A1FA1658-6BB2-4C3A-B397-64BDC1E9012B}" type="sibTrans" cxnId="{F38E68E3-CDCE-4DF8-B93B-884205291405}">
      <dgm:prSet/>
      <dgm:spPr/>
      <dgm:t>
        <a:bodyPr/>
        <a:lstStyle/>
        <a:p>
          <a:endParaRPr lang="en-US"/>
        </a:p>
      </dgm:t>
    </dgm:pt>
    <dgm:pt modelId="{78650435-E8FC-47D5-9496-54EC2EBFF227}">
      <dgm:prSet/>
      <dgm:spPr/>
      <dgm:t>
        <a:bodyPr/>
        <a:lstStyle/>
        <a:p>
          <a:r>
            <a:rPr lang="en-US"/>
            <a:t>Venture Capital: These are firms who pool funds from individuals, corporations and business to invest in startups</a:t>
          </a:r>
        </a:p>
      </dgm:t>
    </dgm:pt>
    <dgm:pt modelId="{F6996081-1C8E-469C-8EE2-AE35630F9579}" type="parTrans" cxnId="{3E35A8AA-4A7D-4CDF-8F3A-DA3252680B24}">
      <dgm:prSet/>
      <dgm:spPr/>
      <dgm:t>
        <a:bodyPr/>
        <a:lstStyle/>
        <a:p>
          <a:endParaRPr lang="en-US"/>
        </a:p>
      </dgm:t>
    </dgm:pt>
    <dgm:pt modelId="{E359B908-2053-4C68-87D1-398CC0D30396}" type="sibTrans" cxnId="{3E35A8AA-4A7D-4CDF-8F3A-DA3252680B24}">
      <dgm:prSet/>
      <dgm:spPr/>
      <dgm:t>
        <a:bodyPr/>
        <a:lstStyle/>
        <a:p>
          <a:endParaRPr lang="en-US"/>
        </a:p>
      </dgm:t>
    </dgm:pt>
    <dgm:pt modelId="{9FB8E4D7-7EB9-4903-9B14-6AFE776D573E}">
      <dgm:prSet/>
      <dgm:spPr/>
      <dgm:t>
        <a:bodyPr/>
        <a:lstStyle/>
        <a:p>
          <a:r>
            <a:rPr lang="en-US"/>
            <a:t>Initial Public Offer : This is when a private company decide to raise capital by offering its shares to the public through security exchange</a:t>
          </a:r>
        </a:p>
      </dgm:t>
    </dgm:pt>
    <dgm:pt modelId="{C15F93D1-B284-4EAE-B05B-AF4B3DB002C6}" type="parTrans" cxnId="{F9E0DE5C-67C7-4CA3-90BE-E9833F9793C8}">
      <dgm:prSet/>
      <dgm:spPr/>
      <dgm:t>
        <a:bodyPr/>
        <a:lstStyle/>
        <a:p>
          <a:endParaRPr lang="en-US"/>
        </a:p>
      </dgm:t>
    </dgm:pt>
    <dgm:pt modelId="{80B63448-19A5-4624-90BF-0BE193188E77}" type="sibTrans" cxnId="{F9E0DE5C-67C7-4CA3-90BE-E9833F9793C8}">
      <dgm:prSet/>
      <dgm:spPr/>
      <dgm:t>
        <a:bodyPr/>
        <a:lstStyle/>
        <a:p>
          <a:endParaRPr lang="en-US"/>
        </a:p>
      </dgm:t>
    </dgm:pt>
    <dgm:pt modelId="{C3C666DA-6BE0-4432-9F01-0D2723F1A605}" type="pres">
      <dgm:prSet presAssocID="{7997F6B4-DAB0-46D5-BA62-182266DEE4CA}" presName="root" presStyleCnt="0">
        <dgm:presLayoutVars>
          <dgm:dir/>
          <dgm:resizeHandles val="exact"/>
        </dgm:presLayoutVars>
      </dgm:prSet>
      <dgm:spPr/>
    </dgm:pt>
    <dgm:pt modelId="{803DD78C-26F4-45EC-AEB5-871A0F11F994}" type="pres">
      <dgm:prSet presAssocID="{B49E1038-ECDE-4F5B-99C1-3C52AEE84040}" presName="compNode" presStyleCnt="0"/>
      <dgm:spPr/>
    </dgm:pt>
    <dgm:pt modelId="{952C793C-881F-40AA-A002-35F0E0140C47}" type="pres">
      <dgm:prSet presAssocID="{B49E1038-ECDE-4F5B-99C1-3C52AEE84040}" presName="bgRect" presStyleLbl="bgShp" presStyleIdx="0" presStyleCnt="3"/>
      <dgm:spPr/>
    </dgm:pt>
    <dgm:pt modelId="{AFAE5363-C23D-4E24-9D18-38A23ADA6A6F}" type="pres">
      <dgm:prSet presAssocID="{B49E1038-ECDE-4F5B-99C1-3C52AEE84040}"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inancial"/>
        </a:ext>
      </dgm:extLst>
    </dgm:pt>
    <dgm:pt modelId="{D5E2F320-5ABF-4536-B75F-694905B6DF7F}" type="pres">
      <dgm:prSet presAssocID="{B49E1038-ECDE-4F5B-99C1-3C52AEE84040}" presName="spaceRect" presStyleCnt="0"/>
      <dgm:spPr/>
    </dgm:pt>
    <dgm:pt modelId="{61715FE2-BF64-4563-9841-17F4CDC90283}" type="pres">
      <dgm:prSet presAssocID="{B49E1038-ECDE-4F5B-99C1-3C52AEE84040}" presName="parTx" presStyleLbl="revTx" presStyleIdx="0" presStyleCnt="3">
        <dgm:presLayoutVars>
          <dgm:chMax val="0"/>
          <dgm:chPref val="0"/>
        </dgm:presLayoutVars>
      </dgm:prSet>
      <dgm:spPr/>
    </dgm:pt>
    <dgm:pt modelId="{39F58B62-8987-426A-A696-C5896E7B2EF3}" type="pres">
      <dgm:prSet presAssocID="{A1FA1658-6BB2-4C3A-B397-64BDC1E9012B}" presName="sibTrans" presStyleCnt="0"/>
      <dgm:spPr/>
    </dgm:pt>
    <dgm:pt modelId="{7C58833A-7BAC-42D6-BFE2-7FDA8529F827}" type="pres">
      <dgm:prSet presAssocID="{78650435-E8FC-47D5-9496-54EC2EBFF227}" presName="compNode" presStyleCnt="0"/>
      <dgm:spPr/>
    </dgm:pt>
    <dgm:pt modelId="{D61F671A-16CD-42F5-B56C-EE60778F8A3B}" type="pres">
      <dgm:prSet presAssocID="{78650435-E8FC-47D5-9496-54EC2EBFF227}" presName="bgRect" presStyleLbl="bgShp" presStyleIdx="1" presStyleCnt="3"/>
      <dgm:spPr/>
    </dgm:pt>
    <dgm:pt modelId="{37E853FD-4A30-4AD5-938F-E90A1872FA42}" type="pres">
      <dgm:prSet presAssocID="{78650435-E8FC-47D5-9496-54EC2EBFF22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nk"/>
        </a:ext>
      </dgm:extLst>
    </dgm:pt>
    <dgm:pt modelId="{3FDEBB70-01E2-485D-90B6-378FEB49F216}" type="pres">
      <dgm:prSet presAssocID="{78650435-E8FC-47D5-9496-54EC2EBFF227}" presName="spaceRect" presStyleCnt="0"/>
      <dgm:spPr/>
    </dgm:pt>
    <dgm:pt modelId="{0FD605FA-D5FD-4DCD-9036-D000ED185E27}" type="pres">
      <dgm:prSet presAssocID="{78650435-E8FC-47D5-9496-54EC2EBFF227}" presName="parTx" presStyleLbl="revTx" presStyleIdx="1" presStyleCnt="3">
        <dgm:presLayoutVars>
          <dgm:chMax val="0"/>
          <dgm:chPref val="0"/>
        </dgm:presLayoutVars>
      </dgm:prSet>
      <dgm:spPr/>
    </dgm:pt>
    <dgm:pt modelId="{1A7BFC33-6526-410B-ABBF-29B7FBDA4B4D}" type="pres">
      <dgm:prSet presAssocID="{E359B908-2053-4C68-87D1-398CC0D30396}" presName="sibTrans" presStyleCnt="0"/>
      <dgm:spPr/>
    </dgm:pt>
    <dgm:pt modelId="{89547AE3-741D-4D5B-AE76-1BFFB6E8C33E}" type="pres">
      <dgm:prSet presAssocID="{9FB8E4D7-7EB9-4903-9B14-6AFE776D573E}" presName="compNode" presStyleCnt="0"/>
      <dgm:spPr/>
    </dgm:pt>
    <dgm:pt modelId="{01CEA72E-EE7E-4549-9760-82281ACBA9AC}" type="pres">
      <dgm:prSet presAssocID="{9FB8E4D7-7EB9-4903-9B14-6AFE776D573E}" presName="bgRect" presStyleLbl="bgShp" presStyleIdx="2" presStyleCnt="3"/>
      <dgm:spPr/>
    </dgm:pt>
    <dgm:pt modelId="{7B60BF6F-105F-4BEE-B262-1C605718560F}" type="pres">
      <dgm:prSet presAssocID="{9FB8E4D7-7EB9-4903-9B14-6AFE776D573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tock Up"/>
        </a:ext>
      </dgm:extLst>
    </dgm:pt>
    <dgm:pt modelId="{49F8233D-9BC1-4B6F-9022-E17963F599D8}" type="pres">
      <dgm:prSet presAssocID="{9FB8E4D7-7EB9-4903-9B14-6AFE776D573E}" presName="spaceRect" presStyleCnt="0"/>
      <dgm:spPr/>
    </dgm:pt>
    <dgm:pt modelId="{E149BCEF-2C6C-41C1-B599-6382C4A54402}" type="pres">
      <dgm:prSet presAssocID="{9FB8E4D7-7EB9-4903-9B14-6AFE776D573E}" presName="parTx" presStyleLbl="revTx" presStyleIdx="2" presStyleCnt="3">
        <dgm:presLayoutVars>
          <dgm:chMax val="0"/>
          <dgm:chPref val="0"/>
        </dgm:presLayoutVars>
      </dgm:prSet>
      <dgm:spPr/>
    </dgm:pt>
  </dgm:ptLst>
  <dgm:cxnLst>
    <dgm:cxn modelId="{7E31D205-DABF-426E-8DBF-0B082F2D0D96}" type="presOf" srcId="{B49E1038-ECDE-4F5B-99C1-3C52AEE84040}" destId="{61715FE2-BF64-4563-9841-17F4CDC90283}" srcOrd="0" destOrd="0" presId="urn:microsoft.com/office/officeart/2018/2/layout/IconVerticalSolidList"/>
    <dgm:cxn modelId="{F9E0DE5C-67C7-4CA3-90BE-E9833F9793C8}" srcId="{7997F6B4-DAB0-46D5-BA62-182266DEE4CA}" destId="{9FB8E4D7-7EB9-4903-9B14-6AFE776D573E}" srcOrd="2" destOrd="0" parTransId="{C15F93D1-B284-4EAE-B05B-AF4B3DB002C6}" sibTransId="{80B63448-19A5-4624-90BF-0BE193188E77}"/>
    <dgm:cxn modelId="{A1668A9A-0ED3-4B5B-B1EA-DC6ED2ABBB5B}" type="presOf" srcId="{78650435-E8FC-47D5-9496-54EC2EBFF227}" destId="{0FD605FA-D5FD-4DCD-9036-D000ED185E27}" srcOrd="0" destOrd="0" presId="urn:microsoft.com/office/officeart/2018/2/layout/IconVerticalSolidList"/>
    <dgm:cxn modelId="{3E35A8AA-4A7D-4CDF-8F3A-DA3252680B24}" srcId="{7997F6B4-DAB0-46D5-BA62-182266DEE4CA}" destId="{78650435-E8FC-47D5-9496-54EC2EBFF227}" srcOrd="1" destOrd="0" parTransId="{F6996081-1C8E-469C-8EE2-AE35630F9579}" sibTransId="{E359B908-2053-4C68-87D1-398CC0D30396}"/>
    <dgm:cxn modelId="{BB7D53B3-7871-4EA7-8329-D2A98C705399}" type="presOf" srcId="{7997F6B4-DAB0-46D5-BA62-182266DEE4CA}" destId="{C3C666DA-6BE0-4432-9F01-0D2723F1A605}" srcOrd="0" destOrd="0" presId="urn:microsoft.com/office/officeart/2018/2/layout/IconVerticalSolidList"/>
    <dgm:cxn modelId="{F38E68E3-CDCE-4DF8-B93B-884205291405}" srcId="{7997F6B4-DAB0-46D5-BA62-182266DEE4CA}" destId="{B49E1038-ECDE-4F5B-99C1-3C52AEE84040}" srcOrd="0" destOrd="0" parTransId="{14349EDA-D8DB-4539-9256-DB2ADA67D689}" sibTransId="{A1FA1658-6BB2-4C3A-B397-64BDC1E9012B}"/>
    <dgm:cxn modelId="{6F85B8F2-3D0F-4FDA-A6BF-24CE16B64CAF}" type="presOf" srcId="{9FB8E4D7-7EB9-4903-9B14-6AFE776D573E}" destId="{E149BCEF-2C6C-41C1-B599-6382C4A54402}" srcOrd="0" destOrd="0" presId="urn:microsoft.com/office/officeart/2018/2/layout/IconVerticalSolidList"/>
    <dgm:cxn modelId="{8CD6159C-11B2-4F46-A876-CA13B78EBD0D}" type="presParOf" srcId="{C3C666DA-6BE0-4432-9F01-0D2723F1A605}" destId="{803DD78C-26F4-45EC-AEB5-871A0F11F994}" srcOrd="0" destOrd="0" presId="urn:microsoft.com/office/officeart/2018/2/layout/IconVerticalSolidList"/>
    <dgm:cxn modelId="{C3E379FF-C17D-4AC3-83CE-9D1F138B7319}" type="presParOf" srcId="{803DD78C-26F4-45EC-AEB5-871A0F11F994}" destId="{952C793C-881F-40AA-A002-35F0E0140C47}" srcOrd="0" destOrd="0" presId="urn:microsoft.com/office/officeart/2018/2/layout/IconVerticalSolidList"/>
    <dgm:cxn modelId="{5E203D60-E99D-455C-9DB6-A35A0B02DD69}" type="presParOf" srcId="{803DD78C-26F4-45EC-AEB5-871A0F11F994}" destId="{AFAE5363-C23D-4E24-9D18-38A23ADA6A6F}" srcOrd="1" destOrd="0" presId="urn:microsoft.com/office/officeart/2018/2/layout/IconVerticalSolidList"/>
    <dgm:cxn modelId="{42DC6838-FA96-421B-92CE-52040877BEFE}" type="presParOf" srcId="{803DD78C-26F4-45EC-AEB5-871A0F11F994}" destId="{D5E2F320-5ABF-4536-B75F-694905B6DF7F}" srcOrd="2" destOrd="0" presId="urn:microsoft.com/office/officeart/2018/2/layout/IconVerticalSolidList"/>
    <dgm:cxn modelId="{9346AFC9-2E4C-4D29-AA3F-69C8E82092CD}" type="presParOf" srcId="{803DD78C-26F4-45EC-AEB5-871A0F11F994}" destId="{61715FE2-BF64-4563-9841-17F4CDC90283}" srcOrd="3" destOrd="0" presId="urn:microsoft.com/office/officeart/2018/2/layout/IconVerticalSolidList"/>
    <dgm:cxn modelId="{1FA63C7F-BC89-4A8E-81B0-D5D43A319DD5}" type="presParOf" srcId="{C3C666DA-6BE0-4432-9F01-0D2723F1A605}" destId="{39F58B62-8987-426A-A696-C5896E7B2EF3}" srcOrd="1" destOrd="0" presId="urn:microsoft.com/office/officeart/2018/2/layout/IconVerticalSolidList"/>
    <dgm:cxn modelId="{ACD74AAB-89A1-459D-9CB0-A1A443C0F087}" type="presParOf" srcId="{C3C666DA-6BE0-4432-9F01-0D2723F1A605}" destId="{7C58833A-7BAC-42D6-BFE2-7FDA8529F827}" srcOrd="2" destOrd="0" presId="urn:microsoft.com/office/officeart/2018/2/layout/IconVerticalSolidList"/>
    <dgm:cxn modelId="{39645FE2-15D3-41A6-82BB-5A463AD75067}" type="presParOf" srcId="{7C58833A-7BAC-42D6-BFE2-7FDA8529F827}" destId="{D61F671A-16CD-42F5-B56C-EE60778F8A3B}" srcOrd="0" destOrd="0" presId="urn:microsoft.com/office/officeart/2018/2/layout/IconVerticalSolidList"/>
    <dgm:cxn modelId="{5A696374-7E47-4CC6-833C-1F9AD1541F5F}" type="presParOf" srcId="{7C58833A-7BAC-42D6-BFE2-7FDA8529F827}" destId="{37E853FD-4A30-4AD5-938F-E90A1872FA42}" srcOrd="1" destOrd="0" presId="urn:microsoft.com/office/officeart/2018/2/layout/IconVerticalSolidList"/>
    <dgm:cxn modelId="{15C0BAD5-AF12-4626-85E8-9FD4E9097AC2}" type="presParOf" srcId="{7C58833A-7BAC-42D6-BFE2-7FDA8529F827}" destId="{3FDEBB70-01E2-485D-90B6-378FEB49F216}" srcOrd="2" destOrd="0" presId="urn:microsoft.com/office/officeart/2018/2/layout/IconVerticalSolidList"/>
    <dgm:cxn modelId="{A893ECD5-34C5-4500-A176-98702CCACAE7}" type="presParOf" srcId="{7C58833A-7BAC-42D6-BFE2-7FDA8529F827}" destId="{0FD605FA-D5FD-4DCD-9036-D000ED185E27}" srcOrd="3" destOrd="0" presId="urn:microsoft.com/office/officeart/2018/2/layout/IconVerticalSolidList"/>
    <dgm:cxn modelId="{4310128C-1636-4EDB-BD4E-E700A0ADF561}" type="presParOf" srcId="{C3C666DA-6BE0-4432-9F01-0D2723F1A605}" destId="{1A7BFC33-6526-410B-ABBF-29B7FBDA4B4D}" srcOrd="3" destOrd="0" presId="urn:microsoft.com/office/officeart/2018/2/layout/IconVerticalSolidList"/>
    <dgm:cxn modelId="{67A69E32-188A-4B8C-ACA1-9C7AA9D2CB21}" type="presParOf" srcId="{C3C666DA-6BE0-4432-9F01-0D2723F1A605}" destId="{89547AE3-741D-4D5B-AE76-1BFFB6E8C33E}" srcOrd="4" destOrd="0" presId="urn:microsoft.com/office/officeart/2018/2/layout/IconVerticalSolidList"/>
    <dgm:cxn modelId="{74597020-F90E-4E65-806A-8D1B64D4AC72}" type="presParOf" srcId="{89547AE3-741D-4D5B-AE76-1BFFB6E8C33E}" destId="{01CEA72E-EE7E-4549-9760-82281ACBA9AC}" srcOrd="0" destOrd="0" presId="urn:microsoft.com/office/officeart/2018/2/layout/IconVerticalSolidList"/>
    <dgm:cxn modelId="{9612A7BB-220F-4CD1-BACC-8C36C0AAE10E}" type="presParOf" srcId="{89547AE3-741D-4D5B-AE76-1BFFB6E8C33E}" destId="{7B60BF6F-105F-4BEE-B262-1C605718560F}" srcOrd="1" destOrd="0" presId="urn:microsoft.com/office/officeart/2018/2/layout/IconVerticalSolidList"/>
    <dgm:cxn modelId="{C2BE11D5-ECB9-47BD-A8B6-9D2BA911AC46}" type="presParOf" srcId="{89547AE3-741D-4D5B-AE76-1BFFB6E8C33E}" destId="{49F8233D-9BC1-4B6F-9022-E17963F599D8}" srcOrd="2" destOrd="0" presId="urn:microsoft.com/office/officeart/2018/2/layout/IconVerticalSolidList"/>
    <dgm:cxn modelId="{527BE768-3802-4BE8-AD77-0A2564793F18}" type="presParOf" srcId="{89547AE3-741D-4D5B-AE76-1BFFB6E8C33E}" destId="{E149BCEF-2C6C-41C1-B599-6382C4A5440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7997F6B4-DAB0-46D5-BA62-182266DEE4C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C947D0E9-EA2A-4D34-9370-CB390EEF6A2D}">
      <dgm:prSet/>
      <dgm:spPr/>
      <dgm:t>
        <a:bodyPr/>
        <a:lstStyle/>
        <a:p>
          <a:r>
            <a:rPr lang="en-US" dirty="0"/>
            <a:t>Equity financing is good as there is no need to pay back the debt</a:t>
          </a:r>
        </a:p>
      </dgm:t>
    </dgm:pt>
    <dgm:pt modelId="{EDDDDB9F-2454-4E1F-AE9A-6324592BF180}" type="parTrans" cxnId="{92D4CF72-4DFA-42B8-840B-9F12133E21D8}">
      <dgm:prSet/>
      <dgm:spPr/>
      <dgm:t>
        <a:bodyPr/>
        <a:lstStyle/>
        <a:p>
          <a:endParaRPr lang="en-US"/>
        </a:p>
      </dgm:t>
    </dgm:pt>
    <dgm:pt modelId="{00B8258C-44E7-409E-9548-0A60D14657F0}" type="sibTrans" cxnId="{92D4CF72-4DFA-42B8-840B-9F12133E21D8}">
      <dgm:prSet/>
      <dgm:spPr/>
      <dgm:t>
        <a:bodyPr/>
        <a:lstStyle/>
        <a:p>
          <a:endParaRPr lang="en-US"/>
        </a:p>
      </dgm:t>
    </dgm:pt>
    <dgm:pt modelId="{B5AC3201-C078-4D46-8979-E503CF9B0810}">
      <dgm:prSet/>
      <dgm:spPr/>
      <dgm:t>
        <a:bodyPr/>
        <a:lstStyle/>
        <a:p>
          <a:r>
            <a:rPr lang="en-US" dirty="0"/>
            <a:t>There is also shared risk between the entrepreneur and investor</a:t>
          </a:r>
        </a:p>
      </dgm:t>
    </dgm:pt>
    <dgm:pt modelId="{FD10BC01-9E93-43BF-B306-8AF31393E1D4}" type="parTrans" cxnId="{A189C11B-B9D4-41E0-A983-C2F7614D256D}">
      <dgm:prSet/>
      <dgm:spPr/>
      <dgm:t>
        <a:bodyPr/>
        <a:lstStyle/>
        <a:p>
          <a:endParaRPr lang="en-US"/>
        </a:p>
      </dgm:t>
    </dgm:pt>
    <dgm:pt modelId="{A31E81B4-164E-4887-8D5B-B4810B8817E1}" type="sibTrans" cxnId="{A189C11B-B9D4-41E0-A983-C2F7614D256D}">
      <dgm:prSet/>
      <dgm:spPr/>
      <dgm:t>
        <a:bodyPr/>
        <a:lstStyle/>
        <a:p>
          <a:endParaRPr lang="en-US"/>
        </a:p>
      </dgm:t>
    </dgm:pt>
    <dgm:pt modelId="{F2573F36-09D6-4299-8365-EDE4A88121F6}" type="pres">
      <dgm:prSet presAssocID="{7997F6B4-DAB0-46D5-BA62-182266DEE4CA}" presName="linear" presStyleCnt="0">
        <dgm:presLayoutVars>
          <dgm:animLvl val="lvl"/>
          <dgm:resizeHandles val="exact"/>
        </dgm:presLayoutVars>
      </dgm:prSet>
      <dgm:spPr/>
    </dgm:pt>
    <dgm:pt modelId="{E901E8A9-3B61-466D-9191-CFFC8389F90D}" type="pres">
      <dgm:prSet presAssocID="{C947D0E9-EA2A-4D34-9370-CB390EEF6A2D}" presName="parentText" presStyleLbl="node1" presStyleIdx="0" presStyleCnt="2">
        <dgm:presLayoutVars>
          <dgm:chMax val="0"/>
          <dgm:bulletEnabled val="1"/>
        </dgm:presLayoutVars>
      </dgm:prSet>
      <dgm:spPr/>
    </dgm:pt>
    <dgm:pt modelId="{3F27A45D-866E-49A7-AC0D-D7DC92C1FBBE}" type="pres">
      <dgm:prSet presAssocID="{00B8258C-44E7-409E-9548-0A60D14657F0}" presName="spacer" presStyleCnt="0"/>
      <dgm:spPr/>
    </dgm:pt>
    <dgm:pt modelId="{B71F5242-1B80-4655-B71A-87F30130D625}" type="pres">
      <dgm:prSet presAssocID="{B5AC3201-C078-4D46-8979-E503CF9B0810}" presName="parentText" presStyleLbl="node1" presStyleIdx="1" presStyleCnt="2">
        <dgm:presLayoutVars>
          <dgm:chMax val="0"/>
          <dgm:bulletEnabled val="1"/>
        </dgm:presLayoutVars>
      </dgm:prSet>
      <dgm:spPr/>
    </dgm:pt>
  </dgm:ptLst>
  <dgm:cxnLst>
    <dgm:cxn modelId="{A189C11B-B9D4-41E0-A983-C2F7614D256D}" srcId="{7997F6B4-DAB0-46D5-BA62-182266DEE4CA}" destId="{B5AC3201-C078-4D46-8979-E503CF9B0810}" srcOrd="1" destOrd="0" parTransId="{FD10BC01-9E93-43BF-B306-8AF31393E1D4}" sibTransId="{A31E81B4-164E-4887-8D5B-B4810B8817E1}"/>
    <dgm:cxn modelId="{3A47BD48-A6FA-42B9-9DD6-5476C7044EE8}" type="presOf" srcId="{B5AC3201-C078-4D46-8979-E503CF9B0810}" destId="{B71F5242-1B80-4655-B71A-87F30130D625}" srcOrd="0" destOrd="0" presId="urn:microsoft.com/office/officeart/2005/8/layout/vList2"/>
    <dgm:cxn modelId="{92D4CF72-4DFA-42B8-840B-9F12133E21D8}" srcId="{7997F6B4-DAB0-46D5-BA62-182266DEE4CA}" destId="{C947D0E9-EA2A-4D34-9370-CB390EEF6A2D}" srcOrd="0" destOrd="0" parTransId="{EDDDDB9F-2454-4E1F-AE9A-6324592BF180}" sibTransId="{00B8258C-44E7-409E-9548-0A60D14657F0}"/>
    <dgm:cxn modelId="{F5AF028E-5E15-4CF0-BD38-F74036F12314}" type="presOf" srcId="{7997F6B4-DAB0-46D5-BA62-182266DEE4CA}" destId="{F2573F36-09D6-4299-8365-EDE4A88121F6}" srcOrd="0" destOrd="0" presId="urn:microsoft.com/office/officeart/2005/8/layout/vList2"/>
    <dgm:cxn modelId="{9D54B2E0-2682-4CA9-A8EB-5768ED591E92}" type="presOf" srcId="{C947D0E9-EA2A-4D34-9370-CB390EEF6A2D}" destId="{E901E8A9-3B61-466D-9191-CFFC8389F90D}" srcOrd="0" destOrd="0" presId="urn:microsoft.com/office/officeart/2005/8/layout/vList2"/>
    <dgm:cxn modelId="{478E3CAD-7904-4383-B08E-8AC9D09EE2B8}" type="presParOf" srcId="{F2573F36-09D6-4299-8365-EDE4A88121F6}" destId="{E901E8A9-3B61-466D-9191-CFFC8389F90D}" srcOrd="0" destOrd="0" presId="urn:microsoft.com/office/officeart/2005/8/layout/vList2"/>
    <dgm:cxn modelId="{E85E3003-BBD2-4124-984B-ABE5DD36473A}" type="presParOf" srcId="{F2573F36-09D6-4299-8365-EDE4A88121F6}" destId="{3F27A45D-866E-49A7-AC0D-D7DC92C1FBBE}" srcOrd="1" destOrd="0" presId="urn:microsoft.com/office/officeart/2005/8/layout/vList2"/>
    <dgm:cxn modelId="{73064853-F376-4472-9616-603A3643545E}" type="presParOf" srcId="{F2573F36-09D6-4299-8365-EDE4A88121F6}" destId="{B71F5242-1B80-4655-B71A-87F30130D62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F89A0A98-46F1-4AD2-B5A7-084C572C1CF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7877AD25-9C76-4FA6-9E15-98D351F48B8C}">
      <dgm:prSet/>
      <dgm:spPr/>
      <dgm:t>
        <a:bodyPr/>
        <a:lstStyle/>
        <a:p>
          <a:r>
            <a:rPr lang="en-US"/>
            <a:t>There is value addition from the investor who in most cases are professionals</a:t>
          </a:r>
        </a:p>
      </dgm:t>
    </dgm:pt>
    <dgm:pt modelId="{7A3AF135-5279-4026-A009-A3225CCFDA22}" type="parTrans" cxnId="{740F24BC-FE09-4EF2-8FAA-1FBF027F2FFC}">
      <dgm:prSet/>
      <dgm:spPr/>
      <dgm:t>
        <a:bodyPr/>
        <a:lstStyle/>
        <a:p>
          <a:endParaRPr lang="en-US"/>
        </a:p>
      </dgm:t>
    </dgm:pt>
    <dgm:pt modelId="{AE63AA39-25AC-4096-AAA2-0C0159F64EE2}" type="sibTrans" cxnId="{740F24BC-FE09-4EF2-8FAA-1FBF027F2FFC}">
      <dgm:prSet/>
      <dgm:spPr/>
      <dgm:t>
        <a:bodyPr/>
        <a:lstStyle/>
        <a:p>
          <a:endParaRPr lang="en-US"/>
        </a:p>
      </dgm:t>
    </dgm:pt>
    <dgm:pt modelId="{53828D1B-B9A4-4357-AF27-997123819325}">
      <dgm:prSet/>
      <dgm:spPr/>
      <dgm:t>
        <a:bodyPr/>
        <a:lstStyle/>
        <a:p>
          <a:r>
            <a:rPr lang="en-US"/>
            <a:t>On the flip side is that there is profit sharing, loss of control and ownership</a:t>
          </a:r>
        </a:p>
      </dgm:t>
    </dgm:pt>
    <dgm:pt modelId="{2C4B35FB-6BF9-47EB-8E0E-1D5675576F16}" type="parTrans" cxnId="{AF158881-194B-4853-8F50-F8ACF3A7A3A7}">
      <dgm:prSet/>
      <dgm:spPr/>
      <dgm:t>
        <a:bodyPr/>
        <a:lstStyle/>
        <a:p>
          <a:endParaRPr lang="en-US"/>
        </a:p>
      </dgm:t>
    </dgm:pt>
    <dgm:pt modelId="{DBBDBA27-9BF5-4EB4-BB6B-1EAA1CE52349}" type="sibTrans" cxnId="{AF158881-194B-4853-8F50-F8ACF3A7A3A7}">
      <dgm:prSet/>
      <dgm:spPr/>
      <dgm:t>
        <a:bodyPr/>
        <a:lstStyle/>
        <a:p>
          <a:endParaRPr lang="en-US"/>
        </a:p>
      </dgm:t>
    </dgm:pt>
    <dgm:pt modelId="{3A749B5D-4841-405C-A016-E9BCCF96392C}">
      <dgm:prSet/>
      <dgm:spPr/>
      <dgm:t>
        <a:bodyPr/>
        <a:lstStyle/>
        <a:p>
          <a:r>
            <a:rPr lang="en-US"/>
            <a:t>For your venture to succeed and be sustainable you need financial management skill as an entrepreneur</a:t>
          </a:r>
        </a:p>
      </dgm:t>
    </dgm:pt>
    <dgm:pt modelId="{1CA2D909-8BFA-479D-9BFA-9A9EC1D2F841}" type="parTrans" cxnId="{B15EC3BD-B78A-4B58-AF37-9148CFB81833}">
      <dgm:prSet/>
      <dgm:spPr/>
      <dgm:t>
        <a:bodyPr/>
        <a:lstStyle/>
        <a:p>
          <a:endParaRPr lang="en-US"/>
        </a:p>
      </dgm:t>
    </dgm:pt>
    <dgm:pt modelId="{5F449B21-DACA-4A1A-9219-A60542C4DC6A}" type="sibTrans" cxnId="{B15EC3BD-B78A-4B58-AF37-9148CFB81833}">
      <dgm:prSet/>
      <dgm:spPr/>
      <dgm:t>
        <a:bodyPr/>
        <a:lstStyle/>
        <a:p>
          <a:endParaRPr lang="en-US"/>
        </a:p>
      </dgm:t>
    </dgm:pt>
    <dgm:pt modelId="{B8429CE2-C85E-4D1F-B6B9-4F4598772E3A}">
      <dgm:prSet/>
      <dgm:spPr/>
      <dgm:t>
        <a:bodyPr/>
        <a:lstStyle/>
        <a:p>
          <a:r>
            <a:rPr lang="en-US"/>
            <a:t>The skills are to help you make informed decisions, allocate resources prudently, and drive growth in your business</a:t>
          </a:r>
        </a:p>
      </dgm:t>
    </dgm:pt>
    <dgm:pt modelId="{21B193BE-B4D1-4F72-85DC-515441887402}" type="parTrans" cxnId="{E967841F-8F33-45CF-83A2-FF85CA5D5097}">
      <dgm:prSet/>
      <dgm:spPr/>
      <dgm:t>
        <a:bodyPr/>
        <a:lstStyle/>
        <a:p>
          <a:endParaRPr lang="en-US"/>
        </a:p>
      </dgm:t>
    </dgm:pt>
    <dgm:pt modelId="{17690AA2-0D2F-4180-96E1-562392B88D89}" type="sibTrans" cxnId="{E967841F-8F33-45CF-83A2-FF85CA5D5097}">
      <dgm:prSet/>
      <dgm:spPr/>
      <dgm:t>
        <a:bodyPr/>
        <a:lstStyle/>
        <a:p>
          <a:endParaRPr lang="en-US"/>
        </a:p>
      </dgm:t>
    </dgm:pt>
    <dgm:pt modelId="{84BC62B2-00D4-42C3-B631-7A99A16CC2A5}" type="pres">
      <dgm:prSet presAssocID="{F89A0A98-46F1-4AD2-B5A7-084C572C1CFB}" presName="linear" presStyleCnt="0">
        <dgm:presLayoutVars>
          <dgm:animLvl val="lvl"/>
          <dgm:resizeHandles val="exact"/>
        </dgm:presLayoutVars>
      </dgm:prSet>
      <dgm:spPr/>
    </dgm:pt>
    <dgm:pt modelId="{34B4AE64-ADBA-4C12-A2B4-24860942A66B}" type="pres">
      <dgm:prSet presAssocID="{7877AD25-9C76-4FA6-9E15-98D351F48B8C}" presName="parentText" presStyleLbl="node1" presStyleIdx="0" presStyleCnt="4">
        <dgm:presLayoutVars>
          <dgm:chMax val="0"/>
          <dgm:bulletEnabled val="1"/>
        </dgm:presLayoutVars>
      </dgm:prSet>
      <dgm:spPr/>
    </dgm:pt>
    <dgm:pt modelId="{61709935-CD6B-438A-A7A9-FC079B1DECF6}" type="pres">
      <dgm:prSet presAssocID="{AE63AA39-25AC-4096-AAA2-0C0159F64EE2}" presName="spacer" presStyleCnt="0"/>
      <dgm:spPr/>
    </dgm:pt>
    <dgm:pt modelId="{59F3E375-96EB-4966-A665-8E7CF5330AD1}" type="pres">
      <dgm:prSet presAssocID="{53828D1B-B9A4-4357-AF27-997123819325}" presName="parentText" presStyleLbl="node1" presStyleIdx="1" presStyleCnt="4">
        <dgm:presLayoutVars>
          <dgm:chMax val="0"/>
          <dgm:bulletEnabled val="1"/>
        </dgm:presLayoutVars>
      </dgm:prSet>
      <dgm:spPr/>
    </dgm:pt>
    <dgm:pt modelId="{BB98A67A-1FDD-4B91-BACE-3E40EEE3BF06}" type="pres">
      <dgm:prSet presAssocID="{DBBDBA27-9BF5-4EB4-BB6B-1EAA1CE52349}" presName="spacer" presStyleCnt="0"/>
      <dgm:spPr/>
    </dgm:pt>
    <dgm:pt modelId="{32DE05D9-66C4-46E0-86B4-214AC21D30E9}" type="pres">
      <dgm:prSet presAssocID="{3A749B5D-4841-405C-A016-E9BCCF96392C}" presName="parentText" presStyleLbl="node1" presStyleIdx="2" presStyleCnt="4">
        <dgm:presLayoutVars>
          <dgm:chMax val="0"/>
          <dgm:bulletEnabled val="1"/>
        </dgm:presLayoutVars>
      </dgm:prSet>
      <dgm:spPr/>
    </dgm:pt>
    <dgm:pt modelId="{C99E376D-6264-4C4F-86E5-FFD267C64F15}" type="pres">
      <dgm:prSet presAssocID="{5F449B21-DACA-4A1A-9219-A60542C4DC6A}" presName="spacer" presStyleCnt="0"/>
      <dgm:spPr/>
    </dgm:pt>
    <dgm:pt modelId="{F838143D-50E7-4688-BACA-C85DFC593687}" type="pres">
      <dgm:prSet presAssocID="{B8429CE2-C85E-4D1F-B6B9-4F4598772E3A}" presName="parentText" presStyleLbl="node1" presStyleIdx="3" presStyleCnt="4">
        <dgm:presLayoutVars>
          <dgm:chMax val="0"/>
          <dgm:bulletEnabled val="1"/>
        </dgm:presLayoutVars>
      </dgm:prSet>
      <dgm:spPr/>
    </dgm:pt>
  </dgm:ptLst>
  <dgm:cxnLst>
    <dgm:cxn modelId="{E967841F-8F33-45CF-83A2-FF85CA5D5097}" srcId="{F89A0A98-46F1-4AD2-B5A7-084C572C1CFB}" destId="{B8429CE2-C85E-4D1F-B6B9-4F4598772E3A}" srcOrd="3" destOrd="0" parTransId="{21B193BE-B4D1-4F72-85DC-515441887402}" sibTransId="{17690AA2-0D2F-4180-96E1-562392B88D89}"/>
    <dgm:cxn modelId="{EDBF1722-36E9-400A-A2C3-E991F7E8DAF5}" type="presOf" srcId="{B8429CE2-C85E-4D1F-B6B9-4F4598772E3A}" destId="{F838143D-50E7-4688-BACA-C85DFC593687}" srcOrd="0" destOrd="0" presId="urn:microsoft.com/office/officeart/2005/8/layout/vList2"/>
    <dgm:cxn modelId="{AF158881-194B-4853-8F50-F8ACF3A7A3A7}" srcId="{F89A0A98-46F1-4AD2-B5A7-084C572C1CFB}" destId="{53828D1B-B9A4-4357-AF27-997123819325}" srcOrd="1" destOrd="0" parTransId="{2C4B35FB-6BF9-47EB-8E0E-1D5675576F16}" sibTransId="{DBBDBA27-9BF5-4EB4-BB6B-1EAA1CE52349}"/>
    <dgm:cxn modelId="{F9DEB593-F91C-465A-A062-A66C8A6AFAA4}" type="presOf" srcId="{F89A0A98-46F1-4AD2-B5A7-084C572C1CFB}" destId="{84BC62B2-00D4-42C3-B631-7A99A16CC2A5}" srcOrd="0" destOrd="0" presId="urn:microsoft.com/office/officeart/2005/8/layout/vList2"/>
    <dgm:cxn modelId="{CD5167AB-1640-462E-A2C6-BB384E251D1F}" type="presOf" srcId="{7877AD25-9C76-4FA6-9E15-98D351F48B8C}" destId="{34B4AE64-ADBA-4C12-A2B4-24860942A66B}" srcOrd="0" destOrd="0" presId="urn:microsoft.com/office/officeart/2005/8/layout/vList2"/>
    <dgm:cxn modelId="{53A592B1-AECE-4A1B-839E-8101D40DE139}" type="presOf" srcId="{3A749B5D-4841-405C-A016-E9BCCF96392C}" destId="{32DE05D9-66C4-46E0-86B4-214AC21D30E9}" srcOrd="0" destOrd="0" presId="urn:microsoft.com/office/officeart/2005/8/layout/vList2"/>
    <dgm:cxn modelId="{740F24BC-FE09-4EF2-8FAA-1FBF027F2FFC}" srcId="{F89A0A98-46F1-4AD2-B5A7-084C572C1CFB}" destId="{7877AD25-9C76-4FA6-9E15-98D351F48B8C}" srcOrd="0" destOrd="0" parTransId="{7A3AF135-5279-4026-A009-A3225CCFDA22}" sibTransId="{AE63AA39-25AC-4096-AAA2-0C0159F64EE2}"/>
    <dgm:cxn modelId="{B15EC3BD-B78A-4B58-AF37-9148CFB81833}" srcId="{F89A0A98-46F1-4AD2-B5A7-084C572C1CFB}" destId="{3A749B5D-4841-405C-A016-E9BCCF96392C}" srcOrd="2" destOrd="0" parTransId="{1CA2D909-8BFA-479D-9BFA-9A9EC1D2F841}" sibTransId="{5F449B21-DACA-4A1A-9219-A60542C4DC6A}"/>
    <dgm:cxn modelId="{425E16C2-4ADA-4E0D-99CE-F826589D978D}" type="presOf" srcId="{53828D1B-B9A4-4357-AF27-997123819325}" destId="{59F3E375-96EB-4966-A665-8E7CF5330AD1}" srcOrd="0" destOrd="0" presId="urn:microsoft.com/office/officeart/2005/8/layout/vList2"/>
    <dgm:cxn modelId="{C62A3741-5998-4A38-924C-73D97998D782}" type="presParOf" srcId="{84BC62B2-00D4-42C3-B631-7A99A16CC2A5}" destId="{34B4AE64-ADBA-4C12-A2B4-24860942A66B}" srcOrd="0" destOrd="0" presId="urn:microsoft.com/office/officeart/2005/8/layout/vList2"/>
    <dgm:cxn modelId="{13F02DA5-D45F-4E35-B57F-6170918A94B0}" type="presParOf" srcId="{84BC62B2-00D4-42C3-B631-7A99A16CC2A5}" destId="{61709935-CD6B-438A-A7A9-FC079B1DECF6}" srcOrd="1" destOrd="0" presId="urn:microsoft.com/office/officeart/2005/8/layout/vList2"/>
    <dgm:cxn modelId="{232F2B98-9F8B-4514-A8F5-4C84C8744441}" type="presParOf" srcId="{84BC62B2-00D4-42C3-B631-7A99A16CC2A5}" destId="{59F3E375-96EB-4966-A665-8E7CF5330AD1}" srcOrd="2" destOrd="0" presId="urn:microsoft.com/office/officeart/2005/8/layout/vList2"/>
    <dgm:cxn modelId="{5BBD75EA-EA1E-4B70-AE3B-12F6F1ABCEF5}" type="presParOf" srcId="{84BC62B2-00D4-42C3-B631-7A99A16CC2A5}" destId="{BB98A67A-1FDD-4B91-BACE-3E40EEE3BF06}" srcOrd="3" destOrd="0" presId="urn:microsoft.com/office/officeart/2005/8/layout/vList2"/>
    <dgm:cxn modelId="{7059F9E9-EC1B-4BA1-82B3-3D761E500EB9}" type="presParOf" srcId="{84BC62B2-00D4-42C3-B631-7A99A16CC2A5}" destId="{32DE05D9-66C4-46E0-86B4-214AC21D30E9}" srcOrd="4" destOrd="0" presId="urn:microsoft.com/office/officeart/2005/8/layout/vList2"/>
    <dgm:cxn modelId="{517F8C9F-077F-401F-922E-DCE290C4E4BD}" type="presParOf" srcId="{84BC62B2-00D4-42C3-B631-7A99A16CC2A5}" destId="{C99E376D-6264-4C4F-86E5-FFD267C64F15}" srcOrd="5" destOrd="0" presId="urn:microsoft.com/office/officeart/2005/8/layout/vList2"/>
    <dgm:cxn modelId="{619404CC-EFE3-4465-966C-17993F915BB9}" type="presParOf" srcId="{84BC62B2-00D4-42C3-B631-7A99A16CC2A5}" destId="{F838143D-50E7-4688-BACA-C85DFC59368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EC563A77-644F-4569-B47C-941ADA4FEC4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878BF181-7DD0-451B-A938-E5BE4D2CF6E9}">
      <dgm:prSet/>
      <dgm:spPr/>
      <dgm:t>
        <a:bodyPr/>
        <a:lstStyle/>
        <a:p>
          <a:r>
            <a:rPr lang="en-US" dirty="0"/>
            <a:t>Part of using your resources well as an entrepreneur is decision pertaining to investment</a:t>
          </a:r>
        </a:p>
      </dgm:t>
    </dgm:pt>
    <dgm:pt modelId="{1657D6CB-5DBE-475F-AE00-268A3B9AD493}" type="parTrans" cxnId="{109188F8-7570-48D7-980B-B34B8BBE5AF7}">
      <dgm:prSet/>
      <dgm:spPr/>
      <dgm:t>
        <a:bodyPr/>
        <a:lstStyle/>
        <a:p>
          <a:endParaRPr lang="en-US"/>
        </a:p>
      </dgm:t>
    </dgm:pt>
    <dgm:pt modelId="{1D24DD34-A409-45B8-8A27-834E958F64F1}" type="sibTrans" cxnId="{109188F8-7570-48D7-980B-B34B8BBE5AF7}">
      <dgm:prSet/>
      <dgm:spPr/>
      <dgm:t>
        <a:bodyPr/>
        <a:lstStyle/>
        <a:p>
          <a:endParaRPr lang="en-US"/>
        </a:p>
      </dgm:t>
    </dgm:pt>
    <dgm:pt modelId="{57C0B5BF-CD2D-4174-951B-2D369B37FA89}">
      <dgm:prSet/>
      <dgm:spPr/>
      <dgm:t>
        <a:bodyPr/>
        <a:lstStyle/>
        <a:p>
          <a:r>
            <a:rPr lang="en-US" b="1" dirty="0"/>
            <a:t>Reinvestment:</a:t>
          </a:r>
          <a:r>
            <a:rPr lang="en-US" dirty="0"/>
            <a:t> Purpose to plough back the profit to the business, this will help your business to grow organically without debts</a:t>
          </a:r>
        </a:p>
      </dgm:t>
    </dgm:pt>
    <dgm:pt modelId="{26F5659B-BA87-4DE4-BB6B-852F8FA4F73B}" type="parTrans" cxnId="{8E39E765-7469-4572-BD7C-7B65B2BC6C5E}">
      <dgm:prSet/>
      <dgm:spPr/>
      <dgm:t>
        <a:bodyPr/>
        <a:lstStyle/>
        <a:p>
          <a:endParaRPr lang="en-US"/>
        </a:p>
      </dgm:t>
    </dgm:pt>
    <dgm:pt modelId="{D37575AD-CE82-4354-9A35-E617C8AD9973}" type="sibTrans" cxnId="{8E39E765-7469-4572-BD7C-7B65B2BC6C5E}">
      <dgm:prSet/>
      <dgm:spPr/>
      <dgm:t>
        <a:bodyPr/>
        <a:lstStyle/>
        <a:p>
          <a:endParaRPr lang="en-US"/>
        </a:p>
      </dgm:t>
    </dgm:pt>
    <dgm:pt modelId="{EF1C9CC9-B2E8-4E55-BED2-3D8F1DCCA96F}">
      <dgm:prSet/>
      <dgm:spPr/>
      <dgm:t>
        <a:bodyPr/>
        <a:lstStyle/>
        <a:p>
          <a:r>
            <a:rPr lang="en-US" b="1" dirty="0"/>
            <a:t>Diversification</a:t>
          </a:r>
          <a:r>
            <a:rPr lang="en-US" dirty="0"/>
            <a:t>: This means spreading your capital investment in different asset lines or product ranges</a:t>
          </a:r>
        </a:p>
      </dgm:t>
    </dgm:pt>
    <dgm:pt modelId="{7B974476-CCD8-40E7-9197-CC14E3809218}" type="parTrans" cxnId="{46C30392-3F79-4410-B6CF-CB06239B956E}">
      <dgm:prSet/>
      <dgm:spPr/>
      <dgm:t>
        <a:bodyPr/>
        <a:lstStyle/>
        <a:p>
          <a:endParaRPr lang="en-US"/>
        </a:p>
      </dgm:t>
    </dgm:pt>
    <dgm:pt modelId="{1E33B15D-DA77-42DA-B4C4-34E52F8F536C}" type="sibTrans" cxnId="{46C30392-3F79-4410-B6CF-CB06239B956E}">
      <dgm:prSet/>
      <dgm:spPr/>
      <dgm:t>
        <a:bodyPr/>
        <a:lstStyle/>
        <a:p>
          <a:endParaRPr lang="en-US"/>
        </a:p>
      </dgm:t>
    </dgm:pt>
    <dgm:pt modelId="{A4145E72-681D-4ED6-B26F-D1FC699786E7}" type="pres">
      <dgm:prSet presAssocID="{EC563A77-644F-4569-B47C-941ADA4FEC40}" presName="linear" presStyleCnt="0">
        <dgm:presLayoutVars>
          <dgm:animLvl val="lvl"/>
          <dgm:resizeHandles val="exact"/>
        </dgm:presLayoutVars>
      </dgm:prSet>
      <dgm:spPr/>
    </dgm:pt>
    <dgm:pt modelId="{EE3B73F5-B23A-4BC1-83B0-73FD40E9E39E}" type="pres">
      <dgm:prSet presAssocID="{878BF181-7DD0-451B-A938-E5BE4D2CF6E9}" presName="parentText" presStyleLbl="node1" presStyleIdx="0" presStyleCnt="3">
        <dgm:presLayoutVars>
          <dgm:chMax val="0"/>
          <dgm:bulletEnabled val="1"/>
        </dgm:presLayoutVars>
      </dgm:prSet>
      <dgm:spPr/>
    </dgm:pt>
    <dgm:pt modelId="{9CC46018-4894-4EB8-AF7A-07B2FC5C0E17}" type="pres">
      <dgm:prSet presAssocID="{1D24DD34-A409-45B8-8A27-834E958F64F1}" presName="spacer" presStyleCnt="0"/>
      <dgm:spPr/>
    </dgm:pt>
    <dgm:pt modelId="{E6B73A19-01BC-471F-AA01-1DF58FD31AB3}" type="pres">
      <dgm:prSet presAssocID="{57C0B5BF-CD2D-4174-951B-2D369B37FA89}" presName="parentText" presStyleLbl="node1" presStyleIdx="1" presStyleCnt="3">
        <dgm:presLayoutVars>
          <dgm:chMax val="0"/>
          <dgm:bulletEnabled val="1"/>
        </dgm:presLayoutVars>
      </dgm:prSet>
      <dgm:spPr/>
    </dgm:pt>
    <dgm:pt modelId="{55DD0DC7-12CF-4D68-8705-0C9708B54F1C}" type="pres">
      <dgm:prSet presAssocID="{D37575AD-CE82-4354-9A35-E617C8AD9973}" presName="spacer" presStyleCnt="0"/>
      <dgm:spPr/>
    </dgm:pt>
    <dgm:pt modelId="{1158E260-DB80-4817-AC8D-0DE58A7E50F1}" type="pres">
      <dgm:prSet presAssocID="{EF1C9CC9-B2E8-4E55-BED2-3D8F1DCCA96F}" presName="parentText" presStyleLbl="node1" presStyleIdx="2" presStyleCnt="3">
        <dgm:presLayoutVars>
          <dgm:chMax val="0"/>
          <dgm:bulletEnabled val="1"/>
        </dgm:presLayoutVars>
      </dgm:prSet>
      <dgm:spPr/>
    </dgm:pt>
  </dgm:ptLst>
  <dgm:cxnLst>
    <dgm:cxn modelId="{8E39E765-7469-4572-BD7C-7B65B2BC6C5E}" srcId="{EC563A77-644F-4569-B47C-941ADA4FEC40}" destId="{57C0B5BF-CD2D-4174-951B-2D369B37FA89}" srcOrd="1" destOrd="0" parTransId="{26F5659B-BA87-4DE4-BB6B-852F8FA4F73B}" sibTransId="{D37575AD-CE82-4354-9A35-E617C8AD9973}"/>
    <dgm:cxn modelId="{A9EE6D7F-F0BD-4E56-85AF-552CE9BBE951}" type="presOf" srcId="{EF1C9CC9-B2E8-4E55-BED2-3D8F1DCCA96F}" destId="{1158E260-DB80-4817-AC8D-0DE58A7E50F1}" srcOrd="0" destOrd="0" presId="urn:microsoft.com/office/officeart/2005/8/layout/vList2"/>
    <dgm:cxn modelId="{46C30392-3F79-4410-B6CF-CB06239B956E}" srcId="{EC563A77-644F-4569-B47C-941ADA4FEC40}" destId="{EF1C9CC9-B2E8-4E55-BED2-3D8F1DCCA96F}" srcOrd="2" destOrd="0" parTransId="{7B974476-CCD8-40E7-9197-CC14E3809218}" sibTransId="{1E33B15D-DA77-42DA-B4C4-34E52F8F536C}"/>
    <dgm:cxn modelId="{A2F156BB-354B-417B-9B32-D9B8C9311BB6}" type="presOf" srcId="{EC563A77-644F-4569-B47C-941ADA4FEC40}" destId="{A4145E72-681D-4ED6-B26F-D1FC699786E7}" srcOrd="0" destOrd="0" presId="urn:microsoft.com/office/officeart/2005/8/layout/vList2"/>
    <dgm:cxn modelId="{6C737DE9-F74D-41ED-9285-F538E9233B08}" type="presOf" srcId="{878BF181-7DD0-451B-A938-E5BE4D2CF6E9}" destId="{EE3B73F5-B23A-4BC1-83B0-73FD40E9E39E}" srcOrd="0" destOrd="0" presId="urn:microsoft.com/office/officeart/2005/8/layout/vList2"/>
    <dgm:cxn modelId="{61B377EE-DD05-4B9E-8580-6E73F1AE5027}" type="presOf" srcId="{57C0B5BF-CD2D-4174-951B-2D369B37FA89}" destId="{E6B73A19-01BC-471F-AA01-1DF58FD31AB3}" srcOrd="0" destOrd="0" presId="urn:microsoft.com/office/officeart/2005/8/layout/vList2"/>
    <dgm:cxn modelId="{109188F8-7570-48D7-980B-B34B8BBE5AF7}" srcId="{EC563A77-644F-4569-B47C-941ADA4FEC40}" destId="{878BF181-7DD0-451B-A938-E5BE4D2CF6E9}" srcOrd="0" destOrd="0" parTransId="{1657D6CB-5DBE-475F-AE00-268A3B9AD493}" sibTransId="{1D24DD34-A409-45B8-8A27-834E958F64F1}"/>
    <dgm:cxn modelId="{BE5A2C8F-D9B3-4D5B-A377-45CA4A95EE08}" type="presParOf" srcId="{A4145E72-681D-4ED6-B26F-D1FC699786E7}" destId="{EE3B73F5-B23A-4BC1-83B0-73FD40E9E39E}" srcOrd="0" destOrd="0" presId="urn:microsoft.com/office/officeart/2005/8/layout/vList2"/>
    <dgm:cxn modelId="{9EAA7A03-678D-4069-ADED-E9CF5EC93662}" type="presParOf" srcId="{A4145E72-681D-4ED6-B26F-D1FC699786E7}" destId="{9CC46018-4894-4EB8-AF7A-07B2FC5C0E17}" srcOrd="1" destOrd="0" presId="urn:microsoft.com/office/officeart/2005/8/layout/vList2"/>
    <dgm:cxn modelId="{3A8F66A3-8442-4430-94CF-136F23744D09}" type="presParOf" srcId="{A4145E72-681D-4ED6-B26F-D1FC699786E7}" destId="{E6B73A19-01BC-471F-AA01-1DF58FD31AB3}" srcOrd="2" destOrd="0" presId="urn:microsoft.com/office/officeart/2005/8/layout/vList2"/>
    <dgm:cxn modelId="{02B5688A-79B5-4189-A1B1-0F83FB8ABF9D}" type="presParOf" srcId="{A4145E72-681D-4ED6-B26F-D1FC699786E7}" destId="{55DD0DC7-12CF-4D68-8705-0C9708B54F1C}" srcOrd="3" destOrd="0" presId="urn:microsoft.com/office/officeart/2005/8/layout/vList2"/>
    <dgm:cxn modelId="{B44D5115-555D-432E-99A9-4863A6B2B135}" type="presParOf" srcId="{A4145E72-681D-4ED6-B26F-D1FC699786E7}" destId="{1158E260-DB80-4817-AC8D-0DE58A7E50F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EC563A77-644F-4569-B47C-941ADA4FEC40}" type="doc">
      <dgm:prSet loTypeId="urn:microsoft.com/office/officeart/2018/2/layout/IconVerticalSolidList" loCatId="icon" qsTypeId="urn:microsoft.com/office/officeart/2005/8/quickstyle/simple1" qsCatId="simple" csTypeId="urn:microsoft.com/office/officeart/2018/5/colors/Iconchunking_neutralbg_colorful5" csCatId="colorful" phldr="1"/>
      <dgm:spPr/>
      <dgm:t>
        <a:bodyPr/>
        <a:lstStyle/>
        <a:p>
          <a:endParaRPr lang="en-US"/>
        </a:p>
      </dgm:t>
    </dgm:pt>
    <dgm:pt modelId="{ACACBFC8-5760-4F5E-9626-0ED8F50E8E58}">
      <dgm:prSet/>
      <dgm:spPr/>
      <dgm:t>
        <a:bodyPr/>
        <a:lstStyle/>
        <a:p>
          <a:r>
            <a:rPr lang="en-US"/>
            <a:t>Long-term Investment: When an entrepreneur wants to build wealth so as to secure finances for future growth, they may invest in tools such as stocks and bonds</a:t>
          </a:r>
        </a:p>
      </dgm:t>
    </dgm:pt>
    <dgm:pt modelId="{EAF274B5-1B81-4A63-A983-D33EB0F4C89E}" type="parTrans" cxnId="{C0DD8004-5AF7-4E75-8C55-C04A8556461E}">
      <dgm:prSet/>
      <dgm:spPr/>
      <dgm:t>
        <a:bodyPr/>
        <a:lstStyle/>
        <a:p>
          <a:endParaRPr lang="en-US"/>
        </a:p>
      </dgm:t>
    </dgm:pt>
    <dgm:pt modelId="{164E93F7-F31F-4F48-BB70-121C1A0B8E4C}" type="sibTrans" cxnId="{C0DD8004-5AF7-4E75-8C55-C04A8556461E}">
      <dgm:prSet/>
      <dgm:spPr/>
      <dgm:t>
        <a:bodyPr/>
        <a:lstStyle/>
        <a:p>
          <a:endParaRPr lang="en-US"/>
        </a:p>
      </dgm:t>
    </dgm:pt>
    <dgm:pt modelId="{E93BFAE6-91D7-4720-89F3-876F8F86B060}">
      <dgm:prSet/>
      <dgm:spPr/>
      <dgm:t>
        <a:bodyPr/>
        <a:lstStyle/>
        <a:p>
          <a:r>
            <a:rPr lang="en-US"/>
            <a:t>Short-term investment: When an entrepreneur has excess cash, they can invest such in short-term investment vehicles such as money markets, treasury bills or fixed deposits with banks</a:t>
          </a:r>
        </a:p>
      </dgm:t>
    </dgm:pt>
    <dgm:pt modelId="{DB92637C-7C08-4536-A43B-DD83404ADB11}" type="parTrans" cxnId="{3C46B945-8405-494D-9B0C-BE2B285316A6}">
      <dgm:prSet/>
      <dgm:spPr/>
      <dgm:t>
        <a:bodyPr/>
        <a:lstStyle/>
        <a:p>
          <a:endParaRPr lang="en-US"/>
        </a:p>
      </dgm:t>
    </dgm:pt>
    <dgm:pt modelId="{4909F073-91FD-4294-9BA0-B44F7A4E26BB}" type="sibTrans" cxnId="{3C46B945-8405-494D-9B0C-BE2B285316A6}">
      <dgm:prSet/>
      <dgm:spPr/>
      <dgm:t>
        <a:bodyPr/>
        <a:lstStyle/>
        <a:p>
          <a:endParaRPr lang="en-US"/>
        </a:p>
      </dgm:t>
    </dgm:pt>
    <dgm:pt modelId="{5434F0A2-8A0B-4CEF-BAC2-125216CDAF4E}" type="pres">
      <dgm:prSet presAssocID="{EC563A77-644F-4569-B47C-941ADA4FEC40}" presName="root" presStyleCnt="0">
        <dgm:presLayoutVars>
          <dgm:dir/>
          <dgm:resizeHandles val="exact"/>
        </dgm:presLayoutVars>
      </dgm:prSet>
      <dgm:spPr/>
    </dgm:pt>
    <dgm:pt modelId="{85A8B4B1-966B-4FC8-9DBF-9CE6E6739B10}" type="pres">
      <dgm:prSet presAssocID="{ACACBFC8-5760-4F5E-9626-0ED8F50E8E58}" presName="compNode" presStyleCnt="0"/>
      <dgm:spPr/>
    </dgm:pt>
    <dgm:pt modelId="{6B77B383-3FCF-4D76-8A9B-D96BEC4D5F9E}" type="pres">
      <dgm:prSet presAssocID="{ACACBFC8-5760-4F5E-9626-0ED8F50E8E58}" presName="bgRect" presStyleLbl="bgShp" presStyleIdx="0" presStyleCnt="2"/>
      <dgm:spPr/>
    </dgm:pt>
    <dgm:pt modelId="{39DC408B-07E2-4BB1-AA5B-F0217B616907}" type="pres">
      <dgm:prSet presAssocID="{ACACBFC8-5760-4F5E-9626-0ED8F50E8E5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iggy Bank"/>
        </a:ext>
      </dgm:extLst>
    </dgm:pt>
    <dgm:pt modelId="{B8EAE491-3933-4739-AAE9-B1C63D0B1623}" type="pres">
      <dgm:prSet presAssocID="{ACACBFC8-5760-4F5E-9626-0ED8F50E8E58}" presName="spaceRect" presStyleCnt="0"/>
      <dgm:spPr/>
    </dgm:pt>
    <dgm:pt modelId="{89457AAD-029C-4F20-B793-1EFBBBF5B60E}" type="pres">
      <dgm:prSet presAssocID="{ACACBFC8-5760-4F5E-9626-0ED8F50E8E58}" presName="parTx" presStyleLbl="revTx" presStyleIdx="0" presStyleCnt="2">
        <dgm:presLayoutVars>
          <dgm:chMax val="0"/>
          <dgm:chPref val="0"/>
        </dgm:presLayoutVars>
      </dgm:prSet>
      <dgm:spPr/>
    </dgm:pt>
    <dgm:pt modelId="{68187608-CFAF-449B-99C7-D1A9A84452B0}" type="pres">
      <dgm:prSet presAssocID="{164E93F7-F31F-4F48-BB70-121C1A0B8E4C}" presName="sibTrans" presStyleCnt="0"/>
      <dgm:spPr/>
    </dgm:pt>
    <dgm:pt modelId="{AAB18020-7ED4-4699-9B24-17F8DB55914F}" type="pres">
      <dgm:prSet presAssocID="{E93BFAE6-91D7-4720-89F3-876F8F86B060}" presName="compNode" presStyleCnt="0"/>
      <dgm:spPr/>
    </dgm:pt>
    <dgm:pt modelId="{BF80E853-EA5D-4CD7-BEFB-C9E7537615C2}" type="pres">
      <dgm:prSet presAssocID="{E93BFAE6-91D7-4720-89F3-876F8F86B060}" presName="bgRect" presStyleLbl="bgShp" presStyleIdx="1" presStyleCnt="2"/>
      <dgm:spPr/>
    </dgm:pt>
    <dgm:pt modelId="{1D998C75-6E0A-490D-9304-857EDE4FB9A7}" type="pres">
      <dgm:prSet presAssocID="{E93BFAE6-91D7-4720-89F3-876F8F86B060}"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oney"/>
        </a:ext>
      </dgm:extLst>
    </dgm:pt>
    <dgm:pt modelId="{B8F981EB-963A-437E-A900-BA23EE85BA01}" type="pres">
      <dgm:prSet presAssocID="{E93BFAE6-91D7-4720-89F3-876F8F86B060}" presName="spaceRect" presStyleCnt="0"/>
      <dgm:spPr/>
    </dgm:pt>
    <dgm:pt modelId="{72DEEA1D-4109-4327-A1D4-1135B371E555}" type="pres">
      <dgm:prSet presAssocID="{E93BFAE6-91D7-4720-89F3-876F8F86B060}" presName="parTx" presStyleLbl="revTx" presStyleIdx="1" presStyleCnt="2">
        <dgm:presLayoutVars>
          <dgm:chMax val="0"/>
          <dgm:chPref val="0"/>
        </dgm:presLayoutVars>
      </dgm:prSet>
      <dgm:spPr/>
    </dgm:pt>
  </dgm:ptLst>
  <dgm:cxnLst>
    <dgm:cxn modelId="{C0DD8004-5AF7-4E75-8C55-C04A8556461E}" srcId="{EC563A77-644F-4569-B47C-941ADA4FEC40}" destId="{ACACBFC8-5760-4F5E-9626-0ED8F50E8E58}" srcOrd="0" destOrd="0" parTransId="{EAF274B5-1B81-4A63-A983-D33EB0F4C89E}" sibTransId="{164E93F7-F31F-4F48-BB70-121C1A0B8E4C}"/>
    <dgm:cxn modelId="{57585208-EDEC-4C3B-9F3C-1F77F5B09603}" type="presOf" srcId="{EC563A77-644F-4569-B47C-941ADA4FEC40}" destId="{5434F0A2-8A0B-4CEF-BAC2-125216CDAF4E}" srcOrd="0" destOrd="0" presId="urn:microsoft.com/office/officeart/2018/2/layout/IconVerticalSolidList"/>
    <dgm:cxn modelId="{3C46B945-8405-494D-9B0C-BE2B285316A6}" srcId="{EC563A77-644F-4569-B47C-941ADA4FEC40}" destId="{E93BFAE6-91D7-4720-89F3-876F8F86B060}" srcOrd="1" destOrd="0" parTransId="{DB92637C-7C08-4536-A43B-DD83404ADB11}" sibTransId="{4909F073-91FD-4294-9BA0-B44F7A4E26BB}"/>
    <dgm:cxn modelId="{FC0CFC56-8E3C-4821-B2E5-1ED539E3510A}" type="presOf" srcId="{ACACBFC8-5760-4F5E-9626-0ED8F50E8E58}" destId="{89457AAD-029C-4F20-B793-1EFBBBF5B60E}" srcOrd="0" destOrd="0" presId="urn:microsoft.com/office/officeart/2018/2/layout/IconVerticalSolidList"/>
    <dgm:cxn modelId="{BE479095-79FC-467D-B5AC-CEFCF2C19F62}" type="presOf" srcId="{E93BFAE6-91D7-4720-89F3-876F8F86B060}" destId="{72DEEA1D-4109-4327-A1D4-1135B371E555}" srcOrd="0" destOrd="0" presId="urn:microsoft.com/office/officeart/2018/2/layout/IconVerticalSolidList"/>
    <dgm:cxn modelId="{84D5EC4E-E095-4D74-9590-9FC5A8A31DD2}" type="presParOf" srcId="{5434F0A2-8A0B-4CEF-BAC2-125216CDAF4E}" destId="{85A8B4B1-966B-4FC8-9DBF-9CE6E6739B10}" srcOrd="0" destOrd="0" presId="urn:microsoft.com/office/officeart/2018/2/layout/IconVerticalSolidList"/>
    <dgm:cxn modelId="{3D266B68-6BBF-4C10-BD0D-1BA516C63F85}" type="presParOf" srcId="{85A8B4B1-966B-4FC8-9DBF-9CE6E6739B10}" destId="{6B77B383-3FCF-4D76-8A9B-D96BEC4D5F9E}" srcOrd="0" destOrd="0" presId="urn:microsoft.com/office/officeart/2018/2/layout/IconVerticalSolidList"/>
    <dgm:cxn modelId="{953C78FC-70E6-48AA-B4F1-4993DBE18977}" type="presParOf" srcId="{85A8B4B1-966B-4FC8-9DBF-9CE6E6739B10}" destId="{39DC408B-07E2-4BB1-AA5B-F0217B616907}" srcOrd="1" destOrd="0" presId="urn:microsoft.com/office/officeart/2018/2/layout/IconVerticalSolidList"/>
    <dgm:cxn modelId="{8DE2D1D9-AAE7-485A-A245-D3F1E0A7C644}" type="presParOf" srcId="{85A8B4B1-966B-4FC8-9DBF-9CE6E6739B10}" destId="{B8EAE491-3933-4739-AAE9-B1C63D0B1623}" srcOrd="2" destOrd="0" presId="urn:microsoft.com/office/officeart/2018/2/layout/IconVerticalSolidList"/>
    <dgm:cxn modelId="{3A86BD40-E229-4D36-AEFE-9D252424B7A8}" type="presParOf" srcId="{85A8B4B1-966B-4FC8-9DBF-9CE6E6739B10}" destId="{89457AAD-029C-4F20-B793-1EFBBBF5B60E}" srcOrd="3" destOrd="0" presId="urn:microsoft.com/office/officeart/2018/2/layout/IconVerticalSolidList"/>
    <dgm:cxn modelId="{7E9BD697-3453-4711-B867-A9D268DB7866}" type="presParOf" srcId="{5434F0A2-8A0B-4CEF-BAC2-125216CDAF4E}" destId="{68187608-CFAF-449B-99C7-D1A9A84452B0}" srcOrd="1" destOrd="0" presId="urn:microsoft.com/office/officeart/2018/2/layout/IconVerticalSolidList"/>
    <dgm:cxn modelId="{5CF77235-05AE-4D0E-B373-6EEC5D5B8483}" type="presParOf" srcId="{5434F0A2-8A0B-4CEF-BAC2-125216CDAF4E}" destId="{AAB18020-7ED4-4699-9B24-17F8DB55914F}" srcOrd="2" destOrd="0" presId="urn:microsoft.com/office/officeart/2018/2/layout/IconVerticalSolidList"/>
    <dgm:cxn modelId="{AE5FB6A2-9123-45DE-8BC2-5B04A728C106}" type="presParOf" srcId="{AAB18020-7ED4-4699-9B24-17F8DB55914F}" destId="{BF80E853-EA5D-4CD7-BEFB-C9E7537615C2}" srcOrd="0" destOrd="0" presId="urn:microsoft.com/office/officeart/2018/2/layout/IconVerticalSolidList"/>
    <dgm:cxn modelId="{BD285320-50B5-4D05-83A0-6827889AD9A7}" type="presParOf" srcId="{AAB18020-7ED4-4699-9B24-17F8DB55914F}" destId="{1D998C75-6E0A-490D-9304-857EDE4FB9A7}" srcOrd="1" destOrd="0" presId="urn:microsoft.com/office/officeart/2018/2/layout/IconVerticalSolidList"/>
    <dgm:cxn modelId="{10B82EEB-ACF7-46B7-8D1E-D6A2B123F3CE}" type="presParOf" srcId="{AAB18020-7ED4-4699-9B24-17F8DB55914F}" destId="{B8F981EB-963A-437E-A900-BA23EE85BA01}" srcOrd="2" destOrd="0" presId="urn:microsoft.com/office/officeart/2018/2/layout/IconVerticalSolidList"/>
    <dgm:cxn modelId="{00505BE0-E942-4353-A65D-297267468FCD}" type="presParOf" srcId="{AAB18020-7ED4-4699-9B24-17F8DB55914F}" destId="{72DEEA1D-4109-4327-A1D4-1135B371E555}"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1C876C50-801B-41D4-9990-00BDB9B8A058}"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A4249E47-2466-4738-B947-45CB8B762223}">
      <dgm:prSet/>
      <dgm:spPr/>
      <dgm:t>
        <a:bodyPr/>
        <a:lstStyle/>
        <a:p>
          <a:r>
            <a:rPr lang="en-US"/>
            <a:t>Sarah is an aspiring entrepreneur who wants to open a small café in her neighborhood</a:t>
          </a:r>
        </a:p>
      </dgm:t>
    </dgm:pt>
    <dgm:pt modelId="{421CD7AE-3CB0-44DD-A790-C804B4912F76}" type="parTrans" cxnId="{3605EDCB-9F4A-4EC7-9B55-B48DB35820B1}">
      <dgm:prSet/>
      <dgm:spPr/>
      <dgm:t>
        <a:bodyPr/>
        <a:lstStyle/>
        <a:p>
          <a:endParaRPr lang="en-US"/>
        </a:p>
      </dgm:t>
    </dgm:pt>
    <dgm:pt modelId="{3FB11815-D9D5-4C8D-8132-A1DE581F1DA1}" type="sibTrans" cxnId="{3605EDCB-9F4A-4EC7-9B55-B48DB35820B1}">
      <dgm:prSet/>
      <dgm:spPr/>
      <dgm:t>
        <a:bodyPr/>
        <a:lstStyle/>
        <a:p>
          <a:endParaRPr lang="en-US"/>
        </a:p>
      </dgm:t>
    </dgm:pt>
    <dgm:pt modelId="{FDD3EB35-33FE-473C-B707-EF1312920DA7}">
      <dgm:prSet/>
      <dgm:spPr/>
      <dgm:t>
        <a:bodyPr/>
        <a:lstStyle/>
        <a:p>
          <a:r>
            <a:rPr lang="en-US"/>
            <a:t>She has saved some money and is considering various funding options to cover her initial expenses</a:t>
          </a:r>
        </a:p>
      </dgm:t>
    </dgm:pt>
    <dgm:pt modelId="{CB63EF74-5D60-4807-822C-2E69BEACFC52}" type="parTrans" cxnId="{7331A2BA-EFD0-4E59-9342-7B742501E633}">
      <dgm:prSet/>
      <dgm:spPr/>
      <dgm:t>
        <a:bodyPr/>
        <a:lstStyle/>
        <a:p>
          <a:endParaRPr lang="en-US"/>
        </a:p>
      </dgm:t>
    </dgm:pt>
    <dgm:pt modelId="{C8891B2B-7345-4A2D-9694-8F4CC24E14DA}" type="sibTrans" cxnId="{7331A2BA-EFD0-4E59-9342-7B742501E633}">
      <dgm:prSet/>
      <dgm:spPr/>
      <dgm:t>
        <a:bodyPr/>
        <a:lstStyle/>
        <a:p>
          <a:endParaRPr lang="en-US"/>
        </a:p>
      </dgm:t>
    </dgm:pt>
    <dgm:pt modelId="{F0672898-BFF1-4C81-9FE9-6EBA6B174E4E}">
      <dgm:prSet/>
      <dgm:spPr/>
      <dgm:t>
        <a:bodyPr/>
        <a:lstStyle/>
        <a:p>
          <a:r>
            <a:rPr lang="en-US"/>
            <a:t>Sarah needs to understand the financial requirements to ensure her business is successful</a:t>
          </a:r>
        </a:p>
      </dgm:t>
    </dgm:pt>
    <dgm:pt modelId="{2B98954D-1359-4787-BA9C-4EB2385059A7}" type="parTrans" cxnId="{2367B34B-55F2-4546-A586-70E00C37F7BD}">
      <dgm:prSet/>
      <dgm:spPr/>
      <dgm:t>
        <a:bodyPr/>
        <a:lstStyle/>
        <a:p>
          <a:endParaRPr lang="en-US"/>
        </a:p>
      </dgm:t>
    </dgm:pt>
    <dgm:pt modelId="{867C7871-76A4-4294-9862-5935024A557D}" type="sibTrans" cxnId="{2367B34B-55F2-4546-A586-70E00C37F7BD}">
      <dgm:prSet/>
      <dgm:spPr/>
      <dgm:t>
        <a:bodyPr/>
        <a:lstStyle/>
        <a:p>
          <a:endParaRPr lang="en-US"/>
        </a:p>
      </dgm:t>
    </dgm:pt>
    <dgm:pt modelId="{60F172A5-1231-4F42-BF5B-FBE7D144EAA9}" type="pres">
      <dgm:prSet presAssocID="{1C876C50-801B-41D4-9990-00BDB9B8A058}" presName="linear" presStyleCnt="0">
        <dgm:presLayoutVars>
          <dgm:animLvl val="lvl"/>
          <dgm:resizeHandles val="exact"/>
        </dgm:presLayoutVars>
      </dgm:prSet>
      <dgm:spPr/>
    </dgm:pt>
    <dgm:pt modelId="{4C6DC80B-94D6-40DF-A842-C158A55A819B}" type="pres">
      <dgm:prSet presAssocID="{A4249E47-2466-4738-B947-45CB8B762223}" presName="parentText" presStyleLbl="node1" presStyleIdx="0" presStyleCnt="3">
        <dgm:presLayoutVars>
          <dgm:chMax val="0"/>
          <dgm:bulletEnabled val="1"/>
        </dgm:presLayoutVars>
      </dgm:prSet>
      <dgm:spPr/>
    </dgm:pt>
    <dgm:pt modelId="{921D2D20-4230-4F28-9E21-CE3CC28B1709}" type="pres">
      <dgm:prSet presAssocID="{3FB11815-D9D5-4C8D-8132-A1DE581F1DA1}" presName="spacer" presStyleCnt="0"/>
      <dgm:spPr/>
    </dgm:pt>
    <dgm:pt modelId="{982518C3-ED8D-444B-9DD7-4B8571DA9867}" type="pres">
      <dgm:prSet presAssocID="{FDD3EB35-33FE-473C-B707-EF1312920DA7}" presName="parentText" presStyleLbl="node1" presStyleIdx="1" presStyleCnt="3">
        <dgm:presLayoutVars>
          <dgm:chMax val="0"/>
          <dgm:bulletEnabled val="1"/>
        </dgm:presLayoutVars>
      </dgm:prSet>
      <dgm:spPr/>
    </dgm:pt>
    <dgm:pt modelId="{890CA083-70D0-40FF-B761-05E49AA54D8C}" type="pres">
      <dgm:prSet presAssocID="{C8891B2B-7345-4A2D-9694-8F4CC24E14DA}" presName="spacer" presStyleCnt="0"/>
      <dgm:spPr/>
    </dgm:pt>
    <dgm:pt modelId="{2575D9A8-3186-4F1A-966F-857B7661EF09}" type="pres">
      <dgm:prSet presAssocID="{F0672898-BFF1-4C81-9FE9-6EBA6B174E4E}" presName="parentText" presStyleLbl="node1" presStyleIdx="2" presStyleCnt="3">
        <dgm:presLayoutVars>
          <dgm:chMax val="0"/>
          <dgm:bulletEnabled val="1"/>
        </dgm:presLayoutVars>
      </dgm:prSet>
      <dgm:spPr/>
    </dgm:pt>
  </dgm:ptLst>
  <dgm:cxnLst>
    <dgm:cxn modelId="{51E44F04-ED39-4856-8F08-D14AB7DCBCC9}" type="presOf" srcId="{FDD3EB35-33FE-473C-B707-EF1312920DA7}" destId="{982518C3-ED8D-444B-9DD7-4B8571DA9867}" srcOrd="0" destOrd="0" presId="urn:microsoft.com/office/officeart/2005/8/layout/vList2"/>
    <dgm:cxn modelId="{2367B34B-55F2-4546-A586-70E00C37F7BD}" srcId="{1C876C50-801B-41D4-9990-00BDB9B8A058}" destId="{F0672898-BFF1-4C81-9FE9-6EBA6B174E4E}" srcOrd="2" destOrd="0" parTransId="{2B98954D-1359-4787-BA9C-4EB2385059A7}" sibTransId="{867C7871-76A4-4294-9862-5935024A557D}"/>
    <dgm:cxn modelId="{30BC4980-1D79-4418-ABFE-0E6E2BFDB168}" type="presOf" srcId="{F0672898-BFF1-4C81-9FE9-6EBA6B174E4E}" destId="{2575D9A8-3186-4F1A-966F-857B7661EF09}" srcOrd="0" destOrd="0" presId="urn:microsoft.com/office/officeart/2005/8/layout/vList2"/>
    <dgm:cxn modelId="{700A97AD-D49A-4E4A-86F0-05F0932597E7}" type="presOf" srcId="{1C876C50-801B-41D4-9990-00BDB9B8A058}" destId="{60F172A5-1231-4F42-BF5B-FBE7D144EAA9}" srcOrd="0" destOrd="0" presId="urn:microsoft.com/office/officeart/2005/8/layout/vList2"/>
    <dgm:cxn modelId="{7331A2BA-EFD0-4E59-9342-7B742501E633}" srcId="{1C876C50-801B-41D4-9990-00BDB9B8A058}" destId="{FDD3EB35-33FE-473C-B707-EF1312920DA7}" srcOrd="1" destOrd="0" parTransId="{CB63EF74-5D60-4807-822C-2E69BEACFC52}" sibTransId="{C8891B2B-7345-4A2D-9694-8F4CC24E14DA}"/>
    <dgm:cxn modelId="{3605EDCB-9F4A-4EC7-9B55-B48DB35820B1}" srcId="{1C876C50-801B-41D4-9990-00BDB9B8A058}" destId="{A4249E47-2466-4738-B947-45CB8B762223}" srcOrd="0" destOrd="0" parTransId="{421CD7AE-3CB0-44DD-A790-C804B4912F76}" sibTransId="{3FB11815-D9D5-4C8D-8132-A1DE581F1DA1}"/>
    <dgm:cxn modelId="{91E239EC-64A3-4A7D-B5AE-992A6E25D741}" type="presOf" srcId="{A4249E47-2466-4738-B947-45CB8B762223}" destId="{4C6DC80B-94D6-40DF-A842-C158A55A819B}" srcOrd="0" destOrd="0" presId="urn:microsoft.com/office/officeart/2005/8/layout/vList2"/>
    <dgm:cxn modelId="{6B5F6022-9809-4947-BB79-A1E207E8908E}" type="presParOf" srcId="{60F172A5-1231-4F42-BF5B-FBE7D144EAA9}" destId="{4C6DC80B-94D6-40DF-A842-C158A55A819B}" srcOrd="0" destOrd="0" presId="urn:microsoft.com/office/officeart/2005/8/layout/vList2"/>
    <dgm:cxn modelId="{03DE4799-8E98-4D7E-85A4-737F1302F415}" type="presParOf" srcId="{60F172A5-1231-4F42-BF5B-FBE7D144EAA9}" destId="{921D2D20-4230-4F28-9E21-CE3CC28B1709}" srcOrd="1" destOrd="0" presId="urn:microsoft.com/office/officeart/2005/8/layout/vList2"/>
    <dgm:cxn modelId="{1EAA82A9-4224-4463-9BB8-437C3FC478C4}" type="presParOf" srcId="{60F172A5-1231-4F42-BF5B-FBE7D144EAA9}" destId="{982518C3-ED8D-444B-9DD7-4B8571DA9867}" srcOrd="2" destOrd="0" presId="urn:microsoft.com/office/officeart/2005/8/layout/vList2"/>
    <dgm:cxn modelId="{1506CC6E-C66A-417E-87A5-0C5B42E78AB5}" type="presParOf" srcId="{60F172A5-1231-4F42-BF5B-FBE7D144EAA9}" destId="{890CA083-70D0-40FF-B761-05E49AA54D8C}" srcOrd="3" destOrd="0" presId="urn:microsoft.com/office/officeart/2005/8/layout/vList2"/>
    <dgm:cxn modelId="{260EA8F2-CDBA-4279-9038-59D9A8FC7567}" type="presParOf" srcId="{60F172A5-1231-4F42-BF5B-FBE7D144EAA9}" destId="{2575D9A8-3186-4F1A-966F-857B7661EF0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128180A8-FF8C-4E24-A465-9C7B47155986}" type="doc">
      <dgm:prSet loTypeId="urn:microsoft.com/office/officeart/2018/2/layout/IconVerticalSolidList" loCatId="icon" qsTypeId="urn:microsoft.com/office/officeart/2005/8/quickstyle/simple1" qsCatId="simple" csTypeId="urn:microsoft.com/office/officeart/2018/5/colors/Iconchunking_neutralbg_accent2_2" csCatId="accent2" phldr="1"/>
      <dgm:spPr/>
      <dgm:t>
        <a:bodyPr/>
        <a:lstStyle/>
        <a:p>
          <a:endParaRPr lang="en-US"/>
        </a:p>
      </dgm:t>
    </dgm:pt>
    <dgm:pt modelId="{3DB965EE-A659-4938-83A3-0C7B1508848A}">
      <dgm:prSet/>
      <dgm:spPr/>
      <dgm:t>
        <a:bodyPr/>
        <a:lstStyle/>
        <a:p>
          <a:pPr>
            <a:lnSpc>
              <a:spcPct val="100000"/>
            </a:lnSpc>
          </a:pPr>
          <a:r>
            <a:rPr lang="en-US"/>
            <a:t>What would her initial expenses be?</a:t>
          </a:r>
        </a:p>
      </dgm:t>
    </dgm:pt>
    <dgm:pt modelId="{638B122B-D1F2-4B9C-8466-0AD37CF9D370}" type="parTrans" cxnId="{1815806F-F420-4384-96B9-89C27C72CC2B}">
      <dgm:prSet/>
      <dgm:spPr/>
      <dgm:t>
        <a:bodyPr/>
        <a:lstStyle/>
        <a:p>
          <a:endParaRPr lang="en-US"/>
        </a:p>
      </dgm:t>
    </dgm:pt>
    <dgm:pt modelId="{2BBF2182-1247-4B27-9C37-042404A89987}" type="sibTrans" cxnId="{1815806F-F420-4384-96B9-89C27C72CC2B}">
      <dgm:prSet/>
      <dgm:spPr/>
      <dgm:t>
        <a:bodyPr/>
        <a:lstStyle/>
        <a:p>
          <a:endParaRPr lang="en-US"/>
        </a:p>
      </dgm:t>
    </dgm:pt>
    <dgm:pt modelId="{28B58A46-99F2-4772-9099-246C1B36012D}">
      <dgm:prSet/>
      <dgm:spPr/>
      <dgm:t>
        <a:bodyPr/>
        <a:lstStyle/>
        <a:p>
          <a:pPr>
            <a:lnSpc>
              <a:spcPct val="100000"/>
            </a:lnSpc>
          </a:pPr>
          <a:r>
            <a:rPr lang="en-US"/>
            <a:t>What funding options should Sarah consider and why?</a:t>
          </a:r>
        </a:p>
      </dgm:t>
    </dgm:pt>
    <dgm:pt modelId="{101ABD0A-4241-4A32-B60E-E677744D29CB}" type="parTrans" cxnId="{89066A36-B430-418C-8643-548A56B312BC}">
      <dgm:prSet/>
      <dgm:spPr/>
      <dgm:t>
        <a:bodyPr/>
        <a:lstStyle/>
        <a:p>
          <a:endParaRPr lang="en-US"/>
        </a:p>
      </dgm:t>
    </dgm:pt>
    <dgm:pt modelId="{3D1614A9-146A-4179-8AC6-A04105FD76DE}" type="sibTrans" cxnId="{89066A36-B430-418C-8643-548A56B312BC}">
      <dgm:prSet/>
      <dgm:spPr/>
      <dgm:t>
        <a:bodyPr/>
        <a:lstStyle/>
        <a:p>
          <a:endParaRPr lang="en-US"/>
        </a:p>
      </dgm:t>
    </dgm:pt>
    <dgm:pt modelId="{43F43A73-8F16-47A3-BEB2-E9FF85F9E52E}">
      <dgm:prSet/>
      <dgm:spPr/>
      <dgm:t>
        <a:bodyPr/>
        <a:lstStyle/>
        <a:p>
          <a:pPr>
            <a:lnSpc>
              <a:spcPct val="100000"/>
            </a:lnSpc>
          </a:pPr>
          <a:r>
            <a:rPr lang="en-US"/>
            <a:t>What key financial management skills should she focus on?</a:t>
          </a:r>
        </a:p>
      </dgm:t>
    </dgm:pt>
    <dgm:pt modelId="{0D8EBFDE-1D39-4720-BD17-1A4EEE7B2683}" type="parTrans" cxnId="{2920C172-97FC-42BD-961F-02F08D6232FE}">
      <dgm:prSet/>
      <dgm:spPr/>
      <dgm:t>
        <a:bodyPr/>
        <a:lstStyle/>
        <a:p>
          <a:endParaRPr lang="en-US"/>
        </a:p>
      </dgm:t>
    </dgm:pt>
    <dgm:pt modelId="{8D44DF81-A9EE-4DEE-9747-B0F2F6595E27}" type="sibTrans" cxnId="{2920C172-97FC-42BD-961F-02F08D6232FE}">
      <dgm:prSet/>
      <dgm:spPr/>
      <dgm:t>
        <a:bodyPr/>
        <a:lstStyle/>
        <a:p>
          <a:endParaRPr lang="en-US"/>
        </a:p>
      </dgm:t>
    </dgm:pt>
    <dgm:pt modelId="{5BB708BD-3288-4A4C-AD08-371D1E2028BD}">
      <dgm:prSet/>
      <dgm:spPr/>
      <dgm:t>
        <a:bodyPr/>
        <a:lstStyle/>
        <a:p>
          <a:pPr>
            <a:lnSpc>
              <a:spcPct val="100000"/>
            </a:lnSpc>
          </a:pPr>
          <a:r>
            <a:rPr lang="en-US"/>
            <a:t>Identify possible financial risk Sarah might face and propose strategies to mitigate these risks</a:t>
          </a:r>
        </a:p>
      </dgm:t>
    </dgm:pt>
    <dgm:pt modelId="{FF9C07A6-1322-431A-8DF3-0D0F694A55F5}" type="parTrans" cxnId="{961CF8A1-7563-4A7A-9392-61EB1AAEB766}">
      <dgm:prSet/>
      <dgm:spPr/>
      <dgm:t>
        <a:bodyPr/>
        <a:lstStyle/>
        <a:p>
          <a:endParaRPr lang="en-US"/>
        </a:p>
      </dgm:t>
    </dgm:pt>
    <dgm:pt modelId="{E5AD42AB-3C17-47EF-B4E4-BBF2E880B2C3}" type="sibTrans" cxnId="{961CF8A1-7563-4A7A-9392-61EB1AAEB766}">
      <dgm:prSet/>
      <dgm:spPr/>
      <dgm:t>
        <a:bodyPr/>
        <a:lstStyle/>
        <a:p>
          <a:endParaRPr lang="en-US"/>
        </a:p>
      </dgm:t>
    </dgm:pt>
    <dgm:pt modelId="{72CEB6E1-C434-4A3D-BFBA-BB929957641B}" type="pres">
      <dgm:prSet presAssocID="{128180A8-FF8C-4E24-A465-9C7B47155986}" presName="root" presStyleCnt="0">
        <dgm:presLayoutVars>
          <dgm:dir/>
          <dgm:resizeHandles val="exact"/>
        </dgm:presLayoutVars>
      </dgm:prSet>
      <dgm:spPr/>
    </dgm:pt>
    <dgm:pt modelId="{D3892C02-32A9-43E0-BB64-D5B413170BEC}" type="pres">
      <dgm:prSet presAssocID="{3DB965EE-A659-4938-83A3-0C7B1508848A}" presName="compNode" presStyleCnt="0"/>
      <dgm:spPr/>
    </dgm:pt>
    <dgm:pt modelId="{B134817A-9556-422A-835C-C2F298F1E8E9}" type="pres">
      <dgm:prSet presAssocID="{3DB965EE-A659-4938-83A3-0C7B1508848A}" presName="bgRect" presStyleLbl="bgShp" presStyleIdx="0" presStyleCnt="4"/>
      <dgm:spPr/>
    </dgm:pt>
    <dgm:pt modelId="{36EDB7B5-F8FD-4FC4-AC6C-7892FB7C4D90}" type="pres">
      <dgm:prSet presAssocID="{3DB965EE-A659-4938-83A3-0C7B1508848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oney"/>
        </a:ext>
      </dgm:extLst>
    </dgm:pt>
    <dgm:pt modelId="{4066F709-3EEE-4F03-9302-F605A4B15384}" type="pres">
      <dgm:prSet presAssocID="{3DB965EE-A659-4938-83A3-0C7B1508848A}" presName="spaceRect" presStyleCnt="0"/>
      <dgm:spPr/>
    </dgm:pt>
    <dgm:pt modelId="{2EBA5399-BF3B-443F-9AED-63B49C4A0E89}" type="pres">
      <dgm:prSet presAssocID="{3DB965EE-A659-4938-83A3-0C7B1508848A}" presName="parTx" presStyleLbl="revTx" presStyleIdx="0" presStyleCnt="4">
        <dgm:presLayoutVars>
          <dgm:chMax val="0"/>
          <dgm:chPref val="0"/>
        </dgm:presLayoutVars>
      </dgm:prSet>
      <dgm:spPr/>
    </dgm:pt>
    <dgm:pt modelId="{AD7A1F19-F445-4C3F-B533-61438B9E109D}" type="pres">
      <dgm:prSet presAssocID="{2BBF2182-1247-4B27-9C37-042404A89987}" presName="sibTrans" presStyleCnt="0"/>
      <dgm:spPr/>
    </dgm:pt>
    <dgm:pt modelId="{44C22C57-7702-4913-9688-B3AD9B97FFFD}" type="pres">
      <dgm:prSet presAssocID="{28B58A46-99F2-4772-9099-246C1B36012D}" presName="compNode" presStyleCnt="0"/>
      <dgm:spPr/>
    </dgm:pt>
    <dgm:pt modelId="{CA334CB1-53A6-4F13-9E36-B968A1B85E78}" type="pres">
      <dgm:prSet presAssocID="{28B58A46-99F2-4772-9099-246C1B36012D}" presName="bgRect" presStyleLbl="bgShp" presStyleIdx="1" presStyleCnt="4"/>
      <dgm:spPr/>
    </dgm:pt>
    <dgm:pt modelId="{276B7AF2-A2DA-46CC-AB66-8F66000B29CA}" type="pres">
      <dgm:prSet presAssocID="{28B58A46-99F2-4772-9099-246C1B36012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llar"/>
        </a:ext>
      </dgm:extLst>
    </dgm:pt>
    <dgm:pt modelId="{BA69C0A7-FBD3-4996-95D5-516AC6773E8F}" type="pres">
      <dgm:prSet presAssocID="{28B58A46-99F2-4772-9099-246C1B36012D}" presName="spaceRect" presStyleCnt="0"/>
      <dgm:spPr/>
    </dgm:pt>
    <dgm:pt modelId="{FAB16A54-3A7E-48EB-B9F8-E3071789C14F}" type="pres">
      <dgm:prSet presAssocID="{28B58A46-99F2-4772-9099-246C1B36012D}" presName="parTx" presStyleLbl="revTx" presStyleIdx="1" presStyleCnt="4">
        <dgm:presLayoutVars>
          <dgm:chMax val="0"/>
          <dgm:chPref val="0"/>
        </dgm:presLayoutVars>
      </dgm:prSet>
      <dgm:spPr/>
    </dgm:pt>
    <dgm:pt modelId="{865F610E-AA88-48DC-A0F7-9C1453B667EC}" type="pres">
      <dgm:prSet presAssocID="{3D1614A9-146A-4179-8AC6-A04105FD76DE}" presName="sibTrans" presStyleCnt="0"/>
      <dgm:spPr/>
    </dgm:pt>
    <dgm:pt modelId="{E09959FB-2222-4563-8209-38DDFCB1C941}" type="pres">
      <dgm:prSet presAssocID="{43F43A73-8F16-47A3-BEB2-E9FF85F9E52E}" presName="compNode" presStyleCnt="0"/>
      <dgm:spPr/>
    </dgm:pt>
    <dgm:pt modelId="{525721FA-F70B-40DB-8B75-BDF5B77A3338}" type="pres">
      <dgm:prSet presAssocID="{43F43A73-8F16-47A3-BEB2-E9FF85F9E52E}" presName="bgRect" presStyleLbl="bgShp" presStyleIdx="2" presStyleCnt="4"/>
      <dgm:spPr/>
    </dgm:pt>
    <dgm:pt modelId="{4BADEB89-7496-4F91-8A34-A84E0722E177}" type="pres">
      <dgm:prSet presAssocID="{43F43A73-8F16-47A3-BEB2-E9FF85F9E52E}"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iggy Bank"/>
        </a:ext>
      </dgm:extLst>
    </dgm:pt>
    <dgm:pt modelId="{9D18B01D-D83F-418F-A2D8-4924D94D2DE9}" type="pres">
      <dgm:prSet presAssocID="{43F43A73-8F16-47A3-BEB2-E9FF85F9E52E}" presName="spaceRect" presStyleCnt="0"/>
      <dgm:spPr/>
    </dgm:pt>
    <dgm:pt modelId="{75CFD0AA-1E0C-44FF-8910-457407683F1F}" type="pres">
      <dgm:prSet presAssocID="{43F43A73-8F16-47A3-BEB2-E9FF85F9E52E}" presName="parTx" presStyleLbl="revTx" presStyleIdx="2" presStyleCnt="4">
        <dgm:presLayoutVars>
          <dgm:chMax val="0"/>
          <dgm:chPref val="0"/>
        </dgm:presLayoutVars>
      </dgm:prSet>
      <dgm:spPr/>
    </dgm:pt>
    <dgm:pt modelId="{366847B1-7FDD-45E1-AFCE-4381866C45CF}" type="pres">
      <dgm:prSet presAssocID="{8D44DF81-A9EE-4DEE-9747-B0F2F6595E27}" presName="sibTrans" presStyleCnt="0"/>
      <dgm:spPr/>
    </dgm:pt>
    <dgm:pt modelId="{A68C36DE-75C7-4DB5-971D-131CAACDA960}" type="pres">
      <dgm:prSet presAssocID="{5BB708BD-3288-4A4C-AD08-371D1E2028BD}" presName="compNode" presStyleCnt="0"/>
      <dgm:spPr/>
    </dgm:pt>
    <dgm:pt modelId="{F0A76662-88FC-470C-9837-CDC828335E29}" type="pres">
      <dgm:prSet presAssocID="{5BB708BD-3288-4A4C-AD08-371D1E2028BD}" presName="bgRect" presStyleLbl="bgShp" presStyleIdx="3" presStyleCnt="4"/>
      <dgm:spPr/>
    </dgm:pt>
    <dgm:pt modelId="{F8F4BD22-E6E0-4791-8DBB-216F200A3763}" type="pres">
      <dgm:prSet presAssocID="{5BB708BD-3288-4A4C-AD08-371D1E2028BD}"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agnifying glass"/>
        </a:ext>
      </dgm:extLst>
    </dgm:pt>
    <dgm:pt modelId="{23BD25C9-0BC6-4817-9339-E070DC9E957A}" type="pres">
      <dgm:prSet presAssocID="{5BB708BD-3288-4A4C-AD08-371D1E2028BD}" presName="spaceRect" presStyleCnt="0"/>
      <dgm:spPr/>
    </dgm:pt>
    <dgm:pt modelId="{902CFD06-A10A-48CE-851B-99E3D5788CAE}" type="pres">
      <dgm:prSet presAssocID="{5BB708BD-3288-4A4C-AD08-371D1E2028BD}" presName="parTx" presStyleLbl="revTx" presStyleIdx="3" presStyleCnt="4">
        <dgm:presLayoutVars>
          <dgm:chMax val="0"/>
          <dgm:chPref val="0"/>
        </dgm:presLayoutVars>
      </dgm:prSet>
      <dgm:spPr/>
    </dgm:pt>
  </dgm:ptLst>
  <dgm:cxnLst>
    <dgm:cxn modelId="{C0ACD607-EF40-49E6-B3BC-40C1D725C34A}" type="presOf" srcId="{28B58A46-99F2-4772-9099-246C1B36012D}" destId="{FAB16A54-3A7E-48EB-B9F8-E3071789C14F}" srcOrd="0" destOrd="0" presId="urn:microsoft.com/office/officeart/2018/2/layout/IconVerticalSolidList"/>
    <dgm:cxn modelId="{F74BDA0A-01E4-4BFB-A066-4CE2CFD6AFE1}" type="presOf" srcId="{3DB965EE-A659-4938-83A3-0C7B1508848A}" destId="{2EBA5399-BF3B-443F-9AED-63B49C4A0E89}" srcOrd="0" destOrd="0" presId="urn:microsoft.com/office/officeart/2018/2/layout/IconVerticalSolidList"/>
    <dgm:cxn modelId="{89066A36-B430-418C-8643-548A56B312BC}" srcId="{128180A8-FF8C-4E24-A465-9C7B47155986}" destId="{28B58A46-99F2-4772-9099-246C1B36012D}" srcOrd="1" destOrd="0" parTransId="{101ABD0A-4241-4A32-B60E-E677744D29CB}" sibTransId="{3D1614A9-146A-4179-8AC6-A04105FD76DE}"/>
    <dgm:cxn modelId="{A690935B-5D77-4837-B26B-4746C17FA2FD}" type="presOf" srcId="{43F43A73-8F16-47A3-BEB2-E9FF85F9E52E}" destId="{75CFD0AA-1E0C-44FF-8910-457407683F1F}" srcOrd="0" destOrd="0" presId="urn:microsoft.com/office/officeart/2018/2/layout/IconVerticalSolidList"/>
    <dgm:cxn modelId="{1815806F-F420-4384-96B9-89C27C72CC2B}" srcId="{128180A8-FF8C-4E24-A465-9C7B47155986}" destId="{3DB965EE-A659-4938-83A3-0C7B1508848A}" srcOrd="0" destOrd="0" parTransId="{638B122B-D1F2-4B9C-8466-0AD37CF9D370}" sibTransId="{2BBF2182-1247-4B27-9C37-042404A89987}"/>
    <dgm:cxn modelId="{2920C172-97FC-42BD-961F-02F08D6232FE}" srcId="{128180A8-FF8C-4E24-A465-9C7B47155986}" destId="{43F43A73-8F16-47A3-BEB2-E9FF85F9E52E}" srcOrd="2" destOrd="0" parTransId="{0D8EBFDE-1D39-4720-BD17-1A4EEE7B2683}" sibTransId="{8D44DF81-A9EE-4DEE-9747-B0F2F6595E27}"/>
    <dgm:cxn modelId="{961CF8A1-7563-4A7A-9392-61EB1AAEB766}" srcId="{128180A8-FF8C-4E24-A465-9C7B47155986}" destId="{5BB708BD-3288-4A4C-AD08-371D1E2028BD}" srcOrd="3" destOrd="0" parTransId="{FF9C07A6-1322-431A-8DF3-0D0F694A55F5}" sibTransId="{E5AD42AB-3C17-47EF-B4E4-BBF2E880B2C3}"/>
    <dgm:cxn modelId="{102A81A7-414D-47D6-8496-7DCC1929CD0E}" type="presOf" srcId="{5BB708BD-3288-4A4C-AD08-371D1E2028BD}" destId="{902CFD06-A10A-48CE-851B-99E3D5788CAE}" srcOrd="0" destOrd="0" presId="urn:microsoft.com/office/officeart/2018/2/layout/IconVerticalSolidList"/>
    <dgm:cxn modelId="{B3764EB2-ADE1-45E1-AE40-A115FAC42BD8}" type="presOf" srcId="{128180A8-FF8C-4E24-A465-9C7B47155986}" destId="{72CEB6E1-C434-4A3D-BFBA-BB929957641B}" srcOrd="0" destOrd="0" presId="urn:microsoft.com/office/officeart/2018/2/layout/IconVerticalSolidList"/>
    <dgm:cxn modelId="{D29FAAB3-F5EB-4EF1-BF7B-5A32E12D745C}" type="presParOf" srcId="{72CEB6E1-C434-4A3D-BFBA-BB929957641B}" destId="{D3892C02-32A9-43E0-BB64-D5B413170BEC}" srcOrd="0" destOrd="0" presId="urn:microsoft.com/office/officeart/2018/2/layout/IconVerticalSolidList"/>
    <dgm:cxn modelId="{69D55F97-EEA5-4023-A266-01D0C980D7E3}" type="presParOf" srcId="{D3892C02-32A9-43E0-BB64-D5B413170BEC}" destId="{B134817A-9556-422A-835C-C2F298F1E8E9}" srcOrd="0" destOrd="0" presId="urn:microsoft.com/office/officeart/2018/2/layout/IconVerticalSolidList"/>
    <dgm:cxn modelId="{2EE67DE1-FCFA-4C48-8CDE-E17C70B6E387}" type="presParOf" srcId="{D3892C02-32A9-43E0-BB64-D5B413170BEC}" destId="{36EDB7B5-F8FD-4FC4-AC6C-7892FB7C4D90}" srcOrd="1" destOrd="0" presId="urn:microsoft.com/office/officeart/2018/2/layout/IconVerticalSolidList"/>
    <dgm:cxn modelId="{89997111-D1CA-4967-A9BC-B10EC4BDD4F4}" type="presParOf" srcId="{D3892C02-32A9-43E0-BB64-D5B413170BEC}" destId="{4066F709-3EEE-4F03-9302-F605A4B15384}" srcOrd="2" destOrd="0" presId="urn:microsoft.com/office/officeart/2018/2/layout/IconVerticalSolidList"/>
    <dgm:cxn modelId="{6B14A84E-4C46-4CB6-BF02-A3BD48DE067F}" type="presParOf" srcId="{D3892C02-32A9-43E0-BB64-D5B413170BEC}" destId="{2EBA5399-BF3B-443F-9AED-63B49C4A0E89}" srcOrd="3" destOrd="0" presId="urn:microsoft.com/office/officeart/2018/2/layout/IconVerticalSolidList"/>
    <dgm:cxn modelId="{99827AD8-FD7E-438E-8CFF-D1D08400BD33}" type="presParOf" srcId="{72CEB6E1-C434-4A3D-BFBA-BB929957641B}" destId="{AD7A1F19-F445-4C3F-B533-61438B9E109D}" srcOrd="1" destOrd="0" presId="urn:microsoft.com/office/officeart/2018/2/layout/IconVerticalSolidList"/>
    <dgm:cxn modelId="{945A4EB6-7F89-4310-9D61-81593B78B2EC}" type="presParOf" srcId="{72CEB6E1-C434-4A3D-BFBA-BB929957641B}" destId="{44C22C57-7702-4913-9688-B3AD9B97FFFD}" srcOrd="2" destOrd="0" presId="urn:microsoft.com/office/officeart/2018/2/layout/IconVerticalSolidList"/>
    <dgm:cxn modelId="{943E4FAF-FCD0-459B-AA69-61806D3815B5}" type="presParOf" srcId="{44C22C57-7702-4913-9688-B3AD9B97FFFD}" destId="{CA334CB1-53A6-4F13-9E36-B968A1B85E78}" srcOrd="0" destOrd="0" presId="urn:microsoft.com/office/officeart/2018/2/layout/IconVerticalSolidList"/>
    <dgm:cxn modelId="{6F2CAE5F-61F5-4F21-B4D2-83BE78416103}" type="presParOf" srcId="{44C22C57-7702-4913-9688-B3AD9B97FFFD}" destId="{276B7AF2-A2DA-46CC-AB66-8F66000B29CA}" srcOrd="1" destOrd="0" presId="urn:microsoft.com/office/officeart/2018/2/layout/IconVerticalSolidList"/>
    <dgm:cxn modelId="{8E9E28A2-1752-4999-B66D-2157144FD294}" type="presParOf" srcId="{44C22C57-7702-4913-9688-B3AD9B97FFFD}" destId="{BA69C0A7-FBD3-4996-95D5-516AC6773E8F}" srcOrd="2" destOrd="0" presId="urn:microsoft.com/office/officeart/2018/2/layout/IconVerticalSolidList"/>
    <dgm:cxn modelId="{732D2BD1-8D74-4F2B-9D84-BF1A37EA9FC6}" type="presParOf" srcId="{44C22C57-7702-4913-9688-B3AD9B97FFFD}" destId="{FAB16A54-3A7E-48EB-B9F8-E3071789C14F}" srcOrd="3" destOrd="0" presId="urn:microsoft.com/office/officeart/2018/2/layout/IconVerticalSolidList"/>
    <dgm:cxn modelId="{78E70864-192B-48A4-BE86-787E70384D2C}" type="presParOf" srcId="{72CEB6E1-C434-4A3D-BFBA-BB929957641B}" destId="{865F610E-AA88-48DC-A0F7-9C1453B667EC}" srcOrd="3" destOrd="0" presId="urn:microsoft.com/office/officeart/2018/2/layout/IconVerticalSolidList"/>
    <dgm:cxn modelId="{4DE8B9DF-45B9-4A56-BCC0-B2B208C36A0C}" type="presParOf" srcId="{72CEB6E1-C434-4A3D-BFBA-BB929957641B}" destId="{E09959FB-2222-4563-8209-38DDFCB1C941}" srcOrd="4" destOrd="0" presId="urn:microsoft.com/office/officeart/2018/2/layout/IconVerticalSolidList"/>
    <dgm:cxn modelId="{FC574AA6-7FDC-4FF8-A56A-AACDC63FF40A}" type="presParOf" srcId="{E09959FB-2222-4563-8209-38DDFCB1C941}" destId="{525721FA-F70B-40DB-8B75-BDF5B77A3338}" srcOrd="0" destOrd="0" presId="urn:microsoft.com/office/officeart/2018/2/layout/IconVerticalSolidList"/>
    <dgm:cxn modelId="{4D123E7A-B109-4A79-B180-8D66661DAEB6}" type="presParOf" srcId="{E09959FB-2222-4563-8209-38DDFCB1C941}" destId="{4BADEB89-7496-4F91-8A34-A84E0722E177}" srcOrd="1" destOrd="0" presId="urn:microsoft.com/office/officeart/2018/2/layout/IconVerticalSolidList"/>
    <dgm:cxn modelId="{D4C330C9-94E5-451E-801F-A00B4AA4EB8F}" type="presParOf" srcId="{E09959FB-2222-4563-8209-38DDFCB1C941}" destId="{9D18B01D-D83F-418F-A2D8-4924D94D2DE9}" srcOrd="2" destOrd="0" presId="urn:microsoft.com/office/officeart/2018/2/layout/IconVerticalSolidList"/>
    <dgm:cxn modelId="{4A5E0649-A906-4A27-A6E3-AD6DB780EAA4}" type="presParOf" srcId="{E09959FB-2222-4563-8209-38DDFCB1C941}" destId="{75CFD0AA-1E0C-44FF-8910-457407683F1F}" srcOrd="3" destOrd="0" presId="urn:microsoft.com/office/officeart/2018/2/layout/IconVerticalSolidList"/>
    <dgm:cxn modelId="{2A34E5ED-70A0-4278-A3EB-05F41D627168}" type="presParOf" srcId="{72CEB6E1-C434-4A3D-BFBA-BB929957641B}" destId="{366847B1-7FDD-45E1-AFCE-4381866C45CF}" srcOrd="5" destOrd="0" presId="urn:microsoft.com/office/officeart/2018/2/layout/IconVerticalSolidList"/>
    <dgm:cxn modelId="{66C51EB6-8ABA-4B4E-8E23-303AAD8F6ACC}" type="presParOf" srcId="{72CEB6E1-C434-4A3D-BFBA-BB929957641B}" destId="{A68C36DE-75C7-4DB5-971D-131CAACDA960}" srcOrd="6" destOrd="0" presId="urn:microsoft.com/office/officeart/2018/2/layout/IconVerticalSolidList"/>
    <dgm:cxn modelId="{EE6CE3E8-130D-482B-A9C0-E0A2A5E5CDA0}" type="presParOf" srcId="{A68C36DE-75C7-4DB5-971D-131CAACDA960}" destId="{F0A76662-88FC-470C-9837-CDC828335E29}" srcOrd="0" destOrd="0" presId="urn:microsoft.com/office/officeart/2018/2/layout/IconVerticalSolidList"/>
    <dgm:cxn modelId="{86E8DF51-5CC9-43EA-BFBB-F5C5E523B959}" type="presParOf" srcId="{A68C36DE-75C7-4DB5-971D-131CAACDA960}" destId="{F8F4BD22-E6E0-4791-8DBB-216F200A3763}" srcOrd="1" destOrd="0" presId="urn:microsoft.com/office/officeart/2018/2/layout/IconVerticalSolidList"/>
    <dgm:cxn modelId="{8F70BD2F-C049-4797-868C-15048A4EE926}" type="presParOf" srcId="{A68C36DE-75C7-4DB5-971D-131CAACDA960}" destId="{23BD25C9-0BC6-4817-9339-E070DC9E957A}" srcOrd="2" destOrd="0" presId="urn:microsoft.com/office/officeart/2018/2/layout/IconVerticalSolidList"/>
    <dgm:cxn modelId="{73F0DCAF-CD15-4473-935D-873F935B5E39}" type="presParOf" srcId="{A68C36DE-75C7-4DB5-971D-131CAACDA960}" destId="{902CFD06-A10A-48CE-851B-99E3D5788CA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82C55DDB-B9EE-4A6F-AE43-44ABC7F9DFA7}" type="doc">
      <dgm:prSet loTypeId="urn:microsoft.com/office/officeart/2008/layout/LinedList" loCatId="list" qsTypeId="urn:microsoft.com/office/officeart/2005/8/quickstyle/simple1" qsCatId="simple" csTypeId="urn:microsoft.com/office/officeart/2005/8/colors/accent6_2" csCatId="accent6"/>
      <dgm:spPr/>
      <dgm:t>
        <a:bodyPr/>
        <a:lstStyle/>
        <a:p>
          <a:endParaRPr lang="en-US"/>
        </a:p>
      </dgm:t>
    </dgm:pt>
    <dgm:pt modelId="{0F57ADD5-430D-4DA4-AA42-DF6937B32739}">
      <dgm:prSet/>
      <dgm:spPr/>
      <dgm:t>
        <a:bodyPr/>
        <a:lstStyle/>
        <a:p>
          <a:r>
            <a:rPr lang="en-US"/>
            <a:t>The topic focused on financial requirements for an entrepreneur</a:t>
          </a:r>
        </a:p>
      </dgm:t>
    </dgm:pt>
    <dgm:pt modelId="{61C9467B-A928-4BA3-B140-7750948ACC3F}" type="parTrans" cxnId="{6B3FCF24-C615-44BF-AC98-23E77F9E0A33}">
      <dgm:prSet/>
      <dgm:spPr/>
      <dgm:t>
        <a:bodyPr/>
        <a:lstStyle/>
        <a:p>
          <a:endParaRPr lang="en-US"/>
        </a:p>
      </dgm:t>
    </dgm:pt>
    <dgm:pt modelId="{7156C493-DFB2-486B-A166-5789875C488A}" type="sibTrans" cxnId="{6B3FCF24-C615-44BF-AC98-23E77F9E0A33}">
      <dgm:prSet/>
      <dgm:spPr/>
      <dgm:t>
        <a:bodyPr/>
        <a:lstStyle/>
        <a:p>
          <a:endParaRPr lang="en-US"/>
        </a:p>
      </dgm:t>
    </dgm:pt>
    <dgm:pt modelId="{DB1F1322-F65B-4055-B63A-E40D7414F287}">
      <dgm:prSet/>
      <dgm:spPr/>
      <dgm:t>
        <a:bodyPr/>
        <a:lstStyle/>
        <a:p>
          <a:r>
            <a:rPr lang="en-US"/>
            <a:t>Different costs incurred when starting and running a startup</a:t>
          </a:r>
        </a:p>
      </dgm:t>
    </dgm:pt>
    <dgm:pt modelId="{551193D0-5C3A-463D-840B-F8B194B4F2D4}" type="parTrans" cxnId="{979492AD-6E54-46E0-81D0-ABE2240B6FF3}">
      <dgm:prSet/>
      <dgm:spPr/>
      <dgm:t>
        <a:bodyPr/>
        <a:lstStyle/>
        <a:p>
          <a:endParaRPr lang="en-US"/>
        </a:p>
      </dgm:t>
    </dgm:pt>
    <dgm:pt modelId="{654AA60D-8664-49F0-AEAE-0F4DA3102C6D}" type="sibTrans" cxnId="{979492AD-6E54-46E0-81D0-ABE2240B6FF3}">
      <dgm:prSet/>
      <dgm:spPr/>
      <dgm:t>
        <a:bodyPr/>
        <a:lstStyle/>
        <a:p>
          <a:endParaRPr lang="en-US"/>
        </a:p>
      </dgm:t>
    </dgm:pt>
    <dgm:pt modelId="{5C67568B-0EC0-42A6-A207-B6EF3D932F4C}">
      <dgm:prSet/>
      <dgm:spPr/>
      <dgm:t>
        <a:bodyPr/>
        <a:lstStyle/>
        <a:p>
          <a:r>
            <a:rPr lang="en-US"/>
            <a:t>Different sources of funding</a:t>
          </a:r>
        </a:p>
      </dgm:t>
    </dgm:pt>
    <dgm:pt modelId="{77F0BF71-AED7-4D4B-9E7B-2C9441768EC3}" type="parTrans" cxnId="{029EFE34-CE41-4D34-88DD-9228423A728A}">
      <dgm:prSet/>
      <dgm:spPr/>
      <dgm:t>
        <a:bodyPr/>
        <a:lstStyle/>
        <a:p>
          <a:endParaRPr lang="en-US"/>
        </a:p>
      </dgm:t>
    </dgm:pt>
    <dgm:pt modelId="{7D6134A4-38BB-4EA8-9CED-77202ED021BF}" type="sibTrans" cxnId="{029EFE34-CE41-4D34-88DD-9228423A728A}">
      <dgm:prSet/>
      <dgm:spPr/>
      <dgm:t>
        <a:bodyPr/>
        <a:lstStyle/>
        <a:p>
          <a:endParaRPr lang="en-US"/>
        </a:p>
      </dgm:t>
    </dgm:pt>
    <dgm:pt modelId="{A0C9E323-CA70-4F06-9619-B37D234C610B}">
      <dgm:prSet/>
      <dgm:spPr/>
      <dgm:t>
        <a:bodyPr/>
        <a:lstStyle/>
        <a:p>
          <a:r>
            <a:rPr lang="en-US"/>
            <a:t>Essential financial management skills an entrepreneur must learn</a:t>
          </a:r>
        </a:p>
      </dgm:t>
    </dgm:pt>
    <dgm:pt modelId="{A511E59D-A5F7-494F-B9BE-034AC9B2A15D}" type="parTrans" cxnId="{77C90CAE-81C4-4369-A702-8B9429E4237C}">
      <dgm:prSet/>
      <dgm:spPr/>
      <dgm:t>
        <a:bodyPr/>
        <a:lstStyle/>
        <a:p>
          <a:endParaRPr lang="en-US"/>
        </a:p>
      </dgm:t>
    </dgm:pt>
    <dgm:pt modelId="{8F8215E1-41D7-4CCF-B389-E0E9F5729887}" type="sibTrans" cxnId="{77C90CAE-81C4-4369-A702-8B9429E4237C}">
      <dgm:prSet/>
      <dgm:spPr/>
      <dgm:t>
        <a:bodyPr/>
        <a:lstStyle/>
        <a:p>
          <a:endParaRPr lang="en-US"/>
        </a:p>
      </dgm:t>
    </dgm:pt>
    <dgm:pt modelId="{FB613399-3AA2-4DB3-95C5-BD90B418D247}">
      <dgm:prSet/>
      <dgm:spPr/>
      <dgm:t>
        <a:bodyPr/>
        <a:lstStyle/>
        <a:p>
          <a:r>
            <a:rPr lang="en-US"/>
            <a:t>Investment strategies an entrepreneur need to think about</a:t>
          </a:r>
        </a:p>
      </dgm:t>
    </dgm:pt>
    <dgm:pt modelId="{7577B5A6-B6E2-46E3-9300-C864A9878F45}" type="parTrans" cxnId="{75B149E3-6574-411E-972E-F2422B6F693F}">
      <dgm:prSet/>
      <dgm:spPr/>
      <dgm:t>
        <a:bodyPr/>
        <a:lstStyle/>
        <a:p>
          <a:endParaRPr lang="en-US"/>
        </a:p>
      </dgm:t>
    </dgm:pt>
    <dgm:pt modelId="{27C77715-271A-4FFA-9E4B-667947C30196}" type="sibTrans" cxnId="{75B149E3-6574-411E-972E-F2422B6F693F}">
      <dgm:prSet/>
      <dgm:spPr/>
      <dgm:t>
        <a:bodyPr/>
        <a:lstStyle/>
        <a:p>
          <a:endParaRPr lang="en-US"/>
        </a:p>
      </dgm:t>
    </dgm:pt>
    <dgm:pt modelId="{7C175934-4648-4504-8965-6D99837948BC}">
      <dgm:prSet/>
      <dgm:spPr/>
      <dgm:t>
        <a:bodyPr/>
        <a:lstStyle/>
        <a:p>
          <a:r>
            <a:rPr lang="en-US"/>
            <a:t>The next lecture we will talk about choosing the right location and layout</a:t>
          </a:r>
        </a:p>
      </dgm:t>
    </dgm:pt>
    <dgm:pt modelId="{83CBA27D-FB6C-4EDC-A6E3-F398AF2DB4F3}" type="parTrans" cxnId="{DD6A4FEA-923B-42FE-BB57-24510412B199}">
      <dgm:prSet/>
      <dgm:spPr/>
      <dgm:t>
        <a:bodyPr/>
        <a:lstStyle/>
        <a:p>
          <a:endParaRPr lang="en-US"/>
        </a:p>
      </dgm:t>
    </dgm:pt>
    <dgm:pt modelId="{A7D3320C-AC18-456C-8903-A93D0A27D242}" type="sibTrans" cxnId="{DD6A4FEA-923B-42FE-BB57-24510412B199}">
      <dgm:prSet/>
      <dgm:spPr/>
      <dgm:t>
        <a:bodyPr/>
        <a:lstStyle/>
        <a:p>
          <a:endParaRPr lang="en-US"/>
        </a:p>
      </dgm:t>
    </dgm:pt>
    <dgm:pt modelId="{28FC00A6-6977-4F79-9DF1-00296D88B5E6}" type="pres">
      <dgm:prSet presAssocID="{82C55DDB-B9EE-4A6F-AE43-44ABC7F9DFA7}" presName="vert0" presStyleCnt="0">
        <dgm:presLayoutVars>
          <dgm:dir/>
          <dgm:animOne val="branch"/>
          <dgm:animLvl val="lvl"/>
        </dgm:presLayoutVars>
      </dgm:prSet>
      <dgm:spPr/>
    </dgm:pt>
    <dgm:pt modelId="{EA1D8182-8791-4497-8360-46919DFB62E3}" type="pres">
      <dgm:prSet presAssocID="{0F57ADD5-430D-4DA4-AA42-DF6937B32739}" presName="thickLine" presStyleLbl="alignNode1" presStyleIdx="0" presStyleCnt="6"/>
      <dgm:spPr/>
    </dgm:pt>
    <dgm:pt modelId="{606E6926-2B79-4F02-853C-67CE4EDEF2B1}" type="pres">
      <dgm:prSet presAssocID="{0F57ADD5-430D-4DA4-AA42-DF6937B32739}" presName="horz1" presStyleCnt="0"/>
      <dgm:spPr/>
    </dgm:pt>
    <dgm:pt modelId="{0413306A-EFEA-4A27-93FF-D09587C0C68A}" type="pres">
      <dgm:prSet presAssocID="{0F57ADD5-430D-4DA4-AA42-DF6937B32739}" presName="tx1" presStyleLbl="revTx" presStyleIdx="0" presStyleCnt="6"/>
      <dgm:spPr/>
    </dgm:pt>
    <dgm:pt modelId="{0FFBD79D-A52F-4013-8D1B-AE1EA01BD893}" type="pres">
      <dgm:prSet presAssocID="{0F57ADD5-430D-4DA4-AA42-DF6937B32739}" presName="vert1" presStyleCnt="0"/>
      <dgm:spPr/>
    </dgm:pt>
    <dgm:pt modelId="{44371791-A90F-441D-B025-4644110CB751}" type="pres">
      <dgm:prSet presAssocID="{DB1F1322-F65B-4055-B63A-E40D7414F287}" presName="thickLine" presStyleLbl="alignNode1" presStyleIdx="1" presStyleCnt="6"/>
      <dgm:spPr/>
    </dgm:pt>
    <dgm:pt modelId="{1E6510AD-EC95-4FA3-AF6E-0C7F6255768E}" type="pres">
      <dgm:prSet presAssocID="{DB1F1322-F65B-4055-B63A-E40D7414F287}" presName="horz1" presStyleCnt="0"/>
      <dgm:spPr/>
    </dgm:pt>
    <dgm:pt modelId="{9816AB40-72C2-4796-951F-2A84F0A3914E}" type="pres">
      <dgm:prSet presAssocID="{DB1F1322-F65B-4055-B63A-E40D7414F287}" presName="tx1" presStyleLbl="revTx" presStyleIdx="1" presStyleCnt="6"/>
      <dgm:spPr/>
    </dgm:pt>
    <dgm:pt modelId="{09166638-0B03-4FE0-B9C3-F786D6D0A36E}" type="pres">
      <dgm:prSet presAssocID="{DB1F1322-F65B-4055-B63A-E40D7414F287}" presName="vert1" presStyleCnt="0"/>
      <dgm:spPr/>
    </dgm:pt>
    <dgm:pt modelId="{60557E7B-4A4A-48E4-AD64-5396961F3778}" type="pres">
      <dgm:prSet presAssocID="{5C67568B-0EC0-42A6-A207-B6EF3D932F4C}" presName="thickLine" presStyleLbl="alignNode1" presStyleIdx="2" presStyleCnt="6"/>
      <dgm:spPr/>
    </dgm:pt>
    <dgm:pt modelId="{AD01FDF7-D071-446E-A58C-BA01AC10EFB5}" type="pres">
      <dgm:prSet presAssocID="{5C67568B-0EC0-42A6-A207-B6EF3D932F4C}" presName="horz1" presStyleCnt="0"/>
      <dgm:spPr/>
    </dgm:pt>
    <dgm:pt modelId="{61FB6C78-642A-49C4-8BD7-22B40ECAF3ED}" type="pres">
      <dgm:prSet presAssocID="{5C67568B-0EC0-42A6-A207-B6EF3D932F4C}" presName="tx1" presStyleLbl="revTx" presStyleIdx="2" presStyleCnt="6"/>
      <dgm:spPr/>
    </dgm:pt>
    <dgm:pt modelId="{52F0E7E4-CE3F-4A8D-8E9A-464E7C03AB77}" type="pres">
      <dgm:prSet presAssocID="{5C67568B-0EC0-42A6-A207-B6EF3D932F4C}" presName="vert1" presStyleCnt="0"/>
      <dgm:spPr/>
    </dgm:pt>
    <dgm:pt modelId="{E91B630A-5378-4802-93BA-BE8836CD3039}" type="pres">
      <dgm:prSet presAssocID="{A0C9E323-CA70-4F06-9619-B37D234C610B}" presName="thickLine" presStyleLbl="alignNode1" presStyleIdx="3" presStyleCnt="6"/>
      <dgm:spPr/>
    </dgm:pt>
    <dgm:pt modelId="{61B1DE58-FE94-494E-A7C1-17E49953DF08}" type="pres">
      <dgm:prSet presAssocID="{A0C9E323-CA70-4F06-9619-B37D234C610B}" presName="horz1" presStyleCnt="0"/>
      <dgm:spPr/>
    </dgm:pt>
    <dgm:pt modelId="{187C8901-26B2-43D1-AEAB-874ACBD0DCEF}" type="pres">
      <dgm:prSet presAssocID="{A0C9E323-CA70-4F06-9619-B37D234C610B}" presName="tx1" presStyleLbl="revTx" presStyleIdx="3" presStyleCnt="6"/>
      <dgm:spPr/>
    </dgm:pt>
    <dgm:pt modelId="{D0FBD597-A4C1-492E-9F23-89E3F205C900}" type="pres">
      <dgm:prSet presAssocID="{A0C9E323-CA70-4F06-9619-B37D234C610B}" presName="vert1" presStyleCnt="0"/>
      <dgm:spPr/>
    </dgm:pt>
    <dgm:pt modelId="{058353C4-A5EC-423D-B05F-C7777656A423}" type="pres">
      <dgm:prSet presAssocID="{FB613399-3AA2-4DB3-95C5-BD90B418D247}" presName="thickLine" presStyleLbl="alignNode1" presStyleIdx="4" presStyleCnt="6"/>
      <dgm:spPr/>
    </dgm:pt>
    <dgm:pt modelId="{A1D266DB-3FC8-4C42-B98D-AA431ED83E3C}" type="pres">
      <dgm:prSet presAssocID="{FB613399-3AA2-4DB3-95C5-BD90B418D247}" presName="horz1" presStyleCnt="0"/>
      <dgm:spPr/>
    </dgm:pt>
    <dgm:pt modelId="{71127DD0-26B7-42E6-ABA9-D9569F001889}" type="pres">
      <dgm:prSet presAssocID="{FB613399-3AA2-4DB3-95C5-BD90B418D247}" presName="tx1" presStyleLbl="revTx" presStyleIdx="4" presStyleCnt="6"/>
      <dgm:spPr/>
    </dgm:pt>
    <dgm:pt modelId="{8C27563C-33EA-4DEE-B5FB-52A14B58C635}" type="pres">
      <dgm:prSet presAssocID="{FB613399-3AA2-4DB3-95C5-BD90B418D247}" presName="vert1" presStyleCnt="0"/>
      <dgm:spPr/>
    </dgm:pt>
    <dgm:pt modelId="{09CA31FB-2664-416F-814C-A8A2CD6E681D}" type="pres">
      <dgm:prSet presAssocID="{7C175934-4648-4504-8965-6D99837948BC}" presName="thickLine" presStyleLbl="alignNode1" presStyleIdx="5" presStyleCnt="6"/>
      <dgm:spPr/>
    </dgm:pt>
    <dgm:pt modelId="{34AA85DF-AFD7-4B48-B290-E042457C8DC2}" type="pres">
      <dgm:prSet presAssocID="{7C175934-4648-4504-8965-6D99837948BC}" presName="horz1" presStyleCnt="0"/>
      <dgm:spPr/>
    </dgm:pt>
    <dgm:pt modelId="{0C3E15DF-F7E0-4268-8BC1-4B475EF9BF65}" type="pres">
      <dgm:prSet presAssocID="{7C175934-4648-4504-8965-6D99837948BC}" presName="tx1" presStyleLbl="revTx" presStyleIdx="5" presStyleCnt="6"/>
      <dgm:spPr/>
    </dgm:pt>
    <dgm:pt modelId="{4D532A05-CCA5-4460-8251-C3DBAC4B4312}" type="pres">
      <dgm:prSet presAssocID="{7C175934-4648-4504-8965-6D99837948BC}" presName="vert1" presStyleCnt="0"/>
      <dgm:spPr/>
    </dgm:pt>
  </dgm:ptLst>
  <dgm:cxnLst>
    <dgm:cxn modelId="{42C3B002-91EB-45EB-9077-AEEADC28D16A}" type="presOf" srcId="{FB613399-3AA2-4DB3-95C5-BD90B418D247}" destId="{71127DD0-26B7-42E6-ABA9-D9569F001889}" srcOrd="0" destOrd="0" presId="urn:microsoft.com/office/officeart/2008/layout/LinedList"/>
    <dgm:cxn modelId="{84114807-C5D7-4962-BF3B-8F0F7850AF91}" type="presOf" srcId="{0F57ADD5-430D-4DA4-AA42-DF6937B32739}" destId="{0413306A-EFEA-4A27-93FF-D09587C0C68A}" srcOrd="0" destOrd="0" presId="urn:microsoft.com/office/officeart/2008/layout/LinedList"/>
    <dgm:cxn modelId="{079E8510-8760-4996-92DD-61F3AA0F1CAF}" type="presOf" srcId="{DB1F1322-F65B-4055-B63A-E40D7414F287}" destId="{9816AB40-72C2-4796-951F-2A84F0A3914E}" srcOrd="0" destOrd="0" presId="urn:microsoft.com/office/officeart/2008/layout/LinedList"/>
    <dgm:cxn modelId="{6B3FCF24-C615-44BF-AC98-23E77F9E0A33}" srcId="{82C55DDB-B9EE-4A6F-AE43-44ABC7F9DFA7}" destId="{0F57ADD5-430D-4DA4-AA42-DF6937B32739}" srcOrd="0" destOrd="0" parTransId="{61C9467B-A928-4BA3-B140-7750948ACC3F}" sibTransId="{7156C493-DFB2-486B-A166-5789875C488A}"/>
    <dgm:cxn modelId="{30F4012F-C4EA-4A96-8D2B-611369D85EA3}" type="presOf" srcId="{7C175934-4648-4504-8965-6D99837948BC}" destId="{0C3E15DF-F7E0-4268-8BC1-4B475EF9BF65}" srcOrd="0" destOrd="0" presId="urn:microsoft.com/office/officeart/2008/layout/LinedList"/>
    <dgm:cxn modelId="{029EFE34-CE41-4D34-88DD-9228423A728A}" srcId="{82C55DDB-B9EE-4A6F-AE43-44ABC7F9DFA7}" destId="{5C67568B-0EC0-42A6-A207-B6EF3D932F4C}" srcOrd="2" destOrd="0" parTransId="{77F0BF71-AED7-4D4B-9E7B-2C9441768EC3}" sibTransId="{7D6134A4-38BB-4EA8-9CED-77202ED021BF}"/>
    <dgm:cxn modelId="{D5C8AF6A-CD11-4545-BD36-1249558AC50D}" type="presOf" srcId="{5C67568B-0EC0-42A6-A207-B6EF3D932F4C}" destId="{61FB6C78-642A-49C4-8BD7-22B40ECAF3ED}" srcOrd="0" destOrd="0" presId="urn:microsoft.com/office/officeart/2008/layout/LinedList"/>
    <dgm:cxn modelId="{979492AD-6E54-46E0-81D0-ABE2240B6FF3}" srcId="{82C55DDB-B9EE-4A6F-AE43-44ABC7F9DFA7}" destId="{DB1F1322-F65B-4055-B63A-E40D7414F287}" srcOrd="1" destOrd="0" parTransId="{551193D0-5C3A-463D-840B-F8B194B4F2D4}" sibTransId="{654AA60D-8664-49F0-AEAE-0F4DA3102C6D}"/>
    <dgm:cxn modelId="{77C90CAE-81C4-4369-A702-8B9429E4237C}" srcId="{82C55DDB-B9EE-4A6F-AE43-44ABC7F9DFA7}" destId="{A0C9E323-CA70-4F06-9619-B37D234C610B}" srcOrd="3" destOrd="0" parTransId="{A511E59D-A5F7-494F-B9BE-034AC9B2A15D}" sibTransId="{8F8215E1-41D7-4CCF-B389-E0E9F5729887}"/>
    <dgm:cxn modelId="{8A4E10C2-9A59-4337-8880-15E4C7C3003B}" type="presOf" srcId="{82C55DDB-B9EE-4A6F-AE43-44ABC7F9DFA7}" destId="{28FC00A6-6977-4F79-9DF1-00296D88B5E6}" srcOrd="0" destOrd="0" presId="urn:microsoft.com/office/officeart/2008/layout/LinedList"/>
    <dgm:cxn modelId="{EBCE8EE0-C1EF-4A02-BB7D-D7EFD9EF758E}" type="presOf" srcId="{A0C9E323-CA70-4F06-9619-B37D234C610B}" destId="{187C8901-26B2-43D1-AEAB-874ACBD0DCEF}" srcOrd="0" destOrd="0" presId="urn:microsoft.com/office/officeart/2008/layout/LinedList"/>
    <dgm:cxn modelId="{75B149E3-6574-411E-972E-F2422B6F693F}" srcId="{82C55DDB-B9EE-4A6F-AE43-44ABC7F9DFA7}" destId="{FB613399-3AA2-4DB3-95C5-BD90B418D247}" srcOrd="4" destOrd="0" parTransId="{7577B5A6-B6E2-46E3-9300-C864A9878F45}" sibTransId="{27C77715-271A-4FFA-9E4B-667947C30196}"/>
    <dgm:cxn modelId="{DD6A4FEA-923B-42FE-BB57-24510412B199}" srcId="{82C55DDB-B9EE-4A6F-AE43-44ABC7F9DFA7}" destId="{7C175934-4648-4504-8965-6D99837948BC}" srcOrd="5" destOrd="0" parTransId="{83CBA27D-FB6C-4EDC-A6E3-F398AF2DB4F3}" sibTransId="{A7D3320C-AC18-456C-8903-A93D0A27D242}"/>
    <dgm:cxn modelId="{C911E946-BB28-424C-A1EE-76A2A73D66BC}" type="presParOf" srcId="{28FC00A6-6977-4F79-9DF1-00296D88B5E6}" destId="{EA1D8182-8791-4497-8360-46919DFB62E3}" srcOrd="0" destOrd="0" presId="urn:microsoft.com/office/officeart/2008/layout/LinedList"/>
    <dgm:cxn modelId="{E9CB6340-3D5F-494B-869B-6E63F2440147}" type="presParOf" srcId="{28FC00A6-6977-4F79-9DF1-00296D88B5E6}" destId="{606E6926-2B79-4F02-853C-67CE4EDEF2B1}" srcOrd="1" destOrd="0" presId="urn:microsoft.com/office/officeart/2008/layout/LinedList"/>
    <dgm:cxn modelId="{46FFB5CD-53BF-4AD7-8D6E-8544A7B425BD}" type="presParOf" srcId="{606E6926-2B79-4F02-853C-67CE4EDEF2B1}" destId="{0413306A-EFEA-4A27-93FF-D09587C0C68A}" srcOrd="0" destOrd="0" presId="urn:microsoft.com/office/officeart/2008/layout/LinedList"/>
    <dgm:cxn modelId="{9B286A8F-65B5-4111-B84A-DAE7AD85E3B7}" type="presParOf" srcId="{606E6926-2B79-4F02-853C-67CE4EDEF2B1}" destId="{0FFBD79D-A52F-4013-8D1B-AE1EA01BD893}" srcOrd="1" destOrd="0" presId="urn:microsoft.com/office/officeart/2008/layout/LinedList"/>
    <dgm:cxn modelId="{B64DC4A3-AC0A-4A9F-8736-8A8CD75E63CA}" type="presParOf" srcId="{28FC00A6-6977-4F79-9DF1-00296D88B5E6}" destId="{44371791-A90F-441D-B025-4644110CB751}" srcOrd="2" destOrd="0" presId="urn:microsoft.com/office/officeart/2008/layout/LinedList"/>
    <dgm:cxn modelId="{66A45B4B-CA08-4D16-9D9F-0D155115DD5E}" type="presParOf" srcId="{28FC00A6-6977-4F79-9DF1-00296D88B5E6}" destId="{1E6510AD-EC95-4FA3-AF6E-0C7F6255768E}" srcOrd="3" destOrd="0" presId="urn:microsoft.com/office/officeart/2008/layout/LinedList"/>
    <dgm:cxn modelId="{B44C4A3D-CE86-4789-9D78-4AA84DF8FD0A}" type="presParOf" srcId="{1E6510AD-EC95-4FA3-AF6E-0C7F6255768E}" destId="{9816AB40-72C2-4796-951F-2A84F0A3914E}" srcOrd="0" destOrd="0" presId="urn:microsoft.com/office/officeart/2008/layout/LinedList"/>
    <dgm:cxn modelId="{36256A27-8BC7-4380-87DD-B859896D5362}" type="presParOf" srcId="{1E6510AD-EC95-4FA3-AF6E-0C7F6255768E}" destId="{09166638-0B03-4FE0-B9C3-F786D6D0A36E}" srcOrd="1" destOrd="0" presId="urn:microsoft.com/office/officeart/2008/layout/LinedList"/>
    <dgm:cxn modelId="{BD7B2C3A-6644-4A46-B273-BF8A2FD64D62}" type="presParOf" srcId="{28FC00A6-6977-4F79-9DF1-00296D88B5E6}" destId="{60557E7B-4A4A-48E4-AD64-5396961F3778}" srcOrd="4" destOrd="0" presId="urn:microsoft.com/office/officeart/2008/layout/LinedList"/>
    <dgm:cxn modelId="{D1E1F9A9-56F6-4B4C-B285-2DA353C07EF0}" type="presParOf" srcId="{28FC00A6-6977-4F79-9DF1-00296D88B5E6}" destId="{AD01FDF7-D071-446E-A58C-BA01AC10EFB5}" srcOrd="5" destOrd="0" presId="urn:microsoft.com/office/officeart/2008/layout/LinedList"/>
    <dgm:cxn modelId="{AA21E2FC-0529-4757-A755-18A3B2271490}" type="presParOf" srcId="{AD01FDF7-D071-446E-A58C-BA01AC10EFB5}" destId="{61FB6C78-642A-49C4-8BD7-22B40ECAF3ED}" srcOrd="0" destOrd="0" presId="urn:microsoft.com/office/officeart/2008/layout/LinedList"/>
    <dgm:cxn modelId="{D9396C40-2AAC-4066-B8D5-26C67E2F7335}" type="presParOf" srcId="{AD01FDF7-D071-446E-A58C-BA01AC10EFB5}" destId="{52F0E7E4-CE3F-4A8D-8E9A-464E7C03AB77}" srcOrd="1" destOrd="0" presId="urn:microsoft.com/office/officeart/2008/layout/LinedList"/>
    <dgm:cxn modelId="{7F60CC1B-95AD-466C-9B96-535B44B10338}" type="presParOf" srcId="{28FC00A6-6977-4F79-9DF1-00296D88B5E6}" destId="{E91B630A-5378-4802-93BA-BE8836CD3039}" srcOrd="6" destOrd="0" presId="urn:microsoft.com/office/officeart/2008/layout/LinedList"/>
    <dgm:cxn modelId="{B0E3AF85-62D2-495A-85D0-01A3ADB8EED7}" type="presParOf" srcId="{28FC00A6-6977-4F79-9DF1-00296D88B5E6}" destId="{61B1DE58-FE94-494E-A7C1-17E49953DF08}" srcOrd="7" destOrd="0" presId="urn:microsoft.com/office/officeart/2008/layout/LinedList"/>
    <dgm:cxn modelId="{ECBE2733-020D-4206-A7EC-5775158C47F2}" type="presParOf" srcId="{61B1DE58-FE94-494E-A7C1-17E49953DF08}" destId="{187C8901-26B2-43D1-AEAB-874ACBD0DCEF}" srcOrd="0" destOrd="0" presId="urn:microsoft.com/office/officeart/2008/layout/LinedList"/>
    <dgm:cxn modelId="{FB966DD9-E639-4186-9B41-CE801A404222}" type="presParOf" srcId="{61B1DE58-FE94-494E-A7C1-17E49953DF08}" destId="{D0FBD597-A4C1-492E-9F23-89E3F205C900}" srcOrd="1" destOrd="0" presId="urn:microsoft.com/office/officeart/2008/layout/LinedList"/>
    <dgm:cxn modelId="{B2205A32-3898-4E79-9D8A-8920BCE2FD0B}" type="presParOf" srcId="{28FC00A6-6977-4F79-9DF1-00296D88B5E6}" destId="{058353C4-A5EC-423D-B05F-C7777656A423}" srcOrd="8" destOrd="0" presId="urn:microsoft.com/office/officeart/2008/layout/LinedList"/>
    <dgm:cxn modelId="{53841572-9E9B-4A37-AA94-D00D79E3BE36}" type="presParOf" srcId="{28FC00A6-6977-4F79-9DF1-00296D88B5E6}" destId="{A1D266DB-3FC8-4C42-B98D-AA431ED83E3C}" srcOrd="9" destOrd="0" presId="urn:microsoft.com/office/officeart/2008/layout/LinedList"/>
    <dgm:cxn modelId="{D8D4DD06-8B9F-4F52-B873-78C34E224B37}" type="presParOf" srcId="{A1D266DB-3FC8-4C42-B98D-AA431ED83E3C}" destId="{71127DD0-26B7-42E6-ABA9-D9569F001889}" srcOrd="0" destOrd="0" presId="urn:microsoft.com/office/officeart/2008/layout/LinedList"/>
    <dgm:cxn modelId="{5C4D4F58-8BC4-4AF7-8428-3775B6749480}" type="presParOf" srcId="{A1D266DB-3FC8-4C42-B98D-AA431ED83E3C}" destId="{8C27563C-33EA-4DEE-B5FB-52A14B58C635}" srcOrd="1" destOrd="0" presId="urn:microsoft.com/office/officeart/2008/layout/LinedList"/>
    <dgm:cxn modelId="{8D533F4C-ABED-41B7-B002-9B86DC5D5580}" type="presParOf" srcId="{28FC00A6-6977-4F79-9DF1-00296D88B5E6}" destId="{09CA31FB-2664-416F-814C-A8A2CD6E681D}" srcOrd="10" destOrd="0" presId="urn:microsoft.com/office/officeart/2008/layout/LinedList"/>
    <dgm:cxn modelId="{1682B86C-D6EA-4C6D-B564-C28A5F110F6C}" type="presParOf" srcId="{28FC00A6-6977-4F79-9DF1-00296D88B5E6}" destId="{34AA85DF-AFD7-4B48-B290-E042457C8DC2}" srcOrd="11" destOrd="0" presId="urn:microsoft.com/office/officeart/2008/layout/LinedList"/>
    <dgm:cxn modelId="{268ABC4C-32DE-4D3F-93C1-6953D2342773}" type="presParOf" srcId="{34AA85DF-AFD7-4B48-B290-E042457C8DC2}" destId="{0C3E15DF-F7E0-4268-8BC1-4B475EF9BF65}" srcOrd="0" destOrd="0" presId="urn:microsoft.com/office/officeart/2008/layout/LinedList"/>
    <dgm:cxn modelId="{CBE3E70B-2F83-4A6E-9AE6-A284D613C725}" type="presParOf" srcId="{34AA85DF-AFD7-4B48-B290-E042457C8DC2}" destId="{4D532A05-CCA5-4460-8251-C3DBAC4B4312}"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70EC73-64BA-4C7F-9F3B-8BA69820E9DA}">
      <dsp:nvSpPr>
        <dsp:cNvPr id="0" name=""/>
        <dsp:cNvSpPr/>
      </dsp:nvSpPr>
      <dsp:spPr>
        <a:xfrm>
          <a:off x="4722" y="1296065"/>
          <a:ext cx="810632" cy="81063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711BEC0-26E9-490C-BC3E-40667C12B1F7}">
      <dsp:nvSpPr>
        <dsp:cNvPr id="0" name=""/>
        <dsp:cNvSpPr/>
      </dsp:nvSpPr>
      <dsp:spPr>
        <a:xfrm>
          <a:off x="4722" y="2197894"/>
          <a:ext cx="2316093" cy="9988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US" sz="1400" kern="1200"/>
            <a:t>In our last lecture, we looked at marketing requirements for entrepreneurship, where we looked at</a:t>
          </a:r>
        </a:p>
      </dsp:txBody>
      <dsp:txXfrm>
        <a:off x="4722" y="2197894"/>
        <a:ext cx="2316093" cy="998815"/>
      </dsp:txXfrm>
    </dsp:sp>
    <dsp:sp modelId="{338B1027-7719-4EF3-BF92-4340C03CED41}">
      <dsp:nvSpPr>
        <dsp:cNvPr id="0" name=""/>
        <dsp:cNvSpPr/>
      </dsp:nvSpPr>
      <dsp:spPr>
        <a:xfrm>
          <a:off x="4722" y="3239126"/>
          <a:ext cx="2316093" cy="177773"/>
        </a:xfrm>
        <a:prstGeom prst="rect">
          <a:avLst/>
        </a:prstGeom>
        <a:noFill/>
        <a:ln>
          <a:noFill/>
        </a:ln>
        <a:effectLst/>
      </dsp:spPr>
      <dsp:style>
        <a:lnRef idx="0">
          <a:scrgbClr r="0" g="0" b="0"/>
        </a:lnRef>
        <a:fillRef idx="0">
          <a:scrgbClr r="0" g="0" b="0"/>
        </a:fillRef>
        <a:effectRef idx="0">
          <a:scrgbClr r="0" g="0" b="0"/>
        </a:effectRef>
        <a:fontRef idx="minor"/>
      </dsp:style>
    </dsp:sp>
    <dsp:sp modelId="{6059A8DC-C55A-4402-B485-A627D6A8184E}">
      <dsp:nvSpPr>
        <dsp:cNvPr id="0" name=""/>
        <dsp:cNvSpPr/>
      </dsp:nvSpPr>
      <dsp:spPr>
        <a:xfrm>
          <a:off x="2726133" y="1296065"/>
          <a:ext cx="810632" cy="810632"/>
        </a:xfrm>
        <a:prstGeom prst="rect">
          <a:avLst/>
        </a:prstGeom>
        <a:solidFill>
          <a:schemeClr val="accent6">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F89F32D-4FDF-4CAD-93E3-A3334C34C492}">
      <dsp:nvSpPr>
        <dsp:cNvPr id="0" name=""/>
        <dsp:cNvSpPr/>
      </dsp:nvSpPr>
      <dsp:spPr>
        <a:xfrm>
          <a:off x="2726133" y="2197894"/>
          <a:ext cx="2316093" cy="9988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US" sz="1400" kern="1200"/>
            <a:t>How entrepreneurs can better understand their markets</a:t>
          </a:r>
        </a:p>
      </dsp:txBody>
      <dsp:txXfrm>
        <a:off x="2726133" y="2197894"/>
        <a:ext cx="2316093" cy="998815"/>
      </dsp:txXfrm>
    </dsp:sp>
    <dsp:sp modelId="{895D60EE-C48E-4B18-8E34-FFC8006E4DE1}">
      <dsp:nvSpPr>
        <dsp:cNvPr id="0" name=""/>
        <dsp:cNvSpPr/>
      </dsp:nvSpPr>
      <dsp:spPr>
        <a:xfrm>
          <a:off x="2726133" y="3239126"/>
          <a:ext cx="2316093" cy="177773"/>
        </a:xfrm>
        <a:prstGeom prst="rect">
          <a:avLst/>
        </a:prstGeom>
        <a:noFill/>
        <a:ln>
          <a:noFill/>
        </a:ln>
        <a:effectLst/>
      </dsp:spPr>
      <dsp:style>
        <a:lnRef idx="0">
          <a:scrgbClr r="0" g="0" b="0"/>
        </a:lnRef>
        <a:fillRef idx="0">
          <a:scrgbClr r="0" g="0" b="0"/>
        </a:fillRef>
        <a:effectRef idx="0">
          <a:scrgbClr r="0" g="0" b="0"/>
        </a:effectRef>
        <a:fontRef idx="minor"/>
      </dsp:style>
    </dsp:sp>
    <dsp:sp modelId="{E331877D-F891-4DED-9513-B82310CC3BB2}">
      <dsp:nvSpPr>
        <dsp:cNvPr id="0" name=""/>
        <dsp:cNvSpPr/>
      </dsp:nvSpPr>
      <dsp:spPr>
        <a:xfrm>
          <a:off x="5447543" y="1296065"/>
          <a:ext cx="810632" cy="810632"/>
        </a:xfrm>
        <a:prstGeom prst="rect">
          <a:avLst/>
        </a:prstGeom>
        <a:solidFill>
          <a:schemeClr val="accent6">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2F066F-9099-43C5-B6F0-A8105E44580D}">
      <dsp:nvSpPr>
        <dsp:cNvPr id="0" name=""/>
        <dsp:cNvSpPr/>
      </dsp:nvSpPr>
      <dsp:spPr>
        <a:xfrm>
          <a:off x="5447543" y="2197894"/>
          <a:ext cx="2316093" cy="9988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US" sz="1400" kern="1200"/>
            <a:t>Create a unique value proposition</a:t>
          </a:r>
        </a:p>
      </dsp:txBody>
      <dsp:txXfrm>
        <a:off x="5447543" y="2197894"/>
        <a:ext cx="2316093" cy="998815"/>
      </dsp:txXfrm>
    </dsp:sp>
    <dsp:sp modelId="{2593C460-1335-411A-ACCF-A22687EDCC4D}">
      <dsp:nvSpPr>
        <dsp:cNvPr id="0" name=""/>
        <dsp:cNvSpPr/>
      </dsp:nvSpPr>
      <dsp:spPr>
        <a:xfrm>
          <a:off x="5447543" y="3239126"/>
          <a:ext cx="2316093" cy="177773"/>
        </a:xfrm>
        <a:prstGeom prst="rect">
          <a:avLst/>
        </a:prstGeom>
        <a:noFill/>
        <a:ln>
          <a:noFill/>
        </a:ln>
        <a:effectLst/>
      </dsp:spPr>
      <dsp:style>
        <a:lnRef idx="0">
          <a:scrgbClr r="0" g="0" b="0"/>
        </a:lnRef>
        <a:fillRef idx="0">
          <a:scrgbClr r="0" g="0" b="0"/>
        </a:fillRef>
        <a:effectRef idx="0">
          <a:scrgbClr r="0" g="0" b="0"/>
        </a:effectRef>
        <a:fontRef idx="minor"/>
      </dsp:style>
    </dsp:sp>
    <dsp:sp modelId="{A99252D0-790C-4E51-A525-1EBE6FB0F96A}">
      <dsp:nvSpPr>
        <dsp:cNvPr id="0" name=""/>
        <dsp:cNvSpPr/>
      </dsp:nvSpPr>
      <dsp:spPr>
        <a:xfrm>
          <a:off x="8168953" y="1296065"/>
          <a:ext cx="810632" cy="810632"/>
        </a:xfrm>
        <a:prstGeom prst="rect">
          <a:avLst/>
        </a:prstGeom>
        <a:solidFill>
          <a:schemeClr val="accent6">
            <a:hueOff val="0"/>
            <a:satOff val="0"/>
            <a:lumOff val="0"/>
            <a:alphaOff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3926A6-A096-40DA-90DC-87A00C788FC7}">
      <dsp:nvSpPr>
        <dsp:cNvPr id="0" name=""/>
        <dsp:cNvSpPr/>
      </dsp:nvSpPr>
      <dsp:spPr>
        <a:xfrm>
          <a:off x="8168953" y="2197894"/>
          <a:ext cx="2316093" cy="9988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l" defTabSz="622300">
            <a:lnSpc>
              <a:spcPct val="90000"/>
            </a:lnSpc>
            <a:spcBef>
              <a:spcPct val="0"/>
            </a:spcBef>
            <a:spcAft>
              <a:spcPct val="35000"/>
            </a:spcAft>
            <a:buNone/>
            <a:defRPr b="1"/>
          </a:pPr>
          <a:r>
            <a:rPr lang="en-US" sz="1400" kern="1200"/>
            <a:t>Adopt some digital marketing essentials</a:t>
          </a:r>
        </a:p>
      </dsp:txBody>
      <dsp:txXfrm>
        <a:off x="8168953" y="2197894"/>
        <a:ext cx="2316093" cy="998815"/>
      </dsp:txXfrm>
    </dsp:sp>
    <dsp:sp modelId="{5B66497B-44F2-4FFF-BE0C-A1FBBD7C54D5}">
      <dsp:nvSpPr>
        <dsp:cNvPr id="0" name=""/>
        <dsp:cNvSpPr/>
      </dsp:nvSpPr>
      <dsp:spPr>
        <a:xfrm>
          <a:off x="8168953" y="3239126"/>
          <a:ext cx="2316093" cy="177773"/>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6BB736-C5C6-4432-B88E-A42D27F4AA70}">
      <dsp:nvSpPr>
        <dsp:cNvPr id="0" name=""/>
        <dsp:cNvSpPr/>
      </dsp:nvSpPr>
      <dsp:spPr>
        <a:xfrm>
          <a:off x="478800" y="848169"/>
          <a:ext cx="1098000" cy="1098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CD788B-2503-4C48-9041-DAD9939B3F12}">
      <dsp:nvSpPr>
        <dsp:cNvPr id="0" name=""/>
        <dsp:cNvSpPr/>
      </dsp:nvSpPr>
      <dsp:spPr>
        <a:xfrm>
          <a:off x="712800" y="1082169"/>
          <a:ext cx="630000" cy="63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52F6487-A1D7-47A7-B22B-39E7D7A2D66F}">
      <dsp:nvSpPr>
        <dsp:cNvPr id="0" name=""/>
        <dsp:cNvSpPr/>
      </dsp:nvSpPr>
      <dsp:spPr>
        <a:xfrm>
          <a:off x="127800" y="2288169"/>
          <a:ext cx="1800000" cy="121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In the current lecture we will look at the financial requirements for an entrepreneur; specifically, we will focus on</a:t>
          </a:r>
        </a:p>
      </dsp:txBody>
      <dsp:txXfrm>
        <a:off x="127800" y="2288169"/>
        <a:ext cx="1800000" cy="1215000"/>
      </dsp:txXfrm>
    </dsp:sp>
    <dsp:sp modelId="{9AFAA0CB-854E-436F-ACCA-332EF24C8B75}">
      <dsp:nvSpPr>
        <dsp:cNvPr id="0" name=""/>
        <dsp:cNvSpPr/>
      </dsp:nvSpPr>
      <dsp:spPr>
        <a:xfrm>
          <a:off x="2593800" y="848169"/>
          <a:ext cx="1098000" cy="1098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DEEE89-3C10-4055-9433-59E7D16214CB}">
      <dsp:nvSpPr>
        <dsp:cNvPr id="0" name=""/>
        <dsp:cNvSpPr/>
      </dsp:nvSpPr>
      <dsp:spPr>
        <a:xfrm>
          <a:off x="2827800" y="1082169"/>
          <a:ext cx="630000" cy="63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D14DEE-0CDF-4127-9960-F32803E63442}">
      <dsp:nvSpPr>
        <dsp:cNvPr id="0" name=""/>
        <dsp:cNvSpPr/>
      </dsp:nvSpPr>
      <dsp:spPr>
        <a:xfrm>
          <a:off x="2242800" y="2288169"/>
          <a:ext cx="1800000" cy="121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Understanding the startup costs</a:t>
          </a:r>
        </a:p>
      </dsp:txBody>
      <dsp:txXfrm>
        <a:off x="2242800" y="2288169"/>
        <a:ext cx="1800000" cy="1215000"/>
      </dsp:txXfrm>
    </dsp:sp>
    <dsp:sp modelId="{06C404FA-E141-403D-BBB6-33E35569F241}">
      <dsp:nvSpPr>
        <dsp:cNvPr id="0" name=""/>
        <dsp:cNvSpPr/>
      </dsp:nvSpPr>
      <dsp:spPr>
        <a:xfrm>
          <a:off x="4708800" y="848169"/>
          <a:ext cx="1098000" cy="1098000"/>
        </a:xfrm>
        <a:prstGeom prst="round2DiagRect">
          <a:avLst>
            <a:gd name="adj1" fmla="val 29727"/>
            <a:gd name="adj2" fmla="val 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000124A-B035-4929-B892-4AFB905E54BA}">
      <dsp:nvSpPr>
        <dsp:cNvPr id="0" name=""/>
        <dsp:cNvSpPr/>
      </dsp:nvSpPr>
      <dsp:spPr>
        <a:xfrm>
          <a:off x="4942800" y="1082169"/>
          <a:ext cx="630000" cy="63000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94C7517-C7C3-4DFD-9223-3A66F483FFDD}">
      <dsp:nvSpPr>
        <dsp:cNvPr id="0" name=""/>
        <dsp:cNvSpPr/>
      </dsp:nvSpPr>
      <dsp:spPr>
        <a:xfrm>
          <a:off x="4357800" y="2288169"/>
          <a:ext cx="1800000" cy="121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Sources of funding</a:t>
          </a:r>
        </a:p>
      </dsp:txBody>
      <dsp:txXfrm>
        <a:off x="4357800" y="2288169"/>
        <a:ext cx="1800000" cy="1215000"/>
      </dsp:txXfrm>
    </dsp:sp>
    <dsp:sp modelId="{10E0CF09-FE80-4D30-BDC2-2E0980617F0B}">
      <dsp:nvSpPr>
        <dsp:cNvPr id="0" name=""/>
        <dsp:cNvSpPr/>
      </dsp:nvSpPr>
      <dsp:spPr>
        <a:xfrm>
          <a:off x="6823800" y="848169"/>
          <a:ext cx="1098000" cy="1098000"/>
        </a:xfrm>
        <a:prstGeom prst="round2DiagRect">
          <a:avLst>
            <a:gd name="adj1" fmla="val 29727"/>
            <a:gd name="adj2" fmla="val 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A1E092-E417-4B68-AB13-E77BEA81DEA2}">
      <dsp:nvSpPr>
        <dsp:cNvPr id="0" name=""/>
        <dsp:cNvSpPr/>
      </dsp:nvSpPr>
      <dsp:spPr>
        <a:xfrm>
          <a:off x="7057800" y="1082169"/>
          <a:ext cx="630000" cy="63000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A530AB2-09C8-4CB3-9AE0-F26434945B29}">
      <dsp:nvSpPr>
        <dsp:cNvPr id="0" name=""/>
        <dsp:cNvSpPr/>
      </dsp:nvSpPr>
      <dsp:spPr>
        <a:xfrm>
          <a:off x="6472800" y="2288169"/>
          <a:ext cx="1800000" cy="121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Financial management skills</a:t>
          </a:r>
        </a:p>
      </dsp:txBody>
      <dsp:txXfrm>
        <a:off x="6472800" y="2288169"/>
        <a:ext cx="1800000" cy="1215000"/>
      </dsp:txXfrm>
    </dsp:sp>
    <dsp:sp modelId="{AE5F154F-EA9E-4FDD-B358-251C7BC81BE5}">
      <dsp:nvSpPr>
        <dsp:cNvPr id="0" name=""/>
        <dsp:cNvSpPr/>
      </dsp:nvSpPr>
      <dsp:spPr>
        <a:xfrm>
          <a:off x="8938800" y="848169"/>
          <a:ext cx="1098000" cy="1098000"/>
        </a:xfrm>
        <a:prstGeom prst="round2DiagRect">
          <a:avLst>
            <a:gd name="adj1" fmla="val 29727"/>
            <a:gd name="adj2" fmla="val 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E044AD-5146-4A88-81AC-ABF0C7D4872A}">
      <dsp:nvSpPr>
        <dsp:cNvPr id="0" name=""/>
        <dsp:cNvSpPr/>
      </dsp:nvSpPr>
      <dsp:spPr>
        <a:xfrm>
          <a:off x="9172800" y="1082169"/>
          <a:ext cx="630000" cy="63000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C5607F-6508-4A80-8A3C-C1068EDB4AFF}">
      <dsp:nvSpPr>
        <dsp:cNvPr id="0" name=""/>
        <dsp:cNvSpPr/>
      </dsp:nvSpPr>
      <dsp:spPr>
        <a:xfrm>
          <a:off x="8587800" y="2288169"/>
          <a:ext cx="1800000" cy="1215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a:t>Investment strategies</a:t>
          </a:r>
        </a:p>
      </dsp:txBody>
      <dsp:txXfrm>
        <a:off x="8587800" y="2288169"/>
        <a:ext cx="1800000" cy="1215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7709D2-B041-4693-AF3D-BA5E09D6B458}">
      <dsp:nvSpPr>
        <dsp:cNvPr id="0" name=""/>
        <dsp:cNvSpPr/>
      </dsp:nvSpPr>
      <dsp:spPr>
        <a:xfrm>
          <a:off x="0" y="0"/>
          <a:ext cx="4996212" cy="1229656"/>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Understand the different cost the initial and ongoing expenses for a startup</a:t>
          </a:r>
        </a:p>
      </dsp:txBody>
      <dsp:txXfrm>
        <a:off x="36015" y="36015"/>
        <a:ext cx="3565411" cy="1157626"/>
      </dsp:txXfrm>
    </dsp:sp>
    <dsp:sp modelId="{FD8C2500-CE38-4DB0-93C6-B2526CC49761}">
      <dsp:nvSpPr>
        <dsp:cNvPr id="0" name=""/>
        <dsp:cNvSpPr/>
      </dsp:nvSpPr>
      <dsp:spPr>
        <a:xfrm>
          <a:off x="418432" y="1453230"/>
          <a:ext cx="4996212" cy="1229656"/>
        </a:xfrm>
        <a:prstGeom prst="roundRect">
          <a:avLst>
            <a:gd name="adj" fmla="val 10000"/>
          </a:avLst>
        </a:prstGeom>
        <a:solidFill>
          <a:schemeClr val="accent2">
            <a:hueOff val="2054433"/>
            <a:satOff val="0"/>
            <a:lumOff val="6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Evaluating different sources of funding available to an entrepreneur</a:t>
          </a:r>
        </a:p>
      </dsp:txBody>
      <dsp:txXfrm>
        <a:off x="454447" y="1489245"/>
        <a:ext cx="3706472" cy="1157626"/>
      </dsp:txXfrm>
    </dsp:sp>
    <dsp:sp modelId="{E344C886-F030-4C22-B799-02A354F0B0CB}">
      <dsp:nvSpPr>
        <dsp:cNvPr id="0" name=""/>
        <dsp:cNvSpPr/>
      </dsp:nvSpPr>
      <dsp:spPr>
        <a:xfrm>
          <a:off x="830620" y="2906460"/>
          <a:ext cx="4996212" cy="1229656"/>
        </a:xfrm>
        <a:prstGeom prst="roundRect">
          <a:avLst>
            <a:gd name="adj" fmla="val 10000"/>
          </a:avLst>
        </a:prstGeom>
        <a:solidFill>
          <a:schemeClr val="accent2">
            <a:hueOff val="4108866"/>
            <a:satOff val="0"/>
            <a:lumOff val="124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Examine critical financial management skills an entrepreneur needs to succeed</a:t>
          </a:r>
        </a:p>
      </dsp:txBody>
      <dsp:txXfrm>
        <a:off x="866635" y="2942475"/>
        <a:ext cx="3712717" cy="1157626"/>
      </dsp:txXfrm>
    </dsp:sp>
    <dsp:sp modelId="{BFA1CF7A-5514-4659-BC72-8E315D46000D}">
      <dsp:nvSpPr>
        <dsp:cNvPr id="0" name=""/>
        <dsp:cNvSpPr/>
      </dsp:nvSpPr>
      <dsp:spPr>
        <a:xfrm>
          <a:off x="1249052" y="4359690"/>
          <a:ext cx="4996212" cy="1229656"/>
        </a:xfrm>
        <a:prstGeom prst="roundRect">
          <a:avLst>
            <a:gd name="adj" fmla="val 10000"/>
          </a:avLst>
        </a:prstGeom>
        <a:solidFill>
          <a:schemeClr val="accent2">
            <a:hueOff val="6163298"/>
            <a:satOff val="0"/>
            <a:lumOff val="1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Propose possible investment strategies an entrepreneur can pursue</a:t>
          </a:r>
        </a:p>
      </dsp:txBody>
      <dsp:txXfrm>
        <a:off x="1285067" y="4395705"/>
        <a:ext cx="3706472" cy="1157626"/>
      </dsp:txXfrm>
    </dsp:sp>
    <dsp:sp modelId="{706915F5-B754-4248-91F5-70937FC66A4E}">
      <dsp:nvSpPr>
        <dsp:cNvPr id="0" name=""/>
        <dsp:cNvSpPr/>
      </dsp:nvSpPr>
      <dsp:spPr>
        <a:xfrm>
          <a:off x="4196935" y="941804"/>
          <a:ext cx="799276" cy="799276"/>
        </a:xfrm>
        <a:prstGeom prst="downArrow">
          <a:avLst>
            <a:gd name="adj1" fmla="val 55000"/>
            <a:gd name="adj2" fmla="val 45000"/>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376772" y="941804"/>
        <a:ext cx="439602" cy="601455"/>
      </dsp:txXfrm>
    </dsp:sp>
    <dsp:sp modelId="{58D27538-6FCD-4C92-904E-F6C8D5AF0E93}">
      <dsp:nvSpPr>
        <dsp:cNvPr id="0" name=""/>
        <dsp:cNvSpPr/>
      </dsp:nvSpPr>
      <dsp:spPr>
        <a:xfrm>
          <a:off x="4615368" y="2395035"/>
          <a:ext cx="799276" cy="799276"/>
        </a:xfrm>
        <a:prstGeom prst="downArrow">
          <a:avLst>
            <a:gd name="adj1" fmla="val 55000"/>
            <a:gd name="adj2" fmla="val 45000"/>
          </a:avLst>
        </a:prstGeom>
        <a:solidFill>
          <a:schemeClr val="accent2">
            <a:tint val="40000"/>
            <a:alpha val="90000"/>
            <a:hueOff val="3064360"/>
            <a:satOff val="0"/>
            <a:lumOff val="1185"/>
            <a:alphaOff val="0"/>
          </a:schemeClr>
        </a:solidFill>
        <a:ln w="12700" cap="flat" cmpd="sng" algn="ctr">
          <a:solidFill>
            <a:schemeClr val="accent2">
              <a:tint val="40000"/>
              <a:alpha val="90000"/>
              <a:hueOff val="3064360"/>
              <a:satOff val="0"/>
              <a:lumOff val="118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4795205" y="2395035"/>
        <a:ext cx="439602" cy="601455"/>
      </dsp:txXfrm>
    </dsp:sp>
    <dsp:sp modelId="{37EDF4DD-1805-40A0-8ADC-50C2A177EA13}">
      <dsp:nvSpPr>
        <dsp:cNvPr id="0" name=""/>
        <dsp:cNvSpPr/>
      </dsp:nvSpPr>
      <dsp:spPr>
        <a:xfrm>
          <a:off x="5027555" y="3848265"/>
          <a:ext cx="799276" cy="799276"/>
        </a:xfrm>
        <a:prstGeom prst="downArrow">
          <a:avLst>
            <a:gd name="adj1" fmla="val 55000"/>
            <a:gd name="adj2" fmla="val 45000"/>
          </a:avLst>
        </a:prstGeom>
        <a:solidFill>
          <a:schemeClr val="accent2">
            <a:tint val="40000"/>
            <a:alpha val="90000"/>
            <a:hueOff val="6128719"/>
            <a:satOff val="0"/>
            <a:lumOff val="2370"/>
            <a:alphaOff val="0"/>
          </a:schemeClr>
        </a:solidFill>
        <a:ln w="12700" cap="flat" cmpd="sng" algn="ctr">
          <a:solidFill>
            <a:schemeClr val="accent2">
              <a:tint val="40000"/>
              <a:alpha val="90000"/>
              <a:hueOff val="6128719"/>
              <a:satOff val="0"/>
              <a:lumOff val="237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5207392" y="3848265"/>
        <a:ext cx="439602" cy="60145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874524-6735-4317-A02D-7DCE14D7EB67}">
      <dsp:nvSpPr>
        <dsp:cNvPr id="0" name=""/>
        <dsp:cNvSpPr/>
      </dsp:nvSpPr>
      <dsp:spPr>
        <a:xfrm>
          <a:off x="0" y="578513"/>
          <a:ext cx="6245265" cy="10670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Whenever we talk of financial requirements for an entrepreneur, we are talking about the money that one needs to start, operate, and grow their venture</a:t>
          </a:r>
        </a:p>
      </dsp:txBody>
      <dsp:txXfrm>
        <a:off x="52089" y="630602"/>
        <a:ext cx="6141087" cy="962862"/>
      </dsp:txXfrm>
    </dsp:sp>
    <dsp:sp modelId="{BB1B55E2-7D11-4028-AB13-48ECF3439909}">
      <dsp:nvSpPr>
        <dsp:cNvPr id="0" name=""/>
        <dsp:cNvSpPr/>
      </dsp:nvSpPr>
      <dsp:spPr>
        <a:xfrm>
          <a:off x="0" y="1700273"/>
          <a:ext cx="6245265" cy="1067040"/>
        </a:xfrm>
        <a:prstGeom prst="roundRect">
          <a:avLst/>
        </a:prstGeom>
        <a:solidFill>
          <a:schemeClr val="accent2">
            <a:hueOff val="2054433"/>
            <a:satOff val="0"/>
            <a:lumOff val="6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Having such money, and in the right time is crucial for an entrepreneur, for it can mean success or failure for their venture</a:t>
          </a:r>
        </a:p>
      </dsp:txBody>
      <dsp:txXfrm>
        <a:off x="52089" y="1752362"/>
        <a:ext cx="6141087" cy="962862"/>
      </dsp:txXfrm>
    </dsp:sp>
    <dsp:sp modelId="{BB0E2957-B140-4F1B-BBAF-B50B3BC71CB3}">
      <dsp:nvSpPr>
        <dsp:cNvPr id="0" name=""/>
        <dsp:cNvSpPr/>
      </dsp:nvSpPr>
      <dsp:spPr>
        <a:xfrm>
          <a:off x="0" y="2822033"/>
          <a:ext cx="6245265" cy="1067040"/>
        </a:xfrm>
        <a:prstGeom prst="roundRect">
          <a:avLst/>
        </a:prstGeom>
        <a:solidFill>
          <a:schemeClr val="accent2">
            <a:hueOff val="4108866"/>
            <a:satOff val="0"/>
            <a:lumOff val="124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Even at personal level, financial management is crucial to successful go through life</a:t>
          </a:r>
        </a:p>
      </dsp:txBody>
      <dsp:txXfrm>
        <a:off x="52089" y="2874122"/>
        <a:ext cx="6141087" cy="962862"/>
      </dsp:txXfrm>
    </dsp:sp>
    <dsp:sp modelId="{AE796E44-2C4F-4884-A1B3-93775FF02E04}">
      <dsp:nvSpPr>
        <dsp:cNvPr id="0" name=""/>
        <dsp:cNvSpPr/>
      </dsp:nvSpPr>
      <dsp:spPr>
        <a:xfrm>
          <a:off x="0" y="3943793"/>
          <a:ext cx="6245265" cy="1067040"/>
        </a:xfrm>
        <a:prstGeom prst="roundRect">
          <a:avLst/>
        </a:prstGeom>
        <a:solidFill>
          <a:schemeClr val="accent2">
            <a:hueOff val="6163298"/>
            <a:satOff val="0"/>
            <a:lumOff val="1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US" sz="1900" kern="1200"/>
            <a:t>We will start off with understanding different cost in running a venture</a:t>
          </a:r>
        </a:p>
      </dsp:txBody>
      <dsp:txXfrm>
        <a:off x="52089" y="3995882"/>
        <a:ext cx="6141087" cy="96286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F46D83-EED2-4F21-8E57-BEA970A0ED3F}">
      <dsp:nvSpPr>
        <dsp:cNvPr id="0" name=""/>
        <dsp:cNvSpPr/>
      </dsp:nvSpPr>
      <dsp:spPr>
        <a:xfrm>
          <a:off x="0" y="2162"/>
          <a:ext cx="7635499" cy="0"/>
        </a:xfrm>
        <a:prstGeom prst="line">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CAB2B2-AB32-40C2-B5F7-782495B0F002}">
      <dsp:nvSpPr>
        <dsp:cNvPr id="0" name=""/>
        <dsp:cNvSpPr/>
      </dsp:nvSpPr>
      <dsp:spPr>
        <a:xfrm>
          <a:off x="0" y="2162"/>
          <a:ext cx="7635499" cy="1474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When you are starting a business there are different costs that you are likely to incur</a:t>
          </a:r>
        </a:p>
      </dsp:txBody>
      <dsp:txXfrm>
        <a:off x="0" y="2162"/>
        <a:ext cx="7635499" cy="1474834"/>
      </dsp:txXfrm>
    </dsp:sp>
    <dsp:sp modelId="{ED9EFCC1-73C2-4DEF-B730-16AFDF3E2184}">
      <dsp:nvSpPr>
        <dsp:cNvPr id="0" name=""/>
        <dsp:cNvSpPr/>
      </dsp:nvSpPr>
      <dsp:spPr>
        <a:xfrm>
          <a:off x="0" y="1476997"/>
          <a:ext cx="7635499" cy="0"/>
        </a:xfrm>
        <a:prstGeom prst="line">
          <a:avLst/>
        </a:prstGeom>
        <a:solidFill>
          <a:schemeClr val="accent5">
            <a:hueOff val="-3770740"/>
            <a:satOff val="0"/>
            <a:lumOff val="-490"/>
            <a:alphaOff val="0"/>
          </a:schemeClr>
        </a:solidFill>
        <a:ln w="12700" cap="flat" cmpd="sng" algn="ctr">
          <a:solidFill>
            <a:schemeClr val="accent5">
              <a:hueOff val="-3770740"/>
              <a:satOff val="0"/>
              <a:lumOff val="-49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2F9A31-DC91-4AED-88B0-2BCD51817BDF}">
      <dsp:nvSpPr>
        <dsp:cNvPr id="0" name=""/>
        <dsp:cNvSpPr/>
      </dsp:nvSpPr>
      <dsp:spPr>
        <a:xfrm>
          <a:off x="0" y="1476997"/>
          <a:ext cx="7635499" cy="1474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In your BMC lecture we touched on this though lightly</a:t>
          </a:r>
        </a:p>
      </dsp:txBody>
      <dsp:txXfrm>
        <a:off x="0" y="1476997"/>
        <a:ext cx="7635499" cy="1474834"/>
      </dsp:txXfrm>
    </dsp:sp>
    <dsp:sp modelId="{9B7842B5-91CC-48BF-A4EC-6F9743658840}">
      <dsp:nvSpPr>
        <dsp:cNvPr id="0" name=""/>
        <dsp:cNvSpPr/>
      </dsp:nvSpPr>
      <dsp:spPr>
        <a:xfrm>
          <a:off x="0" y="2951831"/>
          <a:ext cx="7635499" cy="0"/>
        </a:xfrm>
        <a:prstGeom prst="line">
          <a:avLst/>
        </a:prstGeom>
        <a:solidFill>
          <a:schemeClr val="accent5">
            <a:hueOff val="-7541480"/>
            <a:satOff val="0"/>
            <a:lumOff val="-980"/>
            <a:alphaOff val="0"/>
          </a:schemeClr>
        </a:solidFill>
        <a:ln w="12700" cap="flat" cmpd="sng" algn="ctr">
          <a:solidFill>
            <a:schemeClr val="accent5">
              <a:hueOff val="-7541480"/>
              <a:satOff val="0"/>
              <a:lumOff val="-98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4A1E403-C029-4249-BA3E-B001D1DA805F}">
      <dsp:nvSpPr>
        <dsp:cNvPr id="0" name=""/>
        <dsp:cNvSpPr/>
      </dsp:nvSpPr>
      <dsp:spPr>
        <a:xfrm>
          <a:off x="0" y="2951831"/>
          <a:ext cx="7635499" cy="147483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0490" tIns="110490" rIns="110490" bIns="110490" numCol="1" spcCol="1270" anchor="t" anchorCtr="0">
          <a:noAutofit/>
        </a:bodyPr>
        <a:lstStyle/>
        <a:p>
          <a:pPr marL="0" lvl="0" indent="0" algn="l" defTabSz="1289050">
            <a:lnSpc>
              <a:spcPct val="90000"/>
            </a:lnSpc>
            <a:spcBef>
              <a:spcPct val="0"/>
            </a:spcBef>
            <a:spcAft>
              <a:spcPct val="35000"/>
            </a:spcAft>
            <a:buNone/>
          </a:pPr>
          <a:r>
            <a:rPr lang="en-US" sz="2900" kern="1200"/>
            <a:t>We have two major categories of cost we can talk about; Initial costs and Ongoing costs</a:t>
          </a:r>
        </a:p>
      </dsp:txBody>
      <dsp:txXfrm>
        <a:off x="0" y="2951831"/>
        <a:ext cx="7635499" cy="1474834"/>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B7C55E-C1ED-454F-9E73-86017E7F51F2}">
      <dsp:nvSpPr>
        <dsp:cNvPr id="0" name=""/>
        <dsp:cNvSpPr/>
      </dsp:nvSpPr>
      <dsp:spPr>
        <a:xfrm>
          <a:off x="0" y="719684"/>
          <a:ext cx="8565397" cy="13286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F1862E1-D1B9-48A9-BC33-57590D3BDE80}">
      <dsp:nvSpPr>
        <dsp:cNvPr id="0" name=""/>
        <dsp:cNvSpPr/>
      </dsp:nvSpPr>
      <dsp:spPr>
        <a:xfrm>
          <a:off x="401916" y="1018630"/>
          <a:ext cx="730756" cy="7307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8BDABF9-8F60-472A-91A3-D8FAE217E7EE}">
      <dsp:nvSpPr>
        <dsp:cNvPr id="0" name=""/>
        <dsp:cNvSpPr/>
      </dsp:nvSpPr>
      <dsp:spPr>
        <a:xfrm>
          <a:off x="1534589" y="719684"/>
          <a:ext cx="7030807" cy="1328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615" tIns="140615" rIns="140615" bIns="140615" numCol="1" spcCol="1270" anchor="ctr" anchorCtr="0">
          <a:noAutofit/>
        </a:bodyPr>
        <a:lstStyle/>
        <a:p>
          <a:pPr marL="0" lvl="0" indent="0" algn="l" defTabSz="1111250">
            <a:lnSpc>
              <a:spcPct val="100000"/>
            </a:lnSpc>
            <a:spcBef>
              <a:spcPct val="0"/>
            </a:spcBef>
            <a:spcAft>
              <a:spcPct val="35000"/>
            </a:spcAft>
            <a:buNone/>
          </a:pPr>
          <a:r>
            <a:rPr lang="en-US" sz="2500" kern="1200" dirty="0"/>
            <a:t>These are all the expenses that you are likely to incur once before launching the business</a:t>
          </a:r>
        </a:p>
      </dsp:txBody>
      <dsp:txXfrm>
        <a:off x="1534589" y="719684"/>
        <a:ext cx="7030807" cy="1328648"/>
      </dsp:txXfrm>
    </dsp:sp>
    <dsp:sp modelId="{C9B5C8D6-D361-4CED-BE61-A9B2280765F8}">
      <dsp:nvSpPr>
        <dsp:cNvPr id="0" name=""/>
        <dsp:cNvSpPr/>
      </dsp:nvSpPr>
      <dsp:spPr>
        <a:xfrm>
          <a:off x="0" y="2380495"/>
          <a:ext cx="8565397" cy="13286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633B14-8B81-43DD-BEE6-BCAED8AE787A}">
      <dsp:nvSpPr>
        <dsp:cNvPr id="0" name=""/>
        <dsp:cNvSpPr/>
      </dsp:nvSpPr>
      <dsp:spPr>
        <a:xfrm>
          <a:off x="401916" y="2679441"/>
          <a:ext cx="730756" cy="7307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CC27DFC-2046-4E11-9881-03A61D16F671}">
      <dsp:nvSpPr>
        <dsp:cNvPr id="0" name=""/>
        <dsp:cNvSpPr/>
      </dsp:nvSpPr>
      <dsp:spPr>
        <a:xfrm>
          <a:off x="1534589" y="2380495"/>
          <a:ext cx="7030807" cy="13286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0615" tIns="140615" rIns="140615" bIns="140615" numCol="1" spcCol="1270" anchor="ctr" anchorCtr="0">
          <a:noAutofit/>
        </a:bodyPr>
        <a:lstStyle/>
        <a:p>
          <a:pPr marL="0" lvl="0" indent="0" algn="l" defTabSz="1111250">
            <a:lnSpc>
              <a:spcPct val="100000"/>
            </a:lnSpc>
            <a:spcBef>
              <a:spcPct val="0"/>
            </a:spcBef>
            <a:spcAft>
              <a:spcPct val="35000"/>
            </a:spcAft>
            <a:buNone/>
          </a:pPr>
          <a:r>
            <a:rPr lang="en-US" sz="2500" b="1" kern="1200" dirty="0"/>
            <a:t>Product development</a:t>
          </a:r>
          <a:r>
            <a:rPr lang="en-US" sz="2500" kern="1200" dirty="0"/>
            <a:t>: the cost that goes to bringing a product to market</a:t>
          </a:r>
        </a:p>
      </dsp:txBody>
      <dsp:txXfrm>
        <a:off x="1534589" y="2380495"/>
        <a:ext cx="7030807" cy="132864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D7F9B8-C790-491D-97E6-246539C015B4}">
      <dsp:nvSpPr>
        <dsp:cNvPr id="0" name=""/>
        <dsp:cNvSpPr/>
      </dsp:nvSpPr>
      <dsp:spPr>
        <a:xfrm>
          <a:off x="0" y="830917"/>
          <a:ext cx="8462075" cy="15340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F71940-70B0-4AE8-A2E3-8269C2CA5F98}">
      <dsp:nvSpPr>
        <dsp:cNvPr id="0" name=""/>
        <dsp:cNvSpPr/>
      </dsp:nvSpPr>
      <dsp:spPr>
        <a:xfrm>
          <a:off x="464035" y="1176067"/>
          <a:ext cx="843700" cy="8437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7A6E75-933C-4B1D-8856-59719B34FC15}">
      <dsp:nvSpPr>
        <dsp:cNvPr id="0" name=""/>
        <dsp:cNvSpPr/>
      </dsp:nvSpPr>
      <dsp:spPr>
        <a:xfrm>
          <a:off x="1771771" y="830917"/>
          <a:ext cx="6690303" cy="1534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348" tIns="162348" rIns="162348" bIns="162348" numCol="1" spcCol="1270" anchor="ctr" anchorCtr="0">
          <a:noAutofit/>
        </a:bodyPr>
        <a:lstStyle/>
        <a:p>
          <a:pPr marL="0" lvl="0" indent="0" algn="l" defTabSz="1111250">
            <a:lnSpc>
              <a:spcPct val="90000"/>
            </a:lnSpc>
            <a:spcBef>
              <a:spcPct val="0"/>
            </a:spcBef>
            <a:spcAft>
              <a:spcPct val="35000"/>
            </a:spcAft>
            <a:buNone/>
          </a:pPr>
          <a:r>
            <a:rPr lang="en-US" sz="2500" b="1" kern="1200"/>
            <a:t>Market research</a:t>
          </a:r>
          <a:r>
            <a:rPr lang="en-US" sz="2500" kern="1200"/>
            <a:t>: The initial research, survey you need to do before settling on a customer segment and a location</a:t>
          </a:r>
        </a:p>
      </dsp:txBody>
      <dsp:txXfrm>
        <a:off x="1771771" y="830917"/>
        <a:ext cx="6690303" cy="1534001"/>
      </dsp:txXfrm>
    </dsp:sp>
    <dsp:sp modelId="{887FA725-D7F8-40B3-959F-F2BFCC21026F}">
      <dsp:nvSpPr>
        <dsp:cNvPr id="0" name=""/>
        <dsp:cNvSpPr/>
      </dsp:nvSpPr>
      <dsp:spPr>
        <a:xfrm>
          <a:off x="0" y="2748418"/>
          <a:ext cx="8462075" cy="153400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44493F-2D9D-4B2B-8705-63E51FB05B41}">
      <dsp:nvSpPr>
        <dsp:cNvPr id="0" name=""/>
        <dsp:cNvSpPr/>
      </dsp:nvSpPr>
      <dsp:spPr>
        <a:xfrm>
          <a:off x="464035" y="3093568"/>
          <a:ext cx="843700" cy="8437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D8E866-3395-43C8-885B-970659051910}">
      <dsp:nvSpPr>
        <dsp:cNvPr id="0" name=""/>
        <dsp:cNvSpPr/>
      </dsp:nvSpPr>
      <dsp:spPr>
        <a:xfrm>
          <a:off x="1771771" y="2748418"/>
          <a:ext cx="6690303" cy="15340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2348" tIns="162348" rIns="162348" bIns="162348" numCol="1" spcCol="1270" anchor="ctr" anchorCtr="0">
          <a:noAutofit/>
        </a:bodyPr>
        <a:lstStyle/>
        <a:p>
          <a:pPr marL="0" lvl="0" indent="0" algn="l" defTabSz="1111250">
            <a:lnSpc>
              <a:spcPct val="90000"/>
            </a:lnSpc>
            <a:spcBef>
              <a:spcPct val="0"/>
            </a:spcBef>
            <a:spcAft>
              <a:spcPct val="35000"/>
            </a:spcAft>
            <a:buNone/>
          </a:pPr>
          <a:r>
            <a:rPr lang="en-US" sz="2500" b="1" kern="1200"/>
            <a:t>Legal and licensing fee</a:t>
          </a:r>
          <a:r>
            <a:rPr lang="en-US" sz="2500" kern="1200"/>
            <a:t>: Permits needed to operate a business such as health permits for a restaurant</a:t>
          </a:r>
        </a:p>
      </dsp:txBody>
      <dsp:txXfrm>
        <a:off x="1771771" y="2748418"/>
        <a:ext cx="6690303" cy="153400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9497C8-CA37-45D1-9247-6D63B0E6BCCE}">
      <dsp:nvSpPr>
        <dsp:cNvPr id="0" name=""/>
        <dsp:cNvSpPr/>
      </dsp:nvSpPr>
      <dsp:spPr>
        <a:xfrm>
          <a:off x="0" y="870793"/>
          <a:ext cx="7971296" cy="160761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CB2222-3C7C-4B80-858D-EF83AAFD0340}">
      <dsp:nvSpPr>
        <dsp:cNvPr id="0" name=""/>
        <dsp:cNvSpPr/>
      </dsp:nvSpPr>
      <dsp:spPr>
        <a:xfrm>
          <a:off x="486304" y="1232507"/>
          <a:ext cx="884190" cy="88419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E64FB3-4033-4C87-9713-EC365E0C3A7E}">
      <dsp:nvSpPr>
        <dsp:cNvPr id="0" name=""/>
        <dsp:cNvSpPr/>
      </dsp:nvSpPr>
      <dsp:spPr>
        <a:xfrm>
          <a:off x="1856799" y="870793"/>
          <a:ext cx="6114496" cy="16076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140" tIns="170140" rIns="170140" bIns="170140" numCol="1" spcCol="1270" anchor="ctr" anchorCtr="0">
          <a:noAutofit/>
        </a:bodyPr>
        <a:lstStyle/>
        <a:p>
          <a:pPr marL="0" lvl="0" indent="0" algn="l" defTabSz="977900">
            <a:lnSpc>
              <a:spcPct val="90000"/>
            </a:lnSpc>
            <a:spcBef>
              <a:spcPct val="0"/>
            </a:spcBef>
            <a:spcAft>
              <a:spcPct val="35000"/>
            </a:spcAft>
            <a:buNone/>
          </a:pPr>
          <a:r>
            <a:rPr lang="en-US" sz="2200" b="1" kern="1200"/>
            <a:t>Technology and equipment:</a:t>
          </a:r>
          <a:r>
            <a:rPr lang="en-US" sz="2200" kern="1200"/>
            <a:t> Computers, printers, phones, and furniture among others</a:t>
          </a:r>
        </a:p>
      </dsp:txBody>
      <dsp:txXfrm>
        <a:off x="1856799" y="870793"/>
        <a:ext cx="6114496" cy="1607618"/>
      </dsp:txXfrm>
    </dsp:sp>
    <dsp:sp modelId="{C5E2897D-38FE-422C-83D1-636F5DC655DE}">
      <dsp:nvSpPr>
        <dsp:cNvPr id="0" name=""/>
        <dsp:cNvSpPr/>
      </dsp:nvSpPr>
      <dsp:spPr>
        <a:xfrm>
          <a:off x="0" y="2880316"/>
          <a:ext cx="7971296" cy="160761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99EA65D-E907-4666-BAB4-E41865FE28C2}">
      <dsp:nvSpPr>
        <dsp:cNvPr id="0" name=""/>
        <dsp:cNvSpPr/>
      </dsp:nvSpPr>
      <dsp:spPr>
        <a:xfrm>
          <a:off x="486304" y="3242030"/>
          <a:ext cx="884190" cy="88419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D5436C6-5528-473C-91EC-1357C7FE7957}">
      <dsp:nvSpPr>
        <dsp:cNvPr id="0" name=""/>
        <dsp:cNvSpPr/>
      </dsp:nvSpPr>
      <dsp:spPr>
        <a:xfrm>
          <a:off x="1856799" y="2880316"/>
          <a:ext cx="6114496" cy="160761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0140" tIns="170140" rIns="170140" bIns="170140" numCol="1" spcCol="1270" anchor="ctr" anchorCtr="0">
          <a:noAutofit/>
        </a:bodyPr>
        <a:lstStyle/>
        <a:p>
          <a:pPr marL="0" lvl="0" indent="0" algn="l" defTabSz="977900">
            <a:lnSpc>
              <a:spcPct val="90000"/>
            </a:lnSpc>
            <a:spcBef>
              <a:spcPct val="0"/>
            </a:spcBef>
            <a:spcAft>
              <a:spcPct val="35000"/>
            </a:spcAft>
            <a:buNone/>
          </a:pPr>
          <a:r>
            <a:rPr lang="en-US" sz="2200" b="1" kern="1200"/>
            <a:t>Intellectual property acquisition/protection</a:t>
          </a:r>
          <a:r>
            <a:rPr lang="en-US" sz="2200" kern="1200"/>
            <a:t>: Where your venture is dependent on IP, its protection or acquisition need money</a:t>
          </a:r>
        </a:p>
      </dsp:txBody>
      <dsp:txXfrm>
        <a:off x="1856799" y="2880316"/>
        <a:ext cx="6114496" cy="1607618"/>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5804F6-0B04-4C6C-9020-885BEE7AF47D}">
      <dsp:nvSpPr>
        <dsp:cNvPr id="0" name=""/>
        <dsp:cNvSpPr/>
      </dsp:nvSpPr>
      <dsp:spPr>
        <a:xfrm>
          <a:off x="0" y="1822"/>
          <a:ext cx="651329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D5BB89FE-3BF6-43D3-A4ED-6BA31593B3D8}">
      <dsp:nvSpPr>
        <dsp:cNvPr id="0" name=""/>
        <dsp:cNvSpPr/>
      </dsp:nvSpPr>
      <dsp:spPr>
        <a:xfrm>
          <a:off x="0" y="1822"/>
          <a:ext cx="6513292" cy="12427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dirty="0"/>
            <a:t>These are on-going expenses for the business that helps in day-to-day operation of the venture</a:t>
          </a:r>
        </a:p>
      </dsp:txBody>
      <dsp:txXfrm>
        <a:off x="0" y="1822"/>
        <a:ext cx="6513292" cy="1242757"/>
      </dsp:txXfrm>
    </dsp:sp>
    <dsp:sp modelId="{8A8BC47D-DFDA-493B-BF42-C851FB439DE4}">
      <dsp:nvSpPr>
        <dsp:cNvPr id="0" name=""/>
        <dsp:cNvSpPr/>
      </dsp:nvSpPr>
      <dsp:spPr>
        <a:xfrm>
          <a:off x="0" y="1244579"/>
          <a:ext cx="6513292"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CA9A07AC-600F-4CA3-88EA-FCAF7C0F2E79}">
      <dsp:nvSpPr>
        <dsp:cNvPr id="0" name=""/>
        <dsp:cNvSpPr/>
      </dsp:nvSpPr>
      <dsp:spPr>
        <a:xfrm>
          <a:off x="0" y="1244579"/>
          <a:ext cx="6513292" cy="12427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dirty="0"/>
            <a:t>They may include</a:t>
          </a:r>
          <a:r>
            <a:rPr lang="en-US" sz="2300" kern="1200" dirty="0">
              <a:latin typeface="Univers"/>
            </a:rPr>
            <a:t>:</a:t>
          </a:r>
          <a:endParaRPr lang="en-US" sz="2300" kern="1200" dirty="0"/>
        </a:p>
      </dsp:txBody>
      <dsp:txXfrm>
        <a:off x="0" y="1244579"/>
        <a:ext cx="6513292" cy="1242757"/>
      </dsp:txXfrm>
    </dsp:sp>
    <dsp:sp modelId="{83F9569A-E9ED-41BD-98F8-09CA40D242F0}">
      <dsp:nvSpPr>
        <dsp:cNvPr id="0" name=""/>
        <dsp:cNvSpPr/>
      </dsp:nvSpPr>
      <dsp:spPr>
        <a:xfrm>
          <a:off x="0" y="2487336"/>
          <a:ext cx="6513292"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1">
          <a:scrgbClr r="0" g="0" b="0"/>
        </a:effectRef>
        <a:fontRef idx="minor">
          <a:schemeClr val="lt1"/>
        </a:fontRef>
      </dsp:style>
    </dsp:sp>
    <dsp:sp modelId="{1601C790-D3F2-412F-ABD8-01E4220A22F2}">
      <dsp:nvSpPr>
        <dsp:cNvPr id="0" name=""/>
        <dsp:cNvSpPr/>
      </dsp:nvSpPr>
      <dsp:spPr>
        <a:xfrm>
          <a:off x="0" y="2487336"/>
          <a:ext cx="6513292" cy="12427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b="1" kern="1200" dirty="0"/>
            <a:t>Rent and utilities</a:t>
          </a:r>
          <a:r>
            <a:rPr lang="en-US" sz="2300" kern="1200" dirty="0"/>
            <a:t>: the monthly expenses for the office or shop for your business and bills such as power, internet, water that you pay</a:t>
          </a:r>
        </a:p>
      </dsp:txBody>
      <dsp:txXfrm>
        <a:off x="0" y="2487336"/>
        <a:ext cx="6513292" cy="1242757"/>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FE38FE-77ED-4BB5-B620-81FF85F7792F}">
      <dsp:nvSpPr>
        <dsp:cNvPr id="0" name=""/>
        <dsp:cNvSpPr/>
      </dsp:nvSpPr>
      <dsp:spPr>
        <a:xfrm>
          <a:off x="0" y="0"/>
          <a:ext cx="6602277"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497BE3D-3FA9-41C6-BC37-13F8FE762AD5}">
      <dsp:nvSpPr>
        <dsp:cNvPr id="0" name=""/>
        <dsp:cNvSpPr/>
      </dsp:nvSpPr>
      <dsp:spPr>
        <a:xfrm>
          <a:off x="0" y="0"/>
          <a:ext cx="6602277" cy="2214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rtl="0">
            <a:lnSpc>
              <a:spcPct val="90000"/>
            </a:lnSpc>
            <a:spcBef>
              <a:spcPct val="0"/>
            </a:spcBef>
            <a:spcAft>
              <a:spcPct val="35000"/>
            </a:spcAft>
            <a:buNone/>
          </a:pPr>
          <a:r>
            <a:rPr lang="en-US" sz="3200" b="1" kern="1200" dirty="0"/>
            <a:t>Salaries and wages</a:t>
          </a:r>
          <a:r>
            <a:rPr lang="en-US" sz="3200" kern="1200" dirty="0"/>
            <a:t>: The payment that you make</a:t>
          </a:r>
          <a:r>
            <a:rPr lang="en-US" sz="3200" kern="1200" dirty="0">
              <a:latin typeface="Univers"/>
            </a:rPr>
            <a:t> to</a:t>
          </a:r>
          <a:r>
            <a:rPr lang="en-US" sz="3200" kern="1200" dirty="0"/>
            <a:t> employees</a:t>
          </a:r>
        </a:p>
      </dsp:txBody>
      <dsp:txXfrm>
        <a:off x="0" y="0"/>
        <a:ext cx="6602277" cy="2214414"/>
      </dsp:txXfrm>
    </dsp:sp>
    <dsp:sp modelId="{050E2EA4-F2F6-4A60-9272-0D99AEA1199F}">
      <dsp:nvSpPr>
        <dsp:cNvPr id="0" name=""/>
        <dsp:cNvSpPr/>
      </dsp:nvSpPr>
      <dsp:spPr>
        <a:xfrm>
          <a:off x="0" y="2214414"/>
          <a:ext cx="6602277"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0BA59C4-2D4D-4B76-86D6-D66C673730D7}">
      <dsp:nvSpPr>
        <dsp:cNvPr id="0" name=""/>
        <dsp:cNvSpPr/>
      </dsp:nvSpPr>
      <dsp:spPr>
        <a:xfrm>
          <a:off x="0" y="2214414"/>
          <a:ext cx="6602277" cy="2214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1920" tIns="121920" rIns="121920" bIns="121920" numCol="1" spcCol="1270" anchor="t" anchorCtr="0">
          <a:noAutofit/>
        </a:bodyPr>
        <a:lstStyle/>
        <a:p>
          <a:pPr marL="0" lvl="0" indent="0" algn="l" defTabSz="1422400">
            <a:lnSpc>
              <a:spcPct val="90000"/>
            </a:lnSpc>
            <a:spcBef>
              <a:spcPct val="0"/>
            </a:spcBef>
            <a:spcAft>
              <a:spcPct val="35000"/>
            </a:spcAft>
            <a:buNone/>
          </a:pPr>
          <a:r>
            <a:rPr lang="en-US" sz="3200" b="1" kern="1200" dirty="0"/>
            <a:t>Inventory and supplies</a:t>
          </a:r>
          <a:r>
            <a:rPr lang="en-US" sz="3200" kern="1200" dirty="0"/>
            <a:t>: The cost you incur purchasing good for both re-sale as well as for use in your office such as stationary</a:t>
          </a:r>
        </a:p>
      </dsp:txBody>
      <dsp:txXfrm>
        <a:off x="0" y="2214414"/>
        <a:ext cx="6602277" cy="2214414"/>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366E25-EFE2-4FF6-8D02-0843C2FA260E}">
      <dsp:nvSpPr>
        <dsp:cNvPr id="0" name=""/>
        <dsp:cNvSpPr/>
      </dsp:nvSpPr>
      <dsp:spPr>
        <a:xfrm>
          <a:off x="0" y="0"/>
          <a:ext cx="697682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2D7A9C2-CB1A-4EC5-964D-489110B8A6A4}">
      <dsp:nvSpPr>
        <dsp:cNvPr id="0" name=""/>
        <dsp:cNvSpPr/>
      </dsp:nvSpPr>
      <dsp:spPr>
        <a:xfrm>
          <a:off x="0" y="0"/>
          <a:ext cx="6976821" cy="2214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rtl="0">
            <a:lnSpc>
              <a:spcPct val="90000"/>
            </a:lnSpc>
            <a:spcBef>
              <a:spcPct val="0"/>
            </a:spcBef>
            <a:spcAft>
              <a:spcPct val="35000"/>
            </a:spcAft>
            <a:buNone/>
          </a:pPr>
          <a:r>
            <a:rPr lang="en-US" sz="3100" b="1" kern="1200" dirty="0"/>
            <a:t>Marketing and sales expenses:</a:t>
          </a:r>
          <a:r>
            <a:rPr lang="en-US" sz="3100" kern="1200" dirty="0"/>
            <a:t> This represents the cost of keeping your customers informed and engaged as well as pushing your product </a:t>
          </a:r>
          <a:endParaRPr lang="en-US" sz="3100" kern="1200" dirty="0">
            <a:latin typeface="Univers"/>
          </a:endParaRPr>
        </a:p>
      </dsp:txBody>
      <dsp:txXfrm>
        <a:off x="0" y="0"/>
        <a:ext cx="6976821" cy="2214414"/>
      </dsp:txXfrm>
    </dsp:sp>
    <dsp:sp modelId="{7521F8B5-CA0E-4339-9176-83BEEF02D65C}">
      <dsp:nvSpPr>
        <dsp:cNvPr id="0" name=""/>
        <dsp:cNvSpPr/>
      </dsp:nvSpPr>
      <dsp:spPr>
        <a:xfrm>
          <a:off x="0" y="2214414"/>
          <a:ext cx="6976821" cy="0"/>
        </a:xfrm>
        <a:prstGeom prst="line">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C274CF-C2E0-493F-8A66-1CCB176900DF}">
      <dsp:nvSpPr>
        <dsp:cNvPr id="0" name=""/>
        <dsp:cNvSpPr/>
      </dsp:nvSpPr>
      <dsp:spPr>
        <a:xfrm>
          <a:off x="0" y="2214414"/>
          <a:ext cx="6976821" cy="22144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8110" tIns="118110" rIns="118110" bIns="118110" numCol="1" spcCol="1270" anchor="t" anchorCtr="0">
          <a:noAutofit/>
        </a:bodyPr>
        <a:lstStyle/>
        <a:p>
          <a:pPr marL="0" lvl="0" indent="0" algn="l" defTabSz="1377950">
            <a:lnSpc>
              <a:spcPct val="100000"/>
            </a:lnSpc>
            <a:spcBef>
              <a:spcPct val="0"/>
            </a:spcBef>
            <a:spcAft>
              <a:spcPct val="35000"/>
            </a:spcAft>
            <a:buNone/>
          </a:pPr>
          <a:r>
            <a:rPr lang="en-US" sz="3100" kern="1200" dirty="0"/>
            <a:t>Equally, in this category an entrepreneur must be</a:t>
          </a:r>
          <a:r>
            <a:rPr lang="en-US" sz="3100" b="1" kern="1200" dirty="0"/>
            <a:t> prudent and efficient</a:t>
          </a:r>
          <a:r>
            <a:rPr lang="en-US" sz="3100" kern="1200" dirty="0"/>
            <a:t> in use of resources</a:t>
          </a:r>
        </a:p>
      </dsp:txBody>
      <dsp:txXfrm>
        <a:off x="0" y="2214414"/>
        <a:ext cx="6976821" cy="2214414"/>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F53B3A-4624-4DCF-AFB4-DC8D63ABC5A5}">
      <dsp:nvSpPr>
        <dsp:cNvPr id="0" name=""/>
        <dsp:cNvSpPr/>
      </dsp:nvSpPr>
      <dsp:spPr>
        <a:xfrm>
          <a:off x="0" y="1848"/>
          <a:ext cx="7880888" cy="9370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703259-B5D5-40D5-BFD5-A65247278F37}">
      <dsp:nvSpPr>
        <dsp:cNvPr id="0" name=""/>
        <dsp:cNvSpPr/>
      </dsp:nvSpPr>
      <dsp:spPr>
        <a:xfrm>
          <a:off x="283455" y="212683"/>
          <a:ext cx="515374" cy="51537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93E303-1185-4C98-A7B1-3B917D3BD578}">
      <dsp:nvSpPr>
        <dsp:cNvPr id="0" name=""/>
        <dsp:cNvSpPr/>
      </dsp:nvSpPr>
      <dsp:spPr>
        <a:xfrm>
          <a:off x="1082286" y="1848"/>
          <a:ext cx="6798601" cy="937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171" tIns="99171" rIns="99171" bIns="99171" numCol="1" spcCol="1270" anchor="ctr" anchorCtr="0">
          <a:noAutofit/>
        </a:bodyPr>
        <a:lstStyle/>
        <a:p>
          <a:pPr marL="0" lvl="0" indent="0" algn="l" defTabSz="800100">
            <a:lnSpc>
              <a:spcPct val="100000"/>
            </a:lnSpc>
            <a:spcBef>
              <a:spcPct val="0"/>
            </a:spcBef>
            <a:spcAft>
              <a:spcPct val="35000"/>
            </a:spcAft>
            <a:buNone/>
          </a:pPr>
          <a:r>
            <a:rPr lang="en-US" sz="1800" kern="1200"/>
            <a:t>If you ask most entrepreneurs, they will say finance/capital is the biggest challenge they have to overcome</a:t>
          </a:r>
        </a:p>
      </dsp:txBody>
      <dsp:txXfrm>
        <a:off x="1082286" y="1848"/>
        <a:ext cx="6798601" cy="937044"/>
      </dsp:txXfrm>
    </dsp:sp>
    <dsp:sp modelId="{71F1F47E-1C6F-48F5-B787-8D5DAC1C4256}">
      <dsp:nvSpPr>
        <dsp:cNvPr id="0" name=""/>
        <dsp:cNvSpPr/>
      </dsp:nvSpPr>
      <dsp:spPr>
        <a:xfrm>
          <a:off x="0" y="1173154"/>
          <a:ext cx="7880888" cy="9370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FC31011-992E-4AE8-A77D-F34FA5B6D5DD}">
      <dsp:nvSpPr>
        <dsp:cNvPr id="0" name=""/>
        <dsp:cNvSpPr/>
      </dsp:nvSpPr>
      <dsp:spPr>
        <a:xfrm>
          <a:off x="283455" y="1383989"/>
          <a:ext cx="515374" cy="51537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F6EF567-7805-4A3A-B618-90C5205A0323}">
      <dsp:nvSpPr>
        <dsp:cNvPr id="0" name=""/>
        <dsp:cNvSpPr/>
      </dsp:nvSpPr>
      <dsp:spPr>
        <a:xfrm>
          <a:off x="1082286" y="1173154"/>
          <a:ext cx="6798601" cy="937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171" tIns="99171" rIns="99171" bIns="99171" numCol="1" spcCol="1270" anchor="ctr" anchorCtr="0">
          <a:noAutofit/>
        </a:bodyPr>
        <a:lstStyle/>
        <a:p>
          <a:pPr marL="0" lvl="0" indent="0" algn="l" defTabSz="800100">
            <a:lnSpc>
              <a:spcPct val="100000"/>
            </a:lnSpc>
            <a:spcBef>
              <a:spcPct val="0"/>
            </a:spcBef>
            <a:spcAft>
              <a:spcPct val="35000"/>
            </a:spcAft>
            <a:buNone/>
          </a:pPr>
          <a:r>
            <a:rPr lang="en-US" sz="1800" kern="1200"/>
            <a:t>If you were to start a business, where would you go for capital and why?</a:t>
          </a:r>
        </a:p>
      </dsp:txBody>
      <dsp:txXfrm>
        <a:off x="1082286" y="1173154"/>
        <a:ext cx="6798601" cy="937044"/>
      </dsp:txXfrm>
    </dsp:sp>
    <dsp:sp modelId="{F1CD60EF-EC11-456C-8991-E9EAD203EB4B}">
      <dsp:nvSpPr>
        <dsp:cNvPr id="0" name=""/>
        <dsp:cNvSpPr/>
      </dsp:nvSpPr>
      <dsp:spPr>
        <a:xfrm>
          <a:off x="0" y="2344460"/>
          <a:ext cx="7880888" cy="9370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E8D777F-085A-4EFF-BE0B-F1348DFABB7C}">
      <dsp:nvSpPr>
        <dsp:cNvPr id="0" name=""/>
        <dsp:cNvSpPr/>
      </dsp:nvSpPr>
      <dsp:spPr>
        <a:xfrm>
          <a:off x="283455" y="2555295"/>
          <a:ext cx="515374" cy="51537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C6F0B7F-CB99-4E97-9C66-94C9AD675659}">
      <dsp:nvSpPr>
        <dsp:cNvPr id="0" name=""/>
        <dsp:cNvSpPr/>
      </dsp:nvSpPr>
      <dsp:spPr>
        <a:xfrm>
          <a:off x="1082286" y="2344460"/>
          <a:ext cx="6798601" cy="937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171" tIns="99171" rIns="99171" bIns="99171" numCol="1" spcCol="1270" anchor="ctr" anchorCtr="0">
          <a:noAutofit/>
        </a:bodyPr>
        <a:lstStyle/>
        <a:p>
          <a:pPr marL="0" lvl="0" indent="0" algn="l" defTabSz="800100">
            <a:lnSpc>
              <a:spcPct val="100000"/>
            </a:lnSpc>
            <a:spcBef>
              <a:spcPct val="0"/>
            </a:spcBef>
            <a:spcAft>
              <a:spcPct val="35000"/>
            </a:spcAft>
            <a:buNone/>
          </a:pPr>
          <a:r>
            <a:rPr lang="en-US" sz="1800" kern="1200"/>
            <a:t>What do you think are the common mistakes entrepreneurs make in sourcing for funds?</a:t>
          </a:r>
        </a:p>
      </dsp:txBody>
      <dsp:txXfrm>
        <a:off x="1082286" y="2344460"/>
        <a:ext cx="6798601" cy="937044"/>
      </dsp:txXfrm>
    </dsp:sp>
    <dsp:sp modelId="{4C872958-D339-4CD5-9DE4-D02B813D50B7}">
      <dsp:nvSpPr>
        <dsp:cNvPr id="0" name=""/>
        <dsp:cNvSpPr/>
      </dsp:nvSpPr>
      <dsp:spPr>
        <a:xfrm>
          <a:off x="0" y="3515765"/>
          <a:ext cx="7880888" cy="9370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0351676-8EF9-4100-BF3D-69505EF4D32D}">
      <dsp:nvSpPr>
        <dsp:cNvPr id="0" name=""/>
        <dsp:cNvSpPr/>
      </dsp:nvSpPr>
      <dsp:spPr>
        <a:xfrm>
          <a:off x="283455" y="3726600"/>
          <a:ext cx="515374" cy="515374"/>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ED9622-46B9-4839-B74B-BDD12C26E8AA}">
      <dsp:nvSpPr>
        <dsp:cNvPr id="0" name=""/>
        <dsp:cNvSpPr/>
      </dsp:nvSpPr>
      <dsp:spPr>
        <a:xfrm>
          <a:off x="1082286" y="3515765"/>
          <a:ext cx="6798601" cy="9370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171" tIns="99171" rIns="99171" bIns="99171" numCol="1" spcCol="1270" anchor="ctr" anchorCtr="0">
          <a:noAutofit/>
        </a:bodyPr>
        <a:lstStyle/>
        <a:p>
          <a:pPr marL="0" lvl="0" indent="0" algn="l" defTabSz="800100">
            <a:lnSpc>
              <a:spcPct val="100000"/>
            </a:lnSpc>
            <a:spcBef>
              <a:spcPct val="0"/>
            </a:spcBef>
            <a:spcAft>
              <a:spcPct val="35000"/>
            </a:spcAft>
            <a:buNone/>
          </a:pPr>
          <a:r>
            <a:rPr lang="en-US" sz="1800" kern="1200"/>
            <a:t>The sources of funding for a startup can be categorized as follows</a:t>
          </a:r>
        </a:p>
      </dsp:txBody>
      <dsp:txXfrm>
        <a:off x="1082286" y="3515765"/>
        <a:ext cx="6798601" cy="937044"/>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EEAFE4-A5CA-4B64-916A-2CC15EF678F5}">
      <dsp:nvSpPr>
        <dsp:cNvPr id="0" name=""/>
        <dsp:cNvSpPr/>
      </dsp:nvSpPr>
      <dsp:spPr>
        <a:xfrm>
          <a:off x="0" y="45301"/>
          <a:ext cx="7519262" cy="103808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Often called self-funding and include</a:t>
          </a:r>
        </a:p>
      </dsp:txBody>
      <dsp:txXfrm>
        <a:off x="50675" y="95976"/>
        <a:ext cx="7417912" cy="936732"/>
      </dsp:txXfrm>
    </dsp:sp>
    <dsp:sp modelId="{EE7D5EFF-14E6-4DB8-A32B-3D85547DFE0D}">
      <dsp:nvSpPr>
        <dsp:cNvPr id="0" name=""/>
        <dsp:cNvSpPr/>
      </dsp:nvSpPr>
      <dsp:spPr>
        <a:xfrm>
          <a:off x="0" y="1158264"/>
          <a:ext cx="7519262" cy="1038082"/>
        </a:xfrm>
        <a:prstGeom prst="roundRect">
          <a:avLst/>
        </a:prstGeom>
        <a:solidFill>
          <a:schemeClr val="accent2">
            <a:hueOff val="2054433"/>
            <a:satOff val="0"/>
            <a:lumOff val="6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Use of your savings</a:t>
          </a:r>
        </a:p>
      </dsp:txBody>
      <dsp:txXfrm>
        <a:off x="50675" y="1208939"/>
        <a:ext cx="7417912" cy="936732"/>
      </dsp:txXfrm>
    </dsp:sp>
    <dsp:sp modelId="{07C0E886-5106-49AE-B2A2-57C69869E724}">
      <dsp:nvSpPr>
        <dsp:cNvPr id="0" name=""/>
        <dsp:cNvSpPr/>
      </dsp:nvSpPr>
      <dsp:spPr>
        <a:xfrm>
          <a:off x="0" y="2271227"/>
          <a:ext cx="7519262" cy="1038082"/>
        </a:xfrm>
        <a:prstGeom prst="roundRect">
          <a:avLst/>
        </a:prstGeom>
        <a:solidFill>
          <a:schemeClr val="accent2">
            <a:hueOff val="4108866"/>
            <a:satOff val="0"/>
            <a:lumOff val="124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Retirement funds</a:t>
          </a:r>
        </a:p>
      </dsp:txBody>
      <dsp:txXfrm>
        <a:off x="50675" y="2321902"/>
        <a:ext cx="7417912" cy="936732"/>
      </dsp:txXfrm>
    </dsp:sp>
    <dsp:sp modelId="{8B034440-968E-43B2-AAD6-F609AF676AB9}">
      <dsp:nvSpPr>
        <dsp:cNvPr id="0" name=""/>
        <dsp:cNvSpPr/>
      </dsp:nvSpPr>
      <dsp:spPr>
        <a:xfrm>
          <a:off x="0" y="3384189"/>
          <a:ext cx="7519262" cy="1038082"/>
        </a:xfrm>
        <a:prstGeom prst="roundRect">
          <a:avLst/>
        </a:prstGeom>
        <a:solidFill>
          <a:schemeClr val="accent2">
            <a:hueOff val="6163298"/>
            <a:satOff val="0"/>
            <a:lumOff val="1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This source gives you full ownership of the business</a:t>
          </a:r>
        </a:p>
      </dsp:txBody>
      <dsp:txXfrm>
        <a:off x="50675" y="3434864"/>
        <a:ext cx="7417912" cy="936732"/>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C88E290-B067-4F45-B538-972C738CFA6B}">
      <dsp:nvSpPr>
        <dsp:cNvPr id="0" name=""/>
        <dsp:cNvSpPr/>
      </dsp:nvSpPr>
      <dsp:spPr>
        <a:xfrm>
          <a:off x="0" y="0"/>
          <a:ext cx="7260956"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AFA631D-577A-4580-B066-7E5E4A7BF75B}">
      <dsp:nvSpPr>
        <dsp:cNvPr id="0" name=""/>
        <dsp:cNvSpPr/>
      </dsp:nvSpPr>
      <dsp:spPr>
        <a:xfrm>
          <a:off x="0" y="0"/>
          <a:ext cx="7260956" cy="1107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You can seek support from your close family and friends</a:t>
          </a:r>
        </a:p>
      </dsp:txBody>
      <dsp:txXfrm>
        <a:off x="0" y="0"/>
        <a:ext cx="7260956" cy="1107207"/>
      </dsp:txXfrm>
    </dsp:sp>
    <dsp:sp modelId="{05871175-88BD-414C-89E7-DEB1EE1E6D3C}">
      <dsp:nvSpPr>
        <dsp:cNvPr id="0" name=""/>
        <dsp:cNvSpPr/>
      </dsp:nvSpPr>
      <dsp:spPr>
        <a:xfrm>
          <a:off x="0" y="1107207"/>
          <a:ext cx="7260956" cy="0"/>
        </a:xfrm>
        <a:prstGeom prst="line">
          <a:avLst/>
        </a:prstGeom>
        <a:solidFill>
          <a:schemeClr val="accent2">
            <a:hueOff val="2054433"/>
            <a:satOff val="0"/>
            <a:lumOff val="6209"/>
            <a:alphaOff val="0"/>
          </a:schemeClr>
        </a:solidFill>
        <a:ln w="12700" cap="flat" cmpd="sng" algn="ctr">
          <a:solidFill>
            <a:schemeClr val="accent2">
              <a:hueOff val="2054433"/>
              <a:satOff val="0"/>
              <a:lumOff val="620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E581B43-48AD-441A-A45E-AC8AF8203030}">
      <dsp:nvSpPr>
        <dsp:cNvPr id="0" name=""/>
        <dsp:cNvSpPr/>
      </dsp:nvSpPr>
      <dsp:spPr>
        <a:xfrm>
          <a:off x="0" y="1107207"/>
          <a:ext cx="7260956" cy="1107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It may take direction of a grant or a loan</a:t>
          </a:r>
        </a:p>
      </dsp:txBody>
      <dsp:txXfrm>
        <a:off x="0" y="1107207"/>
        <a:ext cx="7260956" cy="1107207"/>
      </dsp:txXfrm>
    </dsp:sp>
    <dsp:sp modelId="{0EF563EE-CCAD-4112-BD7C-37D61494E306}">
      <dsp:nvSpPr>
        <dsp:cNvPr id="0" name=""/>
        <dsp:cNvSpPr/>
      </dsp:nvSpPr>
      <dsp:spPr>
        <a:xfrm>
          <a:off x="0" y="2214414"/>
          <a:ext cx="7260956" cy="0"/>
        </a:xfrm>
        <a:prstGeom prst="line">
          <a:avLst/>
        </a:prstGeom>
        <a:solidFill>
          <a:schemeClr val="accent2">
            <a:hueOff val="4108866"/>
            <a:satOff val="0"/>
            <a:lumOff val="12419"/>
            <a:alphaOff val="0"/>
          </a:schemeClr>
        </a:solidFill>
        <a:ln w="12700" cap="flat" cmpd="sng" algn="ctr">
          <a:solidFill>
            <a:schemeClr val="accent2">
              <a:hueOff val="4108866"/>
              <a:satOff val="0"/>
              <a:lumOff val="12419"/>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4B97141-195A-47C7-A4F1-E36DE5227B75}">
      <dsp:nvSpPr>
        <dsp:cNvPr id="0" name=""/>
        <dsp:cNvSpPr/>
      </dsp:nvSpPr>
      <dsp:spPr>
        <a:xfrm>
          <a:off x="0" y="2214414"/>
          <a:ext cx="7260956" cy="1107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If a loan they may attract low interest rates</a:t>
          </a:r>
        </a:p>
      </dsp:txBody>
      <dsp:txXfrm>
        <a:off x="0" y="2214414"/>
        <a:ext cx="7260956" cy="1107207"/>
      </dsp:txXfrm>
    </dsp:sp>
    <dsp:sp modelId="{BC422A93-8B85-4415-9EB6-1B6129325A35}">
      <dsp:nvSpPr>
        <dsp:cNvPr id="0" name=""/>
        <dsp:cNvSpPr/>
      </dsp:nvSpPr>
      <dsp:spPr>
        <a:xfrm>
          <a:off x="0" y="3321621"/>
          <a:ext cx="7260956" cy="0"/>
        </a:xfrm>
        <a:prstGeom prst="line">
          <a:avLst/>
        </a:prstGeom>
        <a:solidFill>
          <a:schemeClr val="accent2">
            <a:hueOff val="6163298"/>
            <a:satOff val="0"/>
            <a:lumOff val="18628"/>
            <a:alphaOff val="0"/>
          </a:schemeClr>
        </a:solidFill>
        <a:ln w="12700" cap="flat" cmpd="sng" algn="ctr">
          <a:solidFill>
            <a:schemeClr val="accent2">
              <a:hueOff val="6163298"/>
              <a:satOff val="0"/>
              <a:lumOff val="1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792BF70-657B-49A4-A424-C8C0E833C3E4}">
      <dsp:nvSpPr>
        <dsp:cNvPr id="0" name=""/>
        <dsp:cNvSpPr/>
      </dsp:nvSpPr>
      <dsp:spPr>
        <a:xfrm>
          <a:off x="0" y="3321621"/>
          <a:ext cx="7260956" cy="11072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300" tIns="114300" rIns="114300" bIns="114300" numCol="1" spcCol="1270" anchor="t" anchorCtr="0">
          <a:noAutofit/>
        </a:bodyPr>
        <a:lstStyle/>
        <a:p>
          <a:pPr marL="0" lvl="0" indent="0" algn="l" defTabSz="1333500">
            <a:lnSpc>
              <a:spcPct val="90000"/>
            </a:lnSpc>
            <a:spcBef>
              <a:spcPct val="0"/>
            </a:spcBef>
            <a:spcAft>
              <a:spcPct val="35000"/>
            </a:spcAft>
            <a:buNone/>
          </a:pPr>
          <a:r>
            <a:rPr lang="en-US" sz="3000" kern="1200"/>
            <a:t>Often without too much legality and conditions</a:t>
          </a:r>
        </a:p>
      </dsp:txBody>
      <dsp:txXfrm>
        <a:off x="0" y="3321621"/>
        <a:ext cx="7260956" cy="1107207"/>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36215E-14CA-4792-8844-750477596D54}">
      <dsp:nvSpPr>
        <dsp:cNvPr id="0" name=""/>
        <dsp:cNvSpPr/>
      </dsp:nvSpPr>
      <dsp:spPr>
        <a:xfrm>
          <a:off x="0" y="2344"/>
          <a:ext cx="624526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BC88047-DECE-4F0B-BAF3-D64AB209A8A4}">
      <dsp:nvSpPr>
        <dsp:cNvPr id="0" name=""/>
        <dsp:cNvSpPr/>
      </dsp:nvSpPr>
      <dsp:spPr>
        <a:xfrm>
          <a:off x="0" y="2344"/>
          <a:ext cx="6245265" cy="15989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There are platforms that an entrepreneur can use to pitch their business idea</a:t>
          </a:r>
        </a:p>
      </dsp:txBody>
      <dsp:txXfrm>
        <a:off x="0" y="2344"/>
        <a:ext cx="6245265" cy="1598943"/>
      </dsp:txXfrm>
    </dsp:sp>
    <dsp:sp modelId="{ED97A8CD-EDE9-487B-9E45-A5541312EB5F}">
      <dsp:nvSpPr>
        <dsp:cNvPr id="0" name=""/>
        <dsp:cNvSpPr/>
      </dsp:nvSpPr>
      <dsp:spPr>
        <a:xfrm>
          <a:off x="0" y="1601287"/>
          <a:ext cx="6245265" cy="0"/>
        </a:xfrm>
        <a:prstGeom prst="line">
          <a:avLst/>
        </a:prstGeom>
        <a:solidFill>
          <a:schemeClr val="accent2">
            <a:hueOff val="3081649"/>
            <a:satOff val="0"/>
            <a:lumOff val="9314"/>
            <a:alphaOff val="0"/>
          </a:schemeClr>
        </a:solidFill>
        <a:ln w="12700" cap="flat" cmpd="sng" algn="ctr">
          <a:solidFill>
            <a:schemeClr val="accent2">
              <a:hueOff val="3081649"/>
              <a:satOff val="0"/>
              <a:lumOff val="9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75EFE54-3916-48D5-8C87-005D0E08A429}">
      <dsp:nvSpPr>
        <dsp:cNvPr id="0" name=""/>
        <dsp:cNvSpPr/>
      </dsp:nvSpPr>
      <dsp:spPr>
        <a:xfrm>
          <a:off x="0" y="1601287"/>
          <a:ext cx="6245265" cy="15989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The platforms allow the entrepreneur to collect small amounts from many people</a:t>
          </a:r>
        </a:p>
      </dsp:txBody>
      <dsp:txXfrm>
        <a:off x="0" y="1601287"/>
        <a:ext cx="6245265" cy="1598943"/>
      </dsp:txXfrm>
    </dsp:sp>
    <dsp:sp modelId="{0A6F96F4-856D-4DB3-88DB-E8B0C6024795}">
      <dsp:nvSpPr>
        <dsp:cNvPr id="0" name=""/>
        <dsp:cNvSpPr/>
      </dsp:nvSpPr>
      <dsp:spPr>
        <a:xfrm>
          <a:off x="0" y="3200230"/>
          <a:ext cx="6245265" cy="0"/>
        </a:xfrm>
        <a:prstGeom prst="line">
          <a:avLst/>
        </a:prstGeom>
        <a:solidFill>
          <a:schemeClr val="accent2">
            <a:hueOff val="6163298"/>
            <a:satOff val="0"/>
            <a:lumOff val="18628"/>
            <a:alphaOff val="0"/>
          </a:schemeClr>
        </a:solidFill>
        <a:ln w="12700" cap="flat" cmpd="sng" algn="ctr">
          <a:solidFill>
            <a:schemeClr val="accent2">
              <a:hueOff val="6163298"/>
              <a:satOff val="0"/>
              <a:lumOff val="1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E8A2D30-6A04-4D4A-9B92-0FF198B7AE31}">
      <dsp:nvSpPr>
        <dsp:cNvPr id="0" name=""/>
        <dsp:cNvSpPr/>
      </dsp:nvSpPr>
      <dsp:spPr>
        <a:xfrm>
          <a:off x="0" y="3200230"/>
          <a:ext cx="6245265" cy="15989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US" sz="2800" kern="1200" dirty="0"/>
            <a:t>Examples of such platforms include GoFundMe, Kickstarter, </a:t>
          </a:r>
          <a:r>
            <a:rPr lang="en-US" sz="2800" kern="1200" dirty="0" err="1"/>
            <a:t>SeedInvest</a:t>
          </a:r>
          <a:r>
            <a:rPr lang="en-US" sz="2800" kern="1200" dirty="0"/>
            <a:t>, </a:t>
          </a:r>
          <a:r>
            <a:rPr lang="en-US" sz="2800" kern="1200" dirty="0" err="1"/>
            <a:t>Crowdcube</a:t>
          </a:r>
          <a:r>
            <a:rPr lang="en-US" sz="2800" kern="1200" dirty="0"/>
            <a:t>, and Indiegogo</a:t>
          </a:r>
        </a:p>
      </dsp:txBody>
      <dsp:txXfrm>
        <a:off x="0" y="3200230"/>
        <a:ext cx="6245265" cy="1598943"/>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D46475-D1C4-4FA2-A8FF-5C4997A7B412}">
      <dsp:nvSpPr>
        <dsp:cNvPr id="0" name=""/>
        <dsp:cNvSpPr/>
      </dsp:nvSpPr>
      <dsp:spPr>
        <a:xfrm>
          <a:off x="0" y="488"/>
          <a:ext cx="6671468" cy="114279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A71AB7F-50DE-4646-9505-795C1AA27AA7}">
      <dsp:nvSpPr>
        <dsp:cNvPr id="0" name=""/>
        <dsp:cNvSpPr/>
      </dsp:nvSpPr>
      <dsp:spPr>
        <a:xfrm>
          <a:off x="345696" y="257618"/>
          <a:ext cx="628539" cy="62853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C3C8655-C13E-4102-B93C-C639C5C48D66}">
      <dsp:nvSpPr>
        <dsp:cNvPr id="0" name=""/>
        <dsp:cNvSpPr/>
      </dsp:nvSpPr>
      <dsp:spPr>
        <a:xfrm>
          <a:off x="1319932" y="488"/>
          <a:ext cx="5351536" cy="1142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46" tIns="120946" rIns="120946" bIns="120946" numCol="1" spcCol="1270" anchor="ctr" anchorCtr="0">
          <a:noAutofit/>
        </a:bodyPr>
        <a:lstStyle/>
        <a:p>
          <a:pPr marL="0" lvl="0" indent="0" algn="l" defTabSz="844550">
            <a:lnSpc>
              <a:spcPct val="100000"/>
            </a:lnSpc>
            <a:spcBef>
              <a:spcPct val="0"/>
            </a:spcBef>
            <a:spcAft>
              <a:spcPct val="35000"/>
            </a:spcAft>
            <a:buNone/>
          </a:pPr>
          <a:r>
            <a:rPr lang="en-US" sz="1900" kern="1200" dirty="0"/>
            <a:t>They may take different form and shape such as debt-financing, donation, equity, or reward-based financing</a:t>
          </a:r>
        </a:p>
      </dsp:txBody>
      <dsp:txXfrm>
        <a:off x="1319932" y="488"/>
        <a:ext cx="5351536" cy="1142798"/>
      </dsp:txXfrm>
    </dsp:sp>
    <dsp:sp modelId="{D0DBB566-E8B0-4CA3-AF56-93FDAAF0E33D}">
      <dsp:nvSpPr>
        <dsp:cNvPr id="0" name=""/>
        <dsp:cNvSpPr/>
      </dsp:nvSpPr>
      <dsp:spPr>
        <a:xfrm>
          <a:off x="0" y="1428986"/>
          <a:ext cx="6671468" cy="114279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8B0FA6-A8B4-4C73-B5A3-863A850E195B}">
      <dsp:nvSpPr>
        <dsp:cNvPr id="0" name=""/>
        <dsp:cNvSpPr/>
      </dsp:nvSpPr>
      <dsp:spPr>
        <a:xfrm>
          <a:off x="345696" y="1686116"/>
          <a:ext cx="628539" cy="62853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111A14A-74DE-4A0B-A260-6B2FBE1F7F34}">
      <dsp:nvSpPr>
        <dsp:cNvPr id="0" name=""/>
        <dsp:cNvSpPr/>
      </dsp:nvSpPr>
      <dsp:spPr>
        <a:xfrm>
          <a:off x="1319932" y="1428986"/>
          <a:ext cx="5351536" cy="1142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46" tIns="120946" rIns="120946" bIns="120946" numCol="1" spcCol="1270" anchor="ctr" anchorCtr="0">
          <a:noAutofit/>
        </a:bodyPr>
        <a:lstStyle/>
        <a:p>
          <a:pPr marL="0" lvl="0" indent="0" algn="l" defTabSz="844550">
            <a:lnSpc>
              <a:spcPct val="100000"/>
            </a:lnSpc>
            <a:spcBef>
              <a:spcPct val="0"/>
            </a:spcBef>
            <a:spcAft>
              <a:spcPct val="35000"/>
            </a:spcAft>
            <a:buNone/>
          </a:pPr>
          <a:r>
            <a:rPr lang="en-US" sz="1900" kern="1200" dirty="0"/>
            <a:t>If many people are interested in your idea, it also acts as a validation of your idea</a:t>
          </a:r>
        </a:p>
      </dsp:txBody>
      <dsp:txXfrm>
        <a:off x="1319932" y="1428986"/>
        <a:ext cx="5351536" cy="1142798"/>
      </dsp:txXfrm>
    </dsp:sp>
    <dsp:sp modelId="{D7AD7F35-F31A-478C-BF8C-DF2A1A733101}">
      <dsp:nvSpPr>
        <dsp:cNvPr id="0" name=""/>
        <dsp:cNvSpPr/>
      </dsp:nvSpPr>
      <dsp:spPr>
        <a:xfrm>
          <a:off x="0" y="2857484"/>
          <a:ext cx="6671468" cy="114279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E42364-441F-427E-91B8-A4EE39EE1233}">
      <dsp:nvSpPr>
        <dsp:cNvPr id="0" name=""/>
        <dsp:cNvSpPr/>
      </dsp:nvSpPr>
      <dsp:spPr>
        <a:xfrm>
          <a:off x="345696" y="3114614"/>
          <a:ext cx="628539" cy="62853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AC0C472-A96F-422F-91A9-49B4BB236F70}">
      <dsp:nvSpPr>
        <dsp:cNvPr id="0" name=""/>
        <dsp:cNvSpPr/>
      </dsp:nvSpPr>
      <dsp:spPr>
        <a:xfrm>
          <a:off x="1319932" y="2857484"/>
          <a:ext cx="5351536" cy="11427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946" tIns="120946" rIns="120946" bIns="120946" numCol="1" spcCol="1270" anchor="ctr" anchorCtr="0">
          <a:noAutofit/>
        </a:bodyPr>
        <a:lstStyle/>
        <a:p>
          <a:pPr marL="0" lvl="0" indent="0" algn="l" defTabSz="844550">
            <a:lnSpc>
              <a:spcPct val="100000"/>
            </a:lnSpc>
            <a:spcBef>
              <a:spcPct val="0"/>
            </a:spcBef>
            <a:spcAft>
              <a:spcPct val="35000"/>
            </a:spcAft>
            <a:buNone/>
          </a:pPr>
          <a:r>
            <a:rPr lang="en-US" sz="1900" kern="1200" dirty="0"/>
            <a:t>Give you a wide access to investors</a:t>
          </a:r>
        </a:p>
      </dsp:txBody>
      <dsp:txXfrm>
        <a:off x="1319932" y="2857484"/>
        <a:ext cx="5351536" cy="1142798"/>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9D3B96-1C45-4B1A-A9E3-80BCA2D15BAB}">
      <dsp:nvSpPr>
        <dsp:cNvPr id="0" name=""/>
        <dsp:cNvSpPr/>
      </dsp:nvSpPr>
      <dsp:spPr>
        <a:xfrm>
          <a:off x="0" y="2003"/>
          <a:ext cx="6258180"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76D398-7F5C-4CDC-B838-66370F4A764C}">
      <dsp:nvSpPr>
        <dsp:cNvPr id="0" name=""/>
        <dsp:cNvSpPr/>
      </dsp:nvSpPr>
      <dsp:spPr>
        <a:xfrm>
          <a:off x="0" y="2003"/>
          <a:ext cx="6258180" cy="13666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It helps you in creating exposure</a:t>
          </a:r>
        </a:p>
      </dsp:txBody>
      <dsp:txXfrm>
        <a:off x="0" y="2003"/>
        <a:ext cx="6258180" cy="1366695"/>
      </dsp:txXfrm>
    </dsp:sp>
    <dsp:sp modelId="{07A8F5D8-8C30-48E0-9808-FF24C5642E75}">
      <dsp:nvSpPr>
        <dsp:cNvPr id="0" name=""/>
        <dsp:cNvSpPr/>
      </dsp:nvSpPr>
      <dsp:spPr>
        <a:xfrm>
          <a:off x="0" y="1368699"/>
          <a:ext cx="6258180" cy="0"/>
        </a:xfrm>
        <a:prstGeom prst="line">
          <a:avLst/>
        </a:prstGeom>
        <a:solidFill>
          <a:schemeClr val="accent2">
            <a:hueOff val="3081649"/>
            <a:satOff val="0"/>
            <a:lumOff val="9314"/>
            <a:alphaOff val="0"/>
          </a:schemeClr>
        </a:solidFill>
        <a:ln w="12700" cap="flat" cmpd="sng" algn="ctr">
          <a:solidFill>
            <a:schemeClr val="accent2">
              <a:hueOff val="3081649"/>
              <a:satOff val="0"/>
              <a:lumOff val="9314"/>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8EFA51-11EF-43C7-8F06-F6F578591FA8}">
      <dsp:nvSpPr>
        <dsp:cNvPr id="0" name=""/>
        <dsp:cNvSpPr/>
      </dsp:nvSpPr>
      <dsp:spPr>
        <a:xfrm>
          <a:off x="0" y="1368699"/>
          <a:ext cx="6258180" cy="13666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It also helps you to build an engaged community who are emotionally invested in your business success</a:t>
          </a:r>
        </a:p>
      </dsp:txBody>
      <dsp:txXfrm>
        <a:off x="0" y="1368699"/>
        <a:ext cx="6258180" cy="1366695"/>
      </dsp:txXfrm>
    </dsp:sp>
    <dsp:sp modelId="{BD657903-9A83-4D49-831C-14F8C6C1572C}">
      <dsp:nvSpPr>
        <dsp:cNvPr id="0" name=""/>
        <dsp:cNvSpPr/>
      </dsp:nvSpPr>
      <dsp:spPr>
        <a:xfrm>
          <a:off x="0" y="2735394"/>
          <a:ext cx="6258180" cy="0"/>
        </a:xfrm>
        <a:prstGeom prst="line">
          <a:avLst/>
        </a:prstGeom>
        <a:solidFill>
          <a:schemeClr val="accent2">
            <a:hueOff val="6163298"/>
            <a:satOff val="0"/>
            <a:lumOff val="18628"/>
            <a:alphaOff val="0"/>
          </a:schemeClr>
        </a:solidFill>
        <a:ln w="12700" cap="flat" cmpd="sng" algn="ctr">
          <a:solidFill>
            <a:schemeClr val="accent2">
              <a:hueOff val="6163298"/>
              <a:satOff val="0"/>
              <a:lumOff val="1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8AD9ED-E16C-4980-BD3C-CE19D0C00EEB}">
      <dsp:nvSpPr>
        <dsp:cNvPr id="0" name=""/>
        <dsp:cNvSpPr/>
      </dsp:nvSpPr>
      <dsp:spPr>
        <a:xfrm>
          <a:off x="0" y="2735394"/>
          <a:ext cx="6258180" cy="13666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On the flip side, they are very competitive</a:t>
          </a:r>
        </a:p>
      </dsp:txBody>
      <dsp:txXfrm>
        <a:off x="0" y="2735394"/>
        <a:ext cx="6258180" cy="1366695"/>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4C94AF8-2EE4-479D-8105-97C369A92206}">
      <dsp:nvSpPr>
        <dsp:cNvPr id="0" name=""/>
        <dsp:cNvSpPr/>
      </dsp:nvSpPr>
      <dsp:spPr>
        <a:xfrm>
          <a:off x="0" y="543"/>
          <a:ext cx="7338449" cy="12724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253436-194B-49F5-9BD4-5C0AFFB5CE51}">
      <dsp:nvSpPr>
        <dsp:cNvPr id="0" name=""/>
        <dsp:cNvSpPr/>
      </dsp:nvSpPr>
      <dsp:spPr>
        <a:xfrm>
          <a:off x="384915" y="286844"/>
          <a:ext cx="699846" cy="69984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CB89220-3355-45F1-BEAB-F22D6805CFCD}">
      <dsp:nvSpPr>
        <dsp:cNvPr id="0" name=""/>
        <dsp:cNvSpPr/>
      </dsp:nvSpPr>
      <dsp:spPr>
        <a:xfrm>
          <a:off x="1469678" y="543"/>
          <a:ext cx="5868770" cy="12724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668" tIns="134668" rIns="134668" bIns="134668" numCol="1" spcCol="1270" anchor="ctr" anchorCtr="0">
          <a:noAutofit/>
        </a:bodyPr>
        <a:lstStyle/>
        <a:p>
          <a:pPr marL="0" lvl="0" indent="0" algn="l" defTabSz="1022350">
            <a:lnSpc>
              <a:spcPct val="90000"/>
            </a:lnSpc>
            <a:spcBef>
              <a:spcPct val="0"/>
            </a:spcBef>
            <a:spcAft>
              <a:spcPct val="35000"/>
            </a:spcAft>
            <a:buNone/>
          </a:pPr>
          <a:r>
            <a:rPr lang="en-US" sz="2300" kern="1200"/>
            <a:t>This is normally in a loan form, it is to be paid back</a:t>
          </a:r>
        </a:p>
      </dsp:txBody>
      <dsp:txXfrm>
        <a:off x="1469678" y="543"/>
        <a:ext cx="5868770" cy="1272448"/>
      </dsp:txXfrm>
    </dsp:sp>
    <dsp:sp modelId="{8D67181B-8080-49F4-890D-8CBD9E355612}">
      <dsp:nvSpPr>
        <dsp:cNvPr id="0" name=""/>
        <dsp:cNvSpPr/>
      </dsp:nvSpPr>
      <dsp:spPr>
        <a:xfrm>
          <a:off x="0" y="1591105"/>
          <a:ext cx="7338449" cy="12724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3D0883-0E92-4A58-ADDC-C5E6C08D0781}">
      <dsp:nvSpPr>
        <dsp:cNvPr id="0" name=""/>
        <dsp:cNvSpPr/>
      </dsp:nvSpPr>
      <dsp:spPr>
        <a:xfrm>
          <a:off x="384915" y="1877406"/>
          <a:ext cx="699846" cy="69984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5E4AB76-349E-4575-8604-14F5E68A7293}">
      <dsp:nvSpPr>
        <dsp:cNvPr id="0" name=""/>
        <dsp:cNvSpPr/>
      </dsp:nvSpPr>
      <dsp:spPr>
        <a:xfrm>
          <a:off x="1469678" y="1591105"/>
          <a:ext cx="5868770" cy="12724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668" tIns="134668" rIns="134668" bIns="134668" numCol="1" spcCol="1270" anchor="ctr" anchorCtr="0">
          <a:noAutofit/>
        </a:bodyPr>
        <a:lstStyle/>
        <a:p>
          <a:pPr marL="0" lvl="0" indent="0" algn="l" defTabSz="1022350">
            <a:lnSpc>
              <a:spcPct val="90000"/>
            </a:lnSpc>
            <a:spcBef>
              <a:spcPct val="0"/>
            </a:spcBef>
            <a:spcAft>
              <a:spcPct val="35000"/>
            </a:spcAft>
            <a:buNone/>
          </a:pPr>
          <a:r>
            <a:rPr lang="en-US" sz="2300" kern="1200"/>
            <a:t>You can approach financial institutions for a small loan</a:t>
          </a:r>
        </a:p>
      </dsp:txBody>
      <dsp:txXfrm>
        <a:off x="1469678" y="1591105"/>
        <a:ext cx="5868770" cy="1272448"/>
      </dsp:txXfrm>
    </dsp:sp>
    <dsp:sp modelId="{258AACC4-1008-47C3-BB84-AD293D1EDABA}">
      <dsp:nvSpPr>
        <dsp:cNvPr id="0" name=""/>
        <dsp:cNvSpPr/>
      </dsp:nvSpPr>
      <dsp:spPr>
        <a:xfrm>
          <a:off x="0" y="3181666"/>
          <a:ext cx="7338449" cy="127244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D2DD0F-BEF1-4524-8CF3-7A0D5893EA74}">
      <dsp:nvSpPr>
        <dsp:cNvPr id="0" name=""/>
        <dsp:cNvSpPr/>
      </dsp:nvSpPr>
      <dsp:spPr>
        <a:xfrm>
          <a:off x="384915" y="3467967"/>
          <a:ext cx="699846" cy="69984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418EE83-9369-45A6-823A-63432E5B6F03}">
      <dsp:nvSpPr>
        <dsp:cNvPr id="0" name=""/>
        <dsp:cNvSpPr/>
      </dsp:nvSpPr>
      <dsp:spPr>
        <a:xfrm>
          <a:off x="1469678" y="3181666"/>
          <a:ext cx="5868770" cy="12724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4668" tIns="134668" rIns="134668" bIns="134668" numCol="1" spcCol="1270" anchor="ctr" anchorCtr="0">
          <a:noAutofit/>
        </a:bodyPr>
        <a:lstStyle/>
        <a:p>
          <a:pPr marL="0" lvl="0" indent="0" algn="l" defTabSz="1022350">
            <a:lnSpc>
              <a:spcPct val="90000"/>
            </a:lnSpc>
            <a:spcBef>
              <a:spcPct val="0"/>
            </a:spcBef>
            <a:spcAft>
              <a:spcPct val="35000"/>
            </a:spcAft>
            <a:buNone/>
          </a:pPr>
          <a:r>
            <a:rPr lang="en-US" sz="2300" kern="1200"/>
            <a:t>The institutions could include banks, credit unions, microfinance institutions, saving and credit cooperatives</a:t>
          </a:r>
        </a:p>
      </dsp:txBody>
      <dsp:txXfrm>
        <a:off x="1469678" y="3181666"/>
        <a:ext cx="5868770" cy="1272448"/>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99C0EE-7373-43F5-8CEF-F95CB37352A2}">
      <dsp:nvSpPr>
        <dsp:cNvPr id="0" name=""/>
        <dsp:cNvSpPr/>
      </dsp:nvSpPr>
      <dsp:spPr>
        <a:xfrm>
          <a:off x="0" y="540"/>
          <a:ext cx="7829228" cy="12650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B9479AC-C02F-4504-9256-B4683A221DBE}">
      <dsp:nvSpPr>
        <dsp:cNvPr id="0" name=""/>
        <dsp:cNvSpPr/>
      </dsp:nvSpPr>
      <dsp:spPr>
        <a:xfrm>
          <a:off x="382683" y="285181"/>
          <a:ext cx="695788" cy="6957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C8C1E42-8F17-43C2-9EA7-E1D1A6518FE2}">
      <dsp:nvSpPr>
        <dsp:cNvPr id="0" name=""/>
        <dsp:cNvSpPr/>
      </dsp:nvSpPr>
      <dsp:spPr>
        <a:xfrm>
          <a:off x="1461156" y="540"/>
          <a:ext cx="6368071" cy="1265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887" tIns="133887" rIns="133887" bIns="133887" numCol="1" spcCol="1270" anchor="ctr" anchorCtr="0">
          <a:noAutofit/>
        </a:bodyPr>
        <a:lstStyle/>
        <a:p>
          <a:pPr marL="0" lvl="0" indent="0" algn="l" defTabSz="1022350">
            <a:lnSpc>
              <a:spcPct val="90000"/>
            </a:lnSpc>
            <a:spcBef>
              <a:spcPct val="0"/>
            </a:spcBef>
            <a:spcAft>
              <a:spcPct val="35000"/>
            </a:spcAft>
            <a:buNone/>
          </a:pPr>
          <a:r>
            <a:rPr lang="en-US" sz="2300" kern="1200"/>
            <a:t>Trade credit is also an option here where you can buy goods on credit and pay later usually within 30-90 days</a:t>
          </a:r>
        </a:p>
      </dsp:txBody>
      <dsp:txXfrm>
        <a:off x="1461156" y="540"/>
        <a:ext cx="6368071" cy="1265070"/>
      </dsp:txXfrm>
    </dsp:sp>
    <dsp:sp modelId="{EE52817C-57F4-4509-92E3-B48837F757F7}">
      <dsp:nvSpPr>
        <dsp:cNvPr id="0" name=""/>
        <dsp:cNvSpPr/>
      </dsp:nvSpPr>
      <dsp:spPr>
        <a:xfrm>
          <a:off x="0" y="1581879"/>
          <a:ext cx="7829228" cy="12650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10B748-BE4B-48D9-A075-9E84EFE7C0F7}">
      <dsp:nvSpPr>
        <dsp:cNvPr id="0" name=""/>
        <dsp:cNvSpPr/>
      </dsp:nvSpPr>
      <dsp:spPr>
        <a:xfrm>
          <a:off x="382683" y="1866520"/>
          <a:ext cx="695788" cy="6957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36121AA-5FF5-47B5-B417-F8681B211E8C}">
      <dsp:nvSpPr>
        <dsp:cNvPr id="0" name=""/>
        <dsp:cNvSpPr/>
      </dsp:nvSpPr>
      <dsp:spPr>
        <a:xfrm>
          <a:off x="1461156" y="1581879"/>
          <a:ext cx="6368071" cy="1265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887" tIns="133887" rIns="133887" bIns="133887" numCol="1" spcCol="1270" anchor="ctr" anchorCtr="0">
          <a:noAutofit/>
        </a:bodyPr>
        <a:lstStyle/>
        <a:p>
          <a:pPr marL="0" lvl="0" indent="0" algn="l" defTabSz="1022350">
            <a:lnSpc>
              <a:spcPct val="90000"/>
            </a:lnSpc>
            <a:spcBef>
              <a:spcPct val="0"/>
            </a:spcBef>
            <a:spcAft>
              <a:spcPct val="35000"/>
            </a:spcAft>
            <a:buNone/>
          </a:pPr>
          <a:r>
            <a:rPr lang="en-US" sz="2300" kern="1200"/>
            <a:t>The benefit of this as a source of fund is that you maintain ownership</a:t>
          </a:r>
        </a:p>
      </dsp:txBody>
      <dsp:txXfrm>
        <a:off x="1461156" y="1581879"/>
        <a:ext cx="6368071" cy="1265070"/>
      </dsp:txXfrm>
    </dsp:sp>
    <dsp:sp modelId="{9B73536A-C940-4B6F-9289-48255ACCACDE}">
      <dsp:nvSpPr>
        <dsp:cNvPr id="0" name=""/>
        <dsp:cNvSpPr/>
      </dsp:nvSpPr>
      <dsp:spPr>
        <a:xfrm>
          <a:off x="0" y="3163217"/>
          <a:ext cx="7829228" cy="12650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41A8CE-6F4D-4FAA-8B1A-71E0C81294C8}">
      <dsp:nvSpPr>
        <dsp:cNvPr id="0" name=""/>
        <dsp:cNvSpPr/>
      </dsp:nvSpPr>
      <dsp:spPr>
        <a:xfrm>
          <a:off x="382683" y="3447858"/>
          <a:ext cx="695788" cy="69578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64FF1ED-E5C4-4707-B06F-78A042353123}">
      <dsp:nvSpPr>
        <dsp:cNvPr id="0" name=""/>
        <dsp:cNvSpPr/>
      </dsp:nvSpPr>
      <dsp:spPr>
        <a:xfrm>
          <a:off x="1461156" y="3163217"/>
          <a:ext cx="6368071" cy="1265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887" tIns="133887" rIns="133887" bIns="133887" numCol="1" spcCol="1270" anchor="ctr" anchorCtr="0">
          <a:noAutofit/>
        </a:bodyPr>
        <a:lstStyle/>
        <a:p>
          <a:pPr marL="0" lvl="0" indent="0" algn="l" defTabSz="1022350">
            <a:lnSpc>
              <a:spcPct val="90000"/>
            </a:lnSpc>
            <a:spcBef>
              <a:spcPct val="0"/>
            </a:spcBef>
            <a:spcAft>
              <a:spcPct val="35000"/>
            </a:spcAft>
            <a:buNone/>
          </a:pPr>
          <a:r>
            <a:rPr lang="en-US" sz="2300" kern="1200"/>
            <a:t>They have predictable payment schedules</a:t>
          </a:r>
        </a:p>
      </dsp:txBody>
      <dsp:txXfrm>
        <a:off x="1461156" y="3163217"/>
        <a:ext cx="6368071" cy="1265070"/>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00B59-8252-4997-9B21-397E05D0F79E}">
      <dsp:nvSpPr>
        <dsp:cNvPr id="0" name=""/>
        <dsp:cNvSpPr/>
      </dsp:nvSpPr>
      <dsp:spPr>
        <a:xfrm>
          <a:off x="762" y="629613"/>
          <a:ext cx="2973209" cy="1783925"/>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However, the cost may be high-interest rate</a:t>
          </a:r>
        </a:p>
      </dsp:txBody>
      <dsp:txXfrm>
        <a:off x="762" y="629613"/>
        <a:ext cx="2973209" cy="1783925"/>
      </dsp:txXfrm>
    </dsp:sp>
    <dsp:sp modelId="{17D7E733-E1FF-4A61-B687-C6915B35868D}">
      <dsp:nvSpPr>
        <dsp:cNvPr id="0" name=""/>
        <dsp:cNvSpPr/>
      </dsp:nvSpPr>
      <dsp:spPr>
        <a:xfrm>
          <a:off x="3271292" y="629613"/>
          <a:ext cx="2973209" cy="1783925"/>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Some require collateral</a:t>
          </a:r>
        </a:p>
      </dsp:txBody>
      <dsp:txXfrm>
        <a:off x="3271292" y="629613"/>
        <a:ext cx="2973209" cy="1783925"/>
      </dsp:txXfrm>
    </dsp:sp>
    <dsp:sp modelId="{41ACE10C-028A-448C-828F-A49C0857A0D2}">
      <dsp:nvSpPr>
        <dsp:cNvPr id="0" name=""/>
        <dsp:cNvSpPr/>
      </dsp:nvSpPr>
      <dsp:spPr>
        <a:xfrm>
          <a:off x="1636027" y="2710859"/>
          <a:ext cx="2973209" cy="1783925"/>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When going for this, compare different lenders and read the fine prints</a:t>
          </a:r>
        </a:p>
      </dsp:txBody>
      <dsp:txXfrm>
        <a:off x="1636027" y="2710859"/>
        <a:ext cx="2973209" cy="1783925"/>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B6D58D-924C-45DD-BC35-D340E2B09059}">
      <dsp:nvSpPr>
        <dsp:cNvPr id="0" name=""/>
        <dsp:cNvSpPr/>
      </dsp:nvSpPr>
      <dsp:spPr>
        <a:xfrm>
          <a:off x="1748064" y="2975"/>
          <a:ext cx="3342605" cy="2005563"/>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In this category, the entrepreneur raise money by selling ownership state in their venture</a:t>
          </a:r>
        </a:p>
      </dsp:txBody>
      <dsp:txXfrm>
        <a:off x="1748064" y="2975"/>
        <a:ext cx="3342605" cy="2005563"/>
      </dsp:txXfrm>
    </dsp:sp>
    <dsp:sp modelId="{0091E1A4-C554-4FD0-9F62-4698C5397B25}">
      <dsp:nvSpPr>
        <dsp:cNvPr id="0" name=""/>
        <dsp:cNvSpPr/>
      </dsp:nvSpPr>
      <dsp:spPr>
        <a:xfrm>
          <a:off x="5424930" y="2975"/>
          <a:ext cx="3342605" cy="200556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Capital is raised in exchange of ownership in the business</a:t>
          </a:r>
        </a:p>
      </dsp:txBody>
      <dsp:txXfrm>
        <a:off x="5424930" y="2975"/>
        <a:ext cx="3342605" cy="2005563"/>
      </dsp:txXfrm>
    </dsp:sp>
    <dsp:sp modelId="{9C331152-A491-4D49-B717-8C879CC1E199}">
      <dsp:nvSpPr>
        <dsp:cNvPr id="0" name=""/>
        <dsp:cNvSpPr/>
      </dsp:nvSpPr>
      <dsp:spPr>
        <a:xfrm>
          <a:off x="3586497" y="2342799"/>
          <a:ext cx="3342605" cy="2005563"/>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There are different options in this category such as</a:t>
          </a:r>
          <a:r>
            <a:rPr lang="en-US" sz="2500" kern="1200" dirty="0">
              <a:latin typeface="Univers"/>
            </a:rPr>
            <a:t>:</a:t>
          </a:r>
          <a:endParaRPr lang="en-US" sz="2500" kern="1200" dirty="0"/>
        </a:p>
      </dsp:txBody>
      <dsp:txXfrm>
        <a:off x="3586497" y="2342799"/>
        <a:ext cx="3342605" cy="2005563"/>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2C793C-881F-40AA-A002-35F0E0140C47}">
      <dsp:nvSpPr>
        <dsp:cNvPr id="0" name=""/>
        <dsp:cNvSpPr/>
      </dsp:nvSpPr>
      <dsp:spPr>
        <a:xfrm>
          <a:off x="0" y="540"/>
          <a:ext cx="7609668" cy="12650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FAE5363-C23D-4E24-9D18-38A23ADA6A6F}">
      <dsp:nvSpPr>
        <dsp:cNvPr id="0" name=""/>
        <dsp:cNvSpPr/>
      </dsp:nvSpPr>
      <dsp:spPr>
        <a:xfrm>
          <a:off x="382683" y="285181"/>
          <a:ext cx="695788" cy="6957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1715FE2-BF64-4563-9841-17F4CDC90283}">
      <dsp:nvSpPr>
        <dsp:cNvPr id="0" name=""/>
        <dsp:cNvSpPr/>
      </dsp:nvSpPr>
      <dsp:spPr>
        <a:xfrm>
          <a:off x="1461156" y="540"/>
          <a:ext cx="6148511" cy="1265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887" tIns="133887" rIns="133887" bIns="133887" numCol="1" spcCol="1270" anchor="ctr" anchorCtr="0">
          <a:noAutofit/>
        </a:bodyPr>
        <a:lstStyle/>
        <a:p>
          <a:pPr marL="0" lvl="0" indent="0" algn="l" defTabSz="889000">
            <a:lnSpc>
              <a:spcPct val="90000"/>
            </a:lnSpc>
            <a:spcBef>
              <a:spcPct val="0"/>
            </a:spcBef>
            <a:spcAft>
              <a:spcPct val="35000"/>
            </a:spcAft>
            <a:buNone/>
          </a:pPr>
          <a:r>
            <a:rPr lang="en-US" sz="2000" kern="1200"/>
            <a:t>Angel investors: High net worth investors who invest their money in startups or early-stage companies</a:t>
          </a:r>
        </a:p>
      </dsp:txBody>
      <dsp:txXfrm>
        <a:off x="1461156" y="540"/>
        <a:ext cx="6148511" cy="1265070"/>
      </dsp:txXfrm>
    </dsp:sp>
    <dsp:sp modelId="{D61F671A-16CD-42F5-B56C-EE60778F8A3B}">
      <dsp:nvSpPr>
        <dsp:cNvPr id="0" name=""/>
        <dsp:cNvSpPr/>
      </dsp:nvSpPr>
      <dsp:spPr>
        <a:xfrm>
          <a:off x="0" y="1581879"/>
          <a:ext cx="7609668" cy="12650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E853FD-4A30-4AD5-938F-E90A1872FA42}">
      <dsp:nvSpPr>
        <dsp:cNvPr id="0" name=""/>
        <dsp:cNvSpPr/>
      </dsp:nvSpPr>
      <dsp:spPr>
        <a:xfrm>
          <a:off x="382683" y="1866520"/>
          <a:ext cx="695788" cy="6957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FD605FA-D5FD-4DCD-9036-D000ED185E27}">
      <dsp:nvSpPr>
        <dsp:cNvPr id="0" name=""/>
        <dsp:cNvSpPr/>
      </dsp:nvSpPr>
      <dsp:spPr>
        <a:xfrm>
          <a:off x="1461156" y="1581879"/>
          <a:ext cx="6148511" cy="1265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887" tIns="133887" rIns="133887" bIns="133887" numCol="1" spcCol="1270" anchor="ctr" anchorCtr="0">
          <a:noAutofit/>
        </a:bodyPr>
        <a:lstStyle/>
        <a:p>
          <a:pPr marL="0" lvl="0" indent="0" algn="l" defTabSz="889000">
            <a:lnSpc>
              <a:spcPct val="90000"/>
            </a:lnSpc>
            <a:spcBef>
              <a:spcPct val="0"/>
            </a:spcBef>
            <a:spcAft>
              <a:spcPct val="35000"/>
            </a:spcAft>
            <a:buNone/>
          </a:pPr>
          <a:r>
            <a:rPr lang="en-US" sz="2000" kern="1200"/>
            <a:t>Venture Capital: These are firms who pool funds from individuals, corporations and business to invest in startups</a:t>
          </a:r>
        </a:p>
      </dsp:txBody>
      <dsp:txXfrm>
        <a:off x="1461156" y="1581879"/>
        <a:ext cx="6148511" cy="1265070"/>
      </dsp:txXfrm>
    </dsp:sp>
    <dsp:sp modelId="{01CEA72E-EE7E-4549-9760-82281ACBA9AC}">
      <dsp:nvSpPr>
        <dsp:cNvPr id="0" name=""/>
        <dsp:cNvSpPr/>
      </dsp:nvSpPr>
      <dsp:spPr>
        <a:xfrm>
          <a:off x="0" y="3163217"/>
          <a:ext cx="7609668" cy="126507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60BF6F-105F-4BEE-B262-1C605718560F}">
      <dsp:nvSpPr>
        <dsp:cNvPr id="0" name=""/>
        <dsp:cNvSpPr/>
      </dsp:nvSpPr>
      <dsp:spPr>
        <a:xfrm>
          <a:off x="382683" y="3447858"/>
          <a:ext cx="695788" cy="69578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49BCEF-2C6C-41C1-B599-6382C4A54402}">
      <dsp:nvSpPr>
        <dsp:cNvPr id="0" name=""/>
        <dsp:cNvSpPr/>
      </dsp:nvSpPr>
      <dsp:spPr>
        <a:xfrm>
          <a:off x="1461156" y="3163217"/>
          <a:ext cx="6148511" cy="12650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887" tIns="133887" rIns="133887" bIns="133887" numCol="1" spcCol="1270" anchor="ctr" anchorCtr="0">
          <a:noAutofit/>
        </a:bodyPr>
        <a:lstStyle/>
        <a:p>
          <a:pPr marL="0" lvl="0" indent="0" algn="l" defTabSz="889000">
            <a:lnSpc>
              <a:spcPct val="90000"/>
            </a:lnSpc>
            <a:spcBef>
              <a:spcPct val="0"/>
            </a:spcBef>
            <a:spcAft>
              <a:spcPct val="35000"/>
            </a:spcAft>
            <a:buNone/>
          </a:pPr>
          <a:r>
            <a:rPr lang="en-US" sz="2000" kern="1200"/>
            <a:t>Initial Public Offer : This is when a private company decide to raise capital by offering its shares to the public through security exchange</a:t>
          </a:r>
        </a:p>
      </dsp:txBody>
      <dsp:txXfrm>
        <a:off x="1461156" y="3163217"/>
        <a:ext cx="6148511" cy="1265070"/>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01E8A9-3B61-466D-9191-CFFC8389F90D}">
      <dsp:nvSpPr>
        <dsp:cNvPr id="0" name=""/>
        <dsp:cNvSpPr/>
      </dsp:nvSpPr>
      <dsp:spPr>
        <a:xfrm>
          <a:off x="0" y="42534"/>
          <a:ext cx="5912749" cy="174096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Equity financing is good as there is no need to pay back the debt</a:t>
          </a:r>
        </a:p>
      </dsp:txBody>
      <dsp:txXfrm>
        <a:off x="84987" y="127521"/>
        <a:ext cx="5742775" cy="1570986"/>
      </dsp:txXfrm>
    </dsp:sp>
    <dsp:sp modelId="{B71F5242-1B80-4655-B71A-87F30130D625}">
      <dsp:nvSpPr>
        <dsp:cNvPr id="0" name=""/>
        <dsp:cNvSpPr/>
      </dsp:nvSpPr>
      <dsp:spPr>
        <a:xfrm>
          <a:off x="0" y="1872774"/>
          <a:ext cx="5912749" cy="1740960"/>
        </a:xfrm>
        <a:prstGeom prst="roundRect">
          <a:avLst/>
        </a:prstGeom>
        <a:solidFill>
          <a:schemeClr val="accent2">
            <a:hueOff val="6163298"/>
            <a:satOff val="0"/>
            <a:lumOff val="1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US" sz="3100" kern="1200" dirty="0"/>
            <a:t>There is also shared risk between the entrepreneur and investor</a:t>
          </a:r>
        </a:p>
      </dsp:txBody>
      <dsp:txXfrm>
        <a:off x="84987" y="1957761"/>
        <a:ext cx="5742775" cy="1570986"/>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B4AE64-ADBA-4C12-A2B4-24860942A66B}">
      <dsp:nvSpPr>
        <dsp:cNvPr id="0" name=""/>
        <dsp:cNvSpPr/>
      </dsp:nvSpPr>
      <dsp:spPr>
        <a:xfrm>
          <a:off x="0" y="105225"/>
          <a:ext cx="6245265" cy="1295043"/>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There is value addition from the investor who in most cases are professionals</a:t>
          </a:r>
        </a:p>
      </dsp:txBody>
      <dsp:txXfrm>
        <a:off x="63219" y="168444"/>
        <a:ext cx="6118827" cy="1168605"/>
      </dsp:txXfrm>
    </dsp:sp>
    <dsp:sp modelId="{59F3E375-96EB-4966-A665-8E7CF5330AD1}">
      <dsp:nvSpPr>
        <dsp:cNvPr id="0" name=""/>
        <dsp:cNvSpPr/>
      </dsp:nvSpPr>
      <dsp:spPr>
        <a:xfrm>
          <a:off x="0" y="1466509"/>
          <a:ext cx="6245265" cy="1295043"/>
        </a:xfrm>
        <a:prstGeom prst="roundRect">
          <a:avLst/>
        </a:prstGeom>
        <a:solidFill>
          <a:schemeClr val="accent2">
            <a:hueOff val="2054433"/>
            <a:satOff val="0"/>
            <a:lumOff val="6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On the flip side is that there is profit sharing, loss of control and ownership</a:t>
          </a:r>
        </a:p>
      </dsp:txBody>
      <dsp:txXfrm>
        <a:off x="63219" y="1529728"/>
        <a:ext cx="6118827" cy="1168605"/>
      </dsp:txXfrm>
    </dsp:sp>
    <dsp:sp modelId="{32DE05D9-66C4-46E0-86B4-214AC21D30E9}">
      <dsp:nvSpPr>
        <dsp:cNvPr id="0" name=""/>
        <dsp:cNvSpPr/>
      </dsp:nvSpPr>
      <dsp:spPr>
        <a:xfrm>
          <a:off x="0" y="2827793"/>
          <a:ext cx="6245265" cy="1295043"/>
        </a:xfrm>
        <a:prstGeom prst="roundRect">
          <a:avLst/>
        </a:prstGeom>
        <a:solidFill>
          <a:schemeClr val="accent2">
            <a:hueOff val="4108866"/>
            <a:satOff val="0"/>
            <a:lumOff val="1241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For your venture to succeed and be sustainable you need financial management skill as an entrepreneur</a:t>
          </a:r>
        </a:p>
      </dsp:txBody>
      <dsp:txXfrm>
        <a:off x="63219" y="2891012"/>
        <a:ext cx="6118827" cy="1168605"/>
      </dsp:txXfrm>
    </dsp:sp>
    <dsp:sp modelId="{F838143D-50E7-4688-BACA-C85DFC593687}">
      <dsp:nvSpPr>
        <dsp:cNvPr id="0" name=""/>
        <dsp:cNvSpPr/>
      </dsp:nvSpPr>
      <dsp:spPr>
        <a:xfrm>
          <a:off x="0" y="4189077"/>
          <a:ext cx="6245265" cy="1295043"/>
        </a:xfrm>
        <a:prstGeom prst="roundRect">
          <a:avLst/>
        </a:prstGeom>
        <a:solidFill>
          <a:schemeClr val="accent2">
            <a:hueOff val="6163298"/>
            <a:satOff val="0"/>
            <a:lumOff val="1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US" sz="2300" kern="1200"/>
            <a:t>The skills are to help you make informed decisions, allocate resources prudently, and drive growth in your business</a:t>
          </a:r>
        </a:p>
      </dsp:txBody>
      <dsp:txXfrm>
        <a:off x="63219" y="4252296"/>
        <a:ext cx="6118827" cy="1168605"/>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3B73F5-B23A-4BC1-83B0-73FD40E9E39E}">
      <dsp:nvSpPr>
        <dsp:cNvPr id="0" name=""/>
        <dsp:cNvSpPr/>
      </dsp:nvSpPr>
      <dsp:spPr>
        <a:xfrm>
          <a:off x="0" y="124615"/>
          <a:ext cx="6245265" cy="123552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dirty="0"/>
            <a:t>Part of using your resources well as an entrepreneur is decision pertaining to investment</a:t>
          </a:r>
        </a:p>
      </dsp:txBody>
      <dsp:txXfrm>
        <a:off x="60313" y="184928"/>
        <a:ext cx="6124639" cy="1114894"/>
      </dsp:txXfrm>
    </dsp:sp>
    <dsp:sp modelId="{E6B73A19-01BC-471F-AA01-1DF58FD31AB3}">
      <dsp:nvSpPr>
        <dsp:cNvPr id="0" name=""/>
        <dsp:cNvSpPr/>
      </dsp:nvSpPr>
      <dsp:spPr>
        <a:xfrm>
          <a:off x="0" y="1423495"/>
          <a:ext cx="6245265" cy="1235520"/>
        </a:xfrm>
        <a:prstGeom prst="roundRect">
          <a:avLst/>
        </a:prstGeom>
        <a:solidFill>
          <a:schemeClr val="accent2">
            <a:hueOff val="3081649"/>
            <a:satOff val="0"/>
            <a:lumOff val="9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Reinvestment:</a:t>
          </a:r>
          <a:r>
            <a:rPr lang="en-US" sz="2200" kern="1200" dirty="0"/>
            <a:t> Purpose to plough back the profit to the business, this will help your business to grow organically without debts</a:t>
          </a:r>
        </a:p>
      </dsp:txBody>
      <dsp:txXfrm>
        <a:off x="60313" y="1483808"/>
        <a:ext cx="6124639" cy="1114894"/>
      </dsp:txXfrm>
    </dsp:sp>
    <dsp:sp modelId="{1158E260-DB80-4817-AC8D-0DE58A7E50F1}">
      <dsp:nvSpPr>
        <dsp:cNvPr id="0" name=""/>
        <dsp:cNvSpPr/>
      </dsp:nvSpPr>
      <dsp:spPr>
        <a:xfrm>
          <a:off x="0" y="2722375"/>
          <a:ext cx="6245265" cy="1235520"/>
        </a:xfrm>
        <a:prstGeom prst="roundRect">
          <a:avLst/>
        </a:prstGeom>
        <a:solidFill>
          <a:schemeClr val="accent2">
            <a:hueOff val="6163298"/>
            <a:satOff val="0"/>
            <a:lumOff val="1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b="1" kern="1200" dirty="0"/>
            <a:t>Diversification</a:t>
          </a:r>
          <a:r>
            <a:rPr lang="en-US" sz="2200" kern="1200" dirty="0"/>
            <a:t>: This means spreading your capital investment in different asset lines or product ranges</a:t>
          </a:r>
        </a:p>
      </dsp:txBody>
      <dsp:txXfrm>
        <a:off x="60313" y="2782688"/>
        <a:ext cx="6124639" cy="1114894"/>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77B383-3FCF-4D76-8A9B-D96BEC4D5F9E}">
      <dsp:nvSpPr>
        <dsp:cNvPr id="0" name=""/>
        <dsp:cNvSpPr/>
      </dsp:nvSpPr>
      <dsp:spPr>
        <a:xfrm>
          <a:off x="0" y="904372"/>
          <a:ext cx="7997126" cy="16696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9DC408B-07E2-4BB1-AA5B-F0217B616907}">
      <dsp:nvSpPr>
        <dsp:cNvPr id="0" name=""/>
        <dsp:cNvSpPr/>
      </dsp:nvSpPr>
      <dsp:spPr>
        <a:xfrm>
          <a:off x="505057" y="1280035"/>
          <a:ext cx="918286" cy="9182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9457AAD-029C-4F20-B793-1EFBBBF5B60E}">
      <dsp:nvSpPr>
        <dsp:cNvPr id="0" name=""/>
        <dsp:cNvSpPr/>
      </dsp:nvSpPr>
      <dsp:spPr>
        <a:xfrm>
          <a:off x="1928400" y="904372"/>
          <a:ext cx="6068725" cy="1669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700" tIns="176700" rIns="176700" bIns="176700" numCol="1" spcCol="1270" anchor="ctr" anchorCtr="0">
          <a:noAutofit/>
        </a:bodyPr>
        <a:lstStyle/>
        <a:p>
          <a:pPr marL="0" lvl="0" indent="0" algn="l" defTabSz="844550">
            <a:lnSpc>
              <a:spcPct val="90000"/>
            </a:lnSpc>
            <a:spcBef>
              <a:spcPct val="0"/>
            </a:spcBef>
            <a:spcAft>
              <a:spcPct val="35000"/>
            </a:spcAft>
            <a:buNone/>
          </a:pPr>
          <a:r>
            <a:rPr lang="en-US" sz="1900" kern="1200"/>
            <a:t>Long-term Investment: When an entrepreneur wants to build wealth so as to secure finances for future growth, they may invest in tools such as stocks and bonds</a:t>
          </a:r>
        </a:p>
      </dsp:txBody>
      <dsp:txXfrm>
        <a:off x="1928400" y="904372"/>
        <a:ext cx="6068725" cy="1669611"/>
      </dsp:txXfrm>
    </dsp:sp>
    <dsp:sp modelId="{BF80E853-EA5D-4CD7-BEFB-C9E7537615C2}">
      <dsp:nvSpPr>
        <dsp:cNvPr id="0" name=""/>
        <dsp:cNvSpPr/>
      </dsp:nvSpPr>
      <dsp:spPr>
        <a:xfrm>
          <a:off x="0" y="2991386"/>
          <a:ext cx="7997126" cy="16696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998C75-6E0A-490D-9304-857EDE4FB9A7}">
      <dsp:nvSpPr>
        <dsp:cNvPr id="0" name=""/>
        <dsp:cNvSpPr/>
      </dsp:nvSpPr>
      <dsp:spPr>
        <a:xfrm>
          <a:off x="505057" y="3367048"/>
          <a:ext cx="918286" cy="9182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DEEA1D-4109-4327-A1D4-1135B371E555}">
      <dsp:nvSpPr>
        <dsp:cNvPr id="0" name=""/>
        <dsp:cNvSpPr/>
      </dsp:nvSpPr>
      <dsp:spPr>
        <a:xfrm>
          <a:off x="1928400" y="2991386"/>
          <a:ext cx="6068725" cy="1669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76700" tIns="176700" rIns="176700" bIns="176700" numCol="1" spcCol="1270" anchor="ctr" anchorCtr="0">
          <a:noAutofit/>
        </a:bodyPr>
        <a:lstStyle/>
        <a:p>
          <a:pPr marL="0" lvl="0" indent="0" algn="l" defTabSz="844550">
            <a:lnSpc>
              <a:spcPct val="90000"/>
            </a:lnSpc>
            <a:spcBef>
              <a:spcPct val="0"/>
            </a:spcBef>
            <a:spcAft>
              <a:spcPct val="35000"/>
            </a:spcAft>
            <a:buNone/>
          </a:pPr>
          <a:r>
            <a:rPr lang="en-US" sz="1900" kern="1200"/>
            <a:t>Short-term investment: When an entrepreneur has excess cash, they can invest such in short-term investment vehicles such as money markets, treasury bills or fixed deposits with banks</a:t>
          </a:r>
        </a:p>
      </dsp:txBody>
      <dsp:txXfrm>
        <a:off x="1928400" y="2991386"/>
        <a:ext cx="6068725" cy="1669611"/>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6DC80B-94D6-40DF-A842-C158A55A819B}">
      <dsp:nvSpPr>
        <dsp:cNvPr id="0" name=""/>
        <dsp:cNvSpPr/>
      </dsp:nvSpPr>
      <dsp:spPr>
        <a:xfrm>
          <a:off x="0" y="59827"/>
          <a:ext cx="7725906" cy="1463962"/>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Sarah is an aspiring entrepreneur who wants to open a small café in her neighborhood</a:t>
          </a:r>
        </a:p>
      </dsp:txBody>
      <dsp:txXfrm>
        <a:off x="71465" y="131292"/>
        <a:ext cx="7582976" cy="1321032"/>
      </dsp:txXfrm>
    </dsp:sp>
    <dsp:sp modelId="{982518C3-ED8D-444B-9DD7-4B8571DA9867}">
      <dsp:nvSpPr>
        <dsp:cNvPr id="0" name=""/>
        <dsp:cNvSpPr/>
      </dsp:nvSpPr>
      <dsp:spPr>
        <a:xfrm>
          <a:off x="0" y="1598670"/>
          <a:ext cx="7725906" cy="1463962"/>
        </a:xfrm>
        <a:prstGeom prst="roundRect">
          <a:avLst/>
        </a:prstGeom>
        <a:solidFill>
          <a:schemeClr val="accent2">
            <a:hueOff val="3081649"/>
            <a:satOff val="0"/>
            <a:lumOff val="9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She has saved some money and is considering various funding options to cover her initial expenses</a:t>
          </a:r>
        </a:p>
      </dsp:txBody>
      <dsp:txXfrm>
        <a:off x="71465" y="1670135"/>
        <a:ext cx="7582976" cy="1321032"/>
      </dsp:txXfrm>
    </dsp:sp>
    <dsp:sp modelId="{2575D9A8-3186-4F1A-966F-857B7661EF09}">
      <dsp:nvSpPr>
        <dsp:cNvPr id="0" name=""/>
        <dsp:cNvSpPr/>
      </dsp:nvSpPr>
      <dsp:spPr>
        <a:xfrm>
          <a:off x="0" y="3137512"/>
          <a:ext cx="7725906" cy="1463962"/>
        </a:xfrm>
        <a:prstGeom prst="roundRect">
          <a:avLst/>
        </a:prstGeom>
        <a:solidFill>
          <a:schemeClr val="accent2">
            <a:hueOff val="6163298"/>
            <a:satOff val="0"/>
            <a:lumOff val="1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US" sz="2600" kern="1200"/>
            <a:t>Sarah needs to understand the financial requirements to ensure her business is successful</a:t>
          </a:r>
        </a:p>
      </dsp:txBody>
      <dsp:txXfrm>
        <a:off x="71465" y="3208977"/>
        <a:ext cx="7582976" cy="1321032"/>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34817A-9556-422A-835C-C2F298F1E8E9}">
      <dsp:nvSpPr>
        <dsp:cNvPr id="0" name=""/>
        <dsp:cNvSpPr/>
      </dsp:nvSpPr>
      <dsp:spPr>
        <a:xfrm>
          <a:off x="0" y="1838"/>
          <a:ext cx="8035872" cy="9316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EDB7B5-F8FD-4FC4-AC6C-7892FB7C4D90}">
      <dsp:nvSpPr>
        <dsp:cNvPr id="0" name=""/>
        <dsp:cNvSpPr/>
      </dsp:nvSpPr>
      <dsp:spPr>
        <a:xfrm>
          <a:off x="281812" y="211450"/>
          <a:ext cx="512386" cy="5123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EBA5399-BF3B-443F-9AED-63B49C4A0E89}">
      <dsp:nvSpPr>
        <dsp:cNvPr id="0" name=""/>
        <dsp:cNvSpPr/>
      </dsp:nvSpPr>
      <dsp:spPr>
        <a:xfrm>
          <a:off x="1076010" y="1838"/>
          <a:ext cx="6959861" cy="931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596" tIns="98596" rIns="98596" bIns="98596" numCol="1" spcCol="1270" anchor="ctr" anchorCtr="0">
          <a:noAutofit/>
        </a:bodyPr>
        <a:lstStyle/>
        <a:p>
          <a:pPr marL="0" lvl="0" indent="0" algn="l" defTabSz="977900">
            <a:lnSpc>
              <a:spcPct val="100000"/>
            </a:lnSpc>
            <a:spcBef>
              <a:spcPct val="0"/>
            </a:spcBef>
            <a:spcAft>
              <a:spcPct val="35000"/>
            </a:spcAft>
            <a:buNone/>
          </a:pPr>
          <a:r>
            <a:rPr lang="en-US" sz="2200" kern="1200"/>
            <a:t>What would her initial expenses be?</a:t>
          </a:r>
        </a:p>
      </dsp:txBody>
      <dsp:txXfrm>
        <a:off x="1076010" y="1838"/>
        <a:ext cx="6959861" cy="931611"/>
      </dsp:txXfrm>
    </dsp:sp>
    <dsp:sp modelId="{CA334CB1-53A6-4F13-9E36-B968A1B85E78}">
      <dsp:nvSpPr>
        <dsp:cNvPr id="0" name=""/>
        <dsp:cNvSpPr/>
      </dsp:nvSpPr>
      <dsp:spPr>
        <a:xfrm>
          <a:off x="0" y="1166352"/>
          <a:ext cx="8035872" cy="9316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76B7AF2-A2DA-46CC-AB66-8F66000B29CA}">
      <dsp:nvSpPr>
        <dsp:cNvPr id="0" name=""/>
        <dsp:cNvSpPr/>
      </dsp:nvSpPr>
      <dsp:spPr>
        <a:xfrm>
          <a:off x="281812" y="1375964"/>
          <a:ext cx="512386" cy="5123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AB16A54-3A7E-48EB-B9F8-E3071789C14F}">
      <dsp:nvSpPr>
        <dsp:cNvPr id="0" name=""/>
        <dsp:cNvSpPr/>
      </dsp:nvSpPr>
      <dsp:spPr>
        <a:xfrm>
          <a:off x="1076010" y="1166352"/>
          <a:ext cx="6959861" cy="931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596" tIns="98596" rIns="98596" bIns="98596" numCol="1" spcCol="1270" anchor="ctr" anchorCtr="0">
          <a:noAutofit/>
        </a:bodyPr>
        <a:lstStyle/>
        <a:p>
          <a:pPr marL="0" lvl="0" indent="0" algn="l" defTabSz="977900">
            <a:lnSpc>
              <a:spcPct val="100000"/>
            </a:lnSpc>
            <a:spcBef>
              <a:spcPct val="0"/>
            </a:spcBef>
            <a:spcAft>
              <a:spcPct val="35000"/>
            </a:spcAft>
            <a:buNone/>
          </a:pPr>
          <a:r>
            <a:rPr lang="en-US" sz="2200" kern="1200"/>
            <a:t>What funding options should Sarah consider and why?</a:t>
          </a:r>
        </a:p>
      </dsp:txBody>
      <dsp:txXfrm>
        <a:off x="1076010" y="1166352"/>
        <a:ext cx="6959861" cy="931611"/>
      </dsp:txXfrm>
    </dsp:sp>
    <dsp:sp modelId="{525721FA-F70B-40DB-8B75-BDF5B77A3338}">
      <dsp:nvSpPr>
        <dsp:cNvPr id="0" name=""/>
        <dsp:cNvSpPr/>
      </dsp:nvSpPr>
      <dsp:spPr>
        <a:xfrm>
          <a:off x="0" y="2330865"/>
          <a:ext cx="8035872" cy="9316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ADEB89-7496-4F91-8A34-A84E0722E177}">
      <dsp:nvSpPr>
        <dsp:cNvPr id="0" name=""/>
        <dsp:cNvSpPr/>
      </dsp:nvSpPr>
      <dsp:spPr>
        <a:xfrm>
          <a:off x="281812" y="2540478"/>
          <a:ext cx="512386" cy="5123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5CFD0AA-1E0C-44FF-8910-457407683F1F}">
      <dsp:nvSpPr>
        <dsp:cNvPr id="0" name=""/>
        <dsp:cNvSpPr/>
      </dsp:nvSpPr>
      <dsp:spPr>
        <a:xfrm>
          <a:off x="1076010" y="2330865"/>
          <a:ext cx="6959861" cy="931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596" tIns="98596" rIns="98596" bIns="98596" numCol="1" spcCol="1270" anchor="ctr" anchorCtr="0">
          <a:noAutofit/>
        </a:bodyPr>
        <a:lstStyle/>
        <a:p>
          <a:pPr marL="0" lvl="0" indent="0" algn="l" defTabSz="977900">
            <a:lnSpc>
              <a:spcPct val="100000"/>
            </a:lnSpc>
            <a:spcBef>
              <a:spcPct val="0"/>
            </a:spcBef>
            <a:spcAft>
              <a:spcPct val="35000"/>
            </a:spcAft>
            <a:buNone/>
          </a:pPr>
          <a:r>
            <a:rPr lang="en-US" sz="2200" kern="1200"/>
            <a:t>What key financial management skills should she focus on?</a:t>
          </a:r>
        </a:p>
      </dsp:txBody>
      <dsp:txXfrm>
        <a:off x="1076010" y="2330865"/>
        <a:ext cx="6959861" cy="931611"/>
      </dsp:txXfrm>
    </dsp:sp>
    <dsp:sp modelId="{F0A76662-88FC-470C-9837-CDC828335E29}">
      <dsp:nvSpPr>
        <dsp:cNvPr id="0" name=""/>
        <dsp:cNvSpPr/>
      </dsp:nvSpPr>
      <dsp:spPr>
        <a:xfrm>
          <a:off x="0" y="3495379"/>
          <a:ext cx="8035872" cy="93161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8F4BD22-E6E0-4791-8DBB-216F200A3763}">
      <dsp:nvSpPr>
        <dsp:cNvPr id="0" name=""/>
        <dsp:cNvSpPr/>
      </dsp:nvSpPr>
      <dsp:spPr>
        <a:xfrm>
          <a:off x="281812" y="3704992"/>
          <a:ext cx="512386" cy="51238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02CFD06-A10A-48CE-851B-99E3D5788CAE}">
      <dsp:nvSpPr>
        <dsp:cNvPr id="0" name=""/>
        <dsp:cNvSpPr/>
      </dsp:nvSpPr>
      <dsp:spPr>
        <a:xfrm>
          <a:off x="1076010" y="3495379"/>
          <a:ext cx="6959861" cy="931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596" tIns="98596" rIns="98596" bIns="98596" numCol="1" spcCol="1270" anchor="ctr" anchorCtr="0">
          <a:noAutofit/>
        </a:bodyPr>
        <a:lstStyle/>
        <a:p>
          <a:pPr marL="0" lvl="0" indent="0" algn="l" defTabSz="977900">
            <a:lnSpc>
              <a:spcPct val="100000"/>
            </a:lnSpc>
            <a:spcBef>
              <a:spcPct val="0"/>
            </a:spcBef>
            <a:spcAft>
              <a:spcPct val="35000"/>
            </a:spcAft>
            <a:buNone/>
          </a:pPr>
          <a:r>
            <a:rPr lang="en-US" sz="2200" kern="1200"/>
            <a:t>Identify possible financial risk Sarah might face and propose strategies to mitigate these risks</a:t>
          </a:r>
        </a:p>
      </dsp:txBody>
      <dsp:txXfrm>
        <a:off x="1076010" y="3495379"/>
        <a:ext cx="6959861" cy="931611"/>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1D8182-8791-4497-8360-46919DFB62E3}">
      <dsp:nvSpPr>
        <dsp:cNvPr id="0" name=""/>
        <dsp:cNvSpPr/>
      </dsp:nvSpPr>
      <dsp:spPr>
        <a:xfrm>
          <a:off x="0" y="2162"/>
          <a:ext cx="768716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413306A-EFEA-4A27-93FF-D09587C0C68A}">
      <dsp:nvSpPr>
        <dsp:cNvPr id="0" name=""/>
        <dsp:cNvSpPr/>
      </dsp:nvSpPr>
      <dsp:spPr>
        <a:xfrm>
          <a:off x="0" y="2162"/>
          <a:ext cx="7687160" cy="7374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The topic focused on financial requirements for an entrepreneur</a:t>
          </a:r>
        </a:p>
      </dsp:txBody>
      <dsp:txXfrm>
        <a:off x="0" y="2162"/>
        <a:ext cx="7687160" cy="737417"/>
      </dsp:txXfrm>
    </dsp:sp>
    <dsp:sp modelId="{44371791-A90F-441D-B025-4644110CB751}">
      <dsp:nvSpPr>
        <dsp:cNvPr id="0" name=""/>
        <dsp:cNvSpPr/>
      </dsp:nvSpPr>
      <dsp:spPr>
        <a:xfrm>
          <a:off x="0" y="739579"/>
          <a:ext cx="768716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816AB40-72C2-4796-951F-2A84F0A3914E}">
      <dsp:nvSpPr>
        <dsp:cNvPr id="0" name=""/>
        <dsp:cNvSpPr/>
      </dsp:nvSpPr>
      <dsp:spPr>
        <a:xfrm>
          <a:off x="0" y="739579"/>
          <a:ext cx="7687160" cy="7374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Different costs incurred when starting and running a startup</a:t>
          </a:r>
        </a:p>
      </dsp:txBody>
      <dsp:txXfrm>
        <a:off x="0" y="739579"/>
        <a:ext cx="7687160" cy="737417"/>
      </dsp:txXfrm>
    </dsp:sp>
    <dsp:sp modelId="{60557E7B-4A4A-48E4-AD64-5396961F3778}">
      <dsp:nvSpPr>
        <dsp:cNvPr id="0" name=""/>
        <dsp:cNvSpPr/>
      </dsp:nvSpPr>
      <dsp:spPr>
        <a:xfrm>
          <a:off x="0" y="1476997"/>
          <a:ext cx="768716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1FB6C78-642A-49C4-8BD7-22B40ECAF3ED}">
      <dsp:nvSpPr>
        <dsp:cNvPr id="0" name=""/>
        <dsp:cNvSpPr/>
      </dsp:nvSpPr>
      <dsp:spPr>
        <a:xfrm>
          <a:off x="0" y="1476997"/>
          <a:ext cx="7687160" cy="7374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Different sources of funding</a:t>
          </a:r>
        </a:p>
      </dsp:txBody>
      <dsp:txXfrm>
        <a:off x="0" y="1476997"/>
        <a:ext cx="7687160" cy="737417"/>
      </dsp:txXfrm>
    </dsp:sp>
    <dsp:sp modelId="{E91B630A-5378-4802-93BA-BE8836CD3039}">
      <dsp:nvSpPr>
        <dsp:cNvPr id="0" name=""/>
        <dsp:cNvSpPr/>
      </dsp:nvSpPr>
      <dsp:spPr>
        <a:xfrm>
          <a:off x="0" y="2214414"/>
          <a:ext cx="768716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87C8901-26B2-43D1-AEAB-874ACBD0DCEF}">
      <dsp:nvSpPr>
        <dsp:cNvPr id="0" name=""/>
        <dsp:cNvSpPr/>
      </dsp:nvSpPr>
      <dsp:spPr>
        <a:xfrm>
          <a:off x="0" y="2214414"/>
          <a:ext cx="7687160" cy="7374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Essential financial management skills an entrepreneur must learn</a:t>
          </a:r>
        </a:p>
      </dsp:txBody>
      <dsp:txXfrm>
        <a:off x="0" y="2214414"/>
        <a:ext cx="7687160" cy="737417"/>
      </dsp:txXfrm>
    </dsp:sp>
    <dsp:sp modelId="{058353C4-A5EC-423D-B05F-C7777656A423}">
      <dsp:nvSpPr>
        <dsp:cNvPr id="0" name=""/>
        <dsp:cNvSpPr/>
      </dsp:nvSpPr>
      <dsp:spPr>
        <a:xfrm>
          <a:off x="0" y="2951831"/>
          <a:ext cx="768716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1127DD0-26B7-42E6-ABA9-D9569F001889}">
      <dsp:nvSpPr>
        <dsp:cNvPr id="0" name=""/>
        <dsp:cNvSpPr/>
      </dsp:nvSpPr>
      <dsp:spPr>
        <a:xfrm>
          <a:off x="0" y="2951831"/>
          <a:ext cx="7687160" cy="7374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Investment strategies an entrepreneur need to think about</a:t>
          </a:r>
        </a:p>
      </dsp:txBody>
      <dsp:txXfrm>
        <a:off x="0" y="2951831"/>
        <a:ext cx="7687160" cy="737417"/>
      </dsp:txXfrm>
    </dsp:sp>
    <dsp:sp modelId="{09CA31FB-2664-416F-814C-A8A2CD6E681D}">
      <dsp:nvSpPr>
        <dsp:cNvPr id="0" name=""/>
        <dsp:cNvSpPr/>
      </dsp:nvSpPr>
      <dsp:spPr>
        <a:xfrm>
          <a:off x="0" y="3689249"/>
          <a:ext cx="7687160" cy="0"/>
        </a:xfrm>
        <a:prstGeom prst="line">
          <a:avLst/>
        </a:prstGeom>
        <a:solidFill>
          <a:schemeClr val="accent6">
            <a:hueOff val="0"/>
            <a:satOff val="0"/>
            <a:lumOff val="0"/>
            <a:alphaOff val="0"/>
          </a:schemeClr>
        </a:solidFill>
        <a:ln w="12700" cap="flat" cmpd="sng" algn="ctr">
          <a:solidFill>
            <a:schemeClr val="accent6">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C3E15DF-F7E0-4268-8BC1-4B475EF9BF65}">
      <dsp:nvSpPr>
        <dsp:cNvPr id="0" name=""/>
        <dsp:cNvSpPr/>
      </dsp:nvSpPr>
      <dsp:spPr>
        <a:xfrm>
          <a:off x="0" y="3689249"/>
          <a:ext cx="7687160" cy="7374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t" anchorCtr="0">
          <a:noAutofit/>
        </a:bodyPr>
        <a:lstStyle/>
        <a:p>
          <a:pPr marL="0" lvl="0" indent="0" algn="l" defTabSz="889000">
            <a:lnSpc>
              <a:spcPct val="90000"/>
            </a:lnSpc>
            <a:spcBef>
              <a:spcPct val="0"/>
            </a:spcBef>
            <a:spcAft>
              <a:spcPct val="35000"/>
            </a:spcAft>
            <a:buNone/>
          </a:pPr>
          <a:r>
            <a:rPr lang="en-US" sz="2000" kern="1200"/>
            <a:t>The next lecture we will talk about choosing the right location and layout</a:t>
          </a:r>
        </a:p>
      </dsp:txBody>
      <dsp:txXfrm>
        <a:off x="0" y="3689249"/>
        <a:ext cx="7687160" cy="737417"/>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DescriptionList">
  <dgm:title val="Icon Label Description List"/>
  <dgm:desc val="Use to show non-sequential or grouped chunks of information. The placeholder holds an icon or small picture, and corresponding text boxes show Level 1 and Level 2 text respectively. Works well for minimal Level 1 text accompanied by lengthier Level two text."/>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fact="0.45"/>
      <dgm:constr type="w" for="ch" forName="compNode" val="120"/>
      <dgm:constr type="w" for="ch" forName="sibTrans" refType="w" refFor="ch" refForName="compNode" fact="0.175"/>
      <dgm:constr type="primFontSz" for="des" forName="parTx" val="36"/>
      <dgm:constr type="primFontSz" for="des" forName="desTx" refType="primFontSz" refFor="des" refForName="parTx" op="lte" fact="0.75"/>
      <dgm:constr type="h" for="des" forName="compNode" op="equ"/>
      <dgm:constr type="h" for="des" forName="iconRect" op="equ"/>
      <dgm:constr type="w" for="des" forName="iconRect" op="equ"/>
      <dgm:constr type="h" for="des" forName="iconSpace" op="equ"/>
      <dgm:constr type="h" for="des" forName="parTx" op="equ"/>
      <dgm:constr type="h" for="des" forName="txSpace" op="equ"/>
      <dgm:constr type="h" for="des" forName="desTx"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iconRect" refType="w" fact="0.35"/>
          <dgm:constr type="h" for="ch" forName="iconRect" refType="w" refFor="ch" refForName="iconRect"/>
          <dgm:constr type="l" for="ch" forName="iconRect"/>
          <dgm:constr type="t" for="ch" forName="iconRect"/>
          <dgm:constr type="w" for="ch" forName="iconSpace" refType="w"/>
          <dgm:constr type="h" for="ch" forName="iconSpace" refType="h" fact="0.043"/>
          <dgm:constr type="l" for="ch" forName="iconSpace"/>
          <dgm:constr type="t" for="ch" forName="iconSpace" refType="b" refFor="ch" refForName="iconRect"/>
          <dgm:constr type="w" for="ch" forName="parTx" refType="w"/>
          <dgm:constr type="h" for="ch" forName="parTx" refType="w" fact="0.15"/>
          <dgm:constr type="l" for="ch" forName="parTx"/>
          <dgm:constr type="t" for="ch" forName="parTx" refType="b" refFor="ch" refForName="iconSpace"/>
          <dgm:constr type="h" for="ch" forName="txSpace" refType="h" fact="0.02"/>
          <dgm:constr type="w" for="ch" forName="txSpace" refType="w"/>
          <dgm:constr type="l" for="ch" forName="txSpace"/>
          <dgm:constr type="t" for="ch" forName="txSpace" refType="b" refFor="ch" refForName="parTx"/>
          <dgm:constr type="w" for="ch" forName="desTx" refType="w"/>
          <dgm:constr type="l" for="ch" forName="desTx"/>
          <dgm:constr type="t" for="ch" forName="desTx" refType="b" refFor="ch" refForName="txSpace"/>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 type="h" val="INF"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secFontSz" refType="primFontSz"/>
            <dgm:constr type="lMarg"/>
            <dgm:constr type="rMarg"/>
            <dgm:constr type="tMarg"/>
            <dgm:constr type="bMarg"/>
          </dgm:constrLst>
          <dgm:ruleLst>
            <dgm:rule type="primFontSz" val="NaN" fact="NaN" max="17"/>
            <dgm:rule type="h" val="INF" fact="NaN" max="NaN"/>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7.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1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0.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9.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CE66DA5-7751-4D3D-B753-58DF3B418763}"/>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582105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582693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FC2D1-D3FE-4B37-8740-57444421FDBF}"/>
              </a:ext>
            </a:extLst>
          </p:cNvPr>
          <p:cNvSpPr>
            <a:spLocks noGrp="1"/>
          </p:cNvSpPr>
          <p:nvPr>
            <p:ph type="title"/>
          </p:nvPr>
        </p:nvSpPr>
        <p:spPr>
          <a:xfrm>
            <a:off x="831850" y="1709738"/>
            <a:ext cx="10515600" cy="2852737"/>
          </a:xfrm>
        </p:spPr>
        <p:txBody>
          <a:bodyPr anchor="b"/>
          <a:lstStyle>
            <a:lvl1pPr>
              <a:defRPr sz="6000" b="1" i="0" cap="all" baseline="0"/>
            </a:lvl1pPr>
          </a:lstStyle>
          <a:p>
            <a:r>
              <a:rPr lang="en-US"/>
              <a:t>Click to edit Master title style</a:t>
            </a:r>
          </a:p>
        </p:txBody>
      </p:sp>
      <p:sp>
        <p:nvSpPr>
          <p:cNvPr id="3" name="Text Placeholder 2">
            <a:extLst>
              <a:ext uri="{FF2B5EF4-FFF2-40B4-BE49-F238E27FC236}">
                <a16:creationId xmlns:a16="http://schemas.microsoft.com/office/drawing/2014/main" id="{BA5AF550-086C-426E-A374-85DB3957017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9A58988-AD39-4AE9-8E6A-0907F0BE2673}"/>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5" name="Footer Placeholder 4">
            <a:extLst>
              <a:ext uri="{FF2B5EF4-FFF2-40B4-BE49-F238E27FC236}">
                <a16:creationId xmlns:a16="http://schemas.microsoft.com/office/drawing/2014/main" id="{1D366319-82EE-408E-819F-8F8E6DBA7A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F21C8A6-777F-496D-8620-AE52BFC33FC4}"/>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9" name="Straight Connector 8">
            <a:extLst>
              <a:ext uri="{FF2B5EF4-FFF2-40B4-BE49-F238E27FC236}">
                <a16:creationId xmlns:a16="http://schemas.microsoft.com/office/drawing/2014/main" id="{C031F83B-57A8-4533-981C-D1FFAD2B6B6F}"/>
              </a:ext>
            </a:extLst>
          </p:cNvPr>
          <p:cNvCxnSpPr>
            <a:cxnSpLocks/>
          </p:cNvCxnSpPr>
          <p:nvPr/>
        </p:nvCxnSpPr>
        <p:spPr>
          <a:xfrm>
            <a:off x="715890" y="1701425"/>
            <a:ext cx="0" cy="5148262"/>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22725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3D8FDCB-69DA-4A8F-8B91-5CFF77897C27}"/>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6" name="Footer Placeholder 5">
            <a:extLst>
              <a:ext uri="{FF2B5EF4-FFF2-40B4-BE49-F238E27FC236}">
                <a16:creationId xmlns:a16="http://schemas.microsoft.com/office/drawing/2014/main" id="{91AC8C07-E0D3-4464-AE3C-25730D75C8E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C2596A6-734E-4AE0-BFB8-3089137BF8E8}"/>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90072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86B3EF2-2C04-480F-A570-14E520DD00DE}"/>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8" name="Footer Placeholder 7">
            <a:extLst>
              <a:ext uri="{FF2B5EF4-FFF2-40B4-BE49-F238E27FC236}">
                <a16:creationId xmlns:a16="http://schemas.microsoft.com/office/drawing/2014/main" id="{1CF5783E-3073-4F4D-8B9C-C5B18DDA5A3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1A75FE3-6719-4790-AA00-251BC2A6E5AF}"/>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152415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77347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1785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851079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76310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6AD429-654B-4F0E-94E9-6FEF8EC67EF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768D60B2-06F5-4567-BE1F-BBA5270537B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216F6F2-8269-4B80-8EE3-81FEE0F9DFA6}"/>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5" name="Footer Placeholder 4">
            <a:extLst>
              <a:ext uri="{FF2B5EF4-FFF2-40B4-BE49-F238E27FC236}">
                <a16:creationId xmlns:a16="http://schemas.microsoft.com/office/drawing/2014/main" id="{56BC86E4-3EDE-4EB4-B1A3-A1198AADD17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1752B0-ACEC-49EF-8131-FCF35BC5CD35}"/>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1A0462E3-375D-4E76-8886-69E06985D069}"/>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995371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23B094-F480-477B-901C-7181F88C076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D052089-A920-4E52-98DC-8A5DC7B0ACC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4A074FE-F1B4-421F-A66E-FA351C8F99E9}"/>
              </a:ext>
            </a:extLst>
          </p:cNvPr>
          <p:cNvSpPr>
            <a:spLocks noGrp="1"/>
          </p:cNvSpPr>
          <p:nvPr>
            <p:ph type="dt" sz="half" idx="10"/>
          </p:nvPr>
        </p:nvSpPr>
        <p:spPr/>
        <p:txBody>
          <a:bodyPr/>
          <a:lstStyle/>
          <a:p>
            <a:fld id="{6A4B53A7-3209-46A6-9454-F38EAC8F11E7}" type="datetimeFigureOut">
              <a:rPr lang="en-US" smtClean="0"/>
              <a:t>10/21/2024</a:t>
            </a:fld>
            <a:endParaRPr lang="en-US"/>
          </a:p>
        </p:txBody>
      </p:sp>
      <p:sp>
        <p:nvSpPr>
          <p:cNvPr id="5" name="Footer Placeholder 4">
            <a:extLst>
              <a:ext uri="{FF2B5EF4-FFF2-40B4-BE49-F238E27FC236}">
                <a16:creationId xmlns:a16="http://schemas.microsoft.com/office/drawing/2014/main" id="{34D764BA-3AB2-45FD-ABCB-975B3FDDF27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FB3FEF-8252-49FD-82F2-3E5FABC65F9A}"/>
              </a:ext>
            </a:extLst>
          </p:cNvPr>
          <p:cNvSpPr>
            <a:spLocks noGrp="1"/>
          </p:cNvSpPr>
          <p:nvPr>
            <p:ph type="sldNum" sz="quarter" idx="12"/>
          </p:nvPr>
        </p:nvSpPr>
        <p:spPr/>
        <p:txBody>
          <a:bodyPr/>
          <a:lstStyle/>
          <a:p>
            <a:fld id="{27CE633F-9882-4A5C-83A2-1109D0C73261}" type="slidenum">
              <a:rPr lang="en-US" smtClean="0"/>
              <a:t>‹#›</a:t>
            </a:fld>
            <a:endParaRPr lang="en-US"/>
          </a:p>
        </p:txBody>
      </p:sp>
      <p:cxnSp>
        <p:nvCxnSpPr>
          <p:cNvPr id="7" name="Straight Connector 6">
            <a:extLst>
              <a:ext uri="{FF2B5EF4-FFF2-40B4-BE49-F238E27FC236}">
                <a16:creationId xmlns:a16="http://schemas.microsoft.com/office/drawing/2014/main" id="{0AEB5C65-83BB-4EBD-AD22-EDA8489D0F5D}"/>
              </a:ext>
            </a:extLst>
          </p:cNvPr>
          <p:cNvCxnSpPr>
            <a:cxnSpLocks/>
          </p:cNvCxnSpPr>
          <p:nvPr/>
        </p:nvCxnSpPr>
        <p:spPr>
          <a:xfrm flipV="1">
            <a:off x="8313" y="261865"/>
            <a:ext cx="11353802" cy="1"/>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10226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fld id="{6A4B53A7-3209-46A6-9454-F38EAC8F11E7}" type="datetimeFigureOut">
              <a:rPr lang="en-US" smtClean="0"/>
              <a:pPr/>
              <a:t>10/21/2024</a:t>
            </a:fld>
            <a:endParaRPr lang="en-US" dirty="0"/>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27CE633F-9882-4A5C-83A2-1109D0C73261}" type="slidenum">
              <a:rPr lang="en-US" smtClean="0"/>
              <a:pPr/>
              <a:t>‹#›</a:t>
            </a:fld>
            <a:endParaRPr lang="en-US"/>
          </a:p>
        </p:txBody>
      </p:sp>
    </p:spTree>
    <p:extLst>
      <p:ext uri="{BB962C8B-B14F-4D97-AF65-F5344CB8AC3E}">
        <p14:creationId xmlns:p14="http://schemas.microsoft.com/office/powerpoint/2010/main" val="31289246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0.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6.xml.rels><?xml version="1.0" encoding="UTF-8" standalone="yes"?>
<Relationships xmlns="http://schemas.openxmlformats.org/package/2006/relationships"><Relationship Id="rId8" Type="http://schemas.openxmlformats.org/officeDocument/2006/relationships/hyperlink" Target="http://commons.wikimedia.org/wiki/File:US-hoosier-family.jpg" TargetMode="External"/><Relationship Id="rId3" Type="http://schemas.openxmlformats.org/officeDocument/2006/relationships/diagramLayout" Target="../diagrams/layout14.xml"/><Relationship Id="rId7" Type="http://schemas.openxmlformats.org/officeDocument/2006/relationships/image" Target="../media/image36.jpeg"/><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7.xml.rels><?xml version="1.0" encoding="UTF-8" standalone="yes"?>
<Relationships xmlns="http://schemas.openxmlformats.org/package/2006/relationships"><Relationship Id="rId8" Type="http://schemas.openxmlformats.org/officeDocument/2006/relationships/hyperlink" Target="https://www.enago.com/academy/crowdfunding-science-simplifying-research-funding/" TargetMode="External"/><Relationship Id="rId3" Type="http://schemas.openxmlformats.org/officeDocument/2006/relationships/diagramLayout" Target="../diagrams/layout15.xml"/><Relationship Id="rId7" Type="http://schemas.openxmlformats.org/officeDocument/2006/relationships/image" Target="../media/image37.jpeg"/><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2.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2.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7.xml.rels><?xml version="1.0" encoding="UTF-8" standalone="yes"?>
<Relationships xmlns="http://schemas.openxmlformats.org/package/2006/relationships"><Relationship Id="rId3" Type="http://schemas.openxmlformats.org/officeDocument/2006/relationships/image" Target="../media/image61.sv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1.sv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63.sv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63.svg"/><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61.sv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37.xml.rels><?xml version="1.0" encoding="UTF-8" standalone="yes"?>
<Relationships xmlns="http://schemas.openxmlformats.org/package/2006/relationships"><Relationship Id="rId3" Type="http://schemas.openxmlformats.org/officeDocument/2006/relationships/hyperlink" Target="https://creativecommons.org/licenses/by-sa/3.0/" TargetMode="External"/><Relationship Id="rId2" Type="http://schemas.openxmlformats.org/officeDocument/2006/relationships/hyperlink" Target="https://online.hbs.edu/blog/post/how-to-finance-a-busines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FA9B6C6-A247-48A8-9A1C-1E36FA9456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4803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35164" y="590062"/>
            <a:ext cx="6830719" cy="2838938"/>
          </a:xfrm>
        </p:spPr>
        <p:txBody>
          <a:bodyPr>
            <a:normAutofit/>
          </a:bodyPr>
          <a:lstStyle/>
          <a:p>
            <a:r>
              <a:rPr lang="en-US" sz="2800" dirty="0">
                <a:solidFill>
                  <a:schemeClr val="bg1"/>
                </a:solidFill>
              </a:rPr>
              <a:t>Entrepreneurship and design thinking</a:t>
            </a:r>
            <a:br>
              <a:rPr lang="en-US" sz="2800" dirty="0">
                <a:solidFill>
                  <a:schemeClr val="bg1"/>
                </a:solidFill>
              </a:rPr>
            </a:br>
            <a:r>
              <a:rPr lang="en-US" sz="2800" dirty="0">
                <a:solidFill>
                  <a:schemeClr val="bg1"/>
                </a:solidFill>
              </a:rPr>
              <a:t>Lecture 9: financial requirements for entrepreneur</a:t>
            </a:r>
            <a:br>
              <a:rPr lang="en-US" sz="2800" dirty="0">
                <a:solidFill>
                  <a:schemeClr val="bg1"/>
                </a:solidFill>
              </a:rPr>
            </a:br>
            <a:r>
              <a:rPr lang="en-US" sz="2800" dirty="0">
                <a:solidFill>
                  <a:schemeClr val="bg1"/>
                </a:solidFill>
              </a:rPr>
              <a:t>lecturer: Stephen githii</a:t>
            </a:r>
          </a:p>
        </p:txBody>
      </p:sp>
      <p:pic>
        <p:nvPicPr>
          <p:cNvPr id="3" name="Picture 2">
            <a:extLst>
              <a:ext uri="{FF2B5EF4-FFF2-40B4-BE49-F238E27FC236}">
                <a16:creationId xmlns:a16="http://schemas.microsoft.com/office/drawing/2014/main" id="{8D2B32F8-C987-46FC-0F56-6481E0218BE5}"/>
              </a:ext>
            </a:extLst>
          </p:cNvPr>
          <p:cNvPicPr>
            <a:picLocks noChangeAspect="1"/>
          </p:cNvPicPr>
          <p:nvPr/>
        </p:nvPicPr>
        <p:blipFill>
          <a:blip r:embed="rId2"/>
          <a:srcRect l="5940" r="25364" b="11"/>
          <a:stretch/>
        </p:blipFill>
        <p:spPr>
          <a:xfrm>
            <a:off x="7480300" y="10"/>
            <a:ext cx="4711700" cy="6857990"/>
          </a:xfrm>
          <a:prstGeom prst="rect">
            <a:avLst/>
          </a:prstGeom>
        </p:spPr>
      </p:pic>
      <p:sp>
        <p:nvSpPr>
          <p:cNvPr id="11"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57334" y="19317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a:p>
        </p:txBody>
      </p:sp>
      <p:sp>
        <p:nvSpPr>
          <p:cNvPr id="13"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16112" y="214158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15"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1794" y="23854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a:p>
        </p:txBody>
      </p:sp>
      <p:cxnSp>
        <p:nvCxnSpPr>
          <p:cNvPr id="17" name="Straight Connector 16">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75145" y="3505200"/>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815923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t>Overview</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50551823-C921-750A-A487-8D62C1A60E47}"/>
              </a:ext>
            </a:extLst>
          </p:cNvPr>
          <p:cNvGraphicFramePr>
            <a:graphicFrameLocks noGrp="1"/>
          </p:cNvGraphicFramePr>
          <p:nvPr>
            <p:ph idx="1"/>
            <p:extLst>
              <p:ext uri="{D42A27DB-BD31-4B8C-83A1-F6EECF244321}">
                <p14:modId xmlns:p14="http://schemas.microsoft.com/office/powerpoint/2010/main" val="4109341551"/>
              </p:ext>
            </p:extLst>
          </p:nvPr>
        </p:nvGraphicFramePr>
        <p:xfrm>
          <a:off x="838200" y="1463998"/>
          <a:ext cx="10489770" cy="47129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447721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solidFill>
                  <a:schemeClr val="bg1"/>
                </a:solidFill>
              </a:rPr>
              <a:t>Overview</a:t>
            </a:r>
          </a:p>
        </p:txBody>
      </p:sp>
      <p:sp>
        <p:nvSpPr>
          <p:cNvPr id="32"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34"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36" name="Straight Connector 35">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27906"/>
            <a:ext cx="3408787"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38"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50551823-C921-750A-A487-8D62C1A60E47}"/>
              </a:ext>
            </a:extLst>
          </p:cNvPr>
          <p:cNvGraphicFramePr>
            <a:graphicFrameLocks noGrp="1"/>
          </p:cNvGraphicFramePr>
          <p:nvPr>
            <p:ph idx="1"/>
            <p:extLst>
              <p:ext uri="{D42A27DB-BD31-4B8C-83A1-F6EECF244321}">
                <p14:modId xmlns:p14="http://schemas.microsoft.com/office/powerpoint/2010/main" val="391320824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83222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7182411" y="218393"/>
            <a:ext cx="3939688" cy="5583126"/>
          </a:xfrm>
        </p:spPr>
        <p:txBody>
          <a:bodyPr>
            <a:normAutofit/>
          </a:bodyPr>
          <a:lstStyle/>
          <a:p>
            <a:pPr algn="r"/>
            <a:r>
              <a:rPr lang="en-US" sz="6100"/>
              <a:t>Learning Outcomes</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111CC25A-5977-5439-5419-A7C56333C4B5}"/>
              </a:ext>
            </a:extLst>
          </p:cNvPr>
          <p:cNvGraphicFramePr>
            <a:graphicFrameLocks noGrp="1"/>
          </p:cNvGraphicFramePr>
          <p:nvPr>
            <p:ph idx="1"/>
            <p:extLst>
              <p:ext uri="{D42A27DB-BD31-4B8C-83A1-F6EECF244321}">
                <p14:modId xmlns:p14="http://schemas.microsoft.com/office/powerpoint/2010/main" val="4096534405"/>
              </p:ext>
            </p:extLst>
          </p:nvPr>
        </p:nvGraphicFramePr>
        <p:xfrm>
          <a:off x="536535" y="1135376"/>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390659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5000"/>
              <a:t>Introduction</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D174DADC-A9A4-9B29-D4F7-416A9EA7A98B}"/>
              </a:ext>
            </a:extLst>
          </p:cNvPr>
          <p:cNvGraphicFramePr>
            <a:graphicFrameLocks noGrp="1"/>
          </p:cNvGraphicFramePr>
          <p:nvPr>
            <p:ph idx="1"/>
            <p:extLst>
              <p:ext uri="{D42A27DB-BD31-4B8C-83A1-F6EECF244321}">
                <p14:modId xmlns:p14="http://schemas.microsoft.com/office/powerpoint/2010/main" val="2759644657"/>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24527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b="1" dirty="0"/>
              <a:t>Understanding Startup Costs</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5B70BD95-322F-48AF-0C1B-54AD0EB922C1}"/>
              </a:ext>
            </a:extLst>
          </p:cNvPr>
          <p:cNvGraphicFramePr>
            <a:graphicFrameLocks noGrp="1"/>
          </p:cNvGraphicFramePr>
          <p:nvPr>
            <p:ph idx="1"/>
            <p:extLst>
              <p:ext uri="{D42A27DB-BD31-4B8C-83A1-F6EECF244321}">
                <p14:modId xmlns:p14="http://schemas.microsoft.com/office/powerpoint/2010/main" val="3827557086"/>
              </p:ext>
            </p:extLst>
          </p:nvPr>
        </p:nvGraphicFramePr>
        <p:xfrm>
          <a:off x="838200" y="1748134"/>
          <a:ext cx="7635499" cy="4428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69484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t>Initial Costs</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B373C271-E0CC-C32A-2053-40C8FC98B11D}"/>
              </a:ext>
            </a:extLst>
          </p:cNvPr>
          <p:cNvGraphicFramePr>
            <a:graphicFrameLocks noGrp="1"/>
          </p:cNvGraphicFramePr>
          <p:nvPr>
            <p:ph idx="1"/>
            <p:extLst>
              <p:ext uri="{D42A27DB-BD31-4B8C-83A1-F6EECF244321}">
                <p14:modId xmlns:p14="http://schemas.microsoft.com/office/powerpoint/2010/main" val="656537322"/>
              </p:ext>
            </p:extLst>
          </p:nvPr>
        </p:nvGraphicFramePr>
        <p:xfrm>
          <a:off x="838200" y="1748134"/>
          <a:ext cx="8565397" cy="4428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74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838200" y="365125"/>
            <a:ext cx="9804918" cy="1325563"/>
          </a:xfrm>
        </p:spPr>
        <p:txBody>
          <a:bodyPr>
            <a:normAutofit/>
          </a:bodyPr>
          <a:lstStyle/>
          <a:p>
            <a:r>
              <a:rPr lang="en-US">
                <a:solidFill>
                  <a:schemeClr val="bg1"/>
                </a:solidFill>
              </a:rPr>
              <a:t>Initial Costs</a:t>
            </a:r>
          </a:p>
        </p:txBody>
      </p:sp>
      <p:cxnSp>
        <p:nvCxnSpPr>
          <p:cNvPr id="19" name="Straight Connector 18">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21"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23"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B373C271-E0CC-C32A-2053-40C8FC98B11D}"/>
              </a:ext>
            </a:extLst>
          </p:cNvPr>
          <p:cNvGraphicFramePr>
            <a:graphicFrameLocks noGrp="1"/>
          </p:cNvGraphicFramePr>
          <p:nvPr>
            <p:ph idx="1"/>
            <p:extLst>
              <p:ext uri="{D42A27DB-BD31-4B8C-83A1-F6EECF244321}">
                <p14:modId xmlns:p14="http://schemas.microsoft.com/office/powerpoint/2010/main" val="2148716469"/>
              </p:ext>
            </p:extLst>
          </p:nvPr>
        </p:nvGraphicFramePr>
        <p:xfrm>
          <a:off x="838200" y="1063626"/>
          <a:ext cx="8462075" cy="51133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3998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solidFill>
                  <a:schemeClr val="bg1"/>
                </a:solidFill>
              </a:rPr>
              <a:t>Initial Costs</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27906"/>
            <a:ext cx="3408787"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B373C271-E0CC-C32A-2053-40C8FC98B11D}"/>
              </a:ext>
            </a:extLst>
          </p:cNvPr>
          <p:cNvGraphicFramePr>
            <a:graphicFrameLocks noGrp="1"/>
          </p:cNvGraphicFramePr>
          <p:nvPr>
            <p:ph idx="1"/>
            <p:extLst>
              <p:ext uri="{D42A27DB-BD31-4B8C-83A1-F6EECF244321}">
                <p14:modId xmlns:p14="http://schemas.microsoft.com/office/powerpoint/2010/main" val="439099915"/>
              </p:ext>
            </p:extLst>
          </p:nvPr>
        </p:nvGraphicFramePr>
        <p:xfrm>
          <a:off x="838200" y="818235"/>
          <a:ext cx="7971296" cy="53587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72238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6678309" y="529054"/>
            <a:ext cx="4175080" cy="919821"/>
          </a:xfrm>
        </p:spPr>
        <p:txBody>
          <a:bodyPr anchor="b">
            <a:normAutofit/>
          </a:bodyPr>
          <a:lstStyle/>
          <a:p>
            <a:r>
              <a:rPr lang="en-US" sz="4800"/>
              <a:t>Initial Costs</a:t>
            </a:r>
          </a:p>
        </p:txBody>
      </p:sp>
      <p:sp>
        <p:nvSpPr>
          <p:cNvPr id="31" name="Oval 30">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p>
        </p:txBody>
      </p:sp>
      <p:sp>
        <p:nvSpPr>
          <p:cNvPr id="33"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28"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pic>
        <p:nvPicPr>
          <p:cNvPr id="8" name="Graphic 7" descr="Person with Idea">
            <a:extLst>
              <a:ext uri="{FF2B5EF4-FFF2-40B4-BE49-F238E27FC236}">
                <a16:creationId xmlns:a16="http://schemas.microsoft.com/office/drawing/2014/main" id="{E9EF5451-03BD-8E75-15CB-71FA50DEB71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17770" y="1448957"/>
            <a:ext cx="3952579" cy="3952579"/>
          </a:xfrm>
          <a:prstGeom prst="rect">
            <a:avLst/>
          </a:prstGeom>
        </p:spPr>
      </p:pic>
      <p:sp>
        <p:nvSpPr>
          <p:cNvPr id="3" name="Content Placeholder"/>
          <p:cNvSpPr>
            <a:spLocks noGrp="1"/>
          </p:cNvSpPr>
          <p:nvPr>
            <p:ph idx="1"/>
          </p:nvPr>
        </p:nvSpPr>
        <p:spPr>
          <a:xfrm>
            <a:off x="6098117" y="1724251"/>
            <a:ext cx="5249543" cy="4170142"/>
          </a:xfrm>
        </p:spPr>
        <p:txBody>
          <a:bodyPr anchor="t">
            <a:normAutofit/>
          </a:bodyPr>
          <a:lstStyle/>
          <a:p>
            <a:pPr lvl="0"/>
            <a:r>
              <a:rPr lang="en-US" sz="2000" dirty="0"/>
              <a:t>They may be high, but an entrepreneur should apply financial management strategies such as budgeting, research, negotiation and planning to try and reduce or spread them</a:t>
            </a:r>
          </a:p>
        </p:txBody>
      </p:sp>
      <p:sp>
        <p:nvSpPr>
          <p:cNvPr id="30"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cxnSp>
        <p:nvCxnSpPr>
          <p:cNvPr id="32" name="Straight Connector 31">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64800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3955098" y="884356"/>
            <a:ext cx="6190412" cy="1182927"/>
          </a:xfrm>
        </p:spPr>
        <p:txBody>
          <a:bodyPr anchor="b">
            <a:normAutofit/>
          </a:bodyPr>
          <a:lstStyle/>
          <a:p>
            <a:r>
              <a:rPr lang="en-US" sz="5400"/>
              <a:t>Ongoing Costs</a:t>
            </a:r>
          </a:p>
        </p:txBody>
      </p:sp>
      <p:cxnSp>
        <p:nvCxnSpPr>
          <p:cNvPr id="19" name="!!Straight Connector">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21"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3"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78AB0818-14FB-C12D-0764-2C09ED837034}"/>
              </a:ext>
            </a:extLst>
          </p:cNvPr>
          <p:cNvGraphicFramePr>
            <a:graphicFrameLocks noGrp="1"/>
          </p:cNvGraphicFramePr>
          <p:nvPr>
            <p:ph idx="1"/>
            <p:extLst>
              <p:ext uri="{D42A27DB-BD31-4B8C-83A1-F6EECF244321}">
                <p14:modId xmlns:p14="http://schemas.microsoft.com/office/powerpoint/2010/main" val="255040573"/>
              </p:ext>
            </p:extLst>
          </p:nvPr>
        </p:nvGraphicFramePr>
        <p:xfrm>
          <a:off x="519641" y="2441873"/>
          <a:ext cx="6513292" cy="37319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10486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444972" y="365125"/>
            <a:ext cx="7223028" cy="1109320"/>
          </a:xfrm>
        </p:spPr>
        <p:txBody>
          <a:bodyPr>
            <a:normAutofit/>
          </a:bodyPr>
          <a:lstStyle/>
          <a:p>
            <a:r>
              <a:rPr lang="en-US" sz="3600"/>
              <a:t>Ongoing Costs</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78AB0818-14FB-C12D-0764-2C09ED837034}"/>
              </a:ext>
            </a:extLst>
          </p:cNvPr>
          <p:cNvGraphicFramePr>
            <a:graphicFrameLocks noGrp="1"/>
          </p:cNvGraphicFramePr>
          <p:nvPr>
            <p:ph idx="1"/>
            <p:extLst>
              <p:ext uri="{D42A27DB-BD31-4B8C-83A1-F6EECF244321}">
                <p14:modId xmlns:p14="http://schemas.microsoft.com/office/powerpoint/2010/main" val="4168459120"/>
              </p:ext>
            </p:extLst>
          </p:nvPr>
        </p:nvGraphicFramePr>
        <p:xfrm>
          <a:off x="838200" y="1748134"/>
          <a:ext cx="6602278" cy="4428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0848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t>Ongoing Costs</a:t>
            </a:r>
          </a:p>
        </p:txBody>
      </p:sp>
      <p:sp>
        <p:nvSpPr>
          <p:cNvPr id="28"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9"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30" name="Straight Connector 29">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31"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78AB0818-14FB-C12D-0764-2C09ED837034}"/>
              </a:ext>
            </a:extLst>
          </p:cNvPr>
          <p:cNvGraphicFramePr>
            <a:graphicFrameLocks noGrp="1"/>
          </p:cNvGraphicFramePr>
          <p:nvPr>
            <p:ph idx="1"/>
            <p:extLst>
              <p:ext uri="{D42A27DB-BD31-4B8C-83A1-F6EECF244321}">
                <p14:modId xmlns:p14="http://schemas.microsoft.com/office/powerpoint/2010/main" val="2179909840"/>
              </p:ext>
            </p:extLst>
          </p:nvPr>
        </p:nvGraphicFramePr>
        <p:xfrm>
          <a:off x="838200" y="1748134"/>
          <a:ext cx="6976821" cy="4428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75461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solidFill>
                  <a:schemeClr val="bg1"/>
                </a:solidFill>
              </a:rPr>
              <a:t>Funding Options for Startups</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27906"/>
            <a:ext cx="3408787"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D23DF08C-786B-C43F-F4E2-33D976ACE1C0}"/>
              </a:ext>
            </a:extLst>
          </p:cNvPr>
          <p:cNvGraphicFramePr>
            <a:graphicFrameLocks noGrp="1"/>
          </p:cNvGraphicFramePr>
          <p:nvPr>
            <p:ph idx="1"/>
            <p:extLst>
              <p:ext uri="{D42A27DB-BD31-4B8C-83A1-F6EECF244321}">
                <p14:modId xmlns:p14="http://schemas.microsoft.com/office/powerpoint/2010/main" val="2572123967"/>
              </p:ext>
            </p:extLst>
          </p:nvPr>
        </p:nvGraphicFramePr>
        <p:xfrm>
          <a:off x="489489" y="1722304"/>
          <a:ext cx="7880888" cy="44546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987192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t>1. Bootstrapping</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EF6127F6-389A-BABD-5F56-8F670528E01F}"/>
              </a:ext>
            </a:extLst>
          </p:cNvPr>
          <p:cNvGraphicFramePr>
            <a:graphicFrameLocks noGrp="1"/>
          </p:cNvGraphicFramePr>
          <p:nvPr>
            <p:ph idx="1"/>
            <p:extLst>
              <p:ext uri="{D42A27DB-BD31-4B8C-83A1-F6EECF244321}">
                <p14:modId xmlns:p14="http://schemas.microsoft.com/office/powerpoint/2010/main" val="2286785123"/>
              </p:ext>
            </p:extLst>
          </p:nvPr>
        </p:nvGraphicFramePr>
        <p:xfrm>
          <a:off x="709047" y="1425253"/>
          <a:ext cx="7519262" cy="446757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54105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t>2.  Friends and Family</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C041F8D5-C40F-86B9-48F1-2912EC3B0D15}"/>
              </a:ext>
            </a:extLst>
          </p:cNvPr>
          <p:cNvGraphicFramePr>
            <a:graphicFrameLocks noGrp="1"/>
          </p:cNvGraphicFramePr>
          <p:nvPr>
            <p:ph idx="1"/>
            <p:extLst>
              <p:ext uri="{D42A27DB-BD31-4B8C-83A1-F6EECF244321}">
                <p14:modId xmlns:p14="http://schemas.microsoft.com/office/powerpoint/2010/main" val="48348570"/>
              </p:ext>
            </p:extLst>
          </p:nvPr>
        </p:nvGraphicFramePr>
        <p:xfrm>
          <a:off x="838200" y="1748134"/>
          <a:ext cx="7260956" cy="4428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3" name="Picture 42" descr="A group of people posing for a photo&#10;&#10;Description automatically generated">
            <a:extLst>
              <a:ext uri="{FF2B5EF4-FFF2-40B4-BE49-F238E27FC236}">
                <a16:creationId xmlns:a16="http://schemas.microsoft.com/office/drawing/2014/main" id="{166F5441-7D0F-B607-96E8-C3ACF82DB5D0}"/>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8093730" y="1378563"/>
            <a:ext cx="3755263" cy="3044266"/>
          </a:xfrm>
          <a:prstGeom prst="rect">
            <a:avLst/>
          </a:prstGeom>
        </p:spPr>
      </p:pic>
      <p:sp>
        <p:nvSpPr>
          <p:cNvPr id="44" name="TextBox 43">
            <a:extLst>
              <a:ext uri="{FF2B5EF4-FFF2-40B4-BE49-F238E27FC236}">
                <a16:creationId xmlns:a16="http://schemas.microsoft.com/office/drawing/2014/main" id="{B105CBC0-DF80-26AB-04B8-CF17CC0284AF}"/>
              </a:ext>
            </a:extLst>
          </p:cNvPr>
          <p:cNvSpPr txBox="1"/>
          <p:nvPr/>
        </p:nvSpPr>
        <p:spPr>
          <a:xfrm>
            <a:off x="6791625" y="6679856"/>
            <a:ext cx="3417588" cy="152744"/>
          </a:xfrm>
          <a:prstGeom prst="rect">
            <a:avLst/>
          </a:prstGeom>
        </p:spPr>
        <p:txBody>
          <a:bodyPr>
            <a:normAutofit fontScale="25000" lnSpcReduction="20000"/>
          </a:bodyPr>
          <a:lstStyle/>
          <a:p>
            <a:r>
              <a:rPr lang="en-US"/>
              <a:t>ThePhoto by PhotoAuthor is licensed under CCYYSA.</a:t>
            </a:r>
          </a:p>
        </p:txBody>
      </p:sp>
    </p:spTree>
    <p:extLst>
      <p:ext uri="{BB962C8B-B14F-4D97-AF65-F5344CB8AC3E}">
        <p14:creationId xmlns:p14="http://schemas.microsoft.com/office/powerpoint/2010/main" val="3174277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918513" y="166732"/>
            <a:ext cx="3397248" cy="3529601"/>
          </a:xfrm>
        </p:spPr>
        <p:txBody>
          <a:bodyPr>
            <a:normAutofit/>
          </a:bodyPr>
          <a:lstStyle/>
          <a:p>
            <a:pPr algn="r"/>
            <a:r>
              <a:rPr lang="en-US" sz="3600" dirty="0"/>
              <a:t>3. Crowdfunding</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396E2189-AFD1-12BF-0E86-7D21EA099E7F}"/>
              </a:ext>
            </a:extLst>
          </p:cNvPr>
          <p:cNvGraphicFramePr>
            <a:graphicFrameLocks noGrp="1"/>
          </p:cNvGraphicFramePr>
          <p:nvPr>
            <p:ph idx="1"/>
            <p:extLst>
              <p:ext uri="{D42A27DB-BD31-4B8C-83A1-F6EECF244321}">
                <p14:modId xmlns:p14="http://schemas.microsoft.com/office/powerpoint/2010/main" val="1942695131"/>
              </p:ext>
            </p:extLst>
          </p:nvPr>
        </p:nvGraphicFramePr>
        <p:xfrm>
          <a:off x="5108535" y="192562"/>
          <a:ext cx="6245265" cy="48015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8" name="Picture 57" descr="A stack of coins on a stack of paper money&#10;&#10;Description automatically generated">
            <a:extLst>
              <a:ext uri="{FF2B5EF4-FFF2-40B4-BE49-F238E27FC236}">
                <a16:creationId xmlns:a16="http://schemas.microsoft.com/office/drawing/2014/main" id="{526BD1F2-02A6-3150-4CC4-AC621042C513}"/>
              </a:ext>
            </a:extLst>
          </p:cNvPr>
          <p:cNvPicPr>
            <a:picLocks noChangeAspect="1"/>
          </p:cNvPicPr>
          <p:nvPr/>
        </p:nvPicPr>
        <p:blipFill>
          <a:blip r:embed="rId7">
            <a:extLst>
              <a:ext uri="{837473B0-CC2E-450A-ABE3-18F120FF3D39}">
                <a1611:picAttrSrcUrl xmlns:a1611="http://schemas.microsoft.com/office/drawing/2016/11/main" r:id="rId8"/>
              </a:ext>
            </a:extLst>
          </a:blip>
          <a:stretch>
            <a:fillRect/>
          </a:stretch>
        </p:blipFill>
        <p:spPr>
          <a:xfrm>
            <a:off x="160633" y="3872155"/>
            <a:ext cx="4281102" cy="2535710"/>
          </a:xfrm>
          <a:prstGeom prst="rect">
            <a:avLst/>
          </a:prstGeom>
        </p:spPr>
      </p:pic>
      <p:sp>
        <p:nvSpPr>
          <p:cNvPr id="59" name="TextBox 58">
            <a:extLst>
              <a:ext uri="{FF2B5EF4-FFF2-40B4-BE49-F238E27FC236}">
                <a16:creationId xmlns:a16="http://schemas.microsoft.com/office/drawing/2014/main" id="{1AE71D16-C336-A9D6-9546-8780954789D9}"/>
              </a:ext>
            </a:extLst>
          </p:cNvPr>
          <p:cNvSpPr txBox="1"/>
          <p:nvPr/>
        </p:nvSpPr>
        <p:spPr>
          <a:xfrm>
            <a:off x="160633" y="6576286"/>
            <a:ext cx="4281102" cy="255717"/>
          </a:xfrm>
          <a:prstGeom prst="rect">
            <a:avLst/>
          </a:prstGeom>
        </p:spPr>
        <p:txBody>
          <a:bodyPr>
            <a:normAutofit fontScale="62500" lnSpcReduction="20000"/>
          </a:bodyPr>
          <a:lstStyle/>
          <a:p>
            <a:r>
              <a:rPr lang="en-US"/>
              <a:t>ThePhoto by PhotoAuthor is licensed under CCYYSA.</a:t>
            </a:r>
          </a:p>
        </p:txBody>
      </p:sp>
    </p:spTree>
    <p:extLst>
      <p:ext uri="{BB962C8B-B14F-4D97-AF65-F5344CB8AC3E}">
        <p14:creationId xmlns:p14="http://schemas.microsoft.com/office/powerpoint/2010/main" val="25894772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4000"/>
              <a:t>3. Crowdfunding</a:t>
            </a:r>
          </a:p>
        </p:txBody>
      </p:sp>
      <p:cxnSp>
        <p:nvCxnSpPr>
          <p:cNvPr id="19" name="Straight Connector 18">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396E2189-AFD1-12BF-0E86-7D21EA099E7F}"/>
              </a:ext>
            </a:extLst>
          </p:cNvPr>
          <p:cNvGraphicFramePr>
            <a:graphicFrameLocks noGrp="1"/>
          </p:cNvGraphicFramePr>
          <p:nvPr>
            <p:ph idx="1"/>
            <p:extLst>
              <p:ext uri="{D42A27DB-BD31-4B8C-83A1-F6EECF244321}">
                <p14:modId xmlns:p14="http://schemas.microsoft.com/office/powerpoint/2010/main" val="2601335013"/>
              </p:ext>
            </p:extLst>
          </p:nvPr>
        </p:nvGraphicFramePr>
        <p:xfrm>
          <a:off x="5043959" y="373375"/>
          <a:ext cx="6671469" cy="40007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151696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4000"/>
              <a:t>3. Crowdfunding</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396E2189-AFD1-12BF-0E86-7D21EA099E7F}"/>
              </a:ext>
            </a:extLst>
          </p:cNvPr>
          <p:cNvGraphicFramePr>
            <a:graphicFrameLocks noGrp="1"/>
          </p:cNvGraphicFramePr>
          <p:nvPr>
            <p:ph idx="1"/>
            <p:extLst>
              <p:ext uri="{D42A27DB-BD31-4B8C-83A1-F6EECF244321}">
                <p14:modId xmlns:p14="http://schemas.microsoft.com/office/powerpoint/2010/main" val="4102088709"/>
              </p:ext>
            </p:extLst>
          </p:nvPr>
        </p:nvGraphicFramePr>
        <p:xfrm>
          <a:off x="4888976" y="1122460"/>
          <a:ext cx="6258180" cy="41040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324296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t>4. Debt Financing</a:t>
            </a:r>
          </a:p>
        </p:txBody>
      </p:sp>
      <p:sp>
        <p:nvSpPr>
          <p:cNvPr id="26"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8"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30" name="Straight Connector 29">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32"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3F4E307D-C4F2-00D6-7FE8-59F8B7B4F3F1}"/>
              </a:ext>
            </a:extLst>
          </p:cNvPr>
          <p:cNvGraphicFramePr>
            <a:graphicFrameLocks noGrp="1"/>
          </p:cNvGraphicFramePr>
          <p:nvPr>
            <p:ph idx="1"/>
            <p:extLst>
              <p:ext uri="{D42A27DB-BD31-4B8C-83A1-F6EECF244321}">
                <p14:modId xmlns:p14="http://schemas.microsoft.com/office/powerpoint/2010/main" val="1653335543"/>
              </p:ext>
            </p:extLst>
          </p:nvPr>
        </p:nvGraphicFramePr>
        <p:xfrm>
          <a:off x="838200" y="1722304"/>
          <a:ext cx="7338449" cy="445465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29921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solidFill>
                  <a:schemeClr val="bg1"/>
                </a:solidFill>
              </a:rPr>
              <a:t>4. Debt Financing</a:t>
            </a:r>
          </a:p>
        </p:txBody>
      </p:sp>
      <p:sp>
        <p:nvSpPr>
          <p:cNvPr id="26"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28"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cxnSp>
        <p:nvCxnSpPr>
          <p:cNvPr id="30" name="Straight Connector 29">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1027906"/>
            <a:ext cx="3408787"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32"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3F4E307D-C4F2-00D6-7FE8-59F8B7B4F3F1}"/>
              </a:ext>
            </a:extLst>
          </p:cNvPr>
          <p:cNvGraphicFramePr>
            <a:graphicFrameLocks noGrp="1"/>
          </p:cNvGraphicFramePr>
          <p:nvPr>
            <p:ph idx="1"/>
            <p:extLst>
              <p:ext uri="{D42A27DB-BD31-4B8C-83A1-F6EECF244321}">
                <p14:modId xmlns:p14="http://schemas.microsoft.com/office/powerpoint/2010/main" val="955329457"/>
              </p:ext>
            </p:extLst>
          </p:nvPr>
        </p:nvGraphicFramePr>
        <p:xfrm>
          <a:off x="838200" y="1748134"/>
          <a:ext cx="7829228" cy="4428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71132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6100"/>
              <a:t>4. Debt Financing</a:t>
            </a:r>
          </a:p>
        </p:txBody>
      </p:sp>
      <p:cxnSp>
        <p:nvCxnSpPr>
          <p:cNvPr id="19" name="Straight Connector 18">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3F4E307D-C4F2-00D6-7FE8-59F8B7B4F3F1}"/>
              </a:ext>
            </a:extLst>
          </p:cNvPr>
          <p:cNvGraphicFramePr>
            <a:graphicFrameLocks noGrp="1"/>
          </p:cNvGraphicFramePr>
          <p:nvPr>
            <p:ph idx="1"/>
            <p:extLst>
              <p:ext uri="{D42A27DB-BD31-4B8C-83A1-F6EECF244321}">
                <p14:modId xmlns:p14="http://schemas.microsoft.com/office/powerpoint/2010/main" val="31276201"/>
              </p:ext>
            </p:extLst>
          </p:nvPr>
        </p:nvGraphicFramePr>
        <p:xfrm>
          <a:off x="5224772" y="-1167"/>
          <a:ext cx="6245265" cy="51243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800949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838200" y="365125"/>
            <a:ext cx="9842237" cy="1325563"/>
          </a:xfrm>
        </p:spPr>
        <p:txBody>
          <a:bodyPr>
            <a:normAutofit/>
          </a:bodyPr>
          <a:lstStyle/>
          <a:p>
            <a:r>
              <a:rPr lang="en-US"/>
              <a:t>5. Equity Financing</a:t>
            </a:r>
          </a:p>
        </p:txBody>
      </p:sp>
      <p:cxnSp>
        <p:nvCxnSpPr>
          <p:cNvPr id="25" name="Straight Connector 24">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27"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4"/>
          </a:solidFill>
          <a:ln w="603" cap="flat">
            <a:noFill/>
            <a:prstDash val="solid"/>
            <a:miter/>
          </a:ln>
        </p:spPr>
        <p:txBody>
          <a:bodyPr rtlCol="0" anchor="ctr"/>
          <a:lstStyle/>
          <a:p>
            <a:endParaRPr lang="en-US"/>
          </a:p>
        </p:txBody>
      </p:sp>
      <p:sp>
        <p:nvSpPr>
          <p:cNvPr id="29"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solidFill>
          <a:ln w="422" cap="flat">
            <a:noFill/>
            <a:prstDash val="solid"/>
            <a:miter/>
          </a:ln>
        </p:spPr>
        <p:txBody>
          <a:bodyPr rtlCol="0" anchor="ctr"/>
          <a:lstStyle/>
          <a:p>
            <a:endParaRPr lang="en-US"/>
          </a:p>
        </p:txBody>
      </p:sp>
      <p:sp>
        <p:nvSpPr>
          <p:cNvPr id="31"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4"/>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D670D9CD-BA8A-051E-9737-D7FD7C39ED9B}"/>
              </a:ext>
            </a:extLst>
          </p:cNvPr>
          <p:cNvGraphicFramePr>
            <a:graphicFrameLocks noGrp="1"/>
          </p:cNvGraphicFramePr>
          <p:nvPr>
            <p:ph idx="1"/>
            <p:extLst>
              <p:ext uri="{D42A27DB-BD31-4B8C-83A1-F6EECF244321}">
                <p14:modId xmlns:p14="http://schemas.microsoft.com/office/powerpoint/2010/main" val="19833781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5753232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t>5. Equity Financing</a:t>
            </a:r>
          </a:p>
        </p:txBody>
      </p:sp>
      <p:sp>
        <p:nvSpPr>
          <p:cNvPr id="47"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48"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49" name="Straight Connector 48">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50"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D670D9CD-BA8A-051E-9737-D7FD7C39ED9B}"/>
              </a:ext>
            </a:extLst>
          </p:cNvPr>
          <p:cNvGraphicFramePr>
            <a:graphicFrameLocks noGrp="1"/>
          </p:cNvGraphicFramePr>
          <p:nvPr>
            <p:ph idx="1"/>
            <p:extLst>
              <p:ext uri="{D42A27DB-BD31-4B8C-83A1-F6EECF244321}">
                <p14:modId xmlns:p14="http://schemas.microsoft.com/office/powerpoint/2010/main" val="1433059203"/>
              </p:ext>
            </p:extLst>
          </p:nvPr>
        </p:nvGraphicFramePr>
        <p:xfrm>
          <a:off x="838200" y="1748134"/>
          <a:ext cx="7609668" cy="4428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979531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1256522" y="2477456"/>
            <a:ext cx="3939688" cy="3697499"/>
          </a:xfrm>
        </p:spPr>
        <p:txBody>
          <a:bodyPr>
            <a:normAutofit/>
          </a:bodyPr>
          <a:lstStyle/>
          <a:p>
            <a:r>
              <a:rPr lang="en-US" sz="6100"/>
              <a:t>5. Equity Financing</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4"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4"/>
          </a:solidFill>
          <a:ln w="603" cap="flat">
            <a:noFill/>
            <a:prstDash val="solid"/>
            <a:miter/>
          </a:ln>
        </p:spPr>
        <p:txBody>
          <a:bodyPr rtlCol="0" anchor="ctr"/>
          <a:lstStyle/>
          <a:p>
            <a:endParaRPr lang="en-US"/>
          </a:p>
        </p:txBody>
      </p:sp>
      <p:sp>
        <p:nvSpPr>
          <p:cNvPr id="16"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solidFill>
          <a:ln w="422" cap="flat">
            <a:noFill/>
            <a:prstDash val="solid"/>
            <a:miter/>
          </a:ln>
        </p:spPr>
        <p:txBody>
          <a:bodyPr rtlCol="0" anchor="ctr"/>
          <a:lstStyle/>
          <a:p>
            <a:endParaRPr lang="en-US"/>
          </a:p>
        </p:txBody>
      </p:sp>
      <p:sp>
        <p:nvSpPr>
          <p:cNvPr id="18"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4"/>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D670D9CD-BA8A-051E-9737-D7FD7C39ED9B}"/>
              </a:ext>
            </a:extLst>
          </p:cNvPr>
          <p:cNvGraphicFramePr>
            <a:graphicFrameLocks noGrp="1"/>
          </p:cNvGraphicFramePr>
          <p:nvPr>
            <p:ph idx="1"/>
            <p:extLst>
              <p:ext uri="{D42A27DB-BD31-4B8C-83A1-F6EECF244321}">
                <p14:modId xmlns:p14="http://schemas.microsoft.com/office/powerpoint/2010/main" val="2578011632"/>
              </p:ext>
            </p:extLst>
          </p:nvPr>
        </p:nvGraphicFramePr>
        <p:xfrm>
          <a:off x="5492710" y="671805"/>
          <a:ext cx="5912750" cy="365626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25180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070800"/>
            <a:ext cx="3939688" cy="5583126"/>
          </a:xfrm>
        </p:spPr>
        <p:txBody>
          <a:bodyPr>
            <a:normAutofit/>
          </a:bodyPr>
          <a:lstStyle/>
          <a:p>
            <a:pPr algn="r"/>
            <a:r>
              <a:rPr lang="en-US" sz="6100"/>
              <a:t>5. Equity Financing</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20CC512F-0CDC-BA9B-4C48-70A00CB8ADFF}"/>
              </a:ext>
            </a:extLst>
          </p:cNvPr>
          <p:cNvGraphicFramePr>
            <a:graphicFrameLocks noGrp="1"/>
          </p:cNvGraphicFramePr>
          <p:nvPr>
            <p:ph idx="1"/>
            <p:extLst>
              <p:ext uri="{D42A27DB-BD31-4B8C-83A1-F6EECF244321}">
                <p14:modId xmlns:p14="http://schemas.microsoft.com/office/powerpoint/2010/main" val="3048861480"/>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66865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0" y="1336390"/>
            <a:ext cx="6155988" cy="1182927"/>
          </a:xfrm>
        </p:spPr>
        <p:txBody>
          <a:bodyPr anchor="b">
            <a:normAutofit/>
          </a:bodyPr>
          <a:lstStyle/>
          <a:p>
            <a:r>
              <a:rPr lang="en-US" sz="3800"/>
              <a:t>Essential Financial Management Skills</a:t>
            </a:r>
          </a:p>
        </p:txBody>
      </p:sp>
      <p:cxnSp>
        <p:nvCxnSpPr>
          <p:cNvPr id="24" name="Straight Connector 23">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803776" y="2829330"/>
            <a:ext cx="6190412" cy="3344459"/>
          </a:xfrm>
        </p:spPr>
        <p:txBody>
          <a:bodyPr anchor="t">
            <a:normAutofit/>
          </a:bodyPr>
          <a:lstStyle/>
          <a:p>
            <a:pPr lvl="1"/>
            <a:r>
              <a:rPr lang="en-US" sz="2000" b="1" dirty="0"/>
              <a:t>Budgeting and Financial Planning</a:t>
            </a:r>
            <a:r>
              <a:rPr lang="en-US" sz="2000" dirty="0"/>
              <a:t>: Creating a realistic budget that captures expected income, expenses, and saving</a:t>
            </a:r>
          </a:p>
          <a:p>
            <a:pPr lvl="1"/>
            <a:r>
              <a:rPr lang="en-US" sz="2000" b="1" dirty="0"/>
              <a:t>Financial forecasting:</a:t>
            </a:r>
            <a:r>
              <a:rPr lang="en-US" sz="2000" dirty="0"/>
              <a:t> Ability to predict future revenue, expenses and cashflow based on market trends is important</a:t>
            </a:r>
          </a:p>
          <a:p>
            <a:pPr marL="457200" lvl="1" indent="0">
              <a:buNone/>
            </a:pPr>
            <a:endParaRPr lang="en-US" sz="2000" dirty="0"/>
          </a:p>
        </p:txBody>
      </p:sp>
      <p:pic>
        <p:nvPicPr>
          <p:cNvPr id="8" name="Graphic 7" descr="Piggy Bank">
            <a:extLst>
              <a:ext uri="{FF2B5EF4-FFF2-40B4-BE49-F238E27FC236}">
                <a16:creationId xmlns:a16="http://schemas.microsoft.com/office/drawing/2014/main" id="{02DB5C22-838C-EA98-49F5-70ADCE1683A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12464" y="199453"/>
            <a:ext cx="3548404" cy="3548404"/>
          </a:xfrm>
          <a:prstGeom prst="rect">
            <a:avLst/>
          </a:prstGeom>
        </p:spPr>
      </p:pic>
      <p:sp>
        <p:nvSpPr>
          <p:cNvPr id="26"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8"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Tree>
    <p:extLst>
      <p:ext uri="{BB962C8B-B14F-4D97-AF65-F5344CB8AC3E}">
        <p14:creationId xmlns:p14="http://schemas.microsoft.com/office/powerpoint/2010/main" val="37215534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38200" y="1336390"/>
            <a:ext cx="6155988" cy="1182927"/>
          </a:xfrm>
        </p:spPr>
        <p:txBody>
          <a:bodyPr anchor="b">
            <a:normAutofit fontScale="90000"/>
          </a:bodyPr>
          <a:lstStyle/>
          <a:p>
            <a:r>
              <a:rPr lang="en-US" sz="5000" dirty="0"/>
              <a:t>Essential Financial Management Skills</a:t>
            </a:r>
          </a:p>
        </p:txBody>
      </p:sp>
      <p:cxnSp>
        <p:nvCxnSpPr>
          <p:cNvPr id="13" name="Straight Connector 12">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803776" y="2829330"/>
            <a:ext cx="6190412" cy="3344459"/>
          </a:xfrm>
        </p:spPr>
        <p:txBody>
          <a:bodyPr anchor="t">
            <a:normAutofit/>
          </a:bodyPr>
          <a:lstStyle/>
          <a:p>
            <a:pPr lvl="1"/>
            <a:r>
              <a:rPr lang="en-US" sz="2000" b="1" dirty="0"/>
              <a:t>Cashflow</a:t>
            </a:r>
            <a:r>
              <a:rPr lang="en-US" sz="2000" dirty="0"/>
              <a:t>: A clear understanding of how money flows in and out of your business is important to avoid liquidity issues as an entrepreneur</a:t>
            </a:r>
          </a:p>
          <a:p>
            <a:pPr lvl="1"/>
            <a:r>
              <a:rPr lang="en-US" sz="2000" b="1" dirty="0"/>
              <a:t>Cost management</a:t>
            </a:r>
            <a:r>
              <a:rPr lang="en-US" sz="2000" dirty="0"/>
              <a:t>: Understanding aspects such as fixed versus variable cost and regular review of your cost with view of reducing unnecessary cost is critical skill</a:t>
            </a:r>
          </a:p>
          <a:p>
            <a:pPr lvl="1"/>
            <a:r>
              <a:rPr lang="en-US" sz="2000" b="1" dirty="0"/>
              <a:t>Pricing strategies</a:t>
            </a:r>
            <a:r>
              <a:rPr lang="en-US" sz="2000" dirty="0"/>
              <a:t>: Though in marketing, this skill is needed</a:t>
            </a:r>
          </a:p>
        </p:txBody>
      </p:sp>
      <p:pic>
        <p:nvPicPr>
          <p:cNvPr id="8" name="Graphic 7" descr="Piggy Bank">
            <a:extLst>
              <a:ext uri="{FF2B5EF4-FFF2-40B4-BE49-F238E27FC236}">
                <a16:creationId xmlns:a16="http://schemas.microsoft.com/office/drawing/2014/main" id="{02DB5C22-838C-EA98-49F5-70ADCE1683A4}"/>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12464" y="-119764"/>
            <a:ext cx="3548404" cy="3548404"/>
          </a:xfrm>
          <a:prstGeom prst="rect">
            <a:avLst/>
          </a:prstGeom>
        </p:spPr>
      </p:pic>
      <p:sp>
        <p:nvSpPr>
          <p:cNvPr id="1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7"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Tree>
    <p:extLst>
      <p:ext uri="{BB962C8B-B14F-4D97-AF65-F5344CB8AC3E}">
        <p14:creationId xmlns:p14="http://schemas.microsoft.com/office/powerpoint/2010/main" val="4457217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07309" y="1120147"/>
            <a:ext cx="6876798" cy="1182927"/>
          </a:xfrm>
        </p:spPr>
        <p:txBody>
          <a:bodyPr anchor="b">
            <a:normAutofit/>
          </a:bodyPr>
          <a:lstStyle/>
          <a:p>
            <a:r>
              <a:rPr lang="en-US" sz="3600" b="1" dirty="0"/>
              <a:t>Essential Financial Management Skills</a:t>
            </a:r>
          </a:p>
        </p:txBody>
      </p:sp>
      <p:cxnSp>
        <p:nvCxnSpPr>
          <p:cNvPr id="13" name="Straight Connector 12">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803776" y="2510114"/>
            <a:ext cx="6190412" cy="3663675"/>
          </a:xfrm>
        </p:spPr>
        <p:txBody>
          <a:bodyPr anchor="t">
            <a:normAutofit/>
          </a:bodyPr>
          <a:lstStyle/>
          <a:p>
            <a:pPr lvl="0"/>
            <a:endParaRPr lang="en-US" sz="1400" dirty="0"/>
          </a:p>
          <a:p>
            <a:pPr lvl="1"/>
            <a:r>
              <a:rPr lang="en-US" sz="2000" b="1" dirty="0"/>
              <a:t>Negotiation skill</a:t>
            </a:r>
            <a:r>
              <a:rPr lang="en-US" sz="2000" dirty="0"/>
              <a:t>: Often than not as an entrepreneur you will be representing your business in so many different forums, where you will be required to strike deals such as credit or with suppliers</a:t>
            </a:r>
          </a:p>
          <a:p>
            <a:pPr lvl="1"/>
            <a:r>
              <a:rPr lang="en-US" sz="2000" b="1" dirty="0"/>
              <a:t>Risk Management</a:t>
            </a:r>
            <a:r>
              <a:rPr lang="en-US" sz="2000" dirty="0"/>
              <a:t>: In as much as we noted that an entrepreneur needs to be a risk taker, you must be able to identify possible risks and come up with mitigation strategies</a:t>
            </a:r>
          </a:p>
        </p:txBody>
      </p:sp>
      <p:pic>
        <p:nvPicPr>
          <p:cNvPr id="8" name="Graphic 7" descr="Bank">
            <a:extLst>
              <a:ext uri="{FF2B5EF4-FFF2-40B4-BE49-F238E27FC236}">
                <a16:creationId xmlns:a16="http://schemas.microsoft.com/office/drawing/2014/main" id="{F7332908-134D-4190-5720-0AA8B8CB17A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716816" y="250938"/>
            <a:ext cx="3579296" cy="3177702"/>
          </a:xfrm>
          <a:prstGeom prst="rect">
            <a:avLst/>
          </a:prstGeom>
        </p:spPr>
      </p:pic>
      <p:sp>
        <p:nvSpPr>
          <p:cNvPr id="1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7"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Tree>
    <p:extLst>
      <p:ext uri="{BB962C8B-B14F-4D97-AF65-F5344CB8AC3E}">
        <p14:creationId xmlns:p14="http://schemas.microsoft.com/office/powerpoint/2010/main" val="404872554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1425147" y="1377579"/>
            <a:ext cx="7298987" cy="1337387"/>
          </a:xfrm>
        </p:spPr>
        <p:txBody>
          <a:bodyPr anchor="b">
            <a:normAutofit/>
          </a:bodyPr>
          <a:lstStyle/>
          <a:p>
            <a:r>
              <a:rPr lang="en-US" sz="3200" b="1" dirty="0"/>
              <a:t>Essential Financial Management Skills</a:t>
            </a:r>
          </a:p>
          <a:p>
            <a:endParaRPr lang="en-US" sz="3200" b="1" dirty="0"/>
          </a:p>
        </p:txBody>
      </p:sp>
      <p:cxnSp>
        <p:nvCxnSpPr>
          <p:cNvPr id="13" name="Straight Connector 12">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237425" y="2283573"/>
            <a:ext cx="6190412" cy="3344459"/>
          </a:xfrm>
        </p:spPr>
        <p:txBody>
          <a:bodyPr anchor="t">
            <a:normAutofit/>
          </a:bodyPr>
          <a:lstStyle/>
          <a:p>
            <a:pPr lvl="0"/>
            <a:endParaRPr lang="en-US" sz="1400" dirty="0"/>
          </a:p>
          <a:p>
            <a:pPr lvl="1"/>
            <a:r>
              <a:rPr lang="en-US" sz="2000" b="1" dirty="0"/>
              <a:t>Debt management:</a:t>
            </a:r>
            <a:r>
              <a:rPr lang="en-US" sz="2000" dirty="0"/>
              <a:t> This entails proper and responsible use of credit by the business and striking the balance between debt and equity financing</a:t>
            </a:r>
          </a:p>
          <a:p>
            <a:pPr lvl="1"/>
            <a:r>
              <a:rPr lang="en-US" sz="2000" b="1" dirty="0"/>
              <a:t>Tax planning</a:t>
            </a:r>
            <a:r>
              <a:rPr lang="en-US" sz="2000" dirty="0"/>
              <a:t>: Every business is expected to comply with its tax obligations, an entrepreneur must be conversant with such and be able to file for the same</a:t>
            </a:r>
          </a:p>
        </p:txBody>
      </p:sp>
      <p:pic>
        <p:nvPicPr>
          <p:cNvPr id="8" name="Graphic 7" descr="Bank">
            <a:extLst>
              <a:ext uri="{FF2B5EF4-FFF2-40B4-BE49-F238E27FC236}">
                <a16:creationId xmlns:a16="http://schemas.microsoft.com/office/drawing/2014/main" id="{F7332908-134D-4190-5720-0AA8B8CB17A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72869" y="3804"/>
            <a:ext cx="3548404" cy="3548404"/>
          </a:xfrm>
          <a:prstGeom prst="rect">
            <a:avLst/>
          </a:prstGeom>
        </p:spPr>
      </p:pic>
      <p:sp>
        <p:nvSpPr>
          <p:cNvPr id="1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7"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Tree>
    <p:extLst>
      <p:ext uri="{BB962C8B-B14F-4D97-AF65-F5344CB8AC3E}">
        <p14:creationId xmlns:p14="http://schemas.microsoft.com/office/powerpoint/2010/main" val="34105959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8D1AA55E-40D5-461B-A5A8-4AE8AAB71B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cNvSpPr>
            <a:spLocks noGrp="1"/>
          </p:cNvSpPr>
          <p:nvPr>
            <p:ph type="ctrTitle"/>
          </p:nvPr>
        </p:nvSpPr>
        <p:spPr>
          <a:xfrm>
            <a:off x="807309" y="1356984"/>
            <a:ext cx="7474041" cy="1162333"/>
          </a:xfrm>
        </p:spPr>
        <p:txBody>
          <a:bodyPr anchor="b">
            <a:normAutofit/>
          </a:bodyPr>
          <a:lstStyle/>
          <a:p>
            <a:r>
              <a:rPr lang="en-US" sz="3200" b="1"/>
              <a:t>Essential Financial Management Skills</a:t>
            </a:r>
            <a:endParaRPr lang="en-US" sz="3200"/>
          </a:p>
          <a:p>
            <a:endParaRPr lang="en-US" sz="5000" dirty="0"/>
          </a:p>
        </p:txBody>
      </p:sp>
      <p:cxnSp>
        <p:nvCxnSpPr>
          <p:cNvPr id="13" name="Straight Connector 12">
            <a:extLst>
              <a:ext uri="{FF2B5EF4-FFF2-40B4-BE49-F238E27FC236}">
                <a16:creationId xmlns:a16="http://schemas.microsoft.com/office/drawing/2014/main" id="{7EB498BD-8089-4626-91EA-4978EBEF53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3" name="Content Placeholder"/>
          <p:cNvSpPr>
            <a:spLocks noGrp="1"/>
          </p:cNvSpPr>
          <p:nvPr>
            <p:ph idx="1"/>
          </p:nvPr>
        </p:nvSpPr>
        <p:spPr>
          <a:xfrm>
            <a:off x="803776" y="2829330"/>
            <a:ext cx="6190412" cy="3344459"/>
          </a:xfrm>
        </p:spPr>
        <p:txBody>
          <a:bodyPr anchor="t">
            <a:normAutofit/>
          </a:bodyPr>
          <a:lstStyle/>
          <a:p>
            <a:pPr lvl="1"/>
            <a:r>
              <a:rPr lang="en-US" sz="2000" b="1" dirty="0"/>
              <a:t>Funding raising skill</a:t>
            </a:r>
            <a:r>
              <a:rPr lang="en-US" sz="2000" dirty="0"/>
              <a:t>: You must also develop pitching skill to be able to convince investors to invest in you or generally to raise funds whenever your business needs such</a:t>
            </a:r>
          </a:p>
          <a:p>
            <a:pPr lvl="1"/>
            <a:r>
              <a:rPr lang="en-US" sz="2000" b="1" dirty="0"/>
              <a:t>Financial Discipline</a:t>
            </a:r>
            <a:r>
              <a:rPr lang="en-US" sz="2000" dirty="0"/>
              <a:t>: Often most entrepreneurs fail because they lack financial discipline</a:t>
            </a:r>
          </a:p>
        </p:txBody>
      </p:sp>
      <p:pic>
        <p:nvPicPr>
          <p:cNvPr id="8" name="Graphic 7" descr="Piggy Bank">
            <a:extLst>
              <a:ext uri="{FF2B5EF4-FFF2-40B4-BE49-F238E27FC236}">
                <a16:creationId xmlns:a16="http://schemas.microsoft.com/office/drawing/2014/main" id="{E5A89608-DFB4-4879-2BF4-B7406D15876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097815" y="3804"/>
            <a:ext cx="3548404" cy="3548404"/>
          </a:xfrm>
          <a:prstGeom prst="rect">
            <a:avLst/>
          </a:prstGeom>
        </p:spPr>
      </p:pic>
      <p:sp>
        <p:nvSpPr>
          <p:cNvPr id="15"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24552" y="189928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17"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36862" y="218992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spTree>
    <p:extLst>
      <p:ext uri="{BB962C8B-B14F-4D97-AF65-F5344CB8AC3E}">
        <p14:creationId xmlns:p14="http://schemas.microsoft.com/office/powerpoint/2010/main" val="16272062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479394" y="1111989"/>
            <a:ext cx="3939688" cy="4326856"/>
          </a:xfrm>
        </p:spPr>
        <p:txBody>
          <a:bodyPr>
            <a:normAutofit/>
          </a:bodyPr>
          <a:lstStyle/>
          <a:p>
            <a:pPr algn="r"/>
            <a:r>
              <a:rPr lang="en-US" sz="5600"/>
              <a:t>Investment Strategies</a:t>
            </a:r>
          </a:p>
        </p:txBody>
      </p:sp>
      <p:cxnSp>
        <p:nvCxnSpPr>
          <p:cNvPr id="12" name="Straight Connector 11">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6" name="Content Placeholder">
            <a:extLst>
              <a:ext uri="{FF2B5EF4-FFF2-40B4-BE49-F238E27FC236}">
                <a16:creationId xmlns:a16="http://schemas.microsoft.com/office/drawing/2014/main" id="{420F35E1-3ADF-0A4C-2F3E-982D11E5905F}"/>
              </a:ext>
            </a:extLst>
          </p:cNvPr>
          <p:cNvGraphicFramePr>
            <a:graphicFrameLocks noGrp="1"/>
          </p:cNvGraphicFramePr>
          <p:nvPr>
            <p:ph idx="1"/>
            <p:extLst>
              <p:ext uri="{D42A27DB-BD31-4B8C-83A1-F6EECF244321}">
                <p14:modId xmlns:p14="http://schemas.microsoft.com/office/powerpoint/2010/main" val="3118801129"/>
              </p:ext>
            </p:extLst>
          </p:nvPr>
        </p:nvGraphicFramePr>
        <p:xfrm>
          <a:off x="5108535" y="404907"/>
          <a:ext cx="6245265" cy="40825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41809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p:cNvSpPr>
            <a:spLocks noGrp="1"/>
          </p:cNvSpPr>
          <p:nvPr>
            <p:ph type="ctrTitle"/>
          </p:nvPr>
        </p:nvSpPr>
        <p:spPr>
          <a:xfrm>
            <a:off x="838200" y="365125"/>
            <a:ext cx="9804918" cy="1325563"/>
          </a:xfrm>
        </p:spPr>
        <p:txBody>
          <a:bodyPr>
            <a:normAutofit/>
          </a:bodyPr>
          <a:lstStyle/>
          <a:p>
            <a:r>
              <a:rPr lang="en-US">
                <a:solidFill>
                  <a:schemeClr val="bg1"/>
                </a:solidFill>
              </a:rPr>
              <a:t>Investment Strategies</a:t>
            </a:r>
          </a:p>
        </p:txBody>
      </p:sp>
      <p:cxnSp>
        <p:nvCxnSpPr>
          <p:cNvPr id="35" name="Straight Connector 34">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37"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a:p>
        </p:txBody>
      </p:sp>
      <p:sp>
        <p:nvSpPr>
          <p:cNvPr id="39"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a:p>
        </p:txBody>
      </p:sp>
      <p:sp>
        <p:nvSpPr>
          <p:cNvPr id="41"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420F35E1-3ADF-0A4C-2F3E-982D11E5905F}"/>
              </a:ext>
            </a:extLst>
          </p:cNvPr>
          <p:cNvGraphicFramePr>
            <a:graphicFrameLocks noGrp="1"/>
          </p:cNvGraphicFramePr>
          <p:nvPr>
            <p:ph idx="1"/>
            <p:extLst>
              <p:ext uri="{D42A27DB-BD31-4B8C-83A1-F6EECF244321}">
                <p14:modId xmlns:p14="http://schemas.microsoft.com/office/powerpoint/2010/main" val="904466602"/>
              </p:ext>
            </p:extLst>
          </p:nvPr>
        </p:nvGraphicFramePr>
        <p:xfrm>
          <a:off x="838200" y="1296101"/>
          <a:ext cx="7997126" cy="55653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1430854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416348" y="132650"/>
            <a:ext cx="7161245" cy="1325563"/>
          </a:xfrm>
        </p:spPr>
        <p:txBody>
          <a:bodyPr>
            <a:normAutofit/>
          </a:bodyPr>
          <a:lstStyle/>
          <a:p>
            <a:r>
              <a:rPr lang="en-US" sz="3600"/>
              <a:t>Scenario</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677CEE35-2BB0-65FD-FC51-99CCF5774A16}"/>
              </a:ext>
            </a:extLst>
          </p:cNvPr>
          <p:cNvGraphicFramePr>
            <a:graphicFrameLocks noGrp="1"/>
          </p:cNvGraphicFramePr>
          <p:nvPr>
            <p:ph idx="1"/>
            <p:extLst>
              <p:ext uri="{D42A27DB-BD31-4B8C-83A1-F6EECF244321}">
                <p14:modId xmlns:p14="http://schemas.microsoft.com/office/powerpoint/2010/main" val="2929678831"/>
              </p:ext>
            </p:extLst>
          </p:nvPr>
        </p:nvGraphicFramePr>
        <p:xfrm>
          <a:off x="437827" y="1476914"/>
          <a:ext cx="7725906" cy="46613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12734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t>Engagement questions</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816BB0EA-0BEE-2E0E-7264-944754A7D859}"/>
              </a:ext>
            </a:extLst>
          </p:cNvPr>
          <p:cNvGraphicFramePr>
            <a:graphicFrameLocks noGrp="1"/>
          </p:cNvGraphicFramePr>
          <p:nvPr>
            <p:ph idx="1"/>
            <p:extLst>
              <p:ext uri="{D42A27DB-BD31-4B8C-83A1-F6EECF244321}">
                <p14:modId xmlns:p14="http://schemas.microsoft.com/office/powerpoint/2010/main" val="686837460"/>
              </p:ext>
            </p:extLst>
          </p:nvPr>
        </p:nvGraphicFramePr>
        <p:xfrm>
          <a:off x="838200" y="1748134"/>
          <a:ext cx="8035872" cy="4428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479700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6AC3602-3348-4F31-9E43-076B03514E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accent2"/>
              </a:solidFill>
            </a:endParaRPr>
          </a:p>
        </p:txBody>
      </p:sp>
      <p:sp>
        <p:nvSpPr>
          <p:cNvPr id="2" name="Title"/>
          <p:cNvSpPr>
            <a:spLocks noGrp="1"/>
          </p:cNvSpPr>
          <p:nvPr>
            <p:ph type="ctrTitle"/>
          </p:nvPr>
        </p:nvSpPr>
        <p:spPr>
          <a:xfrm>
            <a:off x="3506755" y="365125"/>
            <a:ext cx="7161245" cy="1325563"/>
          </a:xfrm>
        </p:spPr>
        <p:txBody>
          <a:bodyPr>
            <a:normAutofit/>
          </a:bodyPr>
          <a:lstStyle/>
          <a:p>
            <a:r>
              <a:rPr lang="en-US" sz="3600"/>
              <a:t>Topic Review</a:t>
            </a:r>
          </a:p>
        </p:txBody>
      </p:sp>
      <p:sp>
        <p:nvSpPr>
          <p:cNvPr id="19" name="Graphic 11">
            <a:extLst>
              <a:ext uri="{FF2B5EF4-FFF2-40B4-BE49-F238E27FC236}">
                <a16:creationId xmlns:a16="http://schemas.microsoft.com/office/drawing/2014/main" id="{394094B0-A6C9-44BE-9042-66EF0612F6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03882"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a:p>
        </p:txBody>
      </p:sp>
      <p:sp>
        <p:nvSpPr>
          <p:cNvPr id="21" name="Graphic 10">
            <a:extLst>
              <a:ext uri="{FF2B5EF4-FFF2-40B4-BE49-F238E27FC236}">
                <a16:creationId xmlns:a16="http://schemas.microsoft.com/office/drawing/2014/main" id="{64C2CA96-0B16-4AA7-B340-33044D23859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62662"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a:p>
        </p:txBody>
      </p:sp>
      <p:cxnSp>
        <p:nvCxnSpPr>
          <p:cNvPr id="23" name="Straight Connector 22">
            <a:extLst>
              <a:ext uri="{FF2B5EF4-FFF2-40B4-BE49-F238E27FC236}">
                <a16:creationId xmlns:a16="http://schemas.microsoft.com/office/drawing/2014/main" id="{94169334-264D-4176-8BDE-037249A61B4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440" y="1027906"/>
            <a:ext cx="3408787" cy="0"/>
          </a:xfrm>
          <a:prstGeom prst="line">
            <a:avLst/>
          </a:prstGeom>
          <a:ln w="25400" cap="sq">
            <a:gradFill flip="none" rotWithShape="1">
              <a:gsLst>
                <a:gs pos="0">
                  <a:schemeClr val="accent2"/>
                </a:gs>
                <a:gs pos="100000">
                  <a:schemeClr val="accent4"/>
                </a:gs>
              </a:gsLst>
              <a:lin ang="0" scaled="1"/>
              <a:tileRect/>
            </a:gradFill>
            <a:bevel/>
          </a:ln>
        </p:spPr>
        <p:style>
          <a:lnRef idx="1">
            <a:schemeClr val="accent1"/>
          </a:lnRef>
          <a:fillRef idx="0">
            <a:schemeClr val="accent1"/>
          </a:fillRef>
          <a:effectRef idx="0">
            <a:schemeClr val="accent1"/>
          </a:effectRef>
          <a:fontRef idx="minor">
            <a:schemeClr val="tx1"/>
          </a:fontRef>
        </p:style>
      </p:cxnSp>
      <p:sp>
        <p:nvSpPr>
          <p:cNvPr id="25" name="Graphic 12">
            <a:extLst>
              <a:ext uri="{FF2B5EF4-FFF2-40B4-BE49-F238E27FC236}">
                <a16:creationId xmlns:a16="http://schemas.microsoft.com/office/drawing/2014/main" id="{1D50D7A8-F1D5-4306-8A9B-DD7A73EB8B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88342"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a:p>
        </p:txBody>
      </p:sp>
      <p:graphicFrame>
        <p:nvGraphicFramePr>
          <p:cNvPr id="6" name="Content Placeholder">
            <a:extLst>
              <a:ext uri="{FF2B5EF4-FFF2-40B4-BE49-F238E27FC236}">
                <a16:creationId xmlns:a16="http://schemas.microsoft.com/office/drawing/2014/main" id="{83644230-BF82-60D6-EDA4-AFCDCA6EE18D}"/>
              </a:ext>
            </a:extLst>
          </p:cNvPr>
          <p:cNvGraphicFramePr>
            <a:graphicFrameLocks noGrp="1"/>
          </p:cNvGraphicFramePr>
          <p:nvPr>
            <p:ph idx="1"/>
            <p:extLst>
              <p:ext uri="{D42A27DB-BD31-4B8C-83A1-F6EECF244321}">
                <p14:modId xmlns:p14="http://schemas.microsoft.com/office/powerpoint/2010/main" val="1267574661"/>
              </p:ext>
            </p:extLst>
          </p:nvPr>
        </p:nvGraphicFramePr>
        <p:xfrm>
          <a:off x="838200" y="1748134"/>
          <a:ext cx="7687160" cy="44288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39592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5FB909-D5F4-A792-3A03-EA05E7FF396D}"/>
              </a:ext>
            </a:extLst>
          </p:cNvPr>
          <p:cNvSpPr>
            <a:spLocks noGrp="1"/>
          </p:cNvSpPr>
          <p:nvPr>
            <p:ph type="title"/>
          </p:nvPr>
        </p:nvSpPr>
        <p:spPr/>
        <p:txBody>
          <a:bodyPr/>
          <a:lstStyle/>
          <a:p>
            <a:r>
              <a:rPr lang="en-US" dirty="0"/>
              <a:t>Reference</a:t>
            </a:r>
          </a:p>
        </p:txBody>
      </p:sp>
      <p:sp>
        <p:nvSpPr>
          <p:cNvPr id="3" name="Content Placeholder 2">
            <a:extLst>
              <a:ext uri="{FF2B5EF4-FFF2-40B4-BE49-F238E27FC236}">
                <a16:creationId xmlns:a16="http://schemas.microsoft.com/office/drawing/2014/main" id="{E3C8939F-EA09-689D-3DCC-B9F9A2C824BD}"/>
              </a:ext>
            </a:extLst>
          </p:cNvPr>
          <p:cNvSpPr>
            <a:spLocks noGrp="1"/>
          </p:cNvSpPr>
          <p:nvPr>
            <p:ph idx="1"/>
          </p:nvPr>
        </p:nvSpPr>
        <p:spPr/>
        <p:txBody>
          <a:bodyPr vert="horz" lIns="91440" tIns="45720" rIns="91440" bIns="45720" rtlCol="0" anchor="t">
            <a:normAutofit/>
          </a:bodyPr>
          <a:lstStyle/>
          <a:p>
            <a:r>
              <a:rPr lang="en-US" sz="2400" i="1" dirty="0">
                <a:latin typeface="Times New Roman"/>
                <a:cs typeface="Times New Roman"/>
              </a:rPr>
              <a:t>How to Finance a business: 4 options | HBS Online</a:t>
            </a:r>
            <a:r>
              <a:rPr lang="en-US" sz="2400" dirty="0">
                <a:latin typeface="Times New Roman"/>
                <a:cs typeface="Times New Roman"/>
              </a:rPr>
              <a:t>. (2020, August 4). Business Insights Blog. </a:t>
            </a:r>
            <a:r>
              <a:rPr lang="en-US" sz="2400" u="sng" dirty="0">
                <a:latin typeface="Times New Roman"/>
                <a:cs typeface="Times New Roman"/>
                <a:hlinkClick r:id="rId2"/>
              </a:rPr>
              <a:t>https://online.hbs.edu/blog/post/how-to-finance-a-business</a:t>
            </a:r>
            <a:endParaRPr lang="en-US" sz="2400">
              <a:latin typeface="Aptos"/>
            </a:endParaRPr>
          </a:p>
          <a:p>
            <a:r>
              <a:rPr lang="en-US" sz="2400" u="sng" dirty="0">
                <a:latin typeface="Segoe UI"/>
                <a:cs typeface="Segoe UI"/>
                <a:hlinkClick r:id="rId3"/>
              </a:rPr>
              <a:t>https://creativecommons.org/licenses/by-sa/3.0/</a:t>
            </a:r>
            <a:endParaRPr lang="en-US" sz="2400">
              <a:latin typeface="Aptos"/>
            </a:endParaRPr>
          </a:p>
          <a:p>
            <a:endParaRPr lang="en-US" sz="2400" dirty="0">
              <a:latin typeface="Segoe UI"/>
              <a:cs typeface="Segoe UI"/>
            </a:endParaRPr>
          </a:p>
          <a:p>
            <a:pPr marL="0" indent="0">
              <a:buNone/>
            </a:pPr>
            <a:endParaRPr lang="en-US" sz="2400" dirty="0"/>
          </a:p>
        </p:txBody>
      </p:sp>
    </p:spTree>
    <p:extLst>
      <p:ext uri="{BB962C8B-B14F-4D97-AF65-F5344CB8AC3E}">
        <p14:creationId xmlns:p14="http://schemas.microsoft.com/office/powerpoint/2010/main" val="929529853"/>
      </p:ext>
    </p:extLst>
  </p:cSld>
  <p:clrMapOvr>
    <a:masterClrMapping/>
  </p:clrMapOvr>
</p:sld>
</file>

<file path=ppt/theme/theme1.xml><?xml version="1.0" encoding="utf-8"?>
<a:theme xmlns:a="http://schemas.openxmlformats.org/drawingml/2006/main" name="GradientVTI">
  <a:themeElements>
    <a:clrScheme name="Office">
      <a:dk1>
        <a:srgbClr val="000000"/>
      </a:dk1>
      <a:lt1>
        <a:srgbClr val="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VTI" id="{605F9078-86F9-4258-A3E1-F8EFF02AE8CC}" vid="{4848699B-BB01-41E3-9EC4-3D97DFE5292B}"/>
    </a:ext>
  </a:extLst>
</a:theme>
</file>

<file path=docProps/app.xml><?xml version="1.0" encoding="utf-8"?>
<Properties xmlns="http://schemas.openxmlformats.org/officeDocument/2006/extended-properties" xmlns:vt="http://schemas.openxmlformats.org/officeDocument/2006/docPropsVTypes">
  <TotalTime>1</TotalTime>
  <Words>1684</Words>
  <Application>Microsoft Office PowerPoint</Application>
  <PresentationFormat>Widescreen</PresentationFormat>
  <Paragraphs>148</Paragraphs>
  <Slides>37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37</vt:i4>
      </vt:variant>
    </vt:vector>
  </HeadingPairs>
  <TitlesOfParts>
    <vt:vector size="43" baseType="lpstr">
      <vt:lpstr>Aptos</vt:lpstr>
      <vt:lpstr>Arial</vt:lpstr>
      <vt:lpstr>Segoe UI</vt:lpstr>
      <vt:lpstr>Times New Roman</vt:lpstr>
      <vt:lpstr>Univers</vt:lpstr>
      <vt:lpstr>GradientVTI</vt:lpstr>
      <vt:lpstr>Entrepreneurship and design thinking Lecture 9: financial requirements for entrepreneur lecturer: Stephen githii</vt:lpstr>
      <vt:lpstr>Overview</vt:lpstr>
      <vt:lpstr>Overview</vt:lpstr>
      <vt:lpstr>Learning Outcomes</vt:lpstr>
      <vt:lpstr>Introduction</vt:lpstr>
      <vt:lpstr>Understanding Startup Costs</vt:lpstr>
      <vt:lpstr>Initial Costs</vt:lpstr>
      <vt:lpstr>Initial Costs</vt:lpstr>
      <vt:lpstr>Initial Costs</vt:lpstr>
      <vt:lpstr>Initial Costs</vt:lpstr>
      <vt:lpstr>Ongoing Costs</vt:lpstr>
      <vt:lpstr>Ongoing Costs</vt:lpstr>
      <vt:lpstr>Ongoing Costs</vt:lpstr>
      <vt:lpstr>Funding Options for Startups</vt:lpstr>
      <vt:lpstr>1. Bootstrapping</vt:lpstr>
      <vt:lpstr>2.  Friends and Family</vt:lpstr>
      <vt:lpstr>3. Crowdfunding</vt:lpstr>
      <vt:lpstr>3. Crowdfunding</vt:lpstr>
      <vt:lpstr>3. Crowdfunding</vt:lpstr>
      <vt:lpstr>4. Debt Financing</vt:lpstr>
      <vt:lpstr>4. Debt Financing</vt:lpstr>
      <vt:lpstr>4. Debt Financing</vt:lpstr>
      <vt:lpstr>5. Equity Financing</vt:lpstr>
      <vt:lpstr>5. Equity Financing</vt:lpstr>
      <vt:lpstr>5. Equity Financing</vt:lpstr>
      <vt:lpstr>5. Equity Financing</vt:lpstr>
      <vt:lpstr>Essential Financial Management Skills</vt:lpstr>
      <vt:lpstr>Essential Financial Management Skills</vt:lpstr>
      <vt:lpstr>Essential Financial Management Skills</vt:lpstr>
      <vt:lpstr>Essential Financial Management Skills </vt:lpstr>
      <vt:lpstr>Essential Financial Management Skills </vt:lpstr>
      <vt:lpstr>Investment Strategies</vt:lpstr>
      <vt:lpstr>Investment Strategies</vt:lpstr>
      <vt:lpstr>Scenario</vt:lpstr>
      <vt:lpstr>Engagement questions</vt:lpstr>
      <vt:lpstr>Topic Review</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Stephen G. Kagwathi</cp:lastModifiedBy>
  <cp:revision>271</cp:revision>
  <dcterms:created xsi:type="dcterms:W3CDTF">2024-10-21T14:09:40Z</dcterms:created>
  <dcterms:modified xsi:type="dcterms:W3CDTF">2024-10-21T15:26:27Z</dcterms:modified>
</cp:coreProperties>
</file>