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5" r:id="rId3"/>
    <p:sldId id="278" r:id="rId4"/>
    <p:sldId id="266" r:id="rId5"/>
    <p:sldId id="279" r:id="rId6"/>
    <p:sldId id="267" r:id="rId7"/>
    <p:sldId id="281" r:id="rId8"/>
    <p:sldId id="280" r:id="rId9"/>
    <p:sldId id="268" r:id="rId10"/>
    <p:sldId id="269" r:id="rId11"/>
    <p:sldId id="283" r:id="rId12"/>
    <p:sldId id="282" r:id="rId13"/>
    <p:sldId id="270" r:id="rId14"/>
    <p:sldId id="295" r:id="rId15"/>
    <p:sldId id="284" r:id="rId16"/>
    <p:sldId id="271" r:id="rId17"/>
    <p:sldId id="286" r:id="rId18"/>
    <p:sldId id="285" r:id="rId19"/>
    <p:sldId id="272" r:id="rId20"/>
    <p:sldId id="287" r:id="rId21"/>
    <p:sldId id="294" r:id="rId22"/>
    <p:sldId id="273" r:id="rId23"/>
    <p:sldId id="289" r:id="rId24"/>
    <p:sldId id="288" r:id="rId25"/>
    <p:sldId id="274" r:id="rId26"/>
    <p:sldId id="275" r:id="rId27"/>
    <p:sldId id="291" r:id="rId28"/>
    <p:sldId id="290" r:id="rId29"/>
    <p:sldId id="276" r:id="rId30"/>
    <p:sldId id="292" r:id="rId31"/>
    <p:sldId id="277" r:id="rId32"/>
    <p:sldId id="293"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22BA85-2206-75C0-FB05-071E9A1AEA04}" v="373" dt="2024-10-23T13:16:18.857"/>
    <p1510:client id="{EB885B5E-F474-B188-1741-2EB69A08781E}" v="4" dt="2024-10-23T13:34:04.5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77" d="100"/>
          <a:sy n="77" d="100"/>
        </p:scale>
        <p:origin x="26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_rels/data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ata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ata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svg"/><Relationship Id="rId1" Type="http://schemas.openxmlformats.org/officeDocument/2006/relationships/image" Target="../media/image26.png"/><Relationship Id="rId4" Type="http://schemas.openxmlformats.org/officeDocument/2006/relationships/image" Target="../media/image29.svg"/></Relationships>
</file>

<file path=ppt/diagrams/_rels/data9.xml.rels><?xml version="1.0" encoding="UTF-8" standalone="yes"?>
<Relationships xmlns="http://schemas.openxmlformats.org/package/2006/relationships"><Relationship Id="rId2" Type="http://schemas.openxmlformats.org/officeDocument/2006/relationships/image" Target="../media/image31.svg"/><Relationship Id="rId1" Type="http://schemas.openxmlformats.org/officeDocument/2006/relationships/image" Target="../media/image30.png"/></Relationships>
</file>

<file path=ppt/diagrams/_rels/data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36.svg"/></Relationships>
</file>

<file path=ppt/diagrams/_rels/data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4" Type="http://schemas.openxmlformats.org/officeDocument/2006/relationships/image" Target="../media/image40.svg"/></Relationships>
</file>

<file path=ppt/diagrams/_rels/data1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svg"/><Relationship Id="rId1" Type="http://schemas.openxmlformats.org/officeDocument/2006/relationships/image" Target="../media/image42.png"/><Relationship Id="rId4" Type="http://schemas.openxmlformats.org/officeDocument/2006/relationships/image" Target="../media/image45.svg"/></Relationships>
</file>

<file path=ppt/diagrams/_rels/data1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svg"/><Relationship Id="rId1" Type="http://schemas.openxmlformats.org/officeDocument/2006/relationships/image" Target="../media/image46.png"/><Relationship Id="rId4" Type="http://schemas.openxmlformats.org/officeDocument/2006/relationships/image" Target="../media/image49.svg"/></Relationships>
</file>

<file path=ppt/diagrams/_rels/data14.xml.rels><?xml version="1.0" encoding="UTF-8" standalone="yes"?>
<Relationships xmlns="http://schemas.openxmlformats.org/package/2006/relationships"><Relationship Id="rId2" Type="http://schemas.openxmlformats.org/officeDocument/2006/relationships/image" Target="../media/image51.svg"/><Relationship Id="rId1" Type="http://schemas.openxmlformats.org/officeDocument/2006/relationships/image" Target="../media/image50.png"/></Relationships>
</file>

<file path=ppt/diagrams/_rels/data1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svg"/><Relationship Id="rId1" Type="http://schemas.openxmlformats.org/officeDocument/2006/relationships/image" Target="../media/image52.png"/><Relationship Id="rId4" Type="http://schemas.openxmlformats.org/officeDocument/2006/relationships/image" Target="../media/image55.svg"/></Relationships>
</file>

<file path=ppt/diagrams/_rels/drawing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rawing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svg"/><Relationship Id="rId1" Type="http://schemas.openxmlformats.org/officeDocument/2006/relationships/image" Target="../media/image26.png"/><Relationship Id="rId4" Type="http://schemas.openxmlformats.org/officeDocument/2006/relationships/image" Target="../media/image29.svg"/></Relationships>
</file>

<file path=ppt/diagrams/_rels/drawing9.xml.rels><?xml version="1.0" encoding="UTF-8" standalone="yes"?>
<Relationships xmlns="http://schemas.openxmlformats.org/package/2006/relationships"><Relationship Id="rId2" Type="http://schemas.openxmlformats.org/officeDocument/2006/relationships/image" Target="../media/image31.svg"/><Relationship Id="rId1" Type="http://schemas.openxmlformats.org/officeDocument/2006/relationships/image" Target="../media/image30.png"/></Relationships>
</file>

<file path=ppt/diagrams/_rels/drawing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36.svg"/></Relationships>
</file>

<file path=ppt/diagrams/_rels/drawing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4" Type="http://schemas.openxmlformats.org/officeDocument/2006/relationships/image" Target="../media/image40.svg"/></Relationships>
</file>

<file path=ppt/diagrams/_rels/drawing1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svg"/><Relationship Id="rId1" Type="http://schemas.openxmlformats.org/officeDocument/2006/relationships/image" Target="../media/image42.png"/><Relationship Id="rId4" Type="http://schemas.openxmlformats.org/officeDocument/2006/relationships/image" Target="../media/image45.svg"/></Relationships>
</file>

<file path=ppt/diagrams/_rels/drawing1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svg"/><Relationship Id="rId1" Type="http://schemas.openxmlformats.org/officeDocument/2006/relationships/image" Target="../media/image46.png"/><Relationship Id="rId4" Type="http://schemas.openxmlformats.org/officeDocument/2006/relationships/image" Target="../media/image49.svg"/></Relationships>
</file>

<file path=ppt/diagrams/_rels/drawing14.xml.rels><?xml version="1.0" encoding="UTF-8" standalone="yes"?>
<Relationships xmlns="http://schemas.openxmlformats.org/package/2006/relationships"><Relationship Id="rId2" Type="http://schemas.openxmlformats.org/officeDocument/2006/relationships/image" Target="../media/image51.svg"/><Relationship Id="rId1" Type="http://schemas.openxmlformats.org/officeDocument/2006/relationships/image" Target="../media/image50.png"/></Relationships>
</file>

<file path=ppt/diagrams/_rels/drawing1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svg"/><Relationship Id="rId1" Type="http://schemas.openxmlformats.org/officeDocument/2006/relationships/image" Target="../media/image52.png"/><Relationship Id="rId4" Type="http://schemas.openxmlformats.org/officeDocument/2006/relationships/image" Target="../media/image55.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bg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a:alpha val="0"/>
      </a:schemeClr>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18/5/colors/Iconchunking_neutralbg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a:alpha val="0"/>
      </a:schemeClr>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A3FC8B-D6E4-4BBB-B9F5-62A253085D95}"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4AD6725-FE4B-4B0D-896B-D825ECC10178}">
      <dgm:prSet/>
      <dgm:spPr/>
      <dgm:t>
        <a:bodyPr/>
        <a:lstStyle/>
        <a:p>
          <a:r>
            <a:rPr lang="en-US"/>
            <a:t>Understanding costs for startups</a:t>
          </a:r>
        </a:p>
      </dgm:t>
    </dgm:pt>
    <dgm:pt modelId="{53617A54-07A2-4257-8660-83965FE5913E}" type="parTrans" cxnId="{90793A3E-0E45-4F68-9AA6-5D103FED85FE}">
      <dgm:prSet/>
      <dgm:spPr/>
      <dgm:t>
        <a:bodyPr/>
        <a:lstStyle/>
        <a:p>
          <a:endParaRPr lang="en-US"/>
        </a:p>
      </dgm:t>
    </dgm:pt>
    <dgm:pt modelId="{1F6D86C9-0A98-4BBB-87DE-BB67FA939C17}" type="sibTrans" cxnId="{90793A3E-0E45-4F68-9AA6-5D103FED85FE}">
      <dgm:prSet/>
      <dgm:spPr/>
      <dgm:t>
        <a:bodyPr/>
        <a:lstStyle/>
        <a:p>
          <a:endParaRPr lang="en-US"/>
        </a:p>
      </dgm:t>
    </dgm:pt>
    <dgm:pt modelId="{06901B1B-ABF6-4470-B247-CD84846AB25B}">
      <dgm:prSet/>
      <dgm:spPr/>
      <dgm:t>
        <a:bodyPr/>
        <a:lstStyle/>
        <a:p>
          <a:r>
            <a:rPr lang="en-US"/>
            <a:t>Sources of funding for startups</a:t>
          </a:r>
        </a:p>
      </dgm:t>
    </dgm:pt>
    <dgm:pt modelId="{2AB88FDF-4CAF-4C23-80B1-FD77F41D76B8}" type="parTrans" cxnId="{E69B6D55-B08E-4FD9-A116-B3ED568E1E84}">
      <dgm:prSet/>
      <dgm:spPr/>
      <dgm:t>
        <a:bodyPr/>
        <a:lstStyle/>
        <a:p>
          <a:endParaRPr lang="en-US"/>
        </a:p>
      </dgm:t>
    </dgm:pt>
    <dgm:pt modelId="{9107AFE6-0AE8-455B-88CE-FF20F6FF792A}" type="sibTrans" cxnId="{E69B6D55-B08E-4FD9-A116-B3ED568E1E84}">
      <dgm:prSet/>
      <dgm:spPr/>
      <dgm:t>
        <a:bodyPr/>
        <a:lstStyle/>
        <a:p>
          <a:endParaRPr lang="en-US"/>
        </a:p>
      </dgm:t>
    </dgm:pt>
    <dgm:pt modelId="{21E2D88D-228C-4F33-AA71-CC335AF10992}">
      <dgm:prSet/>
      <dgm:spPr/>
      <dgm:t>
        <a:bodyPr/>
        <a:lstStyle/>
        <a:p>
          <a:r>
            <a:rPr lang="en-US"/>
            <a:t>Essentials financial management skill for an entrepreneur</a:t>
          </a:r>
        </a:p>
      </dgm:t>
    </dgm:pt>
    <dgm:pt modelId="{C13A263B-2775-45BE-BB23-CF2635D99257}" type="parTrans" cxnId="{9E1BCD88-D0E5-4C92-86E9-B1005551A126}">
      <dgm:prSet/>
      <dgm:spPr/>
      <dgm:t>
        <a:bodyPr/>
        <a:lstStyle/>
        <a:p>
          <a:endParaRPr lang="en-US"/>
        </a:p>
      </dgm:t>
    </dgm:pt>
    <dgm:pt modelId="{5D531F7C-6742-4AA4-A9F7-2D34B37DFBB2}" type="sibTrans" cxnId="{9E1BCD88-D0E5-4C92-86E9-B1005551A126}">
      <dgm:prSet/>
      <dgm:spPr/>
      <dgm:t>
        <a:bodyPr/>
        <a:lstStyle/>
        <a:p>
          <a:endParaRPr lang="en-US"/>
        </a:p>
      </dgm:t>
    </dgm:pt>
    <dgm:pt modelId="{EA37FCCB-DDF0-4B35-8FFB-2A4265F65312}">
      <dgm:prSet/>
      <dgm:spPr/>
      <dgm:t>
        <a:bodyPr/>
        <a:lstStyle/>
        <a:p>
          <a:r>
            <a:rPr lang="en-US"/>
            <a:t>Investment strategies an entrepreneur can employ</a:t>
          </a:r>
        </a:p>
      </dgm:t>
    </dgm:pt>
    <dgm:pt modelId="{825C9DD0-F527-4C49-A22F-C0D3C32C79EB}" type="parTrans" cxnId="{06446CD6-9191-463A-B6C0-ACFD0C3C243F}">
      <dgm:prSet/>
      <dgm:spPr/>
      <dgm:t>
        <a:bodyPr/>
        <a:lstStyle/>
        <a:p>
          <a:endParaRPr lang="en-US"/>
        </a:p>
      </dgm:t>
    </dgm:pt>
    <dgm:pt modelId="{8F6E5412-5119-4541-836E-20941D7E7804}" type="sibTrans" cxnId="{06446CD6-9191-463A-B6C0-ACFD0C3C243F}">
      <dgm:prSet/>
      <dgm:spPr/>
      <dgm:t>
        <a:bodyPr/>
        <a:lstStyle/>
        <a:p>
          <a:endParaRPr lang="en-US"/>
        </a:p>
      </dgm:t>
    </dgm:pt>
    <dgm:pt modelId="{E7E96214-301E-4D59-BF3D-607586A9A8C7}" type="pres">
      <dgm:prSet presAssocID="{E3A3FC8B-D6E4-4BBB-B9F5-62A253085D95}" presName="linear" presStyleCnt="0">
        <dgm:presLayoutVars>
          <dgm:animLvl val="lvl"/>
          <dgm:resizeHandles val="exact"/>
        </dgm:presLayoutVars>
      </dgm:prSet>
      <dgm:spPr/>
    </dgm:pt>
    <dgm:pt modelId="{079C0344-2A49-47A8-8BCE-AA6A87FA1EE4}" type="pres">
      <dgm:prSet presAssocID="{B4AD6725-FE4B-4B0D-896B-D825ECC10178}" presName="parentText" presStyleLbl="node1" presStyleIdx="0" presStyleCnt="4">
        <dgm:presLayoutVars>
          <dgm:chMax val="0"/>
          <dgm:bulletEnabled val="1"/>
        </dgm:presLayoutVars>
      </dgm:prSet>
      <dgm:spPr/>
    </dgm:pt>
    <dgm:pt modelId="{839983AB-8FE7-4FA4-80B8-43E2EC1C1470}" type="pres">
      <dgm:prSet presAssocID="{1F6D86C9-0A98-4BBB-87DE-BB67FA939C17}" presName="spacer" presStyleCnt="0"/>
      <dgm:spPr/>
    </dgm:pt>
    <dgm:pt modelId="{30F6482B-095F-44E0-B9F9-326C413C9C2D}" type="pres">
      <dgm:prSet presAssocID="{06901B1B-ABF6-4470-B247-CD84846AB25B}" presName="parentText" presStyleLbl="node1" presStyleIdx="1" presStyleCnt="4">
        <dgm:presLayoutVars>
          <dgm:chMax val="0"/>
          <dgm:bulletEnabled val="1"/>
        </dgm:presLayoutVars>
      </dgm:prSet>
      <dgm:spPr/>
    </dgm:pt>
    <dgm:pt modelId="{752564A4-218C-444D-A314-D6364E23738F}" type="pres">
      <dgm:prSet presAssocID="{9107AFE6-0AE8-455B-88CE-FF20F6FF792A}" presName="spacer" presStyleCnt="0"/>
      <dgm:spPr/>
    </dgm:pt>
    <dgm:pt modelId="{362D6DF4-3D59-42DC-A6F0-32319E1279DD}" type="pres">
      <dgm:prSet presAssocID="{21E2D88D-228C-4F33-AA71-CC335AF10992}" presName="parentText" presStyleLbl="node1" presStyleIdx="2" presStyleCnt="4">
        <dgm:presLayoutVars>
          <dgm:chMax val="0"/>
          <dgm:bulletEnabled val="1"/>
        </dgm:presLayoutVars>
      </dgm:prSet>
      <dgm:spPr/>
    </dgm:pt>
    <dgm:pt modelId="{3DFDE6EA-1E25-45DE-A028-77D643D88F55}" type="pres">
      <dgm:prSet presAssocID="{5D531F7C-6742-4AA4-A9F7-2D34B37DFBB2}" presName="spacer" presStyleCnt="0"/>
      <dgm:spPr/>
    </dgm:pt>
    <dgm:pt modelId="{0F59F914-CCD8-4022-960E-9FFF645A44B0}" type="pres">
      <dgm:prSet presAssocID="{EA37FCCB-DDF0-4B35-8FFB-2A4265F65312}" presName="parentText" presStyleLbl="node1" presStyleIdx="3" presStyleCnt="4">
        <dgm:presLayoutVars>
          <dgm:chMax val="0"/>
          <dgm:bulletEnabled val="1"/>
        </dgm:presLayoutVars>
      </dgm:prSet>
      <dgm:spPr/>
    </dgm:pt>
  </dgm:ptLst>
  <dgm:cxnLst>
    <dgm:cxn modelId="{C8A21606-7551-4636-A04F-75707875FFDA}" type="presOf" srcId="{E3A3FC8B-D6E4-4BBB-B9F5-62A253085D95}" destId="{E7E96214-301E-4D59-BF3D-607586A9A8C7}" srcOrd="0" destOrd="0" presId="urn:microsoft.com/office/officeart/2005/8/layout/vList2"/>
    <dgm:cxn modelId="{6CE60824-FE78-4933-ADAC-C819C02DB2D9}" type="presOf" srcId="{B4AD6725-FE4B-4B0D-896B-D825ECC10178}" destId="{079C0344-2A49-47A8-8BCE-AA6A87FA1EE4}" srcOrd="0" destOrd="0" presId="urn:microsoft.com/office/officeart/2005/8/layout/vList2"/>
    <dgm:cxn modelId="{90793A3E-0E45-4F68-9AA6-5D103FED85FE}" srcId="{E3A3FC8B-D6E4-4BBB-B9F5-62A253085D95}" destId="{B4AD6725-FE4B-4B0D-896B-D825ECC10178}" srcOrd="0" destOrd="0" parTransId="{53617A54-07A2-4257-8660-83965FE5913E}" sibTransId="{1F6D86C9-0A98-4BBB-87DE-BB67FA939C17}"/>
    <dgm:cxn modelId="{769D5562-0257-4CEE-8F38-9F8CAB355D25}" type="presOf" srcId="{21E2D88D-228C-4F33-AA71-CC335AF10992}" destId="{362D6DF4-3D59-42DC-A6F0-32319E1279DD}" srcOrd="0" destOrd="0" presId="urn:microsoft.com/office/officeart/2005/8/layout/vList2"/>
    <dgm:cxn modelId="{3714CD4D-DDAB-4600-817A-866FF282E720}" type="presOf" srcId="{06901B1B-ABF6-4470-B247-CD84846AB25B}" destId="{30F6482B-095F-44E0-B9F9-326C413C9C2D}" srcOrd="0" destOrd="0" presId="urn:microsoft.com/office/officeart/2005/8/layout/vList2"/>
    <dgm:cxn modelId="{E69B6D55-B08E-4FD9-A116-B3ED568E1E84}" srcId="{E3A3FC8B-D6E4-4BBB-B9F5-62A253085D95}" destId="{06901B1B-ABF6-4470-B247-CD84846AB25B}" srcOrd="1" destOrd="0" parTransId="{2AB88FDF-4CAF-4C23-80B1-FD77F41D76B8}" sibTransId="{9107AFE6-0AE8-455B-88CE-FF20F6FF792A}"/>
    <dgm:cxn modelId="{9E1BCD88-D0E5-4C92-86E9-B1005551A126}" srcId="{E3A3FC8B-D6E4-4BBB-B9F5-62A253085D95}" destId="{21E2D88D-228C-4F33-AA71-CC335AF10992}" srcOrd="2" destOrd="0" parTransId="{C13A263B-2775-45BE-BB23-CF2635D99257}" sibTransId="{5D531F7C-6742-4AA4-A9F7-2D34B37DFBB2}"/>
    <dgm:cxn modelId="{6F34D6A1-FE30-44AA-B87B-85C31C28C9E6}" type="presOf" srcId="{EA37FCCB-DDF0-4B35-8FFB-2A4265F65312}" destId="{0F59F914-CCD8-4022-960E-9FFF645A44B0}" srcOrd="0" destOrd="0" presId="urn:microsoft.com/office/officeart/2005/8/layout/vList2"/>
    <dgm:cxn modelId="{06446CD6-9191-463A-B6C0-ACFD0C3C243F}" srcId="{E3A3FC8B-D6E4-4BBB-B9F5-62A253085D95}" destId="{EA37FCCB-DDF0-4B35-8FFB-2A4265F65312}" srcOrd="3" destOrd="0" parTransId="{825C9DD0-F527-4C49-A22F-C0D3C32C79EB}" sibTransId="{8F6E5412-5119-4541-836E-20941D7E7804}"/>
    <dgm:cxn modelId="{4B5A513C-5B27-4ED6-8E7D-844B23B20B6F}" type="presParOf" srcId="{E7E96214-301E-4D59-BF3D-607586A9A8C7}" destId="{079C0344-2A49-47A8-8BCE-AA6A87FA1EE4}" srcOrd="0" destOrd="0" presId="urn:microsoft.com/office/officeart/2005/8/layout/vList2"/>
    <dgm:cxn modelId="{90634E7A-11CE-4148-B195-4E8B9C0B33C1}" type="presParOf" srcId="{E7E96214-301E-4D59-BF3D-607586A9A8C7}" destId="{839983AB-8FE7-4FA4-80B8-43E2EC1C1470}" srcOrd="1" destOrd="0" presId="urn:microsoft.com/office/officeart/2005/8/layout/vList2"/>
    <dgm:cxn modelId="{3985970D-5271-44E2-BF75-D17956048A72}" type="presParOf" srcId="{E7E96214-301E-4D59-BF3D-607586A9A8C7}" destId="{30F6482B-095F-44E0-B9F9-326C413C9C2D}" srcOrd="2" destOrd="0" presId="urn:microsoft.com/office/officeart/2005/8/layout/vList2"/>
    <dgm:cxn modelId="{D9C0722F-0A2F-4D33-AEC5-4747DBD1D9C1}" type="presParOf" srcId="{E7E96214-301E-4D59-BF3D-607586A9A8C7}" destId="{752564A4-218C-444D-A314-D6364E23738F}" srcOrd="3" destOrd="0" presId="urn:microsoft.com/office/officeart/2005/8/layout/vList2"/>
    <dgm:cxn modelId="{364C5391-6E5E-461E-A927-B08E34073C15}" type="presParOf" srcId="{E7E96214-301E-4D59-BF3D-607586A9A8C7}" destId="{362D6DF4-3D59-42DC-A6F0-32319E1279DD}" srcOrd="4" destOrd="0" presId="urn:microsoft.com/office/officeart/2005/8/layout/vList2"/>
    <dgm:cxn modelId="{D5987749-D90E-4FAD-AF1F-BC851ADB9725}" type="presParOf" srcId="{E7E96214-301E-4D59-BF3D-607586A9A8C7}" destId="{3DFDE6EA-1E25-45DE-A028-77D643D88F55}" srcOrd="5" destOrd="0" presId="urn:microsoft.com/office/officeart/2005/8/layout/vList2"/>
    <dgm:cxn modelId="{F7EAB7E1-52DE-417D-A2F1-D94D1784DE97}" type="presParOf" srcId="{E7E96214-301E-4D59-BF3D-607586A9A8C7}" destId="{0F59F914-CCD8-4022-960E-9FFF645A44B0}"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2E10CF-A675-4CE6-BB90-55889B9D6CF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7A312A4-3BB1-4780-A6B9-1FEA3A0D60EE}">
      <dgm:prSet/>
      <dgm:spPr/>
      <dgm:t>
        <a:bodyPr/>
        <a:lstStyle/>
        <a:p>
          <a:r>
            <a:rPr lang="en-US" dirty="0"/>
            <a:t>Introduction and importance of location and layout in business success</a:t>
          </a:r>
        </a:p>
      </dgm:t>
    </dgm:pt>
    <dgm:pt modelId="{EA35C4EE-E8DA-4A8A-8FA0-7B2A4BE4743F}" type="parTrans" cxnId="{3F51383C-0F1E-4CC8-B610-330CC37A298E}">
      <dgm:prSet/>
      <dgm:spPr/>
      <dgm:t>
        <a:bodyPr/>
        <a:lstStyle/>
        <a:p>
          <a:endParaRPr lang="en-US"/>
        </a:p>
      </dgm:t>
    </dgm:pt>
    <dgm:pt modelId="{6E4FFD3A-567A-45E2-95D0-7DAD50637CBE}" type="sibTrans" cxnId="{3F51383C-0F1E-4CC8-B610-330CC37A298E}">
      <dgm:prSet/>
      <dgm:spPr/>
      <dgm:t>
        <a:bodyPr/>
        <a:lstStyle/>
        <a:p>
          <a:endParaRPr lang="en-US"/>
        </a:p>
      </dgm:t>
    </dgm:pt>
    <dgm:pt modelId="{3FBDE392-088A-4FFA-8B5A-B068F80F46F9}">
      <dgm:prSet/>
      <dgm:spPr/>
      <dgm:t>
        <a:bodyPr/>
        <a:lstStyle/>
        <a:p>
          <a:r>
            <a:rPr lang="en-US" dirty="0"/>
            <a:t>Factors to consider when choosing the right location</a:t>
          </a:r>
        </a:p>
      </dgm:t>
    </dgm:pt>
    <dgm:pt modelId="{E29496AA-0922-45CD-AF5E-8E1C6124B99E}" type="parTrans" cxnId="{69ED68C2-EF01-444C-8FEB-9CA4E8FA0708}">
      <dgm:prSet/>
      <dgm:spPr/>
      <dgm:t>
        <a:bodyPr/>
        <a:lstStyle/>
        <a:p>
          <a:endParaRPr lang="en-US"/>
        </a:p>
      </dgm:t>
    </dgm:pt>
    <dgm:pt modelId="{14432327-9765-46C2-A0C7-6AE6CF18DF4B}" type="sibTrans" cxnId="{69ED68C2-EF01-444C-8FEB-9CA4E8FA0708}">
      <dgm:prSet/>
      <dgm:spPr/>
      <dgm:t>
        <a:bodyPr/>
        <a:lstStyle/>
        <a:p>
          <a:endParaRPr lang="en-US"/>
        </a:p>
      </dgm:t>
    </dgm:pt>
    <dgm:pt modelId="{AB5B5AA5-F2F9-4639-A3E5-A30E0C9177EA}">
      <dgm:prSet/>
      <dgm:spPr/>
      <dgm:t>
        <a:bodyPr/>
        <a:lstStyle/>
        <a:p>
          <a:r>
            <a:rPr lang="en-US" dirty="0"/>
            <a:t>Application of design thinking in choosing location</a:t>
          </a:r>
        </a:p>
      </dgm:t>
    </dgm:pt>
    <dgm:pt modelId="{49649C7F-1BE4-48D5-93D3-0CD4D3B05115}" type="parTrans" cxnId="{46A76933-B731-4DF5-A9F4-0C3786A66F31}">
      <dgm:prSet/>
      <dgm:spPr/>
      <dgm:t>
        <a:bodyPr/>
        <a:lstStyle/>
        <a:p>
          <a:endParaRPr lang="en-US"/>
        </a:p>
      </dgm:t>
    </dgm:pt>
    <dgm:pt modelId="{1390C330-D63E-4D5C-9C03-EBC0697BFF8D}" type="sibTrans" cxnId="{46A76933-B731-4DF5-A9F4-0C3786A66F31}">
      <dgm:prSet/>
      <dgm:spPr/>
      <dgm:t>
        <a:bodyPr/>
        <a:lstStyle/>
        <a:p>
          <a:endParaRPr lang="en-US"/>
        </a:p>
      </dgm:t>
    </dgm:pt>
    <dgm:pt modelId="{E3A08494-D8A1-432C-9700-A098A4C704E9}" type="pres">
      <dgm:prSet presAssocID="{6D2E10CF-A675-4CE6-BB90-55889B9D6CFA}" presName="linear" presStyleCnt="0">
        <dgm:presLayoutVars>
          <dgm:animLvl val="lvl"/>
          <dgm:resizeHandles val="exact"/>
        </dgm:presLayoutVars>
      </dgm:prSet>
      <dgm:spPr/>
    </dgm:pt>
    <dgm:pt modelId="{0E69B8FF-138E-4D2C-9C95-9FE471C200F7}" type="pres">
      <dgm:prSet presAssocID="{27A312A4-3BB1-4780-A6B9-1FEA3A0D60EE}" presName="parentText" presStyleLbl="node1" presStyleIdx="0" presStyleCnt="3">
        <dgm:presLayoutVars>
          <dgm:chMax val="0"/>
          <dgm:bulletEnabled val="1"/>
        </dgm:presLayoutVars>
      </dgm:prSet>
      <dgm:spPr/>
    </dgm:pt>
    <dgm:pt modelId="{869B7B69-56CF-4E1C-872C-7E4766893BA4}" type="pres">
      <dgm:prSet presAssocID="{6E4FFD3A-567A-45E2-95D0-7DAD50637CBE}" presName="spacer" presStyleCnt="0"/>
      <dgm:spPr/>
    </dgm:pt>
    <dgm:pt modelId="{EA25C2A3-A7D5-488D-87E4-12A4A3166D82}" type="pres">
      <dgm:prSet presAssocID="{3FBDE392-088A-4FFA-8B5A-B068F80F46F9}" presName="parentText" presStyleLbl="node1" presStyleIdx="1" presStyleCnt="3">
        <dgm:presLayoutVars>
          <dgm:chMax val="0"/>
          <dgm:bulletEnabled val="1"/>
        </dgm:presLayoutVars>
      </dgm:prSet>
      <dgm:spPr/>
    </dgm:pt>
    <dgm:pt modelId="{E8A48100-A140-4ACE-B385-6F4E40D96C2C}" type="pres">
      <dgm:prSet presAssocID="{14432327-9765-46C2-A0C7-6AE6CF18DF4B}" presName="spacer" presStyleCnt="0"/>
      <dgm:spPr/>
    </dgm:pt>
    <dgm:pt modelId="{032AC5A2-B813-41B6-971A-9C0A043432BD}" type="pres">
      <dgm:prSet presAssocID="{AB5B5AA5-F2F9-4639-A3E5-A30E0C9177EA}" presName="parentText" presStyleLbl="node1" presStyleIdx="2" presStyleCnt="3">
        <dgm:presLayoutVars>
          <dgm:chMax val="0"/>
          <dgm:bulletEnabled val="1"/>
        </dgm:presLayoutVars>
      </dgm:prSet>
      <dgm:spPr/>
    </dgm:pt>
  </dgm:ptLst>
  <dgm:cxnLst>
    <dgm:cxn modelId="{5FC2F928-CBDF-4F20-BD9E-94A33F5A05AB}" type="presOf" srcId="{3FBDE392-088A-4FFA-8B5A-B068F80F46F9}" destId="{EA25C2A3-A7D5-488D-87E4-12A4A3166D82}" srcOrd="0" destOrd="0" presId="urn:microsoft.com/office/officeart/2005/8/layout/vList2"/>
    <dgm:cxn modelId="{46A76933-B731-4DF5-A9F4-0C3786A66F31}" srcId="{6D2E10CF-A675-4CE6-BB90-55889B9D6CFA}" destId="{AB5B5AA5-F2F9-4639-A3E5-A30E0C9177EA}" srcOrd="2" destOrd="0" parTransId="{49649C7F-1BE4-48D5-93D3-0CD4D3B05115}" sibTransId="{1390C330-D63E-4D5C-9C03-EBC0697BFF8D}"/>
    <dgm:cxn modelId="{3F51383C-0F1E-4CC8-B610-330CC37A298E}" srcId="{6D2E10CF-A675-4CE6-BB90-55889B9D6CFA}" destId="{27A312A4-3BB1-4780-A6B9-1FEA3A0D60EE}" srcOrd="0" destOrd="0" parTransId="{EA35C4EE-E8DA-4A8A-8FA0-7B2A4BE4743F}" sibTransId="{6E4FFD3A-567A-45E2-95D0-7DAD50637CBE}"/>
    <dgm:cxn modelId="{4F52B485-E20E-404A-ADBE-7927D9C7225C}" type="presOf" srcId="{AB5B5AA5-F2F9-4639-A3E5-A30E0C9177EA}" destId="{032AC5A2-B813-41B6-971A-9C0A043432BD}" srcOrd="0" destOrd="0" presId="urn:microsoft.com/office/officeart/2005/8/layout/vList2"/>
    <dgm:cxn modelId="{6D1064B0-78D3-42F4-AD81-6122C899D0C0}" type="presOf" srcId="{27A312A4-3BB1-4780-A6B9-1FEA3A0D60EE}" destId="{0E69B8FF-138E-4D2C-9C95-9FE471C200F7}" srcOrd="0" destOrd="0" presId="urn:microsoft.com/office/officeart/2005/8/layout/vList2"/>
    <dgm:cxn modelId="{69ED68C2-EF01-444C-8FEB-9CA4E8FA0708}" srcId="{6D2E10CF-A675-4CE6-BB90-55889B9D6CFA}" destId="{3FBDE392-088A-4FFA-8B5A-B068F80F46F9}" srcOrd="1" destOrd="0" parTransId="{E29496AA-0922-45CD-AF5E-8E1C6124B99E}" sibTransId="{14432327-9765-46C2-A0C7-6AE6CF18DF4B}"/>
    <dgm:cxn modelId="{2626BBE9-DF91-4383-A75B-441F749AC48E}" type="presOf" srcId="{6D2E10CF-A675-4CE6-BB90-55889B9D6CFA}" destId="{E3A08494-D8A1-432C-9700-A098A4C704E9}" srcOrd="0" destOrd="0" presId="urn:microsoft.com/office/officeart/2005/8/layout/vList2"/>
    <dgm:cxn modelId="{3AA43340-56A2-4D87-9F9F-9AD8A07AD4D1}" type="presParOf" srcId="{E3A08494-D8A1-432C-9700-A098A4C704E9}" destId="{0E69B8FF-138E-4D2C-9C95-9FE471C200F7}" srcOrd="0" destOrd="0" presId="urn:microsoft.com/office/officeart/2005/8/layout/vList2"/>
    <dgm:cxn modelId="{18F410F5-BFBC-4CFF-87C3-618D1C52D0A9}" type="presParOf" srcId="{E3A08494-D8A1-432C-9700-A098A4C704E9}" destId="{869B7B69-56CF-4E1C-872C-7E4766893BA4}" srcOrd="1" destOrd="0" presId="urn:microsoft.com/office/officeart/2005/8/layout/vList2"/>
    <dgm:cxn modelId="{8A02EA24-9B2D-497A-B62F-BDB959EDAE10}" type="presParOf" srcId="{E3A08494-D8A1-432C-9700-A098A4C704E9}" destId="{EA25C2A3-A7D5-488D-87E4-12A4A3166D82}" srcOrd="2" destOrd="0" presId="urn:microsoft.com/office/officeart/2005/8/layout/vList2"/>
    <dgm:cxn modelId="{5C995412-0FE0-49AC-ADB6-73DB46E7D22D}" type="presParOf" srcId="{E3A08494-D8A1-432C-9700-A098A4C704E9}" destId="{E8A48100-A140-4ACE-B385-6F4E40D96C2C}" srcOrd="3" destOrd="0" presId="urn:microsoft.com/office/officeart/2005/8/layout/vList2"/>
    <dgm:cxn modelId="{8A9FB99E-EA4D-401C-A5E7-352D0A6FBBF0}" type="presParOf" srcId="{E3A08494-D8A1-432C-9700-A098A4C704E9}" destId="{032AC5A2-B813-41B6-971A-9C0A043432BD}"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D2E10CF-A675-4CE6-BB90-55889B9D6CF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DEC0FBB6-4E7F-493D-9D15-5AF25A5622DC}">
      <dgm:prSet/>
      <dgm:spPr/>
      <dgm:t>
        <a:bodyPr/>
        <a:lstStyle/>
        <a:p>
          <a:r>
            <a:rPr lang="en-US" dirty="0"/>
            <a:t>Layout considerations</a:t>
          </a:r>
        </a:p>
      </dgm:t>
    </dgm:pt>
    <dgm:pt modelId="{62C8156A-C9EF-4458-8FC0-5A42C1D9D06A}" type="parTrans" cxnId="{4D97CE5C-8B4C-49D6-A411-A3EF7CA67E59}">
      <dgm:prSet/>
      <dgm:spPr/>
      <dgm:t>
        <a:bodyPr/>
        <a:lstStyle/>
        <a:p>
          <a:endParaRPr lang="en-US"/>
        </a:p>
      </dgm:t>
    </dgm:pt>
    <dgm:pt modelId="{895C2F89-314B-456A-A970-EECAB9F12CE2}" type="sibTrans" cxnId="{4D97CE5C-8B4C-49D6-A411-A3EF7CA67E59}">
      <dgm:prSet/>
      <dgm:spPr/>
      <dgm:t>
        <a:bodyPr/>
        <a:lstStyle/>
        <a:p>
          <a:endParaRPr lang="en-US"/>
        </a:p>
      </dgm:t>
    </dgm:pt>
    <dgm:pt modelId="{C787B8D6-D28F-4880-8050-B3F16B465B31}">
      <dgm:prSet/>
      <dgm:spPr/>
      <dgm:t>
        <a:bodyPr/>
        <a:lstStyle/>
        <a:p>
          <a:r>
            <a:rPr lang="en-US" dirty="0"/>
            <a:t>Applying design thinking in layout design</a:t>
          </a:r>
        </a:p>
      </dgm:t>
    </dgm:pt>
    <dgm:pt modelId="{9D6F955A-73B1-42E8-BC9F-905B0AB9FB19}" type="parTrans" cxnId="{9B06C7AB-CD55-42A9-84EC-8B5B1E4C90F9}">
      <dgm:prSet/>
      <dgm:spPr/>
      <dgm:t>
        <a:bodyPr/>
        <a:lstStyle/>
        <a:p>
          <a:endParaRPr lang="en-US"/>
        </a:p>
      </dgm:t>
    </dgm:pt>
    <dgm:pt modelId="{D9E049FA-F67F-490D-959F-AAA29EC34944}" type="sibTrans" cxnId="{9B06C7AB-CD55-42A9-84EC-8B5B1E4C90F9}">
      <dgm:prSet/>
      <dgm:spPr/>
      <dgm:t>
        <a:bodyPr/>
        <a:lstStyle/>
        <a:p>
          <a:endParaRPr lang="en-US"/>
        </a:p>
      </dgm:t>
    </dgm:pt>
    <dgm:pt modelId="{E3A08494-D8A1-432C-9700-A098A4C704E9}" type="pres">
      <dgm:prSet presAssocID="{6D2E10CF-A675-4CE6-BB90-55889B9D6CFA}" presName="linear" presStyleCnt="0">
        <dgm:presLayoutVars>
          <dgm:animLvl val="lvl"/>
          <dgm:resizeHandles val="exact"/>
        </dgm:presLayoutVars>
      </dgm:prSet>
      <dgm:spPr/>
    </dgm:pt>
    <dgm:pt modelId="{BBB3AC21-C4EB-4E31-B61D-81C19F6F6C83}" type="pres">
      <dgm:prSet presAssocID="{DEC0FBB6-4E7F-493D-9D15-5AF25A5622DC}" presName="parentText" presStyleLbl="node1" presStyleIdx="0" presStyleCnt="2">
        <dgm:presLayoutVars>
          <dgm:chMax val="0"/>
          <dgm:bulletEnabled val="1"/>
        </dgm:presLayoutVars>
      </dgm:prSet>
      <dgm:spPr/>
    </dgm:pt>
    <dgm:pt modelId="{66841677-D4B1-4691-9295-5F28A38DC8CB}" type="pres">
      <dgm:prSet presAssocID="{895C2F89-314B-456A-A970-EECAB9F12CE2}" presName="spacer" presStyleCnt="0"/>
      <dgm:spPr/>
    </dgm:pt>
    <dgm:pt modelId="{6BB0FED1-89C8-440F-AC65-31581695CBA2}" type="pres">
      <dgm:prSet presAssocID="{C787B8D6-D28F-4880-8050-B3F16B465B31}" presName="parentText" presStyleLbl="node1" presStyleIdx="1" presStyleCnt="2">
        <dgm:presLayoutVars>
          <dgm:chMax val="0"/>
          <dgm:bulletEnabled val="1"/>
        </dgm:presLayoutVars>
      </dgm:prSet>
      <dgm:spPr/>
    </dgm:pt>
  </dgm:ptLst>
  <dgm:cxnLst>
    <dgm:cxn modelId="{4D97CE5C-8B4C-49D6-A411-A3EF7CA67E59}" srcId="{6D2E10CF-A675-4CE6-BB90-55889B9D6CFA}" destId="{DEC0FBB6-4E7F-493D-9D15-5AF25A5622DC}" srcOrd="0" destOrd="0" parTransId="{62C8156A-C9EF-4458-8FC0-5A42C1D9D06A}" sibTransId="{895C2F89-314B-456A-A970-EECAB9F12CE2}"/>
    <dgm:cxn modelId="{66DD958A-330A-402D-9F81-40D478F4F2EC}" type="presOf" srcId="{C787B8D6-D28F-4880-8050-B3F16B465B31}" destId="{6BB0FED1-89C8-440F-AC65-31581695CBA2}" srcOrd="0" destOrd="0" presId="urn:microsoft.com/office/officeart/2005/8/layout/vList2"/>
    <dgm:cxn modelId="{9B06C7AB-CD55-42A9-84EC-8B5B1E4C90F9}" srcId="{6D2E10CF-A675-4CE6-BB90-55889B9D6CFA}" destId="{C787B8D6-D28F-4880-8050-B3F16B465B31}" srcOrd="1" destOrd="0" parTransId="{9D6F955A-73B1-42E8-BC9F-905B0AB9FB19}" sibTransId="{D9E049FA-F67F-490D-959F-AAA29EC34944}"/>
    <dgm:cxn modelId="{8CF62ACB-4278-4590-B4EA-21FC6226D4E6}" type="presOf" srcId="{DEC0FBB6-4E7F-493D-9D15-5AF25A5622DC}" destId="{BBB3AC21-C4EB-4E31-B61D-81C19F6F6C83}" srcOrd="0" destOrd="0" presId="urn:microsoft.com/office/officeart/2005/8/layout/vList2"/>
    <dgm:cxn modelId="{2626BBE9-DF91-4383-A75B-441F749AC48E}" type="presOf" srcId="{6D2E10CF-A675-4CE6-BB90-55889B9D6CFA}" destId="{E3A08494-D8A1-432C-9700-A098A4C704E9}" srcOrd="0" destOrd="0" presId="urn:microsoft.com/office/officeart/2005/8/layout/vList2"/>
    <dgm:cxn modelId="{FFA3CF0E-E791-4351-BEA3-CF51F4F67EEA}" type="presParOf" srcId="{E3A08494-D8A1-432C-9700-A098A4C704E9}" destId="{BBB3AC21-C4EB-4E31-B61D-81C19F6F6C83}" srcOrd="0" destOrd="0" presId="urn:microsoft.com/office/officeart/2005/8/layout/vList2"/>
    <dgm:cxn modelId="{BC5FA218-E14F-42FD-AD26-F70FC02ACBDB}" type="presParOf" srcId="{E3A08494-D8A1-432C-9700-A098A4C704E9}" destId="{66841677-D4B1-4691-9295-5F28A38DC8CB}" srcOrd="1" destOrd="0" presId="urn:microsoft.com/office/officeart/2005/8/layout/vList2"/>
    <dgm:cxn modelId="{2BB1CC6C-9FB4-4069-8596-B12B5969C82A}" type="presParOf" srcId="{E3A08494-D8A1-432C-9700-A098A4C704E9}" destId="{6BB0FED1-89C8-440F-AC65-31581695CBA2}"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BEBFCC2-19D7-419B-9F31-07B35DA2B9E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AECEFA8-96BD-40DE-B484-B06069ADA22F}">
      <dgm:prSet/>
      <dgm:spPr/>
      <dgm:t>
        <a:bodyPr/>
        <a:lstStyle/>
        <a:p>
          <a:pPr>
            <a:lnSpc>
              <a:spcPct val="100000"/>
            </a:lnSpc>
          </a:pPr>
          <a:r>
            <a:rPr lang="en-US" dirty="0"/>
            <a:t>You may have heard a phrase in marketing saying location-location</a:t>
          </a:r>
        </a:p>
      </dgm:t>
    </dgm:pt>
    <dgm:pt modelId="{4B1D73E1-BD08-4499-AA4F-31B8E738AB70}" type="parTrans" cxnId="{CA698F89-C10F-4143-B17E-78A36EBE1A22}">
      <dgm:prSet/>
      <dgm:spPr/>
      <dgm:t>
        <a:bodyPr/>
        <a:lstStyle/>
        <a:p>
          <a:endParaRPr lang="en-US"/>
        </a:p>
      </dgm:t>
    </dgm:pt>
    <dgm:pt modelId="{6785F0EA-119E-4DF6-95B7-657FA647A3CB}" type="sibTrans" cxnId="{CA698F89-C10F-4143-B17E-78A36EBE1A22}">
      <dgm:prSet/>
      <dgm:spPr/>
      <dgm:t>
        <a:bodyPr/>
        <a:lstStyle/>
        <a:p>
          <a:endParaRPr lang="en-US"/>
        </a:p>
      </dgm:t>
    </dgm:pt>
    <dgm:pt modelId="{CD2FD637-8050-4E26-BC37-46569FF884F5}">
      <dgm:prSet/>
      <dgm:spPr/>
      <dgm:t>
        <a:bodyPr/>
        <a:lstStyle/>
        <a:p>
          <a:pPr>
            <a:lnSpc>
              <a:spcPct val="100000"/>
            </a:lnSpc>
          </a:pPr>
          <a:r>
            <a:rPr lang="en-US" dirty="0"/>
            <a:t>It is true where you locate could have significant impact on your business success</a:t>
          </a:r>
        </a:p>
      </dgm:t>
    </dgm:pt>
    <dgm:pt modelId="{2831D7DD-66BF-4DBE-BBC8-76EE21A3A932}" type="parTrans" cxnId="{C6734D09-0530-4406-B424-B3ADA15C6D94}">
      <dgm:prSet/>
      <dgm:spPr/>
      <dgm:t>
        <a:bodyPr/>
        <a:lstStyle/>
        <a:p>
          <a:endParaRPr lang="en-US"/>
        </a:p>
      </dgm:t>
    </dgm:pt>
    <dgm:pt modelId="{C3A39CF5-92B9-4034-8D0F-ED2B8A6F7DAB}" type="sibTrans" cxnId="{C6734D09-0530-4406-B424-B3ADA15C6D94}">
      <dgm:prSet/>
      <dgm:spPr/>
      <dgm:t>
        <a:bodyPr/>
        <a:lstStyle/>
        <a:p>
          <a:endParaRPr lang="en-US"/>
        </a:p>
      </dgm:t>
    </dgm:pt>
    <dgm:pt modelId="{C503C4EB-FE80-43B8-946D-739DC43F29AA}">
      <dgm:prSet/>
      <dgm:spPr/>
      <dgm:t>
        <a:bodyPr/>
        <a:lstStyle/>
        <a:p>
          <a:pPr>
            <a:lnSpc>
              <a:spcPct val="100000"/>
            </a:lnSpc>
          </a:pPr>
          <a:r>
            <a:rPr lang="en-US" dirty="0"/>
            <a:t>In the next section we look at why choice of location is important for business</a:t>
          </a:r>
        </a:p>
      </dgm:t>
    </dgm:pt>
    <dgm:pt modelId="{96EEE748-FE1E-4FE6-A477-59A69A8D4EE2}" type="parTrans" cxnId="{7AA9FDA7-9D9F-43D8-AA55-920132B8736B}">
      <dgm:prSet/>
      <dgm:spPr/>
      <dgm:t>
        <a:bodyPr/>
        <a:lstStyle/>
        <a:p>
          <a:endParaRPr lang="en-US"/>
        </a:p>
      </dgm:t>
    </dgm:pt>
    <dgm:pt modelId="{34057C20-D78A-4F47-ACA2-26D3A370F135}" type="sibTrans" cxnId="{7AA9FDA7-9D9F-43D8-AA55-920132B8736B}">
      <dgm:prSet/>
      <dgm:spPr/>
      <dgm:t>
        <a:bodyPr/>
        <a:lstStyle/>
        <a:p>
          <a:endParaRPr lang="en-US"/>
        </a:p>
      </dgm:t>
    </dgm:pt>
    <dgm:pt modelId="{AE579A04-9AF3-4FC7-9E1A-6D041D19BAA4}" type="pres">
      <dgm:prSet presAssocID="{0BEBFCC2-19D7-419B-9F31-07B35DA2B9E9}" presName="root" presStyleCnt="0">
        <dgm:presLayoutVars>
          <dgm:dir/>
          <dgm:resizeHandles val="exact"/>
        </dgm:presLayoutVars>
      </dgm:prSet>
      <dgm:spPr/>
    </dgm:pt>
    <dgm:pt modelId="{5B07C0AD-D871-4F78-B6FE-20C734393FEB}" type="pres">
      <dgm:prSet presAssocID="{4AECEFA8-96BD-40DE-B484-B06069ADA22F}" presName="compNode" presStyleCnt="0"/>
      <dgm:spPr/>
    </dgm:pt>
    <dgm:pt modelId="{FEE96302-718D-4C07-8340-EB191397694C}" type="pres">
      <dgm:prSet presAssocID="{4AECEFA8-96BD-40DE-B484-B06069ADA22F}" presName="bgRect" presStyleLbl="bgShp" presStyleIdx="0" presStyleCnt="3"/>
      <dgm:spPr/>
    </dgm:pt>
    <dgm:pt modelId="{6579ABCC-C3AA-4F33-8CC5-9E60C5EB167B}" type="pres">
      <dgm:prSet presAssocID="{4AECEFA8-96BD-40DE-B484-B06069ADA22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ongue"/>
        </a:ext>
      </dgm:extLst>
    </dgm:pt>
    <dgm:pt modelId="{8BB5F278-8684-436C-A8BE-AABBDA1CC043}" type="pres">
      <dgm:prSet presAssocID="{4AECEFA8-96BD-40DE-B484-B06069ADA22F}" presName="spaceRect" presStyleCnt="0"/>
      <dgm:spPr/>
    </dgm:pt>
    <dgm:pt modelId="{73F9F1AD-2579-4D0D-B456-758D05A6D758}" type="pres">
      <dgm:prSet presAssocID="{4AECEFA8-96BD-40DE-B484-B06069ADA22F}" presName="parTx" presStyleLbl="revTx" presStyleIdx="0" presStyleCnt="3">
        <dgm:presLayoutVars>
          <dgm:chMax val="0"/>
          <dgm:chPref val="0"/>
        </dgm:presLayoutVars>
      </dgm:prSet>
      <dgm:spPr/>
    </dgm:pt>
    <dgm:pt modelId="{E8C9B964-D47A-4D35-AEDD-D1D2E03A3342}" type="pres">
      <dgm:prSet presAssocID="{6785F0EA-119E-4DF6-95B7-657FA647A3CB}" presName="sibTrans" presStyleCnt="0"/>
      <dgm:spPr/>
    </dgm:pt>
    <dgm:pt modelId="{35FF22E5-BD77-4893-AF8C-ED685A972B70}" type="pres">
      <dgm:prSet presAssocID="{CD2FD637-8050-4E26-BC37-46569FF884F5}" presName="compNode" presStyleCnt="0"/>
      <dgm:spPr/>
    </dgm:pt>
    <dgm:pt modelId="{2B47D863-A337-4AB5-81C1-394A21742647}" type="pres">
      <dgm:prSet presAssocID="{CD2FD637-8050-4E26-BC37-46569FF884F5}" presName="bgRect" presStyleLbl="bgShp" presStyleIdx="1" presStyleCnt="3"/>
      <dgm:spPr/>
    </dgm:pt>
    <dgm:pt modelId="{75745743-49AA-4C85-AC20-2A83AA8DDFAC}" type="pres">
      <dgm:prSet presAssocID="{CD2FD637-8050-4E26-BC37-46569FF884F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ED8F6337-ECCC-4416-8CC6-2A83D143943B}" type="pres">
      <dgm:prSet presAssocID="{CD2FD637-8050-4E26-BC37-46569FF884F5}" presName="spaceRect" presStyleCnt="0"/>
      <dgm:spPr/>
    </dgm:pt>
    <dgm:pt modelId="{717C0711-D7C8-409B-85A8-0A5CAEF987C1}" type="pres">
      <dgm:prSet presAssocID="{CD2FD637-8050-4E26-BC37-46569FF884F5}" presName="parTx" presStyleLbl="revTx" presStyleIdx="1" presStyleCnt="3">
        <dgm:presLayoutVars>
          <dgm:chMax val="0"/>
          <dgm:chPref val="0"/>
        </dgm:presLayoutVars>
      </dgm:prSet>
      <dgm:spPr/>
    </dgm:pt>
    <dgm:pt modelId="{7F2608D7-C46C-4E2D-B1B8-3FEF70F41722}" type="pres">
      <dgm:prSet presAssocID="{C3A39CF5-92B9-4034-8D0F-ED2B8A6F7DAB}" presName="sibTrans" presStyleCnt="0"/>
      <dgm:spPr/>
    </dgm:pt>
    <dgm:pt modelId="{F1D1AAAE-7063-4B05-A42B-F658942B19A2}" type="pres">
      <dgm:prSet presAssocID="{C503C4EB-FE80-43B8-946D-739DC43F29AA}" presName="compNode" presStyleCnt="0"/>
      <dgm:spPr/>
    </dgm:pt>
    <dgm:pt modelId="{6341958F-98C0-4DBD-A5DC-F7B781F10B55}" type="pres">
      <dgm:prSet presAssocID="{C503C4EB-FE80-43B8-946D-739DC43F29AA}" presName="bgRect" presStyleLbl="bgShp" presStyleIdx="2" presStyleCnt="3"/>
      <dgm:spPr/>
    </dgm:pt>
    <dgm:pt modelId="{56ACBE36-F99F-46EC-AF12-162D12C11D35}" type="pres">
      <dgm:prSet presAssocID="{C503C4EB-FE80-43B8-946D-739DC43F29A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rker"/>
        </a:ext>
      </dgm:extLst>
    </dgm:pt>
    <dgm:pt modelId="{C9338EB8-5DD7-465B-976F-4583EA940E08}" type="pres">
      <dgm:prSet presAssocID="{C503C4EB-FE80-43B8-946D-739DC43F29AA}" presName="spaceRect" presStyleCnt="0"/>
      <dgm:spPr/>
    </dgm:pt>
    <dgm:pt modelId="{2DD9760E-311F-4470-8B54-3A8F2042DCE9}" type="pres">
      <dgm:prSet presAssocID="{C503C4EB-FE80-43B8-946D-739DC43F29AA}" presName="parTx" presStyleLbl="revTx" presStyleIdx="2" presStyleCnt="3">
        <dgm:presLayoutVars>
          <dgm:chMax val="0"/>
          <dgm:chPref val="0"/>
        </dgm:presLayoutVars>
      </dgm:prSet>
      <dgm:spPr/>
    </dgm:pt>
  </dgm:ptLst>
  <dgm:cxnLst>
    <dgm:cxn modelId="{C6734D09-0530-4406-B424-B3ADA15C6D94}" srcId="{0BEBFCC2-19D7-419B-9F31-07B35DA2B9E9}" destId="{CD2FD637-8050-4E26-BC37-46569FF884F5}" srcOrd="1" destOrd="0" parTransId="{2831D7DD-66BF-4DBE-BBC8-76EE21A3A932}" sibTransId="{C3A39CF5-92B9-4034-8D0F-ED2B8A6F7DAB}"/>
    <dgm:cxn modelId="{D96FF562-7E99-40AE-97FA-BF289347B06A}" type="presOf" srcId="{CD2FD637-8050-4E26-BC37-46569FF884F5}" destId="{717C0711-D7C8-409B-85A8-0A5CAEF987C1}" srcOrd="0" destOrd="0" presId="urn:microsoft.com/office/officeart/2018/2/layout/IconVerticalSolidList"/>
    <dgm:cxn modelId="{270CF64C-FAA5-4269-BB20-6C25E10E44DE}" type="presOf" srcId="{0BEBFCC2-19D7-419B-9F31-07B35DA2B9E9}" destId="{AE579A04-9AF3-4FC7-9E1A-6D041D19BAA4}" srcOrd="0" destOrd="0" presId="urn:microsoft.com/office/officeart/2018/2/layout/IconVerticalSolidList"/>
    <dgm:cxn modelId="{76E83374-4AD9-462A-A60B-805C3C5B71F5}" type="presOf" srcId="{C503C4EB-FE80-43B8-946D-739DC43F29AA}" destId="{2DD9760E-311F-4470-8B54-3A8F2042DCE9}" srcOrd="0" destOrd="0" presId="urn:microsoft.com/office/officeart/2018/2/layout/IconVerticalSolidList"/>
    <dgm:cxn modelId="{CA698F89-C10F-4143-B17E-78A36EBE1A22}" srcId="{0BEBFCC2-19D7-419B-9F31-07B35DA2B9E9}" destId="{4AECEFA8-96BD-40DE-B484-B06069ADA22F}" srcOrd="0" destOrd="0" parTransId="{4B1D73E1-BD08-4499-AA4F-31B8E738AB70}" sibTransId="{6785F0EA-119E-4DF6-95B7-657FA647A3CB}"/>
    <dgm:cxn modelId="{3425B1A2-8DA4-4721-922F-6176D44E1E5A}" type="presOf" srcId="{4AECEFA8-96BD-40DE-B484-B06069ADA22F}" destId="{73F9F1AD-2579-4D0D-B456-758D05A6D758}" srcOrd="0" destOrd="0" presId="urn:microsoft.com/office/officeart/2018/2/layout/IconVerticalSolidList"/>
    <dgm:cxn modelId="{7AA9FDA7-9D9F-43D8-AA55-920132B8736B}" srcId="{0BEBFCC2-19D7-419B-9F31-07B35DA2B9E9}" destId="{C503C4EB-FE80-43B8-946D-739DC43F29AA}" srcOrd="2" destOrd="0" parTransId="{96EEE748-FE1E-4FE6-A477-59A69A8D4EE2}" sibTransId="{34057C20-D78A-4F47-ACA2-26D3A370F135}"/>
    <dgm:cxn modelId="{3C6C2ABC-A0DC-447A-8BF8-6AFB817C5ACC}" type="presParOf" srcId="{AE579A04-9AF3-4FC7-9E1A-6D041D19BAA4}" destId="{5B07C0AD-D871-4F78-B6FE-20C734393FEB}" srcOrd="0" destOrd="0" presId="urn:microsoft.com/office/officeart/2018/2/layout/IconVerticalSolidList"/>
    <dgm:cxn modelId="{3324779B-3BC2-4BA4-B9C8-9633FCECED8B}" type="presParOf" srcId="{5B07C0AD-D871-4F78-B6FE-20C734393FEB}" destId="{FEE96302-718D-4C07-8340-EB191397694C}" srcOrd="0" destOrd="0" presId="urn:microsoft.com/office/officeart/2018/2/layout/IconVerticalSolidList"/>
    <dgm:cxn modelId="{DFDDD72D-6386-4EA7-966E-0CE56B9D1940}" type="presParOf" srcId="{5B07C0AD-D871-4F78-B6FE-20C734393FEB}" destId="{6579ABCC-C3AA-4F33-8CC5-9E60C5EB167B}" srcOrd="1" destOrd="0" presId="urn:microsoft.com/office/officeart/2018/2/layout/IconVerticalSolidList"/>
    <dgm:cxn modelId="{3D1F8A26-67B3-41C0-A00C-7C83EAFCD29E}" type="presParOf" srcId="{5B07C0AD-D871-4F78-B6FE-20C734393FEB}" destId="{8BB5F278-8684-436C-A8BE-AABBDA1CC043}" srcOrd="2" destOrd="0" presId="urn:microsoft.com/office/officeart/2018/2/layout/IconVerticalSolidList"/>
    <dgm:cxn modelId="{9CDA9947-6546-4408-BC71-4DD4E4527CF2}" type="presParOf" srcId="{5B07C0AD-D871-4F78-B6FE-20C734393FEB}" destId="{73F9F1AD-2579-4D0D-B456-758D05A6D758}" srcOrd="3" destOrd="0" presId="urn:microsoft.com/office/officeart/2018/2/layout/IconVerticalSolidList"/>
    <dgm:cxn modelId="{6B128D96-862E-4FEE-9C66-D65F956D4A56}" type="presParOf" srcId="{AE579A04-9AF3-4FC7-9E1A-6D041D19BAA4}" destId="{E8C9B964-D47A-4D35-AEDD-D1D2E03A3342}" srcOrd="1" destOrd="0" presId="urn:microsoft.com/office/officeart/2018/2/layout/IconVerticalSolidList"/>
    <dgm:cxn modelId="{C1BBB0AD-BC81-4A13-B250-A39DF6F87EBE}" type="presParOf" srcId="{AE579A04-9AF3-4FC7-9E1A-6D041D19BAA4}" destId="{35FF22E5-BD77-4893-AF8C-ED685A972B70}" srcOrd="2" destOrd="0" presId="urn:microsoft.com/office/officeart/2018/2/layout/IconVerticalSolidList"/>
    <dgm:cxn modelId="{4F00C5FF-032A-49CC-BCE0-BFA8F0F388E6}" type="presParOf" srcId="{35FF22E5-BD77-4893-AF8C-ED685A972B70}" destId="{2B47D863-A337-4AB5-81C1-394A21742647}" srcOrd="0" destOrd="0" presId="urn:microsoft.com/office/officeart/2018/2/layout/IconVerticalSolidList"/>
    <dgm:cxn modelId="{B9E420FA-2DAE-4FED-B7C7-4A6A327DF1EF}" type="presParOf" srcId="{35FF22E5-BD77-4893-AF8C-ED685A972B70}" destId="{75745743-49AA-4C85-AC20-2A83AA8DDFAC}" srcOrd="1" destOrd="0" presId="urn:microsoft.com/office/officeart/2018/2/layout/IconVerticalSolidList"/>
    <dgm:cxn modelId="{C30C1768-2943-4EE1-81F8-340CD3B7473E}" type="presParOf" srcId="{35FF22E5-BD77-4893-AF8C-ED685A972B70}" destId="{ED8F6337-ECCC-4416-8CC6-2A83D143943B}" srcOrd="2" destOrd="0" presId="urn:microsoft.com/office/officeart/2018/2/layout/IconVerticalSolidList"/>
    <dgm:cxn modelId="{96DA8FAF-DF87-4F32-9F8A-C4B290C67ED1}" type="presParOf" srcId="{35FF22E5-BD77-4893-AF8C-ED685A972B70}" destId="{717C0711-D7C8-409B-85A8-0A5CAEF987C1}" srcOrd="3" destOrd="0" presId="urn:microsoft.com/office/officeart/2018/2/layout/IconVerticalSolidList"/>
    <dgm:cxn modelId="{36371086-AF00-4392-A709-F23CA96101D1}" type="presParOf" srcId="{AE579A04-9AF3-4FC7-9E1A-6D041D19BAA4}" destId="{7F2608D7-C46C-4E2D-B1B8-3FEF70F41722}" srcOrd="3" destOrd="0" presId="urn:microsoft.com/office/officeart/2018/2/layout/IconVerticalSolidList"/>
    <dgm:cxn modelId="{9EA2A8D6-59F5-48EF-9AF0-99A05C02E8CB}" type="presParOf" srcId="{AE579A04-9AF3-4FC7-9E1A-6D041D19BAA4}" destId="{F1D1AAAE-7063-4B05-A42B-F658942B19A2}" srcOrd="4" destOrd="0" presId="urn:microsoft.com/office/officeart/2018/2/layout/IconVerticalSolidList"/>
    <dgm:cxn modelId="{5693832F-0301-4CC8-9F99-745039BECB49}" type="presParOf" srcId="{F1D1AAAE-7063-4B05-A42B-F658942B19A2}" destId="{6341958F-98C0-4DBD-A5DC-F7B781F10B55}" srcOrd="0" destOrd="0" presId="urn:microsoft.com/office/officeart/2018/2/layout/IconVerticalSolidList"/>
    <dgm:cxn modelId="{605BBD13-E75C-46A8-94E1-C01E00C441F3}" type="presParOf" srcId="{F1D1AAAE-7063-4B05-A42B-F658942B19A2}" destId="{56ACBE36-F99F-46EC-AF12-162D12C11D35}" srcOrd="1" destOrd="0" presId="urn:microsoft.com/office/officeart/2018/2/layout/IconVerticalSolidList"/>
    <dgm:cxn modelId="{55057420-2814-4084-8E34-DCB674AD5BF7}" type="presParOf" srcId="{F1D1AAAE-7063-4B05-A42B-F658942B19A2}" destId="{C9338EB8-5DD7-465B-976F-4583EA940E08}" srcOrd="2" destOrd="0" presId="urn:microsoft.com/office/officeart/2018/2/layout/IconVerticalSolidList"/>
    <dgm:cxn modelId="{7BEFE293-C627-4F5A-965A-1EFCD95F4107}" type="presParOf" srcId="{F1D1AAAE-7063-4B05-A42B-F658942B19A2}" destId="{2DD9760E-311F-4470-8B54-3A8F2042DCE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BEBFCC2-19D7-419B-9F31-07B35DA2B9E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CCB11DD-816A-4999-A5E0-162586E4D328}">
      <dgm:prSet/>
      <dgm:spPr/>
      <dgm:t>
        <a:bodyPr/>
        <a:lstStyle/>
        <a:p>
          <a:pPr>
            <a:lnSpc>
              <a:spcPct val="100000"/>
            </a:lnSpc>
          </a:pPr>
          <a:r>
            <a:rPr lang="en-US" b="1" dirty="0"/>
            <a:t>Accessibility</a:t>
          </a:r>
          <a:r>
            <a:rPr lang="en-US" dirty="0"/>
            <a:t>: The business would want to be in a location where both customers and suppliers would access it and its services</a:t>
          </a:r>
        </a:p>
      </dgm:t>
    </dgm:pt>
    <dgm:pt modelId="{A6C435BA-950B-4F5A-9F90-F16829708785}" type="parTrans" cxnId="{09548F56-0D17-4366-A474-037CB97F4E9D}">
      <dgm:prSet/>
      <dgm:spPr/>
      <dgm:t>
        <a:bodyPr/>
        <a:lstStyle/>
        <a:p>
          <a:endParaRPr lang="en-US"/>
        </a:p>
      </dgm:t>
    </dgm:pt>
    <dgm:pt modelId="{D3FB693B-EA07-4E81-8603-64BABD3EED10}" type="sibTrans" cxnId="{09548F56-0D17-4366-A474-037CB97F4E9D}">
      <dgm:prSet/>
      <dgm:spPr/>
      <dgm:t>
        <a:bodyPr/>
        <a:lstStyle/>
        <a:p>
          <a:endParaRPr lang="en-US"/>
        </a:p>
      </dgm:t>
    </dgm:pt>
    <dgm:pt modelId="{E954F67B-8209-40AA-8DBC-293E16A18AA1}">
      <dgm:prSet/>
      <dgm:spPr/>
      <dgm:t>
        <a:bodyPr/>
        <a:lstStyle/>
        <a:p>
          <a:pPr>
            <a:lnSpc>
              <a:spcPct val="100000"/>
            </a:lnSpc>
          </a:pPr>
          <a:r>
            <a:rPr lang="en-US" b="1" dirty="0"/>
            <a:t>Brand visibility:</a:t>
          </a:r>
          <a:r>
            <a:rPr lang="en-US" dirty="0"/>
            <a:t> Strategic business location can amplify its visibility</a:t>
          </a:r>
        </a:p>
      </dgm:t>
    </dgm:pt>
    <dgm:pt modelId="{8B82F335-E549-4521-BD24-5A6F0788915C}" type="parTrans" cxnId="{021BACB3-10AB-4590-B1A6-FB67C1F59BE9}">
      <dgm:prSet/>
      <dgm:spPr/>
      <dgm:t>
        <a:bodyPr/>
        <a:lstStyle/>
        <a:p>
          <a:endParaRPr lang="en-US"/>
        </a:p>
      </dgm:t>
    </dgm:pt>
    <dgm:pt modelId="{82C40CBB-6C3A-4252-9641-3EC64E9899CC}" type="sibTrans" cxnId="{021BACB3-10AB-4590-B1A6-FB67C1F59BE9}">
      <dgm:prSet/>
      <dgm:spPr/>
      <dgm:t>
        <a:bodyPr/>
        <a:lstStyle/>
        <a:p>
          <a:endParaRPr lang="en-US"/>
        </a:p>
      </dgm:t>
    </dgm:pt>
    <dgm:pt modelId="{AE579A04-9AF3-4FC7-9E1A-6D041D19BAA4}" type="pres">
      <dgm:prSet presAssocID="{0BEBFCC2-19D7-419B-9F31-07B35DA2B9E9}" presName="root" presStyleCnt="0">
        <dgm:presLayoutVars>
          <dgm:dir/>
          <dgm:resizeHandles val="exact"/>
        </dgm:presLayoutVars>
      </dgm:prSet>
      <dgm:spPr/>
    </dgm:pt>
    <dgm:pt modelId="{3C16405E-D25D-413F-AC64-FD1401EF1127}" type="pres">
      <dgm:prSet presAssocID="{9CCB11DD-816A-4999-A5E0-162586E4D328}" presName="compNode" presStyleCnt="0"/>
      <dgm:spPr/>
    </dgm:pt>
    <dgm:pt modelId="{B977B1AA-9F9E-4D2B-92A7-9BB793AC5E2F}" type="pres">
      <dgm:prSet presAssocID="{9CCB11DD-816A-4999-A5E0-162586E4D328}" presName="bgRect" presStyleLbl="bgShp" presStyleIdx="0" presStyleCnt="2"/>
      <dgm:spPr/>
    </dgm:pt>
    <dgm:pt modelId="{214CE4A4-4AC3-4717-8A9F-67242513D9AB}" type="pres">
      <dgm:prSet presAssocID="{9CCB11DD-816A-4999-A5E0-162586E4D32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iosk"/>
        </a:ext>
      </dgm:extLst>
    </dgm:pt>
    <dgm:pt modelId="{E190BE2B-37A6-4D5D-80D6-5F3F60F48284}" type="pres">
      <dgm:prSet presAssocID="{9CCB11DD-816A-4999-A5E0-162586E4D328}" presName="spaceRect" presStyleCnt="0"/>
      <dgm:spPr/>
    </dgm:pt>
    <dgm:pt modelId="{2213C47E-3BE8-42DA-92D1-E3DD4E7C1904}" type="pres">
      <dgm:prSet presAssocID="{9CCB11DD-816A-4999-A5E0-162586E4D328}" presName="parTx" presStyleLbl="revTx" presStyleIdx="0" presStyleCnt="2">
        <dgm:presLayoutVars>
          <dgm:chMax val="0"/>
          <dgm:chPref val="0"/>
        </dgm:presLayoutVars>
      </dgm:prSet>
      <dgm:spPr/>
    </dgm:pt>
    <dgm:pt modelId="{CF36E50E-7937-4D7E-95EF-1F7B248B0FFB}" type="pres">
      <dgm:prSet presAssocID="{D3FB693B-EA07-4E81-8603-64BABD3EED10}" presName="sibTrans" presStyleCnt="0"/>
      <dgm:spPr/>
    </dgm:pt>
    <dgm:pt modelId="{BE2AD6A5-1267-42E2-B9D8-0ABC273E46A6}" type="pres">
      <dgm:prSet presAssocID="{E954F67B-8209-40AA-8DBC-293E16A18AA1}" presName="compNode" presStyleCnt="0"/>
      <dgm:spPr/>
    </dgm:pt>
    <dgm:pt modelId="{B9455AAC-AC7C-49AF-B714-DB58B980B853}" type="pres">
      <dgm:prSet presAssocID="{E954F67B-8209-40AA-8DBC-293E16A18AA1}" presName="bgRect" presStyleLbl="bgShp" presStyleIdx="1" presStyleCnt="2"/>
      <dgm:spPr/>
    </dgm:pt>
    <dgm:pt modelId="{2CDB6055-755A-4420-92D1-E2B8B1A6E76D}" type="pres">
      <dgm:prSet presAssocID="{E954F67B-8209-40AA-8DBC-293E16A18AA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ye"/>
        </a:ext>
      </dgm:extLst>
    </dgm:pt>
    <dgm:pt modelId="{D8574E42-5F22-437A-B689-9355A1BA8218}" type="pres">
      <dgm:prSet presAssocID="{E954F67B-8209-40AA-8DBC-293E16A18AA1}" presName="spaceRect" presStyleCnt="0"/>
      <dgm:spPr/>
    </dgm:pt>
    <dgm:pt modelId="{D280910D-616D-4B19-949C-AB4D9B8936BF}" type="pres">
      <dgm:prSet presAssocID="{E954F67B-8209-40AA-8DBC-293E16A18AA1}" presName="parTx" presStyleLbl="revTx" presStyleIdx="1" presStyleCnt="2">
        <dgm:presLayoutVars>
          <dgm:chMax val="0"/>
          <dgm:chPref val="0"/>
        </dgm:presLayoutVars>
      </dgm:prSet>
      <dgm:spPr/>
    </dgm:pt>
  </dgm:ptLst>
  <dgm:cxnLst>
    <dgm:cxn modelId="{77C1A30A-600B-4C4B-A621-782BBC838864}" type="presOf" srcId="{E954F67B-8209-40AA-8DBC-293E16A18AA1}" destId="{D280910D-616D-4B19-949C-AB4D9B8936BF}" srcOrd="0" destOrd="0" presId="urn:microsoft.com/office/officeart/2018/2/layout/IconVerticalSolidList"/>
    <dgm:cxn modelId="{996C1B12-C4BF-49AB-A9C1-9A3A589532E0}" type="presOf" srcId="{9CCB11DD-816A-4999-A5E0-162586E4D328}" destId="{2213C47E-3BE8-42DA-92D1-E3DD4E7C1904}" srcOrd="0" destOrd="0" presId="urn:microsoft.com/office/officeart/2018/2/layout/IconVerticalSolidList"/>
    <dgm:cxn modelId="{270CF64C-FAA5-4269-BB20-6C25E10E44DE}" type="presOf" srcId="{0BEBFCC2-19D7-419B-9F31-07B35DA2B9E9}" destId="{AE579A04-9AF3-4FC7-9E1A-6D041D19BAA4}" srcOrd="0" destOrd="0" presId="urn:microsoft.com/office/officeart/2018/2/layout/IconVerticalSolidList"/>
    <dgm:cxn modelId="{09548F56-0D17-4366-A474-037CB97F4E9D}" srcId="{0BEBFCC2-19D7-419B-9F31-07B35DA2B9E9}" destId="{9CCB11DD-816A-4999-A5E0-162586E4D328}" srcOrd="0" destOrd="0" parTransId="{A6C435BA-950B-4F5A-9F90-F16829708785}" sibTransId="{D3FB693B-EA07-4E81-8603-64BABD3EED10}"/>
    <dgm:cxn modelId="{021BACB3-10AB-4590-B1A6-FB67C1F59BE9}" srcId="{0BEBFCC2-19D7-419B-9F31-07B35DA2B9E9}" destId="{E954F67B-8209-40AA-8DBC-293E16A18AA1}" srcOrd="1" destOrd="0" parTransId="{8B82F335-E549-4521-BD24-5A6F0788915C}" sibTransId="{82C40CBB-6C3A-4252-9641-3EC64E9899CC}"/>
    <dgm:cxn modelId="{EE6EB688-3342-4A2C-A861-5631DE53C574}" type="presParOf" srcId="{AE579A04-9AF3-4FC7-9E1A-6D041D19BAA4}" destId="{3C16405E-D25D-413F-AC64-FD1401EF1127}" srcOrd="0" destOrd="0" presId="urn:microsoft.com/office/officeart/2018/2/layout/IconVerticalSolidList"/>
    <dgm:cxn modelId="{43E8172D-0523-4F93-ADF5-DF3AA629A7EC}" type="presParOf" srcId="{3C16405E-D25D-413F-AC64-FD1401EF1127}" destId="{B977B1AA-9F9E-4D2B-92A7-9BB793AC5E2F}" srcOrd="0" destOrd="0" presId="urn:microsoft.com/office/officeart/2018/2/layout/IconVerticalSolidList"/>
    <dgm:cxn modelId="{1D4BD419-6986-4EF9-BDB1-5BFD17BCC588}" type="presParOf" srcId="{3C16405E-D25D-413F-AC64-FD1401EF1127}" destId="{214CE4A4-4AC3-4717-8A9F-67242513D9AB}" srcOrd="1" destOrd="0" presId="urn:microsoft.com/office/officeart/2018/2/layout/IconVerticalSolidList"/>
    <dgm:cxn modelId="{8B7B9782-B128-4EC3-8358-B804929BB2AC}" type="presParOf" srcId="{3C16405E-D25D-413F-AC64-FD1401EF1127}" destId="{E190BE2B-37A6-4D5D-80D6-5F3F60F48284}" srcOrd="2" destOrd="0" presId="urn:microsoft.com/office/officeart/2018/2/layout/IconVerticalSolidList"/>
    <dgm:cxn modelId="{5ACC9EFD-7B9A-46F3-8DE5-868226FF7A75}" type="presParOf" srcId="{3C16405E-D25D-413F-AC64-FD1401EF1127}" destId="{2213C47E-3BE8-42DA-92D1-E3DD4E7C1904}" srcOrd="3" destOrd="0" presId="urn:microsoft.com/office/officeart/2018/2/layout/IconVerticalSolidList"/>
    <dgm:cxn modelId="{33816369-6E14-4734-BE38-905C3F26DEE9}" type="presParOf" srcId="{AE579A04-9AF3-4FC7-9E1A-6D041D19BAA4}" destId="{CF36E50E-7937-4D7E-95EF-1F7B248B0FFB}" srcOrd="1" destOrd="0" presId="urn:microsoft.com/office/officeart/2018/2/layout/IconVerticalSolidList"/>
    <dgm:cxn modelId="{5C044C01-A71B-4AF7-A459-B7832DD1AA18}" type="presParOf" srcId="{AE579A04-9AF3-4FC7-9E1A-6D041D19BAA4}" destId="{BE2AD6A5-1267-42E2-B9D8-0ABC273E46A6}" srcOrd="2" destOrd="0" presId="urn:microsoft.com/office/officeart/2018/2/layout/IconVerticalSolidList"/>
    <dgm:cxn modelId="{ACB4F722-8C61-498D-9448-DE3BB1C4A296}" type="presParOf" srcId="{BE2AD6A5-1267-42E2-B9D8-0ABC273E46A6}" destId="{B9455AAC-AC7C-49AF-B714-DB58B980B853}" srcOrd="0" destOrd="0" presId="urn:microsoft.com/office/officeart/2018/2/layout/IconVerticalSolidList"/>
    <dgm:cxn modelId="{3E4D4B2B-EF4C-4248-A223-E4F4C939DDB1}" type="presParOf" srcId="{BE2AD6A5-1267-42E2-B9D8-0ABC273E46A6}" destId="{2CDB6055-755A-4420-92D1-E2B8B1A6E76D}" srcOrd="1" destOrd="0" presId="urn:microsoft.com/office/officeart/2018/2/layout/IconVerticalSolidList"/>
    <dgm:cxn modelId="{99899EF2-DF18-4DF5-8814-0C4192A057A6}" type="presParOf" srcId="{BE2AD6A5-1267-42E2-B9D8-0ABC273E46A6}" destId="{D8574E42-5F22-437A-B689-9355A1BA8218}" srcOrd="2" destOrd="0" presId="urn:microsoft.com/office/officeart/2018/2/layout/IconVerticalSolidList"/>
    <dgm:cxn modelId="{12396A21-6F37-4034-BCC0-9CDF1C941575}" type="presParOf" srcId="{BE2AD6A5-1267-42E2-B9D8-0ABC273E46A6}" destId="{D280910D-616D-4B19-949C-AB4D9B8936B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BEBFCC2-19D7-419B-9F31-07B35DA2B9E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A19B2E4-52B7-478E-8E7D-9B3716B688DE}">
      <dgm:prSet/>
      <dgm:spPr/>
      <dgm:t>
        <a:bodyPr/>
        <a:lstStyle/>
        <a:p>
          <a:pPr>
            <a:lnSpc>
              <a:spcPct val="100000"/>
            </a:lnSpc>
          </a:pPr>
          <a:r>
            <a:rPr lang="en-US" b="1" dirty="0"/>
            <a:t>Cost implications</a:t>
          </a:r>
          <a:r>
            <a:rPr lang="en-US" dirty="0"/>
            <a:t>: Location largely determines the cost of items such as rent, taxes or utilities</a:t>
          </a:r>
        </a:p>
      </dgm:t>
    </dgm:pt>
    <dgm:pt modelId="{C8279F6F-0EC8-4481-9D00-D54973C7543C}" type="parTrans" cxnId="{E740F096-C3C2-433C-92C7-C6E0BCBA1480}">
      <dgm:prSet/>
      <dgm:spPr/>
      <dgm:t>
        <a:bodyPr/>
        <a:lstStyle/>
        <a:p>
          <a:endParaRPr lang="en-US"/>
        </a:p>
      </dgm:t>
    </dgm:pt>
    <dgm:pt modelId="{8C0778EF-4D5C-4143-88B3-2C4F20A944A0}" type="sibTrans" cxnId="{E740F096-C3C2-433C-92C7-C6E0BCBA1480}">
      <dgm:prSet/>
      <dgm:spPr/>
      <dgm:t>
        <a:bodyPr/>
        <a:lstStyle/>
        <a:p>
          <a:endParaRPr lang="en-US"/>
        </a:p>
      </dgm:t>
    </dgm:pt>
    <dgm:pt modelId="{7099AFBC-E0C0-4FF0-B844-548C13B73413}">
      <dgm:prSet/>
      <dgm:spPr/>
      <dgm:t>
        <a:bodyPr/>
        <a:lstStyle/>
        <a:p>
          <a:pPr>
            <a:lnSpc>
              <a:spcPct val="100000"/>
            </a:lnSpc>
          </a:pPr>
          <a:r>
            <a:rPr lang="en-US" b="1" dirty="0"/>
            <a:t>Competitive edge</a:t>
          </a:r>
          <a:r>
            <a:rPr lang="en-US" dirty="0"/>
            <a:t>: Often than not, where you locate your business could have serious implications on how competitive you will be in the industry</a:t>
          </a:r>
        </a:p>
      </dgm:t>
    </dgm:pt>
    <dgm:pt modelId="{E57B8C7B-300F-4D7A-BF23-4CC7F0219312}" type="parTrans" cxnId="{F8CA6CF6-8B79-4FB2-B7BD-945BEF2F1DBE}">
      <dgm:prSet/>
      <dgm:spPr/>
      <dgm:t>
        <a:bodyPr/>
        <a:lstStyle/>
        <a:p>
          <a:endParaRPr lang="en-US"/>
        </a:p>
      </dgm:t>
    </dgm:pt>
    <dgm:pt modelId="{046AB6E8-1C0A-4C19-85E5-5127BFA4F85B}" type="sibTrans" cxnId="{F8CA6CF6-8B79-4FB2-B7BD-945BEF2F1DBE}">
      <dgm:prSet/>
      <dgm:spPr/>
      <dgm:t>
        <a:bodyPr/>
        <a:lstStyle/>
        <a:p>
          <a:endParaRPr lang="en-US"/>
        </a:p>
      </dgm:t>
    </dgm:pt>
    <dgm:pt modelId="{AE579A04-9AF3-4FC7-9E1A-6D041D19BAA4}" type="pres">
      <dgm:prSet presAssocID="{0BEBFCC2-19D7-419B-9F31-07B35DA2B9E9}" presName="root" presStyleCnt="0">
        <dgm:presLayoutVars>
          <dgm:dir/>
          <dgm:resizeHandles val="exact"/>
        </dgm:presLayoutVars>
      </dgm:prSet>
      <dgm:spPr/>
    </dgm:pt>
    <dgm:pt modelId="{7E0BF110-EDDD-44E5-ABDE-A82B3E6332DE}" type="pres">
      <dgm:prSet presAssocID="{BA19B2E4-52B7-478E-8E7D-9B3716B688DE}" presName="compNode" presStyleCnt="0"/>
      <dgm:spPr/>
    </dgm:pt>
    <dgm:pt modelId="{FF9D8ED6-CE64-424D-AFA3-E5AEB9AC3067}" type="pres">
      <dgm:prSet presAssocID="{BA19B2E4-52B7-478E-8E7D-9B3716B688DE}" presName="bgRect" presStyleLbl="bgShp" presStyleIdx="0" presStyleCnt="2"/>
      <dgm:spPr/>
    </dgm:pt>
    <dgm:pt modelId="{9107281D-9935-4AE4-90E0-0A2A347E67A3}" type="pres">
      <dgm:prSet presAssocID="{BA19B2E4-52B7-478E-8E7D-9B3716B688D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1A61D732-624F-4569-9098-1B778B030A5F}" type="pres">
      <dgm:prSet presAssocID="{BA19B2E4-52B7-478E-8E7D-9B3716B688DE}" presName="spaceRect" presStyleCnt="0"/>
      <dgm:spPr/>
    </dgm:pt>
    <dgm:pt modelId="{D76BBD94-9EA7-4EC0-B905-A41FDFBD9BEB}" type="pres">
      <dgm:prSet presAssocID="{BA19B2E4-52B7-478E-8E7D-9B3716B688DE}" presName="parTx" presStyleLbl="revTx" presStyleIdx="0" presStyleCnt="2">
        <dgm:presLayoutVars>
          <dgm:chMax val="0"/>
          <dgm:chPref val="0"/>
        </dgm:presLayoutVars>
      </dgm:prSet>
      <dgm:spPr/>
    </dgm:pt>
    <dgm:pt modelId="{669ABC06-7C6C-443D-A5FB-881418561433}" type="pres">
      <dgm:prSet presAssocID="{8C0778EF-4D5C-4143-88B3-2C4F20A944A0}" presName="sibTrans" presStyleCnt="0"/>
      <dgm:spPr/>
    </dgm:pt>
    <dgm:pt modelId="{3DE83E56-465C-43A8-937E-94C7F43B25AC}" type="pres">
      <dgm:prSet presAssocID="{7099AFBC-E0C0-4FF0-B844-548C13B73413}" presName="compNode" presStyleCnt="0"/>
      <dgm:spPr/>
    </dgm:pt>
    <dgm:pt modelId="{0739AA07-926F-4503-900C-695F5CC104E9}" type="pres">
      <dgm:prSet presAssocID="{7099AFBC-E0C0-4FF0-B844-548C13B73413}" presName="bgRect" presStyleLbl="bgShp" presStyleIdx="1" presStyleCnt="2"/>
      <dgm:spPr/>
    </dgm:pt>
    <dgm:pt modelId="{8CF4839C-04EB-4D10-8A32-20BE0F17ADEB}" type="pres">
      <dgm:prSet presAssocID="{7099AFBC-E0C0-4FF0-B844-548C13B7341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ximize"/>
        </a:ext>
      </dgm:extLst>
    </dgm:pt>
    <dgm:pt modelId="{01BCC71F-2D54-4F16-9FAD-06CC0EFDA826}" type="pres">
      <dgm:prSet presAssocID="{7099AFBC-E0C0-4FF0-B844-548C13B73413}" presName="spaceRect" presStyleCnt="0"/>
      <dgm:spPr/>
    </dgm:pt>
    <dgm:pt modelId="{7D939CEF-D709-4DA0-B4C5-0443E989A26E}" type="pres">
      <dgm:prSet presAssocID="{7099AFBC-E0C0-4FF0-B844-548C13B73413}" presName="parTx" presStyleLbl="revTx" presStyleIdx="1" presStyleCnt="2">
        <dgm:presLayoutVars>
          <dgm:chMax val="0"/>
          <dgm:chPref val="0"/>
        </dgm:presLayoutVars>
      </dgm:prSet>
      <dgm:spPr/>
    </dgm:pt>
  </dgm:ptLst>
  <dgm:cxnLst>
    <dgm:cxn modelId="{DDB1BD44-30F0-4BD7-B2D5-DFAAD480F70A}" type="presOf" srcId="{BA19B2E4-52B7-478E-8E7D-9B3716B688DE}" destId="{D76BBD94-9EA7-4EC0-B905-A41FDFBD9BEB}" srcOrd="0" destOrd="0" presId="urn:microsoft.com/office/officeart/2018/2/layout/IconVerticalSolidList"/>
    <dgm:cxn modelId="{270CF64C-FAA5-4269-BB20-6C25E10E44DE}" type="presOf" srcId="{0BEBFCC2-19D7-419B-9F31-07B35DA2B9E9}" destId="{AE579A04-9AF3-4FC7-9E1A-6D041D19BAA4}" srcOrd="0" destOrd="0" presId="urn:microsoft.com/office/officeart/2018/2/layout/IconVerticalSolidList"/>
    <dgm:cxn modelId="{E740F096-C3C2-433C-92C7-C6E0BCBA1480}" srcId="{0BEBFCC2-19D7-419B-9F31-07B35DA2B9E9}" destId="{BA19B2E4-52B7-478E-8E7D-9B3716B688DE}" srcOrd="0" destOrd="0" parTransId="{C8279F6F-0EC8-4481-9D00-D54973C7543C}" sibTransId="{8C0778EF-4D5C-4143-88B3-2C4F20A944A0}"/>
    <dgm:cxn modelId="{6AB8D8E4-5A90-448C-A91F-A253E096B8B3}" type="presOf" srcId="{7099AFBC-E0C0-4FF0-B844-548C13B73413}" destId="{7D939CEF-D709-4DA0-B4C5-0443E989A26E}" srcOrd="0" destOrd="0" presId="urn:microsoft.com/office/officeart/2018/2/layout/IconVerticalSolidList"/>
    <dgm:cxn modelId="{F8CA6CF6-8B79-4FB2-B7BD-945BEF2F1DBE}" srcId="{0BEBFCC2-19D7-419B-9F31-07B35DA2B9E9}" destId="{7099AFBC-E0C0-4FF0-B844-548C13B73413}" srcOrd="1" destOrd="0" parTransId="{E57B8C7B-300F-4D7A-BF23-4CC7F0219312}" sibTransId="{046AB6E8-1C0A-4C19-85E5-5127BFA4F85B}"/>
    <dgm:cxn modelId="{2ECE59FE-317A-4B91-85A2-2C8664560C5F}" type="presParOf" srcId="{AE579A04-9AF3-4FC7-9E1A-6D041D19BAA4}" destId="{7E0BF110-EDDD-44E5-ABDE-A82B3E6332DE}" srcOrd="0" destOrd="0" presId="urn:microsoft.com/office/officeart/2018/2/layout/IconVerticalSolidList"/>
    <dgm:cxn modelId="{BAB7FF62-3505-49D8-9989-EF5D415347BC}" type="presParOf" srcId="{7E0BF110-EDDD-44E5-ABDE-A82B3E6332DE}" destId="{FF9D8ED6-CE64-424D-AFA3-E5AEB9AC3067}" srcOrd="0" destOrd="0" presId="urn:microsoft.com/office/officeart/2018/2/layout/IconVerticalSolidList"/>
    <dgm:cxn modelId="{65CD9D75-7030-40FC-B028-D48012B8D1D5}" type="presParOf" srcId="{7E0BF110-EDDD-44E5-ABDE-A82B3E6332DE}" destId="{9107281D-9935-4AE4-90E0-0A2A347E67A3}" srcOrd="1" destOrd="0" presId="urn:microsoft.com/office/officeart/2018/2/layout/IconVerticalSolidList"/>
    <dgm:cxn modelId="{ABA3C621-9E43-43A7-A59D-CD12B74113F6}" type="presParOf" srcId="{7E0BF110-EDDD-44E5-ABDE-A82B3E6332DE}" destId="{1A61D732-624F-4569-9098-1B778B030A5F}" srcOrd="2" destOrd="0" presId="urn:microsoft.com/office/officeart/2018/2/layout/IconVerticalSolidList"/>
    <dgm:cxn modelId="{AF5E5056-62CB-4563-8C19-130EFF636FD2}" type="presParOf" srcId="{7E0BF110-EDDD-44E5-ABDE-A82B3E6332DE}" destId="{D76BBD94-9EA7-4EC0-B905-A41FDFBD9BEB}" srcOrd="3" destOrd="0" presId="urn:microsoft.com/office/officeart/2018/2/layout/IconVerticalSolidList"/>
    <dgm:cxn modelId="{35812B0A-AB29-4ADE-AD9B-7913A35825CD}" type="presParOf" srcId="{AE579A04-9AF3-4FC7-9E1A-6D041D19BAA4}" destId="{669ABC06-7C6C-443D-A5FB-881418561433}" srcOrd="1" destOrd="0" presId="urn:microsoft.com/office/officeart/2018/2/layout/IconVerticalSolidList"/>
    <dgm:cxn modelId="{DF6CC3BC-42B1-40E1-A8BF-D91D9FFA36DD}" type="presParOf" srcId="{AE579A04-9AF3-4FC7-9E1A-6D041D19BAA4}" destId="{3DE83E56-465C-43A8-937E-94C7F43B25AC}" srcOrd="2" destOrd="0" presId="urn:microsoft.com/office/officeart/2018/2/layout/IconVerticalSolidList"/>
    <dgm:cxn modelId="{F03A5C06-D10A-450B-8950-50D583B320E0}" type="presParOf" srcId="{3DE83E56-465C-43A8-937E-94C7F43B25AC}" destId="{0739AA07-926F-4503-900C-695F5CC104E9}" srcOrd="0" destOrd="0" presId="urn:microsoft.com/office/officeart/2018/2/layout/IconVerticalSolidList"/>
    <dgm:cxn modelId="{0B6290B8-BDDA-426B-A80F-F7F8D50ABD66}" type="presParOf" srcId="{3DE83E56-465C-43A8-937E-94C7F43B25AC}" destId="{8CF4839C-04EB-4D10-8A32-20BE0F17ADEB}" srcOrd="1" destOrd="0" presId="urn:microsoft.com/office/officeart/2018/2/layout/IconVerticalSolidList"/>
    <dgm:cxn modelId="{D047ED75-0FE7-4A74-A377-76D761436A36}" type="presParOf" srcId="{3DE83E56-465C-43A8-937E-94C7F43B25AC}" destId="{01BCC71F-2D54-4F16-9FAD-06CC0EFDA826}" srcOrd="2" destOrd="0" presId="urn:microsoft.com/office/officeart/2018/2/layout/IconVerticalSolidList"/>
    <dgm:cxn modelId="{E16D176A-31C6-4169-A78E-ECC21565553D}" type="presParOf" srcId="{3DE83E56-465C-43A8-937E-94C7F43B25AC}" destId="{7D939CEF-D709-4DA0-B4C5-0443E989A26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8309040-5171-45B6-9F35-A2F58740298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048B6E6-3685-4721-BB9D-06F33900ABBE}">
      <dgm:prSet/>
      <dgm:spPr/>
      <dgm:t>
        <a:bodyPr/>
        <a:lstStyle/>
        <a:p>
          <a:pPr>
            <a:lnSpc>
              <a:spcPct val="100000"/>
            </a:lnSpc>
          </a:pPr>
          <a:r>
            <a:rPr lang="en-US" b="1" dirty="0"/>
            <a:t>Security and Safety</a:t>
          </a:r>
          <a:r>
            <a:rPr lang="en-US" dirty="0"/>
            <a:t>: The business assets and personnel are valuable, and you must choose a location where their safety is guaranteed</a:t>
          </a:r>
        </a:p>
      </dgm:t>
    </dgm:pt>
    <dgm:pt modelId="{DE01DE33-63E0-40A1-A8BF-F344C50E98B5}" type="parTrans" cxnId="{2B4B77CB-C3C7-41F9-9888-C1A5A4ED50ED}">
      <dgm:prSet/>
      <dgm:spPr/>
      <dgm:t>
        <a:bodyPr/>
        <a:lstStyle/>
        <a:p>
          <a:endParaRPr lang="en-US"/>
        </a:p>
      </dgm:t>
    </dgm:pt>
    <dgm:pt modelId="{35470497-8CAF-47AA-BF2B-144190414324}" type="sibTrans" cxnId="{2B4B77CB-C3C7-41F9-9888-C1A5A4ED50ED}">
      <dgm:prSet/>
      <dgm:spPr/>
      <dgm:t>
        <a:bodyPr/>
        <a:lstStyle/>
        <a:p>
          <a:endParaRPr lang="en-US"/>
        </a:p>
      </dgm:t>
    </dgm:pt>
    <dgm:pt modelId="{54933721-8096-412C-8FCE-3701C639B36E}">
      <dgm:prSet/>
      <dgm:spPr/>
      <dgm:t>
        <a:bodyPr/>
        <a:lstStyle/>
        <a:p>
          <a:pPr>
            <a:lnSpc>
              <a:spcPct val="100000"/>
            </a:lnSpc>
          </a:pPr>
          <a:r>
            <a:rPr lang="en-US" b="1" dirty="0"/>
            <a:t>Local Culture and Community</a:t>
          </a:r>
          <a:r>
            <a:rPr lang="en-US" dirty="0"/>
            <a:t>: Understanding the local culture and how it aligns with your brand and business</a:t>
          </a:r>
        </a:p>
      </dgm:t>
    </dgm:pt>
    <dgm:pt modelId="{7C06B955-8BDF-4237-8C33-94E352D9277A}" type="parTrans" cxnId="{41A48B84-62C6-4610-B105-A136A28EC64A}">
      <dgm:prSet/>
      <dgm:spPr/>
      <dgm:t>
        <a:bodyPr/>
        <a:lstStyle/>
        <a:p>
          <a:endParaRPr lang="en-US"/>
        </a:p>
      </dgm:t>
    </dgm:pt>
    <dgm:pt modelId="{01F52E24-938A-4F5F-94AF-0C68BC7D67C6}" type="sibTrans" cxnId="{41A48B84-62C6-4610-B105-A136A28EC64A}">
      <dgm:prSet/>
      <dgm:spPr/>
      <dgm:t>
        <a:bodyPr/>
        <a:lstStyle/>
        <a:p>
          <a:endParaRPr lang="en-US"/>
        </a:p>
      </dgm:t>
    </dgm:pt>
    <dgm:pt modelId="{C6A6792A-A0AD-4AA8-A854-50FD38AF8AF0}" type="pres">
      <dgm:prSet presAssocID="{18309040-5171-45B6-9F35-A2F58740298D}" presName="root" presStyleCnt="0">
        <dgm:presLayoutVars>
          <dgm:dir/>
          <dgm:resizeHandles val="exact"/>
        </dgm:presLayoutVars>
      </dgm:prSet>
      <dgm:spPr/>
    </dgm:pt>
    <dgm:pt modelId="{7A97DE69-D31B-47C1-8EAB-4864E9177144}" type="pres">
      <dgm:prSet presAssocID="{4048B6E6-3685-4721-BB9D-06F33900ABBE}" presName="compNode" presStyleCnt="0"/>
      <dgm:spPr/>
    </dgm:pt>
    <dgm:pt modelId="{4BC74168-64C7-4D11-B2F8-6D471F3C0D10}" type="pres">
      <dgm:prSet presAssocID="{4048B6E6-3685-4721-BB9D-06F33900ABBE}" presName="bgRect" presStyleLbl="bgShp" presStyleIdx="0" presStyleCnt="2"/>
      <dgm:spPr/>
    </dgm:pt>
    <dgm:pt modelId="{DCE852C1-59A6-4187-8564-62E12D37AB69}" type="pres">
      <dgm:prSet presAssocID="{4048B6E6-3685-4721-BB9D-06F33900ABB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afe"/>
        </a:ext>
      </dgm:extLst>
    </dgm:pt>
    <dgm:pt modelId="{051E6B21-5F25-4FF6-A573-0E1385D04E80}" type="pres">
      <dgm:prSet presAssocID="{4048B6E6-3685-4721-BB9D-06F33900ABBE}" presName="spaceRect" presStyleCnt="0"/>
      <dgm:spPr/>
    </dgm:pt>
    <dgm:pt modelId="{85BE8B21-FF80-4DAE-AE31-77C8CE7DAF4D}" type="pres">
      <dgm:prSet presAssocID="{4048B6E6-3685-4721-BB9D-06F33900ABBE}" presName="parTx" presStyleLbl="revTx" presStyleIdx="0" presStyleCnt="2">
        <dgm:presLayoutVars>
          <dgm:chMax val="0"/>
          <dgm:chPref val="0"/>
        </dgm:presLayoutVars>
      </dgm:prSet>
      <dgm:spPr/>
    </dgm:pt>
    <dgm:pt modelId="{ED2CD681-1686-4DDA-B694-50127F454A66}" type="pres">
      <dgm:prSet presAssocID="{35470497-8CAF-47AA-BF2B-144190414324}" presName="sibTrans" presStyleCnt="0"/>
      <dgm:spPr/>
    </dgm:pt>
    <dgm:pt modelId="{330F41B1-7088-4235-A65C-C387907F4EF8}" type="pres">
      <dgm:prSet presAssocID="{54933721-8096-412C-8FCE-3701C639B36E}" presName="compNode" presStyleCnt="0"/>
      <dgm:spPr/>
    </dgm:pt>
    <dgm:pt modelId="{31F837B9-4CA1-44BC-AB71-A31349D5EA37}" type="pres">
      <dgm:prSet presAssocID="{54933721-8096-412C-8FCE-3701C639B36E}" presName="bgRect" presStyleLbl="bgShp" presStyleIdx="1" presStyleCnt="2"/>
      <dgm:spPr/>
    </dgm:pt>
    <dgm:pt modelId="{744B6885-5A6B-475A-A8F6-FE192368EEAA}" type="pres">
      <dgm:prSet presAssocID="{54933721-8096-412C-8FCE-3701C639B36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nections"/>
        </a:ext>
      </dgm:extLst>
    </dgm:pt>
    <dgm:pt modelId="{233160BD-515B-40C8-AA69-69761BCDF3E3}" type="pres">
      <dgm:prSet presAssocID="{54933721-8096-412C-8FCE-3701C639B36E}" presName="spaceRect" presStyleCnt="0"/>
      <dgm:spPr/>
    </dgm:pt>
    <dgm:pt modelId="{313E06F0-8401-4536-8061-7BCADF821635}" type="pres">
      <dgm:prSet presAssocID="{54933721-8096-412C-8FCE-3701C639B36E}" presName="parTx" presStyleLbl="revTx" presStyleIdx="1" presStyleCnt="2">
        <dgm:presLayoutVars>
          <dgm:chMax val="0"/>
          <dgm:chPref val="0"/>
        </dgm:presLayoutVars>
      </dgm:prSet>
      <dgm:spPr/>
    </dgm:pt>
  </dgm:ptLst>
  <dgm:cxnLst>
    <dgm:cxn modelId="{29C38B2E-32FE-421F-A8B1-8D4E9F130B6E}" type="presOf" srcId="{4048B6E6-3685-4721-BB9D-06F33900ABBE}" destId="{85BE8B21-FF80-4DAE-AE31-77C8CE7DAF4D}" srcOrd="0" destOrd="0" presId="urn:microsoft.com/office/officeart/2018/2/layout/IconVerticalSolidList"/>
    <dgm:cxn modelId="{005D203D-AF51-4B14-AD97-4EE905653EB6}" type="presOf" srcId="{18309040-5171-45B6-9F35-A2F58740298D}" destId="{C6A6792A-A0AD-4AA8-A854-50FD38AF8AF0}" srcOrd="0" destOrd="0" presId="urn:microsoft.com/office/officeart/2018/2/layout/IconVerticalSolidList"/>
    <dgm:cxn modelId="{41A48B84-62C6-4610-B105-A136A28EC64A}" srcId="{18309040-5171-45B6-9F35-A2F58740298D}" destId="{54933721-8096-412C-8FCE-3701C639B36E}" srcOrd="1" destOrd="0" parTransId="{7C06B955-8BDF-4237-8C33-94E352D9277A}" sibTransId="{01F52E24-938A-4F5F-94AF-0C68BC7D67C6}"/>
    <dgm:cxn modelId="{EA726886-BE0B-4A3D-9157-DF29EAD2F4AA}" type="presOf" srcId="{54933721-8096-412C-8FCE-3701C639B36E}" destId="{313E06F0-8401-4536-8061-7BCADF821635}" srcOrd="0" destOrd="0" presId="urn:microsoft.com/office/officeart/2018/2/layout/IconVerticalSolidList"/>
    <dgm:cxn modelId="{2B4B77CB-C3C7-41F9-9888-C1A5A4ED50ED}" srcId="{18309040-5171-45B6-9F35-A2F58740298D}" destId="{4048B6E6-3685-4721-BB9D-06F33900ABBE}" srcOrd="0" destOrd="0" parTransId="{DE01DE33-63E0-40A1-A8BF-F344C50E98B5}" sibTransId="{35470497-8CAF-47AA-BF2B-144190414324}"/>
    <dgm:cxn modelId="{B968BBE6-A2EC-4E4B-B9F8-11B98B5FA0D4}" type="presParOf" srcId="{C6A6792A-A0AD-4AA8-A854-50FD38AF8AF0}" destId="{7A97DE69-D31B-47C1-8EAB-4864E9177144}" srcOrd="0" destOrd="0" presId="urn:microsoft.com/office/officeart/2018/2/layout/IconVerticalSolidList"/>
    <dgm:cxn modelId="{09C8F908-556B-44F9-8A2A-37F3522B59D3}" type="presParOf" srcId="{7A97DE69-D31B-47C1-8EAB-4864E9177144}" destId="{4BC74168-64C7-4D11-B2F8-6D471F3C0D10}" srcOrd="0" destOrd="0" presId="urn:microsoft.com/office/officeart/2018/2/layout/IconVerticalSolidList"/>
    <dgm:cxn modelId="{BCE85D87-BD67-4DC0-8BB1-EEF0AB1D3A8A}" type="presParOf" srcId="{7A97DE69-D31B-47C1-8EAB-4864E9177144}" destId="{DCE852C1-59A6-4187-8564-62E12D37AB69}" srcOrd="1" destOrd="0" presId="urn:microsoft.com/office/officeart/2018/2/layout/IconVerticalSolidList"/>
    <dgm:cxn modelId="{358288B2-5642-4A44-B4C4-5900F739B235}" type="presParOf" srcId="{7A97DE69-D31B-47C1-8EAB-4864E9177144}" destId="{051E6B21-5F25-4FF6-A573-0E1385D04E80}" srcOrd="2" destOrd="0" presId="urn:microsoft.com/office/officeart/2018/2/layout/IconVerticalSolidList"/>
    <dgm:cxn modelId="{CDEDD9C0-CA22-470C-9821-10C76900B819}" type="presParOf" srcId="{7A97DE69-D31B-47C1-8EAB-4864E9177144}" destId="{85BE8B21-FF80-4DAE-AE31-77C8CE7DAF4D}" srcOrd="3" destOrd="0" presId="urn:microsoft.com/office/officeart/2018/2/layout/IconVerticalSolidList"/>
    <dgm:cxn modelId="{F0DC1593-DDE7-4DD8-B885-761E8C460F74}" type="presParOf" srcId="{C6A6792A-A0AD-4AA8-A854-50FD38AF8AF0}" destId="{ED2CD681-1686-4DDA-B694-50127F454A66}" srcOrd="1" destOrd="0" presId="urn:microsoft.com/office/officeart/2018/2/layout/IconVerticalSolidList"/>
    <dgm:cxn modelId="{428AFA62-3850-4CBD-AE99-08CC355A7FD3}" type="presParOf" srcId="{C6A6792A-A0AD-4AA8-A854-50FD38AF8AF0}" destId="{330F41B1-7088-4235-A65C-C387907F4EF8}" srcOrd="2" destOrd="0" presId="urn:microsoft.com/office/officeart/2018/2/layout/IconVerticalSolidList"/>
    <dgm:cxn modelId="{3D4C48EE-BE95-484F-A59E-BE24BBAD6B3C}" type="presParOf" srcId="{330F41B1-7088-4235-A65C-C387907F4EF8}" destId="{31F837B9-4CA1-44BC-AB71-A31349D5EA37}" srcOrd="0" destOrd="0" presId="urn:microsoft.com/office/officeart/2018/2/layout/IconVerticalSolidList"/>
    <dgm:cxn modelId="{FDFBD4A4-A2A1-47CA-9978-3C94BE5BE4C8}" type="presParOf" srcId="{330F41B1-7088-4235-A65C-C387907F4EF8}" destId="{744B6885-5A6B-475A-A8F6-FE192368EEAA}" srcOrd="1" destOrd="0" presId="urn:microsoft.com/office/officeart/2018/2/layout/IconVerticalSolidList"/>
    <dgm:cxn modelId="{D23F10FC-B6BE-4C5A-8AB0-EF3A8A3FB5C1}" type="presParOf" srcId="{330F41B1-7088-4235-A65C-C387907F4EF8}" destId="{233160BD-515B-40C8-AA69-69761BCDF3E3}" srcOrd="2" destOrd="0" presId="urn:microsoft.com/office/officeart/2018/2/layout/IconVerticalSolidList"/>
    <dgm:cxn modelId="{8211F244-A966-4F66-84EA-3E1E0406EAD3}" type="presParOf" srcId="{330F41B1-7088-4235-A65C-C387907F4EF8}" destId="{313E06F0-8401-4536-8061-7BCADF821635}"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8309040-5171-45B6-9F35-A2F58740298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25CB25D-20C0-4F95-8AED-89FBC5FC5E63}">
      <dgm:prSet phldr="0"/>
      <dgm:spPr/>
      <dgm:t>
        <a:bodyPr/>
        <a:lstStyle/>
        <a:p>
          <a:pPr>
            <a:lnSpc>
              <a:spcPct val="100000"/>
            </a:lnSpc>
          </a:pPr>
          <a:r>
            <a:rPr lang="en-US" b="1" dirty="0">
              <a:latin typeface="Aptos"/>
            </a:rPr>
            <a:t>Community Preferences</a:t>
          </a:r>
          <a:r>
            <a:rPr lang="en-US" dirty="0">
              <a:latin typeface="Aptos"/>
            </a:rPr>
            <a:t>: Consider what the community prefers or demands in terms of amenities if you locate near them. </a:t>
          </a:r>
        </a:p>
      </dgm:t>
    </dgm:pt>
    <dgm:pt modelId="{75016A9F-29B3-40E9-89EF-D6C1A31DC5AE}" type="parTrans" cxnId="{B11ABB54-5292-40E7-82CA-C3C28998BDD4}">
      <dgm:prSet/>
      <dgm:spPr/>
    </dgm:pt>
    <dgm:pt modelId="{EE5AEF96-35D4-4B52-B64E-0E429AD49DC9}" type="sibTrans" cxnId="{B11ABB54-5292-40E7-82CA-C3C28998BDD4}">
      <dgm:prSet/>
      <dgm:spPr/>
    </dgm:pt>
    <dgm:pt modelId="{65631270-F3D6-474F-9DD3-7EAC7B2F5A03}">
      <dgm:prSet phldr="0"/>
      <dgm:spPr/>
      <dgm:t>
        <a:bodyPr/>
        <a:lstStyle/>
        <a:p>
          <a:pPr>
            <a:lnSpc>
              <a:spcPct val="100000"/>
            </a:lnSpc>
          </a:pPr>
          <a:r>
            <a:rPr lang="en-US" b="1" dirty="0">
              <a:latin typeface="Aptos"/>
            </a:rPr>
            <a:t>Real estate</a:t>
          </a:r>
          <a:r>
            <a:rPr lang="en-US" dirty="0">
              <a:latin typeface="Aptos"/>
            </a:rPr>
            <a:t>: Here is a question of availability of sites or houses to set up your business. The site may be appealing but there is no building on site.</a:t>
          </a:r>
        </a:p>
      </dgm:t>
    </dgm:pt>
    <dgm:pt modelId="{9DF9FE95-8825-47FB-AA50-B74A10652EC7}" type="parTrans" cxnId="{F89E55CA-D589-46D0-844E-6815A2318256}">
      <dgm:prSet/>
      <dgm:spPr/>
    </dgm:pt>
    <dgm:pt modelId="{101247AA-ACE4-407B-B7D4-8B1A2CE7C02D}" type="sibTrans" cxnId="{F89E55CA-D589-46D0-844E-6815A2318256}">
      <dgm:prSet/>
      <dgm:spPr/>
    </dgm:pt>
    <dgm:pt modelId="{C6A6792A-A0AD-4AA8-A854-50FD38AF8AF0}" type="pres">
      <dgm:prSet presAssocID="{18309040-5171-45B6-9F35-A2F58740298D}" presName="root" presStyleCnt="0">
        <dgm:presLayoutVars>
          <dgm:dir/>
          <dgm:resizeHandles val="exact"/>
        </dgm:presLayoutVars>
      </dgm:prSet>
      <dgm:spPr/>
    </dgm:pt>
    <dgm:pt modelId="{C21A05F0-5F0E-4FC6-90A2-83D86272B110}" type="pres">
      <dgm:prSet presAssocID="{625CB25D-20C0-4F95-8AED-89FBC5FC5E63}" presName="compNode" presStyleCnt="0"/>
      <dgm:spPr/>
    </dgm:pt>
    <dgm:pt modelId="{29E379D9-5559-4FB1-B776-C9F0AA785FF1}" type="pres">
      <dgm:prSet presAssocID="{625CB25D-20C0-4F95-8AED-89FBC5FC5E63}" presName="bgRect" presStyleLbl="bgShp" presStyleIdx="0" presStyleCnt="2"/>
      <dgm:spPr/>
    </dgm:pt>
    <dgm:pt modelId="{180D2954-218A-4B0D-80A8-BFA41B396F81}" type="pres">
      <dgm:prSet presAssocID="{625CB25D-20C0-4F95-8AED-89FBC5FC5E63}" presName="iconRect" presStyleLbl="node1" presStyleIdx="0" presStyleCnt="2"/>
      <dgm:spPr/>
    </dgm:pt>
    <dgm:pt modelId="{06047747-B339-41B0-8ED8-7E0F374C7A47}" type="pres">
      <dgm:prSet presAssocID="{625CB25D-20C0-4F95-8AED-89FBC5FC5E63}" presName="spaceRect" presStyleCnt="0"/>
      <dgm:spPr/>
    </dgm:pt>
    <dgm:pt modelId="{8E54BDA2-4EA8-4F9D-8433-A1B32B61A106}" type="pres">
      <dgm:prSet presAssocID="{625CB25D-20C0-4F95-8AED-89FBC5FC5E63}" presName="parTx" presStyleLbl="revTx" presStyleIdx="0" presStyleCnt="2">
        <dgm:presLayoutVars>
          <dgm:chMax val="0"/>
          <dgm:chPref val="0"/>
        </dgm:presLayoutVars>
      </dgm:prSet>
      <dgm:spPr/>
    </dgm:pt>
    <dgm:pt modelId="{B831A68B-A285-4EF6-AF3B-F4AF001D79BA}" type="pres">
      <dgm:prSet presAssocID="{EE5AEF96-35D4-4B52-B64E-0E429AD49DC9}" presName="sibTrans" presStyleCnt="0"/>
      <dgm:spPr/>
    </dgm:pt>
    <dgm:pt modelId="{F2B1987B-6EF1-4B7A-840F-CFF9618D18B9}" type="pres">
      <dgm:prSet presAssocID="{65631270-F3D6-474F-9DD3-7EAC7B2F5A03}" presName="compNode" presStyleCnt="0"/>
      <dgm:spPr/>
    </dgm:pt>
    <dgm:pt modelId="{4E7FA311-5BE6-4E43-9886-FB7DC74646EE}" type="pres">
      <dgm:prSet presAssocID="{65631270-F3D6-474F-9DD3-7EAC7B2F5A03}" presName="bgRect" presStyleLbl="bgShp" presStyleIdx="1" presStyleCnt="2"/>
      <dgm:spPr/>
    </dgm:pt>
    <dgm:pt modelId="{81E2C4B7-406B-4F58-A9B1-10F2762106F3}" type="pres">
      <dgm:prSet presAssocID="{65631270-F3D6-474F-9DD3-7EAC7B2F5A03}" presName="iconRect" presStyleLbl="node1" presStyleIdx="1" presStyleCnt="2"/>
      <dgm:spPr/>
    </dgm:pt>
    <dgm:pt modelId="{45C8AB97-E177-42C0-A03D-DB838ECB678B}" type="pres">
      <dgm:prSet presAssocID="{65631270-F3D6-474F-9DD3-7EAC7B2F5A03}" presName="spaceRect" presStyleCnt="0"/>
      <dgm:spPr/>
    </dgm:pt>
    <dgm:pt modelId="{46BE548D-BE1A-4DBC-AAC8-717F97BDE6E2}" type="pres">
      <dgm:prSet presAssocID="{65631270-F3D6-474F-9DD3-7EAC7B2F5A03}" presName="parTx" presStyleLbl="revTx" presStyleIdx="1" presStyleCnt="2">
        <dgm:presLayoutVars>
          <dgm:chMax val="0"/>
          <dgm:chPref val="0"/>
        </dgm:presLayoutVars>
      </dgm:prSet>
      <dgm:spPr/>
    </dgm:pt>
  </dgm:ptLst>
  <dgm:cxnLst>
    <dgm:cxn modelId="{005D203D-AF51-4B14-AD97-4EE905653EB6}" type="presOf" srcId="{18309040-5171-45B6-9F35-A2F58740298D}" destId="{C6A6792A-A0AD-4AA8-A854-50FD38AF8AF0}" srcOrd="0" destOrd="0" presId="urn:microsoft.com/office/officeart/2018/2/layout/IconVerticalSolidList"/>
    <dgm:cxn modelId="{B11ABB54-5292-40E7-82CA-C3C28998BDD4}" srcId="{18309040-5171-45B6-9F35-A2F58740298D}" destId="{625CB25D-20C0-4F95-8AED-89FBC5FC5E63}" srcOrd="0" destOrd="0" parTransId="{75016A9F-29B3-40E9-89EF-D6C1A31DC5AE}" sibTransId="{EE5AEF96-35D4-4B52-B64E-0E429AD49DC9}"/>
    <dgm:cxn modelId="{D070B5A9-B08B-4D9C-95E5-7B20A8665AD3}" type="presOf" srcId="{625CB25D-20C0-4F95-8AED-89FBC5FC5E63}" destId="{8E54BDA2-4EA8-4F9D-8433-A1B32B61A106}" srcOrd="0" destOrd="0" presId="urn:microsoft.com/office/officeart/2018/2/layout/IconVerticalSolidList"/>
    <dgm:cxn modelId="{F89E55CA-D589-46D0-844E-6815A2318256}" srcId="{18309040-5171-45B6-9F35-A2F58740298D}" destId="{65631270-F3D6-474F-9DD3-7EAC7B2F5A03}" srcOrd="1" destOrd="0" parTransId="{9DF9FE95-8825-47FB-AA50-B74A10652EC7}" sibTransId="{101247AA-ACE4-407B-B7D4-8B1A2CE7C02D}"/>
    <dgm:cxn modelId="{E39E2EEC-DE06-4120-BE08-24E9EC5D6E5A}" type="presOf" srcId="{65631270-F3D6-474F-9DD3-7EAC7B2F5A03}" destId="{46BE548D-BE1A-4DBC-AAC8-717F97BDE6E2}" srcOrd="0" destOrd="0" presId="urn:microsoft.com/office/officeart/2018/2/layout/IconVerticalSolidList"/>
    <dgm:cxn modelId="{DF196AEA-C099-45ED-9DB6-BB8CE0F94DB2}" type="presParOf" srcId="{C6A6792A-A0AD-4AA8-A854-50FD38AF8AF0}" destId="{C21A05F0-5F0E-4FC6-90A2-83D86272B110}" srcOrd="0" destOrd="0" presId="urn:microsoft.com/office/officeart/2018/2/layout/IconVerticalSolidList"/>
    <dgm:cxn modelId="{C428DCE8-D810-4E2A-A416-AA42955CE5D0}" type="presParOf" srcId="{C21A05F0-5F0E-4FC6-90A2-83D86272B110}" destId="{29E379D9-5559-4FB1-B776-C9F0AA785FF1}" srcOrd="0" destOrd="0" presId="urn:microsoft.com/office/officeart/2018/2/layout/IconVerticalSolidList"/>
    <dgm:cxn modelId="{12F4303F-AF18-451A-832A-FE6CC6005727}" type="presParOf" srcId="{C21A05F0-5F0E-4FC6-90A2-83D86272B110}" destId="{180D2954-218A-4B0D-80A8-BFA41B396F81}" srcOrd="1" destOrd="0" presId="urn:microsoft.com/office/officeart/2018/2/layout/IconVerticalSolidList"/>
    <dgm:cxn modelId="{93B2C9C0-2E4E-431C-ACEE-8CEABBAE38ED}" type="presParOf" srcId="{C21A05F0-5F0E-4FC6-90A2-83D86272B110}" destId="{06047747-B339-41B0-8ED8-7E0F374C7A47}" srcOrd="2" destOrd="0" presId="urn:microsoft.com/office/officeart/2018/2/layout/IconVerticalSolidList"/>
    <dgm:cxn modelId="{047C71F9-A8B7-4FA3-9B8D-300B713D83E9}" type="presParOf" srcId="{C21A05F0-5F0E-4FC6-90A2-83D86272B110}" destId="{8E54BDA2-4EA8-4F9D-8433-A1B32B61A106}" srcOrd="3" destOrd="0" presId="urn:microsoft.com/office/officeart/2018/2/layout/IconVerticalSolidList"/>
    <dgm:cxn modelId="{DA969054-104D-45A4-8C26-0DAFBAF14FC7}" type="presParOf" srcId="{C6A6792A-A0AD-4AA8-A854-50FD38AF8AF0}" destId="{B831A68B-A285-4EF6-AF3B-F4AF001D79BA}" srcOrd="1" destOrd="0" presId="urn:microsoft.com/office/officeart/2018/2/layout/IconVerticalSolidList"/>
    <dgm:cxn modelId="{0869FE97-6870-4143-A4EF-977683C2EEFA}" type="presParOf" srcId="{C6A6792A-A0AD-4AA8-A854-50FD38AF8AF0}" destId="{F2B1987B-6EF1-4B7A-840F-CFF9618D18B9}" srcOrd="2" destOrd="0" presId="urn:microsoft.com/office/officeart/2018/2/layout/IconVerticalSolidList"/>
    <dgm:cxn modelId="{B8EA24A7-2A4E-4E06-B6DB-E62863198A03}" type="presParOf" srcId="{F2B1987B-6EF1-4B7A-840F-CFF9618D18B9}" destId="{4E7FA311-5BE6-4E43-9886-FB7DC74646EE}" srcOrd="0" destOrd="0" presId="urn:microsoft.com/office/officeart/2018/2/layout/IconVerticalSolidList"/>
    <dgm:cxn modelId="{440E8F36-4761-4B1B-96AD-7D358B5BF3D3}" type="presParOf" srcId="{F2B1987B-6EF1-4B7A-840F-CFF9618D18B9}" destId="{81E2C4B7-406B-4F58-A9B1-10F2762106F3}" srcOrd="1" destOrd="0" presId="urn:microsoft.com/office/officeart/2018/2/layout/IconVerticalSolidList"/>
    <dgm:cxn modelId="{0EE0D0F9-EFCF-4DC0-9DE2-81443399CAA9}" type="presParOf" srcId="{F2B1987B-6EF1-4B7A-840F-CFF9618D18B9}" destId="{45C8AB97-E177-42C0-A03D-DB838ECB678B}" srcOrd="2" destOrd="0" presId="urn:microsoft.com/office/officeart/2018/2/layout/IconVerticalSolidList"/>
    <dgm:cxn modelId="{D551529B-5108-4C9F-BED0-FA4AB431E3F3}" type="presParOf" srcId="{F2B1987B-6EF1-4B7A-840F-CFF9618D18B9}" destId="{46BE548D-BE1A-4DBC-AAC8-717F97BDE6E2}"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8309040-5171-45B6-9F35-A2F58740298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CAC91CA-9EEA-47BC-A0DA-C4D4F47FA527}">
      <dgm:prSet/>
      <dgm:spPr/>
      <dgm:t>
        <a:bodyPr/>
        <a:lstStyle/>
        <a:p>
          <a:pPr>
            <a:lnSpc>
              <a:spcPct val="100000"/>
            </a:lnSpc>
          </a:pPr>
          <a:r>
            <a:rPr lang="en-US" b="1" dirty="0"/>
            <a:t>Government policy and incentives</a:t>
          </a:r>
          <a:r>
            <a:rPr lang="en-US" dirty="0"/>
            <a:t>: Different governments have policies that incentivize where businesses are located, some have even come up with export processing zones or economic zones where businesses enjoy certain benefits</a:t>
          </a:r>
        </a:p>
      </dgm:t>
    </dgm:pt>
    <dgm:pt modelId="{807067F4-D97C-4045-9030-732457604211}" type="parTrans" cxnId="{9B569936-F8C6-4021-80E0-B88DB4EC23D6}">
      <dgm:prSet/>
      <dgm:spPr/>
      <dgm:t>
        <a:bodyPr/>
        <a:lstStyle/>
        <a:p>
          <a:endParaRPr lang="en-US"/>
        </a:p>
      </dgm:t>
    </dgm:pt>
    <dgm:pt modelId="{E80B2183-9671-450E-8F1A-C29FAEC5666D}" type="sibTrans" cxnId="{9B569936-F8C6-4021-80E0-B88DB4EC23D6}">
      <dgm:prSet/>
      <dgm:spPr/>
      <dgm:t>
        <a:bodyPr/>
        <a:lstStyle/>
        <a:p>
          <a:endParaRPr lang="en-US"/>
        </a:p>
      </dgm:t>
    </dgm:pt>
    <dgm:pt modelId="{CEB96ADC-2E44-429F-96D1-6AF6F3BF6470}" type="pres">
      <dgm:prSet presAssocID="{18309040-5171-45B6-9F35-A2F58740298D}" presName="root" presStyleCnt="0">
        <dgm:presLayoutVars>
          <dgm:dir/>
          <dgm:resizeHandles val="exact"/>
        </dgm:presLayoutVars>
      </dgm:prSet>
      <dgm:spPr/>
    </dgm:pt>
    <dgm:pt modelId="{7B54B17A-C829-42D0-9EAE-CBD132857B52}" type="pres">
      <dgm:prSet presAssocID="{BCAC91CA-9EEA-47BC-A0DA-C4D4F47FA527}" presName="compNode" presStyleCnt="0"/>
      <dgm:spPr/>
    </dgm:pt>
    <dgm:pt modelId="{6C643500-48CB-4F66-ACCB-F92E727BB4E1}" type="pres">
      <dgm:prSet presAssocID="{BCAC91CA-9EEA-47BC-A0DA-C4D4F47FA527}" presName="bgRect" presStyleLbl="bgShp" presStyleIdx="0" presStyleCnt="1"/>
      <dgm:spPr/>
    </dgm:pt>
    <dgm:pt modelId="{F2AF7A7E-57EB-4A4F-AF52-43F3A4C52C5E}" type="pres">
      <dgm:prSet presAssocID="{BCAC91CA-9EEA-47BC-A0DA-C4D4F47FA527}" presName="iconRect" presStyleLbl="node1" presStyleIdx="0" presStyleCnt="1"/>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nk"/>
        </a:ext>
      </dgm:extLst>
    </dgm:pt>
    <dgm:pt modelId="{BCFF6D19-3256-4BAC-9F3E-8C163659410E}" type="pres">
      <dgm:prSet presAssocID="{BCAC91CA-9EEA-47BC-A0DA-C4D4F47FA527}" presName="spaceRect" presStyleCnt="0"/>
      <dgm:spPr/>
    </dgm:pt>
    <dgm:pt modelId="{9887FEB9-D2C5-4C35-8089-3ED15F0440D5}" type="pres">
      <dgm:prSet presAssocID="{BCAC91CA-9EEA-47BC-A0DA-C4D4F47FA527}" presName="parTx" presStyleLbl="revTx" presStyleIdx="0" presStyleCnt="1">
        <dgm:presLayoutVars>
          <dgm:chMax val="0"/>
          <dgm:chPref val="0"/>
        </dgm:presLayoutVars>
      </dgm:prSet>
      <dgm:spPr/>
    </dgm:pt>
  </dgm:ptLst>
  <dgm:cxnLst>
    <dgm:cxn modelId="{BDA82F2A-3D21-4E7B-A381-A409EBAB01EC}" type="presOf" srcId="{BCAC91CA-9EEA-47BC-A0DA-C4D4F47FA527}" destId="{9887FEB9-D2C5-4C35-8089-3ED15F0440D5}" srcOrd="0" destOrd="0" presId="urn:microsoft.com/office/officeart/2018/2/layout/IconVerticalSolidList"/>
    <dgm:cxn modelId="{9B569936-F8C6-4021-80E0-B88DB4EC23D6}" srcId="{18309040-5171-45B6-9F35-A2F58740298D}" destId="{BCAC91CA-9EEA-47BC-A0DA-C4D4F47FA527}" srcOrd="0" destOrd="0" parTransId="{807067F4-D97C-4045-9030-732457604211}" sibTransId="{E80B2183-9671-450E-8F1A-C29FAEC5666D}"/>
    <dgm:cxn modelId="{FD6224BF-F8AF-44D9-B6BF-1849662753D8}" type="presOf" srcId="{18309040-5171-45B6-9F35-A2F58740298D}" destId="{CEB96ADC-2E44-429F-96D1-6AF6F3BF6470}" srcOrd="0" destOrd="0" presId="urn:microsoft.com/office/officeart/2018/2/layout/IconVerticalSolidList"/>
    <dgm:cxn modelId="{252C487C-DFB7-493C-AA62-99B43BC1915E}" type="presParOf" srcId="{CEB96ADC-2E44-429F-96D1-6AF6F3BF6470}" destId="{7B54B17A-C829-42D0-9EAE-CBD132857B52}" srcOrd="0" destOrd="0" presId="urn:microsoft.com/office/officeart/2018/2/layout/IconVerticalSolidList"/>
    <dgm:cxn modelId="{45E6AAA5-0E73-49B1-9C3C-AE35037EA48F}" type="presParOf" srcId="{7B54B17A-C829-42D0-9EAE-CBD132857B52}" destId="{6C643500-48CB-4F66-ACCB-F92E727BB4E1}" srcOrd="0" destOrd="0" presId="urn:microsoft.com/office/officeart/2018/2/layout/IconVerticalSolidList"/>
    <dgm:cxn modelId="{336BC186-3953-48FC-8C4A-149DE6161823}" type="presParOf" srcId="{7B54B17A-C829-42D0-9EAE-CBD132857B52}" destId="{F2AF7A7E-57EB-4A4F-AF52-43F3A4C52C5E}" srcOrd="1" destOrd="0" presId="urn:microsoft.com/office/officeart/2018/2/layout/IconVerticalSolidList"/>
    <dgm:cxn modelId="{2878737C-52E2-464D-AFB1-336A1E4B1DB4}" type="presParOf" srcId="{7B54B17A-C829-42D0-9EAE-CBD132857B52}" destId="{BCFF6D19-3256-4BAC-9F3E-8C163659410E}" srcOrd="2" destOrd="0" presId="urn:microsoft.com/office/officeart/2018/2/layout/IconVerticalSolidList"/>
    <dgm:cxn modelId="{31B1E9DC-9910-4108-BC76-03B2BDEB4B00}" type="presParOf" srcId="{7B54B17A-C829-42D0-9EAE-CBD132857B52}" destId="{9887FEB9-D2C5-4C35-8089-3ED15F0440D5}"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55B01B8-ABC0-41A1-9F3F-7A03B3F1192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6463A33-0A5C-4529-8F59-9137DED2114C}">
      <dgm:prSet/>
      <dgm:spPr/>
      <dgm:t>
        <a:bodyPr/>
        <a:lstStyle/>
        <a:p>
          <a:pPr>
            <a:lnSpc>
              <a:spcPct val="100000"/>
            </a:lnSpc>
          </a:pPr>
          <a:r>
            <a:rPr lang="en-US" dirty="0"/>
            <a:t>A layout is basically the physical arrangement of your business space, your office, or even your house/room</a:t>
          </a:r>
        </a:p>
      </dgm:t>
    </dgm:pt>
    <dgm:pt modelId="{C0D6BCBC-A517-4AFE-A012-8DC5B4A32F22}" type="parTrans" cxnId="{B632EF1D-175F-4719-AE0A-7E333052D25C}">
      <dgm:prSet/>
      <dgm:spPr/>
      <dgm:t>
        <a:bodyPr/>
        <a:lstStyle/>
        <a:p>
          <a:endParaRPr lang="en-US"/>
        </a:p>
      </dgm:t>
    </dgm:pt>
    <dgm:pt modelId="{E96921EF-0C95-4D95-B3C1-25532622A424}" type="sibTrans" cxnId="{B632EF1D-175F-4719-AE0A-7E333052D25C}">
      <dgm:prSet/>
      <dgm:spPr/>
      <dgm:t>
        <a:bodyPr/>
        <a:lstStyle/>
        <a:p>
          <a:endParaRPr lang="en-US"/>
        </a:p>
      </dgm:t>
    </dgm:pt>
    <dgm:pt modelId="{DEE411AD-1129-4B4F-B37A-288B8192D40D}">
      <dgm:prSet/>
      <dgm:spPr/>
      <dgm:t>
        <a:bodyPr/>
        <a:lstStyle/>
        <a:p>
          <a:pPr>
            <a:lnSpc>
              <a:spcPct val="100000"/>
            </a:lnSpc>
          </a:pPr>
          <a:r>
            <a:rPr lang="en-US" dirty="0"/>
            <a:t>If you have ever gone to a store or a room and found it difficult to locate or access what you were looking for, most likely the layout is the problem</a:t>
          </a:r>
        </a:p>
      </dgm:t>
    </dgm:pt>
    <dgm:pt modelId="{37B3CF4B-15FE-4452-9E39-4BD6D98EFD40}" type="parTrans" cxnId="{93DB1845-980D-4008-A4A9-5666944B5335}">
      <dgm:prSet/>
      <dgm:spPr/>
      <dgm:t>
        <a:bodyPr/>
        <a:lstStyle/>
        <a:p>
          <a:endParaRPr lang="en-US"/>
        </a:p>
      </dgm:t>
    </dgm:pt>
    <dgm:pt modelId="{87C3B530-0531-4A61-9F31-BE24CE5D0B04}" type="sibTrans" cxnId="{93DB1845-980D-4008-A4A9-5666944B5335}">
      <dgm:prSet/>
      <dgm:spPr/>
      <dgm:t>
        <a:bodyPr/>
        <a:lstStyle/>
        <a:p>
          <a:endParaRPr lang="en-US"/>
        </a:p>
      </dgm:t>
    </dgm:pt>
    <dgm:pt modelId="{370C3584-13B4-4809-9FD4-71BFA70DFBBB}" type="pres">
      <dgm:prSet presAssocID="{955B01B8-ABC0-41A1-9F3F-7A03B3F11926}" presName="root" presStyleCnt="0">
        <dgm:presLayoutVars>
          <dgm:dir/>
          <dgm:resizeHandles val="exact"/>
        </dgm:presLayoutVars>
      </dgm:prSet>
      <dgm:spPr/>
    </dgm:pt>
    <dgm:pt modelId="{38AF92A1-F37A-415C-814B-814036AF38A8}" type="pres">
      <dgm:prSet presAssocID="{C6463A33-0A5C-4529-8F59-9137DED2114C}" presName="compNode" presStyleCnt="0"/>
      <dgm:spPr/>
    </dgm:pt>
    <dgm:pt modelId="{B99202AA-014A-4EBF-836B-E45936B019D5}" type="pres">
      <dgm:prSet presAssocID="{C6463A33-0A5C-4529-8F59-9137DED2114C}" presName="bgRect" presStyleLbl="bgShp" presStyleIdx="0" presStyleCnt="2"/>
      <dgm:spPr/>
    </dgm:pt>
    <dgm:pt modelId="{7C773F39-58FD-41AF-BA6A-39EC7BAD9012}" type="pres">
      <dgm:prSet presAssocID="{C6463A33-0A5C-4529-8F59-9137DED2114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ilding"/>
        </a:ext>
      </dgm:extLst>
    </dgm:pt>
    <dgm:pt modelId="{B6B99935-3FF4-4712-94FF-F57353AAB2FE}" type="pres">
      <dgm:prSet presAssocID="{C6463A33-0A5C-4529-8F59-9137DED2114C}" presName="spaceRect" presStyleCnt="0"/>
      <dgm:spPr/>
    </dgm:pt>
    <dgm:pt modelId="{ED337867-D2BB-4827-B311-62AC08E3008B}" type="pres">
      <dgm:prSet presAssocID="{C6463A33-0A5C-4529-8F59-9137DED2114C}" presName="parTx" presStyleLbl="revTx" presStyleIdx="0" presStyleCnt="2">
        <dgm:presLayoutVars>
          <dgm:chMax val="0"/>
          <dgm:chPref val="0"/>
        </dgm:presLayoutVars>
      </dgm:prSet>
      <dgm:spPr/>
    </dgm:pt>
    <dgm:pt modelId="{20D0BFEC-71D9-49ED-9FFD-741C9C983095}" type="pres">
      <dgm:prSet presAssocID="{E96921EF-0C95-4D95-B3C1-25532622A424}" presName="sibTrans" presStyleCnt="0"/>
      <dgm:spPr/>
    </dgm:pt>
    <dgm:pt modelId="{242BD62E-D157-45E4-9137-0CAC1C724073}" type="pres">
      <dgm:prSet presAssocID="{DEE411AD-1129-4B4F-B37A-288B8192D40D}" presName="compNode" presStyleCnt="0"/>
      <dgm:spPr/>
    </dgm:pt>
    <dgm:pt modelId="{7DB910A3-D7A7-415F-ABBB-5FE4AD0FC390}" type="pres">
      <dgm:prSet presAssocID="{DEE411AD-1129-4B4F-B37A-288B8192D40D}" presName="bgRect" presStyleLbl="bgShp" presStyleIdx="1" presStyleCnt="2"/>
      <dgm:spPr/>
    </dgm:pt>
    <dgm:pt modelId="{58910F90-7876-4CF1-A3DD-C5A1159D260D}" type="pres">
      <dgm:prSet presAssocID="{DEE411AD-1129-4B4F-B37A-288B8192D40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B453A948-18A1-4A19-BFD8-55D6161F8BAC}" type="pres">
      <dgm:prSet presAssocID="{DEE411AD-1129-4B4F-B37A-288B8192D40D}" presName="spaceRect" presStyleCnt="0"/>
      <dgm:spPr/>
    </dgm:pt>
    <dgm:pt modelId="{A38AC96A-29FB-4299-8C25-C73A33155A18}" type="pres">
      <dgm:prSet presAssocID="{DEE411AD-1129-4B4F-B37A-288B8192D40D}" presName="parTx" presStyleLbl="revTx" presStyleIdx="1" presStyleCnt="2">
        <dgm:presLayoutVars>
          <dgm:chMax val="0"/>
          <dgm:chPref val="0"/>
        </dgm:presLayoutVars>
      </dgm:prSet>
      <dgm:spPr/>
    </dgm:pt>
  </dgm:ptLst>
  <dgm:cxnLst>
    <dgm:cxn modelId="{B632EF1D-175F-4719-AE0A-7E333052D25C}" srcId="{955B01B8-ABC0-41A1-9F3F-7A03B3F11926}" destId="{C6463A33-0A5C-4529-8F59-9137DED2114C}" srcOrd="0" destOrd="0" parTransId="{C0D6BCBC-A517-4AFE-A012-8DC5B4A32F22}" sibTransId="{E96921EF-0C95-4D95-B3C1-25532622A424}"/>
    <dgm:cxn modelId="{93DB1845-980D-4008-A4A9-5666944B5335}" srcId="{955B01B8-ABC0-41A1-9F3F-7A03B3F11926}" destId="{DEE411AD-1129-4B4F-B37A-288B8192D40D}" srcOrd="1" destOrd="0" parTransId="{37B3CF4B-15FE-4452-9E39-4BD6D98EFD40}" sibTransId="{87C3B530-0531-4A61-9F31-BE24CE5D0B04}"/>
    <dgm:cxn modelId="{B077D749-F6B3-4F30-A216-521B3D05BC16}" type="presOf" srcId="{DEE411AD-1129-4B4F-B37A-288B8192D40D}" destId="{A38AC96A-29FB-4299-8C25-C73A33155A18}" srcOrd="0" destOrd="0" presId="urn:microsoft.com/office/officeart/2018/2/layout/IconVerticalSolidList"/>
    <dgm:cxn modelId="{BFFB0AF2-FC60-4547-A4C9-62005B13DACC}" type="presOf" srcId="{955B01B8-ABC0-41A1-9F3F-7A03B3F11926}" destId="{370C3584-13B4-4809-9FD4-71BFA70DFBBB}" srcOrd="0" destOrd="0" presId="urn:microsoft.com/office/officeart/2018/2/layout/IconVerticalSolidList"/>
    <dgm:cxn modelId="{CD7474F8-1D6F-4A65-84E1-3F610315D013}" type="presOf" srcId="{C6463A33-0A5C-4529-8F59-9137DED2114C}" destId="{ED337867-D2BB-4827-B311-62AC08E3008B}" srcOrd="0" destOrd="0" presId="urn:microsoft.com/office/officeart/2018/2/layout/IconVerticalSolidList"/>
    <dgm:cxn modelId="{B44C8FF3-C17A-45D4-8824-0265237F975E}" type="presParOf" srcId="{370C3584-13B4-4809-9FD4-71BFA70DFBBB}" destId="{38AF92A1-F37A-415C-814B-814036AF38A8}" srcOrd="0" destOrd="0" presId="urn:microsoft.com/office/officeart/2018/2/layout/IconVerticalSolidList"/>
    <dgm:cxn modelId="{1509AA6F-527F-4636-9B6E-FDECFA88E4CB}" type="presParOf" srcId="{38AF92A1-F37A-415C-814B-814036AF38A8}" destId="{B99202AA-014A-4EBF-836B-E45936B019D5}" srcOrd="0" destOrd="0" presId="urn:microsoft.com/office/officeart/2018/2/layout/IconVerticalSolidList"/>
    <dgm:cxn modelId="{C7113083-02CD-4A50-9DE2-8D21D3C414F6}" type="presParOf" srcId="{38AF92A1-F37A-415C-814B-814036AF38A8}" destId="{7C773F39-58FD-41AF-BA6A-39EC7BAD9012}" srcOrd="1" destOrd="0" presId="urn:microsoft.com/office/officeart/2018/2/layout/IconVerticalSolidList"/>
    <dgm:cxn modelId="{CA496A14-66B5-4717-AD35-44AB1AD3E9BF}" type="presParOf" srcId="{38AF92A1-F37A-415C-814B-814036AF38A8}" destId="{B6B99935-3FF4-4712-94FF-F57353AAB2FE}" srcOrd="2" destOrd="0" presId="urn:microsoft.com/office/officeart/2018/2/layout/IconVerticalSolidList"/>
    <dgm:cxn modelId="{522A3169-E046-46B4-8F37-873846E8780F}" type="presParOf" srcId="{38AF92A1-F37A-415C-814B-814036AF38A8}" destId="{ED337867-D2BB-4827-B311-62AC08E3008B}" srcOrd="3" destOrd="0" presId="urn:microsoft.com/office/officeart/2018/2/layout/IconVerticalSolidList"/>
    <dgm:cxn modelId="{07948085-2291-47AD-904D-14C63BB349E2}" type="presParOf" srcId="{370C3584-13B4-4809-9FD4-71BFA70DFBBB}" destId="{20D0BFEC-71D9-49ED-9FFD-741C9C983095}" srcOrd="1" destOrd="0" presId="urn:microsoft.com/office/officeart/2018/2/layout/IconVerticalSolidList"/>
    <dgm:cxn modelId="{FD572E9F-9193-47E1-AC3B-9F1A2A6F832A}" type="presParOf" srcId="{370C3584-13B4-4809-9FD4-71BFA70DFBBB}" destId="{242BD62E-D157-45E4-9137-0CAC1C724073}" srcOrd="2" destOrd="0" presId="urn:microsoft.com/office/officeart/2018/2/layout/IconVerticalSolidList"/>
    <dgm:cxn modelId="{2B0AD995-AAAC-4735-965F-A2BB4D6B67E5}" type="presParOf" srcId="{242BD62E-D157-45E4-9137-0CAC1C724073}" destId="{7DB910A3-D7A7-415F-ABBB-5FE4AD0FC390}" srcOrd="0" destOrd="0" presId="urn:microsoft.com/office/officeart/2018/2/layout/IconVerticalSolidList"/>
    <dgm:cxn modelId="{992632E5-F75F-40F0-A9FE-509AFEFA42CA}" type="presParOf" srcId="{242BD62E-D157-45E4-9137-0CAC1C724073}" destId="{58910F90-7876-4CF1-A3DD-C5A1159D260D}" srcOrd="1" destOrd="0" presId="urn:microsoft.com/office/officeart/2018/2/layout/IconVerticalSolidList"/>
    <dgm:cxn modelId="{7EA2BFDA-6DEE-4B7F-B05A-C36053238048}" type="presParOf" srcId="{242BD62E-D157-45E4-9137-0CAC1C724073}" destId="{B453A948-18A1-4A19-BFD8-55D6161F8BAC}" srcOrd="2" destOrd="0" presId="urn:microsoft.com/office/officeart/2018/2/layout/IconVerticalSolidList"/>
    <dgm:cxn modelId="{B7FFE8C4-F497-44A6-8354-544A81B40345}" type="presParOf" srcId="{242BD62E-D157-45E4-9137-0CAC1C724073}" destId="{A38AC96A-29FB-4299-8C25-C73A33155A1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55B01B8-ABC0-41A1-9F3F-7A03B3F1192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56FE6DF-5CD2-4702-9853-D1811B27755D}">
      <dgm:prSet/>
      <dgm:spPr/>
      <dgm:t>
        <a:bodyPr/>
        <a:lstStyle/>
        <a:p>
          <a:pPr>
            <a:lnSpc>
              <a:spcPct val="100000"/>
            </a:lnSpc>
          </a:pPr>
          <a:r>
            <a:rPr lang="en-US" dirty="0"/>
            <a:t>How the furniture, equipment, and walkways are placed has so much to do with the business layout</a:t>
          </a:r>
        </a:p>
      </dgm:t>
    </dgm:pt>
    <dgm:pt modelId="{83142CDF-BAC5-42AC-84AE-499A9A20CE8E}" type="parTrans" cxnId="{1003A1B6-8240-4E06-8C5E-BFF3E6F4B0DC}">
      <dgm:prSet/>
      <dgm:spPr/>
      <dgm:t>
        <a:bodyPr/>
        <a:lstStyle/>
        <a:p>
          <a:endParaRPr lang="en-US"/>
        </a:p>
      </dgm:t>
    </dgm:pt>
    <dgm:pt modelId="{1E36C2F4-5B39-4957-A6FE-803AEC1E0000}" type="sibTrans" cxnId="{1003A1B6-8240-4E06-8C5E-BFF3E6F4B0DC}">
      <dgm:prSet/>
      <dgm:spPr/>
      <dgm:t>
        <a:bodyPr/>
        <a:lstStyle/>
        <a:p>
          <a:endParaRPr lang="en-US"/>
        </a:p>
      </dgm:t>
    </dgm:pt>
    <dgm:pt modelId="{9254D3A3-DC58-44E7-B551-5EE7A99199C0}">
      <dgm:prSet/>
      <dgm:spPr/>
      <dgm:t>
        <a:bodyPr/>
        <a:lstStyle/>
        <a:p>
          <a:pPr>
            <a:lnSpc>
              <a:spcPct val="100000"/>
            </a:lnSpc>
          </a:pPr>
          <a:r>
            <a:rPr lang="en-US" dirty="0"/>
            <a:t>This is a crucial element in business though it could be highly ignored especially by starting entrepreneurs</a:t>
          </a:r>
        </a:p>
      </dgm:t>
    </dgm:pt>
    <dgm:pt modelId="{8E14A230-DAF8-4F62-BF25-E430E36667B6}" type="parTrans" cxnId="{3725C04D-6FE8-4D02-B3DF-C97C9477D651}">
      <dgm:prSet/>
      <dgm:spPr/>
      <dgm:t>
        <a:bodyPr/>
        <a:lstStyle/>
        <a:p>
          <a:endParaRPr lang="en-US"/>
        </a:p>
      </dgm:t>
    </dgm:pt>
    <dgm:pt modelId="{343DAD90-D850-421A-A41C-8AC292EFF1EF}" type="sibTrans" cxnId="{3725C04D-6FE8-4D02-B3DF-C97C9477D651}">
      <dgm:prSet/>
      <dgm:spPr/>
      <dgm:t>
        <a:bodyPr/>
        <a:lstStyle/>
        <a:p>
          <a:endParaRPr lang="en-US"/>
        </a:p>
      </dgm:t>
    </dgm:pt>
    <dgm:pt modelId="{370C3584-13B4-4809-9FD4-71BFA70DFBBB}" type="pres">
      <dgm:prSet presAssocID="{955B01B8-ABC0-41A1-9F3F-7A03B3F11926}" presName="root" presStyleCnt="0">
        <dgm:presLayoutVars>
          <dgm:dir/>
          <dgm:resizeHandles val="exact"/>
        </dgm:presLayoutVars>
      </dgm:prSet>
      <dgm:spPr/>
    </dgm:pt>
    <dgm:pt modelId="{D2A1BC71-14B7-4CE3-B41B-8F8BD8BDED28}" type="pres">
      <dgm:prSet presAssocID="{156FE6DF-5CD2-4702-9853-D1811B27755D}" presName="compNode" presStyleCnt="0"/>
      <dgm:spPr/>
    </dgm:pt>
    <dgm:pt modelId="{447D7B82-5360-42BD-8C49-324830842D9A}" type="pres">
      <dgm:prSet presAssocID="{156FE6DF-5CD2-4702-9853-D1811B27755D}" presName="bgRect" presStyleLbl="bgShp" presStyleIdx="0" presStyleCnt="2"/>
      <dgm:spPr/>
    </dgm:pt>
    <dgm:pt modelId="{7FB68E45-99EC-4570-803A-265E6994E6A8}" type="pres">
      <dgm:prSet presAssocID="{156FE6DF-5CD2-4702-9853-D1811B27755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uch"/>
        </a:ext>
      </dgm:extLst>
    </dgm:pt>
    <dgm:pt modelId="{40B688C7-7036-4D13-A351-DE2D3D9747A1}" type="pres">
      <dgm:prSet presAssocID="{156FE6DF-5CD2-4702-9853-D1811B27755D}" presName="spaceRect" presStyleCnt="0"/>
      <dgm:spPr/>
    </dgm:pt>
    <dgm:pt modelId="{17168DBD-3477-4323-8FA4-AFC3EFC8B0D0}" type="pres">
      <dgm:prSet presAssocID="{156FE6DF-5CD2-4702-9853-D1811B27755D}" presName="parTx" presStyleLbl="revTx" presStyleIdx="0" presStyleCnt="2">
        <dgm:presLayoutVars>
          <dgm:chMax val="0"/>
          <dgm:chPref val="0"/>
        </dgm:presLayoutVars>
      </dgm:prSet>
      <dgm:spPr/>
    </dgm:pt>
    <dgm:pt modelId="{BE999F9A-E72F-4568-B596-FBD8686F308C}" type="pres">
      <dgm:prSet presAssocID="{1E36C2F4-5B39-4957-A6FE-803AEC1E0000}" presName="sibTrans" presStyleCnt="0"/>
      <dgm:spPr/>
    </dgm:pt>
    <dgm:pt modelId="{A26F0ED5-12AB-4B56-B0ED-611E5C7F5930}" type="pres">
      <dgm:prSet presAssocID="{9254D3A3-DC58-44E7-B551-5EE7A99199C0}" presName="compNode" presStyleCnt="0"/>
      <dgm:spPr/>
    </dgm:pt>
    <dgm:pt modelId="{4A4269CF-CA3F-486F-A19E-E9E7927CC576}" type="pres">
      <dgm:prSet presAssocID="{9254D3A3-DC58-44E7-B551-5EE7A99199C0}" presName="bgRect" presStyleLbl="bgShp" presStyleIdx="1" presStyleCnt="2"/>
      <dgm:spPr/>
    </dgm:pt>
    <dgm:pt modelId="{1DAD08EC-EC99-48FA-B776-AA876B7D7CB1}" type="pres">
      <dgm:prSet presAssocID="{9254D3A3-DC58-44E7-B551-5EE7A99199C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ximize"/>
        </a:ext>
      </dgm:extLst>
    </dgm:pt>
    <dgm:pt modelId="{4FC2D249-9C2C-4DE1-A759-FDBBD333169F}" type="pres">
      <dgm:prSet presAssocID="{9254D3A3-DC58-44E7-B551-5EE7A99199C0}" presName="spaceRect" presStyleCnt="0"/>
      <dgm:spPr/>
    </dgm:pt>
    <dgm:pt modelId="{B03EBA5F-5A1C-4C5C-A74D-751F32FFB5DC}" type="pres">
      <dgm:prSet presAssocID="{9254D3A3-DC58-44E7-B551-5EE7A99199C0}" presName="parTx" presStyleLbl="revTx" presStyleIdx="1" presStyleCnt="2">
        <dgm:presLayoutVars>
          <dgm:chMax val="0"/>
          <dgm:chPref val="0"/>
        </dgm:presLayoutVars>
      </dgm:prSet>
      <dgm:spPr/>
    </dgm:pt>
  </dgm:ptLst>
  <dgm:cxnLst>
    <dgm:cxn modelId="{47E22716-A2F4-446E-A871-14DEC0DE772C}" type="presOf" srcId="{9254D3A3-DC58-44E7-B551-5EE7A99199C0}" destId="{B03EBA5F-5A1C-4C5C-A74D-751F32FFB5DC}" srcOrd="0" destOrd="0" presId="urn:microsoft.com/office/officeart/2018/2/layout/IconVerticalSolidList"/>
    <dgm:cxn modelId="{3725C04D-6FE8-4D02-B3DF-C97C9477D651}" srcId="{955B01B8-ABC0-41A1-9F3F-7A03B3F11926}" destId="{9254D3A3-DC58-44E7-B551-5EE7A99199C0}" srcOrd="1" destOrd="0" parTransId="{8E14A230-DAF8-4F62-BF25-E430E36667B6}" sibTransId="{343DAD90-D850-421A-A41C-8AC292EFF1EF}"/>
    <dgm:cxn modelId="{1003A1B6-8240-4E06-8C5E-BFF3E6F4B0DC}" srcId="{955B01B8-ABC0-41A1-9F3F-7A03B3F11926}" destId="{156FE6DF-5CD2-4702-9853-D1811B27755D}" srcOrd="0" destOrd="0" parTransId="{83142CDF-BAC5-42AC-84AE-499A9A20CE8E}" sibTransId="{1E36C2F4-5B39-4957-A6FE-803AEC1E0000}"/>
    <dgm:cxn modelId="{50D06AD9-D9BD-4281-B02F-38B13A219210}" type="presOf" srcId="{156FE6DF-5CD2-4702-9853-D1811B27755D}" destId="{17168DBD-3477-4323-8FA4-AFC3EFC8B0D0}" srcOrd="0" destOrd="0" presId="urn:microsoft.com/office/officeart/2018/2/layout/IconVerticalSolidList"/>
    <dgm:cxn modelId="{BFFB0AF2-FC60-4547-A4C9-62005B13DACC}" type="presOf" srcId="{955B01B8-ABC0-41A1-9F3F-7A03B3F11926}" destId="{370C3584-13B4-4809-9FD4-71BFA70DFBBB}" srcOrd="0" destOrd="0" presId="urn:microsoft.com/office/officeart/2018/2/layout/IconVerticalSolidList"/>
    <dgm:cxn modelId="{1235244C-3780-4242-BA1B-2A1A8F3092B1}" type="presParOf" srcId="{370C3584-13B4-4809-9FD4-71BFA70DFBBB}" destId="{D2A1BC71-14B7-4CE3-B41B-8F8BD8BDED28}" srcOrd="0" destOrd="0" presId="urn:microsoft.com/office/officeart/2018/2/layout/IconVerticalSolidList"/>
    <dgm:cxn modelId="{3022B351-71C0-49E2-B174-F2423128523C}" type="presParOf" srcId="{D2A1BC71-14B7-4CE3-B41B-8F8BD8BDED28}" destId="{447D7B82-5360-42BD-8C49-324830842D9A}" srcOrd="0" destOrd="0" presId="urn:microsoft.com/office/officeart/2018/2/layout/IconVerticalSolidList"/>
    <dgm:cxn modelId="{7F621B43-91BB-4308-8F13-24ED629C64D4}" type="presParOf" srcId="{D2A1BC71-14B7-4CE3-B41B-8F8BD8BDED28}" destId="{7FB68E45-99EC-4570-803A-265E6994E6A8}" srcOrd="1" destOrd="0" presId="urn:microsoft.com/office/officeart/2018/2/layout/IconVerticalSolidList"/>
    <dgm:cxn modelId="{3077AC85-0987-488F-9AEE-9388F5D5DB93}" type="presParOf" srcId="{D2A1BC71-14B7-4CE3-B41B-8F8BD8BDED28}" destId="{40B688C7-7036-4D13-A351-DE2D3D9747A1}" srcOrd="2" destOrd="0" presId="urn:microsoft.com/office/officeart/2018/2/layout/IconVerticalSolidList"/>
    <dgm:cxn modelId="{517EC80F-A611-4F36-87AE-A822E380B271}" type="presParOf" srcId="{D2A1BC71-14B7-4CE3-B41B-8F8BD8BDED28}" destId="{17168DBD-3477-4323-8FA4-AFC3EFC8B0D0}" srcOrd="3" destOrd="0" presId="urn:microsoft.com/office/officeart/2018/2/layout/IconVerticalSolidList"/>
    <dgm:cxn modelId="{7FF7B386-1F7F-4E32-A7D5-36ADACBF82E9}" type="presParOf" srcId="{370C3584-13B4-4809-9FD4-71BFA70DFBBB}" destId="{BE999F9A-E72F-4568-B596-FBD8686F308C}" srcOrd="1" destOrd="0" presId="urn:microsoft.com/office/officeart/2018/2/layout/IconVerticalSolidList"/>
    <dgm:cxn modelId="{3A9B8B0F-D07C-4885-8684-A41FCE6DD4BE}" type="presParOf" srcId="{370C3584-13B4-4809-9FD4-71BFA70DFBBB}" destId="{A26F0ED5-12AB-4B56-B0ED-611E5C7F5930}" srcOrd="2" destOrd="0" presId="urn:microsoft.com/office/officeart/2018/2/layout/IconVerticalSolidList"/>
    <dgm:cxn modelId="{E9FE8EF0-92F7-4C83-B751-1B21CA5B6210}" type="presParOf" srcId="{A26F0ED5-12AB-4B56-B0ED-611E5C7F5930}" destId="{4A4269CF-CA3F-486F-A19E-E9E7927CC576}" srcOrd="0" destOrd="0" presId="urn:microsoft.com/office/officeart/2018/2/layout/IconVerticalSolidList"/>
    <dgm:cxn modelId="{A9CFE17D-064B-4295-A952-8DC646FF2A27}" type="presParOf" srcId="{A26F0ED5-12AB-4B56-B0ED-611E5C7F5930}" destId="{1DAD08EC-EC99-48FA-B776-AA876B7D7CB1}" srcOrd="1" destOrd="0" presId="urn:microsoft.com/office/officeart/2018/2/layout/IconVerticalSolidList"/>
    <dgm:cxn modelId="{E73C7196-0B27-482E-B7DE-1176ED3D9BB8}" type="presParOf" srcId="{A26F0ED5-12AB-4B56-B0ED-611E5C7F5930}" destId="{4FC2D249-9C2C-4DE1-A759-FDBBD333169F}" srcOrd="2" destOrd="0" presId="urn:microsoft.com/office/officeart/2018/2/layout/IconVerticalSolidList"/>
    <dgm:cxn modelId="{09B598ED-044E-4577-B4F7-32EB470DDBAB}" type="presParOf" srcId="{A26F0ED5-12AB-4B56-B0ED-611E5C7F5930}" destId="{B03EBA5F-5A1C-4C5C-A74D-751F32FFB5D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08B86A5-1192-4488-A4A0-6A046FD03EE4}" type="doc">
      <dgm:prSet loTypeId="urn:microsoft.com/office/officeart/2018/2/layout/IconVerticalSolid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3E0CB43F-6CEF-49CC-A464-E7C82A527208}">
      <dgm:prSet/>
      <dgm:spPr/>
      <dgm:t>
        <a:bodyPr/>
        <a:lstStyle/>
        <a:p>
          <a:pPr>
            <a:lnSpc>
              <a:spcPct val="100000"/>
            </a:lnSpc>
          </a:pPr>
          <a:r>
            <a:rPr lang="en-US" b="1" dirty="0"/>
            <a:t>Optimization of Workflow</a:t>
          </a:r>
          <a:r>
            <a:rPr lang="en-US" dirty="0"/>
            <a:t>: A well-thought-out layout guarantees smooth workflow in your business as it cuts down unnecessary movement thereby saving time and pushing up productivity of both the workers and equipment</a:t>
          </a:r>
        </a:p>
      </dgm:t>
    </dgm:pt>
    <dgm:pt modelId="{D3B5458B-CA91-48C7-AC8B-353C60454420}" type="parTrans" cxnId="{941B94B7-30D4-46BA-A235-7FDB614AAD5F}">
      <dgm:prSet/>
      <dgm:spPr/>
      <dgm:t>
        <a:bodyPr/>
        <a:lstStyle/>
        <a:p>
          <a:endParaRPr lang="en-US"/>
        </a:p>
      </dgm:t>
    </dgm:pt>
    <dgm:pt modelId="{2C23B990-1C58-4573-BC66-4F0A0C6C76CF}" type="sibTrans" cxnId="{941B94B7-30D4-46BA-A235-7FDB614AAD5F}">
      <dgm:prSet/>
      <dgm:spPr/>
      <dgm:t>
        <a:bodyPr/>
        <a:lstStyle/>
        <a:p>
          <a:pPr>
            <a:lnSpc>
              <a:spcPct val="100000"/>
            </a:lnSpc>
          </a:pPr>
          <a:endParaRPr lang="en-US"/>
        </a:p>
      </dgm:t>
    </dgm:pt>
    <dgm:pt modelId="{465D48F4-4158-4F97-A509-FA17B30645BC}">
      <dgm:prSet/>
      <dgm:spPr/>
      <dgm:t>
        <a:bodyPr/>
        <a:lstStyle/>
        <a:p>
          <a:pPr>
            <a:lnSpc>
              <a:spcPct val="100000"/>
            </a:lnSpc>
          </a:pPr>
          <a:r>
            <a:rPr lang="en-US" b="1" dirty="0"/>
            <a:t>Optimize space: </a:t>
          </a:r>
          <a:r>
            <a:rPr lang="en-US" dirty="0"/>
            <a:t>A good layout ensures maximum use of the available space</a:t>
          </a:r>
        </a:p>
      </dgm:t>
    </dgm:pt>
    <dgm:pt modelId="{26DB2B48-81D6-4BE3-8E63-C527A6DA55CA}" type="parTrans" cxnId="{102B5030-7D11-462C-95CC-EE2E7746EC53}">
      <dgm:prSet/>
      <dgm:spPr/>
      <dgm:t>
        <a:bodyPr/>
        <a:lstStyle/>
        <a:p>
          <a:endParaRPr lang="en-US"/>
        </a:p>
      </dgm:t>
    </dgm:pt>
    <dgm:pt modelId="{6A8F4E76-7DA2-4FB9-B4A8-54E6AC956599}" type="sibTrans" cxnId="{102B5030-7D11-462C-95CC-EE2E7746EC53}">
      <dgm:prSet/>
      <dgm:spPr/>
      <dgm:t>
        <a:bodyPr/>
        <a:lstStyle/>
        <a:p>
          <a:pPr>
            <a:lnSpc>
              <a:spcPct val="100000"/>
            </a:lnSpc>
          </a:pPr>
          <a:endParaRPr lang="en-US"/>
        </a:p>
      </dgm:t>
    </dgm:pt>
    <dgm:pt modelId="{37AE6868-337A-4DFF-A2F3-56EDED5C2CD5}" type="pres">
      <dgm:prSet presAssocID="{608B86A5-1192-4488-A4A0-6A046FD03EE4}" presName="root" presStyleCnt="0">
        <dgm:presLayoutVars>
          <dgm:dir/>
          <dgm:resizeHandles val="exact"/>
        </dgm:presLayoutVars>
      </dgm:prSet>
      <dgm:spPr/>
    </dgm:pt>
    <dgm:pt modelId="{05908299-7C85-4F8D-9D91-6372846CA57A}" type="pres">
      <dgm:prSet presAssocID="{3E0CB43F-6CEF-49CC-A464-E7C82A527208}" presName="compNode" presStyleCnt="0"/>
      <dgm:spPr/>
    </dgm:pt>
    <dgm:pt modelId="{E7842A6F-DA98-4B86-8711-2B7682D120DF}" type="pres">
      <dgm:prSet presAssocID="{3E0CB43F-6CEF-49CC-A464-E7C82A527208}" presName="bgRect" presStyleLbl="bgShp" presStyleIdx="0" presStyleCnt="2"/>
      <dgm:spPr/>
    </dgm:pt>
    <dgm:pt modelId="{44CE8BE0-CE6B-4BC5-980F-CD1211990ADE}" type="pres">
      <dgm:prSet presAssocID="{3E0CB43F-6CEF-49CC-A464-E7C82A52720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Workflow"/>
        </a:ext>
      </dgm:extLst>
    </dgm:pt>
    <dgm:pt modelId="{366F2CE2-8E24-4362-9DEF-3A9060C2D285}" type="pres">
      <dgm:prSet presAssocID="{3E0CB43F-6CEF-49CC-A464-E7C82A527208}" presName="spaceRect" presStyleCnt="0"/>
      <dgm:spPr/>
    </dgm:pt>
    <dgm:pt modelId="{E203E1EE-4F58-4FAE-94D6-346369B383D8}" type="pres">
      <dgm:prSet presAssocID="{3E0CB43F-6CEF-49CC-A464-E7C82A527208}" presName="parTx" presStyleLbl="revTx" presStyleIdx="0" presStyleCnt="2">
        <dgm:presLayoutVars>
          <dgm:chMax val="0"/>
          <dgm:chPref val="0"/>
        </dgm:presLayoutVars>
      </dgm:prSet>
      <dgm:spPr/>
    </dgm:pt>
    <dgm:pt modelId="{80D1EFA5-6DFC-4741-BBA0-2D4BDF6E3835}" type="pres">
      <dgm:prSet presAssocID="{2C23B990-1C58-4573-BC66-4F0A0C6C76CF}" presName="sibTrans" presStyleCnt="0"/>
      <dgm:spPr/>
    </dgm:pt>
    <dgm:pt modelId="{A7CC2664-0A12-460D-82D9-B00D4EC7EBB3}" type="pres">
      <dgm:prSet presAssocID="{465D48F4-4158-4F97-A509-FA17B30645BC}" presName="compNode" presStyleCnt="0"/>
      <dgm:spPr/>
    </dgm:pt>
    <dgm:pt modelId="{6A64644F-309B-4BC7-B7CB-299A1B9E691A}" type="pres">
      <dgm:prSet presAssocID="{465D48F4-4158-4F97-A509-FA17B30645BC}" presName="bgRect" presStyleLbl="bgShp" presStyleIdx="1" presStyleCnt="2"/>
      <dgm:spPr/>
    </dgm:pt>
    <dgm:pt modelId="{CDC776EC-B456-4497-8DFF-B6AF30299ACC}" type="pres">
      <dgm:prSet presAssocID="{465D48F4-4158-4F97-A509-FA17B30645B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Rocket"/>
        </a:ext>
      </dgm:extLst>
    </dgm:pt>
    <dgm:pt modelId="{1A1CA81C-25B2-4E52-AF10-A70ACBAD7339}" type="pres">
      <dgm:prSet presAssocID="{465D48F4-4158-4F97-A509-FA17B30645BC}" presName="spaceRect" presStyleCnt="0"/>
      <dgm:spPr/>
    </dgm:pt>
    <dgm:pt modelId="{A7FF3FBD-CFF2-4147-AE7D-A829FF0ED4D9}" type="pres">
      <dgm:prSet presAssocID="{465D48F4-4158-4F97-A509-FA17B30645BC}" presName="parTx" presStyleLbl="revTx" presStyleIdx="1" presStyleCnt="2">
        <dgm:presLayoutVars>
          <dgm:chMax val="0"/>
          <dgm:chPref val="0"/>
        </dgm:presLayoutVars>
      </dgm:prSet>
      <dgm:spPr/>
    </dgm:pt>
  </dgm:ptLst>
  <dgm:cxnLst>
    <dgm:cxn modelId="{102B5030-7D11-462C-95CC-EE2E7746EC53}" srcId="{608B86A5-1192-4488-A4A0-6A046FD03EE4}" destId="{465D48F4-4158-4F97-A509-FA17B30645BC}" srcOrd="1" destOrd="0" parTransId="{26DB2B48-81D6-4BE3-8E63-C527A6DA55CA}" sibTransId="{6A8F4E76-7DA2-4FB9-B4A8-54E6AC956599}"/>
    <dgm:cxn modelId="{F2155681-98AE-4BE9-B8B5-8D93B3669124}" type="presOf" srcId="{3E0CB43F-6CEF-49CC-A464-E7C82A527208}" destId="{E203E1EE-4F58-4FAE-94D6-346369B383D8}" srcOrd="0" destOrd="0" presId="urn:microsoft.com/office/officeart/2018/2/layout/IconVerticalSolidList"/>
    <dgm:cxn modelId="{C139D99A-7261-49B6-A8FD-B8C7B2B3FF7E}" type="presOf" srcId="{608B86A5-1192-4488-A4A0-6A046FD03EE4}" destId="{37AE6868-337A-4DFF-A2F3-56EDED5C2CD5}" srcOrd="0" destOrd="0" presId="urn:microsoft.com/office/officeart/2018/2/layout/IconVerticalSolidList"/>
    <dgm:cxn modelId="{941B94B7-30D4-46BA-A235-7FDB614AAD5F}" srcId="{608B86A5-1192-4488-A4A0-6A046FD03EE4}" destId="{3E0CB43F-6CEF-49CC-A464-E7C82A527208}" srcOrd="0" destOrd="0" parTransId="{D3B5458B-CA91-48C7-AC8B-353C60454420}" sibTransId="{2C23B990-1C58-4573-BC66-4F0A0C6C76CF}"/>
    <dgm:cxn modelId="{C804BDBF-8F78-408B-BC17-79419870144F}" type="presOf" srcId="{465D48F4-4158-4F97-A509-FA17B30645BC}" destId="{A7FF3FBD-CFF2-4147-AE7D-A829FF0ED4D9}" srcOrd="0" destOrd="0" presId="urn:microsoft.com/office/officeart/2018/2/layout/IconVerticalSolidList"/>
    <dgm:cxn modelId="{797AB32F-387B-4525-AC43-FA2BEDAAB8BE}" type="presParOf" srcId="{37AE6868-337A-4DFF-A2F3-56EDED5C2CD5}" destId="{05908299-7C85-4F8D-9D91-6372846CA57A}" srcOrd="0" destOrd="0" presId="urn:microsoft.com/office/officeart/2018/2/layout/IconVerticalSolidList"/>
    <dgm:cxn modelId="{419727C3-8309-4100-A20E-0F19DB3C86CE}" type="presParOf" srcId="{05908299-7C85-4F8D-9D91-6372846CA57A}" destId="{E7842A6F-DA98-4B86-8711-2B7682D120DF}" srcOrd="0" destOrd="0" presId="urn:microsoft.com/office/officeart/2018/2/layout/IconVerticalSolidList"/>
    <dgm:cxn modelId="{0E2178CC-89B6-4848-A2C4-FB52CCEE0FB1}" type="presParOf" srcId="{05908299-7C85-4F8D-9D91-6372846CA57A}" destId="{44CE8BE0-CE6B-4BC5-980F-CD1211990ADE}" srcOrd="1" destOrd="0" presId="urn:microsoft.com/office/officeart/2018/2/layout/IconVerticalSolidList"/>
    <dgm:cxn modelId="{D517F7F2-4E7A-4274-A854-DF0BF05FF937}" type="presParOf" srcId="{05908299-7C85-4F8D-9D91-6372846CA57A}" destId="{366F2CE2-8E24-4362-9DEF-3A9060C2D285}" srcOrd="2" destOrd="0" presId="urn:microsoft.com/office/officeart/2018/2/layout/IconVerticalSolidList"/>
    <dgm:cxn modelId="{B8C7D378-200C-4042-9F8F-9447ABCBEFF0}" type="presParOf" srcId="{05908299-7C85-4F8D-9D91-6372846CA57A}" destId="{E203E1EE-4F58-4FAE-94D6-346369B383D8}" srcOrd="3" destOrd="0" presId="urn:microsoft.com/office/officeart/2018/2/layout/IconVerticalSolidList"/>
    <dgm:cxn modelId="{835389DF-6CFF-410E-A1AF-46981A6575D4}" type="presParOf" srcId="{37AE6868-337A-4DFF-A2F3-56EDED5C2CD5}" destId="{80D1EFA5-6DFC-4741-BBA0-2D4BDF6E3835}" srcOrd="1" destOrd="0" presId="urn:microsoft.com/office/officeart/2018/2/layout/IconVerticalSolidList"/>
    <dgm:cxn modelId="{652C1F8F-C147-45A7-AAB5-AA8947F5D609}" type="presParOf" srcId="{37AE6868-337A-4DFF-A2F3-56EDED5C2CD5}" destId="{A7CC2664-0A12-460D-82D9-B00D4EC7EBB3}" srcOrd="2" destOrd="0" presId="urn:microsoft.com/office/officeart/2018/2/layout/IconVerticalSolidList"/>
    <dgm:cxn modelId="{4B7F0158-87F5-49AC-B588-77325E15468C}" type="presParOf" srcId="{A7CC2664-0A12-460D-82D9-B00D4EC7EBB3}" destId="{6A64644F-309B-4BC7-B7CB-299A1B9E691A}" srcOrd="0" destOrd="0" presId="urn:microsoft.com/office/officeart/2018/2/layout/IconVerticalSolidList"/>
    <dgm:cxn modelId="{31B09279-4BBB-4C37-86CB-CBDF34665F67}" type="presParOf" srcId="{A7CC2664-0A12-460D-82D9-B00D4EC7EBB3}" destId="{CDC776EC-B456-4497-8DFF-B6AF30299ACC}" srcOrd="1" destOrd="0" presId="urn:microsoft.com/office/officeart/2018/2/layout/IconVerticalSolidList"/>
    <dgm:cxn modelId="{10639D6D-9082-4B72-9C16-52D1BE7E9000}" type="presParOf" srcId="{A7CC2664-0A12-460D-82D9-B00D4EC7EBB3}" destId="{1A1CA81C-25B2-4E52-AF10-A70ACBAD7339}" srcOrd="2" destOrd="0" presId="urn:microsoft.com/office/officeart/2018/2/layout/IconVerticalSolidList"/>
    <dgm:cxn modelId="{ABD27812-C762-4123-AFF0-66881AD6E0B8}" type="presParOf" srcId="{A7CC2664-0A12-460D-82D9-B00D4EC7EBB3}" destId="{A7FF3FBD-CFF2-4147-AE7D-A829FF0ED4D9}"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08B86A5-1192-4488-A4A0-6A046FD03EE4}"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8C16BC6B-3E8E-4D4E-AFBC-CEF6E4CAF41B}">
      <dgm:prSet/>
      <dgm:spPr/>
      <dgm:t>
        <a:bodyPr/>
        <a:lstStyle/>
        <a:p>
          <a:r>
            <a:rPr lang="en-US" b="1" dirty="0"/>
            <a:t>Improves customer experience</a:t>
          </a:r>
          <a:r>
            <a:rPr lang="en-US" dirty="0"/>
            <a:t>: A well-thought-out layout ensures ease of navigation for your customers, hence finding the items they need quickly, and this enhances their shopping experience</a:t>
          </a:r>
        </a:p>
      </dgm:t>
    </dgm:pt>
    <dgm:pt modelId="{35A14117-72C9-435B-9F53-9AB7228FABEF}" type="parTrans" cxnId="{AD5FC538-073A-4ED7-BEB1-C1912C92D863}">
      <dgm:prSet/>
      <dgm:spPr/>
      <dgm:t>
        <a:bodyPr/>
        <a:lstStyle/>
        <a:p>
          <a:endParaRPr lang="en-US"/>
        </a:p>
      </dgm:t>
    </dgm:pt>
    <dgm:pt modelId="{0872EE81-11B3-44DF-8323-C6D4CFE3F47E}" type="sibTrans" cxnId="{AD5FC538-073A-4ED7-BEB1-C1912C92D863}">
      <dgm:prSet/>
      <dgm:spPr/>
      <dgm:t>
        <a:bodyPr/>
        <a:lstStyle/>
        <a:p>
          <a:endParaRPr lang="en-US"/>
        </a:p>
      </dgm:t>
    </dgm:pt>
    <dgm:pt modelId="{9DF3AD42-DF5A-4530-8E41-FC948A3E8F39}">
      <dgm:prSet/>
      <dgm:spPr/>
      <dgm:t>
        <a:bodyPr/>
        <a:lstStyle/>
        <a:p>
          <a:r>
            <a:rPr lang="en-US" b="1" dirty="0"/>
            <a:t>Aesthetic</a:t>
          </a:r>
          <a:r>
            <a:rPr lang="en-US" dirty="0"/>
            <a:t>: An attractive layout can create a lasting impression in the eyes of customers and may encourage them to come back</a:t>
          </a:r>
        </a:p>
      </dgm:t>
    </dgm:pt>
    <dgm:pt modelId="{93763788-87AA-4826-BF18-612FCCFE5EAF}" type="parTrans" cxnId="{07A73087-7378-4264-B4C2-458B68D497D8}">
      <dgm:prSet/>
      <dgm:spPr/>
      <dgm:t>
        <a:bodyPr/>
        <a:lstStyle/>
        <a:p>
          <a:endParaRPr lang="en-US"/>
        </a:p>
      </dgm:t>
    </dgm:pt>
    <dgm:pt modelId="{60E6E433-ABBE-4EF7-9991-AC7D3C775961}" type="sibTrans" cxnId="{07A73087-7378-4264-B4C2-458B68D497D8}">
      <dgm:prSet/>
      <dgm:spPr/>
      <dgm:t>
        <a:bodyPr/>
        <a:lstStyle/>
        <a:p>
          <a:endParaRPr lang="en-US"/>
        </a:p>
      </dgm:t>
    </dgm:pt>
    <dgm:pt modelId="{C90436D0-F235-4B0E-A890-2724F798CF9D}" type="pres">
      <dgm:prSet presAssocID="{608B86A5-1192-4488-A4A0-6A046FD03EE4}" presName="root" presStyleCnt="0">
        <dgm:presLayoutVars>
          <dgm:dir/>
          <dgm:resizeHandles val="exact"/>
        </dgm:presLayoutVars>
      </dgm:prSet>
      <dgm:spPr/>
    </dgm:pt>
    <dgm:pt modelId="{298CE5D7-862C-4CA0-ACA3-771EA704A98B}" type="pres">
      <dgm:prSet presAssocID="{8C16BC6B-3E8E-4D4E-AFBC-CEF6E4CAF41B}" presName="compNode" presStyleCnt="0"/>
      <dgm:spPr/>
    </dgm:pt>
    <dgm:pt modelId="{50059945-5721-4A4D-B2E6-1C4A5ACED1EA}" type="pres">
      <dgm:prSet presAssocID="{8C16BC6B-3E8E-4D4E-AFBC-CEF6E4CAF41B}" presName="bgRect" presStyleLbl="bgShp" presStyleIdx="0" presStyleCnt="2"/>
      <dgm:spPr/>
    </dgm:pt>
    <dgm:pt modelId="{D9186A4F-9B30-4307-A48C-26DCB4BDF211}" type="pres">
      <dgm:prSet presAssocID="{8C16BC6B-3E8E-4D4E-AFBC-CEF6E4CAF41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atistics"/>
        </a:ext>
      </dgm:extLst>
    </dgm:pt>
    <dgm:pt modelId="{28E1D838-E4FC-4486-A85A-395E1E7AF982}" type="pres">
      <dgm:prSet presAssocID="{8C16BC6B-3E8E-4D4E-AFBC-CEF6E4CAF41B}" presName="spaceRect" presStyleCnt="0"/>
      <dgm:spPr/>
    </dgm:pt>
    <dgm:pt modelId="{92EC7A82-4D26-4EFB-BE9B-C3E03C06F70E}" type="pres">
      <dgm:prSet presAssocID="{8C16BC6B-3E8E-4D4E-AFBC-CEF6E4CAF41B}" presName="parTx" presStyleLbl="revTx" presStyleIdx="0" presStyleCnt="2">
        <dgm:presLayoutVars>
          <dgm:chMax val="0"/>
          <dgm:chPref val="0"/>
        </dgm:presLayoutVars>
      </dgm:prSet>
      <dgm:spPr/>
    </dgm:pt>
    <dgm:pt modelId="{64D0F843-E44A-4E2D-A30D-19EF3955F7C0}" type="pres">
      <dgm:prSet presAssocID="{0872EE81-11B3-44DF-8323-C6D4CFE3F47E}" presName="sibTrans" presStyleCnt="0"/>
      <dgm:spPr/>
    </dgm:pt>
    <dgm:pt modelId="{9B3880C9-687C-4EA1-901E-DD14484F5919}" type="pres">
      <dgm:prSet presAssocID="{9DF3AD42-DF5A-4530-8E41-FC948A3E8F39}" presName="compNode" presStyleCnt="0"/>
      <dgm:spPr/>
    </dgm:pt>
    <dgm:pt modelId="{C13FA0DC-C7BD-4A90-8ED1-19C22E37801A}" type="pres">
      <dgm:prSet presAssocID="{9DF3AD42-DF5A-4530-8E41-FC948A3E8F39}" presName="bgRect" presStyleLbl="bgShp" presStyleIdx="1" presStyleCnt="2"/>
      <dgm:spPr/>
    </dgm:pt>
    <dgm:pt modelId="{6F132E33-FDF4-445A-9241-1C8C41D059DD}" type="pres">
      <dgm:prSet presAssocID="{9DF3AD42-DF5A-4530-8E41-FC948A3E8F3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apanese Dolls"/>
        </a:ext>
      </dgm:extLst>
    </dgm:pt>
    <dgm:pt modelId="{9F6C6B1A-9478-4FE7-8F22-0908241F58C7}" type="pres">
      <dgm:prSet presAssocID="{9DF3AD42-DF5A-4530-8E41-FC948A3E8F39}" presName="spaceRect" presStyleCnt="0"/>
      <dgm:spPr/>
    </dgm:pt>
    <dgm:pt modelId="{AC1FA46E-3032-4637-95FF-953892745757}" type="pres">
      <dgm:prSet presAssocID="{9DF3AD42-DF5A-4530-8E41-FC948A3E8F39}" presName="parTx" presStyleLbl="revTx" presStyleIdx="1" presStyleCnt="2">
        <dgm:presLayoutVars>
          <dgm:chMax val="0"/>
          <dgm:chPref val="0"/>
        </dgm:presLayoutVars>
      </dgm:prSet>
      <dgm:spPr/>
    </dgm:pt>
  </dgm:ptLst>
  <dgm:cxnLst>
    <dgm:cxn modelId="{C1D3D428-9B07-4CCE-B6DA-408C328FFE30}" type="presOf" srcId="{8C16BC6B-3E8E-4D4E-AFBC-CEF6E4CAF41B}" destId="{92EC7A82-4D26-4EFB-BE9B-C3E03C06F70E}" srcOrd="0" destOrd="0" presId="urn:microsoft.com/office/officeart/2018/2/layout/IconVerticalSolidList"/>
    <dgm:cxn modelId="{AD5FC538-073A-4ED7-BEB1-C1912C92D863}" srcId="{608B86A5-1192-4488-A4A0-6A046FD03EE4}" destId="{8C16BC6B-3E8E-4D4E-AFBC-CEF6E4CAF41B}" srcOrd="0" destOrd="0" parTransId="{35A14117-72C9-435B-9F53-9AB7228FABEF}" sibTransId="{0872EE81-11B3-44DF-8323-C6D4CFE3F47E}"/>
    <dgm:cxn modelId="{1209D16C-6C9E-47D0-B6F2-A1B79E1E7988}" type="presOf" srcId="{608B86A5-1192-4488-A4A0-6A046FD03EE4}" destId="{C90436D0-F235-4B0E-A890-2724F798CF9D}" srcOrd="0" destOrd="0" presId="urn:microsoft.com/office/officeart/2018/2/layout/IconVerticalSolidList"/>
    <dgm:cxn modelId="{07A73087-7378-4264-B4C2-458B68D497D8}" srcId="{608B86A5-1192-4488-A4A0-6A046FD03EE4}" destId="{9DF3AD42-DF5A-4530-8E41-FC948A3E8F39}" srcOrd="1" destOrd="0" parTransId="{93763788-87AA-4826-BF18-612FCCFE5EAF}" sibTransId="{60E6E433-ABBE-4EF7-9991-AC7D3C775961}"/>
    <dgm:cxn modelId="{87DEEEC3-0FAE-41EC-8EDE-09DCC31F33A0}" type="presOf" srcId="{9DF3AD42-DF5A-4530-8E41-FC948A3E8F39}" destId="{AC1FA46E-3032-4637-95FF-953892745757}" srcOrd="0" destOrd="0" presId="urn:microsoft.com/office/officeart/2018/2/layout/IconVerticalSolidList"/>
    <dgm:cxn modelId="{76F7F176-402C-40CE-BA7A-C436CACE04B7}" type="presParOf" srcId="{C90436D0-F235-4B0E-A890-2724F798CF9D}" destId="{298CE5D7-862C-4CA0-ACA3-771EA704A98B}" srcOrd="0" destOrd="0" presId="urn:microsoft.com/office/officeart/2018/2/layout/IconVerticalSolidList"/>
    <dgm:cxn modelId="{DF9E8C65-3989-4FE8-9D7C-916584AD2D5C}" type="presParOf" srcId="{298CE5D7-862C-4CA0-ACA3-771EA704A98B}" destId="{50059945-5721-4A4D-B2E6-1C4A5ACED1EA}" srcOrd="0" destOrd="0" presId="urn:microsoft.com/office/officeart/2018/2/layout/IconVerticalSolidList"/>
    <dgm:cxn modelId="{C6B7BF56-8228-447B-ADF6-DD7E9BFBB93C}" type="presParOf" srcId="{298CE5D7-862C-4CA0-ACA3-771EA704A98B}" destId="{D9186A4F-9B30-4307-A48C-26DCB4BDF211}" srcOrd="1" destOrd="0" presId="urn:microsoft.com/office/officeart/2018/2/layout/IconVerticalSolidList"/>
    <dgm:cxn modelId="{DB58DFCC-7B75-41EA-888D-B5E251D65C3D}" type="presParOf" srcId="{298CE5D7-862C-4CA0-ACA3-771EA704A98B}" destId="{28E1D838-E4FC-4486-A85A-395E1E7AF982}" srcOrd="2" destOrd="0" presId="urn:microsoft.com/office/officeart/2018/2/layout/IconVerticalSolidList"/>
    <dgm:cxn modelId="{C6831ABF-F703-47B2-B5BB-20E56010B21E}" type="presParOf" srcId="{298CE5D7-862C-4CA0-ACA3-771EA704A98B}" destId="{92EC7A82-4D26-4EFB-BE9B-C3E03C06F70E}" srcOrd="3" destOrd="0" presId="urn:microsoft.com/office/officeart/2018/2/layout/IconVerticalSolidList"/>
    <dgm:cxn modelId="{3D5E24BF-CC9C-47C2-A77D-FFE4878D83B0}" type="presParOf" srcId="{C90436D0-F235-4B0E-A890-2724F798CF9D}" destId="{64D0F843-E44A-4E2D-A30D-19EF3955F7C0}" srcOrd="1" destOrd="0" presId="urn:microsoft.com/office/officeart/2018/2/layout/IconVerticalSolidList"/>
    <dgm:cxn modelId="{F5DB7CCA-EE8C-4A15-8F83-D3D45371E650}" type="presParOf" srcId="{C90436D0-F235-4B0E-A890-2724F798CF9D}" destId="{9B3880C9-687C-4EA1-901E-DD14484F5919}" srcOrd="2" destOrd="0" presId="urn:microsoft.com/office/officeart/2018/2/layout/IconVerticalSolidList"/>
    <dgm:cxn modelId="{55D8AA86-E374-4500-981D-DED0F96672A0}" type="presParOf" srcId="{9B3880C9-687C-4EA1-901E-DD14484F5919}" destId="{C13FA0DC-C7BD-4A90-8ED1-19C22E37801A}" srcOrd="0" destOrd="0" presId="urn:microsoft.com/office/officeart/2018/2/layout/IconVerticalSolidList"/>
    <dgm:cxn modelId="{DCD696BF-D3F6-49BD-8D7D-5CC0C551C4A6}" type="presParOf" srcId="{9B3880C9-687C-4EA1-901E-DD14484F5919}" destId="{6F132E33-FDF4-445A-9241-1C8C41D059DD}" srcOrd="1" destOrd="0" presId="urn:microsoft.com/office/officeart/2018/2/layout/IconVerticalSolidList"/>
    <dgm:cxn modelId="{CBFF6373-42B5-4E4F-ADA2-FE8B2BA20367}" type="presParOf" srcId="{9B3880C9-687C-4EA1-901E-DD14484F5919}" destId="{9F6C6B1A-9478-4FE7-8F22-0908241F58C7}" srcOrd="2" destOrd="0" presId="urn:microsoft.com/office/officeart/2018/2/layout/IconVerticalSolidList"/>
    <dgm:cxn modelId="{3B28DD8C-4F44-43FF-9DC3-B3E07400AFAB}" type="presParOf" srcId="{9B3880C9-687C-4EA1-901E-DD14484F5919}" destId="{AC1FA46E-3032-4637-95FF-95389274575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08B86A5-1192-4488-A4A0-6A046FD03EE4}" type="doc">
      <dgm:prSet loTypeId="urn:microsoft.com/office/officeart/2018/2/layout/IconVerticalSolidList" loCatId="icon" qsTypeId="urn:microsoft.com/office/officeart/2005/8/quickstyle/simple1" qsCatId="simple" csTypeId="urn:microsoft.com/office/officeart/2018/5/colors/Iconchunking_neutralbg_accent2_2" csCatId="accent2" phldr="1"/>
      <dgm:spPr/>
      <dgm:t>
        <a:bodyPr/>
        <a:lstStyle/>
        <a:p>
          <a:endParaRPr lang="en-US"/>
        </a:p>
      </dgm:t>
    </dgm:pt>
    <dgm:pt modelId="{42A35A78-CEAB-4352-B162-DD380E7E45AB}">
      <dgm:prSet/>
      <dgm:spPr/>
      <dgm:t>
        <a:bodyPr/>
        <a:lstStyle/>
        <a:p>
          <a:r>
            <a:rPr lang="en-US" b="1"/>
            <a:t>Employee safety and comfort:</a:t>
          </a:r>
          <a:r>
            <a:rPr lang="en-US"/>
            <a:t> A well-designed layout can improve working conditions for your employees</a:t>
          </a:r>
        </a:p>
      </dgm:t>
    </dgm:pt>
    <dgm:pt modelId="{83370C99-4B01-4C88-B275-5170AEA3D98A}" type="parTrans" cxnId="{BABF9FB0-0FC9-4F6F-B0C7-BBC5EEEF484E}">
      <dgm:prSet/>
      <dgm:spPr/>
      <dgm:t>
        <a:bodyPr/>
        <a:lstStyle/>
        <a:p>
          <a:endParaRPr lang="en-US"/>
        </a:p>
      </dgm:t>
    </dgm:pt>
    <dgm:pt modelId="{24E6C2E8-6700-4124-8881-6FFBD2522D2E}" type="sibTrans" cxnId="{BABF9FB0-0FC9-4F6F-B0C7-BBC5EEEF484E}">
      <dgm:prSet/>
      <dgm:spPr/>
      <dgm:t>
        <a:bodyPr/>
        <a:lstStyle/>
        <a:p>
          <a:endParaRPr lang="en-US"/>
        </a:p>
      </dgm:t>
    </dgm:pt>
    <dgm:pt modelId="{9CFE5A9D-B4C7-4D17-AAA7-E19D7C8B22E2}">
      <dgm:prSet phldr="0"/>
      <dgm:spPr/>
      <dgm:t>
        <a:bodyPr/>
        <a:lstStyle/>
        <a:p>
          <a:r>
            <a:rPr lang="en-US" b="1">
              <a:latin typeface="Calibri"/>
              <a:ea typeface="Calibri"/>
              <a:cs typeface="Calibri"/>
            </a:rPr>
            <a:t>Technology integration</a:t>
          </a:r>
          <a:r>
            <a:rPr lang="en-US">
              <a:latin typeface="Calibri"/>
              <a:ea typeface="Calibri"/>
              <a:cs typeface="Calibri"/>
            </a:rPr>
            <a:t>: A good layout should allow the business to utilize available technology</a:t>
          </a:r>
        </a:p>
      </dgm:t>
    </dgm:pt>
    <dgm:pt modelId="{FC47BBA0-B7BB-4970-BED9-EC1637ACE6B4}" type="parTrans" cxnId="{8EB65087-4D97-4E37-8718-5FED43D662AD}">
      <dgm:prSet/>
      <dgm:spPr/>
    </dgm:pt>
    <dgm:pt modelId="{E177588B-F92D-4712-8F8E-E01842D09BF6}" type="sibTrans" cxnId="{8EB65087-4D97-4E37-8718-5FED43D662AD}">
      <dgm:prSet/>
      <dgm:spPr/>
    </dgm:pt>
    <dgm:pt modelId="{C90436D0-F235-4B0E-A890-2724F798CF9D}" type="pres">
      <dgm:prSet presAssocID="{608B86A5-1192-4488-A4A0-6A046FD03EE4}" presName="root" presStyleCnt="0">
        <dgm:presLayoutVars>
          <dgm:dir/>
          <dgm:resizeHandles val="exact"/>
        </dgm:presLayoutVars>
      </dgm:prSet>
      <dgm:spPr/>
    </dgm:pt>
    <dgm:pt modelId="{2DBC6C43-D070-4DAE-91D5-F2948742F096}" type="pres">
      <dgm:prSet presAssocID="{42A35A78-CEAB-4352-B162-DD380E7E45AB}" presName="compNode" presStyleCnt="0"/>
      <dgm:spPr/>
    </dgm:pt>
    <dgm:pt modelId="{81BCB83B-577E-44AB-8539-088C1F1CFD32}" type="pres">
      <dgm:prSet presAssocID="{42A35A78-CEAB-4352-B162-DD380E7E45AB}" presName="bgRect" presStyleLbl="bgShp" presStyleIdx="0" presStyleCnt="2"/>
      <dgm:spPr/>
    </dgm:pt>
    <dgm:pt modelId="{F535D770-41D3-4A29-B2B8-9DF960186833}" type="pres">
      <dgm:prSet presAssocID="{42A35A78-CEAB-4352-B162-DD380E7E45A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leep"/>
        </a:ext>
      </dgm:extLst>
    </dgm:pt>
    <dgm:pt modelId="{3C9B74C6-F185-436A-87BC-D8DB1C46B199}" type="pres">
      <dgm:prSet presAssocID="{42A35A78-CEAB-4352-B162-DD380E7E45AB}" presName="spaceRect" presStyleCnt="0"/>
      <dgm:spPr/>
    </dgm:pt>
    <dgm:pt modelId="{3200D1E4-CB9A-40DD-91C1-9721C538E508}" type="pres">
      <dgm:prSet presAssocID="{42A35A78-CEAB-4352-B162-DD380E7E45AB}" presName="parTx" presStyleLbl="revTx" presStyleIdx="0" presStyleCnt="2">
        <dgm:presLayoutVars>
          <dgm:chMax val="0"/>
          <dgm:chPref val="0"/>
        </dgm:presLayoutVars>
      </dgm:prSet>
      <dgm:spPr/>
    </dgm:pt>
    <dgm:pt modelId="{14C1A4B5-3482-4076-B1D9-D1AD1C3F981F}" type="pres">
      <dgm:prSet presAssocID="{24E6C2E8-6700-4124-8881-6FFBD2522D2E}" presName="sibTrans" presStyleCnt="0"/>
      <dgm:spPr/>
    </dgm:pt>
    <dgm:pt modelId="{DF3B3253-B845-44F4-BE33-C4ABAB8B0D48}" type="pres">
      <dgm:prSet presAssocID="{9CFE5A9D-B4C7-4D17-AAA7-E19D7C8B22E2}" presName="compNode" presStyleCnt="0"/>
      <dgm:spPr/>
    </dgm:pt>
    <dgm:pt modelId="{3D51E7E2-A025-46D9-8B23-DE635C828E64}" type="pres">
      <dgm:prSet presAssocID="{9CFE5A9D-B4C7-4D17-AAA7-E19D7C8B22E2}" presName="bgRect" presStyleLbl="bgShp" presStyleIdx="1" presStyleCnt="2"/>
      <dgm:spPr/>
    </dgm:pt>
    <dgm:pt modelId="{0839317A-11E1-4F21-9DB8-8BC75C085403}" type="pres">
      <dgm:prSet presAssocID="{9CFE5A9D-B4C7-4D17-AAA7-E19D7C8B22E2}" presName="iconRect" presStyleLbl="node1" presStyleIdx="1" presStyleCnt="2"/>
      <dgm:spPr>
        <a:ln>
          <a:noFill/>
        </a:ln>
      </dgm:spPr>
    </dgm:pt>
    <dgm:pt modelId="{1BC7BC79-7A39-46D8-9110-A2098C1917B7}" type="pres">
      <dgm:prSet presAssocID="{9CFE5A9D-B4C7-4D17-AAA7-E19D7C8B22E2}" presName="spaceRect" presStyleCnt="0"/>
      <dgm:spPr/>
    </dgm:pt>
    <dgm:pt modelId="{F8552836-5146-423C-A444-EF1BAD309ED4}" type="pres">
      <dgm:prSet presAssocID="{9CFE5A9D-B4C7-4D17-AAA7-E19D7C8B22E2}" presName="parTx" presStyleLbl="revTx" presStyleIdx="1" presStyleCnt="2">
        <dgm:presLayoutVars>
          <dgm:chMax val="0"/>
          <dgm:chPref val="0"/>
        </dgm:presLayoutVars>
      </dgm:prSet>
      <dgm:spPr/>
    </dgm:pt>
  </dgm:ptLst>
  <dgm:cxnLst>
    <dgm:cxn modelId="{1209D16C-6C9E-47D0-B6F2-A1B79E1E7988}" type="presOf" srcId="{608B86A5-1192-4488-A4A0-6A046FD03EE4}" destId="{C90436D0-F235-4B0E-A890-2724F798CF9D}" srcOrd="0" destOrd="0" presId="urn:microsoft.com/office/officeart/2018/2/layout/IconVerticalSolidList"/>
    <dgm:cxn modelId="{8EB65087-4D97-4E37-8718-5FED43D662AD}" srcId="{608B86A5-1192-4488-A4A0-6A046FD03EE4}" destId="{9CFE5A9D-B4C7-4D17-AAA7-E19D7C8B22E2}" srcOrd="1" destOrd="0" parTransId="{FC47BBA0-B7BB-4970-BED9-EC1637ACE6B4}" sibTransId="{E177588B-F92D-4712-8F8E-E01842D09BF6}"/>
    <dgm:cxn modelId="{BABF9FB0-0FC9-4F6F-B0C7-BBC5EEEF484E}" srcId="{608B86A5-1192-4488-A4A0-6A046FD03EE4}" destId="{42A35A78-CEAB-4352-B162-DD380E7E45AB}" srcOrd="0" destOrd="0" parTransId="{83370C99-4B01-4C88-B275-5170AEA3D98A}" sibTransId="{24E6C2E8-6700-4124-8881-6FFBD2522D2E}"/>
    <dgm:cxn modelId="{0D8F69E7-1644-4AAE-B304-36CE11497FE5}" type="presOf" srcId="{9CFE5A9D-B4C7-4D17-AAA7-E19D7C8B22E2}" destId="{F8552836-5146-423C-A444-EF1BAD309ED4}" srcOrd="0" destOrd="0" presId="urn:microsoft.com/office/officeart/2018/2/layout/IconVerticalSolidList"/>
    <dgm:cxn modelId="{10F54DE8-D025-422D-835E-648F4AD01A33}" type="presOf" srcId="{42A35A78-CEAB-4352-B162-DD380E7E45AB}" destId="{3200D1E4-CB9A-40DD-91C1-9721C538E508}" srcOrd="0" destOrd="0" presId="urn:microsoft.com/office/officeart/2018/2/layout/IconVerticalSolidList"/>
    <dgm:cxn modelId="{700985E9-4E84-4661-935F-3B6F1F149A92}" type="presParOf" srcId="{C90436D0-F235-4B0E-A890-2724F798CF9D}" destId="{2DBC6C43-D070-4DAE-91D5-F2948742F096}" srcOrd="0" destOrd="0" presId="urn:microsoft.com/office/officeart/2018/2/layout/IconVerticalSolidList"/>
    <dgm:cxn modelId="{38AFC4AF-AD31-469E-90C7-3447FA329594}" type="presParOf" srcId="{2DBC6C43-D070-4DAE-91D5-F2948742F096}" destId="{81BCB83B-577E-44AB-8539-088C1F1CFD32}" srcOrd="0" destOrd="0" presId="urn:microsoft.com/office/officeart/2018/2/layout/IconVerticalSolidList"/>
    <dgm:cxn modelId="{BCA4A96D-1F77-4A06-B5F5-581297DA489C}" type="presParOf" srcId="{2DBC6C43-D070-4DAE-91D5-F2948742F096}" destId="{F535D770-41D3-4A29-B2B8-9DF960186833}" srcOrd="1" destOrd="0" presId="urn:microsoft.com/office/officeart/2018/2/layout/IconVerticalSolidList"/>
    <dgm:cxn modelId="{A2B605A1-E3A0-4C6B-9BC3-1E2B7A5F98A9}" type="presParOf" srcId="{2DBC6C43-D070-4DAE-91D5-F2948742F096}" destId="{3C9B74C6-F185-436A-87BC-D8DB1C46B199}" srcOrd="2" destOrd="0" presId="urn:microsoft.com/office/officeart/2018/2/layout/IconVerticalSolidList"/>
    <dgm:cxn modelId="{B2441632-516E-4183-B339-3BA8DA097C09}" type="presParOf" srcId="{2DBC6C43-D070-4DAE-91D5-F2948742F096}" destId="{3200D1E4-CB9A-40DD-91C1-9721C538E508}" srcOrd="3" destOrd="0" presId="urn:microsoft.com/office/officeart/2018/2/layout/IconVerticalSolidList"/>
    <dgm:cxn modelId="{58F49B12-4DF3-45A9-B7DA-087DA8FA2354}" type="presParOf" srcId="{C90436D0-F235-4B0E-A890-2724F798CF9D}" destId="{14C1A4B5-3482-4076-B1D9-D1AD1C3F981F}" srcOrd="1" destOrd="0" presId="urn:microsoft.com/office/officeart/2018/2/layout/IconVerticalSolidList"/>
    <dgm:cxn modelId="{B73152E4-8897-4392-BDFB-63E98744B52E}" type="presParOf" srcId="{C90436D0-F235-4B0E-A890-2724F798CF9D}" destId="{DF3B3253-B845-44F4-BE33-C4ABAB8B0D48}" srcOrd="2" destOrd="0" presId="urn:microsoft.com/office/officeart/2018/2/layout/IconVerticalSolidList"/>
    <dgm:cxn modelId="{83C4615B-EA39-4652-A596-5EF309B3AB3D}" type="presParOf" srcId="{DF3B3253-B845-44F4-BE33-C4ABAB8B0D48}" destId="{3D51E7E2-A025-46D9-8B23-DE635C828E64}" srcOrd="0" destOrd="0" presId="urn:microsoft.com/office/officeart/2018/2/layout/IconVerticalSolidList"/>
    <dgm:cxn modelId="{AEEC06A7-EBE4-4F5F-B94D-9B24AB4B0F5D}" type="presParOf" srcId="{DF3B3253-B845-44F4-BE33-C4ABAB8B0D48}" destId="{0839317A-11E1-4F21-9DB8-8BC75C085403}" srcOrd="1" destOrd="0" presId="urn:microsoft.com/office/officeart/2018/2/layout/IconVerticalSolidList"/>
    <dgm:cxn modelId="{9A9F4B95-88CC-4A87-B318-08D6D45F5AF6}" type="presParOf" srcId="{DF3B3253-B845-44F4-BE33-C4ABAB8B0D48}" destId="{1BC7BC79-7A39-46D8-9110-A2098C1917B7}" srcOrd="2" destOrd="0" presId="urn:microsoft.com/office/officeart/2018/2/layout/IconVerticalSolidList"/>
    <dgm:cxn modelId="{6817A3FF-5808-44AA-A213-8E039B68429E}" type="presParOf" srcId="{DF3B3253-B845-44F4-BE33-C4ABAB8B0D48}" destId="{F8552836-5146-423C-A444-EF1BAD309ED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A2BCC0F-2BA8-4487-963A-8D6BC5CD55DE}" type="doc">
      <dgm:prSet loTypeId="urn:microsoft.com/office/officeart/2018/2/layout/IconVerticalSolidList" loCatId="icon" qsTypeId="urn:microsoft.com/office/officeart/2005/8/quickstyle/simple1" qsCatId="simple" csTypeId="urn:microsoft.com/office/officeart/2018/5/colors/Iconchunking_neutralbg_accent2_2" csCatId="accent2" phldr="1"/>
      <dgm:spPr/>
      <dgm:t>
        <a:bodyPr/>
        <a:lstStyle/>
        <a:p>
          <a:endParaRPr lang="en-US"/>
        </a:p>
      </dgm:t>
    </dgm:pt>
    <dgm:pt modelId="{355359E3-EE43-4127-94BA-539964EE4F6E}">
      <dgm:prSet/>
      <dgm:spPr/>
      <dgm:t>
        <a:bodyPr/>
        <a:lstStyle/>
        <a:p>
          <a:r>
            <a:rPr lang="en-US" b="1"/>
            <a:t>Motivated Employee</a:t>
          </a:r>
          <a:r>
            <a:rPr lang="en-US"/>
            <a:t>: When the working environment is pleasant, safe, attractive and human/employee- centered, their morale is likely to be high</a:t>
          </a:r>
        </a:p>
      </dgm:t>
    </dgm:pt>
    <dgm:pt modelId="{9E08A1F3-5E57-431F-935F-9A9EEE2CF509}" type="parTrans" cxnId="{FD4E8704-EE77-4031-A5D0-5021D7B68B1B}">
      <dgm:prSet/>
      <dgm:spPr/>
      <dgm:t>
        <a:bodyPr/>
        <a:lstStyle/>
        <a:p>
          <a:endParaRPr lang="en-US"/>
        </a:p>
      </dgm:t>
    </dgm:pt>
    <dgm:pt modelId="{3017A146-38BF-49C1-A1FE-309118247566}" type="sibTrans" cxnId="{FD4E8704-EE77-4031-A5D0-5021D7B68B1B}">
      <dgm:prSet/>
      <dgm:spPr/>
      <dgm:t>
        <a:bodyPr/>
        <a:lstStyle/>
        <a:p>
          <a:endParaRPr lang="en-US"/>
        </a:p>
      </dgm:t>
    </dgm:pt>
    <dgm:pt modelId="{FF9E794A-1BB5-4EDA-A921-6B5C35584CBF}">
      <dgm:prSet/>
      <dgm:spPr/>
      <dgm:t>
        <a:bodyPr/>
        <a:lstStyle/>
        <a:p>
          <a:r>
            <a:rPr lang="en-US" b="1"/>
            <a:t>Flexibility</a:t>
          </a:r>
          <a:r>
            <a:rPr lang="en-US"/>
            <a:t>: A good layout should accommodate possibilities of changes or growth in the future</a:t>
          </a:r>
        </a:p>
      </dgm:t>
    </dgm:pt>
    <dgm:pt modelId="{2868227C-1401-4853-A721-2DEED634A94D}" type="parTrans" cxnId="{5BB464B6-9436-4704-A5B8-90F41CDEF1D9}">
      <dgm:prSet/>
      <dgm:spPr/>
      <dgm:t>
        <a:bodyPr/>
        <a:lstStyle/>
        <a:p>
          <a:endParaRPr lang="en-US"/>
        </a:p>
      </dgm:t>
    </dgm:pt>
    <dgm:pt modelId="{55134E78-B58E-48EA-93DC-7FA1162B5C37}" type="sibTrans" cxnId="{5BB464B6-9436-4704-A5B8-90F41CDEF1D9}">
      <dgm:prSet/>
      <dgm:spPr/>
      <dgm:t>
        <a:bodyPr/>
        <a:lstStyle/>
        <a:p>
          <a:endParaRPr lang="en-US"/>
        </a:p>
      </dgm:t>
    </dgm:pt>
    <dgm:pt modelId="{0CF3900F-B040-4223-8F91-0F0B101BC33D}" type="pres">
      <dgm:prSet presAssocID="{7A2BCC0F-2BA8-4487-963A-8D6BC5CD55DE}" presName="root" presStyleCnt="0">
        <dgm:presLayoutVars>
          <dgm:dir/>
          <dgm:resizeHandles val="exact"/>
        </dgm:presLayoutVars>
      </dgm:prSet>
      <dgm:spPr/>
    </dgm:pt>
    <dgm:pt modelId="{6FF7095E-2950-40CA-A8C9-D5710CBD7D07}" type="pres">
      <dgm:prSet presAssocID="{355359E3-EE43-4127-94BA-539964EE4F6E}" presName="compNode" presStyleCnt="0"/>
      <dgm:spPr/>
    </dgm:pt>
    <dgm:pt modelId="{FB2D4437-581D-431C-8C59-0CA1FFE2A5CE}" type="pres">
      <dgm:prSet presAssocID="{355359E3-EE43-4127-94BA-539964EE4F6E}" presName="bgRect" presStyleLbl="bgShp" presStyleIdx="0" presStyleCnt="2"/>
      <dgm:spPr/>
    </dgm:pt>
    <dgm:pt modelId="{F2F5FE37-AFDB-43A9-B549-A5859EC0BC51}" type="pres">
      <dgm:prSet presAssocID="{355359E3-EE43-4127-94BA-539964EE4F6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Success"/>
        </a:ext>
      </dgm:extLst>
    </dgm:pt>
    <dgm:pt modelId="{40D5F4A7-C126-4FAB-B1BA-B37C429742A4}" type="pres">
      <dgm:prSet presAssocID="{355359E3-EE43-4127-94BA-539964EE4F6E}" presName="spaceRect" presStyleCnt="0"/>
      <dgm:spPr/>
    </dgm:pt>
    <dgm:pt modelId="{906D84B7-3158-4B94-84E1-13B7C1EFBF80}" type="pres">
      <dgm:prSet presAssocID="{355359E3-EE43-4127-94BA-539964EE4F6E}" presName="parTx" presStyleLbl="revTx" presStyleIdx="0" presStyleCnt="2">
        <dgm:presLayoutVars>
          <dgm:chMax val="0"/>
          <dgm:chPref val="0"/>
        </dgm:presLayoutVars>
      </dgm:prSet>
      <dgm:spPr/>
    </dgm:pt>
    <dgm:pt modelId="{FFEA1074-F28C-462F-8535-F6ED9DC0A2E9}" type="pres">
      <dgm:prSet presAssocID="{3017A146-38BF-49C1-A1FE-309118247566}" presName="sibTrans" presStyleCnt="0"/>
      <dgm:spPr/>
    </dgm:pt>
    <dgm:pt modelId="{D89A7B7A-6922-4485-A2F7-B1E47EDBAAE0}" type="pres">
      <dgm:prSet presAssocID="{FF9E794A-1BB5-4EDA-A921-6B5C35584CBF}" presName="compNode" presStyleCnt="0"/>
      <dgm:spPr/>
    </dgm:pt>
    <dgm:pt modelId="{79BAE05D-BE1E-472C-A7C8-5EF9B78C8C56}" type="pres">
      <dgm:prSet presAssocID="{FF9E794A-1BB5-4EDA-A921-6B5C35584CBF}" presName="bgRect" presStyleLbl="bgShp" presStyleIdx="1" presStyleCnt="2"/>
      <dgm:spPr/>
    </dgm:pt>
    <dgm:pt modelId="{666FEF35-4AB3-48FA-9894-7359E87DC2B4}" type="pres">
      <dgm:prSet presAssocID="{FF9E794A-1BB5-4EDA-A921-6B5C35584CB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orkflow"/>
        </a:ext>
      </dgm:extLst>
    </dgm:pt>
    <dgm:pt modelId="{A8CAF84E-FA0B-44C4-A024-DB0783E27A31}" type="pres">
      <dgm:prSet presAssocID="{FF9E794A-1BB5-4EDA-A921-6B5C35584CBF}" presName="spaceRect" presStyleCnt="0"/>
      <dgm:spPr/>
    </dgm:pt>
    <dgm:pt modelId="{CDD09855-44A2-4F70-B409-790121F3678B}" type="pres">
      <dgm:prSet presAssocID="{FF9E794A-1BB5-4EDA-A921-6B5C35584CBF}" presName="parTx" presStyleLbl="revTx" presStyleIdx="1" presStyleCnt="2">
        <dgm:presLayoutVars>
          <dgm:chMax val="0"/>
          <dgm:chPref val="0"/>
        </dgm:presLayoutVars>
      </dgm:prSet>
      <dgm:spPr/>
    </dgm:pt>
  </dgm:ptLst>
  <dgm:cxnLst>
    <dgm:cxn modelId="{FD4E8704-EE77-4031-A5D0-5021D7B68B1B}" srcId="{7A2BCC0F-2BA8-4487-963A-8D6BC5CD55DE}" destId="{355359E3-EE43-4127-94BA-539964EE4F6E}" srcOrd="0" destOrd="0" parTransId="{9E08A1F3-5E57-431F-935F-9A9EEE2CF509}" sibTransId="{3017A146-38BF-49C1-A1FE-309118247566}"/>
    <dgm:cxn modelId="{6633790C-49D6-4B43-B2D0-D928DCA009F6}" type="presOf" srcId="{355359E3-EE43-4127-94BA-539964EE4F6E}" destId="{906D84B7-3158-4B94-84E1-13B7C1EFBF80}" srcOrd="0" destOrd="0" presId="urn:microsoft.com/office/officeart/2018/2/layout/IconVerticalSolidList"/>
    <dgm:cxn modelId="{19C10087-6876-48EA-A472-A916F9C2359A}" type="presOf" srcId="{FF9E794A-1BB5-4EDA-A921-6B5C35584CBF}" destId="{CDD09855-44A2-4F70-B409-790121F3678B}" srcOrd="0" destOrd="0" presId="urn:microsoft.com/office/officeart/2018/2/layout/IconVerticalSolidList"/>
    <dgm:cxn modelId="{5BB464B6-9436-4704-A5B8-90F41CDEF1D9}" srcId="{7A2BCC0F-2BA8-4487-963A-8D6BC5CD55DE}" destId="{FF9E794A-1BB5-4EDA-A921-6B5C35584CBF}" srcOrd="1" destOrd="0" parTransId="{2868227C-1401-4853-A721-2DEED634A94D}" sibTransId="{55134E78-B58E-48EA-93DC-7FA1162B5C37}"/>
    <dgm:cxn modelId="{2AE4A6D2-254F-467C-9F83-87A0D062BD65}" type="presOf" srcId="{7A2BCC0F-2BA8-4487-963A-8D6BC5CD55DE}" destId="{0CF3900F-B040-4223-8F91-0F0B101BC33D}" srcOrd="0" destOrd="0" presId="urn:microsoft.com/office/officeart/2018/2/layout/IconVerticalSolidList"/>
    <dgm:cxn modelId="{A7F0D90C-7BBC-4CBE-86E1-1CEF2AA56D06}" type="presParOf" srcId="{0CF3900F-B040-4223-8F91-0F0B101BC33D}" destId="{6FF7095E-2950-40CA-A8C9-D5710CBD7D07}" srcOrd="0" destOrd="0" presId="urn:microsoft.com/office/officeart/2018/2/layout/IconVerticalSolidList"/>
    <dgm:cxn modelId="{C2D090BC-2610-4DAD-B1CF-2C8CD9391A8C}" type="presParOf" srcId="{6FF7095E-2950-40CA-A8C9-D5710CBD7D07}" destId="{FB2D4437-581D-431C-8C59-0CA1FFE2A5CE}" srcOrd="0" destOrd="0" presId="urn:microsoft.com/office/officeart/2018/2/layout/IconVerticalSolidList"/>
    <dgm:cxn modelId="{F0F14528-A97C-4145-A202-B86F23D3B0B4}" type="presParOf" srcId="{6FF7095E-2950-40CA-A8C9-D5710CBD7D07}" destId="{F2F5FE37-AFDB-43A9-B549-A5859EC0BC51}" srcOrd="1" destOrd="0" presId="urn:microsoft.com/office/officeart/2018/2/layout/IconVerticalSolidList"/>
    <dgm:cxn modelId="{571EEC98-CA05-437B-AE8A-DB30C88E5273}" type="presParOf" srcId="{6FF7095E-2950-40CA-A8C9-D5710CBD7D07}" destId="{40D5F4A7-C126-4FAB-B1BA-B37C429742A4}" srcOrd="2" destOrd="0" presId="urn:microsoft.com/office/officeart/2018/2/layout/IconVerticalSolidList"/>
    <dgm:cxn modelId="{8ADBDBB8-D922-421C-A9FC-B3BEB5E0D202}" type="presParOf" srcId="{6FF7095E-2950-40CA-A8C9-D5710CBD7D07}" destId="{906D84B7-3158-4B94-84E1-13B7C1EFBF80}" srcOrd="3" destOrd="0" presId="urn:microsoft.com/office/officeart/2018/2/layout/IconVerticalSolidList"/>
    <dgm:cxn modelId="{A8703C3E-C77E-44C6-BD72-96056988C4D2}" type="presParOf" srcId="{0CF3900F-B040-4223-8F91-0F0B101BC33D}" destId="{FFEA1074-F28C-462F-8535-F6ED9DC0A2E9}" srcOrd="1" destOrd="0" presId="urn:microsoft.com/office/officeart/2018/2/layout/IconVerticalSolidList"/>
    <dgm:cxn modelId="{41BFEA1D-B6A4-44D2-AEF6-2333A5558E75}" type="presParOf" srcId="{0CF3900F-B040-4223-8F91-0F0B101BC33D}" destId="{D89A7B7A-6922-4485-A2F7-B1E47EDBAAE0}" srcOrd="2" destOrd="0" presId="urn:microsoft.com/office/officeart/2018/2/layout/IconVerticalSolidList"/>
    <dgm:cxn modelId="{38438B8A-9929-437F-9B5E-8ECCE6CD1B2A}" type="presParOf" srcId="{D89A7B7A-6922-4485-A2F7-B1E47EDBAAE0}" destId="{79BAE05D-BE1E-472C-A7C8-5EF9B78C8C56}" srcOrd="0" destOrd="0" presId="urn:microsoft.com/office/officeart/2018/2/layout/IconVerticalSolidList"/>
    <dgm:cxn modelId="{99683948-33F5-4152-964A-12030FBC3C7D}" type="presParOf" srcId="{D89A7B7A-6922-4485-A2F7-B1E47EDBAAE0}" destId="{666FEF35-4AB3-48FA-9894-7359E87DC2B4}" srcOrd="1" destOrd="0" presId="urn:microsoft.com/office/officeart/2018/2/layout/IconVerticalSolidList"/>
    <dgm:cxn modelId="{EF0DD78B-373C-40A6-A3C6-A1E7514F5EAC}" type="presParOf" srcId="{D89A7B7A-6922-4485-A2F7-B1E47EDBAAE0}" destId="{A8CAF84E-FA0B-44C4-A024-DB0783E27A31}" srcOrd="2" destOrd="0" presId="urn:microsoft.com/office/officeart/2018/2/layout/IconVerticalSolidList"/>
    <dgm:cxn modelId="{2089CE2D-67FA-4807-AF07-7CDE5A908228}" type="presParOf" srcId="{D89A7B7A-6922-4485-A2F7-B1E47EDBAAE0}" destId="{CDD09855-44A2-4F70-B409-790121F3678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AFB233D-05C8-4192-B823-6F71F6C69E9B}" type="doc">
      <dgm:prSet loTypeId="urn:microsoft.com/office/officeart/2016/7/layout/RepeatingBendingProcessNew" loCatId="process" qsTypeId="urn:microsoft.com/office/officeart/2005/8/quickstyle/simple1" qsCatId="simple" csTypeId="urn:microsoft.com/office/officeart/2005/8/colors/colorful1" csCatId="colorful" phldr="1"/>
      <dgm:spPr/>
      <dgm:t>
        <a:bodyPr/>
        <a:lstStyle/>
        <a:p>
          <a:endParaRPr lang="en-US"/>
        </a:p>
      </dgm:t>
    </dgm:pt>
    <dgm:pt modelId="{BC4B0A3B-50E6-44F6-BEF7-7B878B8D0B94}">
      <dgm:prSet/>
      <dgm:spPr/>
      <dgm:t>
        <a:bodyPr/>
        <a:lstStyle/>
        <a:p>
          <a:r>
            <a:rPr lang="en-US" b="1" dirty="0"/>
            <a:t>Understand Phase</a:t>
          </a:r>
          <a:r>
            <a:rPr lang="en-US" dirty="0"/>
            <a:t>: In this phase you seek to gain deeper understanding of the challenge of your business</a:t>
          </a:r>
        </a:p>
      </dgm:t>
    </dgm:pt>
    <dgm:pt modelId="{173CED0D-AF71-47FB-BC0E-41ED0F6F9579}" type="parTrans" cxnId="{C9161EB9-F225-4968-BE76-77BF97BDEB64}">
      <dgm:prSet/>
      <dgm:spPr/>
      <dgm:t>
        <a:bodyPr/>
        <a:lstStyle/>
        <a:p>
          <a:endParaRPr lang="en-US"/>
        </a:p>
      </dgm:t>
    </dgm:pt>
    <dgm:pt modelId="{5B2B9B86-6C7F-447A-B35A-83F0FF566A24}" type="sibTrans" cxnId="{C9161EB9-F225-4968-BE76-77BF97BDEB64}">
      <dgm:prSet/>
      <dgm:spPr/>
      <dgm:t>
        <a:bodyPr/>
        <a:lstStyle/>
        <a:p>
          <a:endParaRPr lang="en-US"/>
        </a:p>
      </dgm:t>
    </dgm:pt>
    <dgm:pt modelId="{11F253E1-0FF6-4671-8B48-5ABB98942B62}">
      <dgm:prSet/>
      <dgm:spPr/>
      <dgm:t>
        <a:bodyPr/>
        <a:lstStyle/>
        <a:p>
          <a:r>
            <a:rPr lang="en-US" b="1" dirty="0"/>
            <a:t>Observe Phase</a:t>
          </a:r>
          <a:r>
            <a:rPr lang="en-US" dirty="0"/>
            <a:t>: Here the intention is to interact with people in the existing spaces so as to identify their pain points and opportunities</a:t>
          </a:r>
        </a:p>
      </dgm:t>
    </dgm:pt>
    <dgm:pt modelId="{60C905A0-4E9C-4C07-BC41-1E1AAC892340}" type="parTrans" cxnId="{1A997342-C0C6-4D64-A898-3F5589522820}">
      <dgm:prSet/>
      <dgm:spPr/>
      <dgm:t>
        <a:bodyPr/>
        <a:lstStyle/>
        <a:p>
          <a:endParaRPr lang="en-US"/>
        </a:p>
      </dgm:t>
    </dgm:pt>
    <dgm:pt modelId="{428EEF3B-5EDB-487D-88FE-F29DB325513E}" type="sibTrans" cxnId="{1A997342-C0C6-4D64-A898-3F5589522820}">
      <dgm:prSet/>
      <dgm:spPr/>
      <dgm:t>
        <a:bodyPr/>
        <a:lstStyle/>
        <a:p>
          <a:endParaRPr lang="en-US"/>
        </a:p>
      </dgm:t>
    </dgm:pt>
    <dgm:pt modelId="{8C64F749-B022-475E-906F-38763F25D4C0}" type="pres">
      <dgm:prSet presAssocID="{BAFB233D-05C8-4192-B823-6F71F6C69E9B}" presName="Name0" presStyleCnt="0">
        <dgm:presLayoutVars>
          <dgm:dir/>
          <dgm:resizeHandles val="exact"/>
        </dgm:presLayoutVars>
      </dgm:prSet>
      <dgm:spPr/>
    </dgm:pt>
    <dgm:pt modelId="{F1B3A2E4-6939-41EA-9A0A-9139442DDF37}" type="pres">
      <dgm:prSet presAssocID="{BC4B0A3B-50E6-44F6-BEF7-7B878B8D0B94}" presName="node" presStyleLbl="node1" presStyleIdx="0" presStyleCnt="2">
        <dgm:presLayoutVars>
          <dgm:bulletEnabled val="1"/>
        </dgm:presLayoutVars>
      </dgm:prSet>
      <dgm:spPr/>
    </dgm:pt>
    <dgm:pt modelId="{8C7F2444-D00C-4A08-8025-6344DA5DBA6E}" type="pres">
      <dgm:prSet presAssocID="{5B2B9B86-6C7F-447A-B35A-83F0FF566A24}" presName="sibTrans" presStyleLbl="sibTrans1D1" presStyleIdx="0" presStyleCnt="1"/>
      <dgm:spPr/>
    </dgm:pt>
    <dgm:pt modelId="{E7D6A065-54E2-4ADB-B042-C7F7F905E88E}" type="pres">
      <dgm:prSet presAssocID="{5B2B9B86-6C7F-447A-B35A-83F0FF566A24}" presName="connectorText" presStyleLbl="sibTrans1D1" presStyleIdx="0" presStyleCnt="1"/>
      <dgm:spPr/>
    </dgm:pt>
    <dgm:pt modelId="{CAF3DE3B-FF2E-4B39-A153-A6164105BE46}" type="pres">
      <dgm:prSet presAssocID="{11F253E1-0FF6-4671-8B48-5ABB98942B62}" presName="node" presStyleLbl="node1" presStyleIdx="1" presStyleCnt="2">
        <dgm:presLayoutVars>
          <dgm:bulletEnabled val="1"/>
        </dgm:presLayoutVars>
      </dgm:prSet>
      <dgm:spPr/>
    </dgm:pt>
  </dgm:ptLst>
  <dgm:cxnLst>
    <dgm:cxn modelId="{775E4718-6E04-4172-A269-5B0676EF5426}" type="presOf" srcId="{5B2B9B86-6C7F-447A-B35A-83F0FF566A24}" destId="{E7D6A065-54E2-4ADB-B042-C7F7F905E88E}" srcOrd="1" destOrd="0" presId="urn:microsoft.com/office/officeart/2016/7/layout/RepeatingBendingProcessNew"/>
    <dgm:cxn modelId="{B054D43B-5927-4901-BA9F-F9EB2782E121}" type="presOf" srcId="{BAFB233D-05C8-4192-B823-6F71F6C69E9B}" destId="{8C64F749-B022-475E-906F-38763F25D4C0}" srcOrd="0" destOrd="0" presId="urn:microsoft.com/office/officeart/2016/7/layout/RepeatingBendingProcessNew"/>
    <dgm:cxn modelId="{1A997342-C0C6-4D64-A898-3F5589522820}" srcId="{BAFB233D-05C8-4192-B823-6F71F6C69E9B}" destId="{11F253E1-0FF6-4671-8B48-5ABB98942B62}" srcOrd="1" destOrd="0" parTransId="{60C905A0-4E9C-4C07-BC41-1E1AAC892340}" sibTransId="{428EEF3B-5EDB-487D-88FE-F29DB325513E}"/>
    <dgm:cxn modelId="{28682653-EE54-4758-9843-F4BCE7CE21C9}" type="presOf" srcId="{5B2B9B86-6C7F-447A-B35A-83F0FF566A24}" destId="{8C7F2444-D00C-4A08-8025-6344DA5DBA6E}" srcOrd="0" destOrd="0" presId="urn:microsoft.com/office/officeart/2016/7/layout/RepeatingBendingProcessNew"/>
    <dgm:cxn modelId="{C9161EB9-F225-4968-BE76-77BF97BDEB64}" srcId="{BAFB233D-05C8-4192-B823-6F71F6C69E9B}" destId="{BC4B0A3B-50E6-44F6-BEF7-7B878B8D0B94}" srcOrd="0" destOrd="0" parTransId="{173CED0D-AF71-47FB-BC0E-41ED0F6F9579}" sibTransId="{5B2B9B86-6C7F-447A-B35A-83F0FF566A24}"/>
    <dgm:cxn modelId="{41E09CD2-628A-4089-91F3-C522E2D10B5C}" type="presOf" srcId="{BC4B0A3B-50E6-44F6-BEF7-7B878B8D0B94}" destId="{F1B3A2E4-6939-41EA-9A0A-9139442DDF37}" srcOrd="0" destOrd="0" presId="urn:microsoft.com/office/officeart/2016/7/layout/RepeatingBendingProcessNew"/>
    <dgm:cxn modelId="{71AEA2D8-C890-4BA1-A7C2-7A8AE301F784}" type="presOf" srcId="{11F253E1-0FF6-4671-8B48-5ABB98942B62}" destId="{CAF3DE3B-FF2E-4B39-A153-A6164105BE46}" srcOrd="0" destOrd="0" presId="urn:microsoft.com/office/officeart/2016/7/layout/RepeatingBendingProcessNew"/>
    <dgm:cxn modelId="{06F39DC8-2448-4F74-BC0D-00BA4F0A9D3D}" type="presParOf" srcId="{8C64F749-B022-475E-906F-38763F25D4C0}" destId="{F1B3A2E4-6939-41EA-9A0A-9139442DDF37}" srcOrd="0" destOrd="0" presId="urn:microsoft.com/office/officeart/2016/7/layout/RepeatingBendingProcessNew"/>
    <dgm:cxn modelId="{5DF1EC17-E24F-42DF-BD38-78C6C2F3E72B}" type="presParOf" srcId="{8C64F749-B022-475E-906F-38763F25D4C0}" destId="{8C7F2444-D00C-4A08-8025-6344DA5DBA6E}" srcOrd="1" destOrd="0" presId="urn:microsoft.com/office/officeart/2016/7/layout/RepeatingBendingProcessNew"/>
    <dgm:cxn modelId="{351FB316-C502-4BA7-AEEB-D433CFF264AA}" type="presParOf" srcId="{8C7F2444-D00C-4A08-8025-6344DA5DBA6E}" destId="{E7D6A065-54E2-4ADB-B042-C7F7F905E88E}" srcOrd="0" destOrd="0" presId="urn:microsoft.com/office/officeart/2016/7/layout/RepeatingBendingProcessNew"/>
    <dgm:cxn modelId="{9538DDA7-9F17-4A6F-96FB-7DBF9D1BDB8D}" type="presParOf" srcId="{8C64F749-B022-475E-906F-38763F25D4C0}" destId="{CAF3DE3B-FF2E-4B39-A153-A6164105BE46}" srcOrd="2"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BAFB233D-05C8-4192-B823-6F71F6C69E9B}" type="doc">
      <dgm:prSet loTypeId="urn:microsoft.com/office/officeart/2016/7/layout/RepeatingBendingProcessNew" loCatId="process" qsTypeId="urn:microsoft.com/office/officeart/2005/8/quickstyle/simple1" qsCatId="simple" csTypeId="urn:microsoft.com/office/officeart/2005/8/colors/colorful1" csCatId="colorful" phldr="1"/>
      <dgm:spPr/>
      <dgm:t>
        <a:bodyPr/>
        <a:lstStyle/>
        <a:p>
          <a:endParaRPr lang="en-US"/>
        </a:p>
      </dgm:t>
    </dgm:pt>
    <dgm:pt modelId="{10EE5E0B-62DA-40D1-BA7F-E82E87611366}">
      <dgm:prSet/>
      <dgm:spPr/>
      <dgm:t>
        <a:bodyPr/>
        <a:lstStyle/>
        <a:p>
          <a:r>
            <a:rPr lang="en-US" b="1" dirty="0"/>
            <a:t>Synthesis Phase</a:t>
          </a:r>
          <a:r>
            <a:rPr lang="en-US" dirty="0"/>
            <a:t>: Analyze the output of the understand and observe phases to identify key trends or insights that help you define the problem</a:t>
          </a:r>
        </a:p>
      </dgm:t>
    </dgm:pt>
    <dgm:pt modelId="{9407AECB-42F5-4481-8736-3751F231E21E}" type="parTrans" cxnId="{D924D715-CA93-48F2-BB9D-E796BB5DD157}">
      <dgm:prSet/>
      <dgm:spPr/>
      <dgm:t>
        <a:bodyPr/>
        <a:lstStyle/>
        <a:p>
          <a:endParaRPr lang="en-US"/>
        </a:p>
      </dgm:t>
    </dgm:pt>
    <dgm:pt modelId="{395304FF-0714-401A-93FB-21B0AF5684C7}" type="sibTrans" cxnId="{D924D715-CA93-48F2-BB9D-E796BB5DD157}">
      <dgm:prSet/>
      <dgm:spPr/>
      <dgm:t>
        <a:bodyPr/>
        <a:lstStyle/>
        <a:p>
          <a:endParaRPr lang="en-US"/>
        </a:p>
      </dgm:t>
    </dgm:pt>
    <dgm:pt modelId="{193349B2-DCC0-47BF-838C-9690B44CB3DF}">
      <dgm:prSet/>
      <dgm:spPr/>
      <dgm:t>
        <a:bodyPr/>
        <a:lstStyle/>
        <a:p>
          <a:r>
            <a:rPr lang="en-US" b="1" dirty="0"/>
            <a:t>Ideate Phase</a:t>
          </a:r>
          <a:r>
            <a:rPr lang="en-US" dirty="0"/>
            <a:t>: In this phase you generate a wide range of ideas that can address the problem you have identified in your synthesis phase</a:t>
          </a:r>
        </a:p>
      </dgm:t>
    </dgm:pt>
    <dgm:pt modelId="{FA885BA8-D25A-419B-98B1-29D831C509F3}" type="parTrans" cxnId="{4748B7F3-5F5B-40F7-86A5-E13E76B570BC}">
      <dgm:prSet/>
      <dgm:spPr/>
      <dgm:t>
        <a:bodyPr/>
        <a:lstStyle/>
        <a:p>
          <a:endParaRPr lang="en-US"/>
        </a:p>
      </dgm:t>
    </dgm:pt>
    <dgm:pt modelId="{23ED31A7-B85F-4EBD-85F9-8D2E607C27C5}" type="sibTrans" cxnId="{4748B7F3-5F5B-40F7-86A5-E13E76B570BC}">
      <dgm:prSet/>
      <dgm:spPr/>
      <dgm:t>
        <a:bodyPr/>
        <a:lstStyle/>
        <a:p>
          <a:endParaRPr lang="en-US"/>
        </a:p>
      </dgm:t>
    </dgm:pt>
    <dgm:pt modelId="{8C64F749-B022-475E-906F-38763F25D4C0}" type="pres">
      <dgm:prSet presAssocID="{BAFB233D-05C8-4192-B823-6F71F6C69E9B}" presName="Name0" presStyleCnt="0">
        <dgm:presLayoutVars>
          <dgm:dir/>
          <dgm:resizeHandles val="exact"/>
        </dgm:presLayoutVars>
      </dgm:prSet>
      <dgm:spPr/>
    </dgm:pt>
    <dgm:pt modelId="{A919723F-3932-4FB7-9DC0-9D34E071178D}" type="pres">
      <dgm:prSet presAssocID="{10EE5E0B-62DA-40D1-BA7F-E82E87611366}" presName="node" presStyleLbl="node1" presStyleIdx="0" presStyleCnt="2">
        <dgm:presLayoutVars>
          <dgm:bulletEnabled val="1"/>
        </dgm:presLayoutVars>
      </dgm:prSet>
      <dgm:spPr/>
    </dgm:pt>
    <dgm:pt modelId="{94B87EC3-75E3-43EB-8533-32DFB06DF25B}" type="pres">
      <dgm:prSet presAssocID="{395304FF-0714-401A-93FB-21B0AF5684C7}" presName="sibTrans" presStyleLbl="sibTrans1D1" presStyleIdx="0" presStyleCnt="1"/>
      <dgm:spPr/>
    </dgm:pt>
    <dgm:pt modelId="{D98577DD-6787-46EC-982C-898538529BB1}" type="pres">
      <dgm:prSet presAssocID="{395304FF-0714-401A-93FB-21B0AF5684C7}" presName="connectorText" presStyleLbl="sibTrans1D1" presStyleIdx="0" presStyleCnt="1"/>
      <dgm:spPr/>
    </dgm:pt>
    <dgm:pt modelId="{9A3A83DB-887C-4719-83E1-56CBE1723129}" type="pres">
      <dgm:prSet presAssocID="{193349B2-DCC0-47BF-838C-9690B44CB3DF}" presName="node" presStyleLbl="node1" presStyleIdx="1" presStyleCnt="2">
        <dgm:presLayoutVars>
          <dgm:bulletEnabled val="1"/>
        </dgm:presLayoutVars>
      </dgm:prSet>
      <dgm:spPr/>
    </dgm:pt>
  </dgm:ptLst>
  <dgm:cxnLst>
    <dgm:cxn modelId="{D924D715-CA93-48F2-BB9D-E796BB5DD157}" srcId="{BAFB233D-05C8-4192-B823-6F71F6C69E9B}" destId="{10EE5E0B-62DA-40D1-BA7F-E82E87611366}" srcOrd="0" destOrd="0" parTransId="{9407AECB-42F5-4481-8736-3751F231E21E}" sibTransId="{395304FF-0714-401A-93FB-21B0AF5684C7}"/>
    <dgm:cxn modelId="{A3F4FA2B-7B30-4D4B-AD68-784E1852CA4F}" type="presOf" srcId="{193349B2-DCC0-47BF-838C-9690B44CB3DF}" destId="{9A3A83DB-887C-4719-83E1-56CBE1723129}" srcOrd="0" destOrd="0" presId="urn:microsoft.com/office/officeart/2016/7/layout/RepeatingBendingProcessNew"/>
    <dgm:cxn modelId="{B054D43B-5927-4901-BA9F-F9EB2782E121}" type="presOf" srcId="{BAFB233D-05C8-4192-B823-6F71F6C69E9B}" destId="{8C64F749-B022-475E-906F-38763F25D4C0}" srcOrd="0" destOrd="0" presId="urn:microsoft.com/office/officeart/2016/7/layout/RepeatingBendingProcessNew"/>
    <dgm:cxn modelId="{E04CD49A-2591-4445-9034-536DC2794365}" type="presOf" srcId="{10EE5E0B-62DA-40D1-BA7F-E82E87611366}" destId="{A919723F-3932-4FB7-9DC0-9D34E071178D}" srcOrd="0" destOrd="0" presId="urn:microsoft.com/office/officeart/2016/7/layout/RepeatingBendingProcessNew"/>
    <dgm:cxn modelId="{416727A1-206B-4FC1-9ECF-F2EE54EE7F7E}" type="presOf" srcId="{395304FF-0714-401A-93FB-21B0AF5684C7}" destId="{D98577DD-6787-46EC-982C-898538529BB1}" srcOrd="1" destOrd="0" presId="urn:microsoft.com/office/officeart/2016/7/layout/RepeatingBendingProcessNew"/>
    <dgm:cxn modelId="{B04068F2-6A9A-4FC7-9C11-979292BE513F}" type="presOf" srcId="{395304FF-0714-401A-93FB-21B0AF5684C7}" destId="{94B87EC3-75E3-43EB-8533-32DFB06DF25B}" srcOrd="0" destOrd="0" presId="urn:microsoft.com/office/officeart/2016/7/layout/RepeatingBendingProcessNew"/>
    <dgm:cxn modelId="{4748B7F3-5F5B-40F7-86A5-E13E76B570BC}" srcId="{BAFB233D-05C8-4192-B823-6F71F6C69E9B}" destId="{193349B2-DCC0-47BF-838C-9690B44CB3DF}" srcOrd="1" destOrd="0" parTransId="{FA885BA8-D25A-419B-98B1-29D831C509F3}" sibTransId="{23ED31A7-B85F-4EBD-85F9-8D2E607C27C5}"/>
    <dgm:cxn modelId="{FB94E587-669F-4FEE-8E37-0E82C365C018}" type="presParOf" srcId="{8C64F749-B022-475E-906F-38763F25D4C0}" destId="{A919723F-3932-4FB7-9DC0-9D34E071178D}" srcOrd="0" destOrd="0" presId="urn:microsoft.com/office/officeart/2016/7/layout/RepeatingBendingProcessNew"/>
    <dgm:cxn modelId="{16F37575-1DBB-4EB9-A10E-07A1BC8FA893}" type="presParOf" srcId="{8C64F749-B022-475E-906F-38763F25D4C0}" destId="{94B87EC3-75E3-43EB-8533-32DFB06DF25B}" srcOrd="1" destOrd="0" presId="urn:microsoft.com/office/officeart/2016/7/layout/RepeatingBendingProcessNew"/>
    <dgm:cxn modelId="{F74C2826-4A69-4DC0-AA6C-EE9B467AC6AA}" type="presParOf" srcId="{94B87EC3-75E3-43EB-8533-32DFB06DF25B}" destId="{D98577DD-6787-46EC-982C-898538529BB1}" srcOrd="0" destOrd="0" presId="urn:microsoft.com/office/officeart/2016/7/layout/RepeatingBendingProcessNew"/>
    <dgm:cxn modelId="{9E726079-03B5-496A-BF41-8B97A85B5C3C}" type="presParOf" srcId="{8C64F749-B022-475E-906F-38763F25D4C0}" destId="{9A3A83DB-887C-4719-83E1-56CBE1723129}" srcOrd="2"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BAFB233D-05C8-4192-B823-6F71F6C69E9B}" type="doc">
      <dgm:prSet loTypeId="urn:microsoft.com/office/officeart/2016/7/layout/RepeatingBendingProcessNew" loCatId="process" qsTypeId="urn:microsoft.com/office/officeart/2005/8/quickstyle/simple1" qsCatId="simple" csTypeId="urn:microsoft.com/office/officeart/2005/8/colors/colorful1" csCatId="colorful" phldr="1"/>
      <dgm:spPr/>
      <dgm:t>
        <a:bodyPr/>
        <a:lstStyle/>
        <a:p>
          <a:endParaRPr lang="en-US"/>
        </a:p>
      </dgm:t>
    </dgm:pt>
    <dgm:pt modelId="{EF57D4C9-ADB6-48FA-975A-DD4062EC99AA}">
      <dgm:prSet/>
      <dgm:spPr/>
      <dgm:t>
        <a:bodyPr/>
        <a:lstStyle/>
        <a:p>
          <a:r>
            <a:rPr lang="en-US" b="1" dirty="0"/>
            <a:t>Prototype Phase:</a:t>
          </a:r>
          <a:r>
            <a:rPr lang="en-US" dirty="0"/>
            <a:t> Having picked your best idea , develop cheap representations of the same to see how it might work in reality</a:t>
          </a:r>
        </a:p>
      </dgm:t>
    </dgm:pt>
    <dgm:pt modelId="{4C85359D-E080-4932-97B2-C4B38D90143C}" type="parTrans" cxnId="{FA1038D4-B64C-4A3C-BA0B-784E4AFCD108}">
      <dgm:prSet/>
      <dgm:spPr/>
      <dgm:t>
        <a:bodyPr/>
        <a:lstStyle/>
        <a:p>
          <a:endParaRPr lang="en-US"/>
        </a:p>
      </dgm:t>
    </dgm:pt>
    <dgm:pt modelId="{3BFBB85B-8B4C-4BE0-9EF1-25C7DD0315C1}" type="sibTrans" cxnId="{FA1038D4-B64C-4A3C-BA0B-784E4AFCD108}">
      <dgm:prSet/>
      <dgm:spPr/>
      <dgm:t>
        <a:bodyPr/>
        <a:lstStyle/>
        <a:p>
          <a:endParaRPr lang="en-US"/>
        </a:p>
      </dgm:t>
    </dgm:pt>
    <dgm:pt modelId="{F36B6B22-D1DB-4051-AA02-149A5039BCC4}">
      <dgm:prSet/>
      <dgm:spPr/>
      <dgm:t>
        <a:bodyPr/>
        <a:lstStyle/>
        <a:p>
          <a:r>
            <a:rPr lang="en-US" b="1" dirty="0"/>
            <a:t>Testing Phase</a:t>
          </a:r>
          <a:r>
            <a:rPr lang="en-US" dirty="0"/>
            <a:t>: When you have a working model/prototype, present or invite real users to interact with it</a:t>
          </a:r>
        </a:p>
      </dgm:t>
    </dgm:pt>
    <dgm:pt modelId="{77DB7139-1F32-457A-9D8A-6A3E1E1D9BAF}" type="parTrans" cxnId="{837210E1-E01A-43CF-8C37-E0DB3CBE194D}">
      <dgm:prSet/>
      <dgm:spPr/>
      <dgm:t>
        <a:bodyPr/>
        <a:lstStyle/>
        <a:p>
          <a:endParaRPr lang="en-US"/>
        </a:p>
      </dgm:t>
    </dgm:pt>
    <dgm:pt modelId="{1388D56B-CB11-42AD-867D-9DB76A0357C2}" type="sibTrans" cxnId="{837210E1-E01A-43CF-8C37-E0DB3CBE194D}">
      <dgm:prSet/>
      <dgm:spPr/>
      <dgm:t>
        <a:bodyPr/>
        <a:lstStyle/>
        <a:p>
          <a:endParaRPr lang="en-US"/>
        </a:p>
      </dgm:t>
    </dgm:pt>
    <dgm:pt modelId="{8C64F749-B022-475E-906F-38763F25D4C0}" type="pres">
      <dgm:prSet presAssocID="{BAFB233D-05C8-4192-B823-6F71F6C69E9B}" presName="Name0" presStyleCnt="0">
        <dgm:presLayoutVars>
          <dgm:dir/>
          <dgm:resizeHandles val="exact"/>
        </dgm:presLayoutVars>
      </dgm:prSet>
      <dgm:spPr/>
    </dgm:pt>
    <dgm:pt modelId="{35463E2C-2664-4597-BCBC-49F162DAE890}" type="pres">
      <dgm:prSet presAssocID="{EF57D4C9-ADB6-48FA-975A-DD4062EC99AA}" presName="node" presStyleLbl="node1" presStyleIdx="0" presStyleCnt="2">
        <dgm:presLayoutVars>
          <dgm:bulletEnabled val="1"/>
        </dgm:presLayoutVars>
      </dgm:prSet>
      <dgm:spPr/>
    </dgm:pt>
    <dgm:pt modelId="{39CCD4CD-2272-4329-82BC-20C54C948133}" type="pres">
      <dgm:prSet presAssocID="{3BFBB85B-8B4C-4BE0-9EF1-25C7DD0315C1}" presName="sibTrans" presStyleLbl="sibTrans1D1" presStyleIdx="0" presStyleCnt="1"/>
      <dgm:spPr/>
    </dgm:pt>
    <dgm:pt modelId="{039FDE36-0E76-42B9-B8D4-73FBD34C4586}" type="pres">
      <dgm:prSet presAssocID="{3BFBB85B-8B4C-4BE0-9EF1-25C7DD0315C1}" presName="connectorText" presStyleLbl="sibTrans1D1" presStyleIdx="0" presStyleCnt="1"/>
      <dgm:spPr/>
    </dgm:pt>
    <dgm:pt modelId="{0B87B969-A2A1-4206-A7DC-F2027D9EC959}" type="pres">
      <dgm:prSet presAssocID="{F36B6B22-D1DB-4051-AA02-149A5039BCC4}" presName="node" presStyleLbl="node1" presStyleIdx="1" presStyleCnt="2">
        <dgm:presLayoutVars>
          <dgm:bulletEnabled val="1"/>
        </dgm:presLayoutVars>
      </dgm:prSet>
      <dgm:spPr/>
    </dgm:pt>
  </dgm:ptLst>
  <dgm:cxnLst>
    <dgm:cxn modelId="{B47CE10B-BB2B-4409-8793-262E9E10282C}" type="presOf" srcId="{3BFBB85B-8B4C-4BE0-9EF1-25C7DD0315C1}" destId="{39CCD4CD-2272-4329-82BC-20C54C948133}" srcOrd="0" destOrd="0" presId="urn:microsoft.com/office/officeart/2016/7/layout/RepeatingBendingProcessNew"/>
    <dgm:cxn modelId="{AA803816-E05E-496B-A513-606B3E1EC3E4}" type="presOf" srcId="{F36B6B22-D1DB-4051-AA02-149A5039BCC4}" destId="{0B87B969-A2A1-4206-A7DC-F2027D9EC959}" srcOrd="0" destOrd="0" presId="urn:microsoft.com/office/officeart/2016/7/layout/RepeatingBendingProcessNew"/>
    <dgm:cxn modelId="{B054D43B-5927-4901-BA9F-F9EB2782E121}" type="presOf" srcId="{BAFB233D-05C8-4192-B823-6F71F6C69E9B}" destId="{8C64F749-B022-475E-906F-38763F25D4C0}" srcOrd="0" destOrd="0" presId="urn:microsoft.com/office/officeart/2016/7/layout/RepeatingBendingProcessNew"/>
    <dgm:cxn modelId="{65B3F484-FF94-4F0A-BDB3-3F50096FE506}" type="presOf" srcId="{3BFBB85B-8B4C-4BE0-9EF1-25C7DD0315C1}" destId="{039FDE36-0E76-42B9-B8D4-73FBD34C4586}" srcOrd="1" destOrd="0" presId="urn:microsoft.com/office/officeart/2016/7/layout/RepeatingBendingProcessNew"/>
    <dgm:cxn modelId="{457852BC-8413-4059-AA15-83AC6B943FB5}" type="presOf" srcId="{EF57D4C9-ADB6-48FA-975A-DD4062EC99AA}" destId="{35463E2C-2664-4597-BCBC-49F162DAE890}" srcOrd="0" destOrd="0" presId="urn:microsoft.com/office/officeart/2016/7/layout/RepeatingBendingProcessNew"/>
    <dgm:cxn modelId="{FA1038D4-B64C-4A3C-BA0B-784E4AFCD108}" srcId="{BAFB233D-05C8-4192-B823-6F71F6C69E9B}" destId="{EF57D4C9-ADB6-48FA-975A-DD4062EC99AA}" srcOrd="0" destOrd="0" parTransId="{4C85359D-E080-4932-97B2-C4B38D90143C}" sibTransId="{3BFBB85B-8B4C-4BE0-9EF1-25C7DD0315C1}"/>
    <dgm:cxn modelId="{837210E1-E01A-43CF-8C37-E0DB3CBE194D}" srcId="{BAFB233D-05C8-4192-B823-6F71F6C69E9B}" destId="{F36B6B22-D1DB-4051-AA02-149A5039BCC4}" srcOrd="1" destOrd="0" parTransId="{77DB7139-1F32-457A-9D8A-6A3E1E1D9BAF}" sibTransId="{1388D56B-CB11-42AD-867D-9DB76A0357C2}"/>
    <dgm:cxn modelId="{2CE4A617-418C-42D9-90C8-3D6D3D07D8C6}" type="presParOf" srcId="{8C64F749-B022-475E-906F-38763F25D4C0}" destId="{35463E2C-2664-4597-BCBC-49F162DAE890}" srcOrd="0" destOrd="0" presId="urn:microsoft.com/office/officeart/2016/7/layout/RepeatingBendingProcessNew"/>
    <dgm:cxn modelId="{6FAFD441-0425-4680-8F1D-A9AF175F945A}" type="presParOf" srcId="{8C64F749-B022-475E-906F-38763F25D4C0}" destId="{39CCD4CD-2272-4329-82BC-20C54C948133}" srcOrd="1" destOrd="0" presId="urn:microsoft.com/office/officeart/2016/7/layout/RepeatingBendingProcessNew"/>
    <dgm:cxn modelId="{7E194E2C-3527-4D96-AB57-5FB24C13B2CC}" type="presParOf" srcId="{39CCD4CD-2272-4329-82BC-20C54C948133}" destId="{039FDE36-0E76-42B9-B8D4-73FBD34C4586}" srcOrd="0" destOrd="0" presId="urn:microsoft.com/office/officeart/2016/7/layout/RepeatingBendingProcessNew"/>
    <dgm:cxn modelId="{7E28865F-0660-4CE6-B31D-CE036A37DE37}" type="presParOf" srcId="{8C64F749-B022-475E-906F-38763F25D4C0}" destId="{0B87B969-A2A1-4206-A7DC-F2027D9EC959}" srcOrd="2"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9C0344-2A49-47A8-8BCE-AA6A87FA1EE4}">
      <dsp:nvSpPr>
        <dsp:cNvPr id="0" name=""/>
        <dsp:cNvSpPr/>
      </dsp:nvSpPr>
      <dsp:spPr>
        <a:xfrm>
          <a:off x="0" y="73611"/>
          <a:ext cx="7003777" cy="135065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Understanding costs for startups</a:t>
          </a:r>
        </a:p>
      </dsp:txBody>
      <dsp:txXfrm>
        <a:off x="65934" y="139545"/>
        <a:ext cx="6871909" cy="1218787"/>
      </dsp:txXfrm>
    </dsp:sp>
    <dsp:sp modelId="{30F6482B-095F-44E0-B9F9-326C413C9C2D}">
      <dsp:nvSpPr>
        <dsp:cNvPr id="0" name=""/>
        <dsp:cNvSpPr/>
      </dsp:nvSpPr>
      <dsp:spPr>
        <a:xfrm>
          <a:off x="0" y="1522187"/>
          <a:ext cx="7003777" cy="1350655"/>
        </a:xfrm>
        <a:prstGeom prst="roundRect">
          <a:avLst/>
        </a:prstGeom>
        <a:solidFill>
          <a:schemeClr val="accent2">
            <a:hueOff val="1002628"/>
            <a:satOff val="-2051"/>
            <a:lumOff val="-13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Sources of funding for startups</a:t>
          </a:r>
        </a:p>
      </dsp:txBody>
      <dsp:txXfrm>
        <a:off x="65934" y="1588121"/>
        <a:ext cx="6871909" cy="1218787"/>
      </dsp:txXfrm>
    </dsp:sp>
    <dsp:sp modelId="{362D6DF4-3D59-42DC-A6F0-32319E1279DD}">
      <dsp:nvSpPr>
        <dsp:cNvPr id="0" name=""/>
        <dsp:cNvSpPr/>
      </dsp:nvSpPr>
      <dsp:spPr>
        <a:xfrm>
          <a:off x="0" y="2970762"/>
          <a:ext cx="7003777" cy="1350655"/>
        </a:xfrm>
        <a:prstGeom prst="roundRect">
          <a:avLst/>
        </a:prstGeom>
        <a:solidFill>
          <a:schemeClr val="accent2">
            <a:hueOff val="2005257"/>
            <a:satOff val="-4103"/>
            <a:lumOff val="-274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Essentials financial management skill for an entrepreneur</a:t>
          </a:r>
        </a:p>
      </dsp:txBody>
      <dsp:txXfrm>
        <a:off x="65934" y="3036696"/>
        <a:ext cx="6871909" cy="1218787"/>
      </dsp:txXfrm>
    </dsp:sp>
    <dsp:sp modelId="{0F59F914-CCD8-4022-960E-9FFF645A44B0}">
      <dsp:nvSpPr>
        <dsp:cNvPr id="0" name=""/>
        <dsp:cNvSpPr/>
      </dsp:nvSpPr>
      <dsp:spPr>
        <a:xfrm>
          <a:off x="0" y="4419337"/>
          <a:ext cx="7003777" cy="1350655"/>
        </a:xfrm>
        <a:prstGeom prst="roundRect">
          <a:avLst/>
        </a:prstGeom>
        <a:solidFill>
          <a:schemeClr val="accent2">
            <a:hueOff val="3007885"/>
            <a:satOff val="-6154"/>
            <a:lumOff val="-41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Investment strategies an entrepreneur can employ</a:t>
          </a:r>
        </a:p>
      </dsp:txBody>
      <dsp:txXfrm>
        <a:off x="65934" y="4485271"/>
        <a:ext cx="6871909" cy="12187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69B8FF-138E-4D2C-9C95-9FE471C200F7}">
      <dsp:nvSpPr>
        <dsp:cNvPr id="0" name=""/>
        <dsp:cNvSpPr/>
      </dsp:nvSpPr>
      <dsp:spPr>
        <a:xfrm>
          <a:off x="0" y="145055"/>
          <a:ext cx="7003777" cy="11536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Introduction and importance of location and layout in business success</a:t>
          </a:r>
        </a:p>
      </dsp:txBody>
      <dsp:txXfrm>
        <a:off x="56315" y="201370"/>
        <a:ext cx="6891147" cy="1040990"/>
      </dsp:txXfrm>
    </dsp:sp>
    <dsp:sp modelId="{EA25C2A3-A7D5-488D-87E4-12A4A3166D82}">
      <dsp:nvSpPr>
        <dsp:cNvPr id="0" name=""/>
        <dsp:cNvSpPr/>
      </dsp:nvSpPr>
      <dsp:spPr>
        <a:xfrm>
          <a:off x="0" y="1382195"/>
          <a:ext cx="7003777" cy="1153620"/>
        </a:xfrm>
        <a:prstGeom prst="roundRect">
          <a:avLst/>
        </a:prstGeom>
        <a:solidFill>
          <a:schemeClr val="accent2">
            <a:hueOff val="1503942"/>
            <a:satOff val="-3077"/>
            <a:lumOff val="-2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Factors to consider when choosing the right location</a:t>
          </a:r>
        </a:p>
      </dsp:txBody>
      <dsp:txXfrm>
        <a:off x="56315" y="1438510"/>
        <a:ext cx="6891147" cy="1040990"/>
      </dsp:txXfrm>
    </dsp:sp>
    <dsp:sp modelId="{032AC5A2-B813-41B6-971A-9C0A043432BD}">
      <dsp:nvSpPr>
        <dsp:cNvPr id="0" name=""/>
        <dsp:cNvSpPr/>
      </dsp:nvSpPr>
      <dsp:spPr>
        <a:xfrm>
          <a:off x="0" y="2619335"/>
          <a:ext cx="7003777" cy="1153620"/>
        </a:xfrm>
        <a:prstGeom prst="roundRect">
          <a:avLst/>
        </a:prstGeom>
        <a:solidFill>
          <a:schemeClr val="accent2">
            <a:hueOff val="3007885"/>
            <a:satOff val="-6154"/>
            <a:lumOff val="-41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Application of design thinking in choosing location</a:t>
          </a:r>
        </a:p>
      </dsp:txBody>
      <dsp:txXfrm>
        <a:off x="56315" y="2675650"/>
        <a:ext cx="6891147" cy="10409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B3AC21-C4EB-4E31-B61D-81C19F6F6C83}">
      <dsp:nvSpPr>
        <dsp:cNvPr id="0" name=""/>
        <dsp:cNvSpPr/>
      </dsp:nvSpPr>
      <dsp:spPr>
        <a:xfrm>
          <a:off x="0" y="158059"/>
          <a:ext cx="7003777" cy="178763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US" sz="4500" kern="1200" dirty="0"/>
            <a:t>Layout considerations</a:t>
          </a:r>
        </a:p>
      </dsp:txBody>
      <dsp:txXfrm>
        <a:off x="87265" y="245324"/>
        <a:ext cx="6829247" cy="1613102"/>
      </dsp:txXfrm>
    </dsp:sp>
    <dsp:sp modelId="{6BB0FED1-89C8-440F-AC65-31581695CBA2}">
      <dsp:nvSpPr>
        <dsp:cNvPr id="0" name=""/>
        <dsp:cNvSpPr/>
      </dsp:nvSpPr>
      <dsp:spPr>
        <a:xfrm>
          <a:off x="0" y="2075291"/>
          <a:ext cx="7003777" cy="1787632"/>
        </a:xfrm>
        <a:prstGeom prst="roundRect">
          <a:avLst/>
        </a:prstGeom>
        <a:solidFill>
          <a:schemeClr val="accent2">
            <a:hueOff val="3007885"/>
            <a:satOff val="-6154"/>
            <a:lumOff val="-41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US" sz="4500" kern="1200" dirty="0"/>
            <a:t>Applying design thinking in layout design</a:t>
          </a:r>
        </a:p>
      </dsp:txBody>
      <dsp:txXfrm>
        <a:off x="87265" y="2162556"/>
        <a:ext cx="6829247" cy="16131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E96302-718D-4C07-8340-EB191397694C}">
      <dsp:nvSpPr>
        <dsp:cNvPr id="0" name=""/>
        <dsp:cNvSpPr/>
      </dsp:nvSpPr>
      <dsp:spPr>
        <a:xfrm>
          <a:off x="0" y="446"/>
          <a:ext cx="7003777" cy="104562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79ABCC-C3AA-4F33-8CC5-9E60C5EB167B}">
      <dsp:nvSpPr>
        <dsp:cNvPr id="0" name=""/>
        <dsp:cNvSpPr/>
      </dsp:nvSpPr>
      <dsp:spPr>
        <a:xfrm>
          <a:off x="316301" y="235712"/>
          <a:ext cx="575093" cy="57509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F9F1AD-2579-4D0D-B456-758D05A6D758}">
      <dsp:nvSpPr>
        <dsp:cNvPr id="0" name=""/>
        <dsp:cNvSpPr/>
      </dsp:nvSpPr>
      <dsp:spPr>
        <a:xfrm>
          <a:off x="1207696" y="446"/>
          <a:ext cx="5796080" cy="10456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662" tIns="110662" rIns="110662" bIns="110662" numCol="1" spcCol="1270" anchor="ctr" anchorCtr="0">
          <a:noAutofit/>
        </a:bodyPr>
        <a:lstStyle/>
        <a:p>
          <a:pPr marL="0" lvl="0" indent="0" algn="l" defTabSz="977900">
            <a:lnSpc>
              <a:spcPct val="100000"/>
            </a:lnSpc>
            <a:spcBef>
              <a:spcPct val="0"/>
            </a:spcBef>
            <a:spcAft>
              <a:spcPct val="35000"/>
            </a:spcAft>
            <a:buNone/>
          </a:pPr>
          <a:r>
            <a:rPr lang="en-US" sz="2200" kern="1200" dirty="0"/>
            <a:t>You may have heard a phrase in marketing saying location-location</a:t>
          </a:r>
        </a:p>
      </dsp:txBody>
      <dsp:txXfrm>
        <a:off x="1207696" y="446"/>
        <a:ext cx="5796080" cy="1045624"/>
      </dsp:txXfrm>
    </dsp:sp>
    <dsp:sp modelId="{2B47D863-A337-4AB5-81C1-394A21742647}">
      <dsp:nvSpPr>
        <dsp:cNvPr id="0" name=""/>
        <dsp:cNvSpPr/>
      </dsp:nvSpPr>
      <dsp:spPr>
        <a:xfrm>
          <a:off x="0" y="1307477"/>
          <a:ext cx="7003777" cy="104562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745743-49AA-4C85-AC20-2A83AA8DDFAC}">
      <dsp:nvSpPr>
        <dsp:cNvPr id="0" name=""/>
        <dsp:cNvSpPr/>
      </dsp:nvSpPr>
      <dsp:spPr>
        <a:xfrm>
          <a:off x="316301" y="1542742"/>
          <a:ext cx="575093" cy="57509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7C0711-D7C8-409B-85A8-0A5CAEF987C1}">
      <dsp:nvSpPr>
        <dsp:cNvPr id="0" name=""/>
        <dsp:cNvSpPr/>
      </dsp:nvSpPr>
      <dsp:spPr>
        <a:xfrm>
          <a:off x="1207696" y="1307477"/>
          <a:ext cx="5796080" cy="10456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662" tIns="110662" rIns="110662" bIns="110662" numCol="1" spcCol="1270" anchor="ctr" anchorCtr="0">
          <a:noAutofit/>
        </a:bodyPr>
        <a:lstStyle/>
        <a:p>
          <a:pPr marL="0" lvl="0" indent="0" algn="l" defTabSz="977900">
            <a:lnSpc>
              <a:spcPct val="100000"/>
            </a:lnSpc>
            <a:spcBef>
              <a:spcPct val="0"/>
            </a:spcBef>
            <a:spcAft>
              <a:spcPct val="35000"/>
            </a:spcAft>
            <a:buNone/>
          </a:pPr>
          <a:r>
            <a:rPr lang="en-US" sz="2200" kern="1200" dirty="0"/>
            <a:t>It is true where you locate could have significant impact on your business success</a:t>
          </a:r>
        </a:p>
      </dsp:txBody>
      <dsp:txXfrm>
        <a:off x="1207696" y="1307477"/>
        <a:ext cx="5796080" cy="1045624"/>
      </dsp:txXfrm>
    </dsp:sp>
    <dsp:sp modelId="{6341958F-98C0-4DBD-A5DC-F7B781F10B55}">
      <dsp:nvSpPr>
        <dsp:cNvPr id="0" name=""/>
        <dsp:cNvSpPr/>
      </dsp:nvSpPr>
      <dsp:spPr>
        <a:xfrm>
          <a:off x="0" y="2614507"/>
          <a:ext cx="7003777" cy="104562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ACBE36-F99F-46EC-AF12-162D12C11D35}">
      <dsp:nvSpPr>
        <dsp:cNvPr id="0" name=""/>
        <dsp:cNvSpPr/>
      </dsp:nvSpPr>
      <dsp:spPr>
        <a:xfrm>
          <a:off x="316301" y="2849773"/>
          <a:ext cx="575093" cy="57509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DD9760E-311F-4470-8B54-3A8F2042DCE9}">
      <dsp:nvSpPr>
        <dsp:cNvPr id="0" name=""/>
        <dsp:cNvSpPr/>
      </dsp:nvSpPr>
      <dsp:spPr>
        <a:xfrm>
          <a:off x="1207696" y="2614507"/>
          <a:ext cx="5796080" cy="10456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662" tIns="110662" rIns="110662" bIns="110662" numCol="1" spcCol="1270" anchor="ctr" anchorCtr="0">
          <a:noAutofit/>
        </a:bodyPr>
        <a:lstStyle/>
        <a:p>
          <a:pPr marL="0" lvl="0" indent="0" algn="l" defTabSz="977900">
            <a:lnSpc>
              <a:spcPct val="100000"/>
            </a:lnSpc>
            <a:spcBef>
              <a:spcPct val="0"/>
            </a:spcBef>
            <a:spcAft>
              <a:spcPct val="35000"/>
            </a:spcAft>
            <a:buNone/>
          </a:pPr>
          <a:r>
            <a:rPr lang="en-US" sz="2200" kern="1200" dirty="0"/>
            <a:t>In the next section we look at why choice of location is important for business</a:t>
          </a:r>
        </a:p>
      </dsp:txBody>
      <dsp:txXfrm>
        <a:off x="1207696" y="2614507"/>
        <a:ext cx="5796080" cy="104562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77B1AA-9F9E-4D2B-92A7-9BB793AC5E2F}">
      <dsp:nvSpPr>
        <dsp:cNvPr id="0" name=""/>
        <dsp:cNvSpPr/>
      </dsp:nvSpPr>
      <dsp:spPr>
        <a:xfrm>
          <a:off x="0" y="710302"/>
          <a:ext cx="7003777" cy="13113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4CE4A4-4AC3-4717-8A9F-67242513D9AB}">
      <dsp:nvSpPr>
        <dsp:cNvPr id="0" name=""/>
        <dsp:cNvSpPr/>
      </dsp:nvSpPr>
      <dsp:spPr>
        <a:xfrm>
          <a:off x="396676" y="1005351"/>
          <a:ext cx="721230" cy="7212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213C47E-3BE8-42DA-92D1-E3DD4E7C1904}">
      <dsp:nvSpPr>
        <dsp:cNvPr id="0" name=""/>
        <dsp:cNvSpPr/>
      </dsp:nvSpPr>
      <dsp:spPr>
        <a:xfrm>
          <a:off x="1514583" y="710302"/>
          <a:ext cx="5489193" cy="13113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782" tIns="138782" rIns="138782" bIns="138782" numCol="1" spcCol="1270" anchor="ctr" anchorCtr="0">
          <a:noAutofit/>
        </a:bodyPr>
        <a:lstStyle/>
        <a:p>
          <a:pPr marL="0" lvl="0" indent="0" algn="l" defTabSz="933450">
            <a:lnSpc>
              <a:spcPct val="100000"/>
            </a:lnSpc>
            <a:spcBef>
              <a:spcPct val="0"/>
            </a:spcBef>
            <a:spcAft>
              <a:spcPct val="35000"/>
            </a:spcAft>
            <a:buNone/>
          </a:pPr>
          <a:r>
            <a:rPr lang="en-US" sz="2100" b="1" kern="1200" dirty="0"/>
            <a:t>Accessibility</a:t>
          </a:r>
          <a:r>
            <a:rPr lang="en-US" sz="2100" kern="1200" dirty="0"/>
            <a:t>: The business would want to be in a location where both customers and suppliers would access it and its services</a:t>
          </a:r>
        </a:p>
      </dsp:txBody>
      <dsp:txXfrm>
        <a:off x="1514583" y="710302"/>
        <a:ext cx="5489193" cy="1311327"/>
      </dsp:txXfrm>
    </dsp:sp>
    <dsp:sp modelId="{B9455AAC-AC7C-49AF-B714-DB58B980B853}">
      <dsp:nvSpPr>
        <dsp:cNvPr id="0" name=""/>
        <dsp:cNvSpPr/>
      </dsp:nvSpPr>
      <dsp:spPr>
        <a:xfrm>
          <a:off x="0" y="2349461"/>
          <a:ext cx="7003777" cy="13113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DB6055-755A-4420-92D1-E2B8B1A6E76D}">
      <dsp:nvSpPr>
        <dsp:cNvPr id="0" name=""/>
        <dsp:cNvSpPr/>
      </dsp:nvSpPr>
      <dsp:spPr>
        <a:xfrm>
          <a:off x="396676" y="2644510"/>
          <a:ext cx="721230" cy="7212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280910D-616D-4B19-949C-AB4D9B8936BF}">
      <dsp:nvSpPr>
        <dsp:cNvPr id="0" name=""/>
        <dsp:cNvSpPr/>
      </dsp:nvSpPr>
      <dsp:spPr>
        <a:xfrm>
          <a:off x="1514583" y="2349461"/>
          <a:ext cx="5489193" cy="13113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782" tIns="138782" rIns="138782" bIns="138782" numCol="1" spcCol="1270" anchor="ctr" anchorCtr="0">
          <a:noAutofit/>
        </a:bodyPr>
        <a:lstStyle/>
        <a:p>
          <a:pPr marL="0" lvl="0" indent="0" algn="l" defTabSz="933450">
            <a:lnSpc>
              <a:spcPct val="100000"/>
            </a:lnSpc>
            <a:spcBef>
              <a:spcPct val="0"/>
            </a:spcBef>
            <a:spcAft>
              <a:spcPct val="35000"/>
            </a:spcAft>
            <a:buNone/>
          </a:pPr>
          <a:r>
            <a:rPr lang="en-US" sz="2100" b="1" kern="1200" dirty="0"/>
            <a:t>Brand visibility:</a:t>
          </a:r>
          <a:r>
            <a:rPr lang="en-US" sz="2100" kern="1200" dirty="0"/>
            <a:t> Strategic business location can amplify its visibility</a:t>
          </a:r>
        </a:p>
      </dsp:txBody>
      <dsp:txXfrm>
        <a:off x="1514583" y="2349461"/>
        <a:ext cx="5489193" cy="131132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9D8ED6-CE64-424D-AFA3-E5AEB9AC3067}">
      <dsp:nvSpPr>
        <dsp:cNvPr id="0" name=""/>
        <dsp:cNvSpPr/>
      </dsp:nvSpPr>
      <dsp:spPr>
        <a:xfrm>
          <a:off x="0" y="660103"/>
          <a:ext cx="7003777" cy="12186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07281D-9935-4AE4-90E0-0A2A347E67A3}">
      <dsp:nvSpPr>
        <dsp:cNvPr id="0" name=""/>
        <dsp:cNvSpPr/>
      </dsp:nvSpPr>
      <dsp:spPr>
        <a:xfrm>
          <a:off x="368642" y="934299"/>
          <a:ext cx="670258" cy="67025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6BBD94-9EA7-4EC0-B905-A41FDFBD9BEB}">
      <dsp:nvSpPr>
        <dsp:cNvPr id="0" name=""/>
        <dsp:cNvSpPr/>
      </dsp:nvSpPr>
      <dsp:spPr>
        <a:xfrm>
          <a:off x="1407542" y="660103"/>
          <a:ext cx="5596234" cy="12186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974" tIns="128974" rIns="128974" bIns="128974" numCol="1" spcCol="1270" anchor="ctr" anchorCtr="0">
          <a:noAutofit/>
        </a:bodyPr>
        <a:lstStyle/>
        <a:p>
          <a:pPr marL="0" lvl="0" indent="0" algn="l" defTabSz="755650">
            <a:lnSpc>
              <a:spcPct val="100000"/>
            </a:lnSpc>
            <a:spcBef>
              <a:spcPct val="0"/>
            </a:spcBef>
            <a:spcAft>
              <a:spcPct val="35000"/>
            </a:spcAft>
            <a:buNone/>
          </a:pPr>
          <a:r>
            <a:rPr lang="en-US" sz="1700" b="1" kern="1200" dirty="0"/>
            <a:t>Cost implications</a:t>
          </a:r>
          <a:r>
            <a:rPr lang="en-US" sz="1700" kern="1200" dirty="0"/>
            <a:t>: Location largely determines the cost of items such as rent, taxes or utilities</a:t>
          </a:r>
        </a:p>
      </dsp:txBody>
      <dsp:txXfrm>
        <a:off x="1407542" y="660103"/>
        <a:ext cx="5596234" cy="1218651"/>
      </dsp:txXfrm>
    </dsp:sp>
    <dsp:sp modelId="{0739AA07-926F-4503-900C-695F5CC104E9}">
      <dsp:nvSpPr>
        <dsp:cNvPr id="0" name=""/>
        <dsp:cNvSpPr/>
      </dsp:nvSpPr>
      <dsp:spPr>
        <a:xfrm>
          <a:off x="0" y="2183417"/>
          <a:ext cx="7003777" cy="12186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F4839C-04EB-4D10-8A32-20BE0F17ADEB}">
      <dsp:nvSpPr>
        <dsp:cNvPr id="0" name=""/>
        <dsp:cNvSpPr/>
      </dsp:nvSpPr>
      <dsp:spPr>
        <a:xfrm>
          <a:off x="368642" y="2457614"/>
          <a:ext cx="670258" cy="67025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939CEF-D709-4DA0-B4C5-0443E989A26E}">
      <dsp:nvSpPr>
        <dsp:cNvPr id="0" name=""/>
        <dsp:cNvSpPr/>
      </dsp:nvSpPr>
      <dsp:spPr>
        <a:xfrm>
          <a:off x="1407542" y="2183417"/>
          <a:ext cx="5596234" cy="12186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974" tIns="128974" rIns="128974" bIns="128974" numCol="1" spcCol="1270" anchor="ctr" anchorCtr="0">
          <a:noAutofit/>
        </a:bodyPr>
        <a:lstStyle/>
        <a:p>
          <a:pPr marL="0" lvl="0" indent="0" algn="l" defTabSz="755650">
            <a:lnSpc>
              <a:spcPct val="100000"/>
            </a:lnSpc>
            <a:spcBef>
              <a:spcPct val="0"/>
            </a:spcBef>
            <a:spcAft>
              <a:spcPct val="35000"/>
            </a:spcAft>
            <a:buNone/>
          </a:pPr>
          <a:r>
            <a:rPr lang="en-US" sz="1700" b="1" kern="1200" dirty="0"/>
            <a:t>Competitive edge</a:t>
          </a:r>
          <a:r>
            <a:rPr lang="en-US" sz="1700" kern="1200" dirty="0"/>
            <a:t>: Often than not, where you locate your business could have serious implications on how competitive you will be in the industry</a:t>
          </a:r>
        </a:p>
      </dsp:txBody>
      <dsp:txXfrm>
        <a:off x="1407542" y="2183417"/>
        <a:ext cx="5596234" cy="121865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C74168-64C7-4D11-B2F8-6D471F3C0D10}">
      <dsp:nvSpPr>
        <dsp:cNvPr id="0" name=""/>
        <dsp:cNvSpPr/>
      </dsp:nvSpPr>
      <dsp:spPr>
        <a:xfrm>
          <a:off x="0" y="633943"/>
          <a:ext cx="6933477" cy="117035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E852C1-59A6-4187-8564-62E12D37AB69}">
      <dsp:nvSpPr>
        <dsp:cNvPr id="0" name=""/>
        <dsp:cNvSpPr/>
      </dsp:nvSpPr>
      <dsp:spPr>
        <a:xfrm>
          <a:off x="354033" y="897274"/>
          <a:ext cx="643696" cy="64369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BE8B21-FF80-4DAE-AE31-77C8CE7DAF4D}">
      <dsp:nvSpPr>
        <dsp:cNvPr id="0" name=""/>
        <dsp:cNvSpPr/>
      </dsp:nvSpPr>
      <dsp:spPr>
        <a:xfrm>
          <a:off x="1351763" y="633943"/>
          <a:ext cx="5581713" cy="1170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863" tIns="123863" rIns="123863" bIns="123863" numCol="1" spcCol="1270" anchor="ctr" anchorCtr="0">
          <a:noAutofit/>
        </a:bodyPr>
        <a:lstStyle/>
        <a:p>
          <a:pPr marL="0" lvl="0" indent="0" algn="l" defTabSz="844550">
            <a:lnSpc>
              <a:spcPct val="100000"/>
            </a:lnSpc>
            <a:spcBef>
              <a:spcPct val="0"/>
            </a:spcBef>
            <a:spcAft>
              <a:spcPct val="35000"/>
            </a:spcAft>
            <a:buNone/>
          </a:pPr>
          <a:r>
            <a:rPr lang="en-US" sz="1900" b="1" kern="1200" dirty="0"/>
            <a:t>Security and Safety</a:t>
          </a:r>
          <a:r>
            <a:rPr lang="en-US" sz="1900" kern="1200" dirty="0"/>
            <a:t>: The business assets and personnel are valuable, and you must choose a location where their safety is guaranteed</a:t>
          </a:r>
        </a:p>
      </dsp:txBody>
      <dsp:txXfrm>
        <a:off x="1351763" y="633943"/>
        <a:ext cx="5581713" cy="1170357"/>
      </dsp:txXfrm>
    </dsp:sp>
    <dsp:sp modelId="{31F837B9-4CA1-44BC-AB71-A31349D5EA37}">
      <dsp:nvSpPr>
        <dsp:cNvPr id="0" name=""/>
        <dsp:cNvSpPr/>
      </dsp:nvSpPr>
      <dsp:spPr>
        <a:xfrm>
          <a:off x="0" y="2096891"/>
          <a:ext cx="6933477" cy="117035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4B6885-5A6B-475A-A8F6-FE192368EEAA}">
      <dsp:nvSpPr>
        <dsp:cNvPr id="0" name=""/>
        <dsp:cNvSpPr/>
      </dsp:nvSpPr>
      <dsp:spPr>
        <a:xfrm>
          <a:off x="354033" y="2360221"/>
          <a:ext cx="643696" cy="64369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3E06F0-8401-4536-8061-7BCADF821635}">
      <dsp:nvSpPr>
        <dsp:cNvPr id="0" name=""/>
        <dsp:cNvSpPr/>
      </dsp:nvSpPr>
      <dsp:spPr>
        <a:xfrm>
          <a:off x="1351763" y="2096891"/>
          <a:ext cx="5581713" cy="1170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863" tIns="123863" rIns="123863" bIns="123863" numCol="1" spcCol="1270" anchor="ctr" anchorCtr="0">
          <a:noAutofit/>
        </a:bodyPr>
        <a:lstStyle/>
        <a:p>
          <a:pPr marL="0" lvl="0" indent="0" algn="l" defTabSz="844550">
            <a:lnSpc>
              <a:spcPct val="100000"/>
            </a:lnSpc>
            <a:spcBef>
              <a:spcPct val="0"/>
            </a:spcBef>
            <a:spcAft>
              <a:spcPct val="35000"/>
            </a:spcAft>
            <a:buNone/>
          </a:pPr>
          <a:r>
            <a:rPr lang="en-US" sz="1900" b="1" kern="1200" dirty="0"/>
            <a:t>Local Culture and Community</a:t>
          </a:r>
          <a:r>
            <a:rPr lang="en-US" sz="1900" kern="1200" dirty="0"/>
            <a:t>: Understanding the local culture and how it aligns with your brand and business</a:t>
          </a:r>
        </a:p>
      </dsp:txBody>
      <dsp:txXfrm>
        <a:off x="1351763" y="2096891"/>
        <a:ext cx="5581713" cy="117035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E379D9-5559-4FB1-B776-C9F0AA785FF1}">
      <dsp:nvSpPr>
        <dsp:cNvPr id="0" name=""/>
        <dsp:cNvSpPr/>
      </dsp:nvSpPr>
      <dsp:spPr>
        <a:xfrm>
          <a:off x="0" y="776175"/>
          <a:ext cx="7705774" cy="143293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0D2954-218A-4B0D-80A8-BFA41B396F81}">
      <dsp:nvSpPr>
        <dsp:cNvPr id="0" name=""/>
        <dsp:cNvSpPr/>
      </dsp:nvSpPr>
      <dsp:spPr>
        <a:xfrm>
          <a:off x="433464" y="1098586"/>
          <a:ext cx="788116" cy="788116"/>
        </a:xfrm>
        <a:prstGeom prst="rect">
          <a:avLst/>
        </a:prstGeom>
        <a:solidFill>
          <a:schemeClr val="accent2">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54BDA2-4EA8-4F9D-8433-A1B32B61A106}">
      <dsp:nvSpPr>
        <dsp:cNvPr id="0" name=""/>
        <dsp:cNvSpPr/>
      </dsp:nvSpPr>
      <dsp:spPr>
        <a:xfrm>
          <a:off x="1655044" y="776175"/>
          <a:ext cx="6050729" cy="14329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1653" tIns="151653" rIns="151653" bIns="151653" numCol="1" spcCol="1270" anchor="ctr" anchorCtr="0">
          <a:noAutofit/>
        </a:bodyPr>
        <a:lstStyle/>
        <a:p>
          <a:pPr marL="0" lvl="0" indent="0" algn="l" defTabSz="933450">
            <a:lnSpc>
              <a:spcPct val="100000"/>
            </a:lnSpc>
            <a:spcBef>
              <a:spcPct val="0"/>
            </a:spcBef>
            <a:spcAft>
              <a:spcPct val="35000"/>
            </a:spcAft>
            <a:buNone/>
          </a:pPr>
          <a:r>
            <a:rPr lang="en-US" sz="2100" b="1" kern="1200" dirty="0">
              <a:latin typeface="Aptos"/>
            </a:rPr>
            <a:t>Community Preferences</a:t>
          </a:r>
          <a:r>
            <a:rPr lang="en-US" sz="2100" kern="1200" dirty="0">
              <a:latin typeface="Aptos"/>
            </a:rPr>
            <a:t>: Consider what the community prefers or demands in terms of amenities if you locate near them. </a:t>
          </a:r>
        </a:p>
      </dsp:txBody>
      <dsp:txXfrm>
        <a:off x="1655044" y="776175"/>
        <a:ext cx="6050729" cy="1432938"/>
      </dsp:txXfrm>
    </dsp:sp>
    <dsp:sp modelId="{4E7FA311-5BE6-4E43-9886-FB7DC74646EE}">
      <dsp:nvSpPr>
        <dsp:cNvPr id="0" name=""/>
        <dsp:cNvSpPr/>
      </dsp:nvSpPr>
      <dsp:spPr>
        <a:xfrm>
          <a:off x="0" y="2567348"/>
          <a:ext cx="7705774" cy="143293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E2C4B7-406B-4F58-A9B1-10F2762106F3}">
      <dsp:nvSpPr>
        <dsp:cNvPr id="0" name=""/>
        <dsp:cNvSpPr/>
      </dsp:nvSpPr>
      <dsp:spPr>
        <a:xfrm>
          <a:off x="433464" y="2889760"/>
          <a:ext cx="788116" cy="788116"/>
        </a:xfrm>
        <a:prstGeom prst="rect">
          <a:avLst/>
        </a:prstGeom>
        <a:solidFill>
          <a:schemeClr val="accent3">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BE548D-BE1A-4DBC-AAC8-717F97BDE6E2}">
      <dsp:nvSpPr>
        <dsp:cNvPr id="0" name=""/>
        <dsp:cNvSpPr/>
      </dsp:nvSpPr>
      <dsp:spPr>
        <a:xfrm>
          <a:off x="1655044" y="2567348"/>
          <a:ext cx="6050729" cy="14329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1653" tIns="151653" rIns="151653" bIns="151653" numCol="1" spcCol="1270" anchor="ctr" anchorCtr="0">
          <a:noAutofit/>
        </a:bodyPr>
        <a:lstStyle/>
        <a:p>
          <a:pPr marL="0" lvl="0" indent="0" algn="l" defTabSz="933450">
            <a:lnSpc>
              <a:spcPct val="100000"/>
            </a:lnSpc>
            <a:spcBef>
              <a:spcPct val="0"/>
            </a:spcBef>
            <a:spcAft>
              <a:spcPct val="35000"/>
            </a:spcAft>
            <a:buNone/>
          </a:pPr>
          <a:r>
            <a:rPr lang="en-US" sz="2100" b="1" kern="1200" dirty="0">
              <a:latin typeface="Aptos"/>
            </a:rPr>
            <a:t>Real estate</a:t>
          </a:r>
          <a:r>
            <a:rPr lang="en-US" sz="2100" kern="1200" dirty="0">
              <a:latin typeface="Aptos"/>
            </a:rPr>
            <a:t>: Here is a question of availability of sites or houses to set up your business. The site may be appealing but there is no building on site.</a:t>
          </a:r>
        </a:p>
      </dsp:txBody>
      <dsp:txXfrm>
        <a:off x="1655044" y="2567348"/>
        <a:ext cx="6050729" cy="143293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643500-48CB-4F66-ACCB-F92E727BB4E1}">
      <dsp:nvSpPr>
        <dsp:cNvPr id="0" name=""/>
        <dsp:cNvSpPr/>
      </dsp:nvSpPr>
      <dsp:spPr>
        <a:xfrm>
          <a:off x="0" y="1516787"/>
          <a:ext cx="10640679" cy="13001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AF7A7E-57EB-4A4F-AF52-43F3A4C52C5E}">
      <dsp:nvSpPr>
        <dsp:cNvPr id="0" name=""/>
        <dsp:cNvSpPr/>
      </dsp:nvSpPr>
      <dsp:spPr>
        <a:xfrm>
          <a:off x="393281" y="1809310"/>
          <a:ext cx="715057" cy="7150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87FEB9-D2C5-4C35-8089-3ED15F0440D5}">
      <dsp:nvSpPr>
        <dsp:cNvPr id="0" name=""/>
        <dsp:cNvSpPr/>
      </dsp:nvSpPr>
      <dsp:spPr>
        <a:xfrm>
          <a:off x="1501619" y="1516787"/>
          <a:ext cx="9139059" cy="1300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594" tIns="137594" rIns="137594" bIns="137594" numCol="1" spcCol="1270" anchor="ctr" anchorCtr="0">
          <a:noAutofit/>
        </a:bodyPr>
        <a:lstStyle/>
        <a:p>
          <a:pPr marL="0" lvl="0" indent="0" algn="l" defTabSz="844550">
            <a:lnSpc>
              <a:spcPct val="100000"/>
            </a:lnSpc>
            <a:spcBef>
              <a:spcPct val="0"/>
            </a:spcBef>
            <a:spcAft>
              <a:spcPct val="35000"/>
            </a:spcAft>
            <a:buNone/>
          </a:pPr>
          <a:r>
            <a:rPr lang="en-US" sz="1900" b="1" kern="1200" dirty="0"/>
            <a:t>Government policy and incentives</a:t>
          </a:r>
          <a:r>
            <a:rPr lang="en-US" sz="1900" kern="1200" dirty="0"/>
            <a:t>: Different governments have policies that incentivize where businesses are located, some have even come up with export processing zones or economic zones where businesses enjoy certain benefits</a:t>
          </a:r>
        </a:p>
      </dsp:txBody>
      <dsp:txXfrm>
        <a:off x="1501619" y="1516787"/>
        <a:ext cx="9139059" cy="130010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9202AA-014A-4EBF-836B-E45936B019D5}">
      <dsp:nvSpPr>
        <dsp:cNvPr id="0" name=""/>
        <dsp:cNvSpPr/>
      </dsp:nvSpPr>
      <dsp:spPr>
        <a:xfrm>
          <a:off x="0" y="624963"/>
          <a:ext cx="7003777" cy="115377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773F39-58FD-41AF-BA6A-39EC7BAD9012}">
      <dsp:nvSpPr>
        <dsp:cNvPr id="0" name=""/>
        <dsp:cNvSpPr/>
      </dsp:nvSpPr>
      <dsp:spPr>
        <a:xfrm>
          <a:off x="349018" y="884563"/>
          <a:ext cx="634578" cy="63457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337867-D2BB-4827-B311-62AC08E3008B}">
      <dsp:nvSpPr>
        <dsp:cNvPr id="0" name=""/>
        <dsp:cNvSpPr/>
      </dsp:nvSpPr>
      <dsp:spPr>
        <a:xfrm>
          <a:off x="1332614" y="624963"/>
          <a:ext cx="5671162" cy="11537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108" tIns="122108" rIns="122108" bIns="122108" numCol="1" spcCol="1270" anchor="ctr" anchorCtr="0">
          <a:noAutofit/>
        </a:bodyPr>
        <a:lstStyle/>
        <a:p>
          <a:pPr marL="0" lvl="0" indent="0" algn="l" defTabSz="800100">
            <a:lnSpc>
              <a:spcPct val="100000"/>
            </a:lnSpc>
            <a:spcBef>
              <a:spcPct val="0"/>
            </a:spcBef>
            <a:spcAft>
              <a:spcPct val="35000"/>
            </a:spcAft>
            <a:buNone/>
          </a:pPr>
          <a:r>
            <a:rPr lang="en-US" sz="1800" kern="1200" dirty="0"/>
            <a:t>A layout is basically the physical arrangement of your business space, your office, or even your house/room</a:t>
          </a:r>
        </a:p>
      </dsp:txBody>
      <dsp:txXfrm>
        <a:off x="1332614" y="624963"/>
        <a:ext cx="5671162" cy="1153779"/>
      </dsp:txXfrm>
    </dsp:sp>
    <dsp:sp modelId="{7DB910A3-D7A7-415F-ABBB-5FE4AD0FC390}">
      <dsp:nvSpPr>
        <dsp:cNvPr id="0" name=""/>
        <dsp:cNvSpPr/>
      </dsp:nvSpPr>
      <dsp:spPr>
        <a:xfrm>
          <a:off x="0" y="2067187"/>
          <a:ext cx="7003777" cy="115377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910F90-7876-4CF1-A3DD-C5A1159D260D}">
      <dsp:nvSpPr>
        <dsp:cNvPr id="0" name=""/>
        <dsp:cNvSpPr/>
      </dsp:nvSpPr>
      <dsp:spPr>
        <a:xfrm>
          <a:off x="349018" y="2326787"/>
          <a:ext cx="634578" cy="63457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38AC96A-29FB-4299-8C25-C73A33155A18}">
      <dsp:nvSpPr>
        <dsp:cNvPr id="0" name=""/>
        <dsp:cNvSpPr/>
      </dsp:nvSpPr>
      <dsp:spPr>
        <a:xfrm>
          <a:off x="1332614" y="2067187"/>
          <a:ext cx="5671162" cy="11537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108" tIns="122108" rIns="122108" bIns="122108" numCol="1" spcCol="1270" anchor="ctr" anchorCtr="0">
          <a:noAutofit/>
        </a:bodyPr>
        <a:lstStyle/>
        <a:p>
          <a:pPr marL="0" lvl="0" indent="0" algn="l" defTabSz="800100">
            <a:lnSpc>
              <a:spcPct val="100000"/>
            </a:lnSpc>
            <a:spcBef>
              <a:spcPct val="0"/>
            </a:spcBef>
            <a:spcAft>
              <a:spcPct val="35000"/>
            </a:spcAft>
            <a:buNone/>
          </a:pPr>
          <a:r>
            <a:rPr lang="en-US" sz="1800" kern="1200" dirty="0"/>
            <a:t>If you have ever gone to a store or a room and found it difficult to locate or access what you were looking for, most likely the layout is the problem</a:t>
          </a:r>
        </a:p>
      </dsp:txBody>
      <dsp:txXfrm>
        <a:off x="1332614" y="2067187"/>
        <a:ext cx="5671162" cy="115377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7D7B82-5360-42BD-8C49-324830842D9A}">
      <dsp:nvSpPr>
        <dsp:cNvPr id="0" name=""/>
        <dsp:cNvSpPr/>
      </dsp:nvSpPr>
      <dsp:spPr>
        <a:xfrm>
          <a:off x="0" y="686876"/>
          <a:ext cx="7003777" cy="126807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B68E45-99EC-4570-803A-265E6994E6A8}">
      <dsp:nvSpPr>
        <dsp:cNvPr id="0" name=""/>
        <dsp:cNvSpPr/>
      </dsp:nvSpPr>
      <dsp:spPr>
        <a:xfrm>
          <a:off x="383593" y="972193"/>
          <a:ext cx="697443" cy="69744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168DBD-3477-4323-8FA4-AFC3EFC8B0D0}">
      <dsp:nvSpPr>
        <dsp:cNvPr id="0" name=""/>
        <dsp:cNvSpPr/>
      </dsp:nvSpPr>
      <dsp:spPr>
        <a:xfrm>
          <a:off x="1464631" y="686876"/>
          <a:ext cx="5539145" cy="12680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205" tIns="134205" rIns="134205" bIns="134205" numCol="1" spcCol="1270" anchor="ctr" anchorCtr="0">
          <a:noAutofit/>
        </a:bodyPr>
        <a:lstStyle/>
        <a:p>
          <a:pPr marL="0" lvl="0" indent="0" algn="l" defTabSz="933450">
            <a:lnSpc>
              <a:spcPct val="100000"/>
            </a:lnSpc>
            <a:spcBef>
              <a:spcPct val="0"/>
            </a:spcBef>
            <a:spcAft>
              <a:spcPct val="35000"/>
            </a:spcAft>
            <a:buNone/>
          </a:pPr>
          <a:r>
            <a:rPr lang="en-US" sz="2100" kern="1200" dirty="0"/>
            <a:t>How the furniture, equipment, and walkways are placed has so much to do with the business layout</a:t>
          </a:r>
        </a:p>
      </dsp:txBody>
      <dsp:txXfrm>
        <a:off x="1464631" y="686876"/>
        <a:ext cx="5539145" cy="1268079"/>
      </dsp:txXfrm>
    </dsp:sp>
    <dsp:sp modelId="{4A4269CF-CA3F-486F-A19E-E9E7927CC576}">
      <dsp:nvSpPr>
        <dsp:cNvPr id="0" name=""/>
        <dsp:cNvSpPr/>
      </dsp:nvSpPr>
      <dsp:spPr>
        <a:xfrm>
          <a:off x="0" y="2271974"/>
          <a:ext cx="7003777" cy="126807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AD08EC-EC99-48FA-B776-AA876B7D7CB1}">
      <dsp:nvSpPr>
        <dsp:cNvPr id="0" name=""/>
        <dsp:cNvSpPr/>
      </dsp:nvSpPr>
      <dsp:spPr>
        <a:xfrm>
          <a:off x="383593" y="2557292"/>
          <a:ext cx="697443" cy="69744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3EBA5F-5A1C-4C5C-A74D-751F32FFB5DC}">
      <dsp:nvSpPr>
        <dsp:cNvPr id="0" name=""/>
        <dsp:cNvSpPr/>
      </dsp:nvSpPr>
      <dsp:spPr>
        <a:xfrm>
          <a:off x="1464631" y="2271974"/>
          <a:ext cx="5539145" cy="12680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205" tIns="134205" rIns="134205" bIns="134205" numCol="1" spcCol="1270" anchor="ctr" anchorCtr="0">
          <a:noAutofit/>
        </a:bodyPr>
        <a:lstStyle/>
        <a:p>
          <a:pPr marL="0" lvl="0" indent="0" algn="l" defTabSz="933450">
            <a:lnSpc>
              <a:spcPct val="100000"/>
            </a:lnSpc>
            <a:spcBef>
              <a:spcPct val="0"/>
            </a:spcBef>
            <a:spcAft>
              <a:spcPct val="35000"/>
            </a:spcAft>
            <a:buNone/>
          </a:pPr>
          <a:r>
            <a:rPr lang="en-US" sz="2100" kern="1200" dirty="0"/>
            <a:t>This is a crucial element in business though it could be highly ignored especially by starting entrepreneurs</a:t>
          </a:r>
        </a:p>
      </dsp:txBody>
      <dsp:txXfrm>
        <a:off x="1464631" y="2271974"/>
        <a:ext cx="5539145" cy="126807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842A6F-DA98-4B86-8711-2B7682D120DF}">
      <dsp:nvSpPr>
        <dsp:cNvPr id="0" name=""/>
        <dsp:cNvSpPr/>
      </dsp:nvSpPr>
      <dsp:spPr>
        <a:xfrm>
          <a:off x="0" y="1042117"/>
          <a:ext cx="6966463" cy="192390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CE8BE0-CE6B-4BC5-980F-CD1211990ADE}">
      <dsp:nvSpPr>
        <dsp:cNvPr id="0" name=""/>
        <dsp:cNvSpPr/>
      </dsp:nvSpPr>
      <dsp:spPr>
        <a:xfrm>
          <a:off x="581982" y="1474997"/>
          <a:ext cx="1058150" cy="10581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03E1EE-4F58-4FAE-94D6-346369B383D8}">
      <dsp:nvSpPr>
        <dsp:cNvPr id="0" name=""/>
        <dsp:cNvSpPr/>
      </dsp:nvSpPr>
      <dsp:spPr>
        <a:xfrm>
          <a:off x="2222115" y="1042117"/>
          <a:ext cx="4744347" cy="19239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614" tIns="203614" rIns="203614" bIns="203614" numCol="1" spcCol="1270" anchor="ctr" anchorCtr="0">
          <a:noAutofit/>
        </a:bodyPr>
        <a:lstStyle/>
        <a:p>
          <a:pPr marL="0" lvl="0" indent="0" algn="l" defTabSz="711200">
            <a:lnSpc>
              <a:spcPct val="100000"/>
            </a:lnSpc>
            <a:spcBef>
              <a:spcPct val="0"/>
            </a:spcBef>
            <a:spcAft>
              <a:spcPct val="35000"/>
            </a:spcAft>
            <a:buNone/>
          </a:pPr>
          <a:r>
            <a:rPr lang="en-US" sz="1600" b="1" kern="1200" dirty="0"/>
            <a:t>Optimization of Workflow</a:t>
          </a:r>
          <a:r>
            <a:rPr lang="en-US" sz="1600" kern="1200" dirty="0"/>
            <a:t>: A well-thought-out layout guarantees smooth workflow in your business as it cuts down unnecessary movement thereby saving time and pushing up productivity of both the workers and equipment</a:t>
          </a:r>
        </a:p>
      </dsp:txBody>
      <dsp:txXfrm>
        <a:off x="2222115" y="1042117"/>
        <a:ext cx="4744347" cy="1923909"/>
      </dsp:txXfrm>
    </dsp:sp>
    <dsp:sp modelId="{6A64644F-309B-4BC7-B7CB-299A1B9E691A}">
      <dsp:nvSpPr>
        <dsp:cNvPr id="0" name=""/>
        <dsp:cNvSpPr/>
      </dsp:nvSpPr>
      <dsp:spPr>
        <a:xfrm>
          <a:off x="0" y="3447005"/>
          <a:ext cx="6966463" cy="192390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C776EC-B456-4497-8DFF-B6AF30299ACC}">
      <dsp:nvSpPr>
        <dsp:cNvPr id="0" name=""/>
        <dsp:cNvSpPr/>
      </dsp:nvSpPr>
      <dsp:spPr>
        <a:xfrm>
          <a:off x="581982" y="3879884"/>
          <a:ext cx="1058150" cy="10581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FF3FBD-CFF2-4147-AE7D-A829FF0ED4D9}">
      <dsp:nvSpPr>
        <dsp:cNvPr id="0" name=""/>
        <dsp:cNvSpPr/>
      </dsp:nvSpPr>
      <dsp:spPr>
        <a:xfrm>
          <a:off x="2222115" y="3447005"/>
          <a:ext cx="4744347" cy="19239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614" tIns="203614" rIns="203614" bIns="203614" numCol="1" spcCol="1270" anchor="ctr" anchorCtr="0">
          <a:noAutofit/>
        </a:bodyPr>
        <a:lstStyle/>
        <a:p>
          <a:pPr marL="0" lvl="0" indent="0" algn="l" defTabSz="711200">
            <a:lnSpc>
              <a:spcPct val="100000"/>
            </a:lnSpc>
            <a:spcBef>
              <a:spcPct val="0"/>
            </a:spcBef>
            <a:spcAft>
              <a:spcPct val="35000"/>
            </a:spcAft>
            <a:buNone/>
          </a:pPr>
          <a:r>
            <a:rPr lang="en-US" sz="1600" b="1" kern="1200" dirty="0"/>
            <a:t>Optimize space: </a:t>
          </a:r>
          <a:r>
            <a:rPr lang="en-US" sz="1600" kern="1200" dirty="0"/>
            <a:t>A good layout ensures maximum use of the available space</a:t>
          </a:r>
        </a:p>
      </dsp:txBody>
      <dsp:txXfrm>
        <a:off x="2222115" y="3447005"/>
        <a:ext cx="4744347" cy="192390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059945-5721-4A4D-B2E6-1C4A5ACED1EA}">
      <dsp:nvSpPr>
        <dsp:cNvPr id="0" name=""/>
        <dsp:cNvSpPr/>
      </dsp:nvSpPr>
      <dsp:spPr>
        <a:xfrm>
          <a:off x="0" y="595133"/>
          <a:ext cx="7764651" cy="10987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186A4F-9B30-4307-A48C-26DCB4BDF211}">
      <dsp:nvSpPr>
        <dsp:cNvPr id="0" name=""/>
        <dsp:cNvSpPr/>
      </dsp:nvSpPr>
      <dsp:spPr>
        <a:xfrm>
          <a:off x="332359" y="842343"/>
          <a:ext cx="604289" cy="60428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EC7A82-4D26-4EFB-BE9B-C3E03C06F70E}">
      <dsp:nvSpPr>
        <dsp:cNvPr id="0" name=""/>
        <dsp:cNvSpPr/>
      </dsp:nvSpPr>
      <dsp:spPr>
        <a:xfrm>
          <a:off x="1269008" y="595133"/>
          <a:ext cx="6495642" cy="10987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280" tIns="116280" rIns="116280" bIns="116280" numCol="1" spcCol="1270" anchor="ctr" anchorCtr="0">
          <a:noAutofit/>
        </a:bodyPr>
        <a:lstStyle/>
        <a:p>
          <a:pPr marL="0" lvl="0" indent="0" algn="l" defTabSz="666750">
            <a:lnSpc>
              <a:spcPct val="90000"/>
            </a:lnSpc>
            <a:spcBef>
              <a:spcPct val="0"/>
            </a:spcBef>
            <a:spcAft>
              <a:spcPct val="35000"/>
            </a:spcAft>
            <a:buNone/>
          </a:pPr>
          <a:r>
            <a:rPr lang="en-US" sz="1500" b="1" kern="1200" dirty="0"/>
            <a:t>Improves customer experience</a:t>
          </a:r>
          <a:r>
            <a:rPr lang="en-US" sz="1500" kern="1200" dirty="0"/>
            <a:t>: A well-thought-out layout ensures ease of navigation for your customers, hence finding the items they need quickly, and this enhances their shopping experience</a:t>
          </a:r>
        </a:p>
      </dsp:txBody>
      <dsp:txXfrm>
        <a:off x="1269008" y="595133"/>
        <a:ext cx="6495642" cy="1098708"/>
      </dsp:txXfrm>
    </dsp:sp>
    <dsp:sp modelId="{C13FA0DC-C7BD-4A90-8ED1-19C22E37801A}">
      <dsp:nvSpPr>
        <dsp:cNvPr id="0" name=""/>
        <dsp:cNvSpPr/>
      </dsp:nvSpPr>
      <dsp:spPr>
        <a:xfrm>
          <a:off x="0" y="1968520"/>
          <a:ext cx="7764651" cy="10987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132E33-FDF4-445A-9241-1C8C41D059DD}">
      <dsp:nvSpPr>
        <dsp:cNvPr id="0" name=""/>
        <dsp:cNvSpPr/>
      </dsp:nvSpPr>
      <dsp:spPr>
        <a:xfrm>
          <a:off x="332359" y="2215729"/>
          <a:ext cx="604289" cy="60428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C1FA46E-3032-4637-95FF-953892745757}">
      <dsp:nvSpPr>
        <dsp:cNvPr id="0" name=""/>
        <dsp:cNvSpPr/>
      </dsp:nvSpPr>
      <dsp:spPr>
        <a:xfrm>
          <a:off x="1269008" y="1968520"/>
          <a:ext cx="6495642" cy="10987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280" tIns="116280" rIns="116280" bIns="116280" numCol="1" spcCol="1270" anchor="ctr" anchorCtr="0">
          <a:noAutofit/>
        </a:bodyPr>
        <a:lstStyle/>
        <a:p>
          <a:pPr marL="0" lvl="0" indent="0" algn="l" defTabSz="666750">
            <a:lnSpc>
              <a:spcPct val="90000"/>
            </a:lnSpc>
            <a:spcBef>
              <a:spcPct val="0"/>
            </a:spcBef>
            <a:spcAft>
              <a:spcPct val="35000"/>
            </a:spcAft>
            <a:buNone/>
          </a:pPr>
          <a:r>
            <a:rPr lang="en-US" sz="1500" b="1" kern="1200" dirty="0"/>
            <a:t>Aesthetic</a:t>
          </a:r>
          <a:r>
            <a:rPr lang="en-US" sz="1500" kern="1200" dirty="0"/>
            <a:t>: An attractive layout can create a lasting impression in the eyes of customers and may encourage them to come back</a:t>
          </a:r>
        </a:p>
      </dsp:txBody>
      <dsp:txXfrm>
        <a:off x="1269008" y="1968520"/>
        <a:ext cx="6495642" cy="109870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BCB83B-577E-44AB-8539-088C1F1CFD32}">
      <dsp:nvSpPr>
        <dsp:cNvPr id="0" name=""/>
        <dsp:cNvSpPr/>
      </dsp:nvSpPr>
      <dsp:spPr>
        <a:xfrm>
          <a:off x="0" y="674885"/>
          <a:ext cx="7867973" cy="12459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35D770-41D3-4A29-B2B8-9DF960186833}">
      <dsp:nvSpPr>
        <dsp:cNvPr id="0" name=""/>
        <dsp:cNvSpPr/>
      </dsp:nvSpPr>
      <dsp:spPr>
        <a:xfrm>
          <a:off x="376897" y="955222"/>
          <a:ext cx="685268" cy="6852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200D1E4-CB9A-40DD-91C1-9721C538E508}">
      <dsp:nvSpPr>
        <dsp:cNvPr id="0" name=""/>
        <dsp:cNvSpPr/>
      </dsp:nvSpPr>
      <dsp:spPr>
        <a:xfrm>
          <a:off x="1439063" y="674885"/>
          <a:ext cx="6428909" cy="12459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862" tIns="131862" rIns="131862" bIns="131862" numCol="1" spcCol="1270" anchor="ctr" anchorCtr="0">
          <a:noAutofit/>
        </a:bodyPr>
        <a:lstStyle/>
        <a:p>
          <a:pPr marL="0" lvl="0" indent="0" algn="l" defTabSz="1022350">
            <a:lnSpc>
              <a:spcPct val="90000"/>
            </a:lnSpc>
            <a:spcBef>
              <a:spcPct val="0"/>
            </a:spcBef>
            <a:spcAft>
              <a:spcPct val="35000"/>
            </a:spcAft>
            <a:buNone/>
          </a:pPr>
          <a:r>
            <a:rPr lang="en-US" sz="2300" b="1" kern="1200"/>
            <a:t>Employee safety and comfort:</a:t>
          </a:r>
          <a:r>
            <a:rPr lang="en-US" sz="2300" kern="1200"/>
            <a:t> A well-designed layout can improve working conditions for your employees</a:t>
          </a:r>
        </a:p>
      </dsp:txBody>
      <dsp:txXfrm>
        <a:off x="1439063" y="674885"/>
        <a:ext cx="6428909" cy="1245942"/>
      </dsp:txXfrm>
    </dsp:sp>
    <dsp:sp modelId="{3D51E7E2-A025-46D9-8B23-DE635C828E64}">
      <dsp:nvSpPr>
        <dsp:cNvPr id="0" name=""/>
        <dsp:cNvSpPr/>
      </dsp:nvSpPr>
      <dsp:spPr>
        <a:xfrm>
          <a:off x="0" y="2232313"/>
          <a:ext cx="7867973" cy="12459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39317A-11E1-4F21-9DB8-8BC75C085403}">
      <dsp:nvSpPr>
        <dsp:cNvPr id="0" name=""/>
        <dsp:cNvSpPr/>
      </dsp:nvSpPr>
      <dsp:spPr>
        <a:xfrm>
          <a:off x="376897" y="2512650"/>
          <a:ext cx="685268" cy="685268"/>
        </a:xfrm>
        <a:prstGeom prst="rect">
          <a:avLst/>
        </a:prstGeom>
        <a:solidFill>
          <a:schemeClr val="accent2">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552836-5146-423C-A444-EF1BAD309ED4}">
      <dsp:nvSpPr>
        <dsp:cNvPr id="0" name=""/>
        <dsp:cNvSpPr/>
      </dsp:nvSpPr>
      <dsp:spPr>
        <a:xfrm>
          <a:off x="1439063" y="2232313"/>
          <a:ext cx="6428909" cy="12459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862" tIns="131862" rIns="131862" bIns="131862" numCol="1" spcCol="1270" anchor="ctr" anchorCtr="0">
          <a:noAutofit/>
        </a:bodyPr>
        <a:lstStyle/>
        <a:p>
          <a:pPr marL="0" lvl="0" indent="0" algn="l" defTabSz="1022350">
            <a:lnSpc>
              <a:spcPct val="90000"/>
            </a:lnSpc>
            <a:spcBef>
              <a:spcPct val="0"/>
            </a:spcBef>
            <a:spcAft>
              <a:spcPct val="35000"/>
            </a:spcAft>
            <a:buNone/>
          </a:pPr>
          <a:r>
            <a:rPr lang="en-US" sz="2300" b="1" kern="1200">
              <a:latin typeface="Calibri"/>
              <a:ea typeface="Calibri"/>
              <a:cs typeface="Calibri"/>
            </a:rPr>
            <a:t>Technology integration</a:t>
          </a:r>
          <a:r>
            <a:rPr lang="en-US" sz="2300" kern="1200">
              <a:latin typeface="Calibri"/>
              <a:ea typeface="Calibri"/>
              <a:cs typeface="Calibri"/>
            </a:rPr>
            <a:t>: A good layout should allow the business to utilize available technology</a:t>
          </a:r>
        </a:p>
      </dsp:txBody>
      <dsp:txXfrm>
        <a:off x="1439063" y="2232313"/>
        <a:ext cx="6428909" cy="124594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2D4437-581D-431C-8C59-0CA1FFE2A5CE}">
      <dsp:nvSpPr>
        <dsp:cNvPr id="0" name=""/>
        <dsp:cNvSpPr/>
      </dsp:nvSpPr>
      <dsp:spPr>
        <a:xfrm>
          <a:off x="0" y="595133"/>
          <a:ext cx="7919634" cy="10987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F5FE37-AFDB-43A9-B549-A5859EC0BC51}">
      <dsp:nvSpPr>
        <dsp:cNvPr id="0" name=""/>
        <dsp:cNvSpPr/>
      </dsp:nvSpPr>
      <dsp:spPr>
        <a:xfrm>
          <a:off x="332359" y="842343"/>
          <a:ext cx="604289" cy="60428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6D84B7-3158-4B94-84E1-13B7C1EFBF80}">
      <dsp:nvSpPr>
        <dsp:cNvPr id="0" name=""/>
        <dsp:cNvSpPr/>
      </dsp:nvSpPr>
      <dsp:spPr>
        <a:xfrm>
          <a:off x="1269008" y="595133"/>
          <a:ext cx="6650625" cy="10987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280" tIns="116280" rIns="116280" bIns="116280" numCol="1" spcCol="1270" anchor="ctr" anchorCtr="0">
          <a:noAutofit/>
        </a:bodyPr>
        <a:lstStyle/>
        <a:p>
          <a:pPr marL="0" lvl="0" indent="0" algn="l" defTabSz="889000">
            <a:lnSpc>
              <a:spcPct val="90000"/>
            </a:lnSpc>
            <a:spcBef>
              <a:spcPct val="0"/>
            </a:spcBef>
            <a:spcAft>
              <a:spcPct val="35000"/>
            </a:spcAft>
            <a:buNone/>
          </a:pPr>
          <a:r>
            <a:rPr lang="en-US" sz="2000" b="1" kern="1200"/>
            <a:t>Motivated Employee</a:t>
          </a:r>
          <a:r>
            <a:rPr lang="en-US" sz="2000" kern="1200"/>
            <a:t>: When the working environment is pleasant, safe, attractive and human/employee- centered, their morale is likely to be high</a:t>
          </a:r>
        </a:p>
      </dsp:txBody>
      <dsp:txXfrm>
        <a:off x="1269008" y="595133"/>
        <a:ext cx="6650625" cy="1098708"/>
      </dsp:txXfrm>
    </dsp:sp>
    <dsp:sp modelId="{79BAE05D-BE1E-472C-A7C8-5EF9B78C8C56}">
      <dsp:nvSpPr>
        <dsp:cNvPr id="0" name=""/>
        <dsp:cNvSpPr/>
      </dsp:nvSpPr>
      <dsp:spPr>
        <a:xfrm>
          <a:off x="0" y="1968520"/>
          <a:ext cx="7919634" cy="10987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6FEF35-4AB3-48FA-9894-7359E87DC2B4}">
      <dsp:nvSpPr>
        <dsp:cNvPr id="0" name=""/>
        <dsp:cNvSpPr/>
      </dsp:nvSpPr>
      <dsp:spPr>
        <a:xfrm>
          <a:off x="332359" y="2215729"/>
          <a:ext cx="604289" cy="60428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D09855-44A2-4F70-B409-790121F3678B}">
      <dsp:nvSpPr>
        <dsp:cNvPr id="0" name=""/>
        <dsp:cNvSpPr/>
      </dsp:nvSpPr>
      <dsp:spPr>
        <a:xfrm>
          <a:off x="1269008" y="1968520"/>
          <a:ext cx="6650625" cy="10987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280" tIns="116280" rIns="116280" bIns="116280" numCol="1" spcCol="1270" anchor="ctr" anchorCtr="0">
          <a:noAutofit/>
        </a:bodyPr>
        <a:lstStyle/>
        <a:p>
          <a:pPr marL="0" lvl="0" indent="0" algn="l" defTabSz="889000">
            <a:lnSpc>
              <a:spcPct val="90000"/>
            </a:lnSpc>
            <a:spcBef>
              <a:spcPct val="0"/>
            </a:spcBef>
            <a:spcAft>
              <a:spcPct val="35000"/>
            </a:spcAft>
            <a:buNone/>
          </a:pPr>
          <a:r>
            <a:rPr lang="en-US" sz="2000" b="1" kern="1200"/>
            <a:t>Flexibility</a:t>
          </a:r>
          <a:r>
            <a:rPr lang="en-US" sz="2000" kern="1200"/>
            <a:t>: A good layout should accommodate possibilities of changes or growth in the future</a:t>
          </a:r>
        </a:p>
      </dsp:txBody>
      <dsp:txXfrm>
        <a:off x="1269008" y="1968520"/>
        <a:ext cx="6650625" cy="109870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7F2444-D00C-4A08-8025-6344DA5DBA6E}">
      <dsp:nvSpPr>
        <dsp:cNvPr id="0" name=""/>
        <dsp:cNvSpPr/>
      </dsp:nvSpPr>
      <dsp:spPr>
        <a:xfrm>
          <a:off x="4897657" y="1765513"/>
          <a:ext cx="1095747" cy="91440"/>
        </a:xfrm>
        <a:custGeom>
          <a:avLst/>
          <a:gdLst/>
          <a:ahLst/>
          <a:cxnLst/>
          <a:rect l="0" t="0" r="0" b="0"/>
          <a:pathLst>
            <a:path>
              <a:moveTo>
                <a:pt x="0" y="45720"/>
              </a:moveTo>
              <a:lnTo>
                <a:pt x="1095747"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17372" y="1805601"/>
        <a:ext cx="56317" cy="11263"/>
      </dsp:txXfrm>
    </dsp:sp>
    <dsp:sp modelId="{F1B3A2E4-6939-41EA-9A0A-9139442DDF37}">
      <dsp:nvSpPr>
        <dsp:cNvPr id="0" name=""/>
        <dsp:cNvSpPr/>
      </dsp:nvSpPr>
      <dsp:spPr>
        <a:xfrm>
          <a:off x="2293" y="342083"/>
          <a:ext cx="4897163" cy="293829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9965" tIns="251886" rIns="239965" bIns="251886" numCol="1" spcCol="1270" anchor="ctr" anchorCtr="0">
          <a:noAutofit/>
        </a:bodyPr>
        <a:lstStyle/>
        <a:p>
          <a:pPr marL="0" lvl="0" indent="0" algn="ctr" defTabSz="1289050">
            <a:lnSpc>
              <a:spcPct val="90000"/>
            </a:lnSpc>
            <a:spcBef>
              <a:spcPct val="0"/>
            </a:spcBef>
            <a:spcAft>
              <a:spcPct val="35000"/>
            </a:spcAft>
            <a:buNone/>
          </a:pPr>
          <a:r>
            <a:rPr lang="en-US" sz="2900" b="1" kern="1200" dirty="0"/>
            <a:t>Understand Phase</a:t>
          </a:r>
          <a:r>
            <a:rPr lang="en-US" sz="2900" kern="1200" dirty="0"/>
            <a:t>: In this phase you seek to gain deeper understanding of the challenge of your business</a:t>
          </a:r>
        </a:p>
      </dsp:txBody>
      <dsp:txXfrm>
        <a:off x="2293" y="342083"/>
        <a:ext cx="4897163" cy="2938298"/>
      </dsp:txXfrm>
    </dsp:sp>
    <dsp:sp modelId="{CAF3DE3B-FF2E-4B39-A153-A6164105BE46}">
      <dsp:nvSpPr>
        <dsp:cNvPr id="0" name=""/>
        <dsp:cNvSpPr/>
      </dsp:nvSpPr>
      <dsp:spPr>
        <a:xfrm>
          <a:off x="6025805" y="342083"/>
          <a:ext cx="4897163" cy="293829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9965" tIns="251886" rIns="239965" bIns="251886" numCol="1" spcCol="1270" anchor="ctr" anchorCtr="0">
          <a:noAutofit/>
        </a:bodyPr>
        <a:lstStyle/>
        <a:p>
          <a:pPr marL="0" lvl="0" indent="0" algn="ctr" defTabSz="1289050">
            <a:lnSpc>
              <a:spcPct val="90000"/>
            </a:lnSpc>
            <a:spcBef>
              <a:spcPct val="0"/>
            </a:spcBef>
            <a:spcAft>
              <a:spcPct val="35000"/>
            </a:spcAft>
            <a:buNone/>
          </a:pPr>
          <a:r>
            <a:rPr lang="en-US" sz="2900" b="1" kern="1200" dirty="0"/>
            <a:t>Observe Phase</a:t>
          </a:r>
          <a:r>
            <a:rPr lang="en-US" sz="2900" kern="1200" dirty="0"/>
            <a:t>: Here the intention is to interact with people in the existing spaces so as to identify their pain points and opportunities</a:t>
          </a:r>
        </a:p>
      </dsp:txBody>
      <dsp:txXfrm>
        <a:off x="6025805" y="342083"/>
        <a:ext cx="4897163" cy="293829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B87EC3-75E3-43EB-8533-32DFB06DF25B}">
      <dsp:nvSpPr>
        <dsp:cNvPr id="0" name=""/>
        <dsp:cNvSpPr/>
      </dsp:nvSpPr>
      <dsp:spPr>
        <a:xfrm>
          <a:off x="4686835" y="1637146"/>
          <a:ext cx="1047281" cy="91440"/>
        </a:xfrm>
        <a:custGeom>
          <a:avLst/>
          <a:gdLst/>
          <a:ahLst/>
          <a:cxnLst/>
          <a:rect l="0" t="0" r="0" b="0"/>
          <a:pathLst>
            <a:path>
              <a:moveTo>
                <a:pt x="0" y="45720"/>
              </a:moveTo>
              <a:lnTo>
                <a:pt x="1047281"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183528" y="1677477"/>
        <a:ext cx="53894" cy="10778"/>
      </dsp:txXfrm>
    </dsp:sp>
    <dsp:sp modelId="{A919723F-3932-4FB7-9DC0-9D34E071178D}">
      <dsp:nvSpPr>
        <dsp:cNvPr id="0" name=""/>
        <dsp:cNvSpPr/>
      </dsp:nvSpPr>
      <dsp:spPr>
        <a:xfrm>
          <a:off x="2195" y="276934"/>
          <a:ext cx="4686440" cy="281186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639" tIns="241047" rIns="229639" bIns="241047" numCol="1" spcCol="1270" anchor="ctr" anchorCtr="0">
          <a:noAutofit/>
        </a:bodyPr>
        <a:lstStyle/>
        <a:p>
          <a:pPr marL="0" lvl="0" indent="0" algn="ctr" defTabSz="1200150">
            <a:lnSpc>
              <a:spcPct val="90000"/>
            </a:lnSpc>
            <a:spcBef>
              <a:spcPct val="0"/>
            </a:spcBef>
            <a:spcAft>
              <a:spcPct val="35000"/>
            </a:spcAft>
            <a:buNone/>
          </a:pPr>
          <a:r>
            <a:rPr lang="en-US" sz="2700" b="1" kern="1200" dirty="0"/>
            <a:t>Synthesis Phase</a:t>
          </a:r>
          <a:r>
            <a:rPr lang="en-US" sz="2700" kern="1200" dirty="0"/>
            <a:t>: Analyze the output of the understand and observe phases to identify key trends or insights that help you define the problem</a:t>
          </a:r>
        </a:p>
      </dsp:txBody>
      <dsp:txXfrm>
        <a:off x="2195" y="276934"/>
        <a:ext cx="4686440" cy="2811864"/>
      </dsp:txXfrm>
    </dsp:sp>
    <dsp:sp modelId="{9A3A83DB-887C-4719-83E1-56CBE1723129}">
      <dsp:nvSpPr>
        <dsp:cNvPr id="0" name=""/>
        <dsp:cNvSpPr/>
      </dsp:nvSpPr>
      <dsp:spPr>
        <a:xfrm>
          <a:off x="5766516" y="276934"/>
          <a:ext cx="4686440" cy="281186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639" tIns="241047" rIns="229639" bIns="241047" numCol="1" spcCol="1270" anchor="ctr" anchorCtr="0">
          <a:noAutofit/>
        </a:bodyPr>
        <a:lstStyle/>
        <a:p>
          <a:pPr marL="0" lvl="0" indent="0" algn="ctr" defTabSz="1200150">
            <a:lnSpc>
              <a:spcPct val="90000"/>
            </a:lnSpc>
            <a:spcBef>
              <a:spcPct val="0"/>
            </a:spcBef>
            <a:spcAft>
              <a:spcPct val="35000"/>
            </a:spcAft>
            <a:buNone/>
          </a:pPr>
          <a:r>
            <a:rPr lang="en-US" sz="2700" b="1" kern="1200" dirty="0"/>
            <a:t>Ideate Phase</a:t>
          </a:r>
          <a:r>
            <a:rPr lang="en-US" sz="2700" kern="1200" dirty="0"/>
            <a:t>: In this phase you generate a wide range of ideas that can address the problem you have identified in your synthesis phase</a:t>
          </a:r>
        </a:p>
      </dsp:txBody>
      <dsp:txXfrm>
        <a:off x="5766516" y="276934"/>
        <a:ext cx="4686440" cy="281186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CCD4CD-2272-4329-82BC-20C54C948133}">
      <dsp:nvSpPr>
        <dsp:cNvPr id="0" name=""/>
        <dsp:cNvSpPr/>
      </dsp:nvSpPr>
      <dsp:spPr>
        <a:xfrm>
          <a:off x="4552918" y="1673187"/>
          <a:ext cx="1016494" cy="91440"/>
        </a:xfrm>
        <a:custGeom>
          <a:avLst/>
          <a:gdLst/>
          <a:ahLst/>
          <a:cxnLst/>
          <a:rect l="0" t="0" r="0" b="0"/>
          <a:pathLst>
            <a:path>
              <a:moveTo>
                <a:pt x="0" y="45720"/>
              </a:moveTo>
              <a:lnTo>
                <a:pt x="1016494"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34988" y="1713672"/>
        <a:ext cx="52354" cy="10470"/>
      </dsp:txXfrm>
    </dsp:sp>
    <dsp:sp modelId="{35463E2C-2664-4597-BCBC-49F162DAE890}">
      <dsp:nvSpPr>
        <dsp:cNvPr id="0" name=""/>
        <dsp:cNvSpPr/>
      </dsp:nvSpPr>
      <dsp:spPr>
        <a:xfrm>
          <a:off x="2132" y="353131"/>
          <a:ext cx="4552585" cy="273155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3080" tIns="234162" rIns="223080" bIns="234162" numCol="1" spcCol="1270" anchor="ctr" anchorCtr="0">
          <a:noAutofit/>
        </a:bodyPr>
        <a:lstStyle/>
        <a:p>
          <a:pPr marL="0" lvl="0" indent="0" algn="ctr" defTabSz="1200150">
            <a:lnSpc>
              <a:spcPct val="90000"/>
            </a:lnSpc>
            <a:spcBef>
              <a:spcPct val="0"/>
            </a:spcBef>
            <a:spcAft>
              <a:spcPct val="35000"/>
            </a:spcAft>
            <a:buNone/>
          </a:pPr>
          <a:r>
            <a:rPr lang="en-US" sz="2700" b="1" kern="1200" dirty="0"/>
            <a:t>Prototype Phase:</a:t>
          </a:r>
          <a:r>
            <a:rPr lang="en-US" sz="2700" kern="1200" dirty="0"/>
            <a:t> Having picked your best idea , develop cheap representations of the same to see how it might work in reality</a:t>
          </a:r>
        </a:p>
      </dsp:txBody>
      <dsp:txXfrm>
        <a:off x="2132" y="353131"/>
        <a:ext cx="4552585" cy="2731551"/>
      </dsp:txXfrm>
    </dsp:sp>
    <dsp:sp modelId="{0B87B969-A2A1-4206-A7DC-F2027D9EC959}">
      <dsp:nvSpPr>
        <dsp:cNvPr id="0" name=""/>
        <dsp:cNvSpPr/>
      </dsp:nvSpPr>
      <dsp:spPr>
        <a:xfrm>
          <a:off x="5601812" y="353131"/>
          <a:ext cx="4552585" cy="273155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3080" tIns="234162" rIns="223080" bIns="234162" numCol="1" spcCol="1270" anchor="ctr" anchorCtr="0">
          <a:noAutofit/>
        </a:bodyPr>
        <a:lstStyle/>
        <a:p>
          <a:pPr marL="0" lvl="0" indent="0" algn="ctr" defTabSz="1200150">
            <a:lnSpc>
              <a:spcPct val="90000"/>
            </a:lnSpc>
            <a:spcBef>
              <a:spcPct val="0"/>
            </a:spcBef>
            <a:spcAft>
              <a:spcPct val="35000"/>
            </a:spcAft>
            <a:buNone/>
          </a:pPr>
          <a:r>
            <a:rPr lang="en-US" sz="2700" b="1" kern="1200" dirty="0"/>
            <a:t>Testing Phase</a:t>
          </a:r>
          <a:r>
            <a:rPr lang="en-US" sz="2700" kern="1200" dirty="0"/>
            <a:t>: When you have a working model/prototype, present or invite real users to interact with it</a:t>
          </a:r>
        </a:p>
      </dsp:txBody>
      <dsp:txXfrm>
        <a:off x="5601812" y="353131"/>
        <a:ext cx="4552585" cy="273155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6.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F9204-3F29-4C3A-BA41-3063400202C4}"/>
              </a:ext>
            </a:extLst>
          </p:cNvPr>
          <p:cNvSpPr>
            <a:spLocks noGrp="1"/>
          </p:cNvSpPr>
          <p:nvPr>
            <p:ph type="ctrTitle"/>
          </p:nvPr>
        </p:nvSpPr>
        <p:spPr>
          <a:xfrm>
            <a:off x="1524000" y="1122363"/>
            <a:ext cx="9144000" cy="2387600"/>
          </a:xfrm>
        </p:spPr>
        <p:txBody>
          <a:bodyPr anchor="b"/>
          <a:lstStyle>
            <a:lvl1pPr algn="ctr">
              <a:defRPr sz="4400"/>
            </a:lvl1pPr>
          </a:lstStyle>
          <a:p>
            <a:r>
              <a:rPr lang="en-US" dirty="0"/>
              <a:t>Click to edit Master title style</a:t>
            </a:r>
          </a:p>
        </p:txBody>
      </p:sp>
      <p:sp>
        <p:nvSpPr>
          <p:cNvPr id="3" name="Subtitle 2">
            <a:extLst>
              <a:ext uri="{FF2B5EF4-FFF2-40B4-BE49-F238E27FC236}">
                <a16:creationId xmlns:a16="http://schemas.microsoft.com/office/drawing/2014/main" id="{203393CD-7262-4AC7-80E6-52FE6F3F39BA}"/>
              </a:ext>
            </a:extLst>
          </p:cNvPr>
          <p:cNvSpPr>
            <a:spLocks noGrp="1"/>
          </p:cNvSpPr>
          <p:nvPr>
            <p:ph type="subTitle" idx="1"/>
          </p:nvPr>
        </p:nvSpPr>
        <p:spPr>
          <a:xfrm>
            <a:off x="1524000" y="3602038"/>
            <a:ext cx="9144000" cy="1655762"/>
          </a:xfrm>
        </p:spPr>
        <p:txBody>
          <a:bodyPr/>
          <a:lstStyle>
            <a:lvl1pPr marL="0" indent="0" algn="ctr">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D7D430AE-0210-4E82-AD7B-41B112DE7F7D}"/>
              </a:ext>
            </a:extLst>
          </p:cNvPr>
          <p:cNvSpPr>
            <a:spLocks noGrp="1"/>
          </p:cNvSpPr>
          <p:nvPr>
            <p:ph type="dt" sz="half" idx="10"/>
          </p:nvPr>
        </p:nvSpPr>
        <p:spPr/>
        <p:txBody>
          <a:bodyPr/>
          <a:lstStyle>
            <a:lvl1pPr>
              <a:defRPr>
                <a:latin typeface="+mn-lt"/>
              </a:defRPr>
            </a:lvl1pPr>
          </a:lstStyle>
          <a:p>
            <a:fld id="{11A6662E-FAF4-44BC-88B5-85A7CBFB6D30}" type="datetime1">
              <a:rPr lang="en-US" smtClean="0"/>
              <a:pPr/>
              <a:t>10/23/2024</a:t>
            </a:fld>
            <a:endParaRPr lang="en-US"/>
          </a:p>
        </p:txBody>
      </p:sp>
      <p:sp>
        <p:nvSpPr>
          <p:cNvPr id="5" name="Footer Placeholder 4">
            <a:extLst>
              <a:ext uri="{FF2B5EF4-FFF2-40B4-BE49-F238E27FC236}">
                <a16:creationId xmlns:a16="http://schemas.microsoft.com/office/drawing/2014/main" id="{0F221974-7DEC-459D-9642-CB5B59C82771}"/>
              </a:ext>
            </a:extLst>
          </p:cNvPr>
          <p:cNvSpPr>
            <a:spLocks noGrp="1"/>
          </p:cNvSpPr>
          <p:nvPr>
            <p:ph type="ftr" sz="quarter" idx="11"/>
          </p:nvPr>
        </p:nvSpPr>
        <p:spPr/>
        <p:txBody>
          <a:bodyPr/>
          <a:lstStyle>
            <a:lvl1pPr>
              <a:defRPr>
                <a:latin typeface="+mn-lt"/>
              </a:defRPr>
            </a:lvl1pPr>
          </a:lstStyle>
          <a:p>
            <a:endParaRPr lang="en-US"/>
          </a:p>
        </p:txBody>
      </p:sp>
      <p:sp>
        <p:nvSpPr>
          <p:cNvPr id="6" name="Slide Number Placeholder 5">
            <a:extLst>
              <a:ext uri="{FF2B5EF4-FFF2-40B4-BE49-F238E27FC236}">
                <a16:creationId xmlns:a16="http://schemas.microsoft.com/office/drawing/2014/main" id="{60731837-C94E-4B5B-BCF0-110C69EDB41C}"/>
              </a:ext>
            </a:extLst>
          </p:cNvPr>
          <p:cNvSpPr>
            <a:spLocks noGrp="1"/>
          </p:cNvSpPr>
          <p:nvPr>
            <p:ph type="sldNum" sz="quarter" idx="12"/>
          </p:nvPr>
        </p:nvSpPr>
        <p:spPr/>
        <p:txBody>
          <a:bodyPr/>
          <a:lstStyle>
            <a:lvl1pPr>
              <a:defRPr>
                <a:latin typeface="+mn-lt"/>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3275504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C1FC-ADE8-488C-A1DA-2FD569FD4D09}"/>
              </a:ext>
            </a:extLst>
          </p:cNvPr>
          <p:cNvSpPr>
            <a:spLocks noGrp="1"/>
          </p:cNvSpPr>
          <p:nvPr>
            <p:ph type="title"/>
          </p:nvPr>
        </p:nvSpPr>
        <p:spPr>
          <a:xfrm>
            <a:off x="838200" y="365760"/>
            <a:ext cx="1051560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57F02842-38C3-46D6-8527-0F6FE623C511}"/>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E864CF5-F681-40C2-88CC-E02206C9CECB}"/>
              </a:ext>
            </a:extLst>
          </p:cNvPr>
          <p:cNvSpPr>
            <a:spLocks noGrp="1"/>
          </p:cNvSpPr>
          <p:nvPr>
            <p:ph type="dt" sz="half" idx="10"/>
          </p:nvPr>
        </p:nvSpPr>
        <p:spPr/>
        <p:txBody>
          <a:bodyPr/>
          <a:lstStyle/>
          <a:p>
            <a:fld id="{0055F08A-1E71-4B2B-BB49-E743F2903911}" type="datetime1">
              <a:rPr lang="en-US" smtClean="0"/>
              <a:t>10/23/2024</a:t>
            </a:fld>
            <a:endParaRPr lang="en-US" dirty="0"/>
          </a:p>
        </p:txBody>
      </p:sp>
      <p:sp>
        <p:nvSpPr>
          <p:cNvPr id="5" name="Footer Placeholder 4">
            <a:extLst>
              <a:ext uri="{FF2B5EF4-FFF2-40B4-BE49-F238E27FC236}">
                <a16:creationId xmlns:a16="http://schemas.microsoft.com/office/drawing/2014/main" id="{82C04753-4FE4-4A6F-99BB-CFFC92E0CD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A569D1-DB13-4BD9-8BA9-0DEAD98F893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545011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20B05-7BF6-4073-9106-FA19E97273CB}"/>
              </a:ext>
            </a:extLst>
          </p:cNvPr>
          <p:cNvSpPr>
            <a:spLocks noGrp="1"/>
          </p:cNvSpPr>
          <p:nvPr>
            <p:ph type="title"/>
          </p:nvPr>
        </p:nvSpPr>
        <p:spPr>
          <a:xfrm>
            <a:off x="831850" y="1709738"/>
            <a:ext cx="10515600" cy="2852737"/>
          </a:xfrm>
        </p:spPr>
        <p:txBody>
          <a:bodyPr anchor="b"/>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E8EE8D7-6B58-4A3F-9DD5-E563D5192A68}"/>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02990E-9F0A-446A-B5B8-459CA8D98D92}"/>
              </a:ext>
            </a:extLst>
          </p:cNvPr>
          <p:cNvSpPr>
            <a:spLocks noGrp="1"/>
          </p:cNvSpPr>
          <p:nvPr>
            <p:ph type="dt" sz="half" idx="10"/>
          </p:nvPr>
        </p:nvSpPr>
        <p:spPr/>
        <p:txBody>
          <a:bodyPr/>
          <a:lstStyle/>
          <a:p>
            <a:fld id="{15417D9E-721A-44BB-8863-9873FE64DA75}" type="datetime1">
              <a:rPr lang="en-US" smtClean="0"/>
              <a:t>10/23/2024</a:t>
            </a:fld>
            <a:endParaRPr lang="en-US"/>
          </a:p>
        </p:txBody>
      </p:sp>
      <p:sp>
        <p:nvSpPr>
          <p:cNvPr id="5" name="Footer Placeholder 4">
            <a:extLst>
              <a:ext uri="{FF2B5EF4-FFF2-40B4-BE49-F238E27FC236}">
                <a16:creationId xmlns:a16="http://schemas.microsoft.com/office/drawing/2014/main" id="{89E68EAA-4377-45FF-9D7C-9E77BC9F27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07FA71-74C3-44B8-A0AC-E18A1E76B43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4813728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71F12-2D88-4F76-AF46-BD5156C127A9}"/>
              </a:ext>
            </a:extLst>
          </p:cNvPr>
          <p:cNvSpPr>
            <a:spLocks noGrp="1"/>
          </p:cNvSpPr>
          <p:nvPr>
            <p:ph type="title"/>
          </p:nvPr>
        </p:nvSpPr>
        <p:spPr>
          <a:xfrm>
            <a:off x="838200" y="365760"/>
            <a:ext cx="105156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6E1AA46-E3EB-4704-B019-F90F1E6177A5}"/>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5C17480F-A530-4D05-9A22-E573FB4BA6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B56FDA-C47A-4F4A-A364-BA60A25AB90A}"/>
              </a:ext>
            </a:extLst>
          </p:cNvPr>
          <p:cNvSpPr>
            <a:spLocks noGrp="1"/>
          </p:cNvSpPr>
          <p:nvPr>
            <p:ph type="dt" sz="half" idx="10"/>
          </p:nvPr>
        </p:nvSpPr>
        <p:spPr/>
        <p:txBody>
          <a:bodyPr/>
          <a:lstStyle/>
          <a:p>
            <a:fld id="{5F31DA2F-80B8-49CF-99FB-5ABCA53A607A}" type="datetime1">
              <a:rPr lang="en-US" smtClean="0"/>
              <a:t>10/23/2024</a:t>
            </a:fld>
            <a:endParaRPr lang="en-US"/>
          </a:p>
        </p:txBody>
      </p:sp>
      <p:sp>
        <p:nvSpPr>
          <p:cNvPr id="6" name="Footer Placeholder 5">
            <a:extLst>
              <a:ext uri="{FF2B5EF4-FFF2-40B4-BE49-F238E27FC236}">
                <a16:creationId xmlns:a16="http://schemas.microsoft.com/office/drawing/2014/main" id="{7326D8DD-6D84-44D4-8A1B-57615B3ED8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C8FE31-B577-4017-8AFE-A8BA09596E9C}"/>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440279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8C9-B8CC-413F-9FFA-626680E4A82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53FE72-9D42-45F5-A37F-B12130388AD5}"/>
              </a:ext>
            </a:extLst>
          </p:cNvPr>
          <p:cNvSpPr>
            <a:spLocks noGrp="1"/>
          </p:cNvSpPr>
          <p:nvPr>
            <p:ph type="body" idx="1"/>
          </p:nvPr>
        </p:nvSpPr>
        <p:spPr>
          <a:xfrm>
            <a:off x="839788" y="1752600"/>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E3A31D-9B5F-4DE3-B18D-F7F77782EB46}"/>
              </a:ext>
            </a:extLst>
          </p:cNvPr>
          <p:cNvSpPr>
            <a:spLocks noGrp="1"/>
          </p:cNvSpPr>
          <p:nvPr>
            <p:ph sz="half" idx="2"/>
          </p:nvPr>
        </p:nvSpPr>
        <p:spPr>
          <a:xfrm>
            <a:off x="839788" y="2666999"/>
            <a:ext cx="5157787"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0BE1D2D-822C-466C-A7B9-1A2D97366A41}"/>
              </a:ext>
            </a:extLst>
          </p:cNvPr>
          <p:cNvSpPr>
            <a:spLocks noGrp="1"/>
          </p:cNvSpPr>
          <p:nvPr>
            <p:ph type="body" sz="quarter" idx="3"/>
          </p:nvPr>
        </p:nvSpPr>
        <p:spPr>
          <a:xfrm>
            <a:off x="6172200" y="1752600"/>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F13B2C-44CA-49C4-BC84-02AF1638F381}"/>
              </a:ext>
            </a:extLst>
          </p:cNvPr>
          <p:cNvSpPr>
            <a:spLocks noGrp="1"/>
          </p:cNvSpPr>
          <p:nvPr>
            <p:ph sz="quarter" idx="4"/>
          </p:nvPr>
        </p:nvSpPr>
        <p:spPr>
          <a:xfrm>
            <a:off x="6172200" y="2666999"/>
            <a:ext cx="5183188"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793CB55-E9C1-4CE6-9B61-81B71475B960}"/>
              </a:ext>
            </a:extLst>
          </p:cNvPr>
          <p:cNvSpPr>
            <a:spLocks noGrp="1"/>
          </p:cNvSpPr>
          <p:nvPr>
            <p:ph type="dt" sz="half" idx="10"/>
          </p:nvPr>
        </p:nvSpPr>
        <p:spPr/>
        <p:txBody>
          <a:bodyPr/>
          <a:lstStyle/>
          <a:p>
            <a:fld id="{28852172-E6C9-4B6C-929A-A9DE3837BBF1}" type="datetime1">
              <a:rPr lang="en-US" smtClean="0"/>
              <a:t>10/23/2024</a:t>
            </a:fld>
            <a:endParaRPr lang="en-US"/>
          </a:p>
        </p:txBody>
      </p:sp>
      <p:sp>
        <p:nvSpPr>
          <p:cNvPr id="8" name="Footer Placeholder 7">
            <a:extLst>
              <a:ext uri="{FF2B5EF4-FFF2-40B4-BE49-F238E27FC236}">
                <a16:creationId xmlns:a16="http://schemas.microsoft.com/office/drawing/2014/main" id="{0DF22318-747B-4EC9-862C-D9FD488CCC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CFBDDDF-16BD-438D-937D-0E3E30E74E86}"/>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523959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92D5F-0BD4-4517-9233-E08AF405B6DE}"/>
              </a:ext>
            </a:extLst>
          </p:cNvPr>
          <p:cNvSpPr>
            <a:spLocks noGrp="1"/>
          </p:cNvSpPr>
          <p:nvPr>
            <p:ph type="title"/>
          </p:nvPr>
        </p:nvSpPr>
        <p:spPr>
          <a:xfrm>
            <a:off x="838200" y="365760"/>
            <a:ext cx="10515600"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id="{B83523B8-51E3-48B8-BFD8-CE950619804E}"/>
              </a:ext>
            </a:extLst>
          </p:cNvPr>
          <p:cNvSpPr>
            <a:spLocks noGrp="1"/>
          </p:cNvSpPr>
          <p:nvPr>
            <p:ph type="dt" sz="half" idx="10"/>
          </p:nvPr>
        </p:nvSpPr>
        <p:spPr/>
        <p:txBody>
          <a:bodyPr/>
          <a:lstStyle/>
          <a:p>
            <a:fld id="{3AB41CFF-90C9-47B3-9DA1-F2BF8D839F7E}" type="datetime1">
              <a:rPr lang="en-US" smtClean="0"/>
              <a:t>10/23/2024</a:t>
            </a:fld>
            <a:endParaRPr lang="en-US"/>
          </a:p>
        </p:txBody>
      </p:sp>
      <p:sp>
        <p:nvSpPr>
          <p:cNvPr id="4" name="Footer Placeholder 3">
            <a:extLst>
              <a:ext uri="{FF2B5EF4-FFF2-40B4-BE49-F238E27FC236}">
                <a16:creationId xmlns:a16="http://schemas.microsoft.com/office/drawing/2014/main" id="{7D739B90-5D50-4424-B51D-53C39162186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6F9286-3A00-4D3C-A3F0-50AC9045C4E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79932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933BE2-665A-42DA-A3B7-835F81A3F46B}"/>
              </a:ext>
            </a:extLst>
          </p:cNvPr>
          <p:cNvSpPr>
            <a:spLocks noGrp="1"/>
          </p:cNvSpPr>
          <p:nvPr>
            <p:ph type="dt" sz="half" idx="10"/>
          </p:nvPr>
        </p:nvSpPr>
        <p:spPr/>
        <p:txBody>
          <a:bodyPr/>
          <a:lstStyle/>
          <a:p>
            <a:fld id="{F06048FA-06AB-4884-A69B-986B96E68A24}" type="datetime1">
              <a:rPr lang="en-US" smtClean="0"/>
              <a:t>10/23/2024</a:t>
            </a:fld>
            <a:endParaRPr lang="en-US"/>
          </a:p>
        </p:txBody>
      </p:sp>
      <p:sp>
        <p:nvSpPr>
          <p:cNvPr id="3" name="Footer Placeholder 2">
            <a:extLst>
              <a:ext uri="{FF2B5EF4-FFF2-40B4-BE49-F238E27FC236}">
                <a16:creationId xmlns:a16="http://schemas.microsoft.com/office/drawing/2014/main" id="{634DBCBD-AD42-432D-ABA9-20D616AF3E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40251-3596-4673-B24B-59A6F9ED8FB3}"/>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85850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A81A1-6D8E-4DD6-8E49-DABDE6D107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693F18F-F78D-4A31-A6BC-6552105BCF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582C2F4-BDF4-4A4F-AA3D-52692932C2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13850F-5C87-4F08-9658-EAF049B60EB0}"/>
              </a:ext>
            </a:extLst>
          </p:cNvPr>
          <p:cNvSpPr>
            <a:spLocks noGrp="1"/>
          </p:cNvSpPr>
          <p:nvPr>
            <p:ph type="dt" sz="half" idx="10"/>
          </p:nvPr>
        </p:nvSpPr>
        <p:spPr/>
        <p:txBody>
          <a:bodyPr/>
          <a:lstStyle/>
          <a:p>
            <a:fld id="{50DB7ABA-0172-4F9C-889D-567164F66BCD}" type="datetime1">
              <a:rPr lang="en-US" smtClean="0"/>
              <a:t>10/23/2024</a:t>
            </a:fld>
            <a:endParaRPr lang="en-US"/>
          </a:p>
        </p:txBody>
      </p:sp>
      <p:sp>
        <p:nvSpPr>
          <p:cNvPr id="6" name="Footer Placeholder 5">
            <a:extLst>
              <a:ext uri="{FF2B5EF4-FFF2-40B4-BE49-F238E27FC236}">
                <a16:creationId xmlns:a16="http://schemas.microsoft.com/office/drawing/2014/main" id="{210BCE9A-A746-4439-B5D3-966FBC8E5F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1D3B51-AA2E-4AA1-8062-A0D476D80CCB}"/>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703024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2CF7-F453-4B3E-9510-D747979878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E2A1B9-8A2A-4B49-8B79-76D3EEB36B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D9FEA03-0EC4-4085-AE63-4AA492D61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5AD5B-0DEA-4C6F-94D2-FAA99F2E5DA9}"/>
              </a:ext>
            </a:extLst>
          </p:cNvPr>
          <p:cNvSpPr>
            <a:spLocks noGrp="1"/>
          </p:cNvSpPr>
          <p:nvPr>
            <p:ph type="dt" sz="half" idx="10"/>
          </p:nvPr>
        </p:nvSpPr>
        <p:spPr/>
        <p:txBody>
          <a:bodyPr/>
          <a:lstStyle/>
          <a:p>
            <a:fld id="{78AC6A5B-8AE7-4A41-B5A7-9ADC6686DC18}" type="datetime1">
              <a:rPr lang="en-US" smtClean="0"/>
              <a:t>10/23/2024</a:t>
            </a:fld>
            <a:endParaRPr lang="en-US"/>
          </a:p>
        </p:txBody>
      </p:sp>
      <p:sp>
        <p:nvSpPr>
          <p:cNvPr id="6" name="Footer Placeholder 5">
            <a:extLst>
              <a:ext uri="{FF2B5EF4-FFF2-40B4-BE49-F238E27FC236}">
                <a16:creationId xmlns:a16="http://schemas.microsoft.com/office/drawing/2014/main" id="{F0DC6744-7CBA-4A1D-8F87-10699F9812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AD9048-35FF-4BE9-8157-BE4BAA1C725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558222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ABDD2-E186-4F25-8FDE-D1E875E9C3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18CC5B-A7E0-48B1-8329-6533AC76E7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905B1B-77FE-4BFC-BF87-87DA989F0082}"/>
              </a:ext>
            </a:extLst>
          </p:cNvPr>
          <p:cNvSpPr>
            <a:spLocks noGrp="1"/>
          </p:cNvSpPr>
          <p:nvPr>
            <p:ph type="dt" sz="half" idx="10"/>
          </p:nvPr>
        </p:nvSpPr>
        <p:spPr/>
        <p:txBody>
          <a:bodyPr/>
          <a:lstStyle/>
          <a:p>
            <a:fld id="{4C559632-1575-4E14-B53B-3DC3D5ED3947}" type="datetime1">
              <a:rPr lang="en-US" smtClean="0"/>
              <a:t>10/23/2024</a:t>
            </a:fld>
            <a:endParaRPr lang="en-US"/>
          </a:p>
        </p:txBody>
      </p:sp>
      <p:sp>
        <p:nvSpPr>
          <p:cNvPr id="5" name="Footer Placeholder 4">
            <a:extLst>
              <a:ext uri="{FF2B5EF4-FFF2-40B4-BE49-F238E27FC236}">
                <a16:creationId xmlns:a16="http://schemas.microsoft.com/office/drawing/2014/main" id="{3118531E-1B90-4631-BD37-4BB1DBFABF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8A55E8-88DC-4280-8E04-FF50FF8EDB5A}"/>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570767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60633D-90E4-4F5A-9EBF-DDEC2B0B471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DDD3065-FA3D-42C8-BFDA-967C87F4F2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DC126F-38E2-4425-861F-98ED432284BA}"/>
              </a:ext>
            </a:extLst>
          </p:cNvPr>
          <p:cNvSpPr>
            <a:spLocks noGrp="1"/>
          </p:cNvSpPr>
          <p:nvPr>
            <p:ph type="dt" sz="half" idx="10"/>
          </p:nvPr>
        </p:nvSpPr>
        <p:spPr/>
        <p:txBody>
          <a:bodyPr/>
          <a:lstStyle/>
          <a:p>
            <a:fld id="{CC4A6868-2568-4CC9-B302-F37117B01A6E}" type="datetime1">
              <a:rPr lang="en-US" smtClean="0"/>
              <a:t>10/23/2024</a:t>
            </a:fld>
            <a:endParaRPr lang="en-US"/>
          </a:p>
        </p:txBody>
      </p:sp>
      <p:sp>
        <p:nvSpPr>
          <p:cNvPr id="5" name="Footer Placeholder 4">
            <a:extLst>
              <a:ext uri="{FF2B5EF4-FFF2-40B4-BE49-F238E27FC236}">
                <a16:creationId xmlns:a16="http://schemas.microsoft.com/office/drawing/2014/main" id="{CA9645D8-F22A-4354-A8B3-96E8A2D232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9E2295-A616-4D57-8800-7B7E213A8CC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875984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40" name="Picture 39">
            <a:extLst>
              <a:ext uri="{FF2B5EF4-FFF2-40B4-BE49-F238E27FC236}">
                <a16:creationId xmlns:a16="http://schemas.microsoft.com/office/drawing/2014/main" id="{1CB7E8AE-A3AC-4BB7-A5C6-F00EC697B265}"/>
              </a:ext>
            </a:extLst>
          </p:cNvPr>
          <p:cNvPicPr>
            <a:picLocks noChangeAspect="1"/>
          </p:cNvPicPr>
          <p:nvPr/>
        </p:nvPicPr>
        <p:blipFill>
          <a:blip r:embed="rId13">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p:nvSpPr>
          <p:cNvPr id="2" name="Title Placeholder 1">
            <a:extLst>
              <a:ext uri="{FF2B5EF4-FFF2-40B4-BE49-F238E27FC236}">
                <a16:creationId xmlns:a16="http://schemas.microsoft.com/office/drawing/2014/main" id="{E9984D45-0ED3-4D03-8E44-5E355C9134F1}"/>
              </a:ext>
            </a:extLst>
          </p:cNvPr>
          <p:cNvSpPr>
            <a:spLocks noGrp="1"/>
          </p:cNvSpPr>
          <p:nvPr>
            <p:ph type="title"/>
          </p:nvPr>
        </p:nvSpPr>
        <p:spPr>
          <a:xfrm>
            <a:off x="838200" y="425450"/>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F687D6E-D1E9-489C-9AA9-3575C39BAA0B}"/>
              </a:ext>
            </a:extLst>
          </p:cNvPr>
          <p:cNvSpPr>
            <a:spLocks noGrp="1"/>
          </p:cNvSpPr>
          <p:nvPr>
            <p:ph type="body" idx="1"/>
          </p:nvPr>
        </p:nvSpPr>
        <p:spPr>
          <a:xfrm>
            <a:off x="838200" y="1949450"/>
            <a:ext cx="10515600" cy="4195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6364E9C-08EE-4B1B-B3FC-D6D997F4EA38}"/>
              </a:ext>
            </a:extLst>
          </p:cNvPr>
          <p:cNvSpPr>
            <a:spLocks noGrp="1"/>
          </p:cNvSpPr>
          <p:nvPr>
            <p:ph type="dt" sz="half" idx="2"/>
          </p:nvPr>
        </p:nvSpPr>
        <p:spPr>
          <a:xfrm>
            <a:off x="838200" y="6324600"/>
            <a:ext cx="2743200" cy="365125"/>
          </a:xfrm>
          <a:prstGeom prst="rect">
            <a:avLst/>
          </a:prstGeom>
        </p:spPr>
        <p:txBody>
          <a:bodyPr vert="horz" lIns="91440" tIns="45720" rIns="91440" bIns="45720" rtlCol="0" anchor="ctr"/>
          <a:lstStyle>
            <a:lvl1pPr algn="l">
              <a:defRPr sz="900">
                <a:solidFill>
                  <a:schemeClr val="bg1">
                    <a:alpha val="60000"/>
                  </a:schemeClr>
                </a:solidFill>
                <a:latin typeface="+mn-lt"/>
              </a:defRPr>
            </a:lvl1pPr>
          </a:lstStyle>
          <a:p>
            <a:fld id="{57E0CF6C-748E-4B7A-BC8B-3011EF78ED13}" type="datetime1">
              <a:rPr lang="en-US" smtClean="0"/>
              <a:pPr/>
              <a:t>10/23/2024</a:t>
            </a:fld>
            <a:endParaRPr lang="en-US" dirty="0"/>
          </a:p>
        </p:txBody>
      </p:sp>
      <p:sp>
        <p:nvSpPr>
          <p:cNvPr id="5" name="Footer Placeholder 4">
            <a:extLst>
              <a:ext uri="{FF2B5EF4-FFF2-40B4-BE49-F238E27FC236}">
                <a16:creationId xmlns:a16="http://schemas.microsoft.com/office/drawing/2014/main" id="{BAB0A1F1-38FE-4C27-81E6-A43A54793FC3}"/>
              </a:ext>
            </a:extLst>
          </p:cNvPr>
          <p:cNvSpPr>
            <a:spLocks noGrp="1"/>
          </p:cNvSpPr>
          <p:nvPr>
            <p:ph type="ftr" sz="quarter" idx="3"/>
          </p:nvPr>
        </p:nvSpPr>
        <p:spPr>
          <a:xfrm>
            <a:off x="4038600" y="6324600"/>
            <a:ext cx="4114800" cy="365125"/>
          </a:xfrm>
          <a:prstGeom prst="rect">
            <a:avLst/>
          </a:prstGeom>
        </p:spPr>
        <p:txBody>
          <a:bodyPr vert="horz" lIns="91440" tIns="45720" rIns="91440" bIns="45720" rtlCol="0" anchor="ctr"/>
          <a:lstStyle>
            <a:lvl1pPr algn="ctr">
              <a:defRPr sz="900">
                <a:solidFill>
                  <a:schemeClr val="bg1">
                    <a:alpha val="60000"/>
                  </a:schemeClr>
                </a:solidFill>
                <a:latin typeface="+mn-lt"/>
              </a:defRPr>
            </a:lvl1pPr>
          </a:lstStyle>
          <a:p>
            <a:endParaRPr lang="en-US" dirty="0"/>
          </a:p>
        </p:txBody>
      </p:sp>
      <p:sp>
        <p:nvSpPr>
          <p:cNvPr id="6" name="Slide Number Placeholder 5">
            <a:extLst>
              <a:ext uri="{FF2B5EF4-FFF2-40B4-BE49-F238E27FC236}">
                <a16:creationId xmlns:a16="http://schemas.microsoft.com/office/drawing/2014/main" id="{5E26B39A-FFD8-42EF-ADC7-7DB3B302F8B2}"/>
              </a:ext>
            </a:extLst>
          </p:cNvPr>
          <p:cNvSpPr>
            <a:spLocks noGrp="1"/>
          </p:cNvSpPr>
          <p:nvPr>
            <p:ph type="sldNum" sz="quarter" idx="4"/>
          </p:nvPr>
        </p:nvSpPr>
        <p:spPr>
          <a:xfrm>
            <a:off x="8610600" y="6324600"/>
            <a:ext cx="2743200" cy="365125"/>
          </a:xfrm>
          <a:prstGeom prst="rect">
            <a:avLst/>
          </a:prstGeom>
        </p:spPr>
        <p:txBody>
          <a:bodyPr vert="horz" lIns="91440" tIns="45720" rIns="91440" bIns="45720" rtlCol="0" anchor="ctr"/>
          <a:lstStyle>
            <a:lvl1pPr algn="r">
              <a:defRPr sz="900">
                <a:solidFill>
                  <a:schemeClr val="bg1">
                    <a:alpha val="60000"/>
                  </a:schemeClr>
                </a:solidFill>
                <a:latin typeface="+mn-lt"/>
              </a:defRPr>
            </a:lvl1pPr>
          </a:lstStyle>
          <a:p>
            <a:fld id="{73B850FF-6169-4056-8077-06FFA93A5366}" type="slidenum">
              <a:rPr lang="en-US" smtClean="0"/>
              <a:pPr/>
              <a:t>‹#›</a:t>
            </a:fld>
            <a:endParaRPr lang="en-US" dirty="0"/>
          </a:p>
        </p:txBody>
      </p:sp>
    </p:spTree>
    <p:extLst>
      <p:ext uri="{BB962C8B-B14F-4D97-AF65-F5344CB8AC3E}">
        <p14:creationId xmlns:p14="http://schemas.microsoft.com/office/powerpoint/2010/main" val="22415940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10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1"/>
        </a:buClr>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110000"/>
        </a:lnSpc>
        <a:spcBef>
          <a:spcPts val="500"/>
        </a:spcBef>
        <a:buClr>
          <a:schemeClr val="accent1"/>
        </a:buClr>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110000"/>
        </a:lnSpc>
        <a:spcBef>
          <a:spcPts val="500"/>
        </a:spcBef>
        <a:buClr>
          <a:schemeClr val="accent1"/>
        </a:buClr>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1.sv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3.sv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3.sv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3.svg"/></Relationships>
</file>

<file path=ppt/slides/_rels/slide13.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5.png"/><Relationship Id="rId7" Type="http://schemas.openxmlformats.org/officeDocument/2006/relationships/diagramColors" Target="../diagrams/colors7.xml"/><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4.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25.png"/><Relationship Id="rId7" Type="http://schemas.openxmlformats.org/officeDocument/2006/relationships/diagramColors" Target="../diagrams/colors8.xml"/><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5.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25.png"/><Relationship Id="rId7" Type="http://schemas.openxmlformats.org/officeDocument/2006/relationships/diagramColors" Target="../diagrams/colors9.xml"/><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25.png"/><Relationship Id="rId7" Type="http://schemas.openxmlformats.org/officeDocument/2006/relationships/diagramColors" Target="../diagrams/colors12.xml"/><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6.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25.png"/><Relationship Id="rId7" Type="http://schemas.openxmlformats.org/officeDocument/2006/relationships/diagramColors" Target="../diagrams/colors16.xml"/><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s>
</file>

<file path=ppt/slides/_rels/slide27.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25.png"/><Relationship Id="rId7" Type="http://schemas.openxmlformats.org/officeDocument/2006/relationships/diagramColors" Target="../diagrams/colors17.xml"/><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s>
</file>

<file path=ppt/slides/_rels/slide28.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25.png"/><Relationship Id="rId7" Type="http://schemas.openxmlformats.org/officeDocument/2006/relationships/diagramColors" Target="../diagrams/colors18.xml"/><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2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644DE9-8D09-43E2-BA69-F57482CFC9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1" name="Rectangle 10">
            <a:extLst>
              <a:ext uri="{FF2B5EF4-FFF2-40B4-BE49-F238E27FC236}">
                <a16:creationId xmlns:a16="http://schemas.microsoft.com/office/drawing/2014/main" id="{6C23C919-B32E-40FF-B3D8-631316E84E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3" name="Rectangle 12">
            <a:extLst>
              <a:ext uri="{FF2B5EF4-FFF2-40B4-BE49-F238E27FC236}">
                <a16:creationId xmlns:a16="http://schemas.microsoft.com/office/drawing/2014/main" id="{61B17B84-F8A7-4053-9C9D-91E3CA7FF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0"/>
            <a:ext cx="12188951" cy="6858000"/>
          </a:xfrm>
          <a:prstGeom prst="rect">
            <a:avLst/>
          </a:prstGeom>
          <a:blipFill dpi="0" rotWithShape="1">
            <a:blip r:embed="rId2">
              <a:alphaModFix amt="30000"/>
              <a:lum bright="70000" contrast="-70000"/>
            </a:blip>
            <a:srcRect/>
            <a:tile tx="889000" ty="0" sx="100000" sy="100000" flip="xy" algn="t"/>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83CC1246-D090-7939-1697-CFB0DC731407}"/>
              </a:ext>
            </a:extLst>
          </p:cNvPr>
          <p:cNvPicPr>
            <a:picLocks noChangeAspect="1"/>
          </p:cNvPicPr>
          <p:nvPr/>
        </p:nvPicPr>
        <p:blipFill>
          <a:blip r:embed="rId3">
            <a:alphaModFix amt="70000"/>
          </a:blip>
          <a:srcRect t="14745" r="6" b="984"/>
          <a:stretch/>
        </p:blipFill>
        <p:spPr>
          <a:xfrm>
            <a:off x="20" y="10"/>
            <a:ext cx="12188932" cy="6856614"/>
          </a:xfrm>
          <a:prstGeom prst="rect">
            <a:avLst/>
          </a:prstGeom>
        </p:spPr>
      </p:pic>
      <p:sp>
        <p:nvSpPr>
          <p:cNvPr id="2" name="Title"/>
          <p:cNvSpPr>
            <a:spLocks noGrp="1"/>
          </p:cNvSpPr>
          <p:nvPr>
            <p:ph type="ctrTitle"/>
          </p:nvPr>
        </p:nvSpPr>
        <p:spPr>
          <a:xfrm>
            <a:off x="838200" y="740211"/>
            <a:ext cx="7530685" cy="3163864"/>
          </a:xfrm>
        </p:spPr>
        <p:txBody>
          <a:bodyPr>
            <a:normAutofit/>
          </a:bodyPr>
          <a:lstStyle/>
          <a:p>
            <a:pPr algn="l"/>
            <a:r>
              <a:rPr lang="en-US" sz="3200" dirty="0">
                <a:solidFill>
                  <a:srgbClr val="FFFFFF"/>
                </a:solidFill>
              </a:rPr>
              <a:t>ENTREPRENEURSHIP AND DESIGN THINKING</a:t>
            </a:r>
            <a:br>
              <a:rPr lang="en-US" sz="3200" dirty="0"/>
            </a:br>
            <a:r>
              <a:rPr lang="en-US" sz="3200" dirty="0">
                <a:solidFill>
                  <a:srgbClr val="FFFFFF"/>
                </a:solidFill>
              </a:rPr>
              <a:t>LECTURE 10: CHOOSING THE RIGHT LOCATION AND LAYOUT</a:t>
            </a:r>
            <a:br>
              <a:rPr lang="en-US" sz="3200" dirty="0"/>
            </a:br>
            <a:r>
              <a:rPr lang="en-US" sz="3200" dirty="0">
                <a:solidFill>
                  <a:srgbClr val="FFFFFF"/>
                </a:solidFill>
              </a:rPr>
              <a:t>LECTURER: STEPHEN GITHII</a:t>
            </a:r>
          </a:p>
        </p:txBody>
      </p:sp>
    </p:spTree>
    <p:extLst>
      <p:ext uri="{BB962C8B-B14F-4D97-AF65-F5344CB8AC3E}">
        <p14:creationId xmlns:p14="http://schemas.microsoft.com/office/powerpoint/2010/main" val="9972689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2" name="Rectangle 11">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4" name="Rectangle 13">
            <a:extLst>
              <a:ext uri="{FF2B5EF4-FFF2-40B4-BE49-F238E27FC236}">
                <a16:creationId xmlns:a16="http://schemas.microsoft.com/office/drawing/2014/main" id="{027CAEDE-D92D-4745-8749-71019415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0C96CB6-3880-40E6-A4BF-F64E7D1E42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838201" y="559813"/>
            <a:ext cx="2819399" cy="5577934"/>
          </a:xfrm>
        </p:spPr>
        <p:txBody>
          <a:bodyPr>
            <a:normAutofit/>
          </a:bodyPr>
          <a:lstStyle/>
          <a:p>
            <a:r>
              <a:rPr lang="en-US" sz="4100"/>
              <a:t>Overview</a:t>
            </a:r>
          </a:p>
        </p:txBody>
      </p:sp>
      <p:graphicFrame>
        <p:nvGraphicFramePr>
          <p:cNvPr id="6" name="Content Placeholder">
            <a:extLst>
              <a:ext uri="{FF2B5EF4-FFF2-40B4-BE49-F238E27FC236}">
                <a16:creationId xmlns:a16="http://schemas.microsoft.com/office/drawing/2014/main" id="{8AC748F4-21AF-A8F3-9151-B7E728EEA197}"/>
              </a:ext>
            </a:extLst>
          </p:cNvPr>
          <p:cNvGraphicFramePr>
            <a:graphicFrameLocks noGrp="1"/>
          </p:cNvGraphicFramePr>
          <p:nvPr>
            <p:ph idx="1"/>
            <p:extLst>
              <p:ext uri="{D42A27DB-BD31-4B8C-83A1-F6EECF244321}">
                <p14:modId xmlns:p14="http://schemas.microsoft.com/office/powerpoint/2010/main" val="3668318668"/>
              </p:ext>
            </p:extLst>
          </p:nvPr>
        </p:nvGraphicFramePr>
        <p:xfrm>
          <a:off x="4807223" y="457200"/>
          <a:ext cx="7003777" cy="58436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32923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AB8125F-0FD8-48CD-9F43-73E5494EA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1" name="Rectangle 10">
            <a:extLst>
              <a:ext uri="{FF2B5EF4-FFF2-40B4-BE49-F238E27FC236}">
                <a16:creationId xmlns:a16="http://schemas.microsoft.com/office/drawing/2014/main" id="{0019DD6C-5899-4C07-864B-EB0A7D104A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5" name="Picture 4" descr="Person pointing on a map">
            <a:extLst>
              <a:ext uri="{FF2B5EF4-FFF2-40B4-BE49-F238E27FC236}">
                <a16:creationId xmlns:a16="http://schemas.microsoft.com/office/drawing/2014/main" id="{47826418-8225-5360-C2ED-FEEE24CA6FEF}"/>
              </a:ext>
            </a:extLst>
          </p:cNvPr>
          <p:cNvPicPr>
            <a:picLocks noChangeAspect="1"/>
          </p:cNvPicPr>
          <p:nvPr/>
        </p:nvPicPr>
        <p:blipFill>
          <a:blip r:embed="rId2"/>
          <a:srcRect r="10580" b="-9"/>
          <a:stretch/>
        </p:blipFill>
        <p:spPr>
          <a:xfrm>
            <a:off x="3048" y="10"/>
            <a:ext cx="6195372" cy="4618233"/>
          </a:xfrm>
          <a:prstGeom prst="rect">
            <a:avLst/>
          </a:prstGeom>
        </p:spPr>
      </p:pic>
      <p:sp>
        <p:nvSpPr>
          <p:cNvPr id="13" name="Rectangle 12">
            <a:extLst>
              <a:ext uri="{FF2B5EF4-FFF2-40B4-BE49-F238E27FC236}">
                <a16:creationId xmlns:a16="http://schemas.microsoft.com/office/drawing/2014/main" id="{EBDFFBC1-15BD-428E-B8AF-ECF5D1B76D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02877"/>
            <a:ext cx="12192000" cy="2267339"/>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5" name="Rectangle 14">
            <a:extLst>
              <a:ext uri="{FF2B5EF4-FFF2-40B4-BE49-F238E27FC236}">
                <a16:creationId xmlns:a16="http://schemas.microsoft.com/office/drawing/2014/main" id="{EBFB3075-0323-4EB0-B1A5-776A0E709C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55" y="4596020"/>
            <a:ext cx="12191999" cy="2274195"/>
          </a:xfrm>
          <a:prstGeom prst="rect">
            <a:avLst/>
          </a:prstGeom>
          <a:blipFill dpi="0" rotWithShape="1">
            <a:blip r:embed="rId3">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637CE5A-E864-FFA3-C2E8-22746AD27204}"/>
              </a:ext>
            </a:extLst>
          </p:cNvPr>
          <p:cNvSpPr>
            <a:spLocks noGrp="1"/>
          </p:cNvSpPr>
          <p:nvPr>
            <p:ph type="title"/>
          </p:nvPr>
        </p:nvSpPr>
        <p:spPr>
          <a:xfrm>
            <a:off x="838200" y="4876800"/>
            <a:ext cx="10003218" cy="1219200"/>
          </a:xfrm>
        </p:spPr>
        <p:txBody>
          <a:bodyPr>
            <a:normAutofit/>
          </a:bodyPr>
          <a:lstStyle/>
          <a:p>
            <a:r>
              <a:rPr lang="en-US" dirty="0"/>
              <a:t>Current Lecture</a:t>
            </a:r>
          </a:p>
        </p:txBody>
      </p:sp>
      <p:sp>
        <p:nvSpPr>
          <p:cNvPr id="3" name="Content Placeholder 2">
            <a:extLst>
              <a:ext uri="{FF2B5EF4-FFF2-40B4-BE49-F238E27FC236}">
                <a16:creationId xmlns:a16="http://schemas.microsoft.com/office/drawing/2014/main" id="{5DB79798-09B0-ADF9-0DD5-ADAB75E1C902}"/>
              </a:ext>
            </a:extLst>
          </p:cNvPr>
          <p:cNvSpPr>
            <a:spLocks noGrp="1"/>
          </p:cNvSpPr>
          <p:nvPr>
            <p:ph idx="1"/>
          </p:nvPr>
        </p:nvSpPr>
        <p:spPr>
          <a:xfrm>
            <a:off x="6553200" y="399684"/>
            <a:ext cx="4800600" cy="3935986"/>
          </a:xfrm>
        </p:spPr>
        <p:txBody>
          <a:bodyPr vert="horz" lIns="91440" tIns="45720" rIns="91440" bIns="45720" rtlCol="0" anchor="ctr">
            <a:normAutofit/>
          </a:bodyPr>
          <a:lstStyle/>
          <a:p>
            <a:r>
              <a:rPr lang="en-US" sz="2400" b="1" dirty="0">
                <a:solidFill>
                  <a:schemeClr val="tx2"/>
                </a:solidFill>
              </a:rPr>
              <a:t>Location</a:t>
            </a:r>
          </a:p>
          <a:p>
            <a:r>
              <a:rPr lang="en-US" sz="2400" b="1" dirty="0">
                <a:solidFill>
                  <a:schemeClr val="tx2"/>
                </a:solidFill>
              </a:rPr>
              <a:t>Layout </a:t>
            </a:r>
          </a:p>
          <a:p>
            <a:r>
              <a:rPr lang="en-US" sz="2400" b="1" dirty="0">
                <a:solidFill>
                  <a:schemeClr val="tx2"/>
                </a:solidFill>
              </a:rPr>
              <a:t>Principles guiding the two</a:t>
            </a:r>
          </a:p>
        </p:txBody>
      </p:sp>
    </p:spTree>
    <p:extLst>
      <p:ext uri="{BB962C8B-B14F-4D97-AF65-F5344CB8AC3E}">
        <p14:creationId xmlns:p14="http://schemas.microsoft.com/office/powerpoint/2010/main" val="25465151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2" name="Rectangle 11">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4" name="Rectangle 13">
            <a:extLst>
              <a:ext uri="{FF2B5EF4-FFF2-40B4-BE49-F238E27FC236}">
                <a16:creationId xmlns:a16="http://schemas.microsoft.com/office/drawing/2014/main" id="{027CAEDE-D92D-4745-8749-71019415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0C96CB6-3880-40E6-A4BF-F64E7D1E42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838201" y="559813"/>
            <a:ext cx="2819399" cy="5577934"/>
          </a:xfrm>
        </p:spPr>
        <p:txBody>
          <a:bodyPr>
            <a:normAutofit/>
          </a:bodyPr>
          <a:lstStyle/>
          <a:p>
            <a:r>
              <a:rPr lang="en-US" sz="4100"/>
              <a:t>Learning Outcomes</a:t>
            </a:r>
          </a:p>
        </p:txBody>
      </p:sp>
      <p:graphicFrame>
        <p:nvGraphicFramePr>
          <p:cNvPr id="6" name="Content Placeholder">
            <a:extLst>
              <a:ext uri="{FF2B5EF4-FFF2-40B4-BE49-F238E27FC236}">
                <a16:creationId xmlns:a16="http://schemas.microsoft.com/office/drawing/2014/main" id="{EFD02F68-C8AF-3538-13B2-00FBD52BE697}"/>
              </a:ext>
            </a:extLst>
          </p:cNvPr>
          <p:cNvGraphicFramePr>
            <a:graphicFrameLocks noGrp="1"/>
          </p:cNvGraphicFramePr>
          <p:nvPr>
            <p:ph idx="1"/>
            <p:extLst>
              <p:ext uri="{D42A27DB-BD31-4B8C-83A1-F6EECF244321}">
                <p14:modId xmlns:p14="http://schemas.microsoft.com/office/powerpoint/2010/main" val="504873738"/>
              </p:ext>
            </p:extLst>
          </p:nvPr>
        </p:nvGraphicFramePr>
        <p:xfrm>
          <a:off x="4807223" y="251254"/>
          <a:ext cx="7003777" cy="39180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3973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2" name="Rectangle 11">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4" name="Rectangle 13">
            <a:extLst>
              <a:ext uri="{FF2B5EF4-FFF2-40B4-BE49-F238E27FC236}">
                <a16:creationId xmlns:a16="http://schemas.microsoft.com/office/drawing/2014/main" id="{027CAEDE-D92D-4745-8749-71019415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0C96CB6-3880-40E6-A4BF-F64E7D1E42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838201" y="559813"/>
            <a:ext cx="2819399" cy="5577934"/>
          </a:xfrm>
        </p:spPr>
        <p:txBody>
          <a:bodyPr>
            <a:normAutofit/>
          </a:bodyPr>
          <a:lstStyle/>
          <a:p>
            <a:r>
              <a:rPr lang="en-US" sz="4100"/>
              <a:t>Learning Outcomes</a:t>
            </a:r>
          </a:p>
        </p:txBody>
      </p:sp>
      <p:graphicFrame>
        <p:nvGraphicFramePr>
          <p:cNvPr id="6" name="Content Placeholder">
            <a:extLst>
              <a:ext uri="{FF2B5EF4-FFF2-40B4-BE49-F238E27FC236}">
                <a16:creationId xmlns:a16="http://schemas.microsoft.com/office/drawing/2014/main" id="{EFD02F68-C8AF-3538-13B2-00FBD52BE697}"/>
              </a:ext>
            </a:extLst>
          </p:cNvPr>
          <p:cNvGraphicFramePr>
            <a:graphicFrameLocks noGrp="1"/>
          </p:cNvGraphicFramePr>
          <p:nvPr>
            <p:ph idx="1"/>
            <p:extLst>
              <p:ext uri="{D42A27DB-BD31-4B8C-83A1-F6EECF244321}">
                <p14:modId xmlns:p14="http://schemas.microsoft.com/office/powerpoint/2010/main" val="434282597"/>
              </p:ext>
            </p:extLst>
          </p:nvPr>
        </p:nvGraphicFramePr>
        <p:xfrm>
          <a:off x="4807223" y="333633"/>
          <a:ext cx="7003777" cy="40209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456352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2" name="Rectangle 11">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4" name="Rectangle 13">
            <a:extLst>
              <a:ext uri="{FF2B5EF4-FFF2-40B4-BE49-F238E27FC236}">
                <a16:creationId xmlns:a16="http://schemas.microsoft.com/office/drawing/2014/main" id="{027CAEDE-D92D-4745-8749-71019415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0C96CB6-3880-40E6-A4BF-F64E7D1E42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838201" y="559813"/>
            <a:ext cx="2819399" cy="5577934"/>
          </a:xfrm>
        </p:spPr>
        <p:txBody>
          <a:bodyPr>
            <a:normAutofit/>
          </a:bodyPr>
          <a:lstStyle/>
          <a:p>
            <a:r>
              <a:rPr lang="en-US" sz="3400"/>
              <a:t>Introduction</a:t>
            </a:r>
          </a:p>
        </p:txBody>
      </p:sp>
      <p:graphicFrame>
        <p:nvGraphicFramePr>
          <p:cNvPr id="6" name="Content Placeholder">
            <a:extLst>
              <a:ext uri="{FF2B5EF4-FFF2-40B4-BE49-F238E27FC236}">
                <a16:creationId xmlns:a16="http://schemas.microsoft.com/office/drawing/2014/main" id="{9CD9A2FE-DE8C-D6D6-5907-A7ADE0229133}"/>
              </a:ext>
            </a:extLst>
          </p:cNvPr>
          <p:cNvGraphicFramePr>
            <a:graphicFrameLocks noGrp="1"/>
          </p:cNvGraphicFramePr>
          <p:nvPr>
            <p:ph idx="1"/>
            <p:extLst>
              <p:ext uri="{D42A27DB-BD31-4B8C-83A1-F6EECF244321}">
                <p14:modId xmlns:p14="http://schemas.microsoft.com/office/powerpoint/2010/main" val="1283585171"/>
              </p:ext>
            </p:extLst>
          </p:nvPr>
        </p:nvGraphicFramePr>
        <p:xfrm>
          <a:off x="4807223" y="549875"/>
          <a:ext cx="7003777" cy="36605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67216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2" name="Rectangle 11">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4" name="Rectangle 13">
            <a:extLst>
              <a:ext uri="{FF2B5EF4-FFF2-40B4-BE49-F238E27FC236}">
                <a16:creationId xmlns:a16="http://schemas.microsoft.com/office/drawing/2014/main" id="{027CAEDE-D92D-4745-8749-71019415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0C96CB6-3880-40E6-A4BF-F64E7D1E42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210066" y="467138"/>
            <a:ext cx="4158047" cy="5670609"/>
          </a:xfrm>
        </p:spPr>
        <p:txBody>
          <a:bodyPr>
            <a:normAutofit/>
          </a:bodyPr>
          <a:lstStyle/>
          <a:p>
            <a:r>
              <a:rPr lang="en-US" sz="2800" dirty="0"/>
              <a:t>Importance of  location for a business</a:t>
            </a:r>
          </a:p>
        </p:txBody>
      </p:sp>
      <p:graphicFrame>
        <p:nvGraphicFramePr>
          <p:cNvPr id="6" name="Content Placeholder">
            <a:extLst>
              <a:ext uri="{FF2B5EF4-FFF2-40B4-BE49-F238E27FC236}">
                <a16:creationId xmlns:a16="http://schemas.microsoft.com/office/drawing/2014/main" id="{9CD9A2FE-DE8C-D6D6-5907-A7ADE0229133}"/>
              </a:ext>
            </a:extLst>
          </p:cNvPr>
          <p:cNvGraphicFramePr>
            <a:graphicFrameLocks noGrp="1"/>
          </p:cNvGraphicFramePr>
          <p:nvPr>
            <p:ph idx="1"/>
            <p:extLst>
              <p:ext uri="{D42A27DB-BD31-4B8C-83A1-F6EECF244321}">
                <p14:modId xmlns:p14="http://schemas.microsoft.com/office/powerpoint/2010/main" val="1128293579"/>
              </p:ext>
            </p:extLst>
          </p:nvPr>
        </p:nvGraphicFramePr>
        <p:xfrm>
          <a:off x="4807223" y="467497"/>
          <a:ext cx="7003777" cy="43710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22619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2" name="Rectangle 11">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4" name="Rectangle 13">
            <a:extLst>
              <a:ext uri="{FF2B5EF4-FFF2-40B4-BE49-F238E27FC236}">
                <a16:creationId xmlns:a16="http://schemas.microsoft.com/office/drawing/2014/main" id="{027CAEDE-D92D-4745-8749-71019415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0C96CB6-3880-40E6-A4BF-F64E7D1E42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395418" y="467138"/>
            <a:ext cx="4034479" cy="5670609"/>
          </a:xfrm>
        </p:spPr>
        <p:txBody>
          <a:bodyPr>
            <a:normAutofit/>
          </a:bodyPr>
          <a:lstStyle/>
          <a:p>
            <a:r>
              <a:rPr lang="en-US" sz="2800" dirty="0"/>
              <a:t>Importance of location for a business</a:t>
            </a:r>
          </a:p>
        </p:txBody>
      </p:sp>
      <p:graphicFrame>
        <p:nvGraphicFramePr>
          <p:cNvPr id="6" name="Content Placeholder">
            <a:extLst>
              <a:ext uri="{FF2B5EF4-FFF2-40B4-BE49-F238E27FC236}">
                <a16:creationId xmlns:a16="http://schemas.microsoft.com/office/drawing/2014/main" id="{9CD9A2FE-DE8C-D6D6-5907-A7ADE0229133}"/>
              </a:ext>
            </a:extLst>
          </p:cNvPr>
          <p:cNvGraphicFramePr>
            <a:graphicFrameLocks noGrp="1"/>
          </p:cNvGraphicFramePr>
          <p:nvPr>
            <p:ph idx="1"/>
            <p:extLst>
              <p:ext uri="{D42A27DB-BD31-4B8C-83A1-F6EECF244321}">
                <p14:modId xmlns:p14="http://schemas.microsoft.com/office/powerpoint/2010/main" val="989631368"/>
              </p:ext>
            </p:extLst>
          </p:nvPr>
        </p:nvGraphicFramePr>
        <p:xfrm>
          <a:off x="4807223" y="467497"/>
          <a:ext cx="7003777" cy="40621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81410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3" name="Rectangle 12">
            <a:extLst>
              <a:ext uri="{FF2B5EF4-FFF2-40B4-BE49-F238E27FC236}">
                <a16:creationId xmlns:a16="http://schemas.microsoft.com/office/drawing/2014/main" id="{FBC8BBE5-981E-4B0B-9654-32B5668BF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5" name="Rectangle 14">
            <a:extLst>
              <a:ext uri="{FF2B5EF4-FFF2-40B4-BE49-F238E27FC236}">
                <a16:creationId xmlns:a16="http://schemas.microsoft.com/office/drawing/2014/main" id="{592DB257-3E16-4A3C-9E28-468282812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5989027"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7" name="Rectangle 16">
            <a:extLst>
              <a:ext uri="{FF2B5EF4-FFF2-40B4-BE49-F238E27FC236}">
                <a16:creationId xmlns:a16="http://schemas.microsoft.com/office/drawing/2014/main" id="{487685E6-1160-459B-8C70-301404C06C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8" y="0"/>
            <a:ext cx="5989019" cy="6858000"/>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094C9708-F6A4-4956-B261-A4A2C4DFEB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48400" y="0"/>
            <a:ext cx="5943600" cy="6858000"/>
          </a:xfrm>
          <a:prstGeom prst="rect">
            <a:avLst/>
          </a:prstGeom>
          <a:solidFill>
            <a:schemeClr val="bg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 name="Title"/>
          <p:cNvSpPr>
            <a:spLocks noGrp="1"/>
          </p:cNvSpPr>
          <p:nvPr>
            <p:ph type="ctrTitle"/>
          </p:nvPr>
        </p:nvSpPr>
        <p:spPr>
          <a:xfrm>
            <a:off x="6553200" y="586992"/>
            <a:ext cx="4953000" cy="923168"/>
          </a:xfrm>
        </p:spPr>
        <p:txBody>
          <a:bodyPr>
            <a:normAutofit fontScale="90000"/>
          </a:bodyPr>
          <a:lstStyle/>
          <a:p>
            <a:r>
              <a:rPr lang="en-US" sz="2800" dirty="0">
                <a:solidFill>
                  <a:schemeClr val="tx2"/>
                </a:solidFill>
              </a:rPr>
              <a:t>Importance of location for a business</a:t>
            </a:r>
          </a:p>
        </p:txBody>
      </p:sp>
      <p:pic>
        <p:nvPicPr>
          <p:cNvPr id="8" name="Graphic 7" descr="Handshake">
            <a:extLst>
              <a:ext uri="{FF2B5EF4-FFF2-40B4-BE49-F238E27FC236}">
                <a16:creationId xmlns:a16="http://schemas.microsoft.com/office/drawing/2014/main" id="{BAEFA983-C57C-A46E-443A-0224573DE85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6552" y="1109972"/>
            <a:ext cx="4724400" cy="4724400"/>
          </a:xfrm>
          <a:prstGeom prst="rect">
            <a:avLst/>
          </a:prstGeom>
        </p:spPr>
      </p:pic>
      <p:sp>
        <p:nvSpPr>
          <p:cNvPr id="3" name="Content Placeholder"/>
          <p:cNvSpPr>
            <a:spLocks noGrp="1"/>
          </p:cNvSpPr>
          <p:nvPr>
            <p:ph idx="1"/>
          </p:nvPr>
        </p:nvSpPr>
        <p:spPr>
          <a:xfrm>
            <a:off x="6553200" y="1711437"/>
            <a:ext cx="5199816" cy="2894532"/>
          </a:xfrm>
        </p:spPr>
        <p:txBody>
          <a:bodyPr vert="horz" lIns="91440" tIns="45720" rIns="91440" bIns="45720" rtlCol="0" anchor="t">
            <a:normAutofit/>
          </a:bodyPr>
          <a:lstStyle/>
          <a:p>
            <a:pPr lvl="0"/>
            <a:r>
              <a:rPr lang="en-US" sz="2400" b="1" dirty="0">
                <a:solidFill>
                  <a:schemeClr val="tx2"/>
                </a:solidFill>
              </a:rPr>
              <a:t>Proximity to labor:</a:t>
            </a:r>
            <a:r>
              <a:rPr lang="en-US" sz="2400" dirty="0">
                <a:solidFill>
                  <a:schemeClr val="tx2"/>
                </a:solidFill>
              </a:rPr>
              <a:t> Business must be keen to locate themselves where they can access skilled, knowledgeable and talented human resources</a:t>
            </a:r>
          </a:p>
        </p:txBody>
      </p:sp>
    </p:spTree>
    <p:extLst>
      <p:ext uri="{BB962C8B-B14F-4D97-AF65-F5344CB8AC3E}">
        <p14:creationId xmlns:p14="http://schemas.microsoft.com/office/powerpoint/2010/main" val="3528345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35" name="Rectangle 34">
            <a:extLst>
              <a:ext uri="{FF2B5EF4-FFF2-40B4-BE49-F238E27FC236}">
                <a16:creationId xmlns:a16="http://schemas.microsoft.com/office/drawing/2014/main" id="{FBC8BBE5-981E-4B0B-9654-32B5668BF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36" name="Rectangle 35">
            <a:extLst>
              <a:ext uri="{FF2B5EF4-FFF2-40B4-BE49-F238E27FC236}">
                <a16:creationId xmlns:a16="http://schemas.microsoft.com/office/drawing/2014/main" id="{3B6A4C79-62F0-4DFD-A156-0F1AB7D268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61" y="0"/>
            <a:ext cx="12191999" cy="6858000"/>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7F7FF257-5D01-4829-AD0B-B2D6076B34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457" y="739600"/>
            <a:ext cx="10768226" cy="53909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143000" y="1066800"/>
            <a:ext cx="6460524" cy="823184"/>
          </a:xfrm>
        </p:spPr>
        <p:txBody>
          <a:bodyPr>
            <a:normAutofit fontScale="90000"/>
          </a:bodyPr>
          <a:lstStyle/>
          <a:p>
            <a:r>
              <a:rPr lang="en-US" sz="2800" dirty="0">
                <a:solidFill>
                  <a:schemeClr val="tx2"/>
                </a:solidFill>
              </a:rPr>
              <a:t>Factors to Consider When Choosing the Right Location</a:t>
            </a:r>
          </a:p>
        </p:txBody>
      </p:sp>
      <p:sp>
        <p:nvSpPr>
          <p:cNvPr id="3" name="Content Placeholder"/>
          <p:cNvSpPr>
            <a:spLocks noGrp="1"/>
          </p:cNvSpPr>
          <p:nvPr>
            <p:ph idx="1"/>
          </p:nvPr>
        </p:nvSpPr>
        <p:spPr>
          <a:xfrm>
            <a:off x="1143000" y="2366320"/>
            <a:ext cx="5873578" cy="3424880"/>
          </a:xfrm>
        </p:spPr>
        <p:txBody>
          <a:bodyPr vert="horz" lIns="91440" tIns="45720" rIns="91440" bIns="45720" rtlCol="0" anchor="t">
            <a:noAutofit/>
          </a:bodyPr>
          <a:lstStyle/>
          <a:p>
            <a:pPr lvl="0">
              <a:lnSpc>
                <a:spcPct val="100000"/>
              </a:lnSpc>
            </a:pPr>
            <a:r>
              <a:rPr lang="en-US" sz="2400" b="1" dirty="0">
                <a:solidFill>
                  <a:schemeClr val="tx2"/>
                </a:solidFill>
              </a:rPr>
              <a:t>Target Market Proximity</a:t>
            </a:r>
            <a:r>
              <a:rPr lang="en-US" sz="2400" dirty="0">
                <a:solidFill>
                  <a:schemeClr val="tx2"/>
                </a:solidFill>
              </a:rPr>
              <a:t>: Businesses are conflicted on where to locate themselves, one such concern is being as near customers as possible</a:t>
            </a:r>
          </a:p>
          <a:p>
            <a:pPr lvl="0">
              <a:lnSpc>
                <a:spcPct val="100000"/>
              </a:lnSpc>
            </a:pPr>
            <a:r>
              <a:rPr lang="en-US" sz="2400" b="1" dirty="0">
                <a:solidFill>
                  <a:schemeClr val="tx2"/>
                </a:solidFill>
              </a:rPr>
              <a:t>Accessibility</a:t>
            </a:r>
            <a:r>
              <a:rPr lang="en-US" sz="2400" dirty="0">
                <a:solidFill>
                  <a:schemeClr val="tx2"/>
                </a:solidFill>
              </a:rPr>
              <a:t>: Your business must also consider ease of access for customers, suppliers, and employees</a:t>
            </a:r>
          </a:p>
        </p:txBody>
      </p:sp>
      <p:pic>
        <p:nvPicPr>
          <p:cNvPr id="8" name="Graphic 7" descr="Target">
            <a:extLst>
              <a:ext uri="{FF2B5EF4-FFF2-40B4-BE49-F238E27FC236}">
                <a16:creationId xmlns:a16="http://schemas.microsoft.com/office/drawing/2014/main" id="{6FE4447E-AFFE-1D29-5D27-382D77A3598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13589" y="1324187"/>
            <a:ext cx="3406436" cy="2541463"/>
          </a:xfrm>
          <a:prstGeom prst="rect">
            <a:avLst/>
          </a:prstGeom>
        </p:spPr>
      </p:pic>
    </p:spTree>
    <p:extLst>
      <p:ext uri="{BB962C8B-B14F-4D97-AF65-F5344CB8AC3E}">
        <p14:creationId xmlns:p14="http://schemas.microsoft.com/office/powerpoint/2010/main" val="1887031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A4FB2F27-3F7D-440E-A905-86607A926A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6" name="Rectangle 25">
            <a:extLst>
              <a:ext uri="{FF2B5EF4-FFF2-40B4-BE49-F238E27FC236}">
                <a16:creationId xmlns:a16="http://schemas.microsoft.com/office/drawing/2014/main" id="{AF678C14-A033-4139-BCA9-8382B03964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28" name="Picture 27">
            <a:extLst>
              <a:ext uri="{FF2B5EF4-FFF2-40B4-BE49-F238E27FC236}">
                <a16:creationId xmlns:a16="http://schemas.microsoft.com/office/drawing/2014/main" id="{18CBEC9D-9F9B-4383-B986-DE5B184A9A7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40500" t="44401"/>
          <a:stretch/>
        </p:blipFill>
        <p:spPr>
          <a:xfrm>
            <a:off x="-3048" y="-1"/>
            <a:ext cx="1146048" cy="1070909"/>
          </a:xfrm>
          <a:prstGeom prst="rect">
            <a:avLst/>
          </a:prstGeom>
        </p:spPr>
      </p:pic>
      <p:sp>
        <p:nvSpPr>
          <p:cNvPr id="2" name="Title"/>
          <p:cNvSpPr>
            <a:spLocks noGrp="1"/>
          </p:cNvSpPr>
          <p:nvPr>
            <p:ph type="ctrTitle"/>
          </p:nvPr>
        </p:nvSpPr>
        <p:spPr>
          <a:xfrm>
            <a:off x="1332470" y="214203"/>
            <a:ext cx="5883875" cy="1162975"/>
          </a:xfrm>
        </p:spPr>
        <p:txBody>
          <a:bodyPr>
            <a:normAutofit/>
          </a:bodyPr>
          <a:lstStyle/>
          <a:p>
            <a:r>
              <a:rPr lang="en-US" sz="2800" dirty="0">
                <a:solidFill>
                  <a:schemeClr val="tx2"/>
                </a:solidFill>
              </a:rPr>
              <a:t>Factors to Consider When Choosing the Right Location</a:t>
            </a:r>
          </a:p>
        </p:txBody>
      </p:sp>
      <p:sp>
        <p:nvSpPr>
          <p:cNvPr id="3" name="Content Placeholder"/>
          <p:cNvSpPr>
            <a:spLocks noGrp="1"/>
          </p:cNvSpPr>
          <p:nvPr>
            <p:ph idx="1"/>
          </p:nvPr>
        </p:nvSpPr>
        <p:spPr>
          <a:xfrm>
            <a:off x="838200" y="2224217"/>
            <a:ext cx="6583792" cy="3790396"/>
          </a:xfrm>
        </p:spPr>
        <p:txBody>
          <a:bodyPr vert="horz" lIns="91440" tIns="45720" rIns="91440" bIns="45720" rtlCol="0" anchor="t">
            <a:noAutofit/>
          </a:bodyPr>
          <a:lstStyle/>
          <a:p>
            <a:pPr lvl="0">
              <a:lnSpc>
                <a:spcPct val="100000"/>
              </a:lnSpc>
            </a:pPr>
            <a:r>
              <a:rPr lang="en-US" sz="2400" b="1" dirty="0">
                <a:solidFill>
                  <a:schemeClr val="tx2"/>
                </a:solidFill>
              </a:rPr>
              <a:t>Proximity to Competitors</a:t>
            </a:r>
            <a:r>
              <a:rPr lang="en-US" sz="2400" dirty="0">
                <a:solidFill>
                  <a:schemeClr val="tx2"/>
                </a:solidFill>
              </a:rPr>
              <a:t>: At times being near your competitors may add value to what you do as a business</a:t>
            </a:r>
          </a:p>
          <a:p>
            <a:pPr lvl="0">
              <a:lnSpc>
                <a:spcPct val="100000"/>
              </a:lnSpc>
            </a:pPr>
            <a:r>
              <a:rPr lang="en-US" sz="2400" b="1" dirty="0">
                <a:solidFill>
                  <a:schemeClr val="tx2"/>
                </a:solidFill>
              </a:rPr>
              <a:t>Cost and Affordability:</a:t>
            </a:r>
            <a:r>
              <a:rPr lang="en-US" sz="2400" dirty="0">
                <a:solidFill>
                  <a:schemeClr val="tx2"/>
                </a:solidFill>
              </a:rPr>
              <a:t> The entrepreneur must also try to balance rent, taxes, utilities, and other operational costs that are tied to where you locate your business</a:t>
            </a:r>
          </a:p>
          <a:p>
            <a:pPr marL="0" lvl="0" indent="0">
              <a:lnSpc>
                <a:spcPct val="100000"/>
              </a:lnSpc>
              <a:buNone/>
            </a:pPr>
            <a:endParaRPr lang="en-US" sz="2400" dirty="0">
              <a:solidFill>
                <a:schemeClr val="tx2"/>
              </a:solidFill>
            </a:endParaRPr>
          </a:p>
        </p:txBody>
      </p:sp>
      <p:pic>
        <p:nvPicPr>
          <p:cNvPr id="8" name="Graphic 7" descr="Target">
            <a:extLst>
              <a:ext uri="{FF2B5EF4-FFF2-40B4-BE49-F238E27FC236}">
                <a16:creationId xmlns:a16="http://schemas.microsoft.com/office/drawing/2014/main" id="{6FE4447E-AFFE-1D29-5D27-382D77A3598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76263" y="529486"/>
            <a:ext cx="4081297" cy="3383874"/>
          </a:xfrm>
          <a:prstGeom prst="rect">
            <a:avLst/>
          </a:prstGeom>
        </p:spPr>
      </p:pic>
      <p:pic>
        <p:nvPicPr>
          <p:cNvPr id="30" name="Picture 29">
            <a:extLst>
              <a:ext uri="{FF2B5EF4-FFF2-40B4-BE49-F238E27FC236}">
                <a16:creationId xmlns:a16="http://schemas.microsoft.com/office/drawing/2014/main" id="{AFE52FC7-B3EF-46A4-B8CE-292164EC928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duotone>
              <a:schemeClr val="accent1">
                <a:shade val="45000"/>
                <a:satMod val="135000"/>
              </a:schemeClr>
              <a:prstClr val="white"/>
            </a:duotone>
            <a:extLst>
              <a:ext uri="{28A0092B-C50C-407E-A947-70E740481C1C}">
                <a14:useLocalDpi xmlns:a14="http://schemas.microsoft.com/office/drawing/2010/main" val="0"/>
              </a:ext>
            </a:extLst>
          </a:blip>
          <a:srcRect r="73964"/>
          <a:stretch/>
        </p:blipFill>
        <p:spPr>
          <a:xfrm>
            <a:off x="11527047" y="3144779"/>
            <a:ext cx="661905" cy="2548349"/>
          </a:xfrm>
          <a:prstGeom prst="rect">
            <a:avLst/>
          </a:prstGeom>
        </p:spPr>
      </p:pic>
    </p:spTree>
    <p:extLst>
      <p:ext uri="{BB962C8B-B14F-4D97-AF65-F5344CB8AC3E}">
        <p14:creationId xmlns:p14="http://schemas.microsoft.com/office/powerpoint/2010/main" val="24508680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4AB8125F-0FD8-48CD-9F43-73E5494EA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6" name="Rectangle 25">
            <a:extLst>
              <a:ext uri="{FF2B5EF4-FFF2-40B4-BE49-F238E27FC236}">
                <a16:creationId xmlns:a16="http://schemas.microsoft.com/office/drawing/2014/main" id="{0019DD6C-5899-4C07-864B-EB0A7D104A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8" name="Rectangle 27">
            <a:extLst>
              <a:ext uri="{FF2B5EF4-FFF2-40B4-BE49-F238E27FC236}">
                <a16:creationId xmlns:a16="http://schemas.microsoft.com/office/drawing/2014/main" id="{EBDFFBC1-15BD-428E-B8AF-ECF5D1B76D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1"/>
            <a:ext cx="12192000" cy="221768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30" name="Rectangle 29">
            <a:extLst>
              <a:ext uri="{FF2B5EF4-FFF2-40B4-BE49-F238E27FC236}">
                <a16:creationId xmlns:a16="http://schemas.microsoft.com/office/drawing/2014/main" id="{EBFB3075-0323-4EB0-B1A5-776A0E709C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1"/>
            <a:ext cx="12191999" cy="2224386"/>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838200" y="381000"/>
            <a:ext cx="10003218" cy="1600124"/>
          </a:xfrm>
        </p:spPr>
        <p:txBody>
          <a:bodyPr>
            <a:normAutofit/>
          </a:bodyPr>
          <a:lstStyle/>
          <a:p>
            <a:r>
              <a:rPr lang="en-US"/>
              <a:t>Factors to Consider When Choosing the Right Location</a:t>
            </a:r>
          </a:p>
        </p:txBody>
      </p:sp>
      <p:sp>
        <p:nvSpPr>
          <p:cNvPr id="3" name="Content Placeholder"/>
          <p:cNvSpPr>
            <a:spLocks noGrp="1"/>
          </p:cNvSpPr>
          <p:nvPr>
            <p:ph idx="1"/>
          </p:nvPr>
        </p:nvSpPr>
        <p:spPr>
          <a:xfrm>
            <a:off x="838200" y="2745362"/>
            <a:ext cx="5789140" cy="3552824"/>
          </a:xfrm>
        </p:spPr>
        <p:txBody>
          <a:bodyPr vert="horz" lIns="91440" tIns="45720" rIns="91440" bIns="45720" rtlCol="0" anchor="ctr">
            <a:noAutofit/>
          </a:bodyPr>
          <a:lstStyle/>
          <a:p>
            <a:pPr lvl="0"/>
            <a:r>
              <a:rPr lang="en-US" sz="2400" b="1" dirty="0">
                <a:solidFill>
                  <a:schemeClr val="tx1"/>
                </a:solidFill>
              </a:rPr>
              <a:t>Legal and Regulatory Factors</a:t>
            </a:r>
            <a:r>
              <a:rPr lang="en-US" sz="2400" dirty="0">
                <a:solidFill>
                  <a:schemeClr val="tx1"/>
                </a:solidFill>
              </a:rPr>
              <a:t>: In some countries there is zoning that the government encourages</a:t>
            </a:r>
          </a:p>
          <a:p>
            <a:pPr lvl="0"/>
            <a:r>
              <a:rPr lang="en-US" sz="2400" b="1" dirty="0">
                <a:solidFill>
                  <a:schemeClr val="tx1"/>
                </a:solidFill>
              </a:rPr>
              <a:t>Logistics Concern</a:t>
            </a:r>
            <a:r>
              <a:rPr lang="en-US" sz="2400" dirty="0">
                <a:solidFill>
                  <a:schemeClr val="tx1"/>
                </a:solidFill>
              </a:rPr>
              <a:t>: Depending on the sector your business is in, being near supplier than market may take different priorities</a:t>
            </a:r>
          </a:p>
        </p:txBody>
      </p:sp>
      <p:pic>
        <p:nvPicPr>
          <p:cNvPr id="8" name="Graphic 7" descr="Target">
            <a:extLst>
              <a:ext uri="{FF2B5EF4-FFF2-40B4-BE49-F238E27FC236}">
                <a16:creationId xmlns:a16="http://schemas.microsoft.com/office/drawing/2014/main" id="{6FE4447E-AFFE-1D29-5D27-382D77A3598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40075" y="1334632"/>
            <a:ext cx="3295392" cy="3007068"/>
          </a:xfrm>
          <a:prstGeom prst="rect">
            <a:avLst/>
          </a:prstGeom>
        </p:spPr>
      </p:pic>
    </p:spTree>
    <p:extLst>
      <p:ext uri="{BB962C8B-B14F-4D97-AF65-F5344CB8AC3E}">
        <p14:creationId xmlns:p14="http://schemas.microsoft.com/office/powerpoint/2010/main" val="11378430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25" name="Picture 24">
            <a:extLst>
              <a:ext uri="{FF2B5EF4-FFF2-40B4-BE49-F238E27FC236}">
                <a16:creationId xmlns:a16="http://schemas.microsoft.com/office/drawing/2014/main" id="{A72D06A1-BA08-4820-BBC8-B24DDB32A3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t="37018" r="40625"/>
          <a:stretch/>
        </p:blipFill>
        <p:spPr>
          <a:xfrm>
            <a:off x="10744200" y="0"/>
            <a:ext cx="1447800" cy="1535750"/>
          </a:xfrm>
          <a:prstGeom prst="rect">
            <a:avLst/>
          </a:prstGeom>
        </p:spPr>
      </p:pic>
      <p:sp>
        <p:nvSpPr>
          <p:cNvPr id="2" name="Title"/>
          <p:cNvSpPr>
            <a:spLocks noGrp="1"/>
          </p:cNvSpPr>
          <p:nvPr>
            <p:ph type="ctrTitle"/>
          </p:nvPr>
        </p:nvSpPr>
        <p:spPr>
          <a:xfrm>
            <a:off x="838201" y="559813"/>
            <a:ext cx="10348146" cy="1283471"/>
          </a:xfrm>
        </p:spPr>
        <p:txBody>
          <a:bodyPr anchor="t">
            <a:normAutofit/>
          </a:bodyPr>
          <a:lstStyle/>
          <a:p>
            <a:pPr>
              <a:lnSpc>
                <a:spcPct val="90000"/>
              </a:lnSpc>
            </a:pPr>
            <a:r>
              <a:rPr lang="en-US" sz="4100">
                <a:solidFill>
                  <a:schemeClr val="tx2"/>
                </a:solidFill>
              </a:rPr>
              <a:t>Factors to Consider When Choosing the Right Location</a:t>
            </a:r>
          </a:p>
        </p:txBody>
      </p:sp>
      <p:pic>
        <p:nvPicPr>
          <p:cNvPr id="27" name="Picture 26">
            <a:extLst>
              <a:ext uri="{FF2B5EF4-FFF2-40B4-BE49-F238E27FC236}">
                <a16:creationId xmlns:a16="http://schemas.microsoft.com/office/drawing/2014/main" id="{1295E665-0408-4072-94B3-49BA5ACBCB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r="67342"/>
          <a:stretch/>
        </p:blipFill>
        <p:spPr>
          <a:xfrm rot="10800000">
            <a:off x="-1" y="2719661"/>
            <a:ext cx="830249" cy="2548349"/>
          </a:xfrm>
          <a:prstGeom prst="rect">
            <a:avLst/>
          </a:prstGeom>
        </p:spPr>
      </p:pic>
      <p:graphicFrame>
        <p:nvGraphicFramePr>
          <p:cNvPr id="6" name="Content Placeholder">
            <a:extLst>
              <a:ext uri="{FF2B5EF4-FFF2-40B4-BE49-F238E27FC236}">
                <a16:creationId xmlns:a16="http://schemas.microsoft.com/office/drawing/2014/main" id="{58072FFC-4009-72B5-E3CB-CA1AAC1D85BE}"/>
              </a:ext>
            </a:extLst>
          </p:cNvPr>
          <p:cNvGraphicFramePr>
            <a:graphicFrameLocks noGrp="1"/>
          </p:cNvGraphicFramePr>
          <p:nvPr>
            <p:ph idx="1"/>
            <p:extLst>
              <p:ext uri="{D42A27DB-BD31-4B8C-83A1-F6EECF244321}">
                <p14:modId xmlns:p14="http://schemas.microsoft.com/office/powerpoint/2010/main" val="948160326"/>
              </p:ext>
            </p:extLst>
          </p:nvPr>
        </p:nvGraphicFramePr>
        <p:xfrm>
          <a:off x="1197268" y="1843284"/>
          <a:ext cx="6933477" cy="39011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473375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25" name="Picture 24">
            <a:extLst>
              <a:ext uri="{FF2B5EF4-FFF2-40B4-BE49-F238E27FC236}">
                <a16:creationId xmlns:a16="http://schemas.microsoft.com/office/drawing/2014/main" id="{A72D06A1-BA08-4820-BBC8-B24DDB32A3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t="37018" r="40625"/>
          <a:stretch/>
        </p:blipFill>
        <p:spPr>
          <a:xfrm>
            <a:off x="10744200" y="0"/>
            <a:ext cx="1447800" cy="1535750"/>
          </a:xfrm>
          <a:prstGeom prst="rect">
            <a:avLst/>
          </a:prstGeom>
        </p:spPr>
      </p:pic>
      <p:sp>
        <p:nvSpPr>
          <p:cNvPr id="2" name="Title"/>
          <p:cNvSpPr>
            <a:spLocks noGrp="1"/>
          </p:cNvSpPr>
          <p:nvPr>
            <p:ph type="ctrTitle"/>
          </p:nvPr>
        </p:nvSpPr>
        <p:spPr>
          <a:xfrm>
            <a:off x="838201" y="559813"/>
            <a:ext cx="10348146" cy="1283471"/>
          </a:xfrm>
        </p:spPr>
        <p:txBody>
          <a:bodyPr anchor="t">
            <a:normAutofit/>
          </a:bodyPr>
          <a:lstStyle/>
          <a:p>
            <a:pPr>
              <a:lnSpc>
                <a:spcPct val="90000"/>
              </a:lnSpc>
            </a:pPr>
            <a:r>
              <a:rPr lang="en-US" sz="3200" dirty="0">
                <a:solidFill>
                  <a:schemeClr val="tx2"/>
                </a:solidFill>
              </a:rPr>
              <a:t>Factors to Consider When Choosing the Right Location</a:t>
            </a:r>
          </a:p>
        </p:txBody>
      </p:sp>
      <p:pic>
        <p:nvPicPr>
          <p:cNvPr id="27" name="Picture 26">
            <a:extLst>
              <a:ext uri="{FF2B5EF4-FFF2-40B4-BE49-F238E27FC236}">
                <a16:creationId xmlns:a16="http://schemas.microsoft.com/office/drawing/2014/main" id="{1295E665-0408-4072-94B3-49BA5ACBCB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r="67342"/>
          <a:stretch/>
        </p:blipFill>
        <p:spPr>
          <a:xfrm rot="10800000">
            <a:off x="-1" y="2719661"/>
            <a:ext cx="830249" cy="2548349"/>
          </a:xfrm>
          <a:prstGeom prst="rect">
            <a:avLst/>
          </a:prstGeom>
        </p:spPr>
      </p:pic>
      <p:graphicFrame>
        <p:nvGraphicFramePr>
          <p:cNvPr id="6" name="Content Placeholder">
            <a:extLst>
              <a:ext uri="{FF2B5EF4-FFF2-40B4-BE49-F238E27FC236}">
                <a16:creationId xmlns:a16="http://schemas.microsoft.com/office/drawing/2014/main" id="{58072FFC-4009-72B5-E3CB-CA1AAC1D85BE}"/>
              </a:ext>
            </a:extLst>
          </p:cNvPr>
          <p:cNvGraphicFramePr>
            <a:graphicFrameLocks noGrp="1"/>
          </p:cNvGraphicFramePr>
          <p:nvPr>
            <p:ph idx="1"/>
            <p:extLst>
              <p:ext uri="{D42A27DB-BD31-4B8C-83A1-F6EECF244321}">
                <p14:modId xmlns:p14="http://schemas.microsoft.com/office/powerpoint/2010/main" val="1270887322"/>
              </p:ext>
            </p:extLst>
          </p:nvPr>
        </p:nvGraphicFramePr>
        <p:xfrm>
          <a:off x="1042809" y="1524068"/>
          <a:ext cx="7705774" cy="47764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799113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25" name="Picture 24">
            <a:extLst>
              <a:ext uri="{FF2B5EF4-FFF2-40B4-BE49-F238E27FC236}">
                <a16:creationId xmlns:a16="http://schemas.microsoft.com/office/drawing/2014/main" id="{A72D06A1-BA08-4820-BBC8-B24DDB32A3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t="37018" r="40625"/>
          <a:stretch/>
        </p:blipFill>
        <p:spPr>
          <a:xfrm>
            <a:off x="10744200" y="0"/>
            <a:ext cx="1447800" cy="1535750"/>
          </a:xfrm>
          <a:prstGeom prst="rect">
            <a:avLst/>
          </a:prstGeom>
        </p:spPr>
      </p:pic>
      <p:sp>
        <p:nvSpPr>
          <p:cNvPr id="2" name="Title"/>
          <p:cNvSpPr>
            <a:spLocks noGrp="1"/>
          </p:cNvSpPr>
          <p:nvPr>
            <p:ph type="ctrTitle"/>
          </p:nvPr>
        </p:nvSpPr>
        <p:spPr>
          <a:xfrm>
            <a:off x="838201" y="559813"/>
            <a:ext cx="10348146" cy="1283471"/>
          </a:xfrm>
        </p:spPr>
        <p:txBody>
          <a:bodyPr anchor="t">
            <a:normAutofit/>
          </a:bodyPr>
          <a:lstStyle/>
          <a:p>
            <a:pPr>
              <a:lnSpc>
                <a:spcPct val="90000"/>
              </a:lnSpc>
            </a:pPr>
            <a:r>
              <a:rPr lang="en-US" sz="4100">
                <a:solidFill>
                  <a:schemeClr val="tx2"/>
                </a:solidFill>
              </a:rPr>
              <a:t>Factors to Consider When Choosing the Right Location</a:t>
            </a:r>
          </a:p>
        </p:txBody>
      </p:sp>
      <p:pic>
        <p:nvPicPr>
          <p:cNvPr id="27" name="Picture 26">
            <a:extLst>
              <a:ext uri="{FF2B5EF4-FFF2-40B4-BE49-F238E27FC236}">
                <a16:creationId xmlns:a16="http://schemas.microsoft.com/office/drawing/2014/main" id="{1295E665-0408-4072-94B3-49BA5ACBCB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r="67342"/>
          <a:stretch/>
        </p:blipFill>
        <p:spPr>
          <a:xfrm rot="10800000">
            <a:off x="-1" y="2719661"/>
            <a:ext cx="830249" cy="2548349"/>
          </a:xfrm>
          <a:prstGeom prst="rect">
            <a:avLst/>
          </a:prstGeom>
        </p:spPr>
      </p:pic>
      <p:graphicFrame>
        <p:nvGraphicFramePr>
          <p:cNvPr id="6" name="Content Placeholder">
            <a:extLst>
              <a:ext uri="{FF2B5EF4-FFF2-40B4-BE49-F238E27FC236}">
                <a16:creationId xmlns:a16="http://schemas.microsoft.com/office/drawing/2014/main" id="{58072FFC-4009-72B5-E3CB-CA1AAC1D85BE}"/>
              </a:ext>
            </a:extLst>
          </p:cNvPr>
          <p:cNvGraphicFramePr>
            <a:graphicFrameLocks noGrp="1"/>
          </p:cNvGraphicFramePr>
          <p:nvPr>
            <p:ph idx="1"/>
            <p:extLst>
              <p:ext uri="{D42A27DB-BD31-4B8C-83A1-F6EECF244321}">
                <p14:modId xmlns:p14="http://schemas.microsoft.com/office/powerpoint/2010/main" val="3473020465"/>
              </p:ext>
            </p:extLst>
          </p:nvPr>
        </p:nvGraphicFramePr>
        <p:xfrm>
          <a:off x="835641" y="1210436"/>
          <a:ext cx="10640679" cy="433367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57071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4FB2F27-3F7D-440E-A905-86607A926A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AF678C14-A033-4139-BCA9-8382B03964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25" name="Picture 24">
            <a:extLst>
              <a:ext uri="{FF2B5EF4-FFF2-40B4-BE49-F238E27FC236}">
                <a16:creationId xmlns:a16="http://schemas.microsoft.com/office/drawing/2014/main" id="{18CBEC9D-9F9B-4383-B986-DE5B184A9A7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40500" t="44401"/>
          <a:stretch/>
        </p:blipFill>
        <p:spPr>
          <a:xfrm>
            <a:off x="-3048" y="-1"/>
            <a:ext cx="1146048" cy="1070909"/>
          </a:xfrm>
          <a:prstGeom prst="rect">
            <a:avLst/>
          </a:prstGeom>
        </p:spPr>
      </p:pic>
      <p:sp>
        <p:nvSpPr>
          <p:cNvPr id="2" name="Title"/>
          <p:cNvSpPr>
            <a:spLocks noGrp="1"/>
          </p:cNvSpPr>
          <p:nvPr>
            <p:ph type="ctrTitle"/>
          </p:nvPr>
        </p:nvSpPr>
        <p:spPr>
          <a:xfrm>
            <a:off x="838200" y="536212"/>
            <a:ext cx="5913894" cy="1499993"/>
          </a:xfrm>
        </p:spPr>
        <p:txBody>
          <a:bodyPr>
            <a:normAutofit/>
          </a:bodyPr>
          <a:lstStyle/>
          <a:p>
            <a:r>
              <a:rPr lang="en-US" sz="2800" dirty="0">
                <a:solidFill>
                  <a:schemeClr val="tx2"/>
                </a:solidFill>
              </a:rPr>
              <a:t>Use of Design Thinking in choosing a business location</a:t>
            </a:r>
          </a:p>
        </p:txBody>
      </p:sp>
      <p:sp>
        <p:nvSpPr>
          <p:cNvPr id="3" name="Content Placeholder"/>
          <p:cNvSpPr>
            <a:spLocks noGrp="1"/>
          </p:cNvSpPr>
          <p:nvPr>
            <p:ph idx="1"/>
          </p:nvPr>
        </p:nvSpPr>
        <p:spPr>
          <a:xfrm>
            <a:off x="838200" y="2419865"/>
            <a:ext cx="5935063" cy="3594748"/>
          </a:xfrm>
        </p:spPr>
        <p:txBody>
          <a:bodyPr vert="horz" lIns="91440" tIns="45720" rIns="91440" bIns="45720" rtlCol="0" anchor="t">
            <a:normAutofit lnSpcReduction="10000"/>
          </a:bodyPr>
          <a:lstStyle/>
          <a:p>
            <a:pPr lvl="0">
              <a:lnSpc>
                <a:spcPct val="100000"/>
              </a:lnSpc>
            </a:pPr>
            <a:r>
              <a:rPr lang="en-US" sz="2400" b="1" dirty="0">
                <a:solidFill>
                  <a:schemeClr val="tx2"/>
                </a:solidFill>
              </a:rPr>
              <a:t>Understand Phase</a:t>
            </a:r>
            <a:r>
              <a:rPr lang="en-US" sz="2400" dirty="0">
                <a:solidFill>
                  <a:schemeClr val="tx2"/>
                </a:solidFill>
              </a:rPr>
              <a:t>: In this phase as an entrepreneur, you seek to empathize with your stakeholders: customers, suppliers, partners, and employees</a:t>
            </a:r>
          </a:p>
          <a:p>
            <a:pPr marL="0" indent="0">
              <a:lnSpc>
                <a:spcPct val="100000"/>
              </a:lnSpc>
              <a:buNone/>
            </a:pPr>
            <a:endParaRPr lang="en-US" sz="2400" dirty="0">
              <a:solidFill>
                <a:schemeClr val="tx2"/>
              </a:solidFill>
            </a:endParaRPr>
          </a:p>
          <a:p>
            <a:pPr lvl="0">
              <a:lnSpc>
                <a:spcPct val="100000"/>
              </a:lnSpc>
            </a:pPr>
            <a:r>
              <a:rPr lang="en-US" sz="2400" b="1" dirty="0">
                <a:solidFill>
                  <a:schemeClr val="tx2"/>
                </a:solidFill>
              </a:rPr>
              <a:t>Observe Phase</a:t>
            </a:r>
            <a:r>
              <a:rPr lang="en-US" sz="2400" dirty="0">
                <a:solidFill>
                  <a:schemeClr val="tx2"/>
                </a:solidFill>
              </a:rPr>
              <a:t>: Here you immerse yourself in the real location/environment where you intend to locate your business</a:t>
            </a:r>
          </a:p>
        </p:txBody>
      </p:sp>
      <p:pic>
        <p:nvPicPr>
          <p:cNvPr id="6" name="Picture 5" descr="A person reaching for a paper on a table full of paper and sticky notes">
            <a:extLst>
              <a:ext uri="{FF2B5EF4-FFF2-40B4-BE49-F238E27FC236}">
                <a16:creationId xmlns:a16="http://schemas.microsoft.com/office/drawing/2014/main" id="{CB61EE6E-59A3-702F-15BC-66CFC3861E5D}"/>
              </a:ext>
            </a:extLst>
          </p:cNvPr>
          <p:cNvPicPr>
            <a:picLocks noChangeAspect="1"/>
          </p:cNvPicPr>
          <p:nvPr/>
        </p:nvPicPr>
        <p:blipFill>
          <a:blip r:embed="rId3"/>
          <a:srcRect l="3844" r="6603" b="-11"/>
          <a:stretch/>
        </p:blipFill>
        <p:spPr>
          <a:xfrm>
            <a:off x="7207992" y="70663"/>
            <a:ext cx="4817466" cy="3591182"/>
          </a:xfrm>
          <a:prstGeom prst="rect">
            <a:avLst/>
          </a:prstGeom>
        </p:spPr>
      </p:pic>
      <p:pic>
        <p:nvPicPr>
          <p:cNvPr id="27" name="Picture 26">
            <a:extLst>
              <a:ext uri="{FF2B5EF4-FFF2-40B4-BE49-F238E27FC236}">
                <a16:creationId xmlns:a16="http://schemas.microsoft.com/office/drawing/2014/main" id="{AFE52FC7-B3EF-46A4-B8CE-292164EC928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duotone>
              <a:schemeClr val="accent1">
                <a:shade val="45000"/>
                <a:satMod val="135000"/>
              </a:schemeClr>
              <a:prstClr val="white"/>
            </a:duotone>
            <a:extLst>
              <a:ext uri="{28A0092B-C50C-407E-A947-70E740481C1C}">
                <a14:useLocalDpi xmlns:a14="http://schemas.microsoft.com/office/drawing/2010/main" val="0"/>
              </a:ext>
            </a:extLst>
          </a:blip>
          <a:srcRect r="73964"/>
          <a:stretch/>
        </p:blipFill>
        <p:spPr>
          <a:xfrm>
            <a:off x="11527047" y="3144779"/>
            <a:ext cx="661905" cy="2548349"/>
          </a:xfrm>
          <a:prstGeom prst="rect">
            <a:avLst/>
          </a:prstGeom>
        </p:spPr>
      </p:pic>
    </p:spTree>
    <p:extLst>
      <p:ext uri="{BB962C8B-B14F-4D97-AF65-F5344CB8AC3E}">
        <p14:creationId xmlns:p14="http://schemas.microsoft.com/office/powerpoint/2010/main" val="42700334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4FB2F27-3F7D-440E-A905-86607A926A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AF678C14-A033-4139-BCA9-8382B03964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25" name="Picture 24">
            <a:extLst>
              <a:ext uri="{FF2B5EF4-FFF2-40B4-BE49-F238E27FC236}">
                <a16:creationId xmlns:a16="http://schemas.microsoft.com/office/drawing/2014/main" id="{18CBEC9D-9F9B-4383-B986-DE5B184A9A7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40500" t="44401"/>
          <a:stretch/>
        </p:blipFill>
        <p:spPr>
          <a:xfrm>
            <a:off x="-3048" y="-1"/>
            <a:ext cx="1146048" cy="1070909"/>
          </a:xfrm>
          <a:prstGeom prst="rect">
            <a:avLst/>
          </a:prstGeom>
        </p:spPr>
      </p:pic>
      <p:sp>
        <p:nvSpPr>
          <p:cNvPr id="2" name="Title"/>
          <p:cNvSpPr>
            <a:spLocks noGrp="1"/>
          </p:cNvSpPr>
          <p:nvPr>
            <p:ph type="ctrTitle"/>
          </p:nvPr>
        </p:nvSpPr>
        <p:spPr>
          <a:xfrm>
            <a:off x="838200" y="523122"/>
            <a:ext cx="6769443" cy="1399813"/>
          </a:xfrm>
        </p:spPr>
        <p:txBody>
          <a:bodyPr>
            <a:normAutofit/>
          </a:bodyPr>
          <a:lstStyle/>
          <a:p>
            <a:r>
              <a:rPr lang="en-US" sz="2800" dirty="0">
                <a:solidFill>
                  <a:schemeClr val="tx2"/>
                </a:solidFill>
              </a:rPr>
              <a:t>Use of Design Thinking in choosing a business location</a:t>
            </a:r>
          </a:p>
        </p:txBody>
      </p:sp>
      <p:sp>
        <p:nvSpPr>
          <p:cNvPr id="3" name="Content Placeholder"/>
          <p:cNvSpPr>
            <a:spLocks noGrp="1"/>
          </p:cNvSpPr>
          <p:nvPr>
            <p:ph idx="1"/>
          </p:nvPr>
        </p:nvSpPr>
        <p:spPr>
          <a:xfrm>
            <a:off x="838200" y="2358081"/>
            <a:ext cx="6316063" cy="3656532"/>
          </a:xfrm>
        </p:spPr>
        <p:txBody>
          <a:bodyPr vert="horz" lIns="91440" tIns="45720" rIns="91440" bIns="45720" rtlCol="0" anchor="t">
            <a:normAutofit/>
          </a:bodyPr>
          <a:lstStyle/>
          <a:p>
            <a:pPr lvl="0">
              <a:lnSpc>
                <a:spcPct val="100000"/>
              </a:lnSpc>
            </a:pPr>
            <a:r>
              <a:rPr lang="en-US" sz="2400" b="1" dirty="0">
                <a:solidFill>
                  <a:schemeClr val="tx2"/>
                </a:solidFill>
              </a:rPr>
              <a:t>Synthesis Phase</a:t>
            </a:r>
            <a:r>
              <a:rPr lang="en-US" sz="2400" dirty="0">
                <a:solidFill>
                  <a:schemeClr val="tx2"/>
                </a:solidFill>
              </a:rPr>
              <a:t>: Process the information you have received in the first two phases and identify what is emerging as key considerations</a:t>
            </a:r>
          </a:p>
          <a:p>
            <a:pPr lvl="0">
              <a:lnSpc>
                <a:spcPct val="100000"/>
              </a:lnSpc>
            </a:pPr>
            <a:r>
              <a:rPr lang="en-US" sz="2400" b="1" dirty="0">
                <a:solidFill>
                  <a:schemeClr val="tx2"/>
                </a:solidFill>
              </a:rPr>
              <a:t>Ideate Phase:</a:t>
            </a:r>
            <a:r>
              <a:rPr lang="en-US" sz="2400" dirty="0">
                <a:solidFill>
                  <a:schemeClr val="tx2"/>
                </a:solidFill>
              </a:rPr>
              <a:t> From the clearly defined problem/opportunity, generate as many solutions as possible</a:t>
            </a:r>
          </a:p>
        </p:txBody>
      </p:sp>
      <p:pic>
        <p:nvPicPr>
          <p:cNvPr id="6" name="Picture 5" descr="A person reaching for a paper on a table full of paper and sticky notes">
            <a:extLst>
              <a:ext uri="{FF2B5EF4-FFF2-40B4-BE49-F238E27FC236}">
                <a16:creationId xmlns:a16="http://schemas.microsoft.com/office/drawing/2014/main" id="{CB61EE6E-59A3-702F-15BC-66CFC3861E5D}"/>
              </a:ext>
            </a:extLst>
          </p:cNvPr>
          <p:cNvPicPr>
            <a:picLocks noChangeAspect="1"/>
          </p:cNvPicPr>
          <p:nvPr/>
        </p:nvPicPr>
        <p:blipFill>
          <a:blip r:embed="rId3"/>
          <a:srcRect l="3844" r="6603" b="-11"/>
          <a:stretch/>
        </p:blipFill>
        <p:spPr>
          <a:xfrm>
            <a:off x="7955157" y="27031"/>
            <a:ext cx="4240818" cy="3261668"/>
          </a:xfrm>
          <a:prstGeom prst="rect">
            <a:avLst/>
          </a:prstGeom>
        </p:spPr>
      </p:pic>
      <p:pic>
        <p:nvPicPr>
          <p:cNvPr id="27" name="Picture 26">
            <a:extLst>
              <a:ext uri="{FF2B5EF4-FFF2-40B4-BE49-F238E27FC236}">
                <a16:creationId xmlns:a16="http://schemas.microsoft.com/office/drawing/2014/main" id="{AFE52FC7-B3EF-46A4-B8CE-292164EC928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duotone>
              <a:schemeClr val="accent1">
                <a:shade val="45000"/>
                <a:satMod val="135000"/>
              </a:schemeClr>
              <a:prstClr val="white"/>
            </a:duotone>
            <a:extLst>
              <a:ext uri="{28A0092B-C50C-407E-A947-70E740481C1C}">
                <a14:useLocalDpi xmlns:a14="http://schemas.microsoft.com/office/drawing/2010/main" val="0"/>
              </a:ext>
            </a:extLst>
          </a:blip>
          <a:srcRect r="73964"/>
          <a:stretch/>
        </p:blipFill>
        <p:spPr>
          <a:xfrm>
            <a:off x="11527047" y="3144779"/>
            <a:ext cx="661905" cy="2548349"/>
          </a:xfrm>
          <a:prstGeom prst="rect">
            <a:avLst/>
          </a:prstGeom>
        </p:spPr>
      </p:pic>
    </p:spTree>
    <p:extLst>
      <p:ext uri="{BB962C8B-B14F-4D97-AF65-F5344CB8AC3E}">
        <p14:creationId xmlns:p14="http://schemas.microsoft.com/office/powerpoint/2010/main" val="40872472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4FB2F27-3F7D-440E-A905-86607A926A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AF678C14-A033-4139-BCA9-8382B03964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25" name="Picture 24">
            <a:extLst>
              <a:ext uri="{FF2B5EF4-FFF2-40B4-BE49-F238E27FC236}">
                <a16:creationId xmlns:a16="http://schemas.microsoft.com/office/drawing/2014/main" id="{18CBEC9D-9F9B-4383-B986-DE5B184A9A7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40500" t="44401"/>
          <a:stretch/>
        </p:blipFill>
        <p:spPr>
          <a:xfrm>
            <a:off x="-3048" y="-1"/>
            <a:ext cx="1146048" cy="1070909"/>
          </a:xfrm>
          <a:prstGeom prst="rect">
            <a:avLst/>
          </a:prstGeom>
        </p:spPr>
      </p:pic>
      <p:sp>
        <p:nvSpPr>
          <p:cNvPr id="2" name="Title"/>
          <p:cNvSpPr>
            <a:spLocks noGrp="1"/>
          </p:cNvSpPr>
          <p:nvPr>
            <p:ph type="ctrTitle"/>
          </p:nvPr>
        </p:nvSpPr>
        <p:spPr>
          <a:xfrm>
            <a:off x="838200" y="523122"/>
            <a:ext cx="6563497" cy="1183569"/>
          </a:xfrm>
        </p:spPr>
        <p:txBody>
          <a:bodyPr>
            <a:normAutofit/>
          </a:bodyPr>
          <a:lstStyle/>
          <a:p>
            <a:r>
              <a:rPr lang="en-US" sz="2800" dirty="0">
                <a:solidFill>
                  <a:schemeClr val="tx2"/>
                </a:solidFill>
              </a:rPr>
              <a:t>Use of Design Thinking in choosing a business location</a:t>
            </a:r>
          </a:p>
        </p:txBody>
      </p:sp>
      <p:sp>
        <p:nvSpPr>
          <p:cNvPr id="3" name="Content Placeholder"/>
          <p:cNvSpPr>
            <a:spLocks noGrp="1"/>
          </p:cNvSpPr>
          <p:nvPr>
            <p:ph idx="1"/>
          </p:nvPr>
        </p:nvSpPr>
        <p:spPr>
          <a:xfrm>
            <a:off x="838200" y="2368379"/>
            <a:ext cx="6243982" cy="3646234"/>
          </a:xfrm>
        </p:spPr>
        <p:txBody>
          <a:bodyPr vert="horz" lIns="91440" tIns="45720" rIns="91440" bIns="45720" rtlCol="0" anchor="t">
            <a:noAutofit/>
          </a:bodyPr>
          <a:lstStyle/>
          <a:p>
            <a:pPr lvl="0">
              <a:lnSpc>
                <a:spcPct val="100000"/>
              </a:lnSpc>
            </a:pPr>
            <a:r>
              <a:rPr lang="en-US" sz="2400" b="1" dirty="0">
                <a:solidFill>
                  <a:schemeClr val="tx2"/>
                </a:solidFill>
              </a:rPr>
              <a:t>Prototype Phase</a:t>
            </a:r>
            <a:r>
              <a:rPr lang="en-US" sz="2400" dirty="0">
                <a:solidFill>
                  <a:schemeClr val="tx2"/>
                </a:solidFill>
              </a:rPr>
              <a:t>: From the many possible solutions you developed in ideate phase, you can narrow on a few or one and then test it</a:t>
            </a:r>
          </a:p>
          <a:p>
            <a:pPr lvl="0">
              <a:lnSpc>
                <a:spcPct val="100000"/>
              </a:lnSpc>
            </a:pPr>
            <a:r>
              <a:rPr lang="en-US" sz="2400" b="1" dirty="0">
                <a:solidFill>
                  <a:schemeClr val="tx2"/>
                </a:solidFill>
              </a:rPr>
              <a:t>Testing Phase</a:t>
            </a:r>
            <a:r>
              <a:rPr lang="en-US" sz="2400" dirty="0">
                <a:solidFill>
                  <a:schemeClr val="tx2"/>
                </a:solidFill>
              </a:rPr>
              <a:t>: After setting up pop-up shops or mobile shops in different locations, gather feedback from the shoppers</a:t>
            </a:r>
          </a:p>
        </p:txBody>
      </p:sp>
      <p:pic>
        <p:nvPicPr>
          <p:cNvPr id="6" name="Picture 5" descr="A person reaching for a paper on a table full of paper and sticky notes">
            <a:extLst>
              <a:ext uri="{FF2B5EF4-FFF2-40B4-BE49-F238E27FC236}">
                <a16:creationId xmlns:a16="http://schemas.microsoft.com/office/drawing/2014/main" id="{CB61EE6E-59A3-702F-15BC-66CFC3861E5D}"/>
              </a:ext>
            </a:extLst>
          </p:cNvPr>
          <p:cNvPicPr>
            <a:picLocks noChangeAspect="1"/>
          </p:cNvPicPr>
          <p:nvPr/>
        </p:nvPicPr>
        <p:blipFill>
          <a:blip r:embed="rId3"/>
          <a:srcRect l="3844" r="6603" b="-11"/>
          <a:stretch/>
        </p:blipFill>
        <p:spPr>
          <a:xfrm>
            <a:off x="7862481" y="27031"/>
            <a:ext cx="4333494" cy="3282263"/>
          </a:xfrm>
          <a:prstGeom prst="rect">
            <a:avLst/>
          </a:prstGeom>
        </p:spPr>
      </p:pic>
      <p:pic>
        <p:nvPicPr>
          <p:cNvPr id="27" name="Picture 26">
            <a:extLst>
              <a:ext uri="{FF2B5EF4-FFF2-40B4-BE49-F238E27FC236}">
                <a16:creationId xmlns:a16="http://schemas.microsoft.com/office/drawing/2014/main" id="{AFE52FC7-B3EF-46A4-B8CE-292164EC928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duotone>
              <a:schemeClr val="accent1">
                <a:shade val="45000"/>
                <a:satMod val="135000"/>
              </a:schemeClr>
              <a:prstClr val="white"/>
            </a:duotone>
            <a:extLst>
              <a:ext uri="{28A0092B-C50C-407E-A947-70E740481C1C}">
                <a14:useLocalDpi xmlns:a14="http://schemas.microsoft.com/office/drawing/2010/main" val="0"/>
              </a:ext>
            </a:extLst>
          </a:blip>
          <a:srcRect r="73964"/>
          <a:stretch/>
        </p:blipFill>
        <p:spPr>
          <a:xfrm>
            <a:off x="11527047" y="3144779"/>
            <a:ext cx="661905" cy="2548349"/>
          </a:xfrm>
          <a:prstGeom prst="rect">
            <a:avLst/>
          </a:prstGeom>
        </p:spPr>
      </p:pic>
    </p:spTree>
    <p:extLst>
      <p:ext uri="{BB962C8B-B14F-4D97-AF65-F5344CB8AC3E}">
        <p14:creationId xmlns:p14="http://schemas.microsoft.com/office/powerpoint/2010/main" val="3149060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2" name="Rectangle 11">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4" name="Rectangle 13">
            <a:extLst>
              <a:ext uri="{FF2B5EF4-FFF2-40B4-BE49-F238E27FC236}">
                <a16:creationId xmlns:a16="http://schemas.microsoft.com/office/drawing/2014/main" id="{027CAEDE-D92D-4745-8749-71019415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0C96CB6-3880-40E6-A4BF-F64E7D1E42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251256" y="467138"/>
            <a:ext cx="4291911" cy="5670609"/>
          </a:xfrm>
        </p:spPr>
        <p:txBody>
          <a:bodyPr>
            <a:normAutofit/>
          </a:bodyPr>
          <a:lstStyle/>
          <a:p>
            <a:r>
              <a:rPr lang="en-US" sz="2800" dirty="0"/>
              <a:t>Business Layout: What it is and why it is important</a:t>
            </a:r>
          </a:p>
        </p:txBody>
      </p:sp>
      <p:graphicFrame>
        <p:nvGraphicFramePr>
          <p:cNvPr id="6" name="Content Placeholder">
            <a:extLst>
              <a:ext uri="{FF2B5EF4-FFF2-40B4-BE49-F238E27FC236}">
                <a16:creationId xmlns:a16="http://schemas.microsoft.com/office/drawing/2014/main" id="{74378CFE-6448-D5AE-77B7-B6E75B8EAA70}"/>
              </a:ext>
            </a:extLst>
          </p:cNvPr>
          <p:cNvGraphicFramePr>
            <a:graphicFrameLocks noGrp="1"/>
          </p:cNvGraphicFramePr>
          <p:nvPr>
            <p:ph idx="1"/>
            <p:extLst>
              <p:ext uri="{D42A27DB-BD31-4B8C-83A1-F6EECF244321}">
                <p14:modId xmlns:p14="http://schemas.microsoft.com/office/powerpoint/2010/main" val="1926506506"/>
              </p:ext>
            </p:extLst>
          </p:nvPr>
        </p:nvGraphicFramePr>
        <p:xfrm>
          <a:off x="4807223" y="467497"/>
          <a:ext cx="7003777" cy="38459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422315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2" name="Rectangle 11">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4" name="Rectangle 13">
            <a:extLst>
              <a:ext uri="{FF2B5EF4-FFF2-40B4-BE49-F238E27FC236}">
                <a16:creationId xmlns:a16="http://schemas.microsoft.com/office/drawing/2014/main" id="{027CAEDE-D92D-4745-8749-71019415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0C96CB6-3880-40E6-A4BF-F64E7D1E42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251256" y="467138"/>
            <a:ext cx="4291911" cy="5670609"/>
          </a:xfrm>
        </p:spPr>
        <p:txBody>
          <a:bodyPr>
            <a:normAutofit/>
          </a:bodyPr>
          <a:lstStyle/>
          <a:p>
            <a:r>
              <a:rPr lang="en-US" sz="2800" dirty="0"/>
              <a:t>Business Layout: What it is and why it is important</a:t>
            </a:r>
          </a:p>
        </p:txBody>
      </p:sp>
      <p:graphicFrame>
        <p:nvGraphicFramePr>
          <p:cNvPr id="6" name="Content Placeholder">
            <a:extLst>
              <a:ext uri="{FF2B5EF4-FFF2-40B4-BE49-F238E27FC236}">
                <a16:creationId xmlns:a16="http://schemas.microsoft.com/office/drawing/2014/main" id="{74378CFE-6448-D5AE-77B7-B6E75B8EAA70}"/>
              </a:ext>
            </a:extLst>
          </p:cNvPr>
          <p:cNvGraphicFramePr>
            <a:graphicFrameLocks noGrp="1"/>
          </p:cNvGraphicFramePr>
          <p:nvPr>
            <p:ph idx="1"/>
            <p:extLst>
              <p:ext uri="{D42A27DB-BD31-4B8C-83A1-F6EECF244321}">
                <p14:modId xmlns:p14="http://schemas.microsoft.com/office/powerpoint/2010/main" val="3689147203"/>
              </p:ext>
            </p:extLst>
          </p:nvPr>
        </p:nvGraphicFramePr>
        <p:xfrm>
          <a:off x="4807223" y="467497"/>
          <a:ext cx="7003777" cy="42269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737277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11" name="Picture 10">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13" name="Rectangle 12">
            <a:extLst>
              <a:ext uri="{FF2B5EF4-FFF2-40B4-BE49-F238E27FC236}">
                <a16:creationId xmlns:a16="http://schemas.microsoft.com/office/drawing/2014/main" id="{EB614023-3F38-44EB-8ABB-B52E5B9E22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5" name="Rectangle 14">
            <a:extLst>
              <a:ext uri="{FF2B5EF4-FFF2-40B4-BE49-F238E27FC236}">
                <a16:creationId xmlns:a16="http://schemas.microsoft.com/office/drawing/2014/main" id="{8C5F9310-ED3E-45B9-9D97-AC0F2C8900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5" name="Picture 4" descr="Different coloured organisers">
            <a:extLst>
              <a:ext uri="{FF2B5EF4-FFF2-40B4-BE49-F238E27FC236}">
                <a16:creationId xmlns:a16="http://schemas.microsoft.com/office/drawing/2014/main" id="{1C9CADB3-1DD5-9AFB-EC64-DDAC9502EFBE}"/>
              </a:ext>
            </a:extLst>
          </p:cNvPr>
          <p:cNvPicPr>
            <a:picLocks noChangeAspect="1"/>
          </p:cNvPicPr>
          <p:nvPr/>
        </p:nvPicPr>
        <p:blipFill>
          <a:blip r:embed="rId3">
            <a:alphaModFix/>
          </a:blip>
          <a:srcRect r="-2" b="7038"/>
          <a:stretch/>
        </p:blipFill>
        <p:spPr>
          <a:xfrm>
            <a:off x="20" y="1376"/>
            <a:ext cx="12191980" cy="6856624"/>
          </a:xfrm>
          <a:prstGeom prst="rect">
            <a:avLst/>
          </a:prstGeom>
        </p:spPr>
      </p:pic>
      <p:sp>
        <p:nvSpPr>
          <p:cNvPr id="17" name="Rectangle 16">
            <a:extLst>
              <a:ext uri="{FF2B5EF4-FFF2-40B4-BE49-F238E27FC236}">
                <a16:creationId xmlns:a16="http://schemas.microsoft.com/office/drawing/2014/main" id="{8D2A0DB3-EF43-4032-9B27-954E12CCB6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3124261"/>
            <a:ext cx="12188952" cy="3732362"/>
          </a:xfrm>
          <a:prstGeom prst="rect">
            <a:avLst/>
          </a:prstGeom>
          <a:gradFill>
            <a:gsLst>
              <a:gs pos="100000">
                <a:schemeClr val="tx1">
                  <a:alpha val="0"/>
                </a:schemeClr>
              </a:gs>
              <a:gs pos="0">
                <a:schemeClr val="tx1"/>
              </a:gs>
              <a:gs pos="0">
                <a:schemeClr val="tx1">
                  <a:alpha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A53B0B-C7A4-9210-555B-F79BD9EED154}"/>
              </a:ext>
            </a:extLst>
          </p:cNvPr>
          <p:cNvSpPr>
            <a:spLocks noGrp="1"/>
          </p:cNvSpPr>
          <p:nvPr>
            <p:ph type="title"/>
          </p:nvPr>
        </p:nvSpPr>
        <p:spPr>
          <a:xfrm>
            <a:off x="996275" y="3523512"/>
            <a:ext cx="6198566" cy="2603208"/>
          </a:xfrm>
        </p:spPr>
        <p:txBody>
          <a:bodyPr vert="horz" lIns="91440" tIns="45720" rIns="91440" bIns="45720" rtlCol="0" anchor="b">
            <a:normAutofit/>
          </a:bodyPr>
          <a:lstStyle/>
          <a:p>
            <a:r>
              <a:rPr lang="en-US" sz="5400">
                <a:solidFill>
                  <a:srgbClr val="FFFFFF"/>
                </a:solidFill>
              </a:rPr>
              <a:t>organized</a:t>
            </a:r>
          </a:p>
        </p:txBody>
      </p:sp>
    </p:spTree>
    <p:extLst>
      <p:ext uri="{BB962C8B-B14F-4D97-AF65-F5344CB8AC3E}">
        <p14:creationId xmlns:p14="http://schemas.microsoft.com/office/powerpoint/2010/main" val="1480853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25" name="Picture 24">
            <a:extLst>
              <a:ext uri="{FF2B5EF4-FFF2-40B4-BE49-F238E27FC236}">
                <a16:creationId xmlns:a16="http://schemas.microsoft.com/office/drawing/2014/main" id="{A72D06A1-BA08-4820-BBC8-B24DDB32A3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t="37018" r="40625"/>
          <a:stretch/>
        </p:blipFill>
        <p:spPr>
          <a:xfrm>
            <a:off x="10744200" y="0"/>
            <a:ext cx="1447800" cy="1535750"/>
          </a:xfrm>
          <a:prstGeom prst="rect">
            <a:avLst/>
          </a:prstGeom>
        </p:spPr>
      </p:pic>
      <p:sp>
        <p:nvSpPr>
          <p:cNvPr id="2" name="Title"/>
          <p:cNvSpPr>
            <a:spLocks noGrp="1"/>
          </p:cNvSpPr>
          <p:nvPr>
            <p:ph type="ctrTitle"/>
          </p:nvPr>
        </p:nvSpPr>
        <p:spPr>
          <a:xfrm>
            <a:off x="838201" y="271489"/>
            <a:ext cx="10348146" cy="748012"/>
          </a:xfrm>
        </p:spPr>
        <p:txBody>
          <a:bodyPr anchor="t">
            <a:normAutofit fontScale="90000"/>
          </a:bodyPr>
          <a:lstStyle/>
          <a:p>
            <a:r>
              <a:rPr lang="en-US">
                <a:solidFill>
                  <a:schemeClr val="tx2"/>
                </a:solidFill>
              </a:rPr>
              <a:t>Importance of Business Layout</a:t>
            </a:r>
          </a:p>
        </p:txBody>
      </p:sp>
      <p:pic>
        <p:nvPicPr>
          <p:cNvPr id="27" name="Picture 26">
            <a:extLst>
              <a:ext uri="{FF2B5EF4-FFF2-40B4-BE49-F238E27FC236}">
                <a16:creationId xmlns:a16="http://schemas.microsoft.com/office/drawing/2014/main" id="{1295E665-0408-4072-94B3-49BA5ACBCB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r="67342"/>
          <a:stretch/>
        </p:blipFill>
        <p:spPr>
          <a:xfrm rot="10800000">
            <a:off x="-1" y="2719661"/>
            <a:ext cx="830249" cy="2548349"/>
          </a:xfrm>
          <a:prstGeom prst="rect">
            <a:avLst/>
          </a:prstGeom>
        </p:spPr>
      </p:pic>
      <p:graphicFrame>
        <p:nvGraphicFramePr>
          <p:cNvPr id="6" name="Content Placeholder">
            <a:extLst>
              <a:ext uri="{FF2B5EF4-FFF2-40B4-BE49-F238E27FC236}">
                <a16:creationId xmlns:a16="http://schemas.microsoft.com/office/drawing/2014/main" id="{E3D2ED66-472F-1799-09AA-496C91108107}"/>
              </a:ext>
            </a:extLst>
          </p:cNvPr>
          <p:cNvGraphicFramePr>
            <a:graphicFrameLocks noGrp="1"/>
          </p:cNvGraphicFramePr>
          <p:nvPr>
            <p:ph idx="1"/>
            <p:extLst>
              <p:ext uri="{D42A27DB-BD31-4B8C-83A1-F6EECF244321}">
                <p14:modId xmlns:p14="http://schemas.microsoft.com/office/powerpoint/2010/main" val="3597987051"/>
              </p:ext>
            </p:extLst>
          </p:nvPr>
        </p:nvGraphicFramePr>
        <p:xfrm>
          <a:off x="1197268" y="771319"/>
          <a:ext cx="6966463" cy="641303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084374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43A9B7B3-F171-4C25-99FC-C54250F064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D2D5C7C5-9C27-4A61-9F57-1857D4532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5" name="Rectangle 24">
            <a:extLst>
              <a:ext uri="{FF2B5EF4-FFF2-40B4-BE49-F238E27FC236}">
                <a16:creationId xmlns:a16="http://schemas.microsoft.com/office/drawing/2014/main" id="{84B9546E-20BE-462C-8BE8-4EBDB46F86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2567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DFE5D2E8-C366-48AC-97AE-18C67E4EF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2225674"/>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1198182" y="381000"/>
            <a:ext cx="10003218" cy="1600124"/>
          </a:xfrm>
        </p:spPr>
        <p:txBody>
          <a:bodyPr>
            <a:normAutofit/>
          </a:bodyPr>
          <a:lstStyle/>
          <a:p>
            <a:r>
              <a:rPr lang="en-US"/>
              <a:t>Importance of Business Layout</a:t>
            </a:r>
          </a:p>
        </p:txBody>
      </p:sp>
      <p:graphicFrame>
        <p:nvGraphicFramePr>
          <p:cNvPr id="6" name="Content Placeholder">
            <a:extLst>
              <a:ext uri="{FF2B5EF4-FFF2-40B4-BE49-F238E27FC236}">
                <a16:creationId xmlns:a16="http://schemas.microsoft.com/office/drawing/2014/main" id="{E3D2ED66-472F-1799-09AA-496C91108107}"/>
              </a:ext>
            </a:extLst>
          </p:cNvPr>
          <p:cNvGraphicFramePr>
            <a:graphicFrameLocks noGrp="1"/>
          </p:cNvGraphicFramePr>
          <p:nvPr>
            <p:ph idx="1"/>
            <p:extLst>
              <p:ext uri="{D42A27DB-BD31-4B8C-83A1-F6EECF244321}">
                <p14:modId xmlns:p14="http://schemas.microsoft.com/office/powerpoint/2010/main" val="2376138621"/>
              </p:ext>
            </p:extLst>
          </p:nvPr>
        </p:nvGraphicFramePr>
        <p:xfrm>
          <a:off x="838200" y="2514600"/>
          <a:ext cx="7764651" cy="3662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97491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43A9B7B3-F171-4C25-99FC-C54250F064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D2D5C7C5-9C27-4A61-9F57-1857D4532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5" name="Rectangle 24">
            <a:extLst>
              <a:ext uri="{FF2B5EF4-FFF2-40B4-BE49-F238E27FC236}">
                <a16:creationId xmlns:a16="http://schemas.microsoft.com/office/drawing/2014/main" id="{84B9546E-20BE-462C-8BE8-4EBDB46F86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2567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DFE5D2E8-C366-48AC-97AE-18C67E4EF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2225674"/>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1198182" y="381000"/>
            <a:ext cx="10003218" cy="1600124"/>
          </a:xfrm>
        </p:spPr>
        <p:txBody>
          <a:bodyPr>
            <a:normAutofit/>
          </a:bodyPr>
          <a:lstStyle/>
          <a:p>
            <a:r>
              <a:rPr lang="en-US"/>
              <a:t>Importance of Business Layout</a:t>
            </a:r>
          </a:p>
        </p:txBody>
      </p:sp>
      <p:graphicFrame>
        <p:nvGraphicFramePr>
          <p:cNvPr id="6" name="Content Placeholder">
            <a:extLst>
              <a:ext uri="{FF2B5EF4-FFF2-40B4-BE49-F238E27FC236}">
                <a16:creationId xmlns:a16="http://schemas.microsoft.com/office/drawing/2014/main" id="{E3D2ED66-472F-1799-09AA-496C91108107}"/>
              </a:ext>
            </a:extLst>
          </p:cNvPr>
          <p:cNvGraphicFramePr>
            <a:graphicFrameLocks noGrp="1"/>
          </p:cNvGraphicFramePr>
          <p:nvPr>
            <p:ph idx="1"/>
            <p:extLst>
              <p:ext uri="{D42A27DB-BD31-4B8C-83A1-F6EECF244321}">
                <p14:modId xmlns:p14="http://schemas.microsoft.com/office/powerpoint/2010/main" val="2360456890"/>
              </p:ext>
            </p:extLst>
          </p:nvPr>
        </p:nvGraphicFramePr>
        <p:xfrm>
          <a:off x="373251" y="2514600"/>
          <a:ext cx="7867973" cy="41531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25482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43A9B7B3-F171-4C25-99FC-C54250F064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D2D5C7C5-9C27-4A61-9F57-1857D4532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5" name="Rectangle 24">
            <a:extLst>
              <a:ext uri="{FF2B5EF4-FFF2-40B4-BE49-F238E27FC236}">
                <a16:creationId xmlns:a16="http://schemas.microsoft.com/office/drawing/2014/main" id="{84B9546E-20BE-462C-8BE8-4EBDB46F86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2567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DFE5D2E8-C366-48AC-97AE-18C67E4EF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2225674"/>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1198182" y="381000"/>
            <a:ext cx="10003218" cy="1600124"/>
          </a:xfrm>
        </p:spPr>
        <p:txBody>
          <a:bodyPr>
            <a:normAutofit/>
          </a:bodyPr>
          <a:lstStyle/>
          <a:p>
            <a:r>
              <a:rPr lang="en-US"/>
              <a:t>Importance of Business Layout</a:t>
            </a:r>
          </a:p>
        </p:txBody>
      </p:sp>
      <p:graphicFrame>
        <p:nvGraphicFramePr>
          <p:cNvPr id="6" name="Content Placeholder">
            <a:extLst>
              <a:ext uri="{FF2B5EF4-FFF2-40B4-BE49-F238E27FC236}">
                <a16:creationId xmlns:a16="http://schemas.microsoft.com/office/drawing/2014/main" id="{13CAB765-6527-6493-0771-2103B4780E66}"/>
              </a:ext>
            </a:extLst>
          </p:cNvPr>
          <p:cNvGraphicFramePr>
            <a:graphicFrameLocks noGrp="1"/>
          </p:cNvGraphicFramePr>
          <p:nvPr>
            <p:ph idx="1"/>
            <p:extLst>
              <p:ext uri="{D42A27DB-BD31-4B8C-83A1-F6EECF244321}">
                <p14:modId xmlns:p14="http://schemas.microsoft.com/office/powerpoint/2010/main" val="3086844112"/>
              </p:ext>
            </p:extLst>
          </p:nvPr>
        </p:nvGraphicFramePr>
        <p:xfrm>
          <a:off x="411997" y="2514600"/>
          <a:ext cx="7919634" cy="3662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76397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25" name="Picture 24">
            <a:extLst>
              <a:ext uri="{FF2B5EF4-FFF2-40B4-BE49-F238E27FC236}">
                <a16:creationId xmlns:a16="http://schemas.microsoft.com/office/drawing/2014/main" id="{A72D06A1-BA08-4820-BBC8-B24DDB32A3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t="37018" r="40625"/>
          <a:stretch/>
        </p:blipFill>
        <p:spPr>
          <a:xfrm>
            <a:off x="10744200" y="0"/>
            <a:ext cx="1447800" cy="1535750"/>
          </a:xfrm>
          <a:prstGeom prst="rect">
            <a:avLst/>
          </a:prstGeom>
        </p:spPr>
      </p:pic>
      <p:sp>
        <p:nvSpPr>
          <p:cNvPr id="2" name="Title"/>
          <p:cNvSpPr>
            <a:spLocks noGrp="1"/>
          </p:cNvSpPr>
          <p:nvPr>
            <p:ph type="ctrTitle"/>
          </p:nvPr>
        </p:nvSpPr>
        <p:spPr>
          <a:xfrm>
            <a:off x="838201" y="559813"/>
            <a:ext cx="10348146" cy="1283471"/>
          </a:xfrm>
        </p:spPr>
        <p:txBody>
          <a:bodyPr anchor="t">
            <a:normAutofit/>
          </a:bodyPr>
          <a:lstStyle/>
          <a:p>
            <a:pPr>
              <a:lnSpc>
                <a:spcPct val="90000"/>
              </a:lnSpc>
            </a:pPr>
            <a:r>
              <a:rPr lang="en-US" sz="3200" dirty="0">
                <a:solidFill>
                  <a:schemeClr val="tx2"/>
                </a:solidFill>
              </a:rPr>
              <a:t>Use of Design Thinking in Business Layout</a:t>
            </a:r>
          </a:p>
        </p:txBody>
      </p:sp>
      <p:pic>
        <p:nvPicPr>
          <p:cNvPr id="27" name="Picture 26">
            <a:extLst>
              <a:ext uri="{FF2B5EF4-FFF2-40B4-BE49-F238E27FC236}">
                <a16:creationId xmlns:a16="http://schemas.microsoft.com/office/drawing/2014/main" id="{1295E665-0408-4072-94B3-49BA5ACBCB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r="67342"/>
          <a:stretch/>
        </p:blipFill>
        <p:spPr>
          <a:xfrm rot="10800000">
            <a:off x="-1" y="2719661"/>
            <a:ext cx="830249" cy="2548349"/>
          </a:xfrm>
          <a:prstGeom prst="rect">
            <a:avLst/>
          </a:prstGeom>
        </p:spPr>
      </p:pic>
      <p:graphicFrame>
        <p:nvGraphicFramePr>
          <p:cNvPr id="6" name="Content Placeholder">
            <a:extLst>
              <a:ext uri="{FF2B5EF4-FFF2-40B4-BE49-F238E27FC236}">
                <a16:creationId xmlns:a16="http://schemas.microsoft.com/office/drawing/2014/main" id="{C8C3399E-5F56-17CD-5719-5DF14C7E2CE3}"/>
              </a:ext>
            </a:extLst>
          </p:cNvPr>
          <p:cNvGraphicFramePr>
            <a:graphicFrameLocks noGrp="1"/>
          </p:cNvGraphicFramePr>
          <p:nvPr>
            <p:ph idx="1"/>
            <p:extLst>
              <p:ext uri="{D42A27DB-BD31-4B8C-83A1-F6EECF244321}">
                <p14:modId xmlns:p14="http://schemas.microsoft.com/office/powerpoint/2010/main" val="1734971997"/>
              </p:ext>
            </p:extLst>
          </p:nvPr>
        </p:nvGraphicFramePr>
        <p:xfrm>
          <a:off x="864437" y="1843284"/>
          <a:ext cx="10925263" cy="362246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431525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25" name="Picture 24">
            <a:extLst>
              <a:ext uri="{FF2B5EF4-FFF2-40B4-BE49-F238E27FC236}">
                <a16:creationId xmlns:a16="http://schemas.microsoft.com/office/drawing/2014/main" id="{A72D06A1-BA08-4820-BBC8-B24DDB32A3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t="37018" r="40625"/>
          <a:stretch/>
        </p:blipFill>
        <p:spPr>
          <a:xfrm>
            <a:off x="10744200" y="0"/>
            <a:ext cx="1447800" cy="1535750"/>
          </a:xfrm>
          <a:prstGeom prst="rect">
            <a:avLst/>
          </a:prstGeom>
        </p:spPr>
      </p:pic>
      <p:sp>
        <p:nvSpPr>
          <p:cNvPr id="2" name="Title"/>
          <p:cNvSpPr>
            <a:spLocks noGrp="1"/>
          </p:cNvSpPr>
          <p:nvPr>
            <p:ph type="ctrTitle"/>
          </p:nvPr>
        </p:nvSpPr>
        <p:spPr>
          <a:xfrm>
            <a:off x="838201" y="559813"/>
            <a:ext cx="10348146" cy="789201"/>
          </a:xfrm>
        </p:spPr>
        <p:txBody>
          <a:bodyPr anchor="t">
            <a:normAutofit/>
          </a:bodyPr>
          <a:lstStyle/>
          <a:p>
            <a:pPr>
              <a:lnSpc>
                <a:spcPct val="90000"/>
              </a:lnSpc>
            </a:pPr>
            <a:r>
              <a:rPr lang="en-US" sz="3200" dirty="0">
                <a:solidFill>
                  <a:schemeClr val="tx2"/>
                </a:solidFill>
              </a:rPr>
              <a:t>Use of Design Thinking in Business Layout</a:t>
            </a:r>
          </a:p>
        </p:txBody>
      </p:sp>
      <p:pic>
        <p:nvPicPr>
          <p:cNvPr id="27" name="Picture 26">
            <a:extLst>
              <a:ext uri="{FF2B5EF4-FFF2-40B4-BE49-F238E27FC236}">
                <a16:creationId xmlns:a16="http://schemas.microsoft.com/office/drawing/2014/main" id="{1295E665-0408-4072-94B3-49BA5ACBCB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r="67342"/>
          <a:stretch/>
        </p:blipFill>
        <p:spPr>
          <a:xfrm rot="10800000">
            <a:off x="-1" y="2719661"/>
            <a:ext cx="830249" cy="2548349"/>
          </a:xfrm>
          <a:prstGeom prst="rect">
            <a:avLst/>
          </a:prstGeom>
        </p:spPr>
      </p:pic>
      <p:graphicFrame>
        <p:nvGraphicFramePr>
          <p:cNvPr id="6" name="Content Placeholder">
            <a:extLst>
              <a:ext uri="{FF2B5EF4-FFF2-40B4-BE49-F238E27FC236}">
                <a16:creationId xmlns:a16="http://schemas.microsoft.com/office/drawing/2014/main" id="{C8C3399E-5F56-17CD-5719-5DF14C7E2CE3}"/>
              </a:ext>
            </a:extLst>
          </p:cNvPr>
          <p:cNvGraphicFramePr>
            <a:graphicFrameLocks noGrp="1"/>
          </p:cNvGraphicFramePr>
          <p:nvPr>
            <p:ph idx="1"/>
            <p:extLst>
              <p:ext uri="{D42A27DB-BD31-4B8C-83A1-F6EECF244321}">
                <p14:modId xmlns:p14="http://schemas.microsoft.com/office/powerpoint/2010/main" val="4096990900"/>
              </p:ext>
            </p:extLst>
          </p:nvPr>
        </p:nvGraphicFramePr>
        <p:xfrm>
          <a:off x="1197268" y="1544663"/>
          <a:ext cx="10455152" cy="336573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080067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pic>
        <p:nvPicPr>
          <p:cNvPr id="25" name="Picture 24">
            <a:extLst>
              <a:ext uri="{FF2B5EF4-FFF2-40B4-BE49-F238E27FC236}">
                <a16:creationId xmlns:a16="http://schemas.microsoft.com/office/drawing/2014/main" id="{A72D06A1-BA08-4820-BBC8-B24DDB32A3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t="37018" r="40625"/>
          <a:stretch/>
        </p:blipFill>
        <p:spPr>
          <a:xfrm>
            <a:off x="10744200" y="0"/>
            <a:ext cx="1447800" cy="1535750"/>
          </a:xfrm>
          <a:prstGeom prst="rect">
            <a:avLst/>
          </a:prstGeom>
        </p:spPr>
      </p:pic>
      <p:sp>
        <p:nvSpPr>
          <p:cNvPr id="2" name="Title"/>
          <p:cNvSpPr>
            <a:spLocks noGrp="1"/>
          </p:cNvSpPr>
          <p:nvPr>
            <p:ph type="ctrTitle"/>
          </p:nvPr>
        </p:nvSpPr>
        <p:spPr>
          <a:xfrm>
            <a:off x="838201" y="559813"/>
            <a:ext cx="10348146" cy="1283471"/>
          </a:xfrm>
        </p:spPr>
        <p:txBody>
          <a:bodyPr anchor="t">
            <a:normAutofit/>
          </a:bodyPr>
          <a:lstStyle/>
          <a:p>
            <a:pPr>
              <a:lnSpc>
                <a:spcPct val="90000"/>
              </a:lnSpc>
            </a:pPr>
            <a:r>
              <a:rPr lang="en-US" sz="3200" dirty="0">
                <a:solidFill>
                  <a:schemeClr val="tx2"/>
                </a:solidFill>
              </a:rPr>
              <a:t>Use of Design Thinking in Business Layout</a:t>
            </a:r>
          </a:p>
        </p:txBody>
      </p:sp>
      <p:pic>
        <p:nvPicPr>
          <p:cNvPr id="27" name="Picture 26">
            <a:extLst>
              <a:ext uri="{FF2B5EF4-FFF2-40B4-BE49-F238E27FC236}">
                <a16:creationId xmlns:a16="http://schemas.microsoft.com/office/drawing/2014/main" id="{1295E665-0408-4072-94B3-49BA5ACBCB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r="67342"/>
          <a:stretch/>
        </p:blipFill>
        <p:spPr>
          <a:xfrm rot="10800000">
            <a:off x="-1" y="2719661"/>
            <a:ext cx="830249" cy="2548349"/>
          </a:xfrm>
          <a:prstGeom prst="rect">
            <a:avLst/>
          </a:prstGeom>
        </p:spPr>
      </p:pic>
      <p:graphicFrame>
        <p:nvGraphicFramePr>
          <p:cNvPr id="6" name="Content Placeholder">
            <a:extLst>
              <a:ext uri="{FF2B5EF4-FFF2-40B4-BE49-F238E27FC236}">
                <a16:creationId xmlns:a16="http://schemas.microsoft.com/office/drawing/2014/main" id="{C8C3399E-5F56-17CD-5719-5DF14C7E2CE3}"/>
              </a:ext>
            </a:extLst>
          </p:cNvPr>
          <p:cNvGraphicFramePr>
            <a:graphicFrameLocks noGrp="1"/>
          </p:cNvGraphicFramePr>
          <p:nvPr>
            <p:ph idx="1"/>
            <p:extLst>
              <p:ext uri="{D42A27DB-BD31-4B8C-83A1-F6EECF244321}">
                <p14:modId xmlns:p14="http://schemas.microsoft.com/office/powerpoint/2010/main" val="83670257"/>
              </p:ext>
            </p:extLst>
          </p:nvPr>
        </p:nvGraphicFramePr>
        <p:xfrm>
          <a:off x="1506187" y="1709419"/>
          <a:ext cx="10156531" cy="343781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672193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4AB8125F-0FD8-48CD-9F43-73E5494EA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0019DD6C-5899-4C07-864B-EB0A7D104A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5" name="Rectangle 24">
            <a:extLst>
              <a:ext uri="{FF2B5EF4-FFF2-40B4-BE49-F238E27FC236}">
                <a16:creationId xmlns:a16="http://schemas.microsoft.com/office/drawing/2014/main" id="{EBDFFBC1-15BD-428E-B8AF-ECF5D1B76D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1"/>
            <a:ext cx="12192000" cy="221768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7" name="Rectangle 26">
            <a:extLst>
              <a:ext uri="{FF2B5EF4-FFF2-40B4-BE49-F238E27FC236}">
                <a16:creationId xmlns:a16="http://schemas.microsoft.com/office/drawing/2014/main" id="{EBFB3075-0323-4EB0-B1A5-776A0E709C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1"/>
            <a:ext cx="12191999" cy="2224386"/>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838200" y="381000"/>
            <a:ext cx="10003218" cy="1600124"/>
          </a:xfrm>
        </p:spPr>
        <p:txBody>
          <a:bodyPr>
            <a:normAutofit/>
          </a:bodyPr>
          <a:lstStyle/>
          <a:p>
            <a:r>
              <a:rPr lang="en-US"/>
              <a:t>Global Considerations for Business Location and Layout</a:t>
            </a:r>
          </a:p>
        </p:txBody>
      </p:sp>
      <p:sp>
        <p:nvSpPr>
          <p:cNvPr id="3" name="Content Placeholder"/>
          <p:cNvSpPr>
            <a:spLocks noGrp="1"/>
          </p:cNvSpPr>
          <p:nvPr>
            <p:ph idx="1"/>
          </p:nvPr>
        </p:nvSpPr>
        <p:spPr>
          <a:xfrm>
            <a:off x="838200" y="2405552"/>
            <a:ext cx="7148383" cy="3892634"/>
          </a:xfrm>
        </p:spPr>
        <p:txBody>
          <a:bodyPr anchor="ctr">
            <a:normAutofit/>
          </a:bodyPr>
          <a:lstStyle/>
          <a:p>
            <a:pPr lvl="0">
              <a:lnSpc>
                <a:spcPct val="100000"/>
              </a:lnSpc>
            </a:pPr>
            <a:r>
              <a:rPr lang="en-US" sz="2400" b="1" dirty="0">
                <a:solidFill>
                  <a:schemeClr val="tx1"/>
                </a:solidFill>
              </a:rPr>
              <a:t>Need for Technology integration</a:t>
            </a:r>
            <a:r>
              <a:rPr lang="en-US" sz="2400" dirty="0">
                <a:solidFill>
                  <a:schemeClr val="tx1"/>
                </a:solidFill>
              </a:rPr>
              <a:t>: Firms must seek ways to integrate technology in their spaces for efficiency</a:t>
            </a:r>
          </a:p>
          <a:p>
            <a:pPr lvl="0">
              <a:lnSpc>
                <a:spcPct val="100000"/>
              </a:lnSpc>
            </a:pPr>
            <a:r>
              <a:rPr lang="en-US" sz="2400" b="1" dirty="0">
                <a:solidFill>
                  <a:schemeClr val="tx1"/>
                </a:solidFill>
              </a:rPr>
              <a:t>Cultural differences:</a:t>
            </a:r>
            <a:r>
              <a:rPr lang="en-US" sz="2400" dirty="0">
                <a:solidFill>
                  <a:schemeClr val="tx1"/>
                </a:solidFill>
              </a:rPr>
              <a:t> When choosing location and layout in different cultures or markets, it is important for an entrepreneur to take cognizance of the cultural nuances of the people as this may vary how people use spaces</a:t>
            </a:r>
          </a:p>
        </p:txBody>
      </p:sp>
      <p:pic>
        <p:nvPicPr>
          <p:cNvPr id="6" name="Picture 5" descr="Mobile device with apps">
            <a:extLst>
              <a:ext uri="{FF2B5EF4-FFF2-40B4-BE49-F238E27FC236}">
                <a16:creationId xmlns:a16="http://schemas.microsoft.com/office/drawing/2014/main" id="{038ACC2D-2054-C98A-BC25-439A741FD46C}"/>
              </a:ext>
            </a:extLst>
          </p:cNvPr>
          <p:cNvPicPr>
            <a:picLocks noChangeAspect="1"/>
          </p:cNvPicPr>
          <p:nvPr/>
        </p:nvPicPr>
        <p:blipFill>
          <a:blip r:embed="rId3"/>
          <a:srcRect l="24540" r="3" b="3"/>
          <a:stretch/>
        </p:blipFill>
        <p:spPr>
          <a:xfrm>
            <a:off x="8266256" y="1311769"/>
            <a:ext cx="3926617" cy="2493774"/>
          </a:xfrm>
          <a:prstGeom prst="rect">
            <a:avLst/>
          </a:prstGeom>
        </p:spPr>
      </p:pic>
    </p:spTree>
    <p:extLst>
      <p:ext uri="{BB962C8B-B14F-4D97-AF65-F5344CB8AC3E}">
        <p14:creationId xmlns:p14="http://schemas.microsoft.com/office/powerpoint/2010/main" val="27096956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4AB8125F-0FD8-48CD-9F43-73E5494EA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0019DD6C-5899-4C07-864B-EB0A7D104A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5" name="Rectangle 24">
            <a:extLst>
              <a:ext uri="{FF2B5EF4-FFF2-40B4-BE49-F238E27FC236}">
                <a16:creationId xmlns:a16="http://schemas.microsoft.com/office/drawing/2014/main" id="{EBDFFBC1-15BD-428E-B8AF-ECF5D1B76D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1"/>
            <a:ext cx="12192000" cy="221768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7" name="Rectangle 26">
            <a:extLst>
              <a:ext uri="{FF2B5EF4-FFF2-40B4-BE49-F238E27FC236}">
                <a16:creationId xmlns:a16="http://schemas.microsoft.com/office/drawing/2014/main" id="{EBFB3075-0323-4EB0-B1A5-776A0E709C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1"/>
            <a:ext cx="12191999" cy="2224386"/>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838200" y="381000"/>
            <a:ext cx="10003218" cy="1600124"/>
          </a:xfrm>
        </p:spPr>
        <p:txBody>
          <a:bodyPr>
            <a:normAutofit/>
          </a:bodyPr>
          <a:lstStyle/>
          <a:p>
            <a:r>
              <a:rPr lang="en-US"/>
              <a:t>Global Considerations for Business Location and Layout</a:t>
            </a:r>
          </a:p>
        </p:txBody>
      </p:sp>
      <p:sp>
        <p:nvSpPr>
          <p:cNvPr id="3" name="Content Placeholder"/>
          <p:cNvSpPr>
            <a:spLocks noGrp="1"/>
          </p:cNvSpPr>
          <p:nvPr>
            <p:ph idx="1"/>
          </p:nvPr>
        </p:nvSpPr>
        <p:spPr>
          <a:xfrm>
            <a:off x="591065" y="2227356"/>
            <a:ext cx="6957447" cy="3720722"/>
          </a:xfrm>
        </p:spPr>
        <p:txBody>
          <a:bodyPr anchor="ctr">
            <a:normAutofit/>
          </a:bodyPr>
          <a:lstStyle/>
          <a:p>
            <a:pPr lvl="0">
              <a:lnSpc>
                <a:spcPct val="100000"/>
              </a:lnSpc>
            </a:pPr>
            <a:r>
              <a:rPr lang="en-US" sz="2400" b="1" dirty="0">
                <a:solidFill>
                  <a:schemeClr val="tx1"/>
                </a:solidFill>
              </a:rPr>
              <a:t>Contemporary concerns:</a:t>
            </a:r>
            <a:r>
              <a:rPr lang="en-US" sz="2400" dirty="0">
                <a:solidFill>
                  <a:schemeClr val="tx1"/>
                </a:solidFill>
              </a:rPr>
              <a:t> Issue of ethics, green and sustainability are increasingly becoming a concern for most people as well as business and this means that entrepreneurs must take consideration of the same in their </a:t>
            </a:r>
            <a:r>
              <a:rPr lang="en-US" sz="2400">
                <a:solidFill>
                  <a:schemeClr val="tx1"/>
                </a:solidFill>
              </a:rPr>
              <a:t>choice of location and layout</a:t>
            </a:r>
            <a:endParaRPr lang="en-US" sz="2400" dirty="0">
              <a:solidFill>
                <a:schemeClr val="tx1"/>
              </a:solidFill>
            </a:endParaRPr>
          </a:p>
        </p:txBody>
      </p:sp>
      <p:pic>
        <p:nvPicPr>
          <p:cNvPr id="6" name="Picture 5" descr="Mobile device with apps">
            <a:extLst>
              <a:ext uri="{FF2B5EF4-FFF2-40B4-BE49-F238E27FC236}">
                <a16:creationId xmlns:a16="http://schemas.microsoft.com/office/drawing/2014/main" id="{038ACC2D-2054-C98A-BC25-439A741FD46C}"/>
              </a:ext>
            </a:extLst>
          </p:cNvPr>
          <p:cNvPicPr>
            <a:picLocks noChangeAspect="1"/>
          </p:cNvPicPr>
          <p:nvPr/>
        </p:nvPicPr>
        <p:blipFill>
          <a:blip r:embed="rId3"/>
          <a:srcRect l="24540" r="3" b="3"/>
          <a:stretch/>
        </p:blipFill>
        <p:spPr>
          <a:xfrm>
            <a:off x="8266256" y="1311769"/>
            <a:ext cx="3926617" cy="2493774"/>
          </a:xfrm>
          <a:prstGeom prst="rect">
            <a:avLst/>
          </a:prstGeom>
        </p:spPr>
      </p:pic>
    </p:spTree>
    <p:extLst>
      <p:ext uri="{BB962C8B-B14F-4D97-AF65-F5344CB8AC3E}">
        <p14:creationId xmlns:p14="http://schemas.microsoft.com/office/powerpoint/2010/main" val="35902799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4AB8125F-0FD8-48CD-9F43-73E5494EA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36" name="Rectangle 35">
            <a:extLst>
              <a:ext uri="{FF2B5EF4-FFF2-40B4-BE49-F238E27FC236}">
                <a16:creationId xmlns:a16="http://schemas.microsoft.com/office/drawing/2014/main" id="{0019DD6C-5899-4C07-864B-EB0A7D104A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38" name="Rectangle 37">
            <a:extLst>
              <a:ext uri="{FF2B5EF4-FFF2-40B4-BE49-F238E27FC236}">
                <a16:creationId xmlns:a16="http://schemas.microsoft.com/office/drawing/2014/main" id="{EBDFFBC1-15BD-428E-B8AF-ECF5D1B76D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1"/>
            <a:ext cx="12192000" cy="221768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0" name="Rectangle 39">
            <a:extLst>
              <a:ext uri="{FF2B5EF4-FFF2-40B4-BE49-F238E27FC236}">
                <a16:creationId xmlns:a16="http://schemas.microsoft.com/office/drawing/2014/main" id="{EBFB3075-0323-4EB0-B1A5-776A0E709C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1"/>
            <a:ext cx="12191999" cy="2224386"/>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838200" y="381000"/>
            <a:ext cx="10003218" cy="1600124"/>
          </a:xfrm>
        </p:spPr>
        <p:txBody>
          <a:bodyPr>
            <a:normAutofit/>
          </a:bodyPr>
          <a:lstStyle/>
          <a:p>
            <a:r>
              <a:rPr lang="en-US"/>
              <a:t>Topic Review</a:t>
            </a:r>
          </a:p>
        </p:txBody>
      </p:sp>
      <p:sp>
        <p:nvSpPr>
          <p:cNvPr id="3" name="Content Placeholder"/>
          <p:cNvSpPr>
            <a:spLocks noGrp="1"/>
          </p:cNvSpPr>
          <p:nvPr>
            <p:ph idx="1"/>
          </p:nvPr>
        </p:nvSpPr>
        <p:spPr>
          <a:xfrm>
            <a:off x="436605" y="2220025"/>
            <a:ext cx="7047854" cy="3604485"/>
          </a:xfrm>
        </p:spPr>
        <p:txBody>
          <a:bodyPr vert="horz" lIns="91440" tIns="45720" rIns="91440" bIns="45720" rtlCol="0" anchor="ctr">
            <a:noAutofit/>
          </a:bodyPr>
          <a:lstStyle/>
          <a:p>
            <a:pPr lvl="0">
              <a:lnSpc>
                <a:spcPct val="100000"/>
              </a:lnSpc>
            </a:pPr>
            <a:r>
              <a:rPr lang="en-US" sz="2400" dirty="0">
                <a:solidFill>
                  <a:schemeClr val="tx1"/>
                </a:solidFill>
              </a:rPr>
              <a:t>We looked at what location is and why it is important for a business success</a:t>
            </a:r>
          </a:p>
          <a:p>
            <a:pPr lvl="0">
              <a:lnSpc>
                <a:spcPct val="100000"/>
              </a:lnSpc>
            </a:pPr>
            <a:r>
              <a:rPr lang="en-US" sz="2400" dirty="0">
                <a:solidFill>
                  <a:schemeClr val="tx1"/>
                </a:solidFill>
              </a:rPr>
              <a:t>Factors to be considered when choosing where to locate a business</a:t>
            </a:r>
          </a:p>
          <a:p>
            <a:pPr lvl="0">
              <a:lnSpc>
                <a:spcPct val="100000"/>
              </a:lnSpc>
            </a:pPr>
            <a:r>
              <a:rPr lang="en-US" sz="2400" dirty="0">
                <a:solidFill>
                  <a:schemeClr val="tx1"/>
                </a:solidFill>
              </a:rPr>
              <a:t>Applied design thinking in choosing where to locate</a:t>
            </a:r>
          </a:p>
        </p:txBody>
      </p:sp>
      <p:pic>
        <p:nvPicPr>
          <p:cNvPr id="6" name="Picture 5" descr="A person reaching for a paper on a table full of paper and sticky notes">
            <a:extLst>
              <a:ext uri="{FF2B5EF4-FFF2-40B4-BE49-F238E27FC236}">
                <a16:creationId xmlns:a16="http://schemas.microsoft.com/office/drawing/2014/main" id="{9842597A-99DB-93D0-3636-B01B014870A3}"/>
              </a:ext>
            </a:extLst>
          </p:cNvPr>
          <p:cNvPicPr>
            <a:picLocks noChangeAspect="1"/>
          </p:cNvPicPr>
          <p:nvPr/>
        </p:nvPicPr>
        <p:blipFill>
          <a:blip r:embed="rId3"/>
          <a:srcRect l="22519" r="22318" b="-2"/>
          <a:stretch/>
        </p:blipFill>
        <p:spPr>
          <a:xfrm>
            <a:off x="9907511" y="2226134"/>
            <a:ext cx="2287310" cy="2759933"/>
          </a:xfrm>
          <a:prstGeom prst="rect">
            <a:avLst/>
          </a:prstGeom>
        </p:spPr>
      </p:pic>
    </p:spTree>
    <p:extLst>
      <p:ext uri="{BB962C8B-B14F-4D97-AF65-F5344CB8AC3E}">
        <p14:creationId xmlns:p14="http://schemas.microsoft.com/office/powerpoint/2010/main" val="27086636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4AB8125F-0FD8-48CD-9F43-73E5494EA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36" name="Rectangle 35">
            <a:extLst>
              <a:ext uri="{FF2B5EF4-FFF2-40B4-BE49-F238E27FC236}">
                <a16:creationId xmlns:a16="http://schemas.microsoft.com/office/drawing/2014/main" id="{0019DD6C-5899-4C07-864B-EB0A7D104A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38" name="Rectangle 37">
            <a:extLst>
              <a:ext uri="{FF2B5EF4-FFF2-40B4-BE49-F238E27FC236}">
                <a16:creationId xmlns:a16="http://schemas.microsoft.com/office/drawing/2014/main" id="{EBDFFBC1-15BD-428E-B8AF-ECF5D1B76D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1"/>
            <a:ext cx="12192000" cy="221768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0" name="Rectangle 39">
            <a:extLst>
              <a:ext uri="{FF2B5EF4-FFF2-40B4-BE49-F238E27FC236}">
                <a16:creationId xmlns:a16="http://schemas.microsoft.com/office/drawing/2014/main" id="{EBFB3075-0323-4EB0-B1A5-776A0E709C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1"/>
            <a:ext cx="12191999" cy="2224386"/>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838200" y="381000"/>
            <a:ext cx="10003218" cy="1600124"/>
          </a:xfrm>
        </p:spPr>
        <p:txBody>
          <a:bodyPr>
            <a:normAutofit/>
          </a:bodyPr>
          <a:lstStyle/>
          <a:p>
            <a:r>
              <a:rPr lang="en-US"/>
              <a:t>Topic Review</a:t>
            </a:r>
          </a:p>
        </p:txBody>
      </p:sp>
      <p:sp>
        <p:nvSpPr>
          <p:cNvPr id="3" name="Content Placeholder"/>
          <p:cNvSpPr>
            <a:spLocks noGrp="1"/>
          </p:cNvSpPr>
          <p:nvPr>
            <p:ph idx="1"/>
          </p:nvPr>
        </p:nvSpPr>
        <p:spPr>
          <a:xfrm>
            <a:off x="838200" y="2693701"/>
            <a:ext cx="7047854" cy="3604485"/>
          </a:xfrm>
        </p:spPr>
        <p:txBody>
          <a:bodyPr vert="horz" lIns="91440" tIns="45720" rIns="91440" bIns="45720" rtlCol="0" anchor="ctr">
            <a:noAutofit/>
          </a:bodyPr>
          <a:lstStyle/>
          <a:p>
            <a:pPr lvl="0">
              <a:lnSpc>
                <a:spcPct val="100000"/>
              </a:lnSpc>
            </a:pPr>
            <a:r>
              <a:rPr lang="en-US" sz="2400" dirty="0">
                <a:solidFill>
                  <a:schemeClr val="tx1"/>
                </a:solidFill>
              </a:rPr>
              <a:t>Defined layout and showed why it is important to a business</a:t>
            </a:r>
          </a:p>
          <a:p>
            <a:pPr lvl="0">
              <a:lnSpc>
                <a:spcPct val="100000"/>
              </a:lnSpc>
            </a:pPr>
            <a:r>
              <a:rPr lang="en-US" sz="2400" dirty="0">
                <a:solidFill>
                  <a:schemeClr val="tx1"/>
                </a:solidFill>
              </a:rPr>
              <a:t>Used design thinking in coming up with a business layout</a:t>
            </a:r>
          </a:p>
          <a:p>
            <a:pPr lvl="0">
              <a:lnSpc>
                <a:spcPct val="100000"/>
              </a:lnSpc>
            </a:pPr>
            <a:r>
              <a:rPr lang="en-US" sz="2400" dirty="0">
                <a:solidFill>
                  <a:schemeClr val="tx1"/>
                </a:solidFill>
              </a:rPr>
              <a:t>In the next lecture we will look at family business, a common phenomenon across the globe</a:t>
            </a:r>
          </a:p>
        </p:txBody>
      </p:sp>
      <p:pic>
        <p:nvPicPr>
          <p:cNvPr id="6" name="Picture 5" descr="A person reaching for a paper on a table full of paper and sticky notes">
            <a:extLst>
              <a:ext uri="{FF2B5EF4-FFF2-40B4-BE49-F238E27FC236}">
                <a16:creationId xmlns:a16="http://schemas.microsoft.com/office/drawing/2014/main" id="{9842597A-99DB-93D0-3636-B01B014870A3}"/>
              </a:ext>
            </a:extLst>
          </p:cNvPr>
          <p:cNvPicPr>
            <a:picLocks noChangeAspect="1"/>
          </p:cNvPicPr>
          <p:nvPr/>
        </p:nvPicPr>
        <p:blipFill>
          <a:blip r:embed="rId3"/>
          <a:srcRect l="22519" r="22318" b="-2"/>
          <a:stretch/>
        </p:blipFill>
        <p:spPr>
          <a:xfrm>
            <a:off x="9794242" y="2215837"/>
            <a:ext cx="2400579" cy="2409824"/>
          </a:xfrm>
          <a:prstGeom prst="rect">
            <a:avLst/>
          </a:prstGeom>
        </p:spPr>
      </p:pic>
    </p:spTree>
    <p:extLst>
      <p:ext uri="{BB962C8B-B14F-4D97-AF65-F5344CB8AC3E}">
        <p14:creationId xmlns:p14="http://schemas.microsoft.com/office/powerpoint/2010/main" val="3016363051"/>
      </p:ext>
    </p:extLst>
  </p:cSld>
  <p:clrMapOvr>
    <a:masterClrMapping/>
  </p:clrMapOvr>
</p:sld>
</file>

<file path=ppt/theme/theme1.xml><?xml version="1.0" encoding="utf-8"?>
<a:theme xmlns:a="http://schemas.openxmlformats.org/drawingml/2006/main" name="BlockprintVTI">
  <a:themeElements>
    <a:clrScheme name="AnalogousFromDarkSeed_2SEEDS">
      <a:dk1>
        <a:srgbClr val="000000"/>
      </a:dk1>
      <a:lt1>
        <a:srgbClr val="FFFFFF"/>
      </a:lt1>
      <a:dk2>
        <a:srgbClr val="413024"/>
      </a:dk2>
      <a:lt2>
        <a:srgbClr val="E2E5E8"/>
      </a:lt2>
      <a:accent1>
        <a:srgbClr val="B16E3B"/>
      </a:accent1>
      <a:accent2>
        <a:srgbClr val="C34E4D"/>
      </a:accent2>
      <a:accent3>
        <a:srgbClr val="B4A347"/>
      </a:accent3>
      <a:accent4>
        <a:srgbClr val="74B13B"/>
      </a:accent4>
      <a:accent5>
        <a:srgbClr val="4FB648"/>
      </a:accent5>
      <a:accent6>
        <a:srgbClr val="3BB164"/>
      </a:accent6>
      <a:hlink>
        <a:srgbClr val="389531"/>
      </a:hlink>
      <a:folHlink>
        <a:srgbClr val="7F7F7F"/>
      </a:folHlink>
    </a:clrScheme>
    <a:fontScheme name="Custom 56">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ckprintVTI" id="{AA8C8908-6BA4-477C-AEA4-CB6C32A1FE3B}" vid="{36392749-7C1D-4938-93BB-440CD2A1B0AB}"/>
    </a:ext>
  </a:extLst>
</a:theme>
</file>

<file path=docProps/app.xml><?xml version="1.0" encoding="utf-8"?>
<Properties xmlns="http://schemas.openxmlformats.org/officeDocument/2006/extended-properties" xmlns:vt="http://schemas.openxmlformats.org/officeDocument/2006/docPropsVTypes">
  <TotalTime>1</TotalTime>
  <Words>1334</Words>
  <Application>Microsoft Office PowerPoint</Application>
  <PresentationFormat>Widescreen</PresentationFormat>
  <Paragraphs>97</Paragraphs>
  <Slides>32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Aptos</vt:lpstr>
      <vt:lpstr>Arial</vt:lpstr>
      <vt:lpstr>Avenir Next LT Pro</vt:lpstr>
      <vt:lpstr>AvenirNext LT Pro Medium</vt:lpstr>
      <vt:lpstr>Calibri</vt:lpstr>
      <vt:lpstr>BlockprintVTI</vt:lpstr>
      <vt:lpstr>ENTREPRENEURSHIP AND DESIGN THINKING LECTURE 10: CHOOSING THE RIGHT LOCATION AND LAYOUT LECTURER: STEPHEN GITHII</vt:lpstr>
      <vt:lpstr>Overview</vt:lpstr>
      <vt:lpstr>Current Lecture</vt:lpstr>
      <vt:lpstr>Learning Outcomes</vt:lpstr>
      <vt:lpstr>Learning Outcomes</vt:lpstr>
      <vt:lpstr>Introduction</vt:lpstr>
      <vt:lpstr>Importance of  location for a business</vt:lpstr>
      <vt:lpstr>Importance of location for a business</vt:lpstr>
      <vt:lpstr>Importance of location for a business</vt:lpstr>
      <vt:lpstr>Factors to Consider When Choosing the Right Location</vt:lpstr>
      <vt:lpstr>Factors to Consider When Choosing the Right Location</vt:lpstr>
      <vt:lpstr>Factors to Consider When Choosing the Right Location</vt:lpstr>
      <vt:lpstr>Factors to Consider When Choosing the Right Location</vt:lpstr>
      <vt:lpstr>Factors to Consider When Choosing the Right Location</vt:lpstr>
      <vt:lpstr>Factors to Consider When Choosing the Right Location</vt:lpstr>
      <vt:lpstr>Use of Design Thinking in choosing a business location</vt:lpstr>
      <vt:lpstr>Use of Design Thinking in choosing a business location</vt:lpstr>
      <vt:lpstr>Use of Design Thinking in choosing a business location</vt:lpstr>
      <vt:lpstr>Business Layout: What it is and why it is important</vt:lpstr>
      <vt:lpstr>Business Layout: What it is and why it is important</vt:lpstr>
      <vt:lpstr>organized</vt:lpstr>
      <vt:lpstr>Importance of Business Layout</vt:lpstr>
      <vt:lpstr>Importance of Business Layout</vt:lpstr>
      <vt:lpstr>Importance of Business Layout</vt:lpstr>
      <vt:lpstr>Importance of Business Layout</vt:lpstr>
      <vt:lpstr>Use of Design Thinking in Business Layout</vt:lpstr>
      <vt:lpstr>Use of Design Thinking in Business Layout</vt:lpstr>
      <vt:lpstr>Use of Design Thinking in Business Layout</vt:lpstr>
      <vt:lpstr>Global Considerations for Business Location and Layout</vt:lpstr>
      <vt:lpstr>Global Considerations for Business Location and Layout</vt:lpstr>
      <vt:lpstr>Topic Review</vt:lpstr>
      <vt:lpstr>Topic Review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Stephen G. Kagwathi</cp:lastModifiedBy>
  <cp:revision>279</cp:revision>
  <dcterms:created xsi:type="dcterms:W3CDTF">2024-10-23T11:52:56Z</dcterms:created>
  <dcterms:modified xsi:type="dcterms:W3CDTF">2024-10-23T13:48:24Z</dcterms:modified>
</cp:coreProperties>
</file>