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764" r:id="rId2"/>
  </p:sldMasterIdLst>
  <p:notesMasterIdLst>
    <p:notesMasterId r:id="rId38"/>
  </p:notesMasterIdLst>
  <p:sldIdLst>
    <p:sldId id="295" r:id="rId3"/>
    <p:sldId id="296" r:id="rId4"/>
    <p:sldId id="304" r:id="rId5"/>
    <p:sldId id="305" r:id="rId6"/>
    <p:sldId id="306" r:id="rId7"/>
    <p:sldId id="307" r:id="rId8"/>
    <p:sldId id="308" r:id="rId9"/>
    <p:sldId id="309" r:id="rId10"/>
    <p:sldId id="310" r:id="rId11"/>
    <p:sldId id="311" r:id="rId12"/>
    <p:sldId id="312" r:id="rId13"/>
    <p:sldId id="313" r:id="rId14"/>
    <p:sldId id="314" r:id="rId15"/>
    <p:sldId id="315" r:id="rId16"/>
    <p:sldId id="316" r:id="rId17"/>
    <p:sldId id="317" r:id="rId18"/>
    <p:sldId id="318" r:id="rId19"/>
    <p:sldId id="319" r:id="rId20"/>
    <p:sldId id="320" r:id="rId21"/>
    <p:sldId id="321" r:id="rId22"/>
    <p:sldId id="322" r:id="rId23"/>
    <p:sldId id="323" r:id="rId24"/>
    <p:sldId id="326" r:id="rId25"/>
    <p:sldId id="324" r:id="rId26"/>
    <p:sldId id="327" r:id="rId27"/>
    <p:sldId id="325" r:id="rId28"/>
    <p:sldId id="328" r:id="rId29"/>
    <p:sldId id="329" r:id="rId30"/>
    <p:sldId id="330" r:id="rId31"/>
    <p:sldId id="331" r:id="rId32"/>
    <p:sldId id="332" r:id="rId33"/>
    <p:sldId id="333" r:id="rId34"/>
    <p:sldId id="334" r:id="rId35"/>
    <p:sldId id="336" r:id="rId36"/>
    <p:sldId id="337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6250F21-C5B1-4F17-1913-AC04EC722B90}" v="493" dt="2024-11-04T15:00:35.75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77" d="100"/>
          <a:sy n="77" d="100"/>
        </p:scale>
        <p:origin x="8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microsoft.com/office/2015/10/relationships/revisionInfo" Target="revisionInfo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notesMaster" Target="notesMasters/notesMaster1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4" Type="http://schemas.openxmlformats.org/officeDocument/2006/relationships/image" Target="../media/image13.svg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svg"/><Relationship Id="rId1" Type="http://schemas.openxmlformats.org/officeDocument/2006/relationships/image" Target="../media/image16.png"/><Relationship Id="rId4" Type="http://schemas.openxmlformats.org/officeDocument/2006/relationships/image" Target="../media/image19.svg"/></Relationships>
</file>

<file path=ppt/diagrams/_rels/data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svg"/><Relationship Id="rId1" Type="http://schemas.openxmlformats.org/officeDocument/2006/relationships/image" Target="../media/image42.png"/><Relationship Id="rId4" Type="http://schemas.openxmlformats.org/officeDocument/2006/relationships/image" Target="../media/image45.svg"/></Relationships>
</file>

<file path=ppt/diagrams/_rels/data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svg"/><Relationship Id="rId1" Type="http://schemas.openxmlformats.org/officeDocument/2006/relationships/image" Target="../media/image46.png"/><Relationship Id="rId4" Type="http://schemas.openxmlformats.org/officeDocument/2006/relationships/image" Target="../media/image49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4" Type="http://schemas.openxmlformats.org/officeDocument/2006/relationships/image" Target="../media/image13.sv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svg"/><Relationship Id="rId1" Type="http://schemas.openxmlformats.org/officeDocument/2006/relationships/image" Target="../media/image16.png"/><Relationship Id="rId4" Type="http://schemas.openxmlformats.org/officeDocument/2006/relationships/image" Target="../media/image19.svg"/></Relationships>
</file>

<file path=ppt/diagrams/_rels/drawing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svg"/><Relationship Id="rId1" Type="http://schemas.openxmlformats.org/officeDocument/2006/relationships/image" Target="../media/image42.png"/><Relationship Id="rId4" Type="http://schemas.openxmlformats.org/officeDocument/2006/relationships/image" Target="../media/image45.svg"/></Relationships>
</file>

<file path=ppt/diagrams/_rels/drawing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svg"/><Relationship Id="rId1" Type="http://schemas.openxmlformats.org/officeDocument/2006/relationships/image" Target="../media/image46.png"/><Relationship Id="rId4" Type="http://schemas.openxmlformats.org/officeDocument/2006/relationships/image" Target="../media/image49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58C3F08-36C8-4A87-BB5A-7BFFDAD76624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7044AC52-0682-4C4A-9E57-62F7E301EEAE}">
      <dgm:prSet/>
      <dgm:spPr/>
      <dgm:t>
        <a:bodyPr/>
        <a:lstStyle/>
        <a:p>
          <a:r>
            <a:rPr lang="en-US"/>
            <a:t>In our last lecture we looked at how to choose a suitable location for your venture </a:t>
          </a:r>
        </a:p>
      </dgm:t>
    </dgm:pt>
    <dgm:pt modelId="{9D152FAC-FD34-4C77-A69F-418814F63FA3}" type="parTrans" cxnId="{5E0B2A45-7DD0-4AF3-A080-92B6C297E5B1}">
      <dgm:prSet/>
      <dgm:spPr/>
      <dgm:t>
        <a:bodyPr/>
        <a:lstStyle/>
        <a:p>
          <a:endParaRPr lang="en-US"/>
        </a:p>
      </dgm:t>
    </dgm:pt>
    <dgm:pt modelId="{F21D8D52-A765-40DE-8966-0B47669871F7}" type="sibTrans" cxnId="{5E0B2A45-7DD0-4AF3-A080-92B6C297E5B1}">
      <dgm:prSet/>
      <dgm:spPr/>
      <dgm:t>
        <a:bodyPr/>
        <a:lstStyle/>
        <a:p>
          <a:endParaRPr lang="en-US"/>
        </a:p>
      </dgm:t>
    </dgm:pt>
    <dgm:pt modelId="{3DFEBC89-DDA7-4F29-8895-43550C0BEFA2}">
      <dgm:prSet/>
      <dgm:spPr/>
      <dgm:t>
        <a:bodyPr/>
        <a:lstStyle/>
        <a:p>
          <a:r>
            <a:rPr lang="en-US"/>
            <a:t>We identified factors that you need to consider </a:t>
          </a:r>
        </a:p>
      </dgm:t>
    </dgm:pt>
    <dgm:pt modelId="{E956D0DC-FDC8-411E-BA08-C5B57EC8165B}" type="parTrans" cxnId="{FC6E391A-9032-40DA-9E52-166D94384F64}">
      <dgm:prSet/>
      <dgm:spPr/>
      <dgm:t>
        <a:bodyPr/>
        <a:lstStyle/>
        <a:p>
          <a:endParaRPr lang="en-US"/>
        </a:p>
      </dgm:t>
    </dgm:pt>
    <dgm:pt modelId="{D884E086-A511-4B43-A8FB-47E6886EF176}" type="sibTrans" cxnId="{FC6E391A-9032-40DA-9E52-166D94384F64}">
      <dgm:prSet/>
      <dgm:spPr/>
      <dgm:t>
        <a:bodyPr/>
        <a:lstStyle/>
        <a:p>
          <a:endParaRPr lang="en-US"/>
        </a:p>
      </dgm:t>
    </dgm:pt>
    <dgm:pt modelId="{59243728-5067-4D65-AE03-1C6F1C31218C}">
      <dgm:prSet/>
      <dgm:spPr/>
      <dgm:t>
        <a:bodyPr/>
        <a:lstStyle/>
        <a:p>
          <a:r>
            <a:rPr lang="en-US"/>
            <a:t>We looked at why business layout is crucial for your venture </a:t>
          </a:r>
        </a:p>
      </dgm:t>
    </dgm:pt>
    <dgm:pt modelId="{44FFA2BF-2E1A-4078-A4C9-F0A705D6A03C}" type="parTrans" cxnId="{E577D753-A40C-4789-89F7-FB092BC6643C}">
      <dgm:prSet/>
      <dgm:spPr/>
      <dgm:t>
        <a:bodyPr/>
        <a:lstStyle/>
        <a:p>
          <a:endParaRPr lang="en-US"/>
        </a:p>
      </dgm:t>
    </dgm:pt>
    <dgm:pt modelId="{2ADFCB53-2716-488F-A15A-BD030FB152C6}" type="sibTrans" cxnId="{E577D753-A40C-4789-89F7-FB092BC6643C}">
      <dgm:prSet/>
      <dgm:spPr/>
      <dgm:t>
        <a:bodyPr/>
        <a:lstStyle/>
        <a:p>
          <a:endParaRPr lang="en-US"/>
        </a:p>
      </dgm:t>
    </dgm:pt>
    <dgm:pt modelId="{32C0F789-AF27-406E-BF8D-5CE458E53D3D}">
      <dgm:prSet/>
      <dgm:spPr/>
      <dgm:t>
        <a:bodyPr/>
        <a:lstStyle/>
        <a:p>
          <a:r>
            <a:rPr lang="en-US"/>
            <a:t>In both cases, we saw how you can use design thinking to determine your business location and layout </a:t>
          </a:r>
        </a:p>
      </dgm:t>
    </dgm:pt>
    <dgm:pt modelId="{54274B18-465B-41EE-B98F-B3F464BA9F1E}" type="parTrans" cxnId="{836B4FD9-F4F9-463B-B6DE-B745DA850DA7}">
      <dgm:prSet/>
      <dgm:spPr/>
      <dgm:t>
        <a:bodyPr/>
        <a:lstStyle/>
        <a:p>
          <a:endParaRPr lang="en-US"/>
        </a:p>
      </dgm:t>
    </dgm:pt>
    <dgm:pt modelId="{6A9646BD-0CAA-4936-B583-32D8384BEE08}" type="sibTrans" cxnId="{836B4FD9-F4F9-463B-B6DE-B745DA850DA7}">
      <dgm:prSet/>
      <dgm:spPr/>
      <dgm:t>
        <a:bodyPr/>
        <a:lstStyle/>
        <a:p>
          <a:endParaRPr lang="en-US"/>
        </a:p>
      </dgm:t>
    </dgm:pt>
    <dgm:pt modelId="{502467A2-13CA-41F3-B396-8F0FB86D0ED9}" type="pres">
      <dgm:prSet presAssocID="{E58C3F08-36C8-4A87-BB5A-7BFFDAD76624}" presName="root" presStyleCnt="0">
        <dgm:presLayoutVars>
          <dgm:dir/>
          <dgm:resizeHandles val="exact"/>
        </dgm:presLayoutVars>
      </dgm:prSet>
      <dgm:spPr/>
    </dgm:pt>
    <dgm:pt modelId="{0F006C52-96E3-43CD-B139-4E868DCB0701}" type="pres">
      <dgm:prSet presAssocID="{7044AC52-0682-4C4A-9E57-62F7E301EEAE}" presName="compNode" presStyleCnt="0"/>
      <dgm:spPr/>
    </dgm:pt>
    <dgm:pt modelId="{799C9072-285F-4143-B187-095AA847B3C5}" type="pres">
      <dgm:prSet presAssocID="{7044AC52-0682-4C4A-9E57-62F7E301EEAE}" presName="bgRect" presStyleLbl="bgShp" presStyleIdx="0" presStyleCnt="4"/>
      <dgm:spPr/>
    </dgm:pt>
    <dgm:pt modelId="{BB836C3D-D55F-4F0D-A557-135B603CC5BC}" type="pres">
      <dgm:prSet presAssocID="{7044AC52-0682-4C4A-9E57-62F7E301EEAE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rker"/>
        </a:ext>
      </dgm:extLst>
    </dgm:pt>
    <dgm:pt modelId="{A9B2FA6B-F6F0-48BE-BECB-91226B30E85A}" type="pres">
      <dgm:prSet presAssocID="{7044AC52-0682-4C4A-9E57-62F7E301EEAE}" presName="spaceRect" presStyleCnt="0"/>
      <dgm:spPr/>
    </dgm:pt>
    <dgm:pt modelId="{EB42C3F6-C2C4-4D9C-9157-69580EFBEF85}" type="pres">
      <dgm:prSet presAssocID="{7044AC52-0682-4C4A-9E57-62F7E301EEAE}" presName="parTx" presStyleLbl="revTx" presStyleIdx="0" presStyleCnt="4">
        <dgm:presLayoutVars>
          <dgm:chMax val="0"/>
          <dgm:chPref val="0"/>
        </dgm:presLayoutVars>
      </dgm:prSet>
      <dgm:spPr/>
    </dgm:pt>
    <dgm:pt modelId="{5D03FB1D-F07D-4910-918A-3143524794A1}" type="pres">
      <dgm:prSet presAssocID="{F21D8D52-A765-40DE-8966-0B47669871F7}" presName="sibTrans" presStyleCnt="0"/>
      <dgm:spPr/>
    </dgm:pt>
    <dgm:pt modelId="{4CB85B7C-1939-458D-9B69-EBDAF0E3D7F8}" type="pres">
      <dgm:prSet presAssocID="{3DFEBC89-DDA7-4F29-8895-43550C0BEFA2}" presName="compNode" presStyleCnt="0"/>
      <dgm:spPr/>
    </dgm:pt>
    <dgm:pt modelId="{005485A7-4652-4461-9A06-E3866D0213FB}" type="pres">
      <dgm:prSet presAssocID="{3DFEBC89-DDA7-4F29-8895-43550C0BEFA2}" presName="bgRect" presStyleLbl="bgShp" presStyleIdx="1" presStyleCnt="4"/>
      <dgm:spPr/>
    </dgm:pt>
    <dgm:pt modelId="{3D338756-B1DD-4826-8D07-1270B370DE5A}" type="pres">
      <dgm:prSet presAssocID="{3DFEBC89-DDA7-4F29-8895-43550C0BEFA2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6DECDABC-9116-493F-AE9E-3D99BDEB4D0B}" type="pres">
      <dgm:prSet presAssocID="{3DFEBC89-DDA7-4F29-8895-43550C0BEFA2}" presName="spaceRect" presStyleCnt="0"/>
      <dgm:spPr/>
    </dgm:pt>
    <dgm:pt modelId="{E2AB03E4-F7A4-4467-8BBB-FF496DEF0789}" type="pres">
      <dgm:prSet presAssocID="{3DFEBC89-DDA7-4F29-8895-43550C0BEFA2}" presName="parTx" presStyleLbl="revTx" presStyleIdx="1" presStyleCnt="4">
        <dgm:presLayoutVars>
          <dgm:chMax val="0"/>
          <dgm:chPref val="0"/>
        </dgm:presLayoutVars>
      </dgm:prSet>
      <dgm:spPr/>
    </dgm:pt>
    <dgm:pt modelId="{6E25C90A-D600-4ECA-AA22-A086971ACAC3}" type="pres">
      <dgm:prSet presAssocID="{D884E086-A511-4B43-A8FB-47E6886EF176}" presName="sibTrans" presStyleCnt="0"/>
      <dgm:spPr/>
    </dgm:pt>
    <dgm:pt modelId="{02902BE6-B8AA-4632-AC5F-DB477C04AAAE}" type="pres">
      <dgm:prSet presAssocID="{59243728-5067-4D65-AE03-1C6F1C31218C}" presName="compNode" presStyleCnt="0"/>
      <dgm:spPr/>
    </dgm:pt>
    <dgm:pt modelId="{39BCF4C0-3A83-498D-8EF1-83C9BA970DF5}" type="pres">
      <dgm:prSet presAssocID="{59243728-5067-4D65-AE03-1C6F1C31218C}" presName="bgRect" presStyleLbl="bgShp" presStyleIdx="2" presStyleCnt="4"/>
      <dgm:spPr/>
    </dgm:pt>
    <dgm:pt modelId="{3D56AB65-B241-4325-BD51-432A337CCF38}" type="pres">
      <dgm:prSet presAssocID="{59243728-5067-4D65-AE03-1C6F1C31218C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FF2FC788-328B-4D90-83AC-6E313BDD2A64}" type="pres">
      <dgm:prSet presAssocID="{59243728-5067-4D65-AE03-1C6F1C31218C}" presName="spaceRect" presStyleCnt="0"/>
      <dgm:spPr/>
    </dgm:pt>
    <dgm:pt modelId="{04A0C188-9382-4B59-80E9-BA3073C1346E}" type="pres">
      <dgm:prSet presAssocID="{59243728-5067-4D65-AE03-1C6F1C31218C}" presName="parTx" presStyleLbl="revTx" presStyleIdx="2" presStyleCnt="4">
        <dgm:presLayoutVars>
          <dgm:chMax val="0"/>
          <dgm:chPref val="0"/>
        </dgm:presLayoutVars>
      </dgm:prSet>
      <dgm:spPr/>
    </dgm:pt>
    <dgm:pt modelId="{31F535FA-C71D-4CD2-B592-BE0E582D2646}" type="pres">
      <dgm:prSet presAssocID="{2ADFCB53-2716-488F-A15A-BD030FB152C6}" presName="sibTrans" presStyleCnt="0"/>
      <dgm:spPr/>
    </dgm:pt>
    <dgm:pt modelId="{8CF0BE44-23B7-422F-92AC-9D847C3CFDB5}" type="pres">
      <dgm:prSet presAssocID="{32C0F789-AF27-406E-BF8D-5CE458E53D3D}" presName="compNode" presStyleCnt="0"/>
      <dgm:spPr/>
    </dgm:pt>
    <dgm:pt modelId="{596643BE-E3F2-4DCA-8C8A-FFABFD8D5C0D}" type="pres">
      <dgm:prSet presAssocID="{32C0F789-AF27-406E-BF8D-5CE458E53D3D}" presName="bgRect" presStyleLbl="bgShp" presStyleIdx="3" presStyleCnt="4"/>
      <dgm:spPr/>
    </dgm:pt>
    <dgm:pt modelId="{B81AF40A-C895-4EA8-8C4F-867A84446DBC}" type="pres">
      <dgm:prSet presAssocID="{32C0F789-AF27-406E-BF8D-5CE458E53D3D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ght Bulb and Gear"/>
        </a:ext>
      </dgm:extLst>
    </dgm:pt>
    <dgm:pt modelId="{FD9AC85E-FB66-4788-B036-2A990067421F}" type="pres">
      <dgm:prSet presAssocID="{32C0F789-AF27-406E-BF8D-5CE458E53D3D}" presName="spaceRect" presStyleCnt="0"/>
      <dgm:spPr/>
    </dgm:pt>
    <dgm:pt modelId="{ACE1E1EE-4A0C-49E3-8035-BD55156CEBAC}" type="pres">
      <dgm:prSet presAssocID="{32C0F789-AF27-406E-BF8D-5CE458E53D3D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FC6E391A-9032-40DA-9E52-166D94384F64}" srcId="{E58C3F08-36C8-4A87-BB5A-7BFFDAD76624}" destId="{3DFEBC89-DDA7-4F29-8895-43550C0BEFA2}" srcOrd="1" destOrd="0" parTransId="{E956D0DC-FDC8-411E-BA08-C5B57EC8165B}" sibTransId="{D884E086-A511-4B43-A8FB-47E6886EF176}"/>
    <dgm:cxn modelId="{50CA9C1D-C54D-4D28-930B-814416A46C87}" type="presOf" srcId="{7044AC52-0682-4C4A-9E57-62F7E301EEAE}" destId="{EB42C3F6-C2C4-4D9C-9157-69580EFBEF85}" srcOrd="0" destOrd="0" presId="urn:microsoft.com/office/officeart/2018/2/layout/IconVerticalSolidList"/>
    <dgm:cxn modelId="{5E0B2A45-7DD0-4AF3-A080-92B6C297E5B1}" srcId="{E58C3F08-36C8-4A87-BB5A-7BFFDAD76624}" destId="{7044AC52-0682-4C4A-9E57-62F7E301EEAE}" srcOrd="0" destOrd="0" parTransId="{9D152FAC-FD34-4C77-A69F-418814F63FA3}" sibTransId="{F21D8D52-A765-40DE-8966-0B47669871F7}"/>
    <dgm:cxn modelId="{E577D753-A40C-4789-89F7-FB092BC6643C}" srcId="{E58C3F08-36C8-4A87-BB5A-7BFFDAD76624}" destId="{59243728-5067-4D65-AE03-1C6F1C31218C}" srcOrd="2" destOrd="0" parTransId="{44FFA2BF-2E1A-4078-A4C9-F0A705D6A03C}" sibTransId="{2ADFCB53-2716-488F-A15A-BD030FB152C6}"/>
    <dgm:cxn modelId="{0340F4A6-BD30-4814-9DA5-065F3107AB01}" type="presOf" srcId="{3DFEBC89-DDA7-4F29-8895-43550C0BEFA2}" destId="{E2AB03E4-F7A4-4467-8BBB-FF496DEF0789}" srcOrd="0" destOrd="0" presId="urn:microsoft.com/office/officeart/2018/2/layout/IconVerticalSolidList"/>
    <dgm:cxn modelId="{56A3C4CD-D579-4EBF-89BD-6C9269248F0C}" type="presOf" srcId="{59243728-5067-4D65-AE03-1C6F1C31218C}" destId="{04A0C188-9382-4B59-80E9-BA3073C1346E}" srcOrd="0" destOrd="0" presId="urn:microsoft.com/office/officeart/2018/2/layout/IconVerticalSolidList"/>
    <dgm:cxn modelId="{836B4FD9-F4F9-463B-B6DE-B745DA850DA7}" srcId="{E58C3F08-36C8-4A87-BB5A-7BFFDAD76624}" destId="{32C0F789-AF27-406E-BF8D-5CE458E53D3D}" srcOrd="3" destOrd="0" parTransId="{54274B18-465B-41EE-B98F-B3F464BA9F1E}" sibTransId="{6A9646BD-0CAA-4936-B583-32D8384BEE08}"/>
    <dgm:cxn modelId="{F4A066DD-205F-4747-86A9-2F46A50EDF36}" type="presOf" srcId="{32C0F789-AF27-406E-BF8D-5CE458E53D3D}" destId="{ACE1E1EE-4A0C-49E3-8035-BD55156CEBAC}" srcOrd="0" destOrd="0" presId="urn:microsoft.com/office/officeart/2018/2/layout/IconVerticalSolidList"/>
    <dgm:cxn modelId="{A2607FE4-D293-4306-8A3F-BBAF9ED38929}" type="presOf" srcId="{E58C3F08-36C8-4A87-BB5A-7BFFDAD76624}" destId="{502467A2-13CA-41F3-B396-8F0FB86D0ED9}" srcOrd="0" destOrd="0" presId="urn:microsoft.com/office/officeart/2018/2/layout/IconVerticalSolidList"/>
    <dgm:cxn modelId="{72051B3A-7875-40CF-86DA-4ECFB2BDD686}" type="presParOf" srcId="{502467A2-13CA-41F3-B396-8F0FB86D0ED9}" destId="{0F006C52-96E3-43CD-B139-4E868DCB0701}" srcOrd="0" destOrd="0" presId="urn:microsoft.com/office/officeart/2018/2/layout/IconVerticalSolidList"/>
    <dgm:cxn modelId="{5AF86FE9-54FF-4CD2-95D1-CBD91A008412}" type="presParOf" srcId="{0F006C52-96E3-43CD-B139-4E868DCB0701}" destId="{799C9072-285F-4143-B187-095AA847B3C5}" srcOrd="0" destOrd="0" presId="urn:microsoft.com/office/officeart/2018/2/layout/IconVerticalSolidList"/>
    <dgm:cxn modelId="{2932B340-BF33-464A-8D66-AFF1EFA0A0DB}" type="presParOf" srcId="{0F006C52-96E3-43CD-B139-4E868DCB0701}" destId="{BB836C3D-D55F-4F0D-A557-135B603CC5BC}" srcOrd="1" destOrd="0" presId="urn:microsoft.com/office/officeart/2018/2/layout/IconVerticalSolidList"/>
    <dgm:cxn modelId="{B035119C-354A-4300-9CAE-448A97EC4A6E}" type="presParOf" srcId="{0F006C52-96E3-43CD-B139-4E868DCB0701}" destId="{A9B2FA6B-F6F0-48BE-BECB-91226B30E85A}" srcOrd="2" destOrd="0" presId="urn:microsoft.com/office/officeart/2018/2/layout/IconVerticalSolidList"/>
    <dgm:cxn modelId="{4FA271F7-F458-40CC-B151-995DFD84E2AB}" type="presParOf" srcId="{0F006C52-96E3-43CD-B139-4E868DCB0701}" destId="{EB42C3F6-C2C4-4D9C-9157-69580EFBEF85}" srcOrd="3" destOrd="0" presId="urn:microsoft.com/office/officeart/2018/2/layout/IconVerticalSolidList"/>
    <dgm:cxn modelId="{A25A6DE5-7173-4EAF-8FD9-B787DC671F8F}" type="presParOf" srcId="{502467A2-13CA-41F3-B396-8F0FB86D0ED9}" destId="{5D03FB1D-F07D-4910-918A-3143524794A1}" srcOrd="1" destOrd="0" presId="urn:microsoft.com/office/officeart/2018/2/layout/IconVerticalSolidList"/>
    <dgm:cxn modelId="{E521F0DA-7510-4284-A47C-EECBE7C66D15}" type="presParOf" srcId="{502467A2-13CA-41F3-B396-8F0FB86D0ED9}" destId="{4CB85B7C-1939-458D-9B69-EBDAF0E3D7F8}" srcOrd="2" destOrd="0" presId="urn:microsoft.com/office/officeart/2018/2/layout/IconVerticalSolidList"/>
    <dgm:cxn modelId="{7BB75ACA-3085-430D-B1F5-99980AD954B3}" type="presParOf" srcId="{4CB85B7C-1939-458D-9B69-EBDAF0E3D7F8}" destId="{005485A7-4652-4461-9A06-E3866D0213FB}" srcOrd="0" destOrd="0" presId="urn:microsoft.com/office/officeart/2018/2/layout/IconVerticalSolidList"/>
    <dgm:cxn modelId="{2DAEC641-7927-4F0E-8170-D4105B050C28}" type="presParOf" srcId="{4CB85B7C-1939-458D-9B69-EBDAF0E3D7F8}" destId="{3D338756-B1DD-4826-8D07-1270B370DE5A}" srcOrd="1" destOrd="0" presId="urn:microsoft.com/office/officeart/2018/2/layout/IconVerticalSolidList"/>
    <dgm:cxn modelId="{8AD376E2-9E40-4C77-8A06-A7E91530763D}" type="presParOf" srcId="{4CB85B7C-1939-458D-9B69-EBDAF0E3D7F8}" destId="{6DECDABC-9116-493F-AE9E-3D99BDEB4D0B}" srcOrd="2" destOrd="0" presId="urn:microsoft.com/office/officeart/2018/2/layout/IconVerticalSolidList"/>
    <dgm:cxn modelId="{78972753-A13F-4A9A-BF5E-60EDB80C846B}" type="presParOf" srcId="{4CB85B7C-1939-458D-9B69-EBDAF0E3D7F8}" destId="{E2AB03E4-F7A4-4467-8BBB-FF496DEF0789}" srcOrd="3" destOrd="0" presId="urn:microsoft.com/office/officeart/2018/2/layout/IconVerticalSolidList"/>
    <dgm:cxn modelId="{4D61C8D1-83F3-42D0-81B2-2CAF2FFC85A3}" type="presParOf" srcId="{502467A2-13CA-41F3-B396-8F0FB86D0ED9}" destId="{6E25C90A-D600-4ECA-AA22-A086971ACAC3}" srcOrd="3" destOrd="0" presId="urn:microsoft.com/office/officeart/2018/2/layout/IconVerticalSolidList"/>
    <dgm:cxn modelId="{776FF405-D6A6-4755-A850-37E72D9B8F0B}" type="presParOf" srcId="{502467A2-13CA-41F3-B396-8F0FB86D0ED9}" destId="{02902BE6-B8AA-4632-AC5F-DB477C04AAAE}" srcOrd="4" destOrd="0" presId="urn:microsoft.com/office/officeart/2018/2/layout/IconVerticalSolidList"/>
    <dgm:cxn modelId="{083874E4-FBD3-44BD-B756-5F1BCE97A843}" type="presParOf" srcId="{02902BE6-B8AA-4632-AC5F-DB477C04AAAE}" destId="{39BCF4C0-3A83-498D-8EF1-83C9BA970DF5}" srcOrd="0" destOrd="0" presId="urn:microsoft.com/office/officeart/2018/2/layout/IconVerticalSolidList"/>
    <dgm:cxn modelId="{EA81D14E-0B6E-4D82-A189-C25C982F0207}" type="presParOf" srcId="{02902BE6-B8AA-4632-AC5F-DB477C04AAAE}" destId="{3D56AB65-B241-4325-BD51-432A337CCF38}" srcOrd="1" destOrd="0" presId="urn:microsoft.com/office/officeart/2018/2/layout/IconVerticalSolidList"/>
    <dgm:cxn modelId="{DFEB3C37-913A-4541-905A-6A4C88BE9170}" type="presParOf" srcId="{02902BE6-B8AA-4632-AC5F-DB477C04AAAE}" destId="{FF2FC788-328B-4D90-83AC-6E313BDD2A64}" srcOrd="2" destOrd="0" presId="urn:microsoft.com/office/officeart/2018/2/layout/IconVerticalSolidList"/>
    <dgm:cxn modelId="{F48F958F-B913-4148-A3C0-61023A41CEF7}" type="presParOf" srcId="{02902BE6-B8AA-4632-AC5F-DB477C04AAAE}" destId="{04A0C188-9382-4B59-80E9-BA3073C1346E}" srcOrd="3" destOrd="0" presId="urn:microsoft.com/office/officeart/2018/2/layout/IconVerticalSolidList"/>
    <dgm:cxn modelId="{A482C0B8-9CC1-47CE-B59B-A107A7A70C7F}" type="presParOf" srcId="{502467A2-13CA-41F3-B396-8F0FB86D0ED9}" destId="{31F535FA-C71D-4CD2-B592-BE0E582D2646}" srcOrd="5" destOrd="0" presId="urn:microsoft.com/office/officeart/2018/2/layout/IconVerticalSolidList"/>
    <dgm:cxn modelId="{D837FE2D-396F-44A3-8302-E28FAC850749}" type="presParOf" srcId="{502467A2-13CA-41F3-B396-8F0FB86D0ED9}" destId="{8CF0BE44-23B7-422F-92AC-9D847C3CFDB5}" srcOrd="6" destOrd="0" presId="urn:microsoft.com/office/officeart/2018/2/layout/IconVerticalSolidList"/>
    <dgm:cxn modelId="{8F6CFC27-69EF-4E62-9E08-0309F6453D51}" type="presParOf" srcId="{8CF0BE44-23B7-422F-92AC-9D847C3CFDB5}" destId="{596643BE-E3F2-4DCA-8C8A-FFABFD8D5C0D}" srcOrd="0" destOrd="0" presId="urn:microsoft.com/office/officeart/2018/2/layout/IconVerticalSolidList"/>
    <dgm:cxn modelId="{D8F38E5A-E4A8-4181-8FBA-C8272328FC6B}" type="presParOf" srcId="{8CF0BE44-23B7-422F-92AC-9D847C3CFDB5}" destId="{B81AF40A-C895-4EA8-8C4F-867A84446DBC}" srcOrd="1" destOrd="0" presId="urn:microsoft.com/office/officeart/2018/2/layout/IconVerticalSolidList"/>
    <dgm:cxn modelId="{CAB0FDE7-40BA-4FED-A62C-19994E597B06}" type="presParOf" srcId="{8CF0BE44-23B7-422F-92AC-9D847C3CFDB5}" destId="{FD9AC85E-FB66-4788-B036-2A990067421F}" srcOrd="2" destOrd="0" presId="urn:microsoft.com/office/officeart/2018/2/layout/IconVerticalSolidList"/>
    <dgm:cxn modelId="{B5E816CA-2EAC-49D2-A105-FE7C127A2462}" type="presParOf" srcId="{8CF0BE44-23B7-422F-92AC-9D847C3CFDB5}" destId="{ACE1E1EE-4A0C-49E3-8035-BD55156CEBAC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83FC5CF-C174-4458-AD5B-A5A14B61BB5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7C79923C-6DB6-4FDD-9859-C6F17E033D95}">
      <dgm:prSet/>
      <dgm:spPr/>
      <dgm:t>
        <a:bodyPr/>
        <a:lstStyle/>
        <a:p>
          <a:r>
            <a:rPr lang="en-US"/>
            <a:t>In the current lecture, we will focus on family business </a:t>
          </a:r>
        </a:p>
      </dgm:t>
    </dgm:pt>
    <dgm:pt modelId="{DE8092AC-9A67-4197-8A23-9F896C8951D1}" type="parTrans" cxnId="{91AF9A70-5AA4-42C0-85DF-46E945642A8A}">
      <dgm:prSet/>
      <dgm:spPr/>
      <dgm:t>
        <a:bodyPr/>
        <a:lstStyle/>
        <a:p>
          <a:endParaRPr lang="en-US"/>
        </a:p>
      </dgm:t>
    </dgm:pt>
    <dgm:pt modelId="{8E5E5A99-BDD2-4B9F-A36A-4CC58E300FE1}" type="sibTrans" cxnId="{91AF9A70-5AA4-42C0-85DF-46E945642A8A}">
      <dgm:prSet/>
      <dgm:spPr/>
      <dgm:t>
        <a:bodyPr/>
        <a:lstStyle/>
        <a:p>
          <a:endParaRPr lang="en-US"/>
        </a:p>
      </dgm:t>
    </dgm:pt>
    <dgm:pt modelId="{924A2CA6-82FD-4305-BB7B-5171D76267E4}">
      <dgm:prSet/>
      <dgm:spPr/>
      <dgm:t>
        <a:bodyPr/>
        <a:lstStyle/>
        <a:p>
          <a:r>
            <a:rPr lang="en-US"/>
            <a:t>We will look at the management structure </a:t>
          </a:r>
        </a:p>
      </dgm:t>
    </dgm:pt>
    <dgm:pt modelId="{6337A0B5-B76D-4220-84E1-20AAB78F40EA}" type="parTrans" cxnId="{32AAB869-ECF0-4598-A147-751DC8799D50}">
      <dgm:prSet/>
      <dgm:spPr/>
      <dgm:t>
        <a:bodyPr/>
        <a:lstStyle/>
        <a:p>
          <a:endParaRPr lang="en-US"/>
        </a:p>
      </dgm:t>
    </dgm:pt>
    <dgm:pt modelId="{2427588E-A505-407D-BC48-1D241C287DE9}" type="sibTrans" cxnId="{32AAB869-ECF0-4598-A147-751DC8799D50}">
      <dgm:prSet/>
      <dgm:spPr/>
      <dgm:t>
        <a:bodyPr/>
        <a:lstStyle/>
        <a:p>
          <a:endParaRPr lang="en-US"/>
        </a:p>
      </dgm:t>
    </dgm:pt>
    <dgm:pt modelId="{030B30A4-AFDD-43C2-833B-60D9B30CD5F5}">
      <dgm:prSet/>
      <dgm:spPr/>
      <dgm:t>
        <a:bodyPr/>
        <a:lstStyle/>
        <a:p>
          <a:r>
            <a:rPr lang="en-US"/>
            <a:t>We will also look at succession plan and its importance in family business </a:t>
          </a:r>
        </a:p>
      </dgm:t>
    </dgm:pt>
    <dgm:pt modelId="{4E2093EE-A090-4677-9727-B7D35AF20A3A}" type="parTrans" cxnId="{B719DE95-29BF-4539-B4E5-BB1FBF0874CF}">
      <dgm:prSet/>
      <dgm:spPr/>
      <dgm:t>
        <a:bodyPr/>
        <a:lstStyle/>
        <a:p>
          <a:endParaRPr lang="en-US"/>
        </a:p>
      </dgm:t>
    </dgm:pt>
    <dgm:pt modelId="{7164075E-75AC-499D-9586-6D5BE82F6DEB}" type="sibTrans" cxnId="{B719DE95-29BF-4539-B4E5-BB1FBF0874CF}">
      <dgm:prSet/>
      <dgm:spPr/>
      <dgm:t>
        <a:bodyPr/>
        <a:lstStyle/>
        <a:p>
          <a:endParaRPr lang="en-US"/>
        </a:p>
      </dgm:t>
    </dgm:pt>
    <dgm:pt modelId="{6640B573-C7ED-44EB-9FE3-7EA23E2383D4}">
      <dgm:prSet/>
      <dgm:spPr/>
      <dgm:t>
        <a:bodyPr/>
        <a:lstStyle/>
        <a:p>
          <a:r>
            <a:rPr lang="en-US"/>
            <a:t>We will tackle dynamics and conflict in family businesses </a:t>
          </a:r>
        </a:p>
      </dgm:t>
    </dgm:pt>
    <dgm:pt modelId="{9DAF62C8-ED49-44F6-BD82-BE6AB06612F5}" type="parTrans" cxnId="{9D31A4FE-7986-4630-AC41-6DB8CDEC5F5E}">
      <dgm:prSet/>
      <dgm:spPr/>
      <dgm:t>
        <a:bodyPr/>
        <a:lstStyle/>
        <a:p>
          <a:endParaRPr lang="en-US"/>
        </a:p>
      </dgm:t>
    </dgm:pt>
    <dgm:pt modelId="{B6D232E1-1E01-49C4-88DC-31973119CF50}" type="sibTrans" cxnId="{9D31A4FE-7986-4630-AC41-6DB8CDEC5F5E}">
      <dgm:prSet/>
      <dgm:spPr/>
      <dgm:t>
        <a:bodyPr/>
        <a:lstStyle/>
        <a:p>
          <a:endParaRPr lang="en-US"/>
        </a:p>
      </dgm:t>
    </dgm:pt>
    <dgm:pt modelId="{E8EF5E18-10F5-4983-BE74-578EFC6BB65E}" type="pres">
      <dgm:prSet presAssocID="{683FC5CF-C174-4458-AD5B-A5A14B61BB51}" presName="linear" presStyleCnt="0">
        <dgm:presLayoutVars>
          <dgm:animLvl val="lvl"/>
          <dgm:resizeHandles val="exact"/>
        </dgm:presLayoutVars>
      </dgm:prSet>
      <dgm:spPr/>
    </dgm:pt>
    <dgm:pt modelId="{E5202288-AC49-47A3-9301-9C1A27C6B689}" type="pres">
      <dgm:prSet presAssocID="{7C79923C-6DB6-4FDD-9859-C6F17E033D95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198D6D97-74E7-4C4E-8D07-500E5519EEB2}" type="pres">
      <dgm:prSet presAssocID="{8E5E5A99-BDD2-4B9F-A36A-4CC58E300FE1}" presName="spacer" presStyleCnt="0"/>
      <dgm:spPr/>
    </dgm:pt>
    <dgm:pt modelId="{EFFBD745-EA8C-4369-A5B4-7D481FF8616D}" type="pres">
      <dgm:prSet presAssocID="{924A2CA6-82FD-4305-BB7B-5171D76267E4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B4AA7D18-F990-4398-9BBF-11BC1FFC7898}" type="pres">
      <dgm:prSet presAssocID="{2427588E-A505-407D-BC48-1D241C287DE9}" presName="spacer" presStyleCnt="0"/>
      <dgm:spPr/>
    </dgm:pt>
    <dgm:pt modelId="{36B7EC92-5D26-42E1-B3D7-EC2ABB921905}" type="pres">
      <dgm:prSet presAssocID="{030B30A4-AFDD-43C2-833B-60D9B30CD5F5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7C2E11B4-7AC8-4A9C-A578-DE1F15BDE4F7}" type="pres">
      <dgm:prSet presAssocID="{7164075E-75AC-499D-9586-6D5BE82F6DEB}" presName="spacer" presStyleCnt="0"/>
      <dgm:spPr/>
    </dgm:pt>
    <dgm:pt modelId="{279468D8-4AB6-41E4-8CA9-7D1DA868756B}" type="pres">
      <dgm:prSet presAssocID="{6640B573-C7ED-44EB-9FE3-7EA23E2383D4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2D7B4522-B4B7-46DD-8D4C-AC954524751D}" type="presOf" srcId="{683FC5CF-C174-4458-AD5B-A5A14B61BB51}" destId="{E8EF5E18-10F5-4983-BE74-578EFC6BB65E}" srcOrd="0" destOrd="0" presId="urn:microsoft.com/office/officeart/2005/8/layout/vList2"/>
    <dgm:cxn modelId="{32AAB869-ECF0-4598-A147-751DC8799D50}" srcId="{683FC5CF-C174-4458-AD5B-A5A14B61BB51}" destId="{924A2CA6-82FD-4305-BB7B-5171D76267E4}" srcOrd="1" destOrd="0" parTransId="{6337A0B5-B76D-4220-84E1-20AAB78F40EA}" sibTransId="{2427588E-A505-407D-BC48-1D241C287DE9}"/>
    <dgm:cxn modelId="{91AF9A70-5AA4-42C0-85DF-46E945642A8A}" srcId="{683FC5CF-C174-4458-AD5B-A5A14B61BB51}" destId="{7C79923C-6DB6-4FDD-9859-C6F17E033D95}" srcOrd="0" destOrd="0" parTransId="{DE8092AC-9A67-4197-8A23-9F896C8951D1}" sibTransId="{8E5E5A99-BDD2-4B9F-A36A-4CC58E300FE1}"/>
    <dgm:cxn modelId="{3E8F6282-61D2-44E5-9EDE-B77009108135}" type="presOf" srcId="{030B30A4-AFDD-43C2-833B-60D9B30CD5F5}" destId="{36B7EC92-5D26-42E1-B3D7-EC2ABB921905}" srcOrd="0" destOrd="0" presId="urn:microsoft.com/office/officeart/2005/8/layout/vList2"/>
    <dgm:cxn modelId="{FC4FE98F-8473-49C5-A4FF-6A8F5786EA52}" type="presOf" srcId="{6640B573-C7ED-44EB-9FE3-7EA23E2383D4}" destId="{279468D8-4AB6-41E4-8CA9-7D1DA868756B}" srcOrd="0" destOrd="0" presId="urn:microsoft.com/office/officeart/2005/8/layout/vList2"/>
    <dgm:cxn modelId="{B719DE95-29BF-4539-B4E5-BB1FBF0874CF}" srcId="{683FC5CF-C174-4458-AD5B-A5A14B61BB51}" destId="{030B30A4-AFDD-43C2-833B-60D9B30CD5F5}" srcOrd="2" destOrd="0" parTransId="{4E2093EE-A090-4677-9727-B7D35AF20A3A}" sibTransId="{7164075E-75AC-499D-9586-6D5BE82F6DEB}"/>
    <dgm:cxn modelId="{6CC5AEAE-BAA9-4075-8E81-8B2D4FD2B9D0}" type="presOf" srcId="{7C79923C-6DB6-4FDD-9859-C6F17E033D95}" destId="{E5202288-AC49-47A3-9301-9C1A27C6B689}" srcOrd="0" destOrd="0" presId="urn:microsoft.com/office/officeart/2005/8/layout/vList2"/>
    <dgm:cxn modelId="{08EFFFE8-72EC-414D-9F0E-7145995749D2}" type="presOf" srcId="{924A2CA6-82FD-4305-BB7B-5171D76267E4}" destId="{EFFBD745-EA8C-4369-A5B4-7D481FF8616D}" srcOrd="0" destOrd="0" presId="urn:microsoft.com/office/officeart/2005/8/layout/vList2"/>
    <dgm:cxn modelId="{9D31A4FE-7986-4630-AC41-6DB8CDEC5F5E}" srcId="{683FC5CF-C174-4458-AD5B-A5A14B61BB51}" destId="{6640B573-C7ED-44EB-9FE3-7EA23E2383D4}" srcOrd="3" destOrd="0" parTransId="{9DAF62C8-ED49-44F6-BD82-BE6AB06612F5}" sibTransId="{B6D232E1-1E01-49C4-88DC-31973119CF50}"/>
    <dgm:cxn modelId="{90E39018-48FD-42BC-AE1D-492136DD0FAA}" type="presParOf" srcId="{E8EF5E18-10F5-4983-BE74-578EFC6BB65E}" destId="{E5202288-AC49-47A3-9301-9C1A27C6B689}" srcOrd="0" destOrd="0" presId="urn:microsoft.com/office/officeart/2005/8/layout/vList2"/>
    <dgm:cxn modelId="{5B05559E-3931-45FF-AB37-94A81A131C97}" type="presParOf" srcId="{E8EF5E18-10F5-4983-BE74-578EFC6BB65E}" destId="{198D6D97-74E7-4C4E-8D07-500E5519EEB2}" srcOrd="1" destOrd="0" presId="urn:microsoft.com/office/officeart/2005/8/layout/vList2"/>
    <dgm:cxn modelId="{CBEE0DDB-063E-40BF-8764-4B79BD54EA6F}" type="presParOf" srcId="{E8EF5E18-10F5-4983-BE74-578EFC6BB65E}" destId="{EFFBD745-EA8C-4369-A5B4-7D481FF8616D}" srcOrd="2" destOrd="0" presId="urn:microsoft.com/office/officeart/2005/8/layout/vList2"/>
    <dgm:cxn modelId="{ADAC8789-A739-4D81-9C37-7282B70947D6}" type="presParOf" srcId="{E8EF5E18-10F5-4983-BE74-578EFC6BB65E}" destId="{B4AA7D18-F990-4398-9BBF-11BC1FFC7898}" srcOrd="3" destOrd="0" presId="urn:microsoft.com/office/officeart/2005/8/layout/vList2"/>
    <dgm:cxn modelId="{E1006A0D-C8D7-434B-80B6-B9F503439842}" type="presParOf" srcId="{E8EF5E18-10F5-4983-BE74-578EFC6BB65E}" destId="{36B7EC92-5D26-42E1-B3D7-EC2ABB921905}" srcOrd="4" destOrd="0" presId="urn:microsoft.com/office/officeart/2005/8/layout/vList2"/>
    <dgm:cxn modelId="{A729B557-4999-4816-919F-0386AC41D6DB}" type="presParOf" srcId="{E8EF5E18-10F5-4983-BE74-578EFC6BB65E}" destId="{7C2E11B4-7AC8-4A9C-A578-DE1F15BDE4F7}" srcOrd="5" destOrd="0" presId="urn:microsoft.com/office/officeart/2005/8/layout/vList2"/>
    <dgm:cxn modelId="{F3272DFE-B73B-47B3-A228-BDC40ED13017}" type="presParOf" srcId="{E8EF5E18-10F5-4983-BE74-578EFC6BB65E}" destId="{279468D8-4AB6-41E4-8CA9-7D1DA868756B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39FF9A4-EEA4-4227-B737-0BFDC63D4035}" type="doc">
      <dgm:prSet loTypeId="urn:microsoft.com/office/officeart/2016/7/layout/VerticalHollowAction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F7390945-7B54-49EA-949B-374B2719A0B7}">
      <dgm:prSet/>
      <dgm:spPr/>
      <dgm:t>
        <a:bodyPr/>
        <a:lstStyle/>
        <a:p>
          <a:r>
            <a:rPr lang="en-US" dirty="0"/>
            <a:t>Define</a:t>
          </a:r>
        </a:p>
      </dgm:t>
    </dgm:pt>
    <dgm:pt modelId="{64450FBE-0BF4-4350-AD20-BF2D53B503C1}" type="parTrans" cxnId="{3C5161A4-6DE5-411C-9A02-5F495086B572}">
      <dgm:prSet/>
      <dgm:spPr/>
      <dgm:t>
        <a:bodyPr/>
        <a:lstStyle/>
        <a:p>
          <a:endParaRPr lang="en-US"/>
        </a:p>
      </dgm:t>
    </dgm:pt>
    <dgm:pt modelId="{4E6648B5-D75C-45E6-B6D0-E7371E3275EE}" type="sibTrans" cxnId="{3C5161A4-6DE5-411C-9A02-5F495086B572}">
      <dgm:prSet/>
      <dgm:spPr/>
      <dgm:t>
        <a:bodyPr/>
        <a:lstStyle/>
        <a:p>
          <a:endParaRPr lang="en-US"/>
        </a:p>
      </dgm:t>
    </dgm:pt>
    <dgm:pt modelId="{A7AA75EB-8314-4D17-9427-16401D22C7D0}">
      <dgm:prSet/>
      <dgm:spPr/>
      <dgm:t>
        <a:bodyPr/>
        <a:lstStyle/>
        <a:p>
          <a:r>
            <a:rPr lang="en-US" dirty="0"/>
            <a:t>Define what constitutes family business</a:t>
          </a:r>
        </a:p>
      </dgm:t>
    </dgm:pt>
    <dgm:pt modelId="{F922854B-0697-4238-B23F-FF3D14D57808}" type="parTrans" cxnId="{47422B54-DC02-4202-ADCB-762E7766EFB5}">
      <dgm:prSet/>
      <dgm:spPr/>
      <dgm:t>
        <a:bodyPr/>
        <a:lstStyle/>
        <a:p>
          <a:endParaRPr lang="en-US"/>
        </a:p>
      </dgm:t>
    </dgm:pt>
    <dgm:pt modelId="{BCCB87A2-3961-451A-9805-9E83FCFB6D4C}" type="sibTrans" cxnId="{47422B54-DC02-4202-ADCB-762E7766EFB5}">
      <dgm:prSet/>
      <dgm:spPr/>
      <dgm:t>
        <a:bodyPr/>
        <a:lstStyle/>
        <a:p>
          <a:endParaRPr lang="en-US"/>
        </a:p>
      </dgm:t>
    </dgm:pt>
    <dgm:pt modelId="{FA085BF4-6235-45FA-9255-CF5A02D3AEAD}">
      <dgm:prSet/>
      <dgm:spPr/>
      <dgm:t>
        <a:bodyPr/>
        <a:lstStyle/>
        <a:p>
          <a:r>
            <a:rPr lang="en-US" dirty="0"/>
            <a:t>Understand</a:t>
          </a:r>
        </a:p>
      </dgm:t>
    </dgm:pt>
    <dgm:pt modelId="{BC812FFE-F37A-402C-A759-6F29378A37DF}" type="parTrans" cxnId="{5C40B592-BE02-4C32-8C6A-8AFAC8057FB6}">
      <dgm:prSet/>
      <dgm:spPr/>
      <dgm:t>
        <a:bodyPr/>
        <a:lstStyle/>
        <a:p>
          <a:endParaRPr lang="en-US"/>
        </a:p>
      </dgm:t>
    </dgm:pt>
    <dgm:pt modelId="{BFD22693-4486-46C9-BCEB-E4ABFBB561E1}" type="sibTrans" cxnId="{5C40B592-BE02-4C32-8C6A-8AFAC8057FB6}">
      <dgm:prSet/>
      <dgm:spPr/>
      <dgm:t>
        <a:bodyPr/>
        <a:lstStyle/>
        <a:p>
          <a:endParaRPr lang="en-US"/>
        </a:p>
      </dgm:t>
    </dgm:pt>
    <dgm:pt modelId="{9DE0C884-24EB-41A0-8D01-65E3B1717EB0}">
      <dgm:prSet/>
      <dgm:spPr/>
      <dgm:t>
        <a:bodyPr/>
        <a:lstStyle/>
        <a:p>
          <a:r>
            <a:rPr lang="en-US" dirty="0"/>
            <a:t>Understand management structures prevalent in family businesses</a:t>
          </a:r>
        </a:p>
      </dgm:t>
    </dgm:pt>
    <dgm:pt modelId="{980D4C0E-1BF9-4077-9580-28B0A573ED66}" type="parTrans" cxnId="{2B1047C8-F769-4998-AF8F-F488C96AA32C}">
      <dgm:prSet/>
      <dgm:spPr/>
      <dgm:t>
        <a:bodyPr/>
        <a:lstStyle/>
        <a:p>
          <a:endParaRPr lang="en-US"/>
        </a:p>
      </dgm:t>
    </dgm:pt>
    <dgm:pt modelId="{0948D2F4-217C-41A0-9E15-2C7FC7BF1D4B}" type="sibTrans" cxnId="{2B1047C8-F769-4998-AF8F-F488C96AA32C}">
      <dgm:prSet/>
      <dgm:spPr/>
      <dgm:t>
        <a:bodyPr/>
        <a:lstStyle/>
        <a:p>
          <a:endParaRPr lang="en-US"/>
        </a:p>
      </dgm:t>
    </dgm:pt>
    <dgm:pt modelId="{70560F28-3FB9-43A7-8ADA-4919799B13FE}">
      <dgm:prSet/>
      <dgm:spPr/>
      <dgm:t>
        <a:bodyPr/>
        <a:lstStyle/>
        <a:p>
          <a:r>
            <a:rPr lang="en-US" dirty="0"/>
            <a:t>Discuss</a:t>
          </a:r>
        </a:p>
      </dgm:t>
    </dgm:pt>
    <dgm:pt modelId="{2BA9F871-29B6-423C-B363-54FE7509C986}" type="parTrans" cxnId="{765C25C0-8FD5-4A56-A4E6-AD38461AFF43}">
      <dgm:prSet/>
      <dgm:spPr/>
      <dgm:t>
        <a:bodyPr/>
        <a:lstStyle/>
        <a:p>
          <a:endParaRPr lang="en-US"/>
        </a:p>
      </dgm:t>
    </dgm:pt>
    <dgm:pt modelId="{DFAA683A-7E49-4E74-8E36-ED6DABF19EE3}" type="sibTrans" cxnId="{765C25C0-8FD5-4A56-A4E6-AD38461AFF43}">
      <dgm:prSet/>
      <dgm:spPr/>
      <dgm:t>
        <a:bodyPr/>
        <a:lstStyle/>
        <a:p>
          <a:endParaRPr lang="en-US"/>
        </a:p>
      </dgm:t>
    </dgm:pt>
    <dgm:pt modelId="{8C99422A-59CC-4922-A6C1-D0EDC8C77798}">
      <dgm:prSet/>
      <dgm:spPr/>
      <dgm:t>
        <a:bodyPr/>
        <a:lstStyle/>
        <a:p>
          <a:r>
            <a:rPr lang="en-US" dirty="0"/>
            <a:t>Discuss succession plan and show case its importance in family business</a:t>
          </a:r>
        </a:p>
      </dgm:t>
    </dgm:pt>
    <dgm:pt modelId="{4B6A4BFC-3AA6-4206-A8E6-4A916B486EEF}" type="parTrans" cxnId="{47DAC55E-7AE5-47AC-A113-DB57C18A0816}">
      <dgm:prSet/>
      <dgm:spPr/>
      <dgm:t>
        <a:bodyPr/>
        <a:lstStyle/>
        <a:p>
          <a:endParaRPr lang="en-US"/>
        </a:p>
      </dgm:t>
    </dgm:pt>
    <dgm:pt modelId="{5110D4DC-F204-476B-A274-F6A936110D7C}" type="sibTrans" cxnId="{47DAC55E-7AE5-47AC-A113-DB57C18A0816}">
      <dgm:prSet/>
      <dgm:spPr/>
      <dgm:t>
        <a:bodyPr/>
        <a:lstStyle/>
        <a:p>
          <a:endParaRPr lang="en-US"/>
        </a:p>
      </dgm:t>
    </dgm:pt>
    <dgm:pt modelId="{ABA4ABFF-4B1B-49CE-956B-D73FA6A86C7D}" type="pres">
      <dgm:prSet presAssocID="{D39FF9A4-EEA4-4227-B737-0BFDC63D4035}" presName="Name0" presStyleCnt="0">
        <dgm:presLayoutVars>
          <dgm:dir/>
          <dgm:animLvl val="lvl"/>
          <dgm:resizeHandles val="exact"/>
        </dgm:presLayoutVars>
      </dgm:prSet>
      <dgm:spPr/>
    </dgm:pt>
    <dgm:pt modelId="{C2033E06-96C5-48F6-BEB1-CD324FA8E538}" type="pres">
      <dgm:prSet presAssocID="{F7390945-7B54-49EA-949B-374B2719A0B7}" presName="linNode" presStyleCnt="0"/>
      <dgm:spPr/>
    </dgm:pt>
    <dgm:pt modelId="{F54BE1CD-539B-499A-98DE-58AD129AA0CF}" type="pres">
      <dgm:prSet presAssocID="{F7390945-7B54-49EA-949B-374B2719A0B7}" presName="parentText" presStyleLbl="solidFgAcc1" presStyleIdx="0" presStyleCnt="3">
        <dgm:presLayoutVars>
          <dgm:chMax val="1"/>
          <dgm:bulletEnabled/>
        </dgm:presLayoutVars>
      </dgm:prSet>
      <dgm:spPr/>
    </dgm:pt>
    <dgm:pt modelId="{1DC0BC65-6C1A-4631-999F-E3FD0360A102}" type="pres">
      <dgm:prSet presAssocID="{F7390945-7B54-49EA-949B-374B2719A0B7}" presName="descendantText" presStyleLbl="alignNode1" presStyleIdx="0" presStyleCnt="3">
        <dgm:presLayoutVars>
          <dgm:bulletEnabled/>
        </dgm:presLayoutVars>
      </dgm:prSet>
      <dgm:spPr/>
    </dgm:pt>
    <dgm:pt modelId="{E31D8289-0717-4286-8079-B412E851BE5E}" type="pres">
      <dgm:prSet presAssocID="{4E6648B5-D75C-45E6-B6D0-E7371E3275EE}" presName="sp" presStyleCnt="0"/>
      <dgm:spPr/>
    </dgm:pt>
    <dgm:pt modelId="{1A44468A-DCFB-4DE9-BE25-DB236234D598}" type="pres">
      <dgm:prSet presAssocID="{FA085BF4-6235-45FA-9255-CF5A02D3AEAD}" presName="linNode" presStyleCnt="0"/>
      <dgm:spPr/>
    </dgm:pt>
    <dgm:pt modelId="{2D44AF03-11FD-4722-93A2-D3973F7B8C37}" type="pres">
      <dgm:prSet presAssocID="{FA085BF4-6235-45FA-9255-CF5A02D3AEAD}" presName="parentText" presStyleLbl="solidFgAcc1" presStyleIdx="1" presStyleCnt="3">
        <dgm:presLayoutVars>
          <dgm:chMax val="1"/>
          <dgm:bulletEnabled/>
        </dgm:presLayoutVars>
      </dgm:prSet>
      <dgm:spPr/>
    </dgm:pt>
    <dgm:pt modelId="{F2B5CCD1-2569-45CE-9D0D-6E4A81788FCF}" type="pres">
      <dgm:prSet presAssocID="{FA085BF4-6235-45FA-9255-CF5A02D3AEAD}" presName="descendantText" presStyleLbl="alignNode1" presStyleIdx="1" presStyleCnt="3">
        <dgm:presLayoutVars>
          <dgm:bulletEnabled/>
        </dgm:presLayoutVars>
      </dgm:prSet>
      <dgm:spPr/>
    </dgm:pt>
    <dgm:pt modelId="{815ADCB3-65D9-42BA-ABD0-D0E0A8C76A8A}" type="pres">
      <dgm:prSet presAssocID="{BFD22693-4486-46C9-BCEB-E4ABFBB561E1}" presName="sp" presStyleCnt="0"/>
      <dgm:spPr/>
    </dgm:pt>
    <dgm:pt modelId="{BF056CBD-1EF7-43D9-AEA6-3A17042C2C07}" type="pres">
      <dgm:prSet presAssocID="{70560F28-3FB9-43A7-8ADA-4919799B13FE}" presName="linNode" presStyleCnt="0"/>
      <dgm:spPr/>
    </dgm:pt>
    <dgm:pt modelId="{08C1066B-155E-4CD5-81E5-43C003E3F524}" type="pres">
      <dgm:prSet presAssocID="{70560F28-3FB9-43A7-8ADA-4919799B13FE}" presName="parentText" presStyleLbl="solidFgAcc1" presStyleIdx="2" presStyleCnt="3">
        <dgm:presLayoutVars>
          <dgm:chMax val="1"/>
          <dgm:bulletEnabled/>
        </dgm:presLayoutVars>
      </dgm:prSet>
      <dgm:spPr/>
    </dgm:pt>
    <dgm:pt modelId="{5B61F094-A0DE-4560-943E-F27D36C04BE8}" type="pres">
      <dgm:prSet presAssocID="{70560F28-3FB9-43A7-8ADA-4919799B13FE}" presName="descendantText" presStyleLbl="alignNode1" presStyleIdx="2" presStyleCnt="3">
        <dgm:presLayoutVars>
          <dgm:bulletEnabled/>
        </dgm:presLayoutVars>
      </dgm:prSet>
      <dgm:spPr/>
    </dgm:pt>
  </dgm:ptLst>
  <dgm:cxnLst>
    <dgm:cxn modelId="{9AFF9809-D216-44D2-94DE-DC29F777190B}" type="presOf" srcId="{D39FF9A4-EEA4-4227-B737-0BFDC63D4035}" destId="{ABA4ABFF-4B1B-49CE-956B-D73FA6A86C7D}" srcOrd="0" destOrd="0" presId="urn:microsoft.com/office/officeart/2016/7/layout/VerticalHollowActionList"/>
    <dgm:cxn modelId="{96AEAE0E-70D7-46E0-8E97-1E112B6C030D}" type="presOf" srcId="{FA085BF4-6235-45FA-9255-CF5A02D3AEAD}" destId="{2D44AF03-11FD-4722-93A2-D3973F7B8C37}" srcOrd="0" destOrd="0" presId="urn:microsoft.com/office/officeart/2016/7/layout/VerticalHollowActionList"/>
    <dgm:cxn modelId="{7361BB20-2644-43DE-A0A9-F5DE01208FF0}" type="presOf" srcId="{F7390945-7B54-49EA-949B-374B2719A0B7}" destId="{F54BE1CD-539B-499A-98DE-58AD129AA0CF}" srcOrd="0" destOrd="0" presId="urn:microsoft.com/office/officeart/2016/7/layout/VerticalHollowActionList"/>
    <dgm:cxn modelId="{47DAC55E-7AE5-47AC-A113-DB57C18A0816}" srcId="{70560F28-3FB9-43A7-8ADA-4919799B13FE}" destId="{8C99422A-59CC-4922-A6C1-D0EDC8C77798}" srcOrd="0" destOrd="0" parTransId="{4B6A4BFC-3AA6-4206-A8E6-4A916B486EEF}" sibTransId="{5110D4DC-F204-476B-A274-F6A936110D7C}"/>
    <dgm:cxn modelId="{29ACB94E-A915-43E1-AB7E-C9ACACEF175D}" type="presOf" srcId="{A7AA75EB-8314-4D17-9427-16401D22C7D0}" destId="{1DC0BC65-6C1A-4631-999F-E3FD0360A102}" srcOrd="0" destOrd="0" presId="urn:microsoft.com/office/officeart/2016/7/layout/VerticalHollowActionList"/>
    <dgm:cxn modelId="{47422B54-DC02-4202-ADCB-762E7766EFB5}" srcId="{F7390945-7B54-49EA-949B-374B2719A0B7}" destId="{A7AA75EB-8314-4D17-9427-16401D22C7D0}" srcOrd="0" destOrd="0" parTransId="{F922854B-0697-4238-B23F-FF3D14D57808}" sibTransId="{BCCB87A2-3961-451A-9805-9E83FCFB6D4C}"/>
    <dgm:cxn modelId="{B77F1755-EA9B-421F-934F-CD595294FE82}" type="presOf" srcId="{70560F28-3FB9-43A7-8ADA-4919799B13FE}" destId="{08C1066B-155E-4CD5-81E5-43C003E3F524}" srcOrd="0" destOrd="0" presId="urn:microsoft.com/office/officeart/2016/7/layout/VerticalHollowActionList"/>
    <dgm:cxn modelId="{E94F0579-F42B-4AA7-90B7-ED37790DC265}" type="presOf" srcId="{9DE0C884-24EB-41A0-8D01-65E3B1717EB0}" destId="{F2B5CCD1-2569-45CE-9D0D-6E4A81788FCF}" srcOrd="0" destOrd="0" presId="urn:microsoft.com/office/officeart/2016/7/layout/VerticalHollowActionList"/>
    <dgm:cxn modelId="{5C40B592-BE02-4C32-8C6A-8AFAC8057FB6}" srcId="{D39FF9A4-EEA4-4227-B737-0BFDC63D4035}" destId="{FA085BF4-6235-45FA-9255-CF5A02D3AEAD}" srcOrd="1" destOrd="0" parTransId="{BC812FFE-F37A-402C-A759-6F29378A37DF}" sibTransId="{BFD22693-4486-46C9-BCEB-E4ABFBB561E1}"/>
    <dgm:cxn modelId="{3C5161A4-6DE5-411C-9A02-5F495086B572}" srcId="{D39FF9A4-EEA4-4227-B737-0BFDC63D4035}" destId="{F7390945-7B54-49EA-949B-374B2719A0B7}" srcOrd="0" destOrd="0" parTransId="{64450FBE-0BF4-4350-AD20-BF2D53B503C1}" sibTransId="{4E6648B5-D75C-45E6-B6D0-E7371E3275EE}"/>
    <dgm:cxn modelId="{765C25C0-8FD5-4A56-A4E6-AD38461AFF43}" srcId="{D39FF9A4-EEA4-4227-B737-0BFDC63D4035}" destId="{70560F28-3FB9-43A7-8ADA-4919799B13FE}" srcOrd="2" destOrd="0" parTransId="{2BA9F871-29B6-423C-B363-54FE7509C986}" sibTransId="{DFAA683A-7E49-4E74-8E36-ED6DABF19EE3}"/>
    <dgm:cxn modelId="{2B1047C8-F769-4998-AF8F-F488C96AA32C}" srcId="{FA085BF4-6235-45FA-9255-CF5A02D3AEAD}" destId="{9DE0C884-24EB-41A0-8D01-65E3B1717EB0}" srcOrd="0" destOrd="0" parTransId="{980D4C0E-1BF9-4077-9580-28B0A573ED66}" sibTransId="{0948D2F4-217C-41A0-9E15-2C7FC7BF1D4B}"/>
    <dgm:cxn modelId="{563848E2-4A5F-43EC-83C0-0C94F6C1CAD0}" type="presOf" srcId="{8C99422A-59CC-4922-A6C1-D0EDC8C77798}" destId="{5B61F094-A0DE-4560-943E-F27D36C04BE8}" srcOrd="0" destOrd="0" presId="urn:microsoft.com/office/officeart/2016/7/layout/VerticalHollowActionList"/>
    <dgm:cxn modelId="{0E94B67D-9314-45C6-AADF-97EF2C197F9D}" type="presParOf" srcId="{ABA4ABFF-4B1B-49CE-956B-D73FA6A86C7D}" destId="{C2033E06-96C5-48F6-BEB1-CD324FA8E538}" srcOrd="0" destOrd="0" presId="urn:microsoft.com/office/officeart/2016/7/layout/VerticalHollowActionList"/>
    <dgm:cxn modelId="{CAFB6C8A-D28E-4462-8AA7-DDF114422998}" type="presParOf" srcId="{C2033E06-96C5-48F6-BEB1-CD324FA8E538}" destId="{F54BE1CD-539B-499A-98DE-58AD129AA0CF}" srcOrd="0" destOrd="0" presId="urn:microsoft.com/office/officeart/2016/7/layout/VerticalHollowActionList"/>
    <dgm:cxn modelId="{99C749FB-C520-42AD-B4BE-B5224D5B0E2D}" type="presParOf" srcId="{C2033E06-96C5-48F6-BEB1-CD324FA8E538}" destId="{1DC0BC65-6C1A-4631-999F-E3FD0360A102}" srcOrd="1" destOrd="0" presId="urn:microsoft.com/office/officeart/2016/7/layout/VerticalHollowActionList"/>
    <dgm:cxn modelId="{1000A076-8ABD-42C6-B5D6-956B762CEF7B}" type="presParOf" srcId="{ABA4ABFF-4B1B-49CE-956B-D73FA6A86C7D}" destId="{E31D8289-0717-4286-8079-B412E851BE5E}" srcOrd="1" destOrd="0" presId="urn:microsoft.com/office/officeart/2016/7/layout/VerticalHollowActionList"/>
    <dgm:cxn modelId="{651E47D0-453C-4D85-9D35-1496DB7FE23A}" type="presParOf" srcId="{ABA4ABFF-4B1B-49CE-956B-D73FA6A86C7D}" destId="{1A44468A-DCFB-4DE9-BE25-DB236234D598}" srcOrd="2" destOrd="0" presId="urn:microsoft.com/office/officeart/2016/7/layout/VerticalHollowActionList"/>
    <dgm:cxn modelId="{4168FA3E-6A74-498E-A28F-8B6A8F38C2B7}" type="presParOf" srcId="{1A44468A-DCFB-4DE9-BE25-DB236234D598}" destId="{2D44AF03-11FD-4722-93A2-D3973F7B8C37}" srcOrd="0" destOrd="0" presId="urn:microsoft.com/office/officeart/2016/7/layout/VerticalHollowActionList"/>
    <dgm:cxn modelId="{A6BC6AF8-5FC1-4CE3-AEE0-951FE043C1E5}" type="presParOf" srcId="{1A44468A-DCFB-4DE9-BE25-DB236234D598}" destId="{F2B5CCD1-2569-45CE-9D0D-6E4A81788FCF}" srcOrd="1" destOrd="0" presId="urn:microsoft.com/office/officeart/2016/7/layout/VerticalHollowActionList"/>
    <dgm:cxn modelId="{67BCAD65-4CC8-404F-9C7D-F9E5DECAA80E}" type="presParOf" srcId="{ABA4ABFF-4B1B-49CE-956B-D73FA6A86C7D}" destId="{815ADCB3-65D9-42BA-ABD0-D0E0A8C76A8A}" srcOrd="3" destOrd="0" presId="urn:microsoft.com/office/officeart/2016/7/layout/VerticalHollowActionList"/>
    <dgm:cxn modelId="{8AB09B45-0A43-4494-9AE2-01E1111C08FC}" type="presParOf" srcId="{ABA4ABFF-4B1B-49CE-956B-D73FA6A86C7D}" destId="{BF056CBD-1EF7-43D9-AEA6-3A17042C2C07}" srcOrd="4" destOrd="0" presId="urn:microsoft.com/office/officeart/2016/7/layout/VerticalHollowActionList"/>
    <dgm:cxn modelId="{15ACE26E-5EA3-49C5-8C3A-BB1C99ACD8A8}" type="presParOf" srcId="{BF056CBD-1EF7-43D9-AEA6-3A17042C2C07}" destId="{08C1066B-155E-4CD5-81E5-43C003E3F524}" srcOrd="0" destOrd="0" presId="urn:microsoft.com/office/officeart/2016/7/layout/VerticalHollowActionList"/>
    <dgm:cxn modelId="{6B56FE33-5F4B-4E04-8B6C-99D4E0832849}" type="presParOf" srcId="{BF056CBD-1EF7-43D9-AEA6-3A17042C2C07}" destId="{5B61F094-A0DE-4560-943E-F27D36C04BE8}" srcOrd="1" destOrd="0" presId="urn:microsoft.com/office/officeart/2016/7/layout/VerticalHollowAction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39FF9A4-EEA4-4227-B737-0BFDC63D4035}" type="doc">
      <dgm:prSet loTypeId="urn:microsoft.com/office/officeart/2016/7/layout/VerticalHollowAction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C7E0B55A-FDD3-4424-A324-DA32BED790E2}">
      <dgm:prSet/>
      <dgm:spPr/>
      <dgm:t>
        <a:bodyPr/>
        <a:lstStyle/>
        <a:p>
          <a:r>
            <a:rPr lang="en-US" dirty="0"/>
            <a:t>Point out</a:t>
          </a:r>
        </a:p>
      </dgm:t>
    </dgm:pt>
    <dgm:pt modelId="{C37E172E-DF66-4D98-AFB7-CB79A94AA6EE}" type="parTrans" cxnId="{DAB5472B-D000-4952-838E-289DAADE308F}">
      <dgm:prSet/>
      <dgm:spPr/>
      <dgm:t>
        <a:bodyPr/>
        <a:lstStyle/>
        <a:p>
          <a:endParaRPr lang="en-US"/>
        </a:p>
      </dgm:t>
    </dgm:pt>
    <dgm:pt modelId="{9393CA5B-DD3C-4BC2-95E0-27DBBA965D9B}" type="sibTrans" cxnId="{DAB5472B-D000-4952-838E-289DAADE308F}">
      <dgm:prSet/>
      <dgm:spPr/>
      <dgm:t>
        <a:bodyPr/>
        <a:lstStyle/>
        <a:p>
          <a:endParaRPr lang="en-US"/>
        </a:p>
      </dgm:t>
    </dgm:pt>
    <dgm:pt modelId="{85541AE6-75F9-4B95-B900-8B28488CC743}">
      <dgm:prSet/>
      <dgm:spPr/>
      <dgm:t>
        <a:bodyPr/>
        <a:lstStyle/>
        <a:p>
          <a:r>
            <a:rPr lang="en-US" dirty="0"/>
            <a:t>Point out dynamics and possible sources of conflict in family business and how to mitigate such</a:t>
          </a:r>
        </a:p>
      </dgm:t>
    </dgm:pt>
    <dgm:pt modelId="{4D30ADC5-2F76-4D3E-BBF2-483E2A628DB3}" type="parTrans" cxnId="{E675E17A-FD32-462D-AABD-8896E17D719D}">
      <dgm:prSet/>
      <dgm:spPr/>
      <dgm:t>
        <a:bodyPr/>
        <a:lstStyle/>
        <a:p>
          <a:endParaRPr lang="en-US"/>
        </a:p>
      </dgm:t>
    </dgm:pt>
    <dgm:pt modelId="{EF3A0C08-68F7-4E7E-AD0F-4F2EEB2ADCC4}" type="sibTrans" cxnId="{E675E17A-FD32-462D-AABD-8896E17D719D}">
      <dgm:prSet/>
      <dgm:spPr/>
      <dgm:t>
        <a:bodyPr/>
        <a:lstStyle/>
        <a:p>
          <a:endParaRPr lang="en-US"/>
        </a:p>
      </dgm:t>
    </dgm:pt>
    <dgm:pt modelId="{2A396AAE-44EA-49DA-B91C-31AD2C7622B4}">
      <dgm:prSet/>
      <dgm:spPr/>
      <dgm:t>
        <a:bodyPr/>
        <a:lstStyle/>
        <a:p>
          <a:r>
            <a:rPr lang="en-US" dirty="0"/>
            <a:t>Outline</a:t>
          </a:r>
        </a:p>
      </dgm:t>
    </dgm:pt>
    <dgm:pt modelId="{315676EC-B41F-4359-B6B6-B297B5BFE0FA}" type="parTrans" cxnId="{68FEC840-DFCF-4C22-BC8B-A5B3375CAA77}">
      <dgm:prSet/>
      <dgm:spPr/>
      <dgm:t>
        <a:bodyPr/>
        <a:lstStyle/>
        <a:p>
          <a:endParaRPr lang="en-US"/>
        </a:p>
      </dgm:t>
    </dgm:pt>
    <dgm:pt modelId="{3D43D41D-E309-49A3-A198-E024B447E4C0}" type="sibTrans" cxnId="{68FEC840-DFCF-4C22-BC8B-A5B3375CAA77}">
      <dgm:prSet/>
      <dgm:spPr/>
      <dgm:t>
        <a:bodyPr/>
        <a:lstStyle/>
        <a:p>
          <a:endParaRPr lang="en-US"/>
        </a:p>
      </dgm:t>
    </dgm:pt>
    <dgm:pt modelId="{65209393-80E1-4F7D-A6CC-7017576FF164}">
      <dgm:prSet/>
      <dgm:spPr/>
      <dgm:t>
        <a:bodyPr/>
        <a:lstStyle/>
        <a:p>
          <a:r>
            <a:rPr lang="en-US" dirty="0"/>
            <a:t>Outline possible ways and advantages of professionalizing of family business</a:t>
          </a:r>
        </a:p>
      </dgm:t>
    </dgm:pt>
    <dgm:pt modelId="{BB970746-2274-475B-9870-03B57F2CA3E4}" type="parTrans" cxnId="{8BB244EB-92CA-4C83-98E4-84E3C7054708}">
      <dgm:prSet/>
      <dgm:spPr/>
      <dgm:t>
        <a:bodyPr/>
        <a:lstStyle/>
        <a:p>
          <a:endParaRPr lang="en-US"/>
        </a:p>
      </dgm:t>
    </dgm:pt>
    <dgm:pt modelId="{DCCA984A-5D35-4791-8BB3-4B5271B2768A}" type="sibTrans" cxnId="{8BB244EB-92CA-4C83-98E4-84E3C7054708}">
      <dgm:prSet/>
      <dgm:spPr/>
      <dgm:t>
        <a:bodyPr/>
        <a:lstStyle/>
        <a:p>
          <a:endParaRPr lang="en-US"/>
        </a:p>
      </dgm:t>
    </dgm:pt>
    <dgm:pt modelId="{ABA4ABFF-4B1B-49CE-956B-D73FA6A86C7D}" type="pres">
      <dgm:prSet presAssocID="{D39FF9A4-EEA4-4227-B737-0BFDC63D4035}" presName="Name0" presStyleCnt="0">
        <dgm:presLayoutVars>
          <dgm:dir/>
          <dgm:animLvl val="lvl"/>
          <dgm:resizeHandles val="exact"/>
        </dgm:presLayoutVars>
      </dgm:prSet>
      <dgm:spPr/>
    </dgm:pt>
    <dgm:pt modelId="{0605BA4A-42E9-4701-89AB-6B165063B5F8}" type="pres">
      <dgm:prSet presAssocID="{C7E0B55A-FDD3-4424-A324-DA32BED790E2}" presName="linNode" presStyleCnt="0"/>
      <dgm:spPr/>
    </dgm:pt>
    <dgm:pt modelId="{CF028C6B-570D-451E-8B2B-7635ACE6848D}" type="pres">
      <dgm:prSet presAssocID="{C7E0B55A-FDD3-4424-A324-DA32BED790E2}" presName="parentText" presStyleLbl="solidFgAcc1" presStyleIdx="0" presStyleCnt="2">
        <dgm:presLayoutVars>
          <dgm:chMax val="1"/>
          <dgm:bulletEnabled/>
        </dgm:presLayoutVars>
      </dgm:prSet>
      <dgm:spPr/>
    </dgm:pt>
    <dgm:pt modelId="{A20902A4-E7FF-46BD-B29B-E1A9994825DE}" type="pres">
      <dgm:prSet presAssocID="{C7E0B55A-FDD3-4424-A324-DA32BED790E2}" presName="descendantText" presStyleLbl="alignNode1" presStyleIdx="0" presStyleCnt="2">
        <dgm:presLayoutVars>
          <dgm:bulletEnabled/>
        </dgm:presLayoutVars>
      </dgm:prSet>
      <dgm:spPr/>
    </dgm:pt>
    <dgm:pt modelId="{6AAA1C5E-9818-44D5-B65E-47D5BECF87E6}" type="pres">
      <dgm:prSet presAssocID="{9393CA5B-DD3C-4BC2-95E0-27DBBA965D9B}" presName="sp" presStyleCnt="0"/>
      <dgm:spPr/>
    </dgm:pt>
    <dgm:pt modelId="{8AC35F84-07B0-4DF2-A7CB-086DFAB53D62}" type="pres">
      <dgm:prSet presAssocID="{2A396AAE-44EA-49DA-B91C-31AD2C7622B4}" presName="linNode" presStyleCnt="0"/>
      <dgm:spPr/>
    </dgm:pt>
    <dgm:pt modelId="{9943C77E-8A4E-4FFE-BE08-C891290F846A}" type="pres">
      <dgm:prSet presAssocID="{2A396AAE-44EA-49DA-B91C-31AD2C7622B4}" presName="parentText" presStyleLbl="solidFgAcc1" presStyleIdx="1" presStyleCnt="2">
        <dgm:presLayoutVars>
          <dgm:chMax val="1"/>
          <dgm:bulletEnabled/>
        </dgm:presLayoutVars>
      </dgm:prSet>
      <dgm:spPr/>
    </dgm:pt>
    <dgm:pt modelId="{439DDC63-85BC-4E95-9AB9-C8AADB03084A}" type="pres">
      <dgm:prSet presAssocID="{2A396AAE-44EA-49DA-B91C-31AD2C7622B4}" presName="descendantText" presStyleLbl="alignNode1" presStyleIdx="1" presStyleCnt="2">
        <dgm:presLayoutVars>
          <dgm:bulletEnabled/>
        </dgm:presLayoutVars>
      </dgm:prSet>
      <dgm:spPr/>
    </dgm:pt>
  </dgm:ptLst>
  <dgm:cxnLst>
    <dgm:cxn modelId="{9AFF9809-D216-44D2-94DE-DC29F777190B}" type="presOf" srcId="{D39FF9A4-EEA4-4227-B737-0BFDC63D4035}" destId="{ABA4ABFF-4B1B-49CE-956B-D73FA6A86C7D}" srcOrd="0" destOrd="0" presId="urn:microsoft.com/office/officeart/2016/7/layout/VerticalHollowActionList"/>
    <dgm:cxn modelId="{DAB5472B-D000-4952-838E-289DAADE308F}" srcId="{D39FF9A4-EEA4-4227-B737-0BFDC63D4035}" destId="{C7E0B55A-FDD3-4424-A324-DA32BED790E2}" srcOrd="0" destOrd="0" parTransId="{C37E172E-DF66-4D98-AFB7-CB79A94AA6EE}" sibTransId="{9393CA5B-DD3C-4BC2-95E0-27DBBA965D9B}"/>
    <dgm:cxn modelId="{68FEC840-DFCF-4C22-BC8B-A5B3375CAA77}" srcId="{D39FF9A4-EEA4-4227-B737-0BFDC63D4035}" destId="{2A396AAE-44EA-49DA-B91C-31AD2C7622B4}" srcOrd="1" destOrd="0" parTransId="{315676EC-B41F-4359-B6B6-B297B5BFE0FA}" sibTransId="{3D43D41D-E309-49A3-A198-E024B447E4C0}"/>
    <dgm:cxn modelId="{E675E17A-FD32-462D-AABD-8896E17D719D}" srcId="{C7E0B55A-FDD3-4424-A324-DA32BED790E2}" destId="{85541AE6-75F9-4B95-B900-8B28488CC743}" srcOrd="0" destOrd="0" parTransId="{4D30ADC5-2F76-4D3E-BBF2-483E2A628DB3}" sibTransId="{EF3A0C08-68F7-4E7E-AD0F-4F2EEB2ADCC4}"/>
    <dgm:cxn modelId="{22C0DA7B-71A9-4092-99F6-3DCC41BAC079}" type="presOf" srcId="{85541AE6-75F9-4B95-B900-8B28488CC743}" destId="{A20902A4-E7FF-46BD-B29B-E1A9994825DE}" srcOrd="0" destOrd="0" presId="urn:microsoft.com/office/officeart/2016/7/layout/VerticalHollowActionList"/>
    <dgm:cxn modelId="{B5A2019F-5531-4E17-896B-7605C0E15FB1}" type="presOf" srcId="{2A396AAE-44EA-49DA-B91C-31AD2C7622B4}" destId="{9943C77E-8A4E-4FFE-BE08-C891290F846A}" srcOrd="0" destOrd="0" presId="urn:microsoft.com/office/officeart/2016/7/layout/VerticalHollowActionList"/>
    <dgm:cxn modelId="{ADA725C9-54DF-4E84-8C32-1BF4287F98EF}" type="presOf" srcId="{65209393-80E1-4F7D-A6CC-7017576FF164}" destId="{439DDC63-85BC-4E95-9AB9-C8AADB03084A}" srcOrd="0" destOrd="0" presId="urn:microsoft.com/office/officeart/2016/7/layout/VerticalHollowActionList"/>
    <dgm:cxn modelId="{8BB244EB-92CA-4C83-98E4-84E3C7054708}" srcId="{2A396AAE-44EA-49DA-B91C-31AD2C7622B4}" destId="{65209393-80E1-4F7D-A6CC-7017576FF164}" srcOrd="0" destOrd="0" parTransId="{BB970746-2274-475B-9870-03B57F2CA3E4}" sibTransId="{DCCA984A-5D35-4791-8BB3-4B5271B2768A}"/>
    <dgm:cxn modelId="{343632F1-26CE-4AA6-B136-EBD63C8BD285}" type="presOf" srcId="{C7E0B55A-FDD3-4424-A324-DA32BED790E2}" destId="{CF028C6B-570D-451E-8B2B-7635ACE6848D}" srcOrd="0" destOrd="0" presId="urn:microsoft.com/office/officeart/2016/7/layout/VerticalHollowActionList"/>
    <dgm:cxn modelId="{025B7C78-6FDB-410D-ABB1-7BD3E32E35DA}" type="presParOf" srcId="{ABA4ABFF-4B1B-49CE-956B-D73FA6A86C7D}" destId="{0605BA4A-42E9-4701-89AB-6B165063B5F8}" srcOrd="0" destOrd="0" presId="urn:microsoft.com/office/officeart/2016/7/layout/VerticalHollowActionList"/>
    <dgm:cxn modelId="{F055D1AE-C8BD-4249-9169-9105609FAC5C}" type="presParOf" srcId="{0605BA4A-42E9-4701-89AB-6B165063B5F8}" destId="{CF028C6B-570D-451E-8B2B-7635ACE6848D}" srcOrd="0" destOrd="0" presId="urn:microsoft.com/office/officeart/2016/7/layout/VerticalHollowActionList"/>
    <dgm:cxn modelId="{367196AA-8546-4F84-A9EE-B89C96618966}" type="presParOf" srcId="{0605BA4A-42E9-4701-89AB-6B165063B5F8}" destId="{A20902A4-E7FF-46BD-B29B-E1A9994825DE}" srcOrd="1" destOrd="0" presId="urn:microsoft.com/office/officeart/2016/7/layout/VerticalHollowActionList"/>
    <dgm:cxn modelId="{F4063F44-1C4A-4A32-940D-431181FB5F5C}" type="presParOf" srcId="{ABA4ABFF-4B1B-49CE-956B-D73FA6A86C7D}" destId="{6AAA1C5E-9818-44D5-B65E-47D5BECF87E6}" srcOrd="1" destOrd="0" presId="urn:microsoft.com/office/officeart/2016/7/layout/VerticalHollowActionList"/>
    <dgm:cxn modelId="{B44D1CF3-7590-43A7-9CE3-AF4EC594671F}" type="presParOf" srcId="{ABA4ABFF-4B1B-49CE-956B-D73FA6A86C7D}" destId="{8AC35F84-07B0-4DF2-A7CB-086DFAB53D62}" srcOrd="2" destOrd="0" presId="urn:microsoft.com/office/officeart/2016/7/layout/VerticalHollowActionList"/>
    <dgm:cxn modelId="{6E493E6E-A72D-4427-99D9-49FD23140D1D}" type="presParOf" srcId="{8AC35F84-07B0-4DF2-A7CB-086DFAB53D62}" destId="{9943C77E-8A4E-4FFE-BE08-C891290F846A}" srcOrd="0" destOrd="0" presId="urn:microsoft.com/office/officeart/2016/7/layout/VerticalHollowActionList"/>
    <dgm:cxn modelId="{32C3F109-543A-47FD-8A53-9BE150C93EE8}" type="presParOf" srcId="{8AC35F84-07B0-4DF2-A7CB-086DFAB53D62}" destId="{439DDC63-85BC-4E95-9AB9-C8AADB03084A}" srcOrd="1" destOrd="0" presId="urn:microsoft.com/office/officeart/2016/7/layout/VerticalHollowAction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B26D3B3-6823-4B33-A4D9-8297F648EADF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FF5BD762-CD31-4A8B-92C0-B052417655DD}">
      <dgm:prSet/>
      <dgm:spPr/>
      <dgm:t>
        <a:bodyPr/>
        <a:lstStyle/>
        <a:p>
          <a:r>
            <a:rPr lang="en-US"/>
            <a:t>Family businesses are not new, and they have been there for ages, the early political and military dynasties are clear examples</a:t>
          </a:r>
        </a:p>
      </dgm:t>
    </dgm:pt>
    <dgm:pt modelId="{467092C4-C05F-4DC5-9E70-FA530705335C}" type="parTrans" cxnId="{7DA38AA6-7329-4BF7-B627-8700FEEECFF8}">
      <dgm:prSet/>
      <dgm:spPr/>
      <dgm:t>
        <a:bodyPr/>
        <a:lstStyle/>
        <a:p>
          <a:endParaRPr lang="en-US"/>
        </a:p>
      </dgm:t>
    </dgm:pt>
    <dgm:pt modelId="{BD58C115-9B6A-431D-A055-A3603927C2C7}" type="sibTrans" cxnId="{7DA38AA6-7329-4BF7-B627-8700FEEECFF8}">
      <dgm:prSet/>
      <dgm:spPr/>
      <dgm:t>
        <a:bodyPr/>
        <a:lstStyle/>
        <a:p>
          <a:endParaRPr lang="en-US"/>
        </a:p>
      </dgm:t>
    </dgm:pt>
    <dgm:pt modelId="{DA29A08E-7FDF-4325-A1EA-15B5192131FE}">
      <dgm:prSet/>
      <dgm:spPr/>
      <dgm:t>
        <a:bodyPr/>
        <a:lstStyle/>
        <a:p>
          <a:r>
            <a:rPr lang="en-US"/>
            <a:t>This continued even during industrial revolution era</a:t>
          </a:r>
        </a:p>
      </dgm:t>
    </dgm:pt>
    <dgm:pt modelId="{F344ECF4-5D5A-4F03-80DD-B309D2543AFB}" type="parTrans" cxnId="{F6CFEE75-50E2-4A2A-9C47-65699C671961}">
      <dgm:prSet/>
      <dgm:spPr/>
      <dgm:t>
        <a:bodyPr/>
        <a:lstStyle/>
        <a:p>
          <a:endParaRPr lang="en-US"/>
        </a:p>
      </dgm:t>
    </dgm:pt>
    <dgm:pt modelId="{4AF4ADEF-6058-46F0-8DCF-D1205EA03478}" type="sibTrans" cxnId="{F6CFEE75-50E2-4A2A-9C47-65699C671961}">
      <dgm:prSet/>
      <dgm:spPr/>
      <dgm:t>
        <a:bodyPr/>
        <a:lstStyle/>
        <a:p>
          <a:endParaRPr lang="en-US"/>
        </a:p>
      </dgm:t>
    </dgm:pt>
    <dgm:pt modelId="{6B27F37D-635D-4517-8800-33CF92F22297}">
      <dgm:prSet/>
      <dgm:spPr/>
      <dgm:t>
        <a:bodyPr/>
        <a:lstStyle/>
        <a:p>
          <a:r>
            <a:rPr lang="en-US"/>
            <a:t>Post World War II, many family businesses expanded globally leveraging on the newly opened markets and technology advancement (Jimenez-Castillo &amp; Hoy, 2018).</a:t>
          </a:r>
        </a:p>
      </dgm:t>
    </dgm:pt>
    <dgm:pt modelId="{55D77CEB-75C0-4297-9CB6-EA69269DF041}" type="parTrans" cxnId="{3FE1179A-E2C1-410D-B2FB-14006C2F95BD}">
      <dgm:prSet/>
      <dgm:spPr/>
      <dgm:t>
        <a:bodyPr/>
        <a:lstStyle/>
        <a:p>
          <a:endParaRPr lang="en-US"/>
        </a:p>
      </dgm:t>
    </dgm:pt>
    <dgm:pt modelId="{24C549CF-79F5-43E3-A788-2A2F2F933C3D}" type="sibTrans" cxnId="{3FE1179A-E2C1-410D-B2FB-14006C2F95BD}">
      <dgm:prSet/>
      <dgm:spPr/>
      <dgm:t>
        <a:bodyPr/>
        <a:lstStyle/>
        <a:p>
          <a:endParaRPr lang="en-US"/>
        </a:p>
      </dgm:t>
    </dgm:pt>
    <dgm:pt modelId="{88D6A8B9-FF74-40E9-B601-59582389E3AB}" type="pres">
      <dgm:prSet presAssocID="{AB26D3B3-6823-4B33-A4D9-8297F648EADF}" presName="root" presStyleCnt="0">
        <dgm:presLayoutVars>
          <dgm:dir/>
          <dgm:resizeHandles val="exact"/>
        </dgm:presLayoutVars>
      </dgm:prSet>
      <dgm:spPr/>
    </dgm:pt>
    <dgm:pt modelId="{47322928-F6EC-45B7-AFF4-AA21618630CC}" type="pres">
      <dgm:prSet presAssocID="{FF5BD762-CD31-4A8B-92C0-B052417655DD}" presName="compNode" presStyleCnt="0"/>
      <dgm:spPr/>
    </dgm:pt>
    <dgm:pt modelId="{64FDACE7-D5BC-4EFA-AC99-B65A8414FC89}" type="pres">
      <dgm:prSet presAssocID="{FF5BD762-CD31-4A8B-92C0-B052417655DD}" presName="bgRect" presStyleLbl="bgShp" presStyleIdx="0" presStyleCnt="3"/>
      <dgm:spPr/>
    </dgm:pt>
    <dgm:pt modelId="{D29EC552-A8FB-43FB-AD40-3EA621C9344A}" type="pres">
      <dgm:prSet presAssocID="{FF5BD762-CD31-4A8B-92C0-B052417655DD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astle scene"/>
        </a:ext>
      </dgm:extLst>
    </dgm:pt>
    <dgm:pt modelId="{70C46E4C-D6FF-49CC-93E3-002BFC682D5E}" type="pres">
      <dgm:prSet presAssocID="{FF5BD762-CD31-4A8B-92C0-B052417655DD}" presName="spaceRect" presStyleCnt="0"/>
      <dgm:spPr/>
    </dgm:pt>
    <dgm:pt modelId="{BDECD23D-DE74-4A11-8558-8FD7190D908F}" type="pres">
      <dgm:prSet presAssocID="{FF5BD762-CD31-4A8B-92C0-B052417655DD}" presName="parTx" presStyleLbl="revTx" presStyleIdx="0" presStyleCnt="3">
        <dgm:presLayoutVars>
          <dgm:chMax val="0"/>
          <dgm:chPref val="0"/>
        </dgm:presLayoutVars>
      </dgm:prSet>
      <dgm:spPr/>
    </dgm:pt>
    <dgm:pt modelId="{5313C624-EFC8-49A7-8C29-C4A05EB052E9}" type="pres">
      <dgm:prSet presAssocID="{BD58C115-9B6A-431D-A055-A3603927C2C7}" presName="sibTrans" presStyleCnt="0"/>
      <dgm:spPr/>
    </dgm:pt>
    <dgm:pt modelId="{42A47111-D8B4-4BBA-AEB6-3DDC0BFCE839}" type="pres">
      <dgm:prSet presAssocID="{DA29A08E-7FDF-4325-A1EA-15B5192131FE}" presName="compNode" presStyleCnt="0"/>
      <dgm:spPr/>
    </dgm:pt>
    <dgm:pt modelId="{037B00BC-277F-4D10-B48D-E358826DFE40}" type="pres">
      <dgm:prSet presAssocID="{DA29A08E-7FDF-4325-A1EA-15B5192131FE}" presName="bgRect" presStyleLbl="bgShp" presStyleIdx="1" presStyleCnt="3"/>
      <dgm:spPr/>
    </dgm:pt>
    <dgm:pt modelId="{184C7E2C-AC56-4901-AFD3-AB8268039820}" type="pres">
      <dgm:prSet presAssocID="{DA29A08E-7FDF-4325-A1EA-15B5192131FE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actory"/>
        </a:ext>
      </dgm:extLst>
    </dgm:pt>
    <dgm:pt modelId="{FAA5164C-ABB0-459F-A2A9-B4E3771858F4}" type="pres">
      <dgm:prSet presAssocID="{DA29A08E-7FDF-4325-A1EA-15B5192131FE}" presName="spaceRect" presStyleCnt="0"/>
      <dgm:spPr/>
    </dgm:pt>
    <dgm:pt modelId="{94DCB2EC-CEC1-4583-A14E-015BFAA597E2}" type="pres">
      <dgm:prSet presAssocID="{DA29A08E-7FDF-4325-A1EA-15B5192131FE}" presName="parTx" presStyleLbl="revTx" presStyleIdx="1" presStyleCnt="3">
        <dgm:presLayoutVars>
          <dgm:chMax val="0"/>
          <dgm:chPref val="0"/>
        </dgm:presLayoutVars>
      </dgm:prSet>
      <dgm:spPr/>
    </dgm:pt>
    <dgm:pt modelId="{D76623EB-1309-4CB0-8937-C7715A573185}" type="pres">
      <dgm:prSet presAssocID="{4AF4ADEF-6058-46F0-8DCF-D1205EA03478}" presName="sibTrans" presStyleCnt="0"/>
      <dgm:spPr/>
    </dgm:pt>
    <dgm:pt modelId="{5EEE79B1-5254-45AC-884E-A872E1079251}" type="pres">
      <dgm:prSet presAssocID="{6B27F37D-635D-4517-8800-33CF92F22297}" presName="compNode" presStyleCnt="0"/>
      <dgm:spPr/>
    </dgm:pt>
    <dgm:pt modelId="{BE589871-2047-4739-9F7E-631601E1E3A3}" type="pres">
      <dgm:prSet presAssocID="{6B27F37D-635D-4517-8800-33CF92F22297}" presName="bgRect" presStyleLbl="bgShp" presStyleIdx="2" presStyleCnt="3"/>
      <dgm:spPr/>
    </dgm:pt>
    <dgm:pt modelId="{19887B68-B2E4-4BF1-A7C9-9ED0D8E5761B}" type="pres">
      <dgm:prSet presAssocID="{6B27F37D-635D-4517-8800-33CF92F22297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ireworks"/>
        </a:ext>
      </dgm:extLst>
    </dgm:pt>
    <dgm:pt modelId="{9EC91F8E-2F83-49F4-A0FD-111D93B2B9A0}" type="pres">
      <dgm:prSet presAssocID="{6B27F37D-635D-4517-8800-33CF92F22297}" presName="spaceRect" presStyleCnt="0"/>
      <dgm:spPr/>
    </dgm:pt>
    <dgm:pt modelId="{6A687FF3-86DD-43F0-9A64-12C832C205DF}" type="pres">
      <dgm:prSet presAssocID="{6B27F37D-635D-4517-8800-33CF92F22297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A8E86030-0C77-43B8-AAFD-F3FBE54BEF2C}" type="presOf" srcId="{6B27F37D-635D-4517-8800-33CF92F22297}" destId="{6A687FF3-86DD-43F0-9A64-12C832C205DF}" srcOrd="0" destOrd="0" presId="urn:microsoft.com/office/officeart/2018/2/layout/IconVerticalSolidList"/>
    <dgm:cxn modelId="{67510672-02AC-4C1F-842A-02B5A6B919AB}" type="presOf" srcId="{DA29A08E-7FDF-4325-A1EA-15B5192131FE}" destId="{94DCB2EC-CEC1-4583-A14E-015BFAA597E2}" srcOrd="0" destOrd="0" presId="urn:microsoft.com/office/officeart/2018/2/layout/IconVerticalSolidList"/>
    <dgm:cxn modelId="{F6CFEE75-50E2-4A2A-9C47-65699C671961}" srcId="{AB26D3B3-6823-4B33-A4D9-8297F648EADF}" destId="{DA29A08E-7FDF-4325-A1EA-15B5192131FE}" srcOrd="1" destOrd="0" parTransId="{F344ECF4-5D5A-4F03-80DD-B309D2543AFB}" sibTransId="{4AF4ADEF-6058-46F0-8DCF-D1205EA03478}"/>
    <dgm:cxn modelId="{2365BB8A-72B9-4D81-822C-4CFF6DBA14FC}" type="presOf" srcId="{FF5BD762-CD31-4A8B-92C0-B052417655DD}" destId="{BDECD23D-DE74-4A11-8558-8FD7190D908F}" srcOrd="0" destOrd="0" presId="urn:microsoft.com/office/officeart/2018/2/layout/IconVerticalSolidList"/>
    <dgm:cxn modelId="{3FE1179A-E2C1-410D-B2FB-14006C2F95BD}" srcId="{AB26D3B3-6823-4B33-A4D9-8297F648EADF}" destId="{6B27F37D-635D-4517-8800-33CF92F22297}" srcOrd="2" destOrd="0" parTransId="{55D77CEB-75C0-4297-9CB6-EA69269DF041}" sibTransId="{24C549CF-79F5-43E3-A788-2A2F2F933C3D}"/>
    <dgm:cxn modelId="{7DA38AA6-7329-4BF7-B627-8700FEEECFF8}" srcId="{AB26D3B3-6823-4B33-A4D9-8297F648EADF}" destId="{FF5BD762-CD31-4A8B-92C0-B052417655DD}" srcOrd="0" destOrd="0" parTransId="{467092C4-C05F-4DC5-9E70-FA530705335C}" sibTransId="{BD58C115-9B6A-431D-A055-A3603927C2C7}"/>
    <dgm:cxn modelId="{1D0505DF-114E-4DCF-A731-76588EECD0BE}" type="presOf" srcId="{AB26D3B3-6823-4B33-A4D9-8297F648EADF}" destId="{88D6A8B9-FF74-40E9-B601-59582389E3AB}" srcOrd="0" destOrd="0" presId="urn:microsoft.com/office/officeart/2018/2/layout/IconVerticalSolidList"/>
    <dgm:cxn modelId="{D3EAB6E5-176F-46D4-A6B7-6905BD9D97D7}" type="presParOf" srcId="{88D6A8B9-FF74-40E9-B601-59582389E3AB}" destId="{47322928-F6EC-45B7-AFF4-AA21618630CC}" srcOrd="0" destOrd="0" presId="urn:microsoft.com/office/officeart/2018/2/layout/IconVerticalSolidList"/>
    <dgm:cxn modelId="{6DBF6950-692A-4C42-94FB-84C9968C0296}" type="presParOf" srcId="{47322928-F6EC-45B7-AFF4-AA21618630CC}" destId="{64FDACE7-D5BC-4EFA-AC99-B65A8414FC89}" srcOrd="0" destOrd="0" presId="urn:microsoft.com/office/officeart/2018/2/layout/IconVerticalSolidList"/>
    <dgm:cxn modelId="{4572AEEB-EC64-4500-A458-FC81ACB341C7}" type="presParOf" srcId="{47322928-F6EC-45B7-AFF4-AA21618630CC}" destId="{D29EC552-A8FB-43FB-AD40-3EA621C9344A}" srcOrd="1" destOrd="0" presId="urn:microsoft.com/office/officeart/2018/2/layout/IconVerticalSolidList"/>
    <dgm:cxn modelId="{A3F540D6-72B4-41B0-9306-00AE7308FF56}" type="presParOf" srcId="{47322928-F6EC-45B7-AFF4-AA21618630CC}" destId="{70C46E4C-D6FF-49CC-93E3-002BFC682D5E}" srcOrd="2" destOrd="0" presId="urn:microsoft.com/office/officeart/2018/2/layout/IconVerticalSolidList"/>
    <dgm:cxn modelId="{28B00B44-FF09-4127-9012-DA10A85FAD2C}" type="presParOf" srcId="{47322928-F6EC-45B7-AFF4-AA21618630CC}" destId="{BDECD23D-DE74-4A11-8558-8FD7190D908F}" srcOrd="3" destOrd="0" presId="urn:microsoft.com/office/officeart/2018/2/layout/IconVerticalSolidList"/>
    <dgm:cxn modelId="{08518A14-2A5B-46BB-AD57-AF390F581596}" type="presParOf" srcId="{88D6A8B9-FF74-40E9-B601-59582389E3AB}" destId="{5313C624-EFC8-49A7-8C29-C4A05EB052E9}" srcOrd="1" destOrd="0" presId="urn:microsoft.com/office/officeart/2018/2/layout/IconVerticalSolidList"/>
    <dgm:cxn modelId="{66989200-9196-4244-A636-0F7BF6B3F02F}" type="presParOf" srcId="{88D6A8B9-FF74-40E9-B601-59582389E3AB}" destId="{42A47111-D8B4-4BBA-AEB6-3DDC0BFCE839}" srcOrd="2" destOrd="0" presId="urn:microsoft.com/office/officeart/2018/2/layout/IconVerticalSolidList"/>
    <dgm:cxn modelId="{C4525954-DEEE-4444-A91D-74ACE6626E04}" type="presParOf" srcId="{42A47111-D8B4-4BBA-AEB6-3DDC0BFCE839}" destId="{037B00BC-277F-4D10-B48D-E358826DFE40}" srcOrd="0" destOrd="0" presId="urn:microsoft.com/office/officeart/2018/2/layout/IconVerticalSolidList"/>
    <dgm:cxn modelId="{CA326B6F-ABAC-4283-AECD-E9D2E42962ED}" type="presParOf" srcId="{42A47111-D8B4-4BBA-AEB6-3DDC0BFCE839}" destId="{184C7E2C-AC56-4901-AFD3-AB8268039820}" srcOrd="1" destOrd="0" presId="urn:microsoft.com/office/officeart/2018/2/layout/IconVerticalSolidList"/>
    <dgm:cxn modelId="{02DDD316-92AB-4F0B-A7D4-F3A606BFB714}" type="presParOf" srcId="{42A47111-D8B4-4BBA-AEB6-3DDC0BFCE839}" destId="{FAA5164C-ABB0-459F-A2A9-B4E3771858F4}" srcOrd="2" destOrd="0" presId="urn:microsoft.com/office/officeart/2018/2/layout/IconVerticalSolidList"/>
    <dgm:cxn modelId="{4C75D726-74D9-4395-BACF-2F42837E958F}" type="presParOf" srcId="{42A47111-D8B4-4BBA-AEB6-3DDC0BFCE839}" destId="{94DCB2EC-CEC1-4583-A14E-015BFAA597E2}" srcOrd="3" destOrd="0" presId="urn:microsoft.com/office/officeart/2018/2/layout/IconVerticalSolidList"/>
    <dgm:cxn modelId="{75A54789-3B33-42EA-83FC-9BEF735BE281}" type="presParOf" srcId="{88D6A8B9-FF74-40E9-B601-59582389E3AB}" destId="{D76623EB-1309-4CB0-8937-C7715A573185}" srcOrd="3" destOrd="0" presId="urn:microsoft.com/office/officeart/2018/2/layout/IconVerticalSolidList"/>
    <dgm:cxn modelId="{2E825504-BF1C-4773-998D-9F10788F0718}" type="presParOf" srcId="{88D6A8B9-FF74-40E9-B601-59582389E3AB}" destId="{5EEE79B1-5254-45AC-884E-A872E1079251}" srcOrd="4" destOrd="0" presId="urn:microsoft.com/office/officeart/2018/2/layout/IconVerticalSolidList"/>
    <dgm:cxn modelId="{CE6C4D47-2889-4067-83EE-A260A8B45667}" type="presParOf" srcId="{5EEE79B1-5254-45AC-884E-A872E1079251}" destId="{BE589871-2047-4739-9F7E-631601E1E3A3}" srcOrd="0" destOrd="0" presId="urn:microsoft.com/office/officeart/2018/2/layout/IconVerticalSolidList"/>
    <dgm:cxn modelId="{DCF65D92-CACC-42BA-AF43-D882958ABB53}" type="presParOf" srcId="{5EEE79B1-5254-45AC-884E-A872E1079251}" destId="{19887B68-B2E4-4BF1-A7C9-9ED0D8E5761B}" srcOrd="1" destOrd="0" presId="urn:microsoft.com/office/officeart/2018/2/layout/IconVerticalSolidList"/>
    <dgm:cxn modelId="{68B10882-0D43-447E-BC78-2EA0646EB150}" type="presParOf" srcId="{5EEE79B1-5254-45AC-884E-A872E1079251}" destId="{9EC91F8E-2F83-49F4-A0FD-111D93B2B9A0}" srcOrd="2" destOrd="0" presId="urn:microsoft.com/office/officeart/2018/2/layout/IconVerticalSolidList"/>
    <dgm:cxn modelId="{7B745E39-8C3C-48F3-A572-1A2F72D5FC50}" type="presParOf" srcId="{5EEE79B1-5254-45AC-884E-A872E1079251}" destId="{6A687FF3-86DD-43F0-9A64-12C832C205DF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282223B-8064-4DA8-9992-65C502EB4C52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C6BEAA16-DBCB-4185-AFF6-7EB392D6EFE4}">
      <dgm:prSet/>
      <dgm:spPr/>
      <dgm:t>
        <a:bodyPr/>
        <a:lstStyle/>
        <a:p>
          <a:r>
            <a:rPr lang="en-US"/>
            <a:t>Generational gaps: There might be issues to do with generational gaps and perspectives between them.</a:t>
          </a:r>
        </a:p>
      </dgm:t>
    </dgm:pt>
    <dgm:pt modelId="{FC12FC6E-AEEB-46EB-89C6-B88E1DB07E98}" type="parTrans" cxnId="{75A1B4B1-0BA2-49BF-8456-FFF61202F01F}">
      <dgm:prSet/>
      <dgm:spPr/>
      <dgm:t>
        <a:bodyPr/>
        <a:lstStyle/>
        <a:p>
          <a:endParaRPr lang="en-US"/>
        </a:p>
      </dgm:t>
    </dgm:pt>
    <dgm:pt modelId="{CD7795A8-CB6C-4709-9608-5492836747B2}" type="sibTrans" cxnId="{75A1B4B1-0BA2-49BF-8456-FFF61202F01F}">
      <dgm:prSet/>
      <dgm:spPr/>
      <dgm:t>
        <a:bodyPr/>
        <a:lstStyle/>
        <a:p>
          <a:endParaRPr lang="en-US"/>
        </a:p>
      </dgm:t>
    </dgm:pt>
    <dgm:pt modelId="{AEC017BB-6A77-4A3F-8D8E-9D1E9EC200DE}">
      <dgm:prSet/>
      <dgm:spPr/>
      <dgm:t>
        <a:bodyPr/>
        <a:lstStyle/>
        <a:p>
          <a:r>
            <a:rPr lang="en-US"/>
            <a:t>Rigidity: Often, given the historical background that they were established family members are usually clingy on what they know or what they started with.</a:t>
          </a:r>
        </a:p>
      </dgm:t>
    </dgm:pt>
    <dgm:pt modelId="{AEA7EFE5-18F0-43BA-B66E-E0171FA6DD7F}" type="parTrans" cxnId="{5A178F00-CB73-4151-B0A1-C18DC940C489}">
      <dgm:prSet/>
      <dgm:spPr/>
      <dgm:t>
        <a:bodyPr/>
        <a:lstStyle/>
        <a:p>
          <a:endParaRPr lang="en-US"/>
        </a:p>
      </dgm:t>
    </dgm:pt>
    <dgm:pt modelId="{735A58A5-BCAF-41A4-896B-331EEFFC537D}" type="sibTrans" cxnId="{5A178F00-CB73-4151-B0A1-C18DC940C489}">
      <dgm:prSet/>
      <dgm:spPr/>
      <dgm:t>
        <a:bodyPr/>
        <a:lstStyle/>
        <a:p>
          <a:endParaRPr lang="en-US"/>
        </a:p>
      </dgm:t>
    </dgm:pt>
    <dgm:pt modelId="{AC0600D2-D5DB-4A65-AE02-56CD8D3C5D1E}" type="pres">
      <dgm:prSet presAssocID="{A282223B-8064-4DA8-9992-65C502EB4C52}" presName="root" presStyleCnt="0">
        <dgm:presLayoutVars>
          <dgm:dir/>
          <dgm:resizeHandles val="exact"/>
        </dgm:presLayoutVars>
      </dgm:prSet>
      <dgm:spPr/>
    </dgm:pt>
    <dgm:pt modelId="{6F1E707A-668F-4759-8716-96ED116C6B65}" type="pres">
      <dgm:prSet presAssocID="{C6BEAA16-DBCB-4185-AFF6-7EB392D6EFE4}" presName="compNode" presStyleCnt="0"/>
      <dgm:spPr/>
    </dgm:pt>
    <dgm:pt modelId="{524A8CD9-A696-4622-829E-07F0200FA9DB}" type="pres">
      <dgm:prSet presAssocID="{C6BEAA16-DBCB-4185-AFF6-7EB392D6EFE4}" presName="bgRect" presStyleLbl="bgShp" presStyleIdx="0" presStyleCnt="2"/>
      <dgm:spPr/>
    </dgm:pt>
    <dgm:pt modelId="{9A09B2C9-9E12-4BD0-9A85-686D1B85E285}" type="pres">
      <dgm:prSet presAssocID="{C6BEAA16-DBCB-4185-AFF6-7EB392D6EFE4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ght Bulb and Gear"/>
        </a:ext>
      </dgm:extLst>
    </dgm:pt>
    <dgm:pt modelId="{FCBE39B6-D159-4CD3-8C67-5A59197E8125}" type="pres">
      <dgm:prSet presAssocID="{C6BEAA16-DBCB-4185-AFF6-7EB392D6EFE4}" presName="spaceRect" presStyleCnt="0"/>
      <dgm:spPr/>
    </dgm:pt>
    <dgm:pt modelId="{AA50113A-7DE8-4902-9D22-0E1B93389E10}" type="pres">
      <dgm:prSet presAssocID="{C6BEAA16-DBCB-4185-AFF6-7EB392D6EFE4}" presName="parTx" presStyleLbl="revTx" presStyleIdx="0" presStyleCnt="2">
        <dgm:presLayoutVars>
          <dgm:chMax val="0"/>
          <dgm:chPref val="0"/>
        </dgm:presLayoutVars>
      </dgm:prSet>
      <dgm:spPr/>
    </dgm:pt>
    <dgm:pt modelId="{A91D5E97-7524-45FC-83DC-FEC6D636CD44}" type="pres">
      <dgm:prSet presAssocID="{CD7795A8-CB6C-4709-9608-5492836747B2}" presName="sibTrans" presStyleCnt="0"/>
      <dgm:spPr/>
    </dgm:pt>
    <dgm:pt modelId="{BDDE7B87-C819-4CA5-9868-C42B3ED7B61F}" type="pres">
      <dgm:prSet presAssocID="{AEC017BB-6A77-4A3F-8D8E-9D1E9EC200DE}" presName="compNode" presStyleCnt="0"/>
      <dgm:spPr/>
    </dgm:pt>
    <dgm:pt modelId="{2B5B5F8C-514D-4C35-996E-0ABBDB5E1109}" type="pres">
      <dgm:prSet presAssocID="{AEC017BB-6A77-4A3F-8D8E-9D1E9EC200DE}" presName="bgRect" presStyleLbl="bgShp" presStyleIdx="1" presStyleCnt="2"/>
      <dgm:spPr/>
    </dgm:pt>
    <dgm:pt modelId="{D2AD3BB0-BF4D-45CC-A2FE-359829698B0B}" type="pres">
      <dgm:prSet presAssocID="{AEC017BB-6A77-4A3F-8D8E-9D1E9EC200DE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astle scene"/>
        </a:ext>
      </dgm:extLst>
    </dgm:pt>
    <dgm:pt modelId="{3862FE64-B41F-413A-8FB8-11ACDF8DC8E2}" type="pres">
      <dgm:prSet presAssocID="{AEC017BB-6A77-4A3F-8D8E-9D1E9EC200DE}" presName="spaceRect" presStyleCnt="0"/>
      <dgm:spPr/>
    </dgm:pt>
    <dgm:pt modelId="{54E1D002-F0E6-4E50-A317-32686F633B83}" type="pres">
      <dgm:prSet presAssocID="{AEC017BB-6A77-4A3F-8D8E-9D1E9EC200DE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5A178F00-CB73-4151-B0A1-C18DC940C489}" srcId="{A282223B-8064-4DA8-9992-65C502EB4C52}" destId="{AEC017BB-6A77-4A3F-8D8E-9D1E9EC200DE}" srcOrd="1" destOrd="0" parTransId="{AEA7EFE5-18F0-43BA-B66E-E0171FA6DD7F}" sibTransId="{735A58A5-BCAF-41A4-896B-331EEFFC537D}"/>
    <dgm:cxn modelId="{C1E6E639-AA75-43A6-8E72-EA1273A3B1C1}" type="presOf" srcId="{C6BEAA16-DBCB-4185-AFF6-7EB392D6EFE4}" destId="{AA50113A-7DE8-4902-9D22-0E1B93389E10}" srcOrd="0" destOrd="0" presId="urn:microsoft.com/office/officeart/2018/2/layout/IconVerticalSolidList"/>
    <dgm:cxn modelId="{9E7A9E52-3BB8-42F0-8800-19B1DA87D443}" type="presOf" srcId="{A282223B-8064-4DA8-9992-65C502EB4C52}" destId="{AC0600D2-D5DB-4A65-AE02-56CD8D3C5D1E}" srcOrd="0" destOrd="0" presId="urn:microsoft.com/office/officeart/2018/2/layout/IconVerticalSolidList"/>
    <dgm:cxn modelId="{75A1B4B1-0BA2-49BF-8456-FFF61202F01F}" srcId="{A282223B-8064-4DA8-9992-65C502EB4C52}" destId="{C6BEAA16-DBCB-4185-AFF6-7EB392D6EFE4}" srcOrd="0" destOrd="0" parTransId="{FC12FC6E-AEEB-46EB-89C6-B88E1DB07E98}" sibTransId="{CD7795A8-CB6C-4709-9608-5492836747B2}"/>
    <dgm:cxn modelId="{024886F1-0CC4-4C07-AE63-DA270C78A21D}" type="presOf" srcId="{AEC017BB-6A77-4A3F-8D8E-9D1E9EC200DE}" destId="{54E1D002-F0E6-4E50-A317-32686F633B83}" srcOrd="0" destOrd="0" presId="urn:microsoft.com/office/officeart/2018/2/layout/IconVerticalSolidList"/>
    <dgm:cxn modelId="{3A1B1D6D-E048-4576-B845-DAD1ECF9096E}" type="presParOf" srcId="{AC0600D2-D5DB-4A65-AE02-56CD8D3C5D1E}" destId="{6F1E707A-668F-4759-8716-96ED116C6B65}" srcOrd="0" destOrd="0" presId="urn:microsoft.com/office/officeart/2018/2/layout/IconVerticalSolidList"/>
    <dgm:cxn modelId="{820439F7-2307-40B7-B922-6F8D440BB781}" type="presParOf" srcId="{6F1E707A-668F-4759-8716-96ED116C6B65}" destId="{524A8CD9-A696-4622-829E-07F0200FA9DB}" srcOrd="0" destOrd="0" presId="urn:microsoft.com/office/officeart/2018/2/layout/IconVerticalSolidList"/>
    <dgm:cxn modelId="{6FC2051F-51A3-42C3-B8BC-CE39356A567E}" type="presParOf" srcId="{6F1E707A-668F-4759-8716-96ED116C6B65}" destId="{9A09B2C9-9E12-4BD0-9A85-686D1B85E285}" srcOrd="1" destOrd="0" presId="urn:microsoft.com/office/officeart/2018/2/layout/IconVerticalSolidList"/>
    <dgm:cxn modelId="{CDB061C0-5728-47E9-A328-DC49B50D7B03}" type="presParOf" srcId="{6F1E707A-668F-4759-8716-96ED116C6B65}" destId="{FCBE39B6-D159-4CD3-8C67-5A59197E8125}" srcOrd="2" destOrd="0" presId="urn:microsoft.com/office/officeart/2018/2/layout/IconVerticalSolidList"/>
    <dgm:cxn modelId="{CD028710-9B35-467F-945A-5D486930EDAB}" type="presParOf" srcId="{6F1E707A-668F-4759-8716-96ED116C6B65}" destId="{AA50113A-7DE8-4902-9D22-0E1B93389E10}" srcOrd="3" destOrd="0" presId="urn:microsoft.com/office/officeart/2018/2/layout/IconVerticalSolidList"/>
    <dgm:cxn modelId="{F003A4AB-59BF-441B-9BC9-9787D5B1237F}" type="presParOf" srcId="{AC0600D2-D5DB-4A65-AE02-56CD8D3C5D1E}" destId="{A91D5E97-7524-45FC-83DC-FEC6D636CD44}" srcOrd="1" destOrd="0" presId="urn:microsoft.com/office/officeart/2018/2/layout/IconVerticalSolidList"/>
    <dgm:cxn modelId="{3CAD2801-3F75-4640-97FD-5E944E7B6B00}" type="presParOf" srcId="{AC0600D2-D5DB-4A65-AE02-56CD8D3C5D1E}" destId="{BDDE7B87-C819-4CA5-9868-C42B3ED7B61F}" srcOrd="2" destOrd="0" presId="urn:microsoft.com/office/officeart/2018/2/layout/IconVerticalSolidList"/>
    <dgm:cxn modelId="{DEF47A62-69EB-4A88-8F2D-26BCFCCCB419}" type="presParOf" srcId="{BDDE7B87-C819-4CA5-9868-C42B3ED7B61F}" destId="{2B5B5F8C-514D-4C35-996E-0ABBDB5E1109}" srcOrd="0" destOrd="0" presId="urn:microsoft.com/office/officeart/2018/2/layout/IconVerticalSolidList"/>
    <dgm:cxn modelId="{7A11AB43-7570-4E27-97FB-094710ACC855}" type="presParOf" srcId="{BDDE7B87-C819-4CA5-9868-C42B3ED7B61F}" destId="{D2AD3BB0-BF4D-45CC-A2FE-359829698B0B}" srcOrd="1" destOrd="0" presId="urn:microsoft.com/office/officeart/2018/2/layout/IconVerticalSolidList"/>
    <dgm:cxn modelId="{2E2DEE39-D460-4272-AD23-EE34310DA5BA}" type="presParOf" srcId="{BDDE7B87-C819-4CA5-9868-C42B3ED7B61F}" destId="{3862FE64-B41F-413A-8FB8-11ACDF8DC8E2}" srcOrd="2" destOrd="0" presId="urn:microsoft.com/office/officeart/2018/2/layout/IconVerticalSolidList"/>
    <dgm:cxn modelId="{7393AD8D-A9C5-450A-A457-FC683A6C01CF}" type="presParOf" srcId="{BDDE7B87-C819-4CA5-9868-C42B3ED7B61F}" destId="{54E1D002-F0E6-4E50-A317-32686F633B83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941E6431-75DC-405E-9A73-CE858D167A20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88AE972C-B6C2-419B-9729-9216C19E6BC4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/>
            <a:t>Proactiveness:</a:t>
          </a:r>
          <a:r>
            <a:rPr lang="en-US"/>
            <a:t> for instance, development of a succession plan ensures the family can address some issues proactively before they happen.</a:t>
          </a:r>
        </a:p>
      </dgm:t>
    </dgm:pt>
    <dgm:pt modelId="{6ECAD109-102E-4277-833C-9A0FAE47E7DE}" type="parTrans" cxnId="{8A668905-B325-4ECF-B3CA-1290AEA3DE27}">
      <dgm:prSet/>
      <dgm:spPr/>
      <dgm:t>
        <a:bodyPr/>
        <a:lstStyle/>
        <a:p>
          <a:endParaRPr lang="en-US"/>
        </a:p>
      </dgm:t>
    </dgm:pt>
    <dgm:pt modelId="{780BF993-05A2-4BF3-8745-1A3315F63840}" type="sibTrans" cxnId="{8A668905-B325-4ECF-B3CA-1290AEA3DE27}">
      <dgm:prSet/>
      <dgm:spPr/>
      <dgm:t>
        <a:bodyPr/>
        <a:lstStyle/>
        <a:p>
          <a:endParaRPr lang="en-US"/>
        </a:p>
      </dgm:t>
    </dgm:pt>
    <dgm:pt modelId="{ED4A00A2-47C7-42AB-8312-A64A37F22EA7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Promotion of </a:t>
          </a:r>
          <a:r>
            <a:rPr lang="en-US" b="1"/>
            <a:t>open and regular communication</a:t>
          </a:r>
          <a:r>
            <a:rPr lang="en-US"/>
            <a:t>: this will ensure no build ups and members opinions are aired and heard </a:t>
          </a:r>
        </a:p>
      </dgm:t>
    </dgm:pt>
    <dgm:pt modelId="{D0334E28-02A1-40E1-AB1D-E06C9696638D}" type="parTrans" cxnId="{97A98EDC-9311-43F2-977E-1D2830CF7A86}">
      <dgm:prSet/>
      <dgm:spPr/>
      <dgm:t>
        <a:bodyPr/>
        <a:lstStyle/>
        <a:p>
          <a:endParaRPr lang="en-US"/>
        </a:p>
      </dgm:t>
    </dgm:pt>
    <dgm:pt modelId="{2730087B-84B3-498A-B6AD-798653898FE4}" type="sibTrans" cxnId="{97A98EDC-9311-43F2-977E-1D2830CF7A86}">
      <dgm:prSet/>
      <dgm:spPr/>
      <dgm:t>
        <a:bodyPr/>
        <a:lstStyle/>
        <a:p>
          <a:endParaRPr lang="en-US"/>
        </a:p>
      </dgm:t>
    </dgm:pt>
    <dgm:pt modelId="{0D9999AB-B73D-48B2-A25E-6FB2F58E06CD}" type="pres">
      <dgm:prSet presAssocID="{941E6431-75DC-405E-9A73-CE858D167A20}" presName="root" presStyleCnt="0">
        <dgm:presLayoutVars>
          <dgm:dir/>
          <dgm:resizeHandles val="exact"/>
        </dgm:presLayoutVars>
      </dgm:prSet>
      <dgm:spPr/>
    </dgm:pt>
    <dgm:pt modelId="{936A07B9-A9A4-4B2D-8843-3EA5BFA509DC}" type="pres">
      <dgm:prSet presAssocID="{88AE972C-B6C2-419B-9729-9216C19E6BC4}" presName="compNode" presStyleCnt="0"/>
      <dgm:spPr/>
    </dgm:pt>
    <dgm:pt modelId="{EACC2539-67F3-4188-A61C-18E003428160}" type="pres">
      <dgm:prSet presAssocID="{88AE972C-B6C2-419B-9729-9216C19E6BC4}" presName="bgRect" presStyleLbl="bgShp" presStyleIdx="0" presStyleCnt="2"/>
      <dgm:spPr/>
    </dgm:pt>
    <dgm:pt modelId="{63CDF5C6-455C-4D1D-AE74-0ABA3826B7DE}" type="pres">
      <dgm:prSet presAssocID="{88AE972C-B6C2-419B-9729-9216C19E6BC4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anching Diagram"/>
        </a:ext>
      </dgm:extLst>
    </dgm:pt>
    <dgm:pt modelId="{79B4359A-C13F-4CF2-B5B9-2EAFDEE43000}" type="pres">
      <dgm:prSet presAssocID="{88AE972C-B6C2-419B-9729-9216C19E6BC4}" presName="spaceRect" presStyleCnt="0"/>
      <dgm:spPr/>
    </dgm:pt>
    <dgm:pt modelId="{B1B9AE37-B832-4B63-BA39-BC6428C158E8}" type="pres">
      <dgm:prSet presAssocID="{88AE972C-B6C2-419B-9729-9216C19E6BC4}" presName="parTx" presStyleLbl="revTx" presStyleIdx="0" presStyleCnt="2">
        <dgm:presLayoutVars>
          <dgm:chMax val="0"/>
          <dgm:chPref val="0"/>
        </dgm:presLayoutVars>
      </dgm:prSet>
      <dgm:spPr/>
    </dgm:pt>
    <dgm:pt modelId="{B4476BBA-687C-4DE6-B350-4ECB8589C885}" type="pres">
      <dgm:prSet presAssocID="{780BF993-05A2-4BF3-8745-1A3315F63840}" presName="sibTrans" presStyleCnt="0"/>
      <dgm:spPr/>
    </dgm:pt>
    <dgm:pt modelId="{966D2671-39DD-43FC-8822-8F654731BA61}" type="pres">
      <dgm:prSet presAssocID="{ED4A00A2-47C7-42AB-8312-A64A37F22EA7}" presName="compNode" presStyleCnt="0"/>
      <dgm:spPr/>
    </dgm:pt>
    <dgm:pt modelId="{FF804C9A-384F-4EB5-87AC-787D27B73961}" type="pres">
      <dgm:prSet presAssocID="{ED4A00A2-47C7-42AB-8312-A64A37F22EA7}" presName="bgRect" presStyleLbl="bgShp" presStyleIdx="1" presStyleCnt="2"/>
      <dgm:spPr/>
    </dgm:pt>
    <dgm:pt modelId="{4E97DCBA-BC6A-4C5F-9DB0-B0ECD4837D4B}" type="pres">
      <dgm:prSet presAssocID="{ED4A00A2-47C7-42AB-8312-A64A37F22EA7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rketing"/>
        </a:ext>
      </dgm:extLst>
    </dgm:pt>
    <dgm:pt modelId="{2D86DB31-B464-40DB-A501-2891A2804AA1}" type="pres">
      <dgm:prSet presAssocID="{ED4A00A2-47C7-42AB-8312-A64A37F22EA7}" presName="spaceRect" presStyleCnt="0"/>
      <dgm:spPr/>
    </dgm:pt>
    <dgm:pt modelId="{EB3189F4-E0E6-4B4C-8E86-175E43C9C330}" type="pres">
      <dgm:prSet presAssocID="{ED4A00A2-47C7-42AB-8312-A64A37F22EA7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8A668905-B325-4ECF-B3CA-1290AEA3DE27}" srcId="{941E6431-75DC-405E-9A73-CE858D167A20}" destId="{88AE972C-B6C2-419B-9729-9216C19E6BC4}" srcOrd="0" destOrd="0" parTransId="{6ECAD109-102E-4277-833C-9A0FAE47E7DE}" sibTransId="{780BF993-05A2-4BF3-8745-1A3315F63840}"/>
    <dgm:cxn modelId="{69196806-CE02-4E54-A312-7DBF2E73D470}" type="presOf" srcId="{941E6431-75DC-405E-9A73-CE858D167A20}" destId="{0D9999AB-B73D-48B2-A25E-6FB2F58E06CD}" srcOrd="0" destOrd="0" presId="urn:microsoft.com/office/officeart/2018/2/layout/IconVerticalSolidList"/>
    <dgm:cxn modelId="{65EE902B-46E8-4901-A08E-A946CC6BF9A9}" type="presOf" srcId="{88AE972C-B6C2-419B-9729-9216C19E6BC4}" destId="{B1B9AE37-B832-4B63-BA39-BC6428C158E8}" srcOrd="0" destOrd="0" presId="urn:microsoft.com/office/officeart/2018/2/layout/IconVerticalSolidList"/>
    <dgm:cxn modelId="{97A98EDC-9311-43F2-977E-1D2830CF7A86}" srcId="{941E6431-75DC-405E-9A73-CE858D167A20}" destId="{ED4A00A2-47C7-42AB-8312-A64A37F22EA7}" srcOrd="1" destOrd="0" parTransId="{D0334E28-02A1-40E1-AB1D-E06C9696638D}" sibTransId="{2730087B-84B3-498A-B6AD-798653898FE4}"/>
    <dgm:cxn modelId="{FC9835E4-1041-44DA-9ED1-63D033CFA394}" type="presOf" srcId="{ED4A00A2-47C7-42AB-8312-A64A37F22EA7}" destId="{EB3189F4-E0E6-4B4C-8E86-175E43C9C330}" srcOrd="0" destOrd="0" presId="urn:microsoft.com/office/officeart/2018/2/layout/IconVerticalSolidList"/>
    <dgm:cxn modelId="{1193EB1E-1960-4222-9944-EDE62A1440B7}" type="presParOf" srcId="{0D9999AB-B73D-48B2-A25E-6FB2F58E06CD}" destId="{936A07B9-A9A4-4B2D-8843-3EA5BFA509DC}" srcOrd="0" destOrd="0" presId="urn:microsoft.com/office/officeart/2018/2/layout/IconVerticalSolidList"/>
    <dgm:cxn modelId="{A252B45F-7ED4-4D5C-9968-8AFA95BFE9CA}" type="presParOf" srcId="{936A07B9-A9A4-4B2D-8843-3EA5BFA509DC}" destId="{EACC2539-67F3-4188-A61C-18E003428160}" srcOrd="0" destOrd="0" presId="urn:microsoft.com/office/officeart/2018/2/layout/IconVerticalSolidList"/>
    <dgm:cxn modelId="{A5AE2BC6-9EE9-4F91-8AD6-7E7FE858CDF6}" type="presParOf" srcId="{936A07B9-A9A4-4B2D-8843-3EA5BFA509DC}" destId="{63CDF5C6-455C-4D1D-AE74-0ABA3826B7DE}" srcOrd="1" destOrd="0" presId="urn:microsoft.com/office/officeart/2018/2/layout/IconVerticalSolidList"/>
    <dgm:cxn modelId="{B7B50769-4BD1-493C-AB4B-F22E1CE7FC22}" type="presParOf" srcId="{936A07B9-A9A4-4B2D-8843-3EA5BFA509DC}" destId="{79B4359A-C13F-4CF2-B5B9-2EAFDEE43000}" srcOrd="2" destOrd="0" presId="urn:microsoft.com/office/officeart/2018/2/layout/IconVerticalSolidList"/>
    <dgm:cxn modelId="{EDD791EF-D5AA-487C-8C14-908D62919CEF}" type="presParOf" srcId="{936A07B9-A9A4-4B2D-8843-3EA5BFA509DC}" destId="{B1B9AE37-B832-4B63-BA39-BC6428C158E8}" srcOrd="3" destOrd="0" presId="urn:microsoft.com/office/officeart/2018/2/layout/IconVerticalSolidList"/>
    <dgm:cxn modelId="{C14DFADB-0E7F-470E-BA98-B6C6081771E5}" type="presParOf" srcId="{0D9999AB-B73D-48B2-A25E-6FB2F58E06CD}" destId="{B4476BBA-687C-4DE6-B350-4ECB8589C885}" srcOrd="1" destOrd="0" presId="urn:microsoft.com/office/officeart/2018/2/layout/IconVerticalSolidList"/>
    <dgm:cxn modelId="{8B8C9938-0B7A-4582-B9DC-5568A3FA1FBE}" type="presParOf" srcId="{0D9999AB-B73D-48B2-A25E-6FB2F58E06CD}" destId="{966D2671-39DD-43FC-8822-8F654731BA61}" srcOrd="2" destOrd="0" presId="urn:microsoft.com/office/officeart/2018/2/layout/IconVerticalSolidList"/>
    <dgm:cxn modelId="{75E0D24B-7BCB-46F1-A7B6-7B34B95EBF9A}" type="presParOf" srcId="{966D2671-39DD-43FC-8822-8F654731BA61}" destId="{FF804C9A-384F-4EB5-87AC-787D27B73961}" srcOrd="0" destOrd="0" presId="urn:microsoft.com/office/officeart/2018/2/layout/IconVerticalSolidList"/>
    <dgm:cxn modelId="{F2AB644B-0132-4796-A8F6-28605E7A4774}" type="presParOf" srcId="{966D2671-39DD-43FC-8822-8F654731BA61}" destId="{4E97DCBA-BC6A-4C5F-9DB0-B0ECD4837D4B}" srcOrd="1" destOrd="0" presId="urn:microsoft.com/office/officeart/2018/2/layout/IconVerticalSolidList"/>
    <dgm:cxn modelId="{9396197E-B3D6-46E3-8B26-EB3CDFCE8223}" type="presParOf" srcId="{966D2671-39DD-43FC-8822-8F654731BA61}" destId="{2D86DB31-B464-40DB-A501-2891A2804AA1}" srcOrd="2" destOrd="0" presId="urn:microsoft.com/office/officeart/2018/2/layout/IconVerticalSolidList"/>
    <dgm:cxn modelId="{471F2F8E-283E-4CCA-8FE8-B445DDF61A78}" type="presParOf" srcId="{966D2671-39DD-43FC-8822-8F654731BA61}" destId="{EB3189F4-E0E6-4B4C-8E86-175E43C9C330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C691B320-7B37-4E03-858D-F4D70E71E9CB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A033E261-1DD7-4FE0-833D-753CEEFEA5A6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/>
            <a:t>Encourage a culture of professionalism:</a:t>
          </a:r>
          <a:r>
            <a:rPr lang="en-US"/>
            <a:t> Ensure respect and accountability among all employees irrespective of whether they are family or not.</a:t>
          </a:r>
        </a:p>
      </dgm:t>
    </dgm:pt>
    <dgm:pt modelId="{AF32B79D-6F20-4341-8217-75468B5833F8}" type="parTrans" cxnId="{A98F9EE6-1F74-42B6-8E6B-B8113E08A73E}">
      <dgm:prSet/>
      <dgm:spPr/>
      <dgm:t>
        <a:bodyPr/>
        <a:lstStyle/>
        <a:p>
          <a:endParaRPr lang="en-US"/>
        </a:p>
      </dgm:t>
    </dgm:pt>
    <dgm:pt modelId="{6291C58A-724B-4CEE-94E0-D55171CE82AE}" type="sibTrans" cxnId="{A98F9EE6-1F74-42B6-8E6B-B8113E08A73E}">
      <dgm:prSet/>
      <dgm:spPr/>
      <dgm:t>
        <a:bodyPr/>
        <a:lstStyle/>
        <a:p>
          <a:endParaRPr lang="en-US"/>
        </a:p>
      </dgm:t>
    </dgm:pt>
    <dgm:pt modelId="{18711D09-CD5E-45D9-A3C5-918DABE5A43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/>
            <a:t>Technology adoption</a:t>
          </a:r>
          <a:r>
            <a:rPr lang="en-US"/>
            <a:t>: streamline your business operations using technology to enhance efficiency.</a:t>
          </a:r>
        </a:p>
      </dgm:t>
    </dgm:pt>
    <dgm:pt modelId="{5AB48C24-7119-4727-BD0B-E957660AEE6B}" type="parTrans" cxnId="{8DBDEB52-8301-4B8C-8295-BC23DC02016E}">
      <dgm:prSet/>
      <dgm:spPr/>
      <dgm:t>
        <a:bodyPr/>
        <a:lstStyle/>
        <a:p>
          <a:endParaRPr lang="en-US"/>
        </a:p>
      </dgm:t>
    </dgm:pt>
    <dgm:pt modelId="{E1AD667F-D347-45AA-925A-78386DB1AAB4}" type="sibTrans" cxnId="{8DBDEB52-8301-4B8C-8295-BC23DC02016E}">
      <dgm:prSet/>
      <dgm:spPr/>
      <dgm:t>
        <a:bodyPr/>
        <a:lstStyle/>
        <a:p>
          <a:endParaRPr lang="en-US"/>
        </a:p>
      </dgm:t>
    </dgm:pt>
    <dgm:pt modelId="{FD0032BE-9EDF-489F-8DE3-0858A8B6A7A5}" type="pres">
      <dgm:prSet presAssocID="{C691B320-7B37-4E03-858D-F4D70E71E9CB}" presName="root" presStyleCnt="0">
        <dgm:presLayoutVars>
          <dgm:dir/>
          <dgm:resizeHandles val="exact"/>
        </dgm:presLayoutVars>
      </dgm:prSet>
      <dgm:spPr/>
    </dgm:pt>
    <dgm:pt modelId="{200D3852-80B1-4C27-B7E2-C76BCE71CDC0}" type="pres">
      <dgm:prSet presAssocID="{A033E261-1DD7-4FE0-833D-753CEEFEA5A6}" presName="compNode" presStyleCnt="0"/>
      <dgm:spPr/>
    </dgm:pt>
    <dgm:pt modelId="{49DE7711-694C-453C-90E1-EAE327CA814E}" type="pres">
      <dgm:prSet presAssocID="{A033E261-1DD7-4FE0-833D-753CEEFEA5A6}" presName="bgRect" presStyleLbl="bgShp" presStyleIdx="0" presStyleCnt="2"/>
      <dgm:spPr/>
    </dgm:pt>
    <dgm:pt modelId="{4DDC221D-28F1-4D02-9F88-AF3A60E14C02}" type="pres">
      <dgm:prSet presAssocID="{A033E261-1DD7-4FE0-833D-753CEEFEA5A6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nnections"/>
        </a:ext>
      </dgm:extLst>
    </dgm:pt>
    <dgm:pt modelId="{0DBAC52D-1227-496F-8EC5-B03729E491F9}" type="pres">
      <dgm:prSet presAssocID="{A033E261-1DD7-4FE0-833D-753CEEFEA5A6}" presName="spaceRect" presStyleCnt="0"/>
      <dgm:spPr/>
    </dgm:pt>
    <dgm:pt modelId="{090CD962-7A17-4E25-9297-4675B942C412}" type="pres">
      <dgm:prSet presAssocID="{A033E261-1DD7-4FE0-833D-753CEEFEA5A6}" presName="parTx" presStyleLbl="revTx" presStyleIdx="0" presStyleCnt="2">
        <dgm:presLayoutVars>
          <dgm:chMax val="0"/>
          <dgm:chPref val="0"/>
        </dgm:presLayoutVars>
      </dgm:prSet>
      <dgm:spPr/>
    </dgm:pt>
    <dgm:pt modelId="{805BF23F-F3D7-479E-974D-43E0DC1E5F75}" type="pres">
      <dgm:prSet presAssocID="{6291C58A-724B-4CEE-94E0-D55171CE82AE}" presName="sibTrans" presStyleCnt="0"/>
      <dgm:spPr/>
    </dgm:pt>
    <dgm:pt modelId="{79CEF643-3187-42B3-8BAC-82B50ECB0DF9}" type="pres">
      <dgm:prSet presAssocID="{18711D09-CD5E-45D9-A3C5-918DABE5A43A}" presName="compNode" presStyleCnt="0"/>
      <dgm:spPr/>
    </dgm:pt>
    <dgm:pt modelId="{BB07956A-421A-4611-96A5-960CD5791494}" type="pres">
      <dgm:prSet presAssocID="{18711D09-CD5E-45D9-A3C5-918DABE5A43A}" presName="bgRect" presStyleLbl="bgShp" presStyleIdx="1" presStyleCnt="2"/>
      <dgm:spPr/>
    </dgm:pt>
    <dgm:pt modelId="{FC757480-C488-4D8C-9535-58623F91DFED}" type="pres">
      <dgm:prSet presAssocID="{18711D09-CD5E-45D9-A3C5-918DABE5A43A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obot"/>
        </a:ext>
      </dgm:extLst>
    </dgm:pt>
    <dgm:pt modelId="{33384684-D650-45BB-A2BC-2B5CC74DCC2E}" type="pres">
      <dgm:prSet presAssocID="{18711D09-CD5E-45D9-A3C5-918DABE5A43A}" presName="spaceRect" presStyleCnt="0"/>
      <dgm:spPr/>
    </dgm:pt>
    <dgm:pt modelId="{8B9BCFF5-B53E-4A6C-81E5-34931950D85F}" type="pres">
      <dgm:prSet presAssocID="{18711D09-CD5E-45D9-A3C5-918DABE5A43A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919EC945-A002-4696-A603-AFBC3FC960A7}" type="presOf" srcId="{C691B320-7B37-4E03-858D-F4D70E71E9CB}" destId="{FD0032BE-9EDF-489F-8DE3-0858A8B6A7A5}" srcOrd="0" destOrd="0" presId="urn:microsoft.com/office/officeart/2018/2/layout/IconVerticalSolidList"/>
    <dgm:cxn modelId="{8DBDEB52-8301-4B8C-8295-BC23DC02016E}" srcId="{C691B320-7B37-4E03-858D-F4D70E71E9CB}" destId="{18711D09-CD5E-45D9-A3C5-918DABE5A43A}" srcOrd="1" destOrd="0" parTransId="{5AB48C24-7119-4727-BD0B-E957660AEE6B}" sibTransId="{E1AD667F-D347-45AA-925A-78386DB1AAB4}"/>
    <dgm:cxn modelId="{AC09777E-BE95-4146-B197-1EA0D40B9225}" type="presOf" srcId="{18711D09-CD5E-45D9-A3C5-918DABE5A43A}" destId="{8B9BCFF5-B53E-4A6C-81E5-34931950D85F}" srcOrd="0" destOrd="0" presId="urn:microsoft.com/office/officeart/2018/2/layout/IconVerticalSolidList"/>
    <dgm:cxn modelId="{EA51C18A-F5AA-4F79-9D97-E57A513C4CBF}" type="presOf" srcId="{A033E261-1DD7-4FE0-833D-753CEEFEA5A6}" destId="{090CD962-7A17-4E25-9297-4675B942C412}" srcOrd="0" destOrd="0" presId="urn:microsoft.com/office/officeart/2018/2/layout/IconVerticalSolidList"/>
    <dgm:cxn modelId="{A98F9EE6-1F74-42B6-8E6B-B8113E08A73E}" srcId="{C691B320-7B37-4E03-858D-F4D70E71E9CB}" destId="{A033E261-1DD7-4FE0-833D-753CEEFEA5A6}" srcOrd="0" destOrd="0" parTransId="{AF32B79D-6F20-4341-8217-75468B5833F8}" sibTransId="{6291C58A-724B-4CEE-94E0-D55171CE82AE}"/>
    <dgm:cxn modelId="{D7305BE9-32D6-444E-9F3D-1CF751AA11BA}" type="presParOf" srcId="{FD0032BE-9EDF-489F-8DE3-0858A8B6A7A5}" destId="{200D3852-80B1-4C27-B7E2-C76BCE71CDC0}" srcOrd="0" destOrd="0" presId="urn:microsoft.com/office/officeart/2018/2/layout/IconVerticalSolidList"/>
    <dgm:cxn modelId="{A3B2DEE6-547E-40CD-91CB-9476A2FE36C6}" type="presParOf" srcId="{200D3852-80B1-4C27-B7E2-C76BCE71CDC0}" destId="{49DE7711-694C-453C-90E1-EAE327CA814E}" srcOrd="0" destOrd="0" presId="urn:microsoft.com/office/officeart/2018/2/layout/IconVerticalSolidList"/>
    <dgm:cxn modelId="{0F76A68A-2456-4B52-AF2D-0C5E71E54DD6}" type="presParOf" srcId="{200D3852-80B1-4C27-B7E2-C76BCE71CDC0}" destId="{4DDC221D-28F1-4D02-9F88-AF3A60E14C02}" srcOrd="1" destOrd="0" presId="urn:microsoft.com/office/officeart/2018/2/layout/IconVerticalSolidList"/>
    <dgm:cxn modelId="{50FE1EC8-1A69-4AA1-8FC8-5C74C58F6266}" type="presParOf" srcId="{200D3852-80B1-4C27-B7E2-C76BCE71CDC0}" destId="{0DBAC52D-1227-496F-8EC5-B03729E491F9}" srcOrd="2" destOrd="0" presId="urn:microsoft.com/office/officeart/2018/2/layout/IconVerticalSolidList"/>
    <dgm:cxn modelId="{6E9E4D35-1DAD-4B6D-9A75-6C1FCC46AAA2}" type="presParOf" srcId="{200D3852-80B1-4C27-B7E2-C76BCE71CDC0}" destId="{090CD962-7A17-4E25-9297-4675B942C412}" srcOrd="3" destOrd="0" presId="urn:microsoft.com/office/officeart/2018/2/layout/IconVerticalSolidList"/>
    <dgm:cxn modelId="{637F3405-CF15-4F54-8884-A939FE6CC1CC}" type="presParOf" srcId="{FD0032BE-9EDF-489F-8DE3-0858A8B6A7A5}" destId="{805BF23F-F3D7-479E-974D-43E0DC1E5F75}" srcOrd="1" destOrd="0" presId="urn:microsoft.com/office/officeart/2018/2/layout/IconVerticalSolidList"/>
    <dgm:cxn modelId="{DA70F76F-5F17-4EDE-B2B8-189E9E138B31}" type="presParOf" srcId="{FD0032BE-9EDF-489F-8DE3-0858A8B6A7A5}" destId="{79CEF643-3187-42B3-8BAC-82B50ECB0DF9}" srcOrd="2" destOrd="0" presId="urn:microsoft.com/office/officeart/2018/2/layout/IconVerticalSolidList"/>
    <dgm:cxn modelId="{381AB624-82DB-4F13-8C9A-AB589647C7D4}" type="presParOf" srcId="{79CEF643-3187-42B3-8BAC-82B50ECB0DF9}" destId="{BB07956A-421A-4611-96A5-960CD5791494}" srcOrd="0" destOrd="0" presId="urn:microsoft.com/office/officeart/2018/2/layout/IconVerticalSolidList"/>
    <dgm:cxn modelId="{AA088303-438D-4D31-B811-799ACC656EDC}" type="presParOf" srcId="{79CEF643-3187-42B3-8BAC-82B50ECB0DF9}" destId="{FC757480-C488-4D8C-9535-58623F91DFED}" srcOrd="1" destOrd="0" presId="urn:microsoft.com/office/officeart/2018/2/layout/IconVerticalSolidList"/>
    <dgm:cxn modelId="{221A47CF-0E59-4CE1-B70B-31C8DFDB8DE3}" type="presParOf" srcId="{79CEF643-3187-42B3-8BAC-82B50ECB0DF9}" destId="{33384684-D650-45BB-A2BC-2B5CC74DCC2E}" srcOrd="2" destOrd="0" presId="urn:microsoft.com/office/officeart/2018/2/layout/IconVerticalSolidList"/>
    <dgm:cxn modelId="{7A6F2B96-994D-4084-B725-8D597F193809}" type="presParOf" srcId="{79CEF643-3187-42B3-8BAC-82B50ECB0DF9}" destId="{8B9BCFF5-B53E-4A6C-81E5-34931950D85F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9C9072-285F-4143-B187-095AA847B3C5}">
      <dsp:nvSpPr>
        <dsp:cNvPr id="0" name=""/>
        <dsp:cNvSpPr/>
      </dsp:nvSpPr>
      <dsp:spPr>
        <a:xfrm>
          <a:off x="0" y="2125"/>
          <a:ext cx="6582555" cy="107737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B836C3D-D55F-4F0D-A557-135B603CC5BC}">
      <dsp:nvSpPr>
        <dsp:cNvPr id="0" name=""/>
        <dsp:cNvSpPr/>
      </dsp:nvSpPr>
      <dsp:spPr>
        <a:xfrm>
          <a:off x="325906" y="244535"/>
          <a:ext cx="592558" cy="59255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B42C3F6-C2C4-4D9C-9157-69580EFBEF85}">
      <dsp:nvSpPr>
        <dsp:cNvPr id="0" name=""/>
        <dsp:cNvSpPr/>
      </dsp:nvSpPr>
      <dsp:spPr>
        <a:xfrm>
          <a:off x="1244371" y="2125"/>
          <a:ext cx="5338183" cy="10773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023" tIns="114023" rIns="114023" bIns="114023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In our last lecture we looked at how to choose a suitable location for your venture </a:t>
          </a:r>
        </a:p>
      </dsp:txBody>
      <dsp:txXfrm>
        <a:off x="1244371" y="2125"/>
        <a:ext cx="5338183" cy="1077378"/>
      </dsp:txXfrm>
    </dsp:sp>
    <dsp:sp modelId="{005485A7-4652-4461-9A06-E3866D0213FB}">
      <dsp:nvSpPr>
        <dsp:cNvPr id="0" name=""/>
        <dsp:cNvSpPr/>
      </dsp:nvSpPr>
      <dsp:spPr>
        <a:xfrm>
          <a:off x="0" y="1348848"/>
          <a:ext cx="6582555" cy="107737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D338756-B1DD-4826-8D07-1270B370DE5A}">
      <dsp:nvSpPr>
        <dsp:cNvPr id="0" name=""/>
        <dsp:cNvSpPr/>
      </dsp:nvSpPr>
      <dsp:spPr>
        <a:xfrm>
          <a:off x="325906" y="1591258"/>
          <a:ext cx="592558" cy="59255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2AB03E4-F7A4-4467-8BBB-FF496DEF0789}">
      <dsp:nvSpPr>
        <dsp:cNvPr id="0" name=""/>
        <dsp:cNvSpPr/>
      </dsp:nvSpPr>
      <dsp:spPr>
        <a:xfrm>
          <a:off x="1244371" y="1348848"/>
          <a:ext cx="5338183" cy="10773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023" tIns="114023" rIns="114023" bIns="114023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We identified factors that you need to consider </a:t>
          </a:r>
        </a:p>
      </dsp:txBody>
      <dsp:txXfrm>
        <a:off x="1244371" y="1348848"/>
        <a:ext cx="5338183" cy="1077378"/>
      </dsp:txXfrm>
    </dsp:sp>
    <dsp:sp modelId="{39BCF4C0-3A83-498D-8EF1-83C9BA970DF5}">
      <dsp:nvSpPr>
        <dsp:cNvPr id="0" name=""/>
        <dsp:cNvSpPr/>
      </dsp:nvSpPr>
      <dsp:spPr>
        <a:xfrm>
          <a:off x="0" y="2695571"/>
          <a:ext cx="6582555" cy="107737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D56AB65-B241-4325-BD51-432A337CCF38}">
      <dsp:nvSpPr>
        <dsp:cNvPr id="0" name=""/>
        <dsp:cNvSpPr/>
      </dsp:nvSpPr>
      <dsp:spPr>
        <a:xfrm>
          <a:off x="325906" y="2937981"/>
          <a:ext cx="592558" cy="59255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A0C188-9382-4B59-80E9-BA3073C1346E}">
      <dsp:nvSpPr>
        <dsp:cNvPr id="0" name=""/>
        <dsp:cNvSpPr/>
      </dsp:nvSpPr>
      <dsp:spPr>
        <a:xfrm>
          <a:off x="1244371" y="2695571"/>
          <a:ext cx="5338183" cy="10773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023" tIns="114023" rIns="114023" bIns="114023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We looked at why business layout is crucial for your venture </a:t>
          </a:r>
        </a:p>
      </dsp:txBody>
      <dsp:txXfrm>
        <a:off x="1244371" y="2695571"/>
        <a:ext cx="5338183" cy="1077378"/>
      </dsp:txXfrm>
    </dsp:sp>
    <dsp:sp modelId="{596643BE-E3F2-4DCA-8C8A-FFABFD8D5C0D}">
      <dsp:nvSpPr>
        <dsp:cNvPr id="0" name=""/>
        <dsp:cNvSpPr/>
      </dsp:nvSpPr>
      <dsp:spPr>
        <a:xfrm>
          <a:off x="0" y="4042294"/>
          <a:ext cx="6582555" cy="107737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81AF40A-C895-4EA8-8C4F-867A84446DBC}">
      <dsp:nvSpPr>
        <dsp:cNvPr id="0" name=""/>
        <dsp:cNvSpPr/>
      </dsp:nvSpPr>
      <dsp:spPr>
        <a:xfrm>
          <a:off x="325906" y="4284704"/>
          <a:ext cx="592558" cy="592558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E1E1EE-4A0C-49E3-8035-BD55156CEBAC}">
      <dsp:nvSpPr>
        <dsp:cNvPr id="0" name=""/>
        <dsp:cNvSpPr/>
      </dsp:nvSpPr>
      <dsp:spPr>
        <a:xfrm>
          <a:off x="1244371" y="4042294"/>
          <a:ext cx="5338183" cy="10773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023" tIns="114023" rIns="114023" bIns="114023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In both cases, we saw how you can use design thinking to determine your business location and layout </a:t>
          </a:r>
        </a:p>
      </dsp:txBody>
      <dsp:txXfrm>
        <a:off x="1244371" y="4042294"/>
        <a:ext cx="5338183" cy="107737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202288-AC49-47A3-9301-9C1A27C6B689}">
      <dsp:nvSpPr>
        <dsp:cNvPr id="0" name=""/>
        <dsp:cNvSpPr/>
      </dsp:nvSpPr>
      <dsp:spPr>
        <a:xfrm>
          <a:off x="0" y="57586"/>
          <a:ext cx="6791894" cy="1193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/>
            <a:t>In the current lecture, we will focus on family business </a:t>
          </a:r>
        </a:p>
      </dsp:txBody>
      <dsp:txXfrm>
        <a:off x="58257" y="115843"/>
        <a:ext cx="6675380" cy="1076886"/>
      </dsp:txXfrm>
    </dsp:sp>
    <dsp:sp modelId="{EFFBD745-EA8C-4369-A5B4-7D481FF8616D}">
      <dsp:nvSpPr>
        <dsp:cNvPr id="0" name=""/>
        <dsp:cNvSpPr/>
      </dsp:nvSpPr>
      <dsp:spPr>
        <a:xfrm>
          <a:off x="0" y="1337386"/>
          <a:ext cx="6791894" cy="1193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/>
            <a:t>We will look at the management structure </a:t>
          </a:r>
        </a:p>
      </dsp:txBody>
      <dsp:txXfrm>
        <a:off x="58257" y="1395643"/>
        <a:ext cx="6675380" cy="1076886"/>
      </dsp:txXfrm>
    </dsp:sp>
    <dsp:sp modelId="{36B7EC92-5D26-42E1-B3D7-EC2ABB921905}">
      <dsp:nvSpPr>
        <dsp:cNvPr id="0" name=""/>
        <dsp:cNvSpPr/>
      </dsp:nvSpPr>
      <dsp:spPr>
        <a:xfrm>
          <a:off x="0" y="2617186"/>
          <a:ext cx="6791894" cy="1193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/>
            <a:t>We will also look at succession plan and its importance in family business </a:t>
          </a:r>
        </a:p>
      </dsp:txBody>
      <dsp:txXfrm>
        <a:off x="58257" y="2675443"/>
        <a:ext cx="6675380" cy="1076886"/>
      </dsp:txXfrm>
    </dsp:sp>
    <dsp:sp modelId="{279468D8-4AB6-41E4-8CA9-7D1DA868756B}">
      <dsp:nvSpPr>
        <dsp:cNvPr id="0" name=""/>
        <dsp:cNvSpPr/>
      </dsp:nvSpPr>
      <dsp:spPr>
        <a:xfrm>
          <a:off x="0" y="3896986"/>
          <a:ext cx="6791894" cy="1193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/>
            <a:t>We will tackle dynamics and conflict in family businesses </a:t>
          </a:r>
        </a:p>
      </dsp:txBody>
      <dsp:txXfrm>
        <a:off x="58257" y="3955243"/>
        <a:ext cx="6675380" cy="107688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C0BC65-6C1A-4631-999F-E3FD0360A102}">
      <dsp:nvSpPr>
        <dsp:cNvPr id="0" name=""/>
        <dsp:cNvSpPr/>
      </dsp:nvSpPr>
      <dsp:spPr>
        <a:xfrm>
          <a:off x="1600974" y="1199"/>
          <a:ext cx="6403900" cy="1229276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4253" tIns="312236" rIns="124253" bIns="312236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Define what constitutes family business</a:t>
          </a:r>
        </a:p>
      </dsp:txBody>
      <dsp:txXfrm>
        <a:off x="1600974" y="1199"/>
        <a:ext cx="6403900" cy="1229276"/>
      </dsp:txXfrm>
    </dsp:sp>
    <dsp:sp modelId="{F54BE1CD-539B-499A-98DE-58AD129AA0CF}">
      <dsp:nvSpPr>
        <dsp:cNvPr id="0" name=""/>
        <dsp:cNvSpPr/>
      </dsp:nvSpPr>
      <dsp:spPr>
        <a:xfrm>
          <a:off x="0" y="1199"/>
          <a:ext cx="1600975" cy="122927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718" tIns="121425" rIns="84718" bIns="12142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Define</a:t>
          </a:r>
        </a:p>
      </dsp:txBody>
      <dsp:txXfrm>
        <a:off x="0" y="1199"/>
        <a:ext cx="1600975" cy="1229276"/>
      </dsp:txXfrm>
    </dsp:sp>
    <dsp:sp modelId="{F2B5CCD1-2569-45CE-9D0D-6E4A81788FCF}">
      <dsp:nvSpPr>
        <dsp:cNvPr id="0" name=""/>
        <dsp:cNvSpPr/>
      </dsp:nvSpPr>
      <dsp:spPr>
        <a:xfrm>
          <a:off x="1600975" y="1304232"/>
          <a:ext cx="6403900" cy="1229276"/>
        </a:xfrm>
        <a:prstGeom prst="rect">
          <a:avLst/>
        </a:prstGeom>
        <a:solidFill>
          <a:schemeClr val="accent2">
            <a:hueOff val="-665912"/>
            <a:satOff val="-293"/>
            <a:lumOff val="784"/>
            <a:alphaOff val="0"/>
          </a:schemeClr>
        </a:solidFill>
        <a:ln w="15875" cap="flat" cmpd="sng" algn="ctr">
          <a:solidFill>
            <a:schemeClr val="accent2">
              <a:hueOff val="-665912"/>
              <a:satOff val="-293"/>
              <a:lumOff val="78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4253" tIns="312236" rIns="124253" bIns="312236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Understand management structures prevalent in family businesses</a:t>
          </a:r>
        </a:p>
      </dsp:txBody>
      <dsp:txXfrm>
        <a:off x="1600975" y="1304232"/>
        <a:ext cx="6403900" cy="1229276"/>
      </dsp:txXfrm>
    </dsp:sp>
    <dsp:sp modelId="{2D44AF03-11FD-4722-93A2-D3973F7B8C37}">
      <dsp:nvSpPr>
        <dsp:cNvPr id="0" name=""/>
        <dsp:cNvSpPr/>
      </dsp:nvSpPr>
      <dsp:spPr>
        <a:xfrm>
          <a:off x="0" y="1304232"/>
          <a:ext cx="1600975" cy="122927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-665912"/>
              <a:satOff val="-293"/>
              <a:lumOff val="78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718" tIns="121425" rIns="84718" bIns="12142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Understand</a:t>
          </a:r>
        </a:p>
      </dsp:txBody>
      <dsp:txXfrm>
        <a:off x="0" y="1304232"/>
        <a:ext cx="1600975" cy="1229276"/>
      </dsp:txXfrm>
    </dsp:sp>
    <dsp:sp modelId="{5B61F094-A0DE-4560-943E-F27D36C04BE8}">
      <dsp:nvSpPr>
        <dsp:cNvPr id="0" name=""/>
        <dsp:cNvSpPr/>
      </dsp:nvSpPr>
      <dsp:spPr>
        <a:xfrm>
          <a:off x="1600975" y="2607265"/>
          <a:ext cx="6403900" cy="1229276"/>
        </a:xfrm>
        <a:prstGeom prst="rect">
          <a:avLst/>
        </a:prstGeom>
        <a:solidFill>
          <a:schemeClr val="accent2">
            <a:hueOff val="-1331824"/>
            <a:satOff val="-586"/>
            <a:lumOff val="1569"/>
            <a:alphaOff val="0"/>
          </a:schemeClr>
        </a:solidFill>
        <a:ln w="15875" cap="flat" cmpd="sng" algn="ctr">
          <a:solidFill>
            <a:schemeClr val="accent2">
              <a:hueOff val="-1331824"/>
              <a:satOff val="-586"/>
              <a:lumOff val="156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4253" tIns="312236" rIns="124253" bIns="312236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Discuss succession plan and show case its importance in family business</a:t>
          </a:r>
        </a:p>
      </dsp:txBody>
      <dsp:txXfrm>
        <a:off x="1600975" y="2607265"/>
        <a:ext cx="6403900" cy="1229276"/>
      </dsp:txXfrm>
    </dsp:sp>
    <dsp:sp modelId="{08C1066B-155E-4CD5-81E5-43C003E3F524}">
      <dsp:nvSpPr>
        <dsp:cNvPr id="0" name=""/>
        <dsp:cNvSpPr/>
      </dsp:nvSpPr>
      <dsp:spPr>
        <a:xfrm>
          <a:off x="0" y="2607265"/>
          <a:ext cx="1600975" cy="122927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-1331824"/>
              <a:satOff val="-586"/>
              <a:lumOff val="156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718" tIns="121425" rIns="84718" bIns="12142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Discuss</a:t>
          </a:r>
        </a:p>
      </dsp:txBody>
      <dsp:txXfrm>
        <a:off x="0" y="2607265"/>
        <a:ext cx="1600975" cy="122927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0902A4-E7FF-46BD-B29B-E1A9994825DE}">
      <dsp:nvSpPr>
        <dsp:cNvPr id="0" name=""/>
        <dsp:cNvSpPr/>
      </dsp:nvSpPr>
      <dsp:spPr>
        <a:xfrm>
          <a:off x="1655219" y="337"/>
          <a:ext cx="6620876" cy="186265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463" tIns="473114" rIns="128463" bIns="473114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Point out dynamics and possible sources of conflict in family business and how to mitigate such</a:t>
          </a:r>
        </a:p>
      </dsp:txBody>
      <dsp:txXfrm>
        <a:off x="1655219" y="337"/>
        <a:ext cx="6620876" cy="1862653"/>
      </dsp:txXfrm>
    </dsp:sp>
    <dsp:sp modelId="{CF028C6B-570D-451E-8B2B-7635ACE6848D}">
      <dsp:nvSpPr>
        <dsp:cNvPr id="0" name=""/>
        <dsp:cNvSpPr/>
      </dsp:nvSpPr>
      <dsp:spPr>
        <a:xfrm>
          <a:off x="0" y="337"/>
          <a:ext cx="1655219" cy="186265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589" tIns="183989" rIns="87589" bIns="183989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Point out</a:t>
          </a:r>
        </a:p>
      </dsp:txBody>
      <dsp:txXfrm>
        <a:off x="0" y="337"/>
        <a:ext cx="1655219" cy="1862653"/>
      </dsp:txXfrm>
    </dsp:sp>
    <dsp:sp modelId="{439DDC63-85BC-4E95-9AB9-C8AADB03084A}">
      <dsp:nvSpPr>
        <dsp:cNvPr id="0" name=""/>
        <dsp:cNvSpPr/>
      </dsp:nvSpPr>
      <dsp:spPr>
        <a:xfrm>
          <a:off x="1655219" y="1974750"/>
          <a:ext cx="6620876" cy="1862653"/>
        </a:xfrm>
        <a:prstGeom prst="rect">
          <a:avLst/>
        </a:prstGeom>
        <a:solidFill>
          <a:schemeClr val="accent2">
            <a:hueOff val="-1331824"/>
            <a:satOff val="-586"/>
            <a:lumOff val="1569"/>
            <a:alphaOff val="0"/>
          </a:schemeClr>
        </a:solidFill>
        <a:ln w="15875" cap="flat" cmpd="sng" algn="ctr">
          <a:solidFill>
            <a:schemeClr val="accent2">
              <a:hueOff val="-1331824"/>
              <a:satOff val="-586"/>
              <a:lumOff val="156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463" tIns="473114" rIns="128463" bIns="473114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Outline possible ways and advantages of professionalizing of family business</a:t>
          </a:r>
        </a:p>
      </dsp:txBody>
      <dsp:txXfrm>
        <a:off x="1655219" y="1974750"/>
        <a:ext cx="6620876" cy="1862653"/>
      </dsp:txXfrm>
    </dsp:sp>
    <dsp:sp modelId="{9943C77E-8A4E-4FFE-BE08-C891290F846A}">
      <dsp:nvSpPr>
        <dsp:cNvPr id="0" name=""/>
        <dsp:cNvSpPr/>
      </dsp:nvSpPr>
      <dsp:spPr>
        <a:xfrm>
          <a:off x="0" y="1974750"/>
          <a:ext cx="1655219" cy="186265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-1331824"/>
              <a:satOff val="-586"/>
              <a:lumOff val="156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589" tIns="183989" rIns="87589" bIns="183989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Outline</a:t>
          </a:r>
        </a:p>
      </dsp:txBody>
      <dsp:txXfrm>
        <a:off x="0" y="1974750"/>
        <a:ext cx="1655219" cy="186265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4FDACE7-D5BC-4EFA-AC99-B65A8414FC89}">
      <dsp:nvSpPr>
        <dsp:cNvPr id="0" name=""/>
        <dsp:cNvSpPr/>
      </dsp:nvSpPr>
      <dsp:spPr>
        <a:xfrm>
          <a:off x="0" y="625"/>
          <a:ext cx="7357470" cy="146301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29EC552-A8FB-43FB-AD40-3EA621C9344A}">
      <dsp:nvSpPr>
        <dsp:cNvPr id="0" name=""/>
        <dsp:cNvSpPr/>
      </dsp:nvSpPr>
      <dsp:spPr>
        <a:xfrm>
          <a:off x="442561" y="329803"/>
          <a:ext cx="804657" cy="80465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ECD23D-DE74-4A11-8558-8FD7190D908F}">
      <dsp:nvSpPr>
        <dsp:cNvPr id="0" name=""/>
        <dsp:cNvSpPr/>
      </dsp:nvSpPr>
      <dsp:spPr>
        <a:xfrm>
          <a:off x="1689780" y="625"/>
          <a:ext cx="5667689" cy="146301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4836" tIns="154836" rIns="154836" bIns="154836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Family businesses are not new, and they have been there for ages, the early political and military dynasties are clear examples</a:t>
          </a:r>
        </a:p>
      </dsp:txBody>
      <dsp:txXfrm>
        <a:off x="1689780" y="625"/>
        <a:ext cx="5667689" cy="1463013"/>
      </dsp:txXfrm>
    </dsp:sp>
    <dsp:sp modelId="{037B00BC-277F-4D10-B48D-E358826DFE40}">
      <dsp:nvSpPr>
        <dsp:cNvPr id="0" name=""/>
        <dsp:cNvSpPr/>
      </dsp:nvSpPr>
      <dsp:spPr>
        <a:xfrm>
          <a:off x="0" y="1829392"/>
          <a:ext cx="7357470" cy="146301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84C7E2C-AC56-4901-AFD3-AB8268039820}">
      <dsp:nvSpPr>
        <dsp:cNvPr id="0" name=""/>
        <dsp:cNvSpPr/>
      </dsp:nvSpPr>
      <dsp:spPr>
        <a:xfrm>
          <a:off x="442561" y="2158570"/>
          <a:ext cx="804657" cy="80465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DCB2EC-CEC1-4583-A14E-015BFAA597E2}">
      <dsp:nvSpPr>
        <dsp:cNvPr id="0" name=""/>
        <dsp:cNvSpPr/>
      </dsp:nvSpPr>
      <dsp:spPr>
        <a:xfrm>
          <a:off x="1689780" y="1829392"/>
          <a:ext cx="5667689" cy="146301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4836" tIns="154836" rIns="154836" bIns="154836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This continued even during industrial revolution era</a:t>
          </a:r>
        </a:p>
      </dsp:txBody>
      <dsp:txXfrm>
        <a:off x="1689780" y="1829392"/>
        <a:ext cx="5667689" cy="1463013"/>
      </dsp:txXfrm>
    </dsp:sp>
    <dsp:sp modelId="{BE589871-2047-4739-9F7E-631601E1E3A3}">
      <dsp:nvSpPr>
        <dsp:cNvPr id="0" name=""/>
        <dsp:cNvSpPr/>
      </dsp:nvSpPr>
      <dsp:spPr>
        <a:xfrm>
          <a:off x="0" y="3658159"/>
          <a:ext cx="7357470" cy="146301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9887B68-B2E4-4BF1-A7C9-9ED0D8E5761B}">
      <dsp:nvSpPr>
        <dsp:cNvPr id="0" name=""/>
        <dsp:cNvSpPr/>
      </dsp:nvSpPr>
      <dsp:spPr>
        <a:xfrm>
          <a:off x="442561" y="3987337"/>
          <a:ext cx="804657" cy="80465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687FF3-86DD-43F0-9A64-12C832C205DF}">
      <dsp:nvSpPr>
        <dsp:cNvPr id="0" name=""/>
        <dsp:cNvSpPr/>
      </dsp:nvSpPr>
      <dsp:spPr>
        <a:xfrm>
          <a:off x="1689780" y="3658159"/>
          <a:ext cx="5667689" cy="146301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4836" tIns="154836" rIns="154836" bIns="154836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Post World War II, many family businesses expanded globally leveraging on the newly opened markets and technology advancement (Jimenez-Castillo &amp; Hoy, 2018).</a:t>
          </a:r>
        </a:p>
      </dsp:txBody>
      <dsp:txXfrm>
        <a:off x="1689780" y="3658159"/>
        <a:ext cx="5667689" cy="146301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4A8CD9-A696-4622-829E-07F0200FA9DB}">
      <dsp:nvSpPr>
        <dsp:cNvPr id="0" name=""/>
        <dsp:cNvSpPr/>
      </dsp:nvSpPr>
      <dsp:spPr>
        <a:xfrm>
          <a:off x="0" y="820856"/>
          <a:ext cx="7209008" cy="151542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09B2C9-9E12-4BD0-9A85-686D1B85E285}">
      <dsp:nvSpPr>
        <dsp:cNvPr id="0" name=""/>
        <dsp:cNvSpPr/>
      </dsp:nvSpPr>
      <dsp:spPr>
        <a:xfrm>
          <a:off x="458416" y="1161827"/>
          <a:ext cx="833485" cy="83348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50113A-7DE8-4902-9D22-0E1B93389E10}">
      <dsp:nvSpPr>
        <dsp:cNvPr id="0" name=""/>
        <dsp:cNvSpPr/>
      </dsp:nvSpPr>
      <dsp:spPr>
        <a:xfrm>
          <a:off x="1750318" y="820856"/>
          <a:ext cx="5458689" cy="15154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0383" tIns="160383" rIns="160383" bIns="160383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Generational gaps: There might be issues to do with generational gaps and perspectives between them.</a:t>
          </a:r>
        </a:p>
      </dsp:txBody>
      <dsp:txXfrm>
        <a:off x="1750318" y="820856"/>
        <a:ext cx="5458689" cy="1515427"/>
      </dsp:txXfrm>
    </dsp:sp>
    <dsp:sp modelId="{2B5B5F8C-514D-4C35-996E-0ABBDB5E1109}">
      <dsp:nvSpPr>
        <dsp:cNvPr id="0" name=""/>
        <dsp:cNvSpPr/>
      </dsp:nvSpPr>
      <dsp:spPr>
        <a:xfrm>
          <a:off x="0" y="2715140"/>
          <a:ext cx="7209008" cy="151542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2AD3BB0-BF4D-45CC-A2FE-359829698B0B}">
      <dsp:nvSpPr>
        <dsp:cNvPr id="0" name=""/>
        <dsp:cNvSpPr/>
      </dsp:nvSpPr>
      <dsp:spPr>
        <a:xfrm>
          <a:off x="458416" y="3056112"/>
          <a:ext cx="833485" cy="83348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E1D002-F0E6-4E50-A317-32686F633B83}">
      <dsp:nvSpPr>
        <dsp:cNvPr id="0" name=""/>
        <dsp:cNvSpPr/>
      </dsp:nvSpPr>
      <dsp:spPr>
        <a:xfrm>
          <a:off x="1750318" y="2715140"/>
          <a:ext cx="5458689" cy="15154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0383" tIns="160383" rIns="160383" bIns="160383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Rigidity: Often, given the historical background that they were established family members are usually clingy on what they know or what they started with.</a:t>
          </a:r>
        </a:p>
      </dsp:txBody>
      <dsp:txXfrm>
        <a:off x="1750318" y="2715140"/>
        <a:ext cx="5458689" cy="151542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CC2539-67F3-4188-A61C-18E003428160}">
      <dsp:nvSpPr>
        <dsp:cNvPr id="0" name=""/>
        <dsp:cNvSpPr/>
      </dsp:nvSpPr>
      <dsp:spPr>
        <a:xfrm>
          <a:off x="0" y="820856"/>
          <a:ext cx="6910387" cy="151542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3CDF5C6-455C-4D1D-AE74-0ABA3826B7DE}">
      <dsp:nvSpPr>
        <dsp:cNvPr id="0" name=""/>
        <dsp:cNvSpPr/>
      </dsp:nvSpPr>
      <dsp:spPr>
        <a:xfrm>
          <a:off x="458416" y="1161827"/>
          <a:ext cx="833485" cy="83348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1B9AE37-B832-4B63-BA39-BC6428C158E8}">
      <dsp:nvSpPr>
        <dsp:cNvPr id="0" name=""/>
        <dsp:cNvSpPr/>
      </dsp:nvSpPr>
      <dsp:spPr>
        <a:xfrm>
          <a:off x="1750318" y="820856"/>
          <a:ext cx="5160068" cy="15154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0383" tIns="160383" rIns="160383" bIns="160383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/>
            <a:t>Proactiveness:</a:t>
          </a:r>
          <a:r>
            <a:rPr lang="en-US" sz="2000" kern="1200"/>
            <a:t> for instance, development of a succession plan ensures the family can address some issues proactively before they happen.</a:t>
          </a:r>
        </a:p>
      </dsp:txBody>
      <dsp:txXfrm>
        <a:off x="1750318" y="820856"/>
        <a:ext cx="5160068" cy="1515427"/>
      </dsp:txXfrm>
    </dsp:sp>
    <dsp:sp modelId="{FF804C9A-384F-4EB5-87AC-787D27B73961}">
      <dsp:nvSpPr>
        <dsp:cNvPr id="0" name=""/>
        <dsp:cNvSpPr/>
      </dsp:nvSpPr>
      <dsp:spPr>
        <a:xfrm>
          <a:off x="0" y="2715140"/>
          <a:ext cx="6910387" cy="151542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E97DCBA-BC6A-4C5F-9DB0-B0ECD4837D4B}">
      <dsp:nvSpPr>
        <dsp:cNvPr id="0" name=""/>
        <dsp:cNvSpPr/>
      </dsp:nvSpPr>
      <dsp:spPr>
        <a:xfrm>
          <a:off x="458416" y="3056112"/>
          <a:ext cx="833485" cy="83348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B3189F4-E0E6-4B4C-8E86-175E43C9C330}">
      <dsp:nvSpPr>
        <dsp:cNvPr id="0" name=""/>
        <dsp:cNvSpPr/>
      </dsp:nvSpPr>
      <dsp:spPr>
        <a:xfrm>
          <a:off x="1750318" y="2715140"/>
          <a:ext cx="5160068" cy="15154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0383" tIns="160383" rIns="160383" bIns="160383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Promotion of </a:t>
          </a:r>
          <a:r>
            <a:rPr lang="en-US" sz="2000" b="1" kern="1200"/>
            <a:t>open and regular communication</a:t>
          </a:r>
          <a:r>
            <a:rPr lang="en-US" sz="2000" kern="1200"/>
            <a:t>: this will ensure no build ups and members opinions are aired and heard </a:t>
          </a:r>
        </a:p>
      </dsp:txBody>
      <dsp:txXfrm>
        <a:off x="1750318" y="2715140"/>
        <a:ext cx="5160068" cy="1515427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DE7711-694C-453C-90E1-EAE327CA814E}">
      <dsp:nvSpPr>
        <dsp:cNvPr id="0" name=""/>
        <dsp:cNvSpPr/>
      </dsp:nvSpPr>
      <dsp:spPr>
        <a:xfrm>
          <a:off x="0" y="820856"/>
          <a:ext cx="6910387" cy="151542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DC221D-28F1-4D02-9F88-AF3A60E14C02}">
      <dsp:nvSpPr>
        <dsp:cNvPr id="0" name=""/>
        <dsp:cNvSpPr/>
      </dsp:nvSpPr>
      <dsp:spPr>
        <a:xfrm>
          <a:off x="458416" y="1161827"/>
          <a:ext cx="833485" cy="83348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90CD962-7A17-4E25-9297-4675B942C412}">
      <dsp:nvSpPr>
        <dsp:cNvPr id="0" name=""/>
        <dsp:cNvSpPr/>
      </dsp:nvSpPr>
      <dsp:spPr>
        <a:xfrm>
          <a:off x="1750318" y="820856"/>
          <a:ext cx="5160068" cy="15154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0383" tIns="160383" rIns="160383" bIns="160383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kern="1200"/>
            <a:t>Encourage a culture of professionalism:</a:t>
          </a:r>
          <a:r>
            <a:rPr lang="en-US" sz="1900" kern="1200"/>
            <a:t> Ensure respect and accountability among all employees irrespective of whether they are family or not.</a:t>
          </a:r>
        </a:p>
      </dsp:txBody>
      <dsp:txXfrm>
        <a:off x="1750318" y="820856"/>
        <a:ext cx="5160068" cy="1515427"/>
      </dsp:txXfrm>
    </dsp:sp>
    <dsp:sp modelId="{BB07956A-421A-4611-96A5-960CD5791494}">
      <dsp:nvSpPr>
        <dsp:cNvPr id="0" name=""/>
        <dsp:cNvSpPr/>
      </dsp:nvSpPr>
      <dsp:spPr>
        <a:xfrm>
          <a:off x="0" y="2715140"/>
          <a:ext cx="6910387" cy="151542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C757480-C488-4D8C-9535-58623F91DFED}">
      <dsp:nvSpPr>
        <dsp:cNvPr id="0" name=""/>
        <dsp:cNvSpPr/>
      </dsp:nvSpPr>
      <dsp:spPr>
        <a:xfrm>
          <a:off x="458416" y="3056112"/>
          <a:ext cx="833485" cy="83348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9BCFF5-B53E-4A6C-81E5-34931950D85F}">
      <dsp:nvSpPr>
        <dsp:cNvPr id="0" name=""/>
        <dsp:cNvSpPr/>
      </dsp:nvSpPr>
      <dsp:spPr>
        <a:xfrm>
          <a:off x="1750318" y="2715140"/>
          <a:ext cx="5160068" cy="15154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0383" tIns="160383" rIns="160383" bIns="160383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kern="1200"/>
            <a:t>Technology adoption</a:t>
          </a:r>
          <a:r>
            <a:rPr lang="en-US" sz="1900" kern="1200"/>
            <a:t>: streamline your business operations using technology to enhance efficiency.</a:t>
          </a:r>
        </a:p>
      </dsp:txBody>
      <dsp:txXfrm>
        <a:off x="1750318" y="2715140"/>
        <a:ext cx="5160068" cy="151542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6/7/layout/VerticalHollowActionList">
  <dgm:title val="Vertical Hollow Action List"/>
  <dgm:desc val="Use to show non-sequential or grouped lists of information. Works well with large amounts of text. All text has the same level of emphasis, and direction is not implied."/>
  <dgm:catLst>
    <dgm:cat type="list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  <dgm:pt modelId="5">
          <dgm:prSet phldr="1"/>
        </dgm:pt>
        <dgm:pt modelId="5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7" srcId="0" destId="4" srcOrd="3" destOrd="0"/>
        <dgm:cxn modelId="8" srcId="0" destId="5" srcOrd="4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  <dgm:cxn modelId="53" srcId="5" destId="5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6"/>
      <dgm:constr type="primFontSz" for="des" forName="parentText" op="equ" val="28"/>
      <dgm:constr type="primFontSz" for="des" forName="descendantText" refType="primFontSz" refFor="des" refForName="parentText" op="lte" fact="0.82"/>
      <dgm:constr type="primFontSz" for="des" forName="parentText" refType="primFontSz" refFor="des" refForName="descendantText" op="lte" fact="1.25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2"/>
          <dgm:constr type="w" for="ch" forName="descendantText" refType="w" fact="0.8"/>
          <dgm:constr type="h" for="ch" forName="parentText" refType="h"/>
          <dgm:constr type="h" for="ch" forName="descendantText" refType="h" refFor="ch" refForName="parentText"/>
        </dgm:constrLst>
        <dgm:ruleLst/>
        <dgm:layoutNode name="parentText" styleLbl="solidFgAcc1">
          <dgm:varLst>
            <dgm:chMax val="1"/>
            <dgm:bulletEnabled/>
          </dgm:varLst>
          <dgm:alg type="tx"/>
          <dgm:shape xmlns:r="http://schemas.openxmlformats.org/officeDocument/2006/relationships" type="rect" r:blip="" zOrderOff="3">
            <dgm:adjLst/>
          </dgm:shape>
          <dgm:presOf axis="self" ptType="node"/>
          <dgm:constrLst>
            <dgm:constr type="tMarg" refType="h" fact="0.28"/>
            <dgm:constr type="bMarg" refType="h" fact="0.28"/>
            <dgm:constr type="lMarg" refType="w" fact="0.15"/>
            <dgm:constr type="rMarg" refType="w" fact="0.15"/>
          </dgm:constrLst>
          <dgm:ruleLst>
            <dgm:rule type="primFontSz" val="15" fact="NaN" max="NaN"/>
          </dgm:ruleLst>
        </dgm:layoutNode>
        <dgm:layoutNode name="descendantText" styleLbl="alignNode1">
          <dgm:varLst>
            <dgm:bulletEnabled/>
          </dgm:varLst>
          <dgm:alg type="tx">
            <dgm:param type="stBulletLvl" val="0"/>
            <dgm:param type="parTxLTRAlign" val="l"/>
            <dgm:param type="shpTxLTRAlignCh" val="l"/>
            <dgm:param type="parTxRTLAlign" val="r"/>
            <dgm:param type="shpTxRTLAlignCh" val="r"/>
          </dgm:alg>
          <dgm:choose name="Name10">
            <dgm:if name="Name11" func="var" arg="dir" op="equ" val="norm">
              <dgm:shape xmlns:r="http://schemas.openxmlformats.org/officeDocument/2006/relationships" type="rect" r:blip="">
                <dgm:adjLst/>
              </dgm:shape>
            </dgm:if>
            <dgm:else name="Name12">
              <dgm:shape xmlns:r="http://schemas.openxmlformats.org/officeDocument/2006/relationships" type="rect" r:blip="">
                <dgm:adjLst/>
              </dgm:shape>
            </dgm:else>
          </dgm:choose>
          <dgm:presOf axis="des" ptType="node"/>
          <dgm:constrLst>
            <dgm:constr type="primFontSz" val="24"/>
            <dgm:constr type="lMarg" refType="w" fact="0.055"/>
            <dgm:constr type="rMarg" refType="w" fact="0.055"/>
            <dgm:constr type="tMarg" refType="h" fact="0.72"/>
            <dgm:constr type="bMarg" refType="h" fact="0.72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6/7/layout/VerticalHollowActionList">
  <dgm:title val="Vertical Hollow Action List"/>
  <dgm:desc val="Use to show non-sequential or grouped lists of information. Works well with large amounts of text. All text has the same level of emphasis, and direction is not implied."/>
  <dgm:catLst>
    <dgm:cat type="list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  <dgm:pt modelId="5">
          <dgm:prSet phldr="1"/>
        </dgm:pt>
        <dgm:pt modelId="5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7" srcId="0" destId="4" srcOrd="3" destOrd="0"/>
        <dgm:cxn modelId="8" srcId="0" destId="5" srcOrd="4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  <dgm:cxn modelId="53" srcId="5" destId="5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6"/>
      <dgm:constr type="primFontSz" for="des" forName="parentText" op="equ" val="28"/>
      <dgm:constr type="primFontSz" for="des" forName="descendantText" refType="primFontSz" refFor="des" refForName="parentText" op="lte" fact="0.82"/>
      <dgm:constr type="primFontSz" for="des" forName="parentText" refType="primFontSz" refFor="des" refForName="descendantText" op="lte" fact="1.25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2"/>
          <dgm:constr type="w" for="ch" forName="descendantText" refType="w" fact="0.8"/>
          <dgm:constr type="h" for="ch" forName="parentText" refType="h"/>
          <dgm:constr type="h" for="ch" forName="descendantText" refType="h" refFor="ch" refForName="parentText"/>
        </dgm:constrLst>
        <dgm:ruleLst/>
        <dgm:layoutNode name="parentText" styleLbl="solidFgAcc1">
          <dgm:varLst>
            <dgm:chMax val="1"/>
            <dgm:bulletEnabled/>
          </dgm:varLst>
          <dgm:alg type="tx"/>
          <dgm:shape xmlns:r="http://schemas.openxmlformats.org/officeDocument/2006/relationships" type="rect" r:blip="" zOrderOff="3">
            <dgm:adjLst/>
          </dgm:shape>
          <dgm:presOf axis="self" ptType="node"/>
          <dgm:constrLst>
            <dgm:constr type="tMarg" refType="h" fact="0.28"/>
            <dgm:constr type="bMarg" refType="h" fact="0.28"/>
            <dgm:constr type="lMarg" refType="w" fact="0.15"/>
            <dgm:constr type="rMarg" refType="w" fact="0.15"/>
          </dgm:constrLst>
          <dgm:ruleLst>
            <dgm:rule type="primFontSz" val="15" fact="NaN" max="NaN"/>
          </dgm:ruleLst>
        </dgm:layoutNode>
        <dgm:layoutNode name="descendantText" styleLbl="alignNode1">
          <dgm:varLst>
            <dgm:bulletEnabled/>
          </dgm:varLst>
          <dgm:alg type="tx">
            <dgm:param type="stBulletLvl" val="0"/>
            <dgm:param type="parTxLTRAlign" val="l"/>
            <dgm:param type="shpTxLTRAlignCh" val="l"/>
            <dgm:param type="parTxRTLAlign" val="r"/>
            <dgm:param type="shpTxRTLAlignCh" val="r"/>
          </dgm:alg>
          <dgm:choose name="Name10">
            <dgm:if name="Name11" func="var" arg="dir" op="equ" val="norm">
              <dgm:shape xmlns:r="http://schemas.openxmlformats.org/officeDocument/2006/relationships" type="rect" r:blip="">
                <dgm:adjLst/>
              </dgm:shape>
            </dgm:if>
            <dgm:else name="Name12">
              <dgm:shape xmlns:r="http://schemas.openxmlformats.org/officeDocument/2006/relationships" type="rect" r:blip="">
                <dgm:adjLst/>
              </dgm:shape>
            </dgm:else>
          </dgm:choose>
          <dgm:presOf axis="des" ptType="node"/>
          <dgm:constrLst>
            <dgm:constr type="primFontSz" val="24"/>
            <dgm:constr type="lMarg" refType="w" fact="0.055"/>
            <dgm:constr type="rMarg" refType="w" fact="0.055"/>
            <dgm:constr type="tMarg" refType="h" fact="0.72"/>
            <dgm:constr type="bMarg" refType="h" fact="0.72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BEE963-1081-4227-8E01-EEB2ECE24E07}" type="datetimeFigureOut">
              <a:t>11/4/2024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16B086-4631-42AF-B4BB-DCE7696840F0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9622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842455A-0D23-4EAB-9AF9-2CC2B3066B0A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1777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842455A-0D23-4EAB-9AF9-2CC2B3066B0A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9610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2C0622-7002-B699-B137-6DBF857E16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4CA8721-5985-9895-CC01-C4DC4DEDDF4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B0DE7D4-AF4D-D546-DDB8-59D31C9EFDC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492CDB-DBB7-7EA5-E26B-E6B4D92898A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842455A-0D23-4EAB-9AF9-2CC2B3066B0A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60306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11/4/2024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11/4/2024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11/4/2024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9E3965E-AC41-4711-9D10-E25ABB132D86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645152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F5DC8C3-BA5F-4EED-BB9A-A14272BD82A1}"/>
              </a:ext>
            </a:extLst>
          </p:cNvPr>
          <p:cNvCxnSpPr/>
          <p:nvPr/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25CCF1-92C0-4AF3-BFAF-492163191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1A78A9-3DFF-4937-A9F2-5D8CF495F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AEB271-5CC0-4759-BC6E-8BE53AB22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2636742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9187820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585C21A-8B93-4657-B5DF-7EAEAD3BE127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90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663440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59DE2C1-4C52-40A3-8959-27B2C1BEBFF6}"/>
              </a:ext>
            </a:extLst>
          </p:cNvPr>
          <p:cNvCxnSpPr/>
          <p:nvPr/>
        </p:nvCxnSpPr>
        <p:spPr>
          <a:xfrm>
            <a:off x="1207658" y="4485132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F2E137-EC28-48F8-9198-1F0253902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9422CD-6F62-4DD6-89EF-07A60B42D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69C6AFF8-42B4-4D05-969B-9F5FB3355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3323613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2120900"/>
            <a:ext cx="4639736" cy="37481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15944" y="2120900"/>
            <a:ext cx="4639736" cy="374819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82D47D-B0DC-4C40-BCC6-BBBA32584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690D34E-7EBD-44B2-83CA-4C126A18D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2AC511A1-9BBD-42DE-92FB-2AF44F8E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7084894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958274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15944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15944" y="2958273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F8A515-AA94-45D1-9223-5C227261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D052F5BC-98E0-4D60-AD67-9547738B7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38552DC-952E-41EA-AAAF-C2187523C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7651635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7392073F-158F-44A3-8913-917AFFC1B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EED72207-24CA-42B7-A975-2F8E41CBA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01080F2-251A-4B88-9A62-16F46D724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71856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8E9C91B-7EAD-4562-AB0E-DFB9663AECE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8464DCA-A9BF-A892-3059-84E13570D0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5070249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D90D66-BCB9-4229-A829-628874352AC0}"/>
              </a:ext>
            </a:extLst>
          </p:cNvPr>
          <p:cNvSpPr/>
          <p:nvPr/>
        </p:nvSpPr>
        <p:spPr>
          <a:xfrm>
            <a:off x="16" y="0"/>
            <a:ext cx="4654296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6" y="786383"/>
            <a:ext cx="3517567" cy="2093975"/>
          </a:xfrm>
        </p:spPr>
        <p:txBody>
          <a:bodyPr anchor="b">
            <a:normAutofit/>
          </a:bodyPr>
          <a:lstStyle>
            <a:lvl1pPr>
              <a:lnSpc>
                <a:spcPct val="90000"/>
              </a:lnSpc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8984" y="812799"/>
            <a:ext cx="5928344" cy="52947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3465" y="3043050"/>
            <a:ext cx="3517567" cy="3064505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3464" y="6446520"/>
            <a:ext cx="3517568" cy="365125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20XX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458983" y="6446520"/>
            <a:ext cx="5334019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6463086"/>
      </p:ext>
    </p:extLst>
  </p:cSld>
  <p:clrMapOvr>
    <a:masterClrMapping/>
  </p:clrMapOvr>
  <p:hf sldNum="0" hdr="0" ft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A134939-39C0-4522-A125-A13DFDA66490}"/>
              </a:ext>
            </a:extLst>
          </p:cNvPr>
          <p:cNvSpPr/>
          <p:nvPr/>
        </p:nvSpPr>
        <p:spPr>
          <a:xfrm>
            <a:off x="0" y="4578350"/>
            <a:ext cx="12188825" cy="227965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578350"/>
          </a:xfrm>
          <a:solidFill>
            <a:schemeClr val="bg1">
              <a:lumMod val="85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79" y="4799362"/>
            <a:ext cx="10113645" cy="743682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79" y="5715000"/>
            <a:ext cx="10113264" cy="60960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20XX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6818262" cy="365125"/>
          </a:xfrm>
        </p:spPr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0677578"/>
      </p:ext>
    </p:extLst>
  </p:cSld>
  <p:clrMapOvr>
    <a:masterClrMapping/>
  </p:clrMapOvr>
  <p:hf sldNum="0" hdr="0" ftr="0" dt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D5506EE-1026-4F35-9ACC-BD05BE0F9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7696E5F-8D95-4450-AE52-5438E6EDE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9B2253-74CC-409E-BEB0-F8EFCFCB5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5198956"/>
      </p:ext>
    </p:extLst>
  </p:cSld>
  <p:clrMapOvr>
    <a:masterClrMapping/>
  </p:clrMapOvr>
  <p:hf sldNum="0" hdr="0" ftr="0" dt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1B68A5B-D9FA-424B-A4EB-30E7223836B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F33D6B0-F070-45C4-A472-19F432BE39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75399F-DAB2-410D-967F-ED17E6F79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F762A46F-6BE5-4D12-9412-5CA7672EA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5459134"/>
      </p:ext>
    </p:extLst>
  </p:cSld>
  <p:clrMapOvr>
    <a:masterClrMapping/>
  </p:clrMapOvr>
  <p:hf sldNum="0" hdr="0" ftr="0" dt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8CE0AB24-7427-4E0C-9E7C-B642B3170AF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524" y="0"/>
            <a:ext cx="12188952" cy="6858000"/>
          </a:xfrm>
          <a:solidFill>
            <a:schemeClr val="accent6"/>
          </a:solidFill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CE30A2A8-DADD-44CC-B8A3-9BFFD5E76B66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0" y="2705101"/>
            <a:ext cx="7537703" cy="2926080"/>
          </a:xfrm>
          <a:solidFill>
            <a:schemeClr val="bg1">
              <a:alpha val="93000"/>
            </a:schemeClr>
          </a:solidFill>
        </p:spPr>
        <p:txBody>
          <a:bodyPr lIns="822960" tIns="91440" bIns="548640" anchor="b" anchorCtr="0">
            <a:noAutofit/>
          </a:bodyPr>
          <a:lstStyle>
            <a:lvl1pPr>
              <a:defRPr/>
            </a:lvl1pPr>
          </a:lstStyle>
          <a:p>
            <a:r>
              <a:rPr lang="en-US" sz="5400" dirty="0">
                <a:solidFill>
                  <a:schemeClr val="tx1"/>
                </a:solidFill>
              </a:rPr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67834468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genda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9">
            <a:extLst>
              <a:ext uri="{FF2B5EF4-FFF2-40B4-BE49-F238E27FC236}">
                <a16:creationId xmlns:a16="http://schemas.microsoft.com/office/drawing/2014/main" id="{8832B6D9-0469-48A5-A85E-8C5D8EF86BE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z="4800" dirty="0">
                <a:solidFill>
                  <a:schemeClr val="tx1"/>
                </a:solidFill>
              </a:rPr>
              <a:t>Click to add title</a:t>
            </a:r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C8A8F00A-3EB2-4D4D-B4A7-990BB91D74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ontent Placeholder 11">
            <a:extLst>
              <a:ext uri="{FF2B5EF4-FFF2-40B4-BE49-F238E27FC236}">
                <a16:creationId xmlns:a16="http://schemas.microsoft.com/office/drawing/2014/main" id="{4142A7E4-A56F-4FC2-A81D-36A83134A219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097280" y="2108201"/>
            <a:ext cx="10058399" cy="3760891"/>
          </a:xfrm>
        </p:spPr>
        <p:txBody>
          <a:bodyPr lIns="91440">
            <a:normAutofit/>
          </a:bodyPr>
          <a:lstStyle>
            <a:lvl1pPr marL="347472" indent="-347472">
              <a:spcBef>
                <a:spcPts val="1200"/>
              </a:spcBef>
              <a:spcAft>
                <a:spcPts val="200"/>
              </a:spcAft>
              <a:buFont typeface="Arial" panose="020B0604020202020204" pitchFamily="34" charset="0"/>
              <a:buChar char="•"/>
              <a:defRPr sz="3000"/>
            </a:lvl1pPr>
            <a:lvl2pPr>
              <a:spcBef>
                <a:spcPts val="1200"/>
              </a:spcBef>
              <a:spcAft>
                <a:spcPts val="200"/>
              </a:spcAft>
              <a:defRPr sz="3000"/>
            </a:lvl2pPr>
            <a:lvl3pPr>
              <a:spcBef>
                <a:spcPts val="1200"/>
              </a:spcBef>
              <a:spcAft>
                <a:spcPts val="200"/>
              </a:spcAft>
              <a:defRPr sz="3000"/>
            </a:lvl3pPr>
            <a:lvl4pPr>
              <a:spcBef>
                <a:spcPts val="1200"/>
              </a:spcBef>
              <a:spcAft>
                <a:spcPts val="200"/>
              </a:spcAft>
              <a:defRPr sz="3000"/>
            </a:lvl4pPr>
            <a:lvl5pPr>
              <a:spcBef>
                <a:spcPts val="1200"/>
              </a:spcBef>
              <a:spcAft>
                <a:spcPts val="200"/>
              </a:spcAft>
              <a:defRPr sz="30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20XX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648157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8CE0AB24-7427-4E0C-9E7C-B642B3170AF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524" y="0"/>
            <a:ext cx="12188952" cy="6858000"/>
          </a:xfrm>
          <a:solidFill>
            <a:schemeClr val="accent6"/>
          </a:solidFill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CE30A2A8-DADD-44CC-B8A3-9BFFD5E76B66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54297" y="2705101"/>
            <a:ext cx="7537703" cy="2926080"/>
          </a:xfrm>
          <a:solidFill>
            <a:schemeClr val="bg1">
              <a:alpha val="93000"/>
            </a:schemeClr>
          </a:solidFill>
        </p:spPr>
        <p:txBody>
          <a:bodyPr lIns="822960" tIns="274320" rIns="822960" bIns="548640" anchor="b" anchorCtr="0">
            <a:noAutofit/>
          </a:bodyPr>
          <a:lstStyle>
            <a:lvl1pPr>
              <a:lnSpc>
                <a:spcPct val="80000"/>
              </a:lnSpc>
              <a:defRPr sz="4800"/>
            </a:lvl1pPr>
          </a:lstStyle>
          <a:p>
            <a:r>
              <a:rPr lang="en-US" sz="5400" dirty="0">
                <a:solidFill>
                  <a:schemeClr val="tx1"/>
                </a:solidFill>
              </a:rPr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214368104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Section Break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17DBCCDB-B58C-45B3-9E63-49F7B08192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 bwMode="white">
          <a:xfrm>
            <a:off x="0" y="4334005"/>
            <a:ext cx="12192000" cy="252399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244128-E256-C1DC-AC6D-2BF10AC410D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65212" y="4609578"/>
            <a:ext cx="10058400" cy="1295922"/>
          </a:xfrm>
        </p:spPr>
        <p:txBody>
          <a:bodyPr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A72A6B42-C371-4562-8E40-9EE1906C8578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065212" y="5943600"/>
            <a:ext cx="10058400" cy="914400"/>
          </a:xfrm>
        </p:spPr>
        <p:txBody>
          <a:bodyPr lIns="91440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 sz="1500" dirty="0">
                <a:solidFill>
                  <a:schemeClr val="bg1"/>
                </a:solidFill>
              </a:rPr>
              <a:t>Click to add subtitle</a:t>
            </a:r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68504FFB-1664-4F66-BC31-100C8DD9834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35000" y="640080"/>
            <a:ext cx="3544888" cy="3355723"/>
          </a:xfrm>
          <a:solidFill>
            <a:schemeClr val="accent6"/>
          </a:solidFill>
        </p:spPr>
        <p:txBody>
          <a:bodyPr>
            <a:normAutofit/>
          </a:bodyPr>
          <a:lstStyle>
            <a:lvl1pPr algn="ctr">
              <a:defRPr sz="16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Picture Placeholder 12">
            <a:extLst>
              <a:ext uri="{FF2B5EF4-FFF2-40B4-BE49-F238E27FC236}">
                <a16:creationId xmlns:a16="http://schemas.microsoft.com/office/drawing/2014/main" id="{1B45578D-1855-4EC0-9E45-E1630D11ACA5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343400" y="640080"/>
            <a:ext cx="3544888" cy="3355723"/>
          </a:xfrm>
          <a:solidFill>
            <a:schemeClr val="accent6"/>
          </a:solidFill>
        </p:spPr>
        <p:txBody>
          <a:bodyPr>
            <a:normAutofit/>
          </a:bodyPr>
          <a:lstStyle>
            <a:lvl1pPr algn="ctr">
              <a:defRPr sz="16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5" name="Picture Placeholder 12">
            <a:extLst>
              <a:ext uri="{FF2B5EF4-FFF2-40B4-BE49-F238E27FC236}">
                <a16:creationId xmlns:a16="http://schemas.microsoft.com/office/drawing/2014/main" id="{C93482C2-6151-4050-9F16-9952B0A017A3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028432" y="640080"/>
            <a:ext cx="3544888" cy="3355723"/>
          </a:xfrm>
          <a:solidFill>
            <a:schemeClr val="accent6"/>
          </a:solidFill>
        </p:spPr>
        <p:txBody>
          <a:bodyPr>
            <a:normAutofit/>
          </a:bodyPr>
          <a:lstStyle>
            <a:lvl1pPr algn="ctr">
              <a:defRPr sz="16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49823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9">
            <a:extLst>
              <a:ext uri="{FF2B5EF4-FFF2-40B4-BE49-F238E27FC236}">
                <a16:creationId xmlns:a16="http://schemas.microsoft.com/office/drawing/2014/main" id="{8832B6D9-0469-48A5-A85E-8C5D8EF86BE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z="4800" dirty="0">
                <a:solidFill>
                  <a:schemeClr val="tx1"/>
                </a:solidFill>
              </a:rPr>
              <a:t>Click to add title</a:t>
            </a:r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C8A8F00A-3EB2-4D4D-B4A7-990BB91D74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ontent Placeholder 11">
            <a:extLst>
              <a:ext uri="{FF2B5EF4-FFF2-40B4-BE49-F238E27FC236}">
                <a16:creationId xmlns:a16="http://schemas.microsoft.com/office/drawing/2014/main" id="{4142A7E4-A56F-4FC2-A81D-36A83134A219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097280" y="2182849"/>
            <a:ext cx="10058399" cy="3956692"/>
          </a:xfrm>
        </p:spPr>
        <p:txBody>
          <a:bodyPr lIns="91440">
            <a:normAutofit/>
          </a:bodyPr>
          <a:lstStyle>
            <a:lvl1pPr marL="0" indent="0">
              <a:spcBef>
                <a:spcPts val="1200"/>
              </a:spcBef>
              <a:spcAft>
                <a:spcPts val="200"/>
              </a:spcAft>
              <a:buFont typeface="Arial" panose="020B0604020202020204" pitchFamily="34" charset="0"/>
              <a:buNone/>
              <a:defRPr sz="2400"/>
            </a:lvl1pPr>
            <a:lvl2pPr marL="384048" indent="-182880">
              <a:spcBef>
                <a:spcPts val="1200"/>
              </a:spcBef>
              <a:spcAft>
                <a:spcPts val="2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2400"/>
            </a:lvl2pPr>
            <a:lvl3pPr>
              <a:spcBef>
                <a:spcPts val="1200"/>
              </a:spcBef>
              <a:spcAft>
                <a:spcPts val="200"/>
              </a:spcAft>
              <a:defRPr sz="2400"/>
            </a:lvl3pPr>
            <a:lvl4pPr>
              <a:spcBef>
                <a:spcPts val="1200"/>
              </a:spcBef>
              <a:spcAft>
                <a:spcPts val="200"/>
              </a:spcAft>
              <a:defRPr sz="2400"/>
            </a:lvl4pPr>
            <a:lvl5pPr>
              <a:spcBef>
                <a:spcPts val="1200"/>
              </a:spcBef>
              <a:spcAft>
                <a:spcPts val="200"/>
              </a:spcAft>
              <a:defRPr sz="24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20XX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005392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8CE0AB24-7427-4E0C-9E7C-B642B3170AF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524" y="0"/>
            <a:ext cx="12188952" cy="6858000"/>
          </a:xfrm>
          <a:solidFill>
            <a:schemeClr val="accent6"/>
          </a:solidFill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CE30A2A8-DADD-44CC-B8A3-9BFFD5E76B66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0" y="2705101"/>
            <a:ext cx="7537703" cy="2926080"/>
          </a:xfrm>
          <a:solidFill>
            <a:schemeClr val="bg1">
              <a:alpha val="93000"/>
            </a:schemeClr>
          </a:solidFill>
        </p:spPr>
        <p:txBody>
          <a:bodyPr lIns="822960" tIns="91440" bIns="822960" anchor="b" anchorCtr="0">
            <a:noAutofit/>
          </a:bodyPr>
          <a:lstStyle>
            <a:lvl1pPr>
              <a:defRPr sz="4800"/>
            </a:lvl1pPr>
          </a:lstStyle>
          <a:p>
            <a:r>
              <a:rPr lang="en-US" sz="5400" dirty="0">
                <a:solidFill>
                  <a:schemeClr val="tx1"/>
                </a:solidFill>
              </a:rPr>
              <a:t>Click to add title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79DF17D8-A326-44D6-A77D-42DA99E9278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45389" y="4735798"/>
            <a:ext cx="6692313" cy="845849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r>
              <a:rPr lang="en-US" dirty="0">
                <a:solidFill>
                  <a:schemeClr val="tx1"/>
                </a:solidFill>
              </a:rPr>
              <a:t>Click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147675231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9">
            <a:extLst>
              <a:ext uri="{FF2B5EF4-FFF2-40B4-BE49-F238E27FC236}">
                <a16:creationId xmlns:a16="http://schemas.microsoft.com/office/drawing/2014/main" id="{8832B6D9-0469-48A5-A85E-8C5D8EF86BE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z="4800" dirty="0">
                <a:solidFill>
                  <a:schemeClr val="tx1"/>
                </a:solidFill>
              </a:rPr>
              <a:t>Click to add title</a:t>
            </a:r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C8A8F00A-3EB2-4D4D-B4A7-990BB91D74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ontent Placeholder 11">
            <a:extLst>
              <a:ext uri="{FF2B5EF4-FFF2-40B4-BE49-F238E27FC236}">
                <a16:creationId xmlns:a16="http://schemas.microsoft.com/office/drawing/2014/main" id="{4142A7E4-A56F-4FC2-A81D-36A83134A219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097281" y="2183367"/>
            <a:ext cx="4998720" cy="3914850"/>
          </a:xfrm>
        </p:spPr>
        <p:txBody>
          <a:bodyPr lIns="91440">
            <a:normAutofit/>
          </a:bodyPr>
          <a:lstStyle>
            <a:lvl1pPr marL="0" indent="0">
              <a:spcBef>
                <a:spcPts val="1200"/>
              </a:spcBef>
              <a:spcAft>
                <a:spcPts val="200"/>
              </a:spcAft>
              <a:buFont typeface="Arial" panose="020B0604020202020204" pitchFamily="34" charset="0"/>
              <a:buNone/>
              <a:defRPr sz="2400"/>
            </a:lvl1pPr>
            <a:lvl2pPr marL="347472" indent="-182880">
              <a:spcBef>
                <a:spcPts val="1200"/>
              </a:spcBef>
              <a:spcAft>
                <a:spcPts val="2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2400"/>
            </a:lvl2pPr>
            <a:lvl3pPr marL="566928" indent="-182880">
              <a:spcBef>
                <a:spcPts val="1200"/>
              </a:spcBef>
              <a:spcAft>
                <a:spcPts val="2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2400"/>
            </a:lvl3pPr>
            <a:lvl4pPr marL="749808" indent="-182880">
              <a:spcBef>
                <a:spcPts val="1200"/>
              </a:spcBef>
              <a:spcAft>
                <a:spcPts val="2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2400"/>
            </a:lvl4pPr>
            <a:lvl5pPr marL="932688" indent="-182880">
              <a:spcBef>
                <a:spcPts val="1200"/>
              </a:spcBef>
              <a:spcAft>
                <a:spcPts val="2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24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20XX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Content Placeholder 11">
            <a:extLst>
              <a:ext uri="{FF2B5EF4-FFF2-40B4-BE49-F238E27FC236}">
                <a16:creationId xmlns:a16="http://schemas.microsoft.com/office/drawing/2014/main" id="{BEAF6B01-7E55-3A14-DE85-588680B0910B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6503438" y="2183367"/>
            <a:ext cx="4672294" cy="3914850"/>
          </a:xfrm>
        </p:spPr>
        <p:txBody>
          <a:bodyPr lIns="91440">
            <a:normAutofit/>
          </a:bodyPr>
          <a:lstStyle>
            <a:lvl1pPr marL="0" indent="0">
              <a:spcBef>
                <a:spcPts val="1200"/>
              </a:spcBef>
              <a:spcAft>
                <a:spcPts val="200"/>
              </a:spcAft>
              <a:buFont typeface="Arial" panose="020B0604020202020204" pitchFamily="34" charset="0"/>
              <a:buNone/>
              <a:defRPr sz="2400"/>
            </a:lvl1pPr>
            <a:lvl2pPr marL="347472" indent="-182880">
              <a:spcBef>
                <a:spcPts val="1200"/>
              </a:spcBef>
              <a:spcAft>
                <a:spcPts val="2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2400"/>
            </a:lvl2pPr>
            <a:lvl3pPr marL="566928" indent="-182880">
              <a:spcBef>
                <a:spcPts val="1200"/>
              </a:spcBef>
              <a:spcAft>
                <a:spcPts val="2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2400"/>
            </a:lvl3pPr>
            <a:lvl4pPr marL="749808" indent="-182880">
              <a:spcBef>
                <a:spcPts val="1200"/>
              </a:spcBef>
              <a:spcAft>
                <a:spcPts val="2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2400"/>
            </a:lvl4pPr>
            <a:lvl5pPr marL="932688" indent="-182880">
              <a:spcBef>
                <a:spcPts val="1200"/>
              </a:spcBef>
              <a:spcAft>
                <a:spcPts val="2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24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35136359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 and 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45F368C9-4803-45FD-A0BA-26B5679AFCD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97279" y="286603"/>
            <a:ext cx="9966960" cy="1450757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70EEE198-C7B9-2C56-05AC-997ADD4EE029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097280" y="2194560"/>
            <a:ext cx="6024003" cy="3754425"/>
          </a:xfrm>
        </p:spPr>
        <p:txBody>
          <a:bodyPr lIns="91440">
            <a:normAutofit/>
          </a:bodyPr>
          <a:lstStyle>
            <a:lvl1pPr marL="0" indent="0">
              <a:spcBef>
                <a:spcPts val="1200"/>
              </a:spcBef>
              <a:spcAft>
                <a:spcPts val="200"/>
              </a:spcAft>
              <a:buNone/>
              <a:defRPr sz="2400"/>
            </a:lvl1pPr>
            <a:lvl2pPr marL="347472" indent="-347472">
              <a:spcBef>
                <a:spcPts val="1200"/>
              </a:spcBef>
              <a:spcAft>
                <a:spcPts val="2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2400"/>
            </a:lvl2pPr>
            <a:lvl3pPr marL="566928" indent="-182880">
              <a:spcBef>
                <a:spcPts val="1200"/>
              </a:spcBef>
              <a:spcAft>
                <a:spcPts val="2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2400"/>
            </a:lvl3pPr>
            <a:lvl4pPr marL="749808" indent="-182880">
              <a:spcBef>
                <a:spcPts val="1200"/>
              </a:spcBef>
              <a:spcAft>
                <a:spcPts val="2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2400"/>
            </a:lvl4pPr>
            <a:lvl5pPr marL="932688" indent="-182880">
              <a:spcBef>
                <a:spcPts val="1200"/>
              </a:spcBef>
              <a:spcAft>
                <a:spcPts val="2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24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2" name="Content Placeholder 20">
            <a:extLst>
              <a:ext uri="{FF2B5EF4-FFF2-40B4-BE49-F238E27FC236}">
                <a16:creationId xmlns:a16="http://schemas.microsoft.com/office/drawing/2014/main" id="{244AF500-76F9-CD01-586B-E1B35B735F88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7406640" y="2194560"/>
            <a:ext cx="4067175" cy="3754425"/>
          </a:xfrm>
          <a:solidFill>
            <a:schemeClr val="tx1">
              <a:lumMod val="85000"/>
              <a:lumOff val="15000"/>
            </a:schemeClr>
          </a:solidFill>
        </p:spPr>
        <p:txBody>
          <a:bodyPr lIns="274320" tIns="274320" rIns="274320" bIns="274320">
            <a:normAutofit/>
          </a:bodyPr>
          <a:lstStyle>
            <a:lvl1pPr marL="512064" indent="-512064">
              <a:buClr>
                <a:schemeClr val="accent2"/>
              </a:buClr>
              <a:buFont typeface="+mj-lt"/>
              <a:buAutoNum type="arabicPeriod"/>
              <a:defRPr sz="2000">
                <a:solidFill>
                  <a:schemeClr val="bg1"/>
                </a:solidFill>
              </a:defRPr>
            </a:lvl1pPr>
            <a:lvl2pPr marL="658368" indent="-457200">
              <a:buClr>
                <a:schemeClr val="accent2"/>
              </a:buClr>
              <a:buFont typeface="+mj-lt"/>
              <a:buAutoNum type="arabicPeriod"/>
              <a:defRPr sz="2000">
                <a:solidFill>
                  <a:schemeClr val="bg1"/>
                </a:solidFill>
              </a:defRPr>
            </a:lvl2pPr>
            <a:lvl3pPr marL="841248" indent="-457200">
              <a:buClr>
                <a:schemeClr val="accent2"/>
              </a:buClr>
              <a:buFont typeface="+mj-lt"/>
              <a:buAutoNum type="arabicPeriod"/>
              <a:defRPr sz="2000">
                <a:solidFill>
                  <a:schemeClr val="bg1"/>
                </a:solidFill>
              </a:defRPr>
            </a:lvl3pPr>
            <a:lvl4pPr marL="1024128" indent="-457200">
              <a:buClr>
                <a:schemeClr val="accent2"/>
              </a:buClr>
              <a:buFont typeface="+mj-lt"/>
              <a:buAutoNum type="arabicPeriod"/>
              <a:defRPr sz="2000">
                <a:solidFill>
                  <a:schemeClr val="bg1"/>
                </a:solidFill>
              </a:defRPr>
            </a:lvl4pPr>
            <a:lvl5pPr marL="1207008" indent="-457200">
              <a:buClr>
                <a:schemeClr val="accent2"/>
              </a:buClr>
              <a:buFont typeface="+mj-lt"/>
              <a:buAutoNum type="arabicPeriod"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02F1891-1ACC-4692-80A2-4F69EAAAE4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20XX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D11493E3-605E-569A-BC16-ACFDDE98E1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>
            <a:off x="1097280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130328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 and Content and 2 Columns Lef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45F368C9-4803-45FD-A0BA-26B5679AFC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31676" y="286603"/>
            <a:ext cx="6024004" cy="1788527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C6487FB7-F6EE-0454-5FB0-228B2EBCBD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130366" y="2166571"/>
            <a:ext cx="6030126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Content Placeholder 20">
            <a:extLst>
              <a:ext uri="{FF2B5EF4-FFF2-40B4-BE49-F238E27FC236}">
                <a16:creationId xmlns:a16="http://schemas.microsoft.com/office/drawing/2014/main" id="{7E27ABCA-7CD7-B1C6-D787-E3B8959F7FE4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639763" y="287338"/>
            <a:ext cx="4067175" cy="2801123"/>
          </a:xfrm>
          <a:solidFill>
            <a:schemeClr val="accent6"/>
          </a:solidFill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2" name="Content Placeholder 20">
            <a:extLst>
              <a:ext uri="{FF2B5EF4-FFF2-40B4-BE49-F238E27FC236}">
                <a16:creationId xmlns:a16="http://schemas.microsoft.com/office/drawing/2014/main" id="{244AF500-76F9-CD01-586B-E1B35B735F88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639763" y="3416796"/>
            <a:ext cx="4067175" cy="2801124"/>
          </a:xfrm>
          <a:solidFill>
            <a:schemeClr val="accent6"/>
          </a:solidFill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70EEE198-C7B9-2C56-05AC-997ADD4EE029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131676" y="2258012"/>
            <a:ext cx="6024003" cy="3959908"/>
          </a:xfrm>
        </p:spPr>
        <p:txBody>
          <a:bodyPr lIns="91440">
            <a:normAutofit/>
          </a:bodyPr>
          <a:lstStyle>
            <a:lvl1pPr marL="0" indent="0">
              <a:spcBef>
                <a:spcPts val="1200"/>
              </a:spcBef>
              <a:spcAft>
                <a:spcPts val="200"/>
              </a:spcAft>
              <a:buNone/>
              <a:defRPr sz="2400"/>
            </a:lvl1pPr>
            <a:lvl2pPr>
              <a:spcBef>
                <a:spcPts val="1200"/>
              </a:spcBef>
              <a:spcAft>
                <a:spcPts val="200"/>
              </a:spcAft>
              <a:defRPr sz="2000"/>
            </a:lvl2pPr>
            <a:lvl3pPr>
              <a:spcBef>
                <a:spcPts val="1200"/>
              </a:spcBef>
              <a:spcAft>
                <a:spcPts val="200"/>
              </a:spcAft>
              <a:defRPr sz="1600"/>
            </a:lvl3pPr>
            <a:lvl4pPr>
              <a:spcBef>
                <a:spcPts val="1200"/>
              </a:spcBef>
              <a:spcAft>
                <a:spcPts val="200"/>
              </a:spcAft>
              <a:defRPr sz="1600"/>
            </a:lvl4pPr>
            <a:lvl5pPr>
              <a:spcBef>
                <a:spcPts val="1200"/>
              </a:spcBef>
              <a:spcAft>
                <a:spcPts val="200"/>
              </a:spcAft>
              <a:defRPr sz="16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02F1891-1ACC-4692-80A2-4F69EAAAE4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20XX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592500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Content and Tabl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209674" y="286603"/>
            <a:ext cx="9946006" cy="1450757"/>
          </a:xfrm>
        </p:spPr>
        <p:txBody>
          <a:bodyPr lIns="0"/>
          <a:lstStyle>
            <a:lvl1pPr>
              <a:defRPr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1209675" y="2286000"/>
            <a:ext cx="2391941" cy="3248567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Table Placeholder 5">
            <a:extLst>
              <a:ext uri="{FF2B5EF4-FFF2-40B4-BE49-F238E27FC236}">
                <a16:creationId xmlns:a16="http://schemas.microsoft.com/office/drawing/2014/main" id="{7AA6B9BC-99C6-B9CE-63BB-C79284371A4A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3840163" y="2286000"/>
            <a:ext cx="7315200" cy="324802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icon to add table</a:t>
            </a:r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20XX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798765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Final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3DE7C46-EBCB-4558-B868-C6E743BAE1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707474" y="640080"/>
            <a:ext cx="7229518" cy="511386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itle 8">
            <a:extLst>
              <a:ext uri="{FF2B5EF4-FFF2-40B4-BE49-F238E27FC236}">
                <a16:creationId xmlns:a16="http://schemas.microsoft.com/office/drawing/2014/main" id="{ED5FBCAA-65CF-CE8D-2A57-F07A559D616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35051" y="839520"/>
            <a:ext cx="6546596" cy="1729252"/>
          </a:xfrm>
        </p:spPr>
        <p:txBody>
          <a:bodyPr lIns="182880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5" name="Content Placeholder 6">
            <a:extLst>
              <a:ext uri="{FF2B5EF4-FFF2-40B4-BE49-F238E27FC236}">
                <a16:creationId xmlns:a16="http://schemas.microsoft.com/office/drawing/2014/main" id="{AA471100-D8FC-C6A3-1AB4-9E0BBF5AA83E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1035050" y="2878052"/>
            <a:ext cx="3152775" cy="2557463"/>
          </a:xfrm>
        </p:spPr>
        <p:txBody>
          <a:bodyPr lIns="91440"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6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Content Placeholder 6">
            <a:extLst>
              <a:ext uri="{FF2B5EF4-FFF2-40B4-BE49-F238E27FC236}">
                <a16:creationId xmlns:a16="http://schemas.microsoft.com/office/drawing/2014/main" id="{31FFC008-9C4B-BB79-13EF-E3E28AF0285F}"/>
              </a:ext>
            </a:extLst>
          </p:cNvPr>
          <p:cNvSpPr>
            <a:spLocks noGrp="1"/>
          </p:cNvSpPr>
          <p:nvPr>
            <p:ph sz="quarter" idx="18" hasCustomPrompt="1"/>
          </p:nvPr>
        </p:nvSpPr>
        <p:spPr>
          <a:xfrm>
            <a:off x="4428872" y="2878052"/>
            <a:ext cx="3152775" cy="2557463"/>
          </a:xfrm>
        </p:spPr>
        <p:txBody>
          <a:bodyPr lIns="91440"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6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24FE1E40-4668-3A25-AAEB-34B59D71BB2E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8556170" y="839520"/>
            <a:ext cx="2600779" cy="4915168"/>
          </a:xfrm>
          <a:noFill/>
        </p:spPr>
        <p:txBody>
          <a:bodyPr/>
          <a:lstStyle>
            <a:lvl1pPr marL="457200" indent="-457200">
              <a:spcBef>
                <a:spcPts val="1200"/>
              </a:spcBef>
              <a:spcAft>
                <a:spcPts val="200"/>
              </a:spcAft>
              <a:buFont typeface="+mj-lt"/>
              <a:buAutoNum type="arabicPeriod"/>
              <a:defRPr/>
            </a:lvl1pPr>
            <a:lvl2pPr marL="544068" indent="-342900">
              <a:spcBef>
                <a:spcPts val="1200"/>
              </a:spcBef>
              <a:spcAft>
                <a:spcPts val="200"/>
              </a:spcAft>
              <a:buFont typeface="+mj-lt"/>
              <a:buAutoNum type="arabicPeriod"/>
              <a:defRPr/>
            </a:lvl2pPr>
            <a:lvl3pPr marL="726948" indent="-342900">
              <a:spcBef>
                <a:spcPts val="1200"/>
              </a:spcBef>
              <a:spcAft>
                <a:spcPts val="200"/>
              </a:spcAft>
              <a:buFont typeface="+mj-lt"/>
              <a:buAutoNum type="arabicPeriod"/>
              <a:defRPr/>
            </a:lvl3pPr>
            <a:lvl4pPr marL="909828" indent="-342900">
              <a:spcBef>
                <a:spcPts val="1200"/>
              </a:spcBef>
              <a:spcAft>
                <a:spcPts val="200"/>
              </a:spcAft>
              <a:buFont typeface="+mj-lt"/>
              <a:buAutoNum type="arabicPeriod"/>
              <a:defRPr/>
            </a:lvl4pPr>
            <a:lvl5pPr marL="1092708" indent="-342900">
              <a:spcBef>
                <a:spcPts val="1200"/>
              </a:spcBef>
              <a:spcAft>
                <a:spcPts val="200"/>
              </a:spcAft>
              <a:buFont typeface="+mj-lt"/>
              <a:buAutoNum type="arabicPeriod"/>
              <a:defRPr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E592754-9FDD-4637-8931-8898DCEA2D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4D4A9276-3942-47EA-B16C-FEF66FB6F2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1092128" y="2723126"/>
            <a:ext cx="6467438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20XX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318395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ab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209674" y="286603"/>
            <a:ext cx="9946006" cy="1450757"/>
          </a:xfrm>
        </p:spPr>
        <p:txBody>
          <a:bodyPr lIns="0"/>
          <a:lstStyle>
            <a:lvl1pPr>
              <a:defRPr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20XX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5" name="Table Placeholder 5">
            <a:extLst>
              <a:ext uri="{FF2B5EF4-FFF2-40B4-BE49-F238E27FC236}">
                <a16:creationId xmlns:a16="http://schemas.microsoft.com/office/drawing/2014/main" id="{7AA6B9BC-99C6-B9CE-63BB-C79284371A4A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1209357" y="2313432"/>
            <a:ext cx="9946006" cy="3670837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icon to add table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79113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B4E322D5-1CC3-400A-A187-55543F0E8B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Title 13">
            <a:extLst>
              <a:ext uri="{FF2B5EF4-FFF2-40B4-BE49-F238E27FC236}">
                <a16:creationId xmlns:a16="http://schemas.microsoft.com/office/drawing/2014/main" id="{EAD2187F-4097-47C0-8330-56262D32831D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859485" y="640080"/>
            <a:ext cx="3690257" cy="2450676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r>
              <a:rPr lang="en-US" dirty="0"/>
              <a:t>Click to add title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0523EF1-B104-45FE-925A-5C7906FA18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>
            <a:off x="7942633" y="3255512"/>
            <a:ext cx="34747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FA958037-C140-4697-8EAF-21C950A0ECC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30936" y="640080"/>
            <a:ext cx="6912864" cy="5312664"/>
          </a:xfrm>
          <a:solidFill>
            <a:schemeClr val="accent6"/>
          </a:solidFill>
        </p:spPr>
        <p:txBody>
          <a:bodyPr>
            <a:normAutofit/>
          </a:bodyPr>
          <a:lstStyle>
            <a:lvl1pPr algn="ctr">
              <a:defRPr sz="18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Content Placeholder 14">
            <a:extLst>
              <a:ext uri="{FF2B5EF4-FFF2-40B4-BE49-F238E27FC236}">
                <a16:creationId xmlns:a16="http://schemas.microsoft.com/office/drawing/2014/main" id="{44613BB0-E0E0-4B1C-9926-EBE53B5420E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7859485" y="3429000"/>
            <a:ext cx="3690257" cy="2440094"/>
          </a:xfrm>
        </p:spPr>
        <p:txBody>
          <a:bodyPr lIns="91440">
            <a:normAutofit/>
          </a:bodyPr>
          <a:lstStyle>
            <a:lvl1pPr marL="0" indent="0">
              <a:buNone/>
              <a:defRPr/>
            </a:lvl1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20XX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8660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4.xml"/><Relationship Id="rId21" Type="http://schemas.openxmlformats.org/officeDocument/2006/relationships/slideLayout" Target="../slideLayouts/slideLayout32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5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slideLayout" Target="../slideLayouts/slideLayout31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24" Type="http://schemas.openxmlformats.org/officeDocument/2006/relationships/slideLayout" Target="../slideLayouts/slideLayout35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23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21.xml"/><Relationship Id="rId19" Type="http://schemas.openxmlformats.org/officeDocument/2006/relationships/slideLayout" Target="../slideLayouts/slideLayout30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Relationship Id="rId22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11/4/2024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16A0E3C-60E6-4F39-BC55-5F7C224E1F7C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108201"/>
            <a:ext cx="10058400" cy="376089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rgbClr val="FFFFFF"/>
                </a:solidFill>
              </a:defRPr>
            </a:lvl1pPr>
          </a:lstStyle>
          <a:p>
            <a:r>
              <a:rPr lang="en-US"/>
              <a:t>20XX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7279" y="6446838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rgbClr val="FFFFFF"/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5025DAC-8B93-4160-B017-3A274A5828C0}"/>
              </a:ext>
            </a:extLst>
          </p:cNvPr>
          <p:cNvCxnSpPr/>
          <p:nvPr/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75607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  <p:sldLayoutId id="2147483766" r:id="rId2"/>
    <p:sldLayoutId id="2147483767" r:id="rId3"/>
    <p:sldLayoutId id="2147483768" r:id="rId4"/>
    <p:sldLayoutId id="2147483769" r:id="rId5"/>
    <p:sldLayoutId id="2147483770" r:id="rId6"/>
    <p:sldLayoutId id="2147483771" r:id="rId7"/>
    <p:sldLayoutId id="2147483772" r:id="rId8"/>
    <p:sldLayoutId id="2147483773" r:id="rId9"/>
    <p:sldLayoutId id="2147483774" r:id="rId10"/>
    <p:sldLayoutId id="2147483775" r:id="rId11"/>
    <p:sldLayoutId id="2147483776" r:id="rId12"/>
    <p:sldLayoutId id="2147483777" r:id="rId13"/>
    <p:sldLayoutId id="2147483778" r:id="rId14"/>
    <p:sldLayoutId id="2147483779" r:id="rId15"/>
    <p:sldLayoutId id="2147483780" r:id="rId16"/>
    <p:sldLayoutId id="2147483781" r:id="rId17"/>
    <p:sldLayoutId id="2147483782" r:id="rId18"/>
    <p:sldLayoutId id="2147483783" r:id="rId19"/>
    <p:sldLayoutId id="2147483784" r:id="rId20"/>
    <p:sldLayoutId id="2147483785" r:id="rId21"/>
    <p:sldLayoutId id="2147483786" r:id="rId22"/>
    <p:sldLayoutId id="2147483787" r:id="rId23"/>
    <p:sldLayoutId id="2147483788" r:id="rId24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10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4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4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4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4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4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sv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sv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sv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sv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sv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sv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sv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4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4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sv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007/978-3-319-77676-7_2" TargetMode="External"/><Relationship Id="rId2" Type="http://schemas.openxmlformats.org/officeDocument/2006/relationships/hyperlink" Target="https://hbr.org/2022/09/plan-a-smooth-succession-for-your-family-business" TargetMode="External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39E3965E-AC41-4711-9D10-E25ABB132D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1F5DC8C3-BA5F-4EED-BB9A-A14272BD82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A9286AD2-18A9-4868-A4E3-7A2097A208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1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8C834208-78D3-55FF-0568-AC7434753C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21856" y="290385"/>
            <a:ext cx="6253317" cy="3686015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ENTREPRENEURSHIP AND DESIGN THINKING </a:t>
            </a:r>
            <a:br>
              <a:rPr lang="en-US" sz="4400" b="1" dirty="0"/>
            </a:br>
            <a:r>
              <a:rPr lang="en-US" sz="4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LECTURE 11: FAMILY BUSINESS</a:t>
            </a:r>
            <a:br>
              <a:rPr lang="en-US" sz="4400" b="1" dirty="0"/>
            </a:br>
            <a:r>
              <a:rPr lang="en-US" sz="4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LECTURER: STEPHEN GITHII</a:t>
            </a:r>
            <a:endParaRPr lang="en-US" sz="4400" b="1" dirty="0">
              <a:solidFill>
                <a:schemeClr val="tx1">
                  <a:lumMod val="85000"/>
                  <a:lumOff val="15000"/>
                </a:schemeClr>
              </a:solidFill>
              <a:cs typeface="Calibri Light"/>
            </a:endParaRPr>
          </a:p>
        </p:txBody>
      </p:sp>
      <p:pic>
        <p:nvPicPr>
          <p:cNvPr id="4" name="Picture Placeholder 7" descr="A group of people sitting at a table">
            <a:extLst>
              <a:ext uri="{FF2B5EF4-FFF2-40B4-BE49-F238E27FC236}">
                <a16:creationId xmlns:a16="http://schemas.microsoft.com/office/drawing/2014/main" id="{6BEAD192-141F-FDDE-021B-8674B81EECDC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845" r="14135"/>
          <a:stretch/>
        </p:blipFill>
        <p:spPr>
          <a:xfrm>
            <a:off x="-1" y="1"/>
            <a:ext cx="4635315" cy="6857999"/>
          </a:xfrm>
          <a:prstGeom prst="rect">
            <a:avLst/>
          </a:prstGeom>
        </p:spPr>
      </p:pic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E7A7CD63-7EC3-44F3-95D0-595C4019FF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427754" y="4498925"/>
            <a:ext cx="5636107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68791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16A0E3C-60E6-4F39-BC55-5F7C224E1F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5025DAC-8B93-4160-B017-3A274A5828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68BDBE5C-BBE9-4E89-BEE5-DEB6EAB870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EE44E67-57A4-9825-9E94-C2B258A68C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76009" y="951369"/>
            <a:ext cx="3689094" cy="2327122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/>
            <a:r>
              <a:rPr lang="en-US" b="1" dirty="0"/>
              <a:t>Overview</a:t>
            </a:r>
            <a:endParaRPr lang="en-US" b="1" dirty="0">
              <a:cs typeface="Calibri Light"/>
            </a:endParaRP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2752F38C-F560-47AA-90AD-209F39C041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791298"/>
            <a:ext cx="0" cy="274320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DFC4168B-AA75-4715-9B96-CF84B170A6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3E0D32F-495F-0F5C-E9C4-A9777FBCF73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866665"/>
              </p:ext>
            </p:extLst>
          </p:nvPr>
        </p:nvGraphicFramePr>
        <p:xfrm>
          <a:off x="817319" y="596201"/>
          <a:ext cx="6582555" cy="51217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6481632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5CAAB26-D149-A82E-A2E1-A210274727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16A0E3C-60E6-4F39-BC55-5F7C224E1F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5025DAC-8B93-4160-B017-3A274A5828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C8DD82D3-D002-45B0-B16A-82B3DA4EFD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0430DBC-A2D2-B934-C0C9-902EA08553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63468" y="522866"/>
            <a:ext cx="3073550" cy="239742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/>
            <a:r>
              <a:rPr lang="en-US" b="1" dirty="0"/>
              <a:t>Overview</a:t>
            </a:r>
            <a:endParaRPr lang="en-US" b="1" dirty="0">
              <a:cs typeface="Calibri Light"/>
            </a:endParaRP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9F09C252-16FE-4557-AD6D-BB5CA77349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042052" y="1778497"/>
            <a:ext cx="0" cy="3200400"/>
          </a:xfrm>
          <a:prstGeom prst="line">
            <a:avLst/>
          </a:prstGeom>
          <a:ln w="19050"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8" name="Content Placeholder 2">
            <a:extLst>
              <a:ext uri="{FF2B5EF4-FFF2-40B4-BE49-F238E27FC236}">
                <a16:creationId xmlns:a16="http://schemas.microsoft.com/office/drawing/2014/main" id="{5421BAB4-A227-61A9-D97F-4CE0015EE4C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15040" y="802511"/>
          <a:ext cx="6791894" cy="51479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6" name="Rectangle 15">
            <a:extLst>
              <a:ext uri="{FF2B5EF4-FFF2-40B4-BE49-F238E27FC236}">
                <a16:creationId xmlns:a16="http://schemas.microsoft.com/office/drawing/2014/main" id="{14552793-7DFF-4EC7-AC69-D34A75D018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46655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16A0E3C-60E6-4F39-BC55-5F7C224E1F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5025DAC-8B93-4160-B017-3A274A5828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88F0A37D-2337-4AAF-98B0-7E4E9B9871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D3AB8D-82B8-7F18-2766-545A6236EC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b="1" dirty="0"/>
              <a:t>LEARNING OUTCOMES</a:t>
            </a:r>
            <a:endParaRPr lang="en-US" b="1" dirty="0">
              <a:cs typeface="Calibri Light"/>
            </a:endParaRP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F15CCCF0-E573-463A-9760-1FDC0B2CFB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F7234D70-FB65-4E99-985E-64D219674D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0B42291-0A0F-FA46-7798-067CCEAACBB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04158741"/>
              </p:ext>
            </p:extLst>
          </p:nvPr>
        </p:nvGraphicFramePr>
        <p:xfrm>
          <a:off x="1161539" y="2046854"/>
          <a:ext cx="8004875" cy="38377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67344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16A0E3C-60E6-4F39-BC55-5F7C224E1F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5025DAC-8B93-4160-B017-3A274A5828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88F0A37D-2337-4AAF-98B0-7E4E9B9871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D3AB8D-82B8-7F18-2766-545A6236EC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b="1" dirty="0"/>
              <a:t>LEARNING OUTCOMES</a:t>
            </a:r>
            <a:endParaRPr lang="en-US" b="1" dirty="0">
              <a:cs typeface="Calibri Light"/>
            </a:endParaRP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F15CCCF0-E573-463A-9760-1FDC0B2CFB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F7234D70-FB65-4E99-985E-64D219674D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0B42291-0A0F-FA46-7798-067CCEAACBB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14346113"/>
              </p:ext>
            </p:extLst>
          </p:nvPr>
        </p:nvGraphicFramePr>
        <p:xfrm>
          <a:off x="1161539" y="2046854"/>
          <a:ext cx="8276096" cy="38377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216743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16A0E3C-60E6-4F39-BC55-5F7C224E1F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5025DAC-8B93-4160-B017-3A274A5828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68BDBE5C-BBE9-4E89-BEE5-DEB6EAB870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86FE77B-C20E-3D85-D5B5-5536E4818E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05162" y="2099"/>
            <a:ext cx="3689094" cy="267949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/>
            <a:r>
              <a:rPr lang="en-US" sz="4400" b="1"/>
              <a:t>INTRODUCTION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2752F38C-F560-47AA-90AD-209F39C041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791298"/>
            <a:ext cx="0" cy="274320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DFC4168B-AA75-4715-9B96-CF84B170A6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6D59E12-C28A-5E69-F55E-07A111B18BB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67981863"/>
              </p:ext>
            </p:extLst>
          </p:nvPr>
        </p:nvGraphicFramePr>
        <p:xfrm>
          <a:off x="404031" y="596201"/>
          <a:ext cx="7357470" cy="51217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091733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4A2AED-27DB-1AE3-4D50-213B64DED3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cs typeface="Calibri Light"/>
              </a:rPr>
              <a:t>INTRODUCTION</a:t>
            </a:r>
            <a:endParaRPr lang="en-US" b="1">
              <a:cs typeface="Calibri Ligh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57AB8A-8DAE-F50E-4437-372CCA4066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2108201"/>
            <a:ext cx="8728128" cy="3760891"/>
          </a:xfrm>
        </p:spPr>
        <p:txBody>
          <a:bodyPr vert="horz" lIns="91440" tIns="45720" rIns="0" bIns="45720" rtlCol="0" anchor="t">
            <a:normAutofit/>
          </a:bodyPr>
          <a:lstStyle/>
          <a:p>
            <a:pPr marL="347345" indent="-347345"/>
            <a:r>
              <a:rPr lang="en-US" dirty="0">
                <a:cs typeface="Calibri"/>
              </a:rPr>
              <a:t>During this period, they were more professional, and they started hiring outsiders</a:t>
            </a:r>
          </a:p>
          <a:p>
            <a:pPr marL="347345" indent="-347345"/>
            <a:r>
              <a:rPr lang="en-US" dirty="0">
                <a:cs typeface="Calibri"/>
              </a:rPr>
              <a:t>Today family businesses are key players in the global economy and their contribution cannot be wished away</a:t>
            </a:r>
          </a:p>
          <a:p>
            <a:pPr marL="347345" indent="-347345"/>
            <a:r>
              <a:rPr lang="en-US" dirty="0">
                <a:cs typeface="Calibri"/>
              </a:rPr>
              <a:t>Family business can be said to be an enterprise that is managed and run by family members.</a:t>
            </a:r>
          </a:p>
          <a:p>
            <a:pPr marL="347345" indent="-347345"/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831714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1D156D-6C41-A029-B8E0-E78F6B1635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cs typeface="Calibri Light"/>
              </a:rPr>
              <a:t>INTRODUCTION</a:t>
            </a:r>
            <a:endParaRPr lang="en-US" b="1">
              <a:cs typeface="Calibri Ligh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0BE0E0-267F-C8CA-343D-2C293BDC67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0" bIns="45720" rtlCol="0" anchor="t">
            <a:normAutofit/>
          </a:bodyPr>
          <a:lstStyle/>
          <a:p>
            <a:pPr marL="347345" indent="-347345"/>
            <a:r>
              <a:rPr lang="en-US" dirty="0">
                <a:cs typeface="Calibri"/>
              </a:rPr>
              <a:t>The ownership and control of the business rest with the family and often it is passed from generation to generation</a:t>
            </a:r>
          </a:p>
          <a:p>
            <a:pPr marL="347345" indent="-347345"/>
            <a:r>
              <a:rPr lang="en-US" dirty="0">
                <a:cs typeface="Calibri"/>
              </a:rPr>
              <a:t>Examples of multinationals that are family businesses include: Toyota, Walmart, and Tata group</a:t>
            </a:r>
          </a:p>
          <a:p>
            <a:pPr marL="0" indent="0">
              <a:buNone/>
            </a:pPr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584409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16A0E3C-60E6-4F39-BC55-5F7C224E1F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5025DAC-8B93-4160-B017-3A274A5828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CECF0FC6-D57B-48B6-9036-F4FFD91A4B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6315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8F60DF1-68F6-E44C-98E4-C68D91947A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932" y="286603"/>
            <a:ext cx="6750987" cy="145075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b="1">
                <a:solidFill>
                  <a:schemeClr val="accent1"/>
                </a:solidFill>
              </a:rPr>
              <a:t>Characteristics of Family business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958BF6-793B-44A6-F141-461681A442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4204" y="2023962"/>
            <a:ext cx="6697715" cy="3845131"/>
          </a:xfrm>
        </p:spPr>
        <p:txBody>
          <a:bodyPr vert="horz" lIns="0" tIns="45720" rIns="0" bIns="45720" rtlCol="0" anchor="t">
            <a:normAutofit/>
          </a:bodyPr>
          <a:lstStyle/>
          <a:p>
            <a:pPr marL="347345" indent="-347345">
              <a:lnSpc>
                <a:spcPct val="90000"/>
              </a:lnSpc>
              <a:buFont typeface="Calibri" panose="020F0502020204030204" pitchFamily="34" charset="0"/>
            </a:pPr>
            <a:r>
              <a:rPr lang="en-US" sz="2300" b="1" dirty="0"/>
              <a:t>Family involvement</a:t>
            </a:r>
            <a:r>
              <a:rPr lang="en-US" sz="2300" dirty="0"/>
              <a:t>: Often than not a good number if not all family members are involved in decision making of the business</a:t>
            </a:r>
          </a:p>
          <a:p>
            <a:pPr marL="347345" indent="-347345">
              <a:lnSpc>
                <a:spcPct val="90000"/>
              </a:lnSpc>
              <a:buFont typeface="Calibri" panose="020F0502020204030204" pitchFamily="34" charset="0"/>
            </a:pPr>
            <a:r>
              <a:rPr lang="en-US" sz="2300" b="1" dirty="0"/>
              <a:t>Shared values and vision</a:t>
            </a:r>
            <a:r>
              <a:rPr lang="en-US" sz="2300" dirty="0"/>
              <a:t>: The business growth and direction are heavily reliant on the family values</a:t>
            </a:r>
            <a:endParaRPr lang="en-US" sz="2300" dirty="0">
              <a:cs typeface="Calibri"/>
            </a:endParaRPr>
          </a:p>
          <a:p>
            <a:pPr marL="347345" indent="-347345">
              <a:lnSpc>
                <a:spcPct val="90000"/>
              </a:lnSpc>
              <a:buFont typeface="Calibri" panose="020F0502020204030204" pitchFamily="34" charset="0"/>
            </a:pPr>
            <a:r>
              <a:rPr lang="en-US" sz="2300" b="1" dirty="0"/>
              <a:t>Longterm orientation</a:t>
            </a:r>
            <a:r>
              <a:rPr lang="en-US" sz="2300" dirty="0"/>
              <a:t>: Family business is often targeted to go for long haul therefore focusing on the horizon at the expense of “now” moment</a:t>
            </a:r>
            <a:endParaRPr lang="en-US" sz="2300" dirty="0">
              <a:cs typeface="Calibri"/>
            </a:endParaRPr>
          </a:p>
          <a:p>
            <a:pPr marL="347345" indent="-347345">
              <a:lnSpc>
                <a:spcPct val="90000"/>
              </a:lnSpc>
              <a:buFont typeface="Calibri" panose="020F0502020204030204" pitchFamily="34" charset="0"/>
            </a:pPr>
            <a:endParaRPr lang="en-US" sz="230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17A211C-5863-4303-AC3D-AEBFDF6D6A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44150" y="-1"/>
            <a:ext cx="4050791" cy="6857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0FA2369-10B3-4A99-93ED-036A92FD9C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36454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16A0E3C-60E6-4F39-BC55-5F7C224E1F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5025DAC-8B93-4160-B017-3A274A5828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CECF0FC6-D57B-48B6-9036-F4FFD91A4B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6315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8F60DF1-68F6-E44C-98E4-C68D91947A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932" y="286603"/>
            <a:ext cx="6750987" cy="145075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b="1" dirty="0">
                <a:solidFill>
                  <a:schemeClr val="accent1"/>
                </a:solidFill>
              </a:rPr>
              <a:t>Characteristics of Family business</a:t>
            </a:r>
            <a:endParaRPr lang="en-US" b="1" dirty="0">
              <a:solidFill>
                <a:schemeClr val="accent1"/>
              </a:solidFill>
              <a:cs typeface="Calibri Ligh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958BF6-793B-44A6-F141-461681A442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4204" y="2023962"/>
            <a:ext cx="6697715" cy="3845131"/>
          </a:xfrm>
        </p:spPr>
        <p:txBody>
          <a:bodyPr vert="horz" lIns="0" tIns="45720" rIns="0" bIns="45720" rtlCol="0" anchor="t">
            <a:normAutofit/>
          </a:bodyPr>
          <a:lstStyle/>
          <a:p>
            <a:pPr marL="347345" indent="-347345">
              <a:buFont typeface="Calibri" panose="020F0502020204030204" pitchFamily="34" charset="0"/>
            </a:pPr>
            <a:r>
              <a:rPr lang="en-US" sz="2800" b="1" dirty="0"/>
              <a:t>Longterm orientation</a:t>
            </a:r>
            <a:r>
              <a:rPr lang="en-US" sz="2800" dirty="0"/>
              <a:t>: Family business is often targeted to go for long haul therefore focusing on the horizon at the expense of “now” moment</a:t>
            </a:r>
          </a:p>
          <a:p>
            <a:pPr marL="347345" indent="-347345">
              <a:buFont typeface="Calibri" panose="020F0502020204030204" pitchFamily="34" charset="0"/>
            </a:pPr>
            <a:r>
              <a:rPr lang="en-US" sz="2800" b="1" dirty="0"/>
              <a:t>Succession challenges</a:t>
            </a:r>
            <a:r>
              <a:rPr lang="en-US" sz="2800" dirty="0"/>
              <a:t>: When the founders are transiting or pass away there are often conflicts on who among the family members will take the leadership</a:t>
            </a:r>
            <a:endParaRPr lang="en-US" sz="2800" dirty="0">
              <a:cs typeface="Calibri"/>
            </a:endParaRPr>
          </a:p>
          <a:p>
            <a:pPr marL="347345" indent="-347345">
              <a:buFont typeface="Calibri" panose="020F0502020204030204" pitchFamily="34" charset="0"/>
            </a:pPr>
            <a:endParaRPr lang="en-US" sz="280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17A211C-5863-4303-AC3D-AEBFDF6D6A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44150" y="-1"/>
            <a:ext cx="4050791" cy="6857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0FA2369-10B3-4A99-93ED-036A92FD9C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17054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16A0E3C-60E6-4F39-BC55-5F7C224E1F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5025DAC-8B93-4160-B017-3A274A5828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DFEBD0D2-AA2A-4936-A509-D629383EFF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8F60DF1-68F6-E44C-98E4-C68D91947A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77212" y="634946"/>
            <a:ext cx="3372529" cy="233078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b="1" dirty="0"/>
              <a:t>Characteristics of Family business</a:t>
            </a:r>
            <a:endParaRPr lang="en-US" sz="3600" b="1">
              <a:cs typeface="Calibri Light"/>
            </a:endParaRP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2752F38C-F560-47AA-90AD-209F39C041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856978" y="1791298"/>
            <a:ext cx="0" cy="274320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86506110-E6E1-4309-83FA-C6B068FA34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CA695A9-5C66-F905-9C78-DE76E1E3A34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38711486"/>
              </p:ext>
            </p:extLst>
          </p:nvPr>
        </p:nvGraphicFramePr>
        <p:xfrm>
          <a:off x="633413" y="639763"/>
          <a:ext cx="7209008" cy="50514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194602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416A0E3C-60E6-4F39-BC55-5F7C224E1F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C5025DAC-8B93-4160-B017-3A274A5828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F4FAA6B4-BAFB-4474-9B14-DC83A90965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8F60DF1-68F6-E44C-98E4-C68D91947A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b="1"/>
              <a:t>Characteristics of Family business</a:t>
            </a:r>
          </a:p>
        </p:txBody>
      </p:sp>
      <p:cxnSp>
        <p:nvCxnSpPr>
          <p:cNvPr id="28" name="!!Straight Connector">
            <a:extLst>
              <a:ext uri="{FF2B5EF4-FFF2-40B4-BE49-F238E27FC236}">
                <a16:creationId xmlns:a16="http://schemas.microsoft.com/office/drawing/2014/main" id="{4364CDC3-ADB0-4691-9286-5925F160C2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958BF6-793B-44A6-F141-461681A442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9063" y="2108201"/>
            <a:ext cx="6285881" cy="3760891"/>
          </a:xfrm>
        </p:spPr>
        <p:txBody>
          <a:bodyPr vert="horz" lIns="0" tIns="45720" rIns="0" bIns="45720" rtlCol="0" anchor="t">
            <a:normAutofit/>
          </a:bodyPr>
          <a:lstStyle/>
          <a:p>
            <a:pPr marL="347345" indent="-347345">
              <a:lnSpc>
                <a:spcPct val="90000"/>
              </a:lnSpc>
              <a:buFont typeface="Calibri" panose="020F0502020204030204" pitchFamily="34" charset="0"/>
            </a:pPr>
            <a:r>
              <a:rPr lang="en-US" sz="2300" b="1" dirty="0"/>
              <a:t>Growth path</a:t>
            </a:r>
            <a:r>
              <a:rPr lang="en-US" sz="2300" dirty="0"/>
              <a:t>: Family businesses usually start small and could grow to a large conglomerate.</a:t>
            </a:r>
          </a:p>
          <a:p>
            <a:pPr marL="347345" indent="-347345">
              <a:lnSpc>
                <a:spcPct val="90000"/>
              </a:lnSpc>
              <a:buFont typeface="Calibri" panose="020F0502020204030204" pitchFamily="34" charset="0"/>
            </a:pPr>
            <a:r>
              <a:rPr lang="en-US" sz="2300" b="1" dirty="0"/>
              <a:t>Governance structures</a:t>
            </a:r>
            <a:r>
              <a:rPr lang="en-US" sz="2300" dirty="0"/>
              <a:t>: Family businesses often combine informal and formal methods such as family meetings, family constitutions, as well as councils.</a:t>
            </a:r>
            <a:endParaRPr lang="en-US" sz="2300" dirty="0">
              <a:cs typeface="Calibri"/>
            </a:endParaRPr>
          </a:p>
          <a:p>
            <a:pPr marL="347345" indent="-347345">
              <a:lnSpc>
                <a:spcPct val="90000"/>
              </a:lnSpc>
              <a:buFont typeface="Calibri" panose="020F0502020204030204" pitchFamily="34" charset="0"/>
            </a:pPr>
            <a:r>
              <a:rPr lang="en-US" sz="2300" b="1" dirty="0"/>
              <a:t>Decision Making process</a:t>
            </a:r>
            <a:r>
              <a:rPr lang="en-US" sz="2300" dirty="0"/>
              <a:t>: Family decisions are highly influenced by their traditions, values and relationships.</a:t>
            </a:r>
          </a:p>
          <a:p>
            <a:pPr marL="347345" indent="-347345">
              <a:lnSpc>
                <a:spcPct val="90000"/>
              </a:lnSpc>
              <a:buFont typeface="Calibri" panose="020F0502020204030204" pitchFamily="34" charset="0"/>
            </a:pPr>
            <a:endParaRPr lang="en-US" sz="2300"/>
          </a:p>
        </p:txBody>
      </p:sp>
      <p:pic>
        <p:nvPicPr>
          <p:cNvPr id="5" name="Picture 4" descr="Colorful carved figures of humans">
            <a:extLst>
              <a:ext uri="{FF2B5EF4-FFF2-40B4-BE49-F238E27FC236}">
                <a16:creationId xmlns:a16="http://schemas.microsoft.com/office/drawing/2014/main" id="{5294F6FE-6BDA-8A25-4006-049DA942AD5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4418" r="13930" b="2"/>
          <a:stretch/>
        </p:blipFill>
        <p:spPr>
          <a:xfrm>
            <a:off x="8064181" y="1901555"/>
            <a:ext cx="3621024" cy="2360749"/>
          </a:xfrm>
          <a:prstGeom prst="rect">
            <a:avLst/>
          </a:prstGeom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DB148495-5F82-48E2-A76C-C8E1C89499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94076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16A0E3C-60E6-4F39-BC55-5F7C224E1F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5025DAC-8B93-4160-B017-3A274A5828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13BCCAE5-A35B-4B66-A4A7-E23C34A403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8F60DF1-68F6-E44C-98E4-C68D91947A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b="1" dirty="0"/>
              <a:t>Characteristics of Family business</a:t>
            </a:r>
            <a:endParaRPr lang="en-US" b="1" dirty="0">
              <a:cs typeface="Calibri Light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6987BDFB-DE64-4B56-B44F-45FAE19FA9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5846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958BF6-793B-44A6-F141-461681A442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2108201"/>
            <a:ext cx="6437367" cy="3760891"/>
          </a:xfrm>
        </p:spPr>
        <p:txBody>
          <a:bodyPr vert="horz" lIns="0" tIns="45720" rIns="0" bIns="45720" rtlCol="0" anchor="t">
            <a:normAutofit/>
          </a:bodyPr>
          <a:lstStyle/>
          <a:p>
            <a:pPr marL="347345" indent="-347345">
              <a:buFont typeface="Calibri" panose="020F0502020204030204" pitchFamily="34" charset="0"/>
            </a:pPr>
            <a:r>
              <a:rPr lang="en-US" b="1" dirty="0"/>
              <a:t>Conflict resolution</a:t>
            </a:r>
            <a:r>
              <a:rPr lang="en-US" dirty="0"/>
              <a:t>: Informal ways to resolve conflict are used to retain family ties.</a:t>
            </a:r>
            <a:endParaRPr lang="en-US" dirty="0">
              <a:cs typeface="Calibri"/>
            </a:endParaRPr>
          </a:p>
          <a:p>
            <a:pPr marL="347345" indent="-347345">
              <a:buFont typeface="Calibri" panose="020F0502020204030204" pitchFamily="34" charset="0"/>
            </a:pPr>
            <a:r>
              <a:rPr lang="en-US" b="1" dirty="0"/>
              <a:t>Leadership role</a:t>
            </a:r>
            <a:r>
              <a:rPr lang="en-US" dirty="0"/>
              <a:t>: For family business, leadership role may be held by a family member even when they may not have any qualifications or experience</a:t>
            </a:r>
            <a:endParaRPr lang="en-US" dirty="0">
              <a:cs typeface="Calibri"/>
            </a:endParaRPr>
          </a:p>
          <a:p>
            <a:pPr marL="347345" indent="-347345">
              <a:buFont typeface="Calibri" panose="020F0502020204030204" pitchFamily="34" charset="0"/>
            </a:pPr>
            <a:endParaRPr lang="en-US"/>
          </a:p>
        </p:txBody>
      </p:sp>
      <p:pic>
        <p:nvPicPr>
          <p:cNvPr id="7" name="Graphic 6" descr="Team">
            <a:extLst>
              <a:ext uri="{FF2B5EF4-FFF2-40B4-BE49-F238E27FC236}">
                <a16:creationId xmlns:a16="http://schemas.microsoft.com/office/drawing/2014/main" id="{38322611-94D6-7B27-CA1A-80EDB2CB74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045989" y="530997"/>
            <a:ext cx="3144043" cy="3144043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CB06839E-D8C3-4A74-BA2B-3B97E7B2CD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42630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416A0E3C-60E6-4F39-BC55-5F7C224E1F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C5025DAC-8B93-4160-B017-3A274A5828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F4FAA6B4-BAFB-4474-9B14-DC83A90965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8F60DF1-68F6-E44C-98E4-C68D91947A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6766" y="358684"/>
            <a:ext cx="8349049" cy="143016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b="1"/>
              <a:t>Characteristics of Family business</a:t>
            </a:r>
          </a:p>
        </p:txBody>
      </p:sp>
      <p:cxnSp>
        <p:nvCxnSpPr>
          <p:cNvPr id="26" name="!!Straight Connector">
            <a:extLst>
              <a:ext uri="{FF2B5EF4-FFF2-40B4-BE49-F238E27FC236}">
                <a16:creationId xmlns:a16="http://schemas.microsoft.com/office/drawing/2014/main" id="{4364CDC3-ADB0-4691-9286-5925F160C2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958BF6-793B-44A6-F141-461681A442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1856" y="2056540"/>
            <a:ext cx="6789401" cy="3812552"/>
          </a:xfrm>
        </p:spPr>
        <p:txBody>
          <a:bodyPr vert="horz" lIns="0" tIns="45720" rIns="0" bIns="45720" rtlCol="0" anchor="t">
            <a:normAutofit/>
          </a:bodyPr>
          <a:lstStyle/>
          <a:p>
            <a:pPr marL="347345" indent="-347345">
              <a:lnSpc>
                <a:spcPct val="90000"/>
              </a:lnSpc>
              <a:buFont typeface="Calibri" panose="020F0502020204030204" pitchFamily="34" charset="0"/>
            </a:pPr>
            <a:r>
              <a:rPr lang="en-US" sz="2300" b="1" dirty="0"/>
              <a:t>Performance evaluation:</a:t>
            </a:r>
            <a:r>
              <a:rPr lang="en-US" sz="2300" dirty="0"/>
              <a:t> This may be inconsistent or absent especially for family members, and this is a great undoing. </a:t>
            </a:r>
          </a:p>
          <a:p>
            <a:pPr marL="347345" indent="-347345">
              <a:lnSpc>
                <a:spcPct val="90000"/>
              </a:lnSpc>
              <a:buFont typeface="Calibri" panose="020F0502020204030204" pitchFamily="34" charset="0"/>
            </a:pPr>
            <a:r>
              <a:rPr lang="en-US" sz="2300" b="1" dirty="0"/>
              <a:t>Non-Family professionals</a:t>
            </a:r>
            <a:r>
              <a:rPr lang="en-US" sz="2300" dirty="0"/>
              <a:t>: In most family businesses, you are likely to witness high resistance to involving professionals who are not a family member due to the fear of losing control.</a:t>
            </a:r>
            <a:endParaRPr lang="en-US" sz="2300" dirty="0">
              <a:cs typeface="Calibri"/>
            </a:endParaRPr>
          </a:p>
          <a:p>
            <a:pPr marL="347345" indent="-347345">
              <a:lnSpc>
                <a:spcPct val="90000"/>
              </a:lnSpc>
              <a:buFont typeface="Calibri" panose="020F0502020204030204" pitchFamily="34" charset="0"/>
            </a:pPr>
            <a:endParaRPr lang="en-US" sz="2300"/>
          </a:p>
        </p:txBody>
      </p:sp>
      <p:pic>
        <p:nvPicPr>
          <p:cNvPr id="5" name="Picture 4" descr="Stick figure families holding hands">
            <a:extLst>
              <a:ext uri="{FF2B5EF4-FFF2-40B4-BE49-F238E27FC236}">
                <a16:creationId xmlns:a16="http://schemas.microsoft.com/office/drawing/2014/main" id="{57F281FC-67E9-876C-C98C-E35D3959B8A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3256" r="9614" b="-3"/>
          <a:stretch/>
        </p:blipFill>
        <p:spPr>
          <a:xfrm>
            <a:off x="8546759" y="3015"/>
            <a:ext cx="3642142" cy="4286691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DB148495-5F82-48E2-A76C-C8E1C89499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94924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416A0E3C-60E6-4F39-BC55-5F7C224E1F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C5025DAC-8B93-4160-B017-3A274A5828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13BCCAE5-A35B-4B66-A4A7-E23C34A403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88C3E1F-5A13-DFC9-7E31-873CE46C7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b="1"/>
              <a:t>IMPORTANCE OF FAMILY BUSINESS TO ECONOMY</a:t>
            </a: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6987BDFB-DE64-4B56-B44F-45FAE19FA9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5846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C5F298-FE8C-5FA4-740D-7456A2F326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2108201"/>
            <a:ext cx="6437367" cy="3760891"/>
          </a:xfrm>
        </p:spPr>
        <p:txBody>
          <a:bodyPr vert="horz" lIns="0" tIns="45720" rIns="0" bIns="45720" rtlCol="0" anchor="t">
            <a:normAutofit/>
          </a:bodyPr>
          <a:lstStyle/>
          <a:p>
            <a:pPr marL="347345" indent="-347345">
              <a:buFont typeface="Calibri" panose="020F0502020204030204" pitchFamily="34" charset="0"/>
            </a:pPr>
            <a:r>
              <a:rPr lang="en-US" sz="2800" dirty="0"/>
              <a:t>E</a:t>
            </a:r>
            <a:r>
              <a:rPr lang="en-US" sz="2800" b="1" dirty="0"/>
              <a:t>mployment Creation</a:t>
            </a:r>
            <a:r>
              <a:rPr lang="en-US" sz="2800" dirty="0"/>
              <a:t>: Family businesses, small or multinationals are some of the biggest employers in most economies.</a:t>
            </a:r>
          </a:p>
          <a:p>
            <a:pPr marL="347345" indent="-347345">
              <a:buFont typeface="Calibri" panose="020F0502020204030204" pitchFamily="34" charset="0"/>
            </a:pPr>
            <a:r>
              <a:rPr lang="en-US" sz="2800" b="1" dirty="0"/>
              <a:t>Gross Domestic Product contribution (GDP)</a:t>
            </a:r>
            <a:r>
              <a:rPr lang="en-US" sz="2800" dirty="0"/>
              <a:t>: In most economies, family businesses which fall under the small and micro enterprises are some of the largest contributors of GDP.</a:t>
            </a:r>
            <a:endParaRPr lang="en-US" sz="2800" dirty="0">
              <a:cs typeface="Calibri"/>
            </a:endParaRPr>
          </a:p>
          <a:p>
            <a:pPr marL="347345" indent="-347345">
              <a:buFont typeface="Calibri" panose="020F0502020204030204" pitchFamily="34" charset="0"/>
            </a:pPr>
            <a:endParaRPr lang="en-US" sz="2800"/>
          </a:p>
        </p:txBody>
      </p:sp>
      <p:pic>
        <p:nvPicPr>
          <p:cNvPr id="7" name="Graphic 6" descr="Business Growth">
            <a:extLst>
              <a:ext uri="{FF2B5EF4-FFF2-40B4-BE49-F238E27FC236}">
                <a16:creationId xmlns:a16="http://schemas.microsoft.com/office/drawing/2014/main" id="{9912D2DD-6351-EBB2-BB45-78287EC4F7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322735" y="840963"/>
            <a:ext cx="3144043" cy="3144043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CB06839E-D8C3-4A74-BA2B-3B97E7B2CD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28680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16A0E3C-60E6-4F39-BC55-5F7C224E1F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5025DAC-8B93-4160-B017-3A274A5828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CECF0FC6-D57B-48B6-9036-F4FFD91A4B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6315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88C3E1F-5A13-DFC9-7E31-873CE46C7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932" y="286603"/>
            <a:ext cx="6750987" cy="145075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b="1">
                <a:solidFill>
                  <a:schemeClr val="accent1"/>
                </a:solidFill>
              </a:rPr>
              <a:t>IMPORTANCE OF FAMILY BUSINESS TO ECONOMY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C5F298-FE8C-5FA4-740D-7456A2F326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4204" y="2023962"/>
            <a:ext cx="6697715" cy="3845131"/>
          </a:xfrm>
        </p:spPr>
        <p:txBody>
          <a:bodyPr vert="horz" lIns="0" tIns="45720" rIns="0" bIns="45720" rtlCol="0">
            <a:normAutofit/>
          </a:bodyPr>
          <a:lstStyle/>
          <a:p>
            <a:pPr marL="347345" indent="-347345">
              <a:lnSpc>
                <a:spcPct val="90000"/>
              </a:lnSpc>
              <a:buFont typeface="Calibri" panose="020F0502020204030204" pitchFamily="34" charset="0"/>
            </a:pPr>
            <a:r>
              <a:rPr lang="en-US" b="1"/>
              <a:t>Communities' ties</a:t>
            </a:r>
            <a:r>
              <a:rPr lang="en-US"/>
              <a:t>: Most family businesses have serious connection to the community they are in or whom they are trying to solve a problem for.</a:t>
            </a:r>
          </a:p>
          <a:p>
            <a:pPr marL="347345" indent="-347345">
              <a:lnSpc>
                <a:spcPct val="90000"/>
              </a:lnSpc>
              <a:buFont typeface="Calibri" panose="020F0502020204030204" pitchFamily="34" charset="0"/>
            </a:pPr>
            <a:r>
              <a:rPr lang="en-US" b="1"/>
              <a:t>Resilience</a:t>
            </a:r>
            <a:r>
              <a:rPr lang="en-US"/>
              <a:t>: Family businesses are likely to survive hard times such as financial crises since they have long term orientation</a:t>
            </a:r>
          </a:p>
          <a:p>
            <a:pPr marL="0" indent="0">
              <a:lnSpc>
                <a:spcPct val="90000"/>
              </a:lnSpc>
              <a:buFont typeface="Calibri" panose="020F0502020204030204" pitchFamily="34" charset="0"/>
              <a:buNone/>
            </a:pPr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17A211C-5863-4303-AC3D-AEBFDF6D6A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44150" y="-1"/>
            <a:ext cx="4050791" cy="6857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0FA2369-10B3-4A99-93ED-036A92FD9C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8493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16A0E3C-60E6-4F39-BC55-5F7C224E1F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5025DAC-8B93-4160-B017-3A274A5828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CECF0FC6-D57B-48B6-9036-F4FFD91A4B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6315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5D4119D-3073-DCE9-A40D-24AC61FFF3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932" y="286603"/>
            <a:ext cx="6750987" cy="145075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b="1" dirty="0">
                <a:solidFill>
                  <a:schemeClr val="accent1"/>
                </a:solidFill>
              </a:rPr>
              <a:t>SUCCESSION PLAN</a:t>
            </a:r>
            <a:endParaRPr lang="en-US" b="1" dirty="0">
              <a:solidFill>
                <a:schemeClr val="accent1"/>
              </a:solidFill>
              <a:cs typeface="Calibri Ligh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773611-E12E-5966-8942-DF0D3DAF9E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4204" y="2023962"/>
            <a:ext cx="6697715" cy="3845131"/>
          </a:xfrm>
        </p:spPr>
        <p:txBody>
          <a:bodyPr vert="horz" lIns="0" tIns="45720" rIns="0" bIns="45720" rtlCol="0">
            <a:normAutofit/>
          </a:bodyPr>
          <a:lstStyle/>
          <a:p>
            <a:pPr marL="347345" indent="-347345">
              <a:lnSpc>
                <a:spcPct val="90000"/>
              </a:lnSpc>
              <a:buFont typeface="Calibri" panose="020F0502020204030204" pitchFamily="34" charset="0"/>
            </a:pPr>
            <a:r>
              <a:rPr lang="en-US"/>
              <a:t>This is an agreed road map in as far as family business ownership and management is concerned</a:t>
            </a:r>
          </a:p>
          <a:p>
            <a:pPr marL="347345" indent="-347345">
              <a:lnSpc>
                <a:spcPct val="90000"/>
              </a:lnSpc>
              <a:buFont typeface="Calibri" panose="020F0502020204030204" pitchFamily="34" charset="0"/>
            </a:pPr>
            <a:r>
              <a:rPr lang="en-US"/>
              <a:t>It is how the family business will transition to the next generation</a:t>
            </a:r>
          </a:p>
          <a:p>
            <a:pPr marL="347345" indent="-347345">
              <a:lnSpc>
                <a:spcPct val="90000"/>
              </a:lnSpc>
              <a:buFont typeface="Calibri" panose="020F0502020204030204" pitchFamily="34" charset="0"/>
            </a:pPr>
            <a:r>
              <a:rPr lang="en-US"/>
              <a:t>Often talk about who will take up the key roles and how the ownership will be managed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17A211C-5863-4303-AC3D-AEBFDF6D6A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44150" y="-1"/>
            <a:ext cx="4050791" cy="6857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0FA2369-10B3-4A99-93ED-036A92FD9C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25723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416A0E3C-60E6-4F39-BC55-5F7C224E1F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C5025DAC-8B93-4160-B017-3A274A5828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13BCCAE5-A35B-4B66-A4A7-E23C34A403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D52D078-785D-300D-D572-FC7488B8EA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600" b="1"/>
              <a:t>IMPORTANCE OF A SUCCESSION PLAN</a:t>
            </a:r>
            <a:endParaRPr lang="en-US" sz="3600" b="1">
              <a:cs typeface="Calibri Light"/>
            </a:endParaRP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6987BDFB-DE64-4B56-B44F-45FAE19FA9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5846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D4B981-65AC-E81F-21E1-32D34F96A4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2108201"/>
            <a:ext cx="6437367" cy="3760891"/>
          </a:xfrm>
        </p:spPr>
        <p:txBody>
          <a:bodyPr vert="horz" lIns="0" tIns="45720" rIns="0" bIns="45720" rtlCol="0" anchor="t">
            <a:normAutofit/>
          </a:bodyPr>
          <a:lstStyle/>
          <a:p>
            <a:pPr marL="347345" indent="-347345">
              <a:lnSpc>
                <a:spcPct val="90000"/>
              </a:lnSpc>
              <a:buFont typeface="Calibri" panose="020F0502020204030204" pitchFamily="34" charset="0"/>
            </a:pPr>
            <a:r>
              <a:rPr lang="en-US" sz="2600" b="1" dirty="0"/>
              <a:t>Stability</a:t>
            </a:r>
            <a:r>
              <a:rPr lang="en-US" sz="2600" dirty="0"/>
              <a:t>: a well thought out succession plan ensures there will be minimal disruptions therefore achieving stability (Castoro, 2022).</a:t>
            </a:r>
            <a:endParaRPr lang="en-US" sz="2600" dirty="0">
              <a:cs typeface="Calibri"/>
            </a:endParaRPr>
          </a:p>
          <a:p>
            <a:pPr marL="347345" indent="-347345">
              <a:lnSpc>
                <a:spcPct val="90000"/>
              </a:lnSpc>
              <a:buFont typeface="Calibri" panose="020F0502020204030204" pitchFamily="34" charset="0"/>
            </a:pPr>
            <a:r>
              <a:rPr lang="en-US" sz="2600" b="1" dirty="0"/>
              <a:t>Continuity</a:t>
            </a:r>
            <a:r>
              <a:rPr lang="en-US" sz="2600" dirty="0"/>
              <a:t>: Where there is a plan, the business will continue in operation even with leadership changes</a:t>
            </a:r>
            <a:endParaRPr lang="en-US" sz="2600" dirty="0">
              <a:cs typeface="Calibri"/>
            </a:endParaRPr>
          </a:p>
          <a:p>
            <a:pPr marL="347345" indent="-347345">
              <a:lnSpc>
                <a:spcPct val="90000"/>
              </a:lnSpc>
              <a:buFont typeface="Calibri" panose="020F0502020204030204" pitchFamily="34" charset="0"/>
            </a:pPr>
            <a:r>
              <a:rPr lang="en-US" sz="2600" b="1" dirty="0"/>
              <a:t>Preserve the family legacy</a:t>
            </a:r>
            <a:r>
              <a:rPr lang="en-US" sz="2600" dirty="0"/>
              <a:t>: The values and the legacy of the family are likely to be maintained where a deliberate plan exists.</a:t>
            </a:r>
            <a:endParaRPr lang="en-US" sz="2600" dirty="0">
              <a:cs typeface="Calibri"/>
            </a:endParaRPr>
          </a:p>
          <a:p>
            <a:pPr marL="347345" indent="-347345">
              <a:lnSpc>
                <a:spcPct val="90000"/>
              </a:lnSpc>
              <a:buFont typeface="Calibri" panose="020F0502020204030204" pitchFamily="34" charset="0"/>
            </a:pPr>
            <a:endParaRPr lang="en-US" sz="2600"/>
          </a:p>
        </p:txBody>
      </p:sp>
      <p:pic>
        <p:nvPicPr>
          <p:cNvPr id="7" name="Graphic 6" descr="Business Growth">
            <a:extLst>
              <a:ext uri="{FF2B5EF4-FFF2-40B4-BE49-F238E27FC236}">
                <a16:creationId xmlns:a16="http://schemas.microsoft.com/office/drawing/2014/main" id="{5AD67038-EE44-5C11-E3E0-558B5A0F20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386438" y="140921"/>
            <a:ext cx="3144043" cy="3144043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CB06839E-D8C3-4A74-BA2B-3B97E7B2CD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804793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416A0E3C-60E6-4F39-BC55-5F7C224E1F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C5025DAC-8B93-4160-B017-3A274A5828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13BCCAE5-A35B-4B66-A4A7-E23C34A403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D52D078-785D-300D-D572-FC7488B8EA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1856" y="286603"/>
            <a:ext cx="9993824" cy="1011639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600" b="1" dirty="0"/>
              <a:t>IMPORTANCE OF A SUCCESSION PLAN</a:t>
            </a:r>
            <a:endParaRPr lang="en-US" sz="3600" b="1">
              <a:cs typeface="Calibri Light"/>
            </a:endParaRP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6987BDFB-DE64-4B56-B44F-45FAE19FA9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5846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D4B981-65AC-E81F-21E1-32D34F96A4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2108201"/>
            <a:ext cx="6437367" cy="3760891"/>
          </a:xfrm>
        </p:spPr>
        <p:txBody>
          <a:bodyPr vert="horz" lIns="0" tIns="45720" rIns="0" bIns="45720" rtlCol="0" anchor="t">
            <a:normAutofit/>
          </a:bodyPr>
          <a:lstStyle/>
          <a:p>
            <a:pPr marL="347345" indent="-347345">
              <a:lnSpc>
                <a:spcPct val="90000"/>
              </a:lnSpc>
              <a:buFont typeface="Calibri" panose="020F0502020204030204" pitchFamily="34" charset="0"/>
            </a:pPr>
            <a:r>
              <a:rPr lang="en-US" sz="2300" b="1" dirty="0"/>
              <a:t>Mentorship</a:t>
            </a:r>
            <a:r>
              <a:rPr lang="en-US" sz="2300" dirty="0"/>
              <a:t>: A deliberate plan will ensure that the family thinks and works on mentoring those who are earmarked for succession.</a:t>
            </a:r>
          </a:p>
          <a:p>
            <a:pPr marL="347345" indent="-347345">
              <a:lnSpc>
                <a:spcPct val="90000"/>
              </a:lnSpc>
              <a:buFont typeface="Calibri" panose="020F0502020204030204" pitchFamily="34" charset="0"/>
            </a:pPr>
            <a:r>
              <a:rPr lang="en-US" sz="2300" b="1" dirty="0"/>
              <a:t>Building trust</a:t>
            </a:r>
            <a:r>
              <a:rPr lang="en-US" sz="2300" dirty="0"/>
              <a:t>: When the next generation of the family is involved in the plan, it increases their motivation and trust among the family members. </a:t>
            </a:r>
            <a:endParaRPr lang="en-US" sz="2300" dirty="0">
              <a:cs typeface="Calibri"/>
            </a:endParaRPr>
          </a:p>
          <a:p>
            <a:pPr marL="347345" indent="-347345">
              <a:lnSpc>
                <a:spcPct val="90000"/>
              </a:lnSpc>
              <a:buFont typeface="Calibri" panose="020F0502020204030204" pitchFamily="34" charset="0"/>
            </a:pPr>
            <a:r>
              <a:rPr lang="en-US" sz="2300" b="1" dirty="0"/>
              <a:t>Reduce conflict possibilities:</a:t>
            </a:r>
            <a:r>
              <a:rPr lang="en-US" sz="2300" dirty="0"/>
              <a:t> where a plan exists and agreed upon the chances of conflict are slim.</a:t>
            </a:r>
            <a:endParaRPr lang="en-US" sz="2300" dirty="0">
              <a:cs typeface="Calibri"/>
            </a:endParaRPr>
          </a:p>
          <a:p>
            <a:pPr marL="347345" indent="-347345">
              <a:lnSpc>
                <a:spcPct val="90000"/>
              </a:lnSpc>
              <a:buFont typeface="Calibri" panose="020F0502020204030204" pitchFamily="34" charset="0"/>
            </a:pPr>
            <a:endParaRPr lang="en-US" sz="2300"/>
          </a:p>
        </p:txBody>
      </p:sp>
      <p:pic>
        <p:nvPicPr>
          <p:cNvPr id="24" name="Graphic 23" descr="Connections">
            <a:extLst>
              <a:ext uri="{FF2B5EF4-FFF2-40B4-BE49-F238E27FC236}">
                <a16:creationId xmlns:a16="http://schemas.microsoft.com/office/drawing/2014/main" id="{EB82C7A8-F01A-D66A-AD9C-6CF713242D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78043" y="-7080"/>
            <a:ext cx="3988421" cy="3988421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CB06839E-D8C3-4A74-BA2B-3B97E7B2CD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326838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416A0E3C-60E6-4F39-BC55-5F7C224E1F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C5025DAC-8B93-4160-B017-3A274A5828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13BCCAE5-A35B-4B66-A4A7-E23C34A403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D52D078-785D-300D-D572-FC7488B8EA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6437363" cy="145075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b="1"/>
              <a:t>IMPORTANCE OF A SUCCESSION PLAN</a:t>
            </a: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6987BDFB-DE64-4B56-B44F-45FAE19FA9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5846"/>
            <a:ext cx="62179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D4B981-65AC-E81F-21E1-32D34F96A4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1" y="2108201"/>
            <a:ext cx="6388242" cy="3760891"/>
          </a:xfrm>
        </p:spPr>
        <p:txBody>
          <a:bodyPr vert="horz" lIns="0" tIns="45720" rIns="0" bIns="45720" rtlCol="0" anchor="t">
            <a:normAutofit/>
          </a:bodyPr>
          <a:lstStyle/>
          <a:p>
            <a:pPr marL="347345" indent="-347345">
              <a:buFont typeface="Calibri" panose="020F0502020204030204" pitchFamily="34" charset="0"/>
            </a:pPr>
            <a:r>
              <a:rPr lang="en-US" b="1" dirty="0"/>
              <a:t>Encourage strategic thinking:</a:t>
            </a:r>
            <a:r>
              <a:rPr lang="en-US" dirty="0"/>
              <a:t> The plan is made with a look at the strengths and weaknesses of family members. </a:t>
            </a:r>
          </a:p>
          <a:p>
            <a:pPr marL="347345" indent="-347345">
              <a:buFont typeface="Calibri" panose="020F0502020204030204" pitchFamily="34" charset="0"/>
            </a:pPr>
            <a:r>
              <a:rPr lang="en-US" b="1" dirty="0"/>
              <a:t>Avoid legal issues</a:t>
            </a:r>
            <a:r>
              <a:rPr lang="en-US" dirty="0"/>
              <a:t>: when drafting a succession plan, legal and tax liabilities should be avoided to those who will succeed the business</a:t>
            </a:r>
            <a:endParaRPr lang="en-US" dirty="0">
              <a:cs typeface="Calibri"/>
            </a:endParaRPr>
          </a:p>
          <a:p>
            <a:pPr marL="347345" indent="-347345">
              <a:buFont typeface="Calibri" panose="020F0502020204030204" pitchFamily="34" charset="0"/>
            </a:pPr>
            <a:endParaRPr lang="en-US"/>
          </a:p>
        </p:txBody>
      </p:sp>
      <p:pic>
        <p:nvPicPr>
          <p:cNvPr id="7" name="Graphic 6" descr="Meeting">
            <a:extLst>
              <a:ext uri="{FF2B5EF4-FFF2-40B4-BE49-F238E27FC236}">
                <a16:creationId xmlns:a16="http://schemas.microsoft.com/office/drawing/2014/main" id="{AB081619-24C3-48F1-A67E-388575B1EB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283986" y="-147787"/>
            <a:ext cx="3412514" cy="3412514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FEC9799F-A0B8-45B9-8164-71F2838922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373444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16A0E3C-60E6-4F39-BC55-5F7C224E1F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5025DAC-8B93-4160-B017-3A274A5828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13BCCAE5-A35B-4B66-A4A7-E23C34A403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D52D078-785D-300D-D572-FC7488B8EA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600" b="1" dirty="0"/>
              <a:t>IMPORTANCE OF A SUCCESSION PLAN</a:t>
            </a:r>
            <a:endParaRPr lang="en-US" sz="3600" b="1">
              <a:cs typeface="Calibri Light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6987BDFB-DE64-4B56-B44F-45FAE19FA9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5846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D4B981-65AC-E81F-21E1-32D34F96A4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2108201"/>
            <a:ext cx="6437367" cy="3760891"/>
          </a:xfrm>
        </p:spPr>
        <p:txBody>
          <a:bodyPr vert="horz" lIns="0" tIns="45720" rIns="0" bIns="45720" rtlCol="0" anchor="t">
            <a:normAutofit/>
          </a:bodyPr>
          <a:lstStyle/>
          <a:p>
            <a:pPr marL="347345" indent="-347345">
              <a:lnSpc>
                <a:spcPct val="90000"/>
              </a:lnSpc>
              <a:buFont typeface="Calibri" panose="020F0502020204030204" pitchFamily="34" charset="0"/>
            </a:pPr>
            <a:r>
              <a:rPr lang="en-US" sz="2300" b="1" dirty="0"/>
              <a:t>Stakeholders' assurance</a:t>
            </a:r>
            <a:r>
              <a:rPr lang="en-US" sz="2300" dirty="0"/>
              <a:t>: Different people dealing with the business such as customers, suppliers and employees will have confidence in a business where such a plan is clear and explicit</a:t>
            </a:r>
          </a:p>
          <a:p>
            <a:pPr marL="347345" indent="-347345">
              <a:lnSpc>
                <a:spcPct val="90000"/>
              </a:lnSpc>
              <a:buFont typeface="Calibri" panose="020F0502020204030204" pitchFamily="34" charset="0"/>
            </a:pPr>
            <a:r>
              <a:rPr lang="en-US" sz="2300" b="1" dirty="0"/>
              <a:t>Changes adaptation</a:t>
            </a:r>
            <a:r>
              <a:rPr lang="en-US" sz="2300" dirty="0"/>
              <a:t>: A succession plan where new blood is being injected to the business could be an opportunity to bring in new people who can blow a wind of change to business during changing times</a:t>
            </a:r>
            <a:endParaRPr lang="en-US" sz="2300" dirty="0">
              <a:cs typeface="Calibri"/>
            </a:endParaRPr>
          </a:p>
          <a:p>
            <a:pPr marL="347345" indent="-347345">
              <a:lnSpc>
                <a:spcPct val="90000"/>
              </a:lnSpc>
              <a:buFont typeface="Calibri" panose="020F0502020204030204" pitchFamily="34" charset="0"/>
            </a:pPr>
            <a:endParaRPr lang="en-US" sz="2300"/>
          </a:p>
        </p:txBody>
      </p:sp>
      <p:pic>
        <p:nvPicPr>
          <p:cNvPr id="7" name="Graphic 6" descr="Board Room">
            <a:extLst>
              <a:ext uri="{FF2B5EF4-FFF2-40B4-BE49-F238E27FC236}">
                <a16:creationId xmlns:a16="http://schemas.microsoft.com/office/drawing/2014/main" id="{FE91757A-B3A8-ACA8-A898-84DF36A18C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271074" y="1280082"/>
            <a:ext cx="3144043" cy="3144043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CB06839E-D8C3-4A74-BA2B-3B97E7B2CD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40858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416A0E3C-60E6-4F39-BC55-5F7C224E1F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C5025DAC-8B93-4160-B017-3A274A5828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13BCCAE5-A35B-4B66-A4A7-E23C34A403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D56C502-4E2E-4B6B-DF9B-CBF1E96C59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600" b="1" dirty="0"/>
              <a:t>Common Dynamics in Family business</a:t>
            </a:r>
            <a:endParaRPr lang="en-US" sz="3600" b="1" dirty="0">
              <a:cs typeface="Calibri Light"/>
            </a:endParaRP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6987BDFB-DE64-4B56-B44F-45FAE19FA9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5846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C60AF1-77A8-171D-61A6-FA2E6110F7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2108201"/>
            <a:ext cx="6437367" cy="3760891"/>
          </a:xfrm>
        </p:spPr>
        <p:txBody>
          <a:bodyPr vert="horz" lIns="0" tIns="45720" rIns="0" bIns="45720" rtlCol="0" anchor="t">
            <a:normAutofit/>
          </a:bodyPr>
          <a:lstStyle/>
          <a:p>
            <a:pPr marL="347345" indent="-347345">
              <a:buFont typeface="Calibri" panose="020F0502020204030204" pitchFamily="34" charset="0"/>
            </a:pPr>
            <a:r>
              <a:rPr lang="en-US" b="1" dirty="0"/>
              <a:t>Emotional ties</a:t>
            </a:r>
            <a:r>
              <a:rPr lang="en-US" dirty="0"/>
              <a:t>: Often the emotions may overtake rational thinking when it comes to decision making</a:t>
            </a:r>
          </a:p>
          <a:p>
            <a:pPr marL="347345" indent="-347345">
              <a:buFont typeface="Calibri" panose="020F0502020204030204" pitchFamily="34" charset="0"/>
            </a:pPr>
            <a:r>
              <a:rPr lang="en-US" b="1" dirty="0"/>
              <a:t>Power fights</a:t>
            </a:r>
            <a:r>
              <a:rPr lang="en-US" dirty="0"/>
              <a:t>: In most family power struggles are likely to emerge in areas of leadership and sharing of monies</a:t>
            </a:r>
            <a:endParaRPr lang="en-US" dirty="0">
              <a:cs typeface="Calibri"/>
            </a:endParaRPr>
          </a:p>
          <a:p>
            <a:pPr marL="0" indent="0">
              <a:buFont typeface="Calibri" panose="020F0502020204030204" pitchFamily="34" charset="0"/>
              <a:buNone/>
            </a:pPr>
            <a:endParaRPr lang="en-US"/>
          </a:p>
        </p:txBody>
      </p:sp>
      <p:pic>
        <p:nvPicPr>
          <p:cNvPr id="5" name="Picture 4" descr="Colorful carved figures of humans">
            <a:extLst>
              <a:ext uri="{FF2B5EF4-FFF2-40B4-BE49-F238E27FC236}">
                <a16:creationId xmlns:a16="http://schemas.microsoft.com/office/drawing/2014/main" id="{76D57D19-C5D8-02A4-FF03-1395B2EE41E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4914" r="24109" b="-2"/>
          <a:stretch/>
        </p:blipFill>
        <p:spPr>
          <a:xfrm>
            <a:off x="7996300" y="6331"/>
            <a:ext cx="4199554" cy="3654252"/>
          </a:xfrm>
          <a:prstGeom prst="rect">
            <a:avLst/>
          </a:prstGeom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CB06839E-D8C3-4A74-BA2B-3B97E7B2CD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311295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16A0E3C-60E6-4F39-BC55-5F7C224E1F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5025DAC-8B93-4160-B017-3A274A5828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13BCCAE5-A35B-4B66-A4A7-E23C34A403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D56C502-4E2E-4B6B-DF9B-CBF1E96C59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b="1" dirty="0"/>
              <a:t>Common Dynamics in Family business</a:t>
            </a:r>
            <a:endParaRPr lang="en-US" b="1" dirty="0">
              <a:cs typeface="Calibri Light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6987BDFB-DE64-4B56-B44F-45FAE19FA9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5846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C60AF1-77A8-171D-61A6-FA2E6110F7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2108201"/>
            <a:ext cx="6437367" cy="3760891"/>
          </a:xfrm>
        </p:spPr>
        <p:txBody>
          <a:bodyPr vert="horz" lIns="0" tIns="45720" rIns="0" bIns="45720" rtlCol="0" anchor="t">
            <a:normAutofit/>
          </a:bodyPr>
          <a:lstStyle/>
          <a:p>
            <a:pPr marL="347345" indent="-347345">
              <a:lnSpc>
                <a:spcPct val="90000"/>
              </a:lnSpc>
              <a:buFont typeface="Calibri" panose="020F0502020204030204" pitchFamily="34" charset="0"/>
            </a:pPr>
            <a:r>
              <a:rPr lang="en-US" b="1" dirty="0"/>
              <a:t>Generational gaps</a:t>
            </a:r>
            <a:r>
              <a:rPr lang="en-US" dirty="0"/>
              <a:t>: The vision of the young may conflict with the old especially when it comes to future direction</a:t>
            </a:r>
          </a:p>
          <a:p>
            <a:pPr marL="347345" indent="-347345">
              <a:lnSpc>
                <a:spcPct val="90000"/>
              </a:lnSpc>
              <a:buFont typeface="Calibri" panose="020F0502020204030204" pitchFamily="34" charset="0"/>
            </a:pPr>
            <a:r>
              <a:rPr lang="en-US" b="1" dirty="0"/>
              <a:t>Unclear role</a:t>
            </a:r>
            <a:r>
              <a:rPr lang="en-US" dirty="0"/>
              <a:t>: There is always ambiguity on the roles that each member play in business vis a viz the role they play in family</a:t>
            </a:r>
          </a:p>
          <a:p>
            <a:pPr marL="347345" indent="-347345">
              <a:lnSpc>
                <a:spcPct val="90000"/>
              </a:lnSpc>
              <a:buFont typeface="Calibri" panose="020F0502020204030204" pitchFamily="34" charset="0"/>
            </a:pPr>
            <a:endParaRPr lang="en-US"/>
          </a:p>
        </p:txBody>
      </p:sp>
      <p:pic>
        <p:nvPicPr>
          <p:cNvPr id="7" name="Graphic 6" descr="Group Brainstorm">
            <a:extLst>
              <a:ext uri="{FF2B5EF4-FFF2-40B4-BE49-F238E27FC236}">
                <a16:creationId xmlns:a16="http://schemas.microsoft.com/office/drawing/2014/main" id="{72CF4A65-707F-CC9B-9D60-0B8C56CFDF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252633" y="324353"/>
            <a:ext cx="3144043" cy="3144043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CB06839E-D8C3-4A74-BA2B-3B97E7B2CD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086834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16A0E3C-60E6-4F39-BC55-5F7C224E1F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5025DAC-8B93-4160-B017-3A274A5828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13BCCAE5-A35B-4B66-A4A7-E23C34A403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B1B9F87-B64C-18F5-E7AA-190220550F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1856" y="286603"/>
            <a:ext cx="8095282" cy="1463672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b="1" dirty="0"/>
              <a:t>Sources of conflict in Family business</a:t>
            </a:r>
            <a:endParaRPr lang="en-US" b="1" dirty="0">
              <a:cs typeface="Calibri Light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6987BDFB-DE64-4B56-B44F-45FAE19FA9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5846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DB92EB-FFE7-1F07-2256-EFE56F1ADB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2108201"/>
            <a:ext cx="6437367" cy="3760891"/>
          </a:xfrm>
        </p:spPr>
        <p:txBody>
          <a:bodyPr vert="horz" lIns="0" tIns="45720" rIns="0" bIns="45720" rtlCol="0" anchor="t">
            <a:normAutofit/>
          </a:bodyPr>
          <a:lstStyle/>
          <a:p>
            <a:pPr marL="347345" indent="-347345">
              <a:lnSpc>
                <a:spcPct val="90000"/>
              </a:lnSpc>
              <a:buFont typeface="Calibri" panose="020F0502020204030204" pitchFamily="34" charset="0"/>
            </a:pPr>
            <a:r>
              <a:rPr lang="en-US" sz="2600" b="1" dirty="0"/>
              <a:t>Succession dispute</a:t>
            </a:r>
            <a:r>
              <a:rPr lang="en-US" sz="2600" dirty="0"/>
              <a:t>: Where the number of family members is big as in the case of polygamies families, this may be a contentious and thorny issue.</a:t>
            </a:r>
            <a:endParaRPr lang="en-US" sz="2600" dirty="0">
              <a:cs typeface="Calibri"/>
            </a:endParaRPr>
          </a:p>
          <a:p>
            <a:pPr marL="347345" indent="-347345">
              <a:lnSpc>
                <a:spcPct val="90000"/>
              </a:lnSpc>
              <a:buFont typeface="Calibri" panose="020F0502020204030204" pitchFamily="34" charset="0"/>
            </a:pPr>
            <a:r>
              <a:rPr lang="en-US" sz="2600" b="1" dirty="0"/>
              <a:t>Profit sharing</a:t>
            </a:r>
            <a:r>
              <a:rPr lang="en-US" sz="2600" dirty="0"/>
              <a:t>: Money issues in family are usually emotive and source of war</a:t>
            </a:r>
          </a:p>
          <a:p>
            <a:pPr marL="347345" indent="-347345">
              <a:lnSpc>
                <a:spcPct val="90000"/>
              </a:lnSpc>
              <a:buFont typeface="Calibri" panose="020F0502020204030204" pitchFamily="34" charset="0"/>
            </a:pPr>
            <a:r>
              <a:rPr lang="en-US" sz="2600" b="1" dirty="0"/>
              <a:t>Compensation</a:t>
            </a:r>
            <a:r>
              <a:rPr lang="en-US" sz="2600" dirty="0"/>
              <a:t>: How salary is paid to those in management can always be a source of conflict</a:t>
            </a:r>
          </a:p>
          <a:p>
            <a:pPr marL="0" indent="0">
              <a:lnSpc>
                <a:spcPct val="90000"/>
              </a:lnSpc>
              <a:buFont typeface="Calibri" panose="020F0502020204030204" pitchFamily="34" charset="0"/>
              <a:buNone/>
            </a:pPr>
            <a:endParaRPr lang="en-US" sz="2600"/>
          </a:p>
        </p:txBody>
      </p:sp>
      <p:pic>
        <p:nvPicPr>
          <p:cNvPr id="7" name="Graphic 6" descr="Irritant">
            <a:extLst>
              <a:ext uri="{FF2B5EF4-FFF2-40B4-BE49-F238E27FC236}">
                <a16:creationId xmlns:a16="http://schemas.microsoft.com/office/drawing/2014/main" id="{6AA0124A-2077-7920-9173-745F40D708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891006" y="1471"/>
            <a:ext cx="3144043" cy="3144043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CB06839E-D8C3-4A74-BA2B-3B97E7B2CD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248346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16A0E3C-60E6-4F39-BC55-5F7C224E1F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5025DAC-8B93-4160-B017-3A274A5828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13BCCAE5-A35B-4B66-A4A7-E23C34A403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B1B9F87-B64C-18F5-E7AA-190220550F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8173995" cy="145075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200" b="1" dirty="0"/>
              <a:t>Sources of conflict in Family business</a:t>
            </a:r>
            <a:endParaRPr lang="en-US" sz="3200" b="1">
              <a:cs typeface="Calibri Light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6987BDFB-DE64-4B56-B44F-45FAE19FA9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5846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DB92EB-FFE7-1F07-2256-EFE56F1ADB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2108201"/>
            <a:ext cx="6437367" cy="3760891"/>
          </a:xfrm>
        </p:spPr>
        <p:txBody>
          <a:bodyPr vert="horz" lIns="0" tIns="45720" rIns="0" bIns="45720" rtlCol="0" anchor="t">
            <a:normAutofit/>
          </a:bodyPr>
          <a:lstStyle/>
          <a:p>
            <a:pPr marL="347345" indent="-347345">
              <a:lnSpc>
                <a:spcPct val="90000"/>
              </a:lnSpc>
              <a:buFont typeface="Calibri" panose="020F0502020204030204" pitchFamily="34" charset="0"/>
            </a:pPr>
            <a:r>
              <a:rPr lang="en-US" sz="2600" b="1" dirty="0"/>
              <a:t>Recruitment</a:t>
            </a:r>
            <a:r>
              <a:rPr lang="en-US" sz="2600" dirty="0"/>
              <a:t>: The family members in the helm may tend to hire people who are close to them, and this may be a big source of conflict as well as down fall of the business</a:t>
            </a:r>
          </a:p>
          <a:p>
            <a:pPr marL="347345" indent="-347345">
              <a:lnSpc>
                <a:spcPct val="90000"/>
              </a:lnSpc>
              <a:buFont typeface="Calibri" panose="020F0502020204030204" pitchFamily="34" charset="0"/>
            </a:pPr>
            <a:r>
              <a:rPr lang="en-US" sz="2600" b="1" dirty="0"/>
              <a:t>Final say:</a:t>
            </a:r>
            <a:r>
              <a:rPr lang="en-US" sz="2600" dirty="0"/>
              <a:t> Who has the final say in the business can as well be a contentious issue as some family members may feel left out or not included in decision making</a:t>
            </a:r>
            <a:endParaRPr lang="en-US" sz="2600" dirty="0">
              <a:cs typeface="Calibri"/>
            </a:endParaRPr>
          </a:p>
          <a:p>
            <a:pPr marL="347345" indent="-347345">
              <a:lnSpc>
                <a:spcPct val="90000"/>
              </a:lnSpc>
              <a:buFont typeface="Calibri" panose="020F0502020204030204" pitchFamily="34" charset="0"/>
            </a:pPr>
            <a:endParaRPr lang="en-US" sz="2600"/>
          </a:p>
        </p:txBody>
      </p:sp>
      <p:pic>
        <p:nvPicPr>
          <p:cNvPr id="7" name="Graphic 6" descr="Share With Person">
            <a:extLst>
              <a:ext uri="{FF2B5EF4-FFF2-40B4-BE49-F238E27FC236}">
                <a16:creationId xmlns:a16="http://schemas.microsoft.com/office/drawing/2014/main" id="{8ABD1739-CF65-E4F4-1E0F-7B1522B26C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686222" y="326273"/>
            <a:ext cx="3144043" cy="3144043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CB06839E-D8C3-4A74-BA2B-3B97E7B2CD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022087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16A0E3C-60E6-4F39-BC55-5F7C224E1F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5025DAC-8B93-4160-B017-3A274A5828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13BCCAE5-A35B-4B66-A4A7-E23C34A403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4A263F-6F5C-DF63-202B-5BD2306A4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600" b="1" dirty="0"/>
              <a:t>Professionalizing family businesses</a:t>
            </a:r>
            <a:endParaRPr lang="en-US" sz="3600" b="1">
              <a:cs typeface="Calibri Light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6987BDFB-DE64-4B56-B44F-45FAE19FA9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5846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F44DD3-BA60-4258-E2C2-0C88F286E1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2108201"/>
            <a:ext cx="6437367" cy="3760891"/>
          </a:xfrm>
        </p:spPr>
        <p:txBody>
          <a:bodyPr vert="horz" lIns="0" tIns="45720" rIns="0" bIns="45720" rtlCol="0" anchor="t">
            <a:normAutofit/>
          </a:bodyPr>
          <a:lstStyle/>
          <a:p>
            <a:pPr marL="347345" indent="-347345">
              <a:lnSpc>
                <a:spcPct val="90000"/>
              </a:lnSpc>
              <a:buFont typeface="Calibri" panose="020F0502020204030204" pitchFamily="34" charset="0"/>
            </a:pPr>
            <a:r>
              <a:rPr lang="en-US" b="1" dirty="0"/>
              <a:t>Clarity of roles and responsibilities</a:t>
            </a:r>
            <a:r>
              <a:rPr lang="en-US" dirty="0"/>
              <a:t>: Ensuring that the business runs professionally and that every player is clear on their role and job description</a:t>
            </a:r>
          </a:p>
          <a:p>
            <a:pPr marL="347345" indent="-347345">
              <a:lnSpc>
                <a:spcPct val="90000"/>
              </a:lnSpc>
              <a:buFont typeface="Calibri" panose="020F0502020204030204" pitchFamily="34" charset="0"/>
            </a:pPr>
            <a:r>
              <a:rPr lang="en-US" b="1" dirty="0"/>
              <a:t>Development of a succession plan:</a:t>
            </a:r>
            <a:r>
              <a:rPr lang="en-US" dirty="0"/>
              <a:t> An agreed plan by the family could avert so many challenges that might emerge later in the business</a:t>
            </a:r>
            <a:endParaRPr lang="en-US" dirty="0">
              <a:cs typeface="Calibri"/>
            </a:endParaRPr>
          </a:p>
          <a:p>
            <a:pPr marL="0" indent="0">
              <a:lnSpc>
                <a:spcPct val="90000"/>
              </a:lnSpc>
              <a:buFont typeface="Calibri" panose="020F0502020204030204" pitchFamily="34" charset="0"/>
              <a:buNone/>
            </a:pPr>
            <a:endParaRPr lang="en-US"/>
          </a:p>
        </p:txBody>
      </p:sp>
      <p:pic>
        <p:nvPicPr>
          <p:cNvPr id="7" name="Graphic 6" descr="Hierarchy">
            <a:extLst>
              <a:ext uri="{FF2B5EF4-FFF2-40B4-BE49-F238E27FC236}">
                <a16:creationId xmlns:a16="http://schemas.microsoft.com/office/drawing/2014/main" id="{3E2E372B-5CB1-57B2-6824-0205C7CAEE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273168" y="-240079"/>
            <a:ext cx="3144043" cy="3144043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CB06839E-D8C3-4A74-BA2B-3B97E7B2CD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113462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16A0E3C-60E6-4F39-BC55-5F7C224E1F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5025DAC-8B93-4160-B017-3A274A5828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13BCCAE5-A35B-4B66-A4A7-E23C34A403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4A263F-6F5C-DF63-202B-5BD2306A4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600" b="1" dirty="0"/>
              <a:t>Professionalizing family businesses</a:t>
            </a:r>
            <a:endParaRPr lang="en-US" sz="3600" b="1">
              <a:cs typeface="Calibri Light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6987BDFB-DE64-4B56-B44F-45FAE19FA9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5846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F44DD3-BA60-4258-E2C2-0C88F286E1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2108201"/>
            <a:ext cx="6437367" cy="3760891"/>
          </a:xfrm>
        </p:spPr>
        <p:txBody>
          <a:bodyPr vert="horz" lIns="0" tIns="45720" rIns="0" bIns="45720" rtlCol="0" anchor="t">
            <a:normAutofit/>
          </a:bodyPr>
          <a:lstStyle/>
          <a:p>
            <a:pPr marL="347345" indent="-347345">
              <a:buFont typeface="Calibri" panose="020F0502020204030204" pitchFamily="34" charset="0"/>
            </a:pPr>
            <a:r>
              <a:rPr lang="en-US" sz="2800" b="1" dirty="0"/>
              <a:t>Use of Alternative Dispute mechanisms</a:t>
            </a:r>
            <a:r>
              <a:rPr lang="en-US" sz="2800" dirty="0"/>
              <a:t>: The family should be open to utilize mediations and advise from the outside</a:t>
            </a:r>
          </a:p>
          <a:p>
            <a:pPr marL="347345" indent="-347345">
              <a:buFont typeface="Calibri" panose="020F0502020204030204" pitchFamily="34" charset="0"/>
            </a:pPr>
            <a:r>
              <a:rPr lang="en-US" sz="2800" b="1" dirty="0"/>
              <a:t>Establishment of policies</a:t>
            </a:r>
            <a:r>
              <a:rPr lang="en-US" sz="2800" dirty="0"/>
              <a:t>: Objectives policies and procedures in areas such as hiring and compensation will ensure there is reduced conflict and increased fairness in those sensitive areas</a:t>
            </a:r>
            <a:endParaRPr lang="en-US" sz="2800" dirty="0">
              <a:cs typeface="Calibri"/>
            </a:endParaRPr>
          </a:p>
          <a:p>
            <a:pPr marL="0" indent="0">
              <a:buFont typeface="Calibri" panose="020F0502020204030204" pitchFamily="34" charset="0"/>
              <a:buNone/>
            </a:pPr>
            <a:endParaRPr lang="en-US" sz="2800"/>
          </a:p>
        </p:txBody>
      </p:sp>
      <p:pic>
        <p:nvPicPr>
          <p:cNvPr id="7" name="Graphic 6" descr="Laptop Secure">
            <a:extLst>
              <a:ext uri="{FF2B5EF4-FFF2-40B4-BE49-F238E27FC236}">
                <a16:creationId xmlns:a16="http://schemas.microsoft.com/office/drawing/2014/main" id="{86DB4C4C-E841-D5CC-F021-9D33647B5F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05438" y="429246"/>
            <a:ext cx="3144043" cy="3144043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CB06839E-D8C3-4A74-BA2B-3B97E7B2CD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056613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416A0E3C-60E6-4F39-BC55-5F7C224E1F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C5025DAC-8B93-4160-B017-3A274A5828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DFEBD0D2-AA2A-4936-A509-D629383EFF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4A263F-6F5C-DF63-202B-5BD2306A4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77212" y="634946"/>
            <a:ext cx="3372529" cy="255034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700" b="1"/>
              <a:t>Professionalizing family businesses</a:t>
            </a: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2752F38C-F560-47AA-90AD-209F39C041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856978" y="1791298"/>
            <a:ext cx="0" cy="274320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angle 29">
            <a:extLst>
              <a:ext uri="{FF2B5EF4-FFF2-40B4-BE49-F238E27FC236}">
                <a16:creationId xmlns:a16="http://schemas.microsoft.com/office/drawing/2014/main" id="{86506110-E6E1-4309-83FA-C6B068FA34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8FBC19B-1784-2255-0B3D-AED87C6EC1B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68284889"/>
              </p:ext>
            </p:extLst>
          </p:nvPr>
        </p:nvGraphicFramePr>
        <p:xfrm>
          <a:off x="633413" y="639763"/>
          <a:ext cx="6910387" cy="50514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7853186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416A0E3C-60E6-4F39-BC55-5F7C224E1F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C5025DAC-8B93-4160-B017-3A274A5828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DFEBD0D2-AA2A-4936-A509-D629383EFF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4A263F-6F5C-DF63-202B-5BD2306A4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77212" y="634946"/>
            <a:ext cx="3372529" cy="195624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700" b="1"/>
              <a:t>Professionalizing family businesses</a:t>
            </a: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2752F38C-F560-47AA-90AD-209F39C041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856978" y="1791298"/>
            <a:ext cx="0" cy="274320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angle 29">
            <a:extLst>
              <a:ext uri="{FF2B5EF4-FFF2-40B4-BE49-F238E27FC236}">
                <a16:creationId xmlns:a16="http://schemas.microsoft.com/office/drawing/2014/main" id="{86506110-E6E1-4309-83FA-C6B068FA34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445DEF2-E24B-F51B-8A8B-B87DF081502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48292816"/>
              </p:ext>
            </p:extLst>
          </p:nvPr>
        </p:nvGraphicFramePr>
        <p:xfrm>
          <a:off x="633413" y="639763"/>
          <a:ext cx="6910387" cy="50514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1727650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16A0E3C-60E6-4F39-BC55-5F7C224E1F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5025DAC-8B93-4160-B017-3A274A5828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13BCCAE5-A35B-4B66-A4A7-E23C34A403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4A263F-6F5C-DF63-202B-5BD2306A4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b="1"/>
              <a:t>Professionalizing family businesses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6987BDFB-DE64-4B56-B44F-45FAE19FA9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5846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F44DD3-BA60-4258-E2C2-0C88F286E1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2108201"/>
            <a:ext cx="6437367" cy="3760891"/>
          </a:xfrm>
        </p:spPr>
        <p:txBody>
          <a:bodyPr vert="horz" lIns="0" tIns="45720" rIns="0" bIns="45720" rtlCol="0">
            <a:normAutofit/>
          </a:bodyPr>
          <a:lstStyle/>
          <a:p>
            <a:pPr marL="347345" indent="-347345">
              <a:buFont typeface="Calibri" panose="020F0502020204030204" pitchFamily="34" charset="0"/>
            </a:pPr>
            <a:r>
              <a:rPr lang="en-US" b="1"/>
              <a:t>External help</a:t>
            </a:r>
            <a:r>
              <a:rPr lang="en-US"/>
              <a:t>: Regularly seek external expertise or help for fresh perspectives</a:t>
            </a:r>
          </a:p>
          <a:p>
            <a:pPr marL="347345" indent="-347345">
              <a:buFont typeface="Calibri" panose="020F0502020204030204" pitchFamily="34" charset="0"/>
            </a:pPr>
            <a:r>
              <a:rPr lang="en-US" b="1"/>
              <a:t>Professional development</a:t>
            </a:r>
            <a:r>
              <a:rPr lang="en-US"/>
              <a:t>: employees (including family members) should regularly be trained and exposed to development opportunities</a:t>
            </a:r>
          </a:p>
          <a:p>
            <a:pPr marL="0" indent="0">
              <a:buFont typeface="Calibri" panose="020F0502020204030204" pitchFamily="34" charset="0"/>
              <a:buNone/>
            </a:pPr>
            <a:endParaRPr lang="en-US"/>
          </a:p>
        </p:txBody>
      </p:sp>
      <p:pic>
        <p:nvPicPr>
          <p:cNvPr id="7" name="Graphic 6" descr="Onboarding">
            <a:extLst>
              <a:ext uri="{FF2B5EF4-FFF2-40B4-BE49-F238E27FC236}">
                <a16:creationId xmlns:a16="http://schemas.microsoft.com/office/drawing/2014/main" id="{C40F0E8C-A118-CB58-B741-C828AD15A6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710192" y="840963"/>
            <a:ext cx="3144043" cy="3144043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CB06839E-D8C3-4A74-BA2B-3B97E7B2CD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386721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16A0E3C-60E6-4F39-BC55-5F7C224E1F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5025DAC-8B93-4160-B017-3A274A5828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CECF0FC6-D57B-48B6-9036-F4FFD91A4B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6315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EE38314-7FA6-E7D5-45C1-FB1BA89C9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932" y="286603"/>
            <a:ext cx="6750987" cy="145075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600" b="1" dirty="0">
                <a:solidFill>
                  <a:schemeClr val="accent1"/>
                </a:solidFill>
              </a:rPr>
              <a:t>Benefits of Professionalizing a Family Business</a:t>
            </a:r>
            <a:endParaRPr lang="en-US" sz="3600" b="1" dirty="0">
              <a:solidFill>
                <a:schemeClr val="accent1"/>
              </a:solidFill>
              <a:cs typeface="Calibri Ligh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819C37-DD6F-7129-2487-4D13EEE5D2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4204" y="2023962"/>
            <a:ext cx="6697715" cy="3845131"/>
          </a:xfrm>
        </p:spPr>
        <p:txBody>
          <a:bodyPr vert="horz" lIns="0" tIns="45720" rIns="0" bIns="45720" rtlCol="0">
            <a:normAutofit/>
          </a:bodyPr>
          <a:lstStyle/>
          <a:p>
            <a:pPr marL="347345" indent="-347345">
              <a:buFont typeface="Calibri" panose="020F0502020204030204" pitchFamily="34" charset="0"/>
            </a:pPr>
            <a:r>
              <a:rPr lang="en-US" b="1"/>
              <a:t>Credibility:</a:t>
            </a:r>
            <a:r>
              <a:rPr lang="en-US"/>
              <a:t> when your business is professionalized it foster trust and confidence to different stakeholders</a:t>
            </a:r>
          </a:p>
          <a:p>
            <a:pPr marL="347345" indent="-347345">
              <a:buFont typeface="Calibri" panose="020F0502020204030204" pitchFamily="34" charset="0"/>
            </a:pPr>
            <a:r>
              <a:rPr lang="en-US" b="1"/>
              <a:t>Efficiency</a:t>
            </a:r>
            <a:r>
              <a:rPr lang="en-US"/>
              <a:t>: when there is clear structures and processes, productivity and cost effectiveness is enhanced</a:t>
            </a:r>
          </a:p>
          <a:p>
            <a:pPr marL="347345" indent="-347345">
              <a:buFont typeface="Calibri" panose="020F0502020204030204" pitchFamily="34" charset="0"/>
            </a:pPr>
            <a:r>
              <a:rPr lang="en-US"/>
              <a:t>Possibility to </a:t>
            </a:r>
            <a:r>
              <a:rPr lang="en-US" b="1"/>
              <a:t>attract and retain</a:t>
            </a:r>
            <a:r>
              <a:rPr lang="en-US"/>
              <a:t> the best</a:t>
            </a:r>
          </a:p>
          <a:p>
            <a:pPr marL="0" indent="0">
              <a:buFont typeface="Calibri" panose="020F0502020204030204" pitchFamily="34" charset="0"/>
              <a:buNone/>
            </a:pPr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17A211C-5863-4303-AC3D-AEBFDF6D6A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44150" y="-1"/>
            <a:ext cx="4050791" cy="6857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0FA2369-10B3-4A99-93ED-036A92FD9C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755598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416A0E3C-60E6-4F39-BC55-5F7C224E1F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C5025DAC-8B93-4160-B017-3A274A5828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13BCCAE5-A35B-4B66-A4A7-E23C34A403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EE38314-7FA6-E7D5-45C1-FB1BA89C9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6437363" cy="145075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400" b="1"/>
              <a:t>Benefits of Professionalizing a Family Business</a:t>
            </a: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6987BDFB-DE64-4B56-B44F-45FAE19FA9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5846"/>
            <a:ext cx="62179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819C37-DD6F-7129-2487-4D13EEE5D2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1" y="2108201"/>
            <a:ext cx="6388242" cy="3760891"/>
          </a:xfrm>
        </p:spPr>
        <p:txBody>
          <a:bodyPr vert="horz" lIns="0" tIns="45720" rIns="0" bIns="45720" rtlCol="0">
            <a:normAutofit/>
          </a:bodyPr>
          <a:lstStyle/>
          <a:p>
            <a:pPr marL="347345" indent="-347345">
              <a:buFont typeface="Calibri" panose="020F0502020204030204" pitchFamily="34" charset="0"/>
            </a:pPr>
            <a:r>
              <a:rPr lang="en-US" sz="2800" b="1"/>
              <a:t>Smooth transition</a:t>
            </a:r>
            <a:r>
              <a:rPr lang="en-US" sz="2800"/>
              <a:t>: professionalization ensures there is always a succession plan in place, therefore avoiding hiccups when moving from one generation to the other</a:t>
            </a:r>
          </a:p>
          <a:p>
            <a:pPr marL="347345" indent="-347345">
              <a:buFont typeface="Calibri" panose="020F0502020204030204" pitchFamily="34" charset="0"/>
            </a:pPr>
            <a:r>
              <a:rPr lang="en-US" sz="2800" b="1"/>
              <a:t>Family values preservation</a:t>
            </a:r>
            <a:r>
              <a:rPr lang="en-US" sz="2800"/>
              <a:t>: when roles and responsibilities are very clear conflicts are avoided and a positive business environment maintained</a:t>
            </a:r>
          </a:p>
          <a:p>
            <a:pPr marL="0" indent="0">
              <a:buFont typeface="Calibri" panose="020F0502020204030204" pitchFamily="34" charset="0"/>
              <a:buNone/>
            </a:pPr>
            <a:endParaRPr lang="en-US" sz="2800"/>
          </a:p>
        </p:txBody>
      </p:sp>
      <p:pic>
        <p:nvPicPr>
          <p:cNvPr id="7" name="Graphic 6" descr="Business Growth">
            <a:extLst>
              <a:ext uri="{FF2B5EF4-FFF2-40B4-BE49-F238E27FC236}">
                <a16:creationId xmlns:a16="http://schemas.microsoft.com/office/drawing/2014/main" id="{ECAE976C-B8D5-2AEF-ACAA-957CB0FE18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296902" y="45941"/>
            <a:ext cx="3412514" cy="3412514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FEC9799F-A0B8-45B9-8164-71F2838922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008644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16A0E3C-60E6-4F39-BC55-5F7C224E1F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5025DAC-8B93-4160-B017-3A274A5828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CECF0FC6-D57B-48B6-9036-F4FFD91A4B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6315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6513DB0-AB08-4678-F43F-BEE281D6B9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932" y="286603"/>
            <a:ext cx="6750987" cy="145075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b="1">
                <a:solidFill>
                  <a:schemeClr val="accent1"/>
                </a:solidFill>
              </a:rPr>
              <a:t>Topic Review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F6EE63-E11C-877C-D1FB-830761AD4B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4204" y="2023962"/>
            <a:ext cx="6697715" cy="3845131"/>
          </a:xfrm>
        </p:spPr>
        <p:txBody>
          <a:bodyPr vert="horz" lIns="0" tIns="45720" rIns="0" bIns="45720" rtlCol="0">
            <a:normAutofit/>
          </a:bodyPr>
          <a:lstStyle/>
          <a:p>
            <a:pPr marL="347345" indent="-347345">
              <a:lnSpc>
                <a:spcPct val="90000"/>
              </a:lnSpc>
              <a:buFont typeface="Calibri" panose="020F0502020204030204" pitchFamily="34" charset="0"/>
            </a:pPr>
            <a:r>
              <a:rPr lang="en-US" sz="2800"/>
              <a:t>We talked about what family business constitutes: managed and controlled by family members</a:t>
            </a:r>
          </a:p>
          <a:p>
            <a:pPr marL="347345" indent="-347345">
              <a:lnSpc>
                <a:spcPct val="90000"/>
              </a:lnSpc>
              <a:buFont typeface="Calibri" panose="020F0502020204030204" pitchFamily="34" charset="0"/>
            </a:pPr>
            <a:r>
              <a:rPr lang="en-US" sz="2800"/>
              <a:t>We looked at key characteristics of a family business such as shared values and vision</a:t>
            </a:r>
          </a:p>
          <a:p>
            <a:pPr marL="347345" indent="-347345">
              <a:lnSpc>
                <a:spcPct val="90000"/>
              </a:lnSpc>
              <a:buFont typeface="Calibri" panose="020F0502020204030204" pitchFamily="34" charset="0"/>
            </a:pPr>
            <a:r>
              <a:rPr lang="en-US" sz="2800"/>
              <a:t>We looked at the contributions of family businesses to global economy such as employment creation</a:t>
            </a:r>
          </a:p>
          <a:p>
            <a:pPr marL="0" indent="0">
              <a:lnSpc>
                <a:spcPct val="90000"/>
              </a:lnSpc>
              <a:buFont typeface="Calibri" panose="020F0502020204030204" pitchFamily="34" charset="0"/>
              <a:buNone/>
            </a:pPr>
            <a:endParaRPr lang="en-US" sz="280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17A211C-5863-4303-AC3D-AEBFDF6D6A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44150" y="-1"/>
            <a:ext cx="4050791" cy="6857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0FA2369-10B3-4A99-93ED-036A92FD9C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310282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16A0E3C-60E6-4F39-BC55-5F7C224E1F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5025DAC-8B93-4160-B017-3A274A5828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CECF0FC6-D57B-48B6-9036-F4FFD91A4B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6315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6513DB0-AB08-4678-F43F-BEE281D6B9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932" y="286603"/>
            <a:ext cx="6750987" cy="145075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b="1" dirty="0">
                <a:solidFill>
                  <a:schemeClr val="accent1"/>
                </a:solidFill>
              </a:rPr>
              <a:t>Topic Review</a:t>
            </a:r>
            <a:endParaRPr lang="en-US" b="1" dirty="0">
              <a:solidFill>
                <a:schemeClr val="accent1"/>
              </a:solidFill>
              <a:cs typeface="Calibri Ligh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F6EE63-E11C-877C-D1FB-830761AD4B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4204" y="2023962"/>
            <a:ext cx="6697715" cy="3845131"/>
          </a:xfrm>
        </p:spPr>
        <p:txBody>
          <a:bodyPr vert="horz" lIns="0" tIns="45720" rIns="0" bIns="45720" rtlCol="0">
            <a:normAutofit/>
          </a:bodyPr>
          <a:lstStyle/>
          <a:p>
            <a:pPr marL="347345" indent="-347345">
              <a:lnSpc>
                <a:spcPct val="90000"/>
              </a:lnSpc>
              <a:buFont typeface="Calibri" panose="020F0502020204030204" pitchFamily="34" charset="0"/>
            </a:pPr>
            <a:r>
              <a:rPr lang="en-US" sz="2300"/>
              <a:t>We emphasized the importance of a succession plan</a:t>
            </a:r>
          </a:p>
          <a:p>
            <a:pPr marL="347345" indent="-347345">
              <a:lnSpc>
                <a:spcPct val="90000"/>
              </a:lnSpc>
              <a:buFont typeface="Calibri" panose="020F0502020204030204" pitchFamily="34" charset="0"/>
            </a:pPr>
            <a:r>
              <a:rPr lang="en-US" sz="2300"/>
              <a:t>We looked at dynamics and sources of conflict in family business and how to mitigate or deal with them</a:t>
            </a:r>
          </a:p>
          <a:p>
            <a:pPr marL="347345" indent="-347345">
              <a:lnSpc>
                <a:spcPct val="90000"/>
              </a:lnSpc>
              <a:buFont typeface="Calibri" panose="020F0502020204030204" pitchFamily="34" charset="0"/>
            </a:pPr>
            <a:r>
              <a:rPr lang="en-US" sz="2300"/>
              <a:t>Finally, we have addressed the benefits family could get if they professionalize their businesses</a:t>
            </a:r>
          </a:p>
          <a:p>
            <a:pPr marL="347345" indent="-347345">
              <a:lnSpc>
                <a:spcPct val="90000"/>
              </a:lnSpc>
              <a:buFont typeface="Calibri" panose="020F0502020204030204" pitchFamily="34" charset="0"/>
            </a:pPr>
            <a:r>
              <a:rPr lang="en-US" sz="2300"/>
              <a:t>In our next and last topic, we look at Social Entrepreneurship, a form of entrepreneurship that is growing fast</a:t>
            </a:r>
          </a:p>
          <a:p>
            <a:pPr marL="347345" indent="-347345">
              <a:lnSpc>
                <a:spcPct val="90000"/>
              </a:lnSpc>
              <a:buFont typeface="Calibri" panose="020F0502020204030204" pitchFamily="34" charset="0"/>
            </a:pPr>
            <a:endParaRPr lang="en-US" sz="230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17A211C-5863-4303-AC3D-AEBFDF6D6A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44150" y="-1"/>
            <a:ext cx="4050791" cy="6857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0FA2369-10B3-4A99-93ED-036A92FD9C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89827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A2BDA1-4E93-595E-6984-4DFAE4AC0E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cs typeface="Calibri Light"/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A4C32A-71FC-BA3E-0084-997BC4C331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0" bIns="45720" rtlCol="0" anchor="t">
            <a:normAutofit/>
          </a:bodyPr>
          <a:lstStyle/>
          <a:p>
            <a:pPr marL="347345" indent="-347345"/>
            <a:r>
              <a:rPr lang="en-US" dirty="0">
                <a:cs typeface="Calibri"/>
              </a:rPr>
              <a:t>Castoro, A. (2022, September 21). Plan a smooth succession for your family business. Harvard Business Review. </a:t>
            </a:r>
            <a:r>
              <a:rPr lang="en-US" dirty="0">
                <a:cs typeface="Calibri"/>
                <a:hlinkClick r:id="rId2"/>
              </a:rPr>
              <a:t>https://hbr.org/2022/09/plan-a-smooth-succession-for-your-family-business</a:t>
            </a:r>
            <a:endParaRPr lang="en-US">
              <a:cs typeface="Calibri" panose="020F0502020204030204"/>
            </a:endParaRPr>
          </a:p>
          <a:p>
            <a:pPr marL="347345" indent="-347345"/>
            <a:r>
              <a:rPr lang="en-US" dirty="0">
                <a:cs typeface="Calibri" panose="020F0502020204030204"/>
              </a:rPr>
              <a:t>Jimenez-Castillo, L., &amp; Hoy, F. (2018). Origins of Family Business Research. In Springer eBooks (pp. 19–39). </a:t>
            </a:r>
            <a:r>
              <a:rPr lang="en-US" dirty="0">
                <a:cs typeface="Calibri"/>
                <a:hlinkClick r:id="rId3"/>
              </a:rPr>
              <a:t>https://doi.org/10.1007/978-3-319-77676-7_2</a:t>
            </a:r>
          </a:p>
          <a:p>
            <a:pPr marL="347345" indent="-347345"/>
            <a:endParaRPr lang="en-US" dirty="0">
              <a:cs typeface="Calibri"/>
            </a:endParaRPr>
          </a:p>
          <a:p>
            <a:pPr marL="347345" indent="-347345"/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479934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RetrospectVTI">
  <a:themeElements>
    <a:clrScheme name="Retrospect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VTI" id="{ABE3C30C-0FC0-4450-828E-52DE70F1BCCB}" vid="{A6E2497D-935A-4CFD-B9FD-6DCB15FA68BF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1789</Words>
  <Application>Microsoft Office PowerPoint</Application>
  <PresentationFormat>Widescreen</PresentationFormat>
  <Paragraphs>128</Paragraphs>
  <Slides>35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35</vt:i4>
      </vt:variant>
    </vt:vector>
  </HeadingPairs>
  <TitlesOfParts>
    <vt:vector size="42" baseType="lpstr">
      <vt:lpstr>Aptos</vt:lpstr>
      <vt:lpstr>Aptos Display</vt:lpstr>
      <vt:lpstr>Arial</vt:lpstr>
      <vt:lpstr>Calibri</vt:lpstr>
      <vt:lpstr>Calibri Light</vt:lpstr>
      <vt:lpstr>office theme</vt:lpstr>
      <vt:lpstr>RetrospectVTI</vt:lpstr>
      <vt:lpstr>ENTREPRENEURSHIP AND DESIGN THINKING  LECTURE 11: FAMILY BUSINESS LECTURER: STEPHEN GITHII</vt:lpstr>
      <vt:lpstr>Overview</vt:lpstr>
      <vt:lpstr>Overview</vt:lpstr>
      <vt:lpstr>LEARNING OUTCOMES</vt:lpstr>
      <vt:lpstr>LEARNING OUTCOMES</vt:lpstr>
      <vt:lpstr>INTRODUCTION</vt:lpstr>
      <vt:lpstr>INTRODUCTION</vt:lpstr>
      <vt:lpstr>INTRODUCTION</vt:lpstr>
      <vt:lpstr>Characteristics of Family business</vt:lpstr>
      <vt:lpstr>Characteristics of Family business</vt:lpstr>
      <vt:lpstr>Characteristics of Family business</vt:lpstr>
      <vt:lpstr>Characteristics of Family business</vt:lpstr>
      <vt:lpstr>Characteristics of Family business</vt:lpstr>
      <vt:lpstr>Characteristics of Family business</vt:lpstr>
      <vt:lpstr>IMPORTANCE OF FAMILY BUSINESS TO ECONOMY</vt:lpstr>
      <vt:lpstr>IMPORTANCE OF FAMILY BUSINESS TO ECONOMY</vt:lpstr>
      <vt:lpstr>SUCCESSION PLAN</vt:lpstr>
      <vt:lpstr>IMPORTANCE OF A SUCCESSION PLAN</vt:lpstr>
      <vt:lpstr>IMPORTANCE OF A SUCCESSION PLAN</vt:lpstr>
      <vt:lpstr>IMPORTANCE OF A SUCCESSION PLAN</vt:lpstr>
      <vt:lpstr>IMPORTANCE OF A SUCCESSION PLAN</vt:lpstr>
      <vt:lpstr>Common Dynamics in Family business</vt:lpstr>
      <vt:lpstr>Common Dynamics in Family business</vt:lpstr>
      <vt:lpstr>Sources of conflict in Family business</vt:lpstr>
      <vt:lpstr>Sources of conflict in Family business</vt:lpstr>
      <vt:lpstr>Professionalizing family businesses</vt:lpstr>
      <vt:lpstr>Professionalizing family businesses</vt:lpstr>
      <vt:lpstr>Professionalizing family businesses</vt:lpstr>
      <vt:lpstr>Professionalizing family businesses</vt:lpstr>
      <vt:lpstr>Professionalizing family businesses</vt:lpstr>
      <vt:lpstr>Benefits of Professionalizing a Family Business</vt:lpstr>
      <vt:lpstr>Benefits of Professionalizing a Family Business</vt:lpstr>
      <vt:lpstr>Topic Review</vt:lpstr>
      <vt:lpstr>Topic Review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ADMIN</dc:creator>
  <cp:lastModifiedBy>Stephen G. Kagwathi</cp:lastModifiedBy>
  <cp:revision>341</cp:revision>
  <dcterms:created xsi:type="dcterms:W3CDTF">2024-11-04T13:45:07Z</dcterms:created>
  <dcterms:modified xsi:type="dcterms:W3CDTF">2024-11-04T14:58:20Z</dcterms:modified>
</cp:coreProperties>
</file>