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handoutMasterIdLst>
    <p:handoutMasterId r:id="rId43"/>
  </p:handoutMasterIdLst>
  <p:sldIdLst>
    <p:sldId id="258" r:id="rId5"/>
    <p:sldId id="260" r:id="rId6"/>
    <p:sldId id="275" r:id="rId7"/>
    <p:sldId id="276" r:id="rId8"/>
    <p:sldId id="277" r:id="rId9"/>
    <p:sldId id="278" r:id="rId10"/>
    <p:sldId id="279" r:id="rId11"/>
    <p:sldId id="281" r:id="rId12"/>
    <p:sldId id="282" r:id="rId13"/>
    <p:sldId id="283" r:id="rId14"/>
    <p:sldId id="284" r:id="rId15"/>
    <p:sldId id="286" r:id="rId16"/>
    <p:sldId id="285" r:id="rId17"/>
    <p:sldId id="288" r:id="rId18"/>
    <p:sldId id="287" r:id="rId19"/>
    <p:sldId id="289" r:id="rId20"/>
    <p:sldId id="291" r:id="rId21"/>
    <p:sldId id="293" r:id="rId22"/>
    <p:sldId id="292" r:id="rId23"/>
    <p:sldId id="294" r:id="rId24"/>
    <p:sldId id="295" r:id="rId25"/>
    <p:sldId id="296" r:id="rId26"/>
    <p:sldId id="297" r:id="rId27"/>
    <p:sldId id="298" r:id="rId28"/>
    <p:sldId id="299" r:id="rId29"/>
    <p:sldId id="300" r:id="rId30"/>
    <p:sldId id="301" r:id="rId31"/>
    <p:sldId id="302" r:id="rId32"/>
    <p:sldId id="304" r:id="rId33"/>
    <p:sldId id="305" r:id="rId34"/>
    <p:sldId id="306" r:id="rId35"/>
    <p:sldId id="307" r:id="rId36"/>
    <p:sldId id="308" r:id="rId37"/>
    <p:sldId id="309" r:id="rId38"/>
    <p:sldId id="310" r:id="rId39"/>
    <p:sldId id="311" r:id="rId40"/>
    <p:sldId id="31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9E4EC4-D127-4DB8-08C5-09F9FFD4689D}" v="7" dt="2024-11-06T18:01:41.882"/>
    <p1510:client id="{B08BFB78-DA1D-E758-D892-BA51B67F4C78}" v="4" dt="2024-11-06T18:07:03.274"/>
    <p1510:client id="{CD0108B0-3CE0-EBD6-C784-D50A2A0F467F}" v="285" dt="2024-11-06T17:37:29.107"/>
    <p1510:client id="{CE8EA93E-B5F8-CFBF-8B39-153CC9C664C1}" v="190" dt="2024-11-06T16:33:54.7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68" y="352"/>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ata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ata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21.svg"/></Relationships>
</file>

<file path=ppt/diagrams/_rels/data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ata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6.svg"/></Relationships>
</file>

<file path=ppt/diagrams/_rels/data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ata26.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ata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50.svg"/></Relationships>
</file>

<file path=ppt/diagrams/_rels/data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52.svg"/></Relationships>
</file>

<file path=ppt/diagrams/_rels/data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ata3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svg"/><Relationship Id="rId1" Type="http://schemas.openxmlformats.org/officeDocument/2006/relationships/image" Target="../media/image57.png"/><Relationship Id="rId4" Type="http://schemas.openxmlformats.org/officeDocument/2006/relationships/image" Target="../media/image6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15.svg"/></Relationships>
</file>

<file path=ppt/diagrams/_rels/drawing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svg"/><Relationship Id="rId1" Type="http://schemas.openxmlformats.org/officeDocument/2006/relationships/image" Target="../media/image12.png"/><Relationship Id="rId4" Type="http://schemas.openxmlformats.org/officeDocument/2006/relationships/image" Target="../media/image21.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36.svg"/></Relationships>
</file>

<file path=ppt/diagrams/_rels/drawing2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rawing26.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rawing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50.svg"/></Relationships>
</file>

<file path=ppt/diagrams/_rels/drawing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40.svg"/><Relationship Id="rId1" Type="http://schemas.openxmlformats.org/officeDocument/2006/relationships/image" Target="../media/image39.png"/><Relationship Id="rId4" Type="http://schemas.openxmlformats.org/officeDocument/2006/relationships/image" Target="../media/image52.svg"/></Relationships>
</file>

<file path=ppt/diagrams/_rels/drawing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rawing3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svg"/><Relationship Id="rId1" Type="http://schemas.openxmlformats.org/officeDocument/2006/relationships/image" Target="../media/image57.png"/><Relationship Id="rId4" Type="http://schemas.openxmlformats.org/officeDocument/2006/relationships/image" Target="../media/image60.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A9B175-59C2-40DA-8B9D-845069BC3C0D}" type="doc">
      <dgm:prSet loTypeId="urn:microsoft.com/office/officeart/2005/8/layout/vList2" loCatId="list" qsTypeId="urn:microsoft.com/office/officeart/2005/8/quickstyle/simple2" qsCatId="simple" csTypeId="urn:microsoft.com/office/officeart/2005/8/colors/accent2_2" csCatId="accent2"/>
      <dgm:spPr/>
      <dgm:t>
        <a:bodyPr/>
        <a:lstStyle/>
        <a:p>
          <a:endParaRPr lang="en-US"/>
        </a:p>
      </dgm:t>
    </dgm:pt>
    <dgm:pt modelId="{629B584E-1064-45DF-87E0-4D73F90DA231}">
      <dgm:prSet/>
      <dgm:spPr/>
      <dgm:t>
        <a:bodyPr/>
        <a:lstStyle/>
        <a:p>
          <a:r>
            <a:rPr lang="en-US"/>
            <a:t>The last lecture looked at family business, where we focused on the following </a:t>
          </a:r>
        </a:p>
      </dgm:t>
    </dgm:pt>
    <dgm:pt modelId="{E42CF990-43EC-4467-A248-351C4188ADDB}" type="parTrans" cxnId="{36C96832-48EE-41DB-B2FA-E569912C9322}">
      <dgm:prSet/>
      <dgm:spPr/>
      <dgm:t>
        <a:bodyPr/>
        <a:lstStyle/>
        <a:p>
          <a:endParaRPr lang="en-US"/>
        </a:p>
      </dgm:t>
    </dgm:pt>
    <dgm:pt modelId="{4E28355A-E041-4DEB-A0C7-DDB6D5749282}" type="sibTrans" cxnId="{36C96832-48EE-41DB-B2FA-E569912C9322}">
      <dgm:prSet/>
      <dgm:spPr/>
      <dgm:t>
        <a:bodyPr/>
        <a:lstStyle/>
        <a:p>
          <a:endParaRPr lang="en-US"/>
        </a:p>
      </dgm:t>
    </dgm:pt>
    <dgm:pt modelId="{6F70B224-6206-4333-A952-70FF9FB323A1}">
      <dgm:prSet/>
      <dgm:spPr/>
      <dgm:t>
        <a:bodyPr/>
        <a:lstStyle/>
        <a:p>
          <a:r>
            <a:rPr lang="en-US"/>
            <a:t>What constituted a family business </a:t>
          </a:r>
        </a:p>
      </dgm:t>
    </dgm:pt>
    <dgm:pt modelId="{0E50CAEF-2FFE-4185-A66B-2B0116C54ED4}" type="parTrans" cxnId="{ACD5AFBB-6CA0-476E-916A-5366CE98B78B}">
      <dgm:prSet/>
      <dgm:spPr/>
      <dgm:t>
        <a:bodyPr/>
        <a:lstStyle/>
        <a:p>
          <a:endParaRPr lang="en-US"/>
        </a:p>
      </dgm:t>
    </dgm:pt>
    <dgm:pt modelId="{9A9EDD79-49B7-40DA-A1D9-9CD040F82D77}" type="sibTrans" cxnId="{ACD5AFBB-6CA0-476E-916A-5366CE98B78B}">
      <dgm:prSet/>
      <dgm:spPr/>
      <dgm:t>
        <a:bodyPr/>
        <a:lstStyle/>
        <a:p>
          <a:endParaRPr lang="en-US"/>
        </a:p>
      </dgm:t>
    </dgm:pt>
    <dgm:pt modelId="{A43E4FA8-0634-4820-8025-F1BA08B453CB}">
      <dgm:prSet/>
      <dgm:spPr/>
      <dgm:t>
        <a:bodyPr/>
        <a:lstStyle/>
        <a:p>
          <a:r>
            <a:rPr lang="en-US"/>
            <a:t>The characteristics of a family business </a:t>
          </a:r>
        </a:p>
      </dgm:t>
    </dgm:pt>
    <dgm:pt modelId="{1A9108B1-C627-43E5-8649-E2CB8D2C6E76}" type="parTrans" cxnId="{8C40CEE2-FCFA-4DBB-B915-EFB4DA081BEB}">
      <dgm:prSet/>
      <dgm:spPr/>
      <dgm:t>
        <a:bodyPr/>
        <a:lstStyle/>
        <a:p>
          <a:endParaRPr lang="en-US"/>
        </a:p>
      </dgm:t>
    </dgm:pt>
    <dgm:pt modelId="{92FED524-D479-440E-96A9-0670E6A467DA}" type="sibTrans" cxnId="{8C40CEE2-FCFA-4DBB-B915-EFB4DA081BEB}">
      <dgm:prSet/>
      <dgm:spPr/>
      <dgm:t>
        <a:bodyPr/>
        <a:lstStyle/>
        <a:p>
          <a:endParaRPr lang="en-US"/>
        </a:p>
      </dgm:t>
    </dgm:pt>
    <dgm:pt modelId="{3B0C1C0B-88B0-4C71-8FE9-AD059B30526C}">
      <dgm:prSet/>
      <dgm:spPr/>
      <dgm:t>
        <a:bodyPr/>
        <a:lstStyle/>
        <a:p>
          <a:r>
            <a:rPr lang="en-US"/>
            <a:t>Their contributions to the global economy </a:t>
          </a:r>
        </a:p>
      </dgm:t>
    </dgm:pt>
    <dgm:pt modelId="{D040C72F-2B31-485D-8B6F-70074C004057}" type="parTrans" cxnId="{38B696F0-7A9A-49CB-B271-26B7CF6121E1}">
      <dgm:prSet/>
      <dgm:spPr/>
      <dgm:t>
        <a:bodyPr/>
        <a:lstStyle/>
        <a:p>
          <a:endParaRPr lang="en-US"/>
        </a:p>
      </dgm:t>
    </dgm:pt>
    <dgm:pt modelId="{E21DDC6E-9F16-4A6E-85E5-0E201DD18411}" type="sibTrans" cxnId="{38B696F0-7A9A-49CB-B271-26B7CF6121E1}">
      <dgm:prSet/>
      <dgm:spPr/>
      <dgm:t>
        <a:bodyPr/>
        <a:lstStyle/>
        <a:p>
          <a:endParaRPr lang="en-US"/>
        </a:p>
      </dgm:t>
    </dgm:pt>
    <dgm:pt modelId="{7FB9C9AE-0887-46D1-A5EF-8E08DE36D61D}" type="pres">
      <dgm:prSet presAssocID="{23A9B175-59C2-40DA-8B9D-845069BC3C0D}" presName="linear" presStyleCnt="0">
        <dgm:presLayoutVars>
          <dgm:animLvl val="lvl"/>
          <dgm:resizeHandles val="exact"/>
        </dgm:presLayoutVars>
      </dgm:prSet>
      <dgm:spPr/>
    </dgm:pt>
    <dgm:pt modelId="{0C4B63AB-827B-4F1D-B354-EC40958B13B6}" type="pres">
      <dgm:prSet presAssocID="{629B584E-1064-45DF-87E0-4D73F90DA231}" presName="parentText" presStyleLbl="node1" presStyleIdx="0" presStyleCnt="4">
        <dgm:presLayoutVars>
          <dgm:chMax val="0"/>
          <dgm:bulletEnabled val="1"/>
        </dgm:presLayoutVars>
      </dgm:prSet>
      <dgm:spPr/>
    </dgm:pt>
    <dgm:pt modelId="{815AE780-2B1B-4C9E-85BC-E348F743CFC0}" type="pres">
      <dgm:prSet presAssocID="{4E28355A-E041-4DEB-A0C7-DDB6D5749282}" presName="spacer" presStyleCnt="0"/>
      <dgm:spPr/>
    </dgm:pt>
    <dgm:pt modelId="{84E65CA9-45CC-4A2D-B565-58E4E24ABEAC}" type="pres">
      <dgm:prSet presAssocID="{6F70B224-6206-4333-A952-70FF9FB323A1}" presName="parentText" presStyleLbl="node1" presStyleIdx="1" presStyleCnt="4">
        <dgm:presLayoutVars>
          <dgm:chMax val="0"/>
          <dgm:bulletEnabled val="1"/>
        </dgm:presLayoutVars>
      </dgm:prSet>
      <dgm:spPr/>
    </dgm:pt>
    <dgm:pt modelId="{C2CA3474-3D4D-4535-9EFC-AB2603DD38B6}" type="pres">
      <dgm:prSet presAssocID="{9A9EDD79-49B7-40DA-A1D9-9CD040F82D77}" presName="spacer" presStyleCnt="0"/>
      <dgm:spPr/>
    </dgm:pt>
    <dgm:pt modelId="{707BBF79-E4C0-4B32-B695-AA62393F7944}" type="pres">
      <dgm:prSet presAssocID="{A43E4FA8-0634-4820-8025-F1BA08B453CB}" presName="parentText" presStyleLbl="node1" presStyleIdx="2" presStyleCnt="4">
        <dgm:presLayoutVars>
          <dgm:chMax val="0"/>
          <dgm:bulletEnabled val="1"/>
        </dgm:presLayoutVars>
      </dgm:prSet>
      <dgm:spPr/>
    </dgm:pt>
    <dgm:pt modelId="{0D0D7D14-230D-45A1-8077-754E7E906DEE}" type="pres">
      <dgm:prSet presAssocID="{92FED524-D479-440E-96A9-0670E6A467DA}" presName="spacer" presStyleCnt="0"/>
      <dgm:spPr/>
    </dgm:pt>
    <dgm:pt modelId="{B1710D0A-EB4B-4276-BF16-B4593554BF0C}" type="pres">
      <dgm:prSet presAssocID="{3B0C1C0B-88B0-4C71-8FE9-AD059B30526C}" presName="parentText" presStyleLbl="node1" presStyleIdx="3" presStyleCnt="4">
        <dgm:presLayoutVars>
          <dgm:chMax val="0"/>
          <dgm:bulletEnabled val="1"/>
        </dgm:presLayoutVars>
      </dgm:prSet>
      <dgm:spPr/>
    </dgm:pt>
  </dgm:ptLst>
  <dgm:cxnLst>
    <dgm:cxn modelId="{36C96832-48EE-41DB-B2FA-E569912C9322}" srcId="{23A9B175-59C2-40DA-8B9D-845069BC3C0D}" destId="{629B584E-1064-45DF-87E0-4D73F90DA231}" srcOrd="0" destOrd="0" parTransId="{E42CF990-43EC-4467-A248-351C4188ADDB}" sibTransId="{4E28355A-E041-4DEB-A0C7-DDB6D5749282}"/>
    <dgm:cxn modelId="{B1237A5C-1B17-4CDC-928B-926B9415E54E}" type="presOf" srcId="{629B584E-1064-45DF-87E0-4D73F90DA231}" destId="{0C4B63AB-827B-4F1D-B354-EC40958B13B6}" srcOrd="0" destOrd="0" presId="urn:microsoft.com/office/officeart/2005/8/layout/vList2"/>
    <dgm:cxn modelId="{7F1332AB-926C-4317-A39F-D060B7062DDF}" type="presOf" srcId="{A43E4FA8-0634-4820-8025-F1BA08B453CB}" destId="{707BBF79-E4C0-4B32-B695-AA62393F7944}" srcOrd="0" destOrd="0" presId="urn:microsoft.com/office/officeart/2005/8/layout/vList2"/>
    <dgm:cxn modelId="{2DBEC1B3-1D4B-4E3F-9ADC-9F4FDB4EE132}" type="presOf" srcId="{23A9B175-59C2-40DA-8B9D-845069BC3C0D}" destId="{7FB9C9AE-0887-46D1-A5EF-8E08DE36D61D}" srcOrd="0" destOrd="0" presId="urn:microsoft.com/office/officeart/2005/8/layout/vList2"/>
    <dgm:cxn modelId="{ACD5AFBB-6CA0-476E-916A-5366CE98B78B}" srcId="{23A9B175-59C2-40DA-8B9D-845069BC3C0D}" destId="{6F70B224-6206-4333-A952-70FF9FB323A1}" srcOrd="1" destOrd="0" parTransId="{0E50CAEF-2FFE-4185-A66B-2B0116C54ED4}" sibTransId="{9A9EDD79-49B7-40DA-A1D9-9CD040F82D77}"/>
    <dgm:cxn modelId="{8C40CEE2-FCFA-4DBB-B915-EFB4DA081BEB}" srcId="{23A9B175-59C2-40DA-8B9D-845069BC3C0D}" destId="{A43E4FA8-0634-4820-8025-F1BA08B453CB}" srcOrd="2" destOrd="0" parTransId="{1A9108B1-C627-43E5-8649-E2CB8D2C6E76}" sibTransId="{92FED524-D479-440E-96A9-0670E6A467DA}"/>
    <dgm:cxn modelId="{8AFA88E9-E500-4E0F-8C20-1F0544451A07}" type="presOf" srcId="{6F70B224-6206-4333-A952-70FF9FB323A1}" destId="{84E65CA9-45CC-4A2D-B565-58E4E24ABEAC}" srcOrd="0" destOrd="0" presId="urn:microsoft.com/office/officeart/2005/8/layout/vList2"/>
    <dgm:cxn modelId="{38B696F0-7A9A-49CB-B271-26B7CF6121E1}" srcId="{23A9B175-59C2-40DA-8B9D-845069BC3C0D}" destId="{3B0C1C0B-88B0-4C71-8FE9-AD059B30526C}" srcOrd="3" destOrd="0" parTransId="{D040C72F-2B31-485D-8B6F-70074C004057}" sibTransId="{E21DDC6E-9F16-4A6E-85E5-0E201DD18411}"/>
    <dgm:cxn modelId="{CF5051F5-CFB1-4165-92FF-DD3F598DAB3E}" type="presOf" srcId="{3B0C1C0B-88B0-4C71-8FE9-AD059B30526C}" destId="{B1710D0A-EB4B-4276-BF16-B4593554BF0C}" srcOrd="0" destOrd="0" presId="urn:microsoft.com/office/officeart/2005/8/layout/vList2"/>
    <dgm:cxn modelId="{53675378-0CDB-47D1-87AB-88CE728C686C}" type="presParOf" srcId="{7FB9C9AE-0887-46D1-A5EF-8E08DE36D61D}" destId="{0C4B63AB-827B-4F1D-B354-EC40958B13B6}" srcOrd="0" destOrd="0" presId="urn:microsoft.com/office/officeart/2005/8/layout/vList2"/>
    <dgm:cxn modelId="{3D416F24-735D-4C3B-958E-75157A6A5A53}" type="presParOf" srcId="{7FB9C9AE-0887-46D1-A5EF-8E08DE36D61D}" destId="{815AE780-2B1B-4C9E-85BC-E348F743CFC0}" srcOrd="1" destOrd="0" presId="urn:microsoft.com/office/officeart/2005/8/layout/vList2"/>
    <dgm:cxn modelId="{670FAE92-2FEC-476E-AA86-97B09CDDED13}" type="presParOf" srcId="{7FB9C9AE-0887-46D1-A5EF-8E08DE36D61D}" destId="{84E65CA9-45CC-4A2D-B565-58E4E24ABEAC}" srcOrd="2" destOrd="0" presId="urn:microsoft.com/office/officeart/2005/8/layout/vList2"/>
    <dgm:cxn modelId="{6EBE2BEA-B376-46C0-8F7A-391542FF15AE}" type="presParOf" srcId="{7FB9C9AE-0887-46D1-A5EF-8E08DE36D61D}" destId="{C2CA3474-3D4D-4535-9EFC-AB2603DD38B6}" srcOrd="3" destOrd="0" presId="urn:microsoft.com/office/officeart/2005/8/layout/vList2"/>
    <dgm:cxn modelId="{EBD53105-3517-4B0A-BDBB-19DF03249107}" type="presParOf" srcId="{7FB9C9AE-0887-46D1-A5EF-8E08DE36D61D}" destId="{707BBF79-E4C0-4B32-B695-AA62393F7944}" srcOrd="4" destOrd="0" presId="urn:microsoft.com/office/officeart/2005/8/layout/vList2"/>
    <dgm:cxn modelId="{3893AA48-4411-4E01-8E5B-B015E0FCF2A8}" type="presParOf" srcId="{7FB9C9AE-0887-46D1-A5EF-8E08DE36D61D}" destId="{0D0D7D14-230D-45A1-8077-754E7E906DEE}" srcOrd="5" destOrd="0" presId="urn:microsoft.com/office/officeart/2005/8/layout/vList2"/>
    <dgm:cxn modelId="{27900355-5499-4585-B5B8-B2408B8C4571}" type="presParOf" srcId="{7FB9C9AE-0887-46D1-A5EF-8E08DE36D61D}" destId="{B1710D0A-EB4B-4276-BF16-B4593554BF0C}"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A9B175-59C2-40DA-8B9D-845069BC3C0D}" type="doc">
      <dgm:prSet loTypeId="urn:microsoft.com/office/officeart/2005/8/layout/vList2" loCatId="list" qsTypeId="urn:microsoft.com/office/officeart/2005/8/quickstyle/simple5" qsCatId="simple" csTypeId="urn:microsoft.com/office/officeart/2005/8/colors/accent2_2" csCatId="accent2" phldr="1"/>
      <dgm:spPr/>
      <dgm:t>
        <a:bodyPr/>
        <a:lstStyle/>
        <a:p>
          <a:endParaRPr lang="en-US"/>
        </a:p>
      </dgm:t>
    </dgm:pt>
    <dgm:pt modelId="{7CACAB0F-71F2-46AA-8ECE-6AE0596455E0}">
      <dgm:prSet phldr="0"/>
      <dgm:spPr/>
      <dgm:t>
        <a:bodyPr/>
        <a:lstStyle/>
        <a:p>
          <a:pPr rtl="0"/>
          <a:r>
            <a:rPr lang="en-US">
              <a:latin typeface="Corbel" panose="020B0503020204020204"/>
            </a:rPr>
            <a:t>Succession plan and its importance in family businesses</a:t>
          </a:r>
        </a:p>
      </dgm:t>
    </dgm:pt>
    <dgm:pt modelId="{348B0016-9089-4322-A435-3E7958CB5E78}" type="parTrans" cxnId="{218D9212-79C2-49F2-B5E1-E9279279DBD4}">
      <dgm:prSet/>
      <dgm:spPr/>
    </dgm:pt>
    <dgm:pt modelId="{2B5CA46D-AB35-4F9C-9AA9-905CC371C3A4}" type="sibTrans" cxnId="{218D9212-79C2-49F2-B5E1-E9279279DBD4}">
      <dgm:prSet/>
      <dgm:spPr/>
    </dgm:pt>
    <dgm:pt modelId="{2222434C-DA09-43BA-B93E-BA0CC9F33EF8}">
      <dgm:prSet phldr="0"/>
      <dgm:spPr/>
      <dgm:t>
        <a:bodyPr/>
        <a:lstStyle/>
        <a:p>
          <a:r>
            <a:rPr lang="en-US">
              <a:latin typeface="Corbel" panose="020B0503020204020204"/>
            </a:rPr>
            <a:t>Dynamics and conflicts in family business and how </a:t>
          </a:r>
        </a:p>
      </dgm:t>
    </dgm:pt>
    <dgm:pt modelId="{BF0B3972-F408-4255-8C3D-28C48594CF28}" type="parTrans" cxnId="{E50E4F33-A032-4155-AD85-E075CF47AE36}">
      <dgm:prSet/>
      <dgm:spPr/>
    </dgm:pt>
    <dgm:pt modelId="{451E1575-7554-46A9-B648-396CA70C4D7D}" type="sibTrans" cxnId="{E50E4F33-A032-4155-AD85-E075CF47AE36}">
      <dgm:prSet/>
      <dgm:spPr/>
    </dgm:pt>
    <dgm:pt modelId="{36F82712-502E-4007-B8C2-2AEA55B2233D}">
      <dgm:prSet phldr="0"/>
      <dgm:spPr/>
      <dgm:t>
        <a:bodyPr/>
        <a:lstStyle/>
        <a:p>
          <a:r>
            <a:rPr lang="en-US">
              <a:latin typeface="Corbel" panose="020B0503020204020204"/>
            </a:rPr>
            <a:t>The current lecture we will look at different aspects of social entrepreneurship</a:t>
          </a:r>
        </a:p>
      </dgm:t>
    </dgm:pt>
    <dgm:pt modelId="{CD98082A-2E68-466D-891E-2AC9C1446A4D}" type="parTrans" cxnId="{65140360-4697-404A-A332-4305618D7F2B}">
      <dgm:prSet/>
      <dgm:spPr/>
    </dgm:pt>
    <dgm:pt modelId="{9CA861EC-1790-4FC7-B5A2-283AA975AA9D}" type="sibTrans" cxnId="{65140360-4697-404A-A332-4305618D7F2B}">
      <dgm:prSet/>
      <dgm:spPr/>
    </dgm:pt>
    <dgm:pt modelId="{3E263E3E-4C6A-4C8D-9D35-63C86B3DABCD}" type="pres">
      <dgm:prSet presAssocID="{23A9B175-59C2-40DA-8B9D-845069BC3C0D}" presName="linear" presStyleCnt="0">
        <dgm:presLayoutVars>
          <dgm:animLvl val="lvl"/>
          <dgm:resizeHandles val="exact"/>
        </dgm:presLayoutVars>
      </dgm:prSet>
      <dgm:spPr/>
    </dgm:pt>
    <dgm:pt modelId="{0733E766-D174-4843-A425-105C7B4E5260}" type="pres">
      <dgm:prSet presAssocID="{7CACAB0F-71F2-46AA-8ECE-6AE0596455E0}" presName="parentText" presStyleLbl="node1" presStyleIdx="0" presStyleCnt="3">
        <dgm:presLayoutVars>
          <dgm:chMax val="0"/>
          <dgm:bulletEnabled val="1"/>
        </dgm:presLayoutVars>
      </dgm:prSet>
      <dgm:spPr/>
    </dgm:pt>
    <dgm:pt modelId="{DBCE9904-6A07-4AE9-87EB-5F120974FC66}" type="pres">
      <dgm:prSet presAssocID="{2B5CA46D-AB35-4F9C-9AA9-905CC371C3A4}" presName="spacer" presStyleCnt="0"/>
      <dgm:spPr/>
    </dgm:pt>
    <dgm:pt modelId="{33315FD3-BDA9-47DB-BAA2-223FC45E99DE}" type="pres">
      <dgm:prSet presAssocID="{2222434C-DA09-43BA-B93E-BA0CC9F33EF8}" presName="parentText" presStyleLbl="node1" presStyleIdx="1" presStyleCnt="3">
        <dgm:presLayoutVars>
          <dgm:chMax val="0"/>
          <dgm:bulletEnabled val="1"/>
        </dgm:presLayoutVars>
      </dgm:prSet>
      <dgm:spPr/>
    </dgm:pt>
    <dgm:pt modelId="{D089D8BA-073B-4DAF-92E3-72CF1F20446E}" type="pres">
      <dgm:prSet presAssocID="{451E1575-7554-46A9-B648-396CA70C4D7D}" presName="spacer" presStyleCnt="0"/>
      <dgm:spPr/>
    </dgm:pt>
    <dgm:pt modelId="{E68AB6FB-1594-446D-ADDA-C67863E61CFE}" type="pres">
      <dgm:prSet presAssocID="{36F82712-502E-4007-B8C2-2AEA55B2233D}" presName="parentText" presStyleLbl="node1" presStyleIdx="2" presStyleCnt="3">
        <dgm:presLayoutVars>
          <dgm:chMax val="0"/>
          <dgm:bulletEnabled val="1"/>
        </dgm:presLayoutVars>
      </dgm:prSet>
      <dgm:spPr/>
    </dgm:pt>
  </dgm:ptLst>
  <dgm:cxnLst>
    <dgm:cxn modelId="{218D9212-79C2-49F2-B5E1-E9279279DBD4}" srcId="{23A9B175-59C2-40DA-8B9D-845069BC3C0D}" destId="{7CACAB0F-71F2-46AA-8ECE-6AE0596455E0}" srcOrd="0" destOrd="0" parTransId="{348B0016-9089-4322-A435-3E7958CB5E78}" sibTransId="{2B5CA46D-AB35-4F9C-9AA9-905CC371C3A4}"/>
    <dgm:cxn modelId="{E50E4F33-A032-4155-AD85-E075CF47AE36}" srcId="{23A9B175-59C2-40DA-8B9D-845069BC3C0D}" destId="{2222434C-DA09-43BA-B93E-BA0CC9F33EF8}" srcOrd="1" destOrd="0" parTransId="{BF0B3972-F408-4255-8C3D-28C48594CF28}" sibTransId="{451E1575-7554-46A9-B648-396CA70C4D7D}"/>
    <dgm:cxn modelId="{65140360-4697-404A-A332-4305618D7F2B}" srcId="{23A9B175-59C2-40DA-8B9D-845069BC3C0D}" destId="{36F82712-502E-4007-B8C2-2AEA55B2233D}" srcOrd="2" destOrd="0" parTransId="{CD98082A-2E68-466D-891E-2AC9C1446A4D}" sibTransId="{9CA861EC-1790-4FC7-B5A2-283AA975AA9D}"/>
    <dgm:cxn modelId="{82A7A87E-6F8A-44F3-9C17-EBC7419ED879}" type="presOf" srcId="{36F82712-502E-4007-B8C2-2AEA55B2233D}" destId="{E68AB6FB-1594-446D-ADDA-C67863E61CFE}" srcOrd="0" destOrd="0" presId="urn:microsoft.com/office/officeart/2005/8/layout/vList2"/>
    <dgm:cxn modelId="{993C5F81-8BC4-4B5A-93F8-81F5B3464AD6}" type="presOf" srcId="{7CACAB0F-71F2-46AA-8ECE-6AE0596455E0}" destId="{0733E766-D174-4843-A425-105C7B4E5260}" srcOrd="0" destOrd="0" presId="urn:microsoft.com/office/officeart/2005/8/layout/vList2"/>
    <dgm:cxn modelId="{32EF3CB0-5980-4E10-84F8-38D6E7EC98E7}" type="presOf" srcId="{23A9B175-59C2-40DA-8B9D-845069BC3C0D}" destId="{3E263E3E-4C6A-4C8D-9D35-63C86B3DABCD}" srcOrd="0" destOrd="0" presId="urn:microsoft.com/office/officeart/2005/8/layout/vList2"/>
    <dgm:cxn modelId="{4BC4CBE7-DEBE-467C-B9F8-030999580F68}" type="presOf" srcId="{2222434C-DA09-43BA-B93E-BA0CC9F33EF8}" destId="{33315FD3-BDA9-47DB-BAA2-223FC45E99DE}" srcOrd="0" destOrd="0" presId="urn:microsoft.com/office/officeart/2005/8/layout/vList2"/>
    <dgm:cxn modelId="{7701CC02-D498-41EF-9A7C-853F7442432C}" type="presParOf" srcId="{3E263E3E-4C6A-4C8D-9D35-63C86B3DABCD}" destId="{0733E766-D174-4843-A425-105C7B4E5260}" srcOrd="0" destOrd="0" presId="urn:microsoft.com/office/officeart/2005/8/layout/vList2"/>
    <dgm:cxn modelId="{586A810E-33F1-4F0D-88F9-E8A78390E795}" type="presParOf" srcId="{3E263E3E-4C6A-4C8D-9D35-63C86B3DABCD}" destId="{DBCE9904-6A07-4AE9-87EB-5F120974FC66}" srcOrd="1" destOrd="0" presId="urn:microsoft.com/office/officeart/2005/8/layout/vList2"/>
    <dgm:cxn modelId="{2A345BDB-0E78-4656-A273-591475132DB8}" type="presParOf" srcId="{3E263E3E-4C6A-4C8D-9D35-63C86B3DABCD}" destId="{33315FD3-BDA9-47DB-BAA2-223FC45E99DE}" srcOrd="2" destOrd="0" presId="urn:microsoft.com/office/officeart/2005/8/layout/vList2"/>
    <dgm:cxn modelId="{379A9EC2-4ECF-4D88-BC49-9268560B69B0}" type="presParOf" srcId="{3E263E3E-4C6A-4C8D-9D35-63C86B3DABCD}" destId="{D089D8BA-073B-4DAF-92E3-72CF1F20446E}" srcOrd="3" destOrd="0" presId="urn:microsoft.com/office/officeart/2005/8/layout/vList2"/>
    <dgm:cxn modelId="{0CE35F05-B52B-47F6-ABB1-3C68377E365F}" type="presParOf" srcId="{3E263E3E-4C6A-4C8D-9D35-63C86B3DABCD}" destId="{E68AB6FB-1594-446D-ADDA-C67863E61CF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A9B175-59C2-40DA-8B9D-845069BC3C0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44BDB63-C3F2-4770-8925-54C172FC9B42}">
      <dgm:prSet phldr="0"/>
      <dgm:spPr/>
      <dgm:t>
        <a:bodyPr/>
        <a:lstStyle/>
        <a:p>
          <a:pPr>
            <a:lnSpc>
              <a:spcPct val="100000"/>
            </a:lnSpc>
          </a:pPr>
          <a:r>
            <a:rPr lang="en-US">
              <a:latin typeface="Corbel" panose="020B0503020204020204"/>
            </a:rPr>
            <a:t>Define and outline characteristics of social entrepreneurship</a:t>
          </a:r>
        </a:p>
      </dgm:t>
    </dgm:pt>
    <dgm:pt modelId="{5AFA3A6E-641E-4E1D-A2CE-32CE0552ADE2}" type="parTrans" cxnId="{3F27B610-EFBA-4BB5-8E51-4E60909B7D1B}">
      <dgm:prSet/>
      <dgm:spPr/>
    </dgm:pt>
    <dgm:pt modelId="{DBDD5F4A-DD7D-4891-874C-897B6625CBE8}" type="sibTrans" cxnId="{3F27B610-EFBA-4BB5-8E51-4E60909B7D1B}">
      <dgm:prSet/>
      <dgm:spPr/>
    </dgm:pt>
    <dgm:pt modelId="{152DCA7C-8664-43F2-A87D-7F4AB4050EA9}">
      <dgm:prSet phldr="0"/>
      <dgm:spPr/>
      <dgm:t>
        <a:bodyPr/>
        <a:lstStyle/>
        <a:p>
          <a:pPr>
            <a:lnSpc>
              <a:spcPct val="100000"/>
            </a:lnSpc>
          </a:pPr>
          <a:r>
            <a:rPr lang="en-US">
              <a:latin typeface="Corbel" panose="020B0503020204020204"/>
            </a:rPr>
            <a:t>Differentiate social entrepreneurship from the traditional entrepreneurship</a:t>
          </a:r>
        </a:p>
      </dgm:t>
    </dgm:pt>
    <dgm:pt modelId="{7B40661F-EEAD-4E5E-89DF-2E11CF821006}" type="parTrans" cxnId="{1F48AA09-6082-46D6-82E3-619FDC4EDA4B}">
      <dgm:prSet/>
      <dgm:spPr/>
    </dgm:pt>
    <dgm:pt modelId="{EA1ACAC8-EB87-48B5-90F0-36EA03173B30}" type="sibTrans" cxnId="{1F48AA09-6082-46D6-82E3-619FDC4EDA4B}">
      <dgm:prSet/>
      <dgm:spPr/>
    </dgm:pt>
    <dgm:pt modelId="{CEBF02C1-A617-4161-8336-46B262556F0D}">
      <dgm:prSet phldr="0"/>
      <dgm:spPr/>
      <dgm:t>
        <a:bodyPr/>
        <a:lstStyle/>
        <a:p>
          <a:pPr>
            <a:lnSpc>
              <a:spcPct val="100000"/>
            </a:lnSpc>
          </a:pPr>
          <a:r>
            <a:rPr lang="en-US">
              <a:latin typeface="Corbel" panose="020B0503020204020204"/>
            </a:rPr>
            <a:t>Outline types of social enterprises</a:t>
          </a:r>
        </a:p>
      </dgm:t>
    </dgm:pt>
    <dgm:pt modelId="{5CD59285-F7D0-4E66-A594-8725C09C795B}" type="parTrans" cxnId="{AE6FACD9-9496-4CBE-9111-86029C1C5268}">
      <dgm:prSet/>
      <dgm:spPr/>
    </dgm:pt>
    <dgm:pt modelId="{ABC1988D-D25D-4B23-B901-3F05371F3E81}" type="sibTrans" cxnId="{AE6FACD9-9496-4CBE-9111-86029C1C5268}">
      <dgm:prSet/>
      <dgm:spPr/>
    </dgm:pt>
    <dgm:pt modelId="{1FF435A1-56ED-4B0E-A295-FE31B814E05F}" type="pres">
      <dgm:prSet presAssocID="{23A9B175-59C2-40DA-8B9D-845069BC3C0D}" presName="root" presStyleCnt="0">
        <dgm:presLayoutVars>
          <dgm:dir/>
          <dgm:resizeHandles val="exact"/>
        </dgm:presLayoutVars>
      </dgm:prSet>
      <dgm:spPr/>
    </dgm:pt>
    <dgm:pt modelId="{C64DADB6-64F3-4DAF-ABC2-49612C71E3D9}" type="pres">
      <dgm:prSet presAssocID="{F44BDB63-C3F2-4770-8925-54C172FC9B42}" presName="compNode" presStyleCnt="0"/>
      <dgm:spPr/>
    </dgm:pt>
    <dgm:pt modelId="{6D76F84C-9C2D-4875-859F-44E9023B354B}" type="pres">
      <dgm:prSet presAssocID="{F44BDB63-C3F2-4770-8925-54C172FC9B42}" presName="bgRect" presStyleLbl="bgShp" presStyleIdx="0" presStyleCnt="3"/>
      <dgm:spPr/>
    </dgm:pt>
    <dgm:pt modelId="{1F7220AC-FC1E-48CB-83F1-300827A9ADAE}" type="pres">
      <dgm:prSet presAssocID="{F44BDB63-C3F2-4770-8925-54C172FC9B4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2A484101-A96D-4220-B1BC-452B89AA65FB}" type="pres">
      <dgm:prSet presAssocID="{F44BDB63-C3F2-4770-8925-54C172FC9B42}" presName="spaceRect" presStyleCnt="0"/>
      <dgm:spPr/>
    </dgm:pt>
    <dgm:pt modelId="{90DB14E9-4CDE-4527-AC26-86A3BF09CA89}" type="pres">
      <dgm:prSet presAssocID="{F44BDB63-C3F2-4770-8925-54C172FC9B42}" presName="parTx" presStyleLbl="revTx" presStyleIdx="0" presStyleCnt="3">
        <dgm:presLayoutVars>
          <dgm:chMax val="0"/>
          <dgm:chPref val="0"/>
        </dgm:presLayoutVars>
      </dgm:prSet>
      <dgm:spPr/>
    </dgm:pt>
    <dgm:pt modelId="{E1CA33B4-31AC-4D26-866B-23C8C3431B07}" type="pres">
      <dgm:prSet presAssocID="{DBDD5F4A-DD7D-4891-874C-897B6625CBE8}" presName="sibTrans" presStyleCnt="0"/>
      <dgm:spPr/>
    </dgm:pt>
    <dgm:pt modelId="{E2484375-7AB1-4FE0-BBEE-AF330C49F0B0}" type="pres">
      <dgm:prSet presAssocID="{152DCA7C-8664-43F2-A87D-7F4AB4050EA9}" presName="compNode" presStyleCnt="0"/>
      <dgm:spPr/>
    </dgm:pt>
    <dgm:pt modelId="{1E850A67-9930-472F-A1DA-6DF6A2AC9DBB}" type="pres">
      <dgm:prSet presAssocID="{152DCA7C-8664-43F2-A87D-7F4AB4050EA9}" presName="bgRect" presStyleLbl="bgShp" presStyleIdx="1" presStyleCnt="3"/>
      <dgm:spPr/>
    </dgm:pt>
    <dgm:pt modelId="{04CC08B5-EFF6-4B36-B40A-0DAAE9D0CB65}" type="pres">
      <dgm:prSet presAssocID="{152DCA7C-8664-43F2-A87D-7F4AB4050EA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A78F2F71-CB99-43F4-A842-B3FAF6603BD5}" type="pres">
      <dgm:prSet presAssocID="{152DCA7C-8664-43F2-A87D-7F4AB4050EA9}" presName="spaceRect" presStyleCnt="0"/>
      <dgm:spPr/>
    </dgm:pt>
    <dgm:pt modelId="{35640663-A48D-47DD-B9BC-8E290D5D4334}" type="pres">
      <dgm:prSet presAssocID="{152DCA7C-8664-43F2-A87D-7F4AB4050EA9}" presName="parTx" presStyleLbl="revTx" presStyleIdx="1" presStyleCnt="3">
        <dgm:presLayoutVars>
          <dgm:chMax val="0"/>
          <dgm:chPref val="0"/>
        </dgm:presLayoutVars>
      </dgm:prSet>
      <dgm:spPr/>
    </dgm:pt>
    <dgm:pt modelId="{CD3460B9-11A4-4C52-AB2E-5542931C3F14}" type="pres">
      <dgm:prSet presAssocID="{EA1ACAC8-EB87-48B5-90F0-36EA03173B30}" presName="sibTrans" presStyleCnt="0"/>
      <dgm:spPr/>
    </dgm:pt>
    <dgm:pt modelId="{6B5B4A6E-9C50-4804-ACD2-E47621022945}" type="pres">
      <dgm:prSet presAssocID="{CEBF02C1-A617-4161-8336-46B262556F0D}" presName="compNode" presStyleCnt="0"/>
      <dgm:spPr/>
    </dgm:pt>
    <dgm:pt modelId="{217D3520-2925-49BA-9B2C-F4785FA108A6}" type="pres">
      <dgm:prSet presAssocID="{CEBF02C1-A617-4161-8336-46B262556F0D}" presName="bgRect" presStyleLbl="bgShp" presStyleIdx="2" presStyleCnt="3"/>
      <dgm:spPr/>
    </dgm:pt>
    <dgm:pt modelId="{885BCC3F-0B6D-4000-91BF-FAFF38B47F86}" type="pres">
      <dgm:prSet presAssocID="{CEBF02C1-A617-4161-8336-46B262556F0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3186B440-6062-43F8-B4AE-5324E736B254}" type="pres">
      <dgm:prSet presAssocID="{CEBF02C1-A617-4161-8336-46B262556F0D}" presName="spaceRect" presStyleCnt="0"/>
      <dgm:spPr/>
    </dgm:pt>
    <dgm:pt modelId="{2BBA2555-BE68-4F46-8C9F-9D7FBFF7DBA4}" type="pres">
      <dgm:prSet presAssocID="{CEBF02C1-A617-4161-8336-46B262556F0D}" presName="parTx" presStyleLbl="revTx" presStyleIdx="2" presStyleCnt="3">
        <dgm:presLayoutVars>
          <dgm:chMax val="0"/>
          <dgm:chPref val="0"/>
        </dgm:presLayoutVars>
      </dgm:prSet>
      <dgm:spPr/>
    </dgm:pt>
  </dgm:ptLst>
  <dgm:cxnLst>
    <dgm:cxn modelId="{1F48AA09-6082-46D6-82E3-619FDC4EDA4B}" srcId="{23A9B175-59C2-40DA-8B9D-845069BC3C0D}" destId="{152DCA7C-8664-43F2-A87D-7F4AB4050EA9}" srcOrd="1" destOrd="0" parTransId="{7B40661F-EEAD-4E5E-89DF-2E11CF821006}" sibTransId="{EA1ACAC8-EB87-48B5-90F0-36EA03173B30}"/>
    <dgm:cxn modelId="{3F27B610-EFBA-4BB5-8E51-4E60909B7D1B}" srcId="{23A9B175-59C2-40DA-8B9D-845069BC3C0D}" destId="{F44BDB63-C3F2-4770-8925-54C172FC9B42}" srcOrd="0" destOrd="0" parTransId="{5AFA3A6E-641E-4E1D-A2CE-32CE0552ADE2}" sibTransId="{DBDD5F4A-DD7D-4891-874C-897B6625CBE8}"/>
    <dgm:cxn modelId="{24837046-54FD-4BCC-BF8F-E452CEB730D8}" type="presOf" srcId="{152DCA7C-8664-43F2-A87D-7F4AB4050EA9}" destId="{35640663-A48D-47DD-B9BC-8E290D5D4334}" srcOrd="0" destOrd="0" presId="urn:microsoft.com/office/officeart/2018/2/layout/IconVerticalSolidList"/>
    <dgm:cxn modelId="{98FE2AB9-C767-4E6B-9BD8-B492C7DA6804}" type="presOf" srcId="{23A9B175-59C2-40DA-8B9D-845069BC3C0D}" destId="{1FF435A1-56ED-4B0E-A295-FE31B814E05F}" srcOrd="0" destOrd="0" presId="urn:microsoft.com/office/officeart/2018/2/layout/IconVerticalSolidList"/>
    <dgm:cxn modelId="{328A77D3-9E1A-441A-BDB1-3E6191A85BE8}" type="presOf" srcId="{CEBF02C1-A617-4161-8336-46B262556F0D}" destId="{2BBA2555-BE68-4F46-8C9F-9D7FBFF7DBA4}" srcOrd="0" destOrd="0" presId="urn:microsoft.com/office/officeart/2018/2/layout/IconVerticalSolidList"/>
    <dgm:cxn modelId="{AE6FACD9-9496-4CBE-9111-86029C1C5268}" srcId="{23A9B175-59C2-40DA-8B9D-845069BC3C0D}" destId="{CEBF02C1-A617-4161-8336-46B262556F0D}" srcOrd="2" destOrd="0" parTransId="{5CD59285-F7D0-4E66-A594-8725C09C795B}" sibTransId="{ABC1988D-D25D-4B23-B901-3F05371F3E81}"/>
    <dgm:cxn modelId="{7C50C7E9-1E2C-4939-A3E3-2987C6509EB3}" type="presOf" srcId="{F44BDB63-C3F2-4770-8925-54C172FC9B42}" destId="{90DB14E9-4CDE-4527-AC26-86A3BF09CA89}" srcOrd="0" destOrd="0" presId="urn:microsoft.com/office/officeart/2018/2/layout/IconVerticalSolidList"/>
    <dgm:cxn modelId="{A8A39855-3352-4EB8-9EBA-E0AF03D3ED1F}" type="presParOf" srcId="{1FF435A1-56ED-4B0E-A295-FE31B814E05F}" destId="{C64DADB6-64F3-4DAF-ABC2-49612C71E3D9}" srcOrd="0" destOrd="0" presId="urn:microsoft.com/office/officeart/2018/2/layout/IconVerticalSolidList"/>
    <dgm:cxn modelId="{CB6F5E46-1913-4F3D-B5D4-D365C3DE418A}" type="presParOf" srcId="{C64DADB6-64F3-4DAF-ABC2-49612C71E3D9}" destId="{6D76F84C-9C2D-4875-859F-44E9023B354B}" srcOrd="0" destOrd="0" presId="urn:microsoft.com/office/officeart/2018/2/layout/IconVerticalSolidList"/>
    <dgm:cxn modelId="{F931A15F-AB34-4729-A6F3-C4551603CBB0}" type="presParOf" srcId="{C64DADB6-64F3-4DAF-ABC2-49612C71E3D9}" destId="{1F7220AC-FC1E-48CB-83F1-300827A9ADAE}" srcOrd="1" destOrd="0" presId="urn:microsoft.com/office/officeart/2018/2/layout/IconVerticalSolidList"/>
    <dgm:cxn modelId="{1665D299-CE48-4119-A6E0-D4C8EED9FF38}" type="presParOf" srcId="{C64DADB6-64F3-4DAF-ABC2-49612C71E3D9}" destId="{2A484101-A96D-4220-B1BC-452B89AA65FB}" srcOrd="2" destOrd="0" presId="urn:microsoft.com/office/officeart/2018/2/layout/IconVerticalSolidList"/>
    <dgm:cxn modelId="{A0359663-BF60-439F-A2FF-BA6F55570195}" type="presParOf" srcId="{C64DADB6-64F3-4DAF-ABC2-49612C71E3D9}" destId="{90DB14E9-4CDE-4527-AC26-86A3BF09CA89}" srcOrd="3" destOrd="0" presId="urn:microsoft.com/office/officeart/2018/2/layout/IconVerticalSolidList"/>
    <dgm:cxn modelId="{A2DFE9F8-7DD6-4B49-AC78-8574BBAF59C5}" type="presParOf" srcId="{1FF435A1-56ED-4B0E-A295-FE31B814E05F}" destId="{E1CA33B4-31AC-4D26-866B-23C8C3431B07}" srcOrd="1" destOrd="0" presId="urn:microsoft.com/office/officeart/2018/2/layout/IconVerticalSolidList"/>
    <dgm:cxn modelId="{251417A3-0B6B-4543-B413-C939BFE9B1F5}" type="presParOf" srcId="{1FF435A1-56ED-4B0E-A295-FE31B814E05F}" destId="{E2484375-7AB1-4FE0-BBEE-AF330C49F0B0}" srcOrd="2" destOrd="0" presId="urn:microsoft.com/office/officeart/2018/2/layout/IconVerticalSolidList"/>
    <dgm:cxn modelId="{CC3B89A1-E87F-4085-A439-78B4E1CA0379}" type="presParOf" srcId="{E2484375-7AB1-4FE0-BBEE-AF330C49F0B0}" destId="{1E850A67-9930-472F-A1DA-6DF6A2AC9DBB}" srcOrd="0" destOrd="0" presId="urn:microsoft.com/office/officeart/2018/2/layout/IconVerticalSolidList"/>
    <dgm:cxn modelId="{7B872231-3481-4768-99CB-727AE1A98B2E}" type="presParOf" srcId="{E2484375-7AB1-4FE0-BBEE-AF330C49F0B0}" destId="{04CC08B5-EFF6-4B36-B40A-0DAAE9D0CB65}" srcOrd="1" destOrd="0" presId="urn:microsoft.com/office/officeart/2018/2/layout/IconVerticalSolidList"/>
    <dgm:cxn modelId="{DCB0770D-8338-45A6-96C5-9348A5EEFCF4}" type="presParOf" srcId="{E2484375-7AB1-4FE0-BBEE-AF330C49F0B0}" destId="{A78F2F71-CB99-43F4-A842-B3FAF6603BD5}" srcOrd="2" destOrd="0" presId="urn:microsoft.com/office/officeart/2018/2/layout/IconVerticalSolidList"/>
    <dgm:cxn modelId="{4ABA5F1E-BA29-43F4-9DE3-7F57E7DDA45F}" type="presParOf" srcId="{E2484375-7AB1-4FE0-BBEE-AF330C49F0B0}" destId="{35640663-A48D-47DD-B9BC-8E290D5D4334}" srcOrd="3" destOrd="0" presId="urn:microsoft.com/office/officeart/2018/2/layout/IconVerticalSolidList"/>
    <dgm:cxn modelId="{ACC2BD53-ADC9-4CE6-8A01-01AFBCA03E64}" type="presParOf" srcId="{1FF435A1-56ED-4B0E-A295-FE31B814E05F}" destId="{CD3460B9-11A4-4C52-AB2E-5542931C3F14}" srcOrd="3" destOrd="0" presId="urn:microsoft.com/office/officeart/2018/2/layout/IconVerticalSolidList"/>
    <dgm:cxn modelId="{23CCC85C-7188-4618-867B-51F41A108B98}" type="presParOf" srcId="{1FF435A1-56ED-4B0E-A295-FE31B814E05F}" destId="{6B5B4A6E-9C50-4804-ACD2-E47621022945}" srcOrd="4" destOrd="0" presId="urn:microsoft.com/office/officeart/2018/2/layout/IconVerticalSolidList"/>
    <dgm:cxn modelId="{EBE7462E-961B-454D-B4A6-98F28CD1380C}" type="presParOf" srcId="{6B5B4A6E-9C50-4804-ACD2-E47621022945}" destId="{217D3520-2925-49BA-9B2C-F4785FA108A6}" srcOrd="0" destOrd="0" presId="urn:microsoft.com/office/officeart/2018/2/layout/IconVerticalSolidList"/>
    <dgm:cxn modelId="{C1D8B0B6-C3CC-438D-98BB-A2692ED1A84B}" type="presParOf" srcId="{6B5B4A6E-9C50-4804-ACD2-E47621022945}" destId="{885BCC3F-0B6D-4000-91BF-FAFF38B47F86}" srcOrd="1" destOrd="0" presId="urn:microsoft.com/office/officeart/2018/2/layout/IconVerticalSolidList"/>
    <dgm:cxn modelId="{5D1573DD-4641-4429-9A7C-DC9262C1AD36}" type="presParOf" srcId="{6B5B4A6E-9C50-4804-ACD2-E47621022945}" destId="{3186B440-6062-43F8-B4AE-5324E736B254}" srcOrd="2" destOrd="0" presId="urn:microsoft.com/office/officeart/2018/2/layout/IconVerticalSolidList"/>
    <dgm:cxn modelId="{DF27298E-16FE-4E7C-8579-C3F0AE701576}" type="presParOf" srcId="{6B5B4A6E-9C50-4804-ACD2-E47621022945}" destId="{2BBA2555-BE68-4F46-8C9F-9D7FBFF7DBA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A9B175-59C2-40DA-8B9D-845069BC3C0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73AA712-8AB2-4343-91BD-5A384B62FACC}">
      <dgm:prSet phldr="0"/>
      <dgm:spPr/>
      <dgm:t>
        <a:bodyPr/>
        <a:lstStyle/>
        <a:p>
          <a:pPr>
            <a:lnSpc>
              <a:spcPct val="100000"/>
            </a:lnSpc>
          </a:pPr>
          <a:r>
            <a:rPr lang="en-US">
              <a:latin typeface="Corbel" panose="020B0503020204020204"/>
            </a:rPr>
            <a:t>Examine business model for social enterprise</a:t>
          </a:r>
        </a:p>
      </dgm:t>
    </dgm:pt>
    <dgm:pt modelId="{7D96F305-EF56-436C-AB55-337C7D73A7BE}" type="parTrans" cxnId="{CABC4CD3-2025-40ED-B88D-CE2D50C2C2C3}">
      <dgm:prSet/>
      <dgm:spPr/>
    </dgm:pt>
    <dgm:pt modelId="{C89BD04F-C012-4003-ABD5-A6AF31417E76}" type="sibTrans" cxnId="{CABC4CD3-2025-40ED-B88D-CE2D50C2C2C3}">
      <dgm:prSet/>
      <dgm:spPr/>
    </dgm:pt>
    <dgm:pt modelId="{37EF8E62-9CF9-4706-A175-F80C6A317AC6}">
      <dgm:prSet phldr="0"/>
      <dgm:spPr/>
      <dgm:t>
        <a:bodyPr/>
        <a:lstStyle/>
        <a:p>
          <a:pPr>
            <a:lnSpc>
              <a:spcPct val="100000"/>
            </a:lnSpc>
          </a:pPr>
          <a:r>
            <a:rPr lang="en-US">
              <a:latin typeface="Corbel" panose="020B0503020204020204"/>
            </a:rPr>
            <a:t>Apply design thinking for social good</a:t>
          </a:r>
        </a:p>
      </dgm:t>
    </dgm:pt>
    <dgm:pt modelId="{30DCEA85-5661-4E89-96DE-711E5DFB7637}" type="parTrans" cxnId="{00EFF319-F431-491F-85B0-7E1E9E533048}">
      <dgm:prSet/>
      <dgm:spPr/>
    </dgm:pt>
    <dgm:pt modelId="{7A248799-0914-4735-99BB-C07139C90226}" type="sibTrans" cxnId="{00EFF319-F431-491F-85B0-7E1E9E533048}">
      <dgm:prSet/>
      <dgm:spPr/>
    </dgm:pt>
    <dgm:pt modelId="{DA19F78F-D334-495B-B2EC-8EB3071B4011}">
      <dgm:prSet phldr="0"/>
      <dgm:spPr/>
      <dgm:t>
        <a:bodyPr/>
        <a:lstStyle/>
        <a:p>
          <a:pPr>
            <a:lnSpc>
              <a:spcPct val="100000"/>
            </a:lnSpc>
          </a:pPr>
          <a:r>
            <a:rPr lang="en-US">
              <a:latin typeface="Corbel" panose="020B0503020204020204"/>
            </a:rPr>
            <a:t>Challenges and opportunities for social entrepreneurs</a:t>
          </a:r>
        </a:p>
      </dgm:t>
    </dgm:pt>
    <dgm:pt modelId="{CA730330-B9E9-40E3-B01B-5232A70C5651}" type="parTrans" cxnId="{BC98349C-0105-4CFB-8CC8-8FD1E40DFF07}">
      <dgm:prSet/>
      <dgm:spPr/>
    </dgm:pt>
    <dgm:pt modelId="{7BA97E1A-6752-4EE6-961B-80426DE752BD}" type="sibTrans" cxnId="{BC98349C-0105-4CFB-8CC8-8FD1E40DFF07}">
      <dgm:prSet/>
      <dgm:spPr/>
    </dgm:pt>
    <dgm:pt modelId="{BA90E59A-6821-4AD6-907D-544835772EAD}" type="pres">
      <dgm:prSet presAssocID="{23A9B175-59C2-40DA-8B9D-845069BC3C0D}" presName="root" presStyleCnt="0">
        <dgm:presLayoutVars>
          <dgm:dir/>
          <dgm:resizeHandles val="exact"/>
        </dgm:presLayoutVars>
      </dgm:prSet>
      <dgm:spPr/>
    </dgm:pt>
    <dgm:pt modelId="{3A79BCCF-B649-4609-A68A-9F989978C352}" type="pres">
      <dgm:prSet presAssocID="{873AA712-8AB2-4343-91BD-5A384B62FACC}" presName="compNode" presStyleCnt="0"/>
      <dgm:spPr/>
    </dgm:pt>
    <dgm:pt modelId="{CF74D455-0805-4435-B5DD-ED8CF899A26D}" type="pres">
      <dgm:prSet presAssocID="{873AA712-8AB2-4343-91BD-5A384B62FACC}" presName="bgRect" presStyleLbl="bgShp" presStyleIdx="0" presStyleCnt="3"/>
      <dgm:spPr/>
    </dgm:pt>
    <dgm:pt modelId="{69340036-DE45-4F16-AFF5-3F04EE6F8107}" type="pres">
      <dgm:prSet presAssocID="{873AA712-8AB2-4343-91BD-5A384B62FAC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C5832504-91E0-4D4F-96B2-001C7FECE934}" type="pres">
      <dgm:prSet presAssocID="{873AA712-8AB2-4343-91BD-5A384B62FACC}" presName="spaceRect" presStyleCnt="0"/>
      <dgm:spPr/>
    </dgm:pt>
    <dgm:pt modelId="{B5050A2B-2173-40A2-A0D2-10AC99A66959}" type="pres">
      <dgm:prSet presAssocID="{873AA712-8AB2-4343-91BD-5A384B62FACC}" presName="parTx" presStyleLbl="revTx" presStyleIdx="0" presStyleCnt="3">
        <dgm:presLayoutVars>
          <dgm:chMax val="0"/>
          <dgm:chPref val="0"/>
        </dgm:presLayoutVars>
      </dgm:prSet>
      <dgm:spPr/>
    </dgm:pt>
    <dgm:pt modelId="{3248570D-EC0A-4FE5-9290-1FBC187B615F}" type="pres">
      <dgm:prSet presAssocID="{C89BD04F-C012-4003-ABD5-A6AF31417E76}" presName="sibTrans" presStyleCnt="0"/>
      <dgm:spPr/>
    </dgm:pt>
    <dgm:pt modelId="{96482D80-1419-4121-B25F-B71FB24F0807}" type="pres">
      <dgm:prSet presAssocID="{37EF8E62-9CF9-4706-A175-F80C6A317AC6}" presName="compNode" presStyleCnt="0"/>
      <dgm:spPr/>
    </dgm:pt>
    <dgm:pt modelId="{52FAE34B-F391-4B7B-B4FF-AF410DE9507E}" type="pres">
      <dgm:prSet presAssocID="{37EF8E62-9CF9-4706-A175-F80C6A317AC6}" presName="bgRect" presStyleLbl="bgShp" presStyleIdx="1" presStyleCnt="3"/>
      <dgm:spPr/>
    </dgm:pt>
    <dgm:pt modelId="{5543F7C9-8559-4986-B5EB-EEF95801D57E}" type="pres">
      <dgm:prSet presAssocID="{37EF8E62-9CF9-4706-A175-F80C6A317AC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03F8C1D7-CC09-412E-9210-4C9989014307}" type="pres">
      <dgm:prSet presAssocID="{37EF8E62-9CF9-4706-A175-F80C6A317AC6}" presName="spaceRect" presStyleCnt="0"/>
      <dgm:spPr/>
    </dgm:pt>
    <dgm:pt modelId="{E9C4CBC6-8D00-457C-99E8-97961F7E413D}" type="pres">
      <dgm:prSet presAssocID="{37EF8E62-9CF9-4706-A175-F80C6A317AC6}" presName="parTx" presStyleLbl="revTx" presStyleIdx="1" presStyleCnt="3">
        <dgm:presLayoutVars>
          <dgm:chMax val="0"/>
          <dgm:chPref val="0"/>
        </dgm:presLayoutVars>
      </dgm:prSet>
      <dgm:spPr/>
    </dgm:pt>
    <dgm:pt modelId="{7ED2ADF0-C522-4F00-977C-5069FC5BBE7B}" type="pres">
      <dgm:prSet presAssocID="{7A248799-0914-4735-99BB-C07139C90226}" presName="sibTrans" presStyleCnt="0"/>
      <dgm:spPr/>
    </dgm:pt>
    <dgm:pt modelId="{8EF60C4A-727A-4FFA-AD9D-955C8474B0C1}" type="pres">
      <dgm:prSet presAssocID="{DA19F78F-D334-495B-B2EC-8EB3071B4011}" presName="compNode" presStyleCnt="0"/>
      <dgm:spPr/>
    </dgm:pt>
    <dgm:pt modelId="{D0DE64D9-5CFE-4B32-8E2F-D6A8AB8861A1}" type="pres">
      <dgm:prSet presAssocID="{DA19F78F-D334-495B-B2EC-8EB3071B4011}" presName="bgRect" presStyleLbl="bgShp" presStyleIdx="2" presStyleCnt="3"/>
      <dgm:spPr/>
    </dgm:pt>
    <dgm:pt modelId="{2BD8D3D0-A993-43E9-B065-0AF7BC711E97}" type="pres">
      <dgm:prSet presAssocID="{DA19F78F-D334-495B-B2EC-8EB3071B401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bulb"/>
        </a:ext>
      </dgm:extLst>
    </dgm:pt>
    <dgm:pt modelId="{3E1FB5DF-D777-402A-9BF6-C18FDF56F682}" type="pres">
      <dgm:prSet presAssocID="{DA19F78F-D334-495B-B2EC-8EB3071B4011}" presName="spaceRect" presStyleCnt="0"/>
      <dgm:spPr/>
    </dgm:pt>
    <dgm:pt modelId="{FD00AF33-01DB-4C40-832D-45CE1D5F0347}" type="pres">
      <dgm:prSet presAssocID="{DA19F78F-D334-495B-B2EC-8EB3071B4011}" presName="parTx" presStyleLbl="revTx" presStyleIdx="2" presStyleCnt="3">
        <dgm:presLayoutVars>
          <dgm:chMax val="0"/>
          <dgm:chPref val="0"/>
        </dgm:presLayoutVars>
      </dgm:prSet>
      <dgm:spPr/>
    </dgm:pt>
  </dgm:ptLst>
  <dgm:cxnLst>
    <dgm:cxn modelId="{00EFF319-F431-491F-85B0-7E1E9E533048}" srcId="{23A9B175-59C2-40DA-8B9D-845069BC3C0D}" destId="{37EF8E62-9CF9-4706-A175-F80C6A317AC6}" srcOrd="1" destOrd="0" parTransId="{30DCEA85-5661-4E89-96DE-711E5DFB7637}" sibTransId="{7A248799-0914-4735-99BB-C07139C90226}"/>
    <dgm:cxn modelId="{AF4A245D-2540-4349-B471-005FFB8007B9}" type="presOf" srcId="{873AA712-8AB2-4343-91BD-5A384B62FACC}" destId="{B5050A2B-2173-40A2-A0D2-10AC99A66959}" srcOrd="0" destOrd="0" presId="urn:microsoft.com/office/officeart/2018/2/layout/IconVerticalSolidList"/>
    <dgm:cxn modelId="{406F6647-CFA3-4A5C-B201-30AAA8184C00}" type="presOf" srcId="{DA19F78F-D334-495B-B2EC-8EB3071B4011}" destId="{FD00AF33-01DB-4C40-832D-45CE1D5F0347}" srcOrd="0" destOrd="0" presId="urn:microsoft.com/office/officeart/2018/2/layout/IconVerticalSolidList"/>
    <dgm:cxn modelId="{BC98349C-0105-4CFB-8CC8-8FD1E40DFF07}" srcId="{23A9B175-59C2-40DA-8B9D-845069BC3C0D}" destId="{DA19F78F-D334-495B-B2EC-8EB3071B4011}" srcOrd="2" destOrd="0" parTransId="{CA730330-B9E9-40E3-B01B-5232A70C5651}" sibTransId="{7BA97E1A-6752-4EE6-961B-80426DE752BD}"/>
    <dgm:cxn modelId="{CABC4CD3-2025-40ED-B88D-CE2D50C2C2C3}" srcId="{23A9B175-59C2-40DA-8B9D-845069BC3C0D}" destId="{873AA712-8AB2-4343-91BD-5A384B62FACC}" srcOrd="0" destOrd="0" parTransId="{7D96F305-EF56-436C-AB55-337C7D73A7BE}" sibTransId="{C89BD04F-C012-4003-ABD5-A6AF31417E76}"/>
    <dgm:cxn modelId="{D5C047EE-FCC8-4CFE-BED5-1A2CEFEBE98A}" type="presOf" srcId="{37EF8E62-9CF9-4706-A175-F80C6A317AC6}" destId="{E9C4CBC6-8D00-457C-99E8-97961F7E413D}" srcOrd="0" destOrd="0" presId="urn:microsoft.com/office/officeart/2018/2/layout/IconVerticalSolidList"/>
    <dgm:cxn modelId="{389366FC-2BA7-4B5B-9B36-D0D7C3415337}" type="presOf" srcId="{23A9B175-59C2-40DA-8B9D-845069BC3C0D}" destId="{BA90E59A-6821-4AD6-907D-544835772EAD}" srcOrd="0" destOrd="0" presId="urn:microsoft.com/office/officeart/2018/2/layout/IconVerticalSolidList"/>
    <dgm:cxn modelId="{A267854F-36E5-425E-B16A-62777CC6BC8B}" type="presParOf" srcId="{BA90E59A-6821-4AD6-907D-544835772EAD}" destId="{3A79BCCF-B649-4609-A68A-9F989978C352}" srcOrd="0" destOrd="0" presId="urn:microsoft.com/office/officeart/2018/2/layout/IconVerticalSolidList"/>
    <dgm:cxn modelId="{A92318F4-5367-4DD5-B0D2-0061A08617BF}" type="presParOf" srcId="{3A79BCCF-B649-4609-A68A-9F989978C352}" destId="{CF74D455-0805-4435-B5DD-ED8CF899A26D}" srcOrd="0" destOrd="0" presId="urn:microsoft.com/office/officeart/2018/2/layout/IconVerticalSolidList"/>
    <dgm:cxn modelId="{E445B773-F9AC-4FFB-8A49-81891CB72B63}" type="presParOf" srcId="{3A79BCCF-B649-4609-A68A-9F989978C352}" destId="{69340036-DE45-4F16-AFF5-3F04EE6F8107}" srcOrd="1" destOrd="0" presId="urn:microsoft.com/office/officeart/2018/2/layout/IconVerticalSolidList"/>
    <dgm:cxn modelId="{5DF0BC4A-CC3C-4C86-91E7-38608A878A88}" type="presParOf" srcId="{3A79BCCF-B649-4609-A68A-9F989978C352}" destId="{C5832504-91E0-4D4F-96B2-001C7FECE934}" srcOrd="2" destOrd="0" presId="urn:microsoft.com/office/officeart/2018/2/layout/IconVerticalSolidList"/>
    <dgm:cxn modelId="{EEDCBC61-E637-4862-8729-92DE952D3785}" type="presParOf" srcId="{3A79BCCF-B649-4609-A68A-9F989978C352}" destId="{B5050A2B-2173-40A2-A0D2-10AC99A66959}" srcOrd="3" destOrd="0" presId="urn:microsoft.com/office/officeart/2018/2/layout/IconVerticalSolidList"/>
    <dgm:cxn modelId="{D9C11768-8396-453E-944E-03943C8F2293}" type="presParOf" srcId="{BA90E59A-6821-4AD6-907D-544835772EAD}" destId="{3248570D-EC0A-4FE5-9290-1FBC187B615F}" srcOrd="1" destOrd="0" presId="urn:microsoft.com/office/officeart/2018/2/layout/IconVerticalSolidList"/>
    <dgm:cxn modelId="{DDCF7F46-12DD-4F04-AB48-F401F0413CB2}" type="presParOf" srcId="{BA90E59A-6821-4AD6-907D-544835772EAD}" destId="{96482D80-1419-4121-B25F-B71FB24F0807}" srcOrd="2" destOrd="0" presId="urn:microsoft.com/office/officeart/2018/2/layout/IconVerticalSolidList"/>
    <dgm:cxn modelId="{D19E1964-2D64-44FD-AC06-2815C475B58C}" type="presParOf" srcId="{96482D80-1419-4121-B25F-B71FB24F0807}" destId="{52FAE34B-F391-4B7B-B4FF-AF410DE9507E}" srcOrd="0" destOrd="0" presId="urn:microsoft.com/office/officeart/2018/2/layout/IconVerticalSolidList"/>
    <dgm:cxn modelId="{57E8F7EB-9087-44D7-BB9B-0F7A9D7E725B}" type="presParOf" srcId="{96482D80-1419-4121-B25F-B71FB24F0807}" destId="{5543F7C9-8559-4986-B5EB-EEF95801D57E}" srcOrd="1" destOrd="0" presId="urn:microsoft.com/office/officeart/2018/2/layout/IconVerticalSolidList"/>
    <dgm:cxn modelId="{92A8BB79-F0C3-495A-AFD4-20BE8691551F}" type="presParOf" srcId="{96482D80-1419-4121-B25F-B71FB24F0807}" destId="{03F8C1D7-CC09-412E-9210-4C9989014307}" srcOrd="2" destOrd="0" presId="urn:microsoft.com/office/officeart/2018/2/layout/IconVerticalSolidList"/>
    <dgm:cxn modelId="{5BCEAF2D-FAE9-4267-8616-37DF772D74D4}" type="presParOf" srcId="{96482D80-1419-4121-B25F-B71FB24F0807}" destId="{E9C4CBC6-8D00-457C-99E8-97961F7E413D}" srcOrd="3" destOrd="0" presId="urn:microsoft.com/office/officeart/2018/2/layout/IconVerticalSolidList"/>
    <dgm:cxn modelId="{58F2B182-1413-48A3-A16B-B342440B42B5}" type="presParOf" srcId="{BA90E59A-6821-4AD6-907D-544835772EAD}" destId="{7ED2ADF0-C522-4F00-977C-5069FC5BBE7B}" srcOrd="3" destOrd="0" presId="urn:microsoft.com/office/officeart/2018/2/layout/IconVerticalSolidList"/>
    <dgm:cxn modelId="{9B92E890-3C7F-40D7-B1A0-7FF2BD4E0A99}" type="presParOf" srcId="{BA90E59A-6821-4AD6-907D-544835772EAD}" destId="{8EF60C4A-727A-4FFA-AD9D-955C8474B0C1}" srcOrd="4" destOrd="0" presId="urn:microsoft.com/office/officeart/2018/2/layout/IconVerticalSolidList"/>
    <dgm:cxn modelId="{F686F659-D53F-4EDF-857F-30A40E6CE47C}" type="presParOf" srcId="{8EF60C4A-727A-4FFA-AD9D-955C8474B0C1}" destId="{D0DE64D9-5CFE-4B32-8E2F-D6A8AB8861A1}" srcOrd="0" destOrd="0" presId="urn:microsoft.com/office/officeart/2018/2/layout/IconVerticalSolidList"/>
    <dgm:cxn modelId="{49E6C5ED-3B29-4F38-92A7-CA3F2B2B6327}" type="presParOf" srcId="{8EF60C4A-727A-4FFA-AD9D-955C8474B0C1}" destId="{2BD8D3D0-A993-43E9-B065-0AF7BC711E97}" srcOrd="1" destOrd="0" presId="urn:microsoft.com/office/officeart/2018/2/layout/IconVerticalSolidList"/>
    <dgm:cxn modelId="{3575CC27-42CD-4C8D-99AF-90DDB1EFF1F9}" type="presParOf" srcId="{8EF60C4A-727A-4FFA-AD9D-955C8474B0C1}" destId="{3E1FB5DF-D777-402A-9BF6-C18FDF56F682}" srcOrd="2" destOrd="0" presId="urn:microsoft.com/office/officeart/2018/2/layout/IconVerticalSolidList"/>
    <dgm:cxn modelId="{ED9641EE-608C-4178-B00C-C8C8FD1FD6E6}" type="presParOf" srcId="{8EF60C4A-727A-4FFA-AD9D-955C8474B0C1}" destId="{FD00AF33-01DB-4C40-832D-45CE1D5F034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3A9B175-59C2-40DA-8B9D-845069BC3C0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D8BF92C-AF89-44FA-948B-7C0A289DD3C6}">
      <dgm:prSet phldr="0"/>
      <dgm:spPr/>
      <dgm:t>
        <a:bodyPr/>
        <a:lstStyle/>
        <a:p>
          <a:r>
            <a:rPr lang="en-US">
              <a:latin typeface="Corbel" panose="020B0503020204020204"/>
            </a:rPr>
            <a:t>Social entrepreneurship is a branch of entrepreneurship which focuses on social value creation as its primary mission</a:t>
          </a:r>
        </a:p>
      </dgm:t>
    </dgm:pt>
    <dgm:pt modelId="{1FBB9E6D-350B-4E44-8029-A7BA7B7032A8}" type="parTrans" cxnId="{1F2C5747-1CD9-46D7-82A6-7C6A81603C76}">
      <dgm:prSet/>
      <dgm:spPr/>
    </dgm:pt>
    <dgm:pt modelId="{40AFB81B-DCFA-419A-AC2B-8E1043E6A2A9}" type="sibTrans" cxnId="{1F2C5747-1CD9-46D7-82A6-7C6A81603C76}">
      <dgm:prSet/>
      <dgm:spPr/>
      <dgm:t>
        <a:bodyPr/>
        <a:lstStyle/>
        <a:p>
          <a:endParaRPr lang="en-US"/>
        </a:p>
      </dgm:t>
    </dgm:pt>
    <dgm:pt modelId="{F19A0899-3B4F-4CE0-A201-7410DFAE4F37}">
      <dgm:prSet phldr="0"/>
      <dgm:spPr/>
      <dgm:t>
        <a:bodyPr/>
        <a:lstStyle/>
        <a:p>
          <a:r>
            <a:rPr lang="en-US">
              <a:latin typeface="Corbel" panose="020B0503020204020204"/>
            </a:rPr>
            <a:t>Social entrepreneurs utilize sustainable and innovative business models to solve pressing problem in the society</a:t>
          </a:r>
        </a:p>
      </dgm:t>
    </dgm:pt>
    <dgm:pt modelId="{7C09668B-84AA-47E4-8074-F5CF2F5D57D2}" type="parTrans" cxnId="{3B724D05-1219-4B46-9D8C-3CBA2FD649F8}">
      <dgm:prSet/>
      <dgm:spPr/>
    </dgm:pt>
    <dgm:pt modelId="{6E22EBB3-B6FB-486B-8D3C-2908555EB710}" type="sibTrans" cxnId="{3B724D05-1219-4B46-9D8C-3CBA2FD649F8}">
      <dgm:prSet/>
      <dgm:spPr/>
      <dgm:t>
        <a:bodyPr/>
        <a:lstStyle/>
        <a:p>
          <a:endParaRPr lang="en-US"/>
        </a:p>
      </dgm:t>
    </dgm:pt>
    <dgm:pt modelId="{54B242DB-5530-41D1-AA5F-1FC62715471F}" type="pres">
      <dgm:prSet presAssocID="{23A9B175-59C2-40DA-8B9D-845069BC3C0D}" presName="root" presStyleCnt="0">
        <dgm:presLayoutVars>
          <dgm:dir/>
          <dgm:resizeHandles val="exact"/>
        </dgm:presLayoutVars>
      </dgm:prSet>
      <dgm:spPr/>
    </dgm:pt>
    <dgm:pt modelId="{76F71DA9-D45B-4DA4-A0F2-79D4182B9180}" type="pres">
      <dgm:prSet presAssocID="{6D8BF92C-AF89-44FA-948B-7C0A289DD3C6}" presName="compNode" presStyleCnt="0"/>
      <dgm:spPr/>
    </dgm:pt>
    <dgm:pt modelId="{3D579626-84E8-4361-8FD8-8CEDC85B224A}" type="pres">
      <dgm:prSet presAssocID="{6D8BF92C-AF89-44FA-948B-7C0A289DD3C6}" presName="bgRect" presStyleLbl="bgShp" presStyleIdx="0" presStyleCnt="2"/>
      <dgm:spPr/>
    </dgm:pt>
    <dgm:pt modelId="{A5A63610-A5F2-4BF8-A394-75652A93686D}" type="pres">
      <dgm:prSet presAssocID="{6D8BF92C-AF89-44FA-948B-7C0A289DD3C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77645428-D0B0-4B65-90A6-92690CF1524F}" type="pres">
      <dgm:prSet presAssocID="{6D8BF92C-AF89-44FA-948B-7C0A289DD3C6}" presName="spaceRect" presStyleCnt="0"/>
      <dgm:spPr/>
    </dgm:pt>
    <dgm:pt modelId="{61E12167-C35C-4D79-8744-7C31D386218A}" type="pres">
      <dgm:prSet presAssocID="{6D8BF92C-AF89-44FA-948B-7C0A289DD3C6}" presName="parTx" presStyleLbl="revTx" presStyleIdx="0" presStyleCnt="2">
        <dgm:presLayoutVars>
          <dgm:chMax val="0"/>
          <dgm:chPref val="0"/>
        </dgm:presLayoutVars>
      </dgm:prSet>
      <dgm:spPr/>
    </dgm:pt>
    <dgm:pt modelId="{E3C5C971-7505-4D00-B538-6F536EE00F2A}" type="pres">
      <dgm:prSet presAssocID="{40AFB81B-DCFA-419A-AC2B-8E1043E6A2A9}" presName="sibTrans" presStyleCnt="0"/>
      <dgm:spPr/>
    </dgm:pt>
    <dgm:pt modelId="{194EE65D-D718-4BCD-AB08-3A48BE9E73DF}" type="pres">
      <dgm:prSet presAssocID="{F19A0899-3B4F-4CE0-A201-7410DFAE4F37}" presName="compNode" presStyleCnt="0"/>
      <dgm:spPr/>
    </dgm:pt>
    <dgm:pt modelId="{628DA536-D686-40D6-A820-82D72C363893}" type="pres">
      <dgm:prSet presAssocID="{F19A0899-3B4F-4CE0-A201-7410DFAE4F37}" presName="bgRect" presStyleLbl="bgShp" presStyleIdx="1" presStyleCnt="2"/>
      <dgm:spPr/>
    </dgm:pt>
    <dgm:pt modelId="{E43C6992-7289-4FAB-BA8B-CF8379248470}" type="pres">
      <dgm:prSet presAssocID="{F19A0899-3B4F-4CE0-A201-7410DFAE4F3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00D74FC0-DF14-402B-B4AD-7A5F369DC06B}" type="pres">
      <dgm:prSet presAssocID="{F19A0899-3B4F-4CE0-A201-7410DFAE4F37}" presName="spaceRect" presStyleCnt="0"/>
      <dgm:spPr/>
    </dgm:pt>
    <dgm:pt modelId="{85915FAC-A41E-4B07-8A60-2F29E213979C}" type="pres">
      <dgm:prSet presAssocID="{F19A0899-3B4F-4CE0-A201-7410DFAE4F37}" presName="parTx" presStyleLbl="revTx" presStyleIdx="1" presStyleCnt="2">
        <dgm:presLayoutVars>
          <dgm:chMax val="0"/>
          <dgm:chPref val="0"/>
        </dgm:presLayoutVars>
      </dgm:prSet>
      <dgm:spPr/>
    </dgm:pt>
  </dgm:ptLst>
  <dgm:cxnLst>
    <dgm:cxn modelId="{3B724D05-1219-4B46-9D8C-3CBA2FD649F8}" srcId="{23A9B175-59C2-40DA-8B9D-845069BC3C0D}" destId="{F19A0899-3B4F-4CE0-A201-7410DFAE4F37}" srcOrd="1" destOrd="0" parTransId="{7C09668B-84AA-47E4-8074-F5CF2F5D57D2}" sibTransId="{6E22EBB3-B6FB-486B-8D3C-2908555EB710}"/>
    <dgm:cxn modelId="{55CEAB37-9573-4404-A218-1DD66660BE18}" type="presOf" srcId="{F19A0899-3B4F-4CE0-A201-7410DFAE4F37}" destId="{85915FAC-A41E-4B07-8A60-2F29E213979C}" srcOrd="0" destOrd="0" presId="urn:microsoft.com/office/officeart/2018/2/layout/IconVerticalSolidList"/>
    <dgm:cxn modelId="{1F2C5747-1CD9-46D7-82A6-7C6A81603C76}" srcId="{23A9B175-59C2-40DA-8B9D-845069BC3C0D}" destId="{6D8BF92C-AF89-44FA-948B-7C0A289DD3C6}" srcOrd="0" destOrd="0" parTransId="{1FBB9E6D-350B-4E44-8029-A7BA7B7032A8}" sibTransId="{40AFB81B-DCFA-419A-AC2B-8E1043E6A2A9}"/>
    <dgm:cxn modelId="{09C11D73-134A-4060-8517-948C5D7202DD}" type="presOf" srcId="{6D8BF92C-AF89-44FA-948B-7C0A289DD3C6}" destId="{61E12167-C35C-4D79-8744-7C31D386218A}" srcOrd="0" destOrd="0" presId="urn:microsoft.com/office/officeart/2018/2/layout/IconVerticalSolidList"/>
    <dgm:cxn modelId="{6F0AC2BA-2057-4286-B803-7C70AE5216A5}" type="presOf" srcId="{23A9B175-59C2-40DA-8B9D-845069BC3C0D}" destId="{54B242DB-5530-41D1-AA5F-1FC62715471F}" srcOrd="0" destOrd="0" presId="urn:microsoft.com/office/officeart/2018/2/layout/IconVerticalSolidList"/>
    <dgm:cxn modelId="{14715CBF-3EA6-4046-BB58-ADC279E18A43}" type="presParOf" srcId="{54B242DB-5530-41D1-AA5F-1FC62715471F}" destId="{76F71DA9-D45B-4DA4-A0F2-79D4182B9180}" srcOrd="0" destOrd="0" presId="urn:microsoft.com/office/officeart/2018/2/layout/IconVerticalSolidList"/>
    <dgm:cxn modelId="{35C6F567-5AE5-4AC8-BE5D-491DD5615121}" type="presParOf" srcId="{76F71DA9-D45B-4DA4-A0F2-79D4182B9180}" destId="{3D579626-84E8-4361-8FD8-8CEDC85B224A}" srcOrd="0" destOrd="0" presId="urn:microsoft.com/office/officeart/2018/2/layout/IconVerticalSolidList"/>
    <dgm:cxn modelId="{067AAA99-37C0-45F6-81E5-BA76A5CD1DD1}" type="presParOf" srcId="{76F71DA9-D45B-4DA4-A0F2-79D4182B9180}" destId="{A5A63610-A5F2-4BF8-A394-75652A93686D}" srcOrd="1" destOrd="0" presId="urn:microsoft.com/office/officeart/2018/2/layout/IconVerticalSolidList"/>
    <dgm:cxn modelId="{6AF98AE3-BD18-4409-BB9C-83CAA9ACF7F1}" type="presParOf" srcId="{76F71DA9-D45B-4DA4-A0F2-79D4182B9180}" destId="{77645428-D0B0-4B65-90A6-92690CF1524F}" srcOrd="2" destOrd="0" presId="urn:microsoft.com/office/officeart/2018/2/layout/IconVerticalSolidList"/>
    <dgm:cxn modelId="{E8AC0392-53E3-4C8B-B6B4-F2A8B5ABC6AC}" type="presParOf" srcId="{76F71DA9-D45B-4DA4-A0F2-79D4182B9180}" destId="{61E12167-C35C-4D79-8744-7C31D386218A}" srcOrd="3" destOrd="0" presId="urn:microsoft.com/office/officeart/2018/2/layout/IconVerticalSolidList"/>
    <dgm:cxn modelId="{79CCAC2D-CA18-4E3B-81F8-7194B6092D1E}" type="presParOf" srcId="{54B242DB-5530-41D1-AA5F-1FC62715471F}" destId="{E3C5C971-7505-4D00-B538-6F536EE00F2A}" srcOrd="1" destOrd="0" presId="urn:microsoft.com/office/officeart/2018/2/layout/IconVerticalSolidList"/>
    <dgm:cxn modelId="{45789580-64B3-42D7-A165-3013C052148C}" type="presParOf" srcId="{54B242DB-5530-41D1-AA5F-1FC62715471F}" destId="{194EE65D-D718-4BCD-AB08-3A48BE9E73DF}" srcOrd="2" destOrd="0" presId="urn:microsoft.com/office/officeart/2018/2/layout/IconVerticalSolidList"/>
    <dgm:cxn modelId="{20384173-AE54-4ADC-B467-7C2CE8379AF3}" type="presParOf" srcId="{194EE65D-D718-4BCD-AB08-3A48BE9E73DF}" destId="{628DA536-D686-40D6-A820-82D72C363893}" srcOrd="0" destOrd="0" presId="urn:microsoft.com/office/officeart/2018/2/layout/IconVerticalSolidList"/>
    <dgm:cxn modelId="{A2917377-3A27-4E33-BE47-837831B0A36B}" type="presParOf" srcId="{194EE65D-D718-4BCD-AB08-3A48BE9E73DF}" destId="{E43C6992-7289-4FAB-BA8B-CF8379248470}" srcOrd="1" destOrd="0" presId="urn:microsoft.com/office/officeart/2018/2/layout/IconVerticalSolidList"/>
    <dgm:cxn modelId="{0427F58F-52EF-427F-B0E3-ADDD13DBF67D}" type="presParOf" srcId="{194EE65D-D718-4BCD-AB08-3A48BE9E73DF}" destId="{00D74FC0-DF14-402B-B4AD-7A5F369DC06B}" srcOrd="2" destOrd="0" presId="urn:microsoft.com/office/officeart/2018/2/layout/IconVerticalSolidList"/>
    <dgm:cxn modelId="{E72352D5-606C-441A-8579-5D9E0B2D0923}" type="presParOf" srcId="{194EE65D-D718-4BCD-AB08-3A48BE9E73DF}" destId="{85915FAC-A41E-4B07-8A60-2F29E213979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A9B175-59C2-40DA-8B9D-845069BC3C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19A0899-3B4F-4CE0-A201-7410DFAE4F37}">
      <dgm:prSet phldr="0"/>
      <dgm:spPr/>
      <dgm:t>
        <a:bodyPr/>
        <a:lstStyle/>
        <a:p>
          <a:pPr algn="l" rtl="0"/>
          <a:r>
            <a:rPr lang="en-US">
              <a:latin typeface="Corbel" panose="020B0503020204020204"/>
            </a:rPr>
            <a:t>Any profit generated is reinvested to further social or environmental goal rather than to the shareholders</a:t>
          </a:r>
        </a:p>
      </dgm:t>
    </dgm:pt>
    <dgm:pt modelId="{7C09668B-84AA-47E4-8074-F5CF2F5D57D2}" type="parTrans" cxnId="{3B724D05-1219-4B46-9D8C-3CBA2FD649F8}">
      <dgm:prSet/>
      <dgm:spPr/>
    </dgm:pt>
    <dgm:pt modelId="{6E22EBB3-B6FB-486B-8D3C-2908555EB710}" type="sibTrans" cxnId="{3B724D05-1219-4B46-9D8C-3CBA2FD649F8}">
      <dgm:prSet/>
      <dgm:spPr/>
    </dgm:pt>
    <dgm:pt modelId="{75A91838-09CE-4DA1-B205-F903D4B5CC96}" type="pres">
      <dgm:prSet presAssocID="{23A9B175-59C2-40DA-8B9D-845069BC3C0D}" presName="linear" presStyleCnt="0">
        <dgm:presLayoutVars>
          <dgm:animLvl val="lvl"/>
          <dgm:resizeHandles val="exact"/>
        </dgm:presLayoutVars>
      </dgm:prSet>
      <dgm:spPr/>
    </dgm:pt>
    <dgm:pt modelId="{C2C7D9C2-5045-4058-99A0-D0C0C4BC4153}" type="pres">
      <dgm:prSet presAssocID="{F19A0899-3B4F-4CE0-A201-7410DFAE4F37}" presName="parentText" presStyleLbl="node1" presStyleIdx="0" presStyleCnt="1">
        <dgm:presLayoutVars>
          <dgm:chMax val="0"/>
          <dgm:bulletEnabled val="1"/>
        </dgm:presLayoutVars>
      </dgm:prSet>
      <dgm:spPr/>
    </dgm:pt>
  </dgm:ptLst>
  <dgm:cxnLst>
    <dgm:cxn modelId="{3B724D05-1219-4B46-9D8C-3CBA2FD649F8}" srcId="{23A9B175-59C2-40DA-8B9D-845069BC3C0D}" destId="{F19A0899-3B4F-4CE0-A201-7410DFAE4F37}" srcOrd="0" destOrd="0" parTransId="{7C09668B-84AA-47E4-8074-F5CF2F5D57D2}" sibTransId="{6E22EBB3-B6FB-486B-8D3C-2908555EB710}"/>
    <dgm:cxn modelId="{46E7EE09-CF2C-4050-A421-6E21CE1E4869}" type="presOf" srcId="{23A9B175-59C2-40DA-8B9D-845069BC3C0D}" destId="{75A91838-09CE-4DA1-B205-F903D4B5CC96}" srcOrd="0" destOrd="0" presId="urn:microsoft.com/office/officeart/2005/8/layout/vList2"/>
    <dgm:cxn modelId="{3C1293F3-A1E8-4E1B-8889-67795BB9093E}" type="presOf" srcId="{F19A0899-3B4F-4CE0-A201-7410DFAE4F37}" destId="{C2C7D9C2-5045-4058-99A0-D0C0C4BC4153}" srcOrd="0" destOrd="0" presId="urn:microsoft.com/office/officeart/2005/8/layout/vList2"/>
    <dgm:cxn modelId="{16FA8C84-2730-4177-AABB-A2C476936BFA}" type="presParOf" srcId="{75A91838-09CE-4DA1-B205-F903D4B5CC96}" destId="{C2C7D9C2-5045-4058-99A0-D0C0C4BC415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3_2" csCatId="accent3" phldr="1"/>
      <dgm:spPr/>
      <dgm:t>
        <a:bodyPr/>
        <a:lstStyle/>
        <a:p>
          <a:endParaRPr lang="en-US"/>
        </a:p>
      </dgm:t>
    </dgm:pt>
    <dgm:pt modelId="{9273D962-AFB1-4E1A-AD46-6AD3BDC46092}">
      <dgm:prSet/>
      <dgm:spPr/>
      <dgm:t>
        <a:bodyPr/>
        <a:lstStyle/>
        <a:p>
          <a:pPr>
            <a:lnSpc>
              <a:spcPct val="100000"/>
            </a:lnSpc>
          </a:pPr>
          <a:r>
            <a:rPr lang="en-US"/>
            <a:t>Society-oriented: The mission of these enterprises is driven by the need to solve pressing issues in society rather than profit maximization. </a:t>
          </a:r>
        </a:p>
      </dgm:t>
    </dgm:pt>
    <dgm:pt modelId="{00C8025F-FF8D-4682-8F4A-AE6B6EB41164}" type="parTrans" cxnId="{B22B8C84-6376-4DFA-B185-5937972E6360}">
      <dgm:prSet/>
      <dgm:spPr/>
      <dgm:t>
        <a:bodyPr/>
        <a:lstStyle/>
        <a:p>
          <a:endParaRPr lang="en-US"/>
        </a:p>
      </dgm:t>
    </dgm:pt>
    <dgm:pt modelId="{1DA26C81-18DA-42DF-902B-D71A0D5CD7AA}" type="sibTrans" cxnId="{B22B8C84-6376-4DFA-B185-5937972E6360}">
      <dgm:prSet/>
      <dgm:spPr/>
      <dgm:t>
        <a:bodyPr/>
        <a:lstStyle/>
        <a:p>
          <a:endParaRPr lang="en-US"/>
        </a:p>
      </dgm:t>
    </dgm:pt>
    <dgm:pt modelId="{475FF32C-A76E-487B-BACF-F7E621B7359B}">
      <dgm:prSet/>
      <dgm:spPr/>
      <dgm:t>
        <a:bodyPr/>
        <a:lstStyle/>
        <a:p>
          <a:pPr>
            <a:lnSpc>
              <a:spcPct val="100000"/>
            </a:lnSpc>
          </a:pPr>
          <a:r>
            <a:rPr lang="en-US"/>
            <a:t>Community engagement: Such enterprises are likely to co-create the solution with the people it is likely to benefit from it.</a:t>
          </a:r>
        </a:p>
      </dgm:t>
    </dgm:pt>
    <dgm:pt modelId="{0E589234-399A-4111-B4D3-50DCF7597F06}" type="parTrans" cxnId="{6F65BD00-00EB-4E73-8148-060DED0161C1}">
      <dgm:prSet/>
      <dgm:spPr/>
      <dgm:t>
        <a:bodyPr/>
        <a:lstStyle/>
        <a:p>
          <a:endParaRPr lang="en-US"/>
        </a:p>
      </dgm:t>
    </dgm:pt>
    <dgm:pt modelId="{FC5963DC-184B-4B7A-8A5C-8981DCEAB45E}" type="sibTrans" cxnId="{6F65BD00-00EB-4E73-8148-060DED0161C1}">
      <dgm:prSet/>
      <dgm:spPr/>
      <dgm:t>
        <a:bodyPr/>
        <a:lstStyle/>
        <a:p>
          <a:endParaRPr lang="en-US"/>
        </a:p>
      </dgm:t>
    </dgm:pt>
    <dgm:pt modelId="{EB5B0C59-BF0B-4EB7-AD95-61415B42F4BB}" type="pres">
      <dgm:prSet presAssocID="{D8A7E715-16AE-49F6-BFE5-4D1192F26076}" presName="root" presStyleCnt="0">
        <dgm:presLayoutVars>
          <dgm:dir/>
          <dgm:resizeHandles val="exact"/>
        </dgm:presLayoutVars>
      </dgm:prSet>
      <dgm:spPr/>
    </dgm:pt>
    <dgm:pt modelId="{F72ADEC1-21CA-457B-9A6A-C7C4195A2D04}" type="pres">
      <dgm:prSet presAssocID="{9273D962-AFB1-4E1A-AD46-6AD3BDC46092}" presName="compNode" presStyleCnt="0"/>
      <dgm:spPr/>
    </dgm:pt>
    <dgm:pt modelId="{F9C8974F-4801-4AC9-B4F6-3E0354341ECD}" type="pres">
      <dgm:prSet presAssocID="{9273D962-AFB1-4E1A-AD46-6AD3BDC46092}" presName="bgRect" presStyleLbl="bgShp" presStyleIdx="0" presStyleCnt="2"/>
      <dgm:spPr/>
    </dgm:pt>
    <dgm:pt modelId="{B5BA167D-93F7-4256-ABDB-9B9294A6DE90}" type="pres">
      <dgm:prSet presAssocID="{9273D962-AFB1-4E1A-AD46-6AD3BDC4609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06981315-EE1E-4C09-AD31-1CEC34B4C1B6}" type="pres">
      <dgm:prSet presAssocID="{9273D962-AFB1-4E1A-AD46-6AD3BDC46092}" presName="spaceRect" presStyleCnt="0"/>
      <dgm:spPr/>
    </dgm:pt>
    <dgm:pt modelId="{2342FA53-907A-44A6-9209-A2152DF523F6}" type="pres">
      <dgm:prSet presAssocID="{9273D962-AFB1-4E1A-AD46-6AD3BDC46092}" presName="parTx" presStyleLbl="revTx" presStyleIdx="0" presStyleCnt="2">
        <dgm:presLayoutVars>
          <dgm:chMax val="0"/>
          <dgm:chPref val="0"/>
        </dgm:presLayoutVars>
      </dgm:prSet>
      <dgm:spPr/>
    </dgm:pt>
    <dgm:pt modelId="{4D925B3F-4AC9-419D-ABBE-6D97B4EA6B2C}" type="pres">
      <dgm:prSet presAssocID="{1DA26C81-18DA-42DF-902B-D71A0D5CD7AA}" presName="sibTrans" presStyleCnt="0"/>
      <dgm:spPr/>
    </dgm:pt>
    <dgm:pt modelId="{A523EDA4-26CE-4ACB-9839-110B15A12541}" type="pres">
      <dgm:prSet presAssocID="{475FF32C-A76E-487B-BACF-F7E621B7359B}" presName="compNode" presStyleCnt="0"/>
      <dgm:spPr/>
    </dgm:pt>
    <dgm:pt modelId="{E10CF02F-13CE-457D-8D7A-D9A180F2A19E}" type="pres">
      <dgm:prSet presAssocID="{475FF32C-A76E-487B-BACF-F7E621B7359B}" presName="bgRect" presStyleLbl="bgShp" presStyleIdx="1" presStyleCnt="2"/>
      <dgm:spPr/>
    </dgm:pt>
    <dgm:pt modelId="{217D60DF-29A4-494A-8436-D41A56C0DFD9}" type="pres">
      <dgm:prSet presAssocID="{475FF32C-A76E-487B-BACF-F7E621B7359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136E1A09-4763-40CA-A33B-9EFB5AB46CDA}" type="pres">
      <dgm:prSet presAssocID="{475FF32C-A76E-487B-BACF-F7E621B7359B}" presName="spaceRect" presStyleCnt="0"/>
      <dgm:spPr/>
    </dgm:pt>
    <dgm:pt modelId="{F2A6E6DB-A097-4705-A88B-F62665126737}" type="pres">
      <dgm:prSet presAssocID="{475FF32C-A76E-487B-BACF-F7E621B7359B}" presName="parTx" presStyleLbl="revTx" presStyleIdx="1" presStyleCnt="2">
        <dgm:presLayoutVars>
          <dgm:chMax val="0"/>
          <dgm:chPref val="0"/>
        </dgm:presLayoutVars>
      </dgm:prSet>
      <dgm:spPr/>
    </dgm:pt>
  </dgm:ptLst>
  <dgm:cxnLst>
    <dgm:cxn modelId="{6F65BD00-00EB-4E73-8148-060DED0161C1}" srcId="{D8A7E715-16AE-49F6-BFE5-4D1192F26076}" destId="{475FF32C-A76E-487B-BACF-F7E621B7359B}" srcOrd="1" destOrd="0" parTransId="{0E589234-399A-4111-B4D3-50DCF7597F06}" sibTransId="{FC5963DC-184B-4B7A-8A5C-8981DCEAB45E}"/>
    <dgm:cxn modelId="{BB50913C-FA5D-4B5A-95F0-C778DFDEF46B}" type="presOf" srcId="{D8A7E715-16AE-49F6-BFE5-4D1192F26076}" destId="{EB5B0C59-BF0B-4EB7-AD95-61415B42F4BB}" srcOrd="0" destOrd="0" presId="urn:microsoft.com/office/officeart/2018/2/layout/IconVerticalSolidList"/>
    <dgm:cxn modelId="{B22B8C84-6376-4DFA-B185-5937972E6360}" srcId="{D8A7E715-16AE-49F6-BFE5-4D1192F26076}" destId="{9273D962-AFB1-4E1A-AD46-6AD3BDC46092}" srcOrd="0" destOrd="0" parTransId="{00C8025F-FF8D-4682-8F4A-AE6B6EB41164}" sibTransId="{1DA26C81-18DA-42DF-902B-D71A0D5CD7AA}"/>
    <dgm:cxn modelId="{9DDECCD4-AD51-4A67-A007-610730FDDB9B}" type="presOf" srcId="{475FF32C-A76E-487B-BACF-F7E621B7359B}" destId="{F2A6E6DB-A097-4705-A88B-F62665126737}" srcOrd="0" destOrd="0" presId="urn:microsoft.com/office/officeart/2018/2/layout/IconVerticalSolidList"/>
    <dgm:cxn modelId="{DB56D7DE-A4DA-4BF5-A53B-2DB9DABD2F83}" type="presOf" srcId="{9273D962-AFB1-4E1A-AD46-6AD3BDC46092}" destId="{2342FA53-907A-44A6-9209-A2152DF523F6}" srcOrd="0" destOrd="0" presId="urn:microsoft.com/office/officeart/2018/2/layout/IconVerticalSolidList"/>
    <dgm:cxn modelId="{0F81F1B4-BDF9-435B-9C24-11D17F1269DA}" type="presParOf" srcId="{EB5B0C59-BF0B-4EB7-AD95-61415B42F4BB}" destId="{F72ADEC1-21CA-457B-9A6A-C7C4195A2D04}" srcOrd="0" destOrd="0" presId="urn:microsoft.com/office/officeart/2018/2/layout/IconVerticalSolidList"/>
    <dgm:cxn modelId="{161BFABC-B499-499F-A7E8-1FB2D076B3EB}" type="presParOf" srcId="{F72ADEC1-21CA-457B-9A6A-C7C4195A2D04}" destId="{F9C8974F-4801-4AC9-B4F6-3E0354341ECD}" srcOrd="0" destOrd="0" presId="urn:microsoft.com/office/officeart/2018/2/layout/IconVerticalSolidList"/>
    <dgm:cxn modelId="{8C26CCB8-0FE0-47DD-9886-D721CFF191FB}" type="presParOf" srcId="{F72ADEC1-21CA-457B-9A6A-C7C4195A2D04}" destId="{B5BA167D-93F7-4256-ABDB-9B9294A6DE90}" srcOrd="1" destOrd="0" presId="urn:microsoft.com/office/officeart/2018/2/layout/IconVerticalSolidList"/>
    <dgm:cxn modelId="{955FE63E-8ACC-40C7-B03B-3D1D0F07995A}" type="presParOf" srcId="{F72ADEC1-21CA-457B-9A6A-C7C4195A2D04}" destId="{06981315-EE1E-4C09-AD31-1CEC34B4C1B6}" srcOrd="2" destOrd="0" presId="urn:microsoft.com/office/officeart/2018/2/layout/IconVerticalSolidList"/>
    <dgm:cxn modelId="{6E36AE4F-A040-4F0B-86E6-FEE1C6B753F3}" type="presParOf" srcId="{F72ADEC1-21CA-457B-9A6A-C7C4195A2D04}" destId="{2342FA53-907A-44A6-9209-A2152DF523F6}" srcOrd="3" destOrd="0" presId="urn:microsoft.com/office/officeart/2018/2/layout/IconVerticalSolidList"/>
    <dgm:cxn modelId="{01C2B3E9-B433-44FE-AF57-5D5DCE1BA4CD}" type="presParOf" srcId="{EB5B0C59-BF0B-4EB7-AD95-61415B42F4BB}" destId="{4D925B3F-4AC9-419D-ABBE-6D97B4EA6B2C}" srcOrd="1" destOrd="0" presId="urn:microsoft.com/office/officeart/2018/2/layout/IconVerticalSolidList"/>
    <dgm:cxn modelId="{97D5C738-ACB9-4F9A-97F1-43679713779E}" type="presParOf" srcId="{EB5B0C59-BF0B-4EB7-AD95-61415B42F4BB}" destId="{A523EDA4-26CE-4ACB-9839-110B15A12541}" srcOrd="2" destOrd="0" presId="urn:microsoft.com/office/officeart/2018/2/layout/IconVerticalSolidList"/>
    <dgm:cxn modelId="{15E45D2A-FA43-48F3-8845-11D89E53E1F1}" type="presParOf" srcId="{A523EDA4-26CE-4ACB-9839-110B15A12541}" destId="{E10CF02F-13CE-457D-8D7A-D9A180F2A19E}" srcOrd="0" destOrd="0" presId="urn:microsoft.com/office/officeart/2018/2/layout/IconVerticalSolidList"/>
    <dgm:cxn modelId="{DA12B27D-EB30-4F69-A512-BE8DDC9A47AC}" type="presParOf" srcId="{A523EDA4-26CE-4ACB-9839-110B15A12541}" destId="{217D60DF-29A4-494A-8436-D41A56C0DFD9}" srcOrd="1" destOrd="0" presId="urn:microsoft.com/office/officeart/2018/2/layout/IconVerticalSolidList"/>
    <dgm:cxn modelId="{5AEB2E84-A92B-481E-B229-B8E7AB009231}" type="presParOf" srcId="{A523EDA4-26CE-4ACB-9839-110B15A12541}" destId="{136E1A09-4763-40CA-A33B-9EFB5AB46CDA}" srcOrd="2" destOrd="0" presId="urn:microsoft.com/office/officeart/2018/2/layout/IconVerticalSolidList"/>
    <dgm:cxn modelId="{B1D1866A-AAF5-463E-A915-C5BD2FE8BF8C}" type="presParOf" srcId="{A523EDA4-26CE-4ACB-9839-110B15A12541}" destId="{F2A6E6DB-A097-4705-A88B-F6266512673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392E619-C5FA-411C-8A67-8120CF80804E}">
      <dgm:prSet phldr="0"/>
      <dgm:spPr/>
      <dgm:t>
        <a:bodyPr/>
        <a:lstStyle/>
        <a:p>
          <a:pPr>
            <a:lnSpc>
              <a:spcPct val="100000"/>
            </a:lnSpc>
          </a:pPr>
          <a:r>
            <a:rPr lang="en-US">
              <a:latin typeface="Corbel" panose="020B0503020204020204"/>
            </a:rPr>
            <a:t>Innovation: Social entrepreneurs are creative usually moving from the normal solutions to address the need of the society</a:t>
          </a:r>
        </a:p>
      </dgm:t>
    </dgm:pt>
    <dgm:pt modelId="{7AE8C779-3C69-414B-A855-82E475B0C5BB}" type="parTrans" cxnId="{A168A826-61DA-4651-AF8C-005ABBA3AC8F}">
      <dgm:prSet/>
      <dgm:spPr/>
    </dgm:pt>
    <dgm:pt modelId="{907DFA6E-D4A1-49E8-B68E-4038429D0A7A}" type="sibTrans" cxnId="{A168A826-61DA-4651-AF8C-005ABBA3AC8F}">
      <dgm:prSet/>
      <dgm:spPr/>
    </dgm:pt>
    <dgm:pt modelId="{4CA24F52-75F6-4BB1-9A96-7920366081AD}">
      <dgm:prSet phldr="0"/>
      <dgm:spPr/>
      <dgm:t>
        <a:bodyPr/>
        <a:lstStyle/>
        <a:p>
          <a:pPr>
            <a:lnSpc>
              <a:spcPct val="100000"/>
            </a:lnSpc>
          </a:pPr>
          <a:r>
            <a:rPr lang="en-US">
              <a:latin typeface="Corbel" panose="020B0503020204020204"/>
            </a:rPr>
            <a:t>Impact: The social impacts of these enterprises are clear and measurable, normally around the society and environment</a:t>
          </a:r>
        </a:p>
      </dgm:t>
    </dgm:pt>
    <dgm:pt modelId="{27E89C54-D839-4D84-A672-E629F76BC695}" type="parTrans" cxnId="{121919D1-A0D6-49DE-AEE5-FBA3F36C8D7C}">
      <dgm:prSet/>
      <dgm:spPr/>
    </dgm:pt>
    <dgm:pt modelId="{F4CE4A41-DC04-4FE2-9528-087A6806D240}" type="sibTrans" cxnId="{121919D1-A0D6-49DE-AEE5-FBA3F36C8D7C}">
      <dgm:prSet/>
      <dgm:spPr/>
    </dgm:pt>
    <dgm:pt modelId="{EB5B0C59-BF0B-4EB7-AD95-61415B42F4BB}" type="pres">
      <dgm:prSet presAssocID="{D8A7E715-16AE-49F6-BFE5-4D1192F26076}" presName="root" presStyleCnt="0">
        <dgm:presLayoutVars>
          <dgm:dir/>
          <dgm:resizeHandles val="exact"/>
        </dgm:presLayoutVars>
      </dgm:prSet>
      <dgm:spPr/>
    </dgm:pt>
    <dgm:pt modelId="{7186B629-EAB2-4D3B-9643-1AF286F4CFA4}" type="pres">
      <dgm:prSet presAssocID="{1392E619-C5FA-411C-8A67-8120CF80804E}" presName="compNode" presStyleCnt="0"/>
      <dgm:spPr/>
    </dgm:pt>
    <dgm:pt modelId="{F98465B8-BD58-46E8-98B3-21F76A01000A}" type="pres">
      <dgm:prSet presAssocID="{1392E619-C5FA-411C-8A67-8120CF80804E}" presName="bgRect" presStyleLbl="bgShp" presStyleIdx="0" presStyleCnt="2"/>
      <dgm:spPr/>
    </dgm:pt>
    <dgm:pt modelId="{7CFC31B0-01A7-4D29-852F-2174FD84378E}" type="pres">
      <dgm:prSet presAssocID="{1392E619-C5FA-411C-8A67-8120CF80804E}" presName="iconRect" presStyleLbl="node1" presStyleIdx="0" presStyleCnt="2"/>
      <dgm:spPr/>
    </dgm:pt>
    <dgm:pt modelId="{ABD0F319-78D5-4A71-90B0-62B23A05BEEA}" type="pres">
      <dgm:prSet presAssocID="{1392E619-C5FA-411C-8A67-8120CF80804E}" presName="spaceRect" presStyleCnt="0"/>
      <dgm:spPr/>
    </dgm:pt>
    <dgm:pt modelId="{3BE1A8CE-1F23-4866-AE01-B1A4172AF212}" type="pres">
      <dgm:prSet presAssocID="{1392E619-C5FA-411C-8A67-8120CF80804E}" presName="parTx" presStyleLbl="revTx" presStyleIdx="0" presStyleCnt="2">
        <dgm:presLayoutVars>
          <dgm:chMax val="0"/>
          <dgm:chPref val="0"/>
        </dgm:presLayoutVars>
      </dgm:prSet>
      <dgm:spPr/>
    </dgm:pt>
    <dgm:pt modelId="{DFE3DBA3-153C-4DD7-8E58-19E03BAD8081}" type="pres">
      <dgm:prSet presAssocID="{907DFA6E-D4A1-49E8-B68E-4038429D0A7A}" presName="sibTrans" presStyleCnt="0"/>
      <dgm:spPr/>
    </dgm:pt>
    <dgm:pt modelId="{C965B0CF-791A-4804-A3C5-C7576D490FE0}" type="pres">
      <dgm:prSet presAssocID="{4CA24F52-75F6-4BB1-9A96-7920366081AD}" presName="compNode" presStyleCnt="0"/>
      <dgm:spPr/>
    </dgm:pt>
    <dgm:pt modelId="{D53E8688-890E-459B-9B74-E6500A41DE5A}" type="pres">
      <dgm:prSet presAssocID="{4CA24F52-75F6-4BB1-9A96-7920366081AD}" presName="bgRect" presStyleLbl="bgShp" presStyleIdx="1" presStyleCnt="2"/>
      <dgm:spPr/>
    </dgm:pt>
    <dgm:pt modelId="{FCF62043-178F-4B67-9D8E-73A76D6F1C9F}" type="pres">
      <dgm:prSet presAssocID="{4CA24F52-75F6-4BB1-9A96-7920366081AD}" presName="iconRect" presStyleLbl="node1" presStyleIdx="1" presStyleCnt="2"/>
      <dgm:spPr/>
    </dgm:pt>
    <dgm:pt modelId="{BE3E9654-A0E6-4A78-B1B8-C55E81FEEA4B}" type="pres">
      <dgm:prSet presAssocID="{4CA24F52-75F6-4BB1-9A96-7920366081AD}" presName="spaceRect" presStyleCnt="0"/>
      <dgm:spPr/>
    </dgm:pt>
    <dgm:pt modelId="{AC474A6A-C7E3-452A-AAAE-A807A1D1FA9D}" type="pres">
      <dgm:prSet presAssocID="{4CA24F52-75F6-4BB1-9A96-7920366081AD}" presName="parTx" presStyleLbl="revTx" presStyleIdx="1" presStyleCnt="2">
        <dgm:presLayoutVars>
          <dgm:chMax val="0"/>
          <dgm:chPref val="0"/>
        </dgm:presLayoutVars>
      </dgm:prSet>
      <dgm:spPr/>
    </dgm:pt>
  </dgm:ptLst>
  <dgm:cxnLst>
    <dgm:cxn modelId="{A168A826-61DA-4651-AF8C-005ABBA3AC8F}" srcId="{D8A7E715-16AE-49F6-BFE5-4D1192F26076}" destId="{1392E619-C5FA-411C-8A67-8120CF80804E}" srcOrd="0" destOrd="0" parTransId="{7AE8C779-3C69-414B-A855-82E475B0C5BB}" sibTransId="{907DFA6E-D4A1-49E8-B68E-4038429D0A7A}"/>
    <dgm:cxn modelId="{F2FF843A-32C5-4160-BE7A-AFA726D4B1CB}" type="presOf" srcId="{1392E619-C5FA-411C-8A67-8120CF80804E}" destId="{3BE1A8CE-1F23-4866-AE01-B1A4172AF212}" srcOrd="0" destOrd="0" presId="urn:microsoft.com/office/officeart/2018/2/layout/IconVerticalSolidList"/>
    <dgm:cxn modelId="{BB50913C-FA5D-4B5A-95F0-C778DFDEF46B}" type="presOf" srcId="{D8A7E715-16AE-49F6-BFE5-4D1192F26076}" destId="{EB5B0C59-BF0B-4EB7-AD95-61415B42F4BB}" srcOrd="0" destOrd="0" presId="urn:microsoft.com/office/officeart/2018/2/layout/IconVerticalSolidList"/>
    <dgm:cxn modelId="{6E8118BC-FFF9-4752-BB8B-5421164BE2F4}" type="presOf" srcId="{4CA24F52-75F6-4BB1-9A96-7920366081AD}" destId="{AC474A6A-C7E3-452A-AAAE-A807A1D1FA9D}" srcOrd="0" destOrd="0" presId="urn:microsoft.com/office/officeart/2018/2/layout/IconVerticalSolidList"/>
    <dgm:cxn modelId="{121919D1-A0D6-49DE-AEE5-FBA3F36C8D7C}" srcId="{D8A7E715-16AE-49F6-BFE5-4D1192F26076}" destId="{4CA24F52-75F6-4BB1-9A96-7920366081AD}" srcOrd="1" destOrd="0" parTransId="{27E89C54-D839-4D84-A672-E629F76BC695}" sibTransId="{F4CE4A41-DC04-4FE2-9528-087A6806D240}"/>
    <dgm:cxn modelId="{E140C303-C3CD-4C7F-BB14-938448EE5804}" type="presParOf" srcId="{EB5B0C59-BF0B-4EB7-AD95-61415B42F4BB}" destId="{7186B629-EAB2-4D3B-9643-1AF286F4CFA4}" srcOrd="0" destOrd="0" presId="urn:microsoft.com/office/officeart/2018/2/layout/IconVerticalSolidList"/>
    <dgm:cxn modelId="{1070DE26-8F70-4A02-B09D-0A9E238A6A4A}" type="presParOf" srcId="{7186B629-EAB2-4D3B-9643-1AF286F4CFA4}" destId="{F98465B8-BD58-46E8-98B3-21F76A01000A}" srcOrd="0" destOrd="0" presId="urn:microsoft.com/office/officeart/2018/2/layout/IconVerticalSolidList"/>
    <dgm:cxn modelId="{7970C67B-C603-4074-B5D2-B7FBD9C396F1}" type="presParOf" srcId="{7186B629-EAB2-4D3B-9643-1AF286F4CFA4}" destId="{7CFC31B0-01A7-4D29-852F-2174FD84378E}" srcOrd="1" destOrd="0" presId="urn:microsoft.com/office/officeart/2018/2/layout/IconVerticalSolidList"/>
    <dgm:cxn modelId="{B55D2618-97A9-4D99-A98F-85746BEB02F8}" type="presParOf" srcId="{7186B629-EAB2-4D3B-9643-1AF286F4CFA4}" destId="{ABD0F319-78D5-4A71-90B0-62B23A05BEEA}" srcOrd="2" destOrd="0" presId="urn:microsoft.com/office/officeart/2018/2/layout/IconVerticalSolidList"/>
    <dgm:cxn modelId="{18DB1CFA-7E62-4AA8-832C-4C1CB7D86382}" type="presParOf" srcId="{7186B629-EAB2-4D3B-9643-1AF286F4CFA4}" destId="{3BE1A8CE-1F23-4866-AE01-B1A4172AF212}" srcOrd="3" destOrd="0" presId="urn:microsoft.com/office/officeart/2018/2/layout/IconVerticalSolidList"/>
    <dgm:cxn modelId="{0B8EB761-5614-4FEF-8E6A-BCD4EF9B9DCC}" type="presParOf" srcId="{EB5B0C59-BF0B-4EB7-AD95-61415B42F4BB}" destId="{DFE3DBA3-153C-4DD7-8E58-19E03BAD8081}" srcOrd="1" destOrd="0" presId="urn:microsoft.com/office/officeart/2018/2/layout/IconVerticalSolidList"/>
    <dgm:cxn modelId="{61E24206-DACE-4D18-BCA7-5963D7B3FA58}" type="presParOf" srcId="{EB5B0C59-BF0B-4EB7-AD95-61415B42F4BB}" destId="{C965B0CF-791A-4804-A3C5-C7576D490FE0}" srcOrd="2" destOrd="0" presId="urn:microsoft.com/office/officeart/2018/2/layout/IconVerticalSolidList"/>
    <dgm:cxn modelId="{1DFF239F-E73C-43AA-9F1B-B7D1D429BFE5}" type="presParOf" srcId="{C965B0CF-791A-4804-A3C5-C7576D490FE0}" destId="{D53E8688-890E-459B-9B74-E6500A41DE5A}" srcOrd="0" destOrd="0" presId="urn:microsoft.com/office/officeart/2018/2/layout/IconVerticalSolidList"/>
    <dgm:cxn modelId="{A8398EF4-BF80-4370-BDB2-9C1CE4C50F51}" type="presParOf" srcId="{C965B0CF-791A-4804-A3C5-C7576D490FE0}" destId="{FCF62043-178F-4B67-9D8E-73A76D6F1C9F}" srcOrd="1" destOrd="0" presId="urn:microsoft.com/office/officeart/2018/2/layout/IconVerticalSolidList"/>
    <dgm:cxn modelId="{AB91BD1D-8F01-4B2E-9578-358BABE71324}" type="presParOf" srcId="{C965B0CF-791A-4804-A3C5-C7576D490FE0}" destId="{BE3E9654-A0E6-4A78-B1B8-C55E81FEEA4B}" srcOrd="2" destOrd="0" presId="urn:microsoft.com/office/officeart/2018/2/layout/IconVerticalSolidList"/>
    <dgm:cxn modelId="{215C1BCE-A3FE-4D53-9327-D58AE8F5E1C8}" type="presParOf" srcId="{C965B0CF-791A-4804-A3C5-C7576D490FE0}" destId="{AC474A6A-C7E3-452A-AAAE-A807A1D1FA9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3_2" csCatId="accent3" phldr="1"/>
      <dgm:spPr/>
      <dgm:t>
        <a:bodyPr/>
        <a:lstStyle/>
        <a:p>
          <a:endParaRPr lang="en-US"/>
        </a:p>
      </dgm:t>
    </dgm:pt>
    <dgm:pt modelId="{4CA24F52-75F6-4BB1-9A96-7920366081AD}">
      <dgm:prSet phldr="0"/>
      <dgm:spPr/>
      <dgm:t>
        <a:bodyPr/>
        <a:lstStyle/>
        <a:p>
          <a:pPr>
            <a:lnSpc>
              <a:spcPct val="100000"/>
            </a:lnSpc>
          </a:pPr>
          <a:r>
            <a:rPr lang="en-US">
              <a:latin typeface="Corbel" panose="020B0503020204020204"/>
            </a:rPr>
            <a:t>Sustainability: The enterprises are focused on long-term and financial sustainability</a:t>
          </a:r>
        </a:p>
      </dgm:t>
    </dgm:pt>
    <dgm:pt modelId="{27E89C54-D839-4D84-A672-E629F76BC695}" type="parTrans" cxnId="{121919D1-A0D6-49DE-AEE5-FBA3F36C8D7C}">
      <dgm:prSet/>
      <dgm:spPr/>
    </dgm:pt>
    <dgm:pt modelId="{F4CE4A41-DC04-4FE2-9528-087A6806D240}" type="sibTrans" cxnId="{121919D1-A0D6-49DE-AEE5-FBA3F36C8D7C}">
      <dgm:prSet/>
      <dgm:spPr/>
    </dgm:pt>
    <dgm:pt modelId="{EB5B0C59-BF0B-4EB7-AD95-61415B42F4BB}" type="pres">
      <dgm:prSet presAssocID="{D8A7E715-16AE-49F6-BFE5-4D1192F26076}" presName="root" presStyleCnt="0">
        <dgm:presLayoutVars>
          <dgm:dir/>
          <dgm:resizeHandles val="exact"/>
        </dgm:presLayoutVars>
      </dgm:prSet>
      <dgm:spPr/>
    </dgm:pt>
    <dgm:pt modelId="{C965B0CF-791A-4804-A3C5-C7576D490FE0}" type="pres">
      <dgm:prSet presAssocID="{4CA24F52-75F6-4BB1-9A96-7920366081AD}" presName="compNode" presStyleCnt="0"/>
      <dgm:spPr/>
    </dgm:pt>
    <dgm:pt modelId="{D53E8688-890E-459B-9B74-E6500A41DE5A}" type="pres">
      <dgm:prSet presAssocID="{4CA24F52-75F6-4BB1-9A96-7920366081AD}" presName="bgRect" presStyleLbl="bgShp" presStyleIdx="0" presStyleCnt="1"/>
      <dgm:spPr/>
    </dgm:pt>
    <dgm:pt modelId="{FCF62043-178F-4B67-9D8E-73A76D6F1C9F}" type="pres">
      <dgm:prSet presAssocID="{4CA24F52-75F6-4BB1-9A96-7920366081AD}" presName="iconRect" presStyleLbl="node1" presStyleIdx="0" presStyleCnt="1"/>
      <dgm:spPr>
        <a:ln>
          <a:noFill/>
        </a:ln>
      </dgm:spPr>
    </dgm:pt>
    <dgm:pt modelId="{BE3E9654-A0E6-4A78-B1B8-C55E81FEEA4B}" type="pres">
      <dgm:prSet presAssocID="{4CA24F52-75F6-4BB1-9A96-7920366081AD}" presName="spaceRect" presStyleCnt="0"/>
      <dgm:spPr/>
    </dgm:pt>
    <dgm:pt modelId="{AC474A6A-C7E3-452A-AAAE-A807A1D1FA9D}" type="pres">
      <dgm:prSet presAssocID="{4CA24F52-75F6-4BB1-9A96-7920366081AD}" presName="parTx" presStyleLbl="revTx" presStyleIdx="0" presStyleCnt="1">
        <dgm:presLayoutVars>
          <dgm:chMax val="0"/>
          <dgm:chPref val="0"/>
        </dgm:presLayoutVars>
      </dgm:prSet>
      <dgm:spPr/>
    </dgm:pt>
  </dgm:ptLst>
  <dgm:cxnLst>
    <dgm:cxn modelId="{BB50913C-FA5D-4B5A-95F0-C778DFDEF46B}" type="presOf" srcId="{D8A7E715-16AE-49F6-BFE5-4D1192F26076}" destId="{EB5B0C59-BF0B-4EB7-AD95-61415B42F4BB}" srcOrd="0" destOrd="0" presId="urn:microsoft.com/office/officeart/2018/2/layout/IconVerticalSolidList"/>
    <dgm:cxn modelId="{6E8118BC-FFF9-4752-BB8B-5421164BE2F4}" type="presOf" srcId="{4CA24F52-75F6-4BB1-9A96-7920366081AD}" destId="{AC474A6A-C7E3-452A-AAAE-A807A1D1FA9D}" srcOrd="0" destOrd="0" presId="urn:microsoft.com/office/officeart/2018/2/layout/IconVerticalSolidList"/>
    <dgm:cxn modelId="{121919D1-A0D6-49DE-AEE5-FBA3F36C8D7C}" srcId="{D8A7E715-16AE-49F6-BFE5-4D1192F26076}" destId="{4CA24F52-75F6-4BB1-9A96-7920366081AD}" srcOrd="0" destOrd="0" parTransId="{27E89C54-D839-4D84-A672-E629F76BC695}" sibTransId="{F4CE4A41-DC04-4FE2-9528-087A6806D240}"/>
    <dgm:cxn modelId="{61E24206-DACE-4D18-BCA7-5963D7B3FA58}" type="presParOf" srcId="{EB5B0C59-BF0B-4EB7-AD95-61415B42F4BB}" destId="{C965B0CF-791A-4804-A3C5-C7576D490FE0}" srcOrd="0" destOrd="0" presId="urn:microsoft.com/office/officeart/2018/2/layout/IconVerticalSolidList"/>
    <dgm:cxn modelId="{1DFF239F-E73C-43AA-9F1B-B7D1D429BFE5}" type="presParOf" srcId="{C965B0CF-791A-4804-A3C5-C7576D490FE0}" destId="{D53E8688-890E-459B-9B74-E6500A41DE5A}" srcOrd="0" destOrd="0" presId="urn:microsoft.com/office/officeart/2018/2/layout/IconVerticalSolidList"/>
    <dgm:cxn modelId="{A8398EF4-BF80-4370-BDB2-9C1CE4C50F51}" type="presParOf" srcId="{C965B0CF-791A-4804-A3C5-C7576D490FE0}" destId="{FCF62043-178F-4B67-9D8E-73A76D6F1C9F}" srcOrd="1" destOrd="0" presId="urn:microsoft.com/office/officeart/2018/2/layout/IconVerticalSolidList"/>
    <dgm:cxn modelId="{AB91BD1D-8F01-4B2E-9578-358BABE71324}" type="presParOf" srcId="{C965B0CF-791A-4804-A3C5-C7576D490FE0}" destId="{BE3E9654-A0E6-4A78-B1B8-C55E81FEEA4B}" srcOrd="2" destOrd="0" presId="urn:microsoft.com/office/officeart/2018/2/layout/IconVerticalSolidList"/>
    <dgm:cxn modelId="{215C1BCE-A3FE-4D53-9327-D58AE8F5E1C8}" type="presParOf" srcId="{C965B0CF-791A-4804-A3C5-C7576D490FE0}" destId="{AC474A6A-C7E3-452A-AAAE-A807A1D1FA9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1A3E198-6605-4D22-A969-3805D14B9E57}">
      <dgm:prSet phldr="0"/>
      <dgm:spPr/>
      <dgm:t>
        <a:bodyPr/>
        <a:lstStyle/>
        <a:p>
          <a:pPr>
            <a:lnSpc>
              <a:spcPct val="100000"/>
            </a:lnSpc>
          </a:pPr>
          <a:r>
            <a:rPr lang="en-US">
              <a:latin typeface="Corbel" panose="020B0503020204020204"/>
            </a:rPr>
            <a:t>Focus: Social entrepreneurship is primarily focused on creating social or environmental impact and bringing a positive change in this. </a:t>
          </a:r>
        </a:p>
      </dgm:t>
    </dgm:pt>
    <dgm:pt modelId="{F4047F9C-A8A7-4F5F-AFA2-EBB173D9CB8D}" type="parTrans" cxnId="{3989C2E5-CD2B-4375-95FD-51842A647DE7}">
      <dgm:prSet/>
      <dgm:spPr/>
    </dgm:pt>
    <dgm:pt modelId="{0E8F3DA0-D4ED-4CFF-8C92-BD8F33BCA9C1}" type="sibTrans" cxnId="{3989C2E5-CD2B-4375-95FD-51842A647DE7}">
      <dgm:prSet/>
      <dgm:spPr/>
    </dgm:pt>
    <dgm:pt modelId="{C6498C94-323D-4EF3-8FB0-355A2BC1BBAF}">
      <dgm:prSet phldr="0"/>
      <dgm:spPr/>
      <dgm:t>
        <a:bodyPr/>
        <a:lstStyle/>
        <a:p>
          <a:pPr>
            <a:lnSpc>
              <a:spcPct val="100000"/>
            </a:lnSpc>
          </a:pPr>
          <a:r>
            <a:rPr lang="en-US">
              <a:latin typeface="Corbel" panose="020B0503020204020204"/>
            </a:rPr>
            <a:t>Success measurement: For social enterprises, success is usually in terms of the impact they have had on the community on the specific issue it was to handle such as poverty</a:t>
          </a:r>
          <a:endParaRPr lang="en-US"/>
        </a:p>
      </dgm:t>
    </dgm:pt>
    <dgm:pt modelId="{0F721D32-E633-400D-899F-D69A71C2133E}" type="parTrans" cxnId="{91966C88-CEFA-4314-AC30-CCBEAE736D91}">
      <dgm:prSet/>
      <dgm:spPr/>
    </dgm:pt>
    <dgm:pt modelId="{0AA9096C-2DEA-4A5D-A1AE-E9FCD209790E}" type="sibTrans" cxnId="{91966C88-CEFA-4314-AC30-CCBEAE736D91}">
      <dgm:prSet/>
      <dgm:spPr/>
    </dgm:pt>
    <dgm:pt modelId="{EB5B0C59-BF0B-4EB7-AD95-61415B42F4BB}" type="pres">
      <dgm:prSet presAssocID="{D8A7E715-16AE-49F6-BFE5-4D1192F26076}" presName="root" presStyleCnt="0">
        <dgm:presLayoutVars>
          <dgm:dir/>
          <dgm:resizeHandles val="exact"/>
        </dgm:presLayoutVars>
      </dgm:prSet>
      <dgm:spPr/>
    </dgm:pt>
    <dgm:pt modelId="{8E961558-2EF8-476A-BF9F-A1A8177FA89B}" type="pres">
      <dgm:prSet presAssocID="{F1A3E198-6605-4D22-A969-3805D14B9E57}" presName="compNode" presStyleCnt="0"/>
      <dgm:spPr/>
    </dgm:pt>
    <dgm:pt modelId="{1C12AA6C-85C3-43A9-AD60-9CBA2EF1E769}" type="pres">
      <dgm:prSet presAssocID="{F1A3E198-6605-4D22-A969-3805D14B9E57}" presName="bgRect" presStyleLbl="bgShp" presStyleIdx="0" presStyleCnt="2"/>
      <dgm:spPr/>
    </dgm:pt>
    <dgm:pt modelId="{E1437F01-C3B1-49CE-A85A-74C87E1B5699}" type="pres">
      <dgm:prSet presAssocID="{F1A3E198-6605-4D22-A969-3805D14B9E57}" presName="iconRect" presStyleLbl="node1" presStyleIdx="0" presStyleCnt="2"/>
      <dgm:spPr/>
    </dgm:pt>
    <dgm:pt modelId="{E9CD32F2-4A0C-4243-8A04-D4272D35E8E4}" type="pres">
      <dgm:prSet presAssocID="{F1A3E198-6605-4D22-A969-3805D14B9E57}" presName="spaceRect" presStyleCnt="0"/>
      <dgm:spPr/>
    </dgm:pt>
    <dgm:pt modelId="{FF71F978-CC9C-4242-886D-484D84201020}" type="pres">
      <dgm:prSet presAssocID="{F1A3E198-6605-4D22-A969-3805D14B9E57}" presName="parTx" presStyleLbl="revTx" presStyleIdx="0" presStyleCnt="2">
        <dgm:presLayoutVars>
          <dgm:chMax val="0"/>
          <dgm:chPref val="0"/>
        </dgm:presLayoutVars>
      </dgm:prSet>
      <dgm:spPr/>
    </dgm:pt>
    <dgm:pt modelId="{A0D5A70B-C802-40AD-BC8B-F3C89E4B3010}" type="pres">
      <dgm:prSet presAssocID="{0E8F3DA0-D4ED-4CFF-8C92-BD8F33BCA9C1}" presName="sibTrans" presStyleCnt="0"/>
      <dgm:spPr/>
    </dgm:pt>
    <dgm:pt modelId="{3C34C48D-DF45-4DF2-ADEC-95CE97E5B6BB}" type="pres">
      <dgm:prSet presAssocID="{C6498C94-323D-4EF3-8FB0-355A2BC1BBAF}" presName="compNode" presStyleCnt="0"/>
      <dgm:spPr/>
    </dgm:pt>
    <dgm:pt modelId="{24259D5C-688D-48BB-92AD-B39B23854AB7}" type="pres">
      <dgm:prSet presAssocID="{C6498C94-323D-4EF3-8FB0-355A2BC1BBAF}" presName="bgRect" presStyleLbl="bgShp" presStyleIdx="1" presStyleCnt="2"/>
      <dgm:spPr/>
    </dgm:pt>
    <dgm:pt modelId="{EEFE7C54-F7A4-4B01-99F4-DED21E03B220}" type="pres">
      <dgm:prSet presAssocID="{C6498C94-323D-4EF3-8FB0-355A2BC1BBAF}" presName="iconRect" presStyleLbl="node1" presStyleIdx="1" presStyleCnt="2"/>
      <dgm:spPr/>
    </dgm:pt>
    <dgm:pt modelId="{7C9F4A5E-E8C0-4DC9-83EE-16A5937F42EE}" type="pres">
      <dgm:prSet presAssocID="{C6498C94-323D-4EF3-8FB0-355A2BC1BBAF}" presName="spaceRect" presStyleCnt="0"/>
      <dgm:spPr/>
    </dgm:pt>
    <dgm:pt modelId="{F9224145-E722-48F1-91A8-655E6F9FA618}" type="pres">
      <dgm:prSet presAssocID="{C6498C94-323D-4EF3-8FB0-355A2BC1BBAF}" presName="parTx" presStyleLbl="revTx" presStyleIdx="1" presStyleCnt="2">
        <dgm:presLayoutVars>
          <dgm:chMax val="0"/>
          <dgm:chPref val="0"/>
        </dgm:presLayoutVars>
      </dgm:prSet>
      <dgm:spPr/>
    </dgm:pt>
  </dgm:ptLst>
  <dgm:cxnLst>
    <dgm:cxn modelId="{BB50913C-FA5D-4B5A-95F0-C778DFDEF46B}" type="presOf" srcId="{D8A7E715-16AE-49F6-BFE5-4D1192F26076}" destId="{EB5B0C59-BF0B-4EB7-AD95-61415B42F4BB}" srcOrd="0" destOrd="0" presId="urn:microsoft.com/office/officeart/2018/2/layout/IconVerticalSolidList"/>
    <dgm:cxn modelId="{5628126E-5BEC-4551-BED5-6462A5CA13B0}" type="presOf" srcId="{C6498C94-323D-4EF3-8FB0-355A2BC1BBAF}" destId="{F9224145-E722-48F1-91A8-655E6F9FA618}" srcOrd="0" destOrd="0" presId="urn:microsoft.com/office/officeart/2018/2/layout/IconVerticalSolidList"/>
    <dgm:cxn modelId="{91966C88-CEFA-4314-AC30-CCBEAE736D91}" srcId="{D8A7E715-16AE-49F6-BFE5-4D1192F26076}" destId="{C6498C94-323D-4EF3-8FB0-355A2BC1BBAF}" srcOrd="1" destOrd="0" parTransId="{0F721D32-E633-400D-899F-D69A71C2133E}" sibTransId="{0AA9096C-2DEA-4A5D-A1AE-E9FCD209790E}"/>
    <dgm:cxn modelId="{7390A8E3-B53D-4FFA-9985-5FB603E612C8}" type="presOf" srcId="{F1A3E198-6605-4D22-A969-3805D14B9E57}" destId="{FF71F978-CC9C-4242-886D-484D84201020}" srcOrd="0" destOrd="0" presId="urn:microsoft.com/office/officeart/2018/2/layout/IconVerticalSolidList"/>
    <dgm:cxn modelId="{3989C2E5-CD2B-4375-95FD-51842A647DE7}" srcId="{D8A7E715-16AE-49F6-BFE5-4D1192F26076}" destId="{F1A3E198-6605-4D22-A969-3805D14B9E57}" srcOrd="0" destOrd="0" parTransId="{F4047F9C-A8A7-4F5F-AFA2-EBB173D9CB8D}" sibTransId="{0E8F3DA0-D4ED-4CFF-8C92-BD8F33BCA9C1}"/>
    <dgm:cxn modelId="{56D82198-D0C6-408C-AC23-E4B4FC9E6E9A}" type="presParOf" srcId="{EB5B0C59-BF0B-4EB7-AD95-61415B42F4BB}" destId="{8E961558-2EF8-476A-BF9F-A1A8177FA89B}" srcOrd="0" destOrd="0" presId="urn:microsoft.com/office/officeart/2018/2/layout/IconVerticalSolidList"/>
    <dgm:cxn modelId="{B40C71C7-AFC7-4AA9-B37D-8F6B5F45855C}" type="presParOf" srcId="{8E961558-2EF8-476A-BF9F-A1A8177FA89B}" destId="{1C12AA6C-85C3-43A9-AD60-9CBA2EF1E769}" srcOrd="0" destOrd="0" presId="urn:microsoft.com/office/officeart/2018/2/layout/IconVerticalSolidList"/>
    <dgm:cxn modelId="{474B0BBC-957A-4732-956F-CC6E803AB352}" type="presParOf" srcId="{8E961558-2EF8-476A-BF9F-A1A8177FA89B}" destId="{E1437F01-C3B1-49CE-A85A-74C87E1B5699}" srcOrd="1" destOrd="0" presId="urn:microsoft.com/office/officeart/2018/2/layout/IconVerticalSolidList"/>
    <dgm:cxn modelId="{099D1764-17C0-4B73-9A12-CCFDC51334AD}" type="presParOf" srcId="{8E961558-2EF8-476A-BF9F-A1A8177FA89B}" destId="{E9CD32F2-4A0C-4243-8A04-D4272D35E8E4}" srcOrd="2" destOrd="0" presId="urn:microsoft.com/office/officeart/2018/2/layout/IconVerticalSolidList"/>
    <dgm:cxn modelId="{308F67FD-42B4-4CCB-8123-ABB5B8695742}" type="presParOf" srcId="{8E961558-2EF8-476A-BF9F-A1A8177FA89B}" destId="{FF71F978-CC9C-4242-886D-484D84201020}" srcOrd="3" destOrd="0" presId="urn:microsoft.com/office/officeart/2018/2/layout/IconVerticalSolidList"/>
    <dgm:cxn modelId="{9A87E8BF-4159-427B-97C4-6A1F8094E84A}" type="presParOf" srcId="{EB5B0C59-BF0B-4EB7-AD95-61415B42F4BB}" destId="{A0D5A70B-C802-40AD-BC8B-F3C89E4B3010}" srcOrd="1" destOrd="0" presId="urn:microsoft.com/office/officeart/2018/2/layout/IconVerticalSolidList"/>
    <dgm:cxn modelId="{D409EB6B-723F-4DAF-AD4A-F3928F83927D}" type="presParOf" srcId="{EB5B0C59-BF0B-4EB7-AD95-61415B42F4BB}" destId="{3C34C48D-DF45-4DF2-ADEC-95CE97E5B6BB}" srcOrd="2" destOrd="0" presId="urn:microsoft.com/office/officeart/2018/2/layout/IconVerticalSolidList"/>
    <dgm:cxn modelId="{72879AE7-B980-4F03-B92C-35389F1A5FD9}" type="presParOf" srcId="{3C34C48D-DF45-4DF2-ADEC-95CE97E5B6BB}" destId="{24259D5C-688D-48BB-92AD-B39B23854AB7}" srcOrd="0" destOrd="0" presId="urn:microsoft.com/office/officeart/2018/2/layout/IconVerticalSolidList"/>
    <dgm:cxn modelId="{210178CC-6D92-4C85-B646-34C33D519EA6}" type="presParOf" srcId="{3C34C48D-DF45-4DF2-ADEC-95CE97E5B6BB}" destId="{EEFE7C54-F7A4-4B01-99F4-DED21E03B220}" srcOrd="1" destOrd="0" presId="urn:microsoft.com/office/officeart/2018/2/layout/IconVerticalSolidList"/>
    <dgm:cxn modelId="{5A1FAE6A-36F9-4C3D-9A5C-AEA994A5A86C}" type="presParOf" srcId="{3C34C48D-DF45-4DF2-ADEC-95CE97E5B6BB}" destId="{7C9F4A5E-E8C0-4DC9-83EE-16A5937F42EE}" srcOrd="2" destOrd="0" presId="urn:microsoft.com/office/officeart/2018/2/layout/IconVerticalSolidList"/>
    <dgm:cxn modelId="{15AD1CA2-BEEA-476F-A1C9-FF397A2B611C}" type="presParOf" srcId="{3C34C48D-DF45-4DF2-ADEC-95CE97E5B6BB}" destId="{F9224145-E722-48F1-91A8-655E6F9FA61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5AF548A-A94D-44B7-8796-63D6F80337B3}">
      <dgm:prSet phldr="0"/>
      <dgm:spPr/>
      <dgm:t>
        <a:bodyPr/>
        <a:lstStyle/>
        <a:p>
          <a:pPr>
            <a:lnSpc>
              <a:spcPct val="100000"/>
            </a:lnSpc>
          </a:pPr>
          <a:r>
            <a:rPr lang="en-US">
              <a:latin typeface="Corbel" panose="020B0503020204020204"/>
            </a:rPr>
            <a:t>Profit: To social enterprises, while profit generation is important it is often secondary to the social mission they have. </a:t>
          </a:r>
        </a:p>
      </dgm:t>
    </dgm:pt>
    <dgm:pt modelId="{EC0CB549-5677-4AE8-9AAA-51F8D55A44D9}" type="parTrans" cxnId="{5C636FBE-8660-47E5-92CD-A98A7392E27E}">
      <dgm:prSet/>
      <dgm:spPr/>
    </dgm:pt>
    <dgm:pt modelId="{489B801D-5AAD-4DDE-BA4A-3B26EA338B46}" type="sibTrans" cxnId="{5C636FBE-8660-47E5-92CD-A98A7392E27E}">
      <dgm:prSet/>
      <dgm:spPr/>
      <dgm:t>
        <a:bodyPr/>
        <a:lstStyle/>
        <a:p>
          <a:endParaRPr lang="en-US"/>
        </a:p>
      </dgm:t>
    </dgm:pt>
    <dgm:pt modelId="{5F6C59A3-8687-4E89-A82B-0C7B27BB2801}">
      <dgm:prSet phldr="0"/>
      <dgm:spPr/>
      <dgm:t>
        <a:bodyPr/>
        <a:lstStyle/>
        <a:p>
          <a:pPr>
            <a:lnSpc>
              <a:spcPct val="100000"/>
            </a:lnSpc>
          </a:pPr>
          <a:r>
            <a:rPr lang="en-US">
              <a:latin typeface="Corbel" panose="020B0503020204020204"/>
            </a:rPr>
            <a:t>Stakeholder focus: The social enterprise focuses on a wider spectrum of stakeholders and engage deeply with the community.</a:t>
          </a:r>
          <a:endParaRPr lang="en-US"/>
        </a:p>
      </dgm:t>
    </dgm:pt>
    <dgm:pt modelId="{B51F8D0C-BDE5-408F-89AF-752186647185}" type="parTrans" cxnId="{F4B52928-8869-4FE7-957F-5C02C8418282}">
      <dgm:prSet/>
      <dgm:spPr/>
    </dgm:pt>
    <dgm:pt modelId="{1B4BF63D-D437-42D9-9E6C-8575506CCADC}" type="sibTrans" cxnId="{F4B52928-8869-4FE7-957F-5C02C8418282}">
      <dgm:prSet/>
      <dgm:spPr/>
      <dgm:t>
        <a:bodyPr/>
        <a:lstStyle/>
        <a:p>
          <a:endParaRPr lang="en-US"/>
        </a:p>
      </dgm:t>
    </dgm:pt>
    <dgm:pt modelId="{9F2E708F-E7F4-4A59-BB89-EE2EBBE9024F}" type="pres">
      <dgm:prSet presAssocID="{D8A7E715-16AE-49F6-BFE5-4D1192F26076}" presName="root" presStyleCnt="0">
        <dgm:presLayoutVars>
          <dgm:dir/>
          <dgm:resizeHandles val="exact"/>
        </dgm:presLayoutVars>
      </dgm:prSet>
      <dgm:spPr/>
    </dgm:pt>
    <dgm:pt modelId="{B5FDAF76-6CDA-4F71-B014-524BFC12A36F}" type="pres">
      <dgm:prSet presAssocID="{D5AF548A-A94D-44B7-8796-63D6F80337B3}" presName="compNode" presStyleCnt="0"/>
      <dgm:spPr/>
    </dgm:pt>
    <dgm:pt modelId="{CAC11F1F-59B2-46D3-B232-A3D9CD203DFE}" type="pres">
      <dgm:prSet presAssocID="{D5AF548A-A94D-44B7-8796-63D6F80337B3}" presName="bgRect" presStyleLbl="bgShp" presStyleIdx="0" presStyleCnt="2"/>
      <dgm:spPr/>
    </dgm:pt>
    <dgm:pt modelId="{0A99D1EC-1D0D-4345-A396-02E3B48D00B4}" type="pres">
      <dgm:prSet presAssocID="{D5AF548A-A94D-44B7-8796-63D6F80337B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0CCD958B-D113-4496-A568-B2263801762C}" type="pres">
      <dgm:prSet presAssocID="{D5AF548A-A94D-44B7-8796-63D6F80337B3}" presName="spaceRect" presStyleCnt="0"/>
      <dgm:spPr/>
    </dgm:pt>
    <dgm:pt modelId="{94B0A943-4F94-4CF6-8C69-5494B0D95A36}" type="pres">
      <dgm:prSet presAssocID="{D5AF548A-A94D-44B7-8796-63D6F80337B3}" presName="parTx" presStyleLbl="revTx" presStyleIdx="0" presStyleCnt="2">
        <dgm:presLayoutVars>
          <dgm:chMax val="0"/>
          <dgm:chPref val="0"/>
        </dgm:presLayoutVars>
      </dgm:prSet>
      <dgm:spPr/>
    </dgm:pt>
    <dgm:pt modelId="{8BBD50B9-06C9-4FD9-95DA-CB527B491C2E}" type="pres">
      <dgm:prSet presAssocID="{489B801D-5AAD-4DDE-BA4A-3B26EA338B46}" presName="sibTrans" presStyleCnt="0"/>
      <dgm:spPr/>
    </dgm:pt>
    <dgm:pt modelId="{7FBD4171-0697-419A-8B39-D1F68423D996}" type="pres">
      <dgm:prSet presAssocID="{5F6C59A3-8687-4E89-A82B-0C7B27BB2801}" presName="compNode" presStyleCnt="0"/>
      <dgm:spPr/>
    </dgm:pt>
    <dgm:pt modelId="{02719AEA-AABA-4C47-8D57-3315955B73AC}" type="pres">
      <dgm:prSet presAssocID="{5F6C59A3-8687-4E89-A82B-0C7B27BB2801}" presName="bgRect" presStyleLbl="bgShp" presStyleIdx="1" presStyleCnt="2"/>
      <dgm:spPr/>
    </dgm:pt>
    <dgm:pt modelId="{C6C95170-250A-4A35-B460-0235AAFE2437}" type="pres">
      <dgm:prSet presAssocID="{5F6C59A3-8687-4E89-A82B-0C7B27BB280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FECDDE76-D96E-4831-AC9B-5465CFA29B94}" type="pres">
      <dgm:prSet presAssocID="{5F6C59A3-8687-4E89-A82B-0C7B27BB2801}" presName="spaceRect" presStyleCnt="0"/>
      <dgm:spPr/>
    </dgm:pt>
    <dgm:pt modelId="{A9654056-499A-44FB-8DAB-01A789A4A55D}" type="pres">
      <dgm:prSet presAssocID="{5F6C59A3-8687-4E89-A82B-0C7B27BB2801}" presName="parTx" presStyleLbl="revTx" presStyleIdx="1" presStyleCnt="2">
        <dgm:presLayoutVars>
          <dgm:chMax val="0"/>
          <dgm:chPref val="0"/>
        </dgm:presLayoutVars>
      </dgm:prSet>
      <dgm:spPr/>
    </dgm:pt>
  </dgm:ptLst>
  <dgm:cxnLst>
    <dgm:cxn modelId="{F4B52928-8869-4FE7-957F-5C02C8418282}" srcId="{D8A7E715-16AE-49F6-BFE5-4D1192F26076}" destId="{5F6C59A3-8687-4E89-A82B-0C7B27BB2801}" srcOrd="1" destOrd="0" parTransId="{B51F8D0C-BDE5-408F-89AF-752186647185}" sibTransId="{1B4BF63D-D437-42D9-9E6C-8575506CCADC}"/>
    <dgm:cxn modelId="{9B65E945-2859-4361-BF0B-740AFF7DF945}" type="presOf" srcId="{5F6C59A3-8687-4E89-A82B-0C7B27BB2801}" destId="{A9654056-499A-44FB-8DAB-01A789A4A55D}" srcOrd="0" destOrd="0" presId="urn:microsoft.com/office/officeart/2018/2/layout/IconVerticalSolidList"/>
    <dgm:cxn modelId="{BCEA48B3-A935-48AE-B220-0711EB548D2D}" type="presOf" srcId="{D5AF548A-A94D-44B7-8796-63D6F80337B3}" destId="{94B0A943-4F94-4CF6-8C69-5494B0D95A36}" srcOrd="0" destOrd="0" presId="urn:microsoft.com/office/officeart/2018/2/layout/IconVerticalSolidList"/>
    <dgm:cxn modelId="{22CF48B8-BFC6-41C9-8329-D0E94FC07572}" type="presOf" srcId="{D8A7E715-16AE-49F6-BFE5-4D1192F26076}" destId="{9F2E708F-E7F4-4A59-BB89-EE2EBBE9024F}" srcOrd="0" destOrd="0" presId="urn:microsoft.com/office/officeart/2018/2/layout/IconVerticalSolidList"/>
    <dgm:cxn modelId="{5C636FBE-8660-47E5-92CD-A98A7392E27E}" srcId="{D8A7E715-16AE-49F6-BFE5-4D1192F26076}" destId="{D5AF548A-A94D-44B7-8796-63D6F80337B3}" srcOrd="0" destOrd="0" parTransId="{EC0CB549-5677-4AE8-9AAA-51F8D55A44D9}" sibTransId="{489B801D-5AAD-4DDE-BA4A-3B26EA338B46}"/>
    <dgm:cxn modelId="{BF0D2586-246C-4469-B379-1B0A532B2CF7}" type="presParOf" srcId="{9F2E708F-E7F4-4A59-BB89-EE2EBBE9024F}" destId="{B5FDAF76-6CDA-4F71-B014-524BFC12A36F}" srcOrd="0" destOrd="0" presId="urn:microsoft.com/office/officeart/2018/2/layout/IconVerticalSolidList"/>
    <dgm:cxn modelId="{1600E8A0-7060-4C47-905C-C7AC02CE25C3}" type="presParOf" srcId="{B5FDAF76-6CDA-4F71-B014-524BFC12A36F}" destId="{CAC11F1F-59B2-46D3-B232-A3D9CD203DFE}" srcOrd="0" destOrd="0" presId="urn:microsoft.com/office/officeart/2018/2/layout/IconVerticalSolidList"/>
    <dgm:cxn modelId="{A1FF745A-66E5-4C67-A92E-13E3C02A2DF3}" type="presParOf" srcId="{B5FDAF76-6CDA-4F71-B014-524BFC12A36F}" destId="{0A99D1EC-1D0D-4345-A396-02E3B48D00B4}" srcOrd="1" destOrd="0" presId="urn:microsoft.com/office/officeart/2018/2/layout/IconVerticalSolidList"/>
    <dgm:cxn modelId="{1764CF9C-282A-4116-97E7-9564CCF8BC04}" type="presParOf" srcId="{B5FDAF76-6CDA-4F71-B014-524BFC12A36F}" destId="{0CCD958B-D113-4496-A568-B2263801762C}" srcOrd="2" destOrd="0" presId="urn:microsoft.com/office/officeart/2018/2/layout/IconVerticalSolidList"/>
    <dgm:cxn modelId="{5B59DB58-875E-4876-8944-16C0587BCF52}" type="presParOf" srcId="{B5FDAF76-6CDA-4F71-B014-524BFC12A36F}" destId="{94B0A943-4F94-4CF6-8C69-5494B0D95A36}" srcOrd="3" destOrd="0" presId="urn:microsoft.com/office/officeart/2018/2/layout/IconVerticalSolidList"/>
    <dgm:cxn modelId="{D57A7497-5807-42D7-8783-6EA9963E7214}" type="presParOf" srcId="{9F2E708F-E7F4-4A59-BB89-EE2EBBE9024F}" destId="{8BBD50B9-06C9-4FD9-95DA-CB527B491C2E}" srcOrd="1" destOrd="0" presId="urn:microsoft.com/office/officeart/2018/2/layout/IconVerticalSolidList"/>
    <dgm:cxn modelId="{6CB43B50-49E3-4576-A295-68E1E6F85F2C}" type="presParOf" srcId="{9F2E708F-E7F4-4A59-BB89-EE2EBBE9024F}" destId="{7FBD4171-0697-419A-8B39-D1F68423D996}" srcOrd="2" destOrd="0" presId="urn:microsoft.com/office/officeart/2018/2/layout/IconVerticalSolidList"/>
    <dgm:cxn modelId="{8F705082-E0A7-4786-BB6E-BDA8C908D7AB}" type="presParOf" srcId="{7FBD4171-0697-419A-8B39-D1F68423D996}" destId="{02719AEA-AABA-4C47-8D57-3315955B73AC}" srcOrd="0" destOrd="0" presId="urn:microsoft.com/office/officeart/2018/2/layout/IconVerticalSolidList"/>
    <dgm:cxn modelId="{27DEF9A9-1E3E-49BE-A549-9E33188452DA}" type="presParOf" srcId="{7FBD4171-0697-419A-8B39-D1F68423D996}" destId="{C6C95170-250A-4A35-B460-0235AAFE2437}" srcOrd="1" destOrd="0" presId="urn:microsoft.com/office/officeart/2018/2/layout/IconVerticalSolidList"/>
    <dgm:cxn modelId="{84D666A4-916F-4703-AC2C-271576628DD6}" type="presParOf" srcId="{7FBD4171-0697-419A-8B39-D1F68423D996}" destId="{FECDDE76-D96E-4831-AC9B-5465CFA29B94}" srcOrd="2" destOrd="0" presId="urn:microsoft.com/office/officeart/2018/2/layout/IconVerticalSolidList"/>
    <dgm:cxn modelId="{F3F9407E-5D2E-43D5-B7CC-031CC696440F}" type="presParOf" srcId="{7FBD4171-0697-419A-8B39-D1F68423D996}" destId="{A9654056-499A-44FB-8DAB-01A789A4A55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DD4DEE4-5944-4AD1-9AB5-98E2624D760E}">
      <dgm:prSet phldr="0"/>
      <dgm:spPr/>
      <dgm:t>
        <a:bodyPr/>
        <a:lstStyle/>
        <a:p>
          <a:r>
            <a:rPr lang="en-US">
              <a:latin typeface="Corbel" panose="020B0503020204020204"/>
            </a:rPr>
            <a:t>Non-Profit Organization: These organizations focus on addressing the issue(s) in the society without primary focus on making profit. They are reliant on donation and grants</a:t>
          </a:r>
        </a:p>
      </dgm:t>
    </dgm:pt>
    <dgm:pt modelId="{3359FC39-2866-4EF5-AB01-AA0313C2660E}" type="parTrans" cxnId="{0E9F999D-7194-4D06-B459-CF0575357C73}">
      <dgm:prSet/>
      <dgm:spPr/>
    </dgm:pt>
    <dgm:pt modelId="{FFDABFCE-7DEE-4B40-B0AB-0EA442C9ED25}" type="sibTrans" cxnId="{0E9F999D-7194-4D06-B459-CF0575357C73}">
      <dgm:prSet/>
      <dgm:spPr/>
      <dgm:t>
        <a:bodyPr/>
        <a:lstStyle/>
        <a:p>
          <a:endParaRPr lang="en-US"/>
        </a:p>
      </dgm:t>
    </dgm:pt>
    <dgm:pt modelId="{77496A4F-C174-41D4-B82A-CC603D086427}">
      <dgm:prSet phldr="0"/>
      <dgm:spPr/>
      <dgm:t>
        <a:bodyPr/>
        <a:lstStyle/>
        <a:p>
          <a:r>
            <a:rPr lang="en-US">
              <a:latin typeface="Corbel" panose="020B0503020204020204"/>
            </a:rPr>
            <a:t>For profit: These aim at generating profit while achieving social or environmental goals. Recall the </a:t>
          </a:r>
          <a:r>
            <a:rPr lang="en-US" err="1">
              <a:latin typeface="Corbel" panose="020B0503020204020204"/>
            </a:rPr>
            <a:t>Ecopost</a:t>
          </a:r>
          <a:r>
            <a:rPr lang="en-US">
              <a:latin typeface="Corbel" panose="020B0503020204020204"/>
            </a:rPr>
            <a:t> I share in our earlier lecture, this is a good example in this category</a:t>
          </a:r>
        </a:p>
      </dgm:t>
    </dgm:pt>
    <dgm:pt modelId="{4AEEB890-43D1-490D-96E8-53BE00AF85F3}" type="parTrans" cxnId="{F6DF2F3E-9060-468A-B1AD-C498655A6145}">
      <dgm:prSet/>
      <dgm:spPr/>
    </dgm:pt>
    <dgm:pt modelId="{53FB01AC-F631-4B02-917C-9FAD93FB3244}" type="sibTrans" cxnId="{F6DF2F3E-9060-468A-B1AD-C498655A6145}">
      <dgm:prSet/>
      <dgm:spPr/>
      <dgm:t>
        <a:bodyPr/>
        <a:lstStyle/>
        <a:p>
          <a:endParaRPr lang="en-US"/>
        </a:p>
      </dgm:t>
    </dgm:pt>
    <dgm:pt modelId="{E72C4E46-ECC1-4878-8786-0C5B98794F87}" type="pres">
      <dgm:prSet presAssocID="{D8A7E715-16AE-49F6-BFE5-4D1192F26076}" presName="root" presStyleCnt="0">
        <dgm:presLayoutVars>
          <dgm:dir/>
          <dgm:resizeHandles val="exact"/>
        </dgm:presLayoutVars>
      </dgm:prSet>
      <dgm:spPr/>
    </dgm:pt>
    <dgm:pt modelId="{9A571E6F-2207-4E07-A878-1B25F7C06360}" type="pres">
      <dgm:prSet presAssocID="{4DD4DEE4-5944-4AD1-9AB5-98E2624D760E}" presName="compNode" presStyleCnt="0"/>
      <dgm:spPr/>
    </dgm:pt>
    <dgm:pt modelId="{377EF887-3B6C-4814-8AE3-F57141C35595}" type="pres">
      <dgm:prSet presAssocID="{4DD4DEE4-5944-4AD1-9AB5-98E2624D760E}" presName="bgRect" presStyleLbl="bgShp" presStyleIdx="0" presStyleCnt="2"/>
      <dgm:spPr/>
    </dgm:pt>
    <dgm:pt modelId="{AD42BD7C-268E-4E9B-B8A6-198139CEB721}" type="pres">
      <dgm:prSet presAssocID="{4DD4DEE4-5944-4AD1-9AB5-98E2624D760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C8546C96-F44B-4F03-B616-CF39CA975A1D}" type="pres">
      <dgm:prSet presAssocID="{4DD4DEE4-5944-4AD1-9AB5-98E2624D760E}" presName="spaceRect" presStyleCnt="0"/>
      <dgm:spPr/>
    </dgm:pt>
    <dgm:pt modelId="{21FD8407-623F-4DE9-BB5A-DAC9F0B4EBD7}" type="pres">
      <dgm:prSet presAssocID="{4DD4DEE4-5944-4AD1-9AB5-98E2624D760E}" presName="parTx" presStyleLbl="revTx" presStyleIdx="0" presStyleCnt="2">
        <dgm:presLayoutVars>
          <dgm:chMax val="0"/>
          <dgm:chPref val="0"/>
        </dgm:presLayoutVars>
      </dgm:prSet>
      <dgm:spPr/>
    </dgm:pt>
    <dgm:pt modelId="{9E94AAD7-94E8-4EB7-9DC7-CB89FC0A1044}" type="pres">
      <dgm:prSet presAssocID="{FFDABFCE-7DEE-4B40-B0AB-0EA442C9ED25}" presName="sibTrans" presStyleCnt="0"/>
      <dgm:spPr/>
    </dgm:pt>
    <dgm:pt modelId="{C9D97EE3-0407-4B60-A28A-34C8E8E6A3D5}" type="pres">
      <dgm:prSet presAssocID="{77496A4F-C174-41D4-B82A-CC603D086427}" presName="compNode" presStyleCnt="0"/>
      <dgm:spPr/>
    </dgm:pt>
    <dgm:pt modelId="{AABBFF13-9B94-4667-8811-1C8E0319032B}" type="pres">
      <dgm:prSet presAssocID="{77496A4F-C174-41D4-B82A-CC603D086427}" presName="bgRect" presStyleLbl="bgShp" presStyleIdx="1" presStyleCnt="2"/>
      <dgm:spPr/>
    </dgm:pt>
    <dgm:pt modelId="{BA8BCEF0-788F-4721-8DA1-CBFB56FE31B0}" type="pres">
      <dgm:prSet presAssocID="{77496A4F-C174-41D4-B82A-CC603D08642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llseye"/>
        </a:ext>
      </dgm:extLst>
    </dgm:pt>
    <dgm:pt modelId="{AD618427-580B-41A6-B131-8CB871EF9758}" type="pres">
      <dgm:prSet presAssocID="{77496A4F-C174-41D4-B82A-CC603D086427}" presName="spaceRect" presStyleCnt="0"/>
      <dgm:spPr/>
    </dgm:pt>
    <dgm:pt modelId="{A7BB60AC-F1B3-40F9-81F1-AFFA61147480}" type="pres">
      <dgm:prSet presAssocID="{77496A4F-C174-41D4-B82A-CC603D086427}" presName="parTx" presStyleLbl="revTx" presStyleIdx="1" presStyleCnt="2">
        <dgm:presLayoutVars>
          <dgm:chMax val="0"/>
          <dgm:chPref val="0"/>
        </dgm:presLayoutVars>
      </dgm:prSet>
      <dgm:spPr/>
    </dgm:pt>
  </dgm:ptLst>
  <dgm:cxnLst>
    <dgm:cxn modelId="{F6DF2F3E-9060-468A-B1AD-C498655A6145}" srcId="{D8A7E715-16AE-49F6-BFE5-4D1192F26076}" destId="{77496A4F-C174-41D4-B82A-CC603D086427}" srcOrd="1" destOrd="0" parTransId="{4AEEB890-43D1-490D-96E8-53BE00AF85F3}" sibTransId="{53FB01AC-F631-4B02-917C-9FAD93FB3244}"/>
    <dgm:cxn modelId="{D8A6666C-CEEF-4DA5-9657-AED2B7C2FD82}" type="presOf" srcId="{77496A4F-C174-41D4-B82A-CC603D086427}" destId="{A7BB60AC-F1B3-40F9-81F1-AFFA61147480}" srcOrd="0" destOrd="0" presId="urn:microsoft.com/office/officeart/2018/2/layout/IconVerticalSolidList"/>
    <dgm:cxn modelId="{7B804C93-D60E-4F8F-B6BA-F8869F63E89E}" type="presOf" srcId="{4DD4DEE4-5944-4AD1-9AB5-98E2624D760E}" destId="{21FD8407-623F-4DE9-BB5A-DAC9F0B4EBD7}" srcOrd="0" destOrd="0" presId="urn:microsoft.com/office/officeart/2018/2/layout/IconVerticalSolidList"/>
    <dgm:cxn modelId="{0E9F999D-7194-4D06-B459-CF0575357C73}" srcId="{D8A7E715-16AE-49F6-BFE5-4D1192F26076}" destId="{4DD4DEE4-5944-4AD1-9AB5-98E2624D760E}" srcOrd="0" destOrd="0" parTransId="{3359FC39-2866-4EF5-AB01-AA0313C2660E}" sibTransId="{FFDABFCE-7DEE-4B40-B0AB-0EA442C9ED25}"/>
    <dgm:cxn modelId="{FFA3CCAD-11FD-45DF-B933-C0F8CCC02ABE}" type="presOf" srcId="{D8A7E715-16AE-49F6-BFE5-4D1192F26076}" destId="{E72C4E46-ECC1-4878-8786-0C5B98794F87}" srcOrd="0" destOrd="0" presId="urn:microsoft.com/office/officeart/2018/2/layout/IconVerticalSolidList"/>
    <dgm:cxn modelId="{90E7D82D-062D-4B66-AD55-3301AA289D1C}" type="presParOf" srcId="{E72C4E46-ECC1-4878-8786-0C5B98794F87}" destId="{9A571E6F-2207-4E07-A878-1B25F7C06360}" srcOrd="0" destOrd="0" presId="urn:microsoft.com/office/officeart/2018/2/layout/IconVerticalSolidList"/>
    <dgm:cxn modelId="{D85DFF16-591B-407D-A87F-ADC8B3619B9A}" type="presParOf" srcId="{9A571E6F-2207-4E07-A878-1B25F7C06360}" destId="{377EF887-3B6C-4814-8AE3-F57141C35595}" srcOrd="0" destOrd="0" presId="urn:microsoft.com/office/officeart/2018/2/layout/IconVerticalSolidList"/>
    <dgm:cxn modelId="{223E9737-EA52-4B67-A1C2-E7FFC5DAAC97}" type="presParOf" srcId="{9A571E6F-2207-4E07-A878-1B25F7C06360}" destId="{AD42BD7C-268E-4E9B-B8A6-198139CEB721}" srcOrd="1" destOrd="0" presId="urn:microsoft.com/office/officeart/2018/2/layout/IconVerticalSolidList"/>
    <dgm:cxn modelId="{57562C39-A0BF-454B-81A7-9050D02ACBCB}" type="presParOf" srcId="{9A571E6F-2207-4E07-A878-1B25F7C06360}" destId="{C8546C96-F44B-4F03-B616-CF39CA975A1D}" srcOrd="2" destOrd="0" presId="urn:microsoft.com/office/officeart/2018/2/layout/IconVerticalSolidList"/>
    <dgm:cxn modelId="{9B5B87D7-E935-45DA-9182-12DE7F5DCEFD}" type="presParOf" srcId="{9A571E6F-2207-4E07-A878-1B25F7C06360}" destId="{21FD8407-623F-4DE9-BB5A-DAC9F0B4EBD7}" srcOrd="3" destOrd="0" presId="urn:microsoft.com/office/officeart/2018/2/layout/IconVerticalSolidList"/>
    <dgm:cxn modelId="{2F870F62-2E91-4486-8934-D44255AE0CE2}" type="presParOf" srcId="{E72C4E46-ECC1-4878-8786-0C5B98794F87}" destId="{9E94AAD7-94E8-4EB7-9DC7-CB89FC0A1044}" srcOrd="1" destOrd="0" presId="urn:microsoft.com/office/officeart/2018/2/layout/IconVerticalSolidList"/>
    <dgm:cxn modelId="{1AEDC213-3733-4614-9E67-445215FCFE21}" type="presParOf" srcId="{E72C4E46-ECC1-4878-8786-0C5B98794F87}" destId="{C9D97EE3-0407-4B60-A28A-34C8E8E6A3D5}" srcOrd="2" destOrd="0" presId="urn:microsoft.com/office/officeart/2018/2/layout/IconVerticalSolidList"/>
    <dgm:cxn modelId="{500F1228-84B6-45BB-946D-E8AD1B16C7B4}" type="presParOf" srcId="{C9D97EE3-0407-4B60-A28A-34C8E8E6A3D5}" destId="{AABBFF13-9B94-4667-8811-1C8E0319032B}" srcOrd="0" destOrd="0" presId="urn:microsoft.com/office/officeart/2018/2/layout/IconVerticalSolidList"/>
    <dgm:cxn modelId="{2527D1BC-D4F6-4E4D-8B1E-9FF04C943C8C}" type="presParOf" srcId="{C9D97EE3-0407-4B60-A28A-34C8E8E6A3D5}" destId="{BA8BCEF0-788F-4721-8DA1-CBFB56FE31B0}" srcOrd="1" destOrd="0" presId="urn:microsoft.com/office/officeart/2018/2/layout/IconVerticalSolidList"/>
    <dgm:cxn modelId="{20AC1408-BB4A-419A-8641-827681BE8D4C}" type="presParOf" srcId="{C9D97EE3-0407-4B60-A28A-34C8E8E6A3D5}" destId="{AD618427-580B-41A6-B131-8CB871EF9758}" srcOrd="2" destOrd="0" presId="urn:microsoft.com/office/officeart/2018/2/layout/IconVerticalSolidList"/>
    <dgm:cxn modelId="{5FB39DA2-3E68-41A5-B809-707E6BE3766A}" type="presParOf" srcId="{C9D97EE3-0407-4B60-A28A-34C8E8E6A3D5}" destId="{A7BB60AC-F1B3-40F9-81F1-AFFA6114748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3_2" csCatId="accent3" phldr="1"/>
      <dgm:spPr/>
      <dgm:t>
        <a:bodyPr/>
        <a:lstStyle/>
        <a:p>
          <a:endParaRPr lang="en-US"/>
        </a:p>
      </dgm:t>
    </dgm:pt>
    <dgm:pt modelId="{40647DF4-F725-43C6-9E1C-4883287A06AD}">
      <dgm:prSet phldr="0"/>
      <dgm:spPr/>
      <dgm:t>
        <a:bodyPr/>
        <a:lstStyle/>
        <a:p>
          <a:r>
            <a:rPr lang="en-US">
              <a:latin typeface="Corbel" panose="020B0503020204020204"/>
            </a:rPr>
            <a:t>Hybrid: These are those enterprises that may have both mission that is non-profit and profit structures, where a portion of their profits may be invested in their social initiatives. Examples here may include one-for-one or buy-one, give one model such as TOMS Shoes, Warby Parker, Two Degrees Food and Soapbox Soaps.</a:t>
          </a:r>
        </a:p>
      </dgm:t>
    </dgm:pt>
    <dgm:pt modelId="{C7FC0046-ADD6-452E-9BCA-CAD24E28EA99}" type="parTrans" cxnId="{5090CDF3-05E7-4F56-8564-ABB7A0985DF5}">
      <dgm:prSet/>
      <dgm:spPr/>
    </dgm:pt>
    <dgm:pt modelId="{694E5249-4B0D-4CD1-BD4D-073EFF6E5D2D}" type="sibTrans" cxnId="{5090CDF3-05E7-4F56-8564-ABB7A0985DF5}">
      <dgm:prSet/>
      <dgm:spPr/>
    </dgm:pt>
    <dgm:pt modelId="{E1341A3D-C8B2-4244-8762-2006FF93EB82}">
      <dgm:prSet phldr="0"/>
      <dgm:spPr/>
      <dgm:t>
        <a:bodyPr/>
        <a:lstStyle/>
        <a:p>
          <a:r>
            <a:rPr lang="en-US">
              <a:latin typeface="Corbel" panose="020B0503020204020204"/>
            </a:rPr>
            <a:t>Cooperatives: These are started and operated by a group of people who have come together with a common goal. </a:t>
          </a:r>
          <a:endParaRPr lang="en-US"/>
        </a:p>
      </dgm:t>
    </dgm:pt>
    <dgm:pt modelId="{15851AA9-1C67-4957-B218-B539272236B9}" type="parTrans" cxnId="{8685F3FE-6D75-4127-9A97-A97556AD7737}">
      <dgm:prSet/>
      <dgm:spPr/>
    </dgm:pt>
    <dgm:pt modelId="{BE30535B-C99D-4629-A93B-0EF612E4A3D9}" type="sibTrans" cxnId="{8685F3FE-6D75-4127-9A97-A97556AD7737}">
      <dgm:prSet/>
      <dgm:spPr/>
    </dgm:pt>
    <dgm:pt modelId="{EB5B0C59-BF0B-4EB7-AD95-61415B42F4BB}" type="pres">
      <dgm:prSet presAssocID="{D8A7E715-16AE-49F6-BFE5-4D1192F26076}" presName="root" presStyleCnt="0">
        <dgm:presLayoutVars>
          <dgm:dir/>
          <dgm:resizeHandles val="exact"/>
        </dgm:presLayoutVars>
      </dgm:prSet>
      <dgm:spPr/>
    </dgm:pt>
    <dgm:pt modelId="{EABD2819-7082-4D2C-A096-DF37731B8431}" type="pres">
      <dgm:prSet presAssocID="{40647DF4-F725-43C6-9E1C-4883287A06AD}" presName="compNode" presStyleCnt="0"/>
      <dgm:spPr/>
    </dgm:pt>
    <dgm:pt modelId="{0809B32A-8923-449D-841C-D22F2892AE2D}" type="pres">
      <dgm:prSet presAssocID="{40647DF4-F725-43C6-9E1C-4883287A06AD}" presName="bgRect" presStyleLbl="bgShp" presStyleIdx="0" presStyleCnt="2"/>
      <dgm:spPr/>
    </dgm:pt>
    <dgm:pt modelId="{6E2FCD42-B4A0-4676-939B-99ED8C195930}" type="pres">
      <dgm:prSet presAssocID="{40647DF4-F725-43C6-9E1C-4883287A06AD}" presName="iconRect" presStyleLbl="node1" presStyleIdx="0" presStyleCnt="2"/>
      <dgm:spPr>
        <a:ln>
          <a:noFill/>
        </a:ln>
      </dgm:spPr>
    </dgm:pt>
    <dgm:pt modelId="{D72F52BC-4951-4E57-8491-35E7935C2D43}" type="pres">
      <dgm:prSet presAssocID="{40647DF4-F725-43C6-9E1C-4883287A06AD}" presName="spaceRect" presStyleCnt="0"/>
      <dgm:spPr/>
    </dgm:pt>
    <dgm:pt modelId="{97C6A5A6-DEDD-43A4-942B-2074E3BBDBB0}" type="pres">
      <dgm:prSet presAssocID="{40647DF4-F725-43C6-9E1C-4883287A06AD}" presName="parTx" presStyleLbl="revTx" presStyleIdx="0" presStyleCnt="2">
        <dgm:presLayoutVars>
          <dgm:chMax val="0"/>
          <dgm:chPref val="0"/>
        </dgm:presLayoutVars>
      </dgm:prSet>
      <dgm:spPr/>
    </dgm:pt>
    <dgm:pt modelId="{321C0ECF-391B-4534-A30A-365E059A5C58}" type="pres">
      <dgm:prSet presAssocID="{694E5249-4B0D-4CD1-BD4D-073EFF6E5D2D}" presName="sibTrans" presStyleCnt="0"/>
      <dgm:spPr/>
    </dgm:pt>
    <dgm:pt modelId="{D346C038-B49B-4C03-88F7-7215360A65F4}" type="pres">
      <dgm:prSet presAssocID="{E1341A3D-C8B2-4244-8762-2006FF93EB82}" presName="compNode" presStyleCnt="0"/>
      <dgm:spPr/>
    </dgm:pt>
    <dgm:pt modelId="{2C21DA5D-F9B5-4444-97FB-6AA84B7947C9}" type="pres">
      <dgm:prSet presAssocID="{E1341A3D-C8B2-4244-8762-2006FF93EB82}" presName="bgRect" presStyleLbl="bgShp" presStyleIdx="1" presStyleCnt="2"/>
      <dgm:spPr/>
    </dgm:pt>
    <dgm:pt modelId="{E84156D6-7283-4604-B8E9-72FB5991ADFA}" type="pres">
      <dgm:prSet presAssocID="{E1341A3D-C8B2-4244-8762-2006FF93EB82}" presName="iconRect" presStyleLbl="node1" presStyleIdx="1" presStyleCnt="2"/>
      <dgm:spPr>
        <a:ln>
          <a:noFill/>
        </a:ln>
      </dgm:spPr>
    </dgm:pt>
    <dgm:pt modelId="{5369104E-BB55-4BC3-9EDE-B3EC7BBFFB75}" type="pres">
      <dgm:prSet presAssocID="{E1341A3D-C8B2-4244-8762-2006FF93EB82}" presName="spaceRect" presStyleCnt="0"/>
      <dgm:spPr/>
    </dgm:pt>
    <dgm:pt modelId="{2B0EBA64-4617-459C-9DE1-E710E77EC178}" type="pres">
      <dgm:prSet presAssocID="{E1341A3D-C8B2-4244-8762-2006FF93EB82}" presName="parTx" presStyleLbl="revTx" presStyleIdx="1" presStyleCnt="2">
        <dgm:presLayoutVars>
          <dgm:chMax val="0"/>
          <dgm:chPref val="0"/>
        </dgm:presLayoutVars>
      </dgm:prSet>
      <dgm:spPr/>
    </dgm:pt>
  </dgm:ptLst>
  <dgm:cxnLst>
    <dgm:cxn modelId="{BB50913C-FA5D-4B5A-95F0-C778DFDEF46B}" type="presOf" srcId="{D8A7E715-16AE-49F6-BFE5-4D1192F26076}" destId="{EB5B0C59-BF0B-4EB7-AD95-61415B42F4BB}" srcOrd="0" destOrd="0" presId="urn:microsoft.com/office/officeart/2018/2/layout/IconVerticalSolidList"/>
    <dgm:cxn modelId="{B2F7F543-043B-4E83-BE4D-D7583D6D34D2}" type="presOf" srcId="{40647DF4-F725-43C6-9E1C-4883287A06AD}" destId="{97C6A5A6-DEDD-43A4-942B-2074E3BBDBB0}" srcOrd="0" destOrd="0" presId="urn:microsoft.com/office/officeart/2018/2/layout/IconVerticalSolidList"/>
    <dgm:cxn modelId="{FE2F7397-A40B-48BB-BFDD-3E760BDF6CD1}" type="presOf" srcId="{E1341A3D-C8B2-4244-8762-2006FF93EB82}" destId="{2B0EBA64-4617-459C-9DE1-E710E77EC178}" srcOrd="0" destOrd="0" presId="urn:microsoft.com/office/officeart/2018/2/layout/IconVerticalSolidList"/>
    <dgm:cxn modelId="{5090CDF3-05E7-4F56-8564-ABB7A0985DF5}" srcId="{D8A7E715-16AE-49F6-BFE5-4D1192F26076}" destId="{40647DF4-F725-43C6-9E1C-4883287A06AD}" srcOrd="0" destOrd="0" parTransId="{C7FC0046-ADD6-452E-9BCA-CAD24E28EA99}" sibTransId="{694E5249-4B0D-4CD1-BD4D-073EFF6E5D2D}"/>
    <dgm:cxn modelId="{8685F3FE-6D75-4127-9A97-A97556AD7737}" srcId="{D8A7E715-16AE-49F6-BFE5-4D1192F26076}" destId="{E1341A3D-C8B2-4244-8762-2006FF93EB82}" srcOrd="1" destOrd="0" parTransId="{15851AA9-1C67-4957-B218-B539272236B9}" sibTransId="{BE30535B-C99D-4629-A93B-0EF612E4A3D9}"/>
    <dgm:cxn modelId="{9D91E8E3-98C9-423D-9DA7-3688D7F129A8}" type="presParOf" srcId="{EB5B0C59-BF0B-4EB7-AD95-61415B42F4BB}" destId="{EABD2819-7082-4D2C-A096-DF37731B8431}" srcOrd="0" destOrd="0" presId="urn:microsoft.com/office/officeart/2018/2/layout/IconVerticalSolidList"/>
    <dgm:cxn modelId="{707F947B-A0AC-4763-8050-8A8E366BED82}" type="presParOf" srcId="{EABD2819-7082-4D2C-A096-DF37731B8431}" destId="{0809B32A-8923-449D-841C-D22F2892AE2D}" srcOrd="0" destOrd="0" presId="urn:microsoft.com/office/officeart/2018/2/layout/IconVerticalSolidList"/>
    <dgm:cxn modelId="{E90C7556-86B5-4044-8FDB-9E770EFBC98B}" type="presParOf" srcId="{EABD2819-7082-4D2C-A096-DF37731B8431}" destId="{6E2FCD42-B4A0-4676-939B-99ED8C195930}" srcOrd="1" destOrd="0" presId="urn:microsoft.com/office/officeart/2018/2/layout/IconVerticalSolidList"/>
    <dgm:cxn modelId="{88C519CD-C74D-4DC1-BF9A-F0B4DD31BFE4}" type="presParOf" srcId="{EABD2819-7082-4D2C-A096-DF37731B8431}" destId="{D72F52BC-4951-4E57-8491-35E7935C2D43}" srcOrd="2" destOrd="0" presId="urn:microsoft.com/office/officeart/2018/2/layout/IconVerticalSolidList"/>
    <dgm:cxn modelId="{23514EB2-07C6-4AB6-83AA-56B8D601662F}" type="presParOf" srcId="{EABD2819-7082-4D2C-A096-DF37731B8431}" destId="{97C6A5A6-DEDD-43A4-942B-2074E3BBDBB0}" srcOrd="3" destOrd="0" presId="urn:microsoft.com/office/officeart/2018/2/layout/IconVerticalSolidList"/>
    <dgm:cxn modelId="{31DDC1B9-F33C-4574-9BF0-E38BE6C06EAB}" type="presParOf" srcId="{EB5B0C59-BF0B-4EB7-AD95-61415B42F4BB}" destId="{321C0ECF-391B-4534-A30A-365E059A5C58}" srcOrd="1" destOrd="0" presId="urn:microsoft.com/office/officeart/2018/2/layout/IconVerticalSolidList"/>
    <dgm:cxn modelId="{1B653FD4-D8B7-46D1-82B5-74AD3DBABF01}" type="presParOf" srcId="{EB5B0C59-BF0B-4EB7-AD95-61415B42F4BB}" destId="{D346C038-B49B-4C03-88F7-7215360A65F4}" srcOrd="2" destOrd="0" presId="urn:microsoft.com/office/officeart/2018/2/layout/IconVerticalSolidList"/>
    <dgm:cxn modelId="{E76285B1-FF25-4AFF-9002-B5BA9D81C896}" type="presParOf" srcId="{D346C038-B49B-4C03-88F7-7215360A65F4}" destId="{2C21DA5D-F9B5-4444-97FB-6AA84B7947C9}" srcOrd="0" destOrd="0" presId="urn:microsoft.com/office/officeart/2018/2/layout/IconVerticalSolidList"/>
    <dgm:cxn modelId="{B69A3209-0116-4EB9-ABC2-923152F3B4B9}" type="presParOf" srcId="{D346C038-B49B-4C03-88F7-7215360A65F4}" destId="{E84156D6-7283-4604-B8E9-72FB5991ADFA}" srcOrd="1" destOrd="0" presId="urn:microsoft.com/office/officeart/2018/2/layout/IconVerticalSolidList"/>
    <dgm:cxn modelId="{ECBE924C-9C7A-4F3D-9158-44AF82D4F08D}" type="presParOf" srcId="{D346C038-B49B-4C03-88F7-7215360A65F4}" destId="{5369104E-BB55-4BC3-9EDE-B3EC7BBFFB75}" srcOrd="2" destOrd="0" presId="urn:microsoft.com/office/officeart/2018/2/layout/IconVerticalSolidList"/>
    <dgm:cxn modelId="{53B167F6-39CA-454D-B091-1ECA7476CC7F}" type="presParOf" srcId="{D346C038-B49B-4C03-88F7-7215360A65F4}" destId="{2B0EBA64-4617-459C-9DE1-E710E77EC17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CA08EC1-1FCE-443B-9695-8C8686985862}">
      <dgm:prSet phldr="0"/>
      <dgm:spPr/>
      <dgm:t>
        <a:bodyPr/>
        <a:lstStyle/>
        <a:p>
          <a:pPr>
            <a:lnSpc>
              <a:spcPct val="100000"/>
            </a:lnSpc>
          </a:pPr>
          <a:r>
            <a:rPr lang="en-US">
              <a:latin typeface="Corbel" panose="020B0503020204020204"/>
            </a:rPr>
            <a:t>Community led project: These are initiatives started by locals or groups within the community to address a specific issue, they rely on volunteers and support from the local community.</a:t>
          </a:r>
        </a:p>
      </dgm:t>
    </dgm:pt>
    <dgm:pt modelId="{F9F04FD9-E439-45ED-8129-339E1FAB49DF}" type="parTrans" cxnId="{A1EA9AE1-B220-485A-B2A2-433E891F7751}">
      <dgm:prSet/>
      <dgm:spPr/>
    </dgm:pt>
    <dgm:pt modelId="{40BD1D73-3246-4C22-9107-F32B1217DD9C}" type="sibTrans" cxnId="{A1EA9AE1-B220-485A-B2A2-433E891F7751}">
      <dgm:prSet/>
      <dgm:spPr/>
    </dgm:pt>
    <dgm:pt modelId="{FB5237AA-1B8E-48B8-A9C7-DACDC396D004}">
      <dgm:prSet phldr="0"/>
      <dgm:spPr/>
      <dgm:t>
        <a:bodyPr/>
        <a:lstStyle/>
        <a:p>
          <a:pPr>
            <a:lnSpc>
              <a:spcPct val="100000"/>
            </a:lnSpc>
          </a:pPr>
          <a:r>
            <a:rPr lang="en-US">
              <a:latin typeface="Corbel" panose="020B0503020204020204"/>
            </a:rPr>
            <a:t>Socially responsible business: This is a business which in its quest for profit incorporates social responsibility such as ethics and being environmentally friendly.</a:t>
          </a:r>
        </a:p>
      </dgm:t>
    </dgm:pt>
    <dgm:pt modelId="{BE5583D0-1829-4DE7-B630-BB2BBF7445C7}" type="parTrans" cxnId="{12A224AB-DA9B-4FCB-AEE6-50D1A8DF2965}">
      <dgm:prSet/>
      <dgm:spPr/>
    </dgm:pt>
    <dgm:pt modelId="{337E11CE-42E2-4FA7-B765-D87370FC22E6}" type="sibTrans" cxnId="{12A224AB-DA9B-4FCB-AEE6-50D1A8DF2965}">
      <dgm:prSet/>
      <dgm:spPr/>
    </dgm:pt>
    <dgm:pt modelId="{EB5B0C59-BF0B-4EB7-AD95-61415B42F4BB}" type="pres">
      <dgm:prSet presAssocID="{D8A7E715-16AE-49F6-BFE5-4D1192F26076}" presName="root" presStyleCnt="0">
        <dgm:presLayoutVars>
          <dgm:dir/>
          <dgm:resizeHandles val="exact"/>
        </dgm:presLayoutVars>
      </dgm:prSet>
      <dgm:spPr/>
    </dgm:pt>
    <dgm:pt modelId="{56B80F80-24AD-4E49-8000-FCEFA309A963}" type="pres">
      <dgm:prSet presAssocID="{2CA08EC1-1FCE-443B-9695-8C8686985862}" presName="compNode" presStyleCnt="0"/>
      <dgm:spPr/>
    </dgm:pt>
    <dgm:pt modelId="{EC5F9183-AC80-46B6-AD58-01B110BE930F}" type="pres">
      <dgm:prSet presAssocID="{2CA08EC1-1FCE-443B-9695-8C8686985862}" presName="bgRect" presStyleLbl="bgShp" presStyleIdx="0" presStyleCnt="2"/>
      <dgm:spPr/>
    </dgm:pt>
    <dgm:pt modelId="{C4EA7451-399B-4611-BE89-81BAFC133C91}" type="pres">
      <dgm:prSet presAssocID="{2CA08EC1-1FCE-443B-9695-8C8686985862}" presName="iconRect" presStyleLbl="node1" presStyleIdx="0" presStyleCnt="2"/>
      <dgm:spPr/>
    </dgm:pt>
    <dgm:pt modelId="{C865BF9F-7100-41CF-8802-A5A522F80732}" type="pres">
      <dgm:prSet presAssocID="{2CA08EC1-1FCE-443B-9695-8C8686985862}" presName="spaceRect" presStyleCnt="0"/>
      <dgm:spPr/>
    </dgm:pt>
    <dgm:pt modelId="{1E81D06A-2289-474E-B646-DADD5DEB8693}" type="pres">
      <dgm:prSet presAssocID="{2CA08EC1-1FCE-443B-9695-8C8686985862}" presName="parTx" presStyleLbl="revTx" presStyleIdx="0" presStyleCnt="2">
        <dgm:presLayoutVars>
          <dgm:chMax val="0"/>
          <dgm:chPref val="0"/>
        </dgm:presLayoutVars>
      </dgm:prSet>
      <dgm:spPr/>
    </dgm:pt>
    <dgm:pt modelId="{1C258D6F-EEA3-4171-936E-494CE14C2DFD}" type="pres">
      <dgm:prSet presAssocID="{40BD1D73-3246-4C22-9107-F32B1217DD9C}" presName="sibTrans" presStyleCnt="0"/>
      <dgm:spPr/>
    </dgm:pt>
    <dgm:pt modelId="{4005FD67-7B6B-44C1-9779-0601FC8360C9}" type="pres">
      <dgm:prSet presAssocID="{FB5237AA-1B8E-48B8-A9C7-DACDC396D004}" presName="compNode" presStyleCnt="0"/>
      <dgm:spPr/>
    </dgm:pt>
    <dgm:pt modelId="{F786CFB5-CC8D-4A32-BA0B-BFD7027997C4}" type="pres">
      <dgm:prSet presAssocID="{FB5237AA-1B8E-48B8-A9C7-DACDC396D004}" presName="bgRect" presStyleLbl="bgShp" presStyleIdx="1" presStyleCnt="2"/>
      <dgm:spPr/>
    </dgm:pt>
    <dgm:pt modelId="{30DA887F-2D47-45D5-BF3E-5165122F734F}" type="pres">
      <dgm:prSet presAssocID="{FB5237AA-1B8E-48B8-A9C7-DACDC396D004}" presName="iconRect" presStyleLbl="node1" presStyleIdx="1" presStyleCnt="2"/>
      <dgm:spPr/>
    </dgm:pt>
    <dgm:pt modelId="{31D24B12-971E-4236-92AD-E058B175B461}" type="pres">
      <dgm:prSet presAssocID="{FB5237AA-1B8E-48B8-A9C7-DACDC396D004}" presName="spaceRect" presStyleCnt="0"/>
      <dgm:spPr/>
    </dgm:pt>
    <dgm:pt modelId="{F24623EA-A154-4C5C-8F56-D4BE7885B240}" type="pres">
      <dgm:prSet presAssocID="{FB5237AA-1B8E-48B8-A9C7-DACDC396D004}" presName="parTx" presStyleLbl="revTx" presStyleIdx="1" presStyleCnt="2">
        <dgm:presLayoutVars>
          <dgm:chMax val="0"/>
          <dgm:chPref val="0"/>
        </dgm:presLayoutVars>
      </dgm:prSet>
      <dgm:spPr/>
    </dgm:pt>
  </dgm:ptLst>
  <dgm:cxnLst>
    <dgm:cxn modelId="{BB50913C-FA5D-4B5A-95F0-C778DFDEF46B}" type="presOf" srcId="{D8A7E715-16AE-49F6-BFE5-4D1192F26076}" destId="{EB5B0C59-BF0B-4EB7-AD95-61415B42F4BB}" srcOrd="0" destOrd="0" presId="urn:microsoft.com/office/officeart/2018/2/layout/IconVerticalSolidList"/>
    <dgm:cxn modelId="{47D107A2-1B2F-4D61-B4BF-2080AAEE0B54}" type="presOf" srcId="{FB5237AA-1B8E-48B8-A9C7-DACDC396D004}" destId="{F24623EA-A154-4C5C-8F56-D4BE7885B240}" srcOrd="0" destOrd="0" presId="urn:microsoft.com/office/officeart/2018/2/layout/IconVerticalSolidList"/>
    <dgm:cxn modelId="{12A224AB-DA9B-4FCB-AEE6-50D1A8DF2965}" srcId="{D8A7E715-16AE-49F6-BFE5-4D1192F26076}" destId="{FB5237AA-1B8E-48B8-A9C7-DACDC396D004}" srcOrd="1" destOrd="0" parTransId="{BE5583D0-1829-4DE7-B630-BB2BBF7445C7}" sibTransId="{337E11CE-42E2-4FA7-B765-D87370FC22E6}"/>
    <dgm:cxn modelId="{C81A78C2-B980-4B3F-A29C-CD031E20C17B}" type="presOf" srcId="{2CA08EC1-1FCE-443B-9695-8C8686985862}" destId="{1E81D06A-2289-474E-B646-DADD5DEB8693}" srcOrd="0" destOrd="0" presId="urn:microsoft.com/office/officeart/2018/2/layout/IconVerticalSolidList"/>
    <dgm:cxn modelId="{A1EA9AE1-B220-485A-B2A2-433E891F7751}" srcId="{D8A7E715-16AE-49F6-BFE5-4D1192F26076}" destId="{2CA08EC1-1FCE-443B-9695-8C8686985862}" srcOrd="0" destOrd="0" parTransId="{F9F04FD9-E439-45ED-8129-339E1FAB49DF}" sibTransId="{40BD1D73-3246-4C22-9107-F32B1217DD9C}"/>
    <dgm:cxn modelId="{E6C3A62A-C16F-4C4B-8AE3-9240B1E4D035}" type="presParOf" srcId="{EB5B0C59-BF0B-4EB7-AD95-61415B42F4BB}" destId="{56B80F80-24AD-4E49-8000-FCEFA309A963}" srcOrd="0" destOrd="0" presId="urn:microsoft.com/office/officeart/2018/2/layout/IconVerticalSolidList"/>
    <dgm:cxn modelId="{5E6F71D7-78D1-484F-9325-9A24A1E3E2FA}" type="presParOf" srcId="{56B80F80-24AD-4E49-8000-FCEFA309A963}" destId="{EC5F9183-AC80-46B6-AD58-01B110BE930F}" srcOrd="0" destOrd="0" presId="urn:microsoft.com/office/officeart/2018/2/layout/IconVerticalSolidList"/>
    <dgm:cxn modelId="{34E0E891-A869-4AE7-96E7-F56E35AA4F62}" type="presParOf" srcId="{56B80F80-24AD-4E49-8000-FCEFA309A963}" destId="{C4EA7451-399B-4611-BE89-81BAFC133C91}" srcOrd="1" destOrd="0" presId="urn:microsoft.com/office/officeart/2018/2/layout/IconVerticalSolidList"/>
    <dgm:cxn modelId="{1AA8A8E2-21A7-4775-B5BF-D22A05D1FB9B}" type="presParOf" srcId="{56B80F80-24AD-4E49-8000-FCEFA309A963}" destId="{C865BF9F-7100-41CF-8802-A5A522F80732}" srcOrd="2" destOrd="0" presId="urn:microsoft.com/office/officeart/2018/2/layout/IconVerticalSolidList"/>
    <dgm:cxn modelId="{D327772C-B4BF-4791-B7C1-090107545AF9}" type="presParOf" srcId="{56B80F80-24AD-4E49-8000-FCEFA309A963}" destId="{1E81D06A-2289-474E-B646-DADD5DEB8693}" srcOrd="3" destOrd="0" presId="urn:microsoft.com/office/officeart/2018/2/layout/IconVerticalSolidList"/>
    <dgm:cxn modelId="{5F124E1E-2468-432C-84A9-900D1BF6FE8D}" type="presParOf" srcId="{EB5B0C59-BF0B-4EB7-AD95-61415B42F4BB}" destId="{1C258D6F-EEA3-4171-936E-494CE14C2DFD}" srcOrd="1" destOrd="0" presId="urn:microsoft.com/office/officeart/2018/2/layout/IconVerticalSolidList"/>
    <dgm:cxn modelId="{3C8B77A9-CB24-4063-ADA2-42FAEE2F2459}" type="presParOf" srcId="{EB5B0C59-BF0B-4EB7-AD95-61415B42F4BB}" destId="{4005FD67-7B6B-44C1-9779-0601FC8360C9}" srcOrd="2" destOrd="0" presId="urn:microsoft.com/office/officeart/2018/2/layout/IconVerticalSolidList"/>
    <dgm:cxn modelId="{9D10DC26-307D-4990-ADB5-855697CD257D}" type="presParOf" srcId="{4005FD67-7B6B-44C1-9779-0601FC8360C9}" destId="{F786CFB5-CC8D-4A32-BA0B-BFD7027997C4}" srcOrd="0" destOrd="0" presId="urn:microsoft.com/office/officeart/2018/2/layout/IconVerticalSolidList"/>
    <dgm:cxn modelId="{2C11FAB7-8C6E-4916-8568-49BE92F3A2E7}" type="presParOf" srcId="{4005FD67-7B6B-44C1-9779-0601FC8360C9}" destId="{30DA887F-2D47-45D5-BF3E-5165122F734F}" srcOrd="1" destOrd="0" presId="urn:microsoft.com/office/officeart/2018/2/layout/IconVerticalSolidList"/>
    <dgm:cxn modelId="{4A6996F5-487D-4F8E-A9B5-7F4D4CF5DBA9}" type="presParOf" srcId="{4005FD67-7B6B-44C1-9779-0601FC8360C9}" destId="{31D24B12-971E-4236-92AD-E058B175B461}" srcOrd="2" destOrd="0" presId="urn:microsoft.com/office/officeart/2018/2/layout/IconVerticalSolidList"/>
    <dgm:cxn modelId="{2C56DDD0-C7D6-41A6-8B69-B5BE5083C1B6}" type="presParOf" srcId="{4005FD67-7B6B-44C1-9779-0601FC8360C9}" destId="{F24623EA-A154-4C5C-8F56-D4BE7885B24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FB5237AA-1B8E-48B8-A9C7-DACDC396D004}">
      <dgm:prSet phldr="0"/>
      <dgm:spPr/>
      <dgm:t>
        <a:bodyPr/>
        <a:lstStyle/>
        <a:p>
          <a:pPr rtl="0">
            <a:lnSpc>
              <a:spcPct val="100000"/>
            </a:lnSpc>
          </a:pPr>
          <a:r>
            <a:rPr lang="en-US">
              <a:latin typeface="Corbel" panose="020B0503020204020204"/>
            </a:rPr>
            <a:t>Microfinance institutions: These institutions provide financial services to the bottom of the pyramid who may not access the mainstream banks with the goal of empowering them economically. A good example is Grameen Bank in Bangladesh.</a:t>
          </a:r>
        </a:p>
      </dgm:t>
    </dgm:pt>
    <dgm:pt modelId="{BE5583D0-1829-4DE7-B630-BB2BBF7445C7}" type="parTrans" cxnId="{12A224AB-DA9B-4FCB-AEE6-50D1A8DF2965}">
      <dgm:prSet/>
      <dgm:spPr/>
    </dgm:pt>
    <dgm:pt modelId="{337E11CE-42E2-4FA7-B765-D87370FC22E6}" type="sibTrans" cxnId="{12A224AB-DA9B-4FCB-AEE6-50D1A8DF2965}">
      <dgm:prSet/>
      <dgm:spPr/>
    </dgm:pt>
    <dgm:pt modelId="{EB5B0C59-BF0B-4EB7-AD95-61415B42F4BB}" type="pres">
      <dgm:prSet presAssocID="{D8A7E715-16AE-49F6-BFE5-4D1192F26076}" presName="root" presStyleCnt="0">
        <dgm:presLayoutVars>
          <dgm:dir/>
          <dgm:resizeHandles val="exact"/>
        </dgm:presLayoutVars>
      </dgm:prSet>
      <dgm:spPr/>
    </dgm:pt>
    <dgm:pt modelId="{4005FD67-7B6B-44C1-9779-0601FC8360C9}" type="pres">
      <dgm:prSet presAssocID="{FB5237AA-1B8E-48B8-A9C7-DACDC396D004}" presName="compNode" presStyleCnt="0"/>
      <dgm:spPr/>
    </dgm:pt>
    <dgm:pt modelId="{F786CFB5-CC8D-4A32-BA0B-BFD7027997C4}" type="pres">
      <dgm:prSet presAssocID="{FB5237AA-1B8E-48B8-A9C7-DACDC396D004}" presName="bgRect" presStyleLbl="bgShp" presStyleIdx="0" presStyleCnt="1"/>
      <dgm:spPr/>
    </dgm:pt>
    <dgm:pt modelId="{30DA887F-2D47-45D5-BF3E-5165122F734F}" type="pres">
      <dgm:prSet presAssocID="{FB5237AA-1B8E-48B8-A9C7-DACDC396D004}" presName="iconRect" presStyleLbl="node1" presStyleIdx="0" presStyleCnt="1"/>
      <dgm:spPr/>
    </dgm:pt>
    <dgm:pt modelId="{31D24B12-971E-4236-92AD-E058B175B461}" type="pres">
      <dgm:prSet presAssocID="{FB5237AA-1B8E-48B8-A9C7-DACDC396D004}" presName="spaceRect" presStyleCnt="0"/>
      <dgm:spPr/>
    </dgm:pt>
    <dgm:pt modelId="{F24623EA-A154-4C5C-8F56-D4BE7885B240}" type="pres">
      <dgm:prSet presAssocID="{FB5237AA-1B8E-48B8-A9C7-DACDC396D004}" presName="parTx" presStyleLbl="revTx" presStyleIdx="0" presStyleCnt="1">
        <dgm:presLayoutVars>
          <dgm:chMax val="0"/>
          <dgm:chPref val="0"/>
        </dgm:presLayoutVars>
      </dgm:prSet>
      <dgm:spPr/>
    </dgm:pt>
  </dgm:ptLst>
  <dgm:cxnLst>
    <dgm:cxn modelId="{BB50913C-FA5D-4B5A-95F0-C778DFDEF46B}" type="presOf" srcId="{D8A7E715-16AE-49F6-BFE5-4D1192F26076}" destId="{EB5B0C59-BF0B-4EB7-AD95-61415B42F4BB}" srcOrd="0" destOrd="0" presId="urn:microsoft.com/office/officeart/2018/2/layout/IconVerticalSolidList"/>
    <dgm:cxn modelId="{47D107A2-1B2F-4D61-B4BF-2080AAEE0B54}" type="presOf" srcId="{FB5237AA-1B8E-48B8-A9C7-DACDC396D004}" destId="{F24623EA-A154-4C5C-8F56-D4BE7885B240}" srcOrd="0" destOrd="0" presId="urn:microsoft.com/office/officeart/2018/2/layout/IconVerticalSolidList"/>
    <dgm:cxn modelId="{12A224AB-DA9B-4FCB-AEE6-50D1A8DF2965}" srcId="{D8A7E715-16AE-49F6-BFE5-4D1192F26076}" destId="{FB5237AA-1B8E-48B8-A9C7-DACDC396D004}" srcOrd="0" destOrd="0" parTransId="{BE5583D0-1829-4DE7-B630-BB2BBF7445C7}" sibTransId="{337E11CE-42E2-4FA7-B765-D87370FC22E6}"/>
    <dgm:cxn modelId="{3C8B77A9-CB24-4063-ADA2-42FAEE2F2459}" type="presParOf" srcId="{EB5B0C59-BF0B-4EB7-AD95-61415B42F4BB}" destId="{4005FD67-7B6B-44C1-9779-0601FC8360C9}" srcOrd="0" destOrd="0" presId="urn:microsoft.com/office/officeart/2018/2/layout/IconVerticalSolidList"/>
    <dgm:cxn modelId="{9D10DC26-307D-4990-ADB5-855697CD257D}" type="presParOf" srcId="{4005FD67-7B6B-44C1-9779-0601FC8360C9}" destId="{F786CFB5-CC8D-4A32-BA0B-BFD7027997C4}" srcOrd="0" destOrd="0" presId="urn:microsoft.com/office/officeart/2018/2/layout/IconVerticalSolidList"/>
    <dgm:cxn modelId="{2C11FAB7-8C6E-4916-8568-49BE92F3A2E7}" type="presParOf" srcId="{4005FD67-7B6B-44C1-9779-0601FC8360C9}" destId="{30DA887F-2D47-45D5-BF3E-5165122F734F}" srcOrd="1" destOrd="0" presId="urn:microsoft.com/office/officeart/2018/2/layout/IconVerticalSolidList"/>
    <dgm:cxn modelId="{4A6996F5-487D-4F8E-A9B5-7F4D4CF5DBA9}" type="presParOf" srcId="{4005FD67-7B6B-44C1-9779-0601FC8360C9}" destId="{31D24B12-971E-4236-92AD-E058B175B461}" srcOrd="2" destOrd="0" presId="urn:microsoft.com/office/officeart/2018/2/layout/IconVerticalSolidList"/>
    <dgm:cxn modelId="{2C56DDD0-C7D6-41A6-8B69-B5BE5083C1B6}" type="presParOf" srcId="{4005FD67-7B6B-44C1-9779-0601FC8360C9}" destId="{F24623EA-A154-4C5C-8F56-D4BE7885B24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38ACCD57-EE77-4F72-BE50-71C2AA1E7A7F}">
      <dgm:prSet phldr="0"/>
      <dgm:spPr/>
      <dgm:t>
        <a:bodyPr/>
        <a:lstStyle/>
        <a:p>
          <a:pPr>
            <a:lnSpc>
              <a:spcPct val="100000"/>
            </a:lnSpc>
          </a:pPr>
          <a:r>
            <a:rPr lang="en-US">
              <a:latin typeface="Corbel" panose="020B0503020204020204"/>
            </a:rPr>
            <a:t>Recall lecture six where we looked at business model</a:t>
          </a:r>
        </a:p>
      </dgm:t>
    </dgm:pt>
    <dgm:pt modelId="{86E2C48A-5F77-4976-ABFF-A2482A934268}" type="parTrans" cxnId="{4C6E905D-269A-4FC9-B2E9-08B0B0878867}">
      <dgm:prSet/>
      <dgm:spPr/>
    </dgm:pt>
    <dgm:pt modelId="{45F01F9F-C118-40FB-A2C3-307479EB4CF8}" type="sibTrans" cxnId="{4C6E905D-269A-4FC9-B2E9-08B0B0878867}">
      <dgm:prSet/>
      <dgm:spPr/>
    </dgm:pt>
    <dgm:pt modelId="{4D52EA8B-4EEE-4F99-80D0-DAA25AB25A48}">
      <dgm:prSet phldr="0"/>
      <dgm:spPr/>
      <dgm:t>
        <a:bodyPr/>
        <a:lstStyle/>
        <a:p>
          <a:pPr>
            <a:lnSpc>
              <a:spcPct val="100000"/>
            </a:lnSpc>
          </a:pPr>
          <a:r>
            <a:rPr lang="en-US">
              <a:latin typeface="Corbel" panose="020B0503020204020204"/>
            </a:rPr>
            <a:t>Business model represents how a business creates, delivers, and capture value</a:t>
          </a:r>
        </a:p>
      </dgm:t>
    </dgm:pt>
    <dgm:pt modelId="{6353ED49-71FB-41A8-9036-CC81C5DC776B}" type="parTrans" cxnId="{1453A854-3707-4E11-ABC2-9008546847D4}">
      <dgm:prSet/>
      <dgm:spPr/>
    </dgm:pt>
    <dgm:pt modelId="{21E8B32F-E288-4A62-A440-2E9BD2AAA2C2}" type="sibTrans" cxnId="{1453A854-3707-4E11-ABC2-9008546847D4}">
      <dgm:prSet/>
      <dgm:spPr/>
    </dgm:pt>
    <dgm:pt modelId="{7FCE632B-5B20-4655-A4E5-DD95AA18E9EE}">
      <dgm:prSet phldr="0"/>
      <dgm:spPr/>
      <dgm:t>
        <a:bodyPr/>
        <a:lstStyle/>
        <a:p>
          <a:pPr>
            <a:lnSpc>
              <a:spcPct val="100000"/>
            </a:lnSpc>
          </a:pPr>
          <a:r>
            <a:rPr lang="en-US">
              <a:latin typeface="Corbel" panose="020B0503020204020204"/>
            </a:rPr>
            <a:t>Simply it is how a business/organization makes money</a:t>
          </a:r>
        </a:p>
      </dgm:t>
    </dgm:pt>
    <dgm:pt modelId="{6F1AF697-8BA5-4DEE-AACC-12964E3C5F5A}" type="parTrans" cxnId="{4144072A-0ECF-4391-8FF6-DDCB774F5F54}">
      <dgm:prSet/>
      <dgm:spPr/>
    </dgm:pt>
    <dgm:pt modelId="{3B6745F5-F0FE-487E-9EA0-8416FEA72CE2}" type="sibTrans" cxnId="{4144072A-0ECF-4391-8FF6-DDCB774F5F54}">
      <dgm:prSet/>
      <dgm:spPr/>
    </dgm:pt>
    <dgm:pt modelId="{EB5B0C59-BF0B-4EB7-AD95-61415B42F4BB}" type="pres">
      <dgm:prSet presAssocID="{D8A7E715-16AE-49F6-BFE5-4D1192F26076}" presName="root" presStyleCnt="0">
        <dgm:presLayoutVars>
          <dgm:dir/>
          <dgm:resizeHandles val="exact"/>
        </dgm:presLayoutVars>
      </dgm:prSet>
      <dgm:spPr/>
    </dgm:pt>
    <dgm:pt modelId="{2DEC38F1-BEA5-4985-BE75-4BDD4A2B283E}" type="pres">
      <dgm:prSet presAssocID="{38ACCD57-EE77-4F72-BE50-71C2AA1E7A7F}" presName="compNode" presStyleCnt="0"/>
      <dgm:spPr/>
    </dgm:pt>
    <dgm:pt modelId="{7D71BC90-0920-47E2-9B2F-519E5AE48FE1}" type="pres">
      <dgm:prSet presAssocID="{38ACCD57-EE77-4F72-BE50-71C2AA1E7A7F}" presName="bgRect" presStyleLbl="bgShp" presStyleIdx="0" presStyleCnt="3"/>
      <dgm:spPr/>
    </dgm:pt>
    <dgm:pt modelId="{4501D735-6348-4ABB-869F-3DB524631342}" type="pres">
      <dgm:prSet presAssocID="{38ACCD57-EE77-4F72-BE50-71C2AA1E7A7F}" presName="iconRect" presStyleLbl="node1" presStyleIdx="0" presStyleCnt="3"/>
      <dgm:spPr/>
    </dgm:pt>
    <dgm:pt modelId="{A755E375-C2A1-4980-A388-F933207610C9}" type="pres">
      <dgm:prSet presAssocID="{38ACCD57-EE77-4F72-BE50-71C2AA1E7A7F}" presName="spaceRect" presStyleCnt="0"/>
      <dgm:spPr/>
    </dgm:pt>
    <dgm:pt modelId="{DB85BCAC-D93A-4701-96B5-4D4B26555186}" type="pres">
      <dgm:prSet presAssocID="{38ACCD57-EE77-4F72-BE50-71C2AA1E7A7F}" presName="parTx" presStyleLbl="revTx" presStyleIdx="0" presStyleCnt="3">
        <dgm:presLayoutVars>
          <dgm:chMax val="0"/>
          <dgm:chPref val="0"/>
        </dgm:presLayoutVars>
      </dgm:prSet>
      <dgm:spPr/>
    </dgm:pt>
    <dgm:pt modelId="{C7C96E6E-9EE1-445E-A2F8-CE5FCCAC575F}" type="pres">
      <dgm:prSet presAssocID="{45F01F9F-C118-40FB-A2C3-307479EB4CF8}" presName="sibTrans" presStyleCnt="0"/>
      <dgm:spPr/>
    </dgm:pt>
    <dgm:pt modelId="{9E4D913F-82BB-424F-9FC7-F6A4E157079C}" type="pres">
      <dgm:prSet presAssocID="{4D52EA8B-4EEE-4F99-80D0-DAA25AB25A48}" presName="compNode" presStyleCnt="0"/>
      <dgm:spPr/>
    </dgm:pt>
    <dgm:pt modelId="{E22681C8-0076-49EE-8DCF-6700337174BC}" type="pres">
      <dgm:prSet presAssocID="{4D52EA8B-4EEE-4F99-80D0-DAA25AB25A48}" presName="bgRect" presStyleLbl="bgShp" presStyleIdx="1" presStyleCnt="3"/>
      <dgm:spPr/>
    </dgm:pt>
    <dgm:pt modelId="{04BE6213-DF4C-44DC-9B36-9D7228D1D2CD}" type="pres">
      <dgm:prSet presAssocID="{4D52EA8B-4EEE-4F99-80D0-DAA25AB25A48}" presName="iconRect" presStyleLbl="node1" presStyleIdx="1" presStyleCnt="3"/>
      <dgm:spPr/>
    </dgm:pt>
    <dgm:pt modelId="{0815D913-825F-473A-92F2-993B748B003A}" type="pres">
      <dgm:prSet presAssocID="{4D52EA8B-4EEE-4F99-80D0-DAA25AB25A48}" presName="spaceRect" presStyleCnt="0"/>
      <dgm:spPr/>
    </dgm:pt>
    <dgm:pt modelId="{E33E4BEC-8D67-4055-9DDC-BEDBEF763B0F}" type="pres">
      <dgm:prSet presAssocID="{4D52EA8B-4EEE-4F99-80D0-DAA25AB25A48}" presName="parTx" presStyleLbl="revTx" presStyleIdx="1" presStyleCnt="3">
        <dgm:presLayoutVars>
          <dgm:chMax val="0"/>
          <dgm:chPref val="0"/>
        </dgm:presLayoutVars>
      </dgm:prSet>
      <dgm:spPr/>
    </dgm:pt>
    <dgm:pt modelId="{F4BC9DB7-4C79-4F87-AA66-01C6BD79F025}" type="pres">
      <dgm:prSet presAssocID="{21E8B32F-E288-4A62-A440-2E9BD2AAA2C2}" presName="sibTrans" presStyleCnt="0"/>
      <dgm:spPr/>
    </dgm:pt>
    <dgm:pt modelId="{A26297FD-D221-45F9-B983-CF8E258CB9DD}" type="pres">
      <dgm:prSet presAssocID="{7FCE632B-5B20-4655-A4E5-DD95AA18E9EE}" presName="compNode" presStyleCnt="0"/>
      <dgm:spPr/>
    </dgm:pt>
    <dgm:pt modelId="{25B1B9C1-0182-4AE2-87AA-D2BBC2A384C7}" type="pres">
      <dgm:prSet presAssocID="{7FCE632B-5B20-4655-A4E5-DD95AA18E9EE}" presName="bgRect" presStyleLbl="bgShp" presStyleIdx="2" presStyleCnt="3"/>
      <dgm:spPr/>
    </dgm:pt>
    <dgm:pt modelId="{79D6BB2F-A40E-4DD2-AE88-7A60C6E85641}" type="pres">
      <dgm:prSet presAssocID="{7FCE632B-5B20-4655-A4E5-DD95AA18E9EE}" presName="iconRect" presStyleLbl="node1" presStyleIdx="2" presStyleCnt="3"/>
      <dgm:spPr/>
    </dgm:pt>
    <dgm:pt modelId="{E346B893-A330-4CE6-8116-8BCE18831B54}" type="pres">
      <dgm:prSet presAssocID="{7FCE632B-5B20-4655-A4E5-DD95AA18E9EE}" presName="spaceRect" presStyleCnt="0"/>
      <dgm:spPr/>
    </dgm:pt>
    <dgm:pt modelId="{3B8A986E-0831-4979-836D-895549F26C2B}" type="pres">
      <dgm:prSet presAssocID="{7FCE632B-5B20-4655-A4E5-DD95AA18E9EE}" presName="parTx" presStyleLbl="revTx" presStyleIdx="2" presStyleCnt="3">
        <dgm:presLayoutVars>
          <dgm:chMax val="0"/>
          <dgm:chPref val="0"/>
        </dgm:presLayoutVars>
      </dgm:prSet>
      <dgm:spPr/>
    </dgm:pt>
  </dgm:ptLst>
  <dgm:cxnLst>
    <dgm:cxn modelId="{4144072A-0ECF-4391-8FF6-DDCB774F5F54}" srcId="{D8A7E715-16AE-49F6-BFE5-4D1192F26076}" destId="{7FCE632B-5B20-4655-A4E5-DD95AA18E9EE}" srcOrd="2" destOrd="0" parTransId="{6F1AF697-8BA5-4DEE-AACC-12964E3C5F5A}" sibTransId="{3B6745F5-F0FE-487E-9EA0-8416FEA72CE2}"/>
    <dgm:cxn modelId="{88EF5E37-DEC9-4201-B579-CCDC08085A03}" type="presOf" srcId="{38ACCD57-EE77-4F72-BE50-71C2AA1E7A7F}" destId="{DB85BCAC-D93A-4701-96B5-4D4B26555186}" srcOrd="0" destOrd="0" presId="urn:microsoft.com/office/officeart/2018/2/layout/IconVerticalSolidList"/>
    <dgm:cxn modelId="{BB50913C-FA5D-4B5A-95F0-C778DFDEF46B}" type="presOf" srcId="{D8A7E715-16AE-49F6-BFE5-4D1192F26076}" destId="{EB5B0C59-BF0B-4EB7-AD95-61415B42F4BB}" srcOrd="0" destOrd="0" presId="urn:microsoft.com/office/officeart/2018/2/layout/IconVerticalSolidList"/>
    <dgm:cxn modelId="{4C6E905D-269A-4FC9-B2E9-08B0B0878867}" srcId="{D8A7E715-16AE-49F6-BFE5-4D1192F26076}" destId="{38ACCD57-EE77-4F72-BE50-71C2AA1E7A7F}" srcOrd="0" destOrd="0" parTransId="{86E2C48A-5F77-4976-ABFF-A2482A934268}" sibTransId="{45F01F9F-C118-40FB-A2C3-307479EB4CF8}"/>
    <dgm:cxn modelId="{3C17AC4F-8C38-4684-AFF7-082EF14D0355}" type="presOf" srcId="{7FCE632B-5B20-4655-A4E5-DD95AA18E9EE}" destId="{3B8A986E-0831-4979-836D-895549F26C2B}" srcOrd="0" destOrd="0" presId="urn:microsoft.com/office/officeart/2018/2/layout/IconVerticalSolidList"/>
    <dgm:cxn modelId="{1453A854-3707-4E11-ABC2-9008546847D4}" srcId="{D8A7E715-16AE-49F6-BFE5-4D1192F26076}" destId="{4D52EA8B-4EEE-4F99-80D0-DAA25AB25A48}" srcOrd="1" destOrd="0" parTransId="{6353ED49-71FB-41A8-9036-CC81C5DC776B}" sibTransId="{21E8B32F-E288-4A62-A440-2E9BD2AAA2C2}"/>
    <dgm:cxn modelId="{D53EBD9B-F5BE-4707-8892-F6575551F0DF}" type="presOf" srcId="{4D52EA8B-4EEE-4F99-80D0-DAA25AB25A48}" destId="{E33E4BEC-8D67-4055-9DDC-BEDBEF763B0F}" srcOrd="0" destOrd="0" presId="urn:microsoft.com/office/officeart/2018/2/layout/IconVerticalSolidList"/>
    <dgm:cxn modelId="{9720EECE-7FA3-4B4E-9E79-6C7990463F6C}" type="presParOf" srcId="{EB5B0C59-BF0B-4EB7-AD95-61415B42F4BB}" destId="{2DEC38F1-BEA5-4985-BE75-4BDD4A2B283E}" srcOrd="0" destOrd="0" presId="urn:microsoft.com/office/officeart/2018/2/layout/IconVerticalSolidList"/>
    <dgm:cxn modelId="{6160E5BB-F5D8-4A0C-AA8C-2A7E6863BA81}" type="presParOf" srcId="{2DEC38F1-BEA5-4985-BE75-4BDD4A2B283E}" destId="{7D71BC90-0920-47E2-9B2F-519E5AE48FE1}" srcOrd="0" destOrd="0" presId="urn:microsoft.com/office/officeart/2018/2/layout/IconVerticalSolidList"/>
    <dgm:cxn modelId="{13E43921-1250-4CFF-9872-40D52F4EDEDB}" type="presParOf" srcId="{2DEC38F1-BEA5-4985-BE75-4BDD4A2B283E}" destId="{4501D735-6348-4ABB-869F-3DB524631342}" srcOrd="1" destOrd="0" presId="urn:microsoft.com/office/officeart/2018/2/layout/IconVerticalSolidList"/>
    <dgm:cxn modelId="{5D395D05-B5A9-417F-BAEF-4EA7F5453745}" type="presParOf" srcId="{2DEC38F1-BEA5-4985-BE75-4BDD4A2B283E}" destId="{A755E375-C2A1-4980-A388-F933207610C9}" srcOrd="2" destOrd="0" presId="urn:microsoft.com/office/officeart/2018/2/layout/IconVerticalSolidList"/>
    <dgm:cxn modelId="{507A6482-6F51-4784-8C91-A313CB89577B}" type="presParOf" srcId="{2DEC38F1-BEA5-4985-BE75-4BDD4A2B283E}" destId="{DB85BCAC-D93A-4701-96B5-4D4B26555186}" srcOrd="3" destOrd="0" presId="urn:microsoft.com/office/officeart/2018/2/layout/IconVerticalSolidList"/>
    <dgm:cxn modelId="{A05695C2-4A0A-453F-A97D-5B00BC0702FD}" type="presParOf" srcId="{EB5B0C59-BF0B-4EB7-AD95-61415B42F4BB}" destId="{C7C96E6E-9EE1-445E-A2F8-CE5FCCAC575F}" srcOrd="1" destOrd="0" presId="urn:microsoft.com/office/officeart/2018/2/layout/IconVerticalSolidList"/>
    <dgm:cxn modelId="{D8FA971D-B4C5-4E04-846B-28DC14E8692B}" type="presParOf" srcId="{EB5B0C59-BF0B-4EB7-AD95-61415B42F4BB}" destId="{9E4D913F-82BB-424F-9FC7-F6A4E157079C}" srcOrd="2" destOrd="0" presId="urn:microsoft.com/office/officeart/2018/2/layout/IconVerticalSolidList"/>
    <dgm:cxn modelId="{A6B6F097-6944-4D36-8EC9-3F646D2EC38E}" type="presParOf" srcId="{9E4D913F-82BB-424F-9FC7-F6A4E157079C}" destId="{E22681C8-0076-49EE-8DCF-6700337174BC}" srcOrd="0" destOrd="0" presId="urn:microsoft.com/office/officeart/2018/2/layout/IconVerticalSolidList"/>
    <dgm:cxn modelId="{369FDBF1-27F9-4703-85DC-4EAB7F735092}" type="presParOf" srcId="{9E4D913F-82BB-424F-9FC7-F6A4E157079C}" destId="{04BE6213-DF4C-44DC-9B36-9D7228D1D2CD}" srcOrd="1" destOrd="0" presId="urn:microsoft.com/office/officeart/2018/2/layout/IconVerticalSolidList"/>
    <dgm:cxn modelId="{C4AA9208-D75D-4BBB-A383-E95D5AC20A30}" type="presParOf" srcId="{9E4D913F-82BB-424F-9FC7-F6A4E157079C}" destId="{0815D913-825F-473A-92F2-993B748B003A}" srcOrd="2" destOrd="0" presId="urn:microsoft.com/office/officeart/2018/2/layout/IconVerticalSolidList"/>
    <dgm:cxn modelId="{6F118F79-D1AA-4BC8-A9E3-C05A7483134E}" type="presParOf" srcId="{9E4D913F-82BB-424F-9FC7-F6A4E157079C}" destId="{E33E4BEC-8D67-4055-9DDC-BEDBEF763B0F}" srcOrd="3" destOrd="0" presId="urn:microsoft.com/office/officeart/2018/2/layout/IconVerticalSolidList"/>
    <dgm:cxn modelId="{C18BA8F9-7B55-4C17-A6C4-D5BEDDFA71F5}" type="presParOf" srcId="{EB5B0C59-BF0B-4EB7-AD95-61415B42F4BB}" destId="{F4BC9DB7-4C79-4F87-AA66-01C6BD79F025}" srcOrd="3" destOrd="0" presId="urn:microsoft.com/office/officeart/2018/2/layout/IconVerticalSolidList"/>
    <dgm:cxn modelId="{464D83F6-1D6F-41DB-9023-0DD71A22F810}" type="presParOf" srcId="{EB5B0C59-BF0B-4EB7-AD95-61415B42F4BB}" destId="{A26297FD-D221-45F9-B983-CF8E258CB9DD}" srcOrd="4" destOrd="0" presId="urn:microsoft.com/office/officeart/2018/2/layout/IconVerticalSolidList"/>
    <dgm:cxn modelId="{FA4DCC56-9F99-4CA4-A987-F6AB8D98D75A}" type="presParOf" srcId="{A26297FD-D221-45F9-B983-CF8E258CB9DD}" destId="{25B1B9C1-0182-4AE2-87AA-D2BBC2A384C7}" srcOrd="0" destOrd="0" presId="urn:microsoft.com/office/officeart/2018/2/layout/IconVerticalSolidList"/>
    <dgm:cxn modelId="{D5E68330-93DB-488D-BE79-BD7934A41CF1}" type="presParOf" srcId="{A26297FD-D221-45F9-B983-CF8E258CB9DD}" destId="{79D6BB2F-A40E-4DD2-AE88-7A60C6E85641}" srcOrd="1" destOrd="0" presId="urn:microsoft.com/office/officeart/2018/2/layout/IconVerticalSolidList"/>
    <dgm:cxn modelId="{1231EA62-A82F-4677-AAB9-663A2624A941}" type="presParOf" srcId="{A26297FD-D221-45F9-B983-CF8E258CB9DD}" destId="{E346B893-A330-4CE6-8116-8BCE18831B54}" srcOrd="2" destOrd="0" presId="urn:microsoft.com/office/officeart/2018/2/layout/IconVerticalSolidList"/>
    <dgm:cxn modelId="{119C14FB-15B6-4624-918A-C9034DC5F8F2}" type="presParOf" srcId="{A26297FD-D221-45F9-B983-CF8E258CB9DD}" destId="{3B8A986E-0831-4979-836D-895549F26C2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8A7E715-16AE-49F6-BFE5-4D1192F2607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1650AFD-AD0C-42C3-A8C5-E54CAC3A9FAD}">
      <dgm:prSet phldr="0"/>
      <dgm:spPr/>
      <dgm:t>
        <a:bodyPr/>
        <a:lstStyle/>
        <a:p>
          <a:pPr>
            <a:lnSpc>
              <a:spcPct val="100000"/>
            </a:lnSpc>
          </a:pPr>
          <a:r>
            <a:rPr lang="en-US">
              <a:latin typeface="Corbel" panose="020B0503020204020204"/>
            </a:rPr>
            <a:t>9 components that we looked at are represented in the previous slide.</a:t>
          </a:r>
        </a:p>
      </dgm:t>
    </dgm:pt>
    <dgm:pt modelId="{C714CB6A-2058-4627-9374-B60A7AE79E7A}" type="parTrans" cxnId="{13C03F90-C087-401F-A38F-F184FCE74017}">
      <dgm:prSet/>
      <dgm:spPr/>
    </dgm:pt>
    <dgm:pt modelId="{FAF661E1-E656-4FAD-82A6-11A7CC7DEEFF}" type="sibTrans" cxnId="{13C03F90-C087-401F-A38F-F184FCE74017}">
      <dgm:prSet/>
      <dgm:spPr/>
    </dgm:pt>
    <dgm:pt modelId="{1B656AAC-2E35-4D6D-A5B6-E3DA1D18F43C}">
      <dgm:prSet phldr="0"/>
      <dgm:spPr/>
      <dgm:t>
        <a:bodyPr/>
        <a:lstStyle/>
        <a:p>
          <a:pPr>
            <a:lnSpc>
              <a:spcPct val="100000"/>
            </a:lnSpc>
          </a:pPr>
          <a:r>
            <a:rPr lang="en-US">
              <a:latin typeface="Corbel" panose="020B0503020204020204"/>
            </a:rPr>
            <a:t>For a social enterprise there might be a few changes in the model</a:t>
          </a:r>
        </a:p>
      </dgm:t>
    </dgm:pt>
    <dgm:pt modelId="{FA9DF31F-33AA-4CC4-B564-4DA1683F65A6}" type="parTrans" cxnId="{A9C06F1D-C515-4E76-8FC0-EDF63B01391C}">
      <dgm:prSet/>
      <dgm:spPr/>
    </dgm:pt>
    <dgm:pt modelId="{04736710-ADE2-4C14-86BA-7AD8F4BFF472}" type="sibTrans" cxnId="{A9C06F1D-C515-4E76-8FC0-EDF63B01391C}">
      <dgm:prSet/>
      <dgm:spPr/>
    </dgm:pt>
    <dgm:pt modelId="{EB5B0C59-BF0B-4EB7-AD95-61415B42F4BB}" type="pres">
      <dgm:prSet presAssocID="{D8A7E715-16AE-49F6-BFE5-4D1192F26076}" presName="root" presStyleCnt="0">
        <dgm:presLayoutVars>
          <dgm:dir/>
          <dgm:resizeHandles val="exact"/>
        </dgm:presLayoutVars>
      </dgm:prSet>
      <dgm:spPr/>
    </dgm:pt>
    <dgm:pt modelId="{F0B6D5F5-295C-4C4A-BE6B-1EAA9728051B}" type="pres">
      <dgm:prSet presAssocID="{D1650AFD-AD0C-42C3-A8C5-E54CAC3A9FAD}" presName="compNode" presStyleCnt="0"/>
      <dgm:spPr/>
    </dgm:pt>
    <dgm:pt modelId="{AA029ED1-69AC-4500-89F8-7B3B94DD2544}" type="pres">
      <dgm:prSet presAssocID="{D1650AFD-AD0C-42C3-A8C5-E54CAC3A9FAD}" presName="bgRect" presStyleLbl="bgShp" presStyleIdx="0" presStyleCnt="2"/>
      <dgm:spPr/>
    </dgm:pt>
    <dgm:pt modelId="{0DE6B77F-82FF-43F3-9B48-98F17AEAB643}" type="pres">
      <dgm:prSet presAssocID="{D1650AFD-AD0C-42C3-A8C5-E54CAC3A9FAD}" presName="iconRect" presStyleLbl="node1" presStyleIdx="0" presStyleCnt="2"/>
      <dgm:spPr/>
    </dgm:pt>
    <dgm:pt modelId="{E923DA30-15A9-42A1-B780-50DFB9EBF779}" type="pres">
      <dgm:prSet presAssocID="{D1650AFD-AD0C-42C3-A8C5-E54CAC3A9FAD}" presName="spaceRect" presStyleCnt="0"/>
      <dgm:spPr/>
    </dgm:pt>
    <dgm:pt modelId="{950F11C1-3A95-4D4F-9850-CF74966BDDE2}" type="pres">
      <dgm:prSet presAssocID="{D1650AFD-AD0C-42C3-A8C5-E54CAC3A9FAD}" presName="parTx" presStyleLbl="revTx" presStyleIdx="0" presStyleCnt="2">
        <dgm:presLayoutVars>
          <dgm:chMax val="0"/>
          <dgm:chPref val="0"/>
        </dgm:presLayoutVars>
      </dgm:prSet>
      <dgm:spPr/>
    </dgm:pt>
    <dgm:pt modelId="{E533FB03-3264-4B0A-93FA-DCD5B0C82E40}" type="pres">
      <dgm:prSet presAssocID="{FAF661E1-E656-4FAD-82A6-11A7CC7DEEFF}" presName="sibTrans" presStyleCnt="0"/>
      <dgm:spPr/>
    </dgm:pt>
    <dgm:pt modelId="{FB8D059E-E555-4D2D-8742-1BF606F1F95A}" type="pres">
      <dgm:prSet presAssocID="{1B656AAC-2E35-4D6D-A5B6-E3DA1D18F43C}" presName="compNode" presStyleCnt="0"/>
      <dgm:spPr/>
    </dgm:pt>
    <dgm:pt modelId="{C7B12AD1-1433-49E8-9CFE-4BEF4A489C98}" type="pres">
      <dgm:prSet presAssocID="{1B656AAC-2E35-4D6D-A5B6-E3DA1D18F43C}" presName="bgRect" presStyleLbl="bgShp" presStyleIdx="1" presStyleCnt="2"/>
      <dgm:spPr/>
    </dgm:pt>
    <dgm:pt modelId="{52507D23-2ACE-441A-8682-D82018C37BCC}" type="pres">
      <dgm:prSet presAssocID="{1B656AAC-2E35-4D6D-A5B6-E3DA1D18F43C}" presName="iconRect" presStyleLbl="node1" presStyleIdx="1" presStyleCnt="2"/>
      <dgm:spPr/>
    </dgm:pt>
    <dgm:pt modelId="{17EB428B-4EC9-4A15-96F1-21EE08A3016B}" type="pres">
      <dgm:prSet presAssocID="{1B656AAC-2E35-4D6D-A5B6-E3DA1D18F43C}" presName="spaceRect" presStyleCnt="0"/>
      <dgm:spPr/>
    </dgm:pt>
    <dgm:pt modelId="{9965D331-FCA5-4C47-81A5-97F896D0975B}" type="pres">
      <dgm:prSet presAssocID="{1B656AAC-2E35-4D6D-A5B6-E3DA1D18F43C}" presName="parTx" presStyleLbl="revTx" presStyleIdx="1" presStyleCnt="2">
        <dgm:presLayoutVars>
          <dgm:chMax val="0"/>
          <dgm:chPref val="0"/>
        </dgm:presLayoutVars>
      </dgm:prSet>
      <dgm:spPr/>
    </dgm:pt>
  </dgm:ptLst>
  <dgm:cxnLst>
    <dgm:cxn modelId="{A9C06F1D-C515-4E76-8FC0-EDF63B01391C}" srcId="{D8A7E715-16AE-49F6-BFE5-4D1192F26076}" destId="{1B656AAC-2E35-4D6D-A5B6-E3DA1D18F43C}" srcOrd="1" destOrd="0" parTransId="{FA9DF31F-33AA-4CC4-B564-4DA1683F65A6}" sibTransId="{04736710-ADE2-4C14-86BA-7AD8F4BFF472}"/>
    <dgm:cxn modelId="{BB50913C-FA5D-4B5A-95F0-C778DFDEF46B}" type="presOf" srcId="{D8A7E715-16AE-49F6-BFE5-4D1192F26076}" destId="{EB5B0C59-BF0B-4EB7-AD95-61415B42F4BB}" srcOrd="0" destOrd="0" presId="urn:microsoft.com/office/officeart/2018/2/layout/IconVerticalSolidList"/>
    <dgm:cxn modelId="{AF7A5952-AE5B-49F8-8A63-8601093D67F5}" type="presOf" srcId="{1B656AAC-2E35-4D6D-A5B6-E3DA1D18F43C}" destId="{9965D331-FCA5-4C47-81A5-97F896D0975B}" srcOrd="0" destOrd="0" presId="urn:microsoft.com/office/officeart/2018/2/layout/IconVerticalSolidList"/>
    <dgm:cxn modelId="{13C03F90-C087-401F-A38F-F184FCE74017}" srcId="{D8A7E715-16AE-49F6-BFE5-4D1192F26076}" destId="{D1650AFD-AD0C-42C3-A8C5-E54CAC3A9FAD}" srcOrd="0" destOrd="0" parTransId="{C714CB6A-2058-4627-9374-B60A7AE79E7A}" sibTransId="{FAF661E1-E656-4FAD-82A6-11A7CC7DEEFF}"/>
    <dgm:cxn modelId="{252A10CD-9075-4551-826E-A9922868B5CE}" type="presOf" srcId="{D1650AFD-AD0C-42C3-A8C5-E54CAC3A9FAD}" destId="{950F11C1-3A95-4D4F-9850-CF74966BDDE2}" srcOrd="0" destOrd="0" presId="urn:microsoft.com/office/officeart/2018/2/layout/IconVerticalSolidList"/>
    <dgm:cxn modelId="{14793B6E-25EA-4183-97E6-5B116A7744EE}" type="presParOf" srcId="{EB5B0C59-BF0B-4EB7-AD95-61415B42F4BB}" destId="{F0B6D5F5-295C-4C4A-BE6B-1EAA9728051B}" srcOrd="0" destOrd="0" presId="urn:microsoft.com/office/officeart/2018/2/layout/IconVerticalSolidList"/>
    <dgm:cxn modelId="{F3AA3204-4EB2-4C4C-ABFE-3827F680E744}" type="presParOf" srcId="{F0B6D5F5-295C-4C4A-BE6B-1EAA9728051B}" destId="{AA029ED1-69AC-4500-89F8-7B3B94DD2544}" srcOrd="0" destOrd="0" presId="urn:microsoft.com/office/officeart/2018/2/layout/IconVerticalSolidList"/>
    <dgm:cxn modelId="{D580798E-7F69-4A59-ACF7-FDAFCCA60E66}" type="presParOf" srcId="{F0B6D5F5-295C-4C4A-BE6B-1EAA9728051B}" destId="{0DE6B77F-82FF-43F3-9B48-98F17AEAB643}" srcOrd="1" destOrd="0" presId="urn:microsoft.com/office/officeart/2018/2/layout/IconVerticalSolidList"/>
    <dgm:cxn modelId="{4DFAA12C-6DE6-4E14-9E59-112C3ECCEDF1}" type="presParOf" srcId="{F0B6D5F5-295C-4C4A-BE6B-1EAA9728051B}" destId="{E923DA30-15A9-42A1-B780-50DFB9EBF779}" srcOrd="2" destOrd="0" presId="urn:microsoft.com/office/officeart/2018/2/layout/IconVerticalSolidList"/>
    <dgm:cxn modelId="{07215E69-6102-4CD3-AD11-72A5D135D682}" type="presParOf" srcId="{F0B6D5F5-295C-4C4A-BE6B-1EAA9728051B}" destId="{950F11C1-3A95-4D4F-9850-CF74966BDDE2}" srcOrd="3" destOrd="0" presId="urn:microsoft.com/office/officeart/2018/2/layout/IconVerticalSolidList"/>
    <dgm:cxn modelId="{D5D1DB1F-6FDC-48B4-99DE-6B3490118FAD}" type="presParOf" srcId="{EB5B0C59-BF0B-4EB7-AD95-61415B42F4BB}" destId="{E533FB03-3264-4B0A-93FA-DCD5B0C82E40}" srcOrd="1" destOrd="0" presId="urn:microsoft.com/office/officeart/2018/2/layout/IconVerticalSolidList"/>
    <dgm:cxn modelId="{EC6A4B43-A386-4667-B4C1-01C0EE057DBE}" type="presParOf" srcId="{EB5B0C59-BF0B-4EB7-AD95-61415B42F4BB}" destId="{FB8D059E-E555-4D2D-8742-1BF606F1F95A}" srcOrd="2" destOrd="0" presId="urn:microsoft.com/office/officeart/2018/2/layout/IconVerticalSolidList"/>
    <dgm:cxn modelId="{DC60396E-6098-479C-AF00-9471B7B9756F}" type="presParOf" srcId="{FB8D059E-E555-4D2D-8742-1BF606F1F95A}" destId="{C7B12AD1-1433-49E8-9CFE-4BEF4A489C98}" srcOrd="0" destOrd="0" presId="urn:microsoft.com/office/officeart/2018/2/layout/IconVerticalSolidList"/>
    <dgm:cxn modelId="{CBFE5D63-8001-4DB6-9A86-3063362042C2}" type="presParOf" srcId="{FB8D059E-E555-4D2D-8742-1BF606F1F95A}" destId="{52507D23-2ACE-441A-8682-D82018C37BCC}" srcOrd="1" destOrd="0" presId="urn:microsoft.com/office/officeart/2018/2/layout/IconVerticalSolidList"/>
    <dgm:cxn modelId="{8B61D84E-3B2C-47D4-9FF4-92355A9A2775}" type="presParOf" srcId="{FB8D059E-E555-4D2D-8742-1BF606F1F95A}" destId="{17EB428B-4EC9-4A15-96F1-21EE08A3016B}" srcOrd="2" destOrd="0" presId="urn:microsoft.com/office/officeart/2018/2/layout/IconVerticalSolidList"/>
    <dgm:cxn modelId="{8FFF8140-7571-4B07-A697-04EA1718A910}" type="presParOf" srcId="{FB8D059E-E555-4D2D-8742-1BF606F1F95A}" destId="{9965D331-FCA5-4C47-81A5-97F896D0975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2D964C0-9795-4803-BF90-7496A09141FB}">
      <dgm:prSet/>
      <dgm:spPr/>
      <dgm:t>
        <a:bodyPr/>
        <a:lstStyle/>
        <a:p>
          <a:pPr>
            <a:lnSpc>
              <a:spcPct val="100000"/>
            </a:lnSpc>
          </a:pPr>
          <a:r>
            <a:rPr lang="en-US"/>
            <a:t>For a social enterprise it includes both financial and social aspects. </a:t>
          </a:r>
        </a:p>
      </dgm:t>
    </dgm:pt>
    <dgm:pt modelId="{D5D57B8A-615A-4424-AC53-D8DCA82FA7C4}" type="parTrans" cxnId="{2D9689E2-7289-47C7-A032-E760834CA9C5}">
      <dgm:prSet/>
      <dgm:spPr/>
      <dgm:t>
        <a:bodyPr/>
        <a:lstStyle/>
        <a:p>
          <a:endParaRPr lang="en-US"/>
        </a:p>
      </dgm:t>
    </dgm:pt>
    <dgm:pt modelId="{BEEFC80A-6F35-47B0-B93B-D16553AED258}" type="sibTrans" cxnId="{2D9689E2-7289-47C7-A032-E760834CA9C5}">
      <dgm:prSet/>
      <dgm:spPr/>
      <dgm:t>
        <a:bodyPr/>
        <a:lstStyle/>
        <a:p>
          <a:endParaRPr lang="en-US"/>
        </a:p>
      </dgm:t>
    </dgm:pt>
    <dgm:pt modelId="{A2561B33-36B6-4F5D-B68E-8B5C964C10C0}">
      <dgm:prSet/>
      <dgm:spPr/>
      <dgm:t>
        <a:bodyPr/>
        <a:lstStyle/>
        <a:p>
          <a:pPr>
            <a:lnSpc>
              <a:spcPct val="100000"/>
            </a:lnSpc>
          </a:pPr>
          <a:r>
            <a:rPr lang="en-US"/>
            <a:t>It must clearly define the societal problem being addressed and the tangible benefits to the society</a:t>
          </a:r>
        </a:p>
      </dgm:t>
    </dgm:pt>
    <dgm:pt modelId="{A1669BCA-2F81-4F17-817E-E15CFC244D61}" type="parTrans" cxnId="{A2B5C9EF-85CC-4099-BB71-0F1740AAD981}">
      <dgm:prSet/>
      <dgm:spPr/>
      <dgm:t>
        <a:bodyPr/>
        <a:lstStyle/>
        <a:p>
          <a:endParaRPr lang="en-US"/>
        </a:p>
      </dgm:t>
    </dgm:pt>
    <dgm:pt modelId="{00B0BFB8-2EE4-4B21-A7E1-A03ED5A08FF9}" type="sibTrans" cxnId="{A2B5C9EF-85CC-4099-BB71-0F1740AAD981}">
      <dgm:prSet/>
      <dgm:spPr/>
      <dgm:t>
        <a:bodyPr/>
        <a:lstStyle/>
        <a:p>
          <a:endParaRPr lang="en-US"/>
        </a:p>
      </dgm:t>
    </dgm:pt>
    <dgm:pt modelId="{0B92870A-DFE5-443A-89A3-44E41855A50A}">
      <dgm:prSet/>
      <dgm:spPr/>
      <dgm:t>
        <a:bodyPr/>
        <a:lstStyle/>
        <a:p>
          <a:pPr>
            <a:lnSpc>
              <a:spcPct val="100000"/>
            </a:lnSpc>
          </a:pPr>
          <a:r>
            <a:rPr lang="en-US"/>
            <a:t>For instance,  Ecobana is a Kenyan company that makes sanitary pads from organic materials, they are not only cost effective but also environmentally friendly</a:t>
          </a:r>
        </a:p>
      </dgm:t>
    </dgm:pt>
    <dgm:pt modelId="{F6025D33-E892-4FB6-BAF9-562A6CEF392F}" type="parTrans" cxnId="{294517C4-292F-4189-B431-C31D1D049A09}">
      <dgm:prSet/>
      <dgm:spPr/>
      <dgm:t>
        <a:bodyPr/>
        <a:lstStyle/>
        <a:p>
          <a:endParaRPr lang="en-US"/>
        </a:p>
      </dgm:t>
    </dgm:pt>
    <dgm:pt modelId="{0DB7452E-CFB7-44FE-B5F0-AAF8308C39F3}" type="sibTrans" cxnId="{294517C4-292F-4189-B431-C31D1D049A09}">
      <dgm:prSet/>
      <dgm:spPr/>
      <dgm:t>
        <a:bodyPr/>
        <a:lstStyle/>
        <a:p>
          <a:endParaRPr lang="en-US"/>
        </a:p>
      </dgm:t>
    </dgm:pt>
    <dgm:pt modelId="{B15FE70C-D3AA-4493-9475-CEA106AA141C}" type="pres">
      <dgm:prSet presAssocID="{0803FCF1-82C8-4859-BAB8-E00CA1F4839E}" presName="root" presStyleCnt="0">
        <dgm:presLayoutVars>
          <dgm:dir/>
          <dgm:resizeHandles val="exact"/>
        </dgm:presLayoutVars>
      </dgm:prSet>
      <dgm:spPr/>
    </dgm:pt>
    <dgm:pt modelId="{D727837F-34B4-4620-AB46-F457ACF8BBDB}" type="pres">
      <dgm:prSet presAssocID="{F2D964C0-9795-4803-BF90-7496A09141FB}" presName="compNode" presStyleCnt="0"/>
      <dgm:spPr/>
    </dgm:pt>
    <dgm:pt modelId="{945718E2-5308-4BDF-87D8-C960D6055B69}" type="pres">
      <dgm:prSet presAssocID="{F2D964C0-9795-4803-BF90-7496A09141FB}" presName="bgRect" presStyleLbl="bgShp" presStyleIdx="0" presStyleCnt="3"/>
      <dgm:spPr/>
    </dgm:pt>
    <dgm:pt modelId="{9A2AA176-8EBF-4035-821D-34278A5275BB}" type="pres">
      <dgm:prSet presAssocID="{F2D964C0-9795-4803-BF90-7496A09141F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uro"/>
        </a:ext>
      </dgm:extLst>
    </dgm:pt>
    <dgm:pt modelId="{8FD2764B-B283-4787-9E58-6CD9219FFAF2}" type="pres">
      <dgm:prSet presAssocID="{F2D964C0-9795-4803-BF90-7496A09141FB}" presName="spaceRect" presStyleCnt="0"/>
      <dgm:spPr/>
    </dgm:pt>
    <dgm:pt modelId="{AFFB2593-39CF-4838-BBB4-7FC2BE4D3867}" type="pres">
      <dgm:prSet presAssocID="{F2D964C0-9795-4803-BF90-7496A09141FB}" presName="parTx" presStyleLbl="revTx" presStyleIdx="0" presStyleCnt="3">
        <dgm:presLayoutVars>
          <dgm:chMax val="0"/>
          <dgm:chPref val="0"/>
        </dgm:presLayoutVars>
      </dgm:prSet>
      <dgm:spPr/>
    </dgm:pt>
    <dgm:pt modelId="{E65C3974-27A0-4972-94FD-933F639CFA74}" type="pres">
      <dgm:prSet presAssocID="{BEEFC80A-6F35-47B0-B93B-D16553AED258}" presName="sibTrans" presStyleCnt="0"/>
      <dgm:spPr/>
    </dgm:pt>
    <dgm:pt modelId="{7CB22DFA-9D89-494A-9523-19FFFA493CD3}" type="pres">
      <dgm:prSet presAssocID="{A2561B33-36B6-4F5D-B68E-8B5C964C10C0}" presName="compNode" presStyleCnt="0"/>
      <dgm:spPr/>
    </dgm:pt>
    <dgm:pt modelId="{03ADC16A-BF04-41E0-8D2A-801CCD1AA8ED}" type="pres">
      <dgm:prSet presAssocID="{A2561B33-36B6-4F5D-B68E-8B5C964C10C0}" presName="bgRect" presStyleLbl="bgShp" presStyleIdx="1" presStyleCnt="3"/>
      <dgm:spPr/>
    </dgm:pt>
    <dgm:pt modelId="{26600CA4-041F-4792-9DAF-B27AA493FD14}" type="pres">
      <dgm:prSet presAssocID="{A2561B33-36B6-4F5D-B68E-8B5C964C10C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C69C85E4-4340-4980-8CA4-471F03396E07}" type="pres">
      <dgm:prSet presAssocID="{A2561B33-36B6-4F5D-B68E-8B5C964C10C0}" presName="spaceRect" presStyleCnt="0"/>
      <dgm:spPr/>
    </dgm:pt>
    <dgm:pt modelId="{ADE0AB00-CB87-4BBB-9F74-3175A27EDD68}" type="pres">
      <dgm:prSet presAssocID="{A2561B33-36B6-4F5D-B68E-8B5C964C10C0}" presName="parTx" presStyleLbl="revTx" presStyleIdx="1" presStyleCnt="3">
        <dgm:presLayoutVars>
          <dgm:chMax val="0"/>
          <dgm:chPref val="0"/>
        </dgm:presLayoutVars>
      </dgm:prSet>
      <dgm:spPr/>
    </dgm:pt>
    <dgm:pt modelId="{176E2F17-47FD-40C6-B463-B00424C93906}" type="pres">
      <dgm:prSet presAssocID="{00B0BFB8-2EE4-4B21-A7E1-A03ED5A08FF9}" presName="sibTrans" presStyleCnt="0"/>
      <dgm:spPr/>
    </dgm:pt>
    <dgm:pt modelId="{0B4FC09D-B610-4B19-A699-6CF2C5DC3447}" type="pres">
      <dgm:prSet presAssocID="{0B92870A-DFE5-443A-89A3-44E41855A50A}" presName="compNode" presStyleCnt="0"/>
      <dgm:spPr/>
    </dgm:pt>
    <dgm:pt modelId="{79A4AC84-1616-41C3-9A54-43B83710C29C}" type="pres">
      <dgm:prSet presAssocID="{0B92870A-DFE5-443A-89A3-44E41855A50A}" presName="bgRect" presStyleLbl="bgShp" presStyleIdx="2" presStyleCnt="3"/>
      <dgm:spPr/>
    </dgm:pt>
    <dgm:pt modelId="{705EE511-1510-41AB-86FA-5FF6D833B1C2}" type="pres">
      <dgm:prSet presAssocID="{0B92870A-DFE5-443A-89A3-44E41855A50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ecycle Sign"/>
        </a:ext>
      </dgm:extLst>
    </dgm:pt>
    <dgm:pt modelId="{F5E22A2E-E48D-4FE3-8FCB-1AF7E99849CF}" type="pres">
      <dgm:prSet presAssocID="{0B92870A-DFE5-443A-89A3-44E41855A50A}" presName="spaceRect" presStyleCnt="0"/>
      <dgm:spPr/>
    </dgm:pt>
    <dgm:pt modelId="{E216C7B7-5574-43A1-8E3B-A4024E8BE9FB}" type="pres">
      <dgm:prSet presAssocID="{0B92870A-DFE5-443A-89A3-44E41855A50A}" presName="parTx" presStyleLbl="revTx" presStyleIdx="2" presStyleCnt="3">
        <dgm:presLayoutVars>
          <dgm:chMax val="0"/>
          <dgm:chPref val="0"/>
        </dgm:presLayoutVars>
      </dgm:prSet>
      <dgm:spPr/>
    </dgm:pt>
  </dgm:ptLst>
  <dgm:cxnLst>
    <dgm:cxn modelId="{3CE2231C-0781-4455-8613-07014D6D1CC0}" type="presOf" srcId="{0B92870A-DFE5-443A-89A3-44E41855A50A}" destId="{E216C7B7-5574-43A1-8E3B-A4024E8BE9FB}" srcOrd="0" destOrd="0" presId="urn:microsoft.com/office/officeart/2018/2/layout/IconVerticalSolidList"/>
    <dgm:cxn modelId="{0ECC4DB5-543A-488C-8665-C5E2E3273BC1}" type="presOf" srcId="{F2D964C0-9795-4803-BF90-7496A09141FB}" destId="{AFFB2593-39CF-4838-BBB4-7FC2BE4D3867}" srcOrd="0" destOrd="0" presId="urn:microsoft.com/office/officeart/2018/2/layout/IconVerticalSolidList"/>
    <dgm:cxn modelId="{294517C4-292F-4189-B431-C31D1D049A09}" srcId="{0803FCF1-82C8-4859-BAB8-E00CA1F4839E}" destId="{0B92870A-DFE5-443A-89A3-44E41855A50A}" srcOrd="2" destOrd="0" parTransId="{F6025D33-E892-4FB6-BAF9-562A6CEF392F}" sibTransId="{0DB7452E-CFB7-44FE-B5F0-AAF8308C39F3}"/>
    <dgm:cxn modelId="{B89EE9E0-02ED-4308-9EBA-51B02A65379F}" type="presOf" srcId="{A2561B33-36B6-4F5D-B68E-8B5C964C10C0}" destId="{ADE0AB00-CB87-4BBB-9F74-3175A27EDD68}" srcOrd="0" destOrd="0" presId="urn:microsoft.com/office/officeart/2018/2/layout/IconVerticalSolidList"/>
    <dgm:cxn modelId="{2D9689E2-7289-47C7-A032-E760834CA9C5}" srcId="{0803FCF1-82C8-4859-BAB8-E00CA1F4839E}" destId="{F2D964C0-9795-4803-BF90-7496A09141FB}" srcOrd="0" destOrd="0" parTransId="{D5D57B8A-615A-4424-AC53-D8DCA82FA7C4}" sibTransId="{BEEFC80A-6F35-47B0-B93B-D16553AED258}"/>
    <dgm:cxn modelId="{A2B5C9EF-85CC-4099-BB71-0F1740AAD981}" srcId="{0803FCF1-82C8-4859-BAB8-E00CA1F4839E}" destId="{A2561B33-36B6-4F5D-B68E-8B5C964C10C0}" srcOrd="1" destOrd="0" parTransId="{A1669BCA-2F81-4F17-817E-E15CFC244D61}" sibTransId="{00B0BFB8-2EE4-4B21-A7E1-A03ED5A08FF9}"/>
    <dgm:cxn modelId="{26365EF1-4F24-4981-8A33-5A164908BDC0}" type="presOf" srcId="{0803FCF1-82C8-4859-BAB8-E00CA1F4839E}" destId="{B15FE70C-D3AA-4493-9475-CEA106AA141C}" srcOrd="0" destOrd="0" presId="urn:microsoft.com/office/officeart/2018/2/layout/IconVerticalSolidList"/>
    <dgm:cxn modelId="{DE42CDDB-9F80-4832-83B5-323093095439}" type="presParOf" srcId="{B15FE70C-D3AA-4493-9475-CEA106AA141C}" destId="{D727837F-34B4-4620-AB46-F457ACF8BBDB}" srcOrd="0" destOrd="0" presId="urn:microsoft.com/office/officeart/2018/2/layout/IconVerticalSolidList"/>
    <dgm:cxn modelId="{815F43AC-166B-4B38-A224-F86C71C44BD1}" type="presParOf" srcId="{D727837F-34B4-4620-AB46-F457ACF8BBDB}" destId="{945718E2-5308-4BDF-87D8-C960D6055B69}" srcOrd="0" destOrd="0" presId="urn:microsoft.com/office/officeart/2018/2/layout/IconVerticalSolidList"/>
    <dgm:cxn modelId="{C79B5797-D17D-4604-BEFB-A75ED0F93F29}" type="presParOf" srcId="{D727837F-34B4-4620-AB46-F457ACF8BBDB}" destId="{9A2AA176-8EBF-4035-821D-34278A5275BB}" srcOrd="1" destOrd="0" presId="urn:microsoft.com/office/officeart/2018/2/layout/IconVerticalSolidList"/>
    <dgm:cxn modelId="{117EFF2D-11F1-4455-A047-DE31BDF05D8F}" type="presParOf" srcId="{D727837F-34B4-4620-AB46-F457ACF8BBDB}" destId="{8FD2764B-B283-4787-9E58-6CD9219FFAF2}" srcOrd="2" destOrd="0" presId="urn:microsoft.com/office/officeart/2018/2/layout/IconVerticalSolidList"/>
    <dgm:cxn modelId="{E32F503B-3131-4EA4-9685-A5526C05E3DC}" type="presParOf" srcId="{D727837F-34B4-4620-AB46-F457ACF8BBDB}" destId="{AFFB2593-39CF-4838-BBB4-7FC2BE4D3867}" srcOrd="3" destOrd="0" presId="urn:microsoft.com/office/officeart/2018/2/layout/IconVerticalSolidList"/>
    <dgm:cxn modelId="{87AC0490-5CC3-4123-991E-B8CE044D6664}" type="presParOf" srcId="{B15FE70C-D3AA-4493-9475-CEA106AA141C}" destId="{E65C3974-27A0-4972-94FD-933F639CFA74}" srcOrd="1" destOrd="0" presId="urn:microsoft.com/office/officeart/2018/2/layout/IconVerticalSolidList"/>
    <dgm:cxn modelId="{329FB718-FDB7-4E9E-ABF4-43D3036968A4}" type="presParOf" srcId="{B15FE70C-D3AA-4493-9475-CEA106AA141C}" destId="{7CB22DFA-9D89-494A-9523-19FFFA493CD3}" srcOrd="2" destOrd="0" presId="urn:microsoft.com/office/officeart/2018/2/layout/IconVerticalSolidList"/>
    <dgm:cxn modelId="{0183E4A8-AD5E-4014-900E-9DBEA9FB059A}" type="presParOf" srcId="{7CB22DFA-9D89-494A-9523-19FFFA493CD3}" destId="{03ADC16A-BF04-41E0-8D2A-801CCD1AA8ED}" srcOrd="0" destOrd="0" presId="urn:microsoft.com/office/officeart/2018/2/layout/IconVerticalSolidList"/>
    <dgm:cxn modelId="{8D8D7F38-DFEB-4F69-B66E-D956F7F7EAEA}" type="presParOf" srcId="{7CB22DFA-9D89-494A-9523-19FFFA493CD3}" destId="{26600CA4-041F-4792-9DAF-B27AA493FD14}" srcOrd="1" destOrd="0" presId="urn:microsoft.com/office/officeart/2018/2/layout/IconVerticalSolidList"/>
    <dgm:cxn modelId="{CE282E19-EBDB-42B6-95EC-9C5A1E7033FC}" type="presParOf" srcId="{7CB22DFA-9D89-494A-9523-19FFFA493CD3}" destId="{C69C85E4-4340-4980-8CA4-471F03396E07}" srcOrd="2" destOrd="0" presId="urn:microsoft.com/office/officeart/2018/2/layout/IconVerticalSolidList"/>
    <dgm:cxn modelId="{1D2F97D7-90F2-4A9A-B67E-00C865E36926}" type="presParOf" srcId="{7CB22DFA-9D89-494A-9523-19FFFA493CD3}" destId="{ADE0AB00-CB87-4BBB-9F74-3175A27EDD68}" srcOrd="3" destOrd="0" presId="urn:microsoft.com/office/officeart/2018/2/layout/IconVerticalSolidList"/>
    <dgm:cxn modelId="{86E208B1-0CAA-436A-9B12-9DDABE2F262E}" type="presParOf" srcId="{B15FE70C-D3AA-4493-9475-CEA106AA141C}" destId="{176E2F17-47FD-40C6-B463-B00424C93906}" srcOrd="3" destOrd="0" presId="urn:microsoft.com/office/officeart/2018/2/layout/IconVerticalSolidList"/>
    <dgm:cxn modelId="{9FEA635E-5277-456D-953C-1D8CFD0B05C0}" type="presParOf" srcId="{B15FE70C-D3AA-4493-9475-CEA106AA141C}" destId="{0B4FC09D-B610-4B19-A699-6CF2C5DC3447}" srcOrd="4" destOrd="0" presId="urn:microsoft.com/office/officeart/2018/2/layout/IconVerticalSolidList"/>
    <dgm:cxn modelId="{60171B4C-78BF-4BC7-9125-915143B599FF}" type="presParOf" srcId="{0B4FC09D-B610-4B19-A699-6CF2C5DC3447}" destId="{79A4AC84-1616-41C3-9A54-43B83710C29C}" srcOrd="0" destOrd="0" presId="urn:microsoft.com/office/officeart/2018/2/layout/IconVerticalSolidList"/>
    <dgm:cxn modelId="{50123E36-4D99-4C33-8355-C8414857AB89}" type="presParOf" srcId="{0B4FC09D-B610-4B19-A699-6CF2C5DC3447}" destId="{705EE511-1510-41AB-86FA-5FF6D833B1C2}" srcOrd="1" destOrd="0" presId="urn:microsoft.com/office/officeart/2018/2/layout/IconVerticalSolidList"/>
    <dgm:cxn modelId="{6E7E4788-0B0B-4A8A-BFC7-2D33936F1C6E}" type="presParOf" srcId="{0B4FC09D-B610-4B19-A699-6CF2C5DC3447}" destId="{F5E22A2E-E48D-4FE3-8FCB-1AF7E99849CF}" srcOrd="2" destOrd="0" presId="urn:microsoft.com/office/officeart/2018/2/layout/IconVerticalSolidList"/>
    <dgm:cxn modelId="{DFD6BF3B-98E7-4224-8851-10F9FAC564EA}" type="presParOf" srcId="{0B4FC09D-B610-4B19-A699-6CF2C5DC3447}" destId="{E216C7B7-5574-43A1-8E3B-A4024E8BE9F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2D3624C0-B1FD-4F62-AA14-C7449E33962A}">
      <dgm:prSet phldr="0"/>
      <dgm:spPr/>
      <dgm:t>
        <a:bodyPr/>
        <a:lstStyle/>
        <a:p>
          <a:pPr>
            <a:lnSpc>
              <a:spcPct val="100000"/>
            </a:lnSpc>
          </a:pPr>
          <a:r>
            <a:rPr lang="en-US">
              <a:latin typeface="Corbel" panose="020B0503020204020204"/>
            </a:rPr>
            <a:t>A social enterprise may have dual target audiences</a:t>
          </a:r>
        </a:p>
      </dgm:t>
    </dgm:pt>
    <dgm:pt modelId="{AB35E664-A638-4F8D-BCBC-EE2BF2F78AA9}" type="parTrans" cxnId="{E0EBB6DB-6FA9-44AD-A5E6-EE42953627F6}">
      <dgm:prSet/>
      <dgm:spPr/>
    </dgm:pt>
    <dgm:pt modelId="{A071CF83-5444-48B3-8B6D-ED2B577ACD9C}" type="sibTrans" cxnId="{E0EBB6DB-6FA9-44AD-A5E6-EE42953627F6}">
      <dgm:prSet/>
      <dgm:spPr/>
    </dgm:pt>
    <dgm:pt modelId="{6E897306-15FE-40C4-B8AD-3E71DD1A2EE2}">
      <dgm:prSet phldr="0"/>
      <dgm:spPr/>
      <dgm:t>
        <a:bodyPr/>
        <a:lstStyle/>
        <a:p>
          <a:pPr>
            <a:lnSpc>
              <a:spcPct val="100000"/>
            </a:lnSpc>
          </a:pPr>
          <a:r>
            <a:rPr lang="en-US">
              <a:latin typeface="Corbel" panose="020B0503020204020204"/>
            </a:rPr>
            <a:t>One being the customer who may benefit from the product, or the service being offered</a:t>
          </a:r>
        </a:p>
      </dgm:t>
    </dgm:pt>
    <dgm:pt modelId="{43FB7A42-A8D1-4970-B190-DF20CA8316DA}" type="parTrans" cxnId="{E28BA67E-6391-4B2F-8EF0-644405EE80F4}">
      <dgm:prSet/>
      <dgm:spPr/>
    </dgm:pt>
    <dgm:pt modelId="{C3DA782E-A59F-41E4-94D5-EC94EA993435}" type="sibTrans" cxnId="{E28BA67E-6391-4B2F-8EF0-644405EE80F4}">
      <dgm:prSet/>
      <dgm:spPr/>
    </dgm:pt>
    <dgm:pt modelId="{4F117D50-DB08-4686-B8A7-B273CD626E6E}">
      <dgm:prSet phldr="0"/>
      <dgm:spPr/>
      <dgm:t>
        <a:bodyPr/>
        <a:lstStyle/>
        <a:p>
          <a:pPr>
            <a:lnSpc>
              <a:spcPct val="100000"/>
            </a:lnSpc>
          </a:pPr>
          <a:r>
            <a:rPr lang="en-US">
              <a:latin typeface="Corbel" panose="020B0503020204020204"/>
            </a:rPr>
            <a:t>Second it could be the community who may be benefiting from the social or environmental impact of the enterprise</a:t>
          </a:r>
        </a:p>
      </dgm:t>
    </dgm:pt>
    <dgm:pt modelId="{0AE6FE4E-BD96-4EC3-BFA3-CDD4729B94E3}" type="parTrans" cxnId="{39D618B1-D9D2-45FD-8FEF-4952FEE0D814}">
      <dgm:prSet/>
      <dgm:spPr/>
    </dgm:pt>
    <dgm:pt modelId="{5DB8D21F-FC18-4C24-A706-B00FD3B61A87}" type="sibTrans" cxnId="{39D618B1-D9D2-45FD-8FEF-4952FEE0D814}">
      <dgm:prSet/>
      <dgm:spPr/>
    </dgm:pt>
    <dgm:pt modelId="{34616208-92FD-4463-B1C0-F86BD4EA2A71}">
      <dgm:prSet phldr="0"/>
      <dgm:spPr/>
      <dgm:t>
        <a:bodyPr/>
        <a:lstStyle/>
        <a:p>
          <a:pPr>
            <a:lnSpc>
              <a:spcPct val="100000"/>
            </a:lnSpc>
          </a:pPr>
          <a:r>
            <a:rPr lang="en-US">
              <a:latin typeface="Corbel" panose="020B0503020204020204"/>
            </a:rPr>
            <a:t>The </a:t>
          </a:r>
          <a:r>
            <a:rPr lang="en-US" err="1">
              <a:latin typeface="Corbel" panose="020B0503020204020204"/>
            </a:rPr>
            <a:t>Ecopost</a:t>
          </a:r>
          <a:r>
            <a:rPr lang="en-US">
              <a:latin typeface="Corbel" panose="020B0503020204020204"/>
            </a:rPr>
            <a:t> that we gave as an example in our earlier lecture, has its customers who buy from it the plastic post and fencing solution, while the community from where they collect the plastic waste from enjoy a cleaner environment.</a:t>
          </a:r>
        </a:p>
      </dgm:t>
    </dgm:pt>
    <dgm:pt modelId="{5E0DBDE2-C668-4BC1-8F82-86A5E0D856CA}" type="parTrans" cxnId="{9D697C32-B5BA-4595-AB2C-F5F1C9580A74}">
      <dgm:prSet/>
      <dgm:spPr/>
    </dgm:pt>
    <dgm:pt modelId="{7E37F6EF-42FF-4832-9445-977743B33A41}" type="sibTrans" cxnId="{9D697C32-B5BA-4595-AB2C-F5F1C9580A74}">
      <dgm:prSet/>
      <dgm:spPr/>
    </dgm:pt>
    <dgm:pt modelId="{B15FE70C-D3AA-4493-9475-CEA106AA141C}" type="pres">
      <dgm:prSet presAssocID="{0803FCF1-82C8-4859-BAB8-E00CA1F4839E}" presName="root" presStyleCnt="0">
        <dgm:presLayoutVars>
          <dgm:dir/>
          <dgm:resizeHandles val="exact"/>
        </dgm:presLayoutVars>
      </dgm:prSet>
      <dgm:spPr/>
    </dgm:pt>
    <dgm:pt modelId="{93B257CB-AD3A-4A96-B885-9D2086DAA045}" type="pres">
      <dgm:prSet presAssocID="{2D3624C0-B1FD-4F62-AA14-C7449E33962A}" presName="compNode" presStyleCnt="0"/>
      <dgm:spPr/>
    </dgm:pt>
    <dgm:pt modelId="{AC115E81-9125-4D99-8451-2FD9C43F57FB}" type="pres">
      <dgm:prSet presAssocID="{2D3624C0-B1FD-4F62-AA14-C7449E33962A}" presName="bgRect" presStyleLbl="bgShp" presStyleIdx="0" presStyleCnt="4"/>
      <dgm:spPr/>
    </dgm:pt>
    <dgm:pt modelId="{92D837FC-4D84-4D23-BDB1-E536B59AD5B5}" type="pres">
      <dgm:prSet presAssocID="{2D3624C0-B1FD-4F62-AA14-C7449E33962A}" presName="iconRect" presStyleLbl="node1" presStyleIdx="0" presStyleCnt="4"/>
      <dgm:spPr/>
    </dgm:pt>
    <dgm:pt modelId="{F9DD7AD8-61D9-4A60-A39C-6A09FA188B3F}" type="pres">
      <dgm:prSet presAssocID="{2D3624C0-B1FD-4F62-AA14-C7449E33962A}" presName="spaceRect" presStyleCnt="0"/>
      <dgm:spPr/>
    </dgm:pt>
    <dgm:pt modelId="{03BB3867-7315-4E70-816B-2984EBAA9C94}" type="pres">
      <dgm:prSet presAssocID="{2D3624C0-B1FD-4F62-AA14-C7449E33962A}" presName="parTx" presStyleLbl="revTx" presStyleIdx="0" presStyleCnt="4">
        <dgm:presLayoutVars>
          <dgm:chMax val="0"/>
          <dgm:chPref val="0"/>
        </dgm:presLayoutVars>
      </dgm:prSet>
      <dgm:spPr/>
    </dgm:pt>
    <dgm:pt modelId="{41F49737-655D-40A5-8C9C-677B4F41E1BE}" type="pres">
      <dgm:prSet presAssocID="{A071CF83-5444-48B3-8B6D-ED2B577ACD9C}" presName="sibTrans" presStyleCnt="0"/>
      <dgm:spPr/>
    </dgm:pt>
    <dgm:pt modelId="{D5A50421-9820-4730-A696-F6BEFDCFA427}" type="pres">
      <dgm:prSet presAssocID="{6E897306-15FE-40C4-B8AD-3E71DD1A2EE2}" presName="compNode" presStyleCnt="0"/>
      <dgm:spPr/>
    </dgm:pt>
    <dgm:pt modelId="{EDB6626E-BD3D-4E14-849F-811AE9E89D6C}" type="pres">
      <dgm:prSet presAssocID="{6E897306-15FE-40C4-B8AD-3E71DD1A2EE2}" presName="bgRect" presStyleLbl="bgShp" presStyleIdx="1" presStyleCnt="4"/>
      <dgm:spPr/>
    </dgm:pt>
    <dgm:pt modelId="{4E7DABED-3712-4B44-A7C1-54F456DADA1C}" type="pres">
      <dgm:prSet presAssocID="{6E897306-15FE-40C4-B8AD-3E71DD1A2EE2}" presName="iconRect" presStyleLbl="node1" presStyleIdx="1" presStyleCnt="4"/>
      <dgm:spPr/>
    </dgm:pt>
    <dgm:pt modelId="{27B99A30-CE6A-4499-9C28-2677E32DE863}" type="pres">
      <dgm:prSet presAssocID="{6E897306-15FE-40C4-B8AD-3E71DD1A2EE2}" presName="spaceRect" presStyleCnt="0"/>
      <dgm:spPr/>
    </dgm:pt>
    <dgm:pt modelId="{DA60F25D-1922-452D-832B-CC57A7569CBB}" type="pres">
      <dgm:prSet presAssocID="{6E897306-15FE-40C4-B8AD-3E71DD1A2EE2}" presName="parTx" presStyleLbl="revTx" presStyleIdx="1" presStyleCnt="4">
        <dgm:presLayoutVars>
          <dgm:chMax val="0"/>
          <dgm:chPref val="0"/>
        </dgm:presLayoutVars>
      </dgm:prSet>
      <dgm:spPr/>
    </dgm:pt>
    <dgm:pt modelId="{AD96DE85-B354-4986-B6E8-131BFF43D8D2}" type="pres">
      <dgm:prSet presAssocID="{C3DA782E-A59F-41E4-94D5-EC94EA993435}" presName="sibTrans" presStyleCnt="0"/>
      <dgm:spPr/>
    </dgm:pt>
    <dgm:pt modelId="{B7ABE600-B0EF-4646-8395-DA7DFBD9C621}" type="pres">
      <dgm:prSet presAssocID="{4F117D50-DB08-4686-B8A7-B273CD626E6E}" presName="compNode" presStyleCnt="0"/>
      <dgm:spPr/>
    </dgm:pt>
    <dgm:pt modelId="{A3A8C99C-A2E1-4407-9B6C-F75452CA6AF3}" type="pres">
      <dgm:prSet presAssocID="{4F117D50-DB08-4686-B8A7-B273CD626E6E}" presName="bgRect" presStyleLbl="bgShp" presStyleIdx="2" presStyleCnt="4"/>
      <dgm:spPr/>
    </dgm:pt>
    <dgm:pt modelId="{9671AECE-7931-4385-9FC8-096C92AA11E9}" type="pres">
      <dgm:prSet presAssocID="{4F117D50-DB08-4686-B8A7-B273CD626E6E}" presName="iconRect" presStyleLbl="node1" presStyleIdx="2" presStyleCnt="4"/>
      <dgm:spPr/>
    </dgm:pt>
    <dgm:pt modelId="{58112752-6D45-4555-A39F-A60FA865490B}" type="pres">
      <dgm:prSet presAssocID="{4F117D50-DB08-4686-B8A7-B273CD626E6E}" presName="spaceRect" presStyleCnt="0"/>
      <dgm:spPr/>
    </dgm:pt>
    <dgm:pt modelId="{D9CBFC4C-D861-4AD1-A3CC-6112753122BB}" type="pres">
      <dgm:prSet presAssocID="{4F117D50-DB08-4686-B8A7-B273CD626E6E}" presName="parTx" presStyleLbl="revTx" presStyleIdx="2" presStyleCnt="4">
        <dgm:presLayoutVars>
          <dgm:chMax val="0"/>
          <dgm:chPref val="0"/>
        </dgm:presLayoutVars>
      </dgm:prSet>
      <dgm:spPr/>
    </dgm:pt>
    <dgm:pt modelId="{6056BA90-60A9-46A2-8342-D783287FE5C1}" type="pres">
      <dgm:prSet presAssocID="{5DB8D21F-FC18-4C24-A706-B00FD3B61A87}" presName="sibTrans" presStyleCnt="0"/>
      <dgm:spPr/>
    </dgm:pt>
    <dgm:pt modelId="{D04F3780-399E-48DD-B43B-37C2D7393369}" type="pres">
      <dgm:prSet presAssocID="{34616208-92FD-4463-B1C0-F86BD4EA2A71}" presName="compNode" presStyleCnt="0"/>
      <dgm:spPr/>
    </dgm:pt>
    <dgm:pt modelId="{912847ED-5FDE-4933-8FAC-E1201CEA5A13}" type="pres">
      <dgm:prSet presAssocID="{34616208-92FD-4463-B1C0-F86BD4EA2A71}" presName="bgRect" presStyleLbl="bgShp" presStyleIdx="3" presStyleCnt="4"/>
      <dgm:spPr/>
    </dgm:pt>
    <dgm:pt modelId="{CF1C6BD8-2F8D-4FF1-971C-229B173B8592}" type="pres">
      <dgm:prSet presAssocID="{34616208-92FD-4463-B1C0-F86BD4EA2A71}" presName="iconRect" presStyleLbl="node1" presStyleIdx="3" presStyleCnt="4"/>
      <dgm:spPr/>
    </dgm:pt>
    <dgm:pt modelId="{B47E0499-25D0-434D-BBDB-921FC85E497A}" type="pres">
      <dgm:prSet presAssocID="{34616208-92FD-4463-B1C0-F86BD4EA2A71}" presName="spaceRect" presStyleCnt="0"/>
      <dgm:spPr/>
    </dgm:pt>
    <dgm:pt modelId="{65216BC3-9B3A-42E5-9FCF-05123D63A4BE}" type="pres">
      <dgm:prSet presAssocID="{34616208-92FD-4463-B1C0-F86BD4EA2A71}" presName="parTx" presStyleLbl="revTx" presStyleIdx="3" presStyleCnt="4">
        <dgm:presLayoutVars>
          <dgm:chMax val="0"/>
          <dgm:chPref val="0"/>
        </dgm:presLayoutVars>
      </dgm:prSet>
      <dgm:spPr/>
    </dgm:pt>
  </dgm:ptLst>
  <dgm:cxnLst>
    <dgm:cxn modelId="{61E7EE28-DD6E-4A24-B456-9E57991B6384}" type="presOf" srcId="{4F117D50-DB08-4686-B8A7-B273CD626E6E}" destId="{D9CBFC4C-D861-4AD1-A3CC-6112753122BB}" srcOrd="0" destOrd="0" presId="urn:microsoft.com/office/officeart/2018/2/layout/IconVerticalSolidList"/>
    <dgm:cxn modelId="{9D697C32-B5BA-4595-AB2C-F5F1C9580A74}" srcId="{0803FCF1-82C8-4859-BAB8-E00CA1F4839E}" destId="{34616208-92FD-4463-B1C0-F86BD4EA2A71}" srcOrd="3" destOrd="0" parTransId="{5E0DBDE2-C668-4BC1-8F82-86A5E0D856CA}" sibTransId="{7E37F6EF-42FF-4832-9445-977743B33A41}"/>
    <dgm:cxn modelId="{EC582A61-2A7A-4D3A-A137-85D871A78453}" type="presOf" srcId="{2D3624C0-B1FD-4F62-AA14-C7449E33962A}" destId="{03BB3867-7315-4E70-816B-2984EBAA9C94}" srcOrd="0" destOrd="0" presId="urn:microsoft.com/office/officeart/2018/2/layout/IconVerticalSolidList"/>
    <dgm:cxn modelId="{E28BA67E-6391-4B2F-8EF0-644405EE80F4}" srcId="{0803FCF1-82C8-4859-BAB8-E00CA1F4839E}" destId="{6E897306-15FE-40C4-B8AD-3E71DD1A2EE2}" srcOrd="1" destOrd="0" parTransId="{43FB7A42-A8D1-4970-B190-DF20CA8316DA}" sibTransId="{C3DA782E-A59F-41E4-94D5-EC94EA993435}"/>
    <dgm:cxn modelId="{F5881B9D-28E3-4FCE-8984-9F541244741E}" type="presOf" srcId="{6E897306-15FE-40C4-B8AD-3E71DD1A2EE2}" destId="{DA60F25D-1922-452D-832B-CC57A7569CBB}" srcOrd="0" destOrd="0" presId="urn:microsoft.com/office/officeart/2018/2/layout/IconVerticalSolidList"/>
    <dgm:cxn modelId="{39D618B1-D9D2-45FD-8FEF-4952FEE0D814}" srcId="{0803FCF1-82C8-4859-BAB8-E00CA1F4839E}" destId="{4F117D50-DB08-4686-B8A7-B273CD626E6E}" srcOrd="2" destOrd="0" parTransId="{0AE6FE4E-BD96-4EC3-BFA3-CDD4729B94E3}" sibTransId="{5DB8D21F-FC18-4C24-A706-B00FD3B61A87}"/>
    <dgm:cxn modelId="{E0EBB6DB-6FA9-44AD-A5E6-EE42953627F6}" srcId="{0803FCF1-82C8-4859-BAB8-E00CA1F4839E}" destId="{2D3624C0-B1FD-4F62-AA14-C7449E33962A}" srcOrd="0" destOrd="0" parTransId="{AB35E664-A638-4F8D-BCBC-EE2BF2F78AA9}" sibTransId="{A071CF83-5444-48B3-8B6D-ED2B577ACD9C}"/>
    <dgm:cxn modelId="{26365EF1-4F24-4981-8A33-5A164908BDC0}" type="presOf" srcId="{0803FCF1-82C8-4859-BAB8-E00CA1F4839E}" destId="{B15FE70C-D3AA-4493-9475-CEA106AA141C}" srcOrd="0" destOrd="0" presId="urn:microsoft.com/office/officeart/2018/2/layout/IconVerticalSolidList"/>
    <dgm:cxn modelId="{6B30E7FB-15E9-407F-B4C1-F0FA9A401266}" type="presOf" srcId="{34616208-92FD-4463-B1C0-F86BD4EA2A71}" destId="{65216BC3-9B3A-42E5-9FCF-05123D63A4BE}" srcOrd="0" destOrd="0" presId="urn:microsoft.com/office/officeart/2018/2/layout/IconVerticalSolidList"/>
    <dgm:cxn modelId="{CB952491-8A1C-406A-A021-675558BC7820}" type="presParOf" srcId="{B15FE70C-D3AA-4493-9475-CEA106AA141C}" destId="{93B257CB-AD3A-4A96-B885-9D2086DAA045}" srcOrd="0" destOrd="0" presId="urn:microsoft.com/office/officeart/2018/2/layout/IconVerticalSolidList"/>
    <dgm:cxn modelId="{BA047246-3F62-4468-9BFA-C408924E0B51}" type="presParOf" srcId="{93B257CB-AD3A-4A96-B885-9D2086DAA045}" destId="{AC115E81-9125-4D99-8451-2FD9C43F57FB}" srcOrd="0" destOrd="0" presId="urn:microsoft.com/office/officeart/2018/2/layout/IconVerticalSolidList"/>
    <dgm:cxn modelId="{0C647279-540D-43EE-8AEC-8ACAA649699B}" type="presParOf" srcId="{93B257CB-AD3A-4A96-B885-9D2086DAA045}" destId="{92D837FC-4D84-4D23-BDB1-E536B59AD5B5}" srcOrd="1" destOrd="0" presId="urn:microsoft.com/office/officeart/2018/2/layout/IconVerticalSolidList"/>
    <dgm:cxn modelId="{D9576413-5856-45EA-857D-DE590F9E93FA}" type="presParOf" srcId="{93B257CB-AD3A-4A96-B885-9D2086DAA045}" destId="{F9DD7AD8-61D9-4A60-A39C-6A09FA188B3F}" srcOrd="2" destOrd="0" presId="urn:microsoft.com/office/officeart/2018/2/layout/IconVerticalSolidList"/>
    <dgm:cxn modelId="{E102FE4A-F8BA-407E-BD74-0297E36439CC}" type="presParOf" srcId="{93B257CB-AD3A-4A96-B885-9D2086DAA045}" destId="{03BB3867-7315-4E70-816B-2984EBAA9C94}" srcOrd="3" destOrd="0" presId="urn:microsoft.com/office/officeart/2018/2/layout/IconVerticalSolidList"/>
    <dgm:cxn modelId="{D172A041-68D9-4309-8A82-0FA2489793F9}" type="presParOf" srcId="{B15FE70C-D3AA-4493-9475-CEA106AA141C}" destId="{41F49737-655D-40A5-8C9C-677B4F41E1BE}" srcOrd="1" destOrd="0" presId="urn:microsoft.com/office/officeart/2018/2/layout/IconVerticalSolidList"/>
    <dgm:cxn modelId="{E1D0D401-1C8C-464E-9A58-7C2612A592F3}" type="presParOf" srcId="{B15FE70C-D3AA-4493-9475-CEA106AA141C}" destId="{D5A50421-9820-4730-A696-F6BEFDCFA427}" srcOrd="2" destOrd="0" presId="urn:microsoft.com/office/officeart/2018/2/layout/IconVerticalSolidList"/>
    <dgm:cxn modelId="{CF6BBCB4-3031-4593-9A24-EF83569FBD77}" type="presParOf" srcId="{D5A50421-9820-4730-A696-F6BEFDCFA427}" destId="{EDB6626E-BD3D-4E14-849F-811AE9E89D6C}" srcOrd="0" destOrd="0" presId="urn:microsoft.com/office/officeart/2018/2/layout/IconVerticalSolidList"/>
    <dgm:cxn modelId="{37936E3F-CBDF-4575-B05B-3C365936D73D}" type="presParOf" srcId="{D5A50421-9820-4730-A696-F6BEFDCFA427}" destId="{4E7DABED-3712-4B44-A7C1-54F456DADA1C}" srcOrd="1" destOrd="0" presId="urn:microsoft.com/office/officeart/2018/2/layout/IconVerticalSolidList"/>
    <dgm:cxn modelId="{1023298B-ECCC-4BEF-A369-C9E740DC8D61}" type="presParOf" srcId="{D5A50421-9820-4730-A696-F6BEFDCFA427}" destId="{27B99A30-CE6A-4499-9C28-2677E32DE863}" srcOrd="2" destOrd="0" presId="urn:microsoft.com/office/officeart/2018/2/layout/IconVerticalSolidList"/>
    <dgm:cxn modelId="{F1E3E650-735C-4A88-8D79-6673E2653396}" type="presParOf" srcId="{D5A50421-9820-4730-A696-F6BEFDCFA427}" destId="{DA60F25D-1922-452D-832B-CC57A7569CBB}" srcOrd="3" destOrd="0" presId="urn:microsoft.com/office/officeart/2018/2/layout/IconVerticalSolidList"/>
    <dgm:cxn modelId="{9285C52E-5921-4A48-8E1F-1B57D593C6A8}" type="presParOf" srcId="{B15FE70C-D3AA-4493-9475-CEA106AA141C}" destId="{AD96DE85-B354-4986-B6E8-131BFF43D8D2}" srcOrd="3" destOrd="0" presId="urn:microsoft.com/office/officeart/2018/2/layout/IconVerticalSolidList"/>
    <dgm:cxn modelId="{D62A2B1F-9B63-4E9B-90CE-3243498064A9}" type="presParOf" srcId="{B15FE70C-D3AA-4493-9475-CEA106AA141C}" destId="{B7ABE600-B0EF-4646-8395-DA7DFBD9C621}" srcOrd="4" destOrd="0" presId="urn:microsoft.com/office/officeart/2018/2/layout/IconVerticalSolidList"/>
    <dgm:cxn modelId="{AF92240B-9DE6-4007-8D52-FE20F36F802E}" type="presParOf" srcId="{B7ABE600-B0EF-4646-8395-DA7DFBD9C621}" destId="{A3A8C99C-A2E1-4407-9B6C-F75452CA6AF3}" srcOrd="0" destOrd="0" presId="urn:microsoft.com/office/officeart/2018/2/layout/IconVerticalSolidList"/>
    <dgm:cxn modelId="{13F58EAF-3AB2-42A8-BE0A-DC9DCEDE781B}" type="presParOf" srcId="{B7ABE600-B0EF-4646-8395-DA7DFBD9C621}" destId="{9671AECE-7931-4385-9FC8-096C92AA11E9}" srcOrd="1" destOrd="0" presId="urn:microsoft.com/office/officeart/2018/2/layout/IconVerticalSolidList"/>
    <dgm:cxn modelId="{FDE25229-DAF0-4CB1-B106-5833BCDF882A}" type="presParOf" srcId="{B7ABE600-B0EF-4646-8395-DA7DFBD9C621}" destId="{58112752-6D45-4555-A39F-A60FA865490B}" srcOrd="2" destOrd="0" presId="urn:microsoft.com/office/officeart/2018/2/layout/IconVerticalSolidList"/>
    <dgm:cxn modelId="{86A7D846-7602-4799-8861-BC033B4C0989}" type="presParOf" srcId="{B7ABE600-B0EF-4646-8395-DA7DFBD9C621}" destId="{D9CBFC4C-D861-4AD1-A3CC-6112753122BB}" srcOrd="3" destOrd="0" presId="urn:microsoft.com/office/officeart/2018/2/layout/IconVerticalSolidList"/>
    <dgm:cxn modelId="{27059B1C-9DEA-4625-B282-5BCDFCCD4413}" type="presParOf" srcId="{B15FE70C-D3AA-4493-9475-CEA106AA141C}" destId="{6056BA90-60A9-46A2-8342-D783287FE5C1}" srcOrd="5" destOrd="0" presId="urn:microsoft.com/office/officeart/2018/2/layout/IconVerticalSolidList"/>
    <dgm:cxn modelId="{AE0C9091-6A15-4312-AFCD-0D7BB8E76524}" type="presParOf" srcId="{B15FE70C-D3AA-4493-9475-CEA106AA141C}" destId="{D04F3780-399E-48DD-B43B-37C2D7393369}" srcOrd="6" destOrd="0" presId="urn:microsoft.com/office/officeart/2018/2/layout/IconVerticalSolidList"/>
    <dgm:cxn modelId="{DF2EAFE2-F224-4228-8A37-F80FF7704BF3}" type="presParOf" srcId="{D04F3780-399E-48DD-B43B-37C2D7393369}" destId="{912847ED-5FDE-4933-8FAC-E1201CEA5A13}" srcOrd="0" destOrd="0" presId="urn:microsoft.com/office/officeart/2018/2/layout/IconVerticalSolidList"/>
    <dgm:cxn modelId="{18A4B968-F801-42E8-8D45-0DF03DAA1DBD}" type="presParOf" srcId="{D04F3780-399E-48DD-B43B-37C2D7393369}" destId="{CF1C6BD8-2F8D-4FF1-971C-229B173B8592}" srcOrd="1" destOrd="0" presId="urn:microsoft.com/office/officeart/2018/2/layout/IconVerticalSolidList"/>
    <dgm:cxn modelId="{0177AE6F-4112-4796-AE70-15A7CCCFE52E}" type="presParOf" srcId="{D04F3780-399E-48DD-B43B-37C2D7393369}" destId="{B47E0499-25D0-434D-BBDB-921FC85E497A}" srcOrd="2" destOrd="0" presId="urn:microsoft.com/office/officeart/2018/2/layout/IconVerticalSolidList"/>
    <dgm:cxn modelId="{9D4A4F3C-509D-443D-98EB-F3264CF1B4B7}" type="presParOf" srcId="{D04F3780-399E-48DD-B43B-37C2D7393369}" destId="{65216BC3-9B3A-42E5-9FCF-05123D63A4B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339EE0C3-E632-4203-A92E-4D118899FA68}">
      <dgm:prSet phldr="0"/>
      <dgm:spPr/>
      <dgm:t>
        <a:bodyPr/>
        <a:lstStyle/>
        <a:p>
          <a:pPr>
            <a:lnSpc>
              <a:spcPct val="100000"/>
            </a:lnSpc>
          </a:pPr>
          <a:r>
            <a:rPr lang="en-US">
              <a:latin typeface="Corbel" panose="020B0503020204020204"/>
            </a:rPr>
            <a:t>Social enterprise develops revenue stream model that will ensure long-term sustainability </a:t>
          </a:r>
        </a:p>
      </dgm:t>
    </dgm:pt>
    <dgm:pt modelId="{4C2174A9-722F-496A-BDC1-F64937BAA723}" type="parTrans" cxnId="{740B84DC-9213-4A24-BD6F-435CCED29784}">
      <dgm:prSet/>
      <dgm:spPr/>
    </dgm:pt>
    <dgm:pt modelId="{0B09AEAA-C1B3-4806-A7E5-41A8083E880A}" type="sibTrans" cxnId="{740B84DC-9213-4A24-BD6F-435CCED29784}">
      <dgm:prSet/>
      <dgm:spPr/>
    </dgm:pt>
    <dgm:pt modelId="{8D2C3769-755C-4B70-AC08-659506F6A2A8}">
      <dgm:prSet phldr="0"/>
      <dgm:spPr/>
      <dgm:t>
        <a:bodyPr/>
        <a:lstStyle/>
        <a:p>
          <a:pPr>
            <a:lnSpc>
              <a:spcPct val="100000"/>
            </a:lnSpc>
          </a:pPr>
          <a:r>
            <a:rPr lang="en-US">
              <a:latin typeface="Corbel" panose="020B0503020204020204"/>
            </a:rPr>
            <a:t>Therefore, the usual streams such as sales of goods and subscriptions may be present in their model</a:t>
          </a:r>
        </a:p>
      </dgm:t>
    </dgm:pt>
    <dgm:pt modelId="{814182D5-D258-4B75-AAD3-4DC846A889DB}" type="parTrans" cxnId="{0E5A0E80-0347-4AAD-90D6-C744C7FC124B}">
      <dgm:prSet/>
      <dgm:spPr/>
    </dgm:pt>
    <dgm:pt modelId="{E4B4D599-3269-445B-8BA9-0D09A6472A6A}" type="sibTrans" cxnId="{0E5A0E80-0347-4AAD-90D6-C744C7FC124B}">
      <dgm:prSet/>
      <dgm:spPr/>
    </dgm:pt>
    <dgm:pt modelId="{5E375722-38B7-4C76-AB82-58DF1620F301}">
      <dgm:prSet phldr="0"/>
      <dgm:spPr/>
      <dgm:t>
        <a:bodyPr/>
        <a:lstStyle/>
        <a:p>
          <a:pPr>
            <a:lnSpc>
              <a:spcPct val="100000"/>
            </a:lnSpc>
          </a:pPr>
          <a:r>
            <a:rPr lang="en-US">
              <a:latin typeface="Corbel" panose="020B0503020204020204"/>
            </a:rPr>
            <a:t>Grants and donations may be added to their stream</a:t>
          </a:r>
        </a:p>
      </dgm:t>
    </dgm:pt>
    <dgm:pt modelId="{3BF55997-AE38-4BA7-903B-98D13292354E}" type="parTrans" cxnId="{233CCC18-02CF-453A-A92F-552A0D9C571C}">
      <dgm:prSet/>
      <dgm:spPr/>
    </dgm:pt>
    <dgm:pt modelId="{E7B10D04-5F09-4F5E-93A3-A14D68C6E57B}" type="sibTrans" cxnId="{233CCC18-02CF-453A-A92F-552A0D9C571C}">
      <dgm:prSet/>
      <dgm:spPr/>
    </dgm:pt>
    <dgm:pt modelId="{BA0538F7-2B7B-4904-AA1E-8950BA08FC2C}">
      <dgm:prSet phldr="0"/>
      <dgm:spPr/>
      <dgm:t>
        <a:bodyPr/>
        <a:lstStyle/>
        <a:p>
          <a:pPr>
            <a:lnSpc>
              <a:spcPct val="100000"/>
            </a:lnSpc>
          </a:pPr>
          <a:r>
            <a:rPr lang="en-US">
              <a:latin typeface="Corbel" panose="020B0503020204020204"/>
            </a:rPr>
            <a:t>Impact driven partnerships with such bodies as government, private companies may also be present</a:t>
          </a:r>
        </a:p>
      </dgm:t>
    </dgm:pt>
    <dgm:pt modelId="{505151E7-4077-4F7D-85F1-B1F852229ACD}" type="parTrans" cxnId="{FF79B60C-7BB5-4285-A9EE-EDBB46DF75E5}">
      <dgm:prSet/>
      <dgm:spPr/>
    </dgm:pt>
    <dgm:pt modelId="{3F31421F-AB36-47B7-BA7B-9F35906DA7A3}" type="sibTrans" cxnId="{FF79B60C-7BB5-4285-A9EE-EDBB46DF75E5}">
      <dgm:prSet/>
      <dgm:spPr/>
    </dgm:pt>
    <dgm:pt modelId="{B15FE70C-D3AA-4493-9475-CEA106AA141C}" type="pres">
      <dgm:prSet presAssocID="{0803FCF1-82C8-4859-BAB8-E00CA1F4839E}" presName="root" presStyleCnt="0">
        <dgm:presLayoutVars>
          <dgm:dir/>
          <dgm:resizeHandles val="exact"/>
        </dgm:presLayoutVars>
      </dgm:prSet>
      <dgm:spPr/>
    </dgm:pt>
    <dgm:pt modelId="{02D3AA45-8436-4B53-9873-C97202501337}" type="pres">
      <dgm:prSet presAssocID="{339EE0C3-E632-4203-A92E-4D118899FA68}" presName="compNode" presStyleCnt="0"/>
      <dgm:spPr/>
    </dgm:pt>
    <dgm:pt modelId="{AF8E3B16-DB96-4E9C-9F99-726160F95081}" type="pres">
      <dgm:prSet presAssocID="{339EE0C3-E632-4203-A92E-4D118899FA68}" presName="bgRect" presStyleLbl="bgShp" presStyleIdx="0" presStyleCnt="4"/>
      <dgm:spPr/>
    </dgm:pt>
    <dgm:pt modelId="{67124B9E-3E1D-4198-8B4F-6DD467FA7E02}" type="pres">
      <dgm:prSet presAssocID="{339EE0C3-E632-4203-A92E-4D118899FA68}" presName="iconRect" presStyleLbl="node1" presStyleIdx="0" presStyleCnt="4"/>
      <dgm:spPr/>
    </dgm:pt>
    <dgm:pt modelId="{5F5FB4B6-22C3-4286-AA06-60B5660AABE6}" type="pres">
      <dgm:prSet presAssocID="{339EE0C3-E632-4203-A92E-4D118899FA68}" presName="spaceRect" presStyleCnt="0"/>
      <dgm:spPr/>
    </dgm:pt>
    <dgm:pt modelId="{E7640898-25FE-45E3-9DD0-07537C953CA6}" type="pres">
      <dgm:prSet presAssocID="{339EE0C3-E632-4203-A92E-4D118899FA68}" presName="parTx" presStyleLbl="revTx" presStyleIdx="0" presStyleCnt="4">
        <dgm:presLayoutVars>
          <dgm:chMax val="0"/>
          <dgm:chPref val="0"/>
        </dgm:presLayoutVars>
      </dgm:prSet>
      <dgm:spPr/>
    </dgm:pt>
    <dgm:pt modelId="{5EDF486E-8829-4B51-9DAA-346BBAE44B74}" type="pres">
      <dgm:prSet presAssocID="{0B09AEAA-C1B3-4806-A7E5-41A8083E880A}" presName="sibTrans" presStyleCnt="0"/>
      <dgm:spPr/>
    </dgm:pt>
    <dgm:pt modelId="{366579AF-279F-4E76-9F62-8D2B12D19D80}" type="pres">
      <dgm:prSet presAssocID="{8D2C3769-755C-4B70-AC08-659506F6A2A8}" presName="compNode" presStyleCnt="0"/>
      <dgm:spPr/>
    </dgm:pt>
    <dgm:pt modelId="{079B0A03-71D9-4D4F-8407-86D1867CD071}" type="pres">
      <dgm:prSet presAssocID="{8D2C3769-755C-4B70-AC08-659506F6A2A8}" presName="bgRect" presStyleLbl="bgShp" presStyleIdx="1" presStyleCnt="4"/>
      <dgm:spPr/>
    </dgm:pt>
    <dgm:pt modelId="{01908CAE-7035-419A-AF4B-3926BBA1404B}" type="pres">
      <dgm:prSet presAssocID="{8D2C3769-755C-4B70-AC08-659506F6A2A8}" presName="iconRect" presStyleLbl="node1" presStyleIdx="1" presStyleCnt="4"/>
      <dgm:spPr/>
    </dgm:pt>
    <dgm:pt modelId="{70F6E1E7-A863-4A82-9580-5E53092B63CE}" type="pres">
      <dgm:prSet presAssocID="{8D2C3769-755C-4B70-AC08-659506F6A2A8}" presName="spaceRect" presStyleCnt="0"/>
      <dgm:spPr/>
    </dgm:pt>
    <dgm:pt modelId="{1120E16F-E3A3-4DCA-8615-37FCA5CED18C}" type="pres">
      <dgm:prSet presAssocID="{8D2C3769-755C-4B70-AC08-659506F6A2A8}" presName="parTx" presStyleLbl="revTx" presStyleIdx="1" presStyleCnt="4">
        <dgm:presLayoutVars>
          <dgm:chMax val="0"/>
          <dgm:chPref val="0"/>
        </dgm:presLayoutVars>
      </dgm:prSet>
      <dgm:spPr/>
    </dgm:pt>
    <dgm:pt modelId="{87B0F614-05CA-480F-BBE3-65F8739261E8}" type="pres">
      <dgm:prSet presAssocID="{E4B4D599-3269-445B-8BA9-0D09A6472A6A}" presName="sibTrans" presStyleCnt="0"/>
      <dgm:spPr/>
    </dgm:pt>
    <dgm:pt modelId="{D40746CC-31B2-46D9-A995-30EF2B2925ED}" type="pres">
      <dgm:prSet presAssocID="{5E375722-38B7-4C76-AB82-58DF1620F301}" presName="compNode" presStyleCnt="0"/>
      <dgm:spPr/>
    </dgm:pt>
    <dgm:pt modelId="{620E213E-2C71-4D74-8B0E-D79032F5F1C7}" type="pres">
      <dgm:prSet presAssocID="{5E375722-38B7-4C76-AB82-58DF1620F301}" presName="bgRect" presStyleLbl="bgShp" presStyleIdx="2" presStyleCnt="4"/>
      <dgm:spPr/>
    </dgm:pt>
    <dgm:pt modelId="{980C21C4-3159-4718-9889-6DA7A1249661}" type="pres">
      <dgm:prSet presAssocID="{5E375722-38B7-4C76-AB82-58DF1620F301}" presName="iconRect" presStyleLbl="node1" presStyleIdx="2" presStyleCnt="4"/>
      <dgm:spPr/>
    </dgm:pt>
    <dgm:pt modelId="{770E09D2-6E34-45FF-9FCE-9D6A82471318}" type="pres">
      <dgm:prSet presAssocID="{5E375722-38B7-4C76-AB82-58DF1620F301}" presName="spaceRect" presStyleCnt="0"/>
      <dgm:spPr/>
    </dgm:pt>
    <dgm:pt modelId="{CA6739FD-AA0E-4044-A8AC-34CB028F0A74}" type="pres">
      <dgm:prSet presAssocID="{5E375722-38B7-4C76-AB82-58DF1620F301}" presName="parTx" presStyleLbl="revTx" presStyleIdx="2" presStyleCnt="4">
        <dgm:presLayoutVars>
          <dgm:chMax val="0"/>
          <dgm:chPref val="0"/>
        </dgm:presLayoutVars>
      </dgm:prSet>
      <dgm:spPr/>
    </dgm:pt>
    <dgm:pt modelId="{4063AE9C-996D-4CEA-9345-D46F1410F877}" type="pres">
      <dgm:prSet presAssocID="{E7B10D04-5F09-4F5E-93A3-A14D68C6E57B}" presName="sibTrans" presStyleCnt="0"/>
      <dgm:spPr/>
    </dgm:pt>
    <dgm:pt modelId="{8FC11EFB-449C-4ECE-9E7F-35A6A62DBFD3}" type="pres">
      <dgm:prSet presAssocID="{BA0538F7-2B7B-4904-AA1E-8950BA08FC2C}" presName="compNode" presStyleCnt="0"/>
      <dgm:spPr/>
    </dgm:pt>
    <dgm:pt modelId="{21317109-273A-4B18-9880-E9CC5BCB73DF}" type="pres">
      <dgm:prSet presAssocID="{BA0538F7-2B7B-4904-AA1E-8950BA08FC2C}" presName="bgRect" presStyleLbl="bgShp" presStyleIdx="3" presStyleCnt="4"/>
      <dgm:spPr/>
    </dgm:pt>
    <dgm:pt modelId="{DD6169F0-18CF-4C62-8D56-2A557D6A2A6F}" type="pres">
      <dgm:prSet presAssocID="{BA0538F7-2B7B-4904-AA1E-8950BA08FC2C}" presName="iconRect" presStyleLbl="node1" presStyleIdx="3" presStyleCnt="4"/>
      <dgm:spPr/>
    </dgm:pt>
    <dgm:pt modelId="{11E41EBF-A9E6-43FF-AA8E-0FA067DBE406}" type="pres">
      <dgm:prSet presAssocID="{BA0538F7-2B7B-4904-AA1E-8950BA08FC2C}" presName="spaceRect" presStyleCnt="0"/>
      <dgm:spPr/>
    </dgm:pt>
    <dgm:pt modelId="{5D064F56-3F06-4879-BC29-0CB37A3F14F6}" type="pres">
      <dgm:prSet presAssocID="{BA0538F7-2B7B-4904-AA1E-8950BA08FC2C}" presName="parTx" presStyleLbl="revTx" presStyleIdx="3" presStyleCnt="4">
        <dgm:presLayoutVars>
          <dgm:chMax val="0"/>
          <dgm:chPref val="0"/>
        </dgm:presLayoutVars>
      </dgm:prSet>
      <dgm:spPr/>
    </dgm:pt>
  </dgm:ptLst>
  <dgm:cxnLst>
    <dgm:cxn modelId="{C323450A-3646-4AA9-BFAF-5D0A9C23AA87}" type="presOf" srcId="{5E375722-38B7-4C76-AB82-58DF1620F301}" destId="{CA6739FD-AA0E-4044-A8AC-34CB028F0A74}" srcOrd="0" destOrd="0" presId="urn:microsoft.com/office/officeart/2018/2/layout/IconVerticalSolidList"/>
    <dgm:cxn modelId="{FF79B60C-7BB5-4285-A9EE-EDBB46DF75E5}" srcId="{0803FCF1-82C8-4859-BAB8-E00CA1F4839E}" destId="{BA0538F7-2B7B-4904-AA1E-8950BA08FC2C}" srcOrd="3" destOrd="0" parTransId="{505151E7-4077-4F7D-85F1-B1F852229ACD}" sibTransId="{3F31421F-AB36-47B7-BA7B-9F35906DA7A3}"/>
    <dgm:cxn modelId="{3849B513-FB09-4382-A741-38250F0AC26A}" type="presOf" srcId="{8D2C3769-755C-4B70-AC08-659506F6A2A8}" destId="{1120E16F-E3A3-4DCA-8615-37FCA5CED18C}" srcOrd="0" destOrd="0" presId="urn:microsoft.com/office/officeart/2018/2/layout/IconVerticalSolidList"/>
    <dgm:cxn modelId="{233CCC18-02CF-453A-A92F-552A0D9C571C}" srcId="{0803FCF1-82C8-4859-BAB8-E00CA1F4839E}" destId="{5E375722-38B7-4C76-AB82-58DF1620F301}" srcOrd="2" destOrd="0" parTransId="{3BF55997-AE38-4BA7-903B-98D13292354E}" sibTransId="{E7B10D04-5F09-4F5E-93A3-A14D68C6E57B}"/>
    <dgm:cxn modelId="{0E5A0E80-0347-4AAD-90D6-C744C7FC124B}" srcId="{0803FCF1-82C8-4859-BAB8-E00CA1F4839E}" destId="{8D2C3769-755C-4B70-AC08-659506F6A2A8}" srcOrd="1" destOrd="0" parTransId="{814182D5-D258-4B75-AAD3-4DC846A889DB}" sibTransId="{E4B4D599-3269-445B-8BA9-0D09A6472A6A}"/>
    <dgm:cxn modelId="{A64D1BC2-63D8-482A-8438-0B4A2A4BD53A}" type="presOf" srcId="{339EE0C3-E632-4203-A92E-4D118899FA68}" destId="{E7640898-25FE-45E3-9DD0-07537C953CA6}" srcOrd="0" destOrd="0" presId="urn:microsoft.com/office/officeart/2018/2/layout/IconVerticalSolidList"/>
    <dgm:cxn modelId="{740B84DC-9213-4A24-BD6F-435CCED29784}" srcId="{0803FCF1-82C8-4859-BAB8-E00CA1F4839E}" destId="{339EE0C3-E632-4203-A92E-4D118899FA68}" srcOrd="0" destOrd="0" parTransId="{4C2174A9-722F-496A-BDC1-F64937BAA723}" sibTransId="{0B09AEAA-C1B3-4806-A7E5-41A8083E880A}"/>
    <dgm:cxn modelId="{26365EF1-4F24-4981-8A33-5A164908BDC0}" type="presOf" srcId="{0803FCF1-82C8-4859-BAB8-E00CA1F4839E}" destId="{B15FE70C-D3AA-4493-9475-CEA106AA141C}" srcOrd="0" destOrd="0" presId="urn:microsoft.com/office/officeart/2018/2/layout/IconVerticalSolidList"/>
    <dgm:cxn modelId="{23C665FA-2023-4FA7-8A88-CA529A48A161}" type="presOf" srcId="{BA0538F7-2B7B-4904-AA1E-8950BA08FC2C}" destId="{5D064F56-3F06-4879-BC29-0CB37A3F14F6}" srcOrd="0" destOrd="0" presId="urn:microsoft.com/office/officeart/2018/2/layout/IconVerticalSolidList"/>
    <dgm:cxn modelId="{730A4987-ED80-480C-87F8-ECAF1B931B56}" type="presParOf" srcId="{B15FE70C-D3AA-4493-9475-CEA106AA141C}" destId="{02D3AA45-8436-4B53-9873-C97202501337}" srcOrd="0" destOrd="0" presId="urn:microsoft.com/office/officeart/2018/2/layout/IconVerticalSolidList"/>
    <dgm:cxn modelId="{60FD2879-A2AB-433E-B80D-8B5C3FC25EFA}" type="presParOf" srcId="{02D3AA45-8436-4B53-9873-C97202501337}" destId="{AF8E3B16-DB96-4E9C-9F99-726160F95081}" srcOrd="0" destOrd="0" presId="urn:microsoft.com/office/officeart/2018/2/layout/IconVerticalSolidList"/>
    <dgm:cxn modelId="{153E084E-404B-4B87-8718-1AB2D9B0D223}" type="presParOf" srcId="{02D3AA45-8436-4B53-9873-C97202501337}" destId="{67124B9E-3E1D-4198-8B4F-6DD467FA7E02}" srcOrd="1" destOrd="0" presId="urn:microsoft.com/office/officeart/2018/2/layout/IconVerticalSolidList"/>
    <dgm:cxn modelId="{839A0C11-2E63-4A48-9B4B-1EAD89F63761}" type="presParOf" srcId="{02D3AA45-8436-4B53-9873-C97202501337}" destId="{5F5FB4B6-22C3-4286-AA06-60B5660AABE6}" srcOrd="2" destOrd="0" presId="urn:microsoft.com/office/officeart/2018/2/layout/IconVerticalSolidList"/>
    <dgm:cxn modelId="{3CB5440B-9440-4C0E-83DC-AF8423B12A70}" type="presParOf" srcId="{02D3AA45-8436-4B53-9873-C97202501337}" destId="{E7640898-25FE-45E3-9DD0-07537C953CA6}" srcOrd="3" destOrd="0" presId="urn:microsoft.com/office/officeart/2018/2/layout/IconVerticalSolidList"/>
    <dgm:cxn modelId="{D9B875D5-7CA9-43BB-BB19-B31FD858E474}" type="presParOf" srcId="{B15FE70C-D3AA-4493-9475-CEA106AA141C}" destId="{5EDF486E-8829-4B51-9DAA-346BBAE44B74}" srcOrd="1" destOrd="0" presId="urn:microsoft.com/office/officeart/2018/2/layout/IconVerticalSolidList"/>
    <dgm:cxn modelId="{F518539B-6155-4CC6-813A-57C070BA40BD}" type="presParOf" srcId="{B15FE70C-D3AA-4493-9475-CEA106AA141C}" destId="{366579AF-279F-4E76-9F62-8D2B12D19D80}" srcOrd="2" destOrd="0" presId="urn:microsoft.com/office/officeart/2018/2/layout/IconVerticalSolidList"/>
    <dgm:cxn modelId="{1FDCC897-E654-49ED-A0B2-DD8ECEE24110}" type="presParOf" srcId="{366579AF-279F-4E76-9F62-8D2B12D19D80}" destId="{079B0A03-71D9-4D4F-8407-86D1867CD071}" srcOrd="0" destOrd="0" presId="urn:microsoft.com/office/officeart/2018/2/layout/IconVerticalSolidList"/>
    <dgm:cxn modelId="{55115870-FB18-4EC0-92A3-70F1BB032AE1}" type="presParOf" srcId="{366579AF-279F-4E76-9F62-8D2B12D19D80}" destId="{01908CAE-7035-419A-AF4B-3926BBA1404B}" srcOrd="1" destOrd="0" presId="urn:microsoft.com/office/officeart/2018/2/layout/IconVerticalSolidList"/>
    <dgm:cxn modelId="{6E0D1B6B-DCC0-4C2E-8CBE-0E100E317C7A}" type="presParOf" srcId="{366579AF-279F-4E76-9F62-8D2B12D19D80}" destId="{70F6E1E7-A863-4A82-9580-5E53092B63CE}" srcOrd="2" destOrd="0" presId="urn:microsoft.com/office/officeart/2018/2/layout/IconVerticalSolidList"/>
    <dgm:cxn modelId="{3A6E3180-4709-4D29-98CE-AC10970BF3B8}" type="presParOf" srcId="{366579AF-279F-4E76-9F62-8D2B12D19D80}" destId="{1120E16F-E3A3-4DCA-8615-37FCA5CED18C}" srcOrd="3" destOrd="0" presId="urn:microsoft.com/office/officeart/2018/2/layout/IconVerticalSolidList"/>
    <dgm:cxn modelId="{076E5844-CE8C-497B-8609-D61AD4C0AC73}" type="presParOf" srcId="{B15FE70C-D3AA-4493-9475-CEA106AA141C}" destId="{87B0F614-05CA-480F-BBE3-65F8739261E8}" srcOrd="3" destOrd="0" presId="urn:microsoft.com/office/officeart/2018/2/layout/IconVerticalSolidList"/>
    <dgm:cxn modelId="{76B69A29-9757-4A6A-BD80-26D3FD1BD49F}" type="presParOf" srcId="{B15FE70C-D3AA-4493-9475-CEA106AA141C}" destId="{D40746CC-31B2-46D9-A995-30EF2B2925ED}" srcOrd="4" destOrd="0" presId="urn:microsoft.com/office/officeart/2018/2/layout/IconVerticalSolidList"/>
    <dgm:cxn modelId="{FAB4CE06-6D8B-4458-AE6E-E69BEDC94D0D}" type="presParOf" srcId="{D40746CC-31B2-46D9-A995-30EF2B2925ED}" destId="{620E213E-2C71-4D74-8B0E-D79032F5F1C7}" srcOrd="0" destOrd="0" presId="urn:microsoft.com/office/officeart/2018/2/layout/IconVerticalSolidList"/>
    <dgm:cxn modelId="{A700CF97-DC3E-48EA-ACF2-5C876DBBB04D}" type="presParOf" srcId="{D40746CC-31B2-46D9-A995-30EF2B2925ED}" destId="{980C21C4-3159-4718-9889-6DA7A1249661}" srcOrd="1" destOrd="0" presId="urn:microsoft.com/office/officeart/2018/2/layout/IconVerticalSolidList"/>
    <dgm:cxn modelId="{CC413D21-4D34-4CA8-9A11-424BFB8DF731}" type="presParOf" srcId="{D40746CC-31B2-46D9-A995-30EF2B2925ED}" destId="{770E09D2-6E34-45FF-9FCE-9D6A82471318}" srcOrd="2" destOrd="0" presId="urn:microsoft.com/office/officeart/2018/2/layout/IconVerticalSolidList"/>
    <dgm:cxn modelId="{0C1CB018-8E26-477D-A9F5-5646471D94DA}" type="presParOf" srcId="{D40746CC-31B2-46D9-A995-30EF2B2925ED}" destId="{CA6739FD-AA0E-4044-A8AC-34CB028F0A74}" srcOrd="3" destOrd="0" presId="urn:microsoft.com/office/officeart/2018/2/layout/IconVerticalSolidList"/>
    <dgm:cxn modelId="{7EA2F8A3-AD33-4658-A513-39E77B2EFECF}" type="presParOf" srcId="{B15FE70C-D3AA-4493-9475-CEA106AA141C}" destId="{4063AE9C-996D-4CEA-9345-D46F1410F877}" srcOrd="5" destOrd="0" presId="urn:microsoft.com/office/officeart/2018/2/layout/IconVerticalSolidList"/>
    <dgm:cxn modelId="{2AC0CAD4-B8B9-4AAD-97D6-11A61FAF8112}" type="presParOf" srcId="{B15FE70C-D3AA-4493-9475-CEA106AA141C}" destId="{8FC11EFB-449C-4ECE-9E7F-35A6A62DBFD3}" srcOrd="6" destOrd="0" presId="urn:microsoft.com/office/officeart/2018/2/layout/IconVerticalSolidList"/>
    <dgm:cxn modelId="{A266AD2D-81DE-4B7D-BE66-51E7F06FF2DD}" type="presParOf" srcId="{8FC11EFB-449C-4ECE-9E7F-35A6A62DBFD3}" destId="{21317109-273A-4B18-9880-E9CC5BCB73DF}" srcOrd="0" destOrd="0" presId="urn:microsoft.com/office/officeart/2018/2/layout/IconVerticalSolidList"/>
    <dgm:cxn modelId="{4325FAA6-7433-4E95-98F7-7B4544AFF01E}" type="presParOf" srcId="{8FC11EFB-449C-4ECE-9E7F-35A6A62DBFD3}" destId="{DD6169F0-18CF-4C62-8D56-2A557D6A2A6F}" srcOrd="1" destOrd="0" presId="urn:microsoft.com/office/officeart/2018/2/layout/IconVerticalSolidList"/>
    <dgm:cxn modelId="{69CE6B73-0D36-49C5-AB53-7532FF48B0DC}" type="presParOf" srcId="{8FC11EFB-449C-4ECE-9E7F-35A6A62DBFD3}" destId="{11E41EBF-A9E6-43FF-AA8E-0FA067DBE406}" srcOrd="2" destOrd="0" presId="urn:microsoft.com/office/officeart/2018/2/layout/IconVerticalSolidList"/>
    <dgm:cxn modelId="{FDFFFA81-59E1-49EF-A85E-CE9C53129E8E}" type="presParOf" srcId="{8FC11EFB-449C-4ECE-9E7F-35A6A62DBFD3}" destId="{5D064F56-3F06-4879-BC29-0CB37A3F14F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FD562A0C-E5A9-466A-BE53-6EC222AF378D}">
      <dgm:prSet phldr="0"/>
      <dgm:spPr/>
      <dgm:t>
        <a:bodyPr/>
        <a:lstStyle/>
        <a:p>
          <a:pPr>
            <a:lnSpc>
              <a:spcPct val="100000"/>
            </a:lnSpc>
          </a:pPr>
          <a:r>
            <a:rPr lang="en-US">
              <a:latin typeface="Corbel" panose="020B0503020204020204"/>
            </a:rPr>
            <a:t>Remember this talks about how you build and maintain relationships with your customers</a:t>
          </a:r>
        </a:p>
      </dgm:t>
    </dgm:pt>
    <dgm:pt modelId="{E0F64268-3639-485E-91A5-35E07994C9E8}" type="parTrans" cxnId="{E8F5CB2F-B4E3-4180-B176-F1A147F97CDF}">
      <dgm:prSet/>
      <dgm:spPr/>
    </dgm:pt>
    <dgm:pt modelId="{1326D5BB-ECA2-40B0-B404-44BA5260D0C5}" type="sibTrans" cxnId="{E8F5CB2F-B4E3-4180-B176-F1A147F97CDF}">
      <dgm:prSet/>
      <dgm:spPr/>
    </dgm:pt>
    <dgm:pt modelId="{A983182B-55AA-4A7A-B033-2022A8BB8DF8}">
      <dgm:prSet phldr="0"/>
      <dgm:spPr/>
      <dgm:t>
        <a:bodyPr/>
        <a:lstStyle/>
        <a:p>
          <a:pPr>
            <a:lnSpc>
              <a:spcPct val="100000"/>
            </a:lnSpc>
          </a:pPr>
          <a:r>
            <a:rPr lang="en-US">
              <a:latin typeface="Corbel" panose="020B0503020204020204"/>
            </a:rPr>
            <a:t>For a social enterprise, they are more deeply connected with their customers emotionally since they are tackling a pressing need in the community</a:t>
          </a:r>
        </a:p>
      </dgm:t>
    </dgm:pt>
    <dgm:pt modelId="{5AA76A8D-95AC-4A5C-8C55-2BF3E8FDE93A}" type="parTrans" cxnId="{EDC4BD08-5400-4B5D-8A1B-E5E19A7E2C54}">
      <dgm:prSet/>
      <dgm:spPr/>
    </dgm:pt>
    <dgm:pt modelId="{D4FF7803-20B7-40C9-A3B3-042B40EC934F}" type="sibTrans" cxnId="{EDC4BD08-5400-4B5D-8A1B-E5E19A7E2C54}">
      <dgm:prSet/>
      <dgm:spPr/>
    </dgm:pt>
    <dgm:pt modelId="{21BD63D5-62FD-4494-8B01-6DC182FA521E}">
      <dgm:prSet phldr="0"/>
      <dgm:spPr/>
      <dgm:t>
        <a:bodyPr/>
        <a:lstStyle/>
        <a:p>
          <a:pPr>
            <a:lnSpc>
              <a:spcPct val="100000"/>
            </a:lnSpc>
          </a:pPr>
          <a:r>
            <a:rPr lang="en-US">
              <a:latin typeface="Corbel" panose="020B0503020204020204"/>
            </a:rPr>
            <a:t>They are likely to use community engagement, customer support, and educational workshops</a:t>
          </a:r>
        </a:p>
      </dgm:t>
    </dgm:pt>
    <dgm:pt modelId="{39543761-1BE0-4A00-81E3-3D382C30AD65}" type="parTrans" cxnId="{6923B7FF-2DAF-48BD-AE95-526F1CF6A79E}">
      <dgm:prSet/>
      <dgm:spPr/>
    </dgm:pt>
    <dgm:pt modelId="{493BD16D-BE91-462C-9A35-E2D1987659E6}" type="sibTrans" cxnId="{6923B7FF-2DAF-48BD-AE95-526F1CF6A79E}">
      <dgm:prSet/>
      <dgm:spPr/>
    </dgm:pt>
    <dgm:pt modelId="{E0C9C06D-CF5B-4D23-986B-15900DB157C9}">
      <dgm:prSet phldr="0"/>
      <dgm:spPr/>
      <dgm:t>
        <a:bodyPr/>
        <a:lstStyle/>
        <a:p>
          <a:pPr>
            <a:lnSpc>
              <a:spcPct val="100000"/>
            </a:lnSpc>
          </a:pPr>
          <a:r>
            <a:rPr lang="en-US">
              <a:latin typeface="Corbel" panose="020B0503020204020204"/>
            </a:rPr>
            <a:t>Lionlights a social enterprise in Kenya that produce solar light that mimic presence of human being which deter lions from attacking homesteads and domesticated animals employ educational workshops with the local communities </a:t>
          </a:r>
        </a:p>
      </dgm:t>
    </dgm:pt>
    <dgm:pt modelId="{FE7275DB-1D0F-4AC9-BD84-A03C97783FAE}" type="parTrans" cxnId="{DB20900A-4B7D-43C1-A49C-CB76A18BE8A2}">
      <dgm:prSet/>
      <dgm:spPr/>
    </dgm:pt>
    <dgm:pt modelId="{65D11E1F-EC5B-4F04-9F7D-48EB268D81B3}" type="sibTrans" cxnId="{DB20900A-4B7D-43C1-A49C-CB76A18BE8A2}">
      <dgm:prSet/>
      <dgm:spPr/>
    </dgm:pt>
    <dgm:pt modelId="{B15FE70C-D3AA-4493-9475-CEA106AA141C}" type="pres">
      <dgm:prSet presAssocID="{0803FCF1-82C8-4859-BAB8-E00CA1F4839E}" presName="root" presStyleCnt="0">
        <dgm:presLayoutVars>
          <dgm:dir/>
          <dgm:resizeHandles val="exact"/>
        </dgm:presLayoutVars>
      </dgm:prSet>
      <dgm:spPr/>
    </dgm:pt>
    <dgm:pt modelId="{8E9C0E0F-FB39-4FE0-A33E-8AA62A13D3AF}" type="pres">
      <dgm:prSet presAssocID="{FD562A0C-E5A9-466A-BE53-6EC222AF378D}" presName="compNode" presStyleCnt="0"/>
      <dgm:spPr/>
    </dgm:pt>
    <dgm:pt modelId="{B80E4F03-50D4-4A9D-864B-AEFF4CF0D934}" type="pres">
      <dgm:prSet presAssocID="{FD562A0C-E5A9-466A-BE53-6EC222AF378D}" presName="bgRect" presStyleLbl="bgShp" presStyleIdx="0" presStyleCnt="4"/>
      <dgm:spPr/>
    </dgm:pt>
    <dgm:pt modelId="{ED47E1B9-726D-4CFC-A5F4-FB863F97F8B7}" type="pres">
      <dgm:prSet presAssocID="{FD562A0C-E5A9-466A-BE53-6EC222AF378D}" presName="iconRect" presStyleLbl="node1" presStyleIdx="0" presStyleCnt="4"/>
      <dgm:spPr/>
    </dgm:pt>
    <dgm:pt modelId="{9A15082F-52FF-4523-BBC6-7966F041A7B7}" type="pres">
      <dgm:prSet presAssocID="{FD562A0C-E5A9-466A-BE53-6EC222AF378D}" presName="spaceRect" presStyleCnt="0"/>
      <dgm:spPr/>
    </dgm:pt>
    <dgm:pt modelId="{DDCE1A73-EF51-444F-BE64-6D22DDE2EB3E}" type="pres">
      <dgm:prSet presAssocID="{FD562A0C-E5A9-466A-BE53-6EC222AF378D}" presName="parTx" presStyleLbl="revTx" presStyleIdx="0" presStyleCnt="4">
        <dgm:presLayoutVars>
          <dgm:chMax val="0"/>
          <dgm:chPref val="0"/>
        </dgm:presLayoutVars>
      </dgm:prSet>
      <dgm:spPr/>
    </dgm:pt>
    <dgm:pt modelId="{50CC3781-86D2-41F0-B64D-3DAE9AC0FB28}" type="pres">
      <dgm:prSet presAssocID="{1326D5BB-ECA2-40B0-B404-44BA5260D0C5}" presName="sibTrans" presStyleCnt="0"/>
      <dgm:spPr/>
    </dgm:pt>
    <dgm:pt modelId="{27EB7176-40FB-452F-A16D-8269D8FAE1AC}" type="pres">
      <dgm:prSet presAssocID="{A983182B-55AA-4A7A-B033-2022A8BB8DF8}" presName="compNode" presStyleCnt="0"/>
      <dgm:spPr/>
    </dgm:pt>
    <dgm:pt modelId="{2D5C519C-F2D4-4B29-82D1-DDC2EE804EED}" type="pres">
      <dgm:prSet presAssocID="{A983182B-55AA-4A7A-B033-2022A8BB8DF8}" presName="bgRect" presStyleLbl="bgShp" presStyleIdx="1" presStyleCnt="4"/>
      <dgm:spPr/>
    </dgm:pt>
    <dgm:pt modelId="{BEEF1A49-B9CD-4137-A11F-9C942640F957}" type="pres">
      <dgm:prSet presAssocID="{A983182B-55AA-4A7A-B033-2022A8BB8DF8}" presName="iconRect" presStyleLbl="node1" presStyleIdx="1" presStyleCnt="4"/>
      <dgm:spPr/>
    </dgm:pt>
    <dgm:pt modelId="{2D4AE382-C812-41AB-A832-4233C903732C}" type="pres">
      <dgm:prSet presAssocID="{A983182B-55AA-4A7A-B033-2022A8BB8DF8}" presName="spaceRect" presStyleCnt="0"/>
      <dgm:spPr/>
    </dgm:pt>
    <dgm:pt modelId="{8CF450A2-DB15-43F5-8E91-419252989078}" type="pres">
      <dgm:prSet presAssocID="{A983182B-55AA-4A7A-B033-2022A8BB8DF8}" presName="parTx" presStyleLbl="revTx" presStyleIdx="1" presStyleCnt="4">
        <dgm:presLayoutVars>
          <dgm:chMax val="0"/>
          <dgm:chPref val="0"/>
        </dgm:presLayoutVars>
      </dgm:prSet>
      <dgm:spPr/>
    </dgm:pt>
    <dgm:pt modelId="{67AB64BD-8452-46DB-8A3E-E71EB8C746BA}" type="pres">
      <dgm:prSet presAssocID="{D4FF7803-20B7-40C9-A3B3-042B40EC934F}" presName="sibTrans" presStyleCnt="0"/>
      <dgm:spPr/>
    </dgm:pt>
    <dgm:pt modelId="{EDF6FE56-C476-4234-A95D-BE6EB52CA165}" type="pres">
      <dgm:prSet presAssocID="{21BD63D5-62FD-4494-8B01-6DC182FA521E}" presName="compNode" presStyleCnt="0"/>
      <dgm:spPr/>
    </dgm:pt>
    <dgm:pt modelId="{DFDA41B7-29E7-4C1D-8BFA-DEB8EB3AF757}" type="pres">
      <dgm:prSet presAssocID="{21BD63D5-62FD-4494-8B01-6DC182FA521E}" presName="bgRect" presStyleLbl="bgShp" presStyleIdx="2" presStyleCnt="4"/>
      <dgm:spPr/>
    </dgm:pt>
    <dgm:pt modelId="{D2FF8246-8797-4ECC-8A9C-EE2DA249E7F1}" type="pres">
      <dgm:prSet presAssocID="{21BD63D5-62FD-4494-8B01-6DC182FA521E}" presName="iconRect" presStyleLbl="node1" presStyleIdx="2" presStyleCnt="4"/>
      <dgm:spPr/>
    </dgm:pt>
    <dgm:pt modelId="{CA0087F7-21BB-4E41-8F91-666FDDEAC91B}" type="pres">
      <dgm:prSet presAssocID="{21BD63D5-62FD-4494-8B01-6DC182FA521E}" presName="spaceRect" presStyleCnt="0"/>
      <dgm:spPr/>
    </dgm:pt>
    <dgm:pt modelId="{81D38F22-B071-4A34-8026-F40310025CF3}" type="pres">
      <dgm:prSet presAssocID="{21BD63D5-62FD-4494-8B01-6DC182FA521E}" presName="parTx" presStyleLbl="revTx" presStyleIdx="2" presStyleCnt="4">
        <dgm:presLayoutVars>
          <dgm:chMax val="0"/>
          <dgm:chPref val="0"/>
        </dgm:presLayoutVars>
      </dgm:prSet>
      <dgm:spPr/>
    </dgm:pt>
    <dgm:pt modelId="{ACBE6BBB-1EC9-48CE-B38E-CD52F2769011}" type="pres">
      <dgm:prSet presAssocID="{493BD16D-BE91-462C-9A35-E2D1987659E6}" presName="sibTrans" presStyleCnt="0"/>
      <dgm:spPr/>
    </dgm:pt>
    <dgm:pt modelId="{FBF3DEE9-8AEF-4DB4-8342-E8D3F554320D}" type="pres">
      <dgm:prSet presAssocID="{E0C9C06D-CF5B-4D23-986B-15900DB157C9}" presName="compNode" presStyleCnt="0"/>
      <dgm:spPr/>
    </dgm:pt>
    <dgm:pt modelId="{627B72A5-39F1-4E6B-9236-A83C311663DE}" type="pres">
      <dgm:prSet presAssocID="{E0C9C06D-CF5B-4D23-986B-15900DB157C9}" presName="bgRect" presStyleLbl="bgShp" presStyleIdx="3" presStyleCnt="4"/>
      <dgm:spPr/>
    </dgm:pt>
    <dgm:pt modelId="{A935B5F0-D648-43DF-A1DF-8C645BFC522E}" type="pres">
      <dgm:prSet presAssocID="{E0C9C06D-CF5B-4D23-986B-15900DB157C9}" presName="iconRect" presStyleLbl="node1" presStyleIdx="3" presStyleCnt="4"/>
      <dgm:spPr/>
    </dgm:pt>
    <dgm:pt modelId="{763450F9-43E8-413A-B37E-EF1F10D3C94B}" type="pres">
      <dgm:prSet presAssocID="{E0C9C06D-CF5B-4D23-986B-15900DB157C9}" presName="spaceRect" presStyleCnt="0"/>
      <dgm:spPr/>
    </dgm:pt>
    <dgm:pt modelId="{571439C7-CDAA-4F59-810E-4CE82704FE7A}" type="pres">
      <dgm:prSet presAssocID="{E0C9C06D-CF5B-4D23-986B-15900DB157C9}" presName="parTx" presStyleLbl="revTx" presStyleIdx="3" presStyleCnt="4">
        <dgm:presLayoutVars>
          <dgm:chMax val="0"/>
          <dgm:chPref val="0"/>
        </dgm:presLayoutVars>
      </dgm:prSet>
      <dgm:spPr/>
    </dgm:pt>
  </dgm:ptLst>
  <dgm:cxnLst>
    <dgm:cxn modelId="{EDC4BD08-5400-4B5D-8A1B-E5E19A7E2C54}" srcId="{0803FCF1-82C8-4859-BAB8-E00CA1F4839E}" destId="{A983182B-55AA-4A7A-B033-2022A8BB8DF8}" srcOrd="1" destOrd="0" parTransId="{5AA76A8D-95AC-4A5C-8C55-2BF3E8FDE93A}" sibTransId="{D4FF7803-20B7-40C9-A3B3-042B40EC934F}"/>
    <dgm:cxn modelId="{DB20900A-4B7D-43C1-A49C-CB76A18BE8A2}" srcId="{0803FCF1-82C8-4859-BAB8-E00CA1F4839E}" destId="{E0C9C06D-CF5B-4D23-986B-15900DB157C9}" srcOrd="3" destOrd="0" parTransId="{FE7275DB-1D0F-4AC9-BD84-A03C97783FAE}" sibTransId="{65D11E1F-EC5B-4F04-9F7D-48EB268D81B3}"/>
    <dgm:cxn modelId="{72958C2A-C567-4F89-8E31-575CE0C4DDA5}" type="presOf" srcId="{FD562A0C-E5A9-466A-BE53-6EC222AF378D}" destId="{DDCE1A73-EF51-444F-BE64-6D22DDE2EB3E}" srcOrd="0" destOrd="0" presId="urn:microsoft.com/office/officeart/2018/2/layout/IconVerticalSolidList"/>
    <dgm:cxn modelId="{E8F5CB2F-B4E3-4180-B176-F1A147F97CDF}" srcId="{0803FCF1-82C8-4859-BAB8-E00CA1F4839E}" destId="{FD562A0C-E5A9-466A-BE53-6EC222AF378D}" srcOrd="0" destOrd="0" parTransId="{E0F64268-3639-485E-91A5-35E07994C9E8}" sibTransId="{1326D5BB-ECA2-40B0-B404-44BA5260D0C5}"/>
    <dgm:cxn modelId="{D0343D3B-CE94-4F94-8365-783C5F404A3F}" type="presOf" srcId="{E0C9C06D-CF5B-4D23-986B-15900DB157C9}" destId="{571439C7-CDAA-4F59-810E-4CE82704FE7A}" srcOrd="0" destOrd="0" presId="urn:microsoft.com/office/officeart/2018/2/layout/IconVerticalSolidList"/>
    <dgm:cxn modelId="{AF0ABEAD-BF94-45CC-AAC1-F5DF47F2B73D}" type="presOf" srcId="{21BD63D5-62FD-4494-8B01-6DC182FA521E}" destId="{81D38F22-B071-4A34-8026-F40310025CF3}" srcOrd="0" destOrd="0" presId="urn:microsoft.com/office/officeart/2018/2/layout/IconVerticalSolidList"/>
    <dgm:cxn modelId="{70A63BEE-1E34-4B6F-89AB-E4DAF1E02C1B}" type="presOf" srcId="{A983182B-55AA-4A7A-B033-2022A8BB8DF8}" destId="{8CF450A2-DB15-43F5-8E91-419252989078}" srcOrd="0" destOrd="0" presId="urn:microsoft.com/office/officeart/2018/2/layout/IconVerticalSolidList"/>
    <dgm:cxn modelId="{26365EF1-4F24-4981-8A33-5A164908BDC0}" type="presOf" srcId="{0803FCF1-82C8-4859-BAB8-E00CA1F4839E}" destId="{B15FE70C-D3AA-4493-9475-CEA106AA141C}" srcOrd="0" destOrd="0" presId="urn:microsoft.com/office/officeart/2018/2/layout/IconVerticalSolidList"/>
    <dgm:cxn modelId="{6923B7FF-2DAF-48BD-AE95-526F1CF6A79E}" srcId="{0803FCF1-82C8-4859-BAB8-E00CA1F4839E}" destId="{21BD63D5-62FD-4494-8B01-6DC182FA521E}" srcOrd="2" destOrd="0" parTransId="{39543761-1BE0-4A00-81E3-3D382C30AD65}" sibTransId="{493BD16D-BE91-462C-9A35-E2D1987659E6}"/>
    <dgm:cxn modelId="{4ADC7F45-5620-4DB0-9E06-4251A4FCF1B7}" type="presParOf" srcId="{B15FE70C-D3AA-4493-9475-CEA106AA141C}" destId="{8E9C0E0F-FB39-4FE0-A33E-8AA62A13D3AF}" srcOrd="0" destOrd="0" presId="urn:microsoft.com/office/officeart/2018/2/layout/IconVerticalSolidList"/>
    <dgm:cxn modelId="{079EFC1B-2356-43E9-871D-A5839A071DCA}" type="presParOf" srcId="{8E9C0E0F-FB39-4FE0-A33E-8AA62A13D3AF}" destId="{B80E4F03-50D4-4A9D-864B-AEFF4CF0D934}" srcOrd="0" destOrd="0" presId="urn:microsoft.com/office/officeart/2018/2/layout/IconVerticalSolidList"/>
    <dgm:cxn modelId="{C44C5013-7CAC-422E-80A4-A47B74878B96}" type="presParOf" srcId="{8E9C0E0F-FB39-4FE0-A33E-8AA62A13D3AF}" destId="{ED47E1B9-726D-4CFC-A5F4-FB863F97F8B7}" srcOrd="1" destOrd="0" presId="urn:microsoft.com/office/officeart/2018/2/layout/IconVerticalSolidList"/>
    <dgm:cxn modelId="{A25BDEAE-949D-4406-9B9A-7440F1F77C27}" type="presParOf" srcId="{8E9C0E0F-FB39-4FE0-A33E-8AA62A13D3AF}" destId="{9A15082F-52FF-4523-BBC6-7966F041A7B7}" srcOrd="2" destOrd="0" presId="urn:microsoft.com/office/officeart/2018/2/layout/IconVerticalSolidList"/>
    <dgm:cxn modelId="{9B636FE4-C37E-45F8-8F67-8F463E23EBCE}" type="presParOf" srcId="{8E9C0E0F-FB39-4FE0-A33E-8AA62A13D3AF}" destId="{DDCE1A73-EF51-444F-BE64-6D22DDE2EB3E}" srcOrd="3" destOrd="0" presId="urn:microsoft.com/office/officeart/2018/2/layout/IconVerticalSolidList"/>
    <dgm:cxn modelId="{F560FA9C-C05C-4559-841A-052A550E30A9}" type="presParOf" srcId="{B15FE70C-D3AA-4493-9475-CEA106AA141C}" destId="{50CC3781-86D2-41F0-B64D-3DAE9AC0FB28}" srcOrd="1" destOrd="0" presId="urn:microsoft.com/office/officeart/2018/2/layout/IconVerticalSolidList"/>
    <dgm:cxn modelId="{ECB49BB5-BB83-4D08-9013-58D85BA68306}" type="presParOf" srcId="{B15FE70C-D3AA-4493-9475-CEA106AA141C}" destId="{27EB7176-40FB-452F-A16D-8269D8FAE1AC}" srcOrd="2" destOrd="0" presId="urn:microsoft.com/office/officeart/2018/2/layout/IconVerticalSolidList"/>
    <dgm:cxn modelId="{6F5FC131-0894-4118-B912-AF480C08E8DB}" type="presParOf" srcId="{27EB7176-40FB-452F-A16D-8269D8FAE1AC}" destId="{2D5C519C-F2D4-4B29-82D1-DDC2EE804EED}" srcOrd="0" destOrd="0" presId="urn:microsoft.com/office/officeart/2018/2/layout/IconVerticalSolidList"/>
    <dgm:cxn modelId="{2AB2DF29-41DE-4CB7-94D1-33A03CECE08F}" type="presParOf" srcId="{27EB7176-40FB-452F-A16D-8269D8FAE1AC}" destId="{BEEF1A49-B9CD-4137-A11F-9C942640F957}" srcOrd="1" destOrd="0" presId="urn:microsoft.com/office/officeart/2018/2/layout/IconVerticalSolidList"/>
    <dgm:cxn modelId="{C52E88E4-7E44-44F9-BDBD-EF75BC59FCEA}" type="presParOf" srcId="{27EB7176-40FB-452F-A16D-8269D8FAE1AC}" destId="{2D4AE382-C812-41AB-A832-4233C903732C}" srcOrd="2" destOrd="0" presId="urn:microsoft.com/office/officeart/2018/2/layout/IconVerticalSolidList"/>
    <dgm:cxn modelId="{98F5F7CD-F131-4042-B10D-59FC06A1F58C}" type="presParOf" srcId="{27EB7176-40FB-452F-A16D-8269D8FAE1AC}" destId="{8CF450A2-DB15-43F5-8E91-419252989078}" srcOrd="3" destOrd="0" presId="urn:microsoft.com/office/officeart/2018/2/layout/IconVerticalSolidList"/>
    <dgm:cxn modelId="{C15A74A7-6A85-4298-BC24-D0F4B51BAD63}" type="presParOf" srcId="{B15FE70C-D3AA-4493-9475-CEA106AA141C}" destId="{67AB64BD-8452-46DB-8A3E-E71EB8C746BA}" srcOrd="3" destOrd="0" presId="urn:microsoft.com/office/officeart/2018/2/layout/IconVerticalSolidList"/>
    <dgm:cxn modelId="{47F8CE6E-66E2-461C-B04A-AAC777B339A1}" type="presParOf" srcId="{B15FE70C-D3AA-4493-9475-CEA106AA141C}" destId="{EDF6FE56-C476-4234-A95D-BE6EB52CA165}" srcOrd="4" destOrd="0" presId="urn:microsoft.com/office/officeart/2018/2/layout/IconVerticalSolidList"/>
    <dgm:cxn modelId="{A947010B-A135-4E16-8BF6-3E6C162107D6}" type="presParOf" srcId="{EDF6FE56-C476-4234-A95D-BE6EB52CA165}" destId="{DFDA41B7-29E7-4C1D-8BFA-DEB8EB3AF757}" srcOrd="0" destOrd="0" presId="urn:microsoft.com/office/officeart/2018/2/layout/IconVerticalSolidList"/>
    <dgm:cxn modelId="{6B74E55F-C051-4824-B8F3-6463C09EE0F6}" type="presParOf" srcId="{EDF6FE56-C476-4234-A95D-BE6EB52CA165}" destId="{D2FF8246-8797-4ECC-8A9C-EE2DA249E7F1}" srcOrd="1" destOrd="0" presId="urn:microsoft.com/office/officeart/2018/2/layout/IconVerticalSolidList"/>
    <dgm:cxn modelId="{C21A9F12-651F-411E-926B-F91663194EA7}" type="presParOf" srcId="{EDF6FE56-C476-4234-A95D-BE6EB52CA165}" destId="{CA0087F7-21BB-4E41-8F91-666FDDEAC91B}" srcOrd="2" destOrd="0" presId="urn:microsoft.com/office/officeart/2018/2/layout/IconVerticalSolidList"/>
    <dgm:cxn modelId="{47476446-F74E-4DD1-8B7A-C21FCED57BDE}" type="presParOf" srcId="{EDF6FE56-C476-4234-A95D-BE6EB52CA165}" destId="{81D38F22-B071-4A34-8026-F40310025CF3}" srcOrd="3" destOrd="0" presId="urn:microsoft.com/office/officeart/2018/2/layout/IconVerticalSolidList"/>
    <dgm:cxn modelId="{46E13F18-E5E0-4AA3-9D7C-2C04634C85D7}" type="presParOf" srcId="{B15FE70C-D3AA-4493-9475-CEA106AA141C}" destId="{ACBE6BBB-1EC9-48CE-B38E-CD52F2769011}" srcOrd="5" destOrd="0" presId="urn:microsoft.com/office/officeart/2018/2/layout/IconVerticalSolidList"/>
    <dgm:cxn modelId="{E40AAE40-9A9B-4564-B309-9A3838067506}" type="presParOf" srcId="{B15FE70C-D3AA-4493-9475-CEA106AA141C}" destId="{FBF3DEE9-8AEF-4DB4-8342-E8D3F554320D}" srcOrd="6" destOrd="0" presId="urn:microsoft.com/office/officeart/2018/2/layout/IconVerticalSolidList"/>
    <dgm:cxn modelId="{A803CABC-1761-481F-8F50-78671BA4065E}" type="presParOf" srcId="{FBF3DEE9-8AEF-4DB4-8342-E8D3F554320D}" destId="{627B72A5-39F1-4E6B-9236-A83C311663DE}" srcOrd="0" destOrd="0" presId="urn:microsoft.com/office/officeart/2018/2/layout/IconVerticalSolidList"/>
    <dgm:cxn modelId="{FB3C33AC-CFC5-4AA7-A0D4-9B7A251E70F9}" type="presParOf" srcId="{FBF3DEE9-8AEF-4DB4-8342-E8D3F554320D}" destId="{A935B5F0-D648-43DF-A1DF-8C645BFC522E}" srcOrd="1" destOrd="0" presId="urn:microsoft.com/office/officeart/2018/2/layout/IconVerticalSolidList"/>
    <dgm:cxn modelId="{7CF34BD6-01E0-4AFB-AC5E-86360D038071}" type="presParOf" srcId="{FBF3DEE9-8AEF-4DB4-8342-E8D3F554320D}" destId="{763450F9-43E8-413A-B37E-EF1F10D3C94B}" srcOrd="2" destOrd="0" presId="urn:microsoft.com/office/officeart/2018/2/layout/IconVerticalSolidList"/>
    <dgm:cxn modelId="{B755011F-5ED0-4721-855D-3EBF9BE8F466}" type="presParOf" srcId="{FBF3DEE9-8AEF-4DB4-8342-E8D3F554320D}" destId="{571439C7-CDAA-4F59-810E-4CE82704FE7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9728228-A6C4-44EC-BCC4-51C72DA8C06D}">
      <dgm:prSet phldr="0"/>
      <dgm:spPr/>
      <dgm:t>
        <a:bodyPr/>
        <a:lstStyle/>
        <a:p>
          <a:pPr>
            <a:lnSpc>
              <a:spcPct val="100000"/>
            </a:lnSpc>
          </a:pPr>
          <a:r>
            <a:rPr lang="en-US">
              <a:latin typeface="Corbel" panose="020B0503020204020204"/>
            </a:rPr>
            <a:t>This represents how a firm deliver its value proposition to its customer segments</a:t>
          </a:r>
        </a:p>
      </dgm:t>
    </dgm:pt>
    <dgm:pt modelId="{888FFEB3-E8B6-4440-ABBA-8D2272490212}" type="parTrans" cxnId="{DE3C4F93-7173-484E-B6B9-CFB205ACAEFB}">
      <dgm:prSet/>
      <dgm:spPr/>
    </dgm:pt>
    <dgm:pt modelId="{1F8170E1-5E46-4F73-9527-860E4EC3A13E}" type="sibTrans" cxnId="{DE3C4F93-7173-484E-B6B9-CFB205ACAEFB}">
      <dgm:prSet/>
      <dgm:spPr/>
    </dgm:pt>
    <dgm:pt modelId="{13FAA3FF-6A19-46C6-9E8E-9DC6BBEB4E59}">
      <dgm:prSet phldr="0"/>
      <dgm:spPr/>
      <dgm:t>
        <a:bodyPr/>
        <a:lstStyle/>
        <a:p>
          <a:pPr>
            <a:lnSpc>
              <a:spcPct val="100000"/>
            </a:lnSpc>
          </a:pPr>
          <a:r>
            <a:rPr lang="en-US">
              <a:latin typeface="Corbel" panose="020B0503020204020204"/>
            </a:rPr>
            <a:t>It could be online, physical stores or community centers or through partnerships with other organizations</a:t>
          </a:r>
        </a:p>
      </dgm:t>
    </dgm:pt>
    <dgm:pt modelId="{2313F98C-FE98-4347-9048-EEA74E422970}" type="parTrans" cxnId="{9BB80386-A02F-4559-A439-3B3BE691252C}">
      <dgm:prSet/>
      <dgm:spPr/>
    </dgm:pt>
    <dgm:pt modelId="{AA74E0D6-FD30-4996-BA9A-FC07A31CA151}" type="sibTrans" cxnId="{9BB80386-A02F-4559-A439-3B3BE691252C}">
      <dgm:prSet/>
      <dgm:spPr/>
    </dgm:pt>
    <dgm:pt modelId="{52D7E541-1C9D-48CC-A59C-3D46B0B0E413}">
      <dgm:prSet phldr="0"/>
      <dgm:spPr/>
      <dgm:t>
        <a:bodyPr/>
        <a:lstStyle/>
        <a:p>
          <a:pPr>
            <a:lnSpc>
              <a:spcPct val="100000"/>
            </a:lnSpc>
          </a:pPr>
          <a:r>
            <a:rPr lang="en-US">
              <a:latin typeface="Corbel" panose="020B0503020204020204"/>
            </a:rPr>
            <a:t>Social enterprise may mostly utilize direct distribution to the community so that they can take advantage of the opportunity to educate them or via partnership with an organization that supports the good course</a:t>
          </a:r>
        </a:p>
      </dgm:t>
    </dgm:pt>
    <dgm:pt modelId="{02E28D57-AEF4-4C7D-AEC6-1C3305B382C1}" type="parTrans" cxnId="{1DB2E3C1-378C-41FA-B369-30860ADB087E}">
      <dgm:prSet/>
      <dgm:spPr/>
    </dgm:pt>
    <dgm:pt modelId="{4AC0E11A-CB23-43DF-AA5A-5625A786972F}" type="sibTrans" cxnId="{1DB2E3C1-378C-41FA-B369-30860ADB087E}">
      <dgm:prSet/>
      <dgm:spPr/>
    </dgm:pt>
    <dgm:pt modelId="{B15FE70C-D3AA-4493-9475-CEA106AA141C}" type="pres">
      <dgm:prSet presAssocID="{0803FCF1-82C8-4859-BAB8-E00CA1F4839E}" presName="root" presStyleCnt="0">
        <dgm:presLayoutVars>
          <dgm:dir/>
          <dgm:resizeHandles val="exact"/>
        </dgm:presLayoutVars>
      </dgm:prSet>
      <dgm:spPr/>
    </dgm:pt>
    <dgm:pt modelId="{7E278040-EB6C-498D-9E61-A5FC1D8B3ACD}" type="pres">
      <dgm:prSet presAssocID="{E9728228-A6C4-44EC-BCC4-51C72DA8C06D}" presName="compNode" presStyleCnt="0"/>
      <dgm:spPr/>
    </dgm:pt>
    <dgm:pt modelId="{670B2786-CA2A-4A46-8925-F5501B50EAD3}" type="pres">
      <dgm:prSet presAssocID="{E9728228-A6C4-44EC-BCC4-51C72DA8C06D}" presName="bgRect" presStyleLbl="bgShp" presStyleIdx="0" presStyleCnt="3"/>
      <dgm:spPr/>
    </dgm:pt>
    <dgm:pt modelId="{A1F18F62-37B4-49A6-88F3-0B508A4E8130}" type="pres">
      <dgm:prSet presAssocID="{E9728228-A6C4-44EC-BCC4-51C72DA8C06D}" presName="iconRect" presStyleLbl="node1" presStyleIdx="0" presStyleCnt="3"/>
      <dgm:spPr/>
    </dgm:pt>
    <dgm:pt modelId="{51CC2039-2F30-4B92-93F5-77809D8F24D2}" type="pres">
      <dgm:prSet presAssocID="{E9728228-A6C4-44EC-BCC4-51C72DA8C06D}" presName="spaceRect" presStyleCnt="0"/>
      <dgm:spPr/>
    </dgm:pt>
    <dgm:pt modelId="{FC6021B8-F66E-4C16-8549-B067734311EE}" type="pres">
      <dgm:prSet presAssocID="{E9728228-A6C4-44EC-BCC4-51C72DA8C06D}" presName="parTx" presStyleLbl="revTx" presStyleIdx="0" presStyleCnt="3">
        <dgm:presLayoutVars>
          <dgm:chMax val="0"/>
          <dgm:chPref val="0"/>
        </dgm:presLayoutVars>
      </dgm:prSet>
      <dgm:spPr/>
    </dgm:pt>
    <dgm:pt modelId="{7C5EC686-70D4-4CDC-B191-3C75B8745927}" type="pres">
      <dgm:prSet presAssocID="{1F8170E1-5E46-4F73-9527-860E4EC3A13E}" presName="sibTrans" presStyleCnt="0"/>
      <dgm:spPr/>
    </dgm:pt>
    <dgm:pt modelId="{1CA9E718-1CCB-4BDA-BC7E-3AACD471C280}" type="pres">
      <dgm:prSet presAssocID="{13FAA3FF-6A19-46C6-9E8E-9DC6BBEB4E59}" presName="compNode" presStyleCnt="0"/>
      <dgm:spPr/>
    </dgm:pt>
    <dgm:pt modelId="{C7C77A85-1E02-483F-AEA7-12DD2729B608}" type="pres">
      <dgm:prSet presAssocID="{13FAA3FF-6A19-46C6-9E8E-9DC6BBEB4E59}" presName="bgRect" presStyleLbl="bgShp" presStyleIdx="1" presStyleCnt="3"/>
      <dgm:spPr/>
    </dgm:pt>
    <dgm:pt modelId="{42F2C4C2-0567-46C3-87FB-4C36FB1399D8}" type="pres">
      <dgm:prSet presAssocID="{13FAA3FF-6A19-46C6-9E8E-9DC6BBEB4E59}" presName="iconRect" presStyleLbl="node1" presStyleIdx="1" presStyleCnt="3"/>
      <dgm:spPr/>
    </dgm:pt>
    <dgm:pt modelId="{A761A9C5-AF4E-497D-B9D8-065C111861E8}" type="pres">
      <dgm:prSet presAssocID="{13FAA3FF-6A19-46C6-9E8E-9DC6BBEB4E59}" presName="spaceRect" presStyleCnt="0"/>
      <dgm:spPr/>
    </dgm:pt>
    <dgm:pt modelId="{B0D3DCA8-C505-4919-ABFF-8FA029E8155C}" type="pres">
      <dgm:prSet presAssocID="{13FAA3FF-6A19-46C6-9E8E-9DC6BBEB4E59}" presName="parTx" presStyleLbl="revTx" presStyleIdx="1" presStyleCnt="3">
        <dgm:presLayoutVars>
          <dgm:chMax val="0"/>
          <dgm:chPref val="0"/>
        </dgm:presLayoutVars>
      </dgm:prSet>
      <dgm:spPr/>
    </dgm:pt>
    <dgm:pt modelId="{F96252A5-9619-49A4-9CDB-1D47CD7A782E}" type="pres">
      <dgm:prSet presAssocID="{AA74E0D6-FD30-4996-BA9A-FC07A31CA151}" presName="sibTrans" presStyleCnt="0"/>
      <dgm:spPr/>
    </dgm:pt>
    <dgm:pt modelId="{9496FFB4-0E70-4110-BAF0-FB1809383FB0}" type="pres">
      <dgm:prSet presAssocID="{52D7E541-1C9D-48CC-A59C-3D46B0B0E413}" presName="compNode" presStyleCnt="0"/>
      <dgm:spPr/>
    </dgm:pt>
    <dgm:pt modelId="{0DA758CC-DC6A-4A7C-B0B8-5BB03AFEDE7A}" type="pres">
      <dgm:prSet presAssocID="{52D7E541-1C9D-48CC-A59C-3D46B0B0E413}" presName="bgRect" presStyleLbl="bgShp" presStyleIdx="2" presStyleCnt="3"/>
      <dgm:spPr/>
    </dgm:pt>
    <dgm:pt modelId="{FE7824BC-F295-443A-BDC4-751DFC8FD321}" type="pres">
      <dgm:prSet presAssocID="{52D7E541-1C9D-48CC-A59C-3D46B0B0E413}" presName="iconRect" presStyleLbl="node1" presStyleIdx="2" presStyleCnt="3"/>
      <dgm:spPr/>
    </dgm:pt>
    <dgm:pt modelId="{055D3D99-C1B9-423E-8D02-5AABDFBD6523}" type="pres">
      <dgm:prSet presAssocID="{52D7E541-1C9D-48CC-A59C-3D46B0B0E413}" presName="spaceRect" presStyleCnt="0"/>
      <dgm:spPr/>
    </dgm:pt>
    <dgm:pt modelId="{5B5F24F9-8733-4D95-93B7-CE743C3CF263}" type="pres">
      <dgm:prSet presAssocID="{52D7E541-1C9D-48CC-A59C-3D46B0B0E413}" presName="parTx" presStyleLbl="revTx" presStyleIdx="2" presStyleCnt="3">
        <dgm:presLayoutVars>
          <dgm:chMax val="0"/>
          <dgm:chPref val="0"/>
        </dgm:presLayoutVars>
      </dgm:prSet>
      <dgm:spPr/>
    </dgm:pt>
  </dgm:ptLst>
  <dgm:cxnLst>
    <dgm:cxn modelId="{8C8EAF2F-79B9-42D8-8322-25D29EF2F04E}" type="presOf" srcId="{52D7E541-1C9D-48CC-A59C-3D46B0B0E413}" destId="{5B5F24F9-8733-4D95-93B7-CE743C3CF263}" srcOrd="0" destOrd="0" presId="urn:microsoft.com/office/officeart/2018/2/layout/IconVerticalSolidList"/>
    <dgm:cxn modelId="{15C9F882-D249-43F2-948E-013976F278B8}" type="presOf" srcId="{E9728228-A6C4-44EC-BCC4-51C72DA8C06D}" destId="{FC6021B8-F66E-4C16-8549-B067734311EE}" srcOrd="0" destOrd="0" presId="urn:microsoft.com/office/officeart/2018/2/layout/IconVerticalSolidList"/>
    <dgm:cxn modelId="{9BB80386-A02F-4559-A439-3B3BE691252C}" srcId="{0803FCF1-82C8-4859-BAB8-E00CA1F4839E}" destId="{13FAA3FF-6A19-46C6-9E8E-9DC6BBEB4E59}" srcOrd="1" destOrd="0" parTransId="{2313F98C-FE98-4347-9048-EEA74E422970}" sibTransId="{AA74E0D6-FD30-4996-BA9A-FC07A31CA151}"/>
    <dgm:cxn modelId="{DE3C4F93-7173-484E-B6B9-CFB205ACAEFB}" srcId="{0803FCF1-82C8-4859-BAB8-E00CA1F4839E}" destId="{E9728228-A6C4-44EC-BCC4-51C72DA8C06D}" srcOrd="0" destOrd="0" parTransId="{888FFEB3-E8B6-4440-ABBA-8D2272490212}" sibTransId="{1F8170E1-5E46-4F73-9527-860E4EC3A13E}"/>
    <dgm:cxn modelId="{1DB2E3C1-378C-41FA-B369-30860ADB087E}" srcId="{0803FCF1-82C8-4859-BAB8-E00CA1F4839E}" destId="{52D7E541-1C9D-48CC-A59C-3D46B0B0E413}" srcOrd="2" destOrd="0" parTransId="{02E28D57-AEF4-4C7D-AEC6-1C3305B382C1}" sibTransId="{4AC0E11A-CB23-43DF-AA5A-5625A786972F}"/>
    <dgm:cxn modelId="{E7000BED-70A8-4E82-A320-70400B6BCBCB}" type="presOf" srcId="{13FAA3FF-6A19-46C6-9E8E-9DC6BBEB4E59}" destId="{B0D3DCA8-C505-4919-ABFF-8FA029E8155C}" srcOrd="0" destOrd="0" presId="urn:microsoft.com/office/officeart/2018/2/layout/IconVerticalSolidList"/>
    <dgm:cxn modelId="{26365EF1-4F24-4981-8A33-5A164908BDC0}" type="presOf" srcId="{0803FCF1-82C8-4859-BAB8-E00CA1F4839E}" destId="{B15FE70C-D3AA-4493-9475-CEA106AA141C}" srcOrd="0" destOrd="0" presId="urn:microsoft.com/office/officeart/2018/2/layout/IconVerticalSolidList"/>
    <dgm:cxn modelId="{5CA1B2FD-7FE4-412B-B147-FC58CAADCC91}" type="presParOf" srcId="{B15FE70C-D3AA-4493-9475-CEA106AA141C}" destId="{7E278040-EB6C-498D-9E61-A5FC1D8B3ACD}" srcOrd="0" destOrd="0" presId="urn:microsoft.com/office/officeart/2018/2/layout/IconVerticalSolidList"/>
    <dgm:cxn modelId="{3E6E75A4-2EEA-4955-BD64-57CD1687859F}" type="presParOf" srcId="{7E278040-EB6C-498D-9E61-A5FC1D8B3ACD}" destId="{670B2786-CA2A-4A46-8925-F5501B50EAD3}" srcOrd="0" destOrd="0" presId="urn:microsoft.com/office/officeart/2018/2/layout/IconVerticalSolidList"/>
    <dgm:cxn modelId="{CF1B0BD4-8FB4-4A1B-AAA7-2850377723F0}" type="presParOf" srcId="{7E278040-EB6C-498D-9E61-A5FC1D8B3ACD}" destId="{A1F18F62-37B4-49A6-88F3-0B508A4E8130}" srcOrd="1" destOrd="0" presId="urn:microsoft.com/office/officeart/2018/2/layout/IconVerticalSolidList"/>
    <dgm:cxn modelId="{E45C624C-A348-4F08-B19E-8E7B4C7CBCB4}" type="presParOf" srcId="{7E278040-EB6C-498D-9E61-A5FC1D8B3ACD}" destId="{51CC2039-2F30-4B92-93F5-77809D8F24D2}" srcOrd="2" destOrd="0" presId="urn:microsoft.com/office/officeart/2018/2/layout/IconVerticalSolidList"/>
    <dgm:cxn modelId="{C45E4D5F-CCB4-4682-AED4-102E4038EDB6}" type="presParOf" srcId="{7E278040-EB6C-498D-9E61-A5FC1D8B3ACD}" destId="{FC6021B8-F66E-4C16-8549-B067734311EE}" srcOrd="3" destOrd="0" presId="urn:microsoft.com/office/officeart/2018/2/layout/IconVerticalSolidList"/>
    <dgm:cxn modelId="{F5948CD9-9D6D-46AE-BE82-160C8E338CED}" type="presParOf" srcId="{B15FE70C-D3AA-4493-9475-CEA106AA141C}" destId="{7C5EC686-70D4-4CDC-B191-3C75B8745927}" srcOrd="1" destOrd="0" presId="urn:microsoft.com/office/officeart/2018/2/layout/IconVerticalSolidList"/>
    <dgm:cxn modelId="{CC1DF5B5-D57C-49C9-995B-F8FB50DB65EE}" type="presParOf" srcId="{B15FE70C-D3AA-4493-9475-CEA106AA141C}" destId="{1CA9E718-1CCB-4BDA-BC7E-3AACD471C280}" srcOrd="2" destOrd="0" presId="urn:microsoft.com/office/officeart/2018/2/layout/IconVerticalSolidList"/>
    <dgm:cxn modelId="{9AD1DD09-5D39-4AA6-9035-E9AB1F137689}" type="presParOf" srcId="{1CA9E718-1CCB-4BDA-BC7E-3AACD471C280}" destId="{C7C77A85-1E02-483F-AEA7-12DD2729B608}" srcOrd="0" destOrd="0" presId="urn:microsoft.com/office/officeart/2018/2/layout/IconVerticalSolidList"/>
    <dgm:cxn modelId="{DB78739F-4E62-48BC-884A-D2FC9FDCD711}" type="presParOf" srcId="{1CA9E718-1CCB-4BDA-BC7E-3AACD471C280}" destId="{42F2C4C2-0567-46C3-87FB-4C36FB1399D8}" srcOrd="1" destOrd="0" presId="urn:microsoft.com/office/officeart/2018/2/layout/IconVerticalSolidList"/>
    <dgm:cxn modelId="{12C05E5C-528E-470A-B7B6-FB4A851B4BE2}" type="presParOf" srcId="{1CA9E718-1CCB-4BDA-BC7E-3AACD471C280}" destId="{A761A9C5-AF4E-497D-B9D8-065C111861E8}" srcOrd="2" destOrd="0" presId="urn:microsoft.com/office/officeart/2018/2/layout/IconVerticalSolidList"/>
    <dgm:cxn modelId="{38F9D534-629F-4BE1-BB41-3521670C45A1}" type="presParOf" srcId="{1CA9E718-1CCB-4BDA-BC7E-3AACD471C280}" destId="{B0D3DCA8-C505-4919-ABFF-8FA029E8155C}" srcOrd="3" destOrd="0" presId="urn:microsoft.com/office/officeart/2018/2/layout/IconVerticalSolidList"/>
    <dgm:cxn modelId="{F8600684-7DB0-4AD6-98A0-711AAA70D04F}" type="presParOf" srcId="{B15FE70C-D3AA-4493-9475-CEA106AA141C}" destId="{F96252A5-9619-49A4-9CDB-1D47CD7A782E}" srcOrd="3" destOrd="0" presId="urn:microsoft.com/office/officeart/2018/2/layout/IconVerticalSolidList"/>
    <dgm:cxn modelId="{10B45DE8-E444-4568-89F3-A1C17982D1D5}" type="presParOf" srcId="{B15FE70C-D3AA-4493-9475-CEA106AA141C}" destId="{9496FFB4-0E70-4110-BAF0-FB1809383FB0}" srcOrd="4" destOrd="0" presId="urn:microsoft.com/office/officeart/2018/2/layout/IconVerticalSolidList"/>
    <dgm:cxn modelId="{059F6149-554B-44D9-82D6-E8DE8A4DBE3F}" type="presParOf" srcId="{9496FFB4-0E70-4110-BAF0-FB1809383FB0}" destId="{0DA758CC-DC6A-4A7C-B0B8-5BB03AFEDE7A}" srcOrd="0" destOrd="0" presId="urn:microsoft.com/office/officeart/2018/2/layout/IconVerticalSolidList"/>
    <dgm:cxn modelId="{B3701CB5-8B3A-4CF6-9840-982ECC26C5E4}" type="presParOf" srcId="{9496FFB4-0E70-4110-BAF0-FB1809383FB0}" destId="{FE7824BC-F295-443A-BDC4-751DFC8FD321}" srcOrd="1" destOrd="0" presId="urn:microsoft.com/office/officeart/2018/2/layout/IconVerticalSolidList"/>
    <dgm:cxn modelId="{24B676DE-295E-4C08-AF4F-5AAEDC0F6B87}" type="presParOf" srcId="{9496FFB4-0E70-4110-BAF0-FB1809383FB0}" destId="{055D3D99-C1B9-423E-8D02-5AABDFBD6523}" srcOrd="2" destOrd="0" presId="urn:microsoft.com/office/officeart/2018/2/layout/IconVerticalSolidList"/>
    <dgm:cxn modelId="{9F696692-FE9A-4720-86B3-99715F5D4129}" type="presParOf" srcId="{9496FFB4-0E70-4110-BAF0-FB1809383FB0}" destId="{5B5F24F9-8733-4D95-93B7-CE743C3CF26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77A68F5-2F34-403D-8757-C1FBDE4F5F87}">
      <dgm:prSet phldr="0"/>
      <dgm:spPr/>
      <dgm:t>
        <a:bodyPr/>
        <a:lstStyle/>
        <a:p>
          <a:pPr>
            <a:lnSpc>
              <a:spcPct val="100000"/>
            </a:lnSpc>
          </a:pPr>
          <a:r>
            <a:rPr lang="en-US">
              <a:latin typeface="Corbel" panose="020B0503020204020204"/>
            </a:rPr>
            <a:t>These represents the critical actions that a social enterprise must take to achieve its mission</a:t>
          </a:r>
        </a:p>
      </dgm:t>
    </dgm:pt>
    <dgm:pt modelId="{DC966D8F-E24F-4C38-8B85-5D4D0BCBDA2A}" type="parTrans" cxnId="{A26A902B-DFDD-43C4-B843-6D3464DA607D}">
      <dgm:prSet/>
      <dgm:spPr/>
    </dgm:pt>
    <dgm:pt modelId="{F47AD90B-3862-4534-A64B-F5A922F71778}" type="sibTrans" cxnId="{A26A902B-DFDD-43C4-B843-6D3464DA607D}">
      <dgm:prSet/>
      <dgm:spPr/>
    </dgm:pt>
    <dgm:pt modelId="{8E606758-7024-4504-B90A-BFA817048CEC}">
      <dgm:prSet phldr="0"/>
      <dgm:spPr/>
      <dgm:t>
        <a:bodyPr/>
        <a:lstStyle/>
        <a:p>
          <a:pPr>
            <a:lnSpc>
              <a:spcPct val="100000"/>
            </a:lnSpc>
          </a:pPr>
          <a:r>
            <a:rPr lang="en-US">
              <a:latin typeface="Corbel" panose="020B0503020204020204"/>
            </a:rPr>
            <a:t>They might include production, outreach, marketing, training, and advocacy</a:t>
          </a:r>
        </a:p>
      </dgm:t>
    </dgm:pt>
    <dgm:pt modelId="{B7F6307F-14CE-4B6D-B468-AF3514B7E168}" type="parTrans" cxnId="{5D080A32-0B1E-4200-8980-504534C66D22}">
      <dgm:prSet/>
      <dgm:spPr/>
    </dgm:pt>
    <dgm:pt modelId="{72F0C370-051B-4085-B573-FBD641350134}" type="sibTrans" cxnId="{5D080A32-0B1E-4200-8980-504534C66D22}">
      <dgm:prSet/>
      <dgm:spPr/>
    </dgm:pt>
    <dgm:pt modelId="{25DE5A7D-5C6A-42DE-BB6E-CDEF160B622B}">
      <dgm:prSet phldr="0"/>
      <dgm:spPr/>
      <dgm:t>
        <a:bodyPr/>
        <a:lstStyle/>
        <a:p>
          <a:pPr>
            <a:lnSpc>
              <a:spcPct val="100000"/>
            </a:lnSpc>
          </a:pPr>
          <a:r>
            <a:rPr lang="en-US">
              <a:latin typeface="Corbel" panose="020B0503020204020204"/>
            </a:rPr>
            <a:t>The key aspect here is that the activities must be impactful</a:t>
          </a:r>
        </a:p>
      </dgm:t>
    </dgm:pt>
    <dgm:pt modelId="{7D74B66E-4FB6-4E1A-938C-40A658551F33}" type="parTrans" cxnId="{10BFCCEB-FB10-4726-8BA6-EDE7D238E281}">
      <dgm:prSet/>
      <dgm:spPr/>
    </dgm:pt>
    <dgm:pt modelId="{77AC9CB4-1483-475A-B4F3-4B6EA06D0907}" type="sibTrans" cxnId="{10BFCCEB-FB10-4726-8BA6-EDE7D238E281}">
      <dgm:prSet/>
      <dgm:spPr/>
    </dgm:pt>
    <dgm:pt modelId="{53320BEB-7931-4C65-B0A4-421B0616C357}">
      <dgm:prSet phldr="0"/>
      <dgm:spPr/>
      <dgm:t>
        <a:bodyPr/>
        <a:lstStyle/>
        <a:p>
          <a:pPr>
            <a:lnSpc>
              <a:spcPct val="100000"/>
            </a:lnSpc>
          </a:pPr>
          <a:r>
            <a:rPr lang="en-US">
              <a:latin typeface="Corbel" panose="020B0503020204020204"/>
            </a:rPr>
            <a:t>The actions are designed to cause positive change in the society</a:t>
          </a:r>
        </a:p>
      </dgm:t>
    </dgm:pt>
    <dgm:pt modelId="{55D5F2AC-5DA6-403D-8C1D-3777D1B3AFE4}" type="parTrans" cxnId="{CE64DC3A-7C15-4708-9EDD-B2195D057B72}">
      <dgm:prSet/>
      <dgm:spPr/>
    </dgm:pt>
    <dgm:pt modelId="{E7B95297-0E51-43E2-8399-B19376B94556}" type="sibTrans" cxnId="{CE64DC3A-7C15-4708-9EDD-B2195D057B72}">
      <dgm:prSet/>
      <dgm:spPr/>
    </dgm:pt>
    <dgm:pt modelId="{B15FE70C-D3AA-4493-9475-CEA106AA141C}" type="pres">
      <dgm:prSet presAssocID="{0803FCF1-82C8-4859-BAB8-E00CA1F4839E}" presName="root" presStyleCnt="0">
        <dgm:presLayoutVars>
          <dgm:dir/>
          <dgm:resizeHandles val="exact"/>
        </dgm:presLayoutVars>
      </dgm:prSet>
      <dgm:spPr/>
    </dgm:pt>
    <dgm:pt modelId="{D3F11E3D-1885-4466-809B-14F303C573BB}" type="pres">
      <dgm:prSet presAssocID="{677A68F5-2F34-403D-8757-C1FBDE4F5F87}" presName="compNode" presStyleCnt="0"/>
      <dgm:spPr/>
    </dgm:pt>
    <dgm:pt modelId="{5F48D88C-7CC5-4BD9-A0F5-902B053D43C0}" type="pres">
      <dgm:prSet presAssocID="{677A68F5-2F34-403D-8757-C1FBDE4F5F87}" presName="bgRect" presStyleLbl="bgShp" presStyleIdx="0" presStyleCnt="4"/>
      <dgm:spPr/>
    </dgm:pt>
    <dgm:pt modelId="{9BB2F76C-7922-4BCB-A394-8101EA24E38D}" type="pres">
      <dgm:prSet presAssocID="{677A68F5-2F34-403D-8757-C1FBDE4F5F87}" presName="iconRect" presStyleLbl="node1" presStyleIdx="0" presStyleCnt="4"/>
      <dgm:spPr/>
    </dgm:pt>
    <dgm:pt modelId="{659E873B-1B99-4E1A-A6CA-4682CCD56E55}" type="pres">
      <dgm:prSet presAssocID="{677A68F5-2F34-403D-8757-C1FBDE4F5F87}" presName="spaceRect" presStyleCnt="0"/>
      <dgm:spPr/>
    </dgm:pt>
    <dgm:pt modelId="{7146112B-AB02-46F4-AEEB-F47EC0AF99A8}" type="pres">
      <dgm:prSet presAssocID="{677A68F5-2F34-403D-8757-C1FBDE4F5F87}" presName="parTx" presStyleLbl="revTx" presStyleIdx="0" presStyleCnt="4">
        <dgm:presLayoutVars>
          <dgm:chMax val="0"/>
          <dgm:chPref val="0"/>
        </dgm:presLayoutVars>
      </dgm:prSet>
      <dgm:spPr/>
    </dgm:pt>
    <dgm:pt modelId="{343F7856-941B-45B4-8F74-442A69517843}" type="pres">
      <dgm:prSet presAssocID="{F47AD90B-3862-4534-A64B-F5A922F71778}" presName="sibTrans" presStyleCnt="0"/>
      <dgm:spPr/>
    </dgm:pt>
    <dgm:pt modelId="{778E7B98-84C5-4F16-8554-2504896F6AD0}" type="pres">
      <dgm:prSet presAssocID="{8E606758-7024-4504-B90A-BFA817048CEC}" presName="compNode" presStyleCnt="0"/>
      <dgm:spPr/>
    </dgm:pt>
    <dgm:pt modelId="{43912147-4D2D-4924-AA2B-33D1E60301C9}" type="pres">
      <dgm:prSet presAssocID="{8E606758-7024-4504-B90A-BFA817048CEC}" presName="bgRect" presStyleLbl="bgShp" presStyleIdx="1" presStyleCnt="4"/>
      <dgm:spPr/>
    </dgm:pt>
    <dgm:pt modelId="{4BF2579B-AB26-40C3-9999-94713F48AC2D}" type="pres">
      <dgm:prSet presAssocID="{8E606758-7024-4504-B90A-BFA817048CEC}" presName="iconRect" presStyleLbl="node1" presStyleIdx="1" presStyleCnt="4"/>
      <dgm:spPr/>
    </dgm:pt>
    <dgm:pt modelId="{7D251E55-14BD-4F4A-B083-F06E5FBEBD7B}" type="pres">
      <dgm:prSet presAssocID="{8E606758-7024-4504-B90A-BFA817048CEC}" presName="spaceRect" presStyleCnt="0"/>
      <dgm:spPr/>
    </dgm:pt>
    <dgm:pt modelId="{A6B2E902-FA0F-4E9C-A018-2182DC7C472D}" type="pres">
      <dgm:prSet presAssocID="{8E606758-7024-4504-B90A-BFA817048CEC}" presName="parTx" presStyleLbl="revTx" presStyleIdx="1" presStyleCnt="4">
        <dgm:presLayoutVars>
          <dgm:chMax val="0"/>
          <dgm:chPref val="0"/>
        </dgm:presLayoutVars>
      </dgm:prSet>
      <dgm:spPr/>
    </dgm:pt>
    <dgm:pt modelId="{F1D6F628-EA8F-427B-8CFF-945EBA63159F}" type="pres">
      <dgm:prSet presAssocID="{72F0C370-051B-4085-B573-FBD641350134}" presName="sibTrans" presStyleCnt="0"/>
      <dgm:spPr/>
    </dgm:pt>
    <dgm:pt modelId="{9D1BCDB8-277B-42D9-8D1B-31944392D043}" type="pres">
      <dgm:prSet presAssocID="{25DE5A7D-5C6A-42DE-BB6E-CDEF160B622B}" presName="compNode" presStyleCnt="0"/>
      <dgm:spPr/>
    </dgm:pt>
    <dgm:pt modelId="{78329582-450F-488D-B0B1-C92364862AEF}" type="pres">
      <dgm:prSet presAssocID="{25DE5A7D-5C6A-42DE-BB6E-CDEF160B622B}" presName="bgRect" presStyleLbl="bgShp" presStyleIdx="2" presStyleCnt="4"/>
      <dgm:spPr/>
    </dgm:pt>
    <dgm:pt modelId="{F902850D-2DA6-468A-B898-51468BC21F95}" type="pres">
      <dgm:prSet presAssocID="{25DE5A7D-5C6A-42DE-BB6E-CDEF160B622B}" presName="iconRect" presStyleLbl="node1" presStyleIdx="2" presStyleCnt="4"/>
      <dgm:spPr/>
    </dgm:pt>
    <dgm:pt modelId="{C2EA388E-BC50-40FD-A8CF-DD0B6CA46315}" type="pres">
      <dgm:prSet presAssocID="{25DE5A7D-5C6A-42DE-BB6E-CDEF160B622B}" presName="spaceRect" presStyleCnt="0"/>
      <dgm:spPr/>
    </dgm:pt>
    <dgm:pt modelId="{E7DA277D-3C56-463F-88FC-55C462F6BD4A}" type="pres">
      <dgm:prSet presAssocID="{25DE5A7D-5C6A-42DE-BB6E-CDEF160B622B}" presName="parTx" presStyleLbl="revTx" presStyleIdx="2" presStyleCnt="4">
        <dgm:presLayoutVars>
          <dgm:chMax val="0"/>
          <dgm:chPref val="0"/>
        </dgm:presLayoutVars>
      </dgm:prSet>
      <dgm:spPr/>
    </dgm:pt>
    <dgm:pt modelId="{C76649EF-C599-4DDA-800C-A5ABC82CA24C}" type="pres">
      <dgm:prSet presAssocID="{77AC9CB4-1483-475A-B4F3-4B6EA06D0907}" presName="sibTrans" presStyleCnt="0"/>
      <dgm:spPr/>
    </dgm:pt>
    <dgm:pt modelId="{BEEEB168-5F4F-4985-9B0F-05C6FDFE4ADD}" type="pres">
      <dgm:prSet presAssocID="{53320BEB-7931-4C65-B0A4-421B0616C357}" presName="compNode" presStyleCnt="0"/>
      <dgm:spPr/>
    </dgm:pt>
    <dgm:pt modelId="{CE540FEB-F776-46D7-8A8A-E6BE95426475}" type="pres">
      <dgm:prSet presAssocID="{53320BEB-7931-4C65-B0A4-421B0616C357}" presName="bgRect" presStyleLbl="bgShp" presStyleIdx="3" presStyleCnt="4"/>
      <dgm:spPr/>
    </dgm:pt>
    <dgm:pt modelId="{0B8B0CCA-BDB0-4E97-A91A-3601A1A3CF80}" type="pres">
      <dgm:prSet presAssocID="{53320BEB-7931-4C65-B0A4-421B0616C357}" presName="iconRect" presStyleLbl="node1" presStyleIdx="3" presStyleCnt="4"/>
      <dgm:spPr/>
    </dgm:pt>
    <dgm:pt modelId="{027A5A53-3FC8-4890-A6DE-CCE166D47E11}" type="pres">
      <dgm:prSet presAssocID="{53320BEB-7931-4C65-B0A4-421B0616C357}" presName="spaceRect" presStyleCnt="0"/>
      <dgm:spPr/>
    </dgm:pt>
    <dgm:pt modelId="{30638671-5E14-4821-922A-D91186F395D6}" type="pres">
      <dgm:prSet presAssocID="{53320BEB-7931-4C65-B0A4-421B0616C357}" presName="parTx" presStyleLbl="revTx" presStyleIdx="3" presStyleCnt="4">
        <dgm:presLayoutVars>
          <dgm:chMax val="0"/>
          <dgm:chPref val="0"/>
        </dgm:presLayoutVars>
      </dgm:prSet>
      <dgm:spPr/>
    </dgm:pt>
  </dgm:ptLst>
  <dgm:cxnLst>
    <dgm:cxn modelId="{A26A902B-DFDD-43C4-B843-6D3464DA607D}" srcId="{0803FCF1-82C8-4859-BAB8-E00CA1F4839E}" destId="{677A68F5-2F34-403D-8757-C1FBDE4F5F87}" srcOrd="0" destOrd="0" parTransId="{DC966D8F-E24F-4C38-8B85-5D4D0BCBDA2A}" sibTransId="{F47AD90B-3862-4534-A64B-F5A922F71778}"/>
    <dgm:cxn modelId="{5D080A32-0B1E-4200-8980-504534C66D22}" srcId="{0803FCF1-82C8-4859-BAB8-E00CA1F4839E}" destId="{8E606758-7024-4504-B90A-BFA817048CEC}" srcOrd="1" destOrd="0" parTransId="{B7F6307F-14CE-4B6D-B468-AF3514B7E168}" sibTransId="{72F0C370-051B-4085-B573-FBD641350134}"/>
    <dgm:cxn modelId="{CE64DC3A-7C15-4708-9EDD-B2195D057B72}" srcId="{0803FCF1-82C8-4859-BAB8-E00CA1F4839E}" destId="{53320BEB-7931-4C65-B0A4-421B0616C357}" srcOrd="3" destOrd="0" parTransId="{55D5F2AC-5DA6-403D-8C1D-3777D1B3AFE4}" sibTransId="{E7B95297-0E51-43E2-8399-B19376B94556}"/>
    <dgm:cxn modelId="{5C022969-FC46-4879-B6B9-EA5DD9FA8F07}" type="presOf" srcId="{8E606758-7024-4504-B90A-BFA817048CEC}" destId="{A6B2E902-FA0F-4E9C-A018-2182DC7C472D}" srcOrd="0" destOrd="0" presId="urn:microsoft.com/office/officeart/2018/2/layout/IconVerticalSolidList"/>
    <dgm:cxn modelId="{D678D878-A27F-4077-86E2-C466092A8FC5}" type="presOf" srcId="{25DE5A7D-5C6A-42DE-BB6E-CDEF160B622B}" destId="{E7DA277D-3C56-463F-88FC-55C462F6BD4A}" srcOrd="0" destOrd="0" presId="urn:microsoft.com/office/officeart/2018/2/layout/IconVerticalSolidList"/>
    <dgm:cxn modelId="{04B8B6B6-ABD6-42FF-8D07-2249AF85878F}" type="presOf" srcId="{53320BEB-7931-4C65-B0A4-421B0616C357}" destId="{30638671-5E14-4821-922A-D91186F395D6}" srcOrd="0" destOrd="0" presId="urn:microsoft.com/office/officeart/2018/2/layout/IconVerticalSolidList"/>
    <dgm:cxn modelId="{10BFCCEB-FB10-4726-8BA6-EDE7D238E281}" srcId="{0803FCF1-82C8-4859-BAB8-E00CA1F4839E}" destId="{25DE5A7D-5C6A-42DE-BB6E-CDEF160B622B}" srcOrd="2" destOrd="0" parTransId="{7D74B66E-4FB6-4E1A-938C-40A658551F33}" sibTransId="{77AC9CB4-1483-475A-B4F3-4B6EA06D0907}"/>
    <dgm:cxn modelId="{26365EF1-4F24-4981-8A33-5A164908BDC0}" type="presOf" srcId="{0803FCF1-82C8-4859-BAB8-E00CA1F4839E}" destId="{B15FE70C-D3AA-4493-9475-CEA106AA141C}" srcOrd="0" destOrd="0" presId="urn:microsoft.com/office/officeart/2018/2/layout/IconVerticalSolidList"/>
    <dgm:cxn modelId="{236920F7-286F-42D6-8C3E-6631423375F8}" type="presOf" srcId="{677A68F5-2F34-403D-8757-C1FBDE4F5F87}" destId="{7146112B-AB02-46F4-AEEB-F47EC0AF99A8}" srcOrd="0" destOrd="0" presId="urn:microsoft.com/office/officeart/2018/2/layout/IconVerticalSolidList"/>
    <dgm:cxn modelId="{76190829-2F84-463F-A088-D0A7F3ABC0B2}" type="presParOf" srcId="{B15FE70C-D3AA-4493-9475-CEA106AA141C}" destId="{D3F11E3D-1885-4466-809B-14F303C573BB}" srcOrd="0" destOrd="0" presId="urn:microsoft.com/office/officeart/2018/2/layout/IconVerticalSolidList"/>
    <dgm:cxn modelId="{D9165F6E-8159-4268-9343-B180FBB9C70E}" type="presParOf" srcId="{D3F11E3D-1885-4466-809B-14F303C573BB}" destId="{5F48D88C-7CC5-4BD9-A0F5-902B053D43C0}" srcOrd="0" destOrd="0" presId="urn:microsoft.com/office/officeart/2018/2/layout/IconVerticalSolidList"/>
    <dgm:cxn modelId="{7D5EA218-2D1D-42D5-BE38-086E3B74CFF6}" type="presParOf" srcId="{D3F11E3D-1885-4466-809B-14F303C573BB}" destId="{9BB2F76C-7922-4BCB-A394-8101EA24E38D}" srcOrd="1" destOrd="0" presId="urn:microsoft.com/office/officeart/2018/2/layout/IconVerticalSolidList"/>
    <dgm:cxn modelId="{8593D4CE-3F6E-4BC2-9BB4-7BA94B51A236}" type="presParOf" srcId="{D3F11E3D-1885-4466-809B-14F303C573BB}" destId="{659E873B-1B99-4E1A-A6CA-4682CCD56E55}" srcOrd="2" destOrd="0" presId="urn:microsoft.com/office/officeart/2018/2/layout/IconVerticalSolidList"/>
    <dgm:cxn modelId="{E55B0923-7903-400E-BE84-E13B65D62691}" type="presParOf" srcId="{D3F11E3D-1885-4466-809B-14F303C573BB}" destId="{7146112B-AB02-46F4-AEEB-F47EC0AF99A8}" srcOrd="3" destOrd="0" presId="urn:microsoft.com/office/officeart/2018/2/layout/IconVerticalSolidList"/>
    <dgm:cxn modelId="{299FF943-1BDC-44B6-80F9-470112C9CFB3}" type="presParOf" srcId="{B15FE70C-D3AA-4493-9475-CEA106AA141C}" destId="{343F7856-941B-45B4-8F74-442A69517843}" srcOrd="1" destOrd="0" presId="urn:microsoft.com/office/officeart/2018/2/layout/IconVerticalSolidList"/>
    <dgm:cxn modelId="{2B0BAAEA-AE00-4386-A163-6E38D1B2CD20}" type="presParOf" srcId="{B15FE70C-D3AA-4493-9475-CEA106AA141C}" destId="{778E7B98-84C5-4F16-8554-2504896F6AD0}" srcOrd="2" destOrd="0" presId="urn:microsoft.com/office/officeart/2018/2/layout/IconVerticalSolidList"/>
    <dgm:cxn modelId="{A0A7FD38-D50E-4F1B-83CD-77D280E52363}" type="presParOf" srcId="{778E7B98-84C5-4F16-8554-2504896F6AD0}" destId="{43912147-4D2D-4924-AA2B-33D1E60301C9}" srcOrd="0" destOrd="0" presId="urn:microsoft.com/office/officeart/2018/2/layout/IconVerticalSolidList"/>
    <dgm:cxn modelId="{4AD447E2-7A31-48FB-B941-52C48AB4BCFA}" type="presParOf" srcId="{778E7B98-84C5-4F16-8554-2504896F6AD0}" destId="{4BF2579B-AB26-40C3-9999-94713F48AC2D}" srcOrd="1" destOrd="0" presId="urn:microsoft.com/office/officeart/2018/2/layout/IconVerticalSolidList"/>
    <dgm:cxn modelId="{26562243-3863-454D-BACF-894124D147B0}" type="presParOf" srcId="{778E7B98-84C5-4F16-8554-2504896F6AD0}" destId="{7D251E55-14BD-4F4A-B083-F06E5FBEBD7B}" srcOrd="2" destOrd="0" presId="urn:microsoft.com/office/officeart/2018/2/layout/IconVerticalSolidList"/>
    <dgm:cxn modelId="{0E862DDA-C24F-4911-805C-2585062601DE}" type="presParOf" srcId="{778E7B98-84C5-4F16-8554-2504896F6AD0}" destId="{A6B2E902-FA0F-4E9C-A018-2182DC7C472D}" srcOrd="3" destOrd="0" presId="urn:microsoft.com/office/officeart/2018/2/layout/IconVerticalSolidList"/>
    <dgm:cxn modelId="{91DCC974-2C2B-40A4-8DD1-24E70A919019}" type="presParOf" srcId="{B15FE70C-D3AA-4493-9475-CEA106AA141C}" destId="{F1D6F628-EA8F-427B-8CFF-945EBA63159F}" srcOrd="3" destOrd="0" presId="urn:microsoft.com/office/officeart/2018/2/layout/IconVerticalSolidList"/>
    <dgm:cxn modelId="{2FA6FB48-B25C-4B72-B36D-7118B81A1639}" type="presParOf" srcId="{B15FE70C-D3AA-4493-9475-CEA106AA141C}" destId="{9D1BCDB8-277B-42D9-8D1B-31944392D043}" srcOrd="4" destOrd="0" presId="urn:microsoft.com/office/officeart/2018/2/layout/IconVerticalSolidList"/>
    <dgm:cxn modelId="{BCAEE8A1-797C-4B96-92CB-3EAD8F0C4339}" type="presParOf" srcId="{9D1BCDB8-277B-42D9-8D1B-31944392D043}" destId="{78329582-450F-488D-B0B1-C92364862AEF}" srcOrd="0" destOrd="0" presId="urn:microsoft.com/office/officeart/2018/2/layout/IconVerticalSolidList"/>
    <dgm:cxn modelId="{9107F5A9-493C-448C-82AF-CCA2BEECDABC}" type="presParOf" srcId="{9D1BCDB8-277B-42D9-8D1B-31944392D043}" destId="{F902850D-2DA6-468A-B898-51468BC21F95}" srcOrd="1" destOrd="0" presId="urn:microsoft.com/office/officeart/2018/2/layout/IconVerticalSolidList"/>
    <dgm:cxn modelId="{D4B18212-8909-472C-8AE2-2C9FB56304A0}" type="presParOf" srcId="{9D1BCDB8-277B-42D9-8D1B-31944392D043}" destId="{C2EA388E-BC50-40FD-A8CF-DD0B6CA46315}" srcOrd="2" destOrd="0" presId="urn:microsoft.com/office/officeart/2018/2/layout/IconVerticalSolidList"/>
    <dgm:cxn modelId="{CEF037AF-A404-4770-8E92-231551B1D869}" type="presParOf" srcId="{9D1BCDB8-277B-42D9-8D1B-31944392D043}" destId="{E7DA277D-3C56-463F-88FC-55C462F6BD4A}" srcOrd="3" destOrd="0" presId="urn:microsoft.com/office/officeart/2018/2/layout/IconVerticalSolidList"/>
    <dgm:cxn modelId="{8C06EAED-597C-4A40-88B2-7A82A2EF37D0}" type="presParOf" srcId="{B15FE70C-D3AA-4493-9475-CEA106AA141C}" destId="{C76649EF-C599-4DDA-800C-A5ABC82CA24C}" srcOrd="5" destOrd="0" presId="urn:microsoft.com/office/officeart/2018/2/layout/IconVerticalSolidList"/>
    <dgm:cxn modelId="{B9C6A6CB-52AA-4489-9198-F026B4A85FE5}" type="presParOf" srcId="{B15FE70C-D3AA-4493-9475-CEA106AA141C}" destId="{BEEEB168-5F4F-4985-9B0F-05C6FDFE4ADD}" srcOrd="6" destOrd="0" presId="urn:microsoft.com/office/officeart/2018/2/layout/IconVerticalSolidList"/>
    <dgm:cxn modelId="{F4569254-6862-4D37-B299-5FA6B295CAC4}" type="presParOf" srcId="{BEEEB168-5F4F-4985-9B0F-05C6FDFE4ADD}" destId="{CE540FEB-F776-46D7-8A8A-E6BE95426475}" srcOrd="0" destOrd="0" presId="urn:microsoft.com/office/officeart/2018/2/layout/IconVerticalSolidList"/>
    <dgm:cxn modelId="{D683D508-7973-46D8-A087-172BE7F6382F}" type="presParOf" srcId="{BEEEB168-5F4F-4985-9B0F-05C6FDFE4ADD}" destId="{0B8B0CCA-BDB0-4E97-A91A-3601A1A3CF80}" srcOrd="1" destOrd="0" presId="urn:microsoft.com/office/officeart/2018/2/layout/IconVerticalSolidList"/>
    <dgm:cxn modelId="{F5F63157-5A53-4425-9EF6-F3410D23E739}" type="presParOf" srcId="{BEEEB168-5F4F-4985-9B0F-05C6FDFE4ADD}" destId="{027A5A53-3FC8-4890-A6DE-CCE166D47E11}" srcOrd="2" destOrd="0" presId="urn:microsoft.com/office/officeart/2018/2/layout/IconVerticalSolidList"/>
    <dgm:cxn modelId="{A6514E74-78B7-45B0-891A-14E16CD1F278}" type="presParOf" srcId="{BEEEB168-5F4F-4985-9B0F-05C6FDFE4ADD}" destId="{30638671-5E14-4821-922A-D91186F395D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58C8E885-D794-4D58-AC6F-8A695E9949E2}">
      <dgm:prSet phldr="0"/>
      <dgm:spPr/>
      <dgm:t>
        <a:bodyPr/>
        <a:lstStyle/>
        <a:p>
          <a:pPr>
            <a:lnSpc>
              <a:spcPct val="100000"/>
            </a:lnSpc>
          </a:pPr>
          <a:r>
            <a:rPr lang="en-US">
              <a:latin typeface="Corbel" panose="020B0503020204020204"/>
            </a:rPr>
            <a:t>These are essential assets that an enterprise needs to be able to deliver its value proposition</a:t>
          </a:r>
        </a:p>
      </dgm:t>
    </dgm:pt>
    <dgm:pt modelId="{3C1E10CF-21A3-49ED-837F-C603202A59B9}" type="parTrans" cxnId="{CE4A6413-7AEF-4376-9C57-0D46B0F9296F}">
      <dgm:prSet/>
      <dgm:spPr/>
    </dgm:pt>
    <dgm:pt modelId="{78E29CAE-0FCA-4C52-B9EC-76D7A9CA1234}" type="sibTrans" cxnId="{CE4A6413-7AEF-4376-9C57-0D46B0F9296F}">
      <dgm:prSet/>
      <dgm:spPr/>
      <dgm:t>
        <a:bodyPr/>
        <a:lstStyle/>
        <a:p>
          <a:endParaRPr lang="en-US"/>
        </a:p>
      </dgm:t>
    </dgm:pt>
    <dgm:pt modelId="{87767360-052E-4E83-B6A4-C7282DCBABC6}">
      <dgm:prSet phldr="0"/>
      <dgm:spPr/>
      <dgm:t>
        <a:bodyPr/>
        <a:lstStyle/>
        <a:p>
          <a:pPr>
            <a:lnSpc>
              <a:spcPct val="100000"/>
            </a:lnSpc>
          </a:pPr>
          <a:r>
            <a:rPr lang="en-US">
              <a:latin typeface="Corbel" panose="020B0503020204020204"/>
            </a:rPr>
            <a:t>It includes human resource, physical resources, intellectual resources as well as the financial resources</a:t>
          </a:r>
        </a:p>
      </dgm:t>
    </dgm:pt>
    <dgm:pt modelId="{AD631824-EAA5-4570-87DE-A6B71823E18E}" type="parTrans" cxnId="{ADDB5C89-9E71-48FA-9E12-AA3A00C0A9CF}">
      <dgm:prSet/>
      <dgm:spPr/>
    </dgm:pt>
    <dgm:pt modelId="{28BD682C-889F-41D6-AA68-ABA68A761B1F}" type="sibTrans" cxnId="{ADDB5C89-9E71-48FA-9E12-AA3A00C0A9CF}">
      <dgm:prSet/>
      <dgm:spPr/>
      <dgm:t>
        <a:bodyPr/>
        <a:lstStyle/>
        <a:p>
          <a:endParaRPr lang="en-US"/>
        </a:p>
      </dgm:t>
    </dgm:pt>
    <dgm:pt modelId="{35863061-C061-422A-946F-44438AF8B38F}">
      <dgm:prSet phldr="0"/>
      <dgm:spPr/>
      <dgm:t>
        <a:bodyPr/>
        <a:lstStyle/>
        <a:p>
          <a:pPr>
            <a:lnSpc>
              <a:spcPct val="100000"/>
            </a:lnSpc>
          </a:pPr>
          <a:r>
            <a:rPr lang="en-US">
              <a:latin typeface="Corbel" panose="020B0503020204020204"/>
            </a:rPr>
            <a:t>Bear in mind that such resources in a social enterprise should help it to achieve its social or environmental goals alongside financial return</a:t>
          </a:r>
          <a:endParaRPr lang="en-US"/>
        </a:p>
      </dgm:t>
    </dgm:pt>
    <dgm:pt modelId="{48E082C1-7000-43AA-8BB3-27923C49DF93}" type="parTrans" cxnId="{43991E35-C8C4-45D0-8740-A7CFB2B89AF8}">
      <dgm:prSet/>
      <dgm:spPr/>
    </dgm:pt>
    <dgm:pt modelId="{96AAAE17-8705-404E-8698-056A93F9B1C9}" type="sibTrans" cxnId="{43991E35-C8C4-45D0-8740-A7CFB2B89AF8}">
      <dgm:prSet/>
      <dgm:spPr/>
      <dgm:t>
        <a:bodyPr/>
        <a:lstStyle/>
        <a:p>
          <a:endParaRPr lang="en-US"/>
        </a:p>
      </dgm:t>
    </dgm:pt>
    <dgm:pt modelId="{3E0AFDDF-C3F6-4DA0-87F1-15972BB6FCFE}" type="pres">
      <dgm:prSet presAssocID="{0803FCF1-82C8-4859-BAB8-E00CA1F4839E}" presName="root" presStyleCnt="0">
        <dgm:presLayoutVars>
          <dgm:dir/>
          <dgm:resizeHandles val="exact"/>
        </dgm:presLayoutVars>
      </dgm:prSet>
      <dgm:spPr/>
    </dgm:pt>
    <dgm:pt modelId="{80868B49-2C76-4AB8-A13D-F4DFD7730329}" type="pres">
      <dgm:prSet presAssocID="{58C8E885-D794-4D58-AC6F-8A695E9949E2}" presName="compNode" presStyleCnt="0"/>
      <dgm:spPr/>
    </dgm:pt>
    <dgm:pt modelId="{505E08C4-4A6E-4E8C-8039-CBDDBAEECBF2}" type="pres">
      <dgm:prSet presAssocID="{58C8E885-D794-4D58-AC6F-8A695E9949E2}" presName="bgRect" presStyleLbl="bgShp" presStyleIdx="0" presStyleCnt="3"/>
      <dgm:spPr/>
    </dgm:pt>
    <dgm:pt modelId="{2279571E-C754-4D9D-A63D-D2E2B6A6E49D}" type="pres">
      <dgm:prSet presAssocID="{58C8E885-D794-4D58-AC6F-8A695E9949E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60DA353C-4FFB-4061-B7DC-2FA1AF22C610}" type="pres">
      <dgm:prSet presAssocID="{58C8E885-D794-4D58-AC6F-8A695E9949E2}" presName="spaceRect" presStyleCnt="0"/>
      <dgm:spPr/>
    </dgm:pt>
    <dgm:pt modelId="{D11C3CF5-F121-40EF-A963-1D365F1FC041}" type="pres">
      <dgm:prSet presAssocID="{58C8E885-D794-4D58-AC6F-8A695E9949E2}" presName="parTx" presStyleLbl="revTx" presStyleIdx="0" presStyleCnt="3">
        <dgm:presLayoutVars>
          <dgm:chMax val="0"/>
          <dgm:chPref val="0"/>
        </dgm:presLayoutVars>
      </dgm:prSet>
      <dgm:spPr/>
    </dgm:pt>
    <dgm:pt modelId="{7EB13E66-40F3-41DF-9FB7-2AD1DC58CD78}" type="pres">
      <dgm:prSet presAssocID="{78E29CAE-0FCA-4C52-B9EC-76D7A9CA1234}" presName="sibTrans" presStyleCnt="0"/>
      <dgm:spPr/>
    </dgm:pt>
    <dgm:pt modelId="{531FA1AC-DFF7-4F98-85FA-BDF4C64C62BD}" type="pres">
      <dgm:prSet presAssocID="{87767360-052E-4E83-B6A4-C7282DCBABC6}" presName="compNode" presStyleCnt="0"/>
      <dgm:spPr/>
    </dgm:pt>
    <dgm:pt modelId="{66B747E7-4A6B-4CA7-AED3-CD5D0F75E9F6}" type="pres">
      <dgm:prSet presAssocID="{87767360-052E-4E83-B6A4-C7282DCBABC6}" presName="bgRect" presStyleLbl="bgShp" presStyleIdx="1" presStyleCnt="3"/>
      <dgm:spPr/>
    </dgm:pt>
    <dgm:pt modelId="{2107A1FA-4B7C-4049-BF3A-916A528F9C58}" type="pres">
      <dgm:prSet presAssocID="{87767360-052E-4E83-B6A4-C7282DCBABC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D329F79F-BCCF-44A8-BA20-8CCC75B58E96}" type="pres">
      <dgm:prSet presAssocID="{87767360-052E-4E83-B6A4-C7282DCBABC6}" presName="spaceRect" presStyleCnt="0"/>
      <dgm:spPr/>
    </dgm:pt>
    <dgm:pt modelId="{95C787EA-F40D-4191-9CD5-74D53CB9CA32}" type="pres">
      <dgm:prSet presAssocID="{87767360-052E-4E83-B6A4-C7282DCBABC6}" presName="parTx" presStyleLbl="revTx" presStyleIdx="1" presStyleCnt="3">
        <dgm:presLayoutVars>
          <dgm:chMax val="0"/>
          <dgm:chPref val="0"/>
        </dgm:presLayoutVars>
      </dgm:prSet>
      <dgm:spPr/>
    </dgm:pt>
    <dgm:pt modelId="{440D6823-7C59-47FC-8F96-DDC04CCE91E0}" type="pres">
      <dgm:prSet presAssocID="{28BD682C-889F-41D6-AA68-ABA68A761B1F}" presName="sibTrans" presStyleCnt="0"/>
      <dgm:spPr/>
    </dgm:pt>
    <dgm:pt modelId="{ACB582AA-8A1B-4651-B36D-578CC6C72B9C}" type="pres">
      <dgm:prSet presAssocID="{35863061-C061-422A-946F-44438AF8B38F}" presName="compNode" presStyleCnt="0"/>
      <dgm:spPr/>
    </dgm:pt>
    <dgm:pt modelId="{A0BD2832-54EF-4CD7-8AC3-07D4773FC49E}" type="pres">
      <dgm:prSet presAssocID="{35863061-C061-422A-946F-44438AF8B38F}" presName="bgRect" presStyleLbl="bgShp" presStyleIdx="2" presStyleCnt="3"/>
      <dgm:spPr/>
    </dgm:pt>
    <dgm:pt modelId="{3C0BD723-EAB1-4E9A-8840-BB3B689BE363}" type="pres">
      <dgm:prSet presAssocID="{35863061-C061-422A-946F-44438AF8B38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nections"/>
        </a:ext>
      </dgm:extLst>
    </dgm:pt>
    <dgm:pt modelId="{A86A97E6-0254-485F-9A87-CAD9E39393B7}" type="pres">
      <dgm:prSet presAssocID="{35863061-C061-422A-946F-44438AF8B38F}" presName="spaceRect" presStyleCnt="0"/>
      <dgm:spPr/>
    </dgm:pt>
    <dgm:pt modelId="{1F872405-C165-43AE-8CDA-8B34E038733D}" type="pres">
      <dgm:prSet presAssocID="{35863061-C061-422A-946F-44438AF8B38F}" presName="parTx" presStyleLbl="revTx" presStyleIdx="2" presStyleCnt="3">
        <dgm:presLayoutVars>
          <dgm:chMax val="0"/>
          <dgm:chPref val="0"/>
        </dgm:presLayoutVars>
      </dgm:prSet>
      <dgm:spPr/>
    </dgm:pt>
  </dgm:ptLst>
  <dgm:cxnLst>
    <dgm:cxn modelId="{D7B78A03-801F-45A5-B701-0C0E3063581F}" type="presOf" srcId="{87767360-052E-4E83-B6A4-C7282DCBABC6}" destId="{95C787EA-F40D-4191-9CD5-74D53CB9CA32}" srcOrd="0" destOrd="0" presId="urn:microsoft.com/office/officeart/2018/2/layout/IconVerticalSolidList"/>
    <dgm:cxn modelId="{CE4A6413-7AEF-4376-9C57-0D46B0F9296F}" srcId="{0803FCF1-82C8-4859-BAB8-E00CA1F4839E}" destId="{58C8E885-D794-4D58-AC6F-8A695E9949E2}" srcOrd="0" destOrd="0" parTransId="{3C1E10CF-21A3-49ED-837F-C603202A59B9}" sibTransId="{78E29CAE-0FCA-4C52-B9EC-76D7A9CA1234}"/>
    <dgm:cxn modelId="{43991E35-C8C4-45D0-8740-A7CFB2B89AF8}" srcId="{0803FCF1-82C8-4859-BAB8-E00CA1F4839E}" destId="{35863061-C061-422A-946F-44438AF8B38F}" srcOrd="2" destOrd="0" parTransId="{48E082C1-7000-43AA-8BB3-27923C49DF93}" sibTransId="{96AAAE17-8705-404E-8698-056A93F9B1C9}"/>
    <dgm:cxn modelId="{4D76F743-F78C-45BC-9A76-28BBDEE51F1D}" type="presOf" srcId="{58C8E885-D794-4D58-AC6F-8A695E9949E2}" destId="{D11C3CF5-F121-40EF-A963-1D365F1FC041}" srcOrd="0" destOrd="0" presId="urn:microsoft.com/office/officeart/2018/2/layout/IconVerticalSolidList"/>
    <dgm:cxn modelId="{ADDB5C89-9E71-48FA-9E12-AA3A00C0A9CF}" srcId="{0803FCF1-82C8-4859-BAB8-E00CA1F4839E}" destId="{87767360-052E-4E83-B6A4-C7282DCBABC6}" srcOrd="1" destOrd="0" parTransId="{AD631824-EAA5-4570-87DE-A6B71823E18E}" sibTransId="{28BD682C-889F-41D6-AA68-ABA68A761B1F}"/>
    <dgm:cxn modelId="{8693F7CA-FA19-42B8-A282-F270157DBC68}" type="presOf" srcId="{35863061-C061-422A-946F-44438AF8B38F}" destId="{1F872405-C165-43AE-8CDA-8B34E038733D}" srcOrd="0" destOrd="0" presId="urn:microsoft.com/office/officeart/2018/2/layout/IconVerticalSolidList"/>
    <dgm:cxn modelId="{2727B9E2-380D-47BF-839A-8D385809C508}" type="presOf" srcId="{0803FCF1-82C8-4859-BAB8-E00CA1F4839E}" destId="{3E0AFDDF-C3F6-4DA0-87F1-15972BB6FCFE}" srcOrd="0" destOrd="0" presId="urn:microsoft.com/office/officeart/2018/2/layout/IconVerticalSolidList"/>
    <dgm:cxn modelId="{ECFBA0F7-623D-49C9-ABF9-3D598ACFAFA7}" type="presParOf" srcId="{3E0AFDDF-C3F6-4DA0-87F1-15972BB6FCFE}" destId="{80868B49-2C76-4AB8-A13D-F4DFD7730329}" srcOrd="0" destOrd="0" presId="urn:microsoft.com/office/officeart/2018/2/layout/IconVerticalSolidList"/>
    <dgm:cxn modelId="{BEFC95ED-6438-4022-A272-A710E0D9E673}" type="presParOf" srcId="{80868B49-2C76-4AB8-A13D-F4DFD7730329}" destId="{505E08C4-4A6E-4E8C-8039-CBDDBAEECBF2}" srcOrd="0" destOrd="0" presId="urn:microsoft.com/office/officeart/2018/2/layout/IconVerticalSolidList"/>
    <dgm:cxn modelId="{9EDB5679-D69C-4394-B686-6794080A5615}" type="presParOf" srcId="{80868B49-2C76-4AB8-A13D-F4DFD7730329}" destId="{2279571E-C754-4D9D-A63D-D2E2B6A6E49D}" srcOrd="1" destOrd="0" presId="urn:microsoft.com/office/officeart/2018/2/layout/IconVerticalSolidList"/>
    <dgm:cxn modelId="{6C75F07F-A257-4F88-B761-2AE31C228042}" type="presParOf" srcId="{80868B49-2C76-4AB8-A13D-F4DFD7730329}" destId="{60DA353C-4FFB-4061-B7DC-2FA1AF22C610}" srcOrd="2" destOrd="0" presId="urn:microsoft.com/office/officeart/2018/2/layout/IconVerticalSolidList"/>
    <dgm:cxn modelId="{8AE4A662-84BB-4955-9274-3A31BEE147ED}" type="presParOf" srcId="{80868B49-2C76-4AB8-A13D-F4DFD7730329}" destId="{D11C3CF5-F121-40EF-A963-1D365F1FC041}" srcOrd="3" destOrd="0" presId="urn:microsoft.com/office/officeart/2018/2/layout/IconVerticalSolidList"/>
    <dgm:cxn modelId="{F1EB9D91-7A98-4233-9D5F-90866820D6BD}" type="presParOf" srcId="{3E0AFDDF-C3F6-4DA0-87F1-15972BB6FCFE}" destId="{7EB13E66-40F3-41DF-9FB7-2AD1DC58CD78}" srcOrd="1" destOrd="0" presId="urn:microsoft.com/office/officeart/2018/2/layout/IconVerticalSolidList"/>
    <dgm:cxn modelId="{4EA2C968-6F77-4D91-9FBA-3D07D8661AEE}" type="presParOf" srcId="{3E0AFDDF-C3F6-4DA0-87F1-15972BB6FCFE}" destId="{531FA1AC-DFF7-4F98-85FA-BDF4C64C62BD}" srcOrd="2" destOrd="0" presId="urn:microsoft.com/office/officeart/2018/2/layout/IconVerticalSolidList"/>
    <dgm:cxn modelId="{A0BCE798-D295-4E08-BA73-C27263EE0AF2}" type="presParOf" srcId="{531FA1AC-DFF7-4F98-85FA-BDF4C64C62BD}" destId="{66B747E7-4A6B-4CA7-AED3-CD5D0F75E9F6}" srcOrd="0" destOrd="0" presId="urn:microsoft.com/office/officeart/2018/2/layout/IconVerticalSolidList"/>
    <dgm:cxn modelId="{F654E4EF-4793-40C1-9F0A-F8B2E84F6ECE}" type="presParOf" srcId="{531FA1AC-DFF7-4F98-85FA-BDF4C64C62BD}" destId="{2107A1FA-4B7C-4049-BF3A-916A528F9C58}" srcOrd="1" destOrd="0" presId="urn:microsoft.com/office/officeart/2018/2/layout/IconVerticalSolidList"/>
    <dgm:cxn modelId="{1B5FAF58-809E-4F82-806F-0C17497898E1}" type="presParOf" srcId="{531FA1AC-DFF7-4F98-85FA-BDF4C64C62BD}" destId="{D329F79F-BCCF-44A8-BA20-8CCC75B58E96}" srcOrd="2" destOrd="0" presId="urn:microsoft.com/office/officeart/2018/2/layout/IconVerticalSolidList"/>
    <dgm:cxn modelId="{D006368F-1BCF-45AA-AEBF-EE0518C72B5B}" type="presParOf" srcId="{531FA1AC-DFF7-4F98-85FA-BDF4C64C62BD}" destId="{95C787EA-F40D-4191-9CD5-74D53CB9CA32}" srcOrd="3" destOrd="0" presId="urn:microsoft.com/office/officeart/2018/2/layout/IconVerticalSolidList"/>
    <dgm:cxn modelId="{AF4B63E9-2D9A-419A-A5E3-D6E701EA4E33}" type="presParOf" srcId="{3E0AFDDF-C3F6-4DA0-87F1-15972BB6FCFE}" destId="{440D6823-7C59-47FC-8F96-DDC04CCE91E0}" srcOrd="3" destOrd="0" presId="urn:microsoft.com/office/officeart/2018/2/layout/IconVerticalSolidList"/>
    <dgm:cxn modelId="{4CC08392-98E7-46BF-82D6-4C1A70F82809}" type="presParOf" srcId="{3E0AFDDF-C3F6-4DA0-87F1-15972BB6FCFE}" destId="{ACB582AA-8A1B-4651-B36D-578CC6C72B9C}" srcOrd="4" destOrd="0" presId="urn:microsoft.com/office/officeart/2018/2/layout/IconVerticalSolidList"/>
    <dgm:cxn modelId="{A17F5924-ED0C-4EF9-8155-6EE0F195199A}" type="presParOf" srcId="{ACB582AA-8A1B-4651-B36D-578CC6C72B9C}" destId="{A0BD2832-54EF-4CD7-8AC3-07D4773FC49E}" srcOrd="0" destOrd="0" presId="urn:microsoft.com/office/officeart/2018/2/layout/IconVerticalSolidList"/>
    <dgm:cxn modelId="{4056F64B-6030-46BA-B21A-44DDF8C1D12A}" type="presParOf" srcId="{ACB582AA-8A1B-4651-B36D-578CC6C72B9C}" destId="{3C0BD723-EAB1-4E9A-8840-BB3B689BE363}" srcOrd="1" destOrd="0" presId="urn:microsoft.com/office/officeart/2018/2/layout/IconVerticalSolidList"/>
    <dgm:cxn modelId="{BFD0141D-B533-4F53-AD38-A40B2BA933E3}" type="presParOf" srcId="{ACB582AA-8A1B-4651-B36D-578CC6C72B9C}" destId="{A86A97E6-0254-485F-9A87-CAD9E39393B7}" srcOrd="2" destOrd="0" presId="urn:microsoft.com/office/officeart/2018/2/layout/IconVerticalSolidList"/>
    <dgm:cxn modelId="{3461F533-159C-4037-A6EC-669CDA9D8CE4}" type="presParOf" srcId="{ACB582AA-8A1B-4651-B36D-578CC6C72B9C}" destId="{1F872405-C165-43AE-8CDA-8B34E038733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4976DCA-158C-4A4F-9A21-54047D7D432E}">
      <dgm:prSet phldr="0"/>
      <dgm:spPr/>
      <dgm:t>
        <a:bodyPr/>
        <a:lstStyle/>
        <a:p>
          <a:pPr>
            <a:lnSpc>
              <a:spcPct val="100000"/>
            </a:lnSpc>
          </a:pPr>
          <a:r>
            <a:rPr lang="en-US">
              <a:latin typeface="Corbel" panose="020B0503020204020204"/>
            </a:rPr>
            <a:t>These are key external organizations or individuals that will help the social enterprise to achieve its mission</a:t>
          </a:r>
        </a:p>
      </dgm:t>
    </dgm:pt>
    <dgm:pt modelId="{465CDE5F-933F-455A-8E40-4D6640EB7748}" type="parTrans" cxnId="{5AA86060-0DAC-41E8-916E-C325506A3B05}">
      <dgm:prSet/>
      <dgm:spPr/>
    </dgm:pt>
    <dgm:pt modelId="{21847284-559D-4364-8FFF-EA76BFEAA2BA}" type="sibTrans" cxnId="{5AA86060-0DAC-41E8-916E-C325506A3B05}">
      <dgm:prSet/>
      <dgm:spPr/>
      <dgm:t>
        <a:bodyPr/>
        <a:lstStyle/>
        <a:p>
          <a:endParaRPr lang="en-US"/>
        </a:p>
      </dgm:t>
    </dgm:pt>
    <dgm:pt modelId="{65D103BE-1850-4912-8AC5-6F8E08F44B6F}">
      <dgm:prSet phldr="0"/>
      <dgm:spPr/>
      <dgm:t>
        <a:bodyPr/>
        <a:lstStyle/>
        <a:p>
          <a:pPr>
            <a:lnSpc>
              <a:spcPct val="100000"/>
            </a:lnSpc>
          </a:pPr>
          <a:r>
            <a:rPr lang="en-US">
              <a:latin typeface="Corbel" panose="020B0503020204020204"/>
            </a:rPr>
            <a:t>As we noted in lecture 6, these represent the three legs in a three-legged stool who if removed the social enterprise will literally collapse</a:t>
          </a:r>
        </a:p>
      </dgm:t>
    </dgm:pt>
    <dgm:pt modelId="{D9D19FA0-2BDB-4815-B849-24B37D136BA3}" type="parTrans" cxnId="{72D30B5A-5CCA-4D61-BB95-2F984610F102}">
      <dgm:prSet/>
      <dgm:spPr/>
    </dgm:pt>
    <dgm:pt modelId="{1E3A3FB4-9D51-4AE8-A041-AA55C3EAA53D}" type="sibTrans" cxnId="{72D30B5A-5CCA-4D61-BB95-2F984610F102}">
      <dgm:prSet/>
      <dgm:spPr/>
      <dgm:t>
        <a:bodyPr/>
        <a:lstStyle/>
        <a:p>
          <a:endParaRPr lang="en-US"/>
        </a:p>
      </dgm:t>
    </dgm:pt>
    <dgm:pt modelId="{65DD494F-39AC-42D0-A14F-7A2C1D9864C2}">
      <dgm:prSet phldr="0"/>
      <dgm:spPr/>
      <dgm:t>
        <a:bodyPr/>
        <a:lstStyle/>
        <a:p>
          <a:pPr>
            <a:lnSpc>
              <a:spcPct val="100000"/>
            </a:lnSpc>
          </a:pPr>
          <a:r>
            <a:rPr lang="en-US">
              <a:latin typeface="Corbel" panose="020B0503020204020204"/>
            </a:rPr>
            <a:t>They may include the community, government, NGOs or other social enterprises</a:t>
          </a:r>
        </a:p>
      </dgm:t>
    </dgm:pt>
    <dgm:pt modelId="{B4E4E913-076D-4D0A-A6AD-F814D1FD1E27}" type="parTrans" cxnId="{CABF8B8B-9341-4D6E-9135-A8BB4AD61AD1}">
      <dgm:prSet/>
      <dgm:spPr/>
    </dgm:pt>
    <dgm:pt modelId="{31F9065E-D5A6-4416-9908-774658FB81F6}" type="sibTrans" cxnId="{CABF8B8B-9341-4D6E-9135-A8BB4AD61AD1}">
      <dgm:prSet/>
      <dgm:spPr/>
      <dgm:t>
        <a:bodyPr/>
        <a:lstStyle/>
        <a:p>
          <a:endParaRPr lang="en-US"/>
        </a:p>
      </dgm:t>
    </dgm:pt>
    <dgm:pt modelId="{80108FA6-6023-49D2-8BF1-021EE85613DA}" type="pres">
      <dgm:prSet presAssocID="{0803FCF1-82C8-4859-BAB8-E00CA1F4839E}" presName="root" presStyleCnt="0">
        <dgm:presLayoutVars>
          <dgm:dir/>
          <dgm:resizeHandles val="exact"/>
        </dgm:presLayoutVars>
      </dgm:prSet>
      <dgm:spPr/>
    </dgm:pt>
    <dgm:pt modelId="{19730A5C-27DA-4D2A-AF1B-3178FE6C42E4}" type="pres">
      <dgm:prSet presAssocID="{B4976DCA-158C-4A4F-9A21-54047D7D432E}" presName="compNode" presStyleCnt="0"/>
      <dgm:spPr/>
    </dgm:pt>
    <dgm:pt modelId="{EC24259C-483B-4B41-88AA-1F683709B77B}" type="pres">
      <dgm:prSet presAssocID="{B4976DCA-158C-4A4F-9A21-54047D7D432E}" presName="bgRect" presStyleLbl="bgShp" presStyleIdx="0" presStyleCnt="3"/>
      <dgm:spPr/>
    </dgm:pt>
    <dgm:pt modelId="{94168319-A194-4352-AF5E-69D459AE7583}" type="pres">
      <dgm:prSet presAssocID="{B4976DCA-158C-4A4F-9A21-54047D7D432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nections"/>
        </a:ext>
      </dgm:extLst>
    </dgm:pt>
    <dgm:pt modelId="{B7084AD9-06E8-4E28-8B72-274B2624BB9E}" type="pres">
      <dgm:prSet presAssocID="{B4976DCA-158C-4A4F-9A21-54047D7D432E}" presName="spaceRect" presStyleCnt="0"/>
      <dgm:spPr/>
    </dgm:pt>
    <dgm:pt modelId="{012D3C96-F03B-464B-AD09-3CA58F101835}" type="pres">
      <dgm:prSet presAssocID="{B4976DCA-158C-4A4F-9A21-54047D7D432E}" presName="parTx" presStyleLbl="revTx" presStyleIdx="0" presStyleCnt="3">
        <dgm:presLayoutVars>
          <dgm:chMax val="0"/>
          <dgm:chPref val="0"/>
        </dgm:presLayoutVars>
      </dgm:prSet>
      <dgm:spPr/>
    </dgm:pt>
    <dgm:pt modelId="{8A9BE69C-011E-4901-8B79-E8C5B34F5510}" type="pres">
      <dgm:prSet presAssocID="{21847284-559D-4364-8FFF-EA76BFEAA2BA}" presName="sibTrans" presStyleCnt="0"/>
      <dgm:spPr/>
    </dgm:pt>
    <dgm:pt modelId="{5BA81D85-4EAF-415D-A350-94905F00E470}" type="pres">
      <dgm:prSet presAssocID="{65D103BE-1850-4912-8AC5-6F8E08F44B6F}" presName="compNode" presStyleCnt="0"/>
      <dgm:spPr/>
    </dgm:pt>
    <dgm:pt modelId="{E9757A20-B9DD-424F-98E0-3C1FC5CB1A19}" type="pres">
      <dgm:prSet presAssocID="{65D103BE-1850-4912-8AC5-6F8E08F44B6F}" presName="bgRect" presStyleLbl="bgShp" presStyleIdx="1" presStyleCnt="3"/>
      <dgm:spPr/>
    </dgm:pt>
    <dgm:pt modelId="{8042B399-D8AE-459A-9B1B-816AB7F552E6}" type="pres">
      <dgm:prSet presAssocID="{65D103BE-1850-4912-8AC5-6F8E08F44B6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omach"/>
        </a:ext>
      </dgm:extLst>
    </dgm:pt>
    <dgm:pt modelId="{1E403D92-B517-4778-94CB-BE2B02774B9A}" type="pres">
      <dgm:prSet presAssocID="{65D103BE-1850-4912-8AC5-6F8E08F44B6F}" presName="spaceRect" presStyleCnt="0"/>
      <dgm:spPr/>
    </dgm:pt>
    <dgm:pt modelId="{EF32E4EE-A2DD-481C-8B18-86B469F1DD71}" type="pres">
      <dgm:prSet presAssocID="{65D103BE-1850-4912-8AC5-6F8E08F44B6F}" presName="parTx" presStyleLbl="revTx" presStyleIdx="1" presStyleCnt="3">
        <dgm:presLayoutVars>
          <dgm:chMax val="0"/>
          <dgm:chPref val="0"/>
        </dgm:presLayoutVars>
      </dgm:prSet>
      <dgm:spPr/>
    </dgm:pt>
    <dgm:pt modelId="{1A0C1F67-CEF6-4EC8-8E0D-2D175A3ADE0E}" type="pres">
      <dgm:prSet presAssocID="{1E3A3FB4-9D51-4AE8-A041-AA55C3EAA53D}" presName="sibTrans" presStyleCnt="0"/>
      <dgm:spPr/>
    </dgm:pt>
    <dgm:pt modelId="{F9C8BD8F-01EF-44B9-843C-ADDE9CA3E551}" type="pres">
      <dgm:prSet presAssocID="{65DD494F-39AC-42D0-A14F-7A2C1D9864C2}" presName="compNode" presStyleCnt="0"/>
      <dgm:spPr/>
    </dgm:pt>
    <dgm:pt modelId="{05CE568F-0250-420F-8A29-EBF98ACAE152}" type="pres">
      <dgm:prSet presAssocID="{65DD494F-39AC-42D0-A14F-7A2C1D9864C2}" presName="bgRect" presStyleLbl="bgShp" presStyleIdx="2" presStyleCnt="3"/>
      <dgm:spPr/>
    </dgm:pt>
    <dgm:pt modelId="{205331E9-08A3-4C55-AFE6-FCA55EC7BA62}" type="pres">
      <dgm:prSet presAssocID="{65DD494F-39AC-42D0-A14F-7A2C1D9864C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nk"/>
        </a:ext>
      </dgm:extLst>
    </dgm:pt>
    <dgm:pt modelId="{8A18A7EB-3441-4F89-B28F-CBD6DCEB69B7}" type="pres">
      <dgm:prSet presAssocID="{65DD494F-39AC-42D0-A14F-7A2C1D9864C2}" presName="spaceRect" presStyleCnt="0"/>
      <dgm:spPr/>
    </dgm:pt>
    <dgm:pt modelId="{7992BAFC-B7B5-41B0-AF90-C1C9168F6E44}" type="pres">
      <dgm:prSet presAssocID="{65DD494F-39AC-42D0-A14F-7A2C1D9864C2}" presName="parTx" presStyleLbl="revTx" presStyleIdx="2" presStyleCnt="3">
        <dgm:presLayoutVars>
          <dgm:chMax val="0"/>
          <dgm:chPref val="0"/>
        </dgm:presLayoutVars>
      </dgm:prSet>
      <dgm:spPr/>
    </dgm:pt>
  </dgm:ptLst>
  <dgm:cxnLst>
    <dgm:cxn modelId="{5AA86060-0DAC-41E8-916E-C325506A3B05}" srcId="{0803FCF1-82C8-4859-BAB8-E00CA1F4839E}" destId="{B4976DCA-158C-4A4F-9A21-54047D7D432E}" srcOrd="0" destOrd="0" parTransId="{465CDE5F-933F-455A-8E40-4D6640EB7748}" sibTransId="{21847284-559D-4364-8FFF-EA76BFEAA2BA}"/>
    <dgm:cxn modelId="{FE42466A-83C9-4211-9EC5-1F3985A6C7EE}" type="presOf" srcId="{65DD494F-39AC-42D0-A14F-7A2C1D9864C2}" destId="{7992BAFC-B7B5-41B0-AF90-C1C9168F6E44}" srcOrd="0" destOrd="0" presId="urn:microsoft.com/office/officeart/2018/2/layout/IconVerticalSolidList"/>
    <dgm:cxn modelId="{DDB16E4D-0321-4640-8035-B6BDF49322D4}" type="presOf" srcId="{65D103BE-1850-4912-8AC5-6F8E08F44B6F}" destId="{EF32E4EE-A2DD-481C-8B18-86B469F1DD71}" srcOrd="0" destOrd="0" presId="urn:microsoft.com/office/officeart/2018/2/layout/IconVerticalSolidList"/>
    <dgm:cxn modelId="{72D30B5A-5CCA-4D61-BB95-2F984610F102}" srcId="{0803FCF1-82C8-4859-BAB8-E00CA1F4839E}" destId="{65D103BE-1850-4912-8AC5-6F8E08F44B6F}" srcOrd="1" destOrd="0" parTransId="{D9D19FA0-2BDB-4815-B849-24B37D136BA3}" sibTransId="{1E3A3FB4-9D51-4AE8-A041-AA55C3EAA53D}"/>
    <dgm:cxn modelId="{CABF8B8B-9341-4D6E-9135-A8BB4AD61AD1}" srcId="{0803FCF1-82C8-4859-BAB8-E00CA1F4839E}" destId="{65DD494F-39AC-42D0-A14F-7A2C1D9864C2}" srcOrd="2" destOrd="0" parTransId="{B4E4E913-076D-4D0A-A6AD-F814D1FD1E27}" sibTransId="{31F9065E-D5A6-4416-9908-774658FB81F6}"/>
    <dgm:cxn modelId="{733E06C7-EABA-46E0-9CF5-260E2F25679E}" type="presOf" srcId="{B4976DCA-158C-4A4F-9A21-54047D7D432E}" destId="{012D3C96-F03B-464B-AD09-3CA58F101835}" srcOrd="0" destOrd="0" presId="urn:microsoft.com/office/officeart/2018/2/layout/IconVerticalSolidList"/>
    <dgm:cxn modelId="{683B94C8-448A-48B7-BAAA-15C5A9E83BDE}" type="presOf" srcId="{0803FCF1-82C8-4859-BAB8-E00CA1F4839E}" destId="{80108FA6-6023-49D2-8BF1-021EE85613DA}" srcOrd="0" destOrd="0" presId="urn:microsoft.com/office/officeart/2018/2/layout/IconVerticalSolidList"/>
    <dgm:cxn modelId="{1BFE3102-18D6-41DC-ACD6-8C285181477C}" type="presParOf" srcId="{80108FA6-6023-49D2-8BF1-021EE85613DA}" destId="{19730A5C-27DA-4D2A-AF1B-3178FE6C42E4}" srcOrd="0" destOrd="0" presId="urn:microsoft.com/office/officeart/2018/2/layout/IconVerticalSolidList"/>
    <dgm:cxn modelId="{389FE8AE-FE95-4FAD-9BA0-D74D069AE8EF}" type="presParOf" srcId="{19730A5C-27DA-4D2A-AF1B-3178FE6C42E4}" destId="{EC24259C-483B-4B41-88AA-1F683709B77B}" srcOrd="0" destOrd="0" presId="urn:microsoft.com/office/officeart/2018/2/layout/IconVerticalSolidList"/>
    <dgm:cxn modelId="{2779CD06-D020-459F-A80D-3BA6FB1BCFA6}" type="presParOf" srcId="{19730A5C-27DA-4D2A-AF1B-3178FE6C42E4}" destId="{94168319-A194-4352-AF5E-69D459AE7583}" srcOrd="1" destOrd="0" presId="urn:microsoft.com/office/officeart/2018/2/layout/IconVerticalSolidList"/>
    <dgm:cxn modelId="{F634BDE8-8478-4009-8374-E105DBACACE9}" type="presParOf" srcId="{19730A5C-27DA-4D2A-AF1B-3178FE6C42E4}" destId="{B7084AD9-06E8-4E28-8B72-274B2624BB9E}" srcOrd="2" destOrd="0" presId="urn:microsoft.com/office/officeart/2018/2/layout/IconVerticalSolidList"/>
    <dgm:cxn modelId="{FA8CAC80-5CB5-4ABC-8042-ED94ADFB1E8E}" type="presParOf" srcId="{19730A5C-27DA-4D2A-AF1B-3178FE6C42E4}" destId="{012D3C96-F03B-464B-AD09-3CA58F101835}" srcOrd="3" destOrd="0" presId="urn:microsoft.com/office/officeart/2018/2/layout/IconVerticalSolidList"/>
    <dgm:cxn modelId="{984CC552-7C3F-4CC1-8040-EF1890831E5E}" type="presParOf" srcId="{80108FA6-6023-49D2-8BF1-021EE85613DA}" destId="{8A9BE69C-011E-4901-8B79-E8C5B34F5510}" srcOrd="1" destOrd="0" presId="urn:microsoft.com/office/officeart/2018/2/layout/IconVerticalSolidList"/>
    <dgm:cxn modelId="{8766EB7D-3E76-4990-AA45-20497A172229}" type="presParOf" srcId="{80108FA6-6023-49D2-8BF1-021EE85613DA}" destId="{5BA81D85-4EAF-415D-A350-94905F00E470}" srcOrd="2" destOrd="0" presId="urn:microsoft.com/office/officeart/2018/2/layout/IconVerticalSolidList"/>
    <dgm:cxn modelId="{40559C2A-0EE5-4831-A241-E88A14E48EBF}" type="presParOf" srcId="{5BA81D85-4EAF-415D-A350-94905F00E470}" destId="{E9757A20-B9DD-424F-98E0-3C1FC5CB1A19}" srcOrd="0" destOrd="0" presId="urn:microsoft.com/office/officeart/2018/2/layout/IconVerticalSolidList"/>
    <dgm:cxn modelId="{9E417720-F797-4C98-B56E-7C24109B65C8}" type="presParOf" srcId="{5BA81D85-4EAF-415D-A350-94905F00E470}" destId="{8042B399-D8AE-459A-9B1B-816AB7F552E6}" srcOrd="1" destOrd="0" presId="urn:microsoft.com/office/officeart/2018/2/layout/IconVerticalSolidList"/>
    <dgm:cxn modelId="{C1EFBC3D-CF20-4845-B210-39472F16F518}" type="presParOf" srcId="{5BA81D85-4EAF-415D-A350-94905F00E470}" destId="{1E403D92-B517-4778-94CB-BE2B02774B9A}" srcOrd="2" destOrd="0" presId="urn:microsoft.com/office/officeart/2018/2/layout/IconVerticalSolidList"/>
    <dgm:cxn modelId="{73CBD294-74C9-4768-946E-93FCBA2BB5FF}" type="presParOf" srcId="{5BA81D85-4EAF-415D-A350-94905F00E470}" destId="{EF32E4EE-A2DD-481C-8B18-86B469F1DD71}" srcOrd="3" destOrd="0" presId="urn:microsoft.com/office/officeart/2018/2/layout/IconVerticalSolidList"/>
    <dgm:cxn modelId="{42021664-6D29-439D-A30C-F6036168891A}" type="presParOf" srcId="{80108FA6-6023-49D2-8BF1-021EE85613DA}" destId="{1A0C1F67-CEF6-4EC8-8E0D-2D175A3ADE0E}" srcOrd="3" destOrd="0" presId="urn:microsoft.com/office/officeart/2018/2/layout/IconVerticalSolidList"/>
    <dgm:cxn modelId="{B7396D26-81BF-45F3-B696-BE9C6DFBC952}" type="presParOf" srcId="{80108FA6-6023-49D2-8BF1-021EE85613DA}" destId="{F9C8BD8F-01EF-44B9-843C-ADDE9CA3E551}" srcOrd="4" destOrd="0" presId="urn:microsoft.com/office/officeart/2018/2/layout/IconVerticalSolidList"/>
    <dgm:cxn modelId="{2D267A00-BA00-4839-B796-CB56A8E9675B}" type="presParOf" srcId="{F9C8BD8F-01EF-44B9-843C-ADDE9CA3E551}" destId="{05CE568F-0250-420F-8A29-EBF98ACAE152}" srcOrd="0" destOrd="0" presId="urn:microsoft.com/office/officeart/2018/2/layout/IconVerticalSolidList"/>
    <dgm:cxn modelId="{D1E65BDD-D215-4F5F-A633-8052E78B8919}" type="presParOf" srcId="{F9C8BD8F-01EF-44B9-843C-ADDE9CA3E551}" destId="{205331E9-08A3-4C55-AFE6-FCA55EC7BA62}" srcOrd="1" destOrd="0" presId="urn:microsoft.com/office/officeart/2018/2/layout/IconVerticalSolidList"/>
    <dgm:cxn modelId="{D83A814F-EB4A-4426-BD56-9F4ED710C2D4}" type="presParOf" srcId="{F9C8BD8F-01EF-44B9-843C-ADDE9CA3E551}" destId="{8A18A7EB-3441-4F89-B28F-CBD6DCEB69B7}" srcOrd="2" destOrd="0" presId="urn:microsoft.com/office/officeart/2018/2/layout/IconVerticalSolidList"/>
    <dgm:cxn modelId="{09986F4A-D070-49AD-ACE8-E9CAC4E5A1BA}" type="presParOf" srcId="{F9C8BD8F-01EF-44B9-843C-ADDE9CA3E551}" destId="{7992BAFC-B7B5-41B0-AF90-C1C9168F6E4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26AB9C13-D773-4C26-B2F2-CF243FA41183}">
      <dgm:prSet phldr="0"/>
      <dgm:spPr/>
      <dgm:t>
        <a:bodyPr/>
        <a:lstStyle/>
        <a:p>
          <a:pPr>
            <a:lnSpc>
              <a:spcPct val="100000"/>
            </a:lnSpc>
          </a:pPr>
          <a:r>
            <a:rPr lang="en-US">
              <a:latin typeface="Corbel" panose="020B0503020204020204"/>
            </a:rPr>
            <a:t>Social enterprise is highly driven by the need to be efficient</a:t>
          </a:r>
        </a:p>
      </dgm:t>
    </dgm:pt>
    <dgm:pt modelId="{2C460CB6-E28C-4934-ADDC-5DF1313E80AE}" type="parTrans" cxnId="{FC8388B7-ED46-438A-B0BD-3EEC5899E642}">
      <dgm:prSet/>
      <dgm:spPr/>
    </dgm:pt>
    <dgm:pt modelId="{AD7285FE-6A94-4E08-A020-CAD76D4CDA78}" type="sibTrans" cxnId="{FC8388B7-ED46-438A-B0BD-3EEC5899E642}">
      <dgm:prSet/>
      <dgm:spPr/>
      <dgm:t>
        <a:bodyPr/>
        <a:lstStyle/>
        <a:p>
          <a:endParaRPr lang="en-US"/>
        </a:p>
      </dgm:t>
    </dgm:pt>
    <dgm:pt modelId="{A168E902-F517-40DC-81F3-FAC1610424B1}">
      <dgm:prSet phldr="0"/>
      <dgm:spPr/>
      <dgm:t>
        <a:bodyPr/>
        <a:lstStyle/>
        <a:p>
          <a:pPr>
            <a:lnSpc>
              <a:spcPct val="100000"/>
            </a:lnSpc>
          </a:pPr>
          <a:r>
            <a:rPr lang="en-US">
              <a:latin typeface="Corbel" panose="020B0503020204020204"/>
            </a:rPr>
            <a:t>The focus is so much on cost effective methods that do not compromise the quality or impact of the solution</a:t>
          </a:r>
        </a:p>
      </dgm:t>
    </dgm:pt>
    <dgm:pt modelId="{0A817F17-22E0-42FC-BBF0-AAF3DC49C34C}" type="parTrans" cxnId="{16A84DCD-5F1B-4A8B-92AF-F32A3C9C482F}">
      <dgm:prSet/>
      <dgm:spPr/>
    </dgm:pt>
    <dgm:pt modelId="{7B0DE032-EC56-4517-93BC-DE1126C1E894}" type="sibTrans" cxnId="{16A84DCD-5F1B-4A8B-92AF-F32A3C9C482F}">
      <dgm:prSet/>
      <dgm:spPr/>
      <dgm:t>
        <a:bodyPr/>
        <a:lstStyle/>
        <a:p>
          <a:endParaRPr lang="en-US"/>
        </a:p>
      </dgm:t>
    </dgm:pt>
    <dgm:pt modelId="{8A656B07-1CB6-4C60-AFB7-6E479DDFA044}">
      <dgm:prSet phldr="0"/>
      <dgm:spPr/>
      <dgm:t>
        <a:bodyPr/>
        <a:lstStyle/>
        <a:p>
          <a:pPr>
            <a:lnSpc>
              <a:spcPct val="100000"/>
            </a:lnSpc>
          </a:pPr>
          <a:r>
            <a:rPr lang="en-US">
              <a:latin typeface="Corbel" panose="020B0503020204020204"/>
            </a:rPr>
            <a:t>This ensure that the beneficiaries who in most cases are at the bottom of the pyramid access the product</a:t>
          </a:r>
        </a:p>
      </dgm:t>
    </dgm:pt>
    <dgm:pt modelId="{BC7D0C16-2A4B-4E7C-9C97-BF40A6BE7470}" type="parTrans" cxnId="{13BEABE6-B77A-4863-B431-B563BC919630}">
      <dgm:prSet/>
      <dgm:spPr/>
    </dgm:pt>
    <dgm:pt modelId="{74530376-E096-461C-9B15-32B55DF4A119}" type="sibTrans" cxnId="{13BEABE6-B77A-4863-B431-B563BC919630}">
      <dgm:prSet/>
      <dgm:spPr/>
      <dgm:t>
        <a:bodyPr/>
        <a:lstStyle/>
        <a:p>
          <a:endParaRPr lang="en-US"/>
        </a:p>
      </dgm:t>
    </dgm:pt>
    <dgm:pt modelId="{CAE2C494-D416-41C2-B619-BEE6606B77E5}">
      <dgm:prSet phldr="0"/>
      <dgm:spPr/>
      <dgm:t>
        <a:bodyPr/>
        <a:lstStyle/>
        <a:p>
          <a:pPr>
            <a:lnSpc>
              <a:spcPct val="100000"/>
            </a:lnSpc>
          </a:pPr>
          <a:r>
            <a:rPr lang="en-US">
              <a:latin typeface="Corbel" panose="020B0503020204020204"/>
            </a:rPr>
            <a:t>The </a:t>
          </a:r>
          <a:r>
            <a:rPr lang="en-US" err="1">
              <a:latin typeface="Corbel" panose="020B0503020204020204"/>
            </a:rPr>
            <a:t>Ecobana</a:t>
          </a:r>
          <a:r>
            <a:rPr lang="en-US">
              <a:latin typeface="Corbel" panose="020B0503020204020204"/>
            </a:rPr>
            <a:t>, we cited earlier sources the raw materials from local available banana fiber hence lowering the cost of the pads and making them available to many girls in the country</a:t>
          </a:r>
        </a:p>
      </dgm:t>
    </dgm:pt>
    <dgm:pt modelId="{2FFDFA68-5FF3-4682-93FE-EAFF61691BCD}" type="parTrans" cxnId="{B7AF3DAF-0CB5-4F2D-BD60-09443EE9A89F}">
      <dgm:prSet/>
      <dgm:spPr/>
    </dgm:pt>
    <dgm:pt modelId="{78316427-6BEE-460A-B2A2-50BFC7CB2F7A}" type="sibTrans" cxnId="{B7AF3DAF-0CB5-4F2D-BD60-09443EE9A89F}">
      <dgm:prSet/>
      <dgm:spPr/>
      <dgm:t>
        <a:bodyPr/>
        <a:lstStyle/>
        <a:p>
          <a:endParaRPr lang="en-US"/>
        </a:p>
      </dgm:t>
    </dgm:pt>
    <dgm:pt modelId="{113C03B5-A25E-4A15-8918-5D569381D760}" type="pres">
      <dgm:prSet presAssocID="{0803FCF1-82C8-4859-BAB8-E00CA1F4839E}" presName="root" presStyleCnt="0">
        <dgm:presLayoutVars>
          <dgm:dir/>
          <dgm:resizeHandles val="exact"/>
        </dgm:presLayoutVars>
      </dgm:prSet>
      <dgm:spPr/>
    </dgm:pt>
    <dgm:pt modelId="{E1CCE05D-BB2A-4E8C-BE21-7908DEF862C0}" type="pres">
      <dgm:prSet presAssocID="{26AB9C13-D773-4C26-B2F2-CF243FA41183}" presName="compNode" presStyleCnt="0"/>
      <dgm:spPr/>
    </dgm:pt>
    <dgm:pt modelId="{EC4EC503-B5D2-4908-BA91-76A809CF6F21}" type="pres">
      <dgm:prSet presAssocID="{26AB9C13-D773-4C26-B2F2-CF243FA41183}" presName="bgRect" presStyleLbl="bgShp" presStyleIdx="0" presStyleCnt="4"/>
      <dgm:spPr/>
    </dgm:pt>
    <dgm:pt modelId="{D13F22A1-284D-4A40-B346-C0DAD76CC840}" type="pres">
      <dgm:prSet presAssocID="{26AB9C13-D773-4C26-B2F2-CF243FA4118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3FC4A777-6F9B-4C75-B7E3-17990A9D59FF}" type="pres">
      <dgm:prSet presAssocID="{26AB9C13-D773-4C26-B2F2-CF243FA41183}" presName="spaceRect" presStyleCnt="0"/>
      <dgm:spPr/>
    </dgm:pt>
    <dgm:pt modelId="{37AC8361-1D33-48C5-A881-AB42A86EE587}" type="pres">
      <dgm:prSet presAssocID="{26AB9C13-D773-4C26-B2F2-CF243FA41183}" presName="parTx" presStyleLbl="revTx" presStyleIdx="0" presStyleCnt="4">
        <dgm:presLayoutVars>
          <dgm:chMax val="0"/>
          <dgm:chPref val="0"/>
        </dgm:presLayoutVars>
      </dgm:prSet>
      <dgm:spPr/>
    </dgm:pt>
    <dgm:pt modelId="{639406AB-64C6-470D-8AC2-196A18EDADC5}" type="pres">
      <dgm:prSet presAssocID="{AD7285FE-6A94-4E08-A020-CAD76D4CDA78}" presName="sibTrans" presStyleCnt="0"/>
      <dgm:spPr/>
    </dgm:pt>
    <dgm:pt modelId="{CDAB5D81-C394-4831-9BF7-BDE403FF685A}" type="pres">
      <dgm:prSet presAssocID="{A168E902-F517-40DC-81F3-FAC1610424B1}" presName="compNode" presStyleCnt="0"/>
      <dgm:spPr/>
    </dgm:pt>
    <dgm:pt modelId="{F95FA0BD-2848-49F6-B6B5-4355BBFF8B3D}" type="pres">
      <dgm:prSet presAssocID="{A168E902-F517-40DC-81F3-FAC1610424B1}" presName="bgRect" presStyleLbl="bgShp" presStyleIdx="1" presStyleCnt="4"/>
      <dgm:spPr/>
    </dgm:pt>
    <dgm:pt modelId="{4F4A8E96-E0C8-43CA-99A3-9153A6582121}" type="pres">
      <dgm:prSet presAssocID="{A168E902-F517-40DC-81F3-FAC1610424B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rritant"/>
        </a:ext>
      </dgm:extLst>
    </dgm:pt>
    <dgm:pt modelId="{E4929603-C7D1-4ED8-B664-AA00AC7EF659}" type="pres">
      <dgm:prSet presAssocID="{A168E902-F517-40DC-81F3-FAC1610424B1}" presName="spaceRect" presStyleCnt="0"/>
      <dgm:spPr/>
    </dgm:pt>
    <dgm:pt modelId="{516EF31D-2C8C-461A-A38D-CEDFB86A23FC}" type="pres">
      <dgm:prSet presAssocID="{A168E902-F517-40DC-81F3-FAC1610424B1}" presName="parTx" presStyleLbl="revTx" presStyleIdx="1" presStyleCnt="4">
        <dgm:presLayoutVars>
          <dgm:chMax val="0"/>
          <dgm:chPref val="0"/>
        </dgm:presLayoutVars>
      </dgm:prSet>
      <dgm:spPr/>
    </dgm:pt>
    <dgm:pt modelId="{E19873AC-28FA-4A2C-80A0-B07A35718CEF}" type="pres">
      <dgm:prSet presAssocID="{7B0DE032-EC56-4517-93BC-DE1126C1E894}" presName="sibTrans" presStyleCnt="0"/>
      <dgm:spPr/>
    </dgm:pt>
    <dgm:pt modelId="{AE31E5CE-418D-4D39-9D63-A533C58D99B8}" type="pres">
      <dgm:prSet presAssocID="{8A656B07-1CB6-4C60-AFB7-6E479DDFA044}" presName="compNode" presStyleCnt="0"/>
      <dgm:spPr/>
    </dgm:pt>
    <dgm:pt modelId="{B0DBE95B-5D33-4D9F-870E-C5F5B5548C35}" type="pres">
      <dgm:prSet presAssocID="{8A656B07-1CB6-4C60-AFB7-6E479DDFA044}" presName="bgRect" presStyleLbl="bgShp" presStyleIdx="2" presStyleCnt="4"/>
      <dgm:spPr/>
    </dgm:pt>
    <dgm:pt modelId="{00F2E0BC-F0DB-4C77-A184-8601E6008830}" type="pres">
      <dgm:prSet presAssocID="{8A656B07-1CB6-4C60-AFB7-6E479DDFA04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1BF6A357-DD66-4C01-AF01-0A7544114D8F}" type="pres">
      <dgm:prSet presAssocID="{8A656B07-1CB6-4C60-AFB7-6E479DDFA044}" presName="spaceRect" presStyleCnt="0"/>
      <dgm:spPr/>
    </dgm:pt>
    <dgm:pt modelId="{D2D47F85-D190-458F-971E-2936DA902153}" type="pres">
      <dgm:prSet presAssocID="{8A656B07-1CB6-4C60-AFB7-6E479DDFA044}" presName="parTx" presStyleLbl="revTx" presStyleIdx="2" presStyleCnt="4">
        <dgm:presLayoutVars>
          <dgm:chMax val="0"/>
          <dgm:chPref val="0"/>
        </dgm:presLayoutVars>
      </dgm:prSet>
      <dgm:spPr/>
    </dgm:pt>
    <dgm:pt modelId="{8FC77EA8-022D-4DA6-91D0-C2126FD98066}" type="pres">
      <dgm:prSet presAssocID="{74530376-E096-461C-9B15-32B55DF4A119}" presName="sibTrans" presStyleCnt="0"/>
      <dgm:spPr/>
    </dgm:pt>
    <dgm:pt modelId="{716ABACA-84EF-4727-B77C-EC11F2AA74E8}" type="pres">
      <dgm:prSet presAssocID="{CAE2C494-D416-41C2-B619-BEE6606B77E5}" presName="compNode" presStyleCnt="0"/>
      <dgm:spPr/>
    </dgm:pt>
    <dgm:pt modelId="{1A517960-34D2-445B-8D9F-5465531221E9}" type="pres">
      <dgm:prSet presAssocID="{CAE2C494-D416-41C2-B619-BEE6606B77E5}" presName="bgRect" presStyleLbl="bgShp" presStyleIdx="3" presStyleCnt="4"/>
      <dgm:spPr/>
    </dgm:pt>
    <dgm:pt modelId="{0A5E036E-C6D2-491A-B77D-B6CB8B26DEB9}" type="pres">
      <dgm:prSet presAssocID="{CAE2C494-D416-41C2-B619-BEE6606B77E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apes"/>
        </a:ext>
      </dgm:extLst>
    </dgm:pt>
    <dgm:pt modelId="{55134507-4227-4A1E-A6CA-1A1C21F5AAC6}" type="pres">
      <dgm:prSet presAssocID="{CAE2C494-D416-41C2-B619-BEE6606B77E5}" presName="spaceRect" presStyleCnt="0"/>
      <dgm:spPr/>
    </dgm:pt>
    <dgm:pt modelId="{12B8378D-D59C-4265-BFD2-F5656108A68C}" type="pres">
      <dgm:prSet presAssocID="{CAE2C494-D416-41C2-B619-BEE6606B77E5}" presName="parTx" presStyleLbl="revTx" presStyleIdx="3" presStyleCnt="4">
        <dgm:presLayoutVars>
          <dgm:chMax val="0"/>
          <dgm:chPref val="0"/>
        </dgm:presLayoutVars>
      </dgm:prSet>
      <dgm:spPr/>
    </dgm:pt>
  </dgm:ptLst>
  <dgm:cxnLst>
    <dgm:cxn modelId="{FF168B31-744F-4023-BFA8-90BD8F728F34}" type="presOf" srcId="{0803FCF1-82C8-4859-BAB8-E00CA1F4839E}" destId="{113C03B5-A25E-4A15-8918-5D569381D760}" srcOrd="0" destOrd="0" presId="urn:microsoft.com/office/officeart/2018/2/layout/IconVerticalSolidList"/>
    <dgm:cxn modelId="{8C9EF045-37FC-4274-81C8-8F870C79EF06}" type="presOf" srcId="{26AB9C13-D773-4C26-B2F2-CF243FA41183}" destId="{37AC8361-1D33-48C5-A881-AB42A86EE587}" srcOrd="0" destOrd="0" presId="urn:microsoft.com/office/officeart/2018/2/layout/IconVerticalSolidList"/>
    <dgm:cxn modelId="{AC980B55-06D0-4BDE-90B1-3EAA1FD4AD6F}" type="presOf" srcId="{CAE2C494-D416-41C2-B619-BEE6606B77E5}" destId="{12B8378D-D59C-4265-BFD2-F5656108A68C}" srcOrd="0" destOrd="0" presId="urn:microsoft.com/office/officeart/2018/2/layout/IconVerticalSolidList"/>
    <dgm:cxn modelId="{BC08C581-722D-4490-AA6D-281A918F714C}" type="presOf" srcId="{A168E902-F517-40DC-81F3-FAC1610424B1}" destId="{516EF31D-2C8C-461A-A38D-CEDFB86A23FC}" srcOrd="0" destOrd="0" presId="urn:microsoft.com/office/officeart/2018/2/layout/IconVerticalSolidList"/>
    <dgm:cxn modelId="{B7AF3DAF-0CB5-4F2D-BD60-09443EE9A89F}" srcId="{0803FCF1-82C8-4859-BAB8-E00CA1F4839E}" destId="{CAE2C494-D416-41C2-B619-BEE6606B77E5}" srcOrd="3" destOrd="0" parTransId="{2FFDFA68-5FF3-4682-93FE-EAFF61691BCD}" sibTransId="{78316427-6BEE-460A-B2A2-50BFC7CB2F7A}"/>
    <dgm:cxn modelId="{FC8388B7-ED46-438A-B0BD-3EEC5899E642}" srcId="{0803FCF1-82C8-4859-BAB8-E00CA1F4839E}" destId="{26AB9C13-D773-4C26-B2F2-CF243FA41183}" srcOrd="0" destOrd="0" parTransId="{2C460CB6-E28C-4934-ADDC-5DF1313E80AE}" sibTransId="{AD7285FE-6A94-4E08-A020-CAD76D4CDA78}"/>
    <dgm:cxn modelId="{8A0977C5-F05D-4589-8C66-AFBC466D1D9F}" type="presOf" srcId="{8A656B07-1CB6-4C60-AFB7-6E479DDFA044}" destId="{D2D47F85-D190-458F-971E-2936DA902153}" srcOrd="0" destOrd="0" presId="urn:microsoft.com/office/officeart/2018/2/layout/IconVerticalSolidList"/>
    <dgm:cxn modelId="{16A84DCD-5F1B-4A8B-92AF-F32A3C9C482F}" srcId="{0803FCF1-82C8-4859-BAB8-E00CA1F4839E}" destId="{A168E902-F517-40DC-81F3-FAC1610424B1}" srcOrd="1" destOrd="0" parTransId="{0A817F17-22E0-42FC-BBF0-AAF3DC49C34C}" sibTransId="{7B0DE032-EC56-4517-93BC-DE1126C1E894}"/>
    <dgm:cxn modelId="{13BEABE6-B77A-4863-B431-B563BC919630}" srcId="{0803FCF1-82C8-4859-BAB8-E00CA1F4839E}" destId="{8A656B07-1CB6-4C60-AFB7-6E479DDFA044}" srcOrd="2" destOrd="0" parTransId="{BC7D0C16-2A4B-4E7C-9C97-BF40A6BE7470}" sibTransId="{74530376-E096-461C-9B15-32B55DF4A119}"/>
    <dgm:cxn modelId="{4EE624B6-F675-4371-8E7C-BF45F22B26C5}" type="presParOf" srcId="{113C03B5-A25E-4A15-8918-5D569381D760}" destId="{E1CCE05D-BB2A-4E8C-BE21-7908DEF862C0}" srcOrd="0" destOrd="0" presId="urn:microsoft.com/office/officeart/2018/2/layout/IconVerticalSolidList"/>
    <dgm:cxn modelId="{3F2B8920-40A7-4A56-9D32-97F06811AA39}" type="presParOf" srcId="{E1CCE05D-BB2A-4E8C-BE21-7908DEF862C0}" destId="{EC4EC503-B5D2-4908-BA91-76A809CF6F21}" srcOrd="0" destOrd="0" presId="urn:microsoft.com/office/officeart/2018/2/layout/IconVerticalSolidList"/>
    <dgm:cxn modelId="{94B5591A-A2B1-470D-98C8-BBECB7808FCC}" type="presParOf" srcId="{E1CCE05D-BB2A-4E8C-BE21-7908DEF862C0}" destId="{D13F22A1-284D-4A40-B346-C0DAD76CC840}" srcOrd="1" destOrd="0" presId="urn:microsoft.com/office/officeart/2018/2/layout/IconVerticalSolidList"/>
    <dgm:cxn modelId="{1AC59CEE-A9E4-42C6-BE9C-A4B8BDE341B8}" type="presParOf" srcId="{E1CCE05D-BB2A-4E8C-BE21-7908DEF862C0}" destId="{3FC4A777-6F9B-4C75-B7E3-17990A9D59FF}" srcOrd="2" destOrd="0" presId="urn:microsoft.com/office/officeart/2018/2/layout/IconVerticalSolidList"/>
    <dgm:cxn modelId="{20C3B488-CD03-4F90-8F20-C1BC4B812695}" type="presParOf" srcId="{E1CCE05D-BB2A-4E8C-BE21-7908DEF862C0}" destId="{37AC8361-1D33-48C5-A881-AB42A86EE587}" srcOrd="3" destOrd="0" presId="urn:microsoft.com/office/officeart/2018/2/layout/IconVerticalSolidList"/>
    <dgm:cxn modelId="{846E57A6-9392-498C-B98E-ED59A173846E}" type="presParOf" srcId="{113C03B5-A25E-4A15-8918-5D569381D760}" destId="{639406AB-64C6-470D-8AC2-196A18EDADC5}" srcOrd="1" destOrd="0" presId="urn:microsoft.com/office/officeart/2018/2/layout/IconVerticalSolidList"/>
    <dgm:cxn modelId="{8F77CFD2-A6B0-46A4-B99F-941236AE00D8}" type="presParOf" srcId="{113C03B5-A25E-4A15-8918-5D569381D760}" destId="{CDAB5D81-C394-4831-9BF7-BDE403FF685A}" srcOrd="2" destOrd="0" presId="urn:microsoft.com/office/officeart/2018/2/layout/IconVerticalSolidList"/>
    <dgm:cxn modelId="{88D629E6-AE31-4685-B0C8-CDF863B85808}" type="presParOf" srcId="{CDAB5D81-C394-4831-9BF7-BDE403FF685A}" destId="{F95FA0BD-2848-49F6-B6B5-4355BBFF8B3D}" srcOrd="0" destOrd="0" presId="urn:microsoft.com/office/officeart/2018/2/layout/IconVerticalSolidList"/>
    <dgm:cxn modelId="{48B24EB3-8C9B-497D-BD9C-9EC2E53CA612}" type="presParOf" srcId="{CDAB5D81-C394-4831-9BF7-BDE403FF685A}" destId="{4F4A8E96-E0C8-43CA-99A3-9153A6582121}" srcOrd="1" destOrd="0" presId="urn:microsoft.com/office/officeart/2018/2/layout/IconVerticalSolidList"/>
    <dgm:cxn modelId="{87CFFCC4-D08C-4C10-A2C9-267CDC3BA072}" type="presParOf" srcId="{CDAB5D81-C394-4831-9BF7-BDE403FF685A}" destId="{E4929603-C7D1-4ED8-B664-AA00AC7EF659}" srcOrd="2" destOrd="0" presId="urn:microsoft.com/office/officeart/2018/2/layout/IconVerticalSolidList"/>
    <dgm:cxn modelId="{DDC78053-28B4-4357-8D52-6C7807C4C17D}" type="presParOf" srcId="{CDAB5D81-C394-4831-9BF7-BDE403FF685A}" destId="{516EF31D-2C8C-461A-A38D-CEDFB86A23FC}" srcOrd="3" destOrd="0" presId="urn:microsoft.com/office/officeart/2018/2/layout/IconVerticalSolidList"/>
    <dgm:cxn modelId="{E7E960D2-A5C4-4A7E-8391-8E71E4159BA1}" type="presParOf" srcId="{113C03B5-A25E-4A15-8918-5D569381D760}" destId="{E19873AC-28FA-4A2C-80A0-B07A35718CEF}" srcOrd="3" destOrd="0" presId="urn:microsoft.com/office/officeart/2018/2/layout/IconVerticalSolidList"/>
    <dgm:cxn modelId="{BF975293-E331-41A1-A5B1-B08589BA42CA}" type="presParOf" srcId="{113C03B5-A25E-4A15-8918-5D569381D760}" destId="{AE31E5CE-418D-4D39-9D63-A533C58D99B8}" srcOrd="4" destOrd="0" presId="urn:microsoft.com/office/officeart/2018/2/layout/IconVerticalSolidList"/>
    <dgm:cxn modelId="{B5362724-4CD3-4426-90AC-B34B35720F15}" type="presParOf" srcId="{AE31E5CE-418D-4D39-9D63-A533C58D99B8}" destId="{B0DBE95B-5D33-4D9F-870E-C5F5B5548C35}" srcOrd="0" destOrd="0" presId="urn:microsoft.com/office/officeart/2018/2/layout/IconVerticalSolidList"/>
    <dgm:cxn modelId="{6D3CBC5E-FA55-4B9A-B45A-E1A3996C795D}" type="presParOf" srcId="{AE31E5CE-418D-4D39-9D63-A533C58D99B8}" destId="{00F2E0BC-F0DB-4C77-A184-8601E6008830}" srcOrd="1" destOrd="0" presId="urn:microsoft.com/office/officeart/2018/2/layout/IconVerticalSolidList"/>
    <dgm:cxn modelId="{3605AF62-8924-4D8F-921B-430C4FA0E05D}" type="presParOf" srcId="{AE31E5CE-418D-4D39-9D63-A533C58D99B8}" destId="{1BF6A357-DD66-4C01-AF01-0A7544114D8F}" srcOrd="2" destOrd="0" presId="urn:microsoft.com/office/officeart/2018/2/layout/IconVerticalSolidList"/>
    <dgm:cxn modelId="{0DCC40A3-B927-452C-A3E9-791A019234EB}" type="presParOf" srcId="{AE31E5CE-418D-4D39-9D63-A533C58D99B8}" destId="{D2D47F85-D190-458F-971E-2936DA902153}" srcOrd="3" destOrd="0" presId="urn:microsoft.com/office/officeart/2018/2/layout/IconVerticalSolidList"/>
    <dgm:cxn modelId="{97B998EB-DDB3-44A6-88BE-30ACCC62BA7A}" type="presParOf" srcId="{113C03B5-A25E-4A15-8918-5D569381D760}" destId="{8FC77EA8-022D-4DA6-91D0-C2126FD98066}" srcOrd="5" destOrd="0" presId="urn:microsoft.com/office/officeart/2018/2/layout/IconVerticalSolidList"/>
    <dgm:cxn modelId="{262A94A3-DB5D-48CB-873B-8444B87E9FFD}" type="presParOf" srcId="{113C03B5-A25E-4A15-8918-5D569381D760}" destId="{716ABACA-84EF-4727-B77C-EC11F2AA74E8}" srcOrd="6" destOrd="0" presId="urn:microsoft.com/office/officeart/2018/2/layout/IconVerticalSolidList"/>
    <dgm:cxn modelId="{B5F38AF5-8C9D-4AEC-9798-802FCDE663D8}" type="presParOf" srcId="{716ABACA-84EF-4727-B77C-EC11F2AA74E8}" destId="{1A517960-34D2-445B-8D9F-5465531221E9}" srcOrd="0" destOrd="0" presId="urn:microsoft.com/office/officeart/2018/2/layout/IconVerticalSolidList"/>
    <dgm:cxn modelId="{EA1EA242-93C5-4E5C-8733-4B23F45AEC86}" type="presParOf" srcId="{716ABACA-84EF-4727-B77C-EC11F2AA74E8}" destId="{0A5E036E-C6D2-491A-B77D-B6CB8B26DEB9}" srcOrd="1" destOrd="0" presId="urn:microsoft.com/office/officeart/2018/2/layout/IconVerticalSolidList"/>
    <dgm:cxn modelId="{4A02FD55-431B-4B78-B9C1-7307AFC91B46}" type="presParOf" srcId="{716ABACA-84EF-4727-B77C-EC11F2AA74E8}" destId="{55134507-4227-4A1E-A6CA-1A1C21F5AAC6}" srcOrd="2" destOrd="0" presId="urn:microsoft.com/office/officeart/2018/2/layout/IconVerticalSolidList"/>
    <dgm:cxn modelId="{6A583E00-38B1-45BE-AD27-087AC047AE62}" type="presParOf" srcId="{716ABACA-84EF-4727-B77C-EC11F2AA74E8}" destId="{12B8378D-D59C-4265-BFD2-F5656108A68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A11BBA1-4D1E-4797-A5C9-319E796B6E5E}">
      <dgm:prSet phldr="0"/>
      <dgm:spPr/>
      <dgm:t>
        <a:bodyPr/>
        <a:lstStyle/>
        <a:p>
          <a:pPr>
            <a:lnSpc>
              <a:spcPct val="100000"/>
            </a:lnSpc>
          </a:pPr>
          <a:r>
            <a:rPr lang="en-US">
              <a:latin typeface="Corbel" panose="020B0503020204020204"/>
            </a:rPr>
            <a:t>The approach is human-centered, therefore prioritizing the would-be user in crafting the solution</a:t>
          </a:r>
        </a:p>
      </dgm:t>
    </dgm:pt>
    <dgm:pt modelId="{03B4C5CA-F877-4B9B-8978-19820A37D942}" type="parTrans" cxnId="{778FCE22-792E-4F59-AAB6-3BD49D004F60}">
      <dgm:prSet/>
      <dgm:spPr/>
    </dgm:pt>
    <dgm:pt modelId="{936B0192-E7C9-432D-832B-94D593649936}" type="sibTrans" cxnId="{778FCE22-792E-4F59-AAB6-3BD49D004F60}">
      <dgm:prSet/>
      <dgm:spPr/>
      <dgm:t>
        <a:bodyPr/>
        <a:lstStyle/>
        <a:p>
          <a:endParaRPr lang="en-US"/>
        </a:p>
      </dgm:t>
    </dgm:pt>
    <dgm:pt modelId="{CB945531-2DFD-4A90-A001-C2D3B7CB76D4}">
      <dgm:prSet phldr="0"/>
      <dgm:spPr/>
      <dgm:t>
        <a:bodyPr/>
        <a:lstStyle/>
        <a:p>
          <a:pPr>
            <a:lnSpc>
              <a:spcPct val="100000"/>
            </a:lnSpc>
          </a:pPr>
          <a:r>
            <a:rPr lang="en-US">
              <a:latin typeface="Corbel" panose="020B0503020204020204"/>
            </a:rPr>
            <a:t>Solutions are grounded on empathy which is achieved via understand and observe phases of design thinking process</a:t>
          </a:r>
        </a:p>
      </dgm:t>
    </dgm:pt>
    <dgm:pt modelId="{7B683FE2-B6DA-431E-A194-1E4085232B42}" type="parTrans" cxnId="{84BD6BE1-AC47-45ED-84EC-B54745923134}">
      <dgm:prSet/>
      <dgm:spPr/>
    </dgm:pt>
    <dgm:pt modelId="{8E68F342-4AE9-4419-BE81-F6811CA4E0DA}" type="sibTrans" cxnId="{84BD6BE1-AC47-45ED-84EC-B54745923134}">
      <dgm:prSet/>
      <dgm:spPr/>
      <dgm:t>
        <a:bodyPr/>
        <a:lstStyle/>
        <a:p>
          <a:endParaRPr lang="en-US"/>
        </a:p>
      </dgm:t>
    </dgm:pt>
    <dgm:pt modelId="{B8D6A1C1-0761-44CE-90BE-D205239B305A}">
      <dgm:prSet phldr="0"/>
      <dgm:spPr/>
      <dgm:t>
        <a:bodyPr/>
        <a:lstStyle/>
        <a:p>
          <a:pPr>
            <a:lnSpc>
              <a:spcPct val="100000"/>
            </a:lnSpc>
          </a:pPr>
          <a:r>
            <a:rPr lang="en-US">
              <a:latin typeface="Corbel" panose="020B0503020204020204"/>
            </a:rPr>
            <a:t>Collaboration is key for social good to be achieved, working closely with the community will ensure that they provide solution to their own challenges</a:t>
          </a:r>
        </a:p>
      </dgm:t>
    </dgm:pt>
    <dgm:pt modelId="{11506B2B-ED5A-466B-9B06-6D1980521BAA}" type="parTrans" cxnId="{5A833760-3DA7-4F5E-B5C9-8C08CDCAC6D7}">
      <dgm:prSet/>
      <dgm:spPr/>
    </dgm:pt>
    <dgm:pt modelId="{C1A7FFBD-3E90-47FE-A8C4-BB88786D4AEC}" type="sibTrans" cxnId="{5A833760-3DA7-4F5E-B5C9-8C08CDCAC6D7}">
      <dgm:prSet/>
      <dgm:spPr/>
      <dgm:t>
        <a:bodyPr/>
        <a:lstStyle/>
        <a:p>
          <a:endParaRPr lang="en-US"/>
        </a:p>
      </dgm:t>
    </dgm:pt>
    <dgm:pt modelId="{BB7A5A52-2DE3-4342-B751-C92016B648AF}" type="pres">
      <dgm:prSet presAssocID="{0803FCF1-82C8-4859-BAB8-E00CA1F4839E}" presName="root" presStyleCnt="0">
        <dgm:presLayoutVars>
          <dgm:dir/>
          <dgm:resizeHandles val="exact"/>
        </dgm:presLayoutVars>
      </dgm:prSet>
      <dgm:spPr/>
    </dgm:pt>
    <dgm:pt modelId="{E5ED1114-D357-4B0D-A935-4E071672E40C}" type="pres">
      <dgm:prSet presAssocID="{EA11BBA1-4D1E-4797-A5C9-319E796B6E5E}" presName="compNode" presStyleCnt="0"/>
      <dgm:spPr/>
    </dgm:pt>
    <dgm:pt modelId="{221B4CC7-E90A-47C5-B301-76CF01576A5B}" type="pres">
      <dgm:prSet presAssocID="{EA11BBA1-4D1E-4797-A5C9-319E796B6E5E}" presName="bgRect" presStyleLbl="bgShp" presStyleIdx="0" presStyleCnt="3"/>
      <dgm:spPr/>
    </dgm:pt>
    <dgm:pt modelId="{513A0A38-348B-497F-B742-E87F09F38206}" type="pres">
      <dgm:prSet presAssocID="{EA11BBA1-4D1E-4797-A5C9-319E796B6E5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Network"/>
        </a:ext>
      </dgm:extLst>
    </dgm:pt>
    <dgm:pt modelId="{BCB252D7-1FDA-439C-A639-4621E6BFD0F0}" type="pres">
      <dgm:prSet presAssocID="{EA11BBA1-4D1E-4797-A5C9-319E796B6E5E}" presName="spaceRect" presStyleCnt="0"/>
      <dgm:spPr/>
    </dgm:pt>
    <dgm:pt modelId="{2F0D6488-5E88-4A98-B0BE-D0BF81BCDA3C}" type="pres">
      <dgm:prSet presAssocID="{EA11BBA1-4D1E-4797-A5C9-319E796B6E5E}" presName="parTx" presStyleLbl="revTx" presStyleIdx="0" presStyleCnt="3">
        <dgm:presLayoutVars>
          <dgm:chMax val="0"/>
          <dgm:chPref val="0"/>
        </dgm:presLayoutVars>
      </dgm:prSet>
      <dgm:spPr/>
    </dgm:pt>
    <dgm:pt modelId="{6AEF6AC7-4718-47A3-9C48-E0C6D9E8878C}" type="pres">
      <dgm:prSet presAssocID="{936B0192-E7C9-432D-832B-94D593649936}" presName="sibTrans" presStyleCnt="0"/>
      <dgm:spPr/>
    </dgm:pt>
    <dgm:pt modelId="{DDA66681-B4D5-4D2F-964D-5DF4F78F9C8F}" type="pres">
      <dgm:prSet presAssocID="{CB945531-2DFD-4A90-A001-C2D3B7CB76D4}" presName="compNode" presStyleCnt="0"/>
      <dgm:spPr/>
    </dgm:pt>
    <dgm:pt modelId="{8EB03862-B5F1-4376-AA7E-34EF717091BD}" type="pres">
      <dgm:prSet presAssocID="{CB945531-2DFD-4A90-A001-C2D3B7CB76D4}" presName="bgRect" presStyleLbl="bgShp" presStyleIdx="1" presStyleCnt="3"/>
      <dgm:spPr/>
    </dgm:pt>
    <dgm:pt modelId="{9AB5DDED-556D-4B2E-B75B-06F9D26F08F7}" type="pres">
      <dgm:prSet presAssocID="{CB945531-2DFD-4A90-A001-C2D3B7CB76D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D6F29EF1-7031-4024-871D-2D28F0BC4913}" type="pres">
      <dgm:prSet presAssocID="{CB945531-2DFD-4A90-A001-C2D3B7CB76D4}" presName="spaceRect" presStyleCnt="0"/>
      <dgm:spPr/>
    </dgm:pt>
    <dgm:pt modelId="{8EDA0721-7342-404C-927D-092988CC0643}" type="pres">
      <dgm:prSet presAssocID="{CB945531-2DFD-4A90-A001-C2D3B7CB76D4}" presName="parTx" presStyleLbl="revTx" presStyleIdx="1" presStyleCnt="3">
        <dgm:presLayoutVars>
          <dgm:chMax val="0"/>
          <dgm:chPref val="0"/>
        </dgm:presLayoutVars>
      </dgm:prSet>
      <dgm:spPr/>
    </dgm:pt>
    <dgm:pt modelId="{D2F11064-7A2C-4780-A96E-136E7302E52D}" type="pres">
      <dgm:prSet presAssocID="{8E68F342-4AE9-4419-BE81-F6811CA4E0DA}" presName="sibTrans" presStyleCnt="0"/>
      <dgm:spPr/>
    </dgm:pt>
    <dgm:pt modelId="{FBDFD516-652F-4314-A7C3-A8A36C604939}" type="pres">
      <dgm:prSet presAssocID="{B8D6A1C1-0761-44CE-90BE-D205239B305A}" presName="compNode" presStyleCnt="0"/>
      <dgm:spPr/>
    </dgm:pt>
    <dgm:pt modelId="{59D174D0-7F5E-467F-AB1F-0C4D46D4DF2A}" type="pres">
      <dgm:prSet presAssocID="{B8D6A1C1-0761-44CE-90BE-D205239B305A}" presName="bgRect" presStyleLbl="bgShp" presStyleIdx="2" presStyleCnt="3"/>
      <dgm:spPr/>
    </dgm:pt>
    <dgm:pt modelId="{16D18106-6B4A-41F4-AB58-A2AFCE661C65}" type="pres">
      <dgm:prSet presAssocID="{B8D6A1C1-0761-44CE-90BE-D205239B305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B2B40689-CA5D-4D52-A661-9C8A34A7085C}" type="pres">
      <dgm:prSet presAssocID="{B8D6A1C1-0761-44CE-90BE-D205239B305A}" presName="spaceRect" presStyleCnt="0"/>
      <dgm:spPr/>
    </dgm:pt>
    <dgm:pt modelId="{7097DD8F-92A1-482A-9D61-355DB3772BD6}" type="pres">
      <dgm:prSet presAssocID="{B8D6A1C1-0761-44CE-90BE-D205239B305A}" presName="parTx" presStyleLbl="revTx" presStyleIdx="2" presStyleCnt="3">
        <dgm:presLayoutVars>
          <dgm:chMax val="0"/>
          <dgm:chPref val="0"/>
        </dgm:presLayoutVars>
      </dgm:prSet>
      <dgm:spPr/>
    </dgm:pt>
  </dgm:ptLst>
  <dgm:cxnLst>
    <dgm:cxn modelId="{778FCE22-792E-4F59-AAB6-3BD49D004F60}" srcId="{0803FCF1-82C8-4859-BAB8-E00CA1F4839E}" destId="{EA11BBA1-4D1E-4797-A5C9-319E796B6E5E}" srcOrd="0" destOrd="0" parTransId="{03B4C5CA-F877-4B9B-8978-19820A37D942}" sibTransId="{936B0192-E7C9-432D-832B-94D593649936}"/>
    <dgm:cxn modelId="{5A833760-3DA7-4F5E-B5C9-8C08CDCAC6D7}" srcId="{0803FCF1-82C8-4859-BAB8-E00CA1F4839E}" destId="{B8D6A1C1-0761-44CE-90BE-D205239B305A}" srcOrd="2" destOrd="0" parTransId="{11506B2B-ED5A-466B-9B06-6D1980521BAA}" sibTransId="{C1A7FFBD-3E90-47FE-A8C4-BB88786D4AEC}"/>
    <dgm:cxn modelId="{20FD9E6E-CE4A-4B21-ABF6-C78751F02EBA}" type="presOf" srcId="{B8D6A1C1-0761-44CE-90BE-D205239B305A}" destId="{7097DD8F-92A1-482A-9D61-355DB3772BD6}" srcOrd="0" destOrd="0" presId="urn:microsoft.com/office/officeart/2018/2/layout/IconVerticalSolidList"/>
    <dgm:cxn modelId="{128FF3C7-3488-449C-9E2E-AFC69EFB6914}" type="presOf" srcId="{0803FCF1-82C8-4859-BAB8-E00CA1F4839E}" destId="{BB7A5A52-2DE3-4342-B751-C92016B648AF}" srcOrd="0" destOrd="0" presId="urn:microsoft.com/office/officeart/2018/2/layout/IconVerticalSolidList"/>
    <dgm:cxn modelId="{84BD6BE1-AC47-45ED-84EC-B54745923134}" srcId="{0803FCF1-82C8-4859-BAB8-E00CA1F4839E}" destId="{CB945531-2DFD-4A90-A001-C2D3B7CB76D4}" srcOrd="1" destOrd="0" parTransId="{7B683FE2-B6DA-431E-A194-1E4085232B42}" sibTransId="{8E68F342-4AE9-4419-BE81-F6811CA4E0DA}"/>
    <dgm:cxn modelId="{A0DF2EEC-874C-40B0-86CD-7BE53594EA85}" type="presOf" srcId="{CB945531-2DFD-4A90-A001-C2D3B7CB76D4}" destId="{8EDA0721-7342-404C-927D-092988CC0643}" srcOrd="0" destOrd="0" presId="urn:microsoft.com/office/officeart/2018/2/layout/IconVerticalSolidList"/>
    <dgm:cxn modelId="{6285D0FD-8F44-4E39-A343-BCA9A9B07339}" type="presOf" srcId="{EA11BBA1-4D1E-4797-A5C9-319E796B6E5E}" destId="{2F0D6488-5E88-4A98-B0BE-D0BF81BCDA3C}" srcOrd="0" destOrd="0" presId="urn:microsoft.com/office/officeart/2018/2/layout/IconVerticalSolidList"/>
    <dgm:cxn modelId="{55054931-7CF5-4401-ACC6-449963F5732A}" type="presParOf" srcId="{BB7A5A52-2DE3-4342-B751-C92016B648AF}" destId="{E5ED1114-D357-4B0D-A935-4E071672E40C}" srcOrd="0" destOrd="0" presId="urn:microsoft.com/office/officeart/2018/2/layout/IconVerticalSolidList"/>
    <dgm:cxn modelId="{591E6EE6-269F-4F5E-9CFE-A56FCA2CA698}" type="presParOf" srcId="{E5ED1114-D357-4B0D-A935-4E071672E40C}" destId="{221B4CC7-E90A-47C5-B301-76CF01576A5B}" srcOrd="0" destOrd="0" presId="urn:microsoft.com/office/officeart/2018/2/layout/IconVerticalSolidList"/>
    <dgm:cxn modelId="{44AD2D97-B43B-4A32-901B-5C2DD17C3230}" type="presParOf" srcId="{E5ED1114-D357-4B0D-A935-4E071672E40C}" destId="{513A0A38-348B-497F-B742-E87F09F38206}" srcOrd="1" destOrd="0" presId="urn:microsoft.com/office/officeart/2018/2/layout/IconVerticalSolidList"/>
    <dgm:cxn modelId="{927E873C-A078-4E7D-A5E3-5B84AB4856DF}" type="presParOf" srcId="{E5ED1114-D357-4B0D-A935-4E071672E40C}" destId="{BCB252D7-1FDA-439C-A639-4621E6BFD0F0}" srcOrd="2" destOrd="0" presId="urn:microsoft.com/office/officeart/2018/2/layout/IconVerticalSolidList"/>
    <dgm:cxn modelId="{9C66AD41-31AF-4F5A-8385-0EF89AEE5433}" type="presParOf" srcId="{E5ED1114-D357-4B0D-A935-4E071672E40C}" destId="{2F0D6488-5E88-4A98-B0BE-D0BF81BCDA3C}" srcOrd="3" destOrd="0" presId="urn:microsoft.com/office/officeart/2018/2/layout/IconVerticalSolidList"/>
    <dgm:cxn modelId="{127A3478-1E16-44DE-9524-2178B61044CA}" type="presParOf" srcId="{BB7A5A52-2DE3-4342-B751-C92016B648AF}" destId="{6AEF6AC7-4718-47A3-9C48-E0C6D9E8878C}" srcOrd="1" destOrd="0" presId="urn:microsoft.com/office/officeart/2018/2/layout/IconVerticalSolidList"/>
    <dgm:cxn modelId="{C030D3E6-7C2F-47E8-B0A1-AC447D91B066}" type="presParOf" srcId="{BB7A5A52-2DE3-4342-B751-C92016B648AF}" destId="{DDA66681-B4D5-4D2F-964D-5DF4F78F9C8F}" srcOrd="2" destOrd="0" presId="urn:microsoft.com/office/officeart/2018/2/layout/IconVerticalSolidList"/>
    <dgm:cxn modelId="{51EEC254-FAA8-47C1-A548-0D18B7EC9220}" type="presParOf" srcId="{DDA66681-B4D5-4D2F-964D-5DF4F78F9C8F}" destId="{8EB03862-B5F1-4376-AA7E-34EF717091BD}" srcOrd="0" destOrd="0" presId="urn:microsoft.com/office/officeart/2018/2/layout/IconVerticalSolidList"/>
    <dgm:cxn modelId="{655B87DB-4578-4F72-A2F7-A644EDC7D5B6}" type="presParOf" srcId="{DDA66681-B4D5-4D2F-964D-5DF4F78F9C8F}" destId="{9AB5DDED-556D-4B2E-B75B-06F9D26F08F7}" srcOrd="1" destOrd="0" presId="urn:microsoft.com/office/officeart/2018/2/layout/IconVerticalSolidList"/>
    <dgm:cxn modelId="{66AE9360-6E24-4813-9400-2BFB578B263E}" type="presParOf" srcId="{DDA66681-B4D5-4D2F-964D-5DF4F78F9C8F}" destId="{D6F29EF1-7031-4024-871D-2D28F0BC4913}" srcOrd="2" destOrd="0" presId="urn:microsoft.com/office/officeart/2018/2/layout/IconVerticalSolidList"/>
    <dgm:cxn modelId="{9BB44225-B4BF-4EBC-BD4E-F59E70141815}" type="presParOf" srcId="{DDA66681-B4D5-4D2F-964D-5DF4F78F9C8F}" destId="{8EDA0721-7342-404C-927D-092988CC0643}" srcOrd="3" destOrd="0" presId="urn:microsoft.com/office/officeart/2018/2/layout/IconVerticalSolidList"/>
    <dgm:cxn modelId="{939FB53C-D4E1-4078-840D-A667D8722680}" type="presParOf" srcId="{BB7A5A52-2DE3-4342-B751-C92016B648AF}" destId="{D2F11064-7A2C-4780-A96E-136E7302E52D}" srcOrd="3" destOrd="0" presId="urn:microsoft.com/office/officeart/2018/2/layout/IconVerticalSolidList"/>
    <dgm:cxn modelId="{8685F818-7208-4B68-84FA-05B28052A406}" type="presParOf" srcId="{BB7A5A52-2DE3-4342-B751-C92016B648AF}" destId="{FBDFD516-652F-4314-A7C3-A8A36C604939}" srcOrd="4" destOrd="0" presId="urn:microsoft.com/office/officeart/2018/2/layout/IconVerticalSolidList"/>
    <dgm:cxn modelId="{EE821B3B-26F4-4003-A0BD-9E0FDD6A710B}" type="presParOf" srcId="{FBDFD516-652F-4314-A7C3-A8A36C604939}" destId="{59D174D0-7F5E-467F-AB1F-0C4D46D4DF2A}" srcOrd="0" destOrd="0" presId="urn:microsoft.com/office/officeart/2018/2/layout/IconVerticalSolidList"/>
    <dgm:cxn modelId="{2D585083-780E-482A-AED7-069E7C7C0B64}" type="presParOf" srcId="{FBDFD516-652F-4314-A7C3-A8A36C604939}" destId="{16D18106-6B4A-41F4-AB58-A2AFCE661C65}" srcOrd="1" destOrd="0" presId="urn:microsoft.com/office/officeart/2018/2/layout/IconVerticalSolidList"/>
    <dgm:cxn modelId="{64807E5A-22DC-4FA2-A30F-06A2EAA5D250}" type="presParOf" srcId="{FBDFD516-652F-4314-A7C3-A8A36C604939}" destId="{B2B40689-CA5D-4D52-A661-9C8A34A7085C}" srcOrd="2" destOrd="0" presId="urn:microsoft.com/office/officeart/2018/2/layout/IconVerticalSolidList"/>
    <dgm:cxn modelId="{DE6EA765-07DD-4B19-BE48-9A97A8113C06}" type="presParOf" srcId="{FBDFD516-652F-4314-A7C3-A8A36C604939}" destId="{7097DD8F-92A1-482A-9D61-355DB3772BD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7A87FCA-993C-48CD-9275-EE86C94DBFC1}">
      <dgm:prSet phldr="0"/>
      <dgm:spPr/>
      <dgm:t>
        <a:bodyPr/>
        <a:lstStyle/>
        <a:p>
          <a:pPr>
            <a:lnSpc>
              <a:spcPct val="100000"/>
            </a:lnSpc>
          </a:pPr>
          <a:r>
            <a:rPr lang="en-US">
              <a:latin typeface="Corbel" panose="020B0503020204020204"/>
            </a:rPr>
            <a:t>Prototyping principles of fail fast learn faster is useful in delivering social good, it encourages the experimentation mind for entrepreneurs who want to do good for their community</a:t>
          </a:r>
        </a:p>
      </dgm:t>
    </dgm:pt>
    <dgm:pt modelId="{6E5FFE31-9220-4941-A6FB-07521A4EC185}" type="parTrans" cxnId="{C02FDBAC-A9DE-4AEB-B76D-0CB5F7F471F2}">
      <dgm:prSet/>
      <dgm:spPr/>
    </dgm:pt>
    <dgm:pt modelId="{E63104E5-A788-47C4-9A88-20710D467E2E}" type="sibTrans" cxnId="{C02FDBAC-A9DE-4AEB-B76D-0CB5F7F471F2}">
      <dgm:prSet/>
      <dgm:spPr/>
    </dgm:pt>
    <dgm:pt modelId="{49E14D87-872C-4220-B2F3-CF2BB04DD104}">
      <dgm:prSet phldr="0"/>
      <dgm:spPr/>
      <dgm:t>
        <a:bodyPr/>
        <a:lstStyle/>
        <a:p>
          <a:pPr>
            <a:lnSpc>
              <a:spcPct val="100000"/>
            </a:lnSpc>
          </a:pPr>
          <a:r>
            <a:rPr lang="en-US">
              <a:latin typeface="Corbel" panose="020B0503020204020204"/>
            </a:rPr>
            <a:t>Empowering community is at the heart of doing social good. By co-creating with the community, they are able to contribute to solving their problems.</a:t>
          </a:r>
        </a:p>
      </dgm:t>
    </dgm:pt>
    <dgm:pt modelId="{39793265-FEEA-4CD2-BDEB-BD1306B5F296}" type="parTrans" cxnId="{F9901EBB-67A8-4175-9849-D13A58FBA0FE}">
      <dgm:prSet/>
      <dgm:spPr/>
    </dgm:pt>
    <dgm:pt modelId="{0E058644-F703-4916-BE3D-7369145709E4}" type="sibTrans" cxnId="{F9901EBB-67A8-4175-9849-D13A58FBA0FE}">
      <dgm:prSet/>
      <dgm:spPr/>
    </dgm:pt>
    <dgm:pt modelId="{B15FE70C-D3AA-4493-9475-CEA106AA141C}" type="pres">
      <dgm:prSet presAssocID="{0803FCF1-82C8-4859-BAB8-E00CA1F4839E}" presName="root" presStyleCnt="0">
        <dgm:presLayoutVars>
          <dgm:dir/>
          <dgm:resizeHandles val="exact"/>
        </dgm:presLayoutVars>
      </dgm:prSet>
      <dgm:spPr/>
    </dgm:pt>
    <dgm:pt modelId="{F4B96AA9-A551-4CFA-975D-A5233F249ED5}" type="pres">
      <dgm:prSet presAssocID="{67A87FCA-993C-48CD-9275-EE86C94DBFC1}" presName="compNode" presStyleCnt="0"/>
      <dgm:spPr/>
    </dgm:pt>
    <dgm:pt modelId="{328FC1B0-84AF-4B6F-BBBC-BFB8619494E4}" type="pres">
      <dgm:prSet presAssocID="{67A87FCA-993C-48CD-9275-EE86C94DBFC1}" presName="bgRect" presStyleLbl="bgShp" presStyleIdx="0" presStyleCnt="2"/>
      <dgm:spPr/>
    </dgm:pt>
    <dgm:pt modelId="{FBC2F065-81C1-49D3-B9B4-DDC8A0669C64}" type="pres">
      <dgm:prSet presAssocID="{67A87FCA-993C-48CD-9275-EE86C94DBFC1}" presName="iconRect" presStyleLbl="node1" presStyleIdx="0" presStyleCnt="2"/>
      <dgm:spPr/>
    </dgm:pt>
    <dgm:pt modelId="{D76B3DC5-04AC-4F29-AE5A-296A11BACD43}" type="pres">
      <dgm:prSet presAssocID="{67A87FCA-993C-48CD-9275-EE86C94DBFC1}" presName="spaceRect" presStyleCnt="0"/>
      <dgm:spPr/>
    </dgm:pt>
    <dgm:pt modelId="{001A5F29-297D-47F2-825D-CF7379BA8B52}" type="pres">
      <dgm:prSet presAssocID="{67A87FCA-993C-48CD-9275-EE86C94DBFC1}" presName="parTx" presStyleLbl="revTx" presStyleIdx="0" presStyleCnt="2">
        <dgm:presLayoutVars>
          <dgm:chMax val="0"/>
          <dgm:chPref val="0"/>
        </dgm:presLayoutVars>
      </dgm:prSet>
      <dgm:spPr/>
    </dgm:pt>
    <dgm:pt modelId="{3BEE6F9B-4DDB-49F1-8372-7DBF4C87E319}" type="pres">
      <dgm:prSet presAssocID="{E63104E5-A788-47C4-9A88-20710D467E2E}" presName="sibTrans" presStyleCnt="0"/>
      <dgm:spPr/>
    </dgm:pt>
    <dgm:pt modelId="{7C039463-5B2B-46C7-BB52-A9F935C1A42A}" type="pres">
      <dgm:prSet presAssocID="{49E14D87-872C-4220-B2F3-CF2BB04DD104}" presName="compNode" presStyleCnt="0"/>
      <dgm:spPr/>
    </dgm:pt>
    <dgm:pt modelId="{65FF95FB-931F-4AE3-8E82-99F427564A5B}" type="pres">
      <dgm:prSet presAssocID="{49E14D87-872C-4220-B2F3-CF2BB04DD104}" presName="bgRect" presStyleLbl="bgShp" presStyleIdx="1" presStyleCnt="2"/>
      <dgm:spPr/>
    </dgm:pt>
    <dgm:pt modelId="{FCBF6EBE-B56A-4124-A6B4-D469E1332478}" type="pres">
      <dgm:prSet presAssocID="{49E14D87-872C-4220-B2F3-CF2BB04DD104}" presName="iconRect" presStyleLbl="node1" presStyleIdx="1" presStyleCnt="2"/>
      <dgm:spPr/>
    </dgm:pt>
    <dgm:pt modelId="{000059EC-BF61-49F5-98B9-46B389E3BB39}" type="pres">
      <dgm:prSet presAssocID="{49E14D87-872C-4220-B2F3-CF2BB04DD104}" presName="spaceRect" presStyleCnt="0"/>
      <dgm:spPr/>
    </dgm:pt>
    <dgm:pt modelId="{7DACAD36-91AD-41C2-B4A7-629C6D40ED0D}" type="pres">
      <dgm:prSet presAssocID="{49E14D87-872C-4220-B2F3-CF2BB04DD104}" presName="parTx" presStyleLbl="revTx" presStyleIdx="1" presStyleCnt="2">
        <dgm:presLayoutVars>
          <dgm:chMax val="0"/>
          <dgm:chPref val="0"/>
        </dgm:presLayoutVars>
      </dgm:prSet>
      <dgm:spPr/>
    </dgm:pt>
  </dgm:ptLst>
  <dgm:cxnLst>
    <dgm:cxn modelId="{C02FDBAC-A9DE-4AEB-B76D-0CB5F7F471F2}" srcId="{0803FCF1-82C8-4859-BAB8-E00CA1F4839E}" destId="{67A87FCA-993C-48CD-9275-EE86C94DBFC1}" srcOrd="0" destOrd="0" parTransId="{6E5FFE31-9220-4941-A6FB-07521A4EC185}" sibTransId="{E63104E5-A788-47C4-9A88-20710D467E2E}"/>
    <dgm:cxn modelId="{F9901EBB-67A8-4175-9849-D13A58FBA0FE}" srcId="{0803FCF1-82C8-4859-BAB8-E00CA1F4839E}" destId="{49E14D87-872C-4220-B2F3-CF2BB04DD104}" srcOrd="1" destOrd="0" parTransId="{39793265-FEEA-4CD2-BDEB-BD1306B5F296}" sibTransId="{0E058644-F703-4916-BE3D-7369145709E4}"/>
    <dgm:cxn modelId="{830553D5-5C4F-491F-9C9C-7E3727D7C901}" type="presOf" srcId="{49E14D87-872C-4220-B2F3-CF2BB04DD104}" destId="{7DACAD36-91AD-41C2-B4A7-629C6D40ED0D}" srcOrd="0" destOrd="0" presId="urn:microsoft.com/office/officeart/2018/2/layout/IconVerticalSolidList"/>
    <dgm:cxn modelId="{26365EF1-4F24-4981-8A33-5A164908BDC0}" type="presOf" srcId="{0803FCF1-82C8-4859-BAB8-E00CA1F4839E}" destId="{B15FE70C-D3AA-4493-9475-CEA106AA141C}" srcOrd="0" destOrd="0" presId="urn:microsoft.com/office/officeart/2018/2/layout/IconVerticalSolidList"/>
    <dgm:cxn modelId="{3CC8F5F1-034F-483E-934A-3B4C955AD286}" type="presOf" srcId="{67A87FCA-993C-48CD-9275-EE86C94DBFC1}" destId="{001A5F29-297D-47F2-825D-CF7379BA8B52}" srcOrd="0" destOrd="0" presId="urn:microsoft.com/office/officeart/2018/2/layout/IconVerticalSolidList"/>
    <dgm:cxn modelId="{51763615-2DBF-46D7-B1C7-A2D53AB51773}" type="presParOf" srcId="{B15FE70C-D3AA-4493-9475-CEA106AA141C}" destId="{F4B96AA9-A551-4CFA-975D-A5233F249ED5}" srcOrd="0" destOrd="0" presId="urn:microsoft.com/office/officeart/2018/2/layout/IconVerticalSolidList"/>
    <dgm:cxn modelId="{DEA2719B-A91F-436B-8156-3D26271F57DA}" type="presParOf" srcId="{F4B96AA9-A551-4CFA-975D-A5233F249ED5}" destId="{328FC1B0-84AF-4B6F-BBBC-BFB8619494E4}" srcOrd="0" destOrd="0" presId="urn:microsoft.com/office/officeart/2018/2/layout/IconVerticalSolidList"/>
    <dgm:cxn modelId="{C1B2CF00-E809-4782-A629-D6B63AAC7708}" type="presParOf" srcId="{F4B96AA9-A551-4CFA-975D-A5233F249ED5}" destId="{FBC2F065-81C1-49D3-B9B4-DDC8A0669C64}" srcOrd="1" destOrd="0" presId="urn:microsoft.com/office/officeart/2018/2/layout/IconVerticalSolidList"/>
    <dgm:cxn modelId="{D3B05268-7432-48EB-9C3A-80F4C88AC860}" type="presParOf" srcId="{F4B96AA9-A551-4CFA-975D-A5233F249ED5}" destId="{D76B3DC5-04AC-4F29-AE5A-296A11BACD43}" srcOrd="2" destOrd="0" presId="urn:microsoft.com/office/officeart/2018/2/layout/IconVerticalSolidList"/>
    <dgm:cxn modelId="{FC15EB86-08BF-453E-BB1F-B697A9CE1900}" type="presParOf" srcId="{F4B96AA9-A551-4CFA-975D-A5233F249ED5}" destId="{001A5F29-297D-47F2-825D-CF7379BA8B52}" srcOrd="3" destOrd="0" presId="urn:microsoft.com/office/officeart/2018/2/layout/IconVerticalSolidList"/>
    <dgm:cxn modelId="{491A83E9-3317-43E8-BA7B-CC153A70B847}" type="presParOf" srcId="{B15FE70C-D3AA-4493-9475-CEA106AA141C}" destId="{3BEE6F9B-4DDB-49F1-8372-7DBF4C87E319}" srcOrd="1" destOrd="0" presId="urn:microsoft.com/office/officeart/2018/2/layout/IconVerticalSolidList"/>
    <dgm:cxn modelId="{F342370D-8A4D-4DBD-A8C3-63030E0AB85E}" type="presParOf" srcId="{B15FE70C-D3AA-4493-9475-CEA106AA141C}" destId="{7C039463-5B2B-46C7-BB52-A9F935C1A42A}" srcOrd="2" destOrd="0" presId="urn:microsoft.com/office/officeart/2018/2/layout/IconVerticalSolidList"/>
    <dgm:cxn modelId="{431C260D-7D2B-45C8-88CB-1E3153B490E9}" type="presParOf" srcId="{7C039463-5B2B-46C7-BB52-A9F935C1A42A}" destId="{65FF95FB-931F-4AE3-8E82-99F427564A5B}" srcOrd="0" destOrd="0" presId="urn:microsoft.com/office/officeart/2018/2/layout/IconVerticalSolidList"/>
    <dgm:cxn modelId="{1BEDFB68-963C-4680-A2F9-7B7A5CBCF5C7}" type="presParOf" srcId="{7C039463-5B2B-46C7-BB52-A9F935C1A42A}" destId="{FCBF6EBE-B56A-4124-A6B4-D469E1332478}" srcOrd="1" destOrd="0" presId="urn:microsoft.com/office/officeart/2018/2/layout/IconVerticalSolidList"/>
    <dgm:cxn modelId="{D98BF4CD-592C-4635-A44C-308B00D1A4F8}" type="presParOf" srcId="{7C039463-5B2B-46C7-BB52-A9F935C1A42A}" destId="{000059EC-BF61-49F5-98B9-46B389E3BB39}" srcOrd="2" destOrd="0" presId="urn:microsoft.com/office/officeart/2018/2/layout/IconVerticalSolidList"/>
    <dgm:cxn modelId="{840B446F-B0D5-46DA-B167-75C28E2F45C4}" type="presParOf" srcId="{7C039463-5B2B-46C7-BB52-A9F935C1A42A}" destId="{7DACAD36-91AD-41C2-B4A7-629C6D40ED0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038AE008-71C4-4A3B-91CE-6CC5658B72ED}">
      <dgm:prSet phldr="0"/>
      <dgm:spPr/>
      <dgm:t>
        <a:bodyPr/>
        <a:lstStyle/>
        <a:p>
          <a:pPr>
            <a:lnSpc>
              <a:spcPct val="100000"/>
            </a:lnSpc>
          </a:pPr>
          <a:r>
            <a:rPr lang="en-US">
              <a:latin typeface="Corbel" panose="020B0503020204020204"/>
            </a:rPr>
            <a:t>Access to capital: Unlike the for-profit enterprise, social ones may have a hard time convincing funders and financial institutions as they are often thought of as high risk.</a:t>
          </a:r>
        </a:p>
      </dgm:t>
    </dgm:pt>
    <dgm:pt modelId="{1FD2D81A-6222-424F-812B-69252DBCEBA8}" type="parTrans" cxnId="{FBC5B773-DCDB-4BFB-B348-7459F4CCD97C}">
      <dgm:prSet/>
      <dgm:spPr/>
    </dgm:pt>
    <dgm:pt modelId="{410C7705-F3BF-4BFC-8166-6C89F2C4EFE0}" type="sibTrans" cxnId="{FBC5B773-DCDB-4BFB-B348-7459F4CCD97C}">
      <dgm:prSet/>
      <dgm:spPr/>
      <dgm:t>
        <a:bodyPr/>
        <a:lstStyle/>
        <a:p>
          <a:endParaRPr lang="en-US"/>
        </a:p>
      </dgm:t>
    </dgm:pt>
    <dgm:pt modelId="{67E92C9C-76F2-4E86-9CB8-7867FC2C6008}">
      <dgm:prSet phldr="0"/>
      <dgm:spPr/>
      <dgm:t>
        <a:bodyPr/>
        <a:lstStyle/>
        <a:p>
          <a:pPr>
            <a:lnSpc>
              <a:spcPct val="100000"/>
            </a:lnSpc>
          </a:pPr>
          <a:r>
            <a:rPr lang="en-US">
              <a:latin typeface="Corbel" panose="020B0503020204020204"/>
            </a:rPr>
            <a:t>Balancing between mission and profit: the dual objectives that we talked about at the beginning of this lecture may be a tough one. The need to cause social or environmental impact while being financially sustainable is not easy (</a:t>
          </a:r>
          <a:r>
            <a:rPr lang="en-US" err="1">
              <a:latin typeface="Corbel" panose="020B0503020204020204"/>
            </a:rPr>
            <a:t>Sotikare</a:t>
          </a:r>
          <a:r>
            <a:rPr lang="en-US">
              <a:latin typeface="Corbel" panose="020B0503020204020204"/>
            </a:rPr>
            <a:t>, 2023).</a:t>
          </a:r>
        </a:p>
      </dgm:t>
    </dgm:pt>
    <dgm:pt modelId="{D1E6648A-2354-49E1-887D-C8881A05B0E8}" type="parTrans" cxnId="{95F75367-FC5F-4A90-AF4E-5556A7785C1C}">
      <dgm:prSet/>
      <dgm:spPr/>
    </dgm:pt>
    <dgm:pt modelId="{F272ADB5-63AE-4C85-8DD1-0ECCE9683C61}" type="sibTrans" cxnId="{95F75367-FC5F-4A90-AF4E-5556A7785C1C}">
      <dgm:prSet/>
      <dgm:spPr/>
      <dgm:t>
        <a:bodyPr/>
        <a:lstStyle/>
        <a:p>
          <a:endParaRPr lang="en-US"/>
        </a:p>
      </dgm:t>
    </dgm:pt>
    <dgm:pt modelId="{E0A97009-3835-4A5E-9DA0-089B018E87EA}" type="pres">
      <dgm:prSet presAssocID="{0803FCF1-82C8-4859-BAB8-E00CA1F4839E}" presName="root" presStyleCnt="0">
        <dgm:presLayoutVars>
          <dgm:dir/>
          <dgm:resizeHandles val="exact"/>
        </dgm:presLayoutVars>
      </dgm:prSet>
      <dgm:spPr/>
    </dgm:pt>
    <dgm:pt modelId="{F18CD747-E00A-400C-A4B3-DBDFC46713BA}" type="pres">
      <dgm:prSet presAssocID="{038AE008-71C4-4A3B-91CE-6CC5658B72ED}" presName="compNode" presStyleCnt="0"/>
      <dgm:spPr/>
    </dgm:pt>
    <dgm:pt modelId="{B8E8B30F-2515-4471-9637-1F80C0C46295}" type="pres">
      <dgm:prSet presAssocID="{038AE008-71C4-4A3B-91CE-6CC5658B72ED}" presName="bgRect" presStyleLbl="bgShp" presStyleIdx="0" presStyleCnt="2"/>
      <dgm:spPr/>
    </dgm:pt>
    <dgm:pt modelId="{CAD7DB25-5A1C-4D86-899F-5325A58F0D88}" type="pres">
      <dgm:prSet presAssocID="{038AE008-71C4-4A3B-91CE-6CC5658B72E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EC0CE2E7-1DA5-4147-8717-F4B018DB7C84}" type="pres">
      <dgm:prSet presAssocID="{038AE008-71C4-4A3B-91CE-6CC5658B72ED}" presName="spaceRect" presStyleCnt="0"/>
      <dgm:spPr/>
    </dgm:pt>
    <dgm:pt modelId="{BDFAE684-5543-4584-92C5-F16B7FF07172}" type="pres">
      <dgm:prSet presAssocID="{038AE008-71C4-4A3B-91CE-6CC5658B72ED}" presName="parTx" presStyleLbl="revTx" presStyleIdx="0" presStyleCnt="2">
        <dgm:presLayoutVars>
          <dgm:chMax val="0"/>
          <dgm:chPref val="0"/>
        </dgm:presLayoutVars>
      </dgm:prSet>
      <dgm:spPr/>
    </dgm:pt>
    <dgm:pt modelId="{D308106E-66E5-4AC6-9DE4-BD4114F45045}" type="pres">
      <dgm:prSet presAssocID="{410C7705-F3BF-4BFC-8166-6C89F2C4EFE0}" presName="sibTrans" presStyleCnt="0"/>
      <dgm:spPr/>
    </dgm:pt>
    <dgm:pt modelId="{78961DF1-CA55-4ABB-B5F2-E167CB0A2714}" type="pres">
      <dgm:prSet presAssocID="{67E92C9C-76F2-4E86-9CB8-7867FC2C6008}" presName="compNode" presStyleCnt="0"/>
      <dgm:spPr/>
    </dgm:pt>
    <dgm:pt modelId="{98E3F02C-97B0-46DA-98FF-92E89353137C}" type="pres">
      <dgm:prSet presAssocID="{67E92C9C-76F2-4E86-9CB8-7867FC2C6008}" presName="bgRect" presStyleLbl="bgShp" presStyleIdx="1" presStyleCnt="2"/>
      <dgm:spPr/>
    </dgm:pt>
    <dgm:pt modelId="{E8FEE461-6A4A-4169-B22C-577A2BEEB5CB}" type="pres">
      <dgm:prSet presAssocID="{67E92C9C-76F2-4E86-9CB8-7867FC2C600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46BC042D-7022-4716-A550-4143063871C8}" type="pres">
      <dgm:prSet presAssocID="{67E92C9C-76F2-4E86-9CB8-7867FC2C6008}" presName="spaceRect" presStyleCnt="0"/>
      <dgm:spPr/>
    </dgm:pt>
    <dgm:pt modelId="{752A68F4-B3DE-48D6-B483-0170BD8114CD}" type="pres">
      <dgm:prSet presAssocID="{67E92C9C-76F2-4E86-9CB8-7867FC2C6008}" presName="parTx" presStyleLbl="revTx" presStyleIdx="1" presStyleCnt="2">
        <dgm:presLayoutVars>
          <dgm:chMax val="0"/>
          <dgm:chPref val="0"/>
        </dgm:presLayoutVars>
      </dgm:prSet>
      <dgm:spPr/>
    </dgm:pt>
  </dgm:ptLst>
  <dgm:cxnLst>
    <dgm:cxn modelId="{30A5F625-84E1-430C-88CE-98A1A791A392}" type="presOf" srcId="{67E92C9C-76F2-4E86-9CB8-7867FC2C6008}" destId="{752A68F4-B3DE-48D6-B483-0170BD8114CD}" srcOrd="0" destOrd="0" presId="urn:microsoft.com/office/officeart/2018/2/layout/IconVerticalSolidList"/>
    <dgm:cxn modelId="{15CD4733-6389-468A-9AF7-F42353395AB3}" type="presOf" srcId="{038AE008-71C4-4A3B-91CE-6CC5658B72ED}" destId="{BDFAE684-5543-4584-92C5-F16B7FF07172}" srcOrd="0" destOrd="0" presId="urn:microsoft.com/office/officeart/2018/2/layout/IconVerticalSolidList"/>
    <dgm:cxn modelId="{924DD144-59DF-4B20-B725-2EDEC7EB8D1B}" type="presOf" srcId="{0803FCF1-82C8-4859-BAB8-E00CA1F4839E}" destId="{E0A97009-3835-4A5E-9DA0-089B018E87EA}" srcOrd="0" destOrd="0" presId="urn:microsoft.com/office/officeart/2018/2/layout/IconVerticalSolidList"/>
    <dgm:cxn modelId="{95F75367-FC5F-4A90-AF4E-5556A7785C1C}" srcId="{0803FCF1-82C8-4859-BAB8-E00CA1F4839E}" destId="{67E92C9C-76F2-4E86-9CB8-7867FC2C6008}" srcOrd="1" destOrd="0" parTransId="{D1E6648A-2354-49E1-887D-C8881A05B0E8}" sibTransId="{F272ADB5-63AE-4C85-8DD1-0ECCE9683C61}"/>
    <dgm:cxn modelId="{FBC5B773-DCDB-4BFB-B348-7459F4CCD97C}" srcId="{0803FCF1-82C8-4859-BAB8-E00CA1F4839E}" destId="{038AE008-71C4-4A3B-91CE-6CC5658B72ED}" srcOrd="0" destOrd="0" parTransId="{1FD2D81A-6222-424F-812B-69252DBCEBA8}" sibTransId="{410C7705-F3BF-4BFC-8166-6C89F2C4EFE0}"/>
    <dgm:cxn modelId="{C7976F5B-E8B2-45C1-881D-5B2F972EB97D}" type="presParOf" srcId="{E0A97009-3835-4A5E-9DA0-089B018E87EA}" destId="{F18CD747-E00A-400C-A4B3-DBDFC46713BA}" srcOrd="0" destOrd="0" presId="urn:microsoft.com/office/officeart/2018/2/layout/IconVerticalSolidList"/>
    <dgm:cxn modelId="{BC45A5B7-85EE-42E7-A1B1-5753F14249F8}" type="presParOf" srcId="{F18CD747-E00A-400C-A4B3-DBDFC46713BA}" destId="{B8E8B30F-2515-4471-9637-1F80C0C46295}" srcOrd="0" destOrd="0" presId="urn:microsoft.com/office/officeart/2018/2/layout/IconVerticalSolidList"/>
    <dgm:cxn modelId="{C7CDA47F-0AD3-4B84-9B66-E97E4617F5E5}" type="presParOf" srcId="{F18CD747-E00A-400C-A4B3-DBDFC46713BA}" destId="{CAD7DB25-5A1C-4D86-899F-5325A58F0D88}" srcOrd="1" destOrd="0" presId="urn:microsoft.com/office/officeart/2018/2/layout/IconVerticalSolidList"/>
    <dgm:cxn modelId="{B39725FA-4092-4659-A8B6-B850165B66A6}" type="presParOf" srcId="{F18CD747-E00A-400C-A4B3-DBDFC46713BA}" destId="{EC0CE2E7-1DA5-4147-8717-F4B018DB7C84}" srcOrd="2" destOrd="0" presId="urn:microsoft.com/office/officeart/2018/2/layout/IconVerticalSolidList"/>
    <dgm:cxn modelId="{4E98206D-5F36-4232-AFE3-6993D042CF33}" type="presParOf" srcId="{F18CD747-E00A-400C-A4B3-DBDFC46713BA}" destId="{BDFAE684-5543-4584-92C5-F16B7FF07172}" srcOrd="3" destOrd="0" presId="urn:microsoft.com/office/officeart/2018/2/layout/IconVerticalSolidList"/>
    <dgm:cxn modelId="{FFFA2E07-1C26-4B15-85C3-C44DB0D85563}" type="presParOf" srcId="{E0A97009-3835-4A5E-9DA0-089B018E87EA}" destId="{D308106E-66E5-4AC6-9DE4-BD4114F45045}" srcOrd="1" destOrd="0" presId="urn:microsoft.com/office/officeart/2018/2/layout/IconVerticalSolidList"/>
    <dgm:cxn modelId="{4ABE712A-2688-4FD3-890C-93FACFB0C6ED}" type="presParOf" srcId="{E0A97009-3835-4A5E-9DA0-089B018E87EA}" destId="{78961DF1-CA55-4ABB-B5F2-E167CB0A2714}" srcOrd="2" destOrd="0" presId="urn:microsoft.com/office/officeart/2018/2/layout/IconVerticalSolidList"/>
    <dgm:cxn modelId="{6FFDA52F-7D98-4219-A7A6-9095A7B25789}" type="presParOf" srcId="{78961DF1-CA55-4ABB-B5F2-E167CB0A2714}" destId="{98E3F02C-97B0-46DA-98FF-92E89353137C}" srcOrd="0" destOrd="0" presId="urn:microsoft.com/office/officeart/2018/2/layout/IconVerticalSolidList"/>
    <dgm:cxn modelId="{33C0EE34-1F4B-4437-B841-13C868D1250E}" type="presParOf" srcId="{78961DF1-CA55-4ABB-B5F2-E167CB0A2714}" destId="{E8FEE461-6A4A-4169-B22C-577A2BEEB5CB}" srcOrd="1" destOrd="0" presId="urn:microsoft.com/office/officeart/2018/2/layout/IconVerticalSolidList"/>
    <dgm:cxn modelId="{6EE5A4FF-AA1C-4360-A287-6E68030B9865}" type="presParOf" srcId="{78961DF1-CA55-4ABB-B5F2-E167CB0A2714}" destId="{46BC042D-7022-4716-A550-4143063871C8}" srcOrd="2" destOrd="0" presId="urn:microsoft.com/office/officeart/2018/2/layout/IconVerticalSolidList"/>
    <dgm:cxn modelId="{028F2916-5B16-4772-B2DC-1F5DFE4DFDB7}" type="presParOf" srcId="{78961DF1-CA55-4ABB-B5F2-E167CB0A2714}" destId="{752A68F4-B3DE-48D6-B483-0170BD8114C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D59252EE-6397-40F4-A248-943A1D304E69}">
      <dgm:prSet phldr="0"/>
      <dgm:spPr/>
      <dgm:t>
        <a:bodyPr/>
        <a:lstStyle/>
        <a:p>
          <a:pPr>
            <a:lnSpc>
              <a:spcPct val="100000"/>
            </a:lnSpc>
          </a:pPr>
          <a:r>
            <a:rPr lang="en-US">
              <a:latin typeface="Corbel" panose="020B0503020204020204"/>
            </a:rPr>
            <a:t>Measuring social impact: Usually this is not an easy task and developing the tools and having personnel who can do it may be expensive</a:t>
          </a:r>
        </a:p>
      </dgm:t>
    </dgm:pt>
    <dgm:pt modelId="{E0EA4DE2-D2D0-413F-A204-07FE636DA395}" type="parTrans" cxnId="{09FCD60F-2E75-4EEA-9E0A-8326B0AADCF0}">
      <dgm:prSet/>
      <dgm:spPr/>
    </dgm:pt>
    <dgm:pt modelId="{76822523-FEB7-496E-A5B5-ED93DFE4F22C}" type="sibTrans" cxnId="{09FCD60F-2E75-4EEA-9E0A-8326B0AADCF0}">
      <dgm:prSet/>
      <dgm:spPr/>
      <dgm:t>
        <a:bodyPr/>
        <a:lstStyle/>
        <a:p>
          <a:endParaRPr lang="en-US"/>
        </a:p>
      </dgm:t>
    </dgm:pt>
    <dgm:pt modelId="{06CFCF07-C1FA-4D5C-83DE-C7328D52AF28}">
      <dgm:prSet phldr="0"/>
      <dgm:spPr/>
      <dgm:t>
        <a:bodyPr/>
        <a:lstStyle/>
        <a:p>
          <a:pPr>
            <a:lnSpc>
              <a:spcPct val="100000"/>
            </a:lnSpc>
          </a:pPr>
          <a:r>
            <a:rPr lang="en-US">
              <a:latin typeface="Corbel" panose="020B0503020204020204"/>
            </a:rPr>
            <a:t>Legal framework: different countries have different legal requirements on how social enterprises must be run. In other countries such laws are absent or always evolving.</a:t>
          </a:r>
        </a:p>
      </dgm:t>
    </dgm:pt>
    <dgm:pt modelId="{51467208-FA02-484E-8241-343001A23C54}" type="parTrans" cxnId="{7A68E247-B2D9-4B70-9755-57CE5F8B4EE6}">
      <dgm:prSet/>
      <dgm:spPr/>
    </dgm:pt>
    <dgm:pt modelId="{C382936C-B99E-4714-8B3B-E5023A64401B}" type="sibTrans" cxnId="{7A68E247-B2D9-4B70-9755-57CE5F8B4EE6}">
      <dgm:prSet/>
      <dgm:spPr/>
      <dgm:t>
        <a:bodyPr/>
        <a:lstStyle/>
        <a:p>
          <a:endParaRPr lang="en-US"/>
        </a:p>
      </dgm:t>
    </dgm:pt>
    <dgm:pt modelId="{59937D41-60F3-49C6-BC03-BC6384BAC908}">
      <dgm:prSet phldr="0"/>
      <dgm:spPr/>
      <dgm:t>
        <a:bodyPr/>
        <a:lstStyle/>
        <a:p>
          <a:pPr>
            <a:lnSpc>
              <a:spcPct val="100000"/>
            </a:lnSpc>
          </a:pPr>
          <a:r>
            <a:rPr lang="en-US">
              <a:latin typeface="Corbel" panose="020B0503020204020204"/>
            </a:rPr>
            <a:t>Market perception: Acceptance by the community and consumer is not as fast, to convince them to prioritize impact over cost may be a challenge</a:t>
          </a:r>
        </a:p>
      </dgm:t>
    </dgm:pt>
    <dgm:pt modelId="{52379903-5EBB-4BE6-80A5-10DA3F598010}" type="parTrans" cxnId="{9BF9DE12-07B6-4676-A9DB-3E19CDF504D1}">
      <dgm:prSet/>
      <dgm:spPr/>
    </dgm:pt>
    <dgm:pt modelId="{B2E37DAA-4F4F-45C2-B954-924719496AEA}" type="sibTrans" cxnId="{9BF9DE12-07B6-4676-A9DB-3E19CDF504D1}">
      <dgm:prSet/>
      <dgm:spPr/>
      <dgm:t>
        <a:bodyPr/>
        <a:lstStyle/>
        <a:p>
          <a:endParaRPr lang="en-US"/>
        </a:p>
      </dgm:t>
    </dgm:pt>
    <dgm:pt modelId="{83DC1244-BCC8-43D5-A9E6-1EB121BDD8BD}" type="pres">
      <dgm:prSet presAssocID="{0803FCF1-82C8-4859-BAB8-E00CA1F4839E}" presName="root" presStyleCnt="0">
        <dgm:presLayoutVars>
          <dgm:dir/>
          <dgm:resizeHandles val="exact"/>
        </dgm:presLayoutVars>
      </dgm:prSet>
      <dgm:spPr/>
    </dgm:pt>
    <dgm:pt modelId="{7F608E0D-5891-41E6-880C-EB465085523A}" type="pres">
      <dgm:prSet presAssocID="{D59252EE-6397-40F4-A248-943A1D304E69}" presName="compNode" presStyleCnt="0"/>
      <dgm:spPr/>
    </dgm:pt>
    <dgm:pt modelId="{6431E71B-67A2-4DA0-9482-C8767181E708}" type="pres">
      <dgm:prSet presAssocID="{D59252EE-6397-40F4-A248-943A1D304E69}" presName="bgRect" presStyleLbl="bgShp" presStyleIdx="0" presStyleCnt="3"/>
      <dgm:spPr/>
    </dgm:pt>
    <dgm:pt modelId="{9BC06DEF-493C-40FE-918D-E1DECA637356}" type="pres">
      <dgm:prSet presAssocID="{D59252EE-6397-40F4-A248-943A1D304E6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74DDA2A1-F4F6-43CE-9CA3-FFA1043DE865}" type="pres">
      <dgm:prSet presAssocID="{D59252EE-6397-40F4-A248-943A1D304E69}" presName="spaceRect" presStyleCnt="0"/>
      <dgm:spPr/>
    </dgm:pt>
    <dgm:pt modelId="{56DE9A29-A83E-45AD-8202-C864FD36078D}" type="pres">
      <dgm:prSet presAssocID="{D59252EE-6397-40F4-A248-943A1D304E69}" presName="parTx" presStyleLbl="revTx" presStyleIdx="0" presStyleCnt="3">
        <dgm:presLayoutVars>
          <dgm:chMax val="0"/>
          <dgm:chPref val="0"/>
        </dgm:presLayoutVars>
      </dgm:prSet>
      <dgm:spPr/>
    </dgm:pt>
    <dgm:pt modelId="{24BADA66-6AB3-40A3-BD6A-2D787C64C0F1}" type="pres">
      <dgm:prSet presAssocID="{76822523-FEB7-496E-A5B5-ED93DFE4F22C}" presName="sibTrans" presStyleCnt="0"/>
      <dgm:spPr/>
    </dgm:pt>
    <dgm:pt modelId="{0CA88981-B826-49BE-9735-176AD55DDCE5}" type="pres">
      <dgm:prSet presAssocID="{06CFCF07-C1FA-4D5C-83DE-C7328D52AF28}" presName="compNode" presStyleCnt="0"/>
      <dgm:spPr/>
    </dgm:pt>
    <dgm:pt modelId="{1E11244C-3623-4F1F-9907-C66313965FFC}" type="pres">
      <dgm:prSet presAssocID="{06CFCF07-C1FA-4D5C-83DE-C7328D52AF28}" presName="bgRect" presStyleLbl="bgShp" presStyleIdx="1" presStyleCnt="3"/>
      <dgm:spPr/>
    </dgm:pt>
    <dgm:pt modelId="{14A9180F-ECB5-47A3-B8FC-2D3943080786}" type="pres">
      <dgm:prSet presAssocID="{06CFCF07-C1FA-4D5C-83DE-C7328D52AF2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B590F8F7-1A6C-4EE5-BC06-C96E12BA360D}" type="pres">
      <dgm:prSet presAssocID="{06CFCF07-C1FA-4D5C-83DE-C7328D52AF28}" presName="spaceRect" presStyleCnt="0"/>
      <dgm:spPr/>
    </dgm:pt>
    <dgm:pt modelId="{347DEA2A-EAF5-40AE-B2A6-C61833E624F0}" type="pres">
      <dgm:prSet presAssocID="{06CFCF07-C1FA-4D5C-83DE-C7328D52AF28}" presName="parTx" presStyleLbl="revTx" presStyleIdx="1" presStyleCnt="3">
        <dgm:presLayoutVars>
          <dgm:chMax val="0"/>
          <dgm:chPref val="0"/>
        </dgm:presLayoutVars>
      </dgm:prSet>
      <dgm:spPr/>
    </dgm:pt>
    <dgm:pt modelId="{FC17039C-E27E-4148-BBA8-5B41C78E9BE4}" type="pres">
      <dgm:prSet presAssocID="{C382936C-B99E-4714-8B3B-E5023A64401B}" presName="sibTrans" presStyleCnt="0"/>
      <dgm:spPr/>
    </dgm:pt>
    <dgm:pt modelId="{D9AF67CC-B068-404C-B54B-6E321B0601CF}" type="pres">
      <dgm:prSet presAssocID="{59937D41-60F3-49C6-BC03-BC6384BAC908}" presName="compNode" presStyleCnt="0"/>
      <dgm:spPr/>
    </dgm:pt>
    <dgm:pt modelId="{FB5A5998-CCE3-4CFE-9A1D-5726A4BB4A6B}" type="pres">
      <dgm:prSet presAssocID="{59937D41-60F3-49C6-BC03-BC6384BAC908}" presName="bgRect" presStyleLbl="bgShp" presStyleIdx="2" presStyleCnt="3"/>
      <dgm:spPr/>
    </dgm:pt>
    <dgm:pt modelId="{70A79801-101D-4ABC-9C88-DAABDF40E042}" type="pres">
      <dgm:prSet presAssocID="{59937D41-60F3-49C6-BC03-BC6384BAC90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dvertising"/>
        </a:ext>
      </dgm:extLst>
    </dgm:pt>
    <dgm:pt modelId="{5BE4F59B-6AAF-4FEE-8F97-EA4F78575A3C}" type="pres">
      <dgm:prSet presAssocID="{59937D41-60F3-49C6-BC03-BC6384BAC908}" presName="spaceRect" presStyleCnt="0"/>
      <dgm:spPr/>
    </dgm:pt>
    <dgm:pt modelId="{90537812-1610-4D2F-939F-23189AC91E75}" type="pres">
      <dgm:prSet presAssocID="{59937D41-60F3-49C6-BC03-BC6384BAC908}" presName="parTx" presStyleLbl="revTx" presStyleIdx="2" presStyleCnt="3">
        <dgm:presLayoutVars>
          <dgm:chMax val="0"/>
          <dgm:chPref val="0"/>
        </dgm:presLayoutVars>
      </dgm:prSet>
      <dgm:spPr/>
    </dgm:pt>
  </dgm:ptLst>
  <dgm:cxnLst>
    <dgm:cxn modelId="{09FCD60F-2E75-4EEA-9E0A-8326B0AADCF0}" srcId="{0803FCF1-82C8-4859-BAB8-E00CA1F4839E}" destId="{D59252EE-6397-40F4-A248-943A1D304E69}" srcOrd="0" destOrd="0" parTransId="{E0EA4DE2-D2D0-413F-A204-07FE636DA395}" sibTransId="{76822523-FEB7-496E-A5B5-ED93DFE4F22C}"/>
    <dgm:cxn modelId="{9BF9DE12-07B6-4676-A9DB-3E19CDF504D1}" srcId="{0803FCF1-82C8-4859-BAB8-E00CA1F4839E}" destId="{59937D41-60F3-49C6-BC03-BC6384BAC908}" srcOrd="2" destOrd="0" parTransId="{52379903-5EBB-4BE6-80A5-10DA3F598010}" sibTransId="{B2E37DAA-4F4F-45C2-B954-924719496AEA}"/>
    <dgm:cxn modelId="{BC848013-E6C8-48D8-9148-F5222BB0942E}" type="presOf" srcId="{59937D41-60F3-49C6-BC03-BC6384BAC908}" destId="{90537812-1610-4D2F-939F-23189AC91E75}" srcOrd="0" destOrd="0" presId="urn:microsoft.com/office/officeart/2018/2/layout/IconVerticalSolidList"/>
    <dgm:cxn modelId="{952EAB2C-E22F-415F-A8C2-744FBE12C9D0}" type="presOf" srcId="{06CFCF07-C1FA-4D5C-83DE-C7328D52AF28}" destId="{347DEA2A-EAF5-40AE-B2A6-C61833E624F0}" srcOrd="0" destOrd="0" presId="urn:microsoft.com/office/officeart/2018/2/layout/IconVerticalSolidList"/>
    <dgm:cxn modelId="{7A68E247-B2D9-4B70-9755-57CE5F8B4EE6}" srcId="{0803FCF1-82C8-4859-BAB8-E00CA1F4839E}" destId="{06CFCF07-C1FA-4D5C-83DE-C7328D52AF28}" srcOrd="1" destOrd="0" parTransId="{51467208-FA02-484E-8241-343001A23C54}" sibTransId="{C382936C-B99E-4714-8B3B-E5023A64401B}"/>
    <dgm:cxn modelId="{17C4374B-B767-4A71-9A42-3B8A1DBD8C06}" type="presOf" srcId="{0803FCF1-82C8-4859-BAB8-E00CA1F4839E}" destId="{83DC1244-BCC8-43D5-A9E6-1EB121BDD8BD}" srcOrd="0" destOrd="0" presId="urn:microsoft.com/office/officeart/2018/2/layout/IconVerticalSolidList"/>
    <dgm:cxn modelId="{9D7A48F2-0B4B-4B0B-93FF-6D589BDC44F6}" type="presOf" srcId="{D59252EE-6397-40F4-A248-943A1D304E69}" destId="{56DE9A29-A83E-45AD-8202-C864FD36078D}" srcOrd="0" destOrd="0" presId="urn:microsoft.com/office/officeart/2018/2/layout/IconVerticalSolidList"/>
    <dgm:cxn modelId="{BDE35C8F-A288-4A86-9789-9C498BCFD816}" type="presParOf" srcId="{83DC1244-BCC8-43D5-A9E6-1EB121BDD8BD}" destId="{7F608E0D-5891-41E6-880C-EB465085523A}" srcOrd="0" destOrd="0" presId="urn:microsoft.com/office/officeart/2018/2/layout/IconVerticalSolidList"/>
    <dgm:cxn modelId="{8C1168A3-2E48-4EE5-8CC3-62196973BAE5}" type="presParOf" srcId="{7F608E0D-5891-41E6-880C-EB465085523A}" destId="{6431E71B-67A2-4DA0-9482-C8767181E708}" srcOrd="0" destOrd="0" presId="urn:microsoft.com/office/officeart/2018/2/layout/IconVerticalSolidList"/>
    <dgm:cxn modelId="{0BC0471D-5C49-4730-A33F-FA0945930FDC}" type="presParOf" srcId="{7F608E0D-5891-41E6-880C-EB465085523A}" destId="{9BC06DEF-493C-40FE-918D-E1DECA637356}" srcOrd="1" destOrd="0" presId="urn:microsoft.com/office/officeart/2018/2/layout/IconVerticalSolidList"/>
    <dgm:cxn modelId="{F3E1EDE2-2A5C-4450-ACF8-F15A4960ABF2}" type="presParOf" srcId="{7F608E0D-5891-41E6-880C-EB465085523A}" destId="{74DDA2A1-F4F6-43CE-9CA3-FFA1043DE865}" srcOrd="2" destOrd="0" presId="urn:microsoft.com/office/officeart/2018/2/layout/IconVerticalSolidList"/>
    <dgm:cxn modelId="{DC39BAB7-7CCE-4A3C-8AB0-7246FB40239B}" type="presParOf" srcId="{7F608E0D-5891-41E6-880C-EB465085523A}" destId="{56DE9A29-A83E-45AD-8202-C864FD36078D}" srcOrd="3" destOrd="0" presId="urn:microsoft.com/office/officeart/2018/2/layout/IconVerticalSolidList"/>
    <dgm:cxn modelId="{F14849E3-819C-4EEA-8589-E55BCE4899BD}" type="presParOf" srcId="{83DC1244-BCC8-43D5-A9E6-1EB121BDD8BD}" destId="{24BADA66-6AB3-40A3-BD6A-2D787C64C0F1}" srcOrd="1" destOrd="0" presId="urn:microsoft.com/office/officeart/2018/2/layout/IconVerticalSolidList"/>
    <dgm:cxn modelId="{0A3D4B18-54C6-4AAF-BABC-1EEB4B6B1EED}" type="presParOf" srcId="{83DC1244-BCC8-43D5-A9E6-1EB121BDD8BD}" destId="{0CA88981-B826-49BE-9735-176AD55DDCE5}" srcOrd="2" destOrd="0" presId="urn:microsoft.com/office/officeart/2018/2/layout/IconVerticalSolidList"/>
    <dgm:cxn modelId="{D212B4B5-40DA-4E7A-B7B8-A05B0C477922}" type="presParOf" srcId="{0CA88981-B826-49BE-9735-176AD55DDCE5}" destId="{1E11244C-3623-4F1F-9907-C66313965FFC}" srcOrd="0" destOrd="0" presId="urn:microsoft.com/office/officeart/2018/2/layout/IconVerticalSolidList"/>
    <dgm:cxn modelId="{4DB303A0-084B-460D-9632-2C6EE2B1F63A}" type="presParOf" srcId="{0CA88981-B826-49BE-9735-176AD55DDCE5}" destId="{14A9180F-ECB5-47A3-B8FC-2D3943080786}" srcOrd="1" destOrd="0" presId="urn:microsoft.com/office/officeart/2018/2/layout/IconVerticalSolidList"/>
    <dgm:cxn modelId="{EE4B636B-7F91-4C83-A107-C90B4614AC3F}" type="presParOf" srcId="{0CA88981-B826-49BE-9735-176AD55DDCE5}" destId="{B590F8F7-1A6C-4EE5-BC06-C96E12BA360D}" srcOrd="2" destOrd="0" presId="urn:microsoft.com/office/officeart/2018/2/layout/IconVerticalSolidList"/>
    <dgm:cxn modelId="{C60B6ABB-0119-415E-B0FF-1B07CA6EA317}" type="presParOf" srcId="{0CA88981-B826-49BE-9735-176AD55DDCE5}" destId="{347DEA2A-EAF5-40AE-B2A6-C61833E624F0}" srcOrd="3" destOrd="0" presId="urn:microsoft.com/office/officeart/2018/2/layout/IconVerticalSolidList"/>
    <dgm:cxn modelId="{A5563B98-481A-47D8-910E-82747250D9F4}" type="presParOf" srcId="{83DC1244-BCC8-43D5-A9E6-1EB121BDD8BD}" destId="{FC17039C-E27E-4148-BBA8-5B41C78E9BE4}" srcOrd="3" destOrd="0" presId="urn:microsoft.com/office/officeart/2018/2/layout/IconVerticalSolidList"/>
    <dgm:cxn modelId="{60950184-22F1-4BFF-B33C-62C03026FBFD}" type="presParOf" srcId="{83DC1244-BCC8-43D5-A9E6-1EB121BDD8BD}" destId="{D9AF67CC-B068-404C-B54B-6E321B0601CF}" srcOrd="4" destOrd="0" presId="urn:microsoft.com/office/officeart/2018/2/layout/IconVerticalSolidList"/>
    <dgm:cxn modelId="{FD02352F-75D2-476C-B0F7-1FB40EB4F087}" type="presParOf" srcId="{D9AF67CC-B068-404C-B54B-6E321B0601CF}" destId="{FB5A5998-CCE3-4CFE-9A1D-5726A4BB4A6B}" srcOrd="0" destOrd="0" presId="urn:microsoft.com/office/officeart/2018/2/layout/IconVerticalSolidList"/>
    <dgm:cxn modelId="{9DE21CC8-1C47-4753-952F-CE8D45419351}" type="presParOf" srcId="{D9AF67CC-B068-404C-B54B-6E321B0601CF}" destId="{70A79801-101D-4ABC-9C88-DAABDF40E042}" srcOrd="1" destOrd="0" presId="urn:microsoft.com/office/officeart/2018/2/layout/IconVerticalSolidList"/>
    <dgm:cxn modelId="{AAF42C0F-549A-4D32-AEE4-F8855C251305}" type="presParOf" srcId="{D9AF67CC-B068-404C-B54B-6E321B0601CF}" destId="{5BE4F59B-6AAF-4FEE-8F97-EA4F78575A3C}" srcOrd="2" destOrd="0" presId="urn:microsoft.com/office/officeart/2018/2/layout/IconVerticalSolidList"/>
    <dgm:cxn modelId="{5624E358-CFD2-4054-B03C-3F4F34AFC074}" type="presParOf" srcId="{D9AF67CC-B068-404C-B54B-6E321B0601CF}" destId="{90537812-1610-4D2F-939F-23189AC91E7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8898563-11F8-4A10-B49E-71F45203FB38}">
      <dgm:prSet phldr="0"/>
      <dgm:spPr/>
      <dgm:t>
        <a:bodyPr/>
        <a:lstStyle/>
        <a:p>
          <a:pPr>
            <a:lnSpc>
              <a:spcPct val="100000"/>
            </a:lnSpc>
          </a:pPr>
          <a:r>
            <a:rPr lang="en-US">
              <a:latin typeface="Corbel" panose="020B0503020204020204"/>
            </a:rPr>
            <a:t>Scalability: Growing social enterprise while remaining true to the mission may not be an easy task for an entrepreneur, equally, what works well in one community may not work in another. </a:t>
          </a:r>
        </a:p>
      </dgm:t>
    </dgm:pt>
    <dgm:pt modelId="{C4AE8054-8AB1-431E-A3B7-ABEFF4E0F5BC}" type="parTrans" cxnId="{8B6D9587-FD27-4EDC-BEBC-70E2BD167204}">
      <dgm:prSet/>
      <dgm:spPr/>
    </dgm:pt>
    <dgm:pt modelId="{71447544-ECFE-4197-983F-07D13A256A73}" type="sibTrans" cxnId="{8B6D9587-FD27-4EDC-BEBC-70E2BD167204}">
      <dgm:prSet/>
      <dgm:spPr/>
    </dgm:pt>
    <dgm:pt modelId="{F2AB7307-93AA-4136-A93E-42CE65EFA8B3}">
      <dgm:prSet phldr="0"/>
      <dgm:spPr/>
      <dgm:t>
        <a:bodyPr/>
        <a:lstStyle/>
        <a:p>
          <a:pPr>
            <a:lnSpc>
              <a:spcPct val="100000"/>
            </a:lnSpc>
          </a:pPr>
          <a:r>
            <a:rPr lang="en-US">
              <a:latin typeface="Corbel" panose="020B0503020204020204"/>
            </a:rPr>
            <a:t>Diverse stakeholders: social enterprises have diverse stakeholders with diverse expectations unlike in a pure for-profit business. Stakeholders such as beneficiaries are not easy to deal with. </a:t>
          </a:r>
          <a:endParaRPr lang="en-US"/>
        </a:p>
      </dgm:t>
    </dgm:pt>
    <dgm:pt modelId="{7C29186B-7EA9-4AC6-BF0F-47DEACD2CD76}" type="parTrans" cxnId="{0B912A6A-8FFC-49B5-97A4-2B83F24283AA}">
      <dgm:prSet/>
      <dgm:spPr/>
    </dgm:pt>
    <dgm:pt modelId="{7C05C7E9-9D45-4ED6-8F61-F706EEB0BFCE}" type="sibTrans" cxnId="{0B912A6A-8FFC-49B5-97A4-2B83F24283AA}">
      <dgm:prSet/>
      <dgm:spPr/>
    </dgm:pt>
    <dgm:pt modelId="{B15FE70C-D3AA-4493-9475-CEA106AA141C}" type="pres">
      <dgm:prSet presAssocID="{0803FCF1-82C8-4859-BAB8-E00CA1F4839E}" presName="root" presStyleCnt="0">
        <dgm:presLayoutVars>
          <dgm:dir/>
          <dgm:resizeHandles val="exact"/>
        </dgm:presLayoutVars>
      </dgm:prSet>
      <dgm:spPr/>
    </dgm:pt>
    <dgm:pt modelId="{593E0575-692E-47DC-8B01-30E8576FD170}" type="pres">
      <dgm:prSet presAssocID="{B8898563-11F8-4A10-B49E-71F45203FB38}" presName="compNode" presStyleCnt="0"/>
      <dgm:spPr/>
    </dgm:pt>
    <dgm:pt modelId="{8F8D6BA9-D927-4935-8F34-9DACC159C376}" type="pres">
      <dgm:prSet presAssocID="{B8898563-11F8-4A10-B49E-71F45203FB38}" presName="bgRect" presStyleLbl="bgShp" presStyleIdx="0" presStyleCnt="2"/>
      <dgm:spPr/>
    </dgm:pt>
    <dgm:pt modelId="{9A26A045-1B59-4944-AF04-EE7B6DE36E12}" type="pres">
      <dgm:prSet presAssocID="{B8898563-11F8-4A10-B49E-71F45203FB38}" presName="iconRect" presStyleLbl="node1" presStyleIdx="0" presStyleCnt="2"/>
      <dgm:spPr/>
    </dgm:pt>
    <dgm:pt modelId="{92E13D6E-B2A6-454A-BC02-754F552A6289}" type="pres">
      <dgm:prSet presAssocID="{B8898563-11F8-4A10-B49E-71F45203FB38}" presName="spaceRect" presStyleCnt="0"/>
      <dgm:spPr/>
    </dgm:pt>
    <dgm:pt modelId="{860ABA37-843D-4693-81B1-8AB1134ED4AC}" type="pres">
      <dgm:prSet presAssocID="{B8898563-11F8-4A10-B49E-71F45203FB38}" presName="parTx" presStyleLbl="revTx" presStyleIdx="0" presStyleCnt="2">
        <dgm:presLayoutVars>
          <dgm:chMax val="0"/>
          <dgm:chPref val="0"/>
        </dgm:presLayoutVars>
      </dgm:prSet>
      <dgm:spPr/>
    </dgm:pt>
    <dgm:pt modelId="{19580CFB-23CA-4B94-99DD-57E10738D1F8}" type="pres">
      <dgm:prSet presAssocID="{71447544-ECFE-4197-983F-07D13A256A73}" presName="sibTrans" presStyleCnt="0"/>
      <dgm:spPr/>
    </dgm:pt>
    <dgm:pt modelId="{1E25EDF5-661A-4152-AC44-9CCC41149B07}" type="pres">
      <dgm:prSet presAssocID="{F2AB7307-93AA-4136-A93E-42CE65EFA8B3}" presName="compNode" presStyleCnt="0"/>
      <dgm:spPr/>
    </dgm:pt>
    <dgm:pt modelId="{01718269-DE2A-4184-ABB2-E26DE726201E}" type="pres">
      <dgm:prSet presAssocID="{F2AB7307-93AA-4136-A93E-42CE65EFA8B3}" presName="bgRect" presStyleLbl="bgShp" presStyleIdx="1" presStyleCnt="2"/>
      <dgm:spPr/>
    </dgm:pt>
    <dgm:pt modelId="{3AED8FF9-382D-4400-90D1-E1EFDB3A5C78}" type="pres">
      <dgm:prSet presAssocID="{F2AB7307-93AA-4136-A93E-42CE65EFA8B3}" presName="iconRect" presStyleLbl="node1" presStyleIdx="1" presStyleCnt="2"/>
      <dgm:spPr/>
    </dgm:pt>
    <dgm:pt modelId="{5B778274-60BE-4FA0-AD8E-0D4D977E4DE2}" type="pres">
      <dgm:prSet presAssocID="{F2AB7307-93AA-4136-A93E-42CE65EFA8B3}" presName="spaceRect" presStyleCnt="0"/>
      <dgm:spPr/>
    </dgm:pt>
    <dgm:pt modelId="{9A406253-D4EB-4618-B0C0-939D6BE62DE4}" type="pres">
      <dgm:prSet presAssocID="{F2AB7307-93AA-4136-A93E-42CE65EFA8B3}" presName="parTx" presStyleLbl="revTx" presStyleIdx="1" presStyleCnt="2">
        <dgm:presLayoutVars>
          <dgm:chMax val="0"/>
          <dgm:chPref val="0"/>
        </dgm:presLayoutVars>
      </dgm:prSet>
      <dgm:spPr/>
    </dgm:pt>
  </dgm:ptLst>
  <dgm:cxnLst>
    <dgm:cxn modelId="{C59C0228-7D45-49A9-AA07-2F5B850E8CE8}" type="presOf" srcId="{F2AB7307-93AA-4136-A93E-42CE65EFA8B3}" destId="{9A406253-D4EB-4618-B0C0-939D6BE62DE4}" srcOrd="0" destOrd="0" presId="urn:microsoft.com/office/officeart/2018/2/layout/IconVerticalSolidList"/>
    <dgm:cxn modelId="{F4D75F43-4517-4C26-A341-D6AE83604BE1}" type="presOf" srcId="{B8898563-11F8-4A10-B49E-71F45203FB38}" destId="{860ABA37-843D-4693-81B1-8AB1134ED4AC}" srcOrd="0" destOrd="0" presId="urn:microsoft.com/office/officeart/2018/2/layout/IconVerticalSolidList"/>
    <dgm:cxn modelId="{0B912A6A-8FFC-49B5-97A4-2B83F24283AA}" srcId="{0803FCF1-82C8-4859-BAB8-E00CA1F4839E}" destId="{F2AB7307-93AA-4136-A93E-42CE65EFA8B3}" srcOrd="1" destOrd="0" parTransId="{7C29186B-7EA9-4AC6-BF0F-47DEACD2CD76}" sibTransId="{7C05C7E9-9D45-4ED6-8F61-F706EEB0BFCE}"/>
    <dgm:cxn modelId="{8B6D9587-FD27-4EDC-BEBC-70E2BD167204}" srcId="{0803FCF1-82C8-4859-BAB8-E00CA1F4839E}" destId="{B8898563-11F8-4A10-B49E-71F45203FB38}" srcOrd="0" destOrd="0" parTransId="{C4AE8054-8AB1-431E-A3B7-ABEFF4E0F5BC}" sibTransId="{71447544-ECFE-4197-983F-07D13A256A73}"/>
    <dgm:cxn modelId="{26365EF1-4F24-4981-8A33-5A164908BDC0}" type="presOf" srcId="{0803FCF1-82C8-4859-BAB8-E00CA1F4839E}" destId="{B15FE70C-D3AA-4493-9475-CEA106AA141C}" srcOrd="0" destOrd="0" presId="urn:microsoft.com/office/officeart/2018/2/layout/IconVerticalSolidList"/>
    <dgm:cxn modelId="{78377D42-BAFC-4E90-A769-9DF6F9FFD404}" type="presParOf" srcId="{B15FE70C-D3AA-4493-9475-CEA106AA141C}" destId="{593E0575-692E-47DC-8B01-30E8576FD170}" srcOrd="0" destOrd="0" presId="urn:microsoft.com/office/officeart/2018/2/layout/IconVerticalSolidList"/>
    <dgm:cxn modelId="{CFA6AF38-8A38-402C-9A1B-6DDE80E2D7BE}" type="presParOf" srcId="{593E0575-692E-47DC-8B01-30E8576FD170}" destId="{8F8D6BA9-D927-4935-8F34-9DACC159C376}" srcOrd="0" destOrd="0" presId="urn:microsoft.com/office/officeart/2018/2/layout/IconVerticalSolidList"/>
    <dgm:cxn modelId="{0A3240F8-63DD-4483-8DA6-7C99E6F0C4A9}" type="presParOf" srcId="{593E0575-692E-47DC-8B01-30E8576FD170}" destId="{9A26A045-1B59-4944-AF04-EE7B6DE36E12}" srcOrd="1" destOrd="0" presId="urn:microsoft.com/office/officeart/2018/2/layout/IconVerticalSolidList"/>
    <dgm:cxn modelId="{9195B7E8-6D47-43A8-B99F-BEFA827C4574}" type="presParOf" srcId="{593E0575-692E-47DC-8B01-30E8576FD170}" destId="{92E13D6E-B2A6-454A-BC02-754F552A6289}" srcOrd="2" destOrd="0" presId="urn:microsoft.com/office/officeart/2018/2/layout/IconVerticalSolidList"/>
    <dgm:cxn modelId="{8EFA4A91-E375-488E-8F2A-18953B7A1EE9}" type="presParOf" srcId="{593E0575-692E-47DC-8B01-30E8576FD170}" destId="{860ABA37-843D-4693-81B1-8AB1134ED4AC}" srcOrd="3" destOrd="0" presId="urn:microsoft.com/office/officeart/2018/2/layout/IconVerticalSolidList"/>
    <dgm:cxn modelId="{318E5182-F9BA-49E6-81E5-9E19298FF370}" type="presParOf" srcId="{B15FE70C-D3AA-4493-9475-CEA106AA141C}" destId="{19580CFB-23CA-4B94-99DD-57E10738D1F8}" srcOrd="1" destOrd="0" presId="urn:microsoft.com/office/officeart/2018/2/layout/IconVerticalSolidList"/>
    <dgm:cxn modelId="{FC4FE18F-B5D7-43B2-BC0B-9142266945FC}" type="presParOf" srcId="{B15FE70C-D3AA-4493-9475-CEA106AA141C}" destId="{1E25EDF5-661A-4152-AC44-9CCC41149B07}" srcOrd="2" destOrd="0" presId="urn:microsoft.com/office/officeart/2018/2/layout/IconVerticalSolidList"/>
    <dgm:cxn modelId="{E6926E04-37C7-4B00-A493-814ECDAF81C6}" type="presParOf" srcId="{1E25EDF5-661A-4152-AC44-9CCC41149B07}" destId="{01718269-DE2A-4184-ABB2-E26DE726201E}" srcOrd="0" destOrd="0" presId="urn:microsoft.com/office/officeart/2018/2/layout/IconVerticalSolidList"/>
    <dgm:cxn modelId="{A32BBB51-9FFD-4772-9B3B-6B13DFE83007}" type="presParOf" srcId="{1E25EDF5-661A-4152-AC44-9CCC41149B07}" destId="{3AED8FF9-382D-4400-90D1-E1EFDB3A5C78}" srcOrd="1" destOrd="0" presId="urn:microsoft.com/office/officeart/2018/2/layout/IconVerticalSolidList"/>
    <dgm:cxn modelId="{BA3E066C-E964-4BC3-8B52-D3112802A752}" type="presParOf" srcId="{1E25EDF5-661A-4152-AC44-9CCC41149B07}" destId="{5B778274-60BE-4FA0-AD8E-0D4D977E4DE2}" srcOrd="2" destOrd="0" presId="urn:microsoft.com/office/officeart/2018/2/layout/IconVerticalSolidList"/>
    <dgm:cxn modelId="{5F068C06-35BD-4B7F-AB41-4A802710DB3D}" type="presParOf" srcId="{1E25EDF5-661A-4152-AC44-9CCC41149B07}" destId="{9A406253-D4EB-4618-B0C0-939D6BE62DE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610A475-A9A5-4527-9C5E-572124C267A4}">
      <dgm:prSet phldr="0"/>
      <dgm:spPr/>
      <dgm:t>
        <a:bodyPr/>
        <a:lstStyle/>
        <a:p>
          <a:pPr>
            <a:lnSpc>
              <a:spcPct val="100000"/>
            </a:lnSpc>
          </a:pPr>
          <a:r>
            <a:rPr lang="en-US">
              <a:latin typeface="Corbel" panose="020B0503020204020204"/>
            </a:rPr>
            <a:t>Policy and institutional support: In many countries now, there is growing policy support for social enterprise in areas such as tax incentives and favorable laws.</a:t>
          </a:r>
        </a:p>
      </dgm:t>
    </dgm:pt>
    <dgm:pt modelId="{2D1E81BE-5F3F-4BF6-B6C5-825F2A8F3305}" type="parTrans" cxnId="{BFA27257-3860-4079-B108-9977F461BED1}">
      <dgm:prSet/>
      <dgm:spPr/>
    </dgm:pt>
    <dgm:pt modelId="{DCA27B63-35AB-4064-AE98-2E3386986B3F}" type="sibTrans" cxnId="{BFA27257-3860-4079-B108-9977F461BED1}">
      <dgm:prSet/>
      <dgm:spPr/>
    </dgm:pt>
    <dgm:pt modelId="{54F85F00-A47D-47A4-8D27-52D2628FB847}">
      <dgm:prSet phldr="0"/>
      <dgm:spPr/>
      <dgm:t>
        <a:bodyPr/>
        <a:lstStyle/>
        <a:p>
          <a:pPr>
            <a:lnSpc>
              <a:spcPct val="100000"/>
            </a:lnSpc>
          </a:pPr>
          <a:r>
            <a:rPr lang="en-US">
              <a:latin typeface="Corbel" panose="020B0503020204020204"/>
            </a:rPr>
            <a:t>Access to global markets: Those addressing issues such as climate change are likely to have global appeal with their products, this can be made possible through the online platforms.</a:t>
          </a:r>
        </a:p>
      </dgm:t>
    </dgm:pt>
    <dgm:pt modelId="{B2DC6899-85B2-435C-A8E0-F4EDC0362C85}" type="parTrans" cxnId="{AFCC04DE-93E9-4B07-B253-340F9ED8A1FF}">
      <dgm:prSet/>
      <dgm:spPr/>
    </dgm:pt>
    <dgm:pt modelId="{E5F4D946-D537-4424-806D-BA5E54F4833F}" type="sibTrans" cxnId="{AFCC04DE-93E9-4B07-B253-340F9ED8A1FF}">
      <dgm:prSet/>
      <dgm:spPr/>
    </dgm:pt>
    <dgm:pt modelId="{B15FE70C-D3AA-4493-9475-CEA106AA141C}" type="pres">
      <dgm:prSet presAssocID="{0803FCF1-82C8-4859-BAB8-E00CA1F4839E}" presName="root" presStyleCnt="0">
        <dgm:presLayoutVars>
          <dgm:dir/>
          <dgm:resizeHandles val="exact"/>
        </dgm:presLayoutVars>
      </dgm:prSet>
      <dgm:spPr/>
    </dgm:pt>
    <dgm:pt modelId="{D660FDA5-9EF6-4327-A219-02EB51D03DC5}" type="pres">
      <dgm:prSet presAssocID="{6610A475-A9A5-4527-9C5E-572124C267A4}" presName="compNode" presStyleCnt="0"/>
      <dgm:spPr/>
    </dgm:pt>
    <dgm:pt modelId="{7EBC00A7-FE1B-4CD4-98BD-2E6115AEE8B9}" type="pres">
      <dgm:prSet presAssocID="{6610A475-A9A5-4527-9C5E-572124C267A4}" presName="bgRect" presStyleLbl="bgShp" presStyleIdx="0" presStyleCnt="2"/>
      <dgm:spPr/>
    </dgm:pt>
    <dgm:pt modelId="{C1B45344-9AEF-4CC5-B4C0-9DE56224D978}" type="pres">
      <dgm:prSet presAssocID="{6610A475-A9A5-4527-9C5E-572124C267A4}" presName="iconRect" presStyleLbl="node1" presStyleIdx="0" presStyleCnt="2"/>
      <dgm:spPr/>
    </dgm:pt>
    <dgm:pt modelId="{1E46036B-6F5F-46F3-A086-4B6EC13009CE}" type="pres">
      <dgm:prSet presAssocID="{6610A475-A9A5-4527-9C5E-572124C267A4}" presName="spaceRect" presStyleCnt="0"/>
      <dgm:spPr/>
    </dgm:pt>
    <dgm:pt modelId="{611FDACC-92EF-4DFE-924C-ADF60FEFC648}" type="pres">
      <dgm:prSet presAssocID="{6610A475-A9A5-4527-9C5E-572124C267A4}" presName="parTx" presStyleLbl="revTx" presStyleIdx="0" presStyleCnt="2">
        <dgm:presLayoutVars>
          <dgm:chMax val="0"/>
          <dgm:chPref val="0"/>
        </dgm:presLayoutVars>
      </dgm:prSet>
      <dgm:spPr/>
    </dgm:pt>
    <dgm:pt modelId="{2100704B-4A59-4876-B179-1B80B2690C9E}" type="pres">
      <dgm:prSet presAssocID="{DCA27B63-35AB-4064-AE98-2E3386986B3F}" presName="sibTrans" presStyleCnt="0"/>
      <dgm:spPr/>
    </dgm:pt>
    <dgm:pt modelId="{386B2199-A911-4C7C-85BA-344DE2E818A3}" type="pres">
      <dgm:prSet presAssocID="{54F85F00-A47D-47A4-8D27-52D2628FB847}" presName="compNode" presStyleCnt="0"/>
      <dgm:spPr/>
    </dgm:pt>
    <dgm:pt modelId="{B78F8D7D-11F9-4254-A21E-BB756727A736}" type="pres">
      <dgm:prSet presAssocID="{54F85F00-A47D-47A4-8D27-52D2628FB847}" presName="bgRect" presStyleLbl="bgShp" presStyleIdx="1" presStyleCnt="2"/>
      <dgm:spPr/>
    </dgm:pt>
    <dgm:pt modelId="{0E507FA2-52E2-4590-8B48-02AB578B92CC}" type="pres">
      <dgm:prSet presAssocID="{54F85F00-A47D-47A4-8D27-52D2628FB847}" presName="iconRect" presStyleLbl="node1" presStyleIdx="1" presStyleCnt="2"/>
      <dgm:spPr/>
    </dgm:pt>
    <dgm:pt modelId="{4A5FFFDD-E5A3-46F5-ADAE-1ECC3B95EE75}" type="pres">
      <dgm:prSet presAssocID="{54F85F00-A47D-47A4-8D27-52D2628FB847}" presName="spaceRect" presStyleCnt="0"/>
      <dgm:spPr/>
    </dgm:pt>
    <dgm:pt modelId="{EF48A0FE-E76E-4665-B74D-66C98C3F87EB}" type="pres">
      <dgm:prSet presAssocID="{54F85F00-A47D-47A4-8D27-52D2628FB847}" presName="parTx" presStyleLbl="revTx" presStyleIdx="1" presStyleCnt="2">
        <dgm:presLayoutVars>
          <dgm:chMax val="0"/>
          <dgm:chPref val="0"/>
        </dgm:presLayoutVars>
      </dgm:prSet>
      <dgm:spPr/>
    </dgm:pt>
  </dgm:ptLst>
  <dgm:cxnLst>
    <dgm:cxn modelId="{BFA27257-3860-4079-B108-9977F461BED1}" srcId="{0803FCF1-82C8-4859-BAB8-E00CA1F4839E}" destId="{6610A475-A9A5-4527-9C5E-572124C267A4}" srcOrd="0" destOrd="0" parTransId="{2D1E81BE-5F3F-4BF6-B6C5-825F2A8F3305}" sibTransId="{DCA27B63-35AB-4064-AE98-2E3386986B3F}"/>
    <dgm:cxn modelId="{7595927A-F95B-4606-B0E5-812A2ECAD543}" type="presOf" srcId="{6610A475-A9A5-4527-9C5E-572124C267A4}" destId="{611FDACC-92EF-4DFE-924C-ADF60FEFC648}" srcOrd="0" destOrd="0" presId="urn:microsoft.com/office/officeart/2018/2/layout/IconVerticalSolidList"/>
    <dgm:cxn modelId="{AFCC04DE-93E9-4B07-B253-340F9ED8A1FF}" srcId="{0803FCF1-82C8-4859-BAB8-E00CA1F4839E}" destId="{54F85F00-A47D-47A4-8D27-52D2628FB847}" srcOrd="1" destOrd="0" parTransId="{B2DC6899-85B2-435C-A8E0-F4EDC0362C85}" sibTransId="{E5F4D946-D537-4424-806D-BA5E54F4833F}"/>
    <dgm:cxn modelId="{B5D429E9-BDF8-4766-A43C-8540C081E7DB}" type="presOf" srcId="{54F85F00-A47D-47A4-8D27-52D2628FB847}" destId="{EF48A0FE-E76E-4665-B74D-66C98C3F87EB}" srcOrd="0" destOrd="0" presId="urn:microsoft.com/office/officeart/2018/2/layout/IconVerticalSolidList"/>
    <dgm:cxn modelId="{26365EF1-4F24-4981-8A33-5A164908BDC0}" type="presOf" srcId="{0803FCF1-82C8-4859-BAB8-E00CA1F4839E}" destId="{B15FE70C-D3AA-4493-9475-CEA106AA141C}" srcOrd="0" destOrd="0" presId="urn:microsoft.com/office/officeart/2018/2/layout/IconVerticalSolidList"/>
    <dgm:cxn modelId="{80C9FE36-A505-4326-A6F8-9123ADAEA856}" type="presParOf" srcId="{B15FE70C-D3AA-4493-9475-CEA106AA141C}" destId="{D660FDA5-9EF6-4327-A219-02EB51D03DC5}" srcOrd="0" destOrd="0" presId="urn:microsoft.com/office/officeart/2018/2/layout/IconVerticalSolidList"/>
    <dgm:cxn modelId="{92D6812C-6306-4458-B753-8986098BE906}" type="presParOf" srcId="{D660FDA5-9EF6-4327-A219-02EB51D03DC5}" destId="{7EBC00A7-FE1B-4CD4-98BD-2E6115AEE8B9}" srcOrd="0" destOrd="0" presId="urn:microsoft.com/office/officeart/2018/2/layout/IconVerticalSolidList"/>
    <dgm:cxn modelId="{38010CAC-F390-469B-9E4C-EBF9D08E4DEA}" type="presParOf" srcId="{D660FDA5-9EF6-4327-A219-02EB51D03DC5}" destId="{C1B45344-9AEF-4CC5-B4C0-9DE56224D978}" srcOrd="1" destOrd="0" presId="urn:microsoft.com/office/officeart/2018/2/layout/IconVerticalSolidList"/>
    <dgm:cxn modelId="{33C23505-8BA2-4D6E-A449-E2D93A0CB398}" type="presParOf" srcId="{D660FDA5-9EF6-4327-A219-02EB51D03DC5}" destId="{1E46036B-6F5F-46F3-A086-4B6EC13009CE}" srcOrd="2" destOrd="0" presId="urn:microsoft.com/office/officeart/2018/2/layout/IconVerticalSolidList"/>
    <dgm:cxn modelId="{46B16539-2E7C-4360-AF63-4AF5F934E812}" type="presParOf" srcId="{D660FDA5-9EF6-4327-A219-02EB51D03DC5}" destId="{611FDACC-92EF-4DFE-924C-ADF60FEFC648}" srcOrd="3" destOrd="0" presId="urn:microsoft.com/office/officeart/2018/2/layout/IconVerticalSolidList"/>
    <dgm:cxn modelId="{010A9FF7-5FF6-448B-ABE2-581E3F03EBC3}" type="presParOf" srcId="{B15FE70C-D3AA-4493-9475-CEA106AA141C}" destId="{2100704B-4A59-4876-B179-1B80B2690C9E}" srcOrd="1" destOrd="0" presId="urn:microsoft.com/office/officeart/2018/2/layout/IconVerticalSolidList"/>
    <dgm:cxn modelId="{32732D19-021F-4C1A-9190-B9358E902D90}" type="presParOf" srcId="{B15FE70C-D3AA-4493-9475-CEA106AA141C}" destId="{386B2199-A911-4C7C-85BA-344DE2E818A3}" srcOrd="2" destOrd="0" presId="urn:microsoft.com/office/officeart/2018/2/layout/IconVerticalSolidList"/>
    <dgm:cxn modelId="{30035345-4601-46E4-99D2-2F2F5AC96090}" type="presParOf" srcId="{386B2199-A911-4C7C-85BA-344DE2E818A3}" destId="{B78F8D7D-11F9-4254-A21E-BB756727A736}" srcOrd="0" destOrd="0" presId="urn:microsoft.com/office/officeart/2018/2/layout/IconVerticalSolidList"/>
    <dgm:cxn modelId="{42EAC51D-78EF-4190-9D99-4BD4176F0FB2}" type="presParOf" srcId="{386B2199-A911-4C7C-85BA-344DE2E818A3}" destId="{0E507FA2-52E2-4590-8B48-02AB578B92CC}" srcOrd="1" destOrd="0" presId="urn:microsoft.com/office/officeart/2018/2/layout/IconVerticalSolidList"/>
    <dgm:cxn modelId="{CB178CAE-1F9D-4B76-9641-7F6062B455B1}" type="presParOf" srcId="{386B2199-A911-4C7C-85BA-344DE2E818A3}" destId="{4A5FFFDD-E5A3-46F5-ADAE-1ECC3B95EE75}" srcOrd="2" destOrd="0" presId="urn:microsoft.com/office/officeart/2018/2/layout/IconVerticalSolidList"/>
    <dgm:cxn modelId="{99C6ACA7-2BBF-479B-83DF-B40DA1BAEE5E}" type="presParOf" srcId="{386B2199-A911-4C7C-85BA-344DE2E818A3}" destId="{EF48A0FE-E76E-4665-B74D-66C98C3F87E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0803FCF1-82C8-4859-BAB8-E00CA1F4839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54F85F00-A47D-47A4-8D27-52D2628FB847}">
      <dgm:prSet phldr="0"/>
      <dgm:spPr/>
      <dgm:t>
        <a:bodyPr/>
        <a:lstStyle/>
        <a:p>
          <a:pPr>
            <a:lnSpc>
              <a:spcPct val="100000"/>
            </a:lnSpc>
          </a:pPr>
          <a:r>
            <a:rPr lang="en-US">
              <a:latin typeface="Corbel" panose="020B0503020204020204"/>
            </a:rPr>
            <a:t>There is growing acceptance of the model by the consumers, and they are becoming more conscious of social and environmental issues. </a:t>
          </a:r>
        </a:p>
      </dgm:t>
    </dgm:pt>
    <dgm:pt modelId="{B2DC6899-85B2-435C-A8E0-F4EDC0362C85}" type="parTrans" cxnId="{AFCC04DE-93E9-4B07-B253-340F9ED8A1FF}">
      <dgm:prSet/>
      <dgm:spPr/>
    </dgm:pt>
    <dgm:pt modelId="{E5F4D946-D537-4424-806D-BA5E54F4833F}" type="sibTrans" cxnId="{AFCC04DE-93E9-4B07-B253-340F9ED8A1FF}">
      <dgm:prSet/>
      <dgm:spPr/>
      <dgm:t>
        <a:bodyPr/>
        <a:lstStyle/>
        <a:p>
          <a:endParaRPr lang="en-US"/>
        </a:p>
      </dgm:t>
    </dgm:pt>
    <dgm:pt modelId="{24722618-949B-4B93-9666-0FE59D2A27C0}">
      <dgm:prSet phldr="0"/>
      <dgm:spPr/>
      <dgm:t>
        <a:bodyPr/>
        <a:lstStyle/>
        <a:p>
          <a:pPr>
            <a:lnSpc>
              <a:spcPct val="100000"/>
            </a:lnSpc>
          </a:pPr>
          <a:r>
            <a:rPr lang="en-US">
              <a:latin typeface="Corbel" panose="020B0503020204020204"/>
            </a:rPr>
            <a:t>Growth of supporting ecosystems: we have witnessed an increase in number of impact investors, incubators, and accelerators focused on social enterprises (Sotikare, 2023).</a:t>
          </a:r>
        </a:p>
      </dgm:t>
    </dgm:pt>
    <dgm:pt modelId="{1A1A3478-484D-450C-AA0E-CF8C0A3E05D8}" type="parTrans" cxnId="{4C742762-83F8-432E-858C-07823E061629}">
      <dgm:prSet/>
      <dgm:spPr/>
    </dgm:pt>
    <dgm:pt modelId="{D5967CEA-3871-4A38-8B96-12BCD798C3F6}" type="sibTrans" cxnId="{4C742762-83F8-432E-858C-07823E061629}">
      <dgm:prSet/>
      <dgm:spPr/>
      <dgm:t>
        <a:bodyPr/>
        <a:lstStyle/>
        <a:p>
          <a:endParaRPr lang="en-US"/>
        </a:p>
      </dgm:t>
    </dgm:pt>
    <dgm:pt modelId="{58858BE5-B092-4F5F-BBFD-832B61DCCC58}" type="pres">
      <dgm:prSet presAssocID="{0803FCF1-82C8-4859-BAB8-E00CA1F4839E}" presName="root" presStyleCnt="0">
        <dgm:presLayoutVars>
          <dgm:dir/>
          <dgm:resizeHandles val="exact"/>
        </dgm:presLayoutVars>
      </dgm:prSet>
      <dgm:spPr/>
    </dgm:pt>
    <dgm:pt modelId="{BE991781-2BAC-483B-B1CD-DA189EF98010}" type="pres">
      <dgm:prSet presAssocID="{54F85F00-A47D-47A4-8D27-52D2628FB847}" presName="compNode" presStyleCnt="0"/>
      <dgm:spPr/>
    </dgm:pt>
    <dgm:pt modelId="{6C5F9CC1-3162-4282-9AC2-0DEB8933C2EB}" type="pres">
      <dgm:prSet presAssocID="{54F85F00-A47D-47A4-8D27-52D2628FB847}" presName="bgRect" presStyleLbl="bgShp" presStyleIdx="0" presStyleCnt="2"/>
      <dgm:spPr/>
    </dgm:pt>
    <dgm:pt modelId="{E4C052D7-C306-4955-B98F-B955ADAF5105}" type="pres">
      <dgm:prSet presAssocID="{54F85F00-A47D-47A4-8D27-52D2628FB84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Hand with Plant"/>
        </a:ext>
      </dgm:extLst>
    </dgm:pt>
    <dgm:pt modelId="{7915CE85-BB4D-4AE0-933D-A5F9130FED47}" type="pres">
      <dgm:prSet presAssocID="{54F85F00-A47D-47A4-8D27-52D2628FB847}" presName="spaceRect" presStyleCnt="0"/>
      <dgm:spPr/>
    </dgm:pt>
    <dgm:pt modelId="{0EE61DDB-E572-4322-9BB1-9C93EFD2F1D7}" type="pres">
      <dgm:prSet presAssocID="{54F85F00-A47D-47A4-8D27-52D2628FB847}" presName="parTx" presStyleLbl="revTx" presStyleIdx="0" presStyleCnt="2">
        <dgm:presLayoutVars>
          <dgm:chMax val="0"/>
          <dgm:chPref val="0"/>
        </dgm:presLayoutVars>
      </dgm:prSet>
      <dgm:spPr/>
    </dgm:pt>
    <dgm:pt modelId="{B861E0D3-833F-4DE4-8EAD-D59566CEAF75}" type="pres">
      <dgm:prSet presAssocID="{E5F4D946-D537-4424-806D-BA5E54F4833F}" presName="sibTrans" presStyleCnt="0"/>
      <dgm:spPr/>
    </dgm:pt>
    <dgm:pt modelId="{6F9FC8E4-F3D5-45E8-AB39-DE67B9226F88}" type="pres">
      <dgm:prSet presAssocID="{24722618-949B-4B93-9666-0FE59D2A27C0}" presName="compNode" presStyleCnt="0"/>
      <dgm:spPr/>
    </dgm:pt>
    <dgm:pt modelId="{FB7C178D-8AF6-4D88-92FD-C84005CFF290}" type="pres">
      <dgm:prSet presAssocID="{24722618-949B-4B93-9666-0FE59D2A27C0}" presName="bgRect" presStyleLbl="bgShp" presStyleIdx="1" presStyleCnt="2"/>
      <dgm:spPr/>
    </dgm:pt>
    <dgm:pt modelId="{3546EF8F-DC17-4E04-B73D-0AD37308FD58}" type="pres">
      <dgm:prSet presAssocID="{24722618-949B-4B93-9666-0FE59D2A27C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DA013431-2303-4B67-B2BD-B06BC6E8B9D1}" type="pres">
      <dgm:prSet presAssocID="{24722618-949B-4B93-9666-0FE59D2A27C0}" presName="spaceRect" presStyleCnt="0"/>
      <dgm:spPr/>
    </dgm:pt>
    <dgm:pt modelId="{B5DB5D7A-6B73-432D-A157-5D7635E5944F}" type="pres">
      <dgm:prSet presAssocID="{24722618-949B-4B93-9666-0FE59D2A27C0}" presName="parTx" presStyleLbl="revTx" presStyleIdx="1" presStyleCnt="2">
        <dgm:presLayoutVars>
          <dgm:chMax val="0"/>
          <dgm:chPref val="0"/>
        </dgm:presLayoutVars>
      </dgm:prSet>
      <dgm:spPr/>
    </dgm:pt>
  </dgm:ptLst>
  <dgm:cxnLst>
    <dgm:cxn modelId="{4C742762-83F8-432E-858C-07823E061629}" srcId="{0803FCF1-82C8-4859-BAB8-E00CA1F4839E}" destId="{24722618-949B-4B93-9666-0FE59D2A27C0}" srcOrd="1" destOrd="0" parTransId="{1A1A3478-484D-450C-AA0E-CF8C0A3E05D8}" sibTransId="{D5967CEA-3871-4A38-8B96-12BCD798C3F6}"/>
    <dgm:cxn modelId="{E5AB9C76-5133-4FA8-8D26-E34144A3D21D}" type="presOf" srcId="{0803FCF1-82C8-4859-BAB8-E00CA1F4839E}" destId="{58858BE5-B092-4F5F-BBFD-832B61DCCC58}" srcOrd="0" destOrd="0" presId="urn:microsoft.com/office/officeart/2018/2/layout/IconVerticalSolidList"/>
    <dgm:cxn modelId="{94CA9388-40CD-494B-9726-DEF8F6E8623D}" type="presOf" srcId="{24722618-949B-4B93-9666-0FE59D2A27C0}" destId="{B5DB5D7A-6B73-432D-A157-5D7635E5944F}" srcOrd="0" destOrd="0" presId="urn:microsoft.com/office/officeart/2018/2/layout/IconVerticalSolidList"/>
    <dgm:cxn modelId="{0A547CB9-DB49-45C2-AA48-ED2C8D0235EE}" type="presOf" srcId="{54F85F00-A47D-47A4-8D27-52D2628FB847}" destId="{0EE61DDB-E572-4322-9BB1-9C93EFD2F1D7}" srcOrd="0" destOrd="0" presId="urn:microsoft.com/office/officeart/2018/2/layout/IconVerticalSolidList"/>
    <dgm:cxn modelId="{AFCC04DE-93E9-4B07-B253-340F9ED8A1FF}" srcId="{0803FCF1-82C8-4859-BAB8-E00CA1F4839E}" destId="{54F85F00-A47D-47A4-8D27-52D2628FB847}" srcOrd="0" destOrd="0" parTransId="{B2DC6899-85B2-435C-A8E0-F4EDC0362C85}" sibTransId="{E5F4D946-D537-4424-806D-BA5E54F4833F}"/>
    <dgm:cxn modelId="{EA8A0762-53F9-4DF6-B195-4E4E28829909}" type="presParOf" srcId="{58858BE5-B092-4F5F-BBFD-832B61DCCC58}" destId="{BE991781-2BAC-483B-B1CD-DA189EF98010}" srcOrd="0" destOrd="0" presId="urn:microsoft.com/office/officeart/2018/2/layout/IconVerticalSolidList"/>
    <dgm:cxn modelId="{7CDB3E50-6096-4229-A682-5530BBBBE5EA}" type="presParOf" srcId="{BE991781-2BAC-483B-B1CD-DA189EF98010}" destId="{6C5F9CC1-3162-4282-9AC2-0DEB8933C2EB}" srcOrd="0" destOrd="0" presId="urn:microsoft.com/office/officeart/2018/2/layout/IconVerticalSolidList"/>
    <dgm:cxn modelId="{1D564D6C-50AE-42DA-9E60-633D673B3A98}" type="presParOf" srcId="{BE991781-2BAC-483B-B1CD-DA189EF98010}" destId="{E4C052D7-C306-4955-B98F-B955ADAF5105}" srcOrd="1" destOrd="0" presId="urn:microsoft.com/office/officeart/2018/2/layout/IconVerticalSolidList"/>
    <dgm:cxn modelId="{5A0021A6-EBF5-4E93-930F-BFCBCC46AD15}" type="presParOf" srcId="{BE991781-2BAC-483B-B1CD-DA189EF98010}" destId="{7915CE85-BB4D-4AE0-933D-A5F9130FED47}" srcOrd="2" destOrd="0" presId="urn:microsoft.com/office/officeart/2018/2/layout/IconVerticalSolidList"/>
    <dgm:cxn modelId="{FD283946-9813-4AA8-B38D-115FE2A69942}" type="presParOf" srcId="{BE991781-2BAC-483B-B1CD-DA189EF98010}" destId="{0EE61DDB-E572-4322-9BB1-9C93EFD2F1D7}" srcOrd="3" destOrd="0" presId="urn:microsoft.com/office/officeart/2018/2/layout/IconVerticalSolidList"/>
    <dgm:cxn modelId="{0F9C4F0E-B891-430D-ADB7-01D01CC85699}" type="presParOf" srcId="{58858BE5-B092-4F5F-BBFD-832B61DCCC58}" destId="{B861E0D3-833F-4DE4-8EAD-D59566CEAF75}" srcOrd="1" destOrd="0" presId="urn:microsoft.com/office/officeart/2018/2/layout/IconVerticalSolidList"/>
    <dgm:cxn modelId="{AA493790-0FB1-4023-8411-4AA3038C620D}" type="presParOf" srcId="{58858BE5-B092-4F5F-BBFD-832B61DCCC58}" destId="{6F9FC8E4-F3D5-45E8-AB39-DE67B9226F88}" srcOrd="2" destOrd="0" presId="urn:microsoft.com/office/officeart/2018/2/layout/IconVerticalSolidList"/>
    <dgm:cxn modelId="{7E4FF346-147C-460C-B6E5-24AC5DF6FE86}" type="presParOf" srcId="{6F9FC8E4-F3D5-45E8-AB39-DE67B9226F88}" destId="{FB7C178D-8AF6-4D88-92FD-C84005CFF290}" srcOrd="0" destOrd="0" presId="urn:microsoft.com/office/officeart/2018/2/layout/IconVerticalSolidList"/>
    <dgm:cxn modelId="{1C672199-DFC5-48AA-9BBF-531410805373}" type="presParOf" srcId="{6F9FC8E4-F3D5-45E8-AB39-DE67B9226F88}" destId="{3546EF8F-DC17-4E04-B73D-0AD37308FD58}" srcOrd="1" destOrd="0" presId="urn:microsoft.com/office/officeart/2018/2/layout/IconVerticalSolidList"/>
    <dgm:cxn modelId="{811F0DDC-E922-4240-BFEA-AD70537DC180}" type="presParOf" srcId="{6F9FC8E4-F3D5-45E8-AB39-DE67B9226F88}" destId="{DA013431-2303-4B67-B2BD-B06BC6E8B9D1}" srcOrd="2" destOrd="0" presId="urn:microsoft.com/office/officeart/2018/2/layout/IconVerticalSolidList"/>
    <dgm:cxn modelId="{DAF49D0A-5E90-42EF-B480-CBF1D340F39D}" type="presParOf" srcId="{6F9FC8E4-F3D5-45E8-AB39-DE67B9226F88}" destId="{B5DB5D7A-6B73-432D-A157-5D7635E5944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831D9C20-A947-4D5D-977A-26EAF84DAECA}" type="doc">
      <dgm:prSet loTypeId="urn:microsoft.com/office/officeart/2016/7/layout/RepeatingBendingProcessNew" loCatId="process" qsTypeId="urn:microsoft.com/office/officeart/2005/8/quickstyle/simple1" qsCatId="simple" csTypeId="urn:microsoft.com/office/officeart/2005/8/colors/accent3_2" csCatId="accent3"/>
      <dgm:spPr/>
      <dgm:t>
        <a:bodyPr/>
        <a:lstStyle/>
        <a:p>
          <a:endParaRPr lang="en-US"/>
        </a:p>
      </dgm:t>
    </dgm:pt>
    <dgm:pt modelId="{840F2CF9-8109-47E8-A19B-7AAA989DE79A}">
      <dgm:prSet/>
      <dgm:spPr/>
      <dgm:t>
        <a:bodyPr/>
        <a:lstStyle/>
        <a:p>
          <a:r>
            <a:rPr lang="en-US"/>
            <a:t>We have looked at what constitutes social enterprise as compared to the traditional entrepreneurship</a:t>
          </a:r>
        </a:p>
      </dgm:t>
    </dgm:pt>
    <dgm:pt modelId="{F6AD6052-B984-49E0-8145-25D7D47150FD}" type="parTrans" cxnId="{AB72FF29-D7DF-4F1A-9DD0-3696AA259A4A}">
      <dgm:prSet/>
      <dgm:spPr/>
      <dgm:t>
        <a:bodyPr/>
        <a:lstStyle/>
        <a:p>
          <a:endParaRPr lang="en-US"/>
        </a:p>
      </dgm:t>
    </dgm:pt>
    <dgm:pt modelId="{21A9EA19-1D8A-44E7-930D-138C699F958A}" type="sibTrans" cxnId="{AB72FF29-D7DF-4F1A-9DD0-3696AA259A4A}">
      <dgm:prSet/>
      <dgm:spPr/>
      <dgm:t>
        <a:bodyPr/>
        <a:lstStyle/>
        <a:p>
          <a:endParaRPr lang="en-US"/>
        </a:p>
      </dgm:t>
    </dgm:pt>
    <dgm:pt modelId="{B572FD94-F105-4D79-84AC-2F5838D84743}">
      <dgm:prSet/>
      <dgm:spPr/>
      <dgm:t>
        <a:bodyPr/>
        <a:lstStyle/>
        <a:p>
          <a:r>
            <a:rPr lang="en-US"/>
            <a:t>We examined the unique characteristics of social enterprises</a:t>
          </a:r>
        </a:p>
      </dgm:t>
    </dgm:pt>
    <dgm:pt modelId="{BFD47AE1-C84B-4E0A-BA3D-78A1F7367E9D}" type="parTrans" cxnId="{F2E095D6-53EF-459E-BA33-BE73691C166C}">
      <dgm:prSet/>
      <dgm:spPr/>
      <dgm:t>
        <a:bodyPr/>
        <a:lstStyle/>
        <a:p>
          <a:endParaRPr lang="en-US"/>
        </a:p>
      </dgm:t>
    </dgm:pt>
    <dgm:pt modelId="{B8B27588-8CC0-4F47-9F12-FE9E2502C91D}" type="sibTrans" cxnId="{F2E095D6-53EF-459E-BA33-BE73691C166C}">
      <dgm:prSet/>
      <dgm:spPr/>
      <dgm:t>
        <a:bodyPr/>
        <a:lstStyle/>
        <a:p>
          <a:endParaRPr lang="en-US"/>
        </a:p>
      </dgm:t>
    </dgm:pt>
    <dgm:pt modelId="{150BB7B7-C27B-45C1-9554-053217E95B97}">
      <dgm:prSet/>
      <dgm:spPr/>
      <dgm:t>
        <a:bodyPr/>
        <a:lstStyle/>
        <a:p>
          <a:r>
            <a:rPr lang="en-US"/>
            <a:t>We looked at the different types of social enterprises</a:t>
          </a:r>
        </a:p>
      </dgm:t>
    </dgm:pt>
    <dgm:pt modelId="{2F7B4947-0F69-4525-9CB3-E96042AA1DEF}" type="parTrans" cxnId="{FDE757FD-A989-4EE1-A470-85171DC62026}">
      <dgm:prSet/>
      <dgm:spPr/>
      <dgm:t>
        <a:bodyPr/>
        <a:lstStyle/>
        <a:p>
          <a:endParaRPr lang="en-US"/>
        </a:p>
      </dgm:t>
    </dgm:pt>
    <dgm:pt modelId="{A29FBBC2-B92A-40EC-9DFD-A7CE4AA5B8CC}" type="sibTrans" cxnId="{FDE757FD-A989-4EE1-A470-85171DC62026}">
      <dgm:prSet/>
      <dgm:spPr/>
      <dgm:t>
        <a:bodyPr/>
        <a:lstStyle/>
        <a:p>
          <a:endParaRPr lang="en-US"/>
        </a:p>
      </dgm:t>
    </dgm:pt>
    <dgm:pt modelId="{68D8A1CA-14E1-4782-92EE-33F58B1F28D5}">
      <dgm:prSet/>
      <dgm:spPr/>
      <dgm:t>
        <a:bodyPr/>
        <a:lstStyle/>
        <a:p>
          <a:r>
            <a:rPr lang="en-US"/>
            <a:t>We explored the uniqueness of social enterprise business model</a:t>
          </a:r>
        </a:p>
      </dgm:t>
    </dgm:pt>
    <dgm:pt modelId="{D27DE112-E4EC-4814-8B6A-E687FDDA7284}" type="parTrans" cxnId="{8C2B7505-D9CD-498A-8410-17DD9DE81979}">
      <dgm:prSet/>
      <dgm:spPr/>
      <dgm:t>
        <a:bodyPr/>
        <a:lstStyle/>
        <a:p>
          <a:endParaRPr lang="en-US"/>
        </a:p>
      </dgm:t>
    </dgm:pt>
    <dgm:pt modelId="{A20249EE-0287-4945-A019-07FADAB313D2}" type="sibTrans" cxnId="{8C2B7505-D9CD-498A-8410-17DD9DE81979}">
      <dgm:prSet/>
      <dgm:spPr/>
      <dgm:t>
        <a:bodyPr/>
        <a:lstStyle/>
        <a:p>
          <a:endParaRPr lang="en-US"/>
        </a:p>
      </dgm:t>
    </dgm:pt>
    <dgm:pt modelId="{FF3A6BBC-2062-4752-A074-C8B9FB3E35E0}">
      <dgm:prSet/>
      <dgm:spPr/>
      <dgm:t>
        <a:bodyPr/>
        <a:lstStyle/>
        <a:p>
          <a:r>
            <a:rPr lang="en-US"/>
            <a:t>We pointed out how design thinking can be used for social good</a:t>
          </a:r>
        </a:p>
      </dgm:t>
    </dgm:pt>
    <dgm:pt modelId="{E7A20661-E433-40CB-886D-107445EF60FE}" type="parTrans" cxnId="{E626C0EE-FED8-425A-ABE6-9D7AEE6D69B5}">
      <dgm:prSet/>
      <dgm:spPr/>
      <dgm:t>
        <a:bodyPr/>
        <a:lstStyle/>
        <a:p>
          <a:endParaRPr lang="en-US"/>
        </a:p>
      </dgm:t>
    </dgm:pt>
    <dgm:pt modelId="{40DF6BA7-4C4B-4586-ABED-5A7737288E89}" type="sibTrans" cxnId="{E626C0EE-FED8-425A-ABE6-9D7AEE6D69B5}">
      <dgm:prSet/>
      <dgm:spPr/>
      <dgm:t>
        <a:bodyPr/>
        <a:lstStyle/>
        <a:p>
          <a:endParaRPr lang="en-US"/>
        </a:p>
      </dgm:t>
    </dgm:pt>
    <dgm:pt modelId="{65AD7FF4-378D-4588-9D0D-6B2F83DA8324}">
      <dgm:prSet/>
      <dgm:spPr/>
      <dgm:t>
        <a:bodyPr/>
        <a:lstStyle/>
        <a:p>
          <a:r>
            <a:rPr lang="en-US"/>
            <a:t>We finalized with challenges and opportunities for social entrepreneurs</a:t>
          </a:r>
        </a:p>
      </dgm:t>
    </dgm:pt>
    <dgm:pt modelId="{208C048B-8E68-410D-8A72-223F2CA33EFA}" type="parTrans" cxnId="{8782E8EB-BA57-4448-AABC-657F088AEE1C}">
      <dgm:prSet/>
      <dgm:spPr/>
      <dgm:t>
        <a:bodyPr/>
        <a:lstStyle/>
        <a:p>
          <a:endParaRPr lang="en-US"/>
        </a:p>
      </dgm:t>
    </dgm:pt>
    <dgm:pt modelId="{9213F61F-A431-40B9-8139-CFF2120BC80A}" type="sibTrans" cxnId="{8782E8EB-BA57-4448-AABC-657F088AEE1C}">
      <dgm:prSet/>
      <dgm:spPr/>
      <dgm:t>
        <a:bodyPr/>
        <a:lstStyle/>
        <a:p>
          <a:endParaRPr lang="en-US"/>
        </a:p>
      </dgm:t>
    </dgm:pt>
    <dgm:pt modelId="{D2C7C35E-6008-41E9-8E07-83BB64ECC270}" type="pres">
      <dgm:prSet presAssocID="{831D9C20-A947-4D5D-977A-26EAF84DAECA}" presName="Name0" presStyleCnt="0">
        <dgm:presLayoutVars>
          <dgm:dir/>
          <dgm:resizeHandles val="exact"/>
        </dgm:presLayoutVars>
      </dgm:prSet>
      <dgm:spPr/>
    </dgm:pt>
    <dgm:pt modelId="{AA081827-9673-4C07-8D7A-0350D15CF465}" type="pres">
      <dgm:prSet presAssocID="{840F2CF9-8109-47E8-A19B-7AAA989DE79A}" presName="node" presStyleLbl="node1" presStyleIdx="0" presStyleCnt="6">
        <dgm:presLayoutVars>
          <dgm:bulletEnabled val="1"/>
        </dgm:presLayoutVars>
      </dgm:prSet>
      <dgm:spPr/>
    </dgm:pt>
    <dgm:pt modelId="{27E34106-F28D-49D2-B169-B6CF4588CE33}" type="pres">
      <dgm:prSet presAssocID="{21A9EA19-1D8A-44E7-930D-138C699F958A}" presName="sibTrans" presStyleLbl="sibTrans1D1" presStyleIdx="0" presStyleCnt="5"/>
      <dgm:spPr/>
    </dgm:pt>
    <dgm:pt modelId="{E424E433-6332-470C-A811-ABC0181557EC}" type="pres">
      <dgm:prSet presAssocID="{21A9EA19-1D8A-44E7-930D-138C699F958A}" presName="connectorText" presStyleLbl="sibTrans1D1" presStyleIdx="0" presStyleCnt="5"/>
      <dgm:spPr/>
    </dgm:pt>
    <dgm:pt modelId="{04EE4632-DC12-4472-BF7B-E2A094F36260}" type="pres">
      <dgm:prSet presAssocID="{B572FD94-F105-4D79-84AC-2F5838D84743}" presName="node" presStyleLbl="node1" presStyleIdx="1" presStyleCnt="6">
        <dgm:presLayoutVars>
          <dgm:bulletEnabled val="1"/>
        </dgm:presLayoutVars>
      </dgm:prSet>
      <dgm:spPr/>
    </dgm:pt>
    <dgm:pt modelId="{3C65A780-1BDC-4D52-B8A5-6ECDBADCF30A}" type="pres">
      <dgm:prSet presAssocID="{B8B27588-8CC0-4F47-9F12-FE9E2502C91D}" presName="sibTrans" presStyleLbl="sibTrans1D1" presStyleIdx="1" presStyleCnt="5"/>
      <dgm:spPr/>
    </dgm:pt>
    <dgm:pt modelId="{849BE62D-2D9C-43BD-9F6D-7DF402C00E02}" type="pres">
      <dgm:prSet presAssocID="{B8B27588-8CC0-4F47-9F12-FE9E2502C91D}" presName="connectorText" presStyleLbl="sibTrans1D1" presStyleIdx="1" presStyleCnt="5"/>
      <dgm:spPr/>
    </dgm:pt>
    <dgm:pt modelId="{69A6587B-ECC4-4036-B2F3-8B7B64856C9B}" type="pres">
      <dgm:prSet presAssocID="{150BB7B7-C27B-45C1-9554-053217E95B97}" presName="node" presStyleLbl="node1" presStyleIdx="2" presStyleCnt="6">
        <dgm:presLayoutVars>
          <dgm:bulletEnabled val="1"/>
        </dgm:presLayoutVars>
      </dgm:prSet>
      <dgm:spPr/>
    </dgm:pt>
    <dgm:pt modelId="{A844477E-C53B-48B3-B8CB-11E51363622F}" type="pres">
      <dgm:prSet presAssocID="{A29FBBC2-B92A-40EC-9DFD-A7CE4AA5B8CC}" presName="sibTrans" presStyleLbl="sibTrans1D1" presStyleIdx="2" presStyleCnt="5"/>
      <dgm:spPr/>
    </dgm:pt>
    <dgm:pt modelId="{1CAB0139-EC82-496D-8C70-93019984F1C9}" type="pres">
      <dgm:prSet presAssocID="{A29FBBC2-B92A-40EC-9DFD-A7CE4AA5B8CC}" presName="connectorText" presStyleLbl="sibTrans1D1" presStyleIdx="2" presStyleCnt="5"/>
      <dgm:spPr/>
    </dgm:pt>
    <dgm:pt modelId="{3B2A9DA8-43FB-4FB8-A2EA-3551E7473DB5}" type="pres">
      <dgm:prSet presAssocID="{68D8A1CA-14E1-4782-92EE-33F58B1F28D5}" presName="node" presStyleLbl="node1" presStyleIdx="3" presStyleCnt="6">
        <dgm:presLayoutVars>
          <dgm:bulletEnabled val="1"/>
        </dgm:presLayoutVars>
      </dgm:prSet>
      <dgm:spPr/>
    </dgm:pt>
    <dgm:pt modelId="{4CF5021E-7DBF-4041-BD65-06CC0C78CFC7}" type="pres">
      <dgm:prSet presAssocID="{A20249EE-0287-4945-A019-07FADAB313D2}" presName="sibTrans" presStyleLbl="sibTrans1D1" presStyleIdx="3" presStyleCnt="5"/>
      <dgm:spPr/>
    </dgm:pt>
    <dgm:pt modelId="{DDC98A79-414F-47C7-A608-F08244B13396}" type="pres">
      <dgm:prSet presAssocID="{A20249EE-0287-4945-A019-07FADAB313D2}" presName="connectorText" presStyleLbl="sibTrans1D1" presStyleIdx="3" presStyleCnt="5"/>
      <dgm:spPr/>
    </dgm:pt>
    <dgm:pt modelId="{F1ACB2C8-1645-41D2-B6A7-8FADB4040000}" type="pres">
      <dgm:prSet presAssocID="{FF3A6BBC-2062-4752-A074-C8B9FB3E35E0}" presName="node" presStyleLbl="node1" presStyleIdx="4" presStyleCnt="6">
        <dgm:presLayoutVars>
          <dgm:bulletEnabled val="1"/>
        </dgm:presLayoutVars>
      </dgm:prSet>
      <dgm:spPr/>
    </dgm:pt>
    <dgm:pt modelId="{A7DDAEB6-02CC-4193-A8D0-DFFC9B312ED5}" type="pres">
      <dgm:prSet presAssocID="{40DF6BA7-4C4B-4586-ABED-5A7737288E89}" presName="sibTrans" presStyleLbl="sibTrans1D1" presStyleIdx="4" presStyleCnt="5"/>
      <dgm:spPr/>
    </dgm:pt>
    <dgm:pt modelId="{987A55BD-553A-4740-98FE-9C184EBCA7F2}" type="pres">
      <dgm:prSet presAssocID="{40DF6BA7-4C4B-4586-ABED-5A7737288E89}" presName="connectorText" presStyleLbl="sibTrans1D1" presStyleIdx="4" presStyleCnt="5"/>
      <dgm:spPr/>
    </dgm:pt>
    <dgm:pt modelId="{9D36F1D1-6854-43A8-A4B1-63D2F2615969}" type="pres">
      <dgm:prSet presAssocID="{65AD7FF4-378D-4588-9D0D-6B2F83DA8324}" presName="node" presStyleLbl="node1" presStyleIdx="5" presStyleCnt="6">
        <dgm:presLayoutVars>
          <dgm:bulletEnabled val="1"/>
        </dgm:presLayoutVars>
      </dgm:prSet>
      <dgm:spPr/>
    </dgm:pt>
  </dgm:ptLst>
  <dgm:cxnLst>
    <dgm:cxn modelId="{8C2B7505-D9CD-498A-8410-17DD9DE81979}" srcId="{831D9C20-A947-4D5D-977A-26EAF84DAECA}" destId="{68D8A1CA-14E1-4782-92EE-33F58B1F28D5}" srcOrd="3" destOrd="0" parTransId="{D27DE112-E4EC-4814-8B6A-E687FDDA7284}" sibTransId="{A20249EE-0287-4945-A019-07FADAB313D2}"/>
    <dgm:cxn modelId="{17390D0B-D229-40E9-A76B-078EC6E5CBE9}" type="presOf" srcId="{840F2CF9-8109-47E8-A19B-7AAA989DE79A}" destId="{AA081827-9673-4C07-8D7A-0350D15CF465}" srcOrd="0" destOrd="0" presId="urn:microsoft.com/office/officeart/2016/7/layout/RepeatingBendingProcessNew"/>
    <dgm:cxn modelId="{AB72FF29-D7DF-4F1A-9DD0-3696AA259A4A}" srcId="{831D9C20-A947-4D5D-977A-26EAF84DAECA}" destId="{840F2CF9-8109-47E8-A19B-7AAA989DE79A}" srcOrd="0" destOrd="0" parTransId="{F6AD6052-B984-49E0-8145-25D7D47150FD}" sibTransId="{21A9EA19-1D8A-44E7-930D-138C699F958A}"/>
    <dgm:cxn modelId="{F918DB51-70E8-4664-A22E-9A591EC935A4}" type="presOf" srcId="{21A9EA19-1D8A-44E7-930D-138C699F958A}" destId="{E424E433-6332-470C-A811-ABC0181557EC}" srcOrd="1" destOrd="0" presId="urn:microsoft.com/office/officeart/2016/7/layout/RepeatingBendingProcessNew"/>
    <dgm:cxn modelId="{DDB50D75-FCBD-42FE-A5C3-2E8B3F40210B}" type="presOf" srcId="{65AD7FF4-378D-4588-9D0D-6B2F83DA8324}" destId="{9D36F1D1-6854-43A8-A4B1-63D2F2615969}" srcOrd="0" destOrd="0" presId="urn:microsoft.com/office/officeart/2016/7/layout/RepeatingBendingProcessNew"/>
    <dgm:cxn modelId="{A8B70684-4B14-47CF-93BE-310B36EAA103}" type="presOf" srcId="{40DF6BA7-4C4B-4586-ABED-5A7737288E89}" destId="{987A55BD-553A-4740-98FE-9C184EBCA7F2}" srcOrd="1" destOrd="0" presId="urn:microsoft.com/office/officeart/2016/7/layout/RepeatingBendingProcessNew"/>
    <dgm:cxn modelId="{23FFA288-11DD-423F-8AE1-159FA4651898}" type="presOf" srcId="{68D8A1CA-14E1-4782-92EE-33F58B1F28D5}" destId="{3B2A9DA8-43FB-4FB8-A2EA-3551E7473DB5}" srcOrd="0" destOrd="0" presId="urn:microsoft.com/office/officeart/2016/7/layout/RepeatingBendingProcessNew"/>
    <dgm:cxn modelId="{3729BB8B-A837-4446-AF64-8F6DB450232E}" type="presOf" srcId="{A29FBBC2-B92A-40EC-9DFD-A7CE4AA5B8CC}" destId="{A844477E-C53B-48B3-B8CB-11E51363622F}" srcOrd="0" destOrd="0" presId="urn:microsoft.com/office/officeart/2016/7/layout/RepeatingBendingProcessNew"/>
    <dgm:cxn modelId="{4C9F788E-B0FD-4A23-BE0D-45E2E6E19FFE}" type="presOf" srcId="{A20249EE-0287-4945-A019-07FADAB313D2}" destId="{4CF5021E-7DBF-4041-BD65-06CC0C78CFC7}" srcOrd="0" destOrd="0" presId="urn:microsoft.com/office/officeart/2016/7/layout/RepeatingBendingProcessNew"/>
    <dgm:cxn modelId="{DCF9B78E-646E-4E5D-B325-EEB2376F6A05}" type="presOf" srcId="{150BB7B7-C27B-45C1-9554-053217E95B97}" destId="{69A6587B-ECC4-4036-B2F3-8B7B64856C9B}" srcOrd="0" destOrd="0" presId="urn:microsoft.com/office/officeart/2016/7/layout/RepeatingBendingProcessNew"/>
    <dgm:cxn modelId="{8E94C99A-6717-4C83-956F-2A65A79553FB}" type="presOf" srcId="{FF3A6BBC-2062-4752-A074-C8B9FB3E35E0}" destId="{F1ACB2C8-1645-41D2-B6A7-8FADB4040000}" srcOrd="0" destOrd="0" presId="urn:microsoft.com/office/officeart/2016/7/layout/RepeatingBendingProcessNew"/>
    <dgm:cxn modelId="{B0D93E9B-C2B5-4FD0-BCBB-98D90E05C518}" type="presOf" srcId="{A29FBBC2-B92A-40EC-9DFD-A7CE4AA5B8CC}" destId="{1CAB0139-EC82-496D-8C70-93019984F1C9}" srcOrd="1" destOrd="0" presId="urn:microsoft.com/office/officeart/2016/7/layout/RepeatingBendingProcessNew"/>
    <dgm:cxn modelId="{A1AF059D-A5EE-4AE3-AB8F-5136B725AAE5}" type="presOf" srcId="{40DF6BA7-4C4B-4586-ABED-5A7737288E89}" destId="{A7DDAEB6-02CC-4193-A8D0-DFFC9B312ED5}" srcOrd="0" destOrd="0" presId="urn:microsoft.com/office/officeart/2016/7/layout/RepeatingBendingProcessNew"/>
    <dgm:cxn modelId="{39F6F39F-0858-451B-A61D-A970BA6E8F5A}" type="presOf" srcId="{831D9C20-A947-4D5D-977A-26EAF84DAECA}" destId="{D2C7C35E-6008-41E9-8E07-83BB64ECC270}" srcOrd="0" destOrd="0" presId="urn:microsoft.com/office/officeart/2016/7/layout/RepeatingBendingProcessNew"/>
    <dgm:cxn modelId="{343FE5B1-8B57-47E2-9E6B-E1BC1A8073B8}" type="presOf" srcId="{21A9EA19-1D8A-44E7-930D-138C699F958A}" destId="{27E34106-F28D-49D2-B169-B6CF4588CE33}" srcOrd="0" destOrd="0" presId="urn:microsoft.com/office/officeart/2016/7/layout/RepeatingBendingProcessNew"/>
    <dgm:cxn modelId="{811C4CB8-7551-449F-89A5-6897724042DD}" type="presOf" srcId="{A20249EE-0287-4945-A019-07FADAB313D2}" destId="{DDC98A79-414F-47C7-A608-F08244B13396}" srcOrd="1" destOrd="0" presId="urn:microsoft.com/office/officeart/2016/7/layout/RepeatingBendingProcessNew"/>
    <dgm:cxn modelId="{3B5E03BE-BFB5-44D2-ACD4-03E62C7365E9}" type="presOf" srcId="{B572FD94-F105-4D79-84AC-2F5838D84743}" destId="{04EE4632-DC12-4472-BF7B-E2A094F36260}" srcOrd="0" destOrd="0" presId="urn:microsoft.com/office/officeart/2016/7/layout/RepeatingBendingProcessNew"/>
    <dgm:cxn modelId="{16DAF6D2-F320-487D-B67D-65C35D83E48C}" type="presOf" srcId="{B8B27588-8CC0-4F47-9F12-FE9E2502C91D}" destId="{3C65A780-1BDC-4D52-B8A5-6ECDBADCF30A}" srcOrd="0" destOrd="0" presId="urn:microsoft.com/office/officeart/2016/7/layout/RepeatingBendingProcessNew"/>
    <dgm:cxn modelId="{F2E095D6-53EF-459E-BA33-BE73691C166C}" srcId="{831D9C20-A947-4D5D-977A-26EAF84DAECA}" destId="{B572FD94-F105-4D79-84AC-2F5838D84743}" srcOrd="1" destOrd="0" parTransId="{BFD47AE1-C84B-4E0A-BA3D-78A1F7367E9D}" sibTransId="{B8B27588-8CC0-4F47-9F12-FE9E2502C91D}"/>
    <dgm:cxn modelId="{B4E1A8E3-8091-425D-85BD-71FC64EADAAB}" type="presOf" srcId="{B8B27588-8CC0-4F47-9F12-FE9E2502C91D}" destId="{849BE62D-2D9C-43BD-9F6D-7DF402C00E02}" srcOrd="1" destOrd="0" presId="urn:microsoft.com/office/officeart/2016/7/layout/RepeatingBendingProcessNew"/>
    <dgm:cxn modelId="{8782E8EB-BA57-4448-AABC-657F088AEE1C}" srcId="{831D9C20-A947-4D5D-977A-26EAF84DAECA}" destId="{65AD7FF4-378D-4588-9D0D-6B2F83DA8324}" srcOrd="5" destOrd="0" parTransId="{208C048B-8E68-410D-8A72-223F2CA33EFA}" sibTransId="{9213F61F-A431-40B9-8139-CFF2120BC80A}"/>
    <dgm:cxn modelId="{E626C0EE-FED8-425A-ABE6-9D7AEE6D69B5}" srcId="{831D9C20-A947-4D5D-977A-26EAF84DAECA}" destId="{FF3A6BBC-2062-4752-A074-C8B9FB3E35E0}" srcOrd="4" destOrd="0" parTransId="{E7A20661-E433-40CB-886D-107445EF60FE}" sibTransId="{40DF6BA7-4C4B-4586-ABED-5A7737288E89}"/>
    <dgm:cxn modelId="{FDE757FD-A989-4EE1-A470-85171DC62026}" srcId="{831D9C20-A947-4D5D-977A-26EAF84DAECA}" destId="{150BB7B7-C27B-45C1-9554-053217E95B97}" srcOrd="2" destOrd="0" parTransId="{2F7B4947-0F69-4525-9CB3-E96042AA1DEF}" sibTransId="{A29FBBC2-B92A-40EC-9DFD-A7CE4AA5B8CC}"/>
    <dgm:cxn modelId="{B83A20E9-242E-49FD-A833-C5B432820A07}" type="presParOf" srcId="{D2C7C35E-6008-41E9-8E07-83BB64ECC270}" destId="{AA081827-9673-4C07-8D7A-0350D15CF465}" srcOrd="0" destOrd="0" presId="urn:microsoft.com/office/officeart/2016/7/layout/RepeatingBendingProcessNew"/>
    <dgm:cxn modelId="{F26AB019-BCA3-4558-9570-D679DA565B42}" type="presParOf" srcId="{D2C7C35E-6008-41E9-8E07-83BB64ECC270}" destId="{27E34106-F28D-49D2-B169-B6CF4588CE33}" srcOrd="1" destOrd="0" presId="urn:microsoft.com/office/officeart/2016/7/layout/RepeatingBendingProcessNew"/>
    <dgm:cxn modelId="{FDAC3CCD-57FE-4253-9651-E64809DB41D7}" type="presParOf" srcId="{27E34106-F28D-49D2-B169-B6CF4588CE33}" destId="{E424E433-6332-470C-A811-ABC0181557EC}" srcOrd="0" destOrd="0" presId="urn:microsoft.com/office/officeart/2016/7/layout/RepeatingBendingProcessNew"/>
    <dgm:cxn modelId="{E35026B8-6388-4591-A596-E89A1ABB7DDA}" type="presParOf" srcId="{D2C7C35E-6008-41E9-8E07-83BB64ECC270}" destId="{04EE4632-DC12-4472-BF7B-E2A094F36260}" srcOrd="2" destOrd="0" presId="urn:microsoft.com/office/officeart/2016/7/layout/RepeatingBendingProcessNew"/>
    <dgm:cxn modelId="{510F74B4-0BFD-454B-B420-2DFFB1532C12}" type="presParOf" srcId="{D2C7C35E-6008-41E9-8E07-83BB64ECC270}" destId="{3C65A780-1BDC-4D52-B8A5-6ECDBADCF30A}" srcOrd="3" destOrd="0" presId="urn:microsoft.com/office/officeart/2016/7/layout/RepeatingBendingProcessNew"/>
    <dgm:cxn modelId="{2B0B3854-3BEF-408A-8A6B-7528753CA279}" type="presParOf" srcId="{3C65A780-1BDC-4D52-B8A5-6ECDBADCF30A}" destId="{849BE62D-2D9C-43BD-9F6D-7DF402C00E02}" srcOrd="0" destOrd="0" presId="urn:microsoft.com/office/officeart/2016/7/layout/RepeatingBendingProcessNew"/>
    <dgm:cxn modelId="{254079D7-BAFF-452D-9744-AB344E7B4BA2}" type="presParOf" srcId="{D2C7C35E-6008-41E9-8E07-83BB64ECC270}" destId="{69A6587B-ECC4-4036-B2F3-8B7B64856C9B}" srcOrd="4" destOrd="0" presId="urn:microsoft.com/office/officeart/2016/7/layout/RepeatingBendingProcessNew"/>
    <dgm:cxn modelId="{E59B7B4F-5C32-4E31-B300-65442269776F}" type="presParOf" srcId="{D2C7C35E-6008-41E9-8E07-83BB64ECC270}" destId="{A844477E-C53B-48B3-B8CB-11E51363622F}" srcOrd="5" destOrd="0" presId="urn:microsoft.com/office/officeart/2016/7/layout/RepeatingBendingProcessNew"/>
    <dgm:cxn modelId="{142C099F-5839-4023-B94F-C708A979821D}" type="presParOf" srcId="{A844477E-C53B-48B3-B8CB-11E51363622F}" destId="{1CAB0139-EC82-496D-8C70-93019984F1C9}" srcOrd="0" destOrd="0" presId="urn:microsoft.com/office/officeart/2016/7/layout/RepeatingBendingProcessNew"/>
    <dgm:cxn modelId="{14750467-5382-42B4-A678-68D6B2DD5378}" type="presParOf" srcId="{D2C7C35E-6008-41E9-8E07-83BB64ECC270}" destId="{3B2A9DA8-43FB-4FB8-A2EA-3551E7473DB5}" srcOrd="6" destOrd="0" presId="urn:microsoft.com/office/officeart/2016/7/layout/RepeatingBendingProcessNew"/>
    <dgm:cxn modelId="{2DBE7F8B-10A0-4AE6-AAC8-320ADD6CB633}" type="presParOf" srcId="{D2C7C35E-6008-41E9-8E07-83BB64ECC270}" destId="{4CF5021E-7DBF-4041-BD65-06CC0C78CFC7}" srcOrd="7" destOrd="0" presId="urn:microsoft.com/office/officeart/2016/7/layout/RepeatingBendingProcessNew"/>
    <dgm:cxn modelId="{1FC1D418-7705-4167-BA52-0C40965DE121}" type="presParOf" srcId="{4CF5021E-7DBF-4041-BD65-06CC0C78CFC7}" destId="{DDC98A79-414F-47C7-A608-F08244B13396}" srcOrd="0" destOrd="0" presId="urn:microsoft.com/office/officeart/2016/7/layout/RepeatingBendingProcessNew"/>
    <dgm:cxn modelId="{0913BBE9-9362-45D0-9F1F-18B496C9285B}" type="presParOf" srcId="{D2C7C35E-6008-41E9-8E07-83BB64ECC270}" destId="{F1ACB2C8-1645-41D2-B6A7-8FADB4040000}" srcOrd="8" destOrd="0" presId="urn:microsoft.com/office/officeart/2016/7/layout/RepeatingBendingProcessNew"/>
    <dgm:cxn modelId="{3CEAFDBE-408F-4B10-9255-E339D38ABB7D}" type="presParOf" srcId="{D2C7C35E-6008-41E9-8E07-83BB64ECC270}" destId="{A7DDAEB6-02CC-4193-A8D0-DFFC9B312ED5}" srcOrd="9" destOrd="0" presId="urn:microsoft.com/office/officeart/2016/7/layout/RepeatingBendingProcessNew"/>
    <dgm:cxn modelId="{3E3C9544-7DF8-4484-B2DA-B09643E9A259}" type="presParOf" srcId="{A7DDAEB6-02CC-4193-A8D0-DFFC9B312ED5}" destId="{987A55BD-553A-4740-98FE-9C184EBCA7F2}" srcOrd="0" destOrd="0" presId="urn:microsoft.com/office/officeart/2016/7/layout/RepeatingBendingProcessNew"/>
    <dgm:cxn modelId="{598D28B4-631E-4946-828C-C37F7D3E164C}" type="presParOf" srcId="{D2C7C35E-6008-41E9-8E07-83BB64ECC270}" destId="{9D36F1D1-6854-43A8-A4B1-63D2F2615969}" srcOrd="10"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4B63AB-827B-4F1D-B354-EC40958B13B6}">
      <dsp:nvSpPr>
        <dsp:cNvPr id="0" name=""/>
        <dsp:cNvSpPr/>
      </dsp:nvSpPr>
      <dsp:spPr>
        <a:xfrm>
          <a:off x="0" y="13500"/>
          <a:ext cx="7476961" cy="11934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The last lecture looked at family business, where we focused on the following </a:t>
          </a:r>
        </a:p>
      </dsp:txBody>
      <dsp:txXfrm>
        <a:off x="58257" y="71757"/>
        <a:ext cx="7360447" cy="1076886"/>
      </dsp:txXfrm>
    </dsp:sp>
    <dsp:sp modelId="{84E65CA9-45CC-4A2D-B565-58E4E24ABEAC}">
      <dsp:nvSpPr>
        <dsp:cNvPr id="0" name=""/>
        <dsp:cNvSpPr/>
      </dsp:nvSpPr>
      <dsp:spPr>
        <a:xfrm>
          <a:off x="0" y="1293299"/>
          <a:ext cx="7476961" cy="11934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What constituted a family business </a:t>
          </a:r>
        </a:p>
      </dsp:txBody>
      <dsp:txXfrm>
        <a:off x="58257" y="1351556"/>
        <a:ext cx="7360447" cy="1076886"/>
      </dsp:txXfrm>
    </dsp:sp>
    <dsp:sp modelId="{707BBF79-E4C0-4B32-B695-AA62393F7944}">
      <dsp:nvSpPr>
        <dsp:cNvPr id="0" name=""/>
        <dsp:cNvSpPr/>
      </dsp:nvSpPr>
      <dsp:spPr>
        <a:xfrm>
          <a:off x="0" y="2573099"/>
          <a:ext cx="7476961" cy="11934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The characteristics of a family business </a:t>
          </a:r>
        </a:p>
      </dsp:txBody>
      <dsp:txXfrm>
        <a:off x="58257" y="2631356"/>
        <a:ext cx="7360447" cy="1076886"/>
      </dsp:txXfrm>
    </dsp:sp>
    <dsp:sp modelId="{B1710D0A-EB4B-4276-BF16-B4593554BF0C}">
      <dsp:nvSpPr>
        <dsp:cNvPr id="0" name=""/>
        <dsp:cNvSpPr/>
      </dsp:nvSpPr>
      <dsp:spPr>
        <a:xfrm>
          <a:off x="0" y="3852900"/>
          <a:ext cx="7476961" cy="119340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Their contributions to the global economy </a:t>
          </a:r>
        </a:p>
      </dsp:txBody>
      <dsp:txXfrm>
        <a:off x="58257" y="3911157"/>
        <a:ext cx="7360447" cy="10768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33E766-D174-4843-A425-105C7B4E5260}">
      <dsp:nvSpPr>
        <dsp:cNvPr id="0" name=""/>
        <dsp:cNvSpPr/>
      </dsp:nvSpPr>
      <dsp:spPr>
        <a:xfrm>
          <a:off x="0" y="15950"/>
          <a:ext cx="5216979" cy="162227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US" sz="2900" kern="1200">
              <a:latin typeface="Corbel" panose="020B0503020204020204"/>
            </a:rPr>
            <a:t>Succession plan and its importance in family businesses</a:t>
          </a:r>
        </a:p>
      </dsp:txBody>
      <dsp:txXfrm>
        <a:off x="79193" y="95143"/>
        <a:ext cx="5058593" cy="1463892"/>
      </dsp:txXfrm>
    </dsp:sp>
    <dsp:sp modelId="{33315FD3-BDA9-47DB-BAA2-223FC45E99DE}">
      <dsp:nvSpPr>
        <dsp:cNvPr id="0" name=""/>
        <dsp:cNvSpPr/>
      </dsp:nvSpPr>
      <dsp:spPr>
        <a:xfrm>
          <a:off x="0" y="1721748"/>
          <a:ext cx="5216979" cy="162227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latin typeface="Corbel" panose="020B0503020204020204"/>
            </a:rPr>
            <a:t>Dynamics and conflicts in family business and how </a:t>
          </a:r>
        </a:p>
      </dsp:txBody>
      <dsp:txXfrm>
        <a:off x="79193" y="1800941"/>
        <a:ext cx="5058593" cy="1463892"/>
      </dsp:txXfrm>
    </dsp:sp>
    <dsp:sp modelId="{E68AB6FB-1594-446D-ADDA-C67863E61CFE}">
      <dsp:nvSpPr>
        <dsp:cNvPr id="0" name=""/>
        <dsp:cNvSpPr/>
      </dsp:nvSpPr>
      <dsp:spPr>
        <a:xfrm>
          <a:off x="0" y="3427547"/>
          <a:ext cx="5216979" cy="1622278"/>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latin typeface="Corbel" panose="020B0503020204020204"/>
            </a:rPr>
            <a:t>The current lecture we will look at different aspects of social entrepreneurship</a:t>
          </a:r>
        </a:p>
      </dsp:txBody>
      <dsp:txXfrm>
        <a:off x="79193" y="3506740"/>
        <a:ext cx="5058593" cy="14638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76F84C-9C2D-4875-859F-44E9023B354B}">
      <dsp:nvSpPr>
        <dsp:cNvPr id="0" name=""/>
        <dsp:cNvSpPr/>
      </dsp:nvSpPr>
      <dsp:spPr>
        <a:xfrm>
          <a:off x="0" y="618"/>
          <a:ext cx="6573079" cy="144701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7220AC-FC1E-48CB-83F1-300827A9ADAE}">
      <dsp:nvSpPr>
        <dsp:cNvPr id="0" name=""/>
        <dsp:cNvSpPr/>
      </dsp:nvSpPr>
      <dsp:spPr>
        <a:xfrm>
          <a:off x="437720" y="326195"/>
          <a:ext cx="795856" cy="7958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DB14E9-4CDE-4527-AC26-86A3BF09CA89}">
      <dsp:nvSpPr>
        <dsp:cNvPr id="0" name=""/>
        <dsp:cNvSpPr/>
      </dsp:nvSpPr>
      <dsp:spPr>
        <a:xfrm>
          <a:off x="1671297" y="618"/>
          <a:ext cx="4901782" cy="1447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142" tIns="153142" rIns="153142" bIns="153142" numCol="1" spcCol="1270" anchor="ctr" anchorCtr="0">
          <a:noAutofit/>
        </a:bodyPr>
        <a:lstStyle/>
        <a:p>
          <a:pPr marL="0" lvl="0" indent="0" algn="l" defTabSz="1066800">
            <a:lnSpc>
              <a:spcPct val="100000"/>
            </a:lnSpc>
            <a:spcBef>
              <a:spcPct val="0"/>
            </a:spcBef>
            <a:spcAft>
              <a:spcPct val="35000"/>
            </a:spcAft>
            <a:buNone/>
          </a:pPr>
          <a:r>
            <a:rPr lang="en-US" sz="2400" kern="1200">
              <a:latin typeface="Corbel" panose="020B0503020204020204"/>
            </a:rPr>
            <a:t>Define and outline characteristics of social entrepreneurship</a:t>
          </a:r>
        </a:p>
      </dsp:txBody>
      <dsp:txXfrm>
        <a:off x="1671297" y="618"/>
        <a:ext cx="4901782" cy="1447011"/>
      </dsp:txXfrm>
    </dsp:sp>
    <dsp:sp modelId="{1E850A67-9930-472F-A1DA-6DF6A2AC9DBB}">
      <dsp:nvSpPr>
        <dsp:cNvPr id="0" name=""/>
        <dsp:cNvSpPr/>
      </dsp:nvSpPr>
      <dsp:spPr>
        <a:xfrm>
          <a:off x="0" y="1809382"/>
          <a:ext cx="6573079" cy="144701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CC08B5-EFF6-4B36-B40A-0DAAE9D0CB65}">
      <dsp:nvSpPr>
        <dsp:cNvPr id="0" name=""/>
        <dsp:cNvSpPr/>
      </dsp:nvSpPr>
      <dsp:spPr>
        <a:xfrm>
          <a:off x="437720" y="2134959"/>
          <a:ext cx="795856" cy="7958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640663-A48D-47DD-B9BC-8E290D5D4334}">
      <dsp:nvSpPr>
        <dsp:cNvPr id="0" name=""/>
        <dsp:cNvSpPr/>
      </dsp:nvSpPr>
      <dsp:spPr>
        <a:xfrm>
          <a:off x="1671297" y="1809382"/>
          <a:ext cx="4901782" cy="1447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142" tIns="153142" rIns="153142" bIns="153142" numCol="1" spcCol="1270" anchor="ctr" anchorCtr="0">
          <a:noAutofit/>
        </a:bodyPr>
        <a:lstStyle/>
        <a:p>
          <a:pPr marL="0" lvl="0" indent="0" algn="l" defTabSz="1066800">
            <a:lnSpc>
              <a:spcPct val="100000"/>
            </a:lnSpc>
            <a:spcBef>
              <a:spcPct val="0"/>
            </a:spcBef>
            <a:spcAft>
              <a:spcPct val="35000"/>
            </a:spcAft>
            <a:buNone/>
          </a:pPr>
          <a:r>
            <a:rPr lang="en-US" sz="2400" kern="1200">
              <a:latin typeface="Corbel" panose="020B0503020204020204"/>
            </a:rPr>
            <a:t>Differentiate social entrepreneurship from the traditional entrepreneurship</a:t>
          </a:r>
        </a:p>
      </dsp:txBody>
      <dsp:txXfrm>
        <a:off x="1671297" y="1809382"/>
        <a:ext cx="4901782" cy="1447011"/>
      </dsp:txXfrm>
    </dsp:sp>
    <dsp:sp modelId="{217D3520-2925-49BA-9B2C-F4785FA108A6}">
      <dsp:nvSpPr>
        <dsp:cNvPr id="0" name=""/>
        <dsp:cNvSpPr/>
      </dsp:nvSpPr>
      <dsp:spPr>
        <a:xfrm>
          <a:off x="0" y="3618146"/>
          <a:ext cx="6573079" cy="144701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5BCC3F-0B6D-4000-91BF-FAFF38B47F86}">
      <dsp:nvSpPr>
        <dsp:cNvPr id="0" name=""/>
        <dsp:cNvSpPr/>
      </dsp:nvSpPr>
      <dsp:spPr>
        <a:xfrm>
          <a:off x="437720" y="3943723"/>
          <a:ext cx="795856" cy="7958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BA2555-BE68-4F46-8C9F-9D7FBFF7DBA4}">
      <dsp:nvSpPr>
        <dsp:cNvPr id="0" name=""/>
        <dsp:cNvSpPr/>
      </dsp:nvSpPr>
      <dsp:spPr>
        <a:xfrm>
          <a:off x="1671297" y="3618146"/>
          <a:ext cx="4901782" cy="1447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142" tIns="153142" rIns="153142" bIns="153142" numCol="1" spcCol="1270" anchor="ctr" anchorCtr="0">
          <a:noAutofit/>
        </a:bodyPr>
        <a:lstStyle/>
        <a:p>
          <a:pPr marL="0" lvl="0" indent="0" algn="l" defTabSz="1066800">
            <a:lnSpc>
              <a:spcPct val="100000"/>
            </a:lnSpc>
            <a:spcBef>
              <a:spcPct val="0"/>
            </a:spcBef>
            <a:spcAft>
              <a:spcPct val="35000"/>
            </a:spcAft>
            <a:buNone/>
          </a:pPr>
          <a:r>
            <a:rPr lang="en-US" sz="2400" kern="1200">
              <a:latin typeface="Corbel" panose="020B0503020204020204"/>
            </a:rPr>
            <a:t>Outline types of social enterprises</a:t>
          </a:r>
        </a:p>
      </dsp:txBody>
      <dsp:txXfrm>
        <a:off x="1671297" y="3618146"/>
        <a:ext cx="4901782" cy="144701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4D455-0805-4435-B5DD-ED8CF899A26D}">
      <dsp:nvSpPr>
        <dsp:cNvPr id="0" name=""/>
        <dsp:cNvSpPr/>
      </dsp:nvSpPr>
      <dsp:spPr>
        <a:xfrm>
          <a:off x="0" y="618"/>
          <a:ext cx="6921792" cy="144701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340036-DE45-4F16-AFF5-3F04EE6F8107}">
      <dsp:nvSpPr>
        <dsp:cNvPr id="0" name=""/>
        <dsp:cNvSpPr/>
      </dsp:nvSpPr>
      <dsp:spPr>
        <a:xfrm>
          <a:off x="437720" y="326195"/>
          <a:ext cx="795856" cy="7958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050A2B-2173-40A2-A0D2-10AC99A66959}">
      <dsp:nvSpPr>
        <dsp:cNvPr id="0" name=""/>
        <dsp:cNvSpPr/>
      </dsp:nvSpPr>
      <dsp:spPr>
        <a:xfrm>
          <a:off x="1671297" y="618"/>
          <a:ext cx="5250494" cy="1447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142" tIns="153142" rIns="153142" bIns="153142"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Examine business model for social enterprise</a:t>
          </a:r>
        </a:p>
      </dsp:txBody>
      <dsp:txXfrm>
        <a:off x="1671297" y="618"/>
        <a:ext cx="5250494" cy="1447011"/>
      </dsp:txXfrm>
    </dsp:sp>
    <dsp:sp modelId="{52FAE34B-F391-4B7B-B4FF-AF410DE9507E}">
      <dsp:nvSpPr>
        <dsp:cNvPr id="0" name=""/>
        <dsp:cNvSpPr/>
      </dsp:nvSpPr>
      <dsp:spPr>
        <a:xfrm>
          <a:off x="0" y="1809382"/>
          <a:ext cx="6921792" cy="144701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43F7C9-8559-4986-B5EB-EEF95801D57E}">
      <dsp:nvSpPr>
        <dsp:cNvPr id="0" name=""/>
        <dsp:cNvSpPr/>
      </dsp:nvSpPr>
      <dsp:spPr>
        <a:xfrm>
          <a:off x="437720" y="2134959"/>
          <a:ext cx="795856" cy="7958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9C4CBC6-8D00-457C-99E8-97961F7E413D}">
      <dsp:nvSpPr>
        <dsp:cNvPr id="0" name=""/>
        <dsp:cNvSpPr/>
      </dsp:nvSpPr>
      <dsp:spPr>
        <a:xfrm>
          <a:off x="1671297" y="1809382"/>
          <a:ext cx="5250494" cy="1447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142" tIns="153142" rIns="153142" bIns="153142"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Apply design thinking for social good</a:t>
          </a:r>
        </a:p>
      </dsp:txBody>
      <dsp:txXfrm>
        <a:off x="1671297" y="1809382"/>
        <a:ext cx="5250494" cy="1447011"/>
      </dsp:txXfrm>
    </dsp:sp>
    <dsp:sp modelId="{D0DE64D9-5CFE-4B32-8E2F-D6A8AB8861A1}">
      <dsp:nvSpPr>
        <dsp:cNvPr id="0" name=""/>
        <dsp:cNvSpPr/>
      </dsp:nvSpPr>
      <dsp:spPr>
        <a:xfrm>
          <a:off x="0" y="3618146"/>
          <a:ext cx="6921792" cy="144701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D8D3D0-A993-43E9-B065-0AF7BC711E97}">
      <dsp:nvSpPr>
        <dsp:cNvPr id="0" name=""/>
        <dsp:cNvSpPr/>
      </dsp:nvSpPr>
      <dsp:spPr>
        <a:xfrm>
          <a:off x="437720" y="3943723"/>
          <a:ext cx="795856" cy="7958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00AF33-01DB-4C40-832D-45CE1D5F0347}">
      <dsp:nvSpPr>
        <dsp:cNvPr id="0" name=""/>
        <dsp:cNvSpPr/>
      </dsp:nvSpPr>
      <dsp:spPr>
        <a:xfrm>
          <a:off x="1671297" y="3618146"/>
          <a:ext cx="5250494" cy="14470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3142" tIns="153142" rIns="153142" bIns="153142"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Challenges and opportunities for social entrepreneurs</a:t>
          </a:r>
        </a:p>
      </dsp:txBody>
      <dsp:txXfrm>
        <a:off x="1671297" y="3618146"/>
        <a:ext cx="5250494" cy="14470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579626-84E8-4361-8FD8-8CEDC85B224A}">
      <dsp:nvSpPr>
        <dsp:cNvPr id="0" name=""/>
        <dsp:cNvSpPr/>
      </dsp:nvSpPr>
      <dsp:spPr>
        <a:xfrm>
          <a:off x="0" y="763453"/>
          <a:ext cx="7864742" cy="140945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A63610-A5F2-4BF8-A394-75652A93686D}">
      <dsp:nvSpPr>
        <dsp:cNvPr id="0" name=""/>
        <dsp:cNvSpPr/>
      </dsp:nvSpPr>
      <dsp:spPr>
        <a:xfrm>
          <a:off x="426359" y="1080579"/>
          <a:ext cx="775198" cy="7751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E12167-C35C-4D79-8744-7C31D386218A}">
      <dsp:nvSpPr>
        <dsp:cNvPr id="0" name=""/>
        <dsp:cNvSpPr/>
      </dsp:nvSpPr>
      <dsp:spPr>
        <a:xfrm>
          <a:off x="1627916" y="763453"/>
          <a:ext cx="6236825" cy="1409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167" tIns="149167" rIns="149167" bIns="149167" numCol="1" spcCol="1270" anchor="ctr" anchorCtr="0">
          <a:noAutofit/>
        </a:bodyPr>
        <a:lstStyle/>
        <a:p>
          <a:pPr marL="0" lvl="0" indent="0" algn="l" defTabSz="1111250">
            <a:lnSpc>
              <a:spcPct val="90000"/>
            </a:lnSpc>
            <a:spcBef>
              <a:spcPct val="0"/>
            </a:spcBef>
            <a:spcAft>
              <a:spcPct val="35000"/>
            </a:spcAft>
            <a:buNone/>
          </a:pPr>
          <a:r>
            <a:rPr lang="en-US" sz="2500" kern="1200">
              <a:latin typeface="Corbel" panose="020B0503020204020204"/>
            </a:rPr>
            <a:t>Social entrepreneurship is a branch of entrepreneurship which focuses on social value creation as its primary mission</a:t>
          </a:r>
        </a:p>
      </dsp:txBody>
      <dsp:txXfrm>
        <a:off x="1627916" y="763453"/>
        <a:ext cx="6236825" cy="1409451"/>
      </dsp:txXfrm>
    </dsp:sp>
    <dsp:sp modelId="{628DA536-D686-40D6-A820-82D72C363893}">
      <dsp:nvSpPr>
        <dsp:cNvPr id="0" name=""/>
        <dsp:cNvSpPr/>
      </dsp:nvSpPr>
      <dsp:spPr>
        <a:xfrm>
          <a:off x="0" y="2525267"/>
          <a:ext cx="7864742" cy="140945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3C6992-7289-4FAB-BA8B-CF8379248470}">
      <dsp:nvSpPr>
        <dsp:cNvPr id="0" name=""/>
        <dsp:cNvSpPr/>
      </dsp:nvSpPr>
      <dsp:spPr>
        <a:xfrm>
          <a:off x="426359" y="2842394"/>
          <a:ext cx="775198" cy="7751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915FAC-A41E-4B07-8A60-2F29E213979C}">
      <dsp:nvSpPr>
        <dsp:cNvPr id="0" name=""/>
        <dsp:cNvSpPr/>
      </dsp:nvSpPr>
      <dsp:spPr>
        <a:xfrm>
          <a:off x="1627916" y="2525267"/>
          <a:ext cx="6236825" cy="14094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167" tIns="149167" rIns="149167" bIns="149167" numCol="1" spcCol="1270" anchor="ctr" anchorCtr="0">
          <a:noAutofit/>
        </a:bodyPr>
        <a:lstStyle/>
        <a:p>
          <a:pPr marL="0" lvl="0" indent="0" algn="l" defTabSz="1111250">
            <a:lnSpc>
              <a:spcPct val="90000"/>
            </a:lnSpc>
            <a:spcBef>
              <a:spcPct val="0"/>
            </a:spcBef>
            <a:spcAft>
              <a:spcPct val="35000"/>
            </a:spcAft>
            <a:buNone/>
          </a:pPr>
          <a:r>
            <a:rPr lang="en-US" sz="2500" kern="1200">
              <a:latin typeface="Corbel" panose="020B0503020204020204"/>
            </a:rPr>
            <a:t>Social entrepreneurs utilize sustainable and innovative business models to solve pressing problem in the society</a:t>
          </a:r>
        </a:p>
      </dsp:txBody>
      <dsp:txXfrm>
        <a:off x="1627916" y="2525267"/>
        <a:ext cx="6236825" cy="140945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7D9C2-5045-4058-99A0-D0C0C4BC4153}">
      <dsp:nvSpPr>
        <dsp:cNvPr id="0" name=""/>
        <dsp:cNvSpPr/>
      </dsp:nvSpPr>
      <dsp:spPr>
        <a:xfrm>
          <a:off x="0" y="17388"/>
          <a:ext cx="5216979" cy="50309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rtl="0">
            <a:lnSpc>
              <a:spcPct val="90000"/>
            </a:lnSpc>
            <a:spcBef>
              <a:spcPct val="0"/>
            </a:spcBef>
            <a:spcAft>
              <a:spcPct val="35000"/>
            </a:spcAft>
            <a:buNone/>
          </a:pPr>
          <a:r>
            <a:rPr lang="en-US" sz="4300" kern="1200">
              <a:latin typeface="Corbel" panose="020B0503020204020204"/>
            </a:rPr>
            <a:t>Any profit generated is reinvested to further social or environmental goal rather than to the shareholders</a:t>
          </a:r>
        </a:p>
      </dsp:txBody>
      <dsp:txXfrm>
        <a:off x="245593" y="262981"/>
        <a:ext cx="4725793" cy="453981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C8974F-4801-4AC9-B4F6-3E0354341ECD}">
      <dsp:nvSpPr>
        <dsp:cNvPr id="0" name=""/>
        <dsp:cNvSpPr/>
      </dsp:nvSpPr>
      <dsp:spPr>
        <a:xfrm>
          <a:off x="0" y="765551"/>
          <a:ext cx="9191135" cy="1413326"/>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BA167D-93F7-4256-ABDB-9B9294A6DE90}">
      <dsp:nvSpPr>
        <dsp:cNvPr id="0" name=""/>
        <dsp:cNvSpPr/>
      </dsp:nvSpPr>
      <dsp:spPr>
        <a:xfrm>
          <a:off x="427531" y="1083550"/>
          <a:ext cx="777329" cy="7773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42FA53-907A-44A6-9209-A2152DF523F6}">
      <dsp:nvSpPr>
        <dsp:cNvPr id="0" name=""/>
        <dsp:cNvSpPr/>
      </dsp:nvSpPr>
      <dsp:spPr>
        <a:xfrm>
          <a:off x="1632391" y="765551"/>
          <a:ext cx="7558743" cy="1413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577" tIns="149577" rIns="149577" bIns="149577" numCol="1" spcCol="1270" anchor="ctr" anchorCtr="0">
          <a:noAutofit/>
        </a:bodyPr>
        <a:lstStyle/>
        <a:p>
          <a:pPr marL="0" lvl="0" indent="0" algn="l" defTabSz="1022350">
            <a:lnSpc>
              <a:spcPct val="100000"/>
            </a:lnSpc>
            <a:spcBef>
              <a:spcPct val="0"/>
            </a:spcBef>
            <a:spcAft>
              <a:spcPct val="35000"/>
            </a:spcAft>
            <a:buNone/>
          </a:pPr>
          <a:r>
            <a:rPr lang="en-US" sz="2300" kern="1200"/>
            <a:t>Society-oriented: The mission of these enterprises is driven by the need to solve pressing issues in society rather than profit maximization. </a:t>
          </a:r>
        </a:p>
      </dsp:txBody>
      <dsp:txXfrm>
        <a:off x="1632391" y="765551"/>
        <a:ext cx="7558743" cy="1413326"/>
      </dsp:txXfrm>
    </dsp:sp>
    <dsp:sp modelId="{E10CF02F-13CE-457D-8D7A-D9A180F2A19E}">
      <dsp:nvSpPr>
        <dsp:cNvPr id="0" name=""/>
        <dsp:cNvSpPr/>
      </dsp:nvSpPr>
      <dsp:spPr>
        <a:xfrm>
          <a:off x="0" y="2532209"/>
          <a:ext cx="9191135" cy="1413326"/>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7D60DF-29A4-494A-8436-D41A56C0DFD9}">
      <dsp:nvSpPr>
        <dsp:cNvPr id="0" name=""/>
        <dsp:cNvSpPr/>
      </dsp:nvSpPr>
      <dsp:spPr>
        <a:xfrm>
          <a:off x="427531" y="2850208"/>
          <a:ext cx="777329" cy="7773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A6E6DB-A097-4705-A88B-F62665126737}">
      <dsp:nvSpPr>
        <dsp:cNvPr id="0" name=""/>
        <dsp:cNvSpPr/>
      </dsp:nvSpPr>
      <dsp:spPr>
        <a:xfrm>
          <a:off x="1632391" y="2532209"/>
          <a:ext cx="7558743" cy="1413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577" tIns="149577" rIns="149577" bIns="149577" numCol="1" spcCol="1270" anchor="ctr" anchorCtr="0">
          <a:noAutofit/>
        </a:bodyPr>
        <a:lstStyle/>
        <a:p>
          <a:pPr marL="0" lvl="0" indent="0" algn="l" defTabSz="1022350">
            <a:lnSpc>
              <a:spcPct val="100000"/>
            </a:lnSpc>
            <a:spcBef>
              <a:spcPct val="0"/>
            </a:spcBef>
            <a:spcAft>
              <a:spcPct val="35000"/>
            </a:spcAft>
            <a:buNone/>
          </a:pPr>
          <a:r>
            <a:rPr lang="en-US" sz="2300" kern="1200"/>
            <a:t>Community engagement: Such enterprises are likely to co-create the solution with the people it is likely to benefit from it.</a:t>
          </a:r>
        </a:p>
      </dsp:txBody>
      <dsp:txXfrm>
        <a:off x="1632391" y="2532209"/>
        <a:ext cx="7558743" cy="14133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8465B8-BD58-46E8-98B3-21F76A01000A}">
      <dsp:nvSpPr>
        <dsp:cNvPr id="0" name=""/>
        <dsp:cNvSpPr/>
      </dsp:nvSpPr>
      <dsp:spPr>
        <a:xfrm>
          <a:off x="0" y="897771"/>
          <a:ext cx="7305508" cy="165742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FC31B0-01A7-4D29-852F-2174FD84378E}">
      <dsp:nvSpPr>
        <dsp:cNvPr id="0" name=""/>
        <dsp:cNvSpPr/>
      </dsp:nvSpPr>
      <dsp:spPr>
        <a:xfrm>
          <a:off x="501370" y="1270692"/>
          <a:ext cx="911583" cy="9115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E1A8CE-1F23-4866-AE01-B1A4172AF212}">
      <dsp:nvSpPr>
        <dsp:cNvPr id="0" name=""/>
        <dsp:cNvSpPr/>
      </dsp:nvSpPr>
      <dsp:spPr>
        <a:xfrm>
          <a:off x="1914325" y="897771"/>
          <a:ext cx="5391182" cy="1657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11" tIns="175411" rIns="175411" bIns="175411" numCol="1" spcCol="1270" anchor="ctr" anchorCtr="0">
          <a:noAutofit/>
        </a:bodyPr>
        <a:lstStyle/>
        <a:p>
          <a:pPr marL="0" lvl="0" indent="0" algn="l" defTabSz="933450">
            <a:lnSpc>
              <a:spcPct val="100000"/>
            </a:lnSpc>
            <a:spcBef>
              <a:spcPct val="0"/>
            </a:spcBef>
            <a:spcAft>
              <a:spcPct val="35000"/>
            </a:spcAft>
            <a:buNone/>
          </a:pPr>
          <a:r>
            <a:rPr lang="en-US" sz="2100" kern="1200">
              <a:latin typeface="Corbel" panose="020B0503020204020204"/>
            </a:rPr>
            <a:t>Innovation: Social entrepreneurs are creative usually moving from the normal solutions to address the need of the society</a:t>
          </a:r>
        </a:p>
      </dsp:txBody>
      <dsp:txXfrm>
        <a:off x="1914325" y="897771"/>
        <a:ext cx="5391182" cy="1657424"/>
      </dsp:txXfrm>
    </dsp:sp>
    <dsp:sp modelId="{D53E8688-890E-459B-9B74-E6500A41DE5A}">
      <dsp:nvSpPr>
        <dsp:cNvPr id="0" name=""/>
        <dsp:cNvSpPr/>
      </dsp:nvSpPr>
      <dsp:spPr>
        <a:xfrm>
          <a:off x="0" y="2969552"/>
          <a:ext cx="7305508" cy="1657424"/>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F62043-178F-4B67-9D8E-73A76D6F1C9F}">
      <dsp:nvSpPr>
        <dsp:cNvPr id="0" name=""/>
        <dsp:cNvSpPr/>
      </dsp:nvSpPr>
      <dsp:spPr>
        <a:xfrm>
          <a:off x="501370" y="3342473"/>
          <a:ext cx="911583" cy="91158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74A6A-C7E3-452A-AAAE-A807A1D1FA9D}">
      <dsp:nvSpPr>
        <dsp:cNvPr id="0" name=""/>
        <dsp:cNvSpPr/>
      </dsp:nvSpPr>
      <dsp:spPr>
        <a:xfrm>
          <a:off x="1914325" y="2969552"/>
          <a:ext cx="5391182" cy="16574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411" tIns="175411" rIns="175411" bIns="175411" numCol="1" spcCol="1270" anchor="ctr" anchorCtr="0">
          <a:noAutofit/>
        </a:bodyPr>
        <a:lstStyle/>
        <a:p>
          <a:pPr marL="0" lvl="0" indent="0" algn="l" defTabSz="933450">
            <a:lnSpc>
              <a:spcPct val="100000"/>
            </a:lnSpc>
            <a:spcBef>
              <a:spcPct val="0"/>
            </a:spcBef>
            <a:spcAft>
              <a:spcPct val="35000"/>
            </a:spcAft>
            <a:buNone/>
          </a:pPr>
          <a:r>
            <a:rPr lang="en-US" sz="2100" kern="1200">
              <a:latin typeface="Corbel" panose="020B0503020204020204"/>
            </a:rPr>
            <a:t>Impact: The social impacts of these enterprises are clear and measurable, normally around the society and environment</a:t>
          </a:r>
        </a:p>
      </dsp:txBody>
      <dsp:txXfrm>
        <a:off x="1914325" y="2969552"/>
        <a:ext cx="5391182" cy="165742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3E8688-890E-459B-9B74-E6500A41DE5A}">
      <dsp:nvSpPr>
        <dsp:cNvPr id="0" name=""/>
        <dsp:cNvSpPr/>
      </dsp:nvSpPr>
      <dsp:spPr>
        <a:xfrm>
          <a:off x="0" y="1323416"/>
          <a:ext cx="9371948" cy="1134357"/>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F62043-178F-4B67-9D8E-73A76D6F1C9F}">
      <dsp:nvSpPr>
        <dsp:cNvPr id="0" name=""/>
        <dsp:cNvSpPr/>
      </dsp:nvSpPr>
      <dsp:spPr>
        <a:xfrm>
          <a:off x="343143" y="1578647"/>
          <a:ext cx="623896" cy="623896"/>
        </a:xfrm>
        <a:prstGeom prst="rect">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474A6A-C7E3-452A-AAAE-A807A1D1FA9D}">
      <dsp:nvSpPr>
        <dsp:cNvPr id="0" name=""/>
        <dsp:cNvSpPr/>
      </dsp:nvSpPr>
      <dsp:spPr>
        <a:xfrm>
          <a:off x="1310182" y="1323416"/>
          <a:ext cx="8061765" cy="11343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053" tIns="120053" rIns="120053" bIns="120053"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Sustainability: The enterprises are focused on long-term and financial sustainability</a:t>
          </a:r>
        </a:p>
      </dsp:txBody>
      <dsp:txXfrm>
        <a:off x="1310182" y="1323416"/>
        <a:ext cx="8061765" cy="113435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12AA6C-85C3-43A9-AD60-9CBA2EF1E769}">
      <dsp:nvSpPr>
        <dsp:cNvPr id="0" name=""/>
        <dsp:cNvSpPr/>
      </dsp:nvSpPr>
      <dsp:spPr>
        <a:xfrm>
          <a:off x="0" y="801967"/>
          <a:ext cx="7912524" cy="14805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437F01-C3B1-49CE-A85A-74C87E1B5699}">
      <dsp:nvSpPr>
        <dsp:cNvPr id="0" name=""/>
        <dsp:cNvSpPr/>
      </dsp:nvSpPr>
      <dsp:spPr>
        <a:xfrm>
          <a:off x="447868" y="1135092"/>
          <a:ext cx="814305" cy="814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71F978-CC9C-4242-886D-484D84201020}">
      <dsp:nvSpPr>
        <dsp:cNvPr id="0" name=""/>
        <dsp:cNvSpPr/>
      </dsp:nvSpPr>
      <dsp:spPr>
        <a:xfrm>
          <a:off x="1710041" y="801967"/>
          <a:ext cx="6202482" cy="1480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692" tIns="156692" rIns="156692" bIns="156692"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Focus: Social entrepreneurship is primarily focused on creating social or environmental impact and bringing a positive change in this. </a:t>
          </a:r>
        </a:p>
      </dsp:txBody>
      <dsp:txXfrm>
        <a:off x="1710041" y="801967"/>
        <a:ext cx="6202482" cy="1480555"/>
      </dsp:txXfrm>
    </dsp:sp>
    <dsp:sp modelId="{24259D5C-688D-48BB-92AD-B39B23854AB7}">
      <dsp:nvSpPr>
        <dsp:cNvPr id="0" name=""/>
        <dsp:cNvSpPr/>
      </dsp:nvSpPr>
      <dsp:spPr>
        <a:xfrm>
          <a:off x="0" y="2652662"/>
          <a:ext cx="7912524" cy="148055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FE7C54-F7A4-4B01-99F4-DED21E03B220}">
      <dsp:nvSpPr>
        <dsp:cNvPr id="0" name=""/>
        <dsp:cNvSpPr/>
      </dsp:nvSpPr>
      <dsp:spPr>
        <a:xfrm>
          <a:off x="447868" y="2985787"/>
          <a:ext cx="814305" cy="81430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224145-E722-48F1-91A8-655E6F9FA618}">
      <dsp:nvSpPr>
        <dsp:cNvPr id="0" name=""/>
        <dsp:cNvSpPr/>
      </dsp:nvSpPr>
      <dsp:spPr>
        <a:xfrm>
          <a:off x="1710041" y="2652662"/>
          <a:ext cx="6202482" cy="14805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692" tIns="156692" rIns="156692" bIns="156692"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Success measurement: For social enterprises, success is usually in terms of the impact they have had on the community on the specific issue it was to handle such as poverty</a:t>
          </a:r>
          <a:endParaRPr lang="en-US" sz="1800" kern="1200"/>
        </a:p>
      </dsp:txBody>
      <dsp:txXfrm>
        <a:off x="1710041" y="2652662"/>
        <a:ext cx="6202482" cy="148055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C11F1F-59B2-46D3-B232-A3D9CD203DFE}">
      <dsp:nvSpPr>
        <dsp:cNvPr id="0" name=""/>
        <dsp:cNvSpPr/>
      </dsp:nvSpPr>
      <dsp:spPr>
        <a:xfrm>
          <a:off x="0" y="765551"/>
          <a:ext cx="9010321" cy="141332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99D1EC-1D0D-4345-A396-02E3B48D00B4}">
      <dsp:nvSpPr>
        <dsp:cNvPr id="0" name=""/>
        <dsp:cNvSpPr/>
      </dsp:nvSpPr>
      <dsp:spPr>
        <a:xfrm>
          <a:off x="427531" y="1083550"/>
          <a:ext cx="777329" cy="7773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B0A943-4F94-4CF6-8C69-5494B0D95A36}">
      <dsp:nvSpPr>
        <dsp:cNvPr id="0" name=""/>
        <dsp:cNvSpPr/>
      </dsp:nvSpPr>
      <dsp:spPr>
        <a:xfrm>
          <a:off x="1632391" y="765551"/>
          <a:ext cx="7377929" cy="1413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577" tIns="149577" rIns="149577" bIns="149577" numCol="1" spcCol="1270" anchor="ctr" anchorCtr="0">
          <a:noAutofit/>
        </a:bodyPr>
        <a:lstStyle/>
        <a:p>
          <a:pPr marL="0" lvl="0" indent="0" algn="l" defTabSz="1022350">
            <a:lnSpc>
              <a:spcPct val="100000"/>
            </a:lnSpc>
            <a:spcBef>
              <a:spcPct val="0"/>
            </a:spcBef>
            <a:spcAft>
              <a:spcPct val="35000"/>
            </a:spcAft>
            <a:buNone/>
          </a:pPr>
          <a:r>
            <a:rPr lang="en-US" sz="2300" kern="1200">
              <a:latin typeface="Corbel" panose="020B0503020204020204"/>
            </a:rPr>
            <a:t>Profit: To social enterprises, while profit generation is important it is often secondary to the social mission they have. </a:t>
          </a:r>
        </a:p>
      </dsp:txBody>
      <dsp:txXfrm>
        <a:off x="1632391" y="765551"/>
        <a:ext cx="7377929" cy="1413326"/>
      </dsp:txXfrm>
    </dsp:sp>
    <dsp:sp modelId="{02719AEA-AABA-4C47-8D57-3315955B73AC}">
      <dsp:nvSpPr>
        <dsp:cNvPr id="0" name=""/>
        <dsp:cNvSpPr/>
      </dsp:nvSpPr>
      <dsp:spPr>
        <a:xfrm>
          <a:off x="0" y="2532209"/>
          <a:ext cx="9010321" cy="141332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C95170-250A-4A35-B460-0235AAFE2437}">
      <dsp:nvSpPr>
        <dsp:cNvPr id="0" name=""/>
        <dsp:cNvSpPr/>
      </dsp:nvSpPr>
      <dsp:spPr>
        <a:xfrm>
          <a:off x="427531" y="2850208"/>
          <a:ext cx="777329" cy="7773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654056-499A-44FB-8DAB-01A789A4A55D}">
      <dsp:nvSpPr>
        <dsp:cNvPr id="0" name=""/>
        <dsp:cNvSpPr/>
      </dsp:nvSpPr>
      <dsp:spPr>
        <a:xfrm>
          <a:off x="1632391" y="2532209"/>
          <a:ext cx="7377929" cy="1413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577" tIns="149577" rIns="149577" bIns="149577" numCol="1" spcCol="1270" anchor="ctr" anchorCtr="0">
          <a:noAutofit/>
        </a:bodyPr>
        <a:lstStyle/>
        <a:p>
          <a:pPr marL="0" lvl="0" indent="0" algn="l" defTabSz="1022350">
            <a:lnSpc>
              <a:spcPct val="100000"/>
            </a:lnSpc>
            <a:spcBef>
              <a:spcPct val="0"/>
            </a:spcBef>
            <a:spcAft>
              <a:spcPct val="35000"/>
            </a:spcAft>
            <a:buNone/>
          </a:pPr>
          <a:r>
            <a:rPr lang="en-US" sz="2300" kern="1200">
              <a:latin typeface="Corbel" panose="020B0503020204020204"/>
            </a:rPr>
            <a:t>Stakeholder focus: The social enterprise focuses on a wider spectrum of stakeholders and engage deeply with the community.</a:t>
          </a:r>
          <a:endParaRPr lang="en-US" sz="2300" kern="1200"/>
        </a:p>
      </dsp:txBody>
      <dsp:txXfrm>
        <a:off x="1632391" y="2532209"/>
        <a:ext cx="7377929" cy="141332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7EF887-3B6C-4814-8AE3-F57141C35595}">
      <dsp:nvSpPr>
        <dsp:cNvPr id="0" name=""/>
        <dsp:cNvSpPr/>
      </dsp:nvSpPr>
      <dsp:spPr>
        <a:xfrm>
          <a:off x="0" y="750860"/>
          <a:ext cx="9371948" cy="138620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42BD7C-268E-4E9B-B8A6-198139CEB721}">
      <dsp:nvSpPr>
        <dsp:cNvPr id="0" name=""/>
        <dsp:cNvSpPr/>
      </dsp:nvSpPr>
      <dsp:spPr>
        <a:xfrm>
          <a:off x="419326" y="1062756"/>
          <a:ext cx="762412" cy="7624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1FD8407-623F-4DE9-BB5A-DAC9F0B4EBD7}">
      <dsp:nvSpPr>
        <dsp:cNvPr id="0" name=""/>
        <dsp:cNvSpPr/>
      </dsp:nvSpPr>
      <dsp:spPr>
        <a:xfrm>
          <a:off x="1601066" y="750860"/>
          <a:ext cx="7770881" cy="1386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707" tIns="146707" rIns="146707" bIns="146707" numCol="1" spcCol="1270" anchor="ctr" anchorCtr="0">
          <a:noAutofit/>
        </a:bodyPr>
        <a:lstStyle/>
        <a:p>
          <a:pPr marL="0" lvl="0" indent="0" algn="l" defTabSz="1066800">
            <a:lnSpc>
              <a:spcPct val="90000"/>
            </a:lnSpc>
            <a:spcBef>
              <a:spcPct val="0"/>
            </a:spcBef>
            <a:spcAft>
              <a:spcPct val="35000"/>
            </a:spcAft>
            <a:buNone/>
          </a:pPr>
          <a:r>
            <a:rPr lang="en-US" sz="2400" kern="1200">
              <a:latin typeface="Corbel" panose="020B0503020204020204"/>
            </a:rPr>
            <a:t>Non-Profit Organization: These organizations focus on addressing the issue(s) in the society without primary focus on making profit. They are reliant on donation and grants</a:t>
          </a:r>
        </a:p>
      </dsp:txBody>
      <dsp:txXfrm>
        <a:off x="1601066" y="750860"/>
        <a:ext cx="7770881" cy="1386204"/>
      </dsp:txXfrm>
    </dsp:sp>
    <dsp:sp modelId="{AABBFF13-9B94-4667-8811-1C8E0319032B}">
      <dsp:nvSpPr>
        <dsp:cNvPr id="0" name=""/>
        <dsp:cNvSpPr/>
      </dsp:nvSpPr>
      <dsp:spPr>
        <a:xfrm>
          <a:off x="0" y="2483616"/>
          <a:ext cx="9371948" cy="138620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8BCEF0-788F-4721-8DA1-CBFB56FE31B0}">
      <dsp:nvSpPr>
        <dsp:cNvPr id="0" name=""/>
        <dsp:cNvSpPr/>
      </dsp:nvSpPr>
      <dsp:spPr>
        <a:xfrm>
          <a:off x="419326" y="2795512"/>
          <a:ext cx="762412" cy="7624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7BB60AC-F1B3-40F9-81F1-AFFA61147480}">
      <dsp:nvSpPr>
        <dsp:cNvPr id="0" name=""/>
        <dsp:cNvSpPr/>
      </dsp:nvSpPr>
      <dsp:spPr>
        <a:xfrm>
          <a:off x="1601066" y="2483616"/>
          <a:ext cx="7770881" cy="1386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707" tIns="146707" rIns="146707" bIns="146707" numCol="1" spcCol="1270" anchor="ctr" anchorCtr="0">
          <a:noAutofit/>
        </a:bodyPr>
        <a:lstStyle/>
        <a:p>
          <a:pPr marL="0" lvl="0" indent="0" algn="l" defTabSz="1066800">
            <a:lnSpc>
              <a:spcPct val="90000"/>
            </a:lnSpc>
            <a:spcBef>
              <a:spcPct val="0"/>
            </a:spcBef>
            <a:spcAft>
              <a:spcPct val="35000"/>
            </a:spcAft>
            <a:buNone/>
          </a:pPr>
          <a:r>
            <a:rPr lang="en-US" sz="2400" kern="1200">
              <a:latin typeface="Corbel" panose="020B0503020204020204"/>
            </a:rPr>
            <a:t>For profit: These aim at generating profit while achieving social or environmental goals. Recall the </a:t>
          </a:r>
          <a:r>
            <a:rPr lang="en-US" sz="2400" kern="1200" err="1">
              <a:latin typeface="Corbel" panose="020B0503020204020204"/>
            </a:rPr>
            <a:t>Ecopost</a:t>
          </a:r>
          <a:r>
            <a:rPr lang="en-US" sz="2400" kern="1200">
              <a:latin typeface="Corbel" panose="020B0503020204020204"/>
            </a:rPr>
            <a:t> I share in our earlier lecture, this is a good example in this category</a:t>
          </a:r>
        </a:p>
      </dsp:txBody>
      <dsp:txXfrm>
        <a:off x="1601066" y="2483616"/>
        <a:ext cx="7770881" cy="138620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09B32A-8923-449D-841C-D22F2892AE2D}">
      <dsp:nvSpPr>
        <dsp:cNvPr id="0" name=""/>
        <dsp:cNvSpPr/>
      </dsp:nvSpPr>
      <dsp:spPr>
        <a:xfrm>
          <a:off x="0" y="750860"/>
          <a:ext cx="9371948" cy="1386204"/>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2FCD42-B4A0-4676-939B-99ED8C195930}">
      <dsp:nvSpPr>
        <dsp:cNvPr id="0" name=""/>
        <dsp:cNvSpPr/>
      </dsp:nvSpPr>
      <dsp:spPr>
        <a:xfrm>
          <a:off x="419326" y="1062756"/>
          <a:ext cx="762412" cy="762412"/>
        </a:xfrm>
        <a:prstGeom prst="rect">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C6A5A6-DEDD-43A4-942B-2074E3BBDBB0}">
      <dsp:nvSpPr>
        <dsp:cNvPr id="0" name=""/>
        <dsp:cNvSpPr/>
      </dsp:nvSpPr>
      <dsp:spPr>
        <a:xfrm>
          <a:off x="1601066" y="750860"/>
          <a:ext cx="7770881" cy="1386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707" tIns="146707" rIns="146707" bIns="146707" numCol="1" spcCol="1270" anchor="ctr" anchorCtr="0">
          <a:noAutofit/>
        </a:bodyPr>
        <a:lstStyle/>
        <a:p>
          <a:pPr marL="0" lvl="0" indent="0" algn="l" defTabSz="755650">
            <a:lnSpc>
              <a:spcPct val="90000"/>
            </a:lnSpc>
            <a:spcBef>
              <a:spcPct val="0"/>
            </a:spcBef>
            <a:spcAft>
              <a:spcPct val="35000"/>
            </a:spcAft>
            <a:buNone/>
          </a:pPr>
          <a:r>
            <a:rPr lang="en-US" sz="1700" kern="1200">
              <a:latin typeface="Corbel" panose="020B0503020204020204"/>
            </a:rPr>
            <a:t>Hybrid: These are those enterprises that may have both mission that is non-profit and profit structures, where a portion of their profits may be invested in their social initiatives. Examples here may include one-for-one or buy-one, give one model such as TOMS Shoes, Warby Parker, Two Degrees Food and Soapbox Soaps.</a:t>
          </a:r>
        </a:p>
      </dsp:txBody>
      <dsp:txXfrm>
        <a:off x="1601066" y="750860"/>
        <a:ext cx="7770881" cy="1386204"/>
      </dsp:txXfrm>
    </dsp:sp>
    <dsp:sp modelId="{2C21DA5D-F9B5-4444-97FB-6AA84B7947C9}">
      <dsp:nvSpPr>
        <dsp:cNvPr id="0" name=""/>
        <dsp:cNvSpPr/>
      </dsp:nvSpPr>
      <dsp:spPr>
        <a:xfrm>
          <a:off x="0" y="2483616"/>
          <a:ext cx="9371948" cy="1386204"/>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4156D6-7283-4604-B8E9-72FB5991ADFA}">
      <dsp:nvSpPr>
        <dsp:cNvPr id="0" name=""/>
        <dsp:cNvSpPr/>
      </dsp:nvSpPr>
      <dsp:spPr>
        <a:xfrm>
          <a:off x="419326" y="2795512"/>
          <a:ext cx="762412" cy="762412"/>
        </a:xfrm>
        <a:prstGeom prst="rect">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B0EBA64-4617-459C-9DE1-E710E77EC178}">
      <dsp:nvSpPr>
        <dsp:cNvPr id="0" name=""/>
        <dsp:cNvSpPr/>
      </dsp:nvSpPr>
      <dsp:spPr>
        <a:xfrm>
          <a:off x="1601066" y="2483616"/>
          <a:ext cx="7770881" cy="13862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707" tIns="146707" rIns="146707" bIns="146707" numCol="1" spcCol="1270" anchor="ctr" anchorCtr="0">
          <a:noAutofit/>
        </a:bodyPr>
        <a:lstStyle/>
        <a:p>
          <a:pPr marL="0" lvl="0" indent="0" algn="l" defTabSz="755650">
            <a:lnSpc>
              <a:spcPct val="90000"/>
            </a:lnSpc>
            <a:spcBef>
              <a:spcPct val="0"/>
            </a:spcBef>
            <a:spcAft>
              <a:spcPct val="35000"/>
            </a:spcAft>
            <a:buNone/>
          </a:pPr>
          <a:r>
            <a:rPr lang="en-US" sz="1700" kern="1200">
              <a:latin typeface="Corbel" panose="020B0503020204020204"/>
            </a:rPr>
            <a:t>Cooperatives: These are started and operated by a group of people who have come together with a common goal. </a:t>
          </a:r>
          <a:endParaRPr lang="en-US" sz="1700" kern="1200"/>
        </a:p>
      </dsp:txBody>
      <dsp:txXfrm>
        <a:off x="1601066" y="2483616"/>
        <a:ext cx="7770881" cy="138620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5F9183-AC80-46B6-AD58-01B110BE930F}">
      <dsp:nvSpPr>
        <dsp:cNvPr id="0" name=""/>
        <dsp:cNvSpPr/>
      </dsp:nvSpPr>
      <dsp:spPr>
        <a:xfrm>
          <a:off x="0" y="804066"/>
          <a:ext cx="7305508" cy="148443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EA7451-399B-4611-BE89-81BAFC133C91}">
      <dsp:nvSpPr>
        <dsp:cNvPr id="0" name=""/>
        <dsp:cNvSpPr/>
      </dsp:nvSpPr>
      <dsp:spPr>
        <a:xfrm>
          <a:off x="449040" y="1138063"/>
          <a:ext cx="816436" cy="81643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81D06A-2289-474E-B646-DADD5DEB8693}">
      <dsp:nvSpPr>
        <dsp:cNvPr id="0" name=""/>
        <dsp:cNvSpPr/>
      </dsp:nvSpPr>
      <dsp:spPr>
        <a:xfrm>
          <a:off x="1714516" y="804066"/>
          <a:ext cx="5590991" cy="1484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102" tIns="157102" rIns="157102" bIns="157102"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Community led project: These are initiatives started by locals or groups within the community to address a specific issue, they rely on volunteers and support from the local community.</a:t>
          </a:r>
        </a:p>
      </dsp:txBody>
      <dsp:txXfrm>
        <a:off x="1714516" y="804066"/>
        <a:ext cx="5590991" cy="1484430"/>
      </dsp:txXfrm>
    </dsp:sp>
    <dsp:sp modelId="{F786CFB5-CC8D-4A32-BA0B-BFD7027997C4}">
      <dsp:nvSpPr>
        <dsp:cNvPr id="0" name=""/>
        <dsp:cNvSpPr/>
      </dsp:nvSpPr>
      <dsp:spPr>
        <a:xfrm>
          <a:off x="0" y="2659604"/>
          <a:ext cx="7305508" cy="148443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DA887F-2D47-45D5-BF3E-5165122F734F}">
      <dsp:nvSpPr>
        <dsp:cNvPr id="0" name=""/>
        <dsp:cNvSpPr/>
      </dsp:nvSpPr>
      <dsp:spPr>
        <a:xfrm>
          <a:off x="449040" y="2993601"/>
          <a:ext cx="816436" cy="81643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4623EA-A154-4C5C-8F56-D4BE7885B240}">
      <dsp:nvSpPr>
        <dsp:cNvPr id="0" name=""/>
        <dsp:cNvSpPr/>
      </dsp:nvSpPr>
      <dsp:spPr>
        <a:xfrm>
          <a:off x="1714516" y="2659604"/>
          <a:ext cx="5590991" cy="14844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7102" tIns="157102" rIns="157102" bIns="157102"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Socially responsible business: This is a business which in its quest for profit incorporates social responsibility such as ethics and being environmentally friendly.</a:t>
          </a:r>
        </a:p>
      </dsp:txBody>
      <dsp:txXfrm>
        <a:off x="1714516" y="2659604"/>
        <a:ext cx="5590991" cy="148443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86CFB5-CC8D-4A32-BA0B-BFD7027997C4}">
      <dsp:nvSpPr>
        <dsp:cNvPr id="0" name=""/>
        <dsp:cNvSpPr/>
      </dsp:nvSpPr>
      <dsp:spPr>
        <a:xfrm>
          <a:off x="0" y="2081428"/>
          <a:ext cx="8695643" cy="178408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DA887F-2D47-45D5-BF3E-5165122F734F}">
      <dsp:nvSpPr>
        <dsp:cNvPr id="0" name=""/>
        <dsp:cNvSpPr/>
      </dsp:nvSpPr>
      <dsp:spPr>
        <a:xfrm>
          <a:off x="539684" y="2482847"/>
          <a:ext cx="981244" cy="98124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4623EA-A154-4C5C-8F56-D4BE7885B240}">
      <dsp:nvSpPr>
        <dsp:cNvPr id="0" name=""/>
        <dsp:cNvSpPr/>
      </dsp:nvSpPr>
      <dsp:spPr>
        <a:xfrm>
          <a:off x="2060614" y="2081428"/>
          <a:ext cx="6635028" cy="17840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815" tIns="188815" rIns="188815" bIns="188815" numCol="1" spcCol="1270" anchor="ctr" anchorCtr="0">
          <a:noAutofit/>
        </a:bodyPr>
        <a:lstStyle/>
        <a:p>
          <a:pPr marL="0" lvl="0" indent="0" algn="l" defTabSz="844550" rtl="0">
            <a:lnSpc>
              <a:spcPct val="100000"/>
            </a:lnSpc>
            <a:spcBef>
              <a:spcPct val="0"/>
            </a:spcBef>
            <a:spcAft>
              <a:spcPct val="35000"/>
            </a:spcAft>
            <a:buNone/>
          </a:pPr>
          <a:r>
            <a:rPr lang="en-US" sz="1900" kern="1200">
              <a:latin typeface="Corbel" panose="020B0503020204020204"/>
            </a:rPr>
            <a:t>Microfinance institutions: These institutions provide financial services to the bottom of the pyramid who may not access the mainstream banks with the goal of empowering them economically. A good example is Grameen Bank in Bangladesh.</a:t>
          </a:r>
        </a:p>
      </dsp:txBody>
      <dsp:txXfrm>
        <a:off x="2060614" y="2081428"/>
        <a:ext cx="6635028" cy="1784081"/>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1BC90-0920-47E2-9B2F-519E5AE48FE1}">
      <dsp:nvSpPr>
        <dsp:cNvPr id="0" name=""/>
        <dsp:cNvSpPr/>
      </dsp:nvSpPr>
      <dsp:spPr>
        <a:xfrm>
          <a:off x="0" y="541"/>
          <a:ext cx="8695643" cy="1266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01D735-6348-4ABB-869F-3DB524631342}">
      <dsp:nvSpPr>
        <dsp:cNvPr id="0" name=""/>
        <dsp:cNvSpPr/>
      </dsp:nvSpPr>
      <dsp:spPr>
        <a:xfrm>
          <a:off x="383064" y="285465"/>
          <a:ext cx="696481" cy="6964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85BCAC-D93A-4701-96B5-4D4B26555186}">
      <dsp:nvSpPr>
        <dsp:cNvPr id="0" name=""/>
        <dsp:cNvSpPr/>
      </dsp:nvSpPr>
      <dsp:spPr>
        <a:xfrm>
          <a:off x="1462611" y="541"/>
          <a:ext cx="7233031" cy="1266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020" tIns="134020" rIns="134020" bIns="134020"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Recall lecture six where we looked at business model</a:t>
          </a:r>
        </a:p>
      </dsp:txBody>
      <dsp:txXfrm>
        <a:off x="1462611" y="541"/>
        <a:ext cx="7233031" cy="1266329"/>
      </dsp:txXfrm>
    </dsp:sp>
    <dsp:sp modelId="{E22681C8-0076-49EE-8DCF-6700337174BC}">
      <dsp:nvSpPr>
        <dsp:cNvPr id="0" name=""/>
        <dsp:cNvSpPr/>
      </dsp:nvSpPr>
      <dsp:spPr>
        <a:xfrm>
          <a:off x="0" y="1583453"/>
          <a:ext cx="8695643" cy="1266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BE6213-DF4C-44DC-9B36-9D7228D1D2CD}">
      <dsp:nvSpPr>
        <dsp:cNvPr id="0" name=""/>
        <dsp:cNvSpPr/>
      </dsp:nvSpPr>
      <dsp:spPr>
        <a:xfrm>
          <a:off x="383064" y="1868377"/>
          <a:ext cx="696481" cy="6964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3E4BEC-8D67-4055-9DDC-BEDBEF763B0F}">
      <dsp:nvSpPr>
        <dsp:cNvPr id="0" name=""/>
        <dsp:cNvSpPr/>
      </dsp:nvSpPr>
      <dsp:spPr>
        <a:xfrm>
          <a:off x="1462611" y="1583453"/>
          <a:ext cx="7233031" cy="1266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020" tIns="134020" rIns="134020" bIns="134020"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Business model represents how a business creates, delivers, and capture value</a:t>
          </a:r>
        </a:p>
      </dsp:txBody>
      <dsp:txXfrm>
        <a:off x="1462611" y="1583453"/>
        <a:ext cx="7233031" cy="1266329"/>
      </dsp:txXfrm>
    </dsp:sp>
    <dsp:sp modelId="{25B1B9C1-0182-4AE2-87AA-D2BBC2A384C7}">
      <dsp:nvSpPr>
        <dsp:cNvPr id="0" name=""/>
        <dsp:cNvSpPr/>
      </dsp:nvSpPr>
      <dsp:spPr>
        <a:xfrm>
          <a:off x="0" y="3166365"/>
          <a:ext cx="8695643" cy="1266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D6BB2F-A40E-4DD2-AE88-7A60C6E85641}">
      <dsp:nvSpPr>
        <dsp:cNvPr id="0" name=""/>
        <dsp:cNvSpPr/>
      </dsp:nvSpPr>
      <dsp:spPr>
        <a:xfrm>
          <a:off x="383064" y="3451290"/>
          <a:ext cx="696481" cy="69648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8A986E-0831-4979-836D-895549F26C2B}">
      <dsp:nvSpPr>
        <dsp:cNvPr id="0" name=""/>
        <dsp:cNvSpPr/>
      </dsp:nvSpPr>
      <dsp:spPr>
        <a:xfrm>
          <a:off x="1462611" y="3166365"/>
          <a:ext cx="7233031" cy="1266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020" tIns="134020" rIns="134020" bIns="134020"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Simply it is how a business/organization makes money</a:t>
          </a:r>
        </a:p>
      </dsp:txBody>
      <dsp:txXfrm>
        <a:off x="1462611" y="3166365"/>
        <a:ext cx="7233031" cy="1266329"/>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029ED1-69AC-4500-89F8-7B3B94DD2544}">
      <dsp:nvSpPr>
        <dsp:cNvPr id="0" name=""/>
        <dsp:cNvSpPr/>
      </dsp:nvSpPr>
      <dsp:spPr>
        <a:xfrm>
          <a:off x="0" y="720401"/>
          <a:ext cx="8695643" cy="132997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E6B77F-82FF-43F3-9B48-98F17AEAB643}">
      <dsp:nvSpPr>
        <dsp:cNvPr id="0" name=""/>
        <dsp:cNvSpPr/>
      </dsp:nvSpPr>
      <dsp:spPr>
        <a:xfrm>
          <a:off x="402316" y="1019644"/>
          <a:ext cx="731484" cy="7314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0F11C1-3A95-4D4F-9850-CF74966BDDE2}">
      <dsp:nvSpPr>
        <dsp:cNvPr id="0" name=""/>
        <dsp:cNvSpPr/>
      </dsp:nvSpPr>
      <dsp:spPr>
        <a:xfrm>
          <a:off x="1536116" y="720401"/>
          <a:ext cx="7159526" cy="1329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755" tIns="140755" rIns="140755" bIns="140755"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9 components that we looked at are represented in the previous slide.</a:t>
          </a:r>
        </a:p>
      </dsp:txBody>
      <dsp:txXfrm>
        <a:off x="1536116" y="720401"/>
        <a:ext cx="7159526" cy="1329971"/>
      </dsp:txXfrm>
    </dsp:sp>
    <dsp:sp modelId="{C7B12AD1-1433-49E8-9CFE-4BEF4A489C98}">
      <dsp:nvSpPr>
        <dsp:cNvPr id="0" name=""/>
        <dsp:cNvSpPr/>
      </dsp:nvSpPr>
      <dsp:spPr>
        <a:xfrm>
          <a:off x="0" y="2382864"/>
          <a:ext cx="8695643" cy="1329971"/>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507D23-2ACE-441A-8682-D82018C37BCC}">
      <dsp:nvSpPr>
        <dsp:cNvPr id="0" name=""/>
        <dsp:cNvSpPr/>
      </dsp:nvSpPr>
      <dsp:spPr>
        <a:xfrm>
          <a:off x="402316" y="2682108"/>
          <a:ext cx="731484" cy="7314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65D331-FCA5-4C47-81A5-97F896D0975B}">
      <dsp:nvSpPr>
        <dsp:cNvPr id="0" name=""/>
        <dsp:cNvSpPr/>
      </dsp:nvSpPr>
      <dsp:spPr>
        <a:xfrm>
          <a:off x="1536116" y="2382864"/>
          <a:ext cx="7159526" cy="1329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755" tIns="140755" rIns="140755" bIns="140755" numCol="1" spcCol="1270" anchor="ctr" anchorCtr="0">
          <a:noAutofit/>
        </a:bodyPr>
        <a:lstStyle/>
        <a:p>
          <a:pPr marL="0" lvl="0" indent="0" algn="l" defTabSz="1111250">
            <a:lnSpc>
              <a:spcPct val="100000"/>
            </a:lnSpc>
            <a:spcBef>
              <a:spcPct val="0"/>
            </a:spcBef>
            <a:spcAft>
              <a:spcPct val="35000"/>
            </a:spcAft>
            <a:buNone/>
          </a:pPr>
          <a:r>
            <a:rPr lang="en-US" sz="2500" kern="1200">
              <a:latin typeface="Corbel" panose="020B0503020204020204"/>
            </a:rPr>
            <a:t>For a social enterprise there might be a few changes in the model</a:t>
          </a:r>
        </a:p>
      </dsp:txBody>
      <dsp:txXfrm>
        <a:off x="1536116" y="2382864"/>
        <a:ext cx="7159526" cy="132997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5718E2-5308-4BDF-87D8-C960D6055B69}">
      <dsp:nvSpPr>
        <dsp:cNvPr id="0" name=""/>
        <dsp:cNvSpPr/>
      </dsp:nvSpPr>
      <dsp:spPr>
        <a:xfrm>
          <a:off x="0" y="575"/>
          <a:ext cx="8390389"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2AA176-8EBF-4035-821D-34278A5275BB}">
      <dsp:nvSpPr>
        <dsp:cNvPr id="0" name=""/>
        <dsp:cNvSpPr/>
      </dsp:nvSpPr>
      <dsp:spPr>
        <a:xfrm>
          <a:off x="407073" y="303356"/>
          <a:ext cx="740133" cy="7401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FB2593-39CF-4838-BBB4-7FC2BE4D3867}">
      <dsp:nvSpPr>
        <dsp:cNvPr id="0" name=""/>
        <dsp:cNvSpPr/>
      </dsp:nvSpPr>
      <dsp:spPr>
        <a:xfrm>
          <a:off x="1554279" y="575"/>
          <a:ext cx="6836109"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977900">
            <a:lnSpc>
              <a:spcPct val="100000"/>
            </a:lnSpc>
            <a:spcBef>
              <a:spcPct val="0"/>
            </a:spcBef>
            <a:spcAft>
              <a:spcPct val="35000"/>
            </a:spcAft>
            <a:buNone/>
          </a:pPr>
          <a:r>
            <a:rPr lang="en-US" sz="2200" kern="1200"/>
            <a:t>For a social enterprise it includes both financial and social aspects. </a:t>
          </a:r>
        </a:p>
      </dsp:txBody>
      <dsp:txXfrm>
        <a:off x="1554279" y="575"/>
        <a:ext cx="6836109" cy="1345696"/>
      </dsp:txXfrm>
    </dsp:sp>
    <dsp:sp modelId="{03ADC16A-BF04-41E0-8D2A-801CCD1AA8ED}">
      <dsp:nvSpPr>
        <dsp:cNvPr id="0" name=""/>
        <dsp:cNvSpPr/>
      </dsp:nvSpPr>
      <dsp:spPr>
        <a:xfrm>
          <a:off x="0" y="1682695"/>
          <a:ext cx="8390389"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600CA4-041F-4792-9DAF-B27AA493FD14}">
      <dsp:nvSpPr>
        <dsp:cNvPr id="0" name=""/>
        <dsp:cNvSpPr/>
      </dsp:nvSpPr>
      <dsp:spPr>
        <a:xfrm>
          <a:off x="407073" y="1985477"/>
          <a:ext cx="740133" cy="7401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E0AB00-CB87-4BBB-9F74-3175A27EDD68}">
      <dsp:nvSpPr>
        <dsp:cNvPr id="0" name=""/>
        <dsp:cNvSpPr/>
      </dsp:nvSpPr>
      <dsp:spPr>
        <a:xfrm>
          <a:off x="1554279" y="1682695"/>
          <a:ext cx="6836109"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977900">
            <a:lnSpc>
              <a:spcPct val="100000"/>
            </a:lnSpc>
            <a:spcBef>
              <a:spcPct val="0"/>
            </a:spcBef>
            <a:spcAft>
              <a:spcPct val="35000"/>
            </a:spcAft>
            <a:buNone/>
          </a:pPr>
          <a:r>
            <a:rPr lang="en-US" sz="2200" kern="1200"/>
            <a:t>It must clearly define the societal problem being addressed and the tangible benefits to the society</a:t>
          </a:r>
        </a:p>
      </dsp:txBody>
      <dsp:txXfrm>
        <a:off x="1554279" y="1682695"/>
        <a:ext cx="6836109" cy="1345696"/>
      </dsp:txXfrm>
    </dsp:sp>
    <dsp:sp modelId="{79A4AC84-1616-41C3-9A54-43B83710C29C}">
      <dsp:nvSpPr>
        <dsp:cNvPr id="0" name=""/>
        <dsp:cNvSpPr/>
      </dsp:nvSpPr>
      <dsp:spPr>
        <a:xfrm>
          <a:off x="0" y="3364816"/>
          <a:ext cx="8390389"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5EE511-1510-41AB-86FA-5FF6D833B1C2}">
      <dsp:nvSpPr>
        <dsp:cNvPr id="0" name=""/>
        <dsp:cNvSpPr/>
      </dsp:nvSpPr>
      <dsp:spPr>
        <a:xfrm>
          <a:off x="407073" y="3667598"/>
          <a:ext cx="740133" cy="7401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16C7B7-5574-43A1-8E3B-A4024E8BE9FB}">
      <dsp:nvSpPr>
        <dsp:cNvPr id="0" name=""/>
        <dsp:cNvSpPr/>
      </dsp:nvSpPr>
      <dsp:spPr>
        <a:xfrm>
          <a:off x="1554279" y="3364816"/>
          <a:ext cx="6836109"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977900">
            <a:lnSpc>
              <a:spcPct val="100000"/>
            </a:lnSpc>
            <a:spcBef>
              <a:spcPct val="0"/>
            </a:spcBef>
            <a:spcAft>
              <a:spcPct val="35000"/>
            </a:spcAft>
            <a:buNone/>
          </a:pPr>
          <a:r>
            <a:rPr lang="en-US" sz="2200" kern="1200"/>
            <a:t>For instance,  Ecobana is a Kenyan company that makes sanitary pads from organic materials, they are not only cost effective but also environmentally friendly</a:t>
          </a:r>
        </a:p>
      </dsp:txBody>
      <dsp:txXfrm>
        <a:off x="1554279" y="3364816"/>
        <a:ext cx="6836109" cy="134569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15E81-9125-4D99-8451-2FD9C43F57FB}">
      <dsp:nvSpPr>
        <dsp:cNvPr id="0" name=""/>
        <dsp:cNvSpPr/>
      </dsp:nvSpPr>
      <dsp:spPr>
        <a:xfrm>
          <a:off x="0" y="1955"/>
          <a:ext cx="8637524"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2D837FC-4D84-4D23-BDB1-E536B59AD5B5}">
      <dsp:nvSpPr>
        <dsp:cNvPr id="0" name=""/>
        <dsp:cNvSpPr/>
      </dsp:nvSpPr>
      <dsp:spPr>
        <a:xfrm>
          <a:off x="299772" y="224926"/>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BB3867-7315-4E70-816B-2984EBAA9C94}">
      <dsp:nvSpPr>
        <dsp:cNvPr id="0" name=""/>
        <dsp:cNvSpPr/>
      </dsp:nvSpPr>
      <dsp:spPr>
        <a:xfrm>
          <a:off x="1144587" y="1955"/>
          <a:ext cx="7492936"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A social enterprise may have dual target audiences</a:t>
          </a:r>
        </a:p>
      </dsp:txBody>
      <dsp:txXfrm>
        <a:off x="1144587" y="1955"/>
        <a:ext cx="7492936" cy="990984"/>
      </dsp:txXfrm>
    </dsp:sp>
    <dsp:sp modelId="{EDB6626E-BD3D-4E14-849F-811AE9E89D6C}">
      <dsp:nvSpPr>
        <dsp:cNvPr id="0" name=""/>
        <dsp:cNvSpPr/>
      </dsp:nvSpPr>
      <dsp:spPr>
        <a:xfrm>
          <a:off x="0" y="1240686"/>
          <a:ext cx="8637524"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7DABED-3712-4B44-A7C1-54F456DADA1C}">
      <dsp:nvSpPr>
        <dsp:cNvPr id="0" name=""/>
        <dsp:cNvSpPr/>
      </dsp:nvSpPr>
      <dsp:spPr>
        <a:xfrm>
          <a:off x="299772" y="1463657"/>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60F25D-1922-452D-832B-CC57A7569CBB}">
      <dsp:nvSpPr>
        <dsp:cNvPr id="0" name=""/>
        <dsp:cNvSpPr/>
      </dsp:nvSpPr>
      <dsp:spPr>
        <a:xfrm>
          <a:off x="1144587" y="1240686"/>
          <a:ext cx="7492936"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One being the customer who may benefit from the product, or the service being offered</a:t>
          </a:r>
        </a:p>
      </dsp:txBody>
      <dsp:txXfrm>
        <a:off x="1144587" y="1240686"/>
        <a:ext cx="7492936" cy="990984"/>
      </dsp:txXfrm>
    </dsp:sp>
    <dsp:sp modelId="{A3A8C99C-A2E1-4407-9B6C-F75452CA6AF3}">
      <dsp:nvSpPr>
        <dsp:cNvPr id="0" name=""/>
        <dsp:cNvSpPr/>
      </dsp:nvSpPr>
      <dsp:spPr>
        <a:xfrm>
          <a:off x="0" y="2479417"/>
          <a:ext cx="8637524"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71AECE-7931-4385-9FC8-096C92AA11E9}">
      <dsp:nvSpPr>
        <dsp:cNvPr id="0" name=""/>
        <dsp:cNvSpPr/>
      </dsp:nvSpPr>
      <dsp:spPr>
        <a:xfrm>
          <a:off x="299772" y="2702388"/>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CBFC4C-D861-4AD1-A3CC-6112753122BB}">
      <dsp:nvSpPr>
        <dsp:cNvPr id="0" name=""/>
        <dsp:cNvSpPr/>
      </dsp:nvSpPr>
      <dsp:spPr>
        <a:xfrm>
          <a:off x="1144587" y="2479417"/>
          <a:ext cx="7492936"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Second it could be the community who may be benefiting from the social or environmental impact of the enterprise</a:t>
          </a:r>
        </a:p>
      </dsp:txBody>
      <dsp:txXfrm>
        <a:off x="1144587" y="2479417"/>
        <a:ext cx="7492936" cy="990984"/>
      </dsp:txXfrm>
    </dsp:sp>
    <dsp:sp modelId="{912847ED-5FDE-4933-8FAC-E1201CEA5A13}">
      <dsp:nvSpPr>
        <dsp:cNvPr id="0" name=""/>
        <dsp:cNvSpPr/>
      </dsp:nvSpPr>
      <dsp:spPr>
        <a:xfrm>
          <a:off x="0" y="3718147"/>
          <a:ext cx="8637524"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1C6BD8-2F8D-4FF1-971C-229B173B8592}">
      <dsp:nvSpPr>
        <dsp:cNvPr id="0" name=""/>
        <dsp:cNvSpPr/>
      </dsp:nvSpPr>
      <dsp:spPr>
        <a:xfrm>
          <a:off x="299772" y="3941119"/>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16BC3-9B3A-42E5-9FCF-05123D63A4BE}">
      <dsp:nvSpPr>
        <dsp:cNvPr id="0" name=""/>
        <dsp:cNvSpPr/>
      </dsp:nvSpPr>
      <dsp:spPr>
        <a:xfrm>
          <a:off x="1144587" y="3718147"/>
          <a:ext cx="7492936"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The </a:t>
          </a:r>
          <a:r>
            <a:rPr lang="en-US" sz="1600" kern="1200" err="1">
              <a:latin typeface="Corbel" panose="020B0503020204020204"/>
            </a:rPr>
            <a:t>Ecopost</a:t>
          </a:r>
          <a:r>
            <a:rPr lang="en-US" sz="1600" kern="1200">
              <a:latin typeface="Corbel" panose="020B0503020204020204"/>
            </a:rPr>
            <a:t> that we gave as an example in our earlier lecture, has its customers who buy from it the plastic post and fencing solution, while the community from where they collect the plastic waste from enjoy a cleaner environment.</a:t>
          </a:r>
        </a:p>
      </dsp:txBody>
      <dsp:txXfrm>
        <a:off x="1144587" y="3718147"/>
        <a:ext cx="7492936" cy="99098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E3B16-DB96-4E9C-9F99-726160F95081}">
      <dsp:nvSpPr>
        <dsp:cNvPr id="0" name=""/>
        <dsp:cNvSpPr/>
      </dsp:nvSpPr>
      <dsp:spPr>
        <a:xfrm>
          <a:off x="0" y="1955"/>
          <a:ext cx="839038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124B9E-3E1D-4198-8B4F-6DD467FA7E02}">
      <dsp:nvSpPr>
        <dsp:cNvPr id="0" name=""/>
        <dsp:cNvSpPr/>
      </dsp:nvSpPr>
      <dsp:spPr>
        <a:xfrm>
          <a:off x="299772" y="224926"/>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640898-25FE-45E3-9DD0-07537C953CA6}">
      <dsp:nvSpPr>
        <dsp:cNvPr id="0" name=""/>
        <dsp:cNvSpPr/>
      </dsp:nvSpPr>
      <dsp:spPr>
        <a:xfrm>
          <a:off x="1144587" y="1955"/>
          <a:ext cx="724580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Social enterprise develops revenue stream model that will ensure long-term sustainability </a:t>
          </a:r>
        </a:p>
      </dsp:txBody>
      <dsp:txXfrm>
        <a:off x="1144587" y="1955"/>
        <a:ext cx="7245801" cy="990984"/>
      </dsp:txXfrm>
    </dsp:sp>
    <dsp:sp modelId="{079B0A03-71D9-4D4F-8407-86D1867CD071}">
      <dsp:nvSpPr>
        <dsp:cNvPr id="0" name=""/>
        <dsp:cNvSpPr/>
      </dsp:nvSpPr>
      <dsp:spPr>
        <a:xfrm>
          <a:off x="0" y="1240686"/>
          <a:ext cx="839038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908CAE-7035-419A-AF4B-3926BBA1404B}">
      <dsp:nvSpPr>
        <dsp:cNvPr id="0" name=""/>
        <dsp:cNvSpPr/>
      </dsp:nvSpPr>
      <dsp:spPr>
        <a:xfrm>
          <a:off x="299772" y="1463657"/>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20E16F-E3A3-4DCA-8615-37FCA5CED18C}">
      <dsp:nvSpPr>
        <dsp:cNvPr id="0" name=""/>
        <dsp:cNvSpPr/>
      </dsp:nvSpPr>
      <dsp:spPr>
        <a:xfrm>
          <a:off x="1144587" y="1240686"/>
          <a:ext cx="724580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Therefore, the usual streams such as sales of goods and subscriptions may be present in their model</a:t>
          </a:r>
        </a:p>
      </dsp:txBody>
      <dsp:txXfrm>
        <a:off x="1144587" y="1240686"/>
        <a:ext cx="7245801" cy="990984"/>
      </dsp:txXfrm>
    </dsp:sp>
    <dsp:sp modelId="{620E213E-2C71-4D74-8B0E-D79032F5F1C7}">
      <dsp:nvSpPr>
        <dsp:cNvPr id="0" name=""/>
        <dsp:cNvSpPr/>
      </dsp:nvSpPr>
      <dsp:spPr>
        <a:xfrm>
          <a:off x="0" y="2479417"/>
          <a:ext cx="839038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80C21C4-3159-4718-9889-6DA7A1249661}">
      <dsp:nvSpPr>
        <dsp:cNvPr id="0" name=""/>
        <dsp:cNvSpPr/>
      </dsp:nvSpPr>
      <dsp:spPr>
        <a:xfrm>
          <a:off x="299772" y="2702388"/>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6739FD-AA0E-4044-A8AC-34CB028F0A74}">
      <dsp:nvSpPr>
        <dsp:cNvPr id="0" name=""/>
        <dsp:cNvSpPr/>
      </dsp:nvSpPr>
      <dsp:spPr>
        <a:xfrm>
          <a:off x="1144587" y="2479417"/>
          <a:ext cx="724580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Grants and donations may be added to their stream</a:t>
          </a:r>
        </a:p>
      </dsp:txBody>
      <dsp:txXfrm>
        <a:off x="1144587" y="2479417"/>
        <a:ext cx="7245801" cy="990984"/>
      </dsp:txXfrm>
    </dsp:sp>
    <dsp:sp modelId="{21317109-273A-4B18-9880-E9CC5BCB73DF}">
      <dsp:nvSpPr>
        <dsp:cNvPr id="0" name=""/>
        <dsp:cNvSpPr/>
      </dsp:nvSpPr>
      <dsp:spPr>
        <a:xfrm>
          <a:off x="0" y="3718147"/>
          <a:ext cx="839038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6169F0-18CF-4C62-8D56-2A557D6A2A6F}">
      <dsp:nvSpPr>
        <dsp:cNvPr id="0" name=""/>
        <dsp:cNvSpPr/>
      </dsp:nvSpPr>
      <dsp:spPr>
        <a:xfrm>
          <a:off x="299772" y="3941119"/>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064F56-3F06-4879-BC29-0CB37A3F14F6}">
      <dsp:nvSpPr>
        <dsp:cNvPr id="0" name=""/>
        <dsp:cNvSpPr/>
      </dsp:nvSpPr>
      <dsp:spPr>
        <a:xfrm>
          <a:off x="1144587" y="3718147"/>
          <a:ext cx="724580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Impact driven partnerships with such bodies as government, private companies may also be present</a:t>
          </a:r>
        </a:p>
      </dsp:txBody>
      <dsp:txXfrm>
        <a:off x="1144587" y="3718147"/>
        <a:ext cx="7245801" cy="99098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E4F03-50D4-4A9D-864B-AEFF4CF0D934}">
      <dsp:nvSpPr>
        <dsp:cNvPr id="0" name=""/>
        <dsp:cNvSpPr/>
      </dsp:nvSpPr>
      <dsp:spPr>
        <a:xfrm>
          <a:off x="0" y="1955"/>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47E1B9-726D-4CFC-A5F4-FB863F97F8B7}">
      <dsp:nvSpPr>
        <dsp:cNvPr id="0" name=""/>
        <dsp:cNvSpPr/>
      </dsp:nvSpPr>
      <dsp:spPr>
        <a:xfrm>
          <a:off x="299772" y="224926"/>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CE1A73-EF51-444F-BE64-6D22DDE2EB3E}">
      <dsp:nvSpPr>
        <dsp:cNvPr id="0" name=""/>
        <dsp:cNvSpPr/>
      </dsp:nvSpPr>
      <dsp:spPr>
        <a:xfrm>
          <a:off x="1144587" y="1955"/>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Remember this talks about how you build and maintain relationships with your customers</a:t>
          </a:r>
        </a:p>
      </dsp:txBody>
      <dsp:txXfrm>
        <a:off x="1144587" y="1955"/>
        <a:ext cx="7472341" cy="990984"/>
      </dsp:txXfrm>
    </dsp:sp>
    <dsp:sp modelId="{2D5C519C-F2D4-4B29-82D1-DDC2EE804EED}">
      <dsp:nvSpPr>
        <dsp:cNvPr id="0" name=""/>
        <dsp:cNvSpPr/>
      </dsp:nvSpPr>
      <dsp:spPr>
        <a:xfrm>
          <a:off x="0" y="1240686"/>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EF1A49-B9CD-4137-A11F-9C942640F957}">
      <dsp:nvSpPr>
        <dsp:cNvPr id="0" name=""/>
        <dsp:cNvSpPr/>
      </dsp:nvSpPr>
      <dsp:spPr>
        <a:xfrm>
          <a:off x="299772" y="1463657"/>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F450A2-DB15-43F5-8E91-419252989078}">
      <dsp:nvSpPr>
        <dsp:cNvPr id="0" name=""/>
        <dsp:cNvSpPr/>
      </dsp:nvSpPr>
      <dsp:spPr>
        <a:xfrm>
          <a:off x="1144587" y="1240686"/>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For a social enterprise, they are more deeply connected with their customers emotionally since they are tackling a pressing need in the community</a:t>
          </a:r>
        </a:p>
      </dsp:txBody>
      <dsp:txXfrm>
        <a:off x="1144587" y="1240686"/>
        <a:ext cx="7472341" cy="990984"/>
      </dsp:txXfrm>
    </dsp:sp>
    <dsp:sp modelId="{DFDA41B7-29E7-4C1D-8BFA-DEB8EB3AF757}">
      <dsp:nvSpPr>
        <dsp:cNvPr id="0" name=""/>
        <dsp:cNvSpPr/>
      </dsp:nvSpPr>
      <dsp:spPr>
        <a:xfrm>
          <a:off x="0" y="2479417"/>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FF8246-8797-4ECC-8A9C-EE2DA249E7F1}">
      <dsp:nvSpPr>
        <dsp:cNvPr id="0" name=""/>
        <dsp:cNvSpPr/>
      </dsp:nvSpPr>
      <dsp:spPr>
        <a:xfrm>
          <a:off x="299772" y="2702388"/>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D38F22-B071-4A34-8026-F40310025CF3}">
      <dsp:nvSpPr>
        <dsp:cNvPr id="0" name=""/>
        <dsp:cNvSpPr/>
      </dsp:nvSpPr>
      <dsp:spPr>
        <a:xfrm>
          <a:off x="1144587" y="2479417"/>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They are likely to use community engagement, customer support, and educational workshops</a:t>
          </a:r>
        </a:p>
      </dsp:txBody>
      <dsp:txXfrm>
        <a:off x="1144587" y="2479417"/>
        <a:ext cx="7472341" cy="990984"/>
      </dsp:txXfrm>
    </dsp:sp>
    <dsp:sp modelId="{627B72A5-39F1-4E6B-9236-A83C311663DE}">
      <dsp:nvSpPr>
        <dsp:cNvPr id="0" name=""/>
        <dsp:cNvSpPr/>
      </dsp:nvSpPr>
      <dsp:spPr>
        <a:xfrm>
          <a:off x="0" y="3718147"/>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35B5F0-D648-43DF-A1DF-8C645BFC522E}">
      <dsp:nvSpPr>
        <dsp:cNvPr id="0" name=""/>
        <dsp:cNvSpPr/>
      </dsp:nvSpPr>
      <dsp:spPr>
        <a:xfrm>
          <a:off x="299772" y="3941119"/>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1439C7-CDAA-4F59-810E-4CE82704FE7A}">
      <dsp:nvSpPr>
        <dsp:cNvPr id="0" name=""/>
        <dsp:cNvSpPr/>
      </dsp:nvSpPr>
      <dsp:spPr>
        <a:xfrm>
          <a:off x="1144587" y="3718147"/>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711200">
            <a:lnSpc>
              <a:spcPct val="100000"/>
            </a:lnSpc>
            <a:spcBef>
              <a:spcPct val="0"/>
            </a:spcBef>
            <a:spcAft>
              <a:spcPct val="35000"/>
            </a:spcAft>
            <a:buNone/>
          </a:pPr>
          <a:r>
            <a:rPr lang="en-US" sz="1600" kern="1200">
              <a:latin typeface="Corbel" panose="020B0503020204020204"/>
            </a:rPr>
            <a:t>Lionlights a social enterprise in Kenya that produce solar light that mimic presence of human being which deter lions from attacking homesteads and domesticated animals employ educational workshops with the local communities </a:t>
          </a:r>
        </a:p>
      </dsp:txBody>
      <dsp:txXfrm>
        <a:off x="1144587" y="3718147"/>
        <a:ext cx="7472341" cy="99098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B2786-CA2A-4A46-8925-F5501B50EAD3}">
      <dsp:nvSpPr>
        <dsp:cNvPr id="0" name=""/>
        <dsp:cNvSpPr/>
      </dsp:nvSpPr>
      <dsp:spPr>
        <a:xfrm>
          <a:off x="0" y="575"/>
          <a:ext cx="8616929"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F18F62-37B4-49A6-88F3-0B508A4E8130}">
      <dsp:nvSpPr>
        <dsp:cNvPr id="0" name=""/>
        <dsp:cNvSpPr/>
      </dsp:nvSpPr>
      <dsp:spPr>
        <a:xfrm>
          <a:off x="407073" y="303356"/>
          <a:ext cx="740133" cy="74013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6021B8-F66E-4C16-8549-B067734311EE}">
      <dsp:nvSpPr>
        <dsp:cNvPr id="0" name=""/>
        <dsp:cNvSpPr/>
      </dsp:nvSpPr>
      <dsp:spPr>
        <a:xfrm>
          <a:off x="1554279" y="575"/>
          <a:ext cx="7062649"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755650">
            <a:lnSpc>
              <a:spcPct val="100000"/>
            </a:lnSpc>
            <a:spcBef>
              <a:spcPct val="0"/>
            </a:spcBef>
            <a:spcAft>
              <a:spcPct val="35000"/>
            </a:spcAft>
            <a:buNone/>
          </a:pPr>
          <a:r>
            <a:rPr lang="en-US" sz="1700" kern="1200">
              <a:latin typeface="Corbel" panose="020B0503020204020204"/>
            </a:rPr>
            <a:t>This represents how a firm deliver its value proposition to its customer segments</a:t>
          </a:r>
        </a:p>
      </dsp:txBody>
      <dsp:txXfrm>
        <a:off x="1554279" y="575"/>
        <a:ext cx="7062649" cy="1345696"/>
      </dsp:txXfrm>
    </dsp:sp>
    <dsp:sp modelId="{C7C77A85-1E02-483F-AEA7-12DD2729B608}">
      <dsp:nvSpPr>
        <dsp:cNvPr id="0" name=""/>
        <dsp:cNvSpPr/>
      </dsp:nvSpPr>
      <dsp:spPr>
        <a:xfrm>
          <a:off x="0" y="1682695"/>
          <a:ext cx="8616929"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2F2C4C2-0567-46C3-87FB-4C36FB1399D8}">
      <dsp:nvSpPr>
        <dsp:cNvPr id="0" name=""/>
        <dsp:cNvSpPr/>
      </dsp:nvSpPr>
      <dsp:spPr>
        <a:xfrm>
          <a:off x="407073" y="1985477"/>
          <a:ext cx="740133" cy="74013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D3DCA8-C505-4919-ABFF-8FA029E8155C}">
      <dsp:nvSpPr>
        <dsp:cNvPr id="0" name=""/>
        <dsp:cNvSpPr/>
      </dsp:nvSpPr>
      <dsp:spPr>
        <a:xfrm>
          <a:off x="1554279" y="1682695"/>
          <a:ext cx="7062649"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755650">
            <a:lnSpc>
              <a:spcPct val="100000"/>
            </a:lnSpc>
            <a:spcBef>
              <a:spcPct val="0"/>
            </a:spcBef>
            <a:spcAft>
              <a:spcPct val="35000"/>
            </a:spcAft>
            <a:buNone/>
          </a:pPr>
          <a:r>
            <a:rPr lang="en-US" sz="1700" kern="1200">
              <a:latin typeface="Corbel" panose="020B0503020204020204"/>
            </a:rPr>
            <a:t>It could be online, physical stores or community centers or through partnerships with other organizations</a:t>
          </a:r>
        </a:p>
      </dsp:txBody>
      <dsp:txXfrm>
        <a:off x="1554279" y="1682695"/>
        <a:ext cx="7062649" cy="1345696"/>
      </dsp:txXfrm>
    </dsp:sp>
    <dsp:sp modelId="{0DA758CC-DC6A-4A7C-B0B8-5BB03AFEDE7A}">
      <dsp:nvSpPr>
        <dsp:cNvPr id="0" name=""/>
        <dsp:cNvSpPr/>
      </dsp:nvSpPr>
      <dsp:spPr>
        <a:xfrm>
          <a:off x="0" y="3364816"/>
          <a:ext cx="8616929"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E7824BC-F295-443A-BDC4-751DFC8FD321}">
      <dsp:nvSpPr>
        <dsp:cNvPr id="0" name=""/>
        <dsp:cNvSpPr/>
      </dsp:nvSpPr>
      <dsp:spPr>
        <a:xfrm>
          <a:off x="407073" y="3667598"/>
          <a:ext cx="740133" cy="74013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5F24F9-8733-4D95-93B7-CE743C3CF263}">
      <dsp:nvSpPr>
        <dsp:cNvPr id="0" name=""/>
        <dsp:cNvSpPr/>
      </dsp:nvSpPr>
      <dsp:spPr>
        <a:xfrm>
          <a:off x="1554279" y="3364816"/>
          <a:ext cx="7062649"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755650">
            <a:lnSpc>
              <a:spcPct val="100000"/>
            </a:lnSpc>
            <a:spcBef>
              <a:spcPct val="0"/>
            </a:spcBef>
            <a:spcAft>
              <a:spcPct val="35000"/>
            </a:spcAft>
            <a:buNone/>
          </a:pPr>
          <a:r>
            <a:rPr lang="en-US" sz="1700" kern="1200">
              <a:latin typeface="Corbel" panose="020B0503020204020204"/>
            </a:rPr>
            <a:t>Social enterprise may mostly utilize direct distribution to the community so that they can take advantage of the opportunity to educate them or via partnership with an organization that supports the good course</a:t>
          </a:r>
        </a:p>
      </dsp:txBody>
      <dsp:txXfrm>
        <a:off x="1554279" y="3364816"/>
        <a:ext cx="7062649" cy="1345696"/>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48D88C-7CC5-4BD9-A0F5-902B053D43C0}">
      <dsp:nvSpPr>
        <dsp:cNvPr id="0" name=""/>
        <dsp:cNvSpPr/>
      </dsp:nvSpPr>
      <dsp:spPr>
        <a:xfrm>
          <a:off x="0" y="1955"/>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B2F76C-7922-4BCB-A394-8101EA24E38D}">
      <dsp:nvSpPr>
        <dsp:cNvPr id="0" name=""/>
        <dsp:cNvSpPr/>
      </dsp:nvSpPr>
      <dsp:spPr>
        <a:xfrm>
          <a:off x="299772" y="224926"/>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46112B-AB02-46F4-AEEB-F47EC0AF99A8}">
      <dsp:nvSpPr>
        <dsp:cNvPr id="0" name=""/>
        <dsp:cNvSpPr/>
      </dsp:nvSpPr>
      <dsp:spPr>
        <a:xfrm>
          <a:off x="1144587" y="1955"/>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These represents the critical actions that a social enterprise must take to achieve its mission</a:t>
          </a:r>
        </a:p>
      </dsp:txBody>
      <dsp:txXfrm>
        <a:off x="1144587" y="1955"/>
        <a:ext cx="7472341" cy="990984"/>
      </dsp:txXfrm>
    </dsp:sp>
    <dsp:sp modelId="{43912147-4D2D-4924-AA2B-33D1E60301C9}">
      <dsp:nvSpPr>
        <dsp:cNvPr id="0" name=""/>
        <dsp:cNvSpPr/>
      </dsp:nvSpPr>
      <dsp:spPr>
        <a:xfrm>
          <a:off x="0" y="1240686"/>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F2579B-AB26-40C3-9999-94713F48AC2D}">
      <dsp:nvSpPr>
        <dsp:cNvPr id="0" name=""/>
        <dsp:cNvSpPr/>
      </dsp:nvSpPr>
      <dsp:spPr>
        <a:xfrm>
          <a:off x="299772" y="1463657"/>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B2E902-FA0F-4E9C-A018-2182DC7C472D}">
      <dsp:nvSpPr>
        <dsp:cNvPr id="0" name=""/>
        <dsp:cNvSpPr/>
      </dsp:nvSpPr>
      <dsp:spPr>
        <a:xfrm>
          <a:off x="1144587" y="1240686"/>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They might include production, outreach, marketing, training, and advocacy</a:t>
          </a:r>
        </a:p>
      </dsp:txBody>
      <dsp:txXfrm>
        <a:off x="1144587" y="1240686"/>
        <a:ext cx="7472341" cy="990984"/>
      </dsp:txXfrm>
    </dsp:sp>
    <dsp:sp modelId="{78329582-450F-488D-B0B1-C92364862AEF}">
      <dsp:nvSpPr>
        <dsp:cNvPr id="0" name=""/>
        <dsp:cNvSpPr/>
      </dsp:nvSpPr>
      <dsp:spPr>
        <a:xfrm>
          <a:off x="0" y="2479417"/>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02850D-2DA6-468A-B898-51468BC21F95}">
      <dsp:nvSpPr>
        <dsp:cNvPr id="0" name=""/>
        <dsp:cNvSpPr/>
      </dsp:nvSpPr>
      <dsp:spPr>
        <a:xfrm>
          <a:off x="299772" y="2702388"/>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A277D-3C56-463F-88FC-55C462F6BD4A}">
      <dsp:nvSpPr>
        <dsp:cNvPr id="0" name=""/>
        <dsp:cNvSpPr/>
      </dsp:nvSpPr>
      <dsp:spPr>
        <a:xfrm>
          <a:off x="1144587" y="2479417"/>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 key aspect here is that the activities must be impactful</a:t>
          </a:r>
        </a:p>
      </dsp:txBody>
      <dsp:txXfrm>
        <a:off x="1144587" y="2479417"/>
        <a:ext cx="7472341" cy="990984"/>
      </dsp:txXfrm>
    </dsp:sp>
    <dsp:sp modelId="{CE540FEB-F776-46D7-8A8A-E6BE95426475}">
      <dsp:nvSpPr>
        <dsp:cNvPr id="0" name=""/>
        <dsp:cNvSpPr/>
      </dsp:nvSpPr>
      <dsp:spPr>
        <a:xfrm>
          <a:off x="0" y="3718147"/>
          <a:ext cx="8616929" cy="99098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8B0CCA-BDB0-4E97-A91A-3601A1A3CF80}">
      <dsp:nvSpPr>
        <dsp:cNvPr id="0" name=""/>
        <dsp:cNvSpPr/>
      </dsp:nvSpPr>
      <dsp:spPr>
        <a:xfrm>
          <a:off x="299772" y="3941119"/>
          <a:ext cx="545041" cy="54504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638671-5E14-4821-922A-D91186F395D6}">
      <dsp:nvSpPr>
        <dsp:cNvPr id="0" name=""/>
        <dsp:cNvSpPr/>
      </dsp:nvSpPr>
      <dsp:spPr>
        <a:xfrm>
          <a:off x="1144587" y="3718147"/>
          <a:ext cx="7472341" cy="9909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4879" tIns="104879" rIns="104879" bIns="10487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 actions are designed to cause positive change in the society</a:t>
          </a:r>
        </a:p>
      </dsp:txBody>
      <dsp:txXfrm>
        <a:off x="1144587" y="3718147"/>
        <a:ext cx="7472341" cy="99098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E08C4-4A6E-4E8C-8039-CBDDBAEECBF2}">
      <dsp:nvSpPr>
        <dsp:cNvPr id="0" name=""/>
        <dsp:cNvSpPr/>
      </dsp:nvSpPr>
      <dsp:spPr>
        <a:xfrm>
          <a:off x="0" y="571"/>
          <a:ext cx="8325813" cy="13383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79571E-C754-4D9D-A63D-D2E2B6A6E49D}">
      <dsp:nvSpPr>
        <dsp:cNvPr id="0" name=""/>
        <dsp:cNvSpPr/>
      </dsp:nvSpPr>
      <dsp:spPr>
        <a:xfrm>
          <a:off x="404841" y="301693"/>
          <a:ext cx="736075" cy="7360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1C3CF5-F121-40EF-A963-1D365F1FC041}">
      <dsp:nvSpPr>
        <dsp:cNvPr id="0" name=""/>
        <dsp:cNvSpPr/>
      </dsp:nvSpPr>
      <dsp:spPr>
        <a:xfrm>
          <a:off x="1545757" y="571"/>
          <a:ext cx="6780055" cy="1338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639" tIns="141639" rIns="141639" bIns="14163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These are essential assets that an enterprise needs to be able to deliver its value proposition</a:t>
          </a:r>
        </a:p>
      </dsp:txBody>
      <dsp:txXfrm>
        <a:off x="1545757" y="571"/>
        <a:ext cx="6780055" cy="1338318"/>
      </dsp:txXfrm>
    </dsp:sp>
    <dsp:sp modelId="{66B747E7-4A6B-4CA7-AED3-CD5D0F75E9F6}">
      <dsp:nvSpPr>
        <dsp:cNvPr id="0" name=""/>
        <dsp:cNvSpPr/>
      </dsp:nvSpPr>
      <dsp:spPr>
        <a:xfrm>
          <a:off x="0" y="1673469"/>
          <a:ext cx="8325813" cy="13383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07A1FA-4B7C-4049-BF3A-916A528F9C58}">
      <dsp:nvSpPr>
        <dsp:cNvPr id="0" name=""/>
        <dsp:cNvSpPr/>
      </dsp:nvSpPr>
      <dsp:spPr>
        <a:xfrm>
          <a:off x="404841" y="1974591"/>
          <a:ext cx="736075" cy="7360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C787EA-F40D-4191-9CD5-74D53CB9CA32}">
      <dsp:nvSpPr>
        <dsp:cNvPr id="0" name=""/>
        <dsp:cNvSpPr/>
      </dsp:nvSpPr>
      <dsp:spPr>
        <a:xfrm>
          <a:off x="1545757" y="1673469"/>
          <a:ext cx="6780055" cy="1338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639" tIns="141639" rIns="141639" bIns="14163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It includes human resource, physical resources, intellectual resources as well as the financial resources</a:t>
          </a:r>
        </a:p>
      </dsp:txBody>
      <dsp:txXfrm>
        <a:off x="1545757" y="1673469"/>
        <a:ext cx="6780055" cy="1338318"/>
      </dsp:txXfrm>
    </dsp:sp>
    <dsp:sp modelId="{A0BD2832-54EF-4CD7-8AC3-07D4773FC49E}">
      <dsp:nvSpPr>
        <dsp:cNvPr id="0" name=""/>
        <dsp:cNvSpPr/>
      </dsp:nvSpPr>
      <dsp:spPr>
        <a:xfrm>
          <a:off x="0" y="3346367"/>
          <a:ext cx="8325813" cy="13383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0BD723-EAB1-4E9A-8840-BB3B689BE363}">
      <dsp:nvSpPr>
        <dsp:cNvPr id="0" name=""/>
        <dsp:cNvSpPr/>
      </dsp:nvSpPr>
      <dsp:spPr>
        <a:xfrm>
          <a:off x="404841" y="3647489"/>
          <a:ext cx="736075" cy="7360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872405-C165-43AE-8CDA-8B34E038733D}">
      <dsp:nvSpPr>
        <dsp:cNvPr id="0" name=""/>
        <dsp:cNvSpPr/>
      </dsp:nvSpPr>
      <dsp:spPr>
        <a:xfrm>
          <a:off x="1545757" y="3346367"/>
          <a:ext cx="6780055" cy="13383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639" tIns="141639" rIns="141639" bIns="141639"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Bear in mind that such resources in a social enterprise should help it to achieve its social or environmental goals alongside financial return</a:t>
          </a:r>
          <a:endParaRPr lang="en-US" sz="2200" kern="1200"/>
        </a:p>
      </dsp:txBody>
      <dsp:txXfrm>
        <a:off x="1545757" y="3346367"/>
        <a:ext cx="6780055" cy="133831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24259C-483B-4B41-88AA-1F683709B77B}">
      <dsp:nvSpPr>
        <dsp:cNvPr id="0" name=""/>
        <dsp:cNvSpPr/>
      </dsp:nvSpPr>
      <dsp:spPr>
        <a:xfrm>
          <a:off x="0" y="575"/>
          <a:ext cx="8519541"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168319-A194-4352-AF5E-69D459AE7583}">
      <dsp:nvSpPr>
        <dsp:cNvPr id="0" name=""/>
        <dsp:cNvSpPr/>
      </dsp:nvSpPr>
      <dsp:spPr>
        <a:xfrm>
          <a:off x="407073" y="303356"/>
          <a:ext cx="740133" cy="7401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2D3C96-F03B-464B-AD09-3CA58F101835}">
      <dsp:nvSpPr>
        <dsp:cNvPr id="0" name=""/>
        <dsp:cNvSpPr/>
      </dsp:nvSpPr>
      <dsp:spPr>
        <a:xfrm>
          <a:off x="1554279" y="575"/>
          <a:ext cx="6965261"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These are key external organizations or individuals that will help the social enterprise to achieve its mission</a:t>
          </a:r>
        </a:p>
      </dsp:txBody>
      <dsp:txXfrm>
        <a:off x="1554279" y="575"/>
        <a:ext cx="6965261" cy="1345696"/>
      </dsp:txXfrm>
    </dsp:sp>
    <dsp:sp modelId="{E9757A20-B9DD-424F-98E0-3C1FC5CB1A19}">
      <dsp:nvSpPr>
        <dsp:cNvPr id="0" name=""/>
        <dsp:cNvSpPr/>
      </dsp:nvSpPr>
      <dsp:spPr>
        <a:xfrm>
          <a:off x="0" y="1682695"/>
          <a:ext cx="8519541"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42B399-D8AE-459A-9B1B-816AB7F552E6}">
      <dsp:nvSpPr>
        <dsp:cNvPr id="0" name=""/>
        <dsp:cNvSpPr/>
      </dsp:nvSpPr>
      <dsp:spPr>
        <a:xfrm>
          <a:off x="407073" y="1985477"/>
          <a:ext cx="740133" cy="7401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32E4EE-A2DD-481C-8B18-86B469F1DD71}">
      <dsp:nvSpPr>
        <dsp:cNvPr id="0" name=""/>
        <dsp:cNvSpPr/>
      </dsp:nvSpPr>
      <dsp:spPr>
        <a:xfrm>
          <a:off x="1554279" y="1682695"/>
          <a:ext cx="6965261"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As we noted in lecture 6, these represent the three legs in a three-legged stool who if removed the social enterprise will literally collapse</a:t>
          </a:r>
        </a:p>
      </dsp:txBody>
      <dsp:txXfrm>
        <a:off x="1554279" y="1682695"/>
        <a:ext cx="6965261" cy="1345696"/>
      </dsp:txXfrm>
    </dsp:sp>
    <dsp:sp modelId="{05CE568F-0250-420F-8A29-EBF98ACAE152}">
      <dsp:nvSpPr>
        <dsp:cNvPr id="0" name=""/>
        <dsp:cNvSpPr/>
      </dsp:nvSpPr>
      <dsp:spPr>
        <a:xfrm>
          <a:off x="0" y="3364816"/>
          <a:ext cx="8519541" cy="134569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5331E9-08A3-4C55-AFE6-FCA55EC7BA62}">
      <dsp:nvSpPr>
        <dsp:cNvPr id="0" name=""/>
        <dsp:cNvSpPr/>
      </dsp:nvSpPr>
      <dsp:spPr>
        <a:xfrm>
          <a:off x="407073" y="3667598"/>
          <a:ext cx="740133" cy="7401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92BAFC-B7B5-41B0-AF90-C1C9168F6E44}">
      <dsp:nvSpPr>
        <dsp:cNvPr id="0" name=""/>
        <dsp:cNvSpPr/>
      </dsp:nvSpPr>
      <dsp:spPr>
        <a:xfrm>
          <a:off x="1554279" y="3364816"/>
          <a:ext cx="6965261" cy="134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20" tIns="142420" rIns="142420" bIns="142420"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They may include the community, government, NGOs or other social enterprises</a:t>
          </a:r>
        </a:p>
      </dsp:txBody>
      <dsp:txXfrm>
        <a:off x="1554279" y="3364816"/>
        <a:ext cx="6965261" cy="134569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4EC503-B5D2-4908-BA91-76A809CF6F21}">
      <dsp:nvSpPr>
        <dsp:cNvPr id="0" name=""/>
        <dsp:cNvSpPr/>
      </dsp:nvSpPr>
      <dsp:spPr>
        <a:xfrm>
          <a:off x="0" y="2137"/>
          <a:ext cx="8015847" cy="108335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3F22A1-284D-4A40-B346-C0DAD76CC840}">
      <dsp:nvSpPr>
        <dsp:cNvPr id="0" name=""/>
        <dsp:cNvSpPr/>
      </dsp:nvSpPr>
      <dsp:spPr>
        <a:xfrm>
          <a:off x="327714" y="245892"/>
          <a:ext cx="595844" cy="5958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AC8361-1D33-48C5-A881-AB42A86EE587}">
      <dsp:nvSpPr>
        <dsp:cNvPr id="0" name=""/>
        <dsp:cNvSpPr/>
      </dsp:nvSpPr>
      <dsp:spPr>
        <a:xfrm>
          <a:off x="1251273" y="2137"/>
          <a:ext cx="6764573" cy="1083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655" tIns="114655" rIns="114655" bIns="114655"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Social enterprise is highly driven by the need to be efficient</a:t>
          </a:r>
        </a:p>
      </dsp:txBody>
      <dsp:txXfrm>
        <a:off x="1251273" y="2137"/>
        <a:ext cx="6764573" cy="1083354"/>
      </dsp:txXfrm>
    </dsp:sp>
    <dsp:sp modelId="{F95FA0BD-2848-49F6-B6B5-4355BBFF8B3D}">
      <dsp:nvSpPr>
        <dsp:cNvPr id="0" name=""/>
        <dsp:cNvSpPr/>
      </dsp:nvSpPr>
      <dsp:spPr>
        <a:xfrm>
          <a:off x="0" y="1356330"/>
          <a:ext cx="8015847" cy="108335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4A8E96-E0C8-43CA-99A3-9153A6582121}">
      <dsp:nvSpPr>
        <dsp:cNvPr id="0" name=""/>
        <dsp:cNvSpPr/>
      </dsp:nvSpPr>
      <dsp:spPr>
        <a:xfrm>
          <a:off x="327714" y="1600084"/>
          <a:ext cx="595844" cy="5958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6EF31D-2C8C-461A-A38D-CEDFB86A23FC}">
      <dsp:nvSpPr>
        <dsp:cNvPr id="0" name=""/>
        <dsp:cNvSpPr/>
      </dsp:nvSpPr>
      <dsp:spPr>
        <a:xfrm>
          <a:off x="1251273" y="1356330"/>
          <a:ext cx="6764573" cy="1083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655" tIns="114655" rIns="114655" bIns="114655"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The focus is so much on cost effective methods that do not compromise the quality or impact of the solution</a:t>
          </a:r>
        </a:p>
      </dsp:txBody>
      <dsp:txXfrm>
        <a:off x="1251273" y="1356330"/>
        <a:ext cx="6764573" cy="1083354"/>
      </dsp:txXfrm>
    </dsp:sp>
    <dsp:sp modelId="{B0DBE95B-5D33-4D9F-870E-C5F5B5548C35}">
      <dsp:nvSpPr>
        <dsp:cNvPr id="0" name=""/>
        <dsp:cNvSpPr/>
      </dsp:nvSpPr>
      <dsp:spPr>
        <a:xfrm>
          <a:off x="0" y="2710522"/>
          <a:ext cx="8015847" cy="108335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F2E0BC-F0DB-4C77-A184-8601E6008830}">
      <dsp:nvSpPr>
        <dsp:cNvPr id="0" name=""/>
        <dsp:cNvSpPr/>
      </dsp:nvSpPr>
      <dsp:spPr>
        <a:xfrm>
          <a:off x="327714" y="2954277"/>
          <a:ext cx="595844" cy="5958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2D47F85-D190-458F-971E-2936DA902153}">
      <dsp:nvSpPr>
        <dsp:cNvPr id="0" name=""/>
        <dsp:cNvSpPr/>
      </dsp:nvSpPr>
      <dsp:spPr>
        <a:xfrm>
          <a:off x="1251273" y="2710522"/>
          <a:ext cx="6764573" cy="1083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655" tIns="114655" rIns="114655" bIns="114655"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This ensure that the beneficiaries who in most cases are at the bottom of the pyramid access the product</a:t>
          </a:r>
        </a:p>
      </dsp:txBody>
      <dsp:txXfrm>
        <a:off x="1251273" y="2710522"/>
        <a:ext cx="6764573" cy="1083354"/>
      </dsp:txXfrm>
    </dsp:sp>
    <dsp:sp modelId="{1A517960-34D2-445B-8D9F-5465531221E9}">
      <dsp:nvSpPr>
        <dsp:cNvPr id="0" name=""/>
        <dsp:cNvSpPr/>
      </dsp:nvSpPr>
      <dsp:spPr>
        <a:xfrm>
          <a:off x="0" y="4064715"/>
          <a:ext cx="8015847" cy="1083354"/>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5E036E-C6D2-491A-B77D-B6CB8B26DEB9}">
      <dsp:nvSpPr>
        <dsp:cNvPr id="0" name=""/>
        <dsp:cNvSpPr/>
      </dsp:nvSpPr>
      <dsp:spPr>
        <a:xfrm>
          <a:off x="327714" y="4308470"/>
          <a:ext cx="595844" cy="5958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B8378D-D59C-4265-BFD2-F5656108A68C}">
      <dsp:nvSpPr>
        <dsp:cNvPr id="0" name=""/>
        <dsp:cNvSpPr/>
      </dsp:nvSpPr>
      <dsp:spPr>
        <a:xfrm>
          <a:off x="1251273" y="4064715"/>
          <a:ext cx="6764573" cy="10833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655" tIns="114655" rIns="114655" bIns="114655"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The </a:t>
          </a:r>
          <a:r>
            <a:rPr lang="en-US" sz="1800" kern="1200" err="1">
              <a:latin typeface="Corbel" panose="020B0503020204020204"/>
            </a:rPr>
            <a:t>Ecobana</a:t>
          </a:r>
          <a:r>
            <a:rPr lang="en-US" sz="1800" kern="1200">
              <a:latin typeface="Corbel" panose="020B0503020204020204"/>
            </a:rPr>
            <a:t>, we cited earlier sources the raw materials from local available banana fiber hence lowering the cost of the pads and making them available to many girls in the country</a:t>
          </a:r>
        </a:p>
      </dsp:txBody>
      <dsp:txXfrm>
        <a:off x="1251273" y="4064715"/>
        <a:ext cx="6764573" cy="1083354"/>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1B4CC7-E90A-47C5-B301-76CF01576A5B}">
      <dsp:nvSpPr>
        <dsp:cNvPr id="0" name=""/>
        <dsp:cNvSpPr/>
      </dsp:nvSpPr>
      <dsp:spPr>
        <a:xfrm>
          <a:off x="0" y="564"/>
          <a:ext cx="8894084" cy="131987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3A0A38-348B-497F-B742-E87F09F38206}">
      <dsp:nvSpPr>
        <dsp:cNvPr id="0" name=""/>
        <dsp:cNvSpPr/>
      </dsp:nvSpPr>
      <dsp:spPr>
        <a:xfrm>
          <a:off x="399261" y="297535"/>
          <a:ext cx="725929" cy="7259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F0D6488-5E88-4A98-B0BE-D0BF81BCDA3C}">
      <dsp:nvSpPr>
        <dsp:cNvPr id="0" name=""/>
        <dsp:cNvSpPr/>
      </dsp:nvSpPr>
      <dsp:spPr>
        <a:xfrm>
          <a:off x="1524452" y="564"/>
          <a:ext cx="7369631" cy="1319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687" tIns="139687" rIns="139687" bIns="139687"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The approach is human-centered, therefore prioritizing the would-be user in crafting the solution</a:t>
          </a:r>
        </a:p>
      </dsp:txBody>
      <dsp:txXfrm>
        <a:off x="1524452" y="564"/>
        <a:ext cx="7369631" cy="1319872"/>
      </dsp:txXfrm>
    </dsp:sp>
    <dsp:sp modelId="{8EB03862-B5F1-4376-AA7E-34EF717091BD}">
      <dsp:nvSpPr>
        <dsp:cNvPr id="0" name=""/>
        <dsp:cNvSpPr/>
      </dsp:nvSpPr>
      <dsp:spPr>
        <a:xfrm>
          <a:off x="0" y="1650404"/>
          <a:ext cx="8894084" cy="131987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B5DDED-556D-4B2E-B75B-06F9D26F08F7}">
      <dsp:nvSpPr>
        <dsp:cNvPr id="0" name=""/>
        <dsp:cNvSpPr/>
      </dsp:nvSpPr>
      <dsp:spPr>
        <a:xfrm>
          <a:off x="399261" y="1947376"/>
          <a:ext cx="725929" cy="7259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DA0721-7342-404C-927D-092988CC0643}">
      <dsp:nvSpPr>
        <dsp:cNvPr id="0" name=""/>
        <dsp:cNvSpPr/>
      </dsp:nvSpPr>
      <dsp:spPr>
        <a:xfrm>
          <a:off x="1524452" y="1650404"/>
          <a:ext cx="7369631" cy="1319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687" tIns="139687" rIns="139687" bIns="139687"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Solutions are grounded on empathy which is achieved via understand and observe phases of design thinking process</a:t>
          </a:r>
        </a:p>
      </dsp:txBody>
      <dsp:txXfrm>
        <a:off x="1524452" y="1650404"/>
        <a:ext cx="7369631" cy="1319872"/>
      </dsp:txXfrm>
    </dsp:sp>
    <dsp:sp modelId="{59D174D0-7F5E-467F-AB1F-0C4D46D4DF2A}">
      <dsp:nvSpPr>
        <dsp:cNvPr id="0" name=""/>
        <dsp:cNvSpPr/>
      </dsp:nvSpPr>
      <dsp:spPr>
        <a:xfrm>
          <a:off x="0" y="3300245"/>
          <a:ext cx="8894084" cy="131987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18106-6B4A-41F4-AB58-A2AFCE661C65}">
      <dsp:nvSpPr>
        <dsp:cNvPr id="0" name=""/>
        <dsp:cNvSpPr/>
      </dsp:nvSpPr>
      <dsp:spPr>
        <a:xfrm>
          <a:off x="399261" y="3597216"/>
          <a:ext cx="725929" cy="7259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97DD8F-92A1-482A-9D61-355DB3772BD6}">
      <dsp:nvSpPr>
        <dsp:cNvPr id="0" name=""/>
        <dsp:cNvSpPr/>
      </dsp:nvSpPr>
      <dsp:spPr>
        <a:xfrm>
          <a:off x="1524452" y="3300245"/>
          <a:ext cx="7369631" cy="1319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687" tIns="139687" rIns="139687" bIns="139687"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Collaboration is key for social good to be achieved, working closely with the community will ensure that they provide solution to their own challenges</a:t>
          </a:r>
        </a:p>
      </dsp:txBody>
      <dsp:txXfrm>
        <a:off x="1524452" y="3300245"/>
        <a:ext cx="7369631" cy="1319872"/>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8FC1B0-84AF-4B6F-BBBC-BFB8619494E4}">
      <dsp:nvSpPr>
        <dsp:cNvPr id="0" name=""/>
        <dsp:cNvSpPr/>
      </dsp:nvSpPr>
      <dsp:spPr>
        <a:xfrm>
          <a:off x="0" y="782284"/>
          <a:ext cx="8174145" cy="14442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C2F065-81C1-49D3-B9B4-DDC8A0669C64}">
      <dsp:nvSpPr>
        <dsp:cNvPr id="0" name=""/>
        <dsp:cNvSpPr/>
      </dsp:nvSpPr>
      <dsp:spPr>
        <a:xfrm>
          <a:off x="436876" y="1107234"/>
          <a:ext cx="794320" cy="7943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1A5F29-297D-47F2-825D-CF7379BA8B52}">
      <dsp:nvSpPr>
        <dsp:cNvPr id="0" name=""/>
        <dsp:cNvSpPr/>
      </dsp:nvSpPr>
      <dsp:spPr>
        <a:xfrm>
          <a:off x="1668072" y="782284"/>
          <a:ext cx="6506072" cy="1444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846" tIns="152846" rIns="152846" bIns="152846"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Prototyping principles of fail fast learn faster is useful in delivering social good, it encourages the experimentation mind for entrepreneurs who want to do good for their community</a:t>
          </a:r>
        </a:p>
      </dsp:txBody>
      <dsp:txXfrm>
        <a:off x="1668072" y="782284"/>
        <a:ext cx="6506072" cy="1444218"/>
      </dsp:txXfrm>
    </dsp:sp>
    <dsp:sp modelId="{65FF95FB-931F-4AE3-8E82-99F427564A5B}">
      <dsp:nvSpPr>
        <dsp:cNvPr id="0" name=""/>
        <dsp:cNvSpPr/>
      </dsp:nvSpPr>
      <dsp:spPr>
        <a:xfrm>
          <a:off x="0" y="2587557"/>
          <a:ext cx="8174145" cy="14442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BF6EBE-B56A-4124-A6B4-D469E1332478}">
      <dsp:nvSpPr>
        <dsp:cNvPr id="0" name=""/>
        <dsp:cNvSpPr/>
      </dsp:nvSpPr>
      <dsp:spPr>
        <a:xfrm>
          <a:off x="436876" y="2912506"/>
          <a:ext cx="794320" cy="7943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ACAD36-91AD-41C2-B4A7-629C6D40ED0D}">
      <dsp:nvSpPr>
        <dsp:cNvPr id="0" name=""/>
        <dsp:cNvSpPr/>
      </dsp:nvSpPr>
      <dsp:spPr>
        <a:xfrm>
          <a:off x="1668072" y="2587557"/>
          <a:ext cx="6506072" cy="1444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846" tIns="152846" rIns="152846" bIns="152846"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Empowering community is at the heart of doing social good. By co-creating with the community, they are able to contribute to solving their problems.</a:t>
          </a:r>
        </a:p>
      </dsp:txBody>
      <dsp:txXfrm>
        <a:off x="1668072" y="2587557"/>
        <a:ext cx="6506072" cy="1444218"/>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E8B30F-2515-4471-9637-1F80C0C46295}">
      <dsp:nvSpPr>
        <dsp:cNvPr id="0" name=""/>
        <dsp:cNvSpPr/>
      </dsp:nvSpPr>
      <dsp:spPr>
        <a:xfrm>
          <a:off x="0" y="1092953"/>
          <a:ext cx="8558287" cy="201776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D7DB25-5A1C-4D86-899F-5325A58F0D88}">
      <dsp:nvSpPr>
        <dsp:cNvPr id="0" name=""/>
        <dsp:cNvSpPr/>
      </dsp:nvSpPr>
      <dsp:spPr>
        <a:xfrm>
          <a:off x="610372" y="1546949"/>
          <a:ext cx="1109768" cy="110976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FAE684-5543-4584-92C5-F16B7FF07172}">
      <dsp:nvSpPr>
        <dsp:cNvPr id="0" name=""/>
        <dsp:cNvSpPr/>
      </dsp:nvSpPr>
      <dsp:spPr>
        <a:xfrm>
          <a:off x="2330512" y="1092953"/>
          <a:ext cx="6227774" cy="201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546" tIns="213546" rIns="213546" bIns="213546" numCol="1" spcCol="1270" anchor="ctr" anchorCtr="0">
          <a:noAutofit/>
        </a:bodyPr>
        <a:lstStyle/>
        <a:p>
          <a:pPr marL="0" lvl="0" indent="0" algn="l" defTabSz="889000">
            <a:lnSpc>
              <a:spcPct val="100000"/>
            </a:lnSpc>
            <a:spcBef>
              <a:spcPct val="0"/>
            </a:spcBef>
            <a:spcAft>
              <a:spcPct val="35000"/>
            </a:spcAft>
            <a:buNone/>
          </a:pPr>
          <a:r>
            <a:rPr lang="en-US" sz="2000" kern="1200">
              <a:latin typeface="Corbel" panose="020B0503020204020204"/>
            </a:rPr>
            <a:t>Access to capital: Unlike the for-profit enterprise, social ones may have a hard time convincing funders and financial institutions as they are often thought of as high risk.</a:t>
          </a:r>
        </a:p>
      </dsp:txBody>
      <dsp:txXfrm>
        <a:off x="2330512" y="1092953"/>
        <a:ext cx="6227774" cy="2017760"/>
      </dsp:txXfrm>
    </dsp:sp>
    <dsp:sp modelId="{98E3F02C-97B0-46DA-98FF-92E89353137C}">
      <dsp:nvSpPr>
        <dsp:cNvPr id="0" name=""/>
        <dsp:cNvSpPr/>
      </dsp:nvSpPr>
      <dsp:spPr>
        <a:xfrm>
          <a:off x="0" y="3615153"/>
          <a:ext cx="8558287" cy="201776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FEE461-6A4A-4169-B22C-577A2BEEB5CB}">
      <dsp:nvSpPr>
        <dsp:cNvPr id="0" name=""/>
        <dsp:cNvSpPr/>
      </dsp:nvSpPr>
      <dsp:spPr>
        <a:xfrm>
          <a:off x="610372" y="4069149"/>
          <a:ext cx="1109768" cy="110976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2A68F4-B3DE-48D6-B483-0170BD8114CD}">
      <dsp:nvSpPr>
        <dsp:cNvPr id="0" name=""/>
        <dsp:cNvSpPr/>
      </dsp:nvSpPr>
      <dsp:spPr>
        <a:xfrm>
          <a:off x="2330512" y="3615153"/>
          <a:ext cx="6227774" cy="201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3546" tIns="213546" rIns="213546" bIns="213546" numCol="1" spcCol="1270" anchor="ctr" anchorCtr="0">
          <a:noAutofit/>
        </a:bodyPr>
        <a:lstStyle/>
        <a:p>
          <a:pPr marL="0" lvl="0" indent="0" algn="l" defTabSz="889000">
            <a:lnSpc>
              <a:spcPct val="100000"/>
            </a:lnSpc>
            <a:spcBef>
              <a:spcPct val="0"/>
            </a:spcBef>
            <a:spcAft>
              <a:spcPct val="35000"/>
            </a:spcAft>
            <a:buNone/>
          </a:pPr>
          <a:r>
            <a:rPr lang="en-US" sz="2000" kern="1200">
              <a:latin typeface="Corbel" panose="020B0503020204020204"/>
            </a:rPr>
            <a:t>Balancing between mission and profit: the dual objectives that we talked about at the beginning of this lecture may be a tough one. The need to cause social or environmental impact while being financially sustainable is not easy (</a:t>
          </a:r>
          <a:r>
            <a:rPr lang="en-US" sz="2000" kern="1200" err="1">
              <a:latin typeface="Corbel" panose="020B0503020204020204"/>
            </a:rPr>
            <a:t>Sotikare</a:t>
          </a:r>
          <a:r>
            <a:rPr lang="en-US" sz="2000" kern="1200">
              <a:latin typeface="Corbel" panose="020B0503020204020204"/>
            </a:rPr>
            <a:t>, 2023).</a:t>
          </a:r>
        </a:p>
      </dsp:txBody>
      <dsp:txXfrm>
        <a:off x="2330512" y="3615153"/>
        <a:ext cx="6227774" cy="201776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31E71B-67A2-4DA0-9482-C8767181E708}">
      <dsp:nvSpPr>
        <dsp:cNvPr id="0" name=""/>
        <dsp:cNvSpPr/>
      </dsp:nvSpPr>
      <dsp:spPr>
        <a:xfrm>
          <a:off x="0" y="564"/>
          <a:ext cx="9371948" cy="131987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C06DEF-493C-40FE-918D-E1DECA637356}">
      <dsp:nvSpPr>
        <dsp:cNvPr id="0" name=""/>
        <dsp:cNvSpPr/>
      </dsp:nvSpPr>
      <dsp:spPr>
        <a:xfrm>
          <a:off x="399261" y="297535"/>
          <a:ext cx="725929" cy="7259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DE9A29-A83E-45AD-8202-C864FD36078D}">
      <dsp:nvSpPr>
        <dsp:cNvPr id="0" name=""/>
        <dsp:cNvSpPr/>
      </dsp:nvSpPr>
      <dsp:spPr>
        <a:xfrm>
          <a:off x="1524452" y="564"/>
          <a:ext cx="7847495" cy="1319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687" tIns="139687" rIns="139687" bIns="139687"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Measuring social impact: Usually this is not an easy task and developing the tools and having personnel who can do it may be expensive</a:t>
          </a:r>
        </a:p>
      </dsp:txBody>
      <dsp:txXfrm>
        <a:off x="1524452" y="564"/>
        <a:ext cx="7847495" cy="1319872"/>
      </dsp:txXfrm>
    </dsp:sp>
    <dsp:sp modelId="{1E11244C-3623-4F1F-9907-C66313965FFC}">
      <dsp:nvSpPr>
        <dsp:cNvPr id="0" name=""/>
        <dsp:cNvSpPr/>
      </dsp:nvSpPr>
      <dsp:spPr>
        <a:xfrm>
          <a:off x="0" y="1650404"/>
          <a:ext cx="9371948" cy="131987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A9180F-ECB5-47A3-B8FC-2D3943080786}">
      <dsp:nvSpPr>
        <dsp:cNvPr id="0" name=""/>
        <dsp:cNvSpPr/>
      </dsp:nvSpPr>
      <dsp:spPr>
        <a:xfrm>
          <a:off x="399261" y="1947376"/>
          <a:ext cx="725929" cy="7259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47DEA2A-EAF5-40AE-B2A6-C61833E624F0}">
      <dsp:nvSpPr>
        <dsp:cNvPr id="0" name=""/>
        <dsp:cNvSpPr/>
      </dsp:nvSpPr>
      <dsp:spPr>
        <a:xfrm>
          <a:off x="1524452" y="1650404"/>
          <a:ext cx="7847495" cy="1319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687" tIns="139687" rIns="139687" bIns="139687"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Legal framework: different countries have different legal requirements on how social enterprises must be run. In other countries such laws are absent or always evolving.</a:t>
          </a:r>
        </a:p>
      </dsp:txBody>
      <dsp:txXfrm>
        <a:off x="1524452" y="1650404"/>
        <a:ext cx="7847495" cy="1319872"/>
      </dsp:txXfrm>
    </dsp:sp>
    <dsp:sp modelId="{FB5A5998-CCE3-4CFE-9A1D-5726A4BB4A6B}">
      <dsp:nvSpPr>
        <dsp:cNvPr id="0" name=""/>
        <dsp:cNvSpPr/>
      </dsp:nvSpPr>
      <dsp:spPr>
        <a:xfrm>
          <a:off x="0" y="3300245"/>
          <a:ext cx="9371948" cy="1319872"/>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A79801-101D-4ABC-9C88-DAABDF40E042}">
      <dsp:nvSpPr>
        <dsp:cNvPr id="0" name=""/>
        <dsp:cNvSpPr/>
      </dsp:nvSpPr>
      <dsp:spPr>
        <a:xfrm>
          <a:off x="399261" y="3597216"/>
          <a:ext cx="725929" cy="7259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537812-1610-4D2F-939F-23189AC91E75}">
      <dsp:nvSpPr>
        <dsp:cNvPr id="0" name=""/>
        <dsp:cNvSpPr/>
      </dsp:nvSpPr>
      <dsp:spPr>
        <a:xfrm>
          <a:off x="1524452" y="3300245"/>
          <a:ext cx="7847495" cy="1319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687" tIns="139687" rIns="139687" bIns="139687" numCol="1" spcCol="1270" anchor="ctr" anchorCtr="0">
          <a:noAutofit/>
        </a:bodyPr>
        <a:lstStyle/>
        <a:p>
          <a:pPr marL="0" lvl="0" indent="0" algn="l" defTabSz="977900">
            <a:lnSpc>
              <a:spcPct val="100000"/>
            </a:lnSpc>
            <a:spcBef>
              <a:spcPct val="0"/>
            </a:spcBef>
            <a:spcAft>
              <a:spcPct val="35000"/>
            </a:spcAft>
            <a:buNone/>
          </a:pPr>
          <a:r>
            <a:rPr lang="en-US" sz="2200" kern="1200">
              <a:latin typeface="Corbel" panose="020B0503020204020204"/>
            </a:rPr>
            <a:t>Market perception: Acceptance by the community and consumer is not as fast, to convince them to prioritize impact over cost may be a challenge</a:t>
          </a:r>
        </a:p>
      </dsp:txBody>
      <dsp:txXfrm>
        <a:off x="1524452" y="3300245"/>
        <a:ext cx="7847495" cy="131987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D6BA9-D927-4935-8F34-9DACC159C376}">
      <dsp:nvSpPr>
        <dsp:cNvPr id="0" name=""/>
        <dsp:cNvSpPr/>
      </dsp:nvSpPr>
      <dsp:spPr>
        <a:xfrm>
          <a:off x="0" y="782284"/>
          <a:ext cx="8349199" cy="14442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26A045-1B59-4944-AF04-EE7B6DE36E12}">
      <dsp:nvSpPr>
        <dsp:cNvPr id="0" name=""/>
        <dsp:cNvSpPr/>
      </dsp:nvSpPr>
      <dsp:spPr>
        <a:xfrm>
          <a:off x="436876" y="1107234"/>
          <a:ext cx="794320" cy="7943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0ABA37-843D-4693-81B1-8AB1134ED4AC}">
      <dsp:nvSpPr>
        <dsp:cNvPr id="0" name=""/>
        <dsp:cNvSpPr/>
      </dsp:nvSpPr>
      <dsp:spPr>
        <a:xfrm>
          <a:off x="1668072" y="782284"/>
          <a:ext cx="6681126" cy="1444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846" tIns="152846" rIns="152846" bIns="152846"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Scalability: Growing social enterprise while remaining true to the mission may not be an easy task for an entrepreneur, equally, what works well in one community may not work in another. </a:t>
          </a:r>
        </a:p>
      </dsp:txBody>
      <dsp:txXfrm>
        <a:off x="1668072" y="782284"/>
        <a:ext cx="6681126" cy="1444218"/>
      </dsp:txXfrm>
    </dsp:sp>
    <dsp:sp modelId="{01718269-DE2A-4184-ABB2-E26DE726201E}">
      <dsp:nvSpPr>
        <dsp:cNvPr id="0" name=""/>
        <dsp:cNvSpPr/>
      </dsp:nvSpPr>
      <dsp:spPr>
        <a:xfrm>
          <a:off x="0" y="2587557"/>
          <a:ext cx="8349199" cy="14442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ED8FF9-382D-4400-90D1-E1EFDB3A5C78}">
      <dsp:nvSpPr>
        <dsp:cNvPr id="0" name=""/>
        <dsp:cNvSpPr/>
      </dsp:nvSpPr>
      <dsp:spPr>
        <a:xfrm>
          <a:off x="436876" y="2912506"/>
          <a:ext cx="794320" cy="7943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406253-D4EB-4618-B0C0-939D6BE62DE4}">
      <dsp:nvSpPr>
        <dsp:cNvPr id="0" name=""/>
        <dsp:cNvSpPr/>
      </dsp:nvSpPr>
      <dsp:spPr>
        <a:xfrm>
          <a:off x="1668072" y="2587557"/>
          <a:ext cx="6681126" cy="1444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846" tIns="152846" rIns="152846" bIns="152846"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Diverse stakeholders: social enterprises have diverse stakeholders with diverse expectations unlike in a pure for-profit business. Stakeholders such as beneficiaries are not easy to deal with. </a:t>
          </a:r>
          <a:endParaRPr lang="en-US" sz="1800" kern="1200"/>
        </a:p>
      </dsp:txBody>
      <dsp:txXfrm>
        <a:off x="1668072" y="2587557"/>
        <a:ext cx="6681126" cy="1444218"/>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BC00A7-FE1B-4CD4-98BD-2E6115AEE8B9}">
      <dsp:nvSpPr>
        <dsp:cNvPr id="0" name=""/>
        <dsp:cNvSpPr/>
      </dsp:nvSpPr>
      <dsp:spPr>
        <a:xfrm>
          <a:off x="0" y="782284"/>
          <a:ext cx="8349199" cy="14442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B45344-9AEF-4CC5-B4C0-9DE56224D978}">
      <dsp:nvSpPr>
        <dsp:cNvPr id="0" name=""/>
        <dsp:cNvSpPr/>
      </dsp:nvSpPr>
      <dsp:spPr>
        <a:xfrm>
          <a:off x="436876" y="1107234"/>
          <a:ext cx="794320" cy="7943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1FDACC-92EF-4DFE-924C-ADF60FEFC648}">
      <dsp:nvSpPr>
        <dsp:cNvPr id="0" name=""/>
        <dsp:cNvSpPr/>
      </dsp:nvSpPr>
      <dsp:spPr>
        <a:xfrm>
          <a:off x="1668072" y="782284"/>
          <a:ext cx="6681126" cy="1444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846" tIns="152846" rIns="152846" bIns="152846"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Policy and institutional support: In many countries now, there is growing policy support for social enterprise in areas such as tax incentives and favorable laws.</a:t>
          </a:r>
        </a:p>
      </dsp:txBody>
      <dsp:txXfrm>
        <a:off x="1668072" y="782284"/>
        <a:ext cx="6681126" cy="1444218"/>
      </dsp:txXfrm>
    </dsp:sp>
    <dsp:sp modelId="{B78F8D7D-11F9-4254-A21E-BB756727A736}">
      <dsp:nvSpPr>
        <dsp:cNvPr id="0" name=""/>
        <dsp:cNvSpPr/>
      </dsp:nvSpPr>
      <dsp:spPr>
        <a:xfrm>
          <a:off x="0" y="2587557"/>
          <a:ext cx="8349199" cy="144421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507FA2-52E2-4590-8B48-02AB578B92CC}">
      <dsp:nvSpPr>
        <dsp:cNvPr id="0" name=""/>
        <dsp:cNvSpPr/>
      </dsp:nvSpPr>
      <dsp:spPr>
        <a:xfrm>
          <a:off x="436876" y="2912506"/>
          <a:ext cx="794320" cy="79432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48A0FE-E76E-4665-B74D-66C98C3F87EB}">
      <dsp:nvSpPr>
        <dsp:cNvPr id="0" name=""/>
        <dsp:cNvSpPr/>
      </dsp:nvSpPr>
      <dsp:spPr>
        <a:xfrm>
          <a:off x="1668072" y="2587557"/>
          <a:ext cx="6681126" cy="1444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846" tIns="152846" rIns="152846" bIns="152846" numCol="1" spcCol="1270" anchor="ctr" anchorCtr="0">
          <a:noAutofit/>
        </a:bodyPr>
        <a:lstStyle/>
        <a:p>
          <a:pPr marL="0" lvl="0" indent="0" algn="l" defTabSz="800100">
            <a:lnSpc>
              <a:spcPct val="100000"/>
            </a:lnSpc>
            <a:spcBef>
              <a:spcPct val="0"/>
            </a:spcBef>
            <a:spcAft>
              <a:spcPct val="35000"/>
            </a:spcAft>
            <a:buNone/>
          </a:pPr>
          <a:r>
            <a:rPr lang="en-US" sz="1800" kern="1200">
              <a:latin typeface="Corbel" panose="020B0503020204020204"/>
            </a:rPr>
            <a:t>Access to global markets: Those addressing issues such as climate change are likely to have global appeal with their products, this can be made possible through the online platforms.</a:t>
          </a:r>
        </a:p>
      </dsp:txBody>
      <dsp:txXfrm>
        <a:off x="1668072" y="2587557"/>
        <a:ext cx="6681126" cy="1444218"/>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5F9CC1-3162-4282-9AC2-0DEB8933C2EB}">
      <dsp:nvSpPr>
        <dsp:cNvPr id="0" name=""/>
        <dsp:cNvSpPr/>
      </dsp:nvSpPr>
      <dsp:spPr>
        <a:xfrm>
          <a:off x="0" y="889376"/>
          <a:ext cx="8287067" cy="164192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C052D7-C306-4955-B98F-B955ADAF5105}">
      <dsp:nvSpPr>
        <dsp:cNvPr id="0" name=""/>
        <dsp:cNvSpPr/>
      </dsp:nvSpPr>
      <dsp:spPr>
        <a:xfrm>
          <a:off x="496682" y="1258810"/>
          <a:ext cx="903059" cy="9030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E61DDB-E572-4322-9BB1-9C93EFD2F1D7}">
      <dsp:nvSpPr>
        <dsp:cNvPr id="0" name=""/>
        <dsp:cNvSpPr/>
      </dsp:nvSpPr>
      <dsp:spPr>
        <a:xfrm>
          <a:off x="1896424" y="889376"/>
          <a:ext cx="6390642" cy="1641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771" tIns="173771" rIns="173771" bIns="173771" numCol="1" spcCol="1270" anchor="ctr" anchorCtr="0">
          <a:noAutofit/>
        </a:bodyPr>
        <a:lstStyle/>
        <a:p>
          <a:pPr marL="0" lvl="0" indent="0" algn="l" defTabSz="889000">
            <a:lnSpc>
              <a:spcPct val="100000"/>
            </a:lnSpc>
            <a:spcBef>
              <a:spcPct val="0"/>
            </a:spcBef>
            <a:spcAft>
              <a:spcPct val="35000"/>
            </a:spcAft>
            <a:buNone/>
          </a:pPr>
          <a:r>
            <a:rPr lang="en-US" sz="2000" kern="1200">
              <a:latin typeface="Corbel" panose="020B0503020204020204"/>
            </a:rPr>
            <a:t>There is growing acceptance of the model by the consumers, and they are becoming more conscious of social and environmental issues. </a:t>
          </a:r>
        </a:p>
      </dsp:txBody>
      <dsp:txXfrm>
        <a:off x="1896424" y="889376"/>
        <a:ext cx="6390642" cy="1641926"/>
      </dsp:txXfrm>
    </dsp:sp>
    <dsp:sp modelId="{FB7C178D-8AF6-4D88-92FD-C84005CFF290}">
      <dsp:nvSpPr>
        <dsp:cNvPr id="0" name=""/>
        <dsp:cNvSpPr/>
      </dsp:nvSpPr>
      <dsp:spPr>
        <a:xfrm>
          <a:off x="0" y="2941784"/>
          <a:ext cx="8287067" cy="164192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46EF8F-DC17-4E04-B73D-0AD37308FD58}">
      <dsp:nvSpPr>
        <dsp:cNvPr id="0" name=""/>
        <dsp:cNvSpPr/>
      </dsp:nvSpPr>
      <dsp:spPr>
        <a:xfrm>
          <a:off x="496682" y="3311218"/>
          <a:ext cx="903059" cy="9030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DB5D7A-6B73-432D-A157-5D7635E5944F}">
      <dsp:nvSpPr>
        <dsp:cNvPr id="0" name=""/>
        <dsp:cNvSpPr/>
      </dsp:nvSpPr>
      <dsp:spPr>
        <a:xfrm>
          <a:off x="1896424" y="2941784"/>
          <a:ext cx="6390642" cy="16419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771" tIns="173771" rIns="173771" bIns="173771" numCol="1" spcCol="1270" anchor="ctr" anchorCtr="0">
          <a:noAutofit/>
        </a:bodyPr>
        <a:lstStyle/>
        <a:p>
          <a:pPr marL="0" lvl="0" indent="0" algn="l" defTabSz="889000">
            <a:lnSpc>
              <a:spcPct val="100000"/>
            </a:lnSpc>
            <a:spcBef>
              <a:spcPct val="0"/>
            </a:spcBef>
            <a:spcAft>
              <a:spcPct val="35000"/>
            </a:spcAft>
            <a:buNone/>
          </a:pPr>
          <a:r>
            <a:rPr lang="en-US" sz="2000" kern="1200">
              <a:latin typeface="Corbel" panose="020B0503020204020204"/>
            </a:rPr>
            <a:t>Growth of supporting ecosystems: we have witnessed an increase in number of impact investors, incubators, and accelerators focused on social enterprises (Sotikare, 2023).</a:t>
          </a:r>
        </a:p>
      </dsp:txBody>
      <dsp:txXfrm>
        <a:off x="1896424" y="2941784"/>
        <a:ext cx="6390642" cy="1641926"/>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E34106-F28D-49D2-B169-B6CF4588CE33}">
      <dsp:nvSpPr>
        <dsp:cNvPr id="0" name=""/>
        <dsp:cNvSpPr/>
      </dsp:nvSpPr>
      <dsp:spPr>
        <a:xfrm>
          <a:off x="2709887" y="1142252"/>
          <a:ext cx="591435" cy="91440"/>
        </a:xfrm>
        <a:custGeom>
          <a:avLst/>
          <a:gdLst/>
          <a:ahLst/>
          <a:cxnLst/>
          <a:rect l="0" t="0" r="0" b="0"/>
          <a:pathLst>
            <a:path>
              <a:moveTo>
                <a:pt x="0" y="45720"/>
              </a:moveTo>
              <a:lnTo>
                <a:pt x="59143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90054" y="1184862"/>
        <a:ext cx="31101" cy="6220"/>
      </dsp:txXfrm>
    </dsp:sp>
    <dsp:sp modelId="{AA081827-9673-4C07-8D7A-0350D15CF465}">
      <dsp:nvSpPr>
        <dsp:cNvPr id="0" name=""/>
        <dsp:cNvSpPr/>
      </dsp:nvSpPr>
      <dsp:spPr>
        <a:xfrm>
          <a:off x="7184" y="376621"/>
          <a:ext cx="2704502" cy="16227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523" tIns="139106" rIns="132523" bIns="139106" numCol="1" spcCol="1270" anchor="ctr" anchorCtr="0">
          <a:noAutofit/>
        </a:bodyPr>
        <a:lstStyle/>
        <a:p>
          <a:pPr marL="0" lvl="0" indent="0" algn="ctr" defTabSz="844550">
            <a:lnSpc>
              <a:spcPct val="90000"/>
            </a:lnSpc>
            <a:spcBef>
              <a:spcPct val="0"/>
            </a:spcBef>
            <a:spcAft>
              <a:spcPct val="35000"/>
            </a:spcAft>
            <a:buNone/>
          </a:pPr>
          <a:r>
            <a:rPr lang="en-US" sz="1900" kern="1200"/>
            <a:t>We have looked at what constitutes social enterprise as compared to the traditional entrepreneurship</a:t>
          </a:r>
        </a:p>
      </dsp:txBody>
      <dsp:txXfrm>
        <a:off x="7184" y="376621"/>
        <a:ext cx="2704502" cy="1622701"/>
      </dsp:txXfrm>
    </dsp:sp>
    <dsp:sp modelId="{3C65A780-1BDC-4D52-B8A5-6ECDBADCF30A}">
      <dsp:nvSpPr>
        <dsp:cNvPr id="0" name=""/>
        <dsp:cNvSpPr/>
      </dsp:nvSpPr>
      <dsp:spPr>
        <a:xfrm>
          <a:off x="6036425" y="1142252"/>
          <a:ext cx="591435" cy="91440"/>
        </a:xfrm>
        <a:custGeom>
          <a:avLst/>
          <a:gdLst/>
          <a:ahLst/>
          <a:cxnLst/>
          <a:rect l="0" t="0" r="0" b="0"/>
          <a:pathLst>
            <a:path>
              <a:moveTo>
                <a:pt x="0" y="45720"/>
              </a:moveTo>
              <a:lnTo>
                <a:pt x="59143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316592" y="1184862"/>
        <a:ext cx="31101" cy="6220"/>
      </dsp:txXfrm>
    </dsp:sp>
    <dsp:sp modelId="{04EE4632-DC12-4472-BF7B-E2A094F36260}">
      <dsp:nvSpPr>
        <dsp:cNvPr id="0" name=""/>
        <dsp:cNvSpPr/>
      </dsp:nvSpPr>
      <dsp:spPr>
        <a:xfrm>
          <a:off x="3333722" y="376621"/>
          <a:ext cx="2704502" cy="16227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523" tIns="139106" rIns="132523" bIns="139106" numCol="1" spcCol="1270" anchor="ctr" anchorCtr="0">
          <a:noAutofit/>
        </a:bodyPr>
        <a:lstStyle/>
        <a:p>
          <a:pPr marL="0" lvl="0" indent="0" algn="ctr" defTabSz="844550">
            <a:lnSpc>
              <a:spcPct val="90000"/>
            </a:lnSpc>
            <a:spcBef>
              <a:spcPct val="0"/>
            </a:spcBef>
            <a:spcAft>
              <a:spcPct val="35000"/>
            </a:spcAft>
            <a:buNone/>
          </a:pPr>
          <a:r>
            <a:rPr lang="en-US" sz="1900" kern="1200"/>
            <a:t>We examined the unique characteristics of social enterprises</a:t>
          </a:r>
        </a:p>
      </dsp:txBody>
      <dsp:txXfrm>
        <a:off x="3333722" y="376621"/>
        <a:ext cx="2704502" cy="1622701"/>
      </dsp:txXfrm>
    </dsp:sp>
    <dsp:sp modelId="{A844477E-C53B-48B3-B8CB-11E51363622F}">
      <dsp:nvSpPr>
        <dsp:cNvPr id="0" name=""/>
        <dsp:cNvSpPr/>
      </dsp:nvSpPr>
      <dsp:spPr>
        <a:xfrm>
          <a:off x="1359435" y="1997523"/>
          <a:ext cx="6653076" cy="591435"/>
        </a:xfrm>
        <a:custGeom>
          <a:avLst/>
          <a:gdLst/>
          <a:ahLst/>
          <a:cxnLst/>
          <a:rect l="0" t="0" r="0" b="0"/>
          <a:pathLst>
            <a:path>
              <a:moveTo>
                <a:pt x="6653076" y="0"/>
              </a:moveTo>
              <a:lnTo>
                <a:pt x="6653076" y="312817"/>
              </a:lnTo>
              <a:lnTo>
                <a:pt x="0" y="312817"/>
              </a:lnTo>
              <a:lnTo>
                <a:pt x="0" y="591435"/>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518921" y="2290130"/>
        <a:ext cx="334104" cy="6220"/>
      </dsp:txXfrm>
    </dsp:sp>
    <dsp:sp modelId="{69A6587B-ECC4-4036-B2F3-8B7B64856C9B}">
      <dsp:nvSpPr>
        <dsp:cNvPr id="0" name=""/>
        <dsp:cNvSpPr/>
      </dsp:nvSpPr>
      <dsp:spPr>
        <a:xfrm>
          <a:off x="6660260" y="376621"/>
          <a:ext cx="2704502" cy="16227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523" tIns="139106" rIns="132523" bIns="139106" numCol="1" spcCol="1270" anchor="ctr" anchorCtr="0">
          <a:noAutofit/>
        </a:bodyPr>
        <a:lstStyle/>
        <a:p>
          <a:pPr marL="0" lvl="0" indent="0" algn="ctr" defTabSz="844550">
            <a:lnSpc>
              <a:spcPct val="90000"/>
            </a:lnSpc>
            <a:spcBef>
              <a:spcPct val="0"/>
            </a:spcBef>
            <a:spcAft>
              <a:spcPct val="35000"/>
            </a:spcAft>
            <a:buNone/>
          </a:pPr>
          <a:r>
            <a:rPr lang="en-US" sz="1900" kern="1200"/>
            <a:t>We looked at the different types of social enterprises</a:t>
          </a:r>
        </a:p>
      </dsp:txBody>
      <dsp:txXfrm>
        <a:off x="6660260" y="376621"/>
        <a:ext cx="2704502" cy="1622701"/>
      </dsp:txXfrm>
    </dsp:sp>
    <dsp:sp modelId="{4CF5021E-7DBF-4041-BD65-06CC0C78CFC7}">
      <dsp:nvSpPr>
        <dsp:cNvPr id="0" name=""/>
        <dsp:cNvSpPr/>
      </dsp:nvSpPr>
      <dsp:spPr>
        <a:xfrm>
          <a:off x="2709887" y="3386989"/>
          <a:ext cx="591435" cy="91440"/>
        </a:xfrm>
        <a:custGeom>
          <a:avLst/>
          <a:gdLst/>
          <a:ahLst/>
          <a:cxnLst/>
          <a:rect l="0" t="0" r="0" b="0"/>
          <a:pathLst>
            <a:path>
              <a:moveTo>
                <a:pt x="0" y="45720"/>
              </a:moveTo>
              <a:lnTo>
                <a:pt x="59143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990054" y="3429599"/>
        <a:ext cx="31101" cy="6220"/>
      </dsp:txXfrm>
    </dsp:sp>
    <dsp:sp modelId="{3B2A9DA8-43FB-4FB8-A2EA-3551E7473DB5}">
      <dsp:nvSpPr>
        <dsp:cNvPr id="0" name=""/>
        <dsp:cNvSpPr/>
      </dsp:nvSpPr>
      <dsp:spPr>
        <a:xfrm>
          <a:off x="7184" y="2621358"/>
          <a:ext cx="2704502" cy="16227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523" tIns="139106" rIns="132523" bIns="139106" numCol="1" spcCol="1270" anchor="ctr" anchorCtr="0">
          <a:noAutofit/>
        </a:bodyPr>
        <a:lstStyle/>
        <a:p>
          <a:pPr marL="0" lvl="0" indent="0" algn="ctr" defTabSz="844550">
            <a:lnSpc>
              <a:spcPct val="90000"/>
            </a:lnSpc>
            <a:spcBef>
              <a:spcPct val="0"/>
            </a:spcBef>
            <a:spcAft>
              <a:spcPct val="35000"/>
            </a:spcAft>
            <a:buNone/>
          </a:pPr>
          <a:r>
            <a:rPr lang="en-US" sz="1900" kern="1200"/>
            <a:t>We explored the uniqueness of social enterprise business model</a:t>
          </a:r>
        </a:p>
      </dsp:txBody>
      <dsp:txXfrm>
        <a:off x="7184" y="2621358"/>
        <a:ext cx="2704502" cy="1622701"/>
      </dsp:txXfrm>
    </dsp:sp>
    <dsp:sp modelId="{A7DDAEB6-02CC-4193-A8D0-DFFC9B312ED5}">
      <dsp:nvSpPr>
        <dsp:cNvPr id="0" name=""/>
        <dsp:cNvSpPr/>
      </dsp:nvSpPr>
      <dsp:spPr>
        <a:xfrm>
          <a:off x="6036425" y="3386989"/>
          <a:ext cx="591435" cy="91440"/>
        </a:xfrm>
        <a:custGeom>
          <a:avLst/>
          <a:gdLst/>
          <a:ahLst/>
          <a:cxnLst/>
          <a:rect l="0" t="0" r="0" b="0"/>
          <a:pathLst>
            <a:path>
              <a:moveTo>
                <a:pt x="0" y="45720"/>
              </a:moveTo>
              <a:lnTo>
                <a:pt x="59143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316592" y="3429599"/>
        <a:ext cx="31101" cy="6220"/>
      </dsp:txXfrm>
    </dsp:sp>
    <dsp:sp modelId="{F1ACB2C8-1645-41D2-B6A7-8FADB4040000}">
      <dsp:nvSpPr>
        <dsp:cNvPr id="0" name=""/>
        <dsp:cNvSpPr/>
      </dsp:nvSpPr>
      <dsp:spPr>
        <a:xfrm>
          <a:off x="3333722" y="2621358"/>
          <a:ext cx="2704502" cy="16227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523" tIns="139106" rIns="132523" bIns="139106" numCol="1" spcCol="1270" anchor="ctr" anchorCtr="0">
          <a:noAutofit/>
        </a:bodyPr>
        <a:lstStyle/>
        <a:p>
          <a:pPr marL="0" lvl="0" indent="0" algn="ctr" defTabSz="844550">
            <a:lnSpc>
              <a:spcPct val="90000"/>
            </a:lnSpc>
            <a:spcBef>
              <a:spcPct val="0"/>
            </a:spcBef>
            <a:spcAft>
              <a:spcPct val="35000"/>
            </a:spcAft>
            <a:buNone/>
          </a:pPr>
          <a:r>
            <a:rPr lang="en-US" sz="1900" kern="1200"/>
            <a:t>We pointed out how design thinking can be used for social good</a:t>
          </a:r>
        </a:p>
      </dsp:txBody>
      <dsp:txXfrm>
        <a:off x="3333722" y="2621358"/>
        <a:ext cx="2704502" cy="1622701"/>
      </dsp:txXfrm>
    </dsp:sp>
    <dsp:sp modelId="{9D36F1D1-6854-43A8-A4B1-63D2F2615969}">
      <dsp:nvSpPr>
        <dsp:cNvPr id="0" name=""/>
        <dsp:cNvSpPr/>
      </dsp:nvSpPr>
      <dsp:spPr>
        <a:xfrm>
          <a:off x="6660260" y="2621358"/>
          <a:ext cx="2704502" cy="16227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2523" tIns="139106" rIns="132523" bIns="139106" numCol="1" spcCol="1270" anchor="ctr" anchorCtr="0">
          <a:noAutofit/>
        </a:bodyPr>
        <a:lstStyle/>
        <a:p>
          <a:pPr marL="0" lvl="0" indent="0" algn="ctr" defTabSz="844550">
            <a:lnSpc>
              <a:spcPct val="90000"/>
            </a:lnSpc>
            <a:spcBef>
              <a:spcPct val="0"/>
            </a:spcBef>
            <a:spcAft>
              <a:spcPct val="35000"/>
            </a:spcAft>
            <a:buNone/>
          </a:pPr>
          <a:r>
            <a:rPr lang="en-US" sz="1900" kern="1200"/>
            <a:t>We finalized with challenges and opportunities for social entrepreneurs</a:t>
          </a:r>
        </a:p>
      </dsp:txBody>
      <dsp:txXfrm>
        <a:off x="6660260" y="2621358"/>
        <a:ext cx="2704502" cy="162270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4.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E08F2E-5F06-4CE2-A139-452A1382A6F0}" type="datetimeFigureOut">
              <a:rPr lang="en-US"/>
              <a:t>11/12/2024</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828588A-5C4E-401A-AECC-B6F63A9DE965}" type="slidenum">
              <a:rPr/>
              <a:t>‹#›</a:t>
            </a:fld>
            <a:endParaRPr/>
          </a:p>
        </p:txBody>
      </p:sp>
    </p:spTree>
    <p:extLst>
      <p:ext uri="{BB962C8B-B14F-4D97-AF65-F5344CB8AC3E}">
        <p14:creationId xmlns:p14="http://schemas.microsoft.com/office/powerpoint/2010/main" val="10599797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4C5DC6-1594-414D-9341-ABA08739246C}" type="datetimeFigureOut">
              <a:rPr lang="en-US"/>
              <a:t>11/12/2024</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542409-6A04-4DC6-AC3A-D3758287A8F2}" type="slidenum">
              <a:rPr/>
              <a:t>‹#›</a:t>
            </a:fld>
            <a:endParaRPr/>
          </a:p>
        </p:txBody>
      </p:sp>
    </p:spTree>
    <p:extLst>
      <p:ext uri="{BB962C8B-B14F-4D97-AF65-F5344CB8AC3E}">
        <p14:creationId xmlns:p14="http://schemas.microsoft.com/office/powerpoint/2010/main" val="2541150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1</a:t>
            </a:fld>
            <a:endParaRPr lang="en-US"/>
          </a:p>
        </p:txBody>
      </p:sp>
    </p:spTree>
    <p:extLst>
      <p:ext uri="{BB962C8B-B14F-4D97-AF65-F5344CB8AC3E}">
        <p14:creationId xmlns:p14="http://schemas.microsoft.com/office/powerpoint/2010/main" val="330082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2</a:t>
            </a:fld>
            <a:endParaRPr lang="en-US"/>
          </a:p>
        </p:txBody>
      </p:sp>
    </p:spTree>
    <p:extLst>
      <p:ext uri="{BB962C8B-B14F-4D97-AF65-F5344CB8AC3E}">
        <p14:creationId xmlns:p14="http://schemas.microsoft.com/office/powerpoint/2010/main" val="36617990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3</a:t>
            </a:fld>
            <a:endParaRPr lang="en-US"/>
          </a:p>
        </p:txBody>
      </p:sp>
    </p:spTree>
    <p:extLst>
      <p:ext uri="{BB962C8B-B14F-4D97-AF65-F5344CB8AC3E}">
        <p14:creationId xmlns:p14="http://schemas.microsoft.com/office/powerpoint/2010/main" val="26433105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4</a:t>
            </a:fld>
            <a:endParaRPr lang="en-US"/>
          </a:p>
        </p:txBody>
      </p:sp>
    </p:spTree>
    <p:extLst>
      <p:ext uri="{BB962C8B-B14F-4D97-AF65-F5344CB8AC3E}">
        <p14:creationId xmlns:p14="http://schemas.microsoft.com/office/powerpoint/2010/main" val="1438387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5</a:t>
            </a:fld>
            <a:endParaRPr lang="en-US"/>
          </a:p>
        </p:txBody>
      </p:sp>
    </p:spTree>
    <p:extLst>
      <p:ext uri="{BB962C8B-B14F-4D97-AF65-F5344CB8AC3E}">
        <p14:creationId xmlns:p14="http://schemas.microsoft.com/office/powerpoint/2010/main" val="2020701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6</a:t>
            </a:fld>
            <a:endParaRPr lang="en-US"/>
          </a:p>
        </p:txBody>
      </p:sp>
    </p:spTree>
    <p:extLst>
      <p:ext uri="{BB962C8B-B14F-4D97-AF65-F5344CB8AC3E}">
        <p14:creationId xmlns:p14="http://schemas.microsoft.com/office/powerpoint/2010/main" val="3544554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7</a:t>
            </a:fld>
            <a:endParaRPr lang="en-US"/>
          </a:p>
        </p:txBody>
      </p:sp>
    </p:spTree>
    <p:extLst>
      <p:ext uri="{BB962C8B-B14F-4D97-AF65-F5344CB8AC3E}">
        <p14:creationId xmlns:p14="http://schemas.microsoft.com/office/powerpoint/2010/main" val="6663852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8" name="Picture 7" descr="Puffy white clouds in deep blue sky" title="Slide Design Picture"/>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2057400"/>
            <a:ext cx="1490472" cy="3886200"/>
          </a:xfrm>
          <a:prstGeom prst="rect">
            <a:avLst/>
          </a:prstGeom>
        </p:spPr>
      </p:pic>
      <p:sp>
        <p:nvSpPr>
          <p:cNvPr id="9" name="Rectangle 8"/>
          <p:cNvSpPr/>
          <p:nvPr/>
        </p:nvSpPr>
        <p:spPr>
          <a:xfrm>
            <a:off x="1600200" y="0"/>
            <a:ext cx="5029200" cy="5943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10" name="Picture 9" descr="Closeup of plant shoot" title="Slide Design Picture"/>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739128" y="2057400"/>
            <a:ext cx="2060767" cy="3886200"/>
          </a:xfrm>
          <a:prstGeom prst="rect">
            <a:avLst/>
          </a:prstGeom>
        </p:spPr>
      </p:pic>
      <p:pic>
        <p:nvPicPr>
          <p:cNvPr id="11" name="Picture 10" descr="Waves" title="Slide Design Picture"/>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8909623" y="2057400"/>
            <a:ext cx="3282696" cy="3886200"/>
          </a:xfrm>
          <a:prstGeom prst="rect">
            <a:avLst/>
          </a:prstGeom>
        </p:spPr>
      </p:pic>
      <p:sp>
        <p:nvSpPr>
          <p:cNvPr id="2" name="Title 1"/>
          <p:cNvSpPr>
            <a:spLocks noGrp="1"/>
          </p:cNvSpPr>
          <p:nvPr>
            <p:ph type="ctrTitle"/>
          </p:nvPr>
        </p:nvSpPr>
        <p:spPr>
          <a:xfrm>
            <a:off x="1751777" y="3019706"/>
            <a:ext cx="4846320" cy="2387600"/>
          </a:xfrm>
        </p:spPr>
        <p:txBody>
          <a:bodyPr anchor="b">
            <a:normAutofit/>
          </a:bodyPr>
          <a:lstStyle>
            <a:lvl1pPr algn="l">
              <a:lnSpc>
                <a:spcPct val="90000"/>
              </a:lnSpc>
              <a:defRPr sz="4800">
                <a:solidFill>
                  <a:schemeClr val="bg1"/>
                </a:solidFill>
              </a:defRPr>
            </a:lvl1pPr>
          </a:lstStyle>
          <a:p>
            <a:r>
              <a:t>Click to edit Master title style</a:t>
            </a:r>
          </a:p>
        </p:txBody>
      </p:sp>
      <p:sp>
        <p:nvSpPr>
          <p:cNvPr id="3" name="Subtitle 2"/>
          <p:cNvSpPr>
            <a:spLocks noGrp="1"/>
          </p:cNvSpPr>
          <p:nvPr>
            <p:ph type="subTitle" idx="1"/>
          </p:nvPr>
        </p:nvSpPr>
        <p:spPr>
          <a:xfrm>
            <a:off x="1751777" y="5381894"/>
            <a:ext cx="4846320" cy="448056"/>
          </a:xfrm>
        </p:spPr>
        <p:txBody>
          <a:bodyPr>
            <a:norm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t>Click to edit Master subtitle style</a:t>
            </a:r>
          </a:p>
        </p:txBody>
      </p:sp>
    </p:spTree>
    <p:extLst>
      <p:ext uri="{BB962C8B-B14F-4D97-AF65-F5344CB8AC3E}">
        <p14:creationId xmlns:p14="http://schemas.microsoft.com/office/powerpoint/2010/main" val="69873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Content Placeholder 2"/>
          <p:cNvSpPr>
            <a:spLocks noGrp="1"/>
          </p:cNvSpPr>
          <p:nvPr>
            <p:ph idx="1"/>
          </p:nvPr>
        </p:nvSpPr>
        <p:spPr/>
        <p:txBody>
          <a:bodyPr/>
          <a:lstStyle/>
          <a:p>
            <a:pPr lvl="0"/>
            <a:r>
              <a:t>Click to edit Master text styles</a:t>
            </a:r>
          </a:p>
          <a:p>
            <a:pPr lvl="1"/>
            <a:r>
              <a:t>Second level</a:t>
            </a:r>
          </a:p>
          <a:p>
            <a:pPr lvl="2"/>
            <a:r>
              <a:t>Third level</a:t>
            </a:r>
          </a:p>
          <a:p>
            <a:pPr lvl="3"/>
            <a:r>
              <a:t>Fourth level</a:t>
            </a:r>
          </a:p>
          <a:p>
            <a:pPr lvl="4"/>
            <a:r>
              <a:t>Fifth level</a:t>
            </a:r>
          </a:p>
        </p:txBody>
      </p:sp>
      <p:sp>
        <p:nvSpPr>
          <p:cNvPr id="4" name="Date Placeholder 3"/>
          <p:cNvSpPr>
            <a:spLocks noGrp="1"/>
          </p:cNvSpPr>
          <p:nvPr>
            <p:ph type="dt" sz="half" idx="10"/>
          </p:nvPr>
        </p:nvSpPr>
        <p:spPr/>
        <p:txBody>
          <a:bodyPr/>
          <a:lstStyle/>
          <a:p>
            <a:r>
              <a:rPr lang="en-US"/>
              <a:t>July 22, 2012</a:t>
            </a:r>
            <a:endParaRPr/>
          </a:p>
        </p:txBody>
      </p:sp>
      <p:sp>
        <p:nvSpPr>
          <p:cNvPr id="5" name="Footer Placeholder 4"/>
          <p:cNvSpPr>
            <a:spLocks noGrp="1"/>
          </p:cNvSpPr>
          <p:nvPr>
            <p:ph type="ftr" sz="quarter" idx="11"/>
          </p:nvPr>
        </p:nvSpPr>
        <p:spPr/>
        <p:txBody>
          <a:bodyPr/>
          <a:lstStyle/>
          <a:p>
            <a:r>
              <a:t>Footer text here</a:t>
            </a:r>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3405116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t>Click to edit Master title style</a:t>
            </a: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t>Click to edit Master text styles</a:t>
            </a:r>
          </a:p>
        </p:txBody>
      </p:sp>
      <p:pic>
        <p:nvPicPr>
          <p:cNvPr id="9" name="Picture 8" descr="Waves" title="Slide Design Picture"/>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8909623" y="2059146"/>
            <a:ext cx="3282696" cy="3886200"/>
          </a:xfrm>
          <a:prstGeom prst="rect">
            <a:avLst/>
          </a:prstGeom>
        </p:spPr>
      </p:pic>
      <p:pic>
        <p:nvPicPr>
          <p:cNvPr id="11" name="Picture 10" descr="Closeup of green plants" title="Slide Design Picture"/>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0" y="2059146"/>
            <a:ext cx="1490472" cy="3886200"/>
          </a:xfrm>
          <a:prstGeom prst="rect">
            <a:avLst/>
          </a:prstGeom>
        </p:spPr>
      </p:pic>
    </p:spTree>
    <p:extLst>
      <p:ext uri="{BB962C8B-B14F-4D97-AF65-F5344CB8AC3E}">
        <p14:creationId xmlns:p14="http://schemas.microsoft.com/office/powerpoint/2010/main" val="128989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Content Placeholder 2"/>
          <p:cNvSpPr>
            <a:spLocks noGrp="1"/>
          </p:cNvSpPr>
          <p:nvPr>
            <p:ph sz="half" idx="1"/>
          </p:nvPr>
        </p:nvSpPr>
        <p:spPr>
          <a:xfrm>
            <a:off x="1409700" y="1556281"/>
            <a:ext cx="4610099"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t>Click to edit Master text styles</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p:nvPr>
        </p:nvSpPr>
        <p:spPr>
          <a:xfrm>
            <a:off x="6172200" y="1556281"/>
            <a:ext cx="4609775"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t>Click to edit Master text styles</a:t>
            </a:r>
          </a:p>
          <a:p>
            <a:pPr lvl="1"/>
            <a:r>
              <a:t>Second level</a:t>
            </a:r>
          </a:p>
          <a:p>
            <a:pPr lvl="2"/>
            <a:r>
              <a:t>Third level</a:t>
            </a:r>
          </a:p>
          <a:p>
            <a:pPr lvl="3"/>
            <a:r>
              <a:t>Fourth level</a:t>
            </a:r>
          </a:p>
          <a:p>
            <a:pPr lvl="4"/>
            <a:r>
              <a:t>Fifth level</a:t>
            </a:r>
          </a:p>
        </p:txBody>
      </p:sp>
      <p:sp>
        <p:nvSpPr>
          <p:cNvPr id="5" name="Date Placeholder 4"/>
          <p:cNvSpPr>
            <a:spLocks noGrp="1"/>
          </p:cNvSpPr>
          <p:nvPr>
            <p:ph type="dt" sz="half" idx="10"/>
          </p:nvPr>
        </p:nvSpPr>
        <p:spPr/>
        <p:txBody>
          <a:bodyPr/>
          <a:lstStyle/>
          <a:p>
            <a:r>
              <a:rPr lang="en-US"/>
              <a:t>July 22, 2012</a:t>
            </a:r>
            <a:endParaRPr/>
          </a:p>
        </p:txBody>
      </p:sp>
      <p:sp>
        <p:nvSpPr>
          <p:cNvPr id="6" name="Footer Placeholder 5"/>
          <p:cNvSpPr>
            <a:spLocks noGrp="1"/>
          </p:cNvSpPr>
          <p:nvPr>
            <p:ph type="ftr" sz="quarter" idx="11"/>
          </p:nvPr>
        </p:nvSpPr>
        <p:spPr/>
        <p:txBody>
          <a:bodyPr/>
          <a:lstStyle/>
          <a:p>
            <a:r>
              <a:t>Footer text here</a:t>
            </a:r>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2781687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Text Placeholder 2"/>
          <p:cNvSpPr>
            <a:spLocks noGrp="1"/>
          </p:cNvSpPr>
          <p:nvPr>
            <p:ph type="body" idx="1"/>
          </p:nvPr>
        </p:nvSpPr>
        <p:spPr>
          <a:xfrm>
            <a:off x="1409699" y="1554480"/>
            <a:ext cx="4608576"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t>Click to edit Master text styles</a:t>
            </a:r>
          </a:p>
        </p:txBody>
      </p:sp>
      <p:sp>
        <p:nvSpPr>
          <p:cNvPr id="4" name="Content Placeholder 3"/>
          <p:cNvSpPr>
            <a:spLocks noGrp="1"/>
          </p:cNvSpPr>
          <p:nvPr>
            <p:ph sz="half" idx="2"/>
          </p:nvPr>
        </p:nvSpPr>
        <p:spPr>
          <a:xfrm>
            <a:off x="1409699" y="2378392"/>
            <a:ext cx="4608576"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t>Click to edit Master text styles</a:t>
            </a:r>
          </a:p>
          <a:p>
            <a:pPr lvl="1"/>
            <a:r>
              <a:t>Second level</a:t>
            </a:r>
          </a:p>
          <a:p>
            <a:pPr lvl="2"/>
            <a:r>
              <a:t>Third level</a:t>
            </a:r>
          </a:p>
          <a:p>
            <a:pPr lvl="3"/>
            <a:r>
              <a:t>Fourth level</a:t>
            </a:r>
          </a:p>
          <a:p>
            <a:pPr lvl="4"/>
            <a:r>
              <a:t>Fifth level</a:t>
            </a:r>
          </a:p>
        </p:txBody>
      </p:sp>
      <p:sp>
        <p:nvSpPr>
          <p:cNvPr id="5" name="Text Placeholder 4"/>
          <p:cNvSpPr>
            <a:spLocks noGrp="1"/>
          </p:cNvSpPr>
          <p:nvPr>
            <p:ph type="body" sz="quarter" idx="3"/>
          </p:nvPr>
        </p:nvSpPr>
        <p:spPr>
          <a:xfrm>
            <a:off x="6172200" y="1554480"/>
            <a:ext cx="4610100"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t>Click to edit Master text styles</a:t>
            </a:r>
          </a:p>
        </p:txBody>
      </p:sp>
      <p:sp>
        <p:nvSpPr>
          <p:cNvPr id="6" name="Content Placeholder 5"/>
          <p:cNvSpPr>
            <a:spLocks noGrp="1"/>
          </p:cNvSpPr>
          <p:nvPr>
            <p:ph sz="quarter" idx="4"/>
          </p:nvPr>
        </p:nvSpPr>
        <p:spPr>
          <a:xfrm>
            <a:off x="6172200" y="2378392"/>
            <a:ext cx="4610100"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t>Click to edit Master text styles</a:t>
            </a:r>
          </a:p>
          <a:p>
            <a:pPr lvl="1"/>
            <a:r>
              <a:t>Second level</a:t>
            </a:r>
          </a:p>
          <a:p>
            <a:pPr lvl="2"/>
            <a:r>
              <a:t>Third level</a:t>
            </a:r>
          </a:p>
          <a:p>
            <a:pPr lvl="3"/>
            <a:r>
              <a:t>Fourth level</a:t>
            </a:r>
          </a:p>
          <a:p>
            <a:pPr lvl="4"/>
            <a:r>
              <a:t>Fifth level</a:t>
            </a:r>
          </a:p>
        </p:txBody>
      </p:sp>
      <p:sp>
        <p:nvSpPr>
          <p:cNvPr id="7" name="Date Placeholder 6"/>
          <p:cNvSpPr>
            <a:spLocks noGrp="1"/>
          </p:cNvSpPr>
          <p:nvPr>
            <p:ph type="dt" sz="half" idx="10"/>
          </p:nvPr>
        </p:nvSpPr>
        <p:spPr/>
        <p:txBody>
          <a:bodyPr/>
          <a:lstStyle/>
          <a:p>
            <a:r>
              <a:rPr lang="en-US"/>
              <a:t>July 22, 2012</a:t>
            </a:r>
            <a:endParaRPr/>
          </a:p>
        </p:txBody>
      </p:sp>
      <p:sp>
        <p:nvSpPr>
          <p:cNvPr id="8" name="Footer Placeholder 7"/>
          <p:cNvSpPr>
            <a:spLocks noGrp="1"/>
          </p:cNvSpPr>
          <p:nvPr>
            <p:ph type="ftr" sz="quarter" idx="11"/>
          </p:nvPr>
        </p:nvSpPr>
        <p:spPr/>
        <p:txBody>
          <a:bodyPr/>
          <a:lstStyle/>
          <a:p>
            <a:r>
              <a:t>Footer text here</a:t>
            </a:r>
          </a:p>
        </p:txBody>
      </p:sp>
      <p:sp>
        <p:nvSpPr>
          <p:cNvPr id="9" name="Slide Number Placeholder 8"/>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28271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Date Placeholder 2"/>
          <p:cNvSpPr>
            <a:spLocks noGrp="1"/>
          </p:cNvSpPr>
          <p:nvPr>
            <p:ph type="dt" sz="half" idx="10"/>
          </p:nvPr>
        </p:nvSpPr>
        <p:spPr/>
        <p:txBody>
          <a:bodyPr/>
          <a:lstStyle/>
          <a:p>
            <a:r>
              <a:rPr lang="en-US"/>
              <a:t>July 22, 2012</a:t>
            </a:r>
            <a:endParaRPr/>
          </a:p>
        </p:txBody>
      </p:sp>
      <p:sp>
        <p:nvSpPr>
          <p:cNvPr id="4" name="Footer Placeholder 3"/>
          <p:cNvSpPr>
            <a:spLocks noGrp="1"/>
          </p:cNvSpPr>
          <p:nvPr>
            <p:ph type="ftr" sz="quarter" idx="11"/>
          </p:nvPr>
        </p:nvSpPr>
        <p:spPr/>
        <p:txBody>
          <a:bodyPr/>
          <a:lstStyle/>
          <a:p>
            <a:r>
              <a:t>Footer text here</a:t>
            </a:r>
          </a:p>
        </p:txBody>
      </p:sp>
      <p:sp>
        <p:nvSpPr>
          <p:cNvPr id="5" name="Slide Number Placeholder 4"/>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2465877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July 22, 2012</a:t>
            </a:r>
            <a:endParaRPr/>
          </a:p>
        </p:txBody>
      </p:sp>
      <p:sp>
        <p:nvSpPr>
          <p:cNvPr id="3" name="Footer Placeholder 2"/>
          <p:cNvSpPr>
            <a:spLocks noGrp="1"/>
          </p:cNvSpPr>
          <p:nvPr>
            <p:ph type="ftr" sz="quarter" idx="11"/>
          </p:nvPr>
        </p:nvSpPr>
        <p:spPr/>
        <p:txBody>
          <a:bodyPr/>
          <a:lstStyle/>
          <a:p>
            <a:r>
              <a:t>Footer text here</a:t>
            </a:r>
          </a:p>
        </p:txBody>
      </p:sp>
      <p:sp>
        <p:nvSpPr>
          <p:cNvPr id="4" name="Slide Number Placeholder 3"/>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110739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6679" y="919616"/>
            <a:ext cx="4155622" cy="2532888"/>
          </a:xfrm>
        </p:spPr>
        <p:txBody>
          <a:bodyPr anchor="b"/>
          <a:lstStyle>
            <a:lvl1pPr>
              <a:defRPr sz="3200"/>
            </a:lvl1pPr>
          </a:lstStyle>
          <a:p>
            <a:r>
              <a:t>Click to edit Master title style</a:t>
            </a:r>
          </a:p>
        </p:txBody>
      </p:sp>
      <p:sp>
        <p:nvSpPr>
          <p:cNvPr id="3" name="Content Placeholder 2"/>
          <p:cNvSpPr>
            <a:spLocks noGrp="1"/>
          </p:cNvSpPr>
          <p:nvPr>
            <p:ph idx="1"/>
          </p:nvPr>
        </p:nvSpPr>
        <p:spPr>
          <a:xfrm>
            <a:off x="1409699" y="915923"/>
            <a:ext cx="5216979" cy="5065776"/>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t>Click to edit Master text styles</a:t>
            </a:r>
          </a:p>
          <a:p>
            <a:pPr lvl="1"/>
            <a:r>
              <a:t>Second level</a:t>
            </a:r>
          </a:p>
          <a:p>
            <a:pPr lvl="2"/>
            <a:r>
              <a:t>Third level</a:t>
            </a:r>
          </a:p>
          <a:p>
            <a:pPr lvl="3"/>
            <a:r>
              <a:t>Fourth level</a:t>
            </a:r>
          </a:p>
          <a:p>
            <a:pPr lvl="4"/>
            <a:r>
              <a:t>Fifth level</a:t>
            </a:r>
          </a:p>
        </p:txBody>
      </p:sp>
      <p:sp>
        <p:nvSpPr>
          <p:cNvPr id="4" name="Text Placeholder 3"/>
          <p:cNvSpPr>
            <a:spLocks noGrp="1"/>
          </p:cNvSpPr>
          <p:nvPr>
            <p:ph type="body" sz="half" idx="2"/>
          </p:nvPr>
        </p:nvSpPr>
        <p:spPr>
          <a:xfrm>
            <a:off x="6626679" y="3446396"/>
            <a:ext cx="4155622" cy="2535303"/>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t>Click to edit Master text styles</a:t>
            </a:r>
          </a:p>
        </p:txBody>
      </p:sp>
      <p:sp>
        <p:nvSpPr>
          <p:cNvPr id="5" name="Date Placeholder 4"/>
          <p:cNvSpPr>
            <a:spLocks noGrp="1"/>
          </p:cNvSpPr>
          <p:nvPr>
            <p:ph type="dt" sz="half" idx="10"/>
          </p:nvPr>
        </p:nvSpPr>
        <p:spPr/>
        <p:txBody>
          <a:bodyPr/>
          <a:lstStyle/>
          <a:p>
            <a:r>
              <a:rPr lang="en-US"/>
              <a:t>July 22, 2012</a:t>
            </a:r>
            <a:endParaRPr/>
          </a:p>
        </p:txBody>
      </p:sp>
      <p:sp>
        <p:nvSpPr>
          <p:cNvPr id="6" name="Footer Placeholder 5"/>
          <p:cNvSpPr>
            <a:spLocks noGrp="1"/>
          </p:cNvSpPr>
          <p:nvPr>
            <p:ph type="ftr" sz="quarter" idx="11"/>
          </p:nvPr>
        </p:nvSpPr>
        <p:spPr/>
        <p:txBody>
          <a:bodyPr/>
          <a:lstStyle/>
          <a:p>
            <a:r>
              <a:t>Footer text here</a:t>
            </a:r>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302354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6680" y="919616"/>
            <a:ext cx="4155622" cy="2532888"/>
          </a:xfrm>
        </p:spPr>
        <p:txBody>
          <a:bodyPr anchor="b"/>
          <a:lstStyle>
            <a:lvl1pPr>
              <a:defRPr sz="3200"/>
            </a:lvl1pPr>
          </a:lstStyle>
          <a:p>
            <a:r>
              <a:t>Click to edit Master title style</a:t>
            </a:r>
          </a:p>
        </p:txBody>
      </p:sp>
      <p:sp>
        <p:nvSpPr>
          <p:cNvPr id="3" name="Picture Placeholder 2"/>
          <p:cNvSpPr>
            <a:spLocks noGrp="1"/>
          </p:cNvSpPr>
          <p:nvPr>
            <p:ph type="pic" idx="1"/>
          </p:nvPr>
        </p:nvSpPr>
        <p:spPr>
          <a:xfrm>
            <a:off x="0" y="915923"/>
            <a:ext cx="6626677" cy="5065776"/>
          </a:xfrm>
        </p:spPr>
        <p:txBody>
          <a:bodyPr tIns="1371600">
            <a:normAutofit/>
          </a:bodyPr>
          <a:lstStyle>
            <a:lvl1pPr marL="0" indent="0" algn="ctr">
              <a:spcBef>
                <a:spcPts val="0"/>
              </a:spcBef>
              <a:buNone/>
              <a:defRPr sz="2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p:cNvSpPr>
            <a:spLocks noGrp="1"/>
          </p:cNvSpPr>
          <p:nvPr>
            <p:ph type="body" sz="half" idx="2"/>
          </p:nvPr>
        </p:nvSpPr>
        <p:spPr>
          <a:xfrm>
            <a:off x="6626680" y="3446397"/>
            <a:ext cx="4155622" cy="2535304"/>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t>Click to edit Master text styles</a:t>
            </a:r>
          </a:p>
        </p:txBody>
      </p:sp>
      <p:sp>
        <p:nvSpPr>
          <p:cNvPr id="5" name="Date Placeholder 4"/>
          <p:cNvSpPr>
            <a:spLocks noGrp="1"/>
          </p:cNvSpPr>
          <p:nvPr>
            <p:ph type="dt" sz="half" idx="10"/>
          </p:nvPr>
        </p:nvSpPr>
        <p:spPr/>
        <p:txBody>
          <a:bodyPr/>
          <a:lstStyle/>
          <a:p>
            <a:r>
              <a:rPr lang="en-US"/>
              <a:t>July 22, 2012</a:t>
            </a:r>
            <a:endParaRPr/>
          </a:p>
        </p:txBody>
      </p:sp>
      <p:sp>
        <p:nvSpPr>
          <p:cNvPr id="6" name="Footer Placeholder 5"/>
          <p:cNvSpPr>
            <a:spLocks noGrp="1"/>
          </p:cNvSpPr>
          <p:nvPr>
            <p:ph type="ftr" sz="quarter" idx="11"/>
          </p:nvPr>
        </p:nvSpPr>
        <p:spPr/>
        <p:txBody>
          <a:bodyPr/>
          <a:lstStyle/>
          <a:p>
            <a:r>
              <a:t>Footer text here</a:t>
            </a:r>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216422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Click to edit Master title style</a:t>
            </a:r>
          </a:p>
        </p:txBody>
      </p:sp>
      <p:sp>
        <p:nvSpPr>
          <p:cNvPr id="3" name="Vertical Text Placeholder 2"/>
          <p:cNvSpPr>
            <a:spLocks noGrp="1"/>
          </p:cNvSpPr>
          <p:nvPr>
            <p:ph type="body" orient="vert" idx="1"/>
          </p:nvPr>
        </p:nvSpPr>
        <p:spPr/>
        <p:txBody>
          <a:bodyPr vert="eaVert"/>
          <a:lstStyle/>
          <a:p>
            <a:pPr lvl="0"/>
            <a:r>
              <a:t>Click to edit Master text styles</a:t>
            </a:r>
          </a:p>
          <a:p>
            <a:pPr lvl="1"/>
            <a:r>
              <a:t>Second level</a:t>
            </a:r>
          </a:p>
          <a:p>
            <a:pPr lvl="2"/>
            <a:r>
              <a:t>Third level</a:t>
            </a:r>
          </a:p>
          <a:p>
            <a:pPr lvl="3"/>
            <a:r>
              <a:t>Fourth level</a:t>
            </a:r>
          </a:p>
          <a:p>
            <a:pPr lvl="4"/>
            <a:r>
              <a:t>Fifth level</a:t>
            </a:r>
          </a:p>
        </p:txBody>
      </p:sp>
      <p:sp>
        <p:nvSpPr>
          <p:cNvPr id="4" name="Date Placeholder 3"/>
          <p:cNvSpPr>
            <a:spLocks noGrp="1"/>
          </p:cNvSpPr>
          <p:nvPr>
            <p:ph type="dt" sz="half" idx="10"/>
          </p:nvPr>
        </p:nvSpPr>
        <p:spPr/>
        <p:txBody>
          <a:bodyPr/>
          <a:lstStyle/>
          <a:p>
            <a:r>
              <a:rPr lang="en-US"/>
              <a:t>July 22, 2012</a:t>
            </a:r>
            <a:endParaRPr/>
          </a:p>
        </p:txBody>
      </p:sp>
      <p:sp>
        <p:nvSpPr>
          <p:cNvPr id="5" name="Footer Placeholder 4"/>
          <p:cNvSpPr>
            <a:spLocks noGrp="1"/>
          </p:cNvSpPr>
          <p:nvPr>
            <p:ph type="ftr" sz="quarter" idx="11"/>
          </p:nvPr>
        </p:nvSpPr>
        <p:spPr/>
        <p:txBody>
          <a:bodyPr/>
          <a:lstStyle/>
          <a:p>
            <a:r>
              <a:t>Footer text here</a:t>
            </a:r>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7207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190500"/>
            <a:ext cx="2057400" cy="5986463"/>
          </a:xfrm>
        </p:spPr>
        <p:txBody>
          <a:bodyPr vert="eaVert"/>
          <a:lstStyle/>
          <a:p>
            <a:r>
              <a:t>Click to edit Master title style</a:t>
            </a:r>
          </a:p>
        </p:txBody>
      </p:sp>
      <p:sp>
        <p:nvSpPr>
          <p:cNvPr id="3" name="Vertical Text Placeholder 2"/>
          <p:cNvSpPr>
            <a:spLocks noGrp="1"/>
          </p:cNvSpPr>
          <p:nvPr>
            <p:ph type="body" orient="vert" idx="1"/>
          </p:nvPr>
        </p:nvSpPr>
        <p:spPr>
          <a:xfrm>
            <a:off x="838200" y="190500"/>
            <a:ext cx="7734300" cy="5986463"/>
          </a:xfrm>
        </p:spPr>
        <p:txBody>
          <a:bodyPr vert="eaVert"/>
          <a:lstStyle/>
          <a:p>
            <a:pPr lvl="0"/>
            <a:r>
              <a:t>Click to edit Master text styles</a:t>
            </a:r>
          </a:p>
          <a:p>
            <a:pPr lvl="1"/>
            <a:r>
              <a:t>Second level</a:t>
            </a:r>
          </a:p>
          <a:p>
            <a:pPr lvl="2"/>
            <a:r>
              <a:t>Third level</a:t>
            </a:r>
          </a:p>
          <a:p>
            <a:pPr lvl="3"/>
            <a:r>
              <a:t>Fourth level</a:t>
            </a:r>
          </a:p>
          <a:p>
            <a:pPr lvl="4"/>
            <a:r>
              <a:t>Fifth level</a:t>
            </a:r>
          </a:p>
        </p:txBody>
      </p:sp>
      <p:sp>
        <p:nvSpPr>
          <p:cNvPr id="4" name="Date Placeholder 3"/>
          <p:cNvSpPr>
            <a:spLocks noGrp="1"/>
          </p:cNvSpPr>
          <p:nvPr>
            <p:ph type="dt" sz="half" idx="10"/>
          </p:nvPr>
        </p:nvSpPr>
        <p:spPr/>
        <p:txBody>
          <a:bodyPr/>
          <a:lstStyle/>
          <a:p>
            <a:r>
              <a:rPr lang="en-US"/>
              <a:t>July 22, 2012</a:t>
            </a:r>
            <a:endParaRPr/>
          </a:p>
        </p:txBody>
      </p:sp>
      <p:sp>
        <p:nvSpPr>
          <p:cNvPr id="5" name="Footer Placeholder 4"/>
          <p:cNvSpPr>
            <a:spLocks noGrp="1"/>
          </p:cNvSpPr>
          <p:nvPr>
            <p:ph type="ftr" sz="quarter" idx="11"/>
          </p:nvPr>
        </p:nvSpPr>
        <p:spPr/>
        <p:txBody>
          <a:bodyPr/>
          <a:lstStyle/>
          <a:p>
            <a:r>
              <a:t>Footer text here</a:t>
            </a:r>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Tree>
    <p:extLst>
      <p:ext uri="{BB962C8B-B14F-4D97-AF65-F5344CB8AC3E}">
        <p14:creationId xmlns:p14="http://schemas.microsoft.com/office/powerpoint/2010/main" val="102101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6629400"/>
            <a:ext cx="1499616" cy="228600"/>
          </a:xfrm>
          <a:prstGeom prst="rect">
            <a:avLst/>
          </a:prstGeom>
          <a:gradFill>
            <a:gsLst>
              <a:gs pos="0">
                <a:schemeClr val="accent1">
                  <a:lumMod val="15000"/>
                  <a:lumOff val="85000"/>
                </a:schemeClr>
              </a:gs>
              <a:gs pos="100000">
                <a:schemeClr val="accent1">
                  <a:lumMod val="15000"/>
                  <a:lumOff val="8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1609344" y="6629400"/>
            <a:ext cx="10582656" cy="228600"/>
          </a:xfrm>
          <a:prstGeom prst="rect">
            <a:avLst/>
          </a:prstGeom>
          <a:gradFill>
            <a:gsLst>
              <a:gs pos="0">
                <a:schemeClr val="accent1">
                  <a:lumMod val="35000"/>
                  <a:lumOff val="65000"/>
                </a:schemeClr>
              </a:gs>
              <a:gs pos="100000">
                <a:schemeClr val="accent1">
                  <a:lumMod val="35000"/>
                  <a:lumOff val="6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schemeClr val="accent1">
                  <a:lumMod val="75000"/>
                </a:schemeClr>
              </a:solidFill>
            </a:endParaRPr>
          </a:p>
        </p:txBody>
      </p:sp>
      <p:sp>
        <p:nvSpPr>
          <p:cNvPr id="2" name="Title Placeholder 1"/>
          <p:cNvSpPr>
            <a:spLocks noGrp="1"/>
          </p:cNvSpPr>
          <p:nvPr>
            <p:ph type="title"/>
          </p:nvPr>
        </p:nvSpPr>
        <p:spPr>
          <a:xfrm>
            <a:off x="1410026" y="276087"/>
            <a:ext cx="9371949" cy="1183566"/>
          </a:xfrm>
          <a:prstGeom prst="rect">
            <a:avLst/>
          </a:prstGeom>
        </p:spPr>
        <p:txBody>
          <a:bodyPr vert="horz" lIns="91440" tIns="45720" rIns="91440" bIns="45720" rtlCol="0" anchor="b">
            <a:normAutofit/>
          </a:bodyPr>
          <a:lstStyle/>
          <a:p>
            <a:r>
              <a:t>Click to edit Master title style</a:t>
            </a:r>
          </a:p>
        </p:txBody>
      </p:sp>
      <p:sp>
        <p:nvSpPr>
          <p:cNvPr id="3" name="Text Placeholder 2"/>
          <p:cNvSpPr>
            <a:spLocks noGrp="1"/>
          </p:cNvSpPr>
          <p:nvPr>
            <p:ph type="body" idx="1"/>
          </p:nvPr>
        </p:nvSpPr>
        <p:spPr>
          <a:xfrm>
            <a:off x="1410027" y="1566001"/>
            <a:ext cx="9371948" cy="4620682"/>
          </a:xfrm>
          <a:prstGeom prst="rect">
            <a:avLst/>
          </a:prstGeom>
        </p:spPr>
        <p:txBody>
          <a:bodyPr vert="horz" lIns="91440" tIns="45720" rIns="91440" bIns="45720" rtlCol="0">
            <a:normAutofit/>
          </a:bodyPr>
          <a:lstStyle/>
          <a:p>
            <a:pPr lvl="0"/>
            <a:r>
              <a:t>Click to edit Master text styles</a:t>
            </a:r>
          </a:p>
          <a:p>
            <a:pPr lvl="1"/>
            <a:r>
              <a:t>Second level</a:t>
            </a:r>
          </a:p>
          <a:p>
            <a:pPr lvl="2"/>
            <a:r>
              <a:t>Third level</a:t>
            </a:r>
          </a:p>
          <a:p>
            <a:pPr lvl="3"/>
            <a:r>
              <a:t>Fourth level</a:t>
            </a:r>
          </a:p>
          <a:p>
            <a:pPr lvl="4"/>
            <a:r>
              <a:t>Fifth level</a:t>
            </a:r>
          </a:p>
        </p:txBody>
      </p:sp>
      <p:sp>
        <p:nvSpPr>
          <p:cNvPr id="6" name="Slide Number Placeholder 5"/>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800">
                <a:solidFill>
                  <a:schemeClr val="accent1">
                    <a:lumMod val="75000"/>
                  </a:schemeClr>
                </a:solidFill>
              </a:defRPr>
            </a:lvl1pPr>
          </a:lstStyle>
          <a:p>
            <a:fld id="{9CD8D479-8942-46E8-A226-A4E01F7A105C}" type="slidenum">
              <a:rPr/>
              <a:pPr/>
              <a:t>‹#›</a:t>
            </a:fld>
            <a:endParaRPr/>
          </a:p>
        </p:txBody>
      </p:sp>
      <p:sp>
        <p:nvSpPr>
          <p:cNvPr id="4" name="Date Placeholder 3"/>
          <p:cNvSpPr>
            <a:spLocks noGrp="1"/>
          </p:cNvSpPr>
          <p:nvPr>
            <p:ph type="dt" sz="half" idx="2"/>
          </p:nvPr>
        </p:nvSpPr>
        <p:spPr>
          <a:xfrm>
            <a:off x="431101" y="6629400"/>
            <a:ext cx="1000662" cy="228600"/>
          </a:xfrm>
          <a:prstGeom prst="rect">
            <a:avLst/>
          </a:prstGeom>
        </p:spPr>
        <p:txBody>
          <a:bodyPr vert="horz" lIns="91440" tIns="45720" rIns="91440" bIns="45720" rtlCol="0" anchor="ctr"/>
          <a:lstStyle>
            <a:lvl1pPr algn="r">
              <a:defRPr sz="800">
                <a:solidFill>
                  <a:schemeClr val="accent1">
                    <a:lumMod val="75000"/>
                  </a:schemeClr>
                </a:solidFill>
              </a:defRPr>
            </a:lvl1pPr>
          </a:lstStyle>
          <a:p>
            <a:r>
              <a:rPr lang="en-US"/>
              <a:t>July 22, 2012</a:t>
            </a:r>
            <a:endParaRPr/>
          </a:p>
        </p:txBody>
      </p:sp>
      <p:sp>
        <p:nvSpPr>
          <p:cNvPr id="5" name="Footer Placeholder 4"/>
          <p:cNvSpPr>
            <a:spLocks noGrp="1"/>
          </p:cNvSpPr>
          <p:nvPr>
            <p:ph type="ftr" sz="quarter" idx="3"/>
          </p:nvPr>
        </p:nvSpPr>
        <p:spPr>
          <a:xfrm>
            <a:off x="1637716" y="6629400"/>
            <a:ext cx="9144259" cy="228600"/>
          </a:xfrm>
          <a:prstGeom prst="rect">
            <a:avLst/>
          </a:prstGeom>
        </p:spPr>
        <p:txBody>
          <a:bodyPr vert="horz" lIns="91440" tIns="45720" rIns="91440" bIns="45720" rtlCol="0" anchor="ctr"/>
          <a:lstStyle>
            <a:lvl1pPr algn="l">
              <a:defRPr sz="800">
                <a:solidFill>
                  <a:schemeClr val="accent1">
                    <a:lumMod val="75000"/>
                  </a:schemeClr>
                </a:solidFill>
              </a:defRPr>
            </a:lvl1pPr>
          </a:lstStyle>
          <a:p>
            <a:r>
              <a:t>Footer text here</a:t>
            </a:r>
          </a:p>
        </p:txBody>
      </p:sp>
    </p:spTree>
    <p:extLst>
      <p:ext uri="{BB962C8B-B14F-4D97-AF65-F5344CB8AC3E}">
        <p14:creationId xmlns:p14="http://schemas.microsoft.com/office/powerpoint/2010/main" val="2866046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spcBef>
          <a:spcPct val="0"/>
        </a:spcBef>
        <a:buNone/>
        <a:defRPr sz="3400" kern="1200">
          <a:solidFill>
            <a:schemeClr val="accent1"/>
          </a:solidFill>
          <a:latin typeface="+mj-lt"/>
          <a:ea typeface="+mj-ea"/>
          <a:cs typeface="+mj-cs"/>
        </a:defRPr>
      </a:lvl1pPr>
    </p:titleStyle>
    <p:body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7.xml.rels><?xml version="1.0" encoding="UTF-8" standalone="yes"?>
<Relationships xmlns="http://schemas.openxmlformats.org/package/2006/relationships"><Relationship Id="rId2" Type="http://schemas.openxmlformats.org/officeDocument/2006/relationships/hyperlink" Target="https://www.entrepreneur.com/leadership/how-social-entrepreneurs-are-changing-the-world/45640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1777" y="2263913"/>
            <a:ext cx="6949440" cy="3143393"/>
          </a:xfrm>
        </p:spPr>
        <p:txBody>
          <a:bodyPr vert="horz" lIns="91440" tIns="45720" rIns="91440" bIns="45720" rtlCol="0" anchor="b">
            <a:normAutofit/>
          </a:bodyPr>
          <a:lstStyle/>
          <a:p>
            <a:pPr>
              <a:lnSpc>
                <a:spcPct val="90000"/>
              </a:lnSpc>
            </a:pPr>
            <a:r>
              <a:rPr lang="en-US" sz="4200"/>
              <a:t>ENTREPRENEURSHIP AND DESIGN THINKING</a:t>
            </a:r>
            <a:br>
              <a:rPr lang="en-US" sz="4200"/>
            </a:br>
            <a:r>
              <a:rPr lang="en-US" sz="4200"/>
              <a:t>LECTURE 12: SOCIAL ENTREPRENEURSHIP</a:t>
            </a:r>
            <a:br>
              <a:rPr lang="en-US" sz="4200"/>
            </a:br>
            <a:r>
              <a:rPr lang="en-US" sz="4200"/>
              <a:t>LECTURER: STEPHEN GITHII</a:t>
            </a:r>
          </a:p>
        </p:txBody>
      </p:sp>
    </p:spTree>
    <p:extLst>
      <p:ext uri="{BB962C8B-B14F-4D97-AF65-F5344CB8AC3E}">
        <p14:creationId xmlns:p14="http://schemas.microsoft.com/office/powerpoint/2010/main" val="426154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94195" y="276087"/>
            <a:ext cx="5587780" cy="925261"/>
          </a:xfrm>
        </p:spPr>
        <p:txBody>
          <a:bodyPr vert="horz" lIns="91440" tIns="45720" rIns="91440" bIns="45720" rtlCol="0" anchor="b">
            <a:normAutofit/>
          </a:bodyPr>
          <a:lstStyle/>
          <a:p>
            <a:r>
              <a:rPr lang="fr-FR" b="1" kern="1200"/>
              <a:t>OVERVIEW</a:t>
            </a:r>
          </a:p>
        </p:txBody>
      </p:sp>
      <p:sp>
        <p:nvSpPr>
          <p:cNvPr id="3" name="Content Placeholder 2"/>
          <p:cNvSpPr>
            <a:spLocks noGrp="1"/>
          </p:cNvSpPr>
          <p:nvPr>
            <p:ph sz="half" idx="1"/>
          </p:nvPr>
        </p:nvSpPr>
        <p:spPr>
          <a:xfrm>
            <a:off x="1409700" y="1556281"/>
            <a:ext cx="4610099" cy="4620682"/>
          </a:xfrm>
        </p:spPr>
        <p:txBody>
          <a:bodyPr vert="horz" lIns="91440" tIns="45720" rIns="91440" bIns="45720" rtlCol="0">
            <a:normAutofit/>
          </a:bodyPr>
          <a:lstStyle/>
          <a:p>
            <a:endParaRPr lang="en-US" kern="1200"/>
          </a:p>
          <a:p>
            <a:endParaRPr lang="en-US" kern="1200"/>
          </a:p>
        </p:txBody>
      </p:sp>
      <p:graphicFrame>
        <p:nvGraphicFramePr>
          <p:cNvPr id="6" name="TextBox 3">
            <a:extLst>
              <a:ext uri="{FF2B5EF4-FFF2-40B4-BE49-F238E27FC236}">
                <a16:creationId xmlns:a16="http://schemas.microsoft.com/office/drawing/2014/main" id="{E97648B3-3F81-0445-38D2-AC9125E4FC1A}"/>
              </a:ext>
            </a:extLst>
          </p:cNvPr>
          <p:cNvGraphicFramePr/>
          <p:nvPr>
            <p:extLst>
              <p:ext uri="{D42A27DB-BD31-4B8C-83A1-F6EECF244321}">
                <p14:modId xmlns:p14="http://schemas.microsoft.com/office/powerpoint/2010/main" val="2646587637"/>
              </p:ext>
            </p:extLst>
          </p:nvPr>
        </p:nvGraphicFramePr>
        <p:xfrm>
          <a:off x="747793" y="1569197"/>
          <a:ext cx="7476961" cy="5059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8715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76509" y="919616"/>
            <a:ext cx="2605792" cy="931397"/>
          </a:xfrm>
        </p:spPr>
        <p:txBody>
          <a:bodyPr vert="horz" lIns="91440" tIns="45720" rIns="91440" bIns="45720" rtlCol="0" anchor="b">
            <a:normAutofit/>
          </a:bodyPr>
          <a:lstStyle/>
          <a:p>
            <a:r>
              <a:rPr lang="fr-FR" b="1" kern="1200"/>
              <a:t>OVERVIEW</a:t>
            </a:r>
          </a:p>
        </p:txBody>
      </p:sp>
      <p:sp>
        <p:nvSpPr>
          <p:cNvPr id="3" name="Content Placeholder 2"/>
          <p:cNvSpPr>
            <a:spLocks noGrp="1"/>
          </p:cNvSpPr>
          <p:nvPr>
            <p:ph type="body" sz="half" idx="2"/>
          </p:nvPr>
        </p:nvSpPr>
        <p:spPr>
          <a:xfrm>
            <a:off x="6626679" y="3446396"/>
            <a:ext cx="4155622" cy="2535303"/>
          </a:xfrm>
        </p:spPr>
        <p:txBody>
          <a:bodyPr vert="horz" lIns="91440" tIns="45720" rIns="91440" bIns="45720" rtlCol="0">
            <a:normAutofit/>
          </a:bodyPr>
          <a:lstStyle/>
          <a:p>
            <a:endParaRPr lang="en-US" kern="1200"/>
          </a:p>
          <a:p>
            <a:endParaRPr lang="en-US" kern="1200"/>
          </a:p>
        </p:txBody>
      </p:sp>
      <p:graphicFrame>
        <p:nvGraphicFramePr>
          <p:cNvPr id="6" name="TextBox 3">
            <a:extLst>
              <a:ext uri="{FF2B5EF4-FFF2-40B4-BE49-F238E27FC236}">
                <a16:creationId xmlns:a16="http://schemas.microsoft.com/office/drawing/2014/main" id="{E97648B3-3F81-0445-38D2-AC9125E4FC1A}"/>
              </a:ext>
            </a:extLst>
          </p:cNvPr>
          <p:cNvGraphicFramePr/>
          <p:nvPr>
            <p:extLst>
              <p:ext uri="{D42A27DB-BD31-4B8C-83A1-F6EECF244321}">
                <p14:modId xmlns:p14="http://schemas.microsoft.com/office/powerpoint/2010/main" val="565517155"/>
              </p:ext>
            </p:extLst>
          </p:nvPr>
        </p:nvGraphicFramePr>
        <p:xfrm>
          <a:off x="1409699" y="915923"/>
          <a:ext cx="5216979" cy="5065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9220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8983" y="144701"/>
            <a:ext cx="3613182" cy="1822550"/>
          </a:xfrm>
        </p:spPr>
        <p:txBody>
          <a:bodyPr vert="horz" lIns="91440" tIns="45720" rIns="91440" bIns="45720" rtlCol="0" anchor="b">
            <a:normAutofit/>
          </a:bodyPr>
          <a:lstStyle/>
          <a:p>
            <a:r>
              <a:rPr lang="fr-FR" b="1"/>
              <a:t>LEARNING OUTCOMES</a:t>
            </a:r>
            <a:endParaRPr lang="fr-FR" b="1" kern="1200"/>
          </a:p>
        </p:txBody>
      </p:sp>
      <p:sp>
        <p:nvSpPr>
          <p:cNvPr id="3" name="Content Placeholder 2"/>
          <p:cNvSpPr>
            <a:spLocks noGrp="1"/>
          </p:cNvSpPr>
          <p:nvPr>
            <p:ph type="body" sz="half" idx="2"/>
          </p:nvPr>
        </p:nvSpPr>
        <p:spPr>
          <a:xfrm>
            <a:off x="6626679" y="3446396"/>
            <a:ext cx="4155622" cy="2535303"/>
          </a:xfrm>
        </p:spPr>
        <p:txBody>
          <a:bodyPr vert="horz" lIns="91440" tIns="45720" rIns="91440" bIns="45720" rtlCol="0">
            <a:normAutofit/>
          </a:bodyPr>
          <a:lstStyle/>
          <a:p>
            <a:endParaRPr lang="en-US" kern="1200"/>
          </a:p>
          <a:p>
            <a:endParaRPr lang="en-US" kern="1200"/>
          </a:p>
        </p:txBody>
      </p:sp>
      <p:graphicFrame>
        <p:nvGraphicFramePr>
          <p:cNvPr id="6" name="TextBox 3">
            <a:extLst>
              <a:ext uri="{FF2B5EF4-FFF2-40B4-BE49-F238E27FC236}">
                <a16:creationId xmlns:a16="http://schemas.microsoft.com/office/drawing/2014/main" id="{E97648B3-3F81-0445-38D2-AC9125E4FC1A}"/>
              </a:ext>
            </a:extLst>
          </p:cNvPr>
          <p:cNvGraphicFramePr/>
          <p:nvPr>
            <p:extLst>
              <p:ext uri="{D42A27DB-BD31-4B8C-83A1-F6EECF244321}">
                <p14:modId xmlns:p14="http://schemas.microsoft.com/office/powerpoint/2010/main" val="2847814388"/>
              </p:ext>
            </p:extLst>
          </p:nvPr>
        </p:nvGraphicFramePr>
        <p:xfrm>
          <a:off x="1409699" y="915923"/>
          <a:ext cx="6573080" cy="5065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66271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93492" y="441752"/>
            <a:ext cx="2734945" cy="2558718"/>
          </a:xfrm>
        </p:spPr>
        <p:txBody>
          <a:bodyPr vert="horz" lIns="91440" tIns="45720" rIns="91440" bIns="45720" rtlCol="0" anchor="b">
            <a:normAutofit/>
          </a:bodyPr>
          <a:lstStyle/>
          <a:p>
            <a:r>
              <a:rPr lang="fr-FR" b="1"/>
              <a:t>LEARNING OUTCOMES</a:t>
            </a:r>
            <a:endParaRPr lang="fr-FR" b="1" kern="1200"/>
          </a:p>
        </p:txBody>
      </p:sp>
      <p:sp>
        <p:nvSpPr>
          <p:cNvPr id="3" name="Content Placeholder 2"/>
          <p:cNvSpPr>
            <a:spLocks noGrp="1"/>
          </p:cNvSpPr>
          <p:nvPr>
            <p:ph type="body" sz="half" idx="2"/>
          </p:nvPr>
        </p:nvSpPr>
        <p:spPr>
          <a:xfrm>
            <a:off x="6626679" y="3446396"/>
            <a:ext cx="4155622" cy="2535303"/>
          </a:xfrm>
        </p:spPr>
        <p:txBody>
          <a:bodyPr vert="horz" lIns="91440" tIns="45720" rIns="91440" bIns="45720" rtlCol="0">
            <a:normAutofit/>
          </a:bodyPr>
          <a:lstStyle/>
          <a:p>
            <a:endParaRPr lang="en-US" kern="1200"/>
          </a:p>
          <a:p>
            <a:endParaRPr lang="en-US" kern="1200"/>
          </a:p>
        </p:txBody>
      </p:sp>
      <p:graphicFrame>
        <p:nvGraphicFramePr>
          <p:cNvPr id="6" name="TextBox 3">
            <a:extLst>
              <a:ext uri="{FF2B5EF4-FFF2-40B4-BE49-F238E27FC236}">
                <a16:creationId xmlns:a16="http://schemas.microsoft.com/office/drawing/2014/main" id="{E97648B3-3F81-0445-38D2-AC9125E4FC1A}"/>
              </a:ext>
            </a:extLst>
          </p:cNvPr>
          <p:cNvGraphicFramePr/>
          <p:nvPr>
            <p:extLst>
              <p:ext uri="{D42A27DB-BD31-4B8C-83A1-F6EECF244321}">
                <p14:modId xmlns:p14="http://schemas.microsoft.com/office/powerpoint/2010/main" val="3103503813"/>
              </p:ext>
            </p:extLst>
          </p:nvPr>
        </p:nvGraphicFramePr>
        <p:xfrm>
          <a:off x="1409699" y="915923"/>
          <a:ext cx="6921792" cy="5065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39211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0026" y="276087"/>
            <a:ext cx="9371949" cy="1183566"/>
          </a:xfrm>
        </p:spPr>
        <p:txBody>
          <a:bodyPr vert="horz" lIns="91440" tIns="45720" rIns="91440" bIns="45720" rtlCol="0" anchor="b">
            <a:normAutofit/>
          </a:bodyPr>
          <a:lstStyle/>
          <a:p>
            <a:r>
              <a:rPr lang="fr-FR" b="1"/>
              <a:t>INTRODUCTION</a:t>
            </a:r>
            <a:endParaRPr lang="fr-FR" b="1" kern="1200"/>
          </a:p>
        </p:txBody>
      </p:sp>
      <p:graphicFrame>
        <p:nvGraphicFramePr>
          <p:cNvPr id="6" name="TextBox 3">
            <a:extLst>
              <a:ext uri="{FF2B5EF4-FFF2-40B4-BE49-F238E27FC236}">
                <a16:creationId xmlns:a16="http://schemas.microsoft.com/office/drawing/2014/main" id="{E97648B3-3F81-0445-38D2-AC9125E4FC1A}"/>
              </a:ext>
            </a:extLst>
          </p:cNvPr>
          <p:cNvGraphicFramePr/>
          <p:nvPr>
            <p:extLst>
              <p:ext uri="{D42A27DB-BD31-4B8C-83A1-F6EECF244321}">
                <p14:modId xmlns:p14="http://schemas.microsoft.com/office/powerpoint/2010/main" val="1859919330"/>
              </p:ext>
            </p:extLst>
          </p:nvPr>
        </p:nvGraphicFramePr>
        <p:xfrm>
          <a:off x="1022243" y="1478790"/>
          <a:ext cx="7864742" cy="4698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833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82408" y="919616"/>
            <a:ext cx="4155621" cy="2067939"/>
          </a:xfrm>
        </p:spPr>
        <p:txBody>
          <a:bodyPr vert="horz" lIns="91440" tIns="45720" rIns="91440" bIns="45720" rtlCol="0" anchor="b">
            <a:normAutofit/>
          </a:bodyPr>
          <a:lstStyle/>
          <a:p>
            <a:r>
              <a:rPr lang="fr-FR" b="1"/>
              <a:t>INTRODUCTION</a:t>
            </a:r>
            <a:endParaRPr lang="fr-FR" b="1" kern="1200">
              <a:latin typeface="+mj-lt"/>
            </a:endParaRPr>
          </a:p>
        </p:txBody>
      </p:sp>
      <p:sp>
        <p:nvSpPr>
          <p:cNvPr id="3" name="Content Placeholder 2"/>
          <p:cNvSpPr>
            <a:spLocks noGrp="1"/>
          </p:cNvSpPr>
          <p:nvPr>
            <p:ph type="body" sz="half" idx="2"/>
          </p:nvPr>
        </p:nvSpPr>
        <p:spPr>
          <a:xfrm>
            <a:off x="6626679" y="3446396"/>
            <a:ext cx="4155622" cy="2535303"/>
          </a:xfrm>
        </p:spPr>
        <p:txBody>
          <a:bodyPr vert="horz" lIns="91440" tIns="45720" rIns="91440" bIns="45720" rtlCol="0">
            <a:normAutofit/>
          </a:bodyPr>
          <a:lstStyle/>
          <a:p>
            <a:endParaRPr lang="en-US" kern="1200">
              <a:latin typeface="+mn-lt"/>
              <a:ea typeface="+mn-ea"/>
              <a:cs typeface="+mn-cs"/>
            </a:endParaRPr>
          </a:p>
          <a:p>
            <a:endParaRPr lang="en-US" kern="1200">
              <a:latin typeface="+mn-lt"/>
              <a:ea typeface="+mn-ea"/>
              <a:cs typeface="+mn-cs"/>
            </a:endParaRPr>
          </a:p>
        </p:txBody>
      </p:sp>
      <p:graphicFrame>
        <p:nvGraphicFramePr>
          <p:cNvPr id="6" name="TextBox 3">
            <a:extLst>
              <a:ext uri="{FF2B5EF4-FFF2-40B4-BE49-F238E27FC236}">
                <a16:creationId xmlns:a16="http://schemas.microsoft.com/office/drawing/2014/main" id="{E97648B3-3F81-0445-38D2-AC9125E4FC1A}"/>
              </a:ext>
            </a:extLst>
          </p:cNvPr>
          <p:cNvGraphicFramePr/>
          <p:nvPr/>
        </p:nvGraphicFramePr>
        <p:xfrm>
          <a:off x="1409699" y="915923"/>
          <a:ext cx="5216979" cy="50657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63236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CHARACTERISTICS OF SOCIAL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3389613173"/>
              </p:ext>
            </p:extLst>
          </p:nvPr>
        </p:nvGraphicFramePr>
        <p:xfrm>
          <a:off x="428468" y="1475595"/>
          <a:ext cx="9191135"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7638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CHARACTERISTICS OF SOCIAL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nvPr>
        </p:nvGraphicFramePr>
        <p:xfrm>
          <a:off x="790095" y="868578"/>
          <a:ext cx="7305508" cy="55247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0042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CHARACTERISTICS OF SOCIAL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1763278283"/>
              </p:ext>
            </p:extLst>
          </p:nvPr>
        </p:nvGraphicFramePr>
        <p:xfrm>
          <a:off x="1410027" y="1075222"/>
          <a:ext cx="9371948" cy="3781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6690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Difference between social and traditional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3553503782"/>
              </p:ext>
            </p:extLst>
          </p:nvPr>
        </p:nvGraphicFramePr>
        <p:xfrm>
          <a:off x="790095" y="1458141"/>
          <a:ext cx="7912524" cy="49351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654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Difference between social and traditional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1279348882"/>
              </p:ext>
            </p:extLst>
          </p:nvPr>
        </p:nvGraphicFramePr>
        <p:xfrm>
          <a:off x="596366" y="1475595"/>
          <a:ext cx="9010321"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6332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Types of Social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3156904646"/>
              </p:ext>
            </p:extLst>
          </p:nvPr>
        </p:nvGraphicFramePr>
        <p:xfrm>
          <a:off x="1410027" y="1566001"/>
          <a:ext cx="9371948" cy="4620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8092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Types of Social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1965150764"/>
              </p:ext>
            </p:extLst>
          </p:nvPr>
        </p:nvGraphicFramePr>
        <p:xfrm>
          <a:off x="1410027" y="1566001"/>
          <a:ext cx="9371948" cy="4620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4322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Types of Social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nvPr>
        </p:nvGraphicFramePr>
        <p:xfrm>
          <a:off x="790095" y="1445226"/>
          <a:ext cx="7305508" cy="49481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5893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410026" y="276087"/>
            <a:ext cx="9371949" cy="1183566"/>
          </a:xfrm>
        </p:spPr>
        <p:txBody>
          <a:bodyPr anchor="b">
            <a:normAutofit/>
          </a:bodyPr>
          <a:lstStyle/>
          <a:p>
            <a:r>
              <a:rPr lang="en-US" b="1"/>
              <a:t>Types of Social Entrepreneurship</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460614628"/>
              </p:ext>
            </p:extLst>
          </p:nvPr>
        </p:nvGraphicFramePr>
        <p:xfrm>
          <a:off x="790095" y="1455523"/>
          <a:ext cx="8695643" cy="59469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9633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BE73CCF3-815A-3010-26E4-268B29BA3778}"/>
              </a:ext>
            </a:extLst>
          </p:cNvPr>
          <p:cNvSpPr>
            <a:spLocks noGrp="1"/>
          </p:cNvSpPr>
          <p:nvPr>
            <p:ph type="title"/>
          </p:nvPr>
        </p:nvSpPr>
        <p:spPr>
          <a:xfrm>
            <a:off x="1410026" y="276087"/>
            <a:ext cx="9371949" cy="1183566"/>
          </a:xfrm>
        </p:spPr>
        <p:txBody>
          <a:bodyPr anchor="b">
            <a:normAutofit/>
          </a:bodyPr>
          <a:lstStyle/>
          <a:p>
            <a:r>
              <a:rPr lang="en-US"/>
              <a:t>Social Enterprise Business Model</a:t>
            </a:r>
          </a:p>
        </p:txBody>
      </p:sp>
      <p:pic>
        <p:nvPicPr>
          <p:cNvPr id="1026" name="Picture 2" descr="A diagram of a customer relationship&#10;&#10;Description automatically generated">
            <a:extLst>
              <a:ext uri="{FF2B5EF4-FFF2-40B4-BE49-F238E27FC236}">
                <a16:creationId xmlns:a16="http://schemas.microsoft.com/office/drawing/2014/main" id="{58E3E8A8-DBE3-6C39-6336-6BF0516667C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4029" y="1566001"/>
            <a:ext cx="11107375" cy="462068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657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276161" y="276087"/>
            <a:ext cx="9371949" cy="905539"/>
          </a:xfrm>
        </p:spPr>
        <p:txBody>
          <a:bodyPr anchor="b">
            <a:normAutofit/>
          </a:bodyPr>
          <a:lstStyle/>
          <a:p>
            <a:r>
              <a:rPr lang="en-US" b="1"/>
              <a:t>Business Model of Social Enterprise</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nvPr>
        </p:nvGraphicFramePr>
        <p:xfrm>
          <a:off x="779798" y="1712955"/>
          <a:ext cx="8695643" cy="4433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6429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A402-2442-ED2F-0BB8-1084BD78BB45}"/>
              </a:ext>
            </a:extLst>
          </p:cNvPr>
          <p:cNvSpPr>
            <a:spLocks noGrp="1"/>
          </p:cNvSpPr>
          <p:nvPr>
            <p:ph type="title"/>
          </p:nvPr>
        </p:nvSpPr>
        <p:spPr>
          <a:xfrm>
            <a:off x="1276161" y="276087"/>
            <a:ext cx="9371949" cy="905539"/>
          </a:xfrm>
        </p:spPr>
        <p:txBody>
          <a:bodyPr anchor="b">
            <a:normAutofit/>
          </a:bodyPr>
          <a:lstStyle/>
          <a:p>
            <a:r>
              <a:rPr lang="en-US" b="1"/>
              <a:t>Business Model of Social Enterprise</a:t>
            </a:r>
          </a:p>
        </p:txBody>
      </p:sp>
      <p:graphicFrame>
        <p:nvGraphicFramePr>
          <p:cNvPr id="5" name="Content Placeholder 2">
            <a:extLst>
              <a:ext uri="{FF2B5EF4-FFF2-40B4-BE49-F238E27FC236}">
                <a16:creationId xmlns:a16="http://schemas.microsoft.com/office/drawing/2014/main" id="{E49E6364-0B28-5034-4E58-7AE80D3F0E50}"/>
              </a:ext>
            </a:extLst>
          </p:cNvPr>
          <p:cNvGraphicFramePr>
            <a:graphicFrameLocks noGrp="1"/>
          </p:cNvGraphicFramePr>
          <p:nvPr>
            <p:ph idx="1"/>
            <p:extLst>
              <p:ext uri="{D42A27DB-BD31-4B8C-83A1-F6EECF244321}">
                <p14:modId xmlns:p14="http://schemas.microsoft.com/office/powerpoint/2010/main" val="691677680"/>
              </p:ext>
            </p:extLst>
          </p:nvPr>
        </p:nvGraphicFramePr>
        <p:xfrm>
          <a:off x="779798" y="1712955"/>
          <a:ext cx="8695643" cy="4433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4065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809024"/>
          </a:xfrm>
        </p:spPr>
        <p:txBody>
          <a:bodyPr anchor="b">
            <a:normAutofit/>
          </a:bodyPr>
          <a:lstStyle/>
          <a:p>
            <a:pPr marL="514350" indent="-514350">
              <a:buAutoNum type="arabicPeriod"/>
            </a:pPr>
            <a:r>
              <a:rPr lang="en-US" b="1"/>
              <a:t>Value proposition </a:t>
            </a:r>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3707679268"/>
              </p:ext>
            </p:extLst>
          </p:nvPr>
        </p:nvGraphicFramePr>
        <p:xfrm>
          <a:off x="635112" y="1475595"/>
          <a:ext cx="8390389"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5247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2274999" y="152519"/>
            <a:ext cx="9371949" cy="809024"/>
          </a:xfrm>
        </p:spPr>
        <p:txBody>
          <a:bodyPr anchor="b">
            <a:normAutofit/>
          </a:bodyPr>
          <a:lstStyle/>
          <a:p>
            <a:r>
              <a:rPr lang="en-US" b="1"/>
              <a:t>2. Target audience</a:t>
            </a:r>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2089590697"/>
              </p:ext>
            </p:extLst>
          </p:nvPr>
        </p:nvGraphicFramePr>
        <p:xfrm>
          <a:off x="635112" y="1475595"/>
          <a:ext cx="8637524"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090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809024"/>
          </a:xfrm>
        </p:spPr>
        <p:txBody>
          <a:bodyPr anchor="b">
            <a:normAutofit/>
          </a:bodyPr>
          <a:lstStyle/>
          <a:p>
            <a:r>
              <a:rPr lang="en-US" b="1"/>
              <a:t>3. Revenue Streams</a:t>
            </a:r>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nvPr>
        </p:nvGraphicFramePr>
        <p:xfrm>
          <a:off x="635112" y="1475595"/>
          <a:ext cx="8390389"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985393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1377897"/>
            <a:ext cx="9371949" cy="191187"/>
          </a:xfrm>
        </p:spPr>
        <p:txBody>
          <a:bodyPr anchor="b">
            <a:normAutofit fontScale="90000"/>
          </a:bodyPr>
          <a:lstStyle/>
          <a:p>
            <a:r>
              <a:rPr lang="en-US" b="1"/>
              <a:t>4. Customer relationship</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3155587948"/>
              </p:ext>
            </p:extLst>
          </p:nvPr>
        </p:nvGraphicFramePr>
        <p:xfrm>
          <a:off x="635112" y="1475595"/>
          <a:ext cx="8616929"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4222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1377897"/>
            <a:ext cx="9371949" cy="191187"/>
          </a:xfrm>
        </p:spPr>
        <p:txBody>
          <a:bodyPr anchor="b">
            <a:normAutofit fontScale="90000"/>
          </a:bodyPr>
          <a:lstStyle/>
          <a:p>
            <a:r>
              <a:rPr lang="en-US" b="1"/>
              <a:t>5. Channels</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nvPr>
        </p:nvGraphicFramePr>
        <p:xfrm>
          <a:off x="635112" y="1475595"/>
          <a:ext cx="8616929"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8454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1377897"/>
            <a:ext cx="9371949" cy="191187"/>
          </a:xfrm>
        </p:spPr>
        <p:txBody>
          <a:bodyPr anchor="b">
            <a:normAutofit fontScale="90000"/>
          </a:bodyPr>
          <a:lstStyle/>
          <a:p>
            <a:r>
              <a:rPr lang="en-US" b="1"/>
              <a:t>6. Key Activities </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nvPr>
        </p:nvGraphicFramePr>
        <p:xfrm>
          <a:off x="635112" y="1475595"/>
          <a:ext cx="8616929"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3882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1183566"/>
          </a:xfrm>
        </p:spPr>
        <p:txBody>
          <a:bodyPr anchor="b">
            <a:normAutofit/>
          </a:bodyPr>
          <a:lstStyle/>
          <a:p>
            <a:r>
              <a:rPr lang="en-US" b="1"/>
              <a:t>7. Key Resources </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3454826175"/>
              </p:ext>
            </p:extLst>
          </p:nvPr>
        </p:nvGraphicFramePr>
        <p:xfrm>
          <a:off x="738434" y="1462679"/>
          <a:ext cx="8325813" cy="46852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584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1183566"/>
          </a:xfrm>
        </p:spPr>
        <p:txBody>
          <a:bodyPr anchor="b">
            <a:normAutofit/>
          </a:bodyPr>
          <a:lstStyle/>
          <a:p>
            <a:r>
              <a:rPr lang="en-US" b="1"/>
              <a:t>8. Key Partnership </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2184199206"/>
              </p:ext>
            </p:extLst>
          </p:nvPr>
        </p:nvGraphicFramePr>
        <p:xfrm>
          <a:off x="622197" y="1475595"/>
          <a:ext cx="8519541" cy="4711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0359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1183566"/>
          </a:xfrm>
        </p:spPr>
        <p:txBody>
          <a:bodyPr anchor="b">
            <a:normAutofit/>
          </a:bodyPr>
          <a:lstStyle/>
          <a:p>
            <a:r>
              <a:rPr lang="en-US" b="1"/>
              <a:t>9. Cost Structure </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2778943085"/>
              </p:ext>
            </p:extLst>
          </p:nvPr>
        </p:nvGraphicFramePr>
        <p:xfrm>
          <a:off x="544705" y="1256035"/>
          <a:ext cx="8015847" cy="51502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26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1183566"/>
          </a:xfrm>
        </p:spPr>
        <p:txBody>
          <a:bodyPr anchor="b">
            <a:normAutofit/>
          </a:bodyPr>
          <a:lstStyle/>
          <a:p>
            <a:r>
              <a:rPr lang="en-US" b="1"/>
              <a:t>Using Design Thinking for Social Good</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1763726243"/>
              </p:ext>
            </p:extLst>
          </p:nvPr>
        </p:nvGraphicFramePr>
        <p:xfrm>
          <a:off x="622197" y="1462679"/>
          <a:ext cx="8894084" cy="4620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0823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1377897"/>
            <a:ext cx="9371949" cy="191187"/>
          </a:xfrm>
        </p:spPr>
        <p:txBody>
          <a:bodyPr anchor="b">
            <a:normAutofit fontScale="90000"/>
          </a:bodyPr>
          <a:lstStyle/>
          <a:p>
            <a:br>
              <a:rPr lang="en-US" b="1"/>
            </a:br>
            <a:br>
              <a:rPr lang="en-US" b="1"/>
            </a:br>
            <a:r>
              <a:rPr lang="en-US" b="1"/>
              <a:t>Using Design Thinking for Social Good</a:t>
            </a:r>
          </a:p>
          <a:p>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1584334062"/>
              </p:ext>
            </p:extLst>
          </p:nvPr>
        </p:nvGraphicFramePr>
        <p:xfrm>
          <a:off x="635112" y="1372622"/>
          <a:ext cx="8174145" cy="48140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2884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1183566"/>
          </a:xfrm>
        </p:spPr>
        <p:txBody>
          <a:bodyPr anchor="b">
            <a:normAutofit/>
          </a:bodyPr>
          <a:lstStyle/>
          <a:p>
            <a:r>
              <a:rPr lang="en-US" b="1"/>
              <a:t>Challenges for social entrepreneurs</a:t>
            </a:r>
            <a:br>
              <a:rPr lang="en-US" b="1"/>
            </a:br>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1314727362"/>
              </p:ext>
            </p:extLst>
          </p:nvPr>
        </p:nvGraphicFramePr>
        <p:xfrm>
          <a:off x="402637" y="274476"/>
          <a:ext cx="8558287" cy="67258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08014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1183566"/>
          </a:xfrm>
        </p:spPr>
        <p:txBody>
          <a:bodyPr anchor="b">
            <a:normAutofit/>
          </a:bodyPr>
          <a:lstStyle/>
          <a:p>
            <a:r>
              <a:rPr lang="en-US" b="1"/>
              <a:t>Challenges for social entrepreneurs</a:t>
            </a:r>
            <a:br>
              <a:rPr lang="en-US" b="1"/>
            </a:br>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2880114339"/>
              </p:ext>
            </p:extLst>
          </p:nvPr>
        </p:nvGraphicFramePr>
        <p:xfrm>
          <a:off x="1410027" y="1566001"/>
          <a:ext cx="9371948" cy="4620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4459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1377897"/>
            <a:ext cx="9371949" cy="191187"/>
          </a:xfrm>
        </p:spPr>
        <p:txBody>
          <a:bodyPr anchor="b">
            <a:normAutofit fontScale="90000"/>
          </a:bodyPr>
          <a:lstStyle/>
          <a:p>
            <a:r>
              <a:rPr lang="en-US" b="1"/>
              <a:t>Challenges for social entrepreneurs</a:t>
            </a:r>
            <a:br>
              <a:rPr lang="en-US" b="1"/>
            </a:br>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nvPr>
        </p:nvGraphicFramePr>
        <p:xfrm>
          <a:off x="635112" y="1372622"/>
          <a:ext cx="8349199" cy="48140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5447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1377897"/>
            <a:ext cx="9371949" cy="191187"/>
          </a:xfrm>
        </p:spPr>
        <p:txBody>
          <a:bodyPr anchor="b">
            <a:normAutofit fontScale="90000"/>
          </a:bodyPr>
          <a:lstStyle/>
          <a:p>
            <a:r>
              <a:rPr lang="en-US" b="1"/>
              <a:t>Opportunities for Social Entrepreneurs</a:t>
            </a:r>
            <a:br>
              <a:rPr lang="en-US" b="1"/>
            </a:br>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nvPr>
        </p:nvGraphicFramePr>
        <p:xfrm>
          <a:off x="635112" y="1372622"/>
          <a:ext cx="8349199" cy="48140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975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A61A17-215A-AB13-62DB-FBC08747DA7C}"/>
              </a:ext>
            </a:extLst>
          </p:cNvPr>
          <p:cNvSpPr>
            <a:spLocks noGrp="1"/>
          </p:cNvSpPr>
          <p:nvPr>
            <p:ph type="title"/>
          </p:nvPr>
        </p:nvSpPr>
        <p:spPr>
          <a:xfrm>
            <a:off x="1410026" y="276087"/>
            <a:ext cx="9371949" cy="1183566"/>
          </a:xfrm>
        </p:spPr>
        <p:txBody>
          <a:bodyPr vert="horz" lIns="91440" tIns="45720" rIns="91440" bIns="45720" rtlCol="0" anchor="b">
            <a:normAutofit/>
          </a:bodyPr>
          <a:lstStyle/>
          <a:p>
            <a:r>
              <a:rPr lang="en-US" b="1"/>
              <a:t>Opportunities for Social Entrepreneurs</a:t>
            </a:r>
            <a:br>
              <a:rPr lang="en-US" b="1"/>
            </a:br>
            <a:endParaRPr lang="en-US" b="1"/>
          </a:p>
        </p:txBody>
      </p:sp>
      <p:graphicFrame>
        <p:nvGraphicFramePr>
          <p:cNvPr id="5" name="Content Placeholder 2">
            <a:extLst>
              <a:ext uri="{FF2B5EF4-FFF2-40B4-BE49-F238E27FC236}">
                <a16:creationId xmlns:a16="http://schemas.microsoft.com/office/drawing/2014/main" id="{F3EC3CF1-28EF-B46B-F58D-FB8BA558AC0D}"/>
              </a:ext>
            </a:extLst>
          </p:cNvPr>
          <p:cNvGraphicFramePr>
            <a:graphicFrameLocks noGrp="1"/>
          </p:cNvGraphicFramePr>
          <p:nvPr>
            <p:ph idx="1"/>
            <p:extLst>
              <p:ext uri="{D42A27DB-BD31-4B8C-83A1-F6EECF244321}">
                <p14:modId xmlns:p14="http://schemas.microsoft.com/office/powerpoint/2010/main" val="2279493561"/>
              </p:ext>
            </p:extLst>
          </p:nvPr>
        </p:nvGraphicFramePr>
        <p:xfrm>
          <a:off x="622197" y="1088137"/>
          <a:ext cx="8287067" cy="5473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2062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8AF13-5462-B377-48CC-D4452164ED8F}"/>
              </a:ext>
            </a:extLst>
          </p:cNvPr>
          <p:cNvSpPr>
            <a:spLocks noGrp="1"/>
          </p:cNvSpPr>
          <p:nvPr>
            <p:ph type="title"/>
          </p:nvPr>
        </p:nvSpPr>
        <p:spPr>
          <a:xfrm>
            <a:off x="1410026" y="276087"/>
            <a:ext cx="9371949" cy="1183566"/>
          </a:xfrm>
        </p:spPr>
        <p:txBody>
          <a:bodyPr anchor="b">
            <a:normAutofit/>
          </a:bodyPr>
          <a:lstStyle/>
          <a:p>
            <a:r>
              <a:rPr lang="en-US" b="1"/>
              <a:t>Topic Review</a:t>
            </a:r>
          </a:p>
        </p:txBody>
      </p:sp>
      <p:graphicFrame>
        <p:nvGraphicFramePr>
          <p:cNvPr id="6" name="Content Placeholder 2">
            <a:extLst>
              <a:ext uri="{FF2B5EF4-FFF2-40B4-BE49-F238E27FC236}">
                <a16:creationId xmlns:a16="http://schemas.microsoft.com/office/drawing/2014/main" id="{BA9B6B0B-FB13-BD2D-E726-EB8D27DFEB81}"/>
              </a:ext>
            </a:extLst>
          </p:cNvPr>
          <p:cNvGraphicFramePr>
            <a:graphicFrameLocks noGrp="1"/>
          </p:cNvGraphicFramePr>
          <p:nvPr>
            <p:ph idx="1"/>
            <p:extLst>
              <p:ext uri="{D42A27DB-BD31-4B8C-83A1-F6EECF244321}">
                <p14:modId xmlns:p14="http://schemas.microsoft.com/office/powerpoint/2010/main" val="3544379472"/>
              </p:ext>
            </p:extLst>
          </p:nvPr>
        </p:nvGraphicFramePr>
        <p:xfrm>
          <a:off x="1410027" y="1566001"/>
          <a:ext cx="9371948" cy="4620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23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86C41-249F-AC5A-10C5-B119294AB508}"/>
              </a:ext>
            </a:extLst>
          </p:cNvPr>
          <p:cNvSpPr>
            <a:spLocks noGrp="1"/>
          </p:cNvSpPr>
          <p:nvPr>
            <p:ph type="title"/>
          </p:nvPr>
        </p:nvSpPr>
        <p:spPr/>
        <p:txBody>
          <a:bodyPr>
            <a:normAutofit/>
          </a:bodyPr>
          <a:lstStyle/>
          <a:p>
            <a:r>
              <a:rPr lang="en-US" sz="3600" b="1"/>
              <a:t>Reference</a:t>
            </a:r>
          </a:p>
        </p:txBody>
      </p:sp>
      <p:sp>
        <p:nvSpPr>
          <p:cNvPr id="3" name="Content Placeholder 2">
            <a:extLst>
              <a:ext uri="{FF2B5EF4-FFF2-40B4-BE49-F238E27FC236}">
                <a16:creationId xmlns:a16="http://schemas.microsoft.com/office/drawing/2014/main" id="{A9C1E98C-E1AE-6445-2BFE-83A197D66B24}"/>
              </a:ext>
            </a:extLst>
          </p:cNvPr>
          <p:cNvSpPr>
            <a:spLocks noGrp="1"/>
          </p:cNvSpPr>
          <p:nvPr>
            <p:ph idx="1"/>
          </p:nvPr>
        </p:nvSpPr>
        <p:spPr>
          <a:xfrm>
            <a:off x="1410027" y="2214730"/>
            <a:ext cx="9371948" cy="3971953"/>
          </a:xfrm>
        </p:spPr>
        <p:txBody>
          <a:bodyPr vert="horz" lIns="91440" tIns="45720" rIns="91440" bIns="45720" rtlCol="0" anchor="t">
            <a:normAutofit/>
          </a:bodyPr>
          <a:lstStyle/>
          <a:p>
            <a:pPr marL="210185" indent="-210185"/>
            <a:r>
              <a:rPr lang="en-US" sz="2800" err="1"/>
              <a:t>Sotikare</a:t>
            </a:r>
            <a:r>
              <a:rPr lang="en-US" sz="2800"/>
              <a:t>, T. (2023, August 1). The Power of Purpose-Driven entrepreneurship — How social entrepreneurs are changing the world. Entrepreneur. </a:t>
            </a:r>
            <a:r>
              <a:rPr lang="en-US" sz="2800" dirty="0">
                <a:hlinkClick r:id="rId2"/>
              </a:rPr>
              <a:t>https://www.entrepreneur.com/leadership/how-social-entrepreneurs-are-changing-the-world/456407</a:t>
            </a:r>
            <a:endParaRPr lang="en-US"/>
          </a:p>
          <a:p>
            <a:pPr marL="210185" indent="-210185"/>
            <a:endParaRPr lang="en-US" sz="2800" dirty="0"/>
          </a:p>
          <a:p>
            <a:pPr marL="210185" indent="-210185"/>
            <a:endParaRPr lang="en-US" sz="2800"/>
          </a:p>
          <a:p>
            <a:pPr marL="0" indent="0">
              <a:buNone/>
            </a:pPr>
            <a:endParaRPr lang="en-US" sz="2800"/>
          </a:p>
        </p:txBody>
      </p:sp>
    </p:spTree>
    <p:extLst>
      <p:ext uri="{BB962C8B-B14F-4D97-AF65-F5344CB8AC3E}">
        <p14:creationId xmlns:p14="http://schemas.microsoft.com/office/powerpoint/2010/main" val="2364036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ustom">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EC9E49B7-4EF5-484D-A5C3-E44E8A0091EA}" vid="{4A3C46E8-61CC-4603-A589-7422A47A8E4A}"/>
    </a:ext>
  </a:extLst>
</a:theme>
</file>

<file path=ppt/theme/theme2.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74F6EFD-5A76-4C77-A0A3-4BA9EAEE14E7}">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4D18307F-863E-465D-9426-B14DA0CBD25E}">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78F2847D-96C7-4634-93AB-D232DDB6E5EB}">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3</TotalTime>
  <Words>1910</Words>
  <Application>Microsoft Office PowerPoint</Application>
  <PresentationFormat>Widescreen</PresentationFormat>
  <Paragraphs>137</Paragraphs>
  <Slides>37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37</vt:i4>
      </vt:variant>
    </vt:vector>
  </HeadingPairs>
  <TitlesOfParts>
    <vt:vector size="40" baseType="lpstr">
      <vt:lpstr>Arial</vt:lpstr>
      <vt:lpstr>Corbel</vt:lpstr>
      <vt:lpstr>Custom</vt:lpstr>
      <vt:lpstr>ENTREPRENEURSHIP AND DESIGN THINKING LECTURE 12: SOCIAL ENTREPRENEURSHIP LECTURER: STEPHEN GITHII</vt:lpstr>
      <vt:lpstr>OVERVIEW</vt:lpstr>
      <vt:lpstr>OVERVIEW</vt:lpstr>
      <vt:lpstr>LEARNING OUTCOMES</vt:lpstr>
      <vt:lpstr>LEARNING OUTCOMES</vt:lpstr>
      <vt:lpstr>INTRODUCTION</vt:lpstr>
      <vt:lpstr>INTRODUCTION</vt:lpstr>
      <vt:lpstr>CHARACTERISTICS OF SOCIAL ENTREPRENEURSHIP</vt:lpstr>
      <vt:lpstr>CHARACTERISTICS OF SOCIAL ENTREPRENEURSHIP</vt:lpstr>
      <vt:lpstr>CHARACTERISTICS OF SOCIAL ENTREPRENEURSHIP</vt:lpstr>
      <vt:lpstr>Difference between social and traditional entrepreneurship</vt:lpstr>
      <vt:lpstr>Difference between social and traditional entrepreneurship</vt:lpstr>
      <vt:lpstr>Types of Social Entrepreneurship</vt:lpstr>
      <vt:lpstr>Types of Social Entrepreneurship</vt:lpstr>
      <vt:lpstr>Types of Social Entrepreneurship</vt:lpstr>
      <vt:lpstr>Types of Social Entrepreneurship</vt:lpstr>
      <vt:lpstr>Social Enterprise Business Model</vt:lpstr>
      <vt:lpstr>Business Model of Social Enterprise</vt:lpstr>
      <vt:lpstr>Business Model of Social Enterprise</vt:lpstr>
      <vt:lpstr>Value proposition </vt:lpstr>
      <vt:lpstr>2. Target audience</vt:lpstr>
      <vt:lpstr>3. Revenue Streams</vt:lpstr>
      <vt:lpstr>4. Customer relationship </vt:lpstr>
      <vt:lpstr>5. Channels </vt:lpstr>
      <vt:lpstr>6. Key Activities  </vt:lpstr>
      <vt:lpstr>7. Key Resources  </vt:lpstr>
      <vt:lpstr>8. Key Partnership  </vt:lpstr>
      <vt:lpstr>9. Cost Structure  </vt:lpstr>
      <vt:lpstr>Using Design Thinking for Social Good </vt:lpstr>
      <vt:lpstr>  Using Design Thinking for Social Good </vt:lpstr>
      <vt:lpstr>Challenges for social entrepreneurs </vt:lpstr>
      <vt:lpstr>Challenges for social entrepreneurs </vt:lpstr>
      <vt:lpstr>Challenges for social entrepreneurs </vt:lpstr>
      <vt:lpstr>Opportunities for Social Entrepreneurs </vt:lpstr>
      <vt:lpstr>Opportunities for Social Entrepreneurs </vt:lpstr>
      <vt:lpstr>Topic Review</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dc:creator>
  <cp:lastModifiedBy>Stephen G. Kagwathi</cp:lastModifiedBy>
  <cp:revision>35</cp:revision>
  <dcterms:created xsi:type="dcterms:W3CDTF">2024-11-06T16:17:25Z</dcterms:created>
  <dcterms:modified xsi:type="dcterms:W3CDTF">2024-11-12T14:47:21Z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