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85" r:id="rId12"/>
    <p:sldId id="266" r:id="rId13"/>
    <p:sldId id="28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7" r:id="rId28"/>
    <p:sldId id="280" r:id="rId29"/>
    <p:sldId id="281" r:id="rId30"/>
    <p:sldId id="282" r:id="rId31"/>
    <p:sldId id="283" r:id="rId32"/>
    <p:sldId id="28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34ACD6-B63D-4126-8EFB-1BA332B26AD4}"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A4EEFA56-1009-483A-A346-A58FC9B91A4C}">
      <dgm:prSet/>
      <dgm:spPr/>
      <dgm:t>
        <a:bodyPr/>
        <a:lstStyle/>
        <a:p>
          <a:r>
            <a:rPr lang="en-US"/>
            <a:t>Ipsos Kenya: A global market research company with a significant presence in Kenya. </a:t>
          </a:r>
        </a:p>
      </dgm:t>
    </dgm:pt>
    <dgm:pt modelId="{87A5019C-9F7E-4D91-BC24-CC5F866FFD6C}" type="parTrans" cxnId="{4FA1DAE7-C68F-47A8-96B1-BF395872125F}">
      <dgm:prSet/>
      <dgm:spPr/>
      <dgm:t>
        <a:bodyPr/>
        <a:lstStyle/>
        <a:p>
          <a:endParaRPr lang="en-US"/>
        </a:p>
      </dgm:t>
    </dgm:pt>
    <dgm:pt modelId="{46B244FF-5909-4456-B357-167138D90577}" type="sibTrans" cxnId="{4FA1DAE7-C68F-47A8-96B1-BF395872125F}">
      <dgm:prSet/>
      <dgm:spPr/>
      <dgm:t>
        <a:bodyPr/>
        <a:lstStyle/>
        <a:p>
          <a:endParaRPr lang="en-US"/>
        </a:p>
      </dgm:t>
    </dgm:pt>
    <dgm:pt modelId="{8C10F6E7-EB90-400A-A648-2A9B5B51A5A7}">
      <dgm:prSet/>
      <dgm:spPr/>
      <dgm:t>
        <a:bodyPr/>
        <a:lstStyle/>
        <a:p>
          <a:r>
            <a:rPr lang="en-US"/>
            <a:t>Consumer Insight Africa: Specializes in consumer research across multiple sectors. </a:t>
          </a:r>
        </a:p>
      </dgm:t>
    </dgm:pt>
    <dgm:pt modelId="{D14591A0-9B1A-4E8B-9F74-E34CD195E456}" type="parTrans" cxnId="{42328F3C-C0C4-4B9F-A2F1-67D561C0B4B7}">
      <dgm:prSet/>
      <dgm:spPr/>
      <dgm:t>
        <a:bodyPr/>
        <a:lstStyle/>
        <a:p>
          <a:endParaRPr lang="en-US"/>
        </a:p>
      </dgm:t>
    </dgm:pt>
    <dgm:pt modelId="{0BC46813-381D-4B2C-BC11-0FA4F6B9FC05}" type="sibTrans" cxnId="{42328F3C-C0C4-4B9F-A2F1-67D561C0B4B7}">
      <dgm:prSet/>
      <dgm:spPr/>
      <dgm:t>
        <a:bodyPr/>
        <a:lstStyle/>
        <a:p>
          <a:endParaRPr lang="en-US"/>
        </a:p>
      </dgm:t>
    </dgm:pt>
    <dgm:pt modelId="{0CA40701-207F-42D5-A556-DE60EEE3A87E}">
      <dgm:prSet/>
      <dgm:spPr/>
      <dgm:t>
        <a:bodyPr/>
        <a:lstStyle/>
        <a:p>
          <a:r>
            <a:rPr lang="en-US"/>
            <a:t>TNS RMS (Research &amp; Marketing Services): Now part of Kantar, TNS RMS offers a wide range of research solutions, including brand performance, market segmentation, customer satisfaction, and media insights.</a:t>
          </a:r>
        </a:p>
      </dgm:t>
    </dgm:pt>
    <dgm:pt modelId="{26875A21-12D7-42C5-9224-CC7BD87F40D1}" type="parTrans" cxnId="{51E12965-7B56-4E45-9F85-A6D5C96A1DF4}">
      <dgm:prSet/>
      <dgm:spPr/>
      <dgm:t>
        <a:bodyPr/>
        <a:lstStyle/>
        <a:p>
          <a:endParaRPr lang="en-US"/>
        </a:p>
      </dgm:t>
    </dgm:pt>
    <dgm:pt modelId="{4E5432E1-1AB6-4D96-910E-F84272381EFE}" type="sibTrans" cxnId="{51E12965-7B56-4E45-9F85-A6D5C96A1DF4}">
      <dgm:prSet/>
      <dgm:spPr/>
      <dgm:t>
        <a:bodyPr/>
        <a:lstStyle/>
        <a:p>
          <a:endParaRPr lang="en-US"/>
        </a:p>
      </dgm:t>
    </dgm:pt>
    <dgm:pt modelId="{5EEC1DCB-31B1-4AA9-8413-0E81DA7945BF}">
      <dgm:prSet/>
      <dgm:spPr/>
      <dgm:t>
        <a:bodyPr/>
        <a:lstStyle/>
        <a:p>
          <a:r>
            <a:rPr lang="en-US"/>
            <a:t>Trends and Insights for Africa (TIFA Research): Focuses on social and market research, offering services like opinion polling, customer feedback, and market trends analysis, particularly for brands operating in Kenya.</a:t>
          </a:r>
        </a:p>
      </dgm:t>
    </dgm:pt>
    <dgm:pt modelId="{347936C5-D868-4708-96A3-764A2B2F9937}" type="parTrans" cxnId="{C07B0020-55B1-454D-A4B2-072132BDE2BB}">
      <dgm:prSet/>
      <dgm:spPr/>
      <dgm:t>
        <a:bodyPr/>
        <a:lstStyle/>
        <a:p>
          <a:endParaRPr lang="en-US"/>
        </a:p>
      </dgm:t>
    </dgm:pt>
    <dgm:pt modelId="{D8475329-CAD4-44C6-9988-F00778427C49}" type="sibTrans" cxnId="{C07B0020-55B1-454D-A4B2-072132BDE2BB}">
      <dgm:prSet/>
      <dgm:spPr/>
      <dgm:t>
        <a:bodyPr/>
        <a:lstStyle/>
        <a:p>
          <a:endParaRPr lang="en-US"/>
        </a:p>
      </dgm:t>
    </dgm:pt>
    <dgm:pt modelId="{9838FBD5-536E-4FF3-B00C-D0793D1A07FC}" type="pres">
      <dgm:prSet presAssocID="{B534ACD6-B63D-4126-8EFB-1BA332B26AD4}" presName="vert0" presStyleCnt="0">
        <dgm:presLayoutVars>
          <dgm:dir/>
          <dgm:animOne val="branch"/>
          <dgm:animLvl val="lvl"/>
        </dgm:presLayoutVars>
      </dgm:prSet>
      <dgm:spPr/>
    </dgm:pt>
    <dgm:pt modelId="{85D2D596-C546-4B23-BC9C-90D3B1205181}" type="pres">
      <dgm:prSet presAssocID="{A4EEFA56-1009-483A-A346-A58FC9B91A4C}" presName="thickLine" presStyleLbl="alignNode1" presStyleIdx="0" presStyleCnt="4"/>
      <dgm:spPr/>
    </dgm:pt>
    <dgm:pt modelId="{898C9C98-63DF-4812-8092-9F7B6B793448}" type="pres">
      <dgm:prSet presAssocID="{A4EEFA56-1009-483A-A346-A58FC9B91A4C}" presName="horz1" presStyleCnt="0"/>
      <dgm:spPr/>
    </dgm:pt>
    <dgm:pt modelId="{912B1FFA-6166-4F80-AE07-92910A39A6A5}" type="pres">
      <dgm:prSet presAssocID="{A4EEFA56-1009-483A-A346-A58FC9B91A4C}" presName="tx1" presStyleLbl="revTx" presStyleIdx="0" presStyleCnt="4"/>
      <dgm:spPr/>
    </dgm:pt>
    <dgm:pt modelId="{52C7D26E-AD6C-46BB-8939-5EEFF426E381}" type="pres">
      <dgm:prSet presAssocID="{A4EEFA56-1009-483A-A346-A58FC9B91A4C}" presName="vert1" presStyleCnt="0"/>
      <dgm:spPr/>
    </dgm:pt>
    <dgm:pt modelId="{9868A339-A231-4AE3-88AD-FC4B23165AED}" type="pres">
      <dgm:prSet presAssocID="{8C10F6E7-EB90-400A-A648-2A9B5B51A5A7}" presName="thickLine" presStyleLbl="alignNode1" presStyleIdx="1" presStyleCnt="4"/>
      <dgm:spPr/>
    </dgm:pt>
    <dgm:pt modelId="{E95931AF-BEE9-4212-BF30-20B310F8DA3F}" type="pres">
      <dgm:prSet presAssocID="{8C10F6E7-EB90-400A-A648-2A9B5B51A5A7}" presName="horz1" presStyleCnt="0"/>
      <dgm:spPr/>
    </dgm:pt>
    <dgm:pt modelId="{0C718231-4E7D-4524-9F6B-31F225720E56}" type="pres">
      <dgm:prSet presAssocID="{8C10F6E7-EB90-400A-A648-2A9B5B51A5A7}" presName="tx1" presStyleLbl="revTx" presStyleIdx="1" presStyleCnt="4"/>
      <dgm:spPr/>
    </dgm:pt>
    <dgm:pt modelId="{6CF3D14D-D061-42CC-A113-0917689821AB}" type="pres">
      <dgm:prSet presAssocID="{8C10F6E7-EB90-400A-A648-2A9B5B51A5A7}" presName="vert1" presStyleCnt="0"/>
      <dgm:spPr/>
    </dgm:pt>
    <dgm:pt modelId="{1BA880AA-3906-45EE-BF4F-D715BA839ABF}" type="pres">
      <dgm:prSet presAssocID="{0CA40701-207F-42D5-A556-DE60EEE3A87E}" presName="thickLine" presStyleLbl="alignNode1" presStyleIdx="2" presStyleCnt="4"/>
      <dgm:spPr/>
    </dgm:pt>
    <dgm:pt modelId="{C0CD0AB5-77D9-4886-8377-BB8570795232}" type="pres">
      <dgm:prSet presAssocID="{0CA40701-207F-42D5-A556-DE60EEE3A87E}" presName="horz1" presStyleCnt="0"/>
      <dgm:spPr/>
    </dgm:pt>
    <dgm:pt modelId="{1F32EC18-CE5D-4BFB-A222-7286EB23E051}" type="pres">
      <dgm:prSet presAssocID="{0CA40701-207F-42D5-A556-DE60EEE3A87E}" presName="tx1" presStyleLbl="revTx" presStyleIdx="2" presStyleCnt="4"/>
      <dgm:spPr/>
    </dgm:pt>
    <dgm:pt modelId="{508CE43B-A145-4D37-8522-9E5564B96A64}" type="pres">
      <dgm:prSet presAssocID="{0CA40701-207F-42D5-A556-DE60EEE3A87E}" presName="vert1" presStyleCnt="0"/>
      <dgm:spPr/>
    </dgm:pt>
    <dgm:pt modelId="{F1F56131-B0E9-4E7A-B943-650E9600F55C}" type="pres">
      <dgm:prSet presAssocID="{5EEC1DCB-31B1-4AA9-8413-0E81DA7945BF}" presName="thickLine" presStyleLbl="alignNode1" presStyleIdx="3" presStyleCnt="4"/>
      <dgm:spPr/>
    </dgm:pt>
    <dgm:pt modelId="{D9A710B6-B814-4423-9BA2-6C8C8C9DB2A4}" type="pres">
      <dgm:prSet presAssocID="{5EEC1DCB-31B1-4AA9-8413-0E81DA7945BF}" presName="horz1" presStyleCnt="0"/>
      <dgm:spPr/>
    </dgm:pt>
    <dgm:pt modelId="{6DF7B498-A52B-4643-93FB-16CAB81272B8}" type="pres">
      <dgm:prSet presAssocID="{5EEC1DCB-31B1-4AA9-8413-0E81DA7945BF}" presName="tx1" presStyleLbl="revTx" presStyleIdx="3" presStyleCnt="4"/>
      <dgm:spPr/>
    </dgm:pt>
    <dgm:pt modelId="{72859001-FDE7-4C76-9787-F312D572AF42}" type="pres">
      <dgm:prSet presAssocID="{5EEC1DCB-31B1-4AA9-8413-0E81DA7945BF}" presName="vert1" presStyleCnt="0"/>
      <dgm:spPr/>
    </dgm:pt>
  </dgm:ptLst>
  <dgm:cxnLst>
    <dgm:cxn modelId="{33357B11-0E9E-4FC0-A6C0-221165DE334B}" type="presOf" srcId="{B534ACD6-B63D-4126-8EFB-1BA332B26AD4}" destId="{9838FBD5-536E-4FF3-B00C-D0793D1A07FC}" srcOrd="0" destOrd="0" presId="urn:microsoft.com/office/officeart/2008/layout/LinedList"/>
    <dgm:cxn modelId="{AC5DA718-EE82-44C5-B829-166C6F7FDE06}" type="presOf" srcId="{5EEC1DCB-31B1-4AA9-8413-0E81DA7945BF}" destId="{6DF7B498-A52B-4643-93FB-16CAB81272B8}" srcOrd="0" destOrd="0" presId="urn:microsoft.com/office/officeart/2008/layout/LinedList"/>
    <dgm:cxn modelId="{C07B0020-55B1-454D-A4B2-072132BDE2BB}" srcId="{B534ACD6-B63D-4126-8EFB-1BA332B26AD4}" destId="{5EEC1DCB-31B1-4AA9-8413-0E81DA7945BF}" srcOrd="3" destOrd="0" parTransId="{347936C5-D868-4708-96A3-764A2B2F9937}" sibTransId="{D8475329-CAD4-44C6-9988-F00778427C49}"/>
    <dgm:cxn modelId="{42328F3C-C0C4-4B9F-A2F1-67D561C0B4B7}" srcId="{B534ACD6-B63D-4126-8EFB-1BA332B26AD4}" destId="{8C10F6E7-EB90-400A-A648-2A9B5B51A5A7}" srcOrd="1" destOrd="0" parTransId="{D14591A0-9B1A-4E8B-9F74-E34CD195E456}" sibTransId="{0BC46813-381D-4B2C-BC11-0FA4F6B9FC05}"/>
    <dgm:cxn modelId="{51E12965-7B56-4E45-9F85-A6D5C96A1DF4}" srcId="{B534ACD6-B63D-4126-8EFB-1BA332B26AD4}" destId="{0CA40701-207F-42D5-A556-DE60EEE3A87E}" srcOrd="2" destOrd="0" parTransId="{26875A21-12D7-42C5-9224-CC7BD87F40D1}" sibTransId="{4E5432E1-1AB6-4D96-910E-F84272381EFE}"/>
    <dgm:cxn modelId="{17DFAB73-181E-4A68-976F-DE7A4BDDB01B}" type="presOf" srcId="{8C10F6E7-EB90-400A-A648-2A9B5B51A5A7}" destId="{0C718231-4E7D-4524-9F6B-31F225720E56}" srcOrd="0" destOrd="0" presId="urn:microsoft.com/office/officeart/2008/layout/LinedList"/>
    <dgm:cxn modelId="{ACDFB553-81FA-4082-97A2-476CB845B919}" type="presOf" srcId="{A4EEFA56-1009-483A-A346-A58FC9B91A4C}" destId="{912B1FFA-6166-4F80-AE07-92910A39A6A5}" srcOrd="0" destOrd="0" presId="urn:microsoft.com/office/officeart/2008/layout/LinedList"/>
    <dgm:cxn modelId="{E5A2BDA8-3AFC-4A55-B84F-9192CC1B9FBB}" type="presOf" srcId="{0CA40701-207F-42D5-A556-DE60EEE3A87E}" destId="{1F32EC18-CE5D-4BFB-A222-7286EB23E051}" srcOrd="0" destOrd="0" presId="urn:microsoft.com/office/officeart/2008/layout/LinedList"/>
    <dgm:cxn modelId="{4FA1DAE7-C68F-47A8-96B1-BF395872125F}" srcId="{B534ACD6-B63D-4126-8EFB-1BA332B26AD4}" destId="{A4EEFA56-1009-483A-A346-A58FC9B91A4C}" srcOrd="0" destOrd="0" parTransId="{87A5019C-9F7E-4D91-BC24-CC5F866FFD6C}" sibTransId="{46B244FF-5909-4456-B357-167138D90577}"/>
    <dgm:cxn modelId="{F2E75A8E-1DE3-4616-9301-E4A8BDBB442D}" type="presParOf" srcId="{9838FBD5-536E-4FF3-B00C-D0793D1A07FC}" destId="{85D2D596-C546-4B23-BC9C-90D3B1205181}" srcOrd="0" destOrd="0" presId="urn:microsoft.com/office/officeart/2008/layout/LinedList"/>
    <dgm:cxn modelId="{F837D83D-7720-495C-ABCB-C9B1801A682A}" type="presParOf" srcId="{9838FBD5-536E-4FF3-B00C-D0793D1A07FC}" destId="{898C9C98-63DF-4812-8092-9F7B6B793448}" srcOrd="1" destOrd="0" presId="urn:microsoft.com/office/officeart/2008/layout/LinedList"/>
    <dgm:cxn modelId="{2D97DB40-A810-4E90-852D-33EC24889568}" type="presParOf" srcId="{898C9C98-63DF-4812-8092-9F7B6B793448}" destId="{912B1FFA-6166-4F80-AE07-92910A39A6A5}" srcOrd="0" destOrd="0" presId="urn:microsoft.com/office/officeart/2008/layout/LinedList"/>
    <dgm:cxn modelId="{8BCF3B3B-EC0C-4DF8-99AB-3B44FD7E01A9}" type="presParOf" srcId="{898C9C98-63DF-4812-8092-9F7B6B793448}" destId="{52C7D26E-AD6C-46BB-8939-5EEFF426E381}" srcOrd="1" destOrd="0" presId="urn:microsoft.com/office/officeart/2008/layout/LinedList"/>
    <dgm:cxn modelId="{5269F337-D3FF-4030-8D8C-E8B473F9BD4F}" type="presParOf" srcId="{9838FBD5-536E-4FF3-B00C-D0793D1A07FC}" destId="{9868A339-A231-4AE3-88AD-FC4B23165AED}" srcOrd="2" destOrd="0" presId="urn:microsoft.com/office/officeart/2008/layout/LinedList"/>
    <dgm:cxn modelId="{C5593174-5A83-4BD8-918E-9AB11B9F6766}" type="presParOf" srcId="{9838FBD5-536E-4FF3-B00C-D0793D1A07FC}" destId="{E95931AF-BEE9-4212-BF30-20B310F8DA3F}" srcOrd="3" destOrd="0" presId="urn:microsoft.com/office/officeart/2008/layout/LinedList"/>
    <dgm:cxn modelId="{7A6244D6-C439-4D7D-B920-482D9D778C36}" type="presParOf" srcId="{E95931AF-BEE9-4212-BF30-20B310F8DA3F}" destId="{0C718231-4E7D-4524-9F6B-31F225720E56}" srcOrd="0" destOrd="0" presId="urn:microsoft.com/office/officeart/2008/layout/LinedList"/>
    <dgm:cxn modelId="{EF1B7F71-108B-4EE2-A5D2-3D15EFCBFABB}" type="presParOf" srcId="{E95931AF-BEE9-4212-BF30-20B310F8DA3F}" destId="{6CF3D14D-D061-42CC-A113-0917689821AB}" srcOrd="1" destOrd="0" presId="urn:microsoft.com/office/officeart/2008/layout/LinedList"/>
    <dgm:cxn modelId="{AF53FE17-80DE-46F0-9650-130B8D1B673A}" type="presParOf" srcId="{9838FBD5-536E-4FF3-B00C-D0793D1A07FC}" destId="{1BA880AA-3906-45EE-BF4F-D715BA839ABF}" srcOrd="4" destOrd="0" presId="urn:microsoft.com/office/officeart/2008/layout/LinedList"/>
    <dgm:cxn modelId="{96976742-BAB4-4F11-990C-3399D3C248BB}" type="presParOf" srcId="{9838FBD5-536E-4FF3-B00C-D0793D1A07FC}" destId="{C0CD0AB5-77D9-4886-8377-BB8570795232}" srcOrd="5" destOrd="0" presId="urn:microsoft.com/office/officeart/2008/layout/LinedList"/>
    <dgm:cxn modelId="{C4224F60-3882-44EF-9861-6F255483E46C}" type="presParOf" srcId="{C0CD0AB5-77D9-4886-8377-BB8570795232}" destId="{1F32EC18-CE5D-4BFB-A222-7286EB23E051}" srcOrd="0" destOrd="0" presId="urn:microsoft.com/office/officeart/2008/layout/LinedList"/>
    <dgm:cxn modelId="{10DA82E5-83D8-4FC0-BC98-F83BA187B934}" type="presParOf" srcId="{C0CD0AB5-77D9-4886-8377-BB8570795232}" destId="{508CE43B-A145-4D37-8522-9E5564B96A64}" srcOrd="1" destOrd="0" presId="urn:microsoft.com/office/officeart/2008/layout/LinedList"/>
    <dgm:cxn modelId="{89AA4A65-F1F0-45BE-A152-B70FD4853862}" type="presParOf" srcId="{9838FBD5-536E-4FF3-B00C-D0793D1A07FC}" destId="{F1F56131-B0E9-4E7A-B943-650E9600F55C}" srcOrd="6" destOrd="0" presId="urn:microsoft.com/office/officeart/2008/layout/LinedList"/>
    <dgm:cxn modelId="{B0E5D29D-DA98-4D0F-BD51-12940072C50B}" type="presParOf" srcId="{9838FBD5-536E-4FF3-B00C-D0793D1A07FC}" destId="{D9A710B6-B814-4423-9BA2-6C8C8C9DB2A4}" srcOrd="7" destOrd="0" presId="urn:microsoft.com/office/officeart/2008/layout/LinedList"/>
    <dgm:cxn modelId="{2CDE017A-2661-4F08-AB06-1205F1B1AE2C}" type="presParOf" srcId="{D9A710B6-B814-4423-9BA2-6C8C8C9DB2A4}" destId="{6DF7B498-A52B-4643-93FB-16CAB81272B8}" srcOrd="0" destOrd="0" presId="urn:microsoft.com/office/officeart/2008/layout/LinedList"/>
    <dgm:cxn modelId="{7EB17358-D7E2-4B5F-9A4A-A0F195CE5F81}" type="presParOf" srcId="{D9A710B6-B814-4423-9BA2-6C8C8C9DB2A4}" destId="{72859001-FDE7-4C76-9787-F312D572AF4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C78E88-3A24-436D-A0C8-692FD54499EA}" type="doc">
      <dgm:prSet loTypeId="urn:microsoft.com/office/officeart/2008/layout/LinedList" loCatId="list" qsTypeId="urn:microsoft.com/office/officeart/2005/8/quickstyle/simple4" qsCatId="simple" csTypeId="urn:microsoft.com/office/officeart/2005/8/colors/colorful5" csCatId="colorful"/>
      <dgm:spPr/>
      <dgm:t>
        <a:bodyPr/>
        <a:lstStyle/>
        <a:p>
          <a:endParaRPr lang="en-US"/>
        </a:p>
      </dgm:t>
    </dgm:pt>
    <dgm:pt modelId="{4BCD9208-AAEE-43B4-AB3A-8F00FF81D17C}">
      <dgm:prSet/>
      <dgm:spPr/>
      <dgm:t>
        <a:bodyPr/>
        <a:lstStyle/>
        <a:p>
          <a:r>
            <a:rPr lang="en-US"/>
            <a:t>Millward Brown East Africa: Part of the Kantar Group, Millward Brown specializes in advertising research, brand strategy, and media effectiveness to help businesses grow their brands.</a:t>
          </a:r>
        </a:p>
      </dgm:t>
    </dgm:pt>
    <dgm:pt modelId="{91C55F00-3DA2-427B-A996-E3F2E21A7E9B}" type="parTrans" cxnId="{66812AC5-73E9-45A8-8219-39AEB7BFAEFF}">
      <dgm:prSet/>
      <dgm:spPr/>
      <dgm:t>
        <a:bodyPr/>
        <a:lstStyle/>
        <a:p>
          <a:endParaRPr lang="en-US"/>
        </a:p>
      </dgm:t>
    </dgm:pt>
    <dgm:pt modelId="{426871B7-1677-4D5B-B065-44B6E621878B}" type="sibTrans" cxnId="{66812AC5-73E9-45A8-8219-39AEB7BFAEFF}">
      <dgm:prSet/>
      <dgm:spPr/>
      <dgm:t>
        <a:bodyPr/>
        <a:lstStyle/>
        <a:p>
          <a:endParaRPr lang="en-US"/>
        </a:p>
      </dgm:t>
    </dgm:pt>
    <dgm:pt modelId="{FF471603-5D27-436B-AE4B-EF5949F4A104}">
      <dgm:prSet/>
      <dgm:spPr/>
      <dgm:t>
        <a:bodyPr/>
        <a:lstStyle/>
        <a:p>
          <a:r>
            <a:rPr lang="en-US"/>
            <a:t>Infinite Insight: A full-service market research firm with a focus on qualitative and quantitative research, offering insights on various sectors such as FMCG, telecommunications, and finance.</a:t>
          </a:r>
        </a:p>
      </dgm:t>
    </dgm:pt>
    <dgm:pt modelId="{3219A342-19DE-4A1D-B49E-6D89DCEC2753}" type="parTrans" cxnId="{FE47AF93-4993-4B71-ABE8-06EE96D911FC}">
      <dgm:prSet/>
      <dgm:spPr/>
      <dgm:t>
        <a:bodyPr/>
        <a:lstStyle/>
        <a:p>
          <a:endParaRPr lang="en-US"/>
        </a:p>
      </dgm:t>
    </dgm:pt>
    <dgm:pt modelId="{8E0BA6D5-8DA7-4112-9791-9960253A6D1A}" type="sibTrans" cxnId="{FE47AF93-4993-4B71-ABE8-06EE96D911FC}">
      <dgm:prSet/>
      <dgm:spPr/>
      <dgm:t>
        <a:bodyPr/>
        <a:lstStyle/>
        <a:p>
          <a:endParaRPr lang="en-US"/>
        </a:p>
      </dgm:t>
    </dgm:pt>
    <dgm:pt modelId="{0D3947BA-BC04-42CB-B0C7-36F4C18B99C3}">
      <dgm:prSet/>
      <dgm:spPr/>
      <dgm:t>
        <a:bodyPr/>
        <a:lstStyle/>
        <a:p>
          <a:r>
            <a:rPr lang="en-US"/>
            <a:t>Research Solutions Africa: Provides insights into consumer behavior and trends, services. focusing on both local and multinational companies in Kenya and East Africa. </a:t>
          </a:r>
        </a:p>
      </dgm:t>
    </dgm:pt>
    <dgm:pt modelId="{5F21CDC5-C0E7-4AFC-B466-2504F2F275CC}" type="parTrans" cxnId="{64732005-E491-4B4C-B6A5-093737E7C961}">
      <dgm:prSet/>
      <dgm:spPr/>
      <dgm:t>
        <a:bodyPr/>
        <a:lstStyle/>
        <a:p>
          <a:endParaRPr lang="en-US"/>
        </a:p>
      </dgm:t>
    </dgm:pt>
    <dgm:pt modelId="{CF196855-A213-420A-BFB6-E6F170062E1B}" type="sibTrans" cxnId="{64732005-E491-4B4C-B6A5-093737E7C961}">
      <dgm:prSet/>
      <dgm:spPr/>
      <dgm:t>
        <a:bodyPr/>
        <a:lstStyle/>
        <a:p>
          <a:endParaRPr lang="en-US"/>
        </a:p>
      </dgm:t>
    </dgm:pt>
    <dgm:pt modelId="{BB0C4386-B972-4FBB-8603-BAE9A6C5C65D}">
      <dgm:prSet/>
      <dgm:spPr/>
      <dgm:t>
        <a:bodyPr/>
        <a:lstStyle/>
        <a:p>
          <a:r>
            <a:rPr lang="en-US"/>
            <a:t>SYNOVATE (Now Ipsos Synovate): A well-established firm offering a variety of market research solutions, including political and social research, customer experience management, and product innovation insights.</a:t>
          </a:r>
        </a:p>
      </dgm:t>
    </dgm:pt>
    <dgm:pt modelId="{D791E438-EDA9-4AC6-A982-85B729DEA278}" type="parTrans" cxnId="{9C32FD73-6C62-4994-A711-06CA6000FA47}">
      <dgm:prSet/>
      <dgm:spPr/>
      <dgm:t>
        <a:bodyPr/>
        <a:lstStyle/>
        <a:p>
          <a:endParaRPr lang="en-US"/>
        </a:p>
      </dgm:t>
    </dgm:pt>
    <dgm:pt modelId="{D5A8ED6D-DA9B-42DF-BA62-A73F532875FB}" type="sibTrans" cxnId="{9C32FD73-6C62-4994-A711-06CA6000FA47}">
      <dgm:prSet/>
      <dgm:spPr/>
      <dgm:t>
        <a:bodyPr/>
        <a:lstStyle/>
        <a:p>
          <a:endParaRPr lang="en-US"/>
        </a:p>
      </dgm:t>
    </dgm:pt>
    <dgm:pt modelId="{1F58D474-6518-4367-98ED-BB0D7FCE3B4A}">
      <dgm:prSet/>
      <dgm:spPr/>
      <dgm:t>
        <a:bodyPr/>
        <a:lstStyle/>
        <a:p>
          <a:r>
            <a:rPr lang="en-US"/>
            <a:t>Geopoll: Specializes in conducting mobile-based surveys across Africa, </a:t>
          </a:r>
        </a:p>
      </dgm:t>
    </dgm:pt>
    <dgm:pt modelId="{7B37FC8A-88D9-4326-9961-6DFBA8AF026A}" type="parTrans" cxnId="{0C394507-8CCC-4473-BFFD-22C7CAA950CA}">
      <dgm:prSet/>
      <dgm:spPr/>
      <dgm:t>
        <a:bodyPr/>
        <a:lstStyle/>
        <a:p>
          <a:endParaRPr lang="en-US"/>
        </a:p>
      </dgm:t>
    </dgm:pt>
    <dgm:pt modelId="{C80919FF-34A0-48D5-A8A4-42AD1D115F4C}" type="sibTrans" cxnId="{0C394507-8CCC-4473-BFFD-22C7CAA950CA}">
      <dgm:prSet/>
      <dgm:spPr/>
      <dgm:t>
        <a:bodyPr/>
        <a:lstStyle/>
        <a:p>
          <a:endParaRPr lang="en-US"/>
        </a:p>
      </dgm:t>
    </dgm:pt>
    <dgm:pt modelId="{4971F542-3691-42A1-8E0F-08CBC540A898}" type="pres">
      <dgm:prSet presAssocID="{5BC78E88-3A24-436D-A0C8-692FD54499EA}" presName="vert0" presStyleCnt="0">
        <dgm:presLayoutVars>
          <dgm:dir/>
          <dgm:animOne val="branch"/>
          <dgm:animLvl val="lvl"/>
        </dgm:presLayoutVars>
      </dgm:prSet>
      <dgm:spPr/>
    </dgm:pt>
    <dgm:pt modelId="{A0C349BC-2861-4076-9866-34D4349C21B4}" type="pres">
      <dgm:prSet presAssocID="{4BCD9208-AAEE-43B4-AB3A-8F00FF81D17C}" presName="thickLine" presStyleLbl="alignNode1" presStyleIdx="0" presStyleCnt="5"/>
      <dgm:spPr/>
    </dgm:pt>
    <dgm:pt modelId="{D2F9742E-637D-417A-8AC5-8AFA6D0660DD}" type="pres">
      <dgm:prSet presAssocID="{4BCD9208-AAEE-43B4-AB3A-8F00FF81D17C}" presName="horz1" presStyleCnt="0"/>
      <dgm:spPr/>
    </dgm:pt>
    <dgm:pt modelId="{86CAD3AF-706A-4A26-8824-945B7B058DA3}" type="pres">
      <dgm:prSet presAssocID="{4BCD9208-AAEE-43B4-AB3A-8F00FF81D17C}" presName="tx1" presStyleLbl="revTx" presStyleIdx="0" presStyleCnt="5"/>
      <dgm:spPr/>
    </dgm:pt>
    <dgm:pt modelId="{F4A1D11F-0FBE-4283-BD4A-EAD302F195AF}" type="pres">
      <dgm:prSet presAssocID="{4BCD9208-AAEE-43B4-AB3A-8F00FF81D17C}" presName="vert1" presStyleCnt="0"/>
      <dgm:spPr/>
    </dgm:pt>
    <dgm:pt modelId="{CBF3F599-CB97-4251-8B1A-B5E409830E29}" type="pres">
      <dgm:prSet presAssocID="{FF471603-5D27-436B-AE4B-EF5949F4A104}" presName="thickLine" presStyleLbl="alignNode1" presStyleIdx="1" presStyleCnt="5"/>
      <dgm:spPr/>
    </dgm:pt>
    <dgm:pt modelId="{4E4A8DEB-2824-4F7D-A526-D119217C2DC9}" type="pres">
      <dgm:prSet presAssocID="{FF471603-5D27-436B-AE4B-EF5949F4A104}" presName="horz1" presStyleCnt="0"/>
      <dgm:spPr/>
    </dgm:pt>
    <dgm:pt modelId="{51B4158D-1C90-4208-97D0-F8A8349C611F}" type="pres">
      <dgm:prSet presAssocID="{FF471603-5D27-436B-AE4B-EF5949F4A104}" presName="tx1" presStyleLbl="revTx" presStyleIdx="1" presStyleCnt="5"/>
      <dgm:spPr/>
    </dgm:pt>
    <dgm:pt modelId="{63A2D9A2-25F7-4A18-8457-6FBD289C8850}" type="pres">
      <dgm:prSet presAssocID="{FF471603-5D27-436B-AE4B-EF5949F4A104}" presName="vert1" presStyleCnt="0"/>
      <dgm:spPr/>
    </dgm:pt>
    <dgm:pt modelId="{56FD57B2-63FD-40E1-9C7F-4878B08E9573}" type="pres">
      <dgm:prSet presAssocID="{0D3947BA-BC04-42CB-B0C7-36F4C18B99C3}" presName="thickLine" presStyleLbl="alignNode1" presStyleIdx="2" presStyleCnt="5"/>
      <dgm:spPr/>
    </dgm:pt>
    <dgm:pt modelId="{BC9BC78E-95F5-4CED-8526-C56305B03A1C}" type="pres">
      <dgm:prSet presAssocID="{0D3947BA-BC04-42CB-B0C7-36F4C18B99C3}" presName="horz1" presStyleCnt="0"/>
      <dgm:spPr/>
    </dgm:pt>
    <dgm:pt modelId="{984A6B98-93D1-40B5-982A-1F139095BE13}" type="pres">
      <dgm:prSet presAssocID="{0D3947BA-BC04-42CB-B0C7-36F4C18B99C3}" presName="tx1" presStyleLbl="revTx" presStyleIdx="2" presStyleCnt="5"/>
      <dgm:spPr/>
    </dgm:pt>
    <dgm:pt modelId="{F6476CE3-625C-478F-B8E4-31BCDC3EEBD8}" type="pres">
      <dgm:prSet presAssocID="{0D3947BA-BC04-42CB-B0C7-36F4C18B99C3}" presName="vert1" presStyleCnt="0"/>
      <dgm:spPr/>
    </dgm:pt>
    <dgm:pt modelId="{D8043BB0-9FD9-469A-9936-DAC75D84520F}" type="pres">
      <dgm:prSet presAssocID="{BB0C4386-B972-4FBB-8603-BAE9A6C5C65D}" presName="thickLine" presStyleLbl="alignNode1" presStyleIdx="3" presStyleCnt="5"/>
      <dgm:spPr/>
    </dgm:pt>
    <dgm:pt modelId="{DD1A4C64-A09C-46CF-973F-5B90579E26BD}" type="pres">
      <dgm:prSet presAssocID="{BB0C4386-B972-4FBB-8603-BAE9A6C5C65D}" presName="horz1" presStyleCnt="0"/>
      <dgm:spPr/>
    </dgm:pt>
    <dgm:pt modelId="{DAC20579-78CB-4ADE-8C8A-A447516F8AE7}" type="pres">
      <dgm:prSet presAssocID="{BB0C4386-B972-4FBB-8603-BAE9A6C5C65D}" presName="tx1" presStyleLbl="revTx" presStyleIdx="3" presStyleCnt="5"/>
      <dgm:spPr/>
    </dgm:pt>
    <dgm:pt modelId="{B3AC60B8-3CCD-4CA8-BFBE-DB5AC7286033}" type="pres">
      <dgm:prSet presAssocID="{BB0C4386-B972-4FBB-8603-BAE9A6C5C65D}" presName="vert1" presStyleCnt="0"/>
      <dgm:spPr/>
    </dgm:pt>
    <dgm:pt modelId="{7DE9A9C9-DA3B-4C7A-B683-85E9BC85D411}" type="pres">
      <dgm:prSet presAssocID="{1F58D474-6518-4367-98ED-BB0D7FCE3B4A}" presName="thickLine" presStyleLbl="alignNode1" presStyleIdx="4" presStyleCnt="5"/>
      <dgm:spPr/>
    </dgm:pt>
    <dgm:pt modelId="{5C2DD8DE-27CD-4A70-AD13-964E0B36FB45}" type="pres">
      <dgm:prSet presAssocID="{1F58D474-6518-4367-98ED-BB0D7FCE3B4A}" presName="horz1" presStyleCnt="0"/>
      <dgm:spPr/>
    </dgm:pt>
    <dgm:pt modelId="{DC63CD4C-6C9F-47D9-A759-BE4B8157BB9E}" type="pres">
      <dgm:prSet presAssocID="{1F58D474-6518-4367-98ED-BB0D7FCE3B4A}" presName="tx1" presStyleLbl="revTx" presStyleIdx="4" presStyleCnt="5"/>
      <dgm:spPr/>
    </dgm:pt>
    <dgm:pt modelId="{A590D798-085C-45DE-A72B-27F73239C4FC}" type="pres">
      <dgm:prSet presAssocID="{1F58D474-6518-4367-98ED-BB0D7FCE3B4A}" presName="vert1" presStyleCnt="0"/>
      <dgm:spPr/>
    </dgm:pt>
  </dgm:ptLst>
  <dgm:cxnLst>
    <dgm:cxn modelId="{64732005-E491-4B4C-B6A5-093737E7C961}" srcId="{5BC78E88-3A24-436D-A0C8-692FD54499EA}" destId="{0D3947BA-BC04-42CB-B0C7-36F4C18B99C3}" srcOrd="2" destOrd="0" parTransId="{5F21CDC5-C0E7-4AFC-B466-2504F2F275CC}" sibTransId="{CF196855-A213-420A-BFB6-E6F170062E1B}"/>
    <dgm:cxn modelId="{0C394507-8CCC-4473-BFFD-22C7CAA950CA}" srcId="{5BC78E88-3A24-436D-A0C8-692FD54499EA}" destId="{1F58D474-6518-4367-98ED-BB0D7FCE3B4A}" srcOrd="4" destOrd="0" parTransId="{7B37FC8A-88D9-4326-9961-6DFBA8AF026A}" sibTransId="{C80919FF-34A0-48D5-A8A4-42AD1D115F4C}"/>
    <dgm:cxn modelId="{DA3F382D-FC00-470B-B46C-ED919E70902B}" type="presOf" srcId="{5BC78E88-3A24-436D-A0C8-692FD54499EA}" destId="{4971F542-3691-42A1-8E0F-08CBC540A898}" srcOrd="0" destOrd="0" presId="urn:microsoft.com/office/officeart/2008/layout/LinedList"/>
    <dgm:cxn modelId="{9C32FD73-6C62-4994-A711-06CA6000FA47}" srcId="{5BC78E88-3A24-436D-A0C8-692FD54499EA}" destId="{BB0C4386-B972-4FBB-8603-BAE9A6C5C65D}" srcOrd="3" destOrd="0" parTransId="{D791E438-EDA9-4AC6-A982-85B729DEA278}" sibTransId="{D5A8ED6D-DA9B-42DF-BA62-A73F532875FB}"/>
    <dgm:cxn modelId="{EEA33057-52AE-4F5D-87AD-FEAB51227DFA}" type="presOf" srcId="{1F58D474-6518-4367-98ED-BB0D7FCE3B4A}" destId="{DC63CD4C-6C9F-47D9-A759-BE4B8157BB9E}" srcOrd="0" destOrd="0" presId="urn:microsoft.com/office/officeart/2008/layout/LinedList"/>
    <dgm:cxn modelId="{192D948A-2F37-4548-AAB3-B8961DA1AD2B}" type="presOf" srcId="{BB0C4386-B972-4FBB-8603-BAE9A6C5C65D}" destId="{DAC20579-78CB-4ADE-8C8A-A447516F8AE7}" srcOrd="0" destOrd="0" presId="urn:microsoft.com/office/officeart/2008/layout/LinedList"/>
    <dgm:cxn modelId="{FE47AF93-4993-4B71-ABE8-06EE96D911FC}" srcId="{5BC78E88-3A24-436D-A0C8-692FD54499EA}" destId="{FF471603-5D27-436B-AE4B-EF5949F4A104}" srcOrd="1" destOrd="0" parTransId="{3219A342-19DE-4A1D-B49E-6D89DCEC2753}" sibTransId="{8E0BA6D5-8DA7-4112-9791-9960253A6D1A}"/>
    <dgm:cxn modelId="{66812AC5-73E9-45A8-8219-39AEB7BFAEFF}" srcId="{5BC78E88-3A24-436D-A0C8-692FD54499EA}" destId="{4BCD9208-AAEE-43B4-AB3A-8F00FF81D17C}" srcOrd="0" destOrd="0" parTransId="{91C55F00-3DA2-427B-A996-E3F2E21A7E9B}" sibTransId="{426871B7-1677-4D5B-B065-44B6E621878B}"/>
    <dgm:cxn modelId="{B5F454CB-5988-48D4-9611-519AEA499D67}" type="presOf" srcId="{FF471603-5D27-436B-AE4B-EF5949F4A104}" destId="{51B4158D-1C90-4208-97D0-F8A8349C611F}" srcOrd="0" destOrd="0" presId="urn:microsoft.com/office/officeart/2008/layout/LinedList"/>
    <dgm:cxn modelId="{C0D01CE0-F0A2-40DE-B952-D399675F4747}" type="presOf" srcId="{0D3947BA-BC04-42CB-B0C7-36F4C18B99C3}" destId="{984A6B98-93D1-40B5-982A-1F139095BE13}" srcOrd="0" destOrd="0" presId="urn:microsoft.com/office/officeart/2008/layout/LinedList"/>
    <dgm:cxn modelId="{6D869BF9-90AF-4F0A-B51B-C80E00D996D7}" type="presOf" srcId="{4BCD9208-AAEE-43B4-AB3A-8F00FF81D17C}" destId="{86CAD3AF-706A-4A26-8824-945B7B058DA3}" srcOrd="0" destOrd="0" presId="urn:microsoft.com/office/officeart/2008/layout/LinedList"/>
    <dgm:cxn modelId="{C21D4109-FEDC-4E38-B82D-7AEABB0E03FE}" type="presParOf" srcId="{4971F542-3691-42A1-8E0F-08CBC540A898}" destId="{A0C349BC-2861-4076-9866-34D4349C21B4}" srcOrd="0" destOrd="0" presId="urn:microsoft.com/office/officeart/2008/layout/LinedList"/>
    <dgm:cxn modelId="{5090332A-187D-44EF-A52F-4347CBABF430}" type="presParOf" srcId="{4971F542-3691-42A1-8E0F-08CBC540A898}" destId="{D2F9742E-637D-417A-8AC5-8AFA6D0660DD}" srcOrd="1" destOrd="0" presId="urn:microsoft.com/office/officeart/2008/layout/LinedList"/>
    <dgm:cxn modelId="{1092A757-E882-4F6A-852E-060B9D61307F}" type="presParOf" srcId="{D2F9742E-637D-417A-8AC5-8AFA6D0660DD}" destId="{86CAD3AF-706A-4A26-8824-945B7B058DA3}" srcOrd="0" destOrd="0" presId="urn:microsoft.com/office/officeart/2008/layout/LinedList"/>
    <dgm:cxn modelId="{1A9D1174-9064-4A75-959C-13FEE2E9F908}" type="presParOf" srcId="{D2F9742E-637D-417A-8AC5-8AFA6D0660DD}" destId="{F4A1D11F-0FBE-4283-BD4A-EAD302F195AF}" srcOrd="1" destOrd="0" presId="urn:microsoft.com/office/officeart/2008/layout/LinedList"/>
    <dgm:cxn modelId="{BB78AE4C-63C9-41A9-9E05-26AC29638556}" type="presParOf" srcId="{4971F542-3691-42A1-8E0F-08CBC540A898}" destId="{CBF3F599-CB97-4251-8B1A-B5E409830E29}" srcOrd="2" destOrd="0" presId="urn:microsoft.com/office/officeart/2008/layout/LinedList"/>
    <dgm:cxn modelId="{11EF74DB-7245-4F06-86A7-C9A89FF38836}" type="presParOf" srcId="{4971F542-3691-42A1-8E0F-08CBC540A898}" destId="{4E4A8DEB-2824-4F7D-A526-D119217C2DC9}" srcOrd="3" destOrd="0" presId="urn:microsoft.com/office/officeart/2008/layout/LinedList"/>
    <dgm:cxn modelId="{DEB106CB-8626-4ECF-913D-426CE28ACC62}" type="presParOf" srcId="{4E4A8DEB-2824-4F7D-A526-D119217C2DC9}" destId="{51B4158D-1C90-4208-97D0-F8A8349C611F}" srcOrd="0" destOrd="0" presId="urn:microsoft.com/office/officeart/2008/layout/LinedList"/>
    <dgm:cxn modelId="{93A1A2F7-DF18-49EA-8856-8EA613DECBAC}" type="presParOf" srcId="{4E4A8DEB-2824-4F7D-A526-D119217C2DC9}" destId="{63A2D9A2-25F7-4A18-8457-6FBD289C8850}" srcOrd="1" destOrd="0" presId="urn:microsoft.com/office/officeart/2008/layout/LinedList"/>
    <dgm:cxn modelId="{1039BCCB-1159-4F8F-BCAE-BF48F3ADE812}" type="presParOf" srcId="{4971F542-3691-42A1-8E0F-08CBC540A898}" destId="{56FD57B2-63FD-40E1-9C7F-4878B08E9573}" srcOrd="4" destOrd="0" presId="urn:microsoft.com/office/officeart/2008/layout/LinedList"/>
    <dgm:cxn modelId="{615A2596-8A4E-4DBA-909F-3C2F45B2D106}" type="presParOf" srcId="{4971F542-3691-42A1-8E0F-08CBC540A898}" destId="{BC9BC78E-95F5-4CED-8526-C56305B03A1C}" srcOrd="5" destOrd="0" presId="urn:microsoft.com/office/officeart/2008/layout/LinedList"/>
    <dgm:cxn modelId="{B72B9454-3132-437F-AB5F-D5E946F8A915}" type="presParOf" srcId="{BC9BC78E-95F5-4CED-8526-C56305B03A1C}" destId="{984A6B98-93D1-40B5-982A-1F139095BE13}" srcOrd="0" destOrd="0" presId="urn:microsoft.com/office/officeart/2008/layout/LinedList"/>
    <dgm:cxn modelId="{8E06F89C-1323-4764-A6C8-86BBAD946AB0}" type="presParOf" srcId="{BC9BC78E-95F5-4CED-8526-C56305B03A1C}" destId="{F6476CE3-625C-478F-B8E4-31BCDC3EEBD8}" srcOrd="1" destOrd="0" presId="urn:microsoft.com/office/officeart/2008/layout/LinedList"/>
    <dgm:cxn modelId="{44221E1C-C116-4FA0-ABBB-47B2856BEF53}" type="presParOf" srcId="{4971F542-3691-42A1-8E0F-08CBC540A898}" destId="{D8043BB0-9FD9-469A-9936-DAC75D84520F}" srcOrd="6" destOrd="0" presId="urn:microsoft.com/office/officeart/2008/layout/LinedList"/>
    <dgm:cxn modelId="{0D114718-3317-4387-889D-7388520F8021}" type="presParOf" srcId="{4971F542-3691-42A1-8E0F-08CBC540A898}" destId="{DD1A4C64-A09C-46CF-973F-5B90579E26BD}" srcOrd="7" destOrd="0" presId="urn:microsoft.com/office/officeart/2008/layout/LinedList"/>
    <dgm:cxn modelId="{63D72C62-DA40-461C-AE29-08974657445F}" type="presParOf" srcId="{DD1A4C64-A09C-46CF-973F-5B90579E26BD}" destId="{DAC20579-78CB-4ADE-8C8A-A447516F8AE7}" srcOrd="0" destOrd="0" presId="urn:microsoft.com/office/officeart/2008/layout/LinedList"/>
    <dgm:cxn modelId="{DCB658D3-E005-4196-81A6-D35708201DF7}" type="presParOf" srcId="{DD1A4C64-A09C-46CF-973F-5B90579E26BD}" destId="{B3AC60B8-3CCD-4CA8-BFBE-DB5AC7286033}" srcOrd="1" destOrd="0" presId="urn:microsoft.com/office/officeart/2008/layout/LinedList"/>
    <dgm:cxn modelId="{EF6E21B7-4CF3-4B27-952D-4C7F8D8B1CA3}" type="presParOf" srcId="{4971F542-3691-42A1-8E0F-08CBC540A898}" destId="{7DE9A9C9-DA3B-4C7A-B683-85E9BC85D411}" srcOrd="8" destOrd="0" presId="urn:microsoft.com/office/officeart/2008/layout/LinedList"/>
    <dgm:cxn modelId="{89C9484F-6DFF-4F93-9C41-36B5D6944111}" type="presParOf" srcId="{4971F542-3691-42A1-8E0F-08CBC540A898}" destId="{5C2DD8DE-27CD-4A70-AD13-964E0B36FB45}" srcOrd="9" destOrd="0" presId="urn:microsoft.com/office/officeart/2008/layout/LinedList"/>
    <dgm:cxn modelId="{3A2F4FD9-3E5A-40DF-9A48-C2CB50459041}" type="presParOf" srcId="{5C2DD8DE-27CD-4A70-AD13-964E0B36FB45}" destId="{DC63CD4C-6C9F-47D9-A759-BE4B8157BB9E}" srcOrd="0" destOrd="0" presId="urn:microsoft.com/office/officeart/2008/layout/LinedList"/>
    <dgm:cxn modelId="{61FAC57C-79C3-46C7-AC2B-EBCE60882794}" type="presParOf" srcId="{5C2DD8DE-27CD-4A70-AD13-964E0B36FB45}" destId="{A590D798-085C-45DE-A72B-27F73239C4F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0DE5F1-2200-4EC3-BBB4-67A28F2F6CAC}"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D42220C3-70E2-4ED6-BC3B-C884B2913C57}">
      <dgm:prSet/>
      <dgm:spPr/>
      <dgm:t>
        <a:bodyPr/>
        <a:lstStyle/>
        <a:p>
          <a:r>
            <a:rPr lang="en-US"/>
            <a:t>Some of management’s complaints about researchers are</a:t>
          </a:r>
        </a:p>
      </dgm:t>
    </dgm:pt>
    <dgm:pt modelId="{B60384BA-4E15-4F26-AC54-1183511D7AB4}" type="parTrans" cxnId="{A3DC5091-6879-4F5C-B5E4-A66B468E4CCD}">
      <dgm:prSet/>
      <dgm:spPr/>
      <dgm:t>
        <a:bodyPr/>
        <a:lstStyle/>
        <a:p>
          <a:endParaRPr lang="en-US"/>
        </a:p>
      </dgm:t>
    </dgm:pt>
    <dgm:pt modelId="{4FA90120-5106-487A-9F04-3A6DB85B7AF2}" type="sibTrans" cxnId="{A3DC5091-6879-4F5C-B5E4-A66B468E4CCD}">
      <dgm:prSet/>
      <dgm:spPr/>
      <dgm:t>
        <a:bodyPr/>
        <a:lstStyle/>
        <a:p>
          <a:endParaRPr lang="en-US"/>
        </a:p>
      </dgm:t>
    </dgm:pt>
    <dgm:pt modelId="{6DC37C90-FBC9-492B-A73E-9E63AB9DC95D}">
      <dgm:prSet/>
      <dgm:spPr/>
      <dgm:t>
        <a:bodyPr/>
        <a:lstStyle/>
        <a:p>
          <a:r>
            <a:rPr lang="en-US"/>
            <a:t>Research is not problem oriented. </a:t>
          </a:r>
        </a:p>
      </dgm:t>
    </dgm:pt>
    <dgm:pt modelId="{42968E1A-E9A4-4A8A-9801-0C63017FECD1}" type="parTrans" cxnId="{95D9E2A0-1C55-40BF-9A2C-87FBFD509F51}">
      <dgm:prSet/>
      <dgm:spPr/>
      <dgm:t>
        <a:bodyPr/>
        <a:lstStyle/>
        <a:p>
          <a:endParaRPr lang="en-US"/>
        </a:p>
      </dgm:t>
    </dgm:pt>
    <dgm:pt modelId="{E7CAA1AD-A84B-4A80-B40F-6DD6E9091DBF}" type="sibTrans" cxnId="{95D9E2A0-1C55-40BF-9A2C-87FBFD509F51}">
      <dgm:prSet/>
      <dgm:spPr/>
      <dgm:t>
        <a:bodyPr/>
        <a:lstStyle/>
        <a:p>
          <a:endParaRPr lang="en-US"/>
        </a:p>
      </dgm:t>
    </dgm:pt>
    <dgm:pt modelId="{D761C9EA-AA2C-4F2F-A830-CDAF9C6E8DD1}">
      <dgm:prSet/>
      <dgm:spPr/>
      <dgm:t>
        <a:bodyPr/>
        <a:lstStyle/>
        <a:p>
          <a:r>
            <a:rPr lang="en-US"/>
            <a:t>Researchers are too involved with techniques, and they appear to be reluctant to get involved in management “problems”.</a:t>
          </a:r>
        </a:p>
      </dgm:t>
    </dgm:pt>
    <dgm:pt modelId="{3DFA35D5-8DD3-4FE3-A929-14D84C93569B}" type="parTrans" cxnId="{C57AB5C9-9B68-468B-AA44-5D6C7301CDF8}">
      <dgm:prSet/>
      <dgm:spPr/>
      <dgm:t>
        <a:bodyPr/>
        <a:lstStyle/>
        <a:p>
          <a:endParaRPr lang="en-US"/>
        </a:p>
      </dgm:t>
    </dgm:pt>
    <dgm:pt modelId="{3BA7DCF3-5DE3-47A9-846B-B66DACB7C12E}" type="sibTrans" cxnId="{C57AB5C9-9B68-468B-AA44-5D6C7301CDF8}">
      <dgm:prSet/>
      <dgm:spPr/>
      <dgm:t>
        <a:bodyPr/>
        <a:lstStyle/>
        <a:p>
          <a:endParaRPr lang="en-US"/>
        </a:p>
      </dgm:t>
    </dgm:pt>
    <dgm:pt modelId="{88BE07AF-1FE6-4B0A-B9BE-0E8B43E30343}">
      <dgm:prSet/>
      <dgm:spPr/>
      <dgm:t>
        <a:bodyPr/>
        <a:lstStyle/>
        <a:p>
          <a:r>
            <a:rPr lang="en-US"/>
            <a:t>Research is slow, vague, and of questionable validity.</a:t>
          </a:r>
        </a:p>
      </dgm:t>
    </dgm:pt>
    <dgm:pt modelId="{4F72301D-FACE-4A28-A53A-04A460C49301}" type="parTrans" cxnId="{46885D3E-FEDB-40CD-89C0-92B8889E3EFB}">
      <dgm:prSet/>
      <dgm:spPr/>
      <dgm:t>
        <a:bodyPr/>
        <a:lstStyle/>
        <a:p>
          <a:endParaRPr lang="en-US"/>
        </a:p>
      </dgm:t>
    </dgm:pt>
    <dgm:pt modelId="{187C7326-97A9-4179-B42F-1D3CD48B9D14}" type="sibTrans" cxnId="{46885D3E-FEDB-40CD-89C0-92B8889E3EFB}">
      <dgm:prSet/>
      <dgm:spPr/>
      <dgm:t>
        <a:bodyPr/>
        <a:lstStyle/>
        <a:p>
          <a:endParaRPr lang="en-US"/>
        </a:p>
      </dgm:t>
    </dgm:pt>
    <dgm:pt modelId="{9B5CD0A5-63DA-431A-845E-68F26E4DB528}">
      <dgm:prSet/>
      <dgm:spPr/>
      <dgm:t>
        <a:bodyPr/>
        <a:lstStyle/>
        <a:p>
          <a:r>
            <a:rPr lang="en-US"/>
            <a:t>Researchers cannot communicate, they do not understand, and they do not talk the language of management.</a:t>
          </a:r>
        </a:p>
      </dgm:t>
    </dgm:pt>
    <dgm:pt modelId="{F29482C3-5A88-461C-A8A3-0D1F0463E61A}" type="parTrans" cxnId="{30244130-7239-4791-B16C-62E2F158EE60}">
      <dgm:prSet/>
      <dgm:spPr/>
      <dgm:t>
        <a:bodyPr/>
        <a:lstStyle/>
        <a:p>
          <a:endParaRPr lang="en-US"/>
        </a:p>
      </dgm:t>
    </dgm:pt>
    <dgm:pt modelId="{42548CA9-5D9C-4B6C-9600-6A5526B7D4C1}" type="sibTrans" cxnId="{30244130-7239-4791-B16C-62E2F158EE60}">
      <dgm:prSet/>
      <dgm:spPr/>
      <dgm:t>
        <a:bodyPr/>
        <a:lstStyle/>
        <a:p>
          <a:endParaRPr lang="en-US"/>
        </a:p>
      </dgm:t>
    </dgm:pt>
    <dgm:pt modelId="{AC82B37A-A6B8-497C-B049-20530975C191}" type="pres">
      <dgm:prSet presAssocID="{770DE5F1-2200-4EC3-BBB4-67A28F2F6CAC}" presName="linear" presStyleCnt="0">
        <dgm:presLayoutVars>
          <dgm:animLvl val="lvl"/>
          <dgm:resizeHandles val="exact"/>
        </dgm:presLayoutVars>
      </dgm:prSet>
      <dgm:spPr/>
    </dgm:pt>
    <dgm:pt modelId="{80FBD7D4-BD41-432C-91EB-04AF5647D605}" type="pres">
      <dgm:prSet presAssocID="{D42220C3-70E2-4ED6-BC3B-C884B2913C57}" presName="parentText" presStyleLbl="node1" presStyleIdx="0" presStyleCnt="1">
        <dgm:presLayoutVars>
          <dgm:chMax val="0"/>
          <dgm:bulletEnabled val="1"/>
        </dgm:presLayoutVars>
      </dgm:prSet>
      <dgm:spPr/>
    </dgm:pt>
    <dgm:pt modelId="{2AA55B41-1808-483A-9E33-28522EE6F403}" type="pres">
      <dgm:prSet presAssocID="{D42220C3-70E2-4ED6-BC3B-C884B2913C57}" presName="childText" presStyleLbl="revTx" presStyleIdx="0" presStyleCnt="1">
        <dgm:presLayoutVars>
          <dgm:bulletEnabled val="1"/>
        </dgm:presLayoutVars>
      </dgm:prSet>
      <dgm:spPr/>
    </dgm:pt>
  </dgm:ptLst>
  <dgm:cxnLst>
    <dgm:cxn modelId="{30244130-7239-4791-B16C-62E2F158EE60}" srcId="{D42220C3-70E2-4ED6-BC3B-C884B2913C57}" destId="{9B5CD0A5-63DA-431A-845E-68F26E4DB528}" srcOrd="3" destOrd="0" parTransId="{F29482C3-5A88-461C-A8A3-0D1F0463E61A}" sibTransId="{42548CA9-5D9C-4B6C-9600-6A5526B7D4C1}"/>
    <dgm:cxn modelId="{CBDEFE3D-3529-4CD3-87D3-09040DF64B17}" type="presOf" srcId="{D761C9EA-AA2C-4F2F-A830-CDAF9C6E8DD1}" destId="{2AA55B41-1808-483A-9E33-28522EE6F403}" srcOrd="0" destOrd="1" presId="urn:microsoft.com/office/officeart/2005/8/layout/vList2"/>
    <dgm:cxn modelId="{46885D3E-FEDB-40CD-89C0-92B8889E3EFB}" srcId="{D42220C3-70E2-4ED6-BC3B-C884B2913C57}" destId="{88BE07AF-1FE6-4B0A-B9BE-0E8B43E30343}" srcOrd="2" destOrd="0" parTransId="{4F72301D-FACE-4A28-A53A-04A460C49301}" sibTransId="{187C7326-97A9-4179-B42F-1D3CD48B9D14}"/>
    <dgm:cxn modelId="{B484225B-84FE-4079-8101-396C0765A0A4}" type="presOf" srcId="{D42220C3-70E2-4ED6-BC3B-C884B2913C57}" destId="{80FBD7D4-BD41-432C-91EB-04AF5647D605}" srcOrd="0" destOrd="0" presId="urn:microsoft.com/office/officeart/2005/8/layout/vList2"/>
    <dgm:cxn modelId="{8591586A-D26A-4DA1-8642-F0C05CB25B5E}" type="presOf" srcId="{9B5CD0A5-63DA-431A-845E-68F26E4DB528}" destId="{2AA55B41-1808-483A-9E33-28522EE6F403}" srcOrd="0" destOrd="3" presId="urn:microsoft.com/office/officeart/2005/8/layout/vList2"/>
    <dgm:cxn modelId="{25B9DE6D-84F2-4E50-9B3D-B9C7E8729525}" type="presOf" srcId="{6DC37C90-FBC9-492B-A73E-9E63AB9DC95D}" destId="{2AA55B41-1808-483A-9E33-28522EE6F403}" srcOrd="0" destOrd="0" presId="urn:microsoft.com/office/officeart/2005/8/layout/vList2"/>
    <dgm:cxn modelId="{B60E8E58-76C0-49B2-930E-5A42AA0674D3}" type="presOf" srcId="{88BE07AF-1FE6-4B0A-B9BE-0E8B43E30343}" destId="{2AA55B41-1808-483A-9E33-28522EE6F403}" srcOrd="0" destOrd="2" presId="urn:microsoft.com/office/officeart/2005/8/layout/vList2"/>
    <dgm:cxn modelId="{A3DC5091-6879-4F5C-B5E4-A66B468E4CCD}" srcId="{770DE5F1-2200-4EC3-BBB4-67A28F2F6CAC}" destId="{D42220C3-70E2-4ED6-BC3B-C884B2913C57}" srcOrd="0" destOrd="0" parTransId="{B60384BA-4E15-4F26-AC54-1183511D7AB4}" sibTransId="{4FA90120-5106-487A-9F04-3A6DB85B7AF2}"/>
    <dgm:cxn modelId="{95D9E2A0-1C55-40BF-9A2C-87FBFD509F51}" srcId="{D42220C3-70E2-4ED6-BC3B-C884B2913C57}" destId="{6DC37C90-FBC9-492B-A73E-9E63AB9DC95D}" srcOrd="0" destOrd="0" parTransId="{42968E1A-E9A4-4A8A-9801-0C63017FECD1}" sibTransId="{E7CAA1AD-A84B-4A80-B40F-6DD6E9091DBF}"/>
    <dgm:cxn modelId="{C57AB5C9-9B68-468B-AA44-5D6C7301CDF8}" srcId="{D42220C3-70E2-4ED6-BC3B-C884B2913C57}" destId="{D761C9EA-AA2C-4F2F-A830-CDAF9C6E8DD1}" srcOrd="1" destOrd="0" parTransId="{3DFA35D5-8DD3-4FE3-A929-14D84C93569B}" sibTransId="{3BA7DCF3-5DE3-47A9-846B-B66DACB7C12E}"/>
    <dgm:cxn modelId="{EA8925D7-879E-46EE-BFA7-05CD30067747}" type="presOf" srcId="{770DE5F1-2200-4EC3-BBB4-67A28F2F6CAC}" destId="{AC82B37A-A6B8-497C-B049-20530975C191}" srcOrd="0" destOrd="0" presId="urn:microsoft.com/office/officeart/2005/8/layout/vList2"/>
    <dgm:cxn modelId="{38EC5F66-66E4-4DA9-8432-F10315224E16}" type="presParOf" srcId="{AC82B37A-A6B8-497C-B049-20530975C191}" destId="{80FBD7D4-BD41-432C-91EB-04AF5647D605}" srcOrd="0" destOrd="0" presId="urn:microsoft.com/office/officeart/2005/8/layout/vList2"/>
    <dgm:cxn modelId="{D73B1AD0-30AB-4922-B5D3-5FA37905BF9E}" type="presParOf" srcId="{AC82B37A-A6B8-497C-B049-20530975C191}" destId="{2AA55B41-1808-483A-9E33-28522EE6F40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A8272BB-6206-4430-B622-0945559CD171}"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55ABC803-863F-4AB2-8291-41D9ED24B09A}">
      <dgm:prSet/>
      <dgm:spPr/>
      <dgm:t>
        <a:bodyPr/>
        <a:lstStyle/>
        <a:p>
          <a:r>
            <a:rPr lang="en-US"/>
            <a:t>End thank you </a:t>
          </a:r>
        </a:p>
      </dgm:t>
    </dgm:pt>
    <dgm:pt modelId="{0FA255FA-49E2-4BE1-A619-71846F4D3201}" type="parTrans" cxnId="{65CBF7C9-4EBF-4C88-8A85-AA2B37F496D1}">
      <dgm:prSet/>
      <dgm:spPr/>
      <dgm:t>
        <a:bodyPr/>
        <a:lstStyle/>
        <a:p>
          <a:endParaRPr lang="en-US"/>
        </a:p>
      </dgm:t>
    </dgm:pt>
    <dgm:pt modelId="{EBCA813E-7B4A-4360-BEFB-F3FFBAD381AE}" type="sibTrans" cxnId="{65CBF7C9-4EBF-4C88-8A85-AA2B37F496D1}">
      <dgm:prSet/>
      <dgm:spPr/>
      <dgm:t>
        <a:bodyPr/>
        <a:lstStyle/>
        <a:p>
          <a:endParaRPr lang="en-US"/>
        </a:p>
      </dgm:t>
    </dgm:pt>
    <dgm:pt modelId="{714DA019-0BD6-40CC-929E-52ED408DBF51}">
      <dgm:prSet/>
      <dgm:spPr/>
      <dgm:t>
        <a:bodyPr/>
        <a:lstStyle/>
        <a:p>
          <a:r>
            <a:rPr lang="en-US"/>
            <a:t>Next lesson: Research cycle </a:t>
          </a:r>
        </a:p>
      </dgm:t>
    </dgm:pt>
    <dgm:pt modelId="{963086B0-7287-4F51-BE83-1EE14E169CBE}" type="parTrans" cxnId="{F162F6C2-BFB6-4ACB-AB30-FCF74EC6AAD6}">
      <dgm:prSet/>
      <dgm:spPr/>
      <dgm:t>
        <a:bodyPr/>
        <a:lstStyle/>
        <a:p>
          <a:endParaRPr lang="en-US"/>
        </a:p>
      </dgm:t>
    </dgm:pt>
    <dgm:pt modelId="{73E00E67-094F-4440-9531-7EFC56885760}" type="sibTrans" cxnId="{F162F6C2-BFB6-4ACB-AB30-FCF74EC6AAD6}">
      <dgm:prSet/>
      <dgm:spPr/>
      <dgm:t>
        <a:bodyPr/>
        <a:lstStyle/>
        <a:p>
          <a:endParaRPr lang="en-US"/>
        </a:p>
      </dgm:t>
    </dgm:pt>
    <dgm:pt modelId="{C7901C3E-9092-4DA2-9909-85EB36B8F7B6}" type="pres">
      <dgm:prSet presAssocID="{BA8272BB-6206-4430-B622-0945559CD171}" presName="linear" presStyleCnt="0">
        <dgm:presLayoutVars>
          <dgm:animLvl val="lvl"/>
          <dgm:resizeHandles val="exact"/>
        </dgm:presLayoutVars>
      </dgm:prSet>
      <dgm:spPr/>
    </dgm:pt>
    <dgm:pt modelId="{6B806314-E7B5-4864-8F9D-523CE62FAEEA}" type="pres">
      <dgm:prSet presAssocID="{55ABC803-863F-4AB2-8291-41D9ED24B09A}" presName="parentText" presStyleLbl="node1" presStyleIdx="0" presStyleCnt="2">
        <dgm:presLayoutVars>
          <dgm:chMax val="0"/>
          <dgm:bulletEnabled val="1"/>
        </dgm:presLayoutVars>
      </dgm:prSet>
      <dgm:spPr/>
    </dgm:pt>
    <dgm:pt modelId="{E084609E-9E7E-4F84-8B34-416CB84F5D99}" type="pres">
      <dgm:prSet presAssocID="{EBCA813E-7B4A-4360-BEFB-F3FFBAD381AE}" presName="spacer" presStyleCnt="0"/>
      <dgm:spPr/>
    </dgm:pt>
    <dgm:pt modelId="{F0DC4E4D-B5A4-447B-BD70-3AA52950EA06}" type="pres">
      <dgm:prSet presAssocID="{714DA019-0BD6-40CC-929E-52ED408DBF51}" presName="parentText" presStyleLbl="node1" presStyleIdx="1" presStyleCnt="2">
        <dgm:presLayoutVars>
          <dgm:chMax val="0"/>
          <dgm:bulletEnabled val="1"/>
        </dgm:presLayoutVars>
      </dgm:prSet>
      <dgm:spPr/>
    </dgm:pt>
  </dgm:ptLst>
  <dgm:cxnLst>
    <dgm:cxn modelId="{CE2F6465-C66A-42BD-88B0-CA72668D0F06}" type="presOf" srcId="{55ABC803-863F-4AB2-8291-41D9ED24B09A}" destId="{6B806314-E7B5-4864-8F9D-523CE62FAEEA}" srcOrd="0" destOrd="0" presId="urn:microsoft.com/office/officeart/2005/8/layout/vList2"/>
    <dgm:cxn modelId="{F961AFA9-0A5E-4E75-A055-E8E70A91DAD9}" type="presOf" srcId="{714DA019-0BD6-40CC-929E-52ED408DBF51}" destId="{F0DC4E4D-B5A4-447B-BD70-3AA52950EA06}" srcOrd="0" destOrd="0" presId="urn:microsoft.com/office/officeart/2005/8/layout/vList2"/>
    <dgm:cxn modelId="{96D984BA-8625-49A3-BBD8-99C47888CF13}" type="presOf" srcId="{BA8272BB-6206-4430-B622-0945559CD171}" destId="{C7901C3E-9092-4DA2-9909-85EB36B8F7B6}" srcOrd="0" destOrd="0" presId="urn:microsoft.com/office/officeart/2005/8/layout/vList2"/>
    <dgm:cxn modelId="{F162F6C2-BFB6-4ACB-AB30-FCF74EC6AAD6}" srcId="{BA8272BB-6206-4430-B622-0945559CD171}" destId="{714DA019-0BD6-40CC-929E-52ED408DBF51}" srcOrd="1" destOrd="0" parTransId="{963086B0-7287-4F51-BE83-1EE14E169CBE}" sibTransId="{73E00E67-094F-4440-9531-7EFC56885760}"/>
    <dgm:cxn modelId="{65CBF7C9-4EBF-4C88-8A85-AA2B37F496D1}" srcId="{BA8272BB-6206-4430-B622-0945559CD171}" destId="{55ABC803-863F-4AB2-8291-41D9ED24B09A}" srcOrd="0" destOrd="0" parTransId="{0FA255FA-49E2-4BE1-A619-71846F4D3201}" sibTransId="{EBCA813E-7B4A-4360-BEFB-F3FFBAD381AE}"/>
    <dgm:cxn modelId="{3163B7BB-F85F-4270-B370-A7133ECACE2C}" type="presParOf" srcId="{C7901C3E-9092-4DA2-9909-85EB36B8F7B6}" destId="{6B806314-E7B5-4864-8F9D-523CE62FAEEA}" srcOrd="0" destOrd="0" presId="urn:microsoft.com/office/officeart/2005/8/layout/vList2"/>
    <dgm:cxn modelId="{07F23755-3DA5-4E9E-9CAC-8E5C6957E9A7}" type="presParOf" srcId="{C7901C3E-9092-4DA2-9909-85EB36B8F7B6}" destId="{E084609E-9E7E-4F84-8B34-416CB84F5D99}" srcOrd="1" destOrd="0" presId="urn:microsoft.com/office/officeart/2005/8/layout/vList2"/>
    <dgm:cxn modelId="{8F6DA081-8833-4860-9FD9-A2A7A1FDEDCA}" type="presParOf" srcId="{C7901C3E-9092-4DA2-9909-85EB36B8F7B6}" destId="{F0DC4E4D-B5A4-447B-BD70-3AA52950EA0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D2D596-C546-4B23-BC9C-90D3B1205181}">
      <dsp:nvSpPr>
        <dsp:cNvPr id="0" name=""/>
        <dsp:cNvSpPr/>
      </dsp:nvSpPr>
      <dsp:spPr>
        <a:xfrm>
          <a:off x="0" y="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12B1FFA-6166-4F80-AE07-92910A39A6A5}">
      <dsp:nvSpPr>
        <dsp:cNvPr id="0" name=""/>
        <dsp:cNvSpPr/>
      </dsp:nvSpPr>
      <dsp:spPr>
        <a:xfrm>
          <a:off x="0" y="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Ipsos Kenya: A global market research company with a significant presence in Kenya. </a:t>
          </a:r>
        </a:p>
      </dsp:txBody>
      <dsp:txXfrm>
        <a:off x="0" y="0"/>
        <a:ext cx="6666833" cy="1363480"/>
      </dsp:txXfrm>
    </dsp:sp>
    <dsp:sp modelId="{9868A339-A231-4AE3-88AD-FC4B23165AED}">
      <dsp:nvSpPr>
        <dsp:cNvPr id="0" name=""/>
        <dsp:cNvSpPr/>
      </dsp:nvSpPr>
      <dsp:spPr>
        <a:xfrm>
          <a:off x="0" y="136348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C718231-4E7D-4524-9F6B-31F225720E56}">
      <dsp:nvSpPr>
        <dsp:cNvPr id="0" name=""/>
        <dsp:cNvSpPr/>
      </dsp:nvSpPr>
      <dsp:spPr>
        <a:xfrm>
          <a:off x="0" y="136348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Consumer Insight Africa: Specializes in consumer research across multiple sectors. </a:t>
          </a:r>
        </a:p>
      </dsp:txBody>
      <dsp:txXfrm>
        <a:off x="0" y="1363480"/>
        <a:ext cx="6666833" cy="1363480"/>
      </dsp:txXfrm>
    </dsp:sp>
    <dsp:sp modelId="{1BA880AA-3906-45EE-BF4F-D715BA839ABF}">
      <dsp:nvSpPr>
        <dsp:cNvPr id="0" name=""/>
        <dsp:cNvSpPr/>
      </dsp:nvSpPr>
      <dsp:spPr>
        <a:xfrm>
          <a:off x="0" y="272696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F32EC18-CE5D-4BFB-A222-7286EB23E051}">
      <dsp:nvSpPr>
        <dsp:cNvPr id="0" name=""/>
        <dsp:cNvSpPr/>
      </dsp:nvSpPr>
      <dsp:spPr>
        <a:xfrm>
          <a:off x="0" y="272696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TNS RMS (Research &amp; Marketing Services): Now part of Kantar, TNS RMS offers a wide range of research solutions, including brand performance, market segmentation, customer satisfaction, and media insights.</a:t>
          </a:r>
        </a:p>
      </dsp:txBody>
      <dsp:txXfrm>
        <a:off x="0" y="2726960"/>
        <a:ext cx="6666833" cy="1363480"/>
      </dsp:txXfrm>
    </dsp:sp>
    <dsp:sp modelId="{F1F56131-B0E9-4E7A-B943-650E9600F55C}">
      <dsp:nvSpPr>
        <dsp:cNvPr id="0" name=""/>
        <dsp:cNvSpPr/>
      </dsp:nvSpPr>
      <dsp:spPr>
        <a:xfrm>
          <a:off x="0" y="409044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DF7B498-A52B-4643-93FB-16CAB81272B8}">
      <dsp:nvSpPr>
        <dsp:cNvPr id="0" name=""/>
        <dsp:cNvSpPr/>
      </dsp:nvSpPr>
      <dsp:spPr>
        <a:xfrm>
          <a:off x="0" y="409044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Trends and Insights for Africa (TIFA Research): Focuses on social and market research, offering services like opinion polling, customer feedback, and market trends analysis, particularly for brands operating in Kenya.</a:t>
          </a:r>
        </a:p>
      </dsp:txBody>
      <dsp:txXfrm>
        <a:off x="0" y="4090440"/>
        <a:ext cx="6666833" cy="13634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C349BC-2861-4076-9866-34D4349C21B4}">
      <dsp:nvSpPr>
        <dsp:cNvPr id="0" name=""/>
        <dsp:cNvSpPr/>
      </dsp:nvSpPr>
      <dsp:spPr>
        <a:xfrm>
          <a:off x="0" y="665"/>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6CAD3AF-706A-4A26-8824-945B7B058DA3}">
      <dsp:nvSpPr>
        <dsp:cNvPr id="0" name=""/>
        <dsp:cNvSpPr/>
      </dsp:nvSpPr>
      <dsp:spPr>
        <a:xfrm>
          <a:off x="0" y="665"/>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Millward Brown East Africa: Part of the Kantar Group, Millward Brown specializes in advertising research, brand strategy, and media effectiveness to help businesses grow their brands.</a:t>
          </a:r>
        </a:p>
      </dsp:txBody>
      <dsp:txXfrm>
        <a:off x="0" y="665"/>
        <a:ext cx="6666833" cy="1090517"/>
      </dsp:txXfrm>
    </dsp:sp>
    <dsp:sp modelId="{CBF3F599-CB97-4251-8B1A-B5E409830E29}">
      <dsp:nvSpPr>
        <dsp:cNvPr id="0" name=""/>
        <dsp:cNvSpPr/>
      </dsp:nvSpPr>
      <dsp:spPr>
        <a:xfrm>
          <a:off x="0" y="1091183"/>
          <a:ext cx="6666833" cy="0"/>
        </a:xfrm>
        <a:prstGeom prst="line">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w="12700" cap="flat" cmpd="sng" algn="ctr">
          <a:solidFill>
            <a:schemeClr val="accent5">
              <a:hueOff val="-3038037"/>
              <a:satOff val="-207"/>
              <a:lumOff val="49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1B4158D-1C90-4208-97D0-F8A8349C611F}">
      <dsp:nvSpPr>
        <dsp:cNvPr id="0" name=""/>
        <dsp:cNvSpPr/>
      </dsp:nvSpPr>
      <dsp:spPr>
        <a:xfrm>
          <a:off x="0" y="1091183"/>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Infinite Insight: A full-service market research firm with a focus on qualitative and quantitative research, offering insights on various sectors such as FMCG, telecommunications, and finance.</a:t>
          </a:r>
        </a:p>
      </dsp:txBody>
      <dsp:txXfrm>
        <a:off x="0" y="1091183"/>
        <a:ext cx="6666833" cy="1090517"/>
      </dsp:txXfrm>
    </dsp:sp>
    <dsp:sp modelId="{56FD57B2-63FD-40E1-9C7F-4878B08E9573}">
      <dsp:nvSpPr>
        <dsp:cNvPr id="0" name=""/>
        <dsp:cNvSpPr/>
      </dsp:nvSpPr>
      <dsp:spPr>
        <a:xfrm>
          <a:off x="0" y="2181701"/>
          <a:ext cx="6666833" cy="0"/>
        </a:xfrm>
        <a:prstGeom prst="line">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w="12700" cap="flat" cmpd="sng" algn="ctr">
          <a:solidFill>
            <a:schemeClr val="accent5">
              <a:hueOff val="-6076075"/>
              <a:satOff val="-413"/>
              <a:lumOff val="98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84A6B98-93D1-40B5-982A-1F139095BE13}">
      <dsp:nvSpPr>
        <dsp:cNvPr id="0" name=""/>
        <dsp:cNvSpPr/>
      </dsp:nvSpPr>
      <dsp:spPr>
        <a:xfrm>
          <a:off x="0" y="2181701"/>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Research Solutions Africa: Provides insights into consumer behavior and trends, services. focusing on both local and multinational companies in Kenya and East Africa. </a:t>
          </a:r>
        </a:p>
      </dsp:txBody>
      <dsp:txXfrm>
        <a:off x="0" y="2181701"/>
        <a:ext cx="6666833" cy="1090517"/>
      </dsp:txXfrm>
    </dsp:sp>
    <dsp:sp modelId="{D8043BB0-9FD9-469A-9936-DAC75D84520F}">
      <dsp:nvSpPr>
        <dsp:cNvPr id="0" name=""/>
        <dsp:cNvSpPr/>
      </dsp:nvSpPr>
      <dsp:spPr>
        <a:xfrm>
          <a:off x="0" y="3272218"/>
          <a:ext cx="6666833" cy="0"/>
        </a:xfrm>
        <a:prstGeom prst="line">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w="12700" cap="flat" cmpd="sng" algn="ctr">
          <a:solidFill>
            <a:schemeClr val="accent5">
              <a:hueOff val="-9114112"/>
              <a:satOff val="-620"/>
              <a:lumOff val="147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AC20579-78CB-4ADE-8C8A-A447516F8AE7}">
      <dsp:nvSpPr>
        <dsp:cNvPr id="0" name=""/>
        <dsp:cNvSpPr/>
      </dsp:nvSpPr>
      <dsp:spPr>
        <a:xfrm>
          <a:off x="0" y="3272218"/>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SYNOVATE (Now Ipsos Synovate): A well-established firm offering a variety of market research solutions, including political and social research, customer experience management, and product innovation insights.</a:t>
          </a:r>
        </a:p>
      </dsp:txBody>
      <dsp:txXfrm>
        <a:off x="0" y="3272218"/>
        <a:ext cx="6666833" cy="1090517"/>
      </dsp:txXfrm>
    </dsp:sp>
    <dsp:sp modelId="{7DE9A9C9-DA3B-4C7A-B683-85E9BC85D411}">
      <dsp:nvSpPr>
        <dsp:cNvPr id="0" name=""/>
        <dsp:cNvSpPr/>
      </dsp:nvSpPr>
      <dsp:spPr>
        <a:xfrm>
          <a:off x="0" y="4362736"/>
          <a:ext cx="6666833" cy="0"/>
        </a:xfrm>
        <a:prstGeom prst="line">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w="12700" cap="flat" cmpd="sng" algn="ctr">
          <a:solidFill>
            <a:schemeClr val="accent5">
              <a:hueOff val="-12152150"/>
              <a:satOff val="-826"/>
              <a:lumOff val="196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C63CD4C-6C9F-47D9-A759-BE4B8157BB9E}">
      <dsp:nvSpPr>
        <dsp:cNvPr id="0" name=""/>
        <dsp:cNvSpPr/>
      </dsp:nvSpPr>
      <dsp:spPr>
        <a:xfrm>
          <a:off x="0" y="4362736"/>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Geopoll: Specializes in conducting mobile-based surveys across Africa, </a:t>
          </a:r>
        </a:p>
      </dsp:txBody>
      <dsp:txXfrm>
        <a:off x="0" y="4362736"/>
        <a:ext cx="6666833" cy="10905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FBD7D4-BD41-432C-91EB-04AF5647D605}">
      <dsp:nvSpPr>
        <dsp:cNvPr id="0" name=""/>
        <dsp:cNvSpPr/>
      </dsp:nvSpPr>
      <dsp:spPr>
        <a:xfrm>
          <a:off x="0" y="89599"/>
          <a:ext cx="6666833" cy="131274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Some of management’s complaints about researchers are</a:t>
          </a:r>
        </a:p>
      </dsp:txBody>
      <dsp:txXfrm>
        <a:off x="64083" y="153682"/>
        <a:ext cx="6538667" cy="1184574"/>
      </dsp:txXfrm>
    </dsp:sp>
    <dsp:sp modelId="{2AA55B41-1808-483A-9E33-28522EE6F403}">
      <dsp:nvSpPr>
        <dsp:cNvPr id="0" name=""/>
        <dsp:cNvSpPr/>
      </dsp:nvSpPr>
      <dsp:spPr>
        <a:xfrm>
          <a:off x="0" y="1402339"/>
          <a:ext cx="6666833" cy="39619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1672" tIns="41910" rIns="234696" bIns="41910" numCol="1" spcCol="1270" anchor="t" anchorCtr="0">
          <a:noAutofit/>
        </a:bodyPr>
        <a:lstStyle/>
        <a:p>
          <a:pPr marL="228600" lvl="1" indent="-228600" algn="l" defTabSz="1155700">
            <a:lnSpc>
              <a:spcPct val="90000"/>
            </a:lnSpc>
            <a:spcBef>
              <a:spcPct val="0"/>
            </a:spcBef>
            <a:spcAft>
              <a:spcPct val="20000"/>
            </a:spcAft>
            <a:buChar char="•"/>
          </a:pPr>
          <a:r>
            <a:rPr lang="en-US" sz="2600" kern="1200"/>
            <a:t>Research is not problem oriented. </a:t>
          </a:r>
        </a:p>
        <a:p>
          <a:pPr marL="228600" lvl="1" indent="-228600" algn="l" defTabSz="1155700">
            <a:lnSpc>
              <a:spcPct val="90000"/>
            </a:lnSpc>
            <a:spcBef>
              <a:spcPct val="0"/>
            </a:spcBef>
            <a:spcAft>
              <a:spcPct val="20000"/>
            </a:spcAft>
            <a:buChar char="•"/>
          </a:pPr>
          <a:r>
            <a:rPr lang="en-US" sz="2600" kern="1200"/>
            <a:t>Researchers are too involved with techniques, and they appear to be reluctant to get involved in management “problems”.</a:t>
          </a:r>
        </a:p>
        <a:p>
          <a:pPr marL="228600" lvl="1" indent="-228600" algn="l" defTabSz="1155700">
            <a:lnSpc>
              <a:spcPct val="90000"/>
            </a:lnSpc>
            <a:spcBef>
              <a:spcPct val="0"/>
            </a:spcBef>
            <a:spcAft>
              <a:spcPct val="20000"/>
            </a:spcAft>
            <a:buChar char="•"/>
          </a:pPr>
          <a:r>
            <a:rPr lang="en-US" sz="2600" kern="1200"/>
            <a:t>Research is slow, vague, and of questionable validity.</a:t>
          </a:r>
        </a:p>
        <a:p>
          <a:pPr marL="228600" lvl="1" indent="-228600" algn="l" defTabSz="1155700">
            <a:lnSpc>
              <a:spcPct val="90000"/>
            </a:lnSpc>
            <a:spcBef>
              <a:spcPct val="0"/>
            </a:spcBef>
            <a:spcAft>
              <a:spcPct val="20000"/>
            </a:spcAft>
            <a:buChar char="•"/>
          </a:pPr>
          <a:r>
            <a:rPr lang="en-US" sz="2600" kern="1200"/>
            <a:t>Researchers cannot communicate, they do not understand, and they do not talk the language of management.</a:t>
          </a:r>
        </a:p>
      </dsp:txBody>
      <dsp:txXfrm>
        <a:off x="0" y="1402339"/>
        <a:ext cx="6666833" cy="39619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806314-E7B5-4864-8F9D-523CE62FAEEA}">
      <dsp:nvSpPr>
        <dsp:cNvPr id="0" name=""/>
        <dsp:cNvSpPr/>
      </dsp:nvSpPr>
      <dsp:spPr>
        <a:xfrm>
          <a:off x="0" y="38153"/>
          <a:ext cx="6666833" cy="2595206"/>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End thank you </a:t>
          </a:r>
        </a:p>
      </dsp:txBody>
      <dsp:txXfrm>
        <a:off x="126688" y="164841"/>
        <a:ext cx="6413457" cy="2341830"/>
      </dsp:txXfrm>
    </dsp:sp>
    <dsp:sp modelId="{F0DC4E4D-B5A4-447B-BD70-3AA52950EA06}">
      <dsp:nvSpPr>
        <dsp:cNvPr id="0" name=""/>
        <dsp:cNvSpPr/>
      </dsp:nvSpPr>
      <dsp:spPr>
        <a:xfrm>
          <a:off x="0" y="2820560"/>
          <a:ext cx="6666833" cy="2595206"/>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Next lesson: Research cycle </a:t>
          </a:r>
        </a:p>
      </dsp:txBody>
      <dsp:txXfrm>
        <a:off x="126688" y="2947248"/>
        <a:ext cx="6413457" cy="234183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CC28A-58F2-F8DA-C5B5-A286945431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A2C81AF-EE4B-A964-6593-459362716C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C714B58-664F-8296-41F3-088CA64B6AE4}"/>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5" name="Footer Placeholder 4">
            <a:extLst>
              <a:ext uri="{FF2B5EF4-FFF2-40B4-BE49-F238E27FC236}">
                <a16:creationId xmlns:a16="http://schemas.microsoft.com/office/drawing/2014/main" id="{D17ADFA2-E882-7404-B90B-82A76D921D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9DAD51-9764-B2F6-FD9A-782BE74BF41E}"/>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2312035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45676-EEC6-2E11-D6D4-97EB08C261F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121AB71-A5BA-F93F-4F45-BD5275A96C5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A957CA-1521-3E4A-797F-EF0F648F5DE7}"/>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5" name="Footer Placeholder 4">
            <a:extLst>
              <a:ext uri="{FF2B5EF4-FFF2-40B4-BE49-F238E27FC236}">
                <a16:creationId xmlns:a16="http://schemas.microsoft.com/office/drawing/2014/main" id="{FA2BD31E-22A0-37C1-C021-15C59376FE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AB84F6-A512-C00A-95C0-A4F56421713E}"/>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400611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42855-06C4-E149-ECBB-83639EEABB2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63330A3-73BC-E723-76CE-FCDD2ED9D0A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7CD79E-7139-E74A-8362-6DFA97C3FEAB}"/>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5" name="Footer Placeholder 4">
            <a:extLst>
              <a:ext uri="{FF2B5EF4-FFF2-40B4-BE49-F238E27FC236}">
                <a16:creationId xmlns:a16="http://schemas.microsoft.com/office/drawing/2014/main" id="{A889F1A7-4266-D650-2E94-0E09003D76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15725D-FC78-8233-4669-A39C9D9BDB3F}"/>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1854567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F8DFF-F70C-5AA9-3477-EA65A72283B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44D71-78FF-D599-4BA3-963497CF21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C2B300C-4774-8CFB-A345-97156BE852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59528F-7482-1F33-1E9C-71CA951B6B02}"/>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6" name="Footer Placeholder 5">
            <a:extLst>
              <a:ext uri="{FF2B5EF4-FFF2-40B4-BE49-F238E27FC236}">
                <a16:creationId xmlns:a16="http://schemas.microsoft.com/office/drawing/2014/main" id="{8424ACA2-B05D-0A91-BB62-AC34ADE7E1F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3F2BA1E-2697-A462-BC97-617E19895289}"/>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1612843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BFD8A-6A25-CB42-001B-36BBE1FEA81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5697EB7-C2CA-2992-55D6-E2798281F2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D6820A2-BEB0-10CD-2CE6-8457688A858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E6D2C8-6BE3-F11A-E3AB-2884ED42DC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0FA42C-C328-40FC-6A36-CA15A329573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BCB8A-5A30-6917-0BA6-60B36D5EAE09}"/>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8" name="Footer Placeholder 7">
            <a:extLst>
              <a:ext uri="{FF2B5EF4-FFF2-40B4-BE49-F238E27FC236}">
                <a16:creationId xmlns:a16="http://schemas.microsoft.com/office/drawing/2014/main" id="{DD27928E-3FC1-DEBB-EEA9-827A6F82220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166D760-C87E-6757-9A39-B0CB4385E664}"/>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3141304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1AB5E-713B-2063-AD21-39E41E796D4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DF67DD-5AE8-E40C-02D0-E419D27D25A1}"/>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4" name="Footer Placeholder 3">
            <a:extLst>
              <a:ext uri="{FF2B5EF4-FFF2-40B4-BE49-F238E27FC236}">
                <a16:creationId xmlns:a16="http://schemas.microsoft.com/office/drawing/2014/main" id="{CA2D1763-C91E-6B8F-63AD-C0284066E2B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7CA3DC2-9103-9BE7-0033-C059ACEA1F45}"/>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1230395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56A126-E578-2F27-DBB2-6EF7B8C4D150}"/>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3" name="Footer Placeholder 2">
            <a:extLst>
              <a:ext uri="{FF2B5EF4-FFF2-40B4-BE49-F238E27FC236}">
                <a16:creationId xmlns:a16="http://schemas.microsoft.com/office/drawing/2014/main" id="{83E1167D-E21B-FD44-F2D2-A67416EF242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5437862-5F40-BB0C-4FE7-6B3B40AE0A54}"/>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3672438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8436E-0C1F-ED1E-5D15-0548C10B9C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AC73629-9356-9B97-AAF9-63C095325C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3EF8F0B-14A5-069F-B515-62E842236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447A17-331E-3A84-87E2-4BD1C9BE9669}"/>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6" name="Footer Placeholder 5">
            <a:extLst>
              <a:ext uri="{FF2B5EF4-FFF2-40B4-BE49-F238E27FC236}">
                <a16:creationId xmlns:a16="http://schemas.microsoft.com/office/drawing/2014/main" id="{94C724B3-1BE8-6FF8-250F-0BBE26A6A8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7CD25-DB2D-BAA2-898B-B6F431230B4C}"/>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1238561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FF830-4184-FD0E-EF21-E605D92566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0CDA1E1-4C74-D42C-F000-A122E466E9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01138FE-579A-6934-778F-E9AD80C1C0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2DE254-D8FB-4B0D-359C-317B06C09E4C}"/>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6" name="Footer Placeholder 5">
            <a:extLst>
              <a:ext uri="{FF2B5EF4-FFF2-40B4-BE49-F238E27FC236}">
                <a16:creationId xmlns:a16="http://schemas.microsoft.com/office/drawing/2014/main" id="{63EB7CDB-4C58-8B32-0295-6BD6098CA2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5BDAB5-234B-005C-8E30-E64B33A87FBA}"/>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2154295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5CAA9-001F-80AF-9B14-3BF9281F897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FCD143F-7568-AA24-8FB7-3AE8135A69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9A4615-9055-4C6F-06F1-870B0445554C}"/>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5" name="Footer Placeholder 4">
            <a:extLst>
              <a:ext uri="{FF2B5EF4-FFF2-40B4-BE49-F238E27FC236}">
                <a16:creationId xmlns:a16="http://schemas.microsoft.com/office/drawing/2014/main" id="{8048829A-85B5-75FF-435D-A17FD97AA8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453D05-90FC-1E42-F59B-F637C6EA2637}"/>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822767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0742C1D-8656-DB76-9490-5F6DF334DD2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6D78FE2-9A07-B4DE-EFEB-FD7B165E7A0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0A1917-7C13-F17B-5F75-185ABEAD1BE3}"/>
              </a:ext>
            </a:extLst>
          </p:cNvPr>
          <p:cNvSpPr>
            <a:spLocks noGrp="1"/>
          </p:cNvSpPr>
          <p:nvPr>
            <p:ph type="dt" sz="half" idx="10"/>
          </p:nvPr>
        </p:nvSpPr>
        <p:spPr/>
        <p:txBody>
          <a:bodyPr/>
          <a:lstStyle/>
          <a:p>
            <a:fld id="{5DA544C7-B73B-4283-9D65-320F5675AF6B}" type="datetimeFigureOut">
              <a:rPr lang="en-US" smtClean="0"/>
              <a:t>9/16/2024</a:t>
            </a:fld>
            <a:endParaRPr lang="en-US"/>
          </a:p>
        </p:txBody>
      </p:sp>
      <p:sp>
        <p:nvSpPr>
          <p:cNvPr id="5" name="Footer Placeholder 4">
            <a:extLst>
              <a:ext uri="{FF2B5EF4-FFF2-40B4-BE49-F238E27FC236}">
                <a16:creationId xmlns:a16="http://schemas.microsoft.com/office/drawing/2014/main" id="{D46AE149-9207-9E9D-42C2-B57D56B4A6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55BD58-AC07-566A-BABC-7BB891710A2B}"/>
              </a:ext>
            </a:extLst>
          </p:cNvPr>
          <p:cNvSpPr>
            <a:spLocks noGrp="1"/>
          </p:cNvSpPr>
          <p:nvPr>
            <p:ph type="sldNum" sz="quarter" idx="12"/>
          </p:nvPr>
        </p:nvSpPr>
        <p:spPr/>
        <p:txBody>
          <a:bodyPr/>
          <a:lstStyle/>
          <a:p>
            <a:fld id="{E96EA5C4-79C2-4B90-9358-AF384A32542B}" type="slidenum">
              <a:rPr lang="en-US" smtClean="0"/>
              <a:t>‹#›</a:t>
            </a:fld>
            <a:endParaRPr lang="en-US"/>
          </a:p>
        </p:txBody>
      </p:sp>
    </p:spTree>
    <p:extLst>
      <p:ext uri="{BB962C8B-B14F-4D97-AF65-F5344CB8AC3E}">
        <p14:creationId xmlns:p14="http://schemas.microsoft.com/office/powerpoint/2010/main" val="1299519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4C2DC8-E02F-6395-E251-31F5FD69AE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13EFED1-47DA-0960-F514-644E7C9E05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4A64BF3-8A82-2A6F-0A21-91CEFD2C92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DA544C7-B73B-4283-9D65-320F5675AF6B}" type="datetimeFigureOut">
              <a:rPr lang="en-US" smtClean="0"/>
              <a:t>9/16/2024</a:t>
            </a:fld>
            <a:endParaRPr lang="en-US"/>
          </a:p>
        </p:txBody>
      </p:sp>
      <p:sp>
        <p:nvSpPr>
          <p:cNvPr id="5" name="Footer Placeholder 4">
            <a:extLst>
              <a:ext uri="{FF2B5EF4-FFF2-40B4-BE49-F238E27FC236}">
                <a16:creationId xmlns:a16="http://schemas.microsoft.com/office/drawing/2014/main" id="{4CB8A3B2-66DA-469A-C8CD-41D8ACFFD2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0E07464-AF6C-F106-2B07-F7BB3DD5E3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96EA5C4-79C2-4B90-9358-AF384A32542B}" type="slidenum">
              <a:rPr lang="en-US" smtClean="0"/>
              <a:t>‹#›</a:t>
            </a:fld>
            <a:endParaRPr lang="en-US"/>
          </a:p>
        </p:txBody>
      </p:sp>
    </p:spTree>
    <p:extLst>
      <p:ext uri="{BB962C8B-B14F-4D97-AF65-F5344CB8AC3E}">
        <p14:creationId xmlns:p14="http://schemas.microsoft.com/office/powerpoint/2010/main" val="3917526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People Discussing">
            <a:extLst>
              <a:ext uri="{FF2B5EF4-FFF2-40B4-BE49-F238E27FC236}">
                <a16:creationId xmlns:a16="http://schemas.microsoft.com/office/drawing/2014/main" id="{7727931F-AE8E-9985-CC7F-17660986CA2F}"/>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9FCB27-4A13-A901-513C-5D62BFAAE67A}"/>
              </a:ext>
            </a:extLst>
          </p:cNvPr>
          <p:cNvSpPr>
            <a:spLocks noGrp="1"/>
          </p:cNvSpPr>
          <p:nvPr>
            <p:ph type="ctrTitle"/>
          </p:nvPr>
        </p:nvSpPr>
        <p:spPr>
          <a:xfrm>
            <a:off x="321733" y="554845"/>
            <a:ext cx="10656891" cy="3902673"/>
          </a:xfrm>
        </p:spPr>
        <p:txBody>
          <a:bodyPr anchor="t">
            <a:normAutofit/>
          </a:bodyPr>
          <a:lstStyle/>
          <a:p>
            <a:pPr algn="l"/>
            <a:r>
              <a:rPr lang="en-US" sz="5200">
                <a:solidFill>
                  <a:srgbClr val="FFFFFF"/>
                </a:solidFill>
              </a:rPr>
              <a:t>SPECIAL APLLICATION OF MARKETING RESEARCH</a:t>
            </a:r>
            <a:br>
              <a:rPr lang="en-US" sz="5200">
                <a:solidFill>
                  <a:srgbClr val="FFFFFF"/>
                </a:solidFill>
              </a:rPr>
            </a:br>
            <a:r>
              <a:rPr lang="en-US" sz="5200">
                <a:solidFill>
                  <a:srgbClr val="FFFFFF"/>
                </a:solidFill>
              </a:rPr>
              <a:t>INTRODUCTION </a:t>
            </a:r>
          </a:p>
        </p:txBody>
      </p:sp>
      <p:sp>
        <p:nvSpPr>
          <p:cNvPr id="13"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9622F4C-B999-EB90-6010-89F1F0007C0F}"/>
              </a:ext>
            </a:extLst>
          </p:cNvPr>
          <p:cNvSpPr>
            <a:spLocks noGrp="1"/>
          </p:cNvSpPr>
          <p:nvPr>
            <p:ph type="subTitle" idx="1"/>
          </p:nvPr>
        </p:nvSpPr>
        <p:spPr>
          <a:xfrm>
            <a:off x="315523" y="4718033"/>
            <a:ext cx="10678296" cy="1175039"/>
          </a:xfrm>
        </p:spPr>
        <p:txBody>
          <a:bodyPr anchor="b">
            <a:normAutofit/>
          </a:bodyPr>
          <a:lstStyle/>
          <a:p>
            <a:pPr algn="l"/>
            <a:r>
              <a:rPr lang="en-US" sz="2000">
                <a:solidFill>
                  <a:srgbClr val="FFFFFF"/>
                </a:solidFill>
              </a:rPr>
              <a:t>LECTURE 1</a:t>
            </a:r>
          </a:p>
          <a:p>
            <a:pPr algn="l"/>
            <a:r>
              <a:rPr lang="en-US" sz="2000">
                <a:solidFill>
                  <a:srgbClr val="FFFFFF"/>
                </a:solidFill>
              </a:rPr>
              <a:t>DR KAMAU JOHN NJAU</a:t>
            </a:r>
          </a:p>
          <a:p>
            <a:pPr algn="l"/>
            <a:r>
              <a:rPr lang="en-US" sz="2000">
                <a:solidFill>
                  <a:srgbClr val="FFFFFF"/>
                </a:solidFill>
              </a:rPr>
              <a:t>FALL, 2024</a:t>
            </a:r>
          </a:p>
        </p:txBody>
      </p:sp>
    </p:spTree>
    <p:extLst>
      <p:ext uri="{BB962C8B-B14F-4D97-AF65-F5344CB8AC3E}">
        <p14:creationId xmlns:p14="http://schemas.microsoft.com/office/powerpoint/2010/main" val="1688513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3FAF48-3EBD-98E1-F608-7AED21BE5D96}"/>
              </a:ext>
            </a:extLst>
          </p:cNvPr>
          <p:cNvSpPr>
            <a:spLocks noGrp="1"/>
          </p:cNvSpPr>
          <p:nvPr>
            <p:ph type="title"/>
          </p:nvPr>
        </p:nvSpPr>
        <p:spPr>
          <a:xfrm>
            <a:off x="1245072" y="1289765"/>
            <a:ext cx="3651101" cy="4270963"/>
          </a:xfrm>
        </p:spPr>
        <p:txBody>
          <a:bodyPr anchor="ctr">
            <a:normAutofit/>
          </a:bodyPr>
          <a:lstStyle/>
          <a:p>
            <a:pPr algn="ctr"/>
            <a:r>
              <a:rPr lang="en-US" sz="5600">
                <a:solidFill>
                  <a:srgbClr val="FFFFFF"/>
                </a:solidFill>
              </a:rPr>
              <a:t>Welcome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D937B601-DEA6-FEF5-65B9-1ABEBE4F0F10}"/>
              </a:ext>
            </a:extLst>
          </p:cNvPr>
          <p:cNvSpPr>
            <a:spLocks noGrp="1"/>
          </p:cNvSpPr>
          <p:nvPr>
            <p:ph idx="1"/>
          </p:nvPr>
        </p:nvSpPr>
        <p:spPr>
          <a:xfrm>
            <a:off x="6297233" y="518400"/>
            <a:ext cx="4771607" cy="5837949"/>
          </a:xfrm>
        </p:spPr>
        <p:txBody>
          <a:bodyPr anchor="ctr">
            <a:normAutofit/>
          </a:bodyPr>
          <a:lstStyle/>
          <a:p>
            <a:r>
              <a:rPr lang="en-US" sz="2400" dirty="0">
                <a:solidFill>
                  <a:schemeClr val="tx1">
                    <a:alpha val="80000"/>
                  </a:schemeClr>
                </a:solidFill>
              </a:rPr>
              <a:t>Welcome to special application of marketing research course!</a:t>
            </a:r>
          </a:p>
          <a:p>
            <a:r>
              <a:rPr lang="en-US" sz="2400" dirty="0">
                <a:solidFill>
                  <a:schemeClr val="tx1">
                    <a:alpha val="80000"/>
                  </a:schemeClr>
                </a:solidFill>
              </a:rPr>
              <a:t>It is my joy to have you in the class</a:t>
            </a:r>
          </a:p>
          <a:p>
            <a:r>
              <a:rPr lang="en-US" sz="2400" dirty="0">
                <a:solidFill>
                  <a:schemeClr val="tx1">
                    <a:alpha val="80000"/>
                  </a:schemeClr>
                </a:solidFill>
              </a:rPr>
              <a:t>Personal introduction </a:t>
            </a:r>
          </a:p>
          <a:p>
            <a:r>
              <a:rPr lang="en-US" sz="2400" dirty="0">
                <a:solidFill>
                  <a:schemeClr val="tx1">
                    <a:alpha val="80000"/>
                  </a:schemeClr>
                </a:solidFill>
              </a:rPr>
              <a:t>Structure of the course</a:t>
            </a:r>
          </a:p>
          <a:p>
            <a:endParaRPr lang="en-US" sz="20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3800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0D89E20-4AEA-2B53-F329-5263A617B3C2}"/>
              </a:ext>
            </a:extLst>
          </p:cNvPr>
          <p:cNvSpPr>
            <a:spLocks noGrp="1"/>
          </p:cNvSpPr>
          <p:nvPr>
            <p:ph type="title"/>
          </p:nvPr>
        </p:nvSpPr>
        <p:spPr>
          <a:xfrm>
            <a:off x="6657715" y="467271"/>
            <a:ext cx="4195674" cy="2052522"/>
          </a:xfrm>
        </p:spPr>
        <p:txBody>
          <a:bodyPr anchor="b">
            <a:normAutofit/>
          </a:bodyPr>
          <a:lstStyle/>
          <a:p>
            <a:r>
              <a:rPr lang="en-US" sz="5600"/>
              <a:t>Personal introduction </a:t>
            </a:r>
          </a:p>
        </p:txBody>
      </p:sp>
      <p:sp>
        <p:nvSpPr>
          <p:cNvPr id="11" name="Oval 10">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9C542A6-0E83-2108-5740-A103F37272BC}"/>
              </a:ext>
            </a:extLst>
          </p:cNvPr>
          <p:cNvPicPr>
            <a:picLocks noChangeAspect="1"/>
          </p:cNvPicPr>
          <p:nvPr/>
        </p:nvPicPr>
        <p:blipFill>
          <a:blip r:embed="rId2"/>
          <a:srcRect r="-1" b="-1"/>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3"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5"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BFD7BFEB-D01D-FDC6-CF38-6B3E77B8AE45}"/>
              </a:ext>
            </a:extLst>
          </p:cNvPr>
          <p:cNvSpPr>
            <a:spLocks noGrp="1"/>
          </p:cNvSpPr>
          <p:nvPr>
            <p:ph idx="1"/>
          </p:nvPr>
        </p:nvSpPr>
        <p:spPr>
          <a:xfrm>
            <a:off x="6657715" y="2990818"/>
            <a:ext cx="4195673" cy="2913872"/>
          </a:xfrm>
        </p:spPr>
        <p:txBody>
          <a:bodyPr anchor="t">
            <a:normAutofit/>
          </a:bodyPr>
          <a:lstStyle/>
          <a:p>
            <a:r>
              <a:rPr lang="en-US" sz="1600">
                <a:solidFill>
                  <a:schemeClr val="tx1">
                    <a:alpha val="80000"/>
                  </a:schemeClr>
                </a:solidFill>
              </a:rPr>
              <a:t>Name : Dr John N Kamau</a:t>
            </a:r>
          </a:p>
          <a:p>
            <a:r>
              <a:rPr lang="en-US" sz="1600">
                <a:solidFill>
                  <a:schemeClr val="tx1">
                    <a:alpha val="80000"/>
                  </a:schemeClr>
                </a:solidFill>
              </a:rPr>
              <a:t>Academic qualification: PhD in business administration  </a:t>
            </a:r>
          </a:p>
          <a:p>
            <a:r>
              <a:rPr lang="en-US" sz="1600">
                <a:solidFill>
                  <a:schemeClr val="tx1">
                    <a:alpha val="80000"/>
                  </a:schemeClr>
                </a:solidFill>
              </a:rPr>
              <a:t>Teaching experience: over 15 years  </a:t>
            </a:r>
          </a:p>
          <a:p>
            <a:r>
              <a:rPr lang="en-US" sz="1600">
                <a:solidFill>
                  <a:schemeClr val="tx1">
                    <a:alpha val="80000"/>
                  </a:schemeClr>
                </a:solidFill>
              </a:rPr>
              <a:t>Research experience: over 15 articles, 2 books </a:t>
            </a:r>
          </a:p>
          <a:p>
            <a:r>
              <a:rPr lang="en-US" sz="1600">
                <a:solidFill>
                  <a:schemeClr val="tx1">
                    <a:alpha val="80000"/>
                  </a:schemeClr>
                </a:solidFill>
              </a:rPr>
              <a:t>Place of work : Africa Nazarene university</a:t>
            </a:r>
          </a:p>
          <a:p>
            <a:r>
              <a:rPr lang="en-US" sz="1600">
                <a:solidFill>
                  <a:schemeClr val="tx1">
                    <a:alpha val="80000"/>
                  </a:schemeClr>
                </a:solidFill>
              </a:rPr>
              <a:t>Faith: Christian </a:t>
            </a:r>
          </a:p>
          <a:p>
            <a:r>
              <a:rPr lang="en-US" sz="1600">
                <a:solidFill>
                  <a:schemeClr val="tx1">
                    <a:alpha val="80000"/>
                  </a:schemeClr>
                </a:solidFill>
              </a:rPr>
              <a:t>Family: family person </a:t>
            </a:r>
          </a:p>
          <a:p>
            <a:endParaRPr lang="en-US" sz="1600">
              <a:solidFill>
                <a:schemeClr val="tx1">
                  <a:alpha val="80000"/>
                </a:schemeClr>
              </a:solidFill>
            </a:endParaRPr>
          </a:p>
          <a:p>
            <a:endParaRPr lang="en-US" sz="1600">
              <a:solidFill>
                <a:schemeClr val="tx1">
                  <a:alpha val="80000"/>
                </a:schemeClr>
              </a:solidFill>
            </a:endParaRPr>
          </a:p>
        </p:txBody>
      </p:sp>
      <p:sp>
        <p:nvSpPr>
          <p:cNvPr id="17"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19"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8041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2EBF2B-3D9B-E47D-95DD-AB1607CCCA01}"/>
              </a:ext>
            </a:extLst>
          </p:cNvPr>
          <p:cNvSpPr>
            <a:spLocks noGrp="1"/>
          </p:cNvSpPr>
          <p:nvPr>
            <p:ph type="title"/>
          </p:nvPr>
        </p:nvSpPr>
        <p:spPr>
          <a:xfrm>
            <a:off x="1245072" y="1289765"/>
            <a:ext cx="3651101" cy="4270963"/>
          </a:xfrm>
        </p:spPr>
        <p:txBody>
          <a:bodyPr anchor="ctr">
            <a:normAutofit/>
          </a:bodyPr>
          <a:lstStyle/>
          <a:p>
            <a:pPr algn="ctr"/>
            <a:r>
              <a:rPr lang="en-US" sz="5200">
                <a:solidFill>
                  <a:srgbClr val="FFFFFF"/>
                </a:solidFill>
              </a:rPr>
              <a:t>Course Introduction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87080268-A19B-542B-97C5-4FB8CC1A6DFD}"/>
              </a:ext>
            </a:extLst>
          </p:cNvPr>
          <p:cNvSpPr>
            <a:spLocks noGrp="1"/>
          </p:cNvSpPr>
          <p:nvPr>
            <p:ph idx="1"/>
          </p:nvPr>
        </p:nvSpPr>
        <p:spPr>
          <a:xfrm>
            <a:off x="6297233" y="518400"/>
            <a:ext cx="4771607" cy="5837949"/>
          </a:xfrm>
        </p:spPr>
        <p:txBody>
          <a:bodyPr anchor="ctr">
            <a:normAutofit/>
          </a:bodyPr>
          <a:lstStyle/>
          <a:p>
            <a:r>
              <a:rPr lang="en-US" sz="2400" dirty="0">
                <a:solidFill>
                  <a:schemeClr val="tx1">
                    <a:alpha val="80000"/>
                  </a:schemeClr>
                </a:solidFill>
              </a:rPr>
              <a:t>12 Topics</a:t>
            </a:r>
          </a:p>
          <a:p>
            <a:r>
              <a:rPr lang="en-US" sz="2400" dirty="0">
                <a:solidFill>
                  <a:schemeClr val="tx1">
                    <a:alpha val="80000"/>
                  </a:schemeClr>
                </a:solidFill>
              </a:rPr>
              <a:t>Structure of each topic</a:t>
            </a:r>
          </a:p>
          <a:p>
            <a:pPr marL="514350" indent="-514350">
              <a:buFont typeface="+mj-lt"/>
              <a:buAutoNum type="arabicPeriod"/>
            </a:pPr>
            <a:r>
              <a:rPr lang="en-US" sz="2400" dirty="0">
                <a:solidFill>
                  <a:schemeClr val="tx1">
                    <a:alpha val="80000"/>
                  </a:schemeClr>
                </a:solidFill>
              </a:rPr>
              <a:t>Intended learning outcomes</a:t>
            </a:r>
          </a:p>
          <a:p>
            <a:pPr marL="514350" indent="-514350">
              <a:buFont typeface="+mj-lt"/>
              <a:buAutoNum type="arabicPeriod"/>
            </a:pPr>
            <a:r>
              <a:rPr lang="en-US" sz="2400" dirty="0">
                <a:solidFill>
                  <a:schemeClr val="tx1">
                    <a:alpha val="80000"/>
                  </a:schemeClr>
                </a:solidFill>
              </a:rPr>
              <a:t>Discussion on content</a:t>
            </a:r>
          </a:p>
          <a:p>
            <a:pPr marL="514350" indent="-514350">
              <a:buFont typeface="+mj-lt"/>
              <a:buAutoNum type="arabicPeriod"/>
            </a:pPr>
            <a:r>
              <a:rPr lang="en-US" sz="2400" dirty="0">
                <a:solidFill>
                  <a:schemeClr val="tx1">
                    <a:alpha val="80000"/>
                  </a:schemeClr>
                </a:solidFill>
              </a:rPr>
              <a:t>Review questions</a:t>
            </a:r>
          </a:p>
          <a:p>
            <a:pPr marL="514350" indent="-514350">
              <a:buFont typeface="+mj-lt"/>
              <a:buAutoNum type="arabicPeriod"/>
            </a:pPr>
            <a:r>
              <a:rPr lang="en-US" sz="2400" dirty="0">
                <a:solidFill>
                  <a:schemeClr val="tx1">
                    <a:alpha val="80000"/>
                  </a:schemeClr>
                </a:solidFill>
              </a:rPr>
              <a:t>Sefl-test questions </a:t>
            </a:r>
          </a:p>
          <a:p>
            <a:pPr marL="514350" indent="-514350">
              <a:buFont typeface="+mj-lt"/>
              <a:buAutoNum type="arabicPeriod"/>
            </a:pPr>
            <a:r>
              <a:rPr lang="en-US" sz="2400" dirty="0">
                <a:solidFill>
                  <a:schemeClr val="tx1">
                    <a:alpha val="80000"/>
                  </a:schemeClr>
                </a:solidFill>
              </a:rPr>
              <a:t>Project</a:t>
            </a:r>
          </a:p>
          <a:p>
            <a:pPr marL="514350" indent="-514350">
              <a:buFont typeface="+mj-lt"/>
              <a:buAutoNum type="arabicPeriod"/>
            </a:pPr>
            <a:r>
              <a:rPr lang="en-US" sz="2400" dirty="0">
                <a:solidFill>
                  <a:schemeClr val="tx1">
                    <a:alpha val="80000"/>
                  </a:schemeClr>
                </a:solidFill>
              </a:rPr>
              <a:t>References </a:t>
            </a:r>
          </a:p>
          <a:p>
            <a:endParaRPr lang="en-US" sz="20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6926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1DA977-403E-4B33-FF16-9DCFF754DD5D}"/>
              </a:ext>
            </a:extLst>
          </p:cNvPr>
          <p:cNvSpPr>
            <a:spLocks noGrp="1"/>
          </p:cNvSpPr>
          <p:nvPr>
            <p:ph type="title"/>
          </p:nvPr>
        </p:nvSpPr>
        <p:spPr>
          <a:xfrm>
            <a:off x="1245072" y="1289765"/>
            <a:ext cx="3651101" cy="4270963"/>
          </a:xfrm>
        </p:spPr>
        <p:txBody>
          <a:bodyPr anchor="ctr">
            <a:normAutofit/>
          </a:bodyPr>
          <a:lstStyle/>
          <a:p>
            <a:pPr algn="ctr"/>
            <a:r>
              <a:rPr lang="en-US" sz="5600">
                <a:solidFill>
                  <a:srgbClr val="FFFFFF"/>
                </a:solidFill>
              </a:rPr>
              <a:t>Intended learning outcomes for the course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4EFDA72A-B8B0-A195-DF19-BA491D76ACF5}"/>
              </a:ext>
            </a:extLst>
          </p:cNvPr>
          <p:cNvSpPr>
            <a:spLocks noGrp="1"/>
          </p:cNvSpPr>
          <p:nvPr>
            <p:ph idx="1"/>
          </p:nvPr>
        </p:nvSpPr>
        <p:spPr>
          <a:xfrm>
            <a:off x="6297233" y="518400"/>
            <a:ext cx="4771607" cy="5837949"/>
          </a:xfrm>
        </p:spPr>
        <p:txBody>
          <a:bodyPr anchor="ctr">
            <a:normAutofit/>
          </a:bodyPr>
          <a:lstStyle/>
          <a:p>
            <a:r>
              <a:rPr lang="en-US" sz="2400" dirty="0">
                <a:solidFill>
                  <a:schemeClr val="tx1">
                    <a:alpha val="80000"/>
                  </a:schemeClr>
                </a:solidFill>
              </a:rPr>
              <a:t>1.	Describe the research cycle</a:t>
            </a:r>
          </a:p>
          <a:p>
            <a:r>
              <a:rPr lang="en-US" sz="2400" dirty="0">
                <a:solidFill>
                  <a:schemeClr val="tx1">
                    <a:alpha val="80000"/>
                  </a:schemeClr>
                </a:solidFill>
              </a:rPr>
              <a:t>2.	Discuss various types of research at different stages of product life cycle.</a:t>
            </a:r>
          </a:p>
          <a:p>
            <a:r>
              <a:rPr lang="en-US" sz="2400" dirty="0">
                <a:solidFill>
                  <a:schemeClr val="tx1">
                    <a:alpha val="80000"/>
                  </a:schemeClr>
                </a:solidFill>
              </a:rPr>
              <a:t>3.	Examine market and sales analysis research as well as test market studies</a:t>
            </a:r>
          </a:p>
          <a:p>
            <a:r>
              <a:rPr lang="en-US" sz="2400" dirty="0">
                <a:solidFill>
                  <a:schemeClr val="tx1">
                    <a:alpha val="80000"/>
                  </a:schemeClr>
                </a:solidFill>
              </a:rPr>
              <a:t>4.	Evaluate impact of public opinion on policy and national development </a:t>
            </a:r>
          </a:p>
          <a:p>
            <a:r>
              <a:rPr lang="en-US" sz="2400" dirty="0">
                <a:solidFill>
                  <a:schemeClr val="tx1">
                    <a:alpha val="80000"/>
                  </a:schemeClr>
                </a:solidFill>
              </a:rPr>
              <a:t>5.	Discuss the various ethical issues in marketing research.</a:t>
            </a:r>
          </a:p>
          <a:p>
            <a:endParaRPr lang="en-US" sz="20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8360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C00807-9C35-C335-138E-1D96D16EFAF5}"/>
              </a:ext>
            </a:extLst>
          </p:cNvPr>
          <p:cNvSpPr>
            <a:spLocks noGrp="1"/>
          </p:cNvSpPr>
          <p:nvPr>
            <p:ph type="title"/>
          </p:nvPr>
        </p:nvSpPr>
        <p:spPr>
          <a:xfrm>
            <a:off x="1245072" y="1289765"/>
            <a:ext cx="3651101" cy="4270963"/>
          </a:xfrm>
        </p:spPr>
        <p:txBody>
          <a:bodyPr anchor="ctr">
            <a:normAutofit/>
          </a:bodyPr>
          <a:lstStyle/>
          <a:p>
            <a:pPr algn="ctr"/>
            <a:r>
              <a:rPr lang="en-US" sz="5200">
                <a:solidFill>
                  <a:srgbClr val="FFFFFF"/>
                </a:solidFill>
              </a:rPr>
              <a:t>Lecture 1: Introduction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BB14413F-E061-5352-22F4-88416E83A555}"/>
              </a:ext>
            </a:extLst>
          </p:cNvPr>
          <p:cNvSpPr>
            <a:spLocks noGrp="1"/>
          </p:cNvSpPr>
          <p:nvPr>
            <p:ph idx="1"/>
          </p:nvPr>
        </p:nvSpPr>
        <p:spPr>
          <a:xfrm>
            <a:off x="6297233" y="232476"/>
            <a:ext cx="4771607" cy="6123874"/>
          </a:xfrm>
        </p:spPr>
        <p:txBody>
          <a:bodyPr anchor="ctr">
            <a:normAutofit/>
          </a:bodyPr>
          <a:lstStyle/>
          <a:p>
            <a:r>
              <a:rPr lang="en-US" sz="2400" dirty="0">
                <a:solidFill>
                  <a:schemeClr val="tx1">
                    <a:alpha val="80000"/>
                  </a:schemeClr>
                </a:solidFill>
              </a:rPr>
              <a:t>Personal thoughts on marketing research</a:t>
            </a:r>
          </a:p>
          <a:p>
            <a:r>
              <a:rPr lang="en-US" sz="2400" dirty="0">
                <a:solidFill>
                  <a:schemeClr val="tx1">
                    <a:alpha val="80000"/>
                  </a:schemeClr>
                </a:solidFill>
              </a:rPr>
              <a:t>Intended learning outcomes </a:t>
            </a:r>
          </a:p>
          <a:p>
            <a:r>
              <a:rPr lang="en-US" sz="2400" dirty="0">
                <a:solidFill>
                  <a:schemeClr val="tx1">
                    <a:alpha val="80000"/>
                  </a:schemeClr>
                </a:solidFill>
              </a:rPr>
              <a:t>1. Define marketing research and by extension special application of marketing research</a:t>
            </a:r>
          </a:p>
          <a:p>
            <a:r>
              <a:rPr lang="en-US" sz="2400" dirty="0">
                <a:solidFill>
                  <a:schemeClr val="tx1">
                    <a:alpha val="80000"/>
                  </a:schemeClr>
                </a:solidFill>
              </a:rPr>
              <a:t>2. Discuss the </a:t>
            </a:r>
            <a:r>
              <a:rPr lang="en-US" sz="2400" b="1" dirty="0">
                <a:solidFill>
                  <a:schemeClr val="tx1">
                    <a:alpha val="80000"/>
                  </a:schemeClr>
                </a:solidFill>
              </a:rPr>
              <a:t>significance of marketing </a:t>
            </a:r>
            <a:r>
              <a:rPr lang="en-US" sz="2400" dirty="0">
                <a:solidFill>
                  <a:schemeClr val="tx1">
                    <a:alpha val="80000"/>
                  </a:schemeClr>
                </a:solidFill>
              </a:rPr>
              <a:t>research</a:t>
            </a:r>
          </a:p>
          <a:p>
            <a:r>
              <a:rPr lang="en-US" sz="2400" dirty="0">
                <a:solidFill>
                  <a:schemeClr val="tx1">
                    <a:alpha val="80000"/>
                  </a:schemeClr>
                </a:solidFill>
              </a:rPr>
              <a:t>3. Examine the general steps followed in conducting marketing research</a:t>
            </a:r>
          </a:p>
          <a:p>
            <a:r>
              <a:rPr lang="en-US" sz="2400" dirty="0">
                <a:solidFill>
                  <a:schemeClr val="tx1">
                    <a:alpha val="80000"/>
                  </a:schemeClr>
                </a:solidFill>
              </a:rPr>
              <a:t>4. Discuss types of marketing research</a:t>
            </a:r>
          </a:p>
          <a:p>
            <a:r>
              <a:rPr lang="en-US" sz="2400" dirty="0">
                <a:solidFill>
                  <a:schemeClr val="tx1">
                    <a:alpha val="80000"/>
                  </a:schemeClr>
                </a:solidFill>
              </a:rPr>
              <a:t>5. Evaluate challenges encountered in conducting marketing research</a:t>
            </a:r>
          </a:p>
          <a:p>
            <a:endParaRPr lang="en-US" sz="20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22634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AA4B7E-8544-79AB-779F-67436C93E7FC}"/>
              </a:ext>
            </a:extLst>
          </p:cNvPr>
          <p:cNvSpPr>
            <a:spLocks noGrp="1"/>
          </p:cNvSpPr>
          <p:nvPr>
            <p:ph type="title"/>
          </p:nvPr>
        </p:nvSpPr>
        <p:spPr>
          <a:xfrm>
            <a:off x="1245072" y="1289765"/>
            <a:ext cx="3651101" cy="4270963"/>
          </a:xfrm>
        </p:spPr>
        <p:txBody>
          <a:bodyPr anchor="ctr">
            <a:normAutofit/>
          </a:bodyPr>
          <a:lstStyle/>
          <a:p>
            <a:pPr algn="ctr"/>
            <a:r>
              <a:rPr lang="en-US" sz="5600">
                <a:solidFill>
                  <a:srgbClr val="FFFFFF"/>
                </a:solidFill>
              </a:rPr>
              <a:t>Areas of discussion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B380954B-1D75-C43B-2FC6-4F3965B8889D}"/>
              </a:ext>
            </a:extLst>
          </p:cNvPr>
          <p:cNvSpPr>
            <a:spLocks noGrp="1"/>
          </p:cNvSpPr>
          <p:nvPr>
            <p:ph idx="1"/>
          </p:nvPr>
        </p:nvSpPr>
        <p:spPr>
          <a:xfrm>
            <a:off x="6297233" y="518400"/>
            <a:ext cx="4771607" cy="5837949"/>
          </a:xfrm>
        </p:spPr>
        <p:txBody>
          <a:bodyPr anchor="ctr">
            <a:normAutofit/>
          </a:bodyPr>
          <a:lstStyle/>
          <a:p>
            <a:r>
              <a:rPr lang="en-US" dirty="0">
                <a:solidFill>
                  <a:schemeClr val="tx1">
                    <a:alpha val="80000"/>
                  </a:schemeClr>
                </a:solidFill>
              </a:rPr>
              <a:t>1.	Definition </a:t>
            </a:r>
          </a:p>
          <a:p>
            <a:r>
              <a:rPr lang="en-US" dirty="0">
                <a:solidFill>
                  <a:schemeClr val="tx1">
                    <a:alpha val="80000"/>
                  </a:schemeClr>
                </a:solidFill>
              </a:rPr>
              <a:t>2.	Significance of marketing research</a:t>
            </a:r>
          </a:p>
          <a:p>
            <a:r>
              <a:rPr lang="en-US" dirty="0">
                <a:solidFill>
                  <a:schemeClr val="tx1">
                    <a:alpha val="80000"/>
                  </a:schemeClr>
                </a:solidFill>
              </a:rPr>
              <a:t>3.	General steps in conducting marketing research</a:t>
            </a:r>
          </a:p>
          <a:p>
            <a:r>
              <a:rPr lang="en-US" dirty="0">
                <a:solidFill>
                  <a:schemeClr val="tx1">
                    <a:alpha val="80000"/>
                  </a:schemeClr>
                </a:solidFill>
              </a:rPr>
              <a:t>4.	 Types of marketing research</a:t>
            </a:r>
          </a:p>
          <a:p>
            <a:r>
              <a:rPr lang="en-US" dirty="0">
                <a:solidFill>
                  <a:schemeClr val="tx1">
                    <a:alpha val="80000"/>
                  </a:schemeClr>
                </a:solidFill>
              </a:rPr>
              <a:t>5.     Interaction between researchers and managers </a:t>
            </a:r>
          </a:p>
          <a:p>
            <a:r>
              <a:rPr lang="en-US" dirty="0">
                <a:solidFill>
                  <a:schemeClr val="tx1">
                    <a:alpha val="80000"/>
                  </a:schemeClr>
                </a:solidFill>
              </a:rPr>
              <a:t>5.	Difficult research </a:t>
            </a:r>
          </a:p>
          <a:p>
            <a:endParaRPr lang="en-US" sz="20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413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09F27A-EE84-F401-5DBB-148C951FE54F}"/>
              </a:ext>
            </a:extLst>
          </p:cNvPr>
          <p:cNvSpPr>
            <a:spLocks noGrp="1"/>
          </p:cNvSpPr>
          <p:nvPr>
            <p:ph type="title"/>
          </p:nvPr>
        </p:nvSpPr>
        <p:spPr>
          <a:xfrm>
            <a:off x="1245072" y="1289765"/>
            <a:ext cx="3651101" cy="4270963"/>
          </a:xfrm>
        </p:spPr>
        <p:txBody>
          <a:bodyPr anchor="ctr">
            <a:normAutofit/>
          </a:bodyPr>
          <a:lstStyle/>
          <a:p>
            <a:pPr algn="ctr"/>
            <a:r>
              <a:rPr lang="en-US" sz="5600">
                <a:solidFill>
                  <a:srgbClr val="FFFFFF"/>
                </a:solidFill>
              </a:rPr>
              <a:t>Quotes on marketing research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F2ABF5AC-B80D-807C-81A2-4B56638ECE1F}"/>
              </a:ext>
            </a:extLst>
          </p:cNvPr>
          <p:cNvSpPr>
            <a:spLocks noGrp="1"/>
          </p:cNvSpPr>
          <p:nvPr>
            <p:ph idx="1"/>
          </p:nvPr>
        </p:nvSpPr>
        <p:spPr>
          <a:xfrm>
            <a:off x="6297233" y="518400"/>
            <a:ext cx="4771607" cy="5837949"/>
          </a:xfrm>
        </p:spPr>
        <p:txBody>
          <a:bodyPr anchor="ctr">
            <a:normAutofit/>
          </a:bodyPr>
          <a:lstStyle/>
          <a:p>
            <a:r>
              <a:rPr lang="en-US" sz="2000">
                <a:solidFill>
                  <a:schemeClr val="tx1">
                    <a:alpha val="80000"/>
                  </a:schemeClr>
                </a:solidFill>
              </a:rPr>
              <a:t>1.	“Advertising people who ignore research are as dangerous as generals who ignore decodes of enemy signals.” - David Ogilvy </a:t>
            </a:r>
          </a:p>
          <a:p>
            <a:r>
              <a:rPr lang="en-US" sz="2000">
                <a:solidFill>
                  <a:schemeClr val="tx1">
                    <a:alpha val="80000"/>
                  </a:schemeClr>
                </a:solidFill>
              </a:rPr>
              <a:t>2.	“Understanding human needs is half the job of meeting them.” - Adlai E Jr Stevenson</a:t>
            </a:r>
          </a:p>
          <a:p>
            <a:r>
              <a:rPr lang="en-US" sz="2000">
                <a:solidFill>
                  <a:schemeClr val="tx1">
                    <a:alpha val="80000"/>
                  </a:schemeClr>
                </a:solidFill>
              </a:rPr>
              <a:t>3.	“The goal is to transform data into information, and information into insight.” - Carly Fiorina</a:t>
            </a:r>
          </a:p>
          <a:p>
            <a:r>
              <a:rPr lang="en-US" sz="2000">
                <a:solidFill>
                  <a:schemeClr val="tx1">
                    <a:alpha val="80000"/>
                  </a:schemeClr>
                </a:solidFill>
              </a:rPr>
              <a:t>4.	“I believe in innovation and that the way you get innovation is to fund research and learn the basic facts.” - Bill Gates  </a:t>
            </a:r>
          </a:p>
          <a:p>
            <a:r>
              <a:rPr lang="en-US" sz="2000">
                <a:solidFill>
                  <a:schemeClr val="tx1">
                    <a:alpha val="80000"/>
                  </a:schemeClr>
                </a:solidFill>
              </a:rPr>
              <a:t>5.	"Innovation is the process of turning ideas into manufacturable and marketable form." - Watts Humphrey </a:t>
            </a:r>
          </a:p>
          <a:p>
            <a:endParaRPr lang="en-US" sz="200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3295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09F27A-EE84-F401-5DBB-148C951FE54F}"/>
              </a:ext>
            </a:extLst>
          </p:cNvPr>
          <p:cNvSpPr>
            <a:spLocks noGrp="1"/>
          </p:cNvSpPr>
          <p:nvPr>
            <p:ph type="title"/>
          </p:nvPr>
        </p:nvSpPr>
        <p:spPr>
          <a:xfrm>
            <a:off x="1245072" y="1289765"/>
            <a:ext cx="3651101" cy="4270963"/>
          </a:xfrm>
        </p:spPr>
        <p:txBody>
          <a:bodyPr anchor="ctr">
            <a:normAutofit/>
          </a:bodyPr>
          <a:lstStyle/>
          <a:p>
            <a:pPr algn="ctr"/>
            <a:r>
              <a:rPr lang="en-US" sz="5600">
                <a:solidFill>
                  <a:srgbClr val="FFFFFF"/>
                </a:solidFill>
              </a:rPr>
              <a:t>Quotes on marketing research cont.</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F2ABF5AC-B80D-807C-81A2-4B56638ECE1F}"/>
              </a:ext>
            </a:extLst>
          </p:cNvPr>
          <p:cNvSpPr>
            <a:spLocks noGrp="1"/>
          </p:cNvSpPr>
          <p:nvPr>
            <p:ph idx="1"/>
          </p:nvPr>
        </p:nvSpPr>
        <p:spPr>
          <a:xfrm>
            <a:off x="6297233" y="518400"/>
            <a:ext cx="4771607" cy="5837949"/>
          </a:xfrm>
        </p:spPr>
        <p:txBody>
          <a:bodyPr anchor="ctr">
            <a:normAutofit lnSpcReduction="10000"/>
          </a:bodyPr>
          <a:lstStyle/>
          <a:p>
            <a:r>
              <a:rPr lang="en-US" sz="2400" dirty="0">
                <a:solidFill>
                  <a:schemeClr val="tx1">
                    <a:alpha val="80000"/>
                  </a:schemeClr>
                </a:solidFill>
              </a:rPr>
              <a:t>6.	“Whoever understands the customer best, wins.” - Mike </a:t>
            </a:r>
            <a:r>
              <a:rPr lang="en-US" sz="2400" dirty="0" err="1">
                <a:solidFill>
                  <a:schemeClr val="tx1">
                    <a:alpha val="80000"/>
                  </a:schemeClr>
                </a:solidFill>
              </a:rPr>
              <a:t>Gospe</a:t>
            </a:r>
            <a:endParaRPr lang="en-US" sz="2400" dirty="0">
              <a:solidFill>
                <a:schemeClr val="tx1">
                  <a:alpha val="80000"/>
                </a:schemeClr>
              </a:solidFill>
            </a:endParaRPr>
          </a:p>
          <a:p>
            <a:r>
              <a:rPr lang="en-US" sz="2400" dirty="0">
                <a:solidFill>
                  <a:schemeClr val="tx1">
                    <a:alpha val="80000"/>
                  </a:schemeClr>
                </a:solidFill>
              </a:rPr>
              <a:t>7.	 "Without data, you're just another person with an opinion." - W. Edwards Deming </a:t>
            </a:r>
          </a:p>
          <a:p>
            <a:r>
              <a:rPr lang="en-US" sz="2400" dirty="0">
                <a:solidFill>
                  <a:schemeClr val="tx1">
                    <a:alpha val="80000"/>
                  </a:schemeClr>
                </a:solidFill>
              </a:rPr>
              <a:t>8.	"The aim of marketing is to know and understand the customer so well, the product or service sells itself." - Peter Drucker</a:t>
            </a:r>
          </a:p>
          <a:p>
            <a:r>
              <a:rPr lang="en-US" sz="2400" dirty="0">
                <a:solidFill>
                  <a:schemeClr val="tx1">
                    <a:alpha val="80000"/>
                  </a:schemeClr>
                </a:solidFill>
              </a:rPr>
              <a:t>9.	"Marketing without data is like driving with your eyes closed." - Dan </a:t>
            </a:r>
            <a:r>
              <a:rPr lang="en-US" sz="2400" dirty="0" err="1">
                <a:solidFill>
                  <a:schemeClr val="tx1">
                    <a:alpha val="80000"/>
                  </a:schemeClr>
                </a:solidFill>
              </a:rPr>
              <a:t>Zarrella</a:t>
            </a:r>
            <a:endParaRPr lang="en-US" sz="2400" dirty="0">
              <a:solidFill>
                <a:schemeClr val="tx1">
                  <a:alpha val="80000"/>
                </a:schemeClr>
              </a:solidFill>
            </a:endParaRPr>
          </a:p>
          <a:p>
            <a:r>
              <a:rPr lang="en-US" sz="2400" dirty="0">
                <a:solidFill>
                  <a:schemeClr val="tx1">
                    <a:alpha val="80000"/>
                  </a:schemeClr>
                </a:solidFill>
              </a:rPr>
              <a:t>10.	“Marketing research is all we needed to succeed” John Kamau</a:t>
            </a:r>
          </a:p>
          <a:p>
            <a:endParaRPr lang="en-US" sz="20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7481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B2F973-BBB6-08B2-A69E-C7FAB43BA784}"/>
              </a:ext>
            </a:extLst>
          </p:cNvPr>
          <p:cNvSpPr>
            <a:spLocks noGrp="1"/>
          </p:cNvSpPr>
          <p:nvPr>
            <p:ph type="title"/>
          </p:nvPr>
        </p:nvSpPr>
        <p:spPr>
          <a:xfrm>
            <a:off x="645065" y="1463040"/>
            <a:ext cx="3796306" cy="2690949"/>
          </a:xfrm>
        </p:spPr>
        <p:txBody>
          <a:bodyPr anchor="t">
            <a:normAutofit/>
          </a:bodyPr>
          <a:lstStyle/>
          <a:p>
            <a:r>
              <a:rPr lang="en-US" sz="4800"/>
              <a:t>Definitions of marketing research </a:t>
            </a:r>
          </a:p>
        </p:txBody>
      </p:sp>
      <p:grpSp>
        <p:nvGrpSpPr>
          <p:cNvPr id="25" name="Group 24">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6" name="Rectangle 25">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6828127-B350-F6F8-153F-C31729DA25EB}"/>
              </a:ext>
            </a:extLst>
          </p:cNvPr>
          <p:cNvSpPr>
            <a:spLocks noGrp="1"/>
          </p:cNvSpPr>
          <p:nvPr>
            <p:ph idx="1"/>
          </p:nvPr>
        </p:nvSpPr>
        <p:spPr>
          <a:xfrm>
            <a:off x="5656218" y="1463039"/>
            <a:ext cx="5542387" cy="4300447"/>
          </a:xfrm>
        </p:spPr>
        <p:txBody>
          <a:bodyPr anchor="t">
            <a:normAutofit/>
          </a:bodyPr>
          <a:lstStyle/>
          <a:p>
            <a:r>
              <a:rPr lang="en-US" sz="2200"/>
              <a:t>American Marketing association - Official Definition of Marketing Research states that “Marketing research is the function that links the consumer, customer, and public to the marketer through information - information used to identify and define marketing opportunities and problems; generate, refine, and evaluate marketing actions; monitor marketing performance; and improve understanding of marketing as a process (AMA, 2017). </a:t>
            </a:r>
          </a:p>
          <a:p>
            <a:endParaRPr lang="en-US" sz="2200"/>
          </a:p>
        </p:txBody>
      </p:sp>
    </p:spTree>
    <p:extLst>
      <p:ext uri="{BB962C8B-B14F-4D97-AF65-F5344CB8AC3E}">
        <p14:creationId xmlns:p14="http://schemas.microsoft.com/office/powerpoint/2010/main" val="2260398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B2F973-BBB6-08B2-A69E-C7FAB43BA784}"/>
              </a:ext>
            </a:extLst>
          </p:cNvPr>
          <p:cNvSpPr>
            <a:spLocks noGrp="1"/>
          </p:cNvSpPr>
          <p:nvPr>
            <p:ph type="title"/>
          </p:nvPr>
        </p:nvSpPr>
        <p:spPr>
          <a:xfrm>
            <a:off x="645065" y="1463040"/>
            <a:ext cx="3796306" cy="2690949"/>
          </a:xfrm>
        </p:spPr>
        <p:txBody>
          <a:bodyPr anchor="t">
            <a:normAutofit/>
          </a:bodyPr>
          <a:lstStyle/>
          <a:p>
            <a:r>
              <a:rPr lang="en-US" sz="4800"/>
              <a:t>Definitions of marketing research </a:t>
            </a:r>
          </a:p>
        </p:txBody>
      </p:sp>
      <p:grpSp>
        <p:nvGrpSpPr>
          <p:cNvPr id="25" name="Group 24">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6" name="Rectangle 25">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6828127-B350-F6F8-153F-C31729DA25EB}"/>
              </a:ext>
            </a:extLst>
          </p:cNvPr>
          <p:cNvSpPr>
            <a:spLocks noGrp="1"/>
          </p:cNvSpPr>
          <p:nvPr>
            <p:ph idx="1"/>
          </p:nvPr>
        </p:nvSpPr>
        <p:spPr>
          <a:xfrm>
            <a:off x="5656218" y="1463039"/>
            <a:ext cx="5542387" cy="4300447"/>
          </a:xfrm>
        </p:spPr>
        <p:txBody>
          <a:bodyPr anchor="t">
            <a:normAutofit/>
          </a:bodyPr>
          <a:lstStyle/>
          <a:p>
            <a:r>
              <a:rPr lang="en-US" sz="2200"/>
              <a:t>Marketing research specifies the information required to address these issues, designs the methods for collecting information, manages and implements the data collection process, analyzes, and communicates the findings and their implications."</a:t>
            </a:r>
          </a:p>
          <a:p>
            <a:endParaRPr lang="en-US" sz="2200"/>
          </a:p>
        </p:txBody>
      </p:sp>
    </p:spTree>
    <p:extLst>
      <p:ext uri="{BB962C8B-B14F-4D97-AF65-F5344CB8AC3E}">
        <p14:creationId xmlns:p14="http://schemas.microsoft.com/office/powerpoint/2010/main" val="1444228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B2F973-BBB6-08B2-A69E-C7FAB43BA784}"/>
              </a:ext>
            </a:extLst>
          </p:cNvPr>
          <p:cNvSpPr>
            <a:spLocks noGrp="1"/>
          </p:cNvSpPr>
          <p:nvPr>
            <p:ph type="title"/>
          </p:nvPr>
        </p:nvSpPr>
        <p:spPr>
          <a:xfrm>
            <a:off x="645065" y="1463040"/>
            <a:ext cx="3796306" cy="2690949"/>
          </a:xfrm>
        </p:spPr>
        <p:txBody>
          <a:bodyPr anchor="t">
            <a:normAutofit/>
          </a:bodyPr>
          <a:lstStyle/>
          <a:p>
            <a:r>
              <a:rPr lang="en-US" sz="4800"/>
              <a:t>Definitions of marketing research </a:t>
            </a:r>
          </a:p>
        </p:txBody>
      </p:sp>
      <p:grpSp>
        <p:nvGrpSpPr>
          <p:cNvPr id="25" name="Group 24">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6" name="Rectangle 25">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6828127-B350-F6F8-153F-C31729DA25EB}"/>
              </a:ext>
            </a:extLst>
          </p:cNvPr>
          <p:cNvSpPr>
            <a:spLocks noGrp="1"/>
          </p:cNvSpPr>
          <p:nvPr>
            <p:ph idx="1"/>
          </p:nvPr>
        </p:nvSpPr>
        <p:spPr>
          <a:xfrm>
            <a:off x="5656218" y="1463039"/>
            <a:ext cx="5542387" cy="4300447"/>
          </a:xfrm>
        </p:spPr>
        <p:txBody>
          <a:bodyPr anchor="t">
            <a:normAutofit/>
          </a:bodyPr>
          <a:lstStyle/>
          <a:p>
            <a:r>
              <a:rPr lang="en-US" sz="2400" dirty="0"/>
              <a:t>2. Palmer (2000) states that: "Marketing research is about researching the whole of a company's marketing process." </a:t>
            </a:r>
          </a:p>
          <a:p>
            <a:r>
              <a:rPr lang="en-US" sz="2400" dirty="0"/>
              <a:t>3. Philip Kotler (2000) “marketing research is a systematic design, collection, analyzing and reporting of data and findings relevant to specific marketing situation facing the company.</a:t>
            </a:r>
          </a:p>
          <a:p>
            <a:endParaRPr lang="en-US" sz="1900" dirty="0"/>
          </a:p>
        </p:txBody>
      </p:sp>
    </p:spTree>
    <p:extLst>
      <p:ext uri="{BB962C8B-B14F-4D97-AF65-F5344CB8AC3E}">
        <p14:creationId xmlns:p14="http://schemas.microsoft.com/office/powerpoint/2010/main" val="1146517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B2F973-BBB6-08B2-A69E-C7FAB43BA784}"/>
              </a:ext>
            </a:extLst>
          </p:cNvPr>
          <p:cNvSpPr>
            <a:spLocks noGrp="1"/>
          </p:cNvSpPr>
          <p:nvPr>
            <p:ph type="title"/>
          </p:nvPr>
        </p:nvSpPr>
        <p:spPr>
          <a:xfrm>
            <a:off x="645065" y="1463040"/>
            <a:ext cx="3796306" cy="2690949"/>
          </a:xfrm>
        </p:spPr>
        <p:txBody>
          <a:bodyPr anchor="t">
            <a:normAutofit/>
          </a:bodyPr>
          <a:lstStyle/>
          <a:p>
            <a:r>
              <a:rPr lang="en-US" sz="4800"/>
              <a:t>Definitions of marketing research </a:t>
            </a:r>
          </a:p>
        </p:txBody>
      </p:sp>
      <p:grpSp>
        <p:nvGrpSpPr>
          <p:cNvPr id="25" name="Group 24">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6" name="Rectangle 25">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6828127-B350-F6F8-153F-C31729DA25EB}"/>
              </a:ext>
            </a:extLst>
          </p:cNvPr>
          <p:cNvSpPr>
            <a:spLocks noGrp="1"/>
          </p:cNvSpPr>
          <p:nvPr>
            <p:ph idx="1"/>
          </p:nvPr>
        </p:nvSpPr>
        <p:spPr>
          <a:xfrm>
            <a:off x="5656218" y="1463039"/>
            <a:ext cx="5542387" cy="4300447"/>
          </a:xfrm>
        </p:spPr>
        <p:txBody>
          <a:bodyPr anchor="t">
            <a:normAutofit/>
          </a:bodyPr>
          <a:lstStyle/>
          <a:p>
            <a:r>
              <a:rPr lang="en-US" sz="2200"/>
              <a:t>4. The Chartered Institute of Marketing (CIM) defines marketing research as: “The systematic collection and analysis of information about developments in marketing. </a:t>
            </a:r>
          </a:p>
          <a:p>
            <a:r>
              <a:rPr lang="en-US" sz="2200"/>
              <a:t>This could include areas such as customer behavior, market trends, and the effectiveness of marketing strategies."</a:t>
            </a:r>
          </a:p>
          <a:p>
            <a:endParaRPr lang="en-US" sz="2200"/>
          </a:p>
        </p:txBody>
      </p:sp>
    </p:spTree>
    <p:extLst>
      <p:ext uri="{BB962C8B-B14F-4D97-AF65-F5344CB8AC3E}">
        <p14:creationId xmlns:p14="http://schemas.microsoft.com/office/powerpoint/2010/main" val="3311238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377638-88F0-D67E-A80E-65C28B47E011}"/>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Definition cont.</a:t>
            </a:r>
          </a:p>
        </p:txBody>
      </p:sp>
      <p:sp>
        <p:nvSpPr>
          <p:cNvPr id="3" name="Content Placeholder 2">
            <a:extLst>
              <a:ext uri="{FF2B5EF4-FFF2-40B4-BE49-F238E27FC236}">
                <a16:creationId xmlns:a16="http://schemas.microsoft.com/office/drawing/2014/main" id="{AE151446-7397-44C9-C3AF-B1EBCF232FB5}"/>
              </a:ext>
            </a:extLst>
          </p:cNvPr>
          <p:cNvSpPr>
            <a:spLocks noGrp="1"/>
          </p:cNvSpPr>
          <p:nvPr>
            <p:ph idx="1"/>
          </p:nvPr>
        </p:nvSpPr>
        <p:spPr>
          <a:xfrm>
            <a:off x="4810259" y="649480"/>
            <a:ext cx="6555347" cy="5546047"/>
          </a:xfrm>
        </p:spPr>
        <p:txBody>
          <a:bodyPr anchor="ctr">
            <a:normAutofit/>
          </a:bodyPr>
          <a:lstStyle/>
          <a:p>
            <a:r>
              <a:rPr lang="en-US" sz="2000"/>
              <a:t>1.	Systematic Process: All definitions emphasize that marketing research is a systematic and structured process. </a:t>
            </a:r>
          </a:p>
          <a:p>
            <a:r>
              <a:rPr lang="en-US" sz="2000"/>
              <a:t>2.	Purpose: The purpose of marketing research is universally acknowledged as supporting decision-making in marketing. </a:t>
            </a:r>
          </a:p>
          <a:p>
            <a:r>
              <a:rPr lang="en-US" sz="2000"/>
              <a:t>3.	Scope: Different definitions highlight the scope of marketing research. </a:t>
            </a:r>
          </a:p>
          <a:p>
            <a:r>
              <a:rPr lang="en-US" sz="2000"/>
              <a:t>4.	Actionable Insights: The end goal of marketing research is to gather information that can be used to improve marketing efforts. </a:t>
            </a:r>
          </a:p>
          <a:p>
            <a:r>
              <a:rPr lang="en-US" sz="2000"/>
              <a:t>5.	Consumer-Centric: All definitions place the consumer or customer at the heart of marketing research. </a:t>
            </a:r>
          </a:p>
        </p:txBody>
      </p:sp>
    </p:spTree>
    <p:extLst>
      <p:ext uri="{BB962C8B-B14F-4D97-AF65-F5344CB8AC3E}">
        <p14:creationId xmlns:p14="http://schemas.microsoft.com/office/powerpoint/2010/main" val="3519300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7B0191-17E2-6AD1-342C-62CA47B99121}"/>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Definition cont.</a:t>
            </a:r>
          </a:p>
        </p:txBody>
      </p:sp>
      <p:sp>
        <p:nvSpPr>
          <p:cNvPr id="3" name="Content Placeholder 2">
            <a:extLst>
              <a:ext uri="{FF2B5EF4-FFF2-40B4-BE49-F238E27FC236}">
                <a16:creationId xmlns:a16="http://schemas.microsoft.com/office/drawing/2014/main" id="{1F09144F-81BC-3801-E44A-6F862FC962C0}"/>
              </a:ext>
            </a:extLst>
          </p:cNvPr>
          <p:cNvSpPr>
            <a:spLocks noGrp="1"/>
          </p:cNvSpPr>
          <p:nvPr>
            <p:ph idx="1"/>
          </p:nvPr>
        </p:nvSpPr>
        <p:spPr>
          <a:xfrm>
            <a:off x="4810259" y="649480"/>
            <a:ext cx="6555347" cy="5546047"/>
          </a:xfrm>
        </p:spPr>
        <p:txBody>
          <a:bodyPr anchor="ctr">
            <a:noAutofit/>
          </a:bodyPr>
          <a:lstStyle/>
          <a:p>
            <a:r>
              <a:rPr lang="en-US" sz="2400" dirty="0"/>
              <a:t>Marketing research is a multifaceted process</a:t>
            </a:r>
          </a:p>
          <a:p>
            <a:r>
              <a:rPr lang="en-US" sz="2400" dirty="0"/>
              <a:t>Systematically collects, analyzes, and interprets data</a:t>
            </a:r>
          </a:p>
          <a:p>
            <a:r>
              <a:rPr lang="en-US" sz="2400" dirty="0"/>
              <a:t>Informs decision-making in various areas of marketing</a:t>
            </a:r>
          </a:p>
          <a:p>
            <a:r>
              <a:rPr lang="en-US" sz="2400" dirty="0"/>
              <a:t>Focuses on the entire marketing ecosystem</a:t>
            </a:r>
          </a:p>
          <a:p>
            <a:r>
              <a:rPr lang="en-US" sz="2400" dirty="0"/>
              <a:t>Links the consumer, customer, and market to the organization, enabling companies to make data-driven decisions</a:t>
            </a:r>
          </a:p>
          <a:p>
            <a:r>
              <a:rPr lang="en-US" sz="2400" dirty="0"/>
              <a:t>Special application of marketing research  focuses on certain areas of marketing research </a:t>
            </a:r>
          </a:p>
        </p:txBody>
      </p:sp>
    </p:spTree>
    <p:extLst>
      <p:ext uri="{BB962C8B-B14F-4D97-AF65-F5344CB8AC3E}">
        <p14:creationId xmlns:p14="http://schemas.microsoft.com/office/powerpoint/2010/main" val="2628301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500681-3EC8-CBA1-E0AC-4B92A9E17B94}"/>
              </a:ext>
            </a:extLst>
          </p:cNvPr>
          <p:cNvSpPr>
            <a:spLocks noGrp="1"/>
          </p:cNvSpPr>
          <p:nvPr>
            <p:ph type="title"/>
          </p:nvPr>
        </p:nvSpPr>
        <p:spPr>
          <a:xfrm>
            <a:off x="686834" y="1153572"/>
            <a:ext cx="3200400" cy="4461163"/>
          </a:xfrm>
        </p:spPr>
        <p:txBody>
          <a:bodyPr>
            <a:normAutofit/>
          </a:bodyPr>
          <a:lstStyle/>
          <a:p>
            <a:r>
              <a:rPr lang="en-US">
                <a:solidFill>
                  <a:srgbClr val="FFFFFF"/>
                </a:solidFill>
              </a:rPr>
              <a:t>Significance of marketing research to a business</a:t>
            </a:r>
          </a:p>
        </p:txBody>
      </p:sp>
      <p:sp>
        <p:nvSpPr>
          <p:cNvPr id="29" name="Arc 2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A3D13B7-C8CF-8AAF-182A-DA2A2B071D26}"/>
              </a:ext>
            </a:extLst>
          </p:cNvPr>
          <p:cNvSpPr>
            <a:spLocks noGrp="1"/>
          </p:cNvSpPr>
          <p:nvPr>
            <p:ph idx="1"/>
          </p:nvPr>
        </p:nvSpPr>
        <p:spPr>
          <a:xfrm>
            <a:off x="4447308" y="591344"/>
            <a:ext cx="6906491" cy="5585619"/>
          </a:xfrm>
        </p:spPr>
        <p:txBody>
          <a:bodyPr anchor="ctr">
            <a:normAutofit/>
          </a:bodyPr>
          <a:lstStyle/>
          <a:p>
            <a:r>
              <a:rPr lang="en-US" dirty="0"/>
              <a:t>Understand your customers and their preferences</a:t>
            </a:r>
          </a:p>
          <a:p>
            <a:r>
              <a:rPr lang="en-US" dirty="0"/>
              <a:t>Identify opportunities to grow and increase profits</a:t>
            </a:r>
          </a:p>
          <a:p>
            <a:r>
              <a:rPr lang="en-US" dirty="0"/>
              <a:t>Recognize and plan for industry and economic shifts </a:t>
            </a:r>
          </a:p>
          <a:p>
            <a:r>
              <a:rPr lang="en-US" dirty="0"/>
              <a:t>Monitor the competition in your market</a:t>
            </a:r>
          </a:p>
          <a:p>
            <a:r>
              <a:rPr lang="en-US" dirty="0"/>
              <a:t>Mitigate risk in your business decisions</a:t>
            </a:r>
          </a:p>
        </p:txBody>
      </p:sp>
    </p:spTree>
    <p:extLst>
      <p:ext uri="{BB962C8B-B14F-4D97-AF65-F5344CB8AC3E}">
        <p14:creationId xmlns:p14="http://schemas.microsoft.com/office/powerpoint/2010/main" val="1911739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27B249-A2ED-6C10-3265-0B88BBE72DB5}"/>
              </a:ext>
            </a:extLst>
          </p:cNvPr>
          <p:cNvSpPr>
            <a:spLocks noGrp="1"/>
          </p:cNvSpPr>
          <p:nvPr>
            <p:ph type="title"/>
          </p:nvPr>
        </p:nvSpPr>
        <p:spPr>
          <a:xfrm>
            <a:off x="686834" y="1153572"/>
            <a:ext cx="3200400" cy="4461163"/>
          </a:xfrm>
        </p:spPr>
        <p:txBody>
          <a:bodyPr>
            <a:normAutofit/>
          </a:bodyPr>
          <a:lstStyle/>
          <a:p>
            <a:r>
              <a:rPr lang="en-US">
                <a:solidFill>
                  <a:srgbClr val="FFFFFF"/>
                </a:solidFill>
              </a:rPr>
              <a:t>Significance of marketing research to not for profit organization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213079F-D3A1-89C3-B094-72510DFA1CFA}"/>
              </a:ext>
            </a:extLst>
          </p:cNvPr>
          <p:cNvSpPr>
            <a:spLocks noGrp="1"/>
          </p:cNvSpPr>
          <p:nvPr>
            <p:ph idx="1"/>
          </p:nvPr>
        </p:nvSpPr>
        <p:spPr>
          <a:xfrm>
            <a:off x="4447308" y="591344"/>
            <a:ext cx="6906491" cy="5585619"/>
          </a:xfrm>
        </p:spPr>
        <p:txBody>
          <a:bodyPr anchor="ctr">
            <a:normAutofit/>
          </a:bodyPr>
          <a:lstStyle/>
          <a:p>
            <a:r>
              <a:rPr lang="en-US" dirty="0"/>
              <a:t>Understanding Donors and Volunteers</a:t>
            </a:r>
          </a:p>
          <a:p>
            <a:r>
              <a:rPr lang="en-US" dirty="0"/>
              <a:t>Evaluating Campaign Effectiveness</a:t>
            </a:r>
          </a:p>
          <a:p>
            <a:r>
              <a:rPr lang="en-US" dirty="0"/>
              <a:t>Social Impact Measurement </a:t>
            </a:r>
          </a:p>
          <a:p>
            <a:r>
              <a:rPr lang="en-US" dirty="0"/>
              <a:t>Identifying Funding Opportunities</a:t>
            </a:r>
          </a:p>
        </p:txBody>
      </p:sp>
    </p:spTree>
    <p:extLst>
      <p:ext uri="{BB962C8B-B14F-4D97-AF65-F5344CB8AC3E}">
        <p14:creationId xmlns:p14="http://schemas.microsoft.com/office/powerpoint/2010/main" val="3836869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FAF496-BC46-259C-60F1-1293FF9259A7}"/>
              </a:ext>
            </a:extLst>
          </p:cNvPr>
          <p:cNvSpPr>
            <a:spLocks noGrp="1"/>
          </p:cNvSpPr>
          <p:nvPr>
            <p:ph type="title"/>
          </p:nvPr>
        </p:nvSpPr>
        <p:spPr>
          <a:xfrm>
            <a:off x="686834" y="1153572"/>
            <a:ext cx="3200400" cy="4461163"/>
          </a:xfrm>
        </p:spPr>
        <p:txBody>
          <a:bodyPr>
            <a:normAutofit/>
          </a:bodyPr>
          <a:lstStyle/>
          <a:p>
            <a:r>
              <a:rPr lang="en-US">
                <a:solidFill>
                  <a:srgbClr val="FFFFFF"/>
                </a:solidFill>
              </a:rPr>
              <a:t>Significance of marketing research to the government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A2E3E4C-C0B1-AF4A-771F-CEADE702E301}"/>
              </a:ext>
            </a:extLst>
          </p:cNvPr>
          <p:cNvSpPr>
            <a:spLocks noGrp="1"/>
          </p:cNvSpPr>
          <p:nvPr>
            <p:ph idx="1"/>
          </p:nvPr>
        </p:nvSpPr>
        <p:spPr>
          <a:xfrm>
            <a:off x="4447308" y="591344"/>
            <a:ext cx="6906491" cy="5585619"/>
          </a:xfrm>
        </p:spPr>
        <p:txBody>
          <a:bodyPr anchor="ctr">
            <a:normAutofit/>
          </a:bodyPr>
          <a:lstStyle/>
          <a:p>
            <a:r>
              <a:rPr lang="en-US" dirty="0"/>
              <a:t>Policy Development and Public Opinion</a:t>
            </a:r>
          </a:p>
          <a:p>
            <a:r>
              <a:rPr lang="en-US" dirty="0"/>
              <a:t>Service Improvement </a:t>
            </a:r>
          </a:p>
          <a:p>
            <a:r>
              <a:rPr lang="en-US" dirty="0"/>
              <a:t>Behavioral Insights </a:t>
            </a:r>
          </a:p>
          <a:p>
            <a:r>
              <a:rPr lang="en-US" dirty="0"/>
              <a:t>Stakeholder Engagement</a:t>
            </a:r>
          </a:p>
        </p:txBody>
      </p:sp>
    </p:spTree>
    <p:extLst>
      <p:ext uri="{BB962C8B-B14F-4D97-AF65-F5344CB8AC3E}">
        <p14:creationId xmlns:p14="http://schemas.microsoft.com/office/powerpoint/2010/main" val="5614535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1395BD-C980-1643-2D84-7744095A8BFF}"/>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Steps in the research process</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9738F273-FB04-6CA6-5D25-9234E535B357}"/>
              </a:ext>
            </a:extLst>
          </p:cNvPr>
          <p:cNvSpPr>
            <a:spLocks noGrp="1"/>
          </p:cNvSpPr>
          <p:nvPr>
            <p:ph idx="1"/>
          </p:nvPr>
        </p:nvSpPr>
        <p:spPr>
          <a:xfrm>
            <a:off x="4810259" y="649480"/>
            <a:ext cx="6555347" cy="5546047"/>
          </a:xfrm>
        </p:spPr>
        <p:txBody>
          <a:bodyPr anchor="ctr">
            <a:normAutofit/>
          </a:bodyPr>
          <a:lstStyle/>
          <a:p>
            <a:r>
              <a:rPr lang="en-US" sz="2400" dirty="0"/>
              <a:t>1. Define the Objective and Problem: Identify the primary aim of the research and clearly articulate the problem or question you are addressing. </a:t>
            </a:r>
          </a:p>
          <a:p>
            <a:r>
              <a:rPr lang="en-US" sz="2400" dirty="0"/>
              <a:t>2. Determine Research Design: Choose the approach or methodology for your study (e.g., qualitative, quantitative, or mixed methods). </a:t>
            </a:r>
          </a:p>
          <a:p>
            <a:r>
              <a:rPr lang="en-US" sz="2400" dirty="0"/>
              <a:t>3. Design and Prepare Research Instrument: Develop tools and instruments for collecting data, such as surveys, interviews, or tests. </a:t>
            </a:r>
          </a:p>
        </p:txBody>
      </p:sp>
    </p:spTree>
    <p:extLst>
      <p:ext uri="{BB962C8B-B14F-4D97-AF65-F5344CB8AC3E}">
        <p14:creationId xmlns:p14="http://schemas.microsoft.com/office/powerpoint/2010/main" val="3212267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1395BD-C980-1643-2D84-7744095A8BFF}"/>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Steps in the research process</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9738F273-FB04-6CA6-5D25-9234E535B357}"/>
              </a:ext>
            </a:extLst>
          </p:cNvPr>
          <p:cNvSpPr>
            <a:spLocks noGrp="1"/>
          </p:cNvSpPr>
          <p:nvPr>
            <p:ph idx="1"/>
          </p:nvPr>
        </p:nvSpPr>
        <p:spPr>
          <a:xfrm>
            <a:off x="4810259" y="649480"/>
            <a:ext cx="6555347" cy="5546047"/>
          </a:xfrm>
        </p:spPr>
        <p:txBody>
          <a:bodyPr anchor="ctr">
            <a:normAutofit/>
          </a:bodyPr>
          <a:lstStyle/>
          <a:p>
            <a:r>
              <a:rPr lang="en-US" sz="2400" dirty="0"/>
              <a:t>4. Data Collection: Implement the research instruments and gather the data from your participants or sources. </a:t>
            </a:r>
          </a:p>
          <a:p>
            <a:r>
              <a:rPr lang="en-US" sz="2400" dirty="0"/>
              <a:t>5. Analyze Data: Examine the collected data to identify patterns, trends, or insights. </a:t>
            </a:r>
          </a:p>
          <a:p>
            <a:r>
              <a:rPr lang="en-US" sz="2400" dirty="0"/>
              <a:t>6. Visualize Data and Communicate Results: Present your findings in a clear and effective manner, often using charts, graphs, or tables to help visualize the data. </a:t>
            </a:r>
          </a:p>
        </p:txBody>
      </p:sp>
    </p:spTree>
    <p:extLst>
      <p:ext uri="{BB962C8B-B14F-4D97-AF65-F5344CB8AC3E}">
        <p14:creationId xmlns:p14="http://schemas.microsoft.com/office/powerpoint/2010/main" val="36833199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694FF8-6DF4-442A-91A2-994CD80F33B6}"/>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Types of marketing research </a:t>
            </a:r>
          </a:p>
        </p:txBody>
      </p:sp>
      <p:graphicFrame>
        <p:nvGraphicFramePr>
          <p:cNvPr id="4" name="Content Placeholder 3">
            <a:extLst>
              <a:ext uri="{FF2B5EF4-FFF2-40B4-BE49-F238E27FC236}">
                <a16:creationId xmlns:a16="http://schemas.microsoft.com/office/drawing/2014/main" id="{1A29FEA0-E024-BBC1-63A6-7ADEC3088CC3}"/>
              </a:ext>
            </a:extLst>
          </p:cNvPr>
          <p:cNvGraphicFramePr>
            <a:graphicFrameLocks noGrp="1"/>
          </p:cNvGraphicFramePr>
          <p:nvPr>
            <p:ph idx="1"/>
            <p:extLst>
              <p:ext uri="{D42A27DB-BD31-4B8C-83A1-F6EECF244321}">
                <p14:modId xmlns:p14="http://schemas.microsoft.com/office/powerpoint/2010/main" val="4081446724"/>
              </p:ext>
            </p:extLst>
          </p:nvPr>
        </p:nvGraphicFramePr>
        <p:xfrm>
          <a:off x="4905052" y="891693"/>
          <a:ext cx="6666834" cy="5171415"/>
        </p:xfrm>
        <a:graphic>
          <a:graphicData uri="http://schemas.openxmlformats.org/drawingml/2006/table">
            <a:tbl>
              <a:tblPr firstRow="1" firstCol="1" bandRow="1"/>
              <a:tblGrid>
                <a:gridCol w="1504226">
                  <a:extLst>
                    <a:ext uri="{9D8B030D-6E8A-4147-A177-3AD203B41FA5}">
                      <a16:colId xmlns:a16="http://schemas.microsoft.com/office/drawing/2014/main" val="379299424"/>
                    </a:ext>
                  </a:extLst>
                </a:gridCol>
                <a:gridCol w="1490781">
                  <a:extLst>
                    <a:ext uri="{9D8B030D-6E8A-4147-A177-3AD203B41FA5}">
                      <a16:colId xmlns:a16="http://schemas.microsoft.com/office/drawing/2014/main" val="286328415"/>
                    </a:ext>
                  </a:extLst>
                </a:gridCol>
                <a:gridCol w="3671827">
                  <a:extLst>
                    <a:ext uri="{9D8B030D-6E8A-4147-A177-3AD203B41FA5}">
                      <a16:colId xmlns:a16="http://schemas.microsoft.com/office/drawing/2014/main" val="1795779489"/>
                    </a:ext>
                  </a:extLst>
                </a:gridCol>
              </a:tblGrid>
              <a:tr h="312458">
                <a:tc>
                  <a:txBody>
                    <a:bodyPr/>
                    <a:lstStyle/>
                    <a:p>
                      <a:pPr marL="0" marR="0">
                        <a:lnSpc>
                          <a:spcPct val="115000"/>
                        </a:lnSpc>
                        <a:spcBef>
                          <a:spcPts val="0"/>
                        </a:spcBef>
                        <a:spcAft>
                          <a:spcPts val="0"/>
                        </a:spcAft>
                      </a:pPr>
                      <a:r>
                        <a:rPr lang="en-US" sz="1700" b="1" kern="100">
                          <a:effectLst/>
                          <a:latin typeface="Times" panose="02020603050405020304" pitchFamily="18" charset="0"/>
                          <a:ea typeface="Aptos" panose="020B0004020202020204" pitchFamily="34" charset="0"/>
                          <a:cs typeface="Times New Roman" panose="02020603050405020304" pitchFamily="18" charset="0"/>
                        </a:rPr>
                        <a:t>Classification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b="1" kern="100">
                          <a:effectLst/>
                          <a:latin typeface="Times" panose="02020603050405020304" pitchFamily="18" charset="0"/>
                          <a:ea typeface="Aptos" panose="020B0004020202020204" pitchFamily="34" charset="0"/>
                          <a:cs typeface="Times New Roman" panose="02020603050405020304" pitchFamily="18" charset="0"/>
                        </a:rPr>
                        <a:t>Types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b="1" kern="100">
                          <a:effectLst/>
                          <a:latin typeface="Times" panose="02020603050405020304" pitchFamily="18" charset="0"/>
                          <a:ea typeface="Aptos" panose="020B0004020202020204" pitchFamily="34" charset="0"/>
                          <a:cs typeface="Times New Roman" panose="02020603050405020304" pitchFamily="18" charset="0"/>
                        </a:rPr>
                        <a:t>Explanation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595159"/>
                  </a:ext>
                </a:extLst>
              </a:tr>
              <a:tr h="609319">
                <a:tc rowSpan="2">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Source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1. Primary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Collection of data specifically for the problem to understand and solve</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66338391"/>
                  </a:ext>
                </a:extLst>
              </a:tr>
              <a:tr h="609319">
                <a:tc vMerge="1">
                  <a:txBody>
                    <a:bodyPr/>
                    <a:lstStyle/>
                    <a:p>
                      <a:endParaRPr lang="en-US"/>
                    </a:p>
                  </a:txBody>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2. Secondary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dirty="0">
                          <a:effectLst/>
                          <a:latin typeface="Times" panose="02020603050405020304" pitchFamily="18" charset="0"/>
                          <a:ea typeface="Aptos" panose="020B0004020202020204" pitchFamily="34" charset="0"/>
                          <a:cs typeface="Times New Roman" panose="02020603050405020304" pitchFamily="18" charset="0"/>
                        </a:rPr>
                        <a:t>Based on data previously collected for purpose other than the research in hand</a:t>
                      </a:r>
                      <a:endParaRPr lang="en-US" sz="17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0909528"/>
                  </a:ext>
                </a:extLst>
              </a:tr>
              <a:tr h="906181">
                <a:tc rowSpan="2">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Methodology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1. Qualitative Research</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The purpose of this research is to plumb the profundities and scope of purchaser mentalities and convictions</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17543883"/>
                  </a:ext>
                </a:extLst>
              </a:tr>
              <a:tr h="906181">
                <a:tc vMerge="1">
                  <a:txBody>
                    <a:bodyPr/>
                    <a:lstStyle/>
                    <a:p>
                      <a:endParaRPr lang="en-US"/>
                    </a:p>
                  </a:txBody>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2. Quantitative Research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This research tries to extend aftereffects of a quantitative market survey to the entire marketplace.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29891973"/>
                  </a:ext>
                </a:extLst>
              </a:tr>
              <a:tr h="609319">
                <a:tc rowSpan="3">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Objective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1. Descriptive Research</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Describe an element of an ideas precisely.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05836140"/>
                  </a:ext>
                </a:extLst>
              </a:tr>
              <a:tr h="609319">
                <a:tc vMerge="1">
                  <a:txBody>
                    <a:bodyPr/>
                    <a:lstStyle/>
                    <a:p>
                      <a:endParaRPr lang="en-US"/>
                    </a:p>
                  </a:txBody>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2. Exploratory Research</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Primary data is required to develop an idea further.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36270214"/>
                  </a:ext>
                </a:extLst>
              </a:tr>
              <a:tr h="609319">
                <a:tc vMerge="1">
                  <a:txBody>
                    <a:bodyPr/>
                    <a:lstStyle/>
                    <a:p>
                      <a:endParaRPr lang="en-US"/>
                    </a:p>
                  </a:txBody>
                  <a:tcPr/>
                </a:tc>
                <a:tc>
                  <a:txBody>
                    <a:bodyPr/>
                    <a:lstStyle/>
                    <a:p>
                      <a:pPr marL="0" marR="0">
                        <a:lnSpc>
                          <a:spcPct val="115000"/>
                        </a:lnSpc>
                        <a:spcBef>
                          <a:spcPts val="0"/>
                        </a:spcBef>
                        <a:spcAft>
                          <a:spcPts val="0"/>
                        </a:spcAft>
                      </a:pPr>
                      <a:r>
                        <a:rPr lang="en-US" sz="1700" kern="100">
                          <a:effectLst/>
                          <a:latin typeface="Times" panose="02020603050405020304" pitchFamily="18" charset="0"/>
                          <a:ea typeface="Aptos" panose="020B0004020202020204" pitchFamily="34" charset="0"/>
                          <a:cs typeface="Times New Roman" panose="02020603050405020304" pitchFamily="18" charset="0"/>
                        </a:rPr>
                        <a:t>3. Causal Research</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700" kern="100" dirty="0">
                          <a:effectLst/>
                          <a:latin typeface="Times" panose="02020603050405020304" pitchFamily="18" charset="0"/>
                          <a:ea typeface="Aptos" panose="020B0004020202020204" pitchFamily="34" charset="0"/>
                          <a:cs typeface="Times New Roman" panose="02020603050405020304" pitchFamily="18" charset="0"/>
                        </a:rPr>
                        <a:t>Test a cause-and-effect relationship between variables. </a:t>
                      </a:r>
                      <a:endParaRPr lang="en-US" sz="17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6858" marR="468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37492341"/>
                  </a:ext>
                </a:extLst>
              </a:tr>
            </a:tbl>
          </a:graphicData>
        </a:graphic>
      </p:graphicFrame>
    </p:spTree>
    <p:extLst>
      <p:ext uri="{BB962C8B-B14F-4D97-AF65-F5344CB8AC3E}">
        <p14:creationId xmlns:p14="http://schemas.microsoft.com/office/powerpoint/2010/main" val="25902645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984DA9-1222-AEB2-5A5C-3C8BC7D6A8C5}"/>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Marketing Research firms in Kenya </a:t>
            </a:r>
          </a:p>
        </p:txBody>
      </p:sp>
      <p:graphicFrame>
        <p:nvGraphicFramePr>
          <p:cNvPr id="5" name="Content Placeholder 2">
            <a:extLst>
              <a:ext uri="{FF2B5EF4-FFF2-40B4-BE49-F238E27FC236}">
                <a16:creationId xmlns:a16="http://schemas.microsoft.com/office/drawing/2014/main" id="{F6561B04-4132-7CCE-5F84-65F5427B8B12}"/>
              </a:ext>
            </a:extLst>
          </p:cNvPr>
          <p:cNvGraphicFramePr>
            <a:graphicFrameLocks noGrp="1"/>
          </p:cNvGraphicFramePr>
          <p:nvPr>
            <p:ph idx="1"/>
            <p:extLst>
              <p:ext uri="{D42A27DB-BD31-4B8C-83A1-F6EECF244321}">
                <p14:modId xmlns:p14="http://schemas.microsoft.com/office/powerpoint/2010/main" val="390031801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62705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984DA9-1222-AEB2-5A5C-3C8BC7D6A8C5}"/>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Research firms in Kenya </a:t>
            </a:r>
          </a:p>
        </p:txBody>
      </p:sp>
      <p:graphicFrame>
        <p:nvGraphicFramePr>
          <p:cNvPr id="5" name="Content Placeholder 2">
            <a:extLst>
              <a:ext uri="{FF2B5EF4-FFF2-40B4-BE49-F238E27FC236}">
                <a16:creationId xmlns:a16="http://schemas.microsoft.com/office/drawing/2014/main" id="{7E72EC40-9AFA-8872-53C1-3C7A82382C70}"/>
              </a:ext>
            </a:extLst>
          </p:cNvPr>
          <p:cNvGraphicFramePr>
            <a:graphicFrameLocks noGrp="1"/>
          </p:cNvGraphicFramePr>
          <p:nvPr>
            <p:ph idx="1"/>
            <p:extLst>
              <p:ext uri="{D42A27DB-BD31-4B8C-83A1-F6EECF244321}">
                <p14:modId xmlns:p14="http://schemas.microsoft.com/office/powerpoint/2010/main" val="29326637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89993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DCE20A-D9F0-5900-1AA3-448586F94CA6}"/>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Interaction between managers and researchers </a:t>
            </a:r>
          </a:p>
        </p:txBody>
      </p:sp>
      <p:graphicFrame>
        <p:nvGraphicFramePr>
          <p:cNvPr id="5" name="Content Placeholder 2">
            <a:extLst>
              <a:ext uri="{FF2B5EF4-FFF2-40B4-BE49-F238E27FC236}">
                <a16:creationId xmlns:a16="http://schemas.microsoft.com/office/drawing/2014/main" id="{34DB6766-AFF2-FBB3-B47E-7CFC090356DA}"/>
              </a:ext>
            </a:extLst>
          </p:cNvPr>
          <p:cNvGraphicFramePr>
            <a:graphicFrameLocks noGrp="1"/>
          </p:cNvGraphicFramePr>
          <p:nvPr>
            <p:ph idx="1"/>
            <p:extLst>
              <p:ext uri="{D42A27DB-BD31-4B8C-83A1-F6EECF244321}">
                <p14:modId xmlns:p14="http://schemas.microsoft.com/office/powerpoint/2010/main" val="644846870"/>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18641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DD6C2F2-541D-4835-EEC9-12A0AA324C2E}"/>
              </a:ext>
            </a:extLst>
          </p:cNvPr>
          <p:cNvPicPr>
            <a:picLocks noChangeAspect="1"/>
          </p:cNvPicPr>
          <p:nvPr/>
        </p:nvPicPr>
        <p:blipFill>
          <a:blip r:embed="rId2"/>
          <a:srcRect l="16833" r="3879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DCE20A-D9F0-5900-1AA3-448586F94CA6}"/>
              </a:ext>
            </a:extLst>
          </p:cNvPr>
          <p:cNvSpPr>
            <a:spLocks noGrp="1"/>
          </p:cNvSpPr>
          <p:nvPr>
            <p:ph type="title"/>
          </p:nvPr>
        </p:nvSpPr>
        <p:spPr>
          <a:xfrm>
            <a:off x="6115317" y="405685"/>
            <a:ext cx="5464968" cy="1559301"/>
          </a:xfrm>
        </p:spPr>
        <p:txBody>
          <a:bodyPr>
            <a:normAutofit/>
          </a:bodyPr>
          <a:lstStyle/>
          <a:p>
            <a:r>
              <a:rPr lang="en-US" sz="3700"/>
              <a:t>Interaction between managers and researchers </a:t>
            </a:r>
          </a:p>
        </p:txBody>
      </p:sp>
      <p:sp>
        <p:nvSpPr>
          <p:cNvPr id="3" name="Content Placeholder 2">
            <a:extLst>
              <a:ext uri="{FF2B5EF4-FFF2-40B4-BE49-F238E27FC236}">
                <a16:creationId xmlns:a16="http://schemas.microsoft.com/office/drawing/2014/main" id="{D2308688-DA17-218D-2229-A88D7E8C97EC}"/>
              </a:ext>
            </a:extLst>
          </p:cNvPr>
          <p:cNvSpPr>
            <a:spLocks noGrp="1"/>
          </p:cNvSpPr>
          <p:nvPr>
            <p:ph idx="1"/>
          </p:nvPr>
        </p:nvSpPr>
        <p:spPr>
          <a:xfrm>
            <a:off x="6115317" y="1964986"/>
            <a:ext cx="5247340" cy="4275092"/>
          </a:xfrm>
        </p:spPr>
        <p:txBody>
          <a:bodyPr anchor="ctr">
            <a:normAutofit fontScale="92500" lnSpcReduction="10000"/>
          </a:bodyPr>
          <a:lstStyle/>
          <a:p>
            <a:r>
              <a:rPr lang="en-US" sz="2400" dirty="0"/>
              <a:t>Marketing researchers have their complaints about management:</a:t>
            </a:r>
          </a:p>
          <a:p>
            <a:pPr marL="514350" indent="-514350">
              <a:buFont typeface="+mj-lt"/>
              <a:buAutoNum type="arabicPeriod"/>
            </a:pPr>
            <a:r>
              <a:rPr lang="en-US" sz="2400" dirty="0"/>
              <a:t>Management does not include research in discussions of basic problems </a:t>
            </a:r>
          </a:p>
          <a:p>
            <a:pPr marL="514350" indent="-514350">
              <a:buFont typeface="+mj-lt"/>
              <a:buAutoNum type="arabicPeriod"/>
            </a:pPr>
            <a:r>
              <a:rPr lang="en-US" sz="2400" dirty="0"/>
              <a:t>Management pays no more than lip service to research and does not really understand or appreciate its value.</a:t>
            </a:r>
          </a:p>
          <a:p>
            <a:pPr marL="514350" indent="-514350">
              <a:buFont typeface="+mj-lt"/>
              <a:buAutoNum type="arabicPeriod"/>
            </a:pPr>
            <a:r>
              <a:rPr lang="en-US" sz="2400" dirty="0"/>
              <a:t>Management does not allow enough time for research. </a:t>
            </a:r>
          </a:p>
          <a:p>
            <a:pPr marL="514350" indent="-514350">
              <a:buFont typeface="+mj-lt"/>
              <a:buAutoNum type="arabicPeriod"/>
            </a:pPr>
            <a:r>
              <a:rPr lang="en-US" sz="2400" dirty="0"/>
              <a:t>Management relies more on intuition and judgment than on research. </a:t>
            </a:r>
          </a:p>
        </p:txBody>
      </p:sp>
    </p:spTree>
    <p:extLst>
      <p:ext uri="{BB962C8B-B14F-4D97-AF65-F5344CB8AC3E}">
        <p14:creationId xmlns:p14="http://schemas.microsoft.com/office/powerpoint/2010/main" val="17154365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7961DD-2C22-5343-EE87-E04A5A5806A2}"/>
              </a:ext>
            </a:extLst>
          </p:cNvPr>
          <p:cNvSpPr>
            <a:spLocks noGrp="1"/>
          </p:cNvSpPr>
          <p:nvPr>
            <p:ph type="title"/>
          </p:nvPr>
        </p:nvSpPr>
        <p:spPr>
          <a:xfrm>
            <a:off x="1171074" y="1396686"/>
            <a:ext cx="3240506" cy="4064628"/>
          </a:xfrm>
        </p:spPr>
        <p:txBody>
          <a:bodyPr>
            <a:normAutofit/>
          </a:bodyPr>
          <a:lstStyle/>
          <a:p>
            <a:r>
              <a:rPr lang="en-US" sz="4100">
                <a:solidFill>
                  <a:srgbClr val="FFFFFF"/>
                </a:solidFill>
              </a:rPr>
              <a:t>Addressing Interaction between managers and researchers' challenges </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68B5D49-D663-97E6-3E04-20F2FBAD59E9}"/>
              </a:ext>
            </a:extLst>
          </p:cNvPr>
          <p:cNvSpPr>
            <a:spLocks noGrp="1"/>
          </p:cNvSpPr>
          <p:nvPr>
            <p:ph idx="1"/>
          </p:nvPr>
        </p:nvSpPr>
        <p:spPr>
          <a:xfrm>
            <a:off x="5370153" y="1526033"/>
            <a:ext cx="5536397" cy="3935281"/>
          </a:xfrm>
        </p:spPr>
        <p:txBody>
          <a:bodyPr>
            <a:normAutofit/>
          </a:bodyPr>
          <a:lstStyle/>
          <a:p>
            <a:r>
              <a:rPr lang="en-US" dirty="0"/>
              <a:t>Initiating research projects: Discussions between the two help managers avoid overconfidence in what marketing research can deliver and help researchers focus on the manager’s problem.</a:t>
            </a:r>
          </a:p>
          <a:p>
            <a:endParaRPr lang="en-US" sz="2000" dirty="0"/>
          </a:p>
        </p:txBody>
      </p:sp>
    </p:spTree>
    <p:extLst>
      <p:ext uri="{BB962C8B-B14F-4D97-AF65-F5344CB8AC3E}">
        <p14:creationId xmlns:p14="http://schemas.microsoft.com/office/powerpoint/2010/main" val="24909908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7961DD-2C22-5343-EE87-E04A5A5806A2}"/>
              </a:ext>
            </a:extLst>
          </p:cNvPr>
          <p:cNvSpPr>
            <a:spLocks noGrp="1"/>
          </p:cNvSpPr>
          <p:nvPr>
            <p:ph type="title"/>
          </p:nvPr>
        </p:nvSpPr>
        <p:spPr>
          <a:xfrm>
            <a:off x="1171074" y="1396686"/>
            <a:ext cx="3240506" cy="4064628"/>
          </a:xfrm>
        </p:spPr>
        <p:txBody>
          <a:bodyPr>
            <a:normAutofit/>
          </a:bodyPr>
          <a:lstStyle/>
          <a:p>
            <a:r>
              <a:rPr lang="en-US" sz="4100">
                <a:solidFill>
                  <a:srgbClr val="FFFFFF"/>
                </a:solidFill>
              </a:rPr>
              <a:t>Addressing Interaction between managers and researchers' challenges </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68B5D49-D663-97E6-3E04-20F2FBAD59E9}"/>
              </a:ext>
            </a:extLst>
          </p:cNvPr>
          <p:cNvSpPr>
            <a:spLocks noGrp="1"/>
          </p:cNvSpPr>
          <p:nvPr>
            <p:ph idx="1"/>
          </p:nvPr>
        </p:nvSpPr>
        <p:spPr>
          <a:xfrm>
            <a:off x="5370153" y="1526033"/>
            <a:ext cx="5536397" cy="3935281"/>
          </a:xfrm>
        </p:spPr>
        <p:txBody>
          <a:bodyPr>
            <a:normAutofit lnSpcReduction="10000"/>
          </a:bodyPr>
          <a:lstStyle/>
          <a:p>
            <a:r>
              <a:rPr lang="en-US" dirty="0"/>
              <a:t>Specifying information needed for decision making: The final version of the research project will be much more useful to managers if, in the early stages of the project design, the managers and researchers get together and develop a clear understanding of the information the managers expect from the research and how it can lead to a decision. </a:t>
            </a:r>
          </a:p>
          <a:p>
            <a:endParaRPr lang="en-US" sz="2000" dirty="0"/>
          </a:p>
        </p:txBody>
      </p:sp>
    </p:spTree>
    <p:extLst>
      <p:ext uri="{BB962C8B-B14F-4D97-AF65-F5344CB8AC3E}">
        <p14:creationId xmlns:p14="http://schemas.microsoft.com/office/powerpoint/2010/main" val="2194313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7961DD-2C22-5343-EE87-E04A5A5806A2}"/>
              </a:ext>
            </a:extLst>
          </p:cNvPr>
          <p:cNvSpPr>
            <a:spLocks noGrp="1"/>
          </p:cNvSpPr>
          <p:nvPr>
            <p:ph type="title"/>
          </p:nvPr>
        </p:nvSpPr>
        <p:spPr>
          <a:xfrm>
            <a:off x="686834" y="1153572"/>
            <a:ext cx="3200400" cy="4461163"/>
          </a:xfrm>
        </p:spPr>
        <p:txBody>
          <a:bodyPr>
            <a:normAutofit/>
          </a:bodyPr>
          <a:lstStyle/>
          <a:p>
            <a:r>
              <a:rPr lang="en-US">
                <a:solidFill>
                  <a:srgbClr val="FFFFFF"/>
                </a:solidFill>
              </a:rPr>
              <a:t>Addressing Interaction between managers and researchers' challenges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68B5D49-D663-97E6-3E04-20F2FBAD59E9}"/>
              </a:ext>
            </a:extLst>
          </p:cNvPr>
          <p:cNvSpPr>
            <a:spLocks noGrp="1"/>
          </p:cNvSpPr>
          <p:nvPr>
            <p:ph idx="1"/>
          </p:nvPr>
        </p:nvSpPr>
        <p:spPr>
          <a:xfrm>
            <a:off x="4447308" y="591344"/>
            <a:ext cx="6906491" cy="5585619"/>
          </a:xfrm>
        </p:spPr>
        <p:txBody>
          <a:bodyPr anchor="ctr">
            <a:normAutofit/>
          </a:bodyPr>
          <a:lstStyle/>
          <a:p>
            <a:r>
              <a:rPr lang="en-US" sz="2200" dirty="0"/>
              <a:t>Evaluating proposed research projects: To avoid misunderstanding or poor communications, a manager should require a written proposal and carefully evaluate it prior to approving it. </a:t>
            </a:r>
          </a:p>
          <a:p>
            <a:r>
              <a:rPr lang="en-US" sz="2200" dirty="0"/>
              <a:t>Evaluating commercial research services: To make an evaluation, the manager should first specify the purpose for obtaining the information and the information needed and then compare these things with the information that can be obtained from the commercial service.</a:t>
            </a:r>
          </a:p>
          <a:p>
            <a:r>
              <a:rPr lang="en-US" sz="2200" dirty="0"/>
              <a:t>Accepting or rejecting research findings: Just as an evaluation should be made on proposed research project before it is authorized, an inquiry should be made into the validity of the findings from completed research</a:t>
            </a:r>
          </a:p>
          <a:p>
            <a:r>
              <a:rPr lang="en-US" sz="2200" dirty="0"/>
              <a:t> </a:t>
            </a:r>
          </a:p>
        </p:txBody>
      </p:sp>
    </p:spTree>
    <p:extLst>
      <p:ext uri="{BB962C8B-B14F-4D97-AF65-F5344CB8AC3E}">
        <p14:creationId xmlns:p14="http://schemas.microsoft.com/office/powerpoint/2010/main" val="34852275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d toy person in front of two lines of white figures">
            <a:extLst>
              <a:ext uri="{FF2B5EF4-FFF2-40B4-BE49-F238E27FC236}">
                <a16:creationId xmlns:a16="http://schemas.microsoft.com/office/drawing/2014/main" id="{DA3395F0-6204-D819-573A-0E8F15830BB8}"/>
              </a:ext>
            </a:extLst>
          </p:cNvPr>
          <p:cNvPicPr>
            <a:picLocks noChangeAspect="1"/>
          </p:cNvPicPr>
          <p:nvPr/>
        </p:nvPicPr>
        <p:blipFill>
          <a:blip r:embed="rId2"/>
          <a:srcRect l="25993" r="22137"/>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E31B0A-1BBD-DA9E-536C-30D0A2515D38}"/>
              </a:ext>
            </a:extLst>
          </p:cNvPr>
          <p:cNvSpPr>
            <a:spLocks noGrp="1"/>
          </p:cNvSpPr>
          <p:nvPr>
            <p:ph type="title"/>
          </p:nvPr>
        </p:nvSpPr>
        <p:spPr>
          <a:xfrm>
            <a:off x="6115317" y="405685"/>
            <a:ext cx="5464968" cy="1559301"/>
          </a:xfrm>
        </p:spPr>
        <p:txBody>
          <a:bodyPr>
            <a:normAutofit/>
          </a:bodyPr>
          <a:lstStyle/>
          <a:p>
            <a:r>
              <a:rPr lang="en-US" sz="4000"/>
              <a:t>Difficulties in research</a:t>
            </a:r>
          </a:p>
        </p:txBody>
      </p:sp>
      <p:sp>
        <p:nvSpPr>
          <p:cNvPr id="3" name="Content Placeholder 2">
            <a:extLst>
              <a:ext uri="{FF2B5EF4-FFF2-40B4-BE49-F238E27FC236}">
                <a16:creationId xmlns:a16="http://schemas.microsoft.com/office/drawing/2014/main" id="{771E656D-661A-99D0-3B88-8DE106CF468B}"/>
              </a:ext>
            </a:extLst>
          </p:cNvPr>
          <p:cNvSpPr>
            <a:spLocks noGrp="1"/>
          </p:cNvSpPr>
          <p:nvPr>
            <p:ph idx="1"/>
          </p:nvPr>
        </p:nvSpPr>
        <p:spPr>
          <a:xfrm>
            <a:off x="6115317" y="1534332"/>
            <a:ext cx="5247340" cy="4705746"/>
          </a:xfrm>
        </p:spPr>
        <p:txBody>
          <a:bodyPr anchor="ctr">
            <a:normAutofit/>
          </a:bodyPr>
          <a:lstStyle/>
          <a:p>
            <a:r>
              <a:rPr lang="en-US" sz="2400" dirty="0"/>
              <a:t>Often respondents will be unable to give valid answers to questions concerning something that happened in their distant past or that might happen in the far-off future. </a:t>
            </a:r>
          </a:p>
          <a:p>
            <a:r>
              <a:rPr lang="en-US" sz="2400" dirty="0"/>
              <a:t>Unimportant events in a person’s past are less likely to be remembered than important ones. </a:t>
            </a:r>
          </a:p>
          <a:p>
            <a:r>
              <a:rPr lang="en-US" sz="2400" dirty="0"/>
              <a:t>Respondents have difficulty communicating their emotions and sensations to researchers. </a:t>
            </a:r>
          </a:p>
        </p:txBody>
      </p:sp>
    </p:spTree>
    <p:extLst>
      <p:ext uri="{BB962C8B-B14F-4D97-AF65-F5344CB8AC3E}">
        <p14:creationId xmlns:p14="http://schemas.microsoft.com/office/powerpoint/2010/main" val="24798407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 up of beakers with solutions on a shelf in a lab">
            <a:extLst>
              <a:ext uri="{FF2B5EF4-FFF2-40B4-BE49-F238E27FC236}">
                <a16:creationId xmlns:a16="http://schemas.microsoft.com/office/drawing/2014/main" id="{7A0AD062-D972-0374-B92D-49F87608F638}"/>
              </a:ext>
            </a:extLst>
          </p:cNvPr>
          <p:cNvPicPr>
            <a:picLocks noChangeAspect="1"/>
          </p:cNvPicPr>
          <p:nvPr/>
        </p:nvPicPr>
        <p:blipFill>
          <a:blip r:embed="rId2"/>
          <a:srcRect r="47341"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E31B0A-1BBD-DA9E-536C-30D0A2515D38}"/>
              </a:ext>
            </a:extLst>
          </p:cNvPr>
          <p:cNvSpPr>
            <a:spLocks noGrp="1"/>
          </p:cNvSpPr>
          <p:nvPr>
            <p:ph type="title"/>
          </p:nvPr>
        </p:nvSpPr>
        <p:spPr>
          <a:xfrm>
            <a:off x="6115317" y="405685"/>
            <a:ext cx="5464968" cy="1559301"/>
          </a:xfrm>
        </p:spPr>
        <p:txBody>
          <a:bodyPr>
            <a:normAutofit/>
          </a:bodyPr>
          <a:lstStyle/>
          <a:p>
            <a:r>
              <a:rPr lang="en-US" sz="4000"/>
              <a:t>Difficulties in research</a:t>
            </a:r>
          </a:p>
        </p:txBody>
      </p:sp>
      <p:sp>
        <p:nvSpPr>
          <p:cNvPr id="3" name="Content Placeholder 2">
            <a:extLst>
              <a:ext uri="{FF2B5EF4-FFF2-40B4-BE49-F238E27FC236}">
                <a16:creationId xmlns:a16="http://schemas.microsoft.com/office/drawing/2014/main" id="{771E656D-661A-99D0-3B88-8DE106CF468B}"/>
              </a:ext>
            </a:extLst>
          </p:cNvPr>
          <p:cNvSpPr>
            <a:spLocks noGrp="1"/>
          </p:cNvSpPr>
          <p:nvPr>
            <p:ph idx="1"/>
          </p:nvPr>
        </p:nvSpPr>
        <p:spPr>
          <a:xfrm>
            <a:off x="6115317" y="1441342"/>
            <a:ext cx="5247340" cy="4798736"/>
          </a:xfrm>
        </p:spPr>
        <p:txBody>
          <a:bodyPr anchor="ctr">
            <a:normAutofit fontScale="92500" lnSpcReduction="20000"/>
          </a:bodyPr>
          <a:lstStyle/>
          <a:p>
            <a:r>
              <a:rPr lang="en-US" sz="2400" dirty="0"/>
              <a:t>While researchers can obtain consumers’ attitude and opinions about most new-product concepts and descriptions, certain types of prospective new products or services may not be researchable or may be only partially researchable. </a:t>
            </a:r>
          </a:p>
          <a:p>
            <a:r>
              <a:rPr lang="en-US" sz="2400" dirty="0"/>
              <a:t>Because of the nature of some products there may not be enough time available to do research. </a:t>
            </a:r>
          </a:p>
          <a:p>
            <a:r>
              <a:rPr lang="en-US" sz="2400" dirty="0"/>
              <a:t>If the advantages associated with a company’s new product could easily be copied by competitors once they had become aware of the new product, it is not practical for the company to undertake any kind of marketing research that may expose their new product to competitors. </a:t>
            </a:r>
          </a:p>
        </p:txBody>
      </p:sp>
    </p:spTree>
    <p:extLst>
      <p:ext uri="{BB962C8B-B14F-4D97-AF65-F5344CB8AC3E}">
        <p14:creationId xmlns:p14="http://schemas.microsoft.com/office/powerpoint/2010/main" val="837578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BCBC8B-3429-941B-5650-7B0E01A56675}"/>
              </a:ext>
            </a:extLst>
          </p:cNvPr>
          <p:cNvSpPr>
            <a:spLocks noGrp="1"/>
          </p:cNvSpPr>
          <p:nvPr>
            <p:ph type="title"/>
          </p:nvPr>
        </p:nvSpPr>
        <p:spPr>
          <a:xfrm>
            <a:off x="838200" y="365125"/>
            <a:ext cx="5558489" cy="1325563"/>
          </a:xfrm>
        </p:spPr>
        <p:txBody>
          <a:bodyPr>
            <a:normAutofit/>
          </a:bodyPr>
          <a:lstStyle/>
          <a:p>
            <a:r>
              <a:rPr lang="en-US"/>
              <a:t>References</a:t>
            </a:r>
            <a:endParaRPr lang="en-US" dirty="0"/>
          </a:p>
        </p:txBody>
      </p:sp>
      <p:sp>
        <p:nvSpPr>
          <p:cNvPr id="17" name="Freeform: Shape 16">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1DD161BD-22CC-080D-89D6-7202B8F3BDBE}"/>
              </a:ext>
            </a:extLst>
          </p:cNvPr>
          <p:cNvSpPr>
            <a:spLocks noGrp="1"/>
          </p:cNvSpPr>
          <p:nvPr>
            <p:ph idx="1"/>
          </p:nvPr>
        </p:nvSpPr>
        <p:spPr>
          <a:xfrm>
            <a:off x="838200" y="1825625"/>
            <a:ext cx="5558489" cy="4351338"/>
          </a:xfrm>
        </p:spPr>
        <p:txBody>
          <a:bodyPr>
            <a:normAutofit/>
          </a:bodyPr>
          <a:lstStyle/>
          <a:p>
            <a:r>
              <a:rPr lang="en-US" sz="1300"/>
              <a:t>📚</a:t>
            </a:r>
          </a:p>
          <a:p>
            <a:r>
              <a:rPr lang="en-US" sz="1300"/>
              <a:t>American Marketing Association. (2017). Definition of Marketing Research. Retrieved from https://www.ama.org</a:t>
            </a:r>
          </a:p>
          <a:p>
            <a:r>
              <a:rPr lang="en-US" sz="1300"/>
              <a:t>Business Development Bank of Canada (BDC). (n.d.). How to do market research. Retrieved from https://www.bdc.ca</a:t>
            </a:r>
          </a:p>
          <a:p>
            <a:r>
              <a:rPr lang="en-US" sz="1300"/>
              <a:t>Chartered Institute of Marketing (CIM). (n.d.). Definition of Marketing Research. Retrieved from https://www.cim.co.uk</a:t>
            </a:r>
          </a:p>
          <a:p>
            <a:r>
              <a:rPr lang="en-US" sz="1300"/>
              <a:t>Creswell, J. W. (1994). Research Design: Qualitative and Quantitative Approaches. Sage Publications.</a:t>
            </a:r>
          </a:p>
          <a:p>
            <a:r>
              <a:rPr lang="en-US" sz="1300"/>
              <a:t>Gaikwad, J., &amp; Yadav, B. (2019). The significance of market research in business decisions. Journal of Global Economy, Volume 16 No 2 (Special Issue, SNDT Women’s’ University Conference Proceedings), National Conference</a:t>
            </a:r>
          </a:p>
          <a:p>
            <a:r>
              <a:rPr lang="en-US" sz="1300"/>
              <a:t>Kotler, P. (2000). Marketing Management (Millennium Edition). Prentice-Hall.</a:t>
            </a:r>
          </a:p>
          <a:p>
            <a:r>
              <a:rPr lang="en-US" sz="1300"/>
              <a:t>Palmer, A. (2000). Principles of Marketing. Oxford University Press</a:t>
            </a:r>
          </a:p>
          <a:p>
            <a:r>
              <a:rPr lang="en-US" sz="1300"/>
              <a:t>Smith, N. C., &amp; Cooper, J. E. (1994). "Marketing Research: An Applied Orientation." HarperCollins.</a:t>
            </a:r>
          </a:p>
          <a:p>
            <a:endParaRPr lang="en-US" sz="1300"/>
          </a:p>
        </p:txBody>
      </p:sp>
      <p:sp>
        <p:nvSpPr>
          <p:cNvPr id="19" name="Oval 18">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61573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D49BAE-1F28-DD11-650F-14E7D94CA2C7}"/>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End </a:t>
            </a:r>
          </a:p>
        </p:txBody>
      </p:sp>
      <p:graphicFrame>
        <p:nvGraphicFramePr>
          <p:cNvPr id="5" name="Content Placeholder 2">
            <a:extLst>
              <a:ext uri="{FF2B5EF4-FFF2-40B4-BE49-F238E27FC236}">
                <a16:creationId xmlns:a16="http://schemas.microsoft.com/office/drawing/2014/main" id="{07183721-5EE1-87C3-0DAA-8C0B63F9D122}"/>
              </a:ext>
            </a:extLst>
          </p:cNvPr>
          <p:cNvGraphicFramePr>
            <a:graphicFrameLocks noGrp="1"/>
          </p:cNvGraphicFramePr>
          <p:nvPr>
            <p:ph idx="1"/>
            <p:extLst>
              <p:ext uri="{D42A27DB-BD31-4B8C-83A1-F6EECF244321}">
                <p14:modId xmlns:p14="http://schemas.microsoft.com/office/powerpoint/2010/main" val="37220839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820886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100</TotalTime>
  <Words>2197</Words>
  <Application>Microsoft Office PowerPoint</Application>
  <PresentationFormat>Widescreen</PresentationFormat>
  <Paragraphs>180</Paragraphs>
  <Slides>32</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Aptos</vt:lpstr>
      <vt:lpstr>Aptos Display</vt:lpstr>
      <vt:lpstr>Arial</vt:lpstr>
      <vt:lpstr>Calibri</vt:lpstr>
      <vt:lpstr>Times</vt:lpstr>
      <vt:lpstr>Office Theme</vt:lpstr>
      <vt:lpstr>SPECIAL APLLICATION OF MARKETING RESEARCH INTRODUCTION </vt:lpstr>
      <vt:lpstr>Welcome </vt:lpstr>
      <vt:lpstr>Personal introduction </vt:lpstr>
      <vt:lpstr>Course Introduction </vt:lpstr>
      <vt:lpstr>Intended learning outcomes for the course </vt:lpstr>
      <vt:lpstr>Lecture 1: Introduction </vt:lpstr>
      <vt:lpstr>Areas of discussion </vt:lpstr>
      <vt:lpstr>Quotes on marketing research </vt:lpstr>
      <vt:lpstr>Quotes on marketing research cont.</vt:lpstr>
      <vt:lpstr>Definitions of marketing research </vt:lpstr>
      <vt:lpstr>Definitions of marketing research </vt:lpstr>
      <vt:lpstr>Definitions of marketing research </vt:lpstr>
      <vt:lpstr>Definitions of marketing research </vt:lpstr>
      <vt:lpstr>Definition cont.</vt:lpstr>
      <vt:lpstr>Definition cont.</vt:lpstr>
      <vt:lpstr>Significance of marketing research to a business</vt:lpstr>
      <vt:lpstr>Significance of marketing research to not for profit organization</vt:lpstr>
      <vt:lpstr>Significance of marketing research to the government </vt:lpstr>
      <vt:lpstr>Steps in the research process </vt:lpstr>
      <vt:lpstr>Steps in the research process </vt:lpstr>
      <vt:lpstr>Types of marketing research </vt:lpstr>
      <vt:lpstr>Marketing Research firms in Kenya </vt:lpstr>
      <vt:lpstr>Research firms in Kenya </vt:lpstr>
      <vt:lpstr>Interaction between managers and researchers </vt:lpstr>
      <vt:lpstr>Interaction between managers and researchers </vt:lpstr>
      <vt:lpstr>Addressing Interaction between managers and researchers' challenges </vt:lpstr>
      <vt:lpstr>Addressing Interaction between managers and researchers' challenges </vt:lpstr>
      <vt:lpstr>Addressing Interaction between managers and researchers' challenges </vt:lpstr>
      <vt:lpstr>Difficulties in research</vt:lpstr>
      <vt:lpstr>Difficulties in research</vt:lpstr>
      <vt:lpstr>References</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John N. Kamau</dc:creator>
  <cp:lastModifiedBy>Dr. John N. Kamau</cp:lastModifiedBy>
  <cp:revision>6</cp:revision>
  <dcterms:created xsi:type="dcterms:W3CDTF">2024-09-14T07:38:59Z</dcterms:created>
  <dcterms:modified xsi:type="dcterms:W3CDTF">2024-09-16T10:02:50Z</dcterms:modified>
</cp:coreProperties>
</file>