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embeddedFontLst>
    <p:embeddedFont>
      <p:font typeface="Play"/>
      <p:regular r:id="rId41"/>
      <p:bold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3" roundtripDataSignature="AMtx7mjYDzh6RqqQF+VyucML1kTq6lvq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0985EB5-EB67-41A0-B9BF-9E52624CAB30}">
  <a:tblStyle styleId="{20985EB5-EB67-41A0-B9BF-9E52624CAB30}" styleName="Table_0">
    <a:wholeTbl>
      <a:tcTxStyle b="off" i="off">
        <a:font>
          <a:latin typeface="Aptos"/>
          <a:ea typeface="Aptos"/>
          <a:cs typeface="Apto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9EC"/>
          </a:solidFill>
        </a:fill>
      </a:tcStyle>
    </a:wholeTbl>
    <a:band1H>
      <a:tcTxStyle/>
      <a:tcStyle>
        <a:fill>
          <a:solidFill>
            <a:srgbClr val="CAD1D8"/>
          </a:solidFill>
        </a:fill>
      </a:tcStyle>
    </a:band1H>
    <a:band2H>
      <a:tcTxStyle/>
    </a:band2H>
    <a:band1V>
      <a:tcTxStyle/>
      <a:tcStyle>
        <a:fill>
          <a:solidFill>
            <a:srgbClr val="CAD1D8"/>
          </a:solidFill>
        </a:fill>
      </a:tcStyle>
    </a:band1V>
    <a:band2V>
      <a:tcTxStyle/>
    </a:band2V>
    <a:lastCol>
      <a:tcTxStyle b="on" i="off">
        <a:font>
          <a:latin typeface="Aptos"/>
          <a:ea typeface="Aptos"/>
          <a:cs typeface="Aptos"/>
        </a:font>
        <a:schemeClr val="lt1"/>
      </a:tcTxStyle>
      <a:tcStyle>
        <a:fill>
          <a:solidFill>
            <a:schemeClr val="accent1"/>
          </a:solidFill>
        </a:fill>
      </a:tcStyle>
    </a:lastCol>
    <a:firstCol>
      <a:tcTxStyle b="on" i="off">
        <a:font>
          <a:latin typeface="Aptos"/>
          <a:ea typeface="Aptos"/>
          <a:cs typeface="Aptos"/>
        </a:font>
        <a:schemeClr val="lt1"/>
      </a:tcTxStyle>
      <a:tcStyle>
        <a:fill>
          <a:solidFill>
            <a:schemeClr val="accent1"/>
          </a:solidFill>
        </a:fill>
      </a:tcStyle>
    </a:firstCol>
    <a:lastRow>
      <a:tcTxStyle b="on" i="off">
        <a:font>
          <a:latin typeface="Aptos"/>
          <a:ea typeface="Aptos"/>
          <a:cs typeface="Apto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ptos"/>
          <a:ea typeface="Aptos"/>
          <a:cs typeface="Apto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Play-bold.fntdata"/><Relationship Id="rId41" Type="http://schemas.openxmlformats.org/officeDocument/2006/relationships/font" Target="fonts/Play-regular.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2pPr>
            <a:lvl3pPr indent="-228600" lvl="2" marL="1371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3pPr>
            <a:lvl4pPr indent="-228600" lvl="3" marL="1828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4pPr>
            <a:lvl5pPr indent="-228600" lvl="4" marL="22860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5pPr>
            <a:lvl6pPr indent="-228600" lvl="5" marL="27432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6pPr>
            <a:lvl7pPr indent="-228600" lvl="6" marL="32004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7pPr>
            <a:lvl8pPr indent="-228600" lvl="7" marL="36576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8pPr>
            <a:lvl9pPr indent="-228600" lvl="8" marL="411480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0" name="Google Shape;47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2" name="Google Shape;52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575"/>
              </a:buClr>
              <a:buSzPts val="2400"/>
              <a:buNone/>
              <a:defRPr sz="2400">
                <a:solidFill>
                  <a:srgbClr val="757575"/>
                </a:solidFill>
              </a:defRPr>
            </a:lvl1pPr>
            <a:lvl2pPr indent="-228600" lvl="1" marL="914400" algn="l">
              <a:lnSpc>
                <a:spcPct val="90000"/>
              </a:lnSpc>
              <a:spcBef>
                <a:spcPts val="500"/>
              </a:spcBef>
              <a:spcAft>
                <a:spcPts val="0"/>
              </a:spcAft>
              <a:buClr>
                <a:srgbClr val="757575"/>
              </a:buClr>
              <a:buSzPts val="2000"/>
              <a:buNone/>
              <a:defRPr sz="2000">
                <a:solidFill>
                  <a:srgbClr val="757575"/>
                </a:solidFill>
              </a:defRPr>
            </a:lvl2pPr>
            <a:lvl3pPr indent="-228600" lvl="2" marL="1371600" algn="l">
              <a:lnSpc>
                <a:spcPct val="90000"/>
              </a:lnSpc>
              <a:spcBef>
                <a:spcPts val="500"/>
              </a:spcBef>
              <a:spcAft>
                <a:spcPts val="0"/>
              </a:spcAft>
              <a:buClr>
                <a:srgbClr val="757575"/>
              </a:buClr>
              <a:buSzPts val="1800"/>
              <a:buNone/>
              <a:defRPr sz="1800">
                <a:solidFill>
                  <a:srgbClr val="757575"/>
                </a:solidFill>
              </a:defRPr>
            </a:lvl3pPr>
            <a:lvl4pPr indent="-228600" lvl="3" marL="1828800" algn="l">
              <a:lnSpc>
                <a:spcPct val="90000"/>
              </a:lnSpc>
              <a:spcBef>
                <a:spcPts val="500"/>
              </a:spcBef>
              <a:spcAft>
                <a:spcPts val="0"/>
              </a:spcAft>
              <a:buClr>
                <a:srgbClr val="757575"/>
              </a:buClr>
              <a:buSzPts val="1600"/>
              <a:buNone/>
              <a:defRPr sz="1600">
                <a:solidFill>
                  <a:srgbClr val="757575"/>
                </a:solidFill>
              </a:defRPr>
            </a:lvl4pPr>
            <a:lvl5pPr indent="-228600" lvl="4" marL="2286000" algn="l">
              <a:lnSpc>
                <a:spcPct val="90000"/>
              </a:lnSpc>
              <a:spcBef>
                <a:spcPts val="500"/>
              </a:spcBef>
              <a:spcAft>
                <a:spcPts val="0"/>
              </a:spcAft>
              <a:buClr>
                <a:srgbClr val="757575"/>
              </a:buClr>
              <a:buSzPts val="1600"/>
              <a:buNone/>
              <a:defRPr sz="1600">
                <a:solidFill>
                  <a:srgbClr val="757575"/>
                </a:solidFill>
              </a:defRPr>
            </a:lvl5pPr>
            <a:lvl6pPr indent="-228600" lvl="5" marL="2743200" algn="l">
              <a:lnSpc>
                <a:spcPct val="90000"/>
              </a:lnSpc>
              <a:spcBef>
                <a:spcPts val="500"/>
              </a:spcBef>
              <a:spcAft>
                <a:spcPts val="0"/>
              </a:spcAft>
              <a:buClr>
                <a:srgbClr val="757575"/>
              </a:buClr>
              <a:buSzPts val="1600"/>
              <a:buNone/>
              <a:defRPr sz="1600">
                <a:solidFill>
                  <a:srgbClr val="757575"/>
                </a:solidFill>
              </a:defRPr>
            </a:lvl6pPr>
            <a:lvl7pPr indent="-228600" lvl="6" marL="3200400" algn="l">
              <a:lnSpc>
                <a:spcPct val="90000"/>
              </a:lnSpc>
              <a:spcBef>
                <a:spcPts val="500"/>
              </a:spcBef>
              <a:spcAft>
                <a:spcPts val="0"/>
              </a:spcAft>
              <a:buClr>
                <a:srgbClr val="757575"/>
              </a:buClr>
              <a:buSzPts val="1600"/>
              <a:buNone/>
              <a:defRPr sz="1600">
                <a:solidFill>
                  <a:srgbClr val="757575"/>
                </a:solidFill>
              </a:defRPr>
            </a:lvl7pPr>
            <a:lvl8pPr indent="-228600" lvl="7" marL="3657600" algn="l">
              <a:lnSpc>
                <a:spcPct val="90000"/>
              </a:lnSpc>
              <a:spcBef>
                <a:spcPts val="500"/>
              </a:spcBef>
              <a:spcAft>
                <a:spcPts val="0"/>
              </a:spcAft>
              <a:buClr>
                <a:srgbClr val="757575"/>
              </a:buClr>
              <a:buSzPts val="1600"/>
              <a:buNone/>
              <a:defRPr sz="1600">
                <a:solidFill>
                  <a:srgbClr val="757575"/>
                </a:solidFill>
              </a:defRPr>
            </a:lvl8pPr>
            <a:lvl9pPr indent="-228600" lvl="8" marL="4114800" algn="l">
              <a:lnSpc>
                <a:spcPct val="90000"/>
              </a:lnSpc>
              <a:spcBef>
                <a:spcPts val="500"/>
              </a:spcBef>
              <a:spcAft>
                <a:spcPts val="0"/>
              </a:spcAft>
              <a:buClr>
                <a:srgbClr val="757575"/>
              </a:buClr>
              <a:buSzPts val="1600"/>
              <a:buNone/>
              <a:defRPr sz="1600">
                <a:solidFill>
                  <a:srgbClr val="757575"/>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5"/>
          <p:cNvSpPr/>
          <p:nvPr>
            <p:ph idx="2" type="pic"/>
          </p:nvPr>
        </p:nvSpPr>
        <p:spPr>
          <a:xfrm>
            <a:off x="5183188" y="987425"/>
            <a:ext cx="6172200" cy="4873625"/>
          </a:xfrm>
          <a:prstGeom prst="rect">
            <a:avLst/>
          </a:prstGeom>
          <a:noFill/>
          <a:ln>
            <a:noFill/>
          </a:ln>
        </p:spPr>
      </p:sp>
      <p:sp>
        <p:nvSpPr>
          <p:cNvPr id="68" name="Google Shape;6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757575"/>
                </a:solidFill>
                <a:latin typeface="Arial"/>
                <a:ea typeface="Arial"/>
                <a:cs typeface="Arial"/>
                <a:sym typeface="Arial"/>
              </a:defRPr>
            </a:lvl1pPr>
            <a:lvl2pPr indent="0" lvl="1" marL="0" marR="0" rtl="0" algn="r">
              <a:spcBef>
                <a:spcPts val="0"/>
              </a:spcBef>
              <a:buNone/>
              <a:defRPr b="0" i="0" sz="1200" u="none" cap="none" strike="noStrike">
                <a:solidFill>
                  <a:srgbClr val="757575"/>
                </a:solidFill>
                <a:latin typeface="Arial"/>
                <a:ea typeface="Arial"/>
                <a:cs typeface="Arial"/>
                <a:sym typeface="Arial"/>
              </a:defRPr>
            </a:lvl2pPr>
            <a:lvl3pPr indent="0" lvl="2" marL="0" marR="0" rtl="0" algn="r">
              <a:spcBef>
                <a:spcPts val="0"/>
              </a:spcBef>
              <a:buNone/>
              <a:defRPr b="0" i="0" sz="1200" u="none" cap="none" strike="noStrike">
                <a:solidFill>
                  <a:srgbClr val="757575"/>
                </a:solidFill>
                <a:latin typeface="Arial"/>
                <a:ea typeface="Arial"/>
                <a:cs typeface="Arial"/>
                <a:sym typeface="Arial"/>
              </a:defRPr>
            </a:lvl3pPr>
            <a:lvl4pPr indent="0" lvl="3" marL="0" marR="0" rtl="0" algn="r">
              <a:spcBef>
                <a:spcPts val="0"/>
              </a:spcBef>
              <a:buNone/>
              <a:defRPr b="0" i="0" sz="1200" u="none" cap="none" strike="noStrike">
                <a:solidFill>
                  <a:srgbClr val="757575"/>
                </a:solidFill>
                <a:latin typeface="Arial"/>
                <a:ea typeface="Arial"/>
                <a:cs typeface="Arial"/>
                <a:sym typeface="Arial"/>
              </a:defRPr>
            </a:lvl4pPr>
            <a:lvl5pPr indent="0" lvl="4" marL="0" marR="0" rtl="0" algn="r">
              <a:spcBef>
                <a:spcPts val="0"/>
              </a:spcBef>
              <a:buNone/>
              <a:defRPr b="0" i="0" sz="1200" u="none" cap="none" strike="noStrike">
                <a:solidFill>
                  <a:srgbClr val="757575"/>
                </a:solidFill>
                <a:latin typeface="Arial"/>
                <a:ea typeface="Arial"/>
                <a:cs typeface="Arial"/>
                <a:sym typeface="Arial"/>
              </a:defRPr>
            </a:lvl5pPr>
            <a:lvl6pPr indent="0" lvl="5" marL="0" marR="0" rtl="0" algn="r">
              <a:spcBef>
                <a:spcPts val="0"/>
              </a:spcBef>
              <a:buNone/>
              <a:defRPr b="0" i="0" sz="1200" u="none" cap="none" strike="noStrike">
                <a:solidFill>
                  <a:srgbClr val="757575"/>
                </a:solidFill>
                <a:latin typeface="Arial"/>
                <a:ea typeface="Arial"/>
                <a:cs typeface="Arial"/>
                <a:sym typeface="Arial"/>
              </a:defRPr>
            </a:lvl6pPr>
            <a:lvl7pPr indent="0" lvl="6" marL="0" marR="0" rtl="0" algn="r">
              <a:spcBef>
                <a:spcPts val="0"/>
              </a:spcBef>
              <a:buNone/>
              <a:defRPr b="0" i="0" sz="1200" u="none" cap="none" strike="noStrike">
                <a:solidFill>
                  <a:srgbClr val="757575"/>
                </a:solidFill>
                <a:latin typeface="Arial"/>
                <a:ea typeface="Arial"/>
                <a:cs typeface="Arial"/>
                <a:sym typeface="Arial"/>
              </a:defRPr>
            </a:lvl7pPr>
            <a:lvl8pPr indent="0" lvl="7" marL="0" marR="0" rtl="0" algn="r">
              <a:spcBef>
                <a:spcPts val="0"/>
              </a:spcBef>
              <a:buNone/>
              <a:defRPr b="0" i="0" sz="1200" u="none" cap="none" strike="noStrike">
                <a:solidFill>
                  <a:srgbClr val="757575"/>
                </a:solidFill>
                <a:latin typeface="Arial"/>
                <a:ea typeface="Arial"/>
                <a:cs typeface="Arial"/>
                <a:sym typeface="Arial"/>
              </a:defRPr>
            </a:lvl8pPr>
            <a:lvl9pPr indent="0" lvl="8" marL="0" marR="0" rtl="0" algn="r">
              <a:spcBef>
                <a:spcPts val="0"/>
              </a:spcBef>
              <a:buNone/>
              <a:defRPr b="0" i="0" sz="12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hyperlink" Target="https://www.twi-global.com/technical-knowledge/faqs/what-is-a-product-life-cycl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 name="Shape 87"/>
        <p:cNvGrpSpPr/>
        <p:nvPr/>
      </p:nvGrpSpPr>
      <p:grpSpPr>
        <a:xfrm>
          <a:off x="0" y="0"/>
          <a:ext cx="0" cy="0"/>
          <a:chOff x="0" y="0"/>
          <a:chExt cx="0" cy="0"/>
        </a:xfrm>
      </p:grpSpPr>
      <p:sp>
        <p:nvSpPr>
          <p:cNvPr id="88" name="Google Shape;88;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89" name="Google Shape;89;p1"/>
          <p:cNvSpPr/>
          <p:nvPr/>
        </p:nvSpPr>
        <p:spPr>
          <a:xfrm>
            <a:off x="0" y="-427"/>
            <a:ext cx="12192001" cy="6858000"/>
          </a:xfrm>
          <a:prstGeom prst="rect">
            <a:avLst/>
          </a:prstGeom>
          <a:gradFill>
            <a:gsLst>
              <a:gs pos="0">
                <a:srgbClr val="000000"/>
              </a:gs>
              <a:gs pos="100000">
                <a:srgbClr val="0F4861"/>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0" name="Google Shape;90;p1"/>
          <p:cNvSpPr/>
          <p:nvPr/>
        </p:nvSpPr>
        <p:spPr>
          <a:xfrm flipH="1" rot="10800000">
            <a:off x="455521" y="-1720"/>
            <a:ext cx="11750040" cy="6840685"/>
          </a:xfrm>
          <a:prstGeom prst="rect">
            <a:avLst/>
          </a:prstGeom>
          <a:gradFill>
            <a:gsLst>
              <a:gs pos="0">
                <a:srgbClr val="0A3041">
                  <a:alpha val="60784"/>
                </a:srgbClr>
              </a:gs>
              <a:gs pos="21000">
                <a:srgbClr val="0A3041">
                  <a:alpha val="60784"/>
                </a:srgbClr>
              </a:gs>
              <a:gs pos="100000">
                <a:srgbClr val="156082">
                  <a:alpha val="0"/>
                </a:srgbClr>
              </a:gs>
            </a:gsLst>
            <a:lin ang="21593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1" name="Google Shape;91;p1"/>
          <p:cNvSpPr/>
          <p:nvPr/>
        </p:nvSpPr>
        <p:spPr>
          <a:xfrm>
            <a:off x="8606054" y="-1291"/>
            <a:ext cx="3608179" cy="6858864"/>
          </a:xfrm>
          <a:prstGeom prst="rect">
            <a:avLst/>
          </a:prstGeom>
          <a:gradFill>
            <a:gsLst>
              <a:gs pos="0">
                <a:srgbClr val="0F4861">
                  <a:alpha val="0"/>
                </a:srgbClr>
              </a:gs>
              <a:gs pos="99000">
                <a:srgbClr val="000000">
                  <a:alpha val="40784"/>
                </a:srgbClr>
              </a:gs>
              <a:gs pos="100000">
                <a:srgbClr val="000000">
                  <a:alpha val="40784"/>
                </a:srgbClr>
              </a:gs>
            </a:gsLst>
            <a:lin ang="16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2" name="Google Shape;92;p1"/>
          <p:cNvSpPr/>
          <p:nvPr/>
        </p:nvSpPr>
        <p:spPr>
          <a:xfrm rot="-6325827">
            <a:off x="6059728" y="779270"/>
            <a:ext cx="4967533" cy="4988390"/>
          </a:xfrm>
          <a:prstGeom prst="ellipse">
            <a:avLst/>
          </a:prstGeom>
          <a:gradFill>
            <a:gsLst>
              <a:gs pos="0">
                <a:srgbClr val="156082">
                  <a:alpha val="23921"/>
                </a:srgbClr>
              </a:gs>
              <a:gs pos="79000">
                <a:srgbClr val="43AFE2">
                  <a:alpha val="0"/>
                </a:srgbClr>
              </a:gs>
              <a:gs pos="100000">
                <a:srgbClr val="43AFE2">
                  <a:alpha val="0"/>
                </a:srgbClr>
              </a:gs>
            </a:gsLst>
            <a:lin ang="14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3" name="Google Shape;93;p1"/>
          <p:cNvSpPr txBox="1"/>
          <p:nvPr>
            <p:ph type="ctrTitle"/>
          </p:nvPr>
        </p:nvSpPr>
        <p:spPr>
          <a:xfrm>
            <a:off x="1386865" y="818984"/>
            <a:ext cx="6596245" cy="3268520"/>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3700"/>
              <a:buFont typeface="Play"/>
              <a:buNone/>
            </a:pPr>
            <a:r>
              <a:rPr lang="en-US" sz="3700">
                <a:solidFill>
                  <a:srgbClr val="FFFFFF"/>
                </a:solidFill>
              </a:rPr>
              <a:t>SPECIAL APLLICATION OF MARKETING RESEARCH</a:t>
            </a:r>
            <a:br>
              <a:rPr lang="en-US" sz="3700">
                <a:solidFill>
                  <a:srgbClr val="FFFFFF"/>
                </a:solidFill>
              </a:rPr>
            </a:br>
            <a:br>
              <a:rPr lang="en-US" sz="3700">
                <a:solidFill>
                  <a:srgbClr val="FFFFFF"/>
                </a:solidFill>
              </a:rPr>
            </a:br>
            <a:r>
              <a:rPr lang="en-US" sz="3700">
                <a:solidFill>
                  <a:srgbClr val="FFFFFF"/>
                </a:solidFill>
              </a:rPr>
              <a:t>WEEK 2</a:t>
            </a:r>
            <a:br>
              <a:rPr lang="en-US" sz="3700">
                <a:solidFill>
                  <a:srgbClr val="FFFFFF"/>
                </a:solidFill>
              </a:rPr>
            </a:br>
            <a:r>
              <a:rPr lang="en-US" sz="3700">
                <a:solidFill>
                  <a:srgbClr val="FFFFFF"/>
                </a:solidFill>
              </a:rPr>
              <a:t>RESEARCH CYCLE</a:t>
            </a:r>
            <a:br>
              <a:rPr lang="en-US" sz="3700">
                <a:solidFill>
                  <a:srgbClr val="FFFFFF"/>
                </a:solidFill>
              </a:rPr>
            </a:br>
            <a:endParaRPr sz="3700">
              <a:solidFill>
                <a:srgbClr val="FFFFFF"/>
              </a:solidFill>
            </a:endParaRPr>
          </a:p>
        </p:txBody>
      </p:sp>
      <p:sp>
        <p:nvSpPr>
          <p:cNvPr id="94" name="Google Shape;94;p1"/>
          <p:cNvSpPr/>
          <p:nvPr/>
        </p:nvSpPr>
        <p:spPr>
          <a:xfrm flipH="1" rot="10800000">
            <a:off x="6314" y="4480038"/>
            <a:ext cx="12179371" cy="2377962"/>
          </a:xfrm>
          <a:prstGeom prst="rect">
            <a:avLst/>
          </a:prstGeom>
          <a:gradFill>
            <a:gsLst>
              <a:gs pos="0">
                <a:srgbClr val="0F4861">
                  <a:alpha val="49803"/>
                </a:srgbClr>
              </a:gs>
              <a:gs pos="99000">
                <a:srgbClr val="000000">
                  <a:alpha val="33725"/>
                </a:srgbClr>
              </a:gs>
              <a:gs pos="100000">
                <a:srgbClr val="000000">
                  <a:alpha val="33725"/>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95" name="Google Shape;95;p1"/>
          <p:cNvSpPr txBox="1"/>
          <p:nvPr>
            <p:ph idx="1" type="subTitle"/>
          </p:nvPr>
        </p:nvSpPr>
        <p:spPr>
          <a:xfrm>
            <a:off x="1931874" y="4797188"/>
            <a:ext cx="6051236" cy="1241828"/>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rgbClr val="FFFFFF"/>
              </a:buClr>
              <a:buSzPts val="2400"/>
              <a:buNone/>
            </a:pPr>
            <a:r>
              <a:rPr lang="en-US">
                <a:solidFill>
                  <a:srgbClr val="FFFFFF"/>
                </a:solidFill>
              </a:rPr>
              <a:t>Dr John N Kamau</a:t>
            </a:r>
            <a:endParaRPr/>
          </a:p>
        </p:txBody>
      </p:sp>
      <p:sp>
        <p:nvSpPr>
          <p:cNvPr id="96" name="Google Shape;96;p1"/>
          <p:cNvSpPr/>
          <p:nvPr/>
        </p:nvSpPr>
        <p:spPr>
          <a:xfrm flipH="1" rot="-5400000">
            <a:off x="6967085" y="1632660"/>
            <a:ext cx="6857572" cy="3592258"/>
          </a:xfrm>
          <a:prstGeom prst="rect">
            <a:avLst/>
          </a:prstGeom>
          <a:gradFill>
            <a:gsLst>
              <a:gs pos="0">
                <a:srgbClr val="0F4861">
                  <a:alpha val="49803"/>
                </a:srgbClr>
              </a:gs>
              <a:gs pos="99000">
                <a:srgbClr val="000000">
                  <a:alpha val="0"/>
                </a:srgbClr>
              </a:gs>
              <a:gs pos="100000">
                <a:srgbClr val="000000">
                  <a:alpha val="0"/>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93"/>
                                        </p:tgtEl>
                                        <p:attrNameLst>
                                          <p:attrName>style.visibility</p:attrName>
                                        </p:attrNameLst>
                                      </p:cBhvr>
                                      <p:to>
                                        <p:strVal val="visible"/>
                                      </p:to>
                                    </p:set>
                                    <p:animEffect filter="fade" transition="in">
                                      <p:cBhvr>
                                        <p:cTn dur="1000"/>
                                        <p:tgtEl>
                                          <p:spTgt spid="93"/>
                                        </p:tgtEl>
                                      </p:cBhvr>
                                    </p:animEffect>
                                  </p:childTnLst>
                                </p:cTn>
                              </p:par>
                              <p:par>
                                <p:cTn fill="hold" nodeType="withEffect" presetClass="entr" presetID="10" presetSubtype="0">
                                  <p:stCondLst>
                                    <p:cond delay="1000"/>
                                  </p:stCondLst>
                                  <p:childTnLst>
                                    <p:set>
                                      <p:cBhvr>
                                        <p:cTn dur="1" fill="hold">
                                          <p:stCondLst>
                                            <p:cond delay="0"/>
                                          </p:stCondLst>
                                        </p:cTn>
                                        <p:tgtEl>
                                          <p:spTgt spid="95">
                                            <p:txEl>
                                              <p:pRg end="0" st="0"/>
                                            </p:txEl>
                                          </p:spTgt>
                                        </p:tgtEl>
                                        <p:attrNameLst>
                                          <p:attrName>style.visibility</p:attrName>
                                        </p:attrNameLst>
                                      </p:cBhvr>
                                      <p:to>
                                        <p:strVal val="visible"/>
                                      </p:to>
                                    </p:set>
                                    <p:animEffect filter="fade" transition="in">
                                      <p:cBhvr>
                                        <p:cTn dur="1000"/>
                                        <p:tgtEl>
                                          <p:spTgt spid="95">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0" name="Shape 100"/>
        <p:cNvGrpSpPr/>
        <p:nvPr/>
      </p:nvGrpSpPr>
      <p:grpSpPr>
        <a:xfrm>
          <a:off x="0" y="0"/>
          <a:ext cx="0" cy="0"/>
          <a:chOff x="0" y="0"/>
          <a:chExt cx="0" cy="0"/>
        </a:xfrm>
      </p:grpSpPr>
      <p:sp>
        <p:nvSpPr>
          <p:cNvPr id="101" name="Google Shape;101;p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2" name="Google Shape;102;p2"/>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Welcome!</a:t>
            </a:r>
            <a:endParaRPr/>
          </a:p>
        </p:txBody>
      </p:sp>
      <p:sp>
        <p:nvSpPr>
          <p:cNvPr id="103" name="Google Shape;103;p2"/>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4" name="Google Shape;104;p2"/>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Welcome to week 2 lecture</a:t>
            </a:r>
            <a:endParaRPr/>
          </a:p>
          <a:p>
            <a:pPr indent="-228600" lvl="0" marL="228600" rtl="0" algn="l">
              <a:lnSpc>
                <a:spcPct val="90000"/>
              </a:lnSpc>
              <a:spcBef>
                <a:spcPts val="1000"/>
              </a:spcBef>
              <a:spcAft>
                <a:spcPts val="0"/>
              </a:spcAft>
              <a:buClr>
                <a:schemeClr val="dk1"/>
              </a:buClr>
              <a:buSzPts val="2800"/>
              <a:buChar char="•"/>
            </a:pPr>
            <a:r>
              <a:rPr lang="en-US"/>
              <a:t>It is my joy to have you in this class</a:t>
            </a:r>
            <a:endParaRPr/>
          </a:p>
          <a:p>
            <a:pPr indent="-228600" lvl="0" marL="228600" rtl="0" algn="l">
              <a:lnSpc>
                <a:spcPct val="90000"/>
              </a:lnSpc>
              <a:spcBef>
                <a:spcPts val="1000"/>
              </a:spcBef>
              <a:spcAft>
                <a:spcPts val="0"/>
              </a:spcAft>
              <a:buClr>
                <a:schemeClr val="dk1"/>
              </a:buClr>
              <a:buSzPts val="2800"/>
              <a:buChar char="•"/>
            </a:pPr>
            <a:r>
              <a:rPr lang="en-US"/>
              <a:t>Last week we introduced the course</a:t>
            </a:r>
            <a:endParaRPr/>
          </a:p>
          <a:p>
            <a:pPr indent="-228600" lvl="0" marL="228600" rtl="0" algn="l">
              <a:lnSpc>
                <a:spcPct val="90000"/>
              </a:lnSpc>
              <a:spcBef>
                <a:spcPts val="1000"/>
              </a:spcBef>
              <a:spcAft>
                <a:spcPts val="0"/>
              </a:spcAft>
              <a:buClr>
                <a:schemeClr val="dk1"/>
              </a:buClr>
              <a:buSzPts val="2800"/>
              <a:buChar char="•"/>
            </a:pPr>
            <a:r>
              <a:rPr lang="en-US"/>
              <a:t>We examine the core topic</a:t>
            </a:r>
            <a:endParaRPr/>
          </a:p>
          <a:p>
            <a:pPr indent="-228600" lvl="0" marL="228600" rtl="0" algn="l">
              <a:lnSpc>
                <a:spcPct val="90000"/>
              </a:lnSpc>
              <a:spcBef>
                <a:spcPts val="1000"/>
              </a:spcBef>
              <a:spcAft>
                <a:spcPts val="0"/>
              </a:spcAft>
              <a:buClr>
                <a:schemeClr val="dk1"/>
              </a:buClr>
              <a:buSzPts val="2800"/>
              <a:buChar char="•"/>
            </a:pPr>
            <a:r>
              <a:rPr lang="en-US"/>
              <a:t>Research cycle</a:t>
            </a:r>
            <a:endParaRPr/>
          </a:p>
          <a:p>
            <a:pPr indent="-50800" lvl="0" marL="228600" rtl="0" algn="l">
              <a:lnSpc>
                <a:spcPct val="90000"/>
              </a:lnSpc>
              <a:spcBef>
                <a:spcPts val="1000"/>
              </a:spcBef>
              <a:spcAft>
                <a:spcPts val="0"/>
              </a:spcAft>
              <a:buClr>
                <a:schemeClr val="dk1"/>
              </a:buClr>
              <a:buSzPts val="2800"/>
              <a:buNone/>
            </a:pPr>
            <a:r>
              <a:t/>
            </a:r>
            <a:endParaRPr/>
          </a:p>
        </p:txBody>
      </p:sp>
      <p:sp>
        <p:nvSpPr>
          <p:cNvPr id="105" name="Google Shape;105;p2"/>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06" name="Google Shape;106;p2"/>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sp>
        <p:nvSpPr>
          <p:cNvPr id="107" name="Google Shape;107;p2"/>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08" name="Google Shape;108;p2"/>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109" name="Google Shape;109;p2"/>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10" name="Google Shape;110;p2"/>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11" name="Google Shape;111;p2"/>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5" name="Shape 115"/>
        <p:cNvGrpSpPr/>
        <p:nvPr/>
      </p:nvGrpSpPr>
      <p:grpSpPr>
        <a:xfrm>
          <a:off x="0" y="0"/>
          <a:ext cx="0" cy="0"/>
          <a:chOff x="0" y="0"/>
          <a:chExt cx="0" cy="0"/>
        </a:xfrm>
      </p:grpSpPr>
      <p:sp>
        <p:nvSpPr>
          <p:cNvPr id="116" name="Google Shape;116;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7" name="Google Shape;117;p3"/>
          <p:cNvSpPr txBox="1"/>
          <p:nvPr>
            <p:ph type="title"/>
          </p:nvPr>
        </p:nvSpPr>
        <p:spPr>
          <a:xfrm>
            <a:off x="838201" y="365125"/>
            <a:ext cx="539336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Intended Learning Outcomes</a:t>
            </a:r>
            <a:br>
              <a:rPr lang="en-US" sz="3400"/>
            </a:br>
            <a:endParaRPr sz="3400"/>
          </a:p>
        </p:txBody>
      </p:sp>
      <p:sp>
        <p:nvSpPr>
          <p:cNvPr id="118" name="Google Shape;118;p3"/>
          <p:cNvSpPr/>
          <p:nvPr/>
        </p:nvSpPr>
        <p:spPr>
          <a:xfrm>
            <a:off x="10198657" y="1"/>
            <a:ext cx="1155142" cy="625027"/>
          </a:xfrm>
          <a:custGeom>
            <a:rect b="b" l="l" r="r" t="t"/>
            <a:pathLst>
              <a:path extrusionOk="0" h="625027" w="1155142">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490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9" name="Google Shape;119;p3"/>
          <p:cNvSpPr/>
          <p:nvPr/>
        </p:nvSpPr>
        <p:spPr>
          <a:xfrm>
            <a:off x="6808185" y="3423959"/>
            <a:ext cx="630884" cy="630884"/>
          </a:xfrm>
          <a:prstGeom prst="ellipse">
            <a:avLst/>
          </a:prstGeom>
          <a:noFill/>
          <a:ln cap="flat" cmpd="sng" w="1270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0" name="Google Shape;120;p3"/>
          <p:cNvSpPr/>
          <p:nvPr/>
        </p:nvSpPr>
        <p:spPr>
          <a:xfrm rot="-1136562">
            <a:off x="7450227" y="5166682"/>
            <a:ext cx="1835725" cy="2024785"/>
          </a:xfrm>
          <a:custGeom>
            <a:rect b="b" l="l" r="r" t="t"/>
            <a:pathLst>
              <a:path extrusionOk="0" h="2024785" w="183572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id="121" name="Google Shape;121;p3"/>
          <p:cNvPicPr preferRelativeResize="0"/>
          <p:nvPr/>
        </p:nvPicPr>
        <p:blipFill rotWithShape="1">
          <a:blip r:embed="rId3">
            <a:alphaModFix/>
          </a:blip>
          <a:srcRect b="0" l="0" r="25000" t="0"/>
          <a:stretch/>
        </p:blipFill>
        <p:spPr>
          <a:xfrm>
            <a:off x="7751975" y="1075239"/>
            <a:ext cx="4128603" cy="4128603"/>
          </a:xfrm>
          <a:custGeom>
            <a:rect b="b" l="l" r="r" t="t"/>
            <a:pathLst>
              <a:path extrusionOk="0" h="2663168" w="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ln>
            <a:noFill/>
          </a:ln>
        </p:spPr>
      </p:pic>
      <p:sp>
        <p:nvSpPr>
          <p:cNvPr id="122" name="Google Shape;122;p3"/>
          <p:cNvSpPr/>
          <p:nvPr/>
        </p:nvSpPr>
        <p:spPr>
          <a:xfrm>
            <a:off x="6749602" y="1"/>
            <a:ext cx="2066948" cy="1621879"/>
          </a:xfrm>
          <a:custGeom>
            <a:rect b="b" l="l" r="r" t="t"/>
            <a:pathLst>
              <a:path extrusionOk="0" h="1621879" w="2066948">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23" name="Google Shape;123;p3"/>
          <p:cNvCxnSpPr/>
          <p:nvPr/>
        </p:nvCxnSpPr>
        <p:spPr>
          <a:xfrm>
            <a:off x="12138745" y="1027906"/>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124" name="Google Shape;124;p3"/>
          <p:cNvSpPr/>
          <p:nvPr/>
        </p:nvSpPr>
        <p:spPr>
          <a:xfrm>
            <a:off x="6809527" y="6033795"/>
            <a:ext cx="1991064" cy="824205"/>
          </a:xfrm>
          <a:custGeom>
            <a:rect b="b" l="l" r="r" t="t"/>
            <a:pathLst>
              <a:path extrusionOk="0" h="824205" w="1991064">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25" name="Google Shape;125;p3"/>
          <p:cNvSpPr/>
          <p:nvPr/>
        </p:nvSpPr>
        <p:spPr>
          <a:xfrm>
            <a:off x="10851696" y="5519196"/>
            <a:ext cx="1340305" cy="1338805"/>
          </a:xfrm>
          <a:custGeom>
            <a:rect b="b" l="l" r="r" t="t"/>
            <a:pathLst>
              <a:path extrusionOk="0" h="1338805" w="13403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nvGrpSpPr>
          <p:cNvPr id="126" name="Google Shape;126;p3"/>
          <p:cNvGrpSpPr/>
          <p:nvPr/>
        </p:nvGrpSpPr>
        <p:grpSpPr>
          <a:xfrm>
            <a:off x="838201" y="1827284"/>
            <a:ext cx="5393360" cy="4348018"/>
            <a:chOff x="1" y="1659"/>
            <a:chExt cx="5393360" cy="4348018"/>
          </a:xfrm>
        </p:grpSpPr>
        <p:sp>
          <p:nvSpPr>
            <p:cNvPr id="127" name="Google Shape;127;p3"/>
            <p:cNvSpPr/>
            <p:nvPr/>
          </p:nvSpPr>
          <p:spPr>
            <a:xfrm rot="5400000">
              <a:off x="-144690" y="146350"/>
              <a:ext cx="964603" cy="675222"/>
            </a:xfrm>
            <a:prstGeom prst="chevron">
              <a:avLst>
                <a:gd fmla="val 50000" name="adj"/>
              </a:avLst>
            </a:prstGeom>
            <a:gradFill>
              <a:gsLst>
                <a:gs pos="0">
                  <a:srgbClr val="AB4E9D"/>
                </a:gs>
                <a:gs pos="50000">
                  <a:srgbClr val="A62094"/>
                </a:gs>
                <a:gs pos="100000">
                  <a:srgbClr val="961886"/>
                </a:gs>
              </a:gsLst>
              <a:lin ang="5400000" scaled="0"/>
            </a:gradFill>
            <a:ln cap="flat" cmpd="sng" w="12700">
              <a:solidFill>
                <a:srgbClr val="A0289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txBox="1"/>
            <p:nvPr/>
          </p:nvSpPr>
          <p:spPr>
            <a:xfrm>
              <a:off x="1" y="339270"/>
              <a:ext cx="675222" cy="289381"/>
            </a:xfrm>
            <a:prstGeom prst="rect">
              <a:avLst/>
            </a:prstGeom>
            <a:noFill/>
            <a:ln>
              <a:noFill/>
            </a:ln>
          </p:spPr>
          <p:txBody>
            <a:bodyPr anchorCtr="0" anchor="ctr" bIns="8250" lIns="8250" spcFirstLastPara="1" rIns="8250" wrap="square" tIns="8250">
              <a:noAutofit/>
            </a:bodyPr>
            <a:lstStyle/>
            <a:p>
              <a:pPr indent="0" lvl="0" marL="0" marR="0" rtl="0" algn="ctr">
                <a:lnSpc>
                  <a:spcPct val="90000"/>
                </a:lnSpc>
                <a:spcBef>
                  <a:spcPts val="0"/>
                </a:spcBef>
                <a:spcAft>
                  <a:spcPts val="0"/>
                </a:spcAft>
                <a:buClr>
                  <a:schemeClr val="lt1"/>
                </a:buClr>
                <a:buSzPts val="1300"/>
                <a:buFont typeface="Arial"/>
                <a:buNone/>
              </a:pPr>
              <a:r>
                <a:rPr lang="en-US" sz="1300">
                  <a:solidFill>
                    <a:schemeClr val="lt1"/>
                  </a:solidFill>
                  <a:latin typeface="Arial"/>
                  <a:ea typeface="Arial"/>
                  <a:cs typeface="Arial"/>
                  <a:sym typeface="Arial"/>
                </a:rPr>
                <a:t>Be</a:t>
              </a:r>
              <a:endParaRPr/>
            </a:p>
          </p:txBody>
        </p:sp>
        <p:sp>
          <p:nvSpPr>
            <p:cNvPr id="129" name="Google Shape;129;p3"/>
            <p:cNvSpPr/>
            <p:nvPr/>
          </p:nvSpPr>
          <p:spPr>
            <a:xfrm rot="5400000">
              <a:off x="2720795" y="-2043913"/>
              <a:ext cx="626992" cy="4718138"/>
            </a:xfrm>
            <a:prstGeom prst="round2SameRect">
              <a:avLst>
                <a:gd fmla="val 16667" name="adj1"/>
                <a:gd fmla="val 0" name="adj2"/>
              </a:avLst>
            </a:prstGeom>
            <a:solidFill>
              <a:schemeClr val="lt1">
                <a:alpha val="89803"/>
              </a:schemeClr>
            </a:solidFill>
            <a:ln cap="flat" cmpd="sng" w="12700">
              <a:solidFill>
                <a:srgbClr val="A0289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txBox="1"/>
            <p:nvPr/>
          </p:nvSpPr>
          <p:spPr>
            <a:xfrm>
              <a:off x="675223" y="32266"/>
              <a:ext cx="4687531" cy="565778"/>
            </a:xfrm>
            <a:prstGeom prst="rect">
              <a:avLst/>
            </a:prstGeom>
            <a:noFill/>
            <a:ln>
              <a:noFill/>
            </a:ln>
          </p:spPr>
          <p:txBody>
            <a:bodyPr anchorCtr="0" anchor="ctr" bIns="12050" lIns="135125" spcFirstLastPara="1" rIns="12050" wrap="square" tIns="12050">
              <a:noAutofit/>
            </a:bodyPr>
            <a:lstStyle/>
            <a:p>
              <a:pPr indent="-171450" lvl="1" marL="171450" marR="0" rtl="0" algn="l">
                <a:lnSpc>
                  <a:spcPct val="90000"/>
                </a:lnSpc>
                <a:spcBef>
                  <a:spcPts val="0"/>
                </a:spcBef>
                <a:spcAft>
                  <a:spcPts val="0"/>
                </a:spcAft>
                <a:buClr>
                  <a:schemeClr val="dk1"/>
                </a:buClr>
                <a:buSzPts val="1900"/>
                <a:buFont typeface="Arial"/>
                <a:buChar char="•"/>
              </a:pPr>
              <a:r>
                <a:rPr b="0" i="0" lang="en-US" sz="1900" u="none" cap="none" strike="noStrike">
                  <a:solidFill>
                    <a:schemeClr val="dk1"/>
                  </a:solidFill>
                  <a:latin typeface="Arial"/>
                  <a:ea typeface="Arial"/>
                  <a:cs typeface="Arial"/>
                  <a:sym typeface="Arial"/>
                </a:rPr>
                <a:t>At the end of this lecture, you will be able to: </a:t>
              </a:r>
              <a:endParaRPr/>
            </a:p>
          </p:txBody>
        </p:sp>
        <p:sp>
          <p:nvSpPr>
            <p:cNvPr id="131" name="Google Shape;131;p3"/>
            <p:cNvSpPr/>
            <p:nvPr/>
          </p:nvSpPr>
          <p:spPr>
            <a:xfrm rot="5400000">
              <a:off x="-144690" y="992203"/>
              <a:ext cx="964603" cy="675222"/>
            </a:xfrm>
            <a:prstGeom prst="chevron">
              <a:avLst>
                <a:gd fmla="val 50000" name="adj"/>
              </a:avLst>
            </a:prstGeom>
            <a:gradFill>
              <a:gsLst>
                <a:gs pos="0">
                  <a:srgbClr val="624FAB"/>
                </a:gs>
                <a:gs pos="50000">
                  <a:srgbClr val="4723A5"/>
                </a:gs>
                <a:gs pos="100000">
                  <a:srgbClr val="3B1996"/>
                </a:gs>
              </a:gsLst>
              <a:lin ang="5400000" scaled="0"/>
            </a:gradFill>
            <a:ln cap="flat" cmpd="sng" w="12700">
              <a:solidFill>
                <a:srgbClr val="4A2AA0"/>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txBox="1"/>
            <p:nvPr/>
          </p:nvSpPr>
          <p:spPr>
            <a:xfrm>
              <a:off x="1" y="1185123"/>
              <a:ext cx="675222" cy="289381"/>
            </a:xfrm>
            <a:prstGeom prst="rect">
              <a:avLst/>
            </a:prstGeom>
            <a:noFill/>
            <a:ln>
              <a:noFill/>
            </a:ln>
          </p:spPr>
          <p:txBody>
            <a:bodyPr anchorCtr="0" anchor="ctr" bIns="8250" lIns="8250" spcFirstLastPara="1" rIns="8250" wrap="square" tIns="8250">
              <a:noAutofit/>
            </a:bodyPr>
            <a:lstStyle/>
            <a:p>
              <a:pPr indent="0" lvl="0" marL="0" marR="0" rtl="0" algn="ctr">
                <a:lnSpc>
                  <a:spcPct val="90000"/>
                </a:lnSpc>
                <a:spcBef>
                  <a:spcPts val="0"/>
                </a:spcBef>
                <a:spcAft>
                  <a:spcPts val="0"/>
                </a:spcAft>
                <a:buClr>
                  <a:schemeClr val="lt1"/>
                </a:buClr>
                <a:buSzPts val="1300"/>
                <a:buFont typeface="Arial"/>
                <a:buNone/>
              </a:pPr>
              <a:r>
                <a:rPr lang="en-US" sz="1300">
                  <a:solidFill>
                    <a:schemeClr val="lt1"/>
                  </a:solidFill>
                  <a:latin typeface="Arial"/>
                  <a:ea typeface="Arial"/>
                  <a:cs typeface="Arial"/>
                  <a:sym typeface="Arial"/>
                </a:rPr>
                <a:t>Describe</a:t>
              </a:r>
              <a:endParaRPr/>
            </a:p>
          </p:txBody>
        </p:sp>
        <p:sp>
          <p:nvSpPr>
            <p:cNvPr id="133" name="Google Shape;133;p3"/>
            <p:cNvSpPr/>
            <p:nvPr/>
          </p:nvSpPr>
          <p:spPr>
            <a:xfrm rot="5400000">
              <a:off x="2720795" y="-1198059"/>
              <a:ext cx="626992" cy="4718138"/>
            </a:xfrm>
            <a:prstGeom prst="round2SameRect">
              <a:avLst>
                <a:gd fmla="val 16667" name="adj1"/>
                <a:gd fmla="val 0" name="adj2"/>
              </a:avLst>
            </a:prstGeom>
            <a:solidFill>
              <a:schemeClr val="lt1">
                <a:alpha val="89803"/>
              </a:schemeClr>
            </a:solidFill>
            <a:ln cap="flat" cmpd="sng" w="12700">
              <a:solidFill>
                <a:srgbClr val="4A2AA0"/>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
            <p:cNvSpPr txBox="1"/>
            <p:nvPr/>
          </p:nvSpPr>
          <p:spPr>
            <a:xfrm>
              <a:off x="675223" y="878120"/>
              <a:ext cx="4687531" cy="565778"/>
            </a:xfrm>
            <a:prstGeom prst="rect">
              <a:avLst/>
            </a:prstGeom>
            <a:noFill/>
            <a:ln>
              <a:noFill/>
            </a:ln>
          </p:spPr>
          <p:txBody>
            <a:bodyPr anchorCtr="0" anchor="ctr" bIns="12050" lIns="135125" spcFirstLastPara="1" rIns="12050" wrap="square" tIns="12050">
              <a:noAutofit/>
            </a:bodyPr>
            <a:lstStyle/>
            <a:p>
              <a:pPr indent="-171450" lvl="1" marL="171450" marR="0" rtl="0" algn="l">
                <a:lnSpc>
                  <a:spcPct val="90000"/>
                </a:lnSpc>
                <a:spcBef>
                  <a:spcPts val="0"/>
                </a:spcBef>
                <a:spcAft>
                  <a:spcPts val="0"/>
                </a:spcAft>
                <a:buClr>
                  <a:schemeClr val="dk1"/>
                </a:buClr>
                <a:buSzPts val="1900"/>
                <a:buFont typeface="Arial"/>
                <a:buChar char="•"/>
              </a:pPr>
              <a:r>
                <a:rPr b="0" i="0" lang="en-US" sz="1900" u="none" cap="none" strike="noStrike">
                  <a:solidFill>
                    <a:schemeClr val="dk1"/>
                  </a:solidFill>
                  <a:latin typeface="Arial"/>
                  <a:ea typeface="Arial"/>
                  <a:cs typeface="Arial"/>
                  <a:sym typeface="Arial"/>
                </a:rPr>
                <a:t>Describe product lifecycle and its significance to an organization</a:t>
              </a:r>
              <a:endParaRPr/>
            </a:p>
          </p:txBody>
        </p:sp>
        <p:sp>
          <p:nvSpPr>
            <p:cNvPr id="135" name="Google Shape;135;p3"/>
            <p:cNvSpPr/>
            <p:nvPr/>
          </p:nvSpPr>
          <p:spPr>
            <a:xfrm rot="5400000">
              <a:off x="-144690" y="1838057"/>
              <a:ext cx="964603" cy="675222"/>
            </a:xfrm>
            <a:prstGeom prst="chevron">
              <a:avLst>
                <a:gd fmla="val 50000" name="adj"/>
              </a:avLst>
            </a:prstGeom>
            <a:gradFill>
              <a:gsLst>
                <a:gs pos="0">
                  <a:srgbClr val="4F7FAD"/>
                </a:gs>
                <a:gs pos="50000">
                  <a:srgbClr val="246EA7"/>
                </a:gs>
                <a:gs pos="100000">
                  <a:srgbClr val="1A6298"/>
                </a:gs>
              </a:gsLst>
              <a:lin ang="5400000" scaled="0"/>
            </a:gradFill>
            <a:ln cap="flat" cmpd="sng" w="12700">
              <a:solidFill>
                <a:srgbClr val="2B6FA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txBox="1"/>
            <p:nvPr/>
          </p:nvSpPr>
          <p:spPr>
            <a:xfrm>
              <a:off x="1" y="2030977"/>
              <a:ext cx="675222" cy="289381"/>
            </a:xfrm>
            <a:prstGeom prst="rect">
              <a:avLst/>
            </a:prstGeom>
            <a:noFill/>
            <a:ln>
              <a:noFill/>
            </a:ln>
          </p:spPr>
          <p:txBody>
            <a:bodyPr anchorCtr="0" anchor="ctr" bIns="8250" lIns="8250" spcFirstLastPara="1" rIns="8250" wrap="square" tIns="8250">
              <a:noAutofit/>
            </a:bodyPr>
            <a:lstStyle/>
            <a:p>
              <a:pPr indent="0" lvl="0" marL="0" marR="0" rtl="0" algn="ctr">
                <a:lnSpc>
                  <a:spcPct val="90000"/>
                </a:lnSpc>
                <a:spcBef>
                  <a:spcPts val="0"/>
                </a:spcBef>
                <a:spcAft>
                  <a:spcPts val="0"/>
                </a:spcAft>
                <a:buClr>
                  <a:schemeClr val="lt1"/>
                </a:buClr>
                <a:buSzPts val="1300"/>
                <a:buFont typeface="Arial"/>
                <a:buNone/>
              </a:pPr>
              <a:r>
                <a:rPr lang="en-US" sz="1300">
                  <a:solidFill>
                    <a:schemeClr val="lt1"/>
                  </a:solidFill>
                  <a:latin typeface="Arial"/>
                  <a:ea typeface="Arial"/>
                  <a:cs typeface="Arial"/>
                  <a:sym typeface="Arial"/>
                </a:rPr>
                <a:t>Discuss</a:t>
              </a:r>
              <a:endParaRPr/>
            </a:p>
          </p:txBody>
        </p:sp>
        <p:sp>
          <p:nvSpPr>
            <p:cNvPr id="137" name="Google Shape;137;p3"/>
            <p:cNvSpPr/>
            <p:nvPr/>
          </p:nvSpPr>
          <p:spPr>
            <a:xfrm rot="5400000">
              <a:off x="2720795" y="-352205"/>
              <a:ext cx="626992" cy="4718138"/>
            </a:xfrm>
            <a:prstGeom prst="round2SameRect">
              <a:avLst>
                <a:gd fmla="val 16667" name="adj1"/>
                <a:gd fmla="val 0" name="adj2"/>
              </a:avLst>
            </a:prstGeom>
            <a:solidFill>
              <a:schemeClr val="lt1">
                <a:alpha val="89803"/>
              </a:schemeClr>
            </a:solidFill>
            <a:ln cap="flat" cmpd="sng" w="12700">
              <a:solidFill>
                <a:srgbClr val="2B6FA2"/>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
            <p:cNvSpPr txBox="1"/>
            <p:nvPr/>
          </p:nvSpPr>
          <p:spPr>
            <a:xfrm>
              <a:off x="675223" y="1723974"/>
              <a:ext cx="4687531" cy="565778"/>
            </a:xfrm>
            <a:prstGeom prst="rect">
              <a:avLst/>
            </a:prstGeom>
            <a:noFill/>
            <a:ln>
              <a:noFill/>
            </a:ln>
          </p:spPr>
          <p:txBody>
            <a:bodyPr anchorCtr="0" anchor="ctr" bIns="12050" lIns="135125" spcFirstLastPara="1" rIns="12050" wrap="square" tIns="12050">
              <a:noAutofit/>
            </a:bodyPr>
            <a:lstStyle/>
            <a:p>
              <a:pPr indent="-171450" lvl="1" marL="171450" marR="0" rtl="0" algn="l">
                <a:lnSpc>
                  <a:spcPct val="90000"/>
                </a:lnSpc>
                <a:spcBef>
                  <a:spcPts val="0"/>
                </a:spcBef>
                <a:spcAft>
                  <a:spcPts val="0"/>
                </a:spcAft>
                <a:buClr>
                  <a:schemeClr val="dk1"/>
                </a:buClr>
                <a:buSzPts val="1900"/>
                <a:buFont typeface="Arial"/>
                <a:buChar char="•"/>
              </a:pPr>
              <a:r>
                <a:rPr b="0" i="0" lang="en-US" sz="1900" u="none" cap="none" strike="noStrike">
                  <a:solidFill>
                    <a:schemeClr val="dk1"/>
                  </a:solidFill>
                  <a:latin typeface="Arial"/>
                  <a:ea typeface="Arial"/>
                  <a:cs typeface="Arial"/>
                  <a:sym typeface="Arial"/>
                </a:rPr>
                <a:t>Discuss the research cycle and its connection to product lifecycle</a:t>
              </a:r>
              <a:endParaRPr/>
            </a:p>
          </p:txBody>
        </p:sp>
        <p:sp>
          <p:nvSpPr>
            <p:cNvPr id="139" name="Google Shape;139;p3"/>
            <p:cNvSpPr/>
            <p:nvPr/>
          </p:nvSpPr>
          <p:spPr>
            <a:xfrm rot="5400000">
              <a:off x="-144690" y="2683911"/>
              <a:ext cx="964603" cy="675222"/>
            </a:xfrm>
            <a:prstGeom prst="chevron">
              <a:avLst>
                <a:gd fmla="val 50000" name="adj"/>
              </a:avLst>
            </a:prstGeom>
            <a:gradFill>
              <a:gsLst>
                <a:gs pos="0">
                  <a:srgbClr val="4FAF81"/>
                </a:gs>
                <a:gs pos="50000">
                  <a:srgbClr val="23AA70"/>
                </a:gs>
                <a:gs pos="100000">
                  <a:srgbClr val="199B64"/>
                </a:gs>
              </a:gsLst>
              <a:lin ang="5400000" scaled="0"/>
            </a:gradFill>
            <a:ln cap="flat" cmpd="sng" w="12700">
              <a:solidFill>
                <a:srgbClr val="2BA47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3"/>
            <p:cNvSpPr txBox="1"/>
            <p:nvPr/>
          </p:nvSpPr>
          <p:spPr>
            <a:xfrm>
              <a:off x="1" y="2876831"/>
              <a:ext cx="675222" cy="289381"/>
            </a:xfrm>
            <a:prstGeom prst="rect">
              <a:avLst/>
            </a:prstGeom>
            <a:noFill/>
            <a:ln>
              <a:noFill/>
            </a:ln>
          </p:spPr>
          <p:txBody>
            <a:bodyPr anchorCtr="0" anchor="ctr" bIns="8250" lIns="8250" spcFirstLastPara="1" rIns="8250" wrap="square" tIns="8250">
              <a:noAutofit/>
            </a:bodyPr>
            <a:lstStyle/>
            <a:p>
              <a:pPr indent="0" lvl="0" marL="0" marR="0" rtl="0" algn="ctr">
                <a:lnSpc>
                  <a:spcPct val="90000"/>
                </a:lnSpc>
                <a:spcBef>
                  <a:spcPts val="0"/>
                </a:spcBef>
                <a:spcAft>
                  <a:spcPts val="0"/>
                </a:spcAft>
                <a:buClr>
                  <a:schemeClr val="lt1"/>
                </a:buClr>
                <a:buSzPts val="1300"/>
                <a:buFont typeface="Arial"/>
                <a:buNone/>
              </a:pPr>
              <a:r>
                <a:rPr lang="en-US" sz="1300">
                  <a:solidFill>
                    <a:schemeClr val="lt1"/>
                  </a:solidFill>
                  <a:latin typeface="Arial"/>
                  <a:ea typeface="Arial"/>
                  <a:cs typeface="Arial"/>
                  <a:sym typeface="Arial"/>
                </a:rPr>
                <a:t>Examine</a:t>
              </a:r>
              <a:endParaRPr/>
            </a:p>
          </p:txBody>
        </p:sp>
        <p:sp>
          <p:nvSpPr>
            <p:cNvPr id="141" name="Google Shape;141;p3"/>
            <p:cNvSpPr/>
            <p:nvPr/>
          </p:nvSpPr>
          <p:spPr>
            <a:xfrm rot="5400000">
              <a:off x="2720795" y="493647"/>
              <a:ext cx="626992" cy="4718138"/>
            </a:xfrm>
            <a:prstGeom prst="round2SameRect">
              <a:avLst>
                <a:gd fmla="val 16667" name="adj1"/>
                <a:gd fmla="val 0" name="adj2"/>
              </a:avLst>
            </a:prstGeom>
            <a:solidFill>
              <a:schemeClr val="lt1">
                <a:alpha val="89803"/>
              </a:schemeClr>
            </a:solidFill>
            <a:ln cap="flat" cmpd="sng" w="12700">
              <a:solidFill>
                <a:srgbClr val="2BA47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3"/>
            <p:cNvSpPr txBox="1"/>
            <p:nvPr/>
          </p:nvSpPr>
          <p:spPr>
            <a:xfrm>
              <a:off x="675223" y="2569827"/>
              <a:ext cx="4687531" cy="565778"/>
            </a:xfrm>
            <a:prstGeom prst="rect">
              <a:avLst/>
            </a:prstGeom>
            <a:noFill/>
            <a:ln>
              <a:noFill/>
            </a:ln>
          </p:spPr>
          <p:txBody>
            <a:bodyPr anchorCtr="0" anchor="ctr" bIns="12050" lIns="135125" spcFirstLastPara="1" rIns="12050" wrap="square" tIns="12050">
              <a:noAutofit/>
            </a:bodyPr>
            <a:lstStyle/>
            <a:p>
              <a:pPr indent="-171450" lvl="1" marL="171450" marR="0" rtl="0" algn="l">
                <a:lnSpc>
                  <a:spcPct val="90000"/>
                </a:lnSpc>
                <a:spcBef>
                  <a:spcPts val="0"/>
                </a:spcBef>
                <a:spcAft>
                  <a:spcPts val="0"/>
                </a:spcAft>
                <a:buClr>
                  <a:schemeClr val="dk1"/>
                </a:buClr>
                <a:buSzPts val="1900"/>
                <a:buFont typeface="Arial"/>
                <a:buChar char="•"/>
              </a:pPr>
              <a:r>
                <a:rPr b="0" i="0" lang="en-US" sz="1900" u="none" cap="none" strike="noStrike">
                  <a:solidFill>
                    <a:schemeClr val="dk1"/>
                  </a:solidFill>
                  <a:latin typeface="Arial"/>
                  <a:ea typeface="Arial"/>
                  <a:cs typeface="Arial"/>
                  <a:sym typeface="Arial"/>
                </a:rPr>
                <a:t>Examine various stages of research cycle</a:t>
              </a:r>
              <a:endParaRPr/>
            </a:p>
          </p:txBody>
        </p:sp>
        <p:sp>
          <p:nvSpPr>
            <p:cNvPr id="143" name="Google Shape;143;p3"/>
            <p:cNvSpPr/>
            <p:nvPr/>
          </p:nvSpPr>
          <p:spPr>
            <a:xfrm rot="5400000">
              <a:off x="-144690" y="3529765"/>
              <a:ext cx="964603" cy="675222"/>
            </a:xfrm>
            <a:prstGeom prst="chevron">
              <a:avLst>
                <a:gd fmla="val 50000" name="adj"/>
              </a:avLst>
            </a:prstGeom>
            <a:gradFill>
              <a:gsLst>
                <a:gs pos="0">
                  <a:srgbClr val="63B150"/>
                </a:gs>
                <a:gs pos="50000">
                  <a:srgbClr val="48AC24"/>
                </a:gs>
                <a:gs pos="100000">
                  <a:srgbClr val="3D9D1A"/>
                </a:gs>
              </a:gsLst>
              <a:lin ang="5400000" scaled="0"/>
            </a:gradFill>
            <a:ln cap="flat" cmpd="sng" w="12700">
              <a:solidFill>
                <a:srgbClr val="4CA62C"/>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3"/>
            <p:cNvSpPr txBox="1"/>
            <p:nvPr/>
          </p:nvSpPr>
          <p:spPr>
            <a:xfrm>
              <a:off x="1" y="3722685"/>
              <a:ext cx="675222" cy="289381"/>
            </a:xfrm>
            <a:prstGeom prst="rect">
              <a:avLst/>
            </a:prstGeom>
            <a:noFill/>
            <a:ln>
              <a:noFill/>
            </a:ln>
          </p:spPr>
          <p:txBody>
            <a:bodyPr anchorCtr="0" anchor="ctr" bIns="8250" lIns="8250" spcFirstLastPara="1" rIns="8250" wrap="square" tIns="8250">
              <a:noAutofit/>
            </a:bodyPr>
            <a:lstStyle/>
            <a:p>
              <a:pPr indent="0" lvl="0" marL="0" marR="0" rtl="0" algn="ctr">
                <a:lnSpc>
                  <a:spcPct val="90000"/>
                </a:lnSpc>
                <a:spcBef>
                  <a:spcPts val="0"/>
                </a:spcBef>
                <a:spcAft>
                  <a:spcPts val="0"/>
                </a:spcAft>
                <a:buClr>
                  <a:schemeClr val="lt1"/>
                </a:buClr>
                <a:buSzPts val="1300"/>
                <a:buFont typeface="Arial"/>
                <a:buNone/>
              </a:pPr>
              <a:r>
                <a:rPr lang="en-US" sz="1300">
                  <a:solidFill>
                    <a:schemeClr val="lt1"/>
                  </a:solidFill>
                  <a:latin typeface="Arial"/>
                  <a:ea typeface="Arial"/>
                  <a:cs typeface="Arial"/>
                  <a:sym typeface="Arial"/>
                </a:rPr>
                <a:t>Discuss</a:t>
              </a:r>
              <a:endParaRPr/>
            </a:p>
          </p:txBody>
        </p:sp>
        <p:sp>
          <p:nvSpPr>
            <p:cNvPr id="145" name="Google Shape;145;p3"/>
            <p:cNvSpPr/>
            <p:nvPr/>
          </p:nvSpPr>
          <p:spPr>
            <a:xfrm rot="5400000">
              <a:off x="2720795" y="1339501"/>
              <a:ext cx="626992" cy="4718138"/>
            </a:xfrm>
            <a:prstGeom prst="round2SameRect">
              <a:avLst>
                <a:gd fmla="val 16667" name="adj1"/>
                <a:gd fmla="val 0" name="adj2"/>
              </a:avLst>
            </a:prstGeom>
            <a:solidFill>
              <a:schemeClr val="lt1">
                <a:alpha val="89803"/>
              </a:schemeClr>
            </a:solidFill>
            <a:ln cap="flat" cmpd="sng" w="12700">
              <a:solidFill>
                <a:srgbClr val="4CA62C"/>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3"/>
            <p:cNvSpPr txBox="1"/>
            <p:nvPr/>
          </p:nvSpPr>
          <p:spPr>
            <a:xfrm>
              <a:off x="675223" y="3415681"/>
              <a:ext cx="4687531" cy="565778"/>
            </a:xfrm>
            <a:prstGeom prst="rect">
              <a:avLst/>
            </a:prstGeom>
            <a:noFill/>
            <a:ln>
              <a:noFill/>
            </a:ln>
          </p:spPr>
          <p:txBody>
            <a:bodyPr anchorCtr="0" anchor="ctr" bIns="12050" lIns="135125" spcFirstLastPara="1" rIns="12050" wrap="square" tIns="12050">
              <a:noAutofit/>
            </a:bodyPr>
            <a:lstStyle/>
            <a:p>
              <a:pPr indent="-171450" lvl="1" marL="171450" marR="0" rtl="0" algn="l">
                <a:lnSpc>
                  <a:spcPct val="90000"/>
                </a:lnSpc>
                <a:spcBef>
                  <a:spcPts val="0"/>
                </a:spcBef>
                <a:spcAft>
                  <a:spcPts val="0"/>
                </a:spcAft>
                <a:buClr>
                  <a:schemeClr val="dk1"/>
                </a:buClr>
                <a:buSzPts val="1900"/>
                <a:buFont typeface="Arial"/>
                <a:buChar char="•"/>
              </a:pPr>
              <a:r>
                <a:rPr b="0" i="0" lang="en-US" sz="1900" u="none" cap="none" strike="noStrike">
                  <a:solidFill>
                    <a:schemeClr val="dk1"/>
                  </a:solidFill>
                  <a:latin typeface="Arial"/>
                  <a:ea typeface="Arial"/>
                  <a:cs typeface="Arial"/>
                  <a:sym typeface="Arial"/>
                </a:rPr>
                <a:t>Discuss the implications of research cycle to marketing managers</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0" name="Shape 150"/>
        <p:cNvGrpSpPr/>
        <p:nvPr/>
      </p:nvGrpSpPr>
      <p:grpSpPr>
        <a:xfrm>
          <a:off x="0" y="0"/>
          <a:ext cx="0" cy="0"/>
          <a:chOff x="0" y="0"/>
          <a:chExt cx="0" cy="0"/>
        </a:xfrm>
      </p:grpSpPr>
      <p:sp>
        <p:nvSpPr>
          <p:cNvPr id="151" name="Google Shape;151;p4"/>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52" name="Google Shape;152;p4"/>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53" name="Google Shape;153;p4"/>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Quotes on research cycle </a:t>
            </a:r>
            <a:endParaRPr/>
          </a:p>
        </p:txBody>
      </p:sp>
      <p:sp>
        <p:nvSpPr>
          <p:cNvPr id="154" name="Google Shape;154;p4"/>
          <p:cNvSpPr txBox="1"/>
          <p:nvPr>
            <p:ph idx="1" type="body"/>
          </p:nvPr>
        </p:nvSpPr>
        <p:spPr>
          <a:xfrm>
            <a:off x="761802" y="1787858"/>
            <a:ext cx="4646905" cy="4568492"/>
          </a:xfrm>
          <a:prstGeom prst="rect">
            <a:avLst/>
          </a:prstGeom>
          <a:noFill/>
          <a:ln>
            <a:noFill/>
          </a:ln>
        </p:spPr>
        <p:txBody>
          <a:bodyPr anchorCtr="0" anchor="ctr"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sz="2000"/>
              <a:t>1.	“When the product is right, you don’t have to be a great Marketer. “Seth Godin</a:t>
            </a:r>
            <a:endParaRPr/>
          </a:p>
          <a:p>
            <a:pPr indent="-228600" lvl="0" marL="228600" rtl="0" algn="l">
              <a:lnSpc>
                <a:spcPct val="90000"/>
              </a:lnSpc>
              <a:spcBef>
                <a:spcPts val="1000"/>
              </a:spcBef>
              <a:spcAft>
                <a:spcPts val="0"/>
              </a:spcAft>
              <a:buClr>
                <a:schemeClr val="dk1"/>
              </a:buClr>
              <a:buSzPct val="100000"/>
              <a:buChar char="•"/>
            </a:pPr>
            <a:r>
              <a:rPr lang="en-US" sz="2000"/>
              <a:t>2.	“Don’t find customers for your products, find products for your customers. “David Ogilvy</a:t>
            </a:r>
            <a:endParaRPr/>
          </a:p>
          <a:p>
            <a:pPr indent="-228600" lvl="0" marL="228600" rtl="0" algn="l">
              <a:lnSpc>
                <a:spcPct val="90000"/>
              </a:lnSpc>
              <a:spcBef>
                <a:spcPts val="1000"/>
              </a:spcBef>
              <a:spcAft>
                <a:spcPts val="0"/>
              </a:spcAft>
              <a:buClr>
                <a:schemeClr val="dk1"/>
              </a:buClr>
              <a:buSzPct val="100000"/>
              <a:buChar char="•"/>
            </a:pPr>
            <a:r>
              <a:rPr lang="en-US" sz="2000"/>
              <a:t>3.	“Watch the product life cycle; but more important, watch the market life cycle. “Philip Kotler</a:t>
            </a:r>
            <a:endParaRPr/>
          </a:p>
          <a:p>
            <a:pPr indent="-228600" lvl="0" marL="228600" rtl="0" algn="l">
              <a:lnSpc>
                <a:spcPct val="90000"/>
              </a:lnSpc>
              <a:spcBef>
                <a:spcPts val="1000"/>
              </a:spcBef>
              <a:spcAft>
                <a:spcPts val="0"/>
              </a:spcAft>
              <a:buClr>
                <a:schemeClr val="dk1"/>
              </a:buClr>
              <a:buSzPct val="100000"/>
              <a:buChar char="•"/>
            </a:pPr>
            <a:r>
              <a:rPr lang="en-US" sz="2000"/>
              <a:t>4.	“By having your talent spend their workday solving unexpected problems in the product life cycle, you are missing out on the chance to exploit new market opportunities. “Peter Drucker</a:t>
            </a:r>
            <a:endParaRPr/>
          </a:p>
          <a:p>
            <a:pPr indent="-228600" lvl="0" marL="228600" rtl="0" algn="l">
              <a:lnSpc>
                <a:spcPct val="90000"/>
              </a:lnSpc>
              <a:spcBef>
                <a:spcPts val="1000"/>
              </a:spcBef>
              <a:spcAft>
                <a:spcPts val="0"/>
              </a:spcAft>
              <a:buClr>
                <a:schemeClr val="dk1"/>
              </a:buClr>
              <a:buSzPct val="100000"/>
              <a:buChar char="•"/>
            </a:pPr>
            <a:r>
              <a:rPr lang="en-US" sz="2000"/>
              <a:t>5.	"The life cycle of a product begins with an idea, is nurtured through development, marketed for growth, maintained during maturity, and retired in decline." Anonymous</a:t>
            </a:r>
            <a:endParaRPr/>
          </a:p>
          <a:p>
            <a:pPr indent="-146367" lvl="0" marL="228600" rtl="0" algn="l">
              <a:lnSpc>
                <a:spcPct val="90000"/>
              </a:lnSpc>
              <a:spcBef>
                <a:spcPts val="1000"/>
              </a:spcBef>
              <a:spcAft>
                <a:spcPts val="0"/>
              </a:spcAft>
              <a:buClr>
                <a:schemeClr val="dk1"/>
              </a:buClr>
              <a:buSzPct val="100000"/>
              <a:buNone/>
            </a:pPr>
            <a:r>
              <a:t/>
            </a:r>
            <a:endParaRPr sz="1400"/>
          </a:p>
        </p:txBody>
      </p:sp>
      <p:pic>
        <p:nvPicPr>
          <p:cNvPr descr="Silver stopwatch" id="155" name="Google Shape;155;p4"/>
          <p:cNvPicPr preferRelativeResize="0"/>
          <p:nvPr/>
        </p:nvPicPr>
        <p:blipFill rotWithShape="1">
          <a:blip r:embed="rId3">
            <a:alphaModFix/>
          </a:blip>
          <a:srcRect b="0" l="10364" r="22894" t="0"/>
          <a:stretch/>
        </p:blipFill>
        <p:spPr>
          <a:xfrm>
            <a:off x="6096000" y="1"/>
            <a:ext cx="6102825" cy="6858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9" name="Shape 159"/>
        <p:cNvGrpSpPr/>
        <p:nvPr/>
      </p:nvGrpSpPr>
      <p:grpSpPr>
        <a:xfrm>
          <a:off x="0" y="0"/>
          <a:ext cx="0" cy="0"/>
          <a:chOff x="0" y="0"/>
          <a:chExt cx="0" cy="0"/>
        </a:xfrm>
      </p:grpSpPr>
      <p:sp>
        <p:nvSpPr>
          <p:cNvPr id="160" name="Google Shape;160;p5"/>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61" name="Google Shape;161;p5"/>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Quotes on research cycle </a:t>
            </a:r>
            <a:endParaRPr/>
          </a:p>
        </p:txBody>
      </p:sp>
      <p:sp>
        <p:nvSpPr>
          <p:cNvPr id="162" name="Google Shape;162;p5"/>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63" name="Google Shape;163;p5"/>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US" sz="1800"/>
              <a:t>6.	"Managing the product lifecycle is about ensuring that your product evolves to stay relevant to its customers." Jim Brown</a:t>
            </a:r>
            <a:endParaRPr/>
          </a:p>
          <a:p>
            <a:pPr indent="-228600" lvl="0" marL="228600" rtl="0" algn="l">
              <a:lnSpc>
                <a:spcPct val="90000"/>
              </a:lnSpc>
              <a:spcBef>
                <a:spcPts val="1000"/>
              </a:spcBef>
              <a:spcAft>
                <a:spcPts val="0"/>
              </a:spcAft>
              <a:buClr>
                <a:schemeClr val="dk1"/>
              </a:buClr>
              <a:buSzPts val="1800"/>
              <a:buChar char="•"/>
            </a:pPr>
            <a:r>
              <a:rPr lang="en-US" sz="1800"/>
              <a:t>7.	"Innovation is the key to prolonging a product’s lifecycle, but eventually, all products meet their end." Peter Drucker</a:t>
            </a:r>
            <a:endParaRPr/>
          </a:p>
          <a:p>
            <a:pPr indent="-228600" lvl="0" marL="228600" rtl="0" algn="l">
              <a:lnSpc>
                <a:spcPct val="90000"/>
              </a:lnSpc>
              <a:spcBef>
                <a:spcPts val="1000"/>
              </a:spcBef>
              <a:spcAft>
                <a:spcPts val="0"/>
              </a:spcAft>
              <a:buClr>
                <a:schemeClr val="dk1"/>
              </a:buClr>
              <a:buSzPts val="1800"/>
              <a:buChar char="•"/>
            </a:pPr>
            <a:r>
              <a:rPr lang="en-US" sz="1800"/>
              <a:t>8.	"Products, like everything in life, have a life cycle. They are born, they grow, they reach maturity, and eventually, they fade away." Philip Kotler</a:t>
            </a:r>
            <a:endParaRPr/>
          </a:p>
          <a:p>
            <a:pPr indent="-228600" lvl="0" marL="228600" rtl="0" algn="l">
              <a:lnSpc>
                <a:spcPct val="90000"/>
              </a:lnSpc>
              <a:spcBef>
                <a:spcPts val="1000"/>
              </a:spcBef>
              <a:spcAft>
                <a:spcPts val="0"/>
              </a:spcAft>
              <a:buClr>
                <a:schemeClr val="dk1"/>
              </a:buClr>
              <a:buSzPts val="1800"/>
              <a:buChar char="•"/>
            </a:pPr>
            <a:r>
              <a:rPr lang="en-US" sz="1800"/>
              <a:t>9.	"In the product lifecycle, the focus must constantly shift: from invention to market penetration, from growth to profitability, and ultimately, from decline to reinvention or replacement." Geoffrey Moore</a:t>
            </a:r>
            <a:endParaRPr/>
          </a:p>
          <a:p>
            <a:pPr indent="-114300" lvl="0" marL="228600" rtl="0" algn="l">
              <a:lnSpc>
                <a:spcPct val="90000"/>
              </a:lnSpc>
              <a:spcBef>
                <a:spcPts val="1000"/>
              </a:spcBef>
              <a:spcAft>
                <a:spcPts val="0"/>
              </a:spcAft>
              <a:buClr>
                <a:schemeClr val="dk1"/>
              </a:buClr>
              <a:buSzPts val="1800"/>
              <a:buNone/>
            </a:pPr>
            <a:r>
              <a:t/>
            </a:r>
            <a:endParaRPr sz="1800"/>
          </a:p>
        </p:txBody>
      </p:sp>
      <p:sp>
        <p:nvSpPr>
          <p:cNvPr id="164" name="Google Shape;164;p5"/>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65" name="Google Shape;165;p5"/>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66" name="Google Shape;166;p5"/>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67" name="Google Shape;167;p5"/>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168" name="Google Shape;168;p5"/>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69" name="Google Shape;169;p5"/>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70" name="Google Shape;170;p5"/>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4" name="Shape 174"/>
        <p:cNvGrpSpPr/>
        <p:nvPr/>
      </p:nvGrpSpPr>
      <p:grpSpPr>
        <a:xfrm>
          <a:off x="0" y="0"/>
          <a:ext cx="0" cy="0"/>
          <a:chOff x="0" y="0"/>
          <a:chExt cx="0" cy="0"/>
        </a:xfrm>
      </p:grpSpPr>
      <p:sp>
        <p:nvSpPr>
          <p:cNvPr id="175" name="Google Shape;175;p6"/>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76" name="Google Shape;176;p6"/>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77" name="Google Shape;177;p6"/>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Play"/>
              <a:buNone/>
            </a:pPr>
            <a:r>
              <a:rPr lang="en-US" sz="3700"/>
              <a:t>Definition of product lifecycle </a:t>
            </a:r>
            <a:br>
              <a:rPr lang="en-US" sz="3700"/>
            </a:br>
            <a:endParaRPr sz="3700"/>
          </a:p>
        </p:txBody>
      </p:sp>
      <p:sp>
        <p:nvSpPr>
          <p:cNvPr id="178" name="Google Shape;178;p6"/>
          <p:cNvSpPr txBox="1"/>
          <p:nvPr>
            <p:ph idx="1" type="body"/>
          </p:nvPr>
        </p:nvSpPr>
        <p:spPr>
          <a:xfrm>
            <a:off x="761802" y="2743200"/>
            <a:ext cx="4646905" cy="361314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900"/>
              <a:buChar char="•"/>
            </a:pPr>
            <a:r>
              <a:rPr lang="en-US" sz="1900"/>
              <a:t>Kotler (2012) defines product lifecycle as "The product life cycle (PLC) describes the stages a product goes through from when it was first thought of until it is finally removed from the market. </a:t>
            </a:r>
            <a:endParaRPr/>
          </a:p>
          <a:p>
            <a:pPr indent="-228600" lvl="0" marL="228600" rtl="0" algn="l">
              <a:lnSpc>
                <a:spcPct val="90000"/>
              </a:lnSpc>
              <a:spcBef>
                <a:spcPts val="1000"/>
              </a:spcBef>
              <a:spcAft>
                <a:spcPts val="0"/>
              </a:spcAft>
              <a:buClr>
                <a:schemeClr val="dk1"/>
              </a:buClr>
              <a:buSzPts val="1900"/>
              <a:buChar char="•"/>
            </a:pPr>
            <a:r>
              <a:rPr lang="en-US" sz="1900"/>
              <a:t>Jean-Jacques Lambin (2007) "The product life cycle concept describes the sales pattern of a product over time, divided into four distinct phases: introduction, growth, maturity, and decline. This cycle allows companies to develop strategies for maximizing profitability at each stage.</a:t>
            </a:r>
            <a:endParaRPr/>
          </a:p>
          <a:p>
            <a:pPr indent="-107950" lvl="0" marL="228600" rtl="0" algn="l">
              <a:lnSpc>
                <a:spcPct val="90000"/>
              </a:lnSpc>
              <a:spcBef>
                <a:spcPts val="1000"/>
              </a:spcBef>
              <a:spcAft>
                <a:spcPts val="0"/>
              </a:spcAft>
              <a:buClr>
                <a:schemeClr val="dk1"/>
              </a:buClr>
              <a:buSzPts val="1900"/>
              <a:buNone/>
            </a:pPr>
            <a:r>
              <a:t/>
            </a:r>
            <a:endParaRPr sz="1900"/>
          </a:p>
        </p:txBody>
      </p:sp>
      <p:pic>
        <p:nvPicPr>
          <p:cNvPr descr="Chemical formulae are written on paper" id="179" name="Google Shape;179;p6"/>
          <p:cNvPicPr preferRelativeResize="0"/>
          <p:nvPr/>
        </p:nvPicPr>
        <p:blipFill rotWithShape="1">
          <a:blip r:embed="rId3">
            <a:alphaModFix/>
          </a:blip>
          <a:srcRect b="0" l="24744" r="25200" t="0"/>
          <a:stretch/>
        </p:blipFill>
        <p:spPr>
          <a:xfrm>
            <a:off x="6096000" y="1"/>
            <a:ext cx="6102825" cy="6858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3" name="Shape 183"/>
        <p:cNvGrpSpPr/>
        <p:nvPr/>
      </p:nvGrpSpPr>
      <p:grpSpPr>
        <a:xfrm>
          <a:off x="0" y="0"/>
          <a:ext cx="0" cy="0"/>
          <a:chOff x="0" y="0"/>
          <a:chExt cx="0" cy="0"/>
        </a:xfrm>
      </p:grpSpPr>
      <p:sp>
        <p:nvSpPr>
          <p:cNvPr id="184" name="Google Shape;184;p7"/>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5" name="Google Shape;185;p7"/>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Definition of product lifecycle </a:t>
            </a:r>
            <a:br>
              <a:rPr lang="en-US" sz="3400"/>
            </a:br>
            <a:endParaRPr sz="3400"/>
          </a:p>
        </p:txBody>
      </p:sp>
      <p:sp>
        <p:nvSpPr>
          <p:cNvPr id="186" name="Google Shape;186;p7"/>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7" name="Google Shape;187;p7"/>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 Aaker (1991) "The product life cycle is a model that outlines the stages through which a product passes, from development to eventual withdrawal from the market, guiding strategic marketing decisions and product management.“</a:t>
            </a:r>
            <a:endParaRPr/>
          </a:p>
          <a:p>
            <a:pPr indent="-228600" lvl="0" marL="228600" rtl="0" algn="l">
              <a:lnSpc>
                <a:spcPct val="90000"/>
              </a:lnSpc>
              <a:spcBef>
                <a:spcPts val="1000"/>
              </a:spcBef>
              <a:spcAft>
                <a:spcPts val="0"/>
              </a:spcAft>
              <a:buClr>
                <a:schemeClr val="dk1"/>
              </a:buClr>
              <a:buSzPts val="2000"/>
              <a:buChar char="•"/>
            </a:pPr>
            <a:r>
              <a:rPr lang="en-US" sz="2000"/>
              <a:t>Lamb, Hair, &amp; McDaniel (2018) "The product life cycle is a concept that provides a way to trace the stages of a product's acceptance, from its introduction (birth) to its decline (death), offering marketers a framework for anticipating changes in market dynamics and profitability." </a:t>
            </a:r>
            <a:endParaRPr/>
          </a:p>
        </p:txBody>
      </p:sp>
      <p:sp>
        <p:nvSpPr>
          <p:cNvPr id="188" name="Google Shape;188;p7"/>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89" name="Google Shape;189;p7"/>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90" name="Google Shape;190;p7"/>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191" name="Google Shape;191;p7"/>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192" name="Google Shape;192;p7"/>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193" name="Google Shape;193;p7"/>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194" name="Google Shape;194;p7"/>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8" name="Shape 198"/>
        <p:cNvGrpSpPr/>
        <p:nvPr/>
      </p:nvGrpSpPr>
      <p:grpSpPr>
        <a:xfrm>
          <a:off x="0" y="0"/>
          <a:ext cx="0" cy="0"/>
          <a:chOff x="0" y="0"/>
          <a:chExt cx="0" cy="0"/>
        </a:xfrm>
      </p:grpSpPr>
      <p:sp>
        <p:nvSpPr>
          <p:cNvPr id="199" name="Google Shape;199;p8"/>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0" name="Google Shape;200;p8"/>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400"/>
              <a:buFont typeface="Play"/>
              <a:buNone/>
            </a:pPr>
            <a:r>
              <a:rPr lang="en-US" sz="3400"/>
              <a:t>Definition of product lifecycle </a:t>
            </a:r>
            <a:br>
              <a:rPr lang="en-US" sz="3400"/>
            </a:br>
            <a:endParaRPr sz="3400"/>
          </a:p>
        </p:txBody>
      </p:sp>
      <p:sp>
        <p:nvSpPr>
          <p:cNvPr id="201" name="Google Shape;201;p8"/>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2" name="Google Shape;202;p8"/>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Stanton (2004) "The product life cycle refers to the stages that a product goes through from when it is first introduced to the market until it is finally withdrawn, emphasizing the need for different marketing strategies as the product moves through its life."</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03" name="Google Shape;203;p8"/>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04" name="Google Shape;204;p8"/>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05" name="Google Shape;205;p8"/>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06" name="Google Shape;206;p8"/>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207" name="Google Shape;207;p8"/>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08" name="Google Shape;208;p8"/>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09" name="Google Shape;209;p8"/>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15" name="Google Shape;215;p9"/>
          <p:cNvSpPr txBox="1"/>
          <p:nvPr>
            <p:ph type="title"/>
          </p:nvPr>
        </p:nvSpPr>
        <p:spPr>
          <a:xfrm>
            <a:off x="838200" y="365125"/>
            <a:ext cx="5393361"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Definition cont.</a:t>
            </a:r>
            <a:endParaRPr/>
          </a:p>
        </p:txBody>
      </p:sp>
      <p:sp>
        <p:nvSpPr>
          <p:cNvPr id="216" name="Google Shape;216;p9"/>
          <p:cNvSpPr txBox="1"/>
          <p:nvPr>
            <p:ph idx="1" type="body"/>
          </p:nvPr>
        </p:nvSpPr>
        <p:spPr>
          <a:xfrm>
            <a:off x="838200" y="1825625"/>
            <a:ext cx="5393361"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US" sz="1800"/>
              <a:t>From definitions we observe</a:t>
            </a:r>
            <a:endParaRPr/>
          </a:p>
          <a:p>
            <a:pPr indent="-228600" lvl="0" marL="228600" rtl="0" algn="l">
              <a:lnSpc>
                <a:spcPct val="90000"/>
              </a:lnSpc>
              <a:spcBef>
                <a:spcPts val="1000"/>
              </a:spcBef>
              <a:spcAft>
                <a:spcPts val="0"/>
              </a:spcAft>
              <a:buClr>
                <a:schemeClr val="dk1"/>
              </a:buClr>
              <a:buSzPts val="1800"/>
              <a:buChar char="•"/>
            </a:pPr>
            <a:r>
              <a:rPr lang="en-US" sz="1800"/>
              <a:t>1. All definitions agree that the product lifecycle consists of distinct stages—introduction, growth, maturity, and decline—which represent the typical trajectory of a product’s market presence over time. </a:t>
            </a:r>
            <a:endParaRPr/>
          </a:p>
          <a:p>
            <a:pPr indent="-228600" lvl="0" marL="228600" rtl="0" algn="l">
              <a:lnSpc>
                <a:spcPct val="90000"/>
              </a:lnSpc>
              <a:spcBef>
                <a:spcPts val="1000"/>
              </a:spcBef>
              <a:spcAft>
                <a:spcPts val="0"/>
              </a:spcAft>
              <a:buClr>
                <a:schemeClr val="dk1"/>
              </a:buClr>
              <a:buSzPts val="1800"/>
              <a:buChar char="•"/>
            </a:pPr>
            <a:r>
              <a:rPr lang="en-US" sz="1800"/>
              <a:t>2. The scholars emphasize the strategic significance of recognizing the product lifecycle. </a:t>
            </a:r>
            <a:endParaRPr/>
          </a:p>
          <a:p>
            <a:pPr indent="-228600" lvl="0" marL="228600" rtl="0" algn="l">
              <a:lnSpc>
                <a:spcPct val="90000"/>
              </a:lnSpc>
              <a:spcBef>
                <a:spcPts val="1000"/>
              </a:spcBef>
              <a:spcAft>
                <a:spcPts val="0"/>
              </a:spcAft>
              <a:buClr>
                <a:schemeClr val="dk1"/>
              </a:buClr>
              <a:buSzPts val="1800"/>
              <a:buChar char="•"/>
            </a:pPr>
            <a:r>
              <a:rPr lang="en-US" sz="1800"/>
              <a:t>3. The lifecycle concept provides a framework to anticipate market dynamics such as competition, customer adoption, and changing demand. </a:t>
            </a:r>
            <a:endParaRPr/>
          </a:p>
          <a:p>
            <a:pPr indent="-228600" lvl="0" marL="228600" rtl="0" algn="l">
              <a:lnSpc>
                <a:spcPct val="90000"/>
              </a:lnSpc>
              <a:spcBef>
                <a:spcPts val="1000"/>
              </a:spcBef>
              <a:spcAft>
                <a:spcPts val="0"/>
              </a:spcAft>
              <a:buClr>
                <a:schemeClr val="dk1"/>
              </a:buClr>
              <a:buSzPts val="1800"/>
              <a:buChar char="•"/>
            </a:pPr>
            <a:r>
              <a:rPr lang="en-US" sz="1800"/>
              <a:t>4.The lifecycle model helps businesses allocate resources effectively. </a:t>
            </a:r>
            <a:endParaRPr/>
          </a:p>
          <a:p>
            <a:pPr indent="-114300" lvl="0" marL="228600" rtl="0" algn="l">
              <a:lnSpc>
                <a:spcPct val="90000"/>
              </a:lnSpc>
              <a:spcBef>
                <a:spcPts val="1000"/>
              </a:spcBef>
              <a:spcAft>
                <a:spcPts val="0"/>
              </a:spcAft>
              <a:buClr>
                <a:schemeClr val="dk1"/>
              </a:buClr>
              <a:buSzPts val="1800"/>
              <a:buNone/>
            </a:pPr>
            <a:r>
              <a:t/>
            </a:r>
            <a:endParaRPr sz="1800"/>
          </a:p>
        </p:txBody>
      </p:sp>
      <p:pic>
        <p:nvPicPr>
          <p:cNvPr descr="Pen placed on top of a signature line" id="217" name="Google Shape;217;p9"/>
          <p:cNvPicPr preferRelativeResize="0"/>
          <p:nvPr/>
        </p:nvPicPr>
        <p:blipFill rotWithShape="1">
          <a:blip r:embed="rId3">
            <a:alphaModFix/>
          </a:blip>
          <a:srcRect b="-2" l="33251" r="-2" t="0"/>
          <a:stretch/>
        </p:blipFill>
        <p:spPr>
          <a:xfrm>
            <a:off x="6374920" y="758514"/>
            <a:ext cx="5122238" cy="5122238"/>
          </a:xfrm>
          <a:custGeom>
            <a:rect b="b" l="l" r="r" t="t"/>
            <a:pathLst>
              <a:path extrusionOk="0" h="2663168" w="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ln>
            <a:noFill/>
          </a:ln>
        </p:spPr>
      </p:pic>
      <p:sp>
        <p:nvSpPr>
          <p:cNvPr id="218" name="Google Shape;218;p9"/>
          <p:cNvSpPr/>
          <p:nvPr/>
        </p:nvSpPr>
        <p:spPr>
          <a:xfrm flipH="1" rot="10389197">
            <a:off x="6261882" y="687822"/>
            <a:ext cx="5471147" cy="5471147"/>
          </a:xfrm>
          <a:prstGeom prst="arc">
            <a:avLst>
              <a:gd fmla="val 16200000" name="adj1"/>
              <a:gd fmla="val 20093138" name="adj2"/>
            </a:avLst>
          </a:prstGeom>
          <a:noFill/>
          <a:ln cap="rnd" cmpd="sng" w="127000">
            <a:solidFill>
              <a:schemeClr val="accent4">
                <a:alpha val="94901"/>
              </a:schemeClr>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19" name="Google Shape;219;p9"/>
          <p:cNvSpPr/>
          <p:nvPr/>
        </p:nvSpPr>
        <p:spPr>
          <a:xfrm>
            <a:off x="10248561" y="921125"/>
            <a:ext cx="791021" cy="769563"/>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3" name="Shape 223"/>
        <p:cNvGrpSpPr/>
        <p:nvPr/>
      </p:nvGrpSpPr>
      <p:grpSpPr>
        <a:xfrm>
          <a:off x="0" y="0"/>
          <a:ext cx="0" cy="0"/>
          <a:chOff x="0" y="0"/>
          <a:chExt cx="0" cy="0"/>
        </a:xfrm>
      </p:grpSpPr>
      <p:sp>
        <p:nvSpPr>
          <p:cNvPr id="224" name="Google Shape;224;p10"/>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5" name="Google Shape;225;p10"/>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Definition cont.</a:t>
            </a:r>
            <a:endParaRPr/>
          </a:p>
        </p:txBody>
      </p:sp>
      <p:sp>
        <p:nvSpPr>
          <p:cNvPr id="226" name="Google Shape;226;p10"/>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7" name="Google Shape;227;p10"/>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000"/>
              <a:t>From definitions we observe</a:t>
            </a:r>
            <a:endParaRPr/>
          </a:p>
          <a:p>
            <a:pPr indent="-228600" lvl="0" marL="228600" rtl="0" algn="l">
              <a:lnSpc>
                <a:spcPct val="90000"/>
              </a:lnSpc>
              <a:spcBef>
                <a:spcPts val="1000"/>
              </a:spcBef>
              <a:spcAft>
                <a:spcPts val="0"/>
              </a:spcAft>
              <a:buClr>
                <a:schemeClr val="dk1"/>
              </a:buClr>
              <a:buSzPct val="100000"/>
              <a:buChar char="•"/>
            </a:pPr>
            <a:r>
              <a:rPr lang="en-US" sz="2000"/>
              <a:t>5.	Kotler focuses on the marketing strategy across the product's phases, highlighting the importance of adapting promotional efforts</a:t>
            </a:r>
            <a:endParaRPr/>
          </a:p>
          <a:p>
            <a:pPr indent="-228600" lvl="0" marL="228600" rtl="0" algn="l">
              <a:lnSpc>
                <a:spcPct val="90000"/>
              </a:lnSpc>
              <a:spcBef>
                <a:spcPts val="1000"/>
              </a:spcBef>
              <a:spcAft>
                <a:spcPts val="0"/>
              </a:spcAft>
              <a:buClr>
                <a:schemeClr val="dk1"/>
              </a:buClr>
              <a:buSzPct val="100000"/>
              <a:buChar char="•"/>
            </a:pPr>
            <a:r>
              <a:rPr lang="en-US" sz="2000"/>
              <a:t>Porter, while not providing a direct definition, views the lifecycle through the lens of competitive advantage, emphasizing how businesses must modify their strategies in different stages to remain competitive. </a:t>
            </a:r>
            <a:endParaRPr/>
          </a:p>
          <a:p>
            <a:pPr indent="-228600" lvl="0" marL="228600" rtl="0" algn="l">
              <a:lnSpc>
                <a:spcPct val="90000"/>
              </a:lnSpc>
              <a:spcBef>
                <a:spcPts val="1000"/>
              </a:spcBef>
              <a:spcAft>
                <a:spcPts val="0"/>
              </a:spcAft>
              <a:buClr>
                <a:schemeClr val="dk1"/>
              </a:buClr>
              <a:buSzPct val="100000"/>
              <a:buChar char="•"/>
            </a:pPr>
            <a:r>
              <a:rPr lang="en-US" sz="2000"/>
              <a:t>Aaker sees the lifecycle as important for brand management, suggesting that companies need to maintain or enhance brand equity as products progress through their lifecycle </a:t>
            </a:r>
            <a:endParaRPr/>
          </a:p>
          <a:p>
            <a:pPr indent="-228600" lvl="0" marL="228600" rtl="0" algn="l">
              <a:lnSpc>
                <a:spcPct val="90000"/>
              </a:lnSpc>
              <a:spcBef>
                <a:spcPts val="1000"/>
              </a:spcBef>
              <a:spcAft>
                <a:spcPts val="0"/>
              </a:spcAft>
              <a:buClr>
                <a:schemeClr val="dk1"/>
              </a:buClr>
              <a:buSzPct val="100000"/>
              <a:buChar char="•"/>
            </a:pPr>
            <a:r>
              <a:rPr lang="en-US" sz="2000"/>
              <a:t>Lamb, Hair, &amp; McDaniel take a more practical view, suggesting the lifecycle helps in forecasting and planning.</a:t>
            </a:r>
            <a:endParaRPr/>
          </a:p>
          <a:p>
            <a:pPr indent="-140525" lvl="0" marL="228600" rtl="0" algn="l">
              <a:lnSpc>
                <a:spcPct val="90000"/>
              </a:lnSpc>
              <a:spcBef>
                <a:spcPts val="1000"/>
              </a:spcBef>
              <a:spcAft>
                <a:spcPts val="0"/>
              </a:spcAft>
              <a:buClr>
                <a:schemeClr val="dk1"/>
              </a:buClr>
              <a:buSzPct val="100000"/>
              <a:buNone/>
            </a:pPr>
            <a:r>
              <a:t/>
            </a:r>
            <a:endParaRPr sz="1500"/>
          </a:p>
        </p:txBody>
      </p:sp>
      <p:sp>
        <p:nvSpPr>
          <p:cNvPr id="228" name="Google Shape;228;p10"/>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9" name="Google Shape;229;p10"/>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30" name="Google Shape;230;p10"/>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31" name="Google Shape;231;p10"/>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232" name="Google Shape;232;p10"/>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33" name="Google Shape;233;p10"/>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34" name="Google Shape;234;p10"/>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8" name="Shape 238"/>
        <p:cNvGrpSpPr/>
        <p:nvPr/>
      </p:nvGrpSpPr>
      <p:grpSpPr>
        <a:xfrm>
          <a:off x="0" y="0"/>
          <a:ext cx="0" cy="0"/>
          <a:chOff x="0" y="0"/>
          <a:chExt cx="0" cy="0"/>
        </a:xfrm>
      </p:grpSpPr>
      <p:sp>
        <p:nvSpPr>
          <p:cNvPr id="239" name="Google Shape;239;p11"/>
          <p:cNvSpPr/>
          <p:nvPr/>
        </p:nvSpPr>
        <p:spPr>
          <a:xfrm>
            <a:off x="638175" y="0"/>
            <a:ext cx="3248025" cy="3400426"/>
          </a:xfrm>
          <a:prstGeom prst="flowChartDocument">
            <a:avLst/>
          </a:prstGeom>
          <a:solidFill>
            <a:srgbClr val="5C494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0" name="Google Shape;240;p11"/>
          <p:cNvSpPr txBox="1"/>
          <p:nvPr>
            <p:ph type="title"/>
          </p:nvPr>
        </p:nvSpPr>
        <p:spPr>
          <a:xfrm>
            <a:off x="838200" y="171162"/>
            <a:ext cx="2840182" cy="237114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200"/>
              <a:buFont typeface="Play"/>
              <a:buNone/>
            </a:pPr>
            <a:r>
              <a:rPr lang="en-US" sz="3200">
                <a:solidFill>
                  <a:srgbClr val="FFFFFF"/>
                </a:solidFill>
                <a:latin typeface="Play"/>
                <a:ea typeface="Play"/>
                <a:cs typeface="Play"/>
                <a:sym typeface="Play"/>
              </a:rPr>
              <a:t>Product lifecycle </a:t>
            </a:r>
            <a:endParaRPr/>
          </a:p>
        </p:txBody>
      </p:sp>
      <p:pic>
        <p:nvPicPr>
          <p:cNvPr id="241" name="Google Shape;241;p11"/>
          <p:cNvPicPr preferRelativeResize="0"/>
          <p:nvPr>
            <p:ph idx="1" type="body"/>
          </p:nvPr>
        </p:nvPicPr>
        <p:blipFill rotWithShape="1">
          <a:blip r:embed="rId3">
            <a:alphaModFix/>
          </a:blip>
          <a:srcRect b="0" l="0" r="0" t="0"/>
          <a:stretch/>
        </p:blipFill>
        <p:spPr>
          <a:xfrm>
            <a:off x="4235417" y="1351128"/>
            <a:ext cx="6363095" cy="4867768"/>
          </a:xfrm>
          <a:prstGeom prst="rect">
            <a:avLst/>
          </a:prstGeom>
          <a:noFill/>
          <a:ln>
            <a:noFill/>
          </a:ln>
        </p:spPr>
      </p:pic>
      <p:sp>
        <p:nvSpPr>
          <p:cNvPr id="242" name="Google Shape;242;p11"/>
          <p:cNvSpPr txBox="1"/>
          <p:nvPr/>
        </p:nvSpPr>
        <p:spPr>
          <a:xfrm>
            <a:off x="1332400" y="5976250"/>
            <a:ext cx="10541700" cy="111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latin typeface="Times New Roman"/>
                <a:ea typeface="Times New Roman"/>
                <a:cs typeface="Times New Roman"/>
                <a:sym typeface="Times New Roman"/>
              </a:rPr>
              <a:t>Source: </a:t>
            </a:r>
            <a:r>
              <a:rPr i="1" lang="en-US" sz="1800">
                <a:solidFill>
                  <a:schemeClr val="dk1"/>
                </a:solidFill>
                <a:latin typeface="Times New Roman"/>
                <a:ea typeface="Times New Roman"/>
                <a:cs typeface="Times New Roman"/>
                <a:sym typeface="Times New Roman"/>
              </a:rPr>
              <a:t>TWI Global. "What is a Product Life Cycle?" TWI-Global.com, </a:t>
            </a:r>
            <a:r>
              <a:rPr i="1" lang="en-US" sz="1800" u="sng">
                <a:solidFill>
                  <a:schemeClr val="hlink"/>
                </a:solidFill>
                <a:latin typeface="Times New Roman"/>
                <a:ea typeface="Times New Roman"/>
                <a:cs typeface="Times New Roman"/>
                <a:sym typeface="Times New Roman"/>
                <a:hlinkClick r:id="rId4"/>
              </a:rPr>
              <a:t>https://www.twi-global.com/technical-knowledge/faqs/what-is-a-product-life-cycle</a:t>
            </a:r>
            <a:r>
              <a:rPr i="1" lang="en-US" sz="1800">
                <a:solidFill>
                  <a:schemeClr val="dk1"/>
                </a:solidFill>
                <a:latin typeface="Times New Roman"/>
                <a:ea typeface="Times New Roman"/>
                <a:cs typeface="Times New Roman"/>
                <a:sym typeface="Times New Roman"/>
              </a:rPr>
              <a:t>. Retrieved sept 2024</a:t>
            </a:r>
            <a:endParaRPr i="1" sz="1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2800">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sp>
        <p:nvSpPr>
          <p:cNvPr id="247" name="Google Shape;247;p1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8" name="Google Shape;248;p12"/>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Significance of product lifecycle </a:t>
            </a:r>
            <a:endParaRPr/>
          </a:p>
        </p:txBody>
      </p:sp>
      <p:sp>
        <p:nvSpPr>
          <p:cNvPr id="249" name="Google Shape;249;p12"/>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0" name="Google Shape;250;p12"/>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The product lifecycle is a versatile concept, central to both marketing and business strategy. </a:t>
            </a:r>
            <a:endParaRPr/>
          </a:p>
          <a:p>
            <a:pPr indent="-228600" lvl="0" marL="228600" rtl="0" algn="l">
              <a:lnSpc>
                <a:spcPct val="90000"/>
              </a:lnSpc>
              <a:spcBef>
                <a:spcPts val="1000"/>
              </a:spcBef>
              <a:spcAft>
                <a:spcPts val="0"/>
              </a:spcAft>
              <a:buClr>
                <a:schemeClr val="dk1"/>
              </a:buClr>
              <a:buSzPts val="2200"/>
              <a:buChar char="•"/>
            </a:pPr>
            <a:r>
              <a:rPr lang="en-US" sz="2200"/>
              <a:t>It serves as a roadmap for understanding how a product evolves in the marketplace, </a:t>
            </a:r>
            <a:endParaRPr/>
          </a:p>
          <a:p>
            <a:pPr indent="-228600" lvl="0" marL="228600" rtl="0" algn="l">
              <a:lnSpc>
                <a:spcPct val="90000"/>
              </a:lnSpc>
              <a:spcBef>
                <a:spcPts val="1000"/>
              </a:spcBef>
              <a:spcAft>
                <a:spcPts val="0"/>
              </a:spcAft>
              <a:buClr>
                <a:schemeClr val="dk1"/>
              </a:buClr>
              <a:buSzPts val="2200"/>
              <a:buChar char="•"/>
            </a:pPr>
            <a:r>
              <a:rPr lang="en-US" sz="2200"/>
              <a:t>Guiding organizations in optimizing strategies around innovation, marketing, resource allocation, and competitive positioning at each stage. </a:t>
            </a:r>
            <a:endParaRPr/>
          </a:p>
          <a:p>
            <a:pPr indent="-228600" lvl="0" marL="228600" rtl="0" algn="l">
              <a:lnSpc>
                <a:spcPct val="90000"/>
              </a:lnSpc>
              <a:spcBef>
                <a:spcPts val="1000"/>
              </a:spcBef>
              <a:spcAft>
                <a:spcPts val="0"/>
              </a:spcAft>
              <a:buClr>
                <a:schemeClr val="dk1"/>
              </a:buClr>
              <a:buSzPts val="2200"/>
              <a:buChar char="•"/>
            </a:pPr>
            <a:r>
              <a:rPr lang="en-US" sz="2200"/>
              <a:t>Research cycle is built around product life cycle</a:t>
            </a:r>
            <a:endParaRPr/>
          </a:p>
        </p:txBody>
      </p:sp>
      <p:sp>
        <p:nvSpPr>
          <p:cNvPr id="251" name="Google Shape;251;p12"/>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2" name="Google Shape;252;p12"/>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53" name="Google Shape;253;p12"/>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54" name="Google Shape;254;p12"/>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255" name="Google Shape;255;p12"/>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56" name="Google Shape;256;p12"/>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57" name="Google Shape;257;p12"/>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1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3" name="Google Shape;263;p13"/>
          <p:cNvSpPr txBox="1"/>
          <p:nvPr>
            <p:ph type="title"/>
          </p:nvPr>
        </p:nvSpPr>
        <p:spPr>
          <a:xfrm>
            <a:off x="838200" y="365125"/>
            <a:ext cx="5558489"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The research cycle </a:t>
            </a:r>
            <a:endParaRPr/>
          </a:p>
        </p:txBody>
      </p:sp>
      <p:sp>
        <p:nvSpPr>
          <p:cNvPr id="264" name="Google Shape;264;p13"/>
          <p:cNvSpPr/>
          <p:nvPr/>
        </p:nvSpPr>
        <p:spPr>
          <a:xfrm>
            <a:off x="10208695" y="1"/>
            <a:ext cx="1135066" cy="477997"/>
          </a:xfrm>
          <a:custGeom>
            <a:rect b="b" l="l" r="r" t="t"/>
            <a:pathLst>
              <a:path extrusionOk="0" h="477997" w="1135066">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5" name="Google Shape;265;p13"/>
          <p:cNvSpPr txBox="1"/>
          <p:nvPr>
            <p:ph idx="1" type="body"/>
          </p:nvPr>
        </p:nvSpPr>
        <p:spPr>
          <a:xfrm>
            <a:off x="838200" y="1825625"/>
            <a:ext cx="5558489"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sz="2000"/>
              <a:t>The research needs and activities of a company change overtime, especially as its product line matures and grows. </a:t>
            </a:r>
            <a:endParaRPr/>
          </a:p>
          <a:p>
            <a:pPr indent="-228600" lvl="0" marL="228600" rtl="0" algn="l">
              <a:lnSpc>
                <a:spcPct val="90000"/>
              </a:lnSpc>
              <a:spcBef>
                <a:spcPts val="1000"/>
              </a:spcBef>
              <a:spcAft>
                <a:spcPts val="0"/>
              </a:spcAft>
              <a:buClr>
                <a:schemeClr val="dk1"/>
              </a:buClr>
              <a:buSzPct val="100000"/>
              <a:buChar char="•"/>
            </a:pPr>
            <a:r>
              <a:rPr lang="en-US" sz="2000"/>
              <a:t>Changes in the competitive environment influence and even dictate the types of research studies that must be carried out. </a:t>
            </a:r>
            <a:endParaRPr/>
          </a:p>
          <a:p>
            <a:pPr indent="-228600" lvl="0" marL="228600" rtl="0" algn="l">
              <a:lnSpc>
                <a:spcPct val="90000"/>
              </a:lnSpc>
              <a:spcBef>
                <a:spcPts val="1000"/>
              </a:spcBef>
              <a:spcAft>
                <a:spcPts val="0"/>
              </a:spcAft>
              <a:buClr>
                <a:schemeClr val="dk1"/>
              </a:buClr>
              <a:buSzPct val="100000"/>
              <a:buChar char="•"/>
            </a:pPr>
            <a:r>
              <a:rPr lang="en-US" sz="2000"/>
              <a:t>The research cycle illustrates the changing configuration of research needs that brands face as they or their markets mature Dilon (1994).</a:t>
            </a:r>
            <a:endParaRPr/>
          </a:p>
          <a:p>
            <a:pPr indent="-228600" lvl="0" marL="228600" rtl="0" algn="l">
              <a:lnSpc>
                <a:spcPct val="90000"/>
              </a:lnSpc>
              <a:spcBef>
                <a:spcPts val="1000"/>
              </a:spcBef>
              <a:spcAft>
                <a:spcPts val="0"/>
              </a:spcAft>
              <a:buClr>
                <a:schemeClr val="dk1"/>
              </a:buClr>
              <a:buSzPct val="100000"/>
              <a:buChar char="•"/>
            </a:pPr>
            <a:r>
              <a:rPr lang="en-US" sz="2000"/>
              <a:t> The research cycle acknowledges the fact that as products move through their life cycle they have unique needs. </a:t>
            </a:r>
            <a:endParaRPr/>
          </a:p>
          <a:p>
            <a:pPr indent="-228600" lvl="0" marL="228600" rtl="0" algn="l">
              <a:lnSpc>
                <a:spcPct val="90000"/>
              </a:lnSpc>
              <a:spcBef>
                <a:spcPts val="1000"/>
              </a:spcBef>
              <a:spcAft>
                <a:spcPts val="0"/>
              </a:spcAft>
              <a:buClr>
                <a:schemeClr val="dk1"/>
              </a:buClr>
              <a:buSzPct val="100000"/>
              <a:buChar char="•"/>
            </a:pPr>
            <a:r>
              <a:rPr lang="en-US" sz="2000"/>
              <a:t>The research cycle, which can be divided into pre-launch, rollout and established markets, recognizes such changes and specifically matches research activities to the unique needs of a product during each stage of its life cycle.</a:t>
            </a:r>
            <a:endParaRPr/>
          </a:p>
          <a:p>
            <a:pPr indent="-140525" lvl="0" marL="228600" rtl="0" algn="l">
              <a:lnSpc>
                <a:spcPct val="90000"/>
              </a:lnSpc>
              <a:spcBef>
                <a:spcPts val="1000"/>
              </a:spcBef>
              <a:spcAft>
                <a:spcPts val="0"/>
              </a:spcAft>
              <a:buClr>
                <a:schemeClr val="dk1"/>
              </a:buClr>
              <a:buSzPct val="100000"/>
              <a:buNone/>
            </a:pPr>
            <a:r>
              <a:t/>
            </a:r>
            <a:endParaRPr sz="1500"/>
          </a:p>
        </p:txBody>
      </p:sp>
      <p:sp>
        <p:nvSpPr>
          <p:cNvPr id="266" name="Google Shape;266;p13"/>
          <p:cNvSpPr/>
          <p:nvPr/>
        </p:nvSpPr>
        <p:spPr>
          <a:xfrm>
            <a:off x="6821310" y="2624479"/>
            <a:ext cx="812427" cy="812427"/>
          </a:xfrm>
          <a:prstGeom prst="ellipse">
            <a:avLst/>
          </a:prstGeom>
          <a:noFill/>
          <a:ln cap="flat" cmpd="sng" w="1270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7" name="Google Shape;267;p13"/>
          <p:cNvSpPr/>
          <p:nvPr/>
        </p:nvSpPr>
        <p:spPr>
          <a:xfrm rot="-5400000">
            <a:off x="8912417" y="1218531"/>
            <a:ext cx="2387600" cy="2387600"/>
          </a:xfrm>
          <a:prstGeom prst="blockArc">
            <a:avLst>
              <a:gd fmla="val 10800000" name="adj1"/>
              <a:gd fmla="val 0" name="adj2"/>
              <a:gd fmla="val 25000" name="adj3"/>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68" name="Google Shape;268;p13"/>
          <p:cNvSpPr/>
          <p:nvPr/>
        </p:nvSpPr>
        <p:spPr>
          <a:xfrm>
            <a:off x="6821310" y="0"/>
            <a:ext cx="2315251" cy="1550992"/>
          </a:xfrm>
          <a:custGeom>
            <a:rect b="b" l="l" r="r" t="t"/>
            <a:pathLst>
              <a:path extrusionOk="0" h="1550992" w="2315251">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cxnSp>
        <p:nvCxnSpPr>
          <p:cNvPr id="269" name="Google Shape;269;p13"/>
          <p:cNvCxnSpPr/>
          <p:nvPr/>
        </p:nvCxnSpPr>
        <p:spPr>
          <a:xfrm>
            <a:off x="11724638" y="1331572"/>
            <a:ext cx="0" cy="1597708"/>
          </a:xfrm>
          <a:prstGeom prst="straightConnector1">
            <a:avLst/>
          </a:prstGeom>
          <a:noFill/>
          <a:ln cap="rnd" cmpd="sng" w="127000">
            <a:solidFill>
              <a:schemeClr val="accent4"/>
            </a:solidFill>
            <a:prstDash val="dash"/>
            <a:miter lim="800000"/>
            <a:headEnd len="sm" w="sm" type="none"/>
            <a:tailEnd len="sm" w="sm" type="none"/>
          </a:ln>
        </p:spPr>
      </p:cxnSp>
      <p:sp>
        <p:nvSpPr>
          <p:cNvPr id="270" name="Google Shape;270;p13"/>
          <p:cNvSpPr/>
          <p:nvPr/>
        </p:nvSpPr>
        <p:spPr>
          <a:xfrm>
            <a:off x="11005550" y="4112081"/>
            <a:ext cx="1186451" cy="1771650"/>
          </a:xfrm>
          <a:custGeom>
            <a:rect b="b" l="l" r="r" t="t"/>
            <a:pathLst>
              <a:path extrusionOk="0" h="1771650" w="1186451">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271" name="Google Shape;271;p13"/>
          <p:cNvSpPr/>
          <p:nvPr/>
        </p:nvSpPr>
        <p:spPr>
          <a:xfrm rot="-607105">
            <a:off x="6086940" y="4145122"/>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72" name="Google Shape;272;p13"/>
          <p:cNvSpPr/>
          <p:nvPr/>
        </p:nvSpPr>
        <p:spPr>
          <a:xfrm>
            <a:off x="6821310" y="4962670"/>
            <a:ext cx="2643352" cy="1895331"/>
          </a:xfrm>
          <a:custGeom>
            <a:rect b="b" l="l" r="r" t="t"/>
            <a:pathLst>
              <a:path extrusionOk="0" h="1895331" w="2643352">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14"/>
          <p:cNvSpPr/>
          <p:nvPr/>
        </p:nvSpPr>
        <p:spPr>
          <a:xfrm rot="-5400000">
            <a:off x="800100" y="1491343"/>
            <a:ext cx="3333749" cy="3499103"/>
          </a:xfrm>
          <a:prstGeom prst="downArrow">
            <a:avLst>
              <a:gd fmla="val 100000" name="adj1"/>
              <a:gd fmla="val 15788" name="adj2"/>
            </a:avLst>
          </a:prstGeom>
          <a:solidFill>
            <a:srgbClr val="40404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79" name="Google Shape;279;p14"/>
          <p:cNvSpPr txBox="1"/>
          <p:nvPr>
            <p:ph type="title"/>
          </p:nvPr>
        </p:nvSpPr>
        <p:spPr>
          <a:xfrm>
            <a:off x="1028700" y="1967266"/>
            <a:ext cx="2628900" cy="254725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Play"/>
              <a:buNone/>
            </a:pPr>
            <a:r>
              <a:rPr lang="en-US" sz="3600">
                <a:solidFill>
                  <a:srgbClr val="FFFFFF"/>
                </a:solidFill>
                <a:latin typeface="Play"/>
                <a:ea typeface="Play"/>
                <a:cs typeface="Play"/>
                <a:sym typeface="Play"/>
              </a:rPr>
              <a:t>Research cycle </a:t>
            </a:r>
            <a:endParaRPr/>
          </a:p>
        </p:txBody>
      </p:sp>
      <p:pic>
        <p:nvPicPr>
          <p:cNvPr id="280" name="Google Shape;280;p14"/>
          <p:cNvPicPr preferRelativeResize="0"/>
          <p:nvPr>
            <p:ph idx="1" type="body"/>
          </p:nvPr>
        </p:nvPicPr>
        <p:blipFill rotWithShape="1">
          <a:blip r:embed="rId3">
            <a:alphaModFix/>
          </a:blip>
          <a:srcRect b="0" l="0" r="0" t="0"/>
          <a:stretch/>
        </p:blipFill>
        <p:spPr>
          <a:xfrm>
            <a:off x="3508352" y="1380424"/>
            <a:ext cx="8418239" cy="5477576"/>
          </a:xfrm>
          <a:prstGeom prst="rect">
            <a:avLst/>
          </a:prstGeom>
          <a:noFill/>
          <a:ln>
            <a:noFill/>
          </a:ln>
        </p:spPr>
      </p:pic>
      <p:sp>
        <p:nvSpPr>
          <p:cNvPr id="281" name="Google Shape;281;p14"/>
          <p:cNvSpPr txBox="1"/>
          <p:nvPr/>
        </p:nvSpPr>
        <p:spPr>
          <a:xfrm>
            <a:off x="482250" y="6191700"/>
            <a:ext cx="11227500" cy="666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i="1" lang="en-US" sz="1100">
                <a:solidFill>
                  <a:schemeClr val="dk1"/>
                </a:solidFill>
              </a:rPr>
              <a:t>S</a:t>
            </a:r>
            <a:r>
              <a:rPr i="1" lang="en-US" sz="1500">
                <a:solidFill>
                  <a:schemeClr val="dk1"/>
                </a:solidFill>
              </a:rPr>
              <a:t>ource: Kamau, J. N. (2024). The research cycle [Lecture]. Special applications of marketing research Africa Nazarene University</a:t>
            </a:r>
            <a:endParaRPr i="1" sz="1500">
              <a:solidFill>
                <a:schemeClr val="dk1"/>
              </a:solidFill>
            </a:endParaRPr>
          </a:p>
          <a:p>
            <a:pPr indent="0" lvl="0" marL="0" rtl="0" algn="l">
              <a:spcBef>
                <a:spcPts val="1200"/>
              </a:spcBef>
              <a:spcAft>
                <a:spcPts val="0"/>
              </a:spcAft>
              <a:buNone/>
            </a:pPr>
            <a:r>
              <a:t/>
            </a:r>
            <a:endParaRPr sz="2800">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7" name="Google Shape;287;p15"/>
          <p:cNvSpPr txBox="1"/>
          <p:nvPr>
            <p:ph type="title"/>
          </p:nvPr>
        </p:nvSpPr>
        <p:spPr>
          <a:xfrm>
            <a:off x="612510" y="144081"/>
            <a:ext cx="5334197" cy="91960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Prelaunch stage</a:t>
            </a:r>
            <a:endParaRPr/>
          </a:p>
        </p:txBody>
      </p:sp>
      <p:sp>
        <p:nvSpPr>
          <p:cNvPr id="288" name="Google Shape;288;p15"/>
          <p:cNvSpPr txBox="1"/>
          <p:nvPr>
            <p:ph idx="1" type="body"/>
          </p:nvPr>
        </p:nvSpPr>
        <p:spPr>
          <a:xfrm>
            <a:off x="761800" y="1074576"/>
            <a:ext cx="6095996" cy="5639343"/>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t>1.	This is the initial stage in research cycle. </a:t>
            </a:r>
            <a:endParaRPr/>
          </a:p>
          <a:p>
            <a:pPr indent="-228600" lvl="0" marL="228600" rtl="0" algn="l">
              <a:lnSpc>
                <a:spcPct val="90000"/>
              </a:lnSpc>
              <a:spcBef>
                <a:spcPts val="1000"/>
              </a:spcBef>
              <a:spcAft>
                <a:spcPts val="0"/>
              </a:spcAft>
              <a:buClr>
                <a:schemeClr val="dk1"/>
              </a:buClr>
              <a:buSzPts val="2400"/>
              <a:buChar char="•"/>
            </a:pPr>
            <a:r>
              <a:rPr lang="en-US" sz="2400"/>
              <a:t>assist the marketing managers in developing and introducing new and improved </a:t>
            </a:r>
            <a:endParaRPr/>
          </a:p>
          <a:p>
            <a:pPr indent="-228600" lvl="0" marL="228600" rtl="0" algn="l">
              <a:lnSpc>
                <a:spcPct val="90000"/>
              </a:lnSpc>
              <a:spcBef>
                <a:spcPts val="1000"/>
              </a:spcBef>
              <a:spcAft>
                <a:spcPts val="0"/>
              </a:spcAft>
              <a:buClr>
                <a:schemeClr val="dk1"/>
              </a:buClr>
              <a:buSzPts val="2400"/>
              <a:buChar char="•"/>
            </a:pPr>
            <a:r>
              <a:rPr lang="en-US" sz="2400"/>
              <a:t>All the marketing research activities are designed to ensure that a national rollout, if undertaken will be successful </a:t>
            </a:r>
            <a:endParaRPr/>
          </a:p>
          <a:p>
            <a:pPr indent="-228600" lvl="0" marL="228600" rtl="0" algn="l">
              <a:lnSpc>
                <a:spcPct val="90000"/>
              </a:lnSpc>
              <a:spcBef>
                <a:spcPts val="1000"/>
              </a:spcBef>
              <a:spcAft>
                <a:spcPts val="0"/>
              </a:spcAft>
              <a:buClr>
                <a:schemeClr val="dk1"/>
              </a:buClr>
              <a:buSzPts val="2400"/>
              <a:buChar char="•"/>
            </a:pPr>
            <a:r>
              <a:rPr lang="en-US" sz="2400"/>
              <a:t>The pre-launch stage of a product development cycle involves all the preparatory activities conducted before the product is officially released into the market. </a:t>
            </a:r>
            <a:endParaRPr/>
          </a:p>
          <a:p>
            <a:pPr indent="-228600" lvl="0" marL="228600" rtl="0" algn="l">
              <a:lnSpc>
                <a:spcPct val="90000"/>
              </a:lnSpc>
              <a:spcBef>
                <a:spcPts val="1000"/>
              </a:spcBef>
              <a:spcAft>
                <a:spcPts val="0"/>
              </a:spcAft>
              <a:buClr>
                <a:schemeClr val="dk1"/>
              </a:buClr>
              <a:buSzPts val="2400"/>
              <a:buChar char="•"/>
            </a:pPr>
            <a:r>
              <a:rPr lang="en-US" sz="2400"/>
              <a:t>The goal is to gather insights, validate assumptions, and fine-tune the product and its market approach to maximize the chances of success upon launch. </a:t>
            </a:r>
            <a:endParaRPr/>
          </a:p>
        </p:txBody>
      </p:sp>
      <p:pic>
        <p:nvPicPr>
          <p:cNvPr descr="Illustration of people on a blockchain" id="289" name="Google Shape;289;p15"/>
          <p:cNvPicPr preferRelativeResize="0"/>
          <p:nvPr/>
        </p:nvPicPr>
        <p:blipFill rotWithShape="1">
          <a:blip r:embed="rId3">
            <a:alphaModFix/>
          </a:blip>
          <a:srcRect b="1" l="23388" r="27299"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5" name="Google Shape;295;p16"/>
          <p:cNvSpPr txBox="1"/>
          <p:nvPr>
            <p:ph type="title"/>
          </p:nvPr>
        </p:nvSpPr>
        <p:spPr>
          <a:xfrm>
            <a:off x="761799" y="0"/>
            <a:ext cx="5334197" cy="76821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Prelaunch stage</a:t>
            </a:r>
            <a:endParaRPr/>
          </a:p>
        </p:txBody>
      </p:sp>
      <p:sp>
        <p:nvSpPr>
          <p:cNvPr id="296" name="Google Shape;296;p16"/>
          <p:cNvSpPr txBox="1"/>
          <p:nvPr>
            <p:ph idx="1" type="body"/>
          </p:nvPr>
        </p:nvSpPr>
        <p:spPr>
          <a:xfrm>
            <a:off x="761800" y="914400"/>
            <a:ext cx="6095996" cy="5954486"/>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t>Key Activities in the Pre-launch Stage:</a:t>
            </a:r>
            <a:endParaRPr/>
          </a:p>
          <a:p>
            <a:pPr indent="-228600" lvl="0" marL="228600" rtl="0" algn="l">
              <a:lnSpc>
                <a:spcPct val="90000"/>
              </a:lnSpc>
              <a:spcBef>
                <a:spcPts val="1000"/>
              </a:spcBef>
              <a:spcAft>
                <a:spcPts val="0"/>
              </a:spcAft>
              <a:buClr>
                <a:schemeClr val="dk1"/>
              </a:buClr>
              <a:buSzPts val="2400"/>
              <a:buChar char="•"/>
            </a:pPr>
            <a:r>
              <a:rPr lang="en-US" sz="2400"/>
              <a:t>Market Research: Identifying target customer needs, preferences, and behaviors.</a:t>
            </a:r>
            <a:endParaRPr/>
          </a:p>
          <a:p>
            <a:pPr indent="-228600" lvl="0" marL="228600" rtl="0" algn="l">
              <a:lnSpc>
                <a:spcPct val="90000"/>
              </a:lnSpc>
              <a:spcBef>
                <a:spcPts val="1000"/>
              </a:spcBef>
              <a:spcAft>
                <a:spcPts val="0"/>
              </a:spcAft>
              <a:buClr>
                <a:schemeClr val="dk1"/>
              </a:buClr>
              <a:buSzPts val="2400"/>
              <a:buChar char="•"/>
            </a:pPr>
            <a:r>
              <a:rPr lang="en-US" sz="2400"/>
              <a:t>Concept and Product Testing: Assessing product features, usability, and appeal.</a:t>
            </a:r>
            <a:endParaRPr/>
          </a:p>
          <a:p>
            <a:pPr indent="-228600" lvl="0" marL="228600" rtl="0" algn="l">
              <a:lnSpc>
                <a:spcPct val="90000"/>
              </a:lnSpc>
              <a:spcBef>
                <a:spcPts val="1000"/>
              </a:spcBef>
              <a:spcAft>
                <a:spcPts val="0"/>
              </a:spcAft>
              <a:buClr>
                <a:schemeClr val="dk1"/>
              </a:buClr>
              <a:buSzPts val="2400"/>
              <a:buChar char="•"/>
            </a:pPr>
            <a:r>
              <a:rPr lang="en-US" sz="2400"/>
              <a:t>Brand Name and Package Testing: Ensuring the product name and packaging resonate with the market and convey the intended message.</a:t>
            </a:r>
            <a:endParaRPr/>
          </a:p>
          <a:p>
            <a:pPr indent="-228600" lvl="0" marL="228600" rtl="0" algn="l">
              <a:lnSpc>
                <a:spcPct val="90000"/>
              </a:lnSpc>
              <a:spcBef>
                <a:spcPts val="1000"/>
              </a:spcBef>
              <a:spcAft>
                <a:spcPts val="0"/>
              </a:spcAft>
              <a:buClr>
                <a:schemeClr val="dk1"/>
              </a:buClr>
              <a:buSzPts val="2400"/>
              <a:buChar char="•"/>
            </a:pPr>
            <a:r>
              <a:rPr lang="en-US" sz="2400"/>
              <a:t>Test Marketing: Launching the product in a controlled or limited market to assess real-world performance and refine strategies.</a:t>
            </a:r>
            <a:endParaRPr/>
          </a:p>
          <a:p>
            <a:pPr indent="-228600" lvl="0" marL="228600" rtl="0" algn="l">
              <a:lnSpc>
                <a:spcPct val="90000"/>
              </a:lnSpc>
              <a:spcBef>
                <a:spcPts val="1000"/>
              </a:spcBef>
              <a:spcAft>
                <a:spcPts val="0"/>
              </a:spcAft>
              <a:buClr>
                <a:schemeClr val="dk1"/>
              </a:buClr>
              <a:buSzPts val="2400"/>
              <a:buChar char="•"/>
            </a:pPr>
            <a:r>
              <a:rPr lang="en-US" sz="2400"/>
              <a:t>Marketing Strategy Development: Planning promotional campaigns, pricing, distribution channels, and launch tactics.</a:t>
            </a:r>
            <a:endParaRPr/>
          </a:p>
          <a:p>
            <a:pPr indent="-139700" lvl="0" marL="228600" rtl="0" algn="l">
              <a:lnSpc>
                <a:spcPct val="90000"/>
              </a:lnSpc>
              <a:spcBef>
                <a:spcPts val="1000"/>
              </a:spcBef>
              <a:spcAft>
                <a:spcPts val="0"/>
              </a:spcAft>
              <a:buClr>
                <a:schemeClr val="dk1"/>
              </a:buClr>
              <a:buSzPts val="1400"/>
              <a:buNone/>
            </a:pPr>
            <a:r>
              <a:t/>
            </a:r>
            <a:endParaRPr sz="1400"/>
          </a:p>
        </p:txBody>
      </p:sp>
      <p:pic>
        <p:nvPicPr>
          <p:cNvPr id="297" name="Google Shape;297;p16"/>
          <p:cNvPicPr preferRelativeResize="0"/>
          <p:nvPr/>
        </p:nvPicPr>
        <p:blipFill rotWithShape="1">
          <a:blip r:embed="rId3">
            <a:alphaModFix/>
          </a:blip>
          <a:srcRect b="-1" l="29965" r="26352"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3" name="Google Shape;303;p17"/>
          <p:cNvSpPr txBox="1"/>
          <p:nvPr>
            <p:ph type="title"/>
          </p:nvPr>
        </p:nvSpPr>
        <p:spPr>
          <a:xfrm>
            <a:off x="761800" y="762001"/>
            <a:ext cx="5334197" cy="17082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Advantages of the Prelaunch Stage:</a:t>
            </a:r>
            <a:endParaRPr/>
          </a:p>
        </p:txBody>
      </p:sp>
      <p:sp>
        <p:nvSpPr>
          <p:cNvPr id="304" name="Google Shape;304;p17"/>
          <p:cNvSpPr txBox="1"/>
          <p:nvPr>
            <p:ph idx="1" type="body"/>
          </p:nvPr>
        </p:nvSpPr>
        <p:spPr>
          <a:xfrm>
            <a:off x="761800" y="2470244"/>
            <a:ext cx="5334197" cy="3769835"/>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Customer Feedback Collection</a:t>
            </a:r>
            <a:endParaRPr/>
          </a:p>
          <a:p>
            <a:pPr indent="-228600" lvl="0" marL="228600" rtl="0" algn="l">
              <a:lnSpc>
                <a:spcPct val="90000"/>
              </a:lnSpc>
              <a:spcBef>
                <a:spcPts val="1000"/>
              </a:spcBef>
              <a:spcAft>
                <a:spcPts val="0"/>
              </a:spcAft>
              <a:buClr>
                <a:schemeClr val="dk1"/>
              </a:buClr>
              <a:buSzPts val="2800"/>
              <a:buChar char="•"/>
            </a:pPr>
            <a:r>
              <a:rPr lang="en-US"/>
              <a:t>Risk Mitigation </a:t>
            </a:r>
            <a:endParaRPr/>
          </a:p>
          <a:p>
            <a:pPr indent="-228600" lvl="0" marL="228600" rtl="0" algn="l">
              <a:lnSpc>
                <a:spcPct val="90000"/>
              </a:lnSpc>
              <a:spcBef>
                <a:spcPts val="1000"/>
              </a:spcBef>
              <a:spcAft>
                <a:spcPts val="0"/>
              </a:spcAft>
              <a:buClr>
                <a:schemeClr val="dk1"/>
              </a:buClr>
              <a:buSzPts val="2800"/>
              <a:buChar char="•"/>
            </a:pPr>
            <a:r>
              <a:rPr lang="en-US"/>
              <a:t>Market Awareness and Buzz </a:t>
            </a:r>
            <a:endParaRPr/>
          </a:p>
          <a:p>
            <a:pPr indent="-228600" lvl="0" marL="228600" rtl="0" algn="l">
              <a:lnSpc>
                <a:spcPct val="90000"/>
              </a:lnSpc>
              <a:spcBef>
                <a:spcPts val="1000"/>
              </a:spcBef>
              <a:spcAft>
                <a:spcPts val="0"/>
              </a:spcAft>
              <a:buClr>
                <a:schemeClr val="dk1"/>
              </a:buClr>
              <a:buSzPts val="2800"/>
              <a:buChar char="•"/>
            </a:pPr>
            <a:r>
              <a:rPr lang="en-US"/>
              <a:t>Competitive Advantage </a:t>
            </a:r>
            <a:endParaRPr/>
          </a:p>
          <a:p>
            <a:pPr indent="-228600" lvl="0" marL="228600" rtl="0" algn="l">
              <a:lnSpc>
                <a:spcPct val="90000"/>
              </a:lnSpc>
              <a:spcBef>
                <a:spcPts val="1000"/>
              </a:spcBef>
              <a:spcAft>
                <a:spcPts val="0"/>
              </a:spcAft>
              <a:buClr>
                <a:schemeClr val="dk1"/>
              </a:buClr>
              <a:buSzPts val="2800"/>
              <a:buChar char="•"/>
            </a:pPr>
            <a:r>
              <a:rPr lang="en-US"/>
              <a:t>Strategy Refinement</a:t>
            </a:r>
            <a:endParaRPr/>
          </a:p>
        </p:txBody>
      </p:sp>
      <p:pic>
        <p:nvPicPr>
          <p:cNvPr descr="A group of multi coloured wooden stick figures" id="305" name="Google Shape;305;p17"/>
          <p:cNvPicPr preferRelativeResize="0"/>
          <p:nvPr/>
        </p:nvPicPr>
        <p:blipFill rotWithShape="1">
          <a:blip r:embed="rId3">
            <a:alphaModFix/>
          </a:blip>
          <a:srcRect b="-2" l="16046" r="30176"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18"/>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1" name="Google Shape;311;p18"/>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2" name="Google Shape;312;p18"/>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Play"/>
              <a:buNone/>
            </a:pPr>
            <a:r>
              <a:rPr lang="en-US" sz="3700"/>
              <a:t>Disadvantages of the Prelaunch Stage:</a:t>
            </a:r>
            <a:br>
              <a:rPr lang="en-US" sz="3700"/>
            </a:br>
            <a:endParaRPr sz="3700"/>
          </a:p>
        </p:txBody>
      </p:sp>
      <p:sp>
        <p:nvSpPr>
          <p:cNvPr id="313" name="Google Shape;313;p18"/>
          <p:cNvSpPr txBox="1"/>
          <p:nvPr>
            <p:ph idx="1" type="body"/>
          </p:nvPr>
        </p:nvSpPr>
        <p:spPr>
          <a:xfrm>
            <a:off x="761802" y="2743200"/>
            <a:ext cx="4646905" cy="361314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Increased Costs </a:t>
            </a:r>
            <a:endParaRPr/>
          </a:p>
          <a:p>
            <a:pPr indent="-228600" lvl="0" marL="228600" rtl="0" algn="l">
              <a:lnSpc>
                <a:spcPct val="90000"/>
              </a:lnSpc>
              <a:spcBef>
                <a:spcPts val="1000"/>
              </a:spcBef>
              <a:spcAft>
                <a:spcPts val="0"/>
              </a:spcAft>
              <a:buClr>
                <a:schemeClr val="dk1"/>
              </a:buClr>
              <a:buSzPts val="2800"/>
              <a:buChar char="•"/>
            </a:pPr>
            <a:r>
              <a:rPr lang="en-US"/>
              <a:t>Time-Consuming</a:t>
            </a:r>
            <a:endParaRPr/>
          </a:p>
          <a:p>
            <a:pPr indent="-228600" lvl="0" marL="228600" rtl="0" algn="l">
              <a:lnSpc>
                <a:spcPct val="90000"/>
              </a:lnSpc>
              <a:spcBef>
                <a:spcPts val="1000"/>
              </a:spcBef>
              <a:spcAft>
                <a:spcPts val="0"/>
              </a:spcAft>
              <a:buClr>
                <a:schemeClr val="dk1"/>
              </a:buClr>
              <a:buSzPts val="2800"/>
              <a:buChar char="•"/>
            </a:pPr>
            <a:r>
              <a:rPr lang="en-US"/>
              <a:t>Potential for Negative Early Impressions </a:t>
            </a:r>
            <a:endParaRPr/>
          </a:p>
          <a:p>
            <a:pPr indent="-228600" lvl="0" marL="228600" rtl="0" algn="l">
              <a:lnSpc>
                <a:spcPct val="90000"/>
              </a:lnSpc>
              <a:spcBef>
                <a:spcPts val="1000"/>
              </a:spcBef>
              <a:spcAft>
                <a:spcPts val="0"/>
              </a:spcAft>
              <a:buClr>
                <a:schemeClr val="dk1"/>
              </a:buClr>
              <a:buSzPts val="2800"/>
              <a:buChar char="•"/>
            </a:pPr>
            <a:r>
              <a:rPr lang="en-US"/>
              <a:t>Limited Scope of Feedback </a:t>
            </a:r>
            <a:endParaRPr/>
          </a:p>
          <a:p>
            <a:pPr indent="-228600" lvl="0" marL="228600" rtl="0" algn="l">
              <a:lnSpc>
                <a:spcPct val="90000"/>
              </a:lnSpc>
              <a:spcBef>
                <a:spcPts val="1000"/>
              </a:spcBef>
              <a:spcAft>
                <a:spcPts val="0"/>
              </a:spcAft>
              <a:buClr>
                <a:schemeClr val="dk1"/>
              </a:buClr>
              <a:buSzPts val="2800"/>
              <a:buChar char="•"/>
            </a:pPr>
            <a:r>
              <a:rPr lang="en-US"/>
              <a:t>Market Leakage</a:t>
            </a:r>
            <a:endParaRPr/>
          </a:p>
        </p:txBody>
      </p:sp>
      <p:pic>
        <p:nvPicPr>
          <p:cNvPr descr="A digital stock market graph" id="314" name="Google Shape;314;p18"/>
          <p:cNvPicPr preferRelativeResize="0"/>
          <p:nvPr/>
        </p:nvPicPr>
        <p:blipFill rotWithShape="1">
          <a:blip r:embed="rId3">
            <a:alphaModFix/>
          </a:blip>
          <a:srcRect b="-1" l="34879" r="4607" t="0"/>
          <a:stretch/>
        </p:blipFill>
        <p:spPr>
          <a:xfrm>
            <a:off x="6096000" y="1"/>
            <a:ext cx="6102825" cy="6858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8" name="Shape 318"/>
        <p:cNvGrpSpPr/>
        <p:nvPr/>
      </p:nvGrpSpPr>
      <p:grpSpPr>
        <a:xfrm>
          <a:off x="0" y="0"/>
          <a:ext cx="0" cy="0"/>
          <a:chOff x="0" y="0"/>
          <a:chExt cx="0" cy="0"/>
        </a:xfrm>
      </p:grpSpPr>
      <p:sp>
        <p:nvSpPr>
          <p:cNvPr id="319" name="Google Shape;319;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0" name="Google Shape;320;p19"/>
          <p:cNvSpPr txBox="1"/>
          <p:nvPr>
            <p:ph type="title"/>
          </p:nvPr>
        </p:nvSpPr>
        <p:spPr>
          <a:xfrm>
            <a:off x="761800" y="762001"/>
            <a:ext cx="5334197" cy="17082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2.	Roll-out stage</a:t>
            </a:r>
            <a:endParaRPr/>
          </a:p>
        </p:txBody>
      </p:sp>
      <p:sp>
        <p:nvSpPr>
          <p:cNvPr id="321" name="Google Shape;321;p19"/>
          <p:cNvSpPr txBox="1"/>
          <p:nvPr>
            <p:ph idx="1" type="body"/>
          </p:nvPr>
        </p:nvSpPr>
        <p:spPr>
          <a:xfrm>
            <a:off x="761794" y="1890794"/>
            <a:ext cx="5334204" cy="4349286"/>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000"/>
              <a:buChar char="•"/>
            </a:pPr>
            <a:r>
              <a:rPr lang="en-US" sz="2000"/>
              <a:t>According to Dillon (1994),this is the stage of the research cycle that provides information about product/ market activities in the introduction and growth stages of a product life cycle. </a:t>
            </a:r>
            <a:endParaRPr/>
          </a:p>
          <a:p>
            <a:pPr indent="-228600" lvl="0" marL="228600" rtl="0" algn="l">
              <a:lnSpc>
                <a:spcPct val="90000"/>
              </a:lnSpc>
              <a:spcBef>
                <a:spcPts val="1000"/>
              </a:spcBef>
              <a:spcAft>
                <a:spcPts val="0"/>
              </a:spcAft>
              <a:buClr>
                <a:schemeClr val="dk1"/>
              </a:buClr>
              <a:buSzPts val="2000"/>
              <a:buChar char="•"/>
            </a:pPr>
            <a:r>
              <a:rPr lang="en-US" sz="2000"/>
              <a:t>The chief purpose of marketing research in this phase is to provide information about what is going on in the market place.</a:t>
            </a:r>
            <a:endParaRPr/>
          </a:p>
          <a:p>
            <a:pPr indent="-228600" lvl="0" marL="228600" rtl="0" algn="l">
              <a:lnSpc>
                <a:spcPct val="90000"/>
              </a:lnSpc>
              <a:spcBef>
                <a:spcPts val="1000"/>
              </a:spcBef>
              <a:spcAft>
                <a:spcPts val="0"/>
              </a:spcAft>
              <a:buClr>
                <a:schemeClr val="dk1"/>
              </a:buClr>
              <a:buSzPts val="2000"/>
              <a:buChar char="•"/>
            </a:pPr>
            <a:r>
              <a:rPr lang="en-US" sz="2000"/>
              <a:t> Throughout this phase, research studies that track consumer awareness level and attitudes and trial and repeat purchase are extremely significant. </a:t>
            </a:r>
            <a:endParaRPr/>
          </a:p>
          <a:p>
            <a:pPr indent="-228600" lvl="0" marL="228600" rtl="0" algn="l">
              <a:lnSpc>
                <a:spcPct val="90000"/>
              </a:lnSpc>
              <a:spcBef>
                <a:spcPts val="1000"/>
              </a:spcBef>
              <a:spcAft>
                <a:spcPts val="0"/>
              </a:spcAft>
              <a:buClr>
                <a:schemeClr val="dk1"/>
              </a:buClr>
              <a:buSzPts val="2000"/>
              <a:buChar char="•"/>
            </a:pPr>
            <a:r>
              <a:rPr lang="en-US" sz="2000"/>
              <a:t>Two research activities undertaken in this phase are market tracking and positioning studies.</a:t>
            </a:r>
            <a:endParaRPr/>
          </a:p>
          <a:p>
            <a:pPr indent="-120650" lvl="0" marL="228600" rtl="0" algn="l">
              <a:lnSpc>
                <a:spcPct val="90000"/>
              </a:lnSpc>
              <a:spcBef>
                <a:spcPts val="1000"/>
              </a:spcBef>
              <a:spcAft>
                <a:spcPts val="0"/>
              </a:spcAft>
              <a:buClr>
                <a:schemeClr val="dk1"/>
              </a:buClr>
              <a:buSzPts val="1700"/>
              <a:buNone/>
            </a:pPr>
            <a:r>
              <a:t/>
            </a:r>
            <a:endParaRPr sz="1700"/>
          </a:p>
        </p:txBody>
      </p:sp>
      <p:pic>
        <p:nvPicPr>
          <p:cNvPr descr="Graph" id="322" name="Google Shape;322;p19"/>
          <p:cNvPicPr preferRelativeResize="0"/>
          <p:nvPr/>
        </p:nvPicPr>
        <p:blipFill rotWithShape="1">
          <a:blip r:embed="rId3">
            <a:alphaModFix/>
          </a:blip>
          <a:srcRect b="2" l="20099" r="31366"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6" name="Shape 326"/>
        <p:cNvGrpSpPr/>
        <p:nvPr/>
      </p:nvGrpSpPr>
      <p:grpSpPr>
        <a:xfrm>
          <a:off x="0" y="0"/>
          <a:ext cx="0" cy="0"/>
          <a:chOff x="0" y="0"/>
          <a:chExt cx="0" cy="0"/>
        </a:xfrm>
      </p:grpSpPr>
      <p:sp>
        <p:nvSpPr>
          <p:cNvPr id="327" name="Google Shape;327;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8" name="Google Shape;328;p20"/>
          <p:cNvSpPr txBox="1"/>
          <p:nvPr>
            <p:ph type="title"/>
          </p:nvPr>
        </p:nvSpPr>
        <p:spPr>
          <a:xfrm>
            <a:off x="761800" y="762001"/>
            <a:ext cx="5334197" cy="170824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2.	Roll-out stage</a:t>
            </a:r>
            <a:endParaRPr/>
          </a:p>
        </p:txBody>
      </p:sp>
      <p:sp>
        <p:nvSpPr>
          <p:cNvPr id="329" name="Google Shape;329;p20"/>
          <p:cNvSpPr txBox="1"/>
          <p:nvPr>
            <p:ph idx="1" type="body"/>
          </p:nvPr>
        </p:nvSpPr>
        <p:spPr>
          <a:xfrm>
            <a:off x="604434" y="1952786"/>
            <a:ext cx="5491563" cy="4287293"/>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A) Market Tracking Studies: </a:t>
            </a:r>
            <a:endParaRPr/>
          </a:p>
          <a:p>
            <a:pPr indent="-228600" lvl="0" marL="228600" rtl="0" algn="l">
              <a:lnSpc>
                <a:spcPct val="90000"/>
              </a:lnSpc>
              <a:spcBef>
                <a:spcPts val="1000"/>
              </a:spcBef>
              <a:spcAft>
                <a:spcPts val="0"/>
              </a:spcAft>
              <a:buClr>
                <a:schemeClr val="dk1"/>
              </a:buClr>
              <a:buSzPts val="2000"/>
              <a:buChar char="•"/>
            </a:pPr>
            <a:r>
              <a:rPr lang="en-US" sz="2000"/>
              <a:t>Market tracking studies involve the continuous monitoring and analysis of key market indicators, including sales data, consumer behavior, and competitive activities. </a:t>
            </a:r>
            <a:endParaRPr/>
          </a:p>
          <a:p>
            <a:pPr indent="-228600" lvl="0" marL="228600" rtl="0" algn="l">
              <a:lnSpc>
                <a:spcPct val="90000"/>
              </a:lnSpc>
              <a:spcBef>
                <a:spcPts val="1000"/>
              </a:spcBef>
              <a:spcAft>
                <a:spcPts val="0"/>
              </a:spcAft>
              <a:buClr>
                <a:schemeClr val="dk1"/>
              </a:buClr>
              <a:buSzPts val="2000"/>
              <a:buChar char="•"/>
            </a:pPr>
            <a:r>
              <a:rPr lang="en-US" sz="2000"/>
              <a:t>The goal is to identify trends, shifts in consumer preferences, and changes in the competitive landscape over time. </a:t>
            </a:r>
            <a:endParaRPr/>
          </a:p>
          <a:p>
            <a:pPr indent="-228600" lvl="0" marL="228600" rtl="0" algn="l">
              <a:lnSpc>
                <a:spcPct val="90000"/>
              </a:lnSpc>
              <a:spcBef>
                <a:spcPts val="1000"/>
              </a:spcBef>
              <a:spcAft>
                <a:spcPts val="0"/>
              </a:spcAft>
              <a:buClr>
                <a:schemeClr val="dk1"/>
              </a:buClr>
              <a:buSzPts val="2000"/>
              <a:buChar char="•"/>
            </a:pPr>
            <a:r>
              <a:rPr lang="en-US" sz="2000"/>
              <a:t>This type of research helps businesses make informed decisions about product development, marketing strategies, and overall market positioning.</a:t>
            </a:r>
            <a:endParaRPr/>
          </a:p>
          <a:p>
            <a:pPr indent="0" lvl="0" marL="0" rtl="0" algn="l">
              <a:lnSpc>
                <a:spcPct val="90000"/>
              </a:lnSpc>
              <a:spcBef>
                <a:spcPts val="1000"/>
              </a:spcBef>
              <a:spcAft>
                <a:spcPts val="0"/>
              </a:spcAft>
              <a:buClr>
                <a:schemeClr val="dk1"/>
              </a:buClr>
              <a:buSzPts val="1900"/>
              <a:buNone/>
            </a:pPr>
            <a:r>
              <a:t/>
            </a:r>
            <a:endParaRPr sz="1900"/>
          </a:p>
        </p:txBody>
      </p:sp>
      <p:pic>
        <p:nvPicPr>
          <p:cNvPr descr="Graph" id="330" name="Google Shape;330;p20"/>
          <p:cNvPicPr preferRelativeResize="0"/>
          <p:nvPr/>
        </p:nvPicPr>
        <p:blipFill rotWithShape="1">
          <a:blip r:embed="rId3">
            <a:alphaModFix/>
          </a:blip>
          <a:srcRect b="2" l="20099" r="31366" t="0"/>
          <a:stretch/>
        </p:blipFill>
        <p:spPr>
          <a:xfrm>
            <a:off x="6857797" y="-10886"/>
            <a:ext cx="5334204" cy="6868886"/>
          </a:xfrm>
          <a:prstGeom prst="rect">
            <a:avLst/>
          </a:prstGeom>
          <a:noFill/>
          <a:ln>
            <a:noFill/>
          </a:ln>
          <a:effectLst>
            <a:outerShdw blurRad="127000" sx="99000" rotWithShape="0" algn="r" dir="10800000" dist="50800" sy="99000">
              <a:srgbClr val="000000">
                <a:alpha val="40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4" name="Shape 334"/>
        <p:cNvGrpSpPr/>
        <p:nvPr/>
      </p:nvGrpSpPr>
      <p:grpSpPr>
        <a:xfrm>
          <a:off x="0" y="0"/>
          <a:ext cx="0" cy="0"/>
          <a:chOff x="0" y="0"/>
          <a:chExt cx="0" cy="0"/>
        </a:xfrm>
      </p:grpSpPr>
      <p:sp>
        <p:nvSpPr>
          <p:cNvPr id="335" name="Google Shape;335;p21"/>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6" name="Google Shape;336;p21"/>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7" name="Google Shape;337;p21"/>
          <p:cNvSpPr txBox="1"/>
          <p:nvPr>
            <p:ph type="title"/>
          </p:nvPr>
        </p:nvSpPr>
        <p:spPr>
          <a:xfrm>
            <a:off x="593852" y="154234"/>
            <a:ext cx="4646904" cy="6948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2.	Roll-out stage</a:t>
            </a:r>
            <a:endParaRPr/>
          </a:p>
        </p:txBody>
      </p:sp>
      <p:sp>
        <p:nvSpPr>
          <p:cNvPr id="338" name="Google Shape;338;p21"/>
          <p:cNvSpPr txBox="1"/>
          <p:nvPr>
            <p:ph idx="1" type="body"/>
          </p:nvPr>
        </p:nvSpPr>
        <p:spPr>
          <a:xfrm>
            <a:off x="261258" y="1003302"/>
            <a:ext cx="5598366" cy="570046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B) Positioning Studies: </a:t>
            </a:r>
            <a:endParaRPr/>
          </a:p>
          <a:p>
            <a:pPr indent="-228600" lvl="0" marL="228600" rtl="0" algn="l">
              <a:lnSpc>
                <a:spcPct val="90000"/>
              </a:lnSpc>
              <a:spcBef>
                <a:spcPts val="1000"/>
              </a:spcBef>
              <a:spcAft>
                <a:spcPts val="0"/>
              </a:spcAft>
              <a:buClr>
                <a:schemeClr val="dk1"/>
              </a:buClr>
              <a:buSzPts val="2400"/>
              <a:buChar char="•"/>
            </a:pPr>
            <a:r>
              <a:rPr lang="en-US" sz="2400"/>
              <a:t>Positioning studies focus on understanding how a brand or product is perceived in relation to its competitors in the minds of consumers. </a:t>
            </a:r>
            <a:endParaRPr/>
          </a:p>
          <a:p>
            <a:pPr indent="-228600" lvl="0" marL="228600" rtl="0" algn="l">
              <a:lnSpc>
                <a:spcPct val="90000"/>
              </a:lnSpc>
              <a:spcBef>
                <a:spcPts val="1000"/>
              </a:spcBef>
              <a:spcAft>
                <a:spcPts val="0"/>
              </a:spcAft>
              <a:buClr>
                <a:schemeClr val="dk1"/>
              </a:buClr>
              <a:buSzPts val="2400"/>
              <a:buChar char="•"/>
            </a:pPr>
            <a:r>
              <a:rPr lang="en-US" sz="2400"/>
              <a:t>These studies assess brand attributes, consumer perceptions, and the competitive landscape to determine the most effective positioning strategy. </a:t>
            </a:r>
            <a:endParaRPr/>
          </a:p>
          <a:p>
            <a:pPr indent="-228600" lvl="0" marL="228600" rtl="0" algn="l">
              <a:lnSpc>
                <a:spcPct val="90000"/>
              </a:lnSpc>
              <a:spcBef>
                <a:spcPts val="1000"/>
              </a:spcBef>
              <a:spcAft>
                <a:spcPts val="0"/>
              </a:spcAft>
              <a:buClr>
                <a:schemeClr val="dk1"/>
              </a:buClr>
              <a:buSzPts val="2400"/>
              <a:buChar char="•"/>
            </a:pPr>
            <a:r>
              <a:rPr lang="en-US" sz="2400"/>
              <a:t>The insights gained help organizations refine their messaging, differentiate their offerings, and enhance brand loyalty by aligning their products with consumer needs and preferences.</a:t>
            </a:r>
            <a:endParaRPr/>
          </a:p>
          <a:p>
            <a:pPr indent="-127000" lvl="0" marL="228600" rtl="0" algn="l">
              <a:lnSpc>
                <a:spcPct val="90000"/>
              </a:lnSpc>
              <a:spcBef>
                <a:spcPts val="1000"/>
              </a:spcBef>
              <a:spcAft>
                <a:spcPts val="0"/>
              </a:spcAft>
              <a:buClr>
                <a:schemeClr val="dk1"/>
              </a:buClr>
              <a:buSzPts val="1600"/>
              <a:buNone/>
            </a:pPr>
            <a:r>
              <a:t/>
            </a:r>
            <a:endParaRPr sz="1600"/>
          </a:p>
        </p:txBody>
      </p:sp>
      <p:pic>
        <p:nvPicPr>
          <p:cNvPr id="339" name="Google Shape;339;p21"/>
          <p:cNvPicPr preferRelativeResize="0"/>
          <p:nvPr/>
        </p:nvPicPr>
        <p:blipFill rotWithShape="1">
          <a:blip r:embed="rId3">
            <a:alphaModFix/>
          </a:blip>
          <a:srcRect b="0" l="14278" r="35666" t="0"/>
          <a:stretch/>
        </p:blipFill>
        <p:spPr>
          <a:xfrm>
            <a:off x="6096000" y="1"/>
            <a:ext cx="6102825" cy="68580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id="344" name="Google Shape;344;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5" name="Google Shape;345;p22"/>
          <p:cNvSpPr/>
          <p:nvPr/>
        </p:nvSpPr>
        <p:spPr>
          <a:xfrm flipH="1">
            <a:off x="2" y="0"/>
            <a:ext cx="12191998" cy="1575955"/>
          </a:xfrm>
          <a:prstGeom prst="rect">
            <a:avLst/>
          </a:prstGeom>
          <a:gradFill>
            <a:gsLst>
              <a:gs pos="0">
                <a:srgbClr val="000000">
                  <a:alpha val="95686"/>
                </a:srgbClr>
              </a:gs>
              <a:gs pos="100000">
                <a:srgbClr val="0F4861"/>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6" name="Google Shape;346;p22"/>
          <p:cNvSpPr/>
          <p:nvPr/>
        </p:nvSpPr>
        <p:spPr>
          <a:xfrm flipH="1" rot="10800000">
            <a:off x="8128857" y="0"/>
            <a:ext cx="4063143" cy="1576412"/>
          </a:xfrm>
          <a:prstGeom prst="rect">
            <a:avLst/>
          </a:prstGeom>
          <a:gradFill>
            <a:gsLst>
              <a:gs pos="0">
                <a:srgbClr val="0A3041">
                  <a:alpha val="67843"/>
                </a:srgbClr>
              </a:gs>
              <a:gs pos="19000">
                <a:srgbClr val="0A3041">
                  <a:alpha val="67843"/>
                </a:srgbClr>
              </a:gs>
              <a:gs pos="100000">
                <a:srgbClr val="156082">
                  <a:alpha val="78823"/>
                </a:srgbClr>
              </a:gs>
            </a:gsLst>
            <a:lin ang="191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7" name="Google Shape;347;p22"/>
          <p:cNvSpPr/>
          <p:nvPr/>
        </p:nvSpPr>
        <p:spPr>
          <a:xfrm rot="5400000">
            <a:off x="5307777" y="-5307778"/>
            <a:ext cx="1576446" cy="12192002"/>
          </a:xfrm>
          <a:prstGeom prst="rect">
            <a:avLst/>
          </a:prstGeom>
          <a:gradFill>
            <a:gsLst>
              <a:gs pos="0">
                <a:srgbClr val="156082">
                  <a:alpha val="0"/>
                </a:srgbClr>
              </a:gs>
              <a:gs pos="23000">
                <a:srgbClr val="156082">
                  <a:alpha val="0"/>
                </a:srgbClr>
              </a:gs>
              <a:gs pos="99000">
                <a:srgbClr val="000000">
                  <a:alpha val="73725"/>
                </a:srgbClr>
              </a:gs>
              <a:gs pos="100000">
                <a:srgbClr val="000000">
                  <a:alpha val="73725"/>
                </a:srgbClr>
              </a:gs>
            </a:gsLst>
            <a:lin ang="203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8" name="Google Shape;348;p22"/>
          <p:cNvSpPr txBox="1"/>
          <p:nvPr>
            <p:ph type="title"/>
          </p:nvPr>
        </p:nvSpPr>
        <p:spPr>
          <a:xfrm>
            <a:off x="1371597" y="348865"/>
            <a:ext cx="10044023" cy="87772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Play"/>
              <a:buNone/>
            </a:pPr>
            <a:r>
              <a:rPr lang="en-US" sz="4000">
                <a:solidFill>
                  <a:srgbClr val="FFFFFF"/>
                </a:solidFill>
                <a:latin typeface="Play"/>
                <a:ea typeface="Play"/>
                <a:cs typeface="Play"/>
                <a:sym typeface="Play"/>
              </a:rPr>
              <a:t>Roll-out stage</a:t>
            </a:r>
            <a:endParaRPr/>
          </a:p>
        </p:txBody>
      </p:sp>
      <p:graphicFrame>
        <p:nvGraphicFramePr>
          <p:cNvPr id="349" name="Google Shape;349;p22"/>
          <p:cNvGraphicFramePr/>
          <p:nvPr/>
        </p:nvGraphicFramePr>
        <p:xfrm>
          <a:off x="15498" y="1575459"/>
          <a:ext cx="3000000" cy="3000000"/>
        </p:xfrm>
        <a:graphic>
          <a:graphicData uri="http://schemas.openxmlformats.org/drawingml/2006/table">
            <a:tbl>
              <a:tblPr bandRow="1" firstCol="1" firstRow="1">
                <a:noFill/>
                <a:tableStyleId>{20985EB5-EB67-41A0-B9BF-9E52624CAB30}</a:tableStyleId>
              </a:tblPr>
              <a:tblGrid>
                <a:gridCol w="1444675"/>
                <a:gridCol w="2843775"/>
                <a:gridCol w="3113525"/>
                <a:gridCol w="2485950"/>
              </a:tblGrid>
              <a:tr h="617700">
                <a:tc>
                  <a:txBody>
                    <a:bodyPr/>
                    <a:lstStyle/>
                    <a:p>
                      <a:pPr indent="0" lvl="0" marL="0" marR="0" rtl="0" algn="ctr">
                        <a:lnSpc>
                          <a:spcPct val="115000"/>
                        </a:lnSpc>
                        <a:spcBef>
                          <a:spcPts val="0"/>
                        </a:spcBef>
                        <a:spcAft>
                          <a:spcPts val="0"/>
                        </a:spcAft>
                        <a:buNone/>
                      </a:pPr>
                      <a:r>
                        <a:rPr lang="en-US" sz="1700" u="none" cap="none" strike="noStrike"/>
                        <a:t>Research Activity</a:t>
                      </a:r>
                      <a:endParaRPr sz="1700" u="none" cap="none" strike="noStrike">
                        <a:latin typeface="Calibri"/>
                        <a:ea typeface="Calibri"/>
                        <a:cs typeface="Calibri"/>
                        <a:sym typeface="Calibri"/>
                      </a:endParaRPr>
                    </a:p>
                  </a:txBody>
                  <a:tcPr marT="0" marB="0" marR="48000" marL="48000"/>
                </a:tc>
                <a:tc>
                  <a:txBody>
                    <a:bodyPr/>
                    <a:lstStyle/>
                    <a:p>
                      <a:pPr indent="0" lvl="0" marL="0" marR="0" rtl="0" algn="ctr">
                        <a:lnSpc>
                          <a:spcPct val="115000"/>
                        </a:lnSpc>
                        <a:spcBef>
                          <a:spcPts val="0"/>
                        </a:spcBef>
                        <a:spcAft>
                          <a:spcPts val="0"/>
                        </a:spcAft>
                        <a:buNone/>
                      </a:pPr>
                      <a:r>
                        <a:rPr lang="en-US" sz="1700" u="none" cap="none" strike="noStrike"/>
                        <a:t>Purpose</a:t>
                      </a:r>
                      <a:endParaRPr sz="1700" u="none" cap="none" strike="noStrike">
                        <a:latin typeface="Calibri"/>
                        <a:ea typeface="Calibri"/>
                        <a:cs typeface="Calibri"/>
                        <a:sym typeface="Calibri"/>
                      </a:endParaRPr>
                    </a:p>
                  </a:txBody>
                  <a:tcPr marT="0" marB="0" marR="48000" marL="48000"/>
                </a:tc>
                <a:tc>
                  <a:txBody>
                    <a:bodyPr/>
                    <a:lstStyle/>
                    <a:p>
                      <a:pPr indent="0" lvl="0" marL="0" marR="0" rtl="0" algn="ctr">
                        <a:lnSpc>
                          <a:spcPct val="115000"/>
                        </a:lnSpc>
                        <a:spcBef>
                          <a:spcPts val="0"/>
                        </a:spcBef>
                        <a:spcAft>
                          <a:spcPts val="0"/>
                        </a:spcAft>
                        <a:buNone/>
                      </a:pPr>
                      <a:r>
                        <a:rPr lang="en-US" sz="1700" u="none" cap="none" strike="noStrike"/>
                        <a:t>Activities</a:t>
                      </a:r>
                      <a:endParaRPr sz="1700" u="none" cap="none" strike="noStrike">
                        <a:latin typeface="Calibri"/>
                        <a:ea typeface="Calibri"/>
                        <a:cs typeface="Calibri"/>
                        <a:sym typeface="Calibri"/>
                      </a:endParaRPr>
                    </a:p>
                  </a:txBody>
                  <a:tcPr marT="0" marB="0" marR="48000" marL="48000"/>
                </a:tc>
                <a:tc>
                  <a:txBody>
                    <a:bodyPr/>
                    <a:lstStyle/>
                    <a:p>
                      <a:pPr indent="0" lvl="0" marL="0" marR="0" rtl="0" algn="ctr">
                        <a:lnSpc>
                          <a:spcPct val="115000"/>
                        </a:lnSpc>
                        <a:spcBef>
                          <a:spcPts val="0"/>
                        </a:spcBef>
                        <a:spcAft>
                          <a:spcPts val="0"/>
                        </a:spcAft>
                        <a:buNone/>
                      </a:pPr>
                      <a:r>
                        <a:rPr lang="en-US" sz="1700" u="none" cap="none" strike="noStrike"/>
                        <a:t>Outcome</a:t>
                      </a:r>
                      <a:endParaRPr sz="1700" u="none" cap="none" strike="noStrike">
                        <a:latin typeface="Calibri"/>
                        <a:ea typeface="Calibri"/>
                        <a:cs typeface="Calibri"/>
                        <a:sym typeface="Calibri"/>
                      </a:endParaRPr>
                    </a:p>
                  </a:txBody>
                  <a:tcPr marT="0" marB="0" marR="48000" marL="48000"/>
                </a:tc>
              </a:tr>
              <a:tr h="1822100">
                <a:tc>
                  <a:txBody>
                    <a:bodyPr/>
                    <a:lstStyle/>
                    <a:p>
                      <a:pPr indent="0" lvl="0" marL="0" marR="0" rtl="0" algn="l">
                        <a:lnSpc>
                          <a:spcPct val="115000"/>
                        </a:lnSpc>
                        <a:spcBef>
                          <a:spcPts val="0"/>
                        </a:spcBef>
                        <a:spcAft>
                          <a:spcPts val="0"/>
                        </a:spcAft>
                        <a:buNone/>
                      </a:pPr>
                      <a:r>
                        <a:rPr lang="en-US" sz="1700" u="none" cap="none" strike="noStrike"/>
                        <a:t>Market Tracking</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To monitor and analyze market trends, consumer behavior, and competitor activities over time.</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 Collect data on sales, pricing, and market share</a:t>
                      </a:r>
                      <a:br>
                        <a:rPr lang="en-US" sz="1700" u="none" cap="none" strike="noStrike"/>
                      </a:br>
                      <a:r>
                        <a:rPr lang="en-US" sz="1700" u="none" cap="none" strike="noStrike"/>
                        <a:t>- Analyze consumer preferences and buying patterns</a:t>
                      </a:r>
                      <a:br>
                        <a:rPr lang="en-US" sz="1700" u="none" cap="none" strike="noStrike"/>
                      </a:br>
                      <a:r>
                        <a:rPr lang="en-US" sz="1700" u="none" cap="none" strike="noStrike"/>
                        <a:t>- Monitor competitor strategies and performance</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 Identify emerging trends</a:t>
                      </a:r>
                      <a:br>
                        <a:rPr lang="en-US" sz="1700" u="none" cap="none" strike="noStrike"/>
                      </a:br>
                      <a:r>
                        <a:rPr lang="en-US" sz="1700" u="none" cap="none" strike="noStrike"/>
                        <a:t>- Understand market dynamics</a:t>
                      </a:r>
                      <a:br>
                        <a:rPr lang="en-US" sz="1700" u="none" cap="none" strike="noStrike"/>
                      </a:br>
                      <a:r>
                        <a:rPr lang="en-US" sz="1700" u="none" cap="none" strike="noStrike"/>
                        <a:t>- Inform strategic decisions</a:t>
                      </a:r>
                      <a:endParaRPr sz="1700" u="none" cap="none" strike="noStrike">
                        <a:latin typeface="Calibri"/>
                        <a:ea typeface="Calibri"/>
                        <a:cs typeface="Calibri"/>
                        <a:sym typeface="Calibri"/>
                      </a:endParaRPr>
                    </a:p>
                  </a:txBody>
                  <a:tcPr marT="0" marB="0" marR="48000" marL="48000"/>
                </a:tc>
              </a:tr>
              <a:tr h="1521000">
                <a:tc>
                  <a:txBody>
                    <a:bodyPr/>
                    <a:lstStyle/>
                    <a:p>
                      <a:pPr indent="0" lvl="0" marL="0" marR="0" rtl="0" algn="l">
                        <a:lnSpc>
                          <a:spcPct val="115000"/>
                        </a:lnSpc>
                        <a:spcBef>
                          <a:spcPts val="0"/>
                        </a:spcBef>
                        <a:spcAft>
                          <a:spcPts val="0"/>
                        </a:spcAft>
                        <a:buNone/>
                      </a:pPr>
                      <a:r>
                        <a:rPr lang="en-US" sz="1700" u="none" cap="none" strike="noStrike"/>
                        <a:t>Positioning Studies</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To assess how a brand or product is perceived in the market relative to competitors and to define a positioning strategy.</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 Conduct surveys and focus groups</a:t>
                      </a:r>
                      <a:br>
                        <a:rPr lang="en-US" sz="1700" u="none" cap="none" strike="noStrike"/>
                      </a:br>
                      <a:r>
                        <a:rPr lang="en-US" sz="1700" u="none" cap="none" strike="noStrike"/>
                        <a:t>- Analyze brand perception and attributes</a:t>
                      </a:r>
                      <a:br>
                        <a:rPr lang="en-US" sz="1700" u="none" cap="none" strike="noStrike"/>
                      </a:br>
                      <a:r>
                        <a:rPr lang="en-US" sz="1700" u="none" cap="none" strike="noStrike"/>
                        <a:t>- Evaluate competitor positioning</a:t>
                      </a:r>
                      <a:endParaRPr sz="1700" u="none" cap="none" strike="noStrike">
                        <a:latin typeface="Calibri"/>
                        <a:ea typeface="Calibri"/>
                        <a:cs typeface="Calibri"/>
                        <a:sym typeface="Calibri"/>
                      </a:endParaRPr>
                    </a:p>
                  </a:txBody>
                  <a:tcPr marT="0" marB="0" marR="48000" marL="48000"/>
                </a:tc>
                <a:tc>
                  <a:txBody>
                    <a:bodyPr/>
                    <a:lstStyle/>
                    <a:p>
                      <a:pPr indent="0" lvl="0" marL="0" marR="0" rtl="0" algn="l">
                        <a:lnSpc>
                          <a:spcPct val="115000"/>
                        </a:lnSpc>
                        <a:spcBef>
                          <a:spcPts val="0"/>
                        </a:spcBef>
                        <a:spcAft>
                          <a:spcPts val="0"/>
                        </a:spcAft>
                        <a:buNone/>
                      </a:pPr>
                      <a:r>
                        <a:rPr lang="en-US" sz="1700" u="none" cap="none" strike="noStrike"/>
                        <a:t>- Clarify brand identity</a:t>
                      </a:r>
                      <a:br>
                        <a:rPr lang="en-US" sz="1700" u="none" cap="none" strike="noStrike"/>
                      </a:br>
                      <a:r>
                        <a:rPr lang="en-US" sz="1700" u="none" cap="none" strike="noStrike"/>
                        <a:t>- Develop effective marketing strategies</a:t>
                      </a:r>
                      <a:br>
                        <a:rPr lang="en-US" sz="1700" u="none" cap="none" strike="noStrike"/>
                      </a:br>
                      <a:r>
                        <a:rPr lang="en-US" sz="1700" u="none" cap="none" strike="noStrike"/>
                        <a:t>- Enhance competitive advantage</a:t>
                      </a:r>
                      <a:endParaRPr sz="1700" u="none" cap="none" strike="noStrike">
                        <a:latin typeface="Calibri"/>
                        <a:ea typeface="Calibri"/>
                        <a:cs typeface="Calibri"/>
                        <a:sym typeface="Calibri"/>
                      </a:endParaRPr>
                    </a:p>
                  </a:txBody>
                  <a:tcPr marT="0" marB="0" marR="48000" marL="48000"/>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3" name="Shape 353"/>
        <p:cNvGrpSpPr/>
        <p:nvPr/>
      </p:nvGrpSpPr>
      <p:grpSpPr>
        <a:xfrm>
          <a:off x="0" y="0"/>
          <a:ext cx="0" cy="0"/>
          <a:chOff x="0" y="0"/>
          <a:chExt cx="0" cy="0"/>
        </a:xfrm>
      </p:grpSpPr>
      <p:sp>
        <p:nvSpPr>
          <p:cNvPr id="354" name="Google Shape;354;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5" name="Google Shape;355;p23"/>
          <p:cNvSpPr/>
          <p:nvPr/>
        </p:nvSpPr>
        <p:spPr>
          <a:xfrm flipH="1">
            <a:off x="2" y="0"/>
            <a:ext cx="12191998" cy="1575955"/>
          </a:xfrm>
          <a:prstGeom prst="rect">
            <a:avLst/>
          </a:prstGeom>
          <a:gradFill>
            <a:gsLst>
              <a:gs pos="0">
                <a:srgbClr val="000000">
                  <a:alpha val="95686"/>
                </a:srgbClr>
              </a:gs>
              <a:gs pos="100000">
                <a:srgbClr val="0F4861"/>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6" name="Google Shape;356;p23"/>
          <p:cNvSpPr/>
          <p:nvPr/>
        </p:nvSpPr>
        <p:spPr>
          <a:xfrm flipH="1" rot="10800000">
            <a:off x="8128857" y="0"/>
            <a:ext cx="4063143" cy="1576412"/>
          </a:xfrm>
          <a:prstGeom prst="rect">
            <a:avLst/>
          </a:prstGeom>
          <a:gradFill>
            <a:gsLst>
              <a:gs pos="0">
                <a:srgbClr val="0A3041">
                  <a:alpha val="67843"/>
                </a:srgbClr>
              </a:gs>
              <a:gs pos="19000">
                <a:srgbClr val="0A3041">
                  <a:alpha val="67843"/>
                </a:srgbClr>
              </a:gs>
              <a:gs pos="100000">
                <a:srgbClr val="156082">
                  <a:alpha val="78823"/>
                </a:srgbClr>
              </a:gs>
            </a:gsLst>
            <a:lin ang="191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7" name="Google Shape;357;p23"/>
          <p:cNvSpPr/>
          <p:nvPr/>
        </p:nvSpPr>
        <p:spPr>
          <a:xfrm rot="5400000">
            <a:off x="5307777" y="-5307778"/>
            <a:ext cx="1576446" cy="12192002"/>
          </a:xfrm>
          <a:prstGeom prst="rect">
            <a:avLst/>
          </a:prstGeom>
          <a:gradFill>
            <a:gsLst>
              <a:gs pos="0">
                <a:srgbClr val="156082">
                  <a:alpha val="0"/>
                </a:srgbClr>
              </a:gs>
              <a:gs pos="23000">
                <a:srgbClr val="156082">
                  <a:alpha val="0"/>
                </a:srgbClr>
              </a:gs>
              <a:gs pos="99000">
                <a:srgbClr val="000000">
                  <a:alpha val="73725"/>
                </a:srgbClr>
              </a:gs>
              <a:gs pos="100000">
                <a:srgbClr val="000000">
                  <a:alpha val="73725"/>
                </a:srgbClr>
              </a:gs>
            </a:gsLst>
            <a:lin ang="20399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8" name="Google Shape;358;p23"/>
          <p:cNvSpPr txBox="1"/>
          <p:nvPr>
            <p:ph type="title"/>
          </p:nvPr>
        </p:nvSpPr>
        <p:spPr>
          <a:xfrm>
            <a:off x="1371597" y="348865"/>
            <a:ext cx="10044023" cy="87772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Play"/>
              <a:buNone/>
            </a:pPr>
            <a:r>
              <a:rPr lang="en-US" sz="4000">
                <a:solidFill>
                  <a:srgbClr val="FFFFFF"/>
                </a:solidFill>
              </a:rPr>
              <a:t>Benefits of Rollout stage </a:t>
            </a:r>
            <a:endParaRPr/>
          </a:p>
        </p:txBody>
      </p:sp>
      <p:grpSp>
        <p:nvGrpSpPr>
          <p:cNvPr id="359" name="Google Shape;359;p23"/>
          <p:cNvGrpSpPr/>
          <p:nvPr/>
        </p:nvGrpSpPr>
        <p:grpSpPr>
          <a:xfrm>
            <a:off x="4140961" y="2114421"/>
            <a:ext cx="3934018" cy="4189119"/>
            <a:chOff x="3496905" y="1842"/>
            <a:chExt cx="3934018" cy="4189119"/>
          </a:xfrm>
        </p:grpSpPr>
        <p:sp>
          <p:nvSpPr>
            <p:cNvPr id="360" name="Google Shape;360;p23"/>
            <p:cNvSpPr/>
            <p:nvPr/>
          </p:nvSpPr>
          <p:spPr>
            <a:xfrm>
              <a:off x="3496905" y="1842"/>
              <a:ext cx="3934018" cy="805599"/>
            </a:xfrm>
            <a:prstGeom prst="roundRect">
              <a:avLst>
                <a:gd fmla="val 16667" name="adj"/>
              </a:avLst>
            </a:prstGeom>
            <a:solidFill>
              <a:srgbClr val="E97131"/>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3"/>
            <p:cNvSpPr txBox="1"/>
            <p:nvPr/>
          </p:nvSpPr>
          <p:spPr>
            <a:xfrm>
              <a:off x="3536231" y="41168"/>
              <a:ext cx="3855366" cy="726947"/>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400"/>
                <a:buFont typeface="Arial"/>
                <a:buNone/>
              </a:pPr>
              <a:r>
                <a:rPr lang="en-US" sz="2400">
                  <a:solidFill>
                    <a:schemeClr val="lt1"/>
                  </a:solidFill>
                  <a:latin typeface="Arial"/>
                  <a:ea typeface="Arial"/>
                  <a:cs typeface="Arial"/>
                  <a:sym typeface="Arial"/>
                </a:rPr>
                <a:t>Implementation of Findings </a:t>
              </a:r>
              <a:endParaRPr/>
            </a:p>
          </p:txBody>
        </p:sp>
        <p:sp>
          <p:nvSpPr>
            <p:cNvPr id="362" name="Google Shape;362;p23"/>
            <p:cNvSpPr/>
            <p:nvPr/>
          </p:nvSpPr>
          <p:spPr>
            <a:xfrm>
              <a:off x="3496905" y="847722"/>
              <a:ext cx="3934018" cy="805599"/>
            </a:xfrm>
            <a:prstGeom prst="roundRect">
              <a:avLst>
                <a:gd fmla="val 16667" name="adj"/>
              </a:avLst>
            </a:prstGeom>
            <a:solidFill>
              <a:srgbClr val="176B22"/>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3"/>
            <p:cNvSpPr txBox="1"/>
            <p:nvPr/>
          </p:nvSpPr>
          <p:spPr>
            <a:xfrm>
              <a:off x="3536231" y="887048"/>
              <a:ext cx="3855366" cy="726947"/>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400"/>
                <a:buFont typeface="Arial"/>
                <a:buNone/>
              </a:pPr>
              <a:r>
                <a:rPr lang="en-US" sz="2400">
                  <a:solidFill>
                    <a:schemeClr val="lt1"/>
                  </a:solidFill>
                  <a:latin typeface="Arial"/>
                  <a:ea typeface="Arial"/>
                  <a:cs typeface="Arial"/>
                  <a:sym typeface="Arial"/>
                </a:rPr>
                <a:t>Market Readiness</a:t>
              </a:r>
              <a:endParaRPr/>
            </a:p>
          </p:txBody>
        </p:sp>
        <p:sp>
          <p:nvSpPr>
            <p:cNvPr id="364" name="Google Shape;364;p23"/>
            <p:cNvSpPr/>
            <p:nvPr/>
          </p:nvSpPr>
          <p:spPr>
            <a:xfrm>
              <a:off x="3496905" y="1693602"/>
              <a:ext cx="3934018" cy="805599"/>
            </a:xfrm>
            <a:prstGeom prst="roundRect">
              <a:avLst>
                <a:gd fmla="val 16667" name="adj"/>
              </a:avLst>
            </a:prstGeom>
            <a:solidFill>
              <a:srgbClr val="0C9ED5"/>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3"/>
            <p:cNvSpPr txBox="1"/>
            <p:nvPr/>
          </p:nvSpPr>
          <p:spPr>
            <a:xfrm>
              <a:off x="3536231" y="1732928"/>
              <a:ext cx="3855366" cy="726947"/>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400"/>
                <a:buFont typeface="Arial"/>
                <a:buNone/>
              </a:pPr>
              <a:r>
                <a:rPr lang="en-US" sz="2400">
                  <a:solidFill>
                    <a:schemeClr val="lt1"/>
                  </a:solidFill>
                  <a:latin typeface="Arial"/>
                  <a:ea typeface="Arial"/>
                  <a:cs typeface="Arial"/>
                  <a:sym typeface="Arial"/>
                </a:rPr>
                <a:t>Feedback Loop</a:t>
              </a:r>
              <a:endParaRPr/>
            </a:p>
          </p:txBody>
        </p:sp>
        <p:sp>
          <p:nvSpPr>
            <p:cNvPr id="366" name="Google Shape;366;p23"/>
            <p:cNvSpPr/>
            <p:nvPr/>
          </p:nvSpPr>
          <p:spPr>
            <a:xfrm>
              <a:off x="3496905" y="2539482"/>
              <a:ext cx="3934018" cy="805599"/>
            </a:xfrm>
            <a:prstGeom prst="roundRect">
              <a:avLst>
                <a:gd fmla="val 16667" name="adj"/>
              </a:avLst>
            </a:prstGeom>
            <a:solidFill>
              <a:srgbClr val="A02891"/>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3"/>
            <p:cNvSpPr txBox="1"/>
            <p:nvPr/>
          </p:nvSpPr>
          <p:spPr>
            <a:xfrm>
              <a:off x="3536231" y="2578808"/>
              <a:ext cx="3855366" cy="726947"/>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400"/>
                <a:buFont typeface="Arial"/>
                <a:buNone/>
              </a:pPr>
              <a:r>
                <a:rPr lang="en-US" sz="2400">
                  <a:solidFill>
                    <a:schemeClr val="lt1"/>
                  </a:solidFill>
                  <a:latin typeface="Arial"/>
                  <a:ea typeface="Arial"/>
                  <a:cs typeface="Arial"/>
                  <a:sym typeface="Arial"/>
                </a:rPr>
                <a:t>Resource Allocation </a:t>
              </a:r>
              <a:endParaRPr/>
            </a:p>
          </p:txBody>
        </p:sp>
        <p:sp>
          <p:nvSpPr>
            <p:cNvPr id="368" name="Google Shape;368;p23"/>
            <p:cNvSpPr/>
            <p:nvPr/>
          </p:nvSpPr>
          <p:spPr>
            <a:xfrm>
              <a:off x="3496905" y="3385362"/>
              <a:ext cx="3934018" cy="805599"/>
            </a:xfrm>
            <a:prstGeom prst="roundRect">
              <a:avLst>
                <a:gd fmla="val 16667" name="adj"/>
              </a:avLst>
            </a:prstGeom>
            <a:solidFill>
              <a:srgbClr val="4EA62C"/>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3"/>
            <p:cNvSpPr txBox="1"/>
            <p:nvPr/>
          </p:nvSpPr>
          <p:spPr>
            <a:xfrm>
              <a:off x="3536231" y="3424688"/>
              <a:ext cx="3855366" cy="726947"/>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400"/>
                <a:buFont typeface="Arial"/>
                <a:buNone/>
              </a:pPr>
              <a:r>
                <a:rPr lang="en-US" sz="2400">
                  <a:solidFill>
                    <a:schemeClr val="lt1"/>
                  </a:solidFill>
                  <a:latin typeface="Arial"/>
                  <a:ea typeface="Arial"/>
                  <a:cs typeface="Arial"/>
                  <a:sym typeface="Arial"/>
                </a:rPr>
                <a:t>Competitive Advantage.</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3" name="Shape 373"/>
        <p:cNvGrpSpPr/>
        <p:nvPr/>
      </p:nvGrpSpPr>
      <p:grpSpPr>
        <a:xfrm>
          <a:off x="0" y="0"/>
          <a:ext cx="0" cy="0"/>
          <a:chOff x="0" y="0"/>
          <a:chExt cx="0" cy="0"/>
        </a:xfrm>
      </p:grpSpPr>
      <p:pic>
        <p:nvPicPr>
          <p:cNvPr id="374" name="Google Shape;374;p24"/>
          <p:cNvPicPr preferRelativeResize="0"/>
          <p:nvPr/>
        </p:nvPicPr>
        <p:blipFill rotWithShape="1">
          <a:blip r:embed="rId3">
            <a:alphaModFix/>
          </a:blip>
          <a:srcRect b="0" l="0" r="2666" t="0"/>
          <a:stretch/>
        </p:blipFill>
        <p:spPr>
          <a:xfrm>
            <a:off x="20" y="10"/>
            <a:ext cx="12191980" cy="6857990"/>
          </a:xfrm>
          <a:prstGeom prst="rect">
            <a:avLst/>
          </a:prstGeom>
          <a:noFill/>
          <a:ln>
            <a:noFill/>
          </a:ln>
        </p:spPr>
      </p:pic>
      <p:sp>
        <p:nvSpPr>
          <p:cNvPr id="375" name="Google Shape;375;p24"/>
          <p:cNvSpPr/>
          <p:nvPr/>
        </p:nvSpPr>
        <p:spPr>
          <a:xfrm>
            <a:off x="0" y="0"/>
            <a:ext cx="12192000" cy="6858000"/>
          </a:xfrm>
          <a:prstGeom prst="rect">
            <a:avLst/>
          </a:prstGeom>
          <a:gradFill>
            <a:gsLst>
              <a:gs pos="0">
                <a:srgbClr val="E8E8E8">
                  <a:alpha val="67843"/>
                </a:srgbClr>
              </a:gs>
              <a:gs pos="10000">
                <a:srgbClr val="E8E8E8">
                  <a:alpha val="67843"/>
                </a:srgbClr>
              </a:gs>
              <a:gs pos="85000">
                <a:srgbClr val="E8E8E8">
                  <a:alpha val="96862"/>
                </a:srgbClr>
              </a:gs>
              <a:gs pos="100000">
                <a:srgbClr val="E8E8E8">
                  <a:alpha val="96862"/>
                </a:srgbClr>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6" name="Google Shape;376;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lang="en-US"/>
              <a:t>Demerits of rollout stage</a:t>
            </a:r>
            <a:endParaRPr/>
          </a:p>
        </p:txBody>
      </p:sp>
      <p:grpSp>
        <p:nvGrpSpPr>
          <p:cNvPr id="377" name="Google Shape;377;p24"/>
          <p:cNvGrpSpPr/>
          <p:nvPr/>
        </p:nvGrpSpPr>
        <p:grpSpPr>
          <a:xfrm>
            <a:off x="838200" y="1825625"/>
            <a:ext cx="10515599" cy="4351337"/>
            <a:chOff x="0" y="0"/>
            <a:chExt cx="10515599" cy="4351337"/>
          </a:xfrm>
        </p:grpSpPr>
        <p:sp>
          <p:nvSpPr>
            <p:cNvPr id="378" name="Google Shape;378;p24"/>
            <p:cNvSpPr/>
            <p:nvPr/>
          </p:nvSpPr>
          <p:spPr>
            <a:xfrm>
              <a:off x="0" y="0"/>
              <a:ext cx="8097012" cy="783240"/>
            </a:xfrm>
            <a:prstGeom prst="roundRect">
              <a:avLst>
                <a:gd fmla="val 10000" name="adj"/>
              </a:avLst>
            </a:prstGeom>
            <a:gradFill>
              <a:gsLst>
                <a:gs pos="0">
                  <a:srgbClr val="EC8154"/>
                </a:gs>
                <a:gs pos="50000">
                  <a:srgbClr val="F16E27"/>
                </a:gs>
                <a:gs pos="100000">
                  <a:srgbClr val="DF5D1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4"/>
            <p:cNvSpPr txBox="1"/>
            <p:nvPr/>
          </p:nvSpPr>
          <p:spPr>
            <a:xfrm>
              <a:off x="22940" y="22940"/>
              <a:ext cx="7160195" cy="737360"/>
            </a:xfrm>
            <a:prstGeom prst="rect">
              <a:avLst/>
            </a:prstGeom>
            <a:noFill/>
            <a:ln>
              <a:noFill/>
            </a:ln>
          </p:spPr>
          <p:txBody>
            <a:bodyPr anchorCtr="0" anchor="ctr" bIns="129525" lIns="129525" spcFirstLastPara="1" rIns="129525" wrap="square" tIns="129525">
              <a:noAutofit/>
            </a:bodyPr>
            <a:lstStyle/>
            <a:p>
              <a:pPr indent="0" lvl="0" marL="0" marR="0" rtl="0" algn="l">
                <a:lnSpc>
                  <a:spcPct val="90000"/>
                </a:lnSpc>
                <a:spcBef>
                  <a:spcPts val="0"/>
                </a:spcBef>
                <a:spcAft>
                  <a:spcPts val="0"/>
                </a:spcAft>
                <a:buClr>
                  <a:schemeClr val="lt1"/>
                </a:buClr>
                <a:buSzPts val="3400"/>
                <a:buFont typeface="Arial"/>
                <a:buNone/>
              </a:pPr>
              <a:r>
                <a:rPr lang="en-US" sz="3400">
                  <a:solidFill>
                    <a:schemeClr val="lt1"/>
                  </a:solidFill>
                  <a:latin typeface="Arial"/>
                  <a:ea typeface="Arial"/>
                  <a:cs typeface="Arial"/>
                  <a:sym typeface="Arial"/>
                </a:rPr>
                <a:t>Risk of Misinterpretation </a:t>
              </a:r>
              <a:endParaRPr/>
            </a:p>
          </p:txBody>
        </p:sp>
        <p:sp>
          <p:nvSpPr>
            <p:cNvPr id="380" name="Google Shape;380;p24"/>
            <p:cNvSpPr/>
            <p:nvPr/>
          </p:nvSpPr>
          <p:spPr>
            <a:xfrm>
              <a:off x="604647" y="892024"/>
              <a:ext cx="8097012" cy="783240"/>
            </a:xfrm>
            <a:prstGeom prst="roundRect">
              <a:avLst>
                <a:gd fmla="val 10000" name="adj"/>
              </a:avLst>
            </a:prstGeom>
            <a:gradFill>
              <a:gsLst>
                <a:gs pos="0">
                  <a:srgbClr val="DDB84A"/>
                </a:gs>
                <a:gs pos="50000">
                  <a:srgbClr val="DEB312"/>
                </a:gs>
                <a:gs pos="100000">
                  <a:srgbClr val="CBA20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4"/>
            <p:cNvSpPr txBox="1"/>
            <p:nvPr/>
          </p:nvSpPr>
          <p:spPr>
            <a:xfrm>
              <a:off x="627587" y="914964"/>
              <a:ext cx="6937378" cy="737360"/>
            </a:xfrm>
            <a:prstGeom prst="rect">
              <a:avLst/>
            </a:prstGeom>
            <a:noFill/>
            <a:ln>
              <a:noFill/>
            </a:ln>
          </p:spPr>
          <p:txBody>
            <a:bodyPr anchorCtr="0" anchor="ctr" bIns="129525" lIns="129525" spcFirstLastPara="1" rIns="129525" wrap="square" tIns="129525">
              <a:noAutofit/>
            </a:bodyPr>
            <a:lstStyle/>
            <a:p>
              <a:pPr indent="0" lvl="0" marL="0" marR="0" rtl="0" algn="l">
                <a:lnSpc>
                  <a:spcPct val="90000"/>
                </a:lnSpc>
                <a:spcBef>
                  <a:spcPts val="0"/>
                </a:spcBef>
                <a:spcAft>
                  <a:spcPts val="0"/>
                </a:spcAft>
                <a:buClr>
                  <a:schemeClr val="lt1"/>
                </a:buClr>
                <a:buSzPts val="3400"/>
                <a:buFont typeface="Arial"/>
                <a:buNone/>
              </a:pPr>
              <a:r>
                <a:rPr lang="en-US" sz="3400">
                  <a:solidFill>
                    <a:schemeClr val="lt1"/>
                  </a:solidFill>
                  <a:latin typeface="Arial"/>
                  <a:ea typeface="Arial"/>
                  <a:cs typeface="Arial"/>
                  <a:sym typeface="Arial"/>
                </a:rPr>
                <a:t>High Costs </a:t>
              </a:r>
              <a:endParaRPr/>
            </a:p>
          </p:txBody>
        </p:sp>
        <p:sp>
          <p:nvSpPr>
            <p:cNvPr id="382" name="Google Shape;382;p24"/>
            <p:cNvSpPr/>
            <p:nvPr/>
          </p:nvSpPr>
          <p:spPr>
            <a:xfrm>
              <a:off x="1209293" y="1784048"/>
              <a:ext cx="8097012" cy="783240"/>
            </a:xfrm>
            <a:prstGeom prst="roundRect">
              <a:avLst>
                <a:gd fmla="val 10000" name="adj"/>
              </a:avLst>
            </a:prstGeom>
            <a:gradFill>
              <a:gsLst>
                <a:gs pos="0">
                  <a:srgbClr val="99BA4A"/>
                </a:gs>
                <a:gs pos="50000">
                  <a:srgbClr val="8FB614"/>
                </a:gs>
                <a:gs pos="100000">
                  <a:srgbClr val="81A70B"/>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4"/>
            <p:cNvSpPr txBox="1"/>
            <p:nvPr/>
          </p:nvSpPr>
          <p:spPr>
            <a:xfrm>
              <a:off x="1232233" y="1806988"/>
              <a:ext cx="6937378" cy="737360"/>
            </a:xfrm>
            <a:prstGeom prst="rect">
              <a:avLst/>
            </a:prstGeom>
            <a:noFill/>
            <a:ln>
              <a:noFill/>
            </a:ln>
          </p:spPr>
          <p:txBody>
            <a:bodyPr anchorCtr="0" anchor="ctr" bIns="129525" lIns="129525" spcFirstLastPara="1" rIns="129525" wrap="square" tIns="129525">
              <a:noAutofit/>
            </a:bodyPr>
            <a:lstStyle/>
            <a:p>
              <a:pPr indent="0" lvl="0" marL="0" marR="0" rtl="0" algn="l">
                <a:lnSpc>
                  <a:spcPct val="90000"/>
                </a:lnSpc>
                <a:spcBef>
                  <a:spcPts val="0"/>
                </a:spcBef>
                <a:spcAft>
                  <a:spcPts val="0"/>
                </a:spcAft>
                <a:buClr>
                  <a:schemeClr val="lt1"/>
                </a:buClr>
                <a:buSzPts val="3400"/>
                <a:buFont typeface="Arial"/>
                <a:buNone/>
              </a:pPr>
              <a:r>
                <a:rPr lang="en-US" sz="3400">
                  <a:solidFill>
                    <a:schemeClr val="lt1"/>
                  </a:solidFill>
                  <a:latin typeface="Arial"/>
                  <a:ea typeface="Arial"/>
                  <a:cs typeface="Arial"/>
                  <a:sym typeface="Arial"/>
                </a:rPr>
                <a:t>Market Dynamics</a:t>
              </a:r>
              <a:endParaRPr/>
            </a:p>
          </p:txBody>
        </p:sp>
        <p:sp>
          <p:nvSpPr>
            <p:cNvPr id="384" name="Google Shape;384;p24"/>
            <p:cNvSpPr/>
            <p:nvPr/>
          </p:nvSpPr>
          <p:spPr>
            <a:xfrm>
              <a:off x="1813940" y="2676072"/>
              <a:ext cx="8097012" cy="783240"/>
            </a:xfrm>
            <a:prstGeom prst="roundRect">
              <a:avLst>
                <a:gd fmla="val 10000" name="adj"/>
              </a:avLst>
            </a:prstGeom>
            <a:gradFill>
              <a:gsLst>
                <a:gs pos="0">
                  <a:srgbClr val="5A984A"/>
                </a:gs>
                <a:gs pos="50000">
                  <a:srgbClr val="3A9014"/>
                </a:gs>
                <a:gs pos="100000">
                  <a:srgbClr val="32840C"/>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4"/>
            <p:cNvSpPr txBox="1"/>
            <p:nvPr/>
          </p:nvSpPr>
          <p:spPr>
            <a:xfrm>
              <a:off x="1836880" y="2699012"/>
              <a:ext cx="6937378" cy="737360"/>
            </a:xfrm>
            <a:prstGeom prst="rect">
              <a:avLst/>
            </a:prstGeom>
            <a:noFill/>
            <a:ln>
              <a:noFill/>
            </a:ln>
          </p:spPr>
          <p:txBody>
            <a:bodyPr anchorCtr="0" anchor="ctr" bIns="129525" lIns="129525" spcFirstLastPara="1" rIns="129525" wrap="square" tIns="129525">
              <a:noAutofit/>
            </a:bodyPr>
            <a:lstStyle/>
            <a:p>
              <a:pPr indent="0" lvl="0" marL="0" marR="0" rtl="0" algn="l">
                <a:lnSpc>
                  <a:spcPct val="90000"/>
                </a:lnSpc>
                <a:spcBef>
                  <a:spcPts val="0"/>
                </a:spcBef>
                <a:spcAft>
                  <a:spcPts val="0"/>
                </a:spcAft>
                <a:buClr>
                  <a:schemeClr val="lt1"/>
                </a:buClr>
                <a:buSzPts val="3400"/>
                <a:buFont typeface="Arial"/>
                <a:buNone/>
              </a:pPr>
              <a:r>
                <a:rPr lang="en-US" sz="3400">
                  <a:solidFill>
                    <a:schemeClr val="lt1"/>
                  </a:solidFill>
                  <a:latin typeface="Arial"/>
                  <a:ea typeface="Arial"/>
                  <a:cs typeface="Arial"/>
                  <a:sym typeface="Arial"/>
                </a:rPr>
                <a:t>Limited Scope </a:t>
              </a:r>
              <a:endParaRPr/>
            </a:p>
          </p:txBody>
        </p:sp>
        <p:sp>
          <p:nvSpPr>
            <p:cNvPr id="386" name="Google Shape;386;p24"/>
            <p:cNvSpPr/>
            <p:nvPr/>
          </p:nvSpPr>
          <p:spPr>
            <a:xfrm>
              <a:off x="2418587" y="3568097"/>
              <a:ext cx="8097012" cy="783240"/>
            </a:xfrm>
            <a:prstGeom prst="roundRect">
              <a:avLst>
                <a:gd fmla="val 10000" name="adj"/>
              </a:avLst>
            </a:prstGeom>
            <a:gradFill>
              <a:gsLst>
                <a:gs pos="0">
                  <a:srgbClr val="497B4D"/>
                </a:gs>
                <a:gs pos="50000">
                  <a:srgbClr val="126D20"/>
                </a:gs>
                <a:gs pos="100000">
                  <a:srgbClr val="0C6319"/>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4"/>
            <p:cNvSpPr txBox="1"/>
            <p:nvPr/>
          </p:nvSpPr>
          <p:spPr>
            <a:xfrm>
              <a:off x="2441527" y="3591037"/>
              <a:ext cx="6937378" cy="737360"/>
            </a:xfrm>
            <a:prstGeom prst="rect">
              <a:avLst/>
            </a:prstGeom>
            <a:noFill/>
            <a:ln>
              <a:noFill/>
            </a:ln>
          </p:spPr>
          <p:txBody>
            <a:bodyPr anchorCtr="0" anchor="ctr" bIns="129525" lIns="129525" spcFirstLastPara="1" rIns="129525" wrap="square" tIns="129525">
              <a:noAutofit/>
            </a:bodyPr>
            <a:lstStyle/>
            <a:p>
              <a:pPr indent="0" lvl="0" marL="0" marR="0" rtl="0" algn="l">
                <a:lnSpc>
                  <a:spcPct val="90000"/>
                </a:lnSpc>
                <a:spcBef>
                  <a:spcPts val="0"/>
                </a:spcBef>
                <a:spcAft>
                  <a:spcPts val="0"/>
                </a:spcAft>
                <a:buClr>
                  <a:schemeClr val="lt1"/>
                </a:buClr>
                <a:buSzPts val="3400"/>
                <a:buFont typeface="Arial"/>
                <a:buNone/>
              </a:pPr>
              <a:r>
                <a:rPr lang="en-US" sz="3400">
                  <a:solidFill>
                    <a:schemeClr val="lt1"/>
                  </a:solidFill>
                  <a:latin typeface="Arial"/>
                  <a:ea typeface="Arial"/>
                  <a:cs typeface="Arial"/>
                  <a:sym typeface="Arial"/>
                </a:rPr>
                <a:t>Time Constraints</a:t>
              </a:r>
              <a:endParaRPr/>
            </a:p>
          </p:txBody>
        </p:sp>
        <p:sp>
          <p:nvSpPr>
            <p:cNvPr id="388" name="Google Shape;388;p24"/>
            <p:cNvSpPr/>
            <p:nvPr/>
          </p:nvSpPr>
          <p:spPr>
            <a:xfrm>
              <a:off x="7587905" y="572200"/>
              <a:ext cx="509106" cy="509106"/>
            </a:xfrm>
            <a:prstGeom prst="downArrow">
              <a:avLst>
                <a:gd fmla="val 55000" name="adj1"/>
                <a:gd fmla="val 45000" name="adj2"/>
              </a:avLst>
            </a:prstGeom>
            <a:solidFill>
              <a:srgbClr val="F6D4CC">
                <a:alpha val="89803"/>
              </a:srgbClr>
            </a:solidFill>
            <a:ln cap="flat" cmpd="sng" w="12700">
              <a:solidFill>
                <a:srgbClr val="F6D4CC">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4"/>
            <p:cNvSpPr txBox="1"/>
            <p:nvPr/>
          </p:nvSpPr>
          <p:spPr>
            <a:xfrm>
              <a:off x="7702454" y="572200"/>
              <a:ext cx="280008" cy="383102"/>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Arial"/>
                <a:buNone/>
              </a:pPr>
              <a:r>
                <a:t/>
              </a:r>
              <a:endParaRPr sz="2300">
                <a:solidFill>
                  <a:schemeClr val="dk1"/>
                </a:solidFill>
                <a:latin typeface="Arial"/>
                <a:ea typeface="Arial"/>
                <a:cs typeface="Arial"/>
                <a:sym typeface="Arial"/>
              </a:endParaRPr>
            </a:p>
          </p:txBody>
        </p:sp>
        <p:sp>
          <p:nvSpPr>
            <p:cNvPr id="390" name="Google Shape;390;p24"/>
            <p:cNvSpPr/>
            <p:nvPr/>
          </p:nvSpPr>
          <p:spPr>
            <a:xfrm>
              <a:off x="8192552" y="1464225"/>
              <a:ext cx="509106" cy="509106"/>
            </a:xfrm>
            <a:prstGeom prst="downArrow">
              <a:avLst>
                <a:gd fmla="val 55000" name="adj1"/>
                <a:gd fmla="val 45000" name="adj2"/>
              </a:avLst>
            </a:prstGeom>
            <a:solidFill>
              <a:srgbClr val="EBE5C9">
                <a:alpha val="89803"/>
              </a:srgbClr>
            </a:solidFill>
            <a:ln cap="flat" cmpd="sng" w="12700">
              <a:solidFill>
                <a:srgbClr val="EBE5C9">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4"/>
            <p:cNvSpPr txBox="1"/>
            <p:nvPr/>
          </p:nvSpPr>
          <p:spPr>
            <a:xfrm>
              <a:off x="8307101" y="1464225"/>
              <a:ext cx="280008" cy="383102"/>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Arial"/>
                <a:buNone/>
              </a:pPr>
              <a:r>
                <a:t/>
              </a:r>
              <a:endParaRPr sz="2300">
                <a:solidFill>
                  <a:schemeClr val="dk1"/>
                </a:solidFill>
                <a:latin typeface="Arial"/>
                <a:ea typeface="Arial"/>
                <a:cs typeface="Arial"/>
                <a:sym typeface="Arial"/>
              </a:endParaRPr>
            </a:p>
          </p:txBody>
        </p:sp>
        <p:sp>
          <p:nvSpPr>
            <p:cNvPr id="392" name="Google Shape;392;p24"/>
            <p:cNvSpPr/>
            <p:nvPr/>
          </p:nvSpPr>
          <p:spPr>
            <a:xfrm>
              <a:off x="8797199" y="2343195"/>
              <a:ext cx="509106" cy="509106"/>
            </a:xfrm>
            <a:prstGeom prst="downArrow">
              <a:avLst>
                <a:gd fmla="val 55000" name="adj1"/>
                <a:gd fmla="val 45000" name="adj2"/>
              </a:avLst>
            </a:prstGeom>
            <a:solidFill>
              <a:srgbClr val="D5E0C8">
                <a:alpha val="89803"/>
              </a:srgbClr>
            </a:solidFill>
            <a:ln cap="flat" cmpd="sng" w="12700">
              <a:solidFill>
                <a:srgbClr val="D5E0C8">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4"/>
            <p:cNvSpPr txBox="1"/>
            <p:nvPr/>
          </p:nvSpPr>
          <p:spPr>
            <a:xfrm>
              <a:off x="8911748" y="2343195"/>
              <a:ext cx="280008" cy="383102"/>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Arial"/>
                <a:buNone/>
              </a:pPr>
              <a:r>
                <a:t/>
              </a:r>
              <a:endParaRPr sz="2300">
                <a:solidFill>
                  <a:schemeClr val="dk1"/>
                </a:solidFill>
                <a:latin typeface="Arial"/>
                <a:ea typeface="Arial"/>
                <a:cs typeface="Arial"/>
                <a:sym typeface="Arial"/>
              </a:endParaRPr>
            </a:p>
          </p:txBody>
        </p:sp>
        <p:sp>
          <p:nvSpPr>
            <p:cNvPr id="394" name="Google Shape;394;p24"/>
            <p:cNvSpPr/>
            <p:nvPr/>
          </p:nvSpPr>
          <p:spPr>
            <a:xfrm>
              <a:off x="9401846" y="3243922"/>
              <a:ext cx="509106" cy="509106"/>
            </a:xfrm>
            <a:prstGeom prst="downArrow">
              <a:avLst>
                <a:gd fmla="val 55000" name="adj1"/>
                <a:gd fmla="val 45000" name="adj2"/>
              </a:avLst>
            </a:prstGeom>
            <a:solidFill>
              <a:srgbClr val="CAD2CA">
                <a:alpha val="89803"/>
              </a:srgbClr>
            </a:solidFill>
            <a:ln cap="flat" cmpd="sng" w="12700">
              <a:solidFill>
                <a:srgbClr val="CAD2CA">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4"/>
            <p:cNvSpPr txBox="1"/>
            <p:nvPr/>
          </p:nvSpPr>
          <p:spPr>
            <a:xfrm>
              <a:off x="9516395" y="3243922"/>
              <a:ext cx="280008" cy="383102"/>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dk1"/>
                </a:buClr>
                <a:buSzPts val="2300"/>
                <a:buFont typeface="Arial"/>
                <a:buNone/>
              </a:pPr>
              <a:r>
                <a:t/>
              </a:r>
              <a:endParaRPr sz="2300">
                <a:solidFill>
                  <a:schemeClr val="dk1"/>
                </a:solidFill>
                <a:latin typeface="Arial"/>
                <a:ea typeface="Arial"/>
                <a:cs typeface="Arial"/>
                <a:sym typeface="Arial"/>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9" name="Shape 399"/>
        <p:cNvGrpSpPr/>
        <p:nvPr/>
      </p:nvGrpSpPr>
      <p:grpSpPr>
        <a:xfrm>
          <a:off x="0" y="0"/>
          <a:ext cx="0" cy="0"/>
          <a:chOff x="0" y="0"/>
          <a:chExt cx="0" cy="0"/>
        </a:xfrm>
      </p:grpSpPr>
      <p:sp>
        <p:nvSpPr>
          <p:cNvPr id="400" name="Google Shape;400;p25"/>
          <p:cNvSpPr/>
          <p:nvPr/>
        </p:nvSpPr>
        <p:spPr>
          <a:xfrm>
            <a:off x="-1"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1" name="Google Shape;401;p25"/>
          <p:cNvSpPr txBox="1"/>
          <p:nvPr>
            <p:ph type="title"/>
          </p:nvPr>
        </p:nvSpPr>
        <p:spPr>
          <a:xfrm>
            <a:off x="6707358" y="1099235"/>
            <a:ext cx="4265442" cy="55678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200"/>
              <a:buFont typeface="Play"/>
              <a:buNone/>
            </a:pPr>
            <a:br>
              <a:rPr lang="en-US" sz="5200"/>
            </a:br>
            <a:r>
              <a:rPr lang="en-US" sz="5200"/>
              <a:t>3.Established Markets stage </a:t>
            </a:r>
            <a:br>
              <a:rPr lang="en-US" sz="5200"/>
            </a:br>
            <a:endParaRPr sz="5200"/>
          </a:p>
        </p:txBody>
      </p:sp>
      <p:grpSp>
        <p:nvGrpSpPr>
          <p:cNvPr id="402" name="Google Shape;402;p25"/>
          <p:cNvGrpSpPr/>
          <p:nvPr/>
        </p:nvGrpSpPr>
        <p:grpSpPr>
          <a:xfrm>
            <a:off x="443717" y="1711480"/>
            <a:ext cx="6263640" cy="4343399"/>
            <a:chOff x="0" y="580643"/>
            <a:chExt cx="6263640" cy="4343399"/>
          </a:xfrm>
        </p:grpSpPr>
        <p:sp>
          <p:nvSpPr>
            <p:cNvPr id="403" name="Google Shape;403;p25"/>
            <p:cNvSpPr/>
            <p:nvPr/>
          </p:nvSpPr>
          <p:spPr>
            <a:xfrm>
              <a:off x="0" y="580643"/>
              <a:ext cx="6263640" cy="1044809"/>
            </a:xfrm>
            <a:prstGeom prst="roundRect">
              <a:avLst>
                <a:gd fmla="val 16667" name="adj"/>
              </a:avLst>
            </a:prstGeom>
            <a:solidFill>
              <a:srgbClr val="E97131"/>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5"/>
            <p:cNvSpPr txBox="1"/>
            <p:nvPr/>
          </p:nvSpPr>
          <p:spPr>
            <a:xfrm>
              <a:off x="51003" y="631646"/>
              <a:ext cx="6161634" cy="942803"/>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lt1"/>
                </a:buClr>
                <a:buSzPts val="1900"/>
                <a:buFont typeface="Arial"/>
                <a:buNone/>
              </a:pPr>
              <a:r>
                <a:rPr lang="en-US" sz="1900">
                  <a:solidFill>
                    <a:schemeClr val="lt1"/>
                  </a:solidFill>
                  <a:latin typeface="Arial"/>
                  <a:ea typeface="Arial"/>
                  <a:cs typeface="Arial"/>
                  <a:sym typeface="Arial"/>
                </a:rPr>
                <a:t>This is the third stage of research cycle that covers information about maturity and decline stages of the product lifecycle. </a:t>
              </a:r>
              <a:endParaRPr/>
            </a:p>
          </p:txBody>
        </p:sp>
        <p:sp>
          <p:nvSpPr>
            <p:cNvPr id="405" name="Google Shape;405;p25"/>
            <p:cNvSpPr/>
            <p:nvPr/>
          </p:nvSpPr>
          <p:spPr>
            <a:xfrm>
              <a:off x="0" y="1680173"/>
              <a:ext cx="6263640" cy="1044809"/>
            </a:xfrm>
            <a:prstGeom prst="roundRect">
              <a:avLst>
                <a:gd fmla="val 16667" name="adj"/>
              </a:avLst>
            </a:prstGeom>
            <a:solidFill>
              <a:srgbClr val="176B22"/>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5"/>
            <p:cNvSpPr txBox="1"/>
            <p:nvPr/>
          </p:nvSpPr>
          <p:spPr>
            <a:xfrm>
              <a:off x="51003" y="1731176"/>
              <a:ext cx="6161634" cy="942803"/>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lt1"/>
                </a:buClr>
                <a:buSzPts val="1900"/>
                <a:buFont typeface="Arial"/>
                <a:buNone/>
              </a:pPr>
              <a:r>
                <a:rPr lang="en-US" sz="1900">
                  <a:solidFill>
                    <a:schemeClr val="lt1"/>
                  </a:solidFill>
                  <a:latin typeface="Arial"/>
                  <a:ea typeface="Arial"/>
                  <a:cs typeface="Arial"/>
                  <a:sym typeface="Arial"/>
                </a:rPr>
                <a:t>Research focuses on new ways to build interest in the product or identifying new segments and on developing effective ways to become more competitive. </a:t>
              </a:r>
              <a:endParaRPr/>
            </a:p>
          </p:txBody>
        </p:sp>
        <p:sp>
          <p:nvSpPr>
            <p:cNvPr id="407" name="Google Shape;407;p25"/>
            <p:cNvSpPr/>
            <p:nvPr/>
          </p:nvSpPr>
          <p:spPr>
            <a:xfrm>
              <a:off x="0" y="2779704"/>
              <a:ext cx="6263640" cy="1044809"/>
            </a:xfrm>
            <a:prstGeom prst="roundRect">
              <a:avLst>
                <a:gd fmla="val 16667" name="adj"/>
              </a:avLst>
            </a:prstGeom>
            <a:solidFill>
              <a:srgbClr val="0C9ED5"/>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5"/>
            <p:cNvSpPr txBox="1"/>
            <p:nvPr/>
          </p:nvSpPr>
          <p:spPr>
            <a:xfrm>
              <a:off x="51003" y="2830707"/>
              <a:ext cx="6161634" cy="942803"/>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lt1"/>
                </a:buClr>
                <a:buSzPts val="1900"/>
                <a:buFont typeface="Arial"/>
                <a:buNone/>
              </a:pPr>
              <a:r>
                <a:rPr lang="en-US" sz="1900">
                  <a:solidFill>
                    <a:schemeClr val="lt1"/>
                  </a:solidFill>
                  <a:latin typeface="Arial"/>
                  <a:ea typeface="Arial"/>
                  <a:cs typeface="Arial"/>
                  <a:sym typeface="Arial"/>
                </a:rPr>
                <a:t>The emphasis is firmly on competition. </a:t>
              </a:r>
              <a:endParaRPr/>
            </a:p>
          </p:txBody>
        </p:sp>
        <p:sp>
          <p:nvSpPr>
            <p:cNvPr id="409" name="Google Shape;409;p25"/>
            <p:cNvSpPr/>
            <p:nvPr/>
          </p:nvSpPr>
          <p:spPr>
            <a:xfrm>
              <a:off x="0" y="3879233"/>
              <a:ext cx="6263640" cy="1044809"/>
            </a:xfrm>
            <a:prstGeom prst="roundRect">
              <a:avLst>
                <a:gd fmla="val 16667" name="adj"/>
              </a:avLst>
            </a:prstGeom>
            <a:solidFill>
              <a:srgbClr val="A02891"/>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5"/>
            <p:cNvSpPr txBox="1"/>
            <p:nvPr/>
          </p:nvSpPr>
          <p:spPr>
            <a:xfrm>
              <a:off x="51003" y="3930236"/>
              <a:ext cx="6161634" cy="942803"/>
            </a:xfrm>
            <a:prstGeom prst="rect">
              <a:avLst/>
            </a:prstGeom>
            <a:noFill/>
            <a:ln>
              <a:noFill/>
            </a:ln>
          </p:spPr>
          <p:txBody>
            <a:bodyPr anchorCtr="0" anchor="ctr" bIns="72375" lIns="72375" spcFirstLastPara="1" rIns="72375" wrap="square" tIns="72375">
              <a:noAutofit/>
            </a:bodyPr>
            <a:lstStyle/>
            <a:p>
              <a:pPr indent="0" lvl="0" marL="0" marR="0" rtl="0" algn="l">
                <a:lnSpc>
                  <a:spcPct val="90000"/>
                </a:lnSpc>
                <a:spcBef>
                  <a:spcPts val="0"/>
                </a:spcBef>
                <a:spcAft>
                  <a:spcPts val="0"/>
                </a:spcAft>
                <a:buClr>
                  <a:schemeClr val="lt1"/>
                </a:buClr>
                <a:buSzPts val="1900"/>
                <a:buFont typeface="Arial"/>
                <a:buNone/>
              </a:pPr>
              <a:r>
                <a:rPr lang="en-US" sz="1900">
                  <a:solidFill>
                    <a:schemeClr val="lt1"/>
                  </a:solidFill>
                  <a:latin typeface="Arial"/>
                  <a:ea typeface="Arial"/>
                  <a:cs typeface="Arial"/>
                  <a:sym typeface="Arial"/>
                </a:rPr>
                <a:t>Research activities undertaken in established markets include among others market’s structure studies and market segmentation studies.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4" name="Shape 414"/>
        <p:cNvGrpSpPr/>
        <p:nvPr/>
      </p:nvGrpSpPr>
      <p:grpSpPr>
        <a:xfrm>
          <a:off x="0" y="0"/>
          <a:ext cx="0" cy="0"/>
          <a:chOff x="0" y="0"/>
          <a:chExt cx="0" cy="0"/>
        </a:xfrm>
      </p:grpSpPr>
      <p:sp>
        <p:nvSpPr>
          <p:cNvPr id="415" name="Google Shape;415;p26"/>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6" name="Google Shape;416;p26"/>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7" name="Google Shape;417;p26"/>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Play"/>
              <a:buNone/>
            </a:pPr>
            <a:r>
              <a:rPr lang="en-US" sz="3700"/>
              <a:t>Market Structure Studies </a:t>
            </a:r>
            <a:br>
              <a:rPr lang="en-US" sz="3700"/>
            </a:br>
            <a:endParaRPr sz="3700"/>
          </a:p>
        </p:txBody>
      </p:sp>
      <p:sp>
        <p:nvSpPr>
          <p:cNvPr id="418" name="Google Shape;418;p26"/>
          <p:cNvSpPr txBox="1"/>
          <p:nvPr>
            <p:ph idx="1" type="body"/>
          </p:nvPr>
        </p:nvSpPr>
        <p:spPr>
          <a:xfrm>
            <a:off x="761802" y="1642188"/>
            <a:ext cx="4646905" cy="4714161"/>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These studies analyze the characteristics of a market, including:</a:t>
            </a:r>
            <a:endParaRPr/>
          </a:p>
          <a:p>
            <a:pPr indent="-228600" lvl="0" marL="228600" rtl="0" algn="l">
              <a:lnSpc>
                <a:spcPct val="90000"/>
              </a:lnSpc>
              <a:spcBef>
                <a:spcPts val="1000"/>
              </a:spcBef>
              <a:spcAft>
                <a:spcPts val="0"/>
              </a:spcAft>
              <a:buClr>
                <a:schemeClr val="dk1"/>
              </a:buClr>
              <a:buSzPts val="2800"/>
              <a:buChar char="•"/>
            </a:pPr>
            <a:r>
              <a:rPr lang="en-US"/>
              <a:t>Number of Competitors </a:t>
            </a:r>
            <a:endParaRPr/>
          </a:p>
          <a:p>
            <a:pPr indent="-228600" lvl="0" marL="228600" rtl="0" algn="l">
              <a:lnSpc>
                <a:spcPct val="90000"/>
              </a:lnSpc>
              <a:spcBef>
                <a:spcPts val="1000"/>
              </a:spcBef>
              <a:spcAft>
                <a:spcPts val="0"/>
              </a:spcAft>
              <a:buClr>
                <a:schemeClr val="dk1"/>
              </a:buClr>
              <a:buSzPts val="2800"/>
              <a:buChar char="•"/>
            </a:pPr>
            <a:r>
              <a:rPr lang="en-US"/>
              <a:t>Market Concentration </a:t>
            </a:r>
            <a:endParaRPr/>
          </a:p>
          <a:p>
            <a:pPr indent="-228600" lvl="0" marL="228600" rtl="0" algn="l">
              <a:lnSpc>
                <a:spcPct val="90000"/>
              </a:lnSpc>
              <a:spcBef>
                <a:spcPts val="1000"/>
              </a:spcBef>
              <a:spcAft>
                <a:spcPts val="0"/>
              </a:spcAft>
              <a:buClr>
                <a:schemeClr val="dk1"/>
              </a:buClr>
              <a:buSzPts val="2800"/>
              <a:buChar char="•"/>
            </a:pPr>
            <a:r>
              <a:rPr lang="en-US"/>
              <a:t>Barriers to Entry </a:t>
            </a:r>
            <a:endParaRPr/>
          </a:p>
          <a:p>
            <a:pPr indent="-228600" lvl="0" marL="228600" rtl="0" algn="l">
              <a:lnSpc>
                <a:spcPct val="90000"/>
              </a:lnSpc>
              <a:spcBef>
                <a:spcPts val="1000"/>
              </a:spcBef>
              <a:spcAft>
                <a:spcPts val="0"/>
              </a:spcAft>
              <a:buClr>
                <a:schemeClr val="dk1"/>
              </a:buClr>
              <a:buSzPts val="2800"/>
              <a:buChar char="•"/>
            </a:pPr>
            <a:r>
              <a:rPr lang="en-US"/>
              <a:t>Product Differentiation </a:t>
            </a:r>
            <a:endParaRPr/>
          </a:p>
          <a:p>
            <a:pPr indent="-228600" lvl="0" marL="228600" rtl="0" algn="l">
              <a:lnSpc>
                <a:spcPct val="90000"/>
              </a:lnSpc>
              <a:spcBef>
                <a:spcPts val="1000"/>
              </a:spcBef>
              <a:spcAft>
                <a:spcPts val="0"/>
              </a:spcAft>
              <a:buClr>
                <a:schemeClr val="dk1"/>
              </a:buClr>
              <a:buSzPts val="2800"/>
              <a:buChar char="•"/>
            </a:pPr>
            <a:r>
              <a:rPr lang="en-US"/>
              <a:t>Pricing Strategies</a:t>
            </a:r>
            <a:endParaRPr/>
          </a:p>
        </p:txBody>
      </p:sp>
      <p:pic>
        <p:nvPicPr>
          <p:cNvPr descr="Graph" id="419" name="Google Shape;419;p26"/>
          <p:cNvPicPr preferRelativeResize="0"/>
          <p:nvPr/>
        </p:nvPicPr>
        <p:blipFill rotWithShape="1">
          <a:blip r:embed="rId3">
            <a:alphaModFix/>
          </a:blip>
          <a:srcRect b="0" l="16557" r="27824" t="0"/>
          <a:stretch/>
        </p:blipFill>
        <p:spPr>
          <a:xfrm>
            <a:off x="6096000" y="1"/>
            <a:ext cx="6102825" cy="68580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3" name="Shape 423"/>
        <p:cNvGrpSpPr/>
        <p:nvPr/>
      </p:nvGrpSpPr>
      <p:grpSpPr>
        <a:xfrm>
          <a:off x="0" y="0"/>
          <a:ext cx="0" cy="0"/>
          <a:chOff x="0" y="0"/>
          <a:chExt cx="0" cy="0"/>
        </a:xfrm>
      </p:grpSpPr>
      <p:sp>
        <p:nvSpPr>
          <p:cNvPr id="424" name="Google Shape;424;p27"/>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5" name="Google Shape;425;p27"/>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6" name="Google Shape;426;p27"/>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Play"/>
              <a:buNone/>
            </a:pPr>
            <a:r>
              <a:rPr lang="en-US" sz="4000"/>
              <a:t>Market structure studies cont.</a:t>
            </a:r>
            <a:endParaRPr/>
          </a:p>
        </p:txBody>
      </p:sp>
      <p:sp>
        <p:nvSpPr>
          <p:cNvPr id="427" name="Google Shape;427;p27"/>
          <p:cNvSpPr txBox="1"/>
          <p:nvPr>
            <p:ph idx="1" type="body"/>
          </p:nvPr>
        </p:nvSpPr>
        <p:spPr>
          <a:xfrm>
            <a:off x="541176" y="1772816"/>
            <a:ext cx="5281126" cy="473498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Research activities associated with market structure studies typically involve a combination of qualitative and quantitative methods.</a:t>
            </a:r>
            <a:endParaRPr/>
          </a:p>
          <a:p>
            <a:pPr indent="-228600" lvl="0" marL="228600" rtl="0" algn="l">
              <a:lnSpc>
                <a:spcPct val="90000"/>
              </a:lnSpc>
              <a:spcBef>
                <a:spcPts val="1000"/>
              </a:spcBef>
              <a:spcAft>
                <a:spcPts val="0"/>
              </a:spcAft>
              <a:buClr>
                <a:schemeClr val="dk1"/>
              </a:buClr>
              <a:buSzPts val="2400"/>
              <a:buChar char="•"/>
            </a:pPr>
            <a:r>
              <a:rPr lang="en-US" sz="2400"/>
              <a:t> The key activities involved include</a:t>
            </a:r>
            <a:endParaRPr/>
          </a:p>
          <a:p>
            <a:pPr indent="-228600" lvl="0" marL="228600" rtl="0" algn="l">
              <a:lnSpc>
                <a:spcPct val="90000"/>
              </a:lnSpc>
              <a:spcBef>
                <a:spcPts val="1000"/>
              </a:spcBef>
              <a:spcAft>
                <a:spcPts val="0"/>
              </a:spcAft>
              <a:buClr>
                <a:schemeClr val="dk1"/>
              </a:buClr>
              <a:buSzPts val="2400"/>
              <a:buChar char="•"/>
            </a:pPr>
            <a:r>
              <a:rPr lang="en-US" sz="2400"/>
              <a:t>Data Collection</a:t>
            </a:r>
            <a:endParaRPr/>
          </a:p>
          <a:p>
            <a:pPr indent="-228600" lvl="0" marL="228600" rtl="0" algn="l">
              <a:lnSpc>
                <a:spcPct val="90000"/>
              </a:lnSpc>
              <a:spcBef>
                <a:spcPts val="1000"/>
              </a:spcBef>
              <a:spcAft>
                <a:spcPts val="0"/>
              </a:spcAft>
              <a:buClr>
                <a:schemeClr val="dk1"/>
              </a:buClr>
              <a:buSzPts val="2400"/>
              <a:buChar char="•"/>
            </a:pPr>
            <a:r>
              <a:rPr lang="en-US" sz="2400"/>
              <a:t>Competitive Analysis </a:t>
            </a:r>
            <a:endParaRPr/>
          </a:p>
          <a:p>
            <a:pPr indent="-228600" lvl="0" marL="228600" rtl="0" algn="l">
              <a:lnSpc>
                <a:spcPct val="90000"/>
              </a:lnSpc>
              <a:spcBef>
                <a:spcPts val="1000"/>
              </a:spcBef>
              <a:spcAft>
                <a:spcPts val="0"/>
              </a:spcAft>
              <a:buClr>
                <a:schemeClr val="dk1"/>
              </a:buClr>
              <a:buSzPts val="2400"/>
              <a:buChar char="•"/>
            </a:pPr>
            <a:r>
              <a:rPr lang="en-US" sz="2400"/>
              <a:t>Market Mapping </a:t>
            </a:r>
            <a:endParaRPr/>
          </a:p>
          <a:p>
            <a:pPr indent="-228600" lvl="0" marL="228600" rtl="0" algn="l">
              <a:lnSpc>
                <a:spcPct val="90000"/>
              </a:lnSpc>
              <a:spcBef>
                <a:spcPts val="1000"/>
              </a:spcBef>
              <a:spcAft>
                <a:spcPts val="0"/>
              </a:spcAft>
              <a:buClr>
                <a:schemeClr val="dk1"/>
              </a:buClr>
              <a:buSzPts val="2400"/>
              <a:buChar char="•"/>
            </a:pPr>
            <a:r>
              <a:rPr lang="en-US" sz="2400"/>
              <a:t>SWOT Analysis </a:t>
            </a:r>
            <a:endParaRPr/>
          </a:p>
          <a:p>
            <a:pPr indent="-228600" lvl="0" marL="228600" rtl="0" algn="l">
              <a:lnSpc>
                <a:spcPct val="90000"/>
              </a:lnSpc>
              <a:spcBef>
                <a:spcPts val="1000"/>
              </a:spcBef>
              <a:spcAft>
                <a:spcPts val="0"/>
              </a:spcAft>
              <a:buClr>
                <a:schemeClr val="dk1"/>
              </a:buClr>
              <a:buSzPts val="2400"/>
              <a:buChar char="•"/>
            </a:pPr>
            <a:r>
              <a:rPr lang="en-US" sz="2400"/>
              <a:t>Regulatory Review</a:t>
            </a:r>
            <a:endParaRPr/>
          </a:p>
        </p:txBody>
      </p:sp>
      <p:pic>
        <p:nvPicPr>
          <p:cNvPr descr="Colourful pins connected with a thread" id="428" name="Google Shape;428;p27"/>
          <p:cNvPicPr preferRelativeResize="0"/>
          <p:nvPr/>
        </p:nvPicPr>
        <p:blipFill rotWithShape="1">
          <a:blip r:embed="rId3">
            <a:alphaModFix/>
          </a:blip>
          <a:srcRect b="-2" l="11421" r="29178" t="0"/>
          <a:stretch/>
        </p:blipFill>
        <p:spPr>
          <a:xfrm>
            <a:off x="6096000" y="1"/>
            <a:ext cx="6102825" cy="68580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2" name="Shape 432"/>
        <p:cNvGrpSpPr/>
        <p:nvPr/>
      </p:nvGrpSpPr>
      <p:grpSpPr>
        <a:xfrm>
          <a:off x="0" y="0"/>
          <a:ext cx="0" cy="0"/>
          <a:chOff x="0" y="0"/>
          <a:chExt cx="0" cy="0"/>
        </a:xfrm>
      </p:grpSpPr>
      <p:sp>
        <p:nvSpPr>
          <p:cNvPr id="433" name="Google Shape;433;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4" name="Google Shape;434;p2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5" name="Google Shape;435;p28"/>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6" name="Google Shape;436;p28"/>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7" name="Google Shape;437;p28"/>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8" name="Google Shape;438;p28"/>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9" name="Google Shape;439;p28"/>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0" name="Google Shape;440;p28"/>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br>
              <a:rPr lang="en-US" sz="4000">
                <a:solidFill>
                  <a:srgbClr val="FFFFFF"/>
                </a:solidFill>
              </a:rPr>
            </a:br>
            <a:r>
              <a:rPr lang="en-US" sz="4000">
                <a:solidFill>
                  <a:srgbClr val="FFFFFF"/>
                </a:solidFill>
              </a:rPr>
              <a:t>Advantages of market structure studies </a:t>
            </a:r>
            <a:br>
              <a:rPr lang="en-US" sz="4000">
                <a:solidFill>
                  <a:srgbClr val="FFFFFF"/>
                </a:solidFill>
              </a:rPr>
            </a:br>
            <a:endParaRPr sz="4000">
              <a:solidFill>
                <a:srgbClr val="FFFFFF"/>
              </a:solidFill>
            </a:endParaRPr>
          </a:p>
        </p:txBody>
      </p:sp>
      <p:sp>
        <p:nvSpPr>
          <p:cNvPr id="441" name="Google Shape;441;p28"/>
          <p:cNvSpPr txBox="1"/>
          <p:nvPr>
            <p:ph idx="1" type="body"/>
          </p:nvPr>
        </p:nvSpPr>
        <p:spPr>
          <a:xfrm>
            <a:off x="4810259" y="649480"/>
            <a:ext cx="65553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Competitive Insights </a:t>
            </a:r>
            <a:endParaRPr/>
          </a:p>
          <a:p>
            <a:pPr indent="-228600" lvl="0" marL="228600" rtl="0" algn="l">
              <a:lnSpc>
                <a:spcPct val="90000"/>
              </a:lnSpc>
              <a:spcBef>
                <a:spcPts val="1000"/>
              </a:spcBef>
              <a:spcAft>
                <a:spcPts val="0"/>
              </a:spcAft>
              <a:buClr>
                <a:schemeClr val="dk1"/>
              </a:buClr>
              <a:buSzPts val="2800"/>
              <a:buChar char="•"/>
            </a:pPr>
            <a:r>
              <a:rPr lang="en-US"/>
              <a:t>Informed Decision-Making </a:t>
            </a:r>
            <a:endParaRPr/>
          </a:p>
          <a:p>
            <a:pPr indent="-228600" lvl="0" marL="228600" rtl="0" algn="l">
              <a:lnSpc>
                <a:spcPct val="90000"/>
              </a:lnSpc>
              <a:spcBef>
                <a:spcPts val="1000"/>
              </a:spcBef>
              <a:spcAft>
                <a:spcPts val="0"/>
              </a:spcAft>
              <a:buClr>
                <a:schemeClr val="dk1"/>
              </a:buClr>
              <a:buSzPts val="2800"/>
              <a:buChar char="•"/>
            </a:pPr>
            <a:r>
              <a:rPr lang="en-US"/>
              <a:t>Identification of Trends  </a:t>
            </a:r>
            <a:endParaRPr/>
          </a:p>
          <a:p>
            <a:pPr indent="-228600" lvl="0" marL="228600" rtl="0" algn="l">
              <a:lnSpc>
                <a:spcPct val="90000"/>
              </a:lnSpc>
              <a:spcBef>
                <a:spcPts val="1000"/>
              </a:spcBef>
              <a:spcAft>
                <a:spcPts val="0"/>
              </a:spcAft>
              <a:buClr>
                <a:schemeClr val="dk1"/>
              </a:buClr>
              <a:buSzPts val="2800"/>
              <a:buChar char="•"/>
            </a:pPr>
            <a:r>
              <a:rPr lang="en-US"/>
              <a:t>Resource Allocation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5" name="Shape 445"/>
        <p:cNvGrpSpPr/>
        <p:nvPr/>
      </p:nvGrpSpPr>
      <p:grpSpPr>
        <a:xfrm>
          <a:off x="0" y="0"/>
          <a:ext cx="0" cy="0"/>
          <a:chOff x="0" y="0"/>
          <a:chExt cx="0" cy="0"/>
        </a:xfrm>
      </p:grpSpPr>
      <p:sp>
        <p:nvSpPr>
          <p:cNvPr id="446" name="Google Shape;446;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7" name="Google Shape;447;p2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8" name="Google Shape;448;p29"/>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9" name="Google Shape;449;p29"/>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0" name="Google Shape;450;p29"/>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1" name="Google Shape;451;p29"/>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2" name="Google Shape;452;p29"/>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3" name="Google Shape;453;p29"/>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3700"/>
              <a:buFont typeface="Play"/>
              <a:buNone/>
            </a:pPr>
            <a:br>
              <a:rPr lang="en-US" sz="3700">
                <a:solidFill>
                  <a:srgbClr val="FFFFFF"/>
                </a:solidFill>
              </a:rPr>
            </a:br>
            <a:r>
              <a:rPr lang="en-US" sz="3700">
                <a:solidFill>
                  <a:srgbClr val="FFFFFF"/>
                </a:solidFill>
              </a:rPr>
              <a:t>Disadvantages of market structure studies </a:t>
            </a:r>
            <a:br>
              <a:rPr lang="en-US" sz="3700">
                <a:solidFill>
                  <a:srgbClr val="FFFFFF"/>
                </a:solidFill>
              </a:rPr>
            </a:br>
            <a:endParaRPr sz="3700">
              <a:solidFill>
                <a:srgbClr val="FFFFFF"/>
              </a:solidFill>
            </a:endParaRPr>
          </a:p>
        </p:txBody>
      </p:sp>
      <p:sp>
        <p:nvSpPr>
          <p:cNvPr id="454" name="Google Shape;454;p29"/>
          <p:cNvSpPr txBox="1"/>
          <p:nvPr>
            <p:ph idx="1" type="body"/>
          </p:nvPr>
        </p:nvSpPr>
        <p:spPr>
          <a:xfrm>
            <a:off x="4810259" y="649480"/>
            <a:ext cx="65553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Complexity: Analyzing the competitive landscape can be complex and time-consuming, especially in highly fragmented markets.</a:t>
            </a:r>
            <a:endParaRPr/>
          </a:p>
          <a:p>
            <a:pPr indent="-228600" lvl="0" marL="228600" rtl="0" algn="l">
              <a:lnSpc>
                <a:spcPct val="90000"/>
              </a:lnSpc>
              <a:spcBef>
                <a:spcPts val="1000"/>
              </a:spcBef>
              <a:spcAft>
                <a:spcPts val="0"/>
              </a:spcAft>
              <a:buClr>
                <a:schemeClr val="dk1"/>
              </a:buClr>
              <a:buSzPts val="2000"/>
              <a:buChar char="•"/>
            </a:pPr>
            <a:r>
              <a:rPr lang="en-US" sz="2000"/>
              <a:t>Dynamic Nature: Market conditions can change rapidly, making findings quickly outdated.</a:t>
            </a:r>
            <a:endParaRPr/>
          </a:p>
          <a:p>
            <a:pPr indent="-228600" lvl="0" marL="228600" rtl="0" algn="l">
              <a:lnSpc>
                <a:spcPct val="90000"/>
              </a:lnSpc>
              <a:spcBef>
                <a:spcPts val="1000"/>
              </a:spcBef>
              <a:spcAft>
                <a:spcPts val="0"/>
              </a:spcAft>
              <a:buClr>
                <a:schemeClr val="dk1"/>
              </a:buClr>
              <a:buSzPts val="2000"/>
              <a:buChar char="•"/>
            </a:pPr>
            <a:r>
              <a:rPr lang="en-US" sz="2000"/>
              <a:t>Limited Scope: May not capture emerging trends or disruptions from new entrants or technologies.</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8" name="Shape 458"/>
        <p:cNvGrpSpPr/>
        <p:nvPr/>
      </p:nvGrpSpPr>
      <p:grpSpPr>
        <a:xfrm>
          <a:off x="0" y="0"/>
          <a:ext cx="0" cy="0"/>
          <a:chOff x="0" y="0"/>
          <a:chExt cx="0" cy="0"/>
        </a:xfrm>
      </p:grpSpPr>
      <p:sp>
        <p:nvSpPr>
          <p:cNvPr id="459" name="Google Shape;459;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0" name="Google Shape;460;p3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1" name="Google Shape;461;p30"/>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2" name="Google Shape;462;p30"/>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3" name="Google Shape;463;p30"/>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4" name="Google Shape;464;p30"/>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5" name="Google Shape;465;p30"/>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6" name="Google Shape;466;p30"/>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r>
              <a:rPr lang="en-US" sz="4000">
                <a:solidFill>
                  <a:srgbClr val="FFFFFF"/>
                </a:solidFill>
              </a:rPr>
              <a:t>Market Segmentation Studies</a:t>
            </a:r>
            <a:endParaRPr/>
          </a:p>
        </p:txBody>
      </p:sp>
      <p:sp>
        <p:nvSpPr>
          <p:cNvPr id="467" name="Google Shape;467;p30"/>
          <p:cNvSpPr txBox="1"/>
          <p:nvPr>
            <p:ph idx="1" type="body"/>
          </p:nvPr>
        </p:nvSpPr>
        <p:spPr>
          <a:xfrm>
            <a:off x="4134810" y="2887714"/>
            <a:ext cx="6555347" cy="3706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Market segmentation studies focus on dividing a broader market into smaller, more defined segments based on specific criteria, such as:</a:t>
            </a:r>
            <a:endParaRPr/>
          </a:p>
          <a:p>
            <a:pPr indent="-228600" lvl="0" marL="228600" rtl="0" algn="l">
              <a:lnSpc>
                <a:spcPct val="90000"/>
              </a:lnSpc>
              <a:spcBef>
                <a:spcPts val="1000"/>
              </a:spcBef>
              <a:spcAft>
                <a:spcPts val="0"/>
              </a:spcAft>
              <a:buClr>
                <a:schemeClr val="dk1"/>
              </a:buClr>
              <a:buSzPts val="2400"/>
              <a:buChar char="•"/>
            </a:pPr>
            <a:r>
              <a:rPr lang="en-US" sz="2400"/>
              <a:t>Demographics</a:t>
            </a:r>
            <a:endParaRPr/>
          </a:p>
          <a:p>
            <a:pPr indent="0" lvl="0" marL="0" rtl="0" algn="l">
              <a:lnSpc>
                <a:spcPct val="90000"/>
              </a:lnSpc>
              <a:spcBef>
                <a:spcPts val="1000"/>
              </a:spcBef>
              <a:spcAft>
                <a:spcPts val="0"/>
              </a:spcAft>
              <a:buClr>
                <a:schemeClr val="dk1"/>
              </a:buClr>
              <a:buSzPts val="2400"/>
              <a:buNone/>
            </a:pPr>
            <a:r>
              <a:rPr lang="en-US" sz="2400"/>
              <a:t>•Geographics</a:t>
            </a:r>
            <a:endParaRPr/>
          </a:p>
          <a:p>
            <a:pPr indent="-228600" lvl="0" marL="228600" rtl="0" algn="l">
              <a:lnSpc>
                <a:spcPct val="90000"/>
              </a:lnSpc>
              <a:spcBef>
                <a:spcPts val="1000"/>
              </a:spcBef>
              <a:spcAft>
                <a:spcPts val="0"/>
              </a:spcAft>
              <a:buClr>
                <a:schemeClr val="dk1"/>
              </a:buClr>
              <a:buSzPts val="2400"/>
              <a:buChar char="•"/>
            </a:pPr>
            <a:r>
              <a:rPr lang="en-US" sz="2400"/>
              <a:t>Psychographics</a:t>
            </a:r>
            <a:endParaRPr/>
          </a:p>
          <a:p>
            <a:pPr indent="-228600" lvl="0" marL="228600" rtl="0" algn="l">
              <a:lnSpc>
                <a:spcPct val="90000"/>
              </a:lnSpc>
              <a:spcBef>
                <a:spcPts val="1000"/>
              </a:spcBef>
              <a:spcAft>
                <a:spcPts val="0"/>
              </a:spcAft>
              <a:buClr>
                <a:schemeClr val="dk1"/>
              </a:buClr>
              <a:buSzPts val="2400"/>
              <a:buChar char="•"/>
            </a:pPr>
            <a:r>
              <a:rPr lang="en-US" sz="2400"/>
              <a:t>Behavioral Factors</a:t>
            </a:r>
            <a:endParaRPr/>
          </a:p>
          <a:p>
            <a:pPr indent="-101600" lvl="0" marL="228600" rtl="0" algn="l">
              <a:lnSpc>
                <a:spcPct val="90000"/>
              </a:lnSpc>
              <a:spcBef>
                <a:spcPts val="1000"/>
              </a:spcBef>
              <a:spcAft>
                <a:spcPts val="0"/>
              </a:spcAft>
              <a:buClr>
                <a:schemeClr val="dk1"/>
              </a:buClr>
              <a:buSzPts val="2000"/>
              <a:buNone/>
            </a:pPr>
            <a:r>
              <a:t/>
            </a:r>
            <a:endParaRPr sz="2000"/>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1" name="Shape 471"/>
        <p:cNvGrpSpPr/>
        <p:nvPr/>
      </p:nvGrpSpPr>
      <p:grpSpPr>
        <a:xfrm>
          <a:off x="0" y="0"/>
          <a:ext cx="0" cy="0"/>
          <a:chOff x="0" y="0"/>
          <a:chExt cx="0" cy="0"/>
        </a:xfrm>
      </p:grpSpPr>
      <p:sp>
        <p:nvSpPr>
          <p:cNvPr id="472" name="Google Shape;472;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3" name="Google Shape;473;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4" name="Google Shape;474;p31"/>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5" name="Google Shape;475;p31"/>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6" name="Google Shape;476;p31"/>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7" name="Google Shape;477;p31"/>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8" name="Google Shape;478;p31"/>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9" name="Google Shape;479;p31"/>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r>
              <a:rPr lang="en-US" sz="4000">
                <a:solidFill>
                  <a:srgbClr val="FFFFFF"/>
                </a:solidFill>
              </a:rPr>
              <a:t>Market segmentation studies cont.</a:t>
            </a:r>
            <a:endParaRPr/>
          </a:p>
        </p:txBody>
      </p:sp>
      <p:sp>
        <p:nvSpPr>
          <p:cNvPr id="480" name="Google Shape;480;p31"/>
          <p:cNvSpPr txBox="1"/>
          <p:nvPr>
            <p:ph idx="1" type="body"/>
          </p:nvPr>
        </p:nvSpPr>
        <p:spPr>
          <a:xfrm>
            <a:off x="4134810" y="2920622"/>
            <a:ext cx="6555347" cy="345288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Research activities associated with market segmentation studies typically involve a combination of qualitative and quantitative methods. The main activities carried out include </a:t>
            </a:r>
            <a:endParaRPr/>
          </a:p>
          <a:p>
            <a:pPr indent="-228600" lvl="0" marL="228600" rtl="0" algn="l">
              <a:lnSpc>
                <a:spcPct val="90000"/>
              </a:lnSpc>
              <a:spcBef>
                <a:spcPts val="1000"/>
              </a:spcBef>
              <a:spcAft>
                <a:spcPts val="0"/>
              </a:spcAft>
              <a:buClr>
                <a:schemeClr val="dk1"/>
              </a:buClr>
              <a:buSzPts val="2000"/>
              <a:buChar char="•"/>
            </a:pPr>
            <a:r>
              <a:rPr lang="en-US" sz="2000"/>
              <a:t>Data Collection</a:t>
            </a:r>
            <a:endParaRPr/>
          </a:p>
          <a:p>
            <a:pPr indent="-228600" lvl="0" marL="228600" rtl="0" algn="l">
              <a:lnSpc>
                <a:spcPct val="90000"/>
              </a:lnSpc>
              <a:spcBef>
                <a:spcPts val="1000"/>
              </a:spcBef>
              <a:spcAft>
                <a:spcPts val="0"/>
              </a:spcAft>
              <a:buClr>
                <a:schemeClr val="dk1"/>
              </a:buClr>
              <a:buSzPts val="2000"/>
              <a:buChar char="•"/>
            </a:pPr>
            <a:r>
              <a:rPr lang="en-US" sz="2000"/>
              <a:t>Data Analysis </a:t>
            </a:r>
            <a:endParaRPr/>
          </a:p>
          <a:p>
            <a:pPr indent="-228600" lvl="0" marL="228600" rtl="0" algn="l">
              <a:lnSpc>
                <a:spcPct val="90000"/>
              </a:lnSpc>
              <a:spcBef>
                <a:spcPts val="1000"/>
              </a:spcBef>
              <a:spcAft>
                <a:spcPts val="0"/>
              </a:spcAft>
              <a:buClr>
                <a:schemeClr val="dk1"/>
              </a:buClr>
              <a:buSzPts val="2000"/>
              <a:buChar char="•"/>
            </a:pPr>
            <a:r>
              <a:rPr lang="en-US" sz="2000"/>
              <a:t>Persona Development </a:t>
            </a:r>
            <a:endParaRPr/>
          </a:p>
          <a:p>
            <a:pPr indent="-228600" lvl="0" marL="228600" rtl="0" algn="l">
              <a:lnSpc>
                <a:spcPct val="90000"/>
              </a:lnSpc>
              <a:spcBef>
                <a:spcPts val="1000"/>
              </a:spcBef>
              <a:spcAft>
                <a:spcPts val="0"/>
              </a:spcAft>
              <a:buClr>
                <a:schemeClr val="dk1"/>
              </a:buClr>
              <a:buSzPts val="2000"/>
              <a:buChar char="•"/>
            </a:pPr>
            <a:r>
              <a:rPr lang="en-US" sz="2000"/>
              <a:t>Testing and Validation </a:t>
            </a:r>
            <a:endParaRPr/>
          </a:p>
          <a:p>
            <a:pPr indent="-228600" lvl="0" marL="228600" rtl="0" algn="l">
              <a:lnSpc>
                <a:spcPct val="90000"/>
              </a:lnSpc>
              <a:spcBef>
                <a:spcPts val="1000"/>
              </a:spcBef>
              <a:spcAft>
                <a:spcPts val="0"/>
              </a:spcAft>
              <a:buClr>
                <a:schemeClr val="dk1"/>
              </a:buClr>
              <a:buSzPts val="2000"/>
              <a:buChar char="•"/>
            </a:pPr>
            <a:r>
              <a:rPr lang="en-US" sz="2000"/>
              <a:t>Market Size Estimation</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4" name="Shape 484"/>
        <p:cNvGrpSpPr/>
        <p:nvPr/>
      </p:nvGrpSpPr>
      <p:grpSpPr>
        <a:xfrm>
          <a:off x="0" y="0"/>
          <a:ext cx="0" cy="0"/>
          <a:chOff x="0" y="0"/>
          <a:chExt cx="0" cy="0"/>
        </a:xfrm>
      </p:grpSpPr>
      <p:sp>
        <p:nvSpPr>
          <p:cNvPr id="485" name="Google Shape;485;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6" name="Google Shape;486;p3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7" name="Google Shape;487;p32"/>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8" name="Google Shape;488;p32"/>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9" name="Google Shape;489;p32"/>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0" name="Google Shape;490;p32"/>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1" name="Google Shape;491;p32"/>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2" name="Google Shape;492;p32"/>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br>
              <a:rPr lang="en-US" sz="4000">
                <a:solidFill>
                  <a:srgbClr val="FFFFFF"/>
                </a:solidFill>
              </a:rPr>
            </a:br>
            <a:r>
              <a:rPr lang="en-US" sz="4000">
                <a:solidFill>
                  <a:srgbClr val="FFFFFF"/>
                </a:solidFill>
              </a:rPr>
              <a:t>Advantages of Market Segmentation Studies</a:t>
            </a:r>
            <a:br>
              <a:rPr lang="en-US" sz="4000">
                <a:solidFill>
                  <a:srgbClr val="FFFFFF"/>
                </a:solidFill>
              </a:rPr>
            </a:br>
            <a:endParaRPr sz="4000">
              <a:solidFill>
                <a:srgbClr val="FFFFFF"/>
              </a:solidFill>
            </a:endParaRPr>
          </a:p>
        </p:txBody>
      </p:sp>
      <p:sp>
        <p:nvSpPr>
          <p:cNvPr id="493" name="Google Shape;493;p32"/>
          <p:cNvSpPr txBox="1"/>
          <p:nvPr>
            <p:ph idx="1" type="body"/>
          </p:nvPr>
        </p:nvSpPr>
        <p:spPr>
          <a:xfrm>
            <a:off x="3900973" y="2512148"/>
            <a:ext cx="6555347" cy="3834464"/>
          </a:xfrm>
          <a:prstGeom prst="rect">
            <a:avLst/>
          </a:prstGeom>
          <a:noFill/>
          <a:ln>
            <a:noFill/>
          </a:ln>
        </p:spPr>
        <p:txBody>
          <a:bodyPr anchorCtr="0" anchor="ctr"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000"/>
              <a:buChar char="•"/>
            </a:pPr>
            <a:r>
              <a:rPr lang="en-US" sz="2000"/>
              <a:t>Targeted Marketing: Enables more effective marketing by tailoring messages and products to specific consumer groups.</a:t>
            </a:r>
            <a:endParaRPr/>
          </a:p>
          <a:p>
            <a:pPr indent="-228600" lvl="0" marL="228600" rtl="0" algn="l">
              <a:lnSpc>
                <a:spcPct val="90000"/>
              </a:lnSpc>
              <a:spcBef>
                <a:spcPts val="1000"/>
              </a:spcBef>
              <a:spcAft>
                <a:spcPts val="0"/>
              </a:spcAft>
              <a:buClr>
                <a:schemeClr val="dk1"/>
              </a:buClr>
              <a:buSzPts val="2000"/>
              <a:buChar char="•"/>
            </a:pPr>
            <a:r>
              <a:rPr lang="en-US" sz="2000"/>
              <a:t>Increased Customer Satisfaction: Helps identify and meet the unique needs of different segments, leading to higher customer satisfaction and loyalty.</a:t>
            </a:r>
            <a:endParaRPr/>
          </a:p>
          <a:p>
            <a:pPr indent="-228600" lvl="0" marL="228600" rtl="0" algn="l">
              <a:lnSpc>
                <a:spcPct val="90000"/>
              </a:lnSpc>
              <a:spcBef>
                <a:spcPts val="1000"/>
              </a:spcBef>
              <a:spcAft>
                <a:spcPts val="0"/>
              </a:spcAft>
              <a:buClr>
                <a:schemeClr val="dk1"/>
              </a:buClr>
              <a:buSzPts val="2000"/>
              <a:buChar char="•"/>
            </a:pPr>
            <a:r>
              <a:rPr lang="en-US" sz="2000"/>
              <a:t>Enhanced Efficiency: Reduces waste in marketing efforts by focusing resources on high-potential segments.</a:t>
            </a:r>
            <a:endParaRPr/>
          </a:p>
          <a:p>
            <a:pPr indent="-228600" lvl="0" marL="228600" rtl="0" algn="l">
              <a:lnSpc>
                <a:spcPct val="90000"/>
              </a:lnSpc>
              <a:spcBef>
                <a:spcPts val="1000"/>
              </a:spcBef>
              <a:spcAft>
                <a:spcPts val="0"/>
              </a:spcAft>
              <a:buClr>
                <a:schemeClr val="dk1"/>
              </a:buClr>
              <a:buSzPts val="2000"/>
              <a:buChar char="•"/>
            </a:pPr>
            <a:r>
              <a:rPr lang="en-US" sz="2000"/>
              <a:t>Better Product Development: Informs product features and benefits that resonate with specific segments.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9" name="Google Shape;499;p3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0" name="Google Shape;500;p33"/>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1" name="Google Shape;501;p33"/>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2" name="Google Shape;502;p33"/>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3" name="Google Shape;503;p33"/>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4" name="Google Shape;504;p33"/>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5" name="Google Shape;505;p33"/>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3700"/>
              <a:buFont typeface="Play"/>
              <a:buNone/>
            </a:pPr>
            <a:br>
              <a:rPr lang="en-US" sz="3700">
                <a:solidFill>
                  <a:srgbClr val="FFFFFF"/>
                </a:solidFill>
              </a:rPr>
            </a:br>
            <a:r>
              <a:rPr lang="en-US" sz="3700">
                <a:solidFill>
                  <a:srgbClr val="FFFFFF"/>
                </a:solidFill>
              </a:rPr>
              <a:t>Disadvantages of Market Segmentation Studies</a:t>
            </a:r>
            <a:br>
              <a:rPr lang="en-US" sz="3700">
                <a:solidFill>
                  <a:srgbClr val="FFFFFF"/>
                </a:solidFill>
              </a:rPr>
            </a:br>
            <a:endParaRPr sz="3700">
              <a:solidFill>
                <a:srgbClr val="FFFFFF"/>
              </a:solidFill>
            </a:endParaRPr>
          </a:p>
        </p:txBody>
      </p:sp>
      <p:sp>
        <p:nvSpPr>
          <p:cNvPr id="506" name="Google Shape;506;p33"/>
          <p:cNvSpPr txBox="1"/>
          <p:nvPr>
            <p:ph idx="1" type="body"/>
          </p:nvPr>
        </p:nvSpPr>
        <p:spPr>
          <a:xfrm>
            <a:off x="4037826" y="2811439"/>
            <a:ext cx="6555347" cy="360245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Over-Simplification: There's a risk of oversimplifying consumer behavior by segmenting too rigidly, which may overlook individual differences.</a:t>
            </a:r>
            <a:endParaRPr/>
          </a:p>
          <a:p>
            <a:pPr indent="-228600" lvl="0" marL="228600" rtl="0" algn="l">
              <a:lnSpc>
                <a:spcPct val="90000"/>
              </a:lnSpc>
              <a:spcBef>
                <a:spcPts val="1000"/>
              </a:spcBef>
              <a:spcAft>
                <a:spcPts val="0"/>
              </a:spcAft>
              <a:buClr>
                <a:schemeClr val="dk1"/>
              </a:buClr>
              <a:buSzPts val="2000"/>
              <a:buChar char="•"/>
            </a:pPr>
            <a:r>
              <a:rPr lang="en-US" sz="2000"/>
              <a:t>Data Limitations: Quality of insights heavily depends on the accuracy and comprehensiveness of the data collected.</a:t>
            </a:r>
            <a:endParaRPr/>
          </a:p>
          <a:p>
            <a:pPr indent="-228600" lvl="0" marL="228600" rtl="0" algn="l">
              <a:lnSpc>
                <a:spcPct val="90000"/>
              </a:lnSpc>
              <a:spcBef>
                <a:spcPts val="1000"/>
              </a:spcBef>
              <a:spcAft>
                <a:spcPts val="0"/>
              </a:spcAft>
              <a:buClr>
                <a:schemeClr val="dk1"/>
              </a:buClr>
              <a:buSzPts val="2000"/>
              <a:buChar char="•"/>
            </a:pPr>
            <a:r>
              <a:rPr lang="en-US" sz="2000"/>
              <a:t>Cost: Conducting thorough segmentation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0" name="Shape 510"/>
        <p:cNvGrpSpPr/>
        <p:nvPr/>
      </p:nvGrpSpPr>
      <p:grpSpPr>
        <a:xfrm>
          <a:off x="0" y="0"/>
          <a:ext cx="0" cy="0"/>
          <a:chOff x="0" y="0"/>
          <a:chExt cx="0" cy="0"/>
        </a:xfrm>
      </p:grpSpPr>
      <p:sp>
        <p:nvSpPr>
          <p:cNvPr id="511" name="Google Shape;511;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2" name="Google Shape;512;p3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3" name="Google Shape;513;p34"/>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4" name="Google Shape;514;p34"/>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5" name="Google Shape;515;p34"/>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6" name="Google Shape;516;p34"/>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7" name="Google Shape;517;p34"/>
          <p:cNvSpPr/>
          <p:nvPr/>
        </p:nvSpPr>
        <p:spPr>
          <a:xfrm flipH="1" rot="5400000">
            <a:off x="-1410093" y="1399943"/>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8" name="Google Shape;518;p34"/>
          <p:cNvSpPr txBox="1"/>
          <p:nvPr>
            <p:ph type="title"/>
          </p:nvPr>
        </p:nvSpPr>
        <p:spPr>
          <a:xfrm>
            <a:off x="466722" y="586855"/>
            <a:ext cx="3201366"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r>
              <a:rPr lang="en-US" sz="4000">
                <a:solidFill>
                  <a:srgbClr val="FFFFFF"/>
                </a:solidFill>
              </a:rPr>
              <a:t>References </a:t>
            </a:r>
            <a:endParaRPr/>
          </a:p>
        </p:txBody>
      </p:sp>
      <p:sp>
        <p:nvSpPr>
          <p:cNvPr id="519" name="Google Shape;519;p34"/>
          <p:cNvSpPr txBox="1"/>
          <p:nvPr>
            <p:ph idx="1" type="body"/>
          </p:nvPr>
        </p:nvSpPr>
        <p:spPr>
          <a:xfrm>
            <a:off x="3900973" y="1201328"/>
            <a:ext cx="6555347" cy="5546047"/>
          </a:xfrm>
          <a:prstGeom prst="rect">
            <a:avLst/>
          </a:prstGeom>
          <a:noFill/>
          <a:ln>
            <a:noFill/>
          </a:ln>
        </p:spPr>
        <p:txBody>
          <a:bodyPr anchorCtr="0" anchor="ctr" bIns="45700" lIns="91425" spcFirstLastPara="1" rIns="91425" wrap="square" tIns="45700">
            <a:normAutofit fontScale="92500" lnSpcReduction="20000"/>
          </a:bodyPr>
          <a:lstStyle/>
          <a:p>
            <a:pPr indent="-219075" lvl="0" marL="228600" rtl="0" algn="l">
              <a:lnSpc>
                <a:spcPct val="90000"/>
              </a:lnSpc>
              <a:spcBef>
                <a:spcPts val="0"/>
              </a:spcBef>
              <a:spcAft>
                <a:spcPts val="0"/>
              </a:spcAft>
              <a:buClr>
                <a:schemeClr val="dk1"/>
              </a:buClr>
              <a:buSzPct val="100000"/>
              <a:buChar char="•"/>
            </a:pPr>
            <a:r>
              <a:rPr lang="en-US" sz="2000"/>
              <a:t>Aaker, D. A. (1991). Managing Brand Equity: Capitalizing on the Value of a Brand Name. Free Press.</a:t>
            </a:r>
            <a:endParaRPr/>
          </a:p>
          <a:p>
            <a:pPr indent="-219075" lvl="0" marL="228600" rtl="0" algn="l">
              <a:lnSpc>
                <a:spcPct val="90000"/>
              </a:lnSpc>
              <a:spcBef>
                <a:spcPts val="1000"/>
              </a:spcBef>
              <a:spcAft>
                <a:spcPts val="0"/>
              </a:spcAft>
              <a:buClr>
                <a:schemeClr val="dk1"/>
              </a:buClr>
              <a:buSzPct val="100000"/>
              <a:buChar char="•"/>
            </a:pPr>
            <a:r>
              <a:rPr lang="en-US" sz="2000"/>
              <a:t>Dillon W.M, Madden T.J, and Firtle N.H (1994) Marketing research in a marketing environment, Irwin-McGraw-Hill. UK</a:t>
            </a:r>
            <a:endParaRPr/>
          </a:p>
          <a:p>
            <a:pPr indent="-219075" lvl="0" marL="228600" rtl="0" algn="l">
              <a:lnSpc>
                <a:spcPct val="90000"/>
              </a:lnSpc>
              <a:spcBef>
                <a:spcPts val="1000"/>
              </a:spcBef>
              <a:spcAft>
                <a:spcPts val="0"/>
              </a:spcAft>
              <a:buClr>
                <a:schemeClr val="dk1"/>
              </a:buClr>
              <a:buSzPct val="100000"/>
              <a:buChar char="•"/>
            </a:pPr>
            <a:r>
              <a:rPr lang="en-US" sz="2000"/>
              <a:t>Kotler, P. (2012). Marketing Management (14th ed.). Pearson Education.</a:t>
            </a:r>
            <a:endParaRPr/>
          </a:p>
          <a:p>
            <a:pPr indent="-219075" lvl="0" marL="228600" rtl="0" algn="l">
              <a:lnSpc>
                <a:spcPct val="90000"/>
              </a:lnSpc>
              <a:spcBef>
                <a:spcPts val="1000"/>
              </a:spcBef>
              <a:spcAft>
                <a:spcPts val="0"/>
              </a:spcAft>
              <a:buClr>
                <a:schemeClr val="dk1"/>
              </a:buClr>
              <a:buSzPct val="100000"/>
              <a:buChar char="•"/>
            </a:pPr>
            <a:r>
              <a:rPr lang="en-US" sz="2000"/>
              <a:t> Lamb, C. W., Hair, J. F., &amp; McDaniel, C. (2018). MKTG (11th ed.). Cengage Learning.</a:t>
            </a:r>
            <a:endParaRPr/>
          </a:p>
          <a:p>
            <a:pPr indent="-219075" lvl="0" marL="228600" rtl="0" algn="l">
              <a:lnSpc>
                <a:spcPct val="90000"/>
              </a:lnSpc>
              <a:spcBef>
                <a:spcPts val="1000"/>
              </a:spcBef>
              <a:spcAft>
                <a:spcPts val="0"/>
              </a:spcAft>
              <a:buClr>
                <a:schemeClr val="dk1"/>
              </a:buClr>
              <a:buSzPct val="100000"/>
              <a:buChar char="•"/>
            </a:pPr>
            <a:r>
              <a:rPr lang="en-US" sz="2000"/>
              <a:t>Lambin, J. J. (2007). Market-Driven Management. Palgrave Macmillan.</a:t>
            </a:r>
            <a:endParaRPr/>
          </a:p>
          <a:p>
            <a:pPr indent="-219075" lvl="0" marL="228600" rtl="0" algn="l">
              <a:lnSpc>
                <a:spcPct val="90000"/>
              </a:lnSpc>
              <a:spcBef>
                <a:spcPts val="1000"/>
              </a:spcBef>
              <a:spcAft>
                <a:spcPts val="0"/>
              </a:spcAft>
              <a:buClr>
                <a:schemeClr val="dk1"/>
              </a:buClr>
              <a:buSzPct val="100000"/>
              <a:buChar char="•"/>
            </a:pPr>
            <a:r>
              <a:rPr lang="en-US" sz="2000"/>
              <a:t>Stanton, W. J., Etzel, M. J., &amp; Walker, B. J. (2004). Fundamentals of Marketing (14th ed.). McGraw-Hill</a:t>
            </a:r>
            <a:endParaRPr sz="2000"/>
          </a:p>
          <a:p>
            <a:pPr indent="-219075" lvl="0" marL="228600" rtl="0" algn="l">
              <a:lnSpc>
                <a:spcPct val="90000"/>
              </a:lnSpc>
              <a:spcBef>
                <a:spcPts val="1000"/>
              </a:spcBef>
              <a:spcAft>
                <a:spcPts val="0"/>
              </a:spcAft>
              <a:buClr>
                <a:schemeClr val="dk1"/>
              </a:buClr>
              <a:buSzPct val="100000"/>
              <a:buChar char="•"/>
            </a:pPr>
            <a:r>
              <a:rPr lang="en-US" sz="2000"/>
              <a:t>.TWI Global. "What is a Product Life Cycle?" TWI-Global.com, https://www.twi-global.com/technical-knowledge/faqs/what-is-a-product-life-cycle. Retrieved sept 2024</a:t>
            </a:r>
            <a:endParaRPr sz="2000"/>
          </a:p>
          <a:p>
            <a:pPr indent="-219075" lvl="0" marL="228600" rtl="0" algn="l">
              <a:lnSpc>
                <a:spcPct val="90000"/>
              </a:lnSpc>
              <a:spcBef>
                <a:spcPts val="1000"/>
              </a:spcBef>
              <a:spcAft>
                <a:spcPts val="0"/>
              </a:spcAft>
              <a:buSzPct val="100000"/>
              <a:buChar char="•"/>
            </a:pPr>
            <a:r>
              <a:rPr lang="en-US" sz="2000"/>
              <a:t>Kamau, J. N. (2024). The research cycle [Lecture]. Special applications of marketing research Africa Nazarene University</a:t>
            </a:r>
            <a:endParaRPr sz="20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3" name="Shape 523"/>
        <p:cNvGrpSpPr/>
        <p:nvPr/>
      </p:nvGrpSpPr>
      <p:grpSpPr>
        <a:xfrm>
          <a:off x="0" y="0"/>
          <a:ext cx="0" cy="0"/>
          <a:chOff x="0" y="0"/>
          <a:chExt cx="0" cy="0"/>
        </a:xfrm>
      </p:grpSpPr>
      <p:sp>
        <p:nvSpPr>
          <p:cNvPr id="524" name="Google Shape;524;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5" name="Google Shape;525;p35"/>
          <p:cNvSpPr/>
          <p:nvPr/>
        </p:nvSpPr>
        <p:spPr>
          <a:xfrm flipH="1" rot="5400000">
            <a:off x="-1410084" y="1410082"/>
            <a:ext cx="6858000" cy="4037836"/>
          </a:xfrm>
          <a:prstGeom prst="rect">
            <a:avLst/>
          </a:prstGeom>
          <a:gradFill>
            <a:gsLst>
              <a:gs pos="0">
                <a:srgbClr val="000000"/>
              </a:gs>
              <a:gs pos="8000">
                <a:srgbClr val="000000"/>
              </a:gs>
              <a:gs pos="100000">
                <a:srgbClr val="0F4861"/>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6" name="Google Shape;526;p35"/>
          <p:cNvSpPr/>
          <p:nvPr/>
        </p:nvSpPr>
        <p:spPr>
          <a:xfrm flipH="1" rot="5400000">
            <a:off x="-1410085" y="1420219"/>
            <a:ext cx="6857999" cy="4037839"/>
          </a:xfrm>
          <a:prstGeom prst="rect">
            <a:avLst/>
          </a:prstGeom>
          <a:gradFill>
            <a:gsLst>
              <a:gs pos="0">
                <a:srgbClr val="000000">
                  <a:alpha val="0"/>
                </a:srgbClr>
              </a:gs>
              <a:gs pos="99000">
                <a:srgbClr val="156082">
                  <a:alpha val="45882"/>
                </a:srgbClr>
              </a:gs>
              <a:gs pos="100000">
                <a:srgbClr val="156082">
                  <a:alpha val="45882"/>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7" name="Google Shape;527;p35"/>
          <p:cNvSpPr/>
          <p:nvPr/>
        </p:nvSpPr>
        <p:spPr>
          <a:xfrm flipH="1" rot="5400000">
            <a:off x="767923" y="3588085"/>
            <a:ext cx="2501979" cy="4037841"/>
          </a:xfrm>
          <a:prstGeom prst="rect">
            <a:avLst/>
          </a:prstGeom>
          <a:gradFill>
            <a:gsLst>
              <a:gs pos="0">
                <a:srgbClr val="156082">
                  <a:alpha val="28627"/>
                </a:srgbClr>
              </a:gs>
              <a:gs pos="2000">
                <a:srgbClr val="156082">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8" name="Google Shape;528;p35"/>
          <p:cNvSpPr/>
          <p:nvPr/>
        </p:nvSpPr>
        <p:spPr>
          <a:xfrm rot="-964587">
            <a:off x="-501737" y="969718"/>
            <a:ext cx="3900357" cy="4178958"/>
          </a:xfrm>
          <a:custGeom>
            <a:rect b="b" l="l" r="r" t="t"/>
            <a:pathLst>
              <a:path extrusionOk="0" h="4178958" w="3900357">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0">
                <a:srgbClr val="000000">
                  <a:alpha val="0"/>
                </a:srgbClr>
              </a:gs>
              <a:gs pos="29000">
                <a:srgbClr val="000000">
                  <a:alpha val="0"/>
                </a:srgbClr>
              </a:gs>
              <a:gs pos="100000">
                <a:srgbClr val="156082">
                  <a:alpha val="42745"/>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9" name="Google Shape;529;p35"/>
          <p:cNvSpPr/>
          <p:nvPr/>
        </p:nvSpPr>
        <p:spPr>
          <a:xfrm flipH="1" rot="5400000">
            <a:off x="-1410095" y="1410079"/>
            <a:ext cx="6858003" cy="4037835"/>
          </a:xfrm>
          <a:prstGeom prst="rect">
            <a:avLst/>
          </a:prstGeom>
          <a:gradFill>
            <a:gsLst>
              <a:gs pos="0">
                <a:srgbClr val="000000">
                  <a:alpha val="0"/>
                </a:srgbClr>
              </a:gs>
              <a:gs pos="99000">
                <a:srgbClr val="43AFE2">
                  <a:alpha val="10980"/>
                </a:srgbClr>
              </a:gs>
              <a:gs pos="100000">
                <a:srgbClr val="43AFE2">
                  <a:alpha val="10980"/>
                </a:srgbClr>
              </a:gs>
            </a:gsLst>
            <a:lin ang="7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30" name="Google Shape;530;p35"/>
          <p:cNvSpPr txBox="1"/>
          <p:nvPr>
            <p:ph type="title"/>
          </p:nvPr>
        </p:nvSpPr>
        <p:spPr>
          <a:xfrm>
            <a:off x="586478" y="1683756"/>
            <a:ext cx="3115265" cy="2396359"/>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Play"/>
              <a:buNone/>
            </a:pPr>
            <a:r>
              <a:rPr lang="en-US" sz="4000">
                <a:solidFill>
                  <a:srgbClr val="FFFFFF"/>
                </a:solidFill>
              </a:rPr>
              <a:t>End </a:t>
            </a:r>
            <a:endParaRPr/>
          </a:p>
        </p:txBody>
      </p:sp>
      <p:grpSp>
        <p:nvGrpSpPr>
          <p:cNvPr id="531" name="Google Shape;531;p35"/>
          <p:cNvGrpSpPr/>
          <p:nvPr/>
        </p:nvGrpSpPr>
        <p:grpSpPr>
          <a:xfrm>
            <a:off x="4905052" y="778316"/>
            <a:ext cx="6666833" cy="5398166"/>
            <a:chOff x="0" y="27876"/>
            <a:chExt cx="6666833" cy="5398166"/>
          </a:xfrm>
        </p:grpSpPr>
        <p:sp>
          <p:nvSpPr>
            <p:cNvPr id="532" name="Google Shape;532;p35"/>
            <p:cNvSpPr/>
            <p:nvPr/>
          </p:nvSpPr>
          <p:spPr>
            <a:xfrm>
              <a:off x="0" y="27876"/>
              <a:ext cx="6666833" cy="1716828"/>
            </a:xfrm>
            <a:prstGeom prst="roundRect">
              <a:avLst>
                <a:gd fmla="val 16667" name="adj"/>
              </a:avLst>
            </a:prstGeom>
            <a:gradFill>
              <a:gsLst>
                <a:gs pos="0">
                  <a:srgbClr val="EC8154"/>
                </a:gs>
                <a:gs pos="50000">
                  <a:srgbClr val="F16E27"/>
                </a:gs>
                <a:gs pos="100000">
                  <a:srgbClr val="DF5D1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5"/>
            <p:cNvSpPr txBox="1"/>
            <p:nvPr/>
          </p:nvSpPr>
          <p:spPr>
            <a:xfrm>
              <a:off x="83809" y="111685"/>
              <a:ext cx="6499215" cy="1549210"/>
            </a:xfrm>
            <a:prstGeom prst="rect">
              <a:avLst/>
            </a:prstGeom>
            <a:noFill/>
            <a:ln>
              <a:noFill/>
            </a:ln>
          </p:spPr>
          <p:txBody>
            <a:bodyPr anchorCtr="0" anchor="ctr" bIns="163825" lIns="163825" spcFirstLastPara="1" rIns="163825" wrap="square" tIns="163825">
              <a:noAutofit/>
            </a:bodyPr>
            <a:lstStyle/>
            <a:p>
              <a:pPr indent="0" lvl="0" marL="0" marR="0" rtl="0" algn="l">
                <a:lnSpc>
                  <a:spcPct val="90000"/>
                </a:lnSpc>
                <a:spcBef>
                  <a:spcPts val="0"/>
                </a:spcBef>
                <a:spcAft>
                  <a:spcPts val="0"/>
                </a:spcAft>
                <a:buClr>
                  <a:schemeClr val="lt1"/>
                </a:buClr>
                <a:buSzPts val="4300"/>
                <a:buFont typeface="Arial"/>
                <a:buNone/>
              </a:pPr>
              <a:r>
                <a:rPr lang="en-US" sz="4300">
                  <a:solidFill>
                    <a:schemeClr val="lt1"/>
                  </a:solidFill>
                  <a:latin typeface="Arial"/>
                  <a:ea typeface="Arial"/>
                  <a:cs typeface="Arial"/>
                  <a:sym typeface="Arial"/>
                </a:rPr>
                <a:t>End </a:t>
              </a:r>
              <a:endParaRPr/>
            </a:p>
          </p:txBody>
        </p:sp>
        <p:sp>
          <p:nvSpPr>
            <p:cNvPr id="534" name="Google Shape;534;p35"/>
            <p:cNvSpPr/>
            <p:nvPr/>
          </p:nvSpPr>
          <p:spPr>
            <a:xfrm>
              <a:off x="0" y="1868545"/>
              <a:ext cx="6666833" cy="1716828"/>
            </a:xfrm>
            <a:prstGeom prst="roundRect">
              <a:avLst>
                <a:gd fmla="val 16667" name="adj"/>
              </a:avLst>
            </a:prstGeom>
            <a:gradFill>
              <a:gsLst>
                <a:gs pos="0">
                  <a:srgbClr val="99BA4A"/>
                </a:gs>
                <a:gs pos="50000">
                  <a:srgbClr val="8FB614"/>
                </a:gs>
                <a:gs pos="100000">
                  <a:srgbClr val="81A70B"/>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5"/>
            <p:cNvSpPr txBox="1"/>
            <p:nvPr/>
          </p:nvSpPr>
          <p:spPr>
            <a:xfrm>
              <a:off x="83809" y="1952354"/>
              <a:ext cx="6499215" cy="1549210"/>
            </a:xfrm>
            <a:prstGeom prst="rect">
              <a:avLst/>
            </a:prstGeom>
            <a:noFill/>
            <a:ln>
              <a:noFill/>
            </a:ln>
          </p:spPr>
          <p:txBody>
            <a:bodyPr anchorCtr="0" anchor="ctr" bIns="163825" lIns="163825" spcFirstLastPara="1" rIns="163825" wrap="square" tIns="163825">
              <a:noAutofit/>
            </a:bodyPr>
            <a:lstStyle/>
            <a:p>
              <a:pPr indent="0" lvl="0" marL="0" marR="0" rtl="0" algn="l">
                <a:lnSpc>
                  <a:spcPct val="90000"/>
                </a:lnSpc>
                <a:spcBef>
                  <a:spcPts val="0"/>
                </a:spcBef>
                <a:spcAft>
                  <a:spcPts val="0"/>
                </a:spcAft>
                <a:buClr>
                  <a:schemeClr val="lt1"/>
                </a:buClr>
                <a:buSzPts val="4300"/>
                <a:buFont typeface="Arial"/>
                <a:buNone/>
              </a:pPr>
              <a:r>
                <a:rPr lang="en-US" sz="4300">
                  <a:solidFill>
                    <a:schemeClr val="lt1"/>
                  </a:solidFill>
                  <a:latin typeface="Arial"/>
                  <a:ea typeface="Arial"/>
                  <a:cs typeface="Arial"/>
                  <a:sym typeface="Arial"/>
                </a:rPr>
                <a:t>Thank you </a:t>
              </a:r>
              <a:endParaRPr/>
            </a:p>
          </p:txBody>
        </p:sp>
        <p:sp>
          <p:nvSpPr>
            <p:cNvPr id="536" name="Google Shape;536;p35"/>
            <p:cNvSpPr/>
            <p:nvPr/>
          </p:nvSpPr>
          <p:spPr>
            <a:xfrm>
              <a:off x="0" y="3709214"/>
              <a:ext cx="6666833" cy="1716828"/>
            </a:xfrm>
            <a:prstGeom prst="roundRect">
              <a:avLst>
                <a:gd fmla="val 16667" name="adj"/>
              </a:avLst>
            </a:prstGeom>
            <a:gradFill>
              <a:gsLst>
                <a:gs pos="0">
                  <a:srgbClr val="497B4D"/>
                </a:gs>
                <a:gs pos="50000">
                  <a:srgbClr val="126D20"/>
                </a:gs>
                <a:gs pos="100000">
                  <a:srgbClr val="0C6319"/>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5"/>
            <p:cNvSpPr txBox="1"/>
            <p:nvPr/>
          </p:nvSpPr>
          <p:spPr>
            <a:xfrm>
              <a:off x="83809" y="3793023"/>
              <a:ext cx="6499215" cy="1549210"/>
            </a:xfrm>
            <a:prstGeom prst="rect">
              <a:avLst/>
            </a:prstGeom>
            <a:noFill/>
            <a:ln>
              <a:noFill/>
            </a:ln>
          </p:spPr>
          <p:txBody>
            <a:bodyPr anchorCtr="0" anchor="ctr" bIns="163825" lIns="163825" spcFirstLastPara="1" rIns="163825" wrap="square" tIns="163825">
              <a:noAutofit/>
            </a:bodyPr>
            <a:lstStyle/>
            <a:p>
              <a:pPr indent="0" lvl="0" marL="0" marR="0" rtl="0" algn="l">
                <a:lnSpc>
                  <a:spcPct val="90000"/>
                </a:lnSpc>
                <a:spcBef>
                  <a:spcPts val="0"/>
                </a:spcBef>
                <a:spcAft>
                  <a:spcPts val="0"/>
                </a:spcAft>
                <a:buClr>
                  <a:schemeClr val="lt1"/>
                </a:buClr>
                <a:buSzPts val="4300"/>
                <a:buFont typeface="Arial"/>
                <a:buNone/>
              </a:pPr>
              <a:r>
                <a:rPr lang="en-US" sz="4300">
                  <a:solidFill>
                    <a:schemeClr val="lt1"/>
                  </a:solidFill>
                  <a:latin typeface="Arial"/>
                  <a:ea typeface="Arial"/>
                  <a:cs typeface="Arial"/>
                  <a:sym typeface="Arial"/>
                </a:rPr>
                <a:t>Next lecture: Concept testing studies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2024-09-24T08:21:45Z</dcterms:created>
  <dc:creator>Dr. John N. Kamau</dc:creator>
</cp:coreProperties>
</file>