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3" roundtripDataSignature="AMtx7mhwliJ3ysEpb16hENT4W+aUOczCm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414D8E9-32E4-449E-9387-6F0D793D94FB}">
  <a:tblStyle styleId="{4414D8E9-32E4-449E-9387-6F0D793D94FB}" styleName="Table_0">
    <a:wholeTbl>
      <a:tcTxStyle b="off" i="off">
        <a:font>
          <a:latin typeface="Neue Haas Grotesk Text Pro"/>
          <a:ea typeface="Neue Haas Grotesk Text Pro"/>
          <a:cs typeface="Neue Haas Grotesk Text Pro"/>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tcStyle>
        <a:fill>
          <a:solidFill>
            <a:schemeClr val="accent1">
              <a:alpha val="20000"/>
            </a:schemeClr>
          </a:solidFill>
        </a:fill>
      </a:tcStyle>
    </a:band1H>
    <a:band2H>
      <a:tcTxStyle/>
    </a:band2H>
    <a:band1V>
      <a:tcTxStyle/>
      <a:tcStyle>
        <a:fill>
          <a:solidFill>
            <a:schemeClr val="accent1">
              <a:alpha val="20000"/>
            </a:schemeClr>
          </a:solidFill>
        </a:fill>
      </a:tcStyle>
    </a:band1V>
    <a:band2V>
      <a:tcTxStyle/>
    </a:band2V>
    <a:lastCol>
      <a:tcTxStyle b="on" i="off"/>
    </a:lastCol>
    <a:firstCol>
      <a:tcTxStyle b="on" i="off"/>
    </a:firstCol>
    <a:lastRow>
      <a:tcTxStyle b="on" i="off"/>
      <a:tcStyle>
        <a:tcBdr>
          <a:top>
            <a:ln cap="flat" cmpd="sng" w="12700">
              <a:solidFill>
                <a:schemeClr val="accent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12700">
              <a:solidFill>
                <a:schemeClr val="accent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 styleId="{708143B8-FC6F-4335-9894-1FFAC2CDD6C5}"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customschemas.google.com/relationships/presentationmetadata" Target="metadata"/><Relationship Id="rId52" Type="http://schemas.openxmlformats.org/officeDocument/2006/relationships/slide" Target="slides/slide47.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g307e94bd7c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g307e94bd7c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48"/>
          <p:cNvSpPr txBox="1"/>
          <p:nvPr>
            <p:ph type="ctrTitle"/>
          </p:nvPr>
        </p:nvSpPr>
        <p:spPr>
          <a:xfrm>
            <a:off x="1088136" y="1078030"/>
            <a:ext cx="9288096" cy="2956718"/>
          </a:xfrm>
          <a:prstGeom prst="rect">
            <a:avLst/>
          </a:prstGeom>
          <a:noFill/>
          <a:ln>
            <a:noFill/>
          </a:ln>
        </p:spPr>
        <p:txBody>
          <a:bodyPr anchorCtr="0" anchor="t" bIns="45700" lIns="91425" spcFirstLastPara="1" rIns="91425" wrap="square" tIns="45700">
            <a:noAutofit/>
          </a:bodyPr>
          <a:lstStyle>
            <a:lvl1pPr lvl="0" algn="l">
              <a:lnSpc>
                <a:spcPct val="85000"/>
              </a:lnSpc>
              <a:spcBef>
                <a:spcPts val="0"/>
              </a:spcBef>
              <a:spcAft>
                <a:spcPts val="0"/>
              </a:spcAft>
              <a:buClr>
                <a:schemeClr val="dk1"/>
              </a:buClr>
              <a:buSzPts val="6600"/>
              <a:buFont typeface="Arial"/>
              <a:buNone/>
              <a:defRPr sz="6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48"/>
          <p:cNvSpPr txBox="1"/>
          <p:nvPr>
            <p:ph idx="1" type="subTitle"/>
          </p:nvPr>
        </p:nvSpPr>
        <p:spPr>
          <a:xfrm>
            <a:off x="1088136" y="4455621"/>
            <a:ext cx="9288096" cy="1435331"/>
          </a:xfrm>
          <a:prstGeom prst="rect">
            <a:avLst/>
          </a:prstGeom>
          <a:noFill/>
          <a:ln>
            <a:noFill/>
          </a:ln>
        </p:spPr>
        <p:txBody>
          <a:bodyPr anchorCtr="0" anchor="t" bIns="45700" lIns="91425" spcFirstLastPara="1" rIns="91425" wrap="square" tIns="45700">
            <a:normAutofit/>
          </a:bodyPr>
          <a:lstStyle>
            <a:lvl1pPr lvl="0" algn="l">
              <a:lnSpc>
                <a:spcPct val="120000"/>
              </a:lnSpc>
              <a:spcBef>
                <a:spcPts val="1000"/>
              </a:spcBef>
              <a:spcAft>
                <a:spcPts val="0"/>
              </a:spcAft>
              <a:buClr>
                <a:schemeClr val="dk1"/>
              </a:buClr>
              <a:buSzPts val="2000"/>
              <a:buNone/>
              <a:defRPr sz="2000"/>
            </a:lvl1pPr>
            <a:lvl2pPr lvl="1" algn="ctr">
              <a:lnSpc>
                <a:spcPct val="130000"/>
              </a:lnSpc>
              <a:spcBef>
                <a:spcPts val="500"/>
              </a:spcBef>
              <a:spcAft>
                <a:spcPts val="0"/>
              </a:spcAft>
              <a:buClr>
                <a:schemeClr val="dk1"/>
              </a:buClr>
              <a:buSzPts val="2000"/>
              <a:buNone/>
              <a:defRPr sz="2000"/>
            </a:lvl2pPr>
            <a:lvl3pPr lvl="2" algn="ctr">
              <a:lnSpc>
                <a:spcPct val="130000"/>
              </a:lnSpc>
              <a:spcBef>
                <a:spcPts val="500"/>
              </a:spcBef>
              <a:spcAft>
                <a:spcPts val="0"/>
              </a:spcAft>
              <a:buClr>
                <a:schemeClr val="dk1"/>
              </a:buClr>
              <a:buSzPts val="1800"/>
              <a:buNone/>
              <a:defRPr sz="1800"/>
            </a:lvl3pPr>
            <a:lvl4pPr lvl="3" algn="ctr">
              <a:lnSpc>
                <a:spcPct val="130000"/>
              </a:lnSpc>
              <a:spcBef>
                <a:spcPts val="500"/>
              </a:spcBef>
              <a:spcAft>
                <a:spcPts val="0"/>
              </a:spcAft>
              <a:buClr>
                <a:schemeClr val="dk1"/>
              </a:buClr>
              <a:buSzPts val="1600"/>
              <a:buNone/>
              <a:defRPr sz="1600"/>
            </a:lvl4pPr>
            <a:lvl5pPr lvl="4" algn="ctr">
              <a:lnSpc>
                <a:spcPct val="13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5" name="Google Shape;15;p48"/>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8"/>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48"/>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49"/>
          <p:cNvSpPr txBox="1"/>
          <p:nvPr>
            <p:ph type="title"/>
          </p:nvPr>
        </p:nvSpPr>
        <p:spPr>
          <a:xfrm>
            <a:off x="1088136" y="1090245"/>
            <a:ext cx="9922764" cy="1294228"/>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49"/>
          <p:cNvSpPr txBox="1"/>
          <p:nvPr>
            <p:ph idx="1" type="body"/>
          </p:nvPr>
        </p:nvSpPr>
        <p:spPr>
          <a:xfrm>
            <a:off x="1088136" y="2447778"/>
            <a:ext cx="9922764" cy="3838722"/>
          </a:xfrm>
          <a:prstGeom prst="rect">
            <a:avLst/>
          </a:prstGeom>
          <a:noFill/>
          <a:ln>
            <a:noFill/>
          </a:ln>
        </p:spPr>
        <p:txBody>
          <a:bodyPr anchorCtr="0" anchor="t" bIns="45700" lIns="91425" spcFirstLastPara="1" rIns="91425" wrap="square" tIns="45700">
            <a:normAutofit/>
          </a:bodyPr>
          <a:lstStyle>
            <a:lvl1pPr indent="-342900" lvl="0" marL="457200" algn="l">
              <a:lnSpc>
                <a:spcPct val="130000"/>
              </a:lnSpc>
              <a:spcBef>
                <a:spcPts val="1000"/>
              </a:spcBef>
              <a:spcAft>
                <a:spcPts val="0"/>
              </a:spcAft>
              <a:buClr>
                <a:schemeClr val="dk1"/>
              </a:buClr>
              <a:buSzPts val="1800"/>
              <a:buChar char="-"/>
              <a:defRPr/>
            </a:lvl1pPr>
            <a:lvl2pPr indent="-342900" lvl="1" marL="914400" algn="l">
              <a:lnSpc>
                <a:spcPct val="130000"/>
              </a:lnSpc>
              <a:spcBef>
                <a:spcPts val="500"/>
              </a:spcBef>
              <a:spcAft>
                <a:spcPts val="0"/>
              </a:spcAft>
              <a:buClr>
                <a:schemeClr val="dk1"/>
              </a:buClr>
              <a:buSzPts val="1800"/>
              <a:buChar char="-"/>
              <a:defRPr/>
            </a:lvl2pPr>
            <a:lvl3pPr indent="-342900" lvl="2" marL="1371600" algn="l">
              <a:lnSpc>
                <a:spcPct val="130000"/>
              </a:lnSpc>
              <a:spcBef>
                <a:spcPts val="500"/>
              </a:spcBef>
              <a:spcAft>
                <a:spcPts val="0"/>
              </a:spcAft>
              <a:buClr>
                <a:schemeClr val="dk1"/>
              </a:buClr>
              <a:buSzPts val="1800"/>
              <a:buChar char="-"/>
              <a:defRPr/>
            </a:lvl3pPr>
            <a:lvl4pPr indent="-342900" lvl="3" marL="1828800" algn="l">
              <a:lnSpc>
                <a:spcPct val="130000"/>
              </a:lnSpc>
              <a:spcBef>
                <a:spcPts val="500"/>
              </a:spcBef>
              <a:spcAft>
                <a:spcPts val="0"/>
              </a:spcAft>
              <a:buClr>
                <a:schemeClr val="dk1"/>
              </a:buClr>
              <a:buSzPts val="1800"/>
              <a:buChar char="-"/>
              <a:defRPr/>
            </a:lvl4pPr>
            <a:lvl5pPr indent="-342900" lvl="4" marL="2286000" algn="l">
              <a:lnSpc>
                <a:spcPct val="13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49"/>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9"/>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9"/>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 name="Shape 24"/>
        <p:cNvGrpSpPr/>
        <p:nvPr/>
      </p:nvGrpSpPr>
      <p:grpSpPr>
        <a:xfrm>
          <a:off x="0" y="0"/>
          <a:ext cx="0" cy="0"/>
          <a:chOff x="0" y="0"/>
          <a:chExt cx="0" cy="0"/>
        </a:xfrm>
      </p:grpSpPr>
      <p:sp>
        <p:nvSpPr>
          <p:cNvPr id="25" name="Google Shape;25;p50"/>
          <p:cNvSpPr txBox="1"/>
          <p:nvPr>
            <p:ph type="title"/>
          </p:nvPr>
        </p:nvSpPr>
        <p:spPr>
          <a:xfrm>
            <a:off x="1090940" y="1099127"/>
            <a:ext cx="9272260" cy="3472874"/>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4000"/>
              <a:buFont typeface="Arial"/>
              <a:buNone/>
              <a:defRPr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50"/>
          <p:cNvSpPr txBox="1"/>
          <p:nvPr>
            <p:ph idx="1" type="body"/>
          </p:nvPr>
        </p:nvSpPr>
        <p:spPr>
          <a:xfrm>
            <a:off x="1090939" y="4572000"/>
            <a:ext cx="9272262" cy="1320801"/>
          </a:xfrm>
          <a:prstGeom prst="rect">
            <a:avLst/>
          </a:prstGeom>
          <a:noFill/>
          <a:ln>
            <a:noFill/>
          </a:ln>
        </p:spPr>
        <p:txBody>
          <a:bodyPr anchorCtr="0" anchor="b" bIns="45700" lIns="91425" spcFirstLastPara="1" rIns="91425" wrap="square" tIns="45700">
            <a:normAutofit/>
          </a:bodyPr>
          <a:lstStyle>
            <a:lvl1pPr indent="-228600" lvl="0" marL="457200" algn="l">
              <a:lnSpc>
                <a:spcPct val="130000"/>
              </a:lnSpc>
              <a:spcBef>
                <a:spcPts val="1000"/>
              </a:spcBef>
              <a:spcAft>
                <a:spcPts val="0"/>
              </a:spcAft>
              <a:buClr>
                <a:schemeClr val="dk1"/>
              </a:buClr>
              <a:buSzPts val="2000"/>
              <a:buNone/>
              <a:defRPr sz="2000">
                <a:solidFill>
                  <a:schemeClr val="dk1"/>
                </a:solidFill>
              </a:defRPr>
            </a:lvl1pPr>
            <a:lvl2pPr indent="-228600" lvl="1" marL="914400" algn="l">
              <a:lnSpc>
                <a:spcPct val="130000"/>
              </a:lnSpc>
              <a:spcBef>
                <a:spcPts val="500"/>
              </a:spcBef>
              <a:spcAft>
                <a:spcPts val="0"/>
              </a:spcAft>
              <a:buClr>
                <a:srgbClr val="888888"/>
              </a:buClr>
              <a:buSzPts val="2000"/>
              <a:buNone/>
              <a:defRPr sz="2000">
                <a:solidFill>
                  <a:srgbClr val="888888"/>
                </a:solidFill>
              </a:defRPr>
            </a:lvl2pPr>
            <a:lvl3pPr indent="-228600" lvl="2" marL="1371600" algn="l">
              <a:lnSpc>
                <a:spcPct val="130000"/>
              </a:lnSpc>
              <a:spcBef>
                <a:spcPts val="500"/>
              </a:spcBef>
              <a:spcAft>
                <a:spcPts val="0"/>
              </a:spcAft>
              <a:buClr>
                <a:srgbClr val="888888"/>
              </a:buClr>
              <a:buSzPts val="1800"/>
              <a:buNone/>
              <a:defRPr sz="1800">
                <a:solidFill>
                  <a:srgbClr val="888888"/>
                </a:solidFill>
              </a:defRPr>
            </a:lvl3pPr>
            <a:lvl4pPr indent="-228600" lvl="3" marL="1828800" algn="l">
              <a:lnSpc>
                <a:spcPct val="130000"/>
              </a:lnSpc>
              <a:spcBef>
                <a:spcPts val="500"/>
              </a:spcBef>
              <a:spcAft>
                <a:spcPts val="0"/>
              </a:spcAft>
              <a:buClr>
                <a:srgbClr val="888888"/>
              </a:buClr>
              <a:buSzPts val="1600"/>
              <a:buNone/>
              <a:defRPr sz="1600">
                <a:solidFill>
                  <a:srgbClr val="888888"/>
                </a:solidFill>
              </a:defRPr>
            </a:lvl4pPr>
            <a:lvl5pPr indent="-228600" lvl="4" marL="2286000" algn="l">
              <a:lnSpc>
                <a:spcPct val="13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7" name="Google Shape;27;p50"/>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0"/>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0"/>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0" name="Shape 30"/>
        <p:cNvGrpSpPr/>
        <p:nvPr/>
      </p:nvGrpSpPr>
      <p:grpSpPr>
        <a:xfrm>
          <a:off x="0" y="0"/>
          <a:ext cx="0" cy="0"/>
          <a:chOff x="0" y="0"/>
          <a:chExt cx="0" cy="0"/>
        </a:xfrm>
      </p:grpSpPr>
      <p:sp>
        <p:nvSpPr>
          <p:cNvPr id="31" name="Google Shape;31;p51"/>
          <p:cNvSpPr txBox="1"/>
          <p:nvPr>
            <p:ph type="title"/>
          </p:nvPr>
        </p:nvSpPr>
        <p:spPr>
          <a:xfrm>
            <a:off x="1088136" y="1088136"/>
            <a:ext cx="9890066" cy="1294228"/>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1"/>
          <p:cNvSpPr txBox="1"/>
          <p:nvPr>
            <p:ph idx="1" type="body"/>
          </p:nvPr>
        </p:nvSpPr>
        <p:spPr>
          <a:xfrm>
            <a:off x="1082185" y="2440568"/>
            <a:ext cx="4841505" cy="3801284"/>
          </a:xfrm>
          <a:prstGeom prst="rect">
            <a:avLst/>
          </a:prstGeom>
          <a:noFill/>
          <a:ln>
            <a:noFill/>
          </a:ln>
        </p:spPr>
        <p:txBody>
          <a:bodyPr anchorCtr="0" anchor="t" bIns="45700" lIns="91425" spcFirstLastPara="1" rIns="91425" wrap="square" tIns="45700">
            <a:normAutofit/>
          </a:bodyPr>
          <a:lstStyle>
            <a:lvl1pPr indent="-342900" lvl="0" marL="457200" algn="l">
              <a:lnSpc>
                <a:spcPct val="130000"/>
              </a:lnSpc>
              <a:spcBef>
                <a:spcPts val="1000"/>
              </a:spcBef>
              <a:spcAft>
                <a:spcPts val="0"/>
              </a:spcAft>
              <a:buClr>
                <a:schemeClr val="dk1"/>
              </a:buClr>
              <a:buSzPts val="1800"/>
              <a:buChar char="-"/>
              <a:defRPr/>
            </a:lvl1pPr>
            <a:lvl2pPr indent="-342900" lvl="1" marL="914400" algn="l">
              <a:lnSpc>
                <a:spcPct val="130000"/>
              </a:lnSpc>
              <a:spcBef>
                <a:spcPts val="500"/>
              </a:spcBef>
              <a:spcAft>
                <a:spcPts val="0"/>
              </a:spcAft>
              <a:buClr>
                <a:schemeClr val="dk1"/>
              </a:buClr>
              <a:buSzPts val="1800"/>
              <a:buChar char="-"/>
              <a:defRPr/>
            </a:lvl2pPr>
            <a:lvl3pPr indent="-342900" lvl="2" marL="1371600" algn="l">
              <a:lnSpc>
                <a:spcPct val="130000"/>
              </a:lnSpc>
              <a:spcBef>
                <a:spcPts val="500"/>
              </a:spcBef>
              <a:spcAft>
                <a:spcPts val="0"/>
              </a:spcAft>
              <a:buClr>
                <a:schemeClr val="dk1"/>
              </a:buClr>
              <a:buSzPts val="1800"/>
              <a:buChar char="-"/>
              <a:defRPr/>
            </a:lvl3pPr>
            <a:lvl4pPr indent="-342900" lvl="3" marL="1828800" algn="l">
              <a:lnSpc>
                <a:spcPct val="130000"/>
              </a:lnSpc>
              <a:spcBef>
                <a:spcPts val="500"/>
              </a:spcBef>
              <a:spcAft>
                <a:spcPts val="0"/>
              </a:spcAft>
              <a:buClr>
                <a:schemeClr val="dk1"/>
              </a:buClr>
              <a:buSzPts val="1800"/>
              <a:buChar char="-"/>
              <a:defRPr/>
            </a:lvl4pPr>
            <a:lvl5pPr indent="-342900" lvl="4" marL="2286000" algn="l">
              <a:lnSpc>
                <a:spcPct val="13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1"/>
          <p:cNvSpPr txBox="1"/>
          <p:nvPr>
            <p:ph idx="2" type="body"/>
          </p:nvPr>
        </p:nvSpPr>
        <p:spPr>
          <a:xfrm>
            <a:off x="6172200" y="2440568"/>
            <a:ext cx="4806002" cy="3801283"/>
          </a:xfrm>
          <a:prstGeom prst="rect">
            <a:avLst/>
          </a:prstGeom>
          <a:noFill/>
          <a:ln>
            <a:noFill/>
          </a:ln>
        </p:spPr>
        <p:txBody>
          <a:bodyPr anchorCtr="0" anchor="t" bIns="45700" lIns="91425" spcFirstLastPara="1" rIns="91425" wrap="square" tIns="45700">
            <a:normAutofit/>
          </a:bodyPr>
          <a:lstStyle>
            <a:lvl1pPr indent="-342900" lvl="0" marL="457200" algn="l">
              <a:lnSpc>
                <a:spcPct val="130000"/>
              </a:lnSpc>
              <a:spcBef>
                <a:spcPts val="1000"/>
              </a:spcBef>
              <a:spcAft>
                <a:spcPts val="0"/>
              </a:spcAft>
              <a:buClr>
                <a:schemeClr val="dk1"/>
              </a:buClr>
              <a:buSzPts val="1800"/>
              <a:buChar char="-"/>
              <a:defRPr/>
            </a:lvl1pPr>
            <a:lvl2pPr indent="-342900" lvl="1" marL="914400" algn="l">
              <a:lnSpc>
                <a:spcPct val="130000"/>
              </a:lnSpc>
              <a:spcBef>
                <a:spcPts val="500"/>
              </a:spcBef>
              <a:spcAft>
                <a:spcPts val="0"/>
              </a:spcAft>
              <a:buClr>
                <a:schemeClr val="dk1"/>
              </a:buClr>
              <a:buSzPts val="1800"/>
              <a:buChar char="-"/>
              <a:defRPr/>
            </a:lvl2pPr>
            <a:lvl3pPr indent="-342900" lvl="2" marL="1371600" algn="l">
              <a:lnSpc>
                <a:spcPct val="130000"/>
              </a:lnSpc>
              <a:spcBef>
                <a:spcPts val="500"/>
              </a:spcBef>
              <a:spcAft>
                <a:spcPts val="0"/>
              </a:spcAft>
              <a:buClr>
                <a:schemeClr val="dk1"/>
              </a:buClr>
              <a:buSzPts val="1800"/>
              <a:buChar char="-"/>
              <a:defRPr/>
            </a:lvl3pPr>
            <a:lvl4pPr indent="-342900" lvl="3" marL="1828800" algn="l">
              <a:lnSpc>
                <a:spcPct val="130000"/>
              </a:lnSpc>
              <a:spcBef>
                <a:spcPts val="500"/>
              </a:spcBef>
              <a:spcAft>
                <a:spcPts val="0"/>
              </a:spcAft>
              <a:buClr>
                <a:schemeClr val="dk1"/>
              </a:buClr>
              <a:buSzPts val="1800"/>
              <a:buChar char="-"/>
              <a:defRPr/>
            </a:lvl4pPr>
            <a:lvl5pPr indent="-342900" lvl="4" marL="2286000" algn="l">
              <a:lnSpc>
                <a:spcPct val="13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51"/>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1"/>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1"/>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7" name="Shape 37"/>
        <p:cNvGrpSpPr/>
        <p:nvPr/>
      </p:nvGrpSpPr>
      <p:grpSpPr>
        <a:xfrm>
          <a:off x="0" y="0"/>
          <a:ext cx="0" cy="0"/>
          <a:chOff x="0" y="0"/>
          <a:chExt cx="0" cy="0"/>
        </a:xfrm>
      </p:grpSpPr>
      <p:sp>
        <p:nvSpPr>
          <p:cNvPr id="38" name="Google Shape;38;p52"/>
          <p:cNvSpPr txBox="1"/>
          <p:nvPr>
            <p:ph type="title"/>
          </p:nvPr>
        </p:nvSpPr>
        <p:spPr>
          <a:xfrm>
            <a:off x="1090940" y="1084333"/>
            <a:ext cx="9949455" cy="838856"/>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2"/>
          <p:cNvSpPr txBox="1"/>
          <p:nvPr>
            <p:ph idx="1" type="body"/>
          </p:nvPr>
        </p:nvSpPr>
        <p:spPr>
          <a:xfrm>
            <a:off x="1092088" y="1923190"/>
            <a:ext cx="4816475" cy="838856"/>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2000"/>
              <a:buNone/>
              <a:defRPr b="1" sz="2000" cap="none"/>
            </a:lvl1pPr>
            <a:lvl2pPr indent="-228600" lvl="1" marL="914400" algn="l">
              <a:lnSpc>
                <a:spcPct val="130000"/>
              </a:lnSpc>
              <a:spcBef>
                <a:spcPts val="500"/>
              </a:spcBef>
              <a:spcAft>
                <a:spcPts val="0"/>
              </a:spcAft>
              <a:buClr>
                <a:schemeClr val="dk1"/>
              </a:buClr>
              <a:buSzPts val="2000"/>
              <a:buNone/>
              <a:defRPr b="1" sz="2000"/>
            </a:lvl2pPr>
            <a:lvl3pPr indent="-228600" lvl="2" marL="1371600" algn="l">
              <a:lnSpc>
                <a:spcPct val="130000"/>
              </a:lnSpc>
              <a:spcBef>
                <a:spcPts val="500"/>
              </a:spcBef>
              <a:spcAft>
                <a:spcPts val="0"/>
              </a:spcAft>
              <a:buClr>
                <a:schemeClr val="dk1"/>
              </a:buClr>
              <a:buSzPts val="1800"/>
              <a:buNone/>
              <a:defRPr b="1" sz="1800"/>
            </a:lvl3pPr>
            <a:lvl4pPr indent="-228600" lvl="3" marL="1828800" algn="l">
              <a:lnSpc>
                <a:spcPct val="130000"/>
              </a:lnSpc>
              <a:spcBef>
                <a:spcPts val="500"/>
              </a:spcBef>
              <a:spcAft>
                <a:spcPts val="0"/>
              </a:spcAft>
              <a:buClr>
                <a:schemeClr val="dk1"/>
              </a:buClr>
              <a:buSzPts val="1600"/>
              <a:buNone/>
              <a:defRPr b="1" sz="1600"/>
            </a:lvl4pPr>
            <a:lvl5pPr indent="-228600" lvl="4" marL="2286000" algn="l">
              <a:lnSpc>
                <a:spcPct val="13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0" name="Google Shape;40;p52"/>
          <p:cNvSpPr txBox="1"/>
          <p:nvPr>
            <p:ph idx="2" type="body"/>
          </p:nvPr>
        </p:nvSpPr>
        <p:spPr>
          <a:xfrm>
            <a:off x="1092088" y="2825791"/>
            <a:ext cx="4816475" cy="3363871"/>
          </a:xfrm>
          <a:prstGeom prst="rect">
            <a:avLst/>
          </a:prstGeom>
          <a:noFill/>
          <a:ln>
            <a:noFill/>
          </a:ln>
        </p:spPr>
        <p:txBody>
          <a:bodyPr anchorCtr="0" anchor="t" bIns="45700" lIns="91425" spcFirstLastPara="1" rIns="91425" wrap="square" tIns="45700">
            <a:normAutofit/>
          </a:bodyPr>
          <a:lstStyle>
            <a:lvl1pPr indent="-342900" lvl="0" marL="457200" algn="l">
              <a:lnSpc>
                <a:spcPct val="130000"/>
              </a:lnSpc>
              <a:spcBef>
                <a:spcPts val="1000"/>
              </a:spcBef>
              <a:spcAft>
                <a:spcPts val="0"/>
              </a:spcAft>
              <a:buClr>
                <a:schemeClr val="dk1"/>
              </a:buClr>
              <a:buSzPts val="1800"/>
              <a:buChar char="-"/>
              <a:defRPr/>
            </a:lvl1pPr>
            <a:lvl2pPr indent="-342900" lvl="1" marL="914400" algn="l">
              <a:lnSpc>
                <a:spcPct val="130000"/>
              </a:lnSpc>
              <a:spcBef>
                <a:spcPts val="500"/>
              </a:spcBef>
              <a:spcAft>
                <a:spcPts val="0"/>
              </a:spcAft>
              <a:buClr>
                <a:schemeClr val="dk1"/>
              </a:buClr>
              <a:buSzPts val="1800"/>
              <a:buChar char="-"/>
              <a:defRPr/>
            </a:lvl2pPr>
            <a:lvl3pPr indent="-342900" lvl="2" marL="1371600" algn="l">
              <a:lnSpc>
                <a:spcPct val="130000"/>
              </a:lnSpc>
              <a:spcBef>
                <a:spcPts val="500"/>
              </a:spcBef>
              <a:spcAft>
                <a:spcPts val="0"/>
              </a:spcAft>
              <a:buClr>
                <a:schemeClr val="dk1"/>
              </a:buClr>
              <a:buSzPts val="1800"/>
              <a:buChar char="-"/>
              <a:defRPr/>
            </a:lvl3pPr>
            <a:lvl4pPr indent="-342900" lvl="3" marL="1828800" algn="l">
              <a:lnSpc>
                <a:spcPct val="130000"/>
              </a:lnSpc>
              <a:spcBef>
                <a:spcPts val="500"/>
              </a:spcBef>
              <a:spcAft>
                <a:spcPts val="0"/>
              </a:spcAft>
              <a:buClr>
                <a:schemeClr val="dk1"/>
              </a:buClr>
              <a:buSzPts val="1800"/>
              <a:buChar char="-"/>
              <a:defRPr/>
            </a:lvl4pPr>
            <a:lvl5pPr indent="-342900" lvl="4" marL="2286000" algn="l">
              <a:lnSpc>
                <a:spcPct val="13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52"/>
          <p:cNvSpPr txBox="1"/>
          <p:nvPr>
            <p:ph idx="3" type="body"/>
          </p:nvPr>
        </p:nvSpPr>
        <p:spPr>
          <a:xfrm>
            <a:off x="6215482" y="1923190"/>
            <a:ext cx="4824913" cy="838856"/>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2000"/>
              <a:buNone/>
              <a:defRPr b="1" sz="2000" cap="none"/>
            </a:lvl1pPr>
            <a:lvl2pPr indent="-228600" lvl="1" marL="914400" algn="l">
              <a:lnSpc>
                <a:spcPct val="130000"/>
              </a:lnSpc>
              <a:spcBef>
                <a:spcPts val="500"/>
              </a:spcBef>
              <a:spcAft>
                <a:spcPts val="0"/>
              </a:spcAft>
              <a:buClr>
                <a:schemeClr val="dk1"/>
              </a:buClr>
              <a:buSzPts val="2000"/>
              <a:buNone/>
              <a:defRPr b="1" sz="2000"/>
            </a:lvl2pPr>
            <a:lvl3pPr indent="-228600" lvl="2" marL="1371600" algn="l">
              <a:lnSpc>
                <a:spcPct val="130000"/>
              </a:lnSpc>
              <a:spcBef>
                <a:spcPts val="500"/>
              </a:spcBef>
              <a:spcAft>
                <a:spcPts val="0"/>
              </a:spcAft>
              <a:buClr>
                <a:schemeClr val="dk1"/>
              </a:buClr>
              <a:buSzPts val="1800"/>
              <a:buNone/>
              <a:defRPr b="1" sz="1800"/>
            </a:lvl3pPr>
            <a:lvl4pPr indent="-228600" lvl="3" marL="1828800" algn="l">
              <a:lnSpc>
                <a:spcPct val="130000"/>
              </a:lnSpc>
              <a:spcBef>
                <a:spcPts val="500"/>
              </a:spcBef>
              <a:spcAft>
                <a:spcPts val="0"/>
              </a:spcAft>
              <a:buClr>
                <a:schemeClr val="dk1"/>
              </a:buClr>
              <a:buSzPts val="1600"/>
              <a:buNone/>
              <a:defRPr b="1" sz="1600"/>
            </a:lvl4pPr>
            <a:lvl5pPr indent="-228600" lvl="4" marL="2286000" algn="l">
              <a:lnSpc>
                <a:spcPct val="13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2" name="Google Shape;42;p52"/>
          <p:cNvSpPr txBox="1"/>
          <p:nvPr>
            <p:ph idx="4" type="body"/>
          </p:nvPr>
        </p:nvSpPr>
        <p:spPr>
          <a:xfrm>
            <a:off x="6215482" y="2825791"/>
            <a:ext cx="4824913" cy="3363871"/>
          </a:xfrm>
          <a:prstGeom prst="rect">
            <a:avLst/>
          </a:prstGeom>
          <a:noFill/>
          <a:ln>
            <a:noFill/>
          </a:ln>
        </p:spPr>
        <p:txBody>
          <a:bodyPr anchorCtr="0" anchor="t" bIns="45700" lIns="91425" spcFirstLastPara="1" rIns="91425" wrap="square" tIns="45700">
            <a:normAutofit/>
          </a:bodyPr>
          <a:lstStyle>
            <a:lvl1pPr indent="-342900" lvl="0" marL="457200" algn="l">
              <a:lnSpc>
                <a:spcPct val="130000"/>
              </a:lnSpc>
              <a:spcBef>
                <a:spcPts val="1000"/>
              </a:spcBef>
              <a:spcAft>
                <a:spcPts val="0"/>
              </a:spcAft>
              <a:buClr>
                <a:schemeClr val="dk1"/>
              </a:buClr>
              <a:buSzPts val="1800"/>
              <a:buChar char="-"/>
              <a:defRPr/>
            </a:lvl1pPr>
            <a:lvl2pPr indent="-342900" lvl="1" marL="914400" algn="l">
              <a:lnSpc>
                <a:spcPct val="130000"/>
              </a:lnSpc>
              <a:spcBef>
                <a:spcPts val="500"/>
              </a:spcBef>
              <a:spcAft>
                <a:spcPts val="0"/>
              </a:spcAft>
              <a:buClr>
                <a:schemeClr val="dk1"/>
              </a:buClr>
              <a:buSzPts val="1800"/>
              <a:buChar char="-"/>
              <a:defRPr/>
            </a:lvl2pPr>
            <a:lvl3pPr indent="-342900" lvl="2" marL="1371600" algn="l">
              <a:lnSpc>
                <a:spcPct val="130000"/>
              </a:lnSpc>
              <a:spcBef>
                <a:spcPts val="500"/>
              </a:spcBef>
              <a:spcAft>
                <a:spcPts val="0"/>
              </a:spcAft>
              <a:buClr>
                <a:schemeClr val="dk1"/>
              </a:buClr>
              <a:buSzPts val="1800"/>
              <a:buChar char="-"/>
              <a:defRPr/>
            </a:lvl3pPr>
            <a:lvl4pPr indent="-342900" lvl="3" marL="1828800" algn="l">
              <a:lnSpc>
                <a:spcPct val="130000"/>
              </a:lnSpc>
              <a:spcBef>
                <a:spcPts val="500"/>
              </a:spcBef>
              <a:spcAft>
                <a:spcPts val="0"/>
              </a:spcAft>
              <a:buClr>
                <a:schemeClr val="dk1"/>
              </a:buClr>
              <a:buSzPts val="1800"/>
              <a:buChar char="-"/>
              <a:defRPr/>
            </a:lvl4pPr>
            <a:lvl5pPr indent="-342900" lvl="4" marL="2286000" algn="l">
              <a:lnSpc>
                <a:spcPct val="13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52"/>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2"/>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2"/>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53"/>
          <p:cNvSpPr txBox="1"/>
          <p:nvPr>
            <p:ph type="title"/>
          </p:nvPr>
        </p:nvSpPr>
        <p:spPr>
          <a:xfrm>
            <a:off x="1088136" y="1090245"/>
            <a:ext cx="9922764" cy="1294228"/>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4400"/>
              <a:buFont typeface="Arial"/>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53"/>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3"/>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3"/>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1" name="Shape 51"/>
        <p:cNvGrpSpPr/>
        <p:nvPr/>
      </p:nvGrpSpPr>
      <p:grpSpPr>
        <a:xfrm>
          <a:off x="0" y="0"/>
          <a:ext cx="0" cy="0"/>
          <a:chOff x="0" y="0"/>
          <a:chExt cx="0" cy="0"/>
        </a:xfrm>
      </p:grpSpPr>
      <p:sp>
        <p:nvSpPr>
          <p:cNvPr id="52" name="Google Shape;52;p54"/>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4"/>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4"/>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5" name="Shape 55"/>
        <p:cNvGrpSpPr/>
        <p:nvPr/>
      </p:nvGrpSpPr>
      <p:grpSpPr>
        <a:xfrm>
          <a:off x="0" y="0"/>
          <a:ext cx="0" cy="0"/>
          <a:chOff x="0" y="0"/>
          <a:chExt cx="0" cy="0"/>
        </a:xfrm>
      </p:grpSpPr>
      <p:sp>
        <p:nvSpPr>
          <p:cNvPr id="56" name="Google Shape;56;p55"/>
          <p:cNvSpPr txBox="1"/>
          <p:nvPr>
            <p:ph type="title"/>
          </p:nvPr>
        </p:nvSpPr>
        <p:spPr>
          <a:xfrm>
            <a:off x="1090940" y="1094448"/>
            <a:ext cx="3785860" cy="1554362"/>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2800"/>
              <a:buFont typeface="Arial"/>
              <a:buNone/>
              <a:defRPr sz="2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55"/>
          <p:cNvSpPr txBox="1"/>
          <p:nvPr>
            <p:ph idx="1" type="body"/>
          </p:nvPr>
        </p:nvSpPr>
        <p:spPr>
          <a:xfrm>
            <a:off x="5524500" y="922689"/>
            <a:ext cx="5486002"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130000"/>
              </a:lnSpc>
              <a:spcBef>
                <a:spcPts val="1000"/>
              </a:spcBef>
              <a:spcAft>
                <a:spcPts val="0"/>
              </a:spcAft>
              <a:buClr>
                <a:schemeClr val="dk1"/>
              </a:buClr>
              <a:buSzPts val="3200"/>
              <a:buChar char="-"/>
              <a:defRPr sz="3200"/>
            </a:lvl1pPr>
            <a:lvl2pPr indent="-406400" lvl="1" marL="914400" algn="l">
              <a:lnSpc>
                <a:spcPct val="130000"/>
              </a:lnSpc>
              <a:spcBef>
                <a:spcPts val="500"/>
              </a:spcBef>
              <a:spcAft>
                <a:spcPts val="0"/>
              </a:spcAft>
              <a:buClr>
                <a:schemeClr val="dk1"/>
              </a:buClr>
              <a:buSzPts val="2800"/>
              <a:buChar char="-"/>
              <a:defRPr sz="2800"/>
            </a:lvl2pPr>
            <a:lvl3pPr indent="-381000" lvl="2" marL="1371600" algn="l">
              <a:lnSpc>
                <a:spcPct val="130000"/>
              </a:lnSpc>
              <a:spcBef>
                <a:spcPts val="500"/>
              </a:spcBef>
              <a:spcAft>
                <a:spcPts val="0"/>
              </a:spcAft>
              <a:buClr>
                <a:schemeClr val="dk1"/>
              </a:buClr>
              <a:buSzPts val="2400"/>
              <a:buChar char="-"/>
              <a:defRPr sz="2400"/>
            </a:lvl3pPr>
            <a:lvl4pPr indent="-355600" lvl="3" marL="1828800" algn="l">
              <a:lnSpc>
                <a:spcPct val="130000"/>
              </a:lnSpc>
              <a:spcBef>
                <a:spcPts val="500"/>
              </a:spcBef>
              <a:spcAft>
                <a:spcPts val="0"/>
              </a:spcAft>
              <a:buClr>
                <a:schemeClr val="dk1"/>
              </a:buClr>
              <a:buSzPts val="2000"/>
              <a:buChar char="-"/>
              <a:defRPr sz="2000"/>
            </a:lvl4pPr>
            <a:lvl5pPr indent="-355600" lvl="4" marL="2286000" algn="l">
              <a:lnSpc>
                <a:spcPct val="13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8" name="Google Shape;58;p55"/>
          <p:cNvSpPr txBox="1"/>
          <p:nvPr>
            <p:ph idx="2" type="body"/>
          </p:nvPr>
        </p:nvSpPr>
        <p:spPr>
          <a:xfrm>
            <a:off x="1090940" y="2701254"/>
            <a:ext cx="3785860" cy="3167733"/>
          </a:xfrm>
          <a:prstGeom prst="rect">
            <a:avLst/>
          </a:prstGeom>
          <a:noFill/>
          <a:ln>
            <a:noFill/>
          </a:ln>
        </p:spPr>
        <p:txBody>
          <a:bodyPr anchorCtr="0" anchor="t" bIns="45700" lIns="91425" spcFirstLastPara="1" rIns="91425" wrap="square" tIns="45700">
            <a:normAutofit/>
          </a:bodyPr>
          <a:lstStyle>
            <a:lvl1pPr indent="-228600" lvl="0" marL="457200" algn="l">
              <a:lnSpc>
                <a:spcPct val="130000"/>
              </a:lnSpc>
              <a:spcBef>
                <a:spcPts val="1000"/>
              </a:spcBef>
              <a:spcAft>
                <a:spcPts val="0"/>
              </a:spcAft>
              <a:buClr>
                <a:schemeClr val="dk1"/>
              </a:buClr>
              <a:buSzPts val="1600"/>
              <a:buNone/>
              <a:defRPr sz="1600"/>
            </a:lvl1pPr>
            <a:lvl2pPr indent="-228600" lvl="1" marL="914400" algn="l">
              <a:lnSpc>
                <a:spcPct val="130000"/>
              </a:lnSpc>
              <a:spcBef>
                <a:spcPts val="500"/>
              </a:spcBef>
              <a:spcAft>
                <a:spcPts val="0"/>
              </a:spcAft>
              <a:buClr>
                <a:schemeClr val="dk1"/>
              </a:buClr>
              <a:buSzPts val="1400"/>
              <a:buNone/>
              <a:defRPr sz="1400"/>
            </a:lvl2pPr>
            <a:lvl3pPr indent="-228600" lvl="2" marL="1371600" algn="l">
              <a:lnSpc>
                <a:spcPct val="130000"/>
              </a:lnSpc>
              <a:spcBef>
                <a:spcPts val="500"/>
              </a:spcBef>
              <a:spcAft>
                <a:spcPts val="0"/>
              </a:spcAft>
              <a:buClr>
                <a:schemeClr val="dk1"/>
              </a:buClr>
              <a:buSzPts val="1200"/>
              <a:buNone/>
              <a:defRPr sz="1200"/>
            </a:lvl3pPr>
            <a:lvl4pPr indent="-228600" lvl="3" marL="1828800" algn="l">
              <a:lnSpc>
                <a:spcPct val="130000"/>
              </a:lnSpc>
              <a:spcBef>
                <a:spcPts val="500"/>
              </a:spcBef>
              <a:spcAft>
                <a:spcPts val="0"/>
              </a:spcAft>
              <a:buClr>
                <a:schemeClr val="dk1"/>
              </a:buClr>
              <a:buSzPts val="1000"/>
              <a:buNone/>
              <a:defRPr sz="1000"/>
            </a:lvl4pPr>
            <a:lvl5pPr indent="-228600" lvl="4" marL="2286000" algn="l">
              <a:lnSpc>
                <a:spcPct val="13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9" name="Google Shape;59;p55"/>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5"/>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5"/>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2" name="Shape 62"/>
        <p:cNvGrpSpPr/>
        <p:nvPr/>
      </p:nvGrpSpPr>
      <p:grpSpPr>
        <a:xfrm>
          <a:off x="0" y="0"/>
          <a:ext cx="0" cy="0"/>
          <a:chOff x="0" y="0"/>
          <a:chExt cx="0" cy="0"/>
        </a:xfrm>
      </p:grpSpPr>
      <p:sp>
        <p:nvSpPr>
          <p:cNvPr id="63" name="Google Shape;63;p56"/>
          <p:cNvSpPr txBox="1"/>
          <p:nvPr>
            <p:ph type="title"/>
          </p:nvPr>
        </p:nvSpPr>
        <p:spPr>
          <a:xfrm>
            <a:off x="1090940" y="1097280"/>
            <a:ext cx="3785860" cy="1559740"/>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2800"/>
              <a:buFont typeface="Arial"/>
              <a:buNone/>
              <a:defRPr sz="2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56"/>
          <p:cNvSpPr/>
          <p:nvPr>
            <p:ph idx="2" type="pic"/>
          </p:nvPr>
        </p:nvSpPr>
        <p:spPr>
          <a:xfrm>
            <a:off x="5524500" y="1143000"/>
            <a:ext cx="5486400" cy="4572000"/>
          </a:xfrm>
          <a:prstGeom prst="rect">
            <a:avLst/>
          </a:prstGeom>
          <a:noFill/>
          <a:ln>
            <a:noFill/>
          </a:ln>
        </p:spPr>
      </p:sp>
      <p:sp>
        <p:nvSpPr>
          <p:cNvPr id="65" name="Google Shape;65;p56"/>
          <p:cNvSpPr txBox="1"/>
          <p:nvPr>
            <p:ph idx="1" type="body"/>
          </p:nvPr>
        </p:nvSpPr>
        <p:spPr>
          <a:xfrm>
            <a:off x="1090940" y="2697480"/>
            <a:ext cx="3785860" cy="3093420"/>
          </a:xfrm>
          <a:prstGeom prst="rect">
            <a:avLst/>
          </a:prstGeom>
          <a:noFill/>
          <a:ln>
            <a:noFill/>
          </a:ln>
        </p:spPr>
        <p:txBody>
          <a:bodyPr anchorCtr="0" anchor="t" bIns="45700" lIns="91425" spcFirstLastPara="1" rIns="91425" wrap="square" tIns="45700">
            <a:normAutofit/>
          </a:bodyPr>
          <a:lstStyle>
            <a:lvl1pPr indent="-228600" lvl="0" marL="457200" algn="l">
              <a:lnSpc>
                <a:spcPct val="130000"/>
              </a:lnSpc>
              <a:spcBef>
                <a:spcPts val="1000"/>
              </a:spcBef>
              <a:spcAft>
                <a:spcPts val="0"/>
              </a:spcAft>
              <a:buClr>
                <a:schemeClr val="dk1"/>
              </a:buClr>
              <a:buSzPts val="1600"/>
              <a:buNone/>
              <a:defRPr sz="1600"/>
            </a:lvl1pPr>
            <a:lvl2pPr indent="-228600" lvl="1" marL="914400" algn="l">
              <a:lnSpc>
                <a:spcPct val="130000"/>
              </a:lnSpc>
              <a:spcBef>
                <a:spcPts val="500"/>
              </a:spcBef>
              <a:spcAft>
                <a:spcPts val="0"/>
              </a:spcAft>
              <a:buClr>
                <a:schemeClr val="dk1"/>
              </a:buClr>
              <a:buSzPts val="1400"/>
              <a:buNone/>
              <a:defRPr sz="1400"/>
            </a:lvl2pPr>
            <a:lvl3pPr indent="-228600" lvl="2" marL="1371600" algn="l">
              <a:lnSpc>
                <a:spcPct val="130000"/>
              </a:lnSpc>
              <a:spcBef>
                <a:spcPts val="500"/>
              </a:spcBef>
              <a:spcAft>
                <a:spcPts val="0"/>
              </a:spcAft>
              <a:buClr>
                <a:schemeClr val="dk1"/>
              </a:buClr>
              <a:buSzPts val="1200"/>
              <a:buNone/>
              <a:defRPr sz="1200"/>
            </a:lvl3pPr>
            <a:lvl4pPr indent="-228600" lvl="3" marL="1828800" algn="l">
              <a:lnSpc>
                <a:spcPct val="130000"/>
              </a:lnSpc>
              <a:spcBef>
                <a:spcPts val="500"/>
              </a:spcBef>
              <a:spcAft>
                <a:spcPts val="0"/>
              </a:spcAft>
              <a:buClr>
                <a:schemeClr val="dk1"/>
              </a:buClr>
              <a:buSzPts val="1000"/>
              <a:buNone/>
              <a:defRPr sz="1000"/>
            </a:lvl4pPr>
            <a:lvl5pPr indent="-228600" lvl="4" marL="2286000" algn="l">
              <a:lnSpc>
                <a:spcPct val="13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56"/>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6"/>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6"/>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9" name="Shape 69"/>
        <p:cNvGrpSpPr/>
        <p:nvPr/>
      </p:nvGrpSpPr>
      <p:grpSpPr>
        <a:xfrm>
          <a:off x="0" y="0"/>
          <a:ext cx="0" cy="0"/>
          <a:chOff x="0" y="0"/>
          <a:chExt cx="0" cy="0"/>
        </a:xfrm>
      </p:grpSpPr>
      <p:sp>
        <p:nvSpPr>
          <p:cNvPr id="70" name="Google Shape;70;p57"/>
          <p:cNvSpPr txBox="1"/>
          <p:nvPr>
            <p:ph type="title"/>
          </p:nvPr>
        </p:nvSpPr>
        <p:spPr>
          <a:xfrm>
            <a:off x="1088136" y="1090245"/>
            <a:ext cx="9922764" cy="1294228"/>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7"/>
          <p:cNvSpPr txBox="1"/>
          <p:nvPr>
            <p:ph idx="1" type="body"/>
          </p:nvPr>
        </p:nvSpPr>
        <p:spPr>
          <a:xfrm rot="5400000">
            <a:off x="4130157" y="-594243"/>
            <a:ext cx="3838722" cy="9922764"/>
          </a:xfrm>
          <a:prstGeom prst="rect">
            <a:avLst/>
          </a:prstGeom>
          <a:noFill/>
          <a:ln>
            <a:noFill/>
          </a:ln>
        </p:spPr>
        <p:txBody>
          <a:bodyPr anchorCtr="0" anchor="t" bIns="45700" lIns="91425" spcFirstLastPara="1" rIns="91425" wrap="square" tIns="45700">
            <a:normAutofit/>
          </a:bodyPr>
          <a:lstStyle>
            <a:lvl1pPr indent="-342900" lvl="0" marL="457200" algn="l">
              <a:lnSpc>
                <a:spcPct val="130000"/>
              </a:lnSpc>
              <a:spcBef>
                <a:spcPts val="1000"/>
              </a:spcBef>
              <a:spcAft>
                <a:spcPts val="0"/>
              </a:spcAft>
              <a:buClr>
                <a:schemeClr val="dk1"/>
              </a:buClr>
              <a:buSzPts val="1800"/>
              <a:buChar char="-"/>
              <a:defRPr/>
            </a:lvl1pPr>
            <a:lvl2pPr indent="-342900" lvl="1" marL="914400" algn="l">
              <a:lnSpc>
                <a:spcPct val="130000"/>
              </a:lnSpc>
              <a:spcBef>
                <a:spcPts val="500"/>
              </a:spcBef>
              <a:spcAft>
                <a:spcPts val="0"/>
              </a:spcAft>
              <a:buClr>
                <a:schemeClr val="dk1"/>
              </a:buClr>
              <a:buSzPts val="1800"/>
              <a:buChar char="-"/>
              <a:defRPr/>
            </a:lvl2pPr>
            <a:lvl3pPr indent="-342900" lvl="2" marL="1371600" algn="l">
              <a:lnSpc>
                <a:spcPct val="130000"/>
              </a:lnSpc>
              <a:spcBef>
                <a:spcPts val="500"/>
              </a:spcBef>
              <a:spcAft>
                <a:spcPts val="0"/>
              </a:spcAft>
              <a:buClr>
                <a:schemeClr val="dk1"/>
              </a:buClr>
              <a:buSzPts val="1800"/>
              <a:buChar char="-"/>
              <a:defRPr/>
            </a:lvl3pPr>
            <a:lvl4pPr indent="-342900" lvl="3" marL="1828800" algn="l">
              <a:lnSpc>
                <a:spcPct val="130000"/>
              </a:lnSpc>
              <a:spcBef>
                <a:spcPts val="500"/>
              </a:spcBef>
              <a:spcAft>
                <a:spcPts val="0"/>
              </a:spcAft>
              <a:buClr>
                <a:schemeClr val="dk1"/>
              </a:buClr>
              <a:buSzPts val="1800"/>
              <a:buChar char="-"/>
              <a:defRPr/>
            </a:lvl4pPr>
            <a:lvl5pPr indent="-342900" lvl="4" marL="2286000" algn="l">
              <a:lnSpc>
                <a:spcPct val="13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 name="Google Shape;72;p57"/>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7"/>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7"/>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75" name="Shape 75"/>
        <p:cNvGrpSpPr/>
        <p:nvPr/>
      </p:nvGrpSpPr>
      <p:grpSpPr>
        <a:xfrm>
          <a:off x="0" y="0"/>
          <a:ext cx="0" cy="0"/>
          <a:chOff x="0" y="0"/>
          <a:chExt cx="0" cy="0"/>
        </a:xfrm>
      </p:grpSpPr>
      <p:sp>
        <p:nvSpPr>
          <p:cNvPr id="76" name="Google Shape;76;p58"/>
          <p:cNvSpPr txBox="1"/>
          <p:nvPr>
            <p:ph type="title"/>
          </p:nvPr>
        </p:nvSpPr>
        <p:spPr>
          <a:xfrm rot="5400000">
            <a:off x="7791266" y="2482216"/>
            <a:ext cx="4953369" cy="2171700"/>
          </a:xfrm>
          <a:prstGeom prst="rect">
            <a:avLst/>
          </a:prstGeom>
          <a:noFill/>
          <a:ln>
            <a:noFill/>
          </a:ln>
        </p:spPr>
        <p:txBody>
          <a:bodyPr anchorCtr="0" anchor="t" bIns="45700" lIns="91425" spcFirstLastPara="1" rIns="91425" wrap="square" tIns="45700">
            <a:normAutofit/>
          </a:bodyPr>
          <a:lstStyle>
            <a:lvl1pPr lvl="0" algn="l">
              <a:lnSpc>
                <a:spcPct val="85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58"/>
          <p:cNvSpPr txBox="1"/>
          <p:nvPr>
            <p:ph idx="1" type="body"/>
          </p:nvPr>
        </p:nvSpPr>
        <p:spPr>
          <a:xfrm rot="5400000">
            <a:off x="2494185" y="-564604"/>
            <a:ext cx="4953369" cy="8265340"/>
          </a:xfrm>
          <a:prstGeom prst="rect">
            <a:avLst/>
          </a:prstGeom>
          <a:noFill/>
          <a:ln>
            <a:noFill/>
          </a:ln>
        </p:spPr>
        <p:txBody>
          <a:bodyPr anchorCtr="0" anchor="t" bIns="45700" lIns="91425" spcFirstLastPara="1" rIns="91425" wrap="square" tIns="45700">
            <a:normAutofit/>
          </a:bodyPr>
          <a:lstStyle>
            <a:lvl1pPr indent="-342900" lvl="0" marL="457200" algn="l">
              <a:lnSpc>
                <a:spcPct val="130000"/>
              </a:lnSpc>
              <a:spcBef>
                <a:spcPts val="1000"/>
              </a:spcBef>
              <a:spcAft>
                <a:spcPts val="0"/>
              </a:spcAft>
              <a:buClr>
                <a:schemeClr val="dk1"/>
              </a:buClr>
              <a:buSzPts val="1800"/>
              <a:buChar char="-"/>
              <a:defRPr/>
            </a:lvl1pPr>
            <a:lvl2pPr indent="-342900" lvl="1" marL="914400" algn="l">
              <a:lnSpc>
                <a:spcPct val="130000"/>
              </a:lnSpc>
              <a:spcBef>
                <a:spcPts val="500"/>
              </a:spcBef>
              <a:spcAft>
                <a:spcPts val="0"/>
              </a:spcAft>
              <a:buClr>
                <a:schemeClr val="dk1"/>
              </a:buClr>
              <a:buSzPts val="1800"/>
              <a:buChar char="-"/>
              <a:defRPr/>
            </a:lvl2pPr>
            <a:lvl3pPr indent="-342900" lvl="2" marL="1371600" algn="l">
              <a:lnSpc>
                <a:spcPct val="130000"/>
              </a:lnSpc>
              <a:spcBef>
                <a:spcPts val="500"/>
              </a:spcBef>
              <a:spcAft>
                <a:spcPts val="0"/>
              </a:spcAft>
              <a:buClr>
                <a:schemeClr val="dk1"/>
              </a:buClr>
              <a:buSzPts val="1800"/>
              <a:buChar char="-"/>
              <a:defRPr/>
            </a:lvl3pPr>
            <a:lvl4pPr indent="-342900" lvl="3" marL="1828800" algn="l">
              <a:lnSpc>
                <a:spcPct val="130000"/>
              </a:lnSpc>
              <a:spcBef>
                <a:spcPts val="500"/>
              </a:spcBef>
              <a:spcAft>
                <a:spcPts val="0"/>
              </a:spcAft>
              <a:buClr>
                <a:schemeClr val="dk1"/>
              </a:buClr>
              <a:buSzPts val="1800"/>
              <a:buChar char="-"/>
              <a:defRPr/>
            </a:lvl4pPr>
            <a:lvl5pPr indent="-342900" lvl="4" marL="2286000" algn="l">
              <a:lnSpc>
                <a:spcPct val="13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58"/>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8"/>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8"/>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1" name="Google Shape;81;p58"/>
          <p:cNvCxnSpPr/>
          <p:nvPr/>
        </p:nvCxnSpPr>
        <p:spPr>
          <a:xfrm>
            <a:off x="11387805" y="1185205"/>
            <a:ext cx="804195" cy="0"/>
          </a:xfrm>
          <a:prstGeom prst="straightConnector1">
            <a:avLst/>
          </a:prstGeom>
          <a:noFill/>
          <a:ln cap="flat" cmpd="sng" w="85725">
            <a:solidFill>
              <a:schemeClr val="dk1"/>
            </a:solidFill>
            <a:prstDash val="solid"/>
            <a:miter lim="800000"/>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7"/>
          <p:cNvSpPr txBox="1"/>
          <p:nvPr>
            <p:ph type="title"/>
          </p:nvPr>
        </p:nvSpPr>
        <p:spPr>
          <a:xfrm>
            <a:off x="1088136" y="1090245"/>
            <a:ext cx="9922764" cy="1294228"/>
          </a:xfrm>
          <a:prstGeom prst="rect">
            <a:avLst/>
          </a:prstGeom>
          <a:noFill/>
          <a:ln>
            <a:noFill/>
          </a:ln>
        </p:spPr>
        <p:txBody>
          <a:bodyPr anchorCtr="0" anchor="t" bIns="45700" lIns="91425" spcFirstLastPara="1" rIns="91425" wrap="square" tIns="45700">
            <a:normAutofit/>
          </a:bodyPr>
          <a:lstStyle>
            <a:lvl1pPr lvl="0" marR="0" rtl="0" algn="l">
              <a:lnSpc>
                <a:spcPct val="85000"/>
              </a:lnSpc>
              <a:spcBef>
                <a:spcPts val="0"/>
              </a:spcBef>
              <a:spcAft>
                <a:spcPts val="0"/>
              </a:spcAft>
              <a:buClr>
                <a:schemeClr val="dk1"/>
              </a:buClr>
              <a:buSzPts val="4400"/>
              <a:buFont typeface="Arial"/>
              <a:buNone/>
              <a:defRPr b="1" i="0" sz="4400" u="none" cap="none" strike="noStrik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7"/>
          <p:cNvSpPr txBox="1"/>
          <p:nvPr>
            <p:ph idx="1" type="body"/>
          </p:nvPr>
        </p:nvSpPr>
        <p:spPr>
          <a:xfrm>
            <a:off x="1088136" y="2447778"/>
            <a:ext cx="9922764" cy="3838722"/>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30000"/>
              </a:lnSpc>
              <a:spcBef>
                <a:spcPts val="10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1pPr>
            <a:lvl2pPr indent="-342900" lvl="1" marL="914400" marR="0" rtl="0" algn="l">
              <a:lnSpc>
                <a:spcPct val="13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2pPr>
            <a:lvl3pPr indent="-330200" lvl="2" marL="1371600" marR="0" rtl="0" algn="l">
              <a:lnSpc>
                <a:spcPct val="130000"/>
              </a:lnSpc>
              <a:spcBef>
                <a:spcPts val="50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3pPr>
            <a:lvl4pPr indent="-317500" lvl="3" marL="1828800" marR="0" rtl="0" algn="l">
              <a:lnSpc>
                <a:spcPct val="130000"/>
              </a:lnSpc>
              <a:spcBef>
                <a:spcPts val="5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4pPr>
            <a:lvl5pPr indent="-317500" lvl="4" marL="2286000" marR="0" rtl="0" algn="l">
              <a:lnSpc>
                <a:spcPct val="130000"/>
              </a:lnSpc>
              <a:spcBef>
                <a:spcPts val="5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47"/>
          <p:cNvSpPr txBox="1"/>
          <p:nvPr>
            <p:ph idx="10" type="dt"/>
          </p:nvPr>
        </p:nvSpPr>
        <p:spPr>
          <a:xfrm>
            <a:off x="7315200" y="6389688"/>
            <a:ext cx="369530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47"/>
          <p:cNvSpPr txBox="1"/>
          <p:nvPr>
            <p:ph idx="11" type="ftr"/>
          </p:nvPr>
        </p:nvSpPr>
        <p:spPr>
          <a:xfrm>
            <a:off x="1090940" y="6389688"/>
            <a:ext cx="443356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47"/>
          <p:cNvSpPr txBox="1"/>
          <p:nvPr>
            <p:ph idx="12" type="sldNum"/>
          </p:nvPr>
        </p:nvSpPr>
        <p:spPr>
          <a:xfrm>
            <a:off x="10983190" y="6389688"/>
            <a:ext cx="940296"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dk1"/>
                </a:solidFill>
                <a:latin typeface="Arial"/>
                <a:ea typeface="Arial"/>
                <a:cs typeface="Arial"/>
                <a:sym typeface="Arial"/>
              </a:defRPr>
            </a:lvl1pPr>
            <a:lvl2pPr indent="0" lvl="1" marL="0" marR="0" rtl="0" algn="r">
              <a:spcBef>
                <a:spcPts val="0"/>
              </a:spcBef>
              <a:buNone/>
              <a:defRPr b="0" i="0" sz="900" u="none" cap="none" strike="noStrike">
                <a:solidFill>
                  <a:schemeClr val="dk1"/>
                </a:solidFill>
                <a:latin typeface="Arial"/>
                <a:ea typeface="Arial"/>
                <a:cs typeface="Arial"/>
                <a:sym typeface="Arial"/>
              </a:defRPr>
            </a:lvl2pPr>
            <a:lvl3pPr indent="0" lvl="2" marL="0" marR="0" rtl="0" algn="r">
              <a:spcBef>
                <a:spcPts val="0"/>
              </a:spcBef>
              <a:buNone/>
              <a:defRPr b="0" i="0" sz="900" u="none" cap="none" strike="noStrike">
                <a:solidFill>
                  <a:schemeClr val="dk1"/>
                </a:solidFill>
                <a:latin typeface="Arial"/>
                <a:ea typeface="Arial"/>
                <a:cs typeface="Arial"/>
                <a:sym typeface="Arial"/>
              </a:defRPr>
            </a:lvl3pPr>
            <a:lvl4pPr indent="0" lvl="3" marL="0" marR="0" rtl="0" algn="r">
              <a:spcBef>
                <a:spcPts val="0"/>
              </a:spcBef>
              <a:buNone/>
              <a:defRPr b="0" i="0" sz="900" u="none" cap="none" strike="noStrike">
                <a:solidFill>
                  <a:schemeClr val="dk1"/>
                </a:solidFill>
                <a:latin typeface="Arial"/>
                <a:ea typeface="Arial"/>
                <a:cs typeface="Arial"/>
                <a:sym typeface="Arial"/>
              </a:defRPr>
            </a:lvl4pPr>
            <a:lvl5pPr indent="0" lvl="4" marL="0" marR="0" rtl="0" algn="r">
              <a:spcBef>
                <a:spcPts val="0"/>
              </a:spcBef>
              <a:buNone/>
              <a:defRPr b="0" i="0" sz="900" u="none" cap="none" strike="noStrike">
                <a:solidFill>
                  <a:schemeClr val="dk1"/>
                </a:solidFill>
                <a:latin typeface="Arial"/>
                <a:ea typeface="Arial"/>
                <a:cs typeface="Arial"/>
                <a:sym typeface="Arial"/>
              </a:defRPr>
            </a:lvl5pPr>
            <a:lvl6pPr indent="0" lvl="5" marL="0" marR="0" rtl="0" algn="r">
              <a:spcBef>
                <a:spcPts val="0"/>
              </a:spcBef>
              <a:buNone/>
              <a:defRPr b="0" i="0" sz="900" u="none" cap="none" strike="noStrike">
                <a:solidFill>
                  <a:schemeClr val="dk1"/>
                </a:solidFill>
                <a:latin typeface="Arial"/>
                <a:ea typeface="Arial"/>
                <a:cs typeface="Arial"/>
                <a:sym typeface="Arial"/>
              </a:defRPr>
            </a:lvl6pPr>
            <a:lvl7pPr indent="0" lvl="6" marL="0" marR="0" rtl="0" algn="r">
              <a:spcBef>
                <a:spcPts val="0"/>
              </a:spcBef>
              <a:buNone/>
              <a:defRPr b="0" i="0" sz="900" u="none" cap="none" strike="noStrike">
                <a:solidFill>
                  <a:schemeClr val="dk1"/>
                </a:solidFill>
                <a:latin typeface="Arial"/>
                <a:ea typeface="Arial"/>
                <a:cs typeface="Arial"/>
                <a:sym typeface="Arial"/>
              </a:defRPr>
            </a:lvl7pPr>
            <a:lvl8pPr indent="0" lvl="7" marL="0" marR="0" rtl="0" algn="r">
              <a:spcBef>
                <a:spcPts val="0"/>
              </a:spcBef>
              <a:buNone/>
              <a:defRPr b="0" i="0" sz="900" u="none" cap="none" strike="noStrike">
                <a:solidFill>
                  <a:schemeClr val="dk1"/>
                </a:solidFill>
                <a:latin typeface="Arial"/>
                <a:ea typeface="Arial"/>
                <a:cs typeface="Arial"/>
                <a:sym typeface="Arial"/>
              </a:defRPr>
            </a:lvl8pPr>
            <a:lvl9pPr indent="0" lvl="8" marL="0" marR="0" rtl="0" algn="r">
              <a:spcBef>
                <a:spcPts val="0"/>
              </a:spcBef>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cxnSp>
        <p:nvCxnSpPr>
          <p:cNvPr id="11" name="Google Shape;11;p47"/>
          <p:cNvCxnSpPr/>
          <p:nvPr/>
        </p:nvCxnSpPr>
        <p:spPr>
          <a:xfrm>
            <a:off x="0" y="1185205"/>
            <a:ext cx="804195" cy="0"/>
          </a:xfrm>
          <a:prstGeom prst="straightConnector1">
            <a:avLst/>
          </a:prstGeom>
          <a:noFill/>
          <a:ln cap="flat" cmpd="sng" w="85725">
            <a:solidFill>
              <a:schemeClr val="dk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pos="744">
          <p15:clr>
            <a:srgbClr val="F26B43"/>
          </p15:clr>
        </p15:guide>
        <p15:guide id="2" pos="360">
          <p15:clr>
            <a:srgbClr val="F26B43"/>
          </p15:clr>
        </p15:guide>
        <p15:guide id="3" pos="6936">
          <p15:clr>
            <a:srgbClr val="F26B43"/>
          </p15:clr>
        </p15:guide>
        <p15:guide id="4" orient="horz" pos="720">
          <p15:clr>
            <a:srgbClr val="F26B43"/>
          </p15:clr>
        </p15:guide>
        <p15:guide id="5" pos="6528">
          <p15:clr>
            <a:srgbClr val="F26B43"/>
          </p15:clr>
        </p15:guide>
        <p15:guide id="6" orient="horz" pos="3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7.png"/><Relationship Id="rId4" Type="http://schemas.openxmlformats.org/officeDocument/2006/relationships/image" Target="../media/image34.png"/><Relationship Id="rId5" Type="http://schemas.openxmlformats.org/officeDocument/2006/relationships/image" Target="../media/image3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8.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8.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png"/><Relationship Id="rId4" Type="http://schemas.openxmlformats.org/officeDocument/2006/relationships/image" Target="../media/image26.png"/><Relationship Id="rId5" Type="http://schemas.openxmlformats.org/officeDocument/2006/relationships/image" Target="../media/image2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3.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4.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4.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4.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4.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4.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4.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4.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3.png"/><Relationship Id="rId4" Type="http://schemas.openxmlformats.org/officeDocument/2006/relationships/image" Target="../media/image38.png"/><Relationship Id="rId5" Type="http://schemas.openxmlformats.org/officeDocument/2006/relationships/image" Target="../media/image36.png"/><Relationship Id="rId6" Type="http://schemas.openxmlformats.org/officeDocument/2006/relationships/image" Target="../media/image3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7.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7.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32.png"/><Relationship Id="rId4" Type="http://schemas.openxmlformats.org/officeDocument/2006/relationships/image" Target="../media/image38.png"/><Relationship Id="rId5" Type="http://schemas.openxmlformats.org/officeDocument/2006/relationships/image" Target="../media/image41.png"/><Relationship Id="rId6" Type="http://schemas.openxmlformats.org/officeDocument/2006/relationships/image" Target="../media/image4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3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29.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29.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29.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40.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5" name="Shape 85"/>
        <p:cNvGrpSpPr/>
        <p:nvPr/>
      </p:nvGrpSpPr>
      <p:grpSpPr>
        <a:xfrm>
          <a:off x="0" y="0"/>
          <a:ext cx="0" cy="0"/>
          <a:chOff x="0" y="0"/>
          <a:chExt cx="0" cy="0"/>
        </a:xfrm>
      </p:grpSpPr>
      <p:sp>
        <p:nvSpPr>
          <p:cNvPr id="86" name="Google Shape;86;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7" name="Google Shape;87;p1"/>
          <p:cNvSpPr/>
          <p:nvPr/>
        </p:nvSpPr>
        <p:spPr>
          <a:xfrm>
            <a:off x="0" y="0"/>
            <a:ext cx="12192000" cy="6858000"/>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88" name="Google Shape;88;p1"/>
          <p:cNvPicPr preferRelativeResize="0"/>
          <p:nvPr/>
        </p:nvPicPr>
        <p:blipFill rotWithShape="1">
          <a:blip r:embed="rId3">
            <a:alphaModFix amt="60000"/>
          </a:blip>
          <a:srcRect b="565" l="0" r="0" t="7598"/>
          <a:stretch/>
        </p:blipFill>
        <p:spPr>
          <a:xfrm>
            <a:off x="20" y="10"/>
            <a:ext cx="12191980" cy="6857990"/>
          </a:xfrm>
          <a:prstGeom prst="rect">
            <a:avLst/>
          </a:prstGeom>
          <a:noFill/>
          <a:ln>
            <a:noFill/>
          </a:ln>
        </p:spPr>
      </p:pic>
      <p:sp>
        <p:nvSpPr>
          <p:cNvPr id="89" name="Google Shape;89;p1"/>
          <p:cNvSpPr txBox="1"/>
          <p:nvPr>
            <p:ph type="ctrTitle"/>
          </p:nvPr>
        </p:nvSpPr>
        <p:spPr>
          <a:xfrm>
            <a:off x="1052146" y="1077626"/>
            <a:ext cx="9958754" cy="3317443"/>
          </a:xfrm>
          <a:prstGeom prst="rect">
            <a:avLst/>
          </a:prstGeom>
          <a:noFill/>
          <a:ln>
            <a:noFill/>
          </a:ln>
        </p:spPr>
        <p:txBody>
          <a:bodyPr anchorCtr="0" anchor="t" bIns="45700" lIns="91425" spcFirstLastPara="1" rIns="91425" wrap="square" tIns="45700">
            <a:normAutofit/>
          </a:bodyPr>
          <a:lstStyle/>
          <a:p>
            <a:pPr indent="-571500" lvl="0" marL="571500" rtl="0" algn="l">
              <a:lnSpc>
                <a:spcPct val="85000"/>
              </a:lnSpc>
              <a:spcBef>
                <a:spcPts val="0"/>
              </a:spcBef>
              <a:spcAft>
                <a:spcPts val="0"/>
              </a:spcAft>
              <a:buClr>
                <a:srgbClr val="FFFFFF"/>
              </a:buClr>
              <a:buSzPts val="4400"/>
              <a:buFont typeface="Arial"/>
              <a:buChar char="•"/>
            </a:pPr>
            <a:r>
              <a:rPr lang="en-US" sz="4400">
                <a:solidFill>
                  <a:srgbClr val="FFFFFF"/>
                </a:solidFill>
              </a:rPr>
              <a:t>SPECIAL APLLICATION OF MARKETING RESEARCH</a:t>
            </a:r>
            <a:br>
              <a:rPr lang="en-US" sz="4400">
                <a:solidFill>
                  <a:srgbClr val="FFFFFF"/>
                </a:solidFill>
              </a:rPr>
            </a:br>
            <a:r>
              <a:rPr lang="en-US" sz="4400">
                <a:solidFill>
                  <a:srgbClr val="FFFFFF"/>
                </a:solidFill>
              </a:rPr>
              <a:t>WEEK 3 LECTURE</a:t>
            </a:r>
            <a:br>
              <a:rPr lang="en-US" sz="4400">
                <a:solidFill>
                  <a:srgbClr val="FFFFFF"/>
                </a:solidFill>
              </a:rPr>
            </a:br>
            <a:r>
              <a:rPr lang="en-US" sz="4400">
                <a:solidFill>
                  <a:srgbClr val="FFFFFF"/>
                </a:solidFill>
              </a:rPr>
              <a:t>CONCEPT TESTING </a:t>
            </a:r>
            <a:br>
              <a:rPr lang="en-US" sz="4400">
                <a:solidFill>
                  <a:srgbClr val="FFFFFF"/>
                </a:solidFill>
              </a:rPr>
            </a:br>
            <a:r>
              <a:rPr lang="en-US" sz="4400">
                <a:solidFill>
                  <a:srgbClr val="FFFFFF"/>
                </a:solidFill>
              </a:rPr>
              <a:t>DR. JOHN N KAMAU</a:t>
            </a:r>
            <a:endParaRPr sz="4400">
              <a:solidFill>
                <a:srgbClr val="FFFFFF"/>
              </a:solidFill>
            </a:endParaRPr>
          </a:p>
          <a:p>
            <a:pPr indent="0" lvl="0" marL="0" rtl="0" algn="l">
              <a:lnSpc>
                <a:spcPct val="85000"/>
              </a:lnSpc>
              <a:spcBef>
                <a:spcPts val="0"/>
              </a:spcBef>
              <a:spcAft>
                <a:spcPts val="0"/>
              </a:spcAft>
              <a:buClr>
                <a:schemeClr val="dk1"/>
              </a:buClr>
              <a:buSzPts val="4400"/>
              <a:buFont typeface="Arial"/>
              <a:buNone/>
            </a:pPr>
            <a:r>
              <a:t/>
            </a:r>
            <a:endParaRPr sz="4400">
              <a:solidFill>
                <a:srgbClr val="FFFFFF"/>
              </a:solidFill>
            </a:endParaRPr>
          </a:p>
        </p:txBody>
      </p:sp>
      <p:cxnSp>
        <p:nvCxnSpPr>
          <p:cNvPr id="90" name="Google Shape;90;p1"/>
          <p:cNvCxnSpPr/>
          <p:nvPr/>
        </p:nvCxnSpPr>
        <p:spPr>
          <a:xfrm>
            <a:off x="0" y="1206934"/>
            <a:ext cx="804195" cy="0"/>
          </a:xfrm>
          <a:prstGeom prst="straightConnector1">
            <a:avLst/>
          </a:prstGeom>
          <a:noFill/>
          <a:ln cap="flat" cmpd="sng" w="123825">
            <a:solidFill>
              <a:srgbClr val="FFFFFF"/>
            </a:solidFill>
            <a:prstDash val="solid"/>
            <a:miter lim="800000"/>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89"/>
                                        </p:tgtEl>
                                        <p:attrNameLst>
                                          <p:attrName>style.visibility</p:attrName>
                                        </p:attrNameLst>
                                      </p:cBhvr>
                                      <p:to>
                                        <p:strVal val="visible"/>
                                      </p:to>
                                    </p:set>
                                    <p:animEffect filter="fade" transition="in">
                                      <p:cBhvr>
                                        <p:cTn dur="400"/>
                                        <p:tgtEl>
                                          <p:spTgt spid="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4" name="Shape 94"/>
        <p:cNvGrpSpPr/>
        <p:nvPr/>
      </p:nvGrpSpPr>
      <p:grpSpPr>
        <a:xfrm>
          <a:off x="0" y="0"/>
          <a:ext cx="0" cy="0"/>
          <a:chOff x="0" y="0"/>
          <a:chExt cx="0" cy="0"/>
        </a:xfrm>
      </p:grpSpPr>
      <p:sp>
        <p:nvSpPr>
          <p:cNvPr id="95" name="Google Shape;95;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6" name="Google Shape;96;p2"/>
          <p:cNvSpPr txBox="1"/>
          <p:nvPr>
            <p:ph idx="4294967295" type="ctrTitle"/>
          </p:nvPr>
        </p:nvSpPr>
        <p:spPr>
          <a:xfrm>
            <a:off x="7730476" y="2465248"/>
            <a:ext cx="3807714" cy="3352789"/>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4000"/>
              <a:buFont typeface="Arial"/>
              <a:buNone/>
            </a:pPr>
            <a:r>
              <a:rPr b="1" i="0" lang="en-US" sz="4000" u="none" cap="none" strike="noStrike">
                <a:solidFill>
                  <a:schemeClr val="dk1"/>
                </a:solidFill>
                <a:latin typeface="Arial"/>
                <a:ea typeface="Arial"/>
                <a:cs typeface="Arial"/>
                <a:sym typeface="Arial"/>
              </a:rPr>
              <a:t>Introduction</a:t>
            </a:r>
            <a:endParaRPr/>
          </a:p>
        </p:txBody>
      </p:sp>
      <p:cxnSp>
        <p:nvCxnSpPr>
          <p:cNvPr id="97" name="Google Shape;97;p2"/>
          <p:cNvCxnSpPr/>
          <p:nvPr/>
        </p:nvCxnSpPr>
        <p:spPr>
          <a:xfrm>
            <a:off x="-7495" y="2337622"/>
            <a:ext cx="804195" cy="0"/>
          </a:xfrm>
          <a:prstGeom prst="straightConnector1">
            <a:avLst/>
          </a:prstGeom>
          <a:noFill/>
          <a:ln cap="flat" cmpd="sng" w="85725">
            <a:solidFill>
              <a:schemeClr val="dk1"/>
            </a:solidFill>
            <a:prstDash val="solid"/>
            <a:miter lim="800000"/>
            <a:headEnd len="sm" w="sm" type="none"/>
            <a:tailEnd len="sm" w="sm" type="none"/>
          </a:ln>
        </p:spPr>
      </p:cxnSp>
      <p:grpSp>
        <p:nvGrpSpPr>
          <p:cNvPr id="98" name="Google Shape;98;p2"/>
          <p:cNvGrpSpPr/>
          <p:nvPr/>
        </p:nvGrpSpPr>
        <p:grpSpPr>
          <a:xfrm>
            <a:off x="650576" y="775154"/>
            <a:ext cx="6096000" cy="5710255"/>
            <a:chOff x="0" y="2371"/>
            <a:chExt cx="6096000" cy="5710255"/>
          </a:xfrm>
        </p:grpSpPr>
        <p:sp>
          <p:nvSpPr>
            <p:cNvPr id="99" name="Google Shape;99;p2"/>
            <p:cNvSpPr/>
            <p:nvPr/>
          </p:nvSpPr>
          <p:spPr>
            <a:xfrm>
              <a:off x="0" y="2371"/>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
            <p:cNvSpPr/>
            <p:nvPr/>
          </p:nvSpPr>
          <p:spPr>
            <a:xfrm>
              <a:off x="363653" y="272857"/>
              <a:ext cx="661187" cy="66118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2"/>
            <p:cNvSpPr/>
            <p:nvPr/>
          </p:nvSpPr>
          <p:spPr>
            <a:xfrm>
              <a:off x="1388493" y="2371"/>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2"/>
            <p:cNvSpPr txBox="1"/>
            <p:nvPr/>
          </p:nvSpPr>
          <p:spPr>
            <a:xfrm>
              <a:off x="1388493" y="2371"/>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100000"/>
                </a:lnSpc>
                <a:spcBef>
                  <a:spcPts val="0"/>
                </a:spcBef>
                <a:spcAft>
                  <a:spcPts val="0"/>
                </a:spcAft>
                <a:buClr>
                  <a:schemeClr val="dk1"/>
                </a:buClr>
                <a:buSzPts val="2200"/>
                <a:buFont typeface="Arial"/>
                <a:buNone/>
              </a:pPr>
              <a:r>
                <a:rPr b="0" i="0" lang="en-US" sz="2200" u="none" cap="none" strike="noStrike">
                  <a:solidFill>
                    <a:schemeClr val="dk1"/>
                  </a:solidFill>
                  <a:latin typeface="Arial"/>
                  <a:ea typeface="Arial"/>
                  <a:cs typeface="Arial"/>
                  <a:sym typeface="Arial"/>
                </a:rPr>
                <a:t>Welcome to week 3 lecture</a:t>
              </a:r>
              <a:endParaRPr b="0" i="0" sz="2200" u="none" cap="none" strike="noStrike">
                <a:solidFill>
                  <a:schemeClr val="dk1"/>
                </a:solidFill>
                <a:latin typeface="Arial"/>
                <a:ea typeface="Arial"/>
                <a:cs typeface="Arial"/>
                <a:sym typeface="Arial"/>
              </a:endParaRPr>
            </a:p>
          </p:txBody>
        </p:sp>
        <p:sp>
          <p:nvSpPr>
            <p:cNvPr id="103" name="Google Shape;103;p2"/>
            <p:cNvSpPr/>
            <p:nvPr/>
          </p:nvSpPr>
          <p:spPr>
            <a:xfrm>
              <a:off x="0" y="1505070"/>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
            <p:cNvSpPr/>
            <p:nvPr/>
          </p:nvSpPr>
          <p:spPr>
            <a:xfrm>
              <a:off x="363653" y="1775556"/>
              <a:ext cx="661187" cy="661187"/>
            </a:xfrm>
            <a:prstGeom prst="rect">
              <a:avLst/>
            </a:prstGeom>
            <a:solidFill>
              <a:srgbClr val="BA9D1E"/>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
            <p:cNvSpPr/>
            <p:nvPr/>
          </p:nvSpPr>
          <p:spPr>
            <a:xfrm>
              <a:off x="1388493" y="1505070"/>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
            <p:cNvSpPr txBox="1"/>
            <p:nvPr/>
          </p:nvSpPr>
          <p:spPr>
            <a:xfrm>
              <a:off x="1388493" y="1505070"/>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2200"/>
                <a:buFont typeface="Arial"/>
                <a:buNone/>
              </a:pPr>
              <a:r>
                <a:rPr b="0" i="0" lang="en-US" sz="2200" u="none" cap="none" strike="noStrike">
                  <a:solidFill>
                    <a:schemeClr val="dk1"/>
                  </a:solidFill>
                  <a:latin typeface="Arial"/>
                  <a:ea typeface="Arial"/>
                  <a:cs typeface="Arial"/>
                  <a:sym typeface="Arial"/>
                </a:rPr>
                <a:t>It is my joy to have you in this class</a:t>
              </a:r>
              <a:endParaRPr/>
            </a:p>
          </p:txBody>
        </p:sp>
        <p:sp>
          <p:nvSpPr>
            <p:cNvPr id="107" name="Google Shape;107;p2"/>
            <p:cNvSpPr/>
            <p:nvPr/>
          </p:nvSpPr>
          <p:spPr>
            <a:xfrm>
              <a:off x="0" y="3007769"/>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
            <p:cNvSpPr/>
            <p:nvPr/>
          </p:nvSpPr>
          <p:spPr>
            <a:xfrm>
              <a:off x="363653" y="3278255"/>
              <a:ext cx="661187" cy="66118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
            <p:cNvSpPr/>
            <p:nvPr/>
          </p:nvSpPr>
          <p:spPr>
            <a:xfrm>
              <a:off x="1388493" y="3007769"/>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
            <p:cNvSpPr txBox="1"/>
            <p:nvPr/>
          </p:nvSpPr>
          <p:spPr>
            <a:xfrm>
              <a:off x="1388493" y="3007769"/>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100000"/>
                </a:lnSpc>
                <a:spcBef>
                  <a:spcPts val="0"/>
                </a:spcBef>
                <a:spcAft>
                  <a:spcPts val="0"/>
                </a:spcAft>
                <a:buClr>
                  <a:schemeClr val="dk1"/>
                </a:buClr>
                <a:buSzPts val="2200"/>
                <a:buFont typeface="Arial"/>
                <a:buNone/>
              </a:pPr>
              <a:r>
                <a:rPr b="0" i="0" lang="en-US" sz="2200" u="none" cap="none" strike="noStrike">
                  <a:solidFill>
                    <a:schemeClr val="dk1"/>
                  </a:solidFill>
                  <a:latin typeface="Arial"/>
                  <a:ea typeface="Arial"/>
                  <a:cs typeface="Arial"/>
                  <a:sym typeface="Arial"/>
                </a:rPr>
                <a:t>Recap of last week</a:t>
              </a:r>
              <a:endParaRPr b="0" i="0" sz="2200" u="none" cap="none" strike="noStrike">
                <a:solidFill>
                  <a:schemeClr val="dk1"/>
                </a:solidFill>
                <a:latin typeface="Arial"/>
                <a:ea typeface="Arial"/>
                <a:cs typeface="Arial"/>
                <a:sym typeface="Arial"/>
              </a:endParaRPr>
            </a:p>
          </p:txBody>
        </p:sp>
        <p:sp>
          <p:nvSpPr>
            <p:cNvPr id="111" name="Google Shape;111;p2"/>
            <p:cNvSpPr/>
            <p:nvPr/>
          </p:nvSpPr>
          <p:spPr>
            <a:xfrm>
              <a:off x="0" y="4510468"/>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
            <p:cNvSpPr/>
            <p:nvPr/>
          </p:nvSpPr>
          <p:spPr>
            <a:xfrm>
              <a:off x="363653" y="4780953"/>
              <a:ext cx="661187" cy="66118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
            <p:cNvSpPr/>
            <p:nvPr/>
          </p:nvSpPr>
          <p:spPr>
            <a:xfrm>
              <a:off x="1388493" y="4510468"/>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
            <p:cNvSpPr txBox="1"/>
            <p:nvPr/>
          </p:nvSpPr>
          <p:spPr>
            <a:xfrm>
              <a:off x="1388493" y="4510468"/>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100000"/>
                </a:lnSpc>
                <a:spcBef>
                  <a:spcPts val="0"/>
                </a:spcBef>
                <a:spcAft>
                  <a:spcPts val="0"/>
                </a:spcAft>
                <a:buClr>
                  <a:schemeClr val="dk1"/>
                </a:buClr>
                <a:buSzPts val="2200"/>
                <a:buFont typeface="Arial"/>
                <a:buNone/>
              </a:pPr>
              <a:r>
                <a:rPr b="0" i="0" lang="en-US" sz="2200" u="none" cap="none" strike="noStrike">
                  <a:solidFill>
                    <a:schemeClr val="dk1"/>
                  </a:solidFill>
                  <a:latin typeface="Arial"/>
                  <a:ea typeface="Arial"/>
                  <a:cs typeface="Arial"/>
                  <a:sym typeface="Arial"/>
                </a:rPr>
                <a:t>We now focus on concept testing </a:t>
              </a:r>
              <a:endParaRPr b="0" i="0" sz="2200" u="none" cap="none" strike="noStrike">
                <a:solidFill>
                  <a:schemeClr val="dk1"/>
                </a:solidFill>
                <a:latin typeface="Arial"/>
                <a:ea typeface="Arial"/>
                <a:cs typeface="Arial"/>
                <a:sym typeface="Aria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8" name="Shape 118"/>
        <p:cNvGrpSpPr/>
        <p:nvPr/>
      </p:nvGrpSpPr>
      <p:grpSpPr>
        <a:xfrm>
          <a:off x="0" y="0"/>
          <a:ext cx="0" cy="0"/>
          <a:chOff x="0" y="0"/>
          <a:chExt cx="0" cy="0"/>
        </a:xfrm>
      </p:grpSpPr>
      <p:sp>
        <p:nvSpPr>
          <p:cNvPr id="119" name="Google Shape;119;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0" name="Google Shape;120;p3"/>
          <p:cNvSpPr txBox="1"/>
          <p:nvPr>
            <p:ph idx="4294967295" type="ctrTitle"/>
          </p:nvPr>
        </p:nvSpPr>
        <p:spPr>
          <a:xfrm>
            <a:off x="8061155" y="2240433"/>
            <a:ext cx="3763693" cy="2338756"/>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4000"/>
              <a:buFont typeface="Arial"/>
              <a:buNone/>
            </a:pPr>
            <a:r>
              <a:rPr b="1" i="0" lang="en-US" sz="4000" u="none" cap="none" strike="noStrike">
                <a:solidFill>
                  <a:schemeClr val="dk1"/>
                </a:solidFill>
                <a:latin typeface="Arial"/>
                <a:ea typeface="Arial"/>
                <a:cs typeface="Arial"/>
                <a:sym typeface="Arial"/>
              </a:rPr>
              <a:t>Intended Learning Outcomes</a:t>
            </a:r>
            <a:endParaRPr/>
          </a:p>
        </p:txBody>
      </p:sp>
      <p:cxnSp>
        <p:nvCxnSpPr>
          <p:cNvPr id="121" name="Google Shape;121;p3"/>
          <p:cNvCxnSpPr/>
          <p:nvPr/>
        </p:nvCxnSpPr>
        <p:spPr>
          <a:xfrm>
            <a:off x="0" y="1187244"/>
            <a:ext cx="804195" cy="0"/>
          </a:xfrm>
          <a:prstGeom prst="straightConnector1">
            <a:avLst/>
          </a:prstGeom>
          <a:noFill/>
          <a:ln cap="flat" cmpd="sng" w="82550">
            <a:solidFill>
              <a:schemeClr val="dk1"/>
            </a:solidFill>
            <a:prstDash val="solid"/>
            <a:miter lim="800000"/>
            <a:headEnd len="sm" w="sm" type="none"/>
            <a:tailEnd len="sm" w="sm" type="none"/>
          </a:ln>
        </p:spPr>
      </p:cxnSp>
      <p:grpSp>
        <p:nvGrpSpPr>
          <p:cNvPr id="122" name="Google Shape;122;p3"/>
          <p:cNvGrpSpPr/>
          <p:nvPr/>
        </p:nvGrpSpPr>
        <p:grpSpPr>
          <a:xfrm>
            <a:off x="1349115" y="1283973"/>
            <a:ext cx="3915000" cy="4770000"/>
            <a:chOff x="942956" y="18608"/>
            <a:chExt cx="3915000" cy="4770000"/>
          </a:xfrm>
        </p:grpSpPr>
        <p:sp>
          <p:nvSpPr>
            <p:cNvPr id="123" name="Google Shape;123;p3"/>
            <p:cNvSpPr/>
            <p:nvPr/>
          </p:nvSpPr>
          <p:spPr>
            <a:xfrm>
              <a:off x="1293956" y="18608"/>
              <a:ext cx="1098000" cy="1098000"/>
            </a:xfrm>
            <a:prstGeom prst="round2DiagRect">
              <a:avLst>
                <a:gd fmla="val 29727" name="adj1"/>
                <a:gd fmla="val 0" name="adj2"/>
              </a:avLst>
            </a:prstGeom>
            <a:solidFill>
              <a:srgbClr val="89AE1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3"/>
            <p:cNvSpPr/>
            <p:nvPr/>
          </p:nvSpPr>
          <p:spPr>
            <a:xfrm>
              <a:off x="1527956" y="252608"/>
              <a:ext cx="630000" cy="630000"/>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3"/>
            <p:cNvSpPr/>
            <p:nvPr/>
          </p:nvSpPr>
          <p:spPr>
            <a:xfrm>
              <a:off x="942956" y="1458608"/>
              <a:ext cx="18000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3"/>
            <p:cNvSpPr txBox="1"/>
            <p:nvPr/>
          </p:nvSpPr>
          <p:spPr>
            <a:xfrm>
              <a:off x="942956" y="1458608"/>
              <a:ext cx="180000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DESCRIBE A CONCEPT IN THE CONTEXT OF NEW PRODUCT DEVELOPMENT</a:t>
              </a:r>
              <a:endParaRPr/>
            </a:p>
          </p:txBody>
        </p:sp>
        <p:sp>
          <p:nvSpPr>
            <p:cNvPr id="127" name="Google Shape;127;p3"/>
            <p:cNvSpPr/>
            <p:nvPr/>
          </p:nvSpPr>
          <p:spPr>
            <a:xfrm>
              <a:off x="3408956" y="18608"/>
              <a:ext cx="1098000" cy="1098000"/>
            </a:xfrm>
            <a:prstGeom prst="round2DiagRect">
              <a:avLst>
                <a:gd fmla="val 29727" name="adj1"/>
                <a:gd fmla="val 0" name="adj2"/>
              </a:avLst>
            </a:prstGeom>
            <a:solidFill>
              <a:srgbClr val="BA9D1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3"/>
            <p:cNvSpPr/>
            <p:nvPr/>
          </p:nvSpPr>
          <p:spPr>
            <a:xfrm>
              <a:off x="3642956" y="252608"/>
              <a:ext cx="630000" cy="630000"/>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3"/>
            <p:cNvSpPr/>
            <p:nvPr/>
          </p:nvSpPr>
          <p:spPr>
            <a:xfrm>
              <a:off x="3057956" y="1458608"/>
              <a:ext cx="18000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
            <p:cNvSpPr txBox="1"/>
            <p:nvPr/>
          </p:nvSpPr>
          <p:spPr>
            <a:xfrm>
              <a:off x="3057956" y="1458608"/>
              <a:ext cx="180000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EXAMINE VARIOUS TYPES OF CONCEPT TESTS</a:t>
              </a:r>
              <a:endParaRPr/>
            </a:p>
          </p:txBody>
        </p:sp>
        <p:sp>
          <p:nvSpPr>
            <p:cNvPr id="131" name="Google Shape;131;p3"/>
            <p:cNvSpPr/>
            <p:nvPr/>
          </p:nvSpPr>
          <p:spPr>
            <a:xfrm>
              <a:off x="1293956" y="2628608"/>
              <a:ext cx="1098000" cy="1098000"/>
            </a:xfrm>
            <a:prstGeom prst="round2DiagRect">
              <a:avLst>
                <a:gd fmla="val 29727" name="adj1"/>
                <a:gd fmla="val 0" name="adj2"/>
              </a:avLst>
            </a:prstGeom>
            <a:solidFill>
              <a:srgbClr val="D5631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3"/>
            <p:cNvSpPr/>
            <p:nvPr/>
          </p:nvSpPr>
          <p:spPr>
            <a:xfrm>
              <a:off x="1527956" y="2862608"/>
              <a:ext cx="630000" cy="630000"/>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
            <p:cNvSpPr/>
            <p:nvPr/>
          </p:nvSpPr>
          <p:spPr>
            <a:xfrm>
              <a:off x="942956" y="4068608"/>
              <a:ext cx="18000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3"/>
            <p:cNvSpPr txBox="1"/>
            <p:nvPr/>
          </p:nvSpPr>
          <p:spPr>
            <a:xfrm>
              <a:off x="942956" y="4068608"/>
              <a:ext cx="180000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DISCUSS CONCEPT TESTING PROCEDURE</a:t>
              </a:r>
              <a:endParaRPr/>
            </a:p>
          </p:txBody>
        </p:sp>
        <p:sp>
          <p:nvSpPr>
            <p:cNvPr id="135" name="Google Shape;135;p3"/>
            <p:cNvSpPr/>
            <p:nvPr/>
          </p:nvSpPr>
          <p:spPr>
            <a:xfrm>
              <a:off x="3408956" y="2628608"/>
              <a:ext cx="1098000" cy="1098000"/>
            </a:xfrm>
            <a:prstGeom prst="round2DiagRect">
              <a:avLst>
                <a:gd fmla="val 29727" name="adj1"/>
                <a:gd fmla="val 0" name="adj2"/>
              </a:avLst>
            </a:prstGeom>
            <a:solidFill>
              <a:srgbClr val="E627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3"/>
            <p:cNvSpPr/>
            <p:nvPr/>
          </p:nvSpPr>
          <p:spPr>
            <a:xfrm>
              <a:off x="3642956" y="2862608"/>
              <a:ext cx="630000" cy="630000"/>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3"/>
            <p:cNvSpPr/>
            <p:nvPr/>
          </p:nvSpPr>
          <p:spPr>
            <a:xfrm>
              <a:off x="3057956" y="4068608"/>
              <a:ext cx="18000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3"/>
            <p:cNvSpPr txBox="1"/>
            <p:nvPr/>
          </p:nvSpPr>
          <p:spPr>
            <a:xfrm>
              <a:off x="3057956" y="4068608"/>
              <a:ext cx="180000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EVALUATE WAYS OF TESTING CONCEPTS</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2" name="Shape 142"/>
        <p:cNvGrpSpPr/>
        <p:nvPr/>
      </p:nvGrpSpPr>
      <p:grpSpPr>
        <a:xfrm>
          <a:off x="0" y="0"/>
          <a:ext cx="0" cy="0"/>
          <a:chOff x="0" y="0"/>
          <a:chExt cx="0" cy="0"/>
        </a:xfrm>
      </p:grpSpPr>
      <p:sp>
        <p:nvSpPr>
          <p:cNvPr id="143" name="Google Shape;143;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4" name="Google Shape;144;p4"/>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Quotes on concept testing</a:t>
            </a:r>
            <a:endParaRPr/>
          </a:p>
        </p:txBody>
      </p:sp>
      <p:cxnSp>
        <p:nvCxnSpPr>
          <p:cNvPr id="145" name="Google Shape;145;p4"/>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146" name="Google Shape;146;p4"/>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Autofit/>
          </a:bodyPr>
          <a:lstStyle/>
          <a:p>
            <a:pPr indent="-228600" lvl="0" marL="228600" rtl="0" algn="l">
              <a:lnSpc>
                <a:spcPct val="120000"/>
              </a:lnSpc>
              <a:spcBef>
                <a:spcPts val="0"/>
              </a:spcBef>
              <a:spcAft>
                <a:spcPts val="0"/>
              </a:spcAft>
              <a:buClr>
                <a:schemeClr val="dk1"/>
              </a:buClr>
              <a:buSzPts val="1800"/>
              <a:buChar char="-"/>
            </a:pPr>
            <a:r>
              <a:rPr lang="en-US"/>
              <a:t>1.	“Failure is okay when it's de-risked by a smaller trial, which is exactly what a concept test accomplishes. It optimizes an already-good product” anonymous </a:t>
            </a:r>
            <a:endParaRPr/>
          </a:p>
          <a:p>
            <a:pPr indent="-228600" lvl="0" marL="228600" rtl="0" algn="l">
              <a:lnSpc>
                <a:spcPct val="120000"/>
              </a:lnSpc>
              <a:spcBef>
                <a:spcPts val="1000"/>
              </a:spcBef>
              <a:spcAft>
                <a:spcPts val="0"/>
              </a:spcAft>
              <a:buClr>
                <a:schemeClr val="dk1"/>
              </a:buClr>
              <a:buSzPts val="1800"/>
              <a:buChar char="-"/>
            </a:pPr>
            <a:r>
              <a:rPr lang="en-US"/>
              <a:t>2.	“Testing leads to failure, and failure leads to understanding” Burt Rutan</a:t>
            </a:r>
            <a:endParaRPr/>
          </a:p>
          <a:p>
            <a:pPr indent="-228600" lvl="0" marL="228600" rtl="0" algn="l">
              <a:lnSpc>
                <a:spcPct val="120000"/>
              </a:lnSpc>
              <a:spcBef>
                <a:spcPts val="1000"/>
              </a:spcBef>
              <a:spcAft>
                <a:spcPts val="0"/>
              </a:spcAft>
              <a:buClr>
                <a:schemeClr val="dk1"/>
              </a:buClr>
              <a:buSzPts val="1800"/>
              <a:buChar char="-"/>
            </a:pPr>
            <a:r>
              <a:rPr lang="en-US"/>
              <a:t>3.	“Science is curiosity, testing and experimenting” Venkatraman Ramakrishnan</a:t>
            </a:r>
            <a:endParaRPr/>
          </a:p>
          <a:p>
            <a:pPr indent="-114300" lvl="0" marL="228600" rtl="0" algn="l">
              <a:lnSpc>
                <a:spcPct val="120000"/>
              </a:lnSpc>
              <a:spcBef>
                <a:spcPts val="1000"/>
              </a:spcBef>
              <a:spcAft>
                <a:spcPts val="0"/>
              </a:spcAft>
              <a:buClr>
                <a:schemeClr val="dk1"/>
              </a:buClr>
              <a:buSzPts val="1800"/>
              <a:buNone/>
            </a:pPr>
            <a:r>
              <a:t/>
            </a:r>
            <a:endParaRPr/>
          </a:p>
        </p:txBody>
      </p:sp>
      <p:pic>
        <p:nvPicPr>
          <p:cNvPr descr="Test tubes with one test tube in orange with drops" id="147" name="Google Shape;147;p4"/>
          <p:cNvPicPr preferRelativeResize="0"/>
          <p:nvPr/>
        </p:nvPicPr>
        <p:blipFill rotWithShape="1">
          <a:blip r:embed="rId3">
            <a:alphaModFix/>
          </a:blip>
          <a:srcRect b="-2" l="38001" r="25618" t="0"/>
          <a:stretch/>
        </p:blipFill>
        <p:spPr>
          <a:xfrm>
            <a:off x="8534400" y="10"/>
            <a:ext cx="3657601" cy="685799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1" name="Shape 151"/>
        <p:cNvGrpSpPr/>
        <p:nvPr/>
      </p:nvGrpSpPr>
      <p:grpSpPr>
        <a:xfrm>
          <a:off x="0" y="0"/>
          <a:ext cx="0" cy="0"/>
          <a:chOff x="0" y="0"/>
          <a:chExt cx="0" cy="0"/>
        </a:xfrm>
      </p:grpSpPr>
      <p:sp>
        <p:nvSpPr>
          <p:cNvPr id="152" name="Google Shape;152;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3" name="Google Shape;153;p5"/>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Quotes on concept testing</a:t>
            </a:r>
            <a:endParaRPr/>
          </a:p>
        </p:txBody>
      </p:sp>
      <p:cxnSp>
        <p:nvCxnSpPr>
          <p:cNvPr id="154" name="Google Shape;154;p5"/>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155" name="Google Shape;155;p5"/>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120000"/>
              </a:lnSpc>
              <a:spcBef>
                <a:spcPts val="0"/>
              </a:spcBef>
              <a:spcAft>
                <a:spcPts val="0"/>
              </a:spcAft>
              <a:buClr>
                <a:schemeClr val="dk1"/>
              </a:buClr>
              <a:buSzPct val="100000"/>
              <a:buChar char="-"/>
            </a:pPr>
            <a:r>
              <a:rPr lang="en-US" sz="2000"/>
              <a:t>4.	“Never stop testing, and your advertising will never stop improving.” David Ogilvy</a:t>
            </a:r>
            <a:endParaRPr/>
          </a:p>
          <a:p>
            <a:pPr indent="-228600" lvl="0" marL="228600" rtl="0" algn="l">
              <a:lnSpc>
                <a:spcPct val="120000"/>
              </a:lnSpc>
              <a:spcBef>
                <a:spcPts val="1000"/>
              </a:spcBef>
              <a:spcAft>
                <a:spcPts val="0"/>
              </a:spcAft>
              <a:buClr>
                <a:schemeClr val="dk1"/>
              </a:buClr>
              <a:buSzPct val="100000"/>
              <a:buChar char="-"/>
            </a:pPr>
            <a:r>
              <a:rPr lang="en-US" sz="2000"/>
              <a:t>5.	“Manufacturing is more than just putting parts together. It's coming up with ideas, testing principles and perfecting the engineering, as well as final assembly” James Dyson</a:t>
            </a:r>
            <a:endParaRPr/>
          </a:p>
          <a:p>
            <a:pPr indent="-228600" lvl="0" marL="228600" rtl="0" algn="l">
              <a:lnSpc>
                <a:spcPct val="120000"/>
              </a:lnSpc>
              <a:spcBef>
                <a:spcPts val="1000"/>
              </a:spcBef>
              <a:spcAft>
                <a:spcPts val="0"/>
              </a:spcAft>
              <a:buClr>
                <a:schemeClr val="dk1"/>
              </a:buClr>
              <a:buSzPct val="100000"/>
              <a:buChar char="-"/>
            </a:pPr>
            <a:r>
              <a:rPr lang="en-US" sz="2000"/>
              <a:t>6.	“I think that probably the most important thing about our education was that it taught us to question even those things we thought we knew. To say you've got to inquire, you've got to be testing your knowledge all the time in order to be more effective in what you're doing.” Thabo Mbeki.</a:t>
            </a:r>
            <a:endParaRPr/>
          </a:p>
          <a:p>
            <a:pPr indent="-174498" lvl="0" marL="228600" rtl="0" algn="l">
              <a:lnSpc>
                <a:spcPct val="120000"/>
              </a:lnSpc>
              <a:spcBef>
                <a:spcPts val="1000"/>
              </a:spcBef>
              <a:spcAft>
                <a:spcPts val="0"/>
              </a:spcAft>
              <a:buClr>
                <a:schemeClr val="dk1"/>
              </a:buClr>
              <a:buSzPct val="100000"/>
              <a:buNone/>
            </a:pPr>
            <a:r>
              <a:t/>
            </a:r>
            <a:endParaRPr sz="1100"/>
          </a:p>
        </p:txBody>
      </p:sp>
      <p:pic>
        <p:nvPicPr>
          <p:cNvPr descr="Test tubes with one test tube in orange with drops" id="156" name="Google Shape;156;p5"/>
          <p:cNvPicPr preferRelativeResize="0"/>
          <p:nvPr/>
        </p:nvPicPr>
        <p:blipFill rotWithShape="1">
          <a:blip r:embed="rId3">
            <a:alphaModFix/>
          </a:blip>
          <a:srcRect b="-2" l="38001" r="25618" t="0"/>
          <a:stretch/>
        </p:blipFill>
        <p:spPr>
          <a:xfrm>
            <a:off x="8534400" y="10"/>
            <a:ext cx="3657601" cy="685799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0" name="Shape 160"/>
        <p:cNvGrpSpPr/>
        <p:nvPr/>
      </p:nvGrpSpPr>
      <p:grpSpPr>
        <a:xfrm>
          <a:off x="0" y="0"/>
          <a:ext cx="0" cy="0"/>
          <a:chOff x="0" y="0"/>
          <a:chExt cx="0" cy="0"/>
        </a:xfrm>
      </p:grpSpPr>
      <p:sp>
        <p:nvSpPr>
          <p:cNvPr id="161" name="Google Shape;161;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2" name="Google Shape;162;p6"/>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Quotes on concept testing</a:t>
            </a:r>
            <a:endParaRPr/>
          </a:p>
        </p:txBody>
      </p:sp>
      <p:cxnSp>
        <p:nvCxnSpPr>
          <p:cNvPr id="163" name="Google Shape;163;p6"/>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164" name="Google Shape;164;p6"/>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30000"/>
              </a:lnSpc>
              <a:spcBef>
                <a:spcPts val="0"/>
              </a:spcBef>
              <a:spcAft>
                <a:spcPts val="0"/>
              </a:spcAft>
              <a:buClr>
                <a:schemeClr val="dk1"/>
              </a:buClr>
              <a:buSzPct val="100000"/>
              <a:buChar char="-"/>
            </a:pPr>
            <a:r>
              <a:rPr lang="en-US"/>
              <a:t>7.	“Concept testing is critical in identifying a product’s potential before investing heavily in its development.” – Philip Kotler</a:t>
            </a:r>
            <a:endParaRPr/>
          </a:p>
          <a:p>
            <a:pPr indent="-228600" lvl="0" marL="228600" rtl="0" algn="l">
              <a:lnSpc>
                <a:spcPct val="130000"/>
              </a:lnSpc>
              <a:spcBef>
                <a:spcPts val="1000"/>
              </a:spcBef>
              <a:spcAft>
                <a:spcPts val="0"/>
              </a:spcAft>
              <a:buClr>
                <a:schemeClr val="dk1"/>
              </a:buClr>
              <a:buSzPct val="100000"/>
              <a:buChar char="-"/>
            </a:pPr>
            <a:r>
              <a:rPr lang="en-US"/>
              <a:t>8.	“You don’t just build a product, test it to see if it works; you test the concept first to ensure there’s demand.” – Steve Blank</a:t>
            </a:r>
            <a:endParaRPr/>
          </a:p>
          <a:p>
            <a:pPr indent="-228600" lvl="0" marL="228600" rtl="0" algn="l">
              <a:lnSpc>
                <a:spcPct val="130000"/>
              </a:lnSpc>
              <a:spcBef>
                <a:spcPts val="1000"/>
              </a:spcBef>
              <a:spcAft>
                <a:spcPts val="0"/>
              </a:spcAft>
              <a:buClr>
                <a:schemeClr val="dk1"/>
              </a:buClr>
              <a:buSzPct val="100000"/>
              <a:buChar char="-"/>
            </a:pPr>
            <a:r>
              <a:rPr lang="en-US"/>
              <a:t>9.	“The purpose of concept testing is to weed out bad ideas early and focus on the ones that resonate with your target audience.” – Marty Cagan</a:t>
            </a:r>
            <a:endParaRPr/>
          </a:p>
        </p:txBody>
      </p:sp>
      <p:pic>
        <p:nvPicPr>
          <p:cNvPr descr="A fingerprint in black and white" id="165" name="Google Shape;165;p6"/>
          <p:cNvPicPr preferRelativeResize="0"/>
          <p:nvPr/>
        </p:nvPicPr>
        <p:blipFill rotWithShape="1">
          <a:blip r:embed="rId3">
            <a:alphaModFix/>
          </a:blip>
          <a:srcRect b="-1" l="28067" r="36332" t="0"/>
          <a:stretch/>
        </p:blipFill>
        <p:spPr>
          <a:xfrm>
            <a:off x="8534400" y="10"/>
            <a:ext cx="3657601" cy="685799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9" name="Shape 169"/>
        <p:cNvGrpSpPr/>
        <p:nvPr/>
      </p:nvGrpSpPr>
      <p:grpSpPr>
        <a:xfrm>
          <a:off x="0" y="0"/>
          <a:ext cx="0" cy="0"/>
          <a:chOff x="0" y="0"/>
          <a:chExt cx="0" cy="0"/>
        </a:xfrm>
      </p:grpSpPr>
      <p:sp>
        <p:nvSpPr>
          <p:cNvPr id="170" name="Google Shape;170;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1" name="Google Shape;171;p7"/>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Quotes on concept testing</a:t>
            </a:r>
            <a:endParaRPr/>
          </a:p>
        </p:txBody>
      </p:sp>
      <p:cxnSp>
        <p:nvCxnSpPr>
          <p:cNvPr id="172" name="Google Shape;172;p7"/>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173" name="Google Shape;173;p7"/>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1500"/>
              <a:buNone/>
            </a:pPr>
            <a:r>
              <a:t/>
            </a:r>
            <a:endParaRPr sz="1500"/>
          </a:p>
          <a:p>
            <a:pPr indent="0" lvl="0" marL="0" rtl="0" algn="l">
              <a:lnSpc>
                <a:spcPct val="120000"/>
              </a:lnSpc>
              <a:spcBef>
                <a:spcPts val="1000"/>
              </a:spcBef>
              <a:spcAft>
                <a:spcPts val="0"/>
              </a:spcAft>
              <a:buClr>
                <a:schemeClr val="dk1"/>
              </a:buClr>
              <a:buSzPts val="2000"/>
              <a:buNone/>
            </a:pPr>
            <a:r>
              <a:rPr lang="en-US" sz="2000"/>
              <a:t>10. “Great ideas are born in the creative process, but only validated through proper concept testing.” – Al Ries</a:t>
            </a:r>
            <a:endParaRPr/>
          </a:p>
          <a:p>
            <a:pPr indent="0" lvl="0" marL="0" rtl="0" algn="l">
              <a:lnSpc>
                <a:spcPct val="120000"/>
              </a:lnSpc>
              <a:spcBef>
                <a:spcPts val="1000"/>
              </a:spcBef>
              <a:spcAft>
                <a:spcPts val="0"/>
              </a:spcAft>
              <a:buClr>
                <a:schemeClr val="dk1"/>
              </a:buClr>
              <a:buSzPts val="2000"/>
              <a:buNone/>
            </a:pPr>
            <a:r>
              <a:rPr lang="en-US" sz="2000"/>
              <a:t>11. “Concept testing is the first step in a journey that transforms an idea into a successful product or service.” – Clayton Christensen</a:t>
            </a:r>
            <a:endParaRPr/>
          </a:p>
        </p:txBody>
      </p:sp>
      <p:pic>
        <p:nvPicPr>
          <p:cNvPr descr="A fingerprint in black and white" id="174" name="Google Shape;174;p7"/>
          <p:cNvPicPr preferRelativeResize="0"/>
          <p:nvPr/>
        </p:nvPicPr>
        <p:blipFill rotWithShape="1">
          <a:blip r:embed="rId3">
            <a:alphaModFix/>
          </a:blip>
          <a:srcRect b="4" l="33089" r="31313" t="0"/>
          <a:stretch/>
        </p:blipFill>
        <p:spPr>
          <a:xfrm>
            <a:off x="8534400" y="10"/>
            <a:ext cx="3657601" cy="685799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8" name="Shape 178"/>
        <p:cNvGrpSpPr/>
        <p:nvPr/>
      </p:nvGrpSpPr>
      <p:grpSpPr>
        <a:xfrm>
          <a:off x="0" y="0"/>
          <a:ext cx="0" cy="0"/>
          <a:chOff x="0" y="0"/>
          <a:chExt cx="0" cy="0"/>
        </a:xfrm>
      </p:grpSpPr>
      <p:sp>
        <p:nvSpPr>
          <p:cNvPr id="179" name="Google Shape;179;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0" name="Google Shape;180;p8"/>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New product development</a:t>
            </a:r>
            <a:endParaRPr/>
          </a:p>
        </p:txBody>
      </p:sp>
      <p:cxnSp>
        <p:nvCxnSpPr>
          <p:cNvPr id="181" name="Google Shape;181;p8"/>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182" name="Google Shape;182;p8"/>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342900" lvl="0" marL="342900" rtl="0" algn="l">
              <a:lnSpc>
                <a:spcPct val="130000"/>
              </a:lnSpc>
              <a:spcBef>
                <a:spcPts val="0"/>
              </a:spcBef>
              <a:spcAft>
                <a:spcPts val="0"/>
              </a:spcAft>
              <a:buClr>
                <a:schemeClr val="dk1"/>
              </a:buClr>
              <a:buSzPts val="1800"/>
              <a:buFont typeface="Arial"/>
              <a:buAutoNum type="arabicPeriod"/>
            </a:pPr>
            <a:r>
              <a:rPr lang="en-US"/>
              <a:t>Idea Generation:</a:t>
            </a:r>
            <a:endParaRPr/>
          </a:p>
          <a:p>
            <a:pPr indent="-342900" lvl="0" marL="342900" rtl="0" algn="l">
              <a:lnSpc>
                <a:spcPct val="130000"/>
              </a:lnSpc>
              <a:spcBef>
                <a:spcPts val="1000"/>
              </a:spcBef>
              <a:spcAft>
                <a:spcPts val="0"/>
              </a:spcAft>
              <a:buClr>
                <a:schemeClr val="dk1"/>
              </a:buClr>
              <a:buSzPts val="1800"/>
              <a:buFont typeface="Arial"/>
              <a:buAutoNum type="arabicPeriod"/>
            </a:pPr>
            <a:r>
              <a:rPr lang="en-US"/>
              <a:t>Idea Screening</a:t>
            </a:r>
            <a:endParaRPr/>
          </a:p>
          <a:p>
            <a:pPr indent="-342900" lvl="0" marL="342900" rtl="0" algn="l">
              <a:lnSpc>
                <a:spcPct val="130000"/>
              </a:lnSpc>
              <a:spcBef>
                <a:spcPts val="1000"/>
              </a:spcBef>
              <a:spcAft>
                <a:spcPts val="0"/>
              </a:spcAft>
              <a:buClr>
                <a:schemeClr val="dk1"/>
              </a:buClr>
              <a:buSzPts val="1800"/>
              <a:buFont typeface="Arial"/>
              <a:buAutoNum type="arabicPeriod"/>
            </a:pPr>
            <a:r>
              <a:rPr lang="en-US"/>
              <a:t>Concept Development &amp; Testing</a:t>
            </a:r>
            <a:endParaRPr/>
          </a:p>
          <a:p>
            <a:pPr indent="-342900" lvl="0" marL="342900" rtl="0" algn="l">
              <a:lnSpc>
                <a:spcPct val="130000"/>
              </a:lnSpc>
              <a:spcBef>
                <a:spcPts val="1000"/>
              </a:spcBef>
              <a:spcAft>
                <a:spcPts val="0"/>
              </a:spcAft>
              <a:buClr>
                <a:schemeClr val="dk1"/>
              </a:buClr>
              <a:buSzPts val="1800"/>
              <a:buFont typeface="Arial"/>
              <a:buAutoNum type="arabicPeriod"/>
            </a:pPr>
            <a:r>
              <a:rPr lang="en-US"/>
              <a:t>Business Analysis</a:t>
            </a:r>
            <a:endParaRPr/>
          </a:p>
          <a:p>
            <a:pPr indent="-342900" lvl="0" marL="342900" rtl="0" algn="l">
              <a:lnSpc>
                <a:spcPct val="130000"/>
              </a:lnSpc>
              <a:spcBef>
                <a:spcPts val="1000"/>
              </a:spcBef>
              <a:spcAft>
                <a:spcPts val="0"/>
              </a:spcAft>
              <a:buClr>
                <a:schemeClr val="dk1"/>
              </a:buClr>
              <a:buSzPts val="1800"/>
              <a:buFont typeface="Arial"/>
              <a:buAutoNum type="arabicPeriod"/>
            </a:pPr>
            <a:r>
              <a:rPr lang="en-US"/>
              <a:t>Product Development</a:t>
            </a:r>
            <a:endParaRPr/>
          </a:p>
        </p:txBody>
      </p:sp>
      <p:pic>
        <p:nvPicPr>
          <p:cNvPr descr="People at the meeting desk" id="183" name="Google Shape;183;p8"/>
          <p:cNvPicPr preferRelativeResize="0"/>
          <p:nvPr/>
        </p:nvPicPr>
        <p:blipFill rotWithShape="1">
          <a:blip r:embed="rId3">
            <a:alphaModFix/>
          </a:blip>
          <a:srcRect b="0" l="30474" r="39525" t="0"/>
          <a:stretch/>
        </p:blipFill>
        <p:spPr>
          <a:xfrm>
            <a:off x="8534400" y="10"/>
            <a:ext cx="3657601" cy="685799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7" name="Shape 187"/>
        <p:cNvGrpSpPr/>
        <p:nvPr/>
      </p:nvGrpSpPr>
      <p:grpSpPr>
        <a:xfrm>
          <a:off x="0" y="0"/>
          <a:ext cx="0" cy="0"/>
          <a:chOff x="0" y="0"/>
          <a:chExt cx="0" cy="0"/>
        </a:xfrm>
      </p:grpSpPr>
      <p:sp>
        <p:nvSpPr>
          <p:cNvPr id="188" name="Google Shape;188;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9" name="Google Shape;189;p9"/>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New product development</a:t>
            </a:r>
            <a:endParaRPr/>
          </a:p>
        </p:txBody>
      </p:sp>
      <p:cxnSp>
        <p:nvCxnSpPr>
          <p:cNvPr id="190" name="Google Shape;190;p9"/>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191" name="Google Shape;191;p9"/>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30000"/>
              </a:lnSpc>
              <a:spcBef>
                <a:spcPts val="0"/>
              </a:spcBef>
              <a:spcAft>
                <a:spcPts val="0"/>
              </a:spcAft>
              <a:buClr>
                <a:schemeClr val="dk1"/>
              </a:buClr>
              <a:buSzPts val="1800"/>
              <a:buChar char="-"/>
            </a:pPr>
            <a:r>
              <a:rPr lang="en-US"/>
              <a:t>6.	Market Testing</a:t>
            </a:r>
            <a:endParaRPr/>
          </a:p>
          <a:p>
            <a:pPr indent="-228600" lvl="0" marL="228600" rtl="0" algn="l">
              <a:lnSpc>
                <a:spcPct val="130000"/>
              </a:lnSpc>
              <a:spcBef>
                <a:spcPts val="1000"/>
              </a:spcBef>
              <a:spcAft>
                <a:spcPts val="0"/>
              </a:spcAft>
              <a:buClr>
                <a:schemeClr val="dk1"/>
              </a:buClr>
              <a:buSzPts val="1800"/>
              <a:buChar char="-"/>
            </a:pPr>
            <a:r>
              <a:rPr lang="en-US"/>
              <a:t>7.	Commercialization</a:t>
            </a:r>
            <a:endParaRPr/>
          </a:p>
          <a:p>
            <a:pPr indent="-228600" lvl="0" marL="228600" rtl="0" algn="l">
              <a:lnSpc>
                <a:spcPct val="130000"/>
              </a:lnSpc>
              <a:spcBef>
                <a:spcPts val="1000"/>
              </a:spcBef>
              <a:spcAft>
                <a:spcPts val="0"/>
              </a:spcAft>
              <a:buClr>
                <a:schemeClr val="dk1"/>
              </a:buClr>
              <a:buSzPts val="1800"/>
              <a:buChar char="-"/>
            </a:pPr>
            <a:r>
              <a:rPr lang="en-US"/>
              <a:t>8.	Post-launch Evaluation</a:t>
            </a:r>
            <a:endParaRPr/>
          </a:p>
        </p:txBody>
      </p:sp>
      <p:pic>
        <p:nvPicPr>
          <p:cNvPr descr="People at the meeting desk" id="192" name="Google Shape;192;p9"/>
          <p:cNvPicPr preferRelativeResize="0"/>
          <p:nvPr/>
        </p:nvPicPr>
        <p:blipFill rotWithShape="1">
          <a:blip r:embed="rId3">
            <a:alphaModFix/>
          </a:blip>
          <a:srcRect b="0" l="30474" r="39525" t="0"/>
          <a:stretch/>
        </p:blipFill>
        <p:spPr>
          <a:xfrm>
            <a:off x="8534400" y="10"/>
            <a:ext cx="3657601" cy="685799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0"/>
          <p:cNvSpPr txBox="1"/>
          <p:nvPr>
            <p:ph type="title"/>
          </p:nvPr>
        </p:nvSpPr>
        <p:spPr>
          <a:xfrm>
            <a:off x="1088136" y="1090245"/>
            <a:ext cx="9922764" cy="1294228"/>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400"/>
              <a:buFont typeface="Arial"/>
              <a:buNone/>
            </a:pPr>
            <a:r>
              <a:rPr lang="en-US"/>
              <a:t>Research cycle </a:t>
            </a:r>
            <a:endParaRPr/>
          </a:p>
        </p:txBody>
      </p:sp>
      <p:sp>
        <p:nvSpPr>
          <p:cNvPr id="198" name="Google Shape;198;p10"/>
          <p:cNvSpPr txBox="1"/>
          <p:nvPr>
            <p:ph idx="1" type="body"/>
          </p:nvPr>
        </p:nvSpPr>
        <p:spPr>
          <a:xfrm>
            <a:off x="1088136" y="2447778"/>
            <a:ext cx="9922764" cy="3838722"/>
          </a:xfrm>
          <a:prstGeom prst="rect">
            <a:avLst/>
          </a:prstGeom>
          <a:noFill/>
          <a:ln>
            <a:noFill/>
          </a:ln>
        </p:spPr>
        <p:txBody>
          <a:bodyPr anchorCtr="0" anchor="t" bIns="45700" lIns="91425" spcFirstLastPara="1" rIns="91425" wrap="square" tIns="45700">
            <a:normAutofit/>
          </a:bodyPr>
          <a:lstStyle/>
          <a:p>
            <a:pPr indent="-114300" lvl="0" marL="228600" rtl="0" algn="l">
              <a:lnSpc>
                <a:spcPct val="130000"/>
              </a:lnSpc>
              <a:spcBef>
                <a:spcPts val="0"/>
              </a:spcBef>
              <a:spcAft>
                <a:spcPts val="0"/>
              </a:spcAft>
              <a:buClr>
                <a:schemeClr val="dk1"/>
              </a:buClr>
              <a:buSzPts val="1800"/>
              <a:buNone/>
            </a:pPr>
            <a:r>
              <a:t/>
            </a:r>
            <a:endParaRPr/>
          </a:p>
          <a:p>
            <a:pPr indent="-114300" lvl="0" marL="228600" rtl="0" algn="l">
              <a:lnSpc>
                <a:spcPct val="130000"/>
              </a:lnSpc>
              <a:spcBef>
                <a:spcPts val="1000"/>
              </a:spcBef>
              <a:spcAft>
                <a:spcPts val="0"/>
              </a:spcAft>
              <a:buClr>
                <a:schemeClr val="dk1"/>
              </a:buClr>
              <a:buSzPts val="1800"/>
              <a:buNone/>
            </a:pPr>
            <a:r>
              <a:t/>
            </a:r>
            <a:endParaRPr/>
          </a:p>
          <a:p>
            <a:pPr indent="-114300" lvl="0" marL="228600" rtl="0" algn="l">
              <a:lnSpc>
                <a:spcPct val="130000"/>
              </a:lnSpc>
              <a:spcBef>
                <a:spcPts val="1000"/>
              </a:spcBef>
              <a:spcAft>
                <a:spcPts val="0"/>
              </a:spcAft>
              <a:buClr>
                <a:schemeClr val="dk1"/>
              </a:buClr>
              <a:buSzPts val="1800"/>
              <a:buNone/>
            </a:pPr>
            <a:r>
              <a:t/>
            </a:r>
            <a:endParaRPr/>
          </a:p>
        </p:txBody>
      </p:sp>
      <p:pic>
        <p:nvPicPr>
          <p:cNvPr id="199" name="Google Shape;199;p10"/>
          <p:cNvPicPr preferRelativeResize="0"/>
          <p:nvPr/>
        </p:nvPicPr>
        <p:blipFill rotWithShape="1">
          <a:blip r:embed="rId3">
            <a:alphaModFix/>
          </a:blip>
          <a:srcRect b="0" l="0" r="0" t="0"/>
          <a:stretch/>
        </p:blipFill>
        <p:spPr>
          <a:xfrm>
            <a:off x="861446" y="2065881"/>
            <a:ext cx="7413123" cy="4298813"/>
          </a:xfrm>
          <a:prstGeom prst="rect">
            <a:avLst/>
          </a:prstGeom>
          <a:noFill/>
          <a:ln>
            <a:noFill/>
          </a:ln>
        </p:spPr>
      </p:pic>
      <p:sp>
        <p:nvSpPr>
          <p:cNvPr id="200" name="Google Shape;200;p10"/>
          <p:cNvSpPr txBox="1"/>
          <p:nvPr/>
        </p:nvSpPr>
        <p:spPr>
          <a:xfrm>
            <a:off x="957763" y="6211500"/>
            <a:ext cx="10183500" cy="646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rPr>
              <a:t>Source: Kamau, J. N. (2024). The research cycle [Lecture]. Special applications of marketing research Africa Nazarene University</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4" name="Shape 204"/>
        <p:cNvGrpSpPr/>
        <p:nvPr/>
      </p:nvGrpSpPr>
      <p:grpSpPr>
        <a:xfrm>
          <a:off x="0" y="0"/>
          <a:ext cx="0" cy="0"/>
          <a:chOff x="0" y="0"/>
          <a:chExt cx="0" cy="0"/>
        </a:xfrm>
      </p:grpSpPr>
      <p:sp>
        <p:nvSpPr>
          <p:cNvPr id="205" name="Google Shape;205;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06" name="Google Shape;206;p11"/>
          <p:cNvSpPr txBox="1"/>
          <p:nvPr>
            <p:ph type="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6000"/>
              <a:buFont typeface="Arial"/>
              <a:buNone/>
            </a:pPr>
            <a:r>
              <a:rPr lang="en-US" sz="6000"/>
              <a:t>Definition of concept </a:t>
            </a:r>
            <a:endParaRPr/>
          </a:p>
        </p:txBody>
      </p:sp>
      <p:cxnSp>
        <p:nvCxnSpPr>
          <p:cNvPr id="207" name="Google Shape;207;p11"/>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08" name="Google Shape;208;p11"/>
          <p:cNvSpPr txBox="1"/>
          <p:nvPr>
            <p:ph idx="1" type="body"/>
          </p:nvPr>
        </p:nvSpPr>
        <p:spPr>
          <a:xfrm>
            <a:off x="1097280" y="3180522"/>
            <a:ext cx="6223996" cy="3565052"/>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Clr>
                <a:schemeClr val="dk1"/>
              </a:buClr>
              <a:buSzPts val="1800"/>
              <a:buFont typeface="Arial"/>
              <a:buChar char="•"/>
            </a:pPr>
            <a:r>
              <a:rPr lang="en-US"/>
              <a:t>Concept and product testing procedures are directed at understanding consumers’ perceptions of physical product characteristics, end benefit and consequently, the product’s ultimate market acceptance. Thus, concept and product tests play an important role in developing effective marketing strategy (Dillon, 1994). </a:t>
            </a:r>
            <a:endParaRPr/>
          </a:p>
          <a:p>
            <a:pPr indent="-228600" lvl="0" marL="228600" rtl="0" algn="l">
              <a:lnSpc>
                <a:spcPct val="120000"/>
              </a:lnSpc>
              <a:spcBef>
                <a:spcPts val="1000"/>
              </a:spcBef>
              <a:spcAft>
                <a:spcPts val="0"/>
              </a:spcAft>
              <a:buClr>
                <a:schemeClr val="dk1"/>
              </a:buClr>
              <a:buSzPts val="1800"/>
              <a:buFont typeface="Arial"/>
              <a:buChar char="•"/>
            </a:pPr>
            <a:r>
              <a:rPr lang="en-US"/>
              <a:t>Kotler and Keller (2016) define concept testing as “the process of evaluating new product ideas or marketing strategies by presenting them to target consumers before actual development to gauge interest and potential success.” </a:t>
            </a:r>
            <a:endParaRPr/>
          </a:p>
          <a:p>
            <a:pPr indent="-247650" lvl="0" marL="342900" rtl="0" algn="l">
              <a:lnSpc>
                <a:spcPct val="120000"/>
              </a:lnSpc>
              <a:spcBef>
                <a:spcPts val="1000"/>
              </a:spcBef>
              <a:spcAft>
                <a:spcPts val="0"/>
              </a:spcAft>
              <a:buClr>
                <a:schemeClr val="dk1"/>
              </a:buClr>
              <a:buSzPts val="1500"/>
              <a:buNone/>
            </a:pPr>
            <a:r>
              <a:t/>
            </a:r>
            <a:endParaRPr sz="1500"/>
          </a:p>
        </p:txBody>
      </p:sp>
      <p:pic>
        <p:nvPicPr>
          <p:cNvPr descr="Complex maths formulae on a blackboard" id="209" name="Google Shape;209;p11"/>
          <p:cNvPicPr preferRelativeResize="0"/>
          <p:nvPr/>
        </p:nvPicPr>
        <p:blipFill rotWithShape="1">
          <a:blip r:embed="rId3">
            <a:alphaModFix/>
          </a:blip>
          <a:srcRect b="-1" l="37495" r="23571" t="0"/>
          <a:stretch/>
        </p:blipFill>
        <p:spPr>
          <a:xfrm>
            <a:off x="8534400" y="10"/>
            <a:ext cx="3657601" cy="685799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15" name="Google Shape;215;p12"/>
          <p:cNvSpPr txBox="1"/>
          <p:nvPr>
            <p:ph type="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6000"/>
              <a:buFont typeface="Arial"/>
              <a:buNone/>
            </a:pPr>
            <a:r>
              <a:rPr lang="en-US" sz="6000"/>
              <a:t>Definition of concept </a:t>
            </a:r>
            <a:endParaRPr/>
          </a:p>
        </p:txBody>
      </p:sp>
      <p:cxnSp>
        <p:nvCxnSpPr>
          <p:cNvPr id="216" name="Google Shape;216;p12"/>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17" name="Google Shape;217;p12"/>
          <p:cNvSpPr txBox="1"/>
          <p:nvPr>
            <p:ph idx="1" type="body"/>
          </p:nvPr>
        </p:nvSpPr>
        <p:spPr>
          <a:xfrm>
            <a:off x="1012501" y="2656114"/>
            <a:ext cx="6308775" cy="3630386"/>
          </a:xfrm>
          <a:prstGeom prst="rect">
            <a:avLst/>
          </a:prstGeom>
          <a:noFill/>
          <a:ln>
            <a:noFill/>
          </a:ln>
        </p:spPr>
        <p:txBody>
          <a:bodyPr anchorCtr="0" anchor="t" bIns="45700" lIns="91425" spcFirstLastPara="1" rIns="91425" wrap="square" tIns="45700">
            <a:normAutofit fontScale="92500" lnSpcReduction="10000"/>
          </a:bodyPr>
          <a:lstStyle/>
          <a:p>
            <a:pPr indent="-254825" lvl="0" marL="342900" rtl="0" algn="l">
              <a:lnSpc>
                <a:spcPct val="120000"/>
              </a:lnSpc>
              <a:spcBef>
                <a:spcPts val="0"/>
              </a:spcBef>
              <a:spcAft>
                <a:spcPts val="0"/>
              </a:spcAft>
              <a:buClr>
                <a:schemeClr val="dk1"/>
              </a:buClr>
              <a:buSzPct val="100000"/>
              <a:buNone/>
            </a:pPr>
            <a:r>
              <a:t/>
            </a:r>
            <a:endParaRPr sz="1500"/>
          </a:p>
          <a:p>
            <a:pPr indent="-228600" lvl="0" marL="228600" rtl="0" algn="l">
              <a:lnSpc>
                <a:spcPct val="120000"/>
              </a:lnSpc>
              <a:spcBef>
                <a:spcPts val="1000"/>
              </a:spcBef>
              <a:spcAft>
                <a:spcPts val="0"/>
              </a:spcAft>
              <a:buClr>
                <a:schemeClr val="dk1"/>
              </a:buClr>
              <a:buSzPct val="100000"/>
              <a:buFont typeface="Arial"/>
              <a:buChar char="•"/>
            </a:pPr>
            <a:r>
              <a:rPr lang="en-US"/>
              <a:t>Urban and Hauser (1993) explain that “concept testing is a method used in marketing research to assess consumer reactions to a product idea, concept, or prototype in order to refine and validate it before committing to full-scale production.” </a:t>
            </a:r>
            <a:endParaRPr/>
          </a:p>
          <a:p>
            <a:pPr indent="-228600" lvl="0" marL="228600" rtl="0" algn="l">
              <a:lnSpc>
                <a:spcPct val="120000"/>
              </a:lnSpc>
              <a:spcBef>
                <a:spcPts val="1000"/>
              </a:spcBef>
              <a:spcAft>
                <a:spcPts val="0"/>
              </a:spcAft>
              <a:buClr>
                <a:schemeClr val="dk1"/>
              </a:buClr>
              <a:buSzPct val="100000"/>
              <a:buFont typeface="Arial"/>
              <a:buChar char="•"/>
            </a:pPr>
            <a:r>
              <a:rPr lang="en-US"/>
              <a:t>Crawford and Di Benedetto (2015) state that “concept testing involves presenting early-stage ideas or product concepts to potential customers to gather feedback on their appeal, uniqueness, and feasibility, helping businesses make informed development decisions.” </a:t>
            </a:r>
            <a:endParaRPr/>
          </a:p>
          <a:p>
            <a:pPr indent="-254825" lvl="0" marL="342900" rtl="0" algn="l">
              <a:lnSpc>
                <a:spcPct val="120000"/>
              </a:lnSpc>
              <a:spcBef>
                <a:spcPts val="1000"/>
              </a:spcBef>
              <a:spcAft>
                <a:spcPts val="0"/>
              </a:spcAft>
              <a:buClr>
                <a:schemeClr val="dk1"/>
              </a:buClr>
              <a:buSzPct val="100000"/>
              <a:buNone/>
            </a:pPr>
            <a:r>
              <a:t/>
            </a:r>
            <a:endParaRPr sz="1500"/>
          </a:p>
        </p:txBody>
      </p:sp>
      <p:pic>
        <p:nvPicPr>
          <p:cNvPr descr="Complex maths formulae on a blackboard" id="218" name="Google Shape;218;p12"/>
          <p:cNvPicPr preferRelativeResize="0"/>
          <p:nvPr/>
        </p:nvPicPr>
        <p:blipFill rotWithShape="1">
          <a:blip r:embed="rId3">
            <a:alphaModFix/>
          </a:blip>
          <a:srcRect b="-1" l="37495" r="23571" t="0"/>
          <a:stretch/>
        </p:blipFill>
        <p:spPr>
          <a:xfrm>
            <a:off x="8534400" y="10"/>
            <a:ext cx="3657601" cy="685799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2" name="Shape 222"/>
        <p:cNvGrpSpPr/>
        <p:nvPr/>
      </p:nvGrpSpPr>
      <p:grpSpPr>
        <a:xfrm>
          <a:off x="0" y="0"/>
          <a:ext cx="0" cy="0"/>
          <a:chOff x="0" y="0"/>
          <a:chExt cx="0" cy="0"/>
        </a:xfrm>
      </p:grpSpPr>
      <p:sp>
        <p:nvSpPr>
          <p:cNvPr id="223" name="Google Shape;223;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4" name="Google Shape;224;p13"/>
          <p:cNvSpPr txBox="1"/>
          <p:nvPr>
            <p:ph type="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6000"/>
              <a:buFont typeface="Arial"/>
              <a:buNone/>
            </a:pPr>
            <a:r>
              <a:rPr lang="en-US" sz="6000"/>
              <a:t>Definition of concept </a:t>
            </a:r>
            <a:endParaRPr/>
          </a:p>
        </p:txBody>
      </p:sp>
      <p:cxnSp>
        <p:nvCxnSpPr>
          <p:cNvPr id="225" name="Google Shape;225;p13"/>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26" name="Google Shape;226;p13"/>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342900" rtl="0" algn="l">
              <a:lnSpc>
                <a:spcPct val="130000"/>
              </a:lnSpc>
              <a:spcBef>
                <a:spcPts val="0"/>
              </a:spcBef>
              <a:spcAft>
                <a:spcPts val="0"/>
              </a:spcAft>
              <a:buClr>
                <a:schemeClr val="dk1"/>
              </a:buClr>
              <a:buSzPts val="1800"/>
              <a:buNone/>
            </a:pPr>
            <a:r>
              <a:t/>
            </a:r>
            <a:endParaRPr/>
          </a:p>
          <a:p>
            <a:pPr indent="-228600" lvl="0" marL="228600" rtl="0" algn="l">
              <a:lnSpc>
                <a:spcPct val="130000"/>
              </a:lnSpc>
              <a:spcBef>
                <a:spcPts val="1000"/>
              </a:spcBef>
              <a:spcAft>
                <a:spcPts val="0"/>
              </a:spcAft>
              <a:buClr>
                <a:schemeClr val="dk1"/>
              </a:buClr>
              <a:buSzPts val="1800"/>
              <a:buFont typeface="Arial"/>
              <a:buChar char="•"/>
            </a:pPr>
            <a:r>
              <a:rPr lang="en-US"/>
              <a:t>McDaniel and Gates (2010) describe concept testing as “an evaluation technique where businesses seek feedback from their target market on various elements of a proposed product or service, such as features, pricing, or positioning, before investing in its launch.”</a:t>
            </a:r>
            <a:endParaRPr/>
          </a:p>
          <a:p>
            <a:pPr indent="-114300" lvl="0" marL="228600" rtl="0" algn="l">
              <a:lnSpc>
                <a:spcPct val="130000"/>
              </a:lnSpc>
              <a:spcBef>
                <a:spcPts val="1000"/>
              </a:spcBef>
              <a:spcAft>
                <a:spcPts val="0"/>
              </a:spcAft>
              <a:buClr>
                <a:schemeClr val="dk1"/>
              </a:buClr>
              <a:buSzPts val="1800"/>
              <a:buNone/>
            </a:pPr>
            <a:r>
              <a:t/>
            </a:r>
            <a:endParaRPr/>
          </a:p>
        </p:txBody>
      </p:sp>
      <p:pic>
        <p:nvPicPr>
          <p:cNvPr descr="Graph" id="227" name="Google Shape;227;p13"/>
          <p:cNvPicPr preferRelativeResize="0"/>
          <p:nvPr/>
        </p:nvPicPr>
        <p:blipFill rotWithShape="1">
          <a:blip r:embed="rId3">
            <a:alphaModFix/>
          </a:blip>
          <a:srcRect b="0" l="27700" r="38966" t="0"/>
          <a:stretch/>
        </p:blipFill>
        <p:spPr>
          <a:xfrm>
            <a:off x="8534400" y="10"/>
            <a:ext cx="3657601" cy="685799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1" name="Shape 231"/>
        <p:cNvGrpSpPr/>
        <p:nvPr/>
      </p:nvGrpSpPr>
      <p:grpSpPr>
        <a:xfrm>
          <a:off x="0" y="0"/>
          <a:ext cx="0" cy="0"/>
          <a:chOff x="0" y="0"/>
          <a:chExt cx="0" cy="0"/>
        </a:xfrm>
      </p:grpSpPr>
      <p:sp>
        <p:nvSpPr>
          <p:cNvPr id="232" name="Google Shape;232;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33" name="Google Shape;233;p14"/>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Definition of concept test</a:t>
            </a:r>
            <a:endParaRPr/>
          </a:p>
        </p:txBody>
      </p:sp>
      <p:cxnSp>
        <p:nvCxnSpPr>
          <p:cNvPr id="234" name="Google Shape;234;p14"/>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35" name="Google Shape;235;p14"/>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2000"/>
              <a:buChar char="-"/>
            </a:pPr>
            <a:r>
              <a:rPr lang="en-US" sz="2000"/>
              <a:t>Consumer Perception Focus: Concept testing procedures are designed to understand how consumers perceive various product characteristics, such as physical attributes, benefits, and overall appeal</a:t>
            </a:r>
            <a:endParaRPr/>
          </a:p>
          <a:p>
            <a:pPr indent="-228600" lvl="0" marL="228600" rtl="0" algn="l">
              <a:lnSpc>
                <a:spcPct val="120000"/>
              </a:lnSpc>
              <a:spcBef>
                <a:spcPts val="1000"/>
              </a:spcBef>
              <a:spcAft>
                <a:spcPts val="0"/>
              </a:spcAft>
              <a:buClr>
                <a:schemeClr val="dk1"/>
              </a:buClr>
              <a:buSzPts val="2000"/>
              <a:buChar char="-"/>
            </a:pPr>
            <a:r>
              <a:rPr lang="en-US" sz="2000"/>
              <a:t>Early Evaluation: Concept testing occurs early in the product development process</a:t>
            </a:r>
            <a:endParaRPr/>
          </a:p>
        </p:txBody>
      </p:sp>
      <p:pic>
        <p:nvPicPr>
          <p:cNvPr descr="Magnifying glass showing decling performance" id="236" name="Google Shape;236;p14"/>
          <p:cNvPicPr preferRelativeResize="0"/>
          <p:nvPr/>
        </p:nvPicPr>
        <p:blipFill rotWithShape="1">
          <a:blip r:embed="rId3">
            <a:alphaModFix/>
          </a:blip>
          <a:srcRect b="-3" l="34196" r="30255" t="0"/>
          <a:stretch/>
        </p:blipFill>
        <p:spPr>
          <a:xfrm>
            <a:off x="8534400" y="10"/>
            <a:ext cx="3657601" cy="685799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0" name="Shape 240"/>
        <p:cNvGrpSpPr/>
        <p:nvPr/>
      </p:nvGrpSpPr>
      <p:grpSpPr>
        <a:xfrm>
          <a:off x="0" y="0"/>
          <a:ext cx="0" cy="0"/>
          <a:chOff x="0" y="0"/>
          <a:chExt cx="0" cy="0"/>
        </a:xfrm>
      </p:grpSpPr>
      <p:sp>
        <p:nvSpPr>
          <p:cNvPr id="241" name="Google Shape;241;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42" name="Google Shape;242;p15"/>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Definition of concept test</a:t>
            </a:r>
            <a:endParaRPr/>
          </a:p>
        </p:txBody>
      </p:sp>
      <p:cxnSp>
        <p:nvCxnSpPr>
          <p:cNvPr id="243" name="Google Shape;243;p15"/>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44" name="Google Shape;244;p15"/>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Autofit/>
          </a:bodyPr>
          <a:lstStyle/>
          <a:p>
            <a:pPr indent="-146050" lvl="0" marL="228600" rtl="0" algn="l">
              <a:lnSpc>
                <a:spcPct val="120000"/>
              </a:lnSpc>
              <a:spcBef>
                <a:spcPts val="0"/>
              </a:spcBef>
              <a:spcAft>
                <a:spcPts val="0"/>
              </a:spcAft>
              <a:buClr>
                <a:schemeClr val="dk1"/>
              </a:buClr>
              <a:buSzPts val="1300"/>
              <a:buNone/>
            </a:pPr>
            <a:r>
              <a:t/>
            </a:r>
            <a:endParaRPr sz="1300"/>
          </a:p>
          <a:p>
            <a:pPr indent="-228600" lvl="0" marL="228600" rtl="0" algn="l">
              <a:lnSpc>
                <a:spcPct val="120000"/>
              </a:lnSpc>
              <a:spcBef>
                <a:spcPts val="1000"/>
              </a:spcBef>
              <a:spcAft>
                <a:spcPts val="0"/>
              </a:spcAft>
              <a:buClr>
                <a:schemeClr val="dk1"/>
              </a:buClr>
              <a:buSzPts val="1800"/>
              <a:buChar char="-"/>
            </a:pPr>
            <a:r>
              <a:rPr lang="en-US"/>
              <a:t>Market Research Tool: It is fundamentally a marketing research tool that provides valuable insights into consumer reactions</a:t>
            </a:r>
            <a:endParaRPr/>
          </a:p>
          <a:p>
            <a:pPr indent="-228600" lvl="0" marL="228600" rtl="0" algn="l">
              <a:lnSpc>
                <a:spcPct val="120000"/>
              </a:lnSpc>
              <a:spcBef>
                <a:spcPts val="1000"/>
              </a:spcBef>
              <a:spcAft>
                <a:spcPts val="0"/>
              </a:spcAft>
              <a:buClr>
                <a:schemeClr val="dk1"/>
              </a:buClr>
              <a:buSzPts val="1800"/>
              <a:buChar char="-"/>
            </a:pPr>
            <a:r>
              <a:rPr lang="en-US"/>
              <a:t>Informed Decision-Making: Concept testing plays a crucial role in helping businesses make informed decisions by gathering consumer feedback on the product’s appeal, uniqueness, and feasibility, which is vital in developing effective marketing strategies</a:t>
            </a:r>
            <a:endParaRPr/>
          </a:p>
        </p:txBody>
      </p:sp>
      <p:pic>
        <p:nvPicPr>
          <p:cNvPr descr="Magnifying glass showing decling performance" id="245" name="Google Shape;245;p15"/>
          <p:cNvPicPr preferRelativeResize="0"/>
          <p:nvPr/>
        </p:nvPicPr>
        <p:blipFill rotWithShape="1">
          <a:blip r:embed="rId3">
            <a:alphaModFix/>
          </a:blip>
          <a:srcRect b="-3" l="34196" r="30255" t="0"/>
          <a:stretch/>
        </p:blipFill>
        <p:spPr>
          <a:xfrm>
            <a:off x="8534400" y="10"/>
            <a:ext cx="3657601" cy="685799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9" name="Shape 249"/>
        <p:cNvGrpSpPr/>
        <p:nvPr/>
      </p:nvGrpSpPr>
      <p:grpSpPr>
        <a:xfrm>
          <a:off x="0" y="0"/>
          <a:ext cx="0" cy="0"/>
          <a:chOff x="0" y="0"/>
          <a:chExt cx="0" cy="0"/>
        </a:xfrm>
      </p:grpSpPr>
      <p:sp>
        <p:nvSpPr>
          <p:cNvPr id="250" name="Google Shape;250;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51" name="Google Shape;251;p16"/>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6000"/>
              <a:buFont typeface="Arial"/>
              <a:buNone/>
            </a:pPr>
            <a:r>
              <a:rPr b="1" i="0" lang="en-US" sz="6000" u="none" cap="none" strike="noStrike">
                <a:solidFill>
                  <a:schemeClr val="dk1"/>
                </a:solidFill>
                <a:latin typeface="Arial"/>
                <a:ea typeface="Arial"/>
                <a:cs typeface="Arial"/>
                <a:sym typeface="Arial"/>
              </a:rPr>
              <a:t>Definition of concept test</a:t>
            </a:r>
            <a:endParaRPr/>
          </a:p>
        </p:txBody>
      </p:sp>
      <p:cxnSp>
        <p:nvCxnSpPr>
          <p:cNvPr id="252" name="Google Shape;252;p16"/>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53" name="Google Shape;253;p16"/>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30000"/>
              </a:lnSpc>
              <a:spcBef>
                <a:spcPts val="0"/>
              </a:spcBef>
              <a:spcAft>
                <a:spcPts val="0"/>
              </a:spcAft>
              <a:buClr>
                <a:schemeClr val="dk1"/>
              </a:buClr>
              <a:buSzPts val="1800"/>
              <a:buChar char="-"/>
            </a:pPr>
            <a:r>
              <a:rPr lang="en-US"/>
              <a:t>Holistic Evaluation: It involves evaluating multiple aspects of a product concept, such as features, pricing, and positioning</a:t>
            </a:r>
            <a:endParaRPr/>
          </a:p>
        </p:txBody>
      </p:sp>
      <p:pic>
        <p:nvPicPr>
          <p:cNvPr descr="Pen placed on top of a signature line" id="254" name="Google Shape;254;p16"/>
          <p:cNvPicPr preferRelativeResize="0"/>
          <p:nvPr/>
        </p:nvPicPr>
        <p:blipFill rotWithShape="1">
          <a:blip r:embed="rId3">
            <a:alphaModFix/>
          </a:blip>
          <a:srcRect b="-3" l="58209" r="6243" t="0"/>
          <a:stretch/>
        </p:blipFill>
        <p:spPr>
          <a:xfrm>
            <a:off x="8534400" y="10"/>
            <a:ext cx="3657601" cy="685799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8" name="Shape 258"/>
        <p:cNvGrpSpPr/>
        <p:nvPr/>
      </p:nvGrpSpPr>
      <p:grpSpPr>
        <a:xfrm>
          <a:off x="0" y="0"/>
          <a:ext cx="0" cy="0"/>
          <a:chOff x="0" y="0"/>
          <a:chExt cx="0" cy="0"/>
        </a:xfrm>
      </p:grpSpPr>
      <p:sp>
        <p:nvSpPr>
          <p:cNvPr id="259" name="Google Shape;259;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0" name="Google Shape;260;p17"/>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5600"/>
              <a:buFont typeface="Arial"/>
              <a:buNone/>
            </a:pPr>
            <a:r>
              <a:rPr b="1" i="0" lang="en-US" sz="5600" u="none" cap="none" strike="noStrike">
                <a:solidFill>
                  <a:schemeClr val="dk1"/>
                </a:solidFill>
                <a:latin typeface="Arial"/>
                <a:ea typeface="Arial"/>
                <a:cs typeface="Arial"/>
                <a:sym typeface="Arial"/>
              </a:rPr>
              <a:t>Philosophy of concept testing</a:t>
            </a:r>
            <a:endParaRPr/>
          </a:p>
        </p:txBody>
      </p:sp>
      <p:cxnSp>
        <p:nvCxnSpPr>
          <p:cNvPr id="261" name="Google Shape;261;p17"/>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62" name="Google Shape;262;p17"/>
          <p:cNvSpPr txBox="1"/>
          <p:nvPr>
            <p:ph idx="1" type="body"/>
          </p:nvPr>
        </p:nvSpPr>
        <p:spPr>
          <a:xfrm>
            <a:off x="1097280" y="3137390"/>
            <a:ext cx="6295882" cy="3350393"/>
          </a:xfrm>
          <a:prstGeom prst="rect">
            <a:avLst/>
          </a:prstGeom>
          <a:noFill/>
          <a:ln>
            <a:noFill/>
          </a:ln>
        </p:spPr>
        <p:txBody>
          <a:bodyPr anchorCtr="0" anchor="t" bIns="45700" lIns="91425" spcFirstLastPara="1" rIns="91425" wrap="square" tIns="45700">
            <a:noAutofit/>
          </a:bodyPr>
          <a:lstStyle/>
          <a:p>
            <a:pPr indent="-228600" lvl="0" marL="228600" rtl="0" algn="l">
              <a:lnSpc>
                <a:spcPct val="120000"/>
              </a:lnSpc>
              <a:spcBef>
                <a:spcPts val="0"/>
              </a:spcBef>
              <a:spcAft>
                <a:spcPts val="0"/>
              </a:spcAft>
              <a:buClr>
                <a:schemeClr val="dk1"/>
              </a:buClr>
              <a:buSzPts val="1800"/>
              <a:buChar char="-"/>
            </a:pPr>
            <a:r>
              <a:rPr lang="en-US"/>
              <a:t>Quantitatively assess the relative appeal of ideas or alternative product positioning that aim the product at different target market segments by highlighting product features that are most desired by such segments of the population</a:t>
            </a:r>
            <a:endParaRPr/>
          </a:p>
          <a:p>
            <a:pPr indent="-228600" lvl="0" marL="228600" rtl="0" algn="l">
              <a:lnSpc>
                <a:spcPct val="120000"/>
              </a:lnSpc>
              <a:spcBef>
                <a:spcPts val="1000"/>
              </a:spcBef>
              <a:spcAft>
                <a:spcPts val="0"/>
              </a:spcAft>
              <a:buClr>
                <a:schemeClr val="dk1"/>
              </a:buClr>
              <a:buSzPts val="1800"/>
              <a:buChar char="-"/>
            </a:pPr>
            <a:r>
              <a:rPr lang="en-US"/>
              <a:t>Provide necessary information for developing the product and product advertising</a:t>
            </a:r>
            <a:endParaRPr/>
          </a:p>
          <a:p>
            <a:pPr indent="-228600" lvl="0" marL="228600" rtl="0" algn="l">
              <a:lnSpc>
                <a:spcPct val="120000"/>
              </a:lnSpc>
              <a:spcBef>
                <a:spcPts val="1000"/>
              </a:spcBef>
              <a:spcAft>
                <a:spcPts val="0"/>
              </a:spcAft>
              <a:buClr>
                <a:schemeClr val="dk1"/>
              </a:buClr>
              <a:buSzPts val="1800"/>
              <a:buChar char="-"/>
            </a:pPr>
            <a:r>
              <a:rPr lang="en-US"/>
              <a:t>Indicate segments of the population in which the product is likely to be concentrated</a:t>
            </a:r>
            <a:endParaRPr/>
          </a:p>
        </p:txBody>
      </p:sp>
      <p:pic>
        <p:nvPicPr>
          <p:cNvPr descr="Magazine printing process" id="263" name="Google Shape;263;p17"/>
          <p:cNvPicPr preferRelativeResize="0"/>
          <p:nvPr/>
        </p:nvPicPr>
        <p:blipFill rotWithShape="1">
          <a:blip r:embed="rId3">
            <a:alphaModFix/>
          </a:blip>
          <a:srcRect b="-4" l="38956" r="23334" t="0"/>
          <a:stretch/>
        </p:blipFill>
        <p:spPr>
          <a:xfrm>
            <a:off x="8534400" y="10"/>
            <a:ext cx="3657601" cy="685799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7" name="Shape 267"/>
        <p:cNvGrpSpPr/>
        <p:nvPr/>
      </p:nvGrpSpPr>
      <p:grpSpPr>
        <a:xfrm>
          <a:off x="0" y="0"/>
          <a:ext cx="0" cy="0"/>
          <a:chOff x="0" y="0"/>
          <a:chExt cx="0" cy="0"/>
        </a:xfrm>
      </p:grpSpPr>
      <p:sp>
        <p:nvSpPr>
          <p:cNvPr id="268" name="Google Shape;268;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9" name="Google Shape;269;p18"/>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5100"/>
              <a:buFont typeface="Arial"/>
              <a:buNone/>
            </a:pPr>
            <a:r>
              <a:rPr b="1" i="0" lang="en-US" sz="5100" u="none" cap="none" strike="noStrike">
                <a:solidFill>
                  <a:schemeClr val="dk1"/>
                </a:solidFill>
                <a:latin typeface="Arial"/>
                <a:ea typeface="Arial"/>
                <a:cs typeface="Arial"/>
                <a:sym typeface="Arial"/>
              </a:rPr>
              <a:t>Significance of concept testing</a:t>
            </a:r>
            <a:endParaRPr/>
          </a:p>
        </p:txBody>
      </p:sp>
      <p:cxnSp>
        <p:nvCxnSpPr>
          <p:cNvPr id="270" name="Google Shape;270;p18"/>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71" name="Google Shape;271;p18"/>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Autofit/>
          </a:bodyPr>
          <a:lstStyle/>
          <a:p>
            <a:pPr indent="-228600" lvl="0" marL="228600" rtl="0" algn="l">
              <a:lnSpc>
                <a:spcPct val="120000"/>
              </a:lnSpc>
              <a:spcBef>
                <a:spcPts val="0"/>
              </a:spcBef>
              <a:spcAft>
                <a:spcPts val="0"/>
              </a:spcAft>
              <a:buClr>
                <a:schemeClr val="dk1"/>
              </a:buClr>
              <a:buSzPts val="2000"/>
              <a:buChar char="-"/>
            </a:pPr>
            <a:r>
              <a:rPr lang="en-US" sz="2000"/>
              <a:t>Early Identification of Viability: Concept testing allows businesses to evaluate whether an idea has the potential for success before extensive investment in development</a:t>
            </a:r>
            <a:endParaRPr/>
          </a:p>
          <a:p>
            <a:pPr indent="-228600" lvl="0" marL="228600" rtl="0" algn="l">
              <a:lnSpc>
                <a:spcPct val="120000"/>
              </a:lnSpc>
              <a:spcBef>
                <a:spcPts val="1000"/>
              </a:spcBef>
              <a:spcAft>
                <a:spcPts val="0"/>
              </a:spcAft>
              <a:buClr>
                <a:schemeClr val="dk1"/>
              </a:buClr>
              <a:buSzPts val="2000"/>
              <a:buChar char="-"/>
            </a:pPr>
            <a:r>
              <a:rPr lang="en-US" sz="2000"/>
              <a:t>Consumer Feedback: By directly engaging with potential customers, businesses can gather qualitative and quantitative feedback on their product concepts</a:t>
            </a:r>
            <a:endParaRPr/>
          </a:p>
        </p:txBody>
      </p:sp>
      <p:pic>
        <p:nvPicPr>
          <p:cNvPr descr="People at the meeting desk" id="272" name="Google Shape;272;p18"/>
          <p:cNvPicPr preferRelativeResize="0"/>
          <p:nvPr/>
        </p:nvPicPr>
        <p:blipFill rotWithShape="1">
          <a:blip r:embed="rId3">
            <a:alphaModFix/>
          </a:blip>
          <a:srcRect b="-2" l="29494" r="40506" t="0"/>
          <a:stretch/>
        </p:blipFill>
        <p:spPr>
          <a:xfrm>
            <a:off x="8534400" y="10"/>
            <a:ext cx="3657601" cy="685799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6" name="Shape 276"/>
        <p:cNvGrpSpPr/>
        <p:nvPr/>
      </p:nvGrpSpPr>
      <p:grpSpPr>
        <a:xfrm>
          <a:off x="0" y="0"/>
          <a:ext cx="0" cy="0"/>
          <a:chOff x="0" y="0"/>
          <a:chExt cx="0" cy="0"/>
        </a:xfrm>
      </p:grpSpPr>
      <p:sp>
        <p:nvSpPr>
          <p:cNvPr id="277" name="Google Shape;277;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78" name="Google Shape;278;p19"/>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5100"/>
              <a:buFont typeface="Arial"/>
              <a:buNone/>
            </a:pPr>
            <a:r>
              <a:rPr b="1" i="0" lang="en-US" sz="5100" u="none" cap="none" strike="noStrike">
                <a:solidFill>
                  <a:schemeClr val="dk1"/>
                </a:solidFill>
                <a:latin typeface="Arial"/>
                <a:ea typeface="Arial"/>
                <a:cs typeface="Arial"/>
                <a:sym typeface="Arial"/>
              </a:rPr>
              <a:t>Significance of concept testing</a:t>
            </a:r>
            <a:endParaRPr/>
          </a:p>
        </p:txBody>
      </p:sp>
      <p:cxnSp>
        <p:nvCxnSpPr>
          <p:cNvPr id="279" name="Google Shape;279;p19"/>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80" name="Google Shape;280;p19"/>
          <p:cNvSpPr txBox="1"/>
          <p:nvPr>
            <p:ph idx="1" type="body"/>
          </p:nvPr>
        </p:nvSpPr>
        <p:spPr>
          <a:xfrm>
            <a:off x="1097280" y="2490409"/>
            <a:ext cx="6310259" cy="3982996"/>
          </a:xfrm>
          <a:prstGeom prst="rect">
            <a:avLst/>
          </a:prstGeom>
          <a:noFill/>
          <a:ln>
            <a:noFill/>
          </a:ln>
        </p:spPr>
        <p:txBody>
          <a:bodyPr anchorCtr="0" anchor="t" bIns="45700" lIns="91425" spcFirstLastPara="1" rIns="91425" wrap="square" tIns="45700">
            <a:noAutofit/>
          </a:bodyPr>
          <a:lstStyle/>
          <a:p>
            <a:pPr indent="-158750" lvl="0" marL="228600" rtl="0" algn="l">
              <a:lnSpc>
                <a:spcPct val="120000"/>
              </a:lnSpc>
              <a:spcBef>
                <a:spcPts val="0"/>
              </a:spcBef>
              <a:spcAft>
                <a:spcPts val="0"/>
              </a:spcAft>
              <a:buClr>
                <a:schemeClr val="dk1"/>
              </a:buClr>
              <a:buSzPts val="1100"/>
              <a:buNone/>
            </a:pPr>
            <a:r>
              <a:t/>
            </a:r>
            <a:endParaRPr sz="1100"/>
          </a:p>
          <a:p>
            <a:pPr indent="-228600" lvl="0" marL="228600" rtl="0" algn="l">
              <a:lnSpc>
                <a:spcPct val="120000"/>
              </a:lnSpc>
              <a:spcBef>
                <a:spcPts val="1000"/>
              </a:spcBef>
              <a:spcAft>
                <a:spcPts val="0"/>
              </a:spcAft>
              <a:buClr>
                <a:schemeClr val="dk1"/>
              </a:buClr>
              <a:buSzPts val="2000"/>
              <a:buChar char="-"/>
            </a:pPr>
            <a:r>
              <a:rPr lang="en-US" sz="2000"/>
              <a:t>Risk Reduction: Product development involves significant financial risk</a:t>
            </a:r>
            <a:endParaRPr/>
          </a:p>
          <a:p>
            <a:pPr indent="-228600" lvl="0" marL="228600" rtl="0" algn="l">
              <a:lnSpc>
                <a:spcPct val="120000"/>
              </a:lnSpc>
              <a:spcBef>
                <a:spcPts val="1000"/>
              </a:spcBef>
              <a:spcAft>
                <a:spcPts val="0"/>
              </a:spcAft>
              <a:buClr>
                <a:schemeClr val="dk1"/>
              </a:buClr>
              <a:buSzPts val="2000"/>
              <a:buChar char="-"/>
            </a:pPr>
            <a:r>
              <a:rPr lang="en-US" sz="2000"/>
              <a:t>Informed Decision-Making: The insights gained from concept testing enable more informed decision-making at various levels within an organization</a:t>
            </a:r>
            <a:endParaRPr/>
          </a:p>
          <a:p>
            <a:pPr indent="-228600" lvl="0" marL="228600" rtl="0" algn="l">
              <a:lnSpc>
                <a:spcPct val="120000"/>
              </a:lnSpc>
              <a:spcBef>
                <a:spcPts val="1000"/>
              </a:spcBef>
              <a:spcAft>
                <a:spcPts val="0"/>
              </a:spcAft>
              <a:buClr>
                <a:schemeClr val="dk1"/>
              </a:buClr>
              <a:buSzPts val="2000"/>
              <a:buChar char="-"/>
            </a:pPr>
            <a:r>
              <a:rPr lang="en-US" sz="2000"/>
              <a:t>Enhanced Product-Market Fit: A strong alignment between product features and consumer needs is crucial for market success</a:t>
            </a:r>
            <a:endParaRPr/>
          </a:p>
        </p:txBody>
      </p:sp>
      <p:pic>
        <p:nvPicPr>
          <p:cNvPr descr="People at the meeting desk" id="281" name="Google Shape;281;p19"/>
          <p:cNvPicPr preferRelativeResize="0"/>
          <p:nvPr/>
        </p:nvPicPr>
        <p:blipFill rotWithShape="1">
          <a:blip r:embed="rId3">
            <a:alphaModFix/>
          </a:blip>
          <a:srcRect b="-2" l="29494" r="40506" t="0"/>
          <a:stretch/>
        </p:blipFill>
        <p:spPr>
          <a:xfrm>
            <a:off x="8534400" y="10"/>
            <a:ext cx="3657601" cy="685799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5" name="Shape 285"/>
        <p:cNvGrpSpPr/>
        <p:nvPr/>
      </p:nvGrpSpPr>
      <p:grpSpPr>
        <a:xfrm>
          <a:off x="0" y="0"/>
          <a:ext cx="0" cy="0"/>
          <a:chOff x="0" y="0"/>
          <a:chExt cx="0" cy="0"/>
        </a:xfrm>
      </p:grpSpPr>
      <p:sp>
        <p:nvSpPr>
          <p:cNvPr id="286" name="Google Shape;286;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7" name="Google Shape;287;p20"/>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5100"/>
              <a:buFont typeface="Arial"/>
              <a:buNone/>
            </a:pPr>
            <a:r>
              <a:rPr b="1" i="0" lang="en-US" sz="5100" u="none" cap="none" strike="noStrike">
                <a:solidFill>
                  <a:schemeClr val="dk1"/>
                </a:solidFill>
                <a:latin typeface="Arial"/>
                <a:ea typeface="Arial"/>
                <a:cs typeface="Arial"/>
                <a:sym typeface="Arial"/>
              </a:rPr>
              <a:t>Significance of concept testing</a:t>
            </a:r>
            <a:endParaRPr/>
          </a:p>
        </p:txBody>
      </p:sp>
      <p:cxnSp>
        <p:nvCxnSpPr>
          <p:cNvPr id="288" name="Google Shape;288;p20"/>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289" name="Google Shape;289;p20"/>
          <p:cNvSpPr txBox="1"/>
          <p:nvPr>
            <p:ph idx="1" type="body"/>
          </p:nvPr>
        </p:nvSpPr>
        <p:spPr>
          <a:xfrm>
            <a:off x="1097280" y="2490409"/>
            <a:ext cx="6310259" cy="3982996"/>
          </a:xfrm>
          <a:prstGeom prst="rect">
            <a:avLst/>
          </a:prstGeom>
          <a:noFill/>
          <a:ln>
            <a:noFill/>
          </a:ln>
        </p:spPr>
        <p:txBody>
          <a:bodyPr anchorCtr="0" anchor="t" bIns="45700" lIns="91425" spcFirstLastPara="1" rIns="91425" wrap="square" tIns="45700">
            <a:noAutofit/>
          </a:bodyPr>
          <a:lstStyle/>
          <a:p>
            <a:pPr indent="-228600" lvl="0" marL="228600" rtl="0" algn="l">
              <a:lnSpc>
                <a:spcPct val="120000"/>
              </a:lnSpc>
              <a:spcBef>
                <a:spcPts val="0"/>
              </a:spcBef>
              <a:spcAft>
                <a:spcPts val="0"/>
              </a:spcAft>
              <a:buClr>
                <a:schemeClr val="dk1"/>
              </a:buClr>
              <a:buSzPts val="2000"/>
              <a:buChar char="-"/>
            </a:pPr>
            <a:r>
              <a:rPr lang="en-US" sz="2000"/>
              <a:t>Cost-Effectiveness: By identifying flaws and areas for improvement early</a:t>
            </a:r>
            <a:endParaRPr/>
          </a:p>
          <a:p>
            <a:pPr indent="-228600" lvl="0" marL="228600" rtl="0" algn="l">
              <a:lnSpc>
                <a:spcPct val="120000"/>
              </a:lnSpc>
              <a:spcBef>
                <a:spcPts val="1000"/>
              </a:spcBef>
              <a:spcAft>
                <a:spcPts val="0"/>
              </a:spcAft>
              <a:buClr>
                <a:schemeClr val="dk1"/>
              </a:buClr>
              <a:buSzPts val="2000"/>
              <a:buChar char="-"/>
            </a:pPr>
            <a:r>
              <a:rPr lang="en-US" sz="2000"/>
              <a:t>Competitive Advantage: Understanding consumer preferences through concept testing can provide a competitive edge. </a:t>
            </a:r>
            <a:endParaRPr/>
          </a:p>
          <a:p>
            <a:pPr indent="-228600" lvl="0" marL="228600" rtl="0" algn="l">
              <a:lnSpc>
                <a:spcPct val="120000"/>
              </a:lnSpc>
              <a:spcBef>
                <a:spcPts val="1000"/>
              </a:spcBef>
              <a:spcAft>
                <a:spcPts val="0"/>
              </a:spcAft>
              <a:buClr>
                <a:schemeClr val="dk1"/>
              </a:buClr>
              <a:buSzPts val="2000"/>
              <a:buChar char="-"/>
            </a:pPr>
            <a:r>
              <a:rPr lang="en-US" sz="2000"/>
              <a:t>Iterative Improvement : Concept testing is not a one-time event; it can be repeated multiple times during the development cycle. </a:t>
            </a:r>
            <a:endParaRPr/>
          </a:p>
        </p:txBody>
      </p:sp>
      <p:pic>
        <p:nvPicPr>
          <p:cNvPr descr="People at the meeting desk" id="290" name="Google Shape;290;p20"/>
          <p:cNvPicPr preferRelativeResize="0"/>
          <p:nvPr/>
        </p:nvPicPr>
        <p:blipFill rotWithShape="1">
          <a:blip r:embed="rId3">
            <a:alphaModFix/>
          </a:blip>
          <a:srcRect b="-2" l="29494" r="40506" t="0"/>
          <a:stretch/>
        </p:blipFill>
        <p:spPr>
          <a:xfrm>
            <a:off x="8534400" y="10"/>
            <a:ext cx="3657601" cy="685799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4" name="Shape 294"/>
        <p:cNvGrpSpPr/>
        <p:nvPr/>
      </p:nvGrpSpPr>
      <p:grpSpPr>
        <a:xfrm>
          <a:off x="0" y="0"/>
          <a:ext cx="0" cy="0"/>
          <a:chOff x="0" y="0"/>
          <a:chExt cx="0" cy="0"/>
        </a:xfrm>
      </p:grpSpPr>
      <p:sp>
        <p:nvSpPr>
          <p:cNvPr id="295" name="Google Shape;295;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96" name="Google Shape;296;p21"/>
          <p:cNvSpPr txBox="1"/>
          <p:nvPr>
            <p:ph idx="4294967295" type="ctrTitle"/>
          </p:nvPr>
        </p:nvSpPr>
        <p:spPr>
          <a:xfrm>
            <a:off x="7557947" y="2407738"/>
            <a:ext cx="3807714" cy="3352789"/>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4000"/>
              <a:buFont typeface="Arial"/>
              <a:buNone/>
            </a:pPr>
            <a:r>
              <a:rPr b="1" i="0" lang="en-US" sz="4000" u="none" cap="none" strike="noStrike">
                <a:solidFill>
                  <a:schemeClr val="dk1"/>
                </a:solidFill>
                <a:latin typeface="Arial"/>
                <a:ea typeface="Arial"/>
                <a:cs typeface="Arial"/>
                <a:sym typeface="Arial"/>
              </a:rPr>
              <a:t>Concept testing and research cycle</a:t>
            </a:r>
            <a:endParaRPr/>
          </a:p>
        </p:txBody>
      </p:sp>
      <p:cxnSp>
        <p:nvCxnSpPr>
          <p:cNvPr id="297" name="Google Shape;297;p21"/>
          <p:cNvCxnSpPr/>
          <p:nvPr/>
        </p:nvCxnSpPr>
        <p:spPr>
          <a:xfrm>
            <a:off x="-7495" y="2337622"/>
            <a:ext cx="804195" cy="0"/>
          </a:xfrm>
          <a:prstGeom prst="straightConnector1">
            <a:avLst/>
          </a:prstGeom>
          <a:noFill/>
          <a:ln cap="flat" cmpd="sng" w="85725">
            <a:solidFill>
              <a:schemeClr val="dk1"/>
            </a:solidFill>
            <a:prstDash val="solid"/>
            <a:miter lim="800000"/>
            <a:headEnd len="sm" w="sm" type="none"/>
            <a:tailEnd len="sm" w="sm" type="none"/>
          </a:ln>
        </p:spPr>
      </p:cxnSp>
      <p:grpSp>
        <p:nvGrpSpPr>
          <p:cNvPr id="298" name="Google Shape;298;p21"/>
          <p:cNvGrpSpPr/>
          <p:nvPr/>
        </p:nvGrpSpPr>
        <p:grpSpPr>
          <a:xfrm>
            <a:off x="233632" y="572197"/>
            <a:ext cx="6096000" cy="5713604"/>
            <a:chOff x="0" y="697"/>
            <a:chExt cx="6096000" cy="5713604"/>
          </a:xfrm>
        </p:grpSpPr>
        <p:sp>
          <p:nvSpPr>
            <p:cNvPr id="299" name="Google Shape;299;p21"/>
            <p:cNvSpPr/>
            <p:nvPr/>
          </p:nvSpPr>
          <p:spPr>
            <a:xfrm>
              <a:off x="0" y="697"/>
              <a:ext cx="6096000" cy="16324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1"/>
            <p:cNvSpPr/>
            <p:nvPr/>
          </p:nvSpPr>
          <p:spPr>
            <a:xfrm>
              <a:off x="493818" y="368000"/>
              <a:ext cx="897852" cy="897852"/>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1"/>
            <p:cNvSpPr/>
            <p:nvPr/>
          </p:nvSpPr>
          <p:spPr>
            <a:xfrm>
              <a:off x="1885489" y="697"/>
              <a:ext cx="4210510" cy="16324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1"/>
            <p:cNvSpPr txBox="1"/>
            <p:nvPr/>
          </p:nvSpPr>
          <p:spPr>
            <a:xfrm>
              <a:off x="1885489" y="697"/>
              <a:ext cx="4210510" cy="1632458"/>
            </a:xfrm>
            <a:prstGeom prst="rect">
              <a:avLst/>
            </a:prstGeom>
            <a:noFill/>
            <a:ln>
              <a:noFill/>
            </a:ln>
          </p:spPr>
          <p:txBody>
            <a:bodyPr anchorCtr="0" anchor="ctr" bIns="172750" lIns="172750" spcFirstLastPara="1" rIns="172750" wrap="square" tIns="172750">
              <a:noAutofit/>
            </a:bodyPr>
            <a:lstStyle/>
            <a:p>
              <a:pPr indent="0" lvl="0" marL="0" marR="0" rtl="0" algn="l">
                <a:lnSpc>
                  <a:spcPct val="9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Early pre-launch stage:, concept testing  used to screen new product ideas and to identify the most promising concepts</a:t>
              </a:r>
              <a:endParaRPr/>
            </a:p>
          </p:txBody>
        </p:sp>
        <p:sp>
          <p:nvSpPr>
            <p:cNvPr id="303" name="Google Shape;303;p21"/>
            <p:cNvSpPr/>
            <p:nvPr/>
          </p:nvSpPr>
          <p:spPr>
            <a:xfrm>
              <a:off x="0" y="2041270"/>
              <a:ext cx="6096000" cy="16324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1"/>
            <p:cNvSpPr/>
            <p:nvPr/>
          </p:nvSpPr>
          <p:spPr>
            <a:xfrm>
              <a:off x="493818" y="2408573"/>
              <a:ext cx="897852" cy="897852"/>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1"/>
            <p:cNvSpPr/>
            <p:nvPr/>
          </p:nvSpPr>
          <p:spPr>
            <a:xfrm>
              <a:off x="1885489" y="2041270"/>
              <a:ext cx="4210510" cy="16324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1"/>
            <p:cNvSpPr txBox="1"/>
            <p:nvPr/>
          </p:nvSpPr>
          <p:spPr>
            <a:xfrm>
              <a:off x="1885489" y="2041270"/>
              <a:ext cx="4210510" cy="1632458"/>
            </a:xfrm>
            <a:prstGeom prst="rect">
              <a:avLst/>
            </a:prstGeom>
            <a:noFill/>
            <a:ln>
              <a:noFill/>
            </a:ln>
          </p:spPr>
          <p:txBody>
            <a:bodyPr anchorCtr="0" anchor="ctr" bIns="172750" lIns="172750" spcFirstLastPara="1" rIns="172750" wrap="square" tIns="172750">
              <a:noAutofit/>
            </a:bodyPr>
            <a:lstStyle/>
            <a:p>
              <a:pPr indent="0" lvl="0" marL="0" marR="0" rtl="0" algn="l">
                <a:lnSpc>
                  <a:spcPct val="9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Pre-launch stage: Concept testing  used to estimate ultimate consumer demand for the basic product concept before risking national rollout</a:t>
              </a:r>
              <a:endParaRPr/>
            </a:p>
          </p:txBody>
        </p:sp>
        <p:sp>
          <p:nvSpPr>
            <p:cNvPr id="307" name="Google Shape;307;p21"/>
            <p:cNvSpPr/>
            <p:nvPr/>
          </p:nvSpPr>
          <p:spPr>
            <a:xfrm>
              <a:off x="0" y="4081843"/>
              <a:ext cx="6096000" cy="16324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1"/>
            <p:cNvSpPr/>
            <p:nvPr/>
          </p:nvSpPr>
          <p:spPr>
            <a:xfrm>
              <a:off x="493818" y="4449146"/>
              <a:ext cx="897852" cy="897852"/>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1"/>
            <p:cNvSpPr/>
            <p:nvPr/>
          </p:nvSpPr>
          <p:spPr>
            <a:xfrm>
              <a:off x="1885489" y="4081843"/>
              <a:ext cx="4210510" cy="16324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1"/>
            <p:cNvSpPr txBox="1"/>
            <p:nvPr/>
          </p:nvSpPr>
          <p:spPr>
            <a:xfrm>
              <a:off x="1885489" y="4081843"/>
              <a:ext cx="4210510" cy="1632458"/>
            </a:xfrm>
            <a:prstGeom prst="rect">
              <a:avLst/>
            </a:prstGeom>
            <a:noFill/>
            <a:ln>
              <a:noFill/>
            </a:ln>
          </p:spPr>
          <p:txBody>
            <a:bodyPr anchorCtr="0" anchor="ctr" bIns="172750" lIns="172750" spcFirstLastPara="1" rIns="172750" wrap="square" tIns="172750">
              <a:noAutofit/>
            </a:bodyPr>
            <a:lstStyle/>
            <a:p>
              <a:pPr indent="0" lvl="0" marL="0" marR="0" rtl="0" algn="l">
                <a:lnSpc>
                  <a:spcPct val="9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After roll-out stage: Concept tests  used after rollout  to investigate the level of consumer interest in a competitive new product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4" name="Shape 314"/>
        <p:cNvGrpSpPr/>
        <p:nvPr/>
      </p:nvGrpSpPr>
      <p:grpSpPr>
        <a:xfrm>
          <a:off x="0" y="0"/>
          <a:ext cx="0" cy="0"/>
          <a:chOff x="0" y="0"/>
          <a:chExt cx="0" cy="0"/>
        </a:xfrm>
      </p:grpSpPr>
      <p:sp>
        <p:nvSpPr>
          <p:cNvPr id="315" name="Google Shape;315;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6" name="Google Shape;316;p22"/>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5600"/>
              <a:buFont typeface="Arial"/>
              <a:buNone/>
            </a:pPr>
            <a:r>
              <a:rPr b="1" i="0" lang="en-US" sz="5600" u="none" cap="none" strike="noStrike">
                <a:solidFill>
                  <a:schemeClr val="dk1"/>
                </a:solidFill>
                <a:latin typeface="Arial"/>
                <a:ea typeface="Arial"/>
                <a:cs typeface="Arial"/>
                <a:sym typeface="Arial"/>
              </a:rPr>
              <a:t>Categories of concept testing</a:t>
            </a:r>
            <a:endParaRPr/>
          </a:p>
        </p:txBody>
      </p:sp>
      <p:cxnSp>
        <p:nvCxnSpPr>
          <p:cNvPr id="317" name="Google Shape;317;p22"/>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18" name="Google Shape;318;p22"/>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130000"/>
              </a:lnSpc>
              <a:spcBef>
                <a:spcPts val="0"/>
              </a:spcBef>
              <a:spcAft>
                <a:spcPts val="0"/>
              </a:spcAft>
              <a:buClr>
                <a:schemeClr val="dk1"/>
              </a:buClr>
              <a:buSzPct val="100000"/>
              <a:buChar char="-"/>
            </a:pPr>
            <a:r>
              <a:rPr lang="en-US"/>
              <a:t>There are two broad categories of concept tests (Dillon 1994):</a:t>
            </a:r>
            <a:endParaRPr/>
          </a:p>
          <a:p>
            <a:pPr indent="-228600" lvl="0" marL="228600" rtl="0" algn="l">
              <a:lnSpc>
                <a:spcPct val="130000"/>
              </a:lnSpc>
              <a:spcBef>
                <a:spcPts val="1000"/>
              </a:spcBef>
              <a:spcAft>
                <a:spcPts val="0"/>
              </a:spcAft>
              <a:buClr>
                <a:schemeClr val="dk1"/>
              </a:buClr>
              <a:buSzPct val="100000"/>
              <a:buChar char="-"/>
            </a:pPr>
            <a:r>
              <a:rPr lang="en-US"/>
              <a:t>1. Concept screening tests: They identify and prioritize these ideas (out of many concepts) with greatest potential for further testing and development.</a:t>
            </a:r>
            <a:endParaRPr/>
          </a:p>
          <a:p>
            <a:pPr indent="-228600" lvl="0" marL="228600" rtl="0" algn="l">
              <a:lnSpc>
                <a:spcPct val="130000"/>
              </a:lnSpc>
              <a:spcBef>
                <a:spcPts val="1000"/>
              </a:spcBef>
              <a:spcAft>
                <a:spcPts val="0"/>
              </a:spcAft>
              <a:buClr>
                <a:schemeClr val="dk1"/>
              </a:buClr>
              <a:buSzPct val="100000"/>
              <a:buChar char="-"/>
            </a:pPr>
            <a:r>
              <a:rPr lang="en-US"/>
              <a:t> The screening can be undertaken with respect to:</a:t>
            </a:r>
            <a:endParaRPr/>
          </a:p>
          <a:p>
            <a:pPr indent="-228600" lvl="0" marL="228600" rtl="0" algn="l">
              <a:lnSpc>
                <a:spcPct val="130000"/>
              </a:lnSpc>
              <a:spcBef>
                <a:spcPts val="1000"/>
              </a:spcBef>
              <a:spcAft>
                <a:spcPts val="0"/>
              </a:spcAft>
              <a:buClr>
                <a:schemeClr val="dk1"/>
              </a:buClr>
              <a:buSzPct val="100000"/>
              <a:buChar char="-"/>
            </a:pPr>
            <a:r>
              <a:rPr lang="en-US"/>
              <a:t>Many different new product ideas </a:t>
            </a:r>
            <a:endParaRPr/>
          </a:p>
          <a:p>
            <a:pPr indent="-228600" lvl="0" marL="228600" rtl="0" algn="l">
              <a:lnSpc>
                <a:spcPct val="130000"/>
              </a:lnSpc>
              <a:spcBef>
                <a:spcPts val="1000"/>
              </a:spcBef>
              <a:spcAft>
                <a:spcPts val="0"/>
              </a:spcAft>
              <a:buClr>
                <a:schemeClr val="dk1"/>
              </a:buClr>
              <a:buSzPct val="100000"/>
              <a:buChar char="-"/>
            </a:pPr>
            <a:r>
              <a:rPr lang="en-US"/>
              <a:t>Alternative end benefit incentives for the same new product idea.</a:t>
            </a:r>
            <a:endParaRPr/>
          </a:p>
        </p:txBody>
      </p:sp>
      <p:pic>
        <p:nvPicPr>
          <p:cNvPr descr="Cubes connected with a red line" id="319" name="Google Shape;319;p22"/>
          <p:cNvPicPr preferRelativeResize="0"/>
          <p:nvPr/>
        </p:nvPicPr>
        <p:blipFill rotWithShape="1">
          <a:blip r:embed="rId3">
            <a:alphaModFix/>
          </a:blip>
          <a:srcRect b="-5" l="34882" r="24099" t="0"/>
          <a:stretch/>
        </p:blipFill>
        <p:spPr>
          <a:xfrm>
            <a:off x="8534400" y="10"/>
            <a:ext cx="3657601" cy="685799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3" name="Shape 323"/>
        <p:cNvGrpSpPr/>
        <p:nvPr/>
      </p:nvGrpSpPr>
      <p:grpSpPr>
        <a:xfrm>
          <a:off x="0" y="0"/>
          <a:ext cx="0" cy="0"/>
          <a:chOff x="0" y="0"/>
          <a:chExt cx="0" cy="0"/>
        </a:xfrm>
      </p:grpSpPr>
      <p:sp>
        <p:nvSpPr>
          <p:cNvPr id="324" name="Google Shape;324;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5" name="Google Shape;325;p23"/>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5600"/>
              <a:buFont typeface="Arial"/>
              <a:buNone/>
            </a:pPr>
            <a:r>
              <a:rPr b="1" i="0" lang="en-US" sz="5600" u="none" cap="none" strike="noStrike">
                <a:solidFill>
                  <a:schemeClr val="dk1"/>
                </a:solidFill>
                <a:latin typeface="Arial"/>
                <a:ea typeface="Arial"/>
                <a:cs typeface="Arial"/>
                <a:sym typeface="Arial"/>
              </a:rPr>
              <a:t>Categories of concept testing</a:t>
            </a:r>
            <a:endParaRPr/>
          </a:p>
        </p:txBody>
      </p:sp>
      <p:cxnSp>
        <p:nvCxnSpPr>
          <p:cNvPr id="326" name="Google Shape;326;p23"/>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27" name="Google Shape;327;p23"/>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130000"/>
              </a:lnSpc>
              <a:spcBef>
                <a:spcPts val="0"/>
              </a:spcBef>
              <a:spcAft>
                <a:spcPts val="0"/>
              </a:spcAft>
              <a:buClr>
                <a:schemeClr val="dk1"/>
              </a:buClr>
              <a:buSzPct val="100000"/>
              <a:buChar char="-"/>
            </a:pPr>
            <a:r>
              <a:rPr lang="en-US"/>
              <a:t>2. Concept evaluation tests: They gauge the level of consumer interest in a new product idea and determine the major strengths and weaknesses of the appeal/concept. </a:t>
            </a:r>
            <a:endParaRPr/>
          </a:p>
          <a:p>
            <a:pPr indent="-228600" lvl="0" marL="228600" rtl="0" algn="l">
              <a:lnSpc>
                <a:spcPct val="130000"/>
              </a:lnSpc>
              <a:spcBef>
                <a:spcPts val="1000"/>
              </a:spcBef>
              <a:spcAft>
                <a:spcPts val="0"/>
              </a:spcAft>
              <a:buClr>
                <a:schemeClr val="dk1"/>
              </a:buClr>
              <a:buSzPct val="100000"/>
              <a:buChar char="-"/>
            </a:pPr>
            <a:r>
              <a:rPr lang="en-US"/>
              <a:t>These tests are performed at various stages of the product research cycle, that is, early in the pre-launch stage or just before a test market. </a:t>
            </a:r>
            <a:endParaRPr/>
          </a:p>
          <a:p>
            <a:pPr indent="-228600" lvl="0" marL="228600" rtl="0" algn="l">
              <a:lnSpc>
                <a:spcPct val="130000"/>
              </a:lnSpc>
              <a:spcBef>
                <a:spcPts val="1000"/>
              </a:spcBef>
              <a:spcAft>
                <a:spcPts val="0"/>
              </a:spcAft>
              <a:buClr>
                <a:schemeClr val="dk1"/>
              </a:buClr>
              <a:buSzPct val="100000"/>
              <a:buChar char="-"/>
            </a:pPr>
            <a:r>
              <a:rPr lang="en-US"/>
              <a:t>Concept screening tests are designed to evaluate a set of ideas before significant resources are committed to their development</a:t>
            </a:r>
            <a:endParaRPr/>
          </a:p>
        </p:txBody>
      </p:sp>
      <p:pic>
        <p:nvPicPr>
          <p:cNvPr descr="Cubes connected with a red line" id="328" name="Google Shape;328;p23"/>
          <p:cNvPicPr preferRelativeResize="0"/>
          <p:nvPr/>
        </p:nvPicPr>
        <p:blipFill rotWithShape="1">
          <a:blip r:embed="rId3">
            <a:alphaModFix/>
          </a:blip>
          <a:srcRect b="-5" l="34882" r="24099" t="0"/>
          <a:stretch/>
        </p:blipFill>
        <p:spPr>
          <a:xfrm>
            <a:off x="8534400" y="10"/>
            <a:ext cx="3657601" cy="685799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2" name="Shape 332"/>
        <p:cNvGrpSpPr/>
        <p:nvPr/>
      </p:nvGrpSpPr>
      <p:grpSpPr>
        <a:xfrm>
          <a:off x="0" y="0"/>
          <a:ext cx="0" cy="0"/>
          <a:chOff x="0" y="0"/>
          <a:chExt cx="0" cy="0"/>
        </a:xfrm>
      </p:grpSpPr>
      <p:cxnSp>
        <p:nvCxnSpPr>
          <p:cNvPr id="333" name="Google Shape;333;p24"/>
          <p:cNvCxnSpPr/>
          <p:nvPr/>
        </p:nvCxnSpPr>
        <p:spPr>
          <a:xfrm>
            <a:off x="0" y="1185205"/>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34" name="Google Shape;334;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5" name="Google Shape;335;p24"/>
          <p:cNvSpPr txBox="1"/>
          <p:nvPr>
            <p:ph type="title"/>
          </p:nvPr>
        </p:nvSpPr>
        <p:spPr>
          <a:xfrm>
            <a:off x="1069646" y="1092848"/>
            <a:ext cx="9958753" cy="680144"/>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000"/>
              <a:buFont typeface="Arial"/>
              <a:buNone/>
            </a:pPr>
            <a:r>
              <a:rPr lang="en-US" sz="4000" cap="none"/>
              <a:t>TYPES OF CONCEPT TEST</a:t>
            </a:r>
            <a:endParaRPr/>
          </a:p>
        </p:txBody>
      </p:sp>
      <p:cxnSp>
        <p:nvCxnSpPr>
          <p:cNvPr id="336" name="Google Shape;336;p24"/>
          <p:cNvCxnSpPr/>
          <p:nvPr/>
        </p:nvCxnSpPr>
        <p:spPr>
          <a:xfrm>
            <a:off x="-6626" y="1185999"/>
            <a:ext cx="804195" cy="0"/>
          </a:xfrm>
          <a:prstGeom prst="straightConnector1">
            <a:avLst/>
          </a:prstGeom>
          <a:noFill/>
          <a:ln cap="flat" cmpd="sng" w="85725">
            <a:solidFill>
              <a:schemeClr val="dk1"/>
            </a:solidFill>
            <a:prstDash val="solid"/>
            <a:miter lim="800000"/>
            <a:headEnd len="sm" w="sm" type="none"/>
            <a:tailEnd len="sm" w="sm" type="none"/>
          </a:ln>
        </p:spPr>
      </p:cxnSp>
      <p:graphicFrame>
        <p:nvGraphicFramePr>
          <p:cNvPr id="337" name="Google Shape;337;p24"/>
          <p:cNvGraphicFramePr/>
          <p:nvPr/>
        </p:nvGraphicFramePr>
        <p:xfrm>
          <a:off x="1181100" y="3299544"/>
          <a:ext cx="3000000" cy="3000000"/>
        </p:xfrm>
        <a:graphic>
          <a:graphicData uri="http://schemas.openxmlformats.org/drawingml/2006/table">
            <a:tbl>
              <a:tblPr bandRow="1" firstCol="1" firstRow="1">
                <a:noFill/>
                <a:tableStyleId>{4414D8E9-32E4-449E-9387-6F0D793D94FB}</a:tableStyleId>
              </a:tblPr>
              <a:tblGrid>
                <a:gridCol w="1596975"/>
                <a:gridCol w="2224075"/>
                <a:gridCol w="3291150"/>
                <a:gridCol w="2735100"/>
              </a:tblGrid>
              <a:tr h="521150">
                <a:tc>
                  <a:txBody>
                    <a:bodyPr/>
                    <a:lstStyle/>
                    <a:p>
                      <a:pPr indent="0" lvl="0" marL="0" marR="0" rtl="0" algn="ctr">
                        <a:lnSpc>
                          <a:spcPct val="115000"/>
                        </a:lnSpc>
                        <a:spcBef>
                          <a:spcPts val="0"/>
                        </a:spcBef>
                        <a:spcAft>
                          <a:spcPts val="0"/>
                        </a:spcAft>
                        <a:buNone/>
                      </a:pPr>
                      <a:r>
                        <a:rPr b="1" lang="en-US" sz="1400" u="none" cap="none" strike="noStrike"/>
                        <a:t>Type of Concept Testing</a:t>
                      </a:r>
                      <a:endParaRPr sz="1400" u="none" cap="none" strike="noStrike">
                        <a:latin typeface="Calibri"/>
                        <a:ea typeface="Calibri"/>
                        <a:cs typeface="Calibri"/>
                        <a:sym typeface="Calibri"/>
                      </a:endParaRPr>
                    </a:p>
                  </a:txBody>
                  <a:tcPr marT="0" marB="0" marR="26575" marL="26575"/>
                </a:tc>
                <a:tc>
                  <a:txBody>
                    <a:bodyPr/>
                    <a:lstStyle/>
                    <a:p>
                      <a:pPr indent="0" lvl="0" marL="0" marR="0" rtl="0" algn="ctr">
                        <a:lnSpc>
                          <a:spcPct val="115000"/>
                        </a:lnSpc>
                        <a:spcBef>
                          <a:spcPts val="0"/>
                        </a:spcBef>
                        <a:spcAft>
                          <a:spcPts val="0"/>
                        </a:spcAft>
                        <a:buNone/>
                      </a:pPr>
                      <a:r>
                        <a:rPr b="1" lang="en-US" sz="1400" u="none" cap="none" strike="noStrike"/>
                        <a:t>Description</a:t>
                      </a:r>
                      <a:endParaRPr sz="1400" u="none" cap="none" strike="noStrike">
                        <a:latin typeface="Calibri"/>
                        <a:ea typeface="Calibri"/>
                        <a:cs typeface="Calibri"/>
                        <a:sym typeface="Calibri"/>
                      </a:endParaRPr>
                    </a:p>
                  </a:txBody>
                  <a:tcPr marT="0" marB="0" marR="26575" marL="26575"/>
                </a:tc>
                <a:tc>
                  <a:txBody>
                    <a:bodyPr/>
                    <a:lstStyle/>
                    <a:p>
                      <a:pPr indent="0" lvl="0" marL="0" marR="0" rtl="0" algn="ctr">
                        <a:lnSpc>
                          <a:spcPct val="115000"/>
                        </a:lnSpc>
                        <a:spcBef>
                          <a:spcPts val="0"/>
                        </a:spcBef>
                        <a:spcAft>
                          <a:spcPts val="0"/>
                        </a:spcAft>
                        <a:buNone/>
                      </a:pPr>
                      <a:r>
                        <a:rPr b="1" lang="en-US" sz="1400" u="none" cap="none" strike="noStrike"/>
                        <a:t>Strengths</a:t>
                      </a:r>
                      <a:endParaRPr sz="1400" u="none" cap="none" strike="noStrike">
                        <a:latin typeface="Calibri"/>
                        <a:ea typeface="Calibri"/>
                        <a:cs typeface="Calibri"/>
                        <a:sym typeface="Calibri"/>
                      </a:endParaRPr>
                    </a:p>
                  </a:txBody>
                  <a:tcPr marT="0" marB="0" marR="26575" marL="26575"/>
                </a:tc>
                <a:tc>
                  <a:txBody>
                    <a:bodyPr/>
                    <a:lstStyle/>
                    <a:p>
                      <a:pPr indent="0" lvl="0" marL="0" marR="0" rtl="0" algn="ctr">
                        <a:lnSpc>
                          <a:spcPct val="115000"/>
                        </a:lnSpc>
                        <a:spcBef>
                          <a:spcPts val="0"/>
                        </a:spcBef>
                        <a:spcAft>
                          <a:spcPts val="0"/>
                        </a:spcAft>
                        <a:buNone/>
                      </a:pPr>
                      <a:r>
                        <a:rPr b="1" lang="en-US" sz="1400" u="none" cap="none" strike="noStrike"/>
                        <a:t>Weaknesses</a:t>
                      </a:r>
                      <a:endParaRPr sz="1400" u="none" cap="none" strike="noStrike">
                        <a:latin typeface="Calibri"/>
                        <a:ea typeface="Calibri"/>
                        <a:cs typeface="Calibri"/>
                        <a:sym typeface="Calibri"/>
                      </a:endParaRPr>
                    </a:p>
                  </a:txBody>
                  <a:tcPr marT="0" marB="0" marR="26575" marL="26575"/>
                </a:tc>
              </a:tr>
              <a:tr h="2012850">
                <a:tc>
                  <a:txBody>
                    <a:bodyPr/>
                    <a:lstStyle/>
                    <a:p>
                      <a:pPr indent="0" lvl="0" marL="0" marR="0" rtl="0" algn="l">
                        <a:lnSpc>
                          <a:spcPct val="115000"/>
                        </a:lnSpc>
                        <a:spcBef>
                          <a:spcPts val="0"/>
                        </a:spcBef>
                        <a:spcAft>
                          <a:spcPts val="0"/>
                        </a:spcAft>
                        <a:buNone/>
                      </a:pPr>
                      <a:r>
                        <a:rPr b="1" lang="en-US" sz="1400" u="none" cap="none" strike="noStrike"/>
                        <a:t>Qualitative Concept Testing</a:t>
                      </a:r>
                      <a:endParaRPr sz="1400" u="none" cap="none" strike="noStrike">
                        <a:latin typeface="Calibri"/>
                        <a:ea typeface="Calibri"/>
                        <a:cs typeface="Calibri"/>
                        <a:sym typeface="Calibri"/>
                      </a:endParaRPr>
                    </a:p>
                  </a:txBody>
                  <a:tcPr marT="0" marB="0" marR="26575" marL="26575"/>
                </a:tc>
                <a:tc>
                  <a:txBody>
                    <a:bodyPr/>
                    <a:lstStyle/>
                    <a:p>
                      <a:pPr indent="0" lvl="0" marL="0" marR="0" rtl="0" algn="l">
                        <a:lnSpc>
                          <a:spcPct val="115000"/>
                        </a:lnSpc>
                        <a:spcBef>
                          <a:spcPts val="0"/>
                        </a:spcBef>
                        <a:spcAft>
                          <a:spcPts val="0"/>
                        </a:spcAft>
                        <a:buNone/>
                      </a:pPr>
                      <a:r>
                        <a:rPr lang="en-US" sz="1400" u="none" cap="none" strike="noStrike"/>
                        <a:t>Involves focus groups, interviews, or discussions with a small group of target consumers for feedback.</a:t>
                      </a:r>
                      <a:endParaRPr sz="1400" u="none" cap="none" strike="noStrike">
                        <a:latin typeface="Calibri"/>
                        <a:ea typeface="Calibri"/>
                        <a:cs typeface="Calibri"/>
                        <a:sym typeface="Calibri"/>
                      </a:endParaRPr>
                    </a:p>
                  </a:txBody>
                  <a:tcPr marT="0" marB="0" marR="26575" marL="26575"/>
                </a:tc>
                <a:tc>
                  <a:txBody>
                    <a:bodyPr/>
                    <a:lstStyle/>
                    <a:p>
                      <a:pPr indent="0" lvl="0" marL="0" marR="0" rtl="0" algn="l">
                        <a:lnSpc>
                          <a:spcPct val="115000"/>
                        </a:lnSpc>
                        <a:spcBef>
                          <a:spcPts val="0"/>
                        </a:spcBef>
                        <a:spcAft>
                          <a:spcPts val="0"/>
                        </a:spcAft>
                        <a:buNone/>
                      </a:pPr>
                      <a:r>
                        <a:rPr lang="en-US" sz="1400" u="none" cap="none" strike="noStrike"/>
                        <a:t>- </a:t>
                      </a:r>
                      <a:r>
                        <a:rPr b="1" lang="en-US" sz="1400" u="none" cap="none" strike="noStrike"/>
                        <a:t>In-depth Insights</a:t>
                      </a:r>
                      <a:r>
                        <a:rPr lang="en-US" sz="1400" u="none" cap="none" strike="noStrike"/>
                        <a:t>: Deep exploration of consumer attitudes and perceptions.</a:t>
                      </a:r>
                      <a:endParaRPr sz="1400" u="none" cap="none" strike="noStrike"/>
                    </a:p>
                    <a:p>
                      <a:pPr indent="0" lvl="0" marL="0" marR="0" rtl="0" algn="l">
                        <a:lnSpc>
                          <a:spcPct val="115000"/>
                        </a:lnSpc>
                        <a:spcBef>
                          <a:spcPts val="0"/>
                        </a:spcBef>
                        <a:spcAft>
                          <a:spcPts val="0"/>
                        </a:spcAft>
                        <a:buNone/>
                      </a:pPr>
                      <a:r>
                        <a:rPr lang="en-US" sz="1400" u="none" cap="none" strike="noStrike"/>
                        <a:t>- </a:t>
                      </a:r>
                      <a:r>
                        <a:rPr b="1" lang="en-US" sz="1400" u="none" cap="none" strike="noStrike"/>
                        <a:t>Flexibility</a:t>
                      </a:r>
                      <a:r>
                        <a:rPr lang="en-US" sz="1400" u="none" cap="none" strike="noStrike"/>
                        <a:t>: Facilitates spontaneous discussion, uncovering unexpected insights.</a:t>
                      </a:r>
                      <a:endParaRPr sz="1400" u="none" cap="none" strike="noStrike"/>
                    </a:p>
                    <a:p>
                      <a:pPr indent="0" lvl="0" marL="0" marR="0" rtl="0" algn="l">
                        <a:lnSpc>
                          <a:spcPct val="115000"/>
                        </a:lnSpc>
                        <a:spcBef>
                          <a:spcPts val="0"/>
                        </a:spcBef>
                        <a:spcAft>
                          <a:spcPts val="0"/>
                        </a:spcAft>
                        <a:buNone/>
                      </a:pPr>
                      <a:r>
                        <a:rPr lang="en-US" sz="1400" u="none" cap="none" strike="noStrike"/>
                        <a:t>- </a:t>
                      </a:r>
                      <a:r>
                        <a:rPr b="1" lang="en-US" sz="1400" u="none" cap="none" strike="noStrike"/>
                        <a:t>Emotional Reactions</a:t>
                      </a:r>
                      <a:r>
                        <a:rPr lang="en-US" sz="1400" u="none" cap="none" strike="noStrike"/>
                        <a:t>: Understands emotional responses crucial for branding.</a:t>
                      </a:r>
                      <a:endParaRPr sz="1400" u="none" cap="none" strike="noStrike">
                        <a:latin typeface="Calibri"/>
                        <a:ea typeface="Calibri"/>
                        <a:cs typeface="Calibri"/>
                        <a:sym typeface="Calibri"/>
                      </a:endParaRPr>
                    </a:p>
                  </a:txBody>
                  <a:tcPr marT="0" marB="0" marR="26575" marL="26575"/>
                </a:tc>
                <a:tc>
                  <a:txBody>
                    <a:bodyPr/>
                    <a:lstStyle/>
                    <a:p>
                      <a:pPr indent="0" lvl="0" marL="0" marR="0" rtl="0" algn="l">
                        <a:lnSpc>
                          <a:spcPct val="115000"/>
                        </a:lnSpc>
                        <a:spcBef>
                          <a:spcPts val="0"/>
                        </a:spcBef>
                        <a:spcAft>
                          <a:spcPts val="0"/>
                        </a:spcAft>
                        <a:buNone/>
                      </a:pPr>
                      <a:r>
                        <a:rPr lang="en-US" sz="1400" u="none" cap="none" strike="noStrike"/>
                        <a:t>- </a:t>
                      </a:r>
                      <a:r>
                        <a:rPr b="1" lang="en-US" sz="1400" u="none" cap="none" strike="noStrike"/>
                        <a:t>Limited Sample Size</a:t>
                      </a:r>
                      <a:r>
                        <a:rPr lang="en-US" sz="1400" u="none" cap="none" strike="noStrike"/>
                        <a:t>: Results may not be generalizable.</a:t>
                      </a:r>
                      <a:endParaRPr sz="1400" u="none" cap="none" strike="noStrike"/>
                    </a:p>
                    <a:p>
                      <a:pPr indent="0" lvl="0" marL="0" marR="0" rtl="0" algn="l">
                        <a:lnSpc>
                          <a:spcPct val="115000"/>
                        </a:lnSpc>
                        <a:spcBef>
                          <a:spcPts val="0"/>
                        </a:spcBef>
                        <a:spcAft>
                          <a:spcPts val="0"/>
                        </a:spcAft>
                        <a:buNone/>
                      </a:pPr>
                      <a:r>
                        <a:rPr lang="en-US" sz="1400" u="none" cap="none" strike="noStrike"/>
                        <a:t>- </a:t>
                      </a:r>
                      <a:r>
                        <a:rPr b="1" lang="en-US" sz="1400" u="none" cap="none" strike="noStrike"/>
                        <a:t>Bias Potential</a:t>
                      </a:r>
                      <a:r>
                        <a:rPr lang="en-US" sz="1400" u="none" cap="none" strike="noStrike"/>
                        <a:t>: Group dynamics may lead to conformity.</a:t>
                      </a:r>
                      <a:endParaRPr sz="1400" u="none" cap="none" strike="noStrike"/>
                    </a:p>
                    <a:p>
                      <a:pPr indent="0" lvl="0" marL="0" marR="0" rtl="0" algn="l">
                        <a:lnSpc>
                          <a:spcPct val="115000"/>
                        </a:lnSpc>
                        <a:spcBef>
                          <a:spcPts val="0"/>
                        </a:spcBef>
                        <a:spcAft>
                          <a:spcPts val="0"/>
                        </a:spcAft>
                        <a:buNone/>
                      </a:pPr>
                      <a:r>
                        <a:rPr lang="en-US" sz="1400" u="none" cap="none" strike="noStrike"/>
                        <a:t>- </a:t>
                      </a:r>
                      <a:r>
                        <a:rPr b="1" lang="en-US" sz="1400" u="none" cap="none" strike="noStrike"/>
                        <a:t>Time-Consuming</a:t>
                      </a:r>
                      <a:r>
                        <a:rPr lang="en-US" sz="1400" u="none" cap="none" strike="noStrike"/>
                        <a:t>: Requires significant time for organization and analysis.</a:t>
                      </a:r>
                      <a:endParaRPr sz="1400" u="none" cap="none" strike="noStrike">
                        <a:latin typeface="Calibri"/>
                        <a:ea typeface="Calibri"/>
                        <a:cs typeface="Calibri"/>
                        <a:sym typeface="Calibri"/>
                      </a:endParaRPr>
                    </a:p>
                  </a:txBody>
                  <a:tcPr marT="0" marB="0" marR="26575" marL="26575"/>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1" name="Shape 341"/>
        <p:cNvGrpSpPr/>
        <p:nvPr/>
      </p:nvGrpSpPr>
      <p:grpSpPr>
        <a:xfrm>
          <a:off x="0" y="0"/>
          <a:ext cx="0" cy="0"/>
          <a:chOff x="0" y="0"/>
          <a:chExt cx="0" cy="0"/>
        </a:xfrm>
      </p:grpSpPr>
      <p:sp>
        <p:nvSpPr>
          <p:cNvPr id="342" name="Google Shape;342;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3" name="Google Shape;343;p25"/>
          <p:cNvSpPr txBox="1"/>
          <p:nvPr>
            <p:ph type="title"/>
          </p:nvPr>
        </p:nvSpPr>
        <p:spPr>
          <a:xfrm>
            <a:off x="7315200" y="2187385"/>
            <a:ext cx="3814891" cy="3131664"/>
          </a:xfrm>
          <a:prstGeom prst="rect">
            <a:avLst/>
          </a:prstGeom>
          <a:noFill/>
          <a:ln>
            <a:noFill/>
          </a:ln>
        </p:spPr>
        <p:txBody>
          <a:bodyPr anchorCtr="0" anchor="t" bIns="45700" lIns="91425" spcFirstLastPara="1" rIns="91425" wrap="square" tIns="45700">
            <a:normAutofit/>
          </a:bodyPr>
          <a:lstStyle/>
          <a:p>
            <a:pPr indent="0" lvl="0" marL="0" rtl="0" algn="r">
              <a:lnSpc>
                <a:spcPct val="85000"/>
              </a:lnSpc>
              <a:spcBef>
                <a:spcPts val="0"/>
              </a:spcBef>
              <a:spcAft>
                <a:spcPts val="0"/>
              </a:spcAft>
              <a:buClr>
                <a:schemeClr val="dk1"/>
              </a:buClr>
              <a:buSzPts val="4000"/>
              <a:buFont typeface="Arial"/>
              <a:buNone/>
            </a:pPr>
            <a:r>
              <a:rPr lang="en-US" sz="4000"/>
              <a:t>Types of concept test</a:t>
            </a:r>
            <a:endParaRPr/>
          </a:p>
        </p:txBody>
      </p:sp>
      <p:cxnSp>
        <p:nvCxnSpPr>
          <p:cNvPr id="344" name="Google Shape;344;p25"/>
          <p:cNvCxnSpPr/>
          <p:nvPr/>
        </p:nvCxnSpPr>
        <p:spPr>
          <a:xfrm>
            <a:off x="11387805" y="2337622"/>
            <a:ext cx="804195" cy="0"/>
          </a:xfrm>
          <a:prstGeom prst="straightConnector1">
            <a:avLst/>
          </a:prstGeom>
          <a:noFill/>
          <a:ln cap="flat" cmpd="sng" w="85725">
            <a:solidFill>
              <a:schemeClr val="dk1"/>
            </a:solidFill>
            <a:prstDash val="solid"/>
            <a:miter lim="800000"/>
            <a:headEnd len="sm" w="sm" type="none"/>
            <a:tailEnd len="sm" w="sm" type="none"/>
          </a:ln>
        </p:spPr>
      </p:cxnSp>
      <p:graphicFrame>
        <p:nvGraphicFramePr>
          <p:cNvPr id="345" name="Google Shape;345;p25"/>
          <p:cNvGraphicFramePr/>
          <p:nvPr/>
        </p:nvGraphicFramePr>
        <p:xfrm>
          <a:off x="923995" y="1889957"/>
          <a:ext cx="3000000" cy="3000000"/>
        </p:xfrm>
        <a:graphic>
          <a:graphicData uri="http://schemas.openxmlformats.org/drawingml/2006/table">
            <a:tbl>
              <a:tblPr>
                <a:solidFill>
                  <a:srgbClr val="404040"/>
                </a:solidFill>
                <a:tableStyleId>{708143B8-FC6F-4335-9894-1FFAC2CDD6C5}</a:tableStyleId>
              </a:tblPr>
              <a:tblGrid>
                <a:gridCol w="1164800"/>
                <a:gridCol w="2773650"/>
                <a:gridCol w="1614900"/>
                <a:gridCol w="1542375"/>
              </a:tblGrid>
              <a:tr h="1354350">
                <a:tc>
                  <a:txBody>
                    <a:bodyPr/>
                    <a:lstStyle/>
                    <a:p>
                      <a:pPr indent="0" lvl="0" marL="0" marR="0" rtl="0" algn="ctr">
                        <a:lnSpc>
                          <a:spcPct val="115000"/>
                        </a:lnSpc>
                        <a:spcBef>
                          <a:spcPts val="0"/>
                        </a:spcBef>
                        <a:spcAft>
                          <a:spcPts val="0"/>
                        </a:spcAft>
                        <a:buNone/>
                      </a:pPr>
                      <a:r>
                        <a:rPr b="0" lang="en-US" sz="1600" u="none" cap="none" strike="noStrike">
                          <a:solidFill>
                            <a:schemeClr val="lt1"/>
                          </a:solidFill>
                          <a:latin typeface="Times New Roman"/>
                          <a:ea typeface="Times New Roman"/>
                          <a:cs typeface="Times New Roman"/>
                          <a:sym typeface="Times New Roman"/>
                        </a:rPr>
                        <a:t>Type of Concept Testing</a:t>
                      </a:r>
                      <a:endParaRPr b="0" sz="1600" u="none" cap="none" strike="noStrike">
                        <a:solidFill>
                          <a:schemeClr val="lt1"/>
                        </a:solidFill>
                        <a:latin typeface="Calibri"/>
                        <a:ea typeface="Calibri"/>
                        <a:cs typeface="Calibri"/>
                        <a:sym typeface="Calibri"/>
                      </a:endParaRPr>
                    </a:p>
                  </a:txBody>
                  <a:tcPr marT="84450" marB="0" marR="30100" marL="30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2"/>
                    </a:solidFill>
                  </a:tcPr>
                </a:tc>
                <a:tc>
                  <a:txBody>
                    <a:bodyPr/>
                    <a:lstStyle/>
                    <a:p>
                      <a:pPr indent="0" lvl="0" marL="0" marR="0" rtl="0" algn="ctr">
                        <a:lnSpc>
                          <a:spcPct val="115000"/>
                        </a:lnSpc>
                        <a:spcBef>
                          <a:spcPts val="0"/>
                        </a:spcBef>
                        <a:spcAft>
                          <a:spcPts val="0"/>
                        </a:spcAft>
                        <a:buNone/>
                      </a:pPr>
                      <a:r>
                        <a:rPr b="0" lang="en-US" sz="1600" u="none" cap="none" strike="noStrike">
                          <a:solidFill>
                            <a:schemeClr val="lt1"/>
                          </a:solidFill>
                          <a:latin typeface="Times New Roman"/>
                          <a:ea typeface="Times New Roman"/>
                          <a:cs typeface="Times New Roman"/>
                          <a:sym typeface="Times New Roman"/>
                        </a:rPr>
                        <a:t>Description</a:t>
                      </a:r>
                      <a:endParaRPr b="0" sz="1600" u="none" cap="none" strike="noStrike">
                        <a:solidFill>
                          <a:schemeClr val="lt1"/>
                        </a:solidFill>
                        <a:latin typeface="Calibri"/>
                        <a:ea typeface="Calibri"/>
                        <a:cs typeface="Calibri"/>
                        <a:sym typeface="Calibri"/>
                      </a:endParaRPr>
                    </a:p>
                  </a:txBody>
                  <a:tcPr marT="84450" marB="0" marR="30100" marL="30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2"/>
                    </a:solidFill>
                  </a:tcPr>
                </a:tc>
                <a:tc>
                  <a:txBody>
                    <a:bodyPr/>
                    <a:lstStyle/>
                    <a:p>
                      <a:pPr indent="0" lvl="0" marL="0" marR="0" rtl="0" algn="ctr">
                        <a:lnSpc>
                          <a:spcPct val="115000"/>
                        </a:lnSpc>
                        <a:spcBef>
                          <a:spcPts val="0"/>
                        </a:spcBef>
                        <a:spcAft>
                          <a:spcPts val="0"/>
                        </a:spcAft>
                        <a:buNone/>
                      </a:pPr>
                      <a:r>
                        <a:rPr b="0" lang="en-US" sz="1600" u="none" cap="none" strike="noStrike">
                          <a:solidFill>
                            <a:schemeClr val="lt1"/>
                          </a:solidFill>
                          <a:latin typeface="Times New Roman"/>
                          <a:ea typeface="Times New Roman"/>
                          <a:cs typeface="Times New Roman"/>
                          <a:sym typeface="Times New Roman"/>
                        </a:rPr>
                        <a:t>Strengths</a:t>
                      </a:r>
                      <a:endParaRPr b="0" sz="1600" u="none" cap="none" strike="noStrike">
                        <a:solidFill>
                          <a:schemeClr val="lt1"/>
                        </a:solidFill>
                        <a:latin typeface="Calibri"/>
                        <a:ea typeface="Calibri"/>
                        <a:cs typeface="Calibri"/>
                        <a:sym typeface="Calibri"/>
                      </a:endParaRPr>
                    </a:p>
                  </a:txBody>
                  <a:tcPr marT="84450" marB="0" marR="30100" marL="30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2"/>
                    </a:solidFill>
                  </a:tcPr>
                </a:tc>
                <a:tc>
                  <a:txBody>
                    <a:bodyPr/>
                    <a:lstStyle/>
                    <a:p>
                      <a:pPr indent="0" lvl="0" marL="0" marR="0" rtl="0" algn="ctr">
                        <a:lnSpc>
                          <a:spcPct val="115000"/>
                        </a:lnSpc>
                        <a:spcBef>
                          <a:spcPts val="0"/>
                        </a:spcBef>
                        <a:spcAft>
                          <a:spcPts val="0"/>
                        </a:spcAft>
                        <a:buNone/>
                      </a:pPr>
                      <a:r>
                        <a:rPr b="0" lang="en-US" sz="1600" u="none" cap="none" strike="noStrike">
                          <a:solidFill>
                            <a:schemeClr val="lt1"/>
                          </a:solidFill>
                          <a:latin typeface="Times New Roman"/>
                          <a:ea typeface="Times New Roman"/>
                          <a:cs typeface="Times New Roman"/>
                          <a:sym typeface="Times New Roman"/>
                        </a:rPr>
                        <a:t>Weaknesses</a:t>
                      </a:r>
                      <a:endParaRPr b="0" sz="1600" u="none" cap="none" strike="noStrike">
                        <a:solidFill>
                          <a:schemeClr val="lt1"/>
                        </a:solidFill>
                        <a:latin typeface="Calibri"/>
                        <a:ea typeface="Calibri"/>
                        <a:cs typeface="Calibri"/>
                        <a:sym typeface="Calibri"/>
                      </a:endParaRPr>
                    </a:p>
                  </a:txBody>
                  <a:tcPr marT="84450" marB="0" marR="30100" marL="3010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accent2"/>
                    </a:solidFill>
                  </a:tcPr>
                </a:tc>
              </a:tr>
              <a:tr h="3456300">
                <a:tc>
                  <a:txBody>
                    <a:bodyPr/>
                    <a:lstStyle/>
                    <a:p>
                      <a:pPr indent="0" lvl="0" marL="0" marR="0" rtl="0" algn="l">
                        <a:lnSpc>
                          <a:spcPct val="115000"/>
                        </a:lnSpc>
                        <a:spcBef>
                          <a:spcPts val="0"/>
                        </a:spcBef>
                        <a:spcAft>
                          <a:spcPts val="0"/>
                        </a:spcAft>
                        <a:buNone/>
                      </a:pPr>
                      <a:r>
                        <a:rPr b="1" lang="en-US" sz="1600" u="none" cap="none" strike="noStrike">
                          <a:solidFill>
                            <a:schemeClr val="lt1"/>
                          </a:solidFill>
                          <a:latin typeface="Times New Roman"/>
                          <a:ea typeface="Times New Roman"/>
                          <a:cs typeface="Times New Roman"/>
                          <a:sym typeface="Times New Roman"/>
                        </a:rPr>
                        <a:t>Quantitative Concept Testing</a:t>
                      </a:r>
                      <a:endParaRPr b="1" sz="1600" u="none" cap="none" strike="noStrike">
                        <a:solidFill>
                          <a:schemeClr val="lt1"/>
                        </a:solidFill>
                        <a:latin typeface="Calibri"/>
                        <a:ea typeface="Calibri"/>
                        <a:cs typeface="Calibri"/>
                        <a:sym typeface="Calibri"/>
                      </a:endParaRPr>
                    </a:p>
                  </a:txBody>
                  <a:tcPr marT="84450" marB="0" marR="30100" marL="3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404040"/>
                    </a:solidFill>
                  </a:tcPr>
                </a:tc>
                <a:tc>
                  <a:txBody>
                    <a:bodyPr/>
                    <a:lstStyle/>
                    <a:p>
                      <a:pPr indent="0" lvl="0" marL="0" marR="0" rtl="0" algn="l">
                        <a:lnSpc>
                          <a:spcPct val="115000"/>
                        </a:lnSpc>
                        <a:spcBef>
                          <a:spcPts val="0"/>
                        </a:spcBef>
                        <a:spcAft>
                          <a:spcPts val="0"/>
                        </a:spcAft>
                        <a:buNone/>
                      </a:pPr>
                      <a:r>
                        <a:rPr lang="en-US" sz="1600" u="none" cap="none" strike="noStrike">
                          <a:solidFill>
                            <a:schemeClr val="lt1"/>
                          </a:solidFill>
                          <a:latin typeface="Times New Roman"/>
                          <a:ea typeface="Times New Roman"/>
                          <a:cs typeface="Times New Roman"/>
                          <a:sym typeface="Times New Roman"/>
                        </a:rPr>
                        <a:t>Employs surveys or questionnaires distributed to a larger sample for numerical data on concept viability.</a:t>
                      </a:r>
                      <a:endParaRPr sz="1600" u="none" cap="none" strike="noStrike">
                        <a:solidFill>
                          <a:schemeClr val="lt1"/>
                        </a:solidFill>
                        <a:latin typeface="Calibri"/>
                        <a:ea typeface="Calibri"/>
                        <a:cs typeface="Calibri"/>
                        <a:sym typeface="Calibri"/>
                      </a:endParaRPr>
                    </a:p>
                  </a:txBody>
                  <a:tcPr marT="84450" marB="0" marR="30100" marL="3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404040"/>
                    </a:solidFill>
                  </a:tcPr>
                </a:tc>
                <a:tc>
                  <a:txBody>
                    <a:bodyPr/>
                    <a:lstStyle/>
                    <a:p>
                      <a:pPr indent="0" lvl="0" marL="0" marR="0" rtl="0" algn="l">
                        <a:lnSpc>
                          <a:spcPct val="115000"/>
                        </a:lnSpc>
                        <a:spcBef>
                          <a:spcPts val="0"/>
                        </a:spcBef>
                        <a:spcAft>
                          <a:spcPts val="0"/>
                        </a:spcAft>
                        <a:buNone/>
                      </a:pPr>
                      <a:r>
                        <a:rPr lang="en-US" sz="1600" u="none" cap="none" strike="noStrike">
                          <a:solidFill>
                            <a:schemeClr val="lt1"/>
                          </a:solidFill>
                          <a:latin typeface="Times New Roman"/>
                          <a:ea typeface="Times New Roman"/>
                          <a:cs typeface="Times New Roman"/>
                          <a:sym typeface="Times New Roman"/>
                        </a:rPr>
                        <a:t>- </a:t>
                      </a:r>
                      <a:r>
                        <a:rPr b="1" lang="en-US" sz="1600" u="none" cap="none" strike="noStrike">
                          <a:solidFill>
                            <a:schemeClr val="lt1"/>
                          </a:solidFill>
                          <a:latin typeface="Times New Roman"/>
                          <a:ea typeface="Times New Roman"/>
                          <a:cs typeface="Times New Roman"/>
                          <a:sym typeface="Times New Roman"/>
                        </a:rPr>
                        <a:t>Statistical Validity</a:t>
                      </a:r>
                      <a:r>
                        <a:rPr lang="en-US" sz="1600" u="none" cap="none" strike="noStrike">
                          <a:solidFill>
                            <a:schemeClr val="lt1"/>
                          </a:solidFill>
                          <a:latin typeface="Times New Roman"/>
                          <a:ea typeface="Times New Roman"/>
                          <a:cs typeface="Times New Roman"/>
                          <a:sym typeface="Times New Roman"/>
                        </a:rPr>
                        <a:t>: Results are statistically valid and generalizable.</a:t>
                      </a:r>
                      <a:endParaRPr sz="1600" u="none" cap="none" strike="noStrike">
                        <a:solidFill>
                          <a:schemeClr val="lt1"/>
                        </a:solidFill>
                        <a:latin typeface="Calibri"/>
                        <a:ea typeface="Calibri"/>
                        <a:cs typeface="Calibri"/>
                        <a:sym typeface="Calibri"/>
                      </a:endParaRPr>
                    </a:p>
                    <a:p>
                      <a:pPr indent="0" lvl="0" marL="0" marR="0" rtl="0" algn="l">
                        <a:lnSpc>
                          <a:spcPct val="115000"/>
                        </a:lnSpc>
                        <a:spcBef>
                          <a:spcPts val="0"/>
                        </a:spcBef>
                        <a:spcAft>
                          <a:spcPts val="0"/>
                        </a:spcAft>
                        <a:buNone/>
                      </a:pPr>
                      <a:r>
                        <a:rPr lang="en-US" sz="1600" u="none" cap="none" strike="noStrike">
                          <a:solidFill>
                            <a:schemeClr val="lt1"/>
                          </a:solidFill>
                          <a:latin typeface="Times New Roman"/>
                          <a:ea typeface="Times New Roman"/>
                          <a:cs typeface="Times New Roman"/>
                          <a:sym typeface="Times New Roman"/>
                        </a:rPr>
                        <a:t>- </a:t>
                      </a:r>
                      <a:r>
                        <a:rPr b="1" lang="en-US" sz="1600" u="none" cap="none" strike="noStrike">
                          <a:solidFill>
                            <a:schemeClr val="lt1"/>
                          </a:solidFill>
                          <a:latin typeface="Times New Roman"/>
                          <a:ea typeface="Times New Roman"/>
                          <a:cs typeface="Times New Roman"/>
                          <a:sym typeface="Times New Roman"/>
                        </a:rPr>
                        <a:t>Scalability</a:t>
                      </a:r>
                      <a:r>
                        <a:rPr lang="en-US" sz="1600" u="none" cap="none" strike="noStrike">
                          <a:solidFill>
                            <a:schemeClr val="lt1"/>
                          </a:solidFill>
                          <a:latin typeface="Times New Roman"/>
                          <a:ea typeface="Times New Roman"/>
                          <a:cs typeface="Times New Roman"/>
                          <a:sym typeface="Times New Roman"/>
                        </a:rPr>
                        <a:t>: Can reach a broad audience quickly.</a:t>
                      </a:r>
                      <a:endParaRPr sz="1600" u="none" cap="none" strike="noStrike">
                        <a:solidFill>
                          <a:schemeClr val="lt1"/>
                        </a:solidFill>
                        <a:latin typeface="Calibri"/>
                        <a:ea typeface="Calibri"/>
                        <a:cs typeface="Calibri"/>
                        <a:sym typeface="Calibri"/>
                      </a:endParaRPr>
                    </a:p>
                    <a:p>
                      <a:pPr indent="0" lvl="0" marL="0" marR="0" rtl="0" algn="l">
                        <a:lnSpc>
                          <a:spcPct val="115000"/>
                        </a:lnSpc>
                        <a:spcBef>
                          <a:spcPts val="0"/>
                        </a:spcBef>
                        <a:spcAft>
                          <a:spcPts val="0"/>
                        </a:spcAft>
                        <a:buNone/>
                      </a:pPr>
                      <a:r>
                        <a:rPr lang="en-US" sz="1600" u="none" cap="none" strike="noStrike">
                          <a:solidFill>
                            <a:schemeClr val="lt1"/>
                          </a:solidFill>
                          <a:latin typeface="Times New Roman"/>
                          <a:ea typeface="Times New Roman"/>
                          <a:cs typeface="Times New Roman"/>
                          <a:sym typeface="Times New Roman"/>
                        </a:rPr>
                        <a:t>- </a:t>
                      </a:r>
                      <a:r>
                        <a:rPr b="1" lang="en-US" sz="1600" u="none" cap="none" strike="noStrike">
                          <a:solidFill>
                            <a:schemeClr val="lt1"/>
                          </a:solidFill>
                          <a:latin typeface="Times New Roman"/>
                          <a:ea typeface="Times New Roman"/>
                          <a:cs typeface="Times New Roman"/>
                          <a:sym typeface="Times New Roman"/>
                        </a:rPr>
                        <a:t>Objective Data</a:t>
                      </a:r>
                      <a:r>
                        <a:rPr lang="en-US" sz="1600" u="none" cap="none" strike="noStrike">
                          <a:solidFill>
                            <a:schemeClr val="lt1"/>
                          </a:solidFill>
                          <a:latin typeface="Times New Roman"/>
                          <a:ea typeface="Times New Roman"/>
                          <a:cs typeface="Times New Roman"/>
                          <a:sym typeface="Times New Roman"/>
                        </a:rPr>
                        <a:t>: Provides measurable data for easy analysis.</a:t>
                      </a:r>
                      <a:endParaRPr sz="1600" u="none" cap="none" strike="noStrike">
                        <a:solidFill>
                          <a:schemeClr val="lt1"/>
                        </a:solidFill>
                        <a:latin typeface="Calibri"/>
                        <a:ea typeface="Calibri"/>
                        <a:cs typeface="Calibri"/>
                        <a:sym typeface="Calibri"/>
                      </a:endParaRPr>
                    </a:p>
                  </a:txBody>
                  <a:tcPr marT="84450" marB="0" marR="30100" marL="3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404040"/>
                    </a:solidFill>
                  </a:tcPr>
                </a:tc>
                <a:tc>
                  <a:txBody>
                    <a:bodyPr/>
                    <a:lstStyle/>
                    <a:p>
                      <a:pPr indent="0" lvl="0" marL="0" marR="0" rtl="0" algn="l">
                        <a:lnSpc>
                          <a:spcPct val="115000"/>
                        </a:lnSpc>
                        <a:spcBef>
                          <a:spcPts val="0"/>
                        </a:spcBef>
                        <a:spcAft>
                          <a:spcPts val="0"/>
                        </a:spcAft>
                        <a:buNone/>
                      </a:pPr>
                      <a:r>
                        <a:rPr lang="en-US" sz="1600" u="none" cap="none" strike="noStrike">
                          <a:solidFill>
                            <a:schemeClr val="lt1"/>
                          </a:solidFill>
                          <a:latin typeface="Times New Roman"/>
                          <a:ea typeface="Times New Roman"/>
                          <a:cs typeface="Times New Roman"/>
                          <a:sym typeface="Times New Roman"/>
                        </a:rPr>
                        <a:t>- </a:t>
                      </a:r>
                      <a:r>
                        <a:rPr b="1" lang="en-US" sz="1600" u="none" cap="none" strike="noStrike">
                          <a:solidFill>
                            <a:schemeClr val="lt1"/>
                          </a:solidFill>
                          <a:latin typeface="Times New Roman"/>
                          <a:ea typeface="Times New Roman"/>
                          <a:cs typeface="Times New Roman"/>
                          <a:sym typeface="Times New Roman"/>
                        </a:rPr>
                        <a:t>Lack of Depth</a:t>
                      </a:r>
                      <a:r>
                        <a:rPr lang="en-US" sz="1600" u="none" cap="none" strike="noStrike">
                          <a:solidFill>
                            <a:schemeClr val="lt1"/>
                          </a:solidFill>
                          <a:latin typeface="Times New Roman"/>
                          <a:ea typeface="Times New Roman"/>
                          <a:cs typeface="Times New Roman"/>
                          <a:sym typeface="Times New Roman"/>
                        </a:rPr>
                        <a:t>: May miss nuanced consumer insights.</a:t>
                      </a:r>
                      <a:endParaRPr sz="1600" u="none" cap="none" strike="noStrike">
                        <a:solidFill>
                          <a:schemeClr val="lt1"/>
                        </a:solidFill>
                        <a:latin typeface="Calibri"/>
                        <a:ea typeface="Calibri"/>
                        <a:cs typeface="Calibri"/>
                        <a:sym typeface="Calibri"/>
                      </a:endParaRPr>
                    </a:p>
                    <a:p>
                      <a:pPr indent="0" lvl="0" marL="0" marR="0" rtl="0" algn="l">
                        <a:lnSpc>
                          <a:spcPct val="115000"/>
                        </a:lnSpc>
                        <a:spcBef>
                          <a:spcPts val="0"/>
                        </a:spcBef>
                        <a:spcAft>
                          <a:spcPts val="0"/>
                        </a:spcAft>
                        <a:buNone/>
                      </a:pPr>
                      <a:r>
                        <a:rPr lang="en-US" sz="1600" u="none" cap="none" strike="noStrike">
                          <a:solidFill>
                            <a:schemeClr val="lt1"/>
                          </a:solidFill>
                          <a:latin typeface="Times New Roman"/>
                          <a:ea typeface="Times New Roman"/>
                          <a:cs typeface="Times New Roman"/>
                          <a:sym typeface="Times New Roman"/>
                        </a:rPr>
                        <a:t>- </a:t>
                      </a:r>
                      <a:r>
                        <a:rPr b="1" lang="en-US" sz="1600" u="none" cap="none" strike="noStrike">
                          <a:solidFill>
                            <a:schemeClr val="lt1"/>
                          </a:solidFill>
                          <a:latin typeface="Times New Roman"/>
                          <a:ea typeface="Times New Roman"/>
                          <a:cs typeface="Times New Roman"/>
                          <a:sym typeface="Times New Roman"/>
                        </a:rPr>
                        <a:t>Response Bias</a:t>
                      </a:r>
                      <a:r>
                        <a:rPr lang="en-US" sz="1600" u="none" cap="none" strike="noStrike">
                          <a:solidFill>
                            <a:schemeClr val="lt1"/>
                          </a:solidFill>
                          <a:latin typeface="Times New Roman"/>
                          <a:ea typeface="Times New Roman"/>
                          <a:cs typeface="Times New Roman"/>
                          <a:sym typeface="Times New Roman"/>
                        </a:rPr>
                        <a:t>: Participants may provide socially desirable answers.</a:t>
                      </a:r>
                      <a:endParaRPr sz="1600" u="none" cap="none" strike="noStrike">
                        <a:solidFill>
                          <a:schemeClr val="lt1"/>
                        </a:solidFill>
                        <a:latin typeface="Calibri"/>
                        <a:ea typeface="Calibri"/>
                        <a:cs typeface="Calibri"/>
                        <a:sym typeface="Calibri"/>
                      </a:endParaRPr>
                    </a:p>
                  </a:txBody>
                  <a:tcPr marT="84450" marB="0" marR="30100" marL="301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404040"/>
                    </a:solidFill>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9" name="Shape 349"/>
        <p:cNvGrpSpPr/>
        <p:nvPr/>
      </p:nvGrpSpPr>
      <p:grpSpPr>
        <a:xfrm>
          <a:off x="0" y="0"/>
          <a:ext cx="0" cy="0"/>
          <a:chOff x="0" y="0"/>
          <a:chExt cx="0" cy="0"/>
        </a:xfrm>
      </p:grpSpPr>
      <p:cxnSp>
        <p:nvCxnSpPr>
          <p:cNvPr id="350" name="Google Shape;350;p26"/>
          <p:cNvCxnSpPr/>
          <p:nvPr/>
        </p:nvCxnSpPr>
        <p:spPr>
          <a:xfrm>
            <a:off x="0" y="1185205"/>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51" name="Google Shape;351;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2" name="Google Shape;352;p26"/>
          <p:cNvSpPr txBox="1"/>
          <p:nvPr>
            <p:ph type="title"/>
          </p:nvPr>
        </p:nvSpPr>
        <p:spPr>
          <a:xfrm>
            <a:off x="1069646" y="1092848"/>
            <a:ext cx="9958753" cy="680144"/>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000"/>
              <a:buFont typeface="Arial"/>
              <a:buNone/>
            </a:pPr>
            <a:r>
              <a:rPr lang="en-US" sz="4000" cap="none"/>
              <a:t>TYPES OF CONCEPT TEST</a:t>
            </a:r>
            <a:endParaRPr/>
          </a:p>
        </p:txBody>
      </p:sp>
      <p:cxnSp>
        <p:nvCxnSpPr>
          <p:cNvPr id="353" name="Google Shape;353;p26"/>
          <p:cNvCxnSpPr/>
          <p:nvPr/>
        </p:nvCxnSpPr>
        <p:spPr>
          <a:xfrm>
            <a:off x="-6626" y="1185999"/>
            <a:ext cx="804195" cy="0"/>
          </a:xfrm>
          <a:prstGeom prst="straightConnector1">
            <a:avLst/>
          </a:prstGeom>
          <a:noFill/>
          <a:ln cap="flat" cmpd="sng" w="85725">
            <a:solidFill>
              <a:schemeClr val="dk1"/>
            </a:solidFill>
            <a:prstDash val="solid"/>
            <a:miter lim="800000"/>
            <a:headEnd len="sm" w="sm" type="none"/>
            <a:tailEnd len="sm" w="sm" type="none"/>
          </a:ln>
        </p:spPr>
      </p:cxnSp>
      <p:graphicFrame>
        <p:nvGraphicFramePr>
          <p:cNvPr id="354" name="Google Shape;354;p26"/>
          <p:cNvGraphicFramePr/>
          <p:nvPr/>
        </p:nvGraphicFramePr>
        <p:xfrm>
          <a:off x="1181100" y="2967092"/>
          <a:ext cx="3000000" cy="3000000"/>
        </p:xfrm>
        <a:graphic>
          <a:graphicData uri="http://schemas.openxmlformats.org/drawingml/2006/table">
            <a:tbl>
              <a:tblPr>
                <a:solidFill>
                  <a:schemeClr val="lt1"/>
                </a:solidFill>
                <a:tableStyleId>{708143B8-FC6F-4335-9894-1FFAC2CDD6C5}</a:tableStyleId>
              </a:tblPr>
              <a:tblGrid>
                <a:gridCol w="1503150"/>
                <a:gridCol w="2114475"/>
                <a:gridCol w="3330600"/>
                <a:gridCol w="2899075"/>
              </a:tblGrid>
              <a:tr h="715225">
                <a:tc>
                  <a:txBody>
                    <a:bodyPr/>
                    <a:lstStyle/>
                    <a:p>
                      <a:pPr indent="0" lvl="0" marL="0" marR="0" rtl="0" algn="ctr">
                        <a:lnSpc>
                          <a:spcPct val="115000"/>
                        </a:lnSpc>
                        <a:spcBef>
                          <a:spcPts val="0"/>
                        </a:spcBef>
                        <a:spcAft>
                          <a:spcPts val="0"/>
                        </a:spcAft>
                        <a:buNone/>
                      </a:pPr>
                      <a:r>
                        <a:rPr b="0" lang="en-US" sz="1400" u="none" cap="none" strike="noStrike">
                          <a:solidFill>
                            <a:schemeClr val="lt1"/>
                          </a:solidFill>
                          <a:latin typeface="Times New Roman"/>
                          <a:ea typeface="Times New Roman"/>
                          <a:cs typeface="Times New Roman"/>
                          <a:sym typeface="Times New Roman"/>
                        </a:rPr>
                        <a:t>Type of Concept Testing</a:t>
                      </a:r>
                      <a:endParaRPr b="0" sz="1400" u="none" cap="none" strike="noStrike">
                        <a:solidFill>
                          <a:schemeClr val="lt1"/>
                        </a:solidFill>
                        <a:latin typeface="Calibri"/>
                        <a:ea typeface="Calibri"/>
                        <a:cs typeface="Calibri"/>
                        <a:sym typeface="Calibri"/>
                      </a:endParaRPr>
                    </a:p>
                  </a:txBody>
                  <a:tcPr marT="94150" marB="94150" marR="33550" marL="122400"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dk1"/>
                    </a:solidFill>
                  </a:tcPr>
                </a:tc>
                <a:tc>
                  <a:txBody>
                    <a:bodyPr/>
                    <a:lstStyle/>
                    <a:p>
                      <a:pPr indent="0" lvl="0" marL="0" marR="0" rtl="0" algn="ctr">
                        <a:lnSpc>
                          <a:spcPct val="115000"/>
                        </a:lnSpc>
                        <a:spcBef>
                          <a:spcPts val="0"/>
                        </a:spcBef>
                        <a:spcAft>
                          <a:spcPts val="0"/>
                        </a:spcAft>
                        <a:buNone/>
                      </a:pPr>
                      <a:r>
                        <a:rPr b="0" lang="en-US" sz="1400" u="none" cap="none" strike="noStrike">
                          <a:solidFill>
                            <a:schemeClr val="lt1"/>
                          </a:solidFill>
                          <a:latin typeface="Times New Roman"/>
                          <a:ea typeface="Times New Roman"/>
                          <a:cs typeface="Times New Roman"/>
                          <a:sym typeface="Times New Roman"/>
                        </a:rPr>
                        <a:t>Description</a:t>
                      </a:r>
                      <a:endParaRPr b="0" sz="1400" u="none" cap="none" strike="noStrike">
                        <a:solidFill>
                          <a:schemeClr val="lt1"/>
                        </a:solidFill>
                        <a:latin typeface="Calibri"/>
                        <a:ea typeface="Calibri"/>
                        <a:cs typeface="Calibri"/>
                        <a:sym typeface="Calibri"/>
                      </a:endParaRPr>
                    </a:p>
                  </a:txBody>
                  <a:tcPr marT="94150" marB="94150" marR="33550" marL="122400"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dk1"/>
                    </a:solidFill>
                  </a:tcPr>
                </a:tc>
                <a:tc>
                  <a:txBody>
                    <a:bodyPr/>
                    <a:lstStyle/>
                    <a:p>
                      <a:pPr indent="0" lvl="0" marL="0" marR="0" rtl="0" algn="ctr">
                        <a:lnSpc>
                          <a:spcPct val="115000"/>
                        </a:lnSpc>
                        <a:spcBef>
                          <a:spcPts val="0"/>
                        </a:spcBef>
                        <a:spcAft>
                          <a:spcPts val="0"/>
                        </a:spcAft>
                        <a:buNone/>
                      </a:pPr>
                      <a:r>
                        <a:rPr b="0" lang="en-US" sz="1400" u="none" cap="none" strike="noStrike">
                          <a:solidFill>
                            <a:schemeClr val="lt1"/>
                          </a:solidFill>
                          <a:latin typeface="Times New Roman"/>
                          <a:ea typeface="Times New Roman"/>
                          <a:cs typeface="Times New Roman"/>
                          <a:sym typeface="Times New Roman"/>
                        </a:rPr>
                        <a:t>Strengths</a:t>
                      </a:r>
                      <a:endParaRPr b="0" sz="1400" u="none" cap="none" strike="noStrike">
                        <a:solidFill>
                          <a:schemeClr val="lt1"/>
                        </a:solidFill>
                        <a:latin typeface="Calibri"/>
                        <a:ea typeface="Calibri"/>
                        <a:cs typeface="Calibri"/>
                        <a:sym typeface="Calibri"/>
                      </a:endParaRPr>
                    </a:p>
                  </a:txBody>
                  <a:tcPr marT="94150" marB="94150" marR="33550" marL="122400" anchor="ctr">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dk1"/>
                    </a:solidFill>
                  </a:tcPr>
                </a:tc>
                <a:tc>
                  <a:txBody>
                    <a:bodyPr/>
                    <a:lstStyle/>
                    <a:p>
                      <a:pPr indent="0" lvl="0" marL="0" marR="0" rtl="0" algn="ctr">
                        <a:lnSpc>
                          <a:spcPct val="115000"/>
                        </a:lnSpc>
                        <a:spcBef>
                          <a:spcPts val="0"/>
                        </a:spcBef>
                        <a:spcAft>
                          <a:spcPts val="0"/>
                        </a:spcAft>
                        <a:buNone/>
                      </a:pPr>
                      <a:r>
                        <a:rPr b="0" lang="en-US" sz="1400" u="none" cap="none" strike="noStrike">
                          <a:solidFill>
                            <a:schemeClr val="lt1"/>
                          </a:solidFill>
                          <a:latin typeface="Times New Roman"/>
                          <a:ea typeface="Times New Roman"/>
                          <a:cs typeface="Times New Roman"/>
                          <a:sym typeface="Times New Roman"/>
                        </a:rPr>
                        <a:t>Weaknesses</a:t>
                      </a:r>
                      <a:endParaRPr b="0" sz="1400" u="none" cap="none" strike="noStrike">
                        <a:solidFill>
                          <a:schemeClr val="lt1"/>
                        </a:solidFill>
                        <a:latin typeface="Calibri"/>
                        <a:ea typeface="Calibri"/>
                        <a:cs typeface="Calibri"/>
                        <a:sym typeface="Calibri"/>
                      </a:endParaRPr>
                    </a:p>
                  </a:txBody>
                  <a:tcPr marT="94150" marB="94150" marR="33550" marL="122400" anchor="ctr">
                    <a:lnL cap="flat" cmpd="sng" w="1905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dk1"/>
                    </a:solidFill>
                  </a:tcPr>
                </a:tc>
              </a:tr>
              <a:tr h="2483675">
                <a:tc>
                  <a:txBody>
                    <a:bodyPr/>
                    <a:lstStyle/>
                    <a:p>
                      <a:pPr indent="0" lvl="0" marL="0" marR="0" rtl="0" algn="l">
                        <a:lnSpc>
                          <a:spcPct val="115000"/>
                        </a:lnSpc>
                        <a:spcBef>
                          <a:spcPts val="0"/>
                        </a:spcBef>
                        <a:spcAft>
                          <a:spcPts val="0"/>
                        </a:spcAft>
                        <a:buNone/>
                      </a:pPr>
                      <a:r>
                        <a:rPr b="1" lang="en-US" sz="1400" u="none" cap="none" strike="noStrike">
                          <a:solidFill>
                            <a:schemeClr val="lt1"/>
                          </a:solidFill>
                          <a:latin typeface="Times New Roman"/>
                          <a:ea typeface="Times New Roman"/>
                          <a:cs typeface="Times New Roman"/>
                          <a:sym typeface="Times New Roman"/>
                        </a:rPr>
                        <a:t>Prototype Testing</a:t>
                      </a:r>
                      <a:endParaRPr sz="1400" u="none" cap="none" strike="noStrike">
                        <a:solidFill>
                          <a:schemeClr val="lt1"/>
                        </a:solidFill>
                        <a:latin typeface="Calibri"/>
                        <a:ea typeface="Calibri"/>
                        <a:cs typeface="Calibri"/>
                        <a:sym typeface="Calibri"/>
                      </a:endParaRPr>
                    </a:p>
                  </a:txBody>
                  <a:tcPr marT="94150" marB="94150" marR="33550" marL="122400">
                    <a:lnL cap="flat" cmpd="sng" w="19050">
                      <a:solidFill>
                        <a:schemeClr val="dk1"/>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Involves creating a physical or digital prototype for consumer interaction and feedback.</a:t>
                      </a:r>
                      <a:endParaRPr sz="1400" u="none" cap="none" strike="noStrike">
                        <a:solidFill>
                          <a:schemeClr val="dk1"/>
                        </a:solidFill>
                        <a:latin typeface="Calibri"/>
                        <a:ea typeface="Calibri"/>
                        <a:cs typeface="Calibri"/>
                        <a:sym typeface="Calibri"/>
                      </a:endParaRPr>
                    </a:p>
                  </a:txBody>
                  <a:tcPr marT="94150" marB="94150" marR="33550" marL="122400">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 </a:t>
                      </a:r>
                      <a:r>
                        <a:rPr b="1" lang="en-US" sz="1400" u="none" cap="none" strike="noStrike">
                          <a:solidFill>
                            <a:schemeClr val="dk1"/>
                          </a:solidFill>
                          <a:latin typeface="Times New Roman"/>
                          <a:ea typeface="Times New Roman"/>
                          <a:cs typeface="Times New Roman"/>
                          <a:sym typeface="Times New Roman"/>
                        </a:rPr>
                        <a:t>Real-world Interaction</a:t>
                      </a:r>
                      <a:r>
                        <a:rPr lang="en-US" sz="1400" u="none" cap="none" strike="noStrike">
                          <a:solidFill>
                            <a:schemeClr val="dk1"/>
                          </a:solidFill>
                          <a:latin typeface="Times New Roman"/>
                          <a:ea typeface="Times New Roman"/>
                          <a:cs typeface="Times New Roman"/>
                          <a:sym typeface="Times New Roman"/>
                        </a:rPr>
                        <a:t>: Consumers experience the product, leading to relevant feedback.</a:t>
                      </a:r>
                      <a:endParaRPr sz="14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 </a:t>
                      </a:r>
                      <a:r>
                        <a:rPr b="1" lang="en-US" sz="1400" u="none" cap="none" strike="noStrike">
                          <a:solidFill>
                            <a:schemeClr val="dk1"/>
                          </a:solidFill>
                          <a:latin typeface="Times New Roman"/>
                          <a:ea typeface="Times New Roman"/>
                          <a:cs typeface="Times New Roman"/>
                          <a:sym typeface="Times New Roman"/>
                        </a:rPr>
                        <a:t>Identifies Usability Issues</a:t>
                      </a:r>
                      <a:r>
                        <a:rPr lang="en-US" sz="1400" u="none" cap="none" strike="noStrike">
                          <a:solidFill>
                            <a:schemeClr val="dk1"/>
                          </a:solidFill>
                          <a:latin typeface="Times New Roman"/>
                          <a:ea typeface="Times New Roman"/>
                          <a:cs typeface="Times New Roman"/>
                          <a:sym typeface="Times New Roman"/>
                        </a:rPr>
                        <a:t>: Uncovers practical problems not evident in concept discussions.</a:t>
                      </a:r>
                      <a:endParaRPr sz="14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 </a:t>
                      </a:r>
                      <a:r>
                        <a:rPr b="1" lang="en-US" sz="1400" u="none" cap="none" strike="noStrike">
                          <a:solidFill>
                            <a:schemeClr val="dk1"/>
                          </a:solidFill>
                          <a:latin typeface="Times New Roman"/>
                          <a:ea typeface="Times New Roman"/>
                          <a:cs typeface="Times New Roman"/>
                          <a:sym typeface="Times New Roman"/>
                        </a:rPr>
                        <a:t>Iterative Development</a:t>
                      </a:r>
                      <a:r>
                        <a:rPr lang="en-US" sz="1400" u="none" cap="none" strike="noStrike">
                          <a:solidFill>
                            <a:schemeClr val="dk1"/>
                          </a:solidFill>
                          <a:latin typeface="Times New Roman"/>
                          <a:ea typeface="Times New Roman"/>
                          <a:cs typeface="Times New Roman"/>
                          <a:sym typeface="Times New Roman"/>
                        </a:rPr>
                        <a:t>: Provides a basis for iterative improvements based on feedback.</a:t>
                      </a:r>
                      <a:endParaRPr sz="1400" u="none" cap="none" strike="noStrike">
                        <a:solidFill>
                          <a:schemeClr val="dk1"/>
                        </a:solidFill>
                        <a:latin typeface="Calibri"/>
                        <a:ea typeface="Calibri"/>
                        <a:cs typeface="Calibri"/>
                        <a:sym typeface="Calibri"/>
                      </a:endParaRPr>
                    </a:p>
                  </a:txBody>
                  <a:tcPr marT="94150" marB="94150" marR="33550" marL="122400">
                    <a:lnL cap="flat" cmpd="sng" w="9525">
                      <a:solidFill>
                        <a:srgbClr val="7F7F7F"/>
                      </a:solidFill>
                      <a:prstDash val="solid"/>
                      <a:round/>
                      <a:headEnd len="sm" w="sm" type="none"/>
                      <a:tailEnd len="sm" w="sm" type="none"/>
                    </a:lnL>
                    <a:lnR cap="flat" cmpd="sng" w="9525">
                      <a:solidFill>
                        <a:srgbClr val="7F7F7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 </a:t>
                      </a:r>
                      <a:r>
                        <a:rPr b="1" lang="en-US" sz="1400" u="none" cap="none" strike="noStrike">
                          <a:solidFill>
                            <a:schemeClr val="dk1"/>
                          </a:solidFill>
                          <a:latin typeface="Times New Roman"/>
                          <a:ea typeface="Times New Roman"/>
                          <a:cs typeface="Times New Roman"/>
                          <a:sym typeface="Times New Roman"/>
                        </a:rPr>
                        <a:t>Costly</a:t>
                      </a:r>
                      <a:r>
                        <a:rPr lang="en-US" sz="1400" u="none" cap="none" strike="noStrike">
                          <a:solidFill>
                            <a:schemeClr val="dk1"/>
                          </a:solidFill>
                          <a:latin typeface="Times New Roman"/>
                          <a:ea typeface="Times New Roman"/>
                          <a:cs typeface="Times New Roman"/>
                          <a:sym typeface="Times New Roman"/>
                        </a:rPr>
                        <a:t>: Developing prototypes can be expensive.</a:t>
                      </a:r>
                      <a:endParaRPr sz="14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 </a:t>
                      </a:r>
                      <a:r>
                        <a:rPr b="1" lang="en-US" sz="1400" u="none" cap="none" strike="noStrike">
                          <a:solidFill>
                            <a:schemeClr val="dk1"/>
                          </a:solidFill>
                          <a:latin typeface="Times New Roman"/>
                          <a:ea typeface="Times New Roman"/>
                          <a:cs typeface="Times New Roman"/>
                          <a:sym typeface="Times New Roman"/>
                        </a:rPr>
                        <a:t>Limited Scope</a:t>
                      </a:r>
                      <a:r>
                        <a:rPr lang="en-US" sz="1400" u="none" cap="none" strike="noStrike">
                          <a:solidFill>
                            <a:schemeClr val="dk1"/>
                          </a:solidFill>
                          <a:latin typeface="Times New Roman"/>
                          <a:ea typeface="Times New Roman"/>
                          <a:cs typeface="Times New Roman"/>
                          <a:sym typeface="Times New Roman"/>
                        </a:rPr>
                        <a:t>: Feedback may be limited to current features.</a:t>
                      </a:r>
                      <a:endParaRPr sz="14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None/>
                      </a:pPr>
                      <a:r>
                        <a:rPr lang="en-US" sz="1400" u="none" cap="none" strike="noStrike">
                          <a:solidFill>
                            <a:schemeClr val="dk1"/>
                          </a:solidFill>
                          <a:latin typeface="Times New Roman"/>
                          <a:ea typeface="Times New Roman"/>
                          <a:cs typeface="Times New Roman"/>
                          <a:sym typeface="Times New Roman"/>
                        </a:rPr>
                        <a:t>- </a:t>
                      </a:r>
                      <a:r>
                        <a:rPr b="1" lang="en-US" sz="1400" u="none" cap="none" strike="noStrike">
                          <a:solidFill>
                            <a:schemeClr val="dk1"/>
                          </a:solidFill>
                          <a:latin typeface="Times New Roman"/>
                          <a:ea typeface="Times New Roman"/>
                          <a:cs typeface="Times New Roman"/>
                          <a:sym typeface="Times New Roman"/>
                        </a:rPr>
                        <a:t>Time-Consuming</a:t>
                      </a:r>
                      <a:r>
                        <a:rPr lang="en-US" sz="1400" u="none" cap="none" strike="noStrike">
                          <a:solidFill>
                            <a:schemeClr val="dk1"/>
                          </a:solidFill>
                          <a:latin typeface="Times New Roman"/>
                          <a:ea typeface="Times New Roman"/>
                          <a:cs typeface="Times New Roman"/>
                          <a:sym typeface="Times New Roman"/>
                        </a:rPr>
                        <a:t>: Prototyping and testing can extend development timelines.</a:t>
                      </a:r>
                      <a:endParaRPr sz="1400" u="none" cap="none" strike="noStrike">
                        <a:solidFill>
                          <a:schemeClr val="dk1"/>
                        </a:solidFill>
                        <a:latin typeface="Calibri"/>
                        <a:ea typeface="Calibri"/>
                        <a:cs typeface="Calibri"/>
                        <a:sym typeface="Calibri"/>
                      </a:endParaRPr>
                    </a:p>
                  </a:txBody>
                  <a:tcPr marT="94150" marB="94150" marR="33550" marL="122400">
                    <a:lnL cap="flat" cmpd="sng" w="9525">
                      <a:solidFill>
                        <a:srgbClr val="7F7F7F"/>
                      </a:solidFill>
                      <a:prstDash val="solid"/>
                      <a:round/>
                      <a:headEnd len="sm" w="sm" type="none"/>
                      <a:tailEnd len="sm" w="sm" type="none"/>
                    </a:lnL>
                    <a:lnR cap="flat" cmpd="sng" w="1905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8" name="Shape 358"/>
        <p:cNvGrpSpPr/>
        <p:nvPr/>
      </p:nvGrpSpPr>
      <p:grpSpPr>
        <a:xfrm>
          <a:off x="0" y="0"/>
          <a:ext cx="0" cy="0"/>
          <a:chOff x="0" y="0"/>
          <a:chExt cx="0" cy="0"/>
        </a:xfrm>
      </p:grpSpPr>
      <p:cxnSp>
        <p:nvCxnSpPr>
          <p:cNvPr id="359" name="Google Shape;359;p27"/>
          <p:cNvCxnSpPr/>
          <p:nvPr/>
        </p:nvCxnSpPr>
        <p:spPr>
          <a:xfrm>
            <a:off x="0" y="1185205"/>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60" name="Google Shape;360;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1" name="Google Shape;361;p27"/>
          <p:cNvSpPr txBox="1"/>
          <p:nvPr>
            <p:ph type="title"/>
          </p:nvPr>
        </p:nvSpPr>
        <p:spPr>
          <a:xfrm>
            <a:off x="1069646" y="1092848"/>
            <a:ext cx="9958753" cy="680144"/>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000"/>
              <a:buFont typeface="Arial"/>
              <a:buNone/>
            </a:pPr>
            <a:r>
              <a:rPr lang="en-US" sz="4000" cap="none"/>
              <a:t>TYPES OF CONCEPT TEST</a:t>
            </a:r>
            <a:endParaRPr/>
          </a:p>
        </p:txBody>
      </p:sp>
      <p:cxnSp>
        <p:nvCxnSpPr>
          <p:cNvPr id="362" name="Google Shape;362;p27"/>
          <p:cNvCxnSpPr/>
          <p:nvPr/>
        </p:nvCxnSpPr>
        <p:spPr>
          <a:xfrm>
            <a:off x="-6626" y="1185999"/>
            <a:ext cx="804195" cy="0"/>
          </a:xfrm>
          <a:prstGeom prst="straightConnector1">
            <a:avLst/>
          </a:prstGeom>
          <a:noFill/>
          <a:ln cap="flat" cmpd="sng" w="85725">
            <a:solidFill>
              <a:schemeClr val="dk1"/>
            </a:solidFill>
            <a:prstDash val="solid"/>
            <a:miter lim="800000"/>
            <a:headEnd len="sm" w="sm" type="none"/>
            <a:tailEnd len="sm" w="sm" type="none"/>
          </a:ln>
        </p:spPr>
      </p:cxnSp>
      <p:graphicFrame>
        <p:nvGraphicFramePr>
          <p:cNvPr id="363" name="Google Shape;363;p27"/>
          <p:cNvGraphicFramePr/>
          <p:nvPr/>
        </p:nvGraphicFramePr>
        <p:xfrm>
          <a:off x="1181100" y="3102156"/>
          <a:ext cx="3000000" cy="3000000"/>
        </p:xfrm>
        <a:graphic>
          <a:graphicData uri="http://schemas.openxmlformats.org/drawingml/2006/table">
            <a:tbl>
              <a:tblPr>
                <a:noFill/>
                <a:tableStyleId>{708143B8-FC6F-4335-9894-1FFAC2CDD6C5}</a:tableStyleId>
              </a:tblPr>
              <a:tblGrid>
                <a:gridCol w="1960625"/>
                <a:gridCol w="1976125"/>
                <a:gridCol w="2817725"/>
                <a:gridCol w="3092825"/>
              </a:tblGrid>
              <a:tr h="858850">
                <a:tc>
                  <a:txBody>
                    <a:bodyPr/>
                    <a:lstStyle/>
                    <a:p>
                      <a:pPr indent="0" lvl="0" marL="0" marR="0" rtl="0" algn="ctr">
                        <a:lnSpc>
                          <a:spcPct val="115000"/>
                        </a:lnSpc>
                        <a:spcBef>
                          <a:spcPts val="0"/>
                        </a:spcBef>
                        <a:spcAft>
                          <a:spcPts val="0"/>
                        </a:spcAft>
                        <a:buNone/>
                      </a:pPr>
                      <a:r>
                        <a:rPr b="1" lang="en-US" sz="1700" u="none" cap="none" strike="noStrike">
                          <a:solidFill>
                            <a:srgbClr val="3F3F3F"/>
                          </a:solidFill>
                          <a:latin typeface="Times New Roman"/>
                          <a:ea typeface="Times New Roman"/>
                          <a:cs typeface="Times New Roman"/>
                          <a:sym typeface="Times New Roman"/>
                        </a:rPr>
                        <a:t>Type of Concept Testing</a:t>
                      </a:r>
                      <a:endParaRPr b="1" sz="1700" u="none" cap="none" strike="noStrike">
                        <a:solidFill>
                          <a:srgbClr val="3F3F3F"/>
                        </a:solidFill>
                        <a:latin typeface="Calibri"/>
                        <a:ea typeface="Calibri"/>
                        <a:cs typeface="Calibri"/>
                        <a:sym typeface="Calibri"/>
                      </a:endParaRPr>
                    </a:p>
                  </a:txBody>
                  <a:tcPr marT="127800" marB="127800" marR="127800" marL="2129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rgbClr val="8F9A9D">
                          <a:alpha val="6000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700" u="none" cap="none" strike="noStrike">
                          <a:solidFill>
                            <a:srgbClr val="3F3F3F"/>
                          </a:solidFill>
                          <a:latin typeface="Times New Roman"/>
                          <a:ea typeface="Times New Roman"/>
                          <a:cs typeface="Times New Roman"/>
                          <a:sym typeface="Times New Roman"/>
                        </a:rPr>
                        <a:t>Description</a:t>
                      </a:r>
                      <a:endParaRPr sz="1700" u="none" cap="none" strike="noStrike">
                        <a:solidFill>
                          <a:srgbClr val="3F3F3F"/>
                        </a:solidFill>
                        <a:latin typeface="Calibri"/>
                        <a:ea typeface="Calibri"/>
                        <a:cs typeface="Calibri"/>
                        <a:sym typeface="Calibri"/>
                      </a:endParaRPr>
                    </a:p>
                  </a:txBody>
                  <a:tcPr marT="127800" marB="127800" marR="127800" marL="2129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rgbClr val="8F9A9D">
                          <a:alpha val="6000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700" u="none" cap="none" strike="noStrike">
                          <a:solidFill>
                            <a:srgbClr val="3F3F3F"/>
                          </a:solidFill>
                          <a:latin typeface="Times New Roman"/>
                          <a:ea typeface="Times New Roman"/>
                          <a:cs typeface="Times New Roman"/>
                          <a:sym typeface="Times New Roman"/>
                        </a:rPr>
                        <a:t>Strengths</a:t>
                      </a:r>
                      <a:endParaRPr sz="1700" u="none" cap="none" strike="noStrike">
                        <a:solidFill>
                          <a:srgbClr val="3F3F3F"/>
                        </a:solidFill>
                        <a:latin typeface="Calibri"/>
                        <a:ea typeface="Calibri"/>
                        <a:cs typeface="Calibri"/>
                        <a:sym typeface="Calibri"/>
                      </a:endParaRPr>
                    </a:p>
                  </a:txBody>
                  <a:tcPr marT="127800" marB="127800" marR="127800" marL="2129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rgbClr val="8F9A9D">
                          <a:alpha val="6000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700" u="none" cap="none" strike="noStrike">
                          <a:solidFill>
                            <a:srgbClr val="3F3F3F"/>
                          </a:solidFill>
                          <a:latin typeface="Times New Roman"/>
                          <a:ea typeface="Times New Roman"/>
                          <a:cs typeface="Times New Roman"/>
                          <a:sym typeface="Times New Roman"/>
                        </a:rPr>
                        <a:t>Weaknesses</a:t>
                      </a:r>
                      <a:endParaRPr sz="1700" u="none" cap="none" strike="noStrike">
                        <a:solidFill>
                          <a:srgbClr val="3F3F3F"/>
                        </a:solidFill>
                        <a:latin typeface="Calibri"/>
                        <a:ea typeface="Calibri"/>
                        <a:cs typeface="Calibri"/>
                        <a:sym typeface="Calibri"/>
                      </a:endParaRPr>
                    </a:p>
                  </a:txBody>
                  <a:tcPr marT="127800" marB="127800" marR="127800" marL="2129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rgbClr val="8F9A9D">
                          <a:alpha val="6000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069900">
                <a:tc>
                  <a:txBody>
                    <a:bodyPr/>
                    <a:lstStyle/>
                    <a:p>
                      <a:pPr indent="0" lvl="0" marL="0" marR="0" rtl="0" algn="l">
                        <a:lnSpc>
                          <a:spcPct val="115000"/>
                        </a:lnSpc>
                        <a:spcBef>
                          <a:spcPts val="0"/>
                        </a:spcBef>
                        <a:spcAft>
                          <a:spcPts val="0"/>
                        </a:spcAft>
                        <a:buNone/>
                      </a:pPr>
                      <a:r>
                        <a:rPr b="1" lang="en-US" sz="1300" u="none" cap="none" strike="noStrike">
                          <a:solidFill>
                            <a:srgbClr val="3F3F3F"/>
                          </a:solidFill>
                          <a:latin typeface="Times New Roman"/>
                          <a:ea typeface="Times New Roman"/>
                          <a:cs typeface="Times New Roman"/>
                          <a:sym typeface="Times New Roman"/>
                        </a:rPr>
                        <a:t>Concept Testing with Concept Boards</a:t>
                      </a:r>
                      <a:endParaRPr b="1" sz="1300" u="none" cap="none" strike="noStrike">
                        <a:solidFill>
                          <a:srgbClr val="3F3F3F"/>
                        </a:solidFill>
                        <a:latin typeface="Calibri"/>
                        <a:ea typeface="Calibri"/>
                        <a:cs typeface="Calibri"/>
                        <a:sym typeface="Calibri"/>
                      </a:endParaRPr>
                    </a:p>
                  </a:txBody>
                  <a:tcPr marT="110750" marB="110750" marR="110750" marL="212975">
                    <a:lnL cap="flat" cmpd="sng" w="9525">
                      <a:solidFill>
                        <a:srgbClr val="000000">
                          <a:alpha val="0"/>
                        </a:srgbClr>
                      </a:solidFill>
                      <a:prstDash val="solid"/>
                      <a:round/>
                      <a:headEnd len="sm" w="sm" type="none"/>
                      <a:tailEnd len="sm" w="sm" type="none"/>
                    </a:lnL>
                    <a:lnR cap="flat" cmpd="sng" w="1905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4BCBE">
                        <a:alpha val="20000"/>
                      </a:srgbClr>
                    </a:solidFill>
                  </a:tcPr>
                </a:tc>
                <a:tc>
                  <a:txBody>
                    <a:bodyPr/>
                    <a:lstStyle/>
                    <a:p>
                      <a:pPr indent="0" lvl="0" marL="0" marR="0" rtl="0" algn="l">
                        <a:lnSpc>
                          <a:spcPct val="115000"/>
                        </a:lnSpc>
                        <a:spcBef>
                          <a:spcPts val="0"/>
                        </a:spcBef>
                        <a:spcAft>
                          <a:spcPts val="0"/>
                        </a:spcAft>
                        <a:buNone/>
                      </a:pPr>
                      <a:r>
                        <a:rPr lang="en-US" sz="1300" u="none" cap="none" strike="noStrike">
                          <a:solidFill>
                            <a:srgbClr val="3F3F3F"/>
                          </a:solidFill>
                          <a:latin typeface="Times New Roman"/>
                          <a:ea typeface="Times New Roman"/>
                          <a:cs typeface="Times New Roman"/>
                          <a:sym typeface="Times New Roman"/>
                        </a:rPr>
                        <a:t>Uses visual presentations that include images, text, and stimuli to convey a product idea.</a:t>
                      </a:r>
                      <a:endParaRPr sz="1300" u="none" cap="none" strike="noStrike">
                        <a:solidFill>
                          <a:srgbClr val="3F3F3F"/>
                        </a:solidFill>
                        <a:latin typeface="Calibri"/>
                        <a:ea typeface="Calibri"/>
                        <a:cs typeface="Calibri"/>
                        <a:sym typeface="Calibri"/>
                      </a:endParaRPr>
                    </a:p>
                  </a:txBody>
                  <a:tcPr marT="110750" marB="110750" marR="110750" marL="212975">
                    <a:lnL cap="flat" cmpd="sng" w="1905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4BCBE">
                        <a:alpha val="34901"/>
                      </a:srgbClr>
                    </a:solidFill>
                  </a:tcPr>
                </a:tc>
                <a:tc>
                  <a:txBody>
                    <a:bodyPr/>
                    <a:lstStyle/>
                    <a:p>
                      <a:pPr indent="0" lvl="0" marL="0" marR="0" rtl="0" algn="l">
                        <a:lnSpc>
                          <a:spcPct val="115000"/>
                        </a:lnSpc>
                        <a:spcBef>
                          <a:spcPts val="0"/>
                        </a:spcBef>
                        <a:spcAft>
                          <a:spcPts val="0"/>
                        </a:spcAft>
                        <a:buNone/>
                      </a:pPr>
                      <a:r>
                        <a:rPr lang="en-US" sz="1300" u="none" cap="none" strike="noStrike">
                          <a:solidFill>
                            <a:srgbClr val="3F3F3F"/>
                          </a:solidFill>
                          <a:latin typeface="Times New Roman"/>
                          <a:ea typeface="Times New Roman"/>
                          <a:cs typeface="Times New Roman"/>
                          <a:sym typeface="Times New Roman"/>
                        </a:rPr>
                        <a:t>- </a:t>
                      </a:r>
                      <a:r>
                        <a:rPr b="1" lang="en-US" sz="1300" u="none" cap="none" strike="noStrike">
                          <a:solidFill>
                            <a:srgbClr val="3F3F3F"/>
                          </a:solidFill>
                          <a:latin typeface="Times New Roman"/>
                          <a:ea typeface="Times New Roman"/>
                          <a:cs typeface="Times New Roman"/>
                          <a:sym typeface="Times New Roman"/>
                        </a:rPr>
                        <a:t>Visual Appeal</a:t>
                      </a:r>
                      <a:r>
                        <a:rPr lang="en-US" sz="1300" u="none" cap="none" strike="noStrike">
                          <a:solidFill>
                            <a:srgbClr val="3F3F3F"/>
                          </a:solidFill>
                          <a:latin typeface="Times New Roman"/>
                          <a:ea typeface="Times New Roman"/>
                          <a:cs typeface="Times New Roman"/>
                          <a:sym typeface="Times New Roman"/>
                        </a:rPr>
                        <a:t>: Helps consumers visualize the concept, enhancing understanding.</a:t>
                      </a:r>
                      <a:endParaRPr sz="1300" u="none" cap="none" strike="noStrike">
                        <a:solidFill>
                          <a:srgbClr val="3F3F3F"/>
                        </a:solidFill>
                        <a:latin typeface="Calibri"/>
                        <a:ea typeface="Calibri"/>
                        <a:cs typeface="Calibri"/>
                        <a:sym typeface="Calibri"/>
                      </a:endParaRPr>
                    </a:p>
                    <a:p>
                      <a:pPr indent="0" lvl="0" marL="0" marR="0" rtl="0" algn="l">
                        <a:lnSpc>
                          <a:spcPct val="115000"/>
                        </a:lnSpc>
                        <a:spcBef>
                          <a:spcPts val="0"/>
                        </a:spcBef>
                        <a:spcAft>
                          <a:spcPts val="0"/>
                        </a:spcAft>
                        <a:buNone/>
                      </a:pPr>
                      <a:r>
                        <a:rPr lang="en-US" sz="1300" u="none" cap="none" strike="noStrike">
                          <a:solidFill>
                            <a:srgbClr val="3F3F3F"/>
                          </a:solidFill>
                          <a:latin typeface="Times New Roman"/>
                          <a:ea typeface="Times New Roman"/>
                          <a:cs typeface="Times New Roman"/>
                          <a:sym typeface="Times New Roman"/>
                        </a:rPr>
                        <a:t>- </a:t>
                      </a:r>
                      <a:r>
                        <a:rPr b="1" lang="en-US" sz="1300" u="none" cap="none" strike="noStrike">
                          <a:solidFill>
                            <a:srgbClr val="3F3F3F"/>
                          </a:solidFill>
                          <a:latin typeface="Times New Roman"/>
                          <a:ea typeface="Times New Roman"/>
                          <a:cs typeface="Times New Roman"/>
                          <a:sym typeface="Times New Roman"/>
                        </a:rPr>
                        <a:t>Quick Feedback</a:t>
                      </a:r>
                      <a:r>
                        <a:rPr lang="en-US" sz="1300" u="none" cap="none" strike="noStrike">
                          <a:solidFill>
                            <a:srgbClr val="3F3F3F"/>
                          </a:solidFill>
                          <a:latin typeface="Times New Roman"/>
                          <a:ea typeface="Times New Roman"/>
                          <a:cs typeface="Times New Roman"/>
                          <a:sym typeface="Times New Roman"/>
                        </a:rPr>
                        <a:t>: Efficiently gathers consumer reactions and preferences.</a:t>
                      </a:r>
                      <a:endParaRPr sz="1300" u="none" cap="none" strike="noStrike">
                        <a:solidFill>
                          <a:srgbClr val="3F3F3F"/>
                        </a:solidFill>
                        <a:latin typeface="Calibri"/>
                        <a:ea typeface="Calibri"/>
                        <a:cs typeface="Calibri"/>
                        <a:sym typeface="Calibri"/>
                      </a:endParaRPr>
                    </a:p>
                    <a:p>
                      <a:pPr indent="0" lvl="0" marL="0" marR="0" rtl="0" algn="l">
                        <a:lnSpc>
                          <a:spcPct val="115000"/>
                        </a:lnSpc>
                        <a:spcBef>
                          <a:spcPts val="0"/>
                        </a:spcBef>
                        <a:spcAft>
                          <a:spcPts val="0"/>
                        </a:spcAft>
                        <a:buNone/>
                      </a:pPr>
                      <a:r>
                        <a:rPr lang="en-US" sz="1300" u="none" cap="none" strike="noStrike">
                          <a:solidFill>
                            <a:srgbClr val="3F3F3F"/>
                          </a:solidFill>
                          <a:latin typeface="Times New Roman"/>
                          <a:ea typeface="Times New Roman"/>
                          <a:cs typeface="Times New Roman"/>
                          <a:sym typeface="Times New Roman"/>
                        </a:rPr>
                        <a:t>- </a:t>
                      </a:r>
                      <a:r>
                        <a:rPr b="1" lang="en-US" sz="1300" u="none" cap="none" strike="noStrike">
                          <a:solidFill>
                            <a:srgbClr val="3F3F3F"/>
                          </a:solidFill>
                          <a:latin typeface="Times New Roman"/>
                          <a:ea typeface="Times New Roman"/>
                          <a:cs typeface="Times New Roman"/>
                          <a:sym typeface="Times New Roman"/>
                        </a:rPr>
                        <a:t>Useful for Marketing</a:t>
                      </a:r>
                      <a:r>
                        <a:rPr lang="en-US" sz="1300" u="none" cap="none" strike="noStrike">
                          <a:solidFill>
                            <a:srgbClr val="3F3F3F"/>
                          </a:solidFill>
                          <a:latin typeface="Times New Roman"/>
                          <a:ea typeface="Times New Roman"/>
                          <a:cs typeface="Times New Roman"/>
                          <a:sym typeface="Times New Roman"/>
                        </a:rPr>
                        <a:t>: Can test branding and promotional elements.</a:t>
                      </a:r>
                      <a:endParaRPr sz="1300" u="none" cap="none" strike="noStrike">
                        <a:solidFill>
                          <a:srgbClr val="3F3F3F"/>
                        </a:solidFill>
                        <a:latin typeface="Calibri"/>
                        <a:ea typeface="Calibri"/>
                        <a:cs typeface="Calibri"/>
                        <a:sym typeface="Calibri"/>
                      </a:endParaRPr>
                    </a:p>
                  </a:txBody>
                  <a:tcPr marT="110750" marB="110750" marR="110750" marL="2129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4BCBE">
                        <a:alpha val="34901"/>
                      </a:srgbClr>
                    </a:solidFill>
                  </a:tcPr>
                </a:tc>
                <a:tc>
                  <a:txBody>
                    <a:bodyPr/>
                    <a:lstStyle/>
                    <a:p>
                      <a:pPr indent="0" lvl="0" marL="0" marR="0" rtl="0" algn="l">
                        <a:lnSpc>
                          <a:spcPct val="115000"/>
                        </a:lnSpc>
                        <a:spcBef>
                          <a:spcPts val="0"/>
                        </a:spcBef>
                        <a:spcAft>
                          <a:spcPts val="0"/>
                        </a:spcAft>
                        <a:buNone/>
                      </a:pPr>
                      <a:r>
                        <a:rPr lang="en-US" sz="1300" u="none" cap="none" strike="noStrike">
                          <a:solidFill>
                            <a:srgbClr val="3F3F3F"/>
                          </a:solidFill>
                          <a:latin typeface="Times New Roman"/>
                          <a:ea typeface="Times New Roman"/>
                          <a:cs typeface="Times New Roman"/>
                          <a:sym typeface="Times New Roman"/>
                        </a:rPr>
                        <a:t>- </a:t>
                      </a:r>
                      <a:r>
                        <a:rPr b="1" lang="en-US" sz="1300" u="none" cap="none" strike="noStrike">
                          <a:solidFill>
                            <a:srgbClr val="3F3F3F"/>
                          </a:solidFill>
                          <a:latin typeface="Times New Roman"/>
                          <a:ea typeface="Times New Roman"/>
                          <a:cs typeface="Times New Roman"/>
                          <a:sym typeface="Times New Roman"/>
                        </a:rPr>
                        <a:t>Ambiguity</a:t>
                      </a:r>
                      <a:r>
                        <a:rPr lang="en-US" sz="1300" u="none" cap="none" strike="noStrike">
                          <a:solidFill>
                            <a:srgbClr val="3F3F3F"/>
                          </a:solidFill>
                          <a:latin typeface="Times New Roman"/>
                          <a:ea typeface="Times New Roman"/>
                          <a:cs typeface="Times New Roman"/>
                          <a:sym typeface="Times New Roman"/>
                        </a:rPr>
                        <a:t>: Visuals can be interpreted differently, leading to varied feedback.</a:t>
                      </a:r>
                      <a:endParaRPr sz="1300" u="none" cap="none" strike="noStrike">
                        <a:solidFill>
                          <a:srgbClr val="3F3F3F"/>
                        </a:solidFill>
                        <a:latin typeface="Calibri"/>
                        <a:ea typeface="Calibri"/>
                        <a:cs typeface="Calibri"/>
                        <a:sym typeface="Calibri"/>
                      </a:endParaRPr>
                    </a:p>
                    <a:p>
                      <a:pPr indent="0" lvl="0" marL="0" marR="0" rtl="0" algn="l">
                        <a:lnSpc>
                          <a:spcPct val="115000"/>
                        </a:lnSpc>
                        <a:spcBef>
                          <a:spcPts val="0"/>
                        </a:spcBef>
                        <a:spcAft>
                          <a:spcPts val="0"/>
                        </a:spcAft>
                        <a:buNone/>
                      </a:pPr>
                      <a:r>
                        <a:rPr lang="en-US" sz="1300" u="none" cap="none" strike="noStrike">
                          <a:solidFill>
                            <a:srgbClr val="3F3F3F"/>
                          </a:solidFill>
                          <a:latin typeface="Times New Roman"/>
                          <a:ea typeface="Times New Roman"/>
                          <a:cs typeface="Times New Roman"/>
                          <a:sym typeface="Times New Roman"/>
                        </a:rPr>
                        <a:t>- </a:t>
                      </a:r>
                      <a:r>
                        <a:rPr b="1" lang="en-US" sz="1300" u="none" cap="none" strike="noStrike">
                          <a:solidFill>
                            <a:srgbClr val="3F3F3F"/>
                          </a:solidFill>
                          <a:latin typeface="Times New Roman"/>
                          <a:ea typeface="Times New Roman"/>
                          <a:cs typeface="Times New Roman"/>
                          <a:sym typeface="Times New Roman"/>
                        </a:rPr>
                        <a:t>Surface-Level Insights</a:t>
                      </a:r>
                      <a:r>
                        <a:rPr lang="en-US" sz="1300" u="none" cap="none" strike="noStrike">
                          <a:solidFill>
                            <a:srgbClr val="3F3F3F"/>
                          </a:solidFill>
                          <a:latin typeface="Times New Roman"/>
                          <a:ea typeface="Times New Roman"/>
                          <a:cs typeface="Times New Roman"/>
                          <a:sym typeface="Times New Roman"/>
                        </a:rPr>
                        <a:t>: May not provide deep insights into consumer motivations.</a:t>
                      </a:r>
                      <a:endParaRPr sz="1300" u="none" cap="none" strike="noStrike">
                        <a:solidFill>
                          <a:srgbClr val="3F3F3F"/>
                        </a:solidFill>
                        <a:latin typeface="Calibri"/>
                        <a:ea typeface="Calibri"/>
                        <a:cs typeface="Calibri"/>
                        <a:sym typeface="Calibri"/>
                      </a:endParaRPr>
                    </a:p>
                    <a:p>
                      <a:pPr indent="0" lvl="0" marL="0" marR="0" rtl="0" algn="l">
                        <a:lnSpc>
                          <a:spcPct val="115000"/>
                        </a:lnSpc>
                        <a:spcBef>
                          <a:spcPts val="0"/>
                        </a:spcBef>
                        <a:spcAft>
                          <a:spcPts val="0"/>
                        </a:spcAft>
                        <a:buNone/>
                      </a:pPr>
                      <a:r>
                        <a:rPr lang="en-US" sz="1300" u="none" cap="none" strike="noStrike">
                          <a:solidFill>
                            <a:srgbClr val="3F3F3F"/>
                          </a:solidFill>
                          <a:latin typeface="Times New Roman"/>
                          <a:ea typeface="Times New Roman"/>
                          <a:cs typeface="Times New Roman"/>
                          <a:sym typeface="Times New Roman"/>
                        </a:rPr>
                        <a:t>- </a:t>
                      </a:r>
                      <a:r>
                        <a:rPr b="1" lang="en-US" sz="1300" u="none" cap="none" strike="noStrike">
                          <a:solidFill>
                            <a:srgbClr val="3F3F3F"/>
                          </a:solidFill>
                          <a:latin typeface="Times New Roman"/>
                          <a:ea typeface="Times New Roman"/>
                          <a:cs typeface="Times New Roman"/>
                          <a:sym typeface="Times New Roman"/>
                        </a:rPr>
                        <a:t>Dependence on Design Quality</a:t>
                      </a:r>
                      <a:r>
                        <a:rPr lang="en-US" sz="1300" u="none" cap="none" strike="noStrike">
                          <a:solidFill>
                            <a:srgbClr val="3F3F3F"/>
                          </a:solidFill>
                          <a:latin typeface="Times New Roman"/>
                          <a:ea typeface="Times New Roman"/>
                          <a:cs typeface="Times New Roman"/>
                          <a:sym typeface="Times New Roman"/>
                        </a:rPr>
                        <a:t>: Poorly designed boards can mislead participants.</a:t>
                      </a:r>
                      <a:endParaRPr sz="1300" u="none" cap="none" strike="noStrike">
                        <a:solidFill>
                          <a:srgbClr val="3F3F3F"/>
                        </a:solidFill>
                        <a:latin typeface="Calibri"/>
                        <a:ea typeface="Calibri"/>
                        <a:cs typeface="Calibri"/>
                        <a:sym typeface="Calibri"/>
                      </a:endParaRPr>
                    </a:p>
                  </a:txBody>
                  <a:tcPr marT="110750" marB="110750" marR="110750" marL="2129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4BCBE">
                        <a:alpha val="34901"/>
                      </a:srgbClr>
                    </a:solidFill>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7" name="Shape 367"/>
        <p:cNvGrpSpPr/>
        <p:nvPr/>
      </p:nvGrpSpPr>
      <p:grpSpPr>
        <a:xfrm>
          <a:off x="0" y="0"/>
          <a:ext cx="0" cy="0"/>
          <a:chOff x="0" y="0"/>
          <a:chExt cx="0" cy="0"/>
        </a:xfrm>
      </p:grpSpPr>
      <p:cxnSp>
        <p:nvCxnSpPr>
          <p:cNvPr id="368" name="Google Shape;368;p28"/>
          <p:cNvCxnSpPr/>
          <p:nvPr/>
        </p:nvCxnSpPr>
        <p:spPr>
          <a:xfrm>
            <a:off x="0" y="1185205"/>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69" name="Google Shape;369;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0" name="Google Shape;370;p28"/>
          <p:cNvSpPr txBox="1"/>
          <p:nvPr>
            <p:ph type="title"/>
          </p:nvPr>
        </p:nvSpPr>
        <p:spPr>
          <a:xfrm>
            <a:off x="1069646" y="1092848"/>
            <a:ext cx="9958753" cy="680144"/>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000"/>
              <a:buFont typeface="Arial"/>
              <a:buNone/>
            </a:pPr>
            <a:r>
              <a:rPr lang="en-US" sz="4000" cap="none"/>
              <a:t>TYPES OF CONCEPT TEST</a:t>
            </a:r>
            <a:endParaRPr/>
          </a:p>
        </p:txBody>
      </p:sp>
      <p:cxnSp>
        <p:nvCxnSpPr>
          <p:cNvPr id="371" name="Google Shape;371;p28"/>
          <p:cNvCxnSpPr/>
          <p:nvPr/>
        </p:nvCxnSpPr>
        <p:spPr>
          <a:xfrm>
            <a:off x="-6626" y="1185999"/>
            <a:ext cx="804195" cy="0"/>
          </a:xfrm>
          <a:prstGeom prst="straightConnector1">
            <a:avLst/>
          </a:prstGeom>
          <a:noFill/>
          <a:ln cap="flat" cmpd="sng" w="85725">
            <a:solidFill>
              <a:schemeClr val="dk1"/>
            </a:solidFill>
            <a:prstDash val="solid"/>
            <a:miter lim="800000"/>
            <a:headEnd len="sm" w="sm" type="none"/>
            <a:tailEnd len="sm" w="sm" type="none"/>
          </a:ln>
        </p:spPr>
      </p:cxnSp>
      <p:graphicFrame>
        <p:nvGraphicFramePr>
          <p:cNvPr id="372" name="Google Shape;372;p28"/>
          <p:cNvGraphicFramePr/>
          <p:nvPr/>
        </p:nvGraphicFramePr>
        <p:xfrm>
          <a:off x="1181100" y="2970734"/>
          <a:ext cx="3000000" cy="3000000"/>
        </p:xfrm>
        <a:graphic>
          <a:graphicData uri="http://schemas.openxmlformats.org/drawingml/2006/table">
            <a:tbl>
              <a:tblPr>
                <a:noFill/>
                <a:tableStyleId>{708143B8-FC6F-4335-9894-1FFAC2CDD6C5}</a:tableStyleId>
              </a:tblPr>
              <a:tblGrid>
                <a:gridCol w="1654075"/>
                <a:gridCol w="1882900"/>
                <a:gridCol w="3052925"/>
                <a:gridCol w="3257400"/>
              </a:tblGrid>
              <a:tr h="592525">
                <a:tc>
                  <a:txBody>
                    <a:bodyPr/>
                    <a:lstStyle/>
                    <a:p>
                      <a:pPr indent="0" lvl="0" marL="0" marR="0" rtl="0" algn="ctr">
                        <a:lnSpc>
                          <a:spcPct val="115000"/>
                        </a:lnSpc>
                        <a:spcBef>
                          <a:spcPts val="0"/>
                        </a:spcBef>
                        <a:spcAft>
                          <a:spcPts val="0"/>
                        </a:spcAft>
                        <a:buNone/>
                      </a:pPr>
                      <a:r>
                        <a:rPr b="1" lang="en-US" sz="1600" u="none" cap="none" strike="noStrike">
                          <a:latin typeface="Times New Roman"/>
                          <a:ea typeface="Times New Roman"/>
                          <a:cs typeface="Times New Roman"/>
                          <a:sym typeface="Times New Roman"/>
                        </a:rPr>
                        <a:t>Type of Concept Testing</a:t>
                      </a:r>
                      <a:endParaRPr sz="1600" u="none" cap="none" strike="noStrike">
                        <a:latin typeface="Calibri"/>
                        <a:ea typeface="Calibri"/>
                        <a:cs typeface="Calibri"/>
                        <a:sym typeface="Calibri"/>
                      </a:endParaRPr>
                    </a:p>
                  </a:txBody>
                  <a:tcPr marT="0" marB="0" marR="33325" marL="333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600" u="none" cap="none" strike="noStrike">
                          <a:latin typeface="Times New Roman"/>
                          <a:ea typeface="Times New Roman"/>
                          <a:cs typeface="Times New Roman"/>
                          <a:sym typeface="Times New Roman"/>
                        </a:rPr>
                        <a:t>Description</a:t>
                      </a:r>
                      <a:endParaRPr sz="1600" u="none" cap="none" strike="noStrike">
                        <a:latin typeface="Calibri"/>
                        <a:ea typeface="Calibri"/>
                        <a:cs typeface="Calibri"/>
                        <a:sym typeface="Calibri"/>
                      </a:endParaRPr>
                    </a:p>
                  </a:txBody>
                  <a:tcPr marT="0" marB="0" marR="33325" marL="333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600" u="none" cap="none" strike="noStrike">
                          <a:latin typeface="Times New Roman"/>
                          <a:ea typeface="Times New Roman"/>
                          <a:cs typeface="Times New Roman"/>
                          <a:sym typeface="Times New Roman"/>
                        </a:rPr>
                        <a:t>Strengths</a:t>
                      </a:r>
                      <a:endParaRPr sz="1600" u="none" cap="none" strike="noStrike">
                        <a:latin typeface="Calibri"/>
                        <a:ea typeface="Calibri"/>
                        <a:cs typeface="Calibri"/>
                        <a:sym typeface="Calibri"/>
                      </a:endParaRPr>
                    </a:p>
                  </a:txBody>
                  <a:tcPr marT="0" marB="0" marR="33325" marL="333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1600" u="none" cap="none" strike="noStrike">
                          <a:latin typeface="Times New Roman"/>
                          <a:ea typeface="Times New Roman"/>
                          <a:cs typeface="Times New Roman"/>
                          <a:sym typeface="Times New Roman"/>
                        </a:rPr>
                        <a:t>Weaknesses</a:t>
                      </a:r>
                      <a:endParaRPr sz="1600" u="none" cap="none" strike="noStrike">
                        <a:latin typeface="Calibri"/>
                        <a:ea typeface="Calibri"/>
                        <a:cs typeface="Calibri"/>
                        <a:sym typeface="Calibri"/>
                      </a:endParaRPr>
                    </a:p>
                  </a:txBody>
                  <a:tcPr marT="0" marB="0" marR="33325" marL="333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599100">
                <a:tc>
                  <a:txBody>
                    <a:bodyPr/>
                    <a:lstStyle/>
                    <a:p>
                      <a:pPr indent="0" lvl="0" marL="0" marR="0" rtl="0" algn="l">
                        <a:lnSpc>
                          <a:spcPct val="115000"/>
                        </a:lnSpc>
                        <a:spcBef>
                          <a:spcPts val="0"/>
                        </a:spcBef>
                        <a:spcAft>
                          <a:spcPts val="0"/>
                        </a:spcAft>
                        <a:buNone/>
                      </a:pPr>
                      <a:r>
                        <a:rPr b="1" lang="en-US" sz="1600" u="none" cap="none" strike="noStrike">
                          <a:latin typeface="Times New Roman"/>
                          <a:ea typeface="Times New Roman"/>
                          <a:cs typeface="Times New Roman"/>
                          <a:sym typeface="Times New Roman"/>
                        </a:rPr>
                        <a:t>Market Simulation</a:t>
                      </a:r>
                      <a:endParaRPr sz="1600" u="none" cap="none" strike="noStrike">
                        <a:latin typeface="Calibri"/>
                        <a:ea typeface="Calibri"/>
                        <a:cs typeface="Calibri"/>
                        <a:sym typeface="Calibri"/>
                      </a:endParaRPr>
                    </a:p>
                  </a:txBody>
                  <a:tcPr marT="0" marB="0" marR="33325" marL="333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600" u="none" cap="none" strike="noStrike">
                          <a:latin typeface="Times New Roman"/>
                          <a:ea typeface="Times New Roman"/>
                          <a:cs typeface="Times New Roman"/>
                          <a:sym typeface="Times New Roman"/>
                        </a:rPr>
                        <a:t>Uses simulated market environments where consumers interact with the concept and competitors.</a:t>
                      </a:r>
                      <a:endParaRPr sz="1600" u="none" cap="none" strike="noStrike">
                        <a:latin typeface="Calibri"/>
                        <a:ea typeface="Calibri"/>
                        <a:cs typeface="Calibri"/>
                        <a:sym typeface="Calibri"/>
                      </a:endParaRPr>
                    </a:p>
                  </a:txBody>
                  <a:tcPr marT="0" marB="0" marR="33325" marL="333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600" u="none" cap="none" strike="noStrike">
                          <a:latin typeface="Times New Roman"/>
                          <a:ea typeface="Times New Roman"/>
                          <a:cs typeface="Times New Roman"/>
                          <a:sym typeface="Times New Roman"/>
                        </a:rPr>
                        <a:t>- </a:t>
                      </a:r>
                      <a:r>
                        <a:rPr b="1" lang="en-US" sz="1600" u="none" cap="none" strike="noStrike">
                          <a:latin typeface="Times New Roman"/>
                          <a:ea typeface="Times New Roman"/>
                          <a:cs typeface="Times New Roman"/>
                          <a:sym typeface="Times New Roman"/>
                        </a:rPr>
                        <a:t>Realistic Environment</a:t>
                      </a:r>
                      <a:r>
                        <a:rPr lang="en-US" sz="1600" u="none" cap="none" strike="noStrike">
                          <a:latin typeface="Times New Roman"/>
                          <a:ea typeface="Times New Roman"/>
                          <a:cs typeface="Times New Roman"/>
                          <a:sym typeface="Times New Roman"/>
                        </a:rPr>
                        <a:t>: Mimics actual shopping conditions for insights into consumer behavior.</a:t>
                      </a:r>
                      <a:endParaRPr sz="1600" u="none" cap="none" strike="noStrike">
                        <a:latin typeface="Calibri"/>
                        <a:ea typeface="Calibri"/>
                        <a:cs typeface="Calibri"/>
                        <a:sym typeface="Calibri"/>
                      </a:endParaRPr>
                    </a:p>
                    <a:p>
                      <a:pPr indent="0" lvl="0" marL="0" marR="0" rtl="0" algn="l">
                        <a:lnSpc>
                          <a:spcPct val="115000"/>
                        </a:lnSpc>
                        <a:spcBef>
                          <a:spcPts val="0"/>
                        </a:spcBef>
                        <a:spcAft>
                          <a:spcPts val="0"/>
                        </a:spcAft>
                        <a:buNone/>
                      </a:pPr>
                      <a:r>
                        <a:rPr lang="en-US" sz="1600" u="none" cap="none" strike="noStrike">
                          <a:latin typeface="Times New Roman"/>
                          <a:ea typeface="Times New Roman"/>
                          <a:cs typeface="Times New Roman"/>
                          <a:sym typeface="Times New Roman"/>
                        </a:rPr>
                        <a:t>- </a:t>
                      </a:r>
                      <a:r>
                        <a:rPr b="1" lang="en-US" sz="1600" u="none" cap="none" strike="noStrike">
                          <a:latin typeface="Times New Roman"/>
                          <a:ea typeface="Times New Roman"/>
                          <a:cs typeface="Times New Roman"/>
                          <a:sym typeface="Times New Roman"/>
                        </a:rPr>
                        <a:t>Competitive Analysis</a:t>
                      </a:r>
                      <a:r>
                        <a:rPr lang="en-US" sz="1600" u="none" cap="none" strike="noStrike">
                          <a:latin typeface="Times New Roman"/>
                          <a:ea typeface="Times New Roman"/>
                          <a:cs typeface="Times New Roman"/>
                          <a:sym typeface="Times New Roman"/>
                        </a:rPr>
                        <a:t>: Helps understand how a product might perform relative to competitors.</a:t>
                      </a:r>
                      <a:endParaRPr sz="1600" u="none" cap="none" strike="noStrike">
                        <a:latin typeface="Calibri"/>
                        <a:ea typeface="Calibri"/>
                        <a:cs typeface="Calibri"/>
                        <a:sym typeface="Calibri"/>
                      </a:endParaRPr>
                    </a:p>
                    <a:p>
                      <a:pPr indent="0" lvl="0" marL="0" marR="0" rtl="0" algn="l">
                        <a:lnSpc>
                          <a:spcPct val="115000"/>
                        </a:lnSpc>
                        <a:spcBef>
                          <a:spcPts val="0"/>
                        </a:spcBef>
                        <a:spcAft>
                          <a:spcPts val="0"/>
                        </a:spcAft>
                        <a:buNone/>
                      </a:pPr>
                      <a:r>
                        <a:rPr lang="en-US" sz="1600" u="none" cap="none" strike="noStrike">
                          <a:latin typeface="Times New Roman"/>
                          <a:ea typeface="Times New Roman"/>
                          <a:cs typeface="Times New Roman"/>
                          <a:sym typeface="Times New Roman"/>
                        </a:rPr>
                        <a:t>- </a:t>
                      </a:r>
                      <a:r>
                        <a:rPr b="1" lang="en-US" sz="1600" u="none" cap="none" strike="noStrike">
                          <a:latin typeface="Times New Roman"/>
                          <a:ea typeface="Times New Roman"/>
                          <a:cs typeface="Times New Roman"/>
                          <a:sym typeface="Times New Roman"/>
                        </a:rPr>
                        <a:t>Dynamic Feedback</a:t>
                      </a:r>
                      <a:r>
                        <a:rPr lang="en-US" sz="1600" u="none" cap="none" strike="noStrike">
                          <a:latin typeface="Times New Roman"/>
                          <a:ea typeface="Times New Roman"/>
                          <a:cs typeface="Times New Roman"/>
                          <a:sym typeface="Times New Roman"/>
                        </a:rPr>
                        <a:t>: Allows for immediate adjustments based on consumer interactions.</a:t>
                      </a:r>
                      <a:endParaRPr sz="1600" u="none" cap="none" strike="noStrike">
                        <a:latin typeface="Calibri"/>
                        <a:ea typeface="Calibri"/>
                        <a:cs typeface="Calibri"/>
                        <a:sym typeface="Calibri"/>
                      </a:endParaRPr>
                    </a:p>
                  </a:txBody>
                  <a:tcPr marT="0" marB="0" marR="33325" marL="333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None/>
                      </a:pPr>
                      <a:r>
                        <a:rPr lang="en-US" sz="1600" u="none" cap="none" strike="noStrike">
                          <a:latin typeface="Times New Roman"/>
                          <a:ea typeface="Times New Roman"/>
                          <a:cs typeface="Times New Roman"/>
                          <a:sym typeface="Times New Roman"/>
                        </a:rPr>
                        <a:t>- </a:t>
                      </a:r>
                      <a:r>
                        <a:rPr b="1" lang="en-US" sz="1600" u="none" cap="none" strike="noStrike">
                          <a:latin typeface="Times New Roman"/>
                          <a:ea typeface="Times New Roman"/>
                          <a:cs typeface="Times New Roman"/>
                          <a:sym typeface="Times New Roman"/>
                        </a:rPr>
                        <a:t>Complex Setup</a:t>
                      </a:r>
                      <a:r>
                        <a:rPr lang="en-US" sz="1600" u="none" cap="none" strike="noStrike">
                          <a:latin typeface="Times New Roman"/>
                          <a:ea typeface="Times New Roman"/>
                          <a:cs typeface="Times New Roman"/>
                          <a:sym typeface="Times New Roman"/>
                        </a:rPr>
                        <a:t>: Creating a realistic simulation can be expensive and technically complex.</a:t>
                      </a:r>
                      <a:endParaRPr sz="1600" u="none" cap="none" strike="noStrike">
                        <a:latin typeface="Calibri"/>
                        <a:ea typeface="Calibri"/>
                        <a:cs typeface="Calibri"/>
                        <a:sym typeface="Calibri"/>
                      </a:endParaRPr>
                    </a:p>
                    <a:p>
                      <a:pPr indent="0" lvl="0" marL="0" marR="0" rtl="0" algn="l">
                        <a:lnSpc>
                          <a:spcPct val="115000"/>
                        </a:lnSpc>
                        <a:spcBef>
                          <a:spcPts val="0"/>
                        </a:spcBef>
                        <a:spcAft>
                          <a:spcPts val="0"/>
                        </a:spcAft>
                        <a:buNone/>
                      </a:pPr>
                      <a:r>
                        <a:rPr lang="en-US" sz="1600" u="none" cap="none" strike="noStrike">
                          <a:latin typeface="Times New Roman"/>
                          <a:ea typeface="Times New Roman"/>
                          <a:cs typeface="Times New Roman"/>
                          <a:sym typeface="Times New Roman"/>
                        </a:rPr>
                        <a:t>- </a:t>
                      </a:r>
                      <a:r>
                        <a:rPr b="1" lang="en-US" sz="1600" u="none" cap="none" strike="noStrike">
                          <a:latin typeface="Times New Roman"/>
                          <a:ea typeface="Times New Roman"/>
                          <a:cs typeface="Times New Roman"/>
                          <a:sym typeface="Times New Roman"/>
                        </a:rPr>
                        <a:t>Limited Context</a:t>
                      </a:r>
                      <a:r>
                        <a:rPr lang="en-US" sz="1600" u="none" cap="none" strike="noStrike">
                          <a:latin typeface="Times New Roman"/>
                          <a:ea typeface="Times New Roman"/>
                          <a:cs typeface="Times New Roman"/>
                          <a:sym typeface="Times New Roman"/>
                        </a:rPr>
                        <a:t>: May not capture all external factors influencing buying decisions.</a:t>
                      </a:r>
                      <a:endParaRPr sz="1600" u="none" cap="none" strike="noStrike">
                        <a:latin typeface="Calibri"/>
                        <a:ea typeface="Calibri"/>
                        <a:cs typeface="Calibri"/>
                        <a:sym typeface="Calibri"/>
                      </a:endParaRPr>
                    </a:p>
                    <a:p>
                      <a:pPr indent="0" lvl="0" marL="0" marR="0" rtl="0" algn="l">
                        <a:lnSpc>
                          <a:spcPct val="115000"/>
                        </a:lnSpc>
                        <a:spcBef>
                          <a:spcPts val="0"/>
                        </a:spcBef>
                        <a:spcAft>
                          <a:spcPts val="0"/>
                        </a:spcAft>
                        <a:buNone/>
                      </a:pPr>
                      <a:r>
                        <a:rPr lang="en-US" sz="1600" u="none" cap="none" strike="noStrike">
                          <a:latin typeface="Times New Roman"/>
                          <a:ea typeface="Times New Roman"/>
                          <a:cs typeface="Times New Roman"/>
                          <a:sym typeface="Times New Roman"/>
                        </a:rPr>
                        <a:t>- </a:t>
                      </a:r>
                      <a:r>
                        <a:rPr b="1" lang="en-US" sz="1600" u="none" cap="none" strike="noStrike">
                          <a:latin typeface="Times New Roman"/>
                          <a:ea typeface="Times New Roman"/>
                          <a:cs typeface="Times New Roman"/>
                          <a:sym typeface="Times New Roman"/>
                        </a:rPr>
                        <a:t>Behavioral Bias</a:t>
                      </a:r>
                      <a:r>
                        <a:rPr lang="en-US" sz="1600" u="none" cap="none" strike="noStrike">
                          <a:latin typeface="Times New Roman"/>
                          <a:ea typeface="Times New Roman"/>
                          <a:cs typeface="Times New Roman"/>
                          <a:sym typeface="Times New Roman"/>
                        </a:rPr>
                        <a:t>: Consumer behavior in simulations may not reflect actual purchasing behavior.</a:t>
                      </a:r>
                      <a:endParaRPr sz="1600" u="none" cap="none" strike="noStrike">
                        <a:latin typeface="Calibri"/>
                        <a:ea typeface="Calibri"/>
                        <a:cs typeface="Calibri"/>
                        <a:sym typeface="Calibri"/>
                      </a:endParaRPr>
                    </a:p>
                  </a:txBody>
                  <a:tcPr marT="0" marB="0" marR="33325" marL="333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6" name="Shape 376"/>
        <p:cNvGrpSpPr/>
        <p:nvPr/>
      </p:nvGrpSpPr>
      <p:grpSpPr>
        <a:xfrm>
          <a:off x="0" y="0"/>
          <a:ext cx="0" cy="0"/>
          <a:chOff x="0" y="0"/>
          <a:chExt cx="0" cy="0"/>
        </a:xfrm>
      </p:grpSpPr>
      <p:sp>
        <p:nvSpPr>
          <p:cNvPr id="377" name="Google Shape;377;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8" name="Google Shape;378;p29"/>
          <p:cNvSpPr txBox="1"/>
          <p:nvPr>
            <p:ph idx="4294967295" type="ctrTitle"/>
          </p:nvPr>
        </p:nvSpPr>
        <p:spPr>
          <a:xfrm>
            <a:off x="1091204" y="1091868"/>
            <a:ext cx="3785596" cy="204216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4000"/>
              <a:buFont typeface="Arial"/>
              <a:buNone/>
            </a:pPr>
            <a:r>
              <a:rPr b="1" i="0" lang="en-US" sz="4000" u="none" cap="none" strike="noStrike">
                <a:solidFill>
                  <a:schemeClr val="dk1"/>
                </a:solidFill>
                <a:latin typeface="Arial"/>
                <a:ea typeface="Arial"/>
                <a:cs typeface="Arial"/>
                <a:sym typeface="Arial"/>
              </a:rPr>
              <a:t>Procedure of concept testing</a:t>
            </a:r>
            <a:endParaRPr/>
          </a:p>
        </p:txBody>
      </p:sp>
      <p:cxnSp>
        <p:nvCxnSpPr>
          <p:cNvPr id="379" name="Google Shape;379;p29"/>
          <p:cNvCxnSpPr/>
          <p:nvPr/>
        </p:nvCxnSpPr>
        <p:spPr>
          <a:xfrm>
            <a:off x="0" y="1186344"/>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80" name="Google Shape;380;p29"/>
          <p:cNvSpPr txBox="1"/>
          <p:nvPr>
            <p:ph idx="1" type="body"/>
          </p:nvPr>
        </p:nvSpPr>
        <p:spPr>
          <a:xfrm>
            <a:off x="1097280" y="3204755"/>
            <a:ext cx="3675826" cy="2957506"/>
          </a:xfrm>
          <a:prstGeom prst="rect">
            <a:avLst/>
          </a:prstGeom>
          <a:noFill/>
          <a:ln>
            <a:noFill/>
          </a:ln>
        </p:spPr>
        <p:txBody>
          <a:bodyPr anchorCtr="0" anchor="t" bIns="45700" lIns="91425" spcFirstLastPara="1" rIns="91425" wrap="square" tIns="45700">
            <a:normAutofit/>
          </a:bodyPr>
          <a:lstStyle/>
          <a:p>
            <a:pPr indent="-228600" lvl="0" marL="228600" rtl="0" algn="l">
              <a:lnSpc>
                <a:spcPct val="130000"/>
              </a:lnSpc>
              <a:spcBef>
                <a:spcPts val="0"/>
              </a:spcBef>
              <a:spcAft>
                <a:spcPts val="0"/>
              </a:spcAft>
              <a:buClr>
                <a:schemeClr val="dk1"/>
              </a:buClr>
              <a:buSzPts val="1800"/>
              <a:buChar char="-"/>
            </a:pPr>
            <a:r>
              <a:rPr lang="en-US"/>
              <a:t>Gauging overall consumer interest</a:t>
            </a:r>
            <a:endParaRPr/>
          </a:p>
          <a:p>
            <a:pPr indent="-228600" lvl="0" marL="228600" rtl="0" algn="l">
              <a:lnSpc>
                <a:spcPct val="130000"/>
              </a:lnSpc>
              <a:spcBef>
                <a:spcPts val="1000"/>
              </a:spcBef>
              <a:spcAft>
                <a:spcPts val="0"/>
              </a:spcAft>
              <a:buClr>
                <a:schemeClr val="dk1"/>
              </a:buClr>
              <a:buSzPts val="1800"/>
              <a:buChar char="-"/>
            </a:pPr>
            <a:r>
              <a:rPr lang="en-US"/>
              <a:t>Understanding specific preferences or dislikes about the concept</a:t>
            </a:r>
            <a:endParaRPr/>
          </a:p>
          <a:p>
            <a:pPr indent="-228600" lvl="0" marL="228600" rtl="0" algn="l">
              <a:lnSpc>
                <a:spcPct val="130000"/>
              </a:lnSpc>
              <a:spcBef>
                <a:spcPts val="1000"/>
              </a:spcBef>
              <a:spcAft>
                <a:spcPts val="0"/>
              </a:spcAft>
              <a:buClr>
                <a:schemeClr val="dk1"/>
              </a:buClr>
              <a:buSzPts val="1800"/>
              <a:buChar char="-"/>
            </a:pPr>
            <a:r>
              <a:rPr lang="en-US"/>
              <a:t>Identifying potential barriers to purchase</a:t>
            </a:r>
            <a:endParaRPr/>
          </a:p>
        </p:txBody>
      </p:sp>
      <p:pic>
        <p:nvPicPr>
          <p:cNvPr descr="A blue pendulum on an orange background" id="381" name="Google Shape;381;p29"/>
          <p:cNvPicPr preferRelativeResize="0"/>
          <p:nvPr/>
        </p:nvPicPr>
        <p:blipFill rotWithShape="1">
          <a:blip r:embed="rId3">
            <a:alphaModFix/>
          </a:blip>
          <a:srcRect b="7" l="29452" r="15011" t="0"/>
          <a:stretch/>
        </p:blipFill>
        <p:spPr>
          <a:xfrm>
            <a:off x="5524500" y="10"/>
            <a:ext cx="6667501" cy="685799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5" name="Shape 385"/>
        <p:cNvGrpSpPr/>
        <p:nvPr/>
      </p:nvGrpSpPr>
      <p:grpSpPr>
        <a:xfrm>
          <a:off x="0" y="0"/>
          <a:ext cx="0" cy="0"/>
          <a:chOff x="0" y="0"/>
          <a:chExt cx="0" cy="0"/>
        </a:xfrm>
      </p:grpSpPr>
      <p:sp>
        <p:nvSpPr>
          <p:cNvPr id="386" name="Google Shape;386;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87" name="Google Shape;387;p30"/>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cxnSp>
        <p:nvCxnSpPr>
          <p:cNvPr id="388" name="Google Shape;388;p30"/>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89" name="Google Shape;389;p30"/>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120000"/>
              </a:lnSpc>
              <a:spcBef>
                <a:spcPts val="0"/>
              </a:spcBef>
              <a:spcAft>
                <a:spcPts val="0"/>
              </a:spcAft>
              <a:buClr>
                <a:schemeClr val="dk1"/>
              </a:buClr>
              <a:buSzPct val="100000"/>
              <a:buChar char="-"/>
            </a:pPr>
            <a:r>
              <a:rPr lang="en-US"/>
              <a:t>1. Define the Research Objectives: Clearly articulate what you want to learn from the concept testing. </a:t>
            </a:r>
            <a:endParaRPr/>
          </a:p>
          <a:p>
            <a:pPr indent="-228600" lvl="0" marL="228600" rtl="0" algn="l">
              <a:lnSpc>
                <a:spcPct val="120000"/>
              </a:lnSpc>
              <a:spcBef>
                <a:spcPts val="1000"/>
              </a:spcBef>
              <a:spcAft>
                <a:spcPts val="0"/>
              </a:spcAft>
              <a:buClr>
                <a:schemeClr val="dk1"/>
              </a:buClr>
              <a:buSzPct val="100000"/>
              <a:buChar char="-"/>
            </a:pPr>
            <a:r>
              <a:rPr lang="en-US"/>
              <a:t>Objectives may include:</a:t>
            </a:r>
            <a:endParaRPr/>
          </a:p>
          <a:p>
            <a:pPr indent="-228600" lvl="0" marL="228600" rtl="0" algn="l">
              <a:lnSpc>
                <a:spcPct val="120000"/>
              </a:lnSpc>
              <a:spcBef>
                <a:spcPts val="1000"/>
              </a:spcBef>
              <a:spcAft>
                <a:spcPts val="0"/>
              </a:spcAft>
              <a:buClr>
                <a:schemeClr val="dk1"/>
              </a:buClr>
              <a:buSzPct val="100000"/>
              <a:buChar char="-"/>
            </a:pPr>
            <a:r>
              <a:rPr lang="en-US"/>
              <a:t>Gauging overall consumer interest.</a:t>
            </a:r>
            <a:endParaRPr/>
          </a:p>
          <a:p>
            <a:pPr indent="-228600" lvl="0" marL="228600" rtl="0" algn="l">
              <a:lnSpc>
                <a:spcPct val="120000"/>
              </a:lnSpc>
              <a:spcBef>
                <a:spcPts val="1000"/>
              </a:spcBef>
              <a:spcAft>
                <a:spcPts val="0"/>
              </a:spcAft>
              <a:buClr>
                <a:schemeClr val="dk1"/>
              </a:buClr>
              <a:buSzPct val="100000"/>
              <a:buChar char="-"/>
            </a:pPr>
            <a:r>
              <a:rPr lang="en-US"/>
              <a:t>Understanding specific preferences or dislikes about the concept.</a:t>
            </a:r>
            <a:endParaRPr/>
          </a:p>
          <a:p>
            <a:pPr indent="-228600" lvl="0" marL="228600" rtl="0" algn="l">
              <a:lnSpc>
                <a:spcPct val="120000"/>
              </a:lnSpc>
              <a:spcBef>
                <a:spcPts val="1000"/>
              </a:spcBef>
              <a:spcAft>
                <a:spcPts val="0"/>
              </a:spcAft>
              <a:buClr>
                <a:schemeClr val="dk1"/>
              </a:buClr>
              <a:buSzPct val="100000"/>
              <a:buChar char="-"/>
            </a:pPr>
            <a:r>
              <a:rPr lang="en-US"/>
              <a:t>Identifying potential barriers to purchase.</a:t>
            </a:r>
            <a:endParaRPr/>
          </a:p>
          <a:p>
            <a:pPr indent="-228600" lvl="0" marL="228600" rtl="0" algn="l">
              <a:lnSpc>
                <a:spcPct val="120000"/>
              </a:lnSpc>
              <a:spcBef>
                <a:spcPts val="1000"/>
              </a:spcBef>
              <a:spcAft>
                <a:spcPts val="0"/>
              </a:spcAft>
              <a:buClr>
                <a:schemeClr val="dk1"/>
              </a:buClr>
              <a:buSzPct val="100000"/>
              <a:buChar char="-"/>
            </a:pPr>
            <a:r>
              <a:rPr lang="en-US"/>
              <a:t>Example Objective: "Determine the appeal of a new organic snack bar among health-conscious consumers aged 25-40."</a:t>
            </a:r>
            <a:endParaRPr/>
          </a:p>
        </p:txBody>
      </p:sp>
      <p:pic>
        <p:nvPicPr>
          <p:cNvPr descr="Top view of cubes connected with black lines" id="390" name="Google Shape;390;p30"/>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4" name="Shape 394"/>
        <p:cNvGrpSpPr/>
        <p:nvPr/>
      </p:nvGrpSpPr>
      <p:grpSpPr>
        <a:xfrm>
          <a:off x="0" y="0"/>
          <a:ext cx="0" cy="0"/>
          <a:chOff x="0" y="0"/>
          <a:chExt cx="0" cy="0"/>
        </a:xfrm>
      </p:grpSpPr>
      <p:sp>
        <p:nvSpPr>
          <p:cNvPr id="395" name="Google Shape;395;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6" name="Google Shape;396;p31"/>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cxnSp>
        <p:nvCxnSpPr>
          <p:cNvPr id="397" name="Google Shape;397;p31"/>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398" name="Google Shape;398;p31"/>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20000"/>
              </a:lnSpc>
              <a:spcBef>
                <a:spcPts val="0"/>
              </a:spcBef>
              <a:spcAft>
                <a:spcPts val="0"/>
              </a:spcAft>
              <a:buClr>
                <a:schemeClr val="dk1"/>
              </a:buClr>
              <a:buSzPct val="100000"/>
              <a:buChar char="-"/>
            </a:pPr>
            <a:r>
              <a:rPr lang="en-US"/>
              <a:t>2. Develop the Concepts: Generate a variety of product or marketing concepts that include:</a:t>
            </a:r>
            <a:endParaRPr/>
          </a:p>
          <a:p>
            <a:pPr indent="-228600" lvl="0" marL="228600" rtl="0" algn="l">
              <a:lnSpc>
                <a:spcPct val="120000"/>
              </a:lnSpc>
              <a:spcBef>
                <a:spcPts val="1000"/>
              </a:spcBef>
              <a:spcAft>
                <a:spcPts val="0"/>
              </a:spcAft>
              <a:buClr>
                <a:schemeClr val="dk1"/>
              </a:buClr>
              <a:buSzPct val="100000"/>
              <a:buChar char="-"/>
            </a:pPr>
            <a:r>
              <a:rPr lang="en-US"/>
              <a:t>Product Features: Details about ingredients, packaging, or unique selling points.</a:t>
            </a:r>
            <a:endParaRPr/>
          </a:p>
          <a:p>
            <a:pPr indent="-228600" lvl="0" marL="228600" rtl="0" algn="l">
              <a:lnSpc>
                <a:spcPct val="120000"/>
              </a:lnSpc>
              <a:spcBef>
                <a:spcPts val="1000"/>
              </a:spcBef>
              <a:spcAft>
                <a:spcPts val="0"/>
              </a:spcAft>
              <a:buClr>
                <a:schemeClr val="dk1"/>
              </a:buClr>
              <a:buSzPct val="100000"/>
              <a:buChar char="-"/>
            </a:pPr>
            <a:r>
              <a:rPr lang="en-US"/>
              <a:t>Positioning Statements: How the product fits within the market and its competitive advantage.</a:t>
            </a:r>
            <a:endParaRPr/>
          </a:p>
          <a:p>
            <a:pPr indent="-228600" lvl="0" marL="228600" rtl="0" algn="l">
              <a:lnSpc>
                <a:spcPct val="120000"/>
              </a:lnSpc>
              <a:spcBef>
                <a:spcPts val="1000"/>
              </a:spcBef>
              <a:spcAft>
                <a:spcPts val="0"/>
              </a:spcAft>
              <a:buClr>
                <a:schemeClr val="dk1"/>
              </a:buClr>
              <a:buSzPct val="100000"/>
              <a:buChar char="-"/>
            </a:pPr>
            <a:r>
              <a:rPr lang="en-US"/>
              <a:t>Prototyping: If possible, create physical or visual prototypes to provide consumers with a tangible representation of the concepts.</a:t>
            </a:r>
            <a:endParaRPr/>
          </a:p>
        </p:txBody>
      </p:sp>
      <p:pic>
        <p:nvPicPr>
          <p:cNvPr descr="Top view of cubes connected with black lines" id="399" name="Google Shape;399;p31"/>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3" name="Shape 403"/>
        <p:cNvGrpSpPr/>
        <p:nvPr/>
      </p:nvGrpSpPr>
      <p:grpSpPr>
        <a:xfrm>
          <a:off x="0" y="0"/>
          <a:ext cx="0" cy="0"/>
          <a:chOff x="0" y="0"/>
          <a:chExt cx="0" cy="0"/>
        </a:xfrm>
      </p:grpSpPr>
      <p:sp>
        <p:nvSpPr>
          <p:cNvPr id="404" name="Google Shape;404;p3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5" name="Google Shape;405;p32"/>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cxnSp>
        <p:nvCxnSpPr>
          <p:cNvPr id="406" name="Google Shape;406;p32"/>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407" name="Google Shape;407;p32"/>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800"/>
              <a:buChar char="-"/>
            </a:pPr>
            <a:r>
              <a:rPr lang="en-US"/>
              <a:t>3. Select the Sample: this involves two main activities</a:t>
            </a:r>
            <a:endParaRPr/>
          </a:p>
          <a:p>
            <a:pPr indent="-228600" lvl="0" marL="228600" rtl="0" algn="l">
              <a:lnSpc>
                <a:spcPct val="120000"/>
              </a:lnSpc>
              <a:spcBef>
                <a:spcPts val="1000"/>
              </a:spcBef>
              <a:spcAft>
                <a:spcPts val="0"/>
              </a:spcAft>
              <a:buClr>
                <a:schemeClr val="dk1"/>
              </a:buClr>
              <a:buSzPts val="1800"/>
              <a:buChar char="-"/>
            </a:pPr>
            <a:r>
              <a:rPr lang="en-US"/>
              <a:t>•Target Audience Identification: Use demographic and psychographic criteria to select participants who reflect the intended market.</a:t>
            </a:r>
            <a:endParaRPr/>
          </a:p>
          <a:p>
            <a:pPr indent="-228600" lvl="0" marL="228600" rtl="0" algn="l">
              <a:lnSpc>
                <a:spcPct val="120000"/>
              </a:lnSpc>
              <a:spcBef>
                <a:spcPts val="1000"/>
              </a:spcBef>
              <a:spcAft>
                <a:spcPts val="0"/>
              </a:spcAft>
              <a:buClr>
                <a:schemeClr val="dk1"/>
              </a:buClr>
              <a:buSzPts val="1800"/>
              <a:buChar char="-"/>
            </a:pPr>
            <a:r>
              <a:rPr lang="en-US"/>
              <a:t>• Sample Size: Consider statistical power when determining sample size. A larger sample may provide more reliable insights but can be more costly.</a:t>
            </a:r>
            <a:endParaRPr/>
          </a:p>
          <a:p>
            <a:pPr indent="-114300" lvl="0" marL="228600" rtl="0" algn="l">
              <a:lnSpc>
                <a:spcPct val="120000"/>
              </a:lnSpc>
              <a:spcBef>
                <a:spcPts val="1000"/>
              </a:spcBef>
              <a:spcAft>
                <a:spcPts val="0"/>
              </a:spcAft>
              <a:buClr>
                <a:schemeClr val="dk1"/>
              </a:buClr>
              <a:buSzPts val="1800"/>
              <a:buNone/>
            </a:pPr>
            <a:r>
              <a:t/>
            </a:r>
            <a:endParaRPr/>
          </a:p>
        </p:txBody>
      </p:sp>
      <p:pic>
        <p:nvPicPr>
          <p:cNvPr descr="Top view of cubes connected with black lines" id="408" name="Google Shape;408;p32"/>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2" name="Shape 412"/>
        <p:cNvGrpSpPr/>
        <p:nvPr/>
      </p:nvGrpSpPr>
      <p:grpSpPr>
        <a:xfrm>
          <a:off x="0" y="0"/>
          <a:ext cx="0" cy="0"/>
          <a:chOff x="0" y="0"/>
          <a:chExt cx="0" cy="0"/>
        </a:xfrm>
      </p:grpSpPr>
      <p:sp>
        <p:nvSpPr>
          <p:cNvPr id="413" name="Google Shape;413;p3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4" name="Google Shape;414;p33"/>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cxnSp>
        <p:nvCxnSpPr>
          <p:cNvPr id="415" name="Google Shape;415;p33"/>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416" name="Google Shape;416;p33"/>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20000"/>
              </a:lnSpc>
              <a:spcBef>
                <a:spcPts val="0"/>
              </a:spcBef>
              <a:spcAft>
                <a:spcPts val="0"/>
              </a:spcAft>
              <a:buClr>
                <a:schemeClr val="dk1"/>
              </a:buClr>
              <a:buSzPct val="100000"/>
              <a:buChar char="-"/>
            </a:pPr>
            <a:r>
              <a:rPr lang="en-US"/>
              <a:t>4. Choose the Testing Method: there are two major methods of testing</a:t>
            </a:r>
            <a:endParaRPr/>
          </a:p>
          <a:p>
            <a:pPr indent="-228600" lvl="0" marL="228600" rtl="0" algn="l">
              <a:lnSpc>
                <a:spcPct val="120000"/>
              </a:lnSpc>
              <a:spcBef>
                <a:spcPts val="1000"/>
              </a:spcBef>
              <a:spcAft>
                <a:spcPts val="0"/>
              </a:spcAft>
              <a:buClr>
                <a:schemeClr val="dk1"/>
              </a:buClr>
              <a:buSzPct val="100000"/>
              <a:buChar char="-"/>
            </a:pPr>
            <a:r>
              <a:rPr lang="en-US"/>
              <a:t>a.	Qualitative Methods: these are methods that focus on content analysis and may be conducted through: , Focus Groups:  and In-depth Interviews: </a:t>
            </a:r>
            <a:endParaRPr/>
          </a:p>
          <a:p>
            <a:pPr indent="-228600" lvl="0" marL="228600" rtl="0" algn="l">
              <a:lnSpc>
                <a:spcPct val="120000"/>
              </a:lnSpc>
              <a:spcBef>
                <a:spcPts val="1000"/>
              </a:spcBef>
              <a:spcAft>
                <a:spcPts val="0"/>
              </a:spcAft>
              <a:buClr>
                <a:schemeClr val="dk1"/>
              </a:buClr>
              <a:buSzPct val="100000"/>
              <a:buChar char="-"/>
            </a:pPr>
            <a:r>
              <a:rPr lang="en-US"/>
              <a:t>b)	Quantitative Methods: Surveys and Conjoint Analysis which is  advanced statistical technique assesses consumer preferences by presenting various product attributes in combination.</a:t>
            </a:r>
            <a:endParaRPr/>
          </a:p>
          <a:p>
            <a:pPr indent="-122872" lvl="0" marL="228600" rtl="0" algn="l">
              <a:lnSpc>
                <a:spcPct val="120000"/>
              </a:lnSpc>
              <a:spcBef>
                <a:spcPts val="1000"/>
              </a:spcBef>
              <a:spcAft>
                <a:spcPts val="0"/>
              </a:spcAft>
              <a:buClr>
                <a:schemeClr val="dk1"/>
              </a:buClr>
              <a:buSzPct val="100000"/>
              <a:buNone/>
            </a:pPr>
            <a:r>
              <a:t/>
            </a:r>
            <a:endParaRPr/>
          </a:p>
        </p:txBody>
      </p:sp>
      <p:pic>
        <p:nvPicPr>
          <p:cNvPr descr="Top view of cubes connected with black lines" id="417" name="Google Shape;417;p33"/>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1" name="Shape 421"/>
        <p:cNvGrpSpPr/>
        <p:nvPr/>
      </p:nvGrpSpPr>
      <p:grpSpPr>
        <a:xfrm>
          <a:off x="0" y="0"/>
          <a:ext cx="0" cy="0"/>
          <a:chOff x="0" y="0"/>
          <a:chExt cx="0" cy="0"/>
        </a:xfrm>
      </p:grpSpPr>
      <p:sp>
        <p:nvSpPr>
          <p:cNvPr id="422" name="Google Shape;422;p3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3" name="Google Shape;423;p34"/>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cxnSp>
        <p:nvCxnSpPr>
          <p:cNvPr id="424" name="Google Shape;424;p34"/>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425" name="Google Shape;425;p34"/>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800"/>
              <a:buChar char="-"/>
            </a:pPr>
            <a:r>
              <a:rPr lang="en-US"/>
              <a:t>5. Pretest the Materials: pilot testing is significant to manage the cost and time. It consist of </a:t>
            </a:r>
            <a:endParaRPr/>
          </a:p>
          <a:p>
            <a:pPr indent="-228600" lvl="0" marL="228600" rtl="0" algn="l">
              <a:lnSpc>
                <a:spcPct val="120000"/>
              </a:lnSpc>
              <a:spcBef>
                <a:spcPts val="1000"/>
              </a:spcBef>
              <a:spcAft>
                <a:spcPts val="0"/>
              </a:spcAft>
              <a:buClr>
                <a:schemeClr val="dk1"/>
              </a:buClr>
              <a:buSzPts val="1800"/>
              <a:buChar char="-"/>
            </a:pPr>
            <a:r>
              <a:rPr lang="en-US"/>
              <a:t>•	Pilot Testing: Run a small-scale pretest to identify any issues with the questions or materials.</a:t>
            </a:r>
            <a:endParaRPr/>
          </a:p>
          <a:p>
            <a:pPr indent="-228600" lvl="0" marL="228600" rtl="0" algn="l">
              <a:lnSpc>
                <a:spcPct val="120000"/>
              </a:lnSpc>
              <a:spcBef>
                <a:spcPts val="1000"/>
              </a:spcBef>
              <a:spcAft>
                <a:spcPts val="0"/>
              </a:spcAft>
              <a:buClr>
                <a:schemeClr val="dk1"/>
              </a:buClr>
              <a:buSzPts val="1800"/>
              <a:buChar char="-"/>
            </a:pPr>
            <a:r>
              <a:rPr lang="en-US"/>
              <a:t>•	Feedback Incorporation: Adjust the materials based on pretest results to enhance clarity and relevance.</a:t>
            </a:r>
            <a:endParaRPr/>
          </a:p>
          <a:p>
            <a:pPr indent="-114300" lvl="0" marL="228600" rtl="0" algn="l">
              <a:lnSpc>
                <a:spcPct val="120000"/>
              </a:lnSpc>
              <a:spcBef>
                <a:spcPts val="1000"/>
              </a:spcBef>
              <a:spcAft>
                <a:spcPts val="0"/>
              </a:spcAft>
              <a:buClr>
                <a:schemeClr val="dk1"/>
              </a:buClr>
              <a:buSzPts val="1800"/>
              <a:buNone/>
            </a:pPr>
            <a:r>
              <a:t/>
            </a:r>
            <a:endParaRPr/>
          </a:p>
        </p:txBody>
      </p:sp>
      <p:pic>
        <p:nvPicPr>
          <p:cNvPr descr="Top view of cubes connected with black lines" id="426" name="Google Shape;426;p34"/>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0" name="Shape 430"/>
        <p:cNvGrpSpPr/>
        <p:nvPr/>
      </p:nvGrpSpPr>
      <p:grpSpPr>
        <a:xfrm>
          <a:off x="0" y="0"/>
          <a:ext cx="0" cy="0"/>
          <a:chOff x="0" y="0"/>
          <a:chExt cx="0" cy="0"/>
        </a:xfrm>
      </p:grpSpPr>
      <p:sp>
        <p:nvSpPr>
          <p:cNvPr id="431" name="Google Shape;431;p3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2" name="Google Shape;432;p35"/>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cxnSp>
        <p:nvCxnSpPr>
          <p:cNvPr id="433" name="Google Shape;433;p35"/>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434" name="Google Shape;434;p35"/>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800"/>
              <a:buChar char="-"/>
            </a:pPr>
            <a:r>
              <a:rPr lang="en-US"/>
              <a:t>6. Conduct the Main Test: this is implementation stage that considers:</a:t>
            </a:r>
            <a:endParaRPr/>
          </a:p>
          <a:p>
            <a:pPr indent="-228600" lvl="0" marL="228600" rtl="0" algn="l">
              <a:lnSpc>
                <a:spcPct val="120000"/>
              </a:lnSpc>
              <a:spcBef>
                <a:spcPts val="1000"/>
              </a:spcBef>
              <a:spcAft>
                <a:spcPts val="0"/>
              </a:spcAft>
              <a:buClr>
                <a:schemeClr val="dk1"/>
              </a:buClr>
              <a:buSzPts val="1800"/>
              <a:buChar char="-"/>
            </a:pPr>
            <a:r>
              <a:rPr lang="en-US"/>
              <a:t>•	Execution: Implement the full-scale testing, ensuring that the process is consistent and unbiased.</a:t>
            </a:r>
            <a:endParaRPr/>
          </a:p>
          <a:p>
            <a:pPr indent="-228600" lvl="0" marL="228600" rtl="0" algn="l">
              <a:lnSpc>
                <a:spcPct val="120000"/>
              </a:lnSpc>
              <a:spcBef>
                <a:spcPts val="1000"/>
              </a:spcBef>
              <a:spcAft>
                <a:spcPts val="0"/>
              </a:spcAft>
              <a:buClr>
                <a:schemeClr val="dk1"/>
              </a:buClr>
              <a:buSzPts val="1800"/>
              <a:buChar char="-"/>
            </a:pPr>
            <a:r>
              <a:rPr lang="en-US"/>
              <a:t>•	Data Collection: Gather responses systematically, monitoring for any anomalies or issues during data collection.</a:t>
            </a:r>
            <a:endParaRPr/>
          </a:p>
          <a:p>
            <a:pPr indent="-114300" lvl="0" marL="228600" rtl="0" algn="l">
              <a:lnSpc>
                <a:spcPct val="120000"/>
              </a:lnSpc>
              <a:spcBef>
                <a:spcPts val="1000"/>
              </a:spcBef>
              <a:spcAft>
                <a:spcPts val="0"/>
              </a:spcAft>
              <a:buClr>
                <a:schemeClr val="dk1"/>
              </a:buClr>
              <a:buSzPts val="1800"/>
              <a:buNone/>
            </a:pPr>
            <a:r>
              <a:t/>
            </a:r>
            <a:endParaRPr/>
          </a:p>
        </p:txBody>
      </p:sp>
      <p:pic>
        <p:nvPicPr>
          <p:cNvPr descr="Top view of cubes connected with black lines" id="435" name="Google Shape;435;p35"/>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36"/>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sp>
        <p:nvSpPr>
          <p:cNvPr id="441" name="Google Shape;441;p36"/>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800"/>
              <a:buChar char="-"/>
            </a:pPr>
            <a:r>
              <a:rPr lang="en-US"/>
              <a:t>7. Analyze the Data: this will involve </a:t>
            </a:r>
            <a:endParaRPr/>
          </a:p>
          <a:p>
            <a:pPr indent="-228600" lvl="0" marL="228600" rtl="0" algn="l">
              <a:lnSpc>
                <a:spcPct val="120000"/>
              </a:lnSpc>
              <a:spcBef>
                <a:spcPts val="1000"/>
              </a:spcBef>
              <a:spcAft>
                <a:spcPts val="0"/>
              </a:spcAft>
              <a:buClr>
                <a:schemeClr val="dk1"/>
              </a:buClr>
              <a:buSzPts val="1800"/>
              <a:buChar char="-"/>
            </a:pPr>
            <a:r>
              <a:rPr lang="en-US"/>
              <a:t>•	Statistical Analysis: Use software tools (like SPSS or R) to perform statistical analyses, including descriptive statistics, regression analysis, or factor analysis.</a:t>
            </a:r>
            <a:endParaRPr/>
          </a:p>
          <a:p>
            <a:pPr indent="-228600" lvl="0" marL="228600" rtl="0" algn="l">
              <a:lnSpc>
                <a:spcPct val="120000"/>
              </a:lnSpc>
              <a:spcBef>
                <a:spcPts val="1000"/>
              </a:spcBef>
              <a:spcAft>
                <a:spcPts val="0"/>
              </a:spcAft>
              <a:buClr>
                <a:schemeClr val="dk1"/>
              </a:buClr>
              <a:buSzPts val="1800"/>
              <a:buChar char="-"/>
            </a:pPr>
            <a:r>
              <a:rPr lang="en-US"/>
              <a:t>•	Qualitative Analysis: For qualitative data, thematic analysis can help identify common themes or sentiments expressed by participants.</a:t>
            </a:r>
            <a:endParaRPr/>
          </a:p>
          <a:p>
            <a:pPr indent="-114300" lvl="0" marL="228600" rtl="0" algn="l">
              <a:lnSpc>
                <a:spcPct val="120000"/>
              </a:lnSpc>
              <a:spcBef>
                <a:spcPts val="1000"/>
              </a:spcBef>
              <a:spcAft>
                <a:spcPts val="0"/>
              </a:spcAft>
              <a:buClr>
                <a:schemeClr val="dk1"/>
              </a:buClr>
              <a:buSzPts val="1800"/>
              <a:buNone/>
            </a:pPr>
            <a:r>
              <a:t/>
            </a:r>
            <a:endParaRPr/>
          </a:p>
        </p:txBody>
      </p:sp>
      <p:pic>
        <p:nvPicPr>
          <p:cNvPr descr="Top view of cubes connected with black lines" id="442" name="Google Shape;442;p36"/>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37"/>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sp>
        <p:nvSpPr>
          <p:cNvPr id="448" name="Google Shape;448;p37"/>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20000"/>
              </a:lnSpc>
              <a:spcBef>
                <a:spcPts val="0"/>
              </a:spcBef>
              <a:spcAft>
                <a:spcPts val="0"/>
              </a:spcAft>
              <a:buClr>
                <a:schemeClr val="dk1"/>
              </a:buClr>
              <a:buSzPct val="100000"/>
              <a:buChar char="-"/>
            </a:pPr>
            <a:r>
              <a:rPr lang="en-US"/>
              <a:t>8. Report Findings: Create a comprehensive report that includes:</a:t>
            </a:r>
            <a:endParaRPr/>
          </a:p>
          <a:p>
            <a:pPr indent="-228600" lvl="0" marL="228600" rtl="0" algn="l">
              <a:lnSpc>
                <a:spcPct val="120000"/>
              </a:lnSpc>
              <a:spcBef>
                <a:spcPts val="1000"/>
              </a:spcBef>
              <a:spcAft>
                <a:spcPts val="0"/>
              </a:spcAft>
              <a:buClr>
                <a:schemeClr val="dk1"/>
              </a:buClr>
              <a:buSzPct val="100000"/>
              <a:buChar char="-"/>
            </a:pPr>
            <a:r>
              <a:rPr lang="en-US"/>
              <a:t>•	Executive summary of key findings.</a:t>
            </a:r>
            <a:endParaRPr/>
          </a:p>
          <a:p>
            <a:pPr indent="-228600" lvl="0" marL="228600" rtl="0" algn="l">
              <a:lnSpc>
                <a:spcPct val="120000"/>
              </a:lnSpc>
              <a:spcBef>
                <a:spcPts val="1000"/>
              </a:spcBef>
              <a:spcAft>
                <a:spcPts val="0"/>
              </a:spcAft>
              <a:buClr>
                <a:schemeClr val="dk1"/>
              </a:buClr>
              <a:buSzPct val="100000"/>
              <a:buChar char="-"/>
            </a:pPr>
            <a:r>
              <a:rPr lang="en-US"/>
              <a:t>•	Detailed analysis and visual representations (charts, graphs).</a:t>
            </a:r>
            <a:endParaRPr/>
          </a:p>
          <a:p>
            <a:pPr indent="-228600" lvl="0" marL="228600" rtl="0" algn="l">
              <a:lnSpc>
                <a:spcPct val="120000"/>
              </a:lnSpc>
              <a:spcBef>
                <a:spcPts val="1000"/>
              </a:spcBef>
              <a:spcAft>
                <a:spcPts val="0"/>
              </a:spcAft>
              <a:buClr>
                <a:schemeClr val="dk1"/>
              </a:buClr>
              <a:buSzPct val="100000"/>
              <a:buChar char="-"/>
            </a:pPr>
            <a:r>
              <a:rPr lang="en-US"/>
              <a:t>•	Recommendations based on consumer feedback.</a:t>
            </a:r>
            <a:endParaRPr/>
          </a:p>
          <a:p>
            <a:pPr indent="-228600" lvl="0" marL="228600" rtl="0" algn="l">
              <a:lnSpc>
                <a:spcPct val="120000"/>
              </a:lnSpc>
              <a:spcBef>
                <a:spcPts val="1000"/>
              </a:spcBef>
              <a:spcAft>
                <a:spcPts val="0"/>
              </a:spcAft>
              <a:buClr>
                <a:schemeClr val="dk1"/>
              </a:buClr>
              <a:buSzPct val="100000"/>
              <a:buChar char="-"/>
            </a:pPr>
            <a:r>
              <a:rPr lang="en-US"/>
              <a:t>•	Stakeholder Presentation: Prepare to present findings to stakeholders, emphasizing actionable insights and next steps.</a:t>
            </a:r>
            <a:endParaRPr/>
          </a:p>
          <a:p>
            <a:pPr indent="-122872" lvl="0" marL="228600" rtl="0" algn="l">
              <a:lnSpc>
                <a:spcPct val="120000"/>
              </a:lnSpc>
              <a:spcBef>
                <a:spcPts val="1000"/>
              </a:spcBef>
              <a:spcAft>
                <a:spcPts val="0"/>
              </a:spcAft>
              <a:buClr>
                <a:schemeClr val="dk1"/>
              </a:buClr>
              <a:buSzPct val="100000"/>
              <a:buNone/>
            </a:pPr>
            <a:r>
              <a:t/>
            </a:r>
            <a:endParaRPr/>
          </a:p>
        </p:txBody>
      </p:sp>
      <p:pic>
        <p:nvPicPr>
          <p:cNvPr descr="Top view of cubes connected with black lines" id="449" name="Google Shape;449;p37"/>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p38"/>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85000"/>
              </a:lnSpc>
              <a:spcBef>
                <a:spcPts val="0"/>
              </a:spcBef>
              <a:spcAft>
                <a:spcPts val="0"/>
              </a:spcAft>
              <a:buClr>
                <a:schemeClr val="dk1"/>
              </a:buClr>
              <a:buSzPct val="100000"/>
              <a:buFont typeface="Arial"/>
              <a:buNone/>
            </a:pPr>
            <a:r>
              <a:rPr b="1" i="0" lang="en-US" sz="5600" u="none" cap="none" strike="noStrike">
                <a:solidFill>
                  <a:schemeClr val="dk1"/>
                </a:solidFill>
                <a:latin typeface="Arial"/>
                <a:ea typeface="Arial"/>
                <a:cs typeface="Arial"/>
                <a:sym typeface="Arial"/>
              </a:rPr>
              <a:t>Procedure of concept testing steps </a:t>
            </a:r>
            <a:endParaRPr/>
          </a:p>
        </p:txBody>
      </p:sp>
      <p:sp>
        <p:nvSpPr>
          <p:cNvPr id="455" name="Google Shape;455;p38"/>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800"/>
              <a:buChar char="-"/>
            </a:pPr>
            <a:r>
              <a:rPr lang="en-US"/>
              <a:t>9. Decision Making: this considers </a:t>
            </a:r>
            <a:endParaRPr/>
          </a:p>
          <a:p>
            <a:pPr indent="-228600" lvl="0" marL="228600" rtl="0" algn="l">
              <a:lnSpc>
                <a:spcPct val="120000"/>
              </a:lnSpc>
              <a:spcBef>
                <a:spcPts val="1000"/>
              </a:spcBef>
              <a:spcAft>
                <a:spcPts val="0"/>
              </a:spcAft>
              <a:buClr>
                <a:schemeClr val="dk1"/>
              </a:buClr>
              <a:buSzPts val="1800"/>
              <a:buChar char="-"/>
            </a:pPr>
            <a:r>
              <a:rPr lang="en-US"/>
              <a:t>•	Actionable Insights: Use the findings to inform product development or marketing strategies.</a:t>
            </a:r>
            <a:endParaRPr/>
          </a:p>
          <a:p>
            <a:pPr indent="-228600" lvl="0" marL="228600" rtl="0" algn="l">
              <a:lnSpc>
                <a:spcPct val="120000"/>
              </a:lnSpc>
              <a:spcBef>
                <a:spcPts val="1000"/>
              </a:spcBef>
              <a:spcAft>
                <a:spcPts val="0"/>
              </a:spcAft>
              <a:buClr>
                <a:schemeClr val="dk1"/>
              </a:buClr>
              <a:buSzPts val="1800"/>
              <a:buChar char="-"/>
            </a:pPr>
            <a:r>
              <a:rPr lang="en-US"/>
              <a:t>•	Iterative Process: Consider further rounds of testing or refinement based on initial results, especially if consumer feedback indicates significant areas for improvement.</a:t>
            </a:r>
            <a:endParaRPr/>
          </a:p>
          <a:p>
            <a:pPr indent="-114300" lvl="0" marL="228600" rtl="0" algn="l">
              <a:lnSpc>
                <a:spcPct val="120000"/>
              </a:lnSpc>
              <a:spcBef>
                <a:spcPts val="1000"/>
              </a:spcBef>
              <a:spcAft>
                <a:spcPts val="0"/>
              </a:spcAft>
              <a:buClr>
                <a:schemeClr val="dk1"/>
              </a:buClr>
              <a:buSzPts val="1800"/>
              <a:buNone/>
            </a:pPr>
            <a:r>
              <a:t/>
            </a:r>
            <a:endParaRPr/>
          </a:p>
        </p:txBody>
      </p:sp>
      <p:pic>
        <p:nvPicPr>
          <p:cNvPr descr="Top view of cubes connected with black lines" id="456" name="Google Shape;456;p38"/>
          <p:cNvPicPr preferRelativeResize="0"/>
          <p:nvPr/>
        </p:nvPicPr>
        <p:blipFill rotWithShape="1">
          <a:blip r:embed="rId3">
            <a:alphaModFix/>
          </a:blip>
          <a:srcRect b="4" l="35151" r="24849" t="0"/>
          <a:stretch/>
        </p:blipFill>
        <p:spPr>
          <a:xfrm>
            <a:off x="8534400" y="10"/>
            <a:ext cx="3657601" cy="685799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0" name="Shape 460"/>
        <p:cNvGrpSpPr/>
        <p:nvPr/>
      </p:nvGrpSpPr>
      <p:grpSpPr>
        <a:xfrm>
          <a:off x="0" y="0"/>
          <a:ext cx="0" cy="0"/>
          <a:chOff x="0" y="0"/>
          <a:chExt cx="0" cy="0"/>
        </a:xfrm>
      </p:grpSpPr>
      <p:sp>
        <p:nvSpPr>
          <p:cNvPr id="461" name="Google Shape;461;p3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2" name="Google Shape;462;p39"/>
          <p:cNvSpPr txBox="1"/>
          <p:nvPr>
            <p:ph idx="4294967295" type="ctrTitle"/>
          </p:nvPr>
        </p:nvSpPr>
        <p:spPr>
          <a:xfrm>
            <a:off x="1088136" y="2235210"/>
            <a:ext cx="3807714" cy="3352789"/>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4000"/>
              <a:buFont typeface="Arial"/>
              <a:buNone/>
            </a:pPr>
            <a:r>
              <a:rPr b="1" i="0" lang="en-US" sz="4000" u="none" cap="none" strike="noStrike">
                <a:solidFill>
                  <a:schemeClr val="dk1"/>
                </a:solidFill>
                <a:latin typeface="Arial"/>
                <a:ea typeface="Arial"/>
                <a:cs typeface="Arial"/>
                <a:sym typeface="Arial"/>
              </a:rPr>
              <a:t>3.9 Procedure of concept testing requirements </a:t>
            </a:r>
            <a:endParaRPr/>
          </a:p>
        </p:txBody>
      </p:sp>
      <p:cxnSp>
        <p:nvCxnSpPr>
          <p:cNvPr id="463" name="Google Shape;463;p39"/>
          <p:cNvCxnSpPr/>
          <p:nvPr/>
        </p:nvCxnSpPr>
        <p:spPr>
          <a:xfrm>
            <a:off x="-7495" y="2337622"/>
            <a:ext cx="804195" cy="0"/>
          </a:xfrm>
          <a:prstGeom prst="straightConnector1">
            <a:avLst/>
          </a:prstGeom>
          <a:noFill/>
          <a:ln cap="flat" cmpd="sng" w="85725">
            <a:solidFill>
              <a:schemeClr val="dk1"/>
            </a:solidFill>
            <a:prstDash val="solid"/>
            <a:miter lim="800000"/>
            <a:headEnd len="sm" w="sm" type="none"/>
            <a:tailEnd len="sm" w="sm" type="none"/>
          </a:ln>
        </p:spPr>
      </p:cxnSp>
      <p:grpSp>
        <p:nvGrpSpPr>
          <p:cNvPr id="464" name="Google Shape;464;p39"/>
          <p:cNvGrpSpPr/>
          <p:nvPr/>
        </p:nvGrpSpPr>
        <p:grpSpPr>
          <a:xfrm>
            <a:off x="5524500" y="573871"/>
            <a:ext cx="6096000" cy="5710255"/>
            <a:chOff x="0" y="2371"/>
            <a:chExt cx="6096000" cy="5710255"/>
          </a:xfrm>
        </p:grpSpPr>
        <p:sp>
          <p:nvSpPr>
            <p:cNvPr id="465" name="Google Shape;465;p39"/>
            <p:cNvSpPr/>
            <p:nvPr/>
          </p:nvSpPr>
          <p:spPr>
            <a:xfrm>
              <a:off x="0" y="2371"/>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9"/>
            <p:cNvSpPr/>
            <p:nvPr/>
          </p:nvSpPr>
          <p:spPr>
            <a:xfrm>
              <a:off x="363653" y="272857"/>
              <a:ext cx="661187" cy="66118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9"/>
            <p:cNvSpPr/>
            <p:nvPr/>
          </p:nvSpPr>
          <p:spPr>
            <a:xfrm>
              <a:off x="1388493" y="2371"/>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9"/>
            <p:cNvSpPr txBox="1"/>
            <p:nvPr/>
          </p:nvSpPr>
          <p:spPr>
            <a:xfrm>
              <a:off x="1388493" y="2371"/>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Iterative Process: Consider further rounds of testing or refinement based on initial results, especially if consumer feedback indicates significant areas for improvement</a:t>
              </a:r>
              <a:endParaRPr/>
            </a:p>
          </p:txBody>
        </p:sp>
        <p:sp>
          <p:nvSpPr>
            <p:cNvPr id="469" name="Google Shape;469;p39"/>
            <p:cNvSpPr/>
            <p:nvPr/>
          </p:nvSpPr>
          <p:spPr>
            <a:xfrm>
              <a:off x="0" y="1505070"/>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9"/>
            <p:cNvSpPr/>
            <p:nvPr/>
          </p:nvSpPr>
          <p:spPr>
            <a:xfrm>
              <a:off x="363653" y="1775556"/>
              <a:ext cx="661187" cy="66118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9"/>
            <p:cNvSpPr/>
            <p:nvPr/>
          </p:nvSpPr>
          <p:spPr>
            <a:xfrm>
              <a:off x="1388493" y="1505070"/>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39"/>
            <p:cNvSpPr txBox="1"/>
            <p:nvPr/>
          </p:nvSpPr>
          <p:spPr>
            <a:xfrm>
              <a:off x="1388493" y="1505070"/>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Maintain Objectivity: Ensure that the testing process remains unbiased, avoiding leading questions or manipulative techniques</a:t>
              </a:r>
              <a:endParaRPr/>
            </a:p>
          </p:txBody>
        </p:sp>
        <p:sp>
          <p:nvSpPr>
            <p:cNvPr id="473" name="Google Shape;473;p39"/>
            <p:cNvSpPr/>
            <p:nvPr/>
          </p:nvSpPr>
          <p:spPr>
            <a:xfrm>
              <a:off x="0" y="3007769"/>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9"/>
            <p:cNvSpPr/>
            <p:nvPr/>
          </p:nvSpPr>
          <p:spPr>
            <a:xfrm>
              <a:off x="363653" y="3278255"/>
              <a:ext cx="661187" cy="66118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9"/>
            <p:cNvSpPr/>
            <p:nvPr/>
          </p:nvSpPr>
          <p:spPr>
            <a:xfrm>
              <a:off x="1388493" y="3007769"/>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9"/>
            <p:cNvSpPr txBox="1"/>
            <p:nvPr/>
          </p:nvSpPr>
          <p:spPr>
            <a:xfrm>
              <a:off x="1388493" y="3007769"/>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Engage Participants: Create an environment that encourages honest feedback, especially in qualitative settings</a:t>
              </a:r>
              <a:endParaRPr/>
            </a:p>
          </p:txBody>
        </p:sp>
        <p:sp>
          <p:nvSpPr>
            <p:cNvPr id="477" name="Google Shape;477;p39"/>
            <p:cNvSpPr/>
            <p:nvPr/>
          </p:nvSpPr>
          <p:spPr>
            <a:xfrm>
              <a:off x="0" y="4510468"/>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9"/>
            <p:cNvSpPr/>
            <p:nvPr/>
          </p:nvSpPr>
          <p:spPr>
            <a:xfrm>
              <a:off x="363653" y="4780953"/>
              <a:ext cx="661187" cy="661187"/>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39"/>
            <p:cNvSpPr/>
            <p:nvPr/>
          </p:nvSpPr>
          <p:spPr>
            <a:xfrm>
              <a:off x="1388493" y="4510468"/>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9"/>
            <p:cNvSpPr txBox="1"/>
            <p:nvPr/>
          </p:nvSpPr>
          <p:spPr>
            <a:xfrm>
              <a:off x="1388493" y="4510468"/>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Follow Up: After testing, consider follow-up interviews or surveys to delve deeper into specific consumer insights</a:t>
              </a:r>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4" name="Shape 484"/>
        <p:cNvGrpSpPr/>
        <p:nvPr/>
      </p:nvGrpSpPr>
      <p:grpSpPr>
        <a:xfrm>
          <a:off x="0" y="0"/>
          <a:ext cx="0" cy="0"/>
          <a:chOff x="0" y="0"/>
          <a:chExt cx="0" cy="0"/>
        </a:xfrm>
      </p:grpSpPr>
      <p:sp>
        <p:nvSpPr>
          <p:cNvPr id="485" name="Google Shape;485;p4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6" name="Google Shape;486;p40"/>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5600"/>
              <a:buFont typeface="Arial"/>
              <a:buNone/>
            </a:pPr>
            <a:r>
              <a:rPr b="1" i="0" lang="en-US" sz="5600" u="none" cap="none" strike="noStrike">
                <a:solidFill>
                  <a:schemeClr val="dk1"/>
                </a:solidFill>
                <a:latin typeface="Arial"/>
                <a:ea typeface="Arial"/>
                <a:cs typeface="Arial"/>
                <a:sym typeface="Arial"/>
              </a:rPr>
              <a:t>Benefits of Concept Testing</a:t>
            </a:r>
            <a:endParaRPr/>
          </a:p>
        </p:txBody>
      </p:sp>
      <p:cxnSp>
        <p:nvCxnSpPr>
          <p:cNvPr id="487" name="Google Shape;487;p40"/>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488" name="Google Shape;488;p40"/>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2000"/>
              <a:buChar char="-"/>
            </a:pPr>
            <a:r>
              <a:rPr lang="en-US" sz="2000"/>
              <a:t>Reduced Risk of Failure:  </a:t>
            </a:r>
            <a:endParaRPr/>
          </a:p>
          <a:p>
            <a:pPr indent="-228600" lvl="0" marL="228600" rtl="0" algn="l">
              <a:lnSpc>
                <a:spcPct val="120000"/>
              </a:lnSpc>
              <a:spcBef>
                <a:spcPts val="1000"/>
              </a:spcBef>
              <a:spcAft>
                <a:spcPts val="0"/>
              </a:spcAft>
              <a:buClr>
                <a:schemeClr val="dk1"/>
              </a:buClr>
              <a:buSzPts val="2000"/>
              <a:buChar char="-"/>
            </a:pPr>
            <a:r>
              <a:rPr lang="en-US" sz="2000"/>
              <a:t>Consumer-Centric Insights: </a:t>
            </a:r>
            <a:endParaRPr/>
          </a:p>
          <a:p>
            <a:pPr indent="-228600" lvl="0" marL="228600" rtl="0" algn="l">
              <a:lnSpc>
                <a:spcPct val="120000"/>
              </a:lnSpc>
              <a:spcBef>
                <a:spcPts val="1000"/>
              </a:spcBef>
              <a:spcAft>
                <a:spcPts val="0"/>
              </a:spcAft>
              <a:buClr>
                <a:schemeClr val="dk1"/>
              </a:buClr>
              <a:buSzPts val="2000"/>
              <a:buChar char="-"/>
            </a:pPr>
            <a:r>
              <a:rPr lang="en-US" sz="2000"/>
              <a:t>Refinement of Ideas: </a:t>
            </a:r>
            <a:endParaRPr/>
          </a:p>
          <a:p>
            <a:pPr indent="-228600" lvl="0" marL="228600" rtl="0" algn="l">
              <a:lnSpc>
                <a:spcPct val="120000"/>
              </a:lnSpc>
              <a:spcBef>
                <a:spcPts val="1000"/>
              </a:spcBef>
              <a:spcAft>
                <a:spcPts val="0"/>
              </a:spcAft>
              <a:buClr>
                <a:schemeClr val="dk1"/>
              </a:buClr>
              <a:buSzPts val="2000"/>
              <a:buChar char="-"/>
            </a:pPr>
            <a:r>
              <a:rPr lang="en-US" sz="2000"/>
              <a:t>Market Segmentation: </a:t>
            </a:r>
            <a:endParaRPr/>
          </a:p>
        </p:txBody>
      </p:sp>
      <p:pic>
        <p:nvPicPr>
          <p:cNvPr descr="A group of multi coloured wooden stick figures" id="489" name="Google Shape;489;p40"/>
          <p:cNvPicPr preferRelativeResize="0"/>
          <p:nvPr/>
        </p:nvPicPr>
        <p:blipFill rotWithShape="1">
          <a:blip r:embed="rId3">
            <a:alphaModFix/>
          </a:blip>
          <a:srcRect b="8" l="28717" r="34307" t="0"/>
          <a:stretch/>
        </p:blipFill>
        <p:spPr>
          <a:xfrm>
            <a:off x="8534400" y="10"/>
            <a:ext cx="3657601" cy="685799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3" name="Shape 493"/>
        <p:cNvGrpSpPr/>
        <p:nvPr/>
      </p:nvGrpSpPr>
      <p:grpSpPr>
        <a:xfrm>
          <a:off x="0" y="0"/>
          <a:ext cx="0" cy="0"/>
          <a:chOff x="0" y="0"/>
          <a:chExt cx="0" cy="0"/>
        </a:xfrm>
      </p:grpSpPr>
      <p:sp>
        <p:nvSpPr>
          <p:cNvPr id="494" name="Google Shape;494;p4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5" name="Google Shape;495;p41"/>
          <p:cNvSpPr txBox="1"/>
          <p:nvPr>
            <p:ph idx="4294967295" type="ctrTitle"/>
          </p:nvPr>
        </p:nvSpPr>
        <p:spPr>
          <a:xfrm>
            <a:off x="1091203" y="1069848"/>
            <a:ext cx="6308775" cy="2049620"/>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5600"/>
              <a:buFont typeface="Arial"/>
              <a:buNone/>
            </a:pPr>
            <a:r>
              <a:rPr b="1" i="0" lang="en-US" sz="5600" u="none" cap="none" strike="noStrike">
                <a:solidFill>
                  <a:schemeClr val="dk1"/>
                </a:solidFill>
                <a:latin typeface="Arial"/>
                <a:ea typeface="Arial"/>
                <a:cs typeface="Arial"/>
                <a:sym typeface="Arial"/>
              </a:rPr>
              <a:t>Benefits of Concept Testing</a:t>
            </a:r>
            <a:endParaRPr/>
          </a:p>
        </p:txBody>
      </p:sp>
      <p:cxnSp>
        <p:nvCxnSpPr>
          <p:cNvPr id="496" name="Google Shape;496;p41"/>
          <p:cNvCxnSpPr/>
          <p:nvPr/>
        </p:nvCxnSpPr>
        <p:spPr>
          <a:xfrm>
            <a:off x="0" y="1186683"/>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497" name="Google Shape;497;p41"/>
          <p:cNvSpPr txBox="1"/>
          <p:nvPr>
            <p:ph idx="1" type="body"/>
          </p:nvPr>
        </p:nvSpPr>
        <p:spPr>
          <a:xfrm>
            <a:off x="1097280" y="3180522"/>
            <a:ext cx="6223996" cy="3105978"/>
          </a:xfrm>
          <a:prstGeom prst="rect">
            <a:avLst/>
          </a:prstGeom>
          <a:noFill/>
          <a:ln>
            <a:noFill/>
          </a:ln>
        </p:spPr>
        <p:txBody>
          <a:bodyPr anchorCtr="0" anchor="t" bIns="45700" lIns="91425" spcFirstLastPara="1" rIns="91425" wrap="square" tIns="45700">
            <a:normAutofit/>
          </a:bodyPr>
          <a:lstStyle/>
          <a:p>
            <a:pPr indent="-228600" lvl="0" marL="228600" rtl="0" algn="l">
              <a:lnSpc>
                <a:spcPct val="130000"/>
              </a:lnSpc>
              <a:spcBef>
                <a:spcPts val="0"/>
              </a:spcBef>
              <a:spcAft>
                <a:spcPts val="0"/>
              </a:spcAft>
              <a:buClr>
                <a:schemeClr val="dk1"/>
              </a:buClr>
              <a:buSzPts val="1800"/>
              <a:buChar char="-"/>
            </a:pPr>
            <a:r>
              <a:rPr lang="en-US"/>
              <a:t>Informed Decision-Making: Data-driven insights support strategic decisions, leading to more confident investments in new products or marketing initiatives</a:t>
            </a:r>
            <a:endParaRPr/>
          </a:p>
          <a:p>
            <a:pPr indent="-228600" lvl="0" marL="228600" rtl="0" algn="l">
              <a:lnSpc>
                <a:spcPct val="130000"/>
              </a:lnSpc>
              <a:spcBef>
                <a:spcPts val="1000"/>
              </a:spcBef>
              <a:spcAft>
                <a:spcPts val="0"/>
              </a:spcAft>
              <a:buClr>
                <a:schemeClr val="dk1"/>
              </a:buClr>
              <a:buSzPts val="1800"/>
              <a:buChar char="-"/>
            </a:pPr>
            <a:r>
              <a:rPr lang="en-US"/>
              <a:t>Enhanced Marketing Strategies: Understanding how consumers perceive concepts can guide messaging and positioning, increasing the likelihood of market success</a:t>
            </a:r>
            <a:endParaRPr/>
          </a:p>
        </p:txBody>
      </p:sp>
      <p:pic>
        <p:nvPicPr>
          <p:cNvPr descr="A group of multi coloured wooden stick figures" id="498" name="Google Shape;498;p41"/>
          <p:cNvPicPr preferRelativeResize="0"/>
          <p:nvPr/>
        </p:nvPicPr>
        <p:blipFill rotWithShape="1">
          <a:blip r:embed="rId3">
            <a:alphaModFix/>
          </a:blip>
          <a:srcRect b="8" l="28717" r="34307" t="0"/>
          <a:stretch/>
        </p:blipFill>
        <p:spPr>
          <a:xfrm>
            <a:off x="8534400" y="10"/>
            <a:ext cx="3657601" cy="685799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2" name="Shape 502"/>
        <p:cNvGrpSpPr/>
        <p:nvPr/>
      </p:nvGrpSpPr>
      <p:grpSpPr>
        <a:xfrm>
          <a:off x="0" y="0"/>
          <a:ext cx="0" cy="0"/>
          <a:chOff x="0" y="0"/>
          <a:chExt cx="0" cy="0"/>
        </a:xfrm>
      </p:grpSpPr>
      <p:sp>
        <p:nvSpPr>
          <p:cNvPr id="503" name="Google Shape;503;p4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4" name="Google Shape;504;p42"/>
          <p:cNvSpPr txBox="1"/>
          <p:nvPr>
            <p:ph idx="4294967295" type="ctrTitle"/>
          </p:nvPr>
        </p:nvSpPr>
        <p:spPr>
          <a:xfrm>
            <a:off x="8003646" y="1875776"/>
            <a:ext cx="3807714" cy="3352789"/>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4000"/>
              <a:buFont typeface="Arial"/>
              <a:buNone/>
            </a:pPr>
            <a:r>
              <a:rPr b="1" i="0" lang="en-US" sz="4000" u="none" cap="none" strike="noStrike">
                <a:solidFill>
                  <a:schemeClr val="dk1"/>
                </a:solidFill>
                <a:latin typeface="Arial"/>
                <a:ea typeface="Arial"/>
                <a:cs typeface="Arial"/>
                <a:sym typeface="Arial"/>
              </a:rPr>
              <a:t>Challenges of Concept Testing</a:t>
            </a:r>
            <a:endParaRPr/>
          </a:p>
        </p:txBody>
      </p:sp>
      <p:cxnSp>
        <p:nvCxnSpPr>
          <p:cNvPr id="505" name="Google Shape;505;p42"/>
          <p:cNvCxnSpPr/>
          <p:nvPr/>
        </p:nvCxnSpPr>
        <p:spPr>
          <a:xfrm>
            <a:off x="-7495" y="2337622"/>
            <a:ext cx="804195" cy="0"/>
          </a:xfrm>
          <a:prstGeom prst="straightConnector1">
            <a:avLst/>
          </a:prstGeom>
          <a:noFill/>
          <a:ln cap="flat" cmpd="sng" w="85725">
            <a:solidFill>
              <a:schemeClr val="dk1"/>
            </a:solidFill>
            <a:prstDash val="solid"/>
            <a:miter lim="800000"/>
            <a:headEnd len="sm" w="sm" type="none"/>
            <a:tailEnd len="sm" w="sm" type="none"/>
          </a:ln>
        </p:spPr>
      </p:cxnSp>
      <p:grpSp>
        <p:nvGrpSpPr>
          <p:cNvPr id="506" name="Google Shape;506;p42"/>
          <p:cNvGrpSpPr/>
          <p:nvPr/>
        </p:nvGrpSpPr>
        <p:grpSpPr>
          <a:xfrm>
            <a:off x="794349" y="703267"/>
            <a:ext cx="6096000" cy="5710255"/>
            <a:chOff x="0" y="2371"/>
            <a:chExt cx="6096000" cy="5710255"/>
          </a:xfrm>
        </p:grpSpPr>
        <p:sp>
          <p:nvSpPr>
            <p:cNvPr id="507" name="Google Shape;507;p42"/>
            <p:cNvSpPr/>
            <p:nvPr/>
          </p:nvSpPr>
          <p:spPr>
            <a:xfrm>
              <a:off x="0" y="2371"/>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42"/>
            <p:cNvSpPr/>
            <p:nvPr/>
          </p:nvSpPr>
          <p:spPr>
            <a:xfrm>
              <a:off x="363653" y="272857"/>
              <a:ext cx="661187" cy="66118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42"/>
            <p:cNvSpPr/>
            <p:nvPr/>
          </p:nvSpPr>
          <p:spPr>
            <a:xfrm>
              <a:off x="1388493" y="2371"/>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2"/>
            <p:cNvSpPr txBox="1"/>
            <p:nvPr/>
          </p:nvSpPr>
          <p:spPr>
            <a:xfrm>
              <a:off x="1388493" y="2371"/>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Potential for Bias: Consumer responses may be influenced by the way questions are framed or by group dynamics in focus groups, leading to skewed results</a:t>
              </a:r>
              <a:endParaRPr/>
            </a:p>
          </p:txBody>
        </p:sp>
        <p:sp>
          <p:nvSpPr>
            <p:cNvPr id="511" name="Google Shape;511;p42"/>
            <p:cNvSpPr/>
            <p:nvPr/>
          </p:nvSpPr>
          <p:spPr>
            <a:xfrm>
              <a:off x="0" y="1505070"/>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42"/>
            <p:cNvSpPr/>
            <p:nvPr/>
          </p:nvSpPr>
          <p:spPr>
            <a:xfrm>
              <a:off x="363653" y="1775556"/>
              <a:ext cx="661187" cy="66118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42"/>
            <p:cNvSpPr/>
            <p:nvPr/>
          </p:nvSpPr>
          <p:spPr>
            <a:xfrm>
              <a:off x="1388493" y="1505070"/>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42"/>
            <p:cNvSpPr txBox="1"/>
            <p:nvPr/>
          </p:nvSpPr>
          <p:spPr>
            <a:xfrm>
              <a:off x="1388493" y="1505070"/>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Interpretation of Feedback: Analyzing qualitative feedback can be subjective, making it challenging to draw clear conclusions from open-ended responses</a:t>
              </a:r>
              <a:endParaRPr/>
            </a:p>
          </p:txBody>
        </p:sp>
        <p:sp>
          <p:nvSpPr>
            <p:cNvPr id="515" name="Google Shape;515;p42"/>
            <p:cNvSpPr/>
            <p:nvPr/>
          </p:nvSpPr>
          <p:spPr>
            <a:xfrm>
              <a:off x="0" y="3007769"/>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42"/>
            <p:cNvSpPr/>
            <p:nvPr/>
          </p:nvSpPr>
          <p:spPr>
            <a:xfrm>
              <a:off x="363653" y="3278255"/>
              <a:ext cx="661187" cy="66118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42"/>
            <p:cNvSpPr/>
            <p:nvPr/>
          </p:nvSpPr>
          <p:spPr>
            <a:xfrm>
              <a:off x="1388493" y="3007769"/>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42"/>
            <p:cNvSpPr txBox="1"/>
            <p:nvPr/>
          </p:nvSpPr>
          <p:spPr>
            <a:xfrm>
              <a:off x="1388493" y="3007769"/>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Sample Representation: Obtaining a truly representative sample of the target audience can be difficult, potentially leading to unrepresentative findings</a:t>
              </a:r>
              <a:endParaRPr/>
            </a:p>
          </p:txBody>
        </p:sp>
        <p:sp>
          <p:nvSpPr>
            <p:cNvPr id="519" name="Google Shape;519;p42"/>
            <p:cNvSpPr/>
            <p:nvPr/>
          </p:nvSpPr>
          <p:spPr>
            <a:xfrm>
              <a:off x="0" y="4510468"/>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42"/>
            <p:cNvSpPr/>
            <p:nvPr/>
          </p:nvSpPr>
          <p:spPr>
            <a:xfrm>
              <a:off x="363653" y="4780953"/>
              <a:ext cx="661187" cy="661187"/>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42"/>
            <p:cNvSpPr/>
            <p:nvPr/>
          </p:nvSpPr>
          <p:spPr>
            <a:xfrm>
              <a:off x="1388493" y="4510468"/>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42"/>
            <p:cNvSpPr txBox="1"/>
            <p:nvPr/>
          </p:nvSpPr>
          <p:spPr>
            <a:xfrm>
              <a:off x="1388493" y="4510468"/>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Limited Scope: Concept testing typically focuses on initial ideas; later stages of product development may introduce new variables not accounted for in early testing</a:t>
              </a:r>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6" name="Shape 526"/>
        <p:cNvGrpSpPr/>
        <p:nvPr/>
      </p:nvGrpSpPr>
      <p:grpSpPr>
        <a:xfrm>
          <a:off x="0" y="0"/>
          <a:ext cx="0" cy="0"/>
          <a:chOff x="0" y="0"/>
          <a:chExt cx="0" cy="0"/>
        </a:xfrm>
      </p:grpSpPr>
      <p:sp>
        <p:nvSpPr>
          <p:cNvPr id="527" name="Google Shape;527;p4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8" name="Google Shape;528;p43"/>
          <p:cNvSpPr txBox="1"/>
          <p:nvPr>
            <p:ph idx="4294967295" type="ctrTitle"/>
          </p:nvPr>
        </p:nvSpPr>
        <p:spPr>
          <a:xfrm>
            <a:off x="8003646" y="1875776"/>
            <a:ext cx="3807714" cy="3352789"/>
          </a:xfrm>
          <a:prstGeom prst="rect">
            <a:avLst/>
          </a:prstGeom>
          <a:noFill/>
          <a:ln>
            <a:noFill/>
          </a:ln>
        </p:spPr>
        <p:txBody>
          <a:bodyPr anchorCtr="0" anchor="t" bIns="45700" lIns="91425" spcFirstLastPara="1" rIns="91425" wrap="square" tIns="45700">
            <a:normAutofit/>
          </a:bodyPr>
          <a:lstStyle/>
          <a:p>
            <a:pPr indent="0" lvl="0" marL="0" marR="0" rtl="0" algn="l">
              <a:lnSpc>
                <a:spcPct val="85000"/>
              </a:lnSpc>
              <a:spcBef>
                <a:spcPts val="0"/>
              </a:spcBef>
              <a:spcAft>
                <a:spcPts val="0"/>
              </a:spcAft>
              <a:buClr>
                <a:schemeClr val="dk1"/>
              </a:buClr>
              <a:buSzPts val="4000"/>
              <a:buFont typeface="Arial"/>
              <a:buNone/>
            </a:pPr>
            <a:r>
              <a:rPr b="1" i="0" lang="en-US" sz="4000" u="none" cap="none" strike="noStrike">
                <a:solidFill>
                  <a:schemeClr val="dk1"/>
                </a:solidFill>
                <a:latin typeface="Arial"/>
                <a:ea typeface="Arial"/>
                <a:cs typeface="Arial"/>
                <a:sym typeface="Arial"/>
              </a:rPr>
              <a:t>Challenges of Concept Testing</a:t>
            </a:r>
            <a:endParaRPr/>
          </a:p>
        </p:txBody>
      </p:sp>
      <p:cxnSp>
        <p:nvCxnSpPr>
          <p:cNvPr id="529" name="Google Shape;529;p43"/>
          <p:cNvCxnSpPr/>
          <p:nvPr/>
        </p:nvCxnSpPr>
        <p:spPr>
          <a:xfrm>
            <a:off x="-7495" y="2337622"/>
            <a:ext cx="804195" cy="0"/>
          </a:xfrm>
          <a:prstGeom prst="straightConnector1">
            <a:avLst/>
          </a:prstGeom>
          <a:noFill/>
          <a:ln cap="flat" cmpd="sng" w="85725">
            <a:solidFill>
              <a:schemeClr val="dk1"/>
            </a:solidFill>
            <a:prstDash val="solid"/>
            <a:miter lim="800000"/>
            <a:headEnd len="sm" w="sm" type="none"/>
            <a:tailEnd len="sm" w="sm" type="none"/>
          </a:ln>
        </p:spPr>
      </p:cxnSp>
      <p:grpSp>
        <p:nvGrpSpPr>
          <p:cNvPr id="530" name="Google Shape;530;p43"/>
          <p:cNvGrpSpPr/>
          <p:nvPr/>
        </p:nvGrpSpPr>
        <p:grpSpPr>
          <a:xfrm>
            <a:off x="794349" y="703267"/>
            <a:ext cx="6096000" cy="5710255"/>
            <a:chOff x="0" y="2371"/>
            <a:chExt cx="6096000" cy="5710255"/>
          </a:xfrm>
        </p:grpSpPr>
        <p:sp>
          <p:nvSpPr>
            <p:cNvPr id="531" name="Google Shape;531;p43"/>
            <p:cNvSpPr/>
            <p:nvPr/>
          </p:nvSpPr>
          <p:spPr>
            <a:xfrm>
              <a:off x="0" y="2371"/>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43"/>
            <p:cNvSpPr/>
            <p:nvPr/>
          </p:nvSpPr>
          <p:spPr>
            <a:xfrm>
              <a:off x="363653" y="272857"/>
              <a:ext cx="661187" cy="66118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43"/>
            <p:cNvSpPr/>
            <p:nvPr/>
          </p:nvSpPr>
          <p:spPr>
            <a:xfrm>
              <a:off x="1388493" y="2371"/>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43"/>
            <p:cNvSpPr txBox="1"/>
            <p:nvPr/>
          </p:nvSpPr>
          <p:spPr>
            <a:xfrm>
              <a:off x="1388493" y="2371"/>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100000"/>
                </a:lnSpc>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p:txBody>
        </p:sp>
        <p:sp>
          <p:nvSpPr>
            <p:cNvPr id="535" name="Google Shape;535;p43"/>
            <p:cNvSpPr/>
            <p:nvPr/>
          </p:nvSpPr>
          <p:spPr>
            <a:xfrm>
              <a:off x="0" y="1505070"/>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43"/>
            <p:cNvSpPr/>
            <p:nvPr/>
          </p:nvSpPr>
          <p:spPr>
            <a:xfrm>
              <a:off x="363653" y="1775556"/>
              <a:ext cx="661187" cy="661187"/>
            </a:xfrm>
            <a:prstGeom prst="rect">
              <a:avLst/>
            </a:prstGeom>
            <a:solidFill>
              <a:srgbClr val="BA9D1E"/>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43"/>
            <p:cNvSpPr/>
            <p:nvPr/>
          </p:nvSpPr>
          <p:spPr>
            <a:xfrm>
              <a:off x="1040232" y="170950"/>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3"/>
            <p:cNvSpPr txBox="1"/>
            <p:nvPr/>
          </p:nvSpPr>
          <p:spPr>
            <a:xfrm>
              <a:off x="1040232" y="170950"/>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100000"/>
                </a:lnSpc>
                <a:spcBef>
                  <a:spcPts val="0"/>
                </a:spcBef>
                <a:spcAft>
                  <a:spcPts val="0"/>
                </a:spcAft>
                <a:buClr>
                  <a:schemeClr val="dk1"/>
                </a:buClr>
                <a:buSzPts val="1400"/>
                <a:buFont typeface="Arial"/>
                <a:buNone/>
              </a:pPr>
              <a:r>
                <a:rPr lang="en-US" sz="1400">
                  <a:solidFill>
                    <a:schemeClr val="dk1"/>
                  </a:solidFill>
                  <a:latin typeface="Arial"/>
                  <a:ea typeface="Arial"/>
                  <a:cs typeface="Arial"/>
                  <a:sym typeface="Arial"/>
                </a:rPr>
                <a:t>5.	Cost and Time: Conducting thorough concept testing can be resource-intensive, requiring time and budget that may not always be available.</a:t>
              </a:r>
              <a:endParaRPr/>
            </a:p>
          </p:txBody>
        </p:sp>
        <p:sp>
          <p:nvSpPr>
            <p:cNvPr id="539" name="Google Shape;539;p43"/>
            <p:cNvSpPr/>
            <p:nvPr/>
          </p:nvSpPr>
          <p:spPr>
            <a:xfrm>
              <a:off x="0" y="3007769"/>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43"/>
            <p:cNvSpPr/>
            <p:nvPr/>
          </p:nvSpPr>
          <p:spPr>
            <a:xfrm>
              <a:off x="363653" y="3278255"/>
              <a:ext cx="661187" cy="661187"/>
            </a:xfrm>
            <a:prstGeom prst="rect">
              <a:avLst/>
            </a:prstGeom>
            <a:solidFill>
              <a:srgbClr val="D56314"/>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3"/>
            <p:cNvSpPr/>
            <p:nvPr/>
          </p:nvSpPr>
          <p:spPr>
            <a:xfrm>
              <a:off x="1252070" y="1649113"/>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43"/>
            <p:cNvSpPr txBox="1"/>
            <p:nvPr/>
          </p:nvSpPr>
          <p:spPr>
            <a:xfrm>
              <a:off x="1252070" y="1649113"/>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100000"/>
                </a:lnSpc>
                <a:spcBef>
                  <a:spcPts val="0"/>
                </a:spcBef>
                <a:spcAft>
                  <a:spcPts val="0"/>
                </a:spcAft>
                <a:buClr>
                  <a:schemeClr val="dk1"/>
                </a:buClr>
                <a:buSzPts val="1400"/>
                <a:buFont typeface="Arial"/>
                <a:buNone/>
              </a:pPr>
              <a:r>
                <a:rPr lang="en-US" sz="1400">
                  <a:solidFill>
                    <a:schemeClr val="dk1"/>
                  </a:solidFill>
                  <a:latin typeface="Arial"/>
                  <a:ea typeface="Arial"/>
                  <a:cs typeface="Arial"/>
                  <a:sym typeface="Arial"/>
                </a:rPr>
                <a:t>6.	Overreliance on Consumer Feedback: While consumer input is valuable, excessive reliance can stifle innovation, as consumers may not envision future trends or disruptive concepts.</a:t>
              </a:r>
              <a:endParaRPr/>
            </a:p>
          </p:txBody>
        </p:sp>
        <p:sp>
          <p:nvSpPr>
            <p:cNvPr id="543" name="Google Shape;543;p43"/>
            <p:cNvSpPr/>
            <p:nvPr/>
          </p:nvSpPr>
          <p:spPr>
            <a:xfrm>
              <a:off x="0" y="4510468"/>
              <a:ext cx="6096000" cy="120215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43"/>
            <p:cNvSpPr/>
            <p:nvPr/>
          </p:nvSpPr>
          <p:spPr>
            <a:xfrm>
              <a:off x="363653" y="4780953"/>
              <a:ext cx="661187" cy="661187"/>
            </a:xfrm>
            <a:prstGeom prst="rect">
              <a:avLst/>
            </a:prstGeom>
            <a:solidFill>
              <a:srgbClr val="E6272C"/>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43"/>
            <p:cNvSpPr/>
            <p:nvPr/>
          </p:nvSpPr>
          <p:spPr>
            <a:xfrm>
              <a:off x="1388493" y="4510468"/>
              <a:ext cx="4707506" cy="120215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43"/>
            <p:cNvSpPr txBox="1"/>
            <p:nvPr/>
          </p:nvSpPr>
          <p:spPr>
            <a:xfrm>
              <a:off x="1388493" y="4510468"/>
              <a:ext cx="4707506" cy="1202158"/>
            </a:xfrm>
            <a:prstGeom prst="rect">
              <a:avLst/>
            </a:prstGeom>
            <a:noFill/>
            <a:ln>
              <a:noFill/>
            </a:ln>
          </p:spPr>
          <p:txBody>
            <a:bodyPr anchorCtr="0" anchor="ctr" bIns="127225" lIns="127225" spcFirstLastPara="1" rIns="127225" wrap="square" tIns="127225">
              <a:noAutofit/>
            </a:bodyPr>
            <a:lstStyle/>
            <a:p>
              <a:pPr indent="0" lvl="0" marL="0" marR="0" rtl="0" algn="l">
                <a:lnSpc>
                  <a:spcPct val="100000"/>
                </a:lnSpc>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0" name="Shape 550"/>
        <p:cNvGrpSpPr/>
        <p:nvPr/>
      </p:nvGrpSpPr>
      <p:grpSpPr>
        <a:xfrm>
          <a:off x="0" y="0"/>
          <a:ext cx="0" cy="0"/>
          <a:chOff x="0" y="0"/>
          <a:chExt cx="0" cy="0"/>
        </a:xfrm>
      </p:grpSpPr>
      <p:sp>
        <p:nvSpPr>
          <p:cNvPr id="551" name="Google Shape;551;p4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52" name="Google Shape;552;p44"/>
          <p:cNvSpPr txBox="1"/>
          <p:nvPr>
            <p:ph type="title"/>
          </p:nvPr>
        </p:nvSpPr>
        <p:spPr>
          <a:xfrm>
            <a:off x="1091204" y="1091868"/>
            <a:ext cx="3785596" cy="2042160"/>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000"/>
              <a:buFont typeface="Arial"/>
              <a:buNone/>
            </a:pPr>
            <a:r>
              <a:rPr lang="en-US" sz="4000"/>
              <a:t>References </a:t>
            </a:r>
            <a:endParaRPr/>
          </a:p>
        </p:txBody>
      </p:sp>
      <p:cxnSp>
        <p:nvCxnSpPr>
          <p:cNvPr id="553" name="Google Shape;553;p44"/>
          <p:cNvCxnSpPr/>
          <p:nvPr/>
        </p:nvCxnSpPr>
        <p:spPr>
          <a:xfrm>
            <a:off x="0" y="1186344"/>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554" name="Google Shape;554;p44"/>
          <p:cNvSpPr txBox="1"/>
          <p:nvPr>
            <p:ph idx="1" type="body"/>
          </p:nvPr>
        </p:nvSpPr>
        <p:spPr>
          <a:xfrm>
            <a:off x="1091203" y="1918741"/>
            <a:ext cx="4072606" cy="4392118"/>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120000"/>
              </a:lnSpc>
              <a:spcBef>
                <a:spcPts val="0"/>
              </a:spcBef>
              <a:spcAft>
                <a:spcPts val="0"/>
              </a:spcAft>
              <a:buClr>
                <a:schemeClr val="dk1"/>
              </a:buClr>
              <a:buSzPct val="100000"/>
              <a:buChar char="-"/>
            </a:pPr>
            <a:r>
              <a:rPr lang="en-US" sz="1600"/>
              <a:t>Crawford, C. M., &amp; Di Benedetto, C. A. (2015). New Products Management (11th ed.). McGraw-Hill Education.</a:t>
            </a:r>
            <a:endParaRPr/>
          </a:p>
          <a:p>
            <a:pPr indent="-228600" lvl="0" marL="228600" rtl="0" algn="l">
              <a:lnSpc>
                <a:spcPct val="120000"/>
              </a:lnSpc>
              <a:spcBef>
                <a:spcPts val="1000"/>
              </a:spcBef>
              <a:spcAft>
                <a:spcPts val="0"/>
              </a:spcAft>
              <a:buClr>
                <a:schemeClr val="dk1"/>
              </a:buClr>
              <a:buSzPct val="100000"/>
              <a:buChar char="-"/>
            </a:pPr>
            <a:r>
              <a:rPr lang="en-US" sz="1600"/>
              <a:t>Dillon, W. R. (1994). Marketing Research in a Marketing Environment (3rd ed.). McGraw-Hill.</a:t>
            </a:r>
            <a:endParaRPr/>
          </a:p>
          <a:p>
            <a:pPr indent="-228600" lvl="0" marL="228600" rtl="0" algn="l">
              <a:lnSpc>
                <a:spcPct val="120000"/>
              </a:lnSpc>
              <a:spcBef>
                <a:spcPts val="1000"/>
              </a:spcBef>
              <a:spcAft>
                <a:spcPts val="0"/>
              </a:spcAft>
              <a:buClr>
                <a:schemeClr val="dk1"/>
              </a:buClr>
              <a:buSzPct val="100000"/>
              <a:buChar char="-"/>
            </a:pPr>
            <a:r>
              <a:rPr lang="en-US" sz="1600"/>
              <a:t>Kotler, P., &amp; Keller, K. L. (2016). Marketing Management (15th ed.). Pearson.</a:t>
            </a:r>
            <a:endParaRPr/>
          </a:p>
          <a:p>
            <a:pPr indent="-228600" lvl="0" marL="228600" rtl="0" algn="l">
              <a:lnSpc>
                <a:spcPct val="120000"/>
              </a:lnSpc>
              <a:spcBef>
                <a:spcPts val="1000"/>
              </a:spcBef>
              <a:spcAft>
                <a:spcPts val="0"/>
              </a:spcAft>
              <a:buClr>
                <a:schemeClr val="dk1"/>
              </a:buClr>
              <a:buSzPct val="100000"/>
              <a:buChar char="-"/>
            </a:pPr>
            <a:r>
              <a:rPr lang="en-US" sz="1600"/>
              <a:t>McDaniel, C., &amp; Gates, R. (2010). Marketing Research Essentials (8th ed.). Wiley.</a:t>
            </a:r>
            <a:endParaRPr/>
          </a:p>
          <a:p>
            <a:pPr indent="-228600" lvl="0" marL="228600" rtl="0" algn="l">
              <a:lnSpc>
                <a:spcPct val="120000"/>
              </a:lnSpc>
              <a:spcBef>
                <a:spcPts val="1000"/>
              </a:spcBef>
              <a:spcAft>
                <a:spcPts val="0"/>
              </a:spcAft>
              <a:buClr>
                <a:schemeClr val="dk1"/>
              </a:buClr>
              <a:buSzPct val="100000"/>
              <a:buChar char="-"/>
            </a:pPr>
            <a:r>
              <a:rPr lang="en-US" sz="1600"/>
              <a:t>Urban, G. L., &amp; Hauser, J. R. (1993). Design and Marketing of New Products (2nd ed.). Prentice Hall.</a:t>
            </a:r>
            <a:endParaRPr/>
          </a:p>
          <a:p>
            <a:pPr indent="-228600" lvl="0" marL="228600" rtl="0" algn="l">
              <a:lnSpc>
                <a:spcPct val="120000"/>
              </a:lnSpc>
              <a:spcBef>
                <a:spcPts val="1000"/>
              </a:spcBef>
              <a:spcAft>
                <a:spcPts val="0"/>
              </a:spcAft>
              <a:buClr>
                <a:schemeClr val="dk1"/>
              </a:buClr>
              <a:buSzPct val="100000"/>
              <a:buChar char="-"/>
            </a:pPr>
            <a:r>
              <a:rPr lang="en-US" sz="1600"/>
              <a:t>Urban, G. L., &amp; Hauser, J. R. (1993). Design </a:t>
            </a:r>
            <a:r>
              <a:rPr lang="en-US" sz="1700"/>
              <a:t>and Marketing of New Products (2nd ed.). Prentice Hall.</a:t>
            </a:r>
            <a:endParaRPr/>
          </a:p>
          <a:p>
            <a:pPr indent="-201612" lvl="0" marL="228600" rtl="0" algn="l">
              <a:lnSpc>
                <a:spcPct val="120000"/>
              </a:lnSpc>
              <a:spcBef>
                <a:spcPts val="1000"/>
              </a:spcBef>
              <a:spcAft>
                <a:spcPts val="0"/>
              </a:spcAft>
              <a:buClr>
                <a:schemeClr val="dk1"/>
              </a:buClr>
              <a:buSzPct val="100000"/>
              <a:buNone/>
            </a:pPr>
            <a:r>
              <a:t/>
            </a:r>
            <a:endParaRPr sz="500"/>
          </a:p>
        </p:txBody>
      </p:sp>
      <p:pic>
        <p:nvPicPr>
          <p:cNvPr descr="Old computer monitors" id="555" name="Google Shape;555;p44"/>
          <p:cNvPicPr preferRelativeResize="0"/>
          <p:nvPr/>
        </p:nvPicPr>
        <p:blipFill rotWithShape="1">
          <a:blip r:embed="rId3">
            <a:alphaModFix/>
          </a:blip>
          <a:srcRect b="-1" l="14565" r="21268" t="0"/>
          <a:stretch/>
        </p:blipFill>
        <p:spPr>
          <a:xfrm>
            <a:off x="5524500" y="10"/>
            <a:ext cx="6667501" cy="685799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9" name="Shape 559"/>
        <p:cNvGrpSpPr/>
        <p:nvPr/>
      </p:nvGrpSpPr>
      <p:grpSpPr>
        <a:xfrm>
          <a:off x="0" y="0"/>
          <a:ext cx="0" cy="0"/>
          <a:chOff x="0" y="0"/>
          <a:chExt cx="0" cy="0"/>
        </a:xfrm>
      </p:grpSpPr>
      <p:sp>
        <p:nvSpPr>
          <p:cNvPr id="560" name="Google Shape;560;p4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61" name="Google Shape;561;p45"/>
          <p:cNvSpPr txBox="1"/>
          <p:nvPr>
            <p:ph type="title"/>
          </p:nvPr>
        </p:nvSpPr>
        <p:spPr>
          <a:xfrm>
            <a:off x="1091204" y="1091868"/>
            <a:ext cx="3785596" cy="2042160"/>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000"/>
              <a:buFont typeface="Arial"/>
              <a:buNone/>
            </a:pPr>
            <a:r>
              <a:rPr lang="en-US" sz="4000"/>
              <a:t>References </a:t>
            </a:r>
            <a:endParaRPr/>
          </a:p>
        </p:txBody>
      </p:sp>
      <p:cxnSp>
        <p:nvCxnSpPr>
          <p:cNvPr id="562" name="Google Shape;562;p45"/>
          <p:cNvCxnSpPr/>
          <p:nvPr/>
        </p:nvCxnSpPr>
        <p:spPr>
          <a:xfrm>
            <a:off x="0" y="1186344"/>
            <a:ext cx="804195" cy="0"/>
          </a:xfrm>
          <a:prstGeom prst="straightConnector1">
            <a:avLst/>
          </a:prstGeom>
          <a:noFill/>
          <a:ln cap="flat" cmpd="sng" w="85725">
            <a:solidFill>
              <a:schemeClr val="dk1"/>
            </a:solidFill>
            <a:prstDash val="solid"/>
            <a:miter lim="800000"/>
            <a:headEnd len="sm" w="sm" type="none"/>
            <a:tailEnd len="sm" w="sm" type="none"/>
          </a:ln>
        </p:spPr>
      </p:cxnSp>
      <p:sp>
        <p:nvSpPr>
          <p:cNvPr id="563" name="Google Shape;563;p45"/>
          <p:cNvSpPr txBox="1"/>
          <p:nvPr>
            <p:ph idx="1" type="body"/>
          </p:nvPr>
        </p:nvSpPr>
        <p:spPr>
          <a:xfrm>
            <a:off x="1091203" y="1918741"/>
            <a:ext cx="4072606" cy="4392118"/>
          </a:xfrm>
          <a:prstGeom prst="rect">
            <a:avLst/>
          </a:prstGeom>
          <a:noFill/>
          <a:ln>
            <a:noFill/>
          </a:ln>
        </p:spPr>
        <p:txBody>
          <a:bodyPr anchorCtr="0" anchor="t" bIns="45700" lIns="91425" spcFirstLastPara="1" rIns="91425" wrap="square" tIns="45700">
            <a:normAutofit/>
          </a:bodyPr>
          <a:lstStyle/>
          <a:p>
            <a:pPr indent="-254634" lvl="0" marL="228600" rtl="0" algn="l">
              <a:lnSpc>
                <a:spcPct val="120000"/>
              </a:lnSpc>
              <a:spcBef>
                <a:spcPts val="0"/>
              </a:spcBef>
              <a:spcAft>
                <a:spcPts val="0"/>
              </a:spcAft>
              <a:buClr>
                <a:schemeClr val="dk1"/>
              </a:buClr>
              <a:buSzPts val="1600"/>
              <a:buChar char="-"/>
            </a:pPr>
            <a:r>
              <a:rPr lang="en-US" sz="1600"/>
              <a:t>McDaniel, C., &amp; Gates, R. (2010). Marketing Research Essentials (8th ed.). Wiley.</a:t>
            </a:r>
            <a:endParaRPr sz="2000"/>
          </a:p>
          <a:p>
            <a:pPr indent="-254634" lvl="0" marL="228600" rtl="0" algn="l">
              <a:lnSpc>
                <a:spcPct val="120000"/>
              </a:lnSpc>
              <a:spcBef>
                <a:spcPts val="1000"/>
              </a:spcBef>
              <a:spcAft>
                <a:spcPts val="0"/>
              </a:spcAft>
              <a:buClr>
                <a:schemeClr val="dk1"/>
              </a:buClr>
              <a:buSzPts val="1600"/>
              <a:buChar char="-"/>
            </a:pPr>
            <a:r>
              <a:rPr lang="en-US" sz="1600"/>
              <a:t>Crawford, C. M., &amp; Di Benedetto, C. A. (2015). New Products Management (11th ed.). McGraw-Hill Education.</a:t>
            </a:r>
            <a:endParaRPr sz="2000"/>
          </a:p>
          <a:p>
            <a:pPr indent="-254634" lvl="0" marL="228600" rtl="0" algn="l">
              <a:lnSpc>
                <a:spcPct val="120000"/>
              </a:lnSpc>
              <a:spcBef>
                <a:spcPts val="1000"/>
              </a:spcBef>
              <a:spcAft>
                <a:spcPts val="0"/>
              </a:spcAft>
              <a:buClr>
                <a:schemeClr val="dk1"/>
              </a:buClr>
              <a:buSzPts val="1600"/>
              <a:buChar char="-"/>
            </a:pPr>
            <a:r>
              <a:rPr lang="en-US" sz="1600"/>
              <a:t>Malhotra, N. K., &amp; Birks, D. F. (2007). Marketing Research: An Applied Approach (3rd ed.). Pearson Education.</a:t>
            </a:r>
            <a:endParaRPr sz="2000"/>
          </a:p>
          <a:p>
            <a:pPr indent="-254634" lvl="0" marL="228600" rtl="0" algn="l">
              <a:lnSpc>
                <a:spcPct val="120000"/>
              </a:lnSpc>
              <a:spcBef>
                <a:spcPts val="1000"/>
              </a:spcBef>
              <a:spcAft>
                <a:spcPts val="0"/>
              </a:spcAft>
              <a:buClr>
                <a:schemeClr val="dk1"/>
              </a:buClr>
              <a:buSzPts val="1600"/>
              <a:buChar char="-"/>
            </a:pPr>
            <a:r>
              <a:rPr lang="en-US" sz="1600"/>
              <a:t>Kotler, P., &amp; Keller, K. L. (2016). Marketing Management (15th ed.). Pearson.</a:t>
            </a:r>
            <a:endParaRPr sz="2000"/>
          </a:p>
          <a:p>
            <a:pPr indent="-241934" lvl="0" marL="228600" rtl="0" algn="l">
              <a:lnSpc>
                <a:spcPct val="120000"/>
              </a:lnSpc>
              <a:spcBef>
                <a:spcPts val="1000"/>
              </a:spcBef>
              <a:spcAft>
                <a:spcPts val="0"/>
              </a:spcAft>
              <a:buSzPts val="1400"/>
              <a:buChar char="-"/>
            </a:pPr>
            <a:r>
              <a:t/>
            </a:r>
            <a:endParaRPr sz="1403"/>
          </a:p>
        </p:txBody>
      </p:sp>
      <p:pic>
        <p:nvPicPr>
          <p:cNvPr descr="Old computer monitors" id="564" name="Google Shape;564;p45"/>
          <p:cNvPicPr preferRelativeResize="0"/>
          <p:nvPr/>
        </p:nvPicPr>
        <p:blipFill rotWithShape="1">
          <a:blip r:embed="rId3">
            <a:alphaModFix/>
          </a:blip>
          <a:srcRect b="-1" l="14565" r="21268" t="0"/>
          <a:stretch/>
        </p:blipFill>
        <p:spPr>
          <a:xfrm>
            <a:off x="5524500" y="10"/>
            <a:ext cx="6667501" cy="685799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8" name="Shape 568"/>
        <p:cNvGrpSpPr/>
        <p:nvPr/>
      </p:nvGrpSpPr>
      <p:grpSpPr>
        <a:xfrm>
          <a:off x="0" y="0"/>
          <a:ext cx="0" cy="0"/>
          <a:chOff x="0" y="0"/>
          <a:chExt cx="0" cy="0"/>
        </a:xfrm>
      </p:grpSpPr>
      <p:sp>
        <p:nvSpPr>
          <p:cNvPr id="569" name="Google Shape;569;g307e94bd7ce_0_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70" name="Google Shape;570;g307e94bd7ce_0_0"/>
          <p:cNvSpPr txBox="1"/>
          <p:nvPr>
            <p:ph type="title"/>
          </p:nvPr>
        </p:nvSpPr>
        <p:spPr>
          <a:xfrm>
            <a:off x="1091204" y="1091868"/>
            <a:ext cx="3785700" cy="2042100"/>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000"/>
              <a:buFont typeface="Arial"/>
              <a:buNone/>
            </a:pPr>
            <a:r>
              <a:rPr lang="en-US" sz="4000"/>
              <a:t>References </a:t>
            </a:r>
            <a:endParaRPr/>
          </a:p>
        </p:txBody>
      </p:sp>
      <p:cxnSp>
        <p:nvCxnSpPr>
          <p:cNvPr id="571" name="Google Shape;571;g307e94bd7ce_0_0"/>
          <p:cNvCxnSpPr/>
          <p:nvPr/>
        </p:nvCxnSpPr>
        <p:spPr>
          <a:xfrm>
            <a:off x="0" y="1186344"/>
            <a:ext cx="804300" cy="0"/>
          </a:xfrm>
          <a:prstGeom prst="straightConnector1">
            <a:avLst/>
          </a:prstGeom>
          <a:noFill/>
          <a:ln cap="flat" cmpd="sng" w="85725">
            <a:solidFill>
              <a:schemeClr val="dk1"/>
            </a:solidFill>
            <a:prstDash val="solid"/>
            <a:miter lim="800000"/>
            <a:headEnd len="sm" w="sm" type="none"/>
            <a:tailEnd len="sm" w="sm" type="none"/>
          </a:ln>
        </p:spPr>
      </p:cxnSp>
      <p:sp>
        <p:nvSpPr>
          <p:cNvPr id="572" name="Google Shape;572;g307e94bd7ce_0_0"/>
          <p:cNvSpPr txBox="1"/>
          <p:nvPr>
            <p:ph idx="1" type="body"/>
          </p:nvPr>
        </p:nvSpPr>
        <p:spPr>
          <a:xfrm>
            <a:off x="1091203" y="1918741"/>
            <a:ext cx="4072500" cy="4392000"/>
          </a:xfrm>
          <a:prstGeom prst="rect">
            <a:avLst/>
          </a:prstGeom>
          <a:noFill/>
          <a:ln>
            <a:noFill/>
          </a:ln>
        </p:spPr>
        <p:txBody>
          <a:bodyPr anchorCtr="0" anchor="t" bIns="45700" lIns="91425" spcFirstLastPara="1" rIns="91425" wrap="square" tIns="45700">
            <a:normAutofit/>
          </a:bodyPr>
          <a:lstStyle/>
          <a:p>
            <a:pPr indent="0" lvl="0" marL="228600" rtl="0" algn="l">
              <a:lnSpc>
                <a:spcPct val="120000"/>
              </a:lnSpc>
              <a:spcBef>
                <a:spcPts val="1000"/>
              </a:spcBef>
              <a:spcAft>
                <a:spcPts val="0"/>
              </a:spcAft>
              <a:buNone/>
            </a:pPr>
            <a:r>
              <a:t/>
            </a:r>
            <a:endParaRPr/>
          </a:p>
          <a:p>
            <a:pPr indent="-248284" lvl="0" marL="228600" rtl="0" algn="l">
              <a:lnSpc>
                <a:spcPct val="120000"/>
              </a:lnSpc>
              <a:spcBef>
                <a:spcPts val="1000"/>
              </a:spcBef>
              <a:spcAft>
                <a:spcPts val="0"/>
              </a:spcAft>
              <a:buClr>
                <a:schemeClr val="dk1"/>
              </a:buClr>
              <a:buSzPts val="1500"/>
              <a:buChar char="-"/>
            </a:pPr>
            <a:r>
              <a:rPr lang="en-US" sz="1500"/>
              <a:t>Urban, G. L., &amp; Hauser, J. R. (1993). Design and Marketing of New Products (2nd ed.). Prentice Hall.</a:t>
            </a:r>
            <a:endParaRPr sz="1900"/>
          </a:p>
          <a:p>
            <a:pPr indent="-248284" lvl="0" marL="228600" rtl="0" algn="l">
              <a:lnSpc>
                <a:spcPct val="120000"/>
              </a:lnSpc>
              <a:spcBef>
                <a:spcPts val="1000"/>
              </a:spcBef>
              <a:spcAft>
                <a:spcPts val="0"/>
              </a:spcAft>
              <a:buClr>
                <a:schemeClr val="dk1"/>
              </a:buClr>
              <a:buSzPts val="1500"/>
              <a:buChar char="-"/>
            </a:pPr>
            <a:r>
              <a:rPr lang="en-US" sz="1500"/>
              <a:t>Crawford, C. M., &amp; Di Benedetto, C. A. (2015). New Products Management (11th ed.). McGraw-Hill Education.</a:t>
            </a:r>
            <a:endParaRPr sz="1900"/>
          </a:p>
          <a:p>
            <a:pPr indent="-248284" lvl="0" marL="228600" rtl="0" algn="l">
              <a:lnSpc>
                <a:spcPct val="120000"/>
              </a:lnSpc>
              <a:spcBef>
                <a:spcPts val="1000"/>
              </a:spcBef>
              <a:spcAft>
                <a:spcPts val="0"/>
              </a:spcAft>
              <a:buClr>
                <a:schemeClr val="dk1"/>
              </a:buClr>
              <a:buSzPts val="1500"/>
              <a:buChar char="-"/>
            </a:pPr>
            <a:r>
              <a:rPr lang="en-US" sz="1500"/>
              <a:t>Givon, M., &amp; Mahajan, V. (1982). "An Analysis of Market Simulation Models." Marketing Science, 1(3), 241-274.</a:t>
            </a:r>
            <a:endParaRPr sz="1500"/>
          </a:p>
          <a:p>
            <a:pPr indent="-248284" lvl="0" marL="228600" rtl="0" algn="l">
              <a:lnSpc>
                <a:spcPct val="120000"/>
              </a:lnSpc>
              <a:spcBef>
                <a:spcPts val="1000"/>
              </a:spcBef>
              <a:spcAft>
                <a:spcPts val="0"/>
              </a:spcAft>
              <a:buSzPts val="1500"/>
              <a:buChar char="-"/>
            </a:pPr>
            <a:r>
              <a:rPr lang="en-US" sz="1503"/>
              <a:t>Kamau, J. N. (2024). The research cycle [Lecture]. Special applications of marketing research Africa Nazarene University</a:t>
            </a:r>
            <a:endParaRPr sz="1503"/>
          </a:p>
        </p:txBody>
      </p:sp>
      <p:pic>
        <p:nvPicPr>
          <p:cNvPr descr="Old computer monitors" id="573" name="Google Shape;573;g307e94bd7ce_0_0"/>
          <p:cNvPicPr preferRelativeResize="0"/>
          <p:nvPr/>
        </p:nvPicPr>
        <p:blipFill rotWithShape="1">
          <a:blip r:embed="rId3">
            <a:alphaModFix/>
          </a:blip>
          <a:srcRect b="0" l="14566" r="21265" t="0"/>
          <a:stretch/>
        </p:blipFill>
        <p:spPr>
          <a:xfrm>
            <a:off x="5524500" y="10"/>
            <a:ext cx="6667500" cy="685799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7" name="Shape 577"/>
        <p:cNvGrpSpPr/>
        <p:nvPr/>
      </p:nvGrpSpPr>
      <p:grpSpPr>
        <a:xfrm>
          <a:off x="0" y="0"/>
          <a:ext cx="0" cy="0"/>
          <a:chOff x="0" y="0"/>
          <a:chExt cx="0" cy="0"/>
        </a:xfrm>
      </p:grpSpPr>
      <p:sp>
        <p:nvSpPr>
          <p:cNvPr id="578" name="Google Shape;578;p4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79" name="Google Shape;579;p46"/>
          <p:cNvSpPr txBox="1"/>
          <p:nvPr>
            <p:ph type="title"/>
          </p:nvPr>
        </p:nvSpPr>
        <p:spPr>
          <a:xfrm>
            <a:off x="1088136" y="1090244"/>
            <a:ext cx="3763693" cy="2338756"/>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dk1"/>
              </a:buClr>
              <a:buSzPts val="4000"/>
              <a:buFont typeface="Arial"/>
              <a:buNone/>
            </a:pPr>
            <a:r>
              <a:rPr lang="en-US" sz="4000"/>
              <a:t>End </a:t>
            </a:r>
            <a:endParaRPr/>
          </a:p>
        </p:txBody>
      </p:sp>
      <p:cxnSp>
        <p:nvCxnSpPr>
          <p:cNvPr id="580" name="Google Shape;580;p46"/>
          <p:cNvCxnSpPr/>
          <p:nvPr/>
        </p:nvCxnSpPr>
        <p:spPr>
          <a:xfrm>
            <a:off x="0" y="1187244"/>
            <a:ext cx="804195" cy="0"/>
          </a:xfrm>
          <a:prstGeom prst="straightConnector1">
            <a:avLst/>
          </a:prstGeom>
          <a:noFill/>
          <a:ln cap="flat" cmpd="sng" w="82550">
            <a:solidFill>
              <a:schemeClr val="dk1"/>
            </a:solidFill>
            <a:prstDash val="solid"/>
            <a:miter lim="800000"/>
            <a:headEnd len="sm" w="sm" type="none"/>
            <a:tailEnd len="sm" w="sm" type="none"/>
          </a:ln>
        </p:spPr>
      </p:cxnSp>
      <p:grpSp>
        <p:nvGrpSpPr>
          <p:cNvPr id="581" name="Google Shape;581;p46"/>
          <p:cNvGrpSpPr/>
          <p:nvPr/>
        </p:nvGrpSpPr>
        <p:grpSpPr>
          <a:xfrm>
            <a:off x="5549877" y="1992681"/>
            <a:ext cx="5750156" cy="2835000"/>
            <a:chOff x="25378" y="986108"/>
            <a:chExt cx="5750156" cy="2835000"/>
          </a:xfrm>
        </p:grpSpPr>
        <p:sp>
          <p:nvSpPr>
            <p:cNvPr id="582" name="Google Shape;582;p46"/>
            <p:cNvSpPr/>
            <p:nvPr/>
          </p:nvSpPr>
          <p:spPr>
            <a:xfrm>
              <a:off x="540909" y="986108"/>
              <a:ext cx="1612687" cy="1612687"/>
            </a:xfrm>
            <a:prstGeom prst="ellipse">
              <a:avLst/>
            </a:prstGeom>
            <a:solidFill>
              <a:srgbClr val="89AE1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46"/>
            <p:cNvSpPr/>
            <p:nvPr/>
          </p:nvSpPr>
          <p:spPr>
            <a:xfrm>
              <a:off x="884597" y="1329795"/>
              <a:ext cx="925312" cy="925312"/>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46"/>
            <p:cNvSpPr/>
            <p:nvPr/>
          </p:nvSpPr>
          <p:spPr>
            <a:xfrm>
              <a:off x="25378" y="3101108"/>
              <a:ext cx="264375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46"/>
            <p:cNvSpPr txBox="1"/>
            <p:nvPr/>
          </p:nvSpPr>
          <p:spPr>
            <a:xfrm>
              <a:off x="25378" y="3101108"/>
              <a:ext cx="264375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Arial"/>
                <a:buNone/>
              </a:pPr>
              <a:r>
                <a:rPr lang="en-US" sz="2100" cap="none">
                  <a:solidFill>
                    <a:schemeClr val="dk1"/>
                  </a:solidFill>
                  <a:latin typeface="Arial"/>
                  <a:ea typeface="Arial"/>
                  <a:cs typeface="Arial"/>
                  <a:sym typeface="Arial"/>
                </a:rPr>
                <a:t>THANK YOU </a:t>
              </a:r>
              <a:endParaRPr/>
            </a:p>
          </p:txBody>
        </p:sp>
        <p:sp>
          <p:nvSpPr>
            <p:cNvPr id="586" name="Google Shape;586;p46"/>
            <p:cNvSpPr/>
            <p:nvPr/>
          </p:nvSpPr>
          <p:spPr>
            <a:xfrm>
              <a:off x="3647315" y="986108"/>
              <a:ext cx="1612687" cy="1612687"/>
            </a:xfrm>
            <a:prstGeom prst="ellipse">
              <a:avLst/>
            </a:prstGeom>
            <a:solidFill>
              <a:srgbClr val="BA9D1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46"/>
            <p:cNvSpPr/>
            <p:nvPr/>
          </p:nvSpPr>
          <p:spPr>
            <a:xfrm>
              <a:off x="3991003" y="1329795"/>
              <a:ext cx="925312" cy="925312"/>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46"/>
            <p:cNvSpPr/>
            <p:nvPr/>
          </p:nvSpPr>
          <p:spPr>
            <a:xfrm>
              <a:off x="3131784" y="3101108"/>
              <a:ext cx="264375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46"/>
            <p:cNvSpPr txBox="1"/>
            <p:nvPr/>
          </p:nvSpPr>
          <p:spPr>
            <a:xfrm>
              <a:off x="3131784" y="3101108"/>
              <a:ext cx="264375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Arial"/>
                <a:buNone/>
              </a:pPr>
              <a:r>
                <a:rPr lang="en-US" sz="2100" cap="none">
                  <a:solidFill>
                    <a:schemeClr val="dk1"/>
                  </a:solidFill>
                  <a:latin typeface="Arial"/>
                  <a:ea typeface="Arial"/>
                  <a:cs typeface="Arial"/>
                  <a:sym typeface="Arial"/>
                </a:rPr>
                <a:t>NEXT LESSON : PRODUCT TESTING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BjornVTI">
  <a:themeElements>
    <a:clrScheme name="AnalogousFromDarkSeedLeftStep">
      <a:dk1>
        <a:srgbClr val="000000"/>
      </a:dk1>
      <a:lt1>
        <a:srgbClr val="FFFFFF"/>
      </a:lt1>
      <a:dk2>
        <a:srgbClr val="3D2323"/>
      </a:dk2>
      <a:lt2>
        <a:srgbClr val="E6E2E8"/>
      </a:lt2>
      <a:accent1>
        <a:srgbClr val="54B520"/>
      </a:accent1>
      <a:accent2>
        <a:srgbClr val="8AAE13"/>
      </a:accent2>
      <a:accent3>
        <a:srgbClr val="BA9E21"/>
      </a:accent3>
      <a:accent4>
        <a:srgbClr val="D56317"/>
      </a:accent4>
      <a:accent5>
        <a:srgbClr val="E7292C"/>
      </a:accent5>
      <a:accent6>
        <a:srgbClr val="D51769"/>
      </a:accent6>
      <a:hlink>
        <a:srgbClr val="BF533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2024-09-28T08:46:21Z</dcterms:created>
  <dc:creator>-</dc:creator>
</cp:coreProperties>
</file>