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8" r:id="rId13"/>
    <p:sldId id="269" r:id="rId14"/>
    <p:sldId id="270" r:id="rId15"/>
    <p:sldId id="271" r:id="rId16"/>
    <p:sldId id="298" r:id="rId17"/>
    <p:sldId id="272" r:id="rId18"/>
    <p:sldId id="273" r:id="rId19"/>
    <p:sldId id="274" r:id="rId20"/>
    <p:sldId id="275" r:id="rId21"/>
    <p:sldId id="276" r:id="rId22"/>
    <p:sldId id="277" r:id="rId23"/>
    <p:sldId id="278" r:id="rId24"/>
    <p:sldId id="287" r:id="rId25"/>
    <p:sldId id="280" r:id="rId26"/>
    <p:sldId id="286" r:id="rId27"/>
    <p:sldId id="288" r:id="rId28"/>
    <p:sldId id="285" r:id="rId29"/>
    <p:sldId id="284" r:id="rId30"/>
    <p:sldId id="283" r:id="rId31"/>
    <p:sldId id="289" r:id="rId32"/>
    <p:sldId id="282" r:id="rId33"/>
    <p:sldId id="281" r:id="rId34"/>
    <p:sldId id="290" r:id="rId35"/>
    <p:sldId id="279" r:id="rId36"/>
    <p:sldId id="291" r:id="rId37"/>
    <p:sldId id="292" r:id="rId38"/>
    <p:sldId id="293" r:id="rId39"/>
    <p:sldId id="294" r:id="rId40"/>
    <p:sldId id="295" r:id="rId41"/>
    <p:sldId id="296" r:id="rId42"/>
    <p:sldId id="297" r:id="rId43"/>
    <p:sldId id="29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24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_rels/data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6A5F14-5F19-4C9E-B0DD-4F6033EBF516}"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FE33E5D-F6A7-4AE1-BFE5-1532F9E17724}">
      <dgm:prSet/>
      <dgm:spPr/>
      <dgm:t>
        <a:bodyPr/>
        <a:lstStyle/>
        <a:p>
          <a:pPr>
            <a:defRPr cap="all"/>
          </a:pPr>
          <a:r>
            <a:rPr lang="en-US"/>
            <a:t>End </a:t>
          </a:r>
        </a:p>
      </dgm:t>
    </dgm:pt>
    <dgm:pt modelId="{A0C8D11A-1742-4467-A62A-7C6D94A589CB}" type="parTrans" cxnId="{ADF5B5D3-AB20-4145-BD52-ABF505EC8F52}">
      <dgm:prSet/>
      <dgm:spPr/>
      <dgm:t>
        <a:bodyPr/>
        <a:lstStyle/>
        <a:p>
          <a:endParaRPr lang="en-US"/>
        </a:p>
      </dgm:t>
    </dgm:pt>
    <dgm:pt modelId="{88C6EE12-53D6-49FC-879C-B62FE02D6C21}" type="sibTrans" cxnId="{ADF5B5D3-AB20-4145-BD52-ABF505EC8F52}">
      <dgm:prSet/>
      <dgm:spPr/>
      <dgm:t>
        <a:bodyPr/>
        <a:lstStyle/>
        <a:p>
          <a:endParaRPr lang="en-US"/>
        </a:p>
      </dgm:t>
    </dgm:pt>
    <dgm:pt modelId="{B775B30E-3413-47B7-9035-5D70DCC3DD4A}">
      <dgm:prSet/>
      <dgm:spPr/>
      <dgm:t>
        <a:bodyPr/>
        <a:lstStyle/>
        <a:p>
          <a:pPr>
            <a:defRPr cap="all"/>
          </a:pPr>
          <a:r>
            <a:rPr lang="en-US"/>
            <a:t>Thank you </a:t>
          </a:r>
        </a:p>
      </dgm:t>
    </dgm:pt>
    <dgm:pt modelId="{4661ED45-278E-45D2-8D19-08130E47A0AB}" type="parTrans" cxnId="{20935152-4BF0-40C0-BA6B-4C751F872C37}">
      <dgm:prSet/>
      <dgm:spPr/>
      <dgm:t>
        <a:bodyPr/>
        <a:lstStyle/>
        <a:p>
          <a:endParaRPr lang="en-US"/>
        </a:p>
      </dgm:t>
    </dgm:pt>
    <dgm:pt modelId="{812CCBDA-D82B-47AD-A133-49FF3D6F0313}" type="sibTrans" cxnId="{20935152-4BF0-40C0-BA6B-4C751F872C37}">
      <dgm:prSet/>
      <dgm:spPr/>
      <dgm:t>
        <a:bodyPr/>
        <a:lstStyle/>
        <a:p>
          <a:endParaRPr lang="en-US"/>
        </a:p>
      </dgm:t>
    </dgm:pt>
    <dgm:pt modelId="{FA9F5E4A-7BC0-499C-AB2E-8BFF50D44976}">
      <dgm:prSet/>
      <dgm:spPr/>
      <dgm:t>
        <a:bodyPr/>
        <a:lstStyle/>
        <a:p>
          <a:pPr>
            <a:defRPr cap="all"/>
          </a:pPr>
          <a:r>
            <a:rPr lang="en-US"/>
            <a:t>Next lesson: Name Research </a:t>
          </a:r>
        </a:p>
      </dgm:t>
    </dgm:pt>
    <dgm:pt modelId="{8B960A84-821A-4115-930F-ACFF40840BB7}" type="parTrans" cxnId="{79D9F57A-415D-4111-9A48-3444EBDCB86E}">
      <dgm:prSet/>
      <dgm:spPr/>
      <dgm:t>
        <a:bodyPr/>
        <a:lstStyle/>
        <a:p>
          <a:endParaRPr lang="en-US"/>
        </a:p>
      </dgm:t>
    </dgm:pt>
    <dgm:pt modelId="{0600B481-90BC-439B-AF34-D2ED7A1C8536}" type="sibTrans" cxnId="{79D9F57A-415D-4111-9A48-3444EBDCB86E}">
      <dgm:prSet/>
      <dgm:spPr/>
      <dgm:t>
        <a:bodyPr/>
        <a:lstStyle/>
        <a:p>
          <a:endParaRPr lang="en-US"/>
        </a:p>
      </dgm:t>
    </dgm:pt>
    <dgm:pt modelId="{96BC757D-72DF-49B4-93AD-D06894AB7F87}" type="pres">
      <dgm:prSet presAssocID="{326A5F14-5F19-4C9E-B0DD-4F6033EBF516}" presName="root" presStyleCnt="0">
        <dgm:presLayoutVars>
          <dgm:dir/>
          <dgm:resizeHandles val="exact"/>
        </dgm:presLayoutVars>
      </dgm:prSet>
      <dgm:spPr/>
    </dgm:pt>
    <dgm:pt modelId="{13FBA983-D2F3-4435-A795-834D330A420C}" type="pres">
      <dgm:prSet presAssocID="{AFE33E5D-F6A7-4AE1-BFE5-1532F9E17724}" presName="compNode" presStyleCnt="0"/>
      <dgm:spPr/>
    </dgm:pt>
    <dgm:pt modelId="{C948C94F-2556-4ABB-AFF7-C591CAA55CA9}" type="pres">
      <dgm:prSet presAssocID="{AFE33E5D-F6A7-4AE1-BFE5-1532F9E17724}" presName="iconBgRect" presStyleLbl="bgShp" presStyleIdx="0" presStyleCnt="3"/>
      <dgm:spPr/>
    </dgm:pt>
    <dgm:pt modelId="{EC828F6B-0606-4E16-A070-AE72E4878ABC}" type="pres">
      <dgm:prSet presAssocID="{AFE33E5D-F6A7-4AE1-BFE5-1532F9E1772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
        </a:ext>
      </dgm:extLst>
    </dgm:pt>
    <dgm:pt modelId="{963A1FB7-C6AD-4471-9693-1EFBAB5D86C3}" type="pres">
      <dgm:prSet presAssocID="{AFE33E5D-F6A7-4AE1-BFE5-1532F9E17724}" presName="spaceRect" presStyleCnt="0"/>
      <dgm:spPr/>
    </dgm:pt>
    <dgm:pt modelId="{89E1957E-7380-41B2-8059-6199A2FA956F}" type="pres">
      <dgm:prSet presAssocID="{AFE33E5D-F6A7-4AE1-BFE5-1532F9E17724}" presName="textRect" presStyleLbl="revTx" presStyleIdx="0" presStyleCnt="3">
        <dgm:presLayoutVars>
          <dgm:chMax val="1"/>
          <dgm:chPref val="1"/>
        </dgm:presLayoutVars>
      </dgm:prSet>
      <dgm:spPr/>
    </dgm:pt>
    <dgm:pt modelId="{1DE94933-646A-4796-AA2D-AD40AA685E94}" type="pres">
      <dgm:prSet presAssocID="{88C6EE12-53D6-49FC-879C-B62FE02D6C21}" presName="sibTrans" presStyleCnt="0"/>
      <dgm:spPr/>
    </dgm:pt>
    <dgm:pt modelId="{6AD4F053-347E-4A72-96CB-32121F1BAE34}" type="pres">
      <dgm:prSet presAssocID="{B775B30E-3413-47B7-9035-5D70DCC3DD4A}" presName="compNode" presStyleCnt="0"/>
      <dgm:spPr/>
    </dgm:pt>
    <dgm:pt modelId="{0201547E-C3BE-4082-BAEF-109B59E40C04}" type="pres">
      <dgm:prSet presAssocID="{B775B30E-3413-47B7-9035-5D70DCC3DD4A}" presName="iconBgRect" presStyleLbl="bgShp" presStyleIdx="1" presStyleCnt="3"/>
      <dgm:spPr/>
    </dgm:pt>
    <dgm:pt modelId="{390CCB61-215F-4460-841B-CBD74748A2ED}" type="pres">
      <dgm:prSet presAssocID="{B775B30E-3413-47B7-9035-5D70DCC3DD4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8D131F88-714E-4A73-B3DF-F010DE5177D0}" type="pres">
      <dgm:prSet presAssocID="{B775B30E-3413-47B7-9035-5D70DCC3DD4A}" presName="spaceRect" presStyleCnt="0"/>
      <dgm:spPr/>
    </dgm:pt>
    <dgm:pt modelId="{8A9F2C8E-1BE6-4036-B19A-FDDA4C012A93}" type="pres">
      <dgm:prSet presAssocID="{B775B30E-3413-47B7-9035-5D70DCC3DD4A}" presName="textRect" presStyleLbl="revTx" presStyleIdx="1" presStyleCnt="3">
        <dgm:presLayoutVars>
          <dgm:chMax val="1"/>
          <dgm:chPref val="1"/>
        </dgm:presLayoutVars>
      </dgm:prSet>
      <dgm:spPr/>
    </dgm:pt>
    <dgm:pt modelId="{B0C83E75-D02F-418D-BFEC-CFC53DA935E2}" type="pres">
      <dgm:prSet presAssocID="{812CCBDA-D82B-47AD-A133-49FF3D6F0313}" presName="sibTrans" presStyleCnt="0"/>
      <dgm:spPr/>
    </dgm:pt>
    <dgm:pt modelId="{8F6B3F6F-E67A-463D-A12E-ABFF56ED6757}" type="pres">
      <dgm:prSet presAssocID="{FA9F5E4A-7BC0-499C-AB2E-8BFF50D44976}" presName="compNode" presStyleCnt="0"/>
      <dgm:spPr/>
    </dgm:pt>
    <dgm:pt modelId="{F314923F-AB22-4AAD-8DDA-096752D2B066}" type="pres">
      <dgm:prSet presAssocID="{FA9F5E4A-7BC0-499C-AB2E-8BFF50D44976}" presName="iconBgRect" presStyleLbl="bgShp" presStyleIdx="2" presStyleCnt="3"/>
      <dgm:spPr/>
    </dgm:pt>
    <dgm:pt modelId="{8411A029-AB63-4634-8B7C-52D86C7011AE}" type="pres">
      <dgm:prSet presAssocID="{FA9F5E4A-7BC0-499C-AB2E-8BFF50D4497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sed Book"/>
        </a:ext>
      </dgm:extLst>
    </dgm:pt>
    <dgm:pt modelId="{B1D298CE-1543-4529-BF1F-3E734B7626D6}" type="pres">
      <dgm:prSet presAssocID="{FA9F5E4A-7BC0-499C-AB2E-8BFF50D44976}" presName="spaceRect" presStyleCnt="0"/>
      <dgm:spPr/>
    </dgm:pt>
    <dgm:pt modelId="{B88DE1AB-2833-4DA5-909F-45035BE71393}" type="pres">
      <dgm:prSet presAssocID="{FA9F5E4A-7BC0-499C-AB2E-8BFF50D44976}" presName="textRect" presStyleLbl="revTx" presStyleIdx="2" presStyleCnt="3">
        <dgm:presLayoutVars>
          <dgm:chMax val="1"/>
          <dgm:chPref val="1"/>
        </dgm:presLayoutVars>
      </dgm:prSet>
      <dgm:spPr/>
    </dgm:pt>
  </dgm:ptLst>
  <dgm:cxnLst>
    <dgm:cxn modelId="{C4A22A06-44B1-43D6-88E9-0A31C0C24837}" type="presOf" srcId="{B775B30E-3413-47B7-9035-5D70DCC3DD4A}" destId="{8A9F2C8E-1BE6-4036-B19A-FDDA4C012A93}" srcOrd="0" destOrd="0" presId="urn:microsoft.com/office/officeart/2018/5/layout/IconCircleLabelList"/>
    <dgm:cxn modelId="{D980F01D-6249-45EF-A32A-5F88617959FB}" type="presOf" srcId="{AFE33E5D-F6A7-4AE1-BFE5-1532F9E17724}" destId="{89E1957E-7380-41B2-8059-6199A2FA956F}" srcOrd="0" destOrd="0" presId="urn:microsoft.com/office/officeart/2018/5/layout/IconCircleLabelList"/>
    <dgm:cxn modelId="{EF3C8D20-59C1-41D5-9175-12650F9AD357}" type="presOf" srcId="{326A5F14-5F19-4C9E-B0DD-4F6033EBF516}" destId="{96BC757D-72DF-49B4-93AD-D06894AB7F87}" srcOrd="0" destOrd="0" presId="urn:microsoft.com/office/officeart/2018/5/layout/IconCircleLabelList"/>
    <dgm:cxn modelId="{20935152-4BF0-40C0-BA6B-4C751F872C37}" srcId="{326A5F14-5F19-4C9E-B0DD-4F6033EBF516}" destId="{B775B30E-3413-47B7-9035-5D70DCC3DD4A}" srcOrd="1" destOrd="0" parTransId="{4661ED45-278E-45D2-8D19-08130E47A0AB}" sibTransId="{812CCBDA-D82B-47AD-A133-49FF3D6F0313}"/>
    <dgm:cxn modelId="{79D9F57A-415D-4111-9A48-3444EBDCB86E}" srcId="{326A5F14-5F19-4C9E-B0DD-4F6033EBF516}" destId="{FA9F5E4A-7BC0-499C-AB2E-8BFF50D44976}" srcOrd="2" destOrd="0" parTransId="{8B960A84-821A-4115-930F-ACFF40840BB7}" sibTransId="{0600B481-90BC-439B-AF34-D2ED7A1C8536}"/>
    <dgm:cxn modelId="{555DBACF-37AD-4B27-991A-CA38021B9D89}" type="presOf" srcId="{FA9F5E4A-7BC0-499C-AB2E-8BFF50D44976}" destId="{B88DE1AB-2833-4DA5-909F-45035BE71393}" srcOrd="0" destOrd="0" presId="urn:microsoft.com/office/officeart/2018/5/layout/IconCircleLabelList"/>
    <dgm:cxn modelId="{ADF5B5D3-AB20-4145-BD52-ABF505EC8F52}" srcId="{326A5F14-5F19-4C9E-B0DD-4F6033EBF516}" destId="{AFE33E5D-F6A7-4AE1-BFE5-1532F9E17724}" srcOrd="0" destOrd="0" parTransId="{A0C8D11A-1742-4467-A62A-7C6D94A589CB}" sibTransId="{88C6EE12-53D6-49FC-879C-B62FE02D6C21}"/>
    <dgm:cxn modelId="{1DFDAE29-A467-4C17-BE7E-AE5CCE392FF0}" type="presParOf" srcId="{96BC757D-72DF-49B4-93AD-D06894AB7F87}" destId="{13FBA983-D2F3-4435-A795-834D330A420C}" srcOrd="0" destOrd="0" presId="urn:microsoft.com/office/officeart/2018/5/layout/IconCircleLabelList"/>
    <dgm:cxn modelId="{46D7685F-2032-4BDE-A9C8-57CC398F3DE0}" type="presParOf" srcId="{13FBA983-D2F3-4435-A795-834D330A420C}" destId="{C948C94F-2556-4ABB-AFF7-C591CAA55CA9}" srcOrd="0" destOrd="0" presId="urn:microsoft.com/office/officeart/2018/5/layout/IconCircleLabelList"/>
    <dgm:cxn modelId="{1CB7E991-419F-4F84-B5AF-142E14F8480E}" type="presParOf" srcId="{13FBA983-D2F3-4435-A795-834D330A420C}" destId="{EC828F6B-0606-4E16-A070-AE72E4878ABC}" srcOrd="1" destOrd="0" presId="urn:microsoft.com/office/officeart/2018/5/layout/IconCircleLabelList"/>
    <dgm:cxn modelId="{E42222BB-E200-4990-BF1C-9113B65A09DC}" type="presParOf" srcId="{13FBA983-D2F3-4435-A795-834D330A420C}" destId="{963A1FB7-C6AD-4471-9693-1EFBAB5D86C3}" srcOrd="2" destOrd="0" presId="urn:microsoft.com/office/officeart/2018/5/layout/IconCircleLabelList"/>
    <dgm:cxn modelId="{23523DF0-C7F2-4F93-BACA-D2A980C037AB}" type="presParOf" srcId="{13FBA983-D2F3-4435-A795-834D330A420C}" destId="{89E1957E-7380-41B2-8059-6199A2FA956F}" srcOrd="3" destOrd="0" presId="urn:microsoft.com/office/officeart/2018/5/layout/IconCircleLabelList"/>
    <dgm:cxn modelId="{1E341966-C339-4C69-8F73-AC6370E8EA81}" type="presParOf" srcId="{96BC757D-72DF-49B4-93AD-D06894AB7F87}" destId="{1DE94933-646A-4796-AA2D-AD40AA685E94}" srcOrd="1" destOrd="0" presId="urn:microsoft.com/office/officeart/2018/5/layout/IconCircleLabelList"/>
    <dgm:cxn modelId="{AA16BC21-8B6C-4B34-89A3-35F4C897A109}" type="presParOf" srcId="{96BC757D-72DF-49B4-93AD-D06894AB7F87}" destId="{6AD4F053-347E-4A72-96CB-32121F1BAE34}" srcOrd="2" destOrd="0" presId="urn:microsoft.com/office/officeart/2018/5/layout/IconCircleLabelList"/>
    <dgm:cxn modelId="{28E59BDF-1324-491B-8147-9ACCF22DBBD0}" type="presParOf" srcId="{6AD4F053-347E-4A72-96CB-32121F1BAE34}" destId="{0201547E-C3BE-4082-BAEF-109B59E40C04}" srcOrd="0" destOrd="0" presId="urn:microsoft.com/office/officeart/2018/5/layout/IconCircleLabelList"/>
    <dgm:cxn modelId="{D4C792A6-6BEB-449D-8C6D-CC8CDF938B7B}" type="presParOf" srcId="{6AD4F053-347E-4A72-96CB-32121F1BAE34}" destId="{390CCB61-215F-4460-841B-CBD74748A2ED}" srcOrd="1" destOrd="0" presId="urn:microsoft.com/office/officeart/2018/5/layout/IconCircleLabelList"/>
    <dgm:cxn modelId="{4DC58C3E-DBF3-44B5-87DA-292B12A67E4E}" type="presParOf" srcId="{6AD4F053-347E-4A72-96CB-32121F1BAE34}" destId="{8D131F88-714E-4A73-B3DF-F010DE5177D0}" srcOrd="2" destOrd="0" presId="urn:microsoft.com/office/officeart/2018/5/layout/IconCircleLabelList"/>
    <dgm:cxn modelId="{45B8A6C8-4094-4703-B9C4-F1A00EB1DFBB}" type="presParOf" srcId="{6AD4F053-347E-4A72-96CB-32121F1BAE34}" destId="{8A9F2C8E-1BE6-4036-B19A-FDDA4C012A93}" srcOrd="3" destOrd="0" presId="urn:microsoft.com/office/officeart/2018/5/layout/IconCircleLabelList"/>
    <dgm:cxn modelId="{061F5E21-D2AB-45DE-8B7A-A55A8F3205E1}" type="presParOf" srcId="{96BC757D-72DF-49B4-93AD-D06894AB7F87}" destId="{B0C83E75-D02F-418D-BFEC-CFC53DA935E2}" srcOrd="3" destOrd="0" presId="urn:microsoft.com/office/officeart/2018/5/layout/IconCircleLabelList"/>
    <dgm:cxn modelId="{7EC647EF-38CC-4798-B972-6A2E5990773F}" type="presParOf" srcId="{96BC757D-72DF-49B4-93AD-D06894AB7F87}" destId="{8F6B3F6F-E67A-463D-A12E-ABFF56ED6757}" srcOrd="4" destOrd="0" presId="urn:microsoft.com/office/officeart/2018/5/layout/IconCircleLabelList"/>
    <dgm:cxn modelId="{AB4277DE-07D5-4199-B1E8-80B0308D515F}" type="presParOf" srcId="{8F6B3F6F-E67A-463D-A12E-ABFF56ED6757}" destId="{F314923F-AB22-4AAD-8DDA-096752D2B066}" srcOrd="0" destOrd="0" presId="urn:microsoft.com/office/officeart/2018/5/layout/IconCircleLabelList"/>
    <dgm:cxn modelId="{CF7C0207-0752-4887-BEAF-11119C5F21CA}" type="presParOf" srcId="{8F6B3F6F-E67A-463D-A12E-ABFF56ED6757}" destId="{8411A029-AB63-4634-8B7C-52D86C7011AE}" srcOrd="1" destOrd="0" presId="urn:microsoft.com/office/officeart/2018/5/layout/IconCircleLabelList"/>
    <dgm:cxn modelId="{CE4FD554-A219-451F-A88C-124BD1CDA670}" type="presParOf" srcId="{8F6B3F6F-E67A-463D-A12E-ABFF56ED6757}" destId="{B1D298CE-1543-4529-BF1F-3E734B7626D6}" srcOrd="2" destOrd="0" presId="urn:microsoft.com/office/officeart/2018/5/layout/IconCircleLabelList"/>
    <dgm:cxn modelId="{F7B4EB7B-19F1-4EE1-9918-7B6A3C23AF87}" type="presParOf" srcId="{8F6B3F6F-E67A-463D-A12E-ABFF56ED6757}" destId="{B88DE1AB-2833-4DA5-909F-45035BE71393}"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48C94F-2556-4ABB-AFF7-C591CAA55CA9}">
      <dsp:nvSpPr>
        <dsp:cNvPr id="0" name=""/>
        <dsp:cNvSpPr/>
      </dsp:nvSpPr>
      <dsp:spPr>
        <a:xfrm>
          <a:off x="679050" y="578168"/>
          <a:ext cx="1887187" cy="188718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C828F6B-0606-4E16-A070-AE72E4878ABC}">
      <dsp:nvSpPr>
        <dsp:cNvPr id="0" name=""/>
        <dsp:cNvSpPr/>
      </dsp:nvSpPr>
      <dsp:spPr>
        <a:xfrm>
          <a:off x="1081237" y="980356"/>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E1957E-7380-41B2-8059-6199A2FA956F}">
      <dsp:nvSpPr>
        <dsp:cNvPr id="0" name=""/>
        <dsp:cNvSpPr/>
      </dsp:nvSpPr>
      <dsp:spPr>
        <a:xfrm>
          <a:off x="75768"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End </a:t>
          </a:r>
        </a:p>
      </dsp:txBody>
      <dsp:txXfrm>
        <a:off x="75768" y="3053169"/>
        <a:ext cx="3093750" cy="720000"/>
      </dsp:txXfrm>
    </dsp:sp>
    <dsp:sp modelId="{0201547E-C3BE-4082-BAEF-109B59E40C04}">
      <dsp:nvSpPr>
        <dsp:cNvPr id="0" name=""/>
        <dsp:cNvSpPr/>
      </dsp:nvSpPr>
      <dsp:spPr>
        <a:xfrm>
          <a:off x="4314206" y="578168"/>
          <a:ext cx="1887187" cy="188718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0CCB61-215F-4460-841B-CBD74748A2ED}">
      <dsp:nvSpPr>
        <dsp:cNvPr id="0" name=""/>
        <dsp:cNvSpPr/>
      </dsp:nvSpPr>
      <dsp:spPr>
        <a:xfrm>
          <a:off x="4716393" y="980356"/>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9F2C8E-1BE6-4036-B19A-FDDA4C012A93}">
      <dsp:nvSpPr>
        <dsp:cNvPr id="0" name=""/>
        <dsp:cNvSpPr/>
      </dsp:nvSpPr>
      <dsp:spPr>
        <a:xfrm>
          <a:off x="3710925"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Thank you </a:t>
          </a:r>
        </a:p>
      </dsp:txBody>
      <dsp:txXfrm>
        <a:off x="3710925" y="3053169"/>
        <a:ext cx="3093750" cy="720000"/>
      </dsp:txXfrm>
    </dsp:sp>
    <dsp:sp modelId="{F314923F-AB22-4AAD-8DDA-096752D2B066}">
      <dsp:nvSpPr>
        <dsp:cNvPr id="0" name=""/>
        <dsp:cNvSpPr/>
      </dsp:nvSpPr>
      <dsp:spPr>
        <a:xfrm>
          <a:off x="7949362" y="578168"/>
          <a:ext cx="1887187" cy="188718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11A029-AB63-4634-8B7C-52D86C7011AE}">
      <dsp:nvSpPr>
        <dsp:cNvPr id="0" name=""/>
        <dsp:cNvSpPr/>
      </dsp:nvSpPr>
      <dsp:spPr>
        <a:xfrm>
          <a:off x="8351550" y="980356"/>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8DE1AB-2833-4DA5-909F-45035BE71393}">
      <dsp:nvSpPr>
        <dsp:cNvPr id="0" name=""/>
        <dsp:cNvSpPr/>
      </dsp:nvSpPr>
      <dsp:spPr>
        <a:xfrm>
          <a:off x="7346081" y="3053169"/>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defRPr cap="all"/>
          </a:pPr>
          <a:r>
            <a:rPr lang="en-US" sz="2500" kern="1200"/>
            <a:t>Next lesson: Name Research </a:t>
          </a:r>
        </a:p>
      </dsp:txBody>
      <dsp:txXfrm>
        <a:off x="7346081" y="3053169"/>
        <a:ext cx="3093750" cy="720000"/>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2BC3F-4565-5D43-5FB6-A8714C9E79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580C38A-ADCF-8856-2CE3-3364316F9E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4A9ABBC-DFFC-42BA-4C04-0D28DC713A50}"/>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5" name="Footer Placeholder 4">
            <a:extLst>
              <a:ext uri="{FF2B5EF4-FFF2-40B4-BE49-F238E27FC236}">
                <a16:creationId xmlns:a16="http://schemas.microsoft.com/office/drawing/2014/main" id="{93BF268A-9362-76C2-15EE-39E7E6D5E4B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7E4289-FFF7-BF9F-FBA8-C21E78238683}"/>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3758422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6B5BB-52A2-3127-EF10-005ABBE441C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F267E8-C47A-4104-82F4-A852B8CFA2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BD91657-18B9-1DE0-520D-EF88EFB01549}"/>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5" name="Footer Placeholder 4">
            <a:extLst>
              <a:ext uri="{FF2B5EF4-FFF2-40B4-BE49-F238E27FC236}">
                <a16:creationId xmlns:a16="http://schemas.microsoft.com/office/drawing/2014/main" id="{C0820A0F-1D41-9417-4F50-D745B61725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15D4C3-8291-5080-F015-E4A5C9D30680}"/>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396007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10A77-6136-3984-7298-4622D2DE25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5E7D59B-4223-52F8-A4C8-61D02898B1B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41184B6-C170-4637-3411-581949ED95DA}"/>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5" name="Footer Placeholder 4">
            <a:extLst>
              <a:ext uri="{FF2B5EF4-FFF2-40B4-BE49-F238E27FC236}">
                <a16:creationId xmlns:a16="http://schemas.microsoft.com/office/drawing/2014/main" id="{B5D7B192-CA33-5312-9783-111575FA84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CDBE79-C22A-1B83-461C-BD54E425738E}"/>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2566010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5C876-6401-2E81-154A-4BDBB6711E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929887-31EE-F578-F665-2F69AB19C9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9D93644-CFE6-9B79-727E-B0A4A4822D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E5B816-A11A-DCB3-34DD-1C4B6309624D}"/>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6" name="Footer Placeholder 5">
            <a:extLst>
              <a:ext uri="{FF2B5EF4-FFF2-40B4-BE49-F238E27FC236}">
                <a16:creationId xmlns:a16="http://schemas.microsoft.com/office/drawing/2014/main" id="{F169BCAE-9AB7-EFA8-9CFB-975A0F4184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D237DB5-78E5-5007-77DA-BF24695BA435}"/>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4167563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BDFC5-ECCD-8AF3-0202-FA8D6E14E4D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1D884E-4ACB-0B9A-BD37-8B40A753558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2A9B54-08A9-B046-32E3-7E960D0142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2AF2E50-4EB7-EF77-CC37-BAEB2C78E6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61F215-1011-B754-F465-98D59C5A1D9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30333A5-391B-51C0-75C0-8A8BB15687D2}"/>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8" name="Footer Placeholder 7">
            <a:extLst>
              <a:ext uri="{FF2B5EF4-FFF2-40B4-BE49-F238E27FC236}">
                <a16:creationId xmlns:a16="http://schemas.microsoft.com/office/drawing/2014/main" id="{6B0FACDB-7A7A-EE20-274E-30326185852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353F96D-9EF0-B2BC-2377-4DB83B87F28A}"/>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990074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B0C6A-FE3A-4A53-82D6-8DF0E7B9420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59F75B-CAB3-3323-0B4B-04E991D3C2C5}"/>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4" name="Footer Placeholder 3">
            <a:extLst>
              <a:ext uri="{FF2B5EF4-FFF2-40B4-BE49-F238E27FC236}">
                <a16:creationId xmlns:a16="http://schemas.microsoft.com/office/drawing/2014/main" id="{0813E0D4-E34A-F68C-4799-322E9D4604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A8DB33A-D7B9-EBA1-F498-DD6415768A5F}"/>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320490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B29EB1-CB0A-D124-FB61-9702239E3F87}"/>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3" name="Footer Placeholder 2">
            <a:extLst>
              <a:ext uri="{FF2B5EF4-FFF2-40B4-BE49-F238E27FC236}">
                <a16:creationId xmlns:a16="http://schemas.microsoft.com/office/drawing/2014/main" id="{5D3E5A00-9E97-CBDB-6AD7-A7DB8954439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BA85293-1C6E-F7DF-FA23-16BBD8652454}"/>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34917744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992200-01DC-1672-9A8B-B88AA8B31C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B57D9DF-C11C-BD2B-3A82-75947071D2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58C9DAD-F236-EB84-3C65-DBA12DD470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B6117F-B9F7-8B0A-AD79-4BF8087CD9B4}"/>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6" name="Footer Placeholder 5">
            <a:extLst>
              <a:ext uri="{FF2B5EF4-FFF2-40B4-BE49-F238E27FC236}">
                <a16:creationId xmlns:a16="http://schemas.microsoft.com/office/drawing/2014/main" id="{7DBE040B-7241-4B69-8174-9039BDF300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E54EAB6-4A21-854E-A46C-AB2A4C787EDB}"/>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25883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6FD2C-E110-8653-1598-0A5E2B2272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65E5708-65BF-DDF4-8E0D-659BD553B07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03CE0E6-5230-E924-21F6-16F12E1958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1DB5BA-D8A5-3A11-7781-4C0AB5CC1CB4}"/>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6" name="Footer Placeholder 5">
            <a:extLst>
              <a:ext uri="{FF2B5EF4-FFF2-40B4-BE49-F238E27FC236}">
                <a16:creationId xmlns:a16="http://schemas.microsoft.com/office/drawing/2014/main" id="{71313078-5958-EDAC-46B1-5BED4AF9B3E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92FB2DE-01E9-01A3-19CA-9A31EBE1C640}"/>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2710704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6C120-4141-4318-7E28-D2F51F7904A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A73D2B6-1ED5-D9C7-7AC9-42B05EAF92B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883E24-9B8E-21F5-2951-4516A5D64599}"/>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5" name="Footer Placeholder 4">
            <a:extLst>
              <a:ext uri="{FF2B5EF4-FFF2-40B4-BE49-F238E27FC236}">
                <a16:creationId xmlns:a16="http://schemas.microsoft.com/office/drawing/2014/main" id="{67F9BCCE-CECD-4673-6FBE-68802BF8D9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32947F-0612-F4AF-43F4-88D7A8F1B0DD}"/>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1390056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075122-075B-D41B-17A3-A8E0A496B08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2A1725-F463-9B3A-4335-4B8AB374C04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FE85E11-1CE8-FEB8-30A8-7DE556A542D8}"/>
              </a:ext>
            </a:extLst>
          </p:cNvPr>
          <p:cNvSpPr>
            <a:spLocks noGrp="1"/>
          </p:cNvSpPr>
          <p:nvPr>
            <p:ph type="dt" sz="half" idx="10"/>
          </p:nvPr>
        </p:nvSpPr>
        <p:spPr/>
        <p:txBody>
          <a:bodyPr/>
          <a:lstStyle/>
          <a:p>
            <a:fld id="{3067FB5E-54F4-4EB3-AA61-4FED2CB32397}" type="datetimeFigureOut">
              <a:rPr lang="en-US" smtClean="0"/>
              <a:t>10/4/2024</a:t>
            </a:fld>
            <a:endParaRPr lang="en-US"/>
          </a:p>
        </p:txBody>
      </p:sp>
      <p:sp>
        <p:nvSpPr>
          <p:cNvPr id="5" name="Footer Placeholder 4">
            <a:extLst>
              <a:ext uri="{FF2B5EF4-FFF2-40B4-BE49-F238E27FC236}">
                <a16:creationId xmlns:a16="http://schemas.microsoft.com/office/drawing/2014/main" id="{522FC3E6-D8A7-2AC5-C26B-21740E00D99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8C919A-DE1D-7F1C-29BE-C1AE5DC31684}"/>
              </a:ext>
            </a:extLst>
          </p:cNvPr>
          <p:cNvSpPr>
            <a:spLocks noGrp="1"/>
          </p:cNvSpPr>
          <p:nvPr>
            <p:ph type="sldNum" sz="quarter" idx="12"/>
          </p:nvPr>
        </p:nvSpPr>
        <p:spPr/>
        <p:txBody>
          <a:bodyPr/>
          <a:lstStyle/>
          <a:p>
            <a:fld id="{2B04B3C5-0D5D-4D39-A509-91870D9D8C21}" type="slidenum">
              <a:rPr lang="en-US" smtClean="0"/>
              <a:t>‹#›</a:t>
            </a:fld>
            <a:endParaRPr lang="en-US"/>
          </a:p>
        </p:txBody>
      </p:sp>
    </p:spTree>
    <p:extLst>
      <p:ext uri="{BB962C8B-B14F-4D97-AF65-F5344CB8AC3E}">
        <p14:creationId xmlns:p14="http://schemas.microsoft.com/office/powerpoint/2010/main" val="2143541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E48EDA6-9BAF-C507-E466-D2FD45CE48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A5DF4B3-009E-4732-FEBC-9444AAE631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2D4F90-4ADA-CAB2-C657-85B1970D11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067FB5E-54F4-4EB3-AA61-4FED2CB32397}" type="datetimeFigureOut">
              <a:rPr lang="en-US" smtClean="0"/>
              <a:t>10/4/2024</a:t>
            </a:fld>
            <a:endParaRPr lang="en-US"/>
          </a:p>
        </p:txBody>
      </p:sp>
      <p:sp>
        <p:nvSpPr>
          <p:cNvPr id="5" name="Footer Placeholder 4">
            <a:extLst>
              <a:ext uri="{FF2B5EF4-FFF2-40B4-BE49-F238E27FC236}">
                <a16:creationId xmlns:a16="http://schemas.microsoft.com/office/drawing/2014/main" id="{8F6C53FD-BA25-1035-B2A1-2FA1D9AF9F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9DBACFCE-71BD-322C-5248-6070933D61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B04B3C5-0D5D-4D39-A509-91870D9D8C21}" type="slidenum">
              <a:rPr lang="en-US" smtClean="0"/>
              <a:t>‹#›</a:t>
            </a:fld>
            <a:endParaRPr lang="en-US"/>
          </a:p>
        </p:txBody>
      </p:sp>
    </p:spTree>
    <p:extLst>
      <p:ext uri="{BB962C8B-B14F-4D97-AF65-F5344CB8AC3E}">
        <p14:creationId xmlns:p14="http://schemas.microsoft.com/office/powerpoint/2010/main" val="17632539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3354907-CEC0-9573-B25D-FD2C23F6B0E3}"/>
              </a:ext>
            </a:extLst>
          </p:cNvPr>
          <p:cNvSpPr>
            <a:spLocks noGrp="1"/>
          </p:cNvSpPr>
          <p:nvPr>
            <p:ph type="ctrTitle"/>
          </p:nvPr>
        </p:nvSpPr>
        <p:spPr>
          <a:xfrm>
            <a:off x="3880430" y="583345"/>
            <a:ext cx="7160357" cy="4164820"/>
          </a:xfrm>
        </p:spPr>
        <p:txBody>
          <a:bodyPr anchor="t">
            <a:normAutofit/>
          </a:bodyPr>
          <a:lstStyle/>
          <a:p>
            <a:pPr algn="r"/>
            <a:r>
              <a:rPr lang="en-US" sz="6200">
                <a:solidFill>
                  <a:srgbClr val="FFFFFF"/>
                </a:solidFill>
              </a:rPr>
              <a:t>Special Application of Marketing Research </a:t>
            </a:r>
            <a:br>
              <a:rPr lang="en-US" sz="6200">
                <a:solidFill>
                  <a:srgbClr val="FFFFFF"/>
                </a:solidFill>
              </a:rPr>
            </a:br>
            <a:r>
              <a:rPr lang="en-US" sz="6200">
                <a:solidFill>
                  <a:srgbClr val="FFFFFF"/>
                </a:solidFill>
              </a:rPr>
              <a:t>Week 4 Lecture </a:t>
            </a:r>
            <a:br>
              <a:rPr lang="en-US" sz="6200">
                <a:solidFill>
                  <a:srgbClr val="FFFFFF"/>
                </a:solidFill>
              </a:rPr>
            </a:br>
            <a:r>
              <a:rPr lang="en-US" sz="6200">
                <a:solidFill>
                  <a:srgbClr val="FFFFFF"/>
                </a:solidFill>
              </a:rPr>
              <a:t>Product Research</a:t>
            </a:r>
          </a:p>
        </p:txBody>
      </p:sp>
      <p:sp>
        <p:nvSpPr>
          <p:cNvPr id="3" name="Subtitle 2">
            <a:extLst>
              <a:ext uri="{FF2B5EF4-FFF2-40B4-BE49-F238E27FC236}">
                <a16:creationId xmlns:a16="http://schemas.microsoft.com/office/drawing/2014/main" id="{98445384-1810-5829-6227-18F9BC4EDB74}"/>
              </a:ext>
            </a:extLst>
          </p:cNvPr>
          <p:cNvSpPr>
            <a:spLocks noGrp="1"/>
          </p:cNvSpPr>
          <p:nvPr>
            <p:ph type="subTitle" idx="1"/>
          </p:nvPr>
        </p:nvSpPr>
        <p:spPr>
          <a:xfrm>
            <a:off x="1208228" y="5972174"/>
            <a:ext cx="8578699" cy="504825"/>
          </a:xfrm>
        </p:spPr>
        <p:txBody>
          <a:bodyPr>
            <a:normAutofit/>
          </a:bodyPr>
          <a:lstStyle/>
          <a:p>
            <a:pPr algn="l"/>
            <a:r>
              <a:rPr lang="en-US" sz="2000" dirty="0">
                <a:solidFill>
                  <a:srgbClr val="FFFFFF"/>
                </a:solidFill>
              </a:rPr>
              <a:t>Dr John N Kamau</a:t>
            </a: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8"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2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2"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1588830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80A64F-019D-02D1-7450-EB5A7DDC9FD4}"/>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Welcome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ED4067BA-3B16-64AE-8EF7-E50F861FE8BF}"/>
              </a:ext>
            </a:extLst>
          </p:cNvPr>
          <p:cNvSpPr>
            <a:spLocks noGrp="1"/>
          </p:cNvSpPr>
          <p:nvPr>
            <p:ph idx="1"/>
          </p:nvPr>
        </p:nvSpPr>
        <p:spPr>
          <a:xfrm>
            <a:off x="6297233" y="518400"/>
            <a:ext cx="4771607" cy="5837949"/>
          </a:xfrm>
        </p:spPr>
        <p:txBody>
          <a:bodyPr anchor="ctr">
            <a:normAutofit/>
          </a:bodyPr>
          <a:lstStyle/>
          <a:p>
            <a:r>
              <a:rPr lang="en-US" sz="2000" dirty="0">
                <a:solidFill>
                  <a:schemeClr val="tx1">
                    <a:alpha val="80000"/>
                  </a:schemeClr>
                </a:solidFill>
              </a:rPr>
              <a:t>Welcome to week 4 lecture</a:t>
            </a:r>
          </a:p>
          <a:p>
            <a:r>
              <a:rPr lang="en-US" sz="2000" dirty="0">
                <a:solidFill>
                  <a:schemeClr val="tx1">
                    <a:alpha val="80000"/>
                  </a:schemeClr>
                </a:solidFill>
              </a:rPr>
              <a:t>It is my joy to have you in this class</a:t>
            </a:r>
          </a:p>
          <a:p>
            <a:r>
              <a:rPr lang="en-US" sz="2000" dirty="0">
                <a:solidFill>
                  <a:schemeClr val="tx1">
                    <a:alpha val="80000"/>
                  </a:schemeClr>
                </a:solidFill>
              </a:rPr>
              <a:t>Recap of last class</a:t>
            </a:r>
          </a:p>
          <a:p>
            <a:r>
              <a:rPr lang="en-US" sz="2000" dirty="0">
                <a:solidFill>
                  <a:schemeClr val="tx1">
                    <a:alpha val="80000"/>
                  </a:schemeClr>
                </a:solidFill>
              </a:rPr>
              <a:t>The scope the new product research </a:t>
            </a: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5846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9528"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57533F-FDB8-6CFC-E1A7-C85B724B26A2}"/>
              </a:ext>
            </a:extLst>
          </p:cNvPr>
          <p:cNvSpPr>
            <a:spLocks noGrp="1"/>
          </p:cNvSpPr>
          <p:nvPr>
            <p:ph type="title"/>
          </p:nvPr>
        </p:nvSpPr>
        <p:spPr>
          <a:xfrm>
            <a:off x="1245072" y="1289765"/>
            <a:ext cx="3651101" cy="4270963"/>
          </a:xfrm>
        </p:spPr>
        <p:txBody>
          <a:bodyPr anchor="ctr">
            <a:normAutofit/>
          </a:bodyPr>
          <a:lstStyle/>
          <a:p>
            <a:pPr algn="ctr"/>
            <a:r>
              <a:rPr lang="en-US" sz="5600">
                <a:solidFill>
                  <a:srgbClr val="FFFFFF"/>
                </a:solidFill>
              </a:rPr>
              <a:t>Intended learning outcomes </a:t>
            </a:r>
          </a:p>
        </p:txBody>
      </p:sp>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493" y="374394"/>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0109" y="1084507"/>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A42C6B44-1B91-DFDD-A595-97B3C7575FB3}"/>
              </a:ext>
            </a:extLst>
          </p:cNvPr>
          <p:cNvSpPr>
            <a:spLocks noGrp="1"/>
          </p:cNvSpPr>
          <p:nvPr>
            <p:ph idx="1"/>
          </p:nvPr>
        </p:nvSpPr>
        <p:spPr>
          <a:xfrm>
            <a:off x="6297233" y="518400"/>
            <a:ext cx="4771607" cy="5837949"/>
          </a:xfrm>
        </p:spPr>
        <p:txBody>
          <a:bodyPr anchor="ctr">
            <a:normAutofit/>
          </a:bodyPr>
          <a:lstStyle/>
          <a:p>
            <a:endParaRPr lang="en-US" sz="2000" dirty="0">
              <a:solidFill>
                <a:schemeClr val="tx1">
                  <a:alpha val="80000"/>
                </a:schemeClr>
              </a:solidFill>
            </a:endParaRPr>
          </a:p>
          <a:p>
            <a:endParaRPr lang="en-US" sz="2000" dirty="0">
              <a:solidFill>
                <a:schemeClr val="tx1">
                  <a:alpha val="80000"/>
                </a:schemeClr>
              </a:solidFill>
            </a:endParaRPr>
          </a:p>
          <a:p>
            <a:endParaRPr lang="en-US" sz="2000" dirty="0">
              <a:solidFill>
                <a:schemeClr val="tx1">
                  <a:alpha val="80000"/>
                </a:schemeClr>
              </a:solidFill>
            </a:endParaRPr>
          </a:p>
          <a:p>
            <a:endParaRPr lang="en-US" sz="2000" dirty="0">
              <a:solidFill>
                <a:schemeClr val="tx1">
                  <a:alpha val="80000"/>
                </a:schemeClr>
              </a:solidFill>
            </a:endParaRPr>
          </a:p>
          <a:p>
            <a:endParaRPr lang="en-US" sz="2000" dirty="0">
              <a:solidFill>
                <a:schemeClr val="tx1">
                  <a:alpha val="80000"/>
                </a:schemeClr>
              </a:solidFill>
            </a:endParaRPr>
          </a:p>
          <a:p>
            <a:endParaRPr lang="en-US" sz="2000" dirty="0">
              <a:solidFill>
                <a:schemeClr val="tx1">
                  <a:alpha val="80000"/>
                </a:schemeClr>
              </a:solidFill>
            </a:endParaRPr>
          </a:p>
          <a:p>
            <a:r>
              <a:rPr lang="en-US" sz="2000" dirty="0">
                <a:solidFill>
                  <a:schemeClr val="tx1">
                    <a:alpha val="80000"/>
                  </a:schemeClr>
                </a:solidFill>
              </a:rPr>
              <a:t>At the end of this lecture, you will be able to: </a:t>
            </a:r>
          </a:p>
          <a:p>
            <a:r>
              <a:rPr lang="en-US" sz="2000" dirty="0">
                <a:solidFill>
                  <a:schemeClr val="tx1">
                    <a:alpha val="80000"/>
                  </a:schemeClr>
                </a:solidFill>
              </a:rPr>
              <a:t>1.	Define a new product </a:t>
            </a:r>
          </a:p>
          <a:p>
            <a:r>
              <a:rPr lang="en-US" sz="2000" dirty="0">
                <a:solidFill>
                  <a:schemeClr val="tx1">
                    <a:alpha val="80000"/>
                  </a:schemeClr>
                </a:solidFill>
              </a:rPr>
              <a:t>2.	Discuss the philosophy and significance of product research </a:t>
            </a:r>
          </a:p>
          <a:p>
            <a:r>
              <a:rPr lang="en-US" sz="2000" dirty="0">
                <a:solidFill>
                  <a:schemeClr val="tx1">
                    <a:alpha val="80000"/>
                  </a:schemeClr>
                </a:solidFill>
              </a:rPr>
              <a:t>3.	Examine the procedure of new product research</a:t>
            </a:r>
          </a:p>
          <a:p>
            <a:r>
              <a:rPr lang="en-US" sz="2000" dirty="0">
                <a:solidFill>
                  <a:schemeClr val="tx1">
                    <a:alpha val="80000"/>
                  </a:schemeClr>
                </a:solidFill>
              </a:rPr>
              <a:t>4.	Evaluate challenges and benefits of product research</a:t>
            </a:r>
          </a:p>
          <a:p>
            <a:endParaRPr lang="en-US" sz="2000" dirty="0">
              <a:solidFill>
                <a:schemeClr val="tx1">
                  <a:alpha val="80000"/>
                </a:schemeClr>
              </a:solidFill>
            </a:endParaRPr>
          </a:p>
        </p:txBody>
      </p:sp>
      <p:sp>
        <p:nvSpPr>
          <p:cNvPr id="16"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6547" y="5751820"/>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38965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D8655-18FD-732C-069B-49374F1844A9}"/>
              </a:ext>
            </a:extLst>
          </p:cNvPr>
          <p:cNvSpPr>
            <a:spLocks noGrp="1"/>
          </p:cNvSpPr>
          <p:nvPr>
            <p:ph type="title"/>
          </p:nvPr>
        </p:nvSpPr>
        <p:spPr>
          <a:xfrm>
            <a:off x="838200" y="365125"/>
            <a:ext cx="5558489" cy="1325563"/>
          </a:xfrm>
        </p:spPr>
        <p:txBody>
          <a:bodyPr>
            <a:normAutofit/>
          </a:bodyPr>
          <a:lstStyle/>
          <a:p>
            <a:r>
              <a:rPr lang="en-US"/>
              <a:t>Quotes on new product development </a:t>
            </a:r>
            <a:endParaRPr lang="en-US" dirty="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0B7F527-9460-4C91-0278-79EAEE14219C}"/>
              </a:ext>
            </a:extLst>
          </p:cNvPr>
          <p:cNvSpPr>
            <a:spLocks noGrp="1"/>
          </p:cNvSpPr>
          <p:nvPr>
            <p:ph idx="1"/>
          </p:nvPr>
        </p:nvSpPr>
        <p:spPr>
          <a:xfrm>
            <a:off x="838200" y="1825625"/>
            <a:ext cx="5558489" cy="4351338"/>
          </a:xfrm>
        </p:spPr>
        <p:txBody>
          <a:bodyPr>
            <a:normAutofit/>
          </a:bodyPr>
          <a:lstStyle/>
          <a:p>
            <a:r>
              <a:rPr lang="en-US" sz="2000"/>
              <a:t>1.	"The secret to successful innovation is to know your customers' problems better than they do." — Clay Christensen</a:t>
            </a:r>
          </a:p>
          <a:p>
            <a:r>
              <a:rPr lang="en-US" sz="2000"/>
              <a:t>2.	"New products are born from understanding unmet needs." — Eric Ries</a:t>
            </a:r>
          </a:p>
          <a:p>
            <a:r>
              <a:rPr lang="en-US" sz="2000"/>
              <a:t>3.	"Great products come from customer insights, not just technological breakthroughs." — Tony Fadell</a:t>
            </a:r>
          </a:p>
          <a:p>
            <a:r>
              <a:rPr lang="en-US" sz="2000"/>
              <a:t>4.	"In research, the best questions lead to the best products." — Steve Blank</a:t>
            </a:r>
          </a:p>
          <a:p>
            <a:r>
              <a:rPr lang="en-US" sz="2000"/>
              <a:t>5.	"A deep understanding of customers is the foundation for creating products they truly want." — Bill Gates</a:t>
            </a:r>
          </a:p>
          <a:p>
            <a:endParaRPr lang="en-US" sz="200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393540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D8655-18FD-732C-069B-49374F1844A9}"/>
              </a:ext>
            </a:extLst>
          </p:cNvPr>
          <p:cNvSpPr>
            <a:spLocks noGrp="1"/>
          </p:cNvSpPr>
          <p:nvPr>
            <p:ph type="title"/>
          </p:nvPr>
        </p:nvSpPr>
        <p:spPr>
          <a:xfrm>
            <a:off x="838200" y="365125"/>
            <a:ext cx="5558489" cy="1325563"/>
          </a:xfrm>
        </p:spPr>
        <p:txBody>
          <a:bodyPr>
            <a:normAutofit/>
          </a:bodyPr>
          <a:lstStyle/>
          <a:p>
            <a:r>
              <a:rPr lang="en-US" dirty="0"/>
              <a:t>Quotes on new product development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0B7F527-9460-4C91-0278-79EAEE14219C}"/>
              </a:ext>
            </a:extLst>
          </p:cNvPr>
          <p:cNvSpPr>
            <a:spLocks noGrp="1"/>
          </p:cNvSpPr>
          <p:nvPr>
            <p:ph idx="1"/>
          </p:nvPr>
        </p:nvSpPr>
        <p:spPr>
          <a:xfrm>
            <a:off x="838200" y="1825625"/>
            <a:ext cx="5558489" cy="4351338"/>
          </a:xfrm>
        </p:spPr>
        <p:txBody>
          <a:bodyPr>
            <a:normAutofit/>
          </a:bodyPr>
          <a:lstStyle/>
          <a:p>
            <a:r>
              <a:rPr lang="en-US" sz="1800"/>
              <a:t>6.	"Market research is crucial to innovation because it reveals what people actually want." — Seth Godin</a:t>
            </a:r>
          </a:p>
          <a:p>
            <a:r>
              <a:rPr lang="en-US" sz="1800"/>
              <a:t>7.	"A new product must be more than just different; it must be better." — Philip Kotler</a:t>
            </a:r>
          </a:p>
          <a:p>
            <a:r>
              <a:rPr lang="en-US" sz="1800"/>
              <a:t>8.	"The real breakthrough in innovation comes when you build something customers didn't know they needed but now can't live without." — Tim Cook</a:t>
            </a:r>
          </a:p>
          <a:p>
            <a:r>
              <a:rPr lang="en-US" sz="1800"/>
              <a:t>9.	"New products succeed when they solve a real pain point, not just offer a novelty." — Alex Osterwalder</a:t>
            </a:r>
          </a:p>
          <a:p>
            <a:r>
              <a:rPr lang="en-US" sz="1800"/>
              <a:t>10.	"Success in product development is not about launching faster, but about solving problems better." — Clayton Christensen</a:t>
            </a:r>
          </a:p>
          <a:p>
            <a:endParaRPr lang="en-US" sz="180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21755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D8655-18FD-732C-069B-49374F1844A9}"/>
              </a:ext>
            </a:extLst>
          </p:cNvPr>
          <p:cNvSpPr>
            <a:spLocks noGrp="1"/>
          </p:cNvSpPr>
          <p:nvPr>
            <p:ph type="title"/>
          </p:nvPr>
        </p:nvSpPr>
        <p:spPr>
          <a:xfrm>
            <a:off x="838200" y="365125"/>
            <a:ext cx="5558489" cy="1325563"/>
          </a:xfrm>
        </p:spPr>
        <p:txBody>
          <a:bodyPr>
            <a:normAutofit/>
          </a:bodyPr>
          <a:lstStyle/>
          <a:p>
            <a:r>
              <a:rPr lang="en-US" dirty="0"/>
              <a:t>Quotes on new product development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0B7F527-9460-4C91-0278-79EAEE14219C}"/>
              </a:ext>
            </a:extLst>
          </p:cNvPr>
          <p:cNvSpPr>
            <a:spLocks noGrp="1"/>
          </p:cNvSpPr>
          <p:nvPr>
            <p:ph idx="1"/>
          </p:nvPr>
        </p:nvSpPr>
        <p:spPr>
          <a:xfrm>
            <a:off x="838200" y="1825625"/>
            <a:ext cx="5558489" cy="4351338"/>
          </a:xfrm>
        </p:spPr>
        <p:txBody>
          <a:bodyPr>
            <a:normAutofit/>
          </a:bodyPr>
          <a:lstStyle/>
          <a:p>
            <a:r>
              <a:rPr lang="en-US" sz="1800"/>
              <a:t>11.	"Bringing a new product to market isn’t about what you want to sell, it’s about what your customers want to buy." — Steve Blank</a:t>
            </a:r>
          </a:p>
          <a:p>
            <a:r>
              <a:rPr lang="en-US" sz="1800"/>
              <a:t>12.	"New product development requires listening to customers, not just pushing technology." — Eric Ries</a:t>
            </a:r>
          </a:p>
          <a:p>
            <a:r>
              <a:rPr lang="en-US" sz="1800"/>
              <a:t>13.	"You don't need to be a genius to innovate, but you do need to be focused on solving real problems." — Elon Musk</a:t>
            </a:r>
          </a:p>
          <a:p>
            <a:r>
              <a:rPr lang="en-US" sz="1800"/>
              <a:t>14.	"A new product idea is only valuable when it’s validated by customer demand." — Ash Maurya</a:t>
            </a:r>
          </a:p>
          <a:p>
            <a:r>
              <a:rPr lang="en-US" sz="1800"/>
              <a:t>15.	"Every successful new product begins with deep customer insights and rigorous testing." — David Ogilvy</a:t>
            </a:r>
          </a:p>
          <a:p>
            <a:endParaRPr lang="en-US" sz="180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34491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D61A2-3364-8C62-4D0C-4E443B2E1E5B}"/>
              </a:ext>
            </a:extLst>
          </p:cNvPr>
          <p:cNvSpPr>
            <a:spLocks noGrp="1"/>
          </p:cNvSpPr>
          <p:nvPr>
            <p:ph type="title"/>
          </p:nvPr>
        </p:nvSpPr>
        <p:spPr/>
        <p:txBody>
          <a:bodyPr/>
          <a:lstStyle/>
          <a:p>
            <a:r>
              <a:rPr lang="en-US" dirty="0"/>
              <a:t>The research cycle </a:t>
            </a:r>
          </a:p>
        </p:txBody>
      </p:sp>
      <p:pic>
        <p:nvPicPr>
          <p:cNvPr id="8" name="Content Placeholder 7">
            <a:extLst>
              <a:ext uri="{FF2B5EF4-FFF2-40B4-BE49-F238E27FC236}">
                <a16:creationId xmlns:a16="http://schemas.microsoft.com/office/drawing/2014/main" id="{C5587176-294F-188B-4CA1-40AAB1AAA9E9}"/>
              </a:ext>
            </a:extLst>
          </p:cNvPr>
          <p:cNvPicPr>
            <a:picLocks noGrp="1" noChangeAspect="1"/>
          </p:cNvPicPr>
          <p:nvPr>
            <p:ph idx="1"/>
          </p:nvPr>
        </p:nvPicPr>
        <p:blipFill>
          <a:blip r:embed="rId2"/>
          <a:stretch>
            <a:fillRect/>
          </a:stretch>
        </p:blipFill>
        <p:spPr>
          <a:xfrm>
            <a:off x="3986601" y="2538127"/>
            <a:ext cx="4218798" cy="2926334"/>
          </a:xfrm>
          <a:prstGeom prst="rect">
            <a:avLst/>
          </a:prstGeom>
        </p:spPr>
      </p:pic>
      <p:grpSp>
        <p:nvGrpSpPr>
          <p:cNvPr id="9" name="Group 8">
            <a:extLst>
              <a:ext uri="{FF2B5EF4-FFF2-40B4-BE49-F238E27FC236}">
                <a16:creationId xmlns:a16="http://schemas.microsoft.com/office/drawing/2014/main" id="{9D858813-19DA-3F79-3ED3-DE842A11DBFA}"/>
              </a:ext>
            </a:extLst>
          </p:cNvPr>
          <p:cNvGrpSpPr/>
          <p:nvPr/>
        </p:nvGrpSpPr>
        <p:grpSpPr>
          <a:xfrm>
            <a:off x="2964066" y="3227522"/>
            <a:ext cx="5086351" cy="2562225"/>
            <a:chOff x="0" y="0"/>
            <a:chExt cx="5086351" cy="2562225"/>
          </a:xfrm>
        </p:grpSpPr>
        <p:grpSp>
          <p:nvGrpSpPr>
            <p:cNvPr id="10" name="Group 9">
              <a:extLst>
                <a:ext uri="{FF2B5EF4-FFF2-40B4-BE49-F238E27FC236}">
                  <a16:creationId xmlns:a16="http://schemas.microsoft.com/office/drawing/2014/main" id="{2ACFE295-5F65-0929-0D3E-79193F924E8E}"/>
                </a:ext>
              </a:extLst>
            </p:cNvPr>
            <p:cNvGrpSpPr/>
            <p:nvPr/>
          </p:nvGrpSpPr>
          <p:grpSpPr>
            <a:xfrm>
              <a:off x="400050" y="0"/>
              <a:ext cx="4524375" cy="1444048"/>
              <a:chOff x="0" y="0"/>
              <a:chExt cx="4524375" cy="1444048"/>
            </a:xfrm>
          </p:grpSpPr>
          <p:cxnSp>
            <p:nvCxnSpPr>
              <p:cNvPr id="13" name="Straight Connector 12">
                <a:extLst>
                  <a:ext uri="{FF2B5EF4-FFF2-40B4-BE49-F238E27FC236}">
                    <a16:creationId xmlns:a16="http://schemas.microsoft.com/office/drawing/2014/main" id="{80DE91FB-2F2F-1928-3ADC-721BD5545E3B}"/>
                  </a:ext>
                </a:extLst>
              </p:cNvPr>
              <p:cNvCxnSpPr/>
              <p:nvPr/>
            </p:nvCxnSpPr>
            <p:spPr>
              <a:xfrm flipH="1">
                <a:off x="133350" y="1400175"/>
                <a:ext cx="914400" cy="0"/>
              </a:xfrm>
              <a:prstGeom prst="line">
                <a:avLst/>
              </a:prstGeom>
              <a:noFill/>
              <a:ln w="9525" cap="flat" cmpd="sng" algn="ctr">
                <a:solidFill>
                  <a:srgbClr val="4F81BD"/>
                </a:solidFill>
                <a:prstDash val="dash"/>
                <a:round/>
                <a:headEnd type="none" w="med" len="med"/>
                <a:tailEnd type="none" w="med" len="med"/>
              </a:ln>
              <a:effectLst/>
            </p:spPr>
          </p:cxnSp>
          <p:sp>
            <p:nvSpPr>
              <p:cNvPr id="14" name="Text Box 3">
                <a:extLst>
                  <a:ext uri="{FF2B5EF4-FFF2-40B4-BE49-F238E27FC236}">
                    <a16:creationId xmlns:a16="http://schemas.microsoft.com/office/drawing/2014/main" id="{113C037C-571F-C398-6D8E-BDDDE431C9FE}"/>
                  </a:ext>
                </a:extLst>
              </p:cNvPr>
              <p:cNvSpPr txBox="1"/>
              <p:nvPr/>
            </p:nvSpPr>
            <p:spPr>
              <a:xfrm>
                <a:off x="0" y="942975"/>
                <a:ext cx="962025" cy="428625"/>
              </a:xfrm>
              <a:prstGeom prst="rect">
                <a:avLst/>
              </a:prstGeom>
              <a:solidFill>
                <a:sysClr val="window" lastClr="FFFFFF"/>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000" kern="100">
                    <a:effectLst/>
                    <a:latin typeface="Calibri" panose="020F0502020204030204" pitchFamily="34" charset="0"/>
                    <a:ea typeface="SimSun" panose="02010600030101010101" pitchFamily="2" charset="-122"/>
                    <a:cs typeface="Times New Roman" panose="02020603050405020304" pitchFamily="18" charset="0"/>
                  </a:rPr>
                  <a:t>Pre-launch stage</a:t>
                </a: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p:txBody>
          </p:sp>
          <p:cxnSp>
            <p:nvCxnSpPr>
              <p:cNvPr id="15" name="Straight Connector 14">
                <a:extLst>
                  <a:ext uri="{FF2B5EF4-FFF2-40B4-BE49-F238E27FC236}">
                    <a16:creationId xmlns:a16="http://schemas.microsoft.com/office/drawing/2014/main" id="{C47BFEE5-1B8C-C2E1-5A86-86367D4C79E2}"/>
                  </a:ext>
                </a:extLst>
              </p:cNvPr>
              <p:cNvCxnSpPr/>
              <p:nvPr/>
            </p:nvCxnSpPr>
            <p:spPr>
              <a:xfrm flipV="1">
                <a:off x="1047750" y="276225"/>
                <a:ext cx="1491193" cy="1167823"/>
              </a:xfrm>
              <a:prstGeom prst="line">
                <a:avLst/>
              </a:prstGeom>
              <a:noFill/>
              <a:ln w="9525" cap="flat" cmpd="sng" algn="ctr">
                <a:solidFill>
                  <a:srgbClr val="4F81BD"/>
                </a:solidFill>
                <a:prstDash val="dash"/>
                <a:round/>
                <a:headEnd type="none" w="med" len="med"/>
                <a:tailEnd type="none" w="med" len="med"/>
              </a:ln>
              <a:effectLst/>
            </p:spPr>
          </p:cxnSp>
          <p:sp>
            <p:nvSpPr>
              <p:cNvPr id="16" name="Text Box 5">
                <a:extLst>
                  <a:ext uri="{FF2B5EF4-FFF2-40B4-BE49-F238E27FC236}">
                    <a16:creationId xmlns:a16="http://schemas.microsoft.com/office/drawing/2014/main" id="{FE325DF8-074F-A9F7-AD82-D0F8FF631756}"/>
                  </a:ext>
                </a:extLst>
              </p:cNvPr>
              <p:cNvSpPr txBox="1"/>
              <p:nvPr/>
            </p:nvSpPr>
            <p:spPr>
              <a:xfrm>
                <a:off x="1181100" y="171450"/>
                <a:ext cx="1028700" cy="323850"/>
              </a:xfrm>
              <a:prstGeom prst="rect">
                <a:avLst/>
              </a:prstGeom>
              <a:solidFill>
                <a:sysClr val="window" lastClr="FFFFFF"/>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kern="100">
                    <a:effectLst/>
                    <a:latin typeface="Calibri" panose="020F0502020204030204" pitchFamily="34" charset="0"/>
                    <a:ea typeface="SimSun" panose="02010600030101010101" pitchFamily="2" charset="-122"/>
                    <a:cs typeface="Times New Roman" panose="02020603050405020304" pitchFamily="18" charset="0"/>
                  </a:rPr>
                  <a:t>Roll-out stage</a:t>
                </a:r>
              </a:p>
            </p:txBody>
          </p:sp>
          <p:cxnSp>
            <p:nvCxnSpPr>
              <p:cNvPr id="17" name="Straight Connector 16">
                <a:extLst>
                  <a:ext uri="{FF2B5EF4-FFF2-40B4-BE49-F238E27FC236}">
                    <a16:creationId xmlns:a16="http://schemas.microsoft.com/office/drawing/2014/main" id="{26F3C6BC-8AD1-F1FE-48E8-582CEFFED282}"/>
                  </a:ext>
                </a:extLst>
              </p:cNvPr>
              <p:cNvCxnSpPr/>
              <p:nvPr/>
            </p:nvCxnSpPr>
            <p:spPr>
              <a:xfrm>
                <a:off x="2590800" y="285750"/>
                <a:ext cx="1485900" cy="28575"/>
              </a:xfrm>
              <a:prstGeom prst="line">
                <a:avLst/>
              </a:prstGeom>
              <a:noFill/>
              <a:ln w="9525" cap="flat" cmpd="sng" algn="ctr">
                <a:solidFill>
                  <a:srgbClr val="4F81BD"/>
                </a:solidFill>
                <a:prstDash val="dash"/>
                <a:round/>
                <a:headEnd type="none" w="med" len="med"/>
                <a:tailEnd type="none" w="med" len="med"/>
              </a:ln>
              <a:effectLst/>
            </p:spPr>
          </p:cxnSp>
          <p:sp>
            <p:nvSpPr>
              <p:cNvPr id="18" name="Text Box 8">
                <a:extLst>
                  <a:ext uri="{FF2B5EF4-FFF2-40B4-BE49-F238E27FC236}">
                    <a16:creationId xmlns:a16="http://schemas.microsoft.com/office/drawing/2014/main" id="{E41AD384-9268-E457-9E81-151C8FADBC91}"/>
                  </a:ext>
                </a:extLst>
              </p:cNvPr>
              <p:cNvSpPr txBox="1"/>
              <p:nvPr/>
            </p:nvSpPr>
            <p:spPr>
              <a:xfrm>
                <a:off x="2762250" y="0"/>
                <a:ext cx="1762125" cy="266700"/>
              </a:xfrm>
              <a:prstGeom prst="rect">
                <a:avLst/>
              </a:prstGeom>
              <a:solidFill>
                <a:sysClr val="window" lastClr="FFFFFF"/>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kern="100">
                    <a:effectLst/>
                    <a:latin typeface="Calibri" panose="020F0502020204030204" pitchFamily="34" charset="0"/>
                    <a:ea typeface="SimSun" panose="02010600030101010101" pitchFamily="2" charset="-122"/>
                    <a:cs typeface="Times New Roman" panose="02020603050405020304" pitchFamily="18" charset="0"/>
                  </a:rPr>
                  <a:t>Established markets stage</a:t>
                </a:r>
              </a:p>
            </p:txBody>
          </p:sp>
        </p:grpSp>
        <p:sp>
          <p:nvSpPr>
            <p:cNvPr id="11" name="Text Box 2">
              <a:extLst>
                <a:ext uri="{FF2B5EF4-FFF2-40B4-BE49-F238E27FC236}">
                  <a16:creationId xmlns:a16="http://schemas.microsoft.com/office/drawing/2014/main" id="{6FEE8A2F-E8D6-473A-34E7-BADB200D209D}"/>
                </a:ext>
              </a:extLst>
            </p:cNvPr>
            <p:cNvSpPr txBox="1"/>
            <p:nvPr/>
          </p:nvSpPr>
          <p:spPr>
            <a:xfrm>
              <a:off x="0" y="1428750"/>
              <a:ext cx="1695450" cy="1133475"/>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457200" marR="0" indent="-228600">
                <a:lnSpc>
                  <a:spcPct val="115000"/>
                </a:lnSpc>
                <a:spcBef>
                  <a:spcPts val="0"/>
                </a:spcBef>
                <a:spcAft>
                  <a:spcPts val="0"/>
                </a:spcAft>
              </a:pPr>
              <a:r>
                <a:rPr lang="en-US" sz="1000" kern="100">
                  <a:effectLst/>
                  <a:latin typeface="Calibri" panose="020F0502020204030204" pitchFamily="34" charset="0"/>
                  <a:ea typeface="SimSun" panose="02010600030101010101" pitchFamily="2" charset="-122"/>
                  <a:cs typeface="Times New Roman" panose="02020603050405020304" pitchFamily="18" charset="0"/>
                </a:rPr>
                <a:t>Concept research </a:t>
              </a: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a:p>
              <a:pPr marL="457200" marR="0" indent="-228600">
                <a:lnSpc>
                  <a:spcPct val="115000"/>
                </a:lnSpc>
                <a:spcBef>
                  <a:spcPts val="0"/>
                </a:spcBef>
                <a:spcAft>
                  <a:spcPts val="0"/>
                </a:spcAft>
              </a:pPr>
              <a:r>
                <a:rPr lang="en-US" sz="1000" kern="100">
                  <a:effectLst/>
                  <a:latin typeface="Calibri" panose="020F0502020204030204" pitchFamily="34" charset="0"/>
                  <a:ea typeface="SimSun" panose="02010600030101010101" pitchFamily="2" charset="-122"/>
                  <a:cs typeface="Times New Roman" panose="02020603050405020304" pitchFamily="18" charset="0"/>
                </a:rPr>
                <a:t>Product research</a:t>
              </a: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a:p>
              <a:pPr marL="457200" marR="0" indent="-228600">
                <a:lnSpc>
                  <a:spcPct val="115000"/>
                </a:lnSpc>
                <a:spcBef>
                  <a:spcPts val="0"/>
                </a:spcBef>
                <a:spcAft>
                  <a:spcPts val="0"/>
                </a:spcAft>
              </a:pPr>
              <a:r>
                <a:rPr lang="en-US" sz="1000" kern="100">
                  <a:effectLst/>
                  <a:latin typeface="Calibri" panose="020F0502020204030204" pitchFamily="34" charset="0"/>
                  <a:ea typeface="SimSun" panose="02010600030101010101" pitchFamily="2" charset="-122"/>
                  <a:cs typeface="Times New Roman" panose="02020603050405020304" pitchFamily="18" charset="0"/>
                </a:rPr>
                <a:t>Name research </a:t>
              </a: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a:p>
              <a:pPr marL="457200" marR="0" indent="-228600">
                <a:lnSpc>
                  <a:spcPct val="115000"/>
                </a:lnSpc>
                <a:spcBef>
                  <a:spcPts val="0"/>
                </a:spcBef>
                <a:spcAft>
                  <a:spcPts val="0"/>
                </a:spcAft>
              </a:pPr>
              <a:r>
                <a:rPr lang="en-US" sz="1000" kern="100">
                  <a:effectLst/>
                  <a:latin typeface="Calibri" panose="020F0502020204030204" pitchFamily="34" charset="0"/>
                  <a:ea typeface="SimSun" panose="02010600030101010101" pitchFamily="2" charset="-122"/>
                  <a:cs typeface="Times New Roman" panose="02020603050405020304" pitchFamily="18" charset="0"/>
                </a:rPr>
                <a:t>Package research </a:t>
              </a: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a:p>
              <a:pPr marL="457200" marR="0" indent="-228600">
                <a:lnSpc>
                  <a:spcPct val="115000"/>
                </a:lnSpc>
                <a:spcBef>
                  <a:spcPts val="0"/>
                </a:spcBef>
                <a:spcAft>
                  <a:spcPts val="0"/>
                </a:spcAft>
              </a:pPr>
              <a:r>
                <a:rPr lang="en-US" sz="1000" kern="100">
                  <a:effectLst/>
                  <a:latin typeface="Calibri" panose="020F0502020204030204" pitchFamily="34" charset="0"/>
                  <a:ea typeface="SimSun" panose="02010600030101010101" pitchFamily="2" charset="-122"/>
                  <a:cs typeface="Times New Roman" panose="02020603050405020304" pitchFamily="18" charset="0"/>
                </a:rPr>
                <a:t>Test market studies </a:t>
              </a:r>
              <a:endParaRPr lang="en-US" sz="1100" kern="100">
                <a:effectLst/>
                <a:latin typeface="Calibri" panose="020F0502020204030204" pitchFamily="34" charset="0"/>
                <a:ea typeface="SimSun" panose="02010600030101010101" pitchFamily="2" charset="-122"/>
                <a:cs typeface="Times New Roman" panose="02020603050405020304" pitchFamily="18" charset="0"/>
              </a:endParaRPr>
            </a:p>
          </p:txBody>
        </p:sp>
        <p:sp>
          <p:nvSpPr>
            <p:cNvPr id="12" name="Text Box 4">
              <a:extLst>
                <a:ext uri="{FF2B5EF4-FFF2-40B4-BE49-F238E27FC236}">
                  <a16:creationId xmlns:a16="http://schemas.microsoft.com/office/drawing/2014/main" id="{4896C03D-3B34-B8B9-6672-A0C7B1F2D529}"/>
                </a:ext>
              </a:extLst>
            </p:cNvPr>
            <p:cNvSpPr txBox="1"/>
            <p:nvPr/>
          </p:nvSpPr>
          <p:spPr>
            <a:xfrm>
              <a:off x="1581151" y="2114551"/>
              <a:ext cx="3505200" cy="447674"/>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a:lnSpc>
                  <a:spcPct val="115000"/>
                </a:lnSpc>
                <a:spcBef>
                  <a:spcPts val="0"/>
                </a:spcBef>
                <a:spcAft>
                  <a:spcPts val="1000"/>
                </a:spcAft>
              </a:pPr>
              <a:r>
                <a:rPr lang="en-US" sz="1100" i="1" kern="100" dirty="0">
                  <a:latin typeface="Calibri" panose="020F0502020204030204" pitchFamily="34" charset="0"/>
                  <a:ea typeface="SimSun" panose="02010600030101010101" pitchFamily="2" charset="-122"/>
                  <a:cs typeface="Times New Roman" panose="02020603050405020304" pitchFamily="18" charset="0"/>
                </a:rPr>
                <a:t>Kamau J. N (2024) The research cycle </a:t>
              </a:r>
              <a:r>
                <a:rPr lang="en-US" sz="1100" i="1" kern="100" dirty="0">
                  <a:effectLst/>
                  <a:latin typeface="Calibri" panose="020F0502020204030204" pitchFamily="34" charset="0"/>
                  <a:ea typeface="SimSun" panose="02010600030101010101" pitchFamily="2" charset="-122"/>
                  <a:cs typeface="Times New Roman" panose="02020603050405020304" pitchFamily="18" charset="0"/>
                </a:rPr>
                <a:t>, lecture Africa Nazarene University</a:t>
              </a:r>
              <a:endParaRPr lang="en-US" sz="1100" kern="100" dirty="0">
                <a:effectLst/>
                <a:latin typeface="Calibri" panose="020F0502020204030204" pitchFamily="34" charset="0"/>
                <a:ea typeface="SimSun" panose="02010600030101010101" pitchFamily="2" charset="-122"/>
                <a:cs typeface="Times New Roman" panose="02020603050405020304" pitchFamily="18" charset="0"/>
              </a:endParaRPr>
            </a:p>
          </p:txBody>
        </p:sp>
      </p:grpSp>
    </p:spTree>
    <p:extLst>
      <p:ext uri="{BB962C8B-B14F-4D97-AF65-F5344CB8AC3E}">
        <p14:creationId xmlns:p14="http://schemas.microsoft.com/office/powerpoint/2010/main" val="3489629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01EC97-D6F5-224D-1B9F-5CC225283EA7}"/>
              </a:ext>
            </a:extLst>
          </p:cNvPr>
          <p:cNvSpPr>
            <a:spLocks noGrp="1"/>
          </p:cNvSpPr>
          <p:nvPr>
            <p:ph type="title"/>
          </p:nvPr>
        </p:nvSpPr>
        <p:spPr>
          <a:xfrm>
            <a:off x="761803" y="350196"/>
            <a:ext cx="4646904" cy="1624520"/>
          </a:xfrm>
        </p:spPr>
        <p:txBody>
          <a:bodyPr anchor="ctr">
            <a:normAutofit/>
          </a:bodyPr>
          <a:lstStyle/>
          <a:p>
            <a:r>
              <a:rPr lang="en-US" sz="4000"/>
              <a:t>Definitions of a new product</a:t>
            </a:r>
          </a:p>
        </p:txBody>
      </p:sp>
      <p:sp>
        <p:nvSpPr>
          <p:cNvPr id="3" name="Content Placeholder 2">
            <a:extLst>
              <a:ext uri="{FF2B5EF4-FFF2-40B4-BE49-F238E27FC236}">
                <a16:creationId xmlns:a16="http://schemas.microsoft.com/office/drawing/2014/main" id="{684AC98D-F676-EB92-A3F8-5011287813AE}"/>
              </a:ext>
            </a:extLst>
          </p:cNvPr>
          <p:cNvSpPr>
            <a:spLocks noGrp="1"/>
          </p:cNvSpPr>
          <p:nvPr>
            <p:ph idx="1"/>
          </p:nvPr>
        </p:nvSpPr>
        <p:spPr>
          <a:xfrm>
            <a:off x="761802" y="2743200"/>
            <a:ext cx="4646905" cy="3613149"/>
          </a:xfrm>
        </p:spPr>
        <p:txBody>
          <a:bodyPr anchor="ctr">
            <a:normAutofit/>
          </a:bodyPr>
          <a:lstStyle/>
          <a:p>
            <a:r>
              <a:rPr lang="en-US" sz="2000" dirty="0"/>
              <a:t>1.	Kotler, (2015). "A new product is any product which is perceived as new by the target customers, whether it's a completely new innovation, an improved version, or an addition to an existing product line."</a:t>
            </a:r>
          </a:p>
          <a:p>
            <a:r>
              <a:rPr lang="en-US" sz="2000" dirty="0"/>
              <a:t>2.	Perreault, (2016). "A new product is a good, service, or idea that is perceived by some potential customers as new, regardless of whether it is an actual innovation or a variation of an existing product."</a:t>
            </a:r>
          </a:p>
          <a:p>
            <a:endParaRPr lang="en-US" sz="2000" dirty="0"/>
          </a:p>
        </p:txBody>
      </p:sp>
      <p:pic>
        <p:nvPicPr>
          <p:cNvPr id="5" name="Picture 4" descr="Magazine printing process">
            <a:extLst>
              <a:ext uri="{FF2B5EF4-FFF2-40B4-BE49-F238E27FC236}">
                <a16:creationId xmlns:a16="http://schemas.microsoft.com/office/drawing/2014/main" id="{40119B52-9D1D-B950-FDF0-02FAE5E07E9F}"/>
              </a:ext>
            </a:extLst>
          </p:cNvPr>
          <p:cNvPicPr>
            <a:picLocks noChangeAspect="1"/>
          </p:cNvPicPr>
          <p:nvPr/>
        </p:nvPicPr>
        <p:blipFill>
          <a:blip r:embed="rId2"/>
          <a:srcRect l="27668" r="9372" b="-1"/>
          <a:stretch/>
        </p:blipFill>
        <p:spPr>
          <a:xfrm>
            <a:off x="6096000" y="1"/>
            <a:ext cx="6102825" cy="6858000"/>
          </a:xfrm>
          <a:prstGeom prst="rect">
            <a:avLst/>
          </a:prstGeom>
        </p:spPr>
      </p:pic>
    </p:spTree>
    <p:extLst>
      <p:ext uri="{BB962C8B-B14F-4D97-AF65-F5344CB8AC3E}">
        <p14:creationId xmlns:p14="http://schemas.microsoft.com/office/powerpoint/2010/main" val="35386043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01EC97-D6F5-224D-1B9F-5CC225283EA7}"/>
              </a:ext>
            </a:extLst>
          </p:cNvPr>
          <p:cNvSpPr>
            <a:spLocks noGrp="1"/>
          </p:cNvSpPr>
          <p:nvPr>
            <p:ph type="title"/>
          </p:nvPr>
        </p:nvSpPr>
        <p:spPr>
          <a:xfrm>
            <a:off x="761803" y="350196"/>
            <a:ext cx="4646904" cy="1624520"/>
          </a:xfrm>
        </p:spPr>
        <p:txBody>
          <a:bodyPr anchor="ctr">
            <a:normAutofit/>
          </a:bodyPr>
          <a:lstStyle/>
          <a:p>
            <a:r>
              <a:rPr lang="en-US" sz="4000"/>
              <a:t>Definitions of a new product</a:t>
            </a:r>
          </a:p>
        </p:txBody>
      </p:sp>
      <p:sp>
        <p:nvSpPr>
          <p:cNvPr id="3" name="Content Placeholder 2">
            <a:extLst>
              <a:ext uri="{FF2B5EF4-FFF2-40B4-BE49-F238E27FC236}">
                <a16:creationId xmlns:a16="http://schemas.microsoft.com/office/drawing/2014/main" id="{684AC98D-F676-EB92-A3F8-5011287813AE}"/>
              </a:ext>
            </a:extLst>
          </p:cNvPr>
          <p:cNvSpPr>
            <a:spLocks noGrp="1"/>
          </p:cNvSpPr>
          <p:nvPr>
            <p:ph idx="1"/>
          </p:nvPr>
        </p:nvSpPr>
        <p:spPr>
          <a:xfrm>
            <a:off x="761802" y="2743200"/>
            <a:ext cx="4646905" cy="3613149"/>
          </a:xfrm>
        </p:spPr>
        <p:txBody>
          <a:bodyPr anchor="ctr">
            <a:normAutofit/>
          </a:bodyPr>
          <a:lstStyle/>
          <a:p>
            <a:r>
              <a:rPr lang="en-US" sz="1700"/>
              <a:t>3.	AMA, (2023)"A new product refers to any item that is either entirely original or significantly improved to meet the needs of a market or a specific user group."</a:t>
            </a:r>
          </a:p>
          <a:p>
            <a:r>
              <a:rPr lang="en-US" sz="1700"/>
              <a:t>4.	Harvard Business Review. (2020). "A new product is an innovation, improvement, or product extension introduced to the market to solve a specific problem or enhance customer experiences."</a:t>
            </a:r>
          </a:p>
          <a:p>
            <a:r>
              <a:rPr lang="en-US" sz="1700"/>
              <a:t>5.	Entrepreneur.com. (2021). "A new product can be defined as a product that a business develops from scratch or enhances significantly to create something unique or superior to competitors' offerings."</a:t>
            </a:r>
          </a:p>
          <a:p>
            <a:endParaRPr lang="en-US" sz="1700"/>
          </a:p>
        </p:txBody>
      </p:sp>
      <p:pic>
        <p:nvPicPr>
          <p:cNvPr id="5" name="Picture 4" descr="Magazine printing process">
            <a:extLst>
              <a:ext uri="{FF2B5EF4-FFF2-40B4-BE49-F238E27FC236}">
                <a16:creationId xmlns:a16="http://schemas.microsoft.com/office/drawing/2014/main" id="{E743F939-E27F-FC27-1023-22BB137E2AC2}"/>
              </a:ext>
            </a:extLst>
          </p:cNvPr>
          <p:cNvPicPr>
            <a:picLocks noChangeAspect="1"/>
          </p:cNvPicPr>
          <p:nvPr/>
        </p:nvPicPr>
        <p:blipFill>
          <a:blip r:embed="rId2"/>
          <a:srcRect l="27668" r="9372" b="-1"/>
          <a:stretch/>
        </p:blipFill>
        <p:spPr>
          <a:xfrm>
            <a:off x="6096000" y="1"/>
            <a:ext cx="6102825" cy="6858000"/>
          </a:xfrm>
          <a:prstGeom prst="rect">
            <a:avLst/>
          </a:prstGeom>
        </p:spPr>
      </p:pic>
    </p:spTree>
    <p:extLst>
      <p:ext uri="{BB962C8B-B14F-4D97-AF65-F5344CB8AC3E}">
        <p14:creationId xmlns:p14="http://schemas.microsoft.com/office/powerpoint/2010/main" val="35704335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E65D11-58DC-6550-AA28-E32F84F80AB2}"/>
              </a:ext>
            </a:extLst>
          </p:cNvPr>
          <p:cNvSpPr>
            <a:spLocks noGrp="1"/>
          </p:cNvSpPr>
          <p:nvPr>
            <p:ph type="title"/>
          </p:nvPr>
        </p:nvSpPr>
        <p:spPr>
          <a:xfrm>
            <a:off x="761803" y="350196"/>
            <a:ext cx="4646904" cy="1624520"/>
          </a:xfrm>
        </p:spPr>
        <p:txBody>
          <a:bodyPr anchor="ctr">
            <a:normAutofit/>
          </a:bodyPr>
          <a:lstStyle/>
          <a:p>
            <a:r>
              <a:rPr lang="en-US" sz="4000"/>
              <a:t>Definition of new product </a:t>
            </a:r>
          </a:p>
        </p:txBody>
      </p:sp>
      <p:sp>
        <p:nvSpPr>
          <p:cNvPr id="3" name="Content Placeholder 2">
            <a:extLst>
              <a:ext uri="{FF2B5EF4-FFF2-40B4-BE49-F238E27FC236}">
                <a16:creationId xmlns:a16="http://schemas.microsoft.com/office/drawing/2014/main" id="{2F094CFB-5351-6CB4-18A4-65C413B816BB}"/>
              </a:ext>
            </a:extLst>
          </p:cNvPr>
          <p:cNvSpPr>
            <a:spLocks noGrp="1"/>
          </p:cNvSpPr>
          <p:nvPr>
            <p:ph idx="1"/>
          </p:nvPr>
        </p:nvSpPr>
        <p:spPr>
          <a:xfrm>
            <a:off x="761802" y="2743200"/>
            <a:ext cx="4646905" cy="3613149"/>
          </a:xfrm>
        </p:spPr>
        <p:txBody>
          <a:bodyPr anchor="ctr">
            <a:normAutofit/>
          </a:bodyPr>
          <a:lstStyle/>
          <a:p>
            <a:r>
              <a:rPr lang="en-US" sz="2000" dirty="0"/>
              <a:t>a)	Perception of Newness: Both Kotler and Perreault stress that the newness of a product is often defined by the customer’s perspective. </a:t>
            </a:r>
          </a:p>
          <a:p>
            <a:r>
              <a:rPr lang="en-US" sz="2000" dirty="0"/>
              <a:t>b)	Innovation vs. Improvement: Some definitions, like those from the American Marketing Association and Harvard Business Review, focus on the idea that a new product can be either entirely original or significantly improved. </a:t>
            </a:r>
          </a:p>
          <a:p>
            <a:endParaRPr lang="en-US" sz="2000" dirty="0"/>
          </a:p>
        </p:txBody>
      </p:sp>
      <p:pic>
        <p:nvPicPr>
          <p:cNvPr id="5" name="Picture 4" descr="A person reaching for a paper on a table full of paper and sticky notes">
            <a:extLst>
              <a:ext uri="{FF2B5EF4-FFF2-40B4-BE49-F238E27FC236}">
                <a16:creationId xmlns:a16="http://schemas.microsoft.com/office/drawing/2014/main" id="{7D7E0D4C-03A1-84AF-52C6-B7A5578402F8}"/>
              </a:ext>
            </a:extLst>
          </p:cNvPr>
          <p:cNvPicPr>
            <a:picLocks noChangeAspect="1"/>
          </p:cNvPicPr>
          <p:nvPr/>
        </p:nvPicPr>
        <p:blipFill>
          <a:blip r:embed="rId2"/>
          <a:srcRect l="19803" r="20796" b="-2"/>
          <a:stretch/>
        </p:blipFill>
        <p:spPr>
          <a:xfrm>
            <a:off x="6096000" y="1"/>
            <a:ext cx="6102825" cy="6858000"/>
          </a:xfrm>
          <a:prstGeom prst="rect">
            <a:avLst/>
          </a:prstGeom>
        </p:spPr>
      </p:pic>
    </p:spTree>
    <p:extLst>
      <p:ext uri="{BB962C8B-B14F-4D97-AF65-F5344CB8AC3E}">
        <p14:creationId xmlns:p14="http://schemas.microsoft.com/office/powerpoint/2010/main" val="2436648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E65D11-58DC-6550-AA28-E32F84F80AB2}"/>
              </a:ext>
            </a:extLst>
          </p:cNvPr>
          <p:cNvSpPr>
            <a:spLocks noGrp="1"/>
          </p:cNvSpPr>
          <p:nvPr>
            <p:ph type="title"/>
          </p:nvPr>
        </p:nvSpPr>
        <p:spPr>
          <a:xfrm>
            <a:off x="761803" y="350196"/>
            <a:ext cx="4646904" cy="1624520"/>
          </a:xfrm>
        </p:spPr>
        <p:txBody>
          <a:bodyPr anchor="ctr">
            <a:normAutofit/>
          </a:bodyPr>
          <a:lstStyle/>
          <a:p>
            <a:r>
              <a:rPr lang="en-US" sz="4000"/>
              <a:t>Definition of new product </a:t>
            </a:r>
          </a:p>
        </p:txBody>
      </p:sp>
      <p:sp>
        <p:nvSpPr>
          <p:cNvPr id="3" name="Content Placeholder 2">
            <a:extLst>
              <a:ext uri="{FF2B5EF4-FFF2-40B4-BE49-F238E27FC236}">
                <a16:creationId xmlns:a16="http://schemas.microsoft.com/office/drawing/2014/main" id="{2F094CFB-5351-6CB4-18A4-65C413B816BB}"/>
              </a:ext>
            </a:extLst>
          </p:cNvPr>
          <p:cNvSpPr>
            <a:spLocks noGrp="1"/>
          </p:cNvSpPr>
          <p:nvPr>
            <p:ph idx="1"/>
          </p:nvPr>
        </p:nvSpPr>
        <p:spPr>
          <a:xfrm>
            <a:off x="761802" y="2743200"/>
            <a:ext cx="4646905" cy="3613149"/>
          </a:xfrm>
        </p:spPr>
        <p:txBody>
          <a:bodyPr anchor="ctr">
            <a:normAutofit/>
          </a:bodyPr>
          <a:lstStyle/>
          <a:p>
            <a:r>
              <a:rPr lang="en-US" sz="2000"/>
              <a:t>c)	Market-Oriented: The definitions emphasize the importance of understanding the target market’s needs. </a:t>
            </a:r>
          </a:p>
          <a:p>
            <a:r>
              <a:rPr lang="en-US" sz="2000"/>
              <a:t>d)	Strategic Element: Entrepreneur.com highlights the strategic element of product development, suggesting that new products must provide something unique or superior to competitors’ offerings.</a:t>
            </a:r>
          </a:p>
          <a:p>
            <a:endParaRPr lang="en-US" sz="2000"/>
          </a:p>
        </p:txBody>
      </p:sp>
      <p:pic>
        <p:nvPicPr>
          <p:cNvPr id="5" name="Picture 4" descr="Magnifying glass showing decling performance">
            <a:extLst>
              <a:ext uri="{FF2B5EF4-FFF2-40B4-BE49-F238E27FC236}">
                <a16:creationId xmlns:a16="http://schemas.microsoft.com/office/drawing/2014/main" id="{0BC092CD-286A-83E8-A79A-ADDD64BADDE7}"/>
              </a:ext>
            </a:extLst>
          </p:cNvPr>
          <p:cNvPicPr>
            <a:picLocks noChangeAspect="1"/>
          </p:cNvPicPr>
          <p:nvPr/>
        </p:nvPicPr>
        <p:blipFill>
          <a:blip r:embed="rId2"/>
          <a:srcRect l="5018" r="35581" b="-2"/>
          <a:stretch/>
        </p:blipFill>
        <p:spPr>
          <a:xfrm>
            <a:off x="6096000" y="1"/>
            <a:ext cx="6102825" cy="6858000"/>
          </a:xfrm>
          <a:prstGeom prst="rect">
            <a:avLst/>
          </a:prstGeom>
        </p:spPr>
      </p:pic>
    </p:spTree>
    <p:extLst>
      <p:ext uri="{BB962C8B-B14F-4D97-AF65-F5344CB8AC3E}">
        <p14:creationId xmlns:p14="http://schemas.microsoft.com/office/powerpoint/2010/main" val="480095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058F4E-EB73-FBE2-37E5-E31377E2A326}"/>
              </a:ext>
            </a:extLst>
          </p:cNvPr>
          <p:cNvSpPr>
            <a:spLocks noGrp="1"/>
          </p:cNvSpPr>
          <p:nvPr>
            <p:ph type="title"/>
          </p:nvPr>
        </p:nvSpPr>
        <p:spPr>
          <a:xfrm>
            <a:off x="761800" y="762001"/>
            <a:ext cx="5334197" cy="1708242"/>
          </a:xfrm>
        </p:spPr>
        <p:txBody>
          <a:bodyPr anchor="ctr">
            <a:normAutofit/>
          </a:bodyPr>
          <a:lstStyle/>
          <a:p>
            <a:r>
              <a:rPr lang="en-US" sz="3700"/>
              <a:t>Significance of new product development to a business </a:t>
            </a:r>
          </a:p>
        </p:txBody>
      </p:sp>
      <p:sp>
        <p:nvSpPr>
          <p:cNvPr id="3" name="Content Placeholder 2">
            <a:extLst>
              <a:ext uri="{FF2B5EF4-FFF2-40B4-BE49-F238E27FC236}">
                <a16:creationId xmlns:a16="http://schemas.microsoft.com/office/drawing/2014/main" id="{3F05F8E4-A4C9-D567-ECA5-B6E8AD30C5C9}"/>
              </a:ext>
            </a:extLst>
          </p:cNvPr>
          <p:cNvSpPr>
            <a:spLocks noGrp="1"/>
          </p:cNvSpPr>
          <p:nvPr>
            <p:ph idx="1"/>
          </p:nvPr>
        </p:nvSpPr>
        <p:spPr>
          <a:xfrm>
            <a:off x="761800" y="2470244"/>
            <a:ext cx="5334197" cy="3769835"/>
          </a:xfrm>
        </p:spPr>
        <p:txBody>
          <a:bodyPr anchor="ctr">
            <a:normAutofit/>
          </a:bodyPr>
          <a:lstStyle/>
          <a:p>
            <a:r>
              <a:rPr lang="en-US" sz="2000" dirty="0"/>
              <a:t> 1. Competitive Advantage: NPD allows businesses to differentiate themselves from competitors by offering unique or improved products that meet customer needs. Cooper, R. G. (2017). </a:t>
            </a:r>
          </a:p>
          <a:p>
            <a:r>
              <a:rPr lang="en-US" sz="2000" dirty="0"/>
              <a:t>2. Revenue Growth: Introducing new products is a major driver of business growth and increased revenue. Successful new products can open up new revenue streams, tap into new customer segments, or allow businesses to enter new markets. Trott, P. (2017). </a:t>
            </a:r>
          </a:p>
        </p:txBody>
      </p:sp>
      <p:pic>
        <p:nvPicPr>
          <p:cNvPr id="5" name="Picture 4" descr="Graph">
            <a:extLst>
              <a:ext uri="{FF2B5EF4-FFF2-40B4-BE49-F238E27FC236}">
                <a16:creationId xmlns:a16="http://schemas.microsoft.com/office/drawing/2014/main" id="{6B254163-04EA-B468-C52C-934E89862F27}"/>
              </a:ext>
            </a:extLst>
          </p:cNvPr>
          <p:cNvPicPr>
            <a:picLocks noChangeAspect="1"/>
          </p:cNvPicPr>
          <p:nvPr/>
        </p:nvPicPr>
        <p:blipFill>
          <a:blip r:embed="rId2"/>
          <a:srcRect l="20099" r="31366"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002465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74058F4E-EB73-FBE2-37E5-E31377E2A326}"/>
              </a:ext>
            </a:extLst>
          </p:cNvPr>
          <p:cNvSpPr>
            <a:spLocks noGrp="1"/>
          </p:cNvSpPr>
          <p:nvPr>
            <p:ph type="title"/>
          </p:nvPr>
        </p:nvSpPr>
        <p:spPr>
          <a:xfrm>
            <a:off x="630936" y="1362456"/>
            <a:ext cx="6304457" cy="1963901"/>
          </a:xfrm>
        </p:spPr>
        <p:txBody>
          <a:bodyPr anchor="t">
            <a:normAutofit/>
          </a:bodyPr>
          <a:lstStyle/>
          <a:p>
            <a:r>
              <a:rPr lang="en-US" dirty="0"/>
              <a:t>Significance of new product development to a business </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05F8E4-A4C9-D567-ECA5-B6E8AD30C5C9}"/>
              </a:ext>
            </a:extLst>
          </p:cNvPr>
          <p:cNvSpPr>
            <a:spLocks noGrp="1"/>
          </p:cNvSpPr>
          <p:nvPr>
            <p:ph idx="1"/>
          </p:nvPr>
        </p:nvSpPr>
        <p:spPr>
          <a:xfrm>
            <a:off x="960120" y="3210490"/>
            <a:ext cx="5975273" cy="3654586"/>
          </a:xfrm>
        </p:spPr>
        <p:txBody>
          <a:bodyPr anchor="ctr">
            <a:normAutofit/>
          </a:bodyPr>
          <a:lstStyle/>
          <a:p>
            <a:r>
              <a:rPr lang="en-US" sz="2000" dirty="0"/>
              <a:t>.3. Customer Retention and Satisfaction: NPD helps businesses stay attuned to customer needs, thereby improving customer satisfaction and loyalty Kotler, P., &amp; Keller, K. L. (2016). </a:t>
            </a:r>
          </a:p>
          <a:p>
            <a:r>
              <a:rPr lang="en-US" sz="2000" dirty="0"/>
              <a:t>4. Adapting to Technological Advancements: Technology evolves rapidly, and businesses that innovate through new product development can leverage these advancements to improve product functionality, efficiency, or appeal., M. A. (2020</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2162237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74058F4E-EB73-FBE2-37E5-E31377E2A326}"/>
              </a:ext>
            </a:extLst>
          </p:cNvPr>
          <p:cNvSpPr>
            <a:spLocks noGrp="1"/>
          </p:cNvSpPr>
          <p:nvPr>
            <p:ph type="title"/>
          </p:nvPr>
        </p:nvSpPr>
        <p:spPr>
          <a:xfrm>
            <a:off x="630936" y="1362456"/>
            <a:ext cx="6304457" cy="1963901"/>
          </a:xfrm>
        </p:spPr>
        <p:txBody>
          <a:bodyPr anchor="t">
            <a:normAutofit/>
          </a:bodyPr>
          <a:lstStyle/>
          <a:p>
            <a:r>
              <a:rPr lang="en-US" dirty="0"/>
              <a:t>Significance of new product development to a business </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F05F8E4-A4C9-D567-ECA5-B6E8AD30C5C9}"/>
              </a:ext>
            </a:extLst>
          </p:cNvPr>
          <p:cNvSpPr>
            <a:spLocks noGrp="1"/>
          </p:cNvSpPr>
          <p:nvPr>
            <p:ph idx="1"/>
          </p:nvPr>
        </p:nvSpPr>
        <p:spPr>
          <a:xfrm>
            <a:off x="960120" y="3307707"/>
            <a:ext cx="5975273" cy="3638975"/>
          </a:xfrm>
        </p:spPr>
        <p:txBody>
          <a:bodyPr anchor="ctr">
            <a:normAutofit/>
          </a:bodyPr>
          <a:lstStyle/>
          <a:p>
            <a:pPr marL="0" indent="0">
              <a:buNone/>
            </a:pPr>
            <a:endParaRPr lang="en-US" sz="1800" dirty="0"/>
          </a:p>
          <a:p>
            <a:r>
              <a:rPr lang="en-US" sz="2000" dirty="0"/>
              <a:t>5. Risk Management: Relying solely on existing products can expose a company to risk, especially if market trends shift or competitors introduce superior offerings. Crawford &amp; Di Benedetto (2019). </a:t>
            </a:r>
          </a:p>
          <a:p>
            <a:r>
              <a:rPr lang="en-US" sz="2000" dirty="0"/>
              <a:t>6. Brand Enhancement and Market Leadership: Launching successful new products can enhance a company's brand image and reinforce its position as an innovator and market leader.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1059986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89BCE25-1187-ABCB-79C0-BEC3CE291483}"/>
              </a:ext>
            </a:extLst>
          </p:cNvPr>
          <p:cNvSpPr>
            <a:spLocks noGrp="1"/>
          </p:cNvSpPr>
          <p:nvPr>
            <p:ph type="title"/>
          </p:nvPr>
        </p:nvSpPr>
        <p:spPr>
          <a:xfrm>
            <a:off x="838200" y="365125"/>
            <a:ext cx="5558489" cy="1325563"/>
          </a:xfrm>
        </p:spPr>
        <p:txBody>
          <a:bodyPr>
            <a:normAutofit/>
          </a:bodyPr>
          <a:lstStyle/>
          <a:p>
            <a:r>
              <a:rPr lang="en-US" sz="3400"/>
              <a:t>Philosophy of product testing </a:t>
            </a:r>
            <a:br>
              <a:rPr lang="en-US" sz="3400"/>
            </a:br>
            <a:endParaRPr lang="en-US" sz="3400"/>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F6B2952-61A5-F218-F860-1349424B2121}"/>
              </a:ext>
            </a:extLst>
          </p:cNvPr>
          <p:cNvSpPr>
            <a:spLocks noGrp="1"/>
          </p:cNvSpPr>
          <p:nvPr>
            <p:ph idx="1"/>
          </p:nvPr>
        </p:nvSpPr>
        <p:spPr>
          <a:xfrm>
            <a:off x="838200" y="1825625"/>
            <a:ext cx="5558489" cy="4351338"/>
          </a:xfrm>
        </p:spPr>
        <p:txBody>
          <a:bodyPr>
            <a:normAutofit/>
          </a:bodyPr>
          <a:lstStyle/>
          <a:p>
            <a:r>
              <a:rPr lang="en-US" sz="2400" dirty="0"/>
              <a:t>Dillon (1994) Outlines that product testing is not merely about identifying defects but about understanding how the product will perform in the hands of the consumer. </a:t>
            </a:r>
          </a:p>
          <a:p>
            <a:r>
              <a:rPr lang="en-US" sz="2400" dirty="0"/>
              <a:t>Dillon's approach revolves around two key principles:</a:t>
            </a:r>
          </a:p>
          <a:p>
            <a:r>
              <a:rPr lang="en-US" sz="2400" dirty="0"/>
              <a:t>1. Consumer-Centric Testing: product testing should always focus on the consumer's experience.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43120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CFC25C-9B84-5D41-83DF-0E122DBE2AC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B52E7-6224-7777-AAF2-F5896C030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A9C86-0085-30B1-4167-732E3BF77CF1}"/>
              </a:ext>
            </a:extLst>
          </p:cNvPr>
          <p:cNvSpPr>
            <a:spLocks noGrp="1"/>
          </p:cNvSpPr>
          <p:nvPr>
            <p:ph type="title"/>
          </p:nvPr>
        </p:nvSpPr>
        <p:spPr>
          <a:xfrm>
            <a:off x="838200" y="365125"/>
            <a:ext cx="5558489" cy="1325563"/>
          </a:xfrm>
        </p:spPr>
        <p:txBody>
          <a:bodyPr>
            <a:normAutofit/>
          </a:bodyPr>
          <a:lstStyle/>
          <a:p>
            <a:r>
              <a:rPr lang="en-US" sz="3400"/>
              <a:t>Philosophy of product testing </a:t>
            </a:r>
            <a:br>
              <a:rPr lang="en-US" sz="3400"/>
            </a:br>
            <a:endParaRPr lang="en-US" sz="3400"/>
          </a:p>
        </p:txBody>
      </p:sp>
      <p:sp>
        <p:nvSpPr>
          <p:cNvPr id="10" name="Freeform: Shape 9">
            <a:extLst>
              <a:ext uri="{FF2B5EF4-FFF2-40B4-BE49-F238E27FC236}">
                <a16:creationId xmlns:a16="http://schemas.microsoft.com/office/drawing/2014/main" id="{0181A262-B93B-F261-0D60-73A53825B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E7FC2DE-2DF0-164E-5FCE-D58F205C53CB}"/>
              </a:ext>
            </a:extLst>
          </p:cNvPr>
          <p:cNvSpPr>
            <a:spLocks noGrp="1"/>
          </p:cNvSpPr>
          <p:nvPr>
            <p:ph idx="1"/>
          </p:nvPr>
        </p:nvSpPr>
        <p:spPr>
          <a:xfrm>
            <a:off x="838200" y="1825625"/>
            <a:ext cx="5558489" cy="4351338"/>
          </a:xfrm>
        </p:spPr>
        <p:txBody>
          <a:bodyPr>
            <a:normAutofit/>
          </a:bodyPr>
          <a:lstStyle/>
          <a:p>
            <a:r>
              <a:rPr lang="en-US" sz="2000" dirty="0"/>
              <a:t>2. Iterative Testing and Improvement: the necessity of using product testing as an iterative process. </a:t>
            </a:r>
          </a:p>
          <a:p>
            <a:r>
              <a:rPr lang="en-US" sz="2000" dirty="0"/>
              <a:t> Product tests attempt to answer one of the most basic questions relating to the ultimate market acceptance of a product: “how does this product perform when evaluated by the consumer? “</a:t>
            </a:r>
          </a:p>
          <a:p>
            <a:r>
              <a:rPr lang="en-US" sz="2000" dirty="0"/>
              <a:t>Product testing helps to determine what products are most acceptable to consumers.</a:t>
            </a:r>
          </a:p>
          <a:p>
            <a:r>
              <a:rPr lang="en-US" sz="2000" dirty="0"/>
              <a:t> Products testing are particularly important in the consumer-packaged goods industries (food, health and beauty aids, household products etc.)</a:t>
            </a:r>
          </a:p>
        </p:txBody>
      </p:sp>
      <p:sp>
        <p:nvSpPr>
          <p:cNvPr id="12" name="Oval 11">
            <a:extLst>
              <a:ext uri="{FF2B5EF4-FFF2-40B4-BE49-F238E27FC236}">
                <a16:creationId xmlns:a16="http://schemas.microsoft.com/office/drawing/2014/main" id="{A4D41413-B625-06F9-1513-94FE03BBE6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A2D2122F-FE1B-7A99-F3D1-2441017E4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3BF91A86-5F10-8B98-54EC-851EA18EE1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156CBCC3-5E57-BA38-33C7-CE2F7E0349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2DC93C26-1E7E-F0AE-ADA4-DE97FCB6F2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69945143-D6B1-F5A4-D7A5-CF108A0343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6745439D-853D-2570-3F31-7C7250F5B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3336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A23EC32D-0A08-0EBA-54A8-12A53BDC52BC}"/>
              </a:ext>
            </a:extLst>
          </p:cNvPr>
          <p:cNvSpPr>
            <a:spLocks noGrp="1"/>
          </p:cNvSpPr>
          <p:nvPr>
            <p:ph type="title"/>
          </p:nvPr>
        </p:nvSpPr>
        <p:spPr>
          <a:xfrm>
            <a:off x="630936" y="1362456"/>
            <a:ext cx="6304457" cy="1963901"/>
          </a:xfrm>
        </p:spPr>
        <p:txBody>
          <a:bodyPr anchor="t">
            <a:normAutofit/>
          </a:bodyPr>
          <a:lstStyle/>
          <a:p>
            <a:r>
              <a:rPr lang="en-US" sz="4800"/>
              <a:t>Purposes of product testing </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473E366-8418-B274-2A23-312860858EF6}"/>
              </a:ext>
            </a:extLst>
          </p:cNvPr>
          <p:cNvSpPr>
            <a:spLocks noGrp="1"/>
          </p:cNvSpPr>
          <p:nvPr>
            <p:ph idx="1"/>
          </p:nvPr>
        </p:nvSpPr>
        <p:spPr>
          <a:xfrm>
            <a:off x="960120" y="2628267"/>
            <a:ext cx="5975273" cy="4112725"/>
          </a:xfrm>
        </p:spPr>
        <p:txBody>
          <a:bodyPr anchor="ctr">
            <a:normAutofit fontScale="92500" lnSpcReduction="10000"/>
          </a:bodyPr>
          <a:lstStyle/>
          <a:p>
            <a:r>
              <a:rPr lang="en-US" sz="2000" dirty="0"/>
              <a:t>Product testing serves multiple essential purposes, each designed to evaluate various aspects of new or existing products. According to Dillon (1994), the four key purposes include:</a:t>
            </a:r>
          </a:p>
          <a:p>
            <a:r>
              <a:rPr lang="en-US" sz="2000" dirty="0"/>
              <a:t>a) Testing Against Competition: This type of testing is aimed at comparing a new product or formula with its competitors. </a:t>
            </a:r>
          </a:p>
          <a:p>
            <a:r>
              <a:rPr lang="en-US" sz="2000" dirty="0"/>
              <a:t>b) Product Improvement Tests: These tests focus on enhancing existing products. </a:t>
            </a:r>
          </a:p>
          <a:p>
            <a:r>
              <a:rPr lang="en-US" sz="2000" dirty="0"/>
              <a:t>c) Cost-Saving Tests: Cost-saving tests are conducted to evaluate whether a less expensive alternative can maintain the quality or performance of a current product. </a:t>
            </a:r>
          </a:p>
          <a:p>
            <a:r>
              <a:rPr lang="en-US" sz="2000" dirty="0"/>
              <a:t>d) Concept-Fit Tests: Concept-fit testing is crucial when a product is still in the development phase.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1715957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E9975D06-FCDD-9650-46DA-2DE01A44D941}"/>
              </a:ext>
            </a:extLst>
          </p:cNvPr>
          <p:cNvSpPr>
            <a:spLocks noGrp="1"/>
          </p:cNvSpPr>
          <p:nvPr>
            <p:ph type="title"/>
          </p:nvPr>
        </p:nvSpPr>
        <p:spPr>
          <a:xfrm>
            <a:off x="630936" y="1362456"/>
            <a:ext cx="6304457" cy="1963901"/>
          </a:xfrm>
        </p:spPr>
        <p:txBody>
          <a:bodyPr anchor="t">
            <a:normAutofit/>
          </a:bodyPr>
          <a:lstStyle/>
          <a:p>
            <a:r>
              <a:rPr lang="en-US" sz="4800"/>
              <a:t>Additional purposes of product testing</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495680-FA7A-8DF7-FD28-A4A3563379F8}"/>
              </a:ext>
            </a:extLst>
          </p:cNvPr>
          <p:cNvSpPr>
            <a:spLocks noGrp="1"/>
          </p:cNvSpPr>
          <p:nvPr>
            <p:ph idx="1"/>
          </p:nvPr>
        </p:nvSpPr>
        <p:spPr>
          <a:xfrm>
            <a:off x="960120" y="2960180"/>
            <a:ext cx="5975273" cy="3613938"/>
          </a:xfrm>
        </p:spPr>
        <p:txBody>
          <a:bodyPr anchor="ctr">
            <a:normAutofit/>
          </a:bodyPr>
          <a:lstStyle/>
          <a:p>
            <a:r>
              <a:rPr lang="en-US" sz="2000" dirty="0"/>
              <a:t>e) Regulatory Compliance Testing: This testing ensures that a product meets legal and safety standards set by regulatory bodies </a:t>
            </a:r>
          </a:p>
          <a:p>
            <a:r>
              <a:rPr lang="en-US" sz="2000" dirty="0"/>
              <a:t>f) User Experience (UX) Testing: UX testing evaluates how users interact with a product, focusing on usability, ease of navigation, and overall experience. </a:t>
            </a:r>
          </a:p>
          <a:p>
            <a:r>
              <a:rPr lang="en-US" sz="2000" dirty="0"/>
              <a:t>g) Durability and Stress Testing: Durability testing assesses a product's longevity and performance under stress.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2741348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E9975D06-FCDD-9650-46DA-2DE01A44D941}"/>
              </a:ext>
            </a:extLst>
          </p:cNvPr>
          <p:cNvSpPr>
            <a:spLocks noGrp="1"/>
          </p:cNvSpPr>
          <p:nvPr>
            <p:ph type="title"/>
          </p:nvPr>
        </p:nvSpPr>
        <p:spPr>
          <a:xfrm>
            <a:off x="630936" y="1362456"/>
            <a:ext cx="6304457" cy="1963901"/>
          </a:xfrm>
        </p:spPr>
        <p:txBody>
          <a:bodyPr anchor="t">
            <a:normAutofit/>
          </a:bodyPr>
          <a:lstStyle/>
          <a:p>
            <a:r>
              <a:rPr lang="en-US" sz="4800"/>
              <a:t>Additional purposes of product testing</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495680-FA7A-8DF7-FD28-A4A3563379F8}"/>
              </a:ext>
            </a:extLst>
          </p:cNvPr>
          <p:cNvSpPr>
            <a:spLocks noGrp="1"/>
          </p:cNvSpPr>
          <p:nvPr>
            <p:ph idx="1"/>
          </p:nvPr>
        </p:nvSpPr>
        <p:spPr>
          <a:xfrm>
            <a:off x="960120" y="2735924"/>
            <a:ext cx="5975273" cy="3838193"/>
          </a:xfrm>
        </p:spPr>
        <p:txBody>
          <a:bodyPr anchor="ctr">
            <a:normAutofit/>
          </a:bodyPr>
          <a:lstStyle/>
          <a:p>
            <a:r>
              <a:rPr lang="en-US" sz="2000" dirty="0"/>
              <a:t>h) Safety Testing: Safety testing is essential in identifying potential hazards. </a:t>
            </a:r>
          </a:p>
          <a:p>
            <a:r>
              <a:rPr lang="en-US" sz="2000" dirty="0" err="1"/>
              <a:t>i</a:t>
            </a:r>
            <a:r>
              <a:rPr lang="en-US" sz="2000" dirty="0"/>
              <a:t>) Environmental Impact Testing: With growing environmental awareness, many companies test for sustainability and eco-friendliness. </a:t>
            </a:r>
          </a:p>
          <a:p>
            <a:r>
              <a:rPr lang="en-US" sz="2000" dirty="0"/>
              <a:t>j) Market Feasibility Testing: Companies often assess whether a product has potential in the marketplace before committing to mass production.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2671730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49F6C9EF-B846-553C-25A0-6AD78C0EEBB4}"/>
              </a:ext>
            </a:extLst>
          </p:cNvPr>
          <p:cNvSpPr>
            <a:spLocks noGrp="1"/>
          </p:cNvSpPr>
          <p:nvPr>
            <p:ph type="title"/>
          </p:nvPr>
        </p:nvSpPr>
        <p:spPr>
          <a:xfrm>
            <a:off x="630936" y="1362456"/>
            <a:ext cx="6304457" cy="1963901"/>
          </a:xfrm>
        </p:spPr>
        <p:txBody>
          <a:bodyPr anchor="t">
            <a:normAutofit/>
          </a:bodyPr>
          <a:lstStyle/>
          <a:p>
            <a:r>
              <a:rPr lang="en-US" sz="4800"/>
              <a:t>Types of product tests </a:t>
            </a:r>
            <a:br>
              <a:rPr lang="en-US" sz="4800"/>
            </a:br>
            <a:endParaRPr lang="en-US" sz="4800"/>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2E43B0-8B0A-0B17-C1BA-A542C68C88C4}"/>
              </a:ext>
            </a:extLst>
          </p:cNvPr>
          <p:cNvSpPr>
            <a:spLocks noGrp="1"/>
          </p:cNvSpPr>
          <p:nvPr>
            <p:ph idx="1"/>
          </p:nvPr>
        </p:nvSpPr>
        <p:spPr>
          <a:xfrm>
            <a:off x="960120" y="2121353"/>
            <a:ext cx="5975273" cy="4855925"/>
          </a:xfrm>
        </p:spPr>
        <p:txBody>
          <a:bodyPr anchor="ctr">
            <a:normAutofit lnSpcReduction="10000"/>
          </a:bodyPr>
          <a:lstStyle/>
          <a:p>
            <a:r>
              <a:rPr lang="en-US" sz="2000" dirty="0"/>
              <a:t>a)	Monadic Product Tests: In monadic tests, the consumer is presented with one product and asked to evaluate it without direct comparison to other products. </a:t>
            </a:r>
          </a:p>
          <a:p>
            <a:r>
              <a:rPr lang="en-US" sz="2000" dirty="0"/>
              <a:t>Instead, the test subject rates the product in relation to all similar products they have used in the past, particularly the product they are currently using. </a:t>
            </a:r>
          </a:p>
          <a:p>
            <a:r>
              <a:rPr lang="en-US" sz="2000" dirty="0"/>
              <a:t>This approach simulates the real-world decision-making process, where consumers typically evaluate one product at a time before deciding on a repurchase. </a:t>
            </a:r>
          </a:p>
          <a:p>
            <a:r>
              <a:rPr lang="en-US" sz="2000" dirty="0"/>
              <a:t>b)	Comparison Product Tests: Comparison tests present the consumer with two or more products, asking them to compare and rate the differences between each product</a:t>
            </a:r>
            <a:r>
              <a:rPr lang="en-US" sz="1400" dirty="0"/>
              <a:t>.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33755406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F7D56ECA-E683-2A17-0F79-43B4C247521B}"/>
              </a:ext>
            </a:extLst>
          </p:cNvPr>
          <p:cNvSpPr>
            <a:spLocks noGrp="1"/>
          </p:cNvSpPr>
          <p:nvPr>
            <p:ph type="title"/>
          </p:nvPr>
        </p:nvSpPr>
        <p:spPr>
          <a:xfrm>
            <a:off x="630936" y="1362456"/>
            <a:ext cx="6304457" cy="1963901"/>
          </a:xfrm>
        </p:spPr>
        <p:txBody>
          <a:bodyPr anchor="t">
            <a:normAutofit/>
          </a:bodyPr>
          <a:lstStyle/>
          <a:p>
            <a:r>
              <a:rPr lang="en-US" sz="4800"/>
              <a:t>Additional types of product tests </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36A2120-2936-FDEA-AA8D-3EA483ADD386}"/>
              </a:ext>
            </a:extLst>
          </p:cNvPr>
          <p:cNvSpPr>
            <a:spLocks noGrp="1"/>
          </p:cNvSpPr>
          <p:nvPr>
            <p:ph idx="1"/>
          </p:nvPr>
        </p:nvSpPr>
        <p:spPr>
          <a:xfrm>
            <a:off x="960120" y="2735924"/>
            <a:ext cx="5975273" cy="4129152"/>
          </a:xfrm>
        </p:spPr>
        <p:txBody>
          <a:bodyPr anchor="ctr">
            <a:normAutofit/>
          </a:bodyPr>
          <a:lstStyle/>
          <a:p>
            <a:endParaRPr lang="en-US" sz="1700" dirty="0"/>
          </a:p>
          <a:p>
            <a:r>
              <a:rPr lang="en-US" sz="2000" dirty="0"/>
              <a:t>c) Triangular Test: Respondents are given three samples, two of which are identical, and they must identify the different one. This method is particularly useful in sensory testing, such as flavor or fragrance evaluations. </a:t>
            </a:r>
          </a:p>
          <a:p>
            <a:r>
              <a:rPr lang="en-US" sz="2000" dirty="0"/>
              <a:t>d) Blind Test: In blind tests, brands or product identifiers are hidden to eliminate biases based on brand perception. </a:t>
            </a:r>
          </a:p>
          <a:p>
            <a:r>
              <a:rPr lang="en-US" sz="2000" dirty="0"/>
              <a:t>e) Home-Use Testing (HUT): Consumers take the product home and use it in their daily life, providing detailed feedback over time. </a:t>
            </a:r>
          </a:p>
          <a:p>
            <a:endParaRPr lang="en-US" sz="1700" dirty="0"/>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35210464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1" name="Straight Connector 10">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2" name="Straight Connector 11">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3" name="Straight Connector 12">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sp>
        <p:nvSpPr>
          <p:cNvPr id="2" name="Title 1">
            <a:extLst>
              <a:ext uri="{FF2B5EF4-FFF2-40B4-BE49-F238E27FC236}">
                <a16:creationId xmlns:a16="http://schemas.microsoft.com/office/drawing/2014/main" id="{F7D56ECA-E683-2A17-0F79-43B4C247521B}"/>
              </a:ext>
            </a:extLst>
          </p:cNvPr>
          <p:cNvSpPr>
            <a:spLocks noGrp="1"/>
          </p:cNvSpPr>
          <p:nvPr>
            <p:ph type="title"/>
          </p:nvPr>
        </p:nvSpPr>
        <p:spPr>
          <a:xfrm>
            <a:off x="630936" y="1362456"/>
            <a:ext cx="6304457" cy="1963901"/>
          </a:xfrm>
        </p:spPr>
        <p:txBody>
          <a:bodyPr anchor="t">
            <a:normAutofit/>
          </a:bodyPr>
          <a:lstStyle/>
          <a:p>
            <a:r>
              <a:rPr lang="en-US" sz="4800"/>
              <a:t>Additional types of product tests </a:t>
            </a:r>
          </a:p>
        </p:txBody>
      </p:sp>
      <p:cxnSp>
        <p:nvCxnSpPr>
          <p:cNvPr id="39" name="Straight Connector 38">
            <a:extLst>
              <a:ext uri="{FF2B5EF4-FFF2-40B4-BE49-F238E27FC236}">
                <a16:creationId xmlns:a16="http://schemas.microsoft.com/office/drawing/2014/main" id="{A7A08418-733F-4CF2-8F35-C40626A5161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80801" y="1141470"/>
            <a:ext cx="6154592" cy="0"/>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1" name="Rectangle 40">
            <a:extLst>
              <a:ext uri="{FF2B5EF4-FFF2-40B4-BE49-F238E27FC236}">
                <a16:creationId xmlns:a16="http://schemas.microsoft.com/office/drawing/2014/main" id="{878CF967-5967-46B1-9A63-11CF7FE280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73" y="3550293"/>
            <a:ext cx="10321937" cy="3183509"/>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36A2120-2936-FDEA-AA8D-3EA483ADD386}"/>
              </a:ext>
            </a:extLst>
          </p:cNvPr>
          <p:cNvSpPr>
            <a:spLocks noGrp="1"/>
          </p:cNvSpPr>
          <p:nvPr>
            <p:ph idx="1"/>
          </p:nvPr>
        </p:nvSpPr>
        <p:spPr>
          <a:xfrm>
            <a:off x="960120" y="2628267"/>
            <a:ext cx="5975273" cy="4121435"/>
          </a:xfrm>
        </p:spPr>
        <p:txBody>
          <a:bodyPr anchor="ctr">
            <a:normAutofit/>
          </a:bodyPr>
          <a:lstStyle/>
          <a:p>
            <a:r>
              <a:rPr lang="en-US" sz="2000" dirty="0"/>
              <a:t>f) Central Location Test (CLT): Respondents test the product in a controlled environment, such as a research facility or mall. </a:t>
            </a:r>
          </a:p>
          <a:p>
            <a:r>
              <a:rPr lang="en-US" sz="2000" dirty="0"/>
              <a:t>g) Discrimination Testing: This method determines whether consumers can detect differences between products or formulations, such as slight changes in ingredients or recipe. </a:t>
            </a:r>
          </a:p>
        </p:txBody>
      </p:sp>
      <p:sp>
        <p:nvSpPr>
          <p:cNvPr id="43" name="Rectangle 42">
            <a:extLst>
              <a:ext uri="{FF2B5EF4-FFF2-40B4-BE49-F238E27FC236}">
                <a16:creationId xmlns:a16="http://schemas.microsoft.com/office/drawing/2014/main" id="{F290EA96-0AD9-4105-A68E-773955DED0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0046" y="5270661"/>
            <a:ext cx="1645257" cy="1470602"/>
          </a:xfrm>
          <a:prstGeom prst="rect">
            <a:avLst/>
          </a:prstGeom>
          <a:solidFill>
            <a:schemeClr val="accent5">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spTree>
    <p:extLst>
      <p:ext uri="{BB962C8B-B14F-4D97-AF65-F5344CB8AC3E}">
        <p14:creationId xmlns:p14="http://schemas.microsoft.com/office/powerpoint/2010/main" val="1767851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a:t>Steps in product testing </a:t>
            </a:r>
            <a:endParaRPr lang="en-US" dirty="0"/>
          </a:p>
        </p:txBody>
      </p:sp>
      <p:sp>
        <p:nvSpPr>
          <p:cNvPr id="21" name="Freeform: Shape 20">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5"/>
            <a:ext cx="5558489" cy="4351338"/>
          </a:xfrm>
        </p:spPr>
        <p:txBody>
          <a:bodyPr>
            <a:normAutofit fontScale="92500" lnSpcReduction="20000"/>
          </a:bodyPr>
          <a:lstStyle/>
          <a:p>
            <a:r>
              <a:rPr lang="en-US" sz="2400" dirty="0"/>
              <a:t>1. Presentation of the Product: The presentation of the product is a key consideration in product testing, as it influences consumer perception and reactions.</a:t>
            </a:r>
          </a:p>
          <a:p>
            <a:r>
              <a:rPr lang="en-US" sz="2400" dirty="0"/>
              <a:t>a) Blind Testing: Blind testing removes any preconceptions consumers may have based on the brand’s identity, allowing the focus to be entirely on the product itself. </a:t>
            </a:r>
          </a:p>
          <a:p>
            <a:r>
              <a:rPr lang="en-US" sz="2400" dirty="0"/>
              <a:t>-New products are being tested that do not yet have brand recognition, packaging, or advertising.</a:t>
            </a:r>
          </a:p>
          <a:p>
            <a:r>
              <a:rPr lang="en-US" sz="2400" dirty="0"/>
              <a:t>Objective comparisons are needed, such as comparing a product’s performance against leading competitors without the influence of brand loyalty or image.</a:t>
            </a:r>
          </a:p>
          <a:p>
            <a:endParaRPr lang="en-US" sz="1800" dirty="0"/>
          </a:p>
        </p:txBody>
      </p:sp>
      <p:sp>
        <p:nvSpPr>
          <p:cNvPr id="23" name="Oval 22">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Block Arc 24">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Freeform: Shape 2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302954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dirty="0"/>
              <a:t>Steps in product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5"/>
            <a:ext cx="5558489" cy="4351338"/>
          </a:xfrm>
        </p:spPr>
        <p:txBody>
          <a:bodyPr>
            <a:normAutofit/>
          </a:bodyPr>
          <a:lstStyle/>
          <a:p>
            <a:r>
              <a:rPr lang="en-US" sz="2400" dirty="0"/>
              <a:t>1. Presentation of the Product: </a:t>
            </a:r>
          </a:p>
          <a:p>
            <a:r>
              <a:rPr lang="en-US" sz="2400" dirty="0"/>
              <a:t>b) Branded Testing: Branded testing evaluates the influence of the brand or packaging on consumer perceptions. </a:t>
            </a:r>
          </a:p>
          <a:p>
            <a:r>
              <a:rPr lang="en-US" sz="2400" dirty="0"/>
              <a:t>Understanding how the brand name or image affects consumer reactions is important.</a:t>
            </a:r>
          </a:p>
          <a:p>
            <a:r>
              <a:rPr lang="en-US" sz="2400" dirty="0"/>
              <a:t>The brand’s identity is so obvious that conducting a blind test would be unrealistic or redundant.</a:t>
            </a:r>
          </a:p>
          <a:p>
            <a:endParaRPr lang="en-US" sz="24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95095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dirty="0"/>
              <a:t>Steps in product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4"/>
            <a:ext cx="5558489" cy="4900639"/>
          </a:xfrm>
        </p:spPr>
        <p:txBody>
          <a:bodyPr>
            <a:normAutofit/>
          </a:bodyPr>
          <a:lstStyle/>
          <a:p>
            <a:r>
              <a:rPr lang="en-US" sz="2000" dirty="0"/>
              <a:t>2. Four Principles for Preparing the Product: </a:t>
            </a:r>
          </a:p>
          <a:p>
            <a:r>
              <a:rPr lang="en-US" sz="2000" dirty="0"/>
              <a:t>a) Test product should resemble the final market version</a:t>
            </a:r>
          </a:p>
          <a:p>
            <a:r>
              <a:rPr lang="en-US" sz="2000" dirty="0"/>
              <a:t>b) Packaging and branding should be realistic </a:t>
            </a:r>
          </a:p>
          <a:p>
            <a:r>
              <a:rPr lang="en-US" sz="2000" dirty="0"/>
              <a:t>c)  Ensure consistency across variables : When testing different versions of a product (e.g., formulas or designs), ensure all other aspects (size, shape, color) are consistent so that results focus on the variable being tested. </a:t>
            </a:r>
          </a:p>
          <a:p>
            <a:r>
              <a:rPr lang="en-US" sz="2000" dirty="0"/>
              <a:t>d) Minimize bias through neutral labeling: To prevent bias, especially in blind tests, avoid labeling products in a way that might influence consumers, such as using sequential letters or numbers.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07017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dirty="0"/>
              <a:t>Steps in product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4"/>
            <a:ext cx="5558489" cy="5032375"/>
          </a:xfrm>
        </p:spPr>
        <p:txBody>
          <a:bodyPr>
            <a:normAutofit/>
          </a:bodyPr>
          <a:lstStyle/>
          <a:p>
            <a:r>
              <a:rPr lang="en-US" sz="2000" dirty="0"/>
              <a:t>3. Interviewing Methods and Locations: There are two primary ways to conduct product testing interviews: in-home placement and central-location testing. </a:t>
            </a:r>
          </a:p>
          <a:p>
            <a:r>
              <a:rPr lang="en-US" sz="2000" dirty="0"/>
              <a:t>a)In-Home Placement: This method allows respondents to test products in their natural setting, providing realistic feedback on daily use. </a:t>
            </a:r>
          </a:p>
          <a:p>
            <a:pPr marL="514350" indent="-514350">
              <a:buFont typeface="+mj-lt"/>
              <a:buAutoNum type="arabicPeriod"/>
            </a:pPr>
            <a:r>
              <a:rPr lang="en-US" sz="2000" dirty="0"/>
              <a:t>Door-to-door placement: The interviewer checks whether the respondent qualifies for the test and leaves the product for later testing. </a:t>
            </a:r>
          </a:p>
          <a:p>
            <a:pPr marL="514350" indent="-514350">
              <a:buFont typeface="+mj-lt"/>
              <a:buAutoNum type="arabicPeriod"/>
            </a:pPr>
            <a:r>
              <a:rPr lang="en-US" sz="2000" dirty="0"/>
              <a:t>On-the-spot testing: For quick tests (like taste or smell tests), the respondent may test the product immediately during the interview, offering instant feedback.</a:t>
            </a:r>
          </a:p>
          <a:p>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88860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dirty="0"/>
              <a:t>Steps in product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4"/>
            <a:ext cx="5558489" cy="5032375"/>
          </a:xfrm>
        </p:spPr>
        <p:txBody>
          <a:bodyPr>
            <a:normAutofit/>
          </a:bodyPr>
          <a:lstStyle/>
          <a:p>
            <a:r>
              <a:rPr lang="en-US" sz="2000" dirty="0"/>
              <a:t>a)In-Home Placement:.</a:t>
            </a:r>
          </a:p>
          <a:p>
            <a:pPr marL="0" indent="0">
              <a:buNone/>
            </a:pPr>
            <a:r>
              <a:rPr lang="en-US" sz="2000" dirty="0"/>
              <a:t>3. Telephone-based placement: The product is delivered after a phone interview, and follow-up interviews are conducted either by phone or in person to gather feedback.</a:t>
            </a:r>
          </a:p>
          <a:p>
            <a:pPr marL="0" indent="0">
              <a:buNone/>
            </a:pPr>
            <a:r>
              <a:rPr lang="en-US" sz="2000" dirty="0"/>
              <a:t>4. Mall intercepts: Respondents are recruited at a mall or other high-traffic locations, take the product home, and later provide feedback either in person or via phone.</a:t>
            </a:r>
          </a:p>
          <a:p>
            <a:pPr marL="0" indent="0">
              <a:buNone/>
            </a:pPr>
            <a:r>
              <a:rPr lang="en-US" sz="2000" dirty="0"/>
              <a:t>5. Mail panel testing: Products are mailed to pre-recruited respondents, who test them at home and provide feedback via mail or phone.</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273915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a:t>Steps in product testing </a:t>
            </a:r>
            <a:endParaRPr lang="en-US" dirty="0"/>
          </a:p>
        </p:txBody>
      </p:sp>
      <p:sp>
        <p:nvSpPr>
          <p:cNvPr id="48" name="Freeform: Shape 47">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4"/>
            <a:ext cx="5558489" cy="5032375"/>
          </a:xfrm>
        </p:spPr>
        <p:txBody>
          <a:bodyPr>
            <a:normAutofit lnSpcReduction="10000"/>
          </a:bodyPr>
          <a:lstStyle/>
          <a:p>
            <a:r>
              <a:rPr lang="en-US" sz="1800" dirty="0"/>
              <a:t>b)	Central-Location Testing: Central-location testing involves bringing respondents to a controlled environment, typically in a shopping mall or a rented space at a supermarket.</a:t>
            </a:r>
          </a:p>
          <a:p>
            <a:r>
              <a:rPr lang="en-US" sz="1800" i="1" dirty="0"/>
              <a:t>Advantages:</a:t>
            </a:r>
          </a:p>
          <a:p>
            <a:r>
              <a:rPr lang="en-US" sz="1800" dirty="0"/>
              <a:t>Cost-effective, particularly for low-incidence product categories.</a:t>
            </a:r>
          </a:p>
          <a:p>
            <a:r>
              <a:rPr lang="en-US" sz="1800" dirty="0"/>
              <a:t>Researchers can observe immediate reactions to products prepared under controlled conditions, like tasting food prepared by trained kitchen staff.</a:t>
            </a:r>
          </a:p>
          <a:p>
            <a:r>
              <a:rPr lang="en-US" sz="1800" i="1" dirty="0"/>
              <a:t>Limitations:</a:t>
            </a:r>
          </a:p>
          <a:p>
            <a:r>
              <a:rPr lang="en-US" sz="1800" dirty="0"/>
              <a:t>Respondents don’t use the product in their home environment, limiting insights into how they might use the product in real life.</a:t>
            </a:r>
          </a:p>
          <a:p>
            <a:r>
              <a:rPr lang="en-US" sz="1800" dirty="0"/>
              <a:t>For products where the ease of preparation or application is crucial (e.g., furniture polish or cake mix), in-home testing may provide more meaningful results (Kotler, 2012).</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80695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dirty="0"/>
              <a:t>Steps in product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5"/>
            <a:ext cx="5558489" cy="4916138"/>
          </a:xfrm>
        </p:spPr>
        <p:txBody>
          <a:bodyPr>
            <a:normAutofit lnSpcReduction="10000"/>
          </a:bodyPr>
          <a:lstStyle/>
          <a:p>
            <a:r>
              <a:rPr lang="en-US" sz="2000" dirty="0"/>
              <a:t>4. Test Duration: The length of time respondents should test a product depends on the nature of the product and how it’s typically used.</a:t>
            </a:r>
          </a:p>
          <a:p>
            <a:r>
              <a:rPr lang="en-US" sz="2000" dirty="0"/>
              <a:t>a) Standard duration: In-home tests generally last at least one week to allow consumers to experience the product in various real-life situations.</a:t>
            </a:r>
          </a:p>
          <a:p>
            <a:r>
              <a:rPr lang="en-US" sz="2000" dirty="0"/>
              <a:t>b) Extended-use tests: For products used less frequently, extended tests may last weeks or months to observe durability and long-term satisfaction.</a:t>
            </a:r>
          </a:p>
          <a:p>
            <a:r>
              <a:rPr lang="en-US" sz="2000" dirty="0"/>
              <a:t>c) Novelty product testing: With novelty items, testing includes sale wave extended-use tests, where respondents have opportunities to buy the product over time, mimicking real purchasing cycles. </a:t>
            </a:r>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54999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838200" y="365125"/>
            <a:ext cx="5558489" cy="1325563"/>
          </a:xfrm>
        </p:spPr>
        <p:txBody>
          <a:bodyPr>
            <a:normAutofit/>
          </a:bodyPr>
          <a:lstStyle/>
          <a:p>
            <a:r>
              <a:rPr lang="en-US" dirty="0"/>
              <a:t>Steps in product testing </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838200" y="1825624"/>
            <a:ext cx="5558489" cy="5032375"/>
          </a:xfrm>
        </p:spPr>
        <p:txBody>
          <a:bodyPr>
            <a:normAutofit lnSpcReduction="10000"/>
          </a:bodyPr>
          <a:lstStyle/>
          <a:p>
            <a:r>
              <a:rPr lang="en-US" sz="2400" dirty="0"/>
              <a:t>5. Questions Asked During Testing: The types of questions asked during product testing vary, but they generally cover:</a:t>
            </a:r>
          </a:p>
          <a:p>
            <a:r>
              <a:rPr lang="en-US" sz="2400" dirty="0" err="1"/>
              <a:t>i</a:t>
            </a:r>
            <a:r>
              <a:rPr lang="en-US" sz="2400" dirty="0"/>
              <a:t>.	Preference: Which product the respondent prefers.</a:t>
            </a:r>
          </a:p>
          <a:p>
            <a:r>
              <a:rPr lang="en-US" sz="2400" dirty="0"/>
              <a:t>ii.	Overall rating: A general score or ranking of the product.</a:t>
            </a:r>
          </a:p>
          <a:p>
            <a:r>
              <a:rPr lang="en-US" sz="2400" dirty="0"/>
              <a:t>iii.	Attribute rating: Ratings on specific product attributes, such as taste, smell, or ease of use.</a:t>
            </a:r>
          </a:p>
          <a:p>
            <a:r>
              <a:rPr lang="en-US" sz="2400" dirty="0"/>
              <a:t>iv.	Likes and dislikes: Detailed feedback on what respondents enjoyed or disliked about the product.</a:t>
            </a:r>
          </a:p>
          <a:p>
            <a:pPr marL="0" indent="0">
              <a:buNone/>
            </a:pPr>
            <a:endParaRPr lang="en-US" sz="20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030705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761803" y="350196"/>
            <a:ext cx="4646904" cy="1624520"/>
          </a:xfrm>
        </p:spPr>
        <p:txBody>
          <a:bodyPr anchor="ctr">
            <a:normAutofit/>
          </a:bodyPr>
          <a:lstStyle/>
          <a:p>
            <a:r>
              <a:rPr lang="en-US" sz="4000"/>
              <a:t>Steps in product testing </a:t>
            </a:r>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0" y="1658320"/>
            <a:ext cx="5408707" cy="5199680"/>
          </a:xfrm>
        </p:spPr>
        <p:txBody>
          <a:bodyPr anchor="ctr">
            <a:normAutofit fontScale="92500"/>
          </a:bodyPr>
          <a:lstStyle/>
          <a:p>
            <a:r>
              <a:rPr lang="en-US" sz="2400" dirty="0"/>
              <a:t>5. Questions Asked During Testing</a:t>
            </a:r>
          </a:p>
          <a:p>
            <a:r>
              <a:rPr lang="en-US" sz="2400" dirty="0"/>
              <a:t>v. Advantages and disadvantages: Perceived benefits or drawbacks of using the product.</a:t>
            </a:r>
          </a:p>
          <a:p>
            <a:r>
              <a:rPr lang="en-US" sz="2400" dirty="0"/>
              <a:t>vi. Frequency of use: How often the respondent used the product.</a:t>
            </a:r>
          </a:p>
          <a:p>
            <a:r>
              <a:rPr lang="en-US" sz="2400" dirty="0"/>
              <a:t>vii. Who used the product: If the product was used by others in the household.</a:t>
            </a:r>
          </a:p>
          <a:p>
            <a:r>
              <a:rPr lang="en-US" sz="2400" dirty="0"/>
              <a:t>viii. When and how the product was used: Context in which the product was tested (e.g., in the morning, as a snack).</a:t>
            </a:r>
          </a:p>
          <a:p>
            <a:r>
              <a:rPr lang="en-US" sz="2400" dirty="0"/>
              <a:t>ix. Use patterns: Detailed patterns of product usage, including how and when it fits into the respondent’s routine.</a:t>
            </a:r>
          </a:p>
          <a:p>
            <a:pPr marL="0" indent="0">
              <a:buNone/>
            </a:pPr>
            <a:endParaRPr lang="en-US" sz="1600" dirty="0"/>
          </a:p>
        </p:txBody>
      </p:sp>
      <p:pic>
        <p:nvPicPr>
          <p:cNvPr id="5" name="Picture 4" descr="Cardboard boxes on conveyor belt">
            <a:extLst>
              <a:ext uri="{FF2B5EF4-FFF2-40B4-BE49-F238E27FC236}">
                <a16:creationId xmlns:a16="http://schemas.microsoft.com/office/drawing/2014/main" id="{FC19EB61-14BA-8E38-B19E-4B14166C3F00}"/>
              </a:ext>
            </a:extLst>
          </p:cNvPr>
          <p:cNvPicPr>
            <a:picLocks noChangeAspect="1"/>
          </p:cNvPicPr>
          <p:nvPr/>
        </p:nvPicPr>
        <p:blipFill>
          <a:blip r:embed="rId2"/>
          <a:srcRect l="25374" r="15226" b="-2"/>
          <a:stretch/>
        </p:blipFill>
        <p:spPr>
          <a:xfrm>
            <a:off x="6096000" y="1"/>
            <a:ext cx="6102825" cy="6858000"/>
          </a:xfrm>
          <a:prstGeom prst="rect">
            <a:avLst/>
          </a:prstGeom>
        </p:spPr>
      </p:pic>
    </p:spTree>
    <p:extLst>
      <p:ext uri="{BB962C8B-B14F-4D97-AF65-F5344CB8AC3E}">
        <p14:creationId xmlns:p14="http://schemas.microsoft.com/office/powerpoint/2010/main" val="39927731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761803" y="350196"/>
            <a:ext cx="4646904" cy="1624520"/>
          </a:xfrm>
        </p:spPr>
        <p:txBody>
          <a:bodyPr anchor="ctr">
            <a:normAutofit/>
          </a:bodyPr>
          <a:lstStyle/>
          <a:p>
            <a:r>
              <a:rPr lang="en-US" sz="4000"/>
              <a:t>Steps in product testing </a:t>
            </a:r>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201478" y="1782306"/>
            <a:ext cx="5207229" cy="4928460"/>
          </a:xfrm>
        </p:spPr>
        <p:txBody>
          <a:bodyPr anchor="ctr">
            <a:normAutofit fontScale="92500"/>
          </a:bodyPr>
          <a:lstStyle/>
          <a:p>
            <a:r>
              <a:rPr lang="en-US" sz="2400" dirty="0"/>
              <a:t>6. Sampling Practices: Sampling in product testing is typically non-probability-based, meaning respondents are not randomly selected but instead meet predefined criteria like age and gender quotas.</a:t>
            </a:r>
          </a:p>
          <a:p>
            <a:r>
              <a:rPr lang="en-US" sz="2400" dirty="0"/>
              <a:t>In-home testing sample size: Generally, between 100 and 200 respondents.</a:t>
            </a:r>
          </a:p>
          <a:p>
            <a:r>
              <a:rPr lang="en-US" sz="2400" dirty="0"/>
              <a:t>Central-location sample size: Typically, 100 respondents (Dillon, 1994).</a:t>
            </a:r>
          </a:p>
          <a:p>
            <a:r>
              <a:rPr lang="en-US" sz="2400" dirty="0"/>
              <a:t>Quota sampling: Sampling is done based on total category volume contribution to ensure a representative group.</a:t>
            </a:r>
          </a:p>
          <a:p>
            <a:endParaRPr lang="en-US" sz="1700" dirty="0"/>
          </a:p>
        </p:txBody>
      </p:sp>
      <p:pic>
        <p:nvPicPr>
          <p:cNvPr id="5" name="Picture 4" descr="A row of samples for medical testing">
            <a:extLst>
              <a:ext uri="{FF2B5EF4-FFF2-40B4-BE49-F238E27FC236}">
                <a16:creationId xmlns:a16="http://schemas.microsoft.com/office/drawing/2014/main" id="{1CB3A8C5-502F-CB2B-E4AC-1AFB256F92ED}"/>
              </a:ext>
            </a:extLst>
          </p:cNvPr>
          <p:cNvPicPr>
            <a:picLocks noChangeAspect="1"/>
          </p:cNvPicPr>
          <p:nvPr/>
        </p:nvPicPr>
        <p:blipFill>
          <a:blip r:embed="rId2"/>
          <a:srcRect l="33259"/>
          <a:stretch/>
        </p:blipFill>
        <p:spPr>
          <a:xfrm>
            <a:off x="6096000" y="1"/>
            <a:ext cx="6102825" cy="6858000"/>
          </a:xfrm>
          <a:prstGeom prst="rect">
            <a:avLst/>
          </a:prstGeom>
        </p:spPr>
      </p:pic>
    </p:spTree>
    <p:extLst>
      <p:ext uri="{BB962C8B-B14F-4D97-AF65-F5344CB8AC3E}">
        <p14:creationId xmlns:p14="http://schemas.microsoft.com/office/powerpoint/2010/main" val="40338101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761803" y="350196"/>
            <a:ext cx="4646904" cy="1624520"/>
          </a:xfrm>
        </p:spPr>
        <p:txBody>
          <a:bodyPr anchor="ctr">
            <a:normAutofit/>
          </a:bodyPr>
          <a:lstStyle/>
          <a:p>
            <a:r>
              <a:rPr lang="en-US" sz="4000" dirty="0"/>
              <a:t>Steps in product testing </a:t>
            </a:r>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216976" y="1797802"/>
            <a:ext cx="5191731" cy="5060197"/>
          </a:xfrm>
        </p:spPr>
        <p:txBody>
          <a:bodyPr anchor="ctr">
            <a:normAutofit fontScale="92500" lnSpcReduction="10000"/>
          </a:bodyPr>
          <a:lstStyle/>
          <a:p>
            <a:r>
              <a:rPr lang="en-US" sz="2200" dirty="0"/>
              <a:t>7. Action Standards: These are the criteria by which the product is evaluated, guiding decision-making on whether to proceed with the product or make changes. </a:t>
            </a:r>
          </a:p>
          <a:p>
            <a:r>
              <a:rPr lang="en-US" sz="2200" dirty="0"/>
              <a:t>a) Tests vs. competition: The product should achieve a statistically significant preference difference at a 90% confidence level among the target group. </a:t>
            </a:r>
          </a:p>
          <a:p>
            <a:r>
              <a:rPr lang="en-US" sz="2200" dirty="0"/>
              <a:t>b) Product improvement tests: An improved product should replace the current one only if it achieves statistically equivalent preferences among users and a significant preference (90%) among non-users.</a:t>
            </a:r>
          </a:p>
          <a:p>
            <a:r>
              <a:rPr lang="en-US" sz="2200" dirty="0"/>
              <a:t>c) Cost-saving tests: A cheaper product should only replace the current one if it achieves parity among both users and non-users of the brand.</a:t>
            </a:r>
          </a:p>
          <a:p>
            <a:endParaRPr lang="en-US" sz="1400" dirty="0"/>
          </a:p>
        </p:txBody>
      </p:sp>
      <p:pic>
        <p:nvPicPr>
          <p:cNvPr id="5" name="Picture 4" descr="Cardboard boxes on conveyor belt">
            <a:extLst>
              <a:ext uri="{FF2B5EF4-FFF2-40B4-BE49-F238E27FC236}">
                <a16:creationId xmlns:a16="http://schemas.microsoft.com/office/drawing/2014/main" id="{E1C072E9-32F3-FA1A-1D92-AD104D6C400E}"/>
              </a:ext>
            </a:extLst>
          </p:cNvPr>
          <p:cNvPicPr>
            <a:picLocks noChangeAspect="1"/>
          </p:cNvPicPr>
          <p:nvPr/>
        </p:nvPicPr>
        <p:blipFill>
          <a:blip r:embed="rId2"/>
          <a:srcRect l="25374" r="15226" b="-2"/>
          <a:stretch/>
        </p:blipFill>
        <p:spPr>
          <a:xfrm>
            <a:off x="6096000" y="1"/>
            <a:ext cx="6102825" cy="6858000"/>
          </a:xfrm>
          <a:prstGeom prst="rect">
            <a:avLst/>
          </a:prstGeom>
        </p:spPr>
      </p:pic>
    </p:spTree>
    <p:extLst>
      <p:ext uri="{BB962C8B-B14F-4D97-AF65-F5344CB8AC3E}">
        <p14:creationId xmlns:p14="http://schemas.microsoft.com/office/powerpoint/2010/main" val="35798611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761803" y="350196"/>
            <a:ext cx="4646904" cy="1624520"/>
          </a:xfrm>
        </p:spPr>
        <p:txBody>
          <a:bodyPr anchor="ctr">
            <a:normAutofit/>
          </a:bodyPr>
          <a:lstStyle/>
          <a:p>
            <a:r>
              <a:rPr lang="en-US" sz="4000"/>
              <a:t>Steps in product testing </a:t>
            </a:r>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278970" y="1782306"/>
            <a:ext cx="5129738" cy="5075694"/>
          </a:xfrm>
        </p:spPr>
        <p:txBody>
          <a:bodyPr anchor="ctr">
            <a:normAutofit/>
          </a:bodyPr>
          <a:lstStyle/>
          <a:p>
            <a:r>
              <a:rPr lang="en-US" sz="2000" dirty="0"/>
              <a:t>8. Analysis Approach: </a:t>
            </a:r>
          </a:p>
          <a:p>
            <a:r>
              <a:rPr lang="en-US" sz="2000" dirty="0"/>
              <a:t>In analyzing product test results, the focus is on identifying mean differences or tests of proportions based on key measures like overall preference or specific attribute ratings. </a:t>
            </a:r>
          </a:p>
          <a:p>
            <a:r>
              <a:rPr lang="en-US" sz="2000" dirty="0"/>
              <a:t>In Monadic designs: Provide directional ratings, such as whether respondents felt a product’s sweetness was “too much” or “just right.”</a:t>
            </a:r>
          </a:p>
          <a:p>
            <a:r>
              <a:rPr lang="en-US" sz="2000" dirty="0"/>
              <a:t> In Paired comparison designs: Offer insights into which specific attributes drove preference (Dillon, 1994).</a:t>
            </a:r>
          </a:p>
        </p:txBody>
      </p:sp>
      <p:pic>
        <p:nvPicPr>
          <p:cNvPr id="5" name="Picture 4" descr="Pipette filling tray with sample">
            <a:extLst>
              <a:ext uri="{FF2B5EF4-FFF2-40B4-BE49-F238E27FC236}">
                <a16:creationId xmlns:a16="http://schemas.microsoft.com/office/drawing/2014/main" id="{D2198007-FF8F-60A6-E6C7-4373EC15CFD7}"/>
              </a:ext>
            </a:extLst>
          </p:cNvPr>
          <p:cNvPicPr>
            <a:picLocks noChangeAspect="1"/>
          </p:cNvPicPr>
          <p:nvPr/>
        </p:nvPicPr>
        <p:blipFill>
          <a:blip r:embed="rId2"/>
          <a:srcRect l="9965" r="30634" b="-2"/>
          <a:stretch/>
        </p:blipFill>
        <p:spPr>
          <a:xfrm>
            <a:off x="6096000" y="1"/>
            <a:ext cx="6102825" cy="6858000"/>
          </a:xfrm>
          <a:prstGeom prst="rect">
            <a:avLst/>
          </a:prstGeom>
        </p:spPr>
      </p:pic>
    </p:spTree>
    <p:extLst>
      <p:ext uri="{BB962C8B-B14F-4D97-AF65-F5344CB8AC3E}">
        <p14:creationId xmlns:p14="http://schemas.microsoft.com/office/powerpoint/2010/main" val="3539243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1FBD0-ACE8-B5F4-9FE3-DA11E7D98EFE}"/>
              </a:ext>
            </a:extLst>
          </p:cNvPr>
          <p:cNvSpPr>
            <a:spLocks noGrp="1"/>
          </p:cNvSpPr>
          <p:nvPr>
            <p:ph type="title"/>
          </p:nvPr>
        </p:nvSpPr>
        <p:spPr>
          <a:xfrm>
            <a:off x="761803" y="350196"/>
            <a:ext cx="4646904" cy="1624520"/>
          </a:xfrm>
        </p:spPr>
        <p:txBody>
          <a:bodyPr anchor="ctr">
            <a:normAutofit/>
          </a:bodyPr>
          <a:lstStyle/>
          <a:p>
            <a:r>
              <a:rPr lang="en-US" sz="4000"/>
              <a:t>Steps in product testing </a:t>
            </a:r>
          </a:p>
        </p:txBody>
      </p:sp>
      <p:sp>
        <p:nvSpPr>
          <p:cNvPr id="3" name="Content Placeholder 2">
            <a:extLst>
              <a:ext uri="{FF2B5EF4-FFF2-40B4-BE49-F238E27FC236}">
                <a16:creationId xmlns:a16="http://schemas.microsoft.com/office/drawing/2014/main" id="{3D5B9E53-4663-C417-9E60-55B065BC1809}"/>
              </a:ext>
            </a:extLst>
          </p:cNvPr>
          <p:cNvSpPr>
            <a:spLocks noGrp="1"/>
          </p:cNvSpPr>
          <p:nvPr>
            <p:ph idx="1"/>
          </p:nvPr>
        </p:nvSpPr>
        <p:spPr>
          <a:xfrm>
            <a:off x="761802" y="2743200"/>
            <a:ext cx="4646905" cy="3613149"/>
          </a:xfrm>
        </p:spPr>
        <p:txBody>
          <a:bodyPr anchor="ctr">
            <a:normAutofit/>
          </a:bodyPr>
          <a:lstStyle/>
          <a:p>
            <a:r>
              <a:rPr lang="en-US" sz="2000" dirty="0"/>
              <a:t>9. Ethical Considerations: </a:t>
            </a:r>
          </a:p>
          <a:p>
            <a:r>
              <a:rPr lang="en-US" sz="2000" dirty="0"/>
              <a:t>Ensure that respondents' privacy and data are protected.</a:t>
            </a:r>
          </a:p>
          <a:p>
            <a:r>
              <a:rPr lang="en-US" sz="2000" dirty="0"/>
              <a:t> Make sure that the product is safe for consumer use and properly labeled in case of potential allergens or hazards (Dillon, 1994).</a:t>
            </a:r>
          </a:p>
        </p:txBody>
      </p:sp>
      <p:pic>
        <p:nvPicPr>
          <p:cNvPr id="5" name="Picture 4" descr="A row of samples for medical testing">
            <a:extLst>
              <a:ext uri="{FF2B5EF4-FFF2-40B4-BE49-F238E27FC236}">
                <a16:creationId xmlns:a16="http://schemas.microsoft.com/office/drawing/2014/main" id="{47823C46-CF22-A185-0519-88268DFD2266}"/>
              </a:ext>
            </a:extLst>
          </p:cNvPr>
          <p:cNvPicPr>
            <a:picLocks noChangeAspect="1"/>
          </p:cNvPicPr>
          <p:nvPr/>
        </p:nvPicPr>
        <p:blipFill>
          <a:blip r:embed="rId2"/>
          <a:srcRect l="33259"/>
          <a:stretch/>
        </p:blipFill>
        <p:spPr>
          <a:xfrm>
            <a:off x="6096000" y="1"/>
            <a:ext cx="6102825" cy="6858000"/>
          </a:xfrm>
          <a:prstGeom prst="rect">
            <a:avLst/>
          </a:prstGeom>
        </p:spPr>
      </p:pic>
    </p:spTree>
    <p:extLst>
      <p:ext uri="{BB962C8B-B14F-4D97-AF65-F5344CB8AC3E}">
        <p14:creationId xmlns:p14="http://schemas.microsoft.com/office/powerpoint/2010/main" val="37994140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7D6E8F-0E5F-193C-0F06-31ED12E79745}"/>
              </a:ext>
            </a:extLst>
          </p:cNvPr>
          <p:cNvSpPr>
            <a:spLocks noGrp="1"/>
          </p:cNvSpPr>
          <p:nvPr>
            <p:ph type="title"/>
          </p:nvPr>
        </p:nvSpPr>
        <p:spPr>
          <a:xfrm>
            <a:off x="838200" y="365125"/>
            <a:ext cx="5558489" cy="1325563"/>
          </a:xfrm>
        </p:spPr>
        <p:txBody>
          <a:bodyPr>
            <a:normAutofit/>
          </a:bodyPr>
          <a:lstStyle/>
          <a:p>
            <a:r>
              <a:rPr lang="en-US" dirty="0"/>
              <a:t>Benefits of product testing</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D93DE1E-1E4F-A2AB-E6DB-6C08601DB5A5}"/>
              </a:ext>
            </a:extLst>
          </p:cNvPr>
          <p:cNvSpPr>
            <a:spLocks noGrp="1"/>
          </p:cNvSpPr>
          <p:nvPr>
            <p:ph idx="1"/>
          </p:nvPr>
        </p:nvSpPr>
        <p:spPr>
          <a:xfrm>
            <a:off x="838200" y="1825624"/>
            <a:ext cx="5558489" cy="5032375"/>
          </a:xfrm>
        </p:spPr>
        <p:txBody>
          <a:bodyPr>
            <a:normAutofit/>
          </a:bodyPr>
          <a:lstStyle/>
          <a:p>
            <a:r>
              <a:rPr lang="en-US" sz="2000" dirty="0"/>
              <a:t>Improved Product Quality: Testing helps identify defects, ensuring the final product meets quality standards.</a:t>
            </a:r>
          </a:p>
          <a:p>
            <a:r>
              <a:rPr lang="en-US" sz="2000" dirty="0"/>
              <a:t>Customer Satisfaction: Reducing product failures enhances user experience, leading to higher satisfaction and loyalty.</a:t>
            </a:r>
          </a:p>
          <a:p>
            <a:r>
              <a:rPr lang="en-US" sz="2000" dirty="0"/>
              <a:t>Risk Mitigation: Early detection of issues prevents costly recalls and brand damage.</a:t>
            </a:r>
          </a:p>
          <a:p>
            <a:r>
              <a:rPr lang="en-US" sz="2000" dirty="0"/>
              <a:t>Compliance with Standards: Ensures the product meets regulatory and safety requirements, reducing legal risks.</a:t>
            </a:r>
          </a:p>
          <a:p>
            <a:r>
              <a:rPr lang="en-US" sz="2000" dirty="0"/>
              <a:t>Competitive Advantage: High-quality, reliable products stand out in the market, boosting brand reputation.</a:t>
            </a:r>
          </a:p>
          <a:p>
            <a:pPr marL="0" indent="0">
              <a:buNone/>
            </a:pPr>
            <a:endParaRPr lang="en-US" sz="18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8175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7D6E8F-0E5F-193C-0F06-31ED12E79745}"/>
              </a:ext>
            </a:extLst>
          </p:cNvPr>
          <p:cNvSpPr>
            <a:spLocks noGrp="1"/>
          </p:cNvSpPr>
          <p:nvPr>
            <p:ph type="title"/>
          </p:nvPr>
        </p:nvSpPr>
        <p:spPr>
          <a:xfrm>
            <a:off x="838200" y="365125"/>
            <a:ext cx="5558489" cy="1325563"/>
          </a:xfrm>
        </p:spPr>
        <p:txBody>
          <a:bodyPr>
            <a:normAutofit/>
          </a:bodyPr>
          <a:lstStyle/>
          <a:p>
            <a:r>
              <a:rPr lang="en-US" dirty="0"/>
              <a:t>Benefits of product testing</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D93DE1E-1E4F-A2AB-E6DB-6C08601DB5A5}"/>
              </a:ext>
            </a:extLst>
          </p:cNvPr>
          <p:cNvSpPr>
            <a:spLocks noGrp="1"/>
          </p:cNvSpPr>
          <p:nvPr>
            <p:ph idx="1"/>
          </p:nvPr>
        </p:nvSpPr>
        <p:spPr>
          <a:xfrm>
            <a:off x="838200" y="1825625"/>
            <a:ext cx="5558489" cy="4351338"/>
          </a:xfrm>
        </p:spPr>
        <p:txBody>
          <a:bodyPr>
            <a:normAutofit/>
          </a:bodyPr>
          <a:lstStyle/>
          <a:p>
            <a:r>
              <a:rPr lang="en-US" sz="2200" dirty="0"/>
              <a:t>Informed Decision-Making: Testing provides data that helps stakeholders make informed decisions about product development, marketing strategies, and resource allocation.</a:t>
            </a:r>
          </a:p>
          <a:p>
            <a:r>
              <a:rPr lang="en-US" sz="2200" dirty="0"/>
              <a:t>Enhancing Innovation: Through testing, organizations can explore new ideas and features safely, promoting a culture of innovation.</a:t>
            </a:r>
          </a:p>
          <a:p>
            <a:r>
              <a:rPr lang="en-US" sz="2200" dirty="0"/>
              <a:t>Brand Credibility: Consistent product quality bolsters brand credibility, which can lead to increased market share and customer trust.</a:t>
            </a:r>
          </a:p>
          <a:p>
            <a:endParaRPr lang="en-US" sz="22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90863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7D6E8F-0E5F-193C-0F06-31ED12E79745}"/>
              </a:ext>
            </a:extLst>
          </p:cNvPr>
          <p:cNvSpPr>
            <a:spLocks noGrp="1"/>
          </p:cNvSpPr>
          <p:nvPr>
            <p:ph type="title"/>
          </p:nvPr>
        </p:nvSpPr>
        <p:spPr>
          <a:xfrm>
            <a:off x="838200" y="365125"/>
            <a:ext cx="5558489" cy="1325563"/>
          </a:xfrm>
        </p:spPr>
        <p:txBody>
          <a:bodyPr>
            <a:normAutofit/>
          </a:bodyPr>
          <a:lstStyle/>
          <a:p>
            <a:r>
              <a:rPr lang="en-US" dirty="0"/>
              <a:t>Benefits of product testing</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D93DE1E-1E4F-A2AB-E6DB-6C08601DB5A5}"/>
              </a:ext>
            </a:extLst>
          </p:cNvPr>
          <p:cNvSpPr>
            <a:spLocks noGrp="1"/>
          </p:cNvSpPr>
          <p:nvPr>
            <p:ph idx="1"/>
          </p:nvPr>
        </p:nvSpPr>
        <p:spPr>
          <a:xfrm>
            <a:off x="838200" y="1825625"/>
            <a:ext cx="5558489" cy="4351338"/>
          </a:xfrm>
        </p:spPr>
        <p:txBody>
          <a:bodyPr>
            <a:normAutofit/>
          </a:bodyPr>
          <a:lstStyle/>
          <a:p>
            <a:r>
              <a:rPr lang="en-US" sz="2600"/>
              <a:t>Lifecycle Management: Regular testing during a product’s lifecycle allows for timely updates and improvements, prolonging the product's relevance in the market.</a:t>
            </a:r>
          </a:p>
          <a:p>
            <a:r>
              <a:rPr lang="en-US" sz="2600"/>
              <a:t>Market Readiness: Thorough testing ensures that products are not only compliant but also tailored to meet customer needs and preferences, enhancing overall market fit.</a:t>
            </a:r>
          </a:p>
          <a:p>
            <a:endParaRPr lang="en-US" sz="260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54922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0B61FC-3D52-5EA0-125D-AC3A46B8C9B1}"/>
              </a:ext>
            </a:extLst>
          </p:cNvPr>
          <p:cNvSpPr>
            <a:spLocks noGrp="1"/>
          </p:cNvSpPr>
          <p:nvPr>
            <p:ph type="title"/>
          </p:nvPr>
        </p:nvSpPr>
        <p:spPr>
          <a:xfrm>
            <a:off x="761800" y="762001"/>
            <a:ext cx="5334197" cy="1708242"/>
          </a:xfrm>
        </p:spPr>
        <p:txBody>
          <a:bodyPr anchor="ctr">
            <a:normAutofit/>
          </a:bodyPr>
          <a:lstStyle/>
          <a:p>
            <a:r>
              <a:rPr lang="en-US" sz="4000"/>
              <a:t>Challenges of product testing</a:t>
            </a:r>
          </a:p>
        </p:txBody>
      </p:sp>
      <p:sp>
        <p:nvSpPr>
          <p:cNvPr id="3" name="Content Placeholder 2">
            <a:extLst>
              <a:ext uri="{FF2B5EF4-FFF2-40B4-BE49-F238E27FC236}">
                <a16:creationId xmlns:a16="http://schemas.microsoft.com/office/drawing/2014/main" id="{64D71108-189B-4C06-3E86-71631A1C2C28}"/>
              </a:ext>
            </a:extLst>
          </p:cNvPr>
          <p:cNvSpPr>
            <a:spLocks noGrp="1"/>
          </p:cNvSpPr>
          <p:nvPr>
            <p:ph idx="1"/>
          </p:nvPr>
        </p:nvSpPr>
        <p:spPr>
          <a:xfrm>
            <a:off x="185980" y="2470244"/>
            <a:ext cx="5910017" cy="4596983"/>
          </a:xfrm>
        </p:spPr>
        <p:txBody>
          <a:bodyPr anchor="ctr">
            <a:normAutofit/>
          </a:bodyPr>
          <a:lstStyle/>
          <a:p>
            <a:r>
              <a:rPr lang="en-US" sz="2000" dirty="0"/>
              <a:t>Cost: Extensive testing can be expensive, especially with complex products requiring multiple testing phases.</a:t>
            </a:r>
          </a:p>
          <a:p>
            <a:r>
              <a:rPr lang="en-US" sz="2000" dirty="0"/>
              <a:t>Time-Consuming: Thorough testing can delay the product launch, affecting time-to-market.</a:t>
            </a:r>
          </a:p>
          <a:p>
            <a:r>
              <a:rPr lang="en-US" sz="2000" dirty="0"/>
              <a:t>Resource Intensive: Testing requires skilled personnel, specialized equipment, and sometimes large-scale field tests.</a:t>
            </a:r>
          </a:p>
          <a:p>
            <a:r>
              <a:rPr lang="en-US" sz="2000" dirty="0"/>
              <a:t>Limited Scope: Simulated tests might not fully replicate real-world conditions, leaving some issues undetected.</a:t>
            </a:r>
          </a:p>
          <a:p>
            <a:r>
              <a:rPr lang="en-US" sz="2000" dirty="0"/>
              <a:t>Evolving Standards: Constant changes in industry standards require frequent re-evaluation and adaptation of tests.</a:t>
            </a:r>
          </a:p>
          <a:p>
            <a:endParaRPr lang="en-US" sz="1600" dirty="0"/>
          </a:p>
        </p:txBody>
      </p:sp>
      <p:pic>
        <p:nvPicPr>
          <p:cNvPr id="5" name="Picture 4" descr="Vaccine storage and manufacturing">
            <a:extLst>
              <a:ext uri="{FF2B5EF4-FFF2-40B4-BE49-F238E27FC236}">
                <a16:creationId xmlns:a16="http://schemas.microsoft.com/office/drawing/2014/main" id="{E0967757-11AC-D494-8EFF-989DB882663B}"/>
              </a:ext>
            </a:extLst>
          </p:cNvPr>
          <p:cNvPicPr>
            <a:picLocks noChangeAspect="1"/>
          </p:cNvPicPr>
          <p:nvPr/>
        </p:nvPicPr>
        <p:blipFill>
          <a:blip r:embed="rId2"/>
          <a:srcRect l="28491" r="19672"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0684549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837543A-6020-4505-A233-C9DB4BF740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0B61FC-3D52-5EA0-125D-AC3A46B8C9B1}"/>
              </a:ext>
            </a:extLst>
          </p:cNvPr>
          <p:cNvSpPr>
            <a:spLocks noGrp="1"/>
          </p:cNvSpPr>
          <p:nvPr>
            <p:ph type="title"/>
          </p:nvPr>
        </p:nvSpPr>
        <p:spPr>
          <a:xfrm>
            <a:off x="838200" y="365125"/>
            <a:ext cx="5558489" cy="1325563"/>
          </a:xfrm>
        </p:spPr>
        <p:txBody>
          <a:bodyPr>
            <a:normAutofit/>
          </a:bodyPr>
          <a:lstStyle/>
          <a:p>
            <a:r>
              <a:rPr lang="en-US" dirty="0"/>
              <a:t>Challenges of product testing</a:t>
            </a:r>
          </a:p>
        </p:txBody>
      </p:sp>
      <p:sp>
        <p:nvSpPr>
          <p:cNvPr id="10" name="Freeform: Shape 9">
            <a:extLst>
              <a:ext uri="{FF2B5EF4-FFF2-40B4-BE49-F238E27FC236}">
                <a16:creationId xmlns:a16="http://schemas.microsoft.com/office/drawing/2014/main" id="{35B16301-FB18-48BA-A6DD-C37CAF6F9A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64D71108-189B-4C06-3E86-71631A1C2C28}"/>
              </a:ext>
            </a:extLst>
          </p:cNvPr>
          <p:cNvSpPr>
            <a:spLocks noGrp="1"/>
          </p:cNvSpPr>
          <p:nvPr>
            <p:ph idx="1"/>
          </p:nvPr>
        </p:nvSpPr>
        <p:spPr>
          <a:xfrm>
            <a:off x="838200" y="1825624"/>
            <a:ext cx="5558489" cy="5032375"/>
          </a:xfrm>
        </p:spPr>
        <p:txBody>
          <a:bodyPr>
            <a:normAutofit fontScale="92500"/>
          </a:bodyPr>
          <a:lstStyle/>
          <a:p>
            <a:r>
              <a:rPr lang="en-US" sz="2000" dirty="0"/>
              <a:t>Complexity of Testing Environments: Simulating real-world usage can be challenging, especially for products with numerous variables or those used in diverse conditions.</a:t>
            </a:r>
          </a:p>
          <a:p>
            <a:r>
              <a:rPr lang="en-US" sz="2000" dirty="0"/>
              <a:t>Subjectivity in Testing: Different testers may interpret results differently, leading to inconsistencies in testing outcomes.</a:t>
            </a:r>
          </a:p>
          <a:p>
            <a:r>
              <a:rPr lang="en-US" sz="2000" dirty="0"/>
              <a:t>Integration Issues: Ensuring that all components of a product work together seamlessly can be difficult, particularly in complex systems.</a:t>
            </a:r>
          </a:p>
          <a:p>
            <a:r>
              <a:rPr lang="en-US" sz="2000" dirty="0"/>
              <a:t>User Acceptance Testing: Gathering unbiased feedback from actual users can be challenging, and user preferences may vary widely.</a:t>
            </a:r>
          </a:p>
          <a:p>
            <a:r>
              <a:rPr lang="en-US" sz="2000" dirty="0"/>
              <a:t>Limited Feedback Loop: After initial testing phases, there may be a lack of mechanisms to incorporate user feedback into product revisions.</a:t>
            </a:r>
          </a:p>
          <a:p>
            <a:endParaRPr lang="en-US" sz="1500" dirty="0"/>
          </a:p>
        </p:txBody>
      </p:sp>
      <p:sp>
        <p:nvSpPr>
          <p:cNvPr id="12" name="Oval 11">
            <a:extLst>
              <a:ext uri="{FF2B5EF4-FFF2-40B4-BE49-F238E27FC236}">
                <a16:creationId xmlns:a16="http://schemas.microsoft.com/office/drawing/2014/main" id="{C3C0D90E-074A-4F52-9B11-B52BEF4BCB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Block Arc 13">
            <a:extLst>
              <a:ext uri="{FF2B5EF4-FFF2-40B4-BE49-F238E27FC236}">
                <a16:creationId xmlns:a16="http://schemas.microsoft.com/office/drawing/2014/main" id="{CABBD4C1-E6F8-46F6-8152-A8A97490BF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18531"/>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83BA5EF5-1FE9-4BF9-83BB-269BCDDF61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dirty="0"/>
          </a:p>
        </p:txBody>
      </p:sp>
      <p:cxnSp>
        <p:nvCxnSpPr>
          <p:cNvPr id="18" name="Straight Connector 17">
            <a:extLst>
              <a:ext uri="{FF2B5EF4-FFF2-40B4-BE49-F238E27FC236}">
                <a16:creationId xmlns:a16="http://schemas.microsoft.com/office/drawing/2014/main" id="{4B3BCACB-5880-460B-9606-8C433A9AF99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88853921-7BC9-4BDE-ACAB-133C683C8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09192968-3AE7-4470-A61C-97294BB927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 name="Freeform: Shape 23">
            <a:extLst>
              <a:ext uri="{FF2B5EF4-FFF2-40B4-BE49-F238E27FC236}">
                <a16:creationId xmlns:a16="http://schemas.microsoft.com/office/drawing/2014/main" id="{3AB72E55-43E4-4356-BFE8-E2102CB0B5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7714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A6109B0-4ABA-FEDD-C7D7-0F850EC67832}"/>
              </a:ext>
            </a:extLst>
          </p:cNvPr>
          <p:cNvSpPr>
            <a:spLocks noGrp="1"/>
          </p:cNvSpPr>
          <p:nvPr>
            <p:ph type="title"/>
          </p:nvPr>
        </p:nvSpPr>
        <p:spPr>
          <a:xfrm>
            <a:off x="838200" y="365125"/>
            <a:ext cx="10515600" cy="1325563"/>
          </a:xfrm>
        </p:spPr>
        <p:txBody>
          <a:bodyPr>
            <a:normAutofit/>
          </a:bodyPr>
          <a:lstStyle/>
          <a:p>
            <a:r>
              <a:rPr lang="en-US" dirty="0"/>
              <a:t>References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3D19270-0982-BAA7-8C33-16C7A064729E}"/>
              </a:ext>
            </a:extLst>
          </p:cNvPr>
          <p:cNvSpPr>
            <a:spLocks noGrp="1"/>
          </p:cNvSpPr>
          <p:nvPr>
            <p:ph idx="1"/>
          </p:nvPr>
        </p:nvSpPr>
        <p:spPr>
          <a:xfrm>
            <a:off x="838200" y="1825625"/>
            <a:ext cx="10515600" cy="4351338"/>
          </a:xfrm>
        </p:spPr>
        <p:txBody>
          <a:bodyPr>
            <a:normAutofit/>
          </a:bodyPr>
          <a:lstStyle/>
          <a:p>
            <a:r>
              <a:rPr lang="en-US" sz="1800"/>
              <a:t>Aaker, D. A. (2012). Building strong brands. Free Press.</a:t>
            </a:r>
          </a:p>
          <a:p>
            <a:r>
              <a:rPr lang="en-US" sz="1800"/>
              <a:t>American Marketing Association. (2023). Dictionary. AMA. https://www.ama.org/dictionary/</a:t>
            </a:r>
          </a:p>
          <a:p>
            <a:r>
              <a:rPr lang="en-US" sz="1800"/>
              <a:t>ASTM International. (2021). Standards for Product Durability Testing.</a:t>
            </a:r>
          </a:p>
          <a:p>
            <a:r>
              <a:rPr lang="en-US" sz="1800"/>
              <a:t>Consumer Product Safety Act, (2008). CPSC Safety Testing Guidelines.</a:t>
            </a:r>
          </a:p>
          <a:p>
            <a:r>
              <a:rPr lang="en-US" sz="1800"/>
              <a:t>Cooper, R. G. (2017). Winning at new products: Creating value through innovation. Basic Books.</a:t>
            </a:r>
          </a:p>
          <a:p>
            <a:r>
              <a:rPr lang="en-US" sz="1800"/>
              <a:t>Crawford, C. M., &amp; Di Benedetto, C. A. (2019). New products management (12th ed.). McGraw-Hill Education.</a:t>
            </a:r>
          </a:p>
          <a:p>
            <a:r>
              <a:rPr lang="en-US" sz="1800"/>
              <a:t>Dillon, W. R. (1994). Marketing Research in a Marketing Environment. Irwin/McGraw-Hill.</a:t>
            </a:r>
          </a:p>
          <a:p>
            <a:r>
              <a:rPr lang="en-US" sz="1800"/>
              <a:t>Entrepreneur.com. (2021). New product development process. Entrepreneur. https://www.entrepreneur.com/ </a:t>
            </a:r>
          </a:p>
          <a:p>
            <a:r>
              <a:rPr lang="en-US" sz="1800"/>
              <a:t>Harvard Business Review. (2020). What makes a new product successful? Harvard Business Review. https://hbr.org/ </a:t>
            </a:r>
          </a:p>
        </p:txBody>
      </p:sp>
    </p:spTree>
    <p:extLst>
      <p:ext uri="{BB962C8B-B14F-4D97-AF65-F5344CB8AC3E}">
        <p14:creationId xmlns:p14="http://schemas.microsoft.com/office/powerpoint/2010/main" val="207303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A6109B0-4ABA-FEDD-C7D7-0F850EC67832}"/>
              </a:ext>
            </a:extLst>
          </p:cNvPr>
          <p:cNvSpPr>
            <a:spLocks noGrp="1"/>
          </p:cNvSpPr>
          <p:nvPr>
            <p:ph type="title"/>
          </p:nvPr>
        </p:nvSpPr>
        <p:spPr>
          <a:xfrm>
            <a:off x="838200" y="365125"/>
            <a:ext cx="10515600" cy="1325563"/>
          </a:xfrm>
        </p:spPr>
        <p:txBody>
          <a:bodyPr>
            <a:normAutofit/>
          </a:bodyPr>
          <a:lstStyle/>
          <a:p>
            <a:r>
              <a:rPr lang="en-US" dirty="0"/>
              <a:t>References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3D19270-0982-BAA7-8C33-16C7A064729E}"/>
              </a:ext>
            </a:extLst>
          </p:cNvPr>
          <p:cNvSpPr>
            <a:spLocks noGrp="1"/>
          </p:cNvSpPr>
          <p:nvPr>
            <p:ph idx="1"/>
          </p:nvPr>
        </p:nvSpPr>
        <p:spPr>
          <a:xfrm>
            <a:off x="838200" y="1825625"/>
            <a:ext cx="10515600" cy="4351338"/>
          </a:xfrm>
        </p:spPr>
        <p:txBody>
          <a:bodyPr>
            <a:normAutofit/>
          </a:bodyPr>
          <a:lstStyle/>
          <a:p>
            <a:r>
              <a:rPr lang="en-US" sz="2000"/>
              <a:t>International Organization for Standardization (2006). ISO 14040: Environmental Management - Life Cycle Assessment.</a:t>
            </a:r>
          </a:p>
          <a:p>
            <a:r>
              <a:rPr lang="en-US" sz="2000"/>
              <a:t>Kotler, P. (2012). Marketing Management. Pearson</a:t>
            </a:r>
          </a:p>
          <a:p>
            <a:r>
              <a:rPr lang="en-US" sz="2000"/>
              <a:t>Kotler, P. (2015). Marketing management (15th ed.). Pearson.</a:t>
            </a:r>
          </a:p>
          <a:p>
            <a:r>
              <a:rPr lang="en-US" sz="2000"/>
              <a:t>Kotler, P., &amp; Keller, K. L. (2016). Marketing management (15th ed.). Pearson.</a:t>
            </a:r>
          </a:p>
          <a:p>
            <a:r>
              <a:rPr lang="en-US" sz="2000"/>
              <a:t>Nielsen, J., &amp; Norman, D. (2000). User Experience Research.</a:t>
            </a:r>
          </a:p>
          <a:p>
            <a:r>
              <a:rPr lang="en-US" sz="2000"/>
              <a:t>Owen, D.G. (1995). Product Safety and Liability Law.</a:t>
            </a:r>
          </a:p>
          <a:p>
            <a:r>
              <a:rPr lang="en-US" sz="2000"/>
              <a:t>Perreault, W. D. (2016). Essentials of marketing (16th ed.). McGraw-Hill Education.</a:t>
            </a:r>
          </a:p>
          <a:p>
            <a:r>
              <a:rPr lang="en-US" sz="2000"/>
              <a:t>Schilling, M. A. (2020). Strategic management of technological innovation (6th ed.). McGraw-Hill Education.</a:t>
            </a:r>
          </a:p>
          <a:p>
            <a:r>
              <a:rPr lang="en-US" sz="2000"/>
              <a:t>Trott, P. (2017). Innovation management and new product development (6th ed.). Pearson.</a:t>
            </a:r>
          </a:p>
        </p:txBody>
      </p:sp>
    </p:spTree>
    <p:extLst>
      <p:ext uri="{BB962C8B-B14F-4D97-AF65-F5344CB8AC3E}">
        <p14:creationId xmlns:p14="http://schemas.microsoft.com/office/powerpoint/2010/main" val="6104574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065F9B-E261-D82B-063E-CB8C50A98027}"/>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rPr>
              <a:t>End </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1FA4E714-4057-31F4-F95A-4B61CF8627B6}"/>
              </a:ext>
            </a:extLst>
          </p:cNvPr>
          <p:cNvGraphicFramePr>
            <a:graphicFrameLocks noGrp="1"/>
          </p:cNvGraphicFramePr>
          <p:nvPr>
            <p:ph idx="1"/>
            <p:extLst>
              <p:ext uri="{D42A27DB-BD31-4B8C-83A1-F6EECF244321}">
                <p14:modId xmlns:p14="http://schemas.microsoft.com/office/powerpoint/2010/main" val="1401199402"/>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47278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121</TotalTime>
  <Words>3735</Words>
  <Application>Microsoft Office PowerPoint</Application>
  <PresentationFormat>Widescreen</PresentationFormat>
  <Paragraphs>226</Paragraphs>
  <Slides>43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43</vt:i4>
      </vt:variant>
    </vt:vector>
  </HeadingPairs>
  <TitlesOfParts>
    <vt:vector size="48" baseType="lpstr">
      <vt:lpstr>Aptos</vt:lpstr>
      <vt:lpstr>Aptos Display</vt:lpstr>
      <vt:lpstr>Arial</vt:lpstr>
      <vt:lpstr>Calibri</vt:lpstr>
      <vt:lpstr>Office Theme</vt:lpstr>
      <vt:lpstr>Special Application of Marketing Research  Week 4 Lecture  Product Research</vt:lpstr>
      <vt:lpstr>Welcome </vt:lpstr>
      <vt:lpstr>Intended learning outcomes </vt:lpstr>
      <vt:lpstr>Quotes on new product development </vt:lpstr>
      <vt:lpstr>Quotes on new product development </vt:lpstr>
      <vt:lpstr>Quotes on new product development </vt:lpstr>
      <vt:lpstr>The research cycle </vt:lpstr>
      <vt:lpstr>Definitions of a new product</vt:lpstr>
      <vt:lpstr>Definitions of a new product</vt:lpstr>
      <vt:lpstr>Definition of new product </vt:lpstr>
      <vt:lpstr>Definition of new product </vt:lpstr>
      <vt:lpstr>Significance of new product development to a business </vt:lpstr>
      <vt:lpstr>Significance of new product development to a business </vt:lpstr>
      <vt:lpstr>Significance of new product development to a business </vt:lpstr>
      <vt:lpstr>Philosophy of product testing  </vt:lpstr>
      <vt:lpstr>Philosophy of product testing  </vt:lpstr>
      <vt:lpstr>Purposes of product testing </vt:lpstr>
      <vt:lpstr>Additional purposes of product testing</vt:lpstr>
      <vt:lpstr>Additional purposes of product testing</vt:lpstr>
      <vt:lpstr>Types of product tests  </vt:lpstr>
      <vt:lpstr>Additional types of product tests </vt:lpstr>
      <vt:lpstr>Additional types of product tests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Steps in product testing </vt:lpstr>
      <vt:lpstr>Benefits of product testing</vt:lpstr>
      <vt:lpstr>Benefits of product testing</vt:lpstr>
      <vt:lpstr>Benefits of product testing</vt:lpstr>
      <vt:lpstr>Challenges of product testing</vt:lpstr>
      <vt:lpstr>Challenges of product testing</vt:lpstr>
      <vt:lpstr>References </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John N. Kamau</dc:creator>
  <cp:lastModifiedBy>Dr. John N. Kamau</cp:lastModifiedBy>
  <cp:revision>4</cp:revision>
  <dcterms:created xsi:type="dcterms:W3CDTF">2024-10-02T04:07:28Z</dcterms:created>
  <dcterms:modified xsi:type="dcterms:W3CDTF">2024-10-04T08:58:56Z</dcterms:modified>
</cp:coreProperties>
</file>