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307" r:id="rId3"/>
    <p:sldId id="278" r:id="rId4"/>
    <p:sldId id="279" r:id="rId5"/>
    <p:sldId id="308" r:id="rId6"/>
    <p:sldId id="280" r:id="rId7"/>
    <p:sldId id="309" r:id="rId8"/>
    <p:sldId id="310" r:id="rId9"/>
    <p:sldId id="311" r:id="rId10"/>
    <p:sldId id="312" r:id="rId11"/>
    <p:sldId id="313" r:id="rId12"/>
    <p:sldId id="314" r:id="rId13"/>
    <p:sldId id="315" r:id="rId14"/>
    <p:sldId id="317" r:id="rId15"/>
    <p:sldId id="316" r:id="rId16"/>
    <p:sldId id="318" r:id="rId17"/>
    <p:sldId id="319" r:id="rId18"/>
    <p:sldId id="320" r:id="rId19"/>
    <p:sldId id="321" r:id="rId20"/>
    <p:sldId id="341" r:id="rId21"/>
    <p:sldId id="343" r:id="rId22"/>
    <p:sldId id="342" r:id="rId23"/>
    <p:sldId id="344" r:id="rId24"/>
    <p:sldId id="322" r:id="rId25"/>
    <p:sldId id="289" r:id="rId26"/>
    <p:sldId id="323" r:id="rId27"/>
    <p:sldId id="324" r:id="rId28"/>
    <p:sldId id="345" r:id="rId29"/>
    <p:sldId id="325" r:id="rId30"/>
    <p:sldId id="346" r:id="rId31"/>
    <p:sldId id="326" r:id="rId32"/>
    <p:sldId id="347" r:id="rId33"/>
    <p:sldId id="327" r:id="rId34"/>
    <p:sldId id="328" r:id="rId35"/>
    <p:sldId id="329" r:id="rId36"/>
    <p:sldId id="330" r:id="rId37"/>
    <p:sldId id="348" r:id="rId38"/>
    <p:sldId id="331" r:id="rId39"/>
    <p:sldId id="349" r:id="rId40"/>
    <p:sldId id="332" r:id="rId41"/>
    <p:sldId id="333" r:id="rId42"/>
    <p:sldId id="334" r:id="rId43"/>
    <p:sldId id="335" r:id="rId44"/>
    <p:sldId id="336" r:id="rId45"/>
    <p:sldId id="337" r:id="rId46"/>
    <p:sldId id="305" r:id="rId47"/>
    <p:sldId id="338" r:id="rId48"/>
    <p:sldId id="339" r:id="rId49"/>
    <p:sldId id="34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6" d="100"/>
          <a:sy n="66" d="100"/>
        </p:scale>
        <p:origin x="8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ata5.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png"/></Relationships>
</file>

<file path=ppt/diagrams/_rels/data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rawing5.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png"/></Relationships>
</file>

<file path=ppt/diagrams/_rels/drawing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FA330B-CA3C-4EE5-A0FA-FB8B2C1690C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E8ECF21-CFB9-44D5-B6B3-F6171443F98D}">
      <dgm:prSet/>
      <dgm:spPr/>
      <dgm:t>
        <a:bodyPr/>
        <a:lstStyle/>
        <a:p>
          <a:r>
            <a:rPr lang="en-US"/>
            <a:t>Define a brand name</a:t>
          </a:r>
        </a:p>
      </dgm:t>
    </dgm:pt>
    <dgm:pt modelId="{7921C7EF-DBA7-477A-BD02-EF4F7B01C935}" type="parTrans" cxnId="{2AD76605-45DD-4087-8D22-7989639FFCBA}">
      <dgm:prSet/>
      <dgm:spPr/>
      <dgm:t>
        <a:bodyPr/>
        <a:lstStyle/>
        <a:p>
          <a:endParaRPr lang="en-US"/>
        </a:p>
      </dgm:t>
    </dgm:pt>
    <dgm:pt modelId="{1BD1253B-A4AB-4711-B73A-80DB6768E57F}" type="sibTrans" cxnId="{2AD76605-45DD-4087-8D22-7989639FFCBA}">
      <dgm:prSet/>
      <dgm:spPr/>
      <dgm:t>
        <a:bodyPr/>
        <a:lstStyle/>
        <a:p>
          <a:endParaRPr lang="en-US"/>
        </a:p>
      </dgm:t>
    </dgm:pt>
    <dgm:pt modelId="{647594FF-E73F-40B2-98EF-98C05CA7B279}">
      <dgm:prSet/>
      <dgm:spPr/>
      <dgm:t>
        <a:bodyPr/>
        <a:lstStyle/>
        <a:p>
          <a:r>
            <a:rPr lang="en-US"/>
            <a:t>Discuss the significance of a brand name</a:t>
          </a:r>
        </a:p>
      </dgm:t>
    </dgm:pt>
    <dgm:pt modelId="{15E93043-76A0-4407-B941-4E8D8B795B49}" type="parTrans" cxnId="{90AEAF92-C129-4AFB-928A-9175D86EB7A6}">
      <dgm:prSet/>
      <dgm:spPr/>
      <dgm:t>
        <a:bodyPr/>
        <a:lstStyle/>
        <a:p>
          <a:endParaRPr lang="en-US"/>
        </a:p>
      </dgm:t>
    </dgm:pt>
    <dgm:pt modelId="{25030EAF-AAB5-4C44-A2D6-D1362D9DC334}" type="sibTrans" cxnId="{90AEAF92-C129-4AFB-928A-9175D86EB7A6}">
      <dgm:prSet/>
      <dgm:spPr/>
      <dgm:t>
        <a:bodyPr/>
        <a:lstStyle/>
        <a:p>
          <a:endParaRPr lang="en-US"/>
        </a:p>
      </dgm:t>
    </dgm:pt>
    <dgm:pt modelId="{15997C26-5EC9-4A22-9597-2D550E413FD1}">
      <dgm:prSet/>
      <dgm:spPr/>
      <dgm:t>
        <a:bodyPr/>
        <a:lstStyle/>
        <a:p>
          <a:r>
            <a:rPr lang="en-US"/>
            <a:t>Examine various branding approaches</a:t>
          </a:r>
        </a:p>
      </dgm:t>
    </dgm:pt>
    <dgm:pt modelId="{CF5C2946-D887-450D-9E5F-D635C8804AAB}" type="parTrans" cxnId="{BFFE49EC-6FB9-4E09-B36A-F6BA05E9E770}">
      <dgm:prSet/>
      <dgm:spPr/>
      <dgm:t>
        <a:bodyPr/>
        <a:lstStyle/>
        <a:p>
          <a:endParaRPr lang="en-US"/>
        </a:p>
      </dgm:t>
    </dgm:pt>
    <dgm:pt modelId="{40FEE02F-C00C-4276-9F87-447CB45FF3F7}" type="sibTrans" cxnId="{BFFE49EC-6FB9-4E09-B36A-F6BA05E9E770}">
      <dgm:prSet/>
      <dgm:spPr/>
      <dgm:t>
        <a:bodyPr/>
        <a:lstStyle/>
        <a:p>
          <a:endParaRPr lang="en-US"/>
        </a:p>
      </dgm:t>
    </dgm:pt>
    <dgm:pt modelId="{F713A2AC-925F-475B-963F-F33356E64219}">
      <dgm:prSet/>
      <dgm:spPr/>
      <dgm:t>
        <a:bodyPr/>
        <a:lstStyle/>
        <a:p>
          <a:r>
            <a:rPr lang="en-US"/>
            <a:t>Evaluate name testing procedure</a:t>
          </a:r>
        </a:p>
      </dgm:t>
    </dgm:pt>
    <dgm:pt modelId="{F7103698-426D-4763-8ABF-F840E5A0CFAB}" type="parTrans" cxnId="{4CFCD540-535D-454E-B367-8B923B7A94F5}">
      <dgm:prSet/>
      <dgm:spPr/>
      <dgm:t>
        <a:bodyPr/>
        <a:lstStyle/>
        <a:p>
          <a:endParaRPr lang="en-US"/>
        </a:p>
      </dgm:t>
    </dgm:pt>
    <dgm:pt modelId="{33577E19-D102-437D-853A-8B61F94406F6}" type="sibTrans" cxnId="{4CFCD540-535D-454E-B367-8B923B7A94F5}">
      <dgm:prSet/>
      <dgm:spPr/>
      <dgm:t>
        <a:bodyPr/>
        <a:lstStyle/>
        <a:p>
          <a:endParaRPr lang="en-US"/>
        </a:p>
      </dgm:t>
    </dgm:pt>
    <dgm:pt modelId="{BA3C46DA-CFEC-4A3B-9FC9-BCA3E8801E2D}">
      <dgm:prSet/>
      <dgm:spPr/>
      <dgm:t>
        <a:bodyPr/>
        <a:lstStyle/>
        <a:p>
          <a:r>
            <a:rPr lang="en-US"/>
            <a:t>Discuss benefits and challenges in branding</a:t>
          </a:r>
        </a:p>
      </dgm:t>
    </dgm:pt>
    <dgm:pt modelId="{EE6C3D30-29ED-4A08-8F22-879C48DE5071}" type="parTrans" cxnId="{04700C43-C08D-4789-90BF-C63054DC3334}">
      <dgm:prSet/>
      <dgm:spPr/>
      <dgm:t>
        <a:bodyPr/>
        <a:lstStyle/>
        <a:p>
          <a:endParaRPr lang="en-US"/>
        </a:p>
      </dgm:t>
    </dgm:pt>
    <dgm:pt modelId="{D91C2E28-EC30-46E2-84DD-562C480E129B}" type="sibTrans" cxnId="{04700C43-C08D-4789-90BF-C63054DC3334}">
      <dgm:prSet/>
      <dgm:spPr/>
      <dgm:t>
        <a:bodyPr/>
        <a:lstStyle/>
        <a:p>
          <a:endParaRPr lang="en-US"/>
        </a:p>
      </dgm:t>
    </dgm:pt>
    <dgm:pt modelId="{FB3ACAF4-2338-47E2-86D6-320C43907F58}" type="pres">
      <dgm:prSet presAssocID="{3CFA330B-CA3C-4EE5-A0FA-FB8B2C1690CB}" presName="root" presStyleCnt="0">
        <dgm:presLayoutVars>
          <dgm:dir/>
          <dgm:resizeHandles val="exact"/>
        </dgm:presLayoutVars>
      </dgm:prSet>
      <dgm:spPr/>
    </dgm:pt>
    <dgm:pt modelId="{9BA8B4AA-39AC-4FED-B208-52AD1015099C}" type="pres">
      <dgm:prSet presAssocID="{8E8ECF21-CFB9-44D5-B6B3-F6171443F98D}" presName="compNode" presStyleCnt="0"/>
      <dgm:spPr/>
    </dgm:pt>
    <dgm:pt modelId="{EC8D4E27-C6E1-4EFB-A0EF-5BEE42B0430B}" type="pres">
      <dgm:prSet presAssocID="{8E8ECF21-CFB9-44D5-B6B3-F6171443F98D}" presName="bgRect" presStyleLbl="bgShp" presStyleIdx="0" presStyleCnt="5"/>
      <dgm:spPr/>
    </dgm:pt>
    <dgm:pt modelId="{7A5AA737-4147-4F7D-9DBD-8BA61CCEC85C}" type="pres">
      <dgm:prSet presAssocID="{8E8ECF21-CFB9-44D5-B6B3-F6171443F98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575B2D0D-C3FA-4FB3-8B91-5413FE2811AD}" type="pres">
      <dgm:prSet presAssocID="{8E8ECF21-CFB9-44D5-B6B3-F6171443F98D}" presName="spaceRect" presStyleCnt="0"/>
      <dgm:spPr/>
    </dgm:pt>
    <dgm:pt modelId="{F2127E3B-BB40-4508-860E-B52F0B9A766F}" type="pres">
      <dgm:prSet presAssocID="{8E8ECF21-CFB9-44D5-B6B3-F6171443F98D}" presName="parTx" presStyleLbl="revTx" presStyleIdx="0" presStyleCnt="5">
        <dgm:presLayoutVars>
          <dgm:chMax val="0"/>
          <dgm:chPref val="0"/>
        </dgm:presLayoutVars>
      </dgm:prSet>
      <dgm:spPr/>
    </dgm:pt>
    <dgm:pt modelId="{C2F6D806-0CE4-47D1-A395-334ED661FEB2}" type="pres">
      <dgm:prSet presAssocID="{1BD1253B-A4AB-4711-B73A-80DB6768E57F}" presName="sibTrans" presStyleCnt="0"/>
      <dgm:spPr/>
    </dgm:pt>
    <dgm:pt modelId="{373E3C7C-1D6D-44B8-B4F6-AEF86BC355F7}" type="pres">
      <dgm:prSet presAssocID="{647594FF-E73F-40B2-98EF-98C05CA7B279}" presName="compNode" presStyleCnt="0"/>
      <dgm:spPr/>
    </dgm:pt>
    <dgm:pt modelId="{63EE11FC-BA04-4867-8799-04E64EE8B656}" type="pres">
      <dgm:prSet presAssocID="{647594FF-E73F-40B2-98EF-98C05CA7B279}" presName="bgRect" presStyleLbl="bgShp" presStyleIdx="1" presStyleCnt="5"/>
      <dgm:spPr/>
    </dgm:pt>
    <dgm:pt modelId="{2F254378-EF2E-4E9D-9344-A9FD4390F4BB}" type="pres">
      <dgm:prSet presAssocID="{647594FF-E73F-40B2-98EF-98C05CA7B27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640005B0-72DF-4810-B2AD-7F9485AE60F7}" type="pres">
      <dgm:prSet presAssocID="{647594FF-E73F-40B2-98EF-98C05CA7B279}" presName="spaceRect" presStyleCnt="0"/>
      <dgm:spPr/>
    </dgm:pt>
    <dgm:pt modelId="{CFCBC109-0A3E-48ED-B96E-F355641E5CC2}" type="pres">
      <dgm:prSet presAssocID="{647594FF-E73F-40B2-98EF-98C05CA7B279}" presName="parTx" presStyleLbl="revTx" presStyleIdx="1" presStyleCnt="5">
        <dgm:presLayoutVars>
          <dgm:chMax val="0"/>
          <dgm:chPref val="0"/>
        </dgm:presLayoutVars>
      </dgm:prSet>
      <dgm:spPr/>
    </dgm:pt>
    <dgm:pt modelId="{ECDD9417-C21D-413C-A4C6-6E08FDFE7D8E}" type="pres">
      <dgm:prSet presAssocID="{25030EAF-AAB5-4C44-A2D6-D1362D9DC334}" presName="sibTrans" presStyleCnt="0"/>
      <dgm:spPr/>
    </dgm:pt>
    <dgm:pt modelId="{4FBFF9A3-A9F8-49B6-8FEB-95046B439900}" type="pres">
      <dgm:prSet presAssocID="{15997C26-5EC9-4A22-9597-2D550E413FD1}" presName="compNode" presStyleCnt="0"/>
      <dgm:spPr/>
    </dgm:pt>
    <dgm:pt modelId="{EFB8E6EB-955C-42F8-ADDA-ACB3D9D42CBA}" type="pres">
      <dgm:prSet presAssocID="{15997C26-5EC9-4A22-9597-2D550E413FD1}" presName="bgRect" presStyleLbl="bgShp" presStyleIdx="2" presStyleCnt="5"/>
      <dgm:spPr/>
    </dgm:pt>
    <dgm:pt modelId="{F8349CF9-1E7A-4469-8E12-55683D7DF978}" type="pres">
      <dgm:prSet presAssocID="{15997C26-5EC9-4A22-9597-2D550E413FD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8BB7088C-F3CA-47AB-BF03-CF2AD2D53006}" type="pres">
      <dgm:prSet presAssocID="{15997C26-5EC9-4A22-9597-2D550E413FD1}" presName="spaceRect" presStyleCnt="0"/>
      <dgm:spPr/>
    </dgm:pt>
    <dgm:pt modelId="{632811ED-DE2A-4C65-BC02-24EFC8E6A408}" type="pres">
      <dgm:prSet presAssocID="{15997C26-5EC9-4A22-9597-2D550E413FD1}" presName="parTx" presStyleLbl="revTx" presStyleIdx="2" presStyleCnt="5">
        <dgm:presLayoutVars>
          <dgm:chMax val="0"/>
          <dgm:chPref val="0"/>
        </dgm:presLayoutVars>
      </dgm:prSet>
      <dgm:spPr/>
    </dgm:pt>
    <dgm:pt modelId="{33751070-D56A-469E-B606-999DF190CBBE}" type="pres">
      <dgm:prSet presAssocID="{40FEE02F-C00C-4276-9F87-447CB45FF3F7}" presName="sibTrans" presStyleCnt="0"/>
      <dgm:spPr/>
    </dgm:pt>
    <dgm:pt modelId="{E4C0A0A9-D98E-4066-81BB-9AABD18F9932}" type="pres">
      <dgm:prSet presAssocID="{F713A2AC-925F-475B-963F-F33356E64219}" presName="compNode" presStyleCnt="0"/>
      <dgm:spPr/>
    </dgm:pt>
    <dgm:pt modelId="{806F0579-D0E9-4650-9F17-DB9633A391AF}" type="pres">
      <dgm:prSet presAssocID="{F713A2AC-925F-475B-963F-F33356E64219}" presName="bgRect" presStyleLbl="bgShp" presStyleIdx="3" presStyleCnt="5"/>
      <dgm:spPr/>
    </dgm:pt>
    <dgm:pt modelId="{B38448CE-1DD2-4CF4-BA4B-834503317CED}" type="pres">
      <dgm:prSet presAssocID="{F713A2AC-925F-475B-963F-F33356E64219}"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 List"/>
        </a:ext>
      </dgm:extLst>
    </dgm:pt>
    <dgm:pt modelId="{E6BC1BBB-294A-4A98-BC62-31A697965585}" type="pres">
      <dgm:prSet presAssocID="{F713A2AC-925F-475B-963F-F33356E64219}" presName="spaceRect" presStyleCnt="0"/>
      <dgm:spPr/>
    </dgm:pt>
    <dgm:pt modelId="{0AB528FF-8537-4958-A297-3EBC32579018}" type="pres">
      <dgm:prSet presAssocID="{F713A2AC-925F-475B-963F-F33356E64219}" presName="parTx" presStyleLbl="revTx" presStyleIdx="3" presStyleCnt="5">
        <dgm:presLayoutVars>
          <dgm:chMax val="0"/>
          <dgm:chPref val="0"/>
        </dgm:presLayoutVars>
      </dgm:prSet>
      <dgm:spPr/>
    </dgm:pt>
    <dgm:pt modelId="{B4A91315-02E5-4DBA-B4C3-AC09DE6C08B7}" type="pres">
      <dgm:prSet presAssocID="{33577E19-D102-437D-853A-8B61F94406F6}" presName="sibTrans" presStyleCnt="0"/>
      <dgm:spPr/>
    </dgm:pt>
    <dgm:pt modelId="{03381184-A4E1-4AB9-962F-0252631A847F}" type="pres">
      <dgm:prSet presAssocID="{BA3C46DA-CFEC-4A3B-9FC9-BCA3E8801E2D}" presName="compNode" presStyleCnt="0"/>
      <dgm:spPr/>
    </dgm:pt>
    <dgm:pt modelId="{BC09CBDB-782A-4FC5-9D84-8FC0FFDAC3AB}" type="pres">
      <dgm:prSet presAssocID="{BA3C46DA-CFEC-4A3B-9FC9-BCA3E8801E2D}" presName="bgRect" presStyleLbl="bgShp" presStyleIdx="4" presStyleCnt="5"/>
      <dgm:spPr/>
    </dgm:pt>
    <dgm:pt modelId="{B13C7BC1-D5D8-4CCD-955A-08122E811DC4}" type="pres">
      <dgm:prSet presAssocID="{BA3C46DA-CFEC-4A3B-9FC9-BCA3E8801E2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A6DBC1A1-7BB4-4623-854C-7DB650DA63FE}" type="pres">
      <dgm:prSet presAssocID="{BA3C46DA-CFEC-4A3B-9FC9-BCA3E8801E2D}" presName="spaceRect" presStyleCnt="0"/>
      <dgm:spPr/>
    </dgm:pt>
    <dgm:pt modelId="{61D51E7C-F62B-46D5-9AFA-DB0E6B66C9A3}" type="pres">
      <dgm:prSet presAssocID="{BA3C46DA-CFEC-4A3B-9FC9-BCA3E8801E2D}" presName="parTx" presStyleLbl="revTx" presStyleIdx="4" presStyleCnt="5">
        <dgm:presLayoutVars>
          <dgm:chMax val="0"/>
          <dgm:chPref val="0"/>
        </dgm:presLayoutVars>
      </dgm:prSet>
      <dgm:spPr/>
    </dgm:pt>
  </dgm:ptLst>
  <dgm:cxnLst>
    <dgm:cxn modelId="{2AD76605-45DD-4087-8D22-7989639FFCBA}" srcId="{3CFA330B-CA3C-4EE5-A0FA-FB8B2C1690CB}" destId="{8E8ECF21-CFB9-44D5-B6B3-F6171443F98D}" srcOrd="0" destOrd="0" parTransId="{7921C7EF-DBA7-477A-BD02-EF4F7B01C935}" sibTransId="{1BD1253B-A4AB-4711-B73A-80DB6768E57F}"/>
    <dgm:cxn modelId="{01A50F06-ADFE-4203-9FCD-CDB714561A78}" type="presOf" srcId="{3CFA330B-CA3C-4EE5-A0FA-FB8B2C1690CB}" destId="{FB3ACAF4-2338-47E2-86D6-320C43907F58}" srcOrd="0" destOrd="0" presId="urn:microsoft.com/office/officeart/2018/2/layout/IconVerticalSolidList"/>
    <dgm:cxn modelId="{1C878B12-C733-4693-8FB9-D1799B24FCEC}" type="presOf" srcId="{F713A2AC-925F-475B-963F-F33356E64219}" destId="{0AB528FF-8537-4958-A297-3EBC32579018}" srcOrd="0" destOrd="0" presId="urn:microsoft.com/office/officeart/2018/2/layout/IconVerticalSolidList"/>
    <dgm:cxn modelId="{4CFCD540-535D-454E-B367-8B923B7A94F5}" srcId="{3CFA330B-CA3C-4EE5-A0FA-FB8B2C1690CB}" destId="{F713A2AC-925F-475B-963F-F33356E64219}" srcOrd="3" destOrd="0" parTransId="{F7103698-426D-4763-8ABF-F840E5A0CFAB}" sibTransId="{33577E19-D102-437D-853A-8B61F94406F6}"/>
    <dgm:cxn modelId="{04700C43-C08D-4789-90BF-C63054DC3334}" srcId="{3CFA330B-CA3C-4EE5-A0FA-FB8B2C1690CB}" destId="{BA3C46DA-CFEC-4A3B-9FC9-BCA3E8801E2D}" srcOrd="4" destOrd="0" parTransId="{EE6C3D30-29ED-4A08-8F22-879C48DE5071}" sibTransId="{D91C2E28-EC30-46E2-84DD-562C480E129B}"/>
    <dgm:cxn modelId="{4F124E54-30F9-4268-B819-3C970649BBDD}" type="presOf" srcId="{647594FF-E73F-40B2-98EF-98C05CA7B279}" destId="{CFCBC109-0A3E-48ED-B96E-F355641E5CC2}" srcOrd="0" destOrd="0" presId="urn:microsoft.com/office/officeart/2018/2/layout/IconVerticalSolidList"/>
    <dgm:cxn modelId="{45A7C97B-AAA9-4E2F-BBD2-BC3C4678E855}" type="presOf" srcId="{15997C26-5EC9-4A22-9597-2D550E413FD1}" destId="{632811ED-DE2A-4C65-BC02-24EFC8E6A408}" srcOrd="0" destOrd="0" presId="urn:microsoft.com/office/officeart/2018/2/layout/IconVerticalSolidList"/>
    <dgm:cxn modelId="{579B007D-1172-4D88-8723-7403BA6467F4}" type="presOf" srcId="{8E8ECF21-CFB9-44D5-B6B3-F6171443F98D}" destId="{F2127E3B-BB40-4508-860E-B52F0B9A766F}" srcOrd="0" destOrd="0" presId="urn:microsoft.com/office/officeart/2018/2/layout/IconVerticalSolidList"/>
    <dgm:cxn modelId="{0819F78A-38D4-4A70-8A73-61B880092B64}" type="presOf" srcId="{BA3C46DA-CFEC-4A3B-9FC9-BCA3E8801E2D}" destId="{61D51E7C-F62B-46D5-9AFA-DB0E6B66C9A3}" srcOrd="0" destOrd="0" presId="urn:microsoft.com/office/officeart/2018/2/layout/IconVerticalSolidList"/>
    <dgm:cxn modelId="{90AEAF92-C129-4AFB-928A-9175D86EB7A6}" srcId="{3CFA330B-CA3C-4EE5-A0FA-FB8B2C1690CB}" destId="{647594FF-E73F-40B2-98EF-98C05CA7B279}" srcOrd="1" destOrd="0" parTransId="{15E93043-76A0-4407-B941-4E8D8B795B49}" sibTransId="{25030EAF-AAB5-4C44-A2D6-D1362D9DC334}"/>
    <dgm:cxn modelId="{BFFE49EC-6FB9-4E09-B36A-F6BA05E9E770}" srcId="{3CFA330B-CA3C-4EE5-A0FA-FB8B2C1690CB}" destId="{15997C26-5EC9-4A22-9597-2D550E413FD1}" srcOrd="2" destOrd="0" parTransId="{CF5C2946-D887-450D-9E5F-D635C8804AAB}" sibTransId="{40FEE02F-C00C-4276-9F87-447CB45FF3F7}"/>
    <dgm:cxn modelId="{BC354AAC-800A-409D-85E4-FF814272B881}" type="presParOf" srcId="{FB3ACAF4-2338-47E2-86D6-320C43907F58}" destId="{9BA8B4AA-39AC-4FED-B208-52AD1015099C}" srcOrd="0" destOrd="0" presId="urn:microsoft.com/office/officeart/2018/2/layout/IconVerticalSolidList"/>
    <dgm:cxn modelId="{304067F6-1BE0-418B-9E0A-5E8EED4611CA}" type="presParOf" srcId="{9BA8B4AA-39AC-4FED-B208-52AD1015099C}" destId="{EC8D4E27-C6E1-4EFB-A0EF-5BEE42B0430B}" srcOrd="0" destOrd="0" presId="urn:microsoft.com/office/officeart/2018/2/layout/IconVerticalSolidList"/>
    <dgm:cxn modelId="{0A5DEA25-5144-4CA6-A138-EF010FB1367D}" type="presParOf" srcId="{9BA8B4AA-39AC-4FED-B208-52AD1015099C}" destId="{7A5AA737-4147-4F7D-9DBD-8BA61CCEC85C}" srcOrd="1" destOrd="0" presId="urn:microsoft.com/office/officeart/2018/2/layout/IconVerticalSolidList"/>
    <dgm:cxn modelId="{7764D491-4E18-4077-ABF1-D63CE9DEAF78}" type="presParOf" srcId="{9BA8B4AA-39AC-4FED-B208-52AD1015099C}" destId="{575B2D0D-C3FA-4FB3-8B91-5413FE2811AD}" srcOrd="2" destOrd="0" presId="urn:microsoft.com/office/officeart/2018/2/layout/IconVerticalSolidList"/>
    <dgm:cxn modelId="{57E51212-0872-4C49-AE84-A5AC4CF47ABD}" type="presParOf" srcId="{9BA8B4AA-39AC-4FED-B208-52AD1015099C}" destId="{F2127E3B-BB40-4508-860E-B52F0B9A766F}" srcOrd="3" destOrd="0" presId="urn:microsoft.com/office/officeart/2018/2/layout/IconVerticalSolidList"/>
    <dgm:cxn modelId="{E89DE016-4305-425A-8CD3-9668AD2EE39A}" type="presParOf" srcId="{FB3ACAF4-2338-47E2-86D6-320C43907F58}" destId="{C2F6D806-0CE4-47D1-A395-334ED661FEB2}" srcOrd="1" destOrd="0" presId="urn:microsoft.com/office/officeart/2018/2/layout/IconVerticalSolidList"/>
    <dgm:cxn modelId="{60C7A158-9704-4F22-87E0-FA08061EC1C2}" type="presParOf" srcId="{FB3ACAF4-2338-47E2-86D6-320C43907F58}" destId="{373E3C7C-1D6D-44B8-B4F6-AEF86BC355F7}" srcOrd="2" destOrd="0" presId="urn:microsoft.com/office/officeart/2018/2/layout/IconVerticalSolidList"/>
    <dgm:cxn modelId="{500FBECC-69B8-4C17-8B06-DC861342A0F4}" type="presParOf" srcId="{373E3C7C-1D6D-44B8-B4F6-AEF86BC355F7}" destId="{63EE11FC-BA04-4867-8799-04E64EE8B656}" srcOrd="0" destOrd="0" presId="urn:microsoft.com/office/officeart/2018/2/layout/IconVerticalSolidList"/>
    <dgm:cxn modelId="{E52A3799-F81F-404B-9267-5A34F17230AD}" type="presParOf" srcId="{373E3C7C-1D6D-44B8-B4F6-AEF86BC355F7}" destId="{2F254378-EF2E-4E9D-9344-A9FD4390F4BB}" srcOrd="1" destOrd="0" presId="urn:microsoft.com/office/officeart/2018/2/layout/IconVerticalSolidList"/>
    <dgm:cxn modelId="{10538429-E2E7-42F7-9D73-557B0FD50D90}" type="presParOf" srcId="{373E3C7C-1D6D-44B8-B4F6-AEF86BC355F7}" destId="{640005B0-72DF-4810-B2AD-7F9485AE60F7}" srcOrd="2" destOrd="0" presId="urn:microsoft.com/office/officeart/2018/2/layout/IconVerticalSolidList"/>
    <dgm:cxn modelId="{89E16E88-8A3A-4F94-85BE-9C26A95E8446}" type="presParOf" srcId="{373E3C7C-1D6D-44B8-B4F6-AEF86BC355F7}" destId="{CFCBC109-0A3E-48ED-B96E-F355641E5CC2}" srcOrd="3" destOrd="0" presId="urn:microsoft.com/office/officeart/2018/2/layout/IconVerticalSolidList"/>
    <dgm:cxn modelId="{BCC33E41-8D28-4CDB-A13B-06BE506AA565}" type="presParOf" srcId="{FB3ACAF4-2338-47E2-86D6-320C43907F58}" destId="{ECDD9417-C21D-413C-A4C6-6E08FDFE7D8E}" srcOrd="3" destOrd="0" presId="urn:microsoft.com/office/officeart/2018/2/layout/IconVerticalSolidList"/>
    <dgm:cxn modelId="{1E430A75-7518-4D23-A4F1-7AD58DC7F409}" type="presParOf" srcId="{FB3ACAF4-2338-47E2-86D6-320C43907F58}" destId="{4FBFF9A3-A9F8-49B6-8FEB-95046B439900}" srcOrd="4" destOrd="0" presId="urn:microsoft.com/office/officeart/2018/2/layout/IconVerticalSolidList"/>
    <dgm:cxn modelId="{B83CDD20-1794-4744-901E-ED18E85CFB90}" type="presParOf" srcId="{4FBFF9A3-A9F8-49B6-8FEB-95046B439900}" destId="{EFB8E6EB-955C-42F8-ADDA-ACB3D9D42CBA}" srcOrd="0" destOrd="0" presId="urn:microsoft.com/office/officeart/2018/2/layout/IconVerticalSolidList"/>
    <dgm:cxn modelId="{3AA5DC19-24F9-4176-82DC-61BA5A05A4D2}" type="presParOf" srcId="{4FBFF9A3-A9F8-49B6-8FEB-95046B439900}" destId="{F8349CF9-1E7A-4469-8E12-55683D7DF978}" srcOrd="1" destOrd="0" presId="urn:microsoft.com/office/officeart/2018/2/layout/IconVerticalSolidList"/>
    <dgm:cxn modelId="{4A7E524C-FAF9-4B6B-9777-D62C9BF60392}" type="presParOf" srcId="{4FBFF9A3-A9F8-49B6-8FEB-95046B439900}" destId="{8BB7088C-F3CA-47AB-BF03-CF2AD2D53006}" srcOrd="2" destOrd="0" presId="urn:microsoft.com/office/officeart/2018/2/layout/IconVerticalSolidList"/>
    <dgm:cxn modelId="{4BE25905-7FA0-40A3-97E2-5D4E13878764}" type="presParOf" srcId="{4FBFF9A3-A9F8-49B6-8FEB-95046B439900}" destId="{632811ED-DE2A-4C65-BC02-24EFC8E6A408}" srcOrd="3" destOrd="0" presId="urn:microsoft.com/office/officeart/2018/2/layout/IconVerticalSolidList"/>
    <dgm:cxn modelId="{1ADEF1E9-5005-4CED-B1C8-6C5DE8DC9B6B}" type="presParOf" srcId="{FB3ACAF4-2338-47E2-86D6-320C43907F58}" destId="{33751070-D56A-469E-B606-999DF190CBBE}" srcOrd="5" destOrd="0" presId="urn:microsoft.com/office/officeart/2018/2/layout/IconVerticalSolidList"/>
    <dgm:cxn modelId="{EECFCB26-5665-42DA-B687-22C5EE5497A3}" type="presParOf" srcId="{FB3ACAF4-2338-47E2-86D6-320C43907F58}" destId="{E4C0A0A9-D98E-4066-81BB-9AABD18F9932}" srcOrd="6" destOrd="0" presId="urn:microsoft.com/office/officeart/2018/2/layout/IconVerticalSolidList"/>
    <dgm:cxn modelId="{E8318358-0F44-4BD5-9161-AE1B8D550970}" type="presParOf" srcId="{E4C0A0A9-D98E-4066-81BB-9AABD18F9932}" destId="{806F0579-D0E9-4650-9F17-DB9633A391AF}" srcOrd="0" destOrd="0" presId="urn:microsoft.com/office/officeart/2018/2/layout/IconVerticalSolidList"/>
    <dgm:cxn modelId="{06B9E352-5195-4804-941D-80CFB69FCBB7}" type="presParOf" srcId="{E4C0A0A9-D98E-4066-81BB-9AABD18F9932}" destId="{B38448CE-1DD2-4CF4-BA4B-834503317CED}" srcOrd="1" destOrd="0" presId="urn:microsoft.com/office/officeart/2018/2/layout/IconVerticalSolidList"/>
    <dgm:cxn modelId="{EB76DC44-50A5-44A1-911F-207B8EBBA77A}" type="presParOf" srcId="{E4C0A0A9-D98E-4066-81BB-9AABD18F9932}" destId="{E6BC1BBB-294A-4A98-BC62-31A697965585}" srcOrd="2" destOrd="0" presId="urn:microsoft.com/office/officeart/2018/2/layout/IconVerticalSolidList"/>
    <dgm:cxn modelId="{CBB61449-4384-4BC5-B23E-3F0C94F7F76D}" type="presParOf" srcId="{E4C0A0A9-D98E-4066-81BB-9AABD18F9932}" destId="{0AB528FF-8537-4958-A297-3EBC32579018}" srcOrd="3" destOrd="0" presId="urn:microsoft.com/office/officeart/2018/2/layout/IconVerticalSolidList"/>
    <dgm:cxn modelId="{2B37E757-9F93-4D5B-B030-FA5D7E29A496}" type="presParOf" srcId="{FB3ACAF4-2338-47E2-86D6-320C43907F58}" destId="{B4A91315-02E5-4DBA-B4C3-AC09DE6C08B7}" srcOrd="7" destOrd="0" presId="urn:microsoft.com/office/officeart/2018/2/layout/IconVerticalSolidList"/>
    <dgm:cxn modelId="{830F35B3-DD08-4E2C-8904-86EA1BDA7BD7}" type="presParOf" srcId="{FB3ACAF4-2338-47E2-86D6-320C43907F58}" destId="{03381184-A4E1-4AB9-962F-0252631A847F}" srcOrd="8" destOrd="0" presId="urn:microsoft.com/office/officeart/2018/2/layout/IconVerticalSolidList"/>
    <dgm:cxn modelId="{B1C241F7-C086-49C7-9629-7F0ABA62286E}" type="presParOf" srcId="{03381184-A4E1-4AB9-962F-0252631A847F}" destId="{BC09CBDB-782A-4FC5-9D84-8FC0FFDAC3AB}" srcOrd="0" destOrd="0" presId="urn:microsoft.com/office/officeart/2018/2/layout/IconVerticalSolidList"/>
    <dgm:cxn modelId="{5FB02EC0-68C1-425C-9159-E3CD6D185C9D}" type="presParOf" srcId="{03381184-A4E1-4AB9-962F-0252631A847F}" destId="{B13C7BC1-D5D8-4CCD-955A-08122E811DC4}" srcOrd="1" destOrd="0" presId="urn:microsoft.com/office/officeart/2018/2/layout/IconVerticalSolidList"/>
    <dgm:cxn modelId="{A43D51E4-9C2D-4BFD-98AD-C32FFB6E2F25}" type="presParOf" srcId="{03381184-A4E1-4AB9-962F-0252631A847F}" destId="{A6DBC1A1-7BB4-4623-854C-7DB650DA63FE}" srcOrd="2" destOrd="0" presId="urn:microsoft.com/office/officeart/2018/2/layout/IconVerticalSolidList"/>
    <dgm:cxn modelId="{08D0AAC0-2B98-4681-9BF6-056751B065F5}" type="presParOf" srcId="{03381184-A4E1-4AB9-962F-0252631A847F}" destId="{61D51E7C-F62B-46D5-9AFA-DB0E6B66C9A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C45164-1BE2-4385-ABAA-41A3C638FD0D}" type="doc">
      <dgm:prSet loTypeId="urn:microsoft.com/office/officeart/2008/layout/LinedList" loCatId="list" qsTypeId="urn:microsoft.com/office/officeart/2005/8/quickstyle/simple1" qsCatId="simple" csTypeId="urn:microsoft.com/office/officeart/2005/8/colors/accent3_2" csCatId="accent3" phldr="1"/>
      <dgm:spPr/>
      <dgm:t>
        <a:bodyPr/>
        <a:lstStyle/>
        <a:p>
          <a:endParaRPr lang="en-US"/>
        </a:p>
      </dgm:t>
    </dgm:pt>
    <dgm:pt modelId="{D113FBF7-B662-42F4-BA62-BFF88E7284BB}">
      <dgm:prSet/>
      <dgm:spPr/>
      <dgm:t>
        <a:bodyPr/>
        <a:lstStyle/>
        <a:p>
          <a:r>
            <a:rPr lang="en-US" dirty="0"/>
            <a:t>"Your brand name is only as good as your reputation." – Richard Branson</a:t>
          </a:r>
        </a:p>
      </dgm:t>
    </dgm:pt>
    <dgm:pt modelId="{2A9BE42F-D620-4997-A5B4-8F4FC939538F}" type="parTrans" cxnId="{1A7548CF-BC59-4B49-9881-FD4BDB68193D}">
      <dgm:prSet/>
      <dgm:spPr/>
      <dgm:t>
        <a:bodyPr/>
        <a:lstStyle/>
        <a:p>
          <a:endParaRPr lang="en-US"/>
        </a:p>
      </dgm:t>
    </dgm:pt>
    <dgm:pt modelId="{89D18CC4-7E1D-4BBF-BA17-28627C28D7C3}" type="sibTrans" cxnId="{1A7548CF-BC59-4B49-9881-FD4BDB68193D}">
      <dgm:prSet/>
      <dgm:spPr/>
      <dgm:t>
        <a:bodyPr/>
        <a:lstStyle/>
        <a:p>
          <a:endParaRPr lang="en-US"/>
        </a:p>
      </dgm:t>
    </dgm:pt>
    <dgm:pt modelId="{2556AF64-41EF-4759-9D81-CDAE94955C58}">
      <dgm:prSet/>
      <dgm:spPr/>
      <dgm:t>
        <a:bodyPr/>
        <a:lstStyle/>
        <a:p>
          <a:r>
            <a:rPr lang="en-US"/>
            <a:t>"A brand is not a product, but the promise of an experience." – Alexander Isley</a:t>
          </a:r>
        </a:p>
      </dgm:t>
    </dgm:pt>
    <dgm:pt modelId="{001E9F32-46F8-497E-B4F1-4ADA191345AC}" type="parTrans" cxnId="{B54B2465-8562-4C1F-80D8-D813C44B100B}">
      <dgm:prSet/>
      <dgm:spPr/>
      <dgm:t>
        <a:bodyPr/>
        <a:lstStyle/>
        <a:p>
          <a:endParaRPr lang="en-US"/>
        </a:p>
      </dgm:t>
    </dgm:pt>
    <dgm:pt modelId="{6DC5EC95-3C1B-42FF-8358-3BBD39285523}" type="sibTrans" cxnId="{B54B2465-8562-4C1F-80D8-D813C44B100B}">
      <dgm:prSet/>
      <dgm:spPr/>
      <dgm:t>
        <a:bodyPr/>
        <a:lstStyle/>
        <a:p>
          <a:endParaRPr lang="en-US"/>
        </a:p>
      </dgm:t>
    </dgm:pt>
    <dgm:pt modelId="{4BBA6785-33E5-441E-8FEB-05ED3C247BC3}">
      <dgm:prSet/>
      <dgm:spPr/>
      <dgm:t>
        <a:bodyPr/>
        <a:lstStyle/>
        <a:p>
          <a:r>
            <a:rPr lang="en-US"/>
            <a:t>"A great brand name is the beginning of a great story." – Alina Wheeler</a:t>
          </a:r>
        </a:p>
      </dgm:t>
    </dgm:pt>
    <dgm:pt modelId="{A8AF3C22-5BCA-42F8-958B-B2DCF7A28552}" type="parTrans" cxnId="{F9ACCBE2-95BD-423B-8515-C69F160D2AE2}">
      <dgm:prSet/>
      <dgm:spPr/>
      <dgm:t>
        <a:bodyPr/>
        <a:lstStyle/>
        <a:p>
          <a:endParaRPr lang="en-US"/>
        </a:p>
      </dgm:t>
    </dgm:pt>
    <dgm:pt modelId="{5B9F12E0-C9F1-450C-953F-AC4D5B71B906}" type="sibTrans" cxnId="{F9ACCBE2-95BD-423B-8515-C69F160D2AE2}">
      <dgm:prSet/>
      <dgm:spPr/>
      <dgm:t>
        <a:bodyPr/>
        <a:lstStyle/>
        <a:p>
          <a:endParaRPr lang="en-US"/>
        </a:p>
      </dgm:t>
    </dgm:pt>
    <dgm:pt modelId="{86CA67EE-15BF-4FCB-8B99-F9DB6FBB11E2}">
      <dgm:prSet/>
      <dgm:spPr/>
      <dgm:t>
        <a:bodyPr/>
        <a:lstStyle/>
        <a:p>
          <a:r>
            <a:rPr lang="en-US" dirty="0"/>
            <a:t>"A brand is a voice, and a product is a souvenir." – Lisa </a:t>
          </a:r>
          <a:r>
            <a:rPr lang="en-US" dirty="0" err="1"/>
            <a:t>Gansky</a:t>
          </a:r>
          <a:endParaRPr lang="en-US" dirty="0"/>
        </a:p>
      </dgm:t>
    </dgm:pt>
    <dgm:pt modelId="{9CC272E1-FB1A-4387-8286-56F853DB7C57}" type="parTrans" cxnId="{D413FB37-6B5C-4009-81FA-63104E903E86}">
      <dgm:prSet/>
      <dgm:spPr/>
      <dgm:t>
        <a:bodyPr/>
        <a:lstStyle/>
        <a:p>
          <a:endParaRPr lang="en-US"/>
        </a:p>
      </dgm:t>
    </dgm:pt>
    <dgm:pt modelId="{5C768AD0-E4AB-4494-B12A-9A0C20EA0402}" type="sibTrans" cxnId="{D413FB37-6B5C-4009-81FA-63104E903E86}">
      <dgm:prSet/>
      <dgm:spPr/>
      <dgm:t>
        <a:bodyPr/>
        <a:lstStyle/>
        <a:p>
          <a:endParaRPr lang="en-US"/>
        </a:p>
      </dgm:t>
    </dgm:pt>
    <dgm:pt modelId="{D36CAFA0-CC66-4577-99AF-E5BEE84B12D7}">
      <dgm:prSet/>
      <dgm:spPr/>
      <dgm:t>
        <a:bodyPr/>
        <a:lstStyle/>
        <a:p>
          <a:r>
            <a:rPr lang="en-US"/>
            <a:t>"Your brand name should work across languages and cultures. Simplicity is key." – David Airey</a:t>
          </a:r>
        </a:p>
      </dgm:t>
    </dgm:pt>
    <dgm:pt modelId="{BE8773F7-D263-4793-BF17-6586C2DB2536}" type="parTrans" cxnId="{31FB94F9-D3C9-4C85-AB9B-C55D96CEA81D}">
      <dgm:prSet/>
      <dgm:spPr/>
      <dgm:t>
        <a:bodyPr/>
        <a:lstStyle/>
        <a:p>
          <a:endParaRPr lang="en-US"/>
        </a:p>
      </dgm:t>
    </dgm:pt>
    <dgm:pt modelId="{1E99CE43-F962-45A3-8E45-A509E754A32B}" type="sibTrans" cxnId="{31FB94F9-D3C9-4C85-AB9B-C55D96CEA81D}">
      <dgm:prSet/>
      <dgm:spPr/>
      <dgm:t>
        <a:bodyPr/>
        <a:lstStyle/>
        <a:p>
          <a:endParaRPr lang="en-US"/>
        </a:p>
      </dgm:t>
    </dgm:pt>
    <dgm:pt modelId="{559EC1F2-285F-481D-8A9E-2353CC9432DF}">
      <dgm:prSet/>
      <dgm:spPr/>
      <dgm:t>
        <a:bodyPr/>
        <a:lstStyle/>
        <a:p>
          <a:r>
            <a:rPr lang="en-US"/>
            <a:t>"The best brand names tell a story in a single word." – Simon Mainwaring</a:t>
          </a:r>
        </a:p>
      </dgm:t>
    </dgm:pt>
    <dgm:pt modelId="{D04E8146-1774-48EE-ADA6-307ABBB4AA6F}" type="parTrans" cxnId="{61A272AF-A089-4671-B31E-FB7AD717BF4B}">
      <dgm:prSet/>
      <dgm:spPr/>
      <dgm:t>
        <a:bodyPr/>
        <a:lstStyle/>
        <a:p>
          <a:endParaRPr lang="en-US"/>
        </a:p>
      </dgm:t>
    </dgm:pt>
    <dgm:pt modelId="{4D1603B8-228C-4ADE-B3EB-3B4B9119BF36}" type="sibTrans" cxnId="{61A272AF-A089-4671-B31E-FB7AD717BF4B}">
      <dgm:prSet/>
      <dgm:spPr/>
      <dgm:t>
        <a:bodyPr/>
        <a:lstStyle/>
        <a:p>
          <a:endParaRPr lang="en-US"/>
        </a:p>
      </dgm:t>
    </dgm:pt>
    <dgm:pt modelId="{FEEB671A-5018-4751-A53B-5BAAC9693933}" type="pres">
      <dgm:prSet presAssocID="{F7C45164-1BE2-4385-ABAA-41A3C638FD0D}" presName="vert0" presStyleCnt="0">
        <dgm:presLayoutVars>
          <dgm:dir/>
          <dgm:animOne val="branch"/>
          <dgm:animLvl val="lvl"/>
        </dgm:presLayoutVars>
      </dgm:prSet>
      <dgm:spPr/>
    </dgm:pt>
    <dgm:pt modelId="{86E8863F-7513-461A-8B31-C7CB17BBE3F7}" type="pres">
      <dgm:prSet presAssocID="{D113FBF7-B662-42F4-BA62-BFF88E7284BB}" presName="thickLine" presStyleLbl="alignNode1" presStyleIdx="0" presStyleCnt="6"/>
      <dgm:spPr/>
    </dgm:pt>
    <dgm:pt modelId="{24634CD1-E735-4C84-ABEF-959334B29FBC}" type="pres">
      <dgm:prSet presAssocID="{D113FBF7-B662-42F4-BA62-BFF88E7284BB}" presName="horz1" presStyleCnt="0"/>
      <dgm:spPr/>
    </dgm:pt>
    <dgm:pt modelId="{D99DD57F-BD54-4EFD-B618-F8AB61AC5486}" type="pres">
      <dgm:prSet presAssocID="{D113FBF7-B662-42F4-BA62-BFF88E7284BB}" presName="tx1" presStyleLbl="revTx" presStyleIdx="0" presStyleCnt="6"/>
      <dgm:spPr/>
    </dgm:pt>
    <dgm:pt modelId="{68C0BE1D-4F90-44A7-A8BC-E617EA9F5270}" type="pres">
      <dgm:prSet presAssocID="{D113FBF7-B662-42F4-BA62-BFF88E7284BB}" presName="vert1" presStyleCnt="0"/>
      <dgm:spPr/>
    </dgm:pt>
    <dgm:pt modelId="{6205B1BD-FB11-4AE1-969D-CC206F9AF180}" type="pres">
      <dgm:prSet presAssocID="{2556AF64-41EF-4759-9D81-CDAE94955C58}" presName="thickLine" presStyleLbl="alignNode1" presStyleIdx="1" presStyleCnt="6"/>
      <dgm:spPr/>
    </dgm:pt>
    <dgm:pt modelId="{3F1ECD24-F9DE-4172-BE90-41B5DA4F62BB}" type="pres">
      <dgm:prSet presAssocID="{2556AF64-41EF-4759-9D81-CDAE94955C58}" presName="horz1" presStyleCnt="0"/>
      <dgm:spPr/>
    </dgm:pt>
    <dgm:pt modelId="{779293B6-AB3A-498D-BDD7-DA71C678EA8C}" type="pres">
      <dgm:prSet presAssocID="{2556AF64-41EF-4759-9D81-CDAE94955C58}" presName="tx1" presStyleLbl="revTx" presStyleIdx="1" presStyleCnt="6"/>
      <dgm:spPr/>
    </dgm:pt>
    <dgm:pt modelId="{1E07FBA1-4786-4E1F-9714-B24BDFA02EA5}" type="pres">
      <dgm:prSet presAssocID="{2556AF64-41EF-4759-9D81-CDAE94955C58}" presName="vert1" presStyleCnt="0"/>
      <dgm:spPr/>
    </dgm:pt>
    <dgm:pt modelId="{B4AB1BE9-04F6-40FA-9A47-D07286341455}" type="pres">
      <dgm:prSet presAssocID="{4BBA6785-33E5-441E-8FEB-05ED3C247BC3}" presName="thickLine" presStyleLbl="alignNode1" presStyleIdx="2" presStyleCnt="6"/>
      <dgm:spPr/>
    </dgm:pt>
    <dgm:pt modelId="{678E5BEB-8FDA-40C1-86EC-A1C7C28A11B5}" type="pres">
      <dgm:prSet presAssocID="{4BBA6785-33E5-441E-8FEB-05ED3C247BC3}" presName="horz1" presStyleCnt="0"/>
      <dgm:spPr/>
    </dgm:pt>
    <dgm:pt modelId="{2577BA49-856A-48C0-BAFA-A8081734CBE7}" type="pres">
      <dgm:prSet presAssocID="{4BBA6785-33E5-441E-8FEB-05ED3C247BC3}" presName="tx1" presStyleLbl="revTx" presStyleIdx="2" presStyleCnt="6"/>
      <dgm:spPr/>
    </dgm:pt>
    <dgm:pt modelId="{25B64A3B-0C34-486C-AD9E-64CA96A70261}" type="pres">
      <dgm:prSet presAssocID="{4BBA6785-33E5-441E-8FEB-05ED3C247BC3}" presName="vert1" presStyleCnt="0"/>
      <dgm:spPr/>
    </dgm:pt>
    <dgm:pt modelId="{59C42592-663C-4D80-821D-0076BF6ACF8B}" type="pres">
      <dgm:prSet presAssocID="{86CA67EE-15BF-4FCB-8B99-F9DB6FBB11E2}" presName="thickLine" presStyleLbl="alignNode1" presStyleIdx="3" presStyleCnt="6"/>
      <dgm:spPr/>
    </dgm:pt>
    <dgm:pt modelId="{AA22179D-F91C-43B7-8F01-5CC10D40B00C}" type="pres">
      <dgm:prSet presAssocID="{86CA67EE-15BF-4FCB-8B99-F9DB6FBB11E2}" presName="horz1" presStyleCnt="0"/>
      <dgm:spPr/>
    </dgm:pt>
    <dgm:pt modelId="{A531954B-7F9C-4E06-9132-2850A563D1FC}" type="pres">
      <dgm:prSet presAssocID="{86CA67EE-15BF-4FCB-8B99-F9DB6FBB11E2}" presName="tx1" presStyleLbl="revTx" presStyleIdx="3" presStyleCnt="6"/>
      <dgm:spPr/>
    </dgm:pt>
    <dgm:pt modelId="{53DF4823-CFF4-4EB6-928F-2DF6F66CF519}" type="pres">
      <dgm:prSet presAssocID="{86CA67EE-15BF-4FCB-8B99-F9DB6FBB11E2}" presName="vert1" presStyleCnt="0"/>
      <dgm:spPr/>
    </dgm:pt>
    <dgm:pt modelId="{BCB8DAC9-EFA9-42FB-9588-615C7B6628DB}" type="pres">
      <dgm:prSet presAssocID="{D36CAFA0-CC66-4577-99AF-E5BEE84B12D7}" presName="thickLine" presStyleLbl="alignNode1" presStyleIdx="4" presStyleCnt="6"/>
      <dgm:spPr/>
    </dgm:pt>
    <dgm:pt modelId="{E64A3020-E761-40E1-87BA-64042A66F3FD}" type="pres">
      <dgm:prSet presAssocID="{D36CAFA0-CC66-4577-99AF-E5BEE84B12D7}" presName="horz1" presStyleCnt="0"/>
      <dgm:spPr/>
    </dgm:pt>
    <dgm:pt modelId="{3D3D4B34-F27E-43F5-830F-16895817D12C}" type="pres">
      <dgm:prSet presAssocID="{D36CAFA0-CC66-4577-99AF-E5BEE84B12D7}" presName="tx1" presStyleLbl="revTx" presStyleIdx="4" presStyleCnt="6"/>
      <dgm:spPr/>
    </dgm:pt>
    <dgm:pt modelId="{C2ACF07B-E615-4380-9BAE-92A693D623BF}" type="pres">
      <dgm:prSet presAssocID="{D36CAFA0-CC66-4577-99AF-E5BEE84B12D7}" presName="vert1" presStyleCnt="0"/>
      <dgm:spPr/>
    </dgm:pt>
    <dgm:pt modelId="{7207DCDE-7A24-429E-B973-58F4D704FDB4}" type="pres">
      <dgm:prSet presAssocID="{559EC1F2-285F-481D-8A9E-2353CC9432DF}" presName="thickLine" presStyleLbl="alignNode1" presStyleIdx="5" presStyleCnt="6"/>
      <dgm:spPr/>
    </dgm:pt>
    <dgm:pt modelId="{5349B51E-CAD0-4284-BBBB-9EE9F3FA9155}" type="pres">
      <dgm:prSet presAssocID="{559EC1F2-285F-481D-8A9E-2353CC9432DF}" presName="horz1" presStyleCnt="0"/>
      <dgm:spPr/>
    </dgm:pt>
    <dgm:pt modelId="{4D31D340-11DD-4DB3-B9C5-6D6E43F8DCC6}" type="pres">
      <dgm:prSet presAssocID="{559EC1F2-285F-481D-8A9E-2353CC9432DF}" presName="tx1" presStyleLbl="revTx" presStyleIdx="5" presStyleCnt="6"/>
      <dgm:spPr/>
    </dgm:pt>
    <dgm:pt modelId="{AC53E53E-CDE3-4889-8603-0502DB572A7A}" type="pres">
      <dgm:prSet presAssocID="{559EC1F2-285F-481D-8A9E-2353CC9432DF}" presName="vert1" presStyleCnt="0"/>
      <dgm:spPr/>
    </dgm:pt>
  </dgm:ptLst>
  <dgm:cxnLst>
    <dgm:cxn modelId="{6457F713-AECD-49D6-91B2-F61D6047296E}" type="presOf" srcId="{D113FBF7-B662-42F4-BA62-BFF88E7284BB}" destId="{D99DD57F-BD54-4EFD-B618-F8AB61AC5486}" srcOrd="0" destOrd="0" presId="urn:microsoft.com/office/officeart/2008/layout/LinedList"/>
    <dgm:cxn modelId="{F7943331-62B8-451A-BEF4-75788D1D8A35}" type="presOf" srcId="{D36CAFA0-CC66-4577-99AF-E5BEE84B12D7}" destId="{3D3D4B34-F27E-43F5-830F-16895817D12C}" srcOrd="0" destOrd="0" presId="urn:microsoft.com/office/officeart/2008/layout/LinedList"/>
    <dgm:cxn modelId="{B037D034-2E81-4C5A-A623-B2E0F129205F}" type="presOf" srcId="{86CA67EE-15BF-4FCB-8B99-F9DB6FBB11E2}" destId="{A531954B-7F9C-4E06-9132-2850A563D1FC}" srcOrd="0" destOrd="0" presId="urn:microsoft.com/office/officeart/2008/layout/LinedList"/>
    <dgm:cxn modelId="{D413FB37-6B5C-4009-81FA-63104E903E86}" srcId="{F7C45164-1BE2-4385-ABAA-41A3C638FD0D}" destId="{86CA67EE-15BF-4FCB-8B99-F9DB6FBB11E2}" srcOrd="3" destOrd="0" parTransId="{9CC272E1-FB1A-4387-8286-56F853DB7C57}" sibTransId="{5C768AD0-E4AB-4494-B12A-9A0C20EA0402}"/>
    <dgm:cxn modelId="{B54B2465-8562-4C1F-80D8-D813C44B100B}" srcId="{F7C45164-1BE2-4385-ABAA-41A3C638FD0D}" destId="{2556AF64-41EF-4759-9D81-CDAE94955C58}" srcOrd="1" destOrd="0" parTransId="{001E9F32-46F8-497E-B4F1-4ADA191345AC}" sibTransId="{6DC5EC95-3C1B-42FF-8358-3BBD39285523}"/>
    <dgm:cxn modelId="{9F15F14E-EC01-43D2-8265-E91FB1A6264F}" type="presOf" srcId="{F7C45164-1BE2-4385-ABAA-41A3C638FD0D}" destId="{FEEB671A-5018-4751-A53B-5BAAC9693933}" srcOrd="0" destOrd="0" presId="urn:microsoft.com/office/officeart/2008/layout/LinedList"/>
    <dgm:cxn modelId="{E3E9898F-C299-404A-BA42-C5FEB9053AAF}" type="presOf" srcId="{4BBA6785-33E5-441E-8FEB-05ED3C247BC3}" destId="{2577BA49-856A-48C0-BAFA-A8081734CBE7}" srcOrd="0" destOrd="0" presId="urn:microsoft.com/office/officeart/2008/layout/LinedList"/>
    <dgm:cxn modelId="{61A272AF-A089-4671-B31E-FB7AD717BF4B}" srcId="{F7C45164-1BE2-4385-ABAA-41A3C638FD0D}" destId="{559EC1F2-285F-481D-8A9E-2353CC9432DF}" srcOrd="5" destOrd="0" parTransId="{D04E8146-1774-48EE-ADA6-307ABBB4AA6F}" sibTransId="{4D1603B8-228C-4ADE-B3EB-3B4B9119BF36}"/>
    <dgm:cxn modelId="{5F8B45C4-E3CB-4609-A3D1-A9DE01474341}" type="presOf" srcId="{559EC1F2-285F-481D-8A9E-2353CC9432DF}" destId="{4D31D340-11DD-4DB3-B9C5-6D6E43F8DCC6}" srcOrd="0" destOrd="0" presId="urn:microsoft.com/office/officeart/2008/layout/LinedList"/>
    <dgm:cxn modelId="{88B3CCC7-5E41-4BEF-B82B-F504F402A784}" type="presOf" srcId="{2556AF64-41EF-4759-9D81-CDAE94955C58}" destId="{779293B6-AB3A-498D-BDD7-DA71C678EA8C}" srcOrd="0" destOrd="0" presId="urn:microsoft.com/office/officeart/2008/layout/LinedList"/>
    <dgm:cxn modelId="{1A7548CF-BC59-4B49-9881-FD4BDB68193D}" srcId="{F7C45164-1BE2-4385-ABAA-41A3C638FD0D}" destId="{D113FBF7-B662-42F4-BA62-BFF88E7284BB}" srcOrd="0" destOrd="0" parTransId="{2A9BE42F-D620-4997-A5B4-8F4FC939538F}" sibTransId="{89D18CC4-7E1D-4BBF-BA17-28627C28D7C3}"/>
    <dgm:cxn modelId="{F9ACCBE2-95BD-423B-8515-C69F160D2AE2}" srcId="{F7C45164-1BE2-4385-ABAA-41A3C638FD0D}" destId="{4BBA6785-33E5-441E-8FEB-05ED3C247BC3}" srcOrd="2" destOrd="0" parTransId="{A8AF3C22-5BCA-42F8-958B-B2DCF7A28552}" sibTransId="{5B9F12E0-C9F1-450C-953F-AC4D5B71B906}"/>
    <dgm:cxn modelId="{31FB94F9-D3C9-4C85-AB9B-C55D96CEA81D}" srcId="{F7C45164-1BE2-4385-ABAA-41A3C638FD0D}" destId="{D36CAFA0-CC66-4577-99AF-E5BEE84B12D7}" srcOrd="4" destOrd="0" parTransId="{BE8773F7-D263-4793-BF17-6586C2DB2536}" sibTransId="{1E99CE43-F962-45A3-8E45-A509E754A32B}"/>
    <dgm:cxn modelId="{9EAD6CEC-45B5-4B63-ACD3-5772EFCBA0B9}" type="presParOf" srcId="{FEEB671A-5018-4751-A53B-5BAAC9693933}" destId="{86E8863F-7513-461A-8B31-C7CB17BBE3F7}" srcOrd="0" destOrd="0" presId="urn:microsoft.com/office/officeart/2008/layout/LinedList"/>
    <dgm:cxn modelId="{704B0EDC-6A2F-445B-A288-B6B2DE8115C7}" type="presParOf" srcId="{FEEB671A-5018-4751-A53B-5BAAC9693933}" destId="{24634CD1-E735-4C84-ABEF-959334B29FBC}" srcOrd="1" destOrd="0" presId="urn:microsoft.com/office/officeart/2008/layout/LinedList"/>
    <dgm:cxn modelId="{BE3A1F17-D667-4109-B742-F92F12929F54}" type="presParOf" srcId="{24634CD1-E735-4C84-ABEF-959334B29FBC}" destId="{D99DD57F-BD54-4EFD-B618-F8AB61AC5486}" srcOrd="0" destOrd="0" presId="urn:microsoft.com/office/officeart/2008/layout/LinedList"/>
    <dgm:cxn modelId="{7CA1C009-F479-4031-9728-E564D257FB9B}" type="presParOf" srcId="{24634CD1-E735-4C84-ABEF-959334B29FBC}" destId="{68C0BE1D-4F90-44A7-A8BC-E617EA9F5270}" srcOrd="1" destOrd="0" presId="urn:microsoft.com/office/officeart/2008/layout/LinedList"/>
    <dgm:cxn modelId="{DCF5341F-07CB-48AA-BC85-8CE53BB0D57D}" type="presParOf" srcId="{FEEB671A-5018-4751-A53B-5BAAC9693933}" destId="{6205B1BD-FB11-4AE1-969D-CC206F9AF180}" srcOrd="2" destOrd="0" presId="urn:microsoft.com/office/officeart/2008/layout/LinedList"/>
    <dgm:cxn modelId="{3033B0DF-E1C9-48DF-BFC4-11337F9E0D6A}" type="presParOf" srcId="{FEEB671A-5018-4751-A53B-5BAAC9693933}" destId="{3F1ECD24-F9DE-4172-BE90-41B5DA4F62BB}" srcOrd="3" destOrd="0" presId="urn:microsoft.com/office/officeart/2008/layout/LinedList"/>
    <dgm:cxn modelId="{8EC574F0-26FC-455B-B06F-738B59F6A23A}" type="presParOf" srcId="{3F1ECD24-F9DE-4172-BE90-41B5DA4F62BB}" destId="{779293B6-AB3A-498D-BDD7-DA71C678EA8C}" srcOrd="0" destOrd="0" presId="urn:microsoft.com/office/officeart/2008/layout/LinedList"/>
    <dgm:cxn modelId="{292531C4-0908-47EF-AA48-9EFF43CE585B}" type="presParOf" srcId="{3F1ECD24-F9DE-4172-BE90-41B5DA4F62BB}" destId="{1E07FBA1-4786-4E1F-9714-B24BDFA02EA5}" srcOrd="1" destOrd="0" presId="urn:microsoft.com/office/officeart/2008/layout/LinedList"/>
    <dgm:cxn modelId="{B26F5B1C-5D09-4484-BEC9-79E72273A81D}" type="presParOf" srcId="{FEEB671A-5018-4751-A53B-5BAAC9693933}" destId="{B4AB1BE9-04F6-40FA-9A47-D07286341455}" srcOrd="4" destOrd="0" presId="urn:microsoft.com/office/officeart/2008/layout/LinedList"/>
    <dgm:cxn modelId="{C2D97D99-E65F-4786-A3BF-039794F2A608}" type="presParOf" srcId="{FEEB671A-5018-4751-A53B-5BAAC9693933}" destId="{678E5BEB-8FDA-40C1-86EC-A1C7C28A11B5}" srcOrd="5" destOrd="0" presId="urn:microsoft.com/office/officeart/2008/layout/LinedList"/>
    <dgm:cxn modelId="{4986FF47-BA12-4589-A515-210B9BE1DAC3}" type="presParOf" srcId="{678E5BEB-8FDA-40C1-86EC-A1C7C28A11B5}" destId="{2577BA49-856A-48C0-BAFA-A8081734CBE7}" srcOrd="0" destOrd="0" presId="urn:microsoft.com/office/officeart/2008/layout/LinedList"/>
    <dgm:cxn modelId="{3761B38A-7AB5-459A-A189-399645E6B4BC}" type="presParOf" srcId="{678E5BEB-8FDA-40C1-86EC-A1C7C28A11B5}" destId="{25B64A3B-0C34-486C-AD9E-64CA96A70261}" srcOrd="1" destOrd="0" presId="urn:microsoft.com/office/officeart/2008/layout/LinedList"/>
    <dgm:cxn modelId="{0E11694B-97AD-4A91-A22E-3754EA19D18F}" type="presParOf" srcId="{FEEB671A-5018-4751-A53B-5BAAC9693933}" destId="{59C42592-663C-4D80-821D-0076BF6ACF8B}" srcOrd="6" destOrd="0" presId="urn:microsoft.com/office/officeart/2008/layout/LinedList"/>
    <dgm:cxn modelId="{BE21A55C-6B9E-4B8C-9584-64E3971E3D36}" type="presParOf" srcId="{FEEB671A-5018-4751-A53B-5BAAC9693933}" destId="{AA22179D-F91C-43B7-8F01-5CC10D40B00C}" srcOrd="7" destOrd="0" presId="urn:microsoft.com/office/officeart/2008/layout/LinedList"/>
    <dgm:cxn modelId="{B8D0F167-E369-48BB-AD10-C462B8143078}" type="presParOf" srcId="{AA22179D-F91C-43B7-8F01-5CC10D40B00C}" destId="{A531954B-7F9C-4E06-9132-2850A563D1FC}" srcOrd="0" destOrd="0" presId="urn:microsoft.com/office/officeart/2008/layout/LinedList"/>
    <dgm:cxn modelId="{C29EBD52-7796-4061-BE38-688EA9B49E34}" type="presParOf" srcId="{AA22179D-F91C-43B7-8F01-5CC10D40B00C}" destId="{53DF4823-CFF4-4EB6-928F-2DF6F66CF519}" srcOrd="1" destOrd="0" presId="urn:microsoft.com/office/officeart/2008/layout/LinedList"/>
    <dgm:cxn modelId="{5B78CFA2-6FF4-421A-ACCE-A6BBE3292B2B}" type="presParOf" srcId="{FEEB671A-5018-4751-A53B-5BAAC9693933}" destId="{BCB8DAC9-EFA9-42FB-9588-615C7B6628DB}" srcOrd="8" destOrd="0" presId="urn:microsoft.com/office/officeart/2008/layout/LinedList"/>
    <dgm:cxn modelId="{952F0570-A5EC-4714-AA1A-1171D52B0AB9}" type="presParOf" srcId="{FEEB671A-5018-4751-A53B-5BAAC9693933}" destId="{E64A3020-E761-40E1-87BA-64042A66F3FD}" srcOrd="9" destOrd="0" presId="urn:microsoft.com/office/officeart/2008/layout/LinedList"/>
    <dgm:cxn modelId="{D1D172C9-92F1-456A-9374-1F9276683550}" type="presParOf" srcId="{E64A3020-E761-40E1-87BA-64042A66F3FD}" destId="{3D3D4B34-F27E-43F5-830F-16895817D12C}" srcOrd="0" destOrd="0" presId="urn:microsoft.com/office/officeart/2008/layout/LinedList"/>
    <dgm:cxn modelId="{656E3AC0-151B-4762-BC88-04F6CF46B16E}" type="presParOf" srcId="{E64A3020-E761-40E1-87BA-64042A66F3FD}" destId="{C2ACF07B-E615-4380-9BAE-92A693D623BF}" srcOrd="1" destOrd="0" presId="urn:microsoft.com/office/officeart/2008/layout/LinedList"/>
    <dgm:cxn modelId="{F16B1558-4988-4A26-87A6-EB2DC72C8FFD}" type="presParOf" srcId="{FEEB671A-5018-4751-A53B-5BAAC9693933}" destId="{7207DCDE-7A24-429E-B973-58F4D704FDB4}" srcOrd="10" destOrd="0" presId="urn:microsoft.com/office/officeart/2008/layout/LinedList"/>
    <dgm:cxn modelId="{8008FFFF-A158-4073-95EB-6144514D11D6}" type="presParOf" srcId="{FEEB671A-5018-4751-A53B-5BAAC9693933}" destId="{5349B51E-CAD0-4284-BBBB-9EE9F3FA9155}" srcOrd="11" destOrd="0" presId="urn:microsoft.com/office/officeart/2008/layout/LinedList"/>
    <dgm:cxn modelId="{FC573363-7B10-4839-825D-5101A1BF98B2}" type="presParOf" srcId="{5349B51E-CAD0-4284-BBBB-9EE9F3FA9155}" destId="{4D31D340-11DD-4DB3-B9C5-6D6E43F8DCC6}" srcOrd="0" destOrd="0" presId="urn:microsoft.com/office/officeart/2008/layout/LinedList"/>
    <dgm:cxn modelId="{AB984E96-53DC-4147-A1C0-B34021C6C7ED}" type="presParOf" srcId="{5349B51E-CAD0-4284-BBBB-9EE9F3FA9155}" destId="{AC53E53E-CDE3-4889-8603-0502DB572A7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C45164-1BE2-4385-ABAA-41A3C638FD0D}" type="doc">
      <dgm:prSet loTypeId="urn:microsoft.com/office/officeart/2008/layout/LinedList" loCatId="list" qsTypeId="urn:microsoft.com/office/officeart/2005/8/quickstyle/simple1" qsCatId="simple" csTypeId="urn:microsoft.com/office/officeart/2005/8/colors/accent3_2" csCatId="accent3" phldr="1"/>
      <dgm:spPr/>
      <dgm:t>
        <a:bodyPr/>
        <a:lstStyle/>
        <a:p>
          <a:endParaRPr lang="en-US"/>
        </a:p>
      </dgm:t>
    </dgm:pt>
    <dgm:pt modelId="{2556AF64-41EF-4759-9D81-CDAE94955C58}">
      <dgm:prSet/>
      <dgm:spPr/>
      <dgm:t>
        <a:bodyPr/>
        <a:lstStyle/>
        <a:p>
          <a:r>
            <a:rPr lang="en-US"/>
            <a:t>"A brand is not a product, but the promise of an experience." – Alexander Isley</a:t>
          </a:r>
        </a:p>
      </dgm:t>
    </dgm:pt>
    <dgm:pt modelId="{001E9F32-46F8-497E-B4F1-4ADA191345AC}" type="parTrans" cxnId="{B54B2465-8562-4C1F-80D8-D813C44B100B}">
      <dgm:prSet/>
      <dgm:spPr/>
      <dgm:t>
        <a:bodyPr/>
        <a:lstStyle/>
        <a:p>
          <a:endParaRPr lang="en-US"/>
        </a:p>
      </dgm:t>
    </dgm:pt>
    <dgm:pt modelId="{6DC5EC95-3C1B-42FF-8358-3BBD39285523}" type="sibTrans" cxnId="{B54B2465-8562-4C1F-80D8-D813C44B100B}">
      <dgm:prSet/>
      <dgm:spPr/>
      <dgm:t>
        <a:bodyPr/>
        <a:lstStyle/>
        <a:p>
          <a:endParaRPr lang="en-US"/>
        </a:p>
      </dgm:t>
    </dgm:pt>
    <dgm:pt modelId="{86CA67EE-15BF-4FCB-8B99-F9DB6FBB11E2}">
      <dgm:prSet/>
      <dgm:spPr/>
      <dgm:t>
        <a:bodyPr/>
        <a:lstStyle/>
        <a:p>
          <a:r>
            <a:rPr lang="en-US" dirty="0"/>
            <a:t>"A brand is a voice, and a product is a souvenir." – Lisa </a:t>
          </a:r>
          <a:r>
            <a:rPr lang="en-US" dirty="0" err="1"/>
            <a:t>Gansky</a:t>
          </a:r>
          <a:endParaRPr lang="en-US" dirty="0"/>
        </a:p>
      </dgm:t>
    </dgm:pt>
    <dgm:pt modelId="{9CC272E1-FB1A-4387-8286-56F853DB7C57}" type="parTrans" cxnId="{D413FB37-6B5C-4009-81FA-63104E903E86}">
      <dgm:prSet/>
      <dgm:spPr/>
      <dgm:t>
        <a:bodyPr/>
        <a:lstStyle/>
        <a:p>
          <a:endParaRPr lang="en-US"/>
        </a:p>
      </dgm:t>
    </dgm:pt>
    <dgm:pt modelId="{5C768AD0-E4AB-4494-B12A-9A0C20EA0402}" type="sibTrans" cxnId="{D413FB37-6B5C-4009-81FA-63104E903E86}">
      <dgm:prSet/>
      <dgm:spPr/>
      <dgm:t>
        <a:bodyPr/>
        <a:lstStyle/>
        <a:p>
          <a:endParaRPr lang="en-US"/>
        </a:p>
      </dgm:t>
    </dgm:pt>
    <dgm:pt modelId="{D36CAFA0-CC66-4577-99AF-E5BEE84B12D7}">
      <dgm:prSet/>
      <dgm:spPr/>
      <dgm:t>
        <a:bodyPr/>
        <a:lstStyle/>
        <a:p>
          <a:r>
            <a:rPr lang="en-US"/>
            <a:t>"Your brand name should work across languages and cultures. Simplicity is key." – David Airey</a:t>
          </a:r>
        </a:p>
      </dgm:t>
    </dgm:pt>
    <dgm:pt modelId="{BE8773F7-D263-4793-BF17-6586C2DB2536}" type="parTrans" cxnId="{31FB94F9-D3C9-4C85-AB9B-C55D96CEA81D}">
      <dgm:prSet/>
      <dgm:spPr/>
      <dgm:t>
        <a:bodyPr/>
        <a:lstStyle/>
        <a:p>
          <a:endParaRPr lang="en-US"/>
        </a:p>
      </dgm:t>
    </dgm:pt>
    <dgm:pt modelId="{1E99CE43-F962-45A3-8E45-A509E754A32B}" type="sibTrans" cxnId="{31FB94F9-D3C9-4C85-AB9B-C55D96CEA81D}">
      <dgm:prSet/>
      <dgm:spPr/>
      <dgm:t>
        <a:bodyPr/>
        <a:lstStyle/>
        <a:p>
          <a:endParaRPr lang="en-US"/>
        </a:p>
      </dgm:t>
    </dgm:pt>
    <dgm:pt modelId="{39D8D4C7-8EE2-4A35-B0EA-1528DA5E48F0}">
      <dgm:prSet/>
      <dgm:spPr/>
      <dgm:t>
        <a:bodyPr/>
        <a:lstStyle/>
        <a:p>
          <a:r>
            <a:rPr lang="en-US"/>
            <a:t>"A name is a powerful thing. It has to inspire and define." – Jonathan Gabay</a:t>
          </a:r>
        </a:p>
      </dgm:t>
    </dgm:pt>
    <dgm:pt modelId="{BB156D0D-4925-4753-929A-15CD320DBE76}" type="parTrans" cxnId="{ACCD9CE8-2F36-486C-BAC5-57E75563B9B1}">
      <dgm:prSet/>
      <dgm:spPr/>
      <dgm:t>
        <a:bodyPr/>
        <a:lstStyle/>
        <a:p>
          <a:endParaRPr lang="en-US"/>
        </a:p>
      </dgm:t>
    </dgm:pt>
    <dgm:pt modelId="{98E46587-01EF-49D7-BBF6-C44B0D01B445}" type="sibTrans" cxnId="{ACCD9CE8-2F36-486C-BAC5-57E75563B9B1}">
      <dgm:prSet/>
      <dgm:spPr/>
      <dgm:t>
        <a:bodyPr/>
        <a:lstStyle/>
        <a:p>
          <a:endParaRPr lang="en-US"/>
        </a:p>
      </dgm:t>
    </dgm:pt>
    <dgm:pt modelId="{BCECBB34-CDC2-4ED8-B6D9-39FC14EBED60}">
      <dgm:prSet/>
      <dgm:spPr/>
      <dgm:t>
        <a:bodyPr/>
        <a:lstStyle/>
        <a:p>
          <a:r>
            <a:rPr lang="en-US" dirty="0"/>
            <a:t>"A brand name that’s meaningful resonates in the hearts of consumers." – Marty Neumeier</a:t>
          </a:r>
        </a:p>
      </dgm:t>
    </dgm:pt>
    <dgm:pt modelId="{3D30F46B-C2BF-46DD-8CD5-790279982C19}" type="parTrans" cxnId="{D878BB40-36CE-40EE-B82D-DE5C75BF6029}">
      <dgm:prSet/>
      <dgm:spPr/>
      <dgm:t>
        <a:bodyPr/>
        <a:lstStyle/>
        <a:p>
          <a:endParaRPr lang="en-US"/>
        </a:p>
      </dgm:t>
    </dgm:pt>
    <dgm:pt modelId="{BB23671F-F385-408B-8E42-4C992BC041C2}" type="sibTrans" cxnId="{D878BB40-36CE-40EE-B82D-DE5C75BF6029}">
      <dgm:prSet/>
      <dgm:spPr/>
      <dgm:t>
        <a:bodyPr/>
        <a:lstStyle/>
        <a:p>
          <a:endParaRPr lang="en-US"/>
        </a:p>
      </dgm:t>
    </dgm:pt>
    <dgm:pt modelId="{DE334DC4-E107-4C11-802F-9C494FA9BC68}">
      <dgm:prSet/>
      <dgm:spPr/>
      <dgm:t>
        <a:bodyPr/>
        <a:lstStyle/>
        <a:p>
          <a:r>
            <a:rPr lang="en-US"/>
            <a:t>"A strong brand name is the foundation of a successful brand strategy." – Laura Ries</a:t>
          </a:r>
        </a:p>
      </dgm:t>
    </dgm:pt>
    <dgm:pt modelId="{A4F66A8D-071B-4F1F-9C52-84927C21B817}" type="parTrans" cxnId="{16AE40AE-2DF0-42BE-8FE6-86D7616683C3}">
      <dgm:prSet/>
      <dgm:spPr/>
      <dgm:t>
        <a:bodyPr/>
        <a:lstStyle/>
        <a:p>
          <a:endParaRPr lang="en-US"/>
        </a:p>
      </dgm:t>
    </dgm:pt>
    <dgm:pt modelId="{09472C7B-EA09-425B-A304-00F30F7EAF4A}" type="sibTrans" cxnId="{16AE40AE-2DF0-42BE-8FE6-86D7616683C3}">
      <dgm:prSet/>
      <dgm:spPr/>
      <dgm:t>
        <a:bodyPr/>
        <a:lstStyle/>
        <a:p>
          <a:endParaRPr lang="en-US"/>
        </a:p>
      </dgm:t>
    </dgm:pt>
    <dgm:pt modelId="{559EC1F2-285F-481D-8A9E-2353CC9432DF}">
      <dgm:prSet/>
      <dgm:spPr/>
      <dgm:t>
        <a:bodyPr/>
        <a:lstStyle/>
        <a:p>
          <a:r>
            <a:rPr lang="en-US"/>
            <a:t>"The best brand names tell a story in a single word." – Simon Mainwaring</a:t>
          </a:r>
        </a:p>
      </dgm:t>
    </dgm:pt>
    <dgm:pt modelId="{D04E8146-1774-48EE-ADA6-307ABBB4AA6F}" type="parTrans" cxnId="{61A272AF-A089-4671-B31E-FB7AD717BF4B}">
      <dgm:prSet/>
      <dgm:spPr/>
      <dgm:t>
        <a:bodyPr/>
        <a:lstStyle/>
        <a:p>
          <a:endParaRPr lang="en-US"/>
        </a:p>
      </dgm:t>
    </dgm:pt>
    <dgm:pt modelId="{4D1603B8-228C-4ADE-B3EB-3B4B9119BF36}" type="sibTrans" cxnId="{61A272AF-A089-4671-B31E-FB7AD717BF4B}">
      <dgm:prSet/>
      <dgm:spPr/>
      <dgm:t>
        <a:bodyPr/>
        <a:lstStyle/>
        <a:p>
          <a:endParaRPr lang="en-US"/>
        </a:p>
      </dgm:t>
    </dgm:pt>
    <dgm:pt modelId="{FEEB671A-5018-4751-A53B-5BAAC9693933}" type="pres">
      <dgm:prSet presAssocID="{F7C45164-1BE2-4385-ABAA-41A3C638FD0D}" presName="vert0" presStyleCnt="0">
        <dgm:presLayoutVars>
          <dgm:dir/>
          <dgm:animOne val="branch"/>
          <dgm:animLvl val="lvl"/>
        </dgm:presLayoutVars>
      </dgm:prSet>
      <dgm:spPr/>
    </dgm:pt>
    <dgm:pt modelId="{6205B1BD-FB11-4AE1-969D-CC206F9AF180}" type="pres">
      <dgm:prSet presAssocID="{2556AF64-41EF-4759-9D81-CDAE94955C58}" presName="thickLine" presStyleLbl="alignNode1" presStyleIdx="0" presStyleCnt="7"/>
      <dgm:spPr/>
    </dgm:pt>
    <dgm:pt modelId="{3F1ECD24-F9DE-4172-BE90-41B5DA4F62BB}" type="pres">
      <dgm:prSet presAssocID="{2556AF64-41EF-4759-9D81-CDAE94955C58}" presName="horz1" presStyleCnt="0"/>
      <dgm:spPr/>
    </dgm:pt>
    <dgm:pt modelId="{779293B6-AB3A-498D-BDD7-DA71C678EA8C}" type="pres">
      <dgm:prSet presAssocID="{2556AF64-41EF-4759-9D81-CDAE94955C58}" presName="tx1" presStyleLbl="revTx" presStyleIdx="0" presStyleCnt="7"/>
      <dgm:spPr/>
    </dgm:pt>
    <dgm:pt modelId="{1E07FBA1-4786-4E1F-9714-B24BDFA02EA5}" type="pres">
      <dgm:prSet presAssocID="{2556AF64-41EF-4759-9D81-CDAE94955C58}" presName="vert1" presStyleCnt="0"/>
      <dgm:spPr/>
    </dgm:pt>
    <dgm:pt modelId="{59C42592-663C-4D80-821D-0076BF6ACF8B}" type="pres">
      <dgm:prSet presAssocID="{86CA67EE-15BF-4FCB-8B99-F9DB6FBB11E2}" presName="thickLine" presStyleLbl="alignNode1" presStyleIdx="1" presStyleCnt="7"/>
      <dgm:spPr/>
    </dgm:pt>
    <dgm:pt modelId="{AA22179D-F91C-43B7-8F01-5CC10D40B00C}" type="pres">
      <dgm:prSet presAssocID="{86CA67EE-15BF-4FCB-8B99-F9DB6FBB11E2}" presName="horz1" presStyleCnt="0"/>
      <dgm:spPr/>
    </dgm:pt>
    <dgm:pt modelId="{A531954B-7F9C-4E06-9132-2850A563D1FC}" type="pres">
      <dgm:prSet presAssocID="{86CA67EE-15BF-4FCB-8B99-F9DB6FBB11E2}" presName="tx1" presStyleLbl="revTx" presStyleIdx="1" presStyleCnt="7"/>
      <dgm:spPr/>
    </dgm:pt>
    <dgm:pt modelId="{53DF4823-CFF4-4EB6-928F-2DF6F66CF519}" type="pres">
      <dgm:prSet presAssocID="{86CA67EE-15BF-4FCB-8B99-F9DB6FBB11E2}" presName="vert1" presStyleCnt="0"/>
      <dgm:spPr/>
    </dgm:pt>
    <dgm:pt modelId="{BCB8DAC9-EFA9-42FB-9588-615C7B6628DB}" type="pres">
      <dgm:prSet presAssocID="{D36CAFA0-CC66-4577-99AF-E5BEE84B12D7}" presName="thickLine" presStyleLbl="alignNode1" presStyleIdx="2" presStyleCnt="7"/>
      <dgm:spPr/>
    </dgm:pt>
    <dgm:pt modelId="{E64A3020-E761-40E1-87BA-64042A66F3FD}" type="pres">
      <dgm:prSet presAssocID="{D36CAFA0-CC66-4577-99AF-E5BEE84B12D7}" presName="horz1" presStyleCnt="0"/>
      <dgm:spPr/>
    </dgm:pt>
    <dgm:pt modelId="{3D3D4B34-F27E-43F5-830F-16895817D12C}" type="pres">
      <dgm:prSet presAssocID="{D36CAFA0-CC66-4577-99AF-E5BEE84B12D7}" presName="tx1" presStyleLbl="revTx" presStyleIdx="2" presStyleCnt="7"/>
      <dgm:spPr/>
    </dgm:pt>
    <dgm:pt modelId="{C2ACF07B-E615-4380-9BAE-92A693D623BF}" type="pres">
      <dgm:prSet presAssocID="{D36CAFA0-CC66-4577-99AF-E5BEE84B12D7}" presName="vert1" presStyleCnt="0"/>
      <dgm:spPr/>
    </dgm:pt>
    <dgm:pt modelId="{7CCD9025-0DDD-4147-9798-100ED4C59816}" type="pres">
      <dgm:prSet presAssocID="{39D8D4C7-8EE2-4A35-B0EA-1528DA5E48F0}" presName="thickLine" presStyleLbl="alignNode1" presStyleIdx="3" presStyleCnt="7"/>
      <dgm:spPr/>
    </dgm:pt>
    <dgm:pt modelId="{E353C2F1-4739-4FAB-B792-C1D6F5FFFC5B}" type="pres">
      <dgm:prSet presAssocID="{39D8D4C7-8EE2-4A35-B0EA-1528DA5E48F0}" presName="horz1" presStyleCnt="0"/>
      <dgm:spPr/>
    </dgm:pt>
    <dgm:pt modelId="{11990979-60B2-4EBC-B159-C1C0D13AD642}" type="pres">
      <dgm:prSet presAssocID="{39D8D4C7-8EE2-4A35-B0EA-1528DA5E48F0}" presName="tx1" presStyleLbl="revTx" presStyleIdx="3" presStyleCnt="7"/>
      <dgm:spPr/>
    </dgm:pt>
    <dgm:pt modelId="{29EDB12E-C250-4B93-8B26-990EB765929F}" type="pres">
      <dgm:prSet presAssocID="{39D8D4C7-8EE2-4A35-B0EA-1528DA5E48F0}" presName="vert1" presStyleCnt="0"/>
      <dgm:spPr/>
    </dgm:pt>
    <dgm:pt modelId="{1FF5C6CB-6E72-4637-A239-459FFA806947}" type="pres">
      <dgm:prSet presAssocID="{BCECBB34-CDC2-4ED8-B6D9-39FC14EBED60}" presName="thickLine" presStyleLbl="alignNode1" presStyleIdx="4" presStyleCnt="7"/>
      <dgm:spPr/>
    </dgm:pt>
    <dgm:pt modelId="{B6E68143-0787-44F6-81EA-FA9D0AEE65D2}" type="pres">
      <dgm:prSet presAssocID="{BCECBB34-CDC2-4ED8-B6D9-39FC14EBED60}" presName="horz1" presStyleCnt="0"/>
      <dgm:spPr/>
    </dgm:pt>
    <dgm:pt modelId="{5258A207-7786-42FF-B66C-B54B9B126E52}" type="pres">
      <dgm:prSet presAssocID="{BCECBB34-CDC2-4ED8-B6D9-39FC14EBED60}" presName="tx1" presStyleLbl="revTx" presStyleIdx="4" presStyleCnt="7"/>
      <dgm:spPr/>
    </dgm:pt>
    <dgm:pt modelId="{E3CFE558-F226-4E57-BECE-F7A2C1C230A9}" type="pres">
      <dgm:prSet presAssocID="{BCECBB34-CDC2-4ED8-B6D9-39FC14EBED60}" presName="vert1" presStyleCnt="0"/>
      <dgm:spPr/>
    </dgm:pt>
    <dgm:pt modelId="{1D19CD24-42DC-4766-A106-91891FB656B1}" type="pres">
      <dgm:prSet presAssocID="{DE334DC4-E107-4C11-802F-9C494FA9BC68}" presName="thickLine" presStyleLbl="alignNode1" presStyleIdx="5" presStyleCnt="7"/>
      <dgm:spPr/>
    </dgm:pt>
    <dgm:pt modelId="{92B1B04F-3065-46FC-88D1-4E8573BEDA05}" type="pres">
      <dgm:prSet presAssocID="{DE334DC4-E107-4C11-802F-9C494FA9BC68}" presName="horz1" presStyleCnt="0"/>
      <dgm:spPr/>
    </dgm:pt>
    <dgm:pt modelId="{E4F7BED8-4C6B-4BCC-B6F2-0768EE331B1B}" type="pres">
      <dgm:prSet presAssocID="{DE334DC4-E107-4C11-802F-9C494FA9BC68}" presName="tx1" presStyleLbl="revTx" presStyleIdx="5" presStyleCnt="7"/>
      <dgm:spPr/>
    </dgm:pt>
    <dgm:pt modelId="{210FB12F-020E-424F-9FDE-2C27454DD979}" type="pres">
      <dgm:prSet presAssocID="{DE334DC4-E107-4C11-802F-9C494FA9BC68}" presName="vert1" presStyleCnt="0"/>
      <dgm:spPr/>
    </dgm:pt>
    <dgm:pt modelId="{7207DCDE-7A24-429E-B973-58F4D704FDB4}" type="pres">
      <dgm:prSet presAssocID="{559EC1F2-285F-481D-8A9E-2353CC9432DF}" presName="thickLine" presStyleLbl="alignNode1" presStyleIdx="6" presStyleCnt="7"/>
      <dgm:spPr/>
    </dgm:pt>
    <dgm:pt modelId="{5349B51E-CAD0-4284-BBBB-9EE9F3FA9155}" type="pres">
      <dgm:prSet presAssocID="{559EC1F2-285F-481D-8A9E-2353CC9432DF}" presName="horz1" presStyleCnt="0"/>
      <dgm:spPr/>
    </dgm:pt>
    <dgm:pt modelId="{4D31D340-11DD-4DB3-B9C5-6D6E43F8DCC6}" type="pres">
      <dgm:prSet presAssocID="{559EC1F2-285F-481D-8A9E-2353CC9432DF}" presName="tx1" presStyleLbl="revTx" presStyleIdx="6" presStyleCnt="7"/>
      <dgm:spPr/>
    </dgm:pt>
    <dgm:pt modelId="{AC53E53E-CDE3-4889-8603-0502DB572A7A}" type="pres">
      <dgm:prSet presAssocID="{559EC1F2-285F-481D-8A9E-2353CC9432DF}" presName="vert1" presStyleCnt="0"/>
      <dgm:spPr/>
    </dgm:pt>
  </dgm:ptLst>
  <dgm:cxnLst>
    <dgm:cxn modelId="{52FA940F-6A5B-4AC4-8940-7DDEB49F9E8F}" type="presOf" srcId="{DE334DC4-E107-4C11-802F-9C494FA9BC68}" destId="{E4F7BED8-4C6B-4BCC-B6F2-0768EE331B1B}" srcOrd="0" destOrd="0" presId="urn:microsoft.com/office/officeart/2008/layout/LinedList"/>
    <dgm:cxn modelId="{C0D34B21-061D-41F6-AA23-0C5C6512E884}" type="presOf" srcId="{39D8D4C7-8EE2-4A35-B0EA-1528DA5E48F0}" destId="{11990979-60B2-4EBC-B159-C1C0D13AD642}" srcOrd="0" destOrd="0" presId="urn:microsoft.com/office/officeart/2008/layout/LinedList"/>
    <dgm:cxn modelId="{F7943331-62B8-451A-BEF4-75788D1D8A35}" type="presOf" srcId="{D36CAFA0-CC66-4577-99AF-E5BEE84B12D7}" destId="{3D3D4B34-F27E-43F5-830F-16895817D12C}" srcOrd="0" destOrd="0" presId="urn:microsoft.com/office/officeart/2008/layout/LinedList"/>
    <dgm:cxn modelId="{B037D034-2E81-4C5A-A623-B2E0F129205F}" type="presOf" srcId="{86CA67EE-15BF-4FCB-8B99-F9DB6FBB11E2}" destId="{A531954B-7F9C-4E06-9132-2850A563D1FC}" srcOrd="0" destOrd="0" presId="urn:microsoft.com/office/officeart/2008/layout/LinedList"/>
    <dgm:cxn modelId="{D413FB37-6B5C-4009-81FA-63104E903E86}" srcId="{F7C45164-1BE2-4385-ABAA-41A3C638FD0D}" destId="{86CA67EE-15BF-4FCB-8B99-F9DB6FBB11E2}" srcOrd="1" destOrd="0" parTransId="{9CC272E1-FB1A-4387-8286-56F853DB7C57}" sibTransId="{5C768AD0-E4AB-4494-B12A-9A0C20EA0402}"/>
    <dgm:cxn modelId="{D878BB40-36CE-40EE-B82D-DE5C75BF6029}" srcId="{F7C45164-1BE2-4385-ABAA-41A3C638FD0D}" destId="{BCECBB34-CDC2-4ED8-B6D9-39FC14EBED60}" srcOrd="4" destOrd="0" parTransId="{3D30F46B-C2BF-46DD-8CD5-790279982C19}" sibTransId="{BB23671F-F385-408B-8E42-4C992BC041C2}"/>
    <dgm:cxn modelId="{B54B2465-8562-4C1F-80D8-D813C44B100B}" srcId="{F7C45164-1BE2-4385-ABAA-41A3C638FD0D}" destId="{2556AF64-41EF-4759-9D81-CDAE94955C58}" srcOrd="0" destOrd="0" parTransId="{001E9F32-46F8-497E-B4F1-4ADA191345AC}" sibTransId="{6DC5EC95-3C1B-42FF-8358-3BBD39285523}"/>
    <dgm:cxn modelId="{9F15F14E-EC01-43D2-8265-E91FB1A6264F}" type="presOf" srcId="{F7C45164-1BE2-4385-ABAA-41A3C638FD0D}" destId="{FEEB671A-5018-4751-A53B-5BAAC9693933}" srcOrd="0" destOrd="0" presId="urn:microsoft.com/office/officeart/2008/layout/LinedList"/>
    <dgm:cxn modelId="{16AE40AE-2DF0-42BE-8FE6-86D7616683C3}" srcId="{F7C45164-1BE2-4385-ABAA-41A3C638FD0D}" destId="{DE334DC4-E107-4C11-802F-9C494FA9BC68}" srcOrd="5" destOrd="0" parTransId="{A4F66A8D-071B-4F1F-9C52-84927C21B817}" sibTransId="{09472C7B-EA09-425B-A304-00F30F7EAF4A}"/>
    <dgm:cxn modelId="{61A272AF-A089-4671-B31E-FB7AD717BF4B}" srcId="{F7C45164-1BE2-4385-ABAA-41A3C638FD0D}" destId="{559EC1F2-285F-481D-8A9E-2353CC9432DF}" srcOrd="6" destOrd="0" parTransId="{D04E8146-1774-48EE-ADA6-307ABBB4AA6F}" sibTransId="{4D1603B8-228C-4ADE-B3EB-3B4B9119BF36}"/>
    <dgm:cxn modelId="{5F8B45C4-E3CB-4609-A3D1-A9DE01474341}" type="presOf" srcId="{559EC1F2-285F-481D-8A9E-2353CC9432DF}" destId="{4D31D340-11DD-4DB3-B9C5-6D6E43F8DCC6}" srcOrd="0" destOrd="0" presId="urn:microsoft.com/office/officeart/2008/layout/LinedList"/>
    <dgm:cxn modelId="{88B3CCC7-5E41-4BEF-B82B-F504F402A784}" type="presOf" srcId="{2556AF64-41EF-4759-9D81-CDAE94955C58}" destId="{779293B6-AB3A-498D-BDD7-DA71C678EA8C}" srcOrd="0" destOrd="0" presId="urn:microsoft.com/office/officeart/2008/layout/LinedList"/>
    <dgm:cxn modelId="{ACCD9CE8-2F36-486C-BAC5-57E75563B9B1}" srcId="{F7C45164-1BE2-4385-ABAA-41A3C638FD0D}" destId="{39D8D4C7-8EE2-4A35-B0EA-1528DA5E48F0}" srcOrd="3" destOrd="0" parTransId="{BB156D0D-4925-4753-929A-15CD320DBE76}" sibTransId="{98E46587-01EF-49D7-BBF6-C44B0D01B445}"/>
    <dgm:cxn modelId="{0225DBEA-76E4-43A4-ADEC-6794D1FD0244}" type="presOf" srcId="{BCECBB34-CDC2-4ED8-B6D9-39FC14EBED60}" destId="{5258A207-7786-42FF-B66C-B54B9B126E52}" srcOrd="0" destOrd="0" presId="urn:microsoft.com/office/officeart/2008/layout/LinedList"/>
    <dgm:cxn modelId="{31FB94F9-D3C9-4C85-AB9B-C55D96CEA81D}" srcId="{F7C45164-1BE2-4385-ABAA-41A3C638FD0D}" destId="{D36CAFA0-CC66-4577-99AF-E5BEE84B12D7}" srcOrd="2" destOrd="0" parTransId="{BE8773F7-D263-4793-BF17-6586C2DB2536}" sibTransId="{1E99CE43-F962-45A3-8E45-A509E754A32B}"/>
    <dgm:cxn modelId="{DCF5341F-07CB-48AA-BC85-8CE53BB0D57D}" type="presParOf" srcId="{FEEB671A-5018-4751-A53B-5BAAC9693933}" destId="{6205B1BD-FB11-4AE1-969D-CC206F9AF180}" srcOrd="0" destOrd="0" presId="urn:microsoft.com/office/officeart/2008/layout/LinedList"/>
    <dgm:cxn modelId="{3033B0DF-E1C9-48DF-BFC4-11337F9E0D6A}" type="presParOf" srcId="{FEEB671A-5018-4751-A53B-5BAAC9693933}" destId="{3F1ECD24-F9DE-4172-BE90-41B5DA4F62BB}" srcOrd="1" destOrd="0" presId="urn:microsoft.com/office/officeart/2008/layout/LinedList"/>
    <dgm:cxn modelId="{8EC574F0-26FC-455B-B06F-738B59F6A23A}" type="presParOf" srcId="{3F1ECD24-F9DE-4172-BE90-41B5DA4F62BB}" destId="{779293B6-AB3A-498D-BDD7-DA71C678EA8C}" srcOrd="0" destOrd="0" presId="urn:microsoft.com/office/officeart/2008/layout/LinedList"/>
    <dgm:cxn modelId="{292531C4-0908-47EF-AA48-9EFF43CE585B}" type="presParOf" srcId="{3F1ECD24-F9DE-4172-BE90-41B5DA4F62BB}" destId="{1E07FBA1-4786-4E1F-9714-B24BDFA02EA5}" srcOrd="1" destOrd="0" presId="urn:microsoft.com/office/officeart/2008/layout/LinedList"/>
    <dgm:cxn modelId="{0E11694B-97AD-4A91-A22E-3754EA19D18F}" type="presParOf" srcId="{FEEB671A-5018-4751-A53B-5BAAC9693933}" destId="{59C42592-663C-4D80-821D-0076BF6ACF8B}" srcOrd="2" destOrd="0" presId="urn:microsoft.com/office/officeart/2008/layout/LinedList"/>
    <dgm:cxn modelId="{BE21A55C-6B9E-4B8C-9584-64E3971E3D36}" type="presParOf" srcId="{FEEB671A-5018-4751-A53B-5BAAC9693933}" destId="{AA22179D-F91C-43B7-8F01-5CC10D40B00C}" srcOrd="3" destOrd="0" presId="urn:microsoft.com/office/officeart/2008/layout/LinedList"/>
    <dgm:cxn modelId="{B8D0F167-E369-48BB-AD10-C462B8143078}" type="presParOf" srcId="{AA22179D-F91C-43B7-8F01-5CC10D40B00C}" destId="{A531954B-7F9C-4E06-9132-2850A563D1FC}" srcOrd="0" destOrd="0" presId="urn:microsoft.com/office/officeart/2008/layout/LinedList"/>
    <dgm:cxn modelId="{C29EBD52-7796-4061-BE38-688EA9B49E34}" type="presParOf" srcId="{AA22179D-F91C-43B7-8F01-5CC10D40B00C}" destId="{53DF4823-CFF4-4EB6-928F-2DF6F66CF519}" srcOrd="1" destOrd="0" presId="urn:microsoft.com/office/officeart/2008/layout/LinedList"/>
    <dgm:cxn modelId="{5B78CFA2-6FF4-421A-ACCE-A6BBE3292B2B}" type="presParOf" srcId="{FEEB671A-5018-4751-A53B-5BAAC9693933}" destId="{BCB8DAC9-EFA9-42FB-9588-615C7B6628DB}" srcOrd="4" destOrd="0" presId="urn:microsoft.com/office/officeart/2008/layout/LinedList"/>
    <dgm:cxn modelId="{952F0570-A5EC-4714-AA1A-1171D52B0AB9}" type="presParOf" srcId="{FEEB671A-5018-4751-A53B-5BAAC9693933}" destId="{E64A3020-E761-40E1-87BA-64042A66F3FD}" srcOrd="5" destOrd="0" presId="urn:microsoft.com/office/officeart/2008/layout/LinedList"/>
    <dgm:cxn modelId="{D1D172C9-92F1-456A-9374-1F9276683550}" type="presParOf" srcId="{E64A3020-E761-40E1-87BA-64042A66F3FD}" destId="{3D3D4B34-F27E-43F5-830F-16895817D12C}" srcOrd="0" destOrd="0" presId="urn:microsoft.com/office/officeart/2008/layout/LinedList"/>
    <dgm:cxn modelId="{656E3AC0-151B-4762-BC88-04F6CF46B16E}" type="presParOf" srcId="{E64A3020-E761-40E1-87BA-64042A66F3FD}" destId="{C2ACF07B-E615-4380-9BAE-92A693D623BF}" srcOrd="1" destOrd="0" presId="urn:microsoft.com/office/officeart/2008/layout/LinedList"/>
    <dgm:cxn modelId="{8325C08B-70F1-4319-8D9F-CD29F9B07BDD}" type="presParOf" srcId="{FEEB671A-5018-4751-A53B-5BAAC9693933}" destId="{7CCD9025-0DDD-4147-9798-100ED4C59816}" srcOrd="6" destOrd="0" presId="urn:microsoft.com/office/officeart/2008/layout/LinedList"/>
    <dgm:cxn modelId="{38251E02-C86E-4CDE-8EE5-86C4A654676F}" type="presParOf" srcId="{FEEB671A-5018-4751-A53B-5BAAC9693933}" destId="{E353C2F1-4739-4FAB-B792-C1D6F5FFFC5B}" srcOrd="7" destOrd="0" presId="urn:microsoft.com/office/officeart/2008/layout/LinedList"/>
    <dgm:cxn modelId="{B0E2DB7F-5BCD-4AD3-9EF4-1AD8BB2C435D}" type="presParOf" srcId="{E353C2F1-4739-4FAB-B792-C1D6F5FFFC5B}" destId="{11990979-60B2-4EBC-B159-C1C0D13AD642}" srcOrd="0" destOrd="0" presId="urn:microsoft.com/office/officeart/2008/layout/LinedList"/>
    <dgm:cxn modelId="{FAEBFFA0-C128-4D5A-9681-70CE013517D3}" type="presParOf" srcId="{E353C2F1-4739-4FAB-B792-C1D6F5FFFC5B}" destId="{29EDB12E-C250-4B93-8B26-990EB765929F}" srcOrd="1" destOrd="0" presId="urn:microsoft.com/office/officeart/2008/layout/LinedList"/>
    <dgm:cxn modelId="{B2322F93-796E-4E15-B711-9364071EE049}" type="presParOf" srcId="{FEEB671A-5018-4751-A53B-5BAAC9693933}" destId="{1FF5C6CB-6E72-4637-A239-459FFA806947}" srcOrd="8" destOrd="0" presId="urn:microsoft.com/office/officeart/2008/layout/LinedList"/>
    <dgm:cxn modelId="{98C35FC6-A90A-45F2-BE07-AC5C450DE7AD}" type="presParOf" srcId="{FEEB671A-5018-4751-A53B-5BAAC9693933}" destId="{B6E68143-0787-44F6-81EA-FA9D0AEE65D2}" srcOrd="9" destOrd="0" presId="urn:microsoft.com/office/officeart/2008/layout/LinedList"/>
    <dgm:cxn modelId="{B6CD6708-B14D-4A24-B69D-184707F593D1}" type="presParOf" srcId="{B6E68143-0787-44F6-81EA-FA9D0AEE65D2}" destId="{5258A207-7786-42FF-B66C-B54B9B126E52}" srcOrd="0" destOrd="0" presId="urn:microsoft.com/office/officeart/2008/layout/LinedList"/>
    <dgm:cxn modelId="{364BF7AD-97C9-4EDC-84F2-44F29C739524}" type="presParOf" srcId="{B6E68143-0787-44F6-81EA-FA9D0AEE65D2}" destId="{E3CFE558-F226-4E57-BECE-F7A2C1C230A9}" srcOrd="1" destOrd="0" presId="urn:microsoft.com/office/officeart/2008/layout/LinedList"/>
    <dgm:cxn modelId="{F2843B66-0877-4E10-88D0-2655010DF694}" type="presParOf" srcId="{FEEB671A-5018-4751-A53B-5BAAC9693933}" destId="{1D19CD24-42DC-4766-A106-91891FB656B1}" srcOrd="10" destOrd="0" presId="urn:microsoft.com/office/officeart/2008/layout/LinedList"/>
    <dgm:cxn modelId="{F9CFCFD3-B3F1-40B3-8181-B8EA8944E989}" type="presParOf" srcId="{FEEB671A-5018-4751-A53B-5BAAC9693933}" destId="{92B1B04F-3065-46FC-88D1-4E8573BEDA05}" srcOrd="11" destOrd="0" presId="urn:microsoft.com/office/officeart/2008/layout/LinedList"/>
    <dgm:cxn modelId="{095E44F0-AD12-46E8-9731-B875BCF34A1E}" type="presParOf" srcId="{92B1B04F-3065-46FC-88D1-4E8573BEDA05}" destId="{E4F7BED8-4C6B-4BCC-B6F2-0768EE331B1B}" srcOrd="0" destOrd="0" presId="urn:microsoft.com/office/officeart/2008/layout/LinedList"/>
    <dgm:cxn modelId="{BB5BC3A4-6232-443C-9A30-B2351B578EB6}" type="presParOf" srcId="{92B1B04F-3065-46FC-88D1-4E8573BEDA05}" destId="{210FB12F-020E-424F-9FDE-2C27454DD979}" srcOrd="1" destOrd="0" presId="urn:microsoft.com/office/officeart/2008/layout/LinedList"/>
    <dgm:cxn modelId="{F16B1558-4988-4A26-87A6-EB2DC72C8FFD}" type="presParOf" srcId="{FEEB671A-5018-4751-A53B-5BAAC9693933}" destId="{7207DCDE-7A24-429E-B973-58F4D704FDB4}" srcOrd="12" destOrd="0" presId="urn:microsoft.com/office/officeart/2008/layout/LinedList"/>
    <dgm:cxn modelId="{8008FFFF-A158-4073-95EB-6144514D11D6}" type="presParOf" srcId="{FEEB671A-5018-4751-A53B-5BAAC9693933}" destId="{5349B51E-CAD0-4284-BBBB-9EE9F3FA9155}" srcOrd="13" destOrd="0" presId="urn:microsoft.com/office/officeart/2008/layout/LinedList"/>
    <dgm:cxn modelId="{FC573363-7B10-4839-825D-5101A1BF98B2}" type="presParOf" srcId="{5349B51E-CAD0-4284-BBBB-9EE9F3FA9155}" destId="{4D31D340-11DD-4DB3-B9C5-6D6E43F8DCC6}" srcOrd="0" destOrd="0" presId="urn:microsoft.com/office/officeart/2008/layout/LinedList"/>
    <dgm:cxn modelId="{AB984E96-53DC-4147-A1C0-B34021C6C7ED}" type="presParOf" srcId="{5349B51E-CAD0-4284-BBBB-9EE9F3FA9155}" destId="{AC53E53E-CDE3-4889-8603-0502DB572A7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E7E443B-2215-4A48-A05B-01B76EA4922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05738BF-2478-4A15-A46B-0DBD3FF5A676}">
      <dgm:prSet/>
      <dgm:spPr/>
      <dgm:t>
        <a:bodyPr/>
        <a:lstStyle/>
        <a:p>
          <a:r>
            <a:rPr lang="en-US" dirty="0"/>
            <a:t>"A brand name is a shortcut to a customer’s gut feeling." – Seth Godin</a:t>
          </a:r>
        </a:p>
      </dgm:t>
    </dgm:pt>
    <dgm:pt modelId="{1429DCC6-4DEE-46CA-A41D-B20394A0405E}" type="parTrans" cxnId="{380A3CA0-0FF6-4E06-AFA4-A679FFE9C569}">
      <dgm:prSet/>
      <dgm:spPr/>
      <dgm:t>
        <a:bodyPr/>
        <a:lstStyle/>
        <a:p>
          <a:endParaRPr lang="en-US"/>
        </a:p>
      </dgm:t>
    </dgm:pt>
    <dgm:pt modelId="{E3B46244-0AE6-4F23-ABAB-9E7DBB2FF990}" type="sibTrans" cxnId="{380A3CA0-0FF6-4E06-AFA4-A679FFE9C569}">
      <dgm:prSet/>
      <dgm:spPr/>
      <dgm:t>
        <a:bodyPr/>
        <a:lstStyle/>
        <a:p>
          <a:endParaRPr lang="en-US"/>
        </a:p>
      </dgm:t>
    </dgm:pt>
    <dgm:pt modelId="{662D4A92-7324-482F-9A56-A3F6D02FD9B6}">
      <dgm:prSet/>
      <dgm:spPr/>
      <dgm:t>
        <a:bodyPr/>
        <a:lstStyle/>
        <a:p>
          <a:r>
            <a:rPr lang="en-US" dirty="0"/>
            <a:t>"A brand name is the one investment that can multiply the value of your product." – Steve Forbes</a:t>
          </a:r>
        </a:p>
      </dgm:t>
    </dgm:pt>
    <dgm:pt modelId="{2D98F711-8A19-4BBB-9D8F-3D46955B652C}" type="parTrans" cxnId="{D7EB5194-ECB4-41D6-B1B7-DF9604582784}">
      <dgm:prSet/>
      <dgm:spPr/>
      <dgm:t>
        <a:bodyPr/>
        <a:lstStyle/>
        <a:p>
          <a:endParaRPr lang="en-US"/>
        </a:p>
      </dgm:t>
    </dgm:pt>
    <dgm:pt modelId="{3A0F5132-0111-4764-A643-194AF62668D7}" type="sibTrans" cxnId="{D7EB5194-ECB4-41D6-B1B7-DF9604582784}">
      <dgm:prSet/>
      <dgm:spPr/>
      <dgm:t>
        <a:bodyPr/>
        <a:lstStyle/>
        <a:p>
          <a:endParaRPr lang="en-US"/>
        </a:p>
      </dgm:t>
    </dgm:pt>
    <dgm:pt modelId="{1926E981-C399-4A7C-AD8B-489EC69D186B}">
      <dgm:prSet/>
      <dgm:spPr/>
      <dgm:t>
        <a:bodyPr/>
        <a:lstStyle/>
        <a:p>
          <a:r>
            <a:rPr lang="en-US"/>
            <a:t>"Choosing a brand name is not about being clever, it’s about being clear." – Al Ries</a:t>
          </a:r>
        </a:p>
      </dgm:t>
    </dgm:pt>
    <dgm:pt modelId="{30F351F0-F34A-4123-A42D-D06E8AC4251C}" type="parTrans" cxnId="{0D49452F-1BCB-4602-9100-CF5971C7F658}">
      <dgm:prSet/>
      <dgm:spPr/>
      <dgm:t>
        <a:bodyPr/>
        <a:lstStyle/>
        <a:p>
          <a:endParaRPr lang="en-US"/>
        </a:p>
      </dgm:t>
    </dgm:pt>
    <dgm:pt modelId="{18653B8C-B114-40F0-BCF5-DF254F8D9476}" type="sibTrans" cxnId="{0D49452F-1BCB-4602-9100-CF5971C7F658}">
      <dgm:prSet/>
      <dgm:spPr/>
      <dgm:t>
        <a:bodyPr/>
        <a:lstStyle/>
        <a:p>
          <a:endParaRPr lang="en-US"/>
        </a:p>
      </dgm:t>
    </dgm:pt>
    <dgm:pt modelId="{9E518BAB-039A-43F6-88CB-D6ADE4C95AEA}">
      <dgm:prSet/>
      <dgm:spPr/>
      <dgm:t>
        <a:bodyPr/>
        <a:lstStyle/>
        <a:p>
          <a:r>
            <a:rPr lang="en-US"/>
            <a:t>"Your brand name should evoke the essence of your company and its values." – Tony Hsieh</a:t>
          </a:r>
        </a:p>
      </dgm:t>
    </dgm:pt>
    <dgm:pt modelId="{1770873A-0FC8-4671-8832-7AC52F5A250B}" type="parTrans" cxnId="{DC5A4694-58E6-48E9-A579-86C21F805E31}">
      <dgm:prSet/>
      <dgm:spPr/>
      <dgm:t>
        <a:bodyPr/>
        <a:lstStyle/>
        <a:p>
          <a:endParaRPr lang="en-US"/>
        </a:p>
      </dgm:t>
    </dgm:pt>
    <dgm:pt modelId="{F9C6654E-503C-430E-A6AF-0540F93D5BA4}" type="sibTrans" cxnId="{DC5A4694-58E6-48E9-A579-86C21F805E31}">
      <dgm:prSet/>
      <dgm:spPr/>
      <dgm:t>
        <a:bodyPr/>
        <a:lstStyle/>
        <a:p>
          <a:endParaRPr lang="en-US"/>
        </a:p>
      </dgm:t>
    </dgm:pt>
    <dgm:pt modelId="{6E5EBBD3-AC65-4DB3-94F0-3C8F3330680D}">
      <dgm:prSet/>
      <dgm:spPr/>
      <dgm:t>
        <a:bodyPr/>
        <a:lstStyle/>
        <a:p>
          <a:r>
            <a:rPr lang="en-US"/>
            <a:t>"A good name is a passport to the future; it shapes perception before the product is even seen."</a:t>
          </a:r>
        </a:p>
      </dgm:t>
    </dgm:pt>
    <dgm:pt modelId="{EDA9E352-6C74-4ED4-9DB7-C4AB0C17A7FB}" type="parTrans" cxnId="{0EC2402E-BEE5-43F5-9231-0F1299C4AFCD}">
      <dgm:prSet/>
      <dgm:spPr/>
      <dgm:t>
        <a:bodyPr/>
        <a:lstStyle/>
        <a:p>
          <a:endParaRPr lang="en-US"/>
        </a:p>
      </dgm:t>
    </dgm:pt>
    <dgm:pt modelId="{B3208D8A-9CB2-4EFB-AEC2-0F94E656A62F}" type="sibTrans" cxnId="{0EC2402E-BEE5-43F5-9231-0F1299C4AFCD}">
      <dgm:prSet/>
      <dgm:spPr/>
      <dgm:t>
        <a:bodyPr/>
        <a:lstStyle/>
        <a:p>
          <a:endParaRPr lang="en-US"/>
        </a:p>
      </dgm:t>
    </dgm:pt>
    <dgm:pt modelId="{470AACB5-89BC-4561-A4B7-C5280A325DA3}">
      <dgm:prSet/>
      <dgm:spPr/>
      <dgm:t>
        <a:bodyPr/>
        <a:lstStyle/>
        <a:p>
          <a:r>
            <a:rPr lang="en-US"/>
            <a:t>"The brand name is the start of a conversation between you and your customer." – Patrick Hanlon</a:t>
          </a:r>
        </a:p>
      </dgm:t>
    </dgm:pt>
    <dgm:pt modelId="{9CE4C533-305E-4F1D-9569-C82A63B63122}" type="parTrans" cxnId="{F2DD0ABC-EBB9-4736-BFC7-8C5344FA6294}">
      <dgm:prSet/>
      <dgm:spPr/>
      <dgm:t>
        <a:bodyPr/>
        <a:lstStyle/>
        <a:p>
          <a:endParaRPr lang="en-US"/>
        </a:p>
      </dgm:t>
    </dgm:pt>
    <dgm:pt modelId="{34D7DACD-284C-47E6-BC1B-FC624774DFD0}" type="sibTrans" cxnId="{F2DD0ABC-EBB9-4736-BFC7-8C5344FA6294}">
      <dgm:prSet/>
      <dgm:spPr/>
      <dgm:t>
        <a:bodyPr/>
        <a:lstStyle/>
        <a:p>
          <a:endParaRPr lang="en-US"/>
        </a:p>
      </dgm:t>
    </dgm:pt>
    <dgm:pt modelId="{E00F10DA-2F7D-4110-9864-DE51ACE19521}" type="pres">
      <dgm:prSet presAssocID="{BE7E443B-2215-4A48-A05B-01B76EA4922D}" presName="root" presStyleCnt="0">
        <dgm:presLayoutVars>
          <dgm:dir/>
          <dgm:resizeHandles val="exact"/>
        </dgm:presLayoutVars>
      </dgm:prSet>
      <dgm:spPr/>
    </dgm:pt>
    <dgm:pt modelId="{00AEB71F-71F0-4AFB-BA1A-D8EF64C5C8B9}" type="pres">
      <dgm:prSet presAssocID="{305738BF-2478-4A15-A46B-0DBD3FF5A676}" presName="compNode" presStyleCnt="0"/>
      <dgm:spPr/>
    </dgm:pt>
    <dgm:pt modelId="{2C4FA97F-AA72-4CDA-904A-5467862F5EFE}" type="pres">
      <dgm:prSet presAssocID="{305738BF-2478-4A15-A46B-0DBD3FF5A676}" presName="bgRect" presStyleLbl="bgShp" presStyleIdx="0" presStyleCnt="6"/>
      <dgm:spPr/>
    </dgm:pt>
    <dgm:pt modelId="{8F3C87D0-279C-4AD7-B672-328C76165F59}" type="pres">
      <dgm:prSet presAssocID="{305738BF-2478-4A15-A46B-0DBD3FF5A676}"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rget Audience"/>
        </a:ext>
      </dgm:extLst>
    </dgm:pt>
    <dgm:pt modelId="{776E2191-C77A-4972-9E34-4796BD22F9EE}" type="pres">
      <dgm:prSet presAssocID="{305738BF-2478-4A15-A46B-0DBD3FF5A676}" presName="spaceRect" presStyleCnt="0"/>
      <dgm:spPr/>
    </dgm:pt>
    <dgm:pt modelId="{FA92AB8D-23B7-4062-A55F-AD21F3DD27A9}" type="pres">
      <dgm:prSet presAssocID="{305738BF-2478-4A15-A46B-0DBD3FF5A676}" presName="parTx" presStyleLbl="revTx" presStyleIdx="0" presStyleCnt="6">
        <dgm:presLayoutVars>
          <dgm:chMax val="0"/>
          <dgm:chPref val="0"/>
        </dgm:presLayoutVars>
      </dgm:prSet>
      <dgm:spPr/>
    </dgm:pt>
    <dgm:pt modelId="{1E48BAC0-5030-4368-80BD-661F08434C7A}" type="pres">
      <dgm:prSet presAssocID="{E3B46244-0AE6-4F23-ABAB-9E7DBB2FF990}" presName="sibTrans" presStyleCnt="0"/>
      <dgm:spPr/>
    </dgm:pt>
    <dgm:pt modelId="{AA5D451E-164A-4A86-9AF8-1C1A805AC5E2}" type="pres">
      <dgm:prSet presAssocID="{662D4A92-7324-482F-9A56-A3F6D02FD9B6}" presName="compNode" presStyleCnt="0"/>
      <dgm:spPr/>
    </dgm:pt>
    <dgm:pt modelId="{71FC11A0-AB79-4C6E-BA3B-9600FEC0E8AB}" type="pres">
      <dgm:prSet presAssocID="{662D4A92-7324-482F-9A56-A3F6D02FD9B6}" presName="bgRect" presStyleLbl="bgShp" presStyleIdx="1" presStyleCnt="6"/>
      <dgm:spPr/>
    </dgm:pt>
    <dgm:pt modelId="{A38F12B0-DAB6-4508-AFB7-FF565C9FDCA6}" type="pres">
      <dgm:prSet presAssocID="{662D4A92-7324-482F-9A56-A3F6D02FD9B6}"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apanese Dolls"/>
        </a:ext>
      </dgm:extLst>
    </dgm:pt>
    <dgm:pt modelId="{44C3E00D-C08B-407A-AE54-777C93AD2A09}" type="pres">
      <dgm:prSet presAssocID="{662D4A92-7324-482F-9A56-A3F6D02FD9B6}" presName="spaceRect" presStyleCnt="0"/>
      <dgm:spPr/>
    </dgm:pt>
    <dgm:pt modelId="{7771D983-35DF-465D-AB25-747F3185F2AF}" type="pres">
      <dgm:prSet presAssocID="{662D4A92-7324-482F-9A56-A3F6D02FD9B6}" presName="parTx" presStyleLbl="revTx" presStyleIdx="1" presStyleCnt="6">
        <dgm:presLayoutVars>
          <dgm:chMax val="0"/>
          <dgm:chPref val="0"/>
        </dgm:presLayoutVars>
      </dgm:prSet>
      <dgm:spPr/>
    </dgm:pt>
    <dgm:pt modelId="{F1E592C3-B465-4489-A17F-8C14C6CDBB13}" type="pres">
      <dgm:prSet presAssocID="{3A0F5132-0111-4764-A643-194AF62668D7}" presName="sibTrans" presStyleCnt="0"/>
      <dgm:spPr/>
    </dgm:pt>
    <dgm:pt modelId="{51BF898D-0273-4AB6-9FBC-4EDF24F64B29}" type="pres">
      <dgm:prSet presAssocID="{1926E981-C399-4A7C-AD8B-489EC69D186B}" presName="compNode" presStyleCnt="0"/>
      <dgm:spPr/>
    </dgm:pt>
    <dgm:pt modelId="{5DCCFAB7-EAB0-4C3F-AD81-FD7021545F4A}" type="pres">
      <dgm:prSet presAssocID="{1926E981-C399-4A7C-AD8B-489EC69D186B}" presName="bgRect" presStyleLbl="bgShp" presStyleIdx="2" presStyleCnt="6"/>
      <dgm:spPr/>
    </dgm:pt>
    <dgm:pt modelId="{F3763C56-862F-4B96-8A23-8FF16BAB82BD}" type="pres">
      <dgm:prSet presAssocID="{1926E981-C399-4A7C-AD8B-489EC69D186B}"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Joker Hat"/>
        </a:ext>
      </dgm:extLst>
    </dgm:pt>
    <dgm:pt modelId="{7D097480-08BA-425C-9FCE-D1159BC9BE4E}" type="pres">
      <dgm:prSet presAssocID="{1926E981-C399-4A7C-AD8B-489EC69D186B}" presName="spaceRect" presStyleCnt="0"/>
      <dgm:spPr/>
    </dgm:pt>
    <dgm:pt modelId="{085DE4DA-30F0-42BC-9EFA-A8005A69DE87}" type="pres">
      <dgm:prSet presAssocID="{1926E981-C399-4A7C-AD8B-489EC69D186B}" presName="parTx" presStyleLbl="revTx" presStyleIdx="2" presStyleCnt="6">
        <dgm:presLayoutVars>
          <dgm:chMax val="0"/>
          <dgm:chPref val="0"/>
        </dgm:presLayoutVars>
      </dgm:prSet>
      <dgm:spPr/>
    </dgm:pt>
    <dgm:pt modelId="{802D3BAB-2A07-4892-A206-9642A4A8B9A4}" type="pres">
      <dgm:prSet presAssocID="{18653B8C-B114-40F0-BCF5-DF254F8D9476}" presName="sibTrans" presStyleCnt="0"/>
      <dgm:spPr/>
    </dgm:pt>
    <dgm:pt modelId="{C5DFE2FA-F260-46F5-A432-0D57C28A5ABF}" type="pres">
      <dgm:prSet presAssocID="{9E518BAB-039A-43F6-88CB-D6ADE4C95AEA}" presName="compNode" presStyleCnt="0"/>
      <dgm:spPr/>
    </dgm:pt>
    <dgm:pt modelId="{3ECA8FC7-4A4D-4E76-BFE6-37200423067B}" type="pres">
      <dgm:prSet presAssocID="{9E518BAB-039A-43F6-88CB-D6ADE4C95AEA}" presName="bgRect" presStyleLbl="bgShp" presStyleIdx="3" presStyleCnt="6"/>
      <dgm:spPr/>
    </dgm:pt>
    <dgm:pt modelId="{C372B933-1769-4DD4-8FEC-2C35ABD1CE8F}" type="pres">
      <dgm:prSet presAssocID="{9E518BAB-039A-43F6-88CB-D6ADE4C95AEA}"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nnections"/>
        </a:ext>
      </dgm:extLst>
    </dgm:pt>
    <dgm:pt modelId="{BA5E4E68-9469-4C68-9C4A-AFC09CB0E14B}" type="pres">
      <dgm:prSet presAssocID="{9E518BAB-039A-43F6-88CB-D6ADE4C95AEA}" presName="spaceRect" presStyleCnt="0"/>
      <dgm:spPr/>
    </dgm:pt>
    <dgm:pt modelId="{C3D75943-B5E2-4BF5-B77E-F0E5C216B6E2}" type="pres">
      <dgm:prSet presAssocID="{9E518BAB-039A-43F6-88CB-D6ADE4C95AEA}" presName="parTx" presStyleLbl="revTx" presStyleIdx="3" presStyleCnt="6">
        <dgm:presLayoutVars>
          <dgm:chMax val="0"/>
          <dgm:chPref val="0"/>
        </dgm:presLayoutVars>
      </dgm:prSet>
      <dgm:spPr/>
    </dgm:pt>
    <dgm:pt modelId="{2C42F5FA-B226-438E-89D9-29A53D759F7F}" type="pres">
      <dgm:prSet presAssocID="{F9C6654E-503C-430E-A6AF-0540F93D5BA4}" presName="sibTrans" presStyleCnt="0"/>
      <dgm:spPr/>
    </dgm:pt>
    <dgm:pt modelId="{4BE3C0D1-608B-4084-857D-0238A9717338}" type="pres">
      <dgm:prSet presAssocID="{6E5EBBD3-AC65-4DB3-94F0-3C8F3330680D}" presName="compNode" presStyleCnt="0"/>
      <dgm:spPr/>
    </dgm:pt>
    <dgm:pt modelId="{43D1CF5B-3691-4FAE-BC3E-094819223D63}" type="pres">
      <dgm:prSet presAssocID="{6E5EBBD3-AC65-4DB3-94F0-3C8F3330680D}" presName="bgRect" presStyleLbl="bgShp" presStyleIdx="4" presStyleCnt="6"/>
      <dgm:spPr/>
    </dgm:pt>
    <dgm:pt modelId="{5D82BE90-AC96-4E6E-AECA-E25A5A3EA952}" type="pres">
      <dgm:prSet presAssocID="{6E5EBBD3-AC65-4DB3-94F0-3C8F3330680D}"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mployee Badge"/>
        </a:ext>
      </dgm:extLst>
    </dgm:pt>
    <dgm:pt modelId="{4D03FD46-E73E-4480-9280-B9282062DC6A}" type="pres">
      <dgm:prSet presAssocID="{6E5EBBD3-AC65-4DB3-94F0-3C8F3330680D}" presName="spaceRect" presStyleCnt="0"/>
      <dgm:spPr/>
    </dgm:pt>
    <dgm:pt modelId="{F785B15F-73FE-4B86-B7B4-E834E3A3CF5F}" type="pres">
      <dgm:prSet presAssocID="{6E5EBBD3-AC65-4DB3-94F0-3C8F3330680D}" presName="parTx" presStyleLbl="revTx" presStyleIdx="4" presStyleCnt="6">
        <dgm:presLayoutVars>
          <dgm:chMax val="0"/>
          <dgm:chPref val="0"/>
        </dgm:presLayoutVars>
      </dgm:prSet>
      <dgm:spPr/>
    </dgm:pt>
    <dgm:pt modelId="{2564962F-17B4-4DBC-9346-5AB5B5485074}" type="pres">
      <dgm:prSet presAssocID="{B3208D8A-9CB2-4EFB-AEC2-0F94E656A62F}" presName="sibTrans" presStyleCnt="0"/>
      <dgm:spPr/>
    </dgm:pt>
    <dgm:pt modelId="{34DC2D92-640B-4A0A-9AE9-DF951E402EA7}" type="pres">
      <dgm:prSet presAssocID="{470AACB5-89BC-4561-A4B7-C5280A325DA3}" presName="compNode" presStyleCnt="0"/>
      <dgm:spPr/>
    </dgm:pt>
    <dgm:pt modelId="{0762B4B6-F74B-4884-B747-32315894992A}" type="pres">
      <dgm:prSet presAssocID="{470AACB5-89BC-4561-A4B7-C5280A325DA3}" presName="bgRect" presStyleLbl="bgShp" presStyleIdx="5" presStyleCnt="6"/>
      <dgm:spPr/>
    </dgm:pt>
    <dgm:pt modelId="{1F66870A-7A1B-4506-BA33-900ECB53BFF8}" type="pres">
      <dgm:prSet presAssocID="{470AACB5-89BC-4561-A4B7-C5280A325DA3}"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Leprechaun Hat"/>
        </a:ext>
      </dgm:extLst>
    </dgm:pt>
    <dgm:pt modelId="{4B698C0B-292D-42EA-BCE9-76A50B600905}" type="pres">
      <dgm:prSet presAssocID="{470AACB5-89BC-4561-A4B7-C5280A325DA3}" presName="spaceRect" presStyleCnt="0"/>
      <dgm:spPr/>
    </dgm:pt>
    <dgm:pt modelId="{8C3716F7-4D20-4BE3-82CA-CD9AF112F56B}" type="pres">
      <dgm:prSet presAssocID="{470AACB5-89BC-4561-A4B7-C5280A325DA3}" presName="parTx" presStyleLbl="revTx" presStyleIdx="5" presStyleCnt="6">
        <dgm:presLayoutVars>
          <dgm:chMax val="0"/>
          <dgm:chPref val="0"/>
        </dgm:presLayoutVars>
      </dgm:prSet>
      <dgm:spPr/>
    </dgm:pt>
  </dgm:ptLst>
  <dgm:cxnLst>
    <dgm:cxn modelId="{F4A20B1C-E3BF-4F7D-958E-156BBC014B4E}" type="presOf" srcId="{9E518BAB-039A-43F6-88CB-D6ADE4C95AEA}" destId="{C3D75943-B5E2-4BF5-B77E-F0E5C216B6E2}" srcOrd="0" destOrd="0" presId="urn:microsoft.com/office/officeart/2018/2/layout/IconVerticalSolidList"/>
    <dgm:cxn modelId="{DC799E28-A678-4572-A701-575C4C7ED966}" type="presOf" srcId="{305738BF-2478-4A15-A46B-0DBD3FF5A676}" destId="{FA92AB8D-23B7-4062-A55F-AD21F3DD27A9}" srcOrd="0" destOrd="0" presId="urn:microsoft.com/office/officeart/2018/2/layout/IconVerticalSolidList"/>
    <dgm:cxn modelId="{0EC2402E-BEE5-43F5-9231-0F1299C4AFCD}" srcId="{BE7E443B-2215-4A48-A05B-01B76EA4922D}" destId="{6E5EBBD3-AC65-4DB3-94F0-3C8F3330680D}" srcOrd="4" destOrd="0" parTransId="{EDA9E352-6C74-4ED4-9DB7-C4AB0C17A7FB}" sibTransId="{B3208D8A-9CB2-4EFB-AEC2-0F94E656A62F}"/>
    <dgm:cxn modelId="{0D49452F-1BCB-4602-9100-CF5971C7F658}" srcId="{BE7E443B-2215-4A48-A05B-01B76EA4922D}" destId="{1926E981-C399-4A7C-AD8B-489EC69D186B}" srcOrd="2" destOrd="0" parTransId="{30F351F0-F34A-4123-A42D-D06E8AC4251C}" sibTransId="{18653B8C-B114-40F0-BCF5-DF254F8D9476}"/>
    <dgm:cxn modelId="{2D82E349-480D-4154-964C-2A20DB71660A}" type="presOf" srcId="{1926E981-C399-4A7C-AD8B-489EC69D186B}" destId="{085DE4DA-30F0-42BC-9EFA-A8005A69DE87}" srcOrd="0" destOrd="0" presId="urn:microsoft.com/office/officeart/2018/2/layout/IconVerticalSolidList"/>
    <dgm:cxn modelId="{27D3AA4B-1841-43D2-9206-CB41337271B2}" type="presOf" srcId="{BE7E443B-2215-4A48-A05B-01B76EA4922D}" destId="{E00F10DA-2F7D-4110-9864-DE51ACE19521}" srcOrd="0" destOrd="0" presId="urn:microsoft.com/office/officeart/2018/2/layout/IconVerticalSolidList"/>
    <dgm:cxn modelId="{DC5A4694-58E6-48E9-A579-86C21F805E31}" srcId="{BE7E443B-2215-4A48-A05B-01B76EA4922D}" destId="{9E518BAB-039A-43F6-88CB-D6ADE4C95AEA}" srcOrd="3" destOrd="0" parTransId="{1770873A-0FC8-4671-8832-7AC52F5A250B}" sibTransId="{F9C6654E-503C-430E-A6AF-0540F93D5BA4}"/>
    <dgm:cxn modelId="{D7EB5194-ECB4-41D6-B1B7-DF9604582784}" srcId="{BE7E443B-2215-4A48-A05B-01B76EA4922D}" destId="{662D4A92-7324-482F-9A56-A3F6D02FD9B6}" srcOrd="1" destOrd="0" parTransId="{2D98F711-8A19-4BBB-9D8F-3D46955B652C}" sibTransId="{3A0F5132-0111-4764-A643-194AF62668D7}"/>
    <dgm:cxn modelId="{C426539F-08F9-4DBD-9E43-C70B9806C958}" type="presOf" srcId="{470AACB5-89BC-4561-A4B7-C5280A325DA3}" destId="{8C3716F7-4D20-4BE3-82CA-CD9AF112F56B}" srcOrd="0" destOrd="0" presId="urn:microsoft.com/office/officeart/2018/2/layout/IconVerticalSolidList"/>
    <dgm:cxn modelId="{380A3CA0-0FF6-4E06-AFA4-A679FFE9C569}" srcId="{BE7E443B-2215-4A48-A05B-01B76EA4922D}" destId="{305738BF-2478-4A15-A46B-0DBD3FF5A676}" srcOrd="0" destOrd="0" parTransId="{1429DCC6-4DEE-46CA-A41D-B20394A0405E}" sibTransId="{E3B46244-0AE6-4F23-ABAB-9E7DBB2FF990}"/>
    <dgm:cxn modelId="{F2DD0ABC-EBB9-4736-BFC7-8C5344FA6294}" srcId="{BE7E443B-2215-4A48-A05B-01B76EA4922D}" destId="{470AACB5-89BC-4561-A4B7-C5280A325DA3}" srcOrd="5" destOrd="0" parTransId="{9CE4C533-305E-4F1D-9569-C82A63B63122}" sibTransId="{34D7DACD-284C-47E6-BC1B-FC624774DFD0}"/>
    <dgm:cxn modelId="{0F28A3BE-1E3A-40EC-A2AF-E493F2629FDF}" type="presOf" srcId="{6E5EBBD3-AC65-4DB3-94F0-3C8F3330680D}" destId="{F785B15F-73FE-4B86-B7B4-E834E3A3CF5F}" srcOrd="0" destOrd="0" presId="urn:microsoft.com/office/officeart/2018/2/layout/IconVerticalSolidList"/>
    <dgm:cxn modelId="{D229BBDB-0C6D-42CF-964F-541CB934B150}" type="presOf" srcId="{662D4A92-7324-482F-9A56-A3F6D02FD9B6}" destId="{7771D983-35DF-465D-AB25-747F3185F2AF}" srcOrd="0" destOrd="0" presId="urn:microsoft.com/office/officeart/2018/2/layout/IconVerticalSolidList"/>
    <dgm:cxn modelId="{B3F2F408-87EF-445F-8DA0-8E91AEE0363B}" type="presParOf" srcId="{E00F10DA-2F7D-4110-9864-DE51ACE19521}" destId="{00AEB71F-71F0-4AFB-BA1A-D8EF64C5C8B9}" srcOrd="0" destOrd="0" presId="urn:microsoft.com/office/officeart/2018/2/layout/IconVerticalSolidList"/>
    <dgm:cxn modelId="{1169B572-5F0B-458E-92CA-1168BE2457AA}" type="presParOf" srcId="{00AEB71F-71F0-4AFB-BA1A-D8EF64C5C8B9}" destId="{2C4FA97F-AA72-4CDA-904A-5467862F5EFE}" srcOrd="0" destOrd="0" presId="urn:microsoft.com/office/officeart/2018/2/layout/IconVerticalSolidList"/>
    <dgm:cxn modelId="{CD9143F1-D10A-4898-9C90-F1D13815D0B4}" type="presParOf" srcId="{00AEB71F-71F0-4AFB-BA1A-D8EF64C5C8B9}" destId="{8F3C87D0-279C-4AD7-B672-328C76165F59}" srcOrd="1" destOrd="0" presId="urn:microsoft.com/office/officeart/2018/2/layout/IconVerticalSolidList"/>
    <dgm:cxn modelId="{C1F7D1B1-9A83-4279-8E2E-2DF1A64679BC}" type="presParOf" srcId="{00AEB71F-71F0-4AFB-BA1A-D8EF64C5C8B9}" destId="{776E2191-C77A-4972-9E34-4796BD22F9EE}" srcOrd="2" destOrd="0" presId="urn:microsoft.com/office/officeart/2018/2/layout/IconVerticalSolidList"/>
    <dgm:cxn modelId="{7585C41D-5B58-4E33-B707-5C022A3FC691}" type="presParOf" srcId="{00AEB71F-71F0-4AFB-BA1A-D8EF64C5C8B9}" destId="{FA92AB8D-23B7-4062-A55F-AD21F3DD27A9}" srcOrd="3" destOrd="0" presId="urn:microsoft.com/office/officeart/2018/2/layout/IconVerticalSolidList"/>
    <dgm:cxn modelId="{DBB011BF-0015-4B18-AB39-C8003A9BACD4}" type="presParOf" srcId="{E00F10DA-2F7D-4110-9864-DE51ACE19521}" destId="{1E48BAC0-5030-4368-80BD-661F08434C7A}" srcOrd="1" destOrd="0" presId="urn:microsoft.com/office/officeart/2018/2/layout/IconVerticalSolidList"/>
    <dgm:cxn modelId="{F91D8034-88D1-41FA-B7D1-6FD189FC75AB}" type="presParOf" srcId="{E00F10DA-2F7D-4110-9864-DE51ACE19521}" destId="{AA5D451E-164A-4A86-9AF8-1C1A805AC5E2}" srcOrd="2" destOrd="0" presId="urn:microsoft.com/office/officeart/2018/2/layout/IconVerticalSolidList"/>
    <dgm:cxn modelId="{0684134A-DA63-41EB-82C0-ED03849B0A95}" type="presParOf" srcId="{AA5D451E-164A-4A86-9AF8-1C1A805AC5E2}" destId="{71FC11A0-AB79-4C6E-BA3B-9600FEC0E8AB}" srcOrd="0" destOrd="0" presId="urn:microsoft.com/office/officeart/2018/2/layout/IconVerticalSolidList"/>
    <dgm:cxn modelId="{538D0D86-EE3B-4D0E-901A-9DE150ADDE7D}" type="presParOf" srcId="{AA5D451E-164A-4A86-9AF8-1C1A805AC5E2}" destId="{A38F12B0-DAB6-4508-AFB7-FF565C9FDCA6}" srcOrd="1" destOrd="0" presId="urn:microsoft.com/office/officeart/2018/2/layout/IconVerticalSolidList"/>
    <dgm:cxn modelId="{CDAC9413-03FA-4DF0-BEF1-ECCF126AAE18}" type="presParOf" srcId="{AA5D451E-164A-4A86-9AF8-1C1A805AC5E2}" destId="{44C3E00D-C08B-407A-AE54-777C93AD2A09}" srcOrd="2" destOrd="0" presId="urn:microsoft.com/office/officeart/2018/2/layout/IconVerticalSolidList"/>
    <dgm:cxn modelId="{F38E4DCF-BDEF-48C2-990F-CB7B390D8851}" type="presParOf" srcId="{AA5D451E-164A-4A86-9AF8-1C1A805AC5E2}" destId="{7771D983-35DF-465D-AB25-747F3185F2AF}" srcOrd="3" destOrd="0" presId="urn:microsoft.com/office/officeart/2018/2/layout/IconVerticalSolidList"/>
    <dgm:cxn modelId="{624A4F4C-0E1F-412C-B3AC-0E080D64BED6}" type="presParOf" srcId="{E00F10DA-2F7D-4110-9864-DE51ACE19521}" destId="{F1E592C3-B465-4489-A17F-8C14C6CDBB13}" srcOrd="3" destOrd="0" presId="urn:microsoft.com/office/officeart/2018/2/layout/IconVerticalSolidList"/>
    <dgm:cxn modelId="{0FF16528-5D25-4497-9646-804F3802D49D}" type="presParOf" srcId="{E00F10DA-2F7D-4110-9864-DE51ACE19521}" destId="{51BF898D-0273-4AB6-9FBC-4EDF24F64B29}" srcOrd="4" destOrd="0" presId="urn:microsoft.com/office/officeart/2018/2/layout/IconVerticalSolidList"/>
    <dgm:cxn modelId="{34434FCB-7CEC-48FF-A559-62C8D1FD9849}" type="presParOf" srcId="{51BF898D-0273-4AB6-9FBC-4EDF24F64B29}" destId="{5DCCFAB7-EAB0-4C3F-AD81-FD7021545F4A}" srcOrd="0" destOrd="0" presId="urn:microsoft.com/office/officeart/2018/2/layout/IconVerticalSolidList"/>
    <dgm:cxn modelId="{4D8CAB6F-FD4B-49B1-B679-6D7DFBFA0C9E}" type="presParOf" srcId="{51BF898D-0273-4AB6-9FBC-4EDF24F64B29}" destId="{F3763C56-862F-4B96-8A23-8FF16BAB82BD}" srcOrd="1" destOrd="0" presId="urn:microsoft.com/office/officeart/2018/2/layout/IconVerticalSolidList"/>
    <dgm:cxn modelId="{93EB1822-7762-464E-9C12-1A49E18E7613}" type="presParOf" srcId="{51BF898D-0273-4AB6-9FBC-4EDF24F64B29}" destId="{7D097480-08BA-425C-9FCE-D1159BC9BE4E}" srcOrd="2" destOrd="0" presId="urn:microsoft.com/office/officeart/2018/2/layout/IconVerticalSolidList"/>
    <dgm:cxn modelId="{91055818-CE99-43A4-BE65-26824A42B001}" type="presParOf" srcId="{51BF898D-0273-4AB6-9FBC-4EDF24F64B29}" destId="{085DE4DA-30F0-42BC-9EFA-A8005A69DE87}" srcOrd="3" destOrd="0" presId="urn:microsoft.com/office/officeart/2018/2/layout/IconVerticalSolidList"/>
    <dgm:cxn modelId="{C55F6893-D3AA-411E-B99A-6B6C618473E8}" type="presParOf" srcId="{E00F10DA-2F7D-4110-9864-DE51ACE19521}" destId="{802D3BAB-2A07-4892-A206-9642A4A8B9A4}" srcOrd="5" destOrd="0" presId="urn:microsoft.com/office/officeart/2018/2/layout/IconVerticalSolidList"/>
    <dgm:cxn modelId="{6B90A92F-CB7C-4B6A-AEBE-A25D34427940}" type="presParOf" srcId="{E00F10DA-2F7D-4110-9864-DE51ACE19521}" destId="{C5DFE2FA-F260-46F5-A432-0D57C28A5ABF}" srcOrd="6" destOrd="0" presId="urn:microsoft.com/office/officeart/2018/2/layout/IconVerticalSolidList"/>
    <dgm:cxn modelId="{D0483A22-A36E-4AC9-943B-B0C414B2DBCC}" type="presParOf" srcId="{C5DFE2FA-F260-46F5-A432-0D57C28A5ABF}" destId="{3ECA8FC7-4A4D-4E76-BFE6-37200423067B}" srcOrd="0" destOrd="0" presId="urn:microsoft.com/office/officeart/2018/2/layout/IconVerticalSolidList"/>
    <dgm:cxn modelId="{BE4D9C8C-6EB6-48E2-91F7-32D7416CDBF7}" type="presParOf" srcId="{C5DFE2FA-F260-46F5-A432-0D57C28A5ABF}" destId="{C372B933-1769-4DD4-8FEC-2C35ABD1CE8F}" srcOrd="1" destOrd="0" presId="urn:microsoft.com/office/officeart/2018/2/layout/IconVerticalSolidList"/>
    <dgm:cxn modelId="{C69610F1-EAA9-46EB-926C-86431B775F34}" type="presParOf" srcId="{C5DFE2FA-F260-46F5-A432-0D57C28A5ABF}" destId="{BA5E4E68-9469-4C68-9C4A-AFC09CB0E14B}" srcOrd="2" destOrd="0" presId="urn:microsoft.com/office/officeart/2018/2/layout/IconVerticalSolidList"/>
    <dgm:cxn modelId="{F198AAEC-E4D4-4DDE-A47F-A718CD36447E}" type="presParOf" srcId="{C5DFE2FA-F260-46F5-A432-0D57C28A5ABF}" destId="{C3D75943-B5E2-4BF5-B77E-F0E5C216B6E2}" srcOrd="3" destOrd="0" presId="urn:microsoft.com/office/officeart/2018/2/layout/IconVerticalSolidList"/>
    <dgm:cxn modelId="{3C9D6707-56B6-4C14-B89F-9C42AADA412B}" type="presParOf" srcId="{E00F10DA-2F7D-4110-9864-DE51ACE19521}" destId="{2C42F5FA-B226-438E-89D9-29A53D759F7F}" srcOrd="7" destOrd="0" presId="urn:microsoft.com/office/officeart/2018/2/layout/IconVerticalSolidList"/>
    <dgm:cxn modelId="{8222333D-803C-496A-A978-5C810698211F}" type="presParOf" srcId="{E00F10DA-2F7D-4110-9864-DE51ACE19521}" destId="{4BE3C0D1-608B-4084-857D-0238A9717338}" srcOrd="8" destOrd="0" presId="urn:microsoft.com/office/officeart/2018/2/layout/IconVerticalSolidList"/>
    <dgm:cxn modelId="{A126841A-C321-4ED4-85B8-63872E2D8B87}" type="presParOf" srcId="{4BE3C0D1-608B-4084-857D-0238A9717338}" destId="{43D1CF5B-3691-4FAE-BC3E-094819223D63}" srcOrd="0" destOrd="0" presId="urn:microsoft.com/office/officeart/2018/2/layout/IconVerticalSolidList"/>
    <dgm:cxn modelId="{7C0819FE-6CF1-4BAA-9FE9-6B28ED618320}" type="presParOf" srcId="{4BE3C0D1-608B-4084-857D-0238A9717338}" destId="{5D82BE90-AC96-4E6E-AECA-E25A5A3EA952}" srcOrd="1" destOrd="0" presId="urn:microsoft.com/office/officeart/2018/2/layout/IconVerticalSolidList"/>
    <dgm:cxn modelId="{539839BE-A2C0-4105-9FE8-A4C2A6FAC393}" type="presParOf" srcId="{4BE3C0D1-608B-4084-857D-0238A9717338}" destId="{4D03FD46-E73E-4480-9280-B9282062DC6A}" srcOrd="2" destOrd="0" presId="urn:microsoft.com/office/officeart/2018/2/layout/IconVerticalSolidList"/>
    <dgm:cxn modelId="{68693A44-AD6A-4ECE-B94D-27EDC5079D1A}" type="presParOf" srcId="{4BE3C0D1-608B-4084-857D-0238A9717338}" destId="{F785B15F-73FE-4B86-B7B4-E834E3A3CF5F}" srcOrd="3" destOrd="0" presId="urn:microsoft.com/office/officeart/2018/2/layout/IconVerticalSolidList"/>
    <dgm:cxn modelId="{30BF7D0F-896F-4D74-B045-25EABCE0E83B}" type="presParOf" srcId="{E00F10DA-2F7D-4110-9864-DE51ACE19521}" destId="{2564962F-17B4-4DBC-9346-5AB5B5485074}" srcOrd="9" destOrd="0" presId="urn:microsoft.com/office/officeart/2018/2/layout/IconVerticalSolidList"/>
    <dgm:cxn modelId="{E9A8446A-AFA5-46F1-9748-039589467A3B}" type="presParOf" srcId="{E00F10DA-2F7D-4110-9864-DE51ACE19521}" destId="{34DC2D92-640B-4A0A-9AE9-DF951E402EA7}" srcOrd="10" destOrd="0" presId="urn:microsoft.com/office/officeart/2018/2/layout/IconVerticalSolidList"/>
    <dgm:cxn modelId="{435B4BEC-EEA2-413B-91CC-5EA8F0B3B869}" type="presParOf" srcId="{34DC2D92-640B-4A0A-9AE9-DF951E402EA7}" destId="{0762B4B6-F74B-4884-B747-32315894992A}" srcOrd="0" destOrd="0" presId="urn:microsoft.com/office/officeart/2018/2/layout/IconVerticalSolidList"/>
    <dgm:cxn modelId="{6FFFE9F5-C0C1-45BC-ACE0-0C4628D40232}" type="presParOf" srcId="{34DC2D92-640B-4A0A-9AE9-DF951E402EA7}" destId="{1F66870A-7A1B-4506-BA33-900ECB53BFF8}" srcOrd="1" destOrd="0" presId="urn:microsoft.com/office/officeart/2018/2/layout/IconVerticalSolidList"/>
    <dgm:cxn modelId="{2921550B-D5F4-4091-BE44-55A06130720D}" type="presParOf" srcId="{34DC2D92-640B-4A0A-9AE9-DF951E402EA7}" destId="{4B698C0B-292D-42EA-BCE9-76A50B600905}" srcOrd="2" destOrd="0" presId="urn:microsoft.com/office/officeart/2018/2/layout/IconVerticalSolidList"/>
    <dgm:cxn modelId="{BE1CB632-6EBC-485D-9566-0A65FA500872}" type="presParOf" srcId="{34DC2D92-640B-4A0A-9AE9-DF951E402EA7}" destId="{8C3716F7-4D20-4BE3-82CA-CD9AF112F56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74EF511-2446-437F-AEFF-0E2F3AE7EA9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5CF7A24-1815-4173-B6C1-4E099C2DCB56}">
      <dgm:prSet/>
      <dgm:spPr/>
      <dgm:t>
        <a:bodyPr/>
        <a:lstStyle/>
        <a:p>
          <a:r>
            <a:rPr lang="en-US"/>
            <a:t>To generate new name ideas</a:t>
          </a:r>
        </a:p>
      </dgm:t>
    </dgm:pt>
    <dgm:pt modelId="{D29D38DE-657E-48AD-9B84-55FA8EB20BA1}" type="parTrans" cxnId="{85879175-36B0-4E37-8C1B-0ECD466CB289}">
      <dgm:prSet/>
      <dgm:spPr/>
      <dgm:t>
        <a:bodyPr/>
        <a:lstStyle/>
        <a:p>
          <a:endParaRPr lang="en-US"/>
        </a:p>
      </dgm:t>
    </dgm:pt>
    <dgm:pt modelId="{9AC8FFB8-D9D3-4FDF-A80F-D48D37A2683A}" type="sibTrans" cxnId="{85879175-36B0-4E37-8C1B-0ECD466CB289}">
      <dgm:prSet/>
      <dgm:spPr/>
      <dgm:t>
        <a:bodyPr/>
        <a:lstStyle/>
        <a:p>
          <a:endParaRPr lang="en-US"/>
        </a:p>
      </dgm:t>
    </dgm:pt>
    <dgm:pt modelId="{5BB42C49-5766-4041-8609-8430BB8AED7B}">
      <dgm:prSet/>
      <dgm:spPr/>
      <dgm:t>
        <a:bodyPr/>
        <a:lstStyle/>
        <a:p>
          <a:r>
            <a:rPr lang="en-US" dirty="0"/>
            <a:t>To assess legibility and ease of pronunciation</a:t>
          </a:r>
        </a:p>
      </dgm:t>
    </dgm:pt>
    <dgm:pt modelId="{124D3B06-8326-4C6E-B0CE-F1CC3FCB2900}" type="parTrans" cxnId="{0602253B-4037-4ACF-B33A-4E96A7B663AC}">
      <dgm:prSet/>
      <dgm:spPr/>
      <dgm:t>
        <a:bodyPr/>
        <a:lstStyle/>
        <a:p>
          <a:endParaRPr lang="en-US"/>
        </a:p>
      </dgm:t>
    </dgm:pt>
    <dgm:pt modelId="{E7B4CCB1-AB0D-488C-88F7-5812EDC26AA1}" type="sibTrans" cxnId="{0602253B-4037-4ACF-B33A-4E96A7B663AC}">
      <dgm:prSet/>
      <dgm:spPr/>
      <dgm:t>
        <a:bodyPr/>
        <a:lstStyle/>
        <a:p>
          <a:endParaRPr lang="en-US"/>
        </a:p>
      </dgm:t>
    </dgm:pt>
    <dgm:pt modelId="{265973EB-B01B-4678-AFA3-140481199CFE}">
      <dgm:prSet/>
      <dgm:spPr/>
      <dgm:t>
        <a:bodyPr/>
        <a:lstStyle/>
        <a:p>
          <a:r>
            <a:rPr lang="en-US"/>
            <a:t>To evaluate the association with the product category</a:t>
          </a:r>
        </a:p>
      </dgm:t>
    </dgm:pt>
    <dgm:pt modelId="{BDEEE2DB-03A8-4B75-A133-86A8F0780D86}" type="parTrans" cxnId="{C8F7D6FB-AD88-49B9-ABE6-1526FDC1387D}">
      <dgm:prSet/>
      <dgm:spPr/>
      <dgm:t>
        <a:bodyPr/>
        <a:lstStyle/>
        <a:p>
          <a:endParaRPr lang="en-US"/>
        </a:p>
      </dgm:t>
    </dgm:pt>
    <dgm:pt modelId="{89BFBD36-95F8-4721-BEA5-D7C4BC9E7EE4}" type="sibTrans" cxnId="{C8F7D6FB-AD88-49B9-ABE6-1526FDC1387D}">
      <dgm:prSet/>
      <dgm:spPr/>
      <dgm:t>
        <a:bodyPr/>
        <a:lstStyle/>
        <a:p>
          <a:endParaRPr lang="en-US"/>
        </a:p>
      </dgm:t>
    </dgm:pt>
    <dgm:pt modelId="{6F960AA5-B259-4566-A735-24169F6EFA2E}">
      <dgm:prSet/>
      <dgm:spPr/>
      <dgm:t>
        <a:bodyPr/>
        <a:lstStyle/>
        <a:p>
          <a:r>
            <a:rPr lang="en-US"/>
            <a:t>To measure distinctiveness</a:t>
          </a:r>
        </a:p>
      </dgm:t>
    </dgm:pt>
    <dgm:pt modelId="{8F9766D6-580B-4B85-A878-284B44E014FC}" type="parTrans" cxnId="{FCE68B8B-FC84-4ECB-9484-314E52660855}">
      <dgm:prSet/>
      <dgm:spPr/>
      <dgm:t>
        <a:bodyPr/>
        <a:lstStyle/>
        <a:p>
          <a:endParaRPr lang="en-US"/>
        </a:p>
      </dgm:t>
    </dgm:pt>
    <dgm:pt modelId="{339431EA-0871-422C-ABB6-2BAA96A5EABF}" type="sibTrans" cxnId="{FCE68B8B-FC84-4ECB-9484-314E52660855}">
      <dgm:prSet/>
      <dgm:spPr/>
      <dgm:t>
        <a:bodyPr/>
        <a:lstStyle/>
        <a:p>
          <a:endParaRPr lang="en-US"/>
        </a:p>
      </dgm:t>
    </dgm:pt>
    <dgm:pt modelId="{52806267-8472-4A2D-8A41-7D06D696F805}">
      <dgm:prSet/>
      <dgm:spPr/>
      <dgm:t>
        <a:bodyPr/>
        <a:lstStyle/>
        <a:p>
          <a:r>
            <a:rPr lang="en-US"/>
            <a:t>To determine the name's ability to convey strategic promises related to product use and benefits</a:t>
          </a:r>
        </a:p>
      </dgm:t>
    </dgm:pt>
    <dgm:pt modelId="{CEB22131-81B0-4AE1-96F0-FC265F5CEAEF}" type="parTrans" cxnId="{78735C9C-2C46-4BCD-9161-C81AB3C8E88F}">
      <dgm:prSet/>
      <dgm:spPr/>
      <dgm:t>
        <a:bodyPr/>
        <a:lstStyle/>
        <a:p>
          <a:endParaRPr lang="en-US"/>
        </a:p>
      </dgm:t>
    </dgm:pt>
    <dgm:pt modelId="{61087CF3-F5FA-4CFE-BFCE-FB0616780840}" type="sibTrans" cxnId="{78735C9C-2C46-4BCD-9161-C81AB3C8E88F}">
      <dgm:prSet/>
      <dgm:spPr/>
      <dgm:t>
        <a:bodyPr/>
        <a:lstStyle/>
        <a:p>
          <a:endParaRPr lang="en-US"/>
        </a:p>
      </dgm:t>
    </dgm:pt>
    <dgm:pt modelId="{FCE02335-BE44-4733-A836-2F01918B0C98}" type="pres">
      <dgm:prSet presAssocID="{474EF511-2446-437F-AEFF-0E2F3AE7EA92}" presName="root" presStyleCnt="0">
        <dgm:presLayoutVars>
          <dgm:dir/>
          <dgm:resizeHandles val="exact"/>
        </dgm:presLayoutVars>
      </dgm:prSet>
      <dgm:spPr/>
    </dgm:pt>
    <dgm:pt modelId="{27DE9CC9-6233-446F-8B3D-8336C7EA64CA}" type="pres">
      <dgm:prSet presAssocID="{45CF7A24-1815-4173-B6C1-4E099C2DCB56}" presName="compNode" presStyleCnt="0"/>
      <dgm:spPr/>
    </dgm:pt>
    <dgm:pt modelId="{91ADEEC3-CFBA-4805-AC9D-7B2378265CD6}" type="pres">
      <dgm:prSet presAssocID="{45CF7A24-1815-4173-B6C1-4E099C2DCB56}" presName="bgRect" presStyleLbl="bgShp" presStyleIdx="0" presStyleCnt="5"/>
      <dgm:spPr/>
    </dgm:pt>
    <dgm:pt modelId="{6DE62A98-3D7D-4DF8-B7E3-CEAE73217ABF}" type="pres">
      <dgm:prSet presAssocID="{45CF7A24-1815-4173-B6C1-4E099C2DCB56}"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bulb"/>
        </a:ext>
      </dgm:extLst>
    </dgm:pt>
    <dgm:pt modelId="{CD9BD1C8-35EC-4234-9737-F8305960A88A}" type="pres">
      <dgm:prSet presAssocID="{45CF7A24-1815-4173-B6C1-4E099C2DCB56}" presName="spaceRect" presStyleCnt="0"/>
      <dgm:spPr/>
    </dgm:pt>
    <dgm:pt modelId="{CCFE43B2-0828-4944-BE4D-502A794389DC}" type="pres">
      <dgm:prSet presAssocID="{45CF7A24-1815-4173-B6C1-4E099C2DCB56}" presName="parTx" presStyleLbl="revTx" presStyleIdx="0" presStyleCnt="5">
        <dgm:presLayoutVars>
          <dgm:chMax val="0"/>
          <dgm:chPref val="0"/>
        </dgm:presLayoutVars>
      </dgm:prSet>
      <dgm:spPr/>
    </dgm:pt>
    <dgm:pt modelId="{576D32D7-EEF2-4171-80EC-E935C5720941}" type="pres">
      <dgm:prSet presAssocID="{9AC8FFB8-D9D3-4FDF-A80F-D48D37A2683A}" presName="sibTrans" presStyleCnt="0"/>
      <dgm:spPr/>
    </dgm:pt>
    <dgm:pt modelId="{7CFF7691-E2F2-4C1D-8149-A4448229FF0E}" type="pres">
      <dgm:prSet presAssocID="{5BB42C49-5766-4041-8609-8430BB8AED7B}" presName="compNode" presStyleCnt="0"/>
      <dgm:spPr/>
    </dgm:pt>
    <dgm:pt modelId="{4E94A59B-2971-4F4A-9056-F0248FCACEFF}" type="pres">
      <dgm:prSet presAssocID="{5BB42C49-5766-4041-8609-8430BB8AED7B}" presName="bgRect" presStyleLbl="bgShp" presStyleIdx="1" presStyleCnt="5"/>
      <dgm:spPr/>
    </dgm:pt>
    <dgm:pt modelId="{539C549C-37C2-4E86-AA6F-BBAD34F8A044}" type="pres">
      <dgm:prSet presAssocID="{5BB42C49-5766-4041-8609-8430BB8AED7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F8858CA6-5461-477A-8744-E3FAC287387F}" type="pres">
      <dgm:prSet presAssocID="{5BB42C49-5766-4041-8609-8430BB8AED7B}" presName="spaceRect" presStyleCnt="0"/>
      <dgm:spPr/>
    </dgm:pt>
    <dgm:pt modelId="{B19E3402-420A-47BD-A842-8369248A8E21}" type="pres">
      <dgm:prSet presAssocID="{5BB42C49-5766-4041-8609-8430BB8AED7B}" presName="parTx" presStyleLbl="revTx" presStyleIdx="1" presStyleCnt="5">
        <dgm:presLayoutVars>
          <dgm:chMax val="0"/>
          <dgm:chPref val="0"/>
        </dgm:presLayoutVars>
      </dgm:prSet>
      <dgm:spPr/>
    </dgm:pt>
    <dgm:pt modelId="{6D72D577-BEE0-42D3-9835-26FCDB130559}" type="pres">
      <dgm:prSet presAssocID="{E7B4CCB1-AB0D-488C-88F7-5812EDC26AA1}" presName="sibTrans" presStyleCnt="0"/>
      <dgm:spPr/>
    </dgm:pt>
    <dgm:pt modelId="{5590E6A6-25D7-4291-AB58-E5EFE451DEB7}" type="pres">
      <dgm:prSet presAssocID="{265973EB-B01B-4678-AFA3-140481199CFE}" presName="compNode" presStyleCnt="0"/>
      <dgm:spPr/>
    </dgm:pt>
    <dgm:pt modelId="{3212C2D6-DF6C-469B-9FFE-5D501940041F}" type="pres">
      <dgm:prSet presAssocID="{265973EB-B01B-4678-AFA3-140481199CFE}" presName="bgRect" presStyleLbl="bgShp" presStyleIdx="2" presStyleCnt="5"/>
      <dgm:spPr/>
    </dgm:pt>
    <dgm:pt modelId="{95FE894A-C086-4862-B0A5-D7CB52982D2D}" type="pres">
      <dgm:prSet presAssocID="{265973EB-B01B-4678-AFA3-140481199CF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gnifying glass"/>
        </a:ext>
      </dgm:extLst>
    </dgm:pt>
    <dgm:pt modelId="{35471526-A30B-4AD2-92DB-91DE6682B69A}" type="pres">
      <dgm:prSet presAssocID="{265973EB-B01B-4678-AFA3-140481199CFE}" presName="spaceRect" presStyleCnt="0"/>
      <dgm:spPr/>
    </dgm:pt>
    <dgm:pt modelId="{1C1C3C53-AA3B-40CE-B395-F0EA720955FA}" type="pres">
      <dgm:prSet presAssocID="{265973EB-B01B-4678-AFA3-140481199CFE}" presName="parTx" presStyleLbl="revTx" presStyleIdx="2" presStyleCnt="5">
        <dgm:presLayoutVars>
          <dgm:chMax val="0"/>
          <dgm:chPref val="0"/>
        </dgm:presLayoutVars>
      </dgm:prSet>
      <dgm:spPr/>
    </dgm:pt>
    <dgm:pt modelId="{6E565446-BF42-4A55-A5DD-C73E7A666896}" type="pres">
      <dgm:prSet presAssocID="{89BFBD36-95F8-4721-BEA5-D7C4BC9E7EE4}" presName="sibTrans" presStyleCnt="0"/>
      <dgm:spPr/>
    </dgm:pt>
    <dgm:pt modelId="{60309B6F-0761-4B23-8FDC-8E2A07E0E6F4}" type="pres">
      <dgm:prSet presAssocID="{6F960AA5-B259-4566-A735-24169F6EFA2E}" presName="compNode" presStyleCnt="0"/>
      <dgm:spPr/>
    </dgm:pt>
    <dgm:pt modelId="{FAA17E5B-4BF7-4B31-A630-15C5AE5F7DA1}" type="pres">
      <dgm:prSet presAssocID="{6F960AA5-B259-4566-A735-24169F6EFA2E}" presName="bgRect" presStyleLbl="bgShp" presStyleIdx="3" presStyleCnt="5"/>
      <dgm:spPr/>
    </dgm:pt>
    <dgm:pt modelId="{178C8059-F030-493A-B6E4-1FD89CD9F62D}" type="pres">
      <dgm:prSet presAssocID="{6F960AA5-B259-4566-A735-24169F6EFA2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llseye"/>
        </a:ext>
      </dgm:extLst>
    </dgm:pt>
    <dgm:pt modelId="{058AC650-1D7F-4150-B15A-FE33236117E2}" type="pres">
      <dgm:prSet presAssocID="{6F960AA5-B259-4566-A735-24169F6EFA2E}" presName="spaceRect" presStyleCnt="0"/>
      <dgm:spPr/>
    </dgm:pt>
    <dgm:pt modelId="{2EB0BF72-6F23-438F-8FDE-7D0BA191A033}" type="pres">
      <dgm:prSet presAssocID="{6F960AA5-B259-4566-A735-24169F6EFA2E}" presName="parTx" presStyleLbl="revTx" presStyleIdx="3" presStyleCnt="5">
        <dgm:presLayoutVars>
          <dgm:chMax val="0"/>
          <dgm:chPref val="0"/>
        </dgm:presLayoutVars>
      </dgm:prSet>
      <dgm:spPr/>
    </dgm:pt>
    <dgm:pt modelId="{9B6E5B3D-A92D-4315-9004-36EBBB2E0194}" type="pres">
      <dgm:prSet presAssocID="{339431EA-0871-422C-ABB6-2BAA96A5EABF}" presName="sibTrans" presStyleCnt="0"/>
      <dgm:spPr/>
    </dgm:pt>
    <dgm:pt modelId="{88412982-462E-41E5-89C8-76087609E42B}" type="pres">
      <dgm:prSet presAssocID="{52806267-8472-4A2D-8A41-7D06D696F805}" presName="compNode" presStyleCnt="0"/>
      <dgm:spPr/>
    </dgm:pt>
    <dgm:pt modelId="{F8293135-3141-4192-ADCA-AF26675288CB}" type="pres">
      <dgm:prSet presAssocID="{52806267-8472-4A2D-8A41-7D06D696F805}" presName="bgRect" presStyleLbl="bgShp" presStyleIdx="4" presStyleCnt="5"/>
      <dgm:spPr/>
    </dgm:pt>
    <dgm:pt modelId="{53631D9E-11EC-4CFA-9E4F-9602EEE97261}" type="pres">
      <dgm:prSet presAssocID="{52806267-8472-4A2D-8A41-7D06D696F80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andshake"/>
        </a:ext>
      </dgm:extLst>
    </dgm:pt>
    <dgm:pt modelId="{B9017CE8-C5CF-47B5-AC9E-74FB4B24EFB6}" type="pres">
      <dgm:prSet presAssocID="{52806267-8472-4A2D-8A41-7D06D696F805}" presName="spaceRect" presStyleCnt="0"/>
      <dgm:spPr/>
    </dgm:pt>
    <dgm:pt modelId="{5EE9AB19-E011-468B-AB7B-8C01D210C5C1}" type="pres">
      <dgm:prSet presAssocID="{52806267-8472-4A2D-8A41-7D06D696F805}" presName="parTx" presStyleLbl="revTx" presStyleIdx="4" presStyleCnt="5">
        <dgm:presLayoutVars>
          <dgm:chMax val="0"/>
          <dgm:chPref val="0"/>
        </dgm:presLayoutVars>
      </dgm:prSet>
      <dgm:spPr/>
    </dgm:pt>
  </dgm:ptLst>
  <dgm:cxnLst>
    <dgm:cxn modelId="{0602253B-4037-4ACF-B33A-4E96A7B663AC}" srcId="{474EF511-2446-437F-AEFF-0E2F3AE7EA92}" destId="{5BB42C49-5766-4041-8609-8430BB8AED7B}" srcOrd="1" destOrd="0" parTransId="{124D3B06-8326-4C6E-B0CE-F1CC3FCB2900}" sibTransId="{E7B4CCB1-AB0D-488C-88F7-5812EDC26AA1}"/>
    <dgm:cxn modelId="{407EBC43-D564-4B6F-B9A8-596FE46F9694}" type="presOf" srcId="{6F960AA5-B259-4566-A735-24169F6EFA2E}" destId="{2EB0BF72-6F23-438F-8FDE-7D0BA191A033}" srcOrd="0" destOrd="0" presId="urn:microsoft.com/office/officeart/2018/2/layout/IconVerticalSolidList"/>
    <dgm:cxn modelId="{DE29BF6D-0105-4E37-B434-06A7FCBC8605}" type="presOf" srcId="{265973EB-B01B-4678-AFA3-140481199CFE}" destId="{1C1C3C53-AA3B-40CE-B395-F0EA720955FA}" srcOrd="0" destOrd="0" presId="urn:microsoft.com/office/officeart/2018/2/layout/IconVerticalSolidList"/>
    <dgm:cxn modelId="{85879175-36B0-4E37-8C1B-0ECD466CB289}" srcId="{474EF511-2446-437F-AEFF-0E2F3AE7EA92}" destId="{45CF7A24-1815-4173-B6C1-4E099C2DCB56}" srcOrd="0" destOrd="0" parTransId="{D29D38DE-657E-48AD-9B84-55FA8EB20BA1}" sibTransId="{9AC8FFB8-D9D3-4FDF-A80F-D48D37A2683A}"/>
    <dgm:cxn modelId="{2012C188-206B-49C2-A070-96643807E775}" type="presOf" srcId="{45CF7A24-1815-4173-B6C1-4E099C2DCB56}" destId="{CCFE43B2-0828-4944-BE4D-502A794389DC}" srcOrd="0" destOrd="0" presId="urn:microsoft.com/office/officeart/2018/2/layout/IconVerticalSolidList"/>
    <dgm:cxn modelId="{FCE68B8B-FC84-4ECB-9484-314E52660855}" srcId="{474EF511-2446-437F-AEFF-0E2F3AE7EA92}" destId="{6F960AA5-B259-4566-A735-24169F6EFA2E}" srcOrd="3" destOrd="0" parTransId="{8F9766D6-580B-4B85-A878-284B44E014FC}" sibTransId="{339431EA-0871-422C-ABB6-2BAA96A5EABF}"/>
    <dgm:cxn modelId="{3AF89B97-284B-4A2B-9E4C-401F4112F144}" type="presOf" srcId="{474EF511-2446-437F-AEFF-0E2F3AE7EA92}" destId="{FCE02335-BE44-4733-A836-2F01918B0C98}" srcOrd="0" destOrd="0" presId="urn:microsoft.com/office/officeart/2018/2/layout/IconVerticalSolidList"/>
    <dgm:cxn modelId="{78735C9C-2C46-4BCD-9161-C81AB3C8E88F}" srcId="{474EF511-2446-437F-AEFF-0E2F3AE7EA92}" destId="{52806267-8472-4A2D-8A41-7D06D696F805}" srcOrd="4" destOrd="0" parTransId="{CEB22131-81B0-4AE1-96F0-FC265F5CEAEF}" sibTransId="{61087CF3-F5FA-4CFE-BFCE-FB0616780840}"/>
    <dgm:cxn modelId="{A306F6B5-C2E6-4CFF-9C35-B69A336DEEEF}" type="presOf" srcId="{5BB42C49-5766-4041-8609-8430BB8AED7B}" destId="{B19E3402-420A-47BD-A842-8369248A8E21}" srcOrd="0" destOrd="0" presId="urn:microsoft.com/office/officeart/2018/2/layout/IconVerticalSolidList"/>
    <dgm:cxn modelId="{2CB86DC0-B66F-440A-B401-4846B0CDDDDB}" type="presOf" srcId="{52806267-8472-4A2D-8A41-7D06D696F805}" destId="{5EE9AB19-E011-468B-AB7B-8C01D210C5C1}" srcOrd="0" destOrd="0" presId="urn:microsoft.com/office/officeart/2018/2/layout/IconVerticalSolidList"/>
    <dgm:cxn modelId="{C8F7D6FB-AD88-49B9-ABE6-1526FDC1387D}" srcId="{474EF511-2446-437F-AEFF-0E2F3AE7EA92}" destId="{265973EB-B01B-4678-AFA3-140481199CFE}" srcOrd="2" destOrd="0" parTransId="{BDEEE2DB-03A8-4B75-A133-86A8F0780D86}" sibTransId="{89BFBD36-95F8-4721-BEA5-D7C4BC9E7EE4}"/>
    <dgm:cxn modelId="{633B9A11-4DD0-430F-B729-A4BED6FC821D}" type="presParOf" srcId="{FCE02335-BE44-4733-A836-2F01918B0C98}" destId="{27DE9CC9-6233-446F-8B3D-8336C7EA64CA}" srcOrd="0" destOrd="0" presId="urn:microsoft.com/office/officeart/2018/2/layout/IconVerticalSolidList"/>
    <dgm:cxn modelId="{4DBDB135-4615-45F7-99E4-7D19BB5965FC}" type="presParOf" srcId="{27DE9CC9-6233-446F-8B3D-8336C7EA64CA}" destId="{91ADEEC3-CFBA-4805-AC9D-7B2378265CD6}" srcOrd="0" destOrd="0" presId="urn:microsoft.com/office/officeart/2018/2/layout/IconVerticalSolidList"/>
    <dgm:cxn modelId="{28143AB3-4ECB-4C35-A469-249388A9C5E2}" type="presParOf" srcId="{27DE9CC9-6233-446F-8B3D-8336C7EA64CA}" destId="{6DE62A98-3D7D-4DF8-B7E3-CEAE73217ABF}" srcOrd="1" destOrd="0" presId="urn:microsoft.com/office/officeart/2018/2/layout/IconVerticalSolidList"/>
    <dgm:cxn modelId="{3E42BAEC-9976-434A-83EA-E6041D02483B}" type="presParOf" srcId="{27DE9CC9-6233-446F-8B3D-8336C7EA64CA}" destId="{CD9BD1C8-35EC-4234-9737-F8305960A88A}" srcOrd="2" destOrd="0" presId="urn:microsoft.com/office/officeart/2018/2/layout/IconVerticalSolidList"/>
    <dgm:cxn modelId="{1FC80B31-229C-4195-A1F4-9895C1D80D03}" type="presParOf" srcId="{27DE9CC9-6233-446F-8B3D-8336C7EA64CA}" destId="{CCFE43B2-0828-4944-BE4D-502A794389DC}" srcOrd="3" destOrd="0" presId="urn:microsoft.com/office/officeart/2018/2/layout/IconVerticalSolidList"/>
    <dgm:cxn modelId="{BE4A7DFD-B9FE-4629-A3E8-F52A0A955E06}" type="presParOf" srcId="{FCE02335-BE44-4733-A836-2F01918B0C98}" destId="{576D32D7-EEF2-4171-80EC-E935C5720941}" srcOrd="1" destOrd="0" presId="urn:microsoft.com/office/officeart/2018/2/layout/IconVerticalSolidList"/>
    <dgm:cxn modelId="{06CDDCCE-A32A-41A6-9D70-2B0DD85518E5}" type="presParOf" srcId="{FCE02335-BE44-4733-A836-2F01918B0C98}" destId="{7CFF7691-E2F2-4C1D-8149-A4448229FF0E}" srcOrd="2" destOrd="0" presId="urn:microsoft.com/office/officeart/2018/2/layout/IconVerticalSolidList"/>
    <dgm:cxn modelId="{051D4B15-27B1-4262-A074-66E3C9894A58}" type="presParOf" srcId="{7CFF7691-E2F2-4C1D-8149-A4448229FF0E}" destId="{4E94A59B-2971-4F4A-9056-F0248FCACEFF}" srcOrd="0" destOrd="0" presId="urn:microsoft.com/office/officeart/2018/2/layout/IconVerticalSolidList"/>
    <dgm:cxn modelId="{20D5D737-7A4E-4D3F-A0E7-A46137F030F7}" type="presParOf" srcId="{7CFF7691-E2F2-4C1D-8149-A4448229FF0E}" destId="{539C549C-37C2-4E86-AA6F-BBAD34F8A044}" srcOrd="1" destOrd="0" presId="urn:microsoft.com/office/officeart/2018/2/layout/IconVerticalSolidList"/>
    <dgm:cxn modelId="{9B40F654-7401-42BF-9931-81E0DF42EFED}" type="presParOf" srcId="{7CFF7691-E2F2-4C1D-8149-A4448229FF0E}" destId="{F8858CA6-5461-477A-8744-E3FAC287387F}" srcOrd="2" destOrd="0" presId="urn:microsoft.com/office/officeart/2018/2/layout/IconVerticalSolidList"/>
    <dgm:cxn modelId="{AC174157-2B88-4E78-BEF5-E80EF874E9DA}" type="presParOf" srcId="{7CFF7691-E2F2-4C1D-8149-A4448229FF0E}" destId="{B19E3402-420A-47BD-A842-8369248A8E21}" srcOrd="3" destOrd="0" presId="urn:microsoft.com/office/officeart/2018/2/layout/IconVerticalSolidList"/>
    <dgm:cxn modelId="{F97C3DE2-574B-4B0D-AB64-2555ABADEC46}" type="presParOf" srcId="{FCE02335-BE44-4733-A836-2F01918B0C98}" destId="{6D72D577-BEE0-42D3-9835-26FCDB130559}" srcOrd="3" destOrd="0" presId="urn:microsoft.com/office/officeart/2018/2/layout/IconVerticalSolidList"/>
    <dgm:cxn modelId="{C25F6149-A831-4808-B03F-493B1A0FE401}" type="presParOf" srcId="{FCE02335-BE44-4733-A836-2F01918B0C98}" destId="{5590E6A6-25D7-4291-AB58-E5EFE451DEB7}" srcOrd="4" destOrd="0" presId="urn:microsoft.com/office/officeart/2018/2/layout/IconVerticalSolidList"/>
    <dgm:cxn modelId="{6593966E-B5DA-405D-9EFE-D3BB2902DEEF}" type="presParOf" srcId="{5590E6A6-25D7-4291-AB58-E5EFE451DEB7}" destId="{3212C2D6-DF6C-469B-9FFE-5D501940041F}" srcOrd="0" destOrd="0" presId="urn:microsoft.com/office/officeart/2018/2/layout/IconVerticalSolidList"/>
    <dgm:cxn modelId="{56F7E00E-FCD9-47B9-A1A3-8219E9DE88E2}" type="presParOf" srcId="{5590E6A6-25D7-4291-AB58-E5EFE451DEB7}" destId="{95FE894A-C086-4862-B0A5-D7CB52982D2D}" srcOrd="1" destOrd="0" presId="urn:microsoft.com/office/officeart/2018/2/layout/IconVerticalSolidList"/>
    <dgm:cxn modelId="{7009C5CC-1921-4EC9-8A6A-072983A96571}" type="presParOf" srcId="{5590E6A6-25D7-4291-AB58-E5EFE451DEB7}" destId="{35471526-A30B-4AD2-92DB-91DE6682B69A}" srcOrd="2" destOrd="0" presId="urn:microsoft.com/office/officeart/2018/2/layout/IconVerticalSolidList"/>
    <dgm:cxn modelId="{E19D93EC-A106-4599-8C5D-CEE1B813BEB2}" type="presParOf" srcId="{5590E6A6-25D7-4291-AB58-E5EFE451DEB7}" destId="{1C1C3C53-AA3B-40CE-B395-F0EA720955FA}" srcOrd="3" destOrd="0" presId="urn:microsoft.com/office/officeart/2018/2/layout/IconVerticalSolidList"/>
    <dgm:cxn modelId="{3AA4F7C3-1959-4573-8274-52FAEB4F5413}" type="presParOf" srcId="{FCE02335-BE44-4733-A836-2F01918B0C98}" destId="{6E565446-BF42-4A55-A5DD-C73E7A666896}" srcOrd="5" destOrd="0" presId="urn:microsoft.com/office/officeart/2018/2/layout/IconVerticalSolidList"/>
    <dgm:cxn modelId="{2ED8F06F-C188-476B-BE61-7DFD493F608A}" type="presParOf" srcId="{FCE02335-BE44-4733-A836-2F01918B0C98}" destId="{60309B6F-0761-4B23-8FDC-8E2A07E0E6F4}" srcOrd="6" destOrd="0" presId="urn:microsoft.com/office/officeart/2018/2/layout/IconVerticalSolidList"/>
    <dgm:cxn modelId="{DF41D594-F88D-4385-8D6C-FCBA8FF9BFD0}" type="presParOf" srcId="{60309B6F-0761-4B23-8FDC-8E2A07E0E6F4}" destId="{FAA17E5B-4BF7-4B31-A630-15C5AE5F7DA1}" srcOrd="0" destOrd="0" presId="urn:microsoft.com/office/officeart/2018/2/layout/IconVerticalSolidList"/>
    <dgm:cxn modelId="{73531208-C2A0-41FB-B421-1AC17AD6FE4E}" type="presParOf" srcId="{60309B6F-0761-4B23-8FDC-8E2A07E0E6F4}" destId="{178C8059-F030-493A-B6E4-1FD89CD9F62D}" srcOrd="1" destOrd="0" presId="urn:microsoft.com/office/officeart/2018/2/layout/IconVerticalSolidList"/>
    <dgm:cxn modelId="{78579D99-CFCC-43A7-B2CE-E4530EF153CB}" type="presParOf" srcId="{60309B6F-0761-4B23-8FDC-8E2A07E0E6F4}" destId="{058AC650-1D7F-4150-B15A-FE33236117E2}" srcOrd="2" destOrd="0" presId="urn:microsoft.com/office/officeart/2018/2/layout/IconVerticalSolidList"/>
    <dgm:cxn modelId="{1FB8E2BB-B27E-4C85-ACDF-FC1B409B5889}" type="presParOf" srcId="{60309B6F-0761-4B23-8FDC-8E2A07E0E6F4}" destId="{2EB0BF72-6F23-438F-8FDE-7D0BA191A033}" srcOrd="3" destOrd="0" presId="urn:microsoft.com/office/officeart/2018/2/layout/IconVerticalSolidList"/>
    <dgm:cxn modelId="{4B910244-1AA2-4093-89C4-B95B5ABC244B}" type="presParOf" srcId="{FCE02335-BE44-4733-A836-2F01918B0C98}" destId="{9B6E5B3D-A92D-4315-9004-36EBBB2E0194}" srcOrd="7" destOrd="0" presId="urn:microsoft.com/office/officeart/2018/2/layout/IconVerticalSolidList"/>
    <dgm:cxn modelId="{FA989C35-E75B-49E5-A3B5-15837872CD13}" type="presParOf" srcId="{FCE02335-BE44-4733-A836-2F01918B0C98}" destId="{88412982-462E-41E5-89C8-76087609E42B}" srcOrd="8" destOrd="0" presId="urn:microsoft.com/office/officeart/2018/2/layout/IconVerticalSolidList"/>
    <dgm:cxn modelId="{412CB216-F5A7-4F43-A2C3-363C658B2784}" type="presParOf" srcId="{88412982-462E-41E5-89C8-76087609E42B}" destId="{F8293135-3141-4192-ADCA-AF26675288CB}" srcOrd="0" destOrd="0" presId="urn:microsoft.com/office/officeart/2018/2/layout/IconVerticalSolidList"/>
    <dgm:cxn modelId="{39DFAE68-052C-4BE5-8A5D-E1C2CE27BBC7}" type="presParOf" srcId="{88412982-462E-41E5-89C8-76087609E42B}" destId="{53631D9E-11EC-4CFA-9E4F-9602EEE97261}" srcOrd="1" destOrd="0" presId="urn:microsoft.com/office/officeart/2018/2/layout/IconVerticalSolidList"/>
    <dgm:cxn modelId="{A3952534-12A2-4C6E-8F11-7AAA49ABEB9F}" type="presParOf" srcId="{88412982-462E-41E5-89C8-76087609E42B}" destId="{B9017CE8-C5CF-47B5-AC9E-74FB4B24EFB6}" srcOrd="2" destOrd="0" presId="urn:microsoft.com/office/officeart/2018/2/layout/IconVerticalSolidList"/>
    <dgm:cxn modelId="{DA3B585C-F60F-45FC-BB66-71FAF6395DFC}" type="presParOf" srcId="{88412982-462E-41E5-89C8-76087609E42B}" destId="{5EE9AB19-E011-468B-AB7B-8C01D210C5C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7381BB3-D625-4095-BF4C-38FCB8B7A80C}"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40F1A96-3C8E-4B14-B084-10EC74330558}">
      <dgm:prSet/>
      <dgm:spPr/>
      <dgm:t>
        <a:bodyPr/>
        <a:lstStyle/>
        <a:p>
          <a:pPr>
            <a:defRPr cap="all"/>
          </a:pPr>
          <a:r>
            <a:rPr lang="en-US"/>
            <a:t>End </a:t>
          </a:r>
        </a:p>
      </dgm:t>
    </dgm:pt>
    <dgm:pt modelId="{D9D9CCAE-F3B6-43F9-BCAF-D4C7ED402124}" type="parTrans" cxnId="{0E8730F7-C00F-4371-B3B1-F3A48D9D9ECD}">
      <dgm:prSet/>
      <dgm:spPr/>
      <dgm:t>
        <a:bodyPr/>
        <a:lstStyle/>
        <a:p>
          <a:endParaRPr lang="en-US"/>
        </a:p>
      </dgm:t>
    </dgm:pt>
    <dgm:pt modelId="{93AF1467-12E6-4505-8E96-8C7F4538BC4D}" type="sibTrans" cxnId="{0E8730F7-C00F-4371-B3B1-F3A48D9D9ECD}">
      <dgm:prSet/>
      <dgm:spPr/>
      <dgm:t>
        <a:bodyPr/>
        <a:lstStyle/>
        <a:p>
          <a:endParaRPr lang="en-US"/>
        </a:p>
      </dgm:t>
    </dgm:pt>
    <dgm:pt modelId="{26F102E7-3831-4CC5-8795-0871D6DA3FCD}">
      <dgm:prSet/>
      <dgm:spPr/>
      <dgm:t>
        <a:bodyPr/>
        <a:lstStyle/>
        <a:p>
          <a:pPr>
            <a:defRPr cap="all"/>
          </a:pPr>
          <a:r>
            <a:rPr lang="en-US"/>
            <a:t>Thank you</a:t>
          </a:r>
        </a:p>
      </dgm:t>
    </dgm:pt>
    <dgm:pt modelId="{4C245FB2-B564-4D3A-8408-B33CEA9CB4FB}" type="parTrans" cxnId="{2676072B-5EC7-4F24-AB59-F19FD94C0857}">
      <dgm:prSet/>
      <dgm:spPr/>
      <dgm:t>
        <a:bodyPr/>
        <a:lstStyle/>
        <a:p>
          <a:endParaRPr lang="en-US"/>
        </a:p>
      </dgm:t>
    </dgm:pt>
    <dgm:pt modelId="{B8D92C51-6E58-4E01-AAAB-96B0340008B9}" type="sibTrans" cxnId="{2676072B-5EC7-4F24-AB59-F19FD94C0857}">
      <dgm:prSet/>
      <dgm:spPr/>
      <dgm:t>
        <a:bodyPr/>
        <a:lstStyle/>
        <a:p>
          <a:endParaRPr lang="en-US"/>
        </a:p>
      </dgm:t>
    </dgm:pt>
    <dgm:pt modelId="{BF2E83D9-71EC-4048-A202-33E733337179}">
      <dgm:prSet/>
      <dgm:spPr/>
      <dgm:t>
        <a:bodyPr/>
        <a:lstStyle/>
        <a:p>
          <a:pPr>
            <a:defRPr cap="all"/>
          </a:pPr>
          <a:r>
            <a:rPr lang="en-US"/>
            <a:t>Next lesson : package testing </a:t>
          </a:r>
        </a:p>
      </dgm:t>
    </dgm:pt>
    <dgm:pt modelId="{359D83F5-6BB2-419A-AF47-3657A635B90C}" type="parTrans" cxnId="{164D1EDE-5325-45C2-B116-03DCFC67D0E6}">
      <dgm:prSet/>
      <dgm:spPr/>
      <dgm:t>
        <a:bodyPr/>
        <a:lstStyle/>
        <a:p>
          <a:endParaRPr lang="en-US"/>
        </a:p>
      </dgm:t>
    </dgm:pt>
    <dgm:pt modelId="{4A812626-CAFE-499E-BBEB-BA720B9E7898}" type="sibTrans" cxnId="{164D1EDE-5325-45C2-B116-03DCFC67D0E6}">
      <dgm:prSet/>
      <dgm:spPr/>
      <dgm:t>
        <a:bodyPr/>
        <a:lstStyle/>
        <a:p>
          <a:endParaRPr lang="en-US"/>
        </a:p>
      </dgm:t>
    </dgm:pt>
    <dgm:pt modelId="{8FACC02F-8396-436E-9E5F-675403314703}" type="pres">
      <dgm:prSet presAssocID="{F7381BB3-D625-4095-BF4C-38FCB8B7A80C}" presName="root" presStyleCnt="0">
        <dgm:presLayoutVars>
          <dgm:dir/>
          <dgm:resizeHandles val="exact"/>
        </dgm:presLayoutVars>
      </dgm:prSet>
      <dgm:spPr/>
    </dgm:pt>
    <dgm:pt modelId="{0A4C4D90-B00C-4199-9176-A8B68C21BA4A}" type="pres">
      <dgm:prSet presAssocID="{A40F1A96-3C8E-4B14-B084-10EC74330558}" presName="compNode" presStyleCnt="0"/>
      <dgm:spPr/>
    </dgm:pt>
    <dgm:pt modelId="{6A6E9FE7-DDCC-4F49-8BC9-283F9AEAD8BB}" type="pres">
      <dgm:prSet presAssocID="{A40F1A96-3C8E-4B14-B084-10EC74330558}" presName="iconBgRect" presStyleLbl="bgShp" presStyleIdx="0" presStyleCnt="3"/>
      <dgm:spPr/>
    </dgm:pt>
    <dgm:pt modelId="{68B02DB5-57A8-44A4-9FA3-796B70202B00}" type="pres">
      <dgm:prSet presAssocID="{A40F1A96-3C8E-4B14-B084-10EC7433055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
        </a:ext>
      </dgm:extLst>
    </dgm:pt>
    <dgm:pt modelId="{9DABABB9-ADE4-4DC4-998E-938E35F52E17}" type="pres">
      <dgm:prSet presAssocID="{A40F1A96-3C8E-4B14-B084-10EC74330558}" presName="spaceRect" presStyleCnt="0"/>
      <dgm:spPr/>
    </dgm:pt>
    <dgm:pt modelId="{7FD3333C-D19D-4060-B922-A906CCD4DBC9}" type="pres">
      <dgm:prSet presAssocID="{A40F1A96-3C8E-4B14-B084-10EC74330558}" presName="textRect" presStyleLbl="revTx" presStyleIdx="0" presStyleCnt="3">
        <dgm:presLayoutVars>
          <dgm:chMax val="1"/>
          <dgm:chPref val="1"/>
        </dgm:presLayoutVars>
      </dgm:prSet>
      <dgm:spPr/>
    </dgm:pt>
    <dgm:pt modelId="{9B8C7C7F-51B2-4A2B-9D9D-29AFEB8A370C}" type="pres">
      <dgm:prSet presAssocID="{93AF1467-12E6-4505-8E96-8C7F4538BC4D}" presName="sibTrans" presStyleCnt="0"/>
      <dgm:spPr/>
    </dgm:pt>
    <dgm:pt modelId="{520C1664-8C6D-4F75-87E9-4758ECF30F91}" type="pres">
      <dgm:prSet presAssocID="{26F102E7-3831-4CC5-8795-0871D6DA3FCD}" presName="compNode" presStyleCnt="0"/>
      <dgm:spPr/>
    </dgm:pt>
    <dgm:pt modelId="{967A6528-8D0E-4497-A18D-DFE07F77B80B}" type="pres">
      <dgm:prSet presAssocID="{26F102E7-3831-4CC5-8795-0871D6DA3FCD}" presName="iconBgRect" presStyleLbl="bgShp" presStyleIdx="1" presStyleCnt="3"/>
      <dgm:spPr/>
    </dgm:pt>
    <dgm:pt modelId="{16CEF9BC-11E2-4856-A9A2-B4A1B0928ECB}" type="pres">
      <dgm:prSet presAssocID="{26F102E7-3831-4CC5-8795-0871D6DA3FC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miling Face with No Fill"/>
        </a:ext>
      </dgm:extLst>
    </dgm:pt>
    <dgm:pt modelId="{3225690E-1AC2-4BE2-AD6B-16ACB5554318}" type="pres">
      <dgm:prSet presAssocID="{26F102E7-3831-4CC5-8795-0871D6DA3FCD}" presName="spaceRect" presStyleCnt="0"/>
      <dgm:spPr/>
    </dgm:pt>
    <dgm:pt modelId="{DCD1BA12-D547-4B1E-980A-11B6F1A8091A}" type="pres">
      <dgm:prSet presAssocID="{26F102E7-3831-4CC5-8795-0871D6DA3FCD}" presName="textRect" presStyleLbl="revTx" presStyleIdx="1" presStyleCnt="3">
        <dgm:presLayoutVars>
          <dgm:chMax val="1"/>
          <dgm:chPref val="1"/>
        </dgm:presLayoutVars>
      </dgm:prSet>
      <dgm:spPr/>
    </dgm:pt>
    <dgm:pt modelId="{AE8D5CB1-3135-4777-8559-E3A734405089}" type="pres">
      <dgm:prSet presAssocID="{B8D92C51-6E58-4E01-AAAB-96B0340008B9}" presName="sibTrans" presStyleCnt="0"/>
      <dgm:spPr/>
    </dgm:pt>
    <dgm:pt modelId="{A54A2466-8AFD-48D9-84DF-ED420B9DDEBC}" type="pres">
      <dgm:prSet presAssocID="{BF2E83D9-71EC-4048-A202-33E733337179}" presName="compNode" presStyleCnt="0"/>
      <dgm:spPr/>
    </dgm:pt>
    <dgm:pt modelId="{68CDA4D0-ED57-4CB6-BF9C-7DBC5545EF92}" type="pres">
      <dgm:prSet presAssocID="{BF2E83D9-71EC-4048-A202-33E733337179}" presName="iconBgRect" presStyleLbl="bgShp" presStyleIdx="2" presStyleCnt="3"/>
      <dgm:spPr/>
    </dgm:pt>
    <dgm:pt modelId="{6A268E65-6DAF-46ED-A20E-4390C6DBCB52}" type="pres">
      <dgm:prSet presAssocID="{BF2E83D9-71EC-4048-A202-33E73333717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st tubes"/>
        </a:ext>
      </dgm:extLst>
    </dgm:pt>
    <dgm:pt modelId="{355E1619-78FD-4CF5-8428-2B0DF8BF44EA}" type="pres">
      <dgm:prSet presAssocID="{BF2E83D9-71EC-4048-A202-33E733337179}" presName="spaceRect" presStyleCnt="0"/>
      <dgm:spPr/>
    </dgm:pt>
    <dgm:pt modelId="{46CC64E1-F160-475D-9C05-47CC5E74705D}" type="pres">
      <dgm:prSet presAssocID="{BF2E83D9-71EC-4048-A202-33E733337179}" presName="textRect" presStyleLbl="revTx" presStyleIdx="2" presStyleCnt="3">
        <dgm:presLayoutVars>
          <dgm:chMax val="1"/>
          <dgm:chPref val="1"/>
        </dgm:presLayoutVars>
      </dgm:prSet>
      <dgm:spPr/>
    </dgm:pt>
  </dgm:ptLst>
  <dgm:cxnLst>
    <dgm:cxn modelId="{89263220-8C75-4B1D-A167-B541073C413B}" type="presOf" srcId="{26F102E7-3831-4CC5-8795-0871D6DA3FCD}" destId="{DCD1BA12-D547-4B1E-980A-11B6F1A8091A}" srcOrd="0" destOrd="0" presId="urn:microsoft.com/office/officeart/2018/5/layout/IconCircleLabelList"/>
    <dgm:cxn modelId="{AD052C22-B7AF-454D-B60B-BD2677E12790}" type="presOf" srcId="{BF2E83D9-71EC-4048-A202-33E733337179}" destId="{46CC64E1-F160-475D-9C05-47CC5E74705D}" srcOrd="0" destOrd="0" presId="urn:microsoft.com/office/officeart/2018/5/layout/IconCircleLabelList"/>
    <dgm:cxn modelId="{2676072B-5EC7-4F24-AB59-F19FD94C0857}" srcId="{F7381BB3-D625-4095-BF4C-38FCB8B7A80C}" destId="{26F102E7-3831-4CC5-8795-0871D6DA3FCD}" srcOrd="1" destOrd="0" parTransId="{4C245FB2-B564-4D3A-8408-B33CEA9CB4FB}" sibTransId="{B8D92C51-6E58-4E01-AAAB-96B0340008B9}"/>
    <dgm:cxn modelId="{BA70A04F-4994-45BF-A9E6-8F4168926147}" type="presOf" srcId="{F7381BB3-D625-4095-BF4C-38FCB8B7A80C}" destId="{8FACC02F-8396-436E-9E5F-675403314703}" srcOrd="0" destOrd="0" presId="urn:microsoft.com/office/officeart/2018/5/layout/IconCircleLabelList"/>
    <dgm:cxn modelId="{B3AA5A8F-B27F-4D3C-A23E-707B486C3703}" type="presOf" srcId="{A40F1A96-3C8E-4B14-B084-10EC74330558}" destId="{7FD3333C-D19D-4060-B922-A906CCD4DBC9}" srcOrd="0" destOrd="0" presId="urn:microsoft.com/office/officeart/2018/5/layout/IconCircleLabelList"/>
    <dgm:cxn modelId="{164D1EDE-5325-45C2-B116-03DCFC67D0E6}" srcId="{F7381BB3-D625-4095-BF4C-38FCB8B7A80C}" destId="{BF2E83D9-71EC-4048-A202-33E733337179}" srcOrd="2" destOrd="0" parTransId="{359D83F5-6BB2-419A-AF47-3657A635B90C}" sibTransId="{4A812626-CAFE-499E-BBEB-BA720B9E7898}"/>
    <dgm:cxn modelId="{0E8730F7-C00F-4371-B3B1-F3A48D9D9ECD}" srcId="{F7381BB3-D625-4095-BF4C-38FCB8B7A80C}" destId="{A40F1A96-3C8E-4B14-B084-10EC74330558}" srcOrd="0" destOrd="0" parTransId="{D9D9CCAE-F3B6-43F9-BCAF-D4C7ED402124}" sibTransId="{93AF1467-12E6-4505-8E96-8C7F4538BC4D}"/>
    <dgm:cxn modelId="{A0617DFE-CA4F-4DDF-96BB-F316E483D58A}" type="presParOf" srcId="{8FACC02F-8396-436E-9E5F-675403314703}" destId="{0A4C4D90-B00C-4199-9176-A8B68C21BA4A}" srcOrd="0" destOrd="0" presId="urn:microsoft.com/office/officeart/2018/5/layout/IconCircleLabelList"/>
    <dgm:cxn modelId="{872169AB-7E48-425C-A76F-108F356C181B}" type="presParOf" srcId="{0A4C4D90-B00C-4199-9176-A8B68C21BA4A}" destId="{6A6E9FE7-DDCC-4F49-8BC9-283F9AEAD8BB}" srcOrd="0" destOrd="0" presId="urn:microsoft.com/office/officeart/2018/5/layout/IconCircleLabelList"/>
    <dgm:cxn modelId="{B176F485-C207-4A38-AF0B-C231D1B91E04}" type="presParOf" srcId="{0A4C4D90-B00C-4199-9176-A8B68C21BA4A}" destId="{68B02DB5-57A8-44A4-9FA3-796B70202B00}" srcOrd="1" destOrd="0" presId="urn:microsoft.com/office/officeart/2018/5/layout/IconCircleLabelList"/>
    <dgm:cxn modelId="{2738E592-73F1-45E8-960E-000E580F27DC}" type="presParOf" srcId="{0A4C4D90-B00C-4199-9176-A8B68C21BA4A}" destId="{9DABABB9-ADE4-4DC4-998E-938E35F52E17}" srcOrd="2" destOrd="0" presId="urn:microsoft.com/office/officeart/2018/5/layout/IconCircleLabelList"/>
    <dgm:cxn modelId="{8DD6326A-779D-42F9-8614-114ECA6AD47B}" type="presParOf" srcId="{0A4C4D90-B00C-4199-9176-A8B68C21BA4A}" destId="{7FD3333C-D19D-4060-B922-A906CCD4DBC9}" srcOrd="3" destOrd="0" presId="urn:microsoft.com/office/officeart/2018/5/layout/IconCircleLabelList"/>
    <dgm:cxn modelId="{0DAE4888-83A9-4A35-9549-F6205CD8DC68}" type="presParOf" srcId="{8FACC02F-8396-436E-9E5F-675403314703}" destId="{9B8C7C7F-51B2-4A2B-9D9D-29AFEB8A370C}" srcOrd="1" destOrd="0" presId="urn:microsoft.com/office/officeart/2018/5/layout/IconCircleLabelList"/>
    <dgm:cxn modelId="{E36EBA36-E5BE-4989-9238-DC4CC9FB247A}" type="presParOf" srcId="{8FACC02F-8396-436E-9E5F-675403314703}" destId="{520C1664-8C6D-4F75-87E9-4758ECF30F91}" srcOrd="2" destOrd="0" presId="urn:microsoft.com/office/officeart/2018/5/layout/IconCircleLabelList"/>
    <dgm:cxn modelId="{61C368A3-645A-46D7-A614-635B3540B43B}" type="presParOf" srcId="{520C1664-8C6D-4F75-87E9-4758ECF30F91}" destId="{967A6528-8D0E-4497-A18D-DFE07F77B80B}" srcOrd="0" destOrd="0" presId="urn:microsoft.com/office/officeart/2018/5/layout/IconCircleLabelList"/>
    <dgm:cxn modelId="{7A9BDA6F-5F4F-454A-B135-29ECBE36A788}" type="presParOf" srcId="{520C1664-8C6D-4F75-87E9-4758ECF30F91}" destId="{16CEF9BC-11E2-4856-A9A2-B4A1B0928ECB}" srcOrd="1" destOrd="0" presId="urn:microsoft.com/office/officeart/2018/5/layout/IconCircleLabelList"/>
    <dgm:cxn modelId="{270014C5-D392-457D-AEFA-2BDA83F46856}" type="presParOf" srcId="{520C1664-8C6D-4F75-87E9-4758ECF30F91}" destId="{3225690E-1AC2-4BE2-AD6B-16ACB5554318}" srcOrd="2" destOrd="0" presId="urn:microsoft.com/office/officeart/2018/5/layout/IconCircleLabelList"/>
    <dgm:cxn modelId="{A8FFF851-4A31-4161-A727-4EE825A52BB4}" type="presParOf" srcId="{520C1664-8C6D-4F75-87E9-4758ECF30F91}" destId="{DCD1BA12-D547-4B1E-980A-11B6F1A8091A}" srcOrd="3" destOrd="0" presId="urn:microsoft.com/office/officeart/2018/5/layout/IconCircleLabelList"/>
    <dgm:cxn modelId="{0D7CE9E7-4841-4BF0-A1FA-7BF1A58246A8}" type="presParOf" srcId="{8FACC02F-8396-436E-9E5F-675403314703}" destId="{AE8D5CB1-3135-4777-8559-E3A734405089}" srcOrd="3" destOrd="0" presId="urn:microsoft.com/office/officeart/2018/5/layout/IconCircleLabelList"/>
    <dgm:cxn modelId="{42403A79-6E5D-40EE-8599-A832DD4003EB}" type="presParOf" srcId="{8FACC02F-8396-436E-9E5F-675403314703}" destId="{A54A2466-8AFD-48D9-84DF-ED420B9DDEBC}" srcOrd="4" destOrd="0" presId="urn:microsoft.com/office/officeart/2018/5/layout/IconCircleLabelList"/>
    <dgm:cxn modelId="{721452E8-BAF3-4233-8A9E-754D877759CD}" type="presParOf" srcId="{A54A2466-8AFD-48D9-84DF-ED420B9DDEBC}" destId="{68CDA4D0-ED57-4CB6-BF9C-7DBC5545EF92}" srcOrd="0" destOrd="0" presId="urn:microsoft.com/office/officeart/2018/5/layout/IconCircleLabelList"/>
    <dgm:cxn modelId="{6F148E89-154A-4941-A4FA-1F3DBF2ABD7A}" type="presParOf" srcId="{A54A2466-8AFD-48D9-84DF-ED420B9DDEBC}" destId="{6A268E65-6DAF-46ED-A20E-4390C6DBCB52}" srcOrd="1" destOrd="0" presId="urn:microsoft.com/office/officeart/2018/5/layout/IconCircleLabelList"/>
    <dgm:cxn modelId="{FD2FDB94-0955-4F0D-A4F0-4B5C3734948A}" type="presParOf" srcId="{A54A2466-8AFD-48D9-84DF-ED420B9DDEBC}" destId="{355E1619-78FD-4CF5-8428-2B0DF8BF44EA}" srcOrd="2" destOrd="0" presId="urn:microsoft.com/office/officeart/2018/5/layout/IconCircleLabelList"/>
    <dgm:cxn modelId="{527877D9-2626-4258-9865-3B3DBBE3237C}" type="presParOf" srcId="{A54A2466-8AFD-48D9-84DF-ED420B9DDEBC}" destId="{46CC64E1-F160-475D-9C05-47CC5E74705D}"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8D4E27-C6E1-4EFB-A0EF-5BEE42B0430B}">
      <dsp:nvSpPr>
        <dsp:cNvPr id="0" name=""/>
        <dsp:cNvSpPr/>
      </dsp:nvSpPr>
      <dsp:spPr>
        <a:xfrm>
          <a:off x="0" y="4344"/>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5AA737-4147-4F7D-9DBD-8BA61CCEC85C}">
      <dsp:nvSpPr>
        <dsp:cNvPr id="0" name=""/>
        <dsp:cNvSpPr/>
      </dsp:nvSpPr>
      <dsp:spPr>
        <a:xfrm>
          <a:off x="279920" y="212550"/>
          <a:ext cx="508947" cy="5089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127E3B-BB40-4508-860E-B52F0B9A766F}">
      <dsp:nvSpPr>
        <dsp:cNvPr id="0" name=""/>
        <dsp:cNvSpPr/>
      </dsp:nvSpPr>
      <dsp:spPr>
        <a:xfrm>
          <a:off x="1068788" y="4344"/>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844550">
            <a:lnSpc>
              <a:spcPct val="90000"/>
            </a:lnSpc>
            <a:spcBef>
              <a:spcPct val="0"/>
            </a:spcBef>
            <a:spcAft>
              <a:spcPct val="35000"/>
            </a:spcAft>
            <a:buNone/>
          </a:pPr>
          <a:r>
            <a:rPr lang="en-US" sz="1900" kern="1200"/>
            <a:t>Define a brand name</a:t>
          </a:r>
        </a:p>
      </dsp:txBody>
      <dsp:txXfrm>
        <a:off x="1068788" y="4344"/>
        <a:ext cx="5234940" cy="925358"/>
      </dsp:txXfrm>
    </dsp:sp>
    <dsp:sp modelId="{63EE11FC-BA04-4867-8799-04E64EE8B656}">
      <dsp:nvSpPr>
        <dsp:cNvPr id="0" name=""/>
        <dsp:cNvSpPr/>
      </dsp:nvSpPr>
      <dsp:spPr>
        <a:xfrm>
          <a:off x="0" y="1161042"/>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254378-EF2E-4E9D-9344-A9FD4390F4BB}">
      <dsp:nvSpPr>
        <dsp:cNvPr id="0" name=""/>
        <dsp:cNvSpPr/>
      </dsp:nvSpPr>
      <dsp:spPr>
        <a:xfrm>
          <a:off x="279920" y="1369247"/>
          <a:ext cx="508947" cy="5089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CBC109-0A3E-48ED-B96E-F355641E5CC2}">
      <dsp:nvSpPr>
        <dsp:cNvPr id="0" name=""/>
        <dsp:cNvSpPr/>
      </dsp:nvSpPr>
      <dsp:spPr>
        <a:xfrm>
          <a:off x="1068788" y="1161042"/>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844550">
            <a:lnSpc>
              <a:spcPct val="90000"/>
            </a:lnSpc>
            <a:spcBef>
              <a:spcPct val="0"/>
            </a:spcBef>
            <a:spcAft>
              <a:spcPct val="35000"/>
            </a:spcAft>
            <a:buNone/>
          </a:pPr>
          <a:r>
            <a:rPr lang="en-US" sz="1900" kern="1200"/>
            <a:t>Discuss the significance of a brand name</a:t>
          </a:r>
        </a:p>
      </dsp:txBody>
      <dsp:txXfrm>
        <a:off x="1068788" y="1161042"/>
        <a:ext cx="5234940" cy="925358"/>
      </dsp:txXfrm>
    </dsp:sp>
    <dsp:sp modelId="{EFB8E6EB-955C-42F8-ADDA-ACB3D9D42CBA}">
      <dsp:nvSpPr>
        <dsp:cNvPr id="0" name=""/>
        <dsp:cNvSpPr/>
      </dsp:nvSpPr>
      <dsp:spPr>
        <a:xfrm>
          <a:off x="0" y="2317740"/>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349CF9-1E7A-4469-8E12-55683D7DF978}">
      <dsp:nvSpPr>
        <dsp:cNvPr id="0" name=""/>
        <dsp:cNvSpPr/>
      </dsp:nvSpPr>
      <dsp:spPr>
        <a:xfrm>
          <a:off x="279920" y="2525945"/>
          <a:ext cx="508947" cy="5089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2811ED-DE2A-4C65-BC02-24EFC8E6A408}">
      <dsp:nvSpPr>
        <dsp:cNvPr id="0" name=""/>
        <dsp:cNvSpPr/>
      </dsp:nvSpPr>
      <dsp:spPr>
        <a:xfrm>
          <a:off x="1068788" y="2317740"/>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844550">
            <a:lnSpc>
              <a:spcPct val="90000"/>
            </a:lnSpc>
            <a:spcBef>
              <a:spcPct val="0"/>
            </a:spcBef>
            <a:spcAft>
              <a:spcPct val="35000"/>
            </a:spcAft>
            <a:buNone/>
          </a:pPr>
          <a:r>
            <a:rPr lang="en-US" sz="1900" kern="1200"/>
            <a:t>Examine various branding approaches</a:t>
          </a:r>
        </a:p>
      </dsp:txBody>
      <dsp:txXfrm>
        <a:off x="1068788" y="2317740"/>
        <a:ext cx="5234940" cy="925358"/>
      </dsp:txXfrm>
    </dsp:sp>
    <dsp:sp modelId="{806F0579-D0E9-4650-9F17-DB9633A391AF}">
      <dsp:nvSpPr>
        <dsp:cNvPr id="0" name=""/>
        <dsp:cNvSpPr/>
      </dsp:nvSpPr>
      <dsp:spPr>
        <a:xfrm>
          <a:off x="0" y="3474438"/>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8448CE-1DD2-4CF4-BA4B-834503317CED}">
      <dsp:nvSpPr>
        <dsp:cNvPr id="0" name=""/>
        <dsp:cNvSpPr/>
      </dsp:nvSpPr>
      <dsp:spPr>
        <a:xfrm>
          <a:off x="279920" y="3682643"/>
          <a:ext cx="508947" cy="50894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B528FF-8537-4958-A297-3EBC32579018}">
      <dsp:nvSpPr>
        <dsp:cNvPr id="0" name=""/>
        <dsp:cNvSpPr/>
      </dsp:nvSpPr>
      <dsp:spPr>
        <a:xfrm>
          <a:off x="1068788" y="3474438"/>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844550">
            <a:lnSpc>
              <a:spcPct val="90000"/>
            </a:lnSpc>
            <a:spcBef>
              <a:spcPct val="0"/>
            </a:spcBef>
            <a:spcAft>
              <a:spcPct val="35000"/>
            </a:spcAft>
            <a:buNone/>
          </a:pPr>
          <a:r>
            <a:rPr lang="en-US" sz="1900" kern="1200"/>
            <a:t>Evaluate name testing procedure</a:t>
          </a:r>
        </a:p>
      </dsp:txBody>
      <dsp:txXfrm>
        <a:off x="1068788" y="3474438"/>
        <a:ext cx="5234940" cy="925358"/>
      </dsp:txXfrm>
    </dsp:sp>
    <dsp:sp modelId="{BC09CBDB-782A-4FC5-9D84-8FC0FFDAC3AB}">
      <dsp:nvSpPr>
        <dsp:cNvPr id="0" name=""/>
        <dsp:cNvSpPr/>
      </dsp:nvSpPr>
      <dsp:spPr>
        <a:xfrm>
          <a:off x="0" y="4631136"/>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3C7BC1-D5D8-4CCD-955A-08122E811DC4}">
      <dsp:nvSpPr>
        <dsp:cNvPr id="0" name=""/>
        <dsp:cNvSpPr/>
      </dsp:nvSpPr>
      <dsp:spPr>
        <a:xfrm>
          <a:off x="279920" y="4839341"/>
          <a:ext cx="508947" cy="50894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D51E7C-F62B-46D5-9AFA-DB0E6B66C9A3}">
      <dsp:nvSpPr>
        <dsp:cNvPr id="0" name=""/>
        <dsp:cNvSpPr/>
      </dsp:nvSpPr>
      <dsp:spPr>
        <a:xfrm>
          <a:off x="1068788" y="4631136"/>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844550">
            <a:lnSpc>
              <a:spcPct val="90000"/>
            </a:lnSpc>
            <a:spcBef>
              <a:spcPct val="0"/>
            </a:spcBef>
            <a:spcAft>
              <a:spcPct val="35000"/>
            </a:spcAft>
            <a:buNone/>
          </a:pPr>
          <a:r>
            <a:rPr lang="en-US" sz="1900" kern="1200"/>
            <a:t>Discuss benefits and challenges in branding</a:t>
          </a:r>
        </a:p>
      </dsp:txBody>
      <dsp:txXfrm>
        <a:off x="1068788" y="4631136"/>
        <a:ext cx="5234940" cy="9253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E8863F-7513-461A-8B31-C7CB17BBE3F7}">
      <dsp:nvSpPr>
        <dsp:cNvPr id="0" name=""/>
        <dsp:cNvSpPr/>
      </dsp:nvSpPr>
      <dsp:spPr>
        <a:xfrm>
          <a:off x="0" y="2196"/>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9DD57F-BD54-4EFD-B618-F8AB61AC5486}">
      <dsp:nvSpPr>
        <dsp:cNvPr id="0" name=""/>
        <dsp:cNvSpPr/>
      </dsp:nvSpPr>
      <dsp:spPr>
        <a:xfrm>
          <a:off x="0" y="2196"/>
          <a:ext cx="6303729" cy="749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"Your brand name is only as good as your reputation." – Richard Branson</a:t>
          </a:r>
        </a:p>
      </dsp:txBody>
      <dsp:txXfrm>
        <a:off x="0" y="2196"/>
        <a:ext cx="6303729" cy="749172"/>
      </dsp:txXfrm>
    </dsp:sp>
    <dsp:sp modelId="{6205B1BD-FB11-4AE1-969D-CC206F9AF180}">
      <dsp:nvSpPr>
        <dsp:cNvPr id="0" name=""/>
        <dsp:cNvSpPr/>
      </dsp:nvSpPr>
      <dsp:spPr>
        <a:xfrm>
          <a:off x="0" y="751369"/>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9293B6-AB3A-498D-BDD7-DA71C678EA8C}">
      <dsp:nvSpPr>
        <dsp:cNvPr id="0" name=""/>
        <dsp:cNvSpPr/>
      </dsp:nvSpPr>
      <dsp:spPr>
        <a:xfrm>
          <a:off x="0" y="751369"/>
          <a:ext cx="6303729" cy="749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 brand is not a product, but the promise of an experience." – Alexander Isley</a:t>
          </a:r>
        </a:p>
      </dsp:txBody>
      <dsp:txXfrm>
        <a:off x="0" y="751369"/>
        <a:ext cx="6303729" cy="749172"/>
      </dsp:txXfrm>
    </dsp:sp>
    <dsp:sp modelId="{B4AB1BE9-04F6-40FA-9A47-D07286341455}">
      <dsp:nvSpPr>
        <dsp:cNvPr id="0" name=""/>
        <dsp:cNvSpPr/>
      </dsp:nvSpPr>
      <dsp:spPr>
        <a:xfrm>
          <a:off x="0" y="1500541"/>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77BA49-856A-48C0-BAFA-A8081734CBE7}">
      <dsp:nvSpPr>
        <dsp:cNvPr id="0" name=""/>
        <dsp:cNvSpPr/>
      </dsp:nvSpPr>
      <dsp:spPr>
        <a:xfrm>
          <a:off x="0" y="1500541"/>
          <a:ext cx="6303729" cy="749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 great brand name is the beginning of a great story." – Alina Wheeler</a:t>
          </a:r>
        </a:p>
      </dsp:txBody>
      <dsp:txXfrm>
        <a:off x="0" y="1500541"/>
        <a:ext cx="6303729" cy="749172"/>
      </dsp:txXfrm>
    </dsp:sp>
    <dsp:sp modelId="{59C42592-663C-4D80-821D-0076BF6ACF8B}">
      <dsp:nvSpPr>
        <dsp:cNvPr id="0" name=""/>
        <dsp:cNvSpPr/>
      </dsp:nvSpPr>
      <dsp:spPr>
        <a:xfrm>
          <a:off x="0" y="2249714"/>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31954B-7F9C-4E06-9132-2850A563D1FC}">
      <dsp:nvSpPr>
        <dsp:cNvPr id="0" name=""/>
        <dsp:cNvSpPr/>
      </dsp:nvSpPr>
      <dsp:spPr>
        <a:xfrm>
          <a:off x="0" y="2249714"/>
          <a:ext cx="6303729" cy="749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"A brand is a voice, and a product is a souvenir." – Lisa </a:t>
          </a:r>
          <a:r>
            <a:rPr lang="en-US" sz="2100" kern="1200" dirty="0" err="1"/>
            <a:t>Gansky</a:t>
          </a:r>
          <a:endParaRPr lang="en-US" sz="2100" kern="1200" dirty="0"/>
        </a:p>
      </dsp:txBody>
      <dsp:txXfrm>
        <a:off x="0" y="2249714"/>
        <a:ext cx="6303729" cy="749172"/>
      </dsp:txXfrm>
    </dsp:sp>
    <dsp:sp modelId="{BCB8DAC9-EFA9-42FB-9588-615C7B6628DB}">
      <dsp:nvSpPr>
        <dsp:cNvPr id="0" name=""/>
        <dsp:cNvSpPr/>
      </dsp:nvSpPr>
      <dsp:spPr>
        <a:xfrm>
          <a:off x="0" y="2998887"/>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3D4B34-F27E-43F5-830F-16895817D12C}">
      <dsp:nvSpPr>
        <dsp:cNvPr id="0" name=""/>
        <dsp:cNvSpPr/>
      </dsp:nvSpPr>
      <dsp:spPr>
        <a:xfrm>
          <a:off x="0" y="2998887"/>
          <a:ext cx="6303729" cy="749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"Your brand name should work across languages and cultures. Simplicity is key." – David Airey</a:t>
          </a:r>
        </a:p>
      </dsp:txBody>
      <dsp:txXfrm>
        <a:off x="0" y="2998887"/>
        <a:ext cx="6303729" cy="749172"/>
      </dsp:txXfrm>
    </dsp:sp>
    <dsp:sp modelId="{7207DCDE-7A24-429E-B973-58F4D704FDB4}">
      <dsp:nvSpPr>
        <dsp:cNvPr id="0" name=""/>
        <dsp:cNvSpPr/>
      </dsp:nvSpPr>
      <dsp:spPr>
        <a:xfrm>
          <a:off x="0" y="3748059"/>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31D340-11DD-4DB3-B9C5-6D6E43F8DCC6}">
      <dsp:nvSpPr>
        <dsp:cNvPr id="0" name=""/>
        <dsp:cNvSpPr/>
      </dsp:nvSpPr>
      <dsp:spPr>
        <a:xfrm>
          <a:off x="0" y="3748059"/>
          <a:ext cx="6303729" cy="749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best brand names tell a story in a single word." – Simon Mainwaring</a:t>
          </a:r>
        </a:p>
      </dsp:txBody>
      <dsp:txXfrm>
        <a:off x="0" y="3748059"/>
        <a:ext cx="6303729" cy="7491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05B1BD-FB11-4AE1-969D-CC206F9AF180}">
      <dsp:nvSpPr>
        <dsp:cNvPr id="0" name=""/>
        <dsp:cNvSpPr/>
      </dsp:nvSpPr>
      <dsp:spPr>
        <a:xfrm>
          <a:off x="0" y="542"/>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9293B6-AB3A-498D-BDD7-DA71C678EA8C}">
      <dsp:nvSpPr>
        <dsp:cNvPr id="0" name=""/>
        <dsp:cNvSpPr/>
      </dsp:nvSpPr>
      <dsp:spPr>
        <a:xfrm>
          <a:off x="0" y="542"/>
          <a:ext cx="6303729" cy="634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"A brand is not a product, but the promise of an experience." – Alexander Isley</a:t>
          </a:r>
        </a:p>
      </dsp:txBody>
      <dsp:txXfrm>
        <a:off x="0" y="542"/>
        <a:ext cx="6303729" cy="634672"/>
      </dsp:txXfrm>
    </dsp:sp>
    <dsp:sp modelId="{59C42592-663C-4D80-821D-0076BF6ACF8B}">
      <dsp:nvSpPr>
        <dsp:cNvPr id="0" name=""/>
        <dsp:cNvSpPr/>
      </dsp:nvSpPr>
      <dsp:spPr>
        <a:xfrm>
          <a:off x="0" y="635214"/>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31954B-7F9C-4E06-9132-2850A563D1FC}">
      <dsp:nvSpPr>
        <dsp:cNvPr id="0" name=""/>
        <dsp:cNvSpPr/>
      </dsp:nvSpPr>
      <dsp:spPr>
        <a:xfrm>
          <a:off x="0" y="635214"/>
          <a:ext cx="6303729" cy="634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"A brand is a voice, and a product is a souvenir." – Lisa </a:t>
          </a:r>
          <a:r>
            <a:rPr lang="en-US" sz="1700" kern="1200" dirty="0" err="1"/>
            <a:t>Gansky</a:t>
          </a:r>
          <a:endParaRPr lang="en-US" sz="1700" kern="1200" dirty="0"/>
        </a:p>
      </dsp:txBody>
      <dsp:txXfrm>
        <a:off x="0" y="635214"/>
        <a:ext cx="6303729" cy="634672"/>
      </dsp:txXfrm>
    </dsp:sp>
    <dsp:sp modelId="{BCB8DAC9-EFA9-42FB-9588-615C7B6628DB}">
      <dsp:nvSpPr>
        <dsp:cNvPr id="0" name=""/>
        <dsp:cNvSpPr/>
      </dsp:nvSpPr>
      <dsp:spPr>
        <a:xfrm>
          <a:off x="0" y="1269887"/>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3D4B34-F27E-43F5-830F-16895817D12C}">
      <dsp:nvSpPr>
        <dsp:cNvPr id="0" name=""/>
        <dsp:cNvSpPr/>
      </dsp:nvSpPr>
      <dsp:spPr>
        <a:xfrm>
          <a:off x="0" y="1269887"/>
          <a:ext cx="6303729" cy="634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"Your brand name should work across languages and cultures. Simplicity is key." – David Airey</a:t>
          </a:r>
        </a:p>
      </dsp:txBody>
      <dsp:txXfrm>
        <a:off x="0" y="1269887"/>
        <a:ext cx="6303729" cy="634672"/>
      </dsp:txXfrm>
    </dsp:sp>
    <dsp:sp modelId="{7CCD9025-0DDD-4147-9798-100ED4C59816}">
      <dsp:nvSpPr>
        <dsp:cNvPr id="0" name=""/>
        <dsp:cNvSpPr/>
      </dsp:nvSpPr>
      <dsp:spPr>
        <a:xfrm>
          <a:off x="0" y="1904559"/>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990979-60B2-4EBC-B159-C1C0D13AD642}">
      <dsp:nvSpPr>
        <dsp:cNvPr id="0" name=""/>
        <dsp:cNvSpPr/>
      </dsp:nvSpPr>
      <dsp:spPr>
        <a:xfrm>
          <a:off x="0" y="1904559"/>
          <a:ext cx="6303729" cy="634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"A name is a powerful thing. It has to inspire and define." – Jonathan Gabay</a:t>
          </a:r>
        </a:p>
      </dsp:txBody>
      <dsp:txXfrm>
        <a:off x="0" y="1904559"/>
        <a:ext cx="6303729" cy="634672"/>
      </dsp:txXfrm>
    </dsp:sp>
    <dsp:sp modelId="{1FF5C6CB-6E72-4637-A239-459FFA806947}">
      <dsp:nvSpPr>
        <dsp:cNvPr id="0" name=""/>
        <dsp:cNvSpPr/>
      </dsp:nvSpPr>
      <dsp:spPr>
        <a:xfrm>
          <a:off x="0" y="2539231"/>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58A207-7786-42FF-B66C-B54B9B126E52}">
      <dsp:nvSpPr>
        <dsp:cNvPr id="0" name=""/>
        <dsp:cNvSpPr/>
      </dsp:nvSpPr>
      <dsp:spPr>
        <a:xfrm>
          <a:off x="0" y="2539231"/>
          <a:ext cx="6303729" cy="634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"A brand name that’s meaningful resonates in the hearts of consumers." – Marty Neumeier</a:t>
          </a:r>
        </a:p>
      </dsp:txBody>
      <dsp:txXfrm>
        <a:off x="0" y="2539231"/>
        <a:ext cx="6303729" cy="634672"/>
      </dsp:txXfrm>
    </dsp:sp>
    <dsp:sp modelId="{1D19CD24-42DC-4766-A106-91891FB656B1}">
      <dsp:nvSpPr>
        <dsp:cNvPr id="0" name=""/>
        <dsp:cNvSpPr/>
      </dsp:nvSpPr>
      <dsp:spPr>
        <a:xfrm>
          <a:off x="0" y="3173903"/>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F7BED8-4C6B-4BCC-B6F2-0768EE331B1B}">
      <dsp:nvSpPr>
        <dsp:cNvPr id="0" name=""/>
        <dsp:cNvSpPr/>
      </dsp:nvSpPr>
      <dsp:spPr>
        <a:xfrm>
          <a:off x="0" y="3173903"/>
          <a:ext cx="6303729" cy="634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"A strong brand name is the foundation of a successful brand strategy." – Laura Ries</a:t>
          </a:r>
        </a:p>
      </dsp:txBody>
      <dsp:txXfrm>
        <a:off x="0" y="3173903"/>
        <a:ext cx="6303729" cy="634672"/>
      </dsp:txXfrm>
    </dsp:sp>
    <dsp:sp modelId="{7207DCDE-7A24-429E-B973-58F4D704FDB4}">
      <dsp:nvSpPr>
        <dsp:cNvPr id="0" name=""/>
        <dsp:cNvSpPr/>
      </dsp:nvSpPr>
      <dsp:spPr>
        <a:xfrm>
          <a:off x="0" y="3808576"/>
          <a:ext cx="63037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31D340-11DD-4DB3-B9C5-6D6E43F8DCC6}">
      <dsp:nvSpPr>
        <dsp:cNvPr id="0" name=""/>
        <dsp:cNvSpPr/>
      </dsp:nvSpPr>
      <dsp:spPr>
        <a:xfrm>
          <a:off x="0" y="3808576"/>
          <a:ext cx="6303729" cy="634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"The best brand names tell a story in a single word." – Simon Mainwaring</a:t>
          </a:r>
        </a:p>
      </dsp:txBody>
      <dsp:txXfrm>
        <a:off x="0" y="3808576"/>
        <a:ext cx="6303729" cy="6346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4FA97F-AA72-4CDA-904A-5467862F5EFE}">
      <dsp:nvSpPr>
        <dsp:cNvPr id="0" name=""/>
        <dsp:cNvSpPr/>
      </dsp:nvSpPr>
      <dsp:spPr>
        <a:xfrm>
          <a:off x="0" y="1649"/>
          <a:ext cx="6303729" cy="7028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3C87D0-279C-4AD7-B672-328C76165F59}">
      <dsp:nvSpPr>
        <dsp:cNvPr id="0" name=""/>
        <dsp:cNvSpPr/>
      </dsp:nvSpPr>
      <dsp:spPr>
        <a:xfrm>
          <a:off x="212605" y="159785"/>
          <a:ext cx="386555" cy="3865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92AB8D-23B7-4062-A55F-AD21F3DD27A9}">
      <dsp:nvSpPr>
        <dsp:cNvPr id="0" name=""/>
        <dsp:cNvSpPr/>
      </dsp:nvSpPr>
      <dsp:spPr>
        <a:xfrm>
          <a:off x="811766" y="1649"/>
          <a:ext cx="5491962" cy="702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383" tIns="74383" rIns="74383" bIns="74383" numCol="1" spcCol="1270" anchor="ctr" anchorCtr="0">
          <a:noAutofit/>
        </a:bodyPr>
        <a:lstStyle/>
        <a:p>
          <a:pPr marL="0" lvl="0" indent="0" algn="l" defTabSz="800100">
            <a:lnSpc>
              <a:spcPct val="90000"/>
            </a:lnSpc>
            <a:spcBef>
              <a:spcPct val="0"/>
            </a:spcBef>
            <a:spcAft>
              <a:spcPct val="35000"/>
            </a:spcAft>
            <a:buNone/>
          </a:pPr>
          <a:r>
            <a:rPr lang="en-US" sz="1800" kern="1200" dirty="0"/>
            <a:t>"A brand name is a shortcut to a customer’s gut feeling." – Seth Godin</a:t>
          </a:r>
        </a:p>
      </dsp:txBody>
      <dsp:txXfrm>
        <a:off x="811766" y="1649"/>
        <a:ext cx="5491962" cy="702827"/>
      </dsp:txXfrm>
    </dsp:sp>
    <dsp:sp modelId="{71FC11A0-AB79-4C6E-BA3B-9600FEC0E8AB}">
      <dsp:nvSpPr>
        <dsp:cNvPr id="0" name=""/>
        <dsp:cNvSpPr/>
      </dsp:nvSpPr>
      <dsp:spPr>
        <a:xfrm>
          <a:off x="0" y="880184"/>
          <a:ext cx="6303729" cy="7028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8F12B0-DAB6-4508-AFB7-FF565C9FDCA6}">
      <dsp:nvSpPr>
        <dsp:cNvPr id="0" name=""/>
        <dsp:cNvSpPr/>
      </dsp:nvSpPr>
      <dsp:spPr>
        <a:xfrm>
          <a:off x="212605" y="1038320"/>
          <a:ext cx="386555" cy="3865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71D983-35DF-465D-AB25-747F3185F2AF}">
      <dsp:nvSpPr>
        <dsp:cNvPr id="0" name=""/>
        <dsp:cNvSpPr/>
      </dsp:nvSpPr>
      <dsp:spPr>
        <a:xfrm>
          <a:off x="811766" y="880184"/>
          <a:ext cx="5491962" cy="702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383" tIns="74383" rIns="74383" bIns="74383" numCol="1" spcCol="1270" anchor="ctr" anchorCtr="0">
          <a:noAutofit/>
        </a:bodyPr>
        <a:lstStyle/>
        <a:p>
          <a:pPr marL="0" lvl="0" indent="0" algn="l" defTabSz="800100">
            <a:lnSpc>
              <a:spcPct val="90000"/>
            </a:lnSpc>
            <a:spcBef>
              <a:spcPct val="0"/>
            </a:spcBef>
            <a:spcAft>
              <a:spcPct val="35000"/>
            </a:spcAft>
            <a:buNone/>
          </a:pPr>
          <a:r>
            <a:rPr lang="en-US" sz="1800" kern="1200" dirty="0"/>
            <a:t>"A brand name is the one investment that can multiply the value of your product." – Steve Forbes</a:t>
          </a:r>
        </a:p>
      </dsp:txBody>
      <dsp:txXfrm>
        <a:off x="811766" y="880184"/>
        <a:ext cx="5491962" cy="702827"/>
      </dsp:txXfrm>
    </dsp:sp>
    <dsp:sp modelId="{5DCCFAB7-EAB0-4C3F-AD81-FD7021545F4A}">
      <dsp:nvSpPr>
        <dsp:cNvPr id="0" name=""/>
        <dsp:cNvSpPr/>
      </dsp:nvSpPr>
      <dsp:spPr>
        <a:xfrm>
          <a:off x="0" y="1758719"/>
          <a:ext cx="6303729" cy="7028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763C56-862F-4B96-8A23-8FF16BAB82BD}">
      <dsp:nvSpPr>
        <dsp:cNvPr id="0" name=""/>
        <dsp:cNvSpPr/>
      </dsp:nvSpPr>
      <dsp:spPr>
        <a:xfrm>
          <a:off x="212605" y="1916855"/>
          <a:ext cx="386555" cy="3865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5DE4DA-30F0-42BC-9EFA-A8005A69DE87}">
      <dsp:nvSpPr>
        <dsp:cNvPr id="0" name=""/>
        <dsp:cNvSpPr/>
      </dsp:nvSpPr>
      <dsp:spPr>
        <a:xfrm>
          <a:off x="811766" y="1758719"/>
          <a:ext cx="5491962" cy="702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383" tIns="74383" rIns="74383" bIns="74383" numCol="1" spcCol="1270" anchor="ctr" anchorCtr="0">
          <a:noAutofit/>
        </a:bodyPr>
        <a:lstStyle/>
        <a:p>
          <a:pPr marL="0" lvl="0" indent="0" algn="l" defTabSz="800100">
            <a:lnSpc>
              <a:spcPct val="90000"/>
            </a:lnSpc>
            <a:spcBef>
              <a:spcPct val="0"/>
            </a:spcBef>
            <a:spcAft>
              <a:spcPct val="35000"/>
            </a:spcAft>
            <a:buNone/>
          </a:pPr>
          <a:r>
            <a:rPr lang="en-US" sz="1800" kern="1200"/>
            <a:t>"Choosing a brand name is not about being clever, it’s about being clear." – Al Ries</a:t>
          </a:r>
        </a:p>
      </dsp:txBody>
      <dsp:txXfrm>
        <a:off x="811766" y="1758719"/>
        <a:ext cx="5491962" cy="702827"/>
      </dsp:txXfrm>
    </dsp:sp>
    <dsp:sp modelId="{3ECA8FC7-4A4D-4E76-BFE6-37200423067B}">
      <dsp:nvSpPr>
        <dsp:cNvPr id="0" name=""/>
        <dsp:cNvSpPr/>
      </dsp:nvSpPr>
      <dsp:spPr>
        <a:xfrm>
          <a:off x="0" y="2637253"/>
          <a:ext cx="6303729" cy="7028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72B933-1769-4DD4-8FEC-2C35ABD1CE8F}">
      <dsp:nvSpPr>
        <dsp:cNvPr id="0" name=""/>
        <dsp:cNvSpPr/>
      </dsp:nvSpPr>
      <dsp:spPr>
        <a:xfrm>
          <a:off x="212605" y="2795390"/>
          <a:ext cx="386555" cy="3865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D75943-B5E2-4BF5-B77E-F0E5C216B6E2}">
      <dsp:nvSpPr>
        <dsp:cNvPr id="0" name=""/>
        <dsp:cNvSpPr/>
      </dsp:nvSpPr>
      <dsp:spPr>
        <a:xfrm>
          <a:off x="811766" y="2637253"/>
          <a:ext cx="5491962" cy="702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383" tIns="74383" rIns="74383" bIns="74383" numCol="1" spcCol="1270" anchor="ctr" anchorCtr="0">
          <a:noAutofit/>
        </a:bodyPr>
        <a:lstStyle/>
        <a:p>
          <a:pPr marL="0" lvl="0" indent="0" algn="l" defTabSz="800100">
            <a:lnSpc>
              <a:spcPct val="90000"/>
            </a:lnSpc>
            <a:spcBef>
              <a:spcPct val="0"/>
            </a:spcBef>
            <a:spcAft>
              <a:spcPct val="35000"/>
            </a:spcAft>
            <a:buNone/>
          </a:pPr>
          <a:r>
            <a:rPr lang="en-US" sz="1800" kern="1200"/>
            <a:t>"Your brand name should evoke the essence of your company and its values." – Tony Hsieh</a:t>
          </a:r>
        </a:p>
      </dsp:txBody>
      <dsp:txXfrm>
        <a:off x="811766" y="2637253"/>
        <a:ext cx="5491962" cy="702827"/>
      </dsp:txXfrm>
    </dsp:sp>
    <dsp:sp modelId="{43D1CF5B-3691-4FAE-BC3E-094819223D63}">
      <dsp:nvSpPr>
        <dsp:cNvPr id="0" name=""/>
        <dsp:cNvSpPr/>
      </dsp:nvSpPr>
      <dsp:spPr>
        <a:xfrm>
          <a:off x="0" y="3515788"/>
          <a:ext cx="6303729" cy="7028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82BE90-AC96-4E6E-AECA-E25A5A3EA952}">
      <dsp:nvSpPr>
        <dsp:cNvPr id="0" name=""/>
        <dsp:cNvSpPr/>
      </dsp:nvSpPr>
      <dsp:spPr>
        <a:xfrm>
          <a:off x="212605" y="3673925"/>
          <a:ext cx="386555" cy="38655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785B15F-73FE-4B86-B7B4-E834E3A3CF5F}">
      <dsp:nvSpPr>
        <dsp:cNvPr id="0" name=""/>
        <dsp:cNvSpPr/>
      </dsp:nvSpPr>
      <dsp:spPr>
        <a:xfrm>
          <a:off x="811766" y="3515788"/>
          <a:ext cx="5491962" cy="702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383" tIns="74383" rIns="74383" bIns="74383" numCol="1" spcCol="1270" anchor="ctr" anchorCtr="0">
          <a:noAutofit/>
        </a:bodyPr>
        <a:lstStyle/>
        <a:p>
          <a:pPr marL="0" lvl="0" indent="0" algn="l" defTabSz="800100">
            <a:lnSpc>
              <a:spcPct val="90000"/>
            </a:lnSpc>
            <a:spcBef>
              <a:spcPct val="0"/>
            </a:spcBef>
            <a:spcAft>
              <a:spcPct val="35000"/>
            </a:spcAft>
            <a:buNone/>
          </a:pPr>
          <a:r>
            <a:rPr lang="en-US" sz="1800" kern="1200"/>
            <a:t>"A good name is a passport to the future; it shapes perception before the product is even seen."</a:t>
          </a:r>
        </a:p>
      </dsp:txBody>
      <dsp:txXfrm>
        <a:off x="811766" y="3515788"/>
        <a:ext cx="5491962" cy="702827"/>
      </dsp:txXfrm>
    </dsp:sp>
    <dsp:sp modelId="{0762B4B6-F74B-4884-B747-32315894992A}">
      <dsp:nvSpPr>
        <dsp:cNvPr id="0" name=""/>
        <dsp:cNvSpPr/>
      </dsp:nvSpPr>
      <dsp:spPr>
        <a:xfrm>
          <a:off x="0" y="4394323"/>
          <a:ext cx="6303729" cy="7028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66870A-7A1B-4506-BA33-900ECB53BFF8}">
      <dsp:nvSpPr>
        <dsp:cNvPr id="0" name=""/>
        <dsp:cNvSpPr/>
      </dsp:nvSpPr>
      <dsp:spPr>
        <a:xfrm>
          <a:off x="212605" y="4552459"/>
          <a:ext cx="386555" cy="38655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3716F7-4D20-4BE3-82CA-CD9AF112F56B}">
      <dsp:nvSpPr>
        <dsp:cNvPr id="0" name=""/>
        <dsp:cNvSpPr/>
      </dsp:nvSpPr>
      <dsp:spPr>
        <a:xfrm>
          <a:off x="811766" y="4394323"/>
          <a:ext cx="5491962" cy="702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383" tIns="74383" rIns="74383" bIns="74383" numCol="1" spcCol="1270" anchor="ctr" anchorCtr="0">
          <a:noAutofit/>
        </a:bodyPr>
        <a:lstStyle/>
        <a:p>
          <a:pPr marL="0" lvl="0" indent="0" algn="l" defTabSz="800100">
            <a:lnSpc>
              <a:spcPct val="90000"/>
            </a:lnSpc>
            <a:spcBef>
              <a:spcPct val="0"/>
            </a:spcBef>
            <a:spcAft>
              <a:spcPct val="35000"/>
            </a:spcAft>
            <a:buNone/>
          </a:pPr>
          <a:r>
            <a:rPr lang="en-US" sz="1800" kern="1200"/>
            <a:t>"The brand name is the start of a conversation between you and your customer." – Patrick Hanlon</a:t>
          </a:r>
        </a:p>
      </dsp:txBody>
      <dsp:txXfrm>
        <a:off x="811766" y="4394323"/>
        <a:ext cx="5491962" cy="70282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ADEEC3-CFBA-4805-AC9D-7B2378265CD6}">
      <dsp:nvSpPr>
        <dsp:cNvPr id="0" name=""/>
        <dsp:cNvSpPr/>
      </dsp:nvSpPr>
      <dsp:spPr>
        <a:xfrm>
          <a:off x="0" y="3358"/>
          <a:ext cx="6303729" cy="7153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E62A98-3D7D-4DF8-B7E3-CEAE73217ABF}">
      <dsp:nvSpPr>
        <dsp:cNvPr id="0" name=""/>
        <dsp:cNvSpPr/>
      </dsp:nvSpPr>
      <dsp:spPr>
        <a:xfrm>
          <a:off x="216384" y="164305"/>
          <a:ext cx="393426" cy="3934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FE43B2-0828-4944-BE4D-502A794389DC}">
      <dsp:nvSpPr>
        <dsp:cNvPr id="0" name=""/>
        <dsp:cNvSpPr/>
      </dsp:nvSpPr>
      <dsp:spPr>
        <a:xfrm>
          <a:off x="826196" y="3358"/>
          <a:ext cx="5477532" cy="715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705" tIns="75705" rIns="75705" bIns="75705" numCol="1" spcCol="1270" anchor="ctr" anchorCtr="0">
          <a:noAutofit/>
        </a:bodyPr>
        <a:lstStyle/>
        <a:p>
          <a:pPr marL="0" lvl="0" indent="0" algn="l" defTabSz="800100">
            <a:lnSpc>
              <a:spcPct val="90000"/>
            </a:lnSpc>
            <a:spcBef>
              <a:spcPct val="0"/>
            </a:spcBef>
            <a:spcAft>
              <a:spcPct val="35000"/>
            </a:spcAft>
            <a:buNone/>
          </a:pPr>
          <a:r>
            <a:rPr lang="en-US" sz="1800" kern="1200"/>
            <a:t>To generate new name ideas</a:t>
          </a:r>
        </a:p>
      </dsp:txBody>
      <dsp:txXfrm>
        <a:off x="826196" y="3358"/>
        <a:ext cx="5477532" cy="715321"/>
      </dsp:txXfrm>
    </dsp:sp>
    <dsp:sp modelId="{4E94A59B-2971-4F4A-9056-F0248FCACEFF}">
      <dsp:nvSpPr>
        <dsp:cNvPr id="0" name=""/>
        <dsp:cNvSpPr/>
      </dsp:nvSpPr>
      <dsp:spPr>
        <a:xfrm>
          <a:off x="0" y="897510"/>
          <a:ext cx="6303729" cy="7153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9C549C-37C2-4E86-AA6F-BBAD34F8A044}">
      <dsp:nvSpPr>
        <dsp:cNvPr id="0" name=""/>
        <dsp:cNvSpPr/>
      </dsp:nvSpPr>
      <dsp:spPr>
        <a:xfrm>
          <a:off x="216384" y="1058457"/>
          <a:ext cx="393426" cy="3934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9E3402-420A-47BD-A842-8369248A8E21}">
      <dsp:nvSpPr>
        <dsp:cNvPr id="0" name=""/>
        <dsp:cNvSpPr/>
      </dsp:nvSpPr>
      <dsp:spPr>
        <a:xfrm>
          <a:off x="826196" y="897510"/>
          <a:ext cx="5477532" cy="715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705" tIns="75705" rIns="75705" bIns="75705" numCol="1" spcCol="1270" anchor="ctr" anchorCtr="0">
          <a:noAutofit/>
        </a:bodyPr>
        <a:lstStyle/>
        <a:p>
          <a:pPr marL="0" lvl="0" indent="0" algn="l" defTabSz="800100">
            <a:lnSpc>
              <a:spcPct val="90000"/>
            </a:lnSpc>
            <a:spcBef>
              <a:spcPct val="0"/>
            </a:spcBef>
            <a:spcAft>
              <a:spcPct val="35000"/>
            </a:spcAft>
            <a:buNone/>
          </a:pPr>
          <a:r>
            <a:rPr lang="en-US" sz="1800" kern="1200" dirty="0"/>
            <a:t>To assess legibility and ease of pronunciation</a:t>
          </a:r>
        </a:p>
      </dsp:txBody>
      <dsp:txXfrm>
        <a:off x="826196" y="897510"/>
        <a:ext cx="5477532" cy="715321"/>
      </dsp:txXfrm>
    </dsp:sp>
    <dsp:sp modelId="{3212C2D6-DF6C-469B-9FFE-5D501940041F}">
      <dsp:nvSpPr>
        <dsp:cNvPr id="0" name=""/>
        <dsp:cNvSpPr/>
      </dsp:nvSpPr>
      <dsp:spPr>
        <a:xfrm>
          <a:off x="0" y="1791662"/>
          <a:ext cx="6303729" cy="7153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FE894A-C086-4862-B0A5-D7CB52982D2D}">
      <dsp:nvSpPr>
        <dsp:cNvPr id="0" name=""/>
        <dsp:cNvSpPr/>
      </dsp:nvSpPr>
      <dsp:spPr>
        <a:xfrm>
          <a:off x="216384" y="1952609"/>
          <a:ext cx="393426" cy="3934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1C3C53-AA3B-40CE-B395-F0EA720955FA}">
      <dsp:nvSpPr>
        <dsp:cNvPr id="0" name=""/>
        <dsp:cNvSpPr/>
      </dsp:nvSpPr>
      <dsp:spPr>
        <a:xfrm>
          <a:off x="826196" y="1791662"/>
          <a:ext cx="5477532" cy="715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705" tIns="75705" rIns="75705" bIns="75705" numCol="1" spcCol="1270" anchor="ctr" anchorCtr="0">
          <a:noAutofit/>
        </a:bodyPr>
        <a:lstStyle/>
        <a:p>
          <a:pPr marL="0" lvl="0" indent="0" algn="l" defTabSz="800100">
            <a:lnSpc>
              <a:spcPct val="90000"/>
            </a:lnSpc>
            <a:spcBef>
              <a:spcPct val="0"/>
            </a:spcBef>
            <a:spcAft>
              <a:spcPct val="35000"/>
            </a:spcAft>
            <a:buNone/>
          </a:pPr>
          <a:r>
            <a:rPr lang="en-US" sz="1800" kern="1200"/>
            <a:t>To evaluate the association with the product category</a:t>
          </a:r>
        </a:p>
      </dsp:txBody>
      <dsp:txXfrm>
        <a:off x="826196" y="1791662"/>
        <a:ext cx="5477532" cy="715321"/>
      </dsp:txXfrm>
    </dsp:sp>
    <dsp:sp modelId="{FAA17E5B-4BF7-4B31-A630-15C5AE5F7DA1}">
      <dsp:nvSpPr>
        <dsp:cNvPr id="0" name=""/>
        <dsp:cNvSpPr/>
      </dsp:nvSpPr>
      <dsp:spPr>
        <a:xfrm>
          <a:off x="0" y="2685814"/>
          <a:ext cx="6303729" cy="7153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8C8059-F030-493A-B6E4-1FD89CD9F62D}">
      <dsp:nvSpPr>
        <dsp:cNvPr id="0" name=""/>
        <dsp:cNvSpPr/>
      </dsp:nvSpPr>
      <dsp:spPr>
        <a:xfrm>
          <a:off x="216384" y="2846761"/>
          <a:ext cx="393426" cy="39342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B0BF72-6F23-438F-8FDE-7D0BA191A033}">
      <dsp:nvSpPr>
        <dsp:cNvPr id="0" name=""/>
        <dsp:cNvSpPr/>
      </dsp:nvSpPr>
      <dsp:spPr>
        <a:xfrm>
          <a:off x="826196" y="2685814"/>
          <a:ext cx="5477532" cy="715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705" tIns="75705" rIns="75705" bIns="75705" numCol="1" spcCol="1270" anchor="ctr" anchorCtr="0">
          <a:noAutofit/>
        </a:bodyPr>
        <a:lstStyle/>
        <a:p>
          <a:pPr marL="0" lvl="0" indent="0" algn="l" defTabSz="800100">
            <a:lnSpc>
              <a:spcPct val="90000"/>
            </a:lnSpc>
            <a:spcBef>
              <a:spcPct val="0"/>
            </a:spcBef>
            <a:spcAft>
              <a:spcPct val="35000"/>
            </a:spcAft>
            <a:buNone/>
          </a:pPr>
          <a:r>
            <a:rPr lang="en-US" sz="1800" kern="1200"/>
            <a:t>To measure distinctiveness</a:t>
          </a:r>
        </a:p>
      </dsp:txBody>
      <dsp:txXfrm>
        <a:off x="826196" y="2685814"/>
        <a:ext cx="5477532" cy="715321"/>
      </dsp:txXfrm>
    </dsp:sp>
    <dsp:sp modelId="{F8293135-3141-4192-ADCA-AF26675288CB}">
      <dsp:nvSpPr>
        <dsp:cNvPr id="0" name=""/>
        <dsp:cNvSpPr/>
      </dsp:nvSpPr>
      <dsp:spPr>
        <a:xfrm>
          <a:off x="0" y="3579966"/>
          <a:ext cx="6303729" cy="7153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631D9E-11EC-4CFA-9E4F-9602EEE97261}">
      <dsp:nvSpPr>
        <dsp:cNvPr id="0" name=""/>
        <dsp:cNvSpPr/>
      </dsp:nvSpPr>
      <dsp:spPr>
        <a:xfrm>
          <a:off x="216384" y="3740913"/>
          <a:ext cx="393426" cy="39342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E9AB19-E011-468B-AB7B-8C01D210C5C1}">
      <dsp:nvSpPr>
        <dsp:cNvPr id="0" name=""/>
        <dsp:cNvSpPr/>
      </dsp:nvSpPr>
      <dsp:spPr>
        <a:xfrm>
          <a:off x="826196" y="3579966"/>
          <a:ext cx="5477532" cy="715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5705" tIns="75705" rIns="75705" bIns="75705" numCol="1" spcCol="1270" anchor="ctr" anchorCtr="0">
          <a:noAutofit/>
        </a:bodyPr>
        <a:lstStyle/>
        <a:p>
          <a:pPr marL="0" lvl="0" indent="0" algn="l" defTabSz="800100">
            <a:lnSpc>
              <a:spcPct val="90000"/>
            </a:lnSpc>
            <a:spcBef>
              <a:spcPct val="0"/>
            </a:spcBef>
            <a:spcAft>
              <a:spcPct val="35000"/>
            </a:spcAft>
            <a:buNone/>
          </a:pPr>
          <a:r>
            <a:rPr lang="en-US" sz="1800" kern="1200"/>
            <a:t>To determine the name's ability to convey strategic promises related to product use and benefits</a:t>
          </a:r>
        </a:p>
      </dsp:txBody>
      <dsp:txXfrm>
        <a:off x="826196" y="3579966"/>
        <a:ext cx="5477532" cy="7153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E9FE7-DDCC-4F49-8BC9-283F9AEAD8BB}">
      <dsp:nvSpPr>
        <dsp:cNvPr id="0" name=""/>
        <dsp:cNvSpPr/>
      </dsp:nvSpPr>
      <dsp:spPr>
        <a:xfrm>
          <a:off x="679050" y="578168"/>
          <a:ext cx="1887187" cy="188718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B02DB5-57A8-44A4-9FA3-796B70202B00}">
      <dsp:nvSpPr>
        <dsp:cNvPr id="0" name=""/>
        <dsp:cNvSpPr/>
      </dsp:nvSpPr>
      <dsp:spPr>
        <a:xfrm>
          <a:off x="1081237" y="980356"/>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D3333C-D19D-4060-B922-A906CCD4DBC9}">
      <dsp:nvSpPr>
        <dsp:cNvPr id="0" name=""/>
        <dsp:cNvSpPr/>
      </dsp:nvSpPr>
      <dsp:spPr>
        <a:xfrm>
          <a:off x="75768"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End </a:t>
          </a:r>
        </a:p>
      </dsp:txBody>
      <dsp:txXfrm>
        <a:off x="75768" y="3053169"/>
        <a:ext cx="3093750" cy="720000"/>
      </dsp:txXfrm>
    </dsp:sp>
    <dsp:sp modelId="{967A6528-8D0E-4497-A18D-DFE07F77B80B}">
      <dsp:nvSpPr>
        <dsp:cNvPr id="0" name=""/>
        <dsp:cNvSpPr/>
      </dsp:nvSpPr>
      <dsp:spPr>
        <a:xfrm>
          <a:off x="4314206" y="578168"/>
          <a:ext cx="1887187" cy="188718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CEF9BC-11E2-4856-A9A2-B4A1B0928ECB}">
      <dsp:nvSpPr>
        <dsp:cNvPr id="0" name=""/>
        <dsp:cNvSpPr/>
      </dsp:nvSpPr>
      <dsp:spPr>
        <a:xfrm>
          <a:off x="4716393" y="980356"/>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D1BA12-D547-4B1E-980A-11B6F1A8091A}">
      <dsp:nvSpPr>
        <dsp:cNvPr id="0" name=""/>
        <dsp:cNvSpPr/>
      </dsp:nvSpPr>
      <dsp:spPr>
        <a:xfrm>
          <a:off x="3710925"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Thank you</a:t>
          </a:r>
        </a:p>
      </dsp:txBody>
      <dsp:txXfrm>
        <a:off x="3710925" y="3053169"/>
        <a:ext cx="3093750" cy="720000"/>
      </dsp:txXfrm>
    </dsp:sp>
    <dsp:sp modelId="{68CDA4D0-ED57-4CB6-BF9C-7DBC5545EF92}">
      <dsp:nvSpPr>
        <dsp:cNvPr id="0" name=""/>
        <dsp:cNvSpPr/>
      </dsp:nvSpPr>
      <dsp:spPr>
        <a:xfrm>
          <a:off x="7949362" y="578168"/>
          <a:ext cx="1887187" cy="188718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268E65-6DAF-46ED-A20E-4390C6DBCB52}">
      <dsp:nvSpPr>
        <dsp:cNvPr id="0" name=""/>
        <dsp:cNvSpPr/>
      </dsp:nvSpPr>
      <dsp:spPr>
        <a:xfrm>
          <a:off x="8351550" y="980356"/>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CC64E1-F160-475D-9C05-47CC5E74705D}">
      <dsp:nvSpPr>
        <dsp:cNvPr id="0" name=""/>
        <dsp:cNvSpPr/>
      </dsp:nvSpPr>
      <dsp:spPr>
        <a:xfrm>
          <a:off x="7346081"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Next lesson : package testing </a:t>
          </a:r>
        </a:p>
      </dsp:txBody>
      <dsp:txXfrm>
        <a:off x="7346081" y="3053169"/>
        <a:ext cx="309375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10/8/2024</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8331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10/8/2024</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4071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10/8/2024</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3209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10/8/2024</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4865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10/8/2024</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6171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10/8/2024</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6658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10/8/2024</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845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10/8/2024</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8620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10/8/2024</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6826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10/8/2024</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0404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10/8/2024</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6879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10/8/2024</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40655060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B577FF9-3543-4875-815D-3D87BD8A20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74815" y="798703"/>
            <a:ext cx="5221185" cy="3072015"/>
          </a:xfrm>
        </p:spPr>
        <p:txBody>
          <a:bodyPr anchor="b">
            <a:normAutofit/>
          </a:bodyPr>
          <a:lstStyle/>
          <a:p>
            <a:r>
              <a:rPr lang="en-US" sz="3800"/>
              <a:t>SPECIAL APLLICATION OF MARKETING RESEARCH</a:t>
            </a:r>
            <a:br>
              <a:rPr lang="en-US" sz="3800"/>
            </a:br>
            <a:r>
              <a:rPr lang="en-US" sz="3800"/>
              <a:t>WEEK 5 LECTURE</a:t>
            </a:r>
            <a:br>
              <a:rPr lang="en-US" sz="3800"/>
            </a:br>
            <a:r>
              <a:rPr lang="en-US" sz="3800"/>
              <a:t>NAME RESEARCH</a:t>
            </a:r>
            <a:br>
              <a:rPr lang="en-US" sz="3800"/>
            </a:br>
            <a:r>
              <a:rPr lang="en-US" sz="3800"/>
              <a:t>DR JOHN N KAMAU</a:t>
            </a:r>
          </a:p>
        </p:txBody>
      </p:sp>
      <p:sp>
        <p:nvSpPr>
          <p:cNvPr id="21" name="Freeform: Shape 20">
            <a:extLst>
              <a:ext uri="{FF2B5EF4-FFF2-40B4-BE49-F238E27FC236}">
                <a16:creationId xmlns:a16="http://schemas.microsoft.com/office/drawing/2014/main" id="{F5569EEC-E12F-4856-B407-02B2813A4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04059"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CF860788-3A6A-45A3-B3F1-06F159665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7336"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Magnifying glass">
            <a:extLst>
              <a:ext uri="{FF2B5EF4-FFF2-40B4-BE49-F238E27FC236}">
                <a16:creationId xmlns:a16="http://schemas.microsoft.com/office/drawing/2014/main" id="{6C253C5C-6D59-FAB8-03F7-B9F522AD5E0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93046" y="1209578"/>
            <a:ext cx="4055897" cy="4055897"/>
          </a:xfrm>
          <a:custGeom>
            <a:avLst/>
            <a:gdLst/>
            <a:ahLst/>
            <a:cxnLst/>
            <a:rect l="l" t="t" r="r" b="b"/>
            <a:pathLst>
              <a:path w="4579832" h="5347063">
                <a:moveTo>
                  <a:pt x="106985" y="0"/>
                </a:moveTo>
                <a:lnTo>
                  <a:pt x="4472847" y="0"/>
                </a:lnTo>
                <a:cubicBezTo>
                  <a:pt x="4531933" y="0"/>
                  <a:pt x="4579832" y="47899"/>
                  <a:pt x="4579832" y="106985"/>
                </a:cubicBezTo>
                <a:lnTo>
                  <a:pt x="4579832" y="5240078"/>
                </a:lnTo>
                <a:cubicBezTo>
                  <a:pt x="4579832" y="5299164"/>
                  <a:pt x="4531933" y="5347063"/>
                  <a:pt x="4472847" y="5347063"/>
                </a:cubicBezTo>
                <a:lnTo>
                  <a:pt x="106985" y="5347063"/>
                </a:lnTo>
                <a:cubicBezTo>
                  <a:pt x="47899" y="5347063"/>
                  <a:pt x="0" y="5299164"/>
                  <a:pt x="0" y="5240078"/>
                </a:cubicBezTo>
                <a:lnTo>
                  <a:pt x="0" y="106985"/>
                </a:lnTo>
                <a:cubicBezTo>
                  <a:pt x="0" y="47899"/>
                  <a:pt x="47899" y="0"/>
                  <a:pt x="106985" y="0"/>
                </a:cubicBezTo>
                <a:close/>
              </a:path>
            </a:pathLst>
          </a:custGeom>
        </p:spPr>
      </p:pic>
      <p:sp>
        <p:nvSpPr>
          <p:cNvPr id="25" name="Freeform: Shape 24">
            <a:extLst>
              <a:ext uri="{FF2B5EF4-FFF2-40B4-BE49-F238E27FC236}">
                <a16:creationId xmlns:a16="http://schemas.microsoft.com/office/drawing/2014/main" id="{DF1E3393-B852-4883-B778-ED3525112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32259"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39853D09-4205-4CC7-83EB-288E886AC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440"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0D040B79-3E73-4A31-840D-D6B9C9FDF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7511"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156C6AE5-3F8B-42AC-9EA4-1B686A11E9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3820" y="5835650"/>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3564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question mark of a typewriter type bar">
            <a:extLst>
              <a:ext uri="{FF2B5EF4-FFF2-40B4-BE49-F238E27FC236}">
                <a16:creationId xmlns:a16="http://schemas.microsoft.com/office/drawing/2014/main" id="{7E0090DE-493B-42C7-61BE-E08B7D109B0F}"/>
              </a:ext>
            </a:extLst>
          </p:cNvPr>
          <p:cNvPicPr>
            <a:picLocks noChangeAspect="1"/>
          </p:cNvPicPr>
          <p:nvPr/>
        </p:nvPicPr>
        <p:blipFill>
          <a:blip r:embed="rId2"/>
          <a:srcRect l="41002" r="11737"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A3DCF2A-D37B-35C3-3C40-D01B6B18C5C6}"/>
              </a:ext>
            </a:extLst>
          </p:cNvPr>
          <p:cNvSpPr>
            <a:spLocks noGrp="1"/>
          </p:cNvSpPr>
          <p:nvPr>
            <p:ph type="title"/>
          </p:nvPr>
        </p:nvSpPr>
        <p:spPr>
          <a:xfrm>
            <a:off x="5827048" y="407987"/>
            <a:ext cx="5721484" cy="1325563"/>
          </a:xfrm>
        </p:spPr>
        <p:txBody>
          <a:bodyPr>
            <a:normAutofit/>
          </a:bodyPr>
          <a:lstStyle/>
          <a:p>
            <a:r>
              <a:rPr lang="en-US" dirty="0"/>
              <a:t>Welcome </a:t>
            </a:r>
          </a:p>
        </p:txBody>
      </p:sp>
      <p:sp>
        <p:nvSpPr>
          <p:cNvPr id="3" name="Content Placeholder 2">
            <a:extLst>
              <a:ext uri="{FF2B5EF4-FFF2-40B4-BE49-F238E27FC236}">
                <a16:creationId xmlns:a16="http://schemas.microsoft.com/office/drawing/2014/main" id="{F93D9052-5F91-6E2C-E0A0-D92FD35A2073}"/>
              </a:ext>
            </a:extLst>
          </p:cNvPr>
          <p:cNvSpPr>
            <a:spLocks noGrp="1"/>
          </p:cNvSpPr>
          <p:nvPr>
            <p:ph idx="1"/>
          </p:nvPr>
        </p:nvSpPr>
        <p:spPr>
          <a:xfrm>
            <a:off x="5827048" y="1868487"/>
            <a:ext cx="5721484" cy="4351338"/>
          </a:xfrm>
        </p:spPr>
        <p:txBody>
          <a:bodyPr>
            <a:normAutofit/>
          </a:bodyPr>
          <a:lstStyle/>
          <a:p>
            <a:r>
              <a:rPr lang="en-US" sz="2600"/>
              <a:t>Welcome to week 5 lecture</a:t>
            </a:r>
          </a:p>
          <a:p>
            <a:r>
              <a:rPr lang="en-US" sz="2600"/>
              <a:t>Its my joy to have you in the class</a:t>
            </a:r>
          </a:p>
          <a:p>
            <a:r>
              <a:rPr lang="en-US" sz="2600"/>
              <a:t>Last week we focused on product test</a:t>
            </a:r>
          </a:p>
          <a:p>
            <a:r>
              <a:rPr lang="en-US" sz="2600"/>
              <a:t>This week we focus on brand name test</a:t>
            </a:r>
          </a:p>
          <a:p>
            <a:r>
              <a:rPr lang="en-US" sz="2600"/>
              <a:t>Proverbs 22:1 “A good name is more desirable than great riches;    to be esteemed is better than silver or gold.</a:t>
            </a:r>
          </a:p>
        </p:txBody>
      </p:sp>
    </p:spTree>
    <p:extLst>
      <p:ext uri="{BB962C8B-B14F-4D97-AF65-F5344CB8AC3E}">
        <p14:creationId xmlns:p14="http://schemas.microsoft.com/office/powerpoint/2010/main" val="436482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dirty="0">
                <a:solidFill>
                  <a:srgbClr val="FFFFFF"/>
                </a:solidFill>
              </a:rPr>
              <a:t> Intended Learning Outcomes</a:t>
            </a:r>
          </a:p>
        </p:txBody>
      </p:sp>
      <p:graphicFrame>
        <p:nvGraphicFramePr>
          <p:cNvPr id="6" name="Content Placeholder">
            <a:extLst>
              <a:ext uri="{FF2B5EF4-FFF2-40B4-BE49-F238E27FC236}">
                <a16:creationId xmlns:a16="http://schemas.microsoft.com/office/drawing/2014/main" id="{DD728F7D-DA39-16F1-9EE4-4D5013CAFCB8}"/>
              </a:ext>
            </a:extLst>
          </p:cNvPr>
          <p:cNvGraphicFramePr>
            <a:graphicFrameLocks noGrp="1"/>
          </p:cNvGraphicFramePr>
          <p:nvPr>
            <p:ph idx="1"/>
            <p:extLst>
              <p:ext uri="{D42A27DB-BD31-4B8C-83A1-F6EECF244321}">
                <p14:modId xmlns:p14="http://schemas.microsoft.com/office/powerpoint/2010/main" val="1278010075"/>
              </p:ext>
            </p:extLst>
          </p:nvPr>
        </p:nvGraphicFramePr>
        <p:xfrm>
          <a:off x="5237018" y="653693"/>
          <a:ext cx="6303729" cy="5560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7601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Arc 31">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5.3 Quotes on brand names</a:t>
            </a:r>
          </a:p>
        </p:txBody>
      </p:sp>
      <p:graphicFrame>
        <p:nvGraphicFramePr>
          <p:cNvPr id="6" name="Content Placeholder">
            <a:extLst>
              <a:ext uri="{FF2B5EF4-FFF2-40B4-BE49-F238E27FC236}">
                <a16:creationId xmlns:a16="http://schemas.microsoft.com/office/drawing/2014/main" id="{F956AD4B-A2C8-AC88-F9AF-09C25A90B062}"/>
              </a:ext>
            </a:extLst>
          </p:cNvPr>
          <p:cNvGraphicFramePr>
            <a:graphicFrameLocks noGrp="1"/>
          </p:cNvGraphicFramePr>
          <p:nvPr>
            <p:ph idx="1"/>
            <p:extLst>
              <p:ext uri="{D42A27DB-BD31-4B8C-83A1-F6EECF244321}">
                <p14:modId xmlns:p14="http://schemas.microsoft.com/office/powerpoint/2010/main" val="3874671188"/>
              </p:ext>
            </p:extLst>
          </p:nvPr>
        </p:nvGraphicFramePr>
        <p:xfrm>
          <a:off x="4627605" y="2358571"/>
          <a:ext cx="6303729" cy="44994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3452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86AA86F-48DA-4D5D-F556-4D44477B2AB2}"/>
            </a:ext>
          </a:extLst>
        </p:cNvPr>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9F65C048-0711-BB32-CD7E-50D0DFBFA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A684377C-AE19-FD78-1B1A-DE305DC2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Arc 31">
            <a:extLst>
              <a:ext uri="{FF2B5EF4-FFF2-40B4-BE49-F238E27FC236}">
                <a16:creationId xmlns:a16="http://schemas.microsoft.com/office/drawing/2014/main" id="{CF7A5CFC-9791-A973-B0B5-2637D9C48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a:extLst>
              <a:ext uri="{FF2B5EF4-FFF2-40B4-BE49-F238E27FC236}">
                <a16:creationId xmlns:a16="http://schemas.microsoft.com/office/drawing/2014/main" id="{C3723F00-8586-0452-0063-C18BA84EBC9E}"/>
              </a:ext>
            </a:extLst>
          </p:cNvPr>
          <p:cNvSpPr>
            <a:spLocks noGrp="1"/>
          </p:cNvSpPr>
          <p:nvPr>
            <p:ph type="ctrTitle"/>
          </p:nvPr>
        </p:nvSpPr>
        <p:spPr>
          <a:xfrm>
            <a:off x="838200" y="643467"/>
            <a:ext cx="2951205" cy="5571066"/>
          </a:xfrm>
        </p:spPr>
        <p:txBody>
          <a:bodyPr>
            <a:normAutofit/>
          </a:bodyPr>
          <a:lstStyle/>
          <a:p>
            <a:r>
              <a:rPr lang="en-US">
                <a:solidFill>
                  <a:srgbClr val="FFFFFF"/>
                </a:solidFill>
              </a:rPr>
              <a:t>5.3 Quotes on brand names</a:t>
            </a:r>
          </a:p>
        </p:txBody>
      </p:sp>
      <p:graphicFrame>
        <p:nvGraphicFramePr>
          <p:cNvPr id="6" name="Content Placeholder">
            <a:extLst>
              <a:ext uri="{FF2B5EF4-FFF2-40B4-BE49-F238E27FC236}">
                <a16:creationId xmlns:a16="http://schemas.microsoft.com/office/drawing/2014/main" id="{EFD7E62D-3E55-8E83-CA30-0057309902BF}"/>
              </a:ext>
            </a:extLst>
          </p:cNvPr>
          <p:cNvGraphicFramePr>
            <a:graphicFrameLocks noGrp="1"/>
          </p:cNvGraphicFramePr>
          <p:nvPr>
            <p:ph idx="1"/>
            <p:extLst>
              <p:ext uri="{D42A27DB-BD31-4B8C-83A1-F6EECF244321}">
                <p14:modId xmlns:p14="http://schemas.microsoft.com/office/powerpoint/2010/main" val="2562433443"/>
              </p:ext>
            </p:extLst>
          </p:nvPr>
        </p:nvGraphicFramePr>
        <p:xfrm>
          <a:off x="4627605" y="2435493"/>
          <a:ext cx="6303729" cy="44437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868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dirty="0">
                <a:solidFill>
                  <a:srgbClr val="FFFFFF"/>
                </a:solidFill>
              </a:rPr>
              <a:t>Quotes on brand names</a:t>
            </a:r>
          </a:p>
        </p:txBody>
      </p:sp>
      <p:graphicFrame>
        <p:nvGraphicFramePr>
          <p:cNvPr id="6" name="Content Placeholder">
            <a:extLst>
              <a:ext uri="{FF2B5EF4-FFF2-40B4-BE49-F238E27FC236}">
                <a16:creationId xmlns:a16="http://schemas.microsoft.com/office/drawing/2014/main" id="{FB2CAE4D-4A74-D63A-6165-52F67F225EF7}"/>
              </a:ext>
            </a:extLst>
          </p:cNvPr>
          <p:cNvGraphicFramePr>
            <a:graphicFrameLocks noGrp="1"/>
          </p:cNvGraphicFramePr>
          <p:nvPr>
            <p:ph idx="1"/>
            <p:extLst>
              <p:ext uri="{D42A27DB-BD31-4B8C-83A1-F6EECF244321}">
                <p14:modId xmlns:p14="http://schemas.microsoft.com/office/powerpoint/2010/main" val="212254419"/>
              </p:ext>
            </p:extLst>
          </p:nvPr>
        </p:nvGraphicFramePr>
        <p:xfrm>
          <a:off x="4517564" y="1759199"/>
          <a:ext cx="6303729" cy="5098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7206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D3F3A98B-FC65-4638-942D-043D90701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Periodic table illustration">
            <a:extLst>
              <a:ext uri="{FF2B5EF4-FFF2-40B4-BE49-F238E27FC236}">
                <a16:creationId xmlns:a16="http://schemas.microsoft.com/office/drawing/2014/main" id="{4D309013-4668-08A2-9AEE-FCD46169CDF2}"/>
              </a:ext>
            </a:extLst>
          </p:cNvPr>
          <p:cNvPicPr>
            <a:picLocks noChangeAspect="1"/>
          </p:cNvPicPr>
          <p:nvPr/>
        </p:nvPicPr>
        <p:blipFill>
          <a:blip r:embed="rId2">
            <a:alphaModFix amt="35000"/>
          </a:blip>
          <a:srcRect t="6788" b="36962"/>
          <a:stretch/>
        </p:blipFill>
        <p:spPr>
          <a:xfrm>
            <a:off x="20" y="10"/>
            <a:ext cx="12191980" cy="6857990"/>
          </a:xfrm>
          <a:prstGeom prst="rect">
            <a:avLst/>
          </a:prstGeom>
        </p:spPr>
      </p:pic>
      <p:sp>
        <p:nvSpPr>
          <p:cNvPr id="11" name="Arc 10">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790889" flipH="1">
            <a:off x="715850" y="795372"/>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2396" y="1119031"/>
            <a:ext cx="4619938" cy="46199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47E2BA9-8F42-EC3C-1A74-0EF9902C0FBD}"/>
              </a:ext>
            </a:extLst>
          </p:cNvPr>
          <p:cNvSpPr>
            <a:spLocks noGrp="1"/>
          </p:cNvSpPr>
          <p:nvPr>
            <p:ph type="title"/>
          </p:nvPr>
        </p:nvSpPr>
        <p:spPr>
          <a:xfrm>
            <a:off x="7474281" y="1396686"/>
            <a:ext cx="3240506" cy="4064628"/>
          </a:xfrm>
        </p:spPr>
        <p:txBody>
          <a:bodyPr>
            <a:normAutofit/>
          </a:bodyPr>
          <a:lstStyle/>
          <a:p>
            <a:r>
              <a:rPr lang="en-US" dirty="0"/>
              <a:t>Definition of brand name</a:t>
            </a:r>
          </a:p>
        </p:txBody>
      </p:sp>
      <p:sp>
        <p:nvSpPr>
          <p:cNvPr id="3" name="Content Placeholder 2">
            <a:extLst>
              <a:ext uri="{FF2B5EF4-FFF2-40B4-BE49-F238E27FC236}">
                <a16:creationId xmlns:a16="http://schemas.microsoft.com/office/drawing/2014/main" id="{0D4AD6BC-04C1-D2C8-B25D-BFFA1E4BF496}"/>
              </a:ext>
            </a:extLst>
          </p:cNvPr>
          <p:cNvSpPr>
            <a:spLocks noGrp="1"/>
          </p:cNvSpPr>
          <p:nvPr>
            <p:ph idx="1"/>
          </p:nvPr>
        </p:nvSpPr>
        <p:spPr>
          <a:xfrm>
            <a:off x="838200" y="1461360"/>
            <a:ext cx="5536397" cy="4852354"/>
          </a:xfrm>
        </p:spPr>
        <p:txBody>
          <a:bodyPr>
            <a:normAutofit lnSpcReduction="10000"/>
          </a:bodyPr>
          <a:lstStyle/>
          <a:p>
            <a:r>
              <a:rPr lang="en-US" sz="2000" dirty="0">
                <a:solidFill>
                  <a:srgbClr val="FFFFFF"/>
                </a:solidFill>
              </a:rPr>
              <a:t>Kotler and Armstrong (2006) defined a brand name as a term, sign, symbol or design or a combination of these intended to identify the products or services of one seller or group of sellers and differentiate them from those of competitors. </a:t>
            </a:r>
          </a:p>
          <a:p>
            <a:r>
              <a:rPr lang="en-US" sz="2000" dirty="0">
                <a:solidFill>
                  <a:srgbClr val="FFFFFF"/>
                </a:solidFill>
              </a:rPr>
              <a:t>Doyle (1991) it is a name, symbol, design or some combination, which identifies the “product” of a particular organization as having sustainable differential advantage. </a:t>
            </a:r>
          </a:p>
          <a:p>
            <a:r>
              <a:rPr lang="en-US" sz="2000" dirty="0">
                <a:solidFill>
                  <a:srgbClr val="FFFFFF"/>
                </a:solidFill>
              </a:rPr>
              <a:t>Aaker (1996) defines a brand as "a distinguishing name and/or symbol (such as a logo, trademark, or package design) intended to identify the goods or services of either one seller or a group of sellers, and to differentiate those goods or services from those of competitors."</a:t>
            </a:r>
          </a:p>
        </p:txBody>
      </p:sp>
      <p:sp>
        <p:nvSpPr>
          <p:cNvPr id="15" name="Oval 14">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17460" y="4737713"/>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9853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8A3B05-9BB6-12A3-B616-F5D4AFAB994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49EA921-AEC4-C949-7BD2-0275D1DD390B}"/>
              </a:ext>
            </a:extLst>
          </p:cNvPr>
          <p:cNvSpPr>
            <a:spLocks noGrp="1"/>
          </p:cNvSpPr>
          <p:nvPr>
            <p:ph type="title"/>
          </p:nvPr>
        </p:nvSpPr>
        <p:spPr>
          <a:xfrm>
            <a:off x="838200" y="365125"/>
            <a:ext cx="5558489" cy="1325563"/>
          </a:xfrm>
        </p:spPr>
        <p:txBody>
          <a:bodyPr>
            <a:normAutofit/>
          </a:bodyPr>
          <a:lstStyle/>
          <a:p>
            <a:r>
              <a:rPr lang="en-US" dirty="0"/>
              <a:t>Definition of brand name</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7E3F6FC-6DAA-3ABC-BB89-94A37F23AB34}"/>
              </a:ext>
            </a:extLst>
          </p:cNvPr>
          <p:cNvSpPr>
            <a:spLocks noGrp="1"/>
          </p:cNvSpPr>
          <p:nvPr>
            <p:ph idx="1"/>
          </p:nvPr>
        </p:nvSpPr>
        <p:spPr>
          <a:xfrm>
            <a:off x="838200" y="1825625"/>
            <a:ext cx="5558489" cy="4351338"/>
          </a:xfrm>
        </p:spPr>
        <p:txBody>
          <a:bodyPr>
            <a:normAutofit fontScale="92500" lnSpcReduction="20000"/>
          </a:bodyPr>
          <a:lstStyle/>
          <a:p>
            <a:r>
              <a:rPr lang="en-US" sz="2000" dirty="0"/>
              <a:t>Kapferer (2008) describes a brand as "a sign whose function is to disclose the hidden qualities of the product which are inaccessible to contact, allowing for differentiation and meaning beyond the mere product.“</a:t>
            </a:r>
          </a:p>
          <a:p>
            <a:r>
              <a:rPr lang="en-US" sz="2000" dirty="0"/>
              <a:t>Keller (2003) defines a brand as "a name, term, sign, symbol, or design, or a combination of them, intended to identify the goods or services of one seller or group of sellers and to differentiate them from those of competitors, while also creating strong, favorable, and unique associations in the minds of consumers “w</a:t>
            </a:r>
          </a:p>
          <a:p>
            <a:r>
              <a:rPr lang="en-US" sz="2000" dirty="0"/>
              <a:t>de </a:t>
            </a:r>
            <a:r>
              <a:rPr lang="en-US" sz="2000" dirty="0" err="1"/>
              <a:t>Chernatony</a:t>
            </a:r>
            <a:r>
              <a:rPr lang="en-US" sz="2000" dirty="0"/>
              <a:t> and McDonald (1992) explain a brand as "an identifiable product, service, person or place, augmented in such a way that the buyer or user perceives relevant, unique, sustainable added values which match their needs most closely."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952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0E08B40-17C4-B62F-1CA1-008BF948E04A}"/>
              </a:ext>
            </a:extLst>
          </p:cNvPr>
          <p:cNvSpPr>
            <a:spLocks noGrp="1"/>
          </p:cNvSpPr>
          <p:nvPr>
            <p:ph type="title"/>
          </p:nvPr>
        </p:nvSpPr>
        <p:spPr>
          <a:xfrm>
            <a:off x="838200" y="365125"/>
            <a:ext cx="5558489" cy="1325563"/>
          </a:xfrm>
        </p:spPr>
        <p:txBody>
          <a:bodyPr>
            <a:normAutofit/>
          </a:bodyPr>
          <a:lstStyle/>
          <a:p>
            <a:r>
              <a:rPr lang="en-US" dirty="0"/>
              <a:t>From definitions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6C60832-93AB-FB2E-3D56-5470B210D3F4}"/>
              </a:ext>
            </a:extLst>
          </p:cNvPr>
          <p:cNvSpPr>
            <a:spLocks noGrp="1"/>
          </p:cNvSpPr>
          <p:nvPr>
            <p:ph idx="1"/>
          </p:nvPr>
        </p:nvSpPr>
        <p:spPr>
          <a:xfrm>
            <a:off x="838200" y="1825625"/>
            <a:ext cx="5558489" cy="4351338"/>
          </a:xfrm>
        </p:spPr>
        <p:txBody>
          <a:bodyPr>
            <a:normAutofit/>
          </a:bodyPr>
          <a:lstStyle/>
          <a:p>
            <a:r>
              <a:rPr lang="en-US" sz="1800" dirty="0"/>
              <a:t>1. Name and brand name are used interchangeably in definitions </a:t>
            </a:r>
          </a:p>
          <a:p>
            <a:r>
              <a:rPr lang="en-US" sz="1800" dirty="0"/>
              <a:t>2. The definitions provide a comprehensive view of what a brand is, with each emphasizing slightly different aspects. </a:t>
            </a:r>
          </a:p>
          <a:p>
            <a:r>
              <a:rPr lang="en-US" sz="1800" dirty="0"/>
              <a:t>3. Identification and Differentiation: Almost all definitions, including Kotler and Armstrong (2006), Doyle (1991), Aaker (1996), Keller (2003), and de </a:t>
            </a:r>
            <a:r>
              <a:rPr lang="en-US" sz="1800" dirty="0" err="1"/>
              <a:t>Chernatony</a:t>
            </a:r>
            <a:r>
              <a:rPr lang="en-US" sz="1800" dirty="0"/>
              <a:t> and McDonald (1992), stress that a brand's fundamental purpose is to identify a product or service and differentiate it from competitors. </a:t>
            </a:r>
          </a:p>
          <a:p>
            <a:r>
              <a:rPr lang="en-US" sz="1800" dirty="0"/>
              <a:t>This is typically done through names, symbols, designs, or a combination of these elements.</a:t>
            </a:r>
          </a:p>
          <a:p>
            <a:endParaRPr lang="en-US" sz="18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20656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B0661C2-3A90-4775-3A11-E13B29C8BCE1}"/>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Periodic table illustration">
            <a:extLst>
              <a:ext uri="{FF2B5EF4-FFF2-40B4-BE49-F238E27FC236}">
                <a16:creationId xmlns:a16="http://schemas.microsoft.com/office/drawing/2014/main" id="{9D5867FF-62DB-110A-3651-1D06FF700580}"/>
              </a:ext>
            </a:extLst>
          </p:cNvPr>
          <p:cNvPicPr>
            <a:picLocks noChangeAspect="1"/>
          </p:cNvPicPr>
          <p:nvPr/>
        </p:nvPicPr>
        <p:blipFill>
          <a:blip r:embed="rId2"/>
          <a:stretch>
            <a:fillRect/>
          </a:stretch>
        </p:blipFill>
        <p:spPr>
          <a:xfrm>
            <a:off x="6672896" y="1338898"/>
            <a:ext cx="5519103" cy="5519103"/>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8EA40AE-D62E-5C5D-DBAE-A385AEC7A500}"/>
              </a:ext>
            </a:extLst>
          </p:cNvPr>
          <p:cNvSpPr>
            <a:spLocks noGrp="1"/>
          </p:cNvSpPr>
          <p:nvPr>
            <p:ph type="title"/>
          </p:nvPr>
        </p:nvSpPr>
        <p:spPr>
          <a:xfrm>
            <a:off x="838200" y="365125"/>
            <a:ext cx="10515600" cy="1325563"/>
          </a:xfrm>
        </p:spPr>
        <p:txBody>
          <a:bodyPr>
            <a:normAutofit/>
          </a:bodyPr>
          <a:lstStyle/>
          <a:p>
            <a:r>
              <a:rPr lang="en-US" dirty="0"/>
              <a:t>From definitions ……</a:t>
            </a:r>
          </a:p>
        </p:txBody>
      </p:sp>
      <p:sp>
        <p:nvSpPr>
          <p:cNvPr id="3" name="Content Placeholder 2">
            <a:extLst>
              <a:ext uri="{FF2B5EF4-FFF2-40B4-BE49-F238E27FC236}">
                <a16:creationId xmlns:a16="http://schemas.microsoft.com/office/drawing/2014/main" id="{B8437447-753F-B642-151D-3D2C595C53DC}"/>
              </a:ext>
            </a:extLst>
          </p:cNvPr>
          <p:cNvSpPr>
            <a:spLocks noGrp="1"/>
          </p:cNvSpPr>
          <p:nvPr>
            <p:ph idx="1"/>
          </p:nvPr>
        </p:nvSpPr>
        <p:spPr>
          <a:xfrm>
            <a:off x="838200" y="1825625"/>
            <a:ext cx="5393361" cy="4667250"/>
          </a:xfrm>
        </p:spPr>
        <p:txBody>
          <a:bodyPr>
            <a:normAutofit fontScale="92500" lnSpcReduction="10000"/>
          </a:bodyPr>
          <a:lstStyle/>
          <a:p>
            <a:r>
              <a:rPr lang="en-US" sz="2000" dirty="0"/>
              <a:t>4. Sustainable Advantage: Doyle (1991) and de </a:t>
            </a:r>
            <a:r>
              <a:rPr lang="en-US" sz="2000" dirty="0" err="1"/>
              <a:t>Chernatony</a:t>
            </a:r>
            <a:r>
              <a:rPr lang="en-US" sz="2000" dirty="0"/>
              <a:t> and McDonald (1992) highlight that a brand offers a sustainable advantage, meaning it provides something enduring and distinct, often tied to customer perception and value.</a:t>
            </a:r>
          </a:p>
          <a:p>
            <a:r>
              <a:rPr lang="en-US" sz="2000" dirty="0"/>
              <a:t>5. Added Value and Meaning: Kapferer (2008) and de </a:t>
            </a:r>
            <a:r>
              <a:rPr lang="en-US" sz="2000" dirty="0" err="1"/>
              <a:t>Chernatony</a:t>
            </a:r>
            <a:r>
              <a:rPr lang="en-US" sz="2000" dirty="0"/>
              <a:t> and McDonald (1992) introduce the idea that brands go beyond just being identifiers. They signify deeper, hidden qualities or values that resonate with consumers. </a:t>
            </a:r>
          </a:p>
          <a:p>
            <a:r>
              <a:rPr lang="en-US" sz="2000" dirty="0"/>
              <a:t>6. Consumer Associations: Keller (2003) expands on differentiation by including the creation of favorable and unique associations in the minds of consumers, underlining the importance of brand perception.</a:t>
            </a:r>
          </a:p>
          <a:p>
            <a:endParaRPr lang="en-US" sz="1700" dirty="0"/>
          </a:p>
        </p:txBody>
      </p:sp>
    </p:spTree>
    <p:extLst>
      <p:ext uri="{BB962C8B-B14F-4D97-AF65-F5344CB8AC3E}">
        <p14:creationId xmlns:p14="http://schemas.microsoft.com/office/powerpoint/2010/main" val="1233710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lose up of white horse at night">
            <a:extLst>
              <a:ext uri="{FF2B5EF4-FFF2-40B4-BE49-F238E27FC236}">
                <a16:creationId xmlns:a16="http://schemas.microsoft.com/office/drawing/2014/main" id="{F25B8620-820B-BB08-04F2-895C9DAE23B0}"/>
              </a:ext>
            </a:extLst>
          </p:cNvPr>
          <p:cNvPicPr>
            <a:picLocks noChangeAspect="1"/>
          </p:cNvPicPr>
          <p:nvPr/>
        </p:nvPicPr>
        <p:blipFill>
          <a:blip r:embed="rId2"/>
          <a:stretch>
            <a:fillRect/>
          </a:stretch>
        </p:blipFill>
        <p:spPr>
          <a:xfrm>
            <a:off x="6611058" y="3146674"/>
            <a:ext cx="5580942" cy="3711326"/>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9589CF5-B66B-D0B6-008C-2BED208B0271}"/>
              </a:ext>
            </a:extLst>
          </p:cNvPr>
          <p:cNvSpPr>
            <a:spLocks noGrp="1"/>
          </p:cNvSpPr>
          <p:nvPr>
            <p:ph type="title"/>
          </p:nvPr>
        </p:nvSpPr>
        <p:spPr>
          <a:xfrm>
            <a:off x="838200" y="365125"/>
            <a:ext cx="10515600" cy="1325563"/>
          </a:xfrm>
        </p:spPr>
        <p:txBody>
          <a:bodyPr>
            <a:normAutofit/>
          </a:bodyPr>
          <a:lstStyle/>
          <a:p>
            <a:br>
              <a:rPr lang="en-US" sz="2800"/>
            </a:br>
            <a:r>
              <a:rPr lang="en-US" sz="2800"/>
              <a:t>Denotative and connotative meaning of brand names</a:t>
            </a:r>
            <a:br>
              <a:rPr lang="en-US" sz="2800"/>
            </a:br>
            <a:endParaRPr lang="en-US" sz="2800"/>
          </a:p>
        </p:txBody>
      </p:sp>
      <p:sp>
        <p:nvSpPr>
          <p:cNvPr id="3" name="Content Placeholder 2">
            <a:extLst>
              <a:ext uri="{FF2B5EF4-FFF2-40B4-BE49-F238E27FC236}">
                <a16:creationId xmlns:a16="http://schemas.microsoft.com/office/drawing/2014/main" id="{250C288F-F2B6-6309-B63A-876B465F937E}"/>
              </a:ext>
            </a:extLst>
          </p:cNvPr>
          <p:cNvSpPr>
            <a:spLocks noGrp="1"/>
          </p:cNvSpPr>
          <p:nvPr>
            <p:ph idx="1"/>
          </p:nvPr>
        </p:nvSpPr>
        <p:spPr>
          <a:xfrm>
            <a:off x="838200" y="1825625"/>
            <a:ext cx="5393361" cy="4351338"/>
          </a:xfrm>
        </p:spPr>
        <p:txBody>
          <a:bodyPr>
            <a:normAutofit/>
          </a:bodyPr>
          <a:lstStyle/>
          <a:p>
            <a:r>
              <a:rPr lang="en-US" sz="2000"/>
              <a:t>a)	Denotative Meaning: This refers to the literal or explicit meaning of a name. </a:t>
            </a:r>
          </a:p>
          <a:p>
            <a:r>
              <a:rPr lang="en-US" sz="2000"/>
              <a:t>It’s the direct definition without any emotional or cultural context. </a:t>
            </a:r>
          </a:p>
          <a:p>
            <a:r>
              <a:rPr lang="en-US" sz="2000"/>
              <a:t>For example, "Mustang" as a brand name literally denotes a wild, untamed horse, which is the straightforward definition.</a:t>
            </a:r>
          </a:p>
          <a:p>
            <a:r>
              <a:rPr lang="en-US" sz="2000"/>
              <a:t>b) Connotative Meaning: This goes beyond the literal meaning and refers to the associations and imagery that a name provokes in the minds of consumers. </a:t>
            </a:r>
          </a:p>
        </p:txBody>
      </p:sp>
    </p:spTree>
    <p:extLst>
      <p:ext uri="{BB962C8B-B14F-4D97-AF65-F5344CB8AC3E}">
        <p14:creationId xmlns:p14="http://schemas.microsoft.com/office/powerpoint/2010/main" val="1505262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C3926AA-C560-9DBE-5D91-8D0B00DFA268}"/>
              </a:ext>
            </a:extLst>
          </p:cNvPr>
          <p:cNvSpPr>
            <a:spLocks noGrp="1"/>
          </p:cNvSpPr>
          <p:nvPr>
            <p:ph type="title"/>
          </p:nvPr>
        </p:nvSpPr>
        <p:spPr>
          <a:xfrm>
            <a:off x="838200" y="459863"/>
            <a:ext cx="10515600" cy="1004594"/>
          </a:xfrm>
        </p:spPr>
        <p:txBody>
          <a:bodyPr>
            <a:normAutofit fontScale="90000"/>
          </a:bodyPr>
          <a:lstStyle/>
          <a:p>
            <a:pPr algn="ctr"/>
            <a:r>
              <a:rPr lang="en-US" dirty="0">
                <a:solidFill>
                  <a:srgbClr val="FFFFFF"/>
                </a:solidFill>
              </a:rPr>
              <a:t>Functions of a </a:t>
            </a:r>
            <a:br>
              <a:rPr lang="en-US" dirty="0">
                <a:solidFill>
                  <a:srgbClr val="FFFFFF"/>
                </a:solidFill>
              </a:rPr>
            </a:br>
            <a:r>
              <a:rPr lang="en-US" dirty="0">
                <a:solidFill>
                  <a:srgbClr val="FFFFFF"/>
                </a:solidFill>
              </a:rPr>
              <a:t>brand name</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a:extLst>
              <a:ext uri="{FF2B5EF4-FFF2-40B4-BE49-F238E27FC236}">
                <a16:creationId xmlns:a16="http://schemas.microsoft.com/office/drawing/2014/main" id="{D856344C-A3FE-8ABC-A5EB-69FCDFD9C886}"/>
              </a:ext>
            </a:extLst>
          </p:cNvPr>
          <p:cNvGraphicFramePr>
            <a:graphicFrameLocks noGrp="1"/>
          </p:cNvGraphicFramePr>
          <p:nvPr>
            <p:ph idx="1"/>
            <p:extLst>
              <p:ext uri="{D42A27DB-BD31-4B8C-83A1-F6EECF244321}">
                <p14:modId xmlns:p14="http://schemas.microsoft.com/office/powerpoint/2010/main" val="2402364942"/>
              </p:ext>
            </p:extLst>
          </p:nvPr>
        </p:nvGraphicFramePr>
        <p:xfrm>
          <a:off x="838200" y="1847963"/>
          <a:ext cx="10515602" cy="4257235"/>
        </p:xfrm>
        <a:graphic>
          <a:graphicData uri="http://schemas.openxmlformats.org/drawingml/2006/table">
            <a:tbl>
              <a:tblPr firstRow="1" firstCol="1" bandRow="1"/>
              <a:tblGrid>
                <a:gridCol w="2117965">
                  <a:extLst>
                    <a:ext uri="{9D8B030D-6E8A-4147-A177-3AD203B41FA5}">
                      <a16:colId xmlns:a16="http://schemas.microsoft.com/office/drawing/2014/main" val="3508798119"/>
                    </a:ext>
                  </a:extLst>
                </a:gridCol>
                <a:gridCol w="4128491">
                  <a:extLst>
                    <a:ext uri="{9D8B030D-6E8A-4147-A177-3AD203B41FA5}">
                      <a16:colId xmlns:a16="http://schemas.microsoft.com/office/drawing/2014/main" val="1750568610"/>
                    </a:ext>
                  </a:extLst>
                </a:gridCol>
                <a:gridCol w="2686540">
                  <a:extLst>
                    <a:ext uri="{9D8B030D-6E8A-4147-A177-3AD203B41FA5}">
                      <a16:colId xmlns:a16="http://schemas.microsoft.com/office/drawing/2014/main" val="3158425112"/>
                    </a:ext>
                  </a:extLst>
                </a:gridCol>
                <a:gridCol w="1582606">
                  <a:extLst>
                    <a:ext uri="{9D8B030D-6E8A-4147-A177-3AD203B41FA5}">
                      <a16:colId xmlns:a16="http://schemas.microsoft.com/office/drawing/2014/main" val="1539427043"/>
                    </a:ext>
                  </a:extLst>
                </a:gridCol>
              </a:tblGrid>
              <a:tr h="368265">
                <a:tc>
                  <a:txBody>
                    <a:bodyPr/>
                    <a:lstStyle/>
                    <a:p>
                      <a:pPr marL="0" marR="0" algn="ctr">
                        <a:lnSpc>
                          <a:spcPct val="115000"/>
                        </a:lnSpc>
                        <a:spcBef>
                          <a:spcPts val="0"/>
                        </a:spcBef>
                        <a:spcAft>
                          <a:spcPts val="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Function</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Source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29360219"/>
                  </a:ext>
                </a:extLst>
              </a:tr>
              <a:tr h="1058525">
                <a:tc>
                  <a:txBody>
                    <a:bodyPr/>
                    <a:lstStyle/>
                    <a:p>
                      <a:pPr marL="0" marR="0">
                        <a:lnSpc>
                          <a:spcPct val="115000"/>
                        </a:lnSpc>
                        <a:spcBef>
                          <a:spcPts val="0"/>
                        </a:spcBef>
                        <a:spcAft>
                          <a:spcPts val="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Identifies the Product</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Names help identify products to consumers, retailers, distributors, and manufacturers.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"Coca-Cola" signals a specific soft drink.</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29124659"/>
                  </a:ext>
                </a:extLst>
              </a:tr>
              <a:tr h="1058525">
                <a:tc>
                  <a:txBody>
                    <a:bodyPr/>
                    <a:lstStyle/>
                    <a:p>
                      <a:pPr marL="0" marR="0">
                        <a:lnSpc>
                          <a:spcPct val="115000"/>
                        </a:lnSpc>
                        <a:spcBef>
                          <a:spcPts val="0"/>
                        </a:spcBef>
                        <a:spcAft>
                          <a:spcPts val="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Differentiates the Product</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Distinguishes a product from competitors and conveys physical and emotional benefits.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"Apple" evokes innovation and status.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Aaker (1991)</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00478319"/>
                  </a:ext>
                </a:extLst>
              </a:tr>
              <a:tr h="1058525">
                <a:tc>
                  <a:txBody>
                    <a:bodyPr/>
                    <a:lstStyle/>
                    <a:p>
                      <a:pPr marL="0" marR="0">
                        <a:lnSpc>
                          <a:spcPct val="115000"/>
                        </a:lnSpc>
                        <a:spcBef>
                          <a:spcPts val="0"/>
                        </a:spcBef>
                        <a:spcAft>
                          <a:spcPts val="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Adds Value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Branding increases perceived product value. Branded products are often seen as higher quality.</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"Nike" shoes vs. unbranded sneakers.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92591272"/>
                  </a:ext>
                </a:extLst>
              </a:tr>
              <a:tr h="713395">
                <a:tc>
                  <a:txBody>
                    <a:bodyPr/>
                    <a:lstStyle/>
                    <a:p>
                      <a:pPr marL="0" marR="0">
                        <a:lnSpc>
                          <a:spcPct val="115000"/>
                        </a:lnSpc>
                        <a:spcBef>
                          <a:spcPts val="0"/>
                        </a:spcBef>
                        <a:spcAft>
                          <a:spcPts val="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Simplifies Buying Decision</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Consumers look for familiar brands, reducing decision-making complexity.</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A customer always buys "Tide" detergent.</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Aaker (1991)</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1801" marR="418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57546098"/>
                  </a:ext>
                </a:extLst>
              </a:tr>
            </a:tbl>
          </a:graphicData>
        </a:graphic>
      </p:graphicFrame>
    </p:spTree>
    <p:extLst>
      <p:ext uri="{BB962C8B-B14F-4D97-AF65-F5344CB8AC3E}">
        <p14:creationId xmlns:p14="http://schemas.microsoft.com/office/powerpoint/2010/main" val="4094004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677BDD6-C6F1-220C-740F-89B21DA3A6F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1B07B96-AEB6-87C8-7D25-83903C39C806}"/>
              </a:ext>
            </a:extLst>
          </p:cNvPr>
          <p:cNvSpPr>
            <a:spLocks noGrp="1"/>
          </p:cNvSpPr>
          <p:nvPr>
            <p:ph type="title"/>
          </p:nvPr>
        </p:nvSpPr>
        <p:spPr>
          <a:xfrm>
            <a:off x="838200" y="459863"/>
            <a:ext cx="10515600" cy="1004594"/>
          </a:xfrm>
        </p:spPr>
        <p:txBody>
          <a:bodyPr>
            <a:normAutofit fontScale="90000"/>
          </a:bodyPr>
          <a:lstStyle/>
          <a:p>
            <a:pPr algn="ctr"/>
            <a:r>
              <a:rPr lang="en-US" dirty="0">
                <a:solidFill>
                  <a:srgbClr val="FFFFFF"/>
                </a:solidFill>
              </a:rPr>
              <a:t>Functions of a </a:t>
            </a:r>
            <a:br>
              <a:rPr lang="en-US" dirty="0">
                <a:solidFill>
                  <a:srgbClr val="FFFFFF"/>
                </a:solidFill>
              </a:rPr>
            </a:br>
            <a:r>
              <a:rPr lang="en-US" dirty="0">
                <a:solidFill>
                  <a:srgbClr val="FFFFFF"/>
                </a:solidFill>
              </a:rPr>
              <a:t>brand name</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a:extLst>
              <a:ext uri="{FF2B5EF4-FFF2-40B4-BE49-F238E27FC236}">
                <a16:creationId xmlns:a16="http://schemas.microsoft.com/office/drawing/2014/main" id="{5BEB6694-FF9C-870C-6407-85165D07D36D}"/>
              </a:ext>
            </a:extLst>
          </p:cNvPr>
          <p:cNvGraphicFramePr>
            <a:graphicFrameLocks noGrp="1"/>
          </p:cNvGraphicFramePr>
          <p:nvPr>
            <p:ph idx="1"/>
            <p:extLst>
              <p:ext uri="{D42A27DB-BD31-4B8C-83A1-F6EECF244321}">
                <p14:modId xmlns:p14="http://schemas.microsoft.com/office/powerpoint/2010/main" val="343692363"/>
              </p:ext>
            </p:extLst>
          </p:nvPr>
        </p:nvGraphicFramePr>
        <p:xfrm>
          <a:off x="1203082" y="1800911"/>
          <a:ext cx="9785838" cy="4351342"/>
        </p:xfrm>
        <a:graphic>
          <a:graphicData uri="http://schemas.openxmlformats.org/drawingml/2006/table">
            <a:tbl>
              <a:tblPr firstRow="1" firstCol="1" bandRow="1"/>
              <a:tblGrid>
                <a:gridCol w="1931730">
                  <a:extLst>
                    <a:ext uri="{9D8B030D-6E8A-4147-A177-3AD203B41FA5}">
                      <a16:colId xmlns:a16="http://schemas.microsoft.com/office/drawing/2014/main" val="3508798119"/>
                    </a:ext>
                  </a:extLst>
                </a:gridCol>
                <a:gridCol w="3790810">
                  <a:extLst>
                    <a:ext uri="{9D8B030D-6E8A-4147-A177-3AD203B41FA5}">
                      <a16:colId xmlns:a16="http://schemas.microsoft.com/office/drawing/2014/main" val="1750568610"/>
                    </a:ext>
                  </a:extLst>
                </a:gridCol>
                <a:gridCol w="2581198">
                  <a:extLst>
                    <a:ext uri="{9D8B030D-6E8A-4147-A177-3AD203B41FA5}">
                      <a16:colId xmlns:a16="http://schemas.microsoft.com/office/drawing/2014/main" val="3158425112"/>
                    </a:ext>
                  </a:extLst>
                </a:gridCol>
                <a:gridCol w="1482100">
                  <a:extLst>
                    <a:ext uri="{9D8B030D-6E8A-4147-A177-3AD203B41FA5}">
                      <a16:colId xmlns:a16="http://schemas.microsoft.com/office/drawing/2014/main" val="1539427043"/>
                    </a:ext>
                  </a:extLst>
                </a:gridCol>
              </a:tblGrid>
              <a:tr h="285342">
                <a:tc>
                  <a:txBody>
                    <a:bodyPr/>
                    <a:lstStyle/>
                    <a:p>
                      <a:pPr marL="0" marR="0" algn="ctr">
                        <a:lnSpc>
                          <a:spcPct val="115000"/>
                        </a:lnSpc>
                        <a:spcBef>
                          <a:spcPts val="0"/>
                        </a:spcBef>
                        <a:spcAft>
                          <a:spcPts val="0"/>
                        </a:spcAft>
                      </a:pPr>
                      <a:r>
                        <a:rPr lang="en-US" sz="1500" b="1" kern="0">
                          <a:effectLst/>
                          <a:latin typeface="Times New Roman" panose="02020603050405020304" pitchFamily="18" charset="0"/>
                          <a:ea typeface="Times New Roman" panose="02020603050405020304" pitchFamily="18" charset="0"/>
                          <a:cs typeface="Times New Roman" panose="02020603050405020304" pitchFamily="18" charset="0"/>
                        </a:rPr>
                        <a:t>Function</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5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5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500" b="1" kern="0">
                          <a:effectLst/>
                          <a:latin typeface="Times New Roman" panose="02020603050405020304" pitchFamily="18" charset="0"/>
                          <a:ea typeface="Times New Roman" panose="02020603050405020304" pitchFamily="18" charset="0"/>
                          <a:cs typeface="Times New Roman" panose="02020603050405020304" pitchFamily="18" charset="0"/>
                        </a:rPr>
                        <a:t>Source</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29360219"/>
                  </a:ext>
                </a:extLst>
              </a:tr>
              <a:tr h="1016500">
                <a:tc>
                  <a:txBody>
                    <a:bodyPr/>
                    <a:lstStyle/>
                    <a:p>
                      <a:pPr marL="0" marR="0">
                        <a:lnSpc>
                          <a:spcPct val="115000"/>
                        </a:lnSpc>
                        <a:spcBef>
                          <a:spcPts val="0"/>
                        </a:spcBef>
                        <a:spcAft>
                          <a:spcPts val="0"/>
                        </a:spcAft>
                      </a:pPr>
                      <a:r>
                        <a:rPr lang="en-US" sz="1900" b="1" kern="0">
                          <a:effectLst/>
                          <a:latin typeface="Times New Roman" panose="02020603050405020304" pitchFamily="18" charset="0"/>
                          <a:ea typeface="Times New Roman" panose="02020603050405020304" pitchFamily="18" charset="0"/>
                          <a:cs typeface="Times New Roman" panose="02020603050405020304" pitchFamily="18" charset="0"/>
                        </a:rPr>
                        <a:t>Simplifies Marketing Decisions</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Branding enhances marketing efforts by giving products distinctive and recognizable names.</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"McDonald's" uses its established brand image.</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Aaker (1991)</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97426557"/>
                  </a:ext>
                </a:extLst>
              </a:tr>
              <a:tr h="1016500">
                <a:tc>
                  <a:txBody>
                    <a:bodyPr/>
                    <a:lstStyle/>
                    <a:p>
                      <a:pPr marL="0" marR="0">
                        <a:lnSpc>
                          <a:spcPct val="115000"/>
                        </a:lnSpc>
                        <a:spcBef>
                          <a:spcPts val="0"/>
                        </a:spcBef>
                        <a:spcAft>
                          <a:spcPts val="0"/>
                        </a:spcAft>
                      </a:pPr>
                      <a:r>
                        <a:rPr lang="en-US" sz="1900" b="1" kern="0">
                          <a:effectLst/>
                          <a:latin typeface="Times New Roman" panose="02020603050405020304" pitchFamily="18" charset="0"/>
                          <a:ea typeface="Times New Roman" panose="02020603050405020304" pitchFamily="18" charset="0"/>
                          <a:cs typeface="Times New Roman" panose="02020603050405020304" pitchFamily="18" charset="0"/>
                        </a:rPr>
                        <a:t>Builds Customer Loyalty</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Strong branding creates loyal customers through emotional attachment and consistency.</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"Starbucks" customers return for brand experience.</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10236878"/>
                  </a:ext>
                </a:extLst>
              </a:tr>
              <a:tr h="1016500">
                <a:tc>
                  <a:txBody>
                    <a:bodyPr/>
                    <a:lstStyle/>
                    <a:p>
                      <a:pPr marL="0" marR="0">
                        <a:lnSpc>
                          <a:spcPct val="115000"/>
                        </a:lnSpc>
                        <a:spcBef>
                          <a:spcPts val="0"/>
                        </a:spcBef>
                        <a:spcAft>
                          <a:spcPts val="0"/>
                        </a:spcAft>
                      </a:pPr>
                      <a:r>
                        <a:rPr lang="en-US" sz="1900" b="1" kern="0">
                          <a:effectLst/>
                          <a:latin typeface="Times New Roman" panose="02020603050405020304" pitchFamily="18" charset="0"/>
                          <a:ea typeface="Times New Roman" panose="02020603050405020304" pitchFamily="18" charset="0"/>
                          <a:cs typeface="Times New Roman" panose="02020603050405020304" pitchFamily="18" charset="0"/>
                        </a:rPr>
                        <a:t>Helps Introduce New Products</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Established brands make launching new products easier, leveraging familiarity and trust.</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"Apple" introduced the iPhone successfully.</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Kapferer (2008)</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1258930"/>
                  </a:ext>
                </a:extLst>
              </a:tr>
              <a:tr h="1016500">
                <a:tc>
                  <a:txBody>
                    <a:bodyPr/>
                    <a:lstStyle/>
                    <a:p>
                      <a:pPr marL="0" marR="0">
                        <a:lnSpc>
                          <a:spcPct val="115000"/>
                        </a:lnSpc>
                        <a:spcBef>
                          <a:spcPts val="0"/>
                        </a:spcBef>
                        <a:spcAft>
                          <a:spcPts val="0"/>
                        </a:spcAft>
                      </a:pPr>
                      <a:r>
                        <a:rPr lang="en-US" sz="1900" b="1" kern="0">
                          <a:effectLst/>
                          <a:latin typeface="Times New Roman" panose="02020603050405020304" pitchFamily="18" charset="0"/>
                          <a:ea typeface="Times New Roman" panose="02020603050405020304" pitchFamily="18" charset="0"/>
                          <a:cs typeface="Times New Roman" panose="02020603050405020304" pitchFamily="18" charset="0"/>
                        </a:rPr>
                        <a:t>Secures Demand</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Familiar brands ensure steady demand by maintaining consumer trust and reducing the need for heavy ads.</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"Colgate" enjoys consistent sales in toothpaste.</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Aaker (1991)</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32389" marR="323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26661619"/>
                  </a:ext>
                </a:extLst>
              </a:tr>
            </a:tbl>
          </a:graphicData>
        </a:graphic>
      </p:graphicFrame>
    </p:spTree>
    <p:extLst>
      <p:ext uri="{BB962C8B-B14F-4D97-AF65-F5344CB8AC3E}">
        <p14:creationId xmlns:p14="http://schemas.microsoft.com/office/powerpoint/2010/main" val="9882174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2DE5791-B96B-3C4D-9D3E-1EE5B45A86C0}"/>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273BC26-7285-36C4-E47C-1E8FEC3011A7}"/>
              </a:ext>
            </a:extLst>
          </p:cNvPr>
          <p:cNvSpPr>
            <a:spLocks noGrp="1"/>
          </p:cNvSpPr>
          <p:nvPr>
            <p:ph type="title"/>
          </p:nvPr>
        </p:nvSpPr>
        <p:spPr>
          <a:xfrm>
            <a:off x="838200" y="459863"/>
            <a:ext cx="10515600" cy="1004594"/>
          </a:xfrm>
        </p:spPr>
        <p:txBody>
          <a:bodyPr>
            <a:normAutofit fontScale="90000"/>
          </a:bodyPr>
          <a:lstStyle/>
          <a:p>
            <a:pPr algn="ctr"/>
            <a:r>
              <a:rPr lang="en-US" dirty="0">
                <a:solidFill>
                  <a:srgbClr val="FFFFFF"/>
                </a:solidFill>
              </a:rPr>
              <a:t>Functions of </a:t>
            </a:r>
            <a:br>
              <a:rPr lang="en-US" dirty="0">
                <a:solidFill>
                  <a:srgbClr val="FFFFFF"/>
                </a:solidFill>
              </a:rPr>
            </a:br>
            <a:r>
              <a:rPr lang="en-US" dirty="0">
                <a:solidFill>
                  <a:srgbClr val="FFFFFF"/>
                </a:solidFill>
              </a:rPr>
              <a:t>a brand name</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a:extLst>
              <a:ext uri="{FF2B5EF4-FFF2-40B4-BE49-F238E27FC236}">
                <a16:creationId xmlns:a16="http://schemas.microsoft.com/office/drawing/2014/main" id="{B4FECD33-9722-D4AC-5D94-BA35DD29E90C}"/>
              </a:ext>
            </a:extLst>
          </p:cNvPr>
          <p:cNvGraphicFramePr>
            <a:graphicFrameLocks noGrp="1"/>
          </p:cNvGraphicFramePr>
          <p:nvPr>
            <p:ph idx="1"/>
            <p:extLst>
              <p:ext uri="{D42A27DB-BD31-4B8C-83A1-F6EECF244321}">
                <p14:modId xmlns:p14="http://schemas.microsoft.com/office/powerpoint/2010/main" val="1848437746"/>
              </p:ext>
            </p:extLst>
          </p:nvPr>
        </p:nvGraphicFramePr>
        <p:xfrm>
          <a:off x="838200" y="2164845"/>
          <a:ext cx="10515602" cy="4000223"/>
        </p:xfrm>
        <a:graphic>
          <a:graphicData uri="http://schemas.openxmlformats.org/drawingml/2006/table">
            <a:tbl>
              <a:tblPr firstRow="1" firstCol="1" bandRow="1"/>
              <a:tblGrid>
                <a:gridCol w="2412212">
                  <a:extLst>
                    <a:ext uri="{9D8B030D-6E8A-4147-A177-3AD203B41FA5}">
                      <a16:colId xmlns:a16="http://schemas.microsoft.com/office/drawing/2014/main" val="3508798119"/>
                    </a:ext>
                  </a:extLst>
                </a:gridCol>
                <a:gridCol w="3792932">
                  <a:extLst>
                    <a:ext uri="{9D8B030D-6E8A-4147-A177-3AD203B41FA5}">
                      <a16:colId xmlns:a16="http://schemas.microsoft.com/office/drawing/2014/main" val="1750568610"/>
                    </a:ext>
                  </a:extLst>
                </a:gridCol>
                <a:gridCol w="2542941">
                  <a:extLst>
                    <a:ext uri="{9D8B030D-6E8A-4147-A177-3AD203B41FA5}">
                      <a16:colId xmlns:a16="http://schemas.microsoft.com/office/drawing/2014/main" val="3158425112"/>
                    </a:ext>
                  </a:extLst>
                </a:gridCol>
                <a:gridCol w="1767517">
                  <a:extLst>
                    <a:ext uri="{9D8B030D-6E8A-4147-A177-3AD203B41FA5}">
                      <a16:colId xmlns:a16="http://schemas.microsoft.com/office/drawing/2014/main" val="1539427043"/>
                    </a:ext>
                  </a:extLst>
                </a:gridCol>
              </a:tblGrid>
              <a:tr h="411602">
                <a:tc>
                  <a:txBody>
                    <a:bodyPr/>
                    <a:lstStyle/>
                    <a:p>
                      <a:pPr marL="0" marR="0" algn="ctr">
                        <a:lnSpc>
                          <a:spcPct val="115000"/>
                        </a:lnSpc>
                        <a:spcBef>
                          <a:spcPts val="0"/>
                        </a:spcBef>
                        <a:spcAft>
                          <a:spcPts val="0"/>
                        </a:spcAft>
                      </a:pPr>
                      <a:r>
                        <a:rPr lang="en-US" sz="2300" b="1" kern="0">
                          <a:effectLst/>
                          <a:latin typeface="Times New Roman" panose="02020603050405020304" pitchFamily="18" charset="0"/>
                          <a:ea typeface="Times New Roman" panose="02020603050405020304" pitchFamily="18" charset="0"/>
                          <a:cs typeface="Times New Roman" panose="02020603050405020304" pitchFamily="18" charset="0"/>
                        </a:rPr>
                        <a:t>Function</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3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3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300" b="1" kern="0">
                          <a:effectLst/>
                          <a:latin typeface="Times New Roman" panose="02020603050405020304" pitchFamily="18" charset="0"/>
                          <a:ea typeface="Times New Roman" panose="02020603050405020304" pitchFamily="18" charset="0"/>
                          <a:cs typeface="Times New Roman" panose="02020603050405020304" pitchFamily="18" charset="0"/>
                        </a:rPr>
                        <a:t>Source</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29360219"/>
                  </a:ext>
                </a:extLst>
              </a:tr>
              <a:tr h="1202427">
                <a:tc>
                  <a:txBody>
                    <a:bodyPr/>
                    <a:lstStyle/>
                    <a:p>
                      <a:pPr marL="0" marR="0">
                        <a:lnSpc>
                          <a:spcPct val="115000"/>
                        </a:lnSpc>
                        <a:spcBef>
                          <a:spcPts val="0"/>
                        </a:spcBef>
                        <a:spcAft>
                          <a:spcPts val="0"/>
                        </a:spcAft>
                      </a:pPr>
                      <a:r>
                        <a:rPr lang="en-US" sz="2300" b="1" kern="0">
                          <a:effectLst/>
                          <a:latin typeface="Times New Roman" panose="02020603050405020304" pitchFamily="18" charset="0"/>
                          <a:ea typeface="Times New Roman" panose="02020603050405020304" pitchFamily="18" charset="0"/>
                          <a:cs typeface="Times New Roman" panose="02020603050405020304" pitchFamily="18" charset="0"/>
                        </a:rPr>
                        <a:t>Enables Premium Pricing</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300" kern="0">
                          <a:effectLst/>
                          <a:latin typeface="Times New Roman" panose="02020603050405020304" pitchFamily="18" charset="0"/>
                          <a:ea typeface="Times New Roman" panose="02020603050405020304" pitchFamily="18" charset="0"/>
                          <a:cs typeface="Times New Roman" panose="02020603050405020304" pitchFamily="18" charset="0"/>
                        </a:rPr>
                        <a:t>Strong brands can charge higher prices due to perceived superiority.</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300" kern="0">
                          <a:effectLst/>
                          <a:latin typeface="Times New Roman" panose="02020603050405020304" pitchFamily="18" charset="0"/>
                          <a:ea typeface="Times New Roman" panose="02020603050405020304" pitchFamily="18" charset="0"/>
                          <a:cs typeface="Times New Roman" panose="02020603050405020304" pitchFamily="18" charset="0"/>
                        </a:rPr>
                        <a:t>"Rolex" commands premium pricing for watches.</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300" kern="0">
                          <a:effectLst/>
                          <a:latin typeface="Times New Roman" panose="02020603050405020304" pitchFamily="18" charset="0"/>
                          <a:ea typeface="Times New Roman" panose="02020603050405020304" pitchFamily="18" charset="0"/>
                          <a:cs typeface="Times New Roman" panose="02020603050405020304" pitchFamily="18" charset="0"/>
                        </a:rPr>
                        <a:t>Kapferer (2008)</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67831405"/>
                  </a:ext>
                </a:extLst>
              </a:tr>
              <a:tr h="807015">
                <a:tc>
                  <a:txBody>
                    <a:bodyPr/>
                    <a:lstStyle/>
                    <a:p>
                      <a:pPr marL="0" marR="0">
                        <a:lnSpc>
                          <a:spcPct val="115000"/>
                        </a:lnSpc>
                        <a:spcBef>
                          <a:spcPts val="0"/>
                        </a:spcBef>
                        <a:spcAft>
                          <a:spcPts val="0"/>
                        </a:spcAft>
                      </a:pPr>
                      <a:r>
                        <a:rPr lang="en-US" sz="2300" b="1" kern="0">
                          <a:effectLst/>
                          <a:latin typeface="Times New Roman" panose="02020603050405020304" pitchFamily="18" charset="0"/>
                          <a:ea typeface="Times New Roman" panose="02020603050405020304" pitchFamily="18" charset="0"/>
                          <a:cs typeface="Times New Roman" panose="02020603050405020304" pitchFamily="18" charset="0"/>
                        </a:rPr>
                        <a:t>Increases Buyer Assurance</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300" kern="0">
                          <a:effectLst/>
                          <a:latin typeface="Times New Roman" panose="02020603050405020304" pitchFamily="18" charset="0"/>
                          <a:ea typeface="Times New Roman" panose="02020603050405020304" pitchFamily="18" charset="0"/>
                          <a:cs typeface="Times New Roman" panose="02020603050405020304" pitchFamily="18" charset="0"/>
                        </a:rPr>
                        <a:t>Branding provides assurance of quality, reducing perceived risk.</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300" kern="0">
                          <a:effectLst/>
                          <a:latin typeface="Times New Roman" panose="02020603050405020304" pitchFamily="18" charset="0"/>
                          <a:ea typeface="Times New Roman" panose="02020603050405020304" pitchFamily="18" charset="0"/>
                          <a:cs typeface="Times New Roman" panose="02020603050405020304" pitchFamily="18" charset="0"/>
                        </a:rPr>
                        <a:t>"Sony" TVs are trusted for durability.</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3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37508656"/>
                  </a:ext>
                </a:extLst>
              </a:tr>
              <a:tr h="1202427">
                <a:tc>
                  <a:txBody>
                    <a:bodyPr/>
                    <a:lstStyle/>
                    <a:p>
                      <a:pPr marL="0" marR="0">
                        <a:lnSpc>
                          <a:spcPct val="115000"/>
                        </a:lnSpc>
                        <a:spcBef>
                          <a:spcPts val="0"/>
                        </a:spcBef>
                        <a:spcAft>
                          <a:spcPts val="0"/>
                        </a:spcAft>
                      </a:pPr>
                      <a:r>
                        <a:rPr lang="en-US" sz="2300" b="1" kern="0">
                          <a:effectLst/>
                          <a:latin typeface="Times New Roman" panose="02020603050405020304" pitchFamily="18" charset="0"/>
                          <a:ea typeface="Times New Roman" panose="02020603050405020304" pitchFamily="18" charset="0"/>
                          <a:cs typeface="Times New Roman" panose="02020603050405020304" pitchFamily="18" charset="0"/>
                        </a:rPr>
                        <a:t>Assists in Quality Evaluation</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300" kern="0">
                          <a:effectLst/>
                          <a:latin typeface="Times New Roman" panose="02020603050405020304" pitchFamily="18" charset="0"/>
                          <a:ea typeface="Times New Roman" panose="02020603050405020304" pitchFamily="18" charset="0"/>
                          <a:cs typeface="Times New Roman" panose="02020603050405020304" pitchFamily="18" charset="0"/>
                        </a:rPr>
                        <a:t>Brands allow quick assessment of product quality without detailed inspection.</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300" kern="0">
                          <a:effectLst/>
                          <a:latin typeface="Times New Roman" panose="02020603050405020304" pitchFamily="18" charset="0"/>
                          <a:ea typeface="Times New Roman" panose="02020603050405020304" pitchFamily="18" charset="0"/>
                          <a:cs typeface="Times New Roman" panose="02020603050405020304" pitchFamily="18" charset="0"/>
                        </a:rPr>
                        <a:t>"Mercedes-Benz" symbolizes automotive quality.</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3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38313" marR="383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33987678"/>
                  </a:ext>
                </a:extLst>
              </a:tr>
            </a:tbl>
          </a:graphicData>
        </a:graphic>
      </p:graphicFrame>
    </p:spTree>
    <p:extLst>
      <p:ext uri="{BB962C8B-B14F-4D97-AF65-F5344CB8AC3E}">
        <p14:creationId xmlns:p14="http://schemas.microsoft.com/office/powerpoint/2010/main" val="15933847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3BD1735-FBC4-8BC0-54E0-AA174BE67C8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CE3049A-BE92-095B-01F8-232020D2D212}"/>
              </a:ext>
            </a:extLst>
          </p:cNvPr>
          <p:cNvSpPr>
            <a:spLocks noGrp="1"/>
          </p:cNvSpPr>
          <p:nvPr>
            <p:ph type="title"/>
          </p:nvPr>
        </p:nvSpPr>
        <p:spPr>
          <a:xfrm>
            <a:off x="838200" y="459863"/>
            <a:ext cx="10515600" cy="1004594"/>
          </a:xfrm>
        </p:spPr>
        <p:txBody>
          <a:bodyPr>
            <a:normAutofit/>
          </a:bodyPr>
          <a:lstStyle/>
          <a:p>
            <a:pPr algn="ctr"/>
            <a:r>
              <a:rPr lang="en-US">
                <a:solidFill>
                  <a:srgbClr val="FFFFFF"/>
                </a:solidFill>
              </a:rPr>
              <a:t>Functions of a brand name</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a:extLst>
              <a:ext uri="{FF2B5EF4-FFF2-40B4-BE49-F238E27FC236}">
                <a16:creationId xmlns:a16="http://schemas.microsoft.com/office/drawing/2014/main" id="{6B7B13BF-FE44-CB44-38E3-D8F14A5C04EA}"/>
              </a:ext>
            </a:extLst>
          </p:cNvPr>
          <p:cNvGraphicFramePr>
            <a:graphicFrameLocks noGrp="1"/>
          </p:cNvGraphicFramePr>
          <p:nvPr>
            <p:ph idx="1"/>
            <p:extLst>
              <p:ext uri="{D42A27DB-BD31-4B8C-83A1-F6EECF244321}">
                <p14:modId xmlns:p14="http://schemas.microsoft.com/office/powerpoint/2010/main" val="1089293880"/>
              </p:ext>
            </p:extLst>
          </p:nvPr>
        </p:nvGraphicFramePr>
        <p:xfrm>
          <a:off x="1217698" y="1800911"/>
          <a:ext cx="9756607" cy="4351339"/>
        </p:xfrm>
        <a:graphic>
          <a:graphicData uri="http://schemas.openxmlformats.org/drawingml/2006/table">
            <a:tbl>
              <a:tblPr firstRow="1" firstCol="1" bandRow="1"/>
              <a:tblGrid>
                <a:gridCol w="1851756">
                  <a:extLst>
                    <a:ext uri="{9D8B030D-6E8A-4147-A177-3AD203B41FA5}">
                      <a16:colId xmlns:a16="http://schemas.microsoft.com/office/drawing/2014/main" val="3508798119"/>
                    </a:ext>
                  </a:extLst>
                </a:gridCol>
                <a:gridCol w="3807683">
                  <a:extLst>
                    <a:ext uri="{9D8B030D-6E8A-4147-A177-3AD203B41FA5}">
                      <a16:colId xmlns:a16="http://schemas.microsoft.com/office/drawing/2014/main" val="1750568610"/>
                    </a:ext>
                  </a:extLst>
                </a:gridCol>
                <a:gridCol w="2872086">
                  <a:extLst>
                    <a:ext uri="{9D8B030D-6E8A-4147-A177-3AD203B41FA5}">
                      <a16:colId xmlns:a16="http://schemas.microsoft.com/office/drawing/2014/main" val="3158425112"/>
                    </a:ext>
                  </a:extLst>
                </a:gridCol>
                <a:gridCol w="1225082">
                  <a:extLst>
                    <a:ext uri="{9D8B030D-6E8A-4147-A177-3AD203B41FA5}">
                      <a16:colId xmlns:a16="http://schemas.microsoft.com/office/drawing/2014/main" val="1539427043"/>
                    </a:ext>
                  </a:extLst>
                </a:gridCol>
              </a:tblGrid>
              <a:tr h="405732">
                <a:tc>
                  <a:txBody>
                    <a:bodyPr/>
                    <a:lstStyle/>
                    <a:p>
                      <a:pPr marL="0" marR="0" algn="ctr">
                        <a:lnSpc>
                          <a:spcPct val="115000"/>
                        </a:lnSpc>
                        <a:spcBef>
                          <a:spcPts val="0"/>
                        </a:spcBef>
                        <a:spcAft>
                          <a:spcPts val="0"/>
                        </a:spcAft>
                      </a:pPr>
                      <a:r>
                        <a:rPr lang="en-US" sz="2200" b="1" kern="0">
                          <a:effectLst/>
                          <a:latin typeface="Times New Roman" panose="02020603050405020304" pitchFamily="18" charset="0"/>
                          <a:ea typeface="Times New Roman" panose="02020603050405020304" pitchFamily="18" charset="0"/>
                          <a:cs typeface="Times New Roman" panose="02020603050405020304" pitchFamily="18" charset="0"/>
                        </a:rPr>
                        <a:t>Function</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2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2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2200" b="1" kern="0">
                          <a:effectLst/>
                          <a:latin typeface="Times New Roman" panose="02020603050405020304" pitchFamily="18" charset="0"/>
                          <a:ea typeface="Times New Roman" panose="02020603050405020304" pitchFamily="18" charset="0"/>
                          <a:cs typeface="Times New Roman" panose="02020603050405020304" pitchFamily="18" charset="0"/>
                        </a:rPr>
                        <a:t>Source</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29360219"/>
                  </a:ext>
                </a:extLst>
              </a:tr>
              <a:tr h="1185278">
                <a:tc>
                  <a:txBody>
                    <a:bodyPr/>
                    <a:lstStyle/>
                    <a:p>
                      <a:pPr marL="0" marR="0">
                        <a:lnSpc>
                          <a:spcPct val="115000"/>
                        </a:lnSpc>
                        <a:spcBef>
                          <a:spcPts val="0"/>
                        </a:spcBef>
                        <a:spcAft>
                          <a:spcPts val="0"/>
                        </a:spcAft>
                      </a:pPr>
                      <a:r>
                        <a:rPr lang="en-US" sz="2200" b="1" kern="0">
                          <a:effectLst/>
                          <a:latin typeface="Times New Roman" panose="02020603050405020304" pitchFamily="18" charset="0"/>
                          <a:ea typeface="Times New Roman" panose="02020603050405020304" pitchFamily="18" charset="0"/>
                          <a:cs typeface="Times New Roman" panose="02020603050405020304" pitchFamily="18" charset="0"/>
                        </a:rPr>
                        <a:t>Offers Psychological Reward</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200" kern="0">
                          <a:effectLst/>
                          <a:latin typeface="Times New Roman" panose="02020603050405020304" pitchFamily="18" charset="0"/>
                          <a:ea typeface="Times New Roman" panose="02020603050405020304" pitchFamily="18" charset="0"/>
                          <a:cs typeface="Times New Roman" panose="02020603050405020304" pitchFamily="18" charset="0"/>
                        </a:rPr>
                        <a:t>Branding enhances self-image and social status for consumers.</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200" kern="0">
                          <a:effectLst/>
                          <a:latin typeface="Times New Roman" panose="02020603050405020304" pitchFamily="18" charset="0"/>
                          <a:ea typeface="Times New Roman" panose="02020603050405020304" pitchFamily="18" charset="0"/>
                          <a:cs typeface="Times New Roman" panose="02020603050405020304" pitchFamily="18" charset="0"/>
                        </a:rPr>
                        <a:t>"Louis Vuitton" provides luxury and exclusivity.</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200" kern="0">
                          <a:effectLst/>
                          <a:latin typeface="Times New Roman" panose="02020603050405020304" pitchFamily="18" charset="0"/>
                          <a:ea typeface="Times New Roman" panose="02020603050405020304" pitchFamily="18" charset="0"/>
                          <a:cs typeface="Times New Roman" panose="02020603050405020304" pitchFamily="18" charset="0"/>
                        </a:rPr>
                        <a:t>Kapferer (2008)</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81804149"/>
                  </a:ext>
                </a:extLst>
              </a:tr>
              <a:tr h="1185278">
                <a:tc>
                  <a:txBody>
                    <a:bodyPr/>
                    <a:lstStyle/>
                    <a:p>
                      <a:pPr marL="0" marR="0">
                        <a:lnSpc>
                          <a:spcPct val="115000"/>
                        </a:lnSpc>
                        <a:spcBef>
                          <a:spcPts val="0"/>
                        </a:spcBef>
                        <a:spcAft>
                          <a:spcPts val="0"/>
                        </a:spcAft>
                      </a:pPr>
                      <a:r>
                        <a:rPr lang="en-US" sz="2200" b="1" kern="0">
                          <a:effectLst/>
                          <a:latin typeface="Times New Roman" panose="02020603050405020304" pitchFamily="18" charset="0"/>
                          <a:ea typeface="Times New Roman" panose="02020603050405020304" pitchFamily="18" charset="0"/>
                          <a:cs typeface="Times New Roman" panose="02020603050405020304" pitchFamily="18" charset="0"/>
                        </a:rPr>
                        <a:t>Assists in Brand Association</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200" kern="0">
                          <a:effectLst/>
                          <a:latin typeface="Times New Roman" panose="02020603050405020304" pitchFamily="18" charset="0"/>
                          <a:ea typeface="Times New Roman" panose="02020603050405020304" pitchFamily="18" charset="0"/>
                          <a:cs typeface="Times New Roman" panose="02020603050405020304" pitchFamily="18" charset="0"/>
                        </a:rPr>
                        <a:t>Brands link certain experiences or emotions with the product.</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200" kern="0">
                          <a:effectLst/>
                          <a:latin typeface="Times New Roman" panose="02020603050405020304" pitchFamily="18" charset="0"/>
                          <a:ea typeface="Times New Roman" panose="02020603050405020304" pitchFamily="18" charset="0"/>
                          <a:cs typeface="Times New Roman" panose="02020603050405020304" pitchFamily="18" charset="0"/>
                        </a:rPr>
                        <a:t>"Disney" is associated with family fun and magic.</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200" kern="0">
                          <a:effectLst/>
                          <a:latin typeface="Times New Roman" panose="02020603050405020304" pitchFamily="18" charset="0"/>
                          <a:ea typeface="Times New Roman" panose="02020603050405020304" pitchFamily="18" charset="0"/>
                          <a:cs typeface="Times New Roman" panose="02020603050405020304" pitchFamily="18" charset="0"/>
                        </a:rPr>
                        <a:t>Kapferer (2008)</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25994094"/>
                  </a:ext>
                </a:extLst>
              </a:tr>
              <a:tr h="1575051">
                <a:tc>
                  <a:txBody>
                    <a:bodyPr/>
                    <a:lstStyle/>
                    <a:p>
                      <a:pPr marL="0" marR="0">
                        <a:lnSpc>
                          <a:spcPct val="115000"/>
                        </a:lnSpc>
                        <a:spcBef>
                          <a:spcPts val="0"/>
                        </a:spcBef>
                        <a:spcAft>
                          <a:spcPts val="0"/>
                        </a:spcAft>
                      </a:pPr>
                      <a:r>
                        <a:rPr lang="en-US" sz="2200" b="1" kern="0">
                          <a:effectLst/>
                          <a:latin typeface="Times New Roman" panose="02020603050405020304" pitchFamily="18" charset="0"/>
                          <a:ea typeface="Times New Roman" panose="02020603050405020304" pitchFamily="18" charset="0"/>
                          <a:cs typeface="Times New Roman" panose="02020603050405020304" pitchFamily="18" charset="0"/>
                        </a:rPr>
                        <a:t>Reduces Social and Psychological Risks</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200" kern="0">
                          <a:effectLst/>
                          <a:latin typeface="Times New Roman" panose="02020603050405020304" pitchFamily="18" charset="0"/>
                          <a:ea typeface="Times New Roman" panose="02020603050405020304" pitchFamily="18" charset="0"/>
                          <a:cs typeface="Times New Roman" panose="02020603050405020304" pitchFamily="18" charset="0"/>
                        </a:rPr>
                        <a:t>Branding provides social status and reduces the risk of being seen negatively by peers.</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200" kern="0">
                          <a:effectLst/>
                          <a:latin typeface="Times New Roman" panose="02020603050405020304" pitchFamily="18" charset="0"/>
                          <a:ea typeface="Times New Roman" panose="02020603050405020304" pitchFamily="18" charset="0"/>
                          <a:cs typeface="Times New Roman" panose="02020603050405020304" pitchFamily="18" charset="0"/>
                        </a:rPr>
                        <a:t>"Tesla" buyers are seen as environmentally aware.</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2200" kern="0">
                          <a:effectLst/>
                          <a:latin typeface="Times New Roman" panose="02020603050405020304" pitchFamily="18" charset="0"/>
                          <a:ea typeface="Times New Roman" panose="02020603050405020304" pitchFamily="18" charset="0"/>
                          <a:cs typeface="Times New Roman" panose="02020603050405020304" pitchFamily="18" charset="0"/>
                        </a:rPr>
                        <a:t>Kapferer (2008)</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37766" marR="377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70115111"/>
                  </a:ext>
                </a:extLst>
              </a:tr>
            </a:tbl>
          </a:graphicData>
        </a:graphic>
      </p:graphicFrame>
    </p:spTree>
    <p:extLst>
      <p:ext uri="{BB962C8B-B14F-4D97-AF65-F5344CB8AC3E}">
        <p14:creationId xmlns:p14="http://schemas.microsoft.com/office/powerpoint/2010/main" val="41430088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B0E2190-FC77-3CA4-C059-58155124D822}"/>
              </a:ext>
            </a:extLst>
          </p:cNvPr>
          <p:cNvSpPr>
            <a:spLocks noGrp="1"/>
          </p:cNvSpPr>
          <p:nvPr>
            <p:ph type="title"/>
          </p:nvPr>
        </p:nvSpPr>
        <p:spPr>
          <a:xfrm>
            <a:off x="838200" y="365125"/>
            <a:ext cx="10515600" cy="1325563"/>
          </a:xfrm>
        </p:spPr>
        <p:txBody>
          <a:bodyPr>
            <a:normAutofit/>
          </a:bodyPr>
          <a:lstStyle/>
          <a:p>
            <a:pPr algn="ctr"/>
            <a:r>
              <a:rPr lang="en-US" dirty="0"/>
              <a:t>Characteristics of a </a:t>
            </a:r>
            <a:br>
              <a:rPr lang="en-US" dirty="0"/>
            </a:br>
            <a:r>
              <a:rPr lang="en-US" dirty="0"/>
              <a:t>good brand name </a:t>
            </a:r>
          </a:p>
        </p:txBody>
      </p:sp>
      <p:graphicFrame>
        <p:nvGraphicFramePr>
          <p:cNvPr id="4" name="Content Placeholder 3">
            <a:extLst>
              <a:ext uri="{FF2B5EF4-FFF2-40B4-BE49-F238E27FC236}">
                <a16:creationId xmlns:a16="http://schemas.microsoft.com/office/drawing/2014/main" id="{602BAD14-3DF4-BDB3-7422-1170D1969355}"/>
              </a:ext>
            </a:extLst>
          </p:cNvPr>
          <p:cNvGraphicFramePr>
            <a:graphicFrameLocks noGrp="1"/>
          </p:cNvGraphicFramePr>
          <p:nvPr>
            <p:ph idx="1"/>
            <p:extLst>
              <p:ext uri="{D42A27DB-BD31-4B8C-83A1-F6EECF244321}">
                <p14:modId xmlns:p14="http://schemas.microsoft.com/office/powerpoint/2010/main" val="2563856018"/>
              </p:ext>
            </p:extLst>
          </p:nvPr>
        </p:nvGraphicFramePr>
        <p:xfrm>
          <a:off x="838200" y="2149935"/>
          <a:ext cx="10515602" cy="3665546"/>
        </p:xfrm>
        <a:graphic>
          <a:graphicData uri="http://schemas.openxmlformats.org/drawingml/2006/table">
            <a:tbl>
              <a:tblPr firstRow="1" firstCol="1" bandRow="1"/>
              <a:tblGrid>
                <a:gridCol w="2653851">
                  <a:extLst>
                    <a:ext uri="{9D8B030D-6E8A-4147-A177-3AD203B41FA5}">
                      <a16:colId xmlns:a16="http://schemas.microsoft.com/office/drawing/2014/main" val="2441102702"/>
                    </a:ext>
                  </a:extLst>
                </a:gridCol>
                <a:gridCol w="2616190">
                  <a:extLst>
                    <a:ext uri="{9D8B030D-6E8A-4147-A177-3AD203B41FA5}">
                      <a16:colId xmlns:a16="http://schemas.microsoft.com/office/drawing/2014/main" val="4138343330"/>
                    </a:ext>
                  </a:extLst>
                </a:gridCol>
                <a:gridCol w="2683326">
                  <a:extLst>
                    <a:ext uri="{9D8B030D-6E8A-4147-A177-3AD203B41FA5}">
                      <a16:colId xmlns:a16="http://schemas.microsoft.com/office/drawing/2014/main" val="3301002157"/>
                    </a:ext>
                  </a:extLst>
                </a:gridCol>
                <a:gridCol w="2562235">
                  <a:extLst>
                    <a:ext uri="{9D8B030D-6E8A-4147-A177-3AD203B41FA5}">
                      <a16:colId xmlns:a16="http://schemas.microsoft.com/office/drawing/2014/main" val="2363891959"/>
                    </a:ext>
                  </a:extLst>
                </a:gridCol>
              </a:tblGrid>
              <a:tr h="256900">
                <a:tc>
                  <a:txBody>
                    <a:bodyPr/>
                    <a:lstStyle/>
                    <a:p>
                      <a:pPr marL="0" marR="0" algn="ctr">
                        <a:lnSpc>
                          <a:spcPct val="115000"/>
                        </a:lnSpc>
                        <a:spcBef>
                          <a:spcPts val="0"/>
                        </a:spcBef>
                        <a:spcAft>
                          <a:spcPts val="0"/>
                        </a:spcAft>
                      </a:pPr>
                      <a:r>
                        <a:rPr lang="en-US" sz="1400" b="1" kern="0">
                          <a:effectLst/>
                          <a:latin typeface="Times New Roman" panose="02020603050405020304" pitchFamily="18" charset="0"/>
                          <a:ea typeface="Times New Roman" panose="02020603050405020304" pitchFamily="18" charset="0"/>
                          <a:cs typeface="Times New Roman" panose="02020603050405020304" pitchFamily="18" charset="0"/>
                        </a:rPr>
                        <a:t>Characteristic</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4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4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400" b="1" kern="0">
                          <a:effectLst/>
                          <a:latin typeface="Times New Roman" panose="02020603050405020304" pitchFamily="18" charset="0"/>
                          <a:ea typeface="Times New Roman" panose="02020603050405020304" pitchFamily="18" charset="0"/>
                          <a:cs typeface="Times New Roman" panose="02020603050405020304" pitchFamily="18" charset="0"/>
                        </a:rPr>
                        <a:t>Source</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10792216"/>
                  </a:ext>
                </a:extLst>
              </a:tr>
              <a:tr h="738424">
                <a:tc>
                  <a:txBody>
                    <a:bodyPr/>
                    <a:lstStyle/>
                    <a:p>
                      <a:pPr marL="0" marR="0">
                        <a:lnSpc>
                          <a:spcPct val="115000"/>
                        </a:lnSpc>
                        <a:spcBef>
                          <a:spcPts val="0"/>
                        </a:spcBef>
                        <a:spcAft>
                          <a:spcPts val="0"/>
                        </a:spcAft>
                      </a:pPr>
                      <a:r>
                        <a:rPr lang="en-US" sz="1400" b="1" kern="0">
                          <a:effectLst/>
                          <a:latin typeface="Times New Roman" panose="02020603050405020304" pitchFamily="18" charset="0"/>
                          <a:ea typeface="Times New Roman" panose="02020603050405020304" pitchFamily="18" charset="0"/>
                          <a:cs typeface="Times New Roman" panose="02020603050405020304" pitchFamily="18" charset="0"/>
                        </a:rPr>
                        <a:t>Suggests Quality and Benefits</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Implies the quality or benefits that the product delivers, helping consumers understand expectations.</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"UCHUMI" suggests affordability.</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Aaker (1991)</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3207776"/>
                  </a:ext>
                </a:extLst>
              </a:tr>
              <a:tr h="738424">
                <a:tc>
                  <a:txBody>
                    <a:bodyPr/>
                    <a:lstStyle/>
                    <a:p>
                      <a:pPr marL="0" marR="0">
                        <a:lnSpc>
                          <a:spcPct val="115000"/>
                        </a:lnSpc>
                        <a:spcBef>
                          <a:spcPts val="0"/>
                        </a:spcBef>
                        <a:spcAft>
                          <a:spcPts val="0"/>
                        </a:spcAft>
                      </a:pPr>
                      <a:r>
                        <a:rPr lang="en-US" sz="1400" b="1" kern="0">
                          <a:effectLst/>
                          <a:latin typeface="Times New Roman" panose="02020603050405020304" pitchFamily="18" charset="0"/>
                          <a:ea typeface="Times New Roman" panose="02020603050405020304" pitchFamily="18" charset="0"/>
                          <a:cs typeface="Times New Roman" panose="02020603050405020304" pitchFamily="18" charset="0"/>
                        </a:rPr>
                        <a:t>Easy to Pronounce, Recognize, and Remember</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Should be simple to say, recall, and recognize. Short names are often more memorable.</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"Bic," "Aim," and "Blue Band" are easy to remember.</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06288534"/>
                  </a:ext>
                </a:extLst>
              </a:tr>
              <a:tr h="738424">
                <a:tc>
                  <a:txBody>
                    <a:bodyPr/>
                    <a:lstStyle/>
                    <a:p>
                      <a:pPr marL="0" marR="0">
                        <a:lnSpc>
                          <a:spcPct val="115000"/>
                        </a:lnSpc>
                        <a:spcBef>
                          <a:spcPts val="0"/>
                        </a:spcBef>
                        <a:spcAft>
                          <a:spcPts val="0"/>
                        </a:spcAft>
                      </a:pPr>
                      <a:r>
                        <a:rPr lang="en-US" sz="1400" b="1" kern="0">
                          <a:effectLst/>
                          <a:latin typeface="Times New Roman" panose="02020603050405020304" pitchFamily="18" charset="0"/>
                          <a:ea typeface="Times New Roman" panose="02020603050405020304" pitchFamily="18" charset="0"/>
                          <a:cs typeface="Times New Roman" panose="02020603050405020304" pitchFamily="18" charset="0"/>
                        </a:rPr>
                        <a:t>Distinctiveness</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Must stand out from competitors and be unique for easy identification.</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"Kodak" and "Colgate" are distinctive names.</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Kapferer (2008)</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93844426"/>
                  </a:ext>
                </a:extLst>
              </a:tr>
              <a:tr h="738424">
                <a:tc>
                  <a:txBody>
                    <a:bodyPr/>
                    <a:lstStyle/>
                    <a:p>
                      <a:pPr marL="0" marR="0">
                        <a:lnSpc>
                          <a:spcPct val="115000"/>
                        </a:lnSpc>
                        <a:spcBef>
                          <a:spcPts val="0"/>
                        </a:spcBef>
                        <a:spcAft>
                          <a:spcPts val="0"/>
                        </a:spcAft>
                      </a:pPr>
                      <a:r>
                        <a:rPr lang="en-US" sz="1400" b="1" kern="0">
                          <a:effectLst/>
                          <a:latin typeface="Times New Roman" panose="02020603050405020304" pitchFamily="18" charset="0"/>
                          <a:ea typeface="Times New Roman" panose="02020603050405020304" pitchFamily="18" charset="0"/>
                          <a:cs typeface="Times New Roman" panose="02020603050405020304" pitchFamily="18" charset="0"/>
                        </a:rPr>
                        <a:t>Easily Translatable Across Languages</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Should translate easily into different languages without losing meaning or acquiring negative connotations.</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"Kodak" and "Coca-Cola" translate well globally.</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400" kern="0">
                          <a:effectLst/>
                          <a:latin typeface="Times New Roman" panose="02020603050405020304" pitchFamily="18" charset="0"/>
                          <a:ea typeface="Times New Roman" panose="02020603050405020304" pitchFamily="18" charset="0"/>
                          <a:cs typeface="Times New Roman" panose="02020603050405020304" pitchFamily="18" charset="0"/>
                        </a:rPr>
                        <a:t>Aaker (1996)</a:t>
                      </a:r>
                      <a:endParaRPr lang="en-US" sz="1400" kern="100">
                        <a:effectLst/>
                        <a:latin typeface="Calibri" panose="020F0502020204030204" pitchFamily="34" charset="0"/>
                        <a:ea typeface="SimSun" panose="02010600030101010101" pitchFamily="2" charset="-122"/>
                        <a:cs typeface="Times New Roman" panose="02020603050405020304" pitchFamily="18" charset="0"/>
                      </a:endParaRPr>
                    </a:p>
                  </a:txBody>
                  <a:tcPr marL="29210" marR="292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67869937"/>
                  </a:ext>
                </a:extLst>
              </a:tr>
            </a:tbl>
          </a:graphicData>
        </a:graphic>
      </p:graphicFrame>
    </p:spTree>
    <p:extLst>
      <p:ext uri="{BB962C8B-B14F-4D97-AF65-F5344CB8AC3E}">
        <p14:creationId xmlns:p14="http://schemas.microsoft.com/office/powerpoint/2010/main" val="1206540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692FBA1-16BC-4A65-F4BC-968DFF0BD085}"/>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BB7A43-75D2-692B-1470-A3C9C623C7E8}"/>
              </a:ext>
            </a:extLst>
          </p:cNvPr>
          <p:cNvSpPr>
            <a:spLocks noGrp="1"/>
          </p:cNvSpPr>
          <p:nvPr>
            <p:ph type="title"/>
          </p:nvPr>
        </p:nvSpPr>
        <p:spPr>
          <a:xfrm>
            <a:off x="838200" y="365125"/>
            <a:ext cx="10515600" cy="1325563"/>
          </a:xfrm>
        </p:spPr>
        <p:txBody>
          <a:bodyPr>
            <a:normAutofit/>
          </a:bodyPr>
          <a:lstStyle/>
          <a:p>
            <a:pPr algn="ctr"/>
            <a:r>
              <a:rPr lang="en-US" dirty="0"/>
              <a:t>Characteristics of </a:t>
            </a:r>
            <a:br>
              <a:rPr lang="en-US" dirty="0"/>
            </a:br>
            <a:r>
              <a:rPr lang="en-US" dirty="0"/>
              <a:t>a good brand name </a:t>
            </a:r>
          </a:p>
        </p:txBody>
      </p:sp>
      <p:graphicFrame>
        <p:nvGraphicFramePr>
          <p:cNvPr id="4" name="Content Placeholder 3">
            <a:extLst>
              <a:ext uri="{FF2B5EF4-FFF2-40B4-BE49-F238E27FC236}">
                <a16:creationId xmlns:a16="http://schemas.microsoft.com/office/drawing/2014/main" id="{F9F84840-012F-7EE4-7395-2299FB89B267}"/>
              </a:ext>
            </a:extLst>
          </p:cNvPr>
          <p:cNvGraphicFramePr>
            <a:graphicFrameLocks noGrp="1"/>
          </p:cNvGraphicFramePr>
          <p:nvPr>
            <p:ph idx="1"/>
            <p:extLst>
              <p:ext uri="{D42A27DB-BD31-4B8C-83A1-F6EECF244321}">
                <p14:modId xmlns:p14="http://schemas.microsoft.com/office/powerpoint/2010/main" val="4152051193"/>
              </p:ext>
            </p:extLst>
          </p:nvPr>
        </p:nvGraphicFramePr>
        <p:xfrm>
          <a:off x="838200" y="2148562"/>
          <a:ext cx="10515602" cy="3213341"/>
        </p:xfrm>
        <a:graphic>
          <a:graphicData uri="http://schemas.openxmlformats.org/drawingml/2006/table">
            <a:tbl>
              <a:tblPr firstRow="1" firstCol="1" bandRow="1"/>
              <a:tblGrid>
                <a:gridCol w="2501289">
                  <a:extLst>
                    <a:ext uri="{9D8B030D-6E8A-4147-A177-3AD203B41FA5}">
                      <a16:colId xmlns:a16="http://schemas.microsoft.com/office/drawing/2014/main" val="2441102702"/>
                    </a:ext>
                  </a:extLst>
                </a:gridCol>
                <a:gridCol w="3877731">
                  <a:extLst>
                    <a:ext uri="{9D8B030D-6E8A-4147-A177-3AD203B41FA5}">
                      <a16:colId xmlns:a16="http://schemas.microsoft.com/office/drawing/2014/main" val="4138343330"/>
                    </a:ext>
                  </a:extLst>
                </a:gridCol>
                <a:gridCol w="2473127">
                  <a:extLst>
                    <a:ext uri="{9D8B030D-6E8A-4147-A177-3AD203B41FA5}">
                      <a16:colId xmlns:a16="http://schemas.microsoft.com/office/drawing/2014/main" val="3301002157"/>
                    </a:ext>
                  </a:extLst>
                </a:gridCol>
                <a:gridCol w="1663455">
                  <a:extLst>
                    <a:ext uri="{9D8B030D-6E8A-4147-A177-3AD203B41FA5}">
                      <a16:colId xmlns:a16="http://schemas.microsoft.com/office/drawing/2014/main" val="2363891959"/>
                    </a:ext>
                  </a:extLst>
                </a:gridCol>
              </a:tblGrid>
              <a:tr h="331755">
                <a:tc>
                  <a:txBody>
                    <a:bodyPr/>
                    <a:lstStyle/>
                    <a:p>
                      <a:pPr marL="0" marR="0" algn="ctr">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Characteristic</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Source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10792216"/>
                  </a:ext>
                </a:extLst>
              </a:tr>
              <a:tr h="953582">
                <a:tc>
                  <a:txBody>
                    <a:bodyPr/>
                    <a:lstStyle/>
                    <a:p>
                      <a:pPr marL="0" marR="0">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Capable of Registration and Legal Protection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Unique enough to be trademarked, ensuring legal protection against competitors.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"Apple" is trademarked for technology products.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21764689"/>
                  </a:ext>
                </a:extLst>
              </a:tr>
              <a:tr h="642668">
                <a:tc>
                  <a:txBody>
                    <a:bodyPr/>
                    <a:lstStyle/>
                    <a:p>
                      <a:pPr marL="0" marR="0">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Differentiates from Competitors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Highlights how the brand’s offerings are distinct from others in the market.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"Nike" emphasizes performance.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Kapferer (2008)</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19790984"/>
                  </a:ext>
                </a:extLst>
              </a:tr>
              <a:tr h="642668">
                <a:tc>
                  <a:txBody>
                    <a:bodyPr/>
                    <a:lstStyle/>
                    <a:p>
                      <a:pPr marL="0" marR="0">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Compatibility with Brand Image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Should align with the overall image and identity the company wants to project.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"Tiffany &amp; Co." matches its luxury image.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Aaker (1996)</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31587121"/>
                  </a:ext>
                </a:extLst>
              </a:tr>
              <a:tr h="642668">
                <a:tc>
                  <a:txBody>
                    <a:bodyPr/>
                    <a:lstStyle/>
                    <a:p>
                      <a:pPr marL="0" marR="0">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Memorable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Should stick in consumers' minds for easy recall during purchasing decisions.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"Google" is unique and catchy.</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37721" marR="377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42780695"/>
                  </a:ext>
                </a:extLst>
              </a:tr>
            </a:tbl>
          </a:graphicData>
        </a:graphic>
      </p:graphicFrame>
    </p:spTree>
    <p:extLst>
      <p:ext uri="{BB962C8B-B14F-4D97-AF65-F5344CB8AC3E}">
        <p14:creationId xmlns:p14="http://schemas.microsoft.com/office/powerpoint/2010/main" val="4199626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391BBEF-2129-523E-7354-2F7E854344A4}"/>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0B403A5-E545-5B71-AF35-0CFA1558FA97}"/>
              </a:ext>
            </a:extLst>
          </p:cNvPr>
          <p:cNvSpPr>
            <a:spLocks noGrp="1"/>
          </p:cNvSpPr>
          <p:nvPr>
            <p:ph type="title"/>
          </p:nvPr>
        </p:nvSpPr>
        <p:spPr>
          <a:xfrm>
            <a:off x="838200" y="365125"/>
            <a:ext cx="10515600" cy="1325563"/>
          </a:xfrm>
        </p:spPr>
        <p:txBody>
          <a:bodyPr>
            <a:normAutofit/>
          </a:bodyPr>
          <a:lstStyle/>
          <a:p>
            <a:pPr algn="ctr"/>
            <a:r>
              <a:rPr lang="en-US" dirty="0"/>
              <a:t>Characteristics of </a:t>
            </a:r>
            <a:br>
              <a:rPr lang="en-US" dirty="0"/>
            </a:br>
            <a:r>
              <a:rPr lang="en-US" dirty="0"/>
              <a:t>a good brand name </a:t>
            </a:r>
          </a:p>
        </p:txBody>
      </p:sp>
      <p:graphicFrame>
        <p:nvGraphicFramePr>
          <p:cNvPr id="4" name="Content Placeholder 3">
            <a:extLst>
              <a:ext uri="{FF2B5EF4-FFF2-40B4-BE49-F238E27FC236}">
                <a16:creationId xmlns:a16="http://schemas.microsoft.com/office/drawing/2014/main" id="{296156CC-B0A6-6C56-7385-AB7AA00AB842}"/>
              </a:ext>
            </a:extLst>
          </p:cNvPr>
          <p:cNvGraphicFramePr>
            <a:graphicFrameLocks noGrp="1"/>
          </p:cNvGraphicFramePr>
          <p:nvPr>
            <p:ph idx="1"/>
            <p:extLst>
              <p:ext uri="{D42A27DB-BD31-4B8C-83A1-F6EECF244321}">
                <p14:modId xmlns:p14="http://schemas.microsoft.com/office/powerpoint/2010/main" val="3250029721"/>
              </p:ext>
            </p:extLst>
          </p:nvPr>
        </p:nvGraphicFramePr>
        <p:xfrm>
          <a:off x="838200" y="1877871"/>
          <a:ext cx="10515602" cy="3754724"/>
        </p:xfrm>
        <a:graphic>
          <a:graphicData uri="http://schemas.openxmlformats.org/drawingml/2006/table">
            <a:tbl>
              <a:tblPr firstRow="1" firstCol="1" bandRow="1"/>
              <a:tblGrid>
                <a:gridCol w="2167935">
                  <a:extLst>
                    <a:ext uri="{9D8B030D-6E8A-4147-A177-3AD203B41FA5}">
                      <a16:colId xmlns:a16="http://schemas.microsoft.com/office/drawing/2014/main" val="2441102702"/>
                    </a:ext>
                  </a:extLst>
                </a:gridCol>
                <a:gridCol w="3737802">
                  <a:extLst>
                    <a:ext uri="{9D8B030D-6E8A-4147-A177-3AD203B41FA5}">
                      <a16:colId xmlns:a16="http://schemas.microsoft.com/office/drawing/2014/main" val="4138343330"/>
                    </a:ext>
                  </a:extLst>
                </a:gridCol>
                <a:gridCol w="2981302">
                  <a:extLst>
                    <a:ext uri="{9D8B030D-6E8A-4147-A177-3AD203B41FA5}">
                      <a16:colId xmlns:a16="http://schemas.microsoft.com/office/drawing/2014/main" val="3301002157"/>
                    </a:ext>
                  </a:extLst>
                </a:gridCol>
                <a:gridCol w="1628563">
                  <a:extLst>
                    <a:ext uri="{9D8B030D-6E8A-4147-A177-3AD203B41FA5}">
                      <a16:colId xmlns:a16="http://schemas.microsoft.com/office/drawing/2014/main" val="2363891959"/>
                    </a:ext>
                  </a:extLst>
                </a:gridCol>
              </a:tblGrid>
              <a:tr h="324796">
                <a:tc>
                  <a:txBody>
                    <a:bodyPr/>
                    <a:lstStyle/>
                    <a:p>
                      <a:pPr marL="0" marR="0" algn="ctr">
                        <a:lnSpc>
                          <a:spcPct val="115000"/>
                        </a:lnSpc>
                        <a:spcBef>
                          <a:spcPts val="0"/>
                        </a:spcBef>
                        <a:spcAft>
                          <a:spcPts val="0"/>
                        </a:spcAft>
                      </a:pPr>
                      <a:r>
                        <a:rPr lang="en-US" sz="1700" b="1" kern="0">
                          <a:effectLst/>
                          <a:latin typeface="Times New Roman" panose="02020603050405020304" pitchFamily="18" charset="0"/>
                          <a:ea typeface="Times New Roman" panose="02020603050405020304" pitchFamily="18" charset="0"/>
                          <a:cs typeface="Times New Roman" panose="02020603050405020304" pitchFamily="18" charset="0"/>
                        </a:rPr>
                        <a:t>Characteristic</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7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7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700" b="1" kern="0">
                          <a:effectLst/>
                          <a:latin typeface="Times New Roman" panose="02020603050405020304" pitchFamily="18" charset="0"/>
                          <a:ea typeface="Times New Roman" panose="02020603050405020304" pitchFamily="18" charset="0"/>
                          <a:cs typeface="Times New Roman" panose="02020603050405020304" pitchFamily="18" charset="0"/>
                        </a:rPr>
                        <a:t>Source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10792216"/>
                  </a:ext>
                </a:extLst>
              </a:tr>
              <a:tr h="629188">
                <a:tc>
                  <a:txBody>
                    <a:bodyPr/>
                    <a:lstStyle/>
                    <a:p>
                      <a:pPr marL="0" marR="0">
                        <a:lnSpc>
                          <a:spcPct val="115000"/>
                        </a:lnSpc>
                        <a:spcBef>
                          <a:spcPts val="0"/>
                        </a:spcBef>
                        <a:spcAft>
                          <a:spcPts val="0"/>
                        </a:spcAft>
                      </a:pPr>
                      <a:r>
                        <a:rPr lang="en-US" sz="1700" b="1" kern="0">
                          <a:effectLst/>
                          <a:latin typeface="Times New Roman" panose="02020603050405020304" pitchFamily="18" charset="0"/>
                          <a:ea typeface="Times New Roman" panose="02020603050405020304" pitchFamily="18" charset="0"/>
                          <a:cs typeface="Times New Roman" panose="02020603050405020304" pitchFamily="18" charset="0"/>
                        </a:rPr>
                        <a:t>Flexible and Adaptable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Versatile enough to accommodate line extensions or new product categories.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"Amazon" expanded from books to various products.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Aaker (1996)</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15055842"/>
                  </a:ext>
                </a:extLst>
              </a:tr>
              <a:tr h="933580">
                <a:tc>
                  <a:txBody>
                    <a:bodyPr/>
                    <a:lstStyle/>
                    <a:p>
                      <a:pPr marL="0" marR="0">
                        <a:lnSpc>
                          <a:spcPct val="115000"/>
                        </a:lnSpc>
                        <a:spcBef>
                          <a:spcPts val="0"/>
                        </a:spcBef>
                        <a:spcAft>
                          <a:spcPts val="0"/>
                        </a:spcAft>
                      </a:pPr>
                      <a:r>
                        <a:rPr lang="en-US" sz="1700" b="1" kern="0">
                          <a:effectLst/>
                          <a:latin typeface="Times New Roman" panose="02020603050405020304" pitchFamily="18" charset="0"/>
                          <a:ea typeface="Times New Roman" panose="02020603050405020304" pitchFamily="18" charset="0"/>
                          <a:cs typeface="Times New Roman" panose="02020603050405020304" pitchFamily="18" charset="0"/>
                        </a:rPr>
                        <a:t>Positive Connotation</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Should evoke positive feelings and associations, contributing to a favorable image.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"Sunshine" suggests freshness and happiness.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Kapferer (2008)</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63894932"/>
                  </a:ext>
                </a:extLst>
              </a:tr>
              <a:tr h="933580">
                <a:tc>
                  <a:txBody>
                    <a:bodyPr/>
                    <a:lstStyle/>
                    <a:p>
                      <a:pPr marL="0" marR="0">
                        <a:lnSpc>
                          <a:spcPct val="115000"/>
                        </a:lnSpc>
                        <a:spcBef>
                          <a:spcPts val="0"/>
                        </a:spcBef>
                        <a:spcAft>
                          <a:spcPts val="0"/>
                        </a:spcAft>
                      </a:pPr>
                      <a:r>
                        <a:rPr lang="en-US" sz="1700" b="1" kern="0">
                          <a:effectLst/>
                          <a:latin typeface="Times New Roman" panose="02020603050405020304" pitchFamily="18" charset="0"/>
                          <a:ea typeface="Times New Roman" panose="02020603050405020304" pitchFamily="18" charset="0"/>
                          <a:cs typeface="Times New Roman" panose="02020603050405020304" pitchFamily="18" charset="0"/>
                        </a:rPr>
                        <a:t>Appeal to Target Audience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Must resonate with the intended audience, reflecting their values and preferences.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"Red Bull" appeals to younger consumers.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98255406"/>
                  </a:ext>
                </a:extLst>
              </a:tr>
              <a:tr h="933580">
                <a:tc>
                  <a:txBody>
                    <a:bodyPr/>
                    <a:lstStyle/>
                    <a:p>
                      <a:pPr marL="0" marR="0">
                        <a:lnSpc>
                          <a:spcPct val="115000"/>
                        </a:lnSpc>
                        <a:spcBef>
                          <a:spcPts val="0"/>
                        </a:spcBef>
                        <a:spcAft>
                          <a:spcPts val="0"/>
                        </a:spcAft>
                      </a:pPr>
                      <a:r>
                        <a:rPr lang="en-US" sz="1700" b="1" kern="0">
                          <a:effectLst/>
                          <a:latin typeface="Times New Roman" panose="02020603050405020304" pitchFamily="18" charset="0"/>
                          <a:ea typeface="Times New Roman" panose="02020603050405020304" pitchFamily="18" charset="0"/>
                          <a:cs typeface="Times New Roman" panose="02020603050405020304" pitchFamily="18" charset="0"/>
                        </a:rPr>
                        <a:t>Avoids Negative Connotations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Should steer clear of negative associations or meanings in different cultures.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"Nova" was marketed differently in Spanish-speaking areas.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0">
                          <a:effectLst/>
                          <a:latin typeface="Times New Roman" panose="02020603050405020304" pitchFamily="18" charset="0"/>
                          <a:ea typeface="Times New Roman" panose="02020603050405020304" pitchFamily="18" charset="0"/>
                          <a:cs typeface="Times New Roman" panose="02020603050405020304" pitchFamily="18" charset="0"/>
                        </a:rPr>
                        <a:t>Aaker (1991)</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36930" marR="36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07527179"/>
                  </a:ext>
                </a:extLst>
              </a:tr>
            </a:tbl>
          </a:graphicData>
        </a:graphic>
      </p:graphicFrame>
    </p:spTree>
    <p:extLst>
      <p:ext uri="{BB962C8B-B14F-4D97-AF65-F5344CB8AC3E}">
        <p14:creationId xmlns:p14="http://schemas.microsoft.com/office/powerpoint/2010/main" val="24042144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75B0358-3EB7-65DE-B84C-EDAC1295072D}"/>
              </a:ext>
            </a:extLst>
          </p:cNvPr>
          <p:cNvSpPr>
            <a:spLocks noGrp="1"/>
          </p:cNvSpPr>
          <p:nvPr>
            <p:ph type="title"/>
          </p:nvPr>
        </p:nvSpPr>
        <p:spPr>
          <a:xfrm>
            <a:off x="838200" y="365125"/>
            <a:ext cx="10515600" cy="1325563"/>
          </a:xfrm>
        </p:spPr>
        <p:txBody>
          <a:bodyPr>
            <a:normAutofit/>
          </a:bodyPr>
          <a:lstStyle/>
          <a:p>
            <a:pPr algn="ctr"/>
            <a:r>
              <a:rPr lang="en-US" dirty="0"/>
              <a:t>Characteristics of a </a:t>
            </a:r>
            <a:br>
              <a:rPr lang="en-US" dirty="0"/>
            </a:br>
            <a:r>
              <a:rPr lang="en-US" dirty="0"/>
              <a:t>good brand name</a:t>
            </a:r>
          </a:p>
        </p:txBody>
      </p:sp>
      <p:graphicFrame>
        <p:nvGraphicFramePr>
          <p:cNvPr id="4" name="Content Placeholder 3">
            <a:extLst>
              <a:ext uri="{FF2B5EF4-FFF2-40B4-BE49-F238E27FC236}">
                <a16:creationId xmlns:a16="http://schemas.microsoft.com/office/drawing/2014/main" id="{496A8742-47ED-4D48-2731-DE9185CBD468}"/>
              </a:ext>
            </a:extLst>
          </p:cNvPr>
          <p:cNvGraphicFramePr>
            <a:graphicFrameLocks noGrp="1"/>
          </p:cNvGraphicFramePr>
          <p:nvPr>
            <p:ph idx="1"/>
            <p:extLst>
              <p:ext uri="{D42A27DB-BD31-4B8C-83A1-F6EECF244321}">
                <p14:modId xmlns:p14="http://schemas.microsoft.com/office/powerpoint/2010/main" val="2333330011"/>
              </p:ext>
            </p:extLst>
          </p:nvPr>
        </p:nvGraphicFramePr>
        <p:xfrm>
          <a:off x="1141200" y="1825625"/>
          <a:ext cx="9909600" cy="3859216"/>
        </p:xfrm>
        <a:graphic>
          <a:graphicData uri="http://schemas.openxmlformats.org/drawingml/2006/table">
            <a:tbl>
              <a:tblPr firstRow="1" firstCol="1" bandRow="1"/>
              <a:tblGrid>
                <a:gridCol w="2472106">
                  <a:extLst>
                    <a:ext uri="{9D8B030D-6E8A-4147-A177-3AD203B41FA5}">
                      <a16:colId xmlns:a16="http://schemas.microsoft.com/office/drawing/2014/main" val="3548997653"/>
                    </a:ext>
                  </a:extLst>
                </a:gridCol>
                <a:gridCol w="2472106">
                  <a:extLst>
                    <a:ext uri="{9D8B030D-6E8A-4147-A177-3AD203B41FA5}">
                      <a16:colId xmlns:a16="http://schemas.microsoft.com/office/drawing/2014/main" val="801888248"/>
                    </a:ext>
                  </a:extLst>
                </a:gridCol>
                <a:gridCol w="2493282">
                  <a:extLst>
                    <a:ext uri="{9D8B030D-6E8A-4147-A177-3AD203B41FA5}">
                      <a16:colId xmlns:a16="http://schemas.microsoft.com/office/drawing/2014/main" val="600370375"/>
                    </a:ext>
                  </a:extLst>
                </a:gridCol>
                <a:gridCol w="2472106">
                  <a:extLst>
                    <a:ext uri="{9D8B030D-6E8A-4147-A177-3AD203B41FA5}">
                      <a16:colId xmlns:a16="http://schemas.microsoft.com/office/drawing/2014/main" val="4260377282"/>
                    </a:ext>
                  </a:extLst>
                </a:gridCol>
              </a:tblGrid>
              <a:tr h="332672">
                <a:tc>
                  <a:txBody>
                    <a:bodyPr/>
                    <a:lstStyle/>
                    <a:p>
                      <a:pPr marL="0" marR="0" algn="ctr">
                        <a:lnSpc>
                          <a:spcPct val="115000"/>
                        </a:lnSpc>
                        <a:spcBef>
                          <a:spcPts val="0"/>
                        </a:spcBef>
                        <a:spcAft>
                          <a:spcPts val="0"/>
                        </a:spcAf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Characteristic</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34085" marR="340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34085" marR="340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34085" marR="340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Source</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34085" marR="340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43408725"/>
                  </a:ext>
                </a:extLst>
              </a:tr>
              <a:tr h="1280870">
                <a:tc>
                  <a:txBody>
                    <a:bodyPr/>
                    <a:lstStyle/>
                    <a:p>
                      <a:pPr marL="0" marR="0">
                        <a:lnSpc>
                          <a:spcPct val="115000"/>
                        </a:lnSpc>
                        <a:spcBef>
                          <a:spcPts val="0"/>
                        </a:spcBef>
                        <a:spcAft>
                          <a:spcPts val="0"/>
                        </a:spcAf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Short and Concise</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Shorter names are often more effective and adaptable to logos and packaging.</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"Pepsi" and "BMW" are short and recognizable.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Keller (2003)</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42245598"/>
                  </a:ext>
                </a:extLst>
              </a:tr>
              <a:tr h="1280870">
                <a:tc>
                  <a:txBody>
                    <a:bodyPr/>
                    <a:lstStyle/>
                    <a:p>
                      <a:pPr marL="0" marR="0">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Phonetic Appeal</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Should have a pleasant sound or rhythm that enhances memorability and appeal.</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"Coca-Cola" has a melodic sound.</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Kapferer (2008)</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88107168"/>
                  </a:ext>
                </a:extLst>
              </a:tr>
              <a:tr h="964804">
                <a:tc>
                  <a:txBody>
                    <a:bodyPr/>
                    <a:lstStyle/>
                    <a:p>
                      <a:pPr marL="0" marR="0">
                        <a:lnSpc>
                          <a:spcPct val="115000"/>
                        </a:lnSpc>
                        <a:spcBef>
                          <a:spcPts val="0"/>
                        </a:spcBef>
                        <a:spcAft>
                          <a:spcPts val="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Cultural Relevance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Must reflect the norms, values, and tastes of the target market.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"Häagen-Dazs" conveys premium quality despite being American.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Aaker (1996)</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710" marR="68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54227326"/>
                  </a:ext>
                </a:extLst>
              </a:tr>
            </a:tbl>
          </a:graphicData>
        </a:graphic>
      </p:graphicFrame>
    </p:spTree>
    <p:extLst>
      <p:ext uri="{BB962C8B-B14F-4D97-AF65-F5344CB8AC3E}">
        <p14:creationId xmlns:p14="http://schemas.microsoft.com/office/powerpoint/2010/main" val="1724255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C64FE45-62BB-D8F0-C6A2-158867E34515}"/>
              </a:ext>
            </a:extLst>
          </p:cNvPr>
          <p:cNvSpPr>
            <a:spLocks noGrp="1"/>
          </p:cNvSpPr>
          <p:nvPr>
            <p:ph type="title"/>
          </p:nvPr>
        </p:nvSpPr>
        <p:spPr>
          <a:xfrm>
            <a:off x="838200" y="365125"/>
            <a:ext cx="5393361" cy="1325563"/>
          </a:xfrm>
        </p:spPr>
        <p:txBody>
          <a:bodyPr>
            <a:normAutofit/>
          </a:bodyPr>
          <a:lstStyle/>
          <a:p>
            <a:r>
              <a:rPr lang="en-US" dirty="0"/>
              <a:t>Brand categories </a:t>
            </a:r>
          </a:p>
        </p:txBody>
      </p:sp>
      <p:sp>
        <p:nvSpPr>
          <p:cNvPr id="12" name="Freeform: Shape 1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29C2CE3-2E52-BE92-ED75-9379D628E8E8}"/>
              </a:ext>
            </a:extLst>
          </p:cNvPr>
          <p:cNvSpPr>
            <a:spLocks noGrp="1"/>
          </p:cNvSpPr>
          <p:nvPr>
            <p:ph idx="1"/>
          </p:nvPr>
        </p:nvSpPr>
        <p:spPr>
          <a:xfrm>
            <a:off x="838200" y="1825624"/>
            <a:ext cx="5635171" cy="4865461"/>
          </a:xfrm>
        </p:spPr>
        <p:txBody>
          <a:bodyPr>
            <a:normAutofit/>
          </a:bodyPr>
          <a:lstStyle/>
          <a:p>
            <a:r>
              <a:rPr lang="en-US" sz="1800" dirty="0" err="1"/>
              <a:t>i</a:t>
            </a:r>
            <a:r>
              <a:rPr lang="en-US" sz="1800" dirty="0"/>
              <a:t>. Manufacturer brands: These brands are developed by producers and are supported through integrated marketing efforts that involve other elements of the marketing mix, such as pricing, distribution, and promotion. </a:t>
            </a:r>
          </a:p>
          <a:p>
            <a:r>
              <a:rPr lang="en-US" sz="1800" dirty="0"/>
              <a:t>Examples include Kimbo, Cowboy, Omo, </a:t>
            </a:r>
            <a:r>
              <a:rPr lang="en-US" sz="1800" dirty="0" err="1"/>
              <a:t>Blueband</a:t>
            </a:r>
            <a:r>
              <a:rPr lang="en-US" sz="1800" dirty="0"/>
              <a:t>, Royco, and </a:t>
            </a:r>
            <a:r>
              <a:rPr lang="en-US" sz="1800" dirty="0" err="1"/>
              <a:t>Jogoo</a:t>
            </a:r>
            <a:r>
              <a:rPr lang="en-US" sz="1800" dirty="0"/>
              <a:t>.</a:t>
            </a:r>
          </a:p>
          <a:p>
            <a:r>
              <a:rPr lang="en-US" sz="1800" dirty="0"/>
              <a:t>ii. Own-label brands: Also referred to as private labels, store brands, or dealer brands, these are developed and owned by wholesalers or retailers. </a:t>
            </a:r>
          </a:p>
          <a:p>
            <a:r>
              <a:rPr lang="en-US" sz="1800" dirty="0"/>
              <a:t>Retailers use own-label brands as a strategy to increase their bargaining power against manufacturers, competing primarily on price. </a:t>
            </a:r>
          </a:p>
          <a:p>
            <a:r>
              <a:rPr lang="en-US" sz="1800" dirty="0"/>
              <a:t>Examples include </a:t>
            </a:r>
            <a:r>
              <a:rPr lang="en-US" sz="1800" dirty="0" err="1"/>
              <a:t>Tuskys</a:t>
            </a:r>
            <a:r>
              <a:rPr lang="en-US" sz="1800" dirty="0"/>
              <a:t>' sugar, rice, bread, and cakes, as well as private labels from supermarkets like Nakumatt and Uchumi in Kenya</a:t>
            </a:r>
            <a:r>
              <a:rPr lang="en-US" sz="1700" dirty="0"/>
              <a:t>.</a:t>
            </a:r>
          </a:p>
          <a:p>
            <a:endParaRPr lang="en-US" sz="1700" dirty="0"/>
          </a:p>
        </p:txBody>
      </p:sp>
      <p:sp>
        <p:nvSpPr>
          <p:cNvPr id="14" name="Oval 13">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Advertising">
            <a:extLst>
              <a:ext uri="{FF2B5EF4-FFF2-40B4-BE49-F238E27FC236}">
                <a16:creationId xmlns:a16="http://schemas.microsoft.com/office/drawing/2014/main" id="{2D1019DD-633A-62D4-9BA2-C23EDAEA10A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6" name="Freeform: Shape 1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06043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C0E6CE9-0004-4749-A9A5-01AB4B0F2D82}"/>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Periodic table illustration">
            <a:extLst>
              <a:ext uri="{FF2B5EF4-FFF2-40B4-BE49-F238E27FC236}">
                <a16:creationId xmlns:a16="http://schemas.microsoft.com/office/drawing/2014/main" id="{268A1D57-AAAD-6CB8-7985-32DA88EB7791}"/>
              </a:ext>
            </a:extLst>
          </p:cNvPr>
          <p:cNvPicPr>
            <a:picLocks noChangeAspect="1"/>
          </p:cNvPicPr>
          <p:nvPr/>
        </p:nvPicPr>
        <p:blipFill>
          <a:blip r:embed="rId2"/>
          <a:stretch>
            <a:fillRect/>
          </a:stretch>
        </p:blipFill>
        <p:spPr>
          <a:xfrm>
            <a:off x="6672896" y="1338898"/>
            <a:ext cx="5519103" cy="5519103"/>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BBF2377-FDEF-69D9-19B9-E22BAF27347C}"/>
              </a:ext>
            </a:extLst>
          </p:cNvPr>
          <p:cNvSpPr>
            <a:spLocks noGrp="1"/>
          </p:cNvSpPr>
          <p:nvPr>
            <p:ph type="title"/>
          </p:nvPr>
        </p:nvSpPr>
        <p:spPr>
          <a:xfrm>
            <a:off x="838200" y="365125"/>
            <a:ext cx="10515600" cy="1325563"/>
          </a:xfrm>
        </p:spPr>
        <p:txBody>
          <a:bodyPr>
            <a:normAutofit/>
          </a:bodyPr>
          <a:lstStyle/>
          <a:p>
            <a:r>
              <a:rPr lang="en-US" dirty="0"/>
              <a:t>Brand categories </a:t>
            </a:r>
          </a:p>
        </p:txBody>
      </p:sp>
      <p:sp>
        <p:nvSpPr>
          <p:cNvPr id="3" name="Content Placeholder 2">
            <a:extLst>
              <a:ext uri="{FF2B5EF4-FFF2-40B4-BE49-F238E27FC236}">
                <a16:creationId xmlns:a16="http://schemas.microsoft.com/office/drawing/2014/main" id="{8471211C-B623-9D7C-4CBD-DF82D6E16EE1}"/>
              </a:ext>
            </a:extLst>
          </p:cNvPr>
          <p:cNvSpPr>
            <a:spLocks noGrp="1"/>
          </p:cNvSpPr>
          <p:nvPr>
            <p:ph idx="1"/>
          </p:nvPr>
        </p:nvSpPr>
        <p:spPr>
          <a:xfrm>
            <a:off x="838200" y="1825625"/>
            <a:ext cx="5519103" cy="4667250"/>
          </a:xfrm>
        </p:spPr>
        <p:txBody>
          <a:bodyPr>
            <a:normAutofit fontScale="92500" lnSpcReduction="10000"/>
          </a:bodyPr>
          <a:lstStyle/>
          <a:p>
            <a:r>
              <a:rPr lang="en-US" sz="2000" dirty="0"/>
              <a:t>iii. Generic brands: These brands merely indicate the product category (e.g., detergent, coffee, tea, flour) and lack a specific brand name. </a:t>
            </a:r>
          </a:p>
          <a:p>
            <a:r>
              <a:rPr lang="en-US" sz="2000" dirty="0"/>
              <a:t>Generic products are typically sold at very low prices and dominate industries like pharmaceuticals. </a:t>
            </a:r>
          </a:p>
          <a:p>
            <a:r>
              <a:rPr lang="en-US" sz="2000" dirty="0"/>
              <a:t>They are packaged plainly, often with just the product type labeled, such as detergent or canned peas.</a:t>
            </a:r>
          </a:p>
          <a:p>
            <a:r>
              <a:rPr lang="en-US" sz="2000" dirty="0"/>
              <a:t>iv. Family brands: Family brands allow companies to use the same brand name across multiple products, leveraging existing brand equity. </a:t>
            </a:r>
          </a:p>
          <a:p>
            <a:r>
              <a:rPr lang="en-US" sz="2000" dirty="0"/>
              <a:t>For example, Samsung uses its brand name for a variety of products, such as smartphones, televisions, and home appliances. </a:t>
            </a:r>
          </a:p>
          <a:p>
            <a:endParaRPr lang="en-US" sz="1700" dirty="0"/>
          </a:p>
        </p:txBody>
      </p:sp>
    </p:spTree>
    <p:extLst>
      <p:ext uri="{BB962C8B-B14F-4D97-AF65-F5344CB8AC3E}">
        <p14:creationId xmlns:p14="http://schemas.microsoft.com/office/powerpoint/2010/main" val="1706294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4F04808-87A8-A3D7-407F-2BADCE3D9E8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Plastic containers in bright colours">
            <a:extLst>
              <a:ext uri="{FF2B5EF4-FFF2-40B4-BE49-F238E27FC236}">
                <a16:creationId xmlns:a16="http://schemas.microsoft.com/office/drawing/2014/main" id="{2BB01582-4FF6-EABE-57B8-B1B0E58E83AA}"/>
              </a:ext>
            </a:extLst>
          </p:cNvPr>
          <p:cNvPicPr>
            <a:picLocks noChangeAspect="1"/>
          </p:cNvPicPr>
          <p:nvPr/>
        </p:nvPicPr>
        <p:blipFill>
          <a:blip r:embed="rId2"/>
          <a:stretch>
            <a:fillRect/>
          </a:stretch>
        </p:blipFill>
        <p:spPr>
          <a:xfrm>
            <a:off x="6611058" y="3132722"/>
            <a:ext cx="5580942" cy="3725278"/>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9D17BFF-BC01-49DD-6542-CC93BF28D1A8}"/>
              </a:ext>
            </a:extLst>
          </p:cNvPr>
          <p:cNvSpPr>
            <a:spLocks noGrp="1"/>
          </p:cNvSpPr>
          <p:nvPr>
            <p:ph type="title"/>
          </p:nvPr>
        </p:nvSpPr>
        <p:spPr>
          <a:xfrm>
            <a:off x="838200" y="365125"/>
            <a:ext cx="10515600" cy="1325563"/>
          </a:xfrm>
        </p:spPr>
        <p:txBody>
          <a:bodyPr>
            <a:normAutofit/>
          </a:bodyPr>
          <a:lstStyle/>
          <a:p>
            <a:r>
              <a:rPr lang="en-US" dirty="0"/>
              <a:t>Brand categories </a:t>
            </a:r>
          </a:p>
        </p:txBody>
      </p:sp>
      <p:sp>
        <p:nvSpPr>
          <p:cNvPr id="3" name="Content Placeholder 2">
            <a:extLst>
              <a:ext uri="{FF2B5EF4-FFF2-40B4-BE49-F238E27FC236}">
                <a16:creationId xmlns:a16="http://schemas.microsoft.com/office/drawing/2014/main" id="{621A0206-38A1-A870-6E5D-7A6129794A60}"/>
              </a:ext>
            </a:extLst>
          </p:cNvPr>
          <p:cNvSpPr>
            <a:spLocks noGrp="1"/>
          </p:cNvSpPr>
          <p:nvPr>
            <p:ph idx="1"/>
          </p:nvPr>
        </p:nvSpPr>
        <p:spPr>
          <a:xfrm>
            <a:off x="838200" y="1825624"/>
            <a:ext cx="5457724" cy="5032375"/>
          </a:xfrm>
        </p:spPr>
        <p:txBody>
          <a:bodyPr>
            <a:normAutofit/>
          </a:bodyPr>
          <a:lstStyle/>
          <a:p>
            <a:r>
              <a:rPr lang="en-US" sz="2000" dirty="0"/>
              <a:t>v. Individual brands: These are separate brand names for different products within the same company, allowing firms to target distinct market segments.</a:t>
            </a:r>
          </a:p>
          <a:p>
            <a:r>
              <a:rPr lang="en-US" sz="2000" dirty="0"/>
              <a:t> Procter &amp; Gamble uses individual brands such as Tide for laundry detergent, Pampers for baby diapers, and Gillette for grooming products, each serving different consumer needs (Kotler &amp; Keller, 2016).</a:t>
            </a:r>
          </a:p>
          <a:p>
            <a:r>
              <a:rPr lang="en-US" sz="2000" dirty="0"/>
              <a:t>vi. Service brands: These brands are associated with services rather than physical goods, relying heavily on customer experience. </a:t>
            </a:r>
          </a:p>
          <a:p>
            <a:r>
              <a:rPr lang="en-US" sz="2000" dirty="0"/>
              <a:t>For example, Uber is known for transportation services, while Airbnb is a major player in the hospitality sector. </a:t>
            </a:r>
          </a:p>
        </p:txBody>
      </p:sp>
    </p:spTree>
    <p:extLst>
      <p:ext uri="{BB962C8B-B14F-4D97-AF65-F5344CB8AC3E}">
        <p14:creationId xmlns:p14="http://schemas.microsoft.com/office/powerpoint/2010/main" val="873437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1A80A62-4A22-F7AC-5BF5-4CF3F9EDF441}"/>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5C443B3-017E-AA90-71C3-6D2697BEB380}"/>
              </a:ext>
            </a:extLst>
          </p:cNvPr>
          <p:cNvSpPr>
            <a:spLocks noGrp="1"/>
          </p:cNvSpPr>
          <p:nvPr>
            <p:ph type="title"/>
          </p:nvPr>
        </p:nvSpPr>
        <p:spPr>
          <a:xfrm>
            <a:off x="838200" y="365125"/>
            <a:ext cx="5558489" cy="1325563"/>
          </a:xfrm>
        </p:spPr>
        <p:txBody>
          <a:bodyPr>
            <a:normAutofit/>
          </a:bodyPr>
          <a:lstStyle/>
          <a:p>
            <a:r>
              <a:rPr lang="en-US" dirty="0"/>
              <a:t>Brand categories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5EAA29A-86BF-2D76-2A2E-A3D701E2701B}"/>
              </a:ext>
            </a:extLst>
          </p:cNvPr>
          <p:cNvSpPr>
            <a:spLocks noGrp="1"/>
          </p:cNvSpPr>
          <p:nvPr>
            <p:ph idx="1"/>
          </p:nvPr>
        </p:nvSpPr>
        <p:spPr>
          <a:xfrm>
            <a:off x="838200" y="1825624"/>
            <a:ext cx="5707743" cy="4560661"/>
          </a:xfrm>
        </p:spPr>
        <p:txBody>
          <a:bodyPr>
            <a:normAutofit lnSpcReduction="10000"/>
          </a:bodyPr>
          <a:lstStyle/>
          <a:p>
            <a:r>
              <a:rPr lang="en-US" sz="2000" dirty="0"/>
              <a:t>vii.	Luxury brands: These brands emphasize high-end quality, exclusivity, and premium pricing. </a:t>
            </a:r>
          </a:p>
          <a:p>
            <a:r>
              <a:rPr lang="en-US" sz="2000" dirty="0"/>
              <a:t>Brands like Gucci, Rolex, and Louis Vuitton are recognized for their craftsmanship, status appeal, and association with wealth. </a:t>
            </a:r>
          </a:p>
          <a:p>
            <a:r>
              <a:rPr lang="en-US" sz="2000" dirty="0"/>
              <a:t>viii.	Co-brands: Co-branding occurs when two or more companies collaborate to create a product that benefits from both brand names. </a:t>
            </a:r>
          </a:p>
          <a:p>
            <a:r>
              <a:rPr lang="en-US" sz="2000" dirty="0"/>
              <a:t>An example of this is the partnership between Nike and Apple to produce the Nike+ fitness products, which combine Nike’s athletic expertise with Apple’s technology (Blackett &amp; </a:t>
            </a:r>
            <a:r>
              <a:rPr lang="en-US" sz="2000" dirty="0" err="1"/>
              <a:t>Boad</a:t>
            </a:r>
            <a:r>
              <a:rPr lang="en-US" sz="2000" dirty="0"/>
              <a:t>, 1999).</a:t>
            </a:r>
          </a:p>
          <a:p>
            <a:endParaRPr lang="en-US" sz="18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29601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8819F2C2-5FF5-68EA-2DF8-93C5E8D0E226}"/>
              </a:ext>
            </a:extLst>
          </p:cNvPr>
          <p:cNvPicPr>
            <a:picLocks noChangeAspect="1"/>
          </p:cNvPicPr>
          <p:nvPr/>
        </p:nvPicPr>
        <p:blipFill>
          <a:blip r:embed="rId2"/>
          <a:stretch>
            <a:fillRect/>
          </a:stretch>
        </p:blipFill>
        <p:spPr>
          <a:xfrm>
            <a:off x="6611058" y="1486344"/>
            <a:ext cx="5580942" cy="5371656"/>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8E9551-551E-0EE6-3896-D34FD93386B2}"/>
              </a:ext>
            </a:extLst>
          </p:cNvPr>
          <p:cNvSpPr>
            <a:spLocks noGrp="1"/>
          </p:cNvSpPr>
          <p:nvPr>
            <p:ph type="title"/>
          </p:nvPr>
        </p:nvSpPr>
        <p:spPr>
          <a:xfrm>
            <a:off x="838200" y="365125"/>
            <a:ext cx="10515600" cy="1325563"/>
          </a:xfrm>
        </p:spPr>
        <p:txBody>
          <a:bodyPr>
            <a:normAutofit/>
          </a:bodyPr>
          <a:lstStyle/>
          <a:p>
            <a:r>
              <a:rPr lang="en-US" dirty="0"/>
              <a:t>Objective and philosophy of brand testing </a:t>
            </a:r>
          </a:p>
        </p:txBody>
      </p:sp>
      <p:sp>
        <p:nvSpPr>
          <p:cNvPr id="3" name="Content Placeholder 2">
            <a:extLst>
              <a:ext uri="{FF2B5EF4-FFF2-40B4-BE49-F238E27FC236}">
                <a16:creationId xmlns:a16="http://schemas.microsoft.com/office/drawing/2014/main" id="{5933CAD6-DD6A-0DF1-D720-0B98C682C9B3}"/>
              </a:ext>
            </a:extLst>
          </p:cNvPr>
          <p:cNvSpPr>
            <a:spLocks noGrp="1"/>
          </p:cNvSpPr>
          <p:nvPr>
            <p:ph idx="1"/>
          </p:nvPr>
        </p:nvSpPr>
        <p:spPr>
          <a:xfrm>
            <a:off x="838200" y="1825625"/>
            <a:ext cx="5393361" cy="4351338"/>
          </a:xfrm>
        </p:spPr>
        <p:txBody>
          <a:bodyPr>
            <a:normAutofit/>
          </a:bodyPr>
          <a:lstStyle/>
          <a:p>
            <a:r>
              <a:rPr lang="en-US" sz="2400" dirty="0"/>
              <a:t>A brand name should be legible, easy to pronounce, memorable, and distinctive. </a:t>
            </a:r>
          </a:p>
          <a:p>
            <a:r>
              <a:rPr lang="en-US" sz="2400" dirty="0"/>
              <a:t>Consistency across all uses of the name is essential to ensure it becomes firmly planted in the minds of consumers (Keller, 2013).</a:t>
            </a:r>
          </a:p>
          <a:p>
            <a:endParaRPr lang="en-US" sz="2400" dirty="0"/>
          </a:p>
        </p:txBody>
      </p:sp>
    </p:spTree>
    <p:extLst>
      <p:ext uri="{BB962C8B-B14F-4D97-AF65-F5344CB8AC3E}">
        <p14:creationId xmlns:p14="http://schemas.microsoft.com/office/powerpoint/2010/main" val="21419612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Reasons and Objectives for Name Testing</a:t>
            </a:r>
          </a:p>
        </p:txBody>
      </p:sp>
      <p:graphicFrame>
        <p:nvGraphicFramePr>
          <p:cNvPr id="6" name="Content Placeholder">
            <a:extLst>
              <a:ext uri="{FF2B5EF4-FFF2-40B4-BE49-F238E27FC236}">
                <a16:creationId xmlns:a16="http://schemas.microsoft.com/office/drawing/2014/main" id="{DE2A3E15-0C3F-0A62-08F1-0D3D8C05028E}"/>
              </a:ext>
            </a:extLst>
          </p:cNvPr>
          <p:cNvGraphicFramePr>
            <a:graphicFrameLocks noGrp="1"/>
          </p:cNvGraphicFramePr>
          <p:nvPr>
            <p:ph idx="1"/>
            <p:extLst>
              <p:ext uri="{D42A27DB-BD31-4B8C-83A1-F6EECF244321}">
                <p14:modId xmlns:p14="http://schemas.microsoft.com/office/powerpoint/2010/main" val="3454483722"/>
              </p:ext>
            </p:extLst>
          </p:nvPr>
        </p:nvGraphicFramePr>
        <p:xfrm>
          <a:off x="4522573" y="2394857"/>
          <a:ext cx="6303729" cy="42986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84771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6A5506B9-2869-4E81-02D7-41EDE422D3D5}"/>
              </a:ext>
            </a:extLst>
          </p:cNvPr>
          <p:cNvPicPr>
            <a:picLocks noChangeAspect="1"/>
          </p:cNvPicPr>
          <p:nvPr/>
        </p:nvPicPr>
        <p:blipFill>
          <a:blip r:embed="rId2"/>
          <a:stretch>
            <a:fillRect/>
          </a:stretch>
        </p:blipFill>
        <p:spPr>
          <a:xfrm>
            <a:off x="6611058" y="3718722"/>
            <a:ext cx="5580942" cy="3139279"/>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53FA64E-78F8-2F98-BB39-73EF9DF458E9}"/>
              </a:ext>
            </a:extLst>
          </p:cNvPr>
          <p:cNvSpPr>
            <a:spLocks noGrp="1"/>
          </p:cNvSpPr>
          <p:nvPr>
            <p:ph type="title"/>
          </p:nvPr>
        </p:nvSpPr>
        <p:spPr>
          <a:xfrm>
            <a:off x="838200" y="365125"/>
            <a:ext cx="10515600" cy="1325563"/>
          </a:xfrm>
        </p:spPr>
        <p:txBody>
          <a:bodyPr>
            <a:normAutofit/>
          </a:bodyPr>
          <a:lstStyle/>
          <a:p>
            <a:r>
              <a:rPr lang="en-US" dirty="0"/>
              <a:t>Approaches to Naming a Product</a:t>
            </a:r>
            <a:br>
              <a:rPr lang="en-US" dirty="0"/>
            </a:br>
            <a:endParaRPr lang="en-US" dirty="0"/>
          </a:p>
        </p:txBody>
      </p:sp>
      <p:sp>
        <p:nvSpPr>
          <p:cNvPr id="3" name="Content Placeholder 2">
            <a:extLst>
              <a:ext uri="{FF2B5EF4-FFF2-40B4-BE49-F238E27FC236}">
                <a16:creationId xmlns:a16="http://schemas.microsoft.com/office/drawing/2014/main" id="{8A2930A7-7221-8FC6-81F7-24A1960D1F9D}"/>
              </a:ext>
            </a:extLst>
          </p:cNvPr>
          <p:cNvSpPr>
            <a:spLocks noGrp="1"/>
          </p:cNvSpPr>
          <p:nvPr>
            <p:ph idx="1"/>
          </p:nvPr>
        </p:nvSpPr>
        <p:spPr>
          <a:xfrm>
            <a:off x="838200" y="1825624"/>
            <a:ext cx="5772858" cy="4865461"/>
          </a:xfrm>
        </p:spPr>
        <p:txBody>
          <a:bodyPr>
            <a:normAutofit fontScale="85000" lnSpcReduction="20000"/>
          </a:bodyPr>
          <a:lstStyle/>
          <a:p>
            <a:r>
              <a:rPr lang="en-US" sz="2000" dirty="0"/>
              <a:t>1. Company Name : Some companies use their corporate name for their products. Examples include SONY, LG, COMPAQ, and PANASONIC, where the corporate brand is attached to their products. In contrast, companies like Procter &amp; Gamble use individual brand names such as ALWAYS, VICKS, ARIEL, and PAMPERS (Kotler &amp; Keller, 2016).</a:t>
            </a:r>
          </a:p>
          <a:p>
            <a:r>
              <a:rPr lang="en-US" sz="2000" dirty="0"/>
              <a:t>2. Explicit Descriptive Name: These names directly describe the product. Examples include Light n’ Lively, Wheat Chex, and Rice Krispies, where the name provides an immediate description of the product's characteristics (Keller, 2013).</a:t>
            </a:r>
          </a:p>
          <a:p>
            <a:r>
              <a:rPr lang="en-US" sz="2000" dirty="0"/>
              <a:t>3. Line Names: These are names used for a group of products within a company’s portfolio. For instance, </a:t>
            </a:r>
            <a:r>
              <a:rPr lang="en-US" sz="2000" dirty="0" err="1"/>
              <a:t>Bidco</a:t>
            </a:r>
            <a:r>
              <a:rPr lang="en-US" sz="2000" dirty="0"/>
              <a:t> has various names for its cooking fat brands, such as Chipo, Kimbo, and Cowboy, while its cooking oil line includes names like Golden Fry, Soya Gold, and </a:t>
            </a:r>
            <a:r>
              <a:rPr lang="en-US" sz="2000" dirty="0" err="1"/>
              <a:t>Elianto</a:t>
            </a:r>
            <a:r>
              <a:rPr lang="en-US" sz="2000" dirty="0"/>
              <a:t>.</a:t>
            </a:r>
          </a:p>
          <a:p>
            <a:r>
              <a:rPr lang="en-US" sz="2000" dirty="0"/>
              <a:t>4. Implicit Imagery Names: These names do not directly describe the product but suggest its attributes through imagery. Examples include Pampers, Tiger, Simba, Ngombe, Nyati, and Tusker, which evoke certain qualities or associations indirectly (Kotler &amp; Keller, 2016).</a:t>
            </a:r>
          </a:p>
          <a:p>
            <a:endParaRPr lang="en-US" sz="1300" dirty="0"/>
          </a:p>
        </p:txBody>
      </p:sp>
    </p:spTree>
    <p:extLst>
      <p:ext uri="{BB962C8B-B14F-4D97-AF65-F5344CB8AC3E}">
        <p14:creationId xmlns:p14="http://schemas.microsoft.com/office/powerpoint/2010/main" val="23792261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7BA0881-A778-76D5-28EF-5C28EF7A384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Different numbers in 3D">
            <a:extLst>
              <a:ext uri="{FF2B5EF4-FFF2-40B4-BE49-F238E27FC236}">
                <a16:creationId xmlns:a16="http://schemas.microsoft.com/office/drawing/2014/main" id="{067ED0B8-44CF-73A9-3B37-6B9B9BF7E79A}"/>
              </a:ext>
            </a:extLst>
          </p:cNvPr>
          <p:cNvPicPr>
            <a:picLocks noChangeAspect="1"/>
          </p:cNvPicPr>
          <p:nvPr/>
        </p:nvPicPr>
        <p:blipFill>
          <a:blip r:embed="rId2"/>
          <a:stretch>
            <a:fillRect/>
          </a:stretch>
        </p:blipFill>
        <p:spPr>
          <a:xfrm>
            <a:off x="6611058" y="3718722"/>
            <a:ext cx="5580942" cy="3139279"/>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B319C32-E6D4-2DCA-3E21-232DE8D7102F}"/>
              </a:ext>
            </a:extLst>
          </p:cNvPr>
          <p:cNvSpPr>
            <a:spLocks noGrp="1"/>
          </p:cNvSpPr>
          <p:nvPr>
            <p:ph type="title"/>
          </p:nvPr>
        </p:nvSpPr>
        <p:spPr>
          <a:xfrm>
            <a:off x="838200" y="365125"/>
            <a:ext cx="10515600" cy="1325563"/>
          </a:xfrm>
        </p:spPr>
        <p:txBody>
          <a:bodyPr>
            <a:normAutofit/>
          </a:bodyPr>
          <a:lstStyle/>
          <a:p>
            <a:r>
              <a:rPr lang="en-US" dirty="0"/>
              <a:t>Approaches to Naming a Product</a:t>
            </a:r>
            <a:br>
              <a:rPr lang="en-US" dirty="0"/>
            </a:br>
            <a:endParaRPr lang="en-US" dirty="0"/>
          </a:p>
        </p:txBody>
      </p:sp>
      <p:sp>
        <p:nvSpPr>
          <p:cNvPr id="3" name="Content Placeholder 2">
            <a:extLst>
              <a:ext uri="{FF2B5EF4-FFF2-40B4-BE49-F238E27FC236}">
                <a16:creationId xmlns:a16="http://schemas.microsoft.com/office/drawing/2014/main" id="{C9B1F34C-3A8A-96A0-4C77-75E9E0E22D05}"/>
              </a:ext>
            </a:extLst>
          </p:cNvPr>
          <p:cNvSpPr>
            <a:spLocks noGrp="1"/>
          </p:cNvSpPr>
          <p:nvPr>
            <p:ph idx="1"/>
          </p:nvPr>
        </p:nvSpPr>
        <p:spPr>
          <a:xfrm>
            <a:off x="838200" y="1825624"/>
            <a:ext cx="5580942" cy="4894489"/>
          </a:xfrm>
        </p:spPr>
        <p:txBody>
          <a:bodyPr>
            <a:normAutofit fontScale="77500" lnSpcReduction="20000"/>
          </a:bodyPr>
          <a:lstStyle/>
          <a:p>
            <a:r>
              <a:rPr lang="en-US" sz="2900" dirty="0"/>
              <a:t>5. Created Names: Some brands use names that initially have no inherent meaning, but through advertising, they come to reflect favorable characteristics.</a:t>
            </a:r>
          </a:p>
          <a:p>
            <a:r>
              <a:rPr lang="en-US" sz="2900" dirty="0"/>
              <a:t> Examples include Aim, Marlboro, and Kodak, which gain meaning through marketing campaigns (Keller, 2013).</a:t>
            </a:r>
          </a:p>
          <a:p>
            <a:r>
              <a:rPr lang="en-US" sz="2900" dirty="0"/>
              <a:t>6. Designer Names: These are names associated with well-known fashion designers who lend their names to mass-marketed products, sometimes unrelated to fashion. </a:t>
            </a:r>
          </a:p>
          <a:p>
            <a:r>
              <a:rPr lang="en-US" sz="2900" dirty="0"/>
              <a:t>For example, Yves St. Laurent is a prominent designer name used in fashion and accessories, and even in non-fashion industries like automobiles (Kapferer, 2015).</a:t>
            </a:r>
          </a:p>
          <a:p>
            <a:endParaRPr lang="en-US" sz="1100" dirty="0"/>
          </a:p>
        </p:txBody>
      </p:sp>
    </p:spTree>
    <p:extLst>
      <p:ext uri="{BB962C8B-B14F-4D97-AF65-F5344CB8AC3E}">
        <p14:creationId xmlns:p14="http://schemas.microsoft.com/office/powerpoint/2010/main" val="36322118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DCEA0A4-DC4D-C7D3-9B1E-6977CFA674F1}"/>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F706A49-157C-8E0A-8919-622DF17BF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Different numbers in 3D">
            <a:extLst>
              <a:ext uri="{FF2B5EF4-FFF2-40B4-BE49-F238E27FC236}">
                <a16:creationId xmlns:a16="http://schemas.microsoft.com/office/drawing/2014/main" id="{881F6888-534B-8655-1D0E-6EC377C5172F}"/>
              </a:ext>
            </a:extLst>
          </p:cNvPr>
          <p:cNvPicPr>
            <a:picLocks noChangeAspect="1"/>
          </p:cNvPicPr>
          <p:nvPr/>
        </p:nvPicPr>
        <p:blipFill>
          <a:blip r:embed="rId2"/>
          <a:stretch>
            <a:fillRect/>
          </a:stretch>
        </p:blipFill>
        <p:spPr>
          <a:xfrm>
            <a:off x="6611058" y="3718722"/>
            <a:ext cx="5580942" cy="3139279"/>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7B8D2C49-3A79-356E-49C9-7DDC5F941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8CB4B73D-58C3-74A3-282B-02E505335D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7855327-4754-44DB-5BC1-AE773C680AF9}"/>
              </a:ext>
            </a:extLst>
          </p:cNvPr>
          <p:cNvSpPr>
            <a:spLocks noGrp="1"/>
          </p:cNvSpPr>
          <p:nvPr>
            <p:ph type="title"/>
          </p:nvPr>
        </p:nvSpPr>
        <p:spPr>
          <a:xfrm>
            <a:off x="838200" y="365125"/>
            <a:ext cx="10515600" cy="1325563"/>
          </a:xfrm>
        </p:spPr>
        <p:txBody>
          <a:bodyPr>
            <a:normAutofit/>
          </a:bodyPr>
          <a:lstStyle/>
          <a:p>
            <a:r>
              <a:rPr lang="en-US" dirty="0"/>
              <a:t>Approaches to Naming a Product</a:t>
            </a:r>
            <a:br>
              <a:rPr lang="en-US" dirty="0"/>
            </a:br>
            <a:endParaRPr lang="en-US" dirty="0"/>
          </a:p>
        </p:txBody>
      </p:sp>
      <p:sp>
        <p:nvSpPr>
          <p:cNvPr id="3" name="Content Placeholder 2">
            <a:extLst>
              <a:ext uri="{FF2B5EF4-FFF2-40B4-BE49-F238E27FC236}">
                <a16:creationId xmlns:a16="http://schemas.microsoft.com/office/drawing/2014/main" id="{796E25D5-75AB-0AED-64F1-7AD91E372950}"/>
              </a:ext>
            </a:extLst>
          </p:cNvPr>
          <p:cNvSpPr>
            <a:spLocks noGrp="1"/>
          </p:cNvSpPr>
          <p:nvPr>
            <p:ph idx="1"/>
          </p:nvPr>
        </p:nvSpPr>
        <p:spPr>
          <a:xfrm>
            <a:off x="838200" y="1825624"/>
            <a:ext cx="5580942" cy="4894489"/>
          </a:xfrm>
        </p:spPr>
        <p:txBody>
          <a:bodyPr>
            <a:normAutofit fontScale="70000" lnSpcReduction="20000"/>
          </a:bodyPr>
          <a:lstStyle/>
          <a:p>
            <a:r>
              <a:rPr lang="en-US" sz="2900" dirty="0"/>
              <a:t>7. Acronyms or Initialism Names: Many companies use acronyms or abbreviations of longer names to create simpler, catchier product or brand names. F</a:t>
            </a:r>
          </a:p>
          <a:p>
            <a:r>
              <a:rPr lang="en-US" sz="2900" dirty="0"/>
              <a:t>or example, IBM (International Business Machines), KFC (Kentucky Fried Chicken), and BMW (</a:t>
            </a:r>
            <a:r>
              <a:rPr lang="en-US" sz="2900" dirty="0" err="1"/>
              <a:t>Bayerische</a:t>
            </a:r>
            <a:r>
              <a:rPr lang="en-US" sz="2900" dirty="0"/>
              <a:t> </a:t>
            </a:r>
            <a:r>
              <a:rPr lang="en-US" sz="2900" dirty="0" err="1"/>
              <a:t>Motoren</a:t>
            </a:r>
            <a:r>
              <a:rPr lang="en-US" sz="2900" dirty="0"/>
              <a:t> Werke) use initials for easier recall and branding.</a:t>
            </a:r>
          </a:p>
          <a:p>
            <a:r>
              <a:rPr lang="en-US" sz="2900" dirty="0"/>
              <a:t>8. Geographical Names: Some brands use geographical names to evoke a sense of origin, heritage, or quality associated with a particular place. </a:t>
            </a:r>
          </a:p>
          <a:p>
            <a:r>
              <a:rPr lang="en-US" sz="2900" dirty="0"/>
              <a:t>Examples include IKEA (from founder Ingvar Kamprad’s initials and </a:t>
            </a:r>
            <a:r>
              <a:rPr lang="en-US" sz="2900" dirty="0" err="1"/>
              <a:t>Elmtaryd</a:t>
            </a:r>
            <a:r>
              <a:rPr lang="en-US" sz="2900" dirty="0"/>
              <a:t>, the farm he grew up on, and </a:t>
            </a:r>
            <a:r>
              <a:rPr lang="en-US" sz="2900" dirty="0" err="1"/>
              <a:t>Agunnaryd</a:t>
            </a:r>
            <a:r>
              <a:rPr lang="en-US" sz="2900" dirty="0"/>
              <a:t>, his hometown in Sweden), California Pizza Kitchen, or Evian (named after a town in the French Alps).</a:t>
            </a:r>
          </a:p>
          <a:p>
            <a:endParaRPr lang="en-US" sz="1100" dirty="0"/>
          </a:p>
        </p:txBody>
      </p:sp>
    </p:spTree>
    <p:extLst>
      <p:ext uri="{BB962C8B-B14F-4D97-AF65-F5344CB8AC3E}">
        <p14:creationId xmlns:p14="http://schemas.microsoft.com/office/powerpoint/2010/main" val="33394053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6AD7B06-07D2-76DA-493D-6CFC0FA8E351}"/>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4FA0A11-0071-9DD5-46D4-366716E7A5A1}"/>
              </a:ext>
            </a:extLst>
          </p:cNvPr>
          <p:cNvSpPr>
            <a:spLocks noGrp="1"/>
          </p:cNvSpPr>
          <p:nvPr>
            <p:ph type="title"/>
          </p:nvPr>
        </p:nvSpPr>
        <p:spPr>
          <a:xfrm>
            <a:off x="838200" y="365125"/>
            <a:ext cx="5558489" cy="1325563"/>
          </a:xfrm>
        </p:spPr>
        <p:txBody>
          <a:bodyPr>
            <a:normAutofit/>
          </a:bodyPr>
          <a:lstStyle/>
          <a:p>
            <a:r>
              <a:rPr lang="en-US" sz="3100"/>
              <a:t>Approaches to Naming a Product</a:t>
            </a:r>
            <a:br>
              <a:rPr lang="en-US" sz="3100"/>
            </a:br>
            <a:endParaRPr lang="en-US" sz="3100"/>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C350354-985D-E497-9687-4B8896A905BA}"/>
              </a:ext>
            </a:extLst>
          </p:cNvPr>
          <p:cNvSpPr>
            <a:spLocks noGrp="1"/>
          </p:cNvSpPr>
          <p:nvPr>
            <p:ph idx="1"/>
          </p:nvPr>
        </p:nvSpPr>
        <p:spPr>
          <a:xfrm>
            <a:off x="838200" y="1825625"/>
            <a:ext cx="5558489" cy="4351338"/>
          </a:xfrm>
        </p:spPr>
        <p:txBody>
          <a:bodyPr>
            <a:normAutofit lnSpcReduction="10000"/>
          </a:bodyPr>
          <a:lstStyle/>
          <a:p>
            <a:r>
              <a:rPr lang="en-US" sz="2000" dirty="0"/>
              <a:t>9. Evocative Names: These names are designed to evoke an emotion or idea rather than describe the product literally. An evocative name conveys a feeling or imagery associated with the brand.</a:t>
            </a:r>
          </a:p>
          <a:p>
            <a:r>
              <a:rPr lang="en-US" sz="2000" dirty="0"/>
              <a:t> For example, Amazon evokes a vast, diverse marketplace, and Nike draws from the Greek goddess of victory.</a:t>
            </a:r>
          </a:p>
          <a:p>
            <a:r>
              <a:rPr lang="en-US" sz="2000" dirty="0"/>
              <a:t>10. Founders' Names: Many brands are named after their founders, creating a personal touch and often a legacy. Examples include Ford (named after Henry Ford), Walt Disney, and Louis Vuitton. </a:t>
            </a:r>
          </a:p>
          <a:p>
            <a:r>
              <a:rPr lang="en-US" sz="2000" dirty="0"/>
              <a:t>Such names emphasize authenticity and origin.</a:t>
            </a:r>
          </a:p>
          <a:p>
            <a:endParaRPr lang="en-US" sz="13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38779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9C0BB3E-96FF-A4CB-2A6D-85F2B55E7F2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2B4E202-0FBC-634F-16F7-7A84C5940F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E6A16A1-FDED-9654-BBB0-AA4606B6CBC4}"/>
              </a:ext>
            </a:extLst>
          </p:cNvPr>
          <p:cNvSpPr>
            <a:spLocks noGrp="1"/>
          </p:cNvSpPr>
          <p:nvPr>
            <p:ph type="title"/>
          </p:nvPr>
        </p:nvSpPr>
        <p:spPr>
          <a:xfrm>
            <a:off x="838200" y="365125"/>
            <a:ext cx="5558489" cy="1325563"/>
          </a:xfrm>
        </p:spPr>
        <p:txBody>
          <a:bodyPr>
            <a:normAutofit/>
          </a:bodyPr>
          <a:lstStyle/>
          <a:p>
            <a:r>
              <a:rPr lang="en-US" sz="3100"/>
              <a:t>Approaches to Naming a Product</a:t>
            </a:r>
            <a:br>
              <a:rPr lang="en-US" sz="3100"/>
            </a:br>
            <a:endParaRPr lang="en-US" sz="3100"/>
          </a:p>
        </p:txBody>
      </p:sp>
      <p:sp>
        <p:nvSpPr>
          <p:cNvPr id="10" name="Freeform: Shape 9">
            <a:extLst>
              <a:ext uri="{FF2B5EF4-FFF2-40B4-BE49-F238E27FC236}">
                <a16:creationId xmlns:a16="http://schemas.microsoft.com/office/drawing/2014/main" id="{27C44F7B-0453-9647-1F58-031BB5604B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20F6FEC-81F0-2904-870A-60B337E4FBFF}"/>
              </a:ext>
            </a:extLst>
          </p:cNvPr>
          <p:cNvSpPr>
            <a:spLocks noGrp="1"/>
          </p:cNvSpPr>
          <p:nvPr>
            <p:ph idx="1"/>
          </p:nvPr>
        </p:nvSpPr>
        <p:spPr>
          <a:xfrm>
            <a:off x="838200" y="1825625"/>
            <a:ext cx="5558489" cy="4351338"/>
          </a:xfrm>
        </p:spPr>
        <p:txBody>
          <a:bodyPr>
            <a:normAutofit fontScale="92500" lnSpcReduction="20000"/>
          </a:bodyPr>
          <a:lstStyle/>
          <a:p>
            <a:r>
              <a:rPr lang="en-US" sz="2000" dirty="0"/>
              <a:t>11. Historical or Mythological Names: Companies sometimes use historical or mythological references in naming to evoke certain qualities. </a:t>
            </a:r>
          </a:p>
          <a:p>
            <a:r>
              <a:rPr lang="en-US" sz="2000" dirty="0"/>
              <a:t>For instance, Hermes (Greek god of commerce and travel) and Apollo Tires (after the Greek god associated with light and strength) draw on mythological figures to convey strength, reliability, or prestige.</a:t>
            </a:r>
          </a:p>
          <a:p>
            <a:r>
              <a:rPr lang="en-US" sz="2000" dirty="0"/>
              <a:t>12. Alphanumeric Names: Alphanumeric names are a combination of letters and numbers, often used in industries like electronics or automobiles. </a:t>
            </a:r>
          </a:p>
          <a:p>
            <a:r>
              <a:rPr lang="en-US" sz="2000" dirty="0"/>
              <a:t>These names are useful for indicating product models, versions, or technical features. Examples include iPhone 14, Audi A4, and Canon EOS 5D.</a:t>
            </a:r>
          </a:p>
          <a:p>
            <a:endParaRPr lang="en-US" sz="1300" dirty="0"/>
          </a:p>
        </p:txBody>
      </p:sp>
      <p:sp>
        <p:nvSpPr>
          <p:cNvPr id="12" name="Oval 11">
            <a:extLst>
              <a:ext uri="{FF2B5EF4-FFF2-40B4-BE49-F238E27FC236}">
                <a16:creationId xmlns:a16="http://schemas.microsoft.com/office/drawing/2014/main" id="{F76C8809-3790-571E-3F92-3A96BED7BC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302D4979-301B-0ADA-5069-72D6FF5C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B4FFF55C-BF66-2EDE-70E9-08BD8984E7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3C31F675-85C5-533B-8A75-BBE3C6DD07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BC7C60B9-BF7B-997D-523D-54F9DDD4FF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5EB88408-54EA-C1EF-5134-EFB8CF631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87CD97FD-BD8B-B982-2934-B2A619787F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82466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63B7DEC-B503-D328-6970-BA5AA2EE22CF}"/>
              </a:ext>
            </a:extLst>
          </p:cNvPr>
          <p:cNvSpPr>
            <a:spLocks noGrp="1"/>
          </p:cNvSpPr>
          <p:nvPr>
            <p:ph type="title"/>
          </p:nvPr>
        </p:nvSpPr>
        <p:spPr>
          <a:xfrm>
            <a:off x="838200" y="365125"/>
            <a:ext cx="5558489" cy="1325563"/>
          </a:xfrm>
        </p:spPr>
        <p:txBody>
          <a:bodyPr>
            <a:normAutofit/>
          </a:bodyPr>
          <a:lstStyle/>
          <a:p>
            <a:r>
              <a:rPr lang="en-US" dirty="0"/>
              <a:t>Procedures of name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192968A-5A67-E311-53D8-BFFE4415FB74}"/>
              </a:ext>
            </a:extLst>
          </p:cNvPr>
          <p:cNvSpPr>
            <a:spLocks noGrp="1"/>
          </p:cNvSpPr>
          <p:nvPr>
            <p:ph idx="1"/>
          </p:nvPr>
        </p:nvSpPr>
        <p:spPr>
          <a:xfrm>
            <a:off x="838200" y="1825625"/>
            <a:ext cx="5558489" cy="4351338"/>
          </a:xfrm>
        </p:spPr>
        <p:txBody>
          <a:bodyPr>
            <a:normAutofit/>
          </a:bodyPr>
          <a:lstStyle/>
          <a:p>
            <a:r>
              <a:rPr lang="en-US" sz="2000" dirty="0"/>
              <a:t>1. Defining Brand Strategy and Corporate Direction: The first step is to clearly define the brand strategy and the company’s corporate direction, including its vision and mission. </a:t>
            </a:r>
          </a:p>
          <a:p>
            <a:r>
              <a:rPr lang="en-US" sz="2000" dirty="0"/>
              <a:t>The brand strategy outlines long-term marketing support for the brand, defining characteristics of the target consumers and the image the brand wants to project. </a:t>
            </a:r>
          </a:p>
          <a:p>
            <a:r>
              <a:rPr lang="en-US" sz="2000" dirty="0"/>
              <a:t>2. Listing Synonyms and Antonyms: Next, list relevant synonyms (words with the same or similar meaning) and antonyms (words with opposite meanings) that align with the brand strategy and corporate direction</a:t>
            </a:r>
            <a:r>
              <a:rPr lang="en-US" sz="1500" dirty="0"/>
              <a:t>. </a:t>
            </a:r>
          </a:p>
          <a:p>
            <a:endParaRPr lang="en-US" sz="15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7378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7570709-7EF1-91A6-409F-2BA256E24C9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D74ECE-0332-0CCF-3910-7CE33624AB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8B05358-DF4E-CB59-F0C7-88399B04FC35}"/>
              </a:ext>
            </a:extLst>
          </p:cNvPr>
          <p:cNvSpPr>
            <a:spLocks noGrp="1"/>
          </p:cNvSpPr>
          <p:nvPr>
            <p:ph type="title"/>
          </p:nvPr>
        </p:nvSpPr>
        <p:spPr>
          <a:xfrm>
            <a:off x="838200" y="365125"/>
            <a:ext cx="5558489" cy="1325563"/>
          </a:xfrm>
        </p:spPr>
        <p:txBody>
          <a:bodyPr>
            <a:normAutofit/>
          </a:bodyPr>
          <a:lstStyle/>
          <a:p>
            <a:r>
              <a:rPr lang="en-US" dirty="0"/>
              <a:t>Procedures of name testing </a:t>
            </a:r>
          </a:p>
        </p:txBody>
      </p:sp>
      <p:sp>
        <p:nvSpPr>
          <p:cNvPr id="10" name="Freeform: Shape 9">
            <a:extLst>
              <a:ext uri="{FF2B5EF4-FFF2-40B4-BE49-F238E27FC236}">
                <a16:creationId xmlns:a16="http://schemas.microsoft.com/office/drawing/2014/main" id="{745ED6C9-7F93-84AA-86E0-84106F748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327F33A-B461-CAB3-AC6C-C8EC4A79EA40}"/>
              </a:ext>
            </a:extLst>
          </p:cNvPr>
          <p:cNvSpPr>
            <a:spLocks noGrp="1"/>
          </p:cNvSpPr>
          <p:nvPr>
            <p:ph idx="1"/>
          </p:nvPr>
        </p:nvSpPr>
        <p:spPr>
          <a:xfrm>
            <a:off x="838200" y="1825625"/>
            <a:ext cx="5558489" cy="4351338"/>
          </a:xfrm>
        </p:spPr>
        <p:txBody>
          <a:bodyPr>
            <a:normAutofit/>
          </a:bodyPr>
          <a:lstStyle/>
          <a:p>
            <a:r>
              <a:rPr lang="en-US" sz="2000" dirty="0"/>
              <a:t>3. Creating Promising Names: Combine the objectives, benefits, and the identified synonyms/antonyms to generate a list of potential names. </a:t>
            </a:r>
          </a:p>
          <a:p>
            <a:r>
              <a:rPr lang="en-US" sz="2000" dirty="0"/>
              <a:t>4. Testing Multiple Names: It’s essential to test several alternative names rather than a single option. </a:t>
            </a:r>
          </a:p>
          <a:p>
            <a:r>
              <a:rPr lang="en-US" sz="2000" dirty="0"/>
              <a:t>Testing should never be done in isolation to avoid bias; comparisons help provide context for better evaluation. </a:t>
            </a:r>
          </a:p>
          <a:p>
            <a:endParaRPr lang="en-US" sz="1500" dirty="0"/>
          </a:p>
        </p:txBody>
      </p:sp>
      <p:sp>
        <p:nvSpPr>
          <p:cNvPr id="12" name="Oval 11">
            <a:extLst>
              <a:ext uri="{FF2B5EF4-FFF2-40B4-BE49-F238E27FC236}">
                <a16:creationId xmlns:a16="http://schemas.microsoft.com/office/drawing/2014/main" id="{772461B4-6193-BC3E-A398-64D35A188B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FD7A28A-7632-124E-D9B2-4CD52DC8EF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2E0E197E-6BB1-0BB9-8C3D-096B1EE4A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6B8E004B-973E-B751-2CAB-1286F03F91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03EB2243-B4B0-F9D4-9D84-8697127415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FF48C2A2-1075-1955-EC6D-35D39F9581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A434E3D6-E8E6-9FE6-5A25-D3A33F295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03356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8BB915C-D2D6-39D6-EE06-F5FC620E567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D19288F-8430-F272-A22E-36606194A0A1}"/>
              </a:ext>
            </a:extLst>
          </p:cNvPr>
          <p:cNvSpPr>
            <a:spLocks noGrp="1"/>
          </p:cNvSpPr>
          <p:nvPr>
            <p:ph type="title"/>
          </p:nvPr>
        </p:nvSpPr>
        <p:spPr>
          <a:xfrm>
            <a:off x="838200" y="365125"/>
            <a:ext cx="5558489" cy="1325563"/>
          </a:xfrm>
        </p:spPr>
        <p:txBody>
          <a:bodyPr>
            <a:normAutofit/>
          </a:bodyPr>
          <a:lstStyle/>
          <a:p>
            <a:r>
              <a:rPr lang="en-US" dirty="0"/>
              <a:t>Procedures of name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E678291-4CE2-787C-9FD4-48DAC5B9685E}"/>
              </a:ext>
            </a:extLst>
          </p:cNvPr>
          <p:cNvSpPr>
            <a:spLocks noGrp="1"/>
          </p:cNvSpPr>
          <p:nvPr>
            <p:ph idx="1"/>
          </p:nvPr>
        </p:nvSpPr>
        <p:spPr>
          <a:xfrm>
            <a:off x="838200" y="1825625"/>
            <a:ext cx="5558489" cy="4351338"/>
          </a:xfrm>
        </p:spPr>
        <p:txBody>
          <a:bodyPr>
            <a:normAutofit fontScale="92500" lnSpcReduction="20000"/>
          </a:bodyPr>
          <a:lstStyle/>
          <a:p>
            <a:r>
              <a:rPr lang="en-US" sz="2000" dirty="0"/>
              <a:t>5. Name Testing Process: The name testing process usually takes place in high-traffic central locations such as malls, where respondents are exposed to a set of names. </a:t>
            </a:r>
          </a:p>
          <a:p>
            <a:r>
              <a:rPr lang="en-US" sz="2000" dirty="0"/>
              <a:t>6. Legibility and Pronunciation: Respondents are asked to read and pronounce the names to assess ease of use.</a:t>
            </a:r>
          </a:p>
          <a:p>
            <a:r>
              <a:rPr lang="en-US" sz="2000" dirty="0"/>
              <a:t>Association: Questions such as "What product does this name make you think of?" are asked to measure the name's association with a product category.</a:t>
            </a:r>
          </a:p>
          <a:p>
            <a:r>
              <a:rPr lang="en-US" sz="2000" dirty="0"/>
              <a:t>Distinctiveness: Respondents are asked if the name reminds them of other brands and why.</a:t>
            </a:r>
          </a:p>
          <a:p>
            <a:r>
              <a:rPr lang="en-US" sz="2000" dirty="0"/>
              <a:t>Imagery and End Benefits: Semantic differential scales are used to describe the name’s imagery and the perceived product benefits. </a:t>
            </a:r>
          </a:p>
          <a:p>
            <a:endParaRPr lang="en-US" sz="15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47034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E5FB3A8-00D8-AA1B-9A92-0A7332A23A1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6915B5B-283D-C76B-85A7-43A0C2499B34}"/>
              </a:ext>
            </a:extLst>
          </p:cNvPr>
          <p:cNvSpPr>
            <a:spLocks noGrp="1"/>
          </p:cNvSpPr>
          <p:nvPr>
            <p:ph type="title"/>
          </p:nvPr>
        </p:nvSpPr>
        <p:spPr>
          <a:xfrm>
            <a:off x="838200" y="365125"/>
            <a:ext cx="5558489" cy="1325563"/>
          </a:xfrm>
        </p:spPr>
        <p:txBody>
          <a:bodyPr>
            <a:normAutofit/>
          </a:bodyPr>
          <a:lstStyle/>
          <a:p>
            <a:r>
              <a:rPr lang="en-US" dirty="0"/>
              <a:t>Procedures of name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6A4AFC6-4F0E-EF15-36FB-3531B2D6FB45}"/>
              </a:ext>
            </a:extLst>
          </p:cNvPr>
          <p:cNvSpPr>
            <a:spLocks noGrp="1"/>
          </p:cNvSpPr>
          <p:nvPr>
            <p:ph idx="1"/>
          </p:nvPr>
        </p:nvSpPr>
        <p:spPr>
          <a:xfrm>
            <a:off x="838200" y="1825625"/>
            <a:ext cx="5558489" cy="4351338"/>
          </a:xfrm>
        </p:spPr>
        <p:txBody>
          <a:bodyPr>
            <a:normAutofit/>
          </a:bodyPr>
          <a:lstStyle/>
          <a:p>
            <a:r>
              <a:rPr lang="en-US" sz="2000" dirty="0"/>
              <a:t>7. Use of Celebrity or Designer Names: Sometimes, brands use celebrity or designer names to market their products. In these cases, name tests also assess:</a:t>
            </a:r>
          </a:p>
          <a:p>
            <a:r>
              <a:rPr lang="en-US" sz="2000" dirty="0"/>
              <a:t>Familiarity: How well the target audience knows the celebrity.</a:t>
            </a:r>
          </a:p>
          <a:p>
            <a:r>
              <a:rPr lang="en-US" sz="2000" dirty="0"/>
              <a:t>Appropriateness: Whether the celebrity or designer is seen as appropriate for the product category.</a:t>
            </a:r>
          </a:p>
          <a:p>
            <a:r>
              <a:rPr lang="en-US" sz="2000" dirty="0"/>
              <a:t>Imagery: Using semantic differentials, respondents describe the celebrity’s or designer’s image (Kapferer, 2015).</a:t>
            </a:r>
          </a:p>
          <a:p>
            <a:endParaRPr lang="en-US" sz="20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12506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A7CA190-783C-14A5-946D-EFCD3C305E4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2DD9B8-8255-3778-2D4B-29CAF1F7A4AD}"/>
              </a:ext>
            </a:extLst>
          </p:cNvPr>
          <p:cNvSpPr>
            <a:spLocks noGrp="1"/>
          </p:cNvSpPr>
          <p:nvPr>
            <p:ph type="title"/>
          </p:nvPr>
        </p:nvSpPr>
        <p:spPr>
          <a:xfrm>
            <a:off x="838200" y="365125"/>
            <a:ext cx="5558489" cy="1325563"/>
          </a:xfrm>
        </p:spPr>
        <p:txBody>
          <a:bodyPr>
            <a:normAutofit/>
          </a:bodyPr>
          <a:lstStyle/>
          <a:p>
            <a:r>
              <a:rPr lang="en-US" dirty="0"/>
              <a:t>Procedures of name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F43B434-0D0C-347B-A5CF-EF46FA022AA1}"/>
              </a:ext>
            </a:extLst>
          </p:cNvPr>
          <p:cNvSpPr>
            <a:spLocks noGrp="1"/>
          </p:cNvSpPr>
          <p:nvPr>
            <p:ph idx="1"/>
          </p:nvPr>
        </p:nvSpPr>
        <p:spPr>
          <a:xfrm>
            <a:off x="838200" y="1825625"/>
            <a:ext cx="5558489" cy="4351338"/>
          </a:xfrm>
        </p:spPr>
        <p:txBody>
          <a:bodyPr>
            <a:normAutofit fontScale="92500" lnSpcReduction="20000"/>
          </a:bodyPr>
          <a:lstStyle/>
          <a:p>
            <a:r>
              <a:rPr lang="en-US" sz="2000" dirty="0"/>
              <a:t>8. Sampling Practices: At least 100 respondents are typically interviewed at a central location. </a:t>
            </a:r>
          </a:p>
          <a:p>
            <a:r>
              <a:rPr lang="en-US" sz="2000" dirty="0"/>
              <a:t>These respondents are usually users of the product category, and specific quotas related to age and gender may be applied to reflect market composition.</a:t>
            </a:r>
          </a:p>
          <a:p>
            <a:r>
              <a:rPr lang="en-US" sz="2000" dirty="0"/>
              <a:t>9. Action Standards: Evaluation criteria for names include:</a:t>
            </a:r>
          </a:p>
          <a:p>
            <a:r>
              <a:rPr lang="en-US" sz="2000" dirty="0"/>
              <a:t>The importance of various metrics (legibility, distinctiveness, etc.).</a:t>
            </a:r>
          </a:p>
          <a:p>
            <a:r>
              <a:rPr lang="en-US" sz="2000" dirty="0"/>
              <a:t>The relative importance of descriptors and associations.</a:t>
            </a:r>
          </a:p>
          <a:p>
            <a:r>
              <a:rPr lang="en-US" sz="2000" dirty="0"/>
              <a:t>Available resources for creating a creative name that may require marketing to render it meaningful.</a:t>
            </a:r>
          </a:p>
          <a:p>
            <a:endParaRPr lang="en-US" sz="15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61806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F668B91-45C0-6CE1-B032-F007D6C14BD4}"/>
              </a:ext>
            </a:extLst>
          </p:cNvPr>
          <p:cNvSpPr>
            <a:spLocks noGrp="1"/>
          </p:cNvSpPr>
          <p:nvPr>
            <p:ph type="title"/>
          </p:nvPr>
        </p:nvSpPr>
        <p:spPr>
          <a:xfrm>
            <a:off x="838200" y="365125"/>
            <a:ext cx="5558489" cy="1325563"/>
          </a:xfrm>
        </p:spPr>
        <p:txBody>
          <a:bodyPr>
            <a:normAutofit/>
          </a:bodyPr>
          <a:lstStyle/>
          <a:p>
            <a:r>
              <a:rPr lang="en-US" dirty="0"/>
              <a:t>Other considerations in name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EF90226-59CE-A427-2C4F-C228B1FD220E}"/>
              </a:ext>
            </a:extLst>
          </p:cNvPr>
          <p:cNvSpPr>
            <a:spLocks noGrp="1"/>
          </p:cNvSpPr>
          <p:nvPr>
            <p:ph idx="1"/>
          </p:nvPr>
        </p:nvSpPr>
        <p:spPr>
          <a:xfrm>
            <a:off x="838200" y="1825625"/>
            <a:ext cx="5558489" cy="4351338"/>
          </a:xfrm>
        </p:spPr>
        <p:txBody>
          <a:bodyPr>
            <a:normAutofit/>
          </a:bodyPr>
          <a:lstStyle/>
          <a:p>
            <a:r>
              <a:rPr lang="en-US" sz="2000" dirty="0" err="1"/>
              <a:t>i</a:t>
            </a:r>
            <a:r>
              <a:rPr lang="en-US" sz="2000" dirty="0"/>
              <a:t>. Concept Testing: Before conducting name tests, it can be beneficial to perform concept testing, which involves presenting respondents with the product concept along with its name. </a:t>
            </a:r>
          </a:p>
          <a:p>
            <a:r>
              <a:rPr lang="en-US" sz="2000" dirty="0"/>
              <a:t>This helps gauge the overall perception of the product and its proposed name, ensuring that both align with consumer expectations and desires (Keller, 2013).</a:t>
            </a:r>
          </a:p>
          <a:p>
            <a:r>
              <a:rPr lang="en-US" sz="2000" dirty="0"/>
              <a:t>ii. Market Segmentation Analysis: Conducting a market segmentation analysis can help identify different consumer segments that may react differently to various names. </a:t>
            </a:r>
          </a:p>
          <a:p>
            <a:endParaRPr lang="en-US" sz="13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21988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B103E20-333D-E27E-936C-19E85AF6B1B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039431C-DB0E-7971-4293-859C51F60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F23D808-4002-79B4-D204-2BC3F4BA3D85}"/>
              </a:ext>
            </a:extLst>
          </p:cNvPr>
          <p:cNvSpPr>
            <a:spLocks noGrp="1"/>
          </p:cNvSpPr>
          <p:nvPr>
            <p:ph type="title"/>
          </p:nvPr>
        </p:nvSpPr>
        <p:spPr>
          <a:xfrm>
            <a:off x="838200" y="365125"/>
            <a:ext cx="5558489" cy="1325563"/>
          </a:xfrm>
        </p:spPr>
        <p:txBody>
          <a:bodyPr>
            <a:normAutofit/>
          </a:bodyPr>
          <a:lstStyle/>
          <a:p>
            <a:r>
              <a:rPr lang="en-US" dirty="0"/>
              <a:t>Other considerations in name testing </a:t>
            </a:r>
          </a:p>
        </p:txBody>
      </p:sp>
      <p:sp>
        <p:nvSpPr>
          <p:cNvPr id="10" name="Freeform: Shape 9">
            <a:extLst>
              <a:ext uri="{FF2B5EF4-FFF2-40B4-BE49-F238E27FC236}">
                <a16:creationId xmlns:a16="http://schemas.microsoft.com/office/drawing/2014/main" id="{5E7B47C6-09ED-6E9C-3C04-6E88BCF12F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D70E815-02F5-877E-02FF-C4CEA3A905FD}"/>
              </a:ext>
            </a:extLst>
          </p:cNvPr>
          <p:cNvSpPr>
            <a:spLocks noGrp="1"/>
          </p:cNvSpPr>
          <p:nvPr>
            <p:ph idx="1"/>
          </p:nvPr>
        </p:nvSpPr>
        <p:spPr>
          <a:xfrm>
            <a:off x="838200" y="1825625"/>
            <a:ext cx="5558489" cy="4351338"/>
          </a:xfrm>
        </p:spPr>
        <p:txBody>
          <a:bodyPr>
            <a:normAutofit/>
          </a:bodyPr>
          <a:lstStyle/>
          <a:p>
            <a:r>
              <a:rPr lang="en-US" sz="2000" dirty="0"/>
              <a:t>iii. Feedback on Brand Positioning: Gathering feedback on how the name fits within the broader brand positioning is essential. </a:t>
            </a:r>
          </a:p>
          <a:p>
            <a:r>
              <a:rPr lang="en-US" sz="2000" dirty="0"/>
              <a:t>iv. Longitudinal Testing: Consider conducting longitudinal studies where the same names are tested over time. </a:t>
            </a:r>
          </a:p>
          <a:p>
            <a:r>
              <a:rPr lang="en-US" sz="2000" dirty="0"/>
              <a:t>This can reveal shifts in consumer perception and allow for adjustments based on evolving market conditions and consumer preferences.</a:t>
            </a:r>
          </a:p>
          <a:p>
            <a:endParaRPr lang="en-US" sz="1300" dirty="0"/>
          </a:p>
        </p:txBody>
      </p:sp>
      <p:sp>
        <p:nvSpPr>
          <p:cNvPr id="12" name="Oval 11">
            <a:extLst>
              <a:ext uri="{FF2B5EF4-FFF2-40B4-BE49-F238E27FC236}">
                <a16:creationId xmlns:a16="http://schemas.microsoft.com/office/drawing/2014/main" id="{32FDAA22-E6D9-C1CC-688B-DEA2B19F2D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D68C2BDA-D882-52EC-FFE1-642CCDF8A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51DD6B9F-E2C4-4AEA-531E-5D79237ED5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84CF66FA-56BD-0F66-D4C6-FF050DD73ED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B020EC33-A1F2-7006-7390-DEF0898D5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A718AA45-DF0A-22D1-0FBA-94C32E44D2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7089EAD7-211F-4A8D-529B-C9F308802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48365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48F0FCD-510C-F029-452D-39DCEB7FA824}"/>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3DE9DE6-5FF9-D858-C7FB-441E8E4F1485}"/>
              </a:ext>
            </a:extLst>
          </p:cNvPr>
          <p:cNvSpPr>
            <a:spLocks noGrp="1"/>
          </p:cNvSpPr>
          <p:nvPr>
            <p:ph type="title"/>
          </p:nvPr>
        </p:nvSpPr>
        <p:spPr>
          <a:xfrm>
            <a:off x="838200" y="365125"/>
            <a:ext cx="5558489" cy="1325563"/>
          </a:xfrm>
        </p:spPr>
        <p:txBody>
          <a:bodyPr>
            <a:normAutofit/>
          </a:bodyPr>
          <a:lstStyle/>
          <a:p>
            <a:r>
              <a:rPr lang="en-US" dirty="0"/>
              <a:t>Other considerations in name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3E2FD59-4D96-4540-2F15-743602AFC61C}"/>
              </a:ext>
            </a:extLst>
          </p:cNvPr>
          <p:cNvSpPr>
            <a:spLocks noGrp="1"/>
          </p:cNvSpPr>
          <p:nvPr>
            <p:ph idx="1"/>
          </p:nvPr>
        </p:nvSpPr>
        <p:spPr>
          <a:xfrm>
            <a:off x="838200" y="1825625"/>
            <a:ext cx="5558489" cy="4351338"/>
          </a:xfrm>
        </p:spPr>
        <p:txBody>
          <a:bodyPr>
            <a:normAutofit lnSpcReduction="10000"/>
          </a:bodyPr>
          <a:lstStyle/>
          <a:p>
            <a:r>
              <a:rPr lang="en-US" sz="2000" dirty="0"/>
              <a:t>v. Cultural and Linguistic Checks: Ensure that the proposed names are culturally appropriate and do not have unintended meanings in different languages or cultures, especially if the product will be marketed internationally. </a:t>
            </a:r>
          </a:p>
          <a:p>
            <a:r>
              <a:rPr lang="en-US" sz="2000" dirty="0"/>
              <a:t>vi. Legal Considerations: Before finalizing a name, conduct a trademark search to ensure that the name is legally available and not infringing on existing trademarks. </a:t>
            </a:r>
          </a:p>
          <a:p>
            <a:r>
              <a:rPr lang="en-US" sz="2000" dirty="0"/>
              <a:t>vii. Iterative Refinement: Based on the feedback gathered from name tests, be prepared to iterate on the names or even return to the brainstorming phase</a:t>
            </a:r>
            <a:r>
              <a:rPr lang="en-US" sz="1300" dirty="0"/>
              <a:t>. </a:t>
            </a:r>
          </a:p>
          <a:p>
            <a:r>
              <a:rPr lang="en-US" sz="1300" dirty="0"/>
              <a:t>.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63297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F0DEECF-7800-BB92-2EB6-C6A7364FFF71}"/>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E6E31A-70C8-58D9-E15D-D5BAE84D5F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45C3C81-16B2-6950-FA31-C0880DE5194D}"/>
              </a:ext>
            </a:extLst>
          </p:cNvPr>
          <p:cNvSpPr>
            <a:spLocks noGrp="1"/>
          </p:cNvSpPr>
          <p:nvPr>
            <p:ph type="title"/>
          </p:nvPr>
        </p:nvSpPr>
        <p:spPr>
          <a:xfrm>
            <a:off x="838200" y="365125"/>
            <a:ext cx="5558489" cy="1325563"/>
          </a:xfrm>
        </p:spPr>
        <p:txBody>
          <a:bodyPr>
            <a:normAutofit/>
          </a:bodyPr>
          <a:lstStyle/>
          <a:p>
            <a:r>
              <a:rPr lang="en-US" dirty="0"/>
              <a:t>Other considerations in name testing </a:t>
            </a:r>
          </a:p>
        </p:txBody>
      </p:sp>
      <p:sp>
        <p:nvSpPr>
          <p:cNvPr id="10" name="Freeform: Shape 9">
            <a:extLst>
              <a:ext uri="{FF2B5EF4-FFF2-40B4-BE49-F238E27FC236}">
                <a16:creationId xmlns:a16="http://schemas.microsoft.com/office/drawing/2014/main" id="{9B5082FB-97EB-1F8C-2AB8-1788FABCA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D5D86B1-E86D-2CDF-4C5E-17A83A0FA482}"/>
              </a:ext>
            </a:extLst>
          </p:cNvPr>
          <p:cNvSpPr>
            <a:spLocks noGrp="1"/>
          </p:cNvSpPr>
          <p:nvPr>
            <p:ph idx="1"/>
          </p:nvPr>
        </p:nvSpPr>
        <p:spPr>
          <a:xfrm>
            <a:off x="838200" y="1825625"/>
            <a:ext cx="5558489" cy="4351338"/>
          </a:xfrm>
        </p:spPr>
        <p:txBody>
          <a:bodyPr>
            <a:normAutofit/>
          </a:bodyPr>
          <a:lstStyle/>
          <a:p>
            <a:r>
              <a:rPr lang="en-US" sz="2000" dirty="0"/>
              <a:t>viii. Pre-Launch Testing: Before officially launching a new name, consider a pre-launch test with a small segment of the target audience to see how the name performs in a real-world context. </a:t>
            </a:r>
          </a:p>
          <a:p>
            <a:r>
              <a:rPr lang="en-US" sz="2000" dirty="0"/>
              <a:t>ix. Integration with Marketing Strategies: Finally, consider how the chosen name will fit into broader marketing strategies.</a:t>
            </a:r>
          </a:p>
          <a:p>
            <a:r>
              <a:rPr lang="en-US" sz="2000" dirty="0"/>
              <a:t>This includes how the name will be used in advertising, promotions, and overall brand communications. </a:t>
            </a:r>
          </a:p>
        </p:txBody>
      </p:sp>
      <p:sp>
        <p:nvSpPr>
          <p:cNvPr id="12" name="Oval 11">
            <a:extLst>
              <a:ext uri="{FF2B5EF4-FFF2-40B4-BE49-F238E27FC236}">
                <a16:creationId xmlns:a16="http://schemas.microsoft.com/office/drawing/2014/main" id="{3F567FC7-4BD1-7D40-CE20-9F4F796B0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Block Arc 13">
            <a:extLst>
              <a:ext uri="{FF2B5EF4-FFF2-40B4-BE49-F238E27FC236}">
                <a16:creationId xmlns:a16="http://schemas.microsoft.com/office/drawing/2014/main" id="{B66B2007-EA01-AF26-9099-ED995CEBCF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A2B59635-9CA6-733A-429F-274ACB874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36609FE8-D6AD-9B4F-A9F9-10E954F4C6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D8CC4FC3-889A-F9B3-FFDB-82CA442909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0BD8A774-8941-52B9-BC10-DE903E10E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4E70B5D2-37AB-62E7-D99E-6F3F48EFF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27628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3D White circles art">
            <a:extLst>
              <a:ext uri="{FF2B5EF4-FFF2-40B4-BE49-F238E27FC236}">
                <a16:creationId xmlns:a16="http://schemas.microsoft.com/office/drawing/2014/main" id="{34CA579B-BDCB-8EF3-7143-43F4545B159A}"/>
              </a:ext>
            </a:extLst>
          </p:cNvPr>
          <p:cNvPicPr>
            <a:picLocks noChangeAspect="1"/>
          </p:cNvPicPr>
          <p:nvPr/>
        </p:nvPicPr>
        <p:blipFill>
          <a:blip r:embed="rId2"/>
          <a:stretch>
            <a:fillRect/>
          </a:stretch>
        </p:blipFill>
        <p:spPr>
          <a:xfrm>
            <a:off x="6611058" y="3132722"/>
            <a:ext cx="5580942" cy="3725278"/>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2ED484D-F08B-ACBF-FA7E-F26D7F3A613E}"/>
              </a:ext>
            </a:extLst>
          </p:cNvPr>
          <p:cNvSpPr>
            <a:spLocks noGrp="1"/>
          </p:cNvSpPr>
          <p:nvPr>
            <p:ph type="title"/>
          </p:nvPr>
        </p:nvSpPr>
        <p:spPr>
          <a:xfrm>
            <a:off x="838200" y="365125"/>
            <a:ext cx="10515600" cy="1325563"/>
          </a:xfrm>
        </p:spPr>
        <p:txBody>
          <a:bodyPr>
            <a:normAutofit/>
          </a:bodyPr>
          <a:lstStyle/>
          <a:p>
            <a:r>
              <a:rPr lang="en-US" dirty="0"/>
              <a:t>Determinants of successful brand </a:t>
            </a:r>
          </a:p>
        </p:txBody>
      </p:sp>
      <p:sp>
        <p:nvSpPr>
          <p:cNvPr id="3" name="Content Placeholder 2">
            <a:extLst>
              <a:ext uri="{FF2B5EF4-FFF2-40B4-BE49-F238E27FC236}">
                <a16:creationId xmlns:a16="http://schemas.microsoft.com/office/drawing/2014/main" id="{A6877806-0F08-BDED-DF06-EBE19B5EDCDC}"/>
              </a:ext>
            </a:extLst>
          </p:cNvPr>
          <p:cNvSpPr>
            <a:spLocks noGrp="1"/>
          </p:cNvSpPr>
          <p:nvPr>
            <p:ph idx="1"/>
          </p:nvPr>
        </p:nvSpPr>
        <p:spPr>
          <a:xfrm>
            <a:off x="838200" y="1825624"/>
            <a:ext cx="5580942" cy="4879975"/>
          </a:xfrm>
        </p:spPr>
        <p:txBody>
          <a:bodyPr>
            <a:normAutofit fontScale="92500" lnSpcReduction="20000"/>
          </a:bodyPr>
          <a:lstStyle/>
          <a:p>
            <a:r>
              <a:rPr lang="en-US" sz="2000" dirty="0"/>
              <a:t>Differentiation: Successful brands must stand out from their competitors by offering unique benefits that consumers can perceive as valuable. Differentiation can be achieved through various means, such as unique features, design, branding, or customer experience. </a:t>
            </a:r>
          </a:p>
          <a:p>
            <a:r>
              <a:rPr lang="en-US" sz="2000" dirty="0"/>
              <a:t>Good Quality: Quality is a cornerstone of successful branding. Brands positioned on superior quality attract consumers who seek reliable and durable products. </a:t>
            </a:r>
          </a:p>
          <a:p>
            <a:r>
              <a:rPr lang="en-US" sz="2000" dirty="0"/>
              <a:t> Added Value: Top brands are not only known for quality but also for providing added value that competitors cannot easily replicate. Added value can come from additional services or features.</a:t>
            </a:r>
          </a:p>
          <a:p>
            <a:r>
              <a:rPr lang="en-US" sz="2000" dirty="0"/>
              <a:t>Innovation: Continuous innovation is vital for brands to adapt to changing consumer tastes and preferences. Successful brands must stay ahead of the competition by evolving their products, services, and marketing strategies</a:t>
            </a:r>
            <a:r>
              <a:rPr lang="en-US" sz="1500" dirty="0"/>
              <a:t>. </a:t>
            </a:r>
          </a:p>
          <a:p>
            <a:endParaRPr lang="en-US" sz="1500" dirty="0"/>
          </a:p>
        </p:txBody>
      </p:sp>
    </p:spTree>
    <p:extLst>
      <p:ext uri="{BB962C8B-B14F-4D97-AF65-F5344CB8AC3E}">
        <p14:creationId xmlns:p14="http://schemas.microsoft.com/office/powerpoint/2010/main" val="3062181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F7DB6CB-82F6-855F-F0D5-62B9E7FA1B80}"/>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1AD3EB6F-7BC8-AC57-BC50-DF8F94C9798C}"/>
              </a:ext>
            </a:extLst>
          </p:cNvPr>
          <p:cNvPicPr>
            <a:picLocks noChangeAspect="1"/>
          </p:cNvPicPr>
          <p:nvPr/>
        </p:nvPicPr>
        <p:blipFill>
          <a:blip r:embed="rId2"/>
          <a:stretch>
            <a:fillRect/>
          </a:stretch>
        </p:blipFill>
        <p:spPr>
          <a:xfrm>
            <a:off x="6611058" y="3718722"/>
            <a:ext cx="5580942" cy="3139279"/>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6570EBC-0CB1-E265-F50B-2FF0F6C608A8}"/>
              </a:ext>
            </a:extLst>
          </p:cNvPr>
          <p:cNvSpPr>
            <a:spLocks noGrp="1"/>
          </p:cNvSpPr>
          <p:nvPr>
            <p:ph type="title"/>
          </p:nvPr>
        </p:nvSpPr>
        <p:spPr>
          <a:xfrm>
            <a:off x="838200" y="365125"/>
            <a:ext cx="10515600" cy="1325563"/>
          </a:xfrm>
        </p:spPr>
        <p:txBody>
          <a:bodyPr>
            <a:normAutofit/>
          </a:bodyPr>
          <a:lstStyle/>
          <a:p>
            <a:r>
              <a:rPr lang="en-US" dirty="0"/>
              <a:t>Determinants of successful brand </a:t>
            </a:r>
          </a:p>
        </p:txBody>
      </p:sp>
      <p:sp>
        <p:nvSpPr>
          <p:cNvPr id="3" name="Content Placeholder 2">
            <a:extLst>
              <a:ext uri="{FF2B5EF4-FFF2-40B4-BE49-F238E27FC236}">
                <a16:creationId xmlns:a16="http://schemas.microsoft.com/office/drawing/2014/main" id="{7D7CB2B4-31E9-20F7-A6CB-BDC7BF5542FC}"/>
              </a:ext>
            </a:extLst>
          </p:cNvPr>
          <p:cNvSpPr>
            <a:spLocks noGrp="1"/>
          </p:cNvSpPr>
          <p:nvPr>
            <p:ph idx="1"/>
          </p:nvPr>
        </p:nvSpPr>
        <p:spPr>
          <a:xfrm>
            <a:off x="838200" y="1825625"/>
            <a:ext cx="5580942" cy="4807404"/>
          </a:xfrm>
        </p:spPr>
        <p:txBody>
          <a:bodyPr>
            <a:normAutofit lnSpcReduction="10000"/>
          </a:bodyPr>
          <a:lstStyle/>
          <a:p>
            <a:r>
              <a:rPr lang="en-US" sz="2000" dirty="0"/>
              <a:t>Management and Employee Support: A brand's success is often contingent on the support it receives from top management and employees. </a:t>
            </a:r>
          </a:p>
          <a:p>
            <a:r>
              <a:rPr lang="en-US" sz="2000" dirty="0"/>
              <a:t>Long-Term Integrated Communications Support: Building a successful brand requires consistent and integrated marketing communications over an extended period. </a:t>
            </a:r>
          </a:p>
          <a:p>
            <a:r>
              <a:rPr lang="en-US" sz="2000" dirty="0"/>
              <a:t>Brand Loyalty: Brand loyalty refers to the tendency of consumers to consistently choose a particular brand over others, often driven by positive experiences, satisfaction, and emotional connection. </a:t>
            </a:r>
          </a:p>
          <a:p>
            <a:r>
              <a:rPr lang="en-US" sz="2000" dirty="0"/>
              <a:t>Brands that foster loyalty can benefit from repeat purchases and strong word-of-mouth marketing. </a:t>
            </a:r>
          </a:p>
        </p:txBody>
      </p:sp>
    </p:spTree>
    <p:extLst>
      <p:ext uri="{BB962C8B-B14F-4D97-AF65-F5344CB8AC3E}">
        <p14:creationId xmlns:p14="http://schemas.microsoft.com/office/powerpoint/2010/main" val="2206572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DB1BA7B-CA2D-3742-3D4E-902C3FEA49C1}"/>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DFCE99BE-0F02-4E2B-BAD5-2E3B75415430}"/>
              </a:ext>
            </a:extLst>
          </p:cNvPr>
          <p:cNvPicPr>
            <a:picLocks noChangeAspect="1"/>
          </p:cNvPicPr>
          <p:nvPr/>
        </p:nvPicPr>
        <p:blipFill>
          <a:blip r:embed="rId2"/>
          <a:stretch>
            <a:fillRect/>
          </a:stretch>
        </p:blipFill>
        <p:spPr>
          <a:xfrm>
            <a:off x="6611058" y="3718722"/>
            <a:ext cx="5580942" cy="3139279"/>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0F7EACE-616E-A533-5053-CF3A69D35BE1}"/>
              </a:ext>
            </a:extLst>
          </p:cNvPr>
          <p:cNvSpPr>
            <a:spLocks noGrp="1"/>
          </p:cNvSpPr>
          <p:nvPr>
            <p:ph type="title"/>
          </p:nvPr>
        </p:nvSpPr>
        <p:spPr>
          <a:xfrm>
            <a:off x="838200" y="365125"/>
            <a:ext cx="10515600" cy="1325563"/>
          </a:xfrm>
        </p:spPr>
        <p:txBody>
          <a:bodyPr>
            <a:normAutofit/>
          </a:bodyPr>
          <a:lstStyle/>
          <a:p>
            <a:r>
              <a:rPr lang="en-US" dirty="0"/>
              <a:t>Determinants of successful brand </a:t>
            </a:r>
          </a:p>
        </p:txBody>
      </p:sp>
      <p:sp>
        <p:nvSpPr>
          <p:cNvPr id="3" name="Content Placeholder 2">
            <a:extLst>
              <a:ext uri="{FF2B5EF4-FFF2-40B4-BE49-F238E27FC236}">
                <a16:creationId xmlns:a16="http://schemas.microsoft.com/office/drawing/2014/main" id="{4F102174-4C9E-51AC-A051-620FEAF299B9}"/>
              </a:ext>
            </a:extLst>
          </p:cNvPr>
          <p:cNvSpPr>
            <a:spLocks noGrp="1"/>
          </p:cNvSpPr>
          <p:nvPr>
            <p:ph idx="1"/>
          </p:nvPr>
        </p:nvSpPr>
        <p:spPr>
          <a:xfrm>
            <a:off x="838200" y="1825625"/>
            <a:ext cx="5393361" cy="4351338"/>
          </a:xfrm>
        </p:spPr>
        <p:txBody>
          <a:bodyPr>
            <a:normAutofit/>
          </a:bodyPr>
          <a:lstStyle/>
          <a:p>
            <a:r>
              <a:rPr lang="en-US" sz="1900" dirty="0"/>
              <a:t>Brand Awareness: Brand awareness is crucial for brand success. It refers to how familiar consumers are with a brand and its products. </a:t>
            </a:r>
          </a:p>
          <a:p>
            <a:r>
              <a:rPr lang="en-US" sz="1900" dirty="0"/>
              <a:t>Emotional Connection: Successful brands often create strong emotional connections with consumers. </a:t>
            </a:r>
          </a:p>
          <a:p>
            <a:r>
              <a:rPr lang="en-US" sz="1900" dirty="0"/>
              <a:t>Customer Engagement: Engaging customers through various channels, such as social media, events, and personalized marketing, helps brands build relationships with their audience. </a:t>
            </a:r>
          </a:p>
          <a:p>
            <a:r>
              <a:rPr lang="en-US" sz="1900" dirty="0"/>
              <a:t>Consistency: Consistency in branding, messaging, and customer experience is vital for building trust and credibility. </a:t>
            </a:r>
          </a:p>
          <a:p>
            <a:endParaRPr lang="en-US" sz="1900" dirty="0"/>
          </a:p>
        </p:txBody>
      </p:sp>
    </p:spTree>
    <p:extLst>
      <p:ext uri="{BB962C8B-B14F-4D97-AF65-F5344CB8AC3E}">
        <p14:creationId xmlns:p14="http://schemas.microsoft.com/office/powerpoint/2010/main" val="14441502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1F21570-F9D7-8BFD-51CC-68FF558293B0}"/>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bstract violet, blue, and yellow pixel art">
            <a:extLst>
              <a:ext uri="{FF2B5EF4-FFF2-40B4-BE49-F238E27FC236}">
                <a16:creationId xmlns:a16="http://schemas.microsoft.com/office/drawing/2014/main" id="{8A54CD7A-9852-5505-F105-BF8D40A6AC07}"/>
              </a:ext>
            </a:extLst>
          </p:cNvPr>
          <p:cNvPicPr>
            <a:picLocks noChangeAspect="1"/>
          </p:cNvPicPr>
          <p:nvPr/>
        </p:nvPicPr>
        <p:blipFill>
          <a:blip r:embed="rId2"/>
          <a:stretch>
            <a:fillRect/>
          </a:stretch>
        </p:blipFill>
        <p:spPr>
          <a:xfrm>
            <a:off x="6611058" y="1918868"/>
            <a:ext cx="5580942" cy="4939133"/>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B764880-BF9E-7BAC-0C57-6DFE67F61EEA}"/>
              </a:ext>
            </a:extLst>
          </p:cNvPr>
          <p:cNvSpPr>
            <a:spLocks noGrp="1"/>
          </p:cNvSpPr>
          <p:nvPr>
            <p:ph type="title"/>
          </p:nvPr>
        </p:nvSpPr>
        <p:spPr>
          <a:xfrm>
            <a:off x="838200" y="365125"/>
            <a:ext cx="10515600" cy="1325563"/>
          </a:xfrm>
        </p:spPr>
        <p:txBody>
          <a:bodyPr>
            <a:normAutofit/>
          </a:bodyPr>
          <a:lstStyle/>
          <a:p>
            <a:r>
              <a:rPr lang="en-US" dirty="0"/>
              <a:t>Determinants of successful brand </a:t>
            </a:r>
          </a:p>
        </p:txBody>
      </p:sp>
      <p:sp>
        <p:nvSpPr>
          <p:cNvPr id="3" name="Content Placeholder 2">
            <a:extLst>
              <a:ext uri="{FF2B5EF4-FFF2-40B4-BE49-F238E27FC236}">
                <a16:creationId xmlns:a16="http://schemas.microsoft.com/office/drawing/2014/main" id="{6D1CDFCB-31BB-C34A-102B-1CF4FACAF947}"/>
              </a:ext>
            </a:extLst>
          </p:cNvPr>
          <p:cNvSpPr>
            <a:spLocks noGrp="1"/>
          </p:cNvSpPr>
          <p:nvPr>
            <p:ph idx="1"/>
          </p:nvPr>
        </p:nvSpPr>
        <p:spPr>
          <a:xfrm>
            <a:off x="838200" y="1825625"/>
            <a:ext cx="5393361" cy="4351338"/>
          </a:xfrm>
        </p:spPr>
        <p:txBody>
          <a:bodyPr>
            <a:normAutofit/>
          </a:bodyPr>
          <a:lstStyle/>
          <a:p>
            <a:r>
              <a:rPr lang="en-US" sz="2000"/>
              <a:t>Adaptability: In an ever-changing market, brands need to be adaptable and responsive to consumer trends and preferences. </a:t>
            </a:r>
          </a:p>
          <a:p>
            <a:r>
              <a:rPr lang="en-US" sz="2000"/>
              <a:t>Strong Brand Identity: A strong brand identity helps consumers recognize and connect with a brand. This includes elements such as logo, color scheme, and overall design. </a:t>
            </a:r>
          </a:p>
          <a:p>
            <a:r>
              <a:rPr lang="en-US" sz="2000"/>
              <a:t>Corporate Social Responsibility (CSR): Brands that engage in socially responsible practices can enhance their reputation and build consumer trust. </a:t>
            </a:r>
          </a:p>
          <a:p>
            <a:endParaRPr lang="en-US" sz="2000"/>
          </a:p>
        </p:txBody>
      </p:sp>
    </p:spTree>
    <p:extLst>
      <p:ext uri="{BB962C8B-B14F-4D97-AF65-F5344CB8AC3E}">
        <p14:creationId xmlns:p14="http://schemas.microsoft.com/office/powerpoint/2010/main" val="41587363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4C062799-19E9-2641-292F-823DDE6D59C6}"/>
              </a:ext>
            </a:extLst>
          </p:cNvPr>
          <p:cNvPicPr>
            <a:picLocks noChangeAspect="1"/>
          </p:cNvPicPr>
          <p:nvPr/>
        </p:nvPicPr>
        <p:blipFill>
          <a:blip r:embed="rId2"/>
          <a:stretch>
            <a:fillRect/>
          </a:stretch>
        </p:blipFill>
        <p:spPr>
          <a:xfrm>
            <a:off x="6611058" y="3132722"/>
            <a:ext cx="5580942" cy="3725278"/>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07A224A-9A7F-C13A-8816-75DF37EFFDB7}"/>
              </a:ext>
            </a:extLst>
          </p:cNvPr>
          <p:cNvSpPr>
            <a:spLocks noGrp="1"/>
          </p:cNvSpPr>
          <p:nvPr>
            <p:ph type="title"/>
          </p:nvPr>
        </p:nvSpPr>
        <p:spPr>
          <a:xfrm>
            <a:off x="838200" y="365125"/>
            <a:ext cx="10515600" cy="1325563"/>
          </a:xfrm>
        </p:spPr>
        <p:txBody>
          <a:bodyPr>
            <a:normAutofit/>
          </a:bodyPr>
          <a:lstStyle/>
          <a:p>
            <a:r>
              <a:rPr lang="en-US" dirty="0"/>
              <a:t>Challenges of Brand Name Testing </a:t>
            </a:r>
            <a:br>
              <a:rPr lang="en-US" dirty="0"/>
            </a:br>
            <a:endParaRPr lang="en-US" dirty="0"/>
          </a:p>
        </p:txBody>
      </p:sp>
      <p:sp>
        <p:nvSpPr>
          <p:cNvPr id="3" name="Content Placeholder 2">
            <a:extLst>
              <a:ext uri="{FF2B5EF4-FFF2-40B4-BE49-F238E27FC236}">
                <a16:creationId xmlns:a16="http://schemas.microsoft.com/office/drawing/2014/main" id="{21317857-D777-BBBD-FFBD-BBC99305A11E}"/>
              </a:ext>
            </a:extLst>
          </p:cNvPr>
          <p:cNvSpPr>
            <a:spLocks noGrp="1"/>
          </p:cNvSpPr>
          <p:nvPr>
            <p:ph idx="1"/>
          </p:nvPr>
        </p:nvSpPr>
        <p:spPr>
          <a:xfrm>
            <a:off x="838200" y="1825625"/>
            <a:ext cx="5580942" cy="4909004"/>
          </a:xfrm>
        </p:spPr>
        <p:txBody>
          <a:bodyPr>
            <a:normAutofit fontScale="85000" lnSpcReduction="10000"/>
          </a:bodyPr>
          <a:lstStyle/>
          <a:p>
            <a:endParaRPr lang="en-US" sz="1300" dirty="0"/>
          </a:p>
          <a:p>
            <a:r>
              <a:rPr lang="en-US" sz="2000" dirty="0"/>
              <a:t>1. Subjectivity of Perception: Consumers' perceptions of names can be highly subjective and influenced by personal experiences, cultural backgrounds, and individual preferences. </a:t>
            </a:r>
          </a:p>
          <a:p>
            <a:r>
              <a:rPr lang="en-US" sz="2000" dirty="0"/>
              <a:t>2. Limited Sample Size: Often, brand name tests involve a relatively small sample size, which may not accurately represent the broader target market. </a:t>
            </a:r>
          </a:p>
          <a:p>
            <a:r>
              <a:rPr lang="en-US" sz="2000" dirty="0"/>
              <a:t>3. Position Bias: The order in which names are presented during testing can influence respondents' perceptions and preferences</a:t>
            </a:r>
          </a:p>
          <a:p>
            <a:r>
              <a:rPr lang="en-US" sz="2000" dirty="0"/>
              <a:t>4. Difficulty in Isolating Variables: When conducting name tests, it can be challenging to isolate the effects of the name from other influencing factors, such as the product's attributes, marketing context, or promotional materials. </a:t>
            </a:r>
          </a:p>
          <a:p>
            <a:r>
              <a:rPr lang="en-US" sz="2000" dirty="0"/>
              <a:t>5. Cultural Sensitivity and Linguistic Challenges: Brand names may have different meanings or connotations across cultures and languages. </a:t>
            </a:r>
          </a:p>
        </p:txBody>
      </p:sp>
    </p:spTree>
    <p:extLst>
      <p:ext uri="{BB962C8B-B14F-4D97-AF65-F5344CB8AC3E}">
        <p14:creationId xmlns:p14="http://schemas.microsoft.com/office/powerpoint/2010/main" val="27972808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8975DFC-0C5F-A7E4-430A-8D4FAB037884}"/>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reaching for a paper on a table full of paper and sticky notes">
            <a:extLst>
              <a:ext uri="{FF2B5EF4-FFF2-40B4-BE49-F238E27FC236}">
                <a16:creationId xmlns:a16="http://schemas.microsoft.com/office/drawing/2014/main" id="{8135284B-262F-449B-96DD-AFBF21053A7D}"/>
              </a:ext>
            </a:extLst>
          </p:cNvPr>
          <p:cNvPicPr>
            <a:picLocks noChangeAspect="1"/>
          </p:cNvPicPr>
          <p:nvPr/>
        </p:nvPicPr>
        <p:blipFill>
          <a:blip r:embed="rId2"/>
          <a:stretch>
            <a:fillRect/>
          </a:stretch>
        </p:blipFill>
        <p:spPr>
          <a:xfrm>
            <a:off x="6611058" y="3132722"/>
            <a:ext cx="5580942" cy="3725278"/>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D408C1A-CBD7-A7C2-6C36-FCD9C48B5FA6}"/>
              </a:ext>
            </a:extLst>
          </p:cNvPr>
          <p:cNvSpPr>
            <a:spLocks noGrp="1"/>
          </p:cNvSpPr>
          <p:nvPr>
            <p:ph type="title"/>
          </p:nvPr>
        </p:nvSpPr>
        <p:spPr>
          <a:xfrm>
            <a:off x="838200" y="365125"/>
            <a:ext cx="10515600" cy="1325563"/>
          </a:xfrm>
        </p:spPr>
        <p:txBody>
          <a:bodyPr>
            <a:normAutofit/>
          </a:bodyPr>
          <a:lstStyle/>
          <a:p>
            <a:r>
              <a:rPr lang="en-US" dirty="0"/>
              <a:t>Challenges of Brand Name Testing </a:t>
            </a:r>
            <a:br>
              <a:rPr lang="en-US" dirty="0"/>
            </a:br>
            <a:endParaRPr lang="en-US" dirty="0"/>
          </a:p>
        </p:txBody>
      </p:sp>
      <p:sp>
        <p:nvSpPr>
          <p:cNvPr id="3" name="Content Placeholder 2">
            <a:extLst>
              <a:ext uri="{FF2B5EF4-FFF2-40B4-BE49-F238E27FC236}">
                <a16:creationId xmlns:a16="http://schemas.microsoft.com/office/drawing/2014/main" id="{35D3721F-0BF6-E82B-EF7C-9485A531313A}"/>
              </a:ext>
            </a:extLst>
          </p:cNvPr>
          <p:cNvSpPr>
            <a:spLocks noGrp="1"/>
          </p:cNvSpPr>
          <p:nvPr>
            <p:ph idx="1"/>
          </p:nvPr>
        </p:nvSpPr>
        <p:spPr>
          <a:xfrm>
            <a:off x="838200" y="1825624"/>
            <a:ext cx="5580942" cy="5032375"/>
          </a:xfrm>
        </p:spPr>
        <p:txBody>
          <a:bodyPr>
            <a:normAutofit fontScale="92500" lnSpcReduction="20000"/>
          </a:bodyPr>
          <a:lstStyle/>
          <a:p>
            <a:endParaRPr lang="en-US" sz="1500" dirty="0"/>
          </a:p>
          <a:p>
            <a:r>
              <a:rPr lang="en-US" sz="2000" dirty="0"/>
              <a:t>6. Misalignment with Brand Strategy: Sometimes, the names being tested may not align with the overall brand strategy or positioning. </a:t>
            </a:r>
          </a:p>
          <a:p>
            <a:r>
              <a:rPr lang="en-US" sz="2000" dirty="0"/>
              <a:t>7. Complexity of Measurement: Measuring the effectiveness of a brand name involves various metrics, such as recall, recognition, emotional response, and association with product categories. </a:t>
            </a:r>
          </a:p>
          <a:p>
            <a:r>
              <a:rPr lang="en-US" sz="2000" dirty="0"/>
              <a:t>8.Timing of Testing: The timing of brand name testing can impact results. </a:t>
            </a:r>
          </a:p>
          <a:p>
            <a:r>
              <a:rPr lang="en-US" sz="2000" dirty="0"/>
              <a:t>9. Influence of Brand Equity: Existing brand equity can overshadow new name testing, particularly if a company has established brands with strong recognition. </a:t>
            </a:r>
          </a:p>
          <a:p>
            <a:r>
              <a:rPr lang="en-US" sz="2000" dirty="0"/>
              <a:t>10. Resistance to Change: Internal stakeholders may resist testing new names due to attachment to existing brand names or fear of change. </a:t>
            </a:r>
          </a:p>
        </p:txBody>
      </p:sp>
    </p:spTree>
    <p:extLst>
      <p:ext uri="{BB962C8B-B14F-4D97-AF65-F5344CB8AC3E}">
        <p14:creationId xmlns:p14="http://schemas.microsoft.com/office/powerpoint/2010/main" val="25852092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1D7EC86-7CB9-431D-8AC3-8AAF0440B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D4B9777F-B610-419B-9193-80306388F3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Arc">
            <a:extLst>
              <a:ext uri="{FF2B5EF4-FFF2-40B4-BE49-F238E27FC236}">
                <a16:creationId xmlns:a16="http://schemas.microsoft.com/office/drawing/2014/main" id="{311F016A-A753-449B-9EA6-322199B71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1108520" y="775849"/>
            <a:ext cx="2987899" cy="2987899"/>
          </a:xfrm>
          <a:prstGeom prst="arc">
            <a:avLst>
              <a:gd name="adj1" fmla="val 16200000"/>
              <a:gd name="adj2" fmla="val 2287352"/>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60742" y="1124988"/>
            <a:ext cx="4425962" cy="2387600"/>
          </a:xfrm>
        </p:spPr>
        <p:txBody>
          <a:bodyPr>
            <a:normAutofit/>
          </a:bodyPr>
          <a:lstStyle/>
          <a:p>
            <a:pPr algn="l"/>
            <a:r>
              <a:rPr lang="en-US" dirty="0"/>
              <a:t> Questions</a:t>
            </a:r>
          </a:p>
        </p:txBody>
      </p:sp>
      <p:pic>
        <p:nvPicPr>
          <p:cNvPr id="5" name="Picture 4" descr="Magnifying glass and question mark">
            <a:extLst>
              <a:ext uri="{FF2B5EF4-FFF2-40B4-BE49-F238E27FC236}">
                <a16:creationId xmlns:a16="http://schemas.microsoft.com/office/drawing/2014/main" id="{9D29CF42-C20B-D064-0E5F-2EE2597FDCCF}"/>
              </a:ext>
            </a:extLst>
          </p:cNvPr>
          <p:cNvPicPr>
            <a:picLocks noChangeAspect="1"/>
          </p:cNvPicPr>
          <p:nvPr/>
        </p:nvPicPr>
        <p:blipFill>
          <a:blip r:embed="rId2"/>
          <a:srcRect l="24918" r="22110" b="-2"/>
          <a:stretch/>
        </p:blipFill>
        <p:spPr>
          <a:xfrm>
            <a:off x="5733768" y="-1"/>
            <a:ext cx="6458232" cy="6858001"/>
          </a:xfrm>
          <a:custGeom>
            <a:avLst/>
            <a:gdLst/>
            <a:ahLst/>
            <a:cxnLst/>
            <a:rect l="l" t="t" r="r" b="b"/>
            <a:pathLst>
              <a:path w="6458232" h="6858001">
                <a:moveTo>
                  <a:pt x="2209000" y="0"/>
                </a:moveTo>
                <a:lnTo>
                  <a:pt x="6458232" y="0"/>
                </a:lnTo>
                <a:lnTo>
                  <a:pt x="6458232" y="6858001"/>
                </a:lnTo>
                <a:lnTo>
                  <a:pt x="651045" y="6858001"/>
                </a:lnTo>
                <a:lnTo>
                  <a:pt x="635146" y="6830200"/>
                </a:lnTo>
                <a:cubicBezTo>
                  <a:pt x="230085" y="6080469"/>
                  <a:pt x="0" y="5221296"/>
                  <a:pt x="0" y="4308089"/>
                </a:cubicBezTo>
                <a:cubicBezTo>
                  <a:pt x="0" y="2572997"/>
                  <a:pt x="830606" y="1032965"/>
                  <a:pt x="2113832" y="68046"/>
                </a:cubicBezTo>
                <a:close/>
              </a:path>
            </a:pathLst>
          </a:custGeom>
        </p:spPr>
      </p:pic>
      <p:sp>
        <p:nvSpPr>
          <p:cNvPr id="15" name="!!Rectangle">
            <a:extLst>
              <a:ext uri="{FF2B5EF4-FFF2-40B4-BE49-F238E27FC236}">
                <a16:creationId xmlns:a16="http://schemas.microsoft.com/office/drawing/2014/main" id="{95106A28-883A-4993-BF9E-C403B81A8D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4269" y="4274457"/>
            <a:ext cx="825256" cy="825256"/>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Oval">
            <a:extLst>
              <a:ext uri="{FF2B5EF4-FFF2-40B4-BE49-F238E27FC236}">
                <a16:creationId xmlns:a16="http://schemas.microsoft.com/office/drawing/2014/main" id="{F5AE4E4F-9F4C-43ED-8299-9BD63B74E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742" y="5649686"/>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57297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Periodic table illustration">
            <a:extLst>
              <a:ext uri="{FF2B5EF4-FFF2-40B4-BE49-F238E27FC236}">
                <a16:creationId xmlns:a16="http://schemas.microsoft.com/office/drawing/2014/main" id="{3E7C6160-2532-9FE0-BB0E-E85C5FF00C13}"/>
              </a:ext>
            </a:extLst>
          </p:cNvPr>
          <p:cNvPicPr>
            <a:picLocks noChangeAspect="1"/>
          </p:cNvPicPr>
          <p:nvPr/>
        </p:nvPicPr>
        <p:blipFill>
          <a:blip r:embed="rId2"/>
          <a:stretch>
            <a:fillRect/>
          </a:stretch>
        </p:blipFill>
        <p:spPr>
          <a:xfrm>
            <a:off x="6672896" y="1338898"/>
            <a:ext cx="5519103" cy="5519103"/>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4882F82-FE88-F974-E0F2-852ED128613B}"/>
              </a:ext>
            </a:extLst>
          </p:cNvPr>
          <p:cNvSpPr>
            <a:spLocks noGrp="1"/>
          </p:cNvSpPr>
          <p:nvPr>
            <p:ph type="title"/>
          </p:nvPr>
        </p:nvSpPr>
        <p:spPr>
          <a:xfrm>
            <a:off x="838200" y="365125"/>
            <a:ext cx="10515600" cy="1325563"/>
          </a:xfrm>
        </p:spPr>
        <p:txBody>
          <a:bodyPr>
            <a:normAutofit/>
          </a:bodyPr>
          <a:lstStyle/>
          <a:p>
            <a:r>
              <a:rPr lang="en-US" dirty="0"/>
              <a:t>References </a:t>
            </a:r>
          </a:p>
        </p:txBody>
      </p:sp>
      <p:sp>
        <p:nvSpPr>
          <p:cNvPr id="3" name="Content Placeholder 2">
            <a:extLst>
              <a:ext uri="{FF2B5EF4-FFF2-40B4-BE49-F238E27FC236}">
                <a16:creationId xmlns:a16="http://schemas.microsoft.com/office/drawing/2014/main" id="{0554DCBD-93C4-D282-4D74-152889815F44}"/>
              </a:ext>
            </a:extLst>
          </p:cNvPr>
          <p:cNvSpPr>
            <a:spLocks noGrp="1"/>
          </p:cNvSpPr>
          <p:nvPr>
            <p:ph idx="1"/>
          </p:nvPr>
        </p:nvSpPr>
        <p:spPr>
          <a:xfrm>
            <a:off x="838200" y="1825625"/>
            <a:ext cx="5393361" cy="4351338"/>
          </a:xfrm>
        </p:spPr>
        <p:txBody>
          <a:bodyPr>
            <a:normAutofit/>
          </a:bodyPr>
          <a:lstStyle/>
          <a:p>
            <a:r>
              <a:rPr lang="en-US" sz="1500"/>
              <a:t>Aaker, D. A. (1991). Managing Brand Equity: Capitalizing on the Value of a Brand Name. The Free Press.</a:t>
            </a:r>
          </a:p>
          <a:p>
            <a:r>
              <a:rPr lang="en-US" sz="1500"/>
              <a:t>Aaker, D. A. (1996). Building Strong Brands. The Free Press.</a:t>
            </a:r>
          </a:p>
          <a:p>
            <a:r>
              <a:rPr lang="en-US" sz="1500"/>
              <a:t>Blackett, T., &amp; Boad, B. (1999). Co-Branding: The Science of Alliance. Palgrave Macmillan.</a:t>
            </a:r>
          </a:p>
          <a:p>
            <a:r>
              <a:rPr lang="en-US" sz="1500"/>
              <a:t>de Chernatony, L., &amp; McDonald, M. (1992). Creating Powerful Brands. Butterworth-Heinemann.</a:t>
            </a:r>
          </a:p>
          <a:p>
            <a:r>
              <a:rPr lang="en-US" sz="1500"/>
              <a:t>Doyle, P. (1991). Marketing Management and Strategy. Prentice Hall.</a:t>
            </a:r>
          </a:p>
          <a:p>
            <a:r>
              <a:rPr lang="en-US" sz="1500"/>
              <a:t>Kapferer, J. N. (2015). The Luxury Strategy: Break the Rules of Marketing to Build Luxury Brands (2nd ed.). Kogan Page Publishers.</a:t>
            </a:r>
          </a:p>
          <a:p>
            <a:r>
              <a:rPr lang="en-US" sz="1500"/>
              <a:t>Kapferer, J.-N. (2008). The New Strategic Brand Management: Creating and Sustaining Brand Equity Long Term. Kogan Page.</a:t>
            </a:r>
          </a:p>
          <a:p>
            <a:endParaRPr lang="en-US" sz="1500"/>
          </a:p>
        </p:txBody>
      </p:sp>
    </p:spTree>
    <p:extLst>
      <p:ext uri="{BB962C8B-B14F-4D97-AF65-F5344CB8AC3E}">
        <p14:creationId xmlns:p14="http://schemas.microsoft.com/office/powerpoint/2010/main" val="14675355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A3D96D3-4AC0-488D-3CE7-B78329FED51C}"/>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6E2F43-29E9-49D9-91FC-E5FEFAAA7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Office building overlayed with stock market graphs">
            <a:extLst>
              <a:ext uri="{FF2B5EF4-FFF2-40B4-BE49-F238E27FC236}">
                <a16:creationId xmlns:a16="http://schemas.microsoft.com/office/drawing/2014/main" id="{AF08778C-1AA2-AC9D-31D1-CE2DE497DCC1}"/>
              </a:ext>
            </a:extLst>
          </p:cNvPr>
          <p:cNvPicPr>
            <a:picLocks noChangeAspect="1"/>
          </p:cNvPicPr>
          <p:nvPr/>
        </p:nvPicPr>
        <p:blipFill>
          <a:blip r:embed="rId2"/>
          <a:stretch>
            <a:fillRect/>
          </a:stretch>
        </p:blipFill>
        <p:spPr>
          <a:xfrm>
            <a:off x="6611058" y="3146674"/>
            <a:ext cx="5580942" cy="3711326"/>
          </a:xfrm>
          <a:custGeom>
            <a:avLst/>
            <a:gdLst/>
            <a:ahLst/>
            <a:cxnLst/>
            <a:rect l="l" t="t" r="r" b="b"/>
            <a:pathLst>
              <a:path w="5580942" h="5519103">
                <a:moveTo>
                  <a:pt x="169765" y="0"/>
                </a:moveTo>
                <a:lnTo>
                  <a:pt x="5580942" y="0"/>
                </a:lnTo>
                <a:lnTo>
                  <a:pt x="5580942" y="5519103"/>
                </a:lnTo>
                <a:lnTo>
                  <a:pt x="9100" y="5519103"/>
                </a:lnTo>
                <a:lnTo>
                  <a:pt x="0" y="5474029"/>
                </a:lnTo>
                <a:lnTo>
                  <a:pt x="0" y="169765"/>
                </a:lnTo>
                <a:cubicBezTo>
                  <a:pt x="0" y="76006"/>
                  <a:pt x="76006" y="0"/>
                  <a:pt x="169765" y="0"/>
                </a:cubicBezTo>
                <a:close/>
              </a:path>
            </a:pathLst>
          </a:custGeom>
        </p:spPr>
      </p:pic>
      <p:sp>
        <p:nvSpPr>
          <p:cNvPr id="11" name="Oval 10">
            <a:extLst>
              <a:ext uri="{FF2B5EF4-FFF2-40B4-BE49-F238E27FC236}">
                <a16:creationId xmlns:a16="http://schemas.microsoft.com/office/drawing/2014/main" id="{8E63CC27-1C86-4653-8866-79C24C5C5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5924" y="1656147"/>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3BA62E19-CD42-4C09-B825-844B4943D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87212"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CCD30F9-08DC-14BB-4464-BCDA09ECCB1E}"/>
              </a:ext>
            </a:extLst>
          </p:cNvPr>
          <p:cNvSpPr>
            <a:spLocks noGrp="1"/>
          </p:cNvSpPr>
          <p:nvPr>
            <p:ph type="title"/>
          </p:nvPr>
        </p:nvSpPr>
        <p:spPr>
          <a:xfrm>
            <a:off x="838200" y="365125"/>
            <a:ext cx="10515600" cy="1325563"/>
          </a:xfrm>
        </p:spPr>
        <p:txBody>
          <a:bodyPr>
            <a:normAutofit/>
          </a:bodyPr>
          <a:lstStyle/>
          <a:p>
            <a:r>
              <a:rPr lang="en-US" dirty="0"/>
              <a:t>References </a:t>
            </a:r>
          </a:p>
        </p:txBody>
      </p:sp>
      <p:sp>
        <p:nvSpPr>
          <p:cNvPr id="3" name="Content Placeholder 2">
            <a:extLst>
              <a:ext uri="{FF2B5EF4-FFF2-40B4-BE49-F238E27FC236}">
                <a16:creationId xmlns:a16="http://schemas.microsoft.com/office/drawing/2014/main" id="{BA3274B6-30F8-188C-B40B-03A41B7FAD44}"/>
              </a:ext>
            </a:extLst>
          </p:cNvPr>
          <p:cNvSpPr>
            <a:spLocks noGrp="1"/>
          </p:cNvSpPr>
          <p:nvPr>
            <p:ph idx="1"/>
          </p:nvPr>
        </p:nvSpPr>
        <p:spPr>
          <a:xfrm>
            <a:off x="838200" y="1825625"/>
            <a:ext cx="5393361" cy="4351338"/>
          </a:xfrm>
        </p:spPr>
        <p:txBody>
          <a:bodyPr>
            <a:normAutofit/>
          </a:bodyPr>
          <a:lstStyle/>
          <a:p>
            <a:r>
              <a:rPr lang="en-US" sz="1300"/>
              <a:t>Keller, K. L. (2003). Strategic Brand Management: Building, Measuring, and Managing Brand Equity. Pearson Education.</a:t>
            </a:r>
          </a:p>
          <a:p>
            <a:r>
              <a:rPr lang="en-US" sz="1300"/>
              <a:t>Keller, K. L. (2013). Strategic Brand Management: Building, Measuring, and Managing Brand Equity (4th ed.). Pearson.</a:t>
            </a:r>
          </a:p>
          <a:p>
            <a:r>
              <a:rPr lang="en-US" sz="1300"/>
              <a:t>Kotler, P., &amp; Armstrong, G. (2006). Principles of Marketing (11th ed.). Pearson Prentice Hall.</a:t>
            </a:r>
          </a:p>
          <a:p>
            <a:r>
              <a:rPr lang="en-US" sz="1300"/>
              <a:t>Kotler, P., &amp; Keller, K. L. (2016). Marketing Management (15th ed.). Pearson.</a:t>
            </a:r>
          </a:p>
          <a:p>
            <a:r>
              <a:rPr lang="en-US" sz="1300"/>
              <a:t>Pelsmacker, P. D., Geuens, M., &amp; Bergh, J. V. D. (2007). Marketing Communications: A European Perspective (3rd ed.). Pearson Education Limited.</a:t>
            </a:r>
          </a:p>
          <a:p>
            <a:r>
              <a:rPr lang="en-US" sz="1300"/>
              <a:t>Zeithaml, V. A., Bitner, M. J., &amp; Bitner, J. R. (2009). Services Marketing: Integrating Customer Focus Across the Firm (5th ed.). McGraw-Hill.</a:t>
            </a:r>
          </a:p>
          <a:p>
            <a:r>
              <a:rPr lang="en-US" sz="1300"/>
              <a:t>Zeithaml, V. A., Bitner, M. J., &amp; Gremler, D. D. (2018). Services Marketing: Integrating Customer Focus Across the Firm (7th ed.). McGraw-Hill Education.</a:t>
            </a:r>
          </a:p>
          <a:p>
            <a:endParaRPr lang="en-US" sz="1300"/>
          </a:p>
        </p:txBody>
      </p:sp>
    </p:spTree>
    <p:extLst>
      <p:ext uri="{BB962C8B-B14F-4D97-AF65-F5344CB8AC3E}">
        <p14:creationId xmlns:p14="http://schemas.microsoft.com/office/powerpoint/2010/main" val="8100845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6DFFF0C-D24E-2022-2CAD-4C33BBDCBA0B}"/>
              </a:ext>
            </a:extLst>
          </p:cNvPr>
          <p:cNvSpPr>
            <a:spLocks noGrp="1"/>
          </p:cNvSpPr>
          <p:nvPr>
            <p:ph type="title"/>
          </p:nvPr>
        </p:nvSpPr>
        <p:spPr>
          <a:xfrm>
            <a:off x="838200" y="459863"/>
            <a:ext cx="10515600" cy="1004594"/>
          </a:xfrm>
        </p:spPr>
        <p:txBody>
          <a:bodyPr>
            <a:normAutofit/>
          </a:bodyPr>
          <a:lstStyle/>
          <a:p>
            <a:pPr algn="ctr"/>
            <a:r>
              <a:rPr lang="en-US">
                <a:solidFill>
                  <a:srgbClr val="FFFFFF"/>
                </a:solidFill>
              </a:rPr>
              <a:t>End </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8BAA8E90-E66D-8101-984F-D86E93A742DD}"/>
              </a:ext>
            </a:extLst>
          </p:cNvPr>
          <p:cNvGraphicFramePr>
            <a:graphicFrameLocks noGrp="1"/>
          </p:cNvGraphicFramePr>
          <p:nvPr>
            <p:ph idx="1"/>
            <p:extLst>
              <p:ext uri="{D42A27DB-BD31-4B8C-83A1-F6EECF244321}">
                <p14:modId xmlns:p14="http://schemas.microsoft.com/office/powerpoint/2010/main" val="3339082498"/>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98719367"/>
      </p:ext>
    </p:extLst>
  </p:cSld>
  <p:clrMapOvr>
    <a:masterClrMapping/>
  </p:clrMapOvr>
</p:sld>
</file>

<file path=ppt/theme/theme1.xml><?xml version="1.0" encoding="utf-8"?>
<a:theme xmlns:a="http://schemas.openxmlformats.org/drawingml/2006/main" name="ShapesVTI">
  <a:themeElements>
    <a:clrScheme name="Office">
      <a:dk1>
        <a:srgbClr val="000000"/>
      </a:dk1>
      <a:lt1>
        <a:srgbClr val="FFFFFF"/>
      </a:lt1>
      <a:dk2>
        <a:srgbClr val="281B10"/>
      </a:dk2>
      <a:lt2>
        <a:srgbClr val="FFF9F5"/>
      </a:lt2>
      <a:accent1>
        <a:srgbClr val="EE7661"/>
      </a:accent1>
      <a:accent2>
        <a:srgbClr val="4E91F0"/>
      </a:accent2>
      <a:accent3>
        <a:srgbClr val="5B5260"/>
      </a:accent3>
      <a:accent4>
        <a:srgbClr val="2CC3B4"/>
      </a:accent4>
      <a:accent5>
        <a:srgbClr val="C097F8"/>
      </a:accent5>
      <a:accent6>
        <a:srgbClr val="FF9514"/>
      </a:accent6>
      <a:hlink>
        <a:srgbClr val="E50CBC"/>
      </a:hlink>
      <a:folHlink>
        <a:srgbClr val="6257FF"/>
      </a:folHlink>
    </a:clrScheme>
    <a:fontScheme name="Festival">
      <a:majorFont>
        <a:latin typeface="Tw Cen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docProps/app.xml><?xml version="1.0" encoding="utf-8"?>
<Properties xmlns="http://schemas.openxmlformats.org/officeDocument/2006/extended-properties" xmlns:vt="http://schemas.openxmlformats.org/officeDocument/2006/docPropsVTypes">
  <TotalTime>103</TotalTime>
  <Words>5080</Words>
  <Application>Microsoft Office PowerPoint</Application>
  <PresentationFormat>Widescreen</PresentationFormat>
  <Paragraphs>366</Paragraphs>
  <Slides>49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Avenir Next LT Pro</vt:lpstr>
      <vt:lpstr>Calibri</vt:lpstr>
      <vt:lpstr>Times New Roman</vt:lpstr>
      <vt:lpstr>Tw Cen MT</vt:lpstr>
      <vt:lpstr>ShapesVTI</vt:lpstr>
      <vt:lpstr>SPECIAL APLLICATION OF MARKETING RESEARCH WEEK 5 LECTURE NAME RESEARCH DR JOHN N KAMAU</vt:lpstr>
      <vt:lpstr>Welcome </vt:lpstr>
      <vt:lpstr> Intended Learning Outcomes</vt:lpstr>
      <vt:lpstr>5.3 Quotes on brand names</vt:lpstr>
      <vt:lpstr>5.3 Quotes on brand names</vt:lpstr>
      <vt:lpstr>Quotes on brand names</vt:lpstr>
      <vt:lpstr>Definition of brand name</vt:lpstr>
      <vt:lpstr>Definition of brand name</vt:lpstr>
      <vt:lpstr>From definitions ……</vt:lpstr>
      <vt:lpstr>From definitions ……</vt:lpstr>
      <vt:lpstr> Denotative and connotative meaning of brand names </vt:lpstr>
      <vt:lpstr>Functions of a  brand name</vt:lpstr>
      <vt:lpstr>Functions of a  brand name</vt:lpstr>
      <vt:lpstr>Functions of  a brand name</vt:lpstr>
      <vt:lpstr>Functions of a brand name</vt:lpstr>
      <vt:lpstr>Characteristics of a  good brand name </vt:lpstr>
      <vt:lpstr>Characteristics of  a good brand name </vt:lpstr>
      <vt:lpstr>Characteristics of  a good brand name </vt:lpstr>
      <vt:lpstr>Characteristics of a  good brand name</vt:lpstr>
      <vt:lpstr>Brand categories </vt:lpstr>
      <vt:lpstr>Brand categories </vt:lpstr>
      <vt:lpstr>Brand categories </vt:lpstr>
      <vt:lpstr>Brand categories </vt:lpstr>
      <vt:lpstr>Objective and philosophy of brand testing </vt:lpstr>
      <vt:lpstr>Reasons and Objectives for Name Testing</vt:lpstr>
      <vt:lpstr>Approaches to Naming a Product </vt:lpstr>
      <vt:lpstr>Approaches to Naming a Product </vt:lpstr>
      <vt:lpstr>Approaches to Naming a Product </vt:lpstr>
      <vt:lpstr>Approaches to Naming a Product </vt:lpstr>
      <vt:lpstr>Approaches to Naming a Product </vt:lpstr>
      <vt:lpstr>Procedures of name testing </vt:lpstr>
      <vt:lpstr>Procedures of name testing </vt:lpstr>
      <vt:lpstr>Procedures of name testing </vt:lpstr>
      <vt:lpstr>Procedures of name testing </vt:lpstr>
      <vt:lpstr>Procedures of name testing </vt:lpstr>
      <vt:lpstr>Other considerations in name testing </vt:lpstr>
      <vt:lpstr>Other considerations in name testing </vt:lpstr>
      <vt:lpstr>Other considerations in name testing </vt:lpstr>
      <vt:lpstr>Other considerations in name testing </vt:lpstr>
      <vt:lpstr>Determinants of successful brand </vt:lpstr>
      <vt:lpstr>Determinants of successful brand </vt:lpstr>
      <vt:lpstr>Determinants of successful brand </vt:lpstr>
      <vt:lpstr>Determinants of successful brand </vt:lpstr>
      <vt:lpstr>Challenges of Brand Name Testing  </vt:lpstr>
      <vt:lpstr>Challenges of Brand Name Testing  </vt:lpstr>
      <vt:lpstr> Questions</vt:lpstr>
      <vt:lpstr>References </vt:lpstr>
      <vt:lpstr>References </vt:lpstr>
      <vt:lpstr>End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Dr. John N. Kamau</cp:lastModifiedBy>
  <cp:revision>8</cp:revision>
  <dcterms:created xsi:type="dcterms:W3CDTF">2024-10-06T10:32:51Z</dcterms:created>
  <dcterms:modified xsi:type="dcterms:W3CDTF">2024-10-08T08:18:19Z</dcterms:modified>
</cp:coreProperties>
</file>