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8" r:id="rId13"/>
    <p:sldId id="267" r:id="rId14"/>
    <p:sldId id="269" r:id="rId15"/>
    <p:sldId id="270" r:id="rId16"/>
    <p:sldId id="272" r:id="rId17"/>
    <p:sldId id="271" r:id="rId18"/>
    <p:sldId id="273" r:id="rId19"/>
    <p:sldId id="274" r:id="rId20"/>
    <p:sldId id="275" r:id="rId21"/>
    <p:sldId id="276" r:id="rId22"/>
    <p:sldId id="277" r:id="rId23"/>
    <p:sldId id="278" r:id="rId24"/>
    <p:sldId id="279" r:id="rId25"/>
    <p:sldId id="280" r:id="rId26"/>
    <p:sldId id="282" r:id="rId27"/>
    <p:sldId id="281"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62" d="100"/>
          <a:sy n="62" d="100"/>
        </p:scale>
        <p:origin x="978"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3DFCD2-1AF4-E812-7BDB-4B06DA6E8F9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B5C35B80-0DB6-1DA2-5EAF-C3BE4DE11A7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3011D35D-08A6-BC86-6BB3-842A4A43BEF1}"/>
              </a:ext>
            </a:extLst>
          </p:cNvPr>
          <p:cNvSpPr>
            <a:spLocks noGrp="1"/>
          </p:cNvSpPr>
          <p:nvPr>
            <p:ph type="dt" sz="half" idx="10"/>
          </p:nvPr>
        </p:nvSpPr>
        <p:spPr/>
        <p:txBody>
          <a:bodyPr/>
          <a:lstStyle/>
          <a:p>
            <a:fld id="{C09458E9-5A77-468E-A38D-30BFFB007756}" type="datetimeFigureOut">
              <a:rPr lang="en-US" smtClean="0"/>
              <a:t>10/10/2024</a:t>
            </a:fld>
            <a:endParaRPr lang="en-US"/>
          </a:p>
        </p:txBody>
      </p:sp>
      <p:sp>
        <p:nvSpPr>
          <p:cNvPr id="5" name="Footer Placeholder 4">
            <a:extLst>
              <a:ext uri="{FF2B5EF4-FFF2-40B4-BE49-F238E27FC236}">
                <a16:creationId xmlns:a16="http://schemas.microsoft.com/office/drawing/2014/main" id="{774E8EE8-1AD5-0DA2-4E7A-DBE10E0B0AA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5462F6A-9B45-72F9-0799-92A13D8AA567}"/>
              </a:ext>
            </a:extLst>
          </p:cNvPr>
          <p:cNvSpPr>
            <a:spLocks noGrp="1"/>
          </p:cNvSpPr>
          <p:nvPr>
            <p:ph type="sldNum" sz="quarter" idx="12"/>
          </p:nvPr>
        </p:nvSpPr>
        <p:spPr/>
        <p:txBody>
          <a:bodyPr/>
          <a:lstStyle/>
          <a:p>
            <a:fld id="{5808714E-48AF-47C8-A9E5-A96057612296}" type="slidenum">
              <a:rPr lang="en-US" smtClean="0"/>
              <a:t>‹#›</a:t>
            </a:fld>
            <a:endParaRPr lang="en-US"/>
          </a:p>
        </p:txBody>
      </p:sp>
    </p:spTree>
    <p:extLst>
      <p:ext uri="{BB962C8B-B14F-4D97-AF65-F5344CB8AC3E}">
        <p14:creationId xmlns:p14="http://schemas.microsoft.com/office/powerpoint/2010/main" val="1002945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6A41A8-FA9E-507A-8599-FEA068AC9BE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E374087-2014-5416-B1C4-08F6BD1B73B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CBDABBC-C27B-B1A4-204F-6FD2F473DEAB}"/>
              </a:ext>
            </a:extLst>
          </p:cNvPr>
          <p:cNvSpPr>
            <a:spLocks noGrp="1"/>
          </p:cNvSpPr>
          <p:nvPr>
            <p:ph type="dt" sz="half" idx="10"/>
          </p:nvPr>
        </p:nvSpPr>
        <p:spPr/>
        <p:txBody>
          <a:bodyPr/>
          <a:lstStyle/>
          <a:p>
            <a:fld id="{C09458E9-5A77-468E-A38D-30BFFB007756}" type="datetimeFigureOut">
              <a:rPr lang="en-US" smtClean="0"/>
              <a:t>10/10/2024</a:t>
            </a:fld>
            <a:endParaRPr lang="en-US"/>
          </a:p>
        </p:txBody>
      </p:sp>
      <p:sp>
        <p:nvSpPr>
          <p:cNvPr id="5" name="Footer Placeholder 4">
            <a:extLst>
              <a:ext uri="{FF2B5EF4-FFF2-40B4-BE49-F238E27FC236}">
                <a16:creationId xmlns:a16="http://schemas.microsoft.com/office/drawing/2014/main" id="{5AD5AE5D-25EB-BAC8-F5D3-E2BB646BC33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B270A24-248F-55B7-BA93-C2ED910FA1F2}"/>
              </a:ext>
            </a:extLst>
          </p:cNvPr>
          <p:cNvSpPr>
            <a:spLocks noGrp="1"/>
          </p:cNvSpPr>
          <p:nvPr>
            <p:ph type="sldNum" sz="quarter" idx="12"/>
          </p:nvPr>
        </p:nvSpPr>
        <p:spPr/>
        <p:txBody>
          <a:bodyPr/>
          <a:lstStyle/>
          <a:p>
            <a:fld id="{5808714E-48AF-47C8-A9E5-A96057612296}" type="slidenum">
              <a:rPr lang="en-US" smtClean="0"/>
              <a:t>‹#›</a:t>
            </a:fld>
            <a:endParaRPr lang="en-US"/>
          </a:p>
        </p:txBody>
      </p:sp>
    </p:spTree>
    <p:extLst>
      <p:ext uri="{BB962C8B-B14F-4D97-AF65-F5344CB8AC3E}">
        <p14:creationId xmlns:p14="http://schemas.microsoft.com/office/powerpoint/2010/main" val="37795212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0FA7D9-CAC7-B778-ADF7-D351A5CFC64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70A01233-D219-9F61-A8F9-0574B217053A}"/>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2E9F0B7-3009-2BAD-A81C-548A6DE47124}"/>
              </a:ext>
            </a:extLst>
          </p:cNvPr>
          <p:cNvSpPr>
            <a:spLocks noGrp="1"/>
          </p:cNvSpPr>
          <p:nvPr>
            <p:ph type="dt" sz="half" idx="10"/>
          </p:nvPr>
        </p:nvSpPr>
        <p:spPr/>
        <p:txBody>
          <a:bodyPr/>
          <a:lstStyle/>
          <a:p>
            <a:fld id="{C09458E9-5A77-468E-A38D-30BFFB007756}" type="datetimeFigureOut">
              <a:rPr lang="en-US" smtClean="0"/>
              <a:t>10/10/2024</a:t>
            </a:fld>
            <a:endParaRPr lang="en-US"/>
          </a:p>
        </p:txBody>
      </p:sp>
      <p:sp>
        <p:nvSpPr>
          <p:cNvPr id="5" name="Footer Placeholder 4">
            <a:extLst>
              <a:ext uri="{FF2B5EF4-FFF2-40B4-BE49-F238E27FC236}">
                <a16:creationId xmlns:a16="http://schemas.microsoft.com/office/drawing/2014/main" id="{AB1BBD73-D05D-D72A-CE14-66AEC881FBA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9EC0D91-D043-D472-BA55-0A80B69E6CAC}"/>
              </a:ext>
            </a:extLst>
          </p:cNvPr>
          <p:cNvSpPr>
            <a:spLocks noGrp="1"/>
          </p:cNvSpPr>
          <p:nvPr>
            <p:ph type="sldNum" sz="quarter" idx="12"/>
          </p:nvPr>
        </p:nvSpPr>
        <p:spPr/>
        <p:txBody>
          <a:bodyPr/>
          <a:lstStyle/>
          <a:p>
            <a:fld id="{5808714E-48AF-47C8-A9E5-A96057612296}" type="slidenum">
              <a:rPr lang="en-US" smtClean="0"/>
              <a:t>‹#›</a:t>
            </a:fld>
            <a:endParaRPr lang="en-US"/>
          </a:p>
        </p:txBody>
      </p:sp>
    </p:spTree>
    <p:extLst>
      <p:ext uri="{BB962C8B-B14F-4D97-AF65-F5344CB8AC3E}">
        <p14:creationId xmlns:p14="http://schemas.microsoft.com/office/powerpoint/2010/main" val="16735355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4D2F25-6CAD-58B7-DBF0-429AD584BC3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771E156-3F30-42CD-375A-BAB75B5E4A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47F536A-5E1E-5297-365E-04A50D316D4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D018A639-0299-F0DC-C312-A7A21D688CCE}"/>
              </a:ext>
            </a:extLst>
          </p:cNvPr>
          <p:cNvSpPr>
            <a:spLocks noGrp="1"/>
          </p:cNvSpPr>
          <p:nvPr>
            <p:ph type="dt" sz="half" idx="10"/>
          </p:nvPr>
        </p:nvSpPr>
        <p:spPr/>
        <p:txBody>
          <a:bodyPr/>
          <a:lstStyle/>
          <a:p>
            <a:fld id="{C09458E9-5A77-468E-A38D-30BFFB007756}" type="datetimeFigureOut">
              <a:rPr lang="en-US" smtClean="0"/>
              <a:t>10/10/2024</a:t>
            </a:fld>
            <a:endParaRPr lang="en-US"/>
          </a:p>
        </p:txBody>
      </p:sp>
      <p:sp>
        <p:nvSpPr>
          <p:cNvPr id="6" name="Footer Placeholder 5">
            <a:extLst>
              <a:ext uri="{FF2B5EF4-FFF2-40B4-BE49-F238E27FC236}">
                <a16:creationId xmlns:a16="http://schemas.microsoft.com/office/drawing/2014/main" id="{887427F5-A3AC-EC75-15F4-5C95B4971B1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3C54E4E-B666-808F-57C3-4B4B164A47BD}"/>
              </a:ext>
            </a:extLst>
          </p:cNvPr>
          <p:cNvSpPr>
            <a:spLocks noGrp="1"/>
          </p:cNvSpPr>
          <p:nvPr>
            <p:ph type="sldNum" sz="quarter" idx="12"/>
          </p:nvPr>
        </p:nvSpPr>
        <p:spPr/>
        <p:txBody>
          <a:bodyPr/>
          <a:lstStyle/>
          <a:p>
            <a:fld id="{5808714E-48AF-47C8-A9E5-A96057612296}" type="slidenum">
              <a:rPr lang="en-US" smtClean="0"/>
              <a:t>‹#›</a:t>
            </a:fld>
            <a:endParaRPr lang="en-US"/>
          </a:p>
        </p:txBody>
      </p:sp>
    </p:spTree>
    <p:extLst>
      <p:ext uri="{BB962C8B-B14F-4D97-AF65-F5344CB8AC3E}">
        <p14:creationId xmlns:p14="http://schemas.microsoft.com/office/powerpoint/2010/main" val="32274815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028E43-2576-FD12-B024-6FD3C581CC92}"/>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D7D5401C-238C-CDF6-E407-E290FB06791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A6FD0B4-AF94-A854-1DAB-3FEA4689021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99984D7-A81B-5324-DF0E-035D7B5C70E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D222AAD-6EC9-FB97-4B8A-9DB2B6C64A6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82A7F6C-8519-2616-0F81-C77D2C2C4E6D}"/>
              </a:ext>
            </a:extLst>
          </p:cNvPr>
          <p:cNvSpPr>
            <a:spLocks noGrp="1"/>
          </p:cNvSpPr>
          <p:nvPr>
            <p:ph type="dt" sz="half" idx="10"/>
          </p:nvPr>
        </p:nvSpPr>
        <p:spPr/>
        <p:txBody>
          <a:bodyPr/>
          <a:lstStyle/>
          <a:p>
            <a:fld id="{C09458E9-5A77-468E-A38D-30BFFB007756}" type="datetimeFigureOut">
              <a:rPr lang="en-US" smtClean="0"/>
              <a:t>10/10/2024</a:t>
            </a:fld>
            <a:endParaRPr lang="en-US"/>
          </a:p>
        </p:txBody>
      </p:sp>
      <p:sp>
        <p:nvSpPr>
          <p:cNvPr id="8" name="Footer Placeholder 7">
            <a:extLst>
              <a:ext uri="{FF2B5EF4-FFF2-40B4-BE49-F238E27FC236}">
                <a16:creationId xmlns:a16="http://schemas.microsoft.com/office/drawing/2014/main" id="{2B80ABC4-6522-24B2-0F7C-5800A812732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2BDB5144-CABD-07B0-326A-A934F9F36181}"/>
              </a:ext>
            </a:extLst>
          </p:cNvPr>
          <p:cNvSpPr>
            <a:spLocks noGrp="1"/>
          </p:cNvSpPr>
          <p:nvPr>
            <p:ph type="sldNum" sz="quarter" idx="12"/>
          </p:nvPr>
        </p:nvSpPr>
        <p:spPr/>
        <p:txBody>
          <a:bodyPr/>
          <a:lstStyle/>
          <a:p>
            <a:fld id="{5808714E-48AF-47C8-A9E5-A96057612296}" type="slidenum">
              <a:rPr lang="en-US" smtClean="0"/>
              <a:t>‹#›</a:t>
            </a:fld>
            <a:endParaRPr lang="en-US"/>
          </a:p>
        </p:txBody>
      </p:sp>
    </p:spTree>
    <p:extLst>
      <p:ext uri="{BB962C8B-B14F-4D97-AF65-F5344CB8AC3E}">
        <p14:creationId xmlns:p14="http://schemas.microsoft.com/office/powerpoint/2010/main" val="30158965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729B30-BD97-B4C1-A625-11627091AA6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4CEE9E1D-23D1-5861-A5A8-111D01F187CF}"/>
              </a:ext>
            </a:extLst>
          </p:cNvPr>
          <p:cNvSpPr>
            <a:spLocks noGrp="1"/>
          </p:cNvSpPr>
          <p:nvPr>
            <p:ph type="dt" sz="half" idx="10"/>
          </p:nvPr>
        </p:nvSpPr>
        <p:spPr/>
        <p:txBody>
          <a:bodyPr/>
          <a:lstStyle/>
          <a:p>
            <a:fld id="{C09458E9-5A77-468E-A38D-30BFFB007756}" type="datetimeFigureOut">
              <a:rPr lang="en-US" smtClean="0"/>
              <a:t>10/10/2024</a:t>
            </a:fld>
            <a:endParaRPr lang="en-US"/>
          </a:p>
        </p:txBody>
      </p:sp>
      <p:sp>
        <p:nvSpPr>
          <p:cNvPr id="4" name="Footer Placeholder 3">
            <a:extLst>
              <a:ext uri="{FF2B5EF4-FFF2-40B4-BE49-F238E27FC236}">
                <a16:creationId xmlns:a16="http://schemas.microsoft.com/office/drawing/2014/main" id="{5B5C0F8B-31B8-BBC3-88F0-CF777BF40BA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AF3DB6A-32AE-59EC-5E0B-C57ADC9A8D91}"/>
              </a:ext>
            </a:extLst>
          </p:cNvPr>
          <p:cNvSpPr>
            <a:spLocks noGrp="1"/>
          </p:cNvSpPr>
          <p:nvPr>
            <p:ph type="sldNum" sz="quarter" idx="12"/>
          </p:nvPr>
        </p:nvSpPr>
        <p:spPr/>
        <p:txBody>
          <a:bodyPr/>
          <a:lstStyle/>
          <a:p>
            <a:fld id="{5808714E-48AF-47C8-A9E5-A96057612296}" type="slidenum">
              <a:rPr lang="en-US" smtClean="0"/>
              <a:t>‹#›</a:t>
            </a:fld>
            <a:endParaRPr lang="en-US"/>
          </a:p>
        </p:txBody>
      </p:sp>
    </p:spTree>
    <p:extLst>
      <p:ext uri="{BB962C8B-B14F-4D97-AF65-F5344CB8AC3E}">
        <p14:creationId xmlns:p14="http://schemas.microsoft.com/office/powerpoint/2010/main" val="11997030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C52517E-E3DB-5368-CC75-0DD7A7A10109}"/>
              </a:ext>
            </a:extLst>
          </p:cNvPr>
          <p:cNvSpPr>
            <a:spLocks noGrp="1"/>
          </p:cNvSpPr>
          <p:nvPr>
            <p:ph type="dt" sz="half" idx="10"/>
          </p:nvPr>
        </p:nvSpPr>
        <p:spPr/>
        <p:txBody>
          <a:bodyPr/>
          <a:lstStyle/>
          <a:p>
            <a:fld id="{C09458E9-5A77-468E-A38D-30BFFB007756}" type="datetimeFigureOut">
              <a:rPr lang="en-US" smtClean="0"/>
              <a:t>10/10/2024</a:t>
            </a:fld>
            <a:endParaRPr lang="en-US"/>
          </a:p>
        </p:txBody>
      </p:sp>
      <p:sp>
        <p:nvSpPr>
          <p:cNvPr id="3" name="Footer Placeholder 2">
            <a:extLst>
              <a:ext uri="{FF2B5EF4-FFF2-40B4-BE49-F238E27FC236}">
                <a16:creationId xmlns:a16="http://schemas.microsoft.com/office/drawing/2014/main" id="{FBA2D47B-B70B-FDF2-8033-AA528011045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0DC55DA-3732-9E9E-611A-0B9FC08B060A}"/>
              </a:ext>
            </a:extLst>
          </p:cNvPr>
          <p:cNvSpPr>
            <a:spLocks noGrp="1"/>
          </p:cNvSpPr>
          <p:nvPr>
            <p:ph type="sldNum" sz="quarter" idx="12"/>
          </p:nvPr>
        </p:nvSpPr>
        <p:spPr/>
        <p:txBody>
          <a:bodyPr/>
          <a:lstStyle/>
          <a:p>
            <a:fld id="{5808714E-48AF-47C8-A9E5-A96057612296}" type="slidenum">
              <a:rPr lang="en-US" smtClean="0"/>
              <a:t>‹#›</a:t>
            </a:fld>
            <a:endParaRPr lang="en-US"/>
          </a:p>
        </p:txBody>
      </p:sp>
    </p:spTree>
    <p:extLst>
      <p:ext uri="{BB962C8B-B14F-4D97-AF65-F5344CB8AC3E}">
        <p14:creationId xmlns:p14="http://schemas.microsoft.com/office/powerpoint/2010/main" val="27952110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0B551B-C645-23BE-DC65-67979DE51BE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5BBB25D-262A-97AE-C294-964D669AF2C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7337288-AC47-6ECC-C567-CCA744B458E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A8E2B22-A384-E378-5AE0-1D9716E9E785}"/>
              </a:ext>
            </a:extLst>
          </p:cNvPr>
          <p:cNvSpPr>
            <a:spLocks noGrp="1"/>
          </p:cNvSpPr>
          <p:nvPr>
            <p:ph type="dt" sz="half" idx="10"/>
          </p:nvPr>
        </p:nvSpPr>
        <p:spPr/>
        <p:txBody>
          <a:bodyPr/>
          <a:lstStyle/>
          <a:p>
            <a:fld id="{C09458E9-5A77-468E-A38D-30BFFB007756}" type="datetimeFigureOut">
              <a:rPr lang="en-US" smtClean="0"/>
              <a:t>10/10/2024</a:t>
            </a:fld>
            <a:endParaRPr lang="en-US"/>
          </a:p>
        </p:txBody>
      </p:sp>
      <p:sp>
        <p:nvSpPr>
          <p:cNvPr id="6" name="Footer Placeholder 5">
            <a:extLst>
              <a:ext uri="{FF2B5EF4-FFF2-40B4-BE49-F238E27FC236}">
                <a16:creationId xmlns:a16="http://schemas.microsoft.com/office/drawing/2014/main" id="{C8952676-C5AD-6151-4510-F7EBCF1217B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C1D734C-1C1B-6131-6B2A-6B255A7B7508}"/>
              </a:ext>
            </a:extLst>
          </p:cNvPr>
          <p:cNvSpPr>
            <a:spLocks noGrp="1"/>
          </p:cNvSpPr>
          <p:nvPr>
            <p:ph type="sldNum" sz="quarter" idx="12"/>
          </p:nvPr>
        </p:nvSpPr>
        <p:spPr/>
        <p:txBody>
          <a:bodyPr/>
          <a:lstStyle/>
          <a:p>
            <a:fld id="{5808714E-48AF-47C8-A9E5-A96057612296}" type="slidenum">
              <a:rPr lang="en-US" smtClean="0"/>
              <a:t>‹#›</a:t>
            </a:fld>
            <a:endParaRPr lang="en-US"/>
          </a:p>
        </p:txBody>
      </p:sp>
    </p:spTree>
    <p:extLst>
      <p:ext uri="{BB962C8B-B14F-4D97-AF65-F5344CB8AC3E}">
        <p14:creationId xmlns:p14="http://schemas.microsoft.com/office/powerpoint/2010/main" val="14883542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477F5-387D-6F7C-191D-834846EC80B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DCE842C2-5C40-E2E4-2193-8028D0A4270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04775F7-55C0-9605-275F-D1B390CA089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BFFB64C-5FA0-16A6-4925-E053CD012535}"/>
              </a:ext>
            </a:extLst>
          </p:cNvPr>
          <p:cNvSpPr>
            <a:spLocks noGrp="1"/>
          </p:cNvSpPr>
          <p:nvPr>
            <p:ph type="dt" sz="half" idx="10"/>
          </p:nvPr>
        </p:nvSpPr>
        <p:spPr/>
        <p:txBody>
          <a:bodyPr/>
          <a:lstStyle/>
          <a:p>
            <a:fld id="{C09458E9-5A77-468E-A38D-30BFFB007756}" type="datetimeFigureOut">
              <a:rPr lang="en-US" smtClean="0"/>
              <a:t>10/10/2024</a:t>
            </a:fld>
            <a:endParaRPr lang="en-US"/>
          </a:p>
        </p:txBody>
      </p:sp>
      <p:sp>
        <p:nvSpPr>
          <p:cNvPr id="6" name="Footer Placeholder 5">
            <a:extLst>
              <a:ext uri="{FF2B5EF4-FFF2-40B4-BE49-F238E27FC236}">
                <a16:creationId xmlns:a16="http://schemas.microsoft.com/office/drawing/2014/main" id="{F8A3A240-91F8-5094-560C-96FF9A8760F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41FB08D-A918-29AC-C5D8-6FE52676F503}"/>
              </a:ext>
            </a:extLst>
          </p:cNvPr>
          <p:cNvSpPr>
            <a:spLocks noGrp="1"/>
          </p:cNvSpPr>
          <p:nvPr>
            <p:ph type="sldNum" sz="quarter" idx="12"/>
          </p:nvPr>
        </p:nvSpPr>
        <p:spPr/>
        <p:txBody>
          <a:bodyPr/>
          <a:lstStyle/>
          <a:p>
            <a:fld id="{5808714E-48AF-47C8-A9E5-A96057612296}" type="slidenum">
              <a:rPr lang="en-US" smtClean="0"/>
              <a:t>‹#›</a:t>
            </a:fld>
            <a:endParaRPr lang="en-US"/>
          </a:p>
        </p:txBody>
      </p:sp>
    </p:spTree>
    <p:extLst>
      <p:ext uri="{BB962C8B-B14F-4D97-AF65-F5344CB8AC3E}">
        <p14:creationId xmlns:p14="http://schemas.microsoft.com/office/powerpoint/2010/main" val="29604956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850DFB-F217-0D40-A1A5-5FC2E88B29AB}"/>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A1747D31-E7A3-D83B-13EB-CFDB455188E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6743A7D-83F0-F689-FFAF-D1B6334C3583}"/>
              </a:ext>
            </a:extLst>
          </p:cNvPr>
          <p:cNvSpPr>
            <a:spLocks noGrp="1"/>
          </p:cNvSpPr>
          <p:nvPr>
            <p:ph type="dt" sz="half" idx="10"/>
          </p:nvPr>
        </p:nvSpPr>
        <p:spPr/>
        <p:txBody>
          <a:bodyPr/>
          <a:lstStyle/>
          <a:p>
            <a:fld id="{C09458E9-5A77-468E-A38D-30BFFB007756}" type="datetimeFigureOut">
              <a:rPr lang="en-US" smtClean="0"/>
              <a:t>10/10/2024</a:t>
            </a:fld>
            <a:endParaRPr lang="en-US"/>
          </a:p>
        </p:txBody>
      </p:sp>
      <p:sp>
        <p:nvSpPr>
          <p:cNvPr id="5" name="Footer Placeholder 4">
            <a:extLst>
              <a:ext uri="{FF2B5EF4-FFF2-40B4-BE49-F238E27FC236}">
                <a16:creationId xmlns:a16="http://schemas.microsoft.com/office/drawing/2014/main" id="{4EE95EFA-7F45-05AF-EEB8-9FDF02628D4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681F25D-95BA-11E4-0403-F8B9C454091F}"/>
              </a:ext>
            </a:extLst>
          </p:cNvPr>
          <p:cNvSpPr>
            <a:spLocks noGrp="1"/>
          </p:cNvSpPr>
          <p:nvPr>
            <p:ph type="sldNum" sz="quarter" idx="12"/>
          </p:nvPr>
        </p:nvSpPr>
        <p:spPr/>
        <p:txBody>
          <a:bodyPr/>
          <a:lstStyle/>
          <a:p>
            <a:fld id="{5808714E-48AF-47C8-A9E5-A96057612296}" type="slidenum">
              <a:rPr lang="en-US" smtClean="0"/>
              <a:t>‹#›</a:t>
            </a:fld>
            <a:endParaRPr lang="en-US"/>
          </a:p>
        </p:txBody>
      </p:sp>
    </p:spTree>
    <p:extLst>
      <p:ext uri="{BB962C8B-B14F-4D97-AF65-F5344CB8AC3E}">
        <p14:creationId xmlns:p14="http://schemas.microsoft.com/office/powerpoint/2010/main" val="29683418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9C95F27-854D-58FF-5188-336A7CA66EF7}"/>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549B0CFB-B5BF-1E87-D12F-9D0417EA723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9811BC5-F5CE-5EB8-B6CB-AD3E33B230C8}"/>
              </a:ext>
            </a:extLst>
          </p:cNvPr>
          <p:cNvSpPr>
            <a:spLocks noGrp="1"/>
          </p:cNvSpPr>
          <p:nvPr>
            <p:ph type="dt" sz="half" idx="10"/>
          </p:nvPr>
        </p:nvSpPr>
        <p:spPr/>
        <p:txBody>
          <a:bodyPr/>
          <a:lstStyle/>
          <a:p>
            <a:fld id="{C09458E9-5A77-468E-A38D-30BFFB007756}" type="datetimeFigureOut">
              <a:rPr lang="en-US" smtClean="0"/>
              <a:t>10/10/2024</a:t>
            </a:fld>
            <a:endParaRPr lang="en-US"/>
          </a:p>
        </p:txBody>
      </p:sp>
      <p:sp>
        <p:nvSpPr>
          <p:cNvPr id="5" name="Footer Placeholder 4">
            <a:extLst>
              <a:ext uri="{FF2B5EF4-FFF2-40B4-BE49-F238E27FC236}">
                <a16:creationId xmlns:a16="http://schemas.microsoft.com/office/drawing/2014/main" id="{199EC956-B8D3-9E37-64AF-00BED78ED1F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450874C-C3B8-912F-8151-2DA1686E2C1D}"/>
              </a:ext>
            </a:extLst>
          </p:cNvPr>
          <p:cNvSpPr>
            <a:spLocks noGrp="1"/>
          </p:cNvSpPr>
          <p:nvPr>
            <p:ph type="sldNum" sz="quarter" idx="12"/>
          </p:nvPr>
        </p:nvSpPr>
        <p:spPr/>
        <p:txBody>
          <a:bodyPr/>
          <a:lstStyle/>
          <a:p>
            <a:fld id="{5808714E-48AF-47C8-A9E5-A96057612296}" type="slidenum">
              <a:rPr lang="en-US" smtClean="0"/>
              <a:t>‹#›</a:t>
            </a:fld>
            <a:endParaRPr lang="en-US"/>
          </a:p>
        </p:txBody>
      </p:sp>
    </p:spTree>
    <p:extLst>
      <p:ext uri="{BB962C8B-B14F-4D97-AF65-F5344CB8AC3E}">
        <p14:creationId xmlns:p14="http://schemas.microsoft.com/office/powerpoint/2010/main" val="5285905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CF7DF68-1E08-66D8-B6D5-12B9E96C229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10C3FC0-9184-AC53-40C5-C747C3060FD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610AE2-06D9-B194-7CA3-27F34E41ED7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C09458E9-5A77-468E-A38D-30BFFB007756}" type="datetimeFigureOut">
              <a:rPr lang="en-US" smtClean="0"/>
              <a:t>10/10/2024</a:t>
            </a:fld>
            <a:endParaRPr lang="en-US"/>
          </a:p>
        </p:txBody>
      </p:sp>
      <p:sp>
        <p:nvSpPr>
          <p:cNvPr id="5" name="Footer Placeholder 4">
            <a:extLst>
              <a:ext uri="{FF2B5EF4-FFF2-40B4-BE49-F238E27FC236}">
                <a16:creationId xmlns:a16="http://schemas.microsoft.com/office/drawing/2014/main" id="{69220976-8BFF-1404-1DD4-21525EF620F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9589A99F-308D-4EF2-3208-56CFE4FC93A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5808714E-48AF-47C8-A9E5-A96057612296}" type="slidenum">
              <a:rPr lang="en-US" smtClean="0"/>
              <a:t>‹#›</a:t>
            </a:fld>
            <a:endParaRPr lang="en-US"/>
          </a:p>
        </p:txBody>
      </p:sp>
    </p:spTree>
    <p:extLst>
      <p:ext uri="{BB962C8B-B14F-4D97-AF65-F5344CB8AC3E}">
        <p14:creationId xmlns:p14="http://schemas.microsoft.com/office/powerpoint/2010/main" val="24703466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34F1179-B481-4F9E-BCA3-AFB972070F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827DC2C4-B485-428A-BF4A-472D2967F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EE04B5EB-F158-4507-90DD-BD23620C7C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3AD0266-701F-C8EA-8E91-062D6BB59FD8}"/>
              </a:ext>
            </a:extLst>
          </p:cNvPr>
          <p:cNvSpPr>
            <a:spLocks noGrp="1"/>
          </p:cNvSpPr>
          <p:nvPr>
            <p:ph type="ctrTitle"/>
          </p:nvPr>
        </p:nvSpPr>
        <p:spPr>
          <a:xfrm>
            <a:off x="1285241" y="1008993"/>
            <a:ext cx="9231410" cy="3542045"/>
          </a:xfrm>
        </p:spPr>
        <p:txBody>
          <a:bodyPr anchor="b">
            <a:normAutofit/>
          </a:bodyPr>
          <a:lstStyle/>
          <a:p>
            <a:pPr algn="l"/>
            <a:r>
              <a:rPr lang="en-US" sz="8900"/>
              <a:t>PACKAGE TESTING</a:t>
            </a:r>
            <a:br>
              <a:rPr lang="en-US" sz="8900"/>
            </a:br>
            <a:r>
              <a:rPr lang="en-US" sz="8900"/>
              <a:t>WEEK 6 LECTURE</a:t>
            </a:r>
          </a:p>
        </p:txBody>
      </p:sp>
      <p:sp>
        <p:nvSpPr>
          <p:cNvPr id="3" name="Subtitle 2">
            <a:extLst>
              <a:ext uri="{FF2B5EF4-FFF2-40B4-BE49-F238E27FC236}">
                <a16:creationId xmlns:a16="http://schemas.microsoft.com/office/drawing/2014/main" id="{50C5EBC9-2839-0407-1CD6-16D680F282A3}"/>
              </a:ext>
            </a:extLst>
          </p:cNvPr>
          <p:cNvSpPr>
            <a:spLocks noGrp="1"/>
          </p:cNvSpPr>
          <p:nvPr>
            <p:ph type="subTitle" idx="1"/>
          </p:nvPr>
        </p:nvSpPr>
        <p:spPr>
          <a:xfrm>
            <a:off x="1285241" y="4582814"/>
            <a:ext cx="7132335" cy="1312657"/>
          </a:xfrm>
        </p:spPr>
        <p:txBody>
          <a:bodyPr anchor="t">
            <a:normAutofit/>
          </a:bodyPr>
          <a:lstStyle/>
          <a:p>
            <a:pPr algn="l"/>
            <a:r>
              <a:rPr lang="en-US" dirty="0"/>
              <a:t>DR John N Kamau</a:t>
            </a:r>
            <a:endParaRPr lang="en-US"/>
          </a:p>
        </p:txBody>
      </p:sp>
    </p:spTree>
    <p:extLst>
      <p:ext uri="{BB962C8B-B14F-4D97-AF65-F5344CB8AC3E}">
        <p14:creationId xmlns:p14="http://schemas.microsoft.com/office/powerpoint/2010/main" val="1389483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par>
                                <p:cTn id="8" presetID="10" presetClass="entr" presetSubtype="0" fill="hold" grpId="0" nodeType="withEffect">
                                  <p:stCondLst>
                                    <p:cond delay="1000"/>
                                  </p:stCondLst>
                                  <p:iterate>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7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99878D1-E456-2D68-BC0C-B36C05006128}"/>
              </a:ext>
            </a:extLst>
          </p:cNvPr>
          <p:cNvSpPr>
            <a:spLocks noGrp="1"/>
          </p:cNvSpPr>
          <p:nvPr>
            <p:ph type="title"/>
          </p:nvPr>
        </p:nvSpPr>
        <p:spPr>
          <a:xfrm>
            <a:off x="1285240" y="1050595"/>
            <a:ext cx="8074815" cy="1618489"/>
          </a:xfrm>
        </p:spPr>
        <p:txBody>
          <a:bodyPr anchor="ctr">
            <a:normAutofit/>
          </a:bodyPr>
          <a:lstStyle/>
          <a:p>
            <a:r>
              <a:rPr lang="en-US" sz="7200"/>
              <a:t>Welcome!</a:t>
            </a:r>
          </a:p>
        </p:txBody>
      </p:sp>
      <p:sp>
        <p:nvSpPr>
          <p:cNvPr id="3" name="Content Placeholder 2">
            <a:extLst>
              <a:ext uri="{FF2B5EF4-FFF2-40B4-BE49-F238E27FC236}">
                <a16:creationId xmlns:a16="http://schemas.microsoft.com/office/drawing/2014/main" id="{17446470-5D7B-48CB-DCF9-987828FF2A84}"/>
              </a:ext>
            </a:extLst>
          </p:cNvPr>
          <p:cNvSpPr>
            <a:spLocks noGrp="1"/>
          </p:cNvSpPr>
          <p:nvPr>
            <p:ph idx="1"/>
          </p:nvPr>
        </p:nvSpPr>
        <p:spPr>
          <a:xfrm>
            <a:off x="1285240" y="2969469"/>
            <a:ext cx="8074815" cy="2800395"/>
          </a:xfrm>
        </p:spPr>
        <p:txBody>
          <a:bodyPr anchor="t">
            <a:normAutofit/>
          </a:bodyPr>
          <a:lstStyle/>
          <a:p>
            <a:r>
              <a:rPr lang="en-US" sz="2400"/>
              <a:t>Welcome to week 6 lecture</a:t>
            </a:r>
          </a:p>
          <a:p>
            <a:r>
              <a:rPr lang="en-US" sz="2400"/>
              <a:t>It is my joy to have you in the class</a:t>
            </a:r>
          </a:p>
          <a:p>
            <a:r>
              <a:rPr lang="en-US" sz="2400"/>
              <a:t>Recap of last week lecture on name test</a:t>
            </a:r>
          </a:p>
          <a:p>
            <a:r>
              <a:rPr lang="en-US" sz="2400"/>
              <a:t>Focus on package test</a:t>
            </a:r>
          </a:p>
          <a:p>
            <a:r>
              <a:rPr lang="en-US" sz="2400"/>
              <a:t>“Live a life worthy”</a:t>
            </a:r>
          </a:p>
        </p:txBody>
      </p:sp>
    </p:spTree>
    <p:extLst>
      <p:ext uri="{BB962C8B-B14F-4D97-AF65-F5344CB8AC3E}">
        <p14:creationId xmlns:p14="http://schemas.microsoft.com/office/powerpoint/2010/main" val="20918565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26BF391-5BC8-577F-E6EB-A0ECE3780B26}"/>
              </a:ext>
            </a:extLst>
          </p:cNvPr>
          <p:cNvSpPr>
            <a:spLocks noGrp="1"/>
          </p:cNvSpPr>
          <p:nvPr>
            <p:ph type="title"/>
          </p:nvPr>
        </p:nvSpPr>
        <p:spPr>
          <a:xfrm>
            <a:off x="761800" y="762001"/>
            <a:ext cx="5334197" cy="1708242"/>
          </a:xfrm>
        </p:spPr>
        <p:txBody>
          <a:bodyPr anchor="ctr">
            <a:normAutofit/>
          </a:bodyPr>
          <a:lstStyle/>
          <a:p>
            <a:r>
              <a:rPr lang="en-US" sz="4000"/>
              <a:t>Intended learning outcomes </a:t>
            </a:r>
          </a:p>
        </p:txBody>
      </p:sp>
      <p:sp>
        <p:nvSpPr>
          <p:cNvPr id="3" name="Content Placeholder 2">
            <a:extLst>
              <a:ext uri="{FF2B5EF4-FFF2-40B4-BE49-F238E27FC236}">
                <a16:creationId xmlns:a16="http://schemas.microsoft.com/office/drawing/2014/main" id="{B02FA584-AE19-F0F3-A420-95AC8FB30EEC}"/>
              </a:ext>
            </a:extLst>
          </p:cNvPr>
          <p:cNvSpPr>
            <a:spLocks noGrp="1"/>
          </p:cNvSpPr>
          <p:nvPr>
            <p:ph idx="1"/>
          </p:nvPr>
        </p:nvSpPr>
        <p:spPr>
          <a:xfrm>
            <a:off x="761800" y="2470244"/>
            <a:ext cx="5334197" cy="3769835"/>
          </a:xfrm>
        </p:spPr>
        <p:txBody>
          <a:bodyPr anchor="ctr">
            <a:normAutofit/>
          </a:bodyPr>
          <a:lstStyle/>
          <a:p>
            <a:r>
              <a:rPr lang="en-US" sz="2000"/>
              <a:t>1.	Define packaging </a:t>
            </a:r>
          </a:p>
          <a:p>
            <a:r>
              <a:rPr lang="en-US" sz="2000"/>
              <a:t>2.	Examine various forms of packaging</a:t>
            </a:r>
          </a:p>
          <a:p>
            <a:r>
              <a:rPr lang="en-US" sz="2000"/>
              <a:t>3.	Evaluate the procedure of package testing</a:t>
            </a:r>
          </a:p>
          <a:p>
            <a:r>
              <a:rPr lang="en-US" sz="2000"/>
              <a:t>4.	Discus benefits and challenges of package testing </a:t>
            </a:r>
          </a:p>
          <a:p>
            <a:endParaRPr lang="en-US" sz="2000"/>
          </a:p>
        </p:txBody>
      </p:sp>
      <p:pic>
        <p:nvPicPr>
          <p:cNvPr id="16" name="Picture 15" descr="Blue scheduled pillbox">
            <a:extLst>
              <a:ext uri="{FF2B5EF4-FFF2-40B4-BE49-F238E27FC236}">
                <a16:creationId xmlns:a16="http://schemas.microsoft.com/office/drawing/2014/main" id="{821A6000-E7BC-F3E6-86D1-EE01A57F5F68}"/>
              </a:ext>
            </a:extLst>
          </p:cNvPr>
          <p:cNvPicPr>
            <a:picLocks noChangeAspect="1"/>
          </p:cNvPicPr>
          <p:nvPr/>
        </p:nvPicPr>
        <p:blipFill>
          <a:blip r:embed="rId2"/>
          <a:srcRect l="17719" r="30445"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42143300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0C2D6C7-D98A-280B-E730-0B33BBDFFEB6}"/>
              </a:ext>
            </a:extLst>
          </p:cNvPr>
          <p:cNvSpPr>
            <a:spLocks noGrp="1"/>
          </p:cNvSpPr>
          <p:nvPr>
            <p:ph type="title"/>
          </p:nvPr>
        </p:nvSpPr>
        <p:spPr>
          <a:xfrm>
            <a:off x="838200" y="365125"/>
            <a:ext cx="5558489" cy="1325563"/>
          </a:xfrm>
        </p:spPr>
        <p:txBody>
          <a:bodyPr>
            <a:normAutofit/>
          </a:bodyPr>
          <a:lstStyle/>
          <a:p>
            <a:r>
              <a:rPr lang="en-US" dirty="0"/>
              <a:t>Quotes on Package </a:t>
            </a:r>
            <a:br>
              <a:rPr lang="en-US" dirty="0"/>
            </a:br>
            <a:endParaRPr lang="en-US" dirty="0"/>
          </a:p>
        </p:txBody>
      </p:sp>
      <p:sp>
        <p:nvSpPr>
          <p:cNvPr id="10" name="Freeform: Shape 9">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0D663083-8A70-76AC-6494-906036E6CF33}"/>
              </a:ext>
            </a:extLst>
          </p:cNvPr>
          <p:cNvSpPr>
            <a:spLocks noGrp="1"/>
          </p:cNvSpPr>
          <p:nvPr>
            <p:ph idx="1"/>
          </p:nvPr>
        </p:nvSpPr>
        <p:spPr>
          <a:xfrm>
            <a:off x="838200" y="1825625"/>
            <a:ext cx="5764078" cy="4737312"/>
          </a:xfrm>
        </p:spPr>
        <p:txBody>
          <a:bodyPr>
            <a:normAutofit/>
          </a:bodyPr>
          <a:lstStyle/>
          <a:p>
            <a:r>
              <a:rPr lang="en-US" sz="2000" dirty="0"/>
              <a:t>1.	"Packaging is the silent salesman that speaks volumes about your brand. “Steve Jobs (paraphrased)</a:t>
            </a:r>
          </a:p>
          <a:p>
            <a:r>
              <a:rPr lang="en-US" sz="2000" dirty="0"/>
              <a:t>2.	"Good packaging creates a connection; great packaging creates a relationship. "Marty Neumeier, The Brand Gap</a:t>
            </a:r>
          </a:p>
          <a:p>
            <a:r>
              <a:rPr lang="en-US" sz="2000" dirty="0"/>
              <a:t>3.	"In marketing, packaging is not just protection—it's presentation." Philip Kotler, Marketing Management</a:t>
            </a:r>
          </a:p>
          <a:p>
            <a:r>
              <a:rPr lang="en-US" sz="2000" dirty="0"/>
              <a:t>4.	"Your packaging is the first experience a customer has with your product. Make it count." Martin Lindstrom, Brand Sense</a:t>
            </a:r>
          </a:p>
          <a:p>
            <a:r>
              <a:rPr lang="en-US" sz="2000" dirty="0"/>
              <a:t>5.	"The package tells a story before the product even speaks for itself." Seth Godin, Purple Cow</a:t>
            </a:r>
          </a:p>
          <a:p>
            <a:endParaRPr lang="en-US" sz="1800" dirty="0"/>
          </a:p>
        </p:txBody>
      </p:sp>
      <p:sp>
        <p:nvSpPr>
          <p:cNvPr id="12" name="Oval 11">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Block Arc 13">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Freeform: Shape 15">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18" name="Straight Connector 17">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2" name="Arc 21">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429067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8D68492-0BA0-16B5-7BF8-D6FF1FB0142B}"/>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C766349-18F7-3095-6AE8-2A7193F4D5D3}"/>
              </a:ext>
            </a:extLst>
          </p:cNvPr>
          <p:cNvSpPr>
            <a:spLocks noGrp="1"/>
          </p:cNvSpPr>
          <p:nvPr>
            <p:ph type="title"/>
          </p:nvPr>
        </p:nvSpPr>
        <p:spPr>
          <a:xfrm>
            <a:off x="1285240" y="1050595"/>
            <a:ext cx="8074815" cy="1618489"/>
          </a:xfrm>
        </p:spPr>
        <p:txBody>
          <a:bodyPr anchor="ctr">
            <a:normAutofit/>
          </a:bodyPr>
          <a:lstStyle/>
          <a:p>
            <a:r>
              <a:rPr lang="en-US" sz="5000"/>
              <a:t>Quotes on Package </a:t>
            </a:r>
            <a:br>
              <a:rPr lang="en-US" sz="5000"/>
            </a:br>
            <a:endParaRPr lang="en-US" sz="5000"/>
          </a:p>
        </p:txBody>
      </p:sp>
      <p:sp>
        <p:nvSpPr>
          <p:cNvPr id="3" name="Content Placeholder 2">
            <a:extLst>
              <a:ext uri="{FF2B5EF4-FFF2-40B4-BE49-F238E27FC236}">
                <a16:creationId xmlns:a16="http://schemas.microsoft.com/office/drawing/2014/main" id="{C649902D-F634-E0AD-7664-11F6D150998A}"/>
              </a:ext>
            </a:extLst>
          </p:cNvPr>
          <p:cNvSpPr>
            <a:spLocks noGrp="1"/>
          </p:cNvSpPr>
          <p:nvPr>
            <p:ph idx="1"/>
          </p:nvPr>
        </p:nvSpPr>
        <p:spPr>
          <a:xfrm>
            <a:off x="1285240" y="1952787"/>
            <a:ext cx="8074815" cy="4052164"/>
          </a:xfrm>
        </p:spPr>
        <p:txBody>
          <a:bodyPr anchor="t">
            <a:normAutofit/>
          </a:bodyPr>
          <a:lstStyle/>
          <a:p>
            <a:r>
              <a:rPr lang="en-US" sz="2000" dirty="0"/>
              <a:t>6.	"Packaging is the clothing your product wears—make sure it's dressed for success." Joe Duffy, Brand Packaging Magazine</a:t>
            </a:r>
          </a:p>
          <a:p>
            <a:r>
              <a:rPr lang="en-US" sz="2000" dirty="0"/>
              <a:t>7.	"Consumers may judge a book by its cover, but they buy a product by its packaging." Paul Rand, Design, Form, and Chaos</a:t>
            </a:r>
          </a:p>
          <a:p>
            <a:r>
              <a:rPr lang="en-US" sz="2000" dirty="0"/>
              <a:t>8.	"In the retail world, packaging is your product’s ambassador." Malcolm Gladwell, Blink</a:t>
            </a:r>
          </a:p>
          <a:p>
            <a:r>
              <a:rPr lang="en-US" sz="2000" dirty="0"/>
              <a:t>9.	"First impressions are made in seconds—packaging shapes those impressions." Don Norman, The Design of Everyday Things</a:t>
            </a:r>
          </a:p>
          <a:p>
            <a:r>
              <a:rPr lang="en-US" sz="2000" dirty="0"/>
              <a:t>10.	"Packaging is a marketing tool that turns a product into an experience." Paco Underhill, Why We Buy: The Science of Shopping</a:t>
            </a:r>
          </a:p>
          <a:p>
            <a:endParaRPr lang="en-US" sz="1500" dirty="0"/>
          </a:p>
        </p:txBody>
      </p:sp>
    </p:spTree>
    <p:extLst>
      <p:ext uri="{BB962C8B-B14F-4D97-AF65-F5344CB8AC3E}">
        <p14:creationId xmlns:p14="http://schemas.microsoft.com/office/powerpoint/2010/main" val="6057868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7095724-2119-9F09-62BC-B1DF6C814DE8}"/>
              </a:ext>
            </a:extLst>
          </p:cNvPr>
          <p:cNvSpPr>
            <a:spLocks noGrp="1"/>
          </p:cNvSpPr>
          <p:nvPr>
            <p:ph type="title"/>
          </p:nvPr>
        </p:nvSpPr>
        <p:spPr>
          <a:xfrm>
            <a:off x="1285240" y="1050595"/>
            <a:ext cx="8074815" cy="1618489"/>
          </a:xfrm>
        </p:spPr>
        <p:txBody>
          <a:bodyPr anchor="ctr">
            <a:normAutofit/>
          </a:bodyPr>
          <a:lstStyle/>
          <a:p>
            <a:r>
              <a:rPr lang="en-US" sz="7200"/>
              <a:t>What is package?</a:t>
            </a:r>
          </a:p>
        </p:txBody>
      </p:sp>
      <p:sp>
        <p:nvSpPr>
          <p:cNvPr id="3" name="Content Placeholder 2">
            <a:extLst>
              <a:ext uri="{FF2B5EF4-FFF2-40B4-BE49-F238E27FC236}">
                <a16:creationId xmlns:a16="http://schemas.microsoft.com/office/drawing/2014/main" id="{B75A5F40-CF9A-DC44-606E-ED854D21AC5A}"/>
              </a:ext>
            </a:extLst>
          </p:cNvPr>
          <p:cNvSpPr>
            <a:spLocks noGrp="1"/>
          </p:cNvSpPr>
          <p:nvPr>
            <p:ph idx="1"/>
          </p:nvPr>
        </p:nvSpPr>
        <p:spPr>
          <a:xfrm>
            <a:off x="1285240" y="2355743"/>
            <a:ext cx="8074815" cy="3649208"/>
          </a:xfrm>
        </p:spPr>
        <p:txBody>
          <a:bodyPr anchor="t">
            <a:normAutofit/>
          </a:bodyPr>
          <a:lstStyle/>
          <a:p>
            <a:r>
              <a:rPr lang="en-US" sz="2000" dirty="0"/>
              <a:t>The package design is one of the most important marketing components for a product. </a:t>
            </a:r>
          </a:p>
          <a:p>
            <a:r>
              <a:rPr lang="en-US" sz="2000" dirty="0"/>
              <a:t>1. Packaging involves the activities of designing and producing the container or wrapper for a product (Kotler and Armstrong, 1996). </a:t>
            </a:r>
          </a:p>
          <a:p>
            <a:r>
              <a:rPr lang="en-US" sz="2000" dirty="0"/>
              <a:t>2. "A package is a coordinated system of preparing goods for safe, secure, efficient, and effective distribution and storage.“</a:t>
            </a:r>
          </a:p>
          <a:p>
            <a:r>
              <a:rPr lang="en-US" sz="2000" dirty="0"/>
              <a:t>Packaging is crucial in maintaining the integrity of the product through the supply chain, from manufacturing to the final consumer. </a:t>
            </a:r>
          </a:p>
          <a:p>
            <a:r>
              <a:rPr lang="en-US" sz="2000" dirty="0"/>
              <a:t>It also involves optimizing the size, shape, and materials used for better efficiency (</a:t>
            </a:r>
            <a:r>
              <a:rPr lang="en-US" sz="2000" dirty="0" err="1"/>
              <a:t>Soroka</a:t>
            </a:r>
            <a:r>
              <a:rPr lang="en-US" sz="2000" dirty="0"/>
              <a:t>, 1999).</a:t>
            </a:r>
          </a:p>
          <a:p>
            <a:endParaRPr lang="en-US" sz="1500" dirty="0"/>
          </a:p>
        </p:txBody>
      </p:sp>
    </p:spTree>
    <p:extLst>
      <p:ext uri="{BB962C8B-B14F-4D97-AF65-F5344CB8AC3E}">
        <p14:creationId xmlns:p14="http://schemas.microsoft.com/office/powerpoint/2010/main" val="15327516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B4D902D-D832-98F0-59F2-795B9B877C00}"/>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C977D54-93D1-FB9F-0BCF-07A8C1A48823}"/>
              </a:ext>
            </a:extLst>
          </p:cNvPr>
          <p:cNvSpPr>
            <a:spLocks noGrp="1"/>
          </p:cNvSpPr>
          <p:nvPr>
            <p:ph type="title"/>
          </p:nvPr>
        </p:nvSpPr>
        <p:spPr>
          <a:xfrm>
            <a:off x="1285240" y="1050595"/>
            <a:ext cx="8074815" cy="1618489"/>
          </a:xfrm>
        </p:spPr>
        <p:txBody>
          <a:bodyPr anchor="ctr">
            <a:normAutofit/>
          </a:bodyPr>
          <a:lstStyle/>
          <a:p>
            <a:r>
              <a:rPr lang="en-US" sz="7200"/>
              <a:t>What is package?</a:t>
            </a:r>
          </a:p>
        </p:txBody>
      </p:sp>
      <p:sp>
        <p:nvSpPr>
          <p:cNvPr id="3" name="Content Placeholder 2">
            <a:extLst>
              <a:ext uri="{FF2B5EF4-FFF2-40B4-BE49-F238E27FC236}">
                <a16:creationId xmlns:a16="http://schemas.microsoft.com/office/drawing/2014/main" id="{B699B99E-0D33-E06A-F46E-0014E5090271}"/>
              </a:ext>
            </a:extLst>
          </p:cNvPr>
          <p:cNvSpPr>
            <a:spLocks noGrp="1"/>
          </p:cNvSpPr>
          <p:nvPr>
            <p:ph idx="1"/>
          </p:nvPr>
        </p:nvSpPr>
        <p:spPr>
          <a:xfrm>
            <a:off x="774916" y="2417737"/>
            <a:ext cx="8585140" cy="3813420"/>
          </a:xfrm>
        </p:spPr>
        <p:txBody>
          <a:bodyPr anchor="t">
            <a:normAutofit fontScale="92500" lnSpcReduction="20000"/>
          </a:bodyPr>
          <a:lstStyle/>
          <a:p>
            <a:r>
              <a:rPr lang="en-US" sz="2000" dirty="0"/>
              <a:t>3. "Packaging is the science, art, and technology of enclosing or protecting products for distribution, storage, sale, and use.“</a:t>
            </a:r>
          </a:p>
          <a:p>
            <a:r>
              <a:rPr lang="en-US" sz="2000" dirty="0"/>
              <a:t> The "art" part reflects the aesthetic and branding dimensions, while "science" and "technology" focus on the functional aspects of protection and preservation (Robertson, 2006).</a:t>
            </a:r>
          </a:p>
          <a:p>
            <a:r>
              <a:rPr lang="en-US" sz="2000" dirty="0"/>
              <a:t>4. "A package serves as a medium that communicates the brand message to the customer while providing protection and convenience to the product.“</a:t>
            </a:r>
          </a:p>
          <a:p>
            <a:r>
              <a:rPr lang="en-US" sz="2000" dirty="0"/>
              <a:t>Packaging is often seen as the "silent salesman" on the shelf (Klimchuk &amp; </a:t>
            </a:r>
            <a:r>
              <a:rPr lang="en-US" sz="2000" dirty="0" err="1"/>
              <a:t>Krasovec</a:t>
            </a:r>
            <a:r>
              <a:rPr lang="en-US" sz="2000" dirty="0"/>
              <a:t>, 2012).</a:t>
            </a:r>
          </a:p>
          <a:p>
            <a:r>
              <a:rPr lang="en-US" sz="2000" dirty="0"/>
              <a:t>5. "Packaging is not only a container but also a promotional tool that influences buying behavior and conveys product identity." </a:t>
            </a:r>
          </a:p>
          <a:p>
            <a:r>
              <a:rPr lang="en-US" sz="2000" dirty="0"/>
              <a:t>The appeal of packaging plays a significant role in differentiating products in a crowded marketplace, directly impacting consumer behavior and purchase decisions (Underwood, 2003).</a:t>
            </a:r>
          </a:p>
          <a:p>
            <a:endParaRPr lang="en-US" sz="1300" dirty="0"/>
          </a:p>
        </p:txBody>
      </p:sp>
    </p:spTree>
    <p:extLst>
      <p:ext uri="{BB962C8B-B14F-4D97-AF65-F5344CB8AC3E}">
        <p14:creationId xmlns:p14="http://schemas.microsoft.com/office/powerpoint/2010/main" val="26787989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805F805-6403-CC6D-A4A3-1E6156EBA0E8}"/>
              </a:ext>
            </a:extLst>
          </p:cNvPr>
          <p:cNvSpPr>
            <a:spLocks noGrp="1"/>
          </p:cNvSpPr>
          <p:nvPr>
            <p:ph type="title"/>
          </p:nvPr>
        </p:nvSpPr>
        <p:spPr>
          <a:xfrm>
            <a:off x="1285240" y="1050595"/>
            <a:ext cx="8074815" cy="1618489"/>
          </a:xfrm>
        </p:spPr>
        <p:txBody>
          <a:bodyPr anchor="ctr">
            <a:normAutofit/>
          </a:bodyPr>
          <a:lstStyle/>
          <a:p>
            <a:r>
              <a:rPr lang="en-US" sz="5000"/>
              <a:t>Observations from definitions </a:t>
            </a:r>
          </a:p>
        </p:txBody>
      </p:sp>
      <p:sp>
        <p:nvSpPr>
          <p:cNvPr id="3" name="Content Placeholder 2">
            <a:extLst>
              <a:ext uri="{FF2B5EF4-FFF2-40B4-BE49-F238E27FC236}">
                <a16:creationId xmlns:a16="http://schemas.microsoft.com/office/drawing/2014/main" id="{44BA1474-1BFA-EA1C-B838-FD288091D271}"/>
              </a:ext>
            </a:extLst>
          </p:cNvPr>
          <p:cNvSpPr>
            <a:spLocks noGrp="1"/>
          </p:cNvSpPr>
          <p:nvPr>
            <p:ph idx="1"/>
          </p:nvPr>
        </p:nvSpPr>
        <p:spPr>
          <a:xfrm>
            <a:off x="1285240" y="2169763"/>
            <a:ext cx="8074815" cy="4061394"/>
          </a:xfrm>
        </p:spPr>
        <p:txBody>
          <a:bodyPr anchor="t">
            <a:normAutofit/>
          </a:bodyPr>
          <a:lstStyle/>
          <a:p>
            <a:r>
              <a:rPr lang="en-US" sz="2000" dirty="0"/>
              <a:t>Logistical Function: Packaging is fundamentally about protecting and facilitating the distribution of products. </a:t>
            </a:r>
          </a:p>
          <a:p>
            <a:r>
              <a:rPr lang="en-US" sz="2000" dirty="0"/>
              <a:t>It ensures that goods remain intact throughout the supply chain, which is essential for maintaining product quality and safety. </a:t>
            </a:r>
          </a:p>
          <a:p>
            <a:r>
              <a:rPr lang="en-US" sz="2000" dirty="0"/>
              <a:t>Multidisciplinary Nature: The definitions collectively emphasize that packaging is not merely a container; it integrates art, science, and technology. </a:t>
            </a:r>
          </a:p>
          <a:p>
            <a:r>
              <a:rPr lang="en-US" sz="2000" dirty="0"/>
              <a:t>Communication Tool: Packaging is depicted as a vital medium for communication between the brand and the consumer. </a:t>
            </a:r>
          </a:p>
          <a:p>
            <a:r>
              <a:rPr lang="en-US" sz="2000" dirty="0"/>
              <a:t>It conveys essential product information, shapes consumer perceptions, and influences buying behavior. </a:t>
            </a:r>
          </a:p>
        </p:txBody>
      </p:sp>
    </p:spTree>
    <p:extLst>
      <p:ext uri="{BB962C8B-B14F-4D97-AF65-F5344CB8AC3E}">
        <p14:creationId xmlns:p14="http://schemas.microsoft.com/office/powerpoint/2010/main" val="17829543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478B786-2995-95F7-6772-BA14772E9FAE}"/>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363681B-B2CB-5192-255F-76F6A1DCD693}"/>
              </a:ext>
            </a:extLst>
          </p:cNvPr>
          <p:cNvSpPr>
            <a:spLocks noGrp="1"/>
          </p:cNvSpPr>
          <p:nvPr>
            <p:ph type="title"/>
          </p:nvPr>
        </p:nvSpPr>
        <p:spPr>
          <a:xfrm>
            <a:off x="1285240" y="1050595"/>
            <a:ext cx="8074815" cy="1618489"/>
          </a:xfrm>
        </p:spPr>
        <p:txBody>
          <a:bodyPr anchor="ctr">
            <a:normAutofit/>
          </a:bodyPr>
          <a:lstStyle/>
          <a:p>
            <a:r>
              <a:rPr lang="en-US" sz="5000"/>
              <a:t>Observations from definitions </a:t>
            </a:r>
          </a:p>
        </p:txBody>
      </p:sp>
      <p:sp>
        <p:nvSpPr>
          <p:cNvPr id="3" name="Content Placeholder 2">
            <a:extLst>
              <a:ext uri="{FF2B5EF4-FFF2-40B4-BE49-F238E27FC236}">
                <a16:creationId xmlns:a16="http://schemas.microsoft.com/office/drawing/2014/main" id="{850AA3F7-EACC-D030-B8B0-42E56F660E2E}"/>
              </a:ext>
            </a:extLst>
          </p:cNvPr>
          <p:cNvSpPr>
            <a:spLocks noGrp="1"/>
          </p:cNvSpPr>
          <p:nvPr>
            <p:ph idx="1"/>
          </p:nvPr>
        </p:nvSpPr>
        <p:spPr>
          <a:xfrm>
            <a:off x="641774" y="2262753"/>
            <a:ext cx="8718281" cy="3968404"/>
          </a:xfrm>
        </p:spPr>
        <p:txBody>
          <a:bodyPr anchor="t">
            <a:normAutofit fontScale="92500"/>
          </a:bodyPr>
          <a:lstStyle/>
          <a:p>
            <a:r>
              <a:rPr lang="en-US" sz="2400" dirty="0"/>
              <a:t>Consumer Experience: The focus on packaging as an experience-enhancing element is noteworthy.</a:t>
            </a:r>
          </a:p>
          <a:p>
            <a:r>
              <a:rPr lang="en-US" sz="2400" dirty="0"/>
              <a:t> It can also evoke emotional responses that can enhance brand loyalty</a:t>
            </a:r>
          </a:p>
          <a:p>
            <a:r>
              <a:rPr lang="en-US" sz="2400" dirty="0"/>
              <a:t>Promotional Role: It not only serves to protect the product but also acts as a billboard in the retail environment, capturing attention and differentiating the product in a crowded marketplace.</a:t>
            </a:r>
          </a:p>
          <a:p>
            <a:r>
              <a:rPr lang="en-US" sz="2400" dirty="0"/>
              <a:t>Brand Identity: Packaging is seen as a critical component of brand identity. </a:t>
            </a:r>
          </a:p>
          <a:p>
            <a:r>
              <a:rPr lang="en-US" sz="2400" dirty="0"/>
              <a:t>It not only reflects the brand's values and aesthetics but also influences how consumers perceive the product's quality and value.</a:t>
            </a:r>
          </a:p>
          <a:p>
            <a:endParaRPr lang="en-US" sz="1700" dirty="0"/>
          </a:p>
        </p:txBody>
      </p:sp>
    </p:spTree>
    <p:extLst>
      <p:ext uri="{BB962C8B-B14F-4D97-AF65-F5344CB8AC3E}">
        <p14:creationId xmlns:p14="http://schemas.microsoft.com/office/powerpoint/2010/main" val="13279520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Plastic containers in bright colours">
            <a:extLst>
              <a:ext uri="{FF2B5EF4-FFF2-40B4-BE49-F238E27FC236}">
                <a16:creationId xmlns:a16="http://schemas.microsoft.com/office/drawing/2014/main" id="{8D88B3A1-29D2-8638-9664-1BE45352B188}"/>
              </a:ext>
            </a:extLst>
          </p:cNvPr>
          <p:cNvPicPr>
            <a:picLocks noChangeAspect="1"/>
          </p:cNvPicPr>
          <p:nvPr/>
        </p:nvPicPr>
        <p:blipFill>
          <a:blip r:embed="rId2"/>
          <a:srcRect l="19145" r="21589" b="-1"/>
          <a:stretch/>
        </p:blipFill>
        <p:spPr>
          <a:xfrm>
            <a:off x="6103027" y="10"/>
            <a:ext cx="6088971" cy="6857990"/>
          </a:xfrm>
          <a:prstGeom prst="rect">
            <a:avLst/>
          </a:prstGeom>
        </p:spPr>
      </p:pic>
      <p:sp useBgFill="1">
        <p:nvSpPr>
          <p:cNvPr id="11" name="Rectangle 10">
            <a:extLst>
              <a:ext uri="{FF2B5EF4-FFF2-40B4-BE49-F238E27FC236}">
                <a16:creationId xmlns:a16="http://schemas.microsoft.com/office/drawing/2014/main" id="{59B296B9-C5A5-4E4F-9B60-C907B5F14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D0300FD3-5AF1-6305-15FA-907807267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2285995"/>
          </a:xfrm>
          <a:prstGeom prst="rect">
            <a:avLst/>
          </a:prstGeom>
          <a:ln>
            <a:noFill/>
          </a:ln>
          <a:effectLst>
            <a:outerShdw blurRad="254000" dist="127000" dir="546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F7E00B3-3A18-99DB-C622-2F1F6F75857D}"/>
              </a:ext>
            </a:extLst>
          </p:cNvPr>
          <p:cNvSpPr>
            <a:spLocks noGrp="1"/>
          </p:cNvSpPr>
          <p:nvPr>
            <p:ph type="title"/>
          </p:nvPr>
        </p:nvSpPr>
        <p:spPr>
          <a:xfrm>
            <a:off x="761801" y="328512"/>
            <a:ext cx="4778387" cy="1628970"/>
          </a:xfrm>
        </p:spPr>
        <p:txBody>
          <a:bodyPr anchor="ctr">
            <a:normAutofit/>
          </a:bodyPr>
          <a:lstStyle/>
          <a:p>
            <a:r>
              <a:rPr lang="en-US" sz="4000"/>
              <a:t>Functions of package </a:t>
            </a:r>
          </a:p>
        </p:txBody>
      </p:sp>
      <p:sp>
        <p:nvSpPr>
          <p:cNvPr id="3" name="Content Placeholder 2">
            <a:extLst>
              <a:ext uri="{FF2B5EF4-FFF2-40B4-BE49-F238E27FC236}">
                <a16:creationId xmlns:a16="http://schemas.microsoft.com/office/drawing/2014/main" id="{1A501A08-A3CB-E972-51B5-65265AD8ACAE}"/>
              </a:ext>
            </a:extLst>
          </p:cNvPr>
          <p:cNvSpPr>
            <a:spLocks noGrp="1"/>
          </p:cNvSpPr>
          <p:nvPr>
            <p:ph idx="1"/>
          </p:nvPr>
        </p:nvSpPr>
        <p:spPr>
          <a:xfrm>
            <a:off x="643170" y="1642820"/>
            <a:ext cx="5277183" cy="5215179"/>
          </a:xfrm>
        </p:spPr>
        <p:txBody>
          <a:bodyPr anchor="ctr">
            <a:normAutofit lnSpcReduction="10000"/>
          </a:bodyPr>
          <a:lstStyle/>
          <a:p>
            <a:r>
              <a:rPr lang="en-US" sz="2000" dirty="0"/>
              <a:t>1. It Contains the Product: Packaging serves as a container that holds the product, ensuring it remains intact and undamaged. </a:t>
            </a:r>
          </a:p>
          <a:p>
            <a:r>
              <a:rPr lang="en-US" sz="2000" dirty="0"/>
              <a:t>For example, a cereal box contains the cereal within a plastic bag, preventing spillage (Keller, 2008).</a:t>
            </a:r>
          </a:p>
          <a:p>
            <a:r>
              <a:rPr lang="en-US" sz="2000" dirty="0"/>
              <a:t>2. It Protects the Product/Prevents Tampering: Packaging provides protection against physical damage, environmental factors, and contamination. </a:t>
            </a:r>
          </a:p>
          <a:p>
            <a:r>
              <a:rPr lang="en-US" sz="2000" dirty="0"/>
              <a:t>For example, child-resistant caps on medication bottles prevent unauthorized access and tampering (</a:t>
            </a:r>
            <a:r>
              <a:rPr lang="en-US" sz="2000" dirty="0" err="1"/>
              <a:t>Rundh</a:t>
            </a:r>
            <a:r>
              <a:rPr lang="en-US" sz="2000" dirty="0"/>
              <a:t>, 2005)</a:t>
            </a:r>
          </a:p>
          <a:p>
            <a:r>
              <a:rPr lang="en-US" sz="2000" dirty="0"/>
              <a:t>3. It Dispenses the Product: Packaging can facilitate the easy dispensing of the product. </a:t>
            </a:r>
          </a:p>
          <a:p>
            <a:r>
              <a:rPr lang="en-US" sz="2000" dirty="0"/>
              <a:t>For instance, squeeze bottles for condiments like ketchup allow for controlled dispensing without mess (Clement, 2011)</a:t>
            </a:r>
          </a:p>
          <a:p>
            <a:endParaRPr lang="en-US" sz="1100" dirty="0"/>
          </a:p>
        </p:txBody>
      </p:sp>
    </p:spTree>
    <p:extLst>
      <p:ext uri="{BB962C8B-B14F-4D97-AF65-F5344CB8AC3E}">
        <p14:creationId xmlns:p14="http://schemas.microsoft.com/office/powerpoint/2010/main" val="3156543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E94FD17-C6A5-AF61-E7AD-0E5665552614}"/>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E533C1D-AE16-82C6-585D-BC1F2999B93B}"/>
              </a:ext>
            </a:extLst>
          </p:cNvPr>
          <p:cNvSpPr>
            <a:spLocks noGrp="1"/>
          </p:cNvSpPr>
          <p:nvPr>
            <p:ph type="title"/>
          </p:nvPr>
        </p:nvSpPr>
        <p:spPr>
          <a:xfrm>
            <a:off x="1285240" y="1050595"/>
            <a:ext cx="8074815" cy="1618489"/>
          </a:xfrm>
        </p:spPr>
        <p:txBody>
          <a:bodyPr anchor="ctr">
            <a:normAutofit/>
          </a:bodyPr>
          <a:lstStyle/>
          <a:p>
            <a:r>
              <a:rPr lang="en-US" sz="7200"/>
              <a:t>Functions of package </a:t>
            </a:r>
          </a:p>
        </p:txBody>
      </p:sp>
      <p:sp>
        <p:nvSpPr>
          <p:cNvPr id="3" name="Content Placeholder 2">
            <a:extLst>
              <a:ext uri="{FF2B5EF4-FFF2-40B4-BE49-F238E27FC236}">
                <a16:creationId xmlns:a16="http://schemas.microsoft.com/office/drawing/2014/main" id="{358AE70E-5A4D-6B68-E5B9-F8EEC0C545AC}"/>
              </a:ext>
            </a:extLst>
          </p:cNvPr>
          <p:cNvSpPr>
            <a:spLocks noGrp="1"/>
          </p:cNvSpPr>
          <p:nvPr>
            <p:ph idx="1"/>
          </p:nvPr>
        </p:nvSpPr>
        <p:spPr>
          <a:xfrm>
            <a:off x="836908" y="2262753"/>
            <a:ext cx="9082007" cy="3968404"/>
          </a:xfrm>
        </p:spPr>
        <p:txBody>
          <a:bodyPr anchor="t">
            <a:noAutofit/>
          </a:bodyPr>
          <a:lstStyle/>
          <a:p>
            <a:r>
              <a:rPr lang="en-US" sz="2000" dirty="0"/>
              <a:t>4. It Provides Points of Purchase Advertising: Packaging acts as a promotional tool at the point of sale, attracting consumers' attention.</a:t>
            </a:r>
          </a:p>
          <a:p>
            <a:r>
              <a:rPr lang="en-US" sz="2000" dirty="0"/>
              <a:t> Eye-catching designs on snack food packaging often increase impulse purchases (Underwood, 2003)</a:t>
            </a:r>
          </a:p>
          <a:p>
            <a:r>
              <a:rPr lang="en-US" sz="2000" dirty="0"/>
              <a:t>5. It Serves as an Attention-Getting Device: Unique or colorful packaging can draw consumers’ eyes on store shelves, helping products stand out. </a:t>
            </a:r>
          </a:p>
          <a:p>
            <a:r>
              <a:rPr lang="en-US" sz="2000" dirty="0"/>
              <a:t>An example is Coca-Cola’s limited-edition packaging for special events (</a:t>
            </a:r>
            <a:r>
              <a:rPr lang="en-US" sz="2000" dirty="0" err="1"/>
              <a:t>Silayoi</a:t>
            </a:r>
            <a:r>
              <a:rPr lang="en-US" sz="2000" dirty="0"/>
              <a:t> &amp; </a:t>
            </a:r>
            <a:r>
              <a:rPr lang="en-US" sz="2000" dirty="0" err="1"/>
              <a:t>Speece</a:t>
            </a:r>
            <a:r>
              <a:rPr lang="en-US" sz="2000" dirty="0"/>
              <a:t>, 2007)</a:t>
            </a:r>
          </a:p>
          <a:p>
            <a:r>
              <a:rPr lang="en-US" sz="2000" dirty="0"/>
              <a:t>6. It Provides a Reminder to Current Users: Packaging can act as a reminder for customers to repurchase. </a:t>
            </a:r>
          </a:p>
          <a:p>
            <a:r>
              <a:rPr lang="en-US" sz="2000" dirty="0"/>
              <a:t>For instance, a coffee brand may feature a design that resonates with loyal customers, reminding them of the brand (Keller, 2008)</a:t>
            </a:r>
          </a:p>
        </p:txBody>
      </p:sp>
    </p:spTree>
    <p:extLst>
      <p:ext uri="{BB962C8B-B14F-4D97-AF65-F5344CB8AC3E}">
        <p14:creationId xmlns:p14="http://schemas.microsoft.com/office/powerpoint/2010/main" val="41386467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5EA471F-E74A-85CF-A1C7-BD8326A34D68}"/>
            </a:ext>
          </a:extLst>
        </p:cNvPr>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Blue scheduled pillbox">
            <a:extLst>
              <a:ext uri="{FF2B5EF4-FFF2-40B4-BE49-F238E27FC236}">
                <a16:creationId xmlns:a16="http://schemas.microsoft.com/office/drawing/2014/main" id="{4FCB713D-3489-5337-BE12-2E633C73FBD9}"/>
              </a:ext>
            </a:extLst>
          </p:cNvPr>
          <p:cNvPicPr>
            <a:picLocks noChangeAspect="1"/>
          </p:cNvPicPr>
          <p:nvPr/>
        </p:nvPicPr>
        <p:blipFill>
          <a:blip r:embed="rId2"/>
          <a:srcRect l="14004" r="26730" b="-1"/>
          <a:stretch/>
        </p:blipFill>
        <p:spPr>
          <a:xfrm>
            <a:off x="6103027" y="10"/>
            <a:ext cx="6088971" cy="6857990"/>
          </a:xfrm>
          <a:prstGeom prst="rect">
            <a:avLst/>
          </a:prstGeom>
        </p:spPr>
      </p:pic>
      <p:sp useBgFill="1">
        <p:nvSpPr>
          <p:cNvPr id="11" name="Rectangle 10">
            <a:extLst>
              <a:ext uri="{FF2B5EF4-FFF2-40B4-BE49-F238E27FC236}">
                <a16:creationId xmlns:a16="http://schemas.microsoft.com/office/drawing/2014/main" id="{59B296B9-C5A5-4E4F-9B60-C907B5F14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D0300FD3-5AF1-6305-15FA-907807267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2285995"/>
          </a:xfrm>
          <a:prstGeom prst="rect">
            <a:avLst/>
          </a:prstGeom>
          <a:ln>
            <a:noFill/>
          </a:ln>
          <a:effectLst>
            <a:outerShdw blurRad="254000" dist="127000" dir="546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9E1390D-2023-0617-BFF6-D7C01A85786D}"/>
              </a:ext>
            </a:extLst>
          </p:cNvPr>
          <p:cNvSpPr>
            <a:spLocks noGrp="1"/>
          </p:cNvSpPr>
          <p:nvPr>
            <p:ph type="title"/>
          </p:nvPr>
        </p:nvSpPr>
        <p:spPr>
          <a:xfrm>
            <a:off x="761801" y="328512"/>
            <a:ext cx="4778387" cy="1628970"/>
          </a:xfrm>
        </p:spPr>
        <p:txBody>
          <a:bodyPr anchor="ctr">
            <a:normAutofit/>
          </a:bodyPr>
          <a:lstStyle/>
          <a:p>
            <a:r>
              <a:rPr lang="en-US" sz="4000"/>
              <a:t>Functions of package </a:t>
            </a:r>
          </a:p>
        </p:txBody>
      </p:sp>
      <p:sp>
        <p:nvSpPr>
          <p:cNvPr id="3" name="Content Placeholder 2">
            <a:extLst>
              <a:ext uri="{FF2B5EF4-FFF2-40B4-BE49-F238E27FC236}">
                <a16:creationId xmlns:a16="http://schemas.microsoft.com/office/drawing/2014/main" id="{93EC964A-0C08-2523-55A2-2810A62B9C6A}"/>
              </a:ext>
            </a:extLst>
          </p:cNvPr>
          <p:cNvSpPr>
            <a:spLocks noGrp="1"/>
          </p:cNvSpPr>
          <p:nvPr>
            <p:ph idx="1"/>
          </p:nvPr>
        </p:nvSpPr>
        <p:spPr>
          <a:xfrm>
            <a:off x="495946" y="1487837"/>
            <a:ext cx="5593028" cy="5698675"/>
          </a:xfrm>
        </p:spPr>
        <p:txBody>
          <a:bodyPr anchor="ctr">
            <a:normAutofit lnSpcReduction="10000"/>
          </a:bodyPr>
          <a:lstStyle/>
          <a:p>
            <a:r>
              <a:rPr lang="en-US" sz="2000" dirty="0"/>
              <a:t>7. It Is a Source of Information: Packaging provides vital information, including directions for use, ingredients, and cautionary notes. </a:t>
            </a:r>
          </a:p>
          <a:p>
            <a:r>
              <a:rPr lang="en-US" sz="2000" dirty="0"/>
              <a:t>For example, food products must list ingredients and nutritional information on their packaging (Robertson, 2006)</a:t>
            </a:r>
          </a:p>
          <a:p>
            <a:r>
              <a:rPr lang="en-US" sz="2000" dirty="0"/>
              <a:t>8. It Provides a Vehicle for Announcing Promotions and Deals: Packaging can convey promotional offers or discounts. </a:t>
            </a:r>
          </a:p>
          <a:p>
            <a:r>
              <a:rPr lang="en-US" sz="2000" dirty="0"/>
              <a:t>For instance, a cereal box may have a sticker announcing a "buy one, get one free" deal (Brennan, 2015)</a:t>
            </a:r>
          </a:p>
          <a:p>
            <a:r>
              <a:rPr lang="en-US" sz="2000" dirty="0"/>
              <a:t>9. It Promises Physical and Emotional End Benefits: Packaging communicates the benefits of the product, both tangible and emotional.</a:t>
            </a:r>
          </a:p>
          <a:p>
            <a:r>
              <a:rPr lang="en-US" sz="2000" dirty="0"/>
              <a:t> For example, luxury skincare products often use elegant packaging to evoke feelings of indulgence and self-care (Klimchuk &amp; </a:t>
            </a:r>
            <a:r>
              <a:rPr lang="en-US" sz="2000" dirty="0" err="1"/>
              <a:t>Krasovec</a:t>
            </a:r>
            <a:r>
              <a:rPr lang="en-US" sz="2000" dirty="0"/>
              <a:t>, 2012)</a:t>
            </a:r>
          </a:p>
        </p:txBody>
      </p:sp>
    </p:spTree>
    <p:extLst>
      <p:ext uri="{BB962C8B-B14F-4D97-AF65-F5344CB8AC3E}">
        <p14:creationId xmlns:p14="http://schemas.microsoft.com/office/powerpoint/2010/main" val="8546175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1988A6B-C00A-2ECF-6562-A0CF64AFF83B}"/>
            </a:ext>
          </a:extLst>
        </p:cNvPr>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olourful maths learning objects">
            <a:extLst>
              <a:ext uri="{FF2B5EF4-FFF2-40B4-BE49-F238E27FC236}">
                <a16:creationId xmlns:a16="http://schemas.microsoft.com/office/drawing/2014/main" id="{7E1761B6-672B-D11A-C37B-62467F603474}"/>
              </a:ext>
            </a:extLst>
          </p:cNvPr>
          <p:cNvPicPr>
            <a:picLocks noChangeAspect="1"/>
          </p:cNvPicPr>
          <p:nvPr/>
        </p:nvPicPr>
        <p:blipFill>
          <a:blip r:embed="rId2"/>
          <a:srcRect l="17794" r="22940" b="-1"/>
          <a:stretch/>
        </p:blipFill>
        <p:spPr>
          <a:xfrm>
            <a:off x="6103027" y="10"/>
            <a:ext cx="6088971" cy="6857990"/>
          </a:xfrm>
          <a:prstGeom prst="rect">
            <a:avLst/>
          </a:prstGeom>
        </p:spPr>
      </p:pic>
      <p:sp useBgFill="1">
        <p:nvSpPr>
          <p:cNvPr id="11" name="Rectangle 10">
            <a:extLst>
              <a:ext uri="{FF2B5EF4-FFF2-40B4-BE49-F238E27FC236}">
                <a16:creationId xmlns:a16="http://schemas.microsoft.com/office/drawing/2014/main" id="{59B296B9-C5A5-4E4F-9B60-C907B5F14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D0300FD3-5AF1-6305-15FA-907807267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2285995"/>
          </a:xfrm>
          <a:prstGeom prst="rect">
            <a:avLst/>
          </a:prstGeom>
          <a:ln>
            <a:noFill/>
          </a:ln>
          <a:effectLst>
            <a:outerShdw blurRad="254000" dist="127000" dir="546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174D567-669C-29EA-CA40-BB9E59C27581}"/>
              </a:ext>
            </a:extLst>
          </p:cNvPr>
          <p:cNvSpPr>
            <a:spLocks noGrp="1"/>
          </p:cNvSpPr>
          <p:nvPr>
            <p:ph type="title"/>
          </p:nvPr>
        </p:nvSpPr>
        <p:spPr>
          <a:xfrm>
            <a:off x="761801" y="328512"/>
            <a:ext cx="4778387" cy="1628970"/>
          </a:xfrm>
        </p:spPr>
        <p:txBody>
          <a:bodyPr anchor="ctr">
            <a:normAutofit/>
          </a:bodyPr>
          <a:lstStyle/>
          <a:p>
            <a:r>
              <a:rPr lang="en-US" sz="4000"/>
              <a:t>Functions of package </a:t>
            </a:r>
          </a:p>
        </p:txBody>
      </p:sp>
      <p:sp>
        <p:nvSpPr>
          <p:cNvPr id="3" name="Content Placeholder 2">
            <a:extLst>
              <a:ext uri="{FF2B5EF4-FFF2-40B4-BE49-F238E27FC236}">
                <a16:creationId xmlns:a16="http://schemas.microsoft.com/office/drawing/2014/main" id="{65C7B678-A686-6010-157F-E2437FEA0148}"/>
              </a:ext>
            </a:extLst>
          </p:cNvPr>
          <p:cNvSpPr>
            <a:spLocks noGrp="1"/>
          </p:cNvSpPr>
          <p:nvPr>
            <p:ph idx="1"/>
          </p:nvPr>
        </p:nvSpPr>
        <p:spPr>
          <a:xfrm>
            <a:off x="643170" y="1487837"/>
            <a:ext cx="5452830" cy="5370163"/>
          </a:xfrm>
        </p:spPr>
        <p:txBody>
          <a:bodyPr anchor="ctr">
            <a:normAutofit lnSpcReduction="10000"/>
          </a:bodyPr>
          <a:lstStyle/>
          <a:p>
            <a:r>
              <a:rPr lang="en-US" sz="2000" dirty="0"/>
              <a:t>10. It Encourages Purchase/Makes a Sale: Attractive packaging can influence consumer decisions and encourage purchases. </a:t>
            </a:r>
          </a:p>
          <a:p>
            <a:r>
              <a:rPr lang="en-US" sz="2000" dirty="0"/>
              <a:t>For example, brightly colored candy wrappers appeal to children, leading to impulse buys (</a:t>
            </a:r>
            <a:r>
              <a:rPr lang="en-US" sz="2000" dirty="0" err="1"/>
              <a:t>Silayoi</a:t>
            </a:r>
            <a:r>
              <a:rPr lang="en-US" sz="2000" dirty="0"/>
              <a:t> &amp; </a:t>
            </a:r>
            <a:r>
              <a:rPr lang="en-US" sz="2000" dirty="0" err="1"/>
              <a:t>Speece</a:t>
            </a:r>
            <a:r>
              <a:rPr lang="en-US" sz="2000" dirty="0"/>
              <a:t>, 2007)</a:t>
            </a:r>
          </a:p>
          <a:p>
            <a:r>
              <a:rPr lang="en-US" sz="2000" dirty="0"/>
              <a:t>11. Provide for Placement on Store Shelves: Packaging design must consider how products will be displayed on shelves.</a:t>
            </a:r>
          </a:p>
          <a:p>
            <a:r>
              <a:rPr lang="en-US" sz="2000" dirty="0"/>
              <a:t> Products like beverages often have wide bases and distinctive shapes for easier stacking and visibility (Underwood, 2003)</a:t>
            </a:r>
          </a:p>
          <a:p>
            <a:r>
              <a:rPr lang="en-US" sz="2000" dirty="0"/>
              <a:t>12. Describes the Product: Packaging should effectively describe what the product is and its uses. </a:t>
            </a:r>
          </a:p>
          <a:p>
            <a:r>
              <a:rPr lang="en-US" sz="2000" dirty="0"/>
              <a:t>For instance, a can of soup often has images and descriptions of the ingredients, highlighting its flavor profile (Clement, 2011</a:t>
            </a:r>
            <a:r>
              <a:rPr lang="en-US" sz="1100" dirty="0"/>
              <a:t>)</a:t>
            </a:r>
          </a:p>
        </p:txBody>
      </p:sp>
    </p:spTree>
    <p:extLst>
      <p:ext uri="{BB962C8B-B14F-4D97-AF65-F5344CB8AC3E}">
        <p14:creationId xmlns:p14="http://schemas.microsoft.com/office/powerpoint/2010/main" val="22976601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20AFDC1-188D-AC37-FE86-946E5F452287}"/>
            </a:ext>
          </a:extLst>
        </p:cNvPr>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702E78F-4E38-FCCA-8F4B-20A43F5CB2B7}"/>
              </a:ext>
            </a:extLst>
          </p:cNvPr>
          <p:cNvSpPr>
            <a:spLocks noGrp="1"/>
          </p:cNvSpPr>
          <p:nvPr>
            <p:ph type="title"/>
          </p:nvPr>
        </p:nvSpPr>
        <p:spPr>
          <a:xfrm>
            <a:off x="761800" y="762001"/>
            <a:ext cx="5334197" cy="1708242"/>
          </a:xfrm>
        </p:spPr>
        <p:txBody>
          <a:bodyPr anchor="ctr">
            <a:normAutofit/>
          </a:bodyPr>
          <a:lstStyle/>
          <a:p>
            <a:r>
              <a:rPr lang="en-US" sz="4000"/>
              <a:t>Functions of package </a:t>
            </a:r>
          </a:p>
        </p:txBody>
      </p:sp>
      <p:sp>
        <p:nvSpPr>
          <p:cNvPr id="3" name="Content Placeholder 2">
            <a:extLst>
              <a:ext uri="{FF2B5EF4-FFF2-40B4-BE49-F238E27FC236}">
                <a16:creationId xmlns:a16="http://schemas.microsoft.com/office/drawing/2014/main" id="{1BCC72BC-1CFD-2A15-223A-A37863CA5867}"/>
              </a:ext>
            </a:extLst>
          </p:cNvPr>
          <p:cNvSpPr>
            <a:spLocks noGrp="1"/>
          </p:cNvSpPr>
          <p:nvPr>
            <p:ph idx="1"/>
          </p:nvPr>
        </p:nvSpPr>
        <p:spPr>
          <a:xfrm>
            <a:off x="371960" y="1813302"/>
            <a:ext cx="6485836" cy="5044698"/>
          </a:xfrm>
        </p:spPr>
        <p:txBody>
          <a:bodyPr anchor="ctr">
            <a:normAutofit lnSpcReduction="10000"/>
          </a:bodyPr>
          <a:lstStyle/>
          <a:p>
            <a:r>
              <a:rPr lang="en-US" sz="2000" dirty="0"/>
              <a:t>13. Present or Reduce the Possibility of Theft: Security features in packaging can deter theft. </a:t>
            </a:r>
          </a:p>
          <a:p>
            <a:r>
              <a:rPr lang="en-US" sz="2000" dirty="0"/>
              <a:t>For example, electronics often come with security tags or tamper-proof seals to discourage shoplifting (Brennan, 2015)</a:t>
            </a:r>
          </a:p>
          <a:p>
            <a:r>
              <a:rPr lang="en-US" sz="2000" dirty="0"/>
              <a:t>14. Provide for Ease of Shipping, Moving, and Handling: Well-designed packaging facilitates transportation and handling. </a:t>
            </a:r>
          </a:p>
          <a:p>
            <a:r>
              <a:rPr lang="en-US" sz="2000" dirty="0"/>
              <a:t>For instance, bulk items like soda are often packaged in cartons for easy stacking and transport (Robertson, 2006)</a:t>
            </a:r>
          </a:p>
          <a:p>
            <a:r>
              <a:rPr lang="en-US" sz="2000" dirty="0"/>
              <a:t>15. Facilitates Branding and Recognition: Packaging reinforces brand identity, helping consumers recognize products quickly. </a:t>
            </a:r>
          </a:p>
          <a:p>
            <a:r>
              <a:rPr lang="en-US" sz="2000" dirty="0"/>
              <a:t>The iconic shape of a Coca-Cola bottle or the distinctive Tiffany blue box are prime examples of brand recognition through packaging (Keller, 2008)</a:t>
            </a:r>
          </a:p>
        </p:txBody>
      </p:sp>
      <p:pic>
        <p:nvPicPr>
          <p:cNvPr id="5" name="Picture 4" descr="Packages on conveyor belt">
            <a:extLst>
              <a:ext uri="{FF2B5EF4-FFF2-40B4-BE49-F238E27FC236}">
                <a16:creationId xmlns:a16="http://schemas.microsoft.com/office/drawing/2014/main" id="{355B26F8-EC73-C35B-8792-24A118D29980}"/>
              </a:ext>
            </a:extLst>
          </p:cNvPr>
          <p:cNvPicPr>
            <a:picLocks noChangeAspect="1"/>
          </p:cNvPicPr>
          <p:nvPr/>
        </p:nvPicPr>
        <p:blipFill>
          <a:blip r:embed="rId2"/>
          <a:srcRect l="8014" r="40149"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25785600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125504B-B80F-5DE1-D752-06C7AFB1D0D4}"/>
              </a:ext>
            </a:extLst>
          </p:cNvPr>
          <p:cNvSpPr>
            <a:spLocks noGrp="1"/>
          </p:cNvSpPr>
          <p:nvPr>
            <p:ph type="title"/>
          </p:nvPr>
        </p:nvSpPr>
        <p:spPr>
          <a:xfrm>
            <a:off x="1285240" y="1050595"/>
            <a:ext cx="8074815" cy="1618489"/>
          </a:xfrm>
        </p:spPr>
        <p:txBody>
          <a:bodyPr anchor="ctr">
            <a:normAutofit/>
          </a:bodyPr>
          <a:lstStyle/>
          <a:p>
            <a:r>
              <a:rPr lang="en-US" sz="5000"/>
              <a:t>The Importance of Packaging Decisions in Marketing</a:t>
            </a:r>
          </a:p>
        </p:txBody>
      </p:sp>
      <p:sp>
        <p:nvSpPr>
          <p:cNvPr id="3" name="Content Placeholder 2">
            <a:extLst>
              <a:ext uri="{FF2B5EF4-FFF2-40B4-BE49-F238E27FC236}">
                <a16:creationId xmlns:a16="http://schemas.microsoft.com/office/drawing/2014/main" id="{D46C48F9-D16E-41EE-0A0D-15A163E94FEC}"/>
              </a:ext>
            </a:extLst>
          </p:cNvPr>
          <p:cNvSpPr>
            <a:spLocks noGrp="1"/>
          </p:cNvSpPr>
          <p:nvPr>
            <p:ph idx="1"/>
          </p:nvPr>
        </p:nvSpPr>
        <p:spPr>
          <a:xfrm>
            <a:off x="759418" y="2355742"/>
            <a:ext cx="8600638" cy="3875415"/>
          </a:xfrm>
        </p:spPr>
        <p:txBody>
          <a:bodyPr anchor="t">
            <a:normAutofit lnSpcReduction="10000"/>
          </a:bodyPr>
          <a:lstStyle/>
          <a:p>
            <a:r>
              <a:rPr lang="en-US" sz="2000" dirty="0"/>
              <a:t>Decisions related to packaging encompass various elements such as the size and shape of the package, the materials used, and its color and texture (including roughness or smoothness), as well as the brand mark. </a:t>
            </a:r>
          </a:p>
          <a:p>
            <a:r>
              <a:rPr lang="en-US" sz="2000" dirty="0"/>
              <a:t>The packaging should aim to elicit a positive response from consumers while also being easy for retailers to handle.</a:t>
            </a:r>
          </a:p>
          <a:p>
            <a:r>
              <a:rPr lang="en-US" sz="2000" dirty="0"/>
              <a:t> Companies should regularly evaluate their packaging in light of shifts in consumer preferences and technological advancements. </a:t>
            </a:r>
          </a:p>
          <a:p>
            <a:r>
              <a:rPr lang="en-US" sz="2000" dirty="0"/>
              <a:t>Additionally, organizations must acknowledge the environmental impact of their packaging choices, with many opting for environmentally friendly solutions that promote decomposition, recycling, and safety.</a:t>
            </a:r>
          </a:p>
          <a:p>
            <a:r>
              <a:rPr lang="en-US" sz="2000" dirty="0"/>
              <a:t>Research conducted by Elliot C. Young (1987) indicates that an average package in a supermarket generates approximately 15 billion exposures annually.</a:t>
            </a:r>
          </a:p>
          <a:p>
            <a:endParaRPr lang="en-US" sz="1300" dirty="0"/>
          </a:p>
        </p:txBody>
      </p:sp>
    </p:spTree>
    <p:extLst>
      <p:ext uri="{BB962C8B-B14F-4D97-AF65-F5344CB8AC3E}">
        <p14:creationId xmlns:p14="http://schemas.microsoft.com/office/powerpoint/2010/main" val="32337936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B3CCE9B-A460-ACBE-6858-06A555850961}"/>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4D33EF8-0E28-94FD-27B8-76387BBCC34B}"/>
              </a:ext>
            </a:extLst>
          </p:cNvPr>
          <p:cNvSpPr>
            <a:spLocks noGrp="1"/>
          </p:cNvSpPr>
          <p:nvPr>
            <p:ph type="title"/>
          </p:nvPr>
        </p:nvSpPr>
        <p:spPr>
          <a:xfrm>
            <a:off x="1285240" y="1050595"/>
            <a:ext cx="8074815" cy="1618489"/>
          </a:xfrm>
        </p:spPr>
        <p:txBody>
          <a:bodyPr anchor="ctr">
            <a:normAutofit/>
          </a:bodyPr>
          <a:lstStyle/>
          <a:p>
            <a:r>
              <a:rPr lang="en-US" sz="7200"/>
              <a:t>Types of packaging </a:t>
            </a:r>
          </a:p>
        </p:txBody>
      </p:sp>
      <p:sp>
        <p:nvSpPr>
          <p:cNvPr id="3" name="Content Placeholder 2">
            <a:extLst>
              <a:ext uri="{FF2B5EF4-FFF2-40B4-BE49-F238E27FC236}">
                <a16:creationId xmlns:a16="http://schemas.microsoft.com/office/drawing/2014/main" id="{6B3EAE6F-3D3F-C669-5761-5374C3BF3092}"/>
              </a:ext>
            </a:extLst>
          </p:cNvPr>
          <p:cNvSpPr>
            <a:spLocks noGrp="1"/>
          </p:cNvSpPr>
          <p:nvPr>
            <p:ph idx="1"/>
          </p:nvPr>
        </p:nvSpPr>
        <p:spPr>
          <a:xfrm>
            <a:off x="836908" y="2247255"/>
            <a:ext cx="8787539" cy="3983902"/>
          </a:xfrm>
        </p:spPr>
        <p:txBody>
          <a:bodyPr anchor="t">
            <a:normAutofit fontScale="92500" lnSpcReduction="20000"/>
          </a:bodyPr>
          <a:lstStyle/>
          <a:p>
            <a:r>
              <a:rPr lang="en-US" sz="2000" dirty="0"/>
              <a:t>a) Primary Packaging: Primary packaging is the first layer that directly contains the product. </a:t>
            </a:r>
          </a:p>
          <a:p>
            <a:r>
              <a:rPr lang="en-US" sz="2000" dirty="0"/>
              <a:t>Its main function is to protect the product and provide essential information to consumers. </a:t>
            </a:r>
          </a:p>
          <a:p>
            <a:r>
              <a:rPr lang="en-US" sz="2000" dirty="0"/>
              <a:t>Common examples include bottles, cans, and boxes. </a:t>
            </a:r>
          </a:p>
          <a:p>
            <a:r>
              <a:rPr lang="en-US" sz="2000" dirty="0"/>
              <a:t>b) Secondary Packaging: Secondary packaging is designed to hold multiple units of primary packaging for storage and transportation. </a:t>
            </a:r>
          </a:p>
          <a:p>
            <a:r>
              <a:rPr lang="en-US" sz="2000" dirty="0"/>
              <a:t>This type of packaging often features branding and promotional elements. </a:t>
            </a:r>
          </a:p>
          <a:p>
            <a:r>
              <a:rPr lang="en-US" sz="2000" dirty="0"/>
              <a:t>An example is a cardboard box that contains several bottles of soda. </a:t>
            </a:r>
          </a:p>
          <a:p>
            <a:r>
              <a:rPr lang="en-US" sz="2000" dirty="0"/>
              <a:t>c) Tertiary Packaging: Tertiary packaging is used for bulk handling, storage, and transportation.</a:t>
            </a:r>
          </a:p>
          <a:p>
            <a:r>
              <a:rPr lang="en-US" sz="2000" dirty="0"/>
              <a:t> It protects products during shipping and helps in warehouse management. </a:t>
            </a:r>
          </a:p>
          <a:p>
            <a:r>
              <a:rPr lang="en-US" sz="2000" dirty="0"/>
              <a:t>Examples include pallets, shipping boxes, and crates. </a:t>
            </a:r>
          </a:p>
        </p:txBody>
      </p:sp>
    </p:spTree>
    <p:extLst>
      <p:ext uri="{BB962C8B-B14F-4D97-AF65-F5344CB8AC3E}">
        <p14:creationId xmlns:p14="http://schemas.microsoft.com/office/powerpoint/2010/main" val="4472999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6A65E76-1861-3BBA-C97A-EB0782DE12C2}"/>
              </a:ext>
            </a:extLst>
          </p:cNvPr>
          <p:cNvSpPr>
            <a:spLocks noGrp="1"/>
          </p:cNvSpPr>
          <p:nvPr>
            <p:ph type="title"/>
          </p:nvPr>
        </p:nvSpPr>
        <p:spPr>
          <a:xfrm>
            <a:off x="1285240" y="1050595"/>
            <a:ext cx="8074815" cy="1618489"/>
          </a:xfrm>
        </p:spPr>
        <p:txBody>
          <a:bodyPr anchor="ctr">
            <a:normAutofit/>
          </a:bodyPr>
          <a:lstStyle/>
          <a:p>
            <a:r>
              <a:rPr lang="en-US" sz="7200"/>
              <a:t>Types of packaging </a:t>
            </a:r>
          </a:p>
        </p:txBody>
      </p:sp>
      <p:sp>
        <p:nvSpPr>
          <p:cNvPr id="3" name="Content Placeholder 2">
            <a:extLst>
              <a:ext uri="{FF2B5EF4-FFF2-40B4-BE49-F238E27FC236}">
                <a16:creationId xmlns:a16="http://schemas.microsoft.com/office/drawing/2014/main" id="{F3616D34-4420-718A-474A-1647A19B280A}"/>
              </a:ext>
            </a:extLst>
          </p:cNvPr>
          <p:cNvSpPr>
            <a:spLocks noGrp="1"/>
          </p:cNvSpPr>
          <p:nvPr>
            <p:ph idx="1"/>
          </p:nvPr>
        </p:nvSpPr>
        <p:spPr>
          <a:xfrm>
            <a:off x="641774" y="2154265"/>
            <a:ext cx="9329978" cy="4076892"/>
          </a:xfrm>
        </p:spPr>
        <p:txBody>
          <a:bodyPr anchor="t">
            <a:normAutofit fontScale="92500" lnSpcReduction="20000"/>
          </a:bodyPr>
          <a:lstStyle/>
          <a:p>
            <a:r>
              <a:rPr lang="en-US" sz="2000" dirty="0"/>
              <a:t>d) Flexible Packaging: Flexible packaging is made from materials such as plastic, film, or foil that can change shape when filled or sealed. </a:t>
            </a:r>
          </a:p>
          <a:p>
            <a:r>
              <a:rPr lang="en-US" sz="2000" dirty="0"/>
              <a:t>This type of packaging is lightweight, can reduce waste, and is often used for snacks and beverages. </a:t>
            </a:r>
          </a:p>
          <a:p>
            <a:r>
              <a:rPr lang="en-US" sz="2000" dirty="0"/>
              <a:t>A common example is the packaging for potato chips, which is flexible and allows for easy opening and resealing. (Klimchuk &amp; </a:t>
            </a:r>
            <a:r>
              <a:rPr lang="en-US" sz="2000" dirty="0" err="1"/>
              <a:t>Krasovec</a:t>
            </a:r>
            <a:r>
              <a:rPr lang="en-US" sz="2000" dirty="0"/>
              <a:t>, 2012)</a:t>
            </a:r>
          </a:p>
          <a:p>
            <a:r>
              <a:rPr lang="en-US" sz="2000" dirty="0"/>
              <a:t>e) Rigid Packaging: Rigid packaging is made from solid materials and does not change shape when filled. </a:t>
            </a:r>
          </a:p>
          <a:p>
            <a:r>
              <a:rPr lang="en-US" sz="2000" dirty="0"/>
              <a:t>It is often used for products that require strong protection. Examples include glass jars for sauces and plastic containers for yogurt. </a:t>
            </a:r>
          </a:p>
          <a:p>
            <a:r>
              <a:rPr lang="en-US" sz="2000" dirty="0"/>
              <a:t>f) Eco-Friendly Packaging: Eco-friendly packaging is designed to minimize environmental impact. </a:t>
            </a:r>
          </a:p>
          <a:p>
            <a:r>
              <a:rPr lang="en-US" sz="2000" dirty="0"/>
              <a:t>It may be made from biodegradable materials or designed for easy recycling. </a:t>
            </a:r>
          </a:p>
          <a:p>
            <a:r>
              <a:rPr lang="en-US" sz="2000" dirty="0"/>
              <a:t>An example is a box made from recycled cardboard or a plant-based plastic bag. </a:t>
            </a:r>
          </a:p>
        </p:txBody>
      </p:sp>
    </p:spTree>
    <p:extLst>
      <p:ext uri="{BB962C8B-B14F-4D97-AF65-F5344CB8AC3E}">
        <p14:creationId xmlns:p14="http://schemas.microsoft.com/office/powerpoint/2010/main" val="363726801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2FD0FDE-1260-A7E6-603E-119881C3281D}"/>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46AB363-D185-25B1-35B6-9EDD8050FFEC}"/>
              </a:ext>
            </a:extLst>
          </p:cNvPr>
          <p:cNvSpPr>
            <a:spLocks noGrp="1"/>
          </p:cNvSpPr>
          <p:nvPr>
            <p:ph type="title"/>
          </p:nvPr>
        </p:nvSpPr>
        <p:spPr>
          <a:xfrm>
            <a:off x="1285240" y="1050595"/>
            <a:ext cx="8074815" cy="1618489"/>
          </a:xfrm>
        </p:spPr>
        <p:txBody>
          <a:bodyPr anchor="ctr">
            <a:normAutofit/>
          </a:bodyPr>
          <a:lstStyle/>
          <a:p>
            <a:r>
              <a:rPr lang="en-US" sz="7200"/>
              <a:t>Types of packaging </a:t>
            </a:r>
          </a:p>
        </p:txBody>
      </p:sp>
      <p:sp>
        <p:nvSpPr>
          <p:cNvPr id="3" name="Content Placeholder 2">
            <a:extLst>
              <a:ext uri="{FF2B5EF4-FFF2-40B4-BE49-F238E27FC236}">
                <a16:creationId xmlns:a16="http://schemas.microsoft.com/office/drawing/2014/main" id="{46B717A7-6E45-5B78-076B-90A27B4ED353}"/>
              </a:ext>
            </a:extLst>
          </p:cNvPr>
          <p:cNvSpPr>
            <a:spLocks noGrp="1"/>
          </p:cNvSpPr>
          <p:nvPr>
            <p:ph idx="1"/>
          </p:nvPr>
        </p:nvSpPr>
        <p:spPr>
          <a:xfrm>
            <a:off x="1285240" y="2216259"/>
            <a:ext cx="8432197" cy="4014898"/>
          </a:xfrm>
        </p:spPr>
        <p:txBody>
          <a:bodyPr anchor="t">
            <a:noAutofit/>
          </a:bodyPr>
          <a:lstStyle/>
          <a:p>
            <a:r>
              <a:rPr lang="en-US" sz="2000" dirty="0"/>
              <a:t>g) Tamper-Evident Packaging: This type of packaging includes features that show if a product has been tampered with. </a:t>
            </a:r>
          </a:p>
          <a:p>
            <a:r>
              <a:rPr lang="en-US" sz="2000" dirty="0"/>
              <a:t>Examples include seals on medicine bottles and shrink wrap on food products.</a:t>
            </a:r>
          </a:p>
          <a:p>
            <a:r>
              <a:rPr lang="en-US" sz="2000" dirty="0"/>
              <a:t>h) Specialty Packaging: Specialty packaging includes unique designs that enhance the consumer experience. </a:t>
            </a:r>
          </a:p>
          <a:p>
            <a:r>
              <a:rPr lang="en-US" sz="2000" dirty="0"/>
              <a:t>An example is the elegant packaging used for perfumes that often reflects the brand's identity and exclusivity </a:t>
            </a:r>
          </a:p>
          <a:p>
            <a:r>
              <a:rPr lang="en-US" sz="2000" dirty="0" err="1"/>
              <a:t>i</a:t>
            </a:r>
            <a:r>
              <a:rPr lang="en-US" sz="2000" dirty="0"/>
              <a:t>) Convenience Packaging: Convenience packaging focuses on user-friendly features that make products easier to use or transport.</a:t>
            </a:r>
          </a:p>
          <a:p>
            <a:r>
              <a:rPr lang="en-US" sz="2000" dirty="0"/>
              <a:t>Examples include single-serve packages, resealable bags, and easy-pour spouts. </a:t>
            </a:r>
          </a:p>
        </p:txBody>
      </p:sp>
    </p:spTree>
    <p:extLst>
      <p:ext uri="{BB962C8B-B14F-4D97-AF65-F5344CB8AC3E}">
        <p14:creationId xmlns:p14="http://schemas.microsoft.com/office/powerpoint/2010/main" val="39521944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F474090D-CD95-4B41-BE3D-6596953D32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44662" y="323519"/>
            <a:ext cx="4323899" cy="6212748"/>
          </a:xfrm>
          <a:custGeom>
            <a:avLst/>
            <a:gdLst>
              <a:gd name="connsiteX0" fmla="*/ 0 w 4323899"/>
              <a:gd name="connsiteY0" fmla="*/ 0 h 6212748"/>
              <a:gd name="connsiteX1" fmla="*/ 742501 w 4323899"/>
              <a:gd name="connsiteY1" fmla="*/ 0 h 6212748"/>
              <a:gd name="connsiteX2" fmla="*/ 4323899 w 4323899"/>
              <a:gd name="connsiteY2" fmla="*/ 0 h 6212748"/>
              <a:gd name="connsiteX3" fmla="*/ 4323899 w 4323899"/>
              <a:gd name="connsiteY3" fmla="*/ 2864954 h 6212748"/>
              <a:gd name="connsiteX4" fmla="*/ 880454 w 4323899"/>
              <a:gd name="connsiteY4" fmla="*/ 6212748 h 6212748"/>
              <a:gd name="connsiteX5" fmla="*/ 0 w 4323899"/>
              <a:gd name="connsiteY5" fmla="*/ 6212748 h 6212748"/>
              <a:gd name="connsiteX6" fmla="*/ 0 w 4323899"/>
              <a:gd name="connsiteY6" fmla="*/ 6210962 h 6212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23899" h="6212748">
                <a:moveTo>
                  <a:pt x="0" y="0"/>
                </a:moveTo>
                <a:lnTo>
                  <a:pt x="742501" y="0"/>
                </a:lnTo>
                <a:lnTo>
                  <a:pt x="4323899" y="0"/>
                </a:lnTo>
                <a:lnTo>
                  <a:pt x="4323899" y="2864954"/>
                </a:lnTo>
                <a:lnTo>
                  <a:pt x="880454" y="6212748"/>
                </a:lnTo>
                <a:lnTo>
                  <a:pt x="0" y="6212748"/>
                </a:lnTo>
                <a:lnTo>
                  <a:pt x="0" y="6210962"/>
                </a:lnTo>
                <a:close/>
              </a:path>
            </a:pathLst>
          </a:cu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C1A3EE01-4F90-F5EB-62CE-74E04658F03C}"/>
              </a:ext>
            </a:extLst>
          </p:cNvPr>
          <p:cNvSpPr>
            <a:spLocks noGrp="1"/>
          </p:cNvSpPr>
          <p:nvPr>
            <p:ph type="title"/>
          </p:nvPr>
        </p:nvSpPr>
        <p:spPr>
          <a:xfrm>
            <a:off x="8186042" y="2570828"/>
            <a:ext cx="3041137" cy="2959818"/>
          </a:xfrm>
        </p:spPr>
        <p:txBody>
          <a:bodyPr>
            <a:normAutofit/>
          </a:bodyPr>
          <a:lstStyle/>
          <a:p>
            <a:r>
              <a:rPr lang="en-US" sz="3300" dirty="0"/>
              <a:t>Characteristics of a good package</a:t>
            </a:r>
          </a:p>
        </p:txBody>
      </p:sp>
      <p:sp>
        <p:nvSpPr>
          <p:cNvPr id="13" name="Right Triangle 12">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452BD31D-2651-436E-AEC2-909232E418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64095" y="623275"/>
            <a:ext cx="3685032" cy="5607882"/>
          </a:xfrm>
          <a:prstGeom prst="rect">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aphicFrame>
        <p:nvGraphicFramePr>
          <p:cNvPr id="4" name="Content Placeholder 3">
            <a:extLst>
              <a:ext uri="{FF2B5EF4-FFF2-40B4-BE49-F238E27FC236}">
                <a16:creationId xmlns:a16="http://schemas.microsoft.com/office/drawing/2014/main" id="{6409704C-D9A6-8736-A627-F28D4BD68426}"/>
              </a:ext>
            </a:extLst>
          </p:cNvPr>
          <p:cNvGraphicFramePr>
            <a:graphicFrameLocks noGrp="1"/>
          </p:cNvGraphicFramePr>
          <p:nvPr>
            <p:ph idx="1"/>
            <p:extLst>
              <p:ext uri="{D42A27DB-BD31-4B8C-83A1-F6EECF244321}">
                <p14:modId xmlns:p14="http://schemas.microsoft.com/office/powerpoint/2010/main" val="911551789"/>
              </p:ext>
            </p:extLst>
          </p:nvPr>
        </p:nvGraphicFramePr>
        <p:xfrm>
          <a:off x="957342" y="1881940"/>
          <a:ext cx="6080388" cy="3090551"/>
        </p:xfrm>
        <a:graphic>
          <a:graphicData uri="http://schemas.openxmlformats.org/drawingml/2006/table">
            <a:tbl>
              <a:tblPr firstRow="1" firstCol="1" bandRow="1"/>
              <a:tblGrid>
                <a:gridCol w="1785639">
                  <a:extLst>
                    <a:ext uri="{9D8B030D-6E8A-4147-A177-3AD203B41FA5}">
                      <a16:colId xmlns:a16="http://schemas.microsoft.com/office/drawing/2014/main" val="3519572924"/>
                    </a:ext>
                  </a:extLst>
                </a:gridCol>
                <a:gridCol w="2143978">
                  <a:extLst>
                    <a:ext uri="{9D8B030D-6E8A-4147-A177-3AD203B41FA5}">
                      <a16:colId xmlns:a16="http://schemas.microsoft.com/office/drawing/2014/main" val="2847558921"/>
                    </a:ext>
                  </a:extLst>
                </a:gridCol>
                <a:gridCol w="2150771">
                  <a:extLst>
                    <a:ext uri="{9D8B030D-6E8A-4147-A177-3AD203B41FA5}">
                      <a16:colId xmlns:a16="http://schemas.microsoft.com/office/drawing/2014/main" val="831720180"/>
                    </a:ext>
                  </a:extLst>
                </a:gridCol>
              </a:tblGrid>
              <a:tr h="355215">
                <a:tc>
                  <a:txBody>
                    <a:bodyPr/>
                    <a:lstStyle/>
                    <a:p>
                      <a:pPr marL="0" marR="0" algn="ctr">
                        <a:lnSpc>
                          <a:spcPct val="115000"/>
                        </a:lnSpc>
                        <a:spcBef>
                          <a:spcPts val="0"/>
                        </a:spcBef>
                        <a:spcAft>
                          <a:spcPts val="0"/>
                        </a:spcAft>
                      </a:pPr>
                      <a:r>
                        <a:rPr lang="en-US" sz="1900" b="1" kern="0">
                          <a:effectLst/>
                          <a:latin typeface="Times New Roman" panose="02020603050405020304" pitchFamily="18" charset="0"/>
                          <a:ea typeface="Times New Roman" panose="02020603050405020304" pitchFamily="18" charset="0"/>
                          <a:cs typeface="Times New Roman" panose="02020603050405020304" pitchFamily="18" charset="0"/>
                        </a:rPr>
                        <a:t>Characteristic</a:t>
                      </a:r>
                      <a:endParaRPr lang="en-US" sz="1900" kern="100">
                        <a:effectLst/>
                        <a:latin typeface="Calibri" panose="020F0502020204030204" pitchFamily="34" charset="0"/>
                        <a:ea typeface="SimSun" panose="02010600030101010101" pitchFamily="2" charset="-122"/>
                        <a:cs typeface="Times New Roman" panose="02020603050405020304" pitchFamily="18" charset="0"/>
                      </a:endParaRPr>
                    </a:p>
                  </a:txBody>
                  <a:tcPr marL="50297" marR="5029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15000"/>
                        </a:lnSpc>
                        <a:spcBef>
                          <a:spcPts val="0"/>
                        </a:spcBef>
                        <a:spcAft>
                          <a:spcPts val="0"/>
                        </a:spcAft>
                      </a:pPr>
                      <a:r>
                        <a:rPr lang="en-US" sz="1900" b="1" kern="0">
                          <a:effectLst/>
                          <a:latin typeface="Times New Roman" panose="02020603050405020304" pitchFamily="18" charset="0"/>
                          <a:ea typeface="Times New Roman" panose="02020603050405020304" pitchFamily="18" charset="0"/>
                          <a:cs typeface="Times New Roman" panose="02020603050405020304" pitchFamily="18" charset="0"/>
                        </a:rPr>
                        <a:t>Description</a:t>
                      </a:r>
                      <a:endParaRPr lang="en-US" sz="1900" kern="100">
                        <a:effectLst/>
                        <a:latin typeface="Calibri" panose="020F0502020204030204" pitchFamily="34" charset="0"/>
                        <a:ea typeface="SimSun" panose="02010600030101010101" pitchFamily="2" charset="-122"/>
                        <a:cs typeface="Times New Roman" panose="02020603050405020304" pitchFamily="18" charset="0"/>
                      </a:endParaRPr>
                    </a:p>
                  </a:txBody>
                  <a:tcPr marL="50297" marR="5029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15000"/>
                        </a:lnSpc>
                        <a:spcBef>
                          <a:spcPts val="0"/>
                        </a:spcBef>
                        <a:spcAft>
                          <a:spcPts val="0"/>
                        </a:spcAft>
                      </a:pPr>
                      <a:r>
                        <a:rPr lang="en-US" sz="1900" b="1" kern="0">
                          <a:effectLst/>
                          <a:latin typeface="Times New Roman" panose="02020603050405020304" pitchFamily="18" charset="0"/>
                          <a:ea typeface="Times New Roman" panose="02020603050405020304" pitchFamily="18" charset="0"/>
                          <a:cs typeface="Times New Roman" panose="02020603050405020304" pitchFamily="18" charset="0"/>
                        </a:rPr>
                        <a:t>Examples</a:t>
                      </a:r>
                      <a:endParaRPr lang="en-US" sz="1900" kern="100">
                        <a:effectLst/>
                        <a:latin typeface="Calibri" panose="020F0502020204030204" pitchFamily="34" charset="0"/>
                        <a:ea typeface="SimSun" panose="02010600030101010101" pitchFamily="2" charset="-122"/>
                        <a:cs typeface="Times New Roman" panose="02020603050405020304" pitchFamily="18" charset="0"/>
                      </a:endParaRPr>
                    </a:p>
                  </a:txBody>
                  <a:tcPr marL="50297" marR="5029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88322378"/>
                  </a:ext>
                </a:extLst>
              </a:tr>
              <a:tr h="1367668">
                <a:tc>
                  <a:txBody>
                    <a:bodyPr/>
                    <a:lstStyle/>
                    <a:p>
                      <a:pPr marL="0" marR="0">
                        <a:lnSpc>
                          <a:spcPct val="115000"/>
                        </a:lnSpc>
                        <a:spcBef>
                          <a:spcPts val="0"/>
                        </a:spcBef>
                        <a:spcAft>
                          <a:spcPts val="0"/>
                        </a:spcAft>
                      </a:pPr>
                      <a:r>
                        <a:rPr lang="en-US" sz="1900" b="1" kern="0">
                          <a:effectLst/>
                          <a:latin typeface="Times New Roman" panose="02020603050405020304" pitchFamily="18" charset="0"/>
                          <a:ea typeface="Times New Roman" panose="02020603050405020304" pitchFamily="18" charset="0"/>
                          <a:cs typeface="Times New Roman" panose="02020603050405020304" pitchFamily="18" charset="0"/>
                        </a:rPr>
                        <a:t>Safety and Security</a:t>
                      </a:r>
                      <a:endParaRPr lang="en-US" sz="1900" kern="100">
                        <a:effectLst/>
                        <a:latin typeface="Calibri" panose="020F0502020204030204" pitchFamily="34" charset="0"/>
                        <a:ea typeface="SimSun" panose="02010600030101010101" pitchFamily="2" charset="-122"/>
                        <a:cs typeface="Times New Roman" panose="02020603050405020304" pitchFamily="18" charset="0"/>
                      </a:endParaRPr>
                    </a:p>
                  </a:txBody>
                  <a:tcPr marL="50297" marR="5029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900" kern="0">
                          <a:effectLst/>
                          <a:latin typeface="Times New Roman" panose="02020603050405020304" pitchFamily="18" charset="0"/>
                          <a:ea typeface="Times New Roman" panose="02020603050405020304" pitchFamily="18" charset="0"/>
                          <a:cs typeface="Times New Roman" panose="02020603050405020304" pitchFamily="18" charset="0"/>
                        </a:rPr>
                        <a:t>Protects the product from contamination, damage, and tampering.</a:t>
                      </a:r>
                      <a:endParaRPr lang="en-US" sz="1900" kern="100">
                        <a:effectLst/>
                        <a:latin typeface="Calibri" panose="020F0502020204030204" pitchFamily="34" charset="0"/>
                        <a:ea typeface="SimSun" panose="02010600030101010101" pitchFamily="2" charset="-122"/>
                        <a:cs typeface="Times New Roman" panose="02020603050405020304" pitchFamily="18" charset="0"/>
                      </a:endParaRPr>
                    </a:p>
                  </a:txBody>
                  <a:tcPr marL="50297" marR="5029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900" kern="0">
                          <a:effectLst/>
                          <a:latin typeface="Times New Roman" panose="02020603050405020304" pitchFamily="18" charset="0"/>
                          <a:ea typeface="Times New Roman" panose="02020603050405020304" pitchFamily="18" charset="0"/>
                          <a:cs typeface="Times New Roman" panose="02020603050405020304" pitchFamily="18" charset="0"/>
                        </a:rPr>
                        <a:t>Tamper-evident seals on food and pharmaceutical products.</a:t>
                      </a:r>
                      <a:endParaRPr lang="en-US" sz="1900" kern="100">
                        <a:effectLst/>
                        <a:latin typeface="Calibri" panose="020F0502020204030204" pitchFamily="34" charset="0"/>
                        <a:ea typeface="SimSun" panose="02010600030101010101" pitchFamily="2" charset="-122"/>
                        <a:cs typeface="Times New Roman" panose="02020603050405020304" pitchFamily="18" charset="0"/>
                      </a:endParaRPr>
                    </a:p>
                  </a:txBody>
                  <a:tcPr marL="50297" marR="5029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134022123"/>
                  </a:ext>
                </a:extLst>
              </a:tr>
              <a:tr h="1367668">
                <a:tc>
                  <a:txBody>
                    <a:bodyPr/>
                    <a:lstStyle/>
                    <a:p>
                      <a:pPr marL="0" marR="0">
                        <a:lnSpc>
                          <a:spcPct val="115000"/>
                        </a:lnSpc>
                        <a:spcBef>
                          <a:spcPts val="0"/>
                        </a:spcBef>
                        <a:spcAft>
                          <a:spcPts val="0"/>
                        </a:spcAft>
                      </a:pPr>
                      <a:r>
                        <a:rPr lang="en-US" sz="1900" b="1" kern="0">
                          <a:effectLst/>
                          <a:latin typeface="Times New Roman" panose="02020603050405020304" pitchFamily="18" charset="0"/>
                          <a:ea typeface="Times New Roman" panose="02020603050405020304" pitchFamily="18" charset="0"/>
                          <a:cs typeface="Times New Roman" panose="02020603050405020304" pitchFamily="18" charset="0"/>
                        </a:rPr>
                        <a:t>Appeal to Target Market</a:t>
                      </a:r>
                      <a:endParaRPr lang="en-US" sz="1900" kern="100">
                        <a:effectLst/>
                        <a:latin typeface="Calibri" panose="020F0502020204030204" pitchFamily="34" charset="0"/>
                        <a:ea typeface="SimSun" panose="02010600030101010101" pitchFamily="2" charset="-122"/>
                        <a:cs typeface="Times New Roman" panose="02020603050405020304" pitchFamily="18" charset="0"/>
                      </a:endParaRPr>
                    </a:p>
                  </a:txBody>
                  <a:tcPr marL="50297" marR="5029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900" kern="0">
                          <a:effectLst/>
                          <a:latin typeface="Times New Roman" panose="02020603050405020304" pitchFamily="18" charset="0"/>
                          <a:ea typeface="Times New Roman" panose="02020603050405020304" pitchFamily="18" charset="0"/>
                          <a:cs typeface="Times New Roman" panose="02020603050405020304" pitchFamily="18" charset="0"/>
                        </a:rPr>
                        <a:t>Design and messaging resonate with the intended audience.</a:t>
                      </a:r>
                      <a:endParaRPr lang="en-US" sz="1900" kern="100">
                        <a:effectLst/>
                        <a:latin typeface="Calibri" panose="020F0502020204030204" pitchFamily="34" charset="0"/>
                        <a:ea typeface="SimSun" panose="02010600030101010101" pitchFamily="2" charset="-122"/>
                        <a:cs typeface="Times New Roman" panose="02020603050405020304" pitchFamily="18" charset="0"/>
                      </a:endParaRPr>
                    </a:p>
                  </a:txBody>
                  <a:tcPr marL="50297" marR="5029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900" kern="0">
                          <a:effectLst/>
                          <a:latin typeface="Times New Roman" panose="02020603050405020304" pitchFamily="18" charset="0"/>
                          <a:ea typeface="Times New Roman" panose="02020603050405020304" pitchFamily="18" charset="0"/>
                          <a:cs typeface="Times New Roman" panose="02020603050405020304" pitchFamily="18" charset="0"/>
                        </a:rPr>
                        <a:t>Packaging aimed at children featuring bright colors and cartoon characters.</a:t>
                      </a:r>
                      <a:endParaRPr lang="en-US" sz="1900" kern="100">
                        <a:effectLst/>
                        <a:latin typeface="Calibri" panose="020F0502020204030204" pitchFamily="34" charset="0"/>
                        <a:ea typeface="SimSun" panose="02010600030101010101" pitchFamily="2" charset="-122"/>
                        <a:cs typeface="Times New Roman" panose="02020603050405020304" pitchFamily="18" charset="0"/>
                      </a:endParaRPr>
                    </a:p>
                  </a:txBody>
                  <a:tcPr marL="50297" marR="5029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53275398"/>
                  </a:ext>
                </a:extLst>
              </a:tr>
            </a:tbl>
          </a:graphicData>
        </a:graphic>
      </p:graphicFrame>
    </p:spTree>
    <p:extLst>
      <p:ext uri="{BB962C8B-B14F-4D97-AF65-F5344CB8AC3E}">
        <p14:creationId xmlns:p14="http://schemas.microsoft.com/office/powerpoint/2010/main" val="29356972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D18E4D7-065A-6078-B588-15AA5913C3A6}"/>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F474090D-CD95-4B41-BE3D-6596953D32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44662" y="323519"/>
            <a:ext cx="4323899" cy="6212748"/>
          </a:xfrm>
          <a:custGeom>
            <a:avLst/>
            <a:gdLst>
              <a:gd name="connsiteX0" fmla="*/ 0 w 4323899"/>
              <a:gd name="connsiteY0" fmla="*/ 0 h 6212748"/>
              <a:gd name="connsiteX1" fmla="*/ 742501 w 4323899"/>
              <a:gd name="connsiteY1" fmla="*/ 0 h 6212748"/>
              <a:gd name="connsiteX2" fmla="*/ 4323899 w 4323899"/>
              <a:gd name="connsiteY2" fmla="*/ 0 h 6212748"/>
              <a:gd name="connsiteX3" fmla="*/ 4323899 w 4323899"/>
              <a:gd name="connsiteY3" fmla="*/ 2864954 h 6212748"/>
              <a:gd name="connsiteX4" fmla="*/ 880454 w 4323899"/>
              <a:gd name="connsiteY4" fmla="*/ 6212748 h 6212748"/>
              <a:gd name="connsiteX5" fmla="*/ 0 w 4323899"/>
              <a:gd name="connsiteY5" fmla="*/ 6212748 h 6212748"/>
              <a:gd name="connsiteX6" fmla="*/ 0 w 4323899"/>
              <a:gd name="connsiteY6" fmla="*/ 6210962 h 6212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23899" h="6212748">
                <a:moveTo>
                  <a:pt x="0" y="0"/>
                </a:moveTo>
                <a:lnTo>
                  <a:pt x="742501" y="0"/>
                </a:lnTo>
                <a:lnTo>
                  <a:pt x="4323899" y="0"/>
                </a:lnTo>
                <a:lnTo>
                  <a:pt x="4323899" y="2864954"/>
                </a:lnTo>
                <a:lnTo>
                  <a:pt x="880454" y="6212748"/>
                </a:lnTo>
                <a:lnTo>
                  <a:pt x="0" y="6212748"/>
                </a:lnTo>
                <a:lnTo>
                  <a:pt x="0" y="6210962"/>
                </a:lnTo>
                <a:close/>
              </a:path>
            </a:pathLst>
          </a:cu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B3AC1551-818E-F44A-CA7E-5CF795714267}"/>
              </a:ext>
            </a:extLst>
          </p:cNvPr>
          <p:cNvSpPr>
            <a:spLocks noGrp="1"/>
          </p:cNvSpPr>
          <p:nvPr>
            <p:ph type="title"/>
          </p:nvPr>
        </p:nvSpPr>
        <p:spPr>
          <a:xfrm>
            <a:off x="7995071" y="2579140"/>
            <a:ext cx="3041137" cy="2959818"/>
          </a:xfrm>
        </p:spPr>
        <p:txBody>
          <a:bodyPr>
            <a:normAutofit/>
          </a:bodyPr>
          <a:lstStyle/>
          <a:p>
            <a:r>
              <a:rPr lang="en-US" sz="3300" dirty="0"/>
              <a:t>Characteristics of a good package</a:t>
            </a:r>
          </a:p>
        </p:txBody>
      </p:sp>
      <p:sp>
        <p:nvSpPr>
          <p:cNvPr id="13" name="Right Triangle 12">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452BD31D-2651-436E-AEC2-909232E418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64095" y="623275"/>
            <a:ext cx="3685032" cy="5607882"/>
          </a:xfrm>
          <a:prstGeom prst="rect">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aphicFrame>
        <p:nvGraphicFramePr>
          <p:cNvPr id="4" name="Content Placeholder 3">
            <a:extLst>
              <a:ext uri="{FF2B5EF4-FFF2-40B4-BE49-F238E27FC236}">
                <a16:creationId xmlns:a16="http://schemas.microsoft.com/office/drawing/2014/main" id="{805377D5-D633-2F5B-6ADF-F07D26ADAA9C}"/>
              </a:ext>
            </a:extLst>
          </p:cNvPr>
          <p:cNvGraphicFramePr>
            <a:graphicFrameLocks noGrp="1"/>
          </p:cNvGraphicFramePr>
          <p:nvPr>
            <p:ph idx="1"/>
            <p:extLst>
              <p:ext uri="{D42A27DB-BD31-4B8C-83A1-F6EECF244321}">
                <p14:modId xmlns:p14="http://schemas.microsoft.com/office/powerpoint/2010/main" val="2152696731"/>
              </p:ext>
            </p:extLst>
          </p:nvPr>
        </p:nvGraphicFramePr>
        <p:xfrm>
          <a:off x="957342" y="1433733"/>
          <a:ext cx="6080387" cy="3986967"/>
        </p:xfrm>
        <a:graphic>
          <a:graphicData uri="http://schemas.openxmlformats.org/drawingml/2006/table">
            <a:tbl>
              <a:tblPr firstRow="1" firstCol="1" bandRow="1">
                <a:solidFill>
                  <a:srgbClr val="F2F2F2">
                    <a:alpha val="30196"/>
                  </a:srgbClr>
                </a:solidFill>
              </a:tblPr>
              <a:tblGrid>
                <a:gridCol w="1768683">
                  <a:extLst>
                    <a:ext uri="{9D8B030D-6E8A-4147-A177-3AD203B41FA5}">
                      <a16:colId xmlns:a16="http://schemas.microsoft.com/office/drawing/2014/main" val="3519572924"/>
                    </a:ext>
                  </a:extLst>
                </a:gridCol>
                <a:gridCol w="2152485">
                  <a:extLst>
                    <a:ext uri="{9D8B030D-6E8A-4147-A177-3AD203B41FA5}">
                      <a16:colId xmlns:a16="http://schemas.microsoft.com/office/drawing/2014/main" val="2847558921"/>
                    </a:ext>
                  </a:extLst>
                </a:gridCol>
                <a:gridCol w="2159219">
                  <a:extLst>
                    <a:ext uri="{9D8B030D-6E8A-4147-A177-3AD203B41FA5}">
                      <a16:colId xmlns:a16="http://schemas.microsoft.com/office/drawing/2014/main" val="831720180"/>
                    </a:ext>
                  </a:extLst>
                </a:gridCol>
              </a:tblGrid>
              <a:tr h="476387">
                <a:tc>
                  <a:txBody>
                    <a:bodyPr/>
                    <a:lstStyle/>
                    <a:p>
                      <a:pPr marL="0" marR="0" algn="ctr">
                        <a:lnSpc>
                          <a:spcPct val="115000"/>
                        </a:lnSpc>
                        <a:spcBef>
                          <a:spcPts val="0"/>
                        </a:spcBef>
                        <a:spcAft>
                          <a:spcPts val="0"/>
                        </a:spcAft>
                      </a:pPr>
                      <a:r>
                        <a:rPr lang="en-US" sz="1500" b="0" kern="0" cap="none" spc="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Characteristic</a:t>
                      </a:r>
                      <a:endParaRPr lang="en-US" sz="1500" b="0" kern="100" cap="none" spc="0">
                        <a:solidFill>
                          <a:schemeClr val="bg1"/>
                        </a:solidFill>
                        <a:effectLst/>
                        <a:latin typeface="Calibri" panose="020F0502020204030204" pitchFamily="34" charset="0"/>
                        <a:ea typeface="SimSun" panose="02010600030101010101" pitchFamily="2" charset="-122"/>
                        <a:cs typeface="Times New Roman" panose="02020603050405020304" pitchFamily="18" charset="0"/>
                      </a:endParaRPr>
                    </a:p>
                  </a:txBody>
                  <a:tcPr marL="126049" marR="49855" marT="96961" marB="96961" anchor="ctr">
                    <a:lnL w="19050" cap="flat" cmpd="sng" algn="ctr">
                      <a:noFill/>
                      <a:prstDash val="solid"/>
                    </a:lnL>
                    <a:lnR w="12700" cmpd="sng">
                      <a:noFill/>
                    </a:lnR>
                    <a:lnT w="19050" cap="flat" cmpd="sng" algn="ctr">
                      <a:noFill/>
                      <a:prstDash val="solid"/>
                    </a:lnT>
                    <a:lnB w="38100" cmpd="sng">
                      <a:noFill/>
                    </a:lnB>
                    <a:solidFill>
                      <a:schemeClr val="accent1"/>
                    </a:solidFill>
                  </a:tcPr>
                </a:tc>
                <a:tc>
                  <a:txBody>
                    <a:bodyPr/>
                    <a:lstStyle/>
                    <a:p>
                      <a:pPr marL="0" marR="0" algn="ctr">
                        <a:lnSpc>
                          <a:spcPct val="115000"/>
                        </a:lnSpc>
                        <a:spcBef>
                          <a:spcPts val="0"/>
                        </a:spcBef>
                        <a:spcAft>
                          <a:spcPts val="0"/>
                        </a:spcAft>
                      </a:pPr>
                      <a:r>
                        <a:rPr lang="en-US" sz="1500" b="0" kern="0" cap="none" spc="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Description</a:t>
                      </a:r>
                      <a:endParaRPr lang="en-US" sz="1500" b="0" kern="100" cap="none" spc="0">
                        <a:solidFill>
                          <a:schemeClr val="bg1"/>
                        </a:solidFill>
                        <a:effectLst/>
                        <a:latin typeface="Calibri" panose="020F0502020204030204" pitchFamily="34" charset="0"/>
                        <a:ea typeface="SimSun" panose="02010600030101010101" pitchFamily="2" charset="-122"/>
                        <a:cs typeface="Times New Roman" panose="02020603050405020304" pitchFamily="18" charset="0"/>
                      </a:endParaRPr>
                    </a:p>
                  </a:txBody>
                  <a:tcPr marL="126049" marR="49855" marT="96961" marB="96961" anchor="ctr">
                    <a:lnL w="12700" cmpd="sng">
                      <a:noFill/>
                    </a:lnL>
                    <a:lnR w="12700" cmpd="sng">
                      <a:noFill/>
                    </a:lnR>
                    <a:lnT w="19050" cap="flat" cmpd="sng" algn="ctr">
                      <a:noFill/>
                      <a:prstDash val="solid"/>
                    </a:lnT>
                    <a:lnB w="38100" cmpd="sng">
                      <a:noFill/>
                    </a:lnB>
                    <a:solidFill>
                      <a:schemeClr val="accent1"/>
                    </a:solidFill>
                  </a:tcPr>
                </a:tc>
                <a:tc>
                  <a:txBody>
                    <a:bodyPr/>
                    <a:lstStyle/>
                    <a:p>
                      <a:pPr marL="0" marR="0" algn="ctr">
                        <a:lnSpc>
                          <a:spcPct val="115000"/>
                        </a:lnSpc>
                        <a:spcBef>
                          <a:spcPts val="0"/>
                        </a:spcBef>
                        <a:spcAft>
                          <a:spcPts val="0"/>
                        </a:spcAft>
                      </a:pPr>
                      <a:r>
                        <a:rPr lang="en-US" sz="1500" b="0" kern="0" cap="none" spc="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Examples</a:t>
                      </a:r>
                      <a:endParaRPr lang="en-US" sz="1500" b="0" kern="100" cap="none" spc="0">
                        <a:solidFill>
                          <a:schemeClr val="bg1"/>
                        </a:solidFill>
                        <a:effectLst/>
                        <a:latin typeface="Calibri" panose="020F0502020204030204" pitchFamily="34" charset="0"/>
                        <a:ea typeface="SimSun" panose="02010600030101010101" pitchFamily="2" charset="-122"/>
                        <a:cs typeface="Times New Roman" panose="02020603050405020304" pitchFamily="18" charset="0"/>
                      </a:endParaRPr>
                    </a:p>
                  </a:txBody>
                  <a:tcPr marL="126049" marR="49855" marT="96961" marB="96961" anchor="ctr">
                    <a:lnL w="12700" cmpd="sng">
                      <a:noFill/>
                    </a:lnL>
                    <a:lnR w="12700" cmpd="sng">
                      <a:noFill/>
                    </a:lnR>
                    <a:lnT w="19050" cap="flat" cmpd="sng" algn="ctr">
                      <a:noFill/>
                      <a:prstDash val="solid"/>
                    </a:lnT>
                    <a:lnB w="38100" cmpd="sng">
                      <a:noFill/>
                    </a:lnB>
                    <a:solidFill>
                      <a:schemeClr val="accent1"/>
                    </a:solidFill>
                  </a:tcPr>
                </a:tc>
                <a:extLst>
                  <a:ext uri="{0D108BD9-81ED-4DB2-BD59-A6C34878D82A}">
                    <a16:rowId xmlns:a16="http://schemas.microsoft.com/office/drawing/2014/main" val="1088322378"/>
                  </a:ext>
                </a:extLst>
              </a:tr>
              <a:tr h="996742">
                <a:tc>
                  <a:txBody>
                    <a:bodyPr/>
                    <a:lstStyle/>
                    <a:p>
                      <a:pPr marL="0" marR="0">
                        <a:lnSpc>
                          <a:spcPct val="115000"/>
                        </a:lnSpc>
                        <a:spcBef>
                          <a:spcPts val="0"/>
                        </a:spcBef>
                        <a:spcAft>
                          <a:spcPts val="0"/>
                        </a:spcAft>
                      </a:pPr>
                      <a:r>
                        <a:rPr lang="en-US" sz="1500" b="1" kern="0" cap="none" spc="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Functionality</a:t>
                      </a:r>
                      <a:endParaRPr lang="en-US" sz="15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126049" marR="49855" marT="96961" marB="96961">
                    <a:lnL w="38100" cap="flat" cmpd="sng" algn="ctr">
                      <a:noFill/>
                      <a:prstDash val="solid"/>
                    </a:lnL>
                    <a:lnR w="6350" cap="flat" cmpd="sng" algn="ctr">
                      <a:solidFill>
                        <a:schemeClr val="tx1">
                          <a:lumMod val="75000"/>
                          <a:lumOff val="25000"/>
                        </a:schemeClr>
                      </a:solidFill>
                      <a:prstDash val="solid"/>
                    </a:lnR>
                    <a:lnT w="38100" cmpd="sng">
                      <a:noFill/>
                    </a:lnT>
                    <a:lnB w="6350" cap="flat" cmpd="sng" algn="ctr">
                      <a:noFill/>
                      <a:prstDash val="solid"/>
                    </a:lnB>
                    <a:solidFill>
                      <a:srgbClr val="F2F2F2">
                        <a:alpha val="30196"/>
                      </a:srgbClr>
                    </a:solidFill>
                  </a:tcPr>
                </a:tc>
                <a:tc>
                  <a:txBody>
                    <a:bodyPr/>
                    <a:lstStyle/>
                    <a:p>
                      <a:pPr marL="0" marR="0">
                        <a:lnSpc>
                          <a:spcPct val="115000"/>
                        </a:lnSpc>
                        <a:spcBef>
                          <a:spcPts val="0"/>
                        </a:spcBef>
                        <a:spcAft>
                          <a:spcPts val="0"/>
                        </a:spcAft>
                      </a:pPr>
                      <a:r>
                        <a:rPr lang="en-US" sz="1500" kern="0" cap="none" spc="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Designed for ease of use and convenience.</a:t>
                      </a:r>
                      <a:endParaRPr lang="en-US" sz="15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126049" marR="49855" marT="96961" marB="96961">
                    <a:lnL w="6350" cap="flat" cmpd="sng" algn="ctr">
                      <a:solidFill>
                        <a:schemeClr val="tx1">
                          <a:lumMod val="75000"/>
                          <a:lumOff val="25000"/>
                        </a:schemeClr>
                      </a:solidFill>
                      <a:prstDash val="solid"/>
                    </a:lnL>
                    <a:lnR w="6350" cap="flat" cmpd="sng" algn="ctr">
                      <a:solidFill>
                        <a:schemeClr val="tx1">
                          <a:lumMod val="75000"/>
                          <a:lumOff val="25000"/>
                        </a:schemeClr>
                      </a:solidFill>
                      <a:prstDash val="solid"/>
                    </a:lnR>
                    <a:lnT w="38100" cmpd="sng">
                      <a:noFill/>
                    </a:lnT>
                    <a:lnB w="6350" cap="flat" cmpd="sng" algn="ctr">
                      <a:noFill/>
                      <a:prstDash val="solid"/>
                    </a:lnB>
                    <a:solidFill>
                      <a:srgbClr val="F2F2F2">
                        <a:alpha val="30196"/>
                      </a:srgbClr>
                    </a:solidFill>
                  </a:tcPr>
                </a:tc>
                <a:tc>
                  <a:txBody>
                    <a:bodyPr/>
                    <a:lstStyle/>
                    <a:p>
                      <a:pPr marL="0" marR="0">
                        <a:lnSpc>
                          <a:spcPct val="115000"/>
                        </a:lnSpc>
                        <a:spcBef>
                          <a:spcPts val="0"/>
                        </a:spcBef>
                        <a:spcAft>
                          <a:spcPts val="0"/>
                        </a:spcAft>
                      </a:pPr>
                      <a:r>
                        <a:rPr lang="en-US" sz="1500" kern="0" cap="none" spc="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Resealable bags for snacks that enhance user experience.</a:t>
                      </a:r>
                      <a:endParaRPr lang="en-US" sz="15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126049" marR="49855" marT="96961" marB="96961">
                    <a:lnL w="6350" cap="flat" cmpd="sng" algn="ctr">
                      <a:solidFill>
                        <a:schemeClr val="tx1">
                          <a:lumMod val="75000"/>
                          <a:lumOff val="25000"/>
                        </a:schemeClr>
                      </a:solidFill>
                      <a:prstDash val="solid"/>
                    </a:lnL>
                    <a:lnR w="38100" cap="flat" cmpd="sng" algn="ctr">
                      <a:noFill/>
                      <a:prstDash val="solid"/>
                    </a:lnR>
                    <a:lnT w="38100" cmpd="sng">
                      <a:noFill/>
                    </a:lnT>
                    <a:lnB w="6350" cap="flat" cmpd="sng" algn="ctr">
                      <a:noFill/>
                      <a:prstDash val="solid"/>
                    </a:lnB>
                    <a:solidFill>
                      <a:srgbClr val="F2F2F2">
                        <a:alpha val="30196"/>
                      </a:srgbClr>
                    </a:solidFill>
                  </a:tcPr>
                </a:tc>
                <a:extLst>
                  <a:ext uri="{0D108BD9-81ED-4DB2-BD59-A6C34878D82A}">
                    <a16:rowId xmlns:a16="http://schemas.microsoft.com/office/drawing/2014/main" val="1389301706"/>
                  </a:ext>
                </a:extLst>
              </a:tr>
              <a:tr h="1256919">
                <a:tc>
                  <a:txBody>
                    <a:bodyPr/>
                    <a:lstStyle/>
                    <a:p>
                      <a:pPr marL="0" marR="0">
                        <a:lnSpc>
                          <a:spcPct val="115000"/>
                        </a:lnSpc>
                        <a:spcBef>
                          <a:spcPts val="0"/>
                        </a:spcBef>
                        <a:spcAft>
                          <a:spcPts val="0"/>
                        </a:spcAft>
                      </a:pPr>
                      <a:r>
                        <a:rPr lang="en-US" sz="1500" b="1" kern="0" cap="none" spc="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Environmental Responsibility</a:t>
                      </a:r>
                      <a:endParaRPr lang="en-US" sz="15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126049" marR="49855" marT="96961" marB="96961">
                    <a:lnL w="6350" cap="flat" cmpd="sng" algn="ctr">
                      <a:noFill/>
                      <a:prstDash val="solid"/>
                    </a:lnL>
                    <a:lnR w="6350" cap="flat" cmpd="sng" algn="ctr">
                      <a:noFill/>
                      <a:prstDash val="solid"/>
                    </a:lnR>
                    <a:lnT w="6350" cap="flat" cmpd="sng" algn="ctr">
                      <a:noFill/>
                      <a:prstDash val="solid"/>
                    </a:lnT>
                    <a:lnB w="12700" cmpd="sng">
                      <a:noFill/>
                      <a:prstDash val="solid"/>
                    </a:lnB>
                    <a:solidFill>
                      <a:schemeClr val="bg1">
                        <a:lumMod val="95000"/>
                      </a:schemeClr>
                    </a:solidFill>
                  </a:tcPr>
                </a:tc>
                <a:tc>
                  <a:txBody>
                    <a:bodyPr/>
                    <a:lstStyle/>
                    <a:p>
                      <a:pPr marL="0" marR="0">
                        <a:lnSpc>
                          <a:spcPct val="115000"/>
                        </a:lnSpc>
                        <a:spcBef>
                          <a:spcPts val="0"/>
                        </a:spcBef>
                        <a:spcAft>
                          <a:spcPts val="0"/>
                        </a:spcAft>
                      </a:pPr>
                      <a:r>
                        <a:rPr lang="en-US" sz="1500" kern="0" cap="none" spc="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Takes into account its environmental impact, favoring recyclable or biodegradable materials.</a:t>
                      </a:r>
                      <a:endParaRPr lang="en-US" sz="15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126049" marR="49855" marT="96961" marB="96961">
                    <a:lnL w="6350" cap="flat" cmpd="sng" algn="ctr">
                      <a:noFill/>
                      <a:prstDash val="solid"/>
                    </a:lnL>
                    <a:lnR w="6350" cap="flat" cmpd="sng" algn="ctr">
                      <a:noFill/>
                      <a:prstDash val="solid"/>
                    </a:lnR>
                    <a:lnT w="6350" cap="flat" cmpd="sng" algn="ctr">
                      <a:noFill/>
                      <a:prstDash val="solid"/>
                    </a:lnT>
                    <a:lnB w="12700" cmpd="sng">
                      <a:noFill/>
                      <a:prstDash val="solid"/>
                    </a:lnB>
                    <a:solidFill>
                      <a:schemeClr val="bg1">
                        <a:lumMod val="95000"/>
                      </a:schemeClr>
                    </a:solidFill>
                  </a:tcPr>
                </a:tc>
                <a:tc>
                  <a:txBody>
                    <a:bodyPr/>
                    <a:lstStyle/>
                    <a:p>
                      <a:pPr marL="0" marR="0">
                        <a:lnSpc>
                          <a:spcPct val="115000"/>
                        </a:lnSpc>
                        <a:spcBef>
                          <a:spcPts val="0"/>
                        </a:spcBef>
                        <a:spcAft>
                          <a:spcPts val="0"/>
                        </a:spcAft>
                      </a:pPr>
                      <a:r>
                        <a:rPr lang="en-US" sz="1500" kern="0" cap="none" spc="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Eco-friendly packaging by companies like Unilever.</a:t>
                      </a:r>
                      <a:endParaRPr lang="en-US" sz="15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126049" marR="49855" marT="96961" marB="96961">
                    <a:lnL w="6350" cap="flat" cmpd="sng" algn="ctr">
                      <a:noFill/>
                      <a:prstDash val="solid"/>
                    </a:lnL>
                    <a:lnR w="12700" cmpd="sng">
                      <a:noFill/>
                      <a:prstDash val="solid"/>
                    </a:lnR>
                    <a:lnT w="6350"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3835284992"/>
                  </a:ext>
                </a:extLst>
              </a:tr>
              <a:tr h="1256919">
                <a:tc>
                  <a:txBody>
                    <a:bodyPr/>
                    <a:lstStyle/>
                    <a:p>
                      <a:pPr marL="0" marR="0">
                        <a:lnSpc>
                          <a:spcPct val="115000"/>
                        </a:lnSpc>
                        <a:spcBef>
                          <a:spcPts val="0"/>
                        </a:spcBef>
                        <a:spcAft>
                          <a:spcPts val="0"/>
                        </a:spcAft>
                      </a:pPr>
                      <a:r>
                        <a:rPr lang="en-US" sz="1500" b="1" kern="0" cap="none" spc="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Cost-Effectiveness</a:t>
                      </a:r>
                      <a:endParaRPr lang="en-US" sz="15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126049" marR="49855" marT="96961" marB="96961">
                    <a:lnL w="38100" cap="flat" cmpd="sng" algn="ctr">
                      <a:noFill/>
                      <a:prstDash val="solid"/>
                    </a:lnL>
                    <a:lnR w="6350" cap="flat" cmpd="sng" algn="ctr">
                      <a:solidFill>
                        <a:schemeClr val="tx1">
                          <a:lumMod val="75000"/>
                          <a:lumOff val="25000"/>
                        </a:schemeClr>
                      </a:solidFill>
                      <a:prstDash val="solid"/>
                    </a:lnR>
                    <a:lnT w="12700" cmpd="sng">
                      <a:noFill/>
                      <a:prstDash val="solid"/>
                    </a:lnT>
                    <a:lnB w="38100" cap="flat" cmpd="sng" algn="ctr">
                      <a:noFill/>
                      <a:prstDash val="solid"/>
                    </a:lnB>
                    <a:solidFill>
                      <a:srgbClr val="F2F2F2">
                        <a:alpha val="30196"/>
                      </a:srgbClr>
                    </a:solidFill>
                  </a:tcPr>
                </a:tc>
                <a:tc>
                  <a:txBody>
                    <a:bodyPr/>
                    <a:lstStyle/>
                    <a:p>
                      <a:pPr marL="0" marR="0">
                        <a:lnSpc>
                          <a:spcPct val="115000"/>
                        </a:lnSpc>
                        <a:spcBef>
                          <a:spcPts val="0"/>
                        </a:spcBef>
                        <a:spcAft>
                          <a:spcPts val="0"/>
                        </a:spcAft>
                      </a:pPr>
                      <a:r>
                        <a:rPr lang="en-US" sz="1500" kern="0" cap="none" spc="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Economically feasible for production while maintaining quality and effectiveness.</a:t>
                      </a:r>
                      <a:endParaRPr lang="en-US" sz="15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126049" marR="49855" marT="96961" marB="96961">
                    <a:lnL w="6350" cap="flat" cmpd="sng" algn="ctr">
                      <a:solidFill>
                        <a:schemeClr val="tx1">
                          <a:lumMod val="75000"/>
                          <a:lumOff val="25000"/>
                        </a:schemeClr>
                      </a:solidFill>
                      <a:prstDash val="solid"/>
                    </a:lnL>
                    <a:lnR w="6350" cap="flat" cmpd="sng" algn="ctr">
                      <a:solidFill>
                        <a:schemeClr val="tx1">
                          <a:lumMod val="75000"/>
                          <a:lumOff val="25000"/>
                        </a:schemeClr>
                      </a:solidFill>
                      <a:prstDash val="solid"/>
                    </a:lnR>
                    <a:lnT w="12700" cmpd="sng">
                      <a:noFill/>
                      <a:prstDash val="solid"/>
                    </a:lnT>
                    <a:lnB w="38100" cap="flat" cmpd="sng" algn="ctr">
                      <a:noFill/>
                      <a:prstDash val="solid"/>
                    </a:lnB>
                    <a:solidFill>
                      <a:srgbClr val="F2F2F2">
                        <a:alpha val="30196"/>
                      </a:srgbClr>
                    </a:solidFill>
                  </a:tcPr>
                </a:tc>
                <a:tc>
                  <a:txBody>
                    <a:bodyPr/>
                    <a:lstStyle/>
                    <a:p>
                      <a:pPr marL="0" marR="0">
                        <a:lnSpc>
                          <a:spcPct val="115000"/>
                        </a:lnSpc>
                        <a:spcBef>
                          <a:spcPts val="0"/>
                        </a:spcBef>
                        <a:spcAft>
                          <a:spcPts val="0"/>
                        </a:spcAft>
                      </a:pPr>
                      <a:r>
                        <a:rPr lang="en-US" sz="1500" kern="0" cap="none" spc="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Affordable packaging solutions that do not inflate product prices.</a:t>
                      </a:r>
                      <a:endParaRPr lang="en-US" sz="15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126049" marR="49855" marT="96961" marB="96961">
                    <a:lnL w="6350" cap="flat" cmpd="sng" algn="ctr">
                      <a:solidFill>
                        <a:schemeClr val="tx1">
                          <a:lumMod val="75000"/>
                          <a:lumOff val="25000"/>
                        </a:schemeClr>
                      </a:solidFill>
                      <a:prstDash val="solid"/>
                    </a:lnL>
                    <a:lnR w="38100" cap="flat" cmpd="sng" algn="ctr">
                      <a:noFill/>
                      <a:prstDash val="solid"/>
                    </a:lnR>
                    <a:lnT w="12700" cmpd="sng">
                      <a:noFill/>
                      <a:prstDash val="solid"/>
                    </a:lnT>
                    <a:lnB w="38100" cap="flat" cmpd="sng" algn="ctr">
                      <a:noFill/>
                      <a:prstDash val="solid"/>
                    </a:lnB>
                    <a:solidFill>
                      <a:srgbClr val="F2F2F2">
                        <a:alpha val="30196"/>
                      </a:srgbClr>
                    </a:solidFill>
                  </a:tcPr>
                </a:tc>
                <a:extLst>
                  <a:ext uri="{0D108BD9-81ED-4DB2-BD59-A6C34878D82A}">
                    <a16:rowId xmlns:a16="http://schemas.microsoft.com/office/drawing/2014/main" val="1565251987"/>
                  </a:ext>
                </a:extLst>
              </a:tr>
            </a:tbl>
          </a:graphicData>
        </a:graphic>
      </p:graphicFrame>
    </p:spTree>
    <p:extLst>
      <p:ext uri="{BB962C8B-B14F-4D97-AF65-F5344CB8AC3E}">
        <p14:creationId xmlns:p14="http://schemas.microsoft.com/office/powerpoint/2010/main" val="214653093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EF6B4DE-A5A9-5EC3-22BA-47A5807CEEB0}"/>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F474090D-CD95-4B41-BE3D-6596953D32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44662" y="323519"/>
            <a:ext cx="4323899" cy="6212748"/>
          </a:xfrm>
          <a:custGeom>
            <a:avLst/>
            <a:gdLst>
              <a:gd name="connsiteX0" fmla="*/ 0 w 4323899"/>
              <a:gd name="connsiteY0" fmla="*/ 0 h 6212748"/>
              <a:gd name="connsiteX1" fmla="*/ 742501 w 4323899"/>
              <a:gd name="connsiteY1" fmla="*/ 0 h 6212748"/>
              <a:gd name="connsiteX2" fmla="*/ 4323899 w 4323899"/>
              <a:gd name="connsiteY2" fmla="*/ 0 h 6212748"/>
              <a:gd name="connsiteX3" fmla="*/ 4323899 w 4323899"/>
              <a:gd name="connsiteY3" fmla="*/ 2864954 h 6212748"/>
              <a:gd name="connsiteX4" fmla="*/ 880454 w 4323899"/>
              <a:gd name="connsiteY4" fmla="*/ 6212748 h 6212748"/>
              <a:gd name="connsiteX5" fmla="*/ 0 w 4323899"/>
              <a:gd name="connsiteY5" fmla="*/ 6212748 h 6212748"/>
              <a:gd name="connsiteX6" fmla="*/ 0 w 4323899"/>
              <a:gd name="connsiteY6" fmla="*/ 6210962 h 6212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23899" h="6212748">
                <a:moveTo>
                  <a:pt x="0" y="0"/>
                </a:moveTo>
                <a:lnTo>
                  <a:pt x="742501" y="0"/>
                </a:lnTo>
                <a:lnTo>
                  <a:pt x="4323899" y="0"/>
                </a:lnTo>
                <a:lnTo>
                  <a:pt x="4323899" y="2864954"/>
                </a:lnTo>
                <a:lnTo>
                  <a:pt x="880454" y="6212748"/>
                </a:lnTo>
                <a:lnTo>
                  <a:pt x="0" y="6212748"/>
                </a:lnTo>
                <a:lnTo>
                  <a:pt x="0" y="6210962"/>
                </a:lnTo>
                <a:close/>
              </a:path>
            </a:pathLst>
          </a:cu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58FC37F7-77E7-1695-BEC3-7972AEDB69AD}"/>
              </a:ext>
            </a:extLst>
          </p:cNvPr>
          <p:cNvSpPr>
            <a:spLocks noGrp="1"/>
          </p:cNvSpPr>
          <p:nvPr>
            <p:ph type="title"/>
          </p:nvPr>
        </p:nvSpPr>
        <p:spPr>
          <a:xfrm>
            <a:off x="8069788" y="3014134"/>
            <a:ext cx="3041137" cy="2959818"/>
          </a:xfrm>
        </p:spPr>
        <p:txBody>
          <a:bodyPr>
            <a:normAutofit/>
          </a:bodyPr>
          <a:lstStyle/>
          <a:p>
            <a:r>
              <a:rPr lang="en-US" sz="3300" dirty="0"/>
              <a:t>Characteristics of a good package</a:t>
            </a:r>
          </a:p>
        </p:txBody>
      </p:sp>
      <p:sp>
        <p:nvSpPr>
          <p:cNvPr id="13" name="Right Triangle 12">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452BD31D-2651-436E-AEC2-909232E418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64095" y="623275"/>
            <a:ext cx="3685032" cy="5607882"/>
          </a:xfrm>
          <a:prstGeom prst="rect">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aphicFrame>
        <p:nvGraphicFramePr>
          <p:cNvPr id="4" name="Content Placeholder 3">
            <a:extLst>
              <a:ext uri="{FF2B5EF4-FFF2-40B4-BE49-F238E27FC236}">
                <a16:creationId xmlns:a16="http://schemas.microsoft.com/office/drawing/2014/main" id="{A15B4436-58C9-6826-6A0E-127511CED02C}"/>
              </a:ext>
            </a:extLst>
          </p:cNvPr>
          <p:cNvGraphicFramePr>
            <a:graphicFrameLocks noGrp="1"/>
          </p:cNvGraphicFramePr>
          <p:nvPr>
            <p:ph idx="1"/>
            <p:extLst>
              <p:ext uri="{D42A27DB-BD31-4B8C-83A1-F6EECF244321}">
                <p14:modId xmlns:p14="http://schemas.microsoft.com/office/powerpoint/2010/main" val="3797108140"/>
              </p:ext>
            </p:extLst>
          </p:nvPr>
        </p:nvGraphicFramePr>
        <p:xfrm>
          <a:off x="957342" y="1634759"/>
          <a:ext cx="6080388" cy="3584913"/>
        </p:xfrm>
        <a:graphic>
          <a:graphicData uri="http://schemas.openxmlformats.org/drawingml/2006/table">
            <a:tbl>
              <a:tblPr firstRow="1" firstCol="1" bandRow="1">
                <a:noFill/>
              </a:tblPr>
              <a:tblGrid>
                <a:gridCol w="2032537">
                  <a:extLst>
                    <a:ext uri="{9D8B030D-6E8A-4147-A177-3AD203B41FA5}">
                      <a16:colId xmlns:a16="http://schemas.microsoft.com/office/drawing/2014/main" val="3519572924"/>
                    </a:ext>
                  </a:extLst>
                </a:gridCol>
                <a:gridCol w="1986035">
                  <a:extLst>
                    <a:ext uri="{9D8B030D-6E8A-4147-A177-3AD203B41FA5}">
                      <a16:colId xmlns:a16="http://schemas.microsoft.com/office/drawing/2014/main" val="2847558921"/>
                    </a:ext>
                  </a:extLst>
                </a:gridCol>
                <a:gridCol w="2061816">
                  <a:extLst>
                    <a:ext uri="{9D8B030D-6E8A-4147-A177-3AD203B41FA5}">
                      <a16:colId xmlns:a16="http://schemas.microsoft.com/office/drawing/2014/main" val="831720180"/>
                    </a:ext>
                  </a:extLst>
                </a:gridCol>
              </a:tblGrid>
              <a:tr h="493264">
                <a:tc>
                  <a:txBody>
                    <a:bodyPr/>
                    <a:lstStyle/>
                    <a:p>
                      <a:pPr marL="0" marR="0" algn="ctr">
                        <a:lnSpc>
                          <a:spcPct val="115000"/>
                        </a:lnSpc>
                        <a:spcBef>
                          <a:spcPts val="0"/>
                        </a:spcBef>
                        <a:spcAft>
                          <a:spcPts val="0"/>
                        </a:spcAft>
                      </a:pPr>
                      <a:r>
                        <a:rPr lang="en-US" sz="1700" b="1" kern="0" cap="none" spc="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Characteristic</a:t>
                      </a:r>
                      <a:endParaRPr lang="en-US" sz="1700" b="1"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69443" marR="51008" marT="19841" marB="148806" anchor="b">
                    <a:lnL w="12700" cmpd="sng">
                      <a:noFill/>
                    </a:lnL>
                    <a:lnR w="12700" cmpd="sng">
                      <a:noFill/>
                    </a:lnR>
                    <a:lnT w="9525" cap="flat" cmpd="sng" algn="ctr">
                      <a:noFill/>
                      <a:prstDash val="solid"/>
                    </a:lnT>
                    <a:lnB w="38100" cmpd="sng">
                      <a:noFill/>
                    </a:lnB>
                    <a:noFill/>
                  </a:tcPr>
                </a:tc>
                <a:tc>
                  <a:txBody>
                    <a:bodyPr/>
                    <a:lstStyle/>
                    <a:p>
                      <a:pPr marL="0" marR="0" algn="ctr">
                        <a:lnSpc>
                          <a:spcPct val="115000"/>
                        </a:lnSpc>
                        <a:spcBef>
                          <a:spcPts val="0"/>
                        </a:spcBef>
                        <a:spcAft>
                          <a:spcPts val="0"/>
                        </a:spcAft>
                      </a:pPr>
                      <a:r>
                        <a:rPr lang="en-US" sz="1700" b="1" kern="0" cap="none" spc="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Description</a:t>
                      </a:r>
                      <a:endParaRPr lang="en-US" sz="1700" b="1"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69443" marR="51008" marT="19841" marB="148806" anchor="b">
                    <a:lnL w="12700" cmpd="sng">
                      <a:noFill/>
                    </a:lnL>
                    <a:lnR w="12700" cmpd="sng">
                      <a:noFill/>
                    </a:lnR>
                    <a:lnT w="9525" cap="flat" cmpd="sng" algn="ctr">
                      <a:noFill/>
                      <a:prstDash val="solid"/>
                    </a:lnT>
                    <a:lnB w="38100" cmpd="sng">
                      <a:noFill/>
                    </a:lnB>
                    <a:noFill/>
                  </a:tcPr>
                </a:tc>
                <a:tc>
                  <a:txBody>
                    <a:bodyPr/>
                    <a:lstStyle/>
                    <a:p>
                      <a:pPr marL="0" marR="0" algn="ctr">
                        <a:lnSpc>
                          <a:spcPct val="115000"/>
                        </a:lnSpc>
                        <a:spcBef>
                          <a:spcPts val="0"/>
                        </a:spcBef>
                        <a:spcAft>
                          <a:spcPts val="0"/>
                        </a:spcAft>
                      </a:pPr>
                      <a:r>
                        <a:rPr lang="en-US" sz="1700" b="1" kern="0" cap="none" spc="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Examples</a:t>
                      </a:r>
                      <a:endParaRPr lang="en-US" sz="1700" b="1"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69443" marR="51008" marT="19841" marB="148806" anchor="b">
                    <a:lnL w="12700" cmpd="sng">
                      <a:noFill/>
                    </a:lnL>
                    <a:lnR w="12700" cmpd="sng">
                      <a:noFill/>
                    </a:lnR>
                    <a:lnT w="9525" cap="flat" cmpd="sng" algn="ctr">
                      <a:noFill/>
                      <a:prstDash val="solid"/>
                    </a:lnT>
                    <a:lnB w="38100" cmpd="sng">
                      <a:noFill/>
                    </a:lnB>
                    <a:noFill/>
                  </a:tcPr>
                </a:tc>
                <a:extLst>
                  <a:ext uri="{0D108BD9-81ED-4DB2-BD59-A6C34878D82A}">
                    <a16:rowId xmlns:a16="http://schemas.microsoft.com/office/drawing/2014/main" val="1088322378"/>
                  </a:ext>
                </a:extLst>
              </a:tr>
              <a:tr h="1106606">
                <a:tc>
                  <a:txBody>
                    <a:bodyPr/>
                    <a:lstStyle/>
                    <a:p>
                      <a:pPr marL="0" marR="0">
                        <a:lnSpc>
                          <a:spcPct val="115000"/>
                        </a:lnSpc>
                        <a:spcBef>
                          <a:spcPts val="0"/>
                        </a:spcBef>
                        <a:spcAft>
                          <a:spcPts val="0"/>
                        </a:spcAft>
                      </a:pPr>
                      <a:r>
                        <a:rPr lang="en-US" sz="1300" b="1" kern="0" cap="none" spc="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Ease of Selection within Product Line</a:t>
                      </a:r>
                      <a:endParaRPr lang="en-US" sz="1300" b="1"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69443" marR="51008" marT="19841" marB="148806">
                    <a:lnL w="9525" cap="flat" cmpd="sng" algn="ctr">
                      <a:solidFill>
                        <a:schemeClr val="tx1"/>
                      </a:solidFill>
                      <a:prstDash val="solid"/>
                    </a:lnL>
                    <a:lnR w="12700" cmpd="sng">
                      <a:noFill/>
                      <a:prstDash val="solid"/>
                    </a:lnR>
                    <a:lnT w="38100" cmpd="sng">
                      <a:noFill/>
                    </a:lnT>
                    <a:lnB w="9525" cap="flat" cmpd="sng" algn="ctr">
                      <a:noFill/>
                      <a:prstDash val="solid"/>
                    </a:lnB>
                    <a:noFill/>
                  </a:tcPr>
                </a:tc>
                <a:tc>
                  <a:txBody>
                    <a:bodyPr/>
                    <a:lstStyle/>
                    <a:p>
                      <a:pPr marL="0" marR="0">
                        <a:lnSpc>
                          <a:spcPct val="115000"/>
                        </a:lnSpc>
                        <a:spcBef>
                          <a:spcPts val="0"/>
                        </a:spcBef>
                        <a:spcAft>
                          <a:spcPts val="0"/>
                        </a:spcAft>
                      </a:pPr>
                      <a:r>
                        <a:rPr lang="en-US" sz="1300" kern="0" cap="none" spc="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Facilitates easy selection among similar products in a brand's lineup.</a:t>
                      </a:r>
                      <a:endParaRPr lang="en-US" sz="13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69443" marR="51008" marT="19841" marB="148806">
                    <a:lnL w="12700" cmpd="sng">
                      <a:noFill/>
                      <a:prstDash val="solid"/>
                    </a:lnL>
                    <a:lnR w="12700" cmpd="sng">
                      <a:noFill/>
                      <a:prstDash val="solid"/>
                    </a:lnR>
                    <a:lnT w="38100" cmpd="sng">
                      <a:noFill/>
                    </a:lnT>
                    <a:lnB w="9525" cap="flat" cmpd="sng" algn="ctr">
                      <a:noFill/>
                      <a:prstDash val="solid"/>
                    </a:lnB>
                    <a:noFill/>
                  </a:tcPr>
                </a:tc>
                <a:tc>
                  <a:txBody>
                    <a:bodyPr/>
                    <a:lstStyle/>
                    <a:p>
                      <a:pPr marL="0" marR="0">
                        <a:lnSpc>
                          <a:spcPct val="115000"/>
                        </a:lnSpc>
                        <a:spcBef>
                          <a:spcPts val="0"/>
                        </a:spcBef>
                        <a:spcAft>
                          <a:spcPts val="0"/>
                        </a:spcAft>
                      </a:pPr>
                      <a:r>
                        <a:rPr lang="en-US" sz="1300" kern="0" cap="none" spc="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 series of yogurt flavors using consistent design schemes with different colors indicating flavor.</a:t>
                      </a:r>
                      <a:endParaRPr lang="en-US" sz="13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69443" marR="51008" marT="19841" marB="148806">
                    <a:lnL w="12700" cmpd="sng">
                      <a:noFill/>
                      <a:prstDash val="solid"/>
                    </a:lnL>
                    <a:lnR w="12700" cmpd="sng">
                      <a:noFill/>
                      <a:prstDash val="solid"/>
                    </a:lnR>
                    <a:lnT w="38100" cmpd="sng">
                      <a:noFill/>
                    </a:lnT>
                    <a:lnB w="9525" cap="flat" cmpd="sng" algn="ctr">
                      <a:noFill/>
                      <a:prstDash val="solid"/>
                    </a:lnB>
                    <a:noFill/>
                  </a:tcPr>
                </a:tc>
                <a:extLst>
                  <a:ext uri="{0D108BD9-81ED-4DB2-BD59-A6C34878D82A}">
                    <a16:rowId xmlns:a16="http://schemas.microsoft.com/office/drawing/2014/main" val="867830978"/>
                  </a:ext>
                </a:extLst>
              </a:tr>
              <a:tr h="1106606">
                <a:tc>
                  <a:txBody>
                    <a:bodyPr/>
                    <a:lstStyle/>
                    <a:p>
                      <a:pPr marL="0" marR="0">
                        <a:lnSpc>
                          <a:spcPct val="115000"/>
                        </a:lnSpc>
                        <a:spcBef>
                          <a:spcPts val="0"/>
                        </a:spcBef>
                        <a:spcAft>
                          <a:spcPts val="0"/>
                        </a:spcAft>
                      </a:pPr>
                      <a:r>
                        <a:rPr lang="en-US" sz="1300" b="1" kern="0" cap="none" spc="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Right Quality Impression</a:t>
                      </a:r>
                      <a:endParaRPr lang="en-US" sz="1300" b="1"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69443" marR="51008" marT="19841" marB="148806">
                    <a:lnL w="9525" cap="flat" cmpd="sng" algn="ctr">
                      <a:solidFill>
                        <a:schemeClr val="tx1"/>
                      </a:solidFill>
                      <a:prstDash val="solid"/>
                    </a:lnL>
                    <a:lnR w="12700" cmpd="sng">
                      <a:noFill/>
                      <a:prstDash val="solid"/>
                    </a:lnR>
                    <a:lnT w="9525" cap="flat" cmpd="sng" algn="ctr">
                      <a:noFill/>
                      <a:prstDash val="solid"/>
                    </a:lnT>
                    <a:lnB w="12700" cmpd="sng">
                      <a:noFill/>
                      <a:prstDash val="solid"/>
                    </a:lnB>
                    <a:solidFill>
                      <a:schemeClr val="bg1">
                        <a:lumMod val="95000"/>
                      </a:schemeClr>
                    </a:solidFill>
                  </a:tcPr>
                </a:tc>
                <a:tc>
                  <a:txBody>
                    <a:bodyPr/>
                    <a:lstStyle/>
                    <a:p>
                      <a:pPr marL="0" marR="0">
                        <a:lnSpc>
                          <a:spcPct val="115000"/>
                        </a:lnSpc>
                        <a:spcBef>
                          <a:spcPts val="0"/>
                        </a:spcBef>
                        <a:spcAft>
                          <a:spcPts val="0"/>
                        </a:spcAft>
                      </a:pPr>
                      <a:r>
                        <a:rPr lang="en-US" sz="1300" kern="0" cap="none" spc="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Conveys the quality of the product through high-quality materials and sophisticated designs.</a:t>
                      </a:r>
                      <a:endParaRPr lang="en-US" sz="13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69443" marR="51008" marT="19841" marB="148806">
                    <a:lnL w="12700" cmpd="sng">
                      <a:noFill/>
                      <a:prstDash val="solid"/>
                    </a:lnL>
                    <a:lnR w="12700" cmpd="sng">
                      <a:noFill/>
                      <a:prstDash val="solid"/>
                    </a:lnR>
                    <a:lnT w="9525" cap="flat" cmpd="sng" algn="ctr">
                      <a:noFill/>
                      <a:prstDash val="solid"/>
                    </a:lnT>
                    <a:lnB w="12700" cmpd="sng">
                      <a:noFill/>
                      <a:prstDash val="solid"/>
                    </a:lnB>
                    <a:solidFill>
                      <a:schemeClr val="bg1">
                        <a:lumMod val="95000"/>
                      </a:schemeClr>
                    </a:solidFill>
                  </a:tcPr>
                </a:tc>
                <a:tc>
                  <a:txBody>
                    <a:bodyPr/>
                    <a:lstStyle/>
                    <a:p>
                      <a:pPr marL="0" marR="0">
                        <a:lnSpc>
                          <a:spcPct val="115000"/>
                        </a:lnSpc>
                        <a:spcBef>
                          <a:spcPts val="0"/>
                        </a:spcBef>
                        <a:spcAft>
                          <a:spcPts val="0"/>
                        </a:spcAft>
                      </a:pPr>
                      <a:r>
                        <a:rPr lang="en-US" sz="1300" kern="0" cap="none" spc="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Luxury perfumes packaged in elegant, high-quality boxes.</a:t>
                      </a:r>
                      <a:endParaRPr lang="en-US" sz="13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69443" marR="51008" marT="19841" marB="148806">
                    <a:lnL w="12700" cmpd="sng">
                      <a:noFill/>
                      <a:prstDash val="solid"/>
                    </a:lnL>
                    <a:lnR w="12700" cmpd="sng">
                      <a:noFill/>
                      <a:prstDash val="solid"/>
                    </a:lnR>
                    <a:lnT w="9525"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465443511"/>
                  </a:ext>
                </a:extLst>
              </a:tr>
              <a:tr h="878437">
                <a:tc>
                  <a:txBody>
                    <a:bodyPr/>
                    <a:lstStyle/>
                    <a:p>
                      <a:pPr marL="0" marR="0">
                        <a:lnSpc>
                          <a:spcPct val="115000"/>
                        </a:lnSpc>
                        <a:spcBef>
                          <a:spcPts val="0"/>
                        </a:spcBef>
                        <a:spcAft>
                          <a:spcPts val="0"/>
                        </a:spcAft>
                      </a:pPr>
                      <a:r>
                        <a:rPr lang="en-US" sz="1300" b="1" kern="0" cap="none" spc="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Reflects Product Image</a:t>
                      </a:r>
                      <a:endParaRPr lang="en-US" sz="1300" b="1"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69443" marR="51008" marT="19841" marB="148806">
                    <a:lnL w="9525" cap="flat" cmpd="sng" algn="ctr">
                      <a:solidFill>
                        <a:schemeClr val="tx1"/>
                      </a:solidFill>
                      <a:prstDash val="solid"/>
                    </a:lnL>
                    <a:lnR w="12700" cmpd="sng">
                      <a:noFill/>
                      <a:prstDash val="solid"/>
                    </a:lnR>
                    <a:lnT w="12700" cmpd="sng">
                      <a:noFill/>
                      <a:prstDash val="solid"/>
                    </a:lnT>
                    <a:lnB w="12700" cmpd="sng">
                      <a:noFill/>
                      <a:prstDash val="solid"/>
                    </a:lnB>
                    <a:noFill/>
                  </a:tcPr>
                </a:tc>
                <a:tc>
                  <a:txBody>
                    <a:bodyPr/>
                    <a:lstStyle/>
                    <a:p>
                      <a:pPr marL="0" marR="0">
                        <a:lnSpc>
                          <a:spcPct val="115000"/>
                        </a:lnSpc>
                        <a:spcBef>
                          <a:spcPts val="0"/>
                        </a:spcBef>
                        <a:spcAft>
                          <a:spcPts val="0"/>
                        </a:spcAft>
                      </a:pPr>
                      <a:r>
                        <a:rPr lang="en-US" sz="1300" kern="0" cap="none" spc="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Aligns with the overall brand identity and values of the product.</a:t>
                      </a:r>
                      <a:endParaRPr lang="en-US" sz="13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69443" marR="51008" marT="19841" marB="148806">
                    <a:lnL w="12700" cmpd="sng">
                      <a:noFill/>
                      <a:prstDash val="solid"/>
                    </a:lnL>
                    <a:lnR w="12700" cmpd="sng">
                      <a:noFill/>
                      <a:prstDash val="solid"/>
                    </a:lnR>
                    <a:lnT w="12700" cmpd="sng">
                      <a:noFill/>
                      <a:prstDash val="solid"/>
                    </a:lnT>
                    <a:lnB w="12700" cmpd="sng">
                      <a:noFill/>
                      <a:prstDash val="solid"/>
                    </a:lnB>
                    <a:noFill/>
                  </a:tcPr>
                </a:tc>
                <a:tc>
                  <a:txBody>
                    <a:bodyPr/>
                    <a:lstStyle/>
                    <a:p>
                      <a:pPr marL="0" marR="0">
                        <a:lnSpc>
                          <a:spcPct val="115000"/>
                        </a:lnSpc>
                        <a:spcBef>
                          <a:spcPts val="0"/>
                        </a:spcBef>
                        <a:spcAft>
                          <a:spcPts val="0"/>
                        </a:spcAft>
                      </a:pPr>
                      <a:r>
                        <a:rPr lang="en-US" sz="1300" kern="0" cap="none" spc="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Organic food products with earthy colors and natural textures.</a:t>
                      </a:r>
                      <a:endParaRPr lang="en-US" sz="13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69443" marR="51008" marT="19841" marB="148806">
                    <a:lnL w="12700" cmpd="sng">
                      <a:noFill/>
                      <a:prstDash val="solid"/>
                    </a:lnL>
                    <a:lnR w="12700" cmpd="sng">
                      <a:noFill/>
                      <a:prstDash val="solid"/>
                    </a:lnR>
                    <a:lnT w="12700" cmpd="sng">
                      <a:noFill/>
                      <a:prstDash val="solid"/>
                    </a:lnT>
                    <a:lnB w="12700" cmpd="sng">
                      <a:noFill/>
                      <a:prstDash val="solid"/>
                    </a:lnB>
                    <a:noFill/>
                  </a:tcPr>
                </a:tc>
                <a:extLst>
                  <a:ext uri="{0D108BD9-81ED-4DB2-BD59-A6C34878D82A}">
                    <a16:rowId xmlns:a16="http://schemas.microsoft.com/office/drawing/2014/main" val="2131806667"/>
                  </a:ext>
                </a:extLst>
              </a:tr>
            </a:tbl>
          </a:graphicData>
        </a:graphic>
      </p:graphicFrame>
    </p:spTree>
    <p:extLst>
      <p:ext uri="{BB962C8B-B14F-4D97-AF65-F5344CB8AC3E}">
        <p14:creationId xmlns:p14="http://schemas.microsoft.com/office/powerpoint/2010/main" val="317120706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75B522A-76D7-23AD-9317-E25DCDB8C05C}"/>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F474090D-CD95-4B41-BE3D-6596953D32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44662" y="323519"/>
            <a:ext cx="4323899" cy="6212748"/>
          </a:xfrm>
          <a:custGeom>
            <a:avLst/>
            <a:gdLst>
              <a:gd name="connsiteX0" fmla="*/ 0 w 4323899"/>
              <a:gd name="connsiteY0" fmla="*/ 0 h 6212748"/>
              <a:gd name="connsiteX1" fmla="*/ 742501 w 4323899"/>
              <a:gd name="connsiteY1" fmla="*/ 0 h 6212748"/>
              <a:gd name="connsiteX2" fmla="*/ 4323899 w 4323899"/>
              <a:gd name="connsiteY2" fmla="*/ 0 h 6212748"/>
              <a:gd name="connsiteX3" fmla="*/ 4323899 w 4323899"/>
              <a:gd name="connsiteY3" fmla="*/ 2864954 h 6212748"/>
              <a:gd name="connsiteX4" fmla="*/ 880454 w 4323899"/>
              <a:gd name="connsiteY4" fmla="*/ 6212748 h 6212748"/>
              <a:gd name="connsiteX5" fmla="*/ 0 w 4323899"/>
              <a:gd name="connsiteY5" fmla="*/ 6212748 h 6212748"/>
              <a:gd name="connsiteX6" fmla="*/ 0 w 4323899"/>
              <a:gd name="connsiteY6" fmla="*/ 6210962 h 6212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23899" h="6212748">
                <a:moveTo>
                  <a:pt x="0" y="0"/>
                </a:moveTo>
                <a:lnTo>
                  <a:pt x="742501" y="0"/>
                </a:lnTo>
                <a:lnTo>
                  <a:pt x="4323899" y="0"/>
                </a:lnTo>
                <a:lnTo>
                  <a:pt x="4323899" y="2864954"/>
                </a:lnTo>
                <a:lnTo>
                  <a:pt x="880454" y="6212748"/>
                </a:lnTo>
                <a:lnTo>
                  <a:pt x="0" y="6212748"/>
                </a:lnTo>
                <a:lnTo>
                  <a:pt x="0" y="6210962"/>
                </a:lnTo>
                <a:close/>
              </a:path>
            </a:pathLst>
          </a:cu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294D9C2D-924E-0E06-5452-D32C6B7E023E}"/>
              </a:ext>
            </a:extLst>
          </p:cNvPr>
          <p:cNvSpPr>
            <a:spLocks noGrp="1"/>
          </p:cNvSpPr>
          <p:nvPr>
            <p:ph type="title"/>
          </p:nvPr>
        </p:nvSpPr>
        <p:spPr>
          <a:xfrm>
            <a:off x="8069787" y="3014134"/>
            <a:ext cx="3041137" cy="2959818"/>
          </a:xfrm>
        </p:spPr>
        <p:txBody>
          <a:bodyPr>
            <a:normAutofit/>
          </a:bodyPr>
          <a:lstStyle/>
          <a:p>
            <a:r>
              <a:rPr lang="en-US" sz="3300" dirty="0"/>
              <a:t>Characteristics of a good package</a:t>
            </a:r>
          </a:p>
        </p:txBody>
      </p:sp>
      <p:sp>
        <p:nvSpPr>
          <p:cNvPr id="13" name="Right Triangle 12">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452BD31D-2651-436E-AEC2-909232E418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64095" y="623275"/>
            <a:ext cx="3685032" cy="5607882"/>
          </a:xfrm>
          <a:prstGeom prst="rect">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aphicFrame>
        <p:nvGraphicFramePr>
          <p:cNvPr id="4" name="Content Placeholder 3">
            <a:extLst>
              <a:ext uri="{FF2B5EF4-FFF2-40B4-BE49-F238E27FC236}">
                <a16:creationId xmlns:a16="http://schemas.microsoft.com/office/drawing/2014/main" id="{9CBB362B-687F-B1A8-D8A3-8AD3C6116311}"/>
              </a:ext>
            </a:extLst>
          </p:cNvPr>
          <p:cNvGraphicFramePr>
            <a:graphicFrameLocks noGrp="1"/>
          </p:cNvGraphicFramePr>
          <p:nvPr>
            <p:ph idx="1"/>
            <p:extLst>
              <p:ext uri="{D42A27DB-BD31-4B8C-83A1-F6EECF244321}">
                <p14:modId xmlns:p14="http://schemas.microsoft.com/office/powerpoint/2010/main" val="3691518395"/>
              </p:ext>
            </p:extLst>
          </p:nvPr>
        </p:nvGraphicFramePr>
        <p:xfrm>
          <a:off x="957342" y="696406"/>
          <a:ext cx="6080387" cy="5461623"/>
        </p:xfrm>
        <a:graphic>
          <a:graphicData uri="http://schemas.openxmlformats.org/drawingml/2006/table">
            <a:tbl>
              <a:tblPr firstRow="1" firstCol="1" bandRow="1"/>
              <a:tblGrid>
                <a:gridCol w="1878076">
                  <a:extLst>
                    <a:ext uri="{9D8B030D-6E8A-4147-A177-3AD203B41FA5}">
                      <a16:colId xmlns:a16="http://schemas.microsoft.com/office/drawing/2014/main" val="3519572924"/>
                    </a:ext>
                  </a:extLst>
                </a:gridCol>
                <a:gridCol w="2106753">
                  <a:extLst>
                    <a:ext uri="{9D8B030D-6E8A-4147-A177-3AD203B41FA5}">
                      <a16:colId xmlns:a16="http://schemas.microsoft.com/office/drawing/2014/main" val="2847558921"/>
                    </a:ext>
                  </a:extLst>
                </a:gridCol>
                <a:gridCol w="2095558">
                  <a:extLst>
                    <a:ext uri="{9D8B030D-6E8A-4147-A177-3AD203B41FA5}">
                      <a16:colId xmlns:a16="http://schemas.microsoft.com/office/drawing/2014/main" val="831720180"/>
                    </a:ext>
                  </a:extLst>
                </a:gridCol>
              </a:tblGrid>
              <a:tr h="301405">
                <a:tc>
                  <a:txBody>
                    <a:bodyPr/>
                    <a:lstStyle/>
                    <a:p>
                      <a:pPr marL="0" marR="0" algn="ctr">
                        <a:lnSpc>
                          <a:spcPct val="115000"/>
                        </a:lnSpc>
                        <a:spcBef>
                          <a:spcPts val="0"/>
                        </a:spcBef>
                        <a:spcAft>
                          <a:spcPts val="0"/>
                        </a:spcAft>
                      </a:pPr>
                      <a:r>
                        <a:rPr lang="en-US" sz="1600" b="1" kern="0">
                          <a:effectLst/>
                          <a:latin typeface="Times New Roman" panose="02020603050405020304" pitchFamily="18" charset="0"/>
                          <a:ea typeface="Times New Roman" panose="02020603050405020304" pitchFamily="18" charset="0"/>
                          <a:cs typeface="Times New Roman" panose="02020603050405020304" pitchFamily="18" charset="0"/>
                        </a:rPr>
                        <a:t>Characteristic</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47361" marR="473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15000"/>
                        </a:lnSpc>
                        <a:spcBef>
                          <a:spcPts val="0"/>
                        </a:spcBef>
                        <a:spcAft>
                          <a:spcPts val="0"/>
                        </a:spcAft>
                      </a:pPr>
                      <a:r>
                        <a:rPr lang="en-US" sz="1600" b="1" kern="0">
                          <a:effectLst/>
                          <a:latin typeface="Times New Roman" panose="02020603050405020304" pitchFamily="18" charset="0"/>
                          <a:ea typeface="Times New Roman" panose="02020603050405020304" pitchFamily="18" charset="0"/>
                          <a:cs typeface="Times New Roman" panose="02020603050405020304" pitchFamily="18" charset="0"/>
                        </a:rPr>
                        <a:t>Description</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47361" marR="473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15000"/>
                        </a:lnSpc>
                        <a:spcBef>
                          <a:spcPts val="0"/>
                        </a:spcBef>
                        <a:spcAft>
                          <a:spcPts val="0"/>
                        </a:spcAft>
                      </a:pPr>
                      <a:r>
                        <a:rPr lang="en-US" sz="1600" b="1" kern="0">
                          <a:effectLst/>
                          <a:latin typeface="Times New Roman" panose="02020603050405020304" pitchFamily="18" charset="0"/>
                          <a:ea typeface="Times New Roman" panose="02020603050405020304" pitchFamily="18" charset="0"/>
                          <a:cs typeface="Times New Roman" panose="02020603050405020304" pitchFamily="18" charset="0"/>
                        </a:rPr>
                        <a:t>Examples</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47361" marR="473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88322378"/>
                  </a:ext>
                </a:extLst>
              </a:tr>
              <a:tr h="1148819">
                <a:tc>
                  <a:txBody>
                    <a:bodyPr/>
                    <a:lstStyle/>
                    <a:p>
                      <a:pPr marL="0" marR="0">
                        <a:lnSpc>
                          <a:spcPct val="115000"/>
                        </a:lnSpc>
                        <a:spcBef>
                          <a:spcPts val="0"/>
                        </a:spcBef>
                        <a:spcAft>
                          <a:spcPts val="0"/>
                        </a:spcAft>
                      </a:pPr>
                      <a:r>
                        <a:rPr lang="en-US" sz="1600" b="1" kern="0">
                          <a:effectLst/>
                          <a:latin typeface="Times New Roman" panose="02020603050405020304" pitchFamily="18" charset="0"/>
                          <a:ea typeface="Times New Roman" panose="02020603050405020304" pitchFamily="18" charset="0"/>
                          <a:cs typeface="Times New Roman" panose="02020603050405020304" pitchFamily="18" charset="0"/>
                        </a:rPr>
                        <a:t>Simplicity</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47361" marR="473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600" kern="0">
                          <a:effectLst/>
                          <a:latin typeface="Times New Roman" panose="02020603050405020304" pitchFamily="18" charset="0"/>
                          <a:ea typeface="Times New Roman" panose="02020603050405020304" pitchFamily="18" charset="0"/>
                          <a:cs typeface="Times New Roman" panose="02020603050405020304" pitchFamily="18" charset="0"/>
                        </a:rPr>
                        <a:t>A clean and straightforward design that is easy to understand.</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47361" marR="473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600" kern="0">
                          <a:effectLst/>
                          <a:latin typeface="Times New Roman" panose="02020603050405020304" pitchFamily="18" charset="0"/>
                          <a:ea typeface="Times New Roman" panose="02020603050405020304" pitchFamily="18" charset="0"/>
                          <a:cs typeface="Times New Roman" panose="02020603050405020304" pitchFamily="18" charset="0"/>
                        </a:rPr>
                        <a:t>A minimalist skincare product packaging that conveys purity.</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47361" marR="473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175960217"/>
                  </a:ext>
                </a:extLst>
              </a:tr>
              <a:tr h="1431290">
                <a:tc>
                  <a:txBody>
                    <a:bodyPr/>
                    <a:lstStyle/>
                    <a:p>
                      <a:pPr marL="0" marR="0">
                        <a:lnSpc>
                          <a:spcPct val="115000"/>
                        </a:lnSpc>
                        <a:spcBef>
                          <a:spcPts val="0"/>
                        </a:spcBef>
                        <a:spcAft>
                          <a:spcPts val="0"/>
                        </a:spcAft>
                      </a:pPr>
                      <a:r>
                        <a:rPr lang="en-US" sz="1600" b="1" kern="0">
                          <a:effectLst/>
                          <a:latin typeface="Times New Roman" panose="02020603050405020304" pitchFamily="18" charset="0"/>
                          <a:ea typeface="Times New Roman" panose="02020603050405020304" pitchFamily="18" charset="0"/>
                          <a:cs typeface="Times New Roman" panose="02020603050405020304" pitchFamily="18" charset="0"/>
                        </a:rPr>
                        <a:t>Quickly Communicates Product Identity</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47361" marR="473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600" kern="0">
                          <a:effectLst/>
                          <a:latin typeface="Times New Roman" panose="02020603050405020304" pitchFamily="18" charset="0"/>
                          <a:ea typeface="Times New Roman" panose="02020603050405020304" pitchFamily="18" charset="0"/>
                          <a:cs typeface="Times New Roman" panose="02020603050405020304" pitchFamily="18" charset="0"/>
                        </a:rPr>
                        <a:t>Instantly conveys what the product is and its primary use, helping consumers make quick decisions.</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47361" marR="473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600" kern="0">
                          <a:effectLst/>
                          <a:latin typeface="Times New Roman" panose="02020603050405020304" pitchFamily="18" charset="0"/>
                          <a:ea typeface="Times New Roman" panose="02020603050405020304" pitchFamily="18" charset="0"/>
                          <a:cs typeface="Times New Roman" panose="02020603050405020304" pitchFamily="18" charset="0"/>
                        </a:rPr>
                        <a:t>A juice box with fruit imagery that communicates its content.</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47361" marR="473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508831325"/>
                  </a:ext>
                </a:extLst>
              </a:tr>
              <a:tr h="1148819">
                <a:tc>
                  <a:txBody>
                    <a:bodyPr/>
                    <a:lstStyle/>
                    <a:p>
                      <a:pPr marL="0" marR="0">
                        <a:lnSpc>
                          <a:spcPct val="115000"/>
                        </a:lnSpc>
                        <a:spcBef>
                          <a:spcPts val="0"/>
                        </a:spcBef>
                        <a:spcAft>
                          <a:spcPts val="0"/>
                        </a:spcAft>
                      </a:pPr>
                      <a:r>
                        <a:rPr lang="en-US" sz="1600" b="1" kern="0">
                          <a:effectLst/>
                          <a:latin typeface="Times New Roman" panose="02020603050405020304" pitchFamily="18" charset="0"/>
                          <a:ea typeface="Times New Roman" panose="02020603050405020304" pitchFamily="18" charset="0"/>
                          <a:cs typeface="Times New Roman" panose="02020603050405020304" pitchFamily="18" charset="0"/>
                        </a:rPr>
                        <a:t>Use of Focal Points</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47361" marR="473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600" kern="0" dirty="0">
                          <a:effectLst/>
                          <a:latin typeface="Times New Roman" panose="02020603050405020304" pitchFamily="18" charset="0"/>
                          <a:ea typeface="Times New Roman" panose="02020603050405020304" pitchFamily="18" charset="0"/>
                          <a:cs typeface="Times New Roman" panose="02020603050405020304" pitchFamily="18" charset="0"/>
                        </a:rPr>
                        <a:t>Highlights key benefits or features that distinguish the product.</a:t>
                      </a:r>
                      <a:endParaRPr lang="en-US" sz="16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47361" marR="473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600" kern="0">
                          <a:effectLst/>
                          <a:latin typeface="Times New Roman" panose="02020603050405020304" pitchFamily="18" charset="0"/>
                          <a:ea typeface="Times New Roman" panose="02020603050405020304" pitchFamily="18" charset="0"/>
                          <a:cs typeface="Times New Roman" panose="02020603050405020304" pitchFamily="18" charset="0"/>
                        </a:rPr>
                        <a:t>A "100% Natural" label on food products to draw consumer attention.</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47361" marR="473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548058256"/>
                  </a:ext>
                </a:extLst>
              </a:tr>
              <a:tr h="1431290">
                <a:tc>
                  <a:txBody>
                    <a:bodyPr/>
                    <a:lstStyle/>
                    <a:p>
                      <a:pPr marL="0" marR="0">
                        <a:lnSpc>
                          <a:spcPct val="115000"/>
                        </a:lnSpc>
                        <a:spcBef>
                          <a:spcPts val="0"/>
                        </a:spcBef>
                        <a:spcAft>
                          <a:spcPts val="0"/>
                        </a:spcAft>
                      </a:pPr>
                      <a:r>
                        <a:rPr lang="en-US" sz="1600" b="1" kern="0">
                          <a:effectLst/>
                          <a:latin typeface="Times New Roman" panose="02020603050405020304" pitchFamily="18" charset="0"/>
                          <a:ea typeface="Times New Roman" panose="02020603050405020304" pitchFamily="18" charset="0"/>
                          <a:cs typeface="Times New Roman" panose="02020603050405020304" pitchFamily="18" charset="0"/>
                        </a:rPr>
                        <a:t>Stands Out from Competition</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47361" marR="473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600" kern="0">
                          <a:effectLst/>
                          <a:latin typeface="Times New Roman" panose="02020603050405020304" pitchFamily="18" charset="0"/>
                          <a:ea typeface="Times New Roman" panose="02020603050405020304" pitchFamily="18" charset="0"/>
                          <a:cs typeface="Times New Roman" panose="02020603050405020304" pitchFamily="18" charset="0"/>
                        </a:rPr>
                        <a:t>Captures attention on crowded shelves with unique shapes, vibrant colors, or distinctive branding.</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47361" marR="473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Bef>
                          <a:spcPts val="0"/>
                        </a:spcBef>
                        <a:spcAft>
                          <a:spcPts val="0"/>
                        </a:spcAft>
                      </a:pPr>
                      <a:r>
                        <a:rPr lang="en-US" sz="1600" kern="0" dirty="0">
                          <a:effectLst/>
                          <a:latin typeface="Times New Roman" panose="02020603050405020304" pitchFamily="18" charset="0"/>
                          <a:ea typeface="Times New Roman" panose="02020603050405020304" pitchFamily="18" charset="0"/>
                          <a:cs typeface="Times New Roman" panose="02020603050405020304" pitchFamily="18" charset="0"/>
                        </a:rPr>
                        <a:t>Coca-Cola's contour bottle design that is iconic and recognizable.</a:t>
                      </a:r>
                      <a:endParaRPr lang="en-US" sz="16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47361" marR="473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543622731"/>
                  </a:ext>
                </a:extLst>
              </a:tr>
            </a:tbl>
          </a:graphicData>
        </a:graphic>
      </p:graphicFrame>
    </p:spTree>
    <p:extLst>
      <p:ext uri="{BB962C8B-B14F-4D97-AF65-F5344CB8AC3E}">
        <p14:creationId xmlns:p14="http://schemas.microsoft.com/office/powerpoint/2010/main" val="69387263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F474090D-CD95-4B41-BE3D-6596953D32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44662" y="323519"/>
            <a:ext cx="4323899" cy="6212748"/>
          </a:xfrm>
          <a:custGeom>
            <a:avLst/>
            <a:gdLst>
              <a:gd name="connsiteX0" fmla="*/ 0 w 4323899"/>
              <a:gd name="connsiteY0" fmla="*/ 0 h 6212748"/>
              <a:gd name="connsiteX1" fmla="*/ 742501 w 4323899"/>
              <a:gd name="connsiteY1" fmla="*/ 0 h 6212748"/>
              <a:gd name="connsiteX2" fmla="*/ 4323899 w 4323899"/>
              <a:gd name="connsiteY2" fmla="*/ 0 h 6212748"/>
              <a:gd name="connsiteX3" fmla="*/ 4323899 w 4323899"/>
              <a:gd name="connsiteY3" fmla="*/ 2864954 h 6212748"/>
              <a:gd name="connsiteX4" fmla="*/ 880454 w 4323899"/>
              <a:gd name="connsiteY4" fmla="*/ 6212748 h 6212748"/>
              <a:gd name="connsiteX5" fmla="*/ 0 w 4323899"/>
              <a:gd name="connsiteY5" fmla="*/ 6212748 h 6212748"/>
              <a:gd name="connsiteX6" fmla="*/ 0 w 4323899"/>
              <a:gd name="connsiteY6" fmla="*/ 6210962 h 6212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23899" h="6212748">
                <a:moveTo>
                  <a:pt x="0" y="0"/>
                </a:moveTo>
                <a:lnTo>
                  <a:pt x="742501" y="0"/>
                </a:lnTo>
                <a:lnTo>
                  <a:pt x="4323899" y="0"/>
                </a:lnTo>
                <a:lnTo>
                  <a:pt x="4323899" y="2864954"/>
                </a:lnTo>
                <a:lnTo>
                  <a:pt x="880454" y="6212748"/>
                </a:lnTo>
                <a:lnTo>
                  <a:pt x="0" y="6212748"/>
                </a:lnTo>
                <a:lnTo>
                  <a:pt x="0" y="6210962"/>
                </a:lnTo>
                <a:close/>
              </a:path>
            </a:pathLst>
          </a:cu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Right Triangle 11">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B8F3E811-B104-4DFF-951A-008C860FF1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5EC6B67-784E-81EE-65AD-FED1A7028B4E}"/>
              </a:ext>
            </a:extLst>
          </p:cNvPr>
          <p:cNvSpPr>
            <a:spLocks noGrp="1"/>
          </p:cNvSpPr>
          <p:nvPr>
            <p:ph type="title"/>
          </p:nvPr>
        </p:nvSpPr>
        <p:spPr>
          <a:xfrm>
            <a:off x="8026203" y="1443390"/>
            <a:ext cx="3268216" cy="3405880"/>
          </a:xfrm>
        </p:spPr>
        <p:txBody>
          <a:bodyPr>
            <a:normAutofit/>
          </a:bodyPr>
          <a:lstStyle/>
          <a:p>
            <a:r>
              <a:rPr lang="en-US" sz="5600"/>
              <a:t>Objectives of Package Tests</a:t>
            </a:r>
          </a:p>
        </p:txBody>
      </p:sp>
      <p:sp>
        <p:nvSpPr>
          <p:cNvPr id="3" name="Content Placeholder 2">
            <a:extLst>
              <a:ext uri="{FF2B5EF4-FFF2-40B4-BE49-F238E27FC236}">
                <a16:creationId xmlns:a16="http://schemas.microsoft.com/office/drawing/2014/main" id="{73F69C64-AEAD-3621-3732-F69C2B4B956D}"/>
              </a:ext>
            </a:extLst>
          </p:cNvPr>
          <p:cNvSpPr>
            <a:spLocks noGrp="1"/>
          </p:cNvSpPr>
          <p:nvPr>
            <p:ph idx="1"/>
          </p:nvPr>
        </p:nvSpPr>
        <p:spPr>
          <a:xfrm>
            <a:off x="1289303" y="1266613"/>
            <a:ext cx="5931919" cy="4653739"/>
          </a:xfrm>
        </p:spPr>
        <p:txBody>
          <a:bodyPr anchor="ctr">
            <a:noAutofit/>
          </a:bodyPr>
          <a:lstStyle/>
          <a:p>
            <a:r>
              <a:rPr lang="en-US" sz="2000" dirty="0"/>
              <a:t>The key objectives of package tests include:</a:t>
            </a:r>
          </a:p>
          <a:p>
            <a:r>
              <a:rPr lang="en-US" sz="2000" dirty="0"/>
              <a:t>1. Assessing Visibility of Package Alternatives: One of the primary objectives of package testing is to evaluate how different packaging options stand out on retail shelves compared to one another and against established brands. </a:t>
            </a:r>
          </a:p>
          <a:p>
            <a:r>
              <a:rPr lang="en-US" sz="2000" dirty="0"/>
              <a:t>Tests may involve shelf simulations or eye-tracking studies to measure which designs draw attention and encourage purchase</a:t>
            </a:r>
          </a:p>
          <a:p>
            <a:r>
              <a:rPr lang="en-US" sz="2000" dirty="0"/>
              <a:t>2. Conveying Perceptions of Physical and Emotional End Benefits: </a:t>
            </a:r>
          </a:p>
          <a:p>
            <a:r>
              <a:rPr lang="en-US" sz="2000" dirty="0"/>
              <a:t>Tests aim to assess how well packaging alternatives convey the physical benefits (e.g., freshness, quality) and emotional benefits (e.g., luxury, enjoyment) that consumers seek. </a:t>
            </a:r>
          </a:p>
        </p:txBody>
      </p:sp>
    </p:spTree>
    <p:extLst>
      <p:ext uri="{BB962C8B-B14F-4D97-AF65-F5344CB8AC3E}">
        <p14:creationId xmlns:p14="http://schemas.microsoft.com/office/powerpoint/2010/main" val="27516529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5CC71AB-0E8C-2CB0-897F-357F997D5B44}"/>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F474090D-CD95-4B41-BE3D-6596953D32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44662" y="323519"/>
            <a:ext cx="4323899" cy="6212748"/>
          </a:xfrm>
          <a:custGeom>
            <a:avLst/>
            <a:gdLst>
              <a:gd name="connsiteX0" fmla="*/ 0 w 4323899"/>
              <a:gd name="connsiteY0" fmla="*/ 0 h 6212748"/>
              <a:gd name="connsiteX1" fmla="*/ 742501 w 4323899"/>
              <a:gd name="connsiteY1" fmla="*/ 0 h 6212748"/>
              <a:gd name="connsiteX2" fmla="*/ 4323899 w 4323899"/>
              <a:gd name="connsiteY2" fmla="*/ 0 h 6212748"/>
              <a:gd name="connsiteX3" fmla="*/ 4323899 w 4323899"/>
              <a:gd name="connsiteY3" fmla="*/ 2864954 h 6212748"/>
              <a:gd name="connsiteX4" fmla="*/ 880454 w 4323899"/>
              <a:gd name="connsiteY4" fmla="*/ 6212748 h 6212748"/>
              <a:gd name="connsiteX5" fmla="*/ 0 w 4323899"/>
              <a:gd name="connsiteY5" fmla="*/ 6212748 h 6212748"/>
              <a:gd name="connsiteX6" fmla="*/ 0 w 4323899"/>
              <a:gd name="connsiteY6" fmla="*/ 6210962 h 6212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23899" h="6212748">
                <a:moveTo>
                  <a:pt x="0" y="0"/>
                </a:moveTo>
                <a:lnTo>
                  <a:pt x="742501" y="0"/>
                </a:lnTo>
                <a:lnTo>
                  <a:pt x="4323899" y="0"/>
                </a:lnTo>
                <a:lnTo>
                  <a:pt x="4323899" y="2864954"/>
                </a:lnTo>
                <a:lnTo>
                  <a:pt x="880454" y="6212748"/>
                </a:lnTo>
                <a:lnTo>
                  <a:pt x="0" y="6212748"/>
                </a:lnTo>
                <a:lnTo>
                  <a:pt x="0" y="6210962"/>
                </a:lnTo>
                <a:close/>
              </a:path>
            </a:pathLst>
          </a:cu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Right Triangle 11">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B8F3E811-B104-4DFF-951A-008C860FF1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61048D1-4214-EBCD-96E8-F2A75848736C}"/>
              </a:ext>
            </a:extLst>
          </p:cNvPr>
          <p:cNvSpPr>
            <a:spLocks noGrp="1"/>
          </p:cNvSpPr>
          <p:nvPr>
            <p:ph type="title"/>
          </p:nvPr>
        </p:nvSpPr>
        <p:spPr>
          <a:xfrm>
            <a:off x="8026203" y="1443390"/>
            <a:ext cx="3268216" cy="3405880"/>
          </a:xfrm>
        </p:spPr>
        <p:txBody>
          <a:bodyPr>
            <a:normAutofit/>
          </a:bodyPr>
          <a:lstStyle/>
          <a:p>
            <a:r>
              <a:rPr lang="en-US" sz="5600"/>
              <a:t>Objectives of Package Tests</a:t>
            </a:r>
          </a:p>
        </p:txBody>
      </p:sp>
      <p:sp>
        <p:nvSpPr>
          <p:cNvPr id="3" name="Content Placeholder 2">
            <a:extLst>
              <a:ext uri="{FF2B5EF4-FFF2-40B4-BE49-F238E27FC236}">
                <a16:creationId xmlns:a16="http://schemas.microsoft.com/office/drawing/2014/main" id="{F3E09B82-8470-4C22-05E1-C6CC5FB759DC}"/>
              </a:ext>
            </a:extLst>
          </p:cNvPr>
          <p:cNvSpPr>
            <a:spLocks noGrp="1"/>
          </p:cNvSpPr>
          <p:nvPr>
            <p:ph idx="1"/>
          </p:nvPr>
        </p:nvSpPr>
        <p:spPr>
          <a:xfrm>
            <a:off x="1289303" y="1266613"/>
            <a:ext cx="6255357" cy="4964543"/>
          </a:xfrm>
        </p:spPr>
        <p:txBody>
          <a:bodyPr anchor="ctr">
            <a:normAutofit/>
          </a:bodyPr>
          <a:lstStyle/>
          <a:p>
            <a:r>
              <a:rPr lang="en-US" sz="2000" dirty="0"/>
              <a:t>The key objectives of package tests include:</a:t>
            </a:r>
          </a:p>
          <a:p>
            <a:r>
              <a:rPr lang="en-US" sz="2000" dirty="0"/>
              <a:t>3.	Assessing the Believability of Claims. Package tests evaluate whether consumers find the claims made on packaging (e.g., "100% Organic" or "No Preservatives") believable. </a:t>
            </a:r>
          </a:p>
          <a:p>
            <a:r>
              <a:rPr lang="en-US" sz="2000" dirty="0"/>
              <a:t>4.  Effectiveness in Stimulating Trial:  Tests are conducted to determine if certain packaging designs or features effectively encourage consumers to take the first step of trying a product. </a:t>
            </a:r>
          </a:p>
          <a:p>
            <a:r>
              <a:rPr lang="en-US" sz="2000" dirty="0"/>
              <a:t>5. Assessing Functionality and Clarity of Instructions: </a:t>
            </a:r>
          </a:p>
          <a:p>
            <a:r>
              <a:rPr lang="en-US" sz="2000" dirty="0"/>
              <a:t>Tests may involve usability studies where participants interact with the packaging to identify any confusion regarding opening mechanisms, usage instructions, or product information. </a:t>
            </a:r>
          </a:p>
        </p:txBody>
      </p:sp>
    </p:spTree>
    <p:extLst>
      <p:ext uri="{BB962C8B-B14F-4D97-AF65-F5344CB8AC3E}">
        <p14:creationId xmlns:p14="http://schemas.microsoft.com/office/powerpoint/2010/main" val="41265127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00C75BF-ECAD-3AE9-E41F-370124013857}"/>
              </a:ext>
            </a:extLst>
          </p:cNvPr>
          <p:cNvSpPr>
            <a:spLocks noGrp="1"/>
          </p:cNvSpPr>
          <p:nvPr>
            <p:ph type="title"/>
          </p:nvPr>
        </p:nvSpPr>
        <p:spPr>
          <a:xfrm>
            <a:off x="761800" y="762001"/>
            <a:ext cx="5334197" cy="1708242"/>
          </a:xfrm>
        </p:spPr>
        <p:txBody>
          <a:bodyPr anchor="ctr">
            <a:normAutofit/>
          </a:bodyPr>
          <a:lstStyle/>
          <a:p>
            <a:r>
              <a:rPr lang="en-US" sz="4000"/>
              <a:t>Procedure of package test</a:t>
            </a:r>
          </a:p>
        </p:txBody>
      </p:sp>
      <p:sp>
        <p:nvSpPr>
          <p:cNvPr id="3" name="Content Placeholder 2">
            <a:extLst>
              <a:ext uri="{FF2B5EF4-FFF2-40B4-BE49-F238E27FC236}">
                <a16:creationId xmlns:a16="http://schemas.microsoft.com/office/drawing/2014/main" id="{182CC3E6-949F-16CC-6815-E04605EE930A}"/>
              </a:ext>
            </a:extLst>
          </p:cNvPr>
          <p:cNvSpPr>
            <a:spLocks noGrp="1"/>
          </p:cNvSpPr>
          <p:nvPr>
            <p:ph idx="1"/>
          </p:nvPr>
        </p:nvSpPr>
        <p:spPr>
          <a:xfrm>
            <a:off x="761800" y="2470244"/>
            <a:ext cx="5334197" cy="3769835"/>
          </a:xfrm>
        </p:spPr>
        <p:txBody>
          <a:bodyPr anchor="ctr">
            <a:normAutofit/>
          </a:bodyPr>
          <a:lstStyle/>
          <a:p>
            <a:r>
              <a:rPr lang="en-US" sz="2000" dirty="0"/>
              <a:t>The process of package testing involves systematic procedures designed to evaluate the effectiveness of different packaging designs. </a:t>
            </a:r>
          </a:p>
          <a:p>
            <a:r>
              <a:rPr lang="en-US" sz="2000" dirty="0"/>
              <a:t>1. Research Design: The initial stage of package testing involves designing a research framework that defines the objectives and methodologies for the test. </a:t>
            </a:r>
          </a:p>
          <a:p>
            <a:r>
              <a:rPr lang="en-US" sz="2000" dirty="0"/>
              <a:t>Unlike name tests, package tests require a more in-depth approach due to the complexities involved in evaluating visual and perceptual responses to packaging.</a:t>
            </a:r>
          </a:p>
          <a:p>
            <a:endParaRPr lang="en-US" sz="2000" dirty="0"/>
          </a:p>
        </p:txBody>
      </p:sp>
      <p:pic>
        <p:nvPicPr>
          <p:cNvPr id="5" name="Picture 4" descr="Magazine printing process">
            <a:extLst>
              <a:ext uri="{FF2B5EF4-FFF2-40B4-BE49-F238E27FC236}">
                <a16:creationId xmlns:a16="http://schemas.microsoft.com/office/drawing/2014/main" id="{CBAF5DB9-EDEE-CD6B-B9C4-F278C0B7B5E5}"/>
              </a:ext>
            </a:extLst>
          </p:cNvPr>
          <p:cNvPicPr>
            <a:picLocks noChangeAspect="1"/>
          </p:cNvPicPr>
          <p:nvPr/>
        </p:nvPicPr>
        <p:blipFill>
          <a:blip r:embed="rId2"/>
          <a:srcRect l="31675" r="13383"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390218772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3C279FE-7F17-C3B2-BD9F-97DB0E30EAB3}"/>
            </a:ext>
          </a:extLst>
        </p:cNvPr>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5D89587-FE57-F10B-2F73-89964CB694F4}"/>
              </a:ext>
            </a:extLst>
          </p:cNvPr>
          <p:cNvSpPr>
            <a:spLocks noGrp="1"/>
          </p:cNvSpPr>
          <p:nvPr>
            <p:ph type="title"/>
          </p:nvPr>
        </p:nvSpPr>
        <p:spPr>
          <a:xfrm>
            <a:off x="761800" y="762001"/>
            <a:ext cx="5334197" cy="1708242"/>
          </a:xfrm>
        </p:spPr>
        <p:txBody>
          <a:bodyPr anchor="ctr">
            <a:normAutofit/>
          </a:bodyPr>
          <a:lstStyle/>
          <a:p>
            <a:r>
              <a:rPr lang="en-US" sz="4000"/>
              <a:t>Procedure of package test</a:t>
            </a:r>
          </a:p>
        </p:txBody>
      </p:sp>
      <p:sp>
        <p:nvSpPr>
          <p:cNvPr id="3" name="Content Placeholder 2">
            <a:extLst>
              <a:ext uri="{FF2B5EF4-FFF2-40B4-BE49-F238E27FC236}">
                <a16:creationId xmlns:a16="http://schemas.microsoft.com/office/drawing/2014/main" id="{83AA6DA1-033A-4A7E-6D69-CF5FC7F4D9C1}"/>
              </a:ext>
            </a:extLst>
          </p:cNvPr>
          <p:cNvSpPr>
            <a:spLocks noGrp="1"/>
          </p:cNvSpPr>
          <p:nvPr>
            <p:ph idx="1"/>
          </p:nvPr>
        </p:nvSpPr>
        <p:spPr>
          <a:xfrm>
            <a:off x="588936" y="2107770"/>
            <a:ext cx="6013342" cy="4750230"/>
          </a:xfrm>
        </p:spPr>
        <p:txBody>
          <a:bodyPr anchor="ctr">
            <a:normAutofit/>
          </a:bodyPr>
          <a:lstStyle/>
          <a:p>
            <a:r>
              <a:rPr lang="en-US" sz="2000" dirty="0"/>
              <a:t>2. Control of Exposure: The visibility and image of package alternatives must be meticulously controlled during testing. </a:t>
            </a:r>
          </a:p>
          <a:p>
            <a:r>
              <a:rPr lang="en-US" sz="2000" dirty="0"/>
              <a:t>It is important to note that a package's high visibility score when tested in isolation may diminish when placed among competitive products. </a:t>
            </a:r>
          </a:p>
          <a:p>
            <a:r>
              <a:rPr lang="en-US" sz="2000" dirty="0"/>
              <a:t>Therefore, it is critical to include the current package design of the established product in the test as a control. </a:t>
            </a:r>
          </a:p>
          <a:p>
            <a:r>
              <a:rPr lang="en-US" sz="2000" dirty="0"/>
              <a:t>Moreover, other products positioned at the front end of stores should also be included, even if they belong to different categories, to simulate a realistic shopping environment (Underwood, 2003; </a:t>
            </a:r>
            <a:r>
              <a:rPr lang="en-US" sz="2000" dirty="0" err="1"/>
              <a:t>Silayoi</a:t>
            </a:r>
            <a:r>
              <a:rPr lang="en-US" sz="2000" dirty="0"/>
              <a:t> &amp; </a:t>
            </a:r>
            <a:r>
              <a:rPr lang="en-US" sz="2000" dirty="0" err="1"/>
              <a:t>Speece</a:t>
            </a:r>
            <a:r>
              <a:rPr lang="en-US" sz="2000" dirty="0"/>
              <a:t>, 2007)</a:t>
            </a:r>
          </a:p>
          <a:p>
            <a:endParaRPr lang="en-US" sz="1700" dirty="0"/>
          </a:p>
        </p:txBody>
      </p:sp>
      <p:pic>
        <p:nvPicPr>
          <p:cNvPr id="5" name="Picture 4">
            <a:extLst>
              <a:ext uri="{FF2B5EF4-FFF2-40B4-BE49-F238E27FC236}">
                <a16:creationId xmlns:a16="http://schemas.microsoft.com/office/drawing/2014/main" id="{AFBE6882-9A85-F3BF-2EA4-0F866247A5B3}"/>
              </a:ext>
            </a:extLst>
          </p:cNvPr>
          <p:cNvPicPr>
            <a:picLocks noChangeAspect="1"/>
          </p:cNvPicPr>
          <p:nvPr/>
        </p:nvPicPr>
        <p:blipFill>
          <a:blip r:embed="rId2"/>
          <a:srcRect l="29965" r="26352"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411384378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01A0447-2DBC-F2E8-7839-5DD1AFACB51C}"/>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D7B6173-1D58-48E2-83CF-37350F315F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D21050B-D85A-4CC6-94EC-450D24F19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 name="Picture 11">
            <a:extLst>
              <a:ext uri="{FF2B5EF4-FFF2-40B4-BE49-F238E27FC236}">
                <a16:creationId xmlns:a16="http://schemas.microsoft.com/office/drawing/2014/main" id="{C4720EDA-E218-43A9-8817-08F09F4DB6C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88952" cy="6862380"/>
          </a:xfrm>
          <a:prstGeom prst="rect">
            <a:avLst/>
          </a:prstGeom>
        </p:spPr>
      </p:pic>
      <p:sp>
        <p:nvSpPr>
          <p:cNvPr id="14" name="Rectangle 13">
            <a:extLst>
              <a:ext uri="{FF2B5EF4-FFF2-40B4-BE49-F238E27FC236}">
                <a16:creationId xmlns:a16="http://schemas.microsoft.com/office/drawing/2014/main" id="{D87C4F29-0DC4-4901-A2FD-7C88889E60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C5F81162-7738-4BC8-BA5D-ADEFD7F2D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083" y="-1044"/>
            <a:ext cx="6432966" cy="6859043"/>
          </a:xfrm>
          <a:prstGeom prst="rect">
            <a:avLst/>
          </a:prstGeom>
          <a:solidFill>
            <a:schemeClr val="bg1"/>
          </a:solidFill>
          <a:ln w="1206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ln w="22225">
                <a:solidFill>
                  <a:schemeClr val="accent2"/>
                </a:solidFill>
                <a:prstDash val="solid"/>
              </a:ln>
              <a:solidFill>
                <a:schemeClr val="accent2">
                  <a:lumMod val="40000"/>
                  <a:lumOff val="60000"/>
                </a:schemeClr>
              </a:solidFill>
            </a:endParaRPr>
          </a:p>
        </p:txBody>
      </p:sp>
      <p:sp>
        <p:nvSpPr>
          <p:cNvPr id="2" name="Title 1">
            <a:extLst>
              <a:ext uri="{FF2B5EF4-FFF2-40B4-BE49-F238E27FC236}">
                <a16:creationId xmlns:a16="http://schemas.microsoft.com/office/drawing/2014/main" id="{9E2BD698-4D50-4F64-1288-3D13A3F28A6F}"/>
              </a:ext>
            </a:extLst>
          </p:cNvPr>
          <p:cNvSpPr>
            <a:spLocks noGrp="1"/>
          </p:cNvSpPr>
          <p:nvPr>
            <p:ph type="title"/>
          </p:nvPr>
        </p:nvSpPr>
        <p:spPr>
          <a:xfrm>
            <a:off x="1512439" y="552810"/>
            <a:ext cx="5448255" cy="2228759"/>
          </a:xfrm>
        </p:spPr>
        <p:txBody>
          <a:bodyPr anchor="b">
            <a:normAutofit/>
          </a:bodyPr>
          <a:lstStyle/>
          <a:p>
            <a:r>
              <a:rPr lang="en-US" sz="4800"/>
              <a:t>Procedure of package test</a:t>
            </a:r>
          </a:p>
        </p:txBody>
      </p:sp>
      <p:sp>
        <p:nvSpPr>
          <p:cNvPr id="3" name="Content Placeholder 2">
            <a:extLst>
              <a:ext uri="{FF2B5EF4-FFF2-40B4-BE49-F238E27FC236}">
                <a16:creationId xmlns:a16="http://schemas.microsoft.com/office/drawing/2014/main" id="{6100F16A-D1EE-CC7E-8E67-A2F5FA07FE64}"/>
              </a:ext>
            </a:extLst>
          </p:cNvPr>
          <p:cNvSpPr>
            <a:spLocks noGrp="1"/>
          </p:cNvSpPr>
          <p:nvPr>
            <p:ph idx="1"/>
          </p:nvPr>
        </p:nvSpPr>
        <p:spPr>
          <a:xfrm>
            <a:off x="1512439" y="2959729"/>
            <a:ext cx="5663276" cy="4014508"/>
          </a:xfrm>
        </p:spPr>
        <p:txBody>
          <a:bodyPr anchor="t">
            <a:normAutofit lnSpcReduction="10000"/>
          </a:bodyPr>
          <a:lstStyle/>
          <a:p>
            <a:r>
              <a:rPr lang="en-US" sz="2000" dirty="0"/>
              <a:t>3. Use of Slides for Exposure Control: </a:t>
            </a:r>
          </a:p>
          <a:p>
            <a:r>
              <a:rPr lang="en-US" sz="2000" dirty="0"/>
              <a:t>Control over exposure to package alternatives is sometimes achieved by using slides. </a:t>
            </a:r>
          </a:p>
          <a:p>
            <a:r>
              <a:rPr lang="en-US" sz="2000" dirty="0"/>
              <a:t>This method allows researchers to manage how respondents view packaging designs, providing greater control over exposure compared to using actual displays. </a:t>
            </a:r>
          </a:p>
          <a:p>
            <a:r>
              <a:rPr lang="en-US" sz="2000" dirty="0"/>
              <a:t>Although testing can be conducted in real store environments, either in test markets or simulated test markets, this approach is infrequently utilized due to practical and cost considerations related to producing the product in multiple packages (González-Benito &amp; González-Benito, 2006)</a:t>
            </a:r>
          </a:p>
          <a:p>
            <a:endParaRPr lang="en-US" sz="1500" dirty="0"/>
          </a:p>
        </p:txBody>
      </p:sp>
    </p:spTree>
    <p:extLst>
      <p:ext uri="{BB962C8B-B14F-4D97-AF65-F5344CB8AC3E}">
        <p14:creationId xmlns:p14="http://schemas.microsoft.com/office/powerpoint/2010/main" val="2925943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52BD121-604E-1033-05FF-1FC85F3BD871}"/>
            </a:ext>
          </a:extLst>
        </p:cNvPr>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ight Triangle 18">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04BCCE0-3064-DFED-D930-FE4672B80693}"/>
              </a:ext>
            </a:extLst>
          </p:cNvPr>
          <p:cNvSpPr>
            <a:spLocks noGrp="1"/>
          </p:cNvSpPr>
          <p:nvPr>
            <p:ph type="title"/>
          </p:nvPr>
        </p:nvSpPr>
        <p:spPr>
          <a:xfrm>
            <a:off x="1285240" y="1050595"/>
            <a:ext cx="8074815" cy="1618489"/>
          </a:xfrm>
        </p:spPr>
        <p:txBody>
          <a:bodyPr anchor="ctr">
            <a:normAutofit/>
          </a:bodyPr>
          <a:lstStyle/>
          <a:p>
            <a:r>
              <a:rPr lang="en-US" sz="5600"/>
              <a:t>Procedure of package test</a:t>
            </a:r>
          </a:p>
        </p:txBody>
      </p:sp>
      <p:sp>
        <p:nvSpPr>
          <p:cNvPr id="3" name="Content Placeholder 2">
            <a:extLst>
              <a:ext uri="{FF2B5EF4-FFF2-40B4-BE49-F238E27FC236}">
                <a16:creationId xmlns:a16="http://schemas.microsoft.com/office/drawing/2014/main" id="{515E9F6A-2B13-266E-A25D-26881E92B48B}"/>
              </a:ext>
            </a:extLst>
          </p:cNvPr>
          <p:cNvSpPr>
            <a:spLocks noGrp="1"/>
          </p:cNvSpPr>
          <p:nvPr>
            <p:ph idx="1"/>
          </p:nvPr>
        </p:nvSpPr>
        <p:spPr>
          <a:xfrm>
            <a:off x="641774" y="2169763"/>
            <a:ext cx="8718281" cy="4061394"/>
          </a:xfrm>
        </p:spPr>
        <p:txBody>
          <a:bodyPr anchor="t">
            <a:normAutofit fontScale="92500" lnSpcReduction="20000"/>
          </a:bodyPr>
          <a:lstStyle/>
          <a:p>
            <a:r>
              <a:rPr lang="en-US" sz="2000" dirty="0"/>
              <a:t>4. Questionnaire Development: Common questions may include:</a:t>
            </a:r>
          </a:p>
          <a:p>
            <a:r>
              <a:rPr lang="en-US" sz="2000" dirty="0"/>
              <a:t>Brand Imagery: Respondents describe their impressions of the product using semantic differential scales.</a:t>
            </a:r>
          </a:p>
          <a:p>
            <a:r>
              <a:rPr lang="en-US" sz="2000" dirty="0"/>
              <a:t>Aesthetic Appeal: Questions assess whether respondents find the package pleasant to look at and interesting.</a:t>
            </a:r>
          </a:p>
          <a:p>
            <a:r>
              <a:rPr lang="en-US" sz="2000" dirty="0"/>
              <a:t>Functional Characteristics: Evaluation of the package’s ability to prevent contamination or damage, as well as its convenience for storage and dispensing.</a:t>
            </a:r>
          </a:p>
          <a:p>
            <a:r>
              <a:rPr lang="en-US" sz="2000" dirty="0"/>
              <a:t>Likes and Dislikes: Open-ended questions allow respondents to share spontaneous reactions to the packaging and product.</a:t>
            </a:r>
          </a:p>
          <a:p>
            <a:r>
              <a:rPr lang="en-US" sz="2000" dirty="0"/>
              <a:t>Purchase Intent: Questions designed to gauge respondents' willingness to try the product.</a:t>
            </a:r>
          </a:p>
          <a:p>
            <a:r>
              <a:rPr lang="en-US" sz="2000" dirty="0"/>
              <a:t>Product Usage and Demographics: Collecting data on category usage and demographic information such as age, gender, marital status, income, education, occupation, and religion (Kotler &amp; Keller, 2016)</a:t>
            </a:r>
          </a:p>
          <a:p>
            <a:endParaRPr lang="en-US" sz="1100" dirty="0"/>
          </a:p>
        </p:txBody>
      </p:sp>
    </p:spTree>
    <p:extLst>
      <p:ext uri="{BB962C8B-B14F-4D97-AF65-F5344CB8AC3E}">
        <p14:creationId xmlns:p14="http://schemas.microsoft.com/office/powerpoint/2010/main" val="33049258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EAD0045-19FD-D97D-EEB1-97971A329F05}"/>
            </a:ext>
          </a:extLst>
        </p:cNvPr>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ight Triangle 22">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2995D92-13A3-A04F-FB3B-74A9CDDE2EEA}"/>
              </a:ext>
            </a:extLst>
          </p:cNvPr>
          <p:cNvSpPr>
            <a:spLocks noGrp="1"/>
          </p:cNvSpPr>
          <p:nvPr>
            <p:ph type="title"/>
          </p:nvPr>
        </p:nvSpPr>
        <p:spPr>
          <a:xfrm>
            <a:off x="1285240" y="1050595"/>
            <a:ext cx="8074815" cy="1618489"/>
          </a:xfrm>
        </p:spPr>
        <p:txBody>
          <a:bodyPr anchor="ctr">
            <a:normAutofit/>
          </a:bodyPr>
          <a:lstStyle/>
          <a:p>
            <a:r>
              <a:rPr lang="en-US" sz="5600"/>
              <a:t>Procedure of package test</a:t>
            </a:r>
          </a:p>
        </p:txBody>
      </p:sp>
      <p:sp>
        <p:nvSpPr>
          <p:cNvPr id="3" name="Content Placeholder 2">
            <a:extLst>
              <a:ext uri="{FF2B5EF4-FFF2-40B4-BE49-F238E27FC236}">
                <a16:creationId xmlns:a16="http://schemas.microsoft.com/office/drawing/2014/main" id="{375172CE-0516-8C8C-3F9F-8A382678DB00}"/>
              </a:ext>
            </a:extLst>
          </p:cNvPr>
          <p:cNvSpPr>
            <a:spLocks noGrp="1"/>
          </p:cNvSpPr>
          <p:nvPr>
            <p:ph idx="1"/>
          </p:nvPr>
        </p:nvSpPr>
        <p:spPr>
          <a:xfrm>
            <a:off x="641774" y="2324747"/>
            <a:ext cx="8718281" cy="3906410"/>
          </a:xfrm>
        </p:spPr>
        <p:txBody>
          <a:bodyPr anchor="t">
            <a:normAutofit/>
          </a:bodyPr>
          <a:lstStyle/>
          <a:p>
            <a:r>
              <a:rPr lang="en-US" sz="2000" dirty="0"/>
              <a:t>5. Sampling Method: Interviews for package testing should be conducted in high-traffic, central locations, aiming for a minimum of 100 respondents who are current category users. </a:t>
            </a:r>
          </a:p>
          <a:p>
            <a:r>
              <a:rPr lang="en-US" sz="2000" dirty="0"/>
              <a:t>Specific age and gender requirements may also be established to ensure the sample accurately reflects the target market (Clement, 2011)</a:t>
            </a:r>
          </a:p>
          <a:p>
            <a:r>
              <a:rPr lang="en-US" sz="2000" dirty="0"/>
              <a:t>6. Approach to Analysis: The analysis phase focuses primarily on visibility and image scores across the alternative package designs. </a:t>
            </a:r>
          </a:p>
          <a:p>
            <a:r>
              <a:rPr lang="en-US" sz="2000" dirty="0"/>
              <a:t>The researchers will test these scores, calculating proportions and means to determine which designs perform best. </a:t>
            </a:r>
          </a:p>
          <a:p>
            <a:r>
              <a:rPr lang="en-US" sz="2000" dirty="0"/>
              <a:t>This quantitative analysis helps in assessing how well each package meets the predetermined objectives (Brennan, 2015)</a:t>
            </a:r>
          </a:p>
          <a:p>
            <a:endParaRPr lang="en-US" sz="1500" dirty="0"/>
          </a:p>
        </p:txBody>
      </p:sp>
    </p:spTree>
    <p:extLst>
      <p:ext uri="{BB962C8B-B14F-4D97-AF65-F5344CB8AC3E}">
        <p14:creationId xmlns:p14="http://schemas.microsoft.com/office/powerpoint/2010/main" val="280293375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D3C2F18-F501-BB9E-1D5A-9D012AFE569A}"/>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58F2C23-C3D1-AE19-4ED2-12E7B39B305B}"/>
              </a:ext>
            </a:extLst>
          </p:cNvPr>
          <p:cNvSpPr>
            <a:spLocks noGrp="1"/>
          </p:cNvSpPr>
          <p:nvPr>
            <p:ph type="title"/>
          </p:nvPr>
        </p:nvSpPr>
        <p:spPr>
          <a:xfrm>
            <a:off x="1285240" y="1050595"/>
            <a:ext cx="8074815" cy="1618489"/>
          </a:xfrm>
        </p:spPr>
        <p:txBody>
          <a:bodyPr anchor="ctr">
            <a:normAutofit/>
          </a:bodyPr>
          <a:lstStyle/>
          <a:p>
            <a:r>
              <a:rPr lang="en-US" sz="5600"/>
              <a:t>Procedure of package test</a:t>
            </a:r>
          </a:p>
        </p:txBody>
      </p:sp>
      <p:sp>
        <p:nvSpPr>
          <p:cNvPr id="3" name="Content Placeholder 2">
            <a:extLst>
              <a:ext uri="{FF2B5EF4-FFF2-40B4-BE49-F238E27FC236}">
                <a16:creationId xmlns:a16="http://schemas.microsoft.com/office/drawing/2014/main" id="{599EEC41-6A75-AD97-75B8-08AE395ECC7F}"/>
              </a:ext>
            </a:extLst>
          </p:cNvPr>
          <p:cNvSpPr>
            <a:spLocks noGrp="1"/>
          </p:cNvSpPr>
          <p:nvPr>
            <p:ph idx="1"/>
          </p:nvPr>
        </p:nvSpPr>
        <p:spPr>
          <a:xfrm>
            <a:off x="867906" y="2371241"/>
            <a:ext cx="8492150" cy="3398623"/>
          </a:xfrm>
        </p:spPr>
        <p:txBody>
          <a:bodyPr anchor="t">
            <a:normAutofit lnSpcReduction="10000"/>
          </a:bodyPr>
          <a:lstStyle/>
          <a:p>
            <a:r>
              <a:rPr lang="en-US" sz="2400" dirty="0"/>
              <a:t>7. Action Standards: Establishing performance standards is essential for evaluating package tests. These standards can include:</a:t>
            </a:r>
          </a:p>
          <a:p>
            <a:r>
              <a:rPr lang="en-US" sz="2400" dirty="0"/>
              <a:t>Visibility: The new package must equal or exceed the visibility of the current or competitive package design.</a:t>
            </a:r>
          </a:p>
          <a:p>
            <a:r>
              <a:rPr lang="en-US" sz="2400" dirty="0"/>
              <a:t>Key Attributes Ratings: The package must achieve equal or better ratings on critical attributes and end-benefit scales.</a:t>
            </a:r>
          </a:p>
          <a:p>
            <a:r>
              <a:rPr lang="en-US" sz="2400" dirty="0"/>
              <a:t>Weight of Image vs. Visibility: Determining whether visibility or image will have greater importance in the analysis process. (</a:t>
            </a:r>
            <a:r>
              <a:rPr lang="en-US" sz="2400" dirty="0" err="1"/>
              <a:t>Rundh</a:t>
            </a:r>
            <a:r>
              <a:rPr lang="en-US" sz="2400" dirty="0"/>
              <a:t>, 2005)</a:t>
            </a:r>
          </a:p>
          <a:p>
            <a:endParaRPr lang="en-US" sz="2000" dirty="0"/>
          </a:p>
        </p:txBody>
      </p:sp>
    </p:spTree>
    <p:extLst>
      <p:ext uri="{BB962C8B-B14F-4D97-AF65-F5344CB8AC3E}">
        <p14:creationId xmlns:p14="http://schemas.microsoft.com/office/powerpoint/2010/main" val="318392699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66F34D6-504F-70DB-92B8-9AFF6F2EABD5}"/>
              </a:ext>
            </a:extLst>
          </p:cNvPr>
          <p:cNvSpPr>
            <a:spLocks noGrp="1"/>
          </p:cNvSpPr>
          <p:nvPr>
            <p:ph type="title"/>
          </p:nvPr>
        </p:nvSpPr>
        <p:spPr>
          <a:xfrm>
            <a:off x="1285240" y="1050595"/>
            <a:ext cx="8074815" cy="1618489"/>
          </a:xfrm>
        </p:spPr>
        <p:txBody>
          <a:bodyPr anchor="ctr">
            <a:normAutofit/>
          </a:bodyPr>
          <a:lstStyle/>
          <a:p>
            <a:r>
              <a:rPr lang="en-US" sz="5000"/>
              <a:t>Other considerations in package test</a:t>
            </a:r>
          </a:p>
        </p:txBody>
      </p:sp>
      <p:sp>
        <p:nvSpPr>
          <p:cNvPr id="3" name="Content Placeholder 2">
            <a:extLst>
              <a:ext uri="{FF2B5EF4-FFF2-40B4-BE49-F238E27FC236}">
                <a16:creationId xmlns:a16="http://schemas.microsoft.com/office/drawing/2014/main" id="{36C2537B-721B-0724-802C-7EE09DD35D7A}"/>
              </a:ext>
            </a:extLst>
          </p:cNvPr>
          <p:cNvSpPr>
            <a:spLocks noGrp="1"/>
          </p:cNvSpPr>
          <p:nvPr>
            <p:ph idx="1"/>
          </p:nvPr>
        </p:nvSpPr>
        <p:spPr>
          <a:xfrm>
            <a:off x="1038386" y="2557221"/>
            <a:ext cx="8321669" cy="3212644"/>
          </a:xfrm>
        </p:spPr>
        <p:txBody>
          <a:bodyPr anchor="t">
            <a:noAutofit/>
          </a:bodyPr>
          <a:lstStyle/>
          <a:p>
            <a:r>
              <a:rPr lang="en-US" sz="2400" dirty="0"/>
              <a:t>Literature Review: Before conducting package tests, it is beneficial to perform a literature review to understand existing research on packaging effectiveness. </a:t>
            </a:r>
          </a:p>
          <a:p>
            <a:r>
              <a:rPr lang="en-US" sz="2400" dirty="0"/>
              <a:t>Prototype Development: Create prototypes of the packaging designs to be tested. This may involve using different materials, shapes, and sizes. </a:t>
            </a:r>
          </a:p>
          <a:p>
            <a:r>
              <a:rPr lang="en-US" sz="2400" dirty="0"/>
              <a:t>Focus Groups: Conduct focus groups with potential consumers to gather qualitative insights about initial impressions and perceptions of the packaging. </a:t>
            </a:r>
          </a:p>
        </p:txBody>
      </p:sp>
    </p:spTree>
    <p:extLst>
      <p:ext uri="{BB962C8B-B14F-4D97-AF65-F5344CB8AC3E}">
        <p14:creationId xmlns:p14="http://schemas.microsoft.com/office/powerpoint/2010/main" val="393454370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21B1227-CA1D-B62B-958B-F6069EB94B1F}"/>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0EB8176-629E-16D4-D6D4-328B81FFC065}"/>
              </a:ext>
            </a:extLst>
          </p:cNvPr>
          <p:cNvSpPr>
            <a:spLocks noGrp="1"/>
          </p:cNvSpPr>
          <p:nvPr>
            <p:ph type="title"/>
          </p:nvPr>
        </p:nvSpPr>
        <p:spPr>
          <a:xfrm>
            <a:off x="1285240" y="1050595"/>
            <a:ext cx="8074815" cy="1618489"/>
          </a:xfrm>
        </p:spPr>
        <p:txBody>
          <a:bodyPr anchor="ctr">
            <a:normAutofit/>
          </a:bodyPr>
          <a:lstStyle/>
          <a:p>
            <a:r>
              <a:rPr lang="en-US" sz="5000"/>
              <a:t>Other considerations in package test</a:t>
            </a:r>
          </a:p>
        </p:txBody>
      </p:sp>
      <p:sp>
        <p:nvSpPr>
          <p:cNvPr id="3" name="Content Placeholder 2">
            <a:extLst>
              <a:ext uri="{FF2B5EF4-FFF2-40B4-BE49-F238E27FC236}">
                <a16:creationId xmlns:a16="http://schemas.microsoft.com/office/drawing/2014/main" id="{8C305440-427A-697E-E3DC-EF4FEB199545}"/>
              </a:ext>
            </a:extLst>
          </p:cNvPr>
          <p:cNvSpPr>
            <a:spLocks noGrp="1"/>
          </p:cNvSpPr>
          <p:nvPr>
            <p:ph idx="1"/>
          </p:nvPr>
        </p:nvSpPr>
        <p:spPr>
          <a:xfrm>
            <a:off x="1285240" y="2969469"/>
            <a:ext cx="8074815" cy="2800395"/>
          </a:xfrm>
        </p:spPr>
        <p:txBody>
          <a:bodyPr anchor="t">
            <a:normAutofit/>
          </a:bodyPr>
          <a:lstStyle/>
          <a:p>
            <a:r>
              <a:rPr lang="en-US" sz="2000" dirty="0"/>
              <a:t>Behavioral Observations: In addition to surveys, observing consumer behavior in real or simulated shopping environments can provide insights into how packaging influences purchase decisions. </a:t>
            </a:r>
          </a:p>
          <a:p>
            <a:r>
              <a:rPr lang="en-US" sz="2000" dirty="0"/>
              <a:t>A/B Testing: Implement A/B testing by presenting two versions of the packaging to different consumer segments simultaneously. </a:t>
            </a:r>
          </a:p>
          <a:p>
            <a:r>
              <a:rPr lang="en-US" sz="2000" dirty="0"/>
              <a:t>Longitudinal Studies: Conduct longitudinal studies to assess how consumer perceptions of packaging change over time. </a:t>
            </a:r>
          </a:p>
        </p:txBody>
      </p:sp>
    </p:spTree>
    <p:extLst>
      <p:ext uri="{BB962C8B-B14F-4D97-AF65-F5344CB8AC3E}">
        <p14:creationId xmlns:p14="http://schemas.microsoft.com/office/powerpoint/2010/main" val="298075262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029B5B5-CFCB-93C1-FDBF-AFB15C72DBD1}"/>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FBACD75-4EB8-59F8-7E6E-504F68688A3F}"/>
              </a:ext>
            </a:extLst>
          </p:cNvPr>
          <p:cNvSpPr>
            <a:spLocks noGrp="1"/>
          </p:cNvSpPr>
          <p:nvPr>
            <p:ph type="title"/>
          </p:nvPr>
        </p:nvSpPr>
        <p:spPr>
          <a:xfrm>
            <a:off x="1285240" y="1050595"/>
            <a:ext cx="8074815" cy="1618489"/>
          </a:xfrm>
        </p:spPr>
        <p:txBody>
          <a:bodyPr anchor="ctr">
            <a:normAutofit/>
          </a:bodyPr>
          <a:lstStyle/>
          <a:p>
            <a:r>
              <a:rPr lang="en-US" sz="5000"/>
              <a:t>Other considerations in package test</a:t>
            </a:r>
          </a:p>
        </p:txBody>
      </p:sp>
      <p:sp>
        <p:nvSpPr>
          <p:cNvPr id="3" name="Content Placeholder 2">
            <a:extLst>
              <a:ext uri="{FF2B5EF4-FFF2-40B4-BE49-F238E27FC236}">
                <a16:creationId xmlns:a16="http://schemas.microsoft.com/office/drawing/2014/main" id="{B53A59E3-BABA-2ADB-4E0D-A23A93307520}"/>
              </a:ext>
            </a:extLst>
          </p:cNvPr>
          <p:cNvSpPr>
            <a:spLocks noGrp="1"/>
          </p:cNvSpPr>
          <p:nvPr>
            <p:ph idx="1"/>
          </p:nvPr>
        </p:nvSpPr>
        <p:spPr>
          <a:xfrm>
            <a:off x="898902" y="2510725"/>
            <a:ext cx="8461153" cy="3611106"/>
          </a:xfrm>
        </p:spPr>
        <p:txBody>
          <a:bodyPr anchor="t">
            <a:normAutofit/>
          </a:bodyPr>
          <a:lstStyle/>
          <a:p>
            <a:r>
              <a:rPr lang="en-US" sz="2000" dirty="0"/>
              <a:t>Market Simulation: Simulate market conditions by introducing the packaging designs in a controlled retail environment. </a:t>
            </a:r>
          </a:p>
          <a:p>
            <a:r>
              <a:rPr lang="en-US" sz="2000" dirty="0"/>
              <a:t>Data Analysis Techniques: Utilize advanced data analysis techniques, such as regression analysis or cluster analysis, to identify patterns and correlations in consumer responses. </a:t>
            </a:r>
          </a:p>
          <a:p>
            <a:r>
              <a:rPr lang="en-US" sz="2000" dirty="0"/>
              <a:t>Post-Test Evaluation: After conducting the tests and analyzing the data, a post-test evaluation is essential. </a:t>
            </a:r>
          </a:p>
          <a:p>
            <a:r>
              <a:rPr lang="en-US" sz="2000" dirty="0"/>
              <a:t>This involves summarizing findings, identifying key takeaways, and making recommendations for package design improvements.</a:t>
            </a:r>
          </a:p>
          <a:p>
            <a:endParaRPr lang="en-US" sz="1700" dirty="0"/>
          </a:p>
        </p:txBody>
      </p:sp>
    </p:spTree>
    <p:extLst>
      <p:ext uri="{BB962C8B-B14F-4D97-AF65-F5344CB8AC3E}">
        <p14:creationId xmlns:p14="http://schemas.microsoft.com/office/powerpoint/2010/main" val="268060317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55543DE-3980-CF44-EB96-40C6D8168C56}"/>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AA23BD2-3F0D-AA01-6C26-B365676D9309}"/>
              </a:ext>
            </a:extLst>
          </p:cNvPr>
          <p:cNvSpPr>
            <a:spLocks noGrp="1"/>
          </p:cNvSpPr>
          <p:nvPr>
            <p:ph type="title"/>
          </p:nvPr>
        </p:nvSpPr>
        <p:spPr>
          <a:xfrm>
            <a:off x="1285240" y="1050595"/>
            <a:ext cx="8074815" cy="1618489"/>
          </a:xfrm>
        </p:spPr>
        <p:txBody>
          <a:bodyPr anchor="ctr">
            <a:normAutofit/>
          </a:bodyPr>
          <a:lstStyle/>
          <a:p>
            <a:r>
              <a:rPr lang="en-US" sz="5000"/>
              <a:t>Other considerations in package test</a:t>
            </a:r>
          </a:p>
        </p:txBody>
      </p:sp>
      <p:sp>
        <p:nvSpPr>
          <p:cNvPr id="3" name="Content Placeholder 2">
            <a:extLst>
              <a:ext uri="{FF2B5EF4-FFF2-40B4-BE49-F238E27FC236}">
                <a16:creationId xmlns:a16="http://schemas.microsoft.com/office/drawing/2014/main" id="{19DC73C2-7BBB-CBAF-0D96-C2150DFA4236}"/>
              </a:ext>
            </a:extLst>
          </p:cNvPr>
          <p:cNvSpPr>
            <a:spLocks noGrp="1"/>
          </p:cNvSpPr>
          <p:nvPr>
            <p:ph idx="1"/>
          </p:nvPr>
        </p:nvSpPr>
        <p:spPr>
          <a:xfrm>
            <a:off x="1285240" y="2969469"/>
            <a:ext cx="8074815" cy="2800395"/>
          </a:xfrm>
        </p:spPr>
        <p:txBody>
          <a:bodyPr anchor="t">
            <a:normAutofit/>
          </a:bodyPr>
          <a:lstStyle/>
          <a:p>
            <a:r>
              <a:rPr lang="en-US" sz="2200" dirty="0"/>
              <a:t>Feedback Loop: Establish a feedback loop with product developers and marketers to ensure insights from package testing inform future packaging strategies. </a:t>
            </a:r>
          </a:p>
          <a:p>
            <a:r>
              <a:rPr lang="en-US" sz="2200" dirty="0"/>
              <a:t>Sustainability Consideration: Include assessments of the environmental impact of the packaging materials and design. </a:t>
            </a:r>
          </a:p>
          <a:p>
            <a:r>
              <a:rPr lang="en-US" sz="2200" dirty="0"/>
              <a:t>Final Presentation: Prepare a comprehensive report or presentation summarizing the testing results, insights, and recommendations for stakeholders. </a:t>
            </a:r>
          </a:p>
        </p:txBody>
      </p:sp>
    </p:spTree>
    <p:extLst>
      <p:ext uri="{BB962C8B-B14F-4D97-AF65-F5344CB8AC3E}">
        <p14:creationId xmlns:p14="http://schemas.microsoft.com/office/powerpoint/2010/main" val="289111052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Packages on conveyor belt">
            <a:extLst>
              <a:ext uri="{FF2B5EF4-FFF2-40B4-BE49-F238E27FC236}">
                <a16:creationId xmlns:a16="http://schemas.microsoft.com/office/drawing/2014/main" id="{D9644B56-1C2E-48B5-C1C1-869DCEC113F6}"/>
              </a:ext>
            </a:extLst>
          </p:cNvPr>
          <p:cNvPicPr>
            <a:picLocks noChangeAspect="1"/>
          </p:cNvPicPr>
          <p:nvPr/>
        </p:nvPicPr>
        <p:blipFill>
          <a:blip r:embed="rId2"/>
          <a:srcRect l="4300" r="36434" b="-1"/>
          <a:stretch/>
        </p:blipFill>
        <p:spPr>
          <a:xfrm>
            <a:off x="6103027" y="10"/>
            <a:ext cx="6088971" cy="6857990"/>
          </a:xfrm>
          <a:prstGeom prst="rect">
            <a:avLst/>
          </a:prstGeom>
        </p:spPr>
      </p:pic>
      <p:sp useBgFill="1">
        <p:nvSpPr>
          <p:cNvPr id="11" name="Rectangle 10">
            <a:extLst>
              <a:ext uri="{FF2B5EF4-FFF2-40B4-BE49-F238E27FC236}">
                <a16:creationId xmlns:a16="http://schemas.microsoft.com/office/drawing/2014/main" id="{59B296B9-C5A5-4E4F-9B60-C907B5F14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D0300FD3-5AF1-6305-15FA-907807267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2285995"/>
          </a:xfrm>
          <a:prstGeom prst="rect">
            <a:avLst/>
          </a:prstGeom>
          <a:ln>
            <a:noFill/>
          </a:ln>
          <a:effectLst>
            <a:outerShdw blurRad="254000" dist="127000" dir="546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2299EFF-1C25-954C-E0FD-786004BA1067}"/>
              </a:ext>
            </a:extLst>
          </p:cNvPr>
          <p:cNvSpPr>
            <a:spLocks noGrp="1"/>
          </p:cNvSpPr>
          <p:nvPr>
            <p:ph type="title"/>
          </p:nvPr>
        </p:nvSpPr>
        <p:spPr>
          <a:xfrm>
            <a:off x="761801" y="328512"/>
            <a:ext cx="4778387" cy="1628970"/>
          </a:xfrm>
        </p:spPr>
        <p:txBody>
          <a:bodyPr anchor="ctr">
            <a:normAutofit/>
          </a:bodyPr>
          <a:lstStyle/>
          <a:p>
            <a:r>
              <a:rPr lang="en-US" sz="3700"/>
              <a:t>Challenges of Package Testing</a:t>
            </a:r>
            <a:br>
              <a:rPr lang="en-US" sz="3700"/>
            </a:br>
            <a:endParaRPr lang="en-US" sz="3700"/>
          </a:p>
        </p:txBody>
      </p:sp>
      <p:sp>
        <p:nvSpPr>
          <p:cNvPr id="3" name="Content Placeholder 2">
            <a:extLst>
              <a:ext uri="{FF2B5EF4-FFF2-40B4-BE49-F238E27FC236}">
                <a16:creationId xmlns:a16="http://schemas.microsoft.com/office/drawing/2014/main" id="{FBC78C88-D7C0-5500-B1BC-9DB6A5965AAE}"/>
              </a:ext>
            </a:extLst>
          </p:cNvPr>
          <p:cNvSpPr>
            <a:spLocks noGrp="1"/>
          </p:cNvSpPr>
          <p:nvPr>
            <p:ph idx="1"/>
          </p:nvPr>
        </p:nvSpPr>
        <p:spPr>
          <a:xfrm>
            <a:off x="418454" y="1394847"/>
            <a:ext cx="5677546" cy="5463153"/>
          </a:xfrm>
        </p:spPr>
        <p:txBody>
          <a:bodyPr anchor="ctr">
            <a:normAutofit fontScale="85000" lnSpcReduction="10000"/>
          </a:bodyPr>
          <a:lstStyle/>
          <a:p>
            <a:r>
              <a:rPr lang="en-US" sz="2000" dirty="0"/>
              <a:t>Key challenges faced during package testing include the following: </a:t>
            </a:r>
          </a:p>
          <a:p>
            <a:r>
              <a:rPr lang="en-US" sz="2000" dirty="0"/>
              <a:t>1. Consumer Variability: Consumers have diverse preferences, behaviors, and cultural backgrounds, which can affect how they perceive and respond to packaging. </a:t>
            </a:r>
          </a:p>
          <a:p>
            <a:r>
              <a:rPr lang="en-US" sz="2000" dirty="0"/>
              <a:t>Example: A package that appeals to a younger audience may not resonate with older consumers, leading to inconsistent feedback across different demographic groups.</a:t>
            </a:r>
          </a:p>
          <a:p>
            <a:r>
              <a:rPr lang="en-US" sz="2000" dirty="0"/>
              <a:t>2. Environmental Factors: The testing environment can significantly influence consumer responses.</a:t>
            </a:r>
          </a:p>
          <a:p>
            <a:r>
              <a:rPr lang="en-US" sz="2000" dirty="0"/>
              <a:t>Example: A brightly colored package may stand out in a dimly lit testing area but could be less effective in a well-lit retail environment.</a:t>
            </a:r>
          </a:p>
          <a:p>
            <a:r>
              <a:rPr lang="en-US" sz="2000" dirty="0"/>
              <a:t>3. Limited Testing Resources: Conducting comprehensive package tests can be resource-intensive, requiring significant time, money, and effort. </a:t>
            </a:r>
          </a:p>
          <a:p>
            <a:r>
              <a:rPr lang="en-US" sz="2000" dirty="0"/>
              <a:t>Example: A small food manufacturer may only have a limited budget to conduct package tests, hindering their ability to explore multiple designs or test in various environments.</a:t>
            </a:r>
          </a:p>
          <a:p>
            <a:endParaRPr lang="en-US" sz="1000" dirty="0"/>
          </a:p>
        </p:txBody>
      </p:sp>
    </p:spTree>
    <p:extLst>
      <p:ext uri="{BB962C8B-B14F-4D97-AF65-F5344CB8AC3E}">
        <p14:creationId xmlns:p14="http://schemas.microsoft.com/office/powerpoint/2010/main" val="211846066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399323D9-EB6E-DA26-C2EE-FC2444F96864}"/>
            </a:ext>
          </a:extLst>
        </p:cNvPr>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ardboard boxes on conveyor belt">
            <a:extLst>
              <a:ext uri="{FF2B5EF4-FFF2-40B4-BE49-F238E27FC236}">
                <a16:creationId xmlns:a16="http://schemas.microsoft.com/office/drawing/2014/main" id="{D7BBE03F-708D-091B-934E-F26EE1D9E8E0}"/>
              </a:ext>
            </a:extLst>
          </p:cNvPr>
          <p:cNvPicPr>
            <a:picLocks noChangeAspect="1"/>
          </p:cNvPicPr>
          <p:nvPr/>
        </p:nvPicPr>
        <p:blipFill>
          <a:blip r:embed="rId2"/>
          <a:srcRect l="25441" r="15293" b="-1"/>
          <a:stretch/>
        </p:blipFill>
        <p:spPr>
          <a:xfrm>
            <a:off x="6103027" y="10"/>
            <a:ext cx="6088971" cy="6857990"/>
          </a:xfrm>
          <a:prstGeom prst="rect">
            <a:avLst/>
          </a:prstGeom>
        </p:spPr>
      </p:pic>
      <p:sp useBgFill="1">
        <p:nvSpPr>
          <p:cNvPr id="11" name="Rectangle 10">
            <a:extLst>
              <a:ext uri="{FF2B5EF4-FFF2-40B4-BE49-F238E27FC236}">
                <a16:creationId xmlns:a16="http://schemas.microsoft.com/office/drawing/2014/main" id="{59B296B9-C5A5-4E4F-9B60-C907B5F14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D0300FD3-5AF1-6305-15FA-907807267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2285995"/>
          </a:xfrm>
          <a:prstGeom prst="rect">
            <a:avLst/>
          </a:prstGeom>
          <a:ln>
            <a:noFill/>
          </a:ln>
          <a:effectLst>
            <a:outerShdw blurRad="254000" dist="127000" dir="546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2D15A19-8181-202A-CDC3-1A5CAC179C44}"/>
              </a:ext>
            </a:extLst>
          </p:cNvPr>
          <p:cNvSpPr>
            <a:spLocks noGrp="1"/>
          </p:cNvSpPr>
          <p:nvPr>
            <p:ph type="title"/>
          </p:nvPr>
        </p:nvSpPr>
        <p:spPr>
          <a:xfrm>
            <a:off x="761801" y="328512"/>
            <a:ext cx="4778387" cy="1628970"/>
          </a:xfrm>
        </p:spPr>
        <p:txBody>
          <a:bodyPr anchor="ctr">
            <a:normAutofit/>
          </a:bodyPr>
          <a:lstStyle/>
          <a:p>
            <a:r>
              <a:rPr lang="en-US" sz="3700"/>
              <a:t>Challenges of Package Testing</a:t>
            </a:r>
            <a:br>
              <a:rPr lang="en-US" sz="3700"/>
            </a:br>
            <a:endParaRPr lang="en-US" sz="3700"/>
          </a:p>
        </p:txBody>
      </p:sp>
      <p:sp>
        <p:nvSpPr>
          <p:cNvPr id="3" name="Content Placeholder 2">
            <a:extLst>
              <a:ext uri="{FF2B5EF4-FFF2-40B4-BE49-F238E27FC236}">
                <a16:creationId xmlns:a16="http://schemas.microsoft.com/office/drawing/2014/main" id="{677A273B-C0EF-DD5F-4F20-D7EC504D4356}"/>
              </a:ext>
            </a:extLst>
          </p:cNvPr>
          <p:cNvSpPr>
            <a:spLocks noGrp="1"/>
          </p:cNvSpPr>
          <p:nvPr>
            <p:ph idx="1"/>
          </p:nvPr>
        </p:nvSpPr>
        <p:spPr>
          <a:xfrm>
            <a:off x="309966" y="1410346"/>
            <a:ext cx="5641383" cy="5447653"/>
          </a:xfrm>
        </p:spPr>
        <p:txBody>
          <a:bodyPr anchor="ctr">
            <a:normAutofit lnSpcReduction="10000"/>
          </a:bodyPr>
          <a:lstStyle/>
          <a:p>
            <a:r>
              <a:rPr lang="en-US" sz="2000" dirty="0"/>
              <a:t>Key challenges faced during package testing include the following: </a:t>
            </a:r>
          </a:p>
          <a:p>
            <a:r>
              <a:rPr lang="en-US" sz="2000" dirty="0"/>
              <a:t>4. Impact of Established Brands: When testing new packaging for established brands, the existing packaging can heavily influence consumer perceptions. </a:t>
            </a:r>
          </a:p>
          <a:p>
            <a:r>
              <a:rPr lang="en-US" sz="2000" dirty="0"/>
              <a:t>Example: If a well-known snack brand changes its packaging, consumers may automatically associate the new design with a lower quality due to attachment to the original packaging.</a:t>
            </a:r>
          </a:p>
          <a:p>
            <a:r>
              <a:rPr lang="en-US" sz="2000" dirty="0"/>
              <a:t>5. Testing in Isolation: Testing packages in isolation can yield skewed results, as the absence of competitive products may not accurately reflect real-world consumer behavior. </a:t>
            </a:r>
          </a:p>
          <a:p>
            <a:r>
              <a:rPr lang="en-US" sz="2000" dirty="0"/>
              <a:t>Example: A package that receives high scores in isolation may lose its appeal when consumers see it among competitors on a retail shelf.</a:t>
            </a:r>
          </a:p>
          <a:p>
            <a:endParaRPr lang="en-US" sz="1100" dirty="0"/>
          </a:p>
        </p:txBody>
      </p:sp>
    </p:spTree>
    <p:extLst>
      <p:ext uri="{BB962C8B-B14F-4D97-AF65-F5344CB8AC3E}">
        <p14:creationId xmlns:p14="http://schemas.microsoft.com/office/powerpoint/2010/main" val="415719419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B249803-D61E-9971-195D-BB3F9A95FB57}"/>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5762A51-38C0-E2AE-6149-896186AEC775}"/>
              </a:ext>
            </a:extLst>
          </p:cNvPr>
          <p:cNvSpPr>
            <a:spLocks noGrp="1"/>
          </p:cNvSpPr>
          <p:nvPr>
            <p:ph type="title"/>
          </p:nvPr>
        </p:nvSpPr>
        <p:spPr>
          <a:xfrm>
            <a:off x="1285240" y="1050595"/>
            <a:ext cx="8074815" cy="1618489"/>
          </a:xfrm>
        </p:spPr>
        <p:txBody>
          <a:bodyPr anchor="ctr">
            <a:normAutofit/>
          </a:bodyPr>
          <a:lstStyle/>
          <a:p>
            <a:r>
              <a:rPr lang="en-US" sz="5000"/>
              <a:t>Challenges of Package Testing</a:t>
            </a:r>
            <a:br>
              <a:rPr lang="en-US" sz="5000"/>
            </a:br>
            <a:endParaRPr lang="en-US" sz="5000"/>
          </a:p>
        </p:txBody>
      </p:sp>
      <p:sp>
        <p:nvSpPr>
          <p:cNvPr id="3" name="Content Placeholder 2">
            <a:extLst>
              <a:ext uri="{FF2B5EF4-FFF2-40B4-BE49-F238E27FC236}">
                <a16:creationId xmlns:a16="http://schemas.microsoft.com/office/drawing/2014/main" id="{EE49BD0D-8321-B4D2-BFC5-646E732BCEFB}"/>
              </a:ext>
            </a:extLst>
          </p:cNvPr>
          <p:cNvSpPr>
            <a:spLocks noGrp="1"/>
          </p:cNvSpPr>
          <p:nvPr>
            <p:ph idx="1"/>
          </p:nvPr>
        </p:nvSpPr>
        <p:spPr>
          <a:xfrm>
            <a:off x="759418" y="1921791"/>
            <a:ext cx="8600637" cy="4083160"/>
          </a:xfrm>
        </p:spPr>
        <p:txBody>
          <a:bodyPr anchor="t">
            <a:normAutofit/>
          </a:bodyPr>
          <a:lstStyle/>
          <a:p>
            <a:r>
              <a:rPr lang="en-US" sz="2000" dirty="0"/>
              <a:t>Key challenges faced during package testing include the following: </a:t>
            </a:r>
          </a:p>
          <a:p>
            <a:r>
              <a:rPr lang="en-US" sz="2000" dirty="0"/>
              <a:t>6. Measurement and Evaluation Metrics: Determining the right metrics to measure package effectiveness can be challenging. </a:t>
            </a:r>
          </a:p>
          <a:p>
            <a:r>
              <a:rPr lang="en-US" sz="2000" dirty="0"/>
              <a:t>Example: While some researchers may focus solely on visibility scores, others may prioritize consumer purchase intent, leading to differing conclusions about package effectiveness.</a:t>
            </a:r>
          </a:p>
          <a:p>
            <a:r>
              <a:rPr lang="en-US" sz="2000" dirty="0"/>
              <a:t>7. Rapidly Changing Trends: Consumer preferences and market trends can change quickly, making it challenging to conduct package tests that remain relevant.</a:t>
            </a:r>
          </a:p>
          <a:p>
            <a:r>
              <a:rPr lang="en-US" sz="2000" dirty="0"/>
              <a:t>Example: A package design that is trendy now may quickly become outdated requiring companies to continually invest in package testing to stay competitive.</a:t>
            </a:r>
          </a:p>
          <a:p>
            <a:endParaRPr lang="en-US" sz="1500" dirty="0"/>
          </a:p>
        </p:txBody>
      </p:sp>
    </p:spTree>
    <p:extLst>
      <p:ext uri="{BB962C8B-B14F-4D97-AF65-F5344CB8AC3E}">
        <p14:creationId xmlns:p14="http://schemas.microsoft.com/office/powerpoint/2010/main" val="329178511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29EA69C-DBA2-3AA1-468C-938A1BE9AD0E}"/>
              </a:ext>
            </a:extLst>
          </p:cNvPr>
          <p:cNvSpPr>
            <a:spLocks noGrp="1"/>
          </p:cNvSpPr>
          <p:nvPr>
            <p:ph type="title"/>
          </p:nvPr>
        </p:nvSpPr>
        <p:spPr>
          <a:xfrm>
            <a:off x="1285240" y="1050595"/>
            <a:ext cx="8074815" cy="1618489"/>
          </a:xfrm>
        </p:spPr>
        <p:txBody>
          <a:bodyPr anchor="ctr">
            <a:normAutofit/>
          </a:bodyPr>
          <a:lstStyle/>
          <a:p>
            <a:r>
              <a:rPr lang="en-US" sz="7200"/>
              <a:t>References </a:t>
            </a:r>
          </a:p>
        </p:txBody>
      </p:sp>
      <p:sp>
        <p:nvSpPr>
          <p:cNvPr id="3" name="Content Placeholder 2">
            <a:extLst>
              <a:ext uri="{FF2B5EF4-FFF2-40B4-BE49-F238E27FC236}">
                <a16:creationId xmlns:a16="http://schemas.microsoft.com/office/drawing/2014/main" id="{D8E3FA09-7602-0E2F-E45F-019C74D244BC}"/>
              </a:ext>
            </a:extLst>
          </p:cNvPr>
          <p:cNvSpPr>
            <a:spLocks noGrp="1"/>
          </p:cNvSpPr>
          <p:nvPr>
            <p:ph idx="1"/>
          </p:nvPr>
        </p:nvSpPr>
        <p:spPr>
          <a:xfrm>
            <a:off x="914400" y="2247255"/>
            <a:ext cx="8586061" cy="3757696"/>
          </a:xfrm>
        </p:spPr>
        <p:txBody>
          <a:bodyPr anchor="t">
            <a:normAutofit fontScale="92500" lnSpcReduction="20000"/>
          </a:bodyPr>
          <a:lstStyle/>
          <a:p>
            <a:r>
              <a:rPr lang="en-US" sz="2000" dirty="0"/>
              <a:t>Brennan, L. (2015). The Marketing Plan: A Step-by-Step Guide. Cengage Learning.</a:t>
            </a:r>
          </a:p>
          <a:p>
            <a:r>
              <a:rPr lang="en-US" sz="2000" dirty="0"/>
              <a:t>Clement, J. (2011). Packaging Design: Successful Product Branding from Concept to Shelf. John Wiley &amp; Sons.</a:t>
            </a:r>
          </a:p>
          <a:p>
            <a:r>
              <a:rPr lang="en-US" sz="2000" dirty="0"/>
              <a:t>González-Benito, O., &amp; González-Benito, J. (2006). The Role of Packaging in the Marketing Strategy of Food Products. International Journal of Food Science &amp; Technology.</a:t>
            </a:r>
          </a:p>
          <a:p>
            <a:r>
              <a:rPr lang="en-US" sz="2000" dirty="0"/>
              <a:t>Keller, K. L. (2008). Strategic Brand Management: Building, Measuring, and Managing Brand Equity. Pearson Education.</a:t>
            </a:r>
          </a:p>
          <a:p>
            <a:r>
              <a:rPr lang="en-US" sz="2000" dirty="0"/>
              <a:t>Klimchuk, M. R., &amp; </a:t>
            </a:r>
            <a:r>
              <a:rPr lang="en-US" sz="2000" dirty="0" err="1"/>
              <a:t>Krasovec</a:t>
            </a:r>
            <a:r>
              <a:rPr lang="en-US" sz="2000" dirty="0"/>
              <a:t>, S. A. (2012). Packaging Design: Successful Product Branding from Concept to Shelf. John Wiley &amp; Sons.</a:t>
            </a:r>
          </a:p>
          <a:p>
            <a:r>
              <a:rPr lang="en-US" sz="2000" dirty="0"/>
              <a:t>Kotler, P., &amp; Armstrong, G. (1996). Principles of Marketing. Prentice Hall.</a:t>
            </a:r>
          </a:p>
          <a:p>
            <a:r>
              <a:rPr lang="en-US" sz="2000" dirty="0"/>
              <a:t>Kotler, P., &amp; Keller, K. L. (2016). Marketing Management. Pearson Education.</a:t>
            </a:r>
          </a:p>
          <a:p>
            <a:endParaRPr lang="en-US" sz="1100" dirty="0"/>
          </a:p>
        </p:txBody>
      </p:sp>
    </p:spTree>
    <p:extLst>
      <p:ext uri="{BB962C8B-B14F-4D97-AF65-F5344CB8AC3E}">
        <p14:creationId xmlns:p14="http://schemas.microsoft.com/office/powerpoint/2010/main" val="129042262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78632B6-ED97-C91F-63A1-C4529C5ABC05}"/>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F845653-35B3-B7A8-5F56-53185D9D90AF}"/>
              </a:ext>
            </a:extLst>
          </p:cNvPr>
          <p:cNvSpPr>
            <a:spLocks noGrp="1"/>
          </p:cNvSpPr>
          <p:nvPr>
            <p:ph type="title"/>
          </p:nvPr>
        </p:nvSpPr>
        <p:spPr>
          <a:xfrm>
            <a:off x="1285240" y="1050595"/>
            <a:ext cx="8074815" cy="1618489"/>
          </a:xfrm>
        </p:spPr>
        <p:txBody>
          <a:bodyPr anchor="ctr">
            <a:normAutofit/>
          </a:bodyPr>
          <a:lstStyle/>
          <a:p>
            <a:r>
              <a:rPr lang="en-US" sz="7200"/>
              <a:t>References </a:t>
            </a:r>
          </a:p>
        </p:txBody>
      </p:sp>
      <p:sp>
        <p:nvSpPr>
          <p:cNvPr id="3" name="Content Placeholder 2">
            <a:extLst>
              <a:ext uri="{FF2B5EF4-FFF2-40B4-BE49-F238E27FC236}">
                <a16:creationId xmlns:a16="http://schemas.microsoft.com/office/drawing/2014/main" id="{F409CC21-43B8-D17B-039F-D0077500FA74}"/>
              </a:ext>
            </a:extLst>
          </p:cNvPr>
          <p:cNvSpPr>
            <a:spLocks noGrp="1"/>
          </p:cNvSpPr>
          <p:nvPr>
            <p:ph idx="1"/>
          </p:nvPr>
        </p:nvSpPr>
        <p:spPr>
          <a:xfrm>
            <a:off x="960895" y="2278251"/>
            <a:ext cx="8663551" cy="3726700"/>
          </a:xfrm>
        </p:spPr>
        <p:txBody>
          <a:bodyPr anchor="t">
            <a:normAutofit fontScale="92500" lnSpcReduction="20000"/>
          </a:bodyPr>
          <a:lstStyle/>
          <a:p>
            <a:r>
              <a:rPr lang="en-US" sz="2000" dirty="0"/>
              <a:t>Robertson, G. L. (2006). Food Packaging: Principles and Practice. CRC Press.</a:t>
            </a:r>
          </a:p>
          <a:p>
            <a:r>
              <a:rPr lang="en-US" sz="2000" dirty="0" err="1"/>
              <a:t>Rundh</a:t>
            </a:r>
            <a:r>
              <a:rPr lang="en-US" sz="2000" dirty="0"/>
              <a:t>, B. (2005). The Multi-faceted Dimension of Packaging: The Marketing Perspective. Packaging Technology and Science.</a:t>
            </a:r>
          </a:p>
          <a:p>
            <a:r>
              <a:rPr lang="en-US" sz="2000" dirty="0" err="1"/>
              <a:t>Silayoi</a:t>
            </a:r>
            <a:r>
              <a:rPr lang="en-US" sz="2000" dirty="0"/>
              <a:t>, P., &amp; </a:t>
            </a:r>
            <a:r>
              <a:rPr lang="en-US" sz="2000" dirty="0" err="1"/>
              <a:t>Speece</a:t>
            </a:r>
            <a:r>
              <a:rPr lang="en-US" sz="2000" dirty="0"/>
              <a:t>, M. (2007). The Importance of Packaging Attributes: A Conjoint Analysis Approach. European Journal of Marketing.</a:t>
            </a:r>
          </a:p>
          <a:p>
            <a:r>
              <a:rPr lang="en-US" sz="2000" dirty="0" err="1"/>
              <a:t>Soroka</a:t>
            </a:r>
            <a:r>
              <a:rPr lang="en-US" sz="2000" dirty="0"/>
              <a:t>, W. (1999). Fundamentals of Packaging Technology. Institute of Packaging Professionals.</a:t>
            </a:r>
          </a:p>
          <a:p>
            <a:r>
              <a:rPr lang="en-US" sz="2000" dirty="0"/>
              <a:t>Underwood, R. L. (2003). The Communicative Power of Product Packaging: Creating Brand Identity via Lived and Mediated Experience. Journal of Marketing Theory and Practice.</a:t>
            </a:r>
          </a:p>
          <a:p>
            <a:r>
              <a:rPr lang="en-US" sz="2000" dirty="0"/>
              <a:t>Underwood, R. L., &amp; Klein, N. M. (2002). Packaging as Marketing Communication: Effects of Package Color, Size, and Shape on Perceptions of Product Quality. Journal of Marketing Theory and Practice, 10(4), 18-27.</a:t>
            </a:r>
          </a:p>
          <a:p>
            <a:r>
              <a:rPr lang="en-US" sz="2000" dirty="0"/>
              <a:t>Young, E. C. (1987). The Role of Packaging in Marketing Strategy.</a:t>
            </a:r>
          </a:p>
          <a:p>
            <a:endParaRPr lang="en-US" sz="1100" dirty="0"/>
          </a:p>
        </p:txBody>
      </p:sp>
    </p:spTree>
    <p:extLst>
      <p:ext uri="{BB962C8B-B14F-4D97-AF65-F5344CB8AC3E}">
        <p14:creationId xmlns:p14="http://schemas.microsoft.com/office/powerpoint/2010/main" val="245940568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0D7B6173-1D58-48E2-83CF-37350F315F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BD21050B-D85A-4CC6-94EC-450D24F19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9" name="Picture 28">
            <a:extLst>
              <a:ext uri="{FF2B5EF4-FFF2-40B4-BE49-F238E27FC236}">
                <a16:creationId xmlns:a16="http://schemas.microsoft.com/office/drawing/2014/main" id="{C4720EDA-E218-43A9-8817-08F09F4DB6C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88952" cy="6862380"/>
          </a:xfrm>
          <a:prstGeom prst="rect">
            <a:avLst/>
          </a:prstGeom>
        </p:spPr>
      </p:pic>
      <p:sp>
        <p:nvSpPr>
          <p:cNvPr id="31" name="Rectangle 30">
            <a:extLst>
              <a:ext uri="{FF2B5EF4-FFF2-40B4-BE49-F238E27FC236}">
                <a16:creationId xmlns:a16="http://schemas.microsoft.com/office/drawing/2014/main" id="{D87C4F29-0DC4-4901-A2FD-7C88889E60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Rectangle 32">
            <a:extLst>
              <a:ext uri="{FF2B5EF4-FFF2-40B4-BE49-F238E27FC236}">
                <a16:creationId xmlns:a16="http://schemas.microsoft.com/office/drawing/2014/main" id="{C5F81162-7738-4BC8-BA5D-ADEFD7F2D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083" y="-1044"/>
            <a:ext cx="6432966" cy="6859043"/>
          </a:xfrm>
          <a:prstGeom prst="rect">
            <a:avLst/>
          </a:prstGeom>
          <a:solidFill>
            <a:schemeClr val="bg1"/>
          </a:solidFill>
          <a:ln w="1206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ln w="22225">
                <a:solidFill>
                  <a:schemeClr val="accent2"/>
                </a:solidFill>
                <a:prstDash val="solid"/>
              </a:ln>
              <a:solidFill>
                <a:schemeClr val="accent2">
                  <a:lumMod val="40000"/>
                  <a:lumOff val="60000"/>
                </a:schemeClr>
              </a:solidFill>
            </a:endParaRPr>
          </a:p>
        </p:txBody>
      </p:sp>
      <p:sp>
        <p:nvSpPr>
          <p:cNvPr id="2" name="Title 1">
            <a:extLst>
              <a:ext uri="{FF2B5EF4-FFF2-40B4-BE49-F238E27FC236}">
                <a16:creationId xmlns:a16="http://schemas.microsoft.com/office/drawing/2014/main" id="{67F9494F-2887-693C-31E7-4B47E80598FA}"/>
              </a:ext>
            </a:extLst>
          </p:cNvPr>
          <p:cNvSpPr>
            <a:spLocks noGrp="1"/>
          </p:cNvSpPr>
          <p:nvPr>
            <p:ph type="title"/>
          </p:nvPr>
        </p:nvSpPr>
        <p:spPr>
          <a:xfrm>
            <a:off x="1512439" y="552810"/>
            <a:ext cx="5448255" cy="2228759"/>
          </a:xfrm>
        </p:spPr>
        <p:txBody>
          <a:bodyPr anchor="b">
            <a:normAutofit/>
          </a:bodyPr>
          <a:lstStyle/>
          <a:p>
            <a:r>
              <a:rPr lang="en-US" sz="4800" dirty="0"/>
              <a:t>End </a:t>
            </a:r>
          </a:p>
        </p:txBody>
      </p:sp>
      <p:sp>
        <p:nvSpPr>
          <p:cNvPr id="3" name="Content Placeholder 2">
            <a:extLst>
              <a:ext uri="{FF2B5EF4-FFF2-40B4-BE49-F238E27FC236}">
                <a16:creationId xmlns:a16="http://schemas.microsoft.com/office/drawing/2014/main" id="{5F293820-269C-972E-6498-F7EB40CD290E}"/>
              </a:ext>
            </a:extLst>
          </p:cNvPr>
          <p:cNvSpPr>
            <a:spLocks noGrp="1"/>
          </p:cNvSpPr>
          <p:nvPr>
            <p:ph idx="1"/>
          </p:nvPr>
        </p:nvSpPr>
        <p:spPr>
          <a:xfrm>
            <a:off x="1512439" y="2959729"/>
            <a:ext cx="5448255" cy="3341075"/>
          </a:xfrm>
        </p:spPr>
        <p:txBody>
          <a:bodyPr anchor="t">
            <a:normAutofit/>
          </a:bodyPr>
          <a:lstStyle/>
          <a:p>
            <a:pPr marL="0" indent="0">
              <a:buNone/>
            </a:pPr>
            <a:endParaRPr lang="en-US" sz="1800" dirty="0"/>
          </a:p>
          <a:p>
            <a:r>
              <a:rPr lang="en-US" sz="3200" dirty="0"/>
              <a:t>Thank you </a:t>
            </a:r>
          </a:p>
          <a:p>
            <a:r>
              <a:rPr lang="en-US" sz="3200" dirty="0"/>
              <a:t>Next lesson: Test market studies </a:t>
            </a:r>
          </a:p>
        </p:txBody>
      </p:sp>
    </p:spTree>
    <p:extLst>
      <p:ext uri="{BB962C8B-B14F-4D97-AF65-F5344CB8AC3E}">
        <p14:creationId xmlns:p14="http://schemas.microsoft.com/office/powerpoint/2010/main" val="26655866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101</TotalTime>
  <Words>4228</Words>
  <Application>Microsoft Office PowerPoint</Application>
  <PresentationFormat>Widescreen</PresentationFormat>
  <Paragraphs>271</Paragraphs>
  <Slides>40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Aptos</vt:lpstr>
      <vt:lpstr>Aptos Display</vt:lpstr>
      <vt:lpstr>Arial</vt:lpstr>
      <vt:lpstr>Calibri</vt:lpstr>
      <vt:lpstr>Times New Roman</vt:lpstr>
      <vt:lpstr>Office Theme</vt:lpstr>
      <vt:lpstr>PACKAGE TESTING WEEK 6 LECTURE</vt:lpstr>
      <vt:lpstr>Welcome!</vt:lpstr>
      <vt:lpstr>Intended learning outcomes </vt:lpstr>
      <vt:lpstr>Quotes on Package  </vt:lpstr>
      <vt:lpstr>Quotes on Package  </vt:lpstr>
      <vt:lpstr>What is package?</vt:lpstr>
      <vt:lpstr>What is package?</vt:lpstr>
      <vt:lpstr>Observations from definitions </vt:lpstr>
      <vt:lpstr>Observations from definitions </vt:lpstr>
      <vt:lpstr>Functions of package </vt:lpstr>
      <vt:lpstr>Functions of package </vt:lpstr>
      <vt:lpstr>Functions of package </vt:lpstr>
      <vt:lpstr>Functions of package </vt:lpstr>
      <vt:lpstr>Functions of package </vt:lpstr>
      <vt:lpstr>The Importance of Packaging Decisions in Marketing</vt:lpstr>
      <vt:lpstr>Types of packaging </vt:lpstr>
      <vt:lpstr>Types of packaging </vt:lpstr>
      <vt:lpstr>Types of packaging </vt:lpstr>
      <vt:lpstr>Characteristics of a good package</vt:lpstr>
      <vt:lpstr>Characteristics of a good package</vt:lpstr>
      <vt:lpstr>Characteristics of a good package</vt:lpstr>
      <vt:lpstr>Characteristics of a good package</vt:lpstr>
      <vt:lpstr>Objectives of Package Tests</vt:lpstr>
      <vt:lpstr>Objectives of Package Tests</vt:lpstr>
      <vt:lpstr>Procedure of package test</vt:lpstr>
      <vt:lpstr>Procedure of package test</vt:lpstr>
      <vt:lpstr>Procedure of package test</vt:lpstr>
      <vt:lpstr>Procedure of package test</vt:lpstr>
      <vt:lpstr>Procedure of package test</vt:lpstr>
      <vt:lpstr>Procedure of package test</vt:lpstr>
      <vt:lpstr>Other considerations in package test</vt:lpstr>
      <vt:lpstr>Other considerations in package test</vt:lpstr>
      <vt:lpstr>Other considerations in package test</vt:lpstr>
      <vt:lpstr>Other considerations in package test</vt:lpstr>
      <vt:lpstr>Challenges of Package Testing </vt:lpstr>
      <vt:lpstr>Challenges of Package Testing </vt:lpstr>
      <vt:lpstr>Challenges of Package Testing </vt:lpstr>
      <vt:lpstr>References </vt:lpstr>
      <vt:lpstr>References </vt:lpstr>
      <vt:lpstr>End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Dr. John N. Kamau</dc:creator>
  <cp:lastModifiedBy>Dr. John N. Kamau</cp:lastModifiedBy>
  <cp:revision>5</cp:revision>
  <dcterms:created xsi:type="dcterms:W3CDTF">2024-10-09T07:36:20Z</dcterms:created>
  <dcterms:modified xsi:type="dcterms:W3CDTF">2024-10-10T06:55:40Z</dcterms:modified>
</cp:coreProperties>
</file>